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7" r:id="rId2"/>
    <p:sldId id="267" r:id="rId3"/>
    <p:sldId id="271" r:id="rId4"/>
    <p:sldId id="272" r:id="rId5"/>
    <p:sldId id="277" r:id="rId6"/>
    <p:sldId id="278" r:id="rId7"/>
    <p:sldId id="273" r:id="rId8"/>
    <p:sldId id="276" r:id="rId9"/>
    <p:sldId id="274" r:id="rId10"/>
    <p:sldId id="275" r:id="rId11"/>
    <p:sldId id="27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779" autoAdjust="0"/>
    <p:restoredTop sz="94660"/>
  </p:normalViewPr>
  <p:slideViewPr>
    <p:cSldViewPr snapToGrid="0">
      <p:cViewPr varScale="1">
        <p:scale>
          <a:sx n="69" d="100"/>
          <a:sy n="69" d="100"/>
        </p:scale>
        <p:origin x="119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4DA1EC-7334-4EA4-BD12-5879D2627B7B}" type="datetimeFigureOut">
              <a:rPr lang="en-GB" smtClean="0"/>
              <a:t>16/10/2019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60DAB7-4F04-47A2-AD32-387FC066418A}" type="slidenum">
              <a:rPr lang="en-GB" smtClean="0"/>
              <a:t>‹#›</a:t>
            </a:fld>
            <a:endParaRPr lang="en-GB"/>
          </a:p>
        </p:txBody>
      </p:sp>
    </p:spTree>
    <p:extLst>
      <p:ext uri="{BB962C8B-B14F-4D97-AF65-F5344CB8AC3E}">
        <p14:creationId xmlns:p14="http://schemas.microsoft.com/office/powerpoint/2010/main" val="1729735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42014761-84C8-454C-9DB0-BBB0EC9204E3}" type="datetimeFigureOut">
              <a:rPr lang="en-GB" smtClean="0"/>
              <a:t>16/10/2019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2229441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2014761-84C8-454C-9DB0-BBB0EC9204E3}" type="datetimeFigureOut">
              <a:rPr lang="en-GB" smtClean="0"/>
              <a:t>16/10/2019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3846413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2014761-84C8-454C-9DB0-BBB0EC9204E3}" type="datetimeFigureOut">
              <a:rPr lang="en-GB" smtClean="0"/>
              <a:t>16/10/2019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916342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2014761-84C8-454C-9DB0-BBB0EC9204E3}" type="datetimeFigureOut">
              <a:rPr lang="en-GB" smtClean="0"/>
              <a:t>16/10/2019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3380702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2014761-84C8-454C-9DB0-BBB0EC9204E3}" type="datetimeFigureOut">
              <a:rPr lang="en-GB" smtClean="0"/>
              <a:t>16/10/2019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2318632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42014761-84C8-454C-9DB0-BBB0EC9204E3}" type="datetimeFigureOut">
              <a:rPr lang="en-GB" smtClean="0"/>
              <a:t>16/10/2019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36426719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42014761-84C8-454C-9DB0-BBB0EC9204E3}" type="datetimeFigureOut">
              <a:rPr lang="en-GB" smtClean="0"/>
              <a:t>16/10/2019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12968136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42014761-84C8-454C-9DB0-BBB0EC9204E3}" type="datetimeFigureOut">
              <a:rPr lang="en-GB" smtClean="0"/>
              <a:t>16/10/2019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125610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014761-84C8-454C-9DB0-BBB0EC9204E3}" type="datetimeFigureOut">
              <a:rPr lang="en-GB" smtClean="0"/>
              <a:t>16/10/2019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9760175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2014761-84C8-454C-9DB0-BBB0EC9204E3}" type="datetimeFigureOut">
              <a:rPr lang="en-GB" smtClean="0"/>
              <a:t>16/10/2019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571530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2014761-84C8-454C-9DB0-BBB0EC9204E3}" type="datetimeFigureOut">
              <a:rPr lang="en-GB" smtClean="0"/>
              <a:t>16/10/2019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41878806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014761-84C8-454C-9DB0-BBB0EC9204E3}" type="datetimeFigureOut">
              <a:rPr lang="en-GB" smtClean="0"/>
              <a:t>16/10/2019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6A145B-0939-4BDB-B5FB-65AFE93CA989}" type="slidenum">
              <a:rPr lang="en-GB" smtClean="0"/>
              <a:t>‹#›</a:t>
            </a:fld>
            <a:endParaRPr lang="en-GB"/>
          </a:p>
        </p:txBody>
      </p:sp>
    </p:spTree>
    <p:extLst>
      <p:ext uri="{BB962C8B-B14F-4D97-AF65-F5344CB8AC3E}">
        <p14:creationId xmlns:p14="http://schemas.microsoft.com/office/powerpoint/2010/main" val="29599283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Docs/S2-1909869.zip" TargetMode="External"/><Relationship Id="rId3" Type="http://schemas.openxmlformats.org/officeDocument/2006/relationships/hyperlink" Target="Docs/S2-1909595.zip" TargetMode="External"/><Relationship Id="rId7" Type="http://schemas.openxmlformats.org/officeDocument/2006/relationships/hyperlink" Target="Docs/S2-1909593.zip" TargetMode="External"/><Relationship Id="rId12" Type="http://schemas.openxmlformats.org/officeDocument/2006/relationships/hyperlink" Target="Docs/S2-1909526.zip" TargetMode="External"/><Relationship Id="rId2" Type="http://schemas.openxmlformats.org/officeDocument/2006/relationships/hyperlink" Target="Docs/S2-1909266.zip" TargetMode="External"/><Relationship Id="rId1" Type="http://schemas.openxmlformats.org/officeDocument/2006/relationships/slideLayout" Target="../slideLayouts/slideLayout7.xml"/><Relationship Id="rId6" Type="http://schemas.openxmlformats.org/officeDocument/2006/relationships/hyperlink" Target="Docs/S2-1909268.zip" TargetMode="External"/><Relationship Id="rId11" Type="http://schemas.openxmlformats.org/officeDocument/2006/relationships/hyperlink" Target="Docs/S2-1909267.zip" TargetMode="External"/><Relationship Id="rId5" Type="http://schemas.openxmlformats.org/officeDocument/2006/relationships/hyperlink" Target="Docs/S2-1909688.zip" TargetMode="External"/><Relationship Id="rId10" Type="http://schemas.openxmlformats.org/officeDocument/2006/relationships/hyperlink" Target="Docs/S2-1909048.zip" TargetMode="External"/><Relationship Id="rId4" Type="http://schemas.openxmlformats.org/officeDocument/2006/relationships/hyperlink" Target="Docs/S2-1909681.zip" TargetMode="External"/><Relationship Id="rId9" Type="http://schemas.openxmlformats.org/officeDocument/2006/relationships/hyperlink" Target="Docs/S2-1909580.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058718" y="1983539"/>
            <a:ext cx="10759209" cy="2387600"/>
          </a:xfrm>
        </p:spPr>
        <p:txBody>
          <a:bodyPr>
            <a:normAutofit fontScale="90000"/>
          </a:bodyPr>
          <a:lstStyle/>
          <a:p>
            <a:r>
              <a:rPr lang="en-AU" dirty="0" smtClean="0"/>
              <a:t>V2X </a:t>
            </a:r>
            <a:r>
              <a:rPr lang="en-AU" dirty="0" err="1" smtClean="0"/>
              <a:t>Uu</a:t>
            </a:r>
            <a:r>
              <a:rPr lang="en-AU" dirty="0" smtClean="0"/>
              <a:t> Alternative </a:t>
            </a:r>
            <a:r>
              <a:rPr lang="en-AU" dirty="0" err="1" smtClean="0"/>
              <a:t>QoS</a:t>
            </a:r>
            <a:r>
              <a:rPr lang="en-AU" dirty="0" smtClean="0"/>
              <a:t> Profiles:</a:t>
            </a:r>
            <a:br>
              <a:rPr lang="en-AU" dirty="0" smtClean="0"/>
            </a:br>
            <a:r>
              <a:rPr lang="en-AU" dirty="0" smtClean="0">
                <a:solidFill>
                  <a:srgbClr val="FF0000"/>
                </a:solidFill>
              </a:rPr>
              <a:t>Notes </a:t>
            </a:r>
            <a:r>
              <a:rPr lang="en-AU" dirty="0" smtClean="0">
                <a:solidFill>
                  <a:srgbClr val="FF0000"/>
                </a:solidFill>
              </a:rPr>
              <a:t>on Tuesday lunchtime </a:t>
            </a:r>
            <a:r>
              <a:rPr lang="en-AU" dirty="0" smtClean="0"/>
              <a:t>drafting session on open issues.</a:t>
            </a:r>
            <a:br>
              <a:rPr lang="en-AU" dirty="0" smtClean="0"/>
            </a:br>
            <a:r>
              <a:rPr lang="en-AU" sz="2000" dirty="0" smtClean="0"/>
              <a:t> </a:t>
            </a:r>
            <a:r>
              <a:rPr lang="en-AU" dirty="0"/>
              <a:t/>
            </a:r>
            <a:br>
              <a:rPr lang="en-AU" dirty="0"/>
            </a:br>
            <a:r>
              <a:rPr lang="en-AU" sz="3100" dirty="0" smtClean="0">
                <a:solidFill>
                  <a:srgbClr val="FF0000"/>
                </a:solidFill>
              </a:rPr>
              <a:t>Red text reflects the outcome of the discussion on that issue.</a:t>
            </a:r>
            <a:endParaRPr lang="it-IT" sz="3100" b="1" dirty="0">
              <a:solidFill>
                <a:srgbClr val="FF0000"/>
              </a:solidFill>
            </a:endParaRPr>
          </a:p>
        </p:txBody>
      </p:sp>
      <p:sp>
        <p:nvSpPr>
          <p:cNvPr id="3" name="TextBox 2"/>
          <p:cNvSpPr txBox="1"/>
          <p:nvPr/>
        </p:nvSpPr>
        <p:spPr>
          <a:xfrm>
            <a:off x="922710" y="5221055"/>
            <a:ext cx="7320619" cy="646331"/>
          </a:xfrm>
          <a:prstGeom prst="rect">
            <a:avLst/>
          </a:prstGeom>
          <a:noFill/>
        </p:spPr>
        <p:txBody>
          <a:bodyPr wrap="square" rtlCol="0">
            <a:spAutoFit/>
          </a:bodyPr>
          <a:lstStyle/>
          <a:p>
            <a:r>
              <a:rPr lang="en-GB" dirty="0" smtClean="0"/>
              <a:t>Document for discussion</a:t>
            </a:r>
          </a:p>
          <a:p>
            <a:r>
              <a:rPr lang="en-GB" dirty="0" smtClean="0"/>
              <a:t>Source</a:t>
            </a:r>
            <a:r>
              <a:rPr lang="en-GB" dirty="0"/>
              <a:t>: </a:t>
            </a:r>
            <a:r>
              <a:rPr lang="en-GB" dirty="0" smtClean="0"/>
              <a:t>Vodafone (</a:t>
            </a:r>
            <a:r>
              <a:rPr lang="en-GB" dirty="0" smtClean="0">
                <a:solidFill>
                  <a:srgbClr val="FF0000"/>
                </a:solidFill>
              </a:rPr>
              <a:t>Convenor – Chris Pudney) </a:t>
            </a:r>
            <a:endParaRPr lang="en-GB" dirty="0">
              <a:solidFill>
                <a:srgbClr val="FF0000"/>
              </a:solidFill>
            </a:endParaRPr>
          </a:p>
        </p:txBody>
      </p:sp>
      <p:sp>
        <p:nvSpPr>
          <p:cNvPr id="4" name="Slide Number Placeholder 3"/>
          <p:cNvSpPr>
            <a:spLocks noGrp="1"/>
          </p:cNvSpPr>
          <p:nvPr>
            <p:ph type="sldNum" sz="quarter" idx="12"/>
          </p:nvPr>
        </p:nvSpPr>
        <p:spPr/>
        <p:txBody>
          <a:bodyPr/>
          <a:lstStyle/>
          <a:p>
            <a:fld id="{E7A41E1B-4F70-4964-A407-84C68BE8251C}" type="slidenum">
              <a:rPr lang="it-IT" smtClean="0"/>
              <a:t>1</a:t>
            </a:fld>
            <a:endParaRPr lang="it-IT" dirty="0"/>
          </a:p>
        </p:txBody>
      </p:sp>
      <p:sp>
        <p:nvSpPr>
          <p:cNvPr id="5" name="Rectangle 4"/>
          <p:cNvSpPr/>
          <p:nvPr/>
        </p:nvSpPr>
        <p:spPr>
          <a:xfrm>
            <a:off x="2279575" y="188641"/>
            <a:ext cx="5743203" cy="646331"/>
          </a:xfrm>
          <a:prstGeom prst="rect">
            <a:avLst/>
          </a:prstGeom>
        </p:spPr>
        <p:txBody>
          <a:bodyPr wrap="square">
            <a:spAutoFit/>
          </a:bodyPr>
          <a:lstStyle/>
          <a:p>
            <a:pPr hangingPunct="0"/>
            <a:r>
              <a:rPr lang="en-GB" b="1" dirty="0" smtClean="0"/>
              <a:t>SA </a:t>
            </a:r>
            <a:r>
              <a:rPr lang="en-GB" b="1" dirty="0"/>
              <a:t>WG2 Meeting #</a:t>
            </a:r>
            <a:r>
              <a:rPr lang="en-GB" b="1" dirty="0" smtClean="0"/>
              <a:t>135</a:t>
            </a:r>
            <a:r>
              <a:rPr lang="en-GB" b="1" dirty="0"/>
              <a:t/>
            </a:r>
            <a:br>
              <a:rPr lang="en-GB" b="1" dirty="0"/>
            </a:br>
            <a:r>
              <a:rPr lang="en-GB" b="1" dirty="0"/>
              <a:t>O</a:t>
            </a:r>
            <a:r>
              <a:rPr lang="en-GB" b="1" dirty="0" smtClean="0"/>
              <a:t>ct 14-18, </a:t>
            </a:r>
            <a:r>
              <a:rPr lang="en-GB" b="1" dirty="0"/>
              <a:t>2019, </a:t>
            </a:r>
            <a:r>
              <a:rPr lang="en-GB" b="1" dirty="0" smtClean="0"/>
              <a:t>Split, Croatia</a:t>
            </a:r>
            <a:endParaRPr lang="en-GB" dirty="0"/>
          </a:p>
        </p:txBody>
      </p:sp>
      <p:sp>
        <p:nvSpPr>
          <p:cNvPr id="6" name="TextBox 5"/>
          <p:cNvSpPr txBox="1"/>
          <p:nvPr/>
        </p:nvSpPr>
        <p:spPr>
          <a:xfrm>
            <a:off x="922710" y="5867386"/>
            <a:ext cx="2755819" cy="646331"/>
          </a:xfrm>
          <a:prstGeom prst="rect">
            <a:avLst/>
          </a:prstGeom>
          <a:noFill/>
        </p:spPr>
        <p:txBody>
          <a:bodyPr wrap="none" rtlCol="0">
            <a:spAutoFit/>
          </a:bodyPr>
          <a:lstStyle/>
          <a:p>
            <a:r>
              <a:rPr lang="en-GB" dirty="0"/>
              <a:t>Agenda item</a:t>
            </a:r>
            <a:r>
              <a:rPr lang="en-GB" dirty="0" smtClean="0"/>
              <a:t>: 7.1, eV2XARC</a:t>
            </a:r>
          </a:p>
          <a:p>
            <a:r>
              <a:rPr lang="en-GB" dirty="0" smtClean="0"/>
              <a:t> </a:t>
            </a:r>
            <a:endParaRPr lang="en-GB" dirty="0"/>
          </a:p>
        </p:txBody>
      </p:sp>
      <p:sp>
        <p:nvSpPr>
          <p:cNvPr id="7" name="TextBox 6"/>
          <p:cNvSpPr txBox="1"/>
          <p:nvPr/>
        </p:nvSpPr>
        <p:spPr>
          <a:xfrm>
            <a:off x="7974689" y="413050"/>
            <a:ext cx="2536272" cy="646331"/>
          </a:xfrm>
          <a:prstGeom prst="rect">
            <a:avLst/>
          </a:prstGeom>
          <a:noFill/>
        </p:spPr>
        <p:txBody>
          <a:bodyPr wrap="none" rtlCol="0">
            <a:spAutoFit/>
          </a:bodyPr>
          <a:lstStyle/>
          <a:p>
            <a:pPr algn="r"/>
            <a:r>
              <a:rPr lang="en-GB" dirty="0" err="1" smtClean="0"/>
              <a:t>Tdoc</a:t>
            </a:r>
            <a:r>
              <a:rPr lang="en-GB" dirty="0" smtClean="0"/>
              <a:t> </a:t>
            </a:r>
            <a:r>
              <a:rPr lang="en-GB" dirty="0" smtClean="0"/>
              <a:t>S2-1910006</a:t>
            </a:r>
            <a:endParaRPr lang="en-GB" dirty="0" smtClean="0"/>
          </a:p>
          <a:p>
            <a:endParaRPr lang="en-GB" dirty="0">
              <a:solidFill>
                <a:schemeClr val="accent1">
                  <a:lumMod val="75000"/>
                </a:schemeClr>
              </a:solidFill>
            </a:endParaRPr>
          </a:p>
        </p:txBody>
      </p:sp>
    </p:spTree>
    <p:extLst>
      <p:ext uri="{BB962C8B-B14F-4D97-AF65-F5344CB8AC3E}">
        <p14:creationId xmlns:p14="http://schemas.microsoft.com/office/powerpoint/2010/main" val="38773114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8175" y="223955"/>
            <a:ext cx="10515600" cy="632402"/>
          </a:xfrm>
        </p:spPr>
        <p:txBody>
          <a:bodyPr>
            <a:normAutofit fontScale="90000"/>
          </a:bodyPr>
          <a:lstStyle/>
          <a:p>
            <a:r>
              <a:rPr lang="en-GB" dirty="0" smtClean="0"/>
              <a:t>Points to agree or disagree or answer (8)</a:t>
            </a:r>
            <a:endParaRPr lang="en-GB" dirty="0"/>
          </a:p>
        </p:txBody>
      </p:sp>
      <p:sp>
        <p:nvSpPr>
          <p:cNvPr id="5" name="Rectangle 2"/>
          <p:cNvSpPr>
            <a:spLocks noChangeArrowheads="1"/>
          </p:cNvSpPr>
          <p:nvPr/>
        </p:nvSpPr>
        <p:spPr bwMode="auto">
          <a:xfrm>
            <a:off x="638175" y="1728641"/>
            <a:ext cx="10653280"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457200" lvl="0" indent="-457200">
              <a:buFont typeface="+mj-lt"/>
              <a:buAutoNum type="arabicPeriod" startAt="24"/>
            </a:pP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At least due to RAN sharing, (and also due to roaming) ensuring that 100% of RAN nodes support a feature in a wide area (e.g. as used by Automotive) is not practical.</a:t>
            </a:r>
          </a:p>
          <a:p>
            <a:pPr marL="457200" lvl="0" indent="-457200">
              <a:buFont typeface="+mj-lt"/>
              <a:buAutoNum type="arabicPeriod" startAt="24"/>
            </a:pPr>
            <a:endPar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24"/>
            </a:pPr>
            <a:endPar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24"/>
            </a:pP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A solution is needed to re-enable alternative </a:t>
            </a:r>
            <a:r>
              <a:rPr lang="en-GB" altLang="en-US" sz="2400" dirty="0" err="1"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profile handling after handover from a non-supporting RAN node to a supporting NG-RAN node.</a:t>
            </a:r>
          </a:p>
          <a:p>
            <a:pPr lvl="0"/>
            <a:endParaRPr lang="en-GB" altLang="en-US" sz="2400" u="sng" dirty="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7"/>
            </a:pPr>
            <a:endParaRPr kumimoji="0" lang="en-GB" altLang="en-US" sz="2400" b="0" i="0" u="sng" strike="noStrike" cap="none" normalizeH="0" baseline="0" dirty="0" smtClean="0">
              <a:ln>
                <a:noFill/>
              </a:ln>
              <a:solidFill>
                <a:srgbClr val="008080"/>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3" name="Rectangle 1"/>
          <p:cNvSpPr>
            <a:spLocks noChangeArrowheads="1"/>
          </p:cNvSpPr>
          <p:nvPr/>
        </p:nvSpPr>
        <p:spPr bwMode="auto">
          <a:xfrm>
            <a:off x="0" y="105489"/>
            <a:ext cx="24878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sng" strike="noStrike" cap="none" normalizeH="0" baseline="0" dirty="0" smtClean="0">
                <a:ln>
                  <a:noFill/>
                </a:ln>
                <a:solidFill>
                  <a:srgbClr val="008080"/>
                </a:solidFill>
                <a:effectLst/>
                <a:latin typeface="Times New Roman" panose="02020603050405020304" pitchFamily="18" charset="0"/>
                <a:ea typeface="SimSun" panose="02010600030101010101" pitchFamily="2" charset="-122"/>
                <a:cs typeface="Times New Roman" panose="02020603050405020304" pitchFamily="18" charset="0"/>
              </a:rPr>
              <a:t>. </a:t>
            </a:r>
            <a:endParaRPr kumimoji="0" lang="en-GB"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7356686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445610637"/>
              </p:ext>
            </p:extLst>
          </p:nvPr>
        </p:nvGraphicFramePr>
        <p:xfrm>
          <a:off x="1154257" y="457204"/>
          <a:ext cx="10077450" cy="6532055"/>
        </p:xfrm>
        <a:graphic>
          <a:graphicData uri="http://schemas.openxmlformats.org/drawingml/2006/table">
            <a:tbl>
              <a:tblPr firstRow="1" firstCol="1" bandRow="1">
                <a:tableStyleId>{5C22544A-7EE6-4342-B048-85BDC9FD1C3A}</a:tableStyleId>
              </a:tblPr>
              <a:tblGrid>
                <a:gridCol w="536804">
                  <a:extLst>
                    <a:ext uri="{9D8B030D-6E8A-4147-A177-3AD203B41FA5}">
                      <a16:colId xmlns:a16="http://schemas.microsoft.com/office/drawing/2014/main" val="1799677195"/>
                    </a:ext>
                  </a:extLst>
                </a:gridCol>
                <a:gridCol w="718277">
                  <a:extLst>
                    <a:ext uri="{9D8B030D-6E8A-4147-A177-3AD203B41FA5}">
                      <a16:colId xmlns:a16="http://schemas.microsoft.com/office/drawing/2014/main" val="1126497030"/>
                    </a:ext>
                  </a:extLst>
                </a:gridCol>
                <a:gridCol w="434646">
                  <a:extLst>
                    <a:ext uri="{9D8B030D-6E8A-4147-A177-3AD203B41FA5}">
                      <a16:colId xmlns:a16="http://schemas.microsoft.com/office/drawing/2014/main" val="475137927"/>
                    </a:ext>
                  </a:extLst>
                </a:gridCol>
                <a:gridCol w="723353">
                  <a:extLst>
                    <a:ext uri="{9D8B030D-6E8A-4147-A177-3AD203B41FA5}">
                      <a16:colId xmlns:a16="http://schemas.microsoft.com/office/drawing/2014/main" val="1107032540"/>
                    </a:ext>
                  </a:extLst>
                </a:gridCol>
                <a:gridCol w="3597730">
                  <a:extLst>
                    <a:ext uri="{9D8B030D-6E8A-4147-A177-3AD203B41FA5}">
                      <a16:colId xmlns:a16="http://schemas.microsoft.com/office/drawing/2014/main" val="2354725736"/>
                    </a:ext>
                  </a:extLst>
                </a:gridCol>
                <a:gridCol w="1168786">
                  <a:extLst>
                    <a:ext uri="{9D8B030D-6E8A-4147-A177-3AD203B41FA5}">
                      <a16:colId xmlns:a16="http://schemas.microsoft.com/office/drawing/2014/main" val="1577782627"/>
                    </a:ext>
                  </a:extLst>
                </a:gridCol>
                <a:gridCol w="539977">
                  <a:extLst>
                    <a:ext uri="{9D8B030D-6E8A-4147-A177-3AD203B41FA5}">
                      <a16:colId xmlns:a16="http://schemas.microsoft.com/office/drawing/2014/main" val="2321689861"/>
                    </a:ext>
                  </a:extLst>
                </a:gridCol>
                <a:gridCol w="723353">
                  <a:extLst>
                    <a:ext uri="{9D8B030D-6E8A-4147-A177-3AD203B41FA5}">
                      <a16:colId xmlns:a16="http://schemas.microsoft.com/office/drawing/2014/main" val="2237415580"/>
                    </a:ext>
                  </a:extLst>
                </a:gridCol>
                <a:gridCol w="558378">
                  <a:extLst>
                    <a:ext uri="{9D8B030D-6E8A-4147-A177-3AD203B41FA5}">
                      <a16:colId xmlns:a16="http://schemas.microsoft.com/office/drawing/2014/main" val="1331530720"/>
                    </a:ext>
                  </a:extLst>
                </a:gridCol>
                <a:gridCol w="1076146">
                  <a:extLst>
                    <a:ext uri="{9D8B030D-6E8A-4147-A177-3AD203B41FA5}">
                      <a16:colId xmlns:a16="http://schemas.microsoft.com/office/drawing/2014/main" val="4239193841"/>
                    </a:ext>
                  </a:extLst>
                </a:gridCol>
              </a:tblGrid>
              <a:tr h="586985">
                <a:tc>
                  <a:txBody>
                    <a:bodyPr/>
                    <a:lstStyle/>
                    <a:p>
                      <a:pPr>
                        <a:spcAft>
                          <a:spcPts val="0"/>
                        </a:spcAft>
                      </a:pPr>
                      <a:r>
                        <a:rPr lang="en-US" sz="1400">
                          <a:effectLst/>
                        </a:rPr>
                        <a:t>7.1</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u="sng">
                          <a:effectLst/>
                          <a:hlinkClick r:id="rId2" action="ppaction://hlinkfile"/>
                        </a:rPr>
                        <a:t>S2-1909266</a:t>
                      </a:r>
                      <a:endParaRPr lang="en-GB" sz="1400">
                        <a:effectLst/>
                        <a:latin typeface="Calibri" panose="020F0502020204030204" pitchFamily="34" charset="0"/>
                        <a:ea typeface="Calibri" panose="020F0502020204030204" pitchFamily="34" charset="0"/>
                      </a:endParaRPr>
                    </a:p>
                  </a:txBody>
                  <a:tcPr marL="9525" marR="9525" marT="9525" marB="9525">
                    <a:solidFill>
                      <a:schemeClr val="tx2">
                        <a:lumMod val="20000"/>
                        <a:lumOff val="80000"/>
                      </a:schemeClr>
                    </a:solidFill>
                  </a:tcPr>
                </a:tc>
                <a:tc>
                  <a:txBody>
                    <a:bodyPr/>
                    <a:lstStyle/>
                    <a:p>
                      <a:pPr>
                        <a:spcAft>
                          <a:spcPts val="0"/>
                        </a:spcAft>
                      </a:pPr>
                      <a:r>
                        <a:rPr lang="en-US" sz="1400" b="0" dirty="0">
                          <a:solidFill>
                            <a:schemeClr val="tx1"/>
                          </a:solidFill>
                          <a:effectLst/>
                        </a:rPr>
                        <a:t>CR</a:t>
                      </a:r>
                      <a:endParaRPr lang="en-GB" sz="1400" b="0" dirty="0">
                        <a:solidFill>
                          <a:schemeClr val="tx1"/>
                        </a:solidFill>
                        <a:effectLst/>
                        <a:latin typeface="Calibri" panose="020F0502020204030204" pitchFamily="34" charset="0"/>
                        <a:ea typeface="Calibri" panose="020F0502020204030204" pitchFamily="34" charset="0"/>
                      </a:endParaRPr>
                    </a:p>
                  </a:txBody>
                  <a:tcPr marL="9525" marR="9525" marT="9525" marB="9525">
                    <a:solidFill>
                      <a:schemeClr val="tx2">
                        <a:lumMod val="20000"/>
                        <a:lumOff val="80000"/>
                      </a:schemeClr>
                    </a:solidFill>
                  </a:tcPr>
                </a:tc>
                <a:tc>
                  <a:txBody>
                    <a:bodyPr/>
                    <a:lstStyle/>
                    <a:p>
                      <a:pPr>
                        <a:spcAft>
                          <a:spcPts val="0"/>
                        </a:spcAft>
                      </a:pPr>
                      <a:r>
                        <a:rPr lang="en-US" sz="1400" b="0" dirty="0">
                          <a:solidFill>
                            <a:schemeClr val="tx1"/>
                          </a:solidFill>
                          <a:effectLst/>
                        </a:rPr>
                        <a:t>Approval</a:t>
                      </a:r>
                      <a:endParaRPr lang="en-GB" sz="1400" b="0" dirty="0">
                        <a:solidFill>
                          <a:schemeClr val="tx1"/>
                        </a:solidFill>
                        <a:effectLst/>
                        <a:latin typeface="Calibri" panose="020F0502020204030204" pitchFamily="34" charset="0"/>
                        <a:ea typeface="Calibri" panose="020F0502020204030204" pitchFamily="34" charset="0"/>
                      </a:endParaRPr>
                    </a:p>
                  </a:txBody>
                  <a:tcPr marL="9525" marR="9525" marT="9525" marB="9525">
                    <a:solidFill>
                      <a:schemeClr val="tx2">
                        <a:lumMod val="20000"/>
                        <a:lumOff val="80000"/>
                      </a:schemeClr>
                    </a:solidFill>
                  </a:tcPr>
                </a:tc>
                <a:tc>
                  <a:txBody>
                    <a:bodyPr/>
                    <a:lstStyle/>
                    <a:p>
                      <a:pPr>
                        <a:spcAft>
                          <a:spcPts val="0"/>
                        </a:spcAft>
                      </a:pPr>
                      <a:r>
                        <a:rPr lang="en-US" sz="1400" b="0" dirty="0">
                          <a:solidFill>
                            <a:schemeClr val="tx1"/>
                          </a:solidFill>
                          <a:effectLst/>
                        </a:rPr>
                        <a:t>23.501 CR1785 (Rel-16, 'F'): Corrections to handling of Alternative </a:t>
                      </a:r>
                      <a:r>
                        <a:rPr lang="en-US" sz="1400" b="0" dirty="0" err="1">
                          <a:solidFill>
                            <a:schemeClr val="tx1"/>
                          </a:solidFill>
                          <a:effectLst/>
                        </a:rPr>
                        <a:t>QoS</a:t>
                      </a:r>
                      <a:r>
                        <a:rPr lang="en-US" sz="1400" b="0" dirty="0">
                          <a:solidFill>
                            <a:schemeClr val="tx1"/>
                          </a:solidFill>
                          <a:effectLst/>
                        </a:rPr>
                        <a:t> Profiles</a:t>
                      </a:r>
                      <a:endParaRPr lang="en-GB" sz="1400" b="0" dirty="0">
                        <a:solidFill>
                          <a:schemeClr val="tx1"/>
                        </a:solidFill>
                        <a:effectLst/>
                        <a:latin typeface="Calibri" panose="020F0502020204030204" pitchFamily="34" charset="0"/>
                        <a:ea typeface="Calibri" panose="020F0502020204030204" pitchFamily="34" charset="0"/>
                      </a:endParaRPr>
                    </a:p>
                  </a:txBody>
                  <a:tcPr marL="9525" marR="9525" marT="9525" marB="9525">
                    <a:solidFill>
                      <a:schemeClr val="tx2">
                        <a:lumMod val="20000"/>
                        <a:lumOff val="80000"/>
                      </a:schemeClr>
                    </a:solidFill>
                  </a:tcPr>
                </a:tc>
                <a:tc>
                  <a:txBody>
                    <a:bodyPr/>
                    <a:lstStyle/>
                    <a:p>
                      <a:pPr>
                        <a:spcAft>
                          <a:spcPts val="0"/>
                        </a:spcAft>
                      </a:pPr>
                      <a:r>
                        <a:rPr lang="en-US" sz="1400" b="0" dirty="0">
                          <a:solidFill>
                            <a:schemeClr val="tx1"/>
                          </a:solidFill>
                          <a:effectLst/>
                        </a:rPr>
                        <a:t>Huawei, </a:t>
                      </a:r>
                      <a:r>
                        <a:rPr lang="en-US" sz="1400" b="0" dirty="0" err="1">
                          <a:solidFill>
                            <a:schemeClr val="tx1"/>
                          </a:solidFill>
                          <a:effectLst/>
                        </a:rPr>
                        <a:t>HiSilicon</a:t>
                      </a:r>
                      <a:endParaRPr lang="en-GB" sz="1400" b="0" dirty="0">
                        <a:solidFill>
                          <a:schemeClr val="tx1"/>
                        </a:solidFill>
                        <a:effectLst/>
                        <a:latin typeface="Calibri" panose="020F0502020204030204" pitchFamily="34" charset="0"/>
                        <a:ea typeface="Calibri" panose="020F0502020204030204" pitchFamily="34" charset="0"/>
                      </a:endParaRPr>
                    </a:p>
                  </a:txBody>
                  <a:tcPr marL="9525" marR="9525" marT="9525" marB="9525">
                    <a:solidFill>
                      <a:schemeClr val="tx2">
                        <a:lumMod val="20000"/>
                        <a:lumOff val="80000"/>
                      </a:schemeClr>
                    </a:solidFill>
                  </a:tcPr>
                </a:tc>
                <a:tc>
                  <a:txBody>
                    <a:bodyPr/>
                    <a:lstStyle/>
                    <a:p>
                      <a:pPr>
                        <a:spcAft>
                          <a:spcPts val="0"/>
                        </a:spcAft>
                      </a:pPr>
                      <a:r>
                        <a:rPr lang="en-US" sz="1400" b="0" dirty="0">
                          <a:solidFill>
                            <a:schemeClr val="tx1"/>
                          </a:solidFill>
                          <a:effectLst/>
                        </a:rPr>
                        <a:t>Rel-16</a:t>
                      </a:r>
                      <a:endParaRPr lang="en-GB" sz="1400" b="0" dirty="0">
                        <a:solidFill>
                          <a:schemeClr val="tx1"/>
                        </a:solidFill>
                        <a:effectLst/>
                        <a:latin typeface="Calibri" panose="020F0502020204030204" pitchFamily="34" charset="0"/>
                        <a:ea typeface="Calibri" panose="020F0502020204030204" pitchFamily="34" charset="0"/>
                      </a:endParaRPr>
                    </a:p>
                  </a:txBody>
                  <a:tcPr marL="9525" marR="9525" marT="9525" marB="9525">
                    <a:solidFill>
                      <a:schemeClr val="tx2">
                        <a:lumMod val="20000"/>
                        <a:lumOff val="80000"/>
                      </a:schemeClr>
                    </a:solidFill>
                  </a:tcPr>
                </a:tc>
                <a:tc>
                  <a:txBody>
                    <a:bodyPr/>
                    <a:lstStyle/>
                    <a:p>
                      <a:pPr>
                        <a:spcAft>
                          <a:spcPts val="0"/>
                        </a:spcAft>
                      </a:pPr>
                      <a:r>
                        <a:rPr lang="en-US" sz="1400" b="0" dirty="0">
                          <a:solidFill>
                            <a:schemeClr val="tx1"/>
                          </a:solidFill>
                          <a:effectLst/>
                        </a:rPr>
                        <a:t>eV2XARC</a:t>
                      </a:r>
                      <a:endParaRPr lang="en-GB" sz="1400" b="0" dirty="0">
                        <a:solidFill>
                          <a:schemeClr val="tx1"/>
                        </a:solidFill>
                        <a:effectLst/>
                        <a:latin typeface="Calibri" panose="020F0502020204030204" pitchFamily="34" charset="0"/>
                        <a:ea typeface="Calibri" panose="020F0502020204030204" pitchFamily="34" charset="0"/>
                      </a:endParaRPr>
                    </a:p>
                  </a:txBody>
                  <a:tcPr marL="9525" marR="9525" marT="9525" marB="9525">
                    <a:solidFill>
                      <a:schemeClr val="tx2">
                        <a:lumMod val="20000"/>
                        <a:lumOff val="80000"/>
                      </a:schemeClr>
                    </a:solidFill>
                  </a:tcPr>
                </a:tc>
                <a:tc>
                  <a:txBody>
                    <a:bodyPr/>
                    <a:lstStyle/>
                    <a:p>
                      <a:endParaRPr lang="en-GB" sz="1100" b="0" dirty="0">
                        <a:solidFill>
                          <a:schemeClr val="tx1"/>
                        </a:solidFill>
                        <a:effectLst/>
                        <a:latin typeface="Times New Roman" panose="02020603050405020304" pitchFamily="18" charset="0"/>
                      </a:endParaRPr>
                    </a:p>
                  </a:txBody>
                  <a:tcPr marL="9525" marR="9525" marT="9525" marB="9525">
                    <a:solidFill>
                      <a:schemeClr val="tx2">
                        <a:lumMod val="20000"/>
                        <a:lumOff val="80000"/>
                      </a:schemeClr>
                    </a:solidFill>
                  </a:tcPr>
                </a:tc>
                <a:tc>
                  <a:txBody>
                    <a:bodyPr/>
                    <a:lstStyle/>
                    <a:p>
                      <a:pPr>
                        <a:spcAft>
                          <a:spcPts val="0"/>
                        </a:spcAft>
                      </a:pPr>
                      <a:r>
                        <a:rPr lang="en-US" sz="1100" b="0" dirty="0">
                          <a:solidFill>
                            <a:schemeClr val="tx1"/>
                          </a:solidFill>
                          <a:effectLst/>
                        </a:rPr>
                        <a:t>Open</a:t>
                      </a:r>
                      <a:endParaRPr lang="en-GB" sz="1400" b="0" dirty="0">
                        <a:solidFill>
                          <a:schemeClr val="tx1"/>
                        </a:solidFill>
                        <a:effectLst/>
                        <a:latin typeface="Calibri" panose="020F0502020204030204" pitchFamily="34" charset="0"/>
                        <a:ea typeface="Calibri" panose="020F050202020403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450218749"/>
                  </a:ext>
                </a:extLst>
              </a:tr>
              <a:tr h="586985">
                <a:tc>
                  <a:txBody>
                    <a:bodyPr/>
                    <a:lstStyle/>
                    <a:p>
                      <a:pPr>
                        <a:spcAft>
                          <a:spcPts val="0"/>
                        </a:spcAft>
                      </a:pPr>
                      <a:r>
                        <a:rPr lang="en-US" sz="1400">
                          <a:effectLst/>
                        </a:rPr>
                        <a:t>7.1</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u="sng">
                          <a:effectLst/>
                          <a:hlinkClick r:id="rId3" action="ppaction://hlinkfile"/>
                        </a:rPr>
                        <a:t>S2-1909595</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CR</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Approval</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23.501 CR1855 (Rel-16, 'F'): Clarification to handling of Alternative QoS profiles</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Ericsson</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Rel-16</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eV2XARC</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endParaRPr lang="en-GB" sz="1100">
                        <a:effectLst/>
                        <a:latin typeface="Times New Roman" panose="02020603050405020304" pitchFamily="18" charset="0"/>
                      </a:endParaRPr>
                    </a:p>
                  </a:txBody>
                  <a:tcPr marL="9525" marR="9525" marT="9525" marB="9525"/>
                </a:tc>
                <a:tc>
                  <a:txBody>
                    <a:bodyPr/>
                    <a:lstStyle/>
                    <a:p>
                      <a:pPr>
                        <a:spcAft>
                          <a:spcPts val="0"/>
                        </a:spcAft>
                      </a:pPr>
                      <a:r>
                        <a:rPr lang="en-US" sz="1100" dirty="0">
                          <a:effectLst/>
                        </a:rPr>
                        <a:t>Open</a:t>
                      </a:r>
                      <a:endParaRPr lang="en-GB" sz="1400" dirty="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1671394336"/>
                  </a:ext>
                </a:extLst>
              </a:tr>
              <a:tr h="586985">
                <a:tc>
                  <a:txBody>
                    <a:bodyPr/>
                    <a:lstStyle/>
                    <a:p>
                      <a:pPr>
                        <a:spcAft>
                          <a:spcPts val="0"/>
                        </a:spcAft>
                      </a:pPr>
                      <a:r>
                        <a:rPr lang="en-US" sz="1400">
                          <a:effectLst/>
                        </a:rPr>
                        <a:t>7.1</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u="sng">
                          <a:effectLst/>
                          <a:hlinkClick r:id="rId4" action="ppaction://hlinkfile"/>
                        </a:rPr>
                        <a:t>S2-1909681</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CR</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Approval</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23.501 CR1874 (Rel-16, 'F'): Alternative QoS Handling during handover</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Samsung</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Rel-16</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eV2XARC</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endParaRPr lang="en-GB" sz="1100">
                        <a:effectLst/>
                        <a:latin typeface="Times New Roman" panose="02020603050405020304" pitchFamily="18" charset="0"/>
                      </a:endParaRPr>
                    </a:p>
                  </a:txBody>
                  <a:tcPr marL="9525" marR="9525" marT="9525" marB="9525"/>
                </a:tc>
                <a:tc>
                  <a:txBody>
                    <a:bodyPr/>
                    <a:lstStyle/>
                    <a:p>
                      <a:pPr>
                        <a:spcAft>
                          <a:spcPts val="0"/>
                        </a:spcAft>
                      </a:pPr>
                      <a:r>
                        <a:rPr lang="en-US" sz="1100">
                          <a:effectLst/>
                        </a:rPr>
                        <a:t>Open</a:t>
                      </a:r>
                      <a:endParaRPr lang="en-GB" sz="14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1704295375"/>
                  </a:ext>
                </a:extLst>
              </a:tr>
              <a:tr h="309272">
                <a:tc>
                  <a:txBody>
                    <a:bodyPr/>
                    <a:lstStyle/>
                    <a:p>
                      <a:pPr>
                        <a:spcAft>
                          <a:spcPts val="0"/>
                        </a:spcAft>
                      </a:pPr>
                      <a:r>
                        <a:rPr lang="en-US" sz="1400">
                          <a:effectLst/>
                        </a:rPr>
                        <a:t>7.1</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u="sng">
                          <a:effectLst/>
                          <a:hlinkClick r:id="rId5" action="ppaction://hlinkfile"/>
                        </a:rPr>
                        <a:t>S2-1909688</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CR</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Approval</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23.502 CR1844 (Rel-16, 'F'): Alternative QoS Handling support</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Samsung</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Rel-16</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eV2XARC</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endParaRPr lang="en-GB" sz="1100">
                        <a:effectLst/>
                        <a:latin typeface="Times New Roman" panose="02020603050405020304" pitchFamily="18" charset="0"/>
                      </a:endParaRPr>
                    </a:p>
                  </a:txBody>
                  <a:tcPr marL="9525" marR="9525" marT="9525" marB="9525"/>
                </a:tc>
                <a:tc>
                  <a:txBody>
                    <a:bodyPr/>
                    <a:lstStyle/>
                    <a:p>
                      <a:pPr>
                        <a:spcAft>
                          <a:spcPts val="0"/>
                        </a:spcAft>
                      </a:pPr>
                      <a:r>
                        <a:rPr lang="en-US" sz="1100">
                          <a:effectLst/>
                        </a:rPr>
                        <a:t>Open</a:t>
                      </a:r>
                      <a:endParaRPr lang="en-GB" sz="14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1430964638"/>
                  </a:ext>
                </a:extLst>
              </a:tr>
              <a:tr h="586985">
                <a:tc>
                  <a:txBody>
                    <a:bodyPr/>
                    <a:lstStyle/>
                    <a:p>
                      <a:pPr>
                        <a:spcAft>
                          <a:spcPts val="0"/>
                        </a:spcAft>
                      </a:pPr>
                      <a:r>
                        <a:rPr lang="en-US" sz="1400">
                          <a:effectLst/>
                        </a:rPr>
                        <a:t>7.1</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u="sng">
                          <a:effectLst/>
                          <a:hlinkClick r:id="rId6" action="ppaction://hlinkfile"/>
                        </a:rPr>
                        <a:t>S2-1909268</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CR</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Approval</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23.501 CR1786 (Rel-16, 'B'): Handling of Alternative QoS Profilesd at handover</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Huawei, HiSilicon</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Rel-16</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eV2XARC</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endParaRPr lang="en-GB" sz="1100">
                        <a:effectLst/>
                        <a:latin typeface="Times New Roman" panose="02020603050405020304" pitchFamily="18" charset="0"/>
                      </a:endParaRPr>
                    </a:p>
                  </a:txBody>
                  <a:tcPr marL="9525" marR="9525" marT="9525" marB="9525"/>
                </a:tc>
                <a:tc>
                  <a:txBody>
                    <a:bodyPr/>
                    <a:lstStyle/>
                    <a:p>
                      <a:pPr>
                        <a:spcAft>
                          <a:spcPts val="0"/>
                        </a:spcAft>
                      </a:pPr>
                      <a:r>
                        <a:rPr lang="en-US" sz="1100">
                          <a:effectLst/>
                        </a:rPr>
                        <a:t>Open</a:t>
                      </a:r>
                      <a:endParaRPr lang="en-GB" sz="14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3371743345"/>
                  </a:ext>
                </a:extLst>
              </a:tr>
              <a:tr h="586985">
                <a:tc>
                  <a:txBody>
                    <a:bodyPr/>
                    <a:lstStyle/>
                    <a:p>
                      <a:pPr>
                        <a:spcAft>
                          <a:spcPts val="0"/>
                        </a:spcAft>
                      </a:pPr>
                      <a:r>
                        <a:rPr lang="en-US" sz="1400">
                          <a:effectLst/>
                        </a:rPr>
                        <a:t>7.1</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u="sng">
                          <a:effectLst/>
                          <a:hlinkClick r:id="rId7" action="ppaction://hlinkfile"/>
                        </a:rPr>
                        <a:t>S2-1909593</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CR</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Approval</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23.501 CR1854 (Rel-16, 'F'): Managament of GBR QoS Flows at handover</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Ericsson</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Rel-16</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5G_URLLC</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endParaRPr lang="en-GB" sz="1100">
                        <a:effectLst/>
                        <a:latin typeface="Times New Roman" panose="02020603050405020304" pitchFamily="18" charset="0"/>
                      </a:endParaRPr>
                    </a:p>
                  </a:txBody>
                  <a:tcPr marL="9525" marR="9525" marT="9525" marB="9525"/>
                </a:tc>
                <a:tc>
                  <a:txBody>
                    <a:bodyPr/>
                    <a:lstStyle/>
                    <a:p>
                      <a:pPr>
                        <a:spcAft>
                          <a:spcPts val="0"/>
                        </a:spcAft>
                      </a:pPr>
                      <a:r>
                        <a:rPr lang="en-US" sz="1100">
                          <a:effectLst/>
                        </a:rPr>
                        <a:t>Open</a:t>
                      </a:r>
                      <a:endParaRPr lang="en-GB" sz="14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4220606541"/>
                  </a:ext>
                </a:extLst>
              </a:tr>
              <a:tr h="586985">
                <a:tc>
                  <a:txBody>
                    <a:bodyPr/>
                    <a:lstStyle/>
                    <a:p>
                      <a:pPr>
                        <a:spcAft>
                          <a:spcPts val="0"/>
                        </a:spcAft>
                      </a:pPr>
                      <a:r>
                        <a:rPr lang="en-US" sz="1400">
                          <a:effectLst/>
                        </a:rPr>
                        <a:t>7.1</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u="sng">
                          <a:effectLst/>
                          <a:hlinkClick r:id="rId8" action="ppaction://hlinkfile"/>
                        </a:rPr>
                        <a:t>S2-1909869</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CR</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Approval</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23.501 CR1911 (Rel-16, 'F'): Alternative QoS Profile Handling for V2X Communication Over Uu Reference Point</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Vodafone</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Rel-16</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eV2XARC</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endParaRPr lang="en-GB" sz="1100">
                        <a:effectLst/>
                        <a:latin typeface="Times New Roman" panose="02020603050405020304" pitchFamily="18" charset="0"/>
                      </a:endParaRPr>
                    </a:p>
                  </a:txBody>
                  <a:tcPr marL="9525" marR="9525" marT="9525" marB="9525"/>
                </a:tc>
                <a:tc>
                  <a:txBody>
                    <a:bodyPr/>
                    <a:lstStyle/>
                    <a:p>
                      <a:pPr>
                        <a:spcAft>
                          <a:spcPts val="0"/>
                        </a:spcAft>
                      </a:pPr>
                      <a:r>
                        <a:rPr lang="en-US" sz="1100">
                          <a:effectLst/>
                        </a:rPr>
                        <a:t>Open</a:t>
                      </a:r>
                      <a:endParaRPr lang="en-GB" sz="14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2186129113"/>
                  </a:ext>
                </a:extLst>
              </a:tr>
              <a:tr h="586985">
                <a:tc>
                  <a:txBody>
                    <a:bodyPr/>
                    <a:lstStyle/>
                    <a:p>
                      <a:pPr>
                        <a:spcAft>
                          <a:spcPts val="0"/>
                        </a:spcAft>
                      </a:pPr>
                      <a:r>
                        <a:rPr lang="en-US" sz="1400">
                          <a:effectLst/>
                        </a:rPr>
                        <a:t>7.1</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u="sng">
                          <a:effectLst/>
                          <a:hlinkClick r:id="rId9" action="ppaction://hlinkfile"/>
                        </a:rPr>
                        <a:t>S2-1909580</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CR</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Approval</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23.501 CR1851 (Rel-16, 'C'): Signalling the QoS Flow level QoS parameters of the Alternative QoS profile to UE</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Qualcomm Incorporated</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Rel-16</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eV2XARC</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endParaRPr lang="en-GB" sz="1100">
                        <a:effectLst/>
                        <a:latin typeface="Times New Roman" panose="02020603050405020304" pitchFamily="18" charset="0"/>
                      </a:endParaRPr>
                    </a:p>
                  </a:txBody>
                  <a:tcPr marL="9525" marR="9525" marT="9525" marB="9525"/>
                </a:tc>
                <a:tc>
                  <a:txBody>
                    <a:bodyPr/>
                    <a:lstStyle/>
                    <a:p>
                      <a:pPr>
                        <a:spcAft>
                          <a:spcPts val="0"/>
                        </a:spcAft>
                      </a:pPr>
                      <a:r>
                        <a:rPr lang="en-US" sz="1100">
                          <a:effectLst/>
                        </a:rPr>
                        <a:t>Open</a:t>
                      </a:r>
                      <a:endParaRPr lang="en-GB" sz="14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1099972561"/>
                  </a:ext>
                </a:extLst>
              </a:tr>
              <a:tr h="586985">
                <a:tc>
                  <a:txBody>
                    <a:bodyPr/>
                    <a:lstStyle/>
                    <a:p>
                      <a:pPr>
                        <a:spcAft>
                          <a:spcPts val="0"/>
                        </a:spcAft>
                      </a:pPr>
                      <a:r>
                        <a:rPr lang="en-US" sz="1400">
                          <a:effectLst/>
                        </a:rPr>
                        <a:t>7.1</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u="sng">
                          <a:effectLst/>
                          <a:hlinkClick r:id="rId10" action="ppaction://hlinkfile"/>
                        </a:rPr>
                        <a:t>S2-1909048</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CR</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Approval</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23.503 CR0323 (Rel-16, 'F'): Enhancements to QoS Handling for V2X Communication Over Uu Reference Point</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Ericsson</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Rel-16</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eV2XARC</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endParaRPr lang="en-GB" sz="1100">
                        <a:effectLst/>
                        <a:latin typeface="Times New Roman" panose="02020603050405020304" pitchFamily="18" charset="0"/>
                      </a:endParaRPr>
                    </a:p>
                  </a:txBody>
                  <a:tcPr marL="9525" marR="9525" marT="9525" marB="9525"/>
                </a:tc>
                <a:tc>
                  <a:txBody>
                    <a:bodyPr/>
                    <a:lstStyle/>
                    <a:p>
                      <a:pPr>
                        <a:spcAft>
                          <a:spcPts val="0"/>
                        </a:spcAft>
                      </a:pPr>
                      <a:r>
                        <a:rPr lang="en-US" sz="1100">
                          <a:effectLst/>
                        </a:rPr>
                        <a:t>Open</a:t>
                      </a:r>
                      <a:endParaRPr lang="en-GB" sz="14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2035028517"/>
                  </a:ext>
                </a:extLst>
              </a:tr>
              <a:tr h="586985">
                <a:tc>
                  <a:txBody>
                    <a:bodyPr/>
                    <a:lstStyle/>
                    <a:p>
                      <a:pPr>
                        <a:spcAft>
                          <a:spcPts val="0"/>
                        </a:spcAft>
                      </a:pPr>
                      <a:r>
                        <a:rPr lang="en-US" sz="1400">
                          <a:effectLst/>
                        </a:rPr>
                        <a:t>7.1</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u="sng">
                          <a:effectLst/>
                          <a:hlinkClick r:id="rId11" action="ppaction://hlinkfile"/>
                        </a:rPr>
                        <a:t>S2-1909267</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CR</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Approval</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23.503 CR0331 (Rel-16, 'F'): Corrections to handling of Alternative QoS Profiles</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Huawei, HiSilicon</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Rel-16</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eV2XARC</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endParaRPr lang="en-GB" sz="1100">
                        <a:effectLst/>
                        <a:latin typeface="Times New Roman" panose="02020603050405020304" pitchFamily="18" charset="0"/>
                      </a:endParaRPr>
                    </a:p>
                  </a:txBody>
                  <a:tcPr marL="9525" marR="9525" marT="9525" marB="9525"/>
                </a:tc>
                <a:tc>
                  <a:txBody>
                    <a:bodyPr/>
                    <a:lstStyle/>
                    <a:p>
                      <a:pPr>
                        <a:spcAft>
                          <a:spcPts val="0"/>
                        </a:spcAft>
                      </a:pPr>
                      <a:r>
                        <a:rPr lang="en-US" sz="1100">
                          <a:effectLst/>
                        </a:rPr>
                        <a:t>Open</a:t>
                      </a:r>
                      <a:endParaRPr lang="en-GB" sz="14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2039796523"/>
                  </a:ext>
                </a:extLst>
              </a:tr>
              <a:tr h="586985">
                <a:tc>
                  <a:txBody>
                    <a:bodyPr/>
                    <a:lstStyle/>
                    <a:p>
                      <a:pPr>
                        <a:spcAft>
                          <a:spcPts val="0"/>
                        </a:spcAft>
                      </a:pPr>
                      <a:r>
                        <a:rPr lang="en-US" sz="1400">
                          <a:effectLst/>
                        </a:rPr>
                        <a:t>7.1</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u="sng">
                          <a:effectLst/>
                          <a:hlinkClick r:id="rId12" action="ppaction://hlinkfile"/>
                        </a:rPr>
                        <a:t>S2-1909526</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CR</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Approval</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23.503 CR0337 (Rel-16, 'F'): Notification to AF on the Alternative QoS</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Nokia, Nokia Shanghai Bell</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Rel-16</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pPr>
                        <a:spcAft>
                          <a:spcPts val="0"/>
                        </a:spcAft>
                      </a:pPr>
                      <a:r>
                        <a:rPr lang="en-US" sz="1400">
                          <a:effectLst/>
                        </a:rPr>
                        <a:t>eV2XARC</a:t>
                      </a:r>
                      <a:endParaRPr lang="en-GB" sz="1400">
                        <a:effectLst/>
                        <a:latin typeface="Calibri" panose="020F0502020204030204" pitchFamily="34" charset="0"/>
                        <a:ea typeface="Calibri" panose="020F0502020204030204" pitchFamily="34" charset="0"/>
                      </a:endParaRPr>
                    </a:p>
                  </a:txBody>
                  <a:tcPr marL="9525" marR="9525" marT="9525" marB="9525"/>
                </a:tc>
                <a:tc>
                  <a:txBody>
                    <a:bodyPr/>
                    <a:lstStyle/>
                    <a:p>
                      <a:endParaRPr lang="en-GB" sz="1100">
                        <a:effectLst/>
                        <a:latin typeface="Times New Roman" panose="02020603050405020304" pitchFamily="18" charset="0"/>
                      </a:endParaRPr>
                    </a:p>
                  </a:txBody>
                  <a:tcPr marL="9525" marR="9525" marT="9525" marB="9525"/>
                </a:tc>
                <a:tc>
                  <a:txBody>
                    <a:bodyPr/>
                    <a:lstStyle/>
                    <a:p>
                      <a:pPr>
                        <a:spcAft>
                          <a:spcPts val="0"/>
                        </a:spcAft>
                      </a:pPr>
                      <a:r>
                        <a:rPr lang="en-US" sz="1100" dirty="0">
                          <a:effectLst/>
                        </a:rPr>
                        <a:t>Open</a:t>
                      </a:r>
                      <a:endParaRPr lang="en-GB" sz="1400" dirty="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4134131921"/>
                  </a:ext>
                </a:extLst>
              </a:tr>
            </a:tbl>
          </a:graphicData>
        </a:graphic>
      </p:graphicFrame>
      <p:sp>
        <p:nvSpPr>
          <p:cNvPr id="3" name="Rectangle 1">
            <a:hlinkClick r:id="rId12"/>
          </p:cNvPr>
          <p:cNvSpPr>
            <a:spLocks noChangeArrowheads="1"/>
          </p:cNvSpPr>
          <p:nvPr/>
        </p:nvSpPr>
        <p:spPr bwMode="auto">
          <a:xfrm>
            <a:off x="1154257" y="220604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7346176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8175" y="223955"/>
            <a:ext cx="10515600" cy="632402"/>
          </a:xfrm>
        </p:spPr>
        <p:txBody>
          <a:bodyPr>
            <a:normAutofit fontScale="90000"/>
          </a:bodyPr>
          <a:lstStyle/>
          <a:p>
            <a:r>
              <a:rPr lang="en-GB" dirty="0" smtClean="0"/>
              <a:t>Points to agree or disagree or answer (1)</a:t>
            </a:r>
            <a:endParaRPr lang="en-GB" dirty="0"/>
          </a:p>
        </p:txBody>
      </p:sp>
      <p:sp>
        <p:nvSpPr>
          <p:cNvPr id="5" name="Rectangle 2"/>
          <p:cNvSpPr>
            <a:spLocks noChangeArrowheads="1"/>
          </p:cNvSpPr>
          <p:nvPr/>
        </p:nvSpPr>
        <p:spPr bwMode="auto">
          <a:xfrm>
            <a:off x="538163" y="850771"/>
            <a:ext cx="9572625"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pPr>
            <a:r>
              <a:rPr kumimoji="0" lang="en-GB" altLang="en-US" sz="2400" b="0" i="0" strike="noStrike" cap="none" normalizeH="0" baseline="0" dirty="0" smtClean="0">
                <a:ln>
                  <a:noFill/>
                </a:ln>
                <a:solidFill>
                  <a:srgbClr val="008080"/>
                </a:solidFill>
                <a:effectLst/>
                <a:latin typeface="Times New Roman" panose="02020603050405020304" pitchFamily="18" charset="0"/>
                <a:ea typeface="SimSun" panose="02010600030101010101" pitchFamily="2" charset="-122"/>
                <a:cs typeface="Times New Roman" panose="02020603050405020304" pitchFamily="18" charset="0"/>
              </a:rPr>
              <a:t>The 5GC may provide the NG-RAN with a set of </a:t>
            </a:r>
            <a:r>
              <a:rPr kumimoji="0" lang="en-GB" altLang="en-US" sz="2400" b="0" i="0" strike="noStrike" cap="none" normalizeH="0" baseline="0" dirty="0" err="1" smtClean="0">
                <a:ln>
                  <a:noFill/>
                </a:ln>
                <a:solidFill>
                  <a:srgbClr val="008080"/>
                </a:solidFill>
                <a:effectLst/>
                <a:latin typeface="Times New Roman" panose="02020603050405020304" pitchFamily="18" charset="0"/>
                <a:ea typeface="SimSun" panose="02010600030101010101" pitchFamily="2" charset="-122"/>
                <a:cs typeface="Times New Roman" panose="02020603050405020304" pitchFamily="18" charset="0"/>
              </a:rPr>
              <a:t>QoS</a:t>
            </a:r>
            <a:r>
              <a:rPr kumimoji="0" lang="en-GB" altLang="en-US" sz="2400" b="0" i="0" strike="noStrike" cap="none" normalizeH="0" baseline="0" dirty="0" smtClean="0">
                <a:ln>
                  <a:noFill/>
                </a:ln>
                <a:solidFill>
                  <a:srgbClr val="008080"/>
                </a:solidFill>
                <a:effectLst/>
                <a:latin typeface="Times New Roman" panose="02020603050405020304" pitchFamily="18" charset="0"/>
                <a:ea typeface="SimSun" panose="02010600030101010101" pitchFamily="2" charset="-122"/>
                <a:cs typeface="Times New Roman" panose="02020603050405020304" pitchFamily="18" charset="0"/>
              </a:rPr>
              <a:t> profiles for a GFBR flow with Notification Control. </a:t>
            </a:r>
          </a:p>
          <a:p>
            <a:r>
              <a:rPr lang="en-GB" altLang="en-US" sz="2400"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	yes</a:t>
            </a:r>
            <a:endParaRPr lang="en-GB" altLang="en-US" sz="2400" dirty="0">
              <a:solidFill>
                <a:srgbClr val="FF0000"/>
              </a:solidFill>
              <a:latin typeface="Times New Roman" panose="02020603050405020304" pitchFamily="18" charset="0"/>
              <a:ea typeface="SimSun" panose="02010600030101010101" pitchFamily="2" charset="-122"/>
              <a:cs typeface="Times New Roman" panose="02020603050405020304" pitchFamily="18" charset="0"/>
            </a:endParaRPr>
          </a:p>
          <a:p>
            <a:pPr marR="0" lvl="0" algn="l" defTabSz="914400" rtl="0" eaLnBrk="0" fontAlgn="base" latinLnBrk="0" hangingPunct="0">
              <a:lnSpc>
                <a:spcPct val="100000"/>
              </a:lnSpc>
              <a:spcBef>
                <a:spcPct val="0"/>
              </a:spcBef>
              <a:spcAft>
                <a:spcPct val="0"/>
              </a:spcAft>
              <a:buClrTx/>
              <a:buSzTx/>
              <a:tabLst/>
            </a:pP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(how the “set” is encoded is for stage 3 work)</a:t>
            </a:r>
            <a:b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br>
            <a:r>
              <a:rPr lang="en-GB" altLang="en-US" sz="2400"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A new, unanswered question is whether the set can contain profiles with different QFIs.</a:t>
            </a:r>
            <a:endParaRPr kumimoji="0" lang="en-GB" altLang="en-US" sz="2400" b="0" i="0" strike="noStrike" cap="none" normalizeH="0" baseline="0" dirty="0" smtClean="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pPr>
            <a:endPar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startAt="2"/>
              <a:tabLst/>
            </a:pPr>
            <a:r>
              <a:rPr kumimoji="0" lang="en-GB" altLang="en-US" sz="2400" b="0" i="0" strike="noStrike" cap="none" normalizeH="0" baseline="0" dirty="0" smtClean="0">
                <a:ln>
                  <a:noFill/>
                </a:ln>
                <a:solidFill>
                  <a:srgbClr val="008080"/>
                </a:solidFill>
                <a:effectLst/>
                <a:latin typeface="Times New Roman" panose="02020603050405020304" pitchFamily="18" charset="0"/>
                <a:ea typeface="SimSun" panose="02010600030101010101" pitchFamily="2" charset="-122"/>
                <a:cs typeface="Times New Roman" panose="02020603050405020304" pitchFamily="18" charset="0"/>
              </a:rPr>
              <a:t>The 5G Core indicates its preference order for the profiles in the set.</a:t>
            </a:r>
            <a:br>
              <a:rPr kumimoji="0" lang="en-GB" altLang="en-US" sz="2400" b="0" i="0" strike="noStrike" cap="none" normalizeH="0" baseline="0" dirty="0" smtClean="0">
                <a:ln>
                  <a:noFill/>
                </a:ln>
                <a:solidFill>
                  <a:srgbClr val="008080"/>
                </a:solidFill>
                <a:effectLst/>
                <a:latin typeface="Times New Roman" panose="02020603050405020304" pitchFamily="18" charset="0"/>
                <a:ea typeface="SimSun" panose="02010600030101010101" pitchFamily="2" charset="-122"/>
                <a:cs typeface="Times New Roman" panose="02020603050405020304" pitchFamily="18" charset="0"/>
              </a:rPr>
            </a:br>
            <a:r>
              <a:rPr kumimoji="0" lang="en-GB" altLang="en-US" sz="2400" b="0" i="0" strike="noStrike" cap="none" normalizeH="0" baseline="0" dirty="0" smtClean="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yes</a:t>
            </a:r>
          </a:p>
          <a:p>
            <a:pPr marL="457200" marR="0" lvl="0" indent="-457200" algn="l" defTabSz="914400" rtl="0" eaLnBrk="0" fontAlgn="base" latinLnBrk="0" hangingPunct="0">
              <a:lnSpc>
                <a:spcPct val="100000"/>
              </a:lnSpc>
              <a:spcBef>
                <a:spcPct val="0"/>
              </a:spcBef>
              <a:spcAft>
                <a:spcPct val="0"/>
              </a:spcAft>
              <a:buClrTx/>
              <a:buSzTx/>
              <a:buFont typeface="+mj-lt"/>
              <a:buAutoNum type="arabicPeriod" startAt="2"/>
              <a:tabLst/>
            </a:pPr>
            <a:endParaRPr kumimoji="0" lang="en-GB" altLang="en-US" sz="2400" b="0" i="0" strike="noStrike" cap="none" normalizeH="0" baseline="0" dirty="0" smtClean="0">
              <a:ln>
                <a:noFill/>
              </a:ln>
              <a:solidFill>
                <a:srgbClr val="008080"/>
              </a:solidFill>
              <a:effectLst/>
              <a:latin typeface="Times New Roman" panose="02020603050405020304" pitchFamily="18" charset="0"/>
              <a:ea typeface="SimSun" panose="02010600030101010101" pitchFamily="2" charset="-122"/>
              <a:cs typeface="Times New Roman" panose="02020603050405020304" pitchFamily="18"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startAt="2"/>
              <a:tabLst/>
            </a:pPr>
            <a:r>
              <a:rPr kumimoji="0" lang="en-GB" altLang="en-US" sz="2400" b="0" i="0" strike="noStrike" cap="none" normalizeH="0" baseline="0" dirty="0" smtClean="0">
                <a:ln>
                  <a:noFill/>
                </a:ln>
                <a:solidFill>
                  <a:srgbClr val="008080"/>
                </a:solidFill>
                <a:effectLst/>
                <a:latin typeface="Times New Roman" panose="02020603050405020304" pitchFamily="18" charset="0"/>
                <a:ea typeface="SimSun" panose="02010600030101010101" pitchFamily="2" charset="-122"/>
                <a:cs typeface="Times New Roman" panose="02020603050405020304" pitchFamily="18" charset="0"/>
              </a:rPr>
              <a:t>The NG-RAN continuously attempts to deliver a more preferred </a:t>
            </a:r>
            <a:r>
              <a:rPr kumimoji="0" lang="en-GB" altLang="en-US" sz="2400" b="0" i="0" strike="noStrike" cap="none" normalizeH="0" baseline="0" dirty="0" err="1" smtClean="0">
                <a:ln>
                  <a:noFill/>
                </a:ln>
                <a:solidFill>
                  <a:srgbClr val="008080"/>
                </a:solidFill>
                <a:effectLst/>
                <a:latin typeface="Times New Roman" panose="02020603050405020304" pitchFamily="18" charset="0"/>
                <a:ea typeface="SimSun" panose="02010600030101010101" pitchFamily="2" charset="-122"/>
                <a:cs typeface="Times New Roman" panose="02020603050405020304" pitchFamily="18" charset="0"/>
              </a:rPr>
              <a:t>QoS</a:t>
            </a:r>
            <a:r>
              <a:rPr kumimoji="0" lang="en-GB" altLang="en-US" sz="2400" b="0" i="0" strike="noStrike" cap="none" normalizeH="0" baseline="0" dirty="0" smtClean="0">
                <a:ln>
                  <a:noFill/>
                </a:ln>
                <a:solidFill>
                  <a:srgbClr val="008080"/>
                </a:solidFill>
                <a:effectLst/>
                <a:latin typeface="Times New Roman" panose="02020603050405020304" pitchFamily="18" charset="0"/>
                <a:ea typeface="SimSun" panose="02010600030101010101" pitchFamily="2" charset="-122"/>
                <a:cs typeface="Times New Roman" panose="02020603050405020304" pitchFamily="18" charset="0"/>
              </a:rPr>
              <a:t> profile. </a:t>
            </a:r>
            <a:br>
              <a:rPr kumimoji="0" lang="en-GB" altLang="en-US" sz="2400" b="0" i="0" strike="noStrike" cap="none" normalizeH="0" baseline="0" dirty="0" smtClean="0">
                <a:ln>
                  <a:noFill/>
                </a:ln>
                <a:solidFill>
                  <a:srgbClr val="008080"/>
                </a:solidFill>
                <a:effectLst/>
                <a:latin typeface="Times New Roman" panose="02020603050405020304" pitchFamily="18" charset="0"/>
                <a:ea typeface="SimSun" panose="02010600030101010101" pitchFamily="2" charset="-122"/>
                <a:cs typeface="Times New Roman" panose="02020603050405020304" pitchFamily="18" charset="0"/>
              </a:rPr>
            </a:br>
            <a:r>
              <a:rPr kumimoji="0" lang="en-GB" altLang="en-US" sz="2400" b="0" i="0" strike="noStrike" cap="none" normalizeH="0" baseline="0" dirty="0" smtClean="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yes</a:t>
            </a:r>
            <a:endParaRPr kumimoji="0" lang="en-GB" altLang="en-US" sz="2400" b="0" i="0" strike="noStrike" cap="none" normalizeH="0" baseline="0" dirty="0" smtClean="0">
              <a:ln>
                <a:noFill/>
              </a:ln>
              <a:solidFill>
                <a:srgbClr val="FF0000"/>
              </a:solidFill>
              <a:effectLst/>
            </a:endParaRPr>
          </a:p>
        </p:txBody>
      </p:sp>
    </p:spTree>
    <p:extLst>
      <p:ext uri="{BB962C8B-B14F-4D97-AF65-F5344CB8AC3E}">
        <p14:creationId xmlns:p14="http://schemas.microsoft.com/office/powerpoint/2010/main" val="3658192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8175" y="223955"/>
            <a:ext cx="10515600" cy="632402"/>
          </a:xfrm>
        </p:spPr>
        <p:txBody>
          <a:bodyPr>
            <a:normAutofit fontScale="90000"/>
          </a:bodyPr>
          <a:lstStyle/>
          <a:p>
            <a:r>
              <a:rPr lang="en-GB" dirty="0" smtClean="0"/>
              <a:t>Points to agree or disagree or answer (2)</a:t>
            </a:r>
            <a:endParaRPr lang="en-GB" dirty="0"/>
          </a:p>
        </p:txBody>
      </p:sp>
      <p:sp>
        <p:nvSpPr>
          <p:cNvPr id="5" name="Rectangle 2"/>
          <p:cNvSpPr>
            <a:spLocks noChangeArrowheads="1"/>
          </p:cNvSpPr>
          <p:nvPr/>
        </p:nvSpPr>
        <p:spPr bwMode="auto">
          <a:xfrm>
            <a:off x="413472" y="1041023"/>
            <a:ext cx="9572625" cy="600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457200" lvl="0" indent="-457200">
              <a:buFont typeface="+mj-lt"/>
              <a:buAutoNum type="arabicPeriod" startAt="4"/>
            </a:pP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Whenever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the NG-RAN </a:t>
            </a:r>
            <a:r>
              <a:rPr lang="en-GB" altLang="en-US" sz="2400"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selects</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a better or worse </a:t>
            </a:r>
            <a:r>
              <a:rPr lang="en-GB" altLang="en-US" sz="2400" dirty="0" err="1">
                <a:solidFill>
                  <a:srgbClr val="00808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profile, the NG-RAN sends a Notification to the Core Network that indicates the new </a:t>
            </a:r>
            <a:r>
              <a:rPr lang="en-GB" altLang="en-US" sz="2400" dirty="0" err="1">
                <a:solidFill>
                  <a:srgbClr val="00808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Profile.</a:t>
            </a:r>
            <a:b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br>
            <a:r>
              <a:rPr lang="en-GB" altLang="en-US" sz="2400" i="1"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Yes (some wordsmithing of the above point is requested by some companies)</a:t>
            </a:r>
            <a:endParaRPr lang="en-GB" altLang="en-US" sz="2400" i="1"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4"/>
            </a:pPr>
            <a:endPar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4"/>
            </a:pP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Upon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sending this Notification, the NG-RAN shall </a:t>
            </a:r>
            <a:r>
              <a:rPr lang="en-GB" altLang="en-US" sz="2400" strike="sngStrike" dirty="0">
                <a:solidFill>
                  <a:srgbClr val="FF0000"/>
                </a:solidFill>
                <a:latin typeface="Times New Roman" panose="02020603050405020304" pitchFamily="18" charset="0"/>
                <a:ea typeface="SimSun" panose="02010600030101010101" pitchFamily="2" charset="-122"/>
                <a:cs typeface="Times New Roman" panose="02020603050405020304" pitchFamily="18" charset="0"/>
              </a:rPr>
              <a:t>start to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deliver the </a:t>
            </a:r>
            <a:r>
              <a:rPr lang="en-GB" altLang="en-US" sz="2400" dirty="0" err="1">
                <a:solidFill>
                  <a:srgbClr val="00808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of the </a:t>
            </a:r>
            <a:r>
              <a:rPr lang="en-GB" altLang="en-US" sz="2400" dirty="0" err="1">
                <a:solidFill>
                  <a:srgbClr val="00808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Profile indicated in the notification. </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a:r>
            <a:b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br>
            <a:r>
              <a:rPr lang="en-GB" altLang="en-US" sz="2400"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yes</a:t>
            </a:r>
          </a:p>
          <a:p>
            <a:pPr marL="457200" lvl="0" indent="-457200">
              <a:buFont typeface="+mj-lt"/>
              <a:buAutoNum type="arabicPeriod" startAt="4"/>
            </a:pPr>
            <a:endPar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4"/>
            </a:pP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If the NG-RAN sends a </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Notification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with both a reference to an Alt </a:t>
            </a:r>
            <a:r>
              <a:rPr lang="en-GB" altLang="en-US" sz="2400" dirty="0" err="1">
                <a:solidFill>
                  <a:srgbClr val="00808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Profile AND a GBR/PDB/PER, which of these two is it now delivering</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a:t>
            </a:r>
            <a:b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br>
            <a:r>
              <a:rPr lang="en-GB" altLang="en-US" sz="2400"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Wrong understanding. Instead, in the Notification, the NG-RAN sends EITHER a reference to an Alt </a:t>
            </a:r>
            <a:r>
              <a:rPr lang="en-GB" altLang="en-US" sz="2400" dirty="0" err="1"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 Profile OR the GDB/PDB/PER that can be supported.</a:t>
            </a:r>
            <a:endParaRPr lang="en-GB" altLang="en-US" sz="2400" dirty="0">
              <a:solidFill>
                <a:srgbClr val="FF0000"/>
              </a:solidFill>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startAt="4"/>
              <a:tabLst/>
            </a:pPr>
            <a:endParaRPr kumimoji="0" lang="en-GB" altLang="en-US" sz="2400" b="0" i="0" strike="noStrike" cap="none" normalizeH="0" baseline="0" dirty="0" smtClean="0">
              <a:ln>
                <a:noFill/>
              </a:ln>
              <a:solidFill>
                <a:srgbClr val="008080"/>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661988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8175" y="223955"/>
            <a:ext cx="10515600" cy="632402"/>
          </a:xfrm>
        </p:spPr>
        <p:txBody>
          <a:bodyPr>
            <a:normAutofit fontScale="90000"/>
          </a:bodyPr>
          <a:lstStyle/>
          <a:p>
            <a:r>
              <a:rPr lang="en-GB" dirty="0" smtClean="0"/>
              <a:t>Points to agree or disagree or answer (3)</a:t>
            </a:r>
            <a:endParaRPr lang="en-GB" dirty="0"/>
          </a:p>
        </p:txBody>
      </p:sp>
      <p:sp>
        <p:nvSpPr>
          <p:cNvPr id="5" name="Rectangle 2"/>
          <p:cNvSpPr>
            <a:spLocks noChangeArrowheads="1"/>
          </p:cNvSpPr>
          <p:nvPr/>
        </p:nvSpPr>
        <p:spPr bwMode="auto">
          <a:xfrm>
            <a:off x="371476" y="1410355"/>
            <a:ext cx="9572625" cy="600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457200" lvl="0" indent="-457200">
              <a:buFont typeface="+mj-lt"/>
              <a:buAutoNum type="arabicPeriod" startAt="7"/>
            </a:pP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If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the NG-RAN is unable to even deliver the least preferred Alternative </a:t>
            </a:r>
            <a:r>
              <a:rPr lang="en-GB" altLang="en-US" sz="2400" dirty="0" err="1">
                <a:solidFill>
                  <a:srgbClr val="00808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Profile, then the NG-RAN sends a Notification to the 5GC indicating this </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situation</a:t>
            </a:r>
            <a:b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br>
            <a:r>
              <a:rPr lang="en-GB" altLang="en-US" sz="2400"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No decision yet. This may depend on details of the solution (e.g. if an Alt </a:t>
            </a:r>
            <a:r>
              <a:rPr lang="en-GB" altLang="en-US" sz="2400" dirty="0" err="1"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 of 0 bit/s is allowed or not.)</a:t>
            </a:r>
            <a:endPar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7"/>
            </a:pPr>
            <a:endPar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7"/>
            </a:pP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The NG-RAN is expected to apply some hysteresis to changes of Alternative </a:t>
            </a:r>
            <a:r>
              <a:rPr lang="en-GB" altLang="en-US" sz="2400" dirty="0" err="1">
                <a:solidFill>
                  <a:srgbClr val="00808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Profiles</a:t>
            </a:r>
            <a:b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br>
            <a:r>
              <a:rPr lang="en-GB" altLang="en-US" sz="2400" dirty="0">
                <a:solidFill>
                  <a:srgbClr val="FF0000"/>
                </a:solidFill>
                <a:latin typeface="Times New Roman" panose="02020603050405020304" pitchFamily="18" charset="0"/>
                <a:ea typeface="SimSun" panose="02010600030101010101" pitchFamily="2" charset="-122"/>
                <a:cs typeface="Times New Roman" panose="02020603050405020304" pitchFamily="18" charset="0"/>
              </a:rPr>
              <a:t>H</a:t>
            </a:r>
            <a:r>
              <a:rPr lang="en-GB" altLang="en-US" sz="2400"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ysteresis only for upgrade: downgrade is done promptly. Sensible hysteresis can avoid undue signalling load on the CN.</a:t>
            </a:r>
          </a:p>
          <a:p>
            <a:pPr marL="457200" lvl="0" indent="-457200">
              <a:buFont typeface="+mj-lt"/>
              <a:buAutoNum type="arabicPeriod" startAt="7"/>
            </a:pPr>
            <a:endParaRPr lang="en-GB" altLang="en-US" sz="2400" u="sng" dirty="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7"/>
            </a:pPr>
            <a:endParaRPr lang="en-GB" altLang="en-US" sz="2400" u="sng" dirty="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7"/>
            </a:pPr>
            <a:endParaRPr lang="en-GB" altLang="en-US" sz="2400" u="sng" dirty="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7"/>
            </a:pPr>
            <a:endParaRPr lang="en-GB" altLang="en-US" sz="2400" u="sng"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7"/>
            </a:pPr>
            <a:endParaRPr kumimoji="0" lang="en-GB" altLang="en-US" sz="2400" b="0" i="0" u="sng" strike="noStrike" cap="none" normalizeH="0" baseline="0" dirty="0">
              <a:ln>
                <a:noFill/>
              </a:ln>
              <a:solidFill>
                <a:srgbClr val="008080"/>
              </a:solidFill>
              <a:effectLst/>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7"/>
            </a:pPr>
            <a:endParaRPr kumimoji="0" lang="en-GB" altLang="en-US" sz="2400" b="0" i="0" u="sng" strike="noStrike" cap="none" normalizeH="0" baseline="0" dirty="0" smtClean="0">
              <a:ln>
                <a:noFill/>
              </a:ln>
              <a:solidFill>
                <a:srgbClr val="008080"/>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56828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8175" y="223955"/>
            <a:ext cx="10515600" cy="632402"/>
          </a:xfrm>
        </p:spPr>
        <p:txBody>
          <a:bodyPr>
            <a:normAutofit fontScale="90000"/>
          </a:bodyPr>
          <a:lstStyle/>
          <a:p>
            <a:r>
              <a:rPr lang="en-GB" dirty="0" smtClean="0"/>
              <a:t>Points to agree or disagree or answer (4)</a:t>
            </a:r>
            <a:endParaRPr lang="en-GB" dirty="0"/>
          </a:p>
        </p:txBody>
      </p:sp>
      <p:sp>
        <p:nvSpPr>
          <p:cNvPr id="5" name="Rectangle 2"/>
          <p:cNvSpPr>
            <a:spLocks noChangeArrowheads="1"/>
          </p:cNvSpPr>
          <p:nvPr/>
        </p:nvSpPr>
        <p:spPr bwMode="auto">
          <a:xfrm>
            <a:off x="96982" y="856357"/>
            <a:ext cx="12095018" cy="5447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457200" lvl="0" indent="-457200">
              <a:buFont typeface="+mj-lt"/>
              <a:buAutoNum type="arabicPeriod" startAt="9"/>
            </a:pP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The UE shall be informed about changes in the GBR </a:t>
            </a:r>
            <a:b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br>
            <a:r>
              <a:rPr lang="en-GB" altLang="en-US" sz="2400" dirty="0">
                <a:solidFill>
                  <a:srgbClr val="FF0000"/>
                </a:solidFill>
                <a:latin typeface="Times New Roman" panose="02020603050405020304" pitchFamily="18" charset="0"/>
                <a:ea typeface="SimSun" panose="02010600030101010101" pitchFamily="2" charset="-122"/>
                <a:cs typeface="Times New Roman" panose="02020603050405020304" pitchFamily="18" charset="0"/>
              </a:rPr>
              <a:t>Y</a:t>
            </a:r>
            <a:r>
              <a:rPr lang="en-GB" altLang="en-US" sz="2400"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es. (No immediate conclusion reached about informing the UE of changes in MBR &amp; 5QI)</a:t>
            </a:r>
            <a:endPar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indent="-457200">
              <a:buFont typeface="+mj-lt"/>
              <a:buAutoNum type="arabicPeriod" startAt="9"/>
            </a:pP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Does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the UE need to be informed at the 3GPP layer (e.g. why does the existing NAS carry GBR? Are there requirements in 5GS caused by the multiplexing of multiple flows onto one Data Radio bearer</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a:t>
            </a:r>
            <a:b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br>
            <a:r>
              <a:rPr lang="en-GB" altLang="en-US" sz="2400"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 The UE uses the signalled MBR for data rate enforcement in non 3GPP. </a:t>
            </a:r>
            <a:br>
              <a:rPr lang="en-GB" altLang="en-US" sz="2400"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br>
            <a:r>
              <a:rPr lang="en-GB" altLang="en-US" sz="2400"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-&gt; compromise achieved: agree to have 3GPP signalling of the new </a:t>
            </a:r>
            <a:r>
              <a:rPr lang="en-GB" altLang="en-US" sz="2400" dirty="0" err="1"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 profile to UE</a:t>
            </a:r>
            <a:br>
              <a:rPr lang="en-GB" altLang="en-US" sz="2400"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br>
            <a:r>
              <a:rPr lang="en-GB" altLang="en-US" sz="2400"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-&gt; agree </a:t>
            </a:r>
            <a:r>
              <a:rPr lang="en-GB" altLang="en-US" sz="2400" i="1" u="sng"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tentatively</a:t>
            </a:r>
            <a:r>
              <a:rPr lang="en-GB" altLang="en-US" sz="2400"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 to go with NAS signalling rather than RRC/RLC/MAC as R15 NAS ought to avoid UE impacts. </a:t>
            </a:r>
            <a:br>
              <a:rPr lang="en-GB" altLang="en-US" sz="2400"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br>
            <a:r>
              <a:rPr lang="en-GB" altLang="en-US" sz="2400"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-&gt; agree to use Downlink NAS Transport to signal to the UE and NOT N2/N1 PDU Session Modification procedure. (Hence the RAN keeps the original “Requested </a:t>
            </a:r>
            <a:r>
              <a:rPr lang="en-GB" altLang="en-US" sz="2400" dirty="0" err="1"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 Profile”, and the Alternative </a:t>
            </a:r>
            <a:r>
              <a:rPr lang="en-GB" altLang="en-US" sz="2400" dirty="0" err="1"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 Profiles should all be ‘less preferred’ than the Requested </a:t>
            </a:r>
            <a:r>
              <a:rPr lang="en-GB" altLang="en-US" sz="2400" dirty="0" err="1"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 Profile)</a:t>
            </a:r>
          </a:p>
          <a:p>
            <a:r>
              <a:rPr lang="en-GB" altLang="en-US" sz="2400"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The above compromise meant that points 11 and 12 below did not need to be discussed.</a:t>
            </a:r>
            <a:endParaRPr lang="en-GB" altLang="en-US" sz="2400" i="1" dirty="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11"/>
            </a:pPr>
            <a:r>
              <a:rPr lang="en-GB" altLang="en-US" i="1"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Can we mandate that the Application Function informs the UE via User Plane Data (on a default flow)?</a:t>
            </a:r>
            <a:endParaRPr lang="en-GB" altLang="en-US" i="1" dirty="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11"/>
            </a:pPr>
            <a:r>
              <a:rPr lang="en-GB" altLang="en-US" i="1"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Do we prohibit the SMF from triggering N2 session modification carrying N1 signalling with new GBR to the UE?</a:t>
            </a:r>
            <a:endParaRPr kumimoji="0" lang="en-GB" altLang="en-US" b="0" i="0" u="sng" strike="noStrike" cap="none" normalizeH="0" baseline="0" dirty="0" smtClean="0">
              <a:ln>
                <a:noFill/>
              </a:ln>
              <a:solidFill>
                <a:srgbClr val="008080"/>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504594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7338" y="609601"/>
            <a:ext cx="10515600" cy="5195454"/>
          </a:xfrm>
        </p:spPr>
        <p:txBody>
          <a:bodyPr>
            <a:normAutofit fontScale="90000"/>
          </a:bodyPr>
          <a:lstStyle/>
          <a:p>
            <a:r>
              <a:rPr lang="en-GB" sz="3600" dirty="0" smtClean="0">
                <a:solidFill>
                  <a:srgbClr val="FF0000"/>
                </a:solidFill>
              </a:rPr>
              <a:t/>
            </a:r>
            <a:br>
              <a:rPr lang="en-GB" sz="3600" dirty="0" smtClean="0">
                <a:solidFill>
                  <a:srgbClr val="FF0000"/>
                </a:solidFill>
              </a:rPr>
            </a:br>
            <a:r>
              <a:rPr lang="en-GB" sz="3600" dirty="0">
                <a:solidFill>
                  <a:srgbClr val="FF0000"/>
                </a:solidFill>
              </a:rPr>
              <a:t/>
            </a:r>
            <a:br>
              <a:rPr lang="en-GB" sz="3600" dirty="0">
                <a:solidFill>
                  <a:srgbClr val="FF0000"/>
                </a:solidFill>
              </a:rPr>
            </a:br>
            <a:r>
              <a:rPr lang="en-GB" sz="3600" dirty="0" smtClean="0">
                <a:solidFill>
                  <a:srgbClr val="FF0000"/>
                </a:solidFill>
              </a:rPr>
              <a:t>The convenor summarised the main remaining contentious topics as below and invited discussion to continue on one of the 3GPP SA2 email reflectors:</a:t>
            </a:r>
            <a:br>
              <a:rPr lang="en-GB" sz="3600" dirty="0" smtClean="0">
                <a:solidFill>
                  <a:srgbClr val="FF0000"/>
                </a:solidFill>
              </a:rPr>
            </a:br>
            <a:r>
              <a:rPr lang="en-GB" sz="3600" dirty="0">
                <a:solidFill>
                  <a:srgbClr val="FF0000"/>
                </a:solidFill>
              </a:rPr>
              <a:t/>
            </a:r>
            <a:br>
              <a:rPr lang="en-GB" sz="3600" dirty="0">
                <a:solidFill>
                  <a:srgbClr val="FF0000"/>
                </a:solidFill>
              </a:rPr>
            </a:br>
            <a:r>
              <a:rPr lang="en-GB" sz="3600" dirty="0" smtClean="0">
                <a:solidFill>
                  <a:srgbClr val="FF0000"/>
                </a:solidFill>
              </a:rPr>
              <a:t>a) the questions related to Alt </a:t>
            </a:r>
            <a:r>
              <a:rPr lang="en-GB" sz="3600" dirty="0" err="1" smtClean="0">
                <a:solidFill>
                  <a:srgbClr val="FF0000"/>
                </a:solidFill>
              </a:rPr>
              <a:t>QoS</a:t>
            </a:r>
            <a:r>
              <a:rPr lang="en-GB" sz="3600" dirty="0" smtClean="0">
                <a:solidFill>
                  <a:srgbClr val="FF0000"/>
                </a:solidFill>
              </a:rPr>
              <a:t> Profile of 0 bit/s or other mechanisms for fully congested RAN node</a:t>
            </a:r>
            <a:br>
              <a:rPr lang="en-GB" sz="3600" dirty="0" smtClean="0">
                <a:solidFill>
                  <a:srgbClr val="FF0000"/>
                </a:solidFill>
              </a:rPr>
            </a:br>
            <a:r>
              <a:rPr lang="en-GB" sz="3600" dirty="0" smtClean="0">
                <a:solidFill>
                  <a:srgbClr val="FF0000"/>
                </a:solidFill>
              </a:rPr>
              <a:t/>
            </a:r>
            <a:br>
              <a:rPr lang="en-GB" sz="3600" dirty="0" smtClean="0">
                <a:solidFill>
                  <a:srgbClr val="FF0000"/>
                </a:solidFill>
              </a:rPr>
            </a:br>
            <a:r>
              <a:rPr lang="en-GB" sz="3600" dirty="0" smtClean="0">
                <a:solidFill>
                  <a:srgbClr val="FF0000"/>
                </a:solidFill>
              </a:rPr>
              <a:t>b) initial flow Admission control</a:t>
            </a:r>
            <a:br>
              <a:rPr lang="en-GB" sz="3600" dirty="0" smtClean="0">
                <a:solidFill>
                  <a:srgbClr val="FF0000"/>
                </a:solidFill>
              </a:rPr>
            </a:br>
            <a:r>
              <a:rPr lang="en-GB" sz="3600" dirty="0">
                <a:solidFill>
                  <a:srgbClr val="FF0000"/>
                </a:solidFill>
              </a:rPr>
              <a:t/>
            </a:r>
            <a:br>
              <a:rPr lang="en-GB" sz="3600" dirty="0">
                <a:solidFill>
                  <a:srgbClr val="FF0000"/>
                </a:solidFill>
              </a:rPr>
            </a:br>
            <a:r>
              <a:rPr lang="en-GB" sz="3600" dirty="0" smtClean="0">
                <a:solidFill>
                  <a:srgbClr val="FF0000"/>
                </a:solidFill>
              </a:rPr>
              <a:t>c) operation with RAN that is not 100% supporting Alternative </a:t>
            </a:r>
            <a:r>
              <a:rPr lang="en-GB" sz="3600" dirty="0" err="1" smtClean="0">
                <a:solidFill>
                  <a:srgbClr val="FF0000"/>
                </a:solidFill>
              </a:rPr>
              <a:t>QoS</a:t>
            </a:r>
            <a:r>
              <a:rPr lang="en-GB" sz="3600" smtClean="0">
                <a:solidFill>
                  <a:srgbClr val="FF0000"/>
                </a:solidFill>
              </a:rPr>
              <a:t>.</a:t>
            </a:r>
            <a:br>
              <a:rPr lang="en-GB" sz="3600" smtClean="0">
                <a:solidFill>
                  <a:srgbClr val="FF0000"/>
                </a:solidFill>
              </a:rPr>
            </a:br>
            <a:r>
              <a:rPr lang="en-GB" sz="3600" dirty="0" smtClean="0">
                <a:solidFill>
                  <a:srgbClr val="FF0000"/>
                </a:solidFill>
              </a:rPr>
              <a:t/>
            </a:r>
            <a:br>
              <a:rPr lang="en-GB" sz="3600" dirty="0" smtClean="0">
                <a:solidFill>
                  <a:srgbClr val="FF0000"/>
                </a:solidFill>
              </a:rPr>
            </a:br>
            <a:r>
              <a:rPr lang="en-GB" sz="3600" dirty="0" smtClean="0">
                <a:solidFill>
                  <a:srgbClr val="FF0000"/>
                </a:solidFill>
              </a:rPr>
              <a:t>The session ended </a:t>
            </a:r>
            <a:r>
              <a:rPr lang="en-GB" sz="3600" dirty="0">
                <a:solidFill>
                  <a:srgbClr val="FF0000"/>
                </a:solidFill>
              </a:rPr>
              <a:t>at 14:00.</a:t>
            </a:r>
            <a:r>
              <a:rPr lang="en-GB" dirty="0"/>
              <a:t/>
            </a:r>
            <a:br>
              <a:rPr lang="en-GB" dirty="0"/>
            </a:br>
            <a:endParaRPr lang="en-GB" dirty="0"/>
          </a:p>
        </p:txBody>
      </p:sp>
    </p:spTree>
    <p:extLst>
      <p:ext uri="{BB962C8B-B14F-4D97-AF65-F5344CB8AC3E}">
        <p14:creationId xmlns:p14="http://schemas.microsoft.com/office/powerpoint/2010/main" val="16727706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8175" y="223955"/>
            <a:ext cx="10515600" cy="632402"/>
          </a:xfrm>
        </p:spPr>
        <p:txBody>
          <a:bodyPr>
            <a:normAutofit fontScale="90000"/>
          </a:bodyPr>
          <a:lstStyle/>
          <a:p>
            <a:r>
              <a:rPr lang="en-GB" dirty="0" smtClean="0"/>
              <a:t>Points to agree or disagree or answer (5)</a:t>
            </a:r>
            <a:endParaRPr lang="en-GB" dirty="0"/>
          </a:p>
        </p:txBody>
      </p:sp>
      <p:sp>
        <p:nvSpPr>
          <p:cNvPr id="5" name="Rectangle 2"/>
          <p:cNvSpPr>
            <a:spLocks noChangeArrowheads="1"/>
          </p:cNvSpPr>
          <p:nvPr/>
        </p:nvSpPr>
        <p:spPr bwMode="auto">
          <a:xfrm>
            <a:off x="638175" y="809869"/>
            <a:ext cx="10653280"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457200" lvl="0" indent="-457200">
              <a:buFont typeface="+mj-lt"/>
              <a:buAutoNum type="arabicPeriod" startAt="13"/>
            </a:pP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At </a:t>
            </a:r>
            <a:r>
              <a:rPr lang="en-GB" altLang="en-US" sz="2400" dirty="0" err="1">
                <a:solidFill>
                  <a:srgbClr val="008080"/>
                </a:solidFill>
                <a:latin typeface="Times New Roman" panose="02020603050405020304" pitchFamily="18" charset="0"/>
                <a:ea typeface="SimSun" panose="02010600030101010101" pitchFamily="2" charset="-122"/>
                <a:cs typeface="Times New Roman" panose="02020603050405020304" pitchFamily="18" charset="0"/>
              </a:rPr>
              <a:t>Xn</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/N2 handover, the target RAN node </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shall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be informed of the ordered list of </a:t>
            </a:r>
            <a:r>
              <a:rPr lang="en-GB" altLang="en-US" sz="2400" dirty="0" err="1"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Profiles </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by the source RAN node.</a:t>
            </a:r>
          </a:p>
          <a:p>
            <a:pPr marL="457200" lvl="0" indent="-457200">
              <a:buFont typeface="+mj-lt"/>
              <a:buAutoNum type="arabicPeriod" startAt="13"/>
            </a:pPr>
            <a:endParaRPr lang="en-GB" altLang="en-US" sz="2400" i="1"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13"/>
            </a:pP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Depending on radio conditions, the Target RAN Node may change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to a worse </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alternative </a:t>
            </a:r>
            <a:r>
              <a:rPr lang="en-GB" altLang="en-US" sz="2400" dirty="0" err="1"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profile from the Set of </a:t>
            </a:r>
            <a:r>
              <a:rPr lang="en-GB" altLang="en-US" sz="2400" dirty="0" err="1"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profiles…</a:t>
            </a:r>
          </a:p>
          <a:p>
            <a:pPr marL="457200" lvl="0" indent="-457200">
              <a:buFont typeface="+mj-lt"/>
              <a:buAutoNum type="arabicPeriod" startAt="13"/>
            </a:pPr>
            <a:endPar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13"/>
            </a:pP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…or the Target RAN node may change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to a better </a:t>
            </a:r>
            <a:r>
              <a:rPr lang="en-GB" altLang="en-US" sz="2400" dirty="0" err="1"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Profile….</a:t>
            </a:r>
          </a:p>
          <a:p>
            <a:pPr marL="457200" lvl="0" indent="-457200">
              <a:buFont typeface="+mj-lt"/>
              <a:buAutoNum type="arabicPeriod" startAt="13"/>
            </a:pPr>
            <a:endPar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13"/>
            </a:pP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if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the </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handover is completed and the </a:t>
            </a:r>
            <a:r>
              <a:rPr lang="en-GB" altLang="en-US" sz="2400" dirty="0" err="1"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Profile is </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changed,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then the NG-RAN informs the 5GC of the new </a:t>
            </a:r>
            <a:r>
              <a:rPr lang="en-GB" altLang="en-US" sz="2400" dirty="0" err="1"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Profile </a:t>
            </a:r>
            <a:r>
              <a:rPr lang="en-GB" altLang="en-US" sz="2400" i="1"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along with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(for </a:t>
            </a:r>
            <a:r>
              <a:rPr lang="en-GB" altLang="en-US" sz="2400" dirty="0" err="1">
                <a:solidFill>
                  <a:srgbClr val="008080"/>
                </a:solidFill>
                <a:latin typeface="Times New Roman" panose="02020603050405020304" pitchFamily="18" charset="0"/>
                <a:ea typeface="SimSun" panose="02010600030101010101" pitchFamily="2" charset="-122"/>
                <a:cs typeface="Times New Roman" panose="02020603050405020304" pitchFamily="18" charset="0"/>
              </a:rPr>
              <a:t>Xn</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handover) the Path Switch Request or (for N2 handover), the Handover Notify</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a:t>
            </a:r>
          </a:p>
          <a:p>
            <a:pPr marL="457200" lvl="0" indent="-457200">
              <a:buFont typeface="+mj-lt"/>
              <a:buAutoNum type="arabicPeriod" startAt="13"/>
            </a:pPr>
            <a:endPar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17"/>
            </a:pP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FFS (see later points on admission control) whether these handover messages are extended or a Notification message is sent immediately after they are sent</a:t>
            </a:r>
            <a:endParaRPr lang="en-GB" altLang="en-US" sz="3200" dirty="0"/>
          </a:p>
          <a:p>
            <a:pPr marL="457200" lvl="0" indent="-457200">
              <a:buFont typeface="+mj-lt"/>
              <a:buAutoNum type="arabicPeriod" startAt="12"/>
            </a:pPr>
            <a:endParaRPr lang="en-GB" altLang="en-US" sz="2400" u="sng"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489313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8175" y="223955"/>
            <a:ext cx="10515600" cy="632402"/>
          </a:xfrm>
        </p:spPr>
        <p:txBody>
          <a:bodyPr>
            <a:normAutofit fontScale="90000"/>
          </a:bodyPr>
          <a:lstStyle/>
          <a:p>
            <a:r>
              <a:rPr lang="en-GB" dirty="0" smtClean="0"/>
              <a:t>Points to agree or disagree or answer (6)</a:t>
            </a:r>
            <a:endParaRPr lang="en-GB" dirty="0"/>
          </a:p>
        </p:txBody>
      </p:sp>
      <p:sp>
        <p:nvSpPr>
          <p:cNvPr id="5" name="Rectangle 2"/>
          <p:cNvSpPr>
            <a:spLocks noChangeArrowheads="1"/>
          </p:cNvSpPr>
          <p:nvPr/>
        </p:nvSpPr>
        <p:spPr bwMode="auto">
          <a:xfrm>
            <a:off x="638175" y="675880"/>
            <a:ext cx="10653280"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457200" lvl="0" indent="-457200">
              <a:buFont typeface="+mj-lt"/>
              <a:buAutoNum type="arabicPeriod" startAt="12"/>
            </a:pPr>
            <a:endParaRPr lang="en-GB" altLang="en-US" sz="2400" u="sng"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18"/>
            </a:pP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At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X2/N2 handover, if the Target NG-RAN node is unable to even deliver the least preferred </a:t>
            </a:r>
            <a:r>
              <a:rPr lang="en-GB" altLang="en-US" sz="2400" dirty="0" err="1"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Profile, </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release of the GBR flow is </a:t>
            </a:r>
            <a:r>
              <a:rPr lang="en-GB" altLang="en-US" sz="2400" b="1"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undesirable </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as it is difficult for the CN to re-establish it in a congested RAN node.</a:t>
            </a:r>
          </a:p>
          <a:p>
            <a:pPr marL="457200" lvl="0" indent="-457200">
              <a:buFont typeface="+mj-lt"/>
              <a:buAutoNum type="arabicPeriod" startAt="18"/>
            </a:pPr>
            <a:endPar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18"/>
            </a:pPr>
            <a:endPar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18"/>
            </a:pPr>
            <a:endPar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18"/>
            </a:pP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How to avoid GFBR release in a congested cell? E.g. an alternative </a:t>
            </a:r>
            <a:r>
              <a:rPr lang="en-GB" altLang="en-US" sz="2400" dirty="0" err="1"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profile of 0 bit/s, or, the target RAN notifies that it can only guarantee 0 </a:t>
            </a:r>
            <a:r>
              <a:rPr lang="en-GB" altLang="en-US" sz="2400" dirty="0" err="1"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kbit</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/s (with x PDB and y PER), or ???</a:t>
            </a:r>
          </a:p>
          <a:p>
            <a:pPr marL="457200" lvl="0" indent="-457200">
              <a:buFont typeface="+mj-lt"/>
              <a:buAutoNum type="arabicPeriod" startAt="7"/>
            </a:pPr>
            <a:endParaRPr lang="en-GB" altLang="en-US" sz="2400" u="sng" dirty="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7"/>
            </a:pPr>
            <a:endParaRPr lang="en-GB" altLang="en-US" sz="2400" u="sng"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7"/>
            </a:pPr>
            <a:endParaRPr kumimoji="0" lang="en-GB" altLang="en-US" sz="2400" b="0" i="0" u="sng" strike="noStrike" cap="none" normalizeH="0" baseline="0" dirty="0">
              <a:ln>
                <a:noFill/>
              </a:ln>
              <a:solidFill>
                <a:srgbClr val="008080"/>
              </a:solidFill>
              <a:effectLst/>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7"/>
            </a:pPr>
            <a:endParaRPr kumimoji="0" lang="en-GB" altLang="en-US" sz="2400" b="0" i="0" u="sng" strike="noStrike" cap="none" normalizeH="0" baseline="0" dirty="0" smtClean="0">
              <a:ln>
                <a:noFill/>
              </a:ln>
              <a:solidFill>
                <a:srgbClr val="008080"/>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66109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8175" y="223955"/>
            <a:ext cx="10515600" cy="632402"/>
          </a:xfrm>
        </p:spPr>
        <p:txBody>
          <a:bodyPr>
            <a:normAutofit fontScale="90000"/>
          </a:bodyPr>
          <a:lstStyle/>
          <a:p>
            <a:r>
              <a:rPr lang="en-GB" dirty="0" smtClean="0"/>
              <a:t>Points to agree or disagree or answer (7)</a:t>
            </a:r>
            <a:endParaRPr lang="en-GB" dirty="0"/>
          </a:p>
        </p:txBody>
      </p:sp>
      <p:sp>
        <p:nvSpPr>
          <p:cNvPr id="5" name="Rectangle 2"/>
          <p:cNvSpPr>
            <a:spLocks noChangeArrowheads="1"/>
          </p:cNvSpPr>
          <p:nvPr/>
        </p:nvSpPr>
        <p:spPr bwMode="auto">
          <a:xfrm>
            <a:off x="638175" y="794803"/>
            <a:ext cx="10653280" cy="6863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457200" lvl="0" indent="-457200">
              <a:buFont typeface="+mj-lt"/>
              <a:buAutoNum type="arabicPeriod" startAt="20"/>
            </a:pP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At initial establishment of the GFBR flow, the 5GC </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shall be able to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request that the establishment is queued in a congested </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NG-RAN</a:t>
            </a:r>
          </a:p>
          <a:p>
            <a:pPr marL="457200" lvl="0" indent="-457200">
              <a:buFont typeface="+mj-lt"/>
              <a:buAutoNum type="arabicPeriod" startAt="20"/>
            </a:pPr>
            <a:endPar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20"/>
            </a:pP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How to do the above request?  Use a least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preferred Alternative </a:t>
            </a:r>
            <a:r>
              <a:rPr lang="en-GB" altLang="en-US" sz="2400" dirty="0" err="1">
                <a:solidFill>
                  <a:srgbClr val="00808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Profile </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of 0kbit/s, or a new “queuing indication”, or ?? </a:t>
            </a:r>
          </a:p>
          <a:p>
            <a:pPr lvl="0"/>
            <a:endParaRPr lang="en-GB" altLang="en-US" sz="3200" dirty="0"/>
          </a:p>
          <a:p>
            <a:pPr marL="457200" lvl="0" indent="-457200">
              <a:buFont typeface="+mj-lt"/>
              <a:buAutoNum type="arabicPeriod" startAt="22"/>
            </a:pP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At initial establishment of the GFBR flow, the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use of an acknowledgement promptly followed by a notification of a change of </a:t>
            </a:r>
            <a:r>
              <a:rPr lang="en-GB" altLang="en-US" sz="2400" dirty="0" err="1"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Profile is undesirable as the initial acknowledgement can trigger actions that assume the most preferred </a:t>
            </a:r>
            <a:r>
              <a:rPr lang="en-GB" altLang="en-US" sz="2400" dirty="0" err="1">
                <a:solidFill>
                  <a:srgbClr val="00808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profile is being </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fulfilled.</a:t>
            </a:r>
          </a:p>
          <a:p>
            <a:pPr marL="457200" lvl="0" indent="-457200">
              <a:buFont typeface="+mj-lt"/>
              <a:buAutoNum type="arabicPeriod" startAt="22"/>
            </a:pPr>
            <a:endPar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22"/>
            </a:pP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Hence, at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initial establishment of the GFBR, the NG-RAN shall use a single message to acknowledge the establishment of the flow </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AND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the </a:t>
            </a:r>
            <a:r>
              <a:rPr lang="en-GB" altLang="en-US" sz="2400" dirty="0" err="1"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QoS</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a:t>
            </a:r>
            <a:r>
              <a:rPr lang="en-GB" altLang="en-US" sz="2400" dirty="0">
                <a:solidFill>
                  <a:srgbClr val="008080"/>
                </a:solidFill>
                <a:latin typeface="Times New Roman" panose="02020603050405020304" pitchFamily="18" charset="0"/>
                <a:ea typeface="SimSun" panose="02010600030101010101" pitchFamily="2" charset="-122"/>
                <a:cs typeface="Times New Roman" panose="02020603050405020304" pitchFamily="18" charset="0"/>
              </a:rPr>
              <a:t>Profile that is now in use</a:t>
            </a:r>
            <a:r>
              <a:rPr lang="en-GB" altLang="en-US" sz="2400"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a:t>
            </a:r>
          </a:p>
          <a:p>
            <a:pPr marL="457200" lvl="0" indent="-457200">
              <a:buFont typeface="+mj-lt"/>
              <a:buAutoNum type="arabicPeriod" startAt="22"/>
            </a:pPr>
            <a:endParaRPr lang="en-GB" altLang="en-US" sz="2400" u="sng" dirty="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lvl="0"/>
            <a:endParaRPr lang="en-GB" altLang="en-US" sz="2400" u="sng"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7"/>
            </a:pPr>
            <a:endParaRPr kumimoji="0" lang="en-GB" altLang="en-US" sz="2400" b="0" i="0" u="sng" strike="noStrike" cap="none" normalizeH="0" baseline="0" dirty="0">
              <a:ln>
                <a:noFill/>
              </a:ln>
              <a:solidFill>
                <a:srgbClr val="008080"/>
              </a:solidFill>
              <a:effectLst/>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buFont typeface="+mj-lt"/>
              <a:buAutoNum type="arabicPeriod" startAt="7"/>
            </a:pPr>
            <a:endParaRPr kumimoji="0" lang="en-GB" altLang="en-US" sz="2400" b="0" i="0" u="sng" strike="noStrike" cap="none" normalizeH="0" baseline="0" dirty="0" smtClean="0">
              <a:ln>
                <a:noFill/>
              </a:ln>
              <a:solidFill>
                <a:srgbClr val="008080"/>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782463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869</Words>
  <Application>Microsoft Office PowerPoint</Application>
  <PresentationFormat>Widescreen</PresentationFormat>
  <Paragraphs>171</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SimSun</vt:lpstr>
      <vt:lpstr>Arial</vt:lpstr>
      <vt:lpstr>Calibri</vt:lpstr>
      <vt:lpstr>Calibri Light</vt:lpstr>
      <vt:lpstr>Times New Roman</vt:lpstr>
      <vt:lpstr>Office Theme</vt:lpstr>
      <vt:lpstr>V2X Uu Alternative QoS Profiles: Notes on Tuesday lunchtime drafting session on open issues.   Red text reflects the outcome of the discussion on that issue.</vt:lpstr>
      <vt:lpstr>Points to agree or disagree or answer (1)</vt:lpstr>
      <vt:lpstr>Points to agree or disagree or answer (2)</vt:lpstr>
      <vt:lpstr>Points to agree or disagree or answer (3)</vt:lpstr>
      <vt:lpstr>Points to agree or disagree or answer (4)</vt:lpstr>
      <vt:lpstr>  The convenor summarised the main remaining contentious topics as below and invited discussion to continue on one of the 3GPP SA2 email reflectors:  a) the questions related to Alt QoS Profile of 0 bit/s or other mechanisms for fully congested RAN node  b) initial flow Admission control  c) operation with RAN that is not 100% supporting Alternative QoS.  The session ended at 14:00. </vt:lpstr>
      <vt:lpstr>Points to agree or disagree or answer (5)</vt:lpstr>
      <vt:lpstr>Points to agree or disagree or answer (6)</vt:lpstr>
      <vt:lpstr>Points to agree or disagree or answer (7)</vt:lpstr>
      <vt:lpstr>Points to agree or disagree or answer (8)</vt:lpstr>
      <vt:lpstr>PowerPoint Presentation</vt:lpstr>
    </vt:vector>
  </TitlesOfParts>
  <Company>Vodafone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EPC Dedicated Bearers for Ethernet Next Steps</dc:title>
  <dc:creator>Pudney, Chris, Vodafone Group 3</dc:creator>
  <cp:lastModifiedBy>Pudney, Chris, Vodafone Group 18</cp:lastModifiedBy>
  <cp:revision>64</cp:revision>
  <dcterms:created xsi:type="dcterms:W3CDTF">2019-02-12T10:58:39Z</dcterms:created>
  <dcterms:modified xsi:type="dcterms:W3CDTF">2019-10-16T16:32:53Z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7da11e7-ad83-4459-98c6-12a88e2eac78_Enabled">
    <vt:lpwstr>True</vt:lpwstr>
  </property>
  <property fmtid="{D5CDD505-2E9C-101B-9397-08002B2CF9AE}" pid="3" name="MSIP_Label_17da11e7-ad83-4459-98c6-12a88e2eac78_SiteId">
    <vt:lpwstr>68283f3b-8487-4c86-adb3-a5228f18b893</vt:lpwstr>
  </property>
  <property fmtid="{D5CDD505-2E9C-101B-9397-08002B2CF9AE}" pid="4" name="MSIP_Label_17da11e7-ad83-4459-98c6-12a88e2eac78_Owner">
    <vt:lpwstr>chris.pudney@vodafone.com</vt:lpwstr>
  </property>
  <property fmtid="{D5CDD505-2E9C-101B-9397-08002B2CF9AE}" pid="5" name="MSIP_Label_17da11e7-ad83-4459-98c6-12a88e2eac78_SetDate">
    <vt:lpwstr>2019-02-12T10:58:42.8378368Z</vt:lpwstr>
  </property>
  <property fmtid="{D5CDD505-2E9C-101B-9397-08002B2CF9AE}" pid="6" name="MSIP_Label_17da11e7-ad83-4459-98c6-12a88e2eac78_Name">
    <vt:lpwstr>Non-Vodafone</vt:lpwstr>
  </property>
  <property fmtid="{D5CDD505-2E9C-101B-9397-08002B2CF9AE}" pid="7" name="MSIP_Label_17da11e7-ad83-4459-98c6-12a88e2eac78_Application">
    <vt:lpwstr>Microsoft Azure Information Protection</vt:lpwstr>
  </property>
  <property fmtid="{D5CDD505-2E9C-101B-9397-08002B2CF9AE}" pid="8" name="MSIP_Label_17da11e7-ad83-4459-98c6-12a88e2eac78_Extended_MSFT_Method">
    <vt:lpwstr>Manual</vt:lpwstr>
  </property>
  <property fmtid="{D5CDD505-2E9C-101B-9397-08002B2CF9AE}" pid="9" name="Sensitivity">
    <vt:lpwstr>Non-Vodafone</vt:lpwstr>
  </property>
</Properties>
</file>