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8" r:id="rId4"/>
    <p:sldId id="265" r:id="rId5"/>
    <p:sldId id="258" r:id="rId6"/>
    <p:sldId id="269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1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80B038-F546-4F55-A151-8CFC52CAEC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4560B51-0FBC-4C7B-98DE-FA1927BAC6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CD571D-8BC5-4219-AD99-8BBD2FD1E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3764405-021A-4017-B482-BC7598F06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1FF5CC5-CC20-4BCD-9E01-55DA282FB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873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105E7A-7F8C-4DAD-9593-37B4C8C7A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B86C89B-2923-478F-8B2C-5C2B9400DB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7C68470-8922-4326-A031-CBA80961A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B540FB-1BFE-47CB-A481-9BB0D4094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DC3D483-CEDB-4ECC-BED9-8DD2B4800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1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078E038-67CF-43A9-8681-7D7A7A7874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6AA573F-E48C-4ED7-8889-92038A152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02860C5-5F1A-4E6D-A7FE-5E012952F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E20735-464E-464F-B0B8-0A2D4F325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563902B-9D7B-4B99-9A6C-A38399F2B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70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AF58368-DB99-4142-806E-637060F10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9CBD89D-24B2-49F5-ABB9-1D2C2009DE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9BE991C-4A6F-4F5C-B243-D792FD0FB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54FADFF-09D6-470D-9F68-172A99B31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50CC5F-19D7-4B23-B2C3-EFD05562E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E2F9E2-1EFF-4969-B9B4-2362B3F1E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17A9764-8073-4472-8EBF-1EFF52AA82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8DFAB22-93A5-4C66-9EEB-2574EC2D0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4BC04B6-98ED-42CD-8C08-FD35D1CEA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0310158-3CC6-4655-B75B-1A7F5AF3B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08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317BA8-A85D-4713-9971-522006174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9CF2C0D-299A-4207-A30D-9648CD479C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166C82C-F760-43E4-A569-143AB25ADF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2728211-6C9F-40A2-B177-1B93146DB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010BC71-BA3E-4CB6-B937-DD9279186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7C88DA6-3090-46F8-BBCC-4CC663539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242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7A7099A-D278-4B3E-B5DE-35E7F0CB5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C04D8DF-6FC7-4F8D-AC6E-B2C66FC0F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5F61DC4-E78C-4FCC-813E-ECB144983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232DE23-A762-41AD-B4E6-ADC5BE5A9E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6033ACD8-524F-4F05-AAEB-1B48F970B6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9C11BA4-84DB-4CFD-8912-430582F70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CA9C033-5F60-4C23-99C6-9D2BC450C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BFF87B1-D021-4E32-A6A8-3B0239A01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90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201430-3FFD-4473-AB3E-B1D66119D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E7A7DBC-BECB-4DCD-AA10-77495131D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19C39B6-1239-4BC4-A1D8-EB6AB26D6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C990D85-A939-4858-A0B9-185BC205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030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5A9CB020-26E6-4F7E-B6ED-00BA18E00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7990AE3-471C-4D3E-B497-27F7D6262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7D2317B-32B9-402A-ADC1-0207C2F8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327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19AEB26-3E36-4A57-A39F-0F889276D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4B63396-F9BB-44A1-B0F2-FE41898CF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7E9C0C3-79E0-4309-B2FB-52D84BE62D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7A0EA6C-FC30-4BFC-96C0-CE1277183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8AB6D7D-F211-4838-857C-E08A97BF1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54C5FF-36F7-45DF-A7B7-6D43FA110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834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25C693-17FE-4A03-B7A7-3BC4D180C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5F2C257-AD12-4FD9-81F5-38B749DD62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E188416-F4CF-4A50-8883-B9616C9C72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E1866AE-B351-45D3-A067-FEBF166AE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A9FD266-938B-4E89-AD78-879DBD807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EB060FC-2DBC-421A-8D0F-FEDB0ABBC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290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A66FB6F-D70F-4777-A4E7-8A7D14428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191CFE4-87F4-4AC4-9DA1-9CB2802D8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EFC7ABA-1E6D-4E3C-9D20-889DED230B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05418-5AC7-4708-8DEB-68098915A98F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9A92D5-812B-4FBB-AF94-6E6099790F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2A554D5-0E68-4A1D-9293-5FE980A4CE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436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A27494C-9422-4356-B7B9-6B54CE70A1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9041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Candidate way forward option to delegated discovery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C009D93-E6FA-4498-B423-6737A906D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8668"/>
            <a:ext cx="9144000" cy="1655762"/>
          </a:xfrm>
        </p:spPr>
        <p:txBody>
          <a:bodyPr/>
          <a:lstStyle/>
          <a:p>
            <a:r>
              <a:rPr lang="en-GB" dirty="0" smtClean="0"/>
              <a:t>Huawei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E3D4350-024C-401B-87F9-D67A7AEFE361}"/>
              </a:ext>
            </a:extLst>
          </p:cNvPr>
          <p:cNvSpPr txBox="1"/>
          <p:nvPr/>
        </p:nvSpPr>
        <p:spPr>
          <a:xfrm>
            <a:off x="851646" y="286779"/>
            <a:ext cx="109817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134</a:t>
            </a:r>
            <a:r>
              <a:rPr lang="en-GB" b="1" dirty="0"/>
              <a:t>							</a:t>
            </a:r>
            <a:r>
              <a:rPr lang="en-GB" b="1" dirty="0" smtClean="0"/>
              <a:t>S2-1908045</a:t>
            </a:r>
            <a:endParaRPr lang="en-US" dirty="0"/>
          </a:p>
          <a:p>
            <a:pPr hangingPunct="0"/>
            <a:r>
              <a:rPr lang="fi-FI" b="1" dirty="0"/>
              <a:t>Sapporo, Japan, 24 - 28 June 2019</a:t>
            </a:r>
            <a:r>
              <a:rPr lang="en-GB" b="1" dirty="0"/>
              <a:t>	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80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C91193-E20B-4EC9-B96F-8B116EF1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Option A </a:t>
            </a:r>
            <a:r>
              <a:rPr lang="en-GB" dirty="0" smtClean="0"/>
              <a:t>(Original Working Agreement)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ECCCEB7-D26C-4964-8EAB-DB61C346F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326" y="1467037"/>
            <a:ext cx="11302109" cy="4351338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sz="1600" b="1" dirty="0" smtClean="0"/>
              <a:t>SMF selection: </a:t>
            </a:r>
          </a:p>
          <a:p>
            <a:pPr marL="0" indent="0" hangingPunct="0">
              <a:buNone/>
            </a:pPr>
            <a:r>
              <a:rPr lang="en-US" sz="1600" dirty="0" smtClean="0"/>
              <a:t>1. AMF  </a:t>
            </a:r>
            <a:r>
              <a:rPr lang="en-US" sz="1600" dirty="0"/>
              <a:t>does not use delegated </a:t>
            </a:r>
            <a:r>
              <a:rPr lang="en-US" sz="1600" dirty="0" smtClean="0"/>
              <a:t>discovery in </a:t>
            </a:r>
            <a:r>
              <a:rPr lang="en-US" sz="1600" dirty="0"/>
              <a:t>HR roaming, or if the PLMN is configured to support </a:t>
            </a:r>
            <a:r>
              <a:rPr lang="en-US" sz="1600" dirty="0" smtClean="0"/>
              <a:t>ETSUN.</a:t>
            </a:r>
          </a:p>
          <a:p>
            <a:pPr marL="0" indent="0" hangingPunct="0">
              <a:buNone/>
            </a:pPr>
            <a:endParaRPr lang="en-US" sz="1600" dirty="0" smtClean="0"/>
          </a:p>
          <a:p>
            <a:pPr marL="0" indent="0" hangingPunct="0">
              <a:buNone/>
            </a:pPr>
            <a:r>
              <a:rPr lang="en-US" sz="1600" b="1" dirty="0" smtClean="0"/>
              <a:t>PCF selection:</a:t>
            </a:r>
            <a:endParaRPr lang="en-US" sz="1600" b="1" dirty="0"/>
          </a:p>
          <a:p>
            <a:pPr marL="0" indent="0" hangingPunct="0">
              <a:buNone/>
            </a:pPr>
            <a:r>
              <a:rPr lang="en-US" sz="1600" dirty="0" smtClean="0"/>
              <a:t>2.  In </a:t>
            </a:r>
            <a:r>
              <a:rPr lang="en-US" sz="1600" dirty="0"/>
              <a:t>the roaming case, delegated discovery and selection is not used for UE policy association establishment procedure.</a:t>
            </a:r>
          </a:p>
          <a:p>
            <a:pPr marL="0" indent="0" hangingPunct="0">
              <a:buNone/>
            </a:pPr>
            <a:endParaRPr lang="en-US" sz="1600" dirty="0"/>
          </a:p>
          <a:p>
            <a:pPr marL="0" indent="0" hangingPunct="0">
              <a:buNone/>
            </a:pPr>
            <a:r>
              <a:rPr lang="en-GB" sz="1600" dirty="0" smtClean="0"/>
              <a:t> </a:t>
            </a:r>
            <a:endParaRPr lang="en-GB" sz="1600" dirty="0"/>
          </a:p>
          <a:p>
            <a:pPr marL="0" indent="0" hangingPunct="0">
              <a:buNone/>
            </a:pPr>
            <a:r>
              <a:rPr lang="en-GB" dirty="0"/>
              <a:t> </a:t>
            </a:r>
            <a:endParaRPr lang="en-US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10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C91193-E20B-4EC9-B96F-8B116EF17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00"/>
            <a:ext cx="10515600" cy="1325563"/>
          </a:xfrm>
        </p:spPr>
        <p:txBody>
          <a:bodyPr/>
          <a:lstStyle/>
          <a:p>
            <a:r>
              <a:rPr lang="en-GB" dirty="0"/>
              <a:t>Option </a:t>
            </a:r>
            <a:r>
              <a:rPr lang="en-GB" dirty="0" smtClean="0"/>
              <a:t>B </a:t>
            </a:r>
            <a:r>
              <a:rPr lang="en-GB" dirty="0"/>
              <a:t>(Huawei, Ericsson)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ECCCEB7-D26C-4964-8EAB-DB61C346F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822" y="1538288"/>
            <a:ext cx="11147323" cy="4351338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sz="1600" b="1" dirty="0" smtClean="0"/>
              <a:t>SMF selection: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en-GB" sz="1600" dirty="0" smtClean="0"/>
              <a:t>AMF sends the  service request to the  SCP with the related selected parameters(UE location as preferred parameter). 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en-GB" sz="1600" dirty="0" smtClean="0"/>
              <a:t>SCP do the H-SMF discovery/selection  and returned the related the selected NF profile. 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en-GB" sz="1600" dirty="0" smtClean="0"/>
              <a:t>AMF check whether the service area cover the UE location. 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en-GB" sz="1600" dirty="0" smtClean="0"/>
              <a:t> AMF use the selected H-SMF/SMF ID and re-initiate the service request.</a:t>
            </a:r>
          </a:p>
          <a:p>
            <a:pPr hangingPunct="0"/>
            <a:endParaRPr lang="en-GB" sz="1600" dirty="0"/>
          </a:p>
          <a:p>
            <a:pPr marL="0" indent="0" hangingPunct="0">
              <a:buNone/>
            </a:pPr>
            <a:r>
              <a:rPr lang="en-GB" sz="1600" b="1" dirty="0" smtClean="0"/>
              <a:t>PCF selection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en-GB" altLang="zh-CN" sz="1600" dirty="0" smtClean="0"/>
              <a:t>Always the AM association established first. </a:t>
            </a:r>
            <a:endParaRPr lang="en-GB" altLang="zh-CN" sz="1600" dirty="0"/>
          </a:p>
          <a:p>
            <a:pPr marL="342900" indent="-342900" hangingPunct="0">
              <a:buFont typeface="+mj-lt"/>
              <a:buAutoNum type="arabicPeriod"/>
            </a:pPr>
            <a:r>
              <a:rPr lang="en-GB" altLang="zh-CN" sz="1600" dirty="0" smtClean="0"/>
              <a:t>UE policy association  establishment :</a:t>
            </a:r>
            <a:endParaRPr lang="en-GB" altLang="zh-CN" sz="1600" dirty="0"/>
          </a:p>
          <a:p>
            <a:pPr lvl="1" hangingPunct="0"/>
            <a:r>
              <a:rPr lang="en-GB" altLang="zh-CN" sz="1600" dirty="0" smtClean="0"/>
              <a:t>If the  SCP  </a:t>
            </a:r>
            <a:r>
              <a:rPr lang="en-GB" altLang="zh-CN" sz="1600" dirty="0"/>
              <a:t>allow</a:t>
            </a:r>
            <a:r>
              <a:rPr lang="en-GB" altLang="zh-CN" sz="1600" dirty="0" smtClean="0"/>
              <a:t> to change the message, the H-PCF discovery and  association establishment will be done at the same time. </a:t>
            </a:r>
            <a:endParaRPr lang="en-GB" altLang="zh-CN" sz="1600" dirty="0"/>
          </a:p>
          <a:p>
            <a:pPr lvl="1" hangingPunct="0"/>
            <a:r>
              <a:rPr lang="en-GB" altLang="zh-CN" sz="1600" dirty="0" smtClean="0"/>
              <a:t>Otherwise,  the H-PCF ID is to be selected first. After that, the association is to be established. </a:t>
            </a:r>
            <a:endParaRPr lang="en-GB" altLang="zh-CN" sz="1600" dirty="0"/>
          </a:p>
          <a:p>
            <a:pPr marL="0" indent="0" hangingPunct="0">
              <a:buNone/>
            </a:pPr>
            <a:r>
              <a:rPr lang="en-GB" dirty="0" smtClean="0"/>
              <a:t> </a:t>
            </a:r>
          </a:p>
          <a:p>
            <a:pPr marL="0" indent="0" hangingPunct="0">
              <a:buNone/>
            </a:pPr>
            <a:endParaRPr lang="en-US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13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25206372-6C02-4F16-949B-5747A2F352EE}"/>
              </a:ext>
            </a:extLst>
          </p:cNvPr>
          <p:cNvSpPr/>
          <p:nvPr/>
        </p:nvSpPr>
        <p:spPr bwMode="auto">
          <a:xfrm>
            <a:off x="1294061" y="1176223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AMF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B828F209-1A6C-4BFB-8CD7-62A5E94343D3}"/>
              </a:ext>
            </a:extLst>
          </p:cNvPr>
          <p:cNvCxnSpPr/>
          <p:nvPr/>
        </p:nvCxnSpPr>
        <p:spPr bwMode="auto">
          <a:xfrm flipH="1">
            <a:off x="1620979" y="1618415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295A973B-EF06-4ED1-88B5-5515682C9FCC}"/>
              </a:ext>
            </a:extLst>
          </p:cNvPr>
          <p:cNvCxnSpPr/>
          <p:nvPr/>
        </p:nvCxnSpPr>
        <p:spPr bwMode="auto">
          <a:xfrm flipH="1">
            <a:off x="3962397" y="1618415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6EB7881C-5BE3-4C14-BCB8-D91537714BE0}"/>
              </a:ext>
            </a:extLst>
          </p:cNvPr>
          <p:cNvCxnSpPr/>
          <p:nvPr/>
        </p:nvCxnSpPr>
        <p:spPr bwMode="auto">
          <a:xfrm flipH="1">
            <a:off x="6286848" y="1618415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Arrow Connector 7">
            <a:extLst>
              <a:ext uri="{FF2B5EF4-FFF2-40B4-BE49-F238E27FC236}">
                <a16:creationId xmlns="" xmlns:a16="http://schemas.microsoft.com/office/drawing/2014/main" id="{D7F4930A-B815-4806-A6C4-656B2B909478}"/>
              </a:ext>
            </a:extLst>
          </p:cNvPr>
          <p:cNvCxnSpPr/>
          <p:nvPr/>
        </p:nvCxnSpPr>
        <p:spPr>
          <a:xfrm>
            <a:off x="1647532" y="2102835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8E9CC40A-C28E-4522-AAB7-B2345725722F}"/>
              </a:ext>
            </a:extLst>
          </p:cNvPr>
          <p:cNvCxnSpPr/>
          <p:nvPr/>
        </p:nvCxnSpPr>
        <p:spPr>
          <a:xfrm>
            <a:off x="1637040" y="3794858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F650670-2FF1-4BC1-BAAB-B9834A6D2BF3}"/>
              </a:ext>
            </a:extLst>
          </p:cNvPr>
          <p:cNvSpPr txBox="1"/>
          <p:nvPr/>
        </p:nvSpPr>
        <p:spPr>
          <a:xfrm>
            <a:off x="1716611" y="1548837"/>
            <a:ext cx="3555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1. Request (selection and discovery parameters for H-SMF)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1A1EC4C-5EB5-4DF1-9909-42EDFA32461F}"/>
              </a:ext>
            </a:extLst>
          </p:cNvPr>
          <p:cNvSpPr txBox="1"/>
          <p:nvPr/>
        </p:nvSpPr>
        <p:spPr>
          <a:xfrm>
            <a:off x="2259509" y="3394748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4. 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D36A7AEC-6DFB-45CC-B6F0-79D4DDBA6683}"/>
              </a:ext>
            </a:extLst>
          </p:cNvPr>
          <p:cNvCxnSpPr/>
          <p:nvPr/>
        </p:nvCxnSpPr>
        <p:spPr>
          <a:xfrm>
            <a:off x="3962397" y="4395023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599A887-BD36-446E-8F47-52F37DF8DA61}"/>
              </a:ext>
            </a:extLst>
          </p:cNvPr>
          <p:cNvSpPr txBox="1"/>
          <p:nvPr/>
        </p:nvSpPr>
        <p:spPr>
          <a:xfrm>
            <a:off x="4475006" y="3994913"/>
            <a:ext cx="8996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6. Response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59AE2A5E-E939-4E69-A799-93F2CC9E433D}"/>
              </a:ext>
            </a:extLst>
          </p:cNvPr>
          <p:cNvCxnSpPr/>
          <p:nvPr/>
        </p:nvCxnSpPr>
        <p:spPr>
          <a:xfrm>
            <a:off x="1647532" y="3145929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E16B975-3B6C-4480-B7DF-99C6448768DB}"/>
              </a:ext>
            </a:extLst>
          </p:cNvPr>
          <p:cNvSpPr txBox="1"/>
          <p:nvPr/>
        </p:nvSpPr>
        <p:spPr>
          <a:xfrm>
            <a:off x="1700532" y="2763025"/>
            <a:ext cx="22605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3. Error Response (</a:t>
            </a:r>
            <a:r>
              <a:rPr lang="en-GB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H-SMF ID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71660D08-2A19-42A3-946D-2FA4795448E7}"/>
              </a:ext>
            </a:extLst>
          </p:cNvPr>
          <p:cNvSpPr/>
          <p:nvPr/>
        </p:nvSpPr>
        <p:spPr bwMode="auto">
          <a:xfrm>
            <a:off x="2794374" y="2228784"/>
            <a:ext cx="1996835" cy="70529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i-FI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Discovery of H-SMF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="" xmlns:a16="http://schemas.microsoft.com/office/drawing/2014/main" id="{F106E2DC-D038-4D51-9632-20F5D8CFEB65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8176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Option B</a:t>
            </a:r>
            <a:r>
              <a:rPr lang="en-GB" dirty="0" smtClean="0"/>
              <a:t>----SMF selection</a:t>
            </a:r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421E0288-C7B1-45EC-838D-41A36D00AB34}"/>
              </a:ext>
            </a:extLst>
          </p:cNvPr>
          <p:cNvSpPr/>
          <p:nvPr/>
        </p:nvSpPr>
        <p:spPr bwMode="auto">
          <a:xfrm>
            <a:off x="3596218" y="1182766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SCP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558C9086-9D43-47FE-AC21-8C5123678A0E}"/>
              </a:ext>
            </a:extLst>
          </p:cNvPr>
          <p:cNvSpPr/>
          <p:nvPr/>
        </p:nvSpPr>
        <p:spPr bwMode="auto">
          <a:xfrm>
            <a:off x="5898375" y="1179733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V-SMF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8404A8AA-04FA-4D7B-B697-6CAC4DE92D8E}"/>
              </a:ext>
            </a:extLst>
          </p:cNvPr>
          <p:cNvCxnSpPr/>
          <p:nvPr/>
        </p:nvCxnSpPr>
        <p:spPr bwMode="auto">
          <a:xfrm flipH="1">
            <a:off x="8647488" y="1542294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E7C54766-0875-486F-B99D-BA7211560E9C}"/>
              </a:ext>
            </a:extLst>
          </p:cNvPr>
          <p:cNvCxnSpPr/>
          <p:nvPr/>
        </p:nvCxnSpPr>
        <p:spPr bwMode="auto">
          <a:xfrm flipH="1">
            <a:off x="10971939" y="1542294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="" xmlns:a16="http://schemas.microsoft.com/office/drawing/2014/main" id="{A5B0B55B-6E37-4D5A-A270-1E68E323BBF2}"/>
              </a:ext>
            </a:extLst>
          </p:cNvPr>
          <p:cNvCxnSpPr/>
          <p:nvPr/>
        </p:nvCxnSpPr>
        <p:spPr>
          <a:xfrm>
            <a:off x="6289102" y="4740659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D6B7C3A7-C2E4-4D31-B93B-FF153BB50DAA}"/>
              </a:ext>
            </a:extLst>
          </p:cNvPr>
          <p:cNvSpPr txBox="1"/>
          <p:nvPr/>
        </p:nvSpPr>
        <p:spPr>
          <a:xfrm>
            <a:off x="6911571" y="4340549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8. 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="" xmlns:a16="http://schemas.microsoft.com/office/drawing/2014/main" id="{581B4FDC-0CE8-4B95-9150-3FA955916BAD}"/>
              </a:ext>
            </a:extLst>
          </p:cNvPr>
          <p:cNvCxnSpPr/>
          <p:nvPr/>
        </p:nvCxnSpPr>
        <p:spPr>
          <a:xfrm>
            <a:off x="1604011" y="4625361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0FF897B6-D0CC-492B-A517-B2852EB53AC9}"/>
              </a:ext>
            </a:extLst>
          </p:cNvPr>
          <p:cNvSpPr txBox="1"/>
          <p:nvPr/>
        </p:nvSpPr>
        <p:spPr>
          <a:xfrm>
            <a:off x="2283343" y="4225250"/>
            <a:ext cx="8996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7. Response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69A9CB96-8823-457B-A360-1F08FE7A983F}"/>
              </a:ext>
            </a:extLst>
          </p:cNvPr>
          <p:cNvSpPr/>
          <p:nvPr/>
        </p:nvSpPr>
        <p:spPr bwMode="auto">
          <a:xfrm>
            <a:off x="8281309" y="1106645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SCP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6973507D-F6F2-45ED-A7E1-C5567D290E19}"/>
              </a:ext>
            </a:extLst>
          </p:cNvPr>
          <p:cNvSpPr/>
          <p:nvPr/>
        </p:nvSpPr>
        <p:spPr bwMode="auto">
          <a:xfrm>
            <a:off x="10583466" y="1103612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H-SMF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="" xmlns:a16="http://schemas.microsoft.com/office/drawing/2014/main" id="{1131ECAB-4361-4BBE-A424-7A4FEDF25B2D}"/>
              </a:ext>
            </a:extLst>
          </p:cNvPr>
          <p:cNvCxnSpPr/>
          <p:nvPr/>
        </p:nvCxnSpPr>
        <p:spPr>
          <a:xfrm>
            <a:off x="3978458" y="3973767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BC0CD618-2BF2-41D5-8210-71EBE8C079E8}"/>
              </a:ext>
            </a:extLst>
          </p:cNvPr>
          <p:cNvSpPr txBox="1"/>
          <p:nvPr/>
        </p:nvSpPr>
        <p:spPr>
          <a:xfrm>
            <a:off x="4532009" y="3573657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5. 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="" xmlns:a16="http://schemas.microsoft.com/office/drawing/2014/main" id="{BE9E5607-D396-4CA6-BF9D-60FEC1C2CCC7}"/>
              </a:ext>
            </a:extLst>
          </p:cNvPr>
          <p:cNvCxnSpPr/>
          <p:nvPr/>
        </p:nvCxnSpPr>
        <p:spPr>
          <a:xfrm>
            <a:off x="8676956" y="4858494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A4E7316E-5692-423C-9E88-F33D8F44B1D6}"/>
              </a:ext>
            </a:extLst>
          </p:cNvPr>
          <p:cNvSpPr txBox="1"/>
          <p:nvPr/>
        </p:nvSpPr>
        <p:spPr>
          <a:xfrm>
            <a:off x="9299425" y="4458384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9. 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="" xmlns:a16="http://schemas.microsoft.com/office/drawing/2014/main" id="{DBC90ADE-A789-43DF-8C3D-C19673E40F34}"/>
              </a:ext>
            </a:extLst>
          </p:cNvPr>
          <p:cNvCxnSpPr/>
          <p:nvPr/>
        </p:nvCxnSpPr>
        <p:spPr>
          <a:xfrm>
            <a:off x="8676984" y="5190564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569845BC-B98C-42B3-B0A5-DAD2A3BEF8A3}"/>
              </a:ext>
            </a:extLst>
          </p:cNvPr>
          <p:cNvSpPr txBox="1"/>
          <p:nvPr/>
        </p:nvSpPr>
        <p:spPr>
          <a:xfrm>
            <a:off x="9299453" y="4790454"/>
            <a:ext cx="970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10. Response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40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C91193-E20B-4EC9-B96F-8B116EF17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976" y="221689"/>
            <a:ext cx="10515600" cy="1325563"/>
          </a:xfrm>
        </p:spPr>
        <p:txBody>
          <a:bodyPr/>
          <a:lstStyle/>
          <a:p>
            <a:r>
              <a:rPr lang="en-GB" dirty="0"/>
              <a:t>Option C </a:t>
            </a:r>
            <a:r>
              <a:rPr lang="en-GB" dirty="0" smtClean="0"/>
              <a:t>(</a:t>
            </a:r>
            <a:r>
              <a:rPr lang="en-GB" altLang="zh-CN" dirty="0"/>
              <a:t>NTT </a:t>
            </a:r>
            <a:r>
              <a:rPr lang="en-GB" altLang="zh-CN" dirty="0" err="1" smtClean="0"/>
              <a:t>Docomo,</a:t>
            </a:r>
            <a:r>
              <a:rPr lang="en-GB" dirty="0" err="1" smtClean="0"/>
              <a:t>Oracle</a:t>
            </a:r>
            <a:r>
              <a:rPr lang="en-GB" altLang="zh-CN" dirty="0" smtClean="0"/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ECCCEB7-D26C-4964-8EAB-DB61C346F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929" y="1189130"/>
            <a:ext cx="11147323" cy="4960658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sz="1600" b="1" dirty="0" smtClean="0"/>
              <a:t>SMF selection: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1600" dirty="0" smtClean="0"/>
              <a:t>V/I-SMF, PCF is required to support delegated discovery and registered to the NRF. </a:t>
            </a:r>
          </a:p>
          <a:p>
            <a:pPr marL="457200" lvl="1" indent="0" hangingPunct="0">
              <a:buNone/>
            </a:pPr>
            <a:r>
              <a:rPr lang="en-US" sz="1600" b="1" dirty="0" smtClean="0"/>
              <a:t>ETSUN:</a:t>
            </a:r>
            <a:endParaRPr lang="en-US" sz="1600" b="1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GB" sz="1600" dirty="0" smtClean="0"/>
              <a:t>AMF send all parameter to SCP and SCP try to discovery the SMF match all condition if possible . </a:t>
            </a:r>
          </a:p>
          <a:p>
            <a:pPr marL="914400" lvl="1" indent="-457200" hangingPunct="0">
              <a:buFont typeface="+mj-lt"/>
              <a:buAutoNum type="arabicPeriod"/>
            </a:pPr>
            <a:r>
              <a:rPr lang="en-GB" sz="1600" dirty="0" smtClean="0">
                <a:solidFill>
                  <a:srgbClr val="FF0000"/>
                </a:solidFill>
              </a:rPr>
              <a:t>If the SMF  can not find, the  AMF try to  populate parameter for the I-SMF support the delegated discovery.  </a:t>
            </a:r>
          </a:p>
          <a:p>
            <a:pPr lvl="2" hangingPunct="0"/>
            <a:r>
              <a:rPr lang="en-GB" sz="1600" dirty="0" smtClean="0"/>
              <a:t>If the </a:t>
            </a:r>
            <a:r>
              <a:rPr lang="en-GB" sz="1600" dirty="0"/>
              <a:t> </a:t>
            </a:r>
            <a:r>
              <a:rPr lang="en-GB" sz="1600" dirty="0" smtClean="0"/>
              <a:t>I-SMF  support the delegated discovery can be found,  then SCP select the  I-SMF. After that I-SMF generate a new discovery/selection parameter for SMF selection. </a:t>
            </a:r>
          </a:p>
          <a:p>
            <a:pPr lvl="2" hangingPunct="0"/>
            <a:r>
              <a:rPr lang="en-GB" sz="1600" dirty="0" smtClean="0"/>
              <a:t>If the  I-SMF support the delegated discovery can not be found, the SCP return error to AMF.  AMF do the direct discovery to find the SMF.</a:t>
            </a:r>
          </a:p>
          <a:p>
            <a:pPr marL="457200" lvl="1" indent="0" hangingPunct="0">
              <a:buNone/>
            </a:pPr>
            <a:r>
              <a:rPr lang="en-US" altLang="zh-CN" sz="1600" b="1" dirty="0" smtClean="0"/>
              <a:t>HR roaming case :</a:t>
            </a:r>
            <a:endParaRPr lang="en-US" altLang="zh-CN" sz="1600" b="1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GB" altLang="zh-CN" sz="1600" dirty="0" smtClean="0"/>
              <a:t>The AMF  start from step 2 above (red colour). </a:t>
            </a:r>
          </a:p>
          <a:p>
            <a:pPr marL="0" indent="0" hangingPunct="0">
              <a:buNone/>
            </a:pPr>
            <a:endParaRPr lang="en-GB" altLang="zh-CN" sz="1600" b="1" dirty="0" smtClean="0"/>
          </a:p>
          <a:p>
            <a:pPr marL="0" indent="0" hangingPunct="0">
              <a:buNone/>
            </a:pPr>
            <a:r>
              <a:rPr lang="en-GB" altLang="zh-CN" sz="1600" b="1" dirty="0" smtClean="0"/>
              <a:t>PCF </a:t>
            </a:r>
            <a:r>
              <a:rPr lang="en-GB" altLang="zh-CN" sz="1600" b="1" dirty="0"/>
              <a:t>selection: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altLang="zh-CN" sz="1600" dirty="0"/>
              <a:t>Always the AM association established first. 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altLang="zh-CN" sz="1600" dirty="0"/>
              <a:t>UE policy association  establishment :</a:t>
            </a:r>
          </a:p>
          <a:p>
            <a:pPr marL="914400" lvl="1" indent="-457200" hangingPunct="0">
              <a:buFont typeface="+mj-lt"/>
              <a:buAutoNum type="arabicPeriod"/>
            </a:pPr>
            <a:r>
              <a:rPr lang="en-US" altLang="zh-CN" sz="1600" dirty="0" smtClean="0"/>
              <a:t>The AMF start from the  step 2 above(red color)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3040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25206372-6C02-4F16-949B-5747A2F352EE}"/>
              </a:ext>
            </a:extLst>
          </p:cNvPr>
          <p:cNvSpPr/>
          <p:nvPr/>
        </p:nvSpPr>
        <p:spPr bwMode="auto">
          <a:xfrm>
            <a:off x="1294061" y="1176223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AMF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B828F209-1A6C-4BFB-8CD7-62A5E94343D3}"/>
              </a:ext>
            </a:extLst>
          </p:cNvPr>
          <p:cNvCxnSpPr/>
          <p:nvPr/>
        </p:nvCxnSpPr>
        <p:spPr bwMode="auto">
          <a:xfrm flipH="1">
            <a:off x="1620979" y="1618415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295A973B-EF06-4ED1-88B5-5515682C9FCC}"/>
              </a:ext>
            </a:extLst>
          </p:cNvPr>
          <p:cNvCxnSpPr/>
          <p:nvPr/>
        </p:nvCxnSpPr>
        <p:spPr bwMode="auto">
          <a:xfrm flipH="1">
            <a:off x="3962397" y="1618415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6EB7881C-5BE3-4C14-BCB8-D91537714BE0}"/>
              </a:ext>
            </a:extLst>
          </p:cNvPr>
          <p:cNvCxnSpPr/>
          <p:nvPr/>
        </p:nvCxnSpPr>
        <p:spPr bwMode="auto">
          <a:xfrm flipH="1">
            <a:off x="6286848" y="1618415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Arrow Connector 7">
            <a:extLst>
              <a:ext uri="{FF2B5EF4-FFF2-40B4-BE49-F238E27FC236}">
                <a16:creationId xmlns="" xmlns:a16="http://schemas.microsoft.com/office/drawing/2014/main" id="{D7F4930A-B815-4806-A6C4-656B2B909478}"/>
              </a:ext>
            </a:extLst>
          </p:cNvPr>
          <p:cNvCxnSpPr/>
          <p:nvPr/>
        </p:nvCxnSpPr>
        <p:spPr>
          <a:xfrm>
            <a:off x="1647532" y="2102835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8E9CC40A-C28E-4522-AAB7-B2345725722F}"/>
              </a:ext>
            </a:extLst>
          </p:cNvPr>
          <p:cNvCxnSpPr/>
          <p:nvPr/>
        </p:nvCxnSpPr>
        <p:spPr>
          <a:xfrm>
            <a:off x="1623665" y="3495760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F650670-2FF1-4BC1-BAAB-B9834A6D2BF3}"/>
              </a:ext>
            </a:extLst>
          </p:cNvPr>
          <p:cNvSpPr txBox="1"/>
          <p:nvPr/>
        </p:nvSpPr>
        <p:spPr>
          <a:xfrm>
            <a:off x="1716611" y="1548837"/>
            <a:ext cx="3555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1. Request (selection and discovery parameters for H-SMF)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1A1EC4C-5EB5-4DF1-9909-42EDFA32461F}"/>
              </a:ext>
            </a:extLst>
          </p:cNvPr>
          <p:cNvSpPr txBox="1"/>
          <p:nvPr/>
        </p:nvSpPr>
        <p:spPr>
          <a:xfrm>
            <a:off x="1708883" y="3056279"/>
            <a:ext cx="2119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Request(delegated discovery )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599A887-BD36-446E-8F47-52F37DF8DA61}"/>
              </a:ext>
            </a:extLst>
          </p:cNvPr>
          <p:cNvSpPr txBox="1"/>
          <p:nvPr/>
        </p:nvSpPr>
        <p:spPr>
          <a:xfrm>
            <a:off x="6776208" y="2177850"/>
            <a:ext cx="906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3.1. 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59AE2A5E-E939-4E69-A799-93F2CC9E433D}"/>
              </a:ext>
            </a:extLst>
          </p:cNvPr>
          <p:cNvCxnSpPr/>
          <p:nvPr/>
        </p:nvCxnSpPr>
        <p:spPr>
          <a:xfrm>
            <a:off x="1647532" y="3145929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E16B975-3B6C-4480-B7DF-99C6448768DB}"/>
              </a:ext>
            </a:extLst>
          </p:cNvPr>
          <p:cNvSpPr txBox="1"/>
          <p:nvPr/>
        </p:nvSpPr>
        <p:spPr>
          <a:xfrm>
            <a:off x="1700532" y="2763025"/>
            <a:ext cx="13612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3.2.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Error Response 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71660D08-2A19-42A3-946D-2FA4795448E7}"/>
              </a:ext>
            </a:extLst>
          </p:cNvPr>
          <p:cNvSpPr/>
          <p:nvPr/>
        </p:nvSpPr>
        <p:spPr bwMode="auto">
          <a:xfrm>
            <a:off x="2794374" y="2228784"/>
            <a:ext cx="1996835" cy="70529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i-FI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Discovery of </a:t>
            </a:r>
            <a:r>
              <a:rPr kumimoji="0" 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SMF match all parameter?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="" xmlns:a16="http://schemas.microsoft.com/office/drawing/2014/main" id="{F106E2DC-D038-4D51-9632-20F5D8CFEB65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8176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Option </a:t>
            </a:r>
            <a:r>
              <a:rPr lang="en-GB" dirty="0" smtClean="0"/>
              <a:t>C----SMF selection</a:t>
            </a:r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421E0288-C7B1-45EC-838D-41A36D00AB34}"/>
              </a:ext>
            </a:extLst>
          </p:cNvPr>
          <p:cNvSpPr/>
          <p:nvPr/>
        </p:nvSpPr>
        <p:spPr bwMode="auto">
          <a:xfrm>
            <a:off x="3596218" y="1182766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SCP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558C9086-9D43-47FE-AC21-8C5123678A0E}"/>
              </a:ext>
            </a:extLst>
          </p:cNvPr>
          <p:cNvSpPr/>
          <p:nvPr/>
        </p:nvSpPr>
        <p:spPr bwMode="auto">
          <a:xfrm>
            <a:off x="5898375" y="1179733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V-SMF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8404A8AA-04FA-4D7B-B697-6CAC4DE92D8E}"/>
              </a:ext>
            </a:extLst>
          </p:cNvPr>
          <p:cNvCxnSpPr/>
          <p:nvPr/>
        </p:nvCxnSpPr>
        <p:spPr bwMode="auto">
          <a:xfrm flipH="1">
            <a:off x="8647488" y="1542294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E7C54766-0875-486F-B99D-BA7211560E9C}"/>
              </a:ext>
            </a:extLst>
          </p:cNvPr>
          <p:cNvCxnSpPr/>
          <p:nvPr/>
        </p:nvCxnSpPr>
        <p:spPr bwMode="auto">
          <a:xfrm flipH="1">
            <a:off x="10971939" y="1542294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="" xmlns:a16="http://schemas.microsoft.com/office/drawing/2014/main" id="{A5B0B55B-6E37-4D5A-A270-1E68E323BBF2}"/>
              </a:ext>
            </a:extLst>
          </p:cNvPr>
          <p:cNvCxnSpPr/>
          <p:nvPr/>
        </p:nvCxnSpPr>
        <p:spPr>
          <a:xfrm>
            <a:off x="6299281" y="4790454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D6B7C3A7-C2E4-4D31-B93B-FF153BB50DAA}"/>
              </a:ext>
            </a:extLst>
          </p:cNvPr>
          <p:cNvSpPr txBox="1"/>
          <p:nvPr/>
        </p:nvSpPr>
        <p:spPr>
          <a:xfrm>
            <a:off x="7385842" y="4424877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6.4 .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="" xmlns:a16="http://schemas.microsoft.com/office/drawing/2014/main" id="{581B4FDC-0CE8-4B95-9150-3FA955916BAD}"/>
              </a:ext>
            </a:extLst>
          </p:cNvPr>
          <p:cNvCxnSpPr/>
          <p:nvPr/>
        </p:nvCxnSpPr>
        <p:spPr>
          <a:xfrm>
            <a:off x="1668386" y="4624932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0FF897B6-D0CC-492B-A517-B2852EB53AC9}"/>
              </a:ext>
            </a:extLst>
          </p:cNvPr>
          <p:cNvSpPr txBox="1"/>
          <p:nvPr/>
        </p:nvSpPr>
        <p:spPr>
          <a:xfrm>
            <a:off x="2283343" y="4225250"/>
            <a:ext cx="1290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6.2 Error Response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69A9CB96-8823-457B-A360-1F08FE7A983F}"/>
              </a:ext>
            </a:extLst>
          </p:cNvPr>
          <p:cNvSpPr/>
          <p:nvPr/>
        </p:nvSpPr>
        <p:spPr bwMode="auto">
          <a:xfrm>
            <a:off x="8281309" y="1106645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SCP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6973507D-F6F2-45ED-A7E1-C5567D290E19}"/>
              </a:ext>
            </a:extLst>
          </p:cNvPr>
          <p:cNvSpPr/>
          <p:nvPr/>
        </p:nvSpPr>
        <p:spPr bwMode="auto">
          <a:xfrm>
            <a:off x="10583466" y="1103612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H-SMF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="" xmlns:a16="http://schemas.microsoft.com/office/drawing/2014/main" id="{1131ECAB-4361-4BBE-A424-7A4FEDF25B2D}"/>
              </a:ext>
            </a:extLst>
          </p:cNvPr>
          <p:cNvCxnSpPr/>
          <p:nvPr/>
        </p:nvCxnSpPr>
        <p:spPr>
          <a:xfrm>
            <a:off x="4009804" y="4028613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BC0CD618-2BF2-41D5-8210-71EBE8C079E8}"/>
              </a:ext>
            </a:extLst>
          </p:cNvPr>
          <p:cNvSpPr txBox="1"/>
          <p:nvPr/>
        </p:nvSpPr>
        <p:spPr>
          <a:xfrm>
            <a:off x="4839303" y="3798110"/>
            <a:ext cx="269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="" xmlns:a16="http://schemas.microsoft.com/office/drawing/2014/main" id="{BE9E5607-D396-4CA6-BF9D-60FEC1C2CCC7}"/>
              </a:ext>
            </a:extLst>
          </p:cNvPr>
          <p:cNvCxnSpPr/>
          <p:nvPr/>
        </p:nvCxnSpPr>
        <p:spPr>
          <a:xfrm>
            <a:off x="8676956" y="4858494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A4E7316E-5692-423C-9E88-F33D8F44B1D6}"/>
              </a:ext>
            </a:extLst>
          </p:cNvPr>
          <p:cNvSpPr txBox="1"/>
          <p:nvPr/>
        </p:nvSpPr>
        <p:spPr>
          <a:xfrm>
            <a:off x="9299425" y="4458384"/>
            <a:ext cx="906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6.5.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569845BC-B98C-42B3-B0A5-DAD2A3BEF8A3}"/>
              </a:ext>
            </a:extLst>
          </p:cNvPr>
          <p:cNvSpPr txBox="1"/>
          <p:nvPr/>
        </p:nvSpPr>
        <p:spPr>
          <a:xfrm>
            <a:off x="2252037" y="4880260"/>
            <a:ext cx="1019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7.1 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Arrow Connector 37">
            <a:extLst>
              <a:ext uri="{FF2B5EF4-FFF2-40B4-BE49-F238E27FC236}">
                <a16:creationId xmlns="" xmlns:a16="http://schemas.microsoft.com/office/drawing/2014/main" id="{1131ECAB-4361-4BBE-A424-7A4FEDF25B2D}"/>
              </a:ext>
            </a:extLst>
          </p:cNvPr>
          <p:cNvCxnSpPr/>
          <p:nvPr/>
        </p:nvCxnSpPr>
        <p:spPr>
          <a:xfrm flipV="1">
            <a:off x="4791209" y="2626659"/>
            <a:ext cx="6227165" cy="11367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38">
            <a:extLst>
              <a:ext uri="{FF2B5EF4-FFF2-40B4-BE49-F238E27FC236}">
                <a16:creationId xmlns="" xmlns:a16="http://schemas.microsoft.com/office/drawing/2014/main" id="{BC0CD618-2BF2-41D5-8210-71EBE8C079E8}"/>
              </a:ext>
            </a:extLst>
          </p:cNvPr>
          <p:cNvSpPr txBox="1"/>
          <p:nvPr/>
        </p:nvSpPr>
        <p:spPr>
          <a:xfrm>
            <a:off x="4839303" y="2118397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15">
            <a:extLst>
              <a:ext uri="{FF2B5EF4-FFF2-40B4-BE49-F238E27FC236}">
                <a16:creationId xmlns="" xmlns:a16="http://schemas.microsoft.com/office/drawing/2014/main" id="{71660D08-2A19-42A3-946D-2FA4795448E7}"/>
              </a:ext>
            </a:extLst>
          </p:cNvPr>
          <p:cNvSpPr/>
          <p:nvPr/>
        </p:nvSpPr>
        <p:spPr bwMode="auto">
          <a:xfrm>
            <a:off x="2813936" y="3618452"/>
            <a:ext cx="1996835" cy="70529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 Delegated</a:t>
            </a:r>
            <a:r>
              <a:rPr kumimoji="0" lang="fi-FI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DS suported NF found ?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15">
            <a:extLst>
              <a:ext uri="{FF2B5EF4-FFF2-40B4-BE49-F238E27FC236}">
                <a16:creationId xmlns="" xmlns:a16="http://schemas.microsoft.com/office/drawing/2014/main" id="{71660D08-2A19-42A3-946D-2FA4795448E7}"/>
              </a:ext>
            </a:extLst>
          </p:cNvPr>
          <p:cNvSpPr/>
          <p:nvPr/>
        </p:nvSpPr>
        <p:spPr bwMode="auto">
          <a:xfrm>
            <a:off x="5513120" y="4193462"/>
            <a:ext cx="1996835" cy="36410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6.3. A new dscovery</a:t>
            </a:r>
            <a:r>
              <a:rPr kumimoji="0" lang="fi-FI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paramter generation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12">
            <a:extLst>
              <a:ext uri="{FF2B5EF4-FFF2-40B4-BE49-F238E27FC236}">
                <a16:creationId xmlns="" xmlns:a16="http://schemas.microsoft.com/office/drawing/2014/main" id="{A599A887-BD36-446E-8F47-52F37DF8DA61}"/>
              </a:ext>
            </a:extLst>
          </p:cNvPr>
          <p:cNvSpPr txBox="1"/>
          <p:nvPr/>
        </p:nvSpPr>
        <p:spPr>
          <a:xfrm>
            <a:off x="5128572" y="3618452"/>
            <a:ext cx="906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6.1. 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" name="Straight Arrow Connector 8">
            <a:extLst>
              <a:ext uri="{FF2B5EF4-FFF2-40B4-BE49-F238E27FC236}">
                <a16:creationId xmlns="" xmlns:a16="http://schemas.microsoft.com/office/drawing/2014/main" id="{8E9CC40A-C28E-4522-AAB7-B2345725722F}"/>
              </a:ext>
            </a:extLst>
          </p:cNvPr>
          <p:cNvCxnSpPr/>
          <p:nvPr/>
        </p:nvCxnSpPr>
        <p:spPr>
          <a:xfrm>
            <a:off x="1647532" y="5333525"/>
            <a:ext cx="4651749" cy="18404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8">
            <a:extLst>
              <a:ext uri="{FF2B5EF4-FFF2-40B4-BE49-F238E27FC236}">
                <a16:creationId xmlns="" xmlns:a16="http://schemas.microsoft.com/office/drawing/2014/main" id="{8E9CC40A-C28E-4522-AAB7-B2345725722F}"/>
              </a:ext>
            </a:extLst>
          </p:cNvPr>
          <p:cNvCxnSpPr/>
          <p:nvPr/>
        </p:nvCxnSpPr>
        <p:spPr>
          <a:xfrm>
            <a:off x="6280727" y="5625251"/>
            <a:ext cx="4651749" cy="18404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1">
            <a:extLst>
              <a:ext uri="{FF2B5EF4-FFF2-40B4-BE49-F238E27FC236}">
                <a16:creationId xmlns="" xmlns:a16="http://schemas.microsoft.com/office/drawing/2014/main" id="{569845BC-B98C-42B3-B0A5-DAD2A3BEF8A3}"/>
              </a:ext>
            </a:extLst>
          </p:cNvPr>
          <p:cNvSpPr txBox="1"/>
          <p:nvPr/>
        </p:nvSpPr>
        <p:spPr>
          <a:xfrm>
            <a:off x="6794828" y="5192924"/>
            <a:ext cx="1019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7.2 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23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C91193-E20B-4EC9-B96F-8B116EF17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141473"/>
            <a:ext cx="10515600" cy="1325563"/>
          </a:xfrm>
        </p:spPr>
        <p:txBody>
          <a:bodyPr/>
          <a:lstStyle/>
          <a:p>
            <a:r>
              <a:rPr lang="en-GB" dirty="0"/>
              <a:t>Proposed way forward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ECCCEB7-D26C-4964-8EAB-DB61C346F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619" y="1171201"/>
            <a:ext cx="11147323" cy="4351338"/>
          </a:xfrm>
        </p:spPr>
        <p:txBody>
          <a:bodyPr>
            <a:normAutofit/>
          </a:bodyPr>
          <a:lstStyle/>
          <a:p>
            <a:pPr marL="342900" indent="-342900" hangingPunct="0">
              <a:buFont typeface="+mj-lt"/>
              <a:buAutoNum type="arabicPeriod"/>
            </a:pPr>
            <a:r>
              <a:rPr lang="en-GB" sz="1600" dirty="0" smtClean="0"/>
              <a:t>Option A  is preferred to be adopted in this release, simple and give more room for further improvement</a:t>
            </a:r>
            <a:r>
              <a:rPr lang="en-GB" sz="1600" dirty="0" smtClean="0"/>
              <a:t>.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en-GB" sz="1600" dirty="0" smtClean="0"/>
              <a:t>If not  some principle need be checked first, </a:t>
            </a:r>
          </a:p>
          <a:p>
            <a:pPr marL="800100" lvl="1" indent="-342900" hangingPunct="0">
              <a:buFont typeface="+mj-lt"/>
              <a:buAutoNum type="arabicPeriod"/>
            </a:pPr>
            <a:r>
              <a:rPr lang="en-GB" sz="1600" dirty="0" smtClean="0"/>
              <a:t>SMF selection logic should not be added to the V/I-SMF ?</a:t>
            </a:r>
          </a:p>
          <a:p>
            <a:pPr marL="800100" lvl="1" indent="-342900" hangingPunct="0">
              <a:buFont typeface="+mj-lt"/>
              <a:buAutoNum type="arabicPeriod"/>
            </a:pPr>
            <a:r>
              <a:rPr lang="en-GB" sz="1600" dirty="0" smtClean="0"/>
              <a:t> </a:t>
            </a:r>
            <a:endParaRPr lang="en-GB" sz="1600" dirty="0" smtClean="0"/>
          </a:p>
          <a:p>
            <a:pPr marL="342900" indent="-342900" hangingPunct="0">
              <a:buFont typeface="+mj-lt"/>
              <a:buAutoNum type="arabicPeriod"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9070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EEACA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535</Words>
  <Application>Microsoft Office PowerPoint</Application>
  <PresentationFormat>宽屏</PresentationFormat>
  <Paragraphs>103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Arial</vt:lpstr>
      <vt:lpstr>Calibri</vt:lpstr>
      <vt:lpstr>Calibri Light</vt:lpstr>
      <vt:lpstr>Times New Roman</vt:lpstr>
      <vt:lpstr>Office Theme</vt:lpstr>
      <vt:lpstr>Candidate way forward option to delegated discovery</vt:lpstr>
      <vt:lpstr>Option A (Original Working Agreement)</vt:lpstr>
      <vt:lpstr>Option B (Huawei, Ericsson)</vt:lpstr>
      <vt:lpstr>PowerPoint 演示文稿</vt:lpstr>
      <vt:lpstr>Option C (NTT Docomo,Oracle)</vt:lpstr>
      <vt:lpstr>PowerPoint 演示文稿</vt:lpstr>
      <vt:lpstr>Proposed 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emergency calls from CAG</dc:title>
  <dc:creator>User</dc:creator>
  <cp:lastModifiedBy>Huawei-zfq1</cp:lastModifiedBy>
  <cp:revision>90</cp:revision>
  <dcterms:created xsi:type="dcterms:W3CDTF">2019-05-08T08:37:01Z</dcterms:created>
  <dcterms:modified xsi:type="dcterms:W3CDTF">2019-06-26T04:19:17Z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1561472186</vt:lpwstr>
  </property>
</Properties>
</file>