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16"/>
  </p:notesMasterIdLst>
  <p:handoutMasterIdLst>
    <p:handoutMasterId r:id="rId17"/>
  </p:handoutMasterIdLst>
  <p:sldIdLst>
    <p:sldId id="259" r:id="rId2"/>
    <p:sldId id="269" r:id="rId3"/>
    <p:sldId id="270" r:id="rId4"/>
    <p:sldId id="4398" r:id="rId5"/>
    <p:sldId id="4460" r:id="rId6"/>
    <p:sldId id="4457" r:id="rId7"/>
    <p:sldId id="4462" r:id="rId8"/>
    <p:sldId id="4458" r:id="rId9"/>
    <p:sldId id="4465" r:id="rId10"/>
    <p:sldId id="4464" r:id="rId11"/>
    <p:sldId id="4459" r:id="rId12"/>
    <p:sldId id="4463" r:id="rId13"/>
    <p:sldId id="4466" r:id="rId14"/>
    <p:sldId id="261" r:id="rId15"/>
  </p:sldIdLst>
  <p:sldSz cx="12192000" cy="6858000"/>
  <p:notesSz cx="6858000" cy="9144000"/>
  <p:embeddedFontLst>
    <p:embeddedFont>
      <p:font typeface="Ericsson Hilda" panose="00000500000000000000" pitchFamily="2" charset="0"/>
      <p:regular r:id="rId18"/>
      <p:bold r:id="rId19"/>
    </p:embeddedFont>
    <p:embeddedFont>
      <p:font typeface="Ericsson Hilda Light" panose="00000400000000000000" pitchFamily="2" charset="0"/>
      <p:regular r:id="rId20"/>
    </p:embeddedFont>
    <p:embeddedFont>
      <p:font typeface="Ericsson Technical Icons" panose="00000500000000000000" pitchFamily="2" charset="0"/>
      <p:regular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unnar Mildh" initials="GM" lastIdx="1" clrIdx="0">
    <p:extLst>
      <p:ext uri="{19B8F6BF-5375-455C-9EA6-DF929625EA0E}">
        <p15:presenceInfo xmlns:p15="http://schemas.microsoft.com/office/powerpoint/2012/main" userId="Gunnar Mildh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4" autoAdjust="0"/>
    <p:restoredTop sz="93284" autoAdjust="0"/>
  </p:normalViewPr>
  <p:slideViewPr>
    <p:cSldViewPr snapToGrid="0" snapToObjects="1" showGuides="1">
      <p:cViewPr varScale="1">
        <p:scale>
          <a:sx n="66" d="100"/>
          <a:sy n="66" d="100"/>
        </p:scale>
        <p:origin x="47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IAB support in CN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2019-06-14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S2-190xxxx Uen, Rev S2-1907070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IAB support in CN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2019-06-14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S2-190xxxx Uen, Rev S2-1907070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IAB support in CN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2019-06-14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S2-190xxxx Uen, Rev S2-1907070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EC41DA90-2896-4869-A257-5ADEBB17285C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2359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IAB support in CN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2019-06-14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S2-190xxxx Uen, Rev S2-1907070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0222BB-7810-4CD1-A146-363CB11D8AEB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49302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IAB support in CN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2019-06-14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S2-190xxxx Uen, Rev S2-1907070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85D7C7-BFE9-440A-8AB6-5FCD866A2FA7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39751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IAB support in CN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2019-06-14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S2-190xxxx Uen, Rev S2-1907070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EA9303-37D5-4140-BAA1-92CE00A56D6F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84649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IAB support in CN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2019-06-14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S2-190xxxx Uen, Rev S2-1907070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B019F6-4486-42E3-B5D8-01AC740C59E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34715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IAB support in CN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2019-06-14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S2-190xxxx Uen, Rev S2-1907070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8D27D6-412F-4DBA-AC1B-7B189BB71F28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IAB support in CN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2019-06-14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S2-190xxxx Uen, Rev S2-1907070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A8937B-D7F1-4B20-8EC2-8CFC70CDF60A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84688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IAB support in CN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2019-06-14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S2-190xxxx Uen, Rev S2-1907070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366769-E8F7-44E0-8D7B-46A88A1BEABB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81000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IAB support in CN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2019-06-14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S2-190xxxx Uen, Rev S2-1907070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F9591D-3643-4C9D-A891-1963F677220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8867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IAB support in CN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2019-06-14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S2-190xxxx Uen, Rev S2-1907070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8F12F1-7FC5-4D93-B4A5-CFB24AF39503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9063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IAB support in CN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2019-06-14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S2-190xxxx Uen, Rev S2-1907070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217F15-BF04-4C26-96D1-85499FDF092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9546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IAB support in CN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2019-06-14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S2-190xxxx Uen, Rev S2-1907070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72B4F0-A6C2-4381-B199-C71C315CF2D6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6862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IAB support in CN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2019-06-14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S2-190xxxx Uen, Rev S2-1907070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27804E-22BC-4CB5-9983-20DF14DDAF3B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00527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IAB support in CN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2019-06-14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S2-190xxxx Uen, Rev S2-1907070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3F6942-FC1D-4DEC-940E-3114E2892A82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31956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US" dirty="0"/>
            </a:br>
            <a:r>
              <a:rPr lang="en-US" dirty="0"/>
              <a:t>Ericsson Hilda Light 60pt, 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</a:t>
            </a:r>
            <a:r>
              <a:rPr lang="en-US" dirty="0" err="1"/>
              <a:t>Eri</a:t>
            </a:r>
            <a:r>
              <a:rPr lang="en-US" dirty="0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White,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cage,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>
                <a:solidFill>
                  <a:srgbClr val="1A1816"/>
                </a:solidFill>
                <a:latin typeface="+mn-lt"/>
              </a:rPr>
              <a:t>S2-1907070  |  IAB support in CN  |    |  Page </a:t>
            </a:r>
            <a:fld id="{053A53B1-445C-4665-A7BD-4FE038C55F3A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38_series/38.874/38874-g00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Relationship Id="rId4" Type="http://schemas.openxmlformats.org/officeDocument/2006/relationships/hyperlink" Target="http://www.3gpp.org/ftp/tsg_ran/TSG_RAN/TSGR_82/Docs/RP-182882.zi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7.emf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6.emf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8.emf"/><Relationship Id="rId4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3_iu/TSGR3_104/Docs/R3-192619.zip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Relationship Id="rId5" Type="http://schemas.openxmlformats.org/officeDocument/2006/relationships/hyperlink" Target="https://www.3gpp.org/ftp/tsg_ran/wg3_iu/TSGR3_104/Docs/R3-193176.zip" TargetMode="External"/><Relationship Id="rId4" Type="http://schemas.openxmlformats.org/officeDocument/2006/relationships/hyperlink" Target="https://www.3gpp.org/ftp/tsg_ran/wg3_iu/TSGR3_104/Docs/R3-192622.zip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6D2DAD8-D79B-4C05-BF86-2CC7A4E654ED}"/>
              </a:ext>
            </a:extLst>
          </p:cNvPr>
          <p:cNvSpPr txBox="1">
            <a:spLocks/>
          </p:cNvSpPr>
          <p:nvPr/>
        </p:nvSpPr>
        <p:spPr bwMode="auto">
          <a:xfrm>
            <a:off x="160902" y="890137"/>
            <a:ext cx="10868279" cy="3457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rmAutofit fontScale="75000" lnSpcReduction="20000"/>
          </a:bodyPr>
          <a:lstStyle>
            <a:lvl1pPr algn="l" rtl="0" eaLnBrk="1" fontAlgn="base" hangingPunct="1">
              <a:lnSpc>
                <a:spcPct val="85000"/>
              </a:lnSpc>
              <a:spcBef>
                <a:spcPts val="300"/>
              </a:spcBef>
              <a:spcAft>
                <a:spcPct val="0"/>
              </a:spcAft>
              <a:defRPr sz="6000" b="0" kern="1400" spc="-16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2pPr>
            <a:lvl3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3pPr>
            <a:lvl4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4pPr>
            <a:lvl5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9pPr>
          </a:lstStyle>
          <a:p>
            <a:pPr>
              <a:tabLst>
                <a:tab pos="10580688" algn="r"/>
              </a:tabLst>
            </a:pPr>
            <a:r>
              <a:rPr lang="en-GB" sz="2800" b="1" dirty="0">
                <a:latin typeface="+mn-lt"/>
              </a:rPr>
              <a:t>3GPP TSG-SA WG2 Meeting #134</a:t>
            </a:r>
            <a:r>
              <a:rPr lang="en-GB" sz="2800" b="1" i="1" dirty="0">
                <a:latin typeface="+mn-lt"/>
              </a:rPr>
              <a:t> </a:t>
            </a:r>
          </a:p>
          <a:p>
            <a:pPr>
              <a:tabLst>
                <a:tab pos="10580688" algn="r"/>
              </a:tabLst>
            </a:pPr>
            <a:r>
              <a:rPr lang="en-GB" sz="2800" b="1" i="1" dirty="0">
                <a:latin typeface="+mn-lt"/>
              </a:rPr>
              <a:t>	</a:t>
            </a:r>
            <a:r>
              <a:rPr lang="en-GB" sz="2800" b="1" dirty="0">
                <a:latin typeface="+mn-lt"/>
              </a:rPr>
              <a:t>S2-</a:t>
            </a:r>
            <a:r>
              <a:rPr lang="en-GB" sz="2800" dirty="0">
                <a:latin typeface="+mn-lt"/>
              </a:rPr>
              <a:t> </a:t>
            </a:r>
            <a:r>
              <a:rPr lang="en-GB" sz="2800" b="1" dirty="0">
                <a:latin typeface="+mn-lt"/>
              </a:rPr>
              <a:t>1907070</a:t>
            </a:r>
            <a:r>
              <a:rPr lang="en-US" sz="2800" dirty="0">
                <a:latin typeface="+mn-lt"/>
              </a:rPr>
              <a:t> </a:t>
            </a:r>
            <a:br>
              <a:rPr lang="en-US" sz="2800" dirty="0">
                <a:latin typeface="+mn-lt"/>
              </a:rPr>
            </a:br>
            <a:r>
              <a:rPr lang="en-US" sz="2800" b="1" dirty="0">
                <a:latin typeface="+mn-lt"/>
              </a:rPr>
              <a:t>Sapporo, Japan, 24 - 28 June, 2019	</a:t>
            </a:r>
            <a:br>
              <a:rPr lang="en-US" sz="2800" dirty="0">
                <a:latin typeface="+mn-lt"/>
              </a:rPr>
            </a:br>
            <a:br>
              <a:rPr lang="en-US" sz="2800" dirty="0">
                <a:latin typeface="+mn-lt"/>
              </a:rPr>
            </a:br>
            <a:br>
              <a:rPr lang="en-US" sz="2800" dirty="0">
                <a:latin typeface="+mn-lt"/>
              </a:rPr>
            </a:br>
            <a:r>
              <a:rPr lang="en-GB" sz="2800" b="1" dirty="0">
                <a:latin typeface="+mn-lt"/>
              </a:rPr>
              <a:t>Source: </a:t>
            </a:r>
            <a:r>
              <a:rPr lang="en-GB" sz="2800" dirty="0">
                <a:latin typeface="+mn-lt"/>
              </a:rPr>
              <a:t>Ericsson</a:t>
            </a:r>
            <a:r>
              <a:rPr lang="en-US" sz="2800" dirty="0">
                <a:latin typeface="+mn-lt"/>
              </a:rPr>
              <a:t> , AT&amp;T</a:t>
            </a:r>
          </a:p>
          <a:p>
            <a:pPr>
              <a:tabLst>
                <a:tab pos="10580688" algn="r"/>
              </a:tabLst>
            </a:pPr>
            <a:br>
              <a:rPr lang="en-US" sz="2800" dirty="0">
                <a:latin typeface="+mn-lt"/>
              </a:rPr>
            </a:br>
            <a:r>
              <a:rPr lang="en-GB" sz="2800" b="1" dirty="0">
                <a:latin typeface="+mn-lt"/>
              </a:rPr>
              <a:t>Title: Support for IAB in CN</a:t>
            </a:r>
          </a:p>
          <a:p>
            <a:pPr>
              <a:tabLst>
                <a:tab pos="10580688" algn="r"/>
              </a:tabLst>
            </a:pPr>
            <a:br>
              <a:rPr lang="en-US" sz="2800" dirty="0">
                <a:latin typeface="+mn-lt"/>
              </a:rPr>
            </a:br>
            <a:r>
              <a:rPr lang="en-GB" sz="2800" b="1" dirty="0">
                <a:latin typeface="+mn-lt"/>
              </a:rPr>
              <a:t>Document for: Agreement</a:t>
            </a:r>
          </a:p>
          <a:p>
            <a:pPr>
              <a:tabLst>
                <a:tab pos="10580688" algn="r"/>
              </a:tabLst>
            </a:pPr>
            <a:br>
              <a:rPr lang="en-US" sz="2800" dirty="0">
                <a:latin typeface="+mn-lt"/>
              </a:rPr>
            </a:br>
            <a:r>
              <a:rPr lang="en-GB" sz="2800" b="1" dirty="0">
                <a:latin typeface="+mn-lt"/>
              </a:rPr>
              <a:t>Agenda Item: </a:t>
            </a:r>
            <a:r>
              <a:rPr lang="en-GB" sz="2800" dirty="0">
                <a:latin typeface="+mn-lt"/>
              </a:rPr>
              <a:t>6.29</a:t>
            </a:r>
          </a:p>
          <a:p>
            <a:pPr>
              <a:tabLst>
                <a:tab pos="10580688" algn="r"/>
              </a:tabLst>
            </a:pPr>
            <a:br>
              <a:rPr lang="en-US" sz="2800" dirty="0">
                <a:latin typeface="+mn-lt"/>
              </a:rPr>
            </a:br>
            <a:r>
              <a:rPr lang="en-GB" sz="2800" b="1" dirty="0">
                <a:latin typeface="+mn-lt"/>
              </a:rPr>
              <a:t>Work Item / Release:  </a:t>
            </a:r>
            <a:r>
              <a:rPr lang="en-GB" sz="2800" dirty="0"/>
              <a:t>TEI16/Release 16</a:t>
            </a:r>
            <a:br>
              <a:rPr lang="en-US" sz="2800" dirty="0">
                <a:latin typeface="+mn-lt"/>
              </a:rPr>
            </a:br>
            <a:endParaRPr lang="en-US" sz="2800" dirty="0">
              <a:latin typeface="+mn-lt"/>
            </a:endParaRP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F0108489-48D0-47F9-A63A-661A80B406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9425" y="4149725"/>
            <a:ext cx="8626868" cy="2087563"/>
          </a:xfrm>
        </p:spPr>
        <p:txBody>
          <a:bodyPr/>
          <a:lstStyle/>
          <a:p>
            <a:r>
              <a:rPr lang="en-GB" b="1" i="1" dirty="0">
                <a:latin typeface="+mn-lt"/>
              </a:rPr>
              <a:t>Abstract of the contribution:</a:t>
            </a:r>
            <a:r>
              <a:rPr lang="en-GB" i="1" dirty="0">
                <a:latin typeface="+mn-lt"/>
              </a:rPr>
              <a:t> This document provides an analysis of IAB for overall architecture and concludes on technical direction and agreement for the normative work.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894758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E6128E-FFEA-4B8F-BD1C-76B075B6DA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Needed functionality in CN to support IAB nodes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78F25A-0530-4CF5-8F68-AC95D0505C4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b="1" dirty="0"/>
              <a:t>It is proposed that the following functionality should be specified for supporting IAB nodes in the CN:</a:t>
            </a:r>
          </a:p>
          <a:p>
            <a:r>
              <a:rPr lang="en-US" sz="2400" b="1" dirty="0"/>
              <a:t>Mechanism to support authentication and authorization of IAB nodes in the CN. Including:</a:t>
            </a:r>
          </a:p>
          <a:p>
            <a:pPr lvl="1"/>
            <a:r>
              <a:rPr lang="en-US" sz="2400" b="1" dirty="0"/>
              <a:t>Mechanism to verify the IAB node based on subscription information and authorize the use of the IAB functionality.</a:t>
            </a:r>
          </a:p>
          <a:p>
            <a:pPr lvl="1"/>
            <a:r>
              <a:rPr lang="en-US" sz="2400" b="1" dirty="0"/>
              <a:t>Mechanism to determine that the IAB node wants to become active as an IAB and a mechanism to inform RAN that the IAB node is authorized.</a:t>
            </a:r>
          </a:p>
          <a:p>
            <a:r>
              <a:rPr lang="en-US" sz="2400" b="1" dirty="0"/>
              <a:t>Mechanism in RAN and CN to allow AMF selection based on IAB support.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98946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A906D3-7878-4FBD-BDC4-2F6530C643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 for supporting the functionality on earlier slide (1/2)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DC9F43-1989-4083-A2E5-C0F3BA25BD2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b="1" dirty="0"/>
              <a:t>Proposal 1: Existing UE authentication methods defined in Rel-15 should be reused as is for IAB nodes to minimize standardization and network impact. </a:t>
            </a:r>
          </a:p>
          <a:p>
            <a:pPr marL="0" indent="0">
              <a:buNone/>
            </a:pPr>
            <a:endParaRPr lang="en-US" sz="2400" b="1" u="sng" dirty="0"/>
          </a:p>
          <a:p>
            <a:pPr marL="0" indent="0">
              <a:buNone/>
            </a:pPr>
            <a:r>
              <a:rPr lang="en-US" sz="2400" b="1" dirty="0"/>
              <a:t>Proposal 2: Both USIM based methods and any EAP based methods (as described in 33.501). For EAP based methods it should be allowed to use NAI based SUPIs.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b="1" dirty="0"/>
              <a:t>Proposal 3: A subscription parameter indicating IAB node should be added to UDM/HSS signaling. </a:t>
            </a:r>
          </a:p>
          <a:p>
            <a:pPr marL="457200" indent="-457200">
              <a:buFont typeface="+mj-lt"/>
              <a:buAutoNum type="arabicPeriod"/>
            </a:pP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5B83B9D-E5D2-45EA-B429-2B13AEB158BD}"/>
              </a:ext>
            </a:extLst>
          </p:cNvPr>
          <p:cNvSpPr txBox="1"/>
          <p:nvPr/>
        </p:nvSpPr>
        <p:spPr bwMode="auto">
          <a:xfrm>
            <a:off x="7419327" y="6436841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Proposal 1 and 2 are depended on SA3</a:t>
            </a:r>
          </a:p>
        </p:txBody>
      </p:sp>
    </p:spTree>
    <p:extLst>
      <p:ext uri="{BB962C8B-B14F-4D97-AF65-F5344CB8AC3E}">
        <p14:creationId xmlns:p14="http://schemas.microsoft.com/office/powerpoint/2010/main" val="23349270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378D57-AFAB-4C94-AE6A-3A11D753EB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 for supporting the functionality on earlier slide (2/2)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82518A-8851-4735-B989-D84B2FFAB2B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b="1" dirty="0"/>
              <a:t>Proposal 4: The IAB should indicate on RRC level (e.g. </a:t>
            </a:r>
            <a:r>
              <a:rPr lang="en-US" sz="2400" b="1" dirty="0" err="1"/>
              <a:t>RRCSetupComplete</a:t>
            </a:r>
            <a:r>
              <a:rPr lang="en-US" sz="2400" b="1" dirty="0"/>
              <a:t>) that it is an IAB node and the RAN will if it support IAB nodes include this indication in the Initial UE message (as per existing RAN3 agreement).</a:t>
            </a:r>
          </a:p>
          <a:p>
            <a:pPr marL="0" indent="0">
              <a:buNone/>
            </a:pPr>
            <a:endParaRPr lang="en-US" sz="2400" b="1" dirty="0"/>
          </a:p>
          <a:p>
            <a:pPr marL="0" indent="0">
              <a:buNone/>
            </a:pPr>
            <a:r>
              <a:rPr lang="en-US" sz="2400" b="1" dirty="0"/>
              <a:t>Proposal 5: The CN will when it has verified the IAB node include an “IAB node authorized” IE in the Initial Context Setup/Modification to the RAN (as per existing RAN3 agreement). </a:t>
            </a:r>
          </a:p>
          <a:p>
            <a:pPr marL="0" indent="0">
              <a:buNone/>
            </a:pPr>
            <a:endParaRPr lang="en-US" sz="2400" b="1" dirty="0"/>
          </a:p>
          <a:p>
            <a:pPr marL="0" indent="0">
              <a:buNone/>
            </a:pPr>
            <a:r>
              <a:rPr lang="en-US" sz="2400" b="1" dirty="0"/>
              <a:t>Proposal 6: The AMF/MME should during NG/S1 setup indicate that it supports IAB nodes, making it possible for the RAN to select an AMF/MME that support IAB nodes.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81371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3813F3E-5165-4B17-864F-E9FEC0309916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79425" y="1844675"/>
            <a:ext cx="10031362" cy="4392612"/>
          </a:xfrm>
        </p:spPr>
        <p:txBody>
          <a:bodyPr/>
          <a:lstStyle/>
          <a:p>
            <a:r>
              <a:rPr lang="en-US" sz="2400" dirty="0"/>
              <a:t>Supporting companies propose to endorse Proposals in slides 10-12 as the basis for normative stage 2 specification development.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8AE5FC8-0920-4DE8-9179-9B886EE1D5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Endorsement</a:t>
            </a:r>
          </a:p>
        </p:txBody>
      </p:sp>
    </p:spTree>
    <p:extLst>
      <p:ext uri="{BB962C8B-B14F-4D97-AF65-F5344CB8AC3E}">
        <p14:creationId xmlns:p14="http://schemas.microsoft.com/office/powerpoint/2010/main" val="16394845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23854EA-CEFE-4DA8-92CF-3180BAF519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71812" y="4156317"/>
            <a:ext cx="6048375" cy="347472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A4059-2C90-4DEF-8BB2-FD79CEFEB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Integrated Access and Backhaul (IAB)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C8223F-8EF3-4A0D-92A2-73391DA384E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1800" dirty="0"/>
              <a:t>3GPP Study Item on Integrated Access and Backhaul (IAB) completed at RAN#2 in December (</a:t>
            </a:r>
            <a:r>
              <a:rPr lang="en-US" sz="1800" dirty="0">
                <a:hlinkClick r:id="rId3"/>
              </a:rPr>
              <a:t>3GPP TR 38.874</a:t>
            </a:r>
            <a:r>
              <a:rPr lang="en-US" sz="1800" dirty="0"/>
              <a:t>)</a:t>
            </a:r>
          </a:p>
          <a:p>
            <a:r>
              <a:rPr lang="en-US" sz="1800" dirty="0"/>
              <a:t>At the same meeting a WI was agreed (</a:t>
            </a:r>
            <a:r>
              <a:rPr lang="en-US" sz="1800" u="sng" dirty="0">
                <a:hlinkClick r:id="rId4"/>
              </a:rPr>
              <a:t>RP-182882</a:t>
            </a:r>
            <a:r>
              <a:rPr lang="en-US" sz="1800" dirty="0"/>
              <a:t>) with target completion December 2019</a:t>
            </a:r>
          </a:p>
          <a:p>
            <a:endParaRPr lang="en-US" sz="1800" dirty="0"/>
          </a:p>
          <a:p>
            <a:pPr marL="0" indent="0">
              <a:buNone/>
            </a:pPr>
            <a:r>
              <a:rPr lang="en-US" sz="1800" u="sng" dirty="0"/>
              <a:t>Objectives and requirements:</a:t>
            </a:r>
          </a:p>
          <a:p>
            <a:r>
              <a:rPr lang="en-US" sz="1800" dirty="0"/>
              <a:t>Specify support for NR based wireless self-backhauled base stations (called IAB nodes)</a:t>
            </a:r>
          </a:p>
          <a:p>
            <a:r>
              <a:rPr lang="en-US" sz="1800" dirty="0"/>
              <a:t>Support for </a:t>
            </a:r>
          </a:p>
          <a:p>
            <a:pPr lvl="1"/>
            <a:r>
              <a:rPr lang="en-US" sz="1800" dirty="0"/>
              <a:t>Multi-hop (&gt; 1 hop)</a:t>
            </a:r>
          </a:p>
          <a:p>
            <a:pPr lvl="1"/>
            <a:r>
              <a:rPr lang="en-US" sz="1800" dirty="0"/>
              <a:t>Topology adaptivity incl. redundant connectivity</a:t>
            </a:r>
          </a:p>
          <a:p>
            <a:pPr lvl="1"/>
            <a:r>
              <a:rPr lang="en-US" sz="1800" dirty="0"/>
              <a:t>QoS enforcement of backhaul traffic</a:t>
            </a:r>
          </a:p>
          <a:p>
            <a:pPr lvl="1"/>
            <a:r>
              <a:rPr lang="en-US" sz="1800" dirty="0" err="1"/>
              <a:t>Inband</a:t>
            </a:r>
            <a:r>
              <a:rPr lang="en-US" sz="1800" dirty="0"/>
              <a:t> and </a:t>
            </a:r>
            <a:r>
              <a:rPr lang="en-US" sz="1800" dirty="0" err="1"/>
              <a:t>outband</a:t>
            </a:r>
            <a:r>
              <a:rPr lang="en-US" sz="1800" dirty="0"/>
              <a:t> relaying using any bands</a:t>
            </a:r>
          </a:p>
          <a:p>
            <a:pPr lvl="1"/>
            <a:r>
              <a:rPr lang="en-US" sz="1800" dirty="0"/>
              <a:t>Wireless backhaul using either EN-DC with EPC and SA-mode with 5GC</a:t>
            </a:r>
          </a:p>
          <a:p>
            <a:pPr lvl="2"/>
            <a:r>
              <a:rPr lang="en-US" sz="1800" dirty="0"/>
              <a:t>In both cases the backhaul user plane will be over NR only</a:t>
            </a:r>
          </a:p>
          <a:p>
            <a:pPr lvl="1"/>
            <a:r>
              <a:rPr lang="en-US" sz="1800" dirty="0"/>
              <a:t>Legacy Rel-15 UEs</a:t>
            </a:r>
          </a:p>
          <a:p>
            <a:pPr lvl="2"/>
            <a:endParaRPr lang="en-US" sz="1800" dirty="0"/>
          </a:p>
          <a:p>
            <a:pPr lvl="3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1974111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AC1B8D-7DF4-4604-892F-4D60544AB8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/ Terminology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967590-4869-4F3E-97F3-A1323FDC681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844675"/>
            <a:ext cx="8078649" cy="4392612"/>
          </a:xfrm>
        </p:spPr>
        <p:txBody>
          <a:bodyPr/>
          <a:lstStyle/>
          <a:p>
            <a:pPr marL="0" indent="0">
              <a:buNone/>
            </a:pPr>
            <a:r>
              <a:rPr lang="en-US" u="sng" dirty="0"/>
              <a:t>IAB-node:</a:t>
            </a:r>
          </a:p>
          <a:p>
            <a:pPr marL="0" indent="0">
              <a:buNone/>
            </a:pPr>
            <a:r>
              <a:rPr lang="en-US" dirty="0"/>
              <a:t>An NR base station terminating the </a:t>
            </a:r>
            <a:r>
              <a:rPr lang="en-US" dirty="0" err="1"/>
              <a:t>gNB</a:t>
            </a:r>
            <a:r>
              <a:rPr lang="en-US" dirty="0"/>
              <a:t>-DU functionality towards the UEs (access link) and towards </a:t>
            </a:r>
            <a:r>
              <a:rPr lang="en-US" dirty="0" err="1"/>
              <a:t>gNB</a:t>
            </a:r>
            <a:r>
              <a:rPr lang="en-US" dirty="0"/>
              <a:t>-CU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IAB node also support a sub-set of the UE functionality towards its parent nodes and CN (referred to as MT functionality)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u="sng" dirty="0"/>
              <a:t>IAB-donor:</a:t>
            </a:r>
          </a:p>
          <a:p>
            <a:pPr marL="0" indent="0">
              <a:buNone/>
            </a:pPr>
            <a:r>
              <a:rPr lang="en-US" dirty="0"/>
              <a:t>An NR base station which terminates </a:t>
            </a:r>
            <a:r>
              <a:rPr lang="en-US" dirty="0" err="1"/>
              <a:t>gNB</a:t>
            </a:r>
            <a:r>
              <a:rPr lang="en-US" dirty="0"/>
              <a:t>-CU functionality towards IAB-node and N2/</a:t>
            </a:r>
            <a:r>
              <a:rPr lang="en-US" dirty="0" err="1"/>
              <a:t>Xn</a:t>
            </a:r>
            <a:r>
              <a:rPr lang="en-US" dirty="0"/>
              <a:t> interfaces towards rest of the network.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The IAB-donor is also terminating RRC/PDCP of the MT functionality of the IAB node as well as lower layers (donor DU) in case of single hop.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04FF2923-CC2A-4192-9AA2-03C355E3CB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5342822"/>
              </p:ext>
            </p:extLst>
          </p:nvPr>
        </p:nvGraphicFramePr>
        <p:xfrm>
          <a:off x="8558074" y="1989138"/>
          <a:ext cx="4208468" cy="439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Visio" r:id="rId4" imgW="5241968" imgH="5469846" progId="Visio.Drawing.11">
                  <p:embed/>
                </p:oleObj>
              </mc:Choice>
              <mc:Fallback>
                <p:oleObj name="Visio" r:id="rId4" imgW="5241968" imgH="5469846" progId="Visio.Drawing.11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04FF2923-CC2A-4192-9AA2-03C355E3CB5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58074" y="1989138"/>
                        <a:ext cx="4208468" cy="43926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645631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A4059-2C90-4DEF-8BB2-FD79CEFEB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IAB architecture and protocols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C8223F-8EF3-4A0D-92A2-73391DA384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4450" y="4500978"/>
            <a:ext cx="11233150" cy="2078237"/>
          </a:xfrm>
        </p:spPr>
        <p:txBody>
          <a:bodyPr/>
          <a:lstStyle/>
          <a:p>
            <a:pPr lvl="1"/>
            <a:r>
              <a:rPr lang="en-US" noProof="0" dirty="0"/>
              <a:t>The IAB node terminate the full F1 interface towards the </a:t>
            </a:r>
            <a:r>
              <a:rPr lang="en-US" dirty="0"/>
              <a:t>donor </a:t>
            </a:r>
            <a:r>
              <a:rPr lang="en-US" noProof="0" dirty="0" err="1"/>
              <a:t>gNB</a:t>
            </a:r>
            <a:r>
              <a:rPr lang="en-US" noProof="0" dirty="0"/>
              <a:t>-CU including (F1-AP/SCTP/IP and GTP/UDP/IP)</a:t>
            </a:r>
          </a:p>
          <a:p>
            <a:pPr lvl="1"/>
            <a:endParaRPr lang="en-US" noProof="0" dirty="0"/>
          </a:p>
          <a:p>
            <a:pPr lvl="1"/>
            <a:r>
              <a:rPr lang="en-US" dirty="0"/>
              <a:t>The donor </a:t>
            </a:r>
            <a:r>
              <a:rPr lang="en-US" dirty="0" err="1"/>
              <a:t>gNB</a:t>
            </a:r>
            <a:r>
              <a:rPr lang="en-US" dirty="0"/>
              <a:t>-DU provide a “routing” functionality for the IAB node, meaning it forwards any IP packets addressed to the IP address of the IAB node</a:t>
            </a:r>
          </a:p>
          <a:p>
            <a:pPr lvl="2"/>
            <a:r>
              <a:rPr lang="en-US" noProof="0" dirty="0"/>
              <a:t>An adaptation layer called BAP handles the internal </a:t>
            </a:r>
            <a:r>
              <a:rPr lang="en-US" dirty="0"/>
              <a:t>forwarding within the IAB network</a:t>
            </a:r>
            <a:endParaRPr lang="en-US" noProof="0" dirty="0"/>
          </a:p>
          <a:p>
            <a:pPr marL="369888" lvl="1" indent="0">
              <a:buNone/>
            </a:pPr>
            <a:endParaRPr lang="en-US" noProof="0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57261B16-C8E4-4943-9795-D411BD2459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218FB2A-1DA9-43A0-B3E6-6ABA230506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5707068"/>
              </p:ext>
            </p:extLst>
          </p:nvPr>
        </p:nvGraphicFramePr>
        <p:xfrm>
          <a:off x="6465042" y="1454464"/>
          <a:ext cx="4966446" cy="26264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2" r:id="rId4" imgW="3962468" imgH="2095470" progId="Visio.Drawing.15">
                  <p:embed/>
                </p:oleObj>
              </mc:Choice>
              <mc:Fallback>
                <p:oleObj r:id="rId4" imgW="3962468" imgH="2095470" progId="Visio.Drawing.15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218FB2A-1DA9-43A0-B3E6-6ABA2305061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65042" y="1454464"/>
                        <a:ext cx="4966446" cy="262648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4">
            <a:extLst>
              <a:ext uri="{FF2B5EF4-FFF2-40B4-BE49-F238E27FC236}">
                <a16:creationId xmlns:a16="http://schemas.microsoft.com/office/drawing/2014/main" id="{4C28A189-2001-4E61-9289-94D81C82BB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740EDB1D-A017-4E9A-B6BE-B63A2FA59EF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1911169"/>
              </p:ext>
            </p:extLst>
          </p:nvPr>
        </p:nvGraphicFramePr>
        <p:xfrm>
          <a:off x="474450" y="1641076"/>
          <a:ext cx="5611600" cy="26264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3" r:id="rId6" imgW="4295689" imgH="2009880" progId="Visio.Drawing.15">
                  <p:embed/>
                </p:oleObj>
              </mc:Choice>
              <mc:Fallback>
                <p:oleObj r:id="rId6" imgW="4295689" imgH="2009880" progId="Visio.Drawing.15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740EDB1D-A017-4E9A-B6BE-B63A2FA59EF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4450" y="1641076"/>
                        <a:ext cx="5611600" cy="262648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248806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CF873B-53B6-4A6B-834E-D2123BAB68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QoS enforcement on wireless backhaul link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D23838-9F9B-4790-8859-20EC4A30745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3779291"/>
            <a:ext cx="11626139" cy="2061072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The Donor IAB (CU function) will setup a number of BH RLC channels between the IAB node and the IAB nodes parent (e.g. an intermediate IAB node or the Donor DU)</a:t>
            </a:r>
          </a:p>
          <a:p>
            <a:r>
              <a:rPr lang="en-US" sz="1800" dirty="0"/>
              <a:t>The BH RLC channels will not be visible in the CN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The BH RLC channels will be associated with different QoS profiles and support backhauling of end user traffic and signaling towards the IAB node.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Both aggregated mapping (of UE bearers with similar QoS) (left) and 1:1 mapping (right) between end user DRBs and BH RLC channels will be supported.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DB215D7-3E75-4341-A9FC-EB9E33B379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4811" y="149262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017D9823-3524-42F4-9AB3-9D38449BF82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8007572"/>
              </p:ext>
            </p:extLst>
          </p:nvPr>
        </p:nvGraphicFramePr>
        <p:xfrm>
          <a:off x="0" y="1723852"/>
          <a:ext cx="6124575" cy="199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8" name="Visio" r:id="rId4" imgW="10083849" imgH="3282775" progId="Visio.Drawing.11">
                  <p:embed/>
                </p:oleObj>
              </mc:Choice>
              <mc:Fallback>
                <p:oleObj name="Visio" r:id="rId4" imgW="10083849" imgH="3282775" progId="Visio.Drawing.11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017D9823-3524-42F4-9AB3-9D38449BF82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723852"/>
                        <a:ext cx="6124575" cy="1990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43D69F5B-22DE-4013-8CE5-203E4E4D4F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1501910"/>
              </p:ext>
            </p:extLst>
          </p:nvPr>
        </p:nvGraphicFramePr>
        <p:xfrm>
          <a:off x="6318436" y="1819102"/>
          <a:ext cx="6048375" cy="189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9" name="Visio" r:id="rId6" imgW="10458290" imgH="3282775" progId="Visio.Drawing.11">
                  <p:embed/>
                </p:oleObj>
              </mc:Choice>
              <mc:Fallback>
                <p:oleObj name="Visio" r:id="rId6" imgW="10458290" imgH="3282775" progId="Visio.Drawing.11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43D69F5B-22DE-4013-8CE5-203E4E4D4FB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18436" y="1819102"/>
                        <a:ext cx="6048375" cy="1895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516584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EF3A0-B875-48B7-9FED-80A71EA161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Support both for SA NR and EN-DC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E66C-3FB6-428B-ADAB-05B31C87EB9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36190" y="5048722"/>
            <a:ext cx="11858017" cy="1334481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In addition to SA NR, it has been agreed that IAB should also be supported using EN-DC to setup the backhaul link. </a:t>
            </a:r>
          </a:p>
          <a:p>
            <a:r>
              <a:rPr lang="en-US" sz="1800" dirty="0"/>
              <a:t>In this case the IAB node will initially connected to LTE/EPC and then the LTE side will trigger the setup of the NR link. </a:t>
            </a:r>
          </a:p>
          <a:p>
            <a:r>
              <a:rPr lang="en-US" sz="1800" dirty="0"/>
              <a:t>Once the NR link is up and running this link will be used for IAB data traffic. </a:t>
            </a:r>
          </a:p>
          <a:p>
            <a:r>
              <a:rPr lang="en-US" sz="1800" dirty="0"/>
              <a:t>The LTE link may still be supported for control signaling. </a:t>
            </a:r>
          </a:p>
          <a:p>
            <a:pPr marL="0" indent="0">
              <a:buNone/>
            </a:pPr>
            <a:endParaRPr lang="en-US" sz="18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765A873-5A46-4D6D-BB2C-F5D60EFF2B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5590" y="1333032"/>
            <a:ext cx="6312210" cy="3569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5737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DF71D1-B2F2-4869-A137-C98D0877D2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RAN3 agreement impacting the CN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8E044F-A1FE-45A7-879C-9B0A1C2F91B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748422"/>
            <a:ext cx="11233150" cy="4392612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It has been agreed that the CN should indicate to the RAN that the IAB node has been authorized as an IAB node. This has been captured in </a:t>
            </a:r>
            <a:r>
              <a:rPr lang="en-US" dirty="0">
                <a:hlinkClick r:id="rId3"/>
              </a:rPr>
              <a:t>R3-192619</a:t>
            </a:r>
            <a:r>
              <a:rPr lang="en-US" dirty="0"/>
              <a:t> and </a:t>
            </a:r>
            <a:r>
              <a:rPr lang="en-US" dirty="0">
                <a:hlinkClick r:id="rId4"/>
              </a:rPr>
              <a:t>R3-192622</a:t>
            </a:r>
            <a:r>
              <a:rPr lang="en-US" dirty="0"/>
              <a:t> for EPC and 5GC.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It has also been agreed that the IAB node will initially connect to the network as a UE (i.e. using NAS registration). The IAB node will then perform authentication to the CN. This has been captured in in </a:t>
            </a:r>
            <a:r>
              <a:rPr lang="en-US" dirty="0">
                <a:hlinkClick r:id="rId5"/>
              </a:rPr>
              <a:t>R3-193176</a:t>
            </a:r>
            <a:r>
              <a:rPr lang="en-US" dirty="0"/>
              <a:t>.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At last RAN3 meeting it was also agreed that RAN node should send an IAB node indication to CN in INITIAL UE MESSAGE (details FFS).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14576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8B4049-16D6-4657-AB58-BC10A1AD9E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8353426" cy="1081088"/>
          </a:xfrm>
        </p:spPr>
        <p:txBody>
          <a:bodyPr/>
          <a:lstStyle/>
          <a:p>
            <a:r>
              <a:rPr lang="en-US" dirty="0"/>
              <a:t>Analysis of impacts on 5GC and EPC to support IAB nodes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57EA20-BCDE-4151-A3D5-052ADBD6A6A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800" u="sng" dirty="0"/>
              <a:t>Assumptions:</a:t>
            </a:r>
          </a:p>
          <a:p>
            <a:r>
              <a:rPr lang="en-US" sz="1800" dirty="0"/>
              <a:t>The CN will receive an indication from RAN in the initial message that the UE is an IAB node</a:t>
            </a:r>
          </a:p>
          <a:p>
            <a:r>
              <a:rPr lang="en-US" sz="1800" dirty="0"/>
              <a:t>The CN should verify that the IAB has the right to access as an IAB node</a:t>
            </a:r>
          </a:p>
          <a:p>
            <a:r>
              <a:rPr lang="en-US" sz="1800" dirty="0"/>
              <a:t>Once verified the CN should setup the “UE” context in the RAN and indicated to the RAN that the IAB node authorized as an IAB node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u="sng" dirty="0"/>
              <a:t>Features:</a:t>
            </a:r>
          </a:p>
          <a:p>
            <a:r>
              <a:rPr lang="en-US" sz="1800" dirty="0"/>
              <a:t>Since the user plane backhaul for IAB nodes is setup locally in the RAN, it is not required to setup any PDU session / PDN connections in the CN for user plane backhaul. </a:t>
            </a:r>
          </a:p>
          <a:p>
            <a:pPr lvl="1"/>
            <a:r>
              <a:rPr lang="en-US" sz="1800" dirty="0"/>
              <a:t>This is different from LTE Rel-10 relaying where the backhaul bearers was managed by the CN.</a:t>
            </a:r>
          </a:p>
          <a:p>
            <a:pPr lvl="1"/>
            <a:r>
              <a:rPr lang="en-US" sz="1800" dirty="0"/>
              <a:t>IAB node is allowed to setup UP resources in the CN for other purposes (e.g. for OAM connectivity)</a:t>
            </a:r>
          </a:p>
          <a:p>
            <a:r>
              <a:rPr lang="en-US" sz="1800" dirty="0"/>
              <a:t>IAB nodes are expected to always be CONNECTED (always on), meaning there is no requirements in Rel-16 to support IAB nodes “camping” in IDLE state. </a:t>
            </a:r>
          </a:p>
          <a:p>
            <a:r>
              <a:rPr lang="en-US" sz="1800" dirty="0"/>
              <a:t>IAB nodes are network nodes fully under operator control, connecting to the operators internal network and do not require support for roaming.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42327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9A1AA17-948D-4F0A-91B8-5EC3F779BC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88461" y="2536057"/>
            <a:ext cx="8353425" cy="3457574"/>
          </a:xfrm>
        </p:spPr>
        <p:txBody>
          <a:bodyPr/>
          <a:lstStyle/>
          <a:p>
            <a:r>
              <a:rPr lang="en-US" dirty="0"/>
              <a:t>Proposals</a:t>
            </a:r>
          </a:p>
        </p:txBody>
      </p:sp>
    </p:spTree>
    <p:extLst>
      <p:ext uri="{BB962C8B-B14F-4D97-AF65-F5344CB8AC3E}">
        <p14:creationId xmlns:p14="http://schemas.microsoft.com/office/powerpoint/2010/main" val="2197342809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1143</TotalTime>
  <Words>1346</Words>
  <Application>Microsoft Office PowerPoint</Application>
  <PresentationFormat>Widescreen</PresentationFormat>
  <Paragraphs>144</Paragraphs>
  <Slides>14</Slides>
  <Notes>14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Ericsson Hilda</vt:lpstr>
      <vt:lpstr>Ericsson Technical Icons</vt:lpstr>
      <vt:lpstr>Ericsson Hilda Light</vt:lpstr>
      <vt:lpstr>PresentationTemplate2017</vt:lpstr>
      <vt:lpstr>Visio</vt:lpstr>
      <vt:lpstr>Microsoft Visio Drawing</vt:lpstr>
      <vt:lpstr>PowerPoint Presentation</vt:lpstr>
      <vt:lpstr>Background Integrated Access and Backhaul (IAB)</vt:lpstr>
      <vt:lpstr>Overview / Terminology</vt:lpstr>
      <vt:lpstr>IAB architecture and protocols</vt:lpstr>
      <vt:lpstr>QoS enforcement on wireless backhaul link</vt:lpstr>
      <vt:lpstr>Support both for SA NR and EN-DC</vt:lpstr>
      <vt:lpstr>Current RAN3 agreement impacting the CN</vt:lpstr>
      <vt:lpstr>Analysis of impacts on 5GC and EPC to support IAB nodes</vt:lpstr>
      <vt:lpstr>Proposals</vt:lpstr>
      <vt:lpstr>Needed functionality in CN to support IAB nodes</vt:lpstr>
      <vt:lpstr>Proposals for supporting the functionality on earlier slide (1/2)</vt:lpstr>
      <vt:lpstr>Proposals for supporting the functionality on earlier slide (2/2)</vt:lpstr>
      <vt:lpstr>Endorsement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IAB support in CN</dc:title>
  <dc:creator/>
  <cp:keywords/>
  <dc:description>S2-190xxxx Uen_x000d_  Rev S2-1907070</dc:description>
  <cp:lastModifiedBy>Shabnam_0617</cp:lastModifiedBy>
  <cp:revision>39</cp:revision>
  <dcterms:created xsi:type="dcterms:W3CDTF">2019-06-07T10:13:13Z</dcterms:created>
  <dcterms:modified xsi:type="dcterms:W3CDTF">2019-06-18T00:25:45Z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R6B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DocumentType2">
    <vt:lpwstr>Presentation2011</vt:lpwstr>
  </property>
  <property fmtid="{D5CDD505-2E9C-101B-9397-08002B2CF9AE}" pid="11" name="Keyword">
    <vt:lpwstr/>
  </property>
  <property fmtid="{D5CDD505-2E9C-101B-9397-08002B2CF9AE}" pid="12" name="FooterType">
    <vt:lpwstr>PresTemp</vt:lpwstr>
  </property>
  <property fmtid="{D5CDD505-2E9C-101B-9397-08002B2CF9AE}" pid="13" name="UsedFont">
    <vt:lpwstr>Ericsson Capital TT</vt:lpwstr>
  </property>
  <property fmtid="{D5CDD505-2E9C-101B-9397-08002B2CF9AE}" pid="14" name="x">
    <vt:lpwstr>1</vt:lpwstr>
  </property>
  <property fmtid="{D5CDD505-2E9C-101B-9397-08002B2CF9AE}" pid="15" name="White">
    <vt:bool>true</vt:bool>
  </property>
  <property fmtid="{D5CDD505-2E9C-101B-9397-08002B2CF9AE}" pid="16" name="chkMetaData">
    <vt:bool>false</vt:bool>
  </property>
  <property fmtid="{D5CDD505-2E9C-101B-9397-08002B2CF9AE}" pid="17" name="chkTaglines">
    <vt:bool>false</vt:bool>
  </property>
  <property fmtid="{D5CDD505-2E9C-101B-9397-08002B2CF9AE}" pid="18" name="SecurityClass">
    <vt:lpwstr>Open</vt:lpwstr>
  </property>
  <property fmtid="{D5CDD505-2E9C-101B-9397-08002B2CF9AE}" pid="19" name="txtConfLabel">
    <vt:lpwstr>Open</vt:lpwstr>
  </property>
  <property fmtid="{D5CDD505-2E9C-101B-9397-08002B2CF9AE}" pid="20" name="optUseConfClass">
    <vt:bool>true</vt:bool>
  </property>
  <property fmtid="{D5CDD505-2E9C-101B-9397-08002B2CF9AE}" pid="21" name="optUseConfLabel">
    <vt:bool>false</vt:bool>
  </property>
  <property fmtid="{D5CDD505-2E9C-101B-9397-08002B2CF9AE}" pid="22" name="optFooterCVLDocNo">
    <vt:bool>true</vt:bool>
  </property>
  <property fmtid="{D5CDD505-2E9C-101B-9397-08002B2CF9AE}" pid="23" name="optFooterCVLCopyright">
    <vt:bool>false</vt:bool>
  </property>
  <property fmtid="{D5CDD505-2E9C-101B-9397-08002B2CF9AE}" pid="24" name="optEnterText1">
    <vt:bool>false</vt:bool>
  </property>
  <property fmtid="{D5CDD505-2E9C-101B-9397-08002B2CF9AE}" pid="25" name="optFooterCVLConfLabel">
    <vt:bool>true</vt:bool>
  </property>
  <property fmtid="{D5CDD505-2E9C-101B-9397-08002B2CF9AE}" pid="26" name="optEnterText2">
    <vt:bool>false</vt:bool>
  </property>
  <property fmtid="{D5CDD505-2E9C-101B-9397-08002B2CF9AE}" pid="27" name="optFooterCVLTitle">
    <vt:bool>true</vt:bool>
  </property>
  <property fmtid="{D5CDD505-2E9C-101B-9397-08002B2CF9AE}" pid="28" name="optFooterCVLPrep">
    <vt:bool>false</vt:bool>
  </property>
  <property fmtid="{D5CDD505-2E9C-101B-9397-08002B2CF9AE}" pid="29" name="optEnterText3">
    <vt:bool>false</vt:bool>
  </property>
  <property fmtid="{D5CDD505-2E9C-101B-9397-08002B2CF9AE}" pid="30" name="optFooterCVLDate">
    <vt:bool>true</vt:bool>
  </property>
  <property fmtid="{D5CDD505-2E9C-101B-9397-08002B2CF9AE}" pid="31" name="optEnterText4">
    <vt:bool>false</vt:bool>
  </property>
  <property fmtid="{D5CDD505-2E9C-101B-9397-08002B2CF9AE}" pid="32" name="LeftFooterField">
    <vt:lpwstr>S2-190xxxx Uen, Rev S2-1907070</vt:lpwstr>
  </property>
  <property fmtid="{D5CDD505-2E9C-101B-9397-08002B2CF9AE}" pid="33" name="MiddleFooterField">
    <vt:lpwstr>Open</vt:lpwstr>
  </property>
  <property fmtid="{D5CDD505-2E9C-101B-9397-08002B2CF9AE}" pid="34" name="RightFooterField">
    <vt:lpwstr>IAB support in CN</vt:lpwstr>
  </property>
  <property fmtid="{D5CDD505-2E9C-101B-9397-08002B2CF9AE}" pid="35" name="RightFooterField2">
    <vt:lpwstr>2019-06-14</vt:lpwstr>
  </property>
  <property fmtid="{D5CDD505-2E9C-101B-9397-08002B2CF9AE}" pid="36" name="TotalNumb">
    <vt:bool>false</vt:bool>
  </property>
  <property fmtid="{D5CDD505-2E9C-101B-9397-08002B2CF9AE}" pid="37" name="Pages">
    <vt:bool>true</vt:bool>
  </property>
  <property fmtid="{D5CDD505-2E9C-101B-9397-08002B2CF9AE}" pid="38" name="BCategory">
    <vt:lpwstr/>
  </property>
  <property fmtid="{D5CDD505-2E9C-101B-9397-08002B2CF9AE}" pid="39" name="BSubject">
    <vt:lpwstr/>
  </property>
  <property fmtid="{D5CDD505-2E9C-101B-9397-08002B2CF9AE}" pid="40" name="DocType">
    <vt:lpwstr/>
  </property>
  <property fmtid="{D5CDD505-2E9C-101B-9397-08002B2CF9AE}" pid="41" name="chkShowAll">
    <vt:bool>false</vt:bool>
  </property>
  <property fmtid="{D5CDD505-2E9C-101B-9397-08002B2CF9AE}" pid="42" name="chkOnlyTitle">
    <vt:bool>false</vt:bool>
  </property>
  <property fmtid="{D5CDD505-2E9C-101B-9397-08002B2CF9AE}" pid="43" name="chkPrep">
    <vt:bool>false</vt:bool>
  </property>
  <property fmtid="{D5CDD505-2E9C-101B-9397-08002B2CF9AE}" pid="44" name="chkAppr">
    <vt:bool>false</vt:bool>
  </property>
  <property fmtid="{D5CDD505-2E9C-101B-9397-08002B2CF9AE}" pid="45" name="chkConf">
    <vt:bool>false</vt:bool>
  </property>
  <property fmtid="{D5CDD505-2E9C-101B-9397-08002B2CF9AE}" pid="46" name="chkDate">
    <vt:bool>false</vt:bool>
  </property>
  <property fmtid="{D5CDD505-2E9C-101B-9397-08002B2CF9AE}" pid="47" name="chkDocNo">
    <vt:bool>false</vt:bool>
  </property>
  <property fmtid="{D5CDD505-2E9C-101B-9397-08002B2CF9AE}" pid="48" name="chkRev">
    <vt:bool>true</vt:bool>
  </property>
  <property fmtid="{D5CDD505-2E9C-101B-9397-08002B2CF9AE}" pid="49" name="chkTitle">
    <vt:bool>true</vt:bool>
  </property>
  <property fmtid="{D5CDD505-2E9C-101B-9397-08002B2CF9AE}" pid="50" name="ExtConf">
    <vt:lpwstr/>
  </property>
  <property fmtid="{D5CDD505-2E9C-101B-9397-08002B2CF9AE}" pid="51" name="chkExtConf">
    <vt:bool>false</vt:bool>
  </property>
  <property fmtid="{D5CDD505-2E9C-101B-9397-08002B2CF9AE}" pid="52" name="UpdateProcess">
    <vt:lpwstr>End</vt:lpwstr>
  </property>
  <property fmtid="{D5CDD505-2E9C-101B-9397-08002B2CF9AE}" pid="53" name="Prepared">
    <vt:lpwstr/>
  </property>
  <property fmtid="{D5CDD505-2E9C-101B-9397-08002B2CF9AE}" pid="54" name="ApprovedBy">
    <vt:lpwstr/>
  </property>
  <property fmtid="{D5CDD505-2E9C-101B-9397-08002B2CF9AE}" pid="55" name="DocNo">
    <vt:lpwstr>S2-190xxxx Uen</vt:lpwstr>
  </property>
  <property fmtid="{D5CDD505-2E9C-101B-9397-08002B2CF9AE}" pid="56" name="Checked">
    <vt:lpwstr/>
  </property>
  <property fmtid="{D5CDD505-2E9C-101B-9397-08002B2CF9AE}" pid="57" name="Revision">
    <vt:lpwstr>S2-1907070</vt:lpwstr>
  </property>
  <property fmtid="{D5CDD505-2E9C-101B-9397-08002B2CF9AE}" pid="58" name="DocName">
    <vt:lpwstr/>
  </property>
  <property fmtid="{D5CDD505-2E9C-101B-9397-08002B2CF9AE}" pid="59" name="Title">
    <vt:lpwstr>IAB support in CN</vt:lpwstr>
  </property>
  <property fmtid="{D5CDD505-2E9C-101B-9397-08002B2CF9AE}" pid="60" name="Date">
    <vt:lpwstr>2019-06-14</vt:lpwstr>
  </property>
  <property fmtid="{D5CDD505-2E9C-101B-9397-08002B2CF9AE}" pid="61" name="Reference">
    <vt:lpwstr/>
  </property>
</Properties>
</file>