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705" r:id="rId3"/>
    <p:sldId id="706" r:id="rId4"/>
    <p:sldId id="704" r:id="rId5"/>
    <p:sldId id="707" r:id="rId6"/>
    <p:sldId id="708" r:id="rId7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106" d="100"/>
          <a:sy n="106" d="100"/>
        </p:scale>
        <p:origin x="408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0520F91-4A89-47F2-B152-6B4F8AD6A36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DF8D987-CE06-4CA3-8165-738F7864A04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12EF22D-11EF-4A5C-9B60-B0A6DF8668C1}" type="datetime1">
              <a:rPr lang="en-US"/>
              <a:pPr>
                <a:defRPr/>
              </a:pPr>
              <a:t>5/9/2019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64419C-A0D4-45B9-BC81-A46DBA9E633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E3AFC67-B2F3-48FE-82D8-2B6AE78530A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70B977F0-53D7-470D-8FBC-549E510794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44B6E42-74D2-4C7E-821E-526BCCCDEDF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94FF9F0-B93B-4A15-BE0A-73B0BD38894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CA6BD123-72B8-4DFA-A2A7-B1DA3B26BAC3}" type="datetime1">
              <a:rPr lang="en-US"/>
              <a:pPr>
                <a:defRPr/>
              </a:pPr>
              <a:t>5/9/2019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687454-77F4-4EC6-A63B-1A44BFEFA39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C41A85D-B112-4385-AA62-E5928F0D271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38AA9908-79BC-413B-A1D3-DC7E0E1885C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44D9152A-AC5E-4F6E-BE99-3A03D4E03E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17114B-3835-4C20-9F7A-6A2387DC0E1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4E492F4-685C-4F8C-B5C2-A6F0B85BE4B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0BFA97-D83E-42A4-AF40-72078985A053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89472975-5A33-4799-9C9C-8E65BE5679D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440A48C8-27AC-4C9A-A4E1-B75152DE59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F1B38E10-C741-4B21-B776-92342977D2C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73025"/>
            <a:ext cx="7747000" cy="4619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WG2#133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Reno, USA – 12 – 17 May 2019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44FB7D3F-1EEC-4C5F-84BD-3764894149E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61288" y="177800"/>
            <a:ext cx="19526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S2-1905813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4365354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364306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7665504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AE08804-CDCA-4937-8608-832C287005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0" y="6373813"/>
            <a:ext cx="8224838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/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1DA53698-E67F-474F-877B-EDCEE873319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D8FC69CE-851A-4A9D-B568-368EF881E59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3C31A1-5047-403B-947F-DCBE3483BB35}"/>
              </a:ext>
            </a:extLst>
          </p:cNvPr>
          <p:cNvSpPr txBox="1"/>
          <p:nvPr userDrawn="1"/>
        </p:nvSpPr>
        <p:spPr>
          <a:xfrm>
            <a:off x="717550" y="6394450"/>
            <a:ext cx="4840288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SA2#133 Reno, USA, 12-17 May  (S2-1905813)  </a:t>
            </a:r>
            <a:endParaRPr lang="en-GB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7C46F8D-C2F5-417A-BFC4-9FAC1D56DBFB}"/>
              </a:ext>
            </a:extLst>
          </p:cNvPr>
          <p:cNvSpPr/>
          <p:nvPr userDrawn="1"/>
        </p:nvSpPr>
        <p:spPr bwMode="auto">
          <a:xfrm>
            <a:off x="11091863" y="6383338"/>
            <a:ext cx="68103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EE33A74-3836-4265-8B2D-FDA259BDBB1C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88EF06D4-AE0B-45F0-A8E7-3EE7059A9FC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550" cy="2460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DB32077D-A04C-4771-BBB1-D52DF25EDA2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0" y="6462713"/>
            <a:ext cx="823913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2018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C9FCA6A5-EC88-4F46-849A-08BFC92253C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4588" y="415925"/>
            <a:ext cx="174466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58" r:id="rId2"/>
    <p:sldLayoutId id="214748375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10373910-A645-4FE3-84A2-AF9325AD2EB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82813" y="1614488"/>
            <a:ext cx="7772400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br>
              <a:rPr lang="en-GB" sz="4000" dirty="0"/>
            </a:br>
            <a:r>
              <a:rPr lang="en-GB" sz="4000" dirty="0"/>
              <a:t> </a:t>
            </a:r>
            <a:r>
              <a:rPr lang="en-US" sz="4000" dirty="0"/>
              <a:t>UE Policy handling in EPS and 5GS interworking</a:t>
            </a:r>
            <a:r>
              <a:rPr lang="en-GB" sz="4000" dirty="0">
                <a:latin typeface="Arial" pitchFamily="34" charset="0"/>
              </a:rPr>
              <a:t> </a:t>
            </a:r>
            <a:b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36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870D731-EF2A-4205-9AB9-2DEA661B33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Qualcomm Incorporated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C2FC8769-DAC3-48E1-A286-63BD9F862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en-US"/>
              <a:t>UE Policies available to the UE </a:t>
            </a:r>
            <a:endParaRPr lang="en-GB" altLang="en-US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FB0EA1D8-135C-4CDE-8FE3-E0AD538E75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What has been specified in Rel-15 (stage 2 &amp; stage 3)</a:t>
            </a:r>
          </a:p>
          <a:p>
            <a:pPr marL="458788" lvl="1" indent="-173038" eaLnBrk="1" hangingPunct="1">
              <a:lnSpc>
                <a:spcPct val="107000"/>
              </a:lnSpc>
              <a:spcBef>
                <a:spcPts val="1200"/>
              </a:spcBef>
              <a:buClr>
                <a:srgbClr val="3253DC"/>
              </a:buClr>
            </a:pPr>
            <a:r>
              <a:rPr lang="en-US" altLang="en-US" sz="1500">
                <a:solidFill>
                  <a:srgbClr val="000000"/>
                </a:solidFill>
                <a:latin typeface="Microsoft Sans Serif" panose="020B0604020202020204" pitchFamily="34" charset="0"/>
              </a:rPr>
              <a:t>EPS uses user plane OMA-DM to provision configuration parameters to UE, e.g. </a:t>
            </a:r>
            <a:r>
              <a:rPr lang="en-US" altLang="en-US" sz="1500" u="sng">
                <a:solidFill>
                  <a:srgbClr val="000000"/>
                </a:solidFill>
                <a:latin typeface="Microsoft Sans Serif" panose="020B0604020202020204" pitchFamily="34" charset="0"/>
              </a:rPr>
              <a:t>ANDSF rules</a:t>
            </a:r>
            <a:r>
              <a:rPr lang="en-US" altLang="en-US" sz="1500">
                <a:solidFill>
                  <a:srgbClr val="000000"/>
                </a:solidFill>
                <a:latin typeface="Microsoft Sans Serif" panose="020B0604020202020204" pitchFamily="34" charset="0"/>
              </a:rPr>
              <a:t>. Other means including storing in USIM, or using implementation specific means. </a:t>
            </a:r>
          </a:p>
          <a:p>
            <a:pPr marL="458788" lvl="1" indent="-173038" eaLnBrk="1" hangingPunct="1">
              <a:lnSpc>
                <a:spcPct val="107000"/>
              </a:lnSpc>
              <a:spcBef>
                <a:spcPts val="1200"/>
              </a:spcBef>
              <a:buClr>
                <a:srgbClr val="3253DC"/>
              </a:buClr>
            </a:pPr>
            <a:endParaRPr lang="en-US" altLang="en-US" sz="1500">
              <a:solidFill>
                <a:srgbClr val="000000"/>
              </a:solidFill>
              <a:latin typeface="Microsoft Sans Serif" panose="020B0604020202020204" pitchFamily="34" charset="0"/>
            </a:endParaRPr>
          </a:p>
          <a:p>
            <a:pPr marL="458788" lvl="1" indent="-173038" eaLnBrk="1" hangingPunct="1">
              <a:lnSpc>
                <a:spcPct val="107000"/>
              </a:lnSpc>
              <a:spcBef>
                <a:spcPts val="1200"/>
              </a:spcBef>
              <a:buClr>
                <a:srgbClr val="3253DC"/>
              </a:buClr>
            </a:pPr>
            <a:r>
              <a:rPr lang="en-US" altLang="en-US" sz="1500">
                <a:solidFill>
                  <a:srgbClr val="000000"/>
                </a:solidFill>
                <a:latin typeface="Microsoft Sans Serif" panose="020B0604020202020204" pitchFamily="34" charset="0"/>
              </a:rPr>
              <a:t> 5GS allows C-plane provisioning of configuration of UE Policy (via PCF) </a:t>
            </a:r>
            <a:r>
              <a:rPr lang="en-US" altLang="en-US" sz="1500" u="sng">
                <a:solidFill>
                  <a:srgbClr val="FF0000"/>
                </a:solidFill>
                <a:latin typeface="Microsoft Sans Serif" panose="020B0604020202020204" pitchFamily="34" charset="0"/>
              </a:rPr>
              <a:t>only</a:t>
            </a:r>
            <a:r>
              <a:rPr lang="en-US" altLang="en-US" sz="1500">
                <a:solidFill>
                  <a:srgbClr val="000000"/>
                </a:solidFill>
                <a:latin typeface="Microsoft Sans Serif" panose="020B0604020202020204" pitchFamily="34" charset="0"/>
              </a:rPr>
              <a:t> for:</a:t>
            </a:r>
          </a:p>
          <a:p>
            <a:pPr marL="965200" lvl="3" indent="-160338" eaLnBrk="1" hangingPunct="1">
              <a:spcBef>
                <a:spcPct val="0"/>
              </a:spcBef>
              <a:buClr>
                <a:srgbClr val="262626"/>
              </a:buClr>
              <a:buFont typeface="Microsoft Sans Serif" panose="020B0604020202020204" pitchFamily="34" charset="0"/>
              <a:buChar char="•"/>
            </a:pPr>
            <a:r>
              <a:rPr lang="en-GB" altLang="en-US" sz="1700">
                <a:solidFill>
                  <a:srgbClr val="262626"/>
                </a:solidFill>
                <a:latin typeface="Microsoft Sans Serif" panose="020B0604020202020204" pitchFamily="34" charset="0"/>
              </a:rPr>
              <a:t>Access Network Discovery &amp; Selection Policy (</a:t>
            </a:r>
            <a:r>
              <a:rPr lang="en-GB" altLang="en-US" sz="1700" u="sng">
                <a:solidFill>
                  <a:srgbClr val="262626"/>
                </a:solidFill>
                <a:latin typeface="Microsoft Sans Serif" panose="020B0604020202020204" pitchFamily="34" charset="0"/>
              </a:rPr>
              <a:t>ANDSP</a:t>
            </a:r>
            <a:r>
              <a:rPr lang="en-GB" altLang="en-US" sz="1700">
                <a:solidFill>
                  <a:srgbClr val="262626"/>
                </a:solidFill>
                <a:latin typeface="Microsoft Sans Serif" panose="020B0604020202020204" pitchFamily="34" charset="0"/>
              </a:rPr>
              <a:t>); and</a:t>
            </a:r>
          </a:p>
          <a:p>
            <a:pPr marL="965200" lvl="3" indent="-160338" eaLnBrk="1" hangingPunct="1">
              <a:spcBef>
                <a:spcPct val="0"/>
              </a:spcBef>
              <a:buClr>
                <a:srgbClr val="262626"/>
              </a:buClr>
              <a:buFont typeface="Microsoft Sans Serif" panose="020B0604020202020204" pitchFamily="34" charset="0"/>
              <a:buChar char="•"/>
            </a:pPr>
            <a:r>
              <a:rPr lang="en-GB" altLang="en-US" sz="1700">
                <a:solidFill>
                  <a:srgbClr val="262626"/>
                </a:solidFill>
                <a:latin typeface="Microsoft Sans Serif" panose="020B0604020202020204" pitchFamily="34" charset="0"/>
              </a:rPr>
              <a:t>UE Route Selection Policy (</a:t>
            </a:r>
            <a:r>
              <a:rPr lang="en-GB" altLang="en-US" sz="1700" u="sng">
                <a:solidFill>
                  <a:srgbClr val="262626"/>
                </a:solidFill>
                <a:latin typeface="Microsoft Sans Serif" panose="020B0604020202020204" pitchFamily="34" charset="0"/>
              </a:rPr>
              <a:t>URSP</a:t>
            </a:r>
            <a:r>
              <a:rPr lang="en-GB" altLang="en-US" sz="1700">
                <a:solidFill>
                  <a:srgbClr val="262626"/>
                </a:solidFill>
                <a:latin typeface="Microsoft Sans Serif" panose="020B0604020202020204" pitchFamily="34" charset="0"/>
              </a:rPr>
              <a:t>)</a:t>
            </a:r>
          </a:p>
          <a:p>
            <a:pPr marL="738188" lvl="2" indent="-173038" eaLnBrk="1" hangingPunct="1">
              <a:lnSpc>
                <a:spcPct val="107000"/>
              </a:lnSpc>
              <a:spcBef>
                <a:spcPct val="0"/>
              </a:spcBef>
              <a:buClr>
                <a:srgbClr val="262626"/>
              </a:buClr>
              <a:buFont typeface="Microsoft Sans Serif" panose="020B0604020202020204" pitchFamily="34" charset="0"/>
              <a:buChar char="◦"/>
            </a:pPr>
            <a:endParaRPr lang="en-US" altLang="en-US" sz="1300">
              <a:solidFill>
                <a:srgbClr val="000000"/>
              </a:solidFill>
              <a:latin typeface="Microsoft Sans Serif" panose="020B0604020202020204" pitchFamily="34" charset="0"/>
            </a:endParaRPr>
          </a:p>
          <a:p>
            <a:pPr marL="458788" lvl="1" indent="-173038" eaLnBrk="1" hangingPunct="1">
              <a:lnSpc>
                <a:spcPct val="107000"/>
              </a:lnSpc>
              <a:spcBef>
                <a:spcPts val="1200"/>
              </a:spcBef>
              <a:buClr>
                <a:srgbClr val="3253DC"/>
              </a:buClr>
            </a:pPr>
            <a:r>
              <a:rPr lang="en-US" altLang="en-US" sz="1500">
                <a:solidFill>
                  <a:srgbClr val="000000"/>
                </a:solidFill>
                <a:latin typeface="Microsoft Sans Serif" panose="020B0604020202020204" pitchFamily="34" charset="0"/>
              </a:rPr>
              <a:t>5GS still allows other configuration parameters via OMA-DM, e.g.: </a:t>
            </a:r>
          </a:p>
          <a:p>
            <a:pPr marL="965200" lvl="3" indent="-160338" eaLnBrk="1" hangingPunct="1">
              <a:spcBef>
                <a:spcPct val="0"/>
              </a:spcBef>
              <a:buClr>
                <a:srgbClr val="262626"/>
              </a:buClr>
              <a:buFont typeface="Microsoft Sans Serif" panose="020B0604020202020204" pitchFamily="34" charset="0"/>
              <a:buChar char="•"/>
            </a:pPr>
            <a:r>
              <a:rPr lang="en-US" altLang="en-US" sz="1600">
                <a:solidFill>
                  <a:srgbClr val="000000"/>
                </a:solidFill>
                <a:latin typeface="Microsoft Sans Serif" panose="020B0604020202020204" pitchFamily="34" charset="0"/>
              </a:rPr>
              <a:t>PS Data Off configurations; </a:t>
            </a:r>
          </a:p>
          <a:p>
            <a:pPr marL="965200" lvl="3" indent="-160338" eaLnBrk="1" hangingPunct="1">
              <a:spcBef>
                <a:spcPct val="0"/>
              </a:spcBef>
              <a:buClr>
                <a:srgbClr val="262626"/>
              </a:buClr>
              <a:buFont typeface="Microsoft Sans Serif" panose="020B0604020202020204" pitchFamily="34" charset="0"/>
              <a:buChar char="•"/>
            </a:pPr>
            <a:r>
              <a:rPr lang="en-US" altLang="en-US" sz="1600">
                <a:solidFill>
                  <a:srgbClr val="000000"/>
                </a:solidFill>
                <a:latin typeface="Microsoft Sans Serif" panose="020B0604020202020204" pitchFamily="34" charset="0"/>
              </a:rPr>
              <a:t>IMS MOs</a:t>
            </a:r>
          </a:p>
          <a:p>
            <a:pPr marL="458788" lvl="1" indent="-173038"/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728C3FD9-8573-4E37-9626-BF219A77B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en-US"/>
              <a:t>Interworking of EPS and 5GS policies in Rel-15</a:t>
            </a:r>
            <a:endParaRPr lang="en-GB" altLang="en-US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1F6AA9FC-4BAE-428A-BB9D-4688EB8515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Principles specified </a:t>
            </a:r>
            <a:r>
              <a:rPr lang="en-US" altLang="en-US" b="1">
                <a:solidFill>
                  <a:srgbClr val="FF0000"/>
                </a:solidFill>
              </a:rPr>
              <a:t>already</a:t>
            </a:r>
            <a:r>
              <a:rPr lang="en-US" altLang="en-US"/>
              <a:t> in TS 24.526</a:t>
            </a:r>
          </a:p>
          <a:p>
            <a:pPr lvl="1"/>
            <a:r>
              <a:rPr lang="en-US" altLang="en-US" sz="1400"/>
              <a:t>For non-3GPP access node selection, always use </a:t>
            </a:r>
            <a:r>
              <a:rPr lang="en-US" altLang="en-US" sz="1400" u="sng"/>
              <a:t>ANDSP</a:t>
            </a:r>
            <a:r>
              <a:rPr lang="en-US" altLang="en-US" sz="1400"/>
              <a:t> if available:</a:t>
            </a:r>
          </a:p>
          <a:p>
            <a:pPr lvl="2"/>
            <a:r>
              <a:rPr lang="en-US" altLang="en-US" sz="1400"/>
              <a:t>When UE is registered to 5GCN via 3GPP access; or </a:t>
            </a:r>
          </a:p>
          <a:p>
            <a:pPr lvl="2"/>
            <a:r>
              <a:rPr lang="en-US" altLang="en-US" sz="1400"/>
              <a:t>UE is registered to EPC via 3GPP access; or</a:t>
            </a:r>
          </a:p>
          <a:p>
            <a:pPr lvl="2"/>
            <a:r>
              <a:rPr lang="en-US" altLang="en-US" sz="1400"/>
              <a:t>UE is not registered to any CN via 3GPP access</a:t>
            </a:r>
          </a:p>
          <a:p>
            <a:pPr lvl="1"/>
            <a:r>
              <a:rPr lang="en-US" altLang="en-US" sz="1400"/>
              <a:t>For PDU session management, use </a:t>
            </a:r>
            <a:r>
              <a:rPr lang="en-US" altLang="en-US" sz="1400" u="sng"/>
              <a:t>URSP</a:t>
            </a:r>
            <a:r>
              <a:rPr lang="en-US" altLang="en-US" sz="1400"/>
              <a:t> when:</a:t>
            </a:r>
          </a:p>
          <a:p>
            <a:pPr lvl="2"/>
            <a:r>
              <a:rPr lang="en-US" altLang="en-US" sz="1400"/>
              <a:t>UE is registered to 5GCN via 3GPP access, but not registered via non-3GPP access; or</a:t>
            </a:r>
          </a:p>
          <a:p>
            <a:pPr lvl="2"/>
            <a:r>
              <a:rPr lang="en-US" altLang="en-US" sz="1400"/>
              <a:t>UE is registered to 5GCN via both 3GPP and non-3GPP access</a:t>
            </a:r>
          </a:p>
          <a:p>
            <a:pPr lvl="1"/>
            <a:r>
              <a:rPr lang="en-US" altLang="en-US" sz="1400"/>
              <a:t>For PDN connection management, use </a:t>
            </a:r>
            <a:r>
              <a:rPr lang="en-US" altLang="en-US" sz="1400" u="sng"/>
              <a:t>ANDSF and RAN rules</a:t>
            </a:r>
            <a:r>
              <a:rPr lang="en-US" altLang="en-US" sz="1400"/>
              <a:t>, when:</a:t>
            </a:r>
          </a:p>
          <a:p>
            <a:pPr lvl="2"/>
            <a:r>
              <a:rPr lang="en-US" altLang="en-US" sz="1400"/>
              <a:t>Registered to EPC via 3GPP access, and not registered via non-3GPP access; or</a:t>
            </a:r>
          </a:p>
          <a:p>
            <a:pPr lvl="2"/>
            <a:r>
              <a:rPr lang="en-US" altLang="en-US" sz="1400"/>
              <a:t>Registered to EPC via both 3GPP and non-3GPP access;</a:t>
            </a:r>
          </a:p>
          <a:p>
            <a:pPr lvl="1"/>
            <a:r>
              <a:rPr lang="en-US" altLang="en-US" sz="1400"/>
              <a:t>When UE is registered to 5GC via 3GPP access, and EPC via non-3GPP access</a:t>
            </a:r>
          </a:p>
          <a:p>
            <a:pPr lvl="2"/>
            <a:r>
              <a:rPr lang="en-US" altLang="en-US" sz="1400"/>
              <a:t>Use </a:t>
            </a:r>
            <a:r>
              <a:rPr lang="en-US" altLang="en-US" sz="1400" u="sng"/>
              <a:t>ANDSF rules and RAN rules </a:t>
            </a:r>
            <a:r>
              <a:rPr lang="en-US" altLang="en-US" sz="1400"/>
              <a:t>for traffic goes via ePDG</a:t>
            </a:r>
          </a:p>
          <a:p>
            <a:pPr lvl="2"/>
            <a:r>
              <a:rPr lang="en-US" altLang="en-US" sz="1400"/>
              <a:t>Use </a:t>
            </a:r>
            <a:r>
              <a:rPr lang="en-US" altLang="en-US" sz="1400" u="sng"/>
              <a:t>URSP </a:t>
            </a:r>
            <a:r>
              <a:rPr lang="en-US" altLang="en-US" sz="1400"/>
              <a:t>for all other traffic</a:t>
            </a:r>
          </a:p>
          <a:p>
            <a:pPr lvl="1"/>
            <a:r>
              <a:rPr lang="en-US" altLang="en-US" sz="1400"/>
              <a:t>When UE is registered to EPC via 3GPP access, and 5GC via non-3GPP access</a:t>
            </a:r>
          </a:p>
          <a:p>
            <a:pPr lvl="2"/>
            <a:r>
              <a:rPr lang="en-US" altLang="en-US" sz="1400"/>
              <a:t>Use </a:t>
            </a:r>
            <a:r>
              <a:rPr lang="en-US" altLang="en-US" sz="1400" u="sng"/>
              <a:t>URSP </a:t>
            </a:r>
            <a:r>
              <a:rPr lang="en-US" altLang="en-US" sz="1400"/>
              <a:t>only for traffic goes via N3IWF</a:t>
            </a:r>
          </a:p>
          <a:p>
            <a:pPr lvl="2"/>
            <a:r>
              <a:rPr lang="en-US" altLang="en-US" sz="1400"/>
              <a:t>Use </a:t>
            </a:r>
            <a:r>
              <a:rPr lang="en-US" altLang="en-US" sz="1400" u="sng"/>
              <a:t>ANDSF rules and RAN rules </a:t>
            </a:r>
            <a:r>
              <a:rPr lang="en-US" altLang="en-US" sz="1400"/>
              <a:t>for all other traffic</a:t>
            </a:r>
          </a:p>
          <a:p>
            <a:endParaRPr lang="en-US" altLang="en-US"/>
          </a:p>
        </p:txBody>
      </p:sp>
      <p:grpSp>
        <p:nvGrpSpPr>
          <p:cNvPr id="8196" name="Group 3">
            <a:extLst>
              <a:ext uri="{FF2B5EF4-FFF2-40B4-BE49-F238E27FC236}">
                <a16:creationId xmlns:a16="http://schemas.microsoft.com/office/drawing/2014/main" id="{AEAE0951-86A6-42CD-9D09-609302A8158C}"/>
              </a:ext>
            </a:extLst>
          </p:cNvPr>
          <p:cNvGrpSpPr>
            <a:grpSpLocks/>
          </p:cNvGrpSpPr>
          <p:nvPr/>
        </p:nvGrpSpPr>
        <p:grpSpPr bwMode="auto">
          <a:xfrm>
            <a:off x="8388350" y="1184275"/>
            <a:ext cx="3665538" cy="2603500"/>
            <a:chOff x="7741535" y="943473"/>
            <a:chExt cx="4290430" cy="2920083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20602A79-F7F4-44C0-AC54-A47F42E57B85}"/>
                </a:ext>
              </a:extLst>
            </p:cNvPr>
            <p:cNvSpPr/>
            <p:nvPr/>
          </p:nvSpPr>
          <p:spPr>
            <a:xfrm>
              <a:off x="7741535" y="948815"/>
              <a:ext cx="4243976" cy="2914741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0000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dirty="0" err="1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05D04541-0B85-4149-9088-76EEDEE35EA3}"/>
                </a:ext>
              </a:extLst>
            </p:cNvPr>
            <p:cNvSpPr/>
            <p:nvPr/>
          </p:nvSpPr>
          <p:spPr>
            <a:xfrm>
              <a:off x="8964187" y="1258629"/>
              <a:ext cx="1025689" cy="62318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/>
                <a:t>5GC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4154A17-5E44-487C-B223-44159B800BDD}"/>
                </a:ext>
              </a:extLst>
            </p:cNvPr>
            <p:cNvSpPr/>
            <p:nvPr/>
          </p:nvSpPr>
          <p:spPr>
            <a:xfrm>
              <a:off x="9352537" y="3092583"/>
              <a:ext cx="637339" cy="34542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/>
                <a:t>UE</a:t>
              </a: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8E7D47FA-FDC1-41E4-A872-B186B1A0CDF1}"/>
                </a:ext>
              </a:extLst>
            </p:cNvPr>
            <p:cNvSpPr/>
            <p:nvPr/>
          </p:nvSpPr>
          <p:spPr>
            <a:xfrm>
              <a:off x="8230225" y="2107945"/>
              <a:ext cx="1023831" cy="62318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/>
                <a:t>3GPP access</a:t>
              </a: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CDE01B1D-9DAF-427E-9F9F-87174CB1A6A8}"/>
                </a:ext>
              </a:extLst>
            </p:cNvPr>
            <p:cNvSpPr/>
            <p:nvPr/>
          </p:nvSpPr>
          <p:spPr>
            <a:xfrm>
              <a:off x="9698150" y="2083018"/>
              <a:ext cx="1025689" cy="62318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/>
                <a:t>Non-3GPP access</a:t>
              </a: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1F2BEEB-7C42-4437-A94E-B5A3D2C20D4E}"/>
                </a:ext>
              </a:extLst>
            </p:cNvPr>
            <p:cNvSpPr/>
            <p:nvPr/>
          </p:nvSpPr>
          <p:spPr>
            <a:xfrm>
              <a:off x="8915875" y="1901403"/>
              <a:ext cx="602035" cy="1205425"/>
            </a:xfrm>
            <a:custGeom>
              <a:avLst/>
              <a:gdLst>
                <a:gd name="connsiteX0" fmla="*/ 602958 w 602958"/>
                <a:gd name="connsiteY0" fmla="*/ 1205346 h 1205346"/>
                <a:gd name="connsiteX1" fmla="*/ 90339 w 602958"/>
                <a:gd name="connsiteY1" fmla="*/ 955964 h 1205346"/>
                <a:gd name="connsiteX2" fmla="*/ 21067 w 602958"/>
                <a:gd name="connsiteY2" fmla="*/ 484909 h 1205346"/>
                <a:gd name="connsiteX3" fmla="*/ 325867 w 602958"/>
                <a:gd name="connsiteY3" fmla="*/ 0 h 120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2958" h="1205346">
                  <a:moveTo>
                    <a:pt x="602958" y="1205346"/>
                  </a:moveTo>
                  <a:cubicBezTo>
                    <a:pt x="395139" y="1140691"/>
                    <a:pt x="187321" y="1076037"/>
                    <a:pt x="90339" y="955964"/>
                  </a:cubicBezTo>
                  <a:cubicBezTo>
                    <a:pt x="-6643" y="835891"/>
                    <a:pt x="-18188" y="644236"/>
                    <a:pt x="21067" y="484909"/>
                  </a:cubicBezTo>
                  <a:cubicBezTo>
                    <a:pt x="60322" y="325582"/>
                    <a:pt x="193094" y="162791"/>
                    <a:pt x="325867" y="0"/>
                  </a:cubicBezTo>
                </a:path>
              </a:pathLst>
            </a:cu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3D764EC-9818-4794-9A79-6E7578851100}"/>
                </a:ext>
              </a:extLst>
            </p:cNvPr>
            <p:cNvSpPr txBox="1"/>
            <p:nvPr/>
          </p:nvSpPr>
          <p:spPr>
            <a:xfrm>
              <a:off x="7927348" y="2934115"/>
              <a:ext cx="585313" cy="229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95000"/>
                </a:lnSpc>
                <a:spcBef>
                  <a:spcPts val="1200"/>
                </a:spcBef>
                <a:defRPr/>
              </a:pPr>
              <a:r>
                <a:rPr lang="en-US" sz="1400" u="sng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URSP</a:t>
              </a: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EA465589-676B-42CC-93C5-15CED93C766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534958" y="2870016"/>
              <a:ext cx="401357" cy="249275"/>
            </a:xfrm>
            <a:prstGeom prst="straightConnector1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w="lg" len="lg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2BA606A6-3E2A-4500-80AD-6319926120D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551681" y="2870016"/>
              <a:ext cx="1603569" cy="315156"/>
            </a:xfrm>
            <a:prstGeom prst="straightConnector1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w="lg" len="lg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BD19BD08-A739-4F93-AA48-5493294F1FC5}"/>
                </a:ext>
              </a:extLst>
            </p:cNvPr>
            <p:cNvSpPr/>
            <p:nvPr/>
          </p:nvSpPr>
          <p:spPr>
            <a:xfrm>
              <a:off x="10736846" y="943473"/>
              <a:ext cx="1025689" cy="62318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/>
                <a:t>EPC</a:t>
              </a: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BB06AF8B-F23C-46AA-AADC-A355FD28CC1C}"/>
                </a:ext>
              </a:extLst>
            </p:cNvPr>
            <p:cNvSpPr/>
            <p:nvPr/>
          </p:nvSpPr>
          <p:spPr>
            <a:xfrm>
              <a:off x="11069452" y="1766082"/>
              <a:ext cx="772983" cy="384596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 err="1"/>
                <a:t>ePDG</a:t>
              </a:r>
              <a:endParaRPr lang="en-US" sz="1200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F3BB5A1-8D7A-4DDA-ADEE-E8A2187C22C5}"/>
                </a:ext>
              </a:extLst>
            </p:cNvPr>
            <p:cNvSpPr/>
            <p:nvPr/>
          </p:nvSpPr>
          <p:spPr>
            <a:xfrm>
              <a:off x="9809638" y="1547076"/>
              <a:ext cx="1729921" cy="1552629"/>
            </a:xfrm>
            <a:custGeom>
              <a:avLst/>
              <a:gdLst>
                <a:gd name="connsiteX0" fmla="*/ 0 w 1729962"/>
                <a:gd name="connsiteY0" fmla="*/ 1551709 h 1551709"/>
                <a:gd name="connsiteX1" fmla="*/ 609600 w 1729962"/>
                <a:gd name="connsiteY1" fmla="*/ 1413164 h 1551709"/>
                <a:gd name="connsiteX2" fmla="*/ 942109 w 1729962"/>
                <a:gd name="connsiteY2" fmla="*/ 942109 h 1551709"/>
                <a:gd name="connsiteX3" fmla="*/ 1316182 w 1729962"/>
                <a:gd name="connsiteY3" fmla="*/ 706582 h 1551709"/>
                <a:gd name="connsiteX4" fmla="*/ 1593273 w 1729962"/>
                <a:gd name="connsiteY4" fmla="*/ 678873 h 1551709"/>
                <a:gd name="connsiteX5" fmla="*/ 1717964 w 1729962"/>
                <a:gd name="connsiteY5" fmla="*/ 401782 h 1551709"/>
                <a:gd name="connsiteX6" fmla="*/ 1717964 w 1729962"/>
                <a:gd name="connsiteY6" fmla="*/ 0 h 155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9962" h="1551709">
                  <a:moveTo>
                    <a:pt x="0" y="1551709"/>
                  </a:moveTo>
                  <a:cubicBezTo>
                    <a:pt x="226291" y="1533236"/>
                    <a:pt x="452582" y="1514764"/>
                    <a:pt x="609600" y="1413164"/>
                  </a:cubicBezTo>
                  <a:cubicBezTo>
                    <a:pt x="766618" y="1311564"/>
                    <a:pt x="824345" y="1059873"/>
                    <a:pt x="942109" y="942109"/>
                  </a:cubicBezTo>
                  <a:cubicBezTo>
                    <a:pt x="1059873" y="824345"/>
                    <a:pt x="1207655" y="750455"/>
                    <a:pt x="1316182" y="706582"/>
                  </a:cubicBezTo>
                  <a:cubicBezTo>
                    <a:pt x="1424709" y="662709"/>
                    <a:pt x="1526309" y="729673"/>
                    <a:pt x="1593273" y="678873"/>
                  </a:cubicBezTo>
                  <a:cubicBezTo>
                    <a:pt x="1660237" y="628073"/>
                    <a:pt x="1697182" y="514927"/>
                    <a:pt x="1717964" y="401782"/>
                  </a:cubicBezTo>
                  <a:cubicBezTo>
                    <a:pt x="1738746" y="288637"/>
                    <a:pt x="1728355" y="144318"/>
                    <a:pt x="1717964" y="0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2CD800B-4E8C-46DC-BF32-1DD9E27685A2}"/>
                </a:ext>
              </a:extLst>
            </p:cNvPr>
            <p:cNvSpPr txBox="1"/>
            <p:nvPr/>
          </p:nvSpPr>
          <p:spPr>
            <a:xfrm>
              <a:off x="10911510" y="2951920"/>
              <a:ext cx="1120455" cy="229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95000"/>
                </a:lnSpc>
                <a:spcBef>
                  <a:spcPts val="1200"/>
                </a:spcBef>
                <a:defRPr/>
              </a:pPr>
              <a:r>
                <a:rPr lang="en-US" sz="1400" u="sng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ANDSF rule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62C489DC-043E-4739-9007-55927181D53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1372327" y="2350098"/>
              <a:ext cx="334464" cy="584017"/>
            </a:xfrm>
            <a:prstGeom prst="straightConnector1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w="lg" len="lg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A54E614-92F4-4151-8386-74D2DFA99A32}"/>
                </a:ext>
              </a:extLst>
            </p:cNvPr>
            <p:cNvSpPr txBox="1"/>
            <p:nvPr/>
          </p:nvSpPr>
          <p:spPr>
            <a:xfrm>
              <a:off x="10129237" y="3507448"/>
              <a:ext cx="726529" cy="229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95000"/>
                </a:lnSpc>
                <a:spcBef>
                  <a:spcPts val="1200"/>
                </a:spcBef>
                <a:defRPr/>
              </a:pPr>
              <a:r>
                <a:rPr lang="en-US" sz="1400" u="sng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ANDSP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ED0DFA25-82E2-4BFE-A8AA-076A66B2314E}"/>
                </a:ext>
              </a:extLst>
            </p:cNvPr>
            <p:cNvCxnSpPr>
              <a:cxnSpLocks/>
              <a:stCxn id="19" idx="0"/>
            </p:cNvCxnSpPr>
            <p:nvPr/>
          </p:nvCxnSpPr>
          <p:spPr>
            <a:xfrm flipH="1" flipV="1">
              <a:off x="10225860" y="2820160"/>
              <a:ext cx="265712" cy="687288"/>
            </a:xfrm>
            <a:prstGeom prst="straightConnector1">
              <a:avLst/>
            </a:prstGeom>
            <a:ln w="12700" cap="rnd">
              <a:solidFill>
                <a:srgbClr val="FFC000"/>
              </a:solidFill>
              <a:round/>
              <a:headEnd w="lg" len="lg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4E854179-78EB-4B86-B78C-6EDD7142FA08}"/>
                </a:ext>
              </a:extLst>
            </p:cNvPr>
            <p:cNvCxnSpPr>
              <a:cxnSpLocks/>
              <a:stCxn id="19" idx="0"/>
            </p:cNvCxnSpPr>
            <p:nvPr/>
          </p:nvCxnSpPr>
          <p:spPr>
            <a:xfrm flipV="1">
              <a:off x="10491572" y="2862893"/>
              <a:ext cx="94765" cy="644555"/>
            </a:xfrm>
            <a:prstGeom prst="straightConnector1">
              <a:avLst/>
            </a:prstGeom>
            <a:ln w="12700" cap="rnd">
              <a:solidFill>
                <a:srgbClr val="FFC000"/>
              </a:solidFill>
              <a:round/>
              <a:headEnd w="lg" len="lg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9AFE1FB-F88B-4FFC-B6AC-8B6CC0FA94CD}"/>
                </a:ext>
              </a:extLst>
            </p:cNvPr>
            <p:cNvSpPr/>
            <p:nvPr/>
          </p:nvSpPr>
          <p:spPr>
            <a:xfrm>
              <a:off x="9726021" y="1894281"/>
              <a:ext cx="328890" cy="1205425"/>
            </a:xfrm>
            <a:custGeom>
              <a:avLst/>
              <a:gdLst>
                <a:gd name="connsiteX0" fmla="*/ 0 w 329643"/>
                <a:gd name="connsiteY0" fmla="*/ 1205345 h 1205345"/>
                <a:gd name="connsiteX1" fmla="*/ 304800 w 329643"/>
                <a:gd name="connsiteY1" fmla="*/ 831272 h 1205345"/>
                <a:gd name="connsiteX2" fmla="*/ 290945 w 329643"/>
                <a:gd name="connsiteY2" fmla="*/ 387927 h 1205345"/>
                <a:gd name="connsiteX3" fmla="*/ 124691 w 329643"/>
                <a:gd name="connsiteY3" fmla="*/ 0 h 1205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643" h="1205345">
                  <a:moveTo>
                    <a:pt x="0" y="1205345"/>
                  </a:moveTo>
                  <a:cubicBezTo>
                    <a:pt x="128154" y="1086426"/>
                    <a:pt x="256309" y="967508"/>
                    <a:pt x="304800" y="831272"/>
                  </a:cubicBezTo>
                  <a:cubicBezTo>
                    <a:pt x="353291" y="695036"/>
                    <a:pt x="320963" y="526472"/>
                    <a:pt x="290945" y="387927"/>
                  </a:cubicBezTo>
                  <a:cubicBezTo>
                    <a:pt x="260927" y="249382"/>
                    <a:pt x="192809" y="124691"/>
                    <a:pt x="124691" y="0"/>
                  </a:cubicBezTo>
                </a:path>
              </a:pathLst>
            </a:cu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5FEEA98-1C7A-4A37-AC4F-75A5697E2D35}"/>
                </a:ext>
              </a:extLst>
            </p:cNvPr>
            <p:cNvSpPr/>
            <p:nvPr/>
          </p:nvSpPr>
          <p:spPr>
            <a:xfrm>
              <a:off x="9822644" y="1769643"/>
              <a:ext cx="553724" cy="1298013"/>
            </a:xfrm>
            <a:custGeom>
              <a:avLst/>
              <a:gdLst>
                <a:gd name="connsiteX0" fmla="*/ 0 w 554181"/>
                <a:gd name="connsiteY0" fmla="*/ 1288473 h 1297934"/>
                <a:gd name="connsiteX1" fmla="*/ 429491 w 554181"/>
                <a:gd name="connsiteY1" fmla="*/ 1108363 h 1297934"/>
                <a:gd name="connsiteX2" fmla="*/ 554181 w 554181"/>
                <a:gd name="connsiteY2" fmla="*/ 0 h 129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4181" h="1297934">
                  <a:moveTo>
                    <a:pt x="0" y="1288473"/>
                  </a:moveTo>
                  <a:cubicBezTo>
                    <a:pt x="168563" y="1305791"/>
                    <a:pt x="337127" y="1323109"/>
                    <a:pt x="429491" y="1108363"/>
                  </a:cubicBezTo>
                  <a:cubicBezTo>
                    <a:pt x="521855" y="893617"/>
                    <a:pt x="538018" y="446808"/>
                    <a:pt x="554181" y="0"/>
                  </a:cubicBezTo>
                </a:path>
              </a:pathLst>
            </a:custGeom>
            <a:noFill/>
            <a:ln w="28575">
              <a:solidFill>
                <a:srgbClr val="FFC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/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059AA787-281D-4A70-9F5B-14B4691AE94C}"/>
                </a:ext>
              </a:extLst>
            </p:cNvPr>
            <p:cNvCxnSpPr>
              <a:cxnSpLocks/>
              <a:endCxn id="22" idx="1"/>
            </p:cNvCxnSpPr>
            <p:nvPr/>
          </p:nvCxnSpPr>
          <p:spPr>
            <a:xfrm flipV="1">
              <a:off x="8648304" y="2725793"/>
              <a:ext cx="1382451" cy="363230"/>
            </a:xfrm>
            <a:prstGeom prst="straightConnector1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w="lg" len="lg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544C2751-9434-45A1-A29C-FEBEC9C9C4D5}"/>
                </a:ext>
              </a:extLst>
            </p:cNvPr>
            <p:cNvCxnSpPr>
              <a:cxnSpLocks/>
              <a:stCxn id="19" idx="0"/>
            </p:cNvCxnSpPr>
            <p:nvPr/>
          </p:nvCxnSpPr>
          <p:spPr>
            <a:xfrm flipH="1" flipV="1">
              <a:off x="10017749" y="2764964"/>
              <a:ext cx="473823" cy="742484"/>
            </a:xfrm>
            <a:prstGeom prst="straightConnector1">
              <a:avLst/>
            </a:prstGeom>
            <a:ln w="12700" cap="rnd">
              <a:solidFill>
                <a:srgbClr val="FFC000"/>
              </a:solidFill>
              <a:round/>
              <a:headEnd w="lg" len="lg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97" name="Group 25">
            <a:extLst>
              <a:ext uri="{FF2B5EF4-FFF2-40B4-BE49-F238E27FC236}">
                <a16:creationId xmlns:a16="http://schemas.microsoft.com/office/drawing/2014/main" id="{F4F01239-9741-4CD4-B6D2-6714AAAEC27A}"/>
              </a:ext>
            </a:extLst>
          </p:cNvPr>
          <p:cNvGrpSpPr>
            <a:grpSpLocks/>
          </p:cNvGrpSpPr>
          <p:nvPr/>
        </p:nvGrpSpPr>
        <p:grpSpPr bwMode="auto">
          <a:xfrm>
            <a:off x="8402638" y="3876675"/>
            <a:ext cx="3644900" cy="2598738"/>
            <a:chOff x="7895234" y="3911502"/>
            <a:chExt cx="4244468" cy="2915064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3C0843A1-6B0B-4BB5-BE97-7D8280882E1B}"/>
                </a:ext>
              </a:extLst>
            </p:cNvPr>
            <p:cNvSpPr/>
            <p:nvPr/>
          </p:nvSpPr>
          <p:spPr>
            <a:xfrm>
              <a:off x="7895234" y="3911502"/>
              <a:ext cx="4244468" cy="291506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0000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dirty="0" err="1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A900AC1F-7EEF-43A6-9317-5B7E123DA3D4}"/>
                </a:ext>
              </a:extLst>
            </p:cNvPr>
            <p:cNvSpPr/>
            <p:nvPr/>
          </p:nvSpPr>
          <p:spPr>
            <a:xfrm>
              <a:off x="8965594" y="4305045"/>
              <a:ext cx="1025994" cy="62325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/>
                <a:t>EPC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8113CFA-20B6-4E2D-ADCF-0FB9ED864A23}"/>
                </a:ext>
              </a:extLst>
            </p:cNvPr>
            <p:cNvSpPr/>
            <p:nvPr/>
          </p:nvSpPr>
          <p:spPr>
            <a:xfrm>
              <a:off x="9353807" y="6137421"/>
              <a:ext cx="637780" cy="3472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/>
                <a:t>UE</a:t>
              </a:r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63095171-B078-4BA5-8F8E-A4A8A6857307}"/>
                </a:ext>
              </a:extLst>
            </p:cNvPr>
            <p:cNvSpPr/>
            <p:nvPr/>
          </p:nvSpPr>
          <p:spPr>
            <a:xfrm>
              <a:off x="8231686" y="5154455"/>
              <a:ext cx="1024144" cy="62325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/>
                <a:t>3GPP access</a:t>
              </a:r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81E9A5F2-7A18-4ACB-9FB7-441351D540B3}"/>
                </a:ext>
              </a:extLst>
            </p:cNvPr>
            <p:cNvSpPr/>
            <p:nvPr/>
          </p:nvSpPr>
          <p:spPr>
            <a:xfrm>
              <a:off x="9699503" y="5129525"/>
              <a:ext cx="1025992" cy="62325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/>
                <a:t>Non-3GPP access</a:t>
              </a: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EB3DF25-AD1E-468B-A8B3-E6E0BF40F5A4}"/>
                </a:ext>
              </a:extLst>
            </p:cNvPr>
            <p:cNvSpPr/>
            <p:nvPr/>
          </p:nvSpPr>
          <p:spPr>
            <a:xfrm>
              <a:off x="8917529" y="4946110"/>
              <a:ext cx="602655" cy="1205557"/>
            </a:xfrm>
            <a:custGeom>
              <a:avLst/>
              <a:gdLst>
                <a:gd name="connsiteX0" fmla="*/ 602958 w 602958"/>
                <a:gd name="connsiteY0" fmla="*/ 1205346 h 1205346"/>
                <a:gd name="connsiteX1" fmla="*/ 90339 w 602958"/>
                <a:gd name="connsiteY1" fmla="*/ 955964 h 1205346"/>
                <a:gd name="connsiteX2" fmla="*/ 21067 w 602958"/>
                <a:gd name="connsiteY2" fmla="*/ 484909 h 1205346"/>
                <a:gd name="connsiteX3" fmla="*/ 325867 w 602958"/>
                <a:gd name="connsiteY3" fmla="*/ 0 h 120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2958" h="1205346">
                  <a:moveTo>
                    <a:pt x="602958" y="1205346"/>
                  </a:moveTo>
                  <a:cubicBezTo>
                    <a:pt x="395139" y="1140691"/>
                    <a:pt x="187321" y="1076037"/>
                    <a:pt x="90339" y="955964"/>
                  </a:cubicBezTo>
                  <a:cubicBezTo>
                    <a:pt x="-6643" y="835891"/>
                    <a:pt x="-18188" y="644236"/>
                    <a:pt x="21067" y="484909"/>
                  </a:cubicBezTo>
                  <a:cubicBezTo>
                    <a:pt x="60322" y="325582"/>
                    <a:pt x="193094" y="162791"/>
                    <a:pt x="325867" y="0"/>
                  </a:cubicBezTo>
                </a:path>
              </a:pathLst>
            </a:cu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B53E564-4BA3-481D-AF4D-4C459CE85B5F}"/>
                </a:ext>
              </a:extLst>
            </p:cNvPr>
            <p:cNvSpPr txBox="1"/>
            <p:nvPr/>
          </p:nvSpPr>
          <p:spPr>
            <a:xfrm>
              <a:off x="7928509" y="5980716"/>
              <a:ext cx="732060" cy="457649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95000"/>
                </a:lnSpc>
                <a:spcBef>
                  <a:spcPts val="1200"/>
                </a:spcBef>
                <a:defRPr/>
              </a:pPr>
              <a:r>
                <a:rPr lang="en-US" sz="1400" u="sng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ANDSF rule</a:t>
              </a: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B4FB91FE-6462-404C-9D2B-4FEE1E90D03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536710" y="5914830"/>
              <a:ext cx="401155" cy="249303"/>
            </a:xfrm>
            <a:prstGeom prst="straightConnector1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w="lg" len="lg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B2B05FD3-7EEA-4EBF-849C-36EC2C40E7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553348" y="5914830"/>
              <a:ext cx="1602767" cy="316971"/>
            </a:xfrm>
            <a:prstGeom prst="straightConnector1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w="lg" len="lg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397E915D-D922-46E7-803A-04D567CC717F}"/>
                </a:ext>
              </a:extLst>
            </p:cNvPr>
            <p:cNvSpPr/>
            <p:nvPr/>
          </p:nvSpPr>
          <p:spPr>
            <a:xfrm>
              <a:off x="10738436" y="3989854"/>
              <a:ext cx="1025992" cy="62325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/>
                <a:t>5GC</a:t>
              </a: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0968F338-D22F-4258-AFE8-40220961DACD}"/>
                </a:ext>
              </a:extLst>
            </p:cNvPr>
            <p:cNvSpPr/>
            <p:nvPr/>
          </p:nvSpPr>
          <p:spPr>
            <a:xfrm>
              <a:off x="11071190" y="4810774"/>
              <a:ext cx="772730" cy="38641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dirty="0"/>
                <a:t>N3IWF</a:t>
              </a: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66645E02-2ADE-4CCB-B0AD-27401F262788}"/>
                </a:ext>
              </a:extLst>
            </p:cNvPr>
            <p:cNvSpPr/>
            <p:nvPr/>
          </p:nvSpPr>
          <p:spPr>
            <a:xfrm>
              <a:off x="9810421" y="4593524"/>
              <a:ext cx="1730323" cy="1551020"/>
            </a:xfrm>
            <a:custGeom>
              <a:avLst/>
              <a:gdLst>
                <a:gd name="connsiteX0" fmla="*/ 0 w 1729962"/>
                <a:gd name="connsiteY0" fmla="*/ 1551709 h 1551709"/>
                <a:gd name="connsiteX1" fmla="*/ 609600 w 1729962"/>
                <a:gd name="connsiteY1" fmla="*/ 1413164 h 1551709"/>
                <a:gd name="connsiteX2" fmla="*/ 942109 w 1729962"/>
                <a:gd name="connsiteY2" fmla="*/ 942109 h 1551709"/>
                <a:gd name="connsiteX3" fmla="*/ 1316182 w 1729962"/>
                <a:gd name="connsiteY3" fmla="*/ 706582 h 1551709"/>
                <a:gd name="connsiteX4" fmla="*/ 1593273 w 1729962"/>
                <a:gd name="connsiteY4" fmla="*/ 678873 h 1551709"/>
                <a:gd name="connsiteX5" fmla="*/ 1717964 w 1729962"/>
                <a:gd name="connsiteY5" fmla="*/ 401782 h 1551709"/>
                <a:gd name="connsiteX6" fmla="*/ 1717964 w 1729962"/>
                <a:gd name="connsiteY6" fmla="*/ 0 h 155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9962" h="1551709">
                  <a:moveTo>
                    <a:pt x="0" y="1551709"/>
                  </a:moveTo>
                  <a:cubicBezTo>
                    <a:pt x="226291" y="1533236"/>
                    <a:pt x="452582" y="1514764"/>
                    <a:pt x="609600" y="1413164"/>
                  </a:cubicBezTo>
                  <a:cubicBezTo>
                    <a:pt x="766618" y="1311564"/>
                    <a:pt x="824345" y="1059873"/>
                    <a:pt x="942109" y="942109"/>
                  </a:cubicBezTo>
                  <a:cubicBezTo>
                    <a:pt x="1059873" y="824345"/>
                    <a:pt x="1207655" y="750455"/>
                    <a:pt x="1316182" y="706582"/>
                  </a:cubicBezTo>
                  <a:cubicBezTo>
                    <a:pt x="1424709" y="662709"/>
                    <a:pt x="1526309" y="729673"/>
                    <a:pt x="1593273" y="678873"/>
                  </a:cubicBezTo>
                  <a:cubicBezTo>
                    <a:pt x="1660237" y="628073"/>
                    <a:pt x="1697182" y="514927"/>
                    <a:pt x="1717964" y="401782"/>
                  </a:cubicBezTo>
                  <a:cubicBezTo>
                    <a:pt x="1738746" y="288637"/>
                    <a:pt x="1728355" y="144318"/>
                    <a:pt x="1717964" y="0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822530E-684E-4C27-9130-2BDAB2FA1993}"/>
                </a:ext>
              </a:extLst>
            </p:cNvPr>
            <p:cNvSpPr txBox="1"/>
            <p:nvPr/>
          </p:nvSpPr>
          <p:spPr>
            <a:xfrm>
              <a:off x="11383609" y="6010989"/>
              <a:ext cx="582321" cy="2297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95000"/>
                </a:lnSpc>
                <a:spcBef>
                  <a:spcPts val="1200"/>
                </a:spcBef>
                <a:defRPr/>
              </a:pPr>
              <a:r>
                <a:rPr lang="en-US" sz="1400" u="sng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URSP</a:t>
              </a:r>
            </a:p>
          </p:txBody>
        </p: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32201A2E-AF07-4671-B78D-D12CA4E9850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1374367" y="5396635"/>
              <a:ext cx="334603" cy="584081"/>
            </a:xfrm>
            <a:prstGeom prst="straightConnector1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w="lg" len="lg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A75E065-8DC2-4B84-A27D-E0B17412C8C2}"/>
                </a:ext>
              </a:extLst>
            </p:cNvPr>
            <p:cNvSpPr txBox="1"/>
            <p:nvPr/>
          </p:nvSpPr>
          <p:spPr>
            <a:xfrm>
              <a:off x="10130234" y="6552333"/>
              <a:ext cx="722817" cy="2297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95000"/>
                </a:lnSpc>
                <a:spcBef>
                  <a:spcPts val="1200"/>
                </a:spcBef>
                <a:defRPr/>
              </a:pPr>
              <a:r>
                <a:rPr lang="en-US" sz="1400" u="sng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ANDSP</a:t>
              </a:r>
            </a:p>
          </p:txBody>
        </p: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420DBE4F-C112-43F0-934E-E3100C848A48}"/>
                </a:ext>
              </a:extLst>
            </p:cNvPr>
            <p:cNvCxnSpPr>
              <a:cxnSpLocks/>
              <a:stCxn id="41" idx="0"/>
            </p:cNvCxnSpPr>
            <p:nvPr/>
          </p:nvCxnSpPr>
          <p:spPr>
            <a:xfrm flipH="1" flipV="1">
              <a:off x="10228212" y="5864969"/>
              <a:ext cx="264354" cy="687364"/>
            </a:xfrm>
            <a:prstGeom prst="straightConnector1">
              <a:avLst/>
            </a:prstGeom>
            <a:ln w="12700" cap="rnd">
              <a:solidFill>
                <a:srgbClr val="FFC000"/>
              </a:solidFill>
              <a:round/>
              <a:headEnd w="lg" len="lg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D233DBA2-9789-4374-A23B-CA2AC4CFBABF}"/>
                </a:ext>
              </a:extLst>
            </p:cNvPr>
            <p:cNvCxnSpPr>
              <a:cxnSpLocks/>
              <a:stCxn id="41" idx="0"/>
            </p:cNvCxnSpPr>
            <p:nvPr/>
          </p:nvCxnSpPr>
          <p:spPr>
            <a:xfrm flipV="1">
              <a:off x="10492567" y="5907707"/>
              <a:ext cx="94281" cy="644626"/>
            </a:xfrm>
            <a:prstGeom prst="straightConnector1">
              <a:avLst/>
            </a:prstGeom>
            <a:ln w="12700" cap="rnd">
              <a:solidFill>
                <a:srgbClr val="FFC000"/>
              </a:solidFill>
              <a:round/>
              <a:headEnd w="lg" len="lg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292A1914-F5F2-4307-A41F-7523A13E3237}"/>
                </a:ext>
              </a:extLst>
            </p:cNvPr>
            <p:cNvSpPr/>
            <p:nvPr/>
          </p:nvSpPr>
          <p:spPr>
            <a:xfrm>
              <a:off x="9727232" y="4938987"/>
              <a:ext cx="329057" cy="1205557"/>
            </a:xfrm>
            <a:custGeom>
              <a:avLst/>
              <a:gdLst>
                <a:gd name="connsiteX0" fmla="*/ 0 w 329643"/>
                <a:gd name="connsiteY0" fmla="*/ 1205345 h 1205345"/>
                <a:gd name="connsiteX1" fmla="*/ 304800 w 329643"/>
                <a:gd name="connsiteY1" fmla="*/ 831272 h 1205345"/>
                <a:gd name="connsiteX2" fmla="*/ 290945 w 329643"/>
                <a:gd name="connsiteY2" fmla="*/ 387927 h 1205345"/>
                <a:gd name="connsiteX3" fmla="*/ 124691 w 329643"/>
                <a:gd name="connsiteY3" fmla="*/ 0 h 1205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643" h="1205345">
                  <a:moveTo>
                    <a:pt x="0" y="1205345"/>
                  </a:moveTo>
                  <a:cubicBezTo>
                    <a:pt x="128154" y="1086426"/>
                    <a:pt x="256309" y="967508"/>
                    <a:pt x="304800" y="831272"/>
                  </a:cubicBezTo>
                  <a:cubicBezTo>
                    <a:pt x="353291" y="695036"/>
                    <a:pt x="320963" y="526472"/>
                    <a:pt x="290945" y="387927"/>
                  </a:cubicBezTo>
                  <a:cubicBezTo>
                    <a:pt x="260927" y="249382"/>
                    <a:pt x="192809" y="124691"/>
                    <a:pt x="124691" y="0"/>
                  </a:cubicBezTo>
                </a:path>
              </a:pathLst>
            </a:cu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F701350C-4C75-4756-8639-D64C69B9020D}"/>
                </a:ext>
              </a:extLst>
            </p:cNvPr>
            <p:cNvSpPr/>
            <p:nvPr/>
          </p:nvSpPr>
          <p:spPr>
            <a:xfrm>
              <a:off x="9825210" y="4814335"/>
              <a:ext cx="552742" cy="1298155"/>
            </a:xfrm>
            <a:custGeom>
              <a:avLst/>
              <a:gdLst>
                <a:gd name="connsiteX0" fmla="*/ 0 w 554181"/>
                <a:gd name="connsiteY0" fmla="*/ 1288473 h 1297934"/>
                <a:gd name="connsiteX1" fmla="*/ 429491 w 554181"/>
                <a:gd name="connsiteY1" fmla="*/ 1108363 h 1297934"/>
                <a:gd name="connsiteX2" fmla="*/ 554181 w 554181"/>
                <a:gd name="connsiteY2" fmla="*/ 0 h 129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4181" h="1297934">
                  <a:moveTo>
                    <a:pt x="0" y="1288473"/>
                  </a:moveTo>
                  <a:cubicBezTo>
                    <a:pt x="168563" y="1305791"/>
                    <a:pt x="337127" y="1323109"/>
                    <a:pt x="429491" y="1108363"/>
                  </a:cubicBezTo>
                  <a:cubicBezTo>
                    <a:pt x="521855" y="893617"/>
                    <a:pt x="538018" y="446808"/>
                    <a:pt x="554181" y="0"/>
                  </a:cubicBezTo>
                </a:path>
              </a:pathLst>
            </a:custGeom>
            <a:noFill/>
            <a:ln w="28575">
              <a:solidFill>
                <a:srgbClr val="FFC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/>
            </a:p>
          </p:txBody>
        </p: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A2E41D55-163B-4EBA-B414-EEFE8E510647}"/>
                </a:ext>
              </a:extLst>
            </p:cNvPr>
            <p:cNvCxnSpPr>
              <a:cxnSpLocks/>
              <a:endCxn id="44" idx="1"/>
            </p:cNvCxnSpPr>
            <p:nvPr/>
          </p:nvCxnSpPr>
          <p:spPr>
            <a:xfrm flipV="1">
              <a:off x="8649477" y="5770589"/>
              <a:ext cx="1382780" cy="365051"/>
            </a:xfrm>
            <a:prstGeom prst="straightConnector1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w="lg" len="lg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42AE53BC-3EFD-40DD-A16B-A2F54A7C3E89}"/>
                </a:ext>
              </a:extLst>
            </p:cNvPr>
            <p:cNvCxnSpPr>
              <a:cxnSpLocks/>
              <a:stCxn id="41" idx="0"/>
            </p:cNvCxnSpPr>
            <p:nvPr/>
          </p:nvCxnSpPr>
          <p:spPr>
            <a:xfrm flipH="1" flipV="1">
              <a:off x="10019316" y="5809766"/>
              <a:ext cx="473251" cy="742567"/>
            </a:xfrm>
            <a:prstGeom prst="straightConnector1">
              <a:avLst/>
            </a:prstGeom>
            <a:ln w="12700" cap="rnd">
              <a:solidFill>
                <a:srgbClr val="FFC000"/>
              </a:solidFill>
              <a:round/>
              <a:headEnd w="lg" len="lg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94ADC8F-3133-4E2B-B2C6-781DAF7DA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en-US"/>
              <a:t>Reasons for the design in Rel-15</a:t>
            </a:r>
            <a:endParaRPr lang="en-GB" altLang="en-US"/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B6FF5395-1BBC-4F7D-9E46-AC6D28EAF0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Use URSP for traffic to 5GC, and ANDSF rules for traffic to EPC</a:t>
            </a:r>
          </a:p>
          <a:p>
            <a:pPr lvl="1"/>
            <a:r>
              <a:rPr lang="en-US" altLang="en-US" sz="1400"/>
              <a:t>Per TS 23.503 definition, the URSP rules (the RSDs) defines parameters that are 5GC specific:</a:t>
            </a:r>
          </a:p>
          <a:p>
            <a:pPr lvl="4"/>
            <a:r>
              <a:rPr lang="en-US" altLang="en-US" sz="1400"/>
              <a:t>Ethernet PDU, Unstructured PDU session type;</a:t>
            </a:r>
          </a:p>
          <a:p>
            <a:pPr lvl="4"/>
            <a:r>
              <a:rPr lang="en-US" altLang="en-US" sz="1400"/>
              <a:t>SSC modes</a:t>
            </a:r>
          </a:p>
          <a:p>
            <a:pPr lvl="4"/>
            <a:r>
              <a:rPr lang="en-US" altLang="en-US" sz="1400"/>
              <a:t>Network Slice selection  </a:t>
            </a:r>
          </a:p>
          <a:p>
            <a:pPr lvl="1"/>
            <a:r>
              <a:rPr lang="en-US" altLang="en-US" sz="1800">
                <a:solidFill>
                  <a:srgbClr val="FF0000"/>
                </a:solidFill>
              </a:rPr>
              <a:t>The other parameters cannot be used in EPS, e.g. DNN cannot be used without considering S-NSSAI</a:t>
            </a:r>
            <a:r>
              <a:rPr lang="en-US" altLang="en-US" sz="1800"/>
              <a:t>.</a:t>
            </a:r>
          </a:p>
          <a:p>
            <a:endParaRPr lang="en-US" altLang="en-US"/>
          </a:p>
        </p:txBody>
      </p:sp>
      <p:graphicFrame>
        <p:nvGraphicFramePr>
          <p:cNvPr id="4" name="Content Placeholder 6">
            <a:extLst>
              <a:ext uri="{FF2B5EF4-FFF2-40B4-BE49-F238E27FC236}">
                <a16:creationId xmlns:a16="http://schemas.microsoft.com/office/drawing/2014/main" id="{B90E33CB-BB93-45F5-9D54-BE2B76DD678C}"/>
              </a:ext>
            </a:extLst>
          </p:cNvPr>
          <p:cNvGraphicFramePr>
            <a:graphicFrameLocks/>
          </p:cNvGraphicFramePr>
          <p:nvPr/>
        </p:nvGraphicFramePr>
        <p:xfrm>
          <a:off x="906463" y="3371850"/>
          <a:ext cx="10052050" cy="302577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607202">
                  <a:extLst>
                    <a:ext uri="{9D8B030D-6E8A-4147-A177-3AD203B41FA5}">
                      <a16:colId xmlns:a16="http://schemas.microsoft.com/office/drawing/2014/main" val="2987917663"/>
                    </a:ext>
                  </a:extLst>
                </a:gridCol>
                <a:gridCol w="3026671">
                  <a:extLst>
                    <a:ext uri="{9D8B030D-6E8A-4147-A177-3AD203B41FA5}">
                      <a16:colId xmlns:a16="http://schemas.microsoft.com/office/drawing/2014/main" val="4229616799"/>
                    </a:ext>
                  </a:extLst>
                </a:gridCol>
                <a:gridCol w="1834566">
                  <a:extLst>
                    <a:ext uri="{9D8B030D-6E8A-4147-A177-3AD203B41FA5}">
                      <a16:colId xmlns:a16="http://schemas.microsoft.com/office/drawing/2014/main" val="102709400"/>
                    </a:ext>
                  </a:extLst>
                </a:gridCol>
                <a:gridCol w="1875242">
                  <a:extLst>
                    <a:ext uri="{9D8B030D-6E8A-4147-A177-3AD203B41FA5}">
                      <a16:colId xmlns:a16="http://schemas.microsoft.com/office/drawing/2014/main" val="3587270115"/>
                    </a:ext>
                  </a:extLst>
                </a:gridCol>
                <a:gridCol w="1708368">
                  <a:extLst>
                    <a:ext uri="{9D8B030D-6E8A-4147-A177-3AD203B41FA5}">
                      <a16:colId xmlns:a16="http://schemas.microsoft.com/office/drawing/2014/main" val="1903035069"/>
                    </a:ext>
                  </a:extLst>
                </a:gridCol>
              </a:tblGrid>
              <a:tr h="4132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Route selection components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This part defines the route selection components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Mandatory</a:t>
                      </a:r>
                      <a:b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(NOTE 2)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948987"/>
                  </a:ext>
                </a:extLst>
              </a:tr>
              <a:tr h="27546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SSC Mode Selection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One single value of SSC mode.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Optional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context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10484"/>
                  </a:ext>
                </a:extLst>
              </a:tr>
              <a:tr h="3658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Network Slice Selection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Either a single value or a list of values of S-NSSAI(s).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Optional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context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2289591"/>
                  </a:ext>
                </a:extLst>
              </a:tr>
              <a:tr h="3658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DNN Selection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Either a single value or a list of values of DNN(s).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Optional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context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2648598"/>
                  </a:ext>
                </a:extLst>
              </a:tr>
              <a:tr h="3658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 Session Type Selection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One single value of PDU Session Type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Optional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context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5905339"/>
                  </a:ext>
                </a:extLst>
              </a:tr>
              <a:tr h="55093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Non-seamless Offload indication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Indicates if the traffic of the matching application is to be offloaded to non-3GPP access outside of a PDU Session.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Optional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(NOTE 3)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context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6332132"/>
                  </a:ext>
                </a:extLst>
              </a:tr>
              <a:tr h="68866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Access Type preference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Indicates the preferred Access Type (3GPP or non-3GPP) when the UE establishes a PDU Session for the matching application.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Optional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context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59" marR="45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658128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D6BEA459-B284-46EB-AE12-17C9B7C6B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en-US"/>
              <a:t>Reasons for the design in Rel-15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8ADE9EE4-5E3E-4279-9CB0-F3BF8A5ABC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ANDSP has been designed to be applicable to both EPC and 5GC</a:t>
            </a:r>
          </a:p>
          <a:p>
            <a:pPr lvl="1"/>
            <a:r>
              <a:rPr lang="en-US" altLang="en-US" sz="1200"/>
              <a:t>ANDSP for 5GS contains a superset of WLANSP rules in ANDSF for EPS and other info for 5GS use:</a:t>
            </a:r>
          </a:p>
          <a:p>
            <a:pPr lvl="4"/>
            <a:r>
              <a:rPr lang="en-US" altLang="en-US" sz="1200"/>
              <a:t>parameters that can be included in WLANSP rules in ANDSP is the same as that which can be included in WLANSP rules in ANDSF for EPS</a:t>
            </a:r>
          </a:p>
          <a:p>
            <a:pPr lvl="4"/>
            <a:r>
              <a:rPr lang="en-US" altLang="en-US" sz="1200"/>
              <a:t>ANDSP contains information for both N3IWF and ePDG selection</a:t>
            </a:r>
          </a:p>
          <a:p>
            <a:pPr lvl="1"/>
            <a:r>
              <a:rPr lang="en-US" altLang="en-US" sz="1800">
                <a:solidFill>
                  <a:srgbClr val="FF0000"/>
                </a:solidFill>
              </a:rPr>
              <a:t>ANDSP should be always used for non-3GPP node selection when available, to allow UE select the best node (either for ePDG or N3IWF)</a:t>
            </a:r>
            <a:endParaRPr lang="en-US" altLang="en-US" sz="1800"/>
          </a:p>
          <a:p>
            <a:endParaRPr lang="en-US" altLang="en-US"/>
          </a:p>
        </p:txBody>
      </p:sp>
      <p:graphicFrame>
        <p:nvGraphicFramePr>
          <p:cNvPr id="4" name="Content Placeholder 9">
            <a:extLst>
              <a:ext uri="{FF2B5EF4-FFF2-40B4-BE49-F238E27FC236}">
                <a16:creationId xmlns:a16="http://schemas.microsoft.com/office/drawing/2014/main" id="{43972704-C3E2-4ACB-8295-E5D9E9D248DE}"/>
              </a:ext>
            </a:extLst>
          </p:cNvPr>
          <p:cNvGraphicFramePr>
            <a:graphicFrameLocks/>
          </p:cNvGraphicFramePr>
          <p:nvPr/>
        </p:nvGraphicFramePr>
        <p:xfrm>
          <a:off x="803564" y="3429000"/>
          <a:ext cx="9962140" cy="317032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584132">
                  <a:extLst>
                    <a:ext uri="{9D8B030D-6E8A-4147-A177-3AD203B41FA5}">
                      <a16:colId xmlns:a16="http://schemas.microsoft.com/office/drawing/2014/main" val="3373786183"/>
                    </a:ext>
                  </a:extLst>
                </a:gridCol>
                <a:gridCol w="3002714">
                  <a:extLst>
                    <a:ext uri="{9D8B030D-6E8A-4147-A177-3AD203B41FA5}">
                      <a16:colId xmlns:a16="http://schemas.microsoft.com/office/drawing/2014/main" val="1943455594"/>
                    </a:ext>
                  </a:extLst>
                </a:gridCol>
                <a:gridCol w="1820046">
                  <a:extLst>
                    <a:ext uri="{9D8B030D-6E8A-4147-A177-3AD203B41FA5}">
                      <a16:colId xmlns:a16="http://schemas.microsoft.com/office/drawing/2014/main" val="273684133"/>
                    </a:ext>
                  </a:extLst>
                </a:gridCol>
                <a:gridCol w="1860400">
                  <a:extLst>
                    <a:ext uri="{9D8B030D-6E8A-4147-A177-3AD203B41FA5}">
                      <a16:colId xmlns:a16="http://schemas.microsoft.com/office/drawing/2014/main" val="4196092141"/>
                    </a:ext>
                  </a:extLst>
                </a:gridCol>
                <a:gridCol w="1694848">
                  <a:extLst>
                    <a:ext uri="{9D8B030D-6E8A-4147-A177-3AD203B41FA5}">
                      <a16:colId xmlns:a16="http://schemas.microsoft.com/office/drawing/2014/main" val="3932763899"/>
                    </a:ext>
                  </a:extLst>
                </a:gridCol>
              </a:tblGrid>
              <a:tr h="5472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Information name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57" marR="57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57" marR="57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Category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57" marR="57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PCF permitted to modify in a UE context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57" marR="57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Scope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57" marR="57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2009658"/>
                  </a:ext>
                </a:extLst>
              </a:tr>
              <a:tr h="54726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WLANSP rules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57" marR="57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or more WLANSP rules </a:t>
                      </a:r>
                      <a:r>
                        <a:rPr lang="en-US" sz="1200" i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 specified in </a:t>
                      </a:r>
                      <a:r>
                        <a:rPr lang="en-GB" sz="1200" i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4.8.2.1.6 of TS 23.402 [9]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57" marR="57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Mandatory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57" marR="57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57" marR="57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context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57" marR="57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4088529"/>
                  </a:ext>
                </a:extLst>
              </a:tr>
              <a:tr h="58184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ePDG identifier configuration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57" marR="57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UE uses this information to select ePDG</a:t>
                      </a: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as defined in clause 6.3.6.1 of TS 23.501 [2]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57" marR="57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Optional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57" marR="57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57" marR="57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context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57" marR="57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5366782"/>
                  </a:ext>
                </a:extLst>
              </a:tr>
              <a:tr h="58184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N3IWF identifier configuration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57" marR="57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UE uses this information to select N3IWF as defined in clause 6.3.6.1 of TS 23.501 [2]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57" marR="57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Optional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57" marR="57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57" marR="57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context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57" marR="57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200116"/>
                  </a:ext>
                </a:extLst>
              </a:tr>
              <a:tr h="91210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Non-3GPP access node (N3AN) selection information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57" marR="57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UE uses this information to select ePDG or N3IWF as defined in clause 6.3.6.1 of TS 23.501 [2]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57" marR="57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Optional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57" marR="57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57" marR="57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context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057" marR="57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762942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94A5B4CC-9D67-4F07-86B3-B95C99ED9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en-US"/>
              <a:t>Conclusions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CEBD78B0-E5C0-4B82-90BC-9D813C5E25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Rel-15 UE Policy design already allows proper interworking </a:t>
            </a:r>
          </a:p>
          <a:p>
            <a:pPr lvl="1"/>
            <a:r>
              <a:rPr lang="en-US" altLang="en-US"/>
              <a:t>With Rel-15 design, the UE could already properly operate under either EPS or 5GS</a:t>
            </a:r>
          </a:p>
          <a:p>
            <a:pPr lvl="1"/>
            <a:r>
              <a:rPr lang="en-US" altLang="en-US"/>
              <a:t>For URSP, it cannot be directly used/mapped to parameters to be used in EPS</a:t>
            </a:r>
          </a:p>
          <a:p>
            <a:pPr lvl="1"/>
            <a:r>
              <a:rPr lang="en-US" altLang="en-US"/>
              <a:t>A properly drafted ANDSF rule set will provide an easier way to have consistent control in EPS</a:t>
            </a:r>
          </a:p>
          <a:p>
            <a:pPr lvl="2"/>
            <a:r>
              <a:rPr lang="en-US" altLang="en-US"/>
              <a:t>Changing URSP or UE behavior to allow its use in EPS would bring complexity for stable 5GS operation, and may break URSP design (that is already complicated). </a:t>
            </a:r>
          </a:p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23824</TotalTime>
  <Words>824</Words>
  <Application>Microsoft Office PowerPoint</Application>
  <PresentationFormat>Widescreen</PresentationFormat>
  <Paragraphs>130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Times New Roman</vt:lpstr>
      <vt:lpstr>Arial </vt:lpstr>
      <vt:lpstr>Microsoft Sans Serif</vt:lpstr>
      <vt:lpstr>SimSun</vt:lpstr>
      <vt:lpstr>Office Theme</vt:lpstr>
      <vt:lpstr>     UE Policy handling in EPS and 5GS interworking   </vt:lpstr>
      <vt:lpstr>UE Policies available to the UE </vt:lpstr>
      <vt:lpstr>Interworking of EPS and 5GS policies in Rel-15</vt:lpstr>
      <vt:lpstr>Reasons for the design in Rel-15</vt:lpstr>
      <vt:lpstr>Reasons for the design in Rel-15</vt:lpstr>
      <vt:lpstr>Conclusions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Hong Cheng-rev2</cp:lastModifiedBy>
  <cp:revision>678</cp:revision>
  <dcterms:created xsi:type="dcterms:W3CDTF">2008-08-30T09:32:10Z</dcterms:created>
  <dcterms:modified xsi:type="dcterms:W3CDTF">2019-05-09T20:48:03Z</dcterms:modified>
</cp:coreProperties>
</file>