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102" autoAdjust="0"/>
    <p:restoredTop sz="94660"/>
  </p:normalViewPr>
  <p:slideViewPr>
    <p:cSldViewPr snapToGrid="0">
      <p:cViewPr varScale="1">
        <p:scale>
          <a:sx n="89" d="100"/>
          <a:sy n="89" d="100"/>
        </p:scale>
        <p:origin x="95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23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441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95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560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19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168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82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58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806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939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469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A9072-BB92-4257-8357-7DB61A354044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320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502351" y="2390107"/>
            <a:ext cx="9772373" cy="1948980"/>
          </a:xfrm>
        </p:spPr>
        <p:txBody>
          <a:bodyPr>
            <a:noAutofit/>
          </a:bodyPr>
          <a:lstStyle/>
          <a:p>
            <a:pPr marL="0" lvl="1" indent="0" algn="ctr">
              <a:buClr>
                <a:srgbClr val="990000"/>
              </a:buClr>
              <a:buSzPct val="85000"/>
              <a:buNone/>
            </a:pPr>
            <a:r>
              <a:rPr lang="en-US" sz="2800" dirty="0" smtClean="0">
                <a:solidFill>
                  <a:srgbClr val="C00000"/>
                </a:solidFill>
                <a:cs typeface="华文细黑" pitchFamily="2" charset="-122"/>
              </a:rPr>
              <a:t>PCF selection </a:t>
            </a:r>
            <a:r>
              <a:rPr lang="en-US" sz="2800" dirty="0">
                <a:solidFill>
                  <a:srgbClr val="C00000"/>
                </a:solidFill>
                <a:cs typeface="华文细黑" pitchFamily="2" charset="-122"/>
              </a:rPr>
              <a:t>for </a:t>
            </a:r>
            <a:r>
              <a:rPr lang="en-GB" altLang="zh-CN" sz="2800" dirty="0" smtClean="0">
                <a:solidFill>
                  <a:srgbClr val="C00000"/>
                </a:solidFill>
                <a:cs typeface="华文细黑" pitchFamily="2" charset="-122"/>
              </a:rPr>
              <a:t>PDU </a:t>
            </a:r>
            <a:r>
              <a:rPr lang="en-GB" altLang="zh-CN" sz="2800" dirty="0">
                <a:solidFill>
                  <a:srgbClr val="C00000"/>
                </a:solidFill>
                <a:cs typeface="华文细黑" pitchFamily="2" charset="-122"/>
              </a:rPr>
              <a:t>sessions </a:t>
            </a:r>
            <a:r>
              <a:rPr lang="en-GB" altLang="zh-CN" sz="2800" dirty="0" smtClean="0">
                <a:solidFill>
                  <a:srgbClr val="C00000"/>
                </a:solidFill>
                <a:cs typeface="华文细黑" pitchFamily="2" charset="-122"/>
              </a:rPr>
              <a:t>serving the same </a:t>
            </a:r>
            <a:r>
              <a:rPr lang="en-GB" altLang="zh-CN" sz="2800" dirty="0">
                <a:solidFill>
                  <a:srgbClr val="C00000"/>
                </a:solidFill>
                <a:cs typeface="华文细黑" pitchFamily="2" charset="-122"/>
              </a:rPr>
              <a:t>DNN and S-NSSAI</a:t>
            </a:r>
            <a:endParaRPr lang="en-US" sz="2800" dirty="0">
              <a:solidFill>
                <a:srgbClr val="C00000"/>
              </a:solidFill>
              <a:cs typeface="华文细黑" pitchFamily="2" charset="-122"/>
            </a:endParaRPr>
          </a:p>
          <a:p>
            <a:pPr marL="0" lvl="1" indent="0" algn="ctr">
              <a:buClr>
                <a:srgbClr val="990000"/>
              </a:buClr>
              <a:buSzPct val="85000"/>
              <a:buNone/>
            </a:pPr>
            <a:endParaRPr lang="en-US" altLang="zh-CN" sz="2800" b="1" dirty="0" smtClean="0"/>
          </a:p>
          <a:p>
            <a:pPr marL="0" lvl="1" indent="0" algn="ctr">
              <a:buClr>
                <a:srgbClr val="990000"/>
              </a:buClr>
              <a:buSzPct val="85000"/>
              <a:buNone/>
            </a:pPr>
            <a:r>
              <a:rPr lang="en-US" altLang="zh-CN" sz="2800" dirty="0" smtClean="0"/>
              <a:t>Huawei</a:t>
            </a:r>
          </a:p>
          <a:p>
            <a:pPr lvl="2" algn="ctr"/>
            <a:endParaRPr lang="en-US" altLang="zh-CN" sz="2800" dirty="0" smtClean="0"/>
          </a:p>
          <a:p>
            <a:pPr marL="477838" lvl="2" indent="-293688" algn="ctr">
              <a:buClr>
                <a:srgbClr val="990000"/>
              </a:buClr>
              <a:buSzPct val="85000"/>
              <a:buFont typeface="Wingdings" pitchFamily="2" charset="2"/>
              <a:buChar char="l"/>
            </a:pPr>
            <a:endParaRPr lang="en-US" altLang="zh-CN" sz="2800" b="1" dirty="0">
              <a:solidFill>
                <a:srgbClr val="FF0000"/>
              </a:solidFill>
              <a:cs typeface="华文细黑" pitchFamily="2" charset="-122"/>
            </a:endParaRPr>
          </a:p>
          <a:p>
            <a:pPr marL="293688" lvl="1" indent="-293688" algn="ctr">
              <a:buClr>
                <a:srgbClr val="990000"/>
              </a:buClr>
              <a:buSzPct val="85000"/>
              <a:buFont typeface="Wingdings" pitchFamily="2" charset="2"/>
              <a:buChar char="l"/>
            </a:pPr>
            <a:endParaRPr lang="de-DE" sz="2800" b="1" dirty="0">
              <a:solidFill>
                <a:schemeClr val="tx1"/>
              </a:solidFill>
              <a:cs typeface="华文细黑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3644" y="252356"/>
            <a:ext cx="117117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zh-CN" sz="2400" b="1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3GPP TSG-SA WG2 Meeting #132</a:t>
            </a:r>
            <a:r>
              <a:rPr lang="en-GB" altLang="zh-CN" sz="2400" b="1" i="1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	</a:t>
            </a:r>
            <a:r>
              <a:rPr lang="en-GB" altLang="zh-CN" sz="2400" b="1" i="1" dirty="0" smtClean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					</a:t>
            </a:r>
            <a:r>
              <a:rPr lang="en-GB" altLang="zh-CN" sz="2400" b="1" dirty="0" smtClean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S2-1904212</a:t>
            </a:r>
            <a:endParaRPr lang="zh-CN" altLang="zh-CN" sz="2400" b="1" dirty="0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r>
              <a:rPr lang="en-GB" altLang="zh-CN" sz="2400" b="1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April 8 - 12, 2019, Xi’an, China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63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465826" y="1061050"/>
            <a:ext cx="11369615" cy="5320001"/>
          </a:xfrm>
        </p:spPr>
        <p:txBody>
          <a:bodyPr>
            <a:normAutofit/>
          </a:bodyPr>
          <a:lstStyle/>
          <a:p>
            <a:pPr marL="0" lvl="1" indent="0">
              <a:lnSpc>
                <a:spcPct val="95000"/>
              </a:lnSpc>
              <a:spcBef>
                <a:spcPct val="15000"/>
              </a:spcBef>
              <a:buNone/>
            </a:pPr>
            <a:r>
              <a:rPr lang="en-US" altLang="zh-CN" sz="2500" dirty="0" smtClean="0">
                <a:cs typeface="华文细黑" pitchFamily="2" charset="-122"/>
              </a:rPr>
              <a:t>On PCF Selection, to address the usage monitoring issue in case there are multiple PDU Sessions for the same SUPI, S-NSSAI </a:t>
            </a:r>
            <a:r>
              <a:rPr lang="en-US" altLang="zh-CN" sz="2500" dirty="0">
                <a:cs typeface="华文细黑" pitchFamily="2" charset="-122"/>
              </a:rPr>
              <a:t>and </a:t>
            </a:r>
            <a:r>
              <a:rPr lang="en-US" altLang="zh-CN" sz="2500" dirty="0" smtClean="0">
                <a:cs typeface="华文细黑" pitchFamily="2" charset="-122"/>
              </a:rPr>
              <a:t>DNN:</a:t>
            </a:r>
          </a:p>
          <a:p>
            <a:pPr marL="0" lvl="1" indent="0">
              <a:lnSpc>
                <a:spcPct val="95000"/>
              </a:lnSpc>
              <a:spcBef>
                <a:spcPct val="15000"/>
              </a:spcBef>
              <a:buNone/>
            </a:pPr>
            <a:endParaRPr lang="en-US" altLang="zh-CN" sz="2500" dirty="0" smtClean="0">
              <a:cs typeface="华文细黑" pitchFamily="2" charset="-122"/>
            </a:endParaRPr>
          </a:p>
          <a:p>
            <a:pPr marL="750888" lvl="2" indent="-293688">
              <a:lnSpc>
                <a:spcPct val="95000"/>
              </a:lnSpc>
              <a:spcBef>
                <a:spcPct val="15000"/>
              </a:spcBef>
            </a:pPr>
            <a:r>
              <a:rPr lang="en-US" altLang="zh-CN" sz="2400" dirty="0" smtClean="0">
                <a:cs typeface="华文细黑" pitchFamily="2" charset="-122"/>
              </a:rPr>
              <a:t>At </a:t>
            </a:r>
            <a:r>
              <a:rPr lang="en-US" altLang="zh-CN" sz="2400" dirty="0">
                <a:cs typeface="华文细黑" pitchFamily="2" charset="-122"/>
              </a:rPr>
              <a:t>SA2#129bis meeting</a:t>
            </a:r>
            <a:r>
              <a:rPr lang="en-US" altLang="zh-CN" sz="2400" dirty="0" smtClean="0">
                <a:cs typeface="华文细黑" pitchFamily="2" charset="-122"/>
              </a:rPr>
              <a:t>, there </a:t>
            </a:r>
            <a:r>
              <a:rPr lang="en-US" altLang="zh-CN" sz="2400" dirty="0">
                <a:cs typeface="华文细黑" pitchFamily="2" charset="-122"/>
              </a:rPr>
              <a:t>was a show </a:t>
            </a:r>
            <a:r>
              <a:rPr lang="en-US" altLang="zh-CN" sz="2400" dirty="0" smtClean="0">
                <a:cs typeface="华文细黑" pitchFamily="2" charset="-122"/>
              </a:rPr>
              <a:t>of hands resulting in a support to option 3 </a:t>
            </a:r>
            <a:r>
              <a:rPr lang="en-US" altLang="zh-CN" sz="2400" dirty="0">
                <a:cs typeface="华文细黑" pitchFamily="2" charset="-122"/>
              </a:rPr>
              <a:t>in the document </a:t>
            </a:r>
            <a:r>
              <a:rPr lang="en-US" altLang="zh-CN" sz="2400" dirty="0" smtClean="0">
                <a:cs typeface="华文细黑" pitchFamily="2" charset="-122"/>
              </a:rPr>
              <a:t>S2-1813330:</a:t>
            </a:r>
          </a:p>
          <a:p>
            <a:pPr marL="750888" lvl="2" indent="-293688">
              <a:lnSpc>
                <a:spcPct val="95000"/>
              </a:lnSpc>
              <a:spcBef>
                <a:spcPct val="15000"/>
              </a:spcBef>
            </a:pPr>
            <a:endParaRPr lang="en-US" altLang="zh-CN" sz="2400" dirty="0" smtClean="0">
              <a:cs typeface="华文细黑" pitchFamily="2" charset="-122"/>
            </a:endParaRPr>
          </a:p>
          <a:p>
            <a:pPr marL="1208088" lvl="3" indent="-293688">
              <a:lnSpc>
                <a:spcPct val="95000"/>
              </a:lnSpc>
              <a:spcBef>
                <a:spcPct val="15000"/>
              </a:spcBef>
            </a:pPr>
            <a:r>
              <a:rPr lang="en-US" altLang="zh-CN" sz="2400" dirty="0"/>
              <a:t>Option 3</a:t>
            </a:r>
            <a:r>
              <a:rPr lang="en-US" altLang="zh-CN" sz="2400" dirty="0" smtClean="0"/>
              <a:t>:</a:t>
            </a:r>
            <a:endParaRPr lang="zh-CN" altLang="zh-CN" sz="2400" dirty="0">
              <a:cs typeface="华文细黑" pitchFamily="2" charset="-122"/>
            </a:endParaRPr>
          </a:p>
          <a:p>
            <a:pPr lvl="3"/>
            <a:r>
              <a:rPr lang="en-US" altLang="zh-CN" sz="2400" dirty="0"/>
              <a:t>Ensure only one PCF is selected per [DNN, S-NSSAI] by operator configuration (e.g. using NRF configuration) in R15</a:t>
            </a:r>
            <a:r>
              <a:rPr lang="en-US" altLang="zh-CN" sz="2400" dirty="0" smtClean="0"/>
              <a:t>.</a:t>
            </a:r>
            <a:endParaRPr lang="zh-CN" altLang="zh-CN" sz="2400" dirty="0"/>
          </a:p>
          <a:p>
            <a:pPr lvl="3"/>
            <a:r>
              <a:rPr lang="en-US" altLang="zh-CN" sz="2400" dirty="0"/>
              <a:t>Develop a solution in R16.</a:t>
            </a:r>
            <a:endParaRPr lang="zh-CN" altLang="zh-CN" sz="2400" dirty="0"/>
          </a:p>
          <a:p>
            <a:pPr marL="750888" lvl="2" indent="-293688">
              <a:lnSpc>
                <a:spcPct val="95000"/>
              </a:lnSpc>
              <a:spcBef>
                <a:spcPct val="15000"/>
              </a:spcBef>
            </a:pPr>
            <a:endParaRPr lang="en-US" altLang="zh-CN" sz="2400" dirty="0">
              <a:cs typeface="华文细黑" pitchFamily="2" charset="-122"/>
            </a:endParaRPr>
          </a:p>
          <a:p>
            <a:pPr marL="750888" lvl="2" indent="-293688">
              <a:lnSpc>
                <a:spcPct val="95000"/>
              </a:lnSpc>
              <a:spcBef>
                <a:spcPct val="15000"/>
              </a:spcBef>
            </a:pPr>
            <a:r>
              <a:rPr lang="en-GB" altLang="zh-CN" sz="2400" dirty="0" smtClean="0">
                <a:cs typeface="华文细黑" pitchFamily="2" charset="-122"/>
              </a:rPr>
              <a:t>At SA2#130 meeting, it was agreed to resolve this PCF Selection issue under TEI16, as discussed in </a:t>
            </a:r>
            <a:r>
              <a:rPr lang="en-GB" altLang="zh-CN" sz="2400" dirty="0" smtClean="0"/>
              <a:t>S2-1900687.</a:t>
            </a:r>
          </a:p>
          <a:p>
            <a:pPr marL="457200" lvl="2" indent="0">
              <a:lnSpc>
                <a:spcPct val="95000"/>
              </a:lnSpc>
              <a:spcBef>
                <a:spcPct val="15000"/>
              </a:spcBef>
              <a:buNone/>
            </a:pPr>
            <a:endParaRPr lang="en-GB" altLang="zh-CN" sz="2200" dirty="0"/>
          </a:p>
          <a:p>
            <a:pPr marL="355600" lvl="2" indent="0">
              <a:buNone/>
            </a:pPr>
            <a:endParaRPr lang="en-US" altLang="zh-CN" sz="2500" dirty="0" smtClean="0"/>
          </a:p>
          <a:p>
            <a:pPr marL="668338" lvl="3" indent="-293688">
              <a:lnSpc>
                <a:spcPct val="95000"/>
              </a:lnSpc>
              <a:spcBef>
                <a:spcPct val="15000"/>
              </a:spcBef>
            </a:pPr>
            <a:endParaRPr lang="en-GB" altLang="zh-CN" sz="2500" b="1" dirty="0">
              <a:cs typeface="华文细黑" pitchFamily="2" charset="-122"/>
            </a:endParaRPr>
          </a:p>
          <a:p>
            <a:pPr marL="293688" lvl="1" indent="-293688">
              <a:buClr>
                <a:srgbClr val="990000"/>
              </a:buClr>
              <a:buSzPct val="85000"/>
              <a:buFont typeface="Wingdings" pitchFamily="2" charset="2"/>
              <a:buChar char="l"/>
            </a:pPr>
            <a:endParaRPr lang="de-DE" sz="1800" b="1" dirty="0">
              <a:solidFill>
                <a:schemeClr val="tx1"/>
              </a:solidFill>
              <a:cs typeface="华文细黑" pitchFamily="2" charset="-122"/>
            </a:endParaRPr>
          </a:p>
        </p:txBody>
      </p:sp>
      <p:sp>
        <p:nvSpPr>
          <p:cNvPr id="7" name="Titel 3"/>
          <p:cNvSpPr>
            <a:spLocks noGrp="1"/>
          </p:cNvSpPr>
          <p:nvPr>
            <p:ph type="title"/>
          </p:nvPr>
        </p:nvSpPr>
        <p:spPr>
          <a:xfrm>
            <a:off x="242978" y="71828"/>
            <a:ext cx="10515600" cy="989222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Introduction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16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715992" y="2320505"/>
            <a:ext cx="10351701" cy="1431985"/>
          </a:xfrm>
        </p:spPr>
        <p:txBody>
          <a:bodyPr>
            <a:normAutofit fontScale="47500" lnSpcReduction="20000"/>
          </a:bodyPr>
          <a:lstStyle/>
          <a:p>
            <a:pPr lvl="2"/>
            <a:endParaRPr lang="en-US" altLang="zh-CN" sz="4200" dirty="0" smtClean="0"/>
          </a:p>
          <a:p>
            <a:pPr marL="914400" lvl="2" indent="0">
              <a:buNone/>
            </a:pPr>
            <a:r>
              <a:rPr lang="en-US" altLang="zh-CN" sz="6200" dirty="0" smtClean="0"/>
              <a:t>Whether </a:t>
            </a:r>
            <a:r>
              <a:rPr lang="en-US" altLang="zh-CN" sz="6200" dirty="0"/>
              <a:t>a solution </a:t>
            </a:r>
            <a:r>
              <a:rPr lang="en-US" altLang="zh-CN" sz="6200" dirty="0" smtClean="0"/>
              <a:t>shall </a:t>
            </a:r>
            <a:r>
              <a:rPr lang="en-US" altLang="zh-CN" sz="6200" dirty="0"/>
              <a:t>be </a:t>
            </a:r>
            <a:r>
              <a:rPr lang="en-US" altLang="zh-CN" sz="6200" dirty="0" smtClean="0"/>
              <a:t>developed based </a:t>
            </a:r>
            <a:r>
              <a:rPr lang="en-US" altLang="zh-CN" sz="6200" dirty="0"/>
              <a:t>on the principle to select a single PCF for </a:t>
            </a:r>
            <a:r>
              <a:rPr lang="en-GB" altLang="zh-CN" sz="6200" dirty="0"/>
              <a:t>PDU sessions serving the same DNN and </a:t>
            </a:r>
            <a:r>
              <a:rPr lang="en-GB" altLang="zh-CN" sz="6200" dirty="0" smtClean="0"/>
              <a:t>S-NSSAI </a:t>
            </a:r>
            <a:r>
              <a:rPr lang="en-US" altLang="zh-CN" sz="6200" dirty="0" smtClean="0"/>
              <a:t>for Rel-16 </a:t>
            </a:r>
            <a:r>
              <a:rPr lang="en-US" altLang="zh-CN" sz="6200" dirty="0"/>
              <a:t>(other than operator configuration).</a:t>
            </a:r>
            <a:endParaRPr lang="zh-CN" altLang="zh-CN" sz="6200" dirty="0"/>
          </a:p>
          <a:p>
            <a:pPr marL="914400" lvl="2" indent="0">
              <a:buNone/>
            </a:pPr>
            <a:endParaRPr lang="en-US" altLang="zh-CN" sz="6200" dirty="0"/>
          </a:p>
        </p:txBody>
      </p:sp>
      <p:sp>
        <p:nvSpPr>
          <p:cNvPr id="7" name="Titel 3"/>
          <p:cNvSpPr>
            <a:spLocks noGrp="1"/>
          </p:cNvSpPr>
          <p:nvPr>
            <p:ph type="title"/>
          </p:nvPr>
        </p:nvSpPr>
        <p:spPr>
          <a:xfrm>
            <a:off x="242978" y="71827"/>
            <a:ext cx="10515600" cy="1325563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Question </a:t>
            </a:r>
            <a:r>
              <a:rPr lang="en-US" dirty="0">
                <a:solidFill>
                  <a:srgbClr val="C00000"/>
                </a:solidFill>
              </a:rPr>
              <a:t>for show of hands </a:t>
            </a:r>
          </a:p>
        </p:txBody>
      </p:sp>
    </p:spTree>
    <p:extLst>
      <p:ext uri="{BB962C8B-B14F-4D97-AF65-F5344CB8AC3E}">
        <p14:creationId xmlns:p14="http://schemas.microsoft.com/office/powerpoint/2010/main" val="128554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AEACE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159</Words>
  <Application>Microsoft Office PowerPoint</Application>
  <PresentationFormat>宽屏</PresentationFormat>
  <Paragraphs>21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MS Mincho</vt:lpstr>
      <vt:lpstr>华文细黑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PowerPoint 演示文稿</vt:lpstr>
      <vt:lpstr>Introduction</vt:lpstr>
      <vt:lpstr>Question for show of hands </vt:lpstr>
    </vt:vector>
  </TitlesOfParts>
  <Company>T-Systems Austria GesmbH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Colom Ikuno, Josep</dc:creator>
  <cp:lastModifiedBy>Huawei33</cp:lastModifiedBy>
  <cp:revision>58</cp:revision>
  <dcterms:created xsi:type="dcterms:W3CDTF">2019-03-01T13:10:35Z</dcterms:created>
  <dcterms:modified xsi:type="dcterms:W3CDTF">2019-04-12T03:10:29Z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(3)igON1ZEFS3JjEqNzrM7dTWXezyIFCYSUsxrrM9hnG8HkJ2WoO4N5Q5i7Ojw6qy9EJFyNxSgR
O7MZVnH3hG7lQElg1JuaMNLiMhbKYyz1QDnEKnAZfUfjT3yFDCa5oR4Ex3t5XIfStGgVG8jz
dT4VMljT/5vAksCLFsI9G8HBJXEIwuXYGB19OE7kkHuk/LdVTVStxbwKz36nZPcs+is0xhCb
5nWhQHKA4g5EMgn/H3</vt:lpwstr>
  </property>
  <property fmtid="{D5CDD505-2E9C-101B-9397-08002B2CF9AE}" pid="3" name="_2015_ms_pID_7253431">
    <vt:lpwstr>1rOJS2+C3XuFnYXQL+ExuKK2YO1iNE0+NrbZIsIZh+HEkNWB8xeMNc
ANjawjJN42RK8mdZYSju5O7ujlkE/ltvfbNisThZl3OSvlAvrlSfuLOFleCzPWCfsZR1+qOa
6jPun6m4nIVTpU+RlICs3B0c4u3aIU2BY1iZ0Zu2D5K1V4bZAGiQPHHuhbu1dTDaOc9JkLeH
MikgeMLsfhtmB9mMmrPjCQGT/mOGdw8MfdZZ</vt:lpwstr>
  </property>
  <property fmtid="{D5CDD505-2E9C-101B-9397-08002B2CF9AE}" pid="4" name="_2015_ms_pID_7253432">
    <vt:lpwstr>GA==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1555038615</vt:lpwstr>
  </property>
</Properties>
</file>