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0" r:id="rId5"/>
    <p:sldMasterId id="2147483667" r:id="rId6"/>
  </p:sldMasterIdLst>
  <p:notesMasterIdLst>
    <p:notesMasterId r:id="rId13"/>
  </p:notesMasterIdLst>
  <p:handoutMasterIdLst>
    <p:handoutMasterId r:id="rId14"/>
  </p:handoutMasterIdLst>
  <p:sldIdLst>
    <p:sldId id="262" r:id="rId7"/>
    <p:sldId id="258" r:id="rId8"/>
    <p:sldId id="268" r:id="rId9"/>
    <p:sldId id="266" r:id="rId10"/>
    <p:sldId id="267" r:id="rId11"/>
    <p:sldId id="264"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35">
          <p15:clr>
            <a:srgbClr val="A4A3A4"/>
          </p15:clr>
        </p15:guide>
        <p15:guide id="2" pos="5459">
          <p15:clr>
            <a:srgbClr val="A4A3A4"/>
          </p15:clr>
        </p15:guide>
        <p15:guide id="3" pos="288">
          <p15:clr>
            <a:srgbClr val="A4A3A4"/>
          </p15:clr>
        </p15:guide>
        <p15:guide id="4" pos="5718">
          <p15:clr>
            <a:srgbClr val="A4A3A4"/>
          </p15:clr>
        </p15:guide>
        <p15:guide id="5" pos="3745">
          <p15:clr>
            <a:srgbClr val="A4A3A4"/>
          </p15:clr>
        </p15:guide>
        <p15:guide id="6" pos="201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004"/>
    <a:srgbClr val="FC000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72" autoAdjust="0"/>
    <p:restoredTop sz="94647"/>
  </p:normalViewPr>
  <p:slideViewPr>
    <p:cSldViewPr snapToGrid="0" snapToObjects="1">
      <p:cViewPr varScale="1">
        <p:scale>
          <a:sx n="97" d="100"/>
          <a:sy n="97" d="100"/>
        </p:scale>
        <p:origin x="480" y="78"/>
      </p:cViewPr>
      <p:guideLst>
        <p:guide orient="horz" pos="1235"/>
        <p:guide pos="5459"/>
        <p:guide pos="288"/>
        <p:guide pos="5718"/>
        <p:guide pos="3745"/>
        <p:guide pos="201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C39817-9369-9B4F-B1D9-E5CF6CC94703}" type="datetimeFigureOut">
              <a:rPr lang="en-US" smtClean="0"/>
              <a:t>1/15/2019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CDB26C7-C8AE-3245-BA32-D778E8A3F02E}" type="slidenum">
              <a:rPr lang="en-US" smtClean="0"/>
              <a:t>‹#›</a:t>
            </a:fld>
            <a:endParaRPr lang="en-US"/>
          </a:p>
        </p:txBody>
      </p:sp>
    </p:spTree>
    <p:extLst>
      <p:ext uri="{BB962C8B-B14F-4D97-AF65-F5344CB8AC3E}">
        <p14:creationId xmlns:p14="http://schemas.microsoft.com/office/powerpoint/2010/main" val="2467376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2D5C9B-CDB9-194C-82C6-102C79BF2437}" type="datetimeFigureOut">
              <a:rPr lang="en-US" smtClean="0"/>
              <a:t>1/15/2019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78DB6D-8D6F-FE4D-9C4A-2E3125F4E88D}" type="slidenum">
              <a:rPr lang="en-US" smtClean="0"/>
              <a:t>‹#›</a:t>
            </a:fld>
            <a:endParaRPr lang="en-US"/>
          </a:p>
        </p:txBody>
      </p:sp>
    </p:spTree>
    <p:extLst>
      <p:ext uri="{BB962C8B-B14F-4D97-AF65-F5344CB8AC3E}">
        <p14:creationId xmlns:p14="http://schemas.microsoft.com/office/powerpoint/2010/main" val="1308044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t>2</a:t>
            </a:fld>
            <a:endParaRPr lang="en-US"/>
          </a:p>
        </p:txBody>
      </p:sp>
    </p:spTree>
    <p:extLst>
      <p:ext uri="{BB962C8B-B14F-4D97-AF65-F5344CB8AC3E}">
        <p14:creationId xmlns:p14="http://schemas.microsoft.com/office/powerpoint/2010/main" val="2346469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8DB6D-8D6F-FE4D-9C4A-2E3125F4E88D}" type="slidenum">
              <a:rPr lang="en-US" smtClean="0"/>
              <a:t>4</a:t>
            </a:fld>
            <a:endParaRPr lang="en-US"/>
          </a:p>
        </p:txBody>
      </p:sp>
    </p:spTree>
    <p:extLst>
      <p:ext uri="{BB962C8B-B14F-4D97-AF65-F5344CB8AC3E}">
        <p14:creationId xmlns:p14="http://schemas.microsoft.com/office/powerpoint/2010/main" val="3198567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8DB6D-8D6F-FE4D-9C4A-2E3125F4E88D}" type="slidenum">
              <a:rPr lang="en-US" smtClean="0"/>
              <a:t>5</a:t>
            </a:fld>
            <a:endParaRPr lang="en-US"/>
          </a:p>
        </p:txBody>
      </p:sp>
    </p:spTree>
    <p:extLst>
      <p:ext uri="{BB962C8B-B14F-4D97-AF65-F5344CB8AC3E}">
        <p14:creationId xmlns:p14="http://schemas.microsoft.com/office/powerpoint/2010/main" val="3094115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8DB6D-8D6F-FE4D-9C4A-2E3125F4E88D}" type="slidenum">
              <a:rPr lang="en-US" smtClean="0"/>
              <a:t>6</a:t>
            </a:fld>
            <a:endParaRPr lang="en-US"/>
          </a:p>
        </p:txBody>
      </p:sp>
    </p:spTree>
    <p:extLst>
      <p:ext uri="{BB962C8B-B14F-4D97-AF65-F5344CB8AC3E}">
        <p14:creationId xmlns:p14="http://schemas.microsoft.com/office/powerpoint/2010/main" val="2133754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Page RED Imag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5143500"/>
          </a:xfrm>
          <a:prstGeom prst="rect">
            <a:avLst/>
          </a:prstGeom>
        </p:spPr>
        <p:txBody>
          <a:bodyPr vert="horz"/>
          <a:lstStyle/>
          <a:p>
            <a:endParaRPr lang="en-US"/>
          </a:p>
        </p:txBody>
      </p:sp>
      <p:sp>
        <p:nvSpPr>
          <p:cNvPr id="8" name="Title 1"/>
          <p:cNvSpPr>
            <a:spLocks noGrp="1"/>
          </p:cNvSpPr>
          <p:nvPr>
            <p:ph type="ctrTitle"/>
          </p:nvPr>
        </p:nvSpPr>
        <p:spPr>
          <a:xfrm>
            <a:off x="1678075" y="3013516"/>
            <a:ext cx="6957925" cy="636587"/>
          </a:xfrm>
          <a:prstGeom prst="rect">
            <a:avLst/>
          </a:prstGeom>
        </p:spPr>
        <p:txBody>
          <a:bodyPr/>
          <a:lstStyle>
            <a:lvl1pPr algn="l">
              <a:defRPr sz="3200">
                <a:solidFill>
                  <a:schemeClr val="tx1"/>
                </a:solidFill>
              </a:defRPr>
            </a:lvl1pPr>
          </a:lstStyle>
          <a:p>
            <a:r>
              <a:rPr lang="en-GB" dirty="0"/>
              <a:t>Click to edit Master title style</a:t>
            </a:r>
            <a:endParaRPr lang="en-US" dirty="0"/>
          </a:p>
        </p:txBody>
      </p:sp>
      <p:sp>
        <p:nvSpPr>
          <p:cNvPr id="9" name="Subtitle 2"/>
          <p:cNvSpPr>
            <a:spLocks noGrp="1"/>
          </p:cNvSpPr>
          <p:nvPr>
            <p:ph type="subTitle" idx="1"/>
          </p:nvPr>
        </p:nvSpPr>
        <p:spPr>
          <a:xfrm>
            <a:off x="1678075" y="4176051"/>
            <a:ext cx="6233160" cy="401306"/>
          </a:xfrm>
          <a:prstGeom prst="rect">
            <a:avLst/>
          </a:prstGeom>
        </p:spPr>
        <p:txBody>
          <a:bodyPr/>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4287896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7763" y="1152843"/>
            <a:ext cx="7442200" cy="655637"/>
          </a:xfrm>
          <a:prstGeom prst="rect">
            <a:avLst/>
          </a:prstGeom>
        </p:spPr>
        <p:txBody>
          <a:bodyPr>
            <a:normAutofit/>
          </a:bodyPr>
          <a:lstStyle>
            <a:lvl1pPr algn="l">
              <a:defRPr sz="3200">
                <a:solidFill>
                  <a:schemeClr val="tx1">
                    <a:lumMod val="75000"/>
                    <a:lumOff val="25000"/>
                  </a:schemeClr>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1153159" y="1939290"/>
            <a:ext cx="7436803" cy="63119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266562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ext Placeholder 2"/>
          <p:cNvSpPr>
            <a:spLocks noGrp="1"/>
          </p:cNvSpPr>
          <p:nvPr>
            <p:ph idx="1"/>
          </p:nvPr>
        </p:nvSpPr>
        <p:spPr>
          <a:xfrm>
            <a:off x="1045859" y="938012"/>
            <a:ext cx="7594957" cy="3793551"/>
          </a:xfrm>
          <a:prstGeom prst="rect">
            <a:avLst/>
          </a:prstGeom>
        </p:spPr>
        <p:txBody>
          <a:bodyPr vert="horz" lIns="91440" tIns="45720" rIns="91440" bIns="45720" rtlCol="0">
            <a:normAutofit/>
          </a:bodyPr>
          <a:lstStyle>
            <a:lvl1pPr>
              <a:defRPr sz="1600">
                <a:solidFill>
                  <a:schemeClr val="tx1"/>
                </a:solidFill>
              </a:defRPr>
            </a:lvl1pPr>
            <a:lvl2pPr>
              <a:defRPr sz="14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itle 2"/>
          <p:cNvSpPr>
            <a:spLocks noGrp="1"/>
          </p:cNvSpPr>
          <p:nvPr>
            <p:ph type="title"/>
          </p:nvPr>
        </p:nvSpPr>
        <p:spPr/>
        <p:txBody>
          <a:bodyPr/>
          <a:lstStyle/>
          <a:p>
            <a:r>
              <a:rPr lang="en-US"/>
              <a:t>Click to edit Master title style</a:t>
            </a:r>
            <a:endParaRPr lang="en-GB"/>
          </a:p>
        </p:txBody>
      </p:sp>
      <p:sp>
        <p:nvSpPr>
          <p:cNvPr id="6" name="Slide Number Placeholder 4"/>
          <p:cNvSpPr>
            <a:spLocks noGrp="1"/>
          </p:cNvSpPr>
          <p:nvPr>
            <p:ph type="sldNum" sz="quarter" idx="4"/>
          </p:nvPr>
        </p:nvSpPr>
        <p:spPr>
          <a:xfrm>
            <a:off x="7938198" y="4852601"/>
            <a:ext cx="702618"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pPr/>
              <a:t>‹#›</a:t>
            </a:fld>
            <a:endParaRPr lang="en-US" dirty="0"/>
          </a:p>
        </p:txBody>
      </p:sp>
      <p:sp>
        <p:nvSpPr>
          <p:cNvPr id="7" name="Footer Placeholder 3"/>
          <p:cNvSpPr>
            <a:spLocks noGrp="1"/>
          </p:cNvSpPr>
          <p:nvPr>
            <p:ph type="ftr" sz="quarter" idx="3"/>
          </p:nvPr>
        </p:nvSpPr>
        <p:spPr>
          <a:xfrm>
            <a:off x="438019" y="4852601"/>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t>GSMA Confidential</a:t>
            </a:r>
          </a:p>
        </p:txBody>
      </p:sp>
    </p:spTree>
    <p:extLst>
      <p:ext uri="{BB962C8B-B14F-4D97-AF65-F5344CB8AC3E}">
        <p14:creationId xmlns:p14="http://schemas.microsoft.com/office/powerpoint/2010/main" val="717150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IPLE TOP">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2966718" cy="1960880"/>
          </a:xfrm>
        </p:spPr>
        <p:txBody>
          <a:bodyPr/>
          <a:lstStyle/>
          <a:p>
            <a:endParaRPr lang="en-US"/>
          </a:p>
        </p:txBody>
      </p:sp>
      <p:sp>
        <p:nvSpPr>
          <p:cNvPr id="7" name="Picture Placeholder 3"/>
          <p:cNvSpPr>
            <a:spLocks noGrp="1"/>
          </p:cNvSpPr>
          <p:nvPr>
            <p:ph type="pic" sz="quarter" idx="11"/>
          </p:nvPr>
        </p:nvSpPr>
        <p:spPr>
          <a:xfrm>
            <a:off x="2955712" y="0"/>
            <a:ext cx="3148756" cy="1960880"/>
          </a:xfrm>
        </p:spPr>
        <p:txBody>
          <a:bodyPr/>
          <a:lstStyle/>
          <a:p>
            <a:endParaRPr lang="en-US"/>
          </a:p>
        </p:txBody>
      </p:sp>
      <p:sp>
        <p:nvSpPr>
          <p:cNvPr id="8" name="Picture Placeholder 3"/>
          <p:cNvSpPr>
            <a:spLocks noGrp="1"/>
          </p:cNvSpPr>
          <p:nvPr>
            <p:ph type="pic" sz="quarter" idx="12"/>
          </p:nvPr>
        </p:nvSpPr>
        <p:spPr>
          <a:xfrm>
            <a:off x="6085839" y="0"/>
            <a:ext cx="3058161" cy="1960880"/>
          </a:xfrm>
        </p:spPr>
        <p:txBody>
          <a:bodyPr/>
          <a:lstStyle/>
          <a:p>
            <a:endParaRPr lang="en-US"/>
          </a:p>
        </p:txBody>
      </p:sp>
      <p:sp>
        <p:nvSpPr>
          <p:cNvPr id="11" name="Text Placeholder 10"/>
          <p:cNvSpPr>
            <a:spLocks noGrp="1"/>
          </p:cNvSpPr>
          <p:nvPr>
            <p:ph type="body" sz="quarter" idx="13"/>
          </p:nvPr>
        </p:nvSpPr>
        <p:spPr>
          <a:xfrm>
            <a:off x="573941" y="2265680"/>
            <a:ext cx="2497224" cy="2195195"/>
          </a:xfrm>
        </p:spPr>
        <p:txBody>
          <a:bodyPr>
            <a:normAutofit/>
          </a:bodyPr>
          <a:lstStyle>
            <a:lvl1pPr marL="0" indent="0">
              <a:buNone/>
              <a:defRPr sz="16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14" name="Text Placeholder 10"/>
          <p:cNvSpPr>
            <a:spLocks noGrp="1"/>
          </p:cNvSpPr>
          <p:nvPr>
            <p:ph type="body" sz="quarter" idx="14"/>
          </p:nvPr>
        </p:nvSpPr>
        <p:spPr>
          <a:xfrm>
            <a:off x="3309259" y="2265680"/>
            <a:ext cx="2497224" cy="2195195"/>
          </a:xfrm>
        </p:spPr>
        <p:txBody>
          <a:bodyPr>
            <a:normAutofit/>
          </a:bodyPr>
          <a:lstStyle>
            <a:lvl1pPr marL="0" indent="0">
              <a:buNone/>
              <a:defRPr sz="16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15" name="Text Placeholder 10"/>
          <p:cNvSpPr>
            <a:spLocks noGrp="1"/>
          </p:cNvSpPr>
          <p:nvPr>
            <p:ph type="body" sz="quarter" idx="15"/>
          </p:nvPr>
        </p:nvSpPr>
        <p:spPr>
          <a:xfrm>
            <a:off x="6085839" y="2265680"/>
            <a:ext cx="2497224" cy="2195195"/>
          </a:xfrm>
        </p:spPr>
        <p:txBody>
          <a:bodyPr>
            <a:normAutofit/>
          </a:bodyPr>
          <a:lstStyle>
            <a:lvl1pPr marL="0" indent="0">
              <a:buNone/>
              <a:defRPr sz="1600">
                <a:solidFill>
                  <a:schemeClr val="tx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dirty="0"/>
              <a:t>Click to edit Master text style</a:t>
            </a:r>
          </a:p>
        </p:txBody>
      </p:sp>
      <p:sp>
        <p:nvSpPr>
          <p:cNvPr id="9" name="Slide Number Placeholder 4"/>
          <p:cNvSpPr>
            <a:spLocks noGrp="1"/>
          </p:cNvSpPr>
          <p:nvPr>
            <p:ph type="sldNum" sz="quarter" idx="4"/>
          </p:nvPr>
        </p:nvSpPr>
        <p:spPr>
          <a:xfrm>
            <a:off x="7938198" y="4852601"/>
            <a:ext cx="702618"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pPr/>
              <a:t>‹#›</a:t>
            </a:fld>
            <a:endParaRPr lang="en-US" dirty="0"/>
          </a:p>
        </p:txBody>
      </p:sp>
      <p:sp>
        <p:nvSpPr>
          <p:cNvPr id="10" name="Footer Placeholder 3"/>
          <p:cNvSpPr>
            <a:spLocks noGrp="1"/>
          </p:cNvSpPr>
          <p:nvPr>
            <p:ph type="ftr" sz="quarter" idx="3"/>
          </p:nvPr>
        </p:nvSpPr>
        <p:spPr>
          <a:xfrm>
            <a:off x="438019" y="4852601"/>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t>GSMA Confidential</a:t>
            </a:r>
          </a:p>
        </p:txBody>
      </p:sp>
    </p:spTree>
    <p:extLst>
      <p:ext uri="{BB962C8B-B14F-4D97-AF65-F5344CB8AC3E}">
        <p14:creationId xmlns:p14="http://schemas.microsoft.com/office/powerpoint/2010/main" val="157484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eft Image Slide">
    <p:spTree>
      <p:nvGrpSpPr>
        <p:cNvPr id="1" name=""/>
        <p:cNvGrpSpPr/>
        <p:nvPr/>
      </p:nvGrpSpPr>
      <p:grpSpPr>
        <a:xfrm>
          <a:off x="0" y="0"/>
          <a:ext cx="0" cy="0"/>
          <a:chOff x="0" y="0"/>
          <a:chExt cx="0" cy="0"/>
        </a:xfrm>
      </p:grpSpPr>
      <p:sp>
        <p:nvSpPr>
          <p:cNvPr id="7" name="Text Placeholder 2"/>
          <p:cNvSpPr>
            <a:spLocks noGrp="1"/>
          </p:cNvSpPr>
          <p:nvPr>
            <p:ph idx="1"/>
          </p:nvPr>
        </p:nvSpPr>
        <p:spPr>
          <a:xfrm>
            <a:off x="3473450" y="1788160"/>
            <a:ext cx="5213350" cy="2743200"/>
          </a:xfrm>
          <a:prstGeom prst="rect">
            <a:avLst/>
          </a:prstGeom>
        </p:spPr>
        <p:txBody>
          <a:bodyPr vert="horz" lIns="91440" tIns="45720" rIns="91440" bIns="45720" rtlCol="0">
            <a:normAutofit/>
          </a:bodyPr>
          <a:lstStyle>
            <a:lvl1pPr>
              <a:defRPr sz="1600">
                <a:solidFill>
                  <a:schemeClr val="tx1"/>
                </a:solidFill>
              </a:defRPr>
            </a:lvl1pPr>
            <a:lvl2pPr>
              <a:defRPr sz="1400">
                <a:solidFill>
                  <a:schemeClr val="tx1"/>
                </a:solidFill>
              </a:defRPr>
            </a:lvl2pPr>
            <a:lvl3pPr>
              <a:defRPr sz="1400">
                <a:solidFill>
                  <a:schemeClr val="tx1"/>
                </a:solidFill>
              </a:defRPr>
            </a:lvl3pPr>
            <a:lvl4pPr>
              <a:defRPr sz="1200">
                <a:solidFill>
                  <a:schemeClr val="tx1"/>
                </a:solidFill>
              </a:defRPr>
            </a:lvl4pPr>
            <a:lvl5pPr>
              <a:defRPr sz="1200">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Placeholder 1"/>
          <p:cNvSpPr>
            <a:spLocks noGrp="1"/>
          </p:cNvSpPr>
          <p:nvPr>
            <p:ph type="title"/>
          </p:nvPr>
        </p:nvSpPr>
        <p:spPr>
          <a:xfrm>
            <a:off x="3473450" y="771525"/>
            <a:ext cx="5213350" cy="857250"/>
          </a:xfrm>
          <a:prstGeom prst="rect">
            <a:avLst/>
          </a:prstGeom>
        </p:spPr>
        <p:txBody>
          <a:bodyPr vert="horz" lIns="91440" tIns="45720" rIns="91440" bIns="45720" rtlCol="0" anchor="ctr">
            <a:normAutofit/>
          </a:bodyPr>
          <a:lstStyle>
            <a:lvl1pPr>
              <a:defRPr>
                <a:solidFill>
                  <a:schemeClr val="tx1"/>
                </a:solidFill>
              </a:defRPr>
            </a:lvl1pPr>
          </a:lstStyle>
          <a:p>
            <a:r>
              <a:rPr lang="en-GB" dirty="0"/>
              <a:t>Click to edit Master title style</a:t>
            </a:r>
            <a:endParaRPr lang="en-US" dirty="0"/>
          </a:p>
        </p:txBody>
      </p:sp>
      <p:sp>
        <p:nvSpPr>
          <p:cNvPr id="3" name="Picture Placeholder 2"/>
          <p:cNvSpPr>
            <a:spLocks noGrp="1"/>
          </p:cNvSpPr>
          <p:nvPr>
            <p:ph type="pic" sz="quarter" idx="10"/>
          </p:nvPr>
        </p:nvSpPr>
        <p:spPr>
          <a:xfrm>
            <a:off x="-1" y="0"/>
            <a:ext cx="3190875" cy="5143500"/>
          </a:xfrm>
        </p:spPr>
        <p:txBody>
          <a:bodyPr/>
          <a:lstStyle/>
          <a:p>
            <a:endParaRPr lang="en-US"/>
          </a:p>
        </p:txBody>
      </p:sp>
      <p:sp>
        <p:nvSpPr>
          <p:cNvPr id="9" name="Slide Number Placeholder 4"/>
          <p:cNvSpPr>
            <a:spLocks noGrp="1"/>
          </p:cNvSpPr>
          <p:nvPr>
            <p:ph type="sldNum" sz="quarter" idx="4"/>
          </p:nvPr>
        </p:nvSpPr>
        <p:spPr>
          <a:xfrm>
            <a:off x="7938198" y="4852601"/>
            <a:ext cx="702618"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pPr/>
              <a:t>‹#›</a:t>
            </a:fld>
            <a:endParaRPr lang="en-US" dirty="0"/>
          </a:p>
        </p:txBody>
      </p:sp>
      <p:sp>
        <p:nvSpPr>
          <p:cNvPr id="10" name="Footer Placeholder 3"/>
          <p:cNvSpPr>
            <a:spLocks noGrp="1"/>
          </p:cNvSpPr>
          <p:nvPr>
            <p:ph type="ftr" sz="quarter" idx="3"/>
          </p:nvPr>
        </p:nvSpPr>
        <p:spPr>
          <a:xfrm>
            <a:off x="438019" y="4852601"/>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t>GSMA Confidential</a:t>
            </a:r>
          </a:p>
        </p:txBody>
      </p:sp>
    </p:spTree>
    <p:extLst>
      <p:ext uri="{BB962C8B-B14F-4D97-AF65-F5344CB8AC3E}">
        <p14:creationId xmlns:p14="http://schemas.microsoft.com/office/powerpoint/2010/main" val="74281262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967624"/>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4572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45859" y="938012"/>
            <a:ext cx="7594957" cy="3793551"/>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6" name="Picture 5"/>
          <p:cNvPicPr>
            <a:picLocks noChangeAspect="1"/>
          </p:cNvPicPr>
          <p:nvPr userDrawn="1"/>
        </p:nvPicPr>
        <p:blipFill>
          <a:blip r:embed="rId6"/>
          <a:stretch>
            <a:fillRect/>
          </a:stretch>
        </p:blipFill>
        <p:spPr>
          <a:xfrm>
            <a:off x="406983" y="341065"/>
            <a:ext cx="474717" cy="474717"/>
          </a:xfrm>
          <a:prstGeom prst="rect">
            <a:avLst/>
          </a:prstGeom>
        </p:spPr>
      </p:pic>
      <p:sp>
        <p:nvSpPr>
          <p:cNvPr id="10" name="Title Placeholder 1"/>
          <p:cNvSpPr>
            <a:spLocks noGrp="1"/>
          </p:cNvSpPr>
          <p:nvPr>
            <p:ph type="title"/>
          </p:nvPr>
        </p:nvSpPr>
        <p:spPr>
          <a:xfrm>
            <a:off x="1045859" y="286047"/>
            <a:ext cx="7594958" cy="547369"/>
          </a:xfrm>
          <a:prstGeom prst="rect">
            <a:avLst/>
          </a:prstGeom>
        </p:spPr>
        <p:txBody>
          <a:bodyPr vert="horz" lIns="91440" tIns="45720" rIns="91440" bIns="45720" rtlCol="0" anchor="ctr">
            <a:normAutofit/>
          </a:bodyPr>
          <a:lstStyle/>
          <a:p>
            <a:r>
              <a:rPr lang="en-GB" dirty="0"/>
              <a:t>Click to edit Master title style</a:t>
            </a:r>
            <a:endParaRPr lang="en-US" dirty="0"/>
          </a:p>
        </p:txBody>
      </p:sp>
      <p:pic>
        <p:nvPicPr>
          <p:cNvPr id="2" name="Picture 1"/>
          <p:cNvPicPr>
            <a:picLocks noChangeAspect="1"/>
          </p:cNvPicPr>
          <p:nvPr userDrawn="1"/>
        </p:nvPicPr>
        <p:blipFill>
          <a:blip r:embed="rId7"/>
          <a:stretch>
            <a:fillRect/>
          </a:stretch>
        </p:blipFill>
        <p:spPr>
          <a:xfrm>
            <a:off x="464820" y="4850645"/>
            <a:ext cx="8214360" cy="44450"/>
          </a:xfrm>
          <a:prstGeom prst="rect">
            <a:avLst/>
          </a:prstGeom>
        </p:spPr>
      </p:pic>
      <p:sp>
        <p:nvSpPr>
          <p:cNvPr id="7" name="Slide Number Placeholder 4"/>
          <p:cNvSpPr>
            <a:spLocks noGrp="1"/>
          </p:cNvSpPr>
          <p:nvPr>
            <p:ph type="sldNum" sz="quarter" idx="4"/>
          </p:nvPr>
        </p:nvSpPr>
        <p:spPr>
          <a:xfrm>
            <a:off x="6583417" y="4862577"/>
            <a:ext cx="2057400" cy="274637"/>
          </a:xfrm>
          <a:prstGeom prst="rect">
            <a:avLst/>
          </a:prstGeom>
        </p:spPr>
        <p:txBody>
          <a:bodyPr vert="horz" lIns="91440" tIns="45720" rIns="91440" bIns="45720" rtlCol="0" anchor="ctr"/>
          <a:lstStyle>
            <a:lvl1pPr algn="r">
              <a:defRPr sz="1000">
                <a:solidFill>
                  <a:schemeClr val="tx1">
                    <a:tint val="75000"/>
                  </a:schemeClr>
                </a:solidFill>
              </a:defRPr>
            </a:lvl1pPr>
          </a:lstStyle>
          <a:p>
            <a:fld id="{231F87C6-8F4B-C14F-952F-C5F8DB9F277E}" type="slidenum">
              <a:rPr lang="en-US" smtClean="0"/>
              <a:pPr/>
              <a:t>‹#›</a:t>
            </a:fld>
            <a:endParaRPr lang="en-US" dirty="0"/>
          </a:p>
        </p:txBody>
      </p:sp>
      <p:sp>
        <p:nvSpPr>
          <p:cNvPr id="4" name="Footer Placeholder 3"/>
          <p:cNvSpPr>
            <a:spLocks noGrp="1"/>
          </p:cNvSpPr>
          <p:nvPr>
            <p:ph type="ftr" sz="quarter" idx="3"/>
          </p:nvPr>
        </p:nvSpPr>
        <p:spPr>
          <a:xfrm>
            <a:off x="438019" y="4860204"/>
            <a:ext cx="3086100" cy="274637"/>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GB" dirty="0"/>
              <a:t>GSMA Confidential</a:t>
            </a:r>
          </a:p>
        </p:txBody>
      </p:sp>
    </p:spTree>
    <p:extLst>
      <p:ext uri="{BB962C8B-B14F-4D97-AF65-F5344CB8AC3E}">
        <p14:creationId xmlns:p14="http://schemas.microsoft.com/office/powerpoint/2010/main" val="94317873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Lst>
  <p:hf hdr="0" dt="0"/>
  <p:txStyles>
    <p:title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p:titleStyle>
    <p:bodyStyle>
      <a:lvl1pPr marL="342900" indent="-342900" algn="l" defTabSz="457200" rtl="0" eaLnBrk="1" latinLnBrk="0" hangingPunct="1">
        <a:spcBef>
          <a:spcPct val="20000"/>
        </a:spcBef>
        <a:buClr>
          <a:srgbClr val="FF0000"/>
        </a:buClr>
        <a:buFont typeface="Wingdings" charset="2"/>
        <a:buChar char="§"/>
        <a:defRPr sz="2400" kern="1200">
          <a:solidFill>
            <a:schemeClr val="tx1">
              <a:lumMod val="75000"/>
              <a:lumOff val="25000"/>
            </a:schemeClr>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2000" kern="1200">
          <a:solidFill>
            <a:schemeClr val="tx1">
              <a:lumMod val="75000"/>
              <a:lumOff val="25000"/>
            </a:schemeClr>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8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73450" y="771525"/>
            <a:ext cx="5213350" cy="85725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3473450" y="1788160"/>
            <a:ext cx="5213350" cy="2743200"/>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8" name="Picture 7"/>
          <p:cNvPicPr>
            <a:picLocks/>
          </p:cNvPicPr>
          <p:nvPr userDrawn="1"/>
        </p:nvPicPr>
        <p:blipFill>
          <a:blip r:embed="rId2"/>
          <a:stretch>
            <a:fillRect/>
          </a:stretch>
        </p:blipFill>
        <p:spPr>
          <a:xfrm>
            <a:off x="3448050" y="4606189"/>
            <a:ext cx="5194935" cy="58293"/>
          </a:xfrm>
          <a:prstGeom prst="rect">
            <a:avLst/>
          </a:prstGeom>
        </p:spPr>
      </p:pic>
      <p:pic>
        <p:nvPicPr>
          <p:cNvPr id="9" name="Picture 8"/>
          <p:cNvPicPr>
            <a:picLocks noChangeAspect="1"/>
          </p:cNvPicPr>
          <p:nvPr userDrawn="1"/>
        </p:nvPicPr>
        <p:blipFill>
          <a:blip r:embed="rId3"/>
          <a:stretch>
            <a:fillRect/>
          </a:stretch>
        </p:blipFill>
        <p:spPr>
          <a:xfrm>
            <a:off x="490483" y="490483"/>
            <a:ext cx="474717" cy="474717"/>
          </a:xfrm>
          <a:prstGeom prst="rect">
            <a:avLst/>
          </a:prstGeom>
        </p:spPr>
      </p:pic>
    </p:spTree>
    <p:extLst>
      <p:ext uri="{BB962C8B-B14F-4D97-AF65-F5344CB8AC3E}">
        <p14:creationId xmlns:p14="http://schemas.microsoft.com/office/powerpoint/2010/main" val="587342665"/>
      </p:ext>
    </p:extLst>
  </p:cSld>
  <p:clrMap bg1="lt1" tx1="dk1" bg2="lt2" tx2="dk2" accent1="accent1" accent2="accent2" accent3="accent3" accent4="accent4" accent5="accent5" accent6="accent6" hlink="hlink" folHlink="folHlink"/>
  <p:hf hdr="0" dt="0"/>
  <p:txStyles>
    <p:titleStyle>
      <a:lvl1pPr algn="l" defTabSz="4572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778" b="7778"/>
          <a:stretch>
            <a:fillRect/>
          </a:stretch>
        </p:blipFill>
        <p:spPr/>
      </p:pic>
      <p:sp>
        <p:nvSpPr>
          <p:cNvPr id="3" name="Title 2"/>
          <p:cNvSpPr>
            <a:spLocks noGrp="1"/>
          </p:cNvSpPr>
          <p:nvPr>
            <p:ph type="ctrTitle"/>
          </p:nvPr>
        </p:nvSpPr>
        <p:spPr/>
        <p:txBody>
          <a:bodyPr/>
          <a:lstStyle/>
          <a:p>
            <a:r>
              <a:rPr lang="en-US" dirty="0"/>
              <a:t>Discussion on </a:t>
            </a:r>
            <a:r>
              <a:rPr lang="en-US" altLang="ja-JP" dirty="0"/>
              <a:t>EMC</a:t>
            </a:r>
            <a:r>
              <a:rPr lang="ja-JP" altLang="en-US" dirty="0"/>
              <a:t> </a:t>
            </a:r>
            <a:r>
              <a:rPr lang="en-US" altLang="ja-JP" dirty="0"/>
              <a:t>BS</a:t>
            </a:r>
            <a:r>
              <a:rPr lang="en-US" dirty="0"/>
              <a:t> issue</a:t>
            </a:r>
            <a:br>
              <a:rPr lang="en-US" dirty="0"/>
            </a:br>
            <a:r>
              <a:rPr lang="en-US" sz="2000" dirty="0" err="1"/>
              <a:t>Azumi</a:t>
            </a:r>
            <a:r>
              <a:rPr lang="en-US" sz="2000" dirty="0"/>
              <a:t> </a:t>
            </a:r>
            <a:r>
              <a:rPr lang="en-US" sz="2000" dirty="0" err="1"/>
              <a:t>Matsusako</a:t>
            </a:r>
            <a:r>
              <a:rPr lang="en-US" sz="2000" dirty="0"/>
              <a:t>, NTT DOCOMO</a:t>
            </a:r>
            <a:endParaRPr lang="en-US" sz="2800" dirty="0"/>
          </a:p>
        </p:txBody>
      </p:sp>
      <p:sp>
        <p:nvSpPr>
          <p:cNvPr id="4" name="Subtitle 3"/>
          <p:cNvSpPr>
            <a:spLocks noGrp="1"/>
          </p:cNvSpPr>
          <p:nvPr>
            <p:ph type="subTitle" idx="1"/>
          </p:nvPr>
        </p:nvSpPr>
        <p:spPr>
          <a:xfrm>
            <a:off x="464820" y="4176051"/>
            <a:ext cx="6736953" cy="401306"/>
          </a:xfrm>
        </p:spPr>
        <p:txBody>
          <a:bodyPr/>
          <a:lstStyle/>
          <a:p>
            <a:r>
              <a:rPr lang="en-GB" dirty="0"/>
              <a:t>NG PACKET xx Doc </a:t>
            </a:r>
            <a:r>
              <a:rPr lang="en-GB" dirty="0" err="1"/>
              <a:t>abc</a:t>
            </a:r>
            <a:endParaRPr lang="en-GB" dirty="0"/>
          </a:p>
          <a:p>
            <a:endParaRPr lang="en-US" dirty="0"/>
          </a:p>
        </p:txBody>
      </p:sp>
      <p:grpSp>
        <p:nvGrpSpPr>
          <p:cNvPr id="2" name="Group 1"/>
          <p:cNvGrpSpPr/>
          <p:nvPr/>
        </p:nvGrpSpPr>
        <p:grpSpPr>
          <a:xfrm>
            <a:off x="461401" y="490483"/>
            <a:ext cx="8217779" cy="4197087"/>
            <a:chOff x="461401" y="490483"/>
            <a:chExt cx="8217779" cy="4197087"/>
          </a:xfrm>
        </p:grpSpPr>
        <p:pic>
          <p:nvPicPr>
            <p:cNvPr id="6" name="Picture 5"/>
            <p:cNvPicPr>
              <a:picLocks noChangeAspect="1"/>
            </p:cNvPicPr>
            <p:nvPr/>
          </p:nvPicPr>
          <p:blipFill>
            <a:blip r:embed="rId3"/>
            <a:stretch>
              <a:fillRect/>
            </a:stretch>
          </p:blipFill>
          <p:spPr>
            <a:xfrm>
              <a:off x="461401" y="490483"/>
              <a:ext cx="904240" cy="904240"/>
            </a:xfrm>
            <a:prstGeom prst="rect">
              <a:avLst/>
            </a:prstGeom>
          </p:spPr>
        </p:pic>
        <p:pic>
          <p:nvPicPr>
            <p:cNvPr id="7" name="Picture 6"/>
            <p:cNvPicPr>
              <a:picLocks noChangeAspect="1"/>
            </p:cNvPicPr>
            <p:nvPr/>
          </p:nvPicPr>
          <p:blipFill>
            <a:blip r:embed="rId4"/>
            <a:stretch>
              <a:fillRect/>
            </a:stretch>
          </p:blipFill>
          <p:spPr>
            <a:xfrm>
              <a:off x="464820" y="4643120"/>
              <a:ext cx="8214360" cy="44450"/>
            </a:xfrm>
            <a:prstGeom prst="rect">
              <a:avLst/>
            </a:prstGeom>
          </p:spPr>
        </p:pic>
      </p:grpSp>
      <p:sp>
        <p:nvSpPr>
          <p:cNvPr id="8" name="Text Box 15"/>
          <p:cNvSpPr txBox="1">
            <a:spLocks noChangeArrowheads="1"/>
          </p:cNvSpPr>
          <p:nvPr/>
        </p:nvSpPr>
        <p:spPr bwMode="auto">
          <a:xfrm>
            <a:off x="7035967" y="4016513"/>
            <a:ext cx="2108032" cy="567848"/>
          </a:xfrm>
          <a:prstGeom prst="rect">
            <a:avLst/>
          </a:prstGeom>
          <a:noFill/>
          <a:ln w="9525">
            <a:noFill/>
            <a:miter lim="800000"/>
            <a:headEnd/>
            <a:tailEnd/>
          </a:ln>
          <a:effectLst/>
        </p:spPr>
        <p:txBody>
          <a:bodyPr wrap="square">
            <a:prstTxWarp prst="textNoShape">
              <a:avLst/>
            </a:prstTxWarp>
            <a:spAutoFit/>
          </a:bodyPr>
          <a:lstStyle/>
          <a:p>
            <a:pPr>
              <a:lnSpc>
                <a:spcPct val="130000"/>
              </a:lnSpc>
            </a:pPr>
            <a:r>
              <a:rPr lang="en-GB" sz="600" dirty="0"/>
              <a:t>Restricted - Confidential Information</a:t>
            </a:r>
          </a:p>
          <a:p>
            <a:pPr>
              <a:lnSpc>
                <a:spcPct val="130000"/>
              </a:lnSpc>
            </a:pPr>
            <a:r>
              <a:rPr lang="en-GB" sz="600" dirty="0"/>
              <a:t>© GSM Association 2015</a:t>
            </a:r>
          </a:p>
          <a:p>
            <a:pPr>
              <a:lnSpc>
                <a:spcPct val="130000"/>
              </a:lnSpc>
            </a:pPr>
            <a:r>
              <a:rPr lang="en-GB" sz="600" dirty="0"/>
              <a:t>All GSMA meetings are conducted in full compliance with the </a:t>
            </a:r>
            <a:r>
              <a:rPr lang="en-GB" sz="600" dirty="0" err="1"/>
              <a:t>GSMA’s</a:t>
            </a:r>
            <a:r>
              <a:rPr lang="en-GB" sz="600" dirty="0"/>
              <a:t> anti-trust compliance policy </a:t>
            </a:r>
          </a:p>
        </p:txBody>
      </p:sp>
    </p:spTree>
    <p:extLst>
      <p:ext uri="{BB962C8B-B14F-4D97-AF65-F5344CB8AC3E}">
        <p14:creationId xmlns:p14="http://schemas.microsoft.com/office/powerpoint/2010/main" val="3308928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Introduction</a:t>
            </a:r>
          </a:p>
        </p:txBody>
      </p:sp>
      <p:sp>
        <p:nvSpPr>
          <p:cNvPr id="27" name="Slide Number Placeholder 26"/>
          <p:cNvSpPr>
            <a:spLocks noGrp="1"/>
          </p:cNvSpPr>
          <p:nvPr>
            <p:ph type="sldNum" sz="quarter" idx="4"/>
          </p:nvPr>
        </p:nvSpPr>
        <p:spPr/>
        <p:txBody>
          <a:bodyPr/>
          <a:lstStyle/>
          <a:p>
            <a:fld id="{231F87C6-8F4B-C14F-952F-C5F8DB9F277E}" type="slidenum">
              <a:rPr lang="en-US" smtClean="0"/>
              <a:pPr/>
              <a:t>2</a:t>
            </a:fld>
            <a:endParaRPr lang="en-US" dirty="0"/>
          </a:p>
        </p:txBody>
      </p:sp>
      <p:sp>
        <p:nvSpPr>
          <p:cNvPr id="19" name="Footer Placeholder 18"/>
          <p:cNvSpPr>
            <a:spLocks noGrp="1"/>
          </p:cNvSpPr>
          <p:nvPr>
            <p:ph type="ftr" sz="quarter" idx="3"/>
          </p:nvPr>
        </p:nvSpPr>
        <p:spPr/>
        <p:txBody>
          <a:bodyPr/>
          <a:lstStyle/>
          <a:p>
            <a:r>
              <a:rPr lang="en-GB"/>
              <a:t>GSMA Confidential</a:t>
            </a:r>
            <a:endParaRPr lang="en-GB" dirty="0"/>
          </a:p>
        </p:txBody>
      </p:sp>
      <p:sp>
        <p:nvSpPr>
          <p:cNvPr id="6" name="コンテンツ プレースホルダー 1"/>
          <p:cNvSpPr txBox="1">
            <a:spLocks/>
          </p:cNvSpPr>
          <p:nvPr/>
        </p:nvSpPr>
        <p:spPr>
          <a:xfrm>
            <a:off x="1045858" y="962378"/>
            <a:ext cx="7594957" cy="367058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FF0000"/>
              </a:buClr>
              <a:buFont typeface="Wingdings" charset="2"/>
              <a:buChar char="§"/>
              <a:defRPr sz="1600" kern="1200">
                <a:solidFill>
                  <a:schemeClr val="tx1"/>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kumimoji="1" lang="en-US" altLang="ja-JP" dirty="0"/>
              <a:t>This discussion paper intends to:</a:t>
            </a:r>
          </a:p>
          <a:p>
            <a:pPr lvl="1"/>
            <a:r>
              <a:rPr lang="en-US" altLang="ja-JP" dirty="0"/>
              <a:t>Explain the issue related to EMC</a:t>
            </a:r>
            <a:r>
              <a:rPr lang="ja-JP" altLang="en-US" dirty="0"/>
              <a:t> </a:t>
            </a:r>
            <a:r>
              <a:rPr lang="en-US" altLang="ja-JP" dirty="0"/>
              <a:t>BS</a:t>
            </a:r>
            <a:endParaRPr kumimoji="1" lang="en-US" altLang="ja-JP" dirty="0"/>
          </a:p>
          <a:p>
            <a:pPr lvl="1"/>
            <a:r>
              <a:rPr kumimoji="1" lang="en-US" altLang="ja-JP" dirty="0"/>
              <a:t>Discuss the best way to avoid the problem</a:t>
            </a:r>
          </a:p>
          <a:p>
            <a:pPr lvl="1"/>
            <a:r>
              <a:rPr kumimoji="1" lang="en-US" altLang="ja-JP" dirty="0"/>
              <a:t>Discuss if anything needs to be done in NG PRDs</a:t>
            </a:r>
            <a:endParaRPr kumimoji="1" lang="ja-JP" altLang="en-US" dirty="0"/>
          </a:p>
        </p:txBody>
      </p:sp>
    </p:spTree>
    <p:extLst>
      <p:ext uri="{BB962C8B-B14F-4D97-AF65-F5344CB8AC3E}">
        <p14:creationId xmlns:p14="http://schemas.microsoft.com/office/powerpoint/2010/main" val="2682142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p:txBody>
          <a:bodyPr/>
          <a:lstStyle/>
          <a:p>
            <a:r>
              <a:rPr kumimoji="1" lang="en-US" altLang="ja-JP" dirty="0"/>
              <a:t>There are operators (VPLMN) that deploy IMS Emergency Call for their domestic subscriber but CS Fallback Emergency Call for </a:t>
            </a:r>
            <a:r>
              <a:rPr kumimoji="1" lang="en-US" altLang="ja-JP"/>
              <a:t>roaming users.</a:t>
            </a:r>
            <a:endParaRPr kumimoji="1" lang="en-US" altLang="ja-JP" dirty="0"/>
          </a:p>
          <a:p>
            <a:endParaRPr kumimoji="1" lang="en-US" altLang="ja-JP" dirty="0"/>
          </a:p>
          <a:p>
            <a:r>
              <a:rPr kumimoji="1" lang="en-US" altLang="ja-JP" dirty="0"/>
              <a:t>In this scenario, according to 3GPP and GSMA specification, “e</a:t>
            </a:r>
            <a:r>
              <a:rPr lang="en-GB" altLang="ja-JP" dirty="0" err="1"/>
              <a:t>mergency</a:t>
            </a:r>
            <a:r>
              <a:rPr lang="en-GB" altLang="ja-JP" dirty="0"/>
              <a:t> bearer service indicator" (EMC BS)</a:t>
            </a:r>
            <a:r>
              <a:rPr kumimoji="1" lang="en-US" altLang="ja-JP" dirty="0"/>
              <a:t> is expected to control Emergency Call domain.</a:t>
            </a:r>
          </a:p>
          <a:p>
            <a:endParaRPr kumimoji="1" lang="en-US" altLang="ja-JP" dirty="0"/>
          </a:p>
          <a:p>
            <a:r>
              <a:rPr kumimoji="1" lang="en-US" altLang="ja-JP" dirty="0"/>
              <a:t>However, NTT DOCOMO has observed and encountered (in our </a:t>
            </a:r>
            <a:r>
              <a:rPr kumimoji="1" lang="en-US" altLang="ja-JP" dirty="0" err="1"/>
              <a:t>VoLTE</a:t>
            </a:r>
            <a:r>
              <a:rPr kumimoji="1" lang="en-US" altLang="ja-JP" dirty="0"/>
              <a:t> roaming test phase) that there are other solutions that are based on EMC BS = 1, on the contrary to the above-mentioned specifications. </a:t>
            </a:r>
          </a:p>
          <a:p>
            <a:pPr lvl="1"/>
            <a:r>
              <a:rPr kumimoji="1" lang="en-US" altLang="ja-JP" dirty="0"/>
              <a:t>And such solutions are not feasible.</a:t>
            </a:r>
          </a:p>
          <a:p>
            <a:endParaRPr kumimoji="1" lang="en-US" altLang="ja-JP" dirty="0"/>
          </a:p>
          <a:p>
            <a:r>
              <a:rPr kumimoji="1" lang="en-US" altLang="ja-JP" dirty="0"/>
              <a:t>This paper introduces such solutions, and proposes a way forward.</a:t>
            </a:r>
          </a:p>
        </p:txBody>
      </p:sp>
      <p:sp>
        <p:nvSpPr>
          <p:cNvPr id="3" name="タイトル 2"/>
          <p:cNvSpPr>
            <a:spLocks noGrp="1"/>
          </p:cNvSpPr>
          <p:nvPr>
            <p:ph type="title"/>
          </p:nvPr>
        </p:nvSpPr>
        <p:spPr/>
        <p:txBody>
          <a:bodyPr/>
          <a:lstStyle/>
          <a:p>
            <a:r>
              <a:rPr kumimoji="1" lang="en-US" altLang="ja-JP" dirty="0" err="1"/>
              <a:t>VoLTE</a:t>
            </a:r>
            <a:r>
              <a:rPr kumimoji="1" lang="en-US" altLang="ja-JP" dirty="0"/>
              <a:t> Roaming and Emergency Call</a:t>
            </a:r>
            <a:endParaRPr kumimoji="1" lang="ja-JP" altLang="en-US" dirty="0"/>
          </a:p>
        </p:txBody>
      </p:sp>
      <p:sp>
        <p:nvSpPr>
          <p:cNvPr id="4" name="スライド番号プレースホルダー 3"/>
          <p:cNvSpPr>
            <a:spLocks noGrp="1"/>
          </p:cNvSpPr>
          <p:nvPr>
            <p:ph type="sldNum" sz="quarter" idx="4"/>
          </p:nvPr>
        </p:nvSpPr>
        <p:spPr/>
        <p:txBody>
          <a:bodyPr/>
          <a:lstStyle/>
          <a:p>
            <a:fld id="{231F87C6-8F4B-C14F-952F-C5F8DB9F277E}" type="slidenum">
              <a:rPr lang="en-US" smtClean="0"/>
              <a:pPr/>
              <a:t>3</a:t>
            </a:fld>
            <a:endParaRPr lang="en-US" dirty="0"/>
          </a:p>
        </p:txBody>
      </p:sp>
      <p:sp>
        <p:nvSpPr>
          <p:cNvPr id="5" name="フッター プレースホルダー 4"/>
          <p:cNvSpPr>
            <a:spLocks noGrp="1"/>
          </p:cNvSpPr>
          <p:nvPr>
            <p:ph type="ftr" sz="quarter" idx="3"/>
          </p:nvPr>
        </p:nvSpPr>
        <p:spPr/>
        <p:txBody>
          <a:bodyPr/>
          <a:lstStyle/>
          <a:p>
            <a:r>
              <a:rPr lang="en-GB"/>
              <a:t>GSMA Confidential</a:t>
            </a:r>
            <a:endParaRPr lang="en-GB" dirty="0"/>
          </a:p>
        </p:txBody>
      </p:sp>
    </p:spTree>
    <p:extLst>
      <p:ext uri="{BB962C8B-B14F-4D97-AF65-F5344CB8AC3E}">
        <p14:creationId xmlns:p14="http://schemas.microsoft.com/office/powerpoint/2010/main" val="359148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DOCOMO has observed/encountered (1)</a:t>
            </a:r>
          </a:p>
        </p:txBody>
      </p:sp>
      <p:sp>
        <p:nvSpPr>
          <p:cNvPr id="27" name="Slide Number Placeholder 26"/>
          <p:cNvSpPr>
            <a:spLocks noGrp="1"/>
          </p:cNvSpPr>
          <p:nvPr>
            <p:ph type="sldNum" sz="quarter" idx="4"/>
          </p:nvPr>
        </p:nvSpPr>
        <p:spPr/>
        <p:txBody>
          <a:bodyPr/>
          <a:lstStyle/>
          <a:p>
            <a:fld id="{231F87C6-8F4B-C14F-952F-C5F8DB9F277E}" type="slidenum">
              <a:rPr lang="en-US" smtClean="0"/>
              <a:pPr/>
              <a:t>4</a:t>
            </a:fld>
            <a:endParaRPr lang="en-US" dirty="0"/>
          </a:p>
        </p:txBody>
      </p:sp>
      <p:sp>
        <p:nvSpPr>
          <p:cNvPr id="19" name="Footer Placeholder 18"/>
          <p:cNvSpPr>
            <a:spLocks noGrp="1"/>
          </p:cNvSpPr>
          <p:nvPr>
            <p:ph type="ftr" sz="quarter" idx="3"/>
          </p:nvPr>
        </p:nvSpPr>
        <p:spPr/>
        <p:txBody>
          <a:bodyPr/>
          <a:lstStyle/>
          <a:p>
            <a:r>
              <a:rPr lang="en-GB"/>
              <a:t>GSMA Confidential</a:t>
            </a:r>
            <a:endParaRPr lang="en-GB" dirty="0"/>
          </a:p>
        </p:txBody>
      </p:sp>
      <p:sp>
        <p:nvSpPr>
          <p:cNvPr id="28" name="コンテンツ プレースホルダー 1"/>
          <p:cNvSpPr>
            <a:spLocks noGrp="1"/>
          </p:cNvSpPr>
          <p:nvPr>
            <p:ph idx="1"/>
          </p:nvPr>
        </p:nvSpPr>
        <p:spPr>
          <a:xfrm>
            <a:off x="1045859" y="490846"/>
            <a:ext cx="7594957" cy="855442"/>
          </a:xfrm>
        </p:spPr>
        <p:txBody>
          <a:bodyPr/>
          <a:lstStyle/>
          <a:p>
            <a:pPr marL="0" indent="0">
              <a:buNone/>
            </a:pPr>
            <a:endParaRPr kumimoji="1" lang="en-US" altLang="ja-JP" dirty="0"/>
          </a:p>
          <a:p>
            <a:r>
              <a:rPr kumimoji="1" lang="en-US" altLang="ja-JP" sz="1000" dirty="0"/>
              <a:t>As shown below, DOCOMO observed/encountered some alternative solutions for the UE to fall back to CS Emergency calls when the EMC BS is not relevant (e.g. EMC BS are indicated as supported while VPMN only supports CS Emergency calls) .</a:t>
            </a:r>
          </a:p>
          <a:p>
            <a:pPr marL="0" indent="0">
              <a:buNone/>
            </a:pPr>
            <a:r>
              <a:rPr kumimoji="1" lang="en-US" altLang="ja-JP" sz="1000" dirty="0"/>
              <a:t>          But any solutions are not feasible.</a:t>
            </a:r>
          </a:p>
        </p:txBody>
      </p:sp>
      <p:sp>
        <p:nvSpPr>
          <p:cNvPr id="6" name="コンテンツ プレースホルダー 1"/>
          <p:cNvSpPr txBox="1">
            <a:spLocks/>
          </p:cNvSpPr>
          <p:nvPr/>
        </p:nvSpPr>
        <p:spPr>
          <a:xfrm>
            <a:off x="993369" y="1334662"/>
            <a:ext cx="2978089" cy="30952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rgbClr val="FF0000"/>
              </a:buClr>
              <a:buFont typeface="Wingdings" charset="2"/>
              <a:buChar char="§"/>
              <a:defRPr sz="1600" kern="1200">
                <a:solidFill>
                  <a:schemeClr val="tx1"/>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Wingdings" charset="2"/>
              <a:buNone/>
            </a:pPr>
            <a:r>
              <a:rPr kumimoji="1" lang="ja-JP" altLang="en-US" sz="1000" dirty="0"/>
              <a:t>■</a:t>
            </a:r>
            <a:r>
              <a:rPr kumimoji="1" lang="en-US" altLang="ja-JP" sz="1100" b="1" dirty="0"/>
              <a:t>Solution 1: PDN Connection Reject</a:t>
            </a:r>
          </a:p>
        </p:txBody>
      </p:sp>
      <p:sp>
        <p:nvSpPr>
          <p:cNvPr id="53" name="雲形吹き出し 52"/>
          <p:cNvSpPr/>
          <p:nvPr/>
        </p:nvSpPr>
        <p:spPr>
          <a:xfrm>
            <a:off x="1783075" y="1621352"/>
            <a:ext cx="1049907" cy="368387"/>
          </a:xfrm>
          <a:prstGeom prst="cloudCallout">
            <a:avLst>
              <a:gd name="adj1" fmla="val -3723"/>
              <a:gd name="adj2" fmla="val 28615"/>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4" name="正方形/長方形 53"/>
          <p:cNvSpPr/>
          <p:nvPr/>
        </p:nvSpPr>
        <p:spPr>
          <a:xfrm>
            <a:off x="1294277" y="2571107"/>
            <a:ext cx="601487"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MME</a:t>
            </a:r>
            <a:endParaRPr kumimoji="1" lang="ja-JP" altLang="en-US" sz="900" dirty="0"/>
          </a:p>
        </p:txBody>
      </p:sp>
      <p:sp>
        <p:nvSpPr>
          <p:cNvPr id="55" name="正方形/長方形 54"/>
          <p:cNvSpPr/>
          <p:nvPr/>
        </p:nvSpPr>
        <p:spPr>
          <a:xfrm>
            <a:off x="2099274" y="2571107"/>
            <a:ext cx="602433"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SGW</a:t>
            </a:r>
            <a:endParaRPr kumimoji="1" lang="ja-JP" altLang="en-US" sz="900" dirty="0"/>
          </a:p>
        </p:txBody>
      </p:sp>
      <p:sp>
        <p:nvSpPr>
          <p:cNvPr id="56" name="正方形/長方形 55"/>
          <p:cNvSpPr/>
          <p:nvPr/>
        </p:nvSpPr>
        <p:spPr>
          <a:xfrm>
            <a:off x="2092880" y="2231287"/>
            <a:ext cx="612425" cy="1682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PGW</a:t>
            </a:r>
            <a:endParaRPr kumimoji="1" lang="ja-JP" altLang="en-US" sz="900" dirty="0"/>
          </a:p>
        </p:txBody>
      </p:sp>
      <p:sp>
        <p:nvSpPr>
          <p:cNvPr id="57" name="正方形/長方形 56"/>
          <p:cNvSpPr/>
          <p:nvPr/>
        </p:nvSpPr>
        <p:spPr>
          <a:xfrm>
            <a:off x="2092880" y="1899053"/>
            <a:ext cx="614296" cy="177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P-CSCF</a:t>
            </a:r>
            <a:endParaRPr kumimoji="1" lang="ja-JP" altLang="en-US" sz="900" dirty="0"/>
          </a:p>
        </p:txBody>
      </p:sp>
      <p:cxnSp>
        <p:nvCxnSpPr>
          <p:cNvPr id="58" name="直線コネクタ 57"/>
          <p:cNvCxnSpPr>
            <a:stCxn id="54" idx="3"/>
            <a:endCxn id="55" idx="1"/>
          </p:cNvCxnSpPr>
          <p:nvPr/>
        </p:nvCxnSpPr>
        <p:spPr>
          <a:xfrm>
            <a:off x="1895764" y="2652079"/>
            <a:ext cx="20351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直線コネクタ 58"/>
          <p:cNvCxnSpPr>
            <a:stCxn id="56" idx="2"/>
            <a:endCxn id="55" idx="0"/>
          </p:cNvCxnSpPr>
          <p:nvPr/>
        </p:nvCxnSpPr>
        <p:spPr>
          <a:xfrm>
            <a:off x="2399093" y="2399531"/>
            <a:ext cx="1398" cy="1715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直線コネクタ 59"/>
          <p:cNvCxnSpPr>
            <a:stCxn id="56" idx="0"/>
            <a:endCxn id="57" idx="2"/>
          </p:cNvCxnSpPr>
          <p:nvPr/>
        </p:nvCxnSpPr>
        <p:spPr>
          <a:xfrm flipV="1">
            <a:off x="2399093" y="2076359"/>
            <a:ext cx="935" cy="1549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楕円 60"/>
          <p:cNvSpPr/>
          <p:nvPr/>
        </p:nvSpPr>
        <p:spPr>
          <a:xfrm>
            <a:off x="775070" y="2936777"/>
            <a:ext cx="1008005" cy="1981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E-UTRAN</a:t>
            </a:r>
            <a:endParaRPr kumimoji="1" lang="ja-JP" altLang="en-US" sz="900" dirty="0"/>
          </a:p>
        </p:txBody>
      </p:sp>
      <p:sp>
        <p:nvSpPr>
          <p:cNvPr id="62" name="楕円 61"/>
          <p:cNvSpPr/>
          <p:nvPr/>
        </p:nvSpPr>
        <p:spPr>
          <a:xfrm>
            <a:off x="2742841" y="2865804"/>
            <a:ext cx="1496291" cy="2506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t>GERAN/UTRAN</a:t>
            </a:r>
            <a:endParaRPr kumimoji="1" lang="ja-JP" altLang="en-US" sz="900" dirty="0"/>
          </a:p>
        </p:txBody>
      </p:sp>
      <p:sp>
        <p:nvSpPr>
          <p:cNvPr id="63" name="正方形/長方形 62"/>
          <p:cNvSpPr/>
          <p:nvPr/>
        </p:nvSpPr>
        <p:spPr>
          <a:xfrm>
            <a:off x="3051828" y="2571107"/>
            <a:ext cx="704556"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MSC/VLR</a:t>
            </a:r>
            <a:endParaRPr kumimoji="1" lang="ja-JP" altLang="en-US" sz="900" dirty="0"/>
          </a:p>
        </p:txBody>
      </p:sp>
      <p:sp>
        <p:nvSpPr>
          <p:cNvPr id="64" name="楕円 63"/>
          <p:cNvSpPr/>
          <p:nvPr/>
        </p:nvSpPr>
        <p:spPr>
          <a:xfrm>
            <a:off x="2994707" y="1690057"/>
            <a:ext cx="818484" cy="1999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PSAP</a:t>
            </a:r>
            <a:endParaRPr kumimoji="1" lang="ja-JP" altLang="en-US" sz="900" dirty="0"/>
          </a:p>
        </p:txBody>
      </p:sp>
      <p:cxnSp>
        <p:nvCxnSpPr>
          <p:cNvPr id="65" name="直線コネクタ 64"/>
          <p:cNvCxnSpPr>
            <a:stCxn id="63" idx="0"/>
            <a:endCxn id="64" idx="4"/>
          </p:cNvCxnSpPr>
          <p:nvPr/>
        </p:nvCxnSpPr>
        <p:spPr>
          <a:xfrm flipH="1" flipV="1">
            <a:off x="3403949" y="1889959"/>
            <a:ext cx="157" cy="68114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64" idx="2"/>
          </p:cNvCxnSpPr>
          <p:nvPr/>
        </p:nvCxnSpPr>
        <p:spPr>
          <a:xfrm>
            <a:off x="2789653" y="1759920"/>
            <a:ext cx="205054" cy="300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7" name="テキスト ボックス 66"/>
          <p:cNvSpPr txBox="1"/>
          <p:nvPr/>
        </p:nvSpPr>
        <p:spPr>
          <a:xfrm>
            <a:off x="1920742" y="1678277"/>
            <a:ext cx="774571" cy="230832"/>
          </a:xfrm>
          <a:prstGeom prst="rect">
            <a:avLst/>
          </a:prstGeom>
          <a:noFill/>
        </p:spPr>
        <p:txBody>
          <a:bodyPr wrap="none" rtlCol="0">
            <a:spAutoFit/>
          </a:bodyPr>
          <a:lstStyle/>
          <a:p>
            <a:r>
              <a:rPr kumimoji="1" lang="en-US" altLang="ja-JP" sz="900" dirty="0" err="1"/>
              <a:t>VoLTE</a:t>
            </a:r>
            <a:r>
              <a:rPr kumimoji="1" lang="en-US" altLang="ja-JP" sz="900" dirty="0"/>
              <a:t>/IMS</a:t>
            </a:r>
          </a:p>
        </p:txBody>
      </p:sp>
      <p:sp>
        <p:nvSpPr>
          <p:cNvPr id="68" name="角丸四角形 67"/>
          <p:cNvSpPr/>
          <p:nvPr/>
        </p:nvSpPr>
        <p:spPr>
          <a:xfrm>
            <a:off x="2131607" y="3381633"/>
            <a:ext cx="534969" cy="1384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UE</a:t>
            </a:r>
            <a:endParaRPr kumimoji="1" lang="ja-JP" altLang="en-US" sz="900" dirty="0"/>
          </a:p>
        </p:txBody>
      </p:sp>
      <p:cxnSp>
        <p:nvCxnSpPr>
          <p:cNvPr id="69" name="直線矢印コネクタ 68"/>
          <p:cNvCxnSpPr/>
          <p:nvPr/>
        </p:nvCxnSpPr>
        <p:spPr>
          <a:xfrm flipH="1" flipV="1">
            <a:off x="1783075" y="2812868"/>
            <a:ext cx="436094" cy="49800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70" name="テキスト ボックス 69"/>
          <p:cNvSpPr txBox="1"/>
          <p:nvPr/>
        </p:nvSpPr>
        <p:spPr>
          <a:xfrm>
            <a:off x="393071" y="3236211"/>
            <a:ext cx="1946617" cy="369332"/>
          </a:xfrm>
          <a:prstGeom prst="rect">
            <a:avLst/>
          </a:prstGeom>
          <a:noFill/>
        </p:spPr>
        <p:txBody>
          <a:bodyPr wrap="square" rtlCol="0">
            <a:spAutoFit/>
          </a:bodyPr>
          <a:lstStyle/>
          <a:p>
            <a:r>
              <a:rPr kumimoji="1" lang="en-US" altLang="ja-JP" sz="900" b="1" dirty="0">
                <a:solidFill>
                  <a:srgbClr val="FF0000"/>
                </a:solidFill>
              </a:rPr>
              <a:t>1. PDN Connectivity Request</a:t>
            </a:r>
          </a:p>
          <a:p>
            <a:r>
              <a:rPr lang="en-US" altLang="ja-JP" sz="900" b="1" dirty="0">
                <a:solidFill>
                  <a:srgbClr val="FF0000"/>
                </a:solidFill>
              </a:rPr>
              <a:t> (emergency)</a:t>
            </a:r>
            <a:endParaRPr kumimoji="1" lang="ja-JP" altLang="en-US" sz="900" b="1" dirty="0">
              <a:solidFill>
                <a:srgbClr val="FF0000"/>
              </a:solidFill>
            </a:endParaRPr>
          </a:p>
        </p:txBody>
      </p:sp>
      <p:cxnSp>
        <p:nvCxnSpPr>
          <p:cNvPr id="71" name="直線矢印コネクタ 70"/>
          <p:cNvCxnSpPr/>
          <p:nvPr/>
        </p:nvCxnSpPr>
        <p:spPr>
          <a:xfrm>
            <a:off x="1952817" y="2787387"/>
            <a:ext cx="444726" cy="51327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72" name="テキスト ボックス 71"/>
          <p:cNvSpPr txBox="1"/>
          <p:nvPr/>
        </p:nvSpPr>
        <p:spPr>
          <a:xfrm>
            <a:off x="2400491" y="3142687"/>
            <a:ext cx="1659429" cy="230832"/>
          </a:xfrm>
          <a:prstGeom prst="rect">
            <a:avLst/>
          </a:prstGeom>
          <a:noFill/>
        </p:spPr>
        <p:txBody>
          <a:bodyPr wrap="none" rtlCol="0">
            <a:spAutoFit/>
          </a:bodyPr>
          <a:lstStyle/>
          <a:p>
            <a:r>
              <a:rPr kumimoji="1" lang="en-US" altLang="ja-JP" sz="900" b="1" dirty="0">
                <a:solidFill>
                  <a:srgbClr val="FF0000"/>
                </a:solidFill>
              </a:rPr>
              <a:t>2. PDN Connectivity Reject</a:t>
            </a:r>
            <a:endParaRPr kumimoji="1" lang="ja-JP" altLang="en-US" sz="900" b="1" dirty="0">
              <a:solidFill>
                <a:srgbClr val="FF0000"/>
              </a:solidFill>
            </a:endParaRPr>
          </a:p>
        </p:txBody>
      </p:sp>
      <p:sp>
        <p:nvSpPr>
          <p:cNvPr id="73" name="テキスト ボックス 72"/>
          <p:cNvSpPr txBox="1"/>
          <p:nvPr/>
        </p:nvSpPr>
        <p:spPr>
          <a:xfrm>
            <a:off x="1610260" y="3524837"/>
            <a:ext cx="1832553" cy="230832"/>
          </a:xfrm>
          <a:prstGeom prst="rect">
            <a:avLst/>
          </a:prstGeom>
          <a:noFill/>
        </p:spPr>
        <p:txBody>
          <a:bodyPr wrap="none" rtlCol="0">
            <a:spAutoFit/>
          </a:bodyPr>
          <a:lstStyle/>
          <a:p>
            <a:r>
              <a:rPr kumimoji="1" lang="en-US" altLang="ja-JP" sz="900" b="1" dirty="0">
                <a:solidFill>
                  <a:srgbClr val="FF0000"/>
                </a:solidFill>
              </a:rPr>
              <a:t>3. UE falls back to 3G for EMC</a:t>
            </a:r>
            <a:endParaRPr kumimoji="1" lang="ja-JP" altLang="en-US" sz="900" b="1" dirty="0">
              <a:solidFill>
                <a:srgbClr val="FF0000"/>
              </a:solidFill>
            </a:endParaRPr>
          </a:p>
        </p:txBody>
      </p:sp>
      <p:graphicFrame>
        <p:nvGraphicFramePr>
          <p:cNvPr id="116" name="表 115"/>
          <p:cNvGraphicFramePr>
            <a:graphicFrameLocks noGrp="1"/>
          </p:cNvGraphicFramePr>
          <p:nvPr>
            <p:extLst>
              <p:ext uri="{D42A27DB-BD31-4B8C-83A1-F6EECF244321}">
                <p14:modId xmlns:p14="http://schemas.microsoft.com/office/powerpoint/2010/main" val="101624641"/>
              </p:ext>
            </p:extLst>
          </p:nvPr>
        </p:nvGraphicFramePr>
        <p:xfrm>
          <a:off x="475223" y="3762248"/>
          <a:ext cx="3845317" cy="1004876"/>
        </p:xfrm>
        <a:graphic>
          <a:graphicData uri="http://schemas.openxmlformats.org/drawingml/2006/table">
            <a:tbl>
              <a:tblPr bandRow="1">
                <a:tableStyleId>{E8034E78-7F5D-4C2E-B375-FC64B27BC917}</a:tableStyleId>
              </a:tblPr>
              <a:tblGrid>
                <a:gridCol w="839281">
                  <a:extLst>
                    <a:ext uri="{9D8B030D-6E8A-4147-A177-3AD203B41FA5}">
                      <a16:colId xmlns:a16="http://schemas.microsoft.com/office/drawing/2014/main" val="261577026"/>
                    </a:ext>
                  </a:extLst>
                </a:gridCol>
                <a:gridCol w="3006036">
                  <a:extLst>
                    <a:ext uri="{9D8B030D-6E8A-4147-A177-3AD203B41FA5}">
                      <a16:colId xmlns:a16="http://schemas.microsoft.com/office/drawing/2014/main" val="13379664"/>
                    </a:ext>
                  </a:extLst>
                </a:gridCol>
              </a:tblGrid>
              <a:tr h="350168">
                <a:tc>
                  <a:txBody>
                    <a:bodyPr/>
                    <a:lstStyle/>
                    <a:p>
                      <a:r>
                        <a:rPr kumimoji="1" lang="en-US" altLang="ja-JP" sz="800" dirty="0">
                          <a:solidFill>
                            <a:schemeClr val="tx1"/>
                          </a:solidFill>
                        </a:rPr>
                        <a:t>3GPP</a:t>
                      </a:r>
                      <a:endParaRPr kumimoji="1" lang="ja-JP" altLang="en-US" sz="800" dirty="0">
                        <a:solidFill>
                          <a:schemeClr val="tx1"/>
                        </a:solidFill>
                      </a:endParaRPr>
                    </a:p>
                  </a:txBody>
                  <a:tcPr/>
                </a:tc>
                <a:tc>
                  <a:txBody>
                    <a:bodyPr/>
                    <a:lstStyle/>
                    <a:p>
                      <a:pPr marL="0" indent="0">
                        <a:buFontTx/>
                        <a:buNone/>
                      </a:pPr>
                      <a:r>
                        <a:rPr kumimoji="1" lang="en-US" altLang="ja-JP" sz="800" dirty="0">
                          <a:solidFill>
                            <a:schemeClr val="tx1"/>
                          </a:solidFill>
                        </a:rPr>
                        <a:t>- Supported Rel-12 onwards</a:t>
                      </a:r>
                    </a:p>
                    <a:p>
                      <a:pPr marL="0" indent="0">
                        <a:buFontTx/>
                        <a:buNone/>
                      </a:pPr>
                      <a:r>
                        <a:rPr kumimoji="1" lang="en-US" altLang="ja-JP" sz="800" dirty="0">
                          <a:solidFill>
                            <a:schemeClr val="tx1"/>
                          </a:solidFill>
                        </a:rPr>
                        <a:t>- But it’s a optional feature</a:t>
                      </a:r>
                      <a:endParaRPr kumimoji="1" lang="ja-JP" altLang="en-US" sz="800" dirty="0">
                        <a:solidFill>
                          <a:schemeClr val="tx1"/>
                        </a:solidFill>
                      </a:endParaRPr>
                    </a:p>
                  </a:txBody>
                  <a:tcPr/>
                </a:tc>
                <a:extLst>
                  <a:ext uri="{0D108BD9-81ED-4DB2-BD59-A6C34878D82A}">
                    <a16:rowId xmlns:a16="http://schemas.microsoft.com/office/drawing/2014/main" val="2465813273"/>
                  </a:ext>
                </a:extLst>
              </a:tr>
              <a:tr h="222834">
                <a:tc>
                  <a:txBody>
                    <a:bodyPr/>
                    <a:lstStyle/>
                    <a:p>
                      <a:r>
                        <a:rPr kumimoji="1" lang="en-US" altLang="ja-JP" sz="800" dirty="0">
                          <a:solidFill>
                            <a:schemeClr val="tx1"/>
                          </a:solidFill>
                        </a:rPr>
                        <a:t>GSMA</a:t>
                      </a:r>
                      <a:r>
                        <a:rPr kumimoji="1" lang="en-US" altLang="ja-JP" sz="800" baseline="0" dirty="0">
                          <a:solidFill>
                            <a:schemeClr val="tx1"/>
                          </a:solidFill>
                        </a:rPr>
                        <a:t> </a:t>
                      </a:r>
                      <a:r>
                        <a:rPr kumimoji="1" lang="en-US" altLang="ja-JP" sz="800" baseline="0" dirty="0" err="1">
                          <a:solidFill>
                            <a:schemeClr val="tx1"/>
                          </a:solidFill>
                        </a:rPr>
                        <a:t>VoLTE</a:t>
                      </a:r>
                      <a:endParaRPr kumimoji="1" lang="ja-JP" altLang="en-US" sz="800" dirty="0">
                        <a:solidFill>
                          <a:schemeClr val="tx1"/>
                        </a:solidFill>
                      </a:endParaRPr>
                    </a:p>
                  </a:txBody>
                  <a:tcPr/>
                </a:tc>
                <a:tc>
                  <a:txBody>
                    <a:bodyPr/>
                    <a:lstStyle/>
                    <a:p>
                      <a:r>
                        <a:rPr kumimoji="1" lang="en-US" altLang="ja-JP" sz="800" dirty="0">
                          <a:solidFill>
                            <a:schemeClr val="tx1"/>
                          </a:solidFill>
                        </a:rPr>
                        <a:t>- No mention (i.e. follow 3GPP)</a:t>
                      </a:r>
                      <a:endParaRPr kumimoji="1" lang="ja-JP" altLang="en-US" sz="800" dirty="0">
                        <a:solidFill>
                          <a:schemeClr val="tx1"/>
                        </a:solidFill>
                      </a:endParaRPr>
                    </a:p>
                  </a:txBody>
                  <a:tcPr/>
                </a:tc>
                <a:extLst>
                  <a:ext uri="{0D108BD9-81ED-4DB2-BD59-A6C34878D82A}">
                    <a16:rowId xmlns:a16="http://schemas.microsoft.com/office/drawing/2014/main" val="1761983717"/>
                  </a:ext>
                </a:extLst>
              </a:tr>
              <a:tr h="431874">
                <a:tc>
                  <a:txBody>
                    <a:bodyPr/>
                    <a:lstStyle/>
                    <a:p>
                      <a:r>
                        <a:rPr kumimoji="1" lang="en-US" altLang="ja-JP" sz="800" dirty="0">
                          <a:solidFill>
                            <a:schemeClr val="tx1"/>
                          </a:solidFill>
                        </a:rPr>
                        <a:t>DOCOMO</a:t>
                      </a:r>
                      <a:r>
                        <a:rPr kumimoji="1" lang="en-US" altLang="ja-JP" sz="800" baseline="0" dirty="0">
                          <a:solidFill>
                            <a:schemeClr val="tx1"/>
                          </a:solidFill>
                        </a:rPr>
                        <a:t> UE</a:t>
                      </a:r>
                      <a:endParaRPr kumimoji="1" lang="ja-JP" altLang="en-US" sz="800" dirty="0">
                        <a:solidFill>
                          <a:schemeClr val="tx1"/>
                        </a:solidFill>
                      </a:endParaRPr>
                    </a:p>
                  </a:txBody>
                  <a:tcPr/>
                </a:tc>
                <a:tc>
                  <a:txBody>
                    <a:bodyPr/>
                    <a:lstStyle/>
                    <a:p>
                      <a:r>
                        <a:rPr kumimoji="1" lang="en-US" altLang="ja-JP" sz="800" dirty="0">
                          <a:solidFill>
                            <a:schemeClr val="tx1"/>
                          </a:solidFill>
                        </a:rPr>
                        <a:t>- Most</a:t>
                      </a:r>
                      <a:r>
                        <a:rPr kumimoji="1" lang="en-US" altLang="ja-JP" sz="800" baseline="0" dirty="0">
                          <a:solidFill>
                            <a:schemeClr val="tx1"/>
                          </a:solidFill>
                        </a:rPr>
                        <a:t> </a:t>
                      </a:r>
                      <a:r>
                        <a:rPr kumimoji="1" lang="en-US" altLang="ja-JP" sz="800" dirty="0">
                          <a:solidFill>
                            <a:schemeClr val="tx1"/>
                          </a:solidFill>
                        </a:rPr>
                        <a:t>devices support this, but not universally supported</a:t>
                      </a:r>
                      <a:endParaRPr kumimoji="1" lang="ja-JP" altLang="en-US" sz="800" dirty="0">
                        <a:solidFill>
                          <a:schemeClr val="tx1"/>
                        </a:solidFill>
                      </a:endParaRPr>
                    </a:p>
                  </a:txBody>
                  <a:tcPr/>
                </a:tc>
                <a:extLst>
                  <a:ext uri="{0D108BD9-81ED-4DB2-BD59-A6C34878D82A}">
                    <a16:rowId xmlns:a16="http://schemas.microsoft.com/office/drawing/2014/main" val="2763103021"/>
                  </a:ext>
                </a:extLst>
              </a:tr>
            </a:tbl>
          </a:graphicData>
        </a:graphic>
      </p:graphicFrame>
      <p:sp>
        <p:nvSpPr>
          <p:cNvPr id="117" name="コンテンツ プレースホルダー 1"/>
          <p:cNvSpPr txBox="1">
            <a:spLocks/>
          </p:cNvSpPr>
          <p:nvPr/>
        </p:nvSpPr>
        <p:spPr>
          <a:xfrm>
            <a:off x="5138649" y="1334662"/>
            <a:ext cx="2978089" cy="30952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rgbClr val="FF0000"/>
              </a:buClr>
              <a:buFont typeface="Wingdings" charset="2"/>
              <a:buChar char="§"/>
              <a:defRPr sz="1600" kern="1200">
                <a:solidFill>
                  <a:schemeClr val="tx1"/>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Wingdings" charset="2"/>
              <a:buNone/>
            </a:pPr>
            <a:r>
              <a:rPr kumimoji="1" lang="ja-JP" altLang="en-US" sz="1000" dirty="0"/>
              <a:t>■</a:t>
            </a:r>
            <a:r>
              <a:rPr kumimoji="1" lang="en-US" altLang="ja-JP" sz="1100" b="1" dirty="0"/>
              <a:t>Solution 1’: PDN Connection Timeout</a:t>
            </a:r>
          </a:p>
        </p:txBody>
      </p:sp>
      <p:sp>
        <p:nvSpPr>
          <p:cNvPr id="118" name="雲形吹き出し 117"/>
          <p:cNvSpPr/>
          <p:nvPr/>
        </p:nvSpPr>
        <p:spPr>
          <a:xfrm>
            <a:off x="5928355" y="1621352"/>
            <a:ext cx="1049907" cy="368387"/>
          </a:xfrm>
          <a:prstGeom prst="cloudCallout">
            <a:avLst>
              <a:gd name="adj1" fmla="val -3723"/>
              <a:gd name="adj2" fmla="val 28615"/>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19" name="正方形/長方形 118"/>
          <p:cNvSpPr/>
          <p:nvPr/>
        </p:nvSpPr>
        <p:spPr>
          <a:xfrm>
            <a:off x="5439557" y="2571107"/>
            <a:ext cx="601487"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MME</a:t>
            </a:r>
            <a:endParaRPr kumimoji="1" lang="ja-JP" altLang="en-US" sz="900" dirty="0"/>
          </a:p>
        </p:txBody>
      </p:sp>
      <p:sp>
        <p:nvSpPr>
          <p:cNvPr id="120" name="正方形/長方形 119"/>
          <p:cNvSpPr/>
          <p:nvPr/>
        </p:nvSpPr>
        <p:spPr>
          <a:xfrm>
            <a:off x="6244554" y="2571107"/>
            <a:ext cx="602433"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SGW</a:t>
            </a:r>
            <a:endParaRPr kumimoji="1" lang="ja-JP" altLang="en-US" sz="900" dirty="0"/>
          </a:p>
        </p:txBody>
      </p:sp>
      <p:sp>
        <p:nvSpPr>
          <p:cNvPr id="121" name="正方形/長方形 120"/>
          <p:cNvSpPr/>
          <p:nvPr/>
        </p:nvSpPr>
        <p:spPr>
          <a:xfrm>
            <a:off x="6238160" y="2231287"/>
            <a:ext cx="612425" cy="1682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PGW</a:t>
            </a:r>
            <a:endParaRPr kumimoji="1" lang="ja-JP" altLang="en-US" sz="900" dirty="0"/>
          </a:p>
        </p:txBody>
      </p:sp>
      <p:sp>
        <p:nvSpPr>
          <p:cNvPr id="122" name="正方形/長方形 121"/>
          <p:cNvSpPr/>
          <p:nvPr/>
        </p:nvSpPr>
        <p:spPr>
          <a:xfrm>
            <a:off x="6238160" y="1899053"/>
            <a:ext cx="614296" cy="177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P-CSCF</a:t>
            </a:r>
            <a:endParaRPr kumimoji="1" lang="ja-JP" altLang="en-US" sz="900" dirty="0"/>
          </a:p>
        </p:txBody>
      </p:sp>
      <p:cxnSp>
        <p:nvCxnSpPr>
          <p:cNvPr id="123" name="直線コネクタ 122"/>
          <p:cNvCxnSpPr>
            <a:stCxn id="119" idx="3"/>
            <a:endCxn id="120" idx="1"/>
          </p:cNvCxnSpPr>
          <p:nvPr/>
        </p:nvCxnSpPr>
        <p:spPr>
          <a:xfrm>
            <a:off x="6041044" y="2652079"/>
            <a:ext cx="20351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4" name="直線コネクタ 123"/>
          <p:cNvCxnSpPr>
            <a:stCxn id="121" idx="2"/>
            <a:endCxn id="120" idx="0"/>
          </p:cNvCxnSpPr>
          <p:nvPr/>
        </p:nvCxnSpPr>
        <p:spPr>
          <a:xfrm>
            <a:off x="6544373" y="2399531"/>
            <a:ext cx="1398" cy="1715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線コネクタ 124"/>
          <p:cNvCxnSpPr>
            <a:stCxn id="121" idx="0"/>
            <a:endCxn id="122" idx="2"/>
          </p:cNvCxnSpPr>
          <p:nvPr/>
        </p:nvCxnSpPr>
        <p:spPr>
          <a:xfrm flipV="1">
            <a:off x="6544373" y="2076359"/>
            <a:ext cx="935" cy="1549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6" name="楕円 125"/>
          <p:cNvSpPr/>
          <p:nvPr/>
        </p:nvSpPr>
        <p:spPr>
          <a:xfrm>
            <a:off x="4920350" y="2936777"/>
            <a:ext cx="1008005" cy="1981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E-UTRAN</a:t>
            </a:r>
            <a:endParaRPr kumimoji="1" lang="ja-JP" altLang="en-US" sz="900" dirty="0"/>
          </a:p>
        </p:txBody>
      </p:sp>
      <p:sp>
        <p:nvSpPr>
          <p:cNvPr id="127" name="楕円 126"/>
          <p:cNvSpPr/>
          <p:nvPr/>
        </p:nvSpPr>
        <p:spPr>
          <a:xfrm>
            <a:off x="6888121" y="2865804"/>
            <a:ext cx="1496291" cy="2506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t>GERAN/UTRAN</a:t>
            </a:r>
            <a:endParaRPr kumimoji="1" lang="ja-JP" altLang="en-US" sz="900" dirty="0"/>
          </a:p>
        </p:txBody>
      </p:sp>
      <p:sp>
        <p:nvSpPr>
          <p:cNvPr id="128" name="正方形/長方形 127"/>
          <p:cNvSpPr/>
          <p:nvPr/>
        </p:nvSpPr>
        <p:spPr>
          <a:xfrm>
            <a:off x="7197108" y="2571107"/>
            <a:ext cx="704556"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MSC/VLR</a:t>
            </a:r>
            <a:endParaRPr kumimoji="1" lang="ja-JP" altLang="en-US" sz="900" dirty="0"/>
          </a:p>
        </p:txBody>
      </p:sp>
      <p:sp>
        <p:nvSpPr>
          <p:cNvPr id="129" name="楕円 128"/>
          <p:cNvSpPr/>
          <p:nvPr/>
        </p:nvSpPr>
        <p:spPr>
          <a:xfrm>
            <a:off x="7139987" y="1690057"/>
            <a:ext cx="818484" cy="1999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PSAP</a:t>
            </a:r>
            <a:endParaRPr kumimoji="1" lang="ja-JP" altLang="en-US" sz="900" dirty="0"/>
          </a:p>
        </p:txBody>
      </p:sp>
      <p:cxnSp>
        <p:nvCxnSpPr>
          <p:cNvPr id="130" name="直線コネクタ 129"/>
          <p:cNvCxnSpPr>
            <a:stCxn id="128" idx="0"/>
            <a:endCxn id="129" idx="4"/>
          </p:cNvCxnSpPr>
          <p:nvPr/>
        </p:nvCxnSpPr>
        <p:spPr>
          <a:xfrm flipH="1" flipV="1">
            <a:off x="7549229" y="1889959"/>
            <a:ext cx="157" cy="68114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1" name="直線コネクタ 130"/>
          <p:cNvCxnSpPr>
            <a:endCxn id="129" idx="2"/>
          </p:cNvCxnSpPr>
          <p:nvPr/>
        </p:nvCxnSpPr>
        <p:spPr>
          <a:xfrm>
            <a:off x="6934933" y="1759920"/>
            <a:ext cx="205054" cy="300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2" name="テキスト ボックス 131"/>
          <p:cNvSpPr txBox="1"/>
          <p:nvPr/>
        </p:nvSpPr>
        <p:spPr>
          <a:xfrm>
            <a:off x="6066022" y="1678277"/>
            <a:ext cx="774571" cy="230832"/>
          </a:xfrm>
          <a:prstGeom prst="rect">
            <a:avLst/>
          </a:prstGeom>
          <a:noFill/>
        </p:spPr>
        <p:txBody>
          <a:bodyPr wrap="none" rtlCol="0">
            <a:spAutoFit/>
          </a:bodyPr>
          <a:lstStyle/>
          <a:p>
            <a:r>
              <a:rPr kumimoji="1" lang="en-US" altLang="ja-JP" sz="900" dirty="0" err="1"/>
              <a:t>VoLTE</a:t>
            </a:r>
            <a:r>
              <a:rPr kumimoji="1" lang="en-US" altLang="ja-JP" sz="900" dirty="0"/>
              <a:t>/IMS</a:t>
            </a:r>
          </a:p>
        </p:txBody>
      </p:sp>
      <p:sp>
        <p:nvSpPr>
          <p:cNvPr id="133" name="角丸四角形 132"/>
          <p:cNvSpPr/>
          <p:nvPr/>
        </p:nvSpPr>
        <p:spPr>
          <a:xfrm>
            <a:off x="6276887" y="3381633"/>
            <a:ext cx="534969" cy="1384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UE</a:t>
            </a:r>
            <a:endParaRPr kumimoji="1" lang="ja-JP" altLang="en-US" sz="900" dirty="0"/>
          </a:p>
        </p:txBody>
      </p:sp>
      <p:cxnSp>
        <p:nvCxnSpPr>
          <p:cNvPr id="134" name="直線矢印コネクタ 133"/>
          <p:cNvCxnSpPr/>
          <p:nvPr/>
        </p:nvCxnSpPr>
        <p:spPr>
          <a:xfrm flipH="1" flipV="1">
            <a:off x="5928355" y="2812868"/>
            <a:ext cx="436094" cy="49800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35" name="テキスト ボックス 134"/>
          <p:cNvSpPr txBox="1"/>
          <p:nvPr/>
        </p:nvSpPr>
        <p:spPr>
          <a:xfrm>
            <a:off x="4538351" y="3236211"/>
            <a:ext cx="1946617" cy="369332"/>
          </a:xfrm>
          <a:prstGeom prst="rect">
            <a:avLst/>
          </a:prstGeom>
          <a:noFill/>
        </p:spPr>
        <p:txBody>
          <a:bodyPr wrap="square" rtlCol="0">
            <a:spAutoFit/>
          </a:bodyPr>
          <a:lstStyle/>
          <a:p>
            <a:r>
              <a:rPr kumimoji="1" lang="en-US" altLang="ja-JP" sz="900" b="1" dirty="0">
                <a:solidFill>
                  <a:srgbClr val="FF0000"/>
                </a:solidFill>
              </a:rPr>
              <a:t>1. PDN Connectivity Request</a:t>
            </a:r>
          </a:p>
          <a:p>
            <a:r>
              <a:rPr lang="en-US" altLang="ja-JP" sz="900" b="1" dirty="0">
                <a:solidFill>
                  <a:srgbClr val="FF0000"/>
                </a:solidFill>
              </a:rPr>
              <a:t> (emergency)</a:t>
            </a:r>
            <a:endParaRPr kumimoji="1" lang="ja-JP" altLang="en-US" sz="900" b="1" dirty="0">
              <a:solidFill>
                <a:srgbClr val="FF0000"/>
              </a:solidFill>
            </a:endParaRPr>
          </a:p>
        </p:txBody>
      </p:sp>
      <p:cxnSp>
        <p:nvCxnSpPr>
          <p:cNvPr id="136" name="直線矢印コネクタ 135"/>
          <p:cNvCxnSpPr/>
          <p:nvPr/>
        </p:nvCxnSpPr>
        <p:spPr>
          <a:xfrm>
            <a:off x="6098097" y="2787387"/>
            <a:ext cx="444726" cy="51327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37" name="テキスト ボックス 136"/>
          <p:cNvSpPr txBox="1"/>
          <p:nvPr/>
        </p:nvSpPr>
        <p:spPr>
          <a:xfrm>
            <a:off x="6545771" y="3142687"/>
            <a:ext cx="1762021" cy="230832"/>
          </a:xfrm>
          <a:prstGeom prst="rect">
            <a:avLst/>
          </a:prstGeom>
          <a:noFill/>
        </p:spPr>
        <p:txBody>
          <a:bodyPr wrap="none" rtlCol="0">
            <a:spAutoFit/>
          </a:bodyPr>
          <a:lstStyle/>
          <a:p>
            <a:r>
              <a:rPr kumimoji="1" lang="en-US" altLang="ja-JP" sz="900" b="1" dirty="0">
                <a:solidFill>
                  <a:srgbClr val="FF0000"/>
                </a:solidFill>
              </a:rPr>
              <a:t>2. PDN Connectivity Timeout</a:t>
            </a:r>
            <a:endParaRPr kumimoji="1" lang="ja-JP" altLang="en-US" sz="900" b="1" dirty="0">
              <a:solidFill>
                <a:srgbClr val="FF0000"/>
              </a:solidFill>
            </a:endParaRPr>
          </a:p>
        </p:txBody>
      </p:sp>
      <p:sp>
        <p:nvSpPr>
          <p:cNvPr id="138" name="テキスト ボックス 137"/>
          <p:cNvSpPr txBox="1"/>
          <p:nvPr/>
        </p:nvSpPr>
        <p:spPr>
          <a:xfrm>
            <a:off x="5755540" y="3517217"/>
            <a:ext cx="1832553" cy="230832"/>
          </a:xfrm>
          <a:prstGeom prst="rect">
            <a:avLst/>
          </a:prstGeom>
          <a:noFill/>
        </p:spPr>
        <p:txBody>
          <a:bodyPr wrap="none" rtlCol="0">
            <a:spAutoFit/>
          </a:bodyPr>
          <a:lstStyle/>
          <a:p>
            <a:r>
              <a:rPr kumimoji="1" lang="en-US" altLang="ja-JP" sz="900" b="1" dirty="0">
                <a:solidFill>
                  <a:srgbClr val="FF0000"/>
                </a:solidFill>
              </a:rPr>
              <a:t>3. UE falls back to 3G for EMC</a:t>
            </a:r>
            <a:endParaRPr kumimoji="1" lang="ja-JP" altLang="en-US" sz="900" b="1" dirty="0">
              <a:solidFill>
                <a:srgbClr val="FF0000"/>
              </a:solidFill>
            </a:endParaRPr>
          </a:p>
        </p:txBody>
      </p:sp>
      <p:graphicFrame>
        <p:nvGraphicFramePr>
          <p:cNvPr id="139" name="表 138"/>
          <p:cNvGraphicFramePr>
            <a:graphicFrameLocks noGrp="1"/>
          </p:cNvGraphicFramePr>
          <p:nvPr>
            <p:extLst>
              <p:ext uri="{D42A27DB-BD31-4B8C-83A1-F6EECF244321}">
                <p14:modId xmlns:p14="http://schemas.microsoft.com/office/powerpoint/2010/main" val="2900926117"/>
              </p:ext>
            </p:extLst>
          </p:nvPr>
        </p:nvGraphicFramePr>
        <p:xfrm>
          <a:off x="4465321" y="3761309"/>
          <a:ext cx="4175496" cy="1005840"/>
        </p:xfrm>
        <a:graphic>
          <a:graphicData uri="http://schemas.openxmlformats.org/drawingml/2006/table">
            <a:tbl>
              <a:tblPr bandRow="1">
                <a:tableStyleId>{E8034E78-7F5D-4C2E-B375-FC64B27BC917}</a:tableStyleId>
              </a:tblPr>
              <a:tblGrid>
                <a:gridCol w="828022">
                  <a:extLst>
                    <a:ext uri="{9D8B030D-6E8A-4147-A177-3AD203B41FA5}">
                      <a16:colId xmlns:a16="http://schemas.microsoft.com/office/drawing/2014/main" val="261577026"/>
                    </a:ext>
                  </a:extLst>
                </a:gridCol>
                <a:gridCol w="3347474">
                  <a:extLst>
                    <a:ext uri="{9D8B030D-6E8A-4147-A177-3AD203B41FA5}">
                      <a16:colId xmlns:a16="http://schemas.microsoft.com/office/drawing/2014/main" val="13379664"/>
                    </a:ext>
                  </a:extLst>
                </a:gridCol>
              </a:tblGrid>
              <a:tr h="321030">
                <a:tc>
                  <a:txBody>
                    <a:bodyPr/>
                    <a:lstStyle/>
                    <a:p>
                      <a:r>
                        <a:rPr kumimoji="1" lang="en-US" altLang="ja-JP" sz="800" dirty="0">
                          <a:solidFill>
                            <a:schemeClr val="tx1"/>
                          </a:solidFill>
                        </a:rPr>
                        <a:t>3GPP</a:t>
                      </a:r>
                      <a:endParaRPr kumimoji="1" lang="ja-JP" altLang="en-US" sz="800" dirty="0">
                        <a:solidFill>
                          <a:schemeClr val="tx1"/>
                        </a:solidFill>
                      </a:endParaRPr>
                    </a:p>
                  </a:txBody>
                  <a:tcPr/>
                </a:tc>
                <a:tc>
                  <a:txBody>
                    <a:bodyPr/>
                    <a:lstStyle/>
                    <a:p>
                      <a:pPr marL="0" indent="0">
                        <a:buFontTx/>
                        <a:buNone/>
                      </a:pPr>
                      <a:r>
                        <a:rPr kumimoji="1" lang="en-US" altLang="ja-JP" sz="800" dirty="0">
                          <a:solidFill>
                            <a:schemeClr val="tx1"/>
                          </a:solidFill>
                        </a:rPr>
                        <a:t>- Supported Rel-12 onwards</a:t>
                      </a:r>
                    </a:p>
                    <a:p>
                      <a:pPr marL="0" indent="0">
                        <a:buFontTx/>
                        <a:buNone/>
                      </a:pPr>
                      <a:r>
                        <a:rPr kumimoji="1" lang="en-US" altLang="ja-JP" sz="800" dirty="0">
                          <a:solidFill>
                            <a:schemeClr val="tx1"/>
                          </a:solidFill>
                        </a:rPr>
                        <a:t>- But it’s a optional feature</a:t>
                      </a:r>
                      <a:endParaRPr kumimoji="1" lang="ja-JP" altLang="en-US" sz="800" dirty="0">
                        <a:solidFill>
                          <a:schemeClr val="tx1"/>
                        </a:solidFill>
                      </a:endParaRPr>
                    </a:p>
                  </a:txBody>
                  <a:tcPr/>
                </a:tc>
                <a:extLst>
                  <a:ext uri="{0D108BD9-81ED-4DB2-BD59-A6C34878D82A}">
                    <a16:rowId xmlns:a16="http://schemas.microsoft.com/office/drawing/2014/main" val="2465813273"/>
                  </a:ext>
                </a:extLst>
              </a:tr>
              <a:tr h="204292">
                <a:tc>
                  <a:txBody>
                    <a:bodyPr/>
                    <a:lstStyle/>
                    <a:p>
                      <a:r>
                        <a:rPr kumimoji="1" lang="en-US" altLang="ja-JP" sz="800" dirty="0">
                          <a:solidFill>
                            <a:schemeClr val="tx1"/>
                          </a:solidFill>
                        </a:rPr>
                        <a:t>GSMA</a:t>
                      </a:r>
                      <a:r>
                        <a:rPr kumimoji="1" lang="en-US" altLang="ja-JP" sz="800" baseline="0" dirty="0">
                          <a:solidFill>
                            <a:schemeClr val="tx1"/>
                          </a:solidFill>
                        </a:rPr>
                        <a:t> </a:t>
                      </a:r>
                      <a:r>
                        <a:rPr kumimoji="1" lang="en-US" altLang="ja-JP" sz="800" baseline="0" dirty="0" err="1">
                          <a:solidFill>
                            <a:schemeClr val="tx1"/>
                          </a:solidFill>
                        </a:rPr>
                        <a:t>VoLTE</a:t>
                      </a:r>
                      <a:endParaRPr kumimoji="1" lang="ja-JP" altLang="en-US" sz="800" dirty="0">
                        <a:solidFill>
                          <a:schemeClr val="tx1"/>
                        </a:solidFill>
                      </a:endParaRPr>
                    </a:p>
                  </a:txBody>
                  <a:tcPr/>
                </a:tc>
                <a:tc>
                  <a:txBody>
                    <a:bodyPr/>
                    <a:lstStyle/>
                    <a:p>
                      <a:r>
                        <a:rPr kumimoji="1" lang="en-US" altLang="ja-JP" sz="800" dirty="0">
                          <a:solidFill>
                            <a:schemeClr val="tx1"/>
                          </a:solidFill>
                        </a:rPr>
                        <a:t>- No mention (i.e. follow 3GPP)</a:t>
                      </a:r>
                      <a:endParaRPr kumimoji="1" lang="ja-JP" altLang="en-US" sz="800" dirty="0">
                        <a:solidFill>
                          <a:schemeClr val="tx1"/>
                        </a:solidFill>
                      </a:endParaRPr>
                    </a:p>
                  </a:txBody>
                  <a:tcPr/>
                </a:tc>
                <a:extLst>
                  <a:ext uri="{0D108BD9-81ED-4DB2-BD59-A6C34878D82A}">
                    <a16:rowId xmlns:a16="http://schemas.microsoft.com/office/drawing/2014/main" val="1761983717"/>
                  </a:ext>
                </a:extLst>
              </a:tr>
              <a:tr h="437769">
                <a:tc>
                  <a:txBody>
                    <a:bodyPr/>
                    <a:lstStyle/>
                    <a:p>
                      <a:r>
                        <a:rPr kumimoji="1" lang="en-US" altLang="ja-JP" sz="800" kern="1200" dirty="0">
                          <a:solidFill>
                            <a:schemeClr val="tx1"/>
                          </a:solidFill>
                          <a:latin typeface="+mn-lt"/>
                          <a:ea typeface="+mn-ea"/>
                          <a:cs typeface="+mn-cs"/>
                        </a:rPr>
                        <a:t>DOCOMO UE</a:t>
                      </a:r>
                      <a:endParaRPr kumimoji="1" lang="ja-JP" altLang="en-US" sz="800" kern="1200" dirty="0">
                        <a:solidFill>
                          <a:schemeClr val="tx1"/>
                        </a:solidFill>
                        <a:latin typeface="+mn-lt"/>
                        <a:ea typeface="+mn-ea"/>
                        <a:cs typeface="+mn-cs"/>
                      </a:endParaRPr>
                    </a:p>
                  </a:txBody>
                  <a:tcPr/>
                </a:tc>
                <a:tc>
                  <a:txBody>
                    <a:bodyPr/>
                    <a:lstStyle/>
                    <a:p>
                      <a:r>
                        <a:rPr kumimoji="1" lang="en-US" altLang="ja-JP" sz="800" kern="1200" dirty="0">
                          <a:solidFill>
                            <a:schemeClr val="tx1"/>
                          </a:solidFill>
                          <a:latin typeface="+mn-lt"/>
                          <a:ea typeface="+mn-ea"/>
                          <a:cs typeface="+mn-cs"/>
                        </a:rPr>
                        <a:t>- As per our spec, it takes 40 seconds for DOCOMO UE to timeout</a:t>
                      </a:r>
                    </a:p>
                    <a:p>
                      <a:pPr marL="0" indent="0">
                        <a:buFontTx/>
                        <a:buNone/>
                      </a:pPr>
                      <a:r>
                        <a:rPr kumimoji="1" lang="en-US" altLang="ja-JP" sz="800" kern="1200" dirty="0">
                          <a:solidFill>
                            <a:schemeClr val="tx1"/>
                          </a:solidFill>
                          <a:latin typeface="+mn-lt"/>
                          <a:ea typeface="+mn-ea"/>
                          <a:cs typeface="+mn-cs"/>
                        </a:rPr>
                        <a:t>- Most devices support CSFB after timeout, but not universally </a:t>
                      </a:r>
                    </a:p>
                    <a:p>
                      <a:pPr marL="0" indent="0">
                        <a:buFontTx/>
                        <a:buNone/>
                      </a:pPr>
                      <a:r>
                        <a:rPr kumimoji="1" lang="en-US" altLang="ja-JP" sz="800" kern="1200" dirty="0">
                          <a:solidFill>
                            <a:schemeClr val="tx1"/>
                          </a:solidFill>
                          <a:latin typeface="+mn-lt"/>
                          <a:ea typeface="+mn-ea"/>
                          <a:cs typeface="+mn-cs"/>
                        </a:rPr>
                        <a:t>  supported</a:t>
                      </a:r>
                      <a:endParaRPr kumimoji="1" lang="ja-JP" altLang="en-US" sz="800" kern="1200" dirty="0">
                        <a:solidFill>
                          <a:schemeClr val="tx1"/>
                        </a:solidFill>
                        <a:latin typeface="+mn-lt"/>
                        <a:ea typeface="+mn-ea"/>
                        <a:cs typeface="+mn-cs"/>
                      </a:endParaRPr>
                    </a:p>
                  </a:txBody>
                  <a:tcPr/>
                </a:tc>
                <a:extLst>
                  <a:ext uri="{0D108BD9-81ED-4DB2-BD59-A6C34878D82A}">
                    <a16:rowId xmlns:a16="http://schemas.microsoft.com/office/drawing/2014/main" val="2763103021"/>
                  </a:ext>
                </a:extLst>
              </a:tr>
            </a:tbl>
          </a:graphicData>
        </a:graphic>
      </p:graphicFrame>
    </p:spTree>
    <p:extLst>
      <p:ext uri="{BB962C8B-B14F-4D97-AF65-F5344CB8AC3E}">
        <p14:creationId xmlns:p14="http://schemas.microsoft.com/office/powerpoint/2010/main" val="2580454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26"/>
          <p:cNvSpPr>
            <a:spLocks noGrp="1"/>
          </p:cNvSpPr>
          <p:nvPr>
            <p:ph type="sldNum" sz="quarter" idx="4"/>
          </p:nvPr>
        </p:nvSpPr>
        <p:spPr/>
        <p:txBody>
          <a:bodyPr/>
          <a:lstStyle/>
          <a:p>
            <a:fld id="{231F87C6-8F4B-C14F-952F-C5F8DB9F277E}" type="slidenum">
              <a:rPr lang="en-US" smtClean="0"/>
              <a:pPr/>
              <a:t>5</a:t>
            </a:fld>
            <a:endParaRPr lang="en-US" dirty="0"/>
          </a:p>
        </p:txBody>
      </p:sp>
      <p:sp>
        <p:nvSpPr>
          <p:cNvPr id="19" name="Footer Placeholder 18"/>
          <p:cNvSpPr>
            <a:spLocks noGrp="1"/>
          </p:cNvSpPr>
          <p:nvPr>
            <p:ph type="ftr" sz="quarter" idx="3"/>
          </p:nvPr>
        </p:nvSpPr>
        <p:spPr/>
        <p:txBody>
          <a:bodyPr/>
          <a:lstStyle/>
          <a:p>
            <a:r>
              <a:rPr lang="en-GB"/>
              <a:t>GSMA Confidential</a:t>
            </a:r>
            <a:endParaRPr lang="en-GB" dirty="0"/>
          </a:p>
        </p:txBody>
      </p:sp>
      <p:sp>
        <p:nvSpPr>
          <p:cNvPr id="6" name="コンテンツ プレースホルダー 1"/>
          <p:cNvSpPr txBox="1">
            <a:spLocks/>
          </p:cNvSpPr>
          <p:nvPr/>
        </p:nvSpPr>
        <p:spPr>
          <a:xfrm>
            <a:off x="993369" y="991762"/>
            <a:ext cx="2978089" cy="30952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rgbClr val="FF0000"/>
              </a:buClr>
              <a:buFont typeface="Wingdings" charset="2"/>
              <a:buChar char="§"/>
              <a:defRPr sz="1600" kern="1200">
                <a:solidFill>
                  <a:schemeClr val="tx1"/>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Wingdings" charset="2"/>
              <a:buNone/>
            </a:pPr>
            <a:r>
              <a:rPr kumimoji="1" lang="ja-JP" altLang="en-US" sz="1000" dirty="0"/>
              <a:t>■</a:t>
            </a:r>
            <a:r>
              <a:rPr kumimoji="1" lang="en-US" altLang="ja-JP" sz="1100" b="1" dirty="0"/>
              <a:t>Solution 3: INVITE Reject w/380</a:t>
            </a:r>
          </a:p>
        </p:txBody>
      </p:sp>
      <p:sp>
        <p:nvSpPr>
          <p:cNvPr id="53" name="雲形吹き出し 52"/>
          <p:cNvSpPr/>
          <p:nvPr/>
        </p:nvSpPr>
        <p:spPr>
          <a:xfrm>
            <a:off x="1783075" y="1316552"/>
            <a:ext cx="1049907" cy="368387"/>
          </a:xfrm>
          <a:prstGeom prst="cloudCallout">
            <a:avLst>
              <a:gd name="adj1" fmla="val -3723"/>
              <a:gd name="adj2" fmla="val 28615"/>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54" name="正方形/長方形 53"/>
          <p:cNvSpPr/>
          <p:nvPr/>
        </p:nvSpPr>
        <p:spPr>
          <a:xfrm>
            <a:off x="1294277" y="2266307"/>
            <a:ext cx="601487"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MME</a:t>
            </a:r>
            <a:endParaRPr kumimoji="1" lang="ja-JP" altLang="en-US" sz="900" dirty="0"/>
          </a:p>
        </p:txBody>
      </p:sp>
      <p:sp>
        <p:nvSpPr>
          <p:cNvPr id="55" name="正方形/長方形 54"/>
          <p:cNvSpPr/>
          <p:nvPr/>
        </p:nvSpPr>
        <p:spPr>
          <a:xfrm>
            <a:off x="2099274" y="2266307"/>
            <a:ext cx="602433"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SGW</a:t>
            </a:r>
            <a:endParaRPr kumimoji="1" lang="ja-JP" altLang="en-US" sz="900" dirty="0"/>
          </a:p>
        </p:txBody>
      </p:sp>
      <p:sp>
        <p:nvSpPr>
          <p:cNvPr id="56" name="正方形/長方形 55"/>
          <p:cNvSpPr/>
          <p:nvPr/>
        </p:nvSpPr>
        <p:spPr>
          <a:xfrm>
            <a:off x="2092880" y="1926487"/>
            <a:ext cx="612425" cy="1682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PGW</a:t>
            </a:r>
            <a:endParaRPr kumimoji="1" lang="ja-JP" altLang="en-US" sz="900" dirty="0"/>
          </a:p>
        </p:txBody>
      </p:sp>
      <p:sp>
        <p:nvSpPr>
          <p:cNvPr id="57" name="正方形/長方形 56"/>
          <p:cNvSpPr/>
          <p:nvPr/>
        </p:nvSpPr>
        <p:spPr>
          <a:xfrm>
            <a:off x="2092880" y="1594253"/>
            <a:ext cx="614296" cy="177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P-CSCF</a:t>
            </a:r>
            <a:endParaRPr kumimoji="1" lang="ja-JP" altLang="en-US" sz="900" dirty="0"/>
          </a:p>
        </p:txBody>
      </p:sp>
      <p:cxnSp>
        <p:nvCxnSpPr>
          <p:cNvPr id="58" name="直線コネクタ 57"/>
          <p:cNvCxnSpPr>
            <a:stCxn id="54" idx="3"/>
            <a:endCxn id="55" idx="1"/>
          </p:cNvCxnSpPr>
          <p:nvPr/>
        </p:nvCxnSpPr>
        <p:spPr>
          <a:xfrm>
            <a:off x="1895764" y="2347279"/>
            <a:ext cx="20351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9" name="直線コネクタ 58"/>
          <p:cNvCxnSpPr>
            <a:stCxn id="56" idx="2"/>
            <a:endCxn id="55" idx="0"/>
          </p:cNvCxnSpPr>
          <p:nvPr/>
        </p:nvCxnSpPr>
        <p:spPr>
          <a:xfrm>
            <a:off x="2399093" y="2094731"/>
            <a:ext cx="1398" cy="1715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直線コネクタ 59"/>
          <p:cNvCxnSpPr>
            <a:stCxn id="56" idx="0"/>
            <a:endCxn id="57" idx="2"/>
          </p:cNvCxnSpPr>
          <p:nvPr/>
        </p:nvCxnSpPr>
        <p:spPr>
          <a:xfrm flipV="1">
            <a:off x="2399093" y="1771559"/>
            <a:ext cx="935" cy="1549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楕円 60"/>
          <p:cNvSpPr/>
          <p:nvPr/>
        </p:nvSpPr>
        <p:spPr>
          <a:xfrm>
            <a:off x="775070" y="2631977"/>
            <a:ext cx="1008005" cy="1981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E-UTRAN</a:t>
            </a:r>
            <a:endParaRPr kumimoji="1" lang="ja-JP" altLang="en-US" sz="900" dirty="0"/>
          </a:p>
        </p:txBody>
      </p:sp>
      <p:sp>
        <p:nvSpPr>
          <p:cNvPr id="62" name="楕円 61"/>
          <p:cNvSpPr/>
          <p:nvPr/>
        </p:nvSpPr>
        <p:spPr>
          <a:xfrm>
            <a:off x="2742841" y="2561004"/>
            <a:ext cx="1496291" cy="2506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t>GERAN/UTRAN</a:t>
            </a:r>
            <a:endParaRPr kumimoji="1" lang="ja-JP" altLang="en-US" sz="900" dirty="0"/>
          </a:p>
        </p:txBody>
      </p:sp>
      <p:sp>
        <p:nvSpPr>
          <p:cNvPr id="63" name="正方形/長方形 62"/>
          <p:cNvSpPr/>
          <p:nvPr/>
        </p:nvSpPr>
        <p:spPr>
          <a:xfrm>
            <a:off x="3051828" y="2266307"/>
            <a:ext cx="704556"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MSC/VLR</a:t>
            </a:r>
            <a:endParaRPr kumimoji="1" lang="ja-JP" altLang="en-US" sz="900" dirty="0"/>
          </a:p>
        </p:txBody>
      </p:sp>
      <p:sp>
        <p:nvSpPr>
          <p:cNvPr id="64" name="楕円 63"/>
          <p:cNvSpPr/>
          <p:nvPr/>
        </p:nvSpPr>
        <p:spPr>
          <a:xfrm>
            <a:off x="2994707" y="1385257"/>
            <a:ext cx="818484" cy="1999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PSAP</a:t>
            </a:r>
            <a:endParaRPr kumimoji="1" lang="ja-JP" altLang="en-US" sz="900" dirty="0"/>
          </a:p>
        </p:txBody>
      </p:sp>
      <p:cxnSp>
        <p:nvCxnSpPr>
          <p:cNvPr id="65" name="直線コネクタ 64"/>
          <p:cNvCxnSpPr>
            <a:stCxn id="63" idx="0"/>
            <a:endCxn id="64" idx="4"/>
          </p:cNvCxnSpPr>
          <p:nvPr/>
        </p:nvCxnSpPr>
        <p:spPr>
          <a:xfrm flipH="1" flipV="1">
            <a:off x="3403949" y="1585159"/>
            <a:ext cx="157" cy="68114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6" name="直線コネクタ 65"/>
          <p:cNvCxnSpPr>
            <a:endCxn id="64" idx="2"/>
          </p:cNvCxnSpPr>
          <p:nvPr/>
        </p:nvCxnSpPr>
        <p:spPr>
          <a:xfrm>
            <a:off x="2789653" y="1455120"/>
            <a:ext cx="205054" cy="300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7" name="テキスト ボックス 66"/>
          <p:cNvSpPr txBox="1"/>
          <p:nvPr/>
        </p:nvSpPr>
        <p:spPr>
          <a:xfrm>
            <a:off x="1920742" y="1373477"/>
            <a:ext cx="774571" cy="230832"/>
          </a:xfrm>
          <a:prstGeom prst="rect">
            <a:avLst/>
          </a:prstGeom>
          <a:noFill/>
        </p:spPr>
        <p:txBody>
          <a:bodyPr wrap="none" rtlCol="0">
            <a:spAutoFit/>
          </a:bodyPr>
          <a:lstStyle/>
          <a:p>
            <a:r>
              <a:rPr kumimoji="1" lang="en-US" altLang="ja-JP" sz="900" dirty="0" err="1"/>
              <a:t>VoLTE</a:t>
            </a:r>
            <a:r>
              <a:rPr kumimoji="1" lang="en-US" altLang="ja-JP" sz="900" dirty="0"/>
              <a:t>/IMS</a:t>
            </a:r>
          </a:p>
        </p:txBody>
      </p:sp>
      <p:sp>
        <p:nvSpPr>
          <p:cNvPr id="68" name="角丸四角形 67"/>
          <p:cNvSpPr/>
          <p:nvPr/>
        </p:nvSpPr>
        <p:spPr>
          <a:xfrm>
            <a:off x="2131607" y="3076833"/>
            <a:ext cx="534969" cy="1384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UE</a:t>
            </a:r>
            <a:endParaRPr kumimoji="1" lang="ja-JP" altLang="en-US" sz="900" dirty="0"/>
          </a:p>
        </p:txBody>
      </p:sp>
      <p:cxnSp>
        <p:nvCxnSpPr>
          <p:cNvPr id="69" name="直線矢印コネクタ 68"/>
          <p:cNvCxnSpPr/>
          <p:nvPr/>
        </p:nvCxnSpPr>
        <p:spPr>
          <a:xfrm flipV="1">
            <a:off x="2209411" y="1806810"/>
            <a:ext cx="3319" cy="1176973"/>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70" name="テキスト ボックス 69"/>
          <p:cNvSpPr txBox="1"/>
          <p:nvPr/>
        </p:nvSpPr>
        <p:spPr>
          <a:xfrm>
            <a:off x="1577111" y="3235301"/>
            <a:ext cx="1946617" cy="230832"/>
          </a:xfrm>
          <a:prstGeom prst="rect">
            <a:avLst/>
          </a:prstGeom>
          <a:noFill/>
        </p:spPr>
        <p:txBody>
          <a:bodyPr wrap="square" rtlCol="0">
            <a:spAutoFit/>
          </a:bodyPr>
          <a:lstStyle/>
          <a:p>
            <a:r>
              <a:rPr kumimoji="1" lang="en-US" altLang="ja-JP" sz="900" b="1" dirty="0">
                <a:solidFill>
                  <a:srgbClr val="FF0000"/>
                </a:solidFill>
              </a:rPr>
              <a:t>4. UE falls back to 3G for EMC</a:t>
            </a:r>
            <a:endParaRPr kumimoji="1" lang="ja-JP" altLang="en-US" sz="900" b="1" dirty="0">
              <a:solidFill>
                <a:srgbClr val="FF0000"/>
              </a:solidFill>
            </a:endParaRPr>
          </a:p>
        </p:txBody>
      </p:sp>
      <p:cxnSp>
        <p:nvCxnSpPr>
          <p:cNvPr id="71" name="直線矢印コネクタ 70"/>
          <p:cNvCxnSpPr/>
          <p:nvPr/>
        </p:nvCxnSpPr>
        <p:spPr>
          <a:xfrm flipH="1">
            <a:off x="2557592" y="1794703"/>
            <a:ext cx="2485" cy="1224304"/>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72" name="テキスト ボックス 71"/>
          <p:cNvSpPr txBox="1"/>
          <p:nvPr/>
        </p:nvSpPr>
        <p:spPr>
          <a:xfrm>
            <a:off x="2649639" y="1591738"/>
            <a:ext cx="1229824" cy="230832"/>
          </a:xfrm>
          <a:prstGeom prst="rect">
            <a:avLst/>
          </a:prstGeom>
          <a:noFill/>
        </p:spPr>
        <p:txBody>
          <a:bodyPr wrap="none" rtlCol="0">
            <a:spAutoFit/>
          </a:bodyPr>
          <a:lstStyle/>
          <a:p>
            <a:r>
              <a:rPr kumimoji="1" lang="en-US" altLang="ja-JP" sz="900" b="1" dirty="0">
                <a:solidFill>
                  <a:srgbClr val="FF0000"/>
                </a:solidFill>
              </a:rPr>
              <a:t>2. Checks PLMN ID</a:t>
            </a:r>
            <a:endParaRPr kumimoji="1" lang="ja-JP" altLang="en-US" sz="900" b="1" dirty="0">
              <a:solidFill>
                <a:srgbClr val="FF0000"/>
              </a:solidFill>
            </a:endParaRPr>
          </a:p>
        </p:txBody>
      </p:sp>
      <p:sp>
        <p:nvSpPr>
          <p:cNvPr id="73" name="テキスト ボックス 72"/>
          <p:cNvSpPr txBox="1"/>
          <p:nvPr/>
        </p:nvSpPr>
        <p:spPr>
          <a:xfrm>
            <a:off x="2649099" y="1734645"/>
            <a:ext cx="691215" cy="230832"/>
          </a:xfrm>
          <a:prstGeom prst="rect">
            <a:avLst/>
          </a:prstGeom>
          <a:noFill/>
        </p:spPr>
        <p:txBody>
          <a:bodyPr wrap="none" rtlCol="0">
            <a:spAutoFit/>
          </a:bodyPr>
          <a:lstStyle/>
          <a:p>
            <a:r>
              <a:rPr kumimoji="1" lang="en-US" altLang="ja-JP" sz="900" b="1" dirty="0">
                <a:solidFill>
                  <a:srgbClr val="FF0000"/>
                </a:solidFill>
              </a:rPr>
              <a:t>3. SIP380</a:t>
            </a:r>
            <a:endParaRPr kumimoji="1" lang="ja-JP" altLang="en-US" sz="900" b="1" dirty="0">
              <a:solidFill>
                <a:srgbClr val="FF0000"/>
              </a:solidFill>
            </a:endParaRPr>
          </a:p>
        </p:txBody>
      </p:sp>
      <p:graphicFrame>
        <p:nvGraphicFramePr>
          <p:cNvPr id="116" name="表 115"/>
          <p:cNvGraphicFramePr>
            <a:graphicFrameLocks noGrp="1"/>
          </p:cNvGraphicFramePr>
          <p:nvPr>
            <p:extLst>
              <p:ext uri="{D42A27DB-BD31-4B8C-83A1-F6EECF244321}">
                <p14:modId xmlns:p14="http://schemas.microsoft.com/office/powerpoint/2010/main" val="1579473921"/>
              </p:ext>
            </p:extLst>
          </p:nvPr>
        </p:nvGraphicFramePr>
        <p:xfrm>
          <a:off x="475223" y="3457448"/>
          <a:ext cx="3845317" cy="1152122"/>
        </p:xfrm>
        <a:graphic>
          <a:graphicData uri="http://schemas.openxmlformats.org/drawingml/2006/table">
            <a:tbl>
              <a:tblPr bandRow="1">
                <a:tableStyleId>{E8034E78-7F5D-4C2E-B375-FC64B27BC917}</a:tableStyleId>
              </a:tblPr>
              <a:tblGrid>
                <a:gridCol w="839281">
                  <a:extLst>
                    <a:ext uri="{9D8B030D-6E8A-4147-A177-3AD203B41FA5}">
                      <a16:colId xmlns:a16="http://schemas.microsoft.com/office/drawing/2014/main" val="261577026"/>
                    </a:ext>
                  </a:extLst>
                </a:gridCol>
                <a:gridCol w="3006036">
                  <a:extLst>
                    <a:ext uri="{9D8B030D-6E8A-4147-A177-3AD203B41FA5}">
                      <a16:colId xmlns:a16="http://schemas.microsoft.com/office/drawing/2014/main" val="13379664"/>
                    </a:ext>
                  </a:extLst>
                </a:gridCol>
              </a:tblGrid>
              <a:tr h="350168">
                <a:tc>
                  <a:txBody>
                    <a:bodyPr/>
                    <a:lstStyle/>
                    <a:p>
                      <a:r>
                        <a:rPr kumimoji="1" lang="en-US" altLang="ja-JP" sz="800" dirty="0">
                          <a:solidFill>
                            <a:schemeClr val="tx1"/>
                          </a:solidFill>
                        </a:rPr>
                        <a:t>3GPP</a:t>
                      </a:r>
                      <a:endParaRPr kumimoji="1" lang="ja-JP" altLang="en-US" sz="800" dirty="0">
                        <a:solidFill>
                          <a:schemeClr val="tx1"/>
                        </a:solidFill>
                      </a:endParaRPr>
                    </a:p>
                  </a:txBody>
                  <a:tcPr/>
                </a:tc>
                <a:tc>
                  <a:txBody>
                    <a:bodyPr/>
                    <a:lstStyle/>
                    <a:p>
                      <a:pPr marL="0" indent="0" algn="l" defTabSz="457200" rtl="0" eaLnBrk="1" latinLnBrk="0" hangingPunct="1">
                        <a:buFontTx/>
                        <a:buNone/>
                      </a:pPr>
                      <a:r>
                        <a:rPr kumimoji="1" lang="en-US" altLang="ja-JP" sz="800" kern="1200" dirty="0">
                          <a:solidFill>
                            <a:schemeClr val="tx1"/>
                          </a:solidFill>
                          <a:latin typeface="+mn-lt"/>
                          <a:ea typeface="+mn-ea"/>
                          <a:cs typeface="+mn-cs"/>
                        </a:rPr>
                        <a:t>- No mention (proprietary)</a:t>
                      </a:r>
                      <a:r>
                        <a:rPr kumimoji="1" lang="ja-JP" altLang="en-US" sz="800" kern="1200" dirty="0">
                          <a:solidFill>
                            <a:schemeClr val="tx1"/>
                          </a:solidFill>
                          <a:latin typeface="+mn-lt"/>
                          <a:ea typeface="+mn-ea"/>
                          <a:cs typeface="+mn-cs"/>
                        </a:rPr>
                        <a:t> </a:t>
                      </a:r>
                      <a:r>
                        <a:rPr kumimoji="1" lang="en-US" altLang="ja-JP" sz="800" kern="1200" dirty="0">
                          <a:solidFill>
                            <a:schemeClr val="tx1"/>
                          </a:solidFill>
                          <a:latin typeface="+mn-lt"/>
                          <a:ea typeface="+mn-ea"/>
                          <a:cs typeface="+mn-cs"/>
                        </a:rPr>
                        <a:t>for P-CSCF for PLMN ID check</a:t>
                      </a:r>
                    </a:p>
                    <a:p>
                      <a:pPr marL="0" indent="0" algn="l" defTabSz="457200" rtl="0" eaLnBrk="1" latinLnBrk="0" hangingPunct="1">
                        <a:buFontTx/>
                        <a:buNone/>
                      </a:pPr>
                      <a:r>
                        <a:rPr kumimoji="1" lang="en-US" altLang="ja-JP" sz="800" kern="1200" dirty="0">
                          <a:solidFill>
                            <a:schemeClr val="tx1"/>
                          </a:solidFill>
                          <a:latin typeface="+mn-lt"/>
                          <a:ea typeface="+mn-ea"/>
                          <a:cs typeface="+mn-cs"/>
                        </a:rPr>
                        <a:t>- 380 </a:t>
                      </a:r>
                      <a:r>
                        <a:rPr kumimoji="1" lang="en-US" altLang="ja-JP" sz="800" kern="1200" dirty="0">
                          <a:solidFill>
                            <a:schemeClr val="tx1"/>
                          </a:solidFill>
                          <a:latin typeface="+mn-lt"/>
                          <a:ea typeface="+mn-ea"/>
                          <a:cs typeface="+mn-cs"/>
                          <a:sym typeface="Wingdings" panose="05000000000000000000" pitchFamily="2" charset="2"/>
                        </a:rPr>
                        <a:t> CSFB is described in TS23.167</a:t>
                      </a:r>
                      <a:endParaRPr kumimoji="1" lang="en-US" altLang="ja-JP" sz="800" kern="1200" dirty="0">
                        <a:solidFill>
                          <a:schemeClr val="tx1"/>
                        </a:solidFill>
                        <a:latin typeface="+mn-lt"/>
                        <a:ea typeface="+mn-ea"/>
                        <a:cs typeface="+mn-cs"/>
                      </a:endParaRPr>
                    </a:p>
                  </a:txBody>
                  <a:tcPr/>
                </a:tc>
                <a:extLst>
                  <a:ext uri="{0D108BD9-81ED-4DB2-BD59-A6C34878D82A}">
                    <a16:rowId xmlns:a16="http://schemas.microsoft.com/office/drawing/2014/main" val="2465813273"/>
                  </a:ext>
                </a:extLst>
              </a:tr>
              <a:tr h="222834">
                <a:tc>
                  <a:txBody>
                    <a:bodyPr/>
                    <a:lstStyle/>
                    <a:p>
                      <a:r>
                        <a:rPr kumimoji="1" lang="en-US" altLang="ja-JP" sz="800" kern="1200" dirty="0">
                          <a:solidFill>
                            <a:schemeClr val="tx1"/>
                          </a:solidFill>
                          <a:latin typeface="+mn-lt"/>
                          <a:ea typeface="+mn-ea"/>
                          <a:cs typeface="+mn-cs"/>
                        </a:rPr>
                        <a:t>GSMA </a:t>
                      </a:r>
                      <a:r>
                        <a:rPr kumimoji="1" lang="en-US" altLang="ja-JP" sz="800" kern="1200" dirty="0" err="1">
                          <a:solidFill>
                            <a:schemeClr val="tx1"/>
                          </a:solidFill>
                          <a:latin typeface="+mn-lt"/>
                          <a:ea typeface="+mn-ea"/>
                          <a:cs typeface="+mn-cs"/>
                        </a:rPr>
                        <a:t>VoLTE</a:t>
                      </a:r>
                      <a:endParaRPr kumimoji="1" lang="ja-JP" altLang="en-US" sz="800" kern="1200" dirty="0">
                        <a:solidFill>
                          <a:schemeClr val="tx1"/>
                        </a:solidFill>
                        <a:latin typeface="+mn-lt"/>
                        <a:ea typeface="+mn-ea"/>
                        <a:cs typeface="+mn-cs"/>
                      </a:endParaRPr>
                    </a:p>
                  </a:txBody>
                  <a:tcPr/>
                </a:tc>
                <a:tc>
                  <a:txBody>
                    <a:bodyPr/>
                    <a:lstStyle/>
                    <a:p>
                      <a:r>
                        <a:rPr kumimoji="1" lang="en-US" altLang="ja-JP" sz="800" dirty="0">
                          <a:solidFill>
                            <a:schemeClr val="tx1"/>
                          </a:solidFill>
                        </a:rPr>
                        <a:t>- No mention (i.e. follow 3GPP)</a:t>
                      </a:r>
                      <a:endParaRPr kumimoji="1" lang="ja-JP" altLang="en-US" sz="800" dirty="0">
                        <a:solidFill>
                          <a:schemeClr val="tx1"/>
                        </a:solidFill>
                      </a:endParaRPr>
                    </a:p>
                  </a:txBody>
                  <a:tcPr/>
                </a:tc>
                <a:extLst>
                  <a:ext uri="{0D108BD9-81ED-4DB2-BD59-A6C34878D82A}">
                    <a16:rowId xmlns:a16="http://schemas.microsoft.com/office/drawing/2014/main" val="1761983717"/>
                  </a:ext>
                </a:extLst>
              </a:tr>
              <a:tr h="431874">
                <a:tc>
                  <a:txBody>
                    <a:bodyPr/>
                    <a:lstStyle/>
                    <a:p>
                      <a:r>
                        <a:rPr kumimoji="1" lang="en-US" altLang="ja-JP" sz="800" kern="1200" dirty="0">
                          <a:solidFill>
                            <a:schemeClr val="tx1"/>
                          </a:solidFill>
                          <a:latin typeface="+mn-lt"/>
                          <a:ea typeface="+mn-ea"/>
                          <a:cs typeface="+mn-cs"/>
                        </a:rPr>
                        <a:t>DOCOMO UE</a:t>
                      </a:r>
                      <a:endParaRPr kumimoji="1" lang="ja-JP" altLang="en-US" sz="800" kern="1200" dirty="0">
                        <a:solidFill>
                          <a:schemeClr val="tx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solidFill>
                          <a:latin typeface="+mn-lt"/>
                          <a:ea typeface="+mn-ea"/>
                          <a:cs typeface="+mn-cs"/>
                        </a:rPr>
                        <a:t>- INVITE does not necessarily have information </a:t>
                      </a:r>
                      <a:br>
                        <a:rPr kumimoji="1" lang="en-US" altLang="ja-JP" sz="800" kern="1200" dirty="0">
                          <a:solidFill>
                            <a:schemeClr val="tx1"/>
                          </a:solidFill>
                          <a:latin typeface="+mn-lt"/>
                          <a:ea typeface="+mn-ea"/>
                          <a:cs typeface="+mn-cs"/>
                        </a:rPr>
                      </a:br>
                      <a:r>
                        <a:rPr kumimoji="1" lang="en-US" altLang="ja-JP" sz="800" kern="1200" dirty="0">
                          <a:solidFill>
                            <a:schemeClr val="tx1"/>
                          </a:solidFill>
                          <a:latin typeface="+mn-lt"/>
                          <a:ea typeface="+mn-ea"/>
                          <a:cs typeface="+mn-cs"/>
                        </a:rPr>
                        <a:t>  that helps P-CSCF identify the operator ID</a:t>
                      </a:r>
                      <a:br>
                        <a:rPr kumimoji="1" lang="en-US" altLang="ja-JP" sz="800" kern="1200" dirty="0">
                          <a:solidFill>
                            <a:schemeClr val="tx1"/>
                          </a:solidFill>
                          <a:latin typeface="+mn-lt"/>
                          <a:ea typeface="+mn-ea"/>
                          <a:cs typeface="+mn-cs"/>
                        </a:rPr>
                      </a:br>
                      <a:r>
                        <a:rPr kumimoji="1" lang="en-US" altLang="ja-JP" sz="800" kern="1200" dirty="0">
                          <a:solidFill>
                            <a:schemeClr val="tx1"/>
                          </a:solidFill>
                          <a:latin typeface="+mn-lt"/>
                          <a:ea typeface="+mn-ea"/>
                          <a:cs typeface="+mn-cs"/>
                        </a:rPr>
                        <a:t>  (as a result, INVITE can go through </a:t>
                      </a:r>
                      <a:br>
                        <a:rPr kumimoji="1" lang="en-US" altLang="ja-JP" sz="800" kern="1200" dirty="0">
                          <a:solidFill>
                            <a:schemeClr val="tx1"/>
                          </a:solidFill>
                          <a:latin typeface="+mn-lt"/>
                          <a:ea typeface="+mn-ea"/>
                          <a:cs typeface="+mn-cs"/>
                        </a:rPr>
                      </a:br>
                      <a:r>
                        <a:rPr kumimoji="1" lang="en-US" altLang="ja-JP" sz="800" kern="1200" dirty="0">
                          <a:solidFill>
                            <a:schemeClr val="tx1"/>
                          </a:solidFill>
                          <a:latin typeface="+mn-lt"/>
                          <a:ea typeface="+mn-ea"/>
                          <a:cs typeface="+mn-cs"/>
                        </a:rPr>
                        <a:t>  without being rejected)</a:t>
                      </a:r>
                    </a:p>
                  </a:txBody>
                  <a:tcPr/>
                </a:tc>
                <a:extLst>
                  <a:ext uri="{0D108BD9-81ED-4DB2-BD59-A6C34878D82A}">
                    <a16:rowId xmlns:a16="http://schemas.microsoft.com/office/drawing/2014/main" val="2763103021"/>
                  </a:ext>
                </a:extLst>
              </a:tr>
            </a:tbl>
          </a:graphicData>
        </a:graphic>
      </p:graphicFrame>
      <p:sp>
        <p:nvSpPr>
          <p:cNvPr id="117" name="コンテンツ プレースホルダー 1"/>
          <p:cNvSpPr txBox="1">
            <a:spLocks/>
          </p:cNvSpPr>
          <p:nvPr/>
        </p:nvSpPr>
        <p:spPr>
          <a:xfrm>
            <a:off x="5138649" y="991762"/>
            <a:ext cx="2978089" cy="30952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rgbClr val="FF0000"/>
              </a:buClr>
              <a:buFont typeface="Wingdings" charset="2"/>
              <a:buChar char="§"/>
              <a:defRPr sz="1600" kern="1200">
                <a:solidFill>
                  <a:schemeClr val="tx1"/>
                </a:solidFill>
                <a:latin typeface="+mn-lt"/>
                <a:ea typeface="+mn-ea"/>
                <a:cs typeface="+mn-cs"/>
              </a:defRPr>
            </a:lvl1pPr>
            <a:lvl2pPr marL="800100" indent="-3429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2pPr>
            <a:lvl3pPr marL="1219200" indent="-304800" algn="l" defTabSz="914400" rtl="0" eaLnBrk="1" fontAlgn="base" latinLnBrk="0" hangingPunct="1">
              <a:spcBef>
                <a:spcPct val="20000"/>
              </a:spcBef>
              <a:spcAft>
                <a:spcPct val="0"/>
              </a:spcAft>
              <a:buClr>
                <a:srgbClr val="CD0921"/>
              </a:buClr>
              <a:buSzPct val="50000"/>
              <a:buFont typeface="Arial" pitchFamily="-110" charset="0"/>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4pPr>
            <a:lvl5pPr marL="2057400" indent="-228600" algn="l" defTabSz="457200" rtl="0" eaLnBrk="1" latinLnBrk="0" hangingPunct="1">
              <a:spcBef>
                <a:spcPct val="20000"/>
              </a:spcBef>
              <a:buClr>
                <a:srgbClr val="FF0000"/>
              </a:buClr>
              <a:buSzPct val="50000"/>
              <a:buFont typeface="Arial" panose="020B0604020202020204" pitchFamily="34" charset="0"/>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Wingdings" charset="2"/>
              <a:buNone/>
            </a:pPr>
            <a:r>
              <a:rPr kumimoji="1" lang="ja-JP" altLang="en-US" sz="1000" dirty="0"/>
              <a:t>■</a:t>
            </a:r>
            <a:r>
              <a:rPr kumimoji="1" lang="en-US" altLang="ja-JP" sz="1100" b="1" dirty="0"/>
              <a:t>Solution 4: Timeout </a:t>
            </a:r>
            <a:r>
              <a:rPr kumimoji="1" lang="ja-JP" altLang="en-US" sz="1100" b="1" dirty="0"/>
              <a:t>→ </a:t>
            </a:r>
            <a:r>
              <a:rPr kumimoji="1" lang="en-US" altLang="ja-JP" sz="1100" b="1" dirty="0"/>
              <a:t>CSFB</a:t>
            </a:r>
          </a:p>
        </p:txBody>
      </p:sp>
      <p:sp>
        <p:nvSpPr>
          <p:cNvPr id="118" name="雲形吹き出し 117"/>
          <p:cNvSpPr/>
          <p:nvPr/>
        </p:nvSpPr>
        <p:spPr>
          <a:xfrm>
            <a:off x="5928355" y="1316552"/>
            <a:ext cx="1049907" cy="368387"/>
          </a:xfrm>
          <a:prstGeom prst="cloudCallout">
            <a:avLst>
              <a:gd name="adj1" fmla="val -3723"/>
              <a:gd name="adj2" fmla="val 28615"/>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119" name="正方形/長方形 118"/>
          <p:cNvSpPr/>
          <p:nvPr/>
        </p:nvSpPr>
        <p:spPr>
          <a:xfrm>
            <a:off x="5439557" y="2266307"/>
            <a:ext cx="601487"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MME</a:t>
            </a:r>
            <a:endParaRPr kumimoji="1" lang="ja-JP" altLang="en-US" sz="900" dirty="0"/>
          </a:p>
        </p:txBody>
      </p:sp>
      <p:sp>
        <p:nvSpPr>
          <p:cNvPr id="120" name="正方形/長方形 119"/>
          <p:cNvSpPr/>
          <p:nvPr/>
        </p:nvSpPr>
        <p:spPr>
          <a:xfrm>
            <a:off x="6244554" y="2266307"/>
            <a:ext cx="602433"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SGW</a:t>
            </a:r>
            <a:endParaRPr kumimoji="1" lang="ja-JP" altLang="en-US" sz="900" dirty="0"/>
          </a:p>
        </p:txBody>
      </p:sp>
      <p:sp>
        <p:nvSpPr>
          <p:cNvPr id="121" name="正方形/長方形 120"/>
          <p:cNvSpPr/>
          <p:nvPr/>
        </p:nvSpPr>
        <p:spPr>
          <a:xfrm>
            <a:off x="6238160" y="1926487"/>
            <a:ext cx="612425" cy="1682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PGW</a:t>
            </a:r>
            <a:endParaRPr kumimoji="1" lang="ja-JP" altLang="en-US" sz="900" dirty="0"/>
          </a:p>
        </p:txBody>
      </p:sp>
      <p:sp>
        <p:nvSpPr>
          <p:cNvPr id="122" name="正方形/長方形 121"/>
          <p:cNvSpPr/>
          <p:nvPr/>
        </p:nvSpPr>
        <p:spPr>
          <a:xfrm>
            <a:off x="6238160" y="1594253"/>
            <a:ext cx="614296" cy="1773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P-CSCF</a:t>
            </a:r>
            <a:endParaRPr kumimoji="1" lang="ja-JP" altLang="en-US" sz="900" dirty="0"/>
          </a:p>
        </p:txBody>
      </p:sp>
      <p:cxnSp>
        <p:nvCxnSpPr>
          <p:cNvPr id="123" name="直線コネクタ 122"/>
          <p:cNvCxnSpPr>
            <a:stCxn id="119" idx="3"/>
            <a:endCxn id="120" idx="1"/>
          </p:cNvCxnSpPr>
          <p:nvPr/>
        </p:nvCxnSpPr>
        <p:spPr>
          <a:xfrm>
            <a:off x="6041044" y="2347279"/>
            <a:ext cx="20351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4" name="直線コネクタ 123"/>
          <p:cNvCxnSpPr>
            <a:stCxn id="121" idx="2"/>
            <a:endCxn id="120" idx="0"/>
          </p:cNvCxnSpPr>
          <p:nvPr/>
        </p:nvCxnSpPr>
        <p:spPr>
          <a:xfrm>
            <a:off x="6544373" y="2094731"/>
            <a:ext cx="1398" cy="1715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線コネクタ 124"/>
          <p:cNvCxnSpPr>
            <a:stCxn id="121" idx="0"/>
            <a:endCxn id="122" idx="2"/>
          </p:cNvCxnSpPr>
          <p:nvPr/>
        </p:nvCxnSpPr>
        <p:spPr>
          <a:xfrm flipV="1">
            <a:off x="6544373" y="1771559"/>
            <a:ext cx="935" cy="1549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6" name="楕円 125"/>
          <p:cNvSpPr/>
          <p:nvPr/>
        </p:nvSpPr>
        <p:spPr>
          <a:xfrm>
            <a:off x="4920350" y="2631977"/>
            <a:ext cx="1008005" cy="1981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E-UTRAN</a:t>
            </a:r>
            <a:endParaRPr kumimoji="1" lang="ja-JP" altLang="en-US" sz="900" dirty="0"/>
          </a:p>
        </p:txBody>
      </p:sp>
      <p:sp>
        <p:nvSpPr>
          <p:cNvPr id="127" name="楕円 126"/>
          <p:cNvSpPr/>
          <p:nvPr/>
        </p:nvSpPr>
        <p:spPr>
          <a:xfrm>
            <a:off x="6888121" y="2561004"/>
            <a:ext cx="1496291" cy="2506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dirty="0"/>
              <a:t>GERAN/UTRAN</a:t>
            </a:r>
            <a:endParaRPr kumimoji="1" lang="ja-JP" altLang="en-US" sz="900" dirty="0"/>
          </a:p>
        </p:txBody>
      </p:sp>
      <p:sp>
        <p:nvSpPr>
          <p:cNvPr id="128" name="正方形/長方形 127"/>
          <p:cNvSpPr/>
          <p:nvPr/>
        </p:nvSpPr>
        <p:spPr>
          <a:xfrm>
            <a:off x="7197108" y="2266307"/>
            <a:ext cx="704556" cy="161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MSC/VLR</a:t>
            </a:r>
            <a:endParaRPr kumimoji="1" lang="ja-JP" altLang="en-US" sz="900" dirty="0"/>
          </a:p>
        </p:txBody>
      </p:sp>
      <p:sp>
        <p:nvSpPr>
          <p:cNvPr id="129" name="楕円 128"/>
          <p:cNvSpPr/>
          <p:nvPr/>
        </p:nvSpPr>
        <p:spPr>
          <a:xfrm>
            <a:off x="7139987" y="1385257"/>
            <a:ext cx="818484" cy="1999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PSAP</a:t>
            </a:r>
            <a:endParaRPr kumimoji="1" lang="ja-JP" altLang="en-US" sz="900" dirty="0"/>
          </a:p>
        </p:txBody>
      </p:sp>
      <p:cxnSp>
        <p:nvCxnSpPr>
          <p:cNvPr id="130" name="直線コネクタ 129"/>
          <p:cNvCxnSpPr>
            <a:stCxn id="128" idx="0"/>
            <a:endCxn id="129" idx="4"/>
          </p:cNvCxnSpPr>
          <p:nvPr/>
        </p:nvCxnSpPr>
        <p:spPr>
          <a:xfrm flipH="1" flipV="1">
            <a:off x="7549229" y="1585159"/>
            <a:ext cx="157" cy="68114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1" name="直線コネクタ 130"/>
          <p:cNvCxnSpPr>
            <a:endCxn id="129" idx="2"/>
          </p:cNvCxnSpPr>
          <p:nvPr/>
        </p:nvCxnSpPr>
        <p:spPr>
          <a:xfrm>
            <a:off x="6934933" y="1455120"/>
            <a:ext cx="205054" cy="3008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2" name="テキスト ボックス 131"/>
          <p:cNvSpPr txBox="1"/>
          <p:nvPr/>
        </p:nvSpPr>
        <p:spPr>
          <a:xfrm>
            <a:off x="6066022" y="1373477"/>
            <a:ext cx="774571" cy="230832"/>
          </a:xfrm>
          <a:prstGeom prst="rect">
            <a:avLst/>
          </a:prstGeom>
          <a:noFill/>
        </p:spPr>
        <p:txBody>
          <a:bodyPr wrap="none" rtlCol="0">
            <a:spAutoFit/>
          </a:bodyPr>
          <a:lstStyle/>
          <a:p>
            <a:r>
              <a:rPr kumimoji="1" lang="en-US" altLang="ja-JP" sz="900" dirty="0" err="1"/>
              <a:t>VoLTE</a:t>
            </a:r>
            <a:r>
              <a:rPr kumimoji="1" lang="en-US" altLang="ja-JP" sz="900" dirty="0"/>
              <a:t>/IMS</a:t>
            </a:r>
          </a:p>
        </p:txBody>
      </p:sp>
      <p:sp>
        <p:nvSpPr>
          <p:cNvPr id="133" name="角丸四角形 132"/>
          <p:cNvSpPr/>
          <p:nvPr/>
        </p:nvSpPr>
        <p:spPr>
          <a:xfrm>
            <a:off x="6276887" y="3076833"/>
            <a:ext cx="534969" cy="1384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a:t>UE</a:t>
            </a:r>
            <a:endParaRPr kumimoji="1" lang="ja-JP" altLang="en-US" sz="900" dirty="0"/>
          </a:p>
        </p:txBody>
      </p:sp>
      <p:sp>
        <p:nvSpPr>
          <p:cNvPr id="135" name="テキスト ボックス 134"/>
          <p:cNvSpPr txBox="1"/>
          <p:nvPr/>
        </p:nvSpPr>
        <p:spPr>
          <a:xfrm>
            <a:off x="4855766" y="1734645"/>
            <a:ext cx="1946617" cy="230832"/>
          </a:xfrm>
          <a:prstGeom prst="rect">
            <a:avLst/>
          </a:prstGeom>
          <a:noFill/>
        </p:spPr>
        <p:txBody>
          <a:bodyPr wrap="square" rtlCol="0">
            <a:spAutoFit/>
          </a:bodyPr>
          <a:lstStyle/>
          <a:p>
            <a:r>
              <a:rPr kumimoji="1" lang="en-US" altLang="ja-JP" sz="900" b="1" dirty="0">
                <a:solidFill>
                  <a:srgbClr val="FF0000"/>
                </a:solidFill>
              </a:rPr>
              <a:t>1. REGISTER or INVITE</a:t>
            </a:r>
            <a:endParaRPr kumimoji="1" lang="ja-JP" altLang="en-US" sz="900" b="1" dirty="0">
              <a:solidFill>
                <a:srgbClr val="FF0000"/>
              </a:solidFill>
            </a:endParaRPr>
          </a:p>
        </p:txBody>
      </p:sp>
      <p:sp>
        <p:nvSpPr>
          <p:cNvPr id="138" name="テキスト ボックス 137"/>
          <p:cNvSpPr txBox="1"/>
          <p:nvPr/>
        </p:nvSpPr>
        <p:spPr>
          <a:xfrm>
            <a:off x="5232615" y="3220037"/>
            <a:ext cx="2884123" cy="230832"/>
          </a:xfrm>
          <a:prstGeom prst="rect">
            <a:avLst/>
          </a:prstGeom>
          <a:noFill/>
        </p:spPr>
        <p:txBody>
          <a:bodyPr wrap="none" rtlCol="0">
            <a:spAutoFit/>
          </a:bodyPr>
          <a:lstStyle/>
          <a:p>
            <a:r>
              <a:rPr kumimoji="1" lang="en-US" altLang="ja-JP" sz="900" b="1" dirty="0">
                <a:solidFill>
                  <a:srgbClr val="FF0000"/>
                </a:solidFill>
              </a:rPr>
              <a:t>2. Timer expires and UE falls back to 3G for EMC </a:t>
            </a:r>
            <a:endParaRPr kumimoji="1" lang="ja-JP" altLang="en-US" sz="900" b="1" dirty="0">
              <a:solidFill>
                <a:srgbClr val="FF0000"/>
              </a:solidFill>
            </a:endParaRPr>
          </a:p>
        </p:txBody>
      </p:sp>
      <p:graphicFrame>
        <p:nvGraphicFramePr>
          <p:cNvPr id="139" name="表 138"/>
          <p:cNvGraphicFramePr>
            <a:graphicFrameLocks noGrp="1"/>
          </p:cNvGraphicFramePr>
          <p:nvPr>
            <p:extLst>
              <p:ext uri="{D42A27DB-BD31-4B8C-83A1-F6EECF244321}">
                <p14:modId xmlns:p14="http://schemas.microsoft.com/office/powerpoint/2010/main" val="959295347"/>
              </p:ext>
            </p:extLst>
          </p:nvPr>
        </p:nvGraphicFramePr>
        <p:xfrm>
          <a:off x="4465321" y="3456509"/>
          <a:ext cx="4175496" cy="1145971"/>
        </p:xfrm>
        <a:graphic>
          <a:graphicData uri="http://schemas.openxmlformats.org/drawingml/2006/table">
            <a:tbl>
              <a:tblPr bandRow="1">
                <a:tableStyleId>{E8034E78-7F5D-4C2E-B375-FC64B27BC917}</a:tableStyleId>
              </a:tblPr>
              <a:tblGrid>
                <a:gridCol w="828022">
                  <a:extLst>
                    <a:ext uri="{9D8B030D-6E8A-4147-A177-3AD203B41FA5}">
                      <a16:colId xmlns:a16="http://schemas.microsoft.com/office/drawing/2014/main" val="261577026"/>
                    </a:ext>
                  </a:extLst>
                </a:gridCol>
                <a:gridCol w="3347474">
                  <a:extLst>
                    <a:ext uri="{9D8B030D-6E8A-4147-A177-3AD203B41FA5}">
                      <a16:colId xmlns:a16="http://schemas.microsoft.com/office/drawing/2014/main" val="13379664"/>
                    </a:ext>
                  </a:extLst>
                </a:gridCol>
              </a:tblGrid>
              <a:tr h="321030">
                <a:tc>
                  <a:txBody>
                    <a:bodyPr/>
                    <a:lstStyle/>
                    <a:p>
                      <a:pPr marL="0" algn="l" defTabSz="457200" rtl="0" eaLnBrk="1" latinLnBrk="0" hangingPunct="1"/>
                      <a:r>
                        <a:rPr kumimoji="1" lang="en-US" altLang="ja-JP" sz="800" kern="1200" dirty="0">
                          <a:solidFill>
                            <a:schemeClr val="tx1"/>
                          </a:solidFill>
                          <a:latin typeface="+mn-lt"/>
                          <a:ea typeface="+mn-ea"/>
                          <a:cs typeface="+mn-cs"/>
                        </a:rPr>
                        <a:t>3GPP</a:t>
                      </a:r>
                      <a:endParaRPr kumimoji="1" lang="ja-JP" altLang="en-US" sz="800" kern="1200" dirty="0">
                        <a:solidFill>
                          <a:schemeClr val="tx1"/>
                        </a:solidFill>
                        <a:latin typeface="+mn-lt"/>
                        <a:ea typeface="+mn-ea"/>
                        <a:cs typeface="+mn-cs"/>
                      </a:endParaRPr>
                    </a:p>
                  </a:txBody>
                  <a:tcPr/>
                </a:tc>
                <a:tc>
                  <a:txBody>
                    <a:bodyPr/>
                    <a:lstStyle/>
                    <a:p>
                      <a:pPr marL="0" indent="0" algn="l" defTabSz="457200" rtl="0" eaLnBrk="1" latinLnBrk="0" hangingPunct="1">
                        <a:buFontTx/>
                        <a:buNone/>
                      </a:pPr>
                      <a:r>
                        <a:rPr kumimoji="1" lang="en-US" altLang="ja-JP" sz="800" kern="1200" dirty="0">
                          <a:solidFill>
                            <a:schemeClr val="tx1"/>
                          </a:solidFill>
                          <a:latin typeface="+mn-lt"/>
                          <a:ea typeface="+mn-ea"/>
                          <a:cs typeface="+mn-cs"/>
                        </a:rPr>
                        <a:t>- No clear specification on SIP specs, except that UE is supposed to     retry in CS domain when IMS EC fails (TS23.167)</a:t>
                      </a:r>
                    </a:p>
                  </a:txBody>
                  <a:tcPr/>
                </a:tc>
                <a:extLst>
                  <a:ext uri="{0D108BD9-81ED-4DB2-BD59-A6C34878D82A}">
                    <a16:rowId xmlns:a16="http://schemas.microsoft.com/office/drawing/2014/main" val="2465813273"/>
                  </a:ext>
                </a:extLst>
              </a:tr>
              <a:tr h="204292">
                <a:tc>
                  <a:txBody>
                    <a:bodyPr/>
                    <a:lstStyle/>
                    <a:p>
                      <a:pPr marL="0" algn="l" defTabSz="457200" rtl="0" eaLnBrk="1" latinLnBrk="0" hangingPunct="1"/>
                      <a:r>
                        <a:rPr kumimoji="1" lang="en-US" altLang="ja-JP" sz="800" kern="1200" dirty="0">
                          <a:solidFill>
                            <a:schemeClr val="tx1"/>
                          </a:solidFill>
                          <a:latin typeface="+mn-lt"/>
                          <a:ea typeface="+mn-ea"/>
                          <a:cs typeface="+mn-cs"/>
                        </a:rPr>
                        <a:t>GSMA </a:t>
                      </a:r>
                      <a:r>
                        <a:rPr kumimoji="1" lang="en-US" altLang="ja-JP" sz="800" kern="1200" dirty="0" err="1">
                          <a:solidFill>
                            <a:schemeClr val="tx1"/>
                          </a:solidFill>
                          <a:latin typeface="+mn-lt"/>
                          <a:ea typeface="+mn-ea"/>
                          <a:cs typeface="+mn-cs"/>
                        </a:rPr>
                        <a:t>VoLTE</a:t>
                      </a:r>
                      <a:endParaRPr kumimoji="1" lang="ja-JP" altLang="en-US" sz="800" kern="1200" dirty="0">
                        <a:solidFill>
                          <a:schemeClr val="tx1"/>
                        </a:solidFill>
                        <a:latin typeface="+mn-lt"/>
                        <a:ea typeface="+mn-ea"/>
                        <a:cs typeface="+mn-cs"/>
                      </a:endParaRPr>
                    </a:p>
                  </a:txBody>
                  <a:tcPr/>
                </a:tc>
                <a:tc>
                  <a:txBody>
                    <a:bodyPr/>
                    <a:lstStyle/>
                    <a:p>
                      <a:pPr marL="0" algn="l" defTabSz="457200" rtl="0" eaLnBrk="1" latinLnBrk="0" hangingPunct="1"/>
                      <a:r>
                        <a:rPr kumimoji="1" lang="en-US" altLang="ja-JP" sz="800" kern="1200" dirty="0">
                          <a:solidFill>
                            <a:schemeClr val="tx1"/>
                          </a:solidFill>
                          <a:latin typeface="+mn-lt"/>
                          <a:ea typeface="+mn-ea"/>
                          <a:cs typeface="+mn-cs"/>
                        </a:rPr>
                        <a:t>- No mention (i.e. follow 3GPP)</a:t>
                      </a:r>
                      <a:endParaRPr kumimoji="1" lang="ja-JP" altLang="en-US" sz="800" kern="1200" dirty="0">
                        <a:solidFill>
                          <a:schemeClr val="tx1"/>
                        </a:solidFill>
                        <a:latin typeface="+mn-lt"/>
                        <a:ea typeface="+mn-ea"/>
                        <a:cs typeface="+mn-cs"/>
                      </a:endParaRPr>
                    </a:p>
                  </a:txBody>
                  <a:tcPr/>
                </a:tc>
                <a:extLst>
                  <a:ext uri="{0D108BD9-81ED-4DB2-BD59-A6C34878D82A}">
                    <a16:rowId xmlns:a16="http://schemas.microsoft.com/office/drawing/2014/main" val="1761983717"/>
                  </a:ext>
                </a:extLst>
              </a:tr>
              <a:tr h="597331">
                <a:tc>
                  <a:txBody>
                    <a:bodyPr/>
                    <a:lstStyle/>
                    <a:p>
                      <a:pPr marL="0" algn="l" defTabSz="457200" rtl="0" eaLnBrk="1" latinLnBrk="0" hangingPunct="1"/>
                      <a:r>
                        <a:rPr kumimoji="1" lang="en-US" altLang="ja-JP" sz="800" kern="1200" dirty="0">
                          <a:solidFill>
                            <a:schemeClr val="tx1"/>
                          </a:solidFill>
                          <a:latin typeface="+mn-lt"/>
                          <a:ea typeface="+mn-ea"/>
                          <a:cs typeface="+mn-cs"/>
                        </a:rPr>
                        <a:t>DOCOMO UE</a:t>
                      </a:r>
                      <a:endParaRPr kumimoji="1" lang="ja-JP" altLang="en-US" sz="800" kern="1200" dirty="0">
                        <a:solidFill>
                          <a:schemeClr val="tx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solidFill>
                          <a:latin typeface="+mn-lt"/>
                          <a:ea typeface="+mn-ea"/>
                          <a:cs typeface="+mn-cs"/>
                        </a:rPr>
                        <a:t>- Takes 2 minutes for IMS registration to timeout </a:t>
                      </a:r>
                    </a:p>
                    <a:p>
                      <a:pPr marL="0" indent="0" algn="l" defTabSz="457200" rtl="0" eaLnBrk="1" latinLnBrk="0" hangingPunct="1">
                        <a:buFontTx/>
                        <a:buNone/>
                      </a:pPr>
                      <a:r>
                        <a:rPr kumimoji="1" lang="en-US" altLang="ja-JP" sz="800" kern="1200" dirty="0">
                          <a:solidFill>
                            <a:schemeClr val="tx1"/>
                          </a:solidFill>
                          <a:latin typeface="+mn-lt"/>
                          <a:ea typeface="+mn-ea"/>
                          <a:cs typeface="+mn-cs"/>
                        </a:rPr>
                        <a:t>- UE performs INVITE after IMS registration timeout</a:t>
                      </a:r>
                    </a:p>
                    <a:p>
                      <a:pPr marL="0" indent="0" algn="l" defTabSz="457200" rtl="0" eaLnBrk="1" latinLnBrk="0" hangingPunct="1">
                        <a:buFontTx/>
                        <a:buNone/>
                      </a:pPr>
                      <a:r>
                        <a:rPr kumimoji="1" lang="en-US" altLang="ja-JP" sz="800" kern="1200" dirty="0">
                          <a:solidFill>
                            <a:schemeClr val="tx1"/>
                          </a:solidFill>
                          <a:latin typeface="+mn-lt"/>
                          <a:ea typeface="+mn-ea"/>
                          <a:cs typeface="+mn-cs"/>
                        </a:rPr>
                        <a:t>- Unclear if CSFB happens</a:t>
                      </a:r>
                      <a:endParaRPr kumimoji="1" lang="ja-JP" altLang="en-US" sz="800" kern="1200" dirty="0">
                        <a:solidFill>
                          <a:schemeClr val="tx1"/>
                        </a:solidFill>
                        <a:latin typeface="+mn-lt"/>
                        <a:ea typeface="+mn-ea"/>
                        <a:cs typeface="+mn-cs"/>
                      </a:endParaRPr>
                    </a:p>
                  </a:txBody>
                  <a:tcPr/>
                </a:tc>
                <a:extLst>
                  <a:ext uri="{0D108BD9-81ED-4DB2-BD59-A6C34878D82A}">
                    <a16:rowId xmlns:a16="http://schemas.microsoft.com/office/drawing/2014/main" val="2763103021"/>
                  </a:ext>
                </a:extLst>
              </a:tr>
            </a:tbl>
          </a:graphicData>
        </a:graphic>
      </p:graphicFrame>
      <p:sp>
        <p:nvSpPr>
          <p:cNvPr id="74" name="テキスト ボックス 73"/>
          <p:cNvSpPr txBox="1"/>
          <p:nvPr/>
        </p:nvSpPr>
        <p:spPr>
          <a:xfrm>
            <a:off x="1471750" y="1719033"/>
            <a:ext cx="684640" cy="230832"/>
          </a:xfrm>
          <a:prstGeom prst="rect">
            <a:avLst/>
          </a:prstGeom>
          <a:noFill/>
        </p:spPr>
        <p:txBody>
          <a:bodyPr wrap="square" rtlCol="0">
            <a:spAutoFit/>
          </a:bodyPr>
          <a:lstStyle/>
          <a:p>
            <a:r>
              <a:rPr kumimoji="1" lang="en-US" altLang="ja-JP" sz="900" b="1" dirty="0">
                <a:solidFill>
                  <a:srgbClr val="FF0000"/>
                </a:solidFill>
              </a:rPr>
              <a:t>1. INVITE</a:t>
            </a:r>
          </a:p>
        </p:txBody>
      </p:sp>
      <p:cxnSp>
        <p:nvCxnSpPr>
          <p:cNvPr id="75" name="直線矢印コネクタ 74"/>
          <p:cNvCxnSpPr/>
          <p:nvPr/>
        </p:nvCxnSpPr>
        <p:spPr>
          <a:xfrm flipV="1">
            <a:off x="6386429" y="1799239"/>
            <a:ext cx="3319" cy="1176973"/>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1" name="Title 1"/>
          <p:cNvSpPr txBox="1">
            <a:spLocks/>
          </p:cNvSpPr>
          <p:nvPr/>
        </p:nvSpPr>
        <p:spPr>
          <a:xfrm>
            <a:off x="1122871" y="305097"/>
            <a:ext cx="7594958" cy="547369"/>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400" kern="1200">
                <a:solidFill>
                  <a:schemeClr val="tx1">
                    <a:lumMod val="75000"/>
                    <a:lumOff val="25000"/>
                  </a:schemeClr>
                </a:solidFill>
                <a:latin typeface="+mj-lt"/>
                <a:ea typeface="+mj-ea"/>
                <a:cs typeface="+mj-cs"/>
              </a:defRPr>
            </a:lvl1pPr>
          </a:lstStyle>
          <a:p>
            <a:r>
              <a:rPr lang="en-US" dirty="0"/>
              <a:t>What DOCOMO has observed/encountered (2)</a:t>
            </a:r>
          </a:p>
        </p:txBody>
      </p:sp>
    </p:spTree>
    <p:extLst>
      <p:ext uri="{BB962C8B-B14F-4D97-AF65-F5344CB8AC3E}">
        <p14:creationId xmlns:p14="http://schemas.microsoft.com/office/powerpoint/2010/main" val="3180418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Explanation of the issue related to </a:t>
            </a:r>
            <a:r>
              <a:rPr lang="en-US" altLang="ja-JP" dirty="0"/>
              <a:t>EMC</a:t>
            </a:r>
            <a:r>
              <a:rPr lang="ja-JP" altLang="en-US" dirty="0"/>
              <a:t> </a:t>
            </a:r>
            <a:r>
              <a:rPr lang="en-US" altLang="ja-JP" dirty="0"/>
              <a:t>BS</a:t>
            </a:r>
            <a:endParaRPr lang="en-US" dirty="0"/>
          </a:p>
        </p:txBody>
      </p:sp>
      <p:sp>
        <p:nvSpPr>
          <p:cNvPr id="27" name="Slide Number Placeholder 26"/>
          <p:cNvSpPr>
            <a:spLocks noGrp="1"/>
          </p:cNvSpPr>
          <p:nvPr>
            <p:ph type="sldNum" sz="quarter" idx="4"/>
          </p:nvPr>
        </p:nvSpPr>
        <p:spPr/>
        <p:txBody>
          <a:bodyPr/>
          <a:lstStyle/>
          <a:p>
            <a:fld id="{231F87C6-8F4B-C14F-952F-C5F8DB9F277E}" type="slidenum">
              <a:rPr lang="en-US" smtClean="0"/>
              <a:pPr/>
              <a:t>6</a:t>
            </a:fld>
            <a:endParaRPr lang="en-US" dirty="0"/>
          </a:p>
        </p:txBody>
      </p:sp>
      <p:sp>
        <p:nvSpPr>
          <p:cNvPr id="19" name="Footer Placeholder 18"/>
          <p:cNvSpPr>
            <a:spLocks noGrp="1"/>
          </p:cNvSpPr>
          <p:nvPr>
            <p:ph type="ftr" sz="quarter" idx="3"/>
          </p:nvPr>
        </p:nvSpPr>
        <p:spPr/>
        <p:txBody>
          <a:bodyPr/>
          <a:lstStyle/>
          <a:p>
            <a:r>
              <a:rPr lang="en-GB"/>
              <a:t>GSMA Confidential</a:t>
            </a:r>
            <a:endParaRPr lang="en-GB" dirty="0"/>
          </a:p>
        </p:txBody>
      </p:sp>
      <p:sp>
        <p:nvSpPr>
          <p:cNvPr id="28" name="コンテンツ プレースホルダー 1"/>
          <p:cNvSpPr>
            <a:spLocks noGrp="1"/>
          </p:cNvSpPr>
          <p:nvPr>
            <p:ph idx="1"/>
          </p:nvPr>
        </p:nvSpPr>
        <p:spPr>
          <a:xfrm>
            <a:off x="323850" y="833416"/>
            <a:ext cx="8316967" cy="3466643"/>
          </a:xfrm>
        </p:spPr>
        <p:txBody>
          <a:bodyPr>
            <a:normAutofit/>
          </a:bodyPr>
          <a:lstStyle/>
          <a:p>
            <a:pPr marL="0" indent="0">
              <a:buNone/>
            </a:pPr>
            <a:endParaRPr kumimoji="1" lang="en-US" altLang="ja-JP" dirty="0"/>
          </a:p>
          <a:p>
            <a:r>
              <a:rPr kumimoji="1" lang="en-US" altLang="ja-JP" dirty="0"/>
              <a:t>When the EMC BS is not relevant, </a:t>
            </a:r>
            <a:r>
              <a:rPr kumimoji="1" lang="en-US" altLang="ja-JP" b="1" dirty="0">
                <a:solidFill>
                  <a:srgbClr val="FF0000"/>
                </a:solidFill>
              </a:rPr>
              <a:t>there are cases where Emergency calls can fail</a:t>
            </a:r>
            <a:r>
              <a:rPr kumimoji="1" lang="en-US" altLang="ja-JP" dirty="0"/>
              <a:t>.</a:t>
            </a:r>
          </a:p>
          <a:p>
            <a:pPr marL="0" indent="0">
              <a:buNone/>
            </a:pPr>
            <a:r>
              <a:rPr kumimoji="1" lang="en-US" altLang="ja-JP" dirty="0"/>
              <a:t>      (e.g. A case the EMC BS indicated as supported without IMS infrastructure)</a:t>
            </a:r>
          </a:p>
          <a:p>
            <a:r>
              <a:rPr kumimoji="1" lang="en-US" altLang="ja-JP" dirty="0"/>
              <a:t>When	 the MME functionality to indicate the EMC BS based on subscriber is implementation specific, there is a case where the EMC BS cannot be indicated </a:t>
            </a:r>
            <a:r>
              <a:rPr lang="en-US" altLang="ja-JP" dirty="0"/>
              <a:t>properly.</a:t>
            </a:r>
            <a:endParaRPr kumimoji="1" lang="en-US" altLang="ja-JP" dirty="0"/>
          </a:p>
          <a:p>
            <a:pPr marL="0" indent="0">
              <a:buNone/>
            </a:pPr>
            <a:r>
              <a:rPr kumimoji="1" lang="en-US" altLang="ja-JP" dirty="0"/>
              <a:t>      (e.g. IMS emergency procedures supported for domestic, not supported for     </a:t>
            </a:r>
          </a:p>
          <a:p>
            <a:pPr marL="0" indent="0">
              <a:buNone/>
            </a:pPr>
            <a:r>
              <a:rPr kumimoji="1" lang="en-US" altLang="ja-JP" dirty="0"/>
              <a:t>      roaming users)</a:t>
            </a:r>
          </a:p>
          <a:p>
            <a:pPr marL="0" indent="0">
              <a:buNone/>
            </a:pPr>
            <a:endParaRPr kumimoji="1" lang="en-US" altLang="ja-JP" dirty="0"/>
          </a:p>
          <a:p>
            <a:pPr marL="0" indent="0">
              <a:buNone/>
            </a:pPr>
            <a:r>
              <a:rPr kumimoji="1" lang="en-US" altLang="ja-JP" dirty="0"/>
              <a:t>For the above reasons, it’s necessary to define about Emergency calls indicator in IR.88 and 3GPP more clearly. For 3GPP, it’s necessary to send them an Liaison Statement.</a:t>
            </a:r>
          </a:p>
        </p:txBody>
      </p:sp>
    </p:spTree>
    <p:extLst>
      <p:ext uri="{BB962C8B-B14F-4D97-AF65-F5344CB8AC3E}">
        <p14:creationId xmlns:p14="http://schemas.microsoft.com/office/powerpoint/2010/main" val="2313403241"/>
      </p:ext>
    </p:extLst>
  </p:cSld>
  <p:clrMapOvr>
    <a:masterClrMapping/>
  </p:clrMapOvr>
</p:sld>
</file>

<file path=ppt/theme/theme1.xml><?xml version="1.0" encoding="utf-8"?>
<a:theme xmlns:a="http://schemas.openxmlformats.org/drawingml/2006/main" name="GSMA Cover">
  <a:themeElements>
    <a:clrScheme name="GSMA">
      <a:dk1>
        <a:sysClr val="windowText" lastClr="000000"/>
      </a:dk1>
      <a:lt1>
        <a:sysClr val="window" lastClr="FFFFFF"/>
      </a:lt1>
      <a:dk2>
        <a:srgbClr val="000000"/>
      </a:dk2>
      <a:lt2>
        <a:srgbClr val="E5E5E5"/>
      </a:lt2>
      <a:accent1>
        <a:srgbClr val="89C2C1"/>
      </a:accent1>
      <a:accent2>
        <a:srgbClr val="FC0006"/>
      </a:accent2>
      <a:accent3>
        <a:srgbClr val="BE0004"/>
      </a:accent3>
      <a:accent4>
        <a:srgbClr val="850002"/>
      </a:accent4>
      <a:accent5>
        <a:srgbClr val="999999"/>
      </a:accent5>
      <a:accent6>
        <a:srgbClr val="0F1212"/>
      </a:accent6>
      <a:hlink>
        <a:srgbClr val="FC0006"/>
      </a:hlink>
      <a:folHlink>
        <a:srgbClr val="89C2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ULL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33430B-4E3A-4F9E-A1EF-F66AC2F319B9}">
  <ds:schemaRefs>
    <ds:schemaRef ds:uri="http://www.w3.org/XML/1998/namespace"/>
    <ds:schemaRef ds:uri="http://schemas.microsoft.com/office/2006/metadata/properties"/>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719B6D83-4FD9-435A-9B48-F1B330C9EE33}">
  <ds:schemaRefs>
    <ds:schemaRef ds:uri="http://schemas.microsoft.com/sharepoint/v3/contenttype/forms"/>
  </ds:schemaRefs>
</ds:datastoreItem>
</file>

<file path=customXml/itemProps3.xml><?xml version="1.0" encoding="utf-8"?>
<ds:datastoreItem xmlns:ds="http://schemas.openxmlformats.org/officeDocument/2006/customXml" ds:itemID="{17984338-36C3-4C14-842D-0DDBFA1DE9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1024</TotalTime>
  <Words>690</Words>
  <Application>Microsoft Office PowerPoint</Application>
  <PresentationFormat>On-screen Show (16:9)</PresentationFormat>
  <Paragraphs>136</Paragraphs>
  <Slides>6</Slides>
  <Notes>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6</vt:i4>
      </vt:variant>
    </vt:vector>
  </HeadingPairs>
  <TitlesOfParts>
    <vt:vector size="13" baseType="lpstr">
      <vt:lpstr>ＭＳ Ｐゴシック</vt:lpstr>
      <vt:lpstr>Arial</vt:lpstr>
      <vt:lpstr>Calibri</vt:lpstr>
      <vt:lpstr>Wingdings</vt:lpstr>
      <vt:lpstr>GSMA Cover</vt:lpstr>
      <vt:lpstr>BULLET</vt:lpstr>
      <vt:lpstr>Custom Design</vt:lpstr>
      <vt:lpstr>Discussion on EMC BS issue Azumi Matsusako, NTT DOCOMO</vt:lpstr>
      <vt:lpstr>Introduction</vt:lpstr>
      <vt:lpstr>VoLTE Roaming and Emergency Call</vt:lpstr>
      <vt:lpstr>What DOCOMO has observed/encountered (1)</vt:lpstr>
      <vt:lpstr>PowerPoint Presentation</vt:lpstr>
      <vt:lpstr>Explanation of the issue related to EMC BS</vt:lpstr>
    </vt:vector>
  </TitlesOfParts>
  <Company>GSMA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GSMA</dc:creator>
  <cp:lastModifiedBy>MCC Editorial Changes</cp:lastModifiedBy>
  <cp:revision>118</cp:revision>
  <dcterms:created xsi:type="dcterms:W3CDTF">2015-07-28T11:46:19Z</dcterms:created>
  <dcterms:modified xsi:type="dcterms:W3CDTF">2019-01-15T15:15:28Z</dcterms:modified>
</cp:coreProperties>
</file>