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6"/>
    <p:sldMasterId id="2147483712" r:id="rId7"/>
    <p:sldMasterId id="2147483673" r:id="rId8"/>
    <p:sldMasterId id="2147483676" r:id="rId9"/>
    <p:sldMasterId id="2147483678" r:id="rId10"/>
    <p:sldMasterId id="2147483680" r:id="rId11"/>
  </p:sldMasterIdLst>
  <p:notesMasterIdLst>
    <p:notesMasterId r:id="rId24"/>
  </p:notesMasterIdLst>
  <p:sldIdLst>
    <p:sldId id="258" r:id="rId12"/>
    <p:sldId id="276" r:id="rId13"/>
    <p:sldId id="278" r:id="rId14"/>
    <p:sldId id="281" r:id="rId15"/>
    <p:sldId id="279" r:id="rId16"/>
    <p:sldId id="284" r:id="rId17"/>
    <p:sldId id="282" r:id="rId18"/>
    <p:sldId id="280" r:id="rId19"/>
    <p:sldId id="277" r:id="rId20"/>
    <p:sldId id="286" r:id="rId21"/>
    <p:sldId id="285" r:id="rId22"/>
    <p:sldId id="265" r:id="rId2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183" autoAdjust="0"/>
    <p:restoredTop sz="90780" autoAdjust="0"/>
  </p:normalViewPr>
  <p:slideViewPr>
    <p:cSldViewPr snapToGrid="0">
      <p:cViewPr varScale="1">
        <p:scale>
          <a:sx n="76" d="100"/>
          <a:sy n="76" d="100"/>
        </p:scale>
        <p:origin x="63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0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Master" Target="slideMasters/slideMaster6.xml"/><Relationship Id="rId24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tableStyles" Target="tableStyles.xml"/><Relationship Id="rId10" Type="http://schemas.openxmlformats.org/officeDocument/2006/relationships/slideMaster" Target="slideMasters/slideMaster5.xml"/><Relationship Id="rId19" Type="http://schemas.openxmlformats.org/officeDocument/2006/relationships/slide" Target="slides/slide8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4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ndramouli, Devaki (Nokia - US/Irving)" userId="S::devaki.chandramouli@nokia.com::ebf2a9f8-651b-4485-926f-9d93c0eafbc5" providerId="AD" clId="Web-{B3589D71-CE98-FF8C-30C5-EF8CAD4F276E}"/>
    <pc:docChg chg="modSld">
      <pc:chgData name="Chandramouli, Devaki (Nokia - US/Irving)" userId="S::devaki.chandramouli@nokia.com::ebf2a9f8-651b-4485-926f-9d93c0eafbc5" providerId="AD" clId="Web-{B3589D71-CE98-FF8C-30C5-EF8CAD4F276E}" dt="2019-02-26T01:14:23.686" v="108" actId="20577"/>
      <pc:docMkLst>
        <pc:docMk/>
      </pc:docMkLst>
      <pc:sldChg chg="addSp delSp modSp">
        <pc:chgData name="Chandramouli, Devaki (Nokia - US/Irving)" userId="S::devaki.chandramouli@nokia.com::ebf2a9f8-651b-4485-926f-9d93c0eafbc5" providerId="AD" clId="Web-{B3589D71-CE98-FF8C-30C5-EF8CAD4F276E}" dt="2019-02-26T01:14:23.686" v="107" actId="20577"/>
        <pc:sldMkLst>
          <pc:docMk/>
          <pc:sldMk cId="2501032354" sldId="276"/>
        </pc:sldMkLst>
        <pc:spChg chg="add del">
          <ac:chgData name="Chandramouli, Devaki (Nokia - US/Irving)" userId="S::devaki.chandramouli@nokia.com::ebf2a9f8-651b-4485-926f-9d93c0eafbc5" providerId="AD" clId="Web-{B3589D71-CE98-FF8C-30C5-EF8CAD4F276E}" dt="2019-02-26T01:13:16.983" v="80"/>
          <ac:spMkLst>
            <pc:docMk/>
            <pc:sldMk cId="2501032354" sldId="276"/>
            <ac:spMk id="3" creationId="{55228BC7-B463-4F7B-853D-81E93018CC3D}"/>
          </ac:spMkLst>
        </pc:spChg>
        <pc:spChg chg="add del mod">
          <ac:chgData name="Chandramouli, Devaki (Nokia - US/Irving)" userId="S::devaki.chandramouli@nokia.com::ebf2a9f8-651b-4485-926f-9d93c0eafbc5" providerId="AD" clId="Web-{B3589D71-CE98-FF8C-30C5-EF8CAD4F276E}" dt="2019-02-26T01:14:23.686" v="107" actId="20577"/>
          <ac:spMkLst>
            <pc:docMk/>
            <pc:sldMk cId="2501032354" sldId="276"/>
            <ac:spMk id="7" creationId="{FB49FFC4-96EE-4530-A190-159B1D309EEA}"/>
          </ac:spMkLst>
        </pc:spChg>
        <pc:spChg chg="add del mod">
          <ac:chgData name="Chandramouli, Devaki (Nokia - US/Irving)" userId="S::devaki.chandramouli@nokia.com::ebf2a9f8-651b-4485-926f-9d93c0eafbc5" providerId="AD" clId="Web-{B3589D71-CE98-FF8C-30C5-EF8CAD4F276E}" dt="2019-02-26T01:13:30.358" v="82"/>
          <ac:spMkLst>
            <pc:docMk/>
            <pc:sldMk cId="2501032354" sldId="276"/>
            <ac:spMk id="8" creationId="{F566EC1E-D1A5-4F85-A6C0-5EB645FBA56E}"/>
          </ac:spMkLst>
        </pc:spChg>
      </pc:sldChg>
      <pc:sldChg chg="modSp">
        <pc:chgData name="Chandramouli, Devaki (Nokia - US/Irving)" userId="S::devaki.chandramouli@nokia.com::ebf2a9f8-651b-4485-926f-9d93c0eafbc5" providerId="AD" clId="Web-{B3589D71-CE98-FF8C-30C5-EF8CAD4F276E}" dt="2019-02-26T01:09:28.264" v="54" actId="20577"/>
        <pc:sldMkLst>
          <pc:docMk/>
          <pc:sldMk cId="3676785239" sldId="277"/>
        </pc:sldMkLst>
        <pc:spChg chg="mod">
          <ac:chgData name="Chandramouli, Devaki (Nokia - US/Irving)" userId="S::devaki.chandramouli@nokia.com::ebf2a9f8-651b-4485-926f-9d93c0eafbc5" providerId="AD" clId="Web-{B3589D71-CE98-FF8C-30C5-EF8CAD4F276E}" dt="2019-02-26T01:09:28.264" v="54" actId="20577"/>
          <ac:spMkLst>
            <pc:docMk/>
            <pc:sldMk cId="3676785239" sldId="277"/>
            <ac:spMk id="5" creationId="{EDCC6214-E5B0-4BD1-9FEF-6DBDD5E74438}"/>
          </ac:spMkLst>
        </pc:spChg>
      </pc:sldChg>
      <pc:sldChg chg="addSp delSp modSp">
        <pc:chgData name="Chandramouli, Devaki (Nokia - US/Irving)" userId="S::devaki.chandramouli@nokia.com::ebf2a9f8-651b-4485-926f-9d93c0eafbc5" providerId="AD" clId="Web-{B3589D71-CE98-FF8C-30C5-EF8CAD4F276E}" dt="2019-02-26T01:12:34.967" v="74"/>
        <pc:sldMkLst>
          <pc:docMk/>
          <pc:sldMk cId="4075822521" sldId="280"/>
        </pc:sldMkLst>
        <pc:spChg chg="del">
          <ac:chgData name="Chandramouli, Devaki (Nokia - US/Irving)" userId="S::devaki.chandramouli@nokia.com::ebf2a9f8-651b-4485-926f-9d93c0eafbc5" providerId="AD" clId="Web-{B3589D71-CE98-FF8C-30C5-EF8CAD4F276E}" dt="2019-02-26T01:12:34.967" v="74"/>
          <ac:spMkLst>
            <pc:docMk/>
            <pc:sldMk cId="4075822521" sldId="280"/>
            <ac:spMk id="3" creationId="{B677306D-D2C6-4AAD-9074-D063D7CFFFBD}"/>
          </ac:spMkLst>
        </pc:spChg>
        <pc:spChg chg="mod">
          <ac:chgData name="Chandramouli, Devaki (Nokia - US/Irving)" userId="S::devaki.chandramouli@nokia.com::ebf2a9f8-651b-4485-926f-9d93c0eafbc5" providerId="AD" clId="Web-{B3589D71-CE98-FF8C-30C5-EF8CAD4F276E}" dt="2019-02-26T01:06:01.030" v="0" actId="20577"/>
          <ac:spMkLst>
            <pc:docMk/>
            <pc:sldMk cId="4075822521" sldId="280"/>
            <ac:spMk id="5" creationId="{8A94771C-8E8C-41C2-964A-1212904B6D71}"/>
          </ac:spMkLst>
        </pc:spChg>
        <pc:spChg chg="add del">
          <ac:chgData name="Chandramouli, Devaki (Nokia - US/Irving)" userId="S::devaki.chandramouli@nokia.com::ebf2a9f8-651b-4485-926f-9d93c0eafbc5" providerId="AD" clId="Web-{B3589D71-CE98-FF8C-30C5-EF8CAD4F276E}" dt="2019-02-26T01:06:14.248" v="4"/>
          <ac:spMkLst>
            <pc:docMk/>
            <pc:sldMk cId="4075822521" sldId="280"/>
            <ac:spMk id="6" creationId="{F4920EE6-83A6-4E23-B94E-518C3677CDC6}"/>
          </ac:spMkLst>
        </pc:spChg>
        <pc:spChg chg="add mod">
          <ac:chgData name="Chandramouli, Devaki (Nokia - US/Irving)" userId="S::devaki.chandramouli@nokia.com::ebf2a9f8-651b-4485-926f-9d93c0eafbc5" providerId="AD" clId="Web-{B3589D71-CE98-FF8C-30C5-EF8CAD4F276E}" dt="2019-02-26T01:07:03.373" v="41" actId="20577"/>
          <ac:spMkLst>
            <pc:docMk/>
            <pc:sldMk cId="4075822521" sldId="280"/>
            <ac:spMk id="7" creationId="{FC1EC2E5-BE5A-450E-A6D9-7C473A479F2B}"/>
          </ac:spMkLst>
        </pc:spChg>
      </pc:sldChg>
      <pc:sldChg chg="modSp">
        <pc:chgData name="Chandramouli, Devaki (Nokia - US/Irving)" userId="S::devaki.chandramouli@nokia.com::ebf2a9f8-651b-4485-926f-9d93c0eafbc5" providerId="AD" clId="Web-{B3589D71-CE98-FF8C-30C5-EF8CAD4F276E}" dt="2019-02-26T01:10:18.967" v="72" actId="20577"/>
        <pc:sldMkLst>
          <pc:docMk/>
          <pc:sldMk cId="1674503444" sldId="282"/>
        </pc:sldMkLst>
        <pc:spChg chg="mod">
          <ac:chgData name="Chandramouli, Devaki (Nokia - US/Irving)" userId="S::devaki.chandramouli@nokia.com::ebf2a9f8-651b-4485-926f-9d93c0eafbc5" providerId="AD" clId="Web-{B3589D71-CE98-FF8C-30C5-EF8CAD4F276E}" dt="2019-02-26T01:10:18.967" v="72" actId="20577"/>
          <ac:spMkLst>
            <pc:docMk/>
            <pc:sldMk cId="1674503444" sldId="282"/>
            <ac:spMk id="5" creationId="{4C0ED1FB-DF4A-45AA-A502-5168334C9DB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2/26/2019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900" dirty="0"/>
              <a:t>Eventually the choice will have to be done by SA2 among Solution 11.2, 11.3, 11.4 and 28.2 (which according to RAN2 understanding is the same as 11.3).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900" dirty="0"/>
              <a:t>RAN2 will indicate that 28.1 and 17 are not feasible from RAN2 point of view while 19 and any other solution assuming</a:t>
            </a:r>
            <a:endParaRPr lang="en-US" sz="9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546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199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79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0_Four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9C1B709-09CD-404B-B852-419096D0681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D9B7F28-94B8-42B4-A97D-4EBCB20F67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AB4DD6D-9400-4306-8B75-2CFF920828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D6FBD4C-557B-402F-9039-EF287BD8EA5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EF9DDB-0B87-42B5-98DF-391316BABF9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4931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A4F04206-BA94-4881-BA5F-F4855044D6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41332EC-6B80-4828-AE81-B63F414EEB6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A079B4-2296-4AF6-9A4A-00A11E579D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8732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_Blue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A4F04206-BA94-4881-BA5F-F4855044D6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6E85245-6EF4-4401-89A5-4E7398F482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54AD9-06FB-4C15-A48D-5001BBC6FF5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8CB4E99-5D9B-49EB-A80D-C2366451A67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1867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2_Blue Text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E85245-6EF4-4401-89A5-4E7398F482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201F9EFC-1397-476F-AC8D-B29C394E44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9673B1-D3FB-43B2-8D91-D053CDDCAF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1961597-1BB1-4AC0-81C4-ECF117F5AF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6905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1_Blue End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1_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_Gray Text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201F9EFC-1397-476F-AC8D-B29C394E44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41496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4863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3_Gray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799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47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652851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85524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6415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3460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2147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_Two Column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C469832-DACB-40B0-988E-5D708FA93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Table Placeholder 4">
            <a:extLst>
              <a:ext uri="{FF2B5EF4-FFF2-40B4-BE49-F238E27FC236}">
                <a16:creationId xmlns:a16="http://schemas.microsoft.com/office/drawing/2014/main" id="{B3F0CABE-2F16-456A-A120-390FEDFE43A9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/>
              <a:t>Click icon to add table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8BA92-8F61-4F9A-B36F-9769D72C71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1535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_Three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2B478DF6-0668-488C-9E0C-4567E0DE8FC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EC091DE-89A6-4271-8BB9-BAB40C67B3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D1772D9-E08D-420E-AB34-CCAC26D77F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+mn-lt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D23F99-89E3-4290-B5FE-D72F99F36EA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2495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9_Three Column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F384717-39C3-4AC7-9EA1-C3EA1A638B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D6C4B20-F952-4A3C-AB73-2A06B8C3F6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able Placeholder 2">
            <a:extLst>
              <a:ext uri="{FF2B5EF4-FFF2-40B4-BE49-F238E27FC236}">
                <a16:creationId xmlns:a16="http://schemas.microsoft.com/office/drawing/2014/main" id="{D0874136-2C1C-4222-98DA-D238FBD9743F}"/>
              </a:ext>
            </a:extLst>
          </p:cNvPr>
          <p:cNvSpPr>
            <a:spLocks noGrp="1"/>
          </p:cNvSpPr>
          <p:nvPr>
            <p:ph type="tbl" sz="quarter" idx="15"/>
          </p:nvPr>
        </p:nvSpPr>
        <p:spPr>
          <a:xfrm>
            <a:off x="417312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2" name="Table Placeholder 2">
            <a:extLst>
              <a:ext uri="{FF2B5EF4-FFF2-40B4-BE49-F238E27FC236}">
                <a16:creationId xmlns:a16="http://schemas.microsoft.com/office/drawing/2014/main" id="{B9EA6A3E-9087-42C1-89A6-8204E100E361}"/>
              </a:ext>
            </a:extLst>
          </p:cNvPr>
          <p:cNvSpPr>
            <a:spLocks noGrp="1"/>
          </p:cNvSpPr>
          <p:nvPr>
            <p:ph type="tbl" sz="quarter" idx="16"/>
          </p:nvPr>
        </p:nvSpPr>
        <p:spPr>
          <a:xfrm>
            <a:off x="6132423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3" name="Table Placeholder 2">
            <a:extLst>
              <a:ext uri="{FF2B5EF4-FFF2-40B4-BE49-F238E27FC236}">
                <a16:creationId xmlns:a16="http://schemas.microsoft.com/office/drawing/2014/main" id="{98BD97D8-C9D8-4E9B-90F2-C010D6EE811E}"/>
              </a:ext>
            </a:extLst>
          </p:cNvPr>
          <p:cNvSpPr>
            <a:spLocks noGrp="1"/>
          </p:cNvSpPr>
          <p:nvPr>
            <p:ph type="tbl" sz="quarter" idx="17"/>
          </p:nvPr>
        </p:nvSpPr>
        <p:spPr>
          <a:xfrm>
            <a:off x="3273879" y="1080000"/>
            <a:ext cx="25920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C81E09-B357-4439-BD31-02945978E3D5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790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.png"/><Relationship Id="rId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2018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85" r:id="rId2"/>
    <p:sldLayoutId id="2147483686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2018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2AA385-0038-4284-8413-CF697BBC8CBE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2018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20BA402-4DCA-4D3B-A03B-98DA80BAB253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3873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2018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9EA08E70-E40A-4C76-ADD7-CA63C95746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352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76398D-C6B9-4EAD-A887-41ECEA7F30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16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C1C3A2-73EF-4E4E-97C2-1C446243E83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2018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E74C75-1C44-4A6F-9F21-72B5E3ACC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38F1B2-3B70-46D3-B6FC-0199A17FB72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286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tp://ftp.3gpp.org/tsg_sa/WG2_Arch/TSGS2_131_Tenerife/Docs/S2-1902060.zip" TargetMode="External"/><Relationship Id="rId2" Type="http://schemas.openxmlformats.org/officeDocument/2006/relationships/hyperlink" Target="ftp://ftp.3gpp.org/tsg_sa/WG2_Arch/TSGS2_131_Tenerife/Docs/S2-1902009.zip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ftp://ftp.3gpp.org/tsg_sa/WG2_Arch/TSGS2_131_Tenerife/Docs/S2-1901927.zip" TargetMode="External"/><Relationship Id="rId13" Type="http://schemas.openxmlformats.org/officeDocument/2006/relationships/hyperlink" Target="ftp://ftp.3gpp.org/tsg_sa/WG2_Arch/TSGS2_131_Tenerife/Docs/S2-1902066.zip" TargetMode="External"/><Relationship Id="rId3" Type="http://schemas.openxmlformats.org/officeDocument/2006/relationships/hyperlink" Target="ftp://ftp.3gpp.org/tsg_sa/WG2_Arch/TSGS2_131_Tenerife/Docs/S2-1901641.zip" TargetMode="External"/><Relationship Id="rId7" Type="http://schemas.openxmlformats.org/officeDocument/2006/relationships/hyperlink" Target="ftp://ftp.3gpp.org/tsg_sa/WG2_Arch/TSGS2_131_Tenerife/Docs/S2-1901924.zip" TargetMode="External"/><Relationship Id="rId12" Type="http://schemas.openxmlformats.org/officeDocument/2006/relationships/hyperlink" Target="ftp://ftp.3gpp.org/tsg_sa/WG2_Arch/TSGS2_131_Tenerife/Docs/S2-1902065.zip" TargetMode="External"/><Relationship Id="rId2" Type="http://schemas.openxmlformats.org/officeDocument/2006/relationships/hyperlink" Target="ftp://ftp.3gpp.org/tsg_sa/WG2_Arch/TSGS2_131_Tenerife/Docs/S2-1901637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ftp://ftp.3gpp.org/tsg_sa/WG2_Arch/TSGS2_131_Tenerife/Docs/S2-1901723.zip" TargetMode="External"/><Relationship Id="rId11" Type="http://schemas.openxmlformats.org/officeDocument/2006/relationships/hyperlink" Target="ftp://ftp.3gpp.org/tsg_sa/WG2_Arch/TSGS2_131_Tenerife/Docs/S2-1902064.zip" TargetMode="External"/><Relationship Id="rId5" Type="http://schemas.openxmlformats.org/officeDocument/2006/relationships/hyperlink" Target="ftp://ftp.3gpp.org/tsg_sa/WG2_Arch/TSGS2_131_Tenerife/Docs/S2-1901722.zip" TargetMode="External"/><Relationship Id="rId10" Type="http://schemas.openxmlformats.org/officeDocument/2006/relationships/hyperlink" Target="ftp://ftp.3gpp.org/tsg_sa/WG2_Arch/TSGS2_131_Tenerife/Docs/S2-1902000.zip" TargetMode="External"/><Relationship Id="rId4" Type="http://schemas.openxmlformats.org/officeDocument/2006/relationships/hyperlink" Target="ftp://ftp.3gpp.org/tsg_sa/WG2_Arch/TSGS2_131_Tenerife/Docs/S2-1901709.zip" TargetMode="External"/><Relationship Id="rId9" Type="http://schemas.openxmlformats.org/officeDocument/2006/relationships/hyperlink" Target="ftp://ftp.3gpp.org/tsg_sa/WG2_Arch/TSGS2_131_Tenerife/Docs/S2-1901999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ftp://ftp.3gpp.org/tsg_sa/WG2_Arch/TSGS2_131_Tenerife/Docs/S2-1901717.zip" TargetMode="External"/><Relationship Id="rId3" Type="http://schemas.openxmlformats.org/officeDocument/2006/relationships/hyperlink" Target="ftp://ftp.3gpp.org/tsg_sa/WG2_Arch/TSGS2_131_Tenerife/Docs/S2-1901710.zip" TargetMode="External"/><Relationship Id="rId7" Type="http://schemas.openxmlformats.org/officeDocument/2006/relationships/hyperlink" Target="ftp://ftp.3gpp.org/tsg_sa/WG2_Arch/TSGS2_131_Tenerife/Docs/S2-1901932.zip" TargetMode="External"/><Relationship Id="rId12" Type="http://schemas.openxmlformats.org/officeDocument/2006/relationships/hyperlink" Target="ftp://ftp.3gpp.org/tsg_sa/WG2_Arch/TSGS2_131_Tenerife/Docs/S2-1901720.zip" TargetMode="External"/><Relationship Id="rId2" Type="http://schemas.openxmlformats.org/officeDocument/2006/relationships/hyperlink" Target="ftp://ftp.3gpp.org/tsg_sa/WG2_Arch/TSGS2_131_Tenerife/Docs/S2-1902062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ftp://ftp.3gpp.org/tsg_sa/WG2_Arch/TSGS2_131_Tenerife/Docs/S2-1901928.zip" TargetMode="External"/><Relationship Id="rId11" Type="http://schemas.openxmlformats.org/officeDocument/2006/relationships/hyperlink" Target="ftp://ftp.3gpp.org/tsg_sa/WG2_Arch/TSGS2_131_Tenerife/Docs/S2-1901840.zip" TargetMode="External"/><Relationship Id="rId5" Type="http://schemas.openxmlformats.org/officeDocument/2006/relationships/hyperlink" Target="ftp://ftp.3gpp.org/tsg_sa/WG2_Arch/TSGS2_131_Tenerife/Docs/S2-1902063.zip" TargetMode="External"/><Relationship Id="rId10" Type="http://schemas.openxmlformats.org/officeDocument/2006/relationships/hyperlink" Target="ftp://ftp.3gpp.org/tsg_sa/WG2_Arch/TSGS2_131_Tenerife/Docs/S2-1902011.zip" TargetMode="External"/><Relationship Id="rId4" Type="http://schemas.openxmlformats.org/officeDocument/2006/relationships/hyperlink" Target="ftp://ftp.3gpp.org/tsg_sa/WG2_Arch/TSGS2_131_Tenerife/Docs/S2-1902061.zip" TargetMode="External"/><Relationship Id="rId9" Type="http://schemas.openxmlformats.org/officeDocument/2006/relationships/hyperlink" Target="ftp://ftp.3gpp.org/tsg_sa/WG2_Arch/TSGS2_131_Tenerife/Docs/S2-1901718.zip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7" Type="http://schemas.openxmlformats.org/officeDocument/2006/relationships/hyperlink" Target="ftp://ftp.3gpp.org/tsg_sa/WG2_Arch/TSGS2_131_Tenerife/Docs/S2-1901932.zip" TargetMode="External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3.xml"/><Relationship Id="rId6" Type="http://schemas.openxmlformats.org/officeDocument/2006/relationships/hyperlink" Target="ftp://ftp.3gpp.org/tsg_sa/WG2_Arch/TSGS2_131_Tenerife/Docs/S2-1901928.zip" TargetMode="External"/><Relationship Id="rId5" Type="http://schemas.openxmlformats.org/officeDocument/2006/relationships/hyperlink" Target="ftp://ftp.3gpp.org/tsg_sa/WG2_Arch/TSGS2_131_Tenerife/Docs/S2-1902061.zip" TargetMode="External"/><Relationship Id="rId4" Type="http://schemas.openxmlformats.org/officeDocument/2006/relationships/hyperlink" Target="ftp://ftp.3gpp.org/tsg_sa/WG2_Arch/TSGS2_131_Tenerife/Docs/S2-1901710.zip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ftp://ftp.3gpp.org/tsg_sa/WG2_Arch/TSGS2_131_Tenerife/Docs/S2-1901998.zip" TargetMode="External"/><Relationship Id="rId2" Type="http://schemas.openxmlformats.org/officeDocument/2006/relationships/hyperlink" Target="ftp://ftp.3gpp.org/tsg_sa/WG2_Arch/TSGS2_131_Tenerife/Docs/S2-1901839.zip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hyperlink" Target="ftp://ftp.3gpp.org/tsg_sa/WG2_Arch/TSGS2_131_Tenerife/Docs/S2-1901719.zip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ftp://ftp.3gpp.org/tsg_sa/WG2_Arch/TSGS2_131_Tenerife/Docs/S2-1901721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hyperlink" Target="ftp://ftp.3gpp.org/tsg_sa/WG2_Arch/TSGS2_131_Tenerife/Docs/S2-1901636.zip" TargetMode="External"/><Relationship Id="rId5" Type="http://schemas.openxmlformats.org/officeDocument/2006/relationships/hyperlink" Target="ftp://ftp.3gpp.org/tsg_sa/WG2_Arch/TSGS2_131_Tenerife/Docs/S2-1902012.zip" TargetMode="External"/><Relationship Id="rId4" Type="http://schemas.openxmlformats.org/officeDocument/2006/relationships/hyperlink" Target="ftp://ftp.3gpp.org/tsg_sa/WG2_Arch/TSGS2_131_Tenerife/Docs/S2-1902010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73AE4A4-F521-4B46-BB77-BDFFF6278B0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Vertical_LAN</a:t>
            </a:r>
            <a:endParaRPr lang="en-US" dirty="0"/>
          </a:p>
          <a:p>
            <a:r>
              <a:rPr lang="en-US" dirty="0"/>
              <a:t>TSC drafting session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E748F3-52F3-4227-86AD-9C50826A626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dirty="0"/>
              <a:t>TSC drafting session</a:t>
            </a:r>
          </a:p>
          <a:p>
            <a:pPr lvl="0">
              <a:lnSpc>
                <a:spcPct val="100000"/>
              </a:lnSpc>
            </a:pPr>
            <a:r>
              <a:rPr lang="en-US" dirty="0"/>
              <a:t>Devaki Chandramouli</a:t>
            </a:r>
          </a:p>
          <a:p>
            <a:pPr lvl="0">
              <a:lnSpc>
                <a:spcPct val="100000"/>
              </a:lnSpc>
            </a:pPr>
            <a:r>
              <a:rPr lang="en-US" dirty="0"/>
              <a:t>26-02-2019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78866F-5820-452E-883A-ECAB295F1E9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GB" dirty="0">
                <a:cs typeface="Arial" panose="020B0604020202020204" pitchFamily="34" charset="0"/>
              </a:rPr>
              <a:t>&lt;Document ID: change ID in footer or remove&gt;</a:t>
            </a:r>
            <a:endParaRPr 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51695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EE900B1-AAE0-4987-9851-067B40BF968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76A20B-0879-4EFE-A2A0-F039CC248CD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Next steps agreed: Drafting session outcome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098FAD2-6311-469D-BA37-4A8F602485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763398"/>
            <a:ext cx="8308800" cy="3877002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/>
              <a:t>1. Architecture: Integration of 5GS with the TSN network:</a:t>
            </a:r>
          </a:p>
          <a:p>
            <a:pPr marL="285750" indent="-285750">
              <a:buFontTx/>
              <a:buChar char="-"/>
            </a:pPr>
            <a:r>
              <a:rPr lang="en-US" dirty="0"/>
              <a:t>Need one merged paper to handle 5GS integration. Consider Bridge management aspects independently. Revise </a:t>
            </a:r>
            <a:r>
              <a:rPr lang="en-US" b="1" dirty="0"/>
              <a:t>S2-1902060</a:t>
            </a:r>
            <a:r>
              <a:rPr lang="en-US" dirty="0"/>
              <a:t> and merge architecture aspects from </a:t>
            </a:r>
            <a:r>
              <a:rPr lang="en-US" b="1" dirty="0"/>
              <a:t>S2-1902009</a:t>
            </a:r>
            <a:r>
              <a:rPr lang="en-US" dirty="0"/>
              <a:t>.</a:t>
            </a:r>
          </a:p>
          <a:p>
            <a:pPr marL="285750" indent="-285750">
              <a:buFontTx/>
              <a:buChar char="-"/>
            </a:pPr>
            <a:r>
              <a:rPr lang="en-US" dirty="0"/>
              <a:t>TSN Translator exists on both the sides (UPF/UE). TT is assumed to support de-jittering functionality, collocated with the UPF. All other functionalities of TT is still FFS, reference point between UPF/UE and TT is left open.</a:t>
            </a:r>
          </a:p>
          <a:p>
            <a:r>
              <a:rPr lang="en-US" b="1" dirty="0"/>
              <a:t>2. TSN Time Sync:</a:t>
            </a:r>
          </a:p>
          <a:p>
            <a:pPr marL="285750" indent="-285750">
              <a:buFontTx/>
              <a:buChar char="-"/>
            </a:pPr>
            <a:r>
              <a:rPr lang="en-US" dirty="0"/>
              <a:t>Update solutions #2/#3/#28 (e.g. how it works with QoS aspects) and strive for a decision SA2#132.</a:t>
            </a:r>
          </a:p>
          <a:p>
            <a:pPr marL="285750" indent="-285750">
              <a:buFontTx/>
              <a:buChar char="-"/>
            </a:pPr>
            <a:r>
              <a:rPr lang="en-US" dirty="0"/>
              <a:t>Agree that the time sync needs to be conveyed to the UE.</a:t>
            </a:r>
          </a:p>
          <a:p>
            <a:r>
              <a:rPr lang="en-US" b="1" dirty="0"/>
              <a:t>3. TSC QoS</a:t>
            </a:r>
          </a:p>
          <a:p>
            <a:pPr marL="285750" indent="-285750">
              <a:buFontTx/>
              <a:buChar char="-"/>
            </a:pPr>
            <a:r>
              <a:rPr lang="en-US" dirty="0"/>
              <a:t>Incoming LS from RAN2 – S2-1902723 - LS from RAN WG2: LS on assistance information for TSN traffic flows</a:t>
            </a:r>
          </a:p>
          <a:p>
            <a:pPr marL="285750" indent="-285750">
              <a:buSzPct val="100000"/>
              <a:buFontTx/>
              <a:buChar char="-"/>
            </a:pPr>
            <a:r>
              <a:rPr lang="en-US" dirty="0"/>
              <a:t>Revise </a:t>
            </a:r>
            <a:r>
              <a:rPr lang="en-US" b="1" dirty="0"/>
              <a:t>S2-1902061</a:t>
            </a:r>
            <a:r>
              <a:rPr lang="en-US" dirty="0"/>
              <a:t>, used as a basis for QoS parameters, to be provided as TSN Assistance information (with reference to S2-1902723).</a:t>
            </a:r>
          </a:p>
          <a:p>
            <a:pPr>
              <a:spcAft>
                <a:spcPts val="300"/>
              </a:spcAft>
              <a:buSzPct val="100000"/>
            </a:pPr>
            <a:r>
              <a:rPr lang="en-US" b="1" dirty="0"/>
              <a:t>4. TSC deployment model and protocols supported</a:t>
            </a:r>
          </a:p>
          <a:p>
            <a:pPr marL="285750" indent="-285750">
              <a:buSzPct val="100000"/>
              <a:buFontTx/>
              <a:buChar char="-"/>
            </a:pPr>
            <a:r>
              <a:rPr lang="en-US" dirty="0"/>
              <a:t>IEEE </a:t>
            </a:r>
            <a:r>
              <a:rPr lang="en-US" dirty="0" err="1"/>
              <a:t>Qbv</a:t>
            </a:r>
            <a:r>
              <a:rPr lang="en-US" dirty="0"/>
              <a:t> (protocol), Centralized model is supported in Rel-16; hybrid model is partially supported in Rel-16. Implication of partial support is FFS Distributed model/IEEE </a:t>
            </a:r>
            <a:r>
              <a:rPr lang="en-US" dirty="0" err="1"/>
              <a:t>Qcc</a:t>
            </a:r>
            <a:r>
              <a:rPr lang="en-US" dirty="0"/>
              <a:t> not supported in Rel-16. Capture this in a related CR to TS 23.501</a:t>
            </a:r>
          </a:p>
          <a:p>
            <a:endParaRPr lang="en-US" b="1" dirty="0"/>
          </a:p>
          <a:p>
            <a:pPr marL="285750" indent="-285750">
              <a:buFontTx/>
              <a:buChar char="-"/>
            </a:pPr>
            <a:endParaRPr lang="en-US" b="1" dirty="0"/>
          </a:p>
          <a:p>
            <a:endParaRPr lang="en-US" dirty="0"/>
          </a:p>
          <a:p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20387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4540635-C820-4C73-9A0A-2B8F7D21162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DA43B2-7760-4C4A-8488-95D26CE16F5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42792AA-0967-4235-B3ED-DCD431F1CEC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923400"/>
            <a:ext cx="8308800" cy="3560400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Architecture (Integration of 5GS with the TSN bridge), QoS, Bridge management, deployment and other aspects – </a:t>
            </a:r>
          </a:p>
          <a:p>
            <a:pPr marL="573300" lvl="1" indent="-342900">
              <a:buFont typeface="+mj-lt"/>
              <a:buAutoNum type="alphaLcParenR"/>
            </a:pPr>
            <a:r>
              <a:rPr lang="en-US" dirty="0"/>
              <a:t>Progress CRs for TS 23.501/TS 23.502 for agreeable parts, add Editor’s notes or defer parts that are not agreeable</a:t>
            </a:r>
          </a:p>
          <a:p>
            <a:pPr marL="573300" lvl="1" indent="-342900">
              <a:buFont typeface="+mj-lt"/>
              <a:buAutoNum type="alphaLcParenR"/>
            </a:pPr>
            <a:r>
              <a:rPr lang="en-US" dirty="0"/>
              <a:t>For TSN QoS, we have CRs for TR 23.734 from Ericsson. Should convert them to CRs for TS 23.501/2 for agreeable parts during SA2#131.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TSN Time Synchronization – </a:t>
            </a:r>
          </a:p>
          <a:p>
            <a:pPr marL="573300" lvl="1" indent="-342900">
              <a:buFont typeface="+mj-lt"/>
              <a:buAutoNum type="alphaLcParenR"/>
            </a:pPr>
            <a:r>
              <a:rPr lang="en-US" dirty="0"/>
              <a:t>progress solution updates as CRs to the TR and strive to reach conclusion for TSN Time Sync </a:t>
            </a:r>
            <a:r>
              <a:rPr lang="en-US" b="1" dirty="0"/>
              <a:t>(latest SA2#132).</a:t>
            </a:r>
          </a:p>
          <a:p>
            <a:pPr marL="573300" lvl="1" indent="-342900">
              <a:buFont typeface="+mj-lt"/>
              <a:buAutoNum type="alphaLcParenR"/>
            </a:pPr>
            <a:endParaRPr lang="en-US" dirty="0"/>
          </a:p>
          <a:p>
            <a:pPr marL="573300" lvl="1" indent="-342900">
              <a:buFont typeface="+mj-lt"/>
              <a:buAutoNum type="alphaLcParenR"/>
            </a:pPr>
            <a:endParaRPr lang="en-US" dirty="0"/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89617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8999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8066F93-059A-4CD9-8542-E580B0CBA19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8F083B4-4D84-4CC9-85C8-097FD8AD597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Architecture: Integration of 5GS with the TSN network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B49FFC4-96EE-4530-A190-159B1D309EE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lIns="0" tIns="0" rIns="0" bIns="0" anchor="t">
            <a:normAutofit fontScale="77500" lnSpcReduction="20000"/>
          </a:bodyPr>
          <a:lstStyle/>
          <a:p>
            <a:r>
              <a:rPr lang="en-GB" u="sng" dirty="0"/>
              <a:t>S2-1902008 - </a:t>
            </a:r>
            <a:r>
              <a:rPr lang="en-GB" dirty="0"/>
              <a:t>Discussion on Support of 5GS integration with TSN (Huawei)</a:t>
            </a:r>
            <a:endParaRPr lang="en-US" dirty="0"/>
          </a:p>
          <a:p>
            <a:r>
              <a:rPr lang="en-GB" u="sng" dirty="0">
                <a:hlinkClick r:id="rId2"/>
              </a:rPr>
              <a:t>S2-1902009</a:t>
            </a:r>
            <a:r>
              <a:rPr lang="en-GB" u="sng" dirty="0"/>
              <a:t> - </a:t>
            </a:r>
            <a:r>
              <a:rPr lang="en-GB" dirty="0"/>
              <a:t>23.501 CR1001 (Rel-16, 'B'): Support of 5GS integration with TSN (Huawei)</a:t>
            </a:r>
          </a:p>
          <a:p>
            <a:r>
              <a:rPr lang="en-GB" u="sng" dirty="0">
                <a:hlinkClick r:id="rId3"/>
              </a:rPr>
              <a:t>S2-1902060</a:t>
            </a:r>
            <a:r>
              <a:rPr lang="en-GB" u="sng" dirty="0"/>
              <a:t> </a:t>
            </a:r>
            <a:r>
              <a:rPr lang="en-GB" dirty="0"/>
              <a:t>23.501 CR0871R2 (Rel-16, 'B'): TSC Architecture (Nokia)</a:t>
            </a:r>
          </a:p>
          <a:p>
            <a:endParaRPr lang="en-GB" dirty="0"/>
          </a:p>
          <a:p>
            <a:r>
              <a:rPr lang="en-US" sz="1800" b="1" dirty="0"/>
              <a:t>Consensus:</a:t>
            </a:r>
          </a:p>
          <a:p>
            <a:r>
              <a:rPr lang="en-US" sz="1800" dirty="0"/>
              <a:t>TSN Translator exists on both the sides (UPF/UE). TT is assumed to support de-jittering functionality, collocated with the UPF. All other functionalities of TT is still FFS, reference point between UPF/UE and TT is left open.</a:t>
            </a:r>
          </a:p>
          <a:p>
            <a:r>
              <a:rPr lang="en-US" sz="1800" b="1" dirty="0"/>
              <a:t>Commonality between the CRs:</a:t>
            </a:r>
          </a:p>
          <a:p>
            <a:pPr marL="285750" indent="-285750">
              <a:buFontTx/>
              <a:buChar char="-"/>
            </a:pPr>
            <a:r>
              <a:rPr lang="en-US" sz="1800" dirty="0"/>
              <a:t>Architecture, presence of TSN Translator within the UPF</a:t>
            </a:r>
          </a:p>
          <a:p>
            <a:r>
              <a:rPr lang="en-US" sz="1800" b="1" dirty="0"/>
              <a:t>Differences between the CRs:</a:t>
            </a:r>
          </a:p>
          <a:p>
            <a:pPr marL="285750" indent="-285750">
              <a:buFontTx/>
              <a:buChar char="-"/>
            </a:pPr>
            <a:r>
              <a:rPr lang="en-US" sz="1800" dirty="0"/>
              <a:t>Presence of TT within the UE</a:t>
            </a:r>
          </a:p>
          <a:p>
            <a:pPr marL="285750" indent="-285750">
              <a:buFontTx/>
              <a:buChar char="-"/>
            </a:pPr>
            <a:r>
              <a:rPr lang="en-US" sz="1800" dirty="0"/>
              <a:t>UPF functionality description, TSN Translator potential impacts (2060)</a:t>
            </a:r>
          </a:p>
          <a:p>
            <a:pPr marL="285750" indent="-285750">
              <a:buFontTx/>
              <a:buChar char="-"/>
            </a:pPr>
            <a:r>
              <a:rPr lang="en-US" sz="1800" dirty="0"/>
              <a:t>Bridge management / port information</a:t>
            </a:r>
          </a:p>
          <a:p>
            <a:r>
              <a:rPr lang="en-US" sz="1800" b="1" dirty="0"/>
              <a:t>Way forward agreed:</a:t>
            </a:r>
          </a:p>
          <a:p>
            <a:r>
              <a:rPr lang="en-US" sz="1800" dirty="0"/>
              <a:t>- Need one merged paper to handle 5GS integration. </a:t>
            </a:r>
            <a:r>
              <a:rPr lang="en-US" sz="1800" b="1" dirty="0"/>
              <a:t>Consider Bridge management aspects independently</a:t>
            </a:r>
            <a:r>
              <a:rPr lang="en-US" sz="1800" dirty="0"/>
              <a:t>. </a:t>
            </a:r>
            <a:r>
              <a:rPr lang="en-US" sz="1800" b="1" dirty="0"/>
              <a:t>Revise S2-1902060 and merge architecture aspects from 2009.</a:t>
            </a:r>
          </a:p>
          <a:p>
            <a:endParaRPr lang="en-GB" sz="1800" dirty="0"/>
          </a:p>
          <a:p>
            <a:endParaRPr lang="en-US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10323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E33A2E1-4685-4E2F-B4F4-B6047FF890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6ABE27-F5E6-43D0-B5E6-CAE9B1E8FEF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List of all papers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458C76-E22A-416A-9878-282D690B15B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TSC time synchronization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E51F5AC-EDBC-4654-90BB-6361E14B598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u="sng" dirty="0">
                <a:hlinkClick r:id="rId2"/>
              </a:rPr>
              <a:t>S2-1901637</a:t>
            </a:r>
            <a:r>
              <a:rPr lang="en-GB" u="sng" dirty="0"/>
              <a:t> </a:t>
            </a:r>
            <a:r>
              <a:rPr lang="en-GB" dirty="0"/>
              <a:t>23.734 CR0008 (Rel-16, 'C'): The synchronization precision requirement over </a:t>
            </a:r>
            <a:r>
              <a:rPr lang="en-GB" dirty="0" err="1"/>
              <a:t>Uu</a:t>
            </a:r>
            <a:r>
              <a:rPr lang="en-US" dirty="0"/>
              <a:t> (Vivo)</a:t>
            </a:r>
          </a:p>
          <a:p>
            <a:r>
              <a:rPr lang="en-GB" u="sng" dirty="0">
                <a:hlinkClick r:id="rId3"/>
              </a:rPr>
              <a:t>S2-1901641</a:t>
            </a:r>
            <a:r>
              <a:rPr lang="en-GB" u="sng" dirty="0"/>
              <a:t> </a:t>
            </a:r>
            <a:r>
              <a:rPr lang="en-GB" dirty="0"/>
              <a:t>Discussion and proposal for Key Issue 3.2 Time Sync in TSN (OPPO)</a:t>
            </a:r>
            <a:endParaRPr lang="en-US" dirty="0"/>
          </a:p>
          <a:p>
            <a:r>
              <a:rPr lang="en-GB" u="sng" dirty="0">
                <a:hlinkClick r:id="rId4"/>
              </a:rPr>
              <a:t>S2-1901709</a:t>
            </a:r>
            <a:r>
              <a:rPr lang="en-GB" u="sng" dirty="0"/>
              <a:t> </a:t>
            </a:r>
            <a:r>
              <a:rPr lang="en-GB" dirty="0"/>
              <a:t>TSN Time Synchronization Solutions: Down-selection (QCOM)</a:t>
            </a:r>
          </a:p>
          <a:p>
            <a:r>
              <a:rPr lang="en-GB" u="sng" dirty="0">
                <a:hlinkClick r:id="rId5"/>
              </a:rPr>
              <a:t>S2-1901722</a:t>
            </a:r>
            <a:r>
              <a:rPr lang="en-GB" u="sng" dirty="0"/>
              <a:t> </a:t>
            </a:r>
            <a:r>
              <a:rPr lang="en-GB" dirty="0"/>
              <a:t>23.734 CR0012 (Rel-16, 'C'): 5G system support for multiple external time domains: Option 3 (Ericsson)</a:t>
            </a:r>
            <a:endParaRPr lang="en-US" dirty="0"/>
          </a:p>
          <a:p>
            <a:r>
              <a:rPr lang="en-GB" u="sng" dirty="0">
                <a:hlinkClick r:id="rId6"/>
              </a:rPr>
              <a:t>S2-1901723</a:t>
            </a:r>
            <a:r>
              <a:rPr lang="en-GB" u="sng" dirty="0"/>
              <a:t> </a:t>
            </a:r>
            <a:r>
              <a:rPr lang="en-GB" dirty="0"/>
              <a:t>23.734 CR0013 (Rel-16, 'C'): Evaluation of TSN Sync </a:t>
            </a:r>
            <a:r>
              <a:rPr lang="en-GB" dirty="0" err="1"/>
              <a:t>solns</a:t>
            </a:r>
            <a:r>
              <a:rPr lang="en-GB" dirty="0"/>
              <a:t> (Ericsson)</a:t>
            </a:r>
          </a:p>
          <a:p>
            <a:r>
              <a:rPr lang="en-GB" u="sng" dirty="0">
                <a:hlinkClick r:id="rId7"/>
              </a:rPr>
              <a:t>S2-1901924</a:t>
            </a:r>
            <a:r>
              <a:rPr lang="en-GB" u="sng" dirty="0"/>
              <a:t> </a:t>
            </a:r>
            <a:r>
              <a:rPr lang="en-GB" dirty="0"/>
              <a:t>23.734 CR0002R1 (Rel-16, 'B'): Evaluation for time synchronisation using TSN (key issue 3.2) (Samsung)</a:t>
            </a:r>
            <a:endParaRPr lang="en-US" dirty="0"/>
          </a:p>
          <a:p>
            <a:r>
              <a:rPr lang="en-GB" u="sng" dirty="0">
                <a:hlinkClick r:id="rId8"/>
              </a:rPr>
              <a:t>S2-1901927</a:t>
            </a:r>
            <a:r>
              <a:rPr lang="en-GB" u="sng" dirty="0"/>
              <a:t> </a:t>
            </a:r>
            <a:r>
              <a:rPr lang="en-GB" dirty="0"/>
              <a:t>23.734 CR0014 (Rel-16, 'B'): Conclusion for time synchronisation using TSN (key issue 3.2) (Samsung)</a:t>
            </a:r>
          </a:p>
          <a:p>
            <a:r>
              <a:rPr lang="en-GB" u="sng" dirty="0">
                <a:hlinkClick r:id="rId9"/>
              </a:rPr>
              <a:t>S2-1901999</a:t>
            </a:r>
            <a:r>
              <a:rPr lang="en-GB" u="sng" dirty="0"/>
              <a:t> </a:t>
            </a:r>
            <a:r>
              <a:rPr lang="en-GB" dirty="0"/>
              <a:t>Discussion and proposal on the Time Sync solutions (Ericsson)</a:t>
            </a:r>
          </a:p>
          <a:p>
            <a:r>
              <a:rPr lang="en-GB" u="sng" dirty="0">
                <a:hlinkClick r:id="rId10"/>
              </a:rPr>
              <a:t>S2-1902000</a:t>
            </a:r>
            <a:r>
              <a:rPr lang="en-GB" u="sng" dirty="0"/>
              <a:t> </a:t>
            </a:r>
            <a:r>
              <a:rPr lang="en-GB" dirty="0"/>
              <a:t>23.734 CR0015 (Rel-16, 'F'): Evaluation and proposal for the Time Sync solutions (ZTE)</a:t>
            </a:r>
          </a:p>
          <a:p>
            <a:r>
              <a:rPr lang="en-GB" u="sng" dirty="0">
                <a:hlinkClick r:id="rId11"/>
              </a:rPr>
              <a:t>S2-1902064</a:t>
            </a:r>
            <a:r>
              <a:rPr lang="en-GB" u="sng" dirty="0"/>
              <a:t> </a:t>
            </a:r>
            <a:r>
              <a:rPr lang="en-GB" dirty="0"/>
              <a:t>23.734 CR0016 (Rel-16, 'C'): Update to Solution 11 Option 2 TSN Time Synchronization (Nokia)</a:t>
            </a:r>
          </a:p>
          <a:p>
            <a:r>
              <a:rPr lang="en-GB" dirty="0"/>
              <a:t> </a:t>
            </a:r>
            <a:r>
              <a:rPr lang="en-GB" u="sng" dirty="0">
                <a:hlinkClick r:id="rId12"/>
              </a:rPr>
              <a:t>S2-1902065</a:t>
            </a:r>
            <a:r>
              <a:rPr lang="en-GB" u="sng" dirty="0"/>
              <a:t> </a:t>
            </a:r>
            <a:r>
              <a:rPr lang="en-GB" dirty="0"/>
              <a:t>Way forward proposal for TSN Synchronisation (Nokia)</a:t>
            </a:r>
          </a:p>
          <a:p>
            <a:r>
              <a:rPr lang="en-GB" u="sng" dirty="0">
                <a:hlinkClick r:id="rId13"/>
              </a:rPr>
              <a:t>S2-1902066</a:t>
            </a:r>
            <a:r>
              <a:rPr lang="en-GB" u="sng" dirty="0"/>
              <a:t> </a:t>
            </a:r>
            <a:r>
              <a:rPr lang="en-GB" dirty="0"/>
              <a:t>23.734 CR0017 (Rel-16, 'C'): Way forward proposal for TSN Synchronisation CR (Nokia)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400052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43F03C3-E763-41CC-9E4D-CF4791396E0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535F46-10D4-4835-810A-B6D87B8FAFF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TSN Sync - Candidate solutions proposed for conclusion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CDC81A-981E-460A-A977-1878A7E6A2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Solution 11 Option 2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Solution 11 Option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Solution 28</a:t>
            </a:r>
          </a:p>
          <a:p>
            <a:r>
              <a:rPr lang="en-US" sz="1500" b="1" dirty="0"/>
              <a:t>RAN2 (unofficial) update: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500" b="1" dirty="0"/>
              <a:t>RAN2 had a show of hands which showed 10 companies in favour of 11.2 and 8 companies in favour of 11.3 so it was a close vote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Discussion: time stamping in User Plane AS stack are not preferred due to high complexity in RAN.</a:t>
            </a:r>
            <a:endParaRPr lang="en-US" sz="1500" b="1" dirty="0"/>
          </a:p>
          <a:p>
            <a:r>
              <a:rPr lang="en-US" b="1" dirty="0"/>
              <a:t>Way forward:</a:t>
            </a:r>
          </a:p>
          <a:p>
            <a:pPr marL="285750" indent="-285750">
              <a:buFontTx/>
              <a:buChar char="-"/>
            </a:pPr>
            <a:r>
              <a:rPr lang="en-US" b="1" dirty="0"/>
              <a:t>Update solutions #2/#3/#28 (e.g. how it works with QoS aspects) and strive for a decision SA2#132</a:t>
            </a:r>
          </a:p>
          <a:p>
            <a:pPr marL="285750" indent="-285750">
              <a:buFontTx/>
              <a:buChar char="-"/>
            </a:pPr>
            <a:r>
              <a:rPr lang="en-US" b="1" dirty="0"/>
              <a:t>Agree that the time sync needs to be conveyed to the UE.</a:t>
            </a:r>
          </a:p>
        </p:txBody>
      </p:sp>
    </p:spTree>
    <p:extLst>
      <p:ext uri="{BB962C8B-B14F-4D97-AF65-F5344CB8AC3E}">
        <p14:creationId xmlns:p14="http://schemas.microsoft.com/office/powerpoint/2010/main" val="12988501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F94A1F6-3A1C-44D2-ACA3-BC76C86192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8F79A4-24CF-42FE-849D-34A88B791BA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TSC QoS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89A3DFB-576E-4607-AFDC-8A039CDBE88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699000"/>
            <a:ext cx="8308800" cy="3995400"/>
          </a:xfrm>
        </p:spPr>
        <p:txBody>
          <a:bodyPr>
            <a:noAutofit/>
          </a:bodyPr>
          <a:lstStyle/>
          <a:p>
            <a:r>
              <a:rPr lang="en-GB" sz="1200" b="1" dirty="0"/>
              <a:t>Hold and forward buffer for de-jittering</a:t>
            </a:r>
          </a:p>
          <a:p>
            <a:r>
              <a:rPr lang="en-GB" sz="1200" u="sng" dirty="0">
                <a:hlinkClick r:id="rId2"/>
              </a:rPr>
              <a:t>S2-1902062</a:t>
            </a:r>
            <a:r>
              <a:rPr lang="en-GB" sz="1200" u="sng" dirty="0"/>
              <a:t> </a:t>
            </a:r>
            <a:r>
              <a:rPr lang="en-GB" sz="1200" dirty="0"/>
              <a:t>23.501 CR1008 (Rel-16, 'B'): Introducing support Hold and Forward Buffers for TSC Deterministic QoS (Nokia)</a:t>
            </a:r>
          </a:p>
          <a:p>
            <a:r>
              <a:rPr lang="en-GB" sz="1200" b="1" dirty="0"/>
              <a:t>QoS Assistance parameters:</a:t>
            </a:r>
            <a:endParaRPr lang="en-GB" sz="1200" b="1" u="sng" dirty="0">
              <a:hlinkClick r:id="rId3"/>
            </a:endParaRPr>
          </a:p>
          <a:p>
            <a:r>
              <a:rPr lang="en-GB" sz="1200" u="sng" dirty="0">
                <a:hlinkClick r:id="rId3"/>
              </a:rPr>
              <a:t>S2-1901710</a:t>
            </a:r>
            <a:r>
              <a:rPr lang="en-GB" sz="1200" u="sng" dirty="0"/>
              <a:t> </a:t>
            </a:r>
            <a:r>
              <a:rPr lang="en-GB" sz="1200" dirty="0"/>
              <a:t>23.501 CR0946 (Rel-16, 'B'): New QoS parameter Time Offset (Qualcomm)</a:t>
            </a:r>
          </a:p>
          <a:p>
            <a:r>
              <a:rPr lang="en-GB" sz="1200" u="sng" dirty="0">
                <a:hlinkClick r:id="rId4"/>
              </a:rPr>
              <a:t>S2-1902061</a:t>
            </a:r>
            <a:r>
              <a:rPr lang="en-GB" sz="1200" u="sng" dirty="0"/>
              <a:t> </a:t>
            </a:r>
            <a:r>
              <a:rPr lang="en-GB" sz="1200" dirty="0"/>
              <a:t>23.501 CR1007 (Rel-16, 'B'): Introducing support TSC Deterministic QoS (Nokia)</a:t>
            </a:r>
          </a:p>
          <a:p>
            <a:r>
              <a:rPr lang="en-GB" sz="1200" u="sng" dirty="0">
                <a:hlinkClick r:id="rId5"/>
              </a:rPr>
              <a:t>S2-1902063</a:t>
            </a:r>
            <a:r>
              <a:rPr lang="en-GB" sz="1200" u="sng" dirty="0"/>
              <a:t> </a:t>
            </a:r>
            <a:r>
              <a:rPr lang="en-GB" sz="1200" dirty="0"/>
              <a:t>23.501 CR1009 (Rel-16, 'B'): Introducing support UE and UPF Residence Time for TSC Deterministic QoS (Nokia)</a:t>
            </a:r>
          </a:p>
          <a:p>
            <a:r>
              <a:rPr lang="en-GB" sz="1200" u="sng" dirty="0">
                <a:hlinkClick r:id="rId6"/>
              </a:rPr>
              <a:t>S2-1901928</a:t>
            </a:r>
            <a:r>
              <a:rPr lang="en-GB" sz="1200" u="sng" dirty="0"/>
              <a:t> </a:t>
            </a:r>
            <a:r>
              <a:rPr lang="en-GB" sz="1200" dirty="0"/>
              <a:t>Enhancements to 5GS QoS framework for support of deterministic communication (Samsung)</a:t>
            </a:r>
          </a:p>
          <a:p>
            <a:r>
              <a:rPr lang="en-GB" sz="1200" u="sng" dirty="0">
                <a:hlinkClick r:id="rId7"/>
              </a:rPr>
              <a:t>S2-1901932</a:t>
            </a:r>
            <a:r>
              <a:rPr lang="en-GB" sz="1200" u="sng" dirty="0"/>
              <a:t> </a:t>
            </a:r>
            <a:r>
              <a:rPr lang="en-GB" sz="1200" dirty="0"/>
              <a:t>23.501 CR0830R1 (Rel-16, 'B'): Deterministic Communication QoS Class (Samsung)</a:t>
            </a:r>
          </a:p>
          <a:p>
            <a:r>
              <a:rPr lang="en-GB" sz="1200" b="1" dirty="0"/>
              <a:t>QoS negotiation and parameter mapping:</a:t>
            </a:r>
          </a:p>
          <a:p>
            <a:r>
              <a:rPr lang="en-GB" sz="1200" u="sng" dirty="0">
                <a:hlinkClick r:id="rId8"/>
              </a:rPr>
              <a:t>S2-1901717</a:t>
            </a:r>
            <a:r>
              <a:rPr lang="en-GB" sz="1200" u="sng" dirty="0"/>
              <a:t> </a:t>
            </a:r>
            <a:r>
              <a:rPr lang="en-GB" sz="1200" dirty="0"/>
              <a:t>TSN-5GS QoS mapping (Ericsson)</a:t>
            </a:r>
          </a:p>
          <a:p>
            <a:r>
              <a:rPr lang="en-GB" sz="1200" u="sng" dirty="0">
                <a:hlinkClick r:id="rId9"/>
              </a:rPr>
              <a:t>S2-1901718</a:t>
            </a:r>
            <a:r>
              <a:rPr lang="en-GB" sz="1200" u="sng" dirty="0"/>
              <a:t> </a:t>
            </a:r>
            <a:r>
              <a:rPr lang="en-GB" sz="1200" dirty="0"/>
              <a:t>23.734 CR0009 (Rel-16, 'C'): TSN-5GS QoS mapping (Ericsson)</a:t>
            </a:r>
          </a:p>
          <a:p>
            <a:r>
              <a:rPr lang="en-GB" sz="1200" u="sng" dirty="0">
                <a:hlinkClick r:id="rId10"/>
              </a:rPr>
              <a:t>S2-1902011</a:t>
            </a:r>
            <a:r>
              <a:rPr lang="en-GB" sz="1200" u="sng" dirty="0"/>
              <a:t> </a:t>
            </a:r>
            <a:r>
              <a:rPr lang="en-GB" sz="1200" dirty="0"/>
              <a:t>23.501 CR1003 (Rel-16, 'B'): QoS parameters mapping between TSN </a:t>
            </a:r>
            <a:r>
              <a:rPr lang="en-GB" sz="1200" dirty="0" err="1"/>
              <a:t>charicters</a:t>
            </a:r>
            <a:r>
              <a:rPr lang="en-GB" sz="1200" dirty="0"/>
              <a:t> and 5G QoS (Huawei)</a:t>
            </a:r>
          </a:p>
          <a:p>
            <a:r>
              <a:rPr lang="en-GB" sz="1200" u="sng" dirty="0">
                <a:hlinkClick r:id="rId11"/>
              </a:rPr>
              <a:t>S2-1901840</a:t>
            </a:r>
            <a:r>
              <a:rPr lang="en-GB" sz="1200" u="sng" dirty="0"/>
              <a:t> </a:t>
            </a:r>
            <a:r>
              <a:rPr lang="en-GB" sz="1200" dirty="0"/>
              <a:t>23.501 CR0970 (Rel-16, 'B'): User plane based QoS negotiation between 3GPP and TSN networks (HUA)</a:t>
            </a:r>
          </a:p>
          <a:p>
            <a:r>
              <a:rPr lang="en-GB" sz="1200" u="sng" dirty="0">
                <a:hlinkClick r:id="rId12"/>
              </a:rPr>
              <a:t>S2-1901720</a:t>
            </a:r>
            <a:r>
              <a:rPr lang="en-GB" sz="1200" u="sng" dirty="0"/>
              <a:t> </a:t>
            </a:r>
            <a:r>
              <a:rPr lang="en-GB" sz="1200" dirty="0"/>
              <a:t>23.734 CR0010 (Rel-16, 'C'): Support for IEEE 802.1Qbv scheduling (Ericsson)</a:t>
            </a:r>
          </a:p>
        </p:txBody>
      </p:sp>
    </p:spTree>
    <p:extLst>
      <p:ext uri="{BB962C8B-B14F-4D97-AF65-F5344CB8AC3E}">
        <p14:creationId xmlns:p14="http://schemas.microsoft.com/office/powerpoint/2010/main" val="38300484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98784AF-B50B-494B-9F40-497487F714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A1A087-5EE3-43D3-A68E-FC918B62594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TSC QoS - QoS Parameters – RAN2 email discussion outcome/related CRs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9F28776-CFE8-4D95-B27B-4DCF3802B6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5997" y="513900"/>
            <a:ext cx="5348003" cy="237999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D519765-8073-42DA-A9DF-FB7B4216EF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527" y="2970393"/>
            <a:ext cx="5476583" cy="1892307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6F5E307-E18A-4616-8392-ECFCE56C0589}"/>
              </a:ext>
            </a:extLst>
          </p:cNvPr>
          <p:cNvSpPr/>
          <p:nvPr/>
        </p:nvSpPr>
        <p:spPr>
          <a:xfrm>
            <a:off x="525450" y="590400"/>
            <a:ext cx="333789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u="sng" dirty="0">
                <a:hlinkClick r:id="rId4"/>
              </a:rPr>
              <a:t>S2-1901710</a:t>
            </a:r>
            <a:r>
              <a:rPr lang="en-GB" sz="1400" u="sng" dirty="0"/>
              <a:t> </a:t>
            </a:r>
            <a:r>
              <a:rPr lang="en-GB" sz="1400" dirty="0"/>
              <a:t>23.501 CR0946 (Rel-16, 'B'): New QoS parameter Time Offset</a:t>
            </a:r>
          </a:p>
          <a:p>
            <a:r>
              <a:rPr lang="en-GB" sz="1400" u="sng" dirty="0">
                <a:hlinkClick r:id="rId5"/>
              </a:rPr>
              <a:t>S2-1902061</a:t>
            </a:r>
            <a:r>
              <a:rPr lang="en-GB" sz="1400" u="sng" dirty="0"/>
              <a:t> </a:t>
            </a:r>
            <a:r>
              <a:rPr lang="en-GB" sz="1400" dirty="0"/>
              <a:t>23.501 CR1007 (Rel-16, 'B'): Introducing support TSC Deterministic QoS</a:t>
            </a:r>
          </a:p>
          <a:p>
            <a:r>
              <a:rPr lang="en-GB" sz="1400" u="sng" dirty="0">
                <a:hlinkClick r:id="rId6"/>
              </a:rPr>
              <a:t>S2-1901928</a:t>
            </a:r>
            <a:r>
              <a:rPr lang="en-GB" sz="1400" u="sng" dirty="0"/>
              <a:t> </a:t>
            </a:r>
            <a:r>
              <a:rPr lang="en-GB" sz="1400" dirty="0"/>
              <a:t>Enhancements to 5GS QoS framework for support of deterministic communication</a:t>
            </a:r>
          </a:p>
          <a:p>
            <a:r>
              <a:rPr lang="en-GB" sz="1400" u="sng" dirty="0">
                <a:hlinkClick r:id="rId7"/>
              </a:rPr>
              <a:t>S2-1901932</a:t>
            </a:r>
            <a:r>
              <a:rPr lang="en-GB" sz="1400" u="sng" dirty="0"/>
              <a:t> </a:t>
            </a:r>
            <a:r>
              <a:rPr lang="en-GB" sz="1400" dirty="0"/>
              <a:t>23.501 CR0830R1 (Rel-16, 'B'): Deterministic Communication QoS Class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31C3F8-6CD4-48B9-9B17-82EDF65DAFBE}"/>
              </a:ext>
            </a:extLst>
          </p:cNvPr>
          <p:cNvSpPr txBox="1"/>
          <p:nvPr/>
        </p:nvSpPr>
        <p:spPr>
          <a:xfrm>
            <a:off x="5806110" y="3288484"/>
            <a:ext cx="3220444" cy="1341116"/>
          </a:xfrm>
          <a:prstGeom prst="rect">
            <a:avLst/>
          </a:prstGeom>
          <a:noFill/>
        </p:spPr>
        <p:txBody>
          <a:bodyPr wrap="squar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</a:rPr>
              <a:t>Way forward:</a:t>
            </a:r>
          </a:p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</a:rPr>
              <a:t>Incoming LS from RAN2 – S2-1902723</a:t>
            </a:r>
          </a:p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</a:rPr>
              <a:t>S2-1902061</a:t>
            </a:r>
            <a:r>
              <a:rPr lang="en-US" sz="1200" dirty="0">
                <a:solidFill>
                  <a:schemeClr val="tx2"/>
                </a:solidFill>
              </a:rPr>
              <a:t> – used as a basis for QoS parameters, to be provided as TSN Assistance information (reference to S2-1902723).</a:t>
            </a:r>
          </a:p>
        </p:txBody>
      </p:sp>
    </p:spTree>
    <p:extLst>
      <p:ext uri="{BB962C8B-B14F-4D97-AF65-F5344CB8AC3E}">
        <p14:creationId xmlns:p14="http://schemas.microsoft.com/office/powerpoint/2010/main" val="9453487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1C40DC2-6DDE-44C9-BA8C-3E11A0A022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0AC4DE-D624-437F-B5E8-6AAFC59559F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Other items to be discussed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0ED1FB-DF4A-45AA-A502-5168334C9DB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729480"/>
            <a:ext cx="8308800" cy="3560400"/>
          </a:xfrm>
        </p:spPr>
        <p:txBody>
          <a:bodyPr lIns="0" tIns="0" rIns="0" bIns="0" anchor="t">
            <a:normAutofit fontScale="925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Hold and Forward buffer for de-jittering (consensus in SA2 discussion)?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Other aspects:</a:t>
            </a:r>
          </a:p>
          <a:p>
            <a:pPr marL="572770" lvl="1" indent="-342900">
              <a:buFont typeface="+mj-lt"/>
              <a:buAutoNum type="alphaLcParenR"/>
            </a:pPr>
            <a:r>
              <a:rPr lang="en-US" dirty="0"/>
              <a:t>UE/RAN/UPF residence time</a:t>
            </a:r>
          </a:p>
          <a:p>
            <a:pPr marL="572770" lvl="1" indent="-342900">
              <a:buFont typeface="+mj-lt"/>
              <a:buAutoNum type="alphaLcParenR"/>
            </a:pPr>
            <a:r>
              <a:rPr lang="en-US" dirty="0"/>
              <a:t>Survival time</a:t>
            </a:r>
          </a:p>
          <a:p>
            <a:pPr marL="342900" lvl="1" indent="-342900">
              <a:buFont typeface="+mj-lt"/>
              <a:buAutoNum type="alphaLcParenR"/>
            </a:pPr>
            <a:r>
              <a:rPr lang="en-US" sz="1600" dirty="0"/>
              <a:t>Where should the mapping of IEEE TSN to 5GS parameters/QoS characteristics be done?</a:t>
            </a:r>
          </a:p>
          <a:p>
            <a:pPr marL="575100" lvl="2" indent="-342900">
              <a:buFont typeface="+mj-lt"/>
              <a:buAutoNum type="alphaLcParenR"/>
            </a:pPr>
            <a:r>
              <a:rPr lang="en-US" sz="1400" dirty="0"/>
              <a:t>Mapping of parameters: IEEE CNC &lt;-&gt; 5GS QoS</a:t>
            </a:r>
          </a:p>
          <a:p>
            <a:pPr marL="342900" lvl="1" indent="-342900">
              <a:buFont typeface="+mj-lt"/>
              <a:buAutoNum type="alphaLcParenR"/>
            </a:pPr>
            <a:r>
              <a:rPr lang="en-US" sz="1600" dirty="0"/>
              <a:t>Exposure of 5GS QoS characteristics to IEEE TSN System. </a:t>
            </a:r>
          </a:p>
          <a:p>
            <a:pPr marL="342900" lvl="1" indent="-342900">
              <a:buFont typeface="+mj-lt"/>
              <a:buAutoNum type="alphaLcParenR"/>
            </a:pPr>
            <a:r>
              <a:rPr lang="en-US" sz="1600" dirty="0"/>
              <a:t>Deriving QoS requirements via UP (support for SRP) -&gt; this is also related to Bridge management discussion. </a:t>
            </a:r>
          </a:p>
          <a:p>
            <a:pPr marL="342900" lvl="1" indent="-342900">
              <a:buFont typeface="+mj-lt"/>
              <a:buAutoNum type="alphaLcParenR"/>
            </a:pPr>
            <a:r>
              <a:rPr lang="en-US" sz="1600" dirty="0"/>
              <a:t>Other critical points</a:t>
            </a:r>
          </a:p>
          <a:p>
            <a:r>
              <a:rPr lang="en-US" dirty="0"/>
              <a:t>Way forward:</a:t>
            </a:r>
          </a:p>
          <a:p>
            <a:r>
              <a:rPr lang="en-US" dirty="0"/>
              <a:t>------ </a:t>
            </a:r>
          </a:p>
          <a:p>
            <a:pPr marL="0" lvl="1"/>
            <a:endParaRPr lang="en-US" sz="1600" dirty="0"/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515620" lvl="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5034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1AD2898-B6CF-4712-8179-691CB310D1E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0624EF-D9AA-4A73-B918-45E3C265F29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TSC deployment model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A94771C-8E8C-41C2-964A-1212904B6D7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1175520"/>
          </a:xfrm>
        </p:spPr>
        <p:txBody>
          <a:bodyPr lIns="0" tIns="0" rIns="0" bIns="0" anchor="t">
            <a:normAutofit fontScale="85000" lnSpcReduction="20000"/>
          </a:bodyPr>
          <a:lstStyle/>
          <a:p>
            <a:r>
              <a:rPr lang="en-GB" u="sng" dirty="0">
                <a:hlinkClick r:id="rId2"/>
              </a:rPr>
              <a:t>S2-1901839</a:t>
            </a:r>
            <a:r>
              <a:rPr lang="en-GB" u="sng" dirty="0"/>
              <a:t> </a:t>
            </a:r>
            <a:r>
              <a:rPr lang="en-GB" dirty="0"/>
              <a:t>Discussion on TSN protocols related to KI#3 (Huawei)</a:t>
            </a:r>
          </a:p>
          <a:p>
            <a:r>
              <a:rPr lang="en-GB" u="sng" dirty="0">
                <a:hlinkClick r:id="rId3"/>
              </a:rPr>
              <a:t>S2-1901998</a:t>
            </a:r>
            <a:r>
              <a:rPr lang="en-GB" u="sng" dirty="0"/>
              <a:t> </a:t>
            </a:r>
            <a:r>
              <a:rPr lang="en-GB" dirty="0"/>
              <a:t>Discussion on traffic pattern and QoS (ZTE)</a:t>
            </a:r>
          </a:p>
          <a:p>
            <a:r>
              <a:rPr lang="en-GB" u="sng" dirty="0">
                <a:hlinkClick r:id="rId4"/>
              </a:rPr>
              <a:t>S2-1901719</a:t>
            </a:r>
            <a:r>
              <a:rPr lang="en-GB" u="sng" dirty="0"/>
              <a:t> </a:t>
            </a:r>
            <a:r>
              <a:rPr lang="en-GB" dirty="0"/>
              <a:t>Support for IEEE 802.1Qbv scheduling (Ericsson)</a:t>
            </a:r>
            <a:endParaRPr lang="en-US" dirty="0"/>
          </a:p>
          <a:p>
            <a:r>
              <a:rPr lang="en-GB" b="1" dirty="0"/>
              <a:t>Discussion points: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Support for fully distributed model in Rel-16?</a:t>
            </a:r>
          </a:p>
          <a:p>
            <a:endParaRPr lang="en-GB" dirty="0"/>
          </a:p>
          <a:p>
            <a:endParaRPr lang="en-GB" dirty="0"/>
          </a:p>
          <a:p>
            <a:endParaRPr lang="en-US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6FFAE901-EC6B-441C-A5D6-0974758471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8409" y="2511812"/>
            <a:ext cx="5188723" cy="1084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2">
            <a:extLst>
              <a:ext uri="{FF2B5EF4-FFF2-40B4-BE49-F238E27FC236}">
                <a16:creationId xmlns:a16="http://schemas.microsoft.com/office/drawing/2014/main" id="{E427DFC4-DE7A-4A36-9F59-E2B3DE46DD6D}"/>
              </a:ext>
            </a:extLst>
          </p:cNvPr>
          <p:cNvSpPr/>
          <p:nvPr/>
        </p:nvSpPr>
        <p:spPr>
          <a:xfrm>
            <a:off x="230020" y="2375640"/>
            <a:ext cx="3146009" cy="144664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marL="182563" indent="-182563" algn="ctr">
              <a:lnSpc>
                <a:spcPct val="120000"/>
              </a:lnSpc>
              <a:buClr>
                <a:srgbClr val="C00000"/>
              </a:buClr>
              <a:buSzPct val="60000"/>
            </a:pPr>
            <a:endParaRPr lang="zh-CN" altLang="en-US" sz="1600" b="0" dirty="0"/>
          </a:p>
        </p:txBody>
      </p:sp>
      <p:sp>
        <p:nvSpPr>
          <p:cNvPr id="11" name="内容占位符 1">
            <a:extLst>
              <a:ext uri="{FF2B5EF4-FFF2-40B4-BE49-F238E27FC236}">
                <a16:creationId xmlns:a16="http://schemas.microsoft.com/office/drawing/2014/main" id="{97E06128-8F4C-473F-B708-B9DB6AA65240}"/>
              </a:ext>
            </a:extLst>
          </p:cNvPr>
          <p:cNvSpPr txBox="1">
            <a:spLocks/>
          </p:cNvSpPr>
          <p:nvPr/>
        </p:nvSpPr>
        <p:spPr>
          <a:xfrm>
            <a:off x="331796" y="2456006"/>
            <a:ext cx="3146009" cy="1366278"/>
          </a:xfrm>
          <a:prstGeom prst="rect">
            <a:avLst/>
          </a:prstGeom>
        </p:spPr>
        <p:txBody>
          <a:bodyPr/>
          <a:lstStyle>
            <a:lvl1pPr marL="341176" indent="-341176" algn="l" rtl="0" fontAlgn="base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399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1066" indent="-284049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›"/>
              <a:defRPr sz="19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0956" indent="-226922" algn="l" rtl="0" fontAlgn="base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7974" indent="-226922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4991" indent="-226922" algn="l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2643" indent="-22842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9489" indent="-22842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6333" indent="-22842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3176" indent="-228423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599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>
              <a:buFont typeface="Wingdings" panose="05000000000000000000" pitchFamily="2" charset="2"/>
              <a:buChar char="Ø"/>
            </a:pPr>
            <a:r>
              <a:rPr lang="en-US" altLang="zh-CN" sz="1400" b="0" kern="0" dirty="0">
                <a:latin typeface="Calibri" panose="020F0502020204030204" pitchFamily="34" charset="0"/>
                <a:cs typeface="Calibri" panose="020F0502020204030204" pitchFamily="34" charset="0"/>
              </a:rPr>
              <a:t>Fully distributed model</a:t>
            </a:r>
          </a:p>
          <a:p>
            <a:pPr lvl="1">
              <a:buFontTx/>
              <a:buChar char="-"/>
            </a:pPr>
            <a:r>
              <a:rPr lang="en-US" altLang="zh-CN" sz="1400" kern="0" dirty="0">
                <a:latin typeface="Calibri" panose="020F0502020204030204" pitchFamily="34" charset="0"/>
                <a:cs typeface="Calibri" panose="020F0502020204030204" pitchFamily="34" charset="0"/>
              </a:rPr>
              <a:t>802.1Qat (SRP)</a:t>
            </a:r>
          </a:p>
          <a:p>
            <a:pPr lvl="1">
              <a:buFontTx/>
              <a:buChar char="-"/>
            </a:pPr>
            <a:r>
              <a:rPr lang="en-US" altLang="zh-CN" sz="1400" kern="0" dirty="0">
                <a:latin typeface="Calibri" panose="020F0502020204030204" pitchFamily="34" charset="0"/>
                <a:cs typeface="Calibri" panose="020F0502020204030204" pitchFamily="34" charset="0"/>
              </a:rPr>
              <a:t>802.1Qcc (SRP Enhancements)</a:t>
            </a:r>
          </a:p>
          <a:p>
            <a:pPr lvl="1">
              <a:buFontTx/>
              <a:buChar char="-"/>
            </a:pPr>
            <a:r>
              <a:rPr lang="en-US" altLang="zh-CN" sz="1400" kern="0" dirty="0">
                <a:latin typeface="Calibri" panose="020F0502020204030204" pitchFamily="34" charset="0"/>
                <a:cs typeface="Calibri" panose="020F0502020204030204" pitchFamily="34" charset="0"/>
              </a:rPr>
              <a:t>P802.1CS (ongoing project)</a:t>
            </a:r>
          </a:p>
          <a:p>
            <a:pPr lvl="1">
              <a:buFontTx/>
              <a:buChar char="-"/>
            </a:pPr>
            <a:r>
              <a:rPr lang="en-US" altLang="zh-CN" sz="1400" kern="0" dirty="0">
                <a:latin typeface="Calibri" panose="020F0502020204030204" pitchFamily="34" charset="0"/>
                <a:cs typeface="Calibri" panose="020F0502020204030204" pitchFamily="34" charset="0"/>
              </a:rPr>
              <a:t>P802.1Qdd (ongoing project)</a:t>
            </a:r>
          </a:p>
          <a:p>
            <a:pPr marL="0" lvl="1" indent="0" eaLnBrk="0" hangingPunct="0">
              <a:buClr>
                <a:srgbClr val="990000"/>
              </a:buClr>
              <a:buFont typeface="Arial" pitchFamily="34" charset="0"/>
              <a:buNone/>
            </a:pPr>
            <a:endParaRPr lang="en-US" altLang="zh-CN" sz="1800" kern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017" lvl="1" indent="0" eaLnBrk="0" hangingPunct="0">
              <a:buClr>
                <a:srgbClr val="990000"/>
              </a:buClr>
              <a:buNone/>
            </a:pPr>
            <a:endParaRPr lang="en-US" altLang="zh-CN" sz="1600" kern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017" lvl="1" indent="0" eaLnBrk="0" hangingPunct="0">
              <a:buClr>
                <a:srgbClr val="990000"/>
              </a:buClr>
              <a:buNone/>
            </a:pPr>
            <a:endParaRPr lang="en-US" altLang="zh-CN" sz="1500" kern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1EC2E5-BE5A-450E-A6D9-7C473A479F2B}"/>
              </a:ext>
            </a:extLst>
          </p:cNvPr>
          <p:cNvSpPr txBox="1"/>
          <p:nvPr/>
        </p:nvSpPr>
        <p:spPr>
          <a:xfrm>
            <a:off x="530423" y="3768639"/>
            <a:ext cx="7931348" cy="104565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Aft>
                <a:spcPts val="300"/>
              </a:spcAft>
              <a:buSzPct val="100000"/>
            </a:pPr>
            <a:r>
              <a:rPr lang="en-US" sz="1400" b="1" dirty="0">
                <a:solidFill>
                  <a:schemeClr val="tx2"/>
                </a:solidFill>
              </a:rPr>
              <a:t>Way forward:</a:t>
            </a:r>
            <a:r>
              <a:rPr lang="en-US" sz="1400" b="1" dirty="0"/>
              <a:t>​</a:t>
            </a:r>
          </a:p>
          <a:p>
            <a:pPr>
              <a:spcAft>
                <a:spcPts val="300"/>
              </a:spcAft>
              <a:buSzPct val="100000"/>
            </a:pPr>
            <a:r>
              <a:rPr lang="en-US" sz="1400" dirty="0">
                <a:solidFill>
                  <a:schemeClr val="tx2"/>
                </a:solidFill>
              </a:rPr>
              <a:t>- IEEE </a:t>
            </a:r>
            <a:r>
              <a:rPr lang="en-US" sz="1400" dirty="0" err="1">
                <a:solidFill>
                  <a:schemeClr val="tx2"/>
                </a:solidFill>
              </a:rPr>
              <a:t>Qbv</a:t>
            </a:r>
            <a:r>
              <a:rPr lang="en-US" sz="1400" dirty="0">
                <a:solidFill>
                  <a:schemeClr val="tx2"/>
                </a:solidFill>
              </a:rPr>
              <a:t> (protocol), Centralized model is supported in Rel-16; hybrid model is partially supported in Rel-16. Implication of partial support is FFS Distributed model/IEEE Qcc not supported in Rel-16</a:t>
            </a:r>
          </a:p>
        </p:txBody>
      </p:sp>
    </p:spTree>
    <p:extLst>
      <p:ext uri="{BB962C8B-B14F-4D97-AF65-F5344CB8AC3E}">
        <p14:creationId xmlns:p14="http://schemas.microsoft.com/office/powerpoint/2010/main" val="40758225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6B5ABAD-13DD-437F-AB13-C9E1810499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B96782-19A5-4D57-BE07-095049582C2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Bridge Management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DCC6214-E5B0-4BD1-9FEF-6DBDD5E744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lIns="0" tIns="0" rIns="0" bIns="0" anchor="t">
            <a:normAutofit/>
          </a:bodyPr>
          <a:lstStyle/>
          <a:p>
            <a:r>
              <a:rPr lang="en-GB" u="sng" dirty="0">
                <a:hlinkClick r:id="rId3"/>
              </a:rPr>
              <a:t>S2-1901721</a:t>
            </a:r>
            <a:r>
              <a:rPr lang="en-GB" u="sng" dirty="0"/>
              <a:t> </a:t>
            </a:r>
            <a:r>
              <a:rPr lang="en-GB" dirty="0"/>
              <a:t>23.734 CR0011 (Rel-16, 'C'): Mapping of bridge port and QoS control in 5GS (Ericsson)</a:t>
            </a:r>
          </a:p>
          <a:p>
            <a:r>
              <a:rPr lang="en-GB" u="sng" dirty="0">
                <a:hlinkClick r:id="rId4"/>
              </a:rPr>
              <a:t>S2-1902010</a:t>
            </a:r>
            <a:r>
              <a:rPr lang="en-GB" u="sng" dirty="0"/>
              <a:t> </a:t>
            </a:r>
            <a:r>
              <a:rPr lang="en-GB" dirty="0"/>
              <a:t>23.501 CR1002 (Rel-16, 'B'): 5GS logical TSN bridge management (HUA)</a:t>
            </a:r>
          </a:p>
          <a:p>
            <a:r>
              <a:rPr lang="en-GB" u="sng" dirty="0">
                <a:hlinkClick r:id="rId5"/>
              </a:rPr>
              <a:t>S2-1902012</a:t>
            </a:r>
            <a:r>
              <a:rPr lang="en-GB" u="sng" dirty="0"/>
              <a:t> </a:t>
            </a:r>
            <a:r>
              <a:rPr lang="en-GB" dirty="0"/>
              <a:t>23.502 CR1097 (Rel-16, 'B'): System enhancement for TSN logical bridge management</a:t>
            </a:r>
          </a:p>
          <a:p>
            <a:r>
              <a:rPr lang="en-GB" u="sng" dirty="0">
                <a:hlinkClick r:id="rId6"/>
              </a:rPr>
              <a:t>S2-1901636</a:t>
            </a:r>
            <a:r>
              <a:rPr lang="en-GB" u="sng" dirty="0"/>
              <a:t> </a:t>
            </a:r>
            <a:r>
              <a:rPr lang="en-GB" dirty="0"/>
              <a:t>23.734 CR0007 (Rel-16, 'C'): TSN bridge Managed Objects (MO) collection for 5GS bridge (Vivo)</a:t>
            </a:r>
          </a:p>
          <a:p>
            <a:endParaRPr lang="en-GB" dirty="0"/>
          </a:p>
          <a:p>
            <a:endParaRPr lang="en-GB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6785239"/>
      </p:ext>
    </p:extLst>
  </p:cSld>
  <p:clrMapOvr>
    <a:masterClrMapping/>
  </p:clrMapOvr>
</p:sld>
</file>

<file path=ppt/theme/theme1.xml><?xml version="1.0" encoding="utf-8"?>
<a:theme xmlns:a="http://schemas.openxmlformats.org/drawingml/2006/main" name="1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.potx" id="{900A7D32-2456-461C-822E-8CF7BDA5E930}" vid="{1739F426-3B5A-4EAB-9968-604926955AA9}"/>
    </a:ext>
  </a:extLst>
</a:theme>
</file>

<file path=ppt/theme/theme2.xml><?xml version="1.0" encoding="utf-8"?>
<a:theme xmlns:a="http://schemas.openxmlformats.org/drawingml/2006/main" name="1_c 2018 Nokia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.potx" id="{900A7D32-2456-461C-822E-8CF7BDA5E930}" vid="{8DCBB23F-4047-47FB-9A6E-B404176201C2}"/>
    </a:ext>
  </a:extLst>
</a:theme>
</file>

<file path=ppt/theme/theme3.xml><?xml version="1.0" encoding="utf-8"?>
<a:theme xmlns:a="http://schemas.openxmlformats.org/drawingml/2006/main" name="3_Blu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.potx" id="{900A7D32-2456-461C-822E-8CF7BDA5E930}" vid="{71557DAB-B924-4A1F-B433-499BA264D20A}"/>
    </a:ext>
  </a:extLst>
</a:theme>
</file>

<file path=ppt/theme/theme4.xml><?xml version="1.0" encoding="utf-8"?>
<a:theme xmlns:a="http://schemas.openxmlformats.org/drawingml/2006/main" name="4_Blu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.potx" id="{900A7D32-2456-461C-822E-8CF7BDA5E930}" vid="{416D58A7-784C-4A17-879F-57337D6D5A44}"/>
    </a:ext>
  </a:extLst>
</a:theme>
</file>

<file path=ppt/theme/theme5.xml><?xml version="1.0" encoding="utf-8"?>
<a:theme xmlns:a="http://schemas.openxmlformats.org/drawingml/2006/main" name="5_Whit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.potx" id="{900A7D32-2456-461C-822E-8CF7BDA5E930}" vid="{391E7E0B-8F1E-433D-B954-B7B320E1ABB0}"/>
    </a:ext>
  </a:extLst>
</a:theme>
</file>

<file path=ppt/theme/theme6.xml><?xml version="1.0" encoding="utf-8"?>
<a:theme xmlns:a="http://schemas.openxmlformats.org/drawingml/2006/main" name="6_Gray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Pure PowerPoint.potx" id="{900A7D32-2456-461C-822E-8CF7BDA5E930}" vid="{A111A971-121D-4A56-9315-CB1A61A99E6C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1c5aaf6-e6ce-465b-b873-5148d2a4c105">5AIRPNAIUNRU-2028481721-2139</_dlc_DocId>
    <_dlc_DocIdUrl xmlns="71c5aaf6-e6ce-465b-b873-5148d2a4c105">
      <Url>https://nokia.sharepoint.com/sites/c5g/e2earch/_layouts/15/DocIdRedir.aspx?ID=5AIRPNAIUNRU-2028481721-2139</Url>
      <Description>5AIRPNAIUNRU-2028481721-2139</Description>
    </_dlc_DocIdUrl>
    <Information xmlns="3b34c8f0-1ef5-4d1e-bb66-517ce7fe7356" xsi:nil="true"/>
    <HideFromDelve xmlns="71c5aaf6-e6ce-465b-b873-5148d2a4c105">false</HideFromDelve>
    <Associated_x0020_Task xmlns="3b34c8f0-1ef5-4d1e-bb66-517ce7fe7356"/>
  </documentManagement>
</p:properties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2721952339BD4AA67475AA1B500C36" ma:contentTypeVersion="21" ma:contentTypeDescription="Create a new document." ma:contentTypeScope="" ma:versionID="171216cf1ee60daa21952a2f19d03fdf">
  <xsd:schema xmlns:xsd="http://www.w3.org/2001/XMLSchema" xmlns:xs="http://www.w3.org/2001/XMLSchema" xmlns:p="http://schemas.microsoft.com/office/2006/metadata/properties" xmlns:ns2="71c5aaf6-e6ce-465b-b873-5148d2a4c105" xmlns:ns3="3b34c8f0-1ef5-4d1e-bb66-517ce7fe7356" xmlns:ns4="f659f8e2-1f61-4f73-8f5e-1b768c00d15a" xmlns:ns5="a3840f4f-04be-43d1-b2ef-6ff1382503c7" targetNamespace="http://schemas.microsoft.com/office/2006/metadata/properties" ma:root="true" ma:fieldsID="06dd9c166754d589e9a4cda81e4aaf9b" ns2:_="" ns3:_="" ns4:_="" ns5:_="">
    <xsd:import namespace="71c5aaf6-e6ce-465b-b873-5148d2a4c105"/>
    <xsd:import namespace="3b34c8f0-1ef5-4d1e-bb66-517ce7fe7356"/>
    <xsd:import namespace="f659f8e2-1f61-4f73-8f5e-1b768c00d15a"/>
    <xsd:import namespace="a3840f4f-04be-43d1-b2ef-6ff1382503c7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Information" minOccurs="0"/>
                <xsd:element ref="ns4:MediaServiceMetadata" minOccurs="0"/>
                <xsd:element ref="ns4:MediaServiceFastMetadata" minOccurs="0"/>
                <xsd:element ref="ns5:SharedWithUsers" minOccurs="0"/>
                <xsd:element ref="ns5:SharedWithDetails" minOccurs="0"/>
                <xsd:element ref="ns3:Associated_x0020_Task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Information" ma:index="12" nillable="true" ma:displayName="Information" ma:description="Add here comments or additional information about the file" ma:internalName="Information">
      <xsd:simpleType>
        <xsd:restriction base="dms:Note">
          <xsd:maxLength value="255"/>
        </xsd:restriction>
      </xsd:simpleType>
    </xsd:element>
    <xsd:element name="Associated_x0020_Task" ma:index="17" nillable="true" ma:displayName="C5G Task" ma:description="Task working on topic" ma:internalName="Associated_x0020_Task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E2E Arch and Prot"/>
                    <xsd:enumeration value="5G Radio"/>
                    <xsd:enumeration value="LTE Radio"/>
                    <xsd:enumeration value="E2E CIoT"/>
                    <xsd:enumeration value="E2E Verticals"/>
                    <xsd:enumeration value="EPC"/>
                    <xsd:enumeration value="IMS"/>
                    <xsd:enumeration value="SEC"/>
                    <xsd:enumeration value="Network Management"/>
                    <xsd:enumeration value="Virtualization"/>
                    <xsd:enumeration value="MEC"/>
                    <xsd:enumeration value="None (handled in delegation)"/>
                  </xsd:restriction>
                </xsd:simple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59f8e2-1f61-4f73-8f5e-1b768c00d15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840f4f-04be-43d1-b2ef-6ff1382503c7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2E8A448-65DE-44E8-AD84-1DC2579AB372}">
  <ds:schemaRefs>
    <ds:schemaRef ds:uri="http://schemas.microsoft.com/office/infopath/2007/PartnerControls"/>
    <ds:schemaRef ds:uri="http://purl.org/dc/terms/"/>
    <ds:schemaRef ds:uri="http://schemas.microsoft.com/office/2006/documentManagement/types"/>
    <ds:schemaRef ds:uri="71c5aaf6-e6ce-465b-b873-5148d2a4c105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  <ds:schemaRef ds:uri="3b34c8f0-1ef5-4d1e-bb66-517ce7fe7356"/>
  </ds:schemaRefs>
</ds:datastoreItem>
</file>

<file path=customXml/itemProps2.xml><?xml version="1.0" encoding="utf-8"?>
<ds:datastoreItem xmlns:ds="http://schemas.openxmlformats.org/officeDocument/2006/customXml" ds:itemID="{0089DFF3-AC12-4D5B-9D40-5BA8933256D6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4380CF39-7FE4-4523-8130-906964D78BFD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6BE17682-4855-48A2-90A4-033C82C08EA3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EC3D48AA-02FB-406A-BC8F-3EF44118617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b34c8f0-1ef5-4d1e-bb66-517ce7fe7356"/>
    <ds:schemaRef ds:uri="f659f8e2-1f61-4f73-8f5e-1b768c00d15a"/>
    <ds:schemaRef ds:uri="a3840f4f-04be-43d1-b2ef-6ff1382503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 Pure PowerPoint</Template>
  <TotalTime>781</TotalTime>
  <Words>1506</Words>
  <Application>Microsoft Office PowerPoint</Application>
  <PresentationFormat>On-screen Show (16:9)</PresentationFormat>
  <Paragraphs>145</Paragraphs>
  <Slides>12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12</vt:i4>
      </vt:variant>
    </vt:vector>
  </HeadingPairs>
  <TitlesOfParts>
    <vt:vector size="26" baseType="lpstr">
      <vt:lpstr>Arial</vt:lpstr>
      <vt:lpstr>Calibri</vt:lpstr>
      <vt:lpstr>Calibri Light</vt:lpstr>
      <vt:lpstr>Nokia Pure Headline Light</vt:lpstr>
      <vt:lpstr>Nokia Pure Headline Ultra Light</vt:lpstr>
      <vt:lpstr>Nokia Pure Text</vt:lpstr>
      <vt:lpstr>Nokia Pure Text Light</vt:lpstr>
      <vt:lpstr>Wingdings</vt:lpstr>
      <vt:lpstr>1 White Master</vt:lpstr>
      <vt:lpstr>1_c 2018 Nokia</vt:lpstr>
      <vt:lpstr>3_Blue</vt:lpstr>
      <vt:lpstr>4_Blue End Slide</vt:lpstr>
      <vt:lpstr>5_White End Slide</vt:lpstr>
      <vt:lpstr>6_Gray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Devaki Chandramouli</dc:creator>
  <cp:lastModifiedBy>Devaki Chandramouli</cp:lastModifiedBy>
  <cp:revision>88</cp:revision>
  <dcterms:created xsi:type="dcterms:W3CDTF">2019-02-21T12:34:01Z</dcterms:created>
  <dcterms:modified xsi:type="dcterms:W3CDTF">2019-02-27T06:32:11Z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0x010100B82721952339BD4AA67475AA1B500C36</vt:lpwstr>
  </property>
  <property fmtid="{D5CDD505-2E9C-101B-9397-08002B2CF9AE}" pid="3" name="_dlc_DocIdItemGuid">
    <vt:lpwstr>26007a48-3201-4183-bb0b-73013d254147</vt:lpwstr>
  </property>
</Properties>
</file>