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67" r:id="rId3"/>
    <p:sldId id="274" r:id="rId4"/>
    <p:sldId id="268" r:id="rId5"/>
    <p:sldId id="269" r:id="rId6"/>
    <p:sldId id="275" r:id="rId7"/>
    <p:sldId id="276" r:id="rId8"/>
    <p:sldId id="266" r:id="rId9"/>
    <p:sldId id="272" r:id="rId10"/>
    <p:sldId id="273" r:id="rId11"/>
    <p:sldId id="27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69" d="100"/>
          <a:sy n="69"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4DA1EC-7334-4EA4-BD12-5879D2627B7B}" type="datetimeFigureOut">
              <a:rPr lang="en-GB" smtClean="0"/>
              <a:t>01/03/2019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60DAB7-4F04-47A2-AD32-387FC066418A}" type="slidenum">
              <a:rPr lang="en-GB" smtClean="0"/>
              <a:t>‹#›</a:t>
            </a:fld>
            <a:endParaRPr lang="en-GB"/>
          </a:p>
        </p:txBody>
      </p:sp>
    </p:spTree>
    <p:extLst>
      <p:ext uri="{BB962C8B-B14F-4D97-AF65-F5344CB8AC3E}">
        <p14:creationId xmlns:p14="http://schemas.microsoft.com/office/powerpoint/2010/main" val="1729735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63E5BD7-2F59-4F94-9718-F03F7C24282C}" type="slidenum">
              <a:rPr lang="it-IT" smtClean="0"/>
              <a:t>10</a:t>
            </a:fld>
            <a:endParaRPr lang="it-IT"/>
          </a:p>
        </p:txBody>
      </p:sp>
    </p:spTree>
    <p:extLst>
      <p:ext uri="{BB962C8B-B14F-4D97-AF65-F5344CB8AC3E}">
        <p14:creationId xmlns:p14="http://schemas.microsoft.com/office/powerpoint/2010/main" val="2117326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01/03/2019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2229441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01/03/2019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3846413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01/03/2019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916342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2014761-84C8-454C-9DB0-BBB0EC9204E3}" type="datetimeFigureOut">
              <a:rPr lang="en-GB" smtClean="0"/>
              <a:t>01/03/2019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3380702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2014761-84C8-454C-9DB0-BBB0EC9204E3}" type="datetimeFigureOut">
              <a:rPr lang="en-GB" smtClean="0"/>
              <a:t>01/03/2019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2318632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2014761-84C8-454C-9DB0-BBB0EC9204E3}" type="datetimeFigureOut">
              <a:rPr lang="en-GB" smtClean="0"/>
              <a:t>01/03/2019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3642671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2014761-84C8-454C-9DB0-BBB0EC9204E3}" type="datetimeFigureOut">
              <a:rPr lang="en-GB" smtClean="0"/>
              <a:t>01/03/2019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1296813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2014761-84C8-454C-9DB0-BBB0EC9204E3}" type="datetimeFigureOut">
              <a:rPr lang="en-GB" smtClean="0"/>
              <a:t>01/03/2019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125610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014761-84C8-454C-9DB0-BBB0EC9204E3}" type="datetimeFigureOut">
              <a:rPr lang="en-GB" smtClean="0"/>
              <a:t>01/03/2019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976017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014761-84C8-454C-9DB0-BBB0EC9204E3}" type="datetimeFigureOut">
              <a:rPr lang="en-GB" smtClean="0"/>
              <a:t>01/03/2019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571530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014761-84C8-454C-9DB0-BBB0EC9204E3}" type="datetimeFigureOut">
              <a:rPr lang="en-GB" smtClean="0"/>
              <a:t>01/03/2019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46A145B-0939-4BDB-B5FB-65AFE93CA989}" type="slidenum">
              <a:rPr lang="en-GB" smtClean="0"/>
              <a:t>‹#›</a:t>
            </a:fld>
            <a:endParaRPr lang="en-GB"/>
          </a:p>
        </p:txBody>
      </p:sp>
    </p:spTree>
    <p:extLst>
      <p:ext uri="{BB962C8B-B14F-4D97-AF65-F5344CB8AC3E}">
        <p14:creationId xmlns:p14="http://schemas.microsoft.com/office/powerpoint/2010/main" val="4187880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014761-84C8-454C-9DB0-BBB0EC9204E3}" type="datetimeFigureOut">
              <a:rPr lang="en-GB" smtClean="0"/>
              <a:t>01/03/2019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6A145B-0939-4BDB-B5FB-65AFE93CA989}" type="slidenum">
              <a:rPr lang="en-GB" smtClean="0"/>
              <a:t>‹#›</a:t>
            </a:fld>
            <a:endParaRPr lang="en-GB"/>
          </a:p>
        </p:txBody>
      </p:sp>
    </p:spTree>
    <p:extLst>
      <p:ext uri="{BB962C8B-B14F-4D97-AF65-F5344CB8AC3E}">
        <p14:creationId xmlns:p14="http://schemas.microsoft.com/office/powerpoint/2010/main" val="29599283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169554" y="2833455"/>
            <a:ext cx="10759209" cy="2387600"/>
          </a:xfrm>
        </p:spPr>
        <p:txBody>
          <a:bodyPr>
            <a:normAutofit fontScale="90000"/>
          </a:bodyPr>
          <a:lstStyle/>
          <a:p>
            <a:r>
              <a:rPr lang="en-AU" dirty="0" smtClean="0">
                <a:solidFill>
                  <a:srgbClr val="FF0000"/>
                </a:solidFill>
              </a:rPr>
              <a:t>URLLC Key Issue #7:</a:t>
            </a:r>
            <a:br>
              <a:rPr lang="en-AU" dirty="0" smtClean="0">
                <a:solidFill>
                  <a:srgbClr val="FF0000"/>
                </a:solidFill>
              </a:rPr>
            </a:br>
            <a:r>
              <a:rPr lang="en-GB" dirty="0"/>
              <a:t>Automatic GBR service recovery after </a:t>
            </a:r>
            <a:r>
              <a:rPr lang="en-GB" dirty="0" smtClean="0"/>
              <a:t>handover / at GFBR establishment</a:t>
            </a:r>
            <a:r>
              <a:rPr lang="en-AU" dirty="0" smtClean="0">
                <a:solidFill>
                  <a:srgbClr val="FF0000"/>
                </a:solidFill>
              </a:rPr>
              <a:t/>
            </a:r>
            <a:br>
              <a:rPr lang="en-AU" dirty="0" smtClean="0">
                <a:solidFill>
                  <a:srgbClr val="FF0000"/>
                </a:solidFill>
              </a:rPr>
            </a:br>
            <a:r>
              <a:rPr lang="en-AU" dirty="0" smtClean="0">
                <a:solidFill>
                  <a:srgbClr val="FF0000"/>
                </a:solidFill>
              </a:rPr>
              <a:t>Suggested Way Forward</a:t>
            </a:r>
            <a:br>
              <a:rPr lang="en-AU" dirty="0" smtClean="0">
                <a:solidFill>
                  <a:srgbClr val="FF0000"/>
                </a:solidFill>
              </a:rPr>
            </a:br>
            <a:r>
              <a:rPr lang="en-AU" dirty="0" smtClean="0">
                <a:solidFill>
                  <a:srgbClr val="FF0000"/>
                </a:solidFill>
              </a:rPr>
              <a:t>after drafting session</a:t>
            </a:r>
            <a:endParaRPr lang="it-IT" b="1" dirty="0">
              <a:solidFill>
                <a:srgbClr val="FF0000"/>
              </a:solidFill>
            </a:endParaRPr>
          </a:p>
        </p:txBody>
      </p:sp>
      <p:sp>
        <p:nvSpPr>
          <p:cNvPr id="3" name="TextBox 2"/>
          <p:cNvSpPr txBox="1"/>
          <p:nvPr/>
        </p:nvSpPr>
        <p:spPr>
          <a:xfrm>
            <a:off x="922710" y="5221055"/>
            <a:ext cx="7320619" cy="646331"/>
          </a:xfrm>
          <a:prstGeom prst="rect">
            <a:avLst/>
          </a:prstGeom>
          <a:noFill/>
        </p:spPr>
        <p:txBody>
          <a:bodyPr wrap="square" rtlCol="0">
            <a:spAutoFit/>
          </a:bodyPr>
          <a:lstStyle/>
          <a:p>
            <a:r>
              <a:rPr lang="en-GB" dirty="0" smtClean="0"/>
              <a:t>Document for Approval</a:t>
            </a:r>
          </a:p>
          <a:p>
            <a:r>
              <a:rPr lang="en-GB" dirty="0" smtClean="0"/>
              <a:t>Source</a:t>
            </a:r>
            <a:r>
              <a:rPr lang="en-GB" dirty="0"/>
              <a:t>: </a:t>
            </a:r>
            <a:r>
              <a:rPr lang="en-GB" dirty="0" smtClean="0"/>
              <a:t>Vodafone </a:t>
            </a:r>
            <a:endParaRPr lang="en-GB" dirty="0"/>
          </a:p>
        </p:txBody>
      </p:sp>
      <p:sp>
        <p:nvSpPr>
          <p:cNvPr id="4" name="Slide Number Placeholder 3"/>
          <p:cNvSpPr>
            <a:spLocks noGrp="1"/>
          </p:cNvSpPr>
          <p:nvPr>
            <p:ph type="sldNum" sz="quarter" idx="12"/>
          </p:nvPr>
        </p:nvSpPr>
        <p:spPr/>
        <p:txBody>
          <a:bodyPr/>
          <a:lstStyle/>
          <a:p>
            <a:fld id="{E7A41E1B-4F70-4964-A407-84C68BE8251C}" type="slidenum">
              <a:rPr lang="it-IT" smtClean="0"/>
              <a:t>1</a:t>
            </a:fld>
            <a:endParaRPr lang="it-IT" dirty="0"/>
          </a:p>
        </p:txBody>
      </p:sp>
      <p:sp>
        <p:nvSpPr>
          <p:cNvPr id="5" name="Rectangle 4"/>
          <p:cNvSpPr/>
          <p:nvPr/>
        </p:nvSpPr>
        <p:spPr>
          <a:xfrm>
            <a:off x="2279575" y="188641"/>
            <a:ext cx="5743203" cy="646331"/>
          </a:xfrm>
          <a:prstGeom prst="rect">
            <a:avLst/>
          </a:prstGeom>
        </p:spPr>
        <p:txBody>
          <a:bodyPr wrap="square">
            <a:spAutoFit/>
          </a:bodyPr>
          <a:lstStyle/>
          <a:p>
            <a:pPr hangingPunct="0"/>
            <a:r>
              <a:rPr lang="en-GB" b="1" dirty="0" smtClean="0"/>
              <a:t>SA </a:t>
            </a:r>
            <a:r>
              <a:rPr lang="en-GB" b="1" dirty="0"/>
              <a:t>WG2 Meeting #</a:t>
            </a:r>
            <a:r>
              <a:rPr lang="en-GB" b="1" dirty="0" smtClean="0"/>
              <a:t>131</a:t>
            </a:r>
            <a:r>
              <a:rPr lang="en-GB" b="1" dirty="0"/>
              <a:t/>
            </a:r>
            <a:br>
              <a:rPr lang="en-GB" b="1" dirty="0"/>
            </a:br>
            <a:r>
              <a:rPr lang="en-GB" b="1" dirty="0"/>
              <a:t>February 25 – March 1, 2019, Santa Cruz, Tenerife, Spain</a:t>
            </a:r>
            <a:endParaRPr lang="en-GB" dirty="0"/>
          </a:p>
        </p:txBody>
      </p:sp>
      <p:sp>
        <p:nvSpPr>
          <p:cNvPr id="6" name="TextBox 5"/>
          <p:cNvSpPr txBox="1"/>
          <p:nvPr/>
        </p:nvSpPr>
        <p:spPr>
          <a:xfrm>
            <a:off x="922710" y="5867386"/>
            <a:ext cx="1898661" cy="646331"/>
          </a:xfrm>
          <a:prstGeom prst="rect">
            <a:avLst/>
          </a:prstGeom>
          <a:noFill/>
        </p:spPr>
        <p:txBody>
          <a:bodyPr wrap="none" rtlCol="0">
            <a:spAutoFit/>
          </a:bodyPr>
          <a:lstStyle/>
          <a:p>
            <a:r>
              <a:rPr lang="en-GB" dirty="0"/>
              <a:t>Agenda item</a:t>
            </a:r>
            <a:r>
              <a:rPr lang="en-GB" smtClean="0"/>
              <a:t>: 6.20</a:t>
            </a:r>
            <a:endParaRPr lang="en-GB" dirty="0" smtClean="0"/>
          </a:p>
          <a:p>
            <a:r>
              <a:rPr lang="en-GB" dirty="0" smtClean="0"/>
              <a:t> </a:t>
            </a:r>
            <a:endParaRPr lang="en-GB" dirty="0"/>
          </a:p>
        </p:txBody>
      </p:sp>
      <p:sp>
        <p:nvSpPr>
          <p:cNvPr id="7" name="TextBox 6"/>
          <p:cNvSpPr txBox="1"/>
          <p:nvPr/>
        </p:nvSpPr>
        <p:spPr>
          <a:xfrm>
            <a:off x="7998735" y="413050"/>
            <a:ext cx="2512226" cy="923330"/>
          </a:xfrm>
          <a:prstGeom prst="rect">
            <a:avLst/>
          </a:prstGeom>
          <a:noFill/>
        </p:spPr>
        <p:txBody>
          <a:bodyPr wrap="none" rtlCol="0">
            <a:spAutoFit/>
          </a:bodyPr>
          <a:lstStyle/>
          <a:p>
            <a:pPr algn="r"/>
            <a:r>
              <a:rPr lang="en-GB" dirty="0" err="1" smtClean="0"/>
              <a:t>Tdoc</a:t>
            </a:r>
            <a:r>
              <a:rPr lang="en-GB" dirty="0" smtClean="0"/>
              <a:t> S2-1902751</a:t>
            </a:r>
          </a:p>
          <a:p>
            <a:pPr algn="r"/>
            <a:r>
              <a:rPr lang="en-GB" dirty="0" smtClean="0"/>
              <a:t>Rev of S2-1902739</a:t>
            </a:r>
            <a:endParaRPr lang="en-GB" dirty="0"/>
          </a:p>
          <a:p>
            <a:endParaRPr lang="en-GB" dirty="0">
              <a:solidFill>
                <a:schemeClr val="accent1">
                  <a:lumMod val="75000"/>
                </a:schemeClr>
              </a:solidFill>
            </a:endParaRPr>
          </a:p>
        </p:txBody>
      </p:sp>
    </p:spTree>
    <p:extLst>
      <p:ext uri="{BB962C8B-B14F-4D97-AF65-F5344CB8AC3E}">
        <p14:creationId xmlns:p14="http://schemas.microsoft.com/office/powerpoint/2010/main" val="38773114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fontScale="90000"/>
          </a:bodyPr>
          <a:lstStyle/>
          <a:p>
            <a:r>
              <a:rPr lang="it-IT" sz="2800" b="1" dirty="0" err="1" smtClean="0">
                <a:solidFill>
                  <a:srgbClr val="FF0000"/>
                </a:solidFill>
              </a:rPr>
              <a:t>Key</a:t>
            </a:r>
            <a:r>
              <a:rPr lang="it-IT" sz="2800" b="1" dirty="0" smtClean="0">
                <a:solidFill>
                  <a:srgbClr val="FF0000"/>
                </a:solidFill>
              </a:rPr>
              <a:t> </a:t>
            </a:r>
            <a:r>
              <a:rPr lang="it-IT" sz="2800" b="1" dirty="0" err="1" smtClean="0">
                <a:solidFill>
                  <a:srgbClr val="FF0000"/>
                </a:solidFill>
              </a:rPr>
              <a:t>Issue</a:t>
            </a:r>
            <a:r>
              <a:rPr lang="it-IT" sz="2800" b="1" dirty="0" smtClean="0">
                <a:solidFill>
                  <a:srgbClr val="FF0000"/>
                </a:solidFill>
              </a:rPr>
              <a:t> #7; </a:t>
            </a:r>
            <a:r>
              <a:rPr lang="en-GB" dirty="0"/>
              <a:t>Automatic GBR service recovery after </a:t>
            </a:r>
            <a:r>
              <a:rPr lang="en-GB" dirty="0" smtClean="0"/>
              <a:t>handover (TR 23.725 v1.2.0)</a:t>
            </a:r>
            <a:r>
              <a:rPr lang="en-GB" sz="2800" dirty="0" smtClean="0">
                <a:solidFill>
                  <a:srgbClr val="FF0000"/>
                </a:solidFill>
              </a:rPr>
              <a:t/>
            </a:r>
            <a:br>
              <a:rPr lang="en-GB" sz="2800" dirty="0" smtClean="0">
                <a:solidFill>
                  <a:srgbClr val="FF0000"/>
                </a:solidFill>
              </a:rPr>
            </a:br>
            <a:endParaRPr lang="it-IT" sz="2800" b="1" dirty="0">
              <a:solidFill>
                <a:srgbClr val="FF0000"/>
              </a:solidFill>
            </a:endParaRPr>
          </a:p>
        </p:txBody>
      </p:sp>
      <p:sp>
        <p:nvSpPr>
          <p:cNvPr id="3" name="Segnaposto contenuto 2"/>
          <p:cNvSpPr>
            <a:spLocks noGrp="1"/>
          </p:cNvSpPr>
          <p:nvPr>
            <p:ph idx="1"/>
          </p:nvPr>
        </p:nvSpPr>
        <p:spPr/>
        <p:txBody>
          <a:bodyPr vert="horz" lIns="91440" tIns="45720" rIns="91440" bIns="45720" rtlCol="0">
            <a:normAutofit/>
          </a:bodyPr>
          <a:lstStyle/>
          <a:p>
            <a:endParaRPr lang="en-GB" sz="1600" b="1" dirty="0"/>
          </a:p>
          <a:p>
            <a:endParaRPr lang="en-GB" sz="1600" b="1" dirty="0"/>
          </a:p>
          <a:p>
            <a:endParaRPr lang="en-US" sz="1600" b="1" dirty="0">
              <a:solidFill>
                <a:srgbClr val="FF0000"/>
              </a:solidFill>
            </a:endParaRPr>
          </a:p>
        </p:txBody>
      </p:sp>
      <p:sp>
        <p:nvSpPr>
          <p:cNvPr id="4" name="Slide Number Placeholder 3"/>
          <p:cNvSpPr>
            <a:spLocks noGrp="1"/>
          </p:cNvSpPr>
          <p:nvPr>
            <p:ph type="sldNum" sz="quarter" idx="12"/>
          </p:nvPr>
        </p:nvSpPr>
        <p:spPr/>
        <p:txBody>
          <a:bodyPr/>
          <a:lstStyle/>
          <a:p>
            <a:fld id="{E7A41E1B-4F70-4964-A407-84C68BE8251C}" type="slidenum">
              <a:rPr lang="it-IT" smtClean="0"/>
              <a:t>10</a:t>
            </a:fld>
            <a:endParaRPr lang="it-IT"/>
          </a:p>
        </p:txBody>
      </p:sp>
      <p:sp>
        <p:nvSpPr>
          <p:cNvPr id="5" name="TextBox 4"/>
          <p:cNvSpPr txBox="1"/>
          <p:nvPr/>
        </p:nvSpPr>
        <p:spPr>
          <a:xfrm>
            <a:off x="711200" y="1557675"/>
            <a:ext cx="10985500" cy="5078313"/>
          </a:xfrm>
          <a:prstGeom prst="rect">
            <a:avLst/>
          </a:prstGeom>
          <a:noFill/>
        </p:spPr>
        <p:txBody>
          <a:bodyPr wrap="square" rtlCol="0">
            <a:spAutoFit/>
          </a:bodyPr>
          <a:lstStyle/>
          <a:p>
            <a:pPr hangingPunct="0"/>
            <a:r>
              <a:rPr lang="en-GB" dirty="0"/>
              <a:t>When a machine needs a Guaranteed Bit Rate service, it is likely to need that quality level in order to do its job. Hence if the </a:t>
            </a:r>
            <a:r>
              <a:rPr lang="en-GB" dirty="0" err="1"/>
              <a:t>QoS</a:t>
            </a:r>
            <a:r>
              <a:rPr lang="en-GB" dirty="0"/>
              <a:t> level cannot be maintained (e.g. handover into a congested cell; temporary cell overload due to higher priority services; </a:t>
            </a:r>
            <a:r>
              <a:rPr lang="en-GB" dirty="0" err="1"/>
              <a:t>etc</a:t>
            </a:r>
            <a:r>
              <a:rPr lang="en-GB" dirty="0"/>
              <a:t>), the </a:t>
            </a:r>
            <a:r>
              <a:rPr lang="en-GB" dirty="0" err="1"/>
              <a:t>QoS</a:t>
            </a:r>
            <a:r>
              <a:rPr lang="en-GB" dirty="0"/>
              <a:t> level should be restored as soon as possible, and, without a storm of signalling messages.</a:t>
            </a:r>
          </a:p>
          <a:p>
            <a:pPr hangingPunct="0"/>
            <a:r>
              <a:rPr lang="en-GB" dirty="0"/>
              <a:t>Release 15 5GC has partially solved this issue by introducing a "notification" mechanism that allows the core network to request the RAN to not release the radio bearer/</a:t>
            </a:r>
            <a:r>
              <a:rPr lang="en-GB" dirty="0" err="1"/>
              <a:t>QoS</a:t>
            </a:r>
            <a:r>
              <a:rPr lang="en-GB" dirty="0"/>
              <a:t> Flow when the </a:t>
            </a:r>
            <a:r>
              <a:rPr lang="en-GB" dirty="0" err="1"/>
              <a:t>QoS</a:t>
            </a:r>
            <a:r>
              <a:rPr lang="en-GB" dirty="0"/>
              <a:t> guarantee cannot be met, but, instead to notify the Core Network when the </a:t>
            </a:r>
            <a:r>
              <a:rPr lang="en-GB" dirty="0" err="1"/>
              <a:t>QoS</a:t>
            </a:r>
            <a:r>
              <a:rPr lang="en-GB" dirty="0"/>
              <a:t> drops, AND, when the RAN has restored the </a:t>
            </a:r>
            <a:r>
              <a:rPr lang="en-GB" dirty="0" err="1"/>
              <a:t>QoS</a:t>
            </a:r>
            <a:r>
              <a:rPr lang="en-GB" dirty="0"/>
              <a:t> level. This allows the controller of the machine (e.g. car/train) to adapt its behaviour (e.g. reduce speed) and ensures that the RAN continues to try to restore the </a:t>
            </a:r>
            <a:r>
              <a:rPr lang="en-GB" dirty="0" err="1"/>
              <a:t>QoS</a:t>
            </a:r>
            <a:r>
              <a:rPr lang="en-GB" dirty="0"/>
              <a:t> level while the device is in that cell.</a:t>
            </a:r>
          </a:p>
          <a:p>
            <a:pPr hangingPunct="0"/>
            <a:r>
              <a:rPr lang="en-GB" dirty="0"/>
              <a:t>However, at </a:t>
            </a:r>
            <a:r>
              <a:rPr lang="en-GB" dirty="0" err="1"/>
              <a:t>Xn</a:t>
            </a:r>
            <a:r>
              <a:rPr lang="en-GB" dirty="0"/>
              <a:t> or N2 handover, the target RAN node applies admission control and if it cannot support the required GBR </a:t>
            </a:r>
            <a:r>
              <a:rPr lang="en-GB" dirty="0" err="1"/>
              <a:t>QoS</a:t>
            </a:r>
            <a:r>
              <a:rPr lang="en-GB" dirty="0"/>
              <a:t>, the target RAN node does not establish that </a:t>
            </a:r>
            <a:r>
              <a:rPr lang="en-GB" dirty="0" err="1"/>
              <a:t>QoS</a:t>
            </a:r>
            <a:r>
              <a:rPr lang="en-GB" dirty="0"/>
              <a:t> Flow. In such a case, if, e.g. due to movement of the UE, the source RAN node has no choice but to handover to that target RAN node, then the target RAN node will complete the handover but will NOT notify the CN if and when the GBR </a:t>
            </a:r>
            <a:r>
              <a:rPr lang="en-GB" dirty="0" err="1"/>
              <a:t>QoS</a:t>
            </a:r>
            <a:r>
              <a:rPr lang="en-GB" dirty="0"/>
              <a:t> can be supplied to that UE.</a:t>
            </a:r>
          </a:p>
          <a:p>
            <a:pPr hangingPunct="0"/>
            <a:r>
              <a:rPr lang="en-GB" dirty="0"/>
              <a:t>As the machine needs to have its GBR service restored as soon as possible, the CN needs to repeatedly attempt to re-establish the GBR service. These re-attempts involve a considerable number of signalling messages, and are sent without any awareness of RAN congestion or potential link quality. </a:t>
            </a:r>
          </a:p>
          <a:p>
            <a:pPr hangingPunct="0"/>
            <a:r>
              <a:rPr lang="en-GB" dirty="0"/>
              <a:t>This is an inadequate solution for any mobile "non-human device" that needs to maintain a GBR data link during mobility (e.g. a car, a train, robots moving around a factory).</a:t>
            </a:r>
          </a:p>
        </p:txBody>
      </p:sp>
    </p:spTree>
    <p:extLst>
      <p:ext uri="{BB962C8B-B14F-4D97-AF65-F5344CB8AC3E}">
        <p14:creationId xmlns:p14="http://schemas.microsoft.com/office/powerpoint/2010/main" val="37392086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End</a:t>
            </a:r>
            <a:endParaRPr lang="en-GB" dirty="0"/>
          </a:p>
        </p:txBody>
      </p:sp>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616585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32402"/>
          </a:xfrm>
        </p:spPr>
        <p:txBody>
          <a:bodyPr>
            <a:normAutofit fontScale="90000"/>
          </a:bodyPr>
          <a:lstStyle/>
          <a:p>
            <a:r>
              <a:rPr lang="en-GB" dirty="0" smtClean="0"/>
              <a:t>Results of offline session</a:t>
            </a:r>
            <a:endParaRPr lang="en-GB" dirty="0"/>
          </a:p>
        </p:txBody>
      </p:sp>
      <p:sp>
        <p:nvSpPr>
          <p:cNvPr id="3" name="Content Placeholder 2"/>
          <p:cNvSpPr>
            <a:spLocks noGrp="1"/>
          </p:cNvSpPr>
          <p:nvPr>
            <p:ph idx="1"/>
          </p:nvPr>
        </p:nvSpPr>
        <p:spPr>
          <a:xfrm>
            <a:off x="838200" y="997527"/>
            <a:ext cx="10515600" cy="5278581"/>
          </a:xfrm>
        </p:spPr>
        <p:txBody>
          <a:bodyPr>
            <a:normAutofit/>
          </a:bodyPr>
          <a:lstStyle/>
          <a:p>
            <a:r>
              <a:rPr lang="en-GB" sz="3600" dirty="0" smtClean="0"/>
              <a:t>An earlier offline session reviewed a set of questions in S2-1902185</a:t>
            </a:r>
          </a:p>
          <a:p>
            <a:r>
              <a:rPr lang="en-GB" sz="3600" dirty="0" smtClean="0"/>
              <a:t>The debate on some questions reached consensus, others were inconclusive.</a:t>
            </a:r>
          </a:p>
          <a:p>
            <a:r>
              <a:rPr lang="en-GB" sz="3600" dirty="0" smtClean="0"/>
              <a:t>This document attempts to summarise the  status..</a:t>
            </a:r>
          </a:p>
          <a:p>
            <a:r>
              <a:rPr lang="en-GB" sz="3600" dirty="0" smtClean="0"/>
              <a:t>And proposes a way forward </a:t>
            </a:r>
            <a:endParaRPr lang="en-GB" sz="3600" dirty="0"/>
          </a:p>
        </p:txBody>
      </p:sp>
    </p:spTree>
    <p:extLst>
      <p:ext uri="{BB962C8B-B14F-4D97-AF65-F5344CB8AC3E}">
        <p14:creationId xmlns:p14="http://schemas.microsoft.com/office/powerpoint/2010/main" val="3658192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32402"/>
          </a:xfrm>
        </p:spPr>
        <p:txBody>
          <a:bodyPr>
            <a:normAutofit fontScale="90000"/>
          </a:bodyPr>
          <a:lstStyle/>
          <a:p>
            <a:r>
              <a:rPr lang="en-GB" dirty="0" smtClean="0"/>
              <a:t>Questions + Answers (1)</a:t>
            </a:r>
            <a:endParaRPr lang="en-GB" dirty="0"/>
          </a:p>
        </p:txBody>
      </p:sp>
      <p:sp>
        <p:nvSpPr>
          <p:cNvPr id="3" name="Content Placeholder 2"/>
          <p:cNvSpPr>
            <a:spLocks noGrp="1"/>
          </p:cNvSpPr>
          <p:nvPr>
            <p:ph idx="1"/>
          </p:nvPr>
        </p:nvSpPr>
        <p:spPr>
          <a:xfrm>
            <a:off x="838200" y="997527"/>
            <a:ext cx="10515600" cy="5278581"/>
          </a:xfrm>
        </p:spPr>
        <p:txBody>
          <a:bodyPr>
            <a:normAutofit fontScale="32500" lnSpcReduction="20000"/>
          </a:bodyPr>
          <a:lstStyle/>
          <a:p>
            <a:pPr marL="0" indent="0">
              <a:buNone/>
            </a:pPr>
            <a:r>
              <a:rPr lang="en-GB" sz="8000" b="1" dirty="0" smtClean="0"/>
              <a:t>a</a:t>
            </a:r>
            <a:r>
              <a:rPr lang="en-GB" sz="8000" b="1" dirty="0"/>
              <a:t>) is a core network timer based solution sufficient?</a:t>
            </a:r>
            <a:endParaRPr lang="en-GB" sz="8000" dirty="0"/>
          </a:p>
          <a:p>
            <a:pPr marL="0" indent="0">
              <a:buNone/>
            </a:pPr>
            <a:r>
              <a:rPr lang="en-GB" sz="8000" i="1" dirty="0" err="1" smtClean="0">
                <a:solidFill>
                  <a:srgbClr val="00B050"/>
                </a:solidFill>
              </a:rPr>
              <a:t>Concensus</a:t>
            </a:r>
            <a:r>
              <a:rPr lang="en-GB" sz="8000" i="1" dirty="0" smtClean="0">
                <a:solidFill>
                  <a:srgbClr val="00B050"/>
                </a:solidFill>
              </a:rPr>
              <a:t> that </a:t>
            </a:r>
            <a:r>
              <a:rPr lang="en-GB" sz="8000" b="1" i="1" dirty="0" smtClean="0">
                <a:solidFill>
                  <a:srgbClr val="00B050"/>
                </a:solidFill>
              </a:rPr>
              <a:t>some mechanism is needed in addition to any CN timer based solution.</a:t>
            </a:r>
          </a:p>
          <a:p>
            <a:pPr marL="0" indent="0">
              <a:buNone/>
            </a:pPr>
            <a:endParaRPr lang="en-GB" sz="8000" dirty="0" smtClean="0"/>
          </a:p>
          <a:p>
            <a:pPr marL="0" indent="0">
              <a:buNone/>
            </a:pPr>
            <a:r>
              <a:rPr lang="en-GB" sz="8000" dirty="0"/>
              <a:t> </a:t>
            </a:r>
            <a:r>
              <a:rPr lang="en-GB" sz="8000" b="1" dirty="0" smtClean="0"/>
              <a:t>b</a:t>
            </a:r>
            <a:r>
              <a:rPr lang="en-GB" sz="8000" b="1" dirty="0"/>
              <a:t>) is this an MBR&gt;GBR case (as in V2X TR 23.786 solutions #16, #17, #27) or does this relate to the Bit Rate that the machine really needs</a:t>
            </a:r>
            <a:r>
              <a:rPr lang="en-GB" sz="8000" b="1" dirty="0" smtClean="0"/>
              <a:t>?</a:t>
            </a:r>
          </a:p>
          <a:p>
            <a:pPr marL="0" indent="0">
              <a:buNone/>
            </a:pPr>
            <a:r>
              <a:rPr lang="en-GB" sz="8000" i="1" dirty="0" smtClean="0">
                <a:solidFill>
                  <a:srgbClr val="00B050"/>
                </a:solidFill>
              </a:rPr>
              <a:t>Seem to </a:t>
            </a:r>
            <a:r>
              <a:rPr lang="en-GB" sz="8000" b="1" i="1" dirty="0" smtClean="0">
                <a:solidFill>
                  <a:srgbClr val="00B050"/>
                </a:solidFill>
              </a:rPr>
              <a:t>need to solve at least the case when the minimum GBR can no longer be met</a:t>
            </a:r>
            <a:r>
              <a:rPr lang="en-GB" sz="8000" b="1" i="1" dirty="0" smtClean="0"/>
              <a:t>.</a:t>
            </a:r>
          </a:p>
          <a:p>
            <a:pPr marL="0" indent="0">
              <a:buNone/>
            </a:pPr>
            <a:r>
              <a:rPr lang="en-GB" sz="8000" b="1" dirty="0"/>
              <a:t> </a:t>
            </a:r>
            <a:endParaRPr lang="en-GB" sz="8000" dirty="0"/>
          </a:p>
          <a:p>
            <a:pPr marL="0" indent="0">
              <a:buNone/>
            </a:pPr>
            <a:r>
              <a:rPr lang="en-GB" sz="8000" b="1" dirty="0"/>
              <a:t>c) Is it useful that the RAN can check over a time period [</a:t>
            </a:r>
            <a:r>
              <a:rPr lang="en-GB" sz="8000" b="1" dirty="0" err="1"/>
              <a:t>eg</a:t>
            </a:r>
            <a:r>
              <a:rPr lang="en-GB" sz="8000" b="1" dirty="0"/>
              <a:t> 2 seconds] before notifying the Core Network that the GFBR </a:t>
            </a:r>
            <a:r>
              <a:rPr lang="en-GB" sz="8000" b="1" dirty="0" err="1"/>
              <a:t>QoS</a:t>
            </a:r>
            <a:r>
              <a:rPr lang="en-GB" sz="8000" b="1" dirty="0"/>
              <a:t> level is </a:t>
            </a:r>
            <a:r>
              <a:rPr lang="en-GB" sz="8000" b="1" dirty="0" smtClean="0">
                <a:solidFill>
                  <a:srgbClr val="FF0000"/>
                </a:solidFill>
              </a:rPr>
              <a:t>now</a:t>
            </a:r>
            <a:r>
              <a:rPr lang="en-GB" sz="8000" b="1" dirty="0" smtClean="0"/>
              <a:t> available </a:t>
            </a:r>
            <a:r>
              <a:rPr lang="en-GB" sz="8000" b="1" dirty="0" smtClean="0">
                <a:solidFill>
                  <a:srgbClr val="FF0000"/>
                </a:solidFill>
              </a:rPr>
              <a:t>again</a:t>
            </a:r>
            <a:r>
              <a:rPr lang="en-GB" sz="8000" b="1" dirty="0" smtClean="0"/>
              <a:t>?</a:t>
            </a:r>
            <a:endParaRPr lang="en-GB" sz="8000" dirty="0"/>
          </a:p>
          <a:p>
            <a:pPr marL="0" indent="0">
              <a:buNone/>
            </a:pPr>
            <a:r>
              <a:rPr lang="en-GB" sz="8000" i="1" dirty="0" smtClean="0"/>
              <a:t>Seem to </a:t>
            </a:r>
            <a:r>
              <a:rPr lang="en-GB" sz="8000" b="1" i="1" dirty="0" smtClean="0">
                <a:solidFill>
                  <a:srgbClr val="00B050"/>
                </a:solidFill>
              </a:rPr>
              <a:t>agree that the capability for the RAN to do some averaging over time is useful.</a:t>
            </a:r>
            <a:endParaRPr lang="en-GB" sz="8000" b="1" i="1" dirty="0">
              <a:solidFill>
                <a:srgbClr val="00B050"/>
              </a:solidFill>
            </a:endParaRPr>
          </a:p>
        </p:txBody>
      </p:sp>
    </p:spTree>
    <p:extLst>
      <p:ext uri="{BB962C8B-B14F-4D97-AF65-F5344CB8AC3E}">
        <p14:creationId xmlns:p14="http://schemas.microsoft.com/office/powerpoint/2010/main" val="1206117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32402"/>
          </a:xfrm>
        </p:spPr>
        <p:txBody>
          <a:bodyPr>
            <a:normAutofit fontScale="90000"/>
          </a:bodyPr>
          <a:lstStyle/>
          <a:p>
            <a:r>
              <a:rPr lang="en-GB" dirty="0" smtClean="0"/>
              <a:t>Questions + Answers (2)</a:t>
            </a:r>
            <a:endParaRPr lang="en-GB" dirty="0"/>
          </a:p>
        </p:txBody>
      </p:sp>
      <p:sp>
        <p:nvSpPr>
          <p:cNvPr id="3" name="Content Placeholder 2"/>
          <p:cNvSpPr>
            <a:spLocks noGrp="1"/>
          </p:cNvSpPr>
          <p:nvPr>
            <p:ph idx="1"/>
          </p:nvPr>
        </p:nvSpPr>
        <p:spPr>
          <a:xfrm>
            <a:off x="838200" y="997528"/>
            <a:ext cx="10515600" cy="5209308"/>
          </a:xfrm>
        </p:spPr>
        <p:txBody>
          <a:bodyPr>
            <a:noAutofit/>
          </a:bodyPr>
          <a:lstStyle/>
          <a:p>
            <a:pPr marL="0" indent="0">
              <a:buNone/>
            </a:pPr>
            <a:r>
              <a:rPr lang="en-GB" sz="2000" dirty="0" smtClean="0"/>
              <a:t>d</a:t>
            </a:r>
            <a:r>
              <a:rPr lang="en-GB" sz="2000" dirty="0"/>
              <a:t>) </a:t>
            </a:r>
            <a:r>
              <a:rPr lang="en-GB" sz="2000" b="1" dirty="0"/>
              <a:t>do we need to define a new </a:t>
            </a:r>
            <a:r>
              <a:rPr lang="en-GB" sz="2000" b="1" dirty="0" err="1"/>
              <a:t>QoS</a:t>
            </a:r>
            <a:r>
              <a:rPr lang="en-GB" sz="2000" b="1" dirty="0"/>
              <a:t> parameter or just re-use the R15 Notification Control parameter?</a:t>
            </a:r>
            <a:endParaRPr lang="en-GB" sz="2000" dirty="0"/>
          </a:p>
          <a:p>
            <a:pPr marL="0" indent="0">
              <a:buNone/>
            </a:pPr>
            <a:r>
              <a:rPr lang="en-GB" sz="2000" b="1" i="1" dirty="0" smtClean="0">
                <a:solidFill>
                  <a:srgbClr val="00B050"/>
                </a:solidFill>
              </a:rPr>
              <a:t>No </a:t>
            </a:r>
            <a:r>
              <a:rPr lang="en-GB" sz="2000" b="1" i="1" dirty="0" err="1" smtClean="0">
                <a:solidFill>
                  <a:srgbClr val="00B050"/>
                </a:solidFill>
              </a:rPr>
              <a:t>concensus</a:t>
            </a:r>
            <a:r>
              <a:rPr lang="en-GB" sz="2000" b="1" i="1" dirty="0" smtClean="0">
                <a:solidFill>
                  <a:srgbClr val="00B050"/>
                </a:solidFill>
              </a:rPr>
              <a:t> on this </a:t>
            </a:r>
            <a:r>
              <a:rPr lang="en-GB" sz="2000" i="1" dirty="0" smtClean="0">
                <a:solidFill>
                  <a:srgbClr val="00B050"/>
                </a:solidFill>
              </a:rPr>
              <a:t>– but quite some interest in making the RAN aware that this is an “auto-restore GFBR” flow rather than a “traditional GBR bearer” </a:t>
            </a:r>
          </a:p>
          <a:p>
            <a:pPr marL="0" indent="0">
              <a:buNone/>
            </a:pPr>
            <a:r>
              <a:rPr lang="en-GB" sz="2000" dirty="0"/>
              <a:t> </a:t>
            </a:r>
          </a:p>
          <a:p>
            <a:pPr marL="0" indent="0">
              <a:buNone/>
            </a:pPr>
            <a:r>
              <a:rPr lang="en-GB" sz="2000" b="1" dirty="0"/>
              <a:t>e) do we want the function to work at Flow Establishment (and Modification)?</a:t>
            </a:r>
            <a:endParaRPr lang="en-GB" sz="2000" dirty="0"/>
          </a:p>
          <a:p>
            <a:pPr marL="0" indent="0">
              <a:buNone/>
            </a:pPr>
            <a:r>
              <a:rPr lang="en-GB" sz="2000" b="1" dirty="0" smtClean="0">
                <a:solidFill>
                  <a:srgbClr val="00B050"/>
                </a:solidFill>
              </a:rPr>
              <a:t>Yes.</a:t>
            </a:r>
          </a:p>
          <a:p>
            <a:pPr marL="0" indent="0">
              <a:buNone/>
            </a:pPr>
            <a:r>
              <a:rPr lang="en-GB" sz="2000" dirty="0" smtClean="0"/>
              <a:t> </a:t>
            </a:r>
          </a:p>
          <a:p>
            <a:pPr marL="0" indent="0">
              <a:buNone/>
            </a:pPr>
            <a:r>
              <a:rPr lang="en-GB" sz="2000" dirty="0" smtClean="0"/>
              <a:t>f</a:t>
            </a:r>
            <a:r>
              <a:rPr lang="en-GB" sz="2000" dirty="0"/>
              <a:t>) (when the </a:t>
            </a:r>
            <a:r>
              <a:rPr lang="en-GB" sz="2000" dirty="0" err="1"/>
              <a:t>QoS</a:t>
            </a:r>
            <a:r>
              <a:rPr lang="en-GB" sz="2000" dirty="0"/>
              <a:t> cannot be met) </a:t>
            </a:r>
            <a:r>
              <a:rPr lang="en-GB" sz="2000" b="1" dirty="0"/>
              <a:t>at handover, should the target reject the flow and then the core network request its (re-)establishment, or, does the </a:t>
            </a:r>
            <a:r>
              <a:rPr lang="en-GB" sz="2000" b="1" dirty="0" smtClean="0"/>
              <a:t>RAN </a:t>
            </a:r>
            <a:r>
              <a:rPr lang="en-GB" sz="2000" b="1" dirty="0"/>
              <a:t>accept the flow and ‘notify’ the core network that </a:t>
            </a:r>
            <a:r>
              <a:rPr lang="en-GB" sz="2000" b="1" dirty="0" err="1"/>
              <a:t>QoS</a:t>
            </a:r>
            <a:r>
              <a:rPr lang="en-GB" sz="2000" b="1" dirty="0"/>
              <a:t> is not met</a:t>
            </a:r>
            <a:r>
              <a:rPr lang="en-GB" sz="2000" b="1" dirty="0" smtClean="0"/>
              <a:t>?</a:t>
            </a:r>
            <a:endParaRPr lang="en-GB" sz="2000" b="1" dirty="0"/>
          </a:p>
          <a:p>
            <a:pPr marL="0" indent="0">
              <a:buNone/>
            </a:pPr>
            <a:r>
              <a:rPr lang="en-GB" sz="2000" b="1" dirty="0" smtClean="0">
                <a:solidFill>
                  <a:srgbClr val="00B050"/>
                </a:solidFill>
              </a:rPr>
              <a:t>No </a:t>
            </a:r>
            <a:r>
              <a:rPr lang="en-GB" sz="2000" b="1" dirty="0" err="1" smtClean="0">
                <a:solidFill>
                  <a:srgbClr val="00B050"/>
                </a:solidFill>
              </a:rPr>
              <a:t>concensus</a:t>
            </a:r>
            <a:r>
              <a:rPr lang="en-GB" sz="2000" b="1" dirty="0" smtClean="0">
                <a:solidFill>
                  <a:srgbClr val="00B050"/>
                </a:solidFill>
              </a:rPr>
              <a:t>. Some suggestions to revert R15 CR agreed in last meeting so that target cell could “optionally” admit the flow and immediately send ‘notification’. But this matched by opposition to having optional rather than deterministic RAN behaviour.</a:t>
            </a:r>
            <a:endParaRPr lang="en-GB" sz="2000" dirty="0">
              <a:solidFill>
                <a:srgbClr val="00B050"/>
              </a:solidFill>
            </a:endParaRPr>
          </a:p>
        </p:txBody>
      </p:sp>
    </p:spTree>
    <p:extLst>
      <p:ext uri="{BB962C8B-B14F-4D97-AF65-F5344CB8AC3E}">
        <p14:creationId xmlns:p14="http://schemas.microsoft.com/office/powerpoint/2010/main" val="2650309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32402"/>
          </a:xfrm>
        </p:spPr>
        <p:txBody>
          <a:bodyPr>
            <a:normAutofit fontScale="90000"/>
          </a:bodyPr>
          <a:lstStyle/>
          <a:p>
            <a:r>
              <a:rPr lang="en-GB" dirty="0" smtClean="0"/>
              <a:t>Questions (3)</a:t>
            </a:r>
            <a:endParaRPr lang="en-GB" dirty="0"/>
          </a:p>
        </p:txBody>
      </p:sp>
      <p:sp>
        <p:nvSpPr>
          <p:cNvPr id="3" name="Content Placeholder 2"/>
          <p:cNvSpPr>
            <a:spLocks noGrp="1"/>
          </p:cNvSpPr>
          <p:nvPr>
            <p:ph idx="1"/>
          </p:nvPr>
        </p:nvSpPr>
        <p:spPr>
          <a:xfrm>
            <a:off x="838200" y="997528"/>
            <a:ext cx="10515600" cy="4351338"/>
          </a:xfrm>
        </p:spPr>
        <p:txBody>
          <a:bodyPr>
            <a:normAutofit fontScale="25000" lnSpcReduction="20000"/>
          </a:bodyPr>
          <a:lstStyle/>
          <a:p>
            <a:pPr marL="0" indent="0">
              <a:buNone/>
            </a:pPr>
            <a:r>
              <a:rPr lang="en-GB" sz="8000" dirty="0" smtClean="0"/>
              <a:t>g</a:t>
            </a:r>
            <a:r>
              <a:rPr lang="en-GB" sz="8000" dirty="0"/>
              <a:t>) (when the </a:t>
            </a:r>
            <a:r>
              <a:rPr lang="en-GB" sz="8000" dirty="0" err="1"/>
              <a:t>QoS</a:t>
            </a:r>
            <a:r>
              <a:rPr lang="en-GB" sz="8000" dirty="0"/>
              <a:t> cannot be met) </a:t>
            </a:r>
            <a:r>
              <a:rPr lang="en-GB" sz="8000" b="1" dirty="0"/>
              <a:t>does the RAN map the GFBR flow into e.g. the same Logical Channel Group as the default flow, or, does it allocate the GFBR flow to a separate Logical Channel Group</a:t>
            </a:r>
            <a:r>
              <a:rPr lang="en-GB" sz="8000" dirty="0"/>
              <a:t> (LCGs are linked with uplink Buffer Status Reports</a:t>
            </a:r>
            <a:r>
              <a:rPr lang="en-GB" sz="8000" dirty="0" smtClean="0"/>
              <a:t>)?</a:t>
            </a:r>
          </a:p>
          <a:p>
            <a:pPr marL="0" indent="0">
              <a:buNone/>
            </a:pPr>
            <a:r>
              <a:rPr lang="en-GB" sz="8000" b="1" i="1" dirty="0" smtClean="0">
                <a:solidFill>
                  <a:srgbClr val="00B050"/>
                </a:solidFill>
              </a:rPr>
              <a:t>Not fully discussed.</a:t>
            </a:r>
            <a:endParaRPr lang="en-GB" sz="8000" b="1" i="1" dirty="0">
              <a:solidFill>
                <a:srgbClr val="00B050"/>
              </a:solidFill>
            </a:endParaRPr>
          </a:p>
          <a:p>
            <a:pPr marL="0" indent="0">
              <a:buNone/>
            </a:pPr>
            <a:r>
              <a:rPr lang="en-GB" sz="8000" dirty="0"/>
              <a:t> </a:t>
            </a:r>
          </a:p>
          <a:p>
            <a:pPr marL="0" indent="0">
              <a:buNone/>
            </a:pPr>
            <a:r>
              <a:rPr lang="en-GB" sz="8000" dirty="0"/>
              <a:t>h) </a:t>
            </a:r>
            <a:r>
              <a:rPr lang="en-GB" sz="8000" b="1" dirty="0"/>
              <a:t>Will the RAN continue allocating the uplink/downlink resource to the </a:t>
            </a:r>
            <a:r>
              <a:rPr lang="en-GB" sz="8000" b="1" dirty="0" err="1"/>
              <a:t>QoS</a:t>
            </a:r>
            <a:r>
              <a:rPr lang="en-GB" sz="8000" b="1" dirty="0"/>
              <a:t> Flow (after notifying the core network)</a:t>
            </a:r>
            <a:endParaRPr lang="en-GB" sz="8000" dirty="0"/>
          </a:p>
          <a:p>
            <a:pPr marL="0" indent="0">
              <a:buNone/>
            </a:pPr>
            <a:r>
              <a:rPr lang="en-GB" sz="8000" dirty="0"/>
              <a:t> </a:t>
            </a:r>
            <a:r>
              <a:rPr lang="en-GB" sz="8000" b="1" i="1" dirty="0">
                <a:solidFill>
                  <a:srgbClr val="00B050"/>
                </a:solidFill>
              </a:rPr>
              <a:t>Not fully discussed.</a:t>
            </a:r>
          </a:p>
          <a:p>
            <a:pPr marL="0" indent="0">
              <a:buNone/>
            </a:pPr>
            <a:endParaRPr lang="en-GB" sz="8000" dirty="0"/>
          </a:p>
          <a:p>
            <a:pPr marL="0" indent="0">
              <a:buNone/>
            </a:pPr>
            <a:r>
              <a:rPr lang="en-GB" sz="8000" b="1" dirty="0" err="1"/>
              <a:t>i</a:t>
            </a:r>
            <a:r>
              <a:rPr lang="en-GB" sz="8000" b="1" dirty="0"/>
              <a:t>) Does the UE need to be informed by signalling that the GFBR can’t be guaranteed?</a:t>
            </a:r>
            <a:endParaRPr lang="en-GB" sz="8000" dirty="0"/>
          </a:p>
          <a:p>
            <a:pPr marL="0" indent="0">
              <a:buNone/>
            </a:pPr>
            <a:r>
              <a:rPr lang="en-GB" sz="8000" b="1" i="1" dirty="0" smtClean="0">
                <a:solidFill>
                  <a:srgbClr val="00B050"/>
                </a:solidFill>
              </a:rPr>
              <a:t>No </a:t>
            </a:r>
            <a:r>
              <a:rPr lang="en-GB" sz="8000" b="1" i="1" dirty="0" err="1" smtClean="0">
                <a:solidFill>
                  <a:srgbClr val="00B050"/>
                </a:solidFill>
              </a:rPr>
              <a:t>concensus</a:t>
            </a:r>
            <a:r>
              <a:rPr lang="en-GB" sz="8000" b="1" i="1" dirty="0" smtClean="0">
                <a:solidFill>
                  <a:srgbClr val="00B050"/>
                </a:solidFill>
              </a:rPr>
              <a:t> </a:t>
            </a:r>
            <a:r>
              <a:rPr lang="en-GB" sz="8000" b="1" dirty="0"/>
              <a:t> </a:t>
            </a:r>
            <a:endParaRPr lang="en-GB" sz="8000" b="1" dirty="0" smtClean="0"/>
          </a:p>
          <a:p>
            <a:pPr marL="0" indent="0">
              <a:buNone/>
            </a:pPr>
            <a:endParaRPr lang="en-GB" sz="8000" dirty="0"/>
          </a:p>
          <a:p>
            <a:pPr marL="0" indent="0">
              <a:buNone/>
            </a:pPr>
            <a:r>
              <a:rPr lang="en-GB" sz="8000" b="1" dirty="0"/>
              <a:t>j) (if g is yes) is this RRC or MM or SM signalling?</a:t>
            </a:r>
            <a:endParaRPr lang="en-GB" sz="8000" dirty="0"/>
          </a:p>
          <a:p>
            <a:pPr marL="0" indent="0">
              <a:buNone/>
            </a:pPr>
            <a:r>
              <a:rPr lang="en-GB" sz="8000" b="1" i="1" dirty="0">
                <a:solidFill>
                  <a:srgbClr val="00B050"/>
                </a:solidFill>
              </a:rPr>
              <a:t>Not fully discussed</a:t>
            </a:r>
            <a:endParaRPr lang="en-GB" sz="8000" i="1" dirty="0"/>
          </a:p>
          <a:p>
            <a:endParaRPr lang="en-GB" dirty="0" smtClean="0"/>
          </a:p>
          <a:p>
            <a:endParaRPr lang="en-GB" dirty="0"/>
          </a:p>
        </p:txBody>
      </p:sp>
    </p:spTree>
    <p:extLst>
      <p:ext uri="{BB962C8B-B14F-4D97-AF65-F5344CB8AC3E}">
        <p14:creationId xmlns:p14="http://schemas.microsoft.com/office/powerpoint/2010/main" val="3047184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818" y="365126"/>
            <a:ext cx="11145982" cy="632402"/>
          </a:xfrm>
        </p:spPr>
        <p:txBody>
          <a:bodyPr>
            <a:normAutofit fontScale="90000"/>
          </a:bodyPr>
          <a:lstStyle/>
          <a:p>
            <a:r>
              <a:rPr lang="en-GB" dirty="0" smtClean="0"/>
              <a:t>Way Forward </a:t>
            </a:r>
            <a:r>
              <a:rPr lang="en-GB" dirty="0" smtClean="0"/>
              <a:t>proposed </a:t>
            </a:r>
            <a:r>
              <a:rPr lang="en-GB" dirty="0" smtClean="0"/>
              <a:t>by Vodafone </a:t>
            </a:r>
            <a:r>
              <a:rPr lang="en-GB" i="1" dirty="0" smtClean="0">
                <a:solidFill>
                  <a:srgbClr val="FF0000"/>
                </a:solidFill>
              </a:rPr>
              <a:t>to solve </a:t>
            </a:r>
            <a:r>
              <a:rPr lang="en-GB" i="1" dirty="0" smtClean="0">
                <a:solidFill>
                  <a:srgbClr val="FF0000"/>
                </a:solidFill>
              </a:rPr>
              <a:t>KI#7 </a:t>
            </a:r>
            <a:r>
              <a:rPr lang="en-GB" sz="2700" i="1" dirty="0" smtClean="0">
                <a:solidFill>
                  <a:srgbClr val="00B0F0"/>
                </a:solidFill>
              </a:rPr>
              <a:t>part 1</a:t>
            </a:r>
            <a:endParaRPr lang="en-GB" sz="2700" i="1" dirty="0">
              <a:solidFill>
                <a:srgbClr val="00B0F0"/>
              </a:solidFill>
            </a:endParaRPr>
          </a:p>
        </p:txBody>
      </p:sp>
      <p:sp>
        <p:nvSpPr>
          <p:cNvPr id="3" name="Content Placeholder 2"/>
          <p:cNvSpPr>
            <a:spLocks noGrp="1"/>
          </p:cNvSpPr>
          <p:nvPr>
            <p:ph idx="1"/>
          </p:nvPr>
        </p:nvSpPr>
        <p:spPr>
          <a:xfrm>
            <a:off x="838200" y="997528"/>
            <a:ext cx="10515600" cy="4351338"/>
          </a:xfrm>
        </p:spPr>
        <p:txBody>
          <a:bodyPr>
            <a:normAutofit/>
          </a:bodyPr>
          <a:lstStyle/>
          <a:p>
            <a:endParaRPr lang="en-GB" dirty="0" smtClean="0"/>
          </a:p>
          <a:p>
            <a:pPr marL="0" indent="0">
              <a:buNone/>
            </a:pPr>
            <a:endParaRPr lang="en-GB" dirty="0"/>
          </a:p>
        </p:txBody>
      </p:sp>
      <p:sp>
        <p:nvSpPr>
          <p:cNvPr id="5" name="Rectangle 4"/>
          <p:cNvSpPr/>
          <p:nvPr/>
        </p:nvSpPr>
        <p:spPr>
          <a:xfrm>
            <a:off x="346364" y="997528"/>
            <a:ext cx="11499272" cy="5078313"/>
          </a:xfrm>
          <a:prstGeom prst="rect">
            <a:avLst/>
          </a:prstGeom>
        </p:spPr>
        <p:txBody>
          <a:bodyPr wrap="square">
            <a:spAutoFit/>
          </a:bodyPr>
          <a:lstStyle/>
          <a:p>
            <a:pPr>
              <a:spcAft>
                <a:spcPts val="0"/>
              </a:spcAft>
            </a:pPr>
            <a:r>
              <a:rPr lang="en-GB" dirty="0">
                <a:solidFill>
                  <a:srgbClr val="1F497D"/>
                </a:solidFill>
                <a:latin typeface="Calibri" panose="020F0502020204030204" pitchFamily="34" charset="0"/>
                <a:ea typeface="Calibri" panose="020F0502020204030204" pitchFamily="34" charset="0"/>
              </a:rPr>
              <a:t>A) Use a new parameter in the </a:t>
            </a:r>
            <a:r>
              <a:rPr lang="en-GB" dirty="0" err="1">
                <a:solidFill>
                  <a:srgbClr val="1F497D"/>
                </a:solidFill>
                <a:latin typeface="Calibri" panose="020F0502020204030204" pitchFamily="34" charset="0"/>
                <a:ea typeface="Calibri" panose="020F0502020204030204" pitchFamily="34" charset="0"/>
              </a:rPr>
              <a:t>QoS</a:t>
            </a:r>
            <a:r>
              <a:rPr lang="en-GB" dirty="0">
                <a:solidFill>
                  <a:srgbClr val="1F497D"/>
                </a:solidFill>
                <a:latin typeface="Calibri" panose="020F0502020204030204" pitchFamily="34" charset="0"/>
                <a:ea typeface="Calibri" panose="020F0502020204030204" pitchFamily="34" charset="0"/>
              </a:rPr>
              <a:t> related signalling to indicate to the RAN that this is </a:t>
            </a:r>
            <a:r>
              <a:rPr lang="en-GB" b="1" dirty="0">
                <a:solidFill>
                  <a:srgbClr val="1F497D"/>
                </a:solidFill>
                <a:latin typeface="Calibri" panose="020F0502020204030204" pitchFamily="34" charset="0"/>
                <a:ea typeface="Calibri" panose="020F0502020204030204" pitchFamily="34" charset="0"/>
              </a:rPr>
              <a:t>an “auto-restore GFBR” </a:t>
            </a:r>
            <a:r>
              <a:rPr lang="en-GB" dirty="0">
                <a:solidFill>
                  <a:srgbClr val="1F497D"/>
                </a:solidFill>
                <a:latin typeface="Calibri" panose="020F0502020204030204" pitchFamily="34" charset="0"/>
                <a:ea typeface="Calibri" panose="020F0502020204030204" pitchFamily="34" charset="0"/>
              </a:rPr>
              <a:t>flow rather than a ‘</a:t>
            </a:r>
            <a:r>
              <a:rPr lang="en-GB" b="1" dirty="0">
                <a:solidFill>
                  <a:srgbClr val="1F497D"/>
                </a:solidFill>
                <a:latin typeface="Calibri" panose="020F0502020204030204" pitchFamily="34" charset="0"/>
                <a:ea typeface="Calibri" panose="020F0502020204030204" pitchFamily="34" charset="0"/>
              </a:rPr>
              <a:t>release when GBR cannot be met</a:t>
            </a:r>
            <a:r>
              <a:rPr lang="en-GB" dirty="0">
                <a:solidFill>
                  <a:srgbClr val="1F497D"/>
                </a:solidFill>
                <a:latin typeface="Calibri" panose="020F0502020204030204" pitchFamily="34" charset="0"/>
                <a:ea typeface="Calibri" panose="020F0502020204030204" pitchFamily="34" charset="0"/>
              </a:rPr>
              <a:t>’ flow.</a:t>
            </a:r>
            <a:br>
              <a:rPr lang="en-GB" dirty="0">
                <a:solidFill>
                  <a:srgbClr val="1F497D"/>
                </a:solidFill>
                <a:latin typeface="Calibri" panose="020F0502020204030204" pitchFamily="34" charset="0"/>
                <a:ea typeface="Calibri" panose="020F0502020204030204" pitchFamily="34" charset="0"/>
              </a:rPr>
            </a:br>
            <a:r>
              <a:rPr lang="en-GB" dirty="0">
                <a:solidFill>
                  <a:srgbClr val="1F497D"/>
                </a:solidFill>
                <a:latin typeface="Calibri" panose="020F0502020204030204" pitchFamily="34" charset="0"/>
                <a:ea typeface="Calibri" panose="020F0502020204030204" pitchFamily="34" charset="0"/>
              </a:rPr>
              <a:t>1) a new parameter (rather than new resource type) enables GFBR 5QI characteristics to be reused</a:t>
            </a:r>
            <a:endParaRPr lang="en-GB" dirty="0">
              <a:latin typeface="Calibri" panose="020F0502020204030204" pitchFamily="34" charset="0"/>
              <a:ea typeface="Calibri" panose="020F0502020204030204" pitchFamily="34" charset="0"/>
            </a:endParaRPr>
          </a:p>
          <a:p>
            <a:pPr>
              <a:spcAft>
                <a:spcPts val="0"/>
              </a:spcAft>
            </a:pPr>
            <a:r>
              <a:rPr lang="en-GB" dirty="0">
                <a:solidFill>
                  <a:srgbClr val="1F497D"/>
                </a:solidFill>
                <a:latin typeface="Calibri" panose="020F0502020204030204" pitchFamily="34" charset="0"/>
                <a:ea typeface="Calibri" panose="020F0502020204030204" pitchFamily="34" charset="0"/>
              </a:rPr>
              <a:t>2) the new parameter points to the new RAN functionality that is needed (see next few bullets).</a:t>
            </a:r>
            <a:endParaRPr lang="en-GB" dirty="0">
              <a:latin typeface="Calibri" panose="020F0502020204030204" pitchFamily="34" charset="0"/>
              <a:ea typeface="Calibri" panose="020F0502020204030204" pitchFamily="34" charset="0"/>
            </a:endParaRPr>
          </a:p>
          <a:p>
            <a:pPr>
              <a:spcAft>
                <a:spcPts val="0"/>
              </a:spcAft>
            </a:pPr>
            <a:r>
              <a:rPr lang="en-GB" dirty="0">
                <a:solidFill>
                  <a:srgbClr val="1F497D"/>
                </a:solidFill>
                <a:latin typeface="Calibri" panose="020F0502020204030204" pitchFamily="34" charset="0"/>
                <a:ea typeface="Calibri" panose="020F0502020204030204" pitchFamily="34" charset="0"/>
              </a:rPr>
              <a:t/>
            </a:r>
            <a:br>
              <a:rPr lang="en-GB" dirty="0">
                <a:solidFill>
                  <a:srgbClr val="1F497D"/>
                </a:solidFill>
                <a:latin typeface="Calibri" panose="020F0502020204030204" pitchFamily="34" charset="0"/>
                <a:ea typeface="Calibri" panose="020F0502020204030204" pitchFamily="34" charset="0"/>
              </a:rPr>
            </a:br>
            <a:r>
              <a:rPr lang="en-GB" dirty="0">
                <a:solidFill>
                  <a:srgbClr val="1F497D"/>
                </a:solidFill>
                <a:latin typeface="Calibri" panose="020F0502020204030204" pitchFamily="34" charset="0"/>
                <a:ea typeface="Calibri" panose="020F0502020204030204" pitchFamily="34" charset="0"/>
              </a:rPr>
              <a:t>B) At </a:t>
            </a:r>
            <a:r>
              <a:rPr lang="en-GB" b="1" dirty="0">
                <a:solidFill>
                  <a:srgbClr val="1F497D"/>
                </a:solidFill>
                <a:latin typeface="Calibri" panose="020F0502020204030204" pitchFamily="34" charset="0"/>
                <a:ea typeface="Calibri" panose="020F0502020204030204" pitchFamily="34" charset="0"/>
              </a:rPr>
              <a:t>Flow Establishment </a:t>
            </a:r>
            <a:r>
              <a:rPr lang="en-GB" dirty="0">
                <a:solidFill>
                  <a:srgbClr val="1F497D"/>
                </a:solidFill>
                <a:latin typeface="Calibri" panose="020F0502020204030204" pitchFamily="34" charset="0"/>
                <a:ea typeface="Calibri" panose="020F0502020204030204" pitchFamily="34" charset="0"/>
              </a:rPr>
              <a:t>and </a:t>
            </a:r>
            <a:r>
              <a:rPr lang="en-GB" b="1" dirty="0">
                <a:solidFill>
                  <a:srgbClr val="1F497D"/>
                </a:solidFill>
                <a:latin typeface="Calibri" panose="020F0502020204030204" pitchFamily="34" charset="0"/>
                <a:ea typeface="Calibri" panose="020F0502020204030204" pitchFamily="34" charset="0"/>
              </a:rPr>
              <a:t>Handover</a:t>
            </a:r>
            <a:r>
              <a:rPr lang="en-GB" dirty="0">
                <a:solidFill>
                  <a:srgbClr val="1F497D"/>
                </a:solidFill>
                <a:latin typeface="Calibri" panose="020F0502020204030204" pitchFamily="34" charset="0"/>
                <a:ea typeface="Calibri" panose="020F0502020204030204" pitchFamily="34" charset="0"/>
              </a:rPr>
              <a:t> the RAN performs “</a:t>
            </a:r>
            <a:r>
              <a:rPr lang="en-GB" b="1" dirty="0">
                <a:solidFill>
                  <a:srgbClr val="1F497D"/>
                </a:solidFill>
                <a:latin typeface="Calibri" panose="020F0502020204030204" pitchFamily="34" charset="0"/>
                <a:ea typeface="Calibri" panose="020F0502020204030204" pitchFamily="34" charset="0"/>
              </a:rPr>
              <a:t>3 step admission control</a:t>
            </a:r>
            <a:r>
              <a:rPr lang="en-GB" dirty="0">
                <a:solidFill>
                  <a:srgbClr val="1F497D"/>
                </a:solidFill>
                <a:latin typeface="Calibri" panose="020F0502020204030204" pitchFamily="34" charset="0"/>
                <a:ea typeface="Calibri" panose="020F0502020204030204" pitchFamily="34" charset="0"/>
              </a:rPr>
              <a:t>’ </a:t>
            </a:r>
            <a:endParaRPr lang="en-GB" dirty="0">
              <a:latin typeface="Calibri" panose="020F0502020204030204" pitchFamily="34" charset="0"/>
              <a:ea typeface="Calibri" panose="020F0502020204030204" pitchFamily="34" charset="0"/>
            </a:endParaRPr>
          </a:p>
          <a:p>
            <a:pPr>
              <a:spcAft>
                <a:spcPts val="0"/>
              </a:spcAft>
            </a:pPr>
            <a:r>
              <a:rPr lang="en-GB" dirty="0">
                <a:solidFill>
                  <a:srgbClr val="1F497D"/>
                </a:solidFill>
                <a:latin typeface="Calibri" panose="020F0502020204030204" pitchFamily="34" charset="0"/>
                <a:ea typeface="Calibri" panose="020F0502020204030204" pitchFamily="34" charset="0"/>
              </a:rPr>
              <a:t>1) perform ‘legacy, Release 9 style’ GFBR admission control. </a:t>
            </a:r>
            <a:endParaRPr lang="en-GB" dirty="0">
              <a:latin typeface="Calibri" panose="020F0502020204030204" pitchFamily="34" charset="0"/>
              <a:ea typeface="Calibri" panose="020F0502020204030204" pitchFamily="34" charset="0"/>
            </a:endParaRPr>
          </a:p>
          <a:p>
            <a:pPr>
              <a:spcAft>
                <a:spcPts val="0"/>
              </a:spcAft>
            </a:pPr>
            <a:r>
              <a:rPr lang="en-GB" dirty="0">
                <a:solidFill>
                  <a:srgbClr val="1F497D"/>
                </a:solidFill>
                <a:latin typeface="Calibri" panose="020F0502020204030204" pitchFamily="34" charset="0"/>
                <a:ea typeface="Calibri" panose="020F0502020204030204" pitchFamily="34" charset="0"/>
              </a:rPr>
              <a:t>2) If step one is unsuccessful, the RAN checks that there is a reasonable chance to serve the request in the future (e.g. that the UE does not request more GBR resources than the complete cell can support).</a:t>
            </a:r>
            <a:endParaRPr lang="en-GB" dirty="0">
              <a:latin typeface="Calibri" panose="020F0502020204030204" pitchFamily="34" charset="0"/>
              <a:ea typeface="Calibri" panose="020F0502020204030204" pitchFamily="34" charset="0"/>
            </a:endParaRPr>
          </a:p>
          <a:p>
            <a:pPr>
              <a:spcAft>
                <a:spcPts val="0"/>
              </a:spcAft>
            </a:pPr>
            <a:r>
              <a:rPr lang="en-GB" dirty="0">
                <a:solidFill>
                  <a:srgbClr val="1F497D"/>
                </a:solidFill>
                <a:latin typeface="Calibri" panose="020F0502020204030204" pitchFamily="34" charset="0"/>
                <a:ea typeface="Calibri" panose="020F0502020204030204" pitchFamily="34" charset="0"/>
              </a:rPr>
              <a:t>3) if the request is “reasonable”, the RAN performs admission control as for a non-GFBR flow with arbitrary, low quality, </a:t>
            </a:r>
            <a:r>
              <a:rPr lang="en-GB" dirty="0" err="1">
                <a:solidFill>
                  <a:srgbClr val="1F497D"/>
                </a:solidFill>
                <a:latin typeface="Calibri" panose="020F0502020204030204" pitchFamily="34" charset="0"/>
                <a:ea typeface="Calibri" panose="020F0502020204030204" pitchFamily="34" charset="0"/>
              </a:rPr>
              <a:t>QoS</a:t>
            </a:r>
            <a:r>
              <a:rPr lang="en-GB" dirty="0">
                <a:solidFill>
                  <a:srgbClr val="1F497D"/>
                </a:solidFill>
                <a:latin typeface="Calibri" panose="020F0502020204030204" pitchFamily="34" charset="0"/>
                <a:ea typeface="Calibri" panose="020F0502020204030204" pitchFamily="34" charset="0"/>
              </a:rPr>
              <a:t>.</a:t>
            </a:r>
            <a:endParaRPr lang="en-GB" dirty="0">
              <a:latin typeface="Calibri" panose="020F0502020204030204" pitchFamily="34" charset="0"/>
              <a:ea typeface="Calibri" panose="020F0502020204030204" pitchFamily="34" charset="0"/>
            </a:endParaRPr>
          </a:p>
          <a:p>
            <a:pPr>
              <a:spcAft>
                <a:spcPts val="0"/>
              </a:spcAft>
            </a:pPr>
            <a:r>
              <a:rPr lang="en-GB" dirty="0">
                <a:solidFill>
                  <a:srgbClr val="1F497D"/>
                </a:solidFill>
                <a:latin typeface="Calibri" panose="020F0502020204030204" pitchFamily="34" charset="0"/>
                <a:ea typeface="Calibri" panose="020F0502020204030204" pitchFamily="34" charset="0"/>
              </a:rPr>
              <a:t> </a:t>
            </a:r>
            <a:endParaRPr lang="en-GB" dirty="0">
              <a:latin typeface="Calibri" panose="020F0502020204030204" pitchFamily="34" charset="0"/>
              <a:ea typeface="Calibri" panose="020F0502020204030204" pitchFamily="34" charset="0"/>
            </a:endParaRPr>
          </a:p>
          <a:p>
            <a:pPr>
              <a:spcAft>
                <a:spcPts val="0"/>
              </a:spcAft>
            </a:pPr>
            <a:r>
              <a:rPr lang="en-GB" dirty="0">
                <a:solidFill>
                  <a:srgbClr val="1F497D"/>
                </a:solidFill>
                <a:latin typeface="Calibri" panose="020F0502020204030204" pitchFamily="34" charset="0"/>
                <a:ea typeface="Calibri" panose="020F0502020204030204" pitchFamily="34" charset="0"/>
              </a:rPr>
              <a:t>C) The core network AND UE are informed of the outcome of the admission control. Both are informed if subsequently the </a:t>
            </a:r>
            <a:r>
              <a:rPr lang="en-GB" dirty="0" err="1">
                <a:solidFill>
                  <a:srgbClr val="1F497D"/>
                </a:solidFill>
                <a:latin typeface="Calibri" panose="020F0502020204030204" pitchFamily="34" charset="0"/>
                <a:ea typeface="Calibri" panose="020F0502020204030204" pitchFamily="34" charset="0"/>
              </a:rPr>
              <a:t>QoS</a:t>
            </a:r>
            <a:r>
              <a:rPr lang="en-GB" dirty="0">
                <a:solidFill>
                  <a:srgbClr val="1F497D"/>
                </a:solidFill>
                <a:latin typeface="Calibri" panose="020F0502020204030204" pitchFamily="34" charset="0"/>
                <a:ea typeface="Calibri" panose="020F0502020204030204" pitchFamily="34" charset="0"/>
              </a:rPr>
              <a:t> cannot be guaranteed / when it can be guaranteed again. </a:t>
            </a:r>
            <a:br>
              <a:rPr lang="en-GB" dirty="0">
                <a:solidFill>
                  <a:srgbClr val="1F497D"/>
                </a:solidFill>
                <a:latin typeface="Calibri" panose="020F0502020204030204" pitchFamily="34" charset="0"/>
                <a:ea typeface="Calibri" panose="020F0502020204030204" pitchFamily="34" charset="0"/>
              </a:rPr>
            </a:br>
            <a:r>
              <a:rPr lang="en-GB" dirty="0">
                <a:solidFill>
                  <a:srgbClr val="1F497D"/>
                </a:solidFill>
                <a:latin typeface="Calibri" panose="020F0502020204030204" pitchFamily="34" charset="0"/>
                <a:ea typeface="Calibri" panose="020F0502020204030204" pitchFamily="34" charset="0"/>
              </a:rPr>
              <a:t>                1) RRC signalling is used to inform the UE of the lack of Guarantee / restoration of the </a:t>
            </a:r>
            <a:br>
              <a:rPr lang="en-GB" dirty="0">
                <a:solidFill>
                  <a:srgbClr val="1F497D"/>
                </a:solidFill>
                <a:latin typeface="Calibri" panose="020F0502020204030204" pitchFamily="34" charset="0"/>
                <a:ea typeface="Calibri" panose="020F0502020204030204" pitchFamily="34" charset="0"/>
              </a:rPr>
            </a:br>
            <a:r>
              <a:rPr lang="en-GB" dirty="0">
                <a:solidFill>
                  <a:srgbClr val="1F497D"/>
                </a:solidFill>
                <a:latin typeface="Calibri" panose="020F0502020204030204" pitchFamily="34" charset="0"/>
                <a:ea typeface="Calibri" panose="020F0502020204030204" pitchFamily="34" charset="0"/>
              </a:rPr>
              <a:t>            Guarantee.   </a:t>
            </a:r>
            <a:endParaRPr lang="en-GB" dirty="0">
              <a:latin typeface="Calibri" panose="020F0502020204030204" pitchFamily="34" charset="0"/>
              <a:ea typeface="Calibri" panose="020F0502020204030204" pitchFamily="34" charset="0"/>
            </a:endParaRPr>
          </a:p>
          <a:p>
            <a:pPr>
              <a:spcAft>
                <a:spcPts val="0"/>
              </a:spcAft>
            </a:pPr>
            <a:r>
              <a:rPr lang="en-GB" dirty="0">
                <a:solidFill>
                  <a:srgbClr val="1F497D"/>
                </a:solidFill>
                <a:latin typeface="Calibri" panose="020F0502020204030204" pitchFamily="34" charset="0"/>
                <a:ea typeface="Calibri" panose="020F0502020204030204" pitchFamily="34" charset="0"/>
              </a:rPr>
              <a:t>                2) if the DRB and Logical Channel Group are configured for the GFBR flow, the UE discards </a:t>
            </a:r>
            <a:br>
              <a:rPr lang="en-GB" dirty="0">
                <a:solidFill>
                  <a:srgbClr val="1F497D"/>
                </a:solidFill>
                <a:latin typeface="Calibri" panose="020F0502020204030204" pitchFamily="34" charset="0"/>
                <a:ea typeface="Calibri" panose="020F0502020204030204" pitchFamily="34" charset="0"/>
              </a:rPr>
            </a:br>
            <a:r>
              <a:rPr lang="en-GB" dirty="0">
                <a:solidFill>
                  <a:srgbClr val="1F497D"/>
                </a:solidFill>
                <a:latin typeface="Calibri" panose="020F0502020204030204" pitchFamily="34" charset="0"/>
                <a:ea typeface="Calibri" panose="020F0502020204030204" pitchFamily="34" charset="0"/>
              </a:rPr>
              <a:t>             uplink packets for that flow when their [survival time] </a:t>
            </a:r>
            <a:r>
              <a:rPr lang="en-GB" dirty="0" smtClean="0">
                <a:solidFill>
                  <a:srgbClr val="1F497D"/>
                </a:solidFill>
                <a:latin typeface="Calibri" panose="020F0502020204030204" pitchFamily="34" charset="0"/>
                <a:ea typeface="Calibri" panose="020F0502020204030204" pitchFamily="34" charset="0"/>
              </a:rPr>
              <a:t>expires</a:t>
            </a:r>
            <a:r>
              <a:rPr lang="en-GB" dirty="0">
                <a:solidFill>
                  <a:srgbClr val="1F497D"/>
                </a:solidFill>
                <a:latin typeface="Calibri" panose="020F0502020204030204" pitchFamily="34" charset="0"/>
                <a:ea typeface="Calibri" panose="020F0502020204030204" pitchFamily="34" charset="0"/>
              </a:rPr>
              <a:t> </a:t>
            </a:r>
            <a:endParaRPr lang="en-GB"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371693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363" y="365126"/>
            <a:ext cx="11319163" cy="632402"/>
          </a:xfrm>
        </p:spPr>
        <p:txBody>
          <a:bodyPr>
            <a:normAutofit fontScale="90000"/>
          </a:bodyPr>
          <a:lstStyle/>
          <a:p>
            <a:r>
              <a:rPr lang="en-GB" dirty="0" smtClean="0"/>
              <a:t>Way Forward proposed by Vodafone </a:t>
            </a:r>
            <a:r>
              <a:rPr lang="en-GB" i="1" dirty="0" smtClean="0">
                <a:solidFill>
                  <a:srgbClr val="FF0000"/>
                </a:solidFill>
              </a:rPr>
              <a:t>to solve </a:t>
            </a:r>
            <a:r>
              <a:rPr lang="en-GB" i="1" dirty="0" smtClean="0">
                <a:solidFill>
                  <a:srgbClr val="FF0000"/>
                </a:solidFill>
              </a:rPr>
              <a:t>KI#7 </a:t>
            </a:r>
            <a:r>
              <a:rPr lang="en-GB" sz="3100" i="1" dirty="0" smtClean="0">
                <a:solidFill>
                  <a:srgbClr val="00B0F0"/>
                </a:solidFill>
              </a:rPr>
              <a:t>part 2</a:t>
            </a:r>
            <a:endParaRPr lang="en-GB" sz="3100" i="1" dirty="0">
              <a:solidFill>
                <a:srgbClr val="FF0000"/>
              </a:solidFill>
            </a:endParaRPr>
          </a:p>
        </p:txBody>
      </p:sp>
      <p:sp>
        <p:nvSpPr>
          <p:cNvPr id="3" name="Content Placeholder 2"/>
          <p:cNvSpPr>
            <a:spLocks noGrp="1"/>
          </p:cNvSpPr>
          <p:nvPr>
            <p:ph idx="1"/>
          </p:nvPr>
        </p:nvSpPr>
        <p:spPr>
          <a:xfrm>
            <a:off x="838200" y="997528"/>
            <a:ext cx="10515600" cy="4351338"/>
          </a:xfrm>
        </p:spPr>
        <p:txBody>
          <a:bodyPr>
            <a:normAutofit/>
          </a:bodyPr>
          <a:lstStyle/>
          <a:p>
            <a:endParaRPr lang="en-GB" dirty="0" smtClean="0"/>
          </a:p>
          <a:p>
            <a:pPr marL="0" indent="0">
              <a:buNone/>
            </a:pPr>
            <a:endParaRPr lang="en-GB" dirty="0"/>
          </a:p>
        </p:txBody>
      </p:sp>
      <p:sp>
        <p:nvSpPr>
          <p:cNvPr id="5" name="Rectangle 4"/>
          <p:cNvSpPr/>
          <p:nvPr/>
        </p:nvSpPr>
        <p:spPr>
          <a:xfrm>
            <a:off x="346364" y="997528"/>
            <a:ext cx="11499272" cy="1754326"/>
          </a:xfrm>
          <a:prstGeom prst="rect">
            <a:avLst/>
          </a:prstGeom>
        </p:spPr>
        <p:txBody>
          <a:bodyPr wrap="square">
            <a:spAutoFit/>
          </a:bodyPr>
          <a:lstStyle/>
          <a:p>
            <a:pPr>
              <a:spcAft>
                <a:spcPts val="0"/>
              </a:spcAft>
            </a:pPr>
            <a:r>
              <a:rPr lang="en-GB" dirty="0">
                <a:solidFill>
                  <a:srgbClr val="1F497D"/>
                </a:solidFill>
                <a:latin typeface="Calibri" panose="020F0502020204030204" pitchFamily="34" charset="0"/>
                <a:ea typeface="Calibri" panose="020F0502020204030204" pitchFamily="34" charset="0"/>
              </a:rPr>
              <a:t> </a:t>
            </a:r>
            <a:endParaRPr lang="en-GB" dirty="0">
              <a:latin typeface="Calibri" panose="020F0502020204030204" pitchFamily="34" charset="0"/>
              <a:ea typeface="Calibri" panose="020F0502020204030204" pitchFamily="34" charset="0"/>
            </a:endParaRPr>
          </a:p>
          <a:p>
            <a:pPr>
              <a:spcAft>
                <a:spcPts val="0"/>
              </a:spcAft>
            </a:pPr>
            <a:r>
              <a:rPr lang="en-GB" dirty="0">
                <a:solidFill>
                  <a:srgbClr val="1F497D"/>
                </a:solidFill>
                <a:latin typeface="Calibri" panose="020F0502020204030204" pitchFamily="34" charset="0"/>
                <a:ea typeface="Calibri" panose="020F0502020204030204" pitchFamily="34" charset="0"/>
              </a:rPr>
              <a:t>D) Implementation specific RAN mechanisms attempt to restore the </a:t>
            </a:r>
            <a:r>
              <a:rPr lang="en-GB" dirty="0" err="1">
                <a:solidFill>
                  <a:srgbClr val="1F497D"/>
                </a:solidFill>
                <a:latin typeface="Calibri" panose="020F0502020204030204" pitchFamily="34" charset="0"/>
                <a:ea typeface="Calibri" panose="020F0502020204030204" pitchFamily="34" charset="0"/>
              </a:rPr>
              <a:t>QoS</a:t>
            </a:r>
            <a:r>
              <a:rPr lang="en-GB" dirty="0">
                <a:solidFill>
                  <a:srgbClr val="1F497D"/>
                </a:solidFill>
                <a:latin typeface="Calibri" panose="020F0502020204030204" pitchFamily="34" charset="0"/>
                <a:ea typeface="Calibri" panose="020F0502020204030204" pitchFamily="34" charset="0"/>
              </a:rPr>
              <a:t> As Soon As possible (e.g. re-attempt ‘legacy’ admission control every 250ms, and restart after 4 “successes”.)</a:t>
            </a:r>
            <a:endParaRPr lang="en-GB" dirty="0">
              <a:latin typeface="Calibri" panose="020F0502020204030204" pitchFamily="34" charset="0"/>
              <a:ea typeface="Calibri" panose="020F0502020204030204" pitchFamily="34" charset="0"/>
            </a:endParaRPr>
          </a:p>
          <a:p>
            <a:pPr>
              <a:spcAft>
                <a:spcPts val="0"/>
              </a:spcAft>
            </a:pPr>
            <a:r>
              <a:rPr lang="en-GB" dirty="0">
                <a:solidFill>
                  <a:srgbClr val="1F497D"/>
                </a:solidFill>
                <a:latin typeface="Calibri" panose="020F0502020204030204" pitchFamily="34" charset="0"/>
                <a:ea typeface="Calibri" panose="020F0502020204030204" pitchFamily="34" charset="0"/>
              </a:rPr>
              <a:t> </a:t>
            </a:r>
            <a:endParaRPr lang="en-GB" dirty="0">
              <a:latin typeface="Calibri" panose="020F0502020204030204" pitchFamily="34" charset="0"/>
              <a:ea typeface="Calibri" panose="020F0502020204030204" pitchFamily="34" charset="0"/>
            </a:endParaRPr>
          </a:p>
          <a:p>
            <a:pPr>
              <a:spcAft>
                <a:spcPts val="0"/>
              </a:spcAft>
            </a:pPr>
            <a:r>
              <a:rPr lang="en-GB" dirty="0">
                <a:solidFill>
                  <a:srgbClr val="1F497D"/>
                </a:solidFill>
                <a:latin typeface="Calibri" panose="020F0502020204030204" pitchFamily="34" charset="0"/>
                <a:ea typeface="Calibri" panose="020F0502020204030204" pitchFamily="34" charset="0"/>
              </a:rPr>
              <a:t>E)  </a:t>
            </a:r>
            <a:r>
              <a:rPr lang="en-GB" dirty="0" err="1">
                <a:solidFill>
                  <a:srgbClr val="1F497D"/>
                </a:solidFill>
                <a:latin typeface="Calibri" panose="020F0502020204030204" pitchFamily="34" charset="0"/>
                <a:ea typeface="Calibri" panose="020F0502020204030204" pitchFamily="34" charset="0"/>
              </a:rPr>
              <a:t>Xn</a:t>
            </a:r>
            <a:r>
              <a:rPr lang="en-GB" dirty="0">
                <a:solidFill>
                  <a:srgbClr val="1F497D"/>
                </a:solidFill>
                <a:latin typeface="Calibri" panose="020F0502020204030204" pitchFamily="34" charset="0"/>
                <a:ea typeface="Calibri" panose="020F0502020204030204" pitchFamily="34" charset="0"/>
              </a:rPr>
              <a:t>-AP (and N2-AP) Handover signalling parameters are added to allow the source RAN to consider handover to other target cells if the first target cell cannot Guarantee the GFBR flow.</a:t>
            </a:r>
            <a:endParaRPr lang="en-GB"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2439643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Backup</a:t>
            </a:r>
            <a:endParaRPr lang="en-GB" dirty="0"/>
          </a:p>
        </p:txBody>
      </p:sp>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13541206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After Kochi meeting, KI#7 has at least the </a:t>
            </a:r>
            <a:r>
              <a:rPr lang="en-GB" dirty="0"/>
              <a:t>following </a:t>
            </a:r>
            <a:r>
              <a:rPr lang="en-GB" dirty="0" smtClean="0"/>
              <a:t>proposed solutions </a:t>
            </a:r>
            <a:r>
              <a:rPr lang="en-GB" sz="2400" dirty="0" smtClean="0"/>
              <a:t>(List from S2-1901818, LG Electronics</a:t>
            </a:r>
            <a:r>
              <a:rPr lang="en-GB" dirty="0" smtClean="0"/>
              <a:t>)</a:t>
            </a:r>
            <a:endParaRPr lang="en-GB" dirty="0"/>
          </a:p>
        </p:txBody>
      </p:sp>
      <p:sp>
        <p:nvSpPr>
          <p:cNvPr id="3" name="Content Placeholder 2"/>
          <p:cNvSpPr>
            <a:spLocks noGrp="1"/>
          </p:cNvSpPr>
          <p:nvPr>
            <p:ph idx="1"/>
          </p:nvPr>
        </p:nvSpPr>
        <p:spPr/>
        <p:txBody>
          <a:bodyPr>
            <a:normAutofit/>
          </a:bodyPr>
          <a:lstStyle/>
          <a:p>
            <a:r>
              <a:rPr lang="en-GB" dirty="0" smtClean="0"/>
              <a:t>Solution </a:t>
            </a:r>
            <a:r>
              <a:rPr lang="en-GB" dirty="0"/>
              <a:t>#16 "Automatic GBR service recovery after handover"</a:t>
            </a:r>
          </a:p>
          <a:p>
            <a:r>
              <a:rPr lang="en-GB" dirty="0" smtClean="0"/>
              <a:t>Solution </a:t>
            </a:r>
            <a:r>
              <a:rPr lang="en-GB" dirty="0"/>
              <a:t>#20 "SMF starts the pending timer for the non-accepted GBR </a:t>
            </a:r>
            <a:r>
              <a:rPr lang="en-GB" dirty="0" err="1"/>
              <a:t>QoS</a:t>
            </a:r>
            <a:r>
              <a:rPr lang="en-GB" dirty="0"/>
              <a:t> flow" </a:t>
            </a:r>
            <a:r>
              <a:rPr lang="en-GB" i="1" dirty="0"/>
              <a:t>: proposed by S2-1901362 (CR#0010, Qualcomm)</a:t>
            </a:r>
            <a:endParaRPr lang="en-GB" dirty="0"/>
          </a:p>
          <a:p>
            <a:r>
              <a:rPr lang="en-GB" dirty="0" smtClean="0"/>
              <a:t>Solution </a:t>
            </a:r>
            <a:r>
              <a:rPr lang="en-GB" dirty="0"/>
              <a:t>#21 "Extending notification control for </a:t>
            </a:r>
            <a:r>
              <a:rPr lang="en-GB" dirty="0" err="1"/>
              <a:t>QoS</a:t>
            </a:r>
            <a:r>
              <a:rPr lang="en-GB" dirty="0"/>
              <a:t> flow setup and handover" </a:t>
            </a:r>
            <a:r>
              <a:rPr lang="en-GB" i="1" dirty="0"/>
              <a:t>: proposed by S2-1901363 (CR#0011, CATT)</a:t>
            </a:r>
            <a:r>
              <a:rPr lang="en-GB" dirty="0"/>
              <a:t> </a:t>
            </a:r>
          </a:p>
          <a:p>
            <a:r>
              <a:rPr lang="en-GB" dirty="0" smtClean="0"/>
              <a:t>Solution </a:t>
            </a:r>
            <a:r>
              <a:rPr lang="en-GB" dirty="0"/>
              <a:t>#22 "Automatic GBR service recovery after handover" </a:t>
            </a:r>
            <a:r>
              <a:rPr lang="en-GB" i="1" dirty="0"/>
              <a:t>: proposed by S2-1901364 (CR#0013, LGE)</a:t>
            </a:r>
            <a:endParaRPr lang="en-GB" dirty="0"/>
          </a:p>
          <a:p>
            <a:r>
              <a:rPr lang="en-GB" dirty="0" smtClean="0"/>
              <a:t>Solution </a:t>
            </a:r>
            <a:r>
              <a:rPr lang="en-GB" dirty="0"/>
              <a:t>#23 "Always On control for URLLC GBR </a:t>
            </a:r>
            <a:r>
              <a:rPr lang="en-GB" dirty="0" err="1"/>
              <a:t>QoS</a:t>
            </a:r>
            <a:r>
              <a:rPr lang="en-GB" dirty="0"/>
              <a:t> Flow" </a:t>
            </a:r>
            <a:r>
              <a:rPr lang="en-GB" i="1" dirty="0"/>
              <a:t>: proposed by S2-1901374 (CR#0015, </a:t>
            </a:r>
            <a:r>
              <a:rPr lang="en-GB" i="1" dirty="0" err="1"/>
              <a:t>Tencent</a:t>
            </a:r>
            <a:r>
              <a:rPr lang="en-GB" i="1" dirty="0"/>
              <a:t>)</a:t>
            </a:r>
            <a:endParaRPr lang="en-GB" dirty="0"/>
          </a:p>
          <a:p>
            <a:endParaRPr lang="en-GB" dirty="0"/>
          </a:p>
        </p:txBody>
      </p:sp>
    </p:spTree>
    <p:extLst>
      <p:ext uri="{BB962C8B-B14F-4D97-AF65-F5344CB8AC3E}">
        <p14:creationId xmlns:p14="http://schemas.microsoft.com/office/powerpoint/2010/main" val="28825774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781</Words>
  <Application>Microsoft Office PowerPoint</Application>
  <PresentationFormat>Widescreen</PresentationFormat>
  <Paragraphs>76</Paragraphs>
  <Slides>11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URLLC Key Issue #7: Automatic GBR service recovery after handover / at GFBR establishment Suggested Way Forward after drafting session</vt:lpstr>
      <vt:lpstr>Results of offline session</vt:lpstr>
      <vt:lpstr>Questions + Answers (1)</vt:lpstr>
      <vt:lpstr>Questions + Answers (2)</vt:lpstr>
      <vt:lpstr>Questions (3)</vt:lpstr>
      <vt:lpstr>Way Forward proposed by Vodafone to solve KI#7 part 1</vt:lpstr>
      <vt:lpstr>Way Forward proposed by Vodafone to solve KI#7 part 2</vt:lpstr>
      <vt:lpstr>Backup</vt:lpstr>
      <vt:lpstr>After Kochi meeting, KI#7 has at least the following proposed solutions (List from S2-1901818, LG Electronics)</vt:lpstr>
      <vt:lpstr>Key Issue #7; Automatic GBR service recovery after handover (TR 23.725 v1.2.0) </vt:lpstr>
      <vt:lpstr>End</vt:lpstr>
    </vt:vector>
  </TitlesOfParts>
  <Company>Vodafone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EPC Dedicated Bearers for Ethernet Next Steps</dc:title>
  <dc:creator>Pudney, Chris, Vodafone Group 3</dc:creator>
  <cp:lastModifiedBy>Pudney, Chris, Vodafone Group 4</cp:lastModifiedBy>
  <cp:revision>35</cp:revision>
  <dcterms:created xsi:type="dcterms:W3CDTF">2019-02-12T10:58:39Z</dcterms:created>
  <dcterms:modified xsi:type="dcterms:W3CDTF">2019-03-01T09:05:13Z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7da11e7-ad83-4459-98c6-12a88e2eac78_Enabled">
    <vt:lpwstr>True</vt:lpwstr>
  </property>
  <property fmtid="{D5CDD505-2E9C-101B-9397-08002B2CF9AE}" pid="3" name="MSIP_Label_17da11e7-ad83-4459-98c6-12a88e2eac78_SiteId">
    <vt:lpwstr>68283f3b-8487-4c86-adb3-a5228f18b893</vt:lpwstr>
  </property>
  <property fmtid="{D5CDD505-2E9C-101B-9397-08002B2CF9AE}" pid="4" name="MSIP_Label_17da11e7-ad83-4459-98c6-12a88e2eac78_Owner">
    <vt:lpwstr>chris.pudney@vodafone.com</vt:lpwstr>
  </property>
  <property fmtid="{D5CDD505-2E9C-101B-9397-08002B2CF9AE}" pid="5" name="MSIP_Label_17da11e7-ad83-4459-98c6-12a88e2eac78_SetDate">
    <vt:lpwstr>2019-02-12T10:58:42.8378368Z</vt:lpwstr>
  </property>
  <property fmtid="{D5CDD505-2E9C-101B-9397-08002B2CF9AE}" pid="6" name="MSIP_Label_17da11e7-ad83-4459-98c6-12a88e2eac78_Name">
    <vt:lpwstr>Non-Vodafone</vt:lpwstr>
  </property>
  <property fmtid="{D5CDD505-2E9C-101B-9397-08002B2CF9AE}" pid="7" name="MSIP_Label_17da11e7-ad83-4459-98c6-12a88e2eac78_Application">
    <vt:lpwstr>Microsoft Azure Information Protection</vt:lpwstr>
  </property>
  <property fmtid="{D5CDD505-2E9C-101B-9397-08002B2CF9AE}" pid="8" name="MSIP_Label_17da11e7-ad83-4459-98c6-12a88e2eac78_Extended_MSFT_Method">
    <vt:lpwstr>Manual</vt:lpwstr>
  </property>
  <property fmtid="{D5CDD505-2E9C-101B-9397-08002B2CF9AE}" pid="9" name="Sensitivity">
    <vt:lpwstr>Non-Vodafone</vt:lpwstr>
  </property>
</Properties>
</file>