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60" r:id="rId3"/>
    <p:sldId id="259" r:id="rId4"/>
    <p:sldId id="261" r:id="rId5"/>
    <p:sldId id="263" r:id="rId6"/>
    <p:sldId id="264" r:id="rId7"/>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6"/>
            <p14:sldId id="260"/>
            <p14:sldId id="259"/>
            <p14:sldId id="261"/>
            <p14:sldId id="263"/>
            <p14:sldId id="26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84660" autoAdjust="0"/>
  </p:normalViewPr>
  <p:slideViewPr>
    <p:cSldViewPr snapToGrid="0">
      <p:cViewPr varScale="1">
        <p:scale>
          <a:sx n="95" d="100"/>
          <a:sy n="95" d="100"/>
        </p:scale>
        <p:origin x="120" y="282"/>
      </p:cViewPr>
      <p:guideLst>
        <p:guide orient="horz" pos="2160"/>
        <p:guide pos="3840"/>
      </p:guideLst>
    </p:cSldViewPr>
  </p:slideViewPr>
  <p:notesTextViewPr>
    <p:cViewPr>
      <p:scale>
        <a:sx n="3" d="2"/>
        <a:sy n="3" d="2"/>
      </p:scale>
      <p:origin x="0" y="0"/>
    </p:cViewPr>
  </p:notesTextViewPr>
  <p:notesViewPr>
    <p:cSldViewPr snapToGrid="0">
      <p:cViewPr varScale="1">
        <p:scale>
          <a:sx n="75" d="100"/>
          <a:sy n="75" d="100"/>
        </p:scale>
        <p:origin x="162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2019-02-19</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2019-02-19</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lvl1pPr>
              <a:defRPr sz="1400"/>
            </a:lvl1pPr>
          </a:lstStyle>
          <a:p>
            <a:fld id="{F489DDFD-5B7B-4238-A50B-0AF5E281324A}" type="datetimeFigureOut">
              <a:rPr lang="ko-KR" altLang="en-US" smtClean="0"/>
              <a:pPr/>
              <a:t>2019-02-19</a:t>
            </a:fld>
            <a:endParaRPr lang="ko-KR" altLang="en-US" dirty="0"/>
          </a:p>
        </p:txBody>
      </p:sp>
      <p:sp>
        <p:nvSpPr>
          <p:cNvPr id="5" name="바닥글 개체 틀 4"/>
          <p:cNvSpPr>
            <a:spLocks noGrp="1"/>
          </p:cNvSpPr>
          <p:nvPr>
            <p:ph type="ftr" sz="quarter" idx="11"/>
          </p:nvPr>
        </p:nvSpPr>
        <p:spPr/>
        <p:txBody>
          <a:bodyPr/>
          <a:lstStyle>
            <a:lvl1pPr>
              <a:defRPr sz="1400"/>
            </a:lvl1pPr>
          </a:lstStyle>
          <a:p>
            <a:r>
              <a:rPr lang="en-US" altLang="ko-KR" smtClean="0"/>
              <a:t>© Samsung Electronics</a:t>
            </a:r>
            <a:endParaRPr lang="ko-KR" altLang="en-US"/>
          </a:p>
        </p:txBody>
      </p:sp>
      <p:sp>
        <p:nvSpPr>
          <p:cNvPr id="6" name="슬라이드 번호 개체 틀 5"/>
          <p:cNvSpPr>
            <a:spLocks noGrp="1"/>
          </p:cNvSpPr>
          <p:nvPr>
            <p:ph type="sldNum" sz="quarter" idx="12"/>
          </p:nvPr>
        </p:nvSpPr>
        <p:spPr/>
        <p:txBody>
          <a:bodyPr/>
          <a:lstStyle>
            <a:lvl1pPr>
              <a:defRPr sz="1400"/>
            </a:lvl1pPr>
          </a:lstStyle>
          <a:p>
            <a:fld id="{25F5DF48-2534-4513-BD43-E3E90888DDC1}" type="slidenum">
              <a:rPr lang="ko-KR" altLang="en-US" smtClean="0"/>
              <a:pPr/>
              <a:t>‹#›</a:t>
            </a:fld>
            <a:endParaRPr lang="ko-KR" altLang="en-US"/>
          </a:p>
        </p:txBody>
      </p:sp>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www.fineprintnyc.com/images/blog/samsung-logo/samsung-logo-history-7.jpg"/>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pic>
        <p:nvPicPr>
          <p:cNvPr id="10" name="그림 4"/>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33" y="2361"/>
            <a:ext cx="1560445" cy="864096"/>
          </a:xfrm>
          <a:prstGeom prst="rect">
            <a:avLst/>
          </a:prstGeom>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13"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320511"/>
            <a:ext cx="11547836" cy="829559"/>
          </a:xfrm>
        </p:spPr>
        <p:txBody>
          <a:bodyPr>
            <a:normAutofit/>
          </a:bodyPr>
          <a:lstStyle>
            <a:lvl1pPr>
              <a:defRPr lang="ko-KR" altLang="en-US" sz="4000" b="1" kern="1200" dirty="0">
                <a:solidFill>
                  <a:schemeClr val="accent5">
                    <a:lumMod val="75000"/>
                  </a:schemeClr>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1404594"/>
            <a:ext cx="11547837" cy="4772369"/>
          </a:xfr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a:lnSpc>
                <a:spcPct val="100000"/>
              </a:lnSpc>
              <a:defRPr sz="2000">
                <a:solidFill>
                  <a:schemeClr val="accent5">
                    <a:lumMod val="75000"/>
                  </a:schemeClr>
                </a:solidFill>
              </a:defRPr>
            </a:lvl2pPr>
            <a:lvl3pPr marL="1143000" indent="-228600">
              <a:lnSpc>
                <a:spcPct val="100000"/>
              </a:lnSpc>
              <a:buFont typeface="맑은 고딕" panose="020B0503020000020004" pitchFamily="50" charset="-127"/>
              <a:buChar char="-"/>
              <a:defRPr sz="1800">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4" name="날짜 개체 틀 3"/>
          <p:cNvSpPr>
            <a:spLocks noGrp="1"/>
          </p:cNvSpPr>
          <p:nvPr>
            <p:ph type="dt" sz="half" idx="10"/>
          </p:nvPr>
        </p:nvSpPr>
        <p:spPr>
          <a:xfrm>
            <a:off x="314796" y="6356349"/>
            <a:ext cx="2743200" cy="365125"/>
          </a:xfrm>
        </p:spPr>
        <p:txBody>
          <a:bodyPr/>
          <a:lstStyle>
            <a:lvl1pPr marL="0" marR="0" indent="0" algn="l" defTabSz="914400" rtl="0" eaLnBrk="1" fontAlgn="auto" latinLnBrk="1" hangingPunct="1">
              <a:lnSpc>
                <a:spcPct val="100000"/>
              </a:lnSpc>
              <a:spcBef>
                <a:spcPts val="0"/>
              </a:spcBef>
              <a:spcAft>
                <a:spcPts val="0"/>
              </a:spcAft>
              <a:buClrTx/>
              <a:buSzTx/>
              <a:buFontTx/>
              <a:buNone/>
              <a:tabLst/>
              <a:defRPr sz="1400"/>
            </a:lvl1pPr>
          </a:lstStyle>
          <a:p>
            <a:fld id="{F489DDFD-5B7B-4238-A50B-0AF5E281324A}" type="datetimeFigureOut">
              <a:rPr lang="ko-KR" altLang="en-US" smtClean="0"/>
              <a:pPr/>
              <a:t>2019-02-19</a:t>
            </a:fld>
            <a:endParaRPr lang="ko-KR" altLang="en-US" dirty="0"/>
          </a:p>
        </p:txBody>
      </p:sp>
      <p:sp>
        <p:nvSpPr>
          <p:cNvPr id="5" name="바닥글 개체 틀 4"/>
          <p:cNvSpPr>
            <a:spLocks noGrp="1"/>
          </p:cNvSpPr>
          <p:nvPr>
            <p:ph type="ftr" sz="quarter" idx="11"/>
          </p:nvPr>
        </p:nvSpPr>
        <p:spPr>
          <a:xfrm>
            <a:off x="3219449" y="6356350"/>
            <a:ext cx="5248275" cy="365125"/>
          </a:xfrm>
        </p:spPr>
        <p:txBody>
          <a:bodyPr/>
          <a:lstStyle>
            <a:lvl1pPr>
              <a:defRPr sz="1400"/>
            </a:lvl1pPr>
          </a:lstStyle>
          <a:p>
            <a:r>
              <a:rPr lang="en-US" altLang="ko-KR" dirty="0" smtClean="0"/>
              <a:t>© Samsung Electronics</a:t>
            </a:r>
            <a:endParaRPr lang="ko-KR" altLang="en-US" dirty="0"/>
          </a:p>
        </p:txBody>
      </p:sp>
      <p:sp>
        <p:nvSpPr>
          <p:cNvPr id="6" name="슬라이드 번호 개체 틀 5"/>
          <p:cNvSpPr>
            <a:spLocks noGrp="1"/>
          </p:cNvSpPr>
          <p:nvPr>
            <p:ph type="sldNum" sz="quarter" idx="12"/>
          </p:nvPr>
        </p:nvSpPr>
        <p:spPr>
          <a:xfrm>
            <a:off x="9119432" y="6356349"/>
            <a:ext cx="2743200" cy="365125"/>
          </a:xfrm>
        </p:spPr>
        <p:txBody>
          <a:bodyPr/>
          <a:lstStyle>
            <a:lvl1pPr>
              <a:defRPr sz="1400"/>
            </a:lvl1pPr>
          </a:lstStyle>
          <a:p>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b="1"/>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sp>
        <p:nvSpPr>
          <p:cNvPr id="4" name="날짜 개체 틀 3"/>
          <p:cNvSpPr>
            <a:spLocks noGrp="1"/>
          </p:cNvSpPr>
          <p:nvPr>
            <p:ph type="dt" sz="half" idx="10"/>
          </p:nvPr>
        </p:nvSpPr>
        <p:spPr/>
        <p:txBody>
          <a:bodyPr/>
          <a:lstStyle>
            <a:lvl1pPr>
              <a:defRPr sz="1400"/>
            </a:lvl1pPr>
          </a:lstStyle>
          <a:p>
            <a:fld id="{F489DDFD-5B7B-4238-A50B-0AF5E281324A}" type="datetimeFigureOut">
              <a:rPr lang="ko-KR" altLang="en-US" smtClean="0"/>
              <a:pPr/>
              <a:t>2019-02-19</a:t>
            </a:fld>
            <a:endParaRPr lang="ko-KR" altLang="en-US"/>
          </a:p>
        </p:txBody>
      </p:sp>
      <p:sp>
        <p:nvSpPr>
          <p:cNvPr id="5" name="바닥글 개체 틀 4"/>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6" name="슬라이드 번호 개체 틀 5"/>
          <p:cNvSpPr>
            <a:spLocks noGrp="1"/>
          </p:cNvSpPr>
          <p:nvPr>
            <p:ph type="sldNum" sz="quarter" idx="12"/>
          </p:nvPr>
        </p:nvSpPr>
        <p:spPr/>
        <p:txBody>
          <a:bodyPr/>
          <a:lstStyle>
            <a:lvl1pPr>
              <a:defRPr sz="1400"/>
            </a:lvl1pPr>
          </a:lstStyle>
          <a:p>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normAutofit/>
          </a:bodyPr>
          <a:lstStyle>
            <a:lvl1pPr>
              <a:defRPr sz="4000" b="1"/>
            </a:lvl1pPr>
          </a:lstStyle>
          <a:p>
            <a:r>
              <a:rPr lang="ko-KR" altLang="en-US" dirty="0" smtClean="0"/>
              <a:t>마스터 제목 스타일 편집</a:t>
            </a:r>
            <a:endParaRPr lang="ko-KR" altLang="en-US" dirty="0"/>
          </a:p>
        </p:txBody>
      </p:sp>
      <p:sp>
        <p:nvSpPr>
          <p:cNvPr id="3" name="내용 개체 틀 2"/>
          <p:cNvSpPr>
            <a:spLocks noGrp="1"/>
          </p:cNvSpPr>
          <p:nvPr>
            <p:ph sz="half" idx="1" hasCustomPrompt="1"/>
          </p:nvPr>
        </p:nvSpPr>
        <p:spPr>
          <a:xfrm>
            <a:off x="314796" y="1344697"/>
            <a:ext cx="5705004"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1344697"/>
            <a:ext cx="5690432" cy="4832266"/>
          </a:xfrm>
        </p:spPr>
        <p:txBody>
          <a:bodyPr/>
          <a:lstStyle>
            <a:lvl1pPr marL="228600" indent="-228600">
              <a:buFont typeface="Wingdings" panose="05000000000000000000" pitchFamily="2" charset="2"/>
              <a:buChar char="§"/>
              <a:defRPr b="1"/>
            </a:lvl1pPr>
            <a:lvl3pPr marL="1143000" indent="-228600">
              <a:buFont typeface="맑은 고딕" panose="020B0503020000020004" pitchFamily="50" charset="-127"/>
              <a:buChar char="-"/>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5" name="날짜 개체 틀 4"/>
          <p:cNvSpPr>
            <a:spLocks noGrp="1"/>
          </p:cNvSpPr>
          <p:nvPr>
            <p:ph type="dt" sz="half" idx="10"/>
          </p:nvPr>
        </p:nvSpPr>
        <p:spPr>
          <a:xfrm>
            <a:off x="314796" y="6356350"/>
            <a:ext cx="3266604" cy="365125"/>
          </a:xfrm>
        </p:spPr>
        <p:txBody>
          <a:bodyPr/>
          <a:lstStyle>
            <a:lvl1pPr>
              <a:defRPr sz="1400"/>
            </a:lvl1pPr>
          </a:lstStyle>
          <a:p>
            <a:fld id="{F489DDFD-5B7B-4238-A50B-0AF5E281324A}" type="datetimeFigureOut">
              <a:rPr lang="ko-KR" altLang="en-US" smtClean="0"/>
              <a:pPr/>
              <a:t>2019-02-19</a:t>
            </a:fld>
            <a:endParaRPr lang="ko-KR" altLang="en-US" dirty="0"/>
          </a:p>
        </p:txBody>
      </p:sp>
      <p:sp>
        <p:nvSpPr>
          <p:cNvPr id="6" name="바닥글 개체 틀 5"/>
          <p:cNvSpPr>
            <a:spLocks noGrp="1"/>
          </p:cNvSpPr>
          <p:nvPr>
            <p:ph type="ftr" sz="quarter" idx="11"/>
          </p:nvPr>
        </p:nvSpPr>
        <p:spPr/>
        <p:txBody>
          <a:bodyPr/>
          <a:lstStyle>
            <a:lvl1pPr>
              <a:defRPr sz="1400"/>
            </a:lvl1pPr>
          </a:lstStyle>
          <a:p>
            <a:r>
              <a:rPr lang="en-US" altLang="ko-KR" dirty="0" smtClean="0"/>
              <a:t>© Samsung Electronics</a:t>
            </a:r>
            <a:endParaRPr lang="ko-KR" altLang="en-US" dirty="0" smtClean="0"/>
          </a:p>
        </p:txBody>
      </p:sp>
      <p:sp>
        <p:nvSpPr>
          <p:cNvPr id="7" name="슬라이드 번호 개체 틀 6"/>
          <p:cNvSpPr>
            <a:spLocks noGrp="1"/>
          </p:cNvSpPr>
          <p:nvPr>
            <p:ph type="sldNum" sz="quarter" idx="12"/>
          </p:nvPr>
        </p:nvSpPr>
        <p:spPr>
          <a:xfrm>
            <a:off x="8610600" y="6356350"/>
            <a:ext cx="3252032" cy="365125"/>
          </a:xfrm>
        </p:spPr>
        <p:txBody>
          <a:bodyPr/>
          <a:lstStyle>
            <a:lvl1pPr>
              <a:defRPr sz="1400"/>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accent5">
                    <a:lumMod val="75000"/>
                  </a:schemeClr>
                </a:solidFill>
              </a:defRPr>
            </a:lvl1pPr>
          </a:lstStyle>
          <a:p>
            <a:fld id="{F489DDFD-5B7B-4238-A50B-0AF5E281324A}" type="datetimeFigureOut">
              <a:rPr lang="ko-KR" altLang="en-US" smtClean="0"/>
              <a:pPr/>
              <a:t>2019-02-19</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accent5">
                    <a:lumMod val="75000"/>
                  </a:schemeClr>
                </a:solidFill>
              </a:defRPr>
            </a:lvl1pPr>
          </a:lstStyle>
          <a:p>
            <a:r>
              <a:rPr lang="en-US" altLang="ko-KR" smtClean="0"/>
              <a:t>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accent5">
                    <a:lumMod val="75000"/>
                  </a:schemeClr>
                </a:solidFill>
              </a:defRPr>
            </a:lvl1pPr>
          </a:lstStyle>
          <a:p>
            <a:r>
              <a:rPr lang="ko-KR" altLang="en-US" smtClean="0"/>
              <a:t> </a:t>
            </a:r>
            <a:r>
              <a:rPr lang="en-US" altLang="ko-KR"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0" r:id="rId3"/>
    <p:sldLayoutId id="2147483651" r:id="rId4"/>
    <p:sldLayoutId id="2147483652" r:id="rId5"/>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459191" cy="2387600"/>
          </a:xfrm>
        </p:spPr>
        <p:txBody>
          <a:bodyPr>
            <a:noAutofit/>
          </a:bodyPr>
          <a:lstStyle/>
          <a:p>
            <a:pPr>
              <a:lnSpc>
                <a:spcPct val="100000"/>
              </a:lnSpc>
            </a:pPr>
            <a:r>
              <a:rPr lang="en-US" altLang="ko-KR" sz="4800" b="1" dirty="0" smtClean="0"/>
              <a:t>5G LAN group configuration</a:t>
            </a:r>
            <a:br>
              <a:rPr lang="en-US" altLang="ko-KR" sz="4800" b="1" dirty="0" smtClean="0"/>
            </a:br>
            <a:r>
              <a:rPr lang="en-US" altLang="ko-KR" sz="4800" b="1" dirty="0" smtClean="0"/>
              <a:t>(for endorsement)</a:t>
            </a:r>
            <a:endParaRPr lang="ko-KR" altLang="en-US" sz="3600" b="1" dirty="0"/>
          </a:p>
        </p:txBody>
      </p:sp>
      <p:sp>
        <p:nvSpPr>
          <p:cNvPr id="3" name="부제목 2"/>
          <p:cNvSpPr>
            <a:spLocks noGrp="1"/>
          </p:cNvSpPr>
          <p:nvPr>
            <p:ph type="subTitle" idx="1"/>
          </p:nvPr>
        </p:nvSpPr>
        <p:spPr>
          <a:xfrm>
            <a:off x="1524000" y="3888661"/>
            <a:ext cx="9144000" cy="1655762"/>
          </a:xfrm>
        </p:spPr>
        <p:txBody>
          <a:bodyPr>
            <a:normAutofit/>
          </a:bodyPr>
          <a:lstStyle/>
          <a:p>
            <a:r>
              <a:rPr lang="en-US" altLang="ko-KR" sz="2800" b="1" dirty="0" smtClean="0"/>
              <a:t>Feb 19. </a:t>
            </a:r>
            <a:r>
              <a:rPr lang="en-US" altLang="ko-KR" sz="2800" b="1" dirty="0" smtClean="0"/>
              <a:t>2019</a:t>
            </a:r>
          </a:p>
          <a:p>
            <a:r>
              <a:rPr lang="en-US" altLang="ko-KR" sz="2800" b="1" dirty="0" smtClean="0"/>
              <a:t>Samsung</a:t>
            </a:r>
            <a:endParaRPr lang="ko-KR" altLang="en-US" b="1"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8623" y="256478"/>
            <a:ext cx="1167878" cy="351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593238" y="109089"/>
            <a:ext cx="6614983" cy="646331"/>
          </a:xfrm>
          <a:prstGeom prst="rect">
            <a:avLst/>
          </a:prstGeom>
          <a:noFill/>
        </p:spPr>
        <p:txBody>
          <a:bodyPr wrap="square" rtlCol="0">
            <a:spAutoFit/>
          </a:bodyPr>
          <a:lstStyle/>
          <a:p>
            <a:pPr hangingPunct="0"/>
            <a:r>
              <a:rPr lang="en-GB" altLang="ko-KR" b="1" dirty="0"/>
              <a:t>3GPP TSG SA WG2 Meeting #</a:t>
            </a:r>
            <a:r>
              <a:rPr lang="en-GB" altLang="ko-KR" b="1" dirty="0" smtClean="0"/>
              <a:t>131</a:t>
            </a:r>
          </a:p>
          <a:p>
            <a:pPr hangingPunct="0"/>
            <a:r>
              <a:rPr lang="en-GB" altLang="ko-KR" b="1" dirty="0"/>
              <a:t>February 25 – March 1, 2019, Santa Cruz, Tenerife, Spain</a:t>
            </a:r>
            <a:endParaRPr lang="ko-KR" altLang="en-US" dirty="0"/>
          </a:p>
        </p:txBody>
      </p:sp>
      <p:sp>
        <p:nvSpPr>
          <p:cNvPr id="6" name="Rectangle 5"/>
          <p:cNvSpPr/>
          <p:nvPr/>
        </p:nvSpPr>
        <p:spPr>
          <a:xfrm>
            <a:off x="9324959" y="71812"/>
            <a:ext cx="1441420" cy="369332"/>
          </a:xfrm>
          <a:prstGeom prst="rect">
            <a:avLst/>
          </a:prstGeom>
        </p:spPr>
        <p:txBody>
          <a:bodyPr wrap="none">
            <a:spAutoFit/>
          </a:bodyPr>
          <a:lstStyle/>
          <a:p>
            <a:r>
              <a:rPr lang="en-GB" altLang="ko-KR" b="1" dirty="0" smtClean="0">
                <a:solidFill>
                  <a:srgbClr val="000000"/>
                </a:solidFill>
                <a:latin typeface="Arial" panose="020B0604020202020204" pitchFamily="34" charset="0"/>
                <a:ea typeface="SimSun" panose="02010600030101010101" pitchFamily="2" charset="-122"/>
              </a:rPr>
              <a:t>S2-1</a:t>
            </a:r>
            <a:r>
              <a:rPr lang="en-GB" altLang="ko-KR" b="1" dirty="0" smtClean="0">
                <a:solidFill>
                  <a:srgbClr val="000000"/>
                </a:solidFill>
                <a:latin typeface="Arial" panose="020B0604020202020204" pitchFamily="34" charset="0"/>
              </a:rPr>
              <a:t>902105</a:t>
            </a:r>
            <a:endParaRPr lang="ko-KR" altLang="en-US" dirty="0"/>
          </a:p>
        </p:txBody>
      </p:sp>
    </p:spTree>
    <p:extLst>
      <p:ext uri="{BB962C8B-B14F-4D97-AF65-F5344CB8AC3E}">
        <p14:creationId xmlns:p14="http://schemas.microsoft.com/office/powerpoint/2010/main" val="2820818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5G LAN user and 5G LAN group</a:t>
            </a:r>
            <a:endParaRPr lang="ko-KR" altLang="en-US" dirty="0"/>
          </a:p>
        </p:txBody>
      </p:sp>
      <p:sp>
        <p:nvSpPr>
          <p:cNvPr id="3" name="Content Placeholder 2"/>
          <p:cNvSpPr>
            <a:spLocks noGrp="1"/>
          </p:cNvSpPr>
          <p:nvPr>
            <p:ph idx="1"/>
          </p:nvPr>
        </p:nvSpPr>
        <p:spPr>
          <a:xfrm>
            <a:off x="320510" y="1404594"/>
            <a:ext cx="11547837" cy="1276613"/>
          </a:xfrm>
        </p:spPr>
        <p:txBody>
          <a:bodyPr>
            <a:normAutofit/>
          </a:bodyPr>
          <a:lstStyle/>
          <a:p>
            <a:r>
              <a:rPr lang="en-US" altLang="ko-KR" sz="2000" dirty="0" smtClean="0"/>
              <a:t>5G LAN group: a list of the UE(s) that are allowed to access 5G LAN-Virtual Network with a 5G LAN group configuration</a:t>
            </a:r>
          </a:p>
          <a:p>
            <a:r>
              <a:rPr lang="en-US" altLang="ko-KR" sz="2000" dirty="0" smtClean="0"/>
              <a:t>5G LAN user: a member of a 5G LAN group. Identified by GPSI</a:t>
            </a:r>
            <a:endParaRPr lang="ko-KR" alt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3706866631"/>
              </p:ext>
            </p:extLst>
          </p:nvPr>
        </p:nvGraphicFramePr>
        <p:xfrm>
          <a:off x="466703" y="2935731"/>
          <a:ext cx="5616596" cy="3657600"/>
        </p:xfrm>
        <a:graphic>
          <a:graphicData uri="http://schemas.openxmlformats.org/drawingml/2006/table">
            <a:tbl>
              <a:tblPr firstRow="1" bandRow="1">
                <a:tableStyleId>{69012ECD-51FC-41F1-AA8D-1B2483CD663E}</a:tableStyleId>
              </a:tblPr>
              <a:tblGrid>
                <a:gridCol w="1240508"/>
                <a:gridCol w="1670622"/>
                <a:gridCol w="2705466"/>
              </a:tblGrid>
              <a:tr h="0">
                <a:tc gridSpan="3">
                  <a:txBody>
                    <a:bodyPr/>
                    <a:lstStyle/>
                    <a:p>
                      <a:pPr latinLnBrk="1"/>
                      <a:r>
                        <a:rPr lang="en-US" altLang="ko-KR" sz="1200" dirty="0" smtClean="0">
                          <a:solidFill>
                            <a:schemeClr val="bg1"/>
                          </a:solidFill>
                          <a:latin typeface="+mn-ea"/>
                          <a:ea typeface="+mn-ea"/>
                        </a:rPr>
                        <a:t>UE Subscription</a:t>
                      </a:r>
                      <a:r>
                        <a:rPr lang="en-US" altLang="ko-KR" sz="1200" baseline="0" dirty="0" smtClean="0">
                          <a:solidFill>
                            <a:schemeClr val="bg1"/>
                          </a:solidFill>
                          <a:latin typeface="+mn-ea"/>
                          <a:ea typeface="+mn-ea"/>
                        </a:rPr>
                        <a:t> data </a:t>
                      </a:r>
                      <a:r>
                        <a:rPr lang="en-US" altLang="ko-KR" sz="1200" dirty="0" smtClean="0">
                          <a:solidFill>
                            <a:schemeClr val="bg1"/>
                          </a:solidFill>
                          <a:latin typeface="+mn-ea"/>
                          <a:ea typeface="+mn-ea"/>
                        </a:rPr>
                        <a:t>(stored</a:t>
                      </a:r>
                      <a:r>
                        <a:rPr lang="en-US" altLang="ko-KR" sz="1200" baseline="0" dirty="0" smtClean="0">
                          <a:solidFill>
                            <a:schemeClr val="bg1"/>
                          </a:solidFill>
                          <a:latin typeface="+mn-ea"/>
                          <a:ea typeface="+mn-ea"/>
                        </a:rPr>
                        <a:t> in UDR as a part of UE Subscription, managed by UDM, used by SMF)</a:t>
                      </a:r>
                      <a:endParaRPr lang="ko-KR" altLang="en-US" sz="1200" dirty="0">
                        <a:solidFill>
                          <a:schemeClr val="bg1"/>
                        </a:solidFill>
                        <a:latin typeface="+mn-ea"/>
                        <a:ea typeface="+mn-ea"/>
                      </a:endParaRPr>
                    </a:p>
                  </a:txBody>
                  <a:tcPr>
                    <a:solidFill>
                      <a:schemeClr val="accent5">
                        <a:lumMod val="75000"/>
                      </a:schemeClr>
                    </a:solidFill>
                  </a:tcPr>
                </a:tc>
                <a:tc hMerge="1">
                  <a:txBody>
                    <a:bodyPr/>
                    <a:lstStyle/>
                    <a:p>
                      <a:pPr latinLnBrk="1"/>
                      <a:endParaRPr lang="ko-KR" altLang="en-US" sz="1400" dirty="0">
                        <a:solidFill>
                          <a:schemeClr val="bg1"/>
                        </a:solidFill>
                      </a:endParaRPr>
                    </a:p>
                  </a:txBody>
                  <a:tcPr>
                    <a:solidFill>
                      <a:schemeClr val="accent5">
                        <a:lumMod val="75000"/>
                      </a:schemeClr>
                    </a:solidFill>
                  </a:tcPr>
                </a:tc>
                <a:tc hMerge="1">
                  <a:txBody>
                    <a:bodyPr/>
                    <a:lstStyle/>
                    <a:p>
                      <a:pPr latinLnBrk="1"/>
                      <a:endParaRPr lang="ko-KR" altLang="en-US" sz="1400" dirty="0"/>
                    </a:p>
                  </a:txBody>
                  <a:tcPr/>
                </a:tc>
              </a:tr>
              <a:tr h="0">
                <a:tc>
                  <a:txBody>
                    <a:bodyPr/>
                    <a:lstStyle/>
                    <a:p>
                      <a:pPr latinLnBrk="1"/>
                      <a:r>
                        <a:rPr lang="en-US" altLang="ko-KR" sz="1200" b="1" dirty="0" smtClean="0">
                          <a:solidFill>
                            <a:schemeClr val="bg1"/>
                          </a:solidFill>
                          <a:latin typeface="+mn-ea"/>
                          <a:ea typeface="+mn-ea"/>
                        </a:rPr>
                        <a:t>Subscription data type</a:t>
                      </a:r>
                      <a:endParaRPr lang="ko-KR" altLang="en-US" sz="1200" b="1" dirty="0">
                        <a:solidFill>
                          <a:schemeClr val="bg1"/>
                        </a:solidFill>
                        <a:latin typeface="+mn-ea"/>
                        <a:ea typeface="+mn-ea"/>
                      </a:endParaRPr>
                    </a:p>
                  </a:txBody>
                  <a:tcPr>
                    <a:solidFill>
                      <a:schemeClr val="accent5">
                        <a:lumMod val="75000"/>
                      </a:schemeClr>
                    </a:solidFill>
                  </a:tcPr>
                </a:tc>
                <a:tc>
                  <a:txBody>
                    <a:bodyPr/>
                    <a:lstStyle/>
                    <a:p>
                      <a:pPr latinLnBrk="1"/>
                      <a:r>
                        <a:rPr lang="en-US" altLang="ko-KR" sz="1200" b="1" dirty="0" smtClean="0">
                          <a:solidFill>
                            <a:schemeClr val="bg1"/>
                          </a:solidFill>
                          <a:latin typeface="+mn-ea"/>
                          <a:ea typeface="+mn-ea"/>
                        </a:rPr>
                        <a:t>Field</a:t>
                      </a:r>
                      <a:endParaRPr lang="ko-KR" altLang="en-US" sz="1200" b="1" dirty="0">
                        <a:solidFill>
                          <a:schemeClr val="bg1"/>
                        </a:solidFill>
                        <a:latin typeface="+mn-ea"/>
                        <a:ea typeface="+mn-ea"/>
                      </a:endParaRPr>
                    </a:p>
                  </a:txBody>
                  <a:tcPr>
                    <a:solidFill>
                      <a:schemeClr val="accent5">
                        <a:lumMod val="75000"/>
                      </a:schemeClr>
                    </a:solidFill>
                  </a:tcPr>
                </a:tc>
                <a:tc>
                  <a:txBody>
                    <a:bodyPr/>
                    <a:lstStyle/>
                    <a:p>
                      <a:pPr latinLnBrk="1"/>
                      <a:r>
                        <a:rPr lang="en-US" altLang="ko-KR" sz="1200" b="1" dirty="0" smtClean="0">
                          <a:solidFill>
                            <a:schemeClr val="bg1"/>
                          </a:solidFill>
                          <a:latin typeface="+mn-ea"/>
                          <a:ea typeface="+mn-ea"/>
                        </a:rPr>
                        <a:t>Description</a:t>
                      </a:r>
                      <a:endParaRPr lang="ko-KR" altLang="en-US" sz="1200" b="1" dirty="0">
                        <a:solidFill>
                          <a:schemeClr val="bg1"/>
                        </a:solidFill>
                        <a:latin typeface="+mn-ea"/>
                        <a:ea typeface="+mn-ea"/>
                      </a:endParaRPr>
                    </a:p>
                  </a:txBody>
                  <a:tcPr>
                    <a:solidFill>
                      <a:schemeClr val="accent5">
                        <a:lumMod val="75000"/>
                      </a:schemeClr>
                    </a:solidFill>
                  </a:tcPr>
                </a:tc>
              </a:tr>
              <a:tr h="0">
                <a:tc rowSpan="6">
                  <a:txBody>
                    <a:bodyPr/>
                    <a:lstStyle/>
                    <a:p>
                      <a:pPr>
                        <a:spcAft>
                          <a:spcPts val="0"/>
                        </a:spcAft>
                      </a:pPr>
                      <a:r>
                        <a:rPr lang="x-none" sz="1200" kern="1200" dirty="0">
                          <a:solidFill>
                            <a:schemeClr val="tx1"/>
                          </a:solidFill>
                          <a:latin typeface="+mn-ea"/>
                          <a:ea typeface="+mn-ea"/>
                          <a:cs typeface="+mn-cs"/>
                        </a:rPr>
                        <a:t>SMF Selection</a:t>
                      </a:r>
                      <a:endParaRPr lang="ko-KR" sz="1200" kern="1200" dirty="0">
                        <a:solidFill>
                          <a:schemeClr val="tx1"/>
                        </a:solidFill>
                        <a:latin typeface="+mn-ea"/>
                        <a:ea typeface="+mn-ea"/>
                        <a:cs typeface="+mn-cs"/>
                      </a:endParaRPr>
                    </a:p>
                    <a:p>
                      <a:pPr>
                        <a:spcAft>
                          <a:spcPts val="0"/>
                        </a:spcAft>
                      </a:pPr>
                      <a:r>
                        <a:rPr lang="x-none" sz="1200" kern="1200" dirty="0">
                          <a:solidFill>
                            <a:schemeClr val="tx1"/>
                          </a:solidFill>
                          <a:latin typeface="+mn-ea"/>
                          <a:ea typeface="+mn-ea"/>
                          <a:cs typeface="+mn-cs"/>
                        </a:rPr>
                        <a:t>Subscription </a:t>
                      </a:r>
                      <a:r>
                        <a:rPr lang="x-none" sz="1200" kern="1200" dirty="0" smtClean="0">
                          <a:solidFill>
                            <a:schemeClr val="tx1"/>
                          </a:solidFill>
                          <a:latin typeface="+mn-ea"/>
                          <a:ea typeface="+mn-ea"/>
                          <a:cs typeface="+mn-cs"/>
                        </a:rPr>
                        <a:t>data</a:t>
                      </a:r>
                      <a:endParaRPr lang="en-US" sz="1200" kern="1200" dirty="0" smtClean="0">
                        <a:solidFill>
                          <a:schemeClr val="tx1"/>
                        </a:solidFill>
                        <a:latin typeface="+mn-ea"/>
                        <a:ea typeface="+mn-ea"/>
                        <a:cs typeface="+mn-cs"/>
                      </a:endParaRPr>
                    </a:p>
                    <a:p>
                      <a:pPr>
                        <a:spcAft>
                          <a:spcPts val="0"/>
                        </a:spcAft>
                      </a:pPr>
                      <a:r>
                        <a:rPr lang="x-none" sz="1200" kern="1200" dirty="0" smtClean="0">
                          <a:solidFill>
                            <a:schemeClr val="tx1"/>
                          </a:solidFill>
                          <a:latin typeface="+mn-ea"/>
                          <a:ea typeface="+mn-ea"/>
                          <a:cs typeface="+mn-cs"/>
                        </a:rPr>
                        <a:t>(data </a:t>
                      </a:r>
                      <a:r>
                        <a:rPr lang="x-none" sz="1200" kern="1200" dirty="0">
                          <a:solidFill>
                            <a:schemeClr val="tx1"/>
                          </a:solidFill>
                          <a:latin typeface="+mn-ea"/>
                          <a:ea typeface="+mn-ea"/>
                          <a:cs typeface="+mn-cs"/>
                        </a:rPr>
                        <a:t>needed for SMF</a:t>
                      </a:r>
                      <a:endParaRPr lang="ko-KR" sz="1200" kern="1200" dirty="0">
                        <a:solidFill>
                          <a:schemeClr val="tx1"/>
                        </a:solidFill>
                        <a:latin typeface="+mn-ea"/>
                        <a:ea typeface="+mn-ea"/>
                        <a:cs typeface="+mn-cs"/>
                      </a:endParaRPr>
                    </a:p>
                    <a:p>
                      <a:pPr>
                        <a:spcAft>
                          <a:spcPts val="0"/>
                        </a:spcAft>
                      </a:pPr>
                      <a:r>
                        <a:rPr lang="x-none" sz="1200" kern="1200" dirty="0">
                          <a:solidFill>
                            <a:schemeClr val="tx1"/>
                          </a:solidFill>
                          <a:latin typeface="+mn-ea"/>
                          <a:ea typeface="+mn-ea"/>
                          <a:cs typeface="+mn-cs"/>
                        </a:rPr>
                        <a:t>Selection as described</a:t>
                      </a:r>
                      <a:endParaRPr lang="ko-KR" sz="1200" kern="1200" dirty="0">
                        <a:solidFill>
                          <a:schemeClr val="tx1"/>
                        </a:solidFill>
                        <a:latin typeface="+mn-ea"/>
                        <a:ea typeface="+mn-ea"/>
                        <a:cs typeface="+mn-cs"/>
                      </a:endParaRPr>
                    </a:p>
                    <a:p>
                      <a:pPr>
                        <a:spcAft>
                          <a:spcPts val="0"/>
                        </a:spcAft>
                      </a:pPr>
                      <a:r>
                        <a:rPr lang="x-none" sz="1200" kern="1200" dirty="0">
                          <a:solidFill>
                            <a:schemeClr val="tx1"/>
                          </a:solidFill>
                          <a:latin typeface="+mn-ea"/>
                          <a:ea typeface="+mn-ea"/>
                          <a:cs typeface="+mn-cs"/>
                        </a:rPr>
                        <a:t>in clause 6.3.2 of</a:t>
                      </a:r>
                      <a:endParaRPr lang="ko-KR" sz="1200" kern="1200" dirty="0">
                        <a:solidFill>
                          <a:schemeClr val="tx1"/>
                        </a:solidFill>
                        <a:latin typeface="+mn-ea"/>
                        <a:ea typeface="+mn-ea"/>
                        <a:cs typeface="+mn-cs"/>
                      </a:endParaRPr>
                    </a:p>
                    <a:p>
                      <a:pPr>
                        <a:spcAft>
                          <a:spcPts val="0"/>
                        </a:spcAft>
                      </a:pPr>
                      <a:r>
                        <a:rPr lang="x-none" sz="1200" kern="1200" dirty="0">
                          <a:solidFill>
                            <a:schemeClr val="tx1"/>
                          </a:solidFill>
                          <a:latin typeface="+mn-ea"/>
                          <a:ea typeface="+mn-ea"/>
                          <a:cs typeface="+mn-cs"/>
                        </a:rPr>
                        <a:t>TS 23.501 [2])</a:t>
                      </a:r>
                      <a:endParaRPr lang="ko-KR" sz="1200" kern="1200" dirty="0">
                        <a:solidFill>
                          <a:schemeClr val="tx1"/>
                        </a:solidFill>
                        <a:latin typeface="+mn-ea"/>
                        <a:ea typeface="+mn-ea"/>
                        <a:cs typeface="+mn-cs"/>
                      </a:endParaRPr>
                    </a:p>
                    <a:p>
                      <a:pPr>
                        <a:spcAft>
                          <a:spcPts val="0"/>
                        </a:spcAft>
                      </a:pPr>
                      <a:r>
                        <a:rPr lang="x-none" sz="1200" kern="1200" dirty="0">
                          <a:solidFill>
                            <a:schemeClr val="tx1"/>
                          </a:solidFill>
                          <a:latin typeface="+mn-ea"/>
                          <a:ea typeface="+mn-ea"/>
                          <a:cs typeface="+mn-cs"/>
                        </a:rPr>
                        <a:t>SMF Selection</a:t>
                      </a:r>
                      <a:endParaRPr lang="ko-KR" sz="1200" kern="1200" dirty="0">
                        <a:solidFill>
                          <a:schemeClr val="tx1"/>
                        </a:solidFill>
                        <a:latin typeface="+mn-ea"/>
                        <a:ea typeface="+mn-ea"/>
                        <a:cs typeface="+mn-cs"/>
                      </a:endParaRPr>
                    </a:p>
                  </a:txBody>
                  <a:tcPr marL="68580" marR="68580" marT="0" marB="0" anchor="ctr"/>
                </a:tc>
                <a:tc>
                  <a:txBody>
                    <a:bodyPr/>
                    <a:lstStyle/>
                    <a:p>
                      <a:pPr latinLnBrk="1"/>
                      <a:r>
                        <a:rPr lang="en-US" altLang="ko-KR" sz="1200" dirty="0" smtClean="0">
                          <a:latin typeface="+mn-ea"/>
                          <a:ea typeface="+mn-ea"/>
                        </a:rPr>
                        <a:t>SUPI</a:t>
                      </a:r>
                      <a:endParaRPr lang="ko-KR" altLang="en-US" sz="1200" dirty="0">
                        <a:latin typeface="+mn-ea"/>
                        <a:ea typeface="+mn-ea"/>
                      </a:endParaRPr>
                    </a:p>
                  </a:txBody>
                  <a:tcPr/>
                </a:tc>
                <a:tc>
                  <a:txBody>
                    <a:bodyPr/>
                    <a:lstStyle/>
                    <a:p>
                      <a:pPr latinLnBrk="1"/>
                      <a:r>
                        <a:rPr lang="en-US" altLang="ko-KR" sz="1200" dirty="0" smtClean="0">
                          <a:latin typeface="+mn-ea"/>
                          <a:ea typeface="+mn-ea"/>
                        </a:rPr>
                        <a:t>Key</a:t>
                      </a:r>
                      <a:endParaRPr lang="ko-KR" altLang="en-US" sz="1200" dirty="0">
                        <a:latin typeface="+mn-ea"/>
                        <a:ea typeface="+mn-ea"/>
                      </a:endParaRPr>
                    </a:p>
                  </a:txBody>
                  <a:tcPr/>
                </a:tc>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S-NSSAI</a:t>
                      </a:r>
                      <a:endParaRPr lang="ko-KR" altLang="en-US" sz="1200" dirty="0">
                        <a:latin typeface="+mn-ea"/>
                        <a:ea typeface="+mn-ea"/>
                      </a:endParaRPr>
                    </a:p>
                  </a:txBody>
                  <a:tcPr/>
                </a:tc>
                <a:tc>
                  <a:txBody>
                    <a:bodyPr/>
                    <a:lstStyle/>
                    <a:p>
                      <a:pPr latinLnBrk="1"/>
                      <a:r>
                        <a:rPr lang="en-US" altLang="ko-KR" sz="1200" dirty="0" smtClean="0">
                          <a:latin typeface="+mn-ea"/>
                          <a:ea typeface="+mn-ea"/>
                        </a:rPr>
                        <a:t>Indicates the value</a:t>
                      </a:r>
                      <a:r>
                        <a:rPr lang="en-US" altLang="ko-KR" sz="1200" baseline="0" dirty="0" smtClean="0">
                          <a:latin typeface="+mn-ea"/>
                          <a:ea typeface="+mn-ea"/>
                        </a:rPr>
                        <a:t> of S-NSSAI</a:t>
                      </a:r>
                      <a:endParaRPr lang="ko-KR" altLang="en-US" sz="1200" dirty="0">
                        <a:latin typeface="+mn-ea"/>
                        <a:ea typeface="+mn-ea"/>
                      </a:endParaRPr>
                    </a:p>
                  </a:txBody>
                  <a:tcPr/>
                </a:tc>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Subscribed DNN list</a:t>
                      </a:r>
                      <a:endParaRPr lang="ko-KR" altLang="en-US" sz="1200" dirty="0">
                        <a:latin typeface="+mn-ea"/>
                        <a:ea typeface="+mn-ea"/>
                      </a:endParaRPr>
                    </a:p>
                  </a:txBody>
                  <a:tcPr/>
                </a:tc>
                <a:tc>
                  <a:txBody>
                    <a:bodyPr/>
                    <a:lstStyle/>
                    <a:p>
                      <a:pPr latinLnBrk="1"/>
                      <a:r>
                        <a:rPr lang="en-US" altLang="ko-KR" sz="1200" dirty="0" smtClean="0">
                          <a:latin typeface="+mn-ea"/>
                          <a:ea typeface="+mn-ea"/>
                        </a:rPr>
                        <a:t>List of the subscribed DNNs for the UE (NOTE 1)</a:t>
                      </a:r>
                      <a:endParaRPr lang="ko-KR" altLang="en-US" sz="1200" dirty="0">
                        <a:latin typeface="+mn-ea"/>
                        <a:ea typeface="+mn-ea"/>
                      </a:endParaRPr>
                    </a:p>
                  </a:txBody>
                  <a:tcPr/>
                </a:tc>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Default DNN</a:t>
                      </a:r>
                      <a:endParaRPr lang="ko-KR" altLang="en-US" sz="1200" dirty="0">
                        <a:latin typeface="+mn-ea"/>
                        <a:ea typeface="+mn-ea"/>
                      </a:endParaRPr>
                    </a:p>
                  </a:txBody>
                  <a:tcPr/>
                </a:tc>
                <a:tc>
                  <a:txBody>
                    <a:bodyPr/>
                    <a:lstStyle/>
                    <a:p>
                      <a:pPr latinLnBrk="1"/>
                      <a:r>
                        <a:rPr lang="en-US" altLang="ko-KR" sz="1200" dirty="0" smtClean="0">
                          <a:latin typeface="+mn-ea"/>
                          <a:ea typeface="+mn-ea"/>
                        </a:rPr>
                        <a:t>The default DNN if the UE does not provide a DNN (NOTE 2).</a:t>
                      </a:r>
                      <a:endParaRPr lang="ko-KR" altLang="en-US" sz="1200" dirty="0">
                        <a:latin typeface="+mn-ea"/>
                        <a:ea typeface="+mn-ea"/>
                      </a:endParaRPr>
                    </a:p>
                  </a:txBody>
                  <a:tcPr/>
                </a:tc>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LBO Roaming Information</a:t>
                      </a:r>
                      <a:endParaRPr lang="ko-KR" altLang="en-US" sz="1200" dirty="0">
                        <a:latin typeface="+mn-ea"/>
                        <a:ea typeface="+mn-ea"/>
                      </a:endParaRPr>
                    </a:p>
                  </a:txBody>
                  <a:tcPr/>
                </a:tc>
                <a:tc>
                  <a:txBody>
                    <a:bodyPr/>
                    <a:lstStyle/>
                    <a:p>
                      <a:pPr latinLnBrk="1"/>
                      <a:r>
                        <a:rPr lang="en-US" altLang="ko-KR" sz="1200" dirty="0" smtClean="0">
                          <a:latin typeface="+mn-ea"/>
                          <a:ea typeface="+mn-ea"/>
                        </a:rPr>
                        <a:t>Indicates whether LBO roaming is allowed per DNN, or per (S-NSSAI, subscribed DNN)</a:t>
                      </a:r>
                      <a:endParaRPr lang="ko-KR" altLang="en-US" sz="1200" dirty="0">
                        <a:latin typeface="+mn-ea"/>
                        <a:ea typeface="+mn-ea"/>
                      </a:endParaRPr>
                    </a:p>
                  </a:txBody>
                  <a:tcPr/>
                </a:tc>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tc>
                <a:tc>
                  <a:txBody>
                    <a:bodyPr/>
                    <a:lstStyle/>
                    <a:p>
                      <a:pPr latinLnBrk="1"/>
                      <a:r>
                        <a:rPr lang="en-US" altLang="ko-KR" sz="1200" dirty="0" smtClean="0">
                          <a:latin typeface="+mn-ea"/>
                          <a:ea typeface="+mn-ea"/>
                        </a:rPr>
                        <a:t>Interworking with EPS indication list</a:t>
                      </a:r>
                      <a:endParaRPr lang="ko-KR" altLang="en-US" sz="1200" dirty="0">
                        <a:latin typeface="+mn-ea"/>
                        <a:ea typeface="+mn-ea"/>
                      </a:endParaRPr>
                    </a:p>
                  </a:txBody>
                  <a:tcPr/>
                </a:tc>
                <a:tc>
                  <a:txBody>
                    <a:bodyPr/>
                    <a:lstStyle/>
                    <a:p>
                      <a:pPr latinLnBrk="1"/>
                      <a:r>
                        <a:rPr lang="en-US" altLang="ko-KR" sz="1200" dirty="0" smtClean="0">
                          <a:latin typeface="+mn-ea"/>
                          <a:ea typeface="+mn-ea"/>
                        </a:rPr>
                        <a:t>Indicates for which DNN from the Subscribed DNN list interworking is supported.</a:t>
                      </a:r>
                      <a:endParaRPr lang="ko-KR" altLang="en-US" sz="1200" dirty="0">
                        <a:latin typeface="+mn-ea"/>
                        <a:ea typeface="+mn-ea"/>
                      </a:endParaRPr>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687288874"/>
              </p:ext>
            </p:extLst>
          </p:nvPr>
        </p:nvGraphicFramePr>
        <p:xfrm>
          <a:off x="6362699" y="2935731"/>
          <a:ext cx="5505648" cy="3566160"/>
        </p:xfrm>
        <a:graphic>
          <a:graphicData uri="http://schemas.openxmlformats.org/drawingml/2006/table">
            <a:tbl>
              <a:tblPr firstRow="1" bandRow="1">
                <a:tableStyleId>{69012ECD-51FC-41F1-AA8D-1B2483CD663E}</a:tableStyleId>
              </a:tblPr>
              <a:tblGrid>
                <a:gridCol w="1216004"/>
                <a:gridCol w="1637621"/>
                <a:gridCol w="2652023"/>
              </a:tblGrid>
              <a:tr h="397713">
                <a:tc gridSpan="3">
                  <a:txBody>
                    <a:bodyPr/>
                    <a:lstStyle/>
                    <a:p>
                      <a:pPr latinLnBrk="1"/>
                      <a:r>
                        <a:rPr lang="en-US" altLang="ko-KR" sz="1200" dirty="0" smtClean="0">
                          <a:solidFill>
                            <a:schemeClr val="bg1"/>
                          </a:solidFill>
                          <a:latin typeface="+mn-ea"/>
                          <a:ea typeface="+mn-ea"/>
                        </a:rPr>
                        <a:t>Group Subscription</a:t>
                      </a:r>
                      <a:r>
                        <a:rPr lang="en-US" altLang="ko-KR" sz="1200" baseline="0" dirty="0" smtClean="0">
                          <a:solidFill>
                            <a:schemeClr val="bg1"/>
                          </a:solidFill>
                          <a:latin typeface="+mn-ea"/>
                          <a:ea typeface="+mn-ea"/>
                        </a:rPr>
                        <a:t> data </a:t>
                      </a:r>
                      <a:r>
                        <a:rPr lang="en-US" altLang="ko-KR" sz="1200" dirty="0" smtClean="0">
                          <a:solidFill>
                            <a:schemeClr val="bg1"/>
                          </a:solidFill>
                          <a:latin typeface="+mn-ea"/>
                          <a:ea typeface="+mn-ea"/>
                        </a:rPr>
                        <a:t>(stored</a:t>
                      </a:r>
                      <a:r>
                        <a:rPr lang="en-US" altLang="ko-KR" sz="1200" baseline="0" dirty="0" smtClean="0">
                          <a:solidFill>
                            <a:schemeClr val="bg1"/>
                          </a:solidFill>
                          <a:latin typeface="+mn-ea"/>
                          <a:ea typeface="+mn-ea"/>
                        </a:rPr>
                        <a:t> in UDR as a part of group Subscription, managed by UDM)</a:t>
                      </a:r>
                      <a:endParaRPr lang="ko-KR" altLang="en-US" sz="1200" dirty="0">
                        <a:solidFill>
                          <a:schemeClr val="bg1"/>
                        </a:solidFill>
                        <a:latin typeface="+mn-ea"/>
                        <a:ea typeface="+mn-ea"/>
                      </a:endParaRPr>
                    </a:p>
                  </a:txBody>
                  <a:tcPr>
                    <a:solidFill>
                      <a:schemeClr val="accent5">
                        <a:lumMod val="75000"/>
                      </a:schemeClr>
                    </a:solidFill>
                  </a:tcPr>
                </a:tc>
                <a:tc hMerge="1">
                  <a:txBody>
                    <a:bodyPr/>
                    <a:lstStyle/>
                    <a:p>
                      <a:pPr latinLnBrk="1"/>
                      <a:endParaRPr lang="ko-KR" altLang="en-US" sz="1400" dirty="0">
                        <a:solidFill>
                          <a:schemeClr val="bg1"/>
                        </a:solidFill>
                      </a:endParaRPr>
                    </a:p>
                  </a:txBody>
                  <a:tcPr>
                    <a:solidFill>
                      <a:schemeClr val="accent5">
                        <a:lumMod val="75000"/>
                      </a:schemeClr>
                    </a:solidFill>
                  </a:tcPr>
                </a:tc>
                <a:tc hMerge="1">
                  <a:txBody>
                    <a:bodyPr/>
                    <a:lstStyle/>
                    <a:p>
                      <a:pPr latinLnBrk="1"/>
                      <a:endParaRPr lang="ko-KR" altLang="en-US" sz="1400" dirty="0"/>
                    </a:p>
                  </a:txBody>
                  <a:tcPr/>
                </a:tc>
              </a:tr>
              <a:tr h="397713">
                <a:tc>
                  <a:txBody>
                    <a:bodyPr/>
                    <a:lstStyle/>
                    <a:p>
                      <a:pPr latinLnBrk="1"/>
                      <a:r>
                        <a:rPr lang="en-US" altLang="ko-KR" sz="1200" b="1" dirty="0" smtClean="0">
                          <a:solidFill>
                            <a:schemeClr val="bg1"/>
                          </a:solidFill>
                          <a:latin typeface="+mn-ea"/>
                          <a:ea typeface="+mn-ea"/>
                        </a:rPr>
                        <a:t>Subscription data type</a:t>
                      </a:r>
                      <a:endParaRPr lang="ko-KR" altLang="en-US" sz="1200" b="1" dirty="0">
                        <a:solidFill>
                          <a:schemeClr val="bg1"/>
                        </a:solidFill>
                        <a:latin typeface="+mn-ea"/>
                        <a:ea typeface="+mn-ea"/>
                      </a:endParaRPr>
                    </a:p>
                  </a:txBody>
                  <a:tcPr>
                    <a:solidFill>
                      <a:schemeClr val="accent5">
                        <a:lumMod val="75000"/>
                      </a:schemeClr>
                    </a:solidFill>
                  </a:tcPr>
                </a:tc>
                <a:tc>
                  <a:txBody>
                    <a:bodyPr/>
                    <a:lstStyle/>
                    <a:p>
                      <a:pPr latinLnBrk="1"/>
                      <a:r>
                        <a:rPr lang="en-US" altLang="ko-KR" sz="1200" b="1" dirty="0" smtClean="0">
                          <a:solidFill>
                            <a:schemeClr val="bg1"/>
                          </a:solidFill>
                          <a:latin typeface="+mn-ea"/>
                          <a:ea typeface="+mn-ea"/>
                        </a:rPr>
                        <a:t>Field</a:t>
                      </a:r>
                      <a:endParaRPr lang="ko-KR" altLang="en-US" sz="1200" b="1" dirty="0">
                        <a:solidFill>
                          <a:schemeClr val="bg1"/>
                        </a:solidFill>
                        <a:latin typeface="+mn-ea"/>
                        <a:ea typeface="+mn-ea"/>
                      </a:endParaRPr>
                    </a:p>
                  </a:txBody>
                  <a:tcPr>
                    <a:solidFill>
                      <a:schemeClr val="accent5">
                        <a:lumMod val="75000"/>
                      </a:schemeClr>
                    </a:solidFill>
                  </a:tcPr>
                </a:tc>
                <a:tc>
                  <a:txBody>
                    <a:bodyPr/>
                    <a:lstStyle/>
                    <a:p>
                      <a:pPr latinLnBrk="1"/>
                      <a:r>
                        <a:rPr lang="en-US" altLang="ko-KR" sz="1200" b="1" dirty="0" smtClean="0">
                          <a:solidFill>
                            <a:schemeClr val="bg1"/>
                          </a:solidFill>
                          <a:latin typeface="+mn-ea"/>
                          <a:ea typeface="+mn-ea"/>
                        </a:rPr>
                        <a:t>Description</a:t>
                      </a:r>
                      <a:endParaRPr lang="ko-KR" altLang="en-US" sz="1200" b="1" dirty="0">
                        <a:solidFill>
                          <a:schemeClr val="bg1"/>
                        </a:solidFill>
                        <a:latin typeface="+mn-ea"/>
                        <a:ea typeface="+mn-ea"/>
                      </a:endParaRPr>
                    </a:p>
                  </a:txBody>
                  <a:tcPr>
                    <a:solidFill>
                      <a:schemeClr val="accent5">
                        <a:lumMod val="75000"/>
                      </a:schemeClr>
                    </a:solidFill>
                  </a:tcPr>
                </a:tc>
              </a:tr>
              <a:tr h="477255">
                <a:tc rowSpan="3">
                  <a:txBody>
                    <a:bodyPr/>
                    <a:lstStyle/>
                    <a:p>
                      <a:pPr>
                        <a:spcAft>
                          <a:spcPts val="0"/>
                        </a:spcAft>
                      </a:pPr>
                      <a:r>
                        <a:rPr lang="en-US" sz="1200" kern="1200" dirty="0" smtClean="0">
                          <a:solidFill>
                            <a:schemeClr val="tx1"/>
                          </a:solidFill>
                          <a:latin typeface="+mn-ea"/>
                          <a:ea typeface="+mn-ea"/>
                          <a:cs typeface="+mn-cs"/>
                        </a:rPr>
                        <a:t>Group Identifier</a:t>
                      </a:r>
                      <a:r>
                        <a:rPr lang="en-US" sz="1200" kern="1200" baseline="0" dirty="0" smtClean="0">
                          <a:solidFill>
                            <a:schemeClr val="tx1"/>
                          </a:solidFill>
                          <a:latin typeface="+mn-ea"/>
                          <a:ea typeface="+mn-ea"/>
                          <a:cs typeface="+mn-cs"/>
                        </a:rPr>
                        <a:t> translation</a:t>
                      </a:r>
                      <a:endParaRPr lang="ko-KR" sz="1200" kern="1200" dirty="0">
                        <a:solidFill>
                          <a:schemeClr val="tx1"/>
                        </a:solidFill>
                        <a:latin typeface="+mn-ea"/>
                        <a:ea typeface="+mn-ea"/>
                        <a:cs typeface="+mn-cs"/>
                      </a:endParaRPr>
                    </a:p>
                  </a:txBody>
                  <a:tcPr marL="68580" marR="68580" marT="0" marB="0" anchor="ctr"/>
                </a:tc>
                <a:tc>
                  <a:txBody>
                    <a:bodyPr/>
                    <a:lstStyle/>
                    <a:p>
                      <a:pPr latinLnBrk="1"/>
                      <a:r>
                        <a:rPr lang="en-US" altLang="ko-KR" sz="1200" dirty="0" smtClean="0">
                          <a:latin typeface="+mn-ea"/>
                          <a:ea typeface="+mn-ea"/>
                        </a:rPr>
                        <a:t>External Group Identifier</a:t>
                      </a:r>
                      <a:endParaRPr lang="ko-KR" altLang="en-US" sz="1200" dirty="0">
                        <a:latin typeface="+mn-ea"/>
                        <a:ea typeface="+mn-ea"/>
                      </a:endParaRPr>
                    </a:p>
                  </a:txBody>
                  <a:tcPr/>
                </a:tc>
                <a:tc>
                  <a:txBody>
                    <a:bodyPr/>
                    <a:lstStyle/>
                    <a:p>
                      <a:pPr>
                        <a:spcAft>
                          <a:spcPts val="0"/>
                        </a:spcAft>
                      </a:pPr>
                      <a:r>
                        <a:rPr lang="en-US" sz="1200" kern="1200" dirty="0" smtClean="0">
                          <a:solidFill>
                            <a:schemeClr val="tx1"/>
                          </a:solidFill>
                          <a:latin typeface="+mn-ea"/>
                          <a:ea typeface="+mn-ea"/>
                          <a:cs typeface="+mn-cs"/>
                        </a:rPr>
                        <a:t>Id</a:t>
                      </a:r>
                      <a:r>
                        <a:rPr lang="x-none" sz="1200" kern="1200" dirty="0" smtClean="0">
                          <a:solidFill>
                            <a:schemeClr val="tx1"/>
                          </a:solidFill>
                          <a:latin typeface="+mn-ea"/>
                          <a:ea typeface="+mn-ea"/>
                          <a:cs typeface="+mn-cs"/>
                        </a:rPr>
                        <a:t>entifies </a:t>
                      </a:r>
                      <a:r>
                        <a:rPr lang="x-none" sz="1200" kern="1200" dirty="0">
                          <a:solidFill>
                            <a:schemeClr val="tx1"/>
                          </a:solidFill>
                          <a:latin typeface="+mn-ea"/>
                          <a:ea typeface="+mn-ea"/>
                          <a:cs typeface="+mn-cs"/>
                        </a:rPr>
                        <a:t>external group of UEs that the UE belongs to as defined in TS 23.682 [23]</a:t>
                      </a:r>
                      <a:endParaRPr lang="ko-KR" sz="1200" kern="1200" dirty="0">
                        <a:solidFill>
                          <a:schemeClr val="tx1"/>
                        </a:solidFill>
                        <a:latin typeface="+mn-ea"/>
                        <a:ea typeface="+mn-ea"/>
                        <a:cs typeface="+mn-cs"/>
                      </a:endParaRPr>
                    </a:p>
                  </a:txBody>
                  <a:tcPr marL="68580" marR="68580" marT="0" marB="0"/>
                </a:tc>
              </a:tr>
              <a:tr h="556798">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(Optional) Internal Group Identifier</a:t>
                      </a:r>
                      <a:endParaRPr lang="ko-KR" altLang="en-US" sz="1200" dirty="0">
                        <a:latin typeface="+mn-ea"/>
                        <a:ea typeface="+mn-ea"/>
                      </a:endParaRPr>
                    </a:p>
                  </a:txBody>
                  <a:tcPr/>
                </a:tc>
                <a:tc>
                  <a:txBody>
                    <a:bodyPr/>
                    <a:lstStyle/>
                    <a:p>
                      <a:pPr latinLnBrk="1"/>
                      <a:r>
                        <a:rPr lang="en-US" altLang="ko-KR" sz="1200" dirty="0" smtClean="0">
                          <a:latin typeface="+mn-ea"/>
                          <a:ea typeface="+mn-ea"/>
                        </a:rPr>
                        <a:t>Identifies internal group of UEs that the UE belongs to as defined in TS 23.501 [2]</a:t>
                      </a:r>
                      <a:endParaRPr lang="ko-KR" altLang="en-US" sz="1200" dirty="0">
                        <a:latin typeface="+mn-ea"/>
                        <a:ea typeface="+mn-ea"/>
                      </a:endParaRPr>
                    </a:p>
                  </a:txBody>
                  <a:tcPr/>
                </a:tc>
              </a:tr>
              <a:tr h="397713">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tc>
                <a:tc>
                  <a:txBody>
                    <a:bodyPr/>
                    <a:lstStyle/>
                    <a:p>
                      <a:pPr latinLnBrk="1"/>
                      <a:r>
                        <a:rPr lang="en-US" altLang="ko-KR" sz="1200" dirty="0" smtClean="0">
                          <a:latin typeface="+mn-ea"/>
                          <a:ea typeface="+mn-ea"/>
                        </a:rPr>
                        <a:t>SUPI list</a:t>
                      </a:r>
                      <a:endParaRPr lang="ko-KR" altLang="en-US" sz="1200" dirty="0">
                        <a:latin typeface="+mn-ea"/>
                        <a:ea typeface="+mn-ea"/>
                      </a:endParaRPr>
                    </a:p>
                  </a:txBody>
                  <a:tcPr/>
                </a:tc>
                <a:tc>
                  <a:txBody>
                    <a:bodyPr/>
                    <a:lstStyle/>
                    <a:p>
                      <a:pPr latinLnBrk="1"/>
                      <a:r>
                        <a:rPr lang="en-US" altLang="ko-KR" sz="1200" dirty="0" smtClean="0">
                          <a:latin typeface="+mn-ea"/>
                          <a:ea typeface="+mn-ea"/>
                        </a:rPr>
                        <a:t>Corresponding SUPI list for input External Group Identifier</a:t>
                      </a:r>
                      <a:endParaRPr lang="ko-KR" altLang="en-US" sz="1200" dirty="0">
                        <a:latin typeface="+mn-ea"/>
                        <a:ea typeface="+mn-ea"/>
                      </a:endParaRPr>
                    </a:p>
                  </a:txBody>
                  <a:tcPr/>
                </a:tc>
              </a:tr>
              <a:tr h="267891">
                <a:tc rowSpan="2">
                  <a:txBody>
                    <a:bodyPr/>
                    <a:lstStyle/>
                    <a:p>
                      <a:pPr>
                        <a:spcAft>
                          <a:spcPts val="0"/>
                        </a:spcAft>
                      </a:pPr>
                      <a:endParaRPr lang="ko-KR" sz="1200" kern="1200" dirty="0">
                        <a:solidFill>
                          <a:schemeClr val="tx1"/>
                        </a:solidFill>
                        <a:latin typeface="+mn-ea"/>
                        <a:ea typeface="+mn-ea"/>
                        <a:cs typeface="+mn-cs"/>
                      </a:endParaRPr>
                    </a:p>
                  </a:txBody>
                  <a:tcPr marL="68580" marR="68580" marT="0" marB="0" anchor="ctr"/>
                </a:tc>
                <a:tc>
                  <a:txBody>
                    <a:bodyPr/>
                    <a:lstStyle/>
                    <a:p>
                      <a:pPr latinLnBrk="1"/>
                      <a:r>
                        <a:rPr lang="en-US" altLang="ko-KR" sz="1200" dirty="0" smtClean="0">
                          <a:solidFill>
                            <a:srgbClr val="FF0000"/>
                          </a:solidFill>
                          <a:latin typeface="+mn-ea"/>
                          <a:ea typeface="+mn-ea"/>
                        </a:rPr>
                        <a:t>Group</a:t>
                      </a:r>
                      <a:r>
                        <a:rPr lang="en-US" altLang="ko-KR" sz="1200" baseline="0" dirty="0" smtClean="0">
                          <a:solidFill>
                            <a:srgbClr val="FF0000"/>
                          </a:solidFill>
                          <a:latin typeface="+mn-ea"/>
                          <a:ea typeface="+mn-ea"/>
                        </a:rPr>
                        <a:t> Type</a:t>
                      </a:r>
                      <a:endParaRPr lang="ko-KR" altLang="en-US" sz="1200" dirty="0">
                        <a:solidFill>
                          <a:srgbClr val="FF0000"/>
                        </a:solidFill>
                        <a:latin typeface="+mn-ea"/>
                        <a:ea typeface="+mn-ea"/>
                      </a:endParaRPr>
                    </a:p>
                  </a:txBody>
                  <a:tcPr/>
                </a:tc>
                <a:tc>
                  <a:txBody>
                    <a:bodyPr/>
                    <a:lstStyle/>
                    <a:p>
                      <a:pPr latinLnBrk="1"/>
                      <a:r>
                        <a:rPr lang="en-US" altLang="ko-KR" sz="1200" dirty="0" smtClean="0">
                          <a:solidFill>
                            <a:srgbClr val="FF0000"/>
                          </a:solidFill>
                          <a:latin typeface="+mn-ea"/>
                          <a:ea typeface="+mn-ea"/>
                        </a:rPr>
                        <a:t>Type</a:t>
                      </a:r>
                      <a:r>
                        <a:rPr lang="en-US" altLang="ko-KR" sz="1200" baseline="0" dirty="0" smtClean="0">
                          <a:solidFill>
                            <a:srgbClr val="FF0000"/>
                          </a:solidFill>
                          <a:latin typeface="+mn-ea"/>
                          <a:ea typeface="+mn-ea"/>
                        </a:rPr>
                        <a:t> of Group e.g. 5G LAN Group</a:t>
                      </a:r>
                      <a:endParaRPr lang="ko-KR" altLang="en-US" sz="1200" dirty="0">
                        <a:solidFill>
                          <a:srgbClr val="FF0000"/>
                        </a:solidFill>
                        <a:latin typeface="+mn-ea"/>
                        <a:ea typeface="+mn-ea"/>
                      </a:endParaRPr>
                    </a:p>
                  </a:txBody>
                  <a:tcPr/>
                </a:tc>
              </a:tr>
              <a:tr h="238628">
                <a:tc vMerge="1">
                  <a:txBody>
                    <a:bodyPr/>
                    <a:lstStyle/>
                    <a:p>
                      <a:pPr>
                        <a:spcAft>
                          <a:spcPts val="0"/>
                        </a:spcAft>
                      </a:pPr>
                      <a:endParaRPr lang="ko-KR" sz="1200" kern="1200" dirty="0">
                        <a:solidFill>
                          <a:schemeClr val="tx1"/>
                        </a:solidFill>
                        <a:latin typeface="+mn-ea"/>
                        <a:ea typeface="+mn-ea"/>
                        <a:cs typeface="+mn-cs"/>
                      </a:endParaRPr>
                    </a:p>
                  </a:txBody>
                  <a:tcPr marL="68580" marR="68580" marT="0" marB="0" anchor="ctr"/>
                </a:tc>
                <a:tc>
                  <a:txBody>
                    <a:bodyPr/>
                    <a:lstStyle/>
                    <a:p>
                      <a:pPr latinLnBrk="1"/>
                      <a:r>
                        <a:rPr lang="en-US" altLang="ko-KR" sz="1200" dirty="0" smtClean="0">
                          <a:solidFill>
                            <a:srgbClr val="FF0000"/>
                          </a:solidFill>
                          <a:latin typeface="+mn-ea"/>
                          <a:ea typeface="+mn-ea"/>
                        </a:rPr>
                        <a:t>Domain ID</a:t>
                      </a:r>
                      <a:endParaRPr lang="ko-KR" altLang="en-US" sz="1200" dirty="0">
                        <a:solidFill>
                          <a:srgbClr val="FF0000"/>
                        </a:solidFill>
                        <a:latin typeface="+mn-ea"/>
                        <a:ea typeface="+mn-ea"/>
                      </a:endParaRPr>
                    </a:p>
                  </a:txBody>
                  <a:tcPr/>
                </a:tc>
                <a:tc>
                  <a:txBody>
                    <a:bodyPr/>
                    <a:lstStyle/>
                    <a:p>
                      <a:pPr latinLnBrk="1"/>
                      <a:r>
                        <a:rPr lang="en-US" altLang="ko-KR" sz="1200" dirty="0" smtClean="0">
                          <a:solidFill>
                            <a:srgbClr val="FF0000"/>
                          </a:solidFill>
                          <a:latin typeface="+mn-ea"/>
                          <a:ea typeface="+mn-ea"/>
                        </a:rPr>
                        <a:t>An administrative domain</a:t>
                      </a:r>
                      <a:endParaRPr lang="ko-KR" altLang="en-US" sz="1200" dirty="0">
                        <a:solidFill>
                          <a:srgbClr val="FF0000"/>
                        </a:solidFill>
                        <a:latin typeface="+mn-ea"/>
                        <a:ea typeface="+mn-ea"/>
                      </a:endParaRPr>
                    </a:p>
                  </a:txBody>
                  <a:tcPr/>
                </a:tc>
              </a:tr>
              <a:tr h="397713">
                <a:tc>
                  <a:txBody>
                    <a:bodyPr/>
                    <a:lstStyle/>
                    <a:p>
                      <a:pPr>
                        <a:spcAft>
                          <a:spcPts val="0"/>
                        </a:spcAft>
                      </a:pPr>
                      <a:r>
                        <a:rPr lang="en-US" altLang="ko-KR" sz="1200" kern="1200" dirty="0" smtClean="0">
                          <a:solidFill>
                            <a:schemeClr val="tx1"/>
                          </a:solidFill>
                          <a:latin typeface="+mn-ea"/>
                          <a:ea typeface="+mn-ea"/>
                          <a:cs typeface="+mn-cs"/>
                        </a:rPr>
                        <a:t>5G LAN specific data</a:t>
                      </a:r>
                      <a:endParaRPr lang="ko-KR" sz="1200" kern="1200" dirty="0">
                        <a:solidFill>
                          <a:schemeClr val="tx1"/>
                        </a:solidFill>
                        <a:latin typeface="+mn-ea"/>
                        <a:ea typeface="+mn-ea"/>
                        <a:cs typeface="+mn-cs"/>
                      </a:endParaRPr>
                    </a:p>
                  </a:txBody>
                  <a:tcPr marL="68580" marR="68580" marT="0" marB="0" anchor="ctr"/>
                </a:tc>
                <a:tc>
                  <a:txBody>
                    <a:bodyPr/>
                    <a:lstStyle/>
                    <a:p>
                      <a:pPr latinLnBrk="1"/>
                      <a:r>
                        <a:rPr lang="en-US" altLang="ko-KR" sz="1200" dirty="0" smtClean="0">
                          <a:solidFill>
                            <a:srgbClr val="FF0000"/>
                          </a:solidFill>
                          <a:latin typeface="+mn-ea"/>
                          <a:ea typeface="+mn-ea"/>
                        </a:rPr>
                        <a:t>5G</a:t>
                      </a:r>
                      <a:r>
                        <a:rPr lang="en-US" altLang="ko-KR" sz="1200" baseline="0" dirty="0" smtClean="0">
                          <a:solidFill>
                            <a:srgbClr val="FF0000"/>
                          </a:solidFill>
                          <a:latin typeface="+mn-ea"/>
                          <a:ea typeface="+mn-ea"/>
                        </a:rPr>
                        <a:t> LAN Configuration ID(s)</a:t>
                      </a:r>
                      <a:endParaRPr lang="ko-KR" altLang="en-US" sz="1200" dirty="0">
                        <a:solidFill>
                          <a:srgbClr val="FF0000"/>
                        </a:solidFill>
                        <a:latin typeface="+mn-ea"/>
                        <a:ea typeface="+mn-ea"/>
                      </a:endParaRPr>
                    </a:p>
                  </a:txBody>
                  <a:tcPr/>
                </a:tc>
                <a:tc>
                  <a:txBody>
                    <a:bodyPr/>
                    <a:lstStyle/>
                    <a:p>
                      <a:pPr latinLnBrk="1"/>
                      <a:r>
                        <a:rPr lang="en-US" altLang="ko-KR" sz="1200" dirty="0" smtClean="0">
                          <a:solidFill>
                            <a:srgbClr val="FF0000"/>
                          </a:solidFill>
                          <a:latin typeface="+mn-ea"/>
                          <a:ea typeface="+mn-ea"/>
                        </a:rPr>
                        <a:t>List</a:t>
                      </a:r>
                      <a:r>
                        <a:rPr lang="en-US" altLang="ko-KR" sz="1200" baseline="0" dirty="0" smtClean="0">
                          <a:solidFill>
                            <a:srgbClr val="FF0000"/>
                          </a:solidFill>
                          <a:latin typeface="+mn-ea"/>
                          <a:ea typeface="+mn-ea"/>
                        </a:rPr>
                        <a:t> of identifiers for the 5G LAN Group Configuration.</a:t>
                      </a:r>
                      <a:endParaRPr lang="ko-KR" altLang="en-US" sz="1200" dirty="0">
                        <a:solidFill>
                          <a:srgbClr val="FF0000"/>
                        </a:solidFill>
                        <a:latin typeface="+mn-ea"/>
                        <a:ea typeface="+mn-ea"/>
                      </a:endParaRPr>
                    </a:p>
                  </a:txBody>
                  <a:tcPr/>
                </a:tc>
              </a:tr>
            </a:tbl>
          </a:graphicData>
        </a:graphic>
      </p:graphicFrame>
    </p:spTree>
    <p:extLst>
      <p:ext uri="{BB962C8B-B14F-4D97-AF65-F5344CB8AC3E}">
        <p14:creationId xmlns:p14="http://schemas.microsoft.com/office/powerpoint/2010/main" val="2333961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5G LAN group configuration</a:t>
            </a:r>
            <a:endParaRPr lang="ko-KR" altLang="en-US" dirty="0"/>
          </a:p>
        </p:txBody>
      </p:sp>
      <p:sp>
        <p:nvSpPr>
          <p:cNvPr id="3" name="Content Placeholder 2"/>
          <p:cNvSpPr>
            <a:spLocks noGrp="1"/>
          </p:cNvSpPr>
          <p:nvPr>
            <p:ph idx="1"/>
          </p:nvPr>
        </p:nvSpPr>
        <p:spPr>
          <a:xfrm>
            <a:off x="320510" y="1404594"/>
            <a:ext cx="11547837" cy="3087519"/>
          </a:xfrm>
        </p:spPr>
        <p:txBody>
          <a:bodyPr>
            <a:normAutofit/>
          </a:bodyPr>
          <a:lstStyle/>
          <a:p>
            <a:r>
              <a:rPr lang="en-GB" altLang="ko-KR" sz="2000" dirty="0"/>
              <a:t>5G LAN group </a:t>
            </a:r>
            <a:r>
              <a:rPr lang="en-GB" altLang="ko-KR" sz="2000" dirty="0" smtClean="0"/>
              <a:t>configuration</a:t>
            </a:r>
          </a:p>
          <a:p>
            <a:pPr lvl="1"/>
            <a:r>
              <a:rPr lang="en-GB" altLang="ko-KR" sz="1600" dirty="0" smtClean="0"/>
              <a:t>a </a:t>
            </a:r>
            <a:r>
              <a:rPr lang="en-GB" altLang="ko-KR" sz="1600" dirty="0"/>
              <a:t>set of 5G LAN-Virtual Network’s configurations that are used for the UE belonging to the 5G LAN group to establish a PDU Session. It is stored in UDR as a part of Application Data and can be managed by AF.</a:t>
            </a:r>
            <a:endParaRPr lang="ko-KR" altLang="ko-KR" sz="1600" dirty="0"/>
          </a:p>
          <a:p>
            <a:pPr lvl="1"/>
            <a:r>
              <a:rPr lang="en-US" altLang="ko-KR" sz="1600" dirty="0" smtClean="0"/>
              <a:t>5G LAN group configuration is agnostic to 5G LAN group</a:t>
            </a:r>
          </a:p>
          <a:p>
            <a:pPr lvl="2"/>
            <a:r>
              <a:rPr lang="en-US" altLang="ko-KR" sz="1400" dirty="0" smtClean="0"/>
              <a:t>5G LAN group configuration shall be identified by its own identifier, which is independent from 5G LAN Group Identifier</a:t>
            </a:r>
          </a:p>
          <a:p>
            <a:pPr lvl="2"/>
            <a:r>
              <a:rPr lang="en-US" altLang="ko-KR" sz="1400" dirty="0" smtClean="0"/>
              <a:t>A multiple 5G LAN groups may share the same 5G LAN group configuration</a:t>
            </a:r>
          </a:p>
          <a:p>
            <a:pPr lvl="1"/>
            <a:r>
              <a:rPr lang="en-US" altLang="ko-KR" sz="1600" dirty="0" smtClean="0"/>
              <a:t>5G LAN group configuration consists of the following configurations:</a:t>
            </a:r>
          </a:p>
          <a:p>
            <a:pPr lvl="2"/>
            <a:r>
              <a:rPr lang="en-US" altLang="ko-KR" sz="1400" dirty="0" smtClean="0"/>
              <a:t>PDU Session related information: DNN, S-NSSAI, PDU Session Type, VLAN Tags, </a:t>
            </a:r>
            <a:r>
              <a:rPr lang="en-US" altLang="ko-KR" sz="1400" dirty="0" err="1" smtClean="0"/>
              <a:t>etc</a:t>
            </a:r>
            <a:endParaRPr lang="en-US" altLang="ko-KR" sz="1400" dirty="0" smtClean="0"/>
          </a:p>
          <a:p>
            <a:pPr lvl="2"/>
            <a:r>
              <a:rPr lang="en-US" altLang="ko-KR" sz="1400" dirty="0" smtClean="0"/>
              <a:t>Related URSP</a:t>
            </a:r>
          </a:p>
          <a:p>
            <a:pPr lvl="2"/>
            <a:r>
              <a:rPr lang="en-US" altLang="ko-KR" sz="1400" dirty="0" smtClean="0"/>
              <a:t>Service Area Restriction: CAG, LADN or a configured list of TAI or cell</a:t>
            </a:r>
          </a:p>
        </p:txBody>
      </p:sp>
      <p:graphicFrame>
        <p:nvGraphicFramePr>
          <p:cNvPr id="5" name="Table 4"/>
          <p:cNvGraphicFramePr>
            <a:graphicFrameLocks noGrp="1"/>
          </p:cNvGraphicFramePr>
          <p:nvPr>
            <p:extLst>
              <p:ext uri="{D42A27DB-BD31-4B8C-83A1-F6EECF244321}">
                <p14:modId xmlns:p14="http://schemas.microsoft.com/office/powerpoint/2010/main" val="2858709219"/>
              </p:ext>
            </p:extLst>
          </p:nvPr>
        </p:nvGraphicFramePr>
        <p:xfrm>
          <a:off x="1333630" y="4492113"/>
          <a:ext cx="10059300" cy="2133600"/>
        </p:xfrm>
        <a:graphic>
          <a:graphicData uri="http://schemas.openxmlformats.org/drawingml/2006/table">
            <a:tbl>
              <a:tblPr firstRow="1" bandRow="1">
                <a:tableStyleId>{69012ECD-51FC-41F1-AA8D-1B2483CD663E}</a:tableStyleId>
              </a:tblPr>
              <a:tblGrid>
                <a:gridCol w="3518832"/>
                <a:gridCol w="6540468"/>
              </a:tblGrid>
              <a:tr h="0">
                <a:tc gridSpan="2">
                  <a:txBody>
                    <a:bodyPr/>
                    <a:lstStyle/>
                    <a:p>
                      <a:pPr latinLnBrk="1"/>
                      <a:r>
                        <a:rPr lang="en-US" altLang="ko-KR" sz="1400" dirty="0" smtClean="0">
                          <a:solidFill>
                            <a:schemeClr val="bg1"/>
                          </a:solidFill>
                        </a:rPr>
                        <a:t>5G LAN group configuration (stored</a:t>
                      </a:r>
                      <a:r>
                        <a:rPr lang="en-US" altLang="ko-KR" sz="1400" baseline="0" dirty="0" smtClean="0">
                          <a:solidFill>
                            <a:schemeClr val="bg1"/>
                          </a:solidFill>
                        </a:rPr>
                        <a:t> in UDR as a part of </a:t>
                      </a:r>
                      <a:r>
                        <a:rPr lang="en-US" altLang="ko-KR" sz="1400" baseline="0" dirty="0" smtClean="0">
                          <a:solidFill>
                            <a:srgbClr val="FFFF00"/>
                          </a:solidFill>
                        </a:rPr>
                        <a:t>Application Data</a:t>
                      </a:r>
                      <a:r>
                        <a:rPr lang="en-US" altLang="ko-KR" sz="1400" baseline="0" dirty="0" smtClean="0">
                          <a:solidFill>
                            <a:schemeClr val="bg1"/>
                          </a:solidFill>
                        </a:rPr>
                        <a:t>, managed by NEF)</a:t>
                      </a:r>
                      <a:endParaRPr lang="ko-KR" altLang="en-US" sz="1400" dirty="0">
                        <a:solidFill>
                          <a:schemeClr val="bg1"/>
                        </a:solidFill>
                      </a:endParaRPr>
                    </a:p>
                  </a:txBody>
                  <a:tcPr>
                    <a:solidFill>
                      <a:schemeClr val="accent5">
                        <a:lumMod val="75000"/>
                      </a:schemeClr>
                    </a:solidFill>
                  </a:tcPr>
                </a:tc>
                <a:tc hMerge="1">
                  <a:txBody>
                    <a:bodyPr/>
                    <a:lstStyle/>
                    <a:p>
                      <a:pPr latinLnBrk="1"/>
                      <a:endParaRPr lang="ko-KR" altLang="en-US" sz="1400" dirty="0"/>
                    </a:p>
                  </a:txBody>
                  <a:tcPr/>
                </a:tc>
              </a:tr>
              <a:tr h="0">
                <a:tc>
                  <a:txBody>
                    <a:bodyPr/>
                    <a:lstStyle/>
                    <a:p>
                      <a:pPr latinLnBrk="1"/>
                      <a:r>
                        <a:rPr lang="en-US" altLang="ko-KR" sz="1400" b="1" dirty="0" smtClean="0">
                          <a:solidFill>
                            <a:schemeClr val="bg1"/>
                          </a:solidFill>
                        </a:rPr>
                        <a:t>Parameters</a:t>
                      </a:r>
                      <a:endParaRPr lang="ko-KR" altLang="en-US" sz="1400" b="1" dirty="0">
                        <a:solidFill>
                          <a:schemeClr val="bg1"/>
                        </a:solidFill>
                      </a:endParaRPr>
                    </a:p>
                  </a:txBody>
                  <a:tcPr>
                    <a:solidFill>
                      <a:schemeClr val="accent5">
                        <a:lumMod val="75000"/>
                      </a:schemeClr>
                    </a:solidFill>
                  </a:tcPr>
                </a:tc>
                <a:tc>
                  <a:txBody>
                    <a:bodyPr/>
                    <a:lstStyle/>
                    <a:p>
                      <a:pPr latinLnBrk="1"/>
                      <a:r>
                        <a:rPr lang="en-US" altLang="ko-KR" sz="1400" b="1" dirty="0" smtClean="0">
                          <a:solidFill>
                            <a:schemeClr val="bg1"/>
                          </a:solidFill>
                        </a:rPr>
                        <a:t>Description</a:t>
                      </a:r>
                      <a:endParaRPr lang="ko-KR" altLang="en-US" sz="1400" b="1" dirty="0">
                        <a:solidFill>
                          <a:schemeClr val="bg1"/>
                        </a:solidFill>
                      </a:endParaRPr>
                    </a:p>
                  </a:txBody>
                  <a:tcPr>
                    <a:solidFill>
                      <a:schemeClr val="accent5">
                        <a:lumMod val="75000"/>
                      </a:schemeClr>
                    </a:solidFill>
                  </a:tcPr>
                </a:tc>
              </a:tr>
              <a:tr h="0">
                <a:tc>
                  <a:txBody>
                    <a:bodyPr/>
                    <a:lstStyle/>
                    <a:p>
                      <a:pPr latinLnBrk="1"/>
                      <a:r>
                        <a:rPr lang="en-US" altLang="ko-KR" sz="1400" dirty="0" smtClean="0">
                          <a:solidFill>
                            <a:srgbClr val="FF0000"/>
                          </a:solidFill>
                        </a:rPr>
                        <a:t>5G LAN Configuration </a:t>
                      </a:r>
                      <a:r>
                        <a:rPr lang="en-US" altLang="ko-KR" sz="1400" baseline="0" dirty="0" smtClean="0">
                          <a:solidFill>
                            <a:srgbClr val="FF0000"/>
                          </a:solidFill>
                        </a:rPr>
                        <a:t>ID</a:t>
                      </a:r>
                      <a:endParaRPr lang="ko-KR" altLang="en-US" sz="1400" dirty="0">
                        <a:solidFill>
                          <a:srgbClr val="FF0000"/>
                        </a:solidFill>
                      </a:endParaRPr>
                    </a:p>
                  </a:txBody>
                  <a:tcPr/>
                </a:tc>
                <a:tc>
                  <a:txBody>
                    <a:bodyPr/>
                    <a:lstStyle/>
                    <a:p>
                      <a:pPr latinLnBrk="1"/>
                      <a:r>
                        <a:rPr lang="en-US" altLang="ko-KR" sz="1400" dirty="0" smtClean="0">
                          <a:solidFill>
                            <a:srgbClr val="FF0000"/>
                          </a:solidFill>
                        </a:rPr>
                        <a:t>A unique identifier</a:t>
                      </a:r>
                      <a:r>
                        <a:rPr lang="en-US" altLang="ko-KR" sz="1400" baseline="0" dirty="0" smtClean="0">
                          <a:solidFill>
                            <a:srgbClr val="FF0000"/>
                          </a:solidFill>
                        </a:rPr>
                        <a:t> to refer the 5G LAN group configuration</a:t>
                      </a:r>
                      <a:endParaRPr lang="ko-KR" altLang="en-US" sz="1400" dirty="0">
                        <a:solidFill>
                          <a:srgbClr val="FF0000"/>
                        </a:solidFill>
                      </a:endParaRPr>
                    </a:p>
                  </a:txBody>
                  <a:tcPr/>
                </a:tc>
              </a:tr>
              <a:tr h="0">
                <a:tc>
                  <a:txBody>
                    <a:bodyPr/>
                    <a:lstStyle/>
                    <a:p>
                      <a:pPr latinLnBrk="1"/>
                      <a:r>
                        <a:rPr lang="en-US" altLang="ko-KR" sz="1400" dirty="0" smtClean="0">
                          <a:solidFill>
                            <a:srgbClr val="FF0000"/>
                          </a:solidFill>
                        </a:rPr>
                        <a:t>Group</a:t>
                      </a:r>
                      <a:r>
                        <a:rPr lang="en-US" altLang="ko-KR" sz="1400" baseline="0" dirty="0" smtClean="0">
                          <a:solidFill>
                            <a:srgbClr val="FF0000"/>
                          </a:solidFill>
                        </a:rPr>
                        <a:t> ID(s)</a:t>
                      </a:r>
                      <a:endParaRPr lang="ko-KR" altLang="en-US" sz="1400" dirty="0">
                        <a:solidFill>
                          <a:srgbClr val="FF0000"/>
                        </a:solidFill>
                      </a:endParaRPr>
                    </a:p>
                  </a:txBody>
                  <a:tcPr/>
                </a:tc>
                <a:tc>
                  <a:txBody>
                    <a:bodyPr/>
                    <a:lstStyle/>
                    <a:p>
                      <a:pPr algn="l" latinLnBrk="1"/>
                      <a:r>
                        <a:rPr lang="en-US" altLang="ko-KR" sz="1400" dirty="0" smtClean="0">
                          <a:solidFill>
                            <a:srgbClr val="FF0000"/>
                          </a:solidFill>
                        </a:rPr>
                        <a:t>List of the</a:t>
                      </a:r>
                      <a:r>
                        <a:rPr lang="en-US" altLang="ko-KR" sz="1400" baseline="0" dirty="0" smtClean="0">
                          <a:solidFill>
                            <a:srgbClr val="FF0000"/>
                          </a:solidFill>
                        </a:rPr>
                        <a:t> external group IDs. Each group is allowed </a:t>
                      </a:r>
                      <a:r>
                        <a:rPr lang="en-US" altLang="ko-KR" sz="1400" dirty="0" smtClean="0">
                          <a:solidFill>
                            <a:srgbClr val="FF0000"/>
                          </a:solidFill>
                        </a:rPr>
                        <a:t>to use this configuration</a:t>
                      </a:r>
                      <a:endParaRPr lang="ko-KR" altLang="en-US" sz="1400" dirty="0">
                        <a:solidFill>
                          <a:srgbClr val="FF0000"/>
                        </a:solidFill>
                      </a:endParaRPr>
                    </a:p>
                  </a:txBody>
                  <a:tcPr/>
                </a:tc>
              </a:tr>
              <a:tr h="0">
                <a:tc>
                  <a:txBody>
                    <a:bodyPr/>
                    <a:lstStyle/>
                    <a:p>
                      <a:pPr latinLnBrk="1"/>
                      <a:r>
                        <a:rPr lang="en-US" altLang="ko-KR" sz="1400" dirty="0" smtClean="0">
                          <a:solidFill>
                            <a:srgbClr val="FF0000"/>
                          </a:solidFill>
                        </a:rPr>
                        <a:t>PDU Session related </a:t>
                      </a:r>
                      <a:r>
                        <a:rPr lang="en-US" altLang="ko-KR" sz="1400" baseline="0" dirty="0" smtClean="0">
                          <a:solidFill>
                            <a:srgbClr val="FF0000"/>
                          </a:solidFill>
                        </a:rPr>
                        <a:t>Information</a:t>
                      </a:r>
                      <a:endParaRPr lang="ko-KR" altLang="en-US" sz="1400" dirty="0">
                        <a:solidFill>
                          <a:srgbClr val="FF0000"/>
                        </a:solidFill>
                      </a:endParaRPr>
                    </a:p>
                  </a:txBody>
                  <a:tcPr/>
                </a:tc>
                <a:tc>
                  <a:txBody>
                    <a:bodyPr/>
                    <a:lstStyle/>
                    <a:p>
                      <a:pPr latinLnBrk="1"/>
                      <a:r>
                        <a:rPr lang="en-US" altLang="ko-KR" sz="1400" dirty="0" smtClean="0">
                          <a:solidFill>
                            <a:srgbClr val="FF0000"/>
                          </a:solidFill>
                        </a:rPr>
                        <a:t>DNN, S-NSSAI, PDU</a:t>
                      </a:r>
                      <a:r>
                        <a:rPr lang="en-US" altLang="ko-KR" sz="1400" baseline="0" dirty="0" smtClean="0">
                          <a:solidFill>
                            <a:srgbClr val="FF0000"/>
                          </a:solidFill>
                        </a:rPr>
                        <a:t> Session Type, VLAN Tags</a:t>
                      </a:r>
                      <a:endParaRPr lang="ko-KR" altLang="en-US" sz="1400" dirty="0">
                        <a:solidFill>
                          <a:srgbClr val="FF0000"/>
                        </a:solidFill>
                      </a:endParaRPr>
                    </a:p>
                  </a:txBody>
                  <a:tcPr/>
                </a:tc>
              </a:tr>
              <a:tr h="0">
                <a:tc>
                  <a:txBody>
                    <a:bodyPr/>
                    <a:lstStyle/>
                    <a:p>
                      <a:pPr latinLnBrk="1"/>
                      <a:r>
                        <a:rPr lang="en-US" altLang="ko-KR" sz="1400" dirty="0" smtClean="0">
                          <a:solidFill>
                            <a:srgbClr val="FF0000"/>
                          </a:solidFill>
                        </a:rPr>
                        <a:t>Related URSP</a:t>
                      </a:r>
                      <a:endParaRPr lang="ko-KR" altLang="en-US" sz="1400" dirty="0">
                        <a:solidFill>
                          <a:srgbClr val="FF0000"/>
                        </a:solidFill>
                      </a:endParaRPr>
                    </a:p>
                  </a:txBody>
                  <a:tcPr/>
                </a:tc>
                <a:tc>
                  <a:txBody>
                    <a:bodyPr/>
                    <a:lstStyle/>
                    <a:p>
                      <a:pPr latinLnBrk="1"/>
                      <a:r>
                        <a:rPr lang="en-US" altLang="ko-KR" sz="1400" dirty="0" smtClean="0">
                          <a:solidFill>
                            <a:srgbClr val="FF0000"/>
                          </a:solidFill>
                        </a:rPr>
                        <a:t>A set of URSP</a:t>
                      </a:r>
                      <a:r>
                        <a:rPr lang="en-US" altLang="ko-KR" sz="1400" baseline="0" dirty="0" smtClean="0">
                          <a:solidFill>
                            <a:srgbClr val="FF0000"/>
                          </a:solidFill>
                        </a:rPr>
                        <a:t> rules</a:t>
                      </a:r>
                      <a:endParaRPr lang="ko-KR" altLang="en-US" sz="1400" dirty="0">
                        <a:solidFill>
                          <a:srgbClr val="FF0000"/>
                        </a:solidFill>
                      </a:endParaRPr>
                    </a:p>
                  </a:txBody>
                  <a:tcPr/>
                </a:tc>
              </a:tr>
              <a:tr h="0">
                <a:tc>
                  <a:txBody>
                    <a:bodyPr/>
                    <a:lstStyle/>
                    <a:p>
                      <a:pPr latinLnBrk="1"/>
                      <a:r>
                        <a:rPr lang="en-US" altLang="ko-KR" sz="1400" dirty="0" smtClean="0">
                          <a:solidFill>
                            <a:srgbClr val="FF0000"/>
                          </a:solidFill>
                        </a:rPr>
                        <a:t>Service Area Restriction</a:t>
                      </a:r>
                      <a:endParaRPr lang="ko-KR" altLang="en-US" sz="1400" dirty="0">
                        <a:solidFill>
                          <a:srgbClr val="FF0000"/>
                        </a:solidFill>
                      </a:endParaRPr>
                    </a:p>
                  </a:txBody>
                  <a:tcPr/>
                </a:tc>
                <a:tc>
                  <a:txBody>
                    <a:bodyPr/>
                    <a:lstStyle/>
                    <a:p>
                      <a:pPr latinLnBrk="1"/>
                      <a:r>
                        <a:rPr lang="en-US" altLang="ko-KR" sz="1400" dirty="0" smtClean="0">
                          <a:solidFill>
                            <a:srgbClr val="FF0000"/>
                          </a:solidFill>
                        </a:rPr>
                        <a:t>CAG</a:t>
                      </a:r>
                      <a:r>
                        <a:rPr lang="en-US" altLang="ko-KR" sz="1400" baseline="0" dirty="0" smtClean="0">
                          <a:solidFill>
                            <a:srgbClr val="FF0000"/>
                          </a:solidFill>
                        </a:rPr>
                        <a:t>, or a configured list of TAI, or LADN</a:t>
                      </a:r>
                      <a:endParaRPr lang="ko-KR" altLang="en-US" sz="1400" dirty="0">
                        <a:solidFill>
                          <a:srgbClr val="FF0000"/>
                        </a:solidFill>
                      </a:endParaRPr>
                    </a:p>
                  </a:txBody>
                  <a:tcPr/>
                </a:tc>
              </a:tr>
            </a:tbl>
          </a:graphicData>
        </a:graphic>
      </p:graphicFrame>
    </p:spTree>
    <p:extLst>
      <p:ext uri="{BB962C8B-B14F-4D97-AF65-F5344CB8AC3E}">
        <p14:creationId xmlns:p14="http://schemas.microsoft.com/office/powerpoint/2010/main" val="39949832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ko-KR" sz="3200" dirty="0" smtClean="0"/>
              <a:t>Relationship among UE, Group and 5G LAN configuration</a:t>
            </a:r>
            <a:endParaRPr lang="ko-KR" altLang="en-US" sz="3200" dirty="0"/>
          </a:p>
        </p:txBody>
      </p:sp>
      <p:sp>
        <p:nvSpPr>
          <p:cNvPr id="3" name="Content Placeholder 2"/>
          <p:cNvSpPr>
            <a:spLocks noGrp="1"/>
          </p:cNvSpPr>
          <p:nvPr>
            <p:ph idx="1"/>
          </p:nvPr>
        </p:nvSpPr>
        <p:spPr>
          <a:xfrm>
            <a:off x="320510" y="1404595"/>
            <a:ext cx="11547837" cy="551206"/>
          </a:xfrm>
        </p:spPr>
        <p:txBody>
          <a:bodyPr>
            <a:normAutofit/>
          </a:bodyPr>
          <a:lstStyle/>
          <a:p>
            <a:r>
              <a:rPr lang="en-US" altLang="ko-KR" sz="2000" dirty="0" smtClean="0"/>
              <a:t>5G LAN member (UE), 5G LAN group, 5G LAN group configuration</a:t>
            </a:r>
            <a:endParaRPr lang="ko-KR" altLang="en-US" sz="2000" dirty="0"/>
          </a:p>
        </p:txBody>
      </p:sp>
      <p:sp>
        <p:nvSpPr>
          <p:cNvPr id="16" name="TextBox 15"/>
          <p:cNvSpPr txBox="1"/>
          <p:nvPr/>
        </p:nvSpPr>
        <p:spPr>
          <a:xfrm>
            <a:off x="2083224" y="2181642"/>
            <a:ext cx="3449622" cy="369332"/>
          </a:xfrm>
          <a:prstGeom prst="rect">
            <a:avLst/>
          </a:prstGeom>
          <a:noFill/>
        </p:spPr>
        <p:txBody>
          <a:bodyPr wrap="square" rtlCol="0">
            <a:spAutoFit/>
          </a:bodyPr>
          <a:lstStyle/>
          <a:p>
            <a:r>
              <a:rPr lang="en-US" altLang="ko-KR" dirty="0" smtClean="0">
                <a:solidFill>
                  <a:schemeClr val="bg1"/>
                </a:solidFill>
              </a:rPr>
              <a:t>5G LAN group configuration</a:t>
            </a:r>
            <a:endParaRPr lang="ko-KR" altLang="en-US" dirty="0">
              <a:solidFill>
                <a:schemeClr val="bg1"/>
              </a:solidFill>
            </a:endParaRPr>
          </a:p>
        </p:txBody>
      </p:sp>
      <p:sp>
        <p:nvSpPr>
          <p:cNvPr id="18" name="Rectangle 17"/>
          <p:cNvSpPr/>
          <p:nvPr/>
        </p:nvSpPr>
        <p:spPr>
          <a:xfrm>
            <a:off x="865990" y="2363911"/>
            <a:ext cx="2152288" cy="701567"/>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t>5G LAN group configuration</a:t>
            </a:r>
            <a:endParaRPr lang="ko-KR" altLang="en-US" dirty="0"/>
          </a:p>
        </p:txBody>
      </p:sp>
      <p:sp>
        <p:nvSpPr>
          <p:cNvPr id="19" name="Rectangle 18"/>
          <p:cNvSpPr/>
          <p:nvPr/>
        </p:nvSpPr>
        <p:spPr>
          <a:xfrm>
            <a:off x="5174983" y="2363911"/>
            <a:ext cx="2152288" cy="701874"/>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t>5G LAN group</a:t>
            </a:r>
            <a:endParaRPr lang="ko-KR" altLang="en-US" dirty="0"/>
          </a:p>
        </p:txBody>
      </p:sp>
      <p:cxnSp>
        <p:nvCxnSpPr>
          <p:cNvPr id="22" name="Straight Arrow Connector 21"/>
          <p:cNvCxnSpPr>
            <a:stCxn id="18" idx="3"/>
            <a:endCxn id="19" idx="1"/>
          </p:cNvCxnSpPr>
          <p:nvPr/>
        </p:nvCxnSpPr>
        <p:spPr>
          <a:xfrm>
            <a:off x="3018278" y="2714695"/>
            <a:ext cx="2156705" cy="153"/>
          </a:xfrm>
          <a:prstGeom prst="straightConnector1">
            <a:avLst/>
          </a:prstGeom>
          <a:ln>
            <a:solidFill>
              <a:schemeClr val="accent5">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41803" y="2325974"/>
            <a:ext cx="2095500" cy="369332"/>
          </a:xfrm>
          <a:prstGeom prst="rect">
            <a:avLst/>
          </a:prstGeom>
          <a:noFill/>
        </p:spPr>
        <p:txBody>
          <a:bodyPr wrap="square" rtlCol="0">
            <a:spAutoFit/>
          </a:bodyPr>
          <a:lstStyle/>
          <a:p>
            <a:r>
              <a:rPr lang="en-US" altLang="ko-KR" b="1" dirty="0" smtClean="0">
                <a:solidFill>
                  <a:schemeClr val="accent5">
                    <a:lumMod val="50000"/>
                  </a:schemeClr>
                </a:solidFill>
              </a:rPr>
              <a:t>n:m relationship</a:t>
            </a:r>
            <a:endParaRPr lang="ko-KR" altLang="en-US" b="1" dirty="0">
              <a:solidFill>
                <a:schemeClr val="accent5">
                  <a:lumMod val="50000"/>
                </a:schemeClr>
              </a:solidFill>
            </a:endParaRPr>
          </a:p>
        </p:txBody>
      </p:sp>
      <p:sp>
        <p:nvSpPr>
          <p:cNvPr id="27" name="Rectangle 26"/>
          <p:cNvSpPr/>
          <p:nvPr/>
        </p:nvSpPr>
        <p:spPr>
          <a:xfrm>
            <a:off x="9483975" y="2363911"/>
            <a:ext cx="2152288" cy="701874"/>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smtClean="0"/>
              <a:t>5G LAN user</a:t>
            </a:r>
          </a:p>
          <a:p>
            <a:pPr algn="ctr"/>
            <a:r>
              <a:rPr lang="en-US" altLang="ko-KR" dirty="0" smtClean="0"/>
              <a:t>(UE)</a:t>
            </a:r>
            <a:endParaRPr lang="ko-KR" altLang="en-US" dirty="0"/>
          </a:p>
        </p:txBody>
      </p:sp>
      <p:cxnSp>
        <p:nvCxnSpPr>
          <p:cNvPr id="30" name="Straight Arrow Connector 29"/>
          <p:cNvCxnSpPr/>
          <p:nvPr/>
        </p:nvCxnSpPr>
        <p:spPr>
          <a:xfrm>
            <a:off x="7327270" y="2698735"/>
            <a:ext cx="2156705" cy="153"/>
          </a:xfrm>
          <a:prstGeom prst="straightConnector1">
            <a:avLst/>
          </a:prstGeom>
          <a:ln>
            <a:solidFill>
              <a:schemeClr val="accent5">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414204" y="2345362"/>
            <a:ext cx="2095500" cy="369332"/>
          </a:xfrm>
          <a:prstGeom prst="rect">
            <a:avLst/>
          </a:prstGeom>
          <a:noFill/>
        </p:spPr>
        <p:txBody>
          <a:bodyPr wrap="square" rtlCol="0">
            <a:spAutoFit/>
          </a:bodyPr>
          <a:lstStyle/>
          <a:p>
            <a:r>
              <a:rPr lang="en-US" altLang="ko-KR" b="1" dirty="0" smtClean="0">
                <a:solidFill>
                  <a:schemeClr val="accent5">
                    <a:lumMod val="50000"/>
                  </a:schemeClr>
                </a:solidFill>
              </a:rPr>
              <a:t>n:m relationship</a:t>
            </a:r>
            <a:endParaRPr lang="ko-KR" altLang="en-US" b="1" dirty="0">
              <a:solidFill>
                <a:schemeClr val="accent5">
                  <a:lumMod val="50000"/>
                </a:schemeClr>
              </a:solidFill>
            </a:endParaRPr>
          </a:p>
        </p:txBody>
      </p:sp>
      <p:sp>
        <p:nvSpPr>
          <p:cNvPr id="32" name="TextBox 31"/>
          <p:cNvSpPr txBox="1"/>
          <p:nvPr/>
        </p:nvSpPr>
        <p:spPr>
          <a:xfrm>
            <a:off x="6650617" y="4806841"/>
            <a:ext cx="4981884" cy="523220"/>
          </a:xfrm>
          <a:prstGeom prst="rect">
            <a:avLst/>
          </a:prstGeom>
          <a:noFill/>
        </p:spPr>
        <p:txBody>
          <a:bodyPr wrap="square" rtlCol="0">
            <a:spAutoFit/>
          </a:bodyPr>
          <a:lstStyle/>
          <a:p>
            <a:pPr marL="285750" indent="-285750">
              <a:buFont typeface="Arial" panose="020B0604020202020204" pitchFamily="34" charset="0"/>
              <a:buChar char="•"/>
            </a:pPr>
            <a:r>
              <a:rPr lang="en-US" altLang="ko-KR" sz="1400" dirty="0" smtClean="0"/>
              <a:t>A 5G LAN user can belong to multiple 5G LAN group</a:t>
            </a:r>
          </a:p>
          <a:p>
            <a:pPr marL="285750" indent="-285750">
              <a:buFont typeface="Arial" panose="020B0604020202020204" pitchFamily="34" charset="0"/>
              <a:buChar char="•"/>
            </a:pPr>
            <a:r>
              <a:rPr lang="en-US" altLang="ko-KR" sz="1400" dirty="0" smtClean="0"/>
              <a:t>A 5G LAN group can include multiple 5G LAN user</a:t>
            </a:r>
            <a:endParaRPr lang="ko-KR" altLang="en-US" sz="1400" dirty="0"/>
          </a:p>
        </p:txBody>
      </p:sp>
      <p:sp>
        <p:nvSpPr>
          <p:cNvPr id="34" name="TextBox 33"/>
          <p:cNvSpPr txBox="1"/>
          <p:nvPr/>
        </p:nvSpPr>
        <p:spPr>
          <a:xfrm>
            <a:off x="865990" y="4794141"/>
            <a:ext cx="4981884" cy="954107"/>
          </a:xfrm>
          <a:prstGeom prst="rect">
            <a:avLst/>
          </a:prstGeom>
          <a:noFill/>
        </p:spPr>
        <p:txBody>
          <a:bodyPr wrap="square" rtlCol="0">
            <a:spAutoFit/>
          </a:bodyPr>
          <a:lstStyle/>
          <a:p>
            <a:pPr marL="285750" indent="-285750">
              <a:buFont typeface="Arial" panose="020B0604020202020204" pitchFamily="34" charset="0"/>
              <a:buChar char="•"/>
            </a:pPr>
            <a:r>
              <a:rPr lang="en-US" altLang="ko-KR" sz="1400" dirty="0" smtClean="0"/>
              <a:t>A 5G LAN group configuration can be shared by multiple 5G LAN group</a:t>
            </a:r>
          </a:p>
          <a:p>
            <a:pPr marL="285750" indent="-285750">
              <a:buFont typeface="Arial" panose="020B0604020202020204" pitchFamily="34" charset="0"/>
              <a:buChar char="•"/>
            </a:pPr>
            <a:r>
              <a:rPr lang="en-US" altLang="ko-KR" sz="1400" dirty="0" smtClean="0"/>
              <a:t>A 5G LAN group is allowed to access multiple 5G LAN group configuration</a:t>
            </a:r>
            <a:endParaRPr lang="ko-KR" altLang="en-US" sz="1400" dirty="0"/>
          </a:p>
        </p:txBody>
      </p:sp>
      <p:sp>
        <p:nvSpPr>
          <p:cNvPr id="35" name="TextBox 34"/>
          <p:cNvSpPr txBox="1"/>
          <p:nvPr/>
        </p:nvSpPr>
        <p:spPr>
          <a:xfrm>
            <a:off x="9509704" y="3276600"/>
            <a:ext cx="2358643" cy="523220"/>
          </a:xfrm>
          <a:prstGeom prst="rect">
            <a:avLst/>
          </a:prstGeom>
          <a:noFill/>
        </p:spPr>
        <p:txBody>
          <a:bodyPr wrap="square" rtlCol="0">
            <a:spAutoFit/>
          </a:bodyPr>
          <a:lstStyle/>
          <a:p>
            <a:pPr marL="285750" indent="-285750">
              <a:buFontTx/>
              <a:buChar char="-"/>
            </a:pPr>
            <a:r>
              <a:rPr lang="en-US" altLang="ko-KR" sz="1400" dirty="0" smtClean="0"/>
              <a:t>SUPI (identifier)</a:t>
            </a:r>
          </a:p>
          <a:p>
            <a:pPr marL="285750" indent="-285750">
              <a:buFontTx/>
              <a:buChar char="-"/>
            </a:pPr>
            <a:r>
              <a:rPr lang="en-US" altLang="ko-KR" sz="1400" dirty="0" smtClean="0"/>
              <a:t>Internal Group ID list</a:t>
            </a:r>
            <a:endParaRPr lang="ko-KR" altLang="en-US" sz="1400" dirty="0"/>
          </a:p>
        </p:txBody>
      </p:sp>
      <p:sp>
        <p:nvSpPr>
          <p:cNvPr id="36" name="TextBox 35"/>
          <p:cNvSpPr txBox="1"/>
          <p:nvPr/>
        </p:nvSpPr>
        <p:spPr>
          <a:xfrm>
            <a:off x="5237303" y="3322099"/>
            <a:ext cx="2331897" cy="954107"/>
          </a:xfrm>
          <a:prstGeom prst="rect">
            <a:avLst/>
          </a:prstGeom>
          <a:noFill/>
        </p:spPr>
        <p:txBody>
          <a:bodyPr wrap="square" rtlCol="0">
            <a:spAutoFit/>
          </a:bodyPr>
          <a:lstStyle/>
          <a:p>
            <a:pPr marL="285750" indent="-285750">
              <a:buFontTx/>
              <a:buChar char="-"/>
            </a:pPr>
            <a:r>
              <a:rPr lang="en-US" altLang="ko-KR" sz="1400" dirty="0" smtClean="0"/>
              <a:t>Internal Group ID</a:t>
            </a:r>
          </a:p>
          <a:p>
            <a:pPr marL="285750" indent="-285750">
              <a:buFontTx/>
              <a:buChar char="-"/>
            </a:pPr>
            <a:r>
              <a:rPr lang="en-US" altLang="ko-KR" sz="1400" dirty="0" smtClean="0"/>
              <a:t>SUPI list</a:t>
            </a:r>
          </a:p>
          <a:p>
            <a:pPr marL="285750" indent="-285750">
              <a:buFontTx/>
              <a:buChar char="-"/>
            </a:pPr>
            <a:r>
              <a:rPr lang="en-US" altLang="ko-KR" sz="1400" dirty="0" smtClean="0">
                <a:solidFill>
                  <a:srgbClr val="FF0000"/>
                </a:solidFill>
              </a:rPr>
              <a:t>List of 5G LAN group configurations</a:t>
            </a:r>
            <a:endParaRPr lang="ko-KR" altLang="en-US" sz="1400" dirty="0">
              <a:solidFill>
                <a:srgbClr val="FF0000"/>
              </a:solidFill>
            </a:endParaRPr>
          </a:p>
        </p:txBody>
      </p:sp>
      <p:sp>
        <p:nvSpPr>
          <p:cNvPr id="37" name="TextBox 36"/>
          <p:cNvSpPr txBox="1"/>
          <p:nvPr/>
        </p:nvSpPr>
        <p:spPr>
          <a:xfrm>
            <a:off x="865990" y="3414596"/>
            <a:ext cx="2702710" cy="954107"/>
          </a:xfrm>
          <a:prstGeom prst="rect">
            <a:avLst/>
          </a:prstGeom>
          <a:noFill/>
        </p:spPr>
        <p:txBody>
          <a:bodyPr wrap="square" rtlCol="0">
            <a:spAutoFit/>
          </a:bodyPr>
          <a:lstStyle/>
          <a:p>
            <a:pPr marL="285750" indent="-285750">
              <a:buFontTx/>
              <a:buChar char="-"/>
            </a:pPr>
            <a:r>
              <a:rPr lang="en-US" altLang="ko-KR" sz="1400" dirty="0" smtClean="0"/>
              <a:t>5G LAN Configuration ID</a:t>
            </a:r>
          </a:p>
          <a:p>
            <a:pPr marL="285750" indent="-285750">
              <a:buFontTx/>
              <a:buChar char="-"/>
            </a:pPr>
            <a:r>
              <a:rPr lang="en-US" altLang="ko-KR" sz="1400" dirty="0" smtClean="0">
                <a:solidFill>
                  <a:srgbClr val="FF0000"/>
                </a:solidFill>
              </a:rPr>
              <a:t>List </a:t>
            </a:r>
            <a:r>
              <a:rPr lang="en-US" altLang="ko-KR" sz="1400" dirty="0">
                <a:solidFill>
                  <a:srgbClr val="FF0000"/>
                </a:solidFill>
              </a:rPr>
              <a:t>of External group </a:t>
            </a:r>
            <a:r>
              <a:rPr lang="en-US" altLang="ko-KR" sz="1400" dirty="0" smtClean="0">
                <a:solidFill>
                  <a:srgbClr val="FF0000"/>
                </a:solidFill>
              </a:rPr>
              <a:t>IDs </a:t>
            </a:r>
            <a:r>
              <a:rPr lang="en-US" altLang="ko-KR" sz="1400" dirty="0">
                <a:solidFill>
                  <a:srgbClr val="FF0000"/>
                </a:solidFill>
              </a:rPr>
              <a:t>that is </a:t>
            </a:r>
            <a:r>
              <a:rPr lang="en-US" altLang="ko-KR" sz="1400" dirty="0" smtClean="0">
                <a:solidFill>
                  <a:srgbClr val="FF0000"/>
                </a:solidFill>
              </a:rPr>
              <a:t>allowed to </a:t>
            </a:r>
            <a:r>
              <a:rPr lang="en-US" altLang="ko-KR" sz="1400" dirty="0">
                <a:solidFill>
                  <a:srgbClr val="FF0000"/>
                </a:solidFill>
              </a:rPr>
              <a:t>use this </a:t>
            </a:r>
            <a:r>
              <a:rPr lang="en-US" altLang="ko-KR" sz="1400" dirty="0" smtClean="0">
                <a:solidFill>
                  <a:srgbClr val="FF0000"/>
                </a:solidFill>
              </a:rPr>
              <a:t>configuration</a:t>
            </a:r>
            <a:endParaRPr lang="ko-KR" altLang="en-US" sz="1400" dirty="0">
              <a:solidFill>
                <a:srgbClr val="FF0000"/>
              </a:solidFill>
            </a:endParaRPr>
          </a:p>
        </p:txBody>
      </p:sp>
    </p:spTree>
    <p:extLst>
      <p:ext uri="{BB962C8B-B14F-4D97-AF65-F5344CB8AC3E}">
        <p14:creationId xmlns:p14="http://schemas.microsoft.com/office/powerpoint/2010/main" val="3778860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Oval 161"/>
          <p:cNvSpPr/>
          <p:nvPr/>
        </p:nvSpPr>
        <p:spPr>
          <a:xfrm>
            <a:off x="3075955" y="4478781"/>
            <a:ext cx="1215613" cy="1532829"/>
          </a:xfrm>
          <a:prstGeom prst="ellipse">
            <a:avLst/>
          </a:prstGeom>
          <a:solidFill>
            <a:schemeClr val="accent1">
              <a:lumMod val="20000"/>
              <a:lumOff val="80000"/>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1" name="Oval 160"/>
          <p:cNvSpPr/>
          <p:nvPr/>
        </p:nvSpPr>
        <p:spPr>
          <a:xfrm>
            <a:off x="1215447" y="4465653"/>
            <a:ext cx="1334558" cy="1532829"/>
          </a:xfrm>
          <a:prstGeom prst="ellipse">
            <a:avLst/>
          </a:prstGeom>
          <a:solidFill>
            <a:schemeClr val="accent2">
              <a:lumMod val="20000"/>
              <a:lumOff val="80000"/>
              <a:alpha val="5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Title 1"/>
          <p:cNvSpPr>
            <a:spLocks noGrp="1"/>
          </p:cNvSpPr>
          <p:nvPr>
            <p:ph type="title"/>
          </p:nvPr>
        </p:nvSpPr>
        <p:spPr/>
        <p:txBody>
          <a:bodyPr>
            <a:normAutofit/>
          </a:bodyPr>
          <a:lstStyle/>
          <a:p>
            <a:r>
              <a:rPr lang="en-US" altLang="ko-KR" sz="3600" dirty="0" smtClean="0"/>
              <a:t>Benefit of N:M relationship</a:t>
            </a:r>
            <a:endParaRPr lang="ko-KR" altLang="en-US" sz="3600" dirty="0"/>
          </a:p>
        </p:txBody>
      </p:sp>
      <p:sp>
        <p:nvSpPr>
          <p:cNvPr id="3" name="Content Placeholder 2"/>
          <p:cNvSpPr>
            <a:spLocks noGrp="1"/>
          </p:cNvSpPr>
          <p:nvPr>
            <p:ph idx="1"/>
          </p:nvPr>
        </p:nvSpPr>
        <p:spPr>
          <a:xfrm>
            <a:off x="320510" y="1404594"/>
            <a:ext cx="5546889" cy="2062505"/>
          </a:xfrm>
        </p:spPr>
        <p:txBody>
          <a:bodyPr>
            <a:normAutofit/>
          </a:bodyPr>
          <a:lstStyle/>
          <a:p>
            <a:r>
              <a:rPr lang="en-US" altLang="ko-KR" sz="1600" dirty="0" smtClean="0"/>
              <a:t>Operators are able to re-use the same 5G LAN configuration for multiple 5G LAN groups</a:t>
            </a:r>
          </a:p>
          <a:p>
            <a:pPr lvl="1"/>
            <a:r>
              <a:rPr lang="en-US" altLang="ko-KR" sz="1400" dirty="0" smtClean="0"/>
              <a:t>For the case when the operators provisioned a 5G LAN Virtual Network for a specific purpose, the operator can keep the same configuration, however the 5G LAN group can be more dynamic based on re-organization or inviting partner’s customers, etc.</a:t>
            </a:r>
          </a:p>
        </p:txBody>
      </p:sp>
      <p:sp>
        <p:nvSpPr>
          <p:cNvPr id="5" name="Content Placeholder 2"/>
          <p:cNvSpPr txBox="1">
            <a:spLocks/>
          </p:cNvSpPr>
          <p:nvPr/>
        </p:nvSpPr>
        <p:spPr>
          <a:xfrm>
            <a:off x="6321458" y="1404594"/>
            <a:ext cx="5546889" cy="2062506"/>
          </a:xfrm>
          <a:prstGeom prst="rect">
            <a:avLst/>
          </a:prstGeom>
        </p:spPr>
        <p:txBody>
          <a:bodyPr vert="horz" lIns="91440" tIns="45720" rIns="91440" bIns="45720" rtlCol="0">
            <a:normAutofit/>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accent5">
                    <a:lumMod val="75000"/>
                  </a:schemeClr>
                </a:solidFill>
                <a:latin typeface="+mn-ea"/>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600" dirty="0"/>
              <a:t>A 5G LAN group is allowed to access multiple 5G LAN configurations based on its needs.</a:t>
            </a:r>
          </a:p>
          <a:p>
            <a:pPr lvl="1"/>
            <a:r>
              <a:rPr lang="en-US" altLang="ko-KR" sz="1400" dirty="0"/>
              <a:t>For example, all members of newly formed task force team request to join the two or more existing 5G LAN Virtual Network since they wants to share the two isolated group’s networks.</a:t>
            </a:r>
            <a:endParaRPr lang="ko-KR" altLang="en-US" sz="1400" dirty="0"/>
          </a:p>
        </p:txBody>
      </p:sp>
      <p:sp>
        <p:nvSpPr>
          <p:cNvPr id="6" name="Oval 5"/>
          <p:cNvSpPr/>
          <p:nvPr/>
        </p:nvSpPr>
        <p:spPr>
          <a:xfrm>
            <a:off x="1827619" y="3617604"/>
            <a:ext cx="2019300" cy="62229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dirty="0" smtClean="0">
                <a:solidFill>
                  <a:schemeClr val="tx1"/>
                </a:solidFill>
              </a:rPr>
              <a:t>5G LAN Virtual Network</a:t>
            </a:r>
            <a:endParaRPr lang="ko-KR" altLang="en-US" sz="1100" dirty="0">
              <a:solidFill>
                <a:schemeClr val="tx1"/>
              </a:solidFill>
            </a:endParaRPr>
          </a:p>
        </p:txBody>
      </p:sp>
      <p:grpSp>
        <p:nvGrpSpPr>
          <p:cNvPr id="9" name="Group 8"/>
          <p:cNvGrpSpPr/>
          <p:nvPr/>
        </p:nvGrpSpPr>
        <p:grpSpPr>
          <a:xfrm>
            <a:off x="1483792" y="5051338"/>
            <a:ext cx="294950" cy="400856"/>
            <a:chOff x="3781722" y="2594317"/>
            <a:chExt cx="700617" cy="991307"/>
          </a:xfrm>
        </p:grpSpPr>
        <p:sp>
          <p:nvSpPr>
            <p:cNvPr id="89"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0"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1"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2"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3"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4"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5"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6"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7"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98"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99"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0"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1"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2"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64" name="Group 63"/>
          <p:cNvGrpSpPr/>
          <p:nvPr/>
        </p:nvGrpSpPr>
        <p:grpSpPr>
          <a:xfrm>
            <a:off x="1689306" y="4383585"/>
            <a:ext cx="491524" cy="128301"/>
            <a:chOff x="4869656" y="2796892"/>
            <a:chExt cx="445294" cy="136656"/>
          </a:xfrm>
        </p:grpSpPr>
        <p:sp>
          <p:nvSpPr>
            <p:cNvPr id="85" name="Rounded Rectangle 84"/>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86" name="Flowchart: Terminator 85"/>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87" name="Oval 86"/>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8" name="Flowchart: Terminator 87"/>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grpSp>
      <p:cxnSp>
        <p:nvCxnSpPr>
          <p:cNvPr id="21" name="Straight Connector 20"/>
          <p:cNvCxnSpPr>
            <a:stCxn id="85" idx="0"/>
            <a:endCxn id="6" idx="3"/>
          </p:cNvCxnSpPr>
          <p:nvPr/>
        </p:nvCxnSpPr>
        <p:spPr>
          <a:xfrm flipV="1">
            <a:off x="1935068" y="4148769"/>
            <a:ext cx="188271" cy="234816"/>
          </a:xfrm>
          <a:prstGeom prst="line">
            <a:avLst/>
          </a:prstGeom>
          <a:noFill/>
          <a:ln w="63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05" name="Group 104"/>
          <p:cNvGrpSpPr/>
          <p:nvPr/>
        </p:nvGrpSpPr>
        <p:grpSpPr>
          <a:xfrm>
            <a:off x="1989635" y="5051247"/>
            <a:ext cx="294950" cy="400856"/>
            <a:chOff x="3781722" y="2594317"/>
            <a:chExt cx="700617" cy="991307"/>
          </a:xfrm>
        </p:grpSpPr>
        <p:sp>
          <p:nvSpPr>
            <p:cNvPr id="106"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7"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08"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09"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10"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11"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12"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13"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14"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15"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16"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17"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18"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19"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20" name="Group 119"/>
          <p:cNvGrpSpPr/>
          <p:nvPr/>
        </p:nvGrpSpPr>
        <p:grpSpPr>
          <a:xfrm>
            <a:off x="3407185" y="4380758"/>
            <a:ext cx="491524" cy="128301"/>
            <a:chOff x="4869656" y="2796892"/>
            <a:chExt cx="445294" cy="136656"/>
          </a:xfrm>
        </p:grpSpPr>
        <p:sp>
          <p:nvSpPr>
            <p:cNvPr id="121" name="Rounded Rectangle 120"/>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122" name="Flowchart: Terminator 121"/>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123" name="Oval 122"/>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4" name="Flowchart: Terminator 123"/>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grpSp>
      <p:grpSp>
        <p:nvGrpSpPr>
          <p:cNvPr id="125" name="Group 124"/>
          <p:cNvGrpSpPr/>
          <p:nvPr/>
        </p:nvGrpSpPr>
        <p:grpSpPr>
          <a:xfrm>
            <a:off x="3284544" y="5011420"/>
            <a:ext cx="294950" cy="400856"/>
            <a:chOff x="3781722" y="2594317"/>
            <a:chExt cx="700617" cy="991307"/>
          </a:xfrm>
        </p:grpSpPr>
        <p:sp>
          <p:nvSpPr>
            <p:cNvPr id="126"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7"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8"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9"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0"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1"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2"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3"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4"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5"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6"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7"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8"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9"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40" name="Group 139"/>
          <p:cNvGrpSpPr/>
          <p:nvPr/>
        </p:nvGrpSpPr>
        <p:grpSpPr>
          <a:xfrm>
            <a:off x="3782644" y="4995690"/>
            <a:ext cx="294950" cy="400856"/>
            <a:chOff x="3781722" y="2594317"/>
            <a:chExt cx="700617" cy="991307"/>
          </a:xfrm>
        </p:grpSpPr>
        <p:sp>
          <p:nvSpPr>
            <p:cNvPr id="141"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2"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3"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4"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5"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6"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7"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8"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49"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0"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51"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2"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53"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4"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cxnSp>
        <p:nvCxnSpPr>
          <p:cNvPr id="156" name="Straight Connector 155"/>
          <p:cNvCxnSpPr>
            <a:stCxn id="6" idx="5"/>
            <a:endCxn id="121" idx="0"/>
          </p:cNvCxnSpPr>
          <p:nvPr/>
        </p:nvCxnSpPr>
        <p:spPr>
          <a:xfrm>
            <a:off x="3551199" y="4148769"/>
            <a:ext cx="101748" cy="231989"/>
          </a:xfrm>
          <a:prstGeom prst="line">
            <a:avLst/>
          </a:prstGeom>
          <a:noFill/>
          <a:ln w="63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63" name="TextBox 162"/>
          <p:cNvSpPr txBox="1"/>
          <p:nvPr/>
        </p:nvSpPr>
        <p:spPr>
          <a:xfrm>
            <a:off x="1508278" y="5603566"/>
            <a:ext cx="820027" cy="261610"/>
          </a:xfrm>
          <a:prstGeom prst="rect">
            <a:avLst/>
          </a:prstGeom>
          <a:noFill/>
        </p:spPr>
        <p:txBody>
          <a:bodyPr wrap="square" rtlCol="0">
            <a:spAutoFit/>
          </a:bodyPr>
          <a:lstStyle/>
          <a:p>
            <a:r>
              <a:rPr lang="en-US" altLang="ko-KR" sz="1100" dirty="0" smtClean="0">
                <a:solidFill>
                  <a:schemeClr val="accent2">
                    <a:lumMod val="75000"/>
                  </a:schemeClr>
                </a:solidFill>
              </a:rPr>
              <a:t>Group A</a:t>
            </a:r>
            <a:endParaRPr lang="ko-KR" altLang="en-US" sz="1100" dirty="0">
              <a:solidFill>
                <a:schemeClr val="accent2">
                  <a:lumMod val="75000"/>
                </a:schemeClr>
              </a:solidFill>
            </a:endParaRPr>
          </a:p>
        </p:txBody>
      </p:sp>
      <p:sp>
        <p:nvSpPr>
          <p:cNvPr id="164" name="TextBox 163"/>
          <p:cNvSpPr txBox="1"/>
          <p:nvPr/>
        </p:nvSpPr>
        <p:spPr>
          <a:xfrm>
            <a:off x="3329496" y="5569612"/>
            <a:ext cx="820027" cy="261610"/>
          </a:xfrm>
          <a:prstGeom prst="rect">
            <a:avLst/>
          </a:prstGeom>
          <a:noFill/>
        </p:spPr>
        <p:txBody>
          <a:bodyPr wrap="square" rtlCol="0">
            <a:spAutoFit/>
          </a:bodyPr>
          <a:lstStyle/>
          <a:p>
            <a:r>
              <a:rPr lang="en-US" altLang="ko-KR" sz="1100" dirty="0" smtClean="0">
                <a:solidFill>
                  <a:schemeClr val="accent1">
                    <a:lumMod val="75000"/>
                  </a:schemeClr>
                </a:solidFill>
              </a:rPr>
              <a:t>Group B</a:t>
            </a:r>
            <a:endParaRPr lang="ko-KR" altLang="en-US" sz="1100" dirty="0">
              <a:solidFill>
                <a:schemeClr val="accent1">
                  <a:lumMod val="75000"/>
                </a:schemeClr>
              </a:solidFill>
            </a:endParaRPr>
          </a:p>
        </p:txBody>
      </p:sp>
      <p:cxnSp>
        <p:nvCxnSpPr>
          <p:cNvPr id="166" name="Straight Arrow Connector 165"/>
          <p:cNvCxnSpPr/>
          <p:nvPr/>
        </p:nvCxnSpPr>
        <p:spPr>
          <a:xfrm flipH="1">
            <a:off x="3459864" y="3349690"/>
            <a:ext cx="568572" cy="4889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1" name="Flowchart: Document 170"/>
          <p:cNvSpPr/>
          <p:nvPr/>
        </p:nvSpPr>
        <p:spPr>
          <a:xfrm>
            <a:off x="4028437" y="3169302"/>
            <a:ext cx="1318994" cy="860409"/>
          </a:xfrm>
          <a:prstGeom prst="flowChartDocumen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smtClean="0"/>
              <a:t>5G LAN group configuration</a:t>
            </a:r>
          </a:p>
          <a:p>
            <a:pPr algn="ctr"/>
            <a:r>
              <a:rPr lang="en-US" altLang="ko-KR" sz="1100" b="1" dirty="0" smtClean="0"/>
              <a:t>(DNN, S-NSSAI)</a:t>
            </a:r>
            <a:endParaRPr lang="ko-KR" altLang="en-US" sz="1100" b="1" dirty="0"/>
          </a:p>
        </p:txBody>
      </p:sp>
      <p:sp>
        <p:nvSpPr>
          <p:cNvPr id="172" name="TextBox 171"/>
          <p:cNvSpPr txBox="1"/>
          <p:nvPr/>
        </p:nvSpPr>
        <p:spPr>
          <a:xfrm>
            <a:off x="519540" y="6197190"/>
            <a:ext cx="5517401" cy="276999"/>
          </a:xfrm>
          <a:prstGeom prst="rect">
            <a:avLst/>
          </a:prstGeom>
          <a:noFill/>
        </p:spPr>
        <p:txBody>
          <a:bodyPr wrap="square" rtlCol="0">
            <a:spAutoFit/>
          </a:bodyPr>
          <a:lstStyle/>
          <a:p>
            <a:r>
              <a:rPr lang="en-US" altLang="ko-KR" sz="1200" b="1" dirty="0" smtClean="0"/>
              <a:t>A one 5G LAN group configuration is shared by multiple 5G LAN groups</a:t>
            </a:r>
            <a:endParaRPr lang="ko-KR" altLang="en-US" sz="1200" b="1" dirty="0"/>
          </a:p>
        </p:txBody>
      </p:sp>
      <p:sp>
        <p:nvSpPr>
          <p:cNvPr id="173" name="Oval 172"/>
          <p:cNvSpPr/>
          <p:nvPr/>
        </p:nvSpPr>
        <p:spPr>
          <a:xfrm>
            <a:off x="8520085" y="4302567"/>
            <a:ext cx="1334558" cy="1532829"/>
          </a:xfrm>
          <a:prstGeom prst="ellipse">
            <a:avLst/>
          </a:prstGeom>
          <a:solidFill>
            <a:schemeClr val="accent2">
              <a:lumMod val="20000"/>
              <a:lumOff val="80000"/>
              <a:alpha val="5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4" name="Group 173"/>
          <p:cNvGrpSpPr/>
          <p:nvPr/>
        </p:nvGrpSpPr>
        <p:grpSpPr>
          <a:xfrm>
            <a:off x="8788430" y="4888252"/>
            <a:ext cx="294950" cy="400856"/>
            <a:chOff x="3781722" y="2594317"/>
            <a:chExt cx="700617" cy="991307"/>
          </a:xfrm>
        </p:grpSpPr>
        <p:sp>
          <p:nvSpPr>
            <p:cNvPr id="175"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8"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0"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1"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2"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3"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4"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5"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6"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7"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8"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89" name="Group 188"/>
          <p:cNvGrpSpPr/>
          <p:nvPr/>
        </p:nvGrpSpPr>
        <p:grpSpPr>
          <a:xfrm>
            <a:off x="8993944" y="4220499"/>
            <a:ext cx="491524" cy="128301"/>
            <a:chOff x="4869656" y="2796892"/>
            <a:chExt cx="445294" cy="136656"/>
          </a:xfrm>
        </p:grpSpPr>
        <p:sp>
          <p:nvSpPr>
            <p:cNvPr id="190" name="Rounded Rectangle 189"/>
            <p:cNvSpPr/>
            <p:nvPr/>
          </p:nvSpPr>
          <p:spPr>
            <a:xfrm>
              <a:off x="4869656" y="2796892"/>
              <a:ext cx="445294" cy="136656"/>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191" name="Flowchart: Terminator 190"/>
            <p:cNvSpPr/>
            <p:nvPr/>
          </p:nvSpPr>
          <p:spPr>
            <a:xfrm>
              <a:off x="4917380"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sp>
          <p:nvSpPr>
            <p:cNvPr id="192" name="Oval 191"/>
            <p:cNvSpPr/>
            <p:nvPr/>
          </p:nvSpPr>
          <p:spPr>
            <a:xfrm>
              <a:off x="5221892" y="2843783"/>
              <a:ext cx="45719" cy="45723"/>
            </a:xfrm>
            <a:prstGeom prst="ellipse">
              <a:avLst/>
            </a:prstGeom>
            <a:solidFill>
              <a:schemeClr val="tx1">
                <a:lumMod val="50000"/>
              </a:schemeClr>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3" name="Flowchart: Terminator 192"/>
            <p:cNvSpPr/>
            <p:nvPr/>
          </p:nvSpPr>
          <p:spPr>
            <a:xfrm>
              <a:off x="5017392" y="2841597"/>
              <a:ext cx="71339" cy="45719"/>
            </a:xfrm>
            <a:prstGeom prst="flowChartTerminator">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000"/>
            </a:p>
          </p:txBody>
        </p:sp>
      </p:grpSp>
      <p:cxnSp>
        <p:nvCxnSpPr>
          <p:cNvPr id="194" name="Straight Connector 193"/>
          <p:cNvCxnSpPr>
            <a:stCxn id="190" idx="0"/>
          </p:cNvCxnSpPr>
          <p:nvPr/>
        </p:nvCxnSpPr>
        <p:spPr>
          <a:xfrm flipV="1">
            <a:off x="9239706" y="3892362"/>
            <a:ext cx="393237" cy="328137"/>
          </a:xfrm>
          <a:prstGeom prst="line">
            <a:avLst/>
          </a:prstGeom>
          <a:noFill/>
          <a:ln w="63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95" name="Group 194"/>
          <p:cNvGrpSpPr/>
          <p:nvPr/>
        </p:nvGrpSpPr>
        <p:grpSpPr>
          <a:xfrm>
            <a:off x="9294273" y="4888161"/>
            <a:ext cx="294950" cy="400856"/>
            <a:chOff x="3781722" y="2594317"/>
            <a:chExt cx="700617" cy="991307"/>
          </a:xfrm>
        </p:grpSpPr>
        <p:sp>
          <p:nvSpPr>
            <p:cNvPr id="196" name="Freeform 5"/>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7" name="Freeform 6"/>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8" name="Freeform 7"/>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9" name="Freeform 8"/>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0" name="Freeform 9"/>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1" name="Freeform 10"/>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2" name="Oval 11"/>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3" name="Oval 12"/>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4" name="Freeform 13"/>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5" name="Freeform 14"/>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6" name="Freeform 15"/>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7" name="Freeform 16"/>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8" name="Freeform 17"/>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9" name="Freeform 18"/>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210" name="TextBox 209"/>
          <p:cNvSpPr txBox="1"/>
          <p:nvPr/>
        </p:nvSpPr>
        <p:spPr>
          <a:xfrm>
            <a:off x="8812916" y="5440480"/>
            <a:ext cx="820027" cy="261610"/>
          </a:xfrm>
          <a:prstGeom prst="rect">
            <a:avLst/>
          </a:prstGeom>
          <a:noFill/>
        </p:spPr>
        <p:txBody>
          <a:bodyPr wrap="square" rtlCol="0">
            <a:spAutoFit/>
          </a:bodyPr>
          <a:lstStyle/>
          <a:p>
            <a:r>
              <a:rPr lang="en-US" altLang="ko-KR" sz="1100" dirty="0" smtClean="0">
                <a:solidFill>
                  <a:schemeClr val="accent2">
                    <a:lumMod val="75000"/>
                  </a:schemeClr>
                </a:solidFill>
              </a:rPr>
              <a:t>Group A</a:t>
            </a:r>
            <a:endParaRPr lang="ko-KR" altLang="en-US" sz="1100" dirty="0">
              <a:solidFill>
                <a:schemeClr val="accent2">
                  <a:lumMod val="75000"/>
                </a:schemeClr>
              </a:solidFill>
            </a:endParaRPr>
          </a:p>
        </p:txBody>
      </p:sp>
      <p:sp>
        <p:nvSpPr>
          <p:cNvPr id="211" name="Oval 210"/>
          <p:cNvSpPr/>
          <p:nvPr/>
        </p:nvSpPr>
        <p:spPr>
          <a:xfrm>
            <a:off x="7609178" y="3352555"/>
            <a:ext cx="1384766" cy="62229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dirty="0" smtClean="0">
                <a:solidFill>
                  <a:schemeClr val="tx1"/>
                </a:solidFill>
              </a:rPr>
              <a:t>5G LAN Virtual Network 1</a:t>
            </a:r>
            <a:endParaRPr lang="ko-KR" altLang="en-US" sz="1100" dirty="0">
              <a:solidFill>
                <a:schemeClr val="tx1"/>
              </a:solidFill>
            </a:endParaRPr>
          </a:p>
        </p:txBody>
      </p:sp>
      <p:cxnSp>
        <p:nvCxnSpPr>
          <p:cNvPr id="212" name="Straight Connector 211"/>
          <p:cNvCxnSpPr>
            <a:stCxn id="190" idx="0"/>
            <a:endCxn id="211" idx="5"/>
          </p:cNvCxnSpPr>
          <p:nvPr/>
        </p:nvCxnSpPr>
        <p:spPr>
          <a:xfrm flipH="1" flipV="1">
            <a:off x="8791150" y="3883720"/>
            <a:ext cx="448556" cy="336779"/>
          </a:xfrm>
          <a:prstGeom prst="line">
            <a:avLst/>
          </a:prstGeom>
          <a:noFill/>
          <a:ln w="635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6" name="Oval 215"/>
          <p:cNvSpPr/>
          <p:nvPr/>
        </p:nvSpPr>
        <p:spPr>
          <a:xfrm>
            <a:off x="9286359" y="3297834"/>
            <a:ext cx="1306990" cy="62229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dirty="0" smtClean="0">
                <a:solidFill>
                  <a:schemeClr val="tx1"/>
                </a:solidFill>
              </a:rPr>
              <a:t>5G LAN Virtual Network 2</a:t>
            </a:r>
            <a:endParaRPr lang="ko-KR" altLang="en-US" sz="1100" dirty="0">
              <a:solidFill>
                <a:schemeClr val="tx1"/>
              </a:solidFill>
            </a:endParaRPr>
          </a:p>
        </p:txBody>
      </p:sp>
      <p:sp>
        <p:nvSpPr>
          <p:cNvPr id="217" name="Flowchart: Document 216"/>
          <p:cNvSpPr/>
          <p:nvPr/>
        </p:nvSpPr>
        <p:spPr>
          <a:xfrm>
            <a:off x="6200820" y="2978259"/>
            <a:ext cx="1318994" cy="860409"/>
          </a:xfrm>
          <a:prstGeom prst="flowChartDocumen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smtClean="0"/>
              <a:t>5G LAN group configuration 1</a:t>
            </a:r>
          </a:p>
          <a:p>
            <a:pPr algn="ctr"/>
            <a:r>
              <a:rPr lang="en-US" altLang="ko-KR" sz="1100" b="1" dirty="0" smtClean="0"/>
              <a:t>(DNN1, S-NSSAI)</a:t>
            </a:r>
            <a:endParaRPr lang="ko-KR" altLang="en-US" sz="1100" b="1" dirty="0"/>
          </a:p>
        </p:txBody>
      </p:sp>
      <p:sp>
        <p:nvSpPr>
          <p:cNvPr id="220" name="Flowchart: Document 219"/>
          <p:cNvSpPr/>
          <p:nvPr/>
        </p:nvSpPr>
        <p:spPr>
          <a:xfrm>
            <a:off x="10760489" y="2972019"/>
            <a:ext cx="1318994" cy="860409"/>
          </a:xfrm>
          <a:prstGeom prst="flowChartDocumen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smtClean="0"/>
              <a:t>5G LAN group configuration 2</a:t>
            </a:r>
          </a:p>
          <a:p>
            <a:pPr algn="ctr"/>
            <a:r>
              <a:rPr lang="en-US" altLang="ko-KR" sz="1100" b="1" dirty="0" smtClean="0"/>
              <a:t>(DNN2, S-NSSAI)</a:t>
            </a:r>
            <a:endParaRPr lang="ko-KR" altLang="en-US" sz="1100" b="1" dirty="0"/>
          </a:p>
        </p:txBody>
      </p:sp>
      <p:cxnSp>
        <p:nvCxnSpPr>
          <p:cNvPr id="221" name="Straight Arrow Connector 220"/>
          <p:cNvCxnSpPr>
            <a:stCxn id="217" idx="3"/>
          </p:cNvCxnSpPr>
          <p:nvPr/>
        </p:nvCxnSpPr>
        <p:spPr>
          <a:xfrm>
            <a:off x="7519814" y="3408464"/>
            <a:ext cx="381522" cy="2821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Straight Arrow Connector 224"/>
          <p:cNvCxnSpPr/>
          <p:nvPr/>
        </p:nvCxnSpPr>
        <p:spPr>
          <a:xfrm flipH="1">
            <a:off x="10325100" y="3417902"/>
            <a:ext cx="435390" cy="1997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1" name="TextBox 230"/>
          <p:cNvSpPr txBox="1"/>
          <p:nvPr/>
        </p:nvSpPr>
        <p:spPr>
          <a:xfrm>
            <a:off x="6718015" y="6120839"/>
            <a:ext cx="5517401" cy="461665"/>
          </a:xfrm>
          <a:prstGeom prst="rect">
            <a:avLst/>
          </a:prstGeom>
          <a:noFill/>
        </p:spPr>
        <p:txBody>
          <a:bodyPr wrap="square" rtlCol="0">
            <a:spAutoFit/>
          </a:bodyPr>
          <a:lstStyle/>
          <a:p>
            <a:r>
              <a:rPr lang="en-US" altLang="ko-KR" sz="1200" b="1" dirty="0" smtClean="0"/>
              <a:t>A one 5G LAN group is allowed to access multiple 5G LAN Virtual Networks configured by 5G LAN group configurations</a:t>
            </a:r>
            <a:endParaRPr lang="ko-KR" altLang="en-US" sz="1200" b="1" dirty="0"/>
          </a:p>
        </p:txBody>
      </p:sp>
    </p:spTree>
    <p:extLst>
      <p:ext uri="{BB962C8B-B14F-4D97-AF65-F5344CB8AC3E}">
        <p14:creationId xmlns:p14="http://schemas.microsoft.com/office/powerpoint/2010/main" val="4203130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Proposals</a:t>
            </a:r>
            <a:endParaRPr lang="ko-KR" altLang="en-US" dirty="0"/>
          </a:p>
        </p:txBody>
      </p:sp>
      <p:sp>
        <p:nvSpPr>
          <p:cNvPr id="3" name="Content Placeholder 2"/>
          <p:cNvSpPr>
            <a:spLocks noGrp="1"/>
          </p:cNvSpPr>
          <p:nvPr>
            <p:ph idx="1"/>
          </p:nvPr>
        </p:nvSpPr>
        <p:spPr/>
        <p:txBody>
          <a:bodyPr/>
          <a:lstStyle/>
          <a:p>
            <a:r>
              <a:rPr lang="en-US" altLang="ko-KR" dirty="0" smtClean="0"/>
              <a:t>Proposal 1. It is proposed to add a separate a new application data records – titled as “5G LAN group configuration”, which is stored in UDR as a part of Application Data, is managed by NEF.</a:t>
            </a:r>
          </a:p>
          <a:p>
            <a:endParaRPr lang="en-US" altLang="ko-KR" dirty="0" smtClean="0"/>
          </a:p>
          <a:p>
            <a:r>
              <a:rPr lang="en-US" altLang="ko-KR" dirty="0" smtClean="0"/>
              <a:t>Proposal 2. It is proposed to add a reference of 5G LAN group configuration to the Group Subscription Data.</a:t>
            </a:r>
          </a:p>
          <a:p>
            <a:endParaRPr lang="en-US" altLang="ko-KR" dirty="0" smtClean="0"/>
          </a:p>
          <a:p>
            <a:r>
              <a:rPr lang="en-US" altLang="ko-KR" dirty="0" smtClean="0"/>
              <a:t>Proposal 3. It is proposed to define n:m relationship between the 5G LAN group configuration and 5G LAN group.</a:t>
            </a:r>
            <a:endParaRPr lang="ko-KR" altLang="en-US" dirty="0"/>
          </a:p>
        </p:txBody>
      </p:sp>
    </p:spTree>
    <p:extLst>
      <p:ext uri="{BB962C8B-B14F-4D97-AF65-F5344CB8AC3E}">
        <p14:creationId xmlns:p14="http://schemas.microsoft.com/office/powerpoint/2010/main" val="42921664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7912</TotalTime>
  <Words>941</Words>
  <Application>Microsoft Office PowerPoint</Application>
  <PresentationFormat>Widescreen</PresentationFormat>
  <Paragraphs>118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SimSun</vt:lpstr>
      <vt:lpstr>맑은 고딕</vt:lpstr>
      <vt:lpstr>Arial</vt:lpstr>
      <vt:lpstr>Calibri</vt:lpstr>
      <vt:lpstr>Wingdings</vt:lpstr>
      <vt:lpstr>Office 테마</vt:lpstr>
      <vt:lpstr>5G LAN group configuration (for endorsement)</vt:lpstr>
      <vt:lpstr>5G LAN user and 5G LAN group</vt:lpstr>
      <vt:lpstr>5G LAN group configuration</vt:lpstr>
      <vt:lpstr>Relationship among UE, Group and 5G LAN configuration</vt:lpstr>
      <vt:lpstr>Benefit of N:M relationship</vt:lpstr>
      <vt:lpstr>Proposals</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Jicheol Lee (Samsung, SA2#131)</cp:lastModifiedBy>
  <cp:revision>642</cp:revision>
  <cp:lastPrinted>2016-12-08T01:35:58Z</cp:lastPrinted>
  <dcterms:created xsi:type="dcterms:W3CDTF">2016-10-31T05:44:52Z</dcterms:created>
  <dcterms:modified xsi:type="dcterms:W3CDTF">2019-02-19T11:57:19Z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NSCPROP_SA">
    <vt:lpwstr>D:\Documents\My Work\21. Project - 5G Network Design (2016.05 ~ )\5G System Architecture.pptx</vt:lpwstr>
  </property>
</Properties>
</file>