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59" r:id="rId2"/>
    <p:sldId id="1025" r:id="rId3"/>
    <p:sldId id="1020" r:id="rId4"/>
    <p:sldId id="1037" r:id="rId5"/>
    <p:sldId id="1031" r:id="rId6"/>
    <p:sldId id="1027" r:id="rId7"/>
    <p:sldId id="1035" r:id="rId8"/>
    <p:sldId id="1038" r:id="rId9"/>
    <p:sldId id="285" r:id="rId10"/>
  </p:sldIdLst>
  <p:sldSz cx="12192000" cy="6858000"/>
  <p:notesSz cx="6858000" cy="9144000"/>
  <p:embeddedFontLst>
    <p:embeddedFont>
      <p:font typeface="MS PGothic" panose="020B0600070205080204" pitchFamily="34" charset="-128"/>
      <p:regular r:id="rId13"/>
    </p:embeddedFont>
    <p:embeddedFont>
      <p:font typeface="SimSun" panose="02010600030101010101" pitchFamily="2" charset="-122"/>
      <p:regular r:id="rId14"/>
    </p:embeddedFont>
    <p:embeddedFont>
      <p:font typeface="Ericsson Hilda" panose="00000500000000000000" pitchFamily="2" charset="0"/>
      <p:regular r:id="rId15"/>
      <p:bold r:id="rId16"/>
    </p:embeddedFont>
    <p:embeddedFont>
      <p:font typeface="Ericsson Hilda Light" panose="00000400000000000000" pitchFamily="2" charset="0"/>
      <p:regular r:id="rId17"/>
    </p:embeddedFont>
    <p:embeddedFont>
      <p:font typeface="Ericsson Technical Icons" panose="00000500000000000000" pitchFamily="2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9" autoAdjust="0"/>
    <p:restoredTop sz="87564" autoAdjust="0"/>
  </p:normalViewPr>
  <p:slideViewPr>
    <p:cSldViewPr snapToGrid="0" snapToObjects="1" showGuides="1">
      <p:cViewPr varScale="1">
        <p:scale>
          <a:sx n="56" d="100"/>
          <a:sy n="56" d="100"/>
        </p:scale>
        <p:origin x="83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40" d="100"/>
          <a:sy n="40" d="100"/>
        </p:scale>
        <p:origin x="2316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619D0B9-7BA4-4233-A80E-BC1D059FFD91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CF466C-A704-4531-9A3A-C37706DFBF1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3645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1A6975-066F-45C3-9EEF-B31EC08C6B4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356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57E835-F9CF-487B-B9EE-8D4E9BA3817D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3973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7B4DFA-D824-4D44-8B87-24E6BF08412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3105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A643B2-ECB0-4697-8F30-15C8169934AE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8279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5FE1DC-4DD4-43D1-9779-78D5A8253F49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59931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95A521-E598-4608-8A88-E29353CCDC4E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8222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6FC882-8CF3-486F-8E43-FB83C22337F1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727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45D5F3-8175-4FFF-8552-0A2C1E07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rgbClr val="1A1816"/>
                </a:solidFill>
                <a:latin typeface="+mn-lt"/>
              </a:rPr>
              <a:t>2019-02-19  |  Ericsson Internal  |  Page </a:t>
            </a:r>
            <a:fld id="{8AAC397C-DDD4-4FCA-A561-D204F6CFE98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TSGS2_129BIS_West_Palm_Beach/Docs/S2-1813344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">
            <a:extLst>
              <a:ext uri="{FF2B5EF4-FFF2-40B4-BE49-F238E27FC236}">
                <a16:creationId xmlns:a16="http://schemas.microsoft.com/office/drawing/2014/main" id="{EB6F03F3-1199-4BDC-B39F-3728C3F6A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2940" y="902970"/>
            <a:ext cx="11098530" cy="5406390"/>
          </a:xfrm>
        </p:spPr>
        <p:txBody>
          <a:bodyPr>
            <a:noAutofit/>
          </a:bodyPr>
          <a:lstStyle/>
          <a:p>
            <a:r>
              <a:rPr lang="en-GB" b="1" dirty="0"/>
              <a:t>Source:	Ericsson</a:t>
            </a:r>
            <a:br>
              <a:rPr lang="en-GB" b="1" dirty="0"/>
            </a:br>
            <a:br>
              <a:rPr lang="en-US" dirty="0"/>
            </a:br>
            <a:r>
              <a:rPr lang="en-GB" b="1" dirty="0"/>
              <a:t>Title:	EPC Dedicated Bearers for Ethernet</a:t>
            </a:r>
            <a:br>
              <a:rPr lang="en-GB" b="1" dirty="0"/>
            </a:br>
            <a:br>
              <a:rPr lang="en-US" dirty="0"/>
            </a:br>
            <a:r>
              <a:rPr lang="en-GB" b="1" dirty="0"/>
              <a:t>Document for:	Decision</a:t>
            </a:r>
            <a:br>
              <a:rPr lang="en-GB" b="1" dirty="0"/>
            </a:br>
            <a:br>
              <a:rPr lang="en-US" dirty="0"/>
            </a:br>
            <a:r>
              <a:rPr lang="en-GB" b="1" dirty="0"/>
              <a:t>Agenda Item:	6.31</a:t>
            </a:r>
            <a:br>
              <a:rPr lang="en-GB" b="1" dirty="0"/>
            </a:br>
            <a:br>
              <a:rPr lang="en-US" dirty="0"/>
            </a:br>
            <a:r>
              <a:rPr lang="en-GB" b="1" dirty="0"/>
              <a:t>Work Item / Release:	TEI16 / Release 16</a:t>
            </a:r>
            <a:br>
              <a:rPr lang="en-US" dirty="0"/>
            </a:br>
            <a:endParaRPr lang="it-IT" sz="3600" b="1" dirty="0"/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9BA93C3-71DE-4066-B132-2F75A79643B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806336"/>
            <a:ext cx="10667942" cy="5691446"/>
          </a:xfrm>
        </p:spPr>
        <p:txBody>
          <a:bodyPr/>
          <a:lstStyle/>
          <a:p>
            <a:r>
              <a:rPr lang="en-GB" sz="2400" dirty="0">
                <a:hlinkClick r:id="rId3"/>
              </a:rPr>
              <a:t>S2-1813344</a:t>
            </a:r>
            <a:r>
              <a:rPr lang="en-GB" sz="2400" dirty="0"/>
              <a:t> </a:t>
            </a:r>
            <a:r>
              <a:rPr lang="en-US" sz="2400" dirty="0"/>
              <a:t>endorsed in SA2#129bis (</a:t>
            </a:r>
            <a:r>
              <a:rPr lang="de-DE" sz="2400" dirty="0"/>
              <a:t>November 26 - 30, 2018, West Palm Beach, USA</a:t>
            </a:r>
            <a:r>
              <a:rPr lang="en-US" sz="2400" dirty="0"/>
              <a:t>)</a:t>
            </a:r>
          </a:p>
          <a:p>
            <a:pPr lvl="1"/>
            <a:r>
              <a:rPr lang="en-US" sz="2400" dirty="0"/>
              <a:t>Rationale (from </a:t>
            </a:r>
            <a:r>
              <a:rPr lang="en-GB" sz="2400" dirty="0">
                <a:hlinkClick r:id="rId3"/>
              </a:rPr>
              <a:t>S2-1813344 </a:t>
            </a:r>
            <a:r>
              <a:rPr lang="en-GB" sz="2400" dirty="0"/>
              <a:t>)</a:t>
            </a:r>
            <a:r>
              <a:rPr lang="en-US" sz="2400" dirty="0"/>
              <a:t>:</a:t>
            </a:r>
          </a:p>
          <a:p>
            <a:pPr marL="1193800" lvl="2" indent="-457200">
              <a:buFont typeface="+mj-lt"/>
              <a:buAutoNum type="arabicPeriod"/>
            </a:pPr>
            <a:r>
              <a:rPr lang="en-US" dirty="0"/>
              <a:t>3GPP’s ecosystem continues to expand to more than smartphones</a:t>
            </a:r>
          </a:p>
          <a:p>
            <a:pPr marL="1193800" lvl="2" indent="-457200">
              <a:buFont typeface="+mj-lt"/>
              <a:buAutoNum type="arabicPeriod"/>
            </a:pPr>
            <a:r>
              <a:rPr lang="en-US" dirty="0"/>
              <a:t>Many parts of the world (see annex) might not be in 5GCore coverage</a:t>
            </a:r>
          </a:p>
          <a:p>
            <a:pPr marL="1193800" lvl="2" indent="-457200">
              <a:buFont typeface="+mj-lt"/>
              <a:buAutoNum type="arabicPeriod"/>
            </a:pPr>
            <a:r>
              <a:rPr lang="en-US" dirty="0"/>
              <a:t>Small/Medium Enterprises in developed countries might not get dedicated in-building cells</a:t>
            </a:r>
          </a:p>
          <a:p>
            <a:pPr marL="1193800" lvl="2" indent="-457200">
              <a:buFont typeface="+mj-lt"/>
              <a:buAutoNum type="arabicPeriod"/>
            </a:pPr>
            <a:r>
              <a:rPr lang="en-US" dirty="0"/>
              <a:t>Reasonable number of applications (machines) expected to only use Ethernet (without IP)</a:t>
            </a:r>
          </a:p>
          <a:p>
            <a:pPr marL="1193800" lvl="2" indent="-457200">
              <a:buFont typeface="+mj-lt"/>
              <a:buAutoNum type="arabicPeriod"/>
            </a:pPr>
            <a:r>
              <a:rPr lang="en-US" dirty="0"/>
              <a:t>Many machines require QoS with some guarantees, e.g. a GBR bearer</a:t>
            </a:r>
          </a:p>
          <a:p>
            <a:pPr marL="1193800" lvl="2" indent="-457200">
              <a:buFont typeface="+mj-lt"/>
              <a:buAutoNum type="arabicPeriod"/>
            </a:pPr>
            <a:r>
              <a:rPr lang="en-US" dirty="0"/>
              <a:t>EPC does not allow GBR bearers to be the default bearer.</a:t>
            </a:r>
          </a:p>
          <a:p>
            <a:pPr marL="369888" lvl="1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C4F18EB-8B51-41F2-883B-BEF75B4217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916" y="80168"/>
            <a:ext cx="8353426" cy="659665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1566676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C4F18EB-8B51-41F2-883B-BEF75B4217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669" y="401435"/>
            <a:ext cx="10842510" cy="645968"/>
          </a:xfrm>
        </p:spPr>
        <p:txBody>
          <a:bodyPr/>
          <a:lstStyle/>
          <a:p>
            <a:r>
              <a:rPr lang="en-US" dirty="0"/>
              <a:t>What PDN type to be used to Ethernet traffic in EPS ?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F917DB98-7B8F-4DF4-9C23-6C16BF115ED9}"/>
              </a:ext>
            </a:extLst>
          </p:cNvPr>
          <p:cNvSpPr txBox="1">
            <a:spLocks/>
          </p:cNvSpPr>
          <p:nvPr/>
        </p:nvSpPr>
        <p:spPr bwMode="auto">
          <a:xfrm>
            <a:off x="674745" y="4755693"/>
            <a:ext cx="10842510" cy="1217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800" b="1" dirty="0"/>
              <a:t>[Observation-1] </a:t>
            </a:r>
            <a:r>
              <a:rPr lang="en-US" sz="1800" dirty="0"/>
              <a:t>Information of Ethernet type  is needed for the basic functionalities such as traffic routing over </a:t>
            </a:r>
            <a:r>
              <a:rPr lang="en-US" sz="1800" dirty="0" err="1"/>
              <a:t>SGi</a:t>
            </a:r>
            <a:r>
              <a:rPr lang="en-US" sz="1800" dirty="0"/>
              <a:t> and Policy Control.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b="1" dirty="0"/>
              <a:t>[Proposal-1] </a:t>
            </a:r>
            <a:r>
              <a:rPr lang="en-US" sz="1800" dirty="0"/>
              <a:t>It’s proposed to introduce new PDN type Ethernet in EPS to have a clean solution.</a:t>
            </a:r>
          </a:p>
          <a:p>
            <a:pPr marL="736600" lvl="2" indent="0">
              <a:buFont typeface="Ericsson Hilda Light" panose="00000400000000000000" pitchFamily="2" charset="0"/>
              <a:buNone/>
            </a:pP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dirty="0"/>
          </a:p>
          <a:p>
            <a:pPr marL="0" indent="0">
              <a:buFont typeface="Ericsson Hilda Light" panose="00000400000000000000" pitchFamily="2" charset="0"/>
              <a:buNone/>
            </a:pPr>
            <a:endParaRPr lang="en-US" dirty="0"/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55B212D2-DAFB-4656-9785-488D9814FAD3}"/>
              </a:ext>
            </a:extLst>
          </p:cNvPr>
          <p:cNvSpPr txBox="1">
            <a:spLocks/>
          </p:cNvSpPr>
          <p:nvPr/>
        </p:nvSpPr>
        <p:spPr bwMode="auto">
          <a:xfrm>
            <a:off x="402424" y="1165915"/>
            <a:ext cx="7005140" cy="433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b="1" dirty="0"/>
              <a:t>Specifics for Non-IP traffic and Ethernet traffic</a:t>
            </a:r>
          </a:p>
          <a:p>
            <a:pPr marL="0" indent="0">
              <a:buFont typeface="Ericsson Hilda Light" panose="00000400000000000000" pitchFamily="2" charset="0"/>
              <a:buNone/>
            </a:pP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CBAA538-E9C6-49AE-87DB-2537D614A2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8697984"/>
              </p:ext>
            </p:extLst>
          </p:nvPr>
        </p:nvGraphicFramePr>
        <p:xfrm>
          <a:off x="674745" y="1599364"/>
          <a:ext cx="10842510" cy="272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0673">
                  <a:extLst>
                    <a:ext uri="{9D8B030D-6E8A-4147-A177-3AD203B41FA5}">
                      <a16:colId xmlns:a16="http://schemas.microsoft.com/office/drawing/2014/main" val="1902906128"/>
                    </a:ext>
                  </a:extLst>
                </a:gridCol>
                <a:gridCol w="2890982">
                  <a:extLst>
                    <a:ext uri="{9D8B030D-6E8A-4147-A177-3AD203B41FA5}">
                      <a16:colId xmlns:a16="http://schemas.microsoft.com/office/drawing/2014/main" val="4056669129"/>
                    </a:ext>
                  </a:extLst>
                </a:gridCol>
                <a:gridCol w="6030855">
                  <a:extLst>
                    <a:ext uri="{9D8B030D-6E8A-4147-A177-3AD203B41FA5}">
                      <a16:colId xmlns:a16="http://schemas.microsoft.com/office/drawing/2014/main" val="2626362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1400" dirty="0"/>
                        <a:t>Non-IP PDN connection in EPS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Ethernet PDU Session in 5GS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70648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Traffic routing over </a:t>
                      </a:r>
                      <a:r>
                        <a:rPr lang="en-US" sz="1400" dirty="0" err="1"/>
                        <a:t>SGi</a:t>
                      </a:r>
                      <a:r>
                        <a:rPr lang="en-US" sz="1400" dirty="0"/>
                        <a:t>/N6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en-GB" sz="1400" dirty="0"/>
                        <a:t>Some tunnelling</a:t>
                      </a:r>
                      <a:r>
                        <a:rPr lang="en-US" sz="1400" dirty="0"/>
                        <a:t> mechanism is needed over </a:t>
                      </a:r>
                      <a:r>
                        <a:rPr lang="en-US" sz="1400" dirty="0" err="1"/>
                        <a:t>SGi</a:t>
                      </a:r>
                      <a:endParaRPr 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Ethernet routing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93538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ARP Proxy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SMF can </a:t>
                      </a:r>
                      <a:r>
                        <a:rPr lang="en-GB" sz="1400" dirty="0"/>
                        <a:t>request for proxying function in UPF for Ethernet PDU Session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49747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PCC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Non-IP type is not supported by PCC (in EPC) 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PCF need to know the Ethernet Type in order to e.g. to provide a list of MAC address,  or provide packet filters based on layer 2  address (e.g. VLAN, MAC).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10612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IP address allocation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IP address is allocated for Non-IP type PDN connection, but IP address is </a:t>
                      </a:r>
                      <a:r>
                        <a:rPr lang="en-US" sz="1400" u="sng" dirty="0"/>
                        <a:t>not</a:t>
                      </a:r>
                      <a:r>
                        <a:rPr lang="en-US" sz="1400" dirty="0"/>
                        <a:t> sent to the UE;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In Rel-15, IP address is not allocated to PDU Session of Ethernet Type  (23.501 clause 5.6.10.2)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53141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0163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202FDAD-73F5-4654-92C0-03BD544390D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93881" y="1191408"/>
            <a:ext cx="7167095" cy="748896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Arch-Option-1</a:t>
            </a:r>
            <a:r>
              <a:rPr lang="en-US" sz="1800" dirty="0"/>
              <a:t> Enhance PCC in EPC to support Ethernet PDN type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9CDB954-F71A-4F1A-8C10-ACB3D50AB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127" y="390068"/>
            <a:ext cx="8353426" cy="708495"/>
          </a:xfrm>
        </p:spPr>
        <p:txBody>
          <a:bodyPr/>
          <a:lstStyle/>
          <a:p>
            <a:r>
              <a:rPr lang="en-US" dirty="0"/>
              <a:t>What network architecture  for EPS ?</a:t>
            </a:r>
          </a:p>
        </p:txBody>
      </p:sp>
      <p:sp>
        <p:nvSpPr>
          <p:cNvPr id="4" name="Rectangle 100">
            <a:extLst>
              <a:ext uri="{FF2B5EF4-FFF2-40B4-BE49-F238E27FC236}">
                <a16:creationId xmlns:a16="http://schemas.microsoft.com/office/drawing/2014/main" id="{84CF1D49-7A90-44B9-BB90-A77AB3AB3C1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99948" y="1768380"/>
            <a:ext cx="463550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rIns="0" anchor="ctr"/>
          <a:lstStyle/>
          <a:p>
            <a:pPr algn="ctr"/>
            <a:endParaRPr lang="sv-SE" sz="1200"/>
          </a:p>
        </p:txBody>
      </p:sp>
      <p:grpSp>
        <p:nvGrpSpPr>
          <p:cNvPr id="12" name="Group 64">
            <a:extLst>
              <a:ext uri="{FF2B5EF4-FFF2-40B4-BE49-F238E27FC236}">
                <a16:creationId xmlns:a16="http://schemas.microsoft.com/office/drawing/2014/main" id="{A6BCD79F-AED9-45DC-A3BB-E8FFF39CB10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020538" y="2623560"/>
            <a:ext cx="519113" cy="565150"/>
            <a:chOff x="183" y="860"/>
            <a:chExt cx="969" cy="1392"/>
          </a:xfrm>
        </p:grpSpPr>
        <p:grpSp>
          <p:nvGrpSpPr>
            <p:cNvPr id="13" name="Group 43">
              <a:extLst>
                <a:ext uri="{FF2B5EF4-FFF2-40B4-BE49-F238E27FC236}">
                  <a16:creationId xmlns:a16="http://schemas.microsoft.com/office/drawing/2014/main" id="{1317E228-5CF3-419D-BA1B-B754E9AEC2E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6" y="860"/>
              <a:ext cx="966" cy="1391"/>
              <a:chOff x="186" y="860"/>
              <a:chExt cx="966" cy="1391"/>
            </a:xfrm>
          </p:grpSpPr>
          <p:sp>
            <p:nvSpPr>
              <p:cNvPr id="15" name="Freeform 4">
                <a:extLst>
                  <a:ext uri="{FF2B5EF4-FFF2-40B4-BE49-F238E27FC236}">
                    <a16:creationId xmlns:a16="http://schemas.microsoft.com/office/drawing/2014/main" id="{4AA27C37-BA91-4207-9D8D-A4A1B1590EF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05" y="879"/>
                <a:ext cx="928" cy="1353"/>
              </a:xfrm>
              <a:custGeom>
                <a:avLst/>
                <a:gdLst>
                  <a:gd name="T0" fmla="*/ 65843298 w 393"/>
                  <a:gd name="T1" fmla="*/ 13905083 h 573"/>
                  <a:gd name="T2" fmla="*/ 65843298 w 393"/>
                  <a:gd name="T3" fmla="*/ 90573494 h 573"/>
                  <a:gd name="T4" fmla="*/ 60466241 w 393"/>
                  <a:gd name="T5" fmla="*/ 95977371 h 573"/>
                  <a:gd name="T6" fmla="*/ 5384022 w 393"/>
                  <a:gd name="T7" fmla="*/ 95977371 h 573"/>
                  <a:gd name="T8" fmla="*/ 0 w 393"/>
                  <a:gd name="T9" fmla="*/ 90573494 h 573"/>
                  <a:gd name="T10" fmla="*/ 0 w 393"/>
                  <a:gd name="T11" fmla="*/ 5382602 h 573"/>
                  <a:gd name="T12" fmla="*/ 5384022 w 393"/>
                  <a:gd name="T13" fmla="*/ 0 h 573"/>
                  <a:gd name="T14" fmla="*/ 60466241 w 393"/>
                  <a:gd name="T15" fmla="*/ 0 h 573"/>
                  <a:gd name="T16" fmla="*/ 65843298 w 393"/>
                  <a:gd name="T17" fmla="*/ 5382602 h 573"/>
                  <a:gd name="T18" fmla="*/ 65843298 w 393"/>
                  <a:gd name="T19" fmla="*/ 8497546 h 57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3"/>
                  <a:gd name="T31" fmla="*/ 0 h 573"/>
                  <a:gd name="T32" fmla="*/ 393 w 393"/>
                  <a:gd name="T33" fmla="*/ 573 h 57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3" h="573">
                    <a:moveTo>
                      <a:pt x="393" y="83"/>
                    </a:moveTo>
                    <a:cubicBezTo>
                      <a:pt x="393" y="541"/>
                      <a:pt x="393" y="541"/>
                      <a:pt x="393" y="541"/>
                    </a:cubicBezTo>
                    <a:cubicBezTo>
                      <a:pt x="393" y="559"/>
                      <a:pt x="379" y="573"/>
                      <a:pt x="361" y="573"/>
                    </a:cubicBezTo>
                    <a:cubicBezTo>
                      <a:pt x="32" y="573"/>
                      <a:pt x="32" y="573"/>
                      <a:pt x="32" y="573"/>
                    </a:cubicBezTo>
                    <a:cubicBezTo>
                      <a:pt x="14" y="573"/>
                      <a:pt x="0" y="559"/>
                      <a:pt x="0" y="54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379" y="0"/>
                      <a:pt x="393" y="14"/>
                      <a:pt x="393" y="32"/>
                    </a:cubicBezTo>
                    <a:cubicBezTo>
                      <a:pt x="393" y="51"/>
                      <a:pt x="393" y="51"/>
                      <a:pt x="393" y="5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16" name="Freeform 5">
                <a:extLst>
                  <a:ext uri="{FF2B5EF4-FFF2-40B4-BE49-F238E27FC236}">
                    <a16:creationId xmlns:a16="http://schemas.microsoft.com/office/drawing/2014/main" id="{6F43730E-D312-4974-93B3-78947E78E3F3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186" y="860"/>
                <a:ext cx="966" cy="1391"/>
              </a:xfrm>
              <a:custGeom>
                <a:avLst/>
                <a:gdLst>
                  <a:gd name="T0" fmla="*/ 67402837 w 409"/>
                  <a:gd name="T1" fmla="*/ 11230778 h 589"/>
                  <a:gd name="T2" fmla="*/ 68764070 w 409"/>
                  <a:gd name="T3" fmla="*/ 9876220 h 589"/>
                  <a:gd name="T4" fmla="*/ 68764070 w 409"/>
                  <a:gd name="T5" fmla="*/ 6674623 h 589"/>
                  <a:gd name="T6" fmla="*/ 62067205 w 409"/>
                  <a:gd name="T7" fmla="*/ 0 h 589"/>
                  <a:gd name="T8" fmla="*/ 6687349 w 409"/>
                  <a:gd name="T9" fmla="*/ 0 h 589"/>
                  <a:gd name="T10" fmla="*/ 0 w 409"/>
                  <a:gd name="T11" fmla="*/ 6674623 h 589"/>
                  <a:gd name="T12" fmla="*/ 0 w 409"/>
                  <a:gd name="T13" fmla="*/ 92194627 h 589"/>
                  <a:gd name="T14" fmla="*/ 6687349 w 409"/>
                  <a:gd name="T15" fmla="*/ 98876680 h 589"/>
                  <a:gd name="T16" fmla="*/ 62067205 w 409"/>
                  <a:gd name="T17" fmla="*/ 98876680 h 589"/>
                  <a:gd name="T18" fmla="*/ 68764070 w 409"/>
                  <a:gd name="T19" fmla="*/ 92194627 h 589"/>
                  <a:gd name="T20" fmla="*/ 68764070 w 409"/>
                  <a:gd name="T21" fmla="*/ 15293849 h 589"/>
                  <a:gd name="T22" fmla="*/ 67402837 w 409"/>
                  <a:gd name="T23" fmla="*/ 13927471 h 589"/>
                  <a:gd name="T24" fmla="*/ 66047040 w 409"/>
                  <a:gd name="T25" fmla="*/ 15293849 h 589"/>
                  <a:gd name="T26" fmla="*/ 66047040 w 409"/>
                  <a:gd name="T27" fmla="*/ 92194627 h 589"/>
                  <a:gd name="T28" fmla="*/ 62067205 w 409"/>
                  <a:gd name="T29" fmla="*/ 96157161 h 589"/>
                  <a:gd name="T30" fmla="*/ 6687349 w 409"/>
                  <a:gd name="T31" fmla="*/ 96157161 h 589"/>
                  <a:gd name="T32" fmla="*/ 2717030 w 409"/>
                  <a:gd name="T33" fmla="*/ 92194627 h 589"/>
                  <a:gd name="T34" fmla="*/ 2717030 w 409"/>
                  <a:gd name="T35" fmla="*/ 6674623 h 589"/>
                  <a:gd name="T36" fmla="*/ 6687349 w 409"/>
                  <a:gd name="T37" fmla="*/ 2715296 h 589"/>
                  <a:gd name="T38" fmla="*/ 62067205 w 409"/>
                  <a:gd name="T39" fmla="*/ 2715296 h 589"/>
                  <a:gd name="T40" fmla="*/ 66047040 w 409"/>
                  <a:gd name="T41" fmla="*/ 6674623 h 589"/>
                  <a:gd name="T42" fmla="*/ 66047040 w 409"/>
                  <a:gd name="T43" fmla="*/ 9876220 h 589"/>
                  <a:gd name="T44" fmla="*/ 67402837 w 409"/>
                  <a:gd name="T45" fmla="*/ 11230778 h 589"/>
                  <a:gd name="T46" fmla="*/ 34295208 w 409"/>
                  <a:gd name="T47" fmla="*/ 12730791 h 589"/>
                  <a:gd name="T48" fmla="*/ 33080734 w 409"/>
                  <a:gd name="T49" fmla="*/ 13420753 h 589"/>
                  <a:gd name="T50" fmla="*/ 12590452 w 409"/>
                  <a:gd name="T51" fmla="*/ 54380680 h 589"/>
                  <a:gd name="T52" fmla="*/ 12807433 w 409"/>
                  <a:gd name="T53" fmla="*/ 55747145 h 589"/>
                  <a:gd name="T54" fmla="*/ 13957784 w 409"/>
                  <a:gd name="T55" fmla="*/ 56231841 h 589"/>
                  <a:gd name="T56" fmla="*/ 54812385 w 409"/>
                  <a:gd name="T57" fmla="*/ 56231841 h 589"/>
                  <a:gd name="T58" fmla="*/ 55930769 w 409"/>
                  <a:gd name="T59" fmla="*/ 55747145 h 589"/>
                  <a:gd name="T60" fmla="*/ 55930769 w 409"/>
                  <a:gd name="T61" fmla="*/ 54380680 h 589"/>
                  <a:gd name="T62" fmla="*/ 35646893 w 409"/>
                  <a:gd name="T63" fmla="*/ 13420753 h 589"/>
                  <a:gd name="T64" fmla="*/ 34295208 w 409"/>
                  <a:gd name="T65" fmla="*/ 12730791 h 589"/>
                  <a:gd name="T66" fmla="*/ 16150939 w 409"/>
                  <a:gd name="T67" fmla="*/ 53512887 h 589"/>
                  <a:gd name="T68" fmla="*/ 34295208 w 409"/>
                  <a:gd name="T69" fmla="*/ 17129426 h 589"/>
                  <a:gd name="T70" fmla="*/ 52575518 w 409"/>
                  <a:gd name="T71" fmla="*/ 53512887 h 589"/>
                  <a:gd name="T72" fmla="*/ 16150939 w 409"/>
                  <a:gd name="T73" fmla="*/ 53512887 h 58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09"/>
                  <a:gd name="T112" fmla="*/ 0 h 589"/>
                  <a:gd name="T113" fmla="*/ 409 w 409"/>
                  <a:gd name="T114" fmla="*/ 589 h 58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09" h="589">
                    <a:moveTo>
                      <a:pt x="401" y="67"/>
                    </a:moveTo>
                    <a:cubicBezTo>
                      <a:pt x="405" y="67"/>
                      <a:pt x="409" y="64"/>
                      <a:pt x="409" y="59"/>
                    </a:cubicBezTo>
                    <a:cubicBezTo>
                      <a:pt x="409" y="40"/>
                      <a:pt x="409" y="40"/>
                      <a:pt x="409" y="40"/>
                    </a:cubicBezTo>
                    <a:cubicBezTo>
                      <a:pt x="409" y="18"/>
                      <a:pt x="391" y="0"/>
                      <a:pt x="369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549"/>
                      <a:pt x="0" y="549"/>
                      <a:pt x="0" y="549"/>
                    </a:cubicBezTo>
                    <a:cubicBezTo>
                      <a:pt x="0" y="571"/>
                      <a:pt x="18" y="589"/>
                      <a:pt x="40" y="589"/>
                    </a:cubicBezTo>
                    <a:cubicBezTo>
                      <a:pt x="369" y="589"/>
                      <a:pt x="369" y="589"/>
                      <a:pt x="369" y="589"/>
                    </a:cubicBezTo>
                    <a:cubicBezTo>
                      <a:pt x="391" y="589"/>
                      <a:pt x="409" y="571"/>
                      <a:pt x="409" y="549"/>
                    </a:cubicBezTo>
                    <a:cubicBezTo>
                      <a:pt x="409" y="91"/>
                      <a:pt x="409" y="91"/>
                      <a:pt x="409" y="91"/>
                    </a:cubicBezTo>
                    <a:cubicBezTo>
                      <a:pt x="409" y="87"/>
                      <a:pt x="405" y="83"/>
                      <a:pt x="401" y="83"/>
                    </a:cubicBezTo>
                    <a:cubicBezTo>
                      <a:pt x="397" y="83"/>
                      <a:pt x="393" y="87"/>
                      <a:pt x="393" y="91"/>
                    </a:cubicBezTo>
                    <a:cubicBezTo>
                      <a:pt x="393" y="549"/>
                      <a:pt x="393" y="549"/>
                      <a:pt x="393" y="549"/>
                    </a:cubicBezTo>
                    <a:cubicBezTo>
                      <a:pt x="393" y="562"/>
                      <a:pt x="382" y="573"/>
                      <a:pt x="369" y="573"/>
                    </a:cubicBezTo>
                    <a:cubicBezTo>
                      <a:pt x="40" y="573"/>
                      <a:pt x="40" y="573"/>
                      <a:pt x="40" y="573"/>
                    </a:cubicBezTo>
                    <a:cubicBezTo>
                      <a:pt x="26" y="573"/>
                      <a:pt x="16" y="562"/>
                      <a:pt x="16" y="549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27"/>
                      <a:pt x="26" y="16"/>
                      <a:pt x="40" y="16"/>
                    </a:cubicBezTo>
                    <a:cubicBezTo>
                      <a:pt x="369" y="16"/>
                      <a:pt x="369" y="16"/>
                      <a:pt x="369" y="16"/>
                    </a:cubicBezTo>
                    <a:cubicBezTo>
                      <a:pt x="382" y="16"/>
                      <a:pt x="393" y="27"/>
                      <a:pt x="393" y="40"/>
                    </a:cubicBezTo>
                    <a:cubicBezTo>
                      <a:pt x="393" y="59"/>
                      <a:pt x="393" y="59"/>
                      <a:pt x="393" y="59"/>
                    </a:cubicBezTo>
                    <a:cubicBezTo>
                      <a:pt x="393" y="64"/>
                      <a:pt x="397" y="67"/>
                      <a:pt x="401" y="67"/>
                    </a:cubicBezTo>
                    <a:close/>
                    <a:moveTo>
                      <a:pt x="204" y="76"/>
                    </a:moveTo>
                    <a:cubicBezTo>
                      <a:pt x="201" y="76"/>
                      <a:pt x="199" y="78"/>
                      <a:pt x="197" y="80"/>
                    </a:cubicBezTo>
                    <a:cubicBezTo>
                      <a:pt x="75" y="324"/>
                      <a:pt x="75" y="324"/>
                      <a:pt x="75" y="324"/>
                    </a:cubicBezTo>
                    <a:cubicBezTo>
                      <a:pt x="74" y="326"/>
                      <a:pt x="74" y="329"/>
                      <a:pt x="76" y="332"/>
                    </a:cubicBezTo>
                    <a:cubicBezTo>
                      <a:pt x="77" y="334"/>
                      <a:pt x="80" y="335"/>
                      <a:pt x="83" y="335"/>
                    </a:cubicBezTo>
                    <a:cubicBezTo>
                      <a:pt x="326" y="335"/>
                      <a:pt x="326" y="335"/>
                      <a:pt x="326" y="335"/>
                    </a:cubicBezTo>
                    <a:cubicBezTo>
                      <a:pt x="329" y="335"/>
                      <a:pt x="332" y="334"/>
                      <a:pt x="333" y="332"/>
                    </a:cubicBezTo>
                    <a:cubicBezTo>
                      <a:pt x="334" y="329"/>
                      <a:pt x="335" y="326"/>
                      <a:pt x="333" y="324"/>
                    </a:cubicBezTo>
                    <a:cubicBezTo>
                      <a:pt x="212" y="80"/>
                      <a:pt x="212" y="80"/>
                      <a:pt x="212" y="80"/>
                    </a:cubicBezTo>
                    <a:cubicBezTo>
                      <a:pt x="210" y="78"/>
                      <a:pt x="207" y="76"/>
                      <a:pt x="204" y="76"/>
                    </a:cubicBezTo>
                    <a:close/>
                    <a:moveTo>
                      <a:pt x="96" y="319"/>
                    </a:moveTo>
                    <a:cubicBezTo>
                      <a:pt x="204" y="102"/>
                      <a:pt x="204" y="102"/>
                      <a:pt x="204" y="102"/>
                    </a:cubicBezTo>
                    <a:cubicBezTo>
                      <a:pt x="313" y="319"/>
                      <a:pt x="313" y="319"/>
                      <a:pt x="313" y="319"/>
                    </a:cubicBezTo>
                    <a:lnTo>
                      <a:pt x="96" y="319"/>
                    </a:lnTo>
                    <a:close/>
                  </a:path>
                </a:pathLst>
              </a:custGeom>
              <a:solidFill>
                <a:srgbClr val="0028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17" name="Text Box 6">
                <a:extLst>
                  <a:ext uri="{FF2B5EF4-FFF2-40B4-BE49-F238E27FC236}">
                    <a16:creationId xmlns:a16="http://schemas.microsoft.com/office/drawing/2014/main" id="{FC79D622-D218-4932-8ACE-061160DBBF2E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252" y="1813"/>
                <a:ext cx="816" cy="3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</a:pPr>
                <a:r>
                  <a:rPr lang="en-US" sz="1100" dirty="0">
                    <a:solidFill>
                      <a:srgbClr val="00285F"/>
                    </a:solidFill>
                    <a:ea typeface="MS PGothic" pitchFamily="34" charset="-128"/>
                  </a:rPr>
                  <a:t>MME</a:t>
                </a:r>
                <a:endParaRPr lang="sv-SE" sz="1100" dirty="0">
                  <a:solidFill>
                    <a:srgbClr val="00285F"/>
                  </a:solidFill>
                  <a:ea typeface="MS PGothic" pitchFamily="34" charset="-128"/>
                </a:endParaRPr>
              </a:p>
            </p:txBody>
          </p:sp>
        </p:grpSp>
        <p:sp>
          <p:nvSpPr>
            <p:cNvPr id="14" name="Rectangle 54">
              <a:extLst>
                <a:ext uri="{FF2B5EF4-FFF2-40B4-BE49-F238E27FC236}">
                  <a16:creationId xmlns:a16="http://schemas.microsoft.com/office/drawing/2014/main" id="{5EDDD355-DFB0-4D14-BD65-20305A7A558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83" y="860"/>
              <a:ext cx="969" cy="13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rIns="0" anchor="ctr"/>
            <a:lstStyle/>
            <a:p>
              <a:pPr algn="ctr">
                <a:spcBef>
                  <a:spcPct val="50000"/>
                </a:spcBef>
              </a:pPr>
              <a:endParaRPr lang="sv-SE" sz="1100">
                <a:ea typeface="MS PGothic" pitchFamily="34" charset="-128"/>
              </a:endParaRPr>
            </a:p>
          </p:txBody>
        </p:sp>
      </p:grpSp>
      <p:grpSp>
        <p:nvGrpSpPr>
          <p:cNvPr id="18" name="Group 110">
            <a:extLst>
              <a:ext uri="{FF2B5EF4-FFF2-40B4-BE49-F238E27FC236}">
                <a16:creationId xmlns:a16="http://schemas.microsoft.com/office/drawing/2014/main" id="{A9B614DD-E0A1-4E88-9E20-AED5A79206C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51727" y="2663709"/>
            <a:ext cx="463550" cy="503238"/>
            <a:chOff x="3452" y="860"/>
            <a:chExt cx="969" cy="1392"/>
          </a:xfrm>
        </p:grpSpPr>
        <p:grpSp>
          <p:nvGrpSpPr>
            <p:cNvPr id="19" name="Group 70">
              <a:extLst>
                <a:ext uri="{FF2B5EF4-FFF2-40B4-BE49-F238E27FC236}">
                  <a16:creationId xmlns:a16="http://schemas.microsoft.com/office/drawing/2014/main" id="{F1EAF736-5181-4692-872D-098D57C6072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455" y="860"/>
              <a:ext cx="966" cy="1391"/>
              <a:chOff x="3455" y="860"/>
              <a:chExt cx="966" cy="1391"/>
            </a:xfrm>
          </p:grpSpPr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6BD6D930-498D-47B6-833A-D5B893D5CDD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474" y="879"/>
                <a:ext cx="928" cy="1353"/>
              </a:xfrm>
              <a:custGeom>
                <a:avLst/>
                <a:gdLst>
                  <a:gd name="T0" fmla="*/ 2191 w 393"/>
                  <a:gd name="T1" fmla="*/ 463 h 573"/>
                  <a:gd name="T2" fmla="*/ 2191 w 393"/>
                  <a:gd name="T3" fmla="*/ 3015 h 573"/>
                  <a:gd name="T4" fmla="*/ 2012 w 393"/>
                  <a:gd name="T5" fmla="*/ 3195 h 573"/>
                  <a:gd name="T6" fmla="*/ 179 w 393"/>
                  <a:gd name="T7" fmla="*/ 3195 h 573"/>
                  <a:gd name="T8" fmla="*/ 0 w 393"/>
                  <a:gd name="T9" fmla="*/ 3015 h 573"/>
                  <a:gd name="T10" fmla="*/ 0 w 393"/>
                  <a:gd name="T11" fmla="*/ 179 h 573"/>
                  <a:gd name="T12" fmla="*/ 179 w 393"/>
                  <a:gd name="T13" fmla="*/ 0 h 573"/>
                  <a:gd name="T14" fmla="*/ 2012 w 393"/>
                  <a:gd name="T15" fmla="*/ 0 h 573"/>
                  <a:gd name="T16" fmla="*/ 2191 w 393"/>
                  <a:gd name="T17" fmla="*/ 179 h 573"/>
                  <a:gd name="T18" fmla="*/ 2191 w 393"/>
                  <a:gd name="T19" fmla="*/ 283 h 57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3"/>
                  <a:gd name="T31" fmla="*/ 0 h 573"/>
                  <a:gd name="T32" fmla="*/ 393 w 393"/>
                  <a:gd name="T33" fmla="*/ 573 h 57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3" h="573">
                    <a:moveTo>
                      <a:pt x="393" y="83"/>
                    </a:moveTo>
                    <a:cubicBezTo>
                      <a:pt x="393" y="541"/>
                      <a:pt x="393" y="541"/>
                      <a:pt x="393" y="541"/>
                    </a:cubicBezTo>
                    <a:cubicBezTo>
                      <a:pt x="393" y="559"/>
                      <a:pt x="379" y="573"/>
                      <a:pt x="361" y="573"/>
                    </a:cubicBezTo>
                    <a:cubicBezTo>
                      <a:pt x="32" y="573"/>
                      <a:pt x="32" y="573"/>
                      <a:pt x="32" y="573"/>
                    </a:cubicBezTo>
                    <a:cubicBezTo>
                      <a:pt x="14" y="573"/>
                      <a:pt x="0" y="559"/>
                      <a:pt x="0" y="54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379" y="0"/>
                      <a:pt x="393" y="14"/>
                      <a:pt x="393" y="32"/>
                    </a:cubicBezTo>
                    <a:cubicBezTo>
                      <a:pt x="393" y="51"/>
                      <a:pt x="393" y="51"/>
                      <a:pt x="393" y="5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22" name="Text Box 22">
                <a:extLst>
                  <a:ext uri="{FF2B5EF4-FFF2-40B4-BE49-F238E27FC236}">
                    <a16:creationId xmlns:a16="http://schemas.microsoft.com/office/drawing/2014/main" id="{9040B684-4508-4565-89BC-780D3DD19F14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3528" y="1791"/>
                <a:ext cx="816" cy="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</a:pPr>
                <a:r>
                  <a:rPr lang="sv-SE" sz="1100" dirty="0">
                    <a:solidFill>
                      <a:srgbClr val="F08A00"/>
                    </a:solidFill>
                    <a:ea typeface="MS PGothic" pitchFamily="34" charset="-128"/>
                  </a:rPr>
                  <a:t>eNB</a:t>
                </a:r>
              </a:p>
            </p:txBody>
          </p:sp>
          <p:sp>
            <p:nvSpPr>
              <p:cNvPr id="23" name="Freeform 63">
                <a:extLst>
                  <a:ext uri="{FF2B5EF4-FFF2-40B4-BE49-F238E27FC236}">
                    <a16:creationId xmlns:a16="http://schemas.microsoft.com/office/drawing/2014/main" id="{CD12489C-C40C-4361-9F66-32CD188B2F53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455" y="860"/>
                <a:ext cx="966" cy="1391"/>
              </a:xfrm>
              <a:custGeom>
                <a:avLst/>
                <a:gdLst>
                  <a:gd name="T0" fmla="*/ 2282 w 409"/>
                  <a:gd name="T1" fmla="*/ 328 h 589"/>
                  <a:gd name="T2" fmla="*/ 2060 w 409"/>
                  <a:gd name="T3" fmla="*/ 0 h 589"/>
                  <a:gd name="T4" fmla="*/ 0 w 409"/>
                  <a:gd name="T5" fmla="*/ 222 h 589"/>
                  <a:gd name="T6" fmla="*/ 222 w 409"/>
                  <a:gd name="T7" fmla="*/ 3285 h 589"/>
                  <a:gd name="T8" fmla="*/ 2282 w 409"/>
                  <a:gd name="T9" fmla="*/ 3063 h 589"/>
                  <a:gd name="T10" fmla="*/ 2237 w 409"/>
                  <a:gd name="T11" fmla="*/ 463 h 589"/>
                  <a:gd name="T12" fmla="*/ 2192 w 409"/>
                  <a:gd name="T13" fmla="*/ 3063 h 589"/>
                  <a:gd name="T14" fmla="*/ 222 w 409"/>
                  <a:gd name="T15" fmla="*/ 3195 h 589"/>
                  <a:gd name="T16" fmla="*/ 90 w 409"/>
                  <a:gd name="T17" fmla="*/ 222 h 589"/>
                  <a:gd name="T18" fmla="*/ 2060 w 409"/>
                  <a:gd name="T19" fmla="*/ 90 h 589"/>
                  <a:gd name="T20" fmla="*/ 2192 w 409"/>
                  <a:gd name="T21" fmla="*/ 328 h 589"/>
                  <a:gd name="T22" fmla="*/ 758 w 409"/>
                  <a:gd name="T23" fmla="*/ 1351 h 589"/>
                  <a:gd name="T24" fmla="*/ 758 w 409"/>
                  <a:gd name="T25" fmla="*/ 1289 h 589"/>
                  <a:gd name="T26" fmla="*/ 758 w 409"/>
                  <a:gd name="T27" fmla="*/ 597 h 589"/>
                  <a:gd name="T28" fmla="*/ 758 w 409"/>
                  <a:gd name="T29" fmla="*/ 536 h 589"/>
                  <a:gd name="T30" fmla="*/ 524 w 409"/>
                  <a:gd name="T31" fmla="*/ 942 h 589"/>
                  <a:gd name="T32" fmla="*/ 758 w 409"/>
                  <a:gd name="T33" fmla="*/ 1351 h 589"/>
                  <a:gd name="T34" fmla="*/ 921 w 409"/>
                  <a:gd name="T35" fmla="*/ 697 h 589"/>
                  <a:gd name="T36" fmla="*/ 753 w 409"/>
                  <a:gd name="T37" fmla="*/ 942 h 589"/>
                  <a:gd name="T38" fmla="*/ 921 w 409"/>
                  <a:gd name="T39" fmla="*/ 1188 h 589"/>
                  <a:gd name="T40" fmla="*/ 843 w 409"/>
                  <a:gd name="T41" fmla="*/ 942 h 589"/>
                  <a:gd name="T42" fmla="*/ 931 w 409"/>
                  <a:gd name="T43" fmla="*/ 725 h 589"/>
                  <a:gd name="T44" fmla="*/ 598 w 409"/>
                  <a:gd name="T45" fmla="*/ 435 h 589"/>
                  <a:gd name="T46" fmla="*/ 598 w 409"/>
                  <a:gd name="T47" fmla="*/ 373 h 589"/>
                  <a:gd name="T48" fmla="*/ 295 w 409"/>
                  <a:gd name="T49" fmla="*/ 942 h 589"/>
                  <a:gd name="T50" fmla="*/ 598 w 409"/>
                  <a:gd name="T51" fmla="*/ 1511 h 589"/>
                  <a:gd name="T52" fmla="*/ 598 w 409"/>
                  <a:gd name="T53" fmla="*/ 1450 h 589"/>
                  <a:gd name="T54" fmla="*/ 1590 w 409"/>
                  <a:gd name="T55" fmla="*/ 1351 h 589"/>
                  <a:gd name="T56" fmla="*/ 1590 w 409"/>
                  <a:gd name="T57" fmla="*/ 536 h 589"/>
                  <a:gd name="T58" fmla="*/ 1528 w 409"/>
                  <a:gd name="T59" fmla="*/ 597 h 589"/>
                  <a:gd name="T60" fmla="*/ 1675 w 409"/>
                  <a:gd name="T61" fmla="*/ 942 h 589"/>
                  <a:gd name="T62" fmla="*/ 1516 w 409"/>
                  <a:gd name="T63" fmla="*/ 1323 h 589"/>
                  <a:gd name="T64" fmla="*/ 1590 w 409"/>
                  <a:gd name="T65" fmla="*/ 1351 h 589"/>
                  <a:gd name="T66" fmla="*/ 1368 w 409"/>
                  <a:gd name="T67" fmla="*/ 1188 h 589"/>
                  <a:gd name="T68" fmla="*/ 1535 w 409"/>
                  <a:gd name="T69" fmla="*/ 942 h 589"/>
                  <a:gd name="T70" fmla="*/ 1368 w 409"/>
                  <a:gd name="T71" fmla="*/ 697 h 589"/>
                  <a:gd name="T72" fmla="*/ 1445 w 409"/>
                  <a:gd name="T73" fmla="*/ 942 h 589"/>
                  <a:gd name="T74" fmla="*/ 1356 w 409"/>
                  <a:gd name="T75" fmla="*/ 1160 h 589"/>
                  <a:gd name="T76" fmla="*/ 1991 w 409"/>
                  <a:gd name="T77" fmla="*/ 942 h 589"/>
                  <a:gd name="T78" fmla="*/ 1691 w 409"/>
                  <a:gd name="T79" fmla="*/ 373 h 589"/>
                  <a:gd name="T80" fmla="*/ 1691 w 409"/>
                  <a:gd name="T81" fmla="*/ 435 h 589"/>
                  <a:gd name="T82" fmla="*/ 1691 w 409"/>
                  <a:gd name="T83" fmla="*/ 1450 h 589"/>
                  <a:gd name="T84" fmla="*/ 1691 w 409"/>
                  <a:gd name="T85" fmla="*/ 1511 h 589"/>
                  <a:gd name="T86" fmla="*/ 1044 w 409"/>
                  <a:gd name="T87" fmla="*/ 843 h 589"/>
                  <a:gd name="T88" fmla="*/ 1245 w 409"/>
                  <a:gd name="T89" fmla="*/ 1044 h 589"/>
                  <a:gd name="T90" fmla="*/ 1044 w 409"/>
                  <a:gd name="T91" fmla="*/ 843 h 589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409" h="589">
                    <a:moveTo>
                      <a:pt x="401" y="67"/>
                    </a:moveTo>
                    <a:cubicBezTo>
                      <a:pt x="406" y="67"/>
                      <a:pt x="409" y="64"/>
                      <a:pt x="409" y="59"/>
                    </a:cubicBezTo>
                    <a:cubicBezTo>
                      <a:pt x="409" y="40"/>
                      <a:pt x="409" y="40"/>
                      <a:pt x="409" y="40"/>
                    </a:cubicBezTo>
                    <a:cubicBezTo>
                      <a:pt x="409" y="18"/>
                      <a:pt x="392" y="0"/>
                      <a:pt x="369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549"/>
                      <a:pt x="0" y="549"/>
                      <a:pt x="0" y="549"/>
                    </a:cubicBezTo>
                    <a:cubicBezTo>
                      <a:pt x="0" y="571"/>
                      <a:pt x="18" y="589"/>
                      <a:pt x="40" y="589"/>
                    </a:cubicBezTo>
                    <a:cubicBezTo>
                      <a:pt x="369" y="589"/>
                      <a:pt x="369" y="589"/>
                      <a:pt x="369" y="589"/>
                    </a:cubicBezTo>
                    <a:cubicBezTo>
                      <a:pt x="392" y="589"/>
                      <a:pt x="409" y="571"/>
                      <a:pt x="409" y="549"/>
                    </a:cubicBezTo>
                    <a:cubicBezTo>
                      <a:pt x="409" y="91"/>
                      <a:pt x="409" y="91"/>
                      <a:pt x="409" y="91"/>
                    </a:cubicBezTo>
                    <a:cubicBezTo>
                      <a:pt x="409" y="87"/>
                      <a:pt x="406" y="83"/>
                      <a:pt x="401" y="83"/>
                    </a:cubicBezTo>
                    <a:cubicBezTo>
                      <a:pt x="397" y="83"/>
                      <a:pt x="393" y="87"/>
                      <a:pt x="393" y="91"/>
                    </a:cubicBezTo>
                    <a:cubicBezTo>
                      <a:pt x="393" y="549"/>
                      <a:pt x="393" y="549"/>
                      <a:pt x="393" y="549"/>
                    </a:cubicBezTo>
                    <a:cubicBezTo>
                      <a:pt x="393" y="562"/>
                      <a:pt x="383" y="573"/>
                      <a:pt x="369" y="573"/>
                    </a:cubicBezTo>
                    <a:cubicBezTo>
                      <a:pt x="40" y="573"/>
                      <a:pt x="40" y="573"/>
                      <a:pt x="40" y="573"/>
                    </a:cubicBezTo>
                    <a:cubicBezTo>
                      <a:pt x="27" y="573"/>
                      <a:pt x="16" y="562"/>
                      <a:pt x="16" y="549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27"/>
                      <a:pt x="27" y="16"/>
                      <a:pt x="40" y="16"/>
                    </a:cubicBezTo>
                    <a:cubicBezTo>
                      <a:pt x="369" y="16"/>
                      <a:pt x="369" y="16"/>
                      <a:pt x="369" y="16"/>
                    </a:cubicBezTo>
                    <a:cubicBezTo>
                      <a:pt x="383" y="16"/>
                      <a:pt x="393" y="27"/>
                      <a:pt x="393" y="40"/>
                    </a:cubicBezTo>
                    <a:cubicBezTo>
                      <a:pt x="393" y="59"/>
                      <a:pt x="393" y="59"/>
                      <a:pt x="393" y="59"/>
                    </a:cubicBezTo>
                    <a:cubicBezTo>
                      <a:pt x="393" y="64"/>
                      <a:pt x="397" y="67"/>
                      <a:pt x="401" y="67"/>
                    </a:cubicBezTo>
                    <a:close/>
                    <a:moveTo>
                      <a:pt x="136" y="242"/>
                    </a:moveTo>
                    <a:cubicBezTo>
                      <a:pt x="139" y="239"/>
                      <a:pt x="139" y="234"/>
                      <a:pt x="136" y="231"/>
                    </a:cubicBezTo>
                    <a:cubicBezTo>
                      <a:pt x="136" y="231"/>
                      <a:pt x="136" y="231"/>
                      <a:pt x="136" y="231"/>
                    </a:cubicBezTo>
                    <a:cubicBezTo>
                      <a:pt x="118" y="214"/>
                      <a:pt x="110" y="192"/>
                      <a:pt x="110" y="169"/>
                    </a:cubicBezTo>
                    <a:cubicBezTo>
                      <a:pt x="110" y="146"/>
                      <a:pt x="118" y="124"/>
                      <a:pt x="136" y="107"/>
                    </a:cubicBezTo>
                    <a:cubicBezTo>
                      <a:pt x="137" y="105"/>
                      <a:pt x="138" y="103"/>
                      <a:pt x="138" y="101"/>
                    </a:cubicBezTo>
                    <a:cubicBezTo>
                      <a:pt x="138" y="99"/>
                      <a:pt x="137" y="97"/>
                      <a:pt x="136" y="96"/>
                    </a:cubicBezTo>
                    <a:cubicBezTo>
                      <a:pt x="132" y="92"/>
                      <a:pt x="127" y="92"/>
                      <a:pt x="124" y="96"/>
                    </a:cubicBezTo>
                    <a:cubicBezTo>
                      <a:pt x="104" y="116"/>
                      <a:pt x="94" y="142"/>
                      <a:pt x="94" y="169"/>
                    </a:cubicBezTo>
                    <a:cubicBezTo>
                      <a:pt x="94" y="196"/>
                      <a:pt x="104" y="222"/>
                      <a:pt x="124" y="242"/>
                    </a:cubicBezTo>
                    <a:cubicBezTo>
                      <a:pt x="127" y="246"/>
                      <a:pt x="132" y="246"/>
                      <a:pt x="136" y="242"/>
                    </a:cubicBezTo>
                    <a:close/>
                    <a:moveTo>
                      <a:pt x="167" y="130"/>
                    </a:moveTo>
                    <a:cubicBezTo>
                      <a:pt x="167" y="128"/>
                      <a:pt x="166" y="126"/>
                      <a:pt x="165" y="125"/>
                    </a:cubicBezTo>
                    <a:cubicBezTo>
                      <a:pt x="161" y="121"/>
                      <a:pt x="156" y="121"/>
                      <a:pt x="153" y="125"/>
                    </a:cubicBezTo>
                    <a:cubicBezTo>
                      <a:pt x="141" y="137"/>
                      <a:pt x="135" y="153"/>
                      <a:pt x="135" y="169"/>
                    </a:cubicBezTo>
                    <a:cubicBezTo>
                      <a:pt x="135" y="185"/>
                      <a:pt x="141" y="201"/>
                      <a:pt x="153" y="213"/>
                    </a:cubicBezTo>
                    <a:cubicBezTo>
                      <a:pt x="156" y="217"/>
                      <a:pt x="161" y="217"/>
                      <a:pt x="165" y="213"/>
                    </a:cubicBezTo>
                    <a:cubicBezTo>
                      <a:pt x="168" y="210"/>
                      <a:pt x="168" y="205"/>
                      <a:pt x="165" y="202"/>
                    </a:cubicBezTo>
                    <a:cubicBezTo>
                      <a:pt x="155" y="193"/>
                      <a:pt x="151" y="181"/>
                      <a:pt x="151" y="169"/>
                    </a:cubicBezTo>
                    <a:cubicBezTo>
                      <a:pt x="151" y="157"/>
                      <a:pt x="155" y="145"/>
                      <a:pt x="165" y="136"/>
                    </a:cubicBezTo>
                    <a:cubicBezTo>
                      <a:pt x="166" y="134"/>
                      <a:pt x="167" y="132"/>
                      <a:pt x="167" y="130"/>
                    </a:cubicBezTo>
                    <a:close/>
                    <a:moveTo>
                      <a:pt x="69" y="169"/>
                    </a:moveTo>
                    <a:cubicBezTo>
                      <a:pt x="69" y="136"/>
                      <a:pt x="81" y="103"/>
                      <a:pt x="107" y="78"/>
                    </a:cubicBezTo>
                    <a:cubicBezTo>
                      <a:pt x="108" y="76"/>
                      <a:pt x="109" y="74"/>
                      <a:pt x="109" y="72"/>
                    </a:cubicBezTo>
                    <a:cubicBezTo>
                      <a:pt x="109" y="70"/>
                      <a:pt x="108" y="68"/>
                      <a:pt x="107" y="67"/>
                    </a:cubicBezTo>
                    <a:cubicBezTo>
                      <a:pt x="103" y="63"/>
                      <a:pt x="98" y="63"/>
                      <a:pt x="95" y="67"/>
                    </a:cubicBezTo>
                    <a:cubicBezTo>
                      <a:pt x="67" y="95"/>
                      <a:pt x="53" y="132"/>
                      <a:pt x="53" y="169"/>
                    </a:cubicBezTo>
                    <a:cubicBezTo>
                      <a:pt x="53" y="206"/>
                      <a:pt x="67" y="243"/>
                      <a:pt x="95" y="271"/>
                    </a:cubicBezTo>
                    <a:cubicBezTo>
                      <a:pt x="98" y="275"/>
                      <a:pt x="103" y="275"/>
                      <a:pt x="107" y="271"/>
                    </a:cubicBezTo>
                    <a:cubicBezTo>
                      <a:pt x="110" y="268"/>
                      <a:pt x="110" y="263"/>
                      <a:pt x="107" y="260"/>
                    </a:cubicBezTo>
                    <a:cubicBezTo>
                      <a:pt x="107" y="260"/>
                      <a:pt x="107" y="260"/>
                      <a:pt x="107" y="260"/>
                    </a:cubicBezTo>
                    <a:cubicBezTo>
                      <a:pt x="81" y="235"/>
                      <a:pt x="69" y="202"/>
                      <a:pt x="69" y="169"/>
                    </a:cubicBezTo>
                    <a:close/>
                    <a:moveTo>
                      <a:pt x="285" y="242"/>
                    </a:moveTo>
                    <a:cubicBezTo>
                      <a:pt x="306" y="222"/>
                      <a:pt x="316" y="196"/>
                      <a:pt x="316" y="169"/>
                    </a:cubicBezTo>
                    <a:cubicBezTo>
                      <a:pt x="316" y="142"/>
                      <a:pt x="306" y="116"/>
                      <a:pt x="285" y="96"/>
                    </a:cubicBezTo>
                    <a:cubicBezTo>
                      <a:pt x="282" y="92"/>
                      <a:pt x="277" y="92"/>
                      <a:pt x="274" y="96"/>
                    </a:cubicBezTo>
                    <a:cubicBezTo>
                      <a:pt x="271" y="99"/>
                      <a:pt x="271" y="104"/>
                      <a:pt x="274" y="107"/>
                    </a:cubicBezTo>
                    <a:cubicBezTo>
                      <a:pt x="274" y="107"/>
                      <a:pt x="274" y="107"/>
                      <a:pt x="274" y="107"/>
                    </a:cubicBezTo>
                    <a:cubicBezTo>
                      <a:pt x="291" y="124"/>
                      <a:pt x="300" y="146"/>
                      <a:pt x="300" y="169"/>
                    </a:cubicBezTo>
                    <a:cubicBezTo>
                      <a:pt x="300" y="191"/>
                      <a:pt x="291" y="214"/>
                      <a:pt x="274" y="231"/>
                    </a:cubicBezTo>
                    <a:cubicBezTo>
                      <a:pt x="273" y="233"/>
                      <a:pt x="272" y="235"/>
                      <a:pt x="272" y="237"/>
                    </a:cubicBezTo>
                    <a:cubicBezTo>
                      <a:pt x="272" y="239"/>
                      <a:pt x="273" y="241"/>
                      <a:pt x="274" y="242"/>
                    </a:cubicBezTo>
                    <a:cubicBezTo>
                      <a:pt x="277" y="246"/>
                      <a:pt x="282" y="246"/>
                      <a:pt x="285" y="242"/>
                    </a:cubicBezTo>
                    <a:close/>
                    <a:moveTo>
                      <a:pt x="243" y="208"/>
                    </a:moveTo>
                    <a:cubicBezTo>
                      <a:pt x="243" y="210"/>
                      <a:pt x="244" y="212"/>
                      <a:pt x="245" y="213"/>
                    </a:cubicBezTo>
                    <a:cubicBezTo>
                      <a:pt x="248" y="217"/>
                      <a:pt x="253" y="217"/>
                      <a:pt x="256" y="213"/>
                    </a:cubicBezTo>
                    <a:cubicBezTo>
                      <a:pt x="269" y="201"/>
                      <a:pt x="275" y="185"/>
                      <a:pt x="275" y="169"/>
                    </a:cubicBezTo>
                    <a:cubicBezTo>
                      <a:pt x="275" y="153"/>
                      <a:pt x="269" y="137"/>
                      <a:pt x="256" y="125"/>
                    </a:cubicBezTo>
                    <a:cubicBezTo>
                      <a:pt x="253" y="121"/>
                      <a:pt x="248" y="121"/>
                      <a:pt x="245" y="125"/>
                    </a:cubicBezTo>
                    <a:cubicBezTo>
                      <a:pt x="242" y="128"/>
                      <a:pt x="242" y="133"/>
                      <a:pt x="245" y="136"/>
                    </a:cubicBezTo>
                    <a:cubicBezTo>
                      <a:pt x="254" y="145"/>
                      <a:pt x="259" y="157"/>
                      <a:pt x="259" y="169"/>
                    </a:cubicBezTo>
                    <a:cubicBezTo>
                      <a:pt x="259" y="181"/>
                      <a:pt x="254" y="193"/>
                      <a:pt x="245" y="202"/>
                    </a:cubicBezTo>
                    <a:cubicBezTo>
                      <a:pt x="244" y="204"/>
                      <a:pt x="243" y="206"/>
                      <a:pt x="243" y="208"/>
                    </a:cubicBezTo>
                    <a:close/>
                    <a:moveTo>
                      <a:pt x="314" y="271"/>
                    </a:moveTo>
                    <a:cubicBezTo>
                      <a:pt x="343" y="243"/>
                      <a:pt x="357" y="206"/>
                      <a:pt x="357" y="169"/>
                    </a:cubicBezTo>
                    <a:cubicBezTo>
                      <a:pt x="357" y="132"/>
                      <a:pt x="343" y="95"/>
                      <a:pt x="314" y="67"/>
                    </a:cubicBezTo>
                    <a:cubicBezTo>
                      <a:pt x="311" y="63"/>
                      <a:pt x="306" y="63"/>
                      <a:pt x="303" y="67"/>
                    </a:cubicBezTo>
                    <a:cubicBezTo>
                      <a:pt x="300" y="70"/>
                      <a:pt x="300" y="75"/>
                      <a:pt x="303" y="78"/>
                    </a:cubicBezTo>
                    <a:cubicBezTo>
                      <a:pt x="303" y="78"/>
                      <a:pt x="303" y="78"/>
                      <a:pt x="303" y="78"/>
                    </a:cubicBezTo>
                    <a:cubicBezTo>
                      <a:pt x="328" y="103"/>
                      <a:pt x="341" y="136"/>
                      <a:pt x="341" y="169"/>
                    </a:cubicBezTo>
                    <a:cubicBezTo>
                      <a:pt x="341" y="202"/>
                      <a:pt x="328" y="235"/>
                      <a:pt x="303" y="260"/>
                    </a:cubicBezTo>
                    <a:cubicBezTo>
                      <a:pt x="302" y="262"/>
                      <a:pt x="301" y="264"/>
                      <a:pt x="301" y="266"/>
                    </a:cubicBezTo>
                    <a:cubicBezTo>
                      <a:pt x="301" y="268"/>
                      <a:pt x="302" y="270"/>
                      <a:pt x="303" y="271"/>
                    </a:cubicBezTo>
                    <a:cubicBezTo>
                      <a:pt x="306" y="275"/>
                      <a:pt x="311" y="275"/>
                      <a:pt x="314" y="271"/>
                    </a:cubicBezTo>
                    <a:close/>
                    <a:moveTo>
                      <a:pt x="187" y="151"/>
                    </a:moveTo>
                    <a:cubicBezTo>
                      <a:pt x="177" y="161"/>
                      <a:pt x="177" y="177"/>
                      <a:pt x="187" y="187"/>
                    </a:cubicBezTo>
                    <a:cubicBezTo>
                      <a:pt x="197" y="197"/>
                      <a:pt x="213" y="197"/>
                      <a:pt x="223" y="187"/>
                    </a:cubicBezTo>
                    <a:cubicBezTo>
                      <a:pt x="233" y="177"/>
                      <a:pt x="233" y="161"/>
                      <a:pt x="223" y="151"/>
                    </a:cubicBezTo>
                    <a:cubicBezTo>
                      <a:pt x="213" y="141"/>
                      <a:pt x="197" y="141"/>
                      <a:pt x="187" y="151"/>
                    </a:cubicBezTo>
                    <a:close/>
                  </a:path>
                </a:pathLst>
              </a:custGeom>
              <a:solidFill>
                <a:srgbClr val="F08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0" name="Rectangle 100">
              <a:extLst>
                <a:ext uri="{FF2B5EF4-FFF2-40B4-BE49-F238E27FC236}">
                  <a16:creationId xmlns:a16="http://schemas.microsoft.com/office/drawing/2014/main" id="{1A3E0A40-6307-4CC5-9229-77305E6B258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452" y="860"/>
              <a:ext cx="969" cy="13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rIns="0" anchor="ctr"/>
            <a:lstStyle/>
            <a:p>
              <a:pPr algn="ctr"/>
              <a:endParaRPr lang="sv-SE" sz="1200"/>
            </a:p>
          </p:txBody>
        </p:sp>
      </p:grp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D7C7094-9BFF-494E-BF02-0F1854C8E626}"/>
              </a:ext>
            </a:extLst>
          </p:cNvPr>
          <p:cNvCxnSpPr>
            <a:cxnSpLocks noChangeShapeType="1"/>
            <a:stCxn id="14" idx="3"/>
          </p:cNvCxnSpPr>
          <p:nvPr/>
        </p:nvCxnSpPr>
        <p:spPr bwMode="auto">
          <a:xfrm>
            <a:off x="2539651" y="2906135"/>
            <a:ext cx="1727156" cy="17372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</p:cxnSp>
      <p:grpSp>
        <p:nvGrpSpPr>
          <p:cNvPr id="25" name="Group 107">
            <a:extLst>
              <a:ext uri="{FF2B5EF4-FFF2-40B4-BE49-F238E27FC236}">
                <a16:creationId xmlns:a16="http://schemas.microsoft.com/office/drawing/2014/main" id="{F77CBE1D-4A1F-48E5-AB2F-69B3DBBF8E2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943129" y="2629138"/>
            <a:ext cx="501650" cy="523875"/>
            <a:chOff x="186" y="2478"/>
            <a:chExt cx="966" cy="1391"/>
          </a:xfrm>
        </p:grpSpPr>
        <p:grpSp>
          <p:nvGrpSpPr>
            <p:cNvPr id="26" name="Group 108">
              <a:extLst>
                <a:ext uri="{FF2B5EF4-FFF2-40B4-BE49-F238E27FC236}">
                  <a16:creationId xmlns:a16="http://schemas.microsoft.com/office/drawing/2014/main" id="{0F784AAB-66A9-4D80-BD61-FFBD0006862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6" y="2478"/>
              <a:ext cx="966" cy="1391"/>
              <a:chOff x="186" y="2478"/>
              <a:chExt cx="966" cy="1391"/>
            </a:xfrm>
          </p:grpSpPr>
          <p:sp>
            <p:nvSpPr>
              <p:cNvPr id="28" name="AutoShape 109">
                <a:extLst>
                  <a:ext uri="{FF2B5EF4-FFF2-40B4-BE49-F238E27FC236}">
                    <a16:creationId xmlns:a16="http://schemas.microsoft.com/office/drawing/2014/main" id="{38F8A53B-EC09-4DC0-80A7-E2F4039978BC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205" y="2497"/>
                <a:ext cx="929" cy="1353"/>
              </a:xfrm>
              <a:prstGeom prst="roundRect">
                <a:avLst>
                  <a:gd name="adj" fmla="val 7889"/>
                </a:avLst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rIns="0" anchor="ctr"/>
              <a:lstStyle/>
              <a:p>
                <a:pPr algn="ctr"/>
                <a:endParaRPr lang="sv-SE" sz="600"/>
              </a:p>
            </p:txBody>
          </p:sp>
          <p:sp>
            <p:nvSpPr>
              <p:cNvPr id="29" name="Freeform 110">
                <a:extLst>
                  <a:ext uri="{FF2B5EF4-FFF2-40B4-BE49-F238E27FC236}">
                    <a16:creationId xmlns:a16="http://schemas.microsoft.com/office/drawing/2014/main" id="{62D5DCD4-20D1-43EF-9743-96070364AB28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186" y="2478"/>
                <a:ext cx="966" cy="1391"/>
              </a:xfrm>
              <a:custGeom>
                <a:avLst/>
                <a:gdLst>
                  <a:gd name="T0" fmla="*/ 2282 w 409"/>
                  <a:gd name="T1" fmla="*/ 222 h 589"/>
                  <a:gd name="T2" fmla="*/ 0 w 409"/>
                  <a:gd name="T3" fmla="*/ 222 h 589"/>
                  <a:gd name="T4" fmla="*/ 2060 w 409"/>
                  <a:gd name="T5" fmla="*/ 3285 h 589"/>
                  <a:gd name="T6" fmla="*/ 2237 w 409"/>
                  <a:gd name="T7" fmla="*/ 463 h 589"/>
                  <a:gd name="T8" fmla="*/ 2060 w 409"/>
                  <a:gd name="T9" fmla="*/ 3195 h 589"/>
                  <a:gd name="T10" fmla="*/ 90 w 409"/>
                  <a:gd name="T11" fmla="*/ 222 h 589"/>
                  <a:gd name="T12" fmla="*/ 2192 w 409"/>
                  <a:gd name="T13" fmla="*/ 222 h 589"/>
                  <a:gd name="T14" fmla="*/ 827 w 409"/>
                  <a:gd name="T15" fmla="*/ 954 h 589"/>
                  <a:gd name="T16" fmla="*/ 1500 w 409"/>
                  <a:gd name="T17" fmla="*/ 893 h 589"/>
                  <a:gd name="T18" fmla="*/ 1105 w 409"/>
                  <a:gd name="T19" fmla="*/ 257 h 589"/>
                  <a:gd name="T20" fmla="*/ 827 w 409"/>
                  <a:gd name="T21" fmla="*/ 954 h 589"/>
                  <a:gd name="T22" fmla="*/ 898 w 409"/>
                  <a:gd name="T23" fmla="*/ 864 h 589"/>
                  <a:gd name="T24" fmla="*/ 1757 w 409"/>
                  <a:gd name="T25" fmla="*/ 1868 h 589"/>
                  <a:gd name="T26" fmla="*/ 1963 w 409"/>
                  <a:gd name="T27" fmla="*/ 1679 h 589"/>
                  <a:gd name="T28" fmla="*/ 1970 w 409"/>
                  <a:gd name="T29" fmla="*/ 1667 h 589"/>
                  <a:gd name="T30" fmla="*/ 1975 w 409"/>
                  <a:gd name="T31" fmla="*/ 1651 h 589"/>
                  <a:gd name="T32" fmla="*/ 1975 w 409"/>
                  <a:gd name="T33" fmla="*/ 1639 h 589"/>
                  <a:gd name="T34" fmla="*/ 1970 w 409"/>
                  <a:gd name="T35" fmla="*/ 1630 h 589"/>
                  <a:gd name="T36" fmla="*/ 1786 w 409"/>
                  <a:gd name="T37" fmla="*/ 1445 h 589"/>
                  <a:gd name="T38" fmla="*/ 1823 w 409"/>
                  <a:gd name="T39" fmla="*/ 1606 h 589"/>
                  <a:gd name="T40" fmla="*/ 827 w 409"/>
                  <a:gd name="T41" fmla="*/ 1696 h 589"/>
                  <a:gd name="T42" fmla="*/ 1724 w 409"/>
                  <a:gd name="T43" fmla="*/ 1856 h 589"/>
                  <a:gd name="T44" fmla="*/ 1975 w 409"/>
                  <a:gd name="T45" fmla="*/ 1148 h 589"/>
                  <a:gd name="T46" fmla="*/ 1970 w 409"/>
                  <a:gd name="T47" fmla="*/ 1138 h 589"/>
                  <a:gd name="T48" fmla="*/ 1724 w 409"/>
                  <a:gd name="T49" fmla="*/ 959 h 589"/>
                  <a:gd name="T50" fmla="*/ 827 w 409"/>
                  <a:gd name="T51" fmla="*/ 1122 h 589"/>
                  <a:gd name="T52" fmla="*/ 1823 w 409"/>
                  <a:gd name="T53" fmla="*/ 1209 h 589"/>
                  <a:gd name="T54" fmla="*/ 1724 w 409"/>
                  <a:gd name="T55" fmla="*/ 1367 h 589"/>
                  <a:gd name="T56" fmla="*/ 1963 w 409"/>
                  <a:gd name="T57" fmla="*/ 1193 h 589"/>
                  <a:gd name="T58" fmla="*/ 1970 w 409"/>
                  <a:gd name="T59" fmla="*/ 1183 h 589"/>
                  <a:gd name="T60" fmla="*/ 1975 w 409"/>
                  <a:gd name="T61" fmla="*/ 1167 h 589"/>
                  <a:gd name="T62" fmla="*/ 1507 w 409"/>
                  <a:gd name="T63" fmla="*/ 1896 h 589"/>
                  <a:gd name="T64" fmla="*/ 557 w 409"/>
                  <a:gd name="T65" fmla="*/ 1752 h 589"/>
                  <a:gd name="T66" fmla="*/ 324 w 409"/>
                  <a:gd name="T67" fmla="*/ 1863 h 589"/>
                  <a:gd name="T68" fmla="*/ 312 w 409"/>
                  <a:gd name="T69" fmla="*/ 1880 h 589"/>
                  <a:gd name="T70" fmla="*/ 312 w 409"/>
                  <a:gd name="T71" fmla="*/ 1892 h 589"/>
                  <a:gd name="T72" fmla="*/ 312 w 409"/>
                  <a:gd name="T73" fmla="*/ 1901 h 589"/>
                  <a:gd name="T74" fmla="*/ 319 w 409"/>
                  <a:gd name="T75" fmla="*/ 1913 h 589"/>
                  <a:gd name="T76" fmla="*/ 324 w 409"/>
                  <a:gd name="T77" fmla="*/ 1925 h 589"/>
                  <a:gd name="T78" fmla="*/ 557 w 409"/>
                  <a:gd name="T79" fmla="*/ 2102 h 589"/>
                  <a:gd name="T80" fmla="*/ 1462 w 409"/>
                  <a:gd name="T81" fmla="*/ 1941 h 589"/>
                  <a:gd name="T82" fmla="*/ 496 w 409"/>
                  <a:gd name="T83" fmla="*/ 1200 h 589"/>
                  <a:gd name="T84" fmla="*/ 319 w 409"/>
                  <a:gd name="T85" fmla="*/ 1384 h 589"/>
                  <a:gd name="T86" fmla="*/ 312 w 409"/>
                  <a:gd name="T87" fmla="*/ 1400 h 589"/>
                  <a:gd name="T88" fmla="*/ 312 w 409"/>
                  <a:gd name="T89" fmla="*/ 1410 h 589"/>
                  <a:gd name="T90" fmla="*/ 312 w 409"/>
                  <a:gd name="T91" fmla="*/ 1422 h 589"/>
                  <a:gd name="T92" fmla="*/ 324 w 409"/>
                  <a:gd name="T93" fmla="*/ 1438 h 589"/>
                  <a:gd name="T94" fmla="*/ 557 w 409"/>
                  <a:gd name="T95" fmla="*/ 1613 h 589"/>
                  <a:gd name="T96" fmla="*/ 463 w 409"/>
                  <a:gd name="T97" fmla="*/ 1450 h 589"/>
                  <a:gd name="T98" fmla="*/ 1462 w 409"/>
                  <a:gd name="T99" fmla="*/ 1360 h 589"/>
                  <a:gd name="T100" fmla="*/ 557 w 409"/>
                  <a:gd name="T101" fmla="*/ 1200 h 58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409" h="589">
                    <a:moveTo>
                      <a:pt x="401" y="67"/>
                    </a:moveTo>
                    <a:cubicBezTo>
                      <a:pt x="406" y="67"/>
                      <a:pt x="409" y="64"/>
                      <a:pt x="409" y="59"/>
                    </a:cubicBezTo>
                    <a:cubicBezTo>
                      <a:pt x="409" y="40"/>
                      <a:pt x="409" y="40"/>
                      <a:pt x="409" y="40"/>
                    </a:cubicBezTo>
                    <a:cubicBezTo>
                      <a:pt x="409" y="18"/>
                      <a:pt x="392" y="0"/>
                      <a:pt x="369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549"/>
                      <a:pt x="0" y="549"/>
                      <a:pt x="0" y="549"/>
                    </a:cubicBezTo>
                    <a:cubicBezTo>
                      <a:pt x="0" y="571"/>
                      <a:pt x="18" y="589"/>
                      <a:pt x="40" y="589"/>
                    </a:cubicBezTo>
                    <a:cubicBezTo>
                      <a:pt x="369" y="589"/>
                      <a:pt x="369" y="589"/>
                      <a:pt x="369" y="589"/>
                    </a:cubicBezTo>
                    <a:cubicBezTo>
                      <a:pt x="392" y="589"/>
                      <a:pt x="409" y="571"/>
                      <a:pt x="409" y="549"/>
                    </a:cubicBezTo>
                    <a:cubicBezTo>
                      <a:pt x="409" y="91"/>
                      <a:pt x="409" y="91"/>
                      <a:pt x="409" y="91"/>
                    </a:cubicBezTo>
                    <a:cubicBezTo>
                      <a:pt x="409" y="87"/>
                      <a:pt x="406" y="83"/>
                      <a:pt x="401" y="83"/>
                    </a:cubicBezTo>
                    <a:cubicBezTo>
                      <a:pt x="397" y="83"/>
                      <a:pt x="393" y="87"/>
                      <a:pt x="393" y="91"/>
                    </a:cubicBezTo>
                    <a:cubicBezTo>
                      <a:pt x="393" y="549"/>
                      <a:pt x="393" y="549"/>
                      <a:pt x="393" y="549"/>
                    </a:cubicBezTo>
                    <a:cubicBezTo>
                      <a:pt x="393" y="562"/>
                      <a:pt x="383" y="573"/>
                      <a:pt x="369" y="573"/>
                    </a:cubicBezTo>
                    <a:cubicBezTo>
                      <a:pt x="40" y="573"/>
                      <a:pt x="40" y="573"/>
                      <a:pt x="40" y="573"/>
                    </a:cubicBezTo>
                    <a:cubicBezTo>
                      <a:pt x="27" y="573"/>
                      <a:pt x="16" y="562"/>
                      <a:pt x="16" y="549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27"/>
                      <a:pt x="27" y="16"/>
                      <a:pt x="40" y="16"/>
                    </a:cubicBezTo>
                    <a:cubicBezTo>
                      <a:pt x="369" y="16"/>
                      <a:pt x="369" y="16"/>
                      <a:pt x="369" y="16"/>
                    </a:cubicBezTo>
                    <a:cubicBezTo>
                      <a:pt x="383" y="16"/>
                      <a:pt x="393" y="27"/>
                      <a:pt x="393" y="40"/>
                    </a:cubicBezTo>
                    <a:cubicBezTo>
                      <a:pt x="393" y="59"/>
                      <a:pt x="393" y="59"/>
                      <a:pt x="393" y="59"/>
                    </a:cubicBezTo>
                    <a:cubicBezTo>
                      <a:pt x="393" y="64"/>
                      <a:pt x="397" y="67"/>
                      <a:pt x="401" y="67"/>
                    </a:cubicBezTo>
                    <a:close/>
                    <a:moveTo>
                      <a:pt x="148" y="171"/>
                    </a:moveTo>
                    <a:cubicBezTo>
                      <a:pt x="262" y="171"/>
                      <a:pt x="262" y="171"/>
                      <a:pt x="262" y="171"/>
                    </a:cubicBezTo>
                    <a:cubicBezTo>
                      <a:pt x="265" y="171"/>
                      <a:pt x="267" y="170"/>
                      <a:pt x="269" y="167"/>
                    </a:cubicBezTo>
                    <a:cubicBezTo>
                      <a:pt x="270" y="165"/>
                      <a:pt x="270" y="162"/>
                      <a:pt x="269" y="160"/>
                    </a:cubicBezTo>
                    <a:cubicBezTo>
                      <a:pt x="212" y="46"/>
                      <a:pt x="212" y="46"/>
                      <a:pt x="212" y="46"/>
                    </a:cubicBezTo>
                    <a:cubicBezTo>
                      <a:pt x="211" y="43"/>
                      <a:pt x="208" y="41"/>
                      <a:pt x="205" y="41"/>
                    </a:cubicBezTo>
                    <a:cubicBezTo>
                      <a:pt x="202" y="41"/>
                      <a:pt x="199" y="43"/>
                      <a:pt x="198" y="46"/>
                    </a:cubicBezTo>
                    <a:cubicBezTo>
                      <a:pt x="141" y="160"/>
                      <a:pt x="141" y="160"/>
                      <a:pt x="141" y="160"/>
                    </a:cubicBezTo>
                    <a:cubicBezTo>
                      <a:pt x="139" y="162"/>
                      <a:pt x="140" y="165"/>
                      <a:pt x="141" y="167"/>
                    </a:cubicBezTo>
                    <a:cubicBezTo>
                      <a:pt x="142" y="170"/>
                      <a:pt x="145" y="171"/>
                      <a:pt x="148" y="171"/>
                    </a:cubicBezTo>
                    <a:close/>
                    <a:moveTo>
                      <a:pt x="205" y="67"/>
                    </a:moveTo>
                    <a:cubicBezTo>
                      <a:pt x="249" y="155"/>
                      <a:pt x="249" y="155"/>
                      <a:pt x="249" y="155"/>
                    </a:cubicBezTo>
                    <a:cubicBezTo>
                      <a:pt x="161" y="155"/>
                      <a:pt x="161" y="155"/>
                      <a:pt x="161" y="155"/>
                    </a:cubicBezTo>
                    <a:lnTo>
                      <a:pt x="205" y="67"/>
                    </a:lnTo>
                    <a:close/>
                    <a:moveTo>
                      <a:pt x="309" y="333"/>
                    </a:moveTo>
                    <a:cubicBezTo>
                      <a:pt x="311" y="334"/>
                      <a:pt x="313" y="335"/>
                      <a:pt x="315" y="335"/>
                    </a:cubicBezTo>
                    <a:cubicBezTo>
                      <a:pt x="317" y="335"/>
                      <a:pt x="319" y="334"/>
                      <a:pt x="320" y="333"/>
                    </a:cubicBezTo>
                    <a:cubicBezTo>
                      <a:pt x="352" y="302"/>
                      <a:pt x="352" y="302"/>
                      <a:pt x="352" y="302"/>
                    </a:cubicBezTo>
                    <a:cubicBezTo>
                      <a:pt x="352" y="302"/>
                      <a:pt x="352" y="301"/>
                      <a:pt x="352" y="301"/>
                    </a:cubicBezTo>
                    <a:cubicBezTo>
                      <a:pt x="352" y="301"/>
                      <a:pt x="352" y="301"/>
                      <a:pt x="353" y="300"/>
                    </a:cubicBezTo>
                    <a:cubicBezTo>
                      <a:pt x="353" y="300"/>
                      <a:pt x="353" y="300"/>
                      <a:pt x="353" y="300"/>
                    </a:cubicBezTo>
                    <a:cubicBezTo>
                      <a:pt x="353" y="300"/>
                      <a:pt x="353" y="299"/>
                      <a:pt x="353" y="299"/>
                    </a:cubicBezTo>
                    <a:cubicBezTo>
                      <a:pt x="354" y="299"/>
                      <a:pt x="354" y="298"/>
                      <a:pt x="354" y="298"/>
                    </a:cubicBezTo>
                    <a:cubicBezTo>
                      <a:pt x="354" y="298"/>
                      <a:pt x="354" y="298"/>
                      <a:pt x="354" y="297"/>
                    </a:cubicBezTo>
                    <a:cubicBezTo>
                      <a:pt x="354" y="297"/>
                      <a:pt x="354" y="297"/>
                      <a:pt x="354" y="296"/>
                    </a:cubicBezTo>
                    <a:cubicBezTo>
                      <a:pt x="354" y="296"/>
                      <a:pt x="354" y="296"/>
                      <a:pt x="354" y="296"/>
                    </a:cubicBezTo>
                    <a:cubicBezTo>
                      <a:pt x="354" y="296"/>
                      <a:pt x="354" y="296"/>
                      <a:pt x="354" y="296"/>
                    </a:cubicBezTo>
                    <a:cubicBezTo>
                      <a:pt x="354" y="295"/>
                      <a:pt x="354" y="295"/>
                      <a:pt x="354" y="294"/>
                    </a:cubicBezTo>
                    <a:cubicBezTo>
                      <a:pt x="354" y="294"/>
                      <a:pt x="354" y="294"/>
                      <a:pt x="354" y="294"/>
                    </a:cubicBezTo>
                    <a:cubicBezTo>
                      <a:pt x="354" y="293"/>
                      <a:pt x="354" y="293"/>
                      <a:pt x="353" y="293"/>
                    </a:cubicBezTo>
                    <a:cubicBezTo>
                      <a:pt x="353" y="293"/>
                      <a:pt x="353" y="292"/>
                      <a:pt x="353" y="292"/>
                    </a:cubicBezTo>
                    <a:cubicBezTo>
                      <a:pt x="353" y="292"/>
                      <a:pt x="353" y="292"/>
                      <a:pt x="353" y="291"/>
                    </a:cubicBezTo>
                    <a:cubicBezTo>
                      <a:pt x="352" y="291"/>
                      <a:pt x="352" y="291"/>
                      <a:pt x="352" y="290"/>
                    </a:cubicBezTo>
                    <a:cubicBezTo>
                      <a:pt x="320" y="259"/>
                      <a:pt x="320" y="259"/>
                      <a:pt x="320" y="259"/>
                    </a:cubicBezTo>
                    <a:cubicBezTo>
                      <a:pt x="317" y="256"/>
                      <a:pt x="312" y="256"/>
                      <a:pt x="309" y="259"/>
                    </a:cubicBezTo>
                    <a:cubicBezTo>
                      <a:pt x="306" y="262"/>
                      <a:pt x="306" y="267"/>
                      <a:pt x="309" y="270"/>
                    </a:cubicBezTo>
                    <a:cubicBezTo>
                      <a:pt x="327" y="288"/>
                      <a:pt x="327" y="288"/>
                      <a:pt x="327" y="288"/>
                    </a:cubicBezTo>
                    <a:cubicBezTo>
                      <a:pt x="148" y="288"/>
                      <a:pt x="148" y="288"/>
                      <a:pt x="148" y="288"/>
                    </a:cubicBezTo>
                    <a:cubicBezTo>
                      <a:pt x="143" y="288"/>
                      <a:pt x="140" y="291"/>
                      <a:pt x="140" y="296"/>
                    </a:cubicBezTo>
                    <a:cubicBezTo>
                      <a:pt x="140" y="300"/>
                      <a:pt x="143" y="304"/>
                      <a:pt x="148" y="304"/>
                    </a:cubicBezTo>
                    <a:cubicBezTo>
                      <a:pt x="327" y="304"/>
                      <a:pt x="327" y="304"/>
                      <a:pt x="327" y="304"/>
                    </a:cubicBezTo>
                    <a:cubicBezTo>
                      <a:pt x="309" y="322"/>
                      <a:pt x="309" y="322"/>
                      <a:pt x="309" y="322"/>
                    </a:cubicBezTo>
                    <a:cubicBezTo>
                      <a:pt x="306" y="325"/>
                      <a:pt x="306" y="330"/>
                      <a:pt x="309" y="333"/>
                    </a:cubicBezTo>
                    <a:close/>
                    <a:moveTo>
                      <a:pt x="354" y="208"/>
                    </a:moveTo>
                    <a:cubicBezTo>
                      <a:pt x="354" y="208"/>
                      <a:pt x="354" y="207"/>
                      <a:pt x="354" y="207"/>
                    </a:cubicBezTo>
                    <a:cubicBezTo>
                      <a:pt x="354" y="207"/>
                      <a:pt x="354" y="206"/>
                      <a:pt x="354" y="206"/>
                    </a:cubicBezTo>
                    <a:cubicBezTo>
                      <a:pt x="354" y="206"/>
                      <a:pt x="354" y="206"/>
                      <a:pt x="353" y="205"/>
                    </a:cubicBezTo>
                    <a:cubicBezTo>
                      <a:pt x="353" y="205"/>
                      <a:pt x="353" y="205"/>
                      <a:pt x="353" y="204"/>
                    </a:cubicBezTo>
                    <a:cubicBezTo>
                      <a:pt x="353" y="204"/>
                      <a:pt x="353" y="204"/>
                      <a:pt x="353" y="204"/>
                    </a:cubicBezTo>
                    <a:cubicBezTo>
                      <a:pt x="352" y="204"/>
                      <a:pt x="352" y="203"/>
                      <a:pt x="352" y="203"/>
                    </a:cubicBezTo>
                    <a:cubicBezTo>
                      <a:pt x="320" y="172"/>
                      <a:pt x="320" y="172"/>
                      <a:pt x="320" y="172"/>
                    </a:cubicBezTo>
                    <a:cubicBezTo>
                      <a:pt x="317" y="168"/>
                      <a:pt x="312" y="168"/>
                      <a:pt x="309" y="172"/>
                    </a:cubicBezTo>
                    <a:cubicBezTo>
                      <a:pt x="306" y="175"/>
                      <a:pt x="306" y="180"/>
                      <a:pt x="309" y="183"/>
                    </a:cubicBezTo>
                    <a:cubicBezTo>
                      <a:pt x="327" y="201"/>
                      <a:pt x="327" y="201"/>
                      <a:pt x="327" y="201"/>
                    </a:cubicBezTo>
                    <a:cubicBezTo>
                      <a:pt x="148" y="201"/>
                      <a:pt x="148" y="201"/>
                      <a:pt x="148" y="201"/>
                    </a:cubicBezTo>
                    <a:cubicBezTo>
                      <a:pt x="143" y="201"/>
                      <a:pt x="140" y="204"/>
                      <a:pt x="140" y="209"/>
                    </a:cubicBezTo>
                    <a:cubicBezTo>
                      <a:pt x="140" y="213"/>
                      <a:pt x="143" y="217"/>
                      <a:pt x="148" y="217"/>
                    </a:cubicBezTo>
                    <a:cubicBezTo>
                      <a:pt x="327" y="217"/>
                      <a:pt x="327" y="217"/>
                      <a:pt x="327" y="217"/>
                    </a:cubicBezTo>
                    <a:cubicBezTo>
                      <a:pt x="309" y="234"/>
                      <a:pt x="309" y="234"/>
                      <a:pt x="309" y="234"/>
                    </a:cubicBezTo>
                    <a:cubicBezTo>
                      <a:pt x="309" y="234"/>
                      <a:pt x="309" y="234"/>
                      <a:pt x="309" y="234"/>
                    </a:cubicBezTo>
                    <a:cubicBezTo>
                      <a:pt x="306" y="237"/>
                      <a:pt x="306" y="242"/>
                      <a:pt x="309" y="245"/>
                    </a:cubicBezTo>
                    <a:cubicBezTo>
                      <a:pt x="311" y="247"/>
                      <a:pt x="313" y="248"/>
                      <a:pt x="315" y="248"/>
                    </a:cubicBezTo>
                    <a:cubicBezTo>
                      <a:pt x="317" y="248"/>
                      <a:pt x="319" y="247"/>
                      <a:pt x="320" y="245"/>
                    </a:cubicBezTo>
                    <a:cubicBezTo>
                      <a:pt x="352" y="214"/>
                      <a:pt x="352" y="214"/>
                      <a:pt x="352" y="214"/>
                    </a:cubicBezTo>
                    <a:cubicBezTo>
                      <a:pt x="352" y="214"/>
                      <a:pt x="352" y="213"/>
                      <a:pt x="353" y="213"/>
                    </a:cubicBezTo>
                    <a:cubicBezTo>
                      <a:pt x="353" y="213"/>
                      <a:pt x="353" y="213"/>
                      <a:pt x="353" y="213"/>
                    </a:cubicBezTo>
                    <a:cubicBezTo>
                      <a:pt x="353" y="212"/>
                      <a:pt x="353" y="212"/>
                      <a:pt x="353" y="212"/>
                    </a:cubicBezTo>
                    <a:cubicBezTo>
                      <a:pt x="354" y="211"/>
                      <a:pt x="354" y="211"/>
                      <a:pt x="354" y="211"/>
                    </a:cubicBezTo>
                    <a:cubicBezTo>
                      <a:pt x="354" y="211"/>
                      <a:pt x="354" y="210"/>
                      <a:pt x="354" y="210"/>
                    </a:cubicBezTo>
                    <a:cubicBezTo>
                      <a:pt x="354" y="210"/>
                      <a:pt x="354" y="209"/>
                      <a:pt x="354" y="209"/>
                    </a:cubicBezTo>
                    <a:cubicBezTo>
                      <a:pt x="354" y="209"/>
                      <a:pt x="354" y="209"/>
                      <a:pt x="354" y="209"/>
                    </a:cubicBezTo>
                    <a:cubicBezTo>
                      <a:pt x="354" y="208"/>
                      <a:pt x="354" y="208"/>
                      <a:pt x="354" y="208"/>
                    </a:cubicBezTo>
                    <a:close/>
                    <a:moveTo>
                      <a:pt x="270" y="340"/>
                    </a:moveTo>
                    <a:cubicBezTo>
                      <a:pt x="270" y="335"/>
                      <a:pt x="266" y="332"/>
                      <a:pt x="262" y="332"/>
                    </a:cubicBezTo>
                    <a:cubicBezTo>
                      <a:pt x="83" y="332"/>
                      <a:pt x="83" y="332"/>
                      <a:pt x="83" y="332"/>
                    </a:cubicBezTo>
                    <a:cubicBezTo>
                      <a:pt x="100" y="314"/>
                      <a:pt x="100" y="314"/>
                      <a:pt x="100" y="314"/>
                    </a:cubicBezTo>
                    <a:cubicBezTo>
                      <a:pt x="104" y="311"/>
                      <a:pt x="104" y="306"/>
                      <a:pt x="100" y="303"/>
                    </a:cubicBezTo>
                    <a:cubicBezTo>
                      <a:pt x="97" y="300"/>
                      <a:pt x="92" y="300"/>
                      <a:pt x="89" y="303"/>
                    </a:cubicBezTo>
                    <a:cubicBezTo>
                      <a:pt x="58" y="334"/>
                      <a:pt x="58" y="334"/>
                      <a:pt x="58" y="334"/>
                    </a:cubicBezTo>
                    <a:cubicBezTo>
                      <a:pt x="57" y="334"/>
                      <a:pt x="57" y="335"/>
                      <a:pt x="57" y="335"/>
                    </a:cubicBezTo>
                    <a:cubicBezTo>
                      <a:pt x="57" y="335"/>
                      <a:pt x="57" y="336"/>
                      <a:pt x="57" y="336"/>
                    </a:cubicBezTo>
                    <a:cubicBezTo>
                      <a:pt x="56" y="336"/>
                      <a:pt x="56" y="336"/>
                      <a:pt x="56" y="337"/>
                    </a:cubicBezTo>
                    <a:cubicBezTo>
                      <a:pt x="56" y="337"/>
                      <a:pt x="56" y="337"/>
                      <a:pt x="56" y="337"/>
                    </a:cubicBezTo>
                    <a:cubicBezTo>
                      <a:pt x="56" y="338"/>
                      <a:pt x="56" y="338"/>
                      <a:pt x="56" y="338"/>
                    </a:cubicBezTo>
                    <a:cubicBezTo>
                      <a:pt x="56" y="339"/>
                      <a:pt x="56" y="339"/>
                      <a:pt x="56" y="339"/>
                    </a:cubicBezTo>
                    <a:cubicBezTo>
                      <a:pt x="56" y="339"/>
                      <a:pt x="55" y="340"/>
                      <a:pt x="55" y="340"/>
                    </a:cubicBezTo>
                    <a:cubicBezTo>
                      <a:pt x="55" y="340"/>
                      <a:pt x="56" y="340"/>
                      <a:pt x="56" y="340"/>
                    </a:cubicBezTo>
                    <a:cubicBezTo>
                      <a:pt x="56" y="340"/>
                      <a:pt x="56" y="341"/>
                      <a:pt x="56" y="341"/>
                    </a:cubicBezTo>
                    <a:cubicBezTo>
                      <a:pt x="56" y="341"/>
                      <a:pt x="56" y="342"/>
                      <a:pt x="56" y="342"/>
                    </a:cubicBezTo>
                    <a:cubicBezTo>
                      <a:pt x="56" y="342"/>
                      <a:pt x="56" y="342"/>
                      <a:pt x="56" y="343"/>
                    </a:cubicBezTo>
                    <a:cubicBezTo>
                      <a:pt x="56" y="343"/>
                      <a:pt x="56" y="343"/>
                      <a:pt x="57" y="343"/>
                    </a:cubicBezTo>
                    <a:cubicBezTo>
                      <a:pt x="57" y="344"/>
                      <a:pt x="57" y="344"/>
                      <a:pt x="57" y="344"/>
                    </a:cubicBezTo>
                    <a:cubicBezTo>
                      <a:pt x="57" y="344"/>
                      <a:pt x="57" y="345"/>
                      <a:pt x="58" y="345"/>
                    </a:cubicBezTo>
                    <a:cubicBezTo>
                      <a:pt x="58" y="345"/>
                      <a:pt x="58" y="345"/>
                      <a:pt x="58" y="345"/>
                    </a:cubicBezTo>
                    <a:cubicBezTo>
                      <a:pt x="89" y="377"/>
                      <a:pt x="89" y="377"/>
                      <a:pt x="89" y="377"/>
                    </a:cubicBezTo>
                    <a:cubicBezTo>
                      <a:pt x="91" y="378"/>
                      <a:pt x="93" y="379"/>
                      <a:pt x="95" y="379"/>
                    </a:cubicBezTo>
                    <a:cubicBezTo>
                      <a:pt x="97" y="379"/>
                      <a:pt x="99" y="378"/>
                      <a:pt x="100" y="377"/>
                    </a:cubicBezTo>
                    <a:cubicBezTo>
                      <a:pt x="104" y="373"/>
                      <a:pt x="104" y="368"/>
                      <a:pt x="100" y="365"/>
                    </a:cubicBezTo>
                    <a:cubicBezTo>
                      <a:pt x="83" y="348"/>
                      <a:pt x="83" y="348"/>
                      <a:pt x="83" y="348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6" y="348"/>
                      <a:pt x="270" y="344"/>
                      <a:pt x="270" y="340"/>
                    </a:cubicBezTo>
                    <a:close/>
                    <a:moveTo>
                      <a:pt x="100" y="215"/>
                    </a:moveTo>
                    <a:cubicBezTo>
                      <a:pt x="97" y="212"/>
                      <a:pt x="92" y="212"/>
                      <a:pt x="89" y="215"/>
                    </a:cubicBezTo>
                    <a:cubicBezTo>
                      <a:pt x="58" y="246"/>
                      <a:pt x="58" y="246"/>
                      <a:pt x="58" y="246"/>
                    </a:cubicBezTo>
                    <a:cubicBezTo>
                      <a:pt x="57" y="247"/>
                      <a:pt x="57" y="247"/>
                      <a:pt x="57" y="248"/>
                    </a:cubicBezTo>
                    <a:cubicBezTo>
                      <a:pt x="57" y="248"/>
                      <a:pt x="57" y="248"/>
                      <a:pt x="57" y="248"/>
                    </a:cubicBezTo>
                    <a:cubicBezTo>
                      <a:pt x="56" y="248"/>
                      <a:pt x="56" y="249"/>
                      <a:pt x="56" y="249"/>
                    </a:cubicBezTo>
                    <a:cubicBezTo>
                      <a:pt x="56" y="249"/>
                      <a:pt x="56" y="249"/>
                      <a:pt x="56" y="250"/>
                    </a:cubicBezTo>
                    <a:cubicBezTo>
                      <a:pt x="56" y="250"/>
                      <a:pt x="56" y="250"/>
                      <a:pt x="56" y="251"/>
                    </a:cubicBezTo>
                    <a:cubicBezTo>
                      <a:pt x="56" y="251"/>
                      <a:pt x="56" y="251"/>
                      <a:pt x="56" y="252"/>
                    </a:cubicBezTo>
                    <a:cubicBezTo>
                      <a:pt x="56" y="252"/>
                      <a:pt x="55" y="252"/>
                      <a:pt x="55" y="252"/>
                    </a:cubicBezTo>
                    <a:cubicBezTo>
                      <a:pt x="55" y="252"/>
                      <a:pt x="56" y="253"/>
                      <a:pt x="56" y="253"/>
                    </a:cubicBezTo>
                    <a:cubicBezTo>
                      <a:pt x="56" y="253"/>
                      <a:pt x="56" y="253"/>
                      <a:pt x="56" y="254"/>
                    </a:cubicBezTo>
                    <a:cubicBezTo>
                      <a:pt x="56" y="254"/>
                      <a:pt x="56" y="254"/>
                      <a:pt x="56" y="255"/>
                    </a:cubicBezTo>
                    <a:cubicBezTo>
                      <a:pt x="56" y="255"/>
                      <a:pt x="56" y="255"/>
                      <a:pt x="56" y="255"/>
                    </a:cubicBezTo>
                    <a:cubicBezTo>
                      <a:pt x="56" y="256"/>
                      <a:pt x="56" y="256"/>
                      <a:pt x="57" y="256"/>
                    </a:cubicBezTo>
                    <a:cubicBezTo>
                      <a:pt x="57" y="256"/>
                      <a:pt x="57" y="257"/>
                      <a:pt x="57" y="257"/>
                    </a:cubicBezTo>
                    <a:cubicBezTo>
                      <a:pt x="57" y="257"/>
                      <a:pt x="57" y="258"/>
                      <a:pt x="58" y="258"/>
                    </a:cubicBezTo>
                    <a:cubicBezTo>
                      <a:pt x="89" y="289"/>
                      <a:pt x="89" y="289"/>
                      <a:pt x="89" y="289"/>
                    </a:cubicBezTo>
                    <a:cubicBezTo>
                      <a:pt x="91" y="291"/>
                      <a:pt x="93" y="291"/>
                      <a:pt x="95" y="291"/>
                    </a:cubicBezTo>
                    <a:cubicBezTo>
                      <a:pt x="97" y="291"/>
                      <a:pt x="99" y="291"/>
                      <a:pt x="100" y="289"/>
                    </a:cubicBezTo>
                    <a:cubicBezTo>
                      <a:pt x="104" y="286"/>
                      <a:pt x="104" y="281"/>
                      <a:pt x="100" y="278"/>
                    </a:cubicBezTo>
                    <a:cubicBezTo>
                      <a:pt x="100" y="278"/>
                      <a:pt x="100" y="278"/>
                      <a:pt x="100" y="278"/>
                    </a:cubicBezTo>
                    <a:cubicBezTo>
                      <a:pt x="83" y="260"/>
                      <a:pt x="83" y="260"/>
                      <a:pt x="83" y="260"/>
                    </a:cubicBezTo>
                    <a:cubicBezTo>
                      <a:pt x="262" y="260"/>
                      <a:pt x="262" y="260"/>
                      <a:pt x="262" y="260"/>
                    </a:cubicBezTo>
                    <a:cubicBezTo>
                      <a:pt x="266" y="260"/>
                      <a:pt x="270" y="257"/>
                      <a:pt x="270" y="252"/>
                    </a:cubicBezTo>
                    <a:cubicBezTo>
                      <a:pt x="270" y="248"/>
                      <a:pt x="266" y="244"/>
                      <a:pt x="262" y="244"/>
                    </a:cubicBezTo>
                    <a:cubicBezTo>
                      <a:pt x="83" y="244"/>
                      <a:pt x="83" y="244"/>
                      <a:pt x="83" y="244"/>
                    </a:cubicBezTo>
                    <a:cubicBezTo>
                      <a:pt x="100" y="227"/>
                      <a:pt x="100" y="227"/>
                      <a:pt x="100" y="227"/>
                    </a:cubicBezTo>
                    <a:cubicBezTo>
                      <a:pt x="104" y="223"/>
                      <a:pt x="104" y="218"/>
                      <a:pt x="100" y="215"/>
                    </a:cubicBezTo>
                    <a:close/>
                  </a:path>
                </a:pathLst>
              </a:custGeom>
              <a:solidFill>
                <a:srgbClr val="89B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" name="Text Box 5">
                <a:extLst>
                  <a:ext uri="{FF2B5EF4-FFF2-40B4-BE49-F238E27FC236}">
                    <a16:creationId xmlns:a16="http://schemas.microsoft.com/office/drawing/2014/main" id="{3C583148-F21B-406E-A6B6-02E5B2EAFF92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259" y="3464"/>
                <a:ext cx="816" cy="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</a:pPr>
                <a:r>
                  <a:rPr lang="en-US" sz="800" dirty="0">
                    <a:solidFill>
                      <a:srgbClr val="89BA17"/>
                    </a:solidFill>
                    <a:ea typeface="MS PGothic" pitchFamily="34" charset="-128"/>
                  </a:rPr>
                  <a:t>SGW</a:t>
                </a:r>
                <a:endParaRPr lang="sv-SE" sz="800" dirty="0">
                  <a:solidFill>
                    <a:srgbClr val="89BA17"/>
                  </a:solidFill>
                  <a:ea typeface="MS PGothic" pitchFamily="34" charset="-128"/>
                </a:endParaRPr>
              </a:p>
            </p:txBody>
          </p:sp>
        </p:grpSp>
        <p:sp>
          <p:nvSpPr>
            <p:cNvPr id="27" name="AutoShape 112">
              <a:extLst>
                <a:ext uri="{FF2B5EF4-FFF2-40B4-BE49-F238E27FC236}">
                  <a16:creationId xmlns:a16="http://schemas.microsoft.com/office/drawing/2014/main" id="{247C0E67-B993-42CA-86C1-0BFE53DA23B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87" y="2478"/>
              <a:ext cx="964" cy="1388"/>
            </a:xfrm>
            <a:prstGeom prst="roundRect">
              <a:avLst>
                <a:gd name="adj" fmla="val 9542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ABB00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rIns="0" anchor="ctr"/>
            <a:lstStyle/>
            <a:p>
              <a:pPr algn="ctr"/>
              <a:endParaRPr lang="sv-SE" sz="600"/>
            </a:p>
          </p:txBody>
        </p:sp>
      </p:grp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7D1AA25-48CD-43B5-B359-7C893604256F}"/>
              </a:ext>
            </a:extLst>
          </p:cNvPr>
          <p:cNvCxnSpPr>
            <a:cxnSpLocks noChangeShapeType="1"/>
            <a:stCxn id="20" idx="3"/>
            <a:endCxn id="14" idx="1"/>
          </p:cNvCxnSpPr>
          <p:nvPr/>
        </p:nvCxnSpPr>
        <p:spPr bwMode="auto">
          <a:xfrm flipV="1">
            <a:off x="1615277" y="2906135"/>
            <a:ext cx="405261" cy="9193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E804B86-8E7C-4F31-A792-461A4D9C1AEB}"/>
              </a:ext>
            </a:extLst>
          </p:cNvPr>
          <p:cNvCxnSpPr>
            <a:cxnSpLocks/>
            <a:endCxn id="14" idx="0"/>
          </p:cNvCxnSpPr>
          <p:nvPr/>
        </p:nvCxnSpPr>
        <p:spPr bwMode="auto">
          <a:xfrm flipH="1">
            <a:off x="2280095" y="2270126"/>
            <a:ext cx="42482" cy="35343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BAA6EA05-579C-498B-87F9-6C84EACFF0CB}"/>
              </a:ext>
            </a:extLst>
          </p:cNvPr>
          <p:cNvCxnSpPr>
            <a:cxnSpLocks/>
            <a:stCxn id="127" idx="3"/>
          </p:cNvCxnSpPr>
          <p:nvPr/>
        </p:nvCxnSpPr>
        <p:spPr bwMode="auto">
          <a:xfrm>
            <a:off x="4799954" y="3611933"/>
            <a:ext cx="702423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8" name="Rectangle 60">
            <a:extLst>
              <a:ext uri="{FF2B5EF4-FFF2-40B4-BE49-F238E27FC236}">
                <a16:creationId xmlns:a16="http://schemas.microsoft.com/office/drawing/2014/main" id="{0A714387-533D-4071-887B-2241A59480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8892" y="3385052"/>
            <a:ext cx="56171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25000"/>
              </a:spcBef>
            </a:pPr>
            <a:r>
              <a:rPr lang="en-US" sz="1000" dirty="0" err="1">
                <a:ea typeface="SimSun" charset="-122"/>
              </a:rPr>
              <a:t>SGi</a:t>
            </a:r>
            <a:endParaRPr lang="en-US" sz="1000" dirty="0">
              <a:ea typeface="SimSun" charset="-122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C641DFCE-65B6-47F7-866A-AC83D35EDEC4}"/>
              </a:ext>
            </a:extLst>
          </p:cNvPr>
          <p:cNvGrpSpPr/>
          <p:nvPr/>
        </p:nvGrpSpPr>
        <p:grpSpPr>
          <a:xfrm>
            <a:off x="5507052" y="3148552"/>
            <a:ext cx="1402760" cy="691197"/>
            <a:chOff x="2184242" y="5240626"/>
            <a:chExt cx="870985" cy="519778"/>
          </a:xfrm>
        </p:grpSpPr>
        <p:sp>
          <p:nvSpPr>
            <p:cNvPr id="40" name="Text Box 35">
              <a:extLst>
                <a:ext uri="{FF2B5EF4-FFF2-40B4-BE49-F238E27FC236}">
                  <a16:creationId xmlns:a16="http://schemas.microsoft.com/office/drawing/2014/main" id="{64D38FDC-F5A3-4A48-B51C-5DE883737374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2184242" y="5417141"/>
              <a:ext cx="870985" cy="227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rIns="0" anchor="ctr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rgbClr val="00A9D4"/>
                </a:buClr>
                <a:buFont typeface="Arial" charset="0"/>
                <a:buChar char="›"/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1"/>
                </a:buClr>
                <a:buFont typeface="Ericsson Capital TT" pitchFamily="2" charset="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rgbClr val="92CCE5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tx1"/>
                </a:buClr>
                <a:buFont typeface="Ericsson Capital TT" pitchFamily="2" charset="0"/>
                <a:buChar char="-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 dirty="0">
                  <a:ea typeface="MS PGothic" pitchFamily="34" charset="-128"/>
                </a:rPr>
                <a:t>Ethernet network</a:t>
              </a:r>
            </a:p>
          </p:txBody>
        </p:sp>
        <p:sp>
          <p:nvSpPr>
            <p:cNvPr id="41" name="Freeform 34">
              <a:extLst>
                <a:ext uri="{FF2B5EF4-FFF2-40B4-BE49-F238E27FC236}">
                  <a16:creationId xmlns:a16="http://schemas.microsoft.com/office/drawing/2014/main" id="{9688C469-03C1-4776-8AAF-49723403124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89175" y="5240626"/>
              <a:ext cx="803652" cy="519778"/>
            </a:xfrm>
            <a:custGeom>
              <a:avLst/>
              <a:gdLst>
                <a:gd name="T0" fmla="*/ 15322411 w 522"/>
                <a:gd name="T1" fmla="*/ 59674397 h 399"/>
                <a:gd name="T2" fmla="*/ 4342078 w 522"/>
                <a:gd name="T3" fmla="*/ 44798810 h 399"/>
                <a:gd name="T4" fmla="*/ 0 w 522"/>
                <a:gd name="T5" fmla="*/ 34281387 h 399"/>
                <a:gd name="T6" fmla="*/ 13445428 w 522"/>
                <a:gd name="T7" fmla="*/ 18556182 h 399"/>
                <a:gd name="T8" fmla="*/ 25222172 w 522"/>
                <a:gd name="T9" fmla="*/ 6870450 h 399"/>
                <a:gd name="T10" fmla="*/ 46815215 w 522"/>
                <a:gd name="T11" fmla="*/ 0 h 399"/>
                <a:gd name="T12" fmla="*/ 63288766 w 522"/>
                <a:gd name="T13" fmla="*/ 12029493 h 399"/>
                <a:gd name="T14" fmla="*/ 72398755 w 522"/>
                <a:gd name="T15" fmla="*/ 14239600 h 399"/>
                <a:gd name="T16" fmla="*/ 72664127 w 522"/>
                <a:gd name="T17" fmla="*/ 16070027 h 399"/>
                <a:gd name="T18" fmla="*/ 70827127 w 522"/>
                <a:gd name="T19" fmla="*/ 16343079 h 399"/>
                <a:gd name="T20" fmla="*/ 62629961 w 522"/>
                <a:gd name="T21" fmla="*/ 14718417 h 399"/>
                <a:gd name="T22" fmla="*/ 61056958 w 522"/>
                <a:gd name="T23" fmla="*/ 13728968 h 399"/>
                <a:gd name="T24" fmla="*/ 33482122 w 522"/>
                <a:gd name="T25" fmla="*/ 11543714 h 399"/>
                <a:gd name="T26" fmla="*/ 32488820 w 522"/>
                <a:gd name="T27" fmla="*/ 12179925 h 399"/>
                <a:gd name="T28" fmla="*/ 25222172 w 522"/>
                <a:gd name="T29" fmla="*/ 9566315 h 399"/>
                <a:gd name="T30" fmla="*/ 16166319 w 522"/>
                <a:gd name="T31" fmla="*/ 18556182 h 399"/>
                <a:gd name="T32" fmla="*/ 16166319 w 522"/>
                <a:gd name="T33" fmla="*/ 21233511 h 399"/>
                <a:gd name="T34" fmla="*/ 15171460 w 522"/>
                <a:gd name="T35" fmla="*/ 21746290 h 399"/>
                <a:gd name="T36" fmla="*/ 6693185 w 522"/>
                <a:gd name="T37" fmla="*/ 43474041 h 399"/>
                <a:gd name="T38" fmla="*/ 7061207 w 522"/>
                <a:gd name="T39" fmla="*/ 44949086 h 399"/>
                <a:gd name="T40" fmla="*/ 15322411 w 522"/>
                <a:gd name="T41" fmla="*/ 57005579 h 399"/>
                <a:gd name="T42" fmla="*/ 18890363 w 522"/>
                <a:gd name="T43" fmla="*/ 56345442 h 399"/>
                <a:gd name="T44" fmla="*/ 20728615 w 522"/>
                <a:gd name="T45" fmla="*/ 57005579 h 399"/>
                <a:gd name="T46" fmla="*/ 31006315 w 522"/>
                <a:gd name="T47" fmla="*/ 63989791 h 399"/>
                <a:gd name="T48" fmla="*/ 40750026 w 522"/>
                <a:gd name="T49" fmla="*/ 58986125 h 399"/>
                <a:gd name="T50" fmla="*/ 41749956 w 522"/>
                <a:gd name="T51" fmla="*/ 59314265 h 399"/>
                <a:gd name="T52" fmla="*/ 57914511 w 522"/>
                <a:gd name="T53" fmla="*/ 56495062 h 399"/>
                <a:gd name="T54" fmla="*/ 58910619 w 522"/>
                <a:gd name="T55" fmla="*/ 55859731 h 399"/>
                <a:gd name="T56" fmla="*/ 66484669 w 522"/>
                <a:gd name="T57" fmla="*/ 58324971 h 399"/>
                <a:gd name="T58" fmla="*/ 76585036 w 522"/>
                <a:gd name="T59" fmla="*/ 48279962 h 399"/>
                <a:gd name="T60" fmla="*/ 77737381 w 522"/>
                <a:gd name="T61" fmla="*/ 46806105 h 399"/>
                <a:gd name="T62" fmla="*/ 85155076 w 522"/>
                <a:gd name="T63" fmla="*/ 38294923 h 399"/>
                <a:gd name="T64" fmla="*/ 76585036 w 522"/>
                <a:gd name="T65" fmla="*/ 29241337 h 399"/>
                <a:gd name="T66" fmla="*/ 76228470 w 522"/>
                <a:gd name="T67" fmla="*/ 28249952 h 399"/>
                <a:gd name="T68" fmla="*/ 74390161 w 522"/>
                <a:gd name="T69" fmla="*/ 19880759 h 399"/>
                <a:gd name="T70" fmla="*/ 74747809 w 522"/>
                <a:gd name="T71" fmla="*/ 17899842 h 399"/>
                <a:gd name="T72" fmla="*/ 79087081 w 522"/>
                <a:gd name="T73" fmla="*/ 26420054 h 399"/>
                <a:gd name="T74" fmla="*/ 79087081 w 522"/>
                <a:gd name="T75" fmla="*/ 27411003 h 399"/>
                <a:gd name="T76" fmla="*/ 79304899 w 522"/>
                <a:gd name="T77" fmla="*/ 49118805 h 399"/>
                <a:gd name="T78" fmla="*/ 66484669 w 522"/>
                <a:gd name="T79" fmla="*/ 61019112 h 399"/>
                <a:gd name="T80" fmla="*/ 48438070 w 522"/>
                <a:gd name="T81" fmla="*/ 64343038 h 399"/>
                <a:gd name="T82" fmla="*/ 41262602 w 522"/>
                <a:gd name="T83" fmla="*/ 62160644 h 399"/>
                <a:gd name="T84" fmla="*/ 18668376 w 522"/>
                <a:gd name="T85" fmla="*/ 59190764 h 39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522"/>
                <a:gd name="T130" fmla="*/ 0 h 399"/>
                <a:gd name="T131" fmla="*/ 522 w 522"/>
                <a:gd name="T132" fmla="*/ 399 h 39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22" h="399">
                  <a:moveTo>
                    <a:pt x="111" y="354"/>
                  </a:moveTo>
                  <a:cubicBezTo>
                    <a:pt x="105" y="356"/>
                    <a:pt x="98" y="357"/>
                    <a:pt x="91" y="357"/>
                  </a:cubicBezTo>
                  <a:cubicBezTo>
                    <a:pt x="91" y="357"/>
                    <a:pt x="91" y="357"/>
                    <a:pt x="91" y="357"/>
                  </a:cubicBezTo>
                  <a:cubicBezTo>
                    <a:pt x="53" y="357"/>
                    <a:pt x="23" y="326"/>
                    <a:pt x="23" y="288"/>
                  </a:cubicBezTo>
                  <a:cubicBezTo>
                    <a:pt x="23" y="288"/>
                    <a:pt x="23" y="288"/>
                    <a:pt x="23" y="288"/>
                  </a:cubicBezTo>
                  <a:cubicBezTo>
                    <a:pt x="23" y="281"/>
                    <a:pt x="24" y="275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10" y="252"/>
                    <a:pt x="0" y="230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159"/>
                    <a:pt x="35" y="120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0" y="114"/>
                    <a:pt x="80" y="112"/>
                    <a:pt x="80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0" y="72"/>
                    <a:pt x="111" y="41"/>
                    <a:pt x="150" y="41"/>
                  </a:cubicBezTo>
                  <a:cubicBezTo>
                    <a:pt x="150" y="41"/>
                    <a:pt x="150" y="41"/>
                    <a:pt x="150" y="41"/>
                  </a:cubicBezTo>
                  <a:cubicBezTo>
                    <a:pt x="164" y="41"/>
                    <a:pt x="177" y="46"/>
                    <a:pt x="188" y="53"/>
                  </a:cubicBezTo>
                  <a:cubicBezTo>
                    <a:pt x="188" y="53"/>
                    <a:pt x="188" y="53"/>
                    <a:pt x="188" y="53"/>
                  </a:cubicBezTo>
                  <a:cubicBezTo>
                    <a:pt x="206" y="21"/>
                    <a:pt x="240" y="0"/>
                    <a:pt x="278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324" y="0"/>
                    <a:pt x="363" y="30"/>
                    <a:pt x="376" y="72"/>
                  </a:cubicBezTo>
                  <a:cubicBezTo>
                    <a:pt x="376" y="72"/>
                    <a:pt x="376" y="72"/>
                    <a:pt x="376" y="72"/>
                  </a:cubicBezTo>
                  <a:cubicBezTo>
                    <a:pt x="379" y="72"/>
                    <a:pt x="381" y="71"/>
                    <a:pt x="383" y="71"/>
                  </a:cubicBezTo>
                  <a:cubicBezTo>
                    <a:pt x="383" y="71"/>
                    <a:pt x="383" y="71"/>
                    <a:pt x="383" y="71"/>
                  </a:cubicBezTo>
                  <a:cubicBezTo>
                    <a:pt x="400" y="71"/>
                    <a:pt x="416" y="76"/>
                    <a:pt x="430" y="85"/>
                  </a:cubicBezTo>
                  <a:cubicBezTo>
                    <a:pt x="430" y="85"/>
                    <a:pt x="430" y="85"/>
                    <a:pt x="430" y="85"/>
                  </a:cubicBezTo>
                  <a:cubicBezTo>
                    <a:pt x="430" y="85"/>
                    <a:pt x="430" y="85"/>
                    <a:pt x="430" y="85"/>
                  </a:cubicBezTo>
                  <a:cubicBezTo>
                    <a:pt x="433" y="87"/>
                    <a:pt x="434" y="92"/>
                    <a:pt x="432" y="96"/>
                  </a:cubicBezTo>
                  <a:cubicBezTo>
                    <a:pt x="432" y="96"/>
                    <a:pt x="432" y="96"/>
                    <a:pt x="432" y="96"/>
                  </a:cubicBezTo>
                  <a:cubicBezTo>
                    <a:pt x="430" y="100"/>
                    <a:pt x="425" y="101"/>
                    <a:pt x="421" y="98"/>
                  </a:cubicBezTo>
                  <a:cubicBezTo>
                    <a:pt x="421" y="98"/>
                    <a:pt x="421" y="98"/>
                    <a:pt x="421" y="98"/>
                  </a:cubicBezTo>
                  <a:cubicBezTo>
                    <a:pt x="410" y="91"/>
                    <a:pt x="397" y="87"/>
                    <a:pt x="383" y="87"/>
                  </a:cubicBezTo>
                  <a:cubicBezTo>
                    <a:pt x="383" y="87"/>
                    <a:pt x="383" y="87"/>
                    <a:pt x="383" y="87"/>
                  </a:cubicBezTo>
                  <a:cubicBezTo>
                    <a:pt x="379" y="87"/>
                    <a:pt x="376" y="88"/>
                    <a:pt x="372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68" y="89"/>
                    <a:pt x="364" y="86"/>
                    <a:pt x="363" y="82"/>
                  </a:cubicBezTo>
                  <a:cubicBezTo>
                    <a:pt x="363" y="82"/>
                    <a:pt x="363" y="82"/>
                    <a:pt x="363" y="82"/>
                  </a:cubicBezTo>
                  <a:cubicBezTo>
                    <a:pt x="354" y="44"/>
                    <a:pt x="319" y="16"/>
                    <a:pt x="278" y="16"/>
                  </a:cubicBezTo>
                  <a:cubicBezTo>
                    <a:pt x="278" y="16"/>
                    <a:pt x="278" y="16"/>
                    <a:pt x="278" y="16"/>
                  </a:cubicBezTo>
                  <a:cubicBezTo>
                    <a:pt x="242" y="16"/>
                    <a:pt x="212" y="38"/>
                    <a:pt x="199" y="69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8" y="71"/>
                    <a:pt x="195" y="73"/>
                    <a:pt x="193" y="73"/>
                  </a:cubicBezTo>
                  <a:cubicBezTo>
                    <a:pt x="193" y="73"/>
                    <a:pt x="193" y="73"/>
                    <a:pt x="193" y="73"/>
                  </a:cubicBezTo>
                  <a:cubicBezTo>
                    <a:pt x="190" y="74"/>
                    <a:pt x="188" y="73"/>
                    <a:pt x="186" y="72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76" y="63"/>
                    <a:pt x="164" y="57"/>
                    <a:pt x="150" y="57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20" y="57"/>
                    <a:pt x="96" y="81"/>
                    <a:pt x="96" y="111"/>
                  </a:cubicBezTo>
                  <a:cubicBezTo>
                    <a:pt x="96" y="111"/>
                    <a:pt x="96" y="111"/>
                    <a:pt x="96" y="111"/>
                  </a:cubicBezTo>
                  <a:cubicBezTo>
                    <a:pt x="96" y="114"/>
                    <a:pt x="97" y="118"/>
                    <a:pt x="97" y="121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8" y="123"/>
                    <a:pt x="97" y="126"/>
                    <a:pt x="96" y="127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94" y="129"/>
                    <a:pt x="92" y="130"/>
                    <a:pt x="90" y="130"/>
                  </a:cubicBezTo>
                  <a:cubicBezTo>
                    <a:pt x="90" y="130"/>
                    <a:pt x="90" y="130"/>
                    <a:pt x="90" y="130"/>
                  </a:cubicBezTo>
                  <a:cubicBezTo>
                    <a:pt x="49" y="131"/>
                    <a:pt x="16" y="164"/>
                    <a:pt x="16" y="205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6" y="227"/>
                    <a:pt x="25" y="247"/>
                    <a:pt x="40" y="260"/>
                  </a:cubicBezTo>
                  <a:cubicBezTo>
                    <a:pt x="40" y="260"/>
                    <a:pt x="40" y="260"/>
                    <a:pt x="40" y="260"/>
                  </a:cubicBezTo>
                  <a:cubicBezTo>
                    <a:pt x="43" y="263"/>
                    <a:pt x="43" y="266"/>
                    <a:pt x="42" y="269"/>
                  </a:cubicBezTo>
                  <a:cubicBezTo>
                    <a:pt x="42" y="269"/>
                    <a:pt x="42" y="269"/>
                    <a:pt x="42" y="269"/>
                  </a:cubicBezTo>
                  <a:cubicBezTo>
                    <a:pt x="40" y="275"/>
                    <a:pt x="39" y="282"/>
                    <a:pt x="39" y="288"/>
                  </a:cubicBezTo>
                  <a:cubicBezTo>
                    <a:pt x="39" y="288"/>
                    <a:pt x="39" y="288"/>
                    <a:pt x="39" y="288"/>
                  </a:cubicBezTo>
                  <a:cubicBezTo>
                    <a:pt x="39" y="318"/>
                    <a:pt x="62" y="341"/>
                    <a:pt x="91" y="341"/>
                  </a:cubicBezTo>
                  <a:cubicBezTo>
                    <a:pt x="91" y="341"/>
                    <a:pt x="91" y="341"/>
                    <a:pt x="91" y="341"/>
                  </a:cubicBezTo>
                  <a:cubicBezTo>
                    <a:pt x="99" y="341"/>
                    <a:pt x="106" y="340"/>
                    <a:pt x="112" y="337"/>
                  </a:cubicBezTo>
                  <a:cubicBezTo>
                    <a:pt x="112" y="337"/>
                    <a:pt x="112" y="337"/>
                    <a:pt x="112" y="337"/>
                  </a:cubicBezTo>
                  <a:cubicBezTo>
                    <a:pt x="114" y="336"/>
                    <a:pt x="116" y="336"/>
                    <a:pt x="118" y="337"/>
                  </a:cubicBezTo>
                  <a:cubicBezTo>
                    <a:pt x="118" y="337"/>
                    <a:pt x="118" y="337"/>
                    <a:pt x="118" y="337"/>
                  </a:cubicBezTo>
                  <a:cubicBezTo>
                    <a:pt x="120" y="338"/>
                    <a:pt x="122" y="339"/>
                    <a:pt x="123" y="341"/>
                  </a:cubicBezTo>
                  <a:cubicBezTo>
                    <a:pt x="123" y="341"/>
                    <a:pt x="123" y="341"/>
                    <a:pt x="123" y="341"/>
                  </a:cubicBezTo>
                  <a:cubicBezTo>
                    <a:pt x="132" y="366"/>
                    <a:pt x="156" y="383"/>
                    <a:pt x="184" y="383"/>
                  </a:cubicBezTo>
                  <a:cubicBezTo>
                    <a:pt x="184" y="383"/>
                    <a:pt x="184" y="383"/>
                    <a:pt x="184" y="383"/>
                  </a:cubicBezTo>
                  <a:cubicBezTo>
                    <a:pt x="206" y="383"/>
                    <a:pt x="225" y="373"/>
                    <a:pt x="237" y="357"/>
                  </a:cubicBezTo>
                  <a:cubicBezTo>
                    <a:pt x="237" y="357"/>
                    <a:pt x="237" y="357"/>
                    <a:pt x="237" y="357"/>
                  </a:cubicBezTo>
                  <a:cubicBezTo>
                    <a:pt x="238" y="355"/>
                    <a:pt x="240" y="354"/>
                    <a:pt x="242" y="353"/>
                  </a:cubicBezTo>
                  <a:cubicBezTo>
                    <a:pt x="242" y="353"/>
                    <a:pt x="242" y="353"/>
                    <a:pt x="242" y="353"/>
                  </a:cubicBezTo>
                  <a:cubicBezTo>
                    <a:pt x="244" y="353"/>
                    <a:pt x="246" y="354"/>
                    <a:pt x="248" y="355"/>
                  </a:cubicBezTo>
                  <a:cubicBezTo>
                    <a:pt x="248" y="355"/>
                    <a:pt x="248" y="355"/>
                    <a:pt x="248" y="355"/>
                  </a:cubicBezTo>
                  <a:cubicBezTo>
                    <a:pt x="259" y="364"/>
                    <a:pt x="273" y="369"/>
                    <a:pt x="288" y="369"/>
                  </a:cubicBezTo>
                  <a:cubicBezTo>
                    <a:pt x="288" y="369"/>
                    <a:pt x="288" y="369"/>
                    <a:pt x="288" y="369"/>
                  </a:cubicBezTo>
                  <a:cubicBezTo>
                    <a:pt x="312" y="369"/>
                    <a:pt x="333" y="356"/>
                    <a:pt x="344" y="338"/>
                  </a:cubicBezTo>
                  <a:cubicBezTo>
                    <a:pt x="344" y="338"/>
                    <a:pt x="344" y="338"/>
                    <a:pt x="344" y="338"/>
                  </a:cubicBezTo>
                  <a:cubicBezTo>
                    <a:pt x="345" y="336"/>
                    <a:pt x="347" y="334"/>
                    <a:pt x="350" y="334"/>
                  </a:cubicBezTo>
                  <a:cubicBezTo>
                    <a:pt x="350" y="334"/>
                    <a:pt x="350" y="334"/>
                    <a:pt x="350" y="334"/>
                  </a:cubicBezTo>
                  <a:cubicBezTo>
                    <a:pt x="352" y="334"/>
                    <a:pt x="354" y="334"/>
                    <a:pt x="356" y="336"/>
                  </a:cubicBezTo>
                  <a:cubicBezTo>
                    <a:pt x="356" y="336"/>
                    <a:pt x="356" y="336"/>
                    <a:pt x="356" y="336"/>
                  </a:cubicBezTo>
                  <a:cubicBezTo>
                    <a:pt x="367" y="344"/>
                    <a:pt x="380" y="349"/>
                    <a:pt x="395" y="349"/>
                  </a:cubicBezTo>
                  <a:cubicBezTo>
                    <a:pt x="395" y="349"/>
                    <a:pt x="395" y="349"/>
                    <a:pt x="395" y="349"/>
                  </a:cubicBezTo>
                  <a:cubicBezTo>
                    <a:pt x="428" y="349"/>
                    <a:pt x="455" y="322"/>
                    <a:pt x="455" y="289"/>
                  </a:cubicBezTo>
                  <a:cubicBezTo>
                    <a:pt x="455" y="289"/>
                    <a:pt x="455" y="289"/>
                    <a:pt x="455" y="289"/>
                  </a:cubicBezTo>
                  <a:cubicBezTo>
                    <a:pt x="455" y="289"/>
                    <a:pt x="455" y="288"/>
                    <a:pt x="455" y="288"/>
                  </a:cubicBezTo>
                  <a:cubicBezTo>
                    <a:pt x="455" y="288"/>
                    <a:pt x="455" y="288"/>
                    <a:pt x="455" y="288"/>
                  </a:cubicBezTo>
                  <a:cubicBezTo>
                    <a:pt x="455" y="284"/>
                    <a:pt x="458" y="280"/>
                    <a:pt x="462" y="280"/>
                  </a:cubicBezTo>
                  <a:cubicBezTo>
                    <a:pt x="462" y="280"/>
                    <a:pt x="462" y="280"/>
                    <a:pt x="462" y="280"/>
                  </a:cubicBezTo>
                  <a:cubicBezTo>
                    <a:pt x="487" y="276"/>
                    <a:pt x="506" y="255"/>
                    <a:pt x="506" y="229"/>
                  </a:cubicBezTo>
                  <a:cubicBezTo>
                    <a:pt x="506" y="229"/>
                    <a:pt x="506" y="229"/>
                    <a:pt x="506" y="229"/>
                  </a:cubicBezTo>
                  <a:cubicBezTo>
                    <a:pt x="506" y="203"/>
                    <a:pt x="486" y="181"/>
                    <a:pt x="460" y="178"/>
                  </a:cubicBezTo>
                  <a:cubicBezTo>
                    <a:pt x="460" y="178"/>
                    <a:pt x="460" y="178"/>
                    <a:pt x="460" y="178"/>
                  </a:cubicBezTo>
                  <a:cubicBezTo>
                    <a:pt x="458" y="178"/>
                    <a:pt x="456" y="177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3" y="173"/>
                    <a:pt x="453" y="171"/>
                    <a:pt x="453" y="169"/>
                  </a:cubicBezTo>
                  <a:cubicBezTo>
                    <a:pt x="453" y="169"/>
                    <a:pt x="453" y="169"/>
                    <a:pt x="453" y="169"/>
                  </a:cubicBezTo>
                  <a:cubicBezTo>
                    <a:pt x="454" y="165"/>
                    <a:pt x="454" y="162"/>
                    <a:pt x="454" y="158"/>
                  </a:cubicBezTo>
                  <a:cubicBezTo>
                    <a:pt x="454" y="158"/>
                    <a:pt x="454" y="158"/>
                    <a:pt x="454" y="158"/>
                  </a:cubicBezTo>
                  <a:cubicBezTo>
                    <a:pt x="454" y="143"/>
                    <a:pt x="449" y="130"/>
                    <a:pt x="442" y="119"/>
                  </a:cubicBezTo>
                  <a:cubicBezTo>
                    <a:pt x="442" y="119"/>
                    <a:pt x="442" y="119"/>
                    <a:pt x="442" y="119"/>
                  </a:cubicBezTo>
                  <a:cubicBezTo>
                    <a:pt x="439" y="115"/>
                    <a:pt x="440" y="110"/>
                    <a:pt x="444" y="107"/>
                  </a:cubicBezTo>
                  <a:cubicBezTo>
                    <a:pt x="444" y="107"/>
                    <a:pt x="444" y="107"/>
                    <a:pt x="444" y="107"/>
                  </a:cubicBezTo>
                  <a:cubicBezTo>
                    <a:pt x="448" y="105"/>
                    <a:pt x="453" y="106"/>
                    <a:pt x="455" y="110"/>
                  </a:cubicBezTo>
                  <a:cubicBezTo>
                    <a:pt x="455" y="110"/>
                    <a:pt x="455" y="110"/>
                    <a:pt x="455" y="110"/>
                  </a:cubicBezTo>
                  <a:cubicBezTo>
                    <a:pt x="464" y="123"/>
                    <a:pt x="470" y="140"/>
                    <a:pt x="470" y="158"/>
                  </a:cubicBezTo>
                  <a:cubicBezTo>
                    <a:pt x="470" y="158"/>
                    <a:pt x="470" y="158"/>
                    <a:pt x="470" y="158"/>
                  </a:cubicBezTo>
                  <a:cubicBezTo>
                    <a:pt x="470" y="160"/>
                    <a:pt x="470" y="162"/>
                    <a:pt x="470" y="164"/>
                  </a:cubicBezTo>
                  <a:cubicBezTo>
                    <a:pt x="470" y="164"/>
                    <a:pt x="470" y="164"/>
                    <a:pt x="470" y="164"/>
                  </a:cubicBezTo>
                  <a:cubicBezTo>
                    <a:pt x="500" y="170"/>
                    <a:pt x="522" y="197"/>
                    <a:pt x="522" y="229"/>
                  </a:cubicBezTo>
                  <a:cubicBezTo>
                    <a:pt x="522" y="229"/>
                    <a:pt x="522" y="229"/>
                    <a:pt x="522" y="229"/>
                  </a:cubicBezTo>
                  <a:cubicBezTo>
                    <a:pt x="522" y="261"/>
                    <a:pt x="500" y="287"/>
                    <a:pt x="471" y="294"/>
                  </a:cubicBezTo>
                  <a:cubicBezTo>
                    <a:pt x="471" y="294"/>
                    <a:pt x="471" y="294"/>
                    <a:pt x="471" y="294"/>
                  </a:cubicBezTo>
                  <a:cubicBezTo>
                    <a:pt x="468" y="334"/>
                    <a:pt x="435" y="365"/>
                    <a:pt x="395" y="365"/>
                  </a:cubicBezTo>
                  <a:cubicBezTo>
                    <a:pt x="395" y="365"/>
                    <a:pt x="395" y="365"/>
                    <a:pt x="395" y="365"/>
                  </a:cubicBezTo>
                  <a:cubicBezTo>
                    <a:pt x="379" y="365"/>
                    <a:pt x="365" y="361"/>
                    <a:pt x="353" y="353"/>
                  </a:cubicBezTo>
                  <a:cubicBezTo>
                    <a:pt x="353" y="353"/>
                    <a:pt x="353" y="353"/>
                    <a:pt x="353" y="353"/>
                  </a:cubicBezTo>
                  <a:cubicBezTo>
                    <a:pt x="338" y="372"/>
                    <a:pt x="315" y="385"/>
                    <a:pt x="288" y="385"/>
                  </a:cubicBezTo>
                  <a:cubicBezTo>
                    <a:pt x="288" y="385"/>
                    <a:pt x="288" y="385"/>
                    <a:pt x="288" y="385"/>
                  </a:cubicBezTo>
                  <a:cubicBezTo>
                    <a:pt x="272" y="385"/>
                    <a:pt x="257" y="380"/>
                    <a:pt x="245" y="372"/>
                  </a:cubicBezTo>
                  <a:cubicBezTo>
                    <a:pt x="245" y="372"/>
                    <a:pt x="245" y="372"/>
                    <a:pt x="245" y="372"/>
                  </a:cubicBezTo>
                  <a:cubicBezTo>
                    <a:pt x="230" y="389"/>
                    <a:pt x="208" y="399"/>
                    <a:pt x="184" y="399"/>
                  </a:cubicBezTo>
                  <a:cubicBezTo>
                    <a:pt x="184" y="399"/>
                    <a:pt x="184" y="399"/>
                    <a:pt x="184" y="399"/>
                  </a:cubicBezTo>
                  <a:cubicBezTo>
                    <a:pt x="152" y="399"/>
                    <a:pt x="125" y="381"/>
                    <a:pt x="111" y="35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anchor="ctr"/>
            <a:lstStyle/>
            <a:p>
              <a:endParaRPr lang="en-US" sz="1100"/>
            </a:p>
          </p:txBody>
        </p:sp>
      </p:grpSp>
      <p:grpSp>
        <p:nvGrpSpPr>
          <p:cNvPr id="43" name="Group 65">
            <a:extLst>
              <a:ext uri="{FF2B5EF4-FFF2-40B4-BE49-F238E27FC236}">
                <a16:creationId xmlns:a16="http://schemas.microsoft.com/office/drawing/2014/main" id="{878B088B-DD4B-4D7C-89D8-62248E8CA3E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057503" y="1701200"/>
            <a:ext cx="530146" cy="599964"/>
            <a:chOff x="1272" y="860"/>
            <a:chExt cx="969" cy="1392"/>
          </a:xfrm>
        </p:grpSpPr>
        <p:grpSp>
          <p:nvGrpSpPr>
            <p:cNvPr id="44" name="Group 54">
              <a:extLst>
                <a:ext uri="{FF2B5EF4-FFF2-40B4-BE49-F238E27FC236}">
                  <a16:creationId xmlns:a16="http://schemas.microsoft.com/office/drawing/2014/main" id="{EABAAB11-36A8-4CAA-8792-F0C1896E607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75" y="860"/>
              <a:ext cx="966" cy="1391"/>
              <a:chOff x="1275" y="860"/>
              <a:chExt cx="966" cy="1391"/>
            </a:xfrm>
          </p:grpSpPr>
          <p:sp>
            <p:nvSpPr>
              <p:cNvPr id="46" name="Freeform 12">
                <a:extLst>
                  <a:ext uri="{FF2B5EF4-FFF2-40B4-BE49-F238E27FC236}">
                    <a16:creationId xmlns:a16="http://schemas.microsoft.com/office/drawing/2014/main" id="{93157D7D-F20B-4C78-A5FA-E010D95FBA7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294" y="879"/>
                <a:ext cx="928" cy="1353"/>
              </a:xfrm>
              <a:custGeom>
                <a:avLst/>
                <a:gdLst>
                  <a:gd name="T0" fmla="*/ 393 w 393"/>
                  <a:gd name="T1" fmla="*/ 83 h 573"/>
                  <a:gd name="T2" fmla="*/ 393 w 393"/>
                  <a:gd name="T3" fmla="*/ 541 h 573"/>
                  <a:gd name="T4" fmla="*/ 361 w 393"/>
                  <a:gd name="T5" fmla="*/ 573 h 573"/>
                  <a:gd name="T6" fmla="*/ 32 w 393"/>
                  <a:gd name="T7" fmla="*/ 573 h 573"/>
                  <a:gd name="T8" fmla="*/ 0 w 393"/>
                  <a:gd name="T9" fmla="*/ 541 h 573"/>
                  <a:gd name="T10" fmla="*/ 0 w 393"/>
                  <a:gd name="T11" fmla="*/ 32 h 573"/>
                  <a:gd name="T12" fmla="*/ 32 w 393"/>
                  <a:gd name="T13" fmla="*/ 0 h 573"/>
                  <a:gd name="T14" fmla="*/ 361 w 393"/>
                  <a:gd name="T15" fmla="*/ 0 h 573"/>
                  <a:gd name="T16" fmla="*/ 393 w 393"/>
                  <a:gd name="T17" fmla="*/ 32 h 573"/>
                  <a:gd name="T18" fmla="*/ 393 w 393"/>
                  <a:gd name="T19" fmla="*/ 51 h 57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3"/>
                  <a:gd name="T31" fmla="*/ 0 h 573"/>
                  <a:gd name="T32" fmla="*/ 393 w 393"/>
                  <a:gd name="T33" fmla="*/ 573 h 57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3" h="573">
                    <a:moveTo>
                      <a:pt x="393" y="83"/>
                    </a:moveTo>
                    <a:cubicBezTo>
                      <a:pt x="393" y="541"/>
                      <a:pt x="393" y="541"/>
                      <a:pt x="393" y="541"/>
                    </a:cubicBezTo>
                    <a:cubicBezTo>
                      <a:pt x="393" y="559"/>
                      <a:pt x="379" y="573"/>
                      <a:pt x="361" y="573"/>
                    </a:cubicBezTo>
                    <a:cubicBezTo>
                      <a:pt x="32" y="573"/>
                      <a:pt x="32" y="573"/>
                      <a:pt x="32" y="573"/>
                    </a:cubicBezTo>
                    <a:cubicBezTo>
                      <a:pt x="14" y="573"/>
                      <a:pt x="0" y="559"/>
                      <a:pt x="0" y="54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379" y="0"/>
                      <a:pt x="393" y="14"/>
                      <a:pt x="393" y="32"/>
                    </a:cubicBezTo>
                    <a:cubicBezTo>
                      <a:pt x="393" y="51"/>
                      <a:pt x="393" y="51"/>
                      <a:pt x="393" y="5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5pPr>
                <a:lvl6pPr marL="4572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6pPr>
                <a:lvl7pPr marL="9144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7pPr>
                <a:lvl8pPr marL="1371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8pPr>
                <a:lvl9pPr marL="18288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sv-SE" altLang="en-US" sz="1000"/>
              </a:p>
            </p:txBody>
          </p:sp>
          <p:sp>
            <p:nvSpPr>
              <p:cNvPr id="47" name="Freeform 13">
                <a:extLst>
                  <a:ext uri="{FF2B5EF4-FFF2-40B4-BE49-F238E27FC236}">
                    <a16:creationId xmlns:a16="http://schemas.microsoft.com/office/drawing/2014/main" id="{5E744BC3-535D-4AF5-8FB5-32F1F8CD58E8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1275" y="860"/>
                <a:ext cx="966" cy="1391"/>
              </a:xfrm>
              <a:custGeom>
                <a:avLst/>
                <a:gdLst>
                  <a:gd name="T0" fmla="*/ 409 w 409"/>
                  <a:gd name="T1" fmla="*/ 59 h 589"/>
                  <a:gd name="T2" fmla="*/ 369 w 409"/>
                  <a:gd name="T3" fmla="*/ 0 h 589"/>
                  <a:gd name="T4" fmla="*/ 0 w 409"/>
                  <a:gd name="T5" fmla="*/ 40 h 589"/>
                  <a:gd name="T6" fmla="*/ 40 w 409"/>
                  <a:gd name="T7" fmla="*/ 589 h 589"/>
                  <a:gd name="T8" fmla="*/ 409 w 409"/>
                  <a:gd name="T9" fmla="*/ 549 h 589"/>
                  <a:gd name="T10" fmla="*/ 401 w 409"/>
                  <a:gd name="T11" fmla="*/ 83 h 589"/>
                  <a:gd name="T12" fmla="*/ 393 w 409"/>
                  <a:gd name="T13" fmla="*/ 549 h 589"/>
                  <a:gd name="T14" fmla="*/ 40 w 409"/>
                  <a:gd name="T15" fmla="*/ 573 h 589"/>
                  <a:gd name="T16" fmla="*/ 16 w 409"/>
                  <a:gd name="T17" fmla="*/ 40 h 589"/>
                  <a:gd name="T18" fmla="*/ 369 w 409"/>
                  <a:gd name="T19" fmla="*/ 16 h 589"/>
                  <a:gd name="T20" fmla="*/ 393 w 409"/>
                  <a:gd name="T21" fmla="*/ 59 h 589"/>
                  <a:gd name="T22" fmla="*/ 147 w 409"/>
                  <a:gd name="T23" fmla="*/ 206 h 589"/>
                  <a:gd name="T24" fmla="*/ 268 w 409"/>
                  <a:gd name="T25" fmla="*/ 202 h 589"/>
                  <a:gd name="T26" fmla="*/ 211 w 409"/>
                  <a:gd name="T27" fmla="*/ 80 h 589"/>
                  <a:gd name="T28" fmla="*/ 197 w 409"/>
                  <a:gd name="T29" fmla="*/ 80 h 589"/>
                  <a:gd name="T30" fmla="*/ 140 w 409"/>
                  <a:gd name="T31" fmla="*/ 202 h 589"/>
                  <a:gd name="T32" fmla="*/ 204 w 409"/>
                  <a:gd name="T33" fmla="*/ 102 h 589"/>
                  <a:gd name="T34" fmla="*/ 160 w 409"/>
                  <a:gd name="T35" fmla="*/ 190 h 589"/>
                  <a:gd name="T36" fmla="*/ 90 w 409"/>
                  <a:gd name="T37" fmla="*/ 243 h 589"/>
                  <a:gd name="T38" fmla="*/ 75 w 409"/>
                  <a:gd name="T39" fmla="*/ 258 h 589"/>
                  <a:gd name="T40" fmla="*/ 80 w 409"/>
                  <a:gd name="T41" fmla="*/ 317 h 589"/>
                  <a:gd name="T42" fmla="*/ 204 w 409"/>
                  <a:gd name="T43" fmla="*/ 335 h 589"/>
                  <a:gd name="T44" fmla="*/ 319 w 409"/>
                  <a:gd name="T45" fmla="*/ 322 h 589"/>
                  <a:gd name="T46" fmla="*/ 334 w 409"/>
                  <a:gd name="T47" fmla="*/ 307 h 589"/>
                  <a:gd name="T48" fmla="*/ 328 w 409"/>
                  <a:gd name="T49" fmla="*/ 248 h 589"/>
                  <a:gd name="T50" fmla="*/ 204 w 409"/>
                  <a:gd name="T51" fmla="*/ 230 h 589"/>
                  <a:gd name="T52" fmla="*/ 90 w 409"/>
                  <a:gd name="T53" fmla="*/ 243 h 589"/>
                  <a:gd name="T54" fmla="*/ 306 w 409"/>
                  <a:gd name="T55" fmla="*/ 310 h 589"/>
                  <a:gd name="T56" fmla="*/ 120 w 409"/>
                  <a:gd name="T57" fmla="*/ 313 h 589"/>
                  <a:gd name="T58" fmla="*/ 91 w 409"/>
                  <a:gd name="T59" fmla="*/ 305 h 589"/>
                  <a:gd name="T60" fmla="*/ 98 w 409"/>
                  <a:gd name="T61" fmla="*/ 277 h 589"/>
                  <a:gd name="T62" fmla="*/ 292 w 409"/>
                  <a:gd name="T63" fmla="*/ 281 h 589"/>
                  <a:gd name="T64" fmla="*/ 318 w 409"/>
                  <a:gd name="T65" fmla="*/ 305 h 589"/>
                  <a:gd name="T66" fmla="*/ 313 w 409"/>
                  <a:gd name="T67" fmla="*/ 258 h 589"/>
                  <a:gd name="T68" fmla="*/ 306 w 409"/>
                  <a:gd name="T69" fmla="*/ 261 h 589"/>
                  <a:gd name="T70" fmla="*/ 120 w 409"/>
                  <a:gd name="T71" fmla="*/ 265 h 589"/>
                  <a:gd name="T72" fmla="*/ 94 w 409"/>
                  <a:gd name="T73" fmla="*/ 258 h 589"/>
                  <a:gd name="T74" fmla="*/ 204 w 409"/>
                  <a:gd name="T75" fmla="*/ 246 h 589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09"/>
                  <a:gd name="T115" fmla="*/ 0 h 589"/>
                  <a:gd name="T116" fmla="*/ 409 w 409"/>
                  <a:gd name="T117" fmla="*/ 589 h 589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09" h="589">
                    <a:moveTo>
                      <a:pt x="401" y="67"/>
                    </a:moveTo>
                    <a:cubicBezTo>
                      <a:pt x="405" y="67"/>
                      <a:pt x="409" y="64"/>
                      <a:pt x="409" y="59"/>
                    </a:cubicBezTo>
                    <a:cubicBezTo>
                      <a:pt x="409" y="40"/>
                      <a:pt x="409" y="40"/>
                      <a:pt x="409" y="40"/>
                    </a:cubicBezTo>
                    <a:cubicBezTo>
                      <a:pt x="409" y="18"/>
                      <a:pt x="391" y="0"/>
                      <a:pt x="369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549"/>
                      <a:pt x="0" y="549"/>
                      <a:pt x="0" y="549"/>
                    </a:cubicBezTo>
                    <a:cubicBezTo>
                      <a:pt x="0" y="571"/>
                      <a:pt x="18" y="589"/>
                      <a:pt x="40" y="589"/>
                    </a:cubicBezTo>
                    <a:cubicBezTo>
                      <a:pt x="369" y="589"/>
                      <a:pt x="369" y="589"/>
                      <a:pt x="369" y="589"/>
                    </a:cubicBezTo>
                    <a:cubicBezTo>
                      <a:pt x="391" y="589"/>
                      <a:pt x="409" y="571"/>
                      <a:pt x="409" y="549"/>
                    </a:cubicBezTo>
                    <a:cubicBezTo>
                      <a:pt x="409" y="91"/>
                      <a:pt x="409" y="91"/>
                      <a:pt x="409" y="91"/>
                    </a:cubicBezTo>
                    <a:cubicBezTo>
                      <a:pt x="409" y="87"/>
                      <a:pt x="405" y="83"/>
                      <a:pt x="401" y="83"/>
                    </a:cubicBezTo>
                    <a:cubicBezTo>
                      <a:pt x="397" y="83"/>
                      <a:pt x="393" y="87"/>
                      <a:pt x="393" y="91"/>
                    </a:cubicBezTo>
                    <a:cubicBezTo>
                      <a:pt x="393" y="549"/>
                      <a:pt x="393" y="549"/>
                      <a:pt x="393" y="549"/>
                    </a:cubicBezTo>
                    <a:cubicBezTo>
                      <a:pt x="393" y="562"/>
                      <a:pt x="382" y="573"/>
                      <a:pt x="369" y="573"/>
                    </a:cubicBezTo>
                    <a:cubicBezTo>
                      <a:pt x="40" y="573"/>
                      <a:pt x="40" y="573"/>
                      <a:pt x="40" y="573"/>
                    </a:cubicBezTo>
                    <a:cubicBezTo>
                      <a:pt x="26" y="573"/>
                      <a:pt x="16" y="562"/>
                      <a:pt x="16" y="549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27"/>
                      <a:pt x="26" y="16"/>
                      <a:pt x="40" y="16"/>
                    </a:cubicBezTo>
                    <a:cubicBezTo>
                      <a:pt x="369" y="16"/>
                      <a:pt x="369" y="16"/>
                      <a:pt x="369" y="16"/>
                    </a:cubicBezTo>
                    <a:cubicBezTo>
                      <a:pt x="382" y="16"/>
                      <a:pt x="393" y="27"/>
                      <a:pt x="393" y="40"/>
                    </a:cubicBezTo>
                    <a:cubicBezTo>
                      <a:pt x="393" y="59"/>
                      <a:pt x="393" y="59"/>
                      <a:pt x="393" y="59"/>
                    </a:cubicBezTo>
                    <a:cubicBezTo>
                      <a:pt x="393" y="64"/>
                      <a:pt x="397" y="67"/>
                      <a:pt x="401" y="67"/>
                    </a:cubicBezTo>
                    <a:close/>
                    <a:moveTo>
                      <a:pt x="147" y="206"/>
                    </a:moveTo>
                    <a:cubicBezTo>
                      <a:pt x="261" y="206"/>
                      <a:pt x="261" y="206"/>
                      <a:pt x="261" y="206"/>
                    </a:cubicBezTo>
                    <a:cubicBezTo>
                      <a:pt x="264" y="206"/>
                      <a:pt x="266" y="204"/>
                      <a:pt x="268" y="202"/>
                    </a:cubicBezTo>
                    <a:cubicBezTo>
                      <a:pt x="269" y="200"/>
                      <a:pt x="269" y="197"/>
                      <a:pt x="268" y="194"/>
                    </a:cubicBezTo>
                    <a:cubicBezTo>
                      <a:pt x="211" y="80"/>
                      <a:pt x="211" y="80"/>
                      <a:pt x="211" y="80"/>
                    </a:cubicBezTo>
                    <a:cubicBezTo>
                      <a:pt x="210" y="78"/>
                      <a:pt x="207" y="76"/>
                      <a:pt x="204" y="76"/>
                    </a:cubicBezTo>
                    <a:cubicBezTo>
                      <a:pt x="201" y="76"/>
                      <a:pt x="198" y="78"/>
                      <a:pt x="197" y="80"/>
                    </a:cubicBezTo>
                    <a:cubicBezTo>
                      <a:pt x="140" y="194"/>
                      <a:pt x="140" y="194"/>
                      <a:pt x="140" y="194"/>
                    </a:cubicBezTo>
                    <a:cubicBezTo>
                      <a:pt x="139" y="197"/>
                      <a:pt x="139" y="200"/>
                      <a:pt x="140" y="202"/>
                    </a:cubicBezTo>
                    <a:cubicBezTo>
                      <a:pt x="142" y="204"/>
                      <a:pt x="144" y="206"/>
                      <a:pt x="147" y="206"/>
                    </a:cubicBezTo>
                    <a:close/>
                    <a:moveTo>
                      <a:pt x="204" y="102"/>
                    </a:moveTo>
                    <a:cubicBezTo>
                      <a:pt x="248" y="190"/>
                      <a:pt x="248" y="190"/>
                      <a:pt x="248" y="190"/>
                    </a:cubicBezTo>
                    <a:cubicBezTo>
                      <a:pt x="160" y="190"/>
                      <a:pt x="160" y="190"/>
                      <a:pt x="160" y="190"/>
                    </a:cubicBezTo>
                    <a:lnTo>
                      <a:pt x="204" y="102"/>
                    </a:lnTo>
                    <a:close/>
                    <a:moveTo>
                      <a:pt x="90" y="243"/>
                    </a:moveTo>
                    <a:cubicBezTo>
                      <a:pt x="86" y="244"/>
                      <a:pt x="83" y="246"/>
                      <a:pt x="80" y="248"/>
                    </a:cubicBezTo>
                    <a:cubicBezTo>
                      <a:pt x="78" y="250"/>
                      <a:pt x="75" y="254"/>
                      <a:pt x="75" y="258"/>
                    </a:cubicBezTo>
                    <a:cubicBezTo>
                      <a:pt x="75" y="307"/>
                      <a:pt x="75" y="307"/>
                      <a:pt x="75" y="307"/>
                    </a:cubicBezTo>
                    <a:cubicBezTo>
                      <a:pt x="75" y="311"/>
                      <a:pt x="78" y="315"/>
                      <a:pt x="80" y="317"/>
                    </a:cubicBezTo>
                    <a:cubicBezTo>
                      <a:pt x="85" y="321"/>
                      <a:pt x="91" y="323"/>
                      <a:pt x="98" y="325"/>
                    </a:cubicBezTo>
                    <a:cubicBezTo>
                      <a:pt x="121" y="331"/>
                      <a:pt x="160" y="335"/>
                      <a:pt x="204" y="335"/>
                    </a:cubicBezTo>
                    <a:cubicBezTo>
                      <a:pt x="238" y="335"/>
                      <a:pt x="269" y="333"/>
                      <a:pt x="292" y="329"/>
                    </a:cubicBezTo>
                    <a:cubicBezTo>
                      <a:pt x="303" y="327"/>
                      <a:pt x="312" y="325"/>
                      <a:pt x="319" y="322"/>
                    </a:cubicBezTo>
                    <a:cubicBezTo>
                      <a:pt x="323" y="321"/>
                      <a:pt x="326" y="319"/>
                      <a:pt x="328" y="317"/>
                    </a:cubicBezTo>
                    <a:cubicBezTo>
                      <a:pt x="331" y="315"/>
                      <a:pt x="334" y="311"/>
                      <a:pt x="334" y="307"/>
                    </a:cubicBezTo>
                    <a:cubicBezTo>
                      <a:pt x="334" y="258"/>
                      <a:pt x="334" y="258"/>
                      <a:pt x="334" y="258"/>
                    </a:cubicBezTo>
                    <a:cubicBezTo>
                      <a:pt x="334" y="254"/>
                      <a:pt x="331" y="250"/>
                      <a:pt x="328" y="248"/>
                    </a:cubicBezTo>
                    <a:cubicBezTo>
                      <a:pt x="324" y="244"/>
                      <a:pt x="318" y="242"/>
                      <a:pt x="310" y="240"/>
                    </a:cubicBezTo>
                    <a:cubicBezTo>
                      <a:pt x="288" y="234"/>
                      <a:pt x="249" y="230"/>
                      <a:pt x="204" y="230"/>
                    </a:cubicBezTo>
                    <a:cubicBezTo>
                      <a:pt x="171" y="230"/>
                      <a:pt x="140" y="232"/>
                      <a:pt x="117" y="236"/>
                    </a:cubicBezTo>
                    <a:cubicBezTo>
                      <a:pt x="106" y="238"/>
                      <a:pt x="97" y="240"/>
                      <a:pt x="90" y="243"/>
                    </a:cubicBezTo>
                    <a:close/>
                    <a:moveTo>
                      <a:pt x="318" y="305"/>
                    </a:moveTo>
                    <a:cubicBezTo>
                      <a:pt x="316" y="306"/>
                      <a:pt x="312" y="308"/>
                      <a:pt x="306" y="310"/>
                    </a:cubicBezTo>
                    <a:cubicBezTo>
                      <a:pt x="286" y="315"/>
                      <a:pt x="248" y="319"/>
                      <a:pt x="204" y="319"/>
                    </a:cubicBezTo>
                    <a:cubicBezTo>
                      <a:pt x="171" y="319"/>
                      <a:pt x="141" y="317"/>
                      <a:pt x="120" y="313"/>
                    </a:cubicBezTo>
                    <a:cubicBezTo>
                      <a:pt x="109" y="312"/>
                      <a:pt x="101" y="309"/>
                      <a:pt x="96" y="307"/>
                    </a:cubicBezTo>
                    <a:cubicBezTo>
                      <a:pt x="93" y="306"/>
                      <a:pt x="92" y="306"/>
                      <a:pt x="91" y="305"/>
                    </a:cubicBezTo>
                    <a:cubicBezTo>
                      <a:pt x="91" y="274"/>
                      <a:pt x="91" y="274"/>
                      <a:pt x="91" y="274"/>
                    </a:cubicBezTo>
                    <a:cubicBezTo>
                      <a:pt x="93" y="275"/>
                      <a:pt x="96" y="276"/>
                      <a:pt x="98" y="277"/>
                    </a:cubicBezTo>
                    <a:cubicBezTo>
                      <a:pt x="121" y="283"/>
                      <a:pt x="160" y="287"/>
                      <a:pt x="204" y="287"/>
                    </a:cubicBezTo>
                    <a:cubicBezTo>
                      <a:pt x="238" y="287"/>
                      <a:pt x="269" y="285"/>
                      <a:pt x="292" y="281"/>
                    </a:cubicBezTo>
                    <a:cubicBezTo>
                      <a:pt x="302" y="279"/>
                      <a:pt x="311" y="277"/>
                      <a:pt x="318" y="274"/>
                    </a:cubicBezTo>
                    <a:lnTo>
                      <a:pt x="318" y="305"/>
                    </a:lnTo>
                    <a:close/>
                    <a:moveTo>
                      <a:pt x="289" y="252"/>
                    </a:moveTo>
                    <a:cubicBezTo>
                      <a:pt x="299" y="253"/>
                      <a:pt x="308" y="256"/>
                      <a:pt x="313" y="258"/>
                    </a:cubicBezTo>
                    <a:cubicBezTo>
                      <a:pt x="314" y="258"/>
                      <a:pt x="314" y="258"/>
                      <a:pt x="315" y="258"/>
                    </a:cubicBezTo>
                    <a:cubicBezTo>
                      <a:pt x="313" y="259"/>
                      <a:pt x="310" y="260"/>
                      <a:pt x="306" y="261"/>
                    </a:cubicBezTo>
                    <a:cubicBezTo>
                      <a:pt x="286" y="267"/>
                      <a:pt x="248" y="271"/>
                      <a:pt x="204" y="271"/>
                    </a:cubicBezTo>
                    <a:cubicBezTo>
                      <a:pt x="171" y="271"/>
                      <a:pt x="141" y="269"/>
                      <a:pt x="120" y="265"/>
                    </a:cubicBezTo>
                    <a:cubicBezTo>
                      <a:pt x="109" y="263"/>
                      <a:pt x="101" y="261"/>
                      <a:pt x="96" y="259"/>
                    </a:cubicBezTo>
                    <a:cubicBezTo>
                      <a:pt x="95" y="259"/>
                      <a:pt x="95" y="259"/>
                      <a:pt x="94" y="258"/>
                    </a:cubicBezTo>
                    <a:cubicBezTo>
                      <a:pt x="96" y="257"/>
                      <a:pt x="99" y="256"/>
                      <a:pt x="103" y="255"/>
                    </a:cubicBezTo>
                    <a:cubicBezTo>
                      <a:pt x="122" y="250"/>
                      <a:pt x="161" y="246"/>
                      <a:pt x="204" y="246"/>
                    </a:cubicBezTo>
                    <a:cubicBezTo>
                      <a:pt x="238" y="246"/>
                      <a:pt x="268" y="248"/>
                      <a:pt x="289" y="252"/>
                    </a:cubicBezTo>
                    <a:close/>
                  </a:path>
                </a:pathLst>
              </a:custGeom>
              <a:solidFill>
                <a:srgbClr val="7B06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5pPr>
                <a:lvl6pPr marL="4572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6pPr>
                <a:lvl7pPr marL="9144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7pPr>
                <a:lvl8pPr marL="1371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8pPr>
                <a:lvl9pPr marL="18288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sv-SE" altLang="en-US" sz="1000"/>
              </a:p>
            </p:txBody>
          </p:sp>
          <p:sp>
            <p:nvSpPr>
              <p:cNvPr id="48" name="Text Box 45">
                <a:extLst>
                  <a:ext uri="{FF2B5EF4-FFF2-40B4-BE49-F238E27FC236}">
                    <a16:creationId xmlns:a16="http://schemas.microsoft.com/office/drawing/2014/main" id="{856482C5-05A2-4086-B867-1898BF7922F0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1350" y="1813"/>
                <a:ext cx="816" cy="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5pPr>
                <a:lvl6pPr marL="4572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6pPr>
                <a:lvl7pPr marL="9144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7pPr>
                <a:lvl8pPr marL="1371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8pPr>
                <a:lvl9pPr marL="18288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sv-SE" altLang="en-US" sz="1000" dirty="0">
                    <a:solidFill>
                      <a:srgbClr val="7B0663"/>
                    </a:solidFill>
                  </a:rPr>
                  <a:t>HSS</a:t>
                </a:r>
              </a:p>
            </p:txBody>
          </p:sp>
        </p:grpSp>
        <p:sp>
          <p:nvSpPr>
            <p:cNvPr id="45" name="Rectangle 55">
              <a:extLst>
                <a:ext uri="{FF2B5EF4-FFF2-40B4-BE49-F238E27FC236}">
                  <a16:creationId xmlns:a16="http://schemas.microsoft.com/office/drawing/2014/main" id="{C5452AC6-F6F0-4828-A79E-535BAAA950B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272" y="860"/>
              <a:ext cx="969" cy="13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rIns="0" anchor="ctr"/>
            <a:lstStyle/>
            <a:p>
              <a:pPr algn="ctr"/>
              <a:endParaRPr lang="sv-SE" altLang="en-US" sz="1000"/>
            </a:p>
          </p:txBody>
        </p:sp>
      </p:grpSp>
      <p:grpSp>
        <p:nvGrpSpPr>
          <p:cNvPr id="49" name="Group 65">
            <a:extLst>
              <a:ext uri="{FF2B5EF4-FFF2-40B4-BE49-F238E27FC236}">
                <a16:creationId xmlns:a16="http://schemas.microsoft.com/office/drawing/2014/main" id="{56331104-43A5-4FF2-8D6A-75020138E25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898849" y="1526181"/>
            <a:ext cx="528224" cy="597789"/>
            <a:chOff x="1272" y="860"/>
            <a:chExt cx="969" cy="1392"/>
          </a:xfrm>
        </p:grpSpPr>
        <p:grpSp>
          <p:nvGrpSpPr>
            <p:cNvPr id="50" name="Group 54">
              <a:extLst>
                <a:ext uri="{FF2B5EF4-FFF2-40B4-BE49-F238E27FC236}">
                  <a16:creationId xmlns:a16="http://schemas.microsoft.com/office/drawing/2014/main" id="{847F0D1C-18B3-4187-9B61-3E7FECE38EB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75" y="860"/>
              <a:ext cx="966" cy="1391"/>
              <a:chOff x="1275" y="860"/>
              <a:chExt cx="966" cy="1391"/>
            </a:xfrm>
          </p:grpSpPr>
          <p:sp>
            <p:nvSpPr>
              <p:cNvPr id="52" name="Freeform 12">
                <a:extLst>
                  <a:ext uri="{FF2B5EF4-FFF2-40B4-BE49-F238E27FC236}">
                    <a16:creationId xmlns:a16="http://schemas.microsoft.com/office/drawing/2014/main" id="{9433FDB5-1BAB-422C-AC32-C37F1A2650E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294" y="879"/>
                <a:ext cx="928" cy="1353"/>
              </a:xfrm>
              <a:custGeom>
                <a:avLst/>
                <a:gdLst>
                  <a:gd name="T0" fmla="*/ 393 w 393"/>
                  <a:gd name="T1" fmla="*/ 83 h 573"/>
                  <a:gd name="T2" fmla="*/ 393 w 393"/>
                  <a:gd name="T3" fmla="*/ 541 h 573"/>
                  <a:gd name="T4" fmla="*/ 361 w 393"/>
                  <a:gd name="T5" fmla="*/ 573 h 573"/>
                  <a:gd name="T6" fmla="*/ 32 w 393"/>
                  <a:gd name="T7" fmla="*/ 573 h 573"/>
                  <a:gd name="T8" fmla="*/ 0 w 393"/>
                  <a:gd name="T9" fmla="*/ 541 h 573"/>
                  <a:gd name="T10" fmla="*/ 0 w 393"/>
                  <a:gd name="T11" fmla="*/ 32 h 573"/>
                  <a:gd name="T12" fmla="*/ 32 w 393"/>
                  <a:gd name="T13" fmla="*/ 0 h 573"/>
                  <a:gd name="T14" fmla="*/ 361 w 393"/>
                  <a:gd name="T15" fmla="*/ 0 h 573"/>
                  <a:gd name="T16" fmla="*/ 393 w 393"/>
                  <a:gd name="T17" fmla="*/ 32 h 573"/>
                  <a:gd name="T18" fmla="*/ 393 w 393"/>
                  <a:gd name="T19" fmla="*/ 51 h 57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3"/>
                  <a:gd name="T31" fmla="*/ 0 h 573"/>
                  <a:gd name="T32" fmla="*/ 393 w 393"/>
                  <a:gd name="T33" fmla="*/ 573 h 57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3" h="573">
                    <a:moveTo>
                      <a:pt x="393" y="83"/>
                    </a:moveTo>
                    <a:cubicBezTo>
                      <a:pt x="393" y="541"/>
                      <a:pt x="393" y="541"/>
                      <a:pt x="393" y="541"/>
                    </a:cubicBezTo>
                    <a:cubicBezTo>
                      <a:pt x="393" y="559"/>
                      <a:pt x="379" y="573"/>
                      <a:pt x="361" y="573"/>
                    </a:cubicBezTo>
                    <a:cubicBezTo>
                      <a:pt x="32" y="573"/>
                      <a:pt x="32" y="573"/>
                      <a:pt x="32" y="573"/>
                    </a:cubicBezTo>
                    <a:cubicBezTo>
                      <a:pt x="14" y="573"/>
                      <a:pt x="0" y="559"/>
                      <a:pt x="0" y="54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379" y="0"/>
                      <a:pt x="393" y="14"/>
                      <a:pt x="393" y="32"/>
                    </a:cubicBezTo>
                    <a:cubicBezTo>
                      <a:pt x="393" y="51"/>
                      <a:pt x="393" y="51"/>
                      <a:pt x="393" y="5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5pPr>
                <a:lvl6pPr marL="4572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6pPr>
                <a:lvl7pPr marL="9144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7pPr>
                <a:lvl8pPr marL="1371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8pPr>
                <a:lvl9pPr marL="18288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sv-SE" altLang="en-US" sz="1000"/>
              </a:p>
            </p:txBody>
          </p:sp>
          <p:sp>
            <p:nvSpPr>
              <p:cNvPr id="53" name="Freeform 13">
                <a:extLst>
                  <a:ext uri="{FF2B5EF4-FFF2-40B4-BE49-F238E27FC236}">
                    <a16:creationId xmlns:a16="http://schemas.microsoft.com/office/drawing/2014/main" id="{5F12E6BF-2911-43D9-9E54-2912DA3F3540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1275" y="860"/>
                <a:ext cx="966" cy="1391"/>
              </a:xfrm>
              <a:custGeom>
                <a:avLst/>
                <a:gdLst>
                  <a:gd name="T0" fmla="*/ 409 w 409"/>
                  <a:gd name="T1" fmla="*/ 59 h 589"/>
                  <a:gd name="T2" fmla="*/ 369 w 409"/>
                  <a:gd name="T3" fmla="*/ 0 h 589"/>
                  <a:gd name="T4" fmla="*/ 0 w 409"/>
                  <a:gd name="T5" fmla="*/ 40 h 589"/>
                  <a:gd name="T6" fmla="*/ 40 w 409"/>
                  <a:gd name="T7" fmla="*/ 589 h 589"/>
                  <a:gd name="T8" fmla="*/ 409 w 409"/>
                  <a:gd name="T9" fmla="*/ 549 h 589"/>
                  <a:gd name="T10" fmla="*/ 401 w 409"/>
                  <a:gd name="T11" fmla="*/ 83 h 589"/>
                  <a:gd name="T12" fmla="*/ 393 w 409"/>
                  <a:gd name="T13" fmla="*/ 549 h 589"/>
                  <a:gd name="T14" fmla="*/ 40 w 409"/>
                  <a:gd name="T15" fmla="*/ 573 h 589"/>
                  <a:gd name="T16" fmla="*/ 16 w 409"/>
                  <a:gd name="T17" fmla="*/ 40 h 589"/>
                  <a:gd name="T18" fmla="*/ 369 w 409"/>
                  <a:gd name="T19" fmla="*/ 16 h 589"/>
                  <a:gd name="T20" fmla="*/ 393 w 409"/>
                  <a:gd name="T21" fmla="*/ 59 h 589"/>
                  <a:gd name="T22" fmla="*/ 147 w 409"/>
                  <a:gd name="T23" fmla="*/ 206 h 589"/>
                  <a:gd name="T24" fmla="*/ 268 w 409"/>
                  <a:gd name="T25" fmla="*/ 202 h 589"/>
                  <a:gd name="T26" fmla="*/ 211 w 409"/>
                  <a:gd name="T27" fmla="*/ 80 h 589"/>
                  <a:gd name="T28" fmla="*/ 197 w 409"/>
                  <a:gd name="T29" fmla="*/ 80 h 589"/>
                  <a:gd name="T30" fmla="*/ 140 w 409"/>
                  <a:gd name="T31" fmla="*/ 202 h 589"/>
                  <a:gd name="T32" fmla="*/ 204 w 409"/>
                  <a:gd name="T33" fmla="*/ 102 h 589"/>
                  <a:gd name="T34" fmla="*/ 160 w 409"/>
                  <a:gd name="T35" fmla="*/ 190 h 589"/>
                  <a:gd name="T36" fmla="*/ 90 w 409"/>
                  <a:gd name="T37" fmla="*/ 243 h 589"/>
                  <a:gd name="T38" fmla="*/ 75 w 409"/>
                  <a:gd name="T39" fmla="*/ 258 h 589"/>
                  <a:gd name="T40" fmla="*/ 80 w 409"/>
                  <a:gd name="T41" fmla="*/ 317 h 589"/>
                  <a:gd name="T42" fmla="*/ 204 w 409"/>
                  <a:gd name="T43" fmla="*/ 335 h 589"/>
                  <a:gd name="T44" fmla="*/ 319 w 409"/>
                  <a:gd name="T45" fmla="*/ 322 h 589"/>
                  <a:gd name="T46" fmla="*/ 334 w 409"/>
                  <a:gd name="T47" fmla="*/ 307 h 589"/>
                  <a:gd name="T48" fmla="*/ 328 w 409"/>
                  <a:gd name="T49" fmla="*/ 248 h 589"/>
                  <a:gd name="T50" fmla="*/ 204 w 409"/>
                  <a:gd name="T51" fmla="*/ 230 h 589"/>
                  <a:gd name="T52" fmla="*/ 90 w 409"/>
                  <a:gd name="T53" fmla="*/ 243 h 589"/>
                  <a:gd name="T54" fmla="*/ 306 w 409"/>
                  <a:gd name="T55" fmla="*/ 310 h 589"/>
                  <a:gd name="T56" fmla="*/ 120 w 409"/>
                  <a:gd name="T57" fmla="*/ 313 h 589"/>
                  <a:gd name="T58" fmla="*/ 91 w 409"/>
                  <a:gd name="T59" fmla="*/ 305 h 589"/>
                  <a:gd name="T60" fmla="*/ 98 w 409"/>
                  <a:gd name="T61" fmla="*/ 277 h 589"/>
                  <a:gd name="T62" fmla="*/ 292 w 409"/>
                  <a:gd name="T63" fmla="*/ 281 h 589"/>
                  <a:gd name="T64" fmla="*/ 318 w 409"/>
                  <a:gd name="T65" fmla="*/ 305 h 589"/>
                  <a:gd name="T66" fmla="*/ 313 w 409"/>
                  <a:gd name="T67" fmla="*/ 258 h 589"/>
                  <a:gd name="T68" fmla="*/ 306 w 409"/>
                  <a:gd name="T69" fmla="*/ 261 h 589"/>
                  <a:gd name="T70" fmla="*/ 120 w 409"/>
                  <a:gd name="T71" fmla="*/ 265 h 589"/>
                  <a:gd name="T72" fmla="*/ 94 w 409"/>
                  <a:gd name="T73" fmla="*/ 258 h 589"/>
                  <a:gd name="T74" fmla="*/ 204 w 409"/>
                  <a:gd name="T75" fmla="*/ 246 h 589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09"/>
                  <a:gd name="T115" fmla="*/ 0 h 589"/>
                  <a:gd name="T116" fmla="*/ 409 w 409"/>
                  <a:gd name="T117" fmla="*/ 589 h 589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09" h="589">
                    <a:moveTo>
                      <a:pt x="401" y="67"/>
                    </a:moveTo>
                    <a:cubicBezTo>
                      <a:pt x="405" y="67"/>
                      <a:pt x="409" y="64"/>
                      <a:pt x="409" y="59"/>
                    </a:cubicBezTo>
                    <a:cubicBezTo>
                      <a:pt x="409" y="40"/>
                      <a:pt x="409" y="40"/>
                      <a:pt x="409" y="40"/>
                    </a:cubicBezTo>
                    <a:cubicBezTo>
                      <a:pt x="409" y="18"/>
                      <a:pt x="391" y="0"/>
                      <a:pt x="369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549"/>
                      <a:pt x="0" y="549"/>
                      <a:pt x="0" y="549"/>
                    </a:cubicBezTo>
                    <a:cubicBezTo>
                      <a:pt x="0" y="571"/>
                      <a:pt x="18" y="589"/>
                      <a:pt x="40" y="589"/>
                    </a:cubicBezTo>
                    <a:cubicBezTo>
                      <a:pt x="369" y="589"/>
                      <a:pt x="369" y="589"/>
                      <a:pt x="369" y="589"/>
                    </a:cubicBezTo>
                    <a:cubicBezTo>
                      <a:pt x="391" y="589"/>
                      <a:pt x="409" y="571"/>
                      <a:pt x="409" y="549"/>
                    </a:cubicBezTo>
                    <a:cubicBezTo>
                      <a:pt x="409" y="91"/>
                      <a:pt x="409" y="91"/>
                      <a:pt x="409" y="91"/>
                    </a:cubicBezTo>
                    <a:cubicBezTo>
                      <a:pt x="409" y="87"/>
                      <a:pt x="405" y="83"/>
                      <a:pt x="401" y="83"/>
                    </a:cubicBezTo>
                    <a:cubicBezTo>
                      <a:pt x="397" y="83"/>
                      <a:pt x="393" y="87"/>
                      <a:pt x="393" y="91"/>
                    </a:cubicBezTo>
                    <a:cubicBezTo>
                      <a:pt x="393" y="549"/>
                      <a:pt x="393" y="549"/>
                      <a:pt x="393" y="549"/>
                    </a:cubicBezTo>
                    <a:cubicBezTo>
                      <a:pt x="393" y="562"/>
                      <a:pt x="382" y="573"/>
                      <a:pt x="369" y="573"/>
                    </a:cubicBezTo>
                    <a:cubicBezTo>
                      <a:pt x="40" y="573"/>
                      <a:pt x="40" y="573"/>
                      <a:pt x="40" y="573"/>
                    </a:cubicBezTo>
                    <a:cubicBezTo>
                      <a:pt x="26" y="573"/>
                      <a:pt x="16" y="562"/>
                      <a:pt x="16" y="549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27"/>
                      <a:pt x="26" y="16"/>
                      <a:pt x="40" y="16"/>
                    </a:cubicBezTo>
                    <a:cubicBezTo>
                      <a:pt x="369" y="16"/>
                      <a:pt x="369" y="16"/>
                      <a:pt x="369" y="16"/>
                    </a:cubicBezTo>
                    <a:cubicBezTo>
                      <a:pt x="382" y="16"/>
                      <a:pt x="393" y="27"/>
                      <a:pt x="393" y="40"/>
                    </a:cubicBezTo>
                    <a:cubicBezTo>
                      <a:pt x="393" y="59"/>
                      <a:pt x="393" y="59"/>
                      <a:pt x="393" y="59"/>
                    </a:cubicBezTo>
                    <a:cubicBezTo>
                      <a:pt x="393" y="64"/>
                      <a:pt x="397" y="67"/>
                      <a:pt x="401" y="67"/>
                    </a:cubicBezTo>
                    <a:close/>
                    <a:moveTo>
                      <a:pt x="147" y="206"/>
                    </a:moveTo>
                    <a:cubicBezTo>
                      <a:pt x="261" y="206"/>
                      <a:pt x="261" y="206"/>
                      <a:pt x="261" y="206"/>
                    </a:cubicBezTo>
                    <a:cubicBezTo>
                      <a:pt x="264" y="206"/>
                      <a:pt x="266" y="204"/>
                      <a:pt x="268" y="202"/>
                    </a:cubicBezTo>
                    <a:cubicBezTo>
                      <a:pt x="269" y="200"/>
                      <a:pt x="269" y="197"/>
                      <a:pt x="268" y="194"/>
                    </a:cubicBezTo>
                    <a:cubicBezTo>
                      <a:pt x="211" y="80"/>
                      <a:pt x="211" y="80"/>
                      <a:pt x="211" y="80"/>
                    </a:cubicBezTo>
                    <a:cubicBezTo>
                      <a:pt x="210" y="78"/>
                      <a:pt x="207" y="76"/>
                      <a:pt x="204" y="76"/>
                    </a:cubicBezTo>
                    <a:cubicBezTo>
                      <a:pt x="201" y="76"/>
                      <a:pt x="198" y="78"/>
                      <a:pt x="197" y="80"/>
                    </a:cubicBezTo>
                    <a:cubicBezTo>
                      <a:pt x="140" y="194"/>
                      <a:pt x="140" y="194"/>
                      <a:pt x="140" y="194"/>
                    </a:cubicBezTo>
                    <a:cubicBezTo>
                      <a:pt x="139" y="197"/>
                      <a:pt x="139" y="200"/>
                      <a:pt x="140" y="202"/>
                    </a:cubicBezTo>
                    <a:cubicBezTo>
                      <a:pt x="142" y="204"/>
                      <a:pt x="144" y="206"/>
                      <a:pt x="147" y="206"/>
                    </a:cubicBezTo>
                    <a:close/>
                    <a:moveTo>
                      <a:pt x="204" y="102"/>
                    </a:moveTo>
                    <a:cubicBezTo>
                      <a:pt x="248" y="190"/>
                      <a:pt x="248" y="190"/>
                      <a:pt x="248" y="190"/>
                    </a:cubicBezTo>
                    <a:cubicBezTo>
                      <a:pt x="160" y="190"/>
                      <a:pt x="160" y="190"/>
                      <a:pt x="160" y="190"/>
                    </a:cubicBezTo>
                    <a:lnTo>
                      <a:pt x="204" y="102"/>
                    </a:lnTo>
                    <a:close/>
                    <a:moveTo>
                      <a:pt x="90" y="243"/>
                    </a:moveTo>
                    <a:cubicBezTo>
                      <a:pt x="86" y="244"/>
                      <a:pt x="83" y="246"/>
                      <a:pt x="80" y="248"/>
                    </a:cubicBezTo>
                    <a:cubicBezTo>
                      <a:pt x="78" y="250"/>
                      <a:pt x="75" y="254"/>
                      <a:pt x="75" y="258"/>
                    </a:cubicBezTo>
                    <a:cubicBezTo>
                      <a:pt x="75" y="307"/>
                      <a:pt x="75" y="307"/>
                      <a:pt x="75" y="307"/>
                    </a:cubicBezTo>
                    <a:cubicBezTo>
                      <a:pt x="75" y="311"/>
                      <a:pt x="78" y="315"/>
                      <a:pt x="80" y="317"/>
                    </a:cubicBezTo>
                    <a:cubicBezTo>
                      <a:pt x="85" y="321"/>
                      <a:pt x="91" y="323"/>
                      <a:pt x="98" y="325"/>
                    </a:cubicBezTo>
                    <a:cubicBezTo>
                      <a:pt x="121" y="331"/>
                      <a:pt x="160" y="335"/>
                      <a:pt x="204" y="335"/>
                    </a:cubicBezTo>
                    <a:cubicBezTo>
                      <a:pt x="238" y="335"/>
                      <a:pt x="269" y="333"/>
                      <a:pt x="292" y="329"/>
                    </a:cubicBezTo>
                    <a:cubicBezTo>
                      <a:pt x="303" y="327"/>
                      <a:pt x="312" y="325"/>
                      <a:pt x="319" y="322"/>
                    </a:cubicBezTo>
                    <a:cubicBezTo>
                      <a:pt x="323" y="321"/>
                      <a:pt x="326" y="319"/>
                      <a:pt x="328" y="317"/>
                    </a:cubicBezTo>
                    <a:cubicBezTo>
                      <a:pt x="331" y="315"/>
                      <a:pt x="334" y="311"/>
                      <a:pt x="334" y="307"/>
                    </a:cubicBezTo>
                    <a:cubicBezTo>
                      <a:pt x="334" y="258"/>
                      <a:pt x="334" y="258"/>
                      <a:pt x="334" y="258"/>
                    </a:cubicBezTo>
                    <a:cubicBezTo>
                      <a:pt x="334" y="254"/>
                      <a:pt x="331" y="250"/>
                      <a:pt x="328" y="248"/>
                    </a:cubicBezTo>
                    <a:cubicBezTo>
                      <a:pt x="324" y="244"/>
                      <a:pt x="318" y="242"/>
                      <a:pt x="310" y="240"/>
                    </a:cubicBezTo>
                    <a:cubicBezTo>
                      <a:pt x="288" y="234"/>
                      <a:pt x="249" y="230"/>
                      <a:pt x="204" y="230"/>
                    </a:cubicBezTo>
                    <a:cubicBezTo>
                      <a:pt x="171" y="230"/>
                      <a:pt x="140" y="232"/>
                      <a:pt x="117" y="236"/>
                    </a:cubicBezTo>
                    <a:cubicBezTo>
                      <a:pt x="106" y="238"/>
                      <a:pt x="97" y="240"/>
                      <a:pt x="90" y="243"/>
                    </a:cubicBezTo>
                    <a:close/>
                    <a:moveTo>
                      <a:pt x="318" y="305"/>
                    </a:moveTo>
                    <a:cubicBezTo>
                      <a:pt x="316" y="306"/>
                      <a:pt x="312" y="308"/>
                      <a:pt x="306" y="310"/>
                    </a:cubicBezTo>
                    <a:cubicBezTo>
                      <a:pt x="286" y="315"/>
                      <a:pt x="248" y="319"/>
                      <a:pt x="204" y="319"/>
                    </a:cubicBezTo>
                    <a:cubicBezTo>
                      <a:pt x="171" y="319"/>
                      <a:pt x="141" y="317"/>
                      <a:pt x="120" y="313"/>
                    </a:cubicBezTo>
                    <a:cubicBezTo>
                      <a:pt x="109" y="312"/>
                      <a:pt x="101" y="309"/>
                      <a:pt x="96" y="307"/>
                    </a:cubicBezTo>
                    <a:cubicBezTo>
                      <a:pt x="93" y="306"/>
                      <a:pt x="92" y="306"/>
                      <a:pt x="91" y="305"/>
                    </a:cubicBezTo>
                    <a:cubicBezTo>
                      <a:pt x="91" y="274"/>
                      <a:pt x="91" y="274"/>
                      <a:pt x="91" y="274"/>
                    </a:cubicBezTo>
                    <a:cubicBezTo>
                      <a:pt x="93" y="275"/>
                      <a:pt x="96" y="276"/>
                      <a:pt x="98" y="277"/>
                    </a:cubicBezTo>
                    <a:cubicBezTo>
                      <a:pt x="121" y="283"/>
                      <a:pt x="160" y="287"/>
                      <a:pt x="204" y="287"/>
                    </a:cubicBezTo>
                    <a:cubicBezTo>
                      <a:pt x="238" y="287"/>
                      <a:pt x="269" y="285"/>
                      <a:pt x="292" y="281"/>
                    </a:cubicBezTo>
                    <a:cubicBezTo>
                      <a:pt x="302" y="279"/>
                      <a:pt x="311" y="277"/>
                      <a:pt x="318" y="274"/>
                    </a:cubicBezTo>
                    <a:lnTo>
                      <a:pt x="318" y="305"/>
                    </a:lnTo>
                    <a:close/>
                    <a:moveTo>
                      <a:pt x="289" y="252"/>
                    </a:moveTo>
                    <a:cubicBezTo>
                      <a:pt x="299" y="253"/>
                      <a:pt x="308" y="256"/>
                      <a:pt x="313" y="258"/>
                    </a:cubicBezTo>
                    <a:cubicBezTo>
                      <a:pt x="314" y="258"/>
                      <a:pt x="314" y="258"/>
                      <a:pt x="315" y="258"/>
                    </a:cubicBezTo>
                    <a:cubicBezTo>
                      <a:pt x="313" y="259"/>
                      <a:pt x="310" y="260"/>
                      <a:pt x="306" y="261"/>
                    </a:cubicBezTo>
                    <a:cubicBezTo>
                      <a:pt x="286" y="267"/>
                      <a:pt x="248" y="271"/>
                      <a:pt x="204" y="271"/>
                    </a:cubicBezTo>
                    <a:cubicBezTo>
                      <a:pt x="171" y="271"/>
                      <a:pt x="141" y="269"/>
                      <a:pt x="120" y="265"/>
                    </a:cubicBezTo>
                    <a:cubicBezTo>
                      <a:pt x="109" y="263"/>
                      <a:pt x="101" y="261"/>
                      <a:pt x="96" y="259"/>
                    </a:cubicBezTo>
                    <a:cubicBezTo>
                      <a:pt x="95" y="259"/>
                      <a:pt x="95" y="259"/>
                      <a:pt x="94" y="258"/>
                    </a:cubicBezTo>
                    <a:cubicBezTo>
                      <a:pt x="96" y="257"/>
                      <a:pt x="99" y="256"/>
                      <a:pt x="103" y="255"/>
                    </a:cubicBezTo>
                    <a:cubicBezTo>
                      <a:pt x="122" y="250"/>
                      <a:pt x="161" y="246"/>
                      <a:pt x="204" y="246"/>
                    </a:cubicBezTo>
                    <a:cubicBezTo>
                      <a:pt x="238" y="246"/>
                      <a:pt x="268" y="248"/>
                      <a:pt x="289" y="252"/>
                    </a:cubicBezTo>
                    <a:close/>
                  </a:path>
                </a:pathLst>
              </a:custGeom>
              <a:solidFill>
                <a:srgbClr val="7B06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5pPr>
                <a:lvl6pPr marL="4572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6pPr>
                <a:lvl7pPr marL="9144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7pPr>
                <a:lvl8pPr marL="1371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8pPr>
                <a:lvl9pPr marL="18288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sv-SE" altLang="en-US" sz="1000"/>
              </a:p>
            </p:txBody>
          </p:sp>
          <p:sp>
            <p:nvSpPr>
              <p:cNvPr id="54" name="Text Box 45">
                <a:extLst>
                  <a:ext uri="{FF2B5EF4-FFF2-40B4-BE49-F238E27FC236}">
                    <a16:creationId xmlns:a16="http://schemas.microsoft.com/office/drawing/2014/main" id="{B92B9DB2-A95A-40B8-ACF1-251B6DFD7E6B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1350" y="1836"/>
                <a:ext cx="816" cy="2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5pPr>
                <a:lvl6pPr marL="4572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6pPr>
                <a:lvl7pPr marL="9144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7pPr>
                <a:lvl8pPr marL="1371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8pPr>
                <a:lvl9pPr marL="18288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sv-SE" altLang="en-US" sz="1000" dirty="0">
                    <a:solidFill>
                      <a:srgbClr val="7B0663"/>
                    </a:solidFill>
                  </a:rPr>
                  <a:t>PCRF</a:t>
                </a:r>
              </a:p>
            </p:txBody>
          </p:sp>
        </p:grpSp>
        <p:sp>
          <p:nvSpPr>
            <p:cNvPr id="51" name="Rectangle 55">
              <a:extLst>
                <a:ext uri="{FF2B5EF4-FFF2-40B4-BE49-F238E27FC236}">
                  <a16:creationId xmlns:a16="http://schemas.microsoft.com/office/drawing/2014/main" id="{D1A9602C-1747-4F46-9016-1233E39F35B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272" y="860"/>
              <a:ext cx="969" cy="13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rIns="0" anchor="ctr"/>
            <a:lstStyle/>
            <a:p>
              <a:pPr algn="ctr"/>
              <a:endParaRPr lang="sv-SE" altLang="en-US" sz="1000"/>
            </a:p>
          </p:txBody>
        </p:sp>
      </p:grp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4946C7E2-8171-41C3-A6F9-D45D8DFA18EC}"/>
              </a:ext>
            </a:extLst>
          </p:cNvPr>
          <p:cNvCxnSpPr>
            <a:cxnSpLocks/>
            <a:stCxn id="51" idx="2"/>
          </p:cNvCxnSpPr>
          <p:nvPr/>
        </p:nvCxnSpPr>
        <p:spPr bwMode="auto">
          <a:xfrm>
            <a:off x="5162961" y="2123970"/>
            <a:ext cx="1131687" cy="1029043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E81CDCBF-792D-4CE2-A6E2-797A42471BE2}"/>
              </a:ext>
            </a:extLst>
          </p:cNvPr>
          <p:cNvCxnSpPr>
            <a:cxnSpLocks/>
            <a:stCxn id="51" idx="2"/>
            <a:endCxn id="133" idx="0"/>
          </p:cNvCxnSpPr>
          <p:nvPr/>
        </p:nvCxnSpPr>
        <p:spPr bwMode="auto">
          <a:xfrm flipH="1">
            <a:off x="4601243" y="2123970"/>
            <a:ext cx="561718" cy="43480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57" name="Rectangle 60">
            <a:extLst>
              <a:ext uri="{FF2B5EF4-FFF2-40B4-BE49-F238E27FC236}">
                <a16:creationId xmlns:a16="http://schemas.microsoft.com/office/drawing/2014/main" id="{57065D9C-01D9-42C0-B2CE-A3A814A0CB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5100" y="2292544"/>
            <a:ext cx="138659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25000"/>
              </a:spcBef>
            </a:pPr>
            <a:r>
              <a:rPr lang="en-US" sz="1000" b="1" dirty="0">
                <a:ea typeface="SimSun" charset="-122"/>
              </a:rPr>
              <a:t>Rx</a:t>
            </a:r>
            <a:endParaRPr lang="en-US" sz="1000" b="1" dirty="0">
              <a:solidFill>
                <a:srgbClr val="00B0F0"/>
              </a:solidFill>
              <a:ea typeface="SimSun" charset="-122"/>
            </a:endParaRPr>
          </a:p>
        </p:txBody>
      </p:sp>
      <p:sp>
        <p:nvSpPr>
          <p:cNvPr id="58" name="Rectangle 60">
            <a:extLst>
              <a:ext uri="{FF2B5EF4-FFF2-40B4-BE49-F238E27FC236}">
                <a16:creationId xmlns:a16="http://schemas.microsoft.com/office/drawing/2014/main" id="{3C6F37D6-9D1C-4D63-BD58-DD30907E5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0920" y="2153007"/>
            <a:ext cx="54462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25000"/>
              </a:spcBef>
            </a:pPr>
            <a:r>
              <a:rPr lang="en-US" sz="1000" b="1" dirty="0" err="1">
                <a:ea typeface="SimSun" charset="-122"/>
              </a:rPr>
              <a:t>Gx</a:t>
            </a:r>
            <a:endParaRPr lang="en-US" sz="1000" b="1" dirty="0">
              <a:ea typeface="SimSun" charset="-122"/>
            </a:endParaRPr>
          </a:p>
        </p:txBody>
      </p:sp>
      <p:sp>
        <p:nvSpPr>
          <p:cNvPr id="73" name="Freeform 3">
            <a:extLst>
              <a:ext uri="{FF2B5EF4-FFF2-40B4-BE49-F238E27FC236}">
                <a16:creationId xmlns:a16="http://schemas.microsoft.com/office/drawing/2014/main" id="{757E8228-9F3F-4F6E-A206-3F09BCB55BD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55162" y="2790708"/>
            <a:ext cx="392368" cy="409504"/>
          </a:xfrm>
          <a:custGeom>
            <a:avLst/>
            <a:gdLst>
              <a:gd name="T0" fmla="*/ 2147483647 w 378"/>
              <a:gd name="T1" fmla="*/ 2147483647 h 395"/>
              <a:gd name="T2" fmla="*/ 2147483647 w 378"/>
              <a:gd name="T3" fmla="*/ 2147483647 h 395"/>
              <a:gd name="T4" fmla="*/ 2147483647 w 378"/>
              <a:gd name="T5" fmla="*/ 2147483647 h 395"/>
              <a:gd name="T6" fmla="*/ 2147483647 w 378"/>
              <a:gd name="T7" fmla="*/ 2147483647 h 395"/>
              <a:gd name="T8" fmla="*/ 2147483647 w 378"/>
              <a:gd name="T9" fmla="*/ 2147483647 h 395"/>
              <a:gd name="T10" fmla="*/ 2147483647 w 378"/>
              <a:gd name="T11" fmla="*/ 2147483647 h 395"/>
              <a:gd name="T12" fmla="*/ 2147483647 w 378"/>
              <a:gd name="T13" fmla="*/ 2147483647 h 395"/>
              <a:gd name="T14" fmla="*/ 2147483647 w 378"/>
              <a:gd name="T15" fmla="*/ 2147483647 h 395"/>
              <a:gd name="T16" fmla="*/ 2147483647 w 378"/>
              <a:gd name="T17" fmla="*/ 2147483647 h 395"/>
              <a:gd name="T18" fmla="*/ 2147483647 w 378"/>
              <a:gd name="T19" fmla="*/ 2147483647 h 395"/>
              <a:gd name="T20" fmla="*/ 2147483647 w 378"/>
              <a:gd name="T21" fmla="*/ 2147483647 h 395"/>
              <a:gd name="T22" fmla="*/ 2147483647 w 378"/>
              <a:gd name="T23" fmla="*/ 2147483647 h 395"/>
              <a:gd name="T24" fmla="*/ 2147483647 w 378"/>
              <a:gd name="T25" fmla="*/ 2147483647 h 395"/>
              <a:gd name="T26" fmla="*/ 2147483647 w 378"/>
              <a:gd name="T27" fmla="*/ 2147483647 h 395"/>
              <a:gd name="T28" fmla="*/ 2147483647 w 378"/>
              <a:gd name="T29" fmla="*/ 2147483647 h 395"/>
              <a:gd name="T30" fmla="*/ 2147483647 w 378"/>
              <a:gd name="T31" fmla="*/ 2147483647 h 395"/>
              <a:gd name="T32" fmla="*/ 2147483647 w 378"/>
              <a:gd name="T33" fmla="*/ 2147483647 h 395"/>
              <a:gd name="T34" fmla="*/ 2147483647 w 378"/>
              <a:gd name="T35" fmla="*/ 2147483647 h 395"/>
              <a:gd name="T36" fmla="*/ 2147483647 w 378"/>
              <a:gd name="T37" fmla="*/ 2147483647 h 395"/>
              <a:gd name="T38" fmla="*/ 2147483647 w 378"/>
              <a:gd name="T39" fmla="*/ 2147483647 h 395"/>
              <a:gd name="T40" fmla="*/ 2147483647 w 378"/>
              <a:gd name="T41" fmla="*/ 2147483647 h 395"/>
              <a:gd name="T42" fmla="*/ 2147483647 w 378"/>
              <a:gd name="T43" fmla="*/ 2147483647 h 395"/>
              <a:gd name="T44" fmla="*/ 2147483647 w 378"/>
              <a:gd name="T45" fmla="*/ 2147483647 h 395"/>
              <a:gd name="T46" fmla="*/ 2147483647 w 378"/>
              <a:gd name="T47" fmla="*/ 2147483647 h 395"/>
              <a:gd name="T48" fmla="*/ 2147483647 w 378"/>
              <a:gd name="T49" fmla="*/ 2147483647 h 395"/>
              <a:gd name="T50" fmla="*/ 2147483647 w 378"/>
              <a:gd name="T51" fmla="*/ 2147483647 h 395"/>
              <a:gd name="T52" fmla="*/ 2147483647 w 378"/>
              <a:gd name="T53" fmla="*/ 2147483647 h 395"/>
              <a:gd name="T54" fmla="*/ 2147483647 w 378"/>
              <a:gd name="T55" fmla="*/ 2147483647 h 395"/>
              <a:gd name="T56" fmla="*/ 2147483647 w 378"/>
              <a:gd name="T57" fmla="*/ 2147483647 h 395"/>
              <a:gd name="T58" fmla="*/ 2147483647 w 378"/>
              <a:gd name="T59" fmla="*/ 2147483647 h 395"/>
              <a:gd name="T60" fmla="*/ 2147483647 w 378"/>
              <a:gd name="T61" fmla="*/ 2147483647 h 395"/>
              <a:gd name="T62" fmla="*/ 2147483647 w 378"/>
              <a:gd name="T63" fmla="*/ 2147483647 h 395"/>
              <a:gd name="T64" fmla="*/ 2147483647 w 378"/>
              <a:gd name="T65" fmla="*/ 2147483647 h 395"/>
              <a:gd name="T66" fmla="*/ 2147483647 w 378"/>
              <a:gd name="T67" fmla="*/ 2147483647 h 395"/>
              <a:gd name="T68" fmla="*/ 2147483647 w 378"/>
              <a:gd name="T69" fmla="*/ 2147483647 h 395"/>
              <a:gd name="T70" fmla="*/ 2147483647 w 378"/>
              <a:gd name="T71" fmla="*/ 2147483647 h 395"/>
              <a:gd name="T72" fmla="*/ 2147483647 w 378"/>
              <a:gd name="T73" fmla="*/ 2147483647 h 395"/>
              <a:gd name="T74" fmla="*/ 2147483647 w 378"/>
              <a:gd name="T75" fmla="*/ 2147483647 h 395"/>
              <a:gd name="T76" fmla="*/ 2147483647 w 378"/>
              <a:gd name="T77" fmla="*/ 2147483647 h 395"/>
              <a:gd name="T78" fmla="*/ 2147483647 w 378"/>
              <a:gd name="T79" fmla="*/ 2147483647 h 395"/>
              <a:gd name="T80" fmla="*/ 2147483647 w 378"/>
              <a:gd name="T81" fmla="*/ 2147483647 h 395"/>
              <a:gd name="T82" fmla="*/ 2147483647 w 378"/>
              <a:gd name="T83" fmla="*/ 2147483647 h 395"/>
              <a:gd name="T84" fmla="*/ 2147483647 w 378"/>
              <a:gd name="T85" fmla="*/ 2147483647 h 395"/>
              <a:gd name="T86" fmla="*/ 2147483647 w 378"/>
              <a:gd name="T87" fmla="*/ 2147483647 h 395"/>
              <a:gd name="T88" fmla="*/ 2147483647 w 378"/>
              <a:gd name="T89" fmla="*/ 2147483647 h 395"/>
              <a:gd name="T90" fmla="*/ 2147483647 w 378"/>
              <a:gd name="T91" fmla="*/ 2147483647 h 395"/>
              <a:gd name="T92" fmla="*/ 2147483647 w 378"/>
              <a:gd name="T93" fmla="*/ 2147483647 h 395"/>
              <a:gd name="T94" fmla="*/ 2147483647 w 378"/>
              <a:gd name="T95" fmla="*/ 2147483647 h 395"/>
              <a:gd name="T96" fmla="*/ 2147483647 w 378"/>
              <a:gd name="T97" fmla="*/ 2147483647 h 395"/>
              <a:gd name="T98" fmla="*/ 2147483647 w 378"/>
              <a:gd name="T99" fmla="*/ 2147483647 h 395"/>
              <a:gd name="T100" fmla="*/ 2147483647 w 378"/>
              <a:gd name="T101" fmla="*/ 2147483647 h 395"/>
              <a:gd name="T102" fmla="*/ 2147483647 w 378"/>
              <a:gd name="T103" fmla="*/ 2147483647 h 395"/>
              <a:gd name="T104" fmla="*/ 2147483647 w 378"/>
              <a:gd name="T105" fmla="*/ 2147483647 h 39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378" h="395">
                <a:moveTo>
                  <a:pt x="370" y="90"/>
                </a:moveTo>
                <a:cubicBezTo>
                  <a:pt x="368" y="86"/>
                  <a:pt x="363" y="84"/>
                  <a:pt x="359" y="86"/>
                </a:cubicBezTo>
                <a:cubicBezTo>
                  <a:pt x="355" y="88"/>
                  <a:pt x="354" y="93"/>
                  <a:pt x="356" y="97"/>
                </a:cubicBezTo>
                <a:cubicBezTo>
                  <a:pt x="360" y="105"/>
                  <a:pt x="361" y="114"/>
                  <a:pt x="359" y="123"/>
                </a:cubicBezTo>
                <a:cubicBezTo>
                  <a:pt x="354" y="145"/>
                  <a:pt x="332" y="159"/>
                  <a:pt x="310" y="154"/>
                </a:cubicBezTo>
                <a:cubicBezTo>
                  <a:pt x="299" y="152"/>
                  <a:pt x="289" y="146"/>
                  <a:pt x="283" y="137"/>
                </a:cubicBezTo>
                <a:cubicBezTo>
                  <a:pt x="277" y="128"/>
                  <a:pt x="275" y="117"/>
                  <a:pt x="278" y="107"/>
                </a:cubicBezTo>
                <a:cubicBezTo>
                  <a:pt x="282" y="85"/>
                  <a:pt x="304" y="71"/>
                  <a:pt x="327" y="76"/>
                </a:cubicBezTo>
                <a:cubicBezTo>
                  <a:pt x="330" y="76"/>
                  <a:pt x="333" y="77"/>
                  <a:pt x="336" y="79"/>
                </a:cubicBezTo>
                <a:cubicBezTo>
                  <a:pt x="340" y="80"/>
                  <a:pt x="345" y="79"/>
                  <a:pt x="347" y="75"/>
                </a:cubicBezTo>
                <a:cubicBezTo>
                  <a:pt x="349" y="71"/>
                  <a:pt x="347" y="66"/>
                  <a:pt x="343" y="64"/>
                </a:cubicBezTo>
                <a:cubicBezTo>
                  <a:pt x="339" y="62"/>
                  <a:pt x="335" y="61"/>
                  <a:pt x="330" y="60"/>
                </a:cubicBezTo>
                <a:cubicBezTo>
                  <a:pt x="314" y="57"/>
                  <a:pt x="299" y="60"/>
                  <a:pt x="286" y="68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9" y="35"/>
                  <a:pt x="195" y="28"/>
                  <a:pt x="190" y="22"/>
                </a:cubicBezTo>
                <a:cubicBezTo>
                  <a:pt x="181" y="10"/>
                  <a:pt x="167" y="3"/>
                  <a:pt x="151" y="2"/>
                </a:cubicBezTo>
                <a:cubicBezTo>
                  <a:pt x="136" y="0"/>
                  <a:pt x="122" y="5"/>
                  <a:pt x="111" y="13"/>
                </a:cubicBezTo>
                <a:cubicBezTo>
                  <a:pt x="103" y="9"/>
                  <a:pt x="91" y="5"/>
                  <a:pt x="70" y="4"/>
                </a:cubicBezTo>
                <a:cubicBezTo>
                  <a:pt x="21" y="3"/>
                  <a:pt x="3" y="40"/>
                  <a:pt x="2" y="42"/>
                </a:cubicBezTo>
                <a:cubicBezTo>
                  <a:pt x="0" y="45"/>
                  <a:pt x="1" y="48"/>
                  <a:pt x="3" y="51"/>
                </a:cubicBezTo>
                <a:cubicBezTo>
                  <a:pt x="16" y="64"/>
                  <a:pt x="16" y="64"/>
                  <a:pt x="16" y="64"/>
                </a:cubicBezTo>
                <a:cubicBezTo>
                  <a:pt x="19" y="67"/>
                  <a:pt x="24" y="67"/>
                  <a:pt x="27" y="64"/>
                </a:cubicBezTo>
                <a:cubicBezTo>
                  <a:pt x="27" y="64"/>
                  <a:pt x="47" y="47"/>
                  <a:pt x="69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7" y="47"/>
                  <a:pt x="84" y="49"/>
                  <a:pt x="90" y="53"/>
                </a:cubicBezTo>
                <a:cubicBezTo>
                  <a:pt x="89" y="63"/>
                  <a:pt x="91" y="74"/>
                  <a:pt x="96" y="83"/>
                </a:cubicBezTo>
                <a:cubicBezTo>
                  <a:pt x="92" y="88"/>
                  <a:pt x="86" y="93"/>
                  <a:pt x="79" y="96"/>
                </a:cubicBezTo>
                <a:cubicBezTo>
                  <a:pt x="74" y="98"/>
                  <a:pt x="67" y="99"/>
                  <a:pt x="60" y="99"/>
                </a:cubicBezTo>
                <a:cubicBezTo>
                  <a:pt x="46" y="99"/>
                  <a:pt x="33" y="95"/>
                  <a:pt x="33" y="95"/>
                </a:cubicBezTo>
                <a:cubicBezTo>
                  <a:pt x="29" y="93"/>
                  <a:pt x="25" y="95"/>
                  <a:pt x="23" y="99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5" y="119"/>
                  <a:pt x="15" y="123"/>
                  <a:pt x="18" y="125"/>
                </a:cubicBezTo>
                <a:cubicBezTo>
                  <a:pt x="19" y="126"/>
                  <a:pt x="36" y="142"/>
                  <a:pt x="65" y="142"/>
                </a:cubicBezTo>
                <a:cubicBezTo>
                  <a:pt x="75" y="142"/>
                  <a:pt x="85" y="140"/>
                  <a:pt x="95" y="136"/>
                </a:cubicBezTo>
                <a:cubicBezTo>
                  <a:pt x="116" y="127"/>
                  <a:pt x="127" y="118"/>
                  <a:pt x="132" y="111"/>
                </a:cubicBezTo>
                <a:cubicBezTo>
                  <a:pt x="135" y="111"/>
                  <a:pt x="138" y="112"/>
                  <a:pt x="141" y="112"/>
                </a:cubicBezTo>
                <a:cubicBezTo>
                  <a:pt x="143" y="112"/>
                  <a:pt x="144" y="113"/>
                  <a:pt x="146" y="113"/>
                </a:cubicBezTo>
                <a:cubicBezTo>
                  <a:pt x="146" y="113"/>
                  <a:pt x="146" y="113"/>
                  <a:pt x="146" y="113"/>
                </a:cubicBezTo>
                <a:cubicBezTo>
                  <a:pt x="157" y="113"/>
                  <a:pt x="167" y="110"/>
                  <a:pt x="176" y="104"/>
                </a:cubicBezTo>
                <a:cubicBezTo>
                  <a:pt x="264" y="132"/>
                  <a:pt x="264" y="132"/>
                  <a:pt x="264" y="132"/>
                </a:cubicBezTo>
                <a:cubicBezTo>
                  <a:pt x="264" y="134"/>
                  <a:pt x="264" y="135"/>
                  <a:pt x="265" y="136"/>
                </a:cubicBezTo>
                <a:cubicBezTo>
                  <a:pt x="213" y="207"/>
                  <a:pt x="213" y="207"/>
                  <a:pt x="213" y="207"/>
                </a:cubicBezTo>
                <a:cubicBezTo>
                  <a:pt x="182" y="208"/>
                  <a:pt x="157" y="233"/>
                  <a:pt x="157" y="263"/>
                </a:cubicBezTo>
                <a:cubicBezTo>
                  <a:pt x="157" y="270"/>
                  <a:pt x="158" y="276"/>
                  <a:pt x="161" y="282"/>
                </a:cubicBezTo>
                <a:cubicBezTo>
                  <a:pt x="95" y="364"/>
                  <a:pt x="95" y="364"/>
                  <a:pt x="95" y="364"/>
                </a:cubicBezTo>
                <a:cubicBezTo>
                  <a:pt x="90" y="370"/>
                  <a:pt x="89" y="379"/>
                  <a:pt x="92" y="386"/>
                </a:cubicBezTo>
                <a:cubicBezTo>
                  <a:pt x="94" y="391"/>
                  <a:pt x="100" y="395"/>
                  <a:pt x="106" y="395"/>
                </a:cubicBezTo>
                <a:cubicBezTo>
                  <a:pt x="324" y="395"/>
                  <a:pt x="324" y="395"/>
                  <a:pt x="324" y="395"/>
                </a:cubicBezTo>
                <a:cubicBezTo>
                  <a:pt x="330" y="395"/>
                  <a:pt x="335" y="391"/>
                  <a:pt x="338" y="386"/>
                </a:cubicBezTo>
                <a:cubicBezTo>
                  <a:pt x="341" y="379"/>
                  <a:pt x="340" y="370"/>
                  <a:pt x="335" y="364"/>
                </a:cubicBezTo>
                <a:cubicBezTo>
                  <a:pt x="269" y="282"/>
                  <a:pt x="269" y="282"/>
                  <a:pt x="269" y="282"/>
                </a:cubicBezTo>
                <a:cubicBezTo>
                  <a:pt x="271" y="276"/>
                  <a:pt x="273" y="270"/>
                  <a:pt x="273" y="263"/>
                </a:cubicBezTo>
                <a:cubicBezTo>
                  <a:pt x="273" y="257"/>
                  <a:pt x="272" y="251"/>
                  <a:pt x="270" y="246"/>
                </a:cubicBezTo>
                <a:cubicBezTo>
                  <a:pt x="324" y="171"/>
                  <a:pt x="324" y="171"/>
                  <a:pt x="324" y="171"/>
                </a:cubicBezTo>
                <a:cubicBezTo>
                  <a:pt x="348" y="169"/>
                  <a:pt x="369" y="151"/>
                  <a:pt x="375" y="127"/>
                </a:cubicBezTo>
                <a:cubicBezTo>
                  <a:pt x="378" y="114"/>
                  <a:pt x="376" y="101"/>
                  <a:pt x="370" y="90"/>
                </a:cubicBezTo>
                <a:close/>
                <a:moveTo>
                  <a:pt x="93" y="37"/>
                </a:moveTo>
                <a:cubicBezTo>
                  <a:pt x="87" y="33"/>
                  <a:pt x="79" y="31"/>
                  <a:pt x="70" y="31"/>
                </a:cubicBezTo>
                <a:cubicBezTo>
                  <a:pt x="69" y="31"/>
                  <a:pt x="69" y="31"/>
                  <a:pt x="69" y="31"/>
                </a:cubicBezTo>
                <a:cubicBezTo>
                  <a:pt x="49" y="31"/>
                  <a:pt x="31" y="41"/>
                  <a:pt x="23" y="47"/>
                </a:cubicBezTo>
                <a:cubicBezTo>
                  <a:pt x="19" y="44"/>
                  <a:pt x="19" y="44"/>
                  <a:pt x="19" y="44"/>
                </a:cubicBezTo>
                <a:cubicBezTo>
                  <a:pt x="25" y="36"/>
                  <a:pt x="40" y="20"/>
                  <a:pt x="70" y="20"/>
                </a:cubicBezTo>
                <a:cubicBezTo>
                  <a:pt x="84" y="21"/>
                  <a:pt x="93" y="23"/>
                  <a:pt x="100" y="25"/>
                </a:cubicBezTo>
                <a:cubicBezTo>
                  <a:pt x="97" y="29"/>
                  <a:pt x="95" y="32"/>
                  <a:pt x="93" y="37"/>
                </a:cubicBezTo>
                <a:close/>
                <a:moveTo>
                  <a:pt x="89" y="121"/>
                </a:moveTo>
                <a:cubicBezTo>
                  <a:pt x="81" y="124"/>
                  <a:pt x="73" y="126"/>
                  <a:pt x="65" y="126"/>
                </a:cubicBezTo>
                <a:cubicBezTo>
                  <a:pt x="50" y="126"/>
                  <a:pt x="39" y="120"/>
                  <a:pt x="33" y="116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41" y="114"/>
                  <a:pt x="50" y="115"/>
                  <a:pt x="60" y="115"/>
                </a:cubicBezTo>
                <a:cubicBezTo>
                  <a:pt x="69" y="115"/>
                  <a:pt x="78" y="114"/>
                  <a:pt x="85" y="111"/>
                </a:cubicBezTo>
                <a:cubicBezTo>
                  <a:pt x="94" y="107"/>
                  <a:pt x="101" y="102"/>
                  <a:pt x="106" y="96"/>
                </a:cubicBezTo>
                <a:cubicBezTo>
                  <a:pt x="109" y="99"/>
                  <a:pt x="113" y="102"/>
                  <a:pt x="117" y="104"/>
                </a:cubicBezTo>
                <a:cubicBezTo>
                  <a:pt x="112" y="109"/>
                  <a:pt x="104" y="115"/>
                  <a:pt x="89" y="121"/>
                </a:cubicBezTo>
                <a:close/>
                <a:moveTo>
                  <a:pt x="187" y="61"/>
                </a:moveTo>
                <a:cubicBezTo>
                  <a:pt x="185" y="82"/>
                  <a:pt x="165" y="98"/>
                  <a:pt x="142" y="96"/>
                </a:cubicBezTo>
                <a:cubicBezTo>
                  <a:pt x="131" y="95"/>
                  <a:pt x="121" y="90"/>
                  <a:pt x="114" y="82"/>
                </a:cubicBezTo>
                <a:cubicBezTo>
                  <a:pt x="108" y="74"/>
                  <a:pt x="105" y="64"/>
                  <a:pt x="106" y="53"/>
                </a:cubicBezTo>
                <a:cubicBezTo>
                  <a:pt x="107" y="33"/>
                  <a:pt x="125" y="18"/>
                  <a:pt x="146" y="18"/>
                </a:cubicBezTo>
                <a:cubicBezTo>
                  <a:pt x="147" y="18"/>
                  <a:pt x="149" y="18"/>
                  <a:pt x="150" y="18"/>
                </a:cubicBezTo>
                <a:cubicBezTo>
                  <a:pt x="161" y="19"/>
                  <a:pt x="171" y="24"/>
                  <a:pt x="178" y="32"/>
                </a:cubicBezTo>
                <a:cubicBezTo>
                  <a:pt x="185" y="40"/>
                  <a:pt x="188" y="50"/>
                  <a:pt x="187" y="61"/>
                </a:cubicBezTo>
                <a:close/>
                <a:moveTo>
                  <a:pt x="262" y="103"/>
                </a:moveTo>
                <a:cubicBezTo>
                  <a:pt x="261" y="107"/>
                  <a:pt x="261" y="111"/>
                  <a:pt x="261" y="115"/>
                </a:cubicBezTo>
                <a:cubicBezTo>
                  <a:pt x="190" y="92"/>
                  <a:pt x="190" y="92"/>
                  <a:pt x="190" y="92"/>
                </a:cubicBezTo>
                <a:cubicBezTo>
                  <a:pt x="197" y="84"/>
                  <a:pt x="202" y="74"/>
                  <a:pt x="203" y="62"/>
                </a:cubicBezTo>
                <a:cubicBezTo>
                  <a:pt x="203" y="61"/>
                  <a:pt x="203" y="60"/>
                  <a:pt x="203" y="59"/>
                </a:cubicBezTo>
                <a:cubicBezTo>
                  <a:pt x="273" y="81"/>
                  <a:pt x="273" y="81"/>
                  <a:pt x="273" y="81"/>
                </a:cubicBezTo>
                <a:cubicBezTo>
                  <a:pt x="268" y="87"/>
                  <a:pt x="264" y="95"/>
                  <a:pt x="262" y="103"/>
                </a:cubicBezTo>
                <a:close/>
                <a:moveTo>
                  <a:pt x="215" y="223"/>
                </a:moveTo>
                <a:cubicBezTo>
                  <a:pt x="238" y="223"/>
                  <a:pt x="257" y="241"/>
                  <a:pt x="257" y="263"/>
                </a:cubicBezTo>
                <a:cubicBezTo>
                  <a:pt x="257" y="286"/>
                  <a:pt x="238" y="304"/>
                  <a:pt x="215" y="304"/>
                </a:cubicBezTo>
                <a:cubicBezTo>
                  <a:pt x="192" y="304"/>
                  <a:pt x="173" y="286"/>
                  <a:pt x="173" y="263"/>
                </a:cubicBezTo>
                <a:cubicBezTo>
                  <a:pt x="173" y="241"/>
                  <a:pt x="192" y="223"/>
                  <a:pt x="215" y="223"/>
                </a:cubicBezTo>
                <a:close/>
                <a:moveTo>
                  <a:pt x="323" y="374"/>
                </a:moveTo>
                <a:cubicBezTo>
                  <a:pt x="324" y="376"/>
                  <a:pt x="324" y="378"/>
                  <a:pt x="324" y="379"/>
                </a:cubicBezTo>
                <a:cubicBezTo>
                  <a:pt x="106" y="379"/>
                  <a:pt x="106" y="379"/>
                  <a:pt x="106" y="379"/>
                </a:cubicBezTo>
                <a:cubicBezTo>
                  <a:pt x="106" y="378"/>
                  <a:pt x="106" y="376"/>
                  <a:pt x="107" y="374"/>
                </a:cubicBezTo>
                <a:cubicBezTo>
                  <a:pt x="169" y="297"/>
                  <a:pt x="169" y="297"/>
                  <a:pt x="169" y="297"/>
                </a:cubicBezTo>
                <a:cubicBezTo>
                  <a:pt x="179" y="311"/>
                  <a:pt x="196" y="320"/>
                  <a:pt x="215" y="320"/>
                </a:cubicBezTo>
                <a:cubicBezTo>
                  <a:pt x="234" y="320"/>
                  <a:pt x="250" y="311"/>
                  <a:pt x="261" y="297"/>
                </a:cubicBezTo>
                <a:lnTo>
                  <a:pt x="323" y="374"/>
                </a:lnTo>
                <a:close/>
                <a:moveTo>
                  <a:pt x="261" y="230"/>
                </a:moveTo>
                <a:cubicBezTo>
                  <a:pt x="254" y="220"/>
                  <a:pt x="244" y="213"/>
                  <a:pt x="232" y="210"/>
                </a:cubicBezTo>
                <a:cubicBezTo>
                  <a:pt x="274" y="151"/>
                  <a:pt x="274" y="151"/>
                  <a:pt x="274" y="151"/>
                </a:cubicBezTo>
                <a:cubicBezTo>
                  <a:pt x="282" y="160"/>
                  <a:pt x="293" y="167"/>
                  <a:pt x="305" y="170"/>
                </a:cubicBezTo>
                <a:lnTo>
                  <a:pt x="261" y="230"/>
                </a:lnTo>
                <a:close/>
              </a:path>
            </a:pathLst>
          </a:custGeom>
          <a:solidFill>
            <a:srgbClr val="433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" name="Content Placeholder 1">
            <a:extLst>
              <a:ext uri="{FF2B5EF4-FFF2-40B4-BE49-F238E27FC236}">
                <a16:creationId xmlns:a16="http://schemas.microsoft.com/office/drawing/2014/main" id="{80247AB0-88C5-4FCD-8FF1-E7F20BE4CD1E}"/>
              </a:ext>
            </a:extLst>
          </p:cNvPr>
          <p:cNvSpPr txBox="1">
            <a:spLocks/>
          </p:cNvSpPr>
          <p:nvPr/>
        </p:nvSpPr>
        <p:spPr bwMode="auto">
          <a:xfrm>
            <a:off x="222690" y="4113878"/>
            <a:ext cx="8132762" cy="474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800" b="1" dirty="0"/>
              <a:t>Arch-Option-2</a:t>
            </a:r>
            <a:r>
              <a:rPr lang="en-US" sz="1800" dirty="0"/>
              <a:t> Using PCC in 5GC </a:t>
            </a:r>
            <a:r>
              <a:rPr lang="en-US" sz="1800" dirty="0">
                <a:solidFill>
                  <a:srgbClr val="00B0F0"/>
                </a:solidFill>
              </a:rPr>
              <a:t>(i.e. PGW-C+SMF and PCF)</a:t>
            </a:r>
          </a:p>
        </p:txBody>
      </p:sp>
      <p:sp>
        <p:nvSpPr>
          <p:cNvPr id="75" name="Rectangle 100">
            <a:extLst>
              <a:ext uri="{FF2B5EF4-FFF2-40B4-BE49-F238E27FC236}">
                <a16:creationId xmlns:a16="http://schemas.microsoft.com/office/drawing/2014/main" id="{7F275D55-E237-4EB4-95E9-6F8F1688A2C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076858" y="4613056"/>
            <a:ext cx="463550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rIns="0" anchor="ctr"/>
          <a:lstStyle/>
          <a:p>
            <a:pPr algn="ctr"/>
            <a:endParaRPr lang="sv-SE" sz="1200"/>
          </a:p>
        </p:txBody>
      </p:sp>
      <p:grpSp>
        <p:nvGrpSpPr>
          <p:cNvPr id="82" name="Group 64">
            <a:extLst>
              <a:ext uri="{FF2B5EF4-FFF2-40B4-BE49-F238E27FC236}">
                <a16:creationId xmlns:a16="http://schemas.microsoft.com/office/drawing/2014/main" id="{8FD3234F-1CA3-4673-A33F-1DD4FC95BFC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338664" y="5468236"/>
            <a:ext cx="519113" cy="565150"/>
            <a:chOff x="183" y="860"/>
            <a:chExt cx="969" cy="1392"/>
          </a:xfrm>
        </p:grpSpPr>
        <p:grpSp>
          <p:nvGrpSpPr>
            <p:cNvPr id="83" name="Group 43">
              <a:extLst>
                <a:ext uri="{FF2B5EF4-FFF2-40B4-BE49-F238E27FC236}">
                  <a16:creationId xmlns:a16="http://schemas.microsoft.com/office/drawing/2014/main" id="{A8FE9E28-344D-4B52-B02E-2B8B30F0AAA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6" y="860"/>
              <a:ext cx="966" cy="1391"/>
              <a:chOff x="186" y="860"/>
              <a:chExt cx="966" cy="1391"/>
            </a:xfrm>
          </p:grpSpPr>
          <p:sp>
            <p:nvSpPr>
              <p:cNvPr id="85" name="Freeform 4">
                <a:extLst>
                  <a:ext uri="{FF2B5EF4-FFF2-40B4-BE49-F238E27FC236}">
                    <a16:creationId xmlns:a16="http://schemas.microsoft.com/office/drawing/2014/main" id="{40D12932-685F-45B0-903D-6C3F3F961A0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05" y="879"/>
                <a:ext cx="928" cy="1353"/>
              </a:xfrm>
              <a:custGeom>
                <a:avLst/>
                <a:gdLst>
                  <a:gd name="T0" fmla="*/ 65843298 w 393"/>
                  <a:gd name="T1" fmla="*/ 13905083 h 573"/>
                  <a:gd name="T2" fmla="*/ 65843298 w 393"/>
                  <a:gd name="T3" fmla="*/ 90573494 h 573"/>
                  <a:gd name="T4" fmla="*/ 60466241 w 393"/>
                  <a:gd name="T5" fmla="*/ 95977371 h 573"/>
                  <a:gd name="T6" fmla="*/ 5384022 w 393"/>
                  <a:gd name="T7" fmla="*/ 95977371 h 573"/>
                  <a:gd name="T8" fmla="*/ 0 w 393"/>
                  <a:gd name="T9" fmla="*/ 90573494 h 573"/>
                  <a:gd name="T10" fmla="*/ 0 w 393"/>
                  <a:gd name="T11" fmla="*/ 5382602 h 573"/>
                  <a:gd name="T12" fmla="*/ 5384022 w 393"/>
                  <a:gd name="T13" fmla="*/ 0 h 573"/>
                  <a:gd name="T14" fmla="*/ 60466241 w 393"/>
                  <a:gd name="T15" fmla="*/ 0 h 573"/>
                  <a:gd name="T16" fmla="*/ 65843298 w 393"/>
                  <a:gd name="T17" fmla="*/ 5382602 h 573"/>
                  <a:gd name="T18" fmla="*/ 65843298 w 393"/>
                  <a:gd name="T19" fmla="*/ 8497546 h 57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3"/>
                  <a:gd name="T31" fmla="*/ 0 h 573"/>
                  <a:gd name="T32" fmla="*/ 393 w 393"/>
                  <a:gd name="T33" fmla="*/ 573 h 57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3" h="573">
                    <a:moveTo>
                      <a:pt x="393" y="83"/>
                    </a:moveTo>
                    <a:cubicBezTo>
                      <a:pt x="393" y="541"/>
                      <a:pt x="393" y="541"/>
                      <a:pt x="393" y="541"/>
                    </a:cubicBezTo>
                    <a:cubicBezTo>
                      <a:pt x="393" y="559"/>
                      <a:pt x="379" y="573"/>
                      <a:pt x="361" y="573"/>
                    </a:cubicBezTo>
                    <a:cubicBezTo>
                      <a:pt x="32" y="573"/>
                      <a:pt x="32" y="573"/>
                      <a:pt x="32" y="573"/>
                    </a:cubicBezTo>
                    <a:cubicBezTo>
                      <a:pt x="14" y="573"/>
                      <a:pt x="0" y="559"/>
                      <a:pt x="0" y="54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379" y="0"/>
                      <a:pt x="393" y="14"/>
                      <a:pt x="393" y="32"/>
                    </a:cubicBezTo>
                    <a:cubicBezTo>
                      <a:pt x="393" y="51"/>
                      <a:pt x="393" y="51"/>
                      <a:pt x="393" y="5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86" name="Freeform 5">
                <a:extLst>
                  <a:ext uri="{FF2B5EF4-FFF2-40B4-BE49-F238E27FC236}">
                    <a16:creationId xmlns:a16="http://schemas.microsoft.com/office/drawing/2014/main" id="{669E7909-8F20-440E-9DBB-DA68A665B639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186" y="860"/>
                <a:ext cx="966" cy="1391"/>
              </a:xfrm>
              <a:custGeom>
                <a:avLst/>
                <a:gdLst>
                  <a:gd name="T0" fmla="*/ 67402837 w 409"/>
                  <a:gd name="T1" fmla="*/ 11230778 h 589"/>
                  <a:gd name="T2" fmla="*/ 68764070 w 409"/>
                  <a:gd name="T3" fmla="*/ 9876220 h 589"/>
                  <a:gd name="T4" fmla="*/ 68764070 w 409"/>
                  <a:gd name="T5" fmla="*/ 6674623 h 589"/>
                  <a:gd name="T6" fmla="*/ 62067205 w 409"/>
                  <a:gd name="T7" fmla="*/ 0 h 589"/>
                  <a:gd name="T8" fmla="*/ 6687349 w 409"/>
                  <a:gd name="T9" fmla="*/ 0 h 589"/>
                  <a:gd name="T10" fmla="*/ 0 w 409"/>
                  <a:gd name="T11" fmla="*/ 6674623 h 589"/>
                  <a:gd name="T12" fmla="*/ 0 w 409"/>
                  <a:gd name="T13" fmla="*/ 92194627 h 589"/>
                  <a:gd name="T14" fmla="*/ 6687349 w 409"/>
                  <a:gd name="T15" fmla="*/ 98876680 h 589"/>
                  <a:gd name="T16" fmla="*/ 62067205 w 409"/>
                  <a:gd name="T17" fmla="*/ 98876680 h 589"/>
                  <a:gd name="T18" fmla="*/ 68764070 w 409"/>
                  <a:gd name="T19" fmla="*/ 92194627 h 589"/>
                  <a:gd name="T20" fmla="*/ 68764070 w 409"/>
                  <a:gd name="T21" fmla="*/ 15293849 h 589"/>
                  <a:gd name="T22" fmla="*/ 67402837 w 409"/>
                  <a:gd name="T23" fmla="*/ 13927471 h 589"/>
                  <a:gd name="T24" fmla="*/ 66047040 w 409"/>
                  <a:gd name="T25" fmla="*/ 15293849 h 589"/>
                  <a:gd name="T26" fmla="*/ 66047040 w 409"/>
                  <a:gd name="T27" fmla="*/ 92194627 h 589"/>
                  <a:gd name="T28" fmla="*/ 62067205 w 409"/>
                  <a:gd name="T29" fmla="*/ 96157161 h 589"/>
                  <a:gd name="T30" fmla="*/ 6687349 w 409"/>
                  <a:gd name="T31" fmla="*/ 96157161 h 589"/>
                  <a:gd name="T32" fmla="*/ 2717030 w 409"/>
                  <a:gd name="T33" fmla="*/ 92194627 h 589"/>
                  <a:gd name="T34" fmla="*/ 2717030 w 409"/>
                  <a:gd name="T35" fmla="*/ 6674623 h 589"/>
                  <a:gd name="T36" fmla="*/ 6687349 w 409"/>
                  <a:gd name="T37" fmla="*/ 2715296 h 589"/>
                  <a:gd name="T38" fmla="*/ 62067205 w 409"/>
                  <a:gd name="T39" fmla="*/ 2715296 h 589"/>
                  <a:gd name="T40" fmla="*/ 66047040 w 409"/>
                  <a:gd name="T41" fmla="*/ 6674623 h 589"/>
                  <a:gd name="T42" fmla="*/ 66047040 w 409"/>
                  <a:gd name="T43" fmla="*/ 9876220 h 589"/>
                  <a:gd name="T44" fmla="*/ 67402837 w 409"/>
                  <a:gd name="T45" fmla="*/ 11230778 h 589"/>
                  <a:gd name="T46" fmla="*/ 34295208 w 409"/>
                  <a:gd name="T47" fmla="*/ 12730791 h 589"/>
                  <a:gd name="T48" fmla="*/ 33080734 w 409"/>
                  <a:gd name="T49" fmla="*/ 13420753 h 589"/>
                  <a:gd name="T50" fmla="*/ 12590452 w 409"/>
                  <a:gd name="T51" fmla="*/ 54380680 h 589"/>
                  <a:gd name="T52" fmla="*/ 12807433 w 409"/>
                  <a:gd name="T53" fmla="*/ 55747145 h 589"/>
                  <a:gd name="T54" fmla="*/ 13957784 w 409"/>
                  <a:gd name="T55" fmla="*/ 56231841 h 589"/>
                  <a:gd name="T56" fmla="*/ 54812385 w 409"/>
                  <a:gd name="T57" fmla="*/ 56231841 h 589"/>
                  <a:gd name="T58" fmla="*/ 55930769 w 409"/>
                  <a:gd name="T59" fmla="*/ 55747145 h 589"/>
                  <a:gd name="T60" fmla="*/ 55930769 w 409"/>
                  <a:gd name="T61" fmla="*/ 54380680 h 589"/>
                  <a:gd name="T62" fmla="*/ 35646893 w 409"/>
                  <a:gd name="T63" fmla="*/ 13420753 h 589"/>
                  <a:gd name="T64" fmla="*/ 34295208 w 409"/>
                  <a:gd name="T65" fmla="*/ 12730791 h 589"/>
                  <a:gd name="T66" fmla="*/ 16150939 w 409"/>
                  <a:gd name="T67" fmla="*/ 53512887 h 589"/>
                  <a:gd name="T68" fmla="*/ 34295208 w 409"/>
                  <a:gd name="T69" fmla="*/ 17129426 h 589"/>
                  <a:gd name="T70" fmla="*/ 52575518 w 409"/>
                  <a:gd name="T71" fmla="*/ 53512887 h 589"/>
                  <a:gd name="T72" fmla="*/ 16150939 w 409"/>
                  <a:gd name="T73" fmla="*/ 53512887 h 58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09"/>
                  <a:gd name="T112" fmla="*/ 0 h 589"/>
                  <a:gd name="T113" fmla="*/ 409 w 409"/>
                  <a:gd name="T114" fmla="*/ 589 h 58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09" h="589">
                    <a:moveTo>
                      <a:pt x="401" y="67"/>
                    </a:moveTo>
                    <a:cubicBezTo>
                      <a:pt x="405" y="67"/>
                      <a:pt x="409" y="64"/>
                      <a:pt x="409" y="59"/>
                    </a:cubicBezTo>
                    <a:cubicBezTo>
                      <a:pt x="409" y="40"/>
                      <a:pt x="409" y="40"/>
                      <a:pt x="409" y="40"/>
                    </a:cubicBezTo>
                    <a:cubicBezTo>
                      <a:pt x="409" y="18"/>
                      <a:pt x="391" y="0"/>
                      <a:pt x="369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549"/>
                      <a:pt x="0" y="549"/>
                      <a:pt x="0" y="549"/>
                    </a:cubicBezTo>
                    <a:cubicBezTo>
                      <a:pt x="0" y="571"/>
                      <a:pt x="18" y="589"/>
                      <a:pt x="40" y="589"/>
                    </a:cubicBezTo>
                    <a:cubicBezTo>
                      <a:pt x="369" y="589"/>
                      <a:pt x="369" y="589"/>
                      <a:pt x="369" y="589"/>
                    </a:cubicBezTo>
                    <a:cubicBezTo>
                      <a:pt x="391" y="589"/>
                      <a:pt x="409" y="571"/>
                      <a:pt x="409" y="549"/>
                    </a:cubicBezTo>
                    <a:cubicBezTo>
                      <a:pt x="409" y="91"/>
                      <a:pt x="409" y="91"/>
                      <a:pt x="409" y="91"/>
                    </a:cubicBezTo>
                    <a:cubicBezTo>
                      <a:pt x="409" y="87"/>
                      <a:pt x="405" y="83"/>
                      <a:pt x="401" y="83"/>
                    </a:cubicBezTo>
                    <a:cubicBezTo>
                      <a:pt x="397" y="83"/>
                      <a:pt x="393" y="87"/>
                      <a:pt x="393" y="91"/>
                    </a:cubicBezTo>
                    <a:cubicBezTo>
                      <a:pt x="393" y="549"/>
                      <a:pt x="393" y="549"/>
                      <a:pt x="393" y="549"/>
                    </a:cubicBezTo>
                    <a:cubicBezTo>
                      <a:pt x="393" y="562"/>
                      <a:pt x="382" y="573"/>
                      <a:pt x="369" y="573"/>
                    </a:cubicBezTo>
                    <a:cubicBezTo>
                      <a:pt x="40" y="573"/>
                      <a:pt x="40" y="573"/>
                      <a:pt x="40" y="573"/>
                    </a:cubicBezTo>
                    <a:cubicBezTo>
                      <a:pt x="26" y="573"/>
                      <a:pt x="16" y="562"/>
                      <a:pt x="16" y="549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27"/>
                      <a:pt x="26" y="16"/>
                      <a:pt x="40" y="16"/>
                    </a:cubicBezTo>
                    <a:cubicBezTo>
                      <a:pt x="369" y="16"/>
                      <a:pt x="369" y="16"/>
                      <a:pt x="369" y="16"/>
                    </a:cubicBezTo>
                    <a:cubicBezTo>
                      <a:pt x="382" y="16"/>
                      <a:pt x="393" y="27"/>
                      <a:pt x="393" y="40"/>
                    </a:cubicBezTo>
                    <a:cubicBezTo>
                      <a:pt x="393" y="59"/>
                      <a:pt x="393" y="59"/>
                      <a:pt x="393" y="59"/>
                    </a:cubicBezTo>
                    <a:cubicBezTo>
                      <a:pt x="393" y="64"/>
                      <a:pt x="397" y="67"/>
                      <a:pt x="401" y="67"/>
                    </a:cubicBezTo>
                    <a:close/>
                    <a:moveTo>
                      <a:pt x="204" y="76"/>
                    </a:moveTo>
                    <a:cubicBezTo>
                      <a:pt x="201" y="76"/>
                      <a:pt x="199" y="78"/>
                      <a:pt x="197" y="80"/>
                    </a:cubicBezTo>
                    <a:cubicBezTo>
                      <a:pt x="75" y="324"/>
                      <a:pt x="75" y="324"/>
                      <a:pt x="75" y="324"/>
                    </a:cubicBezTo>
                    <a:cubicBezTo>
                      <a:pt x="74" y="326"/>
                      <a:pt x="74" y="329"/>
                      <a:pt x="76" y="332"/>
                    </a:cubicBezTo>
                    <a:cubicBezTo>
                      <a:pt x="77" y="334"/>
                      <a:pt x="80" y="335"/>
                      <a:pt x="83" y="335"/>
                    </a:cubicBezTo>
                    <a:cubicBezTo>
                      <a:pt x="326" y="335"/>
                      <a:pt x="326" y="335"/>
                      <a:pt x="326" y="335"/>
                    </a:cubicBezTo>
                    <a:cubicBezTo>
                      <a:pt x="329" y="335"/>
                      <a:pt x="332" y="334"/>
                      <a:pt x="333" y="332"/>
                    </a:cubicBezTo>
                    <a:cubicBezTo>
                      <a:pt x="334" y="329"/>
                      <a:pt x="335" y="326"/>
                      <a:pt x="333" y="324"/>
                    </a:cubicBezTo>
                    <a:cubicBezTo>
                      <a:pt x="212" y="80"/>
                      <a:pt x="212" y="80"/>
                      <a:pt x="212" y="80"/>
                    </a:cubicBezTo>
                    <a:cubicBezTo>
                      <a:pt x="210" y="78"/>
                      <a:pt x="207" y="76"/>
                      <a:pt x="204" y="76"/>
                    </a:cubicBezTo>
                    <a:close/>
                    <a:moveTo>
                      <a:pt x="96" y="319"/>
                    </a:moveTo>
                    <a:cubicBezTo>
                      <a:pt x="204" y="102"/>
                      <a:pt x="204" y="102"/>
                      <a:pt x="204" y="102"/>
                    </a:cubicBezTo>
                    <a:cubicBezTo>
                      <a:pt x="313" y="319"/>
                      <a:pt x="313" y="319"/>
                      <a:pt x="313" y="319"/>
                    </a:cubicBezTo>
                    <a:lnTo>
                      <a:pt x="96" y="319"/>
                    </a:lnTo>
                    <a:close/>
                  </a:path>
                </a:pathLst>
              </a:custGeom>
              <a:solidFill>
                <a:srgbClr val="0028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87" name="Text Box 6">
                <a:extLst>
                  <a:ext uri="{FF2B5EF4-FFF2-40B4-BE49-F238E27FC236}">
                    <a16:creationId xmlns:a16="http://schemas.microsoft.com/office/drawing/2014/main" id="{9303F83D-2C69-4595-B921-614DD9A61460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252" y="1813"/>
                <a:ext cx="816" cy="3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</a:pPr>
                <a:r>
                  <a:rPr lang="en-US" sz="1100">
                    <a:solidFill>
                      <a:srgbClr val="00285F"/>
                    </a:solidFill>
                    <a:ea typeface="MS PGothic" pitchFamily="34" charset="-128"/>
                  </a:rPr>
                  <a:t>MME</a:t>
                </a:r>
                <a:endParaRPr lang="sv-SE" sz="1100">
                  <a:solidFill>
                    <a:srgbClr val="00285F"/>
                  </a:solidFill>
                  <a:ea typeface="MS PGothic" pitchFamily="34" charset="-128"/>
                </a:endParaRPr>
              </a:p>
            </p:txBody>
          </p:sp>
        </p:grpSp>
        <p:sp>
          <p:nvSpPr>
            <p:cNvPr id="84" name="Rectangle 54">
              <a:extLst>
                <a:ext uri="{FF2B5EF4-FFF2-40B4-BE49-F238E27FC236}">
                  <a16:creationId xmlns:a16="http://schemas.microsoft.com/office/drawing/2014/main" id="{51A43309-9803-4227-9B6A-5ACFE05A648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83" y="860"/>
              <a:ext cx="969" cy="13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rIns="0" anchor="ctr"/>
            <a:lstStyle/>
            <a:p>
              <a:pPr algn="ctr">
                <a:spcBef>
                  <a:spcPct val="50000"/>
                </a:spcBef>
              </a:pPr>
              <a:endParaRPr lang="sv-SE" sz="1100">
                <a:ea typeface="MS PGothic" pitchFamily="34" charset="-128"/>
              </a:endParaRPr>
            </a:p>
          </p:txBody>
        </p:sp>
      </p:grpSp>
      <p:grpSp>
        <p:nvGrpSpPr>
          <p:cNvPr id="88" name="Group 110">
            <a:extLst>
              <a:ext uri="{FF2B5EF4-FFF2-40B4-BE49-F238E27FC236}">
                <a16:creationId xmlns:a16="http://schemas.microsoft.com/office/drawing/2014/main" id="{806CDCA3-CFE3-497E-ADB1-AE8D5D3B560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69853" y="5508385"/>
            <a:ext cx="463550" cy="503238"/>
            <a:chOff x="3452" y="860"/>
            <a:chExt cx="969" cy="1392"/>
          </a:xfrm>
        </p:grpSpPr>
        <p:grpSp>
          <p:nvGrpSpPr>
            <p:cNvPr id="89" name="Group 70">
              <a:extLst>
                <a:ext uri="{FF2B5EF4-FFF2-40B4-BE49-F238E27FC236}">
                  <a16:creationId xmlns:a16="http://schemas.microsoft.com/office/drawing/2014/main" id="{153AE204-3154-42A7-8D6D-F7FE1820F5D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455" y="860"/>
              <a:ext cx="966" cy="1391"/>
              <a:chOff x="3455" y="860"/>
              <a:chExt cx="966" cy="1391"/>
            </a:xfrm>
          </p:grpSpPr>
          <p:sp>
            <p:nvSpPr>
              <p:cNvPr id="91" name="Freeform 20">
                <a:extLst>
                  <a:ext uri="{FF2B5EF4-FFF2-40B4-BE49-F238E27FC236}">
                    <a16:creationId xmlns:a16="http://schemas.microsoft.com/office/drawing/2014/main" id="{8A35F619-33D7-43A1-8DCA-B282D3BBD9C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474" y="879"/>
                <a:ext cx="928" cy="1353"/>
              </a:xfrm>
              <a:custGeom>
                <a:avLst/>
                <a:gdLst>
                  <a:gd name="T0" fmla="*/ 2191 w 393"/>
                  <a:gd name="T1" fmla="*/ 463 h 573"/>
                  <a:gd name="T2" fmla="*/ 2191 w 393"/>
                  <a:gd name="T3" fmla="*/ 3015 h 573"/>
                  <a:gd name="T4" fmla="*/ 2012 w 393"/>
                  <a:gd name="T5" fmla="*/ 3195 h 573"/>
                  <a:gd name="T6" fmla="*/ 179 w 393"/>
                  <a:gd name="T7" fmla="*/ 3195 h 573"/>
                  <a:gd name="T8" fmla="*/ 0 w 393"/>
                  <a:gd name="T9" fmla="*/ 3015 h 573"/>
                  <a:gd name="T10" fmla="*/ 0 w 393"/>
                  <a:gd name="T11" fmla="*/ 179 h 573"/>
                  <a:gd name="T12" fmla="*/ 179 w 393"/>
                  <a:gd name="T13" fmla="*/ 0 h 573"/>
                  <a:gd name="T14" fmla="*/ 2012 w 393"/>
                  <a:gd name="T15" fmla="*/ 0 h 573"/>
                  <a:gd name="T16" fmla="*/ 2191 w 393"/>
                  <a:gd name="T17" fmla="*/ 179 h 573"/>
                  <a:gd name="T18" fmla="*/ 2191 w 393"/>
                  <a:gd name="T19" fmla="*/ 283 h 57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3"/>
                  <a:gd name="T31" fmla="*/ 0 h 573"/>
                  <a:gd name="T32" fmla="*/ 393 w 393"/>
                  <a:gd name="T33" fmla="*/ 573 h 57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3" h="573">
                    <a:moveTo>
                      <a:pt x="393" y="83"/>
                    </a:moveTo>
                    <a:cubicBezTo>
                      <a:pt x="393" y="541"/>
                      <a:pt x="393" y="541"/>
                      <a:pt x="393" y="541"/>
                    </a:cubicBezTo>
                    <a:cubicBezTo>
                      <a:pt x="393" y="559"/>
                      <a:pt x="379" y="573"/>
                      <a:pt x="361" y="573"/>
                    </a:cubicBezTo>
                    <a:cubicBezTo>
                      <a:pt x="32" y="573"/>
                      <a:pt x="32" y="573"/>
                      <a:pt x="32" y="573"/>
                    </a:cubicBezTo>
                    <a:cubicBezTo>
                      <a:pt x="14" y="573"/>
                      <a:pt x="0" y="559"/>
                      <a:pt x="0" y="54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379" y="0"/>
                      <a:pt x="393" y="14"/>
                      <a:pt x="393" y="32"/>
                    </a:cubicBezTo>
                    <a:cubicBezTo>
                      <a:pt x="393" y="51"/>
                      <a:pt x="393" y="51"/>
                      <a:pt x="393" y="5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92" name="Text Box 22">
                <a:extLst>
                  <a:ext uri="{FF2B5EF4-FFF2-40B4-BE49-F238E27FC236}">
                    <a16:creationId xmlns:a16="http://schemas.microsoft.com/office/drawing/2014/main" id="{A0C59A52-811D-4D7E-93D5-4E96284DCEB1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3528" y="1791"/>
                <a:ext cx="816" cy="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</a:pPr>
                <a:r>
                  <a:rPr lang="sv-SE" sz="1100" dirty="0">
                    <a:solidFill>
                      <a:srgbClr val="F08A00"/>
                    </a:solidFill>
                    <a:ea typeface="MS PGothic" pitchFamily="34" charset="-128"/>
                  </a:rPr>
                  <a:t>eNB</a:t>
                </a:r>
              </a:p>
            </p:txBody>
          </p:sp>
          <p:sp>
            <p:nvSpPr>
              <p:cNvPr id="93" name="Freeform 63">
                <a:extLst>
                  <a:ext uri="{FF2B5EF4-FFF2-40B4-BE49-F238E27FC236}">
                    <a16:creationId xmlns:a16="http://schemas.microsoft.com/office/drawing/2014/main" id="{A39F4B6D-ED54-4CF0-8B93-BD63F1108972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455" y="860"/>
                <a:ext cx="966" cy="1391"/>
              </a:xfrm>
              <a:custGeom>
                <a:avLst/>
                <a:gdLst>
                  <a:gd name="T0" fmla="*/ 2282 w 409"/>
                  <a:gd name="T1" fmla="*/ 328 h 589"/>
                  <a:gd name="T2" fmla="*/ 2060 w 409"/>
                  <a:gd name="T3" fmla="*/ 0 h 589"/>
                  <a:gd name="T4" fmla="*/ 0 w 409"/>
                  <a:gd name="T5" fmla="*/ 222 h 589"/>
                  <a:gd name="T6" fmla="*/ 222 w 409"/>
                  <a:gd name="T7" fmla="*/ 3285 h 589"/>
                  <a:gd name="T8" fmla="*/ 2282 w 409"/>
                  <a:gd name="T9" fmla="*/ 3063 h 589"/>
                  <a:gd name="T10" fmla="*/ 2237 w 409"/>
                  <a:gd name="T11" fmla="*/ 463 h 589"/>
                  <a:gd name="T12" fmla="*/ 2192 w 409"/>
                  <a:gd name="T13" fmla="*/ 3063 h 589"/>
                  <a:gd name="T14" fmla="*/ 222 w 409"/>
                  <a:gd name="T15" fmla="*/ 3195 h 589"/>
                  <a:gd name="T16" fmla="*/ 90 w 409"/>
                  <a:gd name="T17" fmla="*/ 222 h 589"/>
                  <a:gd name="T18" fmla="*/ 2060 w 409"/>
                  <a:gd name="T19" fmla="*/ 90 h 589"/>
                  <a:gd name="T20" fmla="*/ 2192 w 409"/>
                  <a:gd name="T21" fmla="*/ 328 h 589"/>
                  <a:gd name="T22" fmla="*/ 758 w 409"/>
                  <a:gd name="T23" fmla="*/ 1351 h 589"/>
                  <a:gd name="T24" fmla="*/ 758 w 409"/>
                  <a:gd name="T25" fmla="*/ 1289 h 589"/>
                  <a:gd name="T26" fmla="*/ 758 w 409"/>
                  <a:gd name="T27" fmla="*/ 597 h 589"/>
                  <a:gd name="T28" fmla="*/ 758 w 409"/>
                  <a:gd name="T29" fmla="*/ 536 h 589"/>
                  <a:gd name="T30" fmla="*/ 524 w 409"/>
                  <a:gd name="T31" fmla="*/ 942 h 589"/>
                  <a:gd name="T32" fmla="*/ 758 w 409"/>
                  <a:gd name="T33" fmla="*/ 1351 h 589"/>
                  <a:gd name="T34" fmla="*/ 921 w 409"/>
                  <a:gd name="T35" fmla="*/ 697 h 589"/>
                  <a:gd name="T36" fmla="*/ 753 w 409"/>
                  <a:gd name="T37" fmla="*/ 942 h 589"/>
                  <a:gd name="T38" fmla="*/ 921 w 409"/>
                  <a:gd name="T39" fmla="*/ 1188 h 589"/>
                  <a:gd name="T40" fmla="*/ 843 w 409"/>
                  <a:gd name="T41" fmla="*/ 942 h 589"/>
                  <a:gd name="T42" fmla="*/ 931 w 409"/>
                  <a:gd name="T43" fmla="*/ 725 h 589"/>
                  <a:gd name="T44" fmla="*/ 598 w 409"/>
                  <a:gd name="T45" fmla="*/ 435 h 589"/>
                  <a:gd name="T46" fmla="*/ 598 w 409"/>
                  <a:gd name="T47" fmla="*/ 373 h 589"/>
                  <a:gd name="T48" fmla="*/ 295 w 409"/>
                  <a:gd name="T49" fmla="*/ 942 h 589"/>
                  <a:gd name="T50" fmla="*/ 598 w 409"/>
                  <a:gd name="T51" fmla="*/ 1511 h 589"/>
                  <a:gd name="T52" fmla="*/ 598 w 409"/>
                  <a:gd name="T53" fmla="*/ 1450 h 589"/>
                  <a:gd name="T54" fmla="*/ 1590 w 409"/>
                  <a:gd name="T55" fmla="*/ 1351 h 589"/>
                  <a:gd name="T56" fmla="*/ 1590 w 409"/>
                  <a:gd name="T57" fmla="*/ 536 h 589"/>
                  <a:gd name="T58" fmla="*/ 1528 w 409"/>
                  <a:gd name="T59" fmla="*/ 597 h 589"/>
                  <a:gd name="T60" fmla="*/ 1675 w 409"/>
                  <a:gd name="T61" fmla="*/ 942 h 589"/>
                  <a:gd name="T62" fmla="*/ 1516 w 409"/>
                  <a:gd name="T63" fmla="*/ 1323 h 589"/>
                  <a:gd name="T64" fmla="*/ 1590 w 409"/>
                  <a:gd name="T65" fmla="*/ 1351 h 589"/>
                  <a:gd name="T66" fmla="*/ 1368 w 409"/>
                  <a:gd name="T67" fmla="*/ 1188 h 589"/>
                  <a:gd name="T68" fmla="*/ 1535 w 409"/>
                  <a:gd name="T69" fmla="*/ 942 h 589"/>
                  <a:gd name="T70" fmla="*/ 1368 w 409"/>
                  <a:gd name="T71" fmla="*/ 697 h 589"/>
                  <a:gd name="T72" fmla="*/ 1445 w 409"/>
                  <a:gd name="T73" fmla="*/ 942 h 589"/>
                  <a:gd name="T74" fmla="*/ 1356 w 409"/>
                  <a:gd name="T75" fmla="*/ 1160 h 589"/>
                  <a:gd name="T76" fmla="*/ 1991 w 409"/>
                  <a:gd name="T77" fmla="*/ 942 h 589"/>
                  <a:gd name="T78" fmla="*/ 1691 w 409"/>
                  <a:gd name="T79" fmla="*/ 373 h 589"/>
                  <a:gd name="T80" fmla="*/ 1691 w 409"/>
                  <a:gd name="T81" fmla="*/ 435 h 589"/>
                  <a:gd name="T82" fmla="*/ 1691 w 409"/>
                  <a:gd name="T83" fmla="*/ 1450 h 589"/>
                  <a:gd name="T84" fmla="*/ 1691 w 409"/>
                  <a:gd name="T85" fmla="*/ 1511 h 589"/>
                  <a:gd name="T86" fmla="*/ 1044 w 409"/>
                  <a:gd name="T87" fmla="*/ 843 h 589"/>
                  <a:gd name="T88" fmla="*/ 1245 w 409"/>
                  <a:gd name="T89" fmla="*/ 1044 h 589"/>
                  <a:gd name="T90" fmla="*/ 1044 w 409"/>
                  <a:gd name="T91" fmla="*/ 843 h 589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409" h="589">
                    <a:moveTo>
                      <a:pt x="401" y="67"/>
                    </a:moveTo>
                    <a:cubicBezTo>
                      <a:pt x="406" y="67"/>
                      <a:pt x="409" y="64"/>
                      <a:pt x="409" y="59"/>
                    </a:cubicBezTo>
                    <a:cubicBezTo>
                      <a:pt x="409" y="40"/>
                      <a:pt x="409" y="40"/>
                      <a:pt x="409" y="40"/>
                    </a:cubicBezTo>
                    <a:cubicBezTo>
                      <a:pt x="409" y="18"/>
                      <a:pt x="392" y="0"/>
                      <a:pt x="369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549"/>
                      <a:pt x="0" y="549"/>
                      <a:pt x="0" y="549"/>
                    </a:cubicBezTo>
                    <a:cubicBezTo>
                      <a:pt x="0" y="571"/>
                      <a:pt x="18" y="589"/>
                      <a:pt x="40" y="589"/>
                    </a:cubicBezTo>
                    <a:cubicBezTo>
                      <a:pt x="369" y="589"/>
                      <a:pt x="369" y="589"/>
                      <a:pt x="369" y="589"/>
                    </a:cubicBezTo>
                    <a:cubicBezTo>
                      <a:pt x="392" y="589"/>
                      <a:pt x="409" y="571"/>
                      <a:pt x="409" y="549"/>
                    </a:cubicBezTo>
                    <a:cubicBezTo>
                      <a:pt x="409" y="91"/>
                      <a:pt x="409" y="91"/>
                      <a:pt x="409" y="91"/>
                    </a:cubicBezTo>
                    <a:cubicBezTo>
                      <a:pt x="409" y="87"/>
                      <a:pt x="406" y="83"/>
                      <a:pt x="401" y="83"/>
                    </a:cubicBezTo>
                    <a:cubicBezTo>
                      <a:pt x="397" y="83"/>
                      <a:pt x="393" y="87"/>
                      <a:pt x="393" y="91"/>
                    </a:cubicBezTo>
                    <a:cubicBezTo>
                      <a:pt x="393" y="549"/>
                      <a:pt x="393" y="549"/>
                      <a:pt x="393" y="549"/>
                    </a:cubicBezTo>
                    <a:cubicBezTo>
                      <a:pt x="393" y="562"/>
                      <a:pt x="383" y="573"/>
                      <a:pt x="369" y="573"/>
                    </a:cubicBezTo>
                    <a:cubicBezTo>
                      <a:pt x="40" y="573"/>
                      <a:pt x="40" y="573"/>
                      <a:pt x="40" y="573"/>
                    </a:cubicBezTo>
                    <a:cubicBezTo>
                      <a:pt x="27" y="573"/>
                      <a:pt x="16" y="562"/>
                      <a:pt x="16" y="549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27"/>
                      <a:pt x="27" y="16"/>
                      <a:pt x="40" y="16"/>
                    </a:cubicBezTo>
                    <a:cubicBezTo>
                      <a:pt x="369" y="16"/>
                      <a:pt x="369" y="16"/>
                      <a:pt x="369" y="16"/>
                    </a:cubicBezTo>
                    <a:cubicBezTo>
                      <a:pt x="383" y="16"/>
                      <a:pt x="393" y="27"/>
                      <a:pt x="393" y="40"/>
                    </a:cubicBezTo>
                    <a:cubicBezTo>
                      <a:pt x="393" y="59"/>
                      <a:pt x="393" y="59"/>
                      <a:pt x="393" y="59"/>
                    </a:cubicBezTo>
                    <a:cubicBezTo>
                      <a:pt x="393" y="64"/>
                      <a:pt x="397" y="67"/>
                      <a:pt x="401" y="67"/>
                    </a:cubicBezTo>
                    <a:close/>
                    <a:moveTo>
                      <a:pt x="136" y="242"/>
                    </a:moveTo>
                    <a:cubicBezTo>
                      <a:pt x="139" y="239"/>
                      <a:pt x="139" y="234"/>
                      <a:pt x="136" y="231"/>
                    </a:cubicBezTo>
                    <a:cubicBezTo>
                      <a:pt x="136" y="231"/>
                      <a:pt x="136" y="231"/>
                      <a:pt x="136" y="231"/>
                    </a:cubicBezTo>
                    <a:cubicBezTo>
                      <a:pt x="118" y="214"/>
                      <a:pt x="110" y="192"/>
                      <a:pt x="110" y="169"/>
                    </a:cubicBezTo>
                    <a:cubicBezTo>
                      <a:pt x="110" y="146"/>
                      <a:pt x="118" y="124"/>
                      <a:pt x="136" y="107"/>
                    </a:cubicBezTo>
                    <a:cubicBezTo>
                      <a:pt x="137" y="105"/>
                      <a:pt x="138" y="103"/>
                      <a:pt x="138" y="101"/>
                    </a:cubicBezTo>
                    <a:cubicBezTo>
                      <a:pt x="138" y="99"/>
                      <a:pt x="137" y="97"/>
                      <a:pt x="136" y="96"/>
                    </a:cubicBezTo>
                    <a:cubicBezTo>
                      <a:pt x="132" y="92"/>
                      <a:pt x="127" y="92"/>
                      <a:pt x="124" y="96"/>
                    </a:cubicBezTo>
                    <a:cubicBezTo>
                      <a:pt x="104" y="116"/>
                      <a:pt x="94" y="142"/>
                      <a:pt x="94" y="169"/>
                    </a:cubicBezTo>
                    <a:cubicBezTo>
                      <a:pt x="94" y="196"/>
                      <a:pt x="104" y="222"/>
                      <a:pt x="124" y="242"/>
                    </a:cubicBezTo>
                    <a:cubicBezTo>
                      <a:pt x="127" y="246"/>
                      <a:pt x="132" y="246"/>
                      <a:pt x="136" y="242"/>
                    </a:cubicBezTo>
                    <a:close/>
                    <a:moveTo>
                      <a:pt x="167" y="130"/>
                    </a:moveTo>
                    <a:cubicBezTo>
                      <a:pt x="167" y="128"/>
                      <a:pt x="166" y="126"/>
                      <a:pt x="165" y="125"/>
                    </a:cubicBezTo>
                    <a:cubicBezTo>
                      <a:pt x="161" y="121"/>
                      <a:pt x="156" y="121"/>
                      <a:pt x="153" y="125"/>
                    </a:cubicBezTo>
                    <a:cubicBezTo>
                      <a:pt x="141" y="137"/>
                      <a:pt x="135" y="153"/>
                      <a:pt x="135" y="169"/>
                    </a:cubicBezTo>
                    <a:cubicBezTo>
                      <a:pt x="135" y="185"/>
                      <a:pt x="141" y="201"/>
                      <a:pt x="153" y="213"/>
                    </a:cubicBezTo>
                    <a:cubicBezTo>
                      <a:pt x="156" y="217"/>
                      <a:pt x="161" y="217"/>
                      <a:pt x="165" y="213"/>
                    </a:cubicBezTo>
                    <a:cubicBezTo>
                      <a:pt x="168" y="210"/>
                      <a:pt x="168" y="205"/>
                      <a:pt x="165" y="202"/>
                    </a:cubicBezTo>
                    <a:cubicBezTo>
                      <a:pt x="155" y="193"/>
                      <a:pt x="151" y="181"/>
                      <a:pt x="151" y="169"/>
                    </a:cubicBezTo>
                    <a:cubicBezTo>
                      <a:pt x="151" y="157"/>
                      <a:pt x="155" y="145"/>
                      <a:pt x="165" y="136"/>
                    </a:cubicBezTo>
                    <a:cubicBezTo>
                      <a:pt x="166" y="134"/>
                      <a:pt x="167" y="132"/>
                      <a:pt x="167" y="130"/>
                    </a:cubicBezTo>
                    <a:close/>
                    <a:moveTo>
                      <a:pt x="69" y="169"/>
                    </a:moveTo>
                    <a:cubicBezTo>
                      <a:pt x="69" y="136"/>
                      <a:pt x="81" y="103"/>
                      <a:pt x="107" y="78"/>
                    </a:cubicBezTo>
                    <a:cubicBezTo>
                      <a:pt x="108" y="76"/>
                      <a:pt x="109" y="74"/>
                      <a:pt x="109" y="72"/>
                    </a:cubicBezTo>
                    <a:cubicBezTo>
                      <a:pt x="109" y="70"/>
                      <a:pt x="108" y="68"/>
                      <a:pt x="107" y="67"/>
                    </a:cubicBezTo>
                    <a:cubicBezTo>
                      <a:pt x="103" y="63"/>
                      <a:pt x="98" y="63"/>
                      <a:pt x="95" y="67"/>
                    </a:cubicBezTo>
                    <a:cubicBezTo>
                      <a:pt x="67" y="95"/>
                      <a:pt x="53" y="132"/>
                      <a:pt x="53" y="169"/>
                    </a:cubicBezTo>
                    <a:cubicBezTo>
                      <a:pt x="53" y="206"/>
                      <a:pt x="67" y="243"/>
                      <a:pt x="95" y="271"/>
                    </a:cubicBezTo>
                    <a:cubicBezTo>
                      <a:pt x="98" y="275"/>
                      <a:pt x="103" y="275"/>
                      <a:pt x="107" y="271"/>
                    </a:cubicBezTo>
                    <a:cubicBezTo>
                      <a:pt x="110" y="268"/>
                      <a:pt x="110" y="263"/>
                      <a:pt x="107" y="260"/>
                    </a:cubicBezTo>
                    <a:cubicBezTo>
                      <a:pt x="107" y="260"/>
                      <a:pt x="107" y="260"/>
                      <a:pt x="107" y="260"/>
                    </a:cubicBezTo>
                    <a:cubicBezTo>
                      <a:pt x="81" y="235"/>
                      <a:pt x="69" y="202"/>
                      <a:pt x="69" y="169"/>
                    </a:cubicBezTo>
                    <a:close/>
                    <a:moveTo>
                      <a:pt x="285" y="242"/>
                    </a:moveTo>
                    <a:cubicBezTo>
                      <a:pt x="306" y="222"/>
                      <a:pt x="316" y="196"/>
                      <a:pt x="316" y="169"/>
                    </a:cubicBezTo>
                    <a:cubicBezTo>
                      <a:pt x="316" y="142"/>
                      <a:pt x="306" y="116"/>
                      <a:pt x="285" y="96"/>
                    </a:cubicBezTo>
                    <a:cubicBezTo>
                      <a:pt x="282" y="92"/>
                      <a:pt x="277" y="92"/>
                      <a:pt x="274" y="96"/>
                    </a:cubicBezTo>
                    <a:cubicBezTo>
                      <a:pt x="271" y="99"/>
                      <a:pt x="271" y="104"/>
                      <a:pt x="274" y="107"/>
                    </a:cubicBezTo>
                    <a:cubicBezTo>
                      <a:pt x="274" y="107"/>
                      <a:pt x="274" y="107"/>
                      <a:pt x="274" y="107"/>
                    </a:cubicBezTo>
                    <a:cubicBezTo>
                      <a:pt x="291" y="124"/>
                      <a:pt x="300" y="146"/>
                      <a:pt x="300" y="169"/>
                    </a:cubicBezTo>
                    <a:cubicBezTo>
                      <a:pt x="300" y="191"/>
                      <a:pt x="291" y="214"/>
                      <a:pt x="274" y="231"/>
                    </a:cubicBezTo>
                    <a:cubicBezTo>
                      <a:pt x="273" y="233"/>
                      <a:pt x="272" y="235"/>
                      <a:pt x="272" y="237"/>
                    </a:cubicBezTo>
                    <a:cubicBezTo>
                      <a:pt x="272" y="239"/>
                      <a:pt x="273" y="241"/>
                      <a:pt x="274" y="242"/>
                    </a:cubicBezTo>
                    <a:cubicBezTo>
                      <a:pt x="277" y="246"/>
                      <a:pt x="282" y="246"/>
                      <a:pt x="285" y="242"/>
                    </a:cubicBezTo>
                    <a:close/>
                    <a:moveTo>
                      <a:pt x="243" y="208"/>
                    </a:moveTo>
                    <a:cubicBezTo>
                      <a:pt x="243" y="210"/>
                      <a:pt x="244" y="212"/>
                      <a:pt x="245" y="213"/>
                    </a:cubicBezTo>
                    <a:cubicBezTo>
                      <a:pt x="248" y="217"/>
                      <a:pt x="253" y="217"/>
                      <a:pt x="256" y="213"/>
                    </a:cubicBezTo>
                    <a:cubicBezTo>
                      <a:pt x="269" y="201"/>
                      <a:pt x="275" y="185"/>
                      <a:pt x="275" y="169"/>
                    </a:cubicBezTo>
                    <a:cubicBezTo>
                      <a:pt x="275" y="153"/>
                      <a:pt x="269" y="137"/>
                      <a:pt x="256" y="125"/>
                    </a:cubicBezTo>
                    <a:cubicBezTo>
                      <a:pt x="253" y="121"/>
                      <a:pt x="248" y="121"/>
                      <a:pt x="245" y="125"/>
                    </a:cubicBezTo>
                    <a:cubicBezTo>
                      <a:pt x="242" y="128"/>
                      <a:pt x="242" y="133"/>
                      <a:pt x="245" y="136"/>
                    </a:cubicBezTo>
                    <a:cubicBezTo>
                      <a:pt x="254" y="145"/>
                      <a:pt x="259" y="157"/>
                      <a:pt x="259" y="169"/>
                    </a:cubicBezTo>
                    <a:cubicBezTo>
                      <a:pt x="259" y="181"/>
                      <a:pt x="254" y="193"/>
                      <a:pt x="245" y="202"/>
                    </a:cubicBezTo>
                    <a:cubicBezTo>
                      <a:pt x="244" y="204"/>
                      <a:pt x="243" y="206"/>
                      <a:pt x="243" y="208"/>
                    </a:cubicBezTo>
                    <a:close/>
                    <a:moveTo>
                      <a:pt x="314" y="271"/>
                    </a:moveTo>
                    <a:cubicBezTo>
                      <a:pt x="343" y="243"/>
                      <a:pt x="357" y="206"/>
                      <a:pt x="357" y="169"/>
                    </a:cubicBezTo>
                    <a:cubicBezTo>
                      <a:pt x="357" y="132"/>
                      <a:pt x="343" y="95"/>
                      <a:pt x="314" y="67"/>
                    </a:cubicBezTo>
                    <a:cubicBezTo>
                      <a:pt x="311" y="63"/>
                      <a:pt x="306" y="63"/>
                      <a:pt x="303" y="67"/>
                    </a:cubicBezTo>
                    <a:cubicBezTo>
                      <a:pt x="300" y="70"/>
                      <a:pt x="300" y="75"/>
                      <a:pt x="303" y="78"/>
                    </a:cubicBezTo>
                    <a:cubicBezTo>
                      <a:pt x="303" y="78"/>
                      <a:pt x="303" y="78"/>
                      <a:pt x="303" y="78"/>
                    </a:cubicBezTo>
                    <a:cubicBezTo>
                      <a:pt x="328" y="103"/>
                      <a:pt x="341" y="136"/>
                      <a:pt x="341" y="169"/>
                    </a:cubicBezTo>
                    <a:cubicBezTo>
                      <a:pt x="341" y="202"/>
                      <a:pt x="328" y="235"/>
                      <a:pt x="303" y="260"/>
                    </a:cubicBezTo>
                    <a:cubicBezTo>
                      <a:pt x="302" y="262"/>
                      <a:pt x="301" y="264"/>
                      <a:pt x="301" y="266"/>
                    </a:cubicBezTo>
                    <a:cubicBezTo>
                      <a:pt x="301" y="268"/>
                      <a:pt x="302" y="270"/>
                      <a:pt x="303" y="271"/>
                    </a:cubicBezTo>
                    <a:cubicBezTo>
                      <a:pt x="306" y="275"/>
                      <a:pt x="311" y="275"/>
                      <a:pt x="314" y="271"/>
                    </a:cubicBezTo>
                    <a:close/>
                    <a:moveTo>
                      <a:pt x="187" y="151"/>
                    </a:moveTo>
                    <a:cubicBezTo>
                      <a:pt x="177" y="161"/>
                      <a:pt x="177" y="177"/>
                      <a:pt x="187" y="187"/>
                    </a:cubicBezTo>
                    <a:cubicBezTo>
                      <a:pt x="197" y="197"/>
                      <a:pt x="213" y="197"/>
                      <a:pt x="223" y="187"/>
                    </a:cubicBezTo>
                    <a:cubicBezTo>
                      <a:pt x="233" y="177"/>
                      <a:pt x="233" y="161"/>
                      <a:pt x="223" y="151"/>
                    </a:cubicBezTo>
                    <a:cubicBezTo>
                      <a:pt x="213" y="141"/>
                      <a:pt x="197" y="141"/>
                      <a:pt x="187" y="151"/>
                    </a:cubicBezTo>
                    <a:close/>
                  </a:path>
                </a:pathLst>
              </a:custGeom>
              <a:solidFill>
                <a:srgbClr val="F08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0" name="Rectangle 100">
              <a:extLst>
                <a:ext uri="{FF2B5EF4-FFF2-40B4-BE49-F238E27FC236}">
                  <a16:creationId xmlns:a16="http://schemas.microsoft.com/office/drawing/2014/main" id="{098E2DA9-0F2B-4493-8E9E-75B4A200550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452" y="860"/>
              <a:ext cx="969" cy="13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rIns="0" anchor="ctr"/>
            <a:lstStyle/>
            <a:p>
              <a:pPr algn="ctr"/>
              <a:endParaRPr lang="sv-SE" sz="1200"/>
            </a:p>
          </p:txBody>
        </p:sp>
      </p:grp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9E77E8BE-2286-4545-BEF5-2D4E33FEE8B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73759" y="5785741"/>
            <a:ext cx="2023688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</p:cxnSp>
      <p:grpSp>
        <p:nvGrpSpPr>
          <p:cNvPr id="95" name="Group 107">
            <a:extLst>
              <a:ext uri="{FF2B5EF4-FFF2-40B4-BE49-F238E27FC236}">
                <a16:creationId xmlns:a16="http://schemas.microsoft.com/office/drawing/2014/main" id="{2F96C5E3-7899-44E7-8FF3-F1CF9EC6B81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520039" y="5473814"/>
            <a:ext cx="501650" cy="523875"/>
            <a:chOff x="186" y="2478"/>
            <a:chExt cx="966" cy="1391"/>
          </a:xfrm>
        </p:grpSpPr>
        <p:grpSp>
          <p:nvGrpSpPr>
            <p:cNvPr id="96" name="Group 108">
              <a:extLst>
                <a:ext uri="{FF2B5EF4-FFF2-40B4-BE49-F238E27FC236}">
                  <a16:creationId xmlns:a16="http://schemas.microsoft.com/office/drawing/2014/main" id="{9262E091-329E-496D-A9A3-8A24480FE72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6" y="2478"/>
              <a:ext cx="966" cy="1391"/>
              <a:chOff x="186" y="2478"/>
              <a:chExt cx="966" cy="1391"/>
            </a:xfrm>
          </p:grpSpPr>
          <p:sp>
            <p:nvSpPr>
              <p:cNvPr id="98" name="AutoShape 109">
                <a:extLst>
                  <a:ext uri="{FF2B5EF4-FFF2-40B4-BE49-F238E27FC236}">
                    <a16:creationId xmlns:a16="http://schemas.microsoft.com/office/drawing/2014/main" id="{094999BF-4090-499B-9024-305A73525FB6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205" y="2497"/>
                <a:ext cx="929" cy="1353"/>
              </a:xfrm>
              <a:prstGeom prst="roundRect">
                <a:avLst>
                  <a:gd name="adj" fmla="val 7889"/>
                </a:avLst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rIns="0" anchor="ctr"/>
              <a:lstStyle/>
              <a:p>
                <a:pPr algn="ctr"/>
                <a:endParaRPr lang="sv-SE" sz="600"/>
              </a:p>
            </p:txBody>
          </p:sp>
          <p:sp>
            <p:nvSpPr>
              <p:cNvPr id="99" name="Freeform 110">
                <a:extLst>
                  <a:ext uri="{FF2B5EF4-FFF2-40B4-BE49-F238E27FC236}">
                    <a16:creationId xmlns:a16="http://schemas.microsoft.com/office/drawing/2014/main" id="{609891C7-8225-41EB-8BB0-45792BADB7A5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186" y="2478"/>
                <a:ext cx="966" cy="1391"/>
              </a:xfrm>
              <a:custGeom>
                <a:avLst/>
                <a:gdLst>
                  <a:gd name="T0" fmla="*/ 2282 w 409"/>
                  <a:gd name="T1" fmla="*/ 222 h 589"/>
                  <a:gd name="T2" fmla="*/ 0 w 409"/>
                  <a:gd name="T3" fmla="*/ 222 h 589"/>
                  <a:gd name="T4" fmla="*/ 2060 w 409"/>
                  <a:gd name="T5" fmla="*/ 3285 h 589"/>
                  <a:gd name="T6" fmla="*/ 2237 w 409"/>
                  <a:gd name="T7" fmla="*/ 463 h 589"/>
                  <a:gd name="T8" fmla="*/ 2060 w 409"/>
                  <a:gd name="T9" fmla="*/ 3195 h 589"/>
                  <a:gd name="T10" fmla="*/ 90 w 409"/>
                  <a:gd name="T11" fmla="*/ 222 h 589"/>
                  <a:gd name="T12" fmla="*/ 2192 w 409"/>
                  <a:gd name="T13" fmla="*/ 222 h 589"/>
                  <a:gd name="T14" fmla="*/ 827 w 409"/>
                  <a:gd name="T15" fmla="*/ 954 h 589"/>
                  <a:gd name="T16" fmla="*/ 1500 w 409"/>
                  <a:gd name="T17" fmla="*/ 893 h 589"/>
                  <a:gd name="T18" fmla="*/ 1105 w 409"/>
                  <a:gd name="T19" fmla="*/ 257 h 589"/>
                  <a:gd name="T20" fmla="*/ 827 w 409"/>
                  <a:gd name="T21" fmla="*/ 954 h 589"/>
                  <a:gd name="T22" fmla="*/ 898 w 409"/>
                  <a:gd name="T23" fmla="*/ 864 h 589"/>
                  <a:gd name="T24" fmla="*/ 1757 w 409"/>
                  <a:gd name="T25" fmla="*/ 1868 h 589"/>
                  <a:gd name="T26" fmla="*/ 1963 w 409"/>
                  <a:gd name="T27" fmla="*/ 1679 h 589"/>
                  <a:gd name="T28" fmla="*/ 1970 w 409"/>
                  <a:gd name="T29" fmla="*/ 1667 h 589"/>
                  <a:gd name="T30" fmla="*/ 1975 w 409"/>
                  <a:gd name="T31" fmla="*/ 1651 h 589"/>
                  <a:gd name="T32" fmla="*/ 1975 w 409"/>
                  <a:gd name="T33" fmla="*/ 1639 h 589"/>
                  <a:gd name="T34" fmla="*/ 1970 w 409"/>
                  <a:gd name="T35" fmla="*/ 1630 h 589"/>
                  <a:gd name="T36" fmla="*/ 1786 w 409"/>
                  <a:gd name="T37" fmla="*/ 1445 h 589"/>
                  <a:gd name="T38" fmla="*/ 1823 w 409"/>
                  <a:gd name="T39" fmla="*/ 1606 h 589"/>
                  <a:gd name="T40" fmla="*/ 827 w 409"/>
                  <a:gd name="T41" fmla="*/ 1696 h 589"/>
                  <a:gd name="T42" fmla="*/ 1724 w 409"/>
                  <a:gd name="T43" fmla="*/ 1856 h 589"/>
                  <a:gd name="T44" fmla="*/ 1975 w 409"/>
                  <a:gd name="T45" fmla="*/ 1148 h 589"/>
                  <a:gd name="T46" fmla="*/ 1970 w 409"/>
                  <a:gd name="T47" fmla="*/ 1138 h 589"/>
                  <a:gd name="T48" fmla="*/ 1724 w 409"/>
                  <a:gd name="T49" fmla="*/ 959 h 589"/>
                  <a:gd name="T50" fmla="*/ 827 w 409"/>
                  <a:gd name="T51" fmla="*/ 1122 h 589"/>
                  <a:gd name="T52" fmla="*/ 1823 w 409"/>
                  <a:gd name="T53" fmla="*/ 1209 h 589"/>
                  <a:gd name="T54" fmla="*/ 1724 w 409"/>
                  <a:gd name="T55" fmla="*/ 1367 h 589"/>
                  <a:gd name="T56" fmla="*/ 1963 w 409"/>
                  <a:gd name="T57" fmla="*/ 1193 h 589"/>
                  <a:gd name="T58" fmla="*/ 1970 w 409"/>
                  <a:gd name="T59" fmla="*/ 1183 h 589"/>
                  <a:gd name="T60" fmla="*/ 1975 w 409"/>
                  <a:gd name="T61" fmla="*/ 1167 h 589"/>
                  <a:gd name="T62" fmla="*/ 1507 w 409"/>
                  <a:gd name="T63" fmla="*/ 1896 h 589"/>
                  <a:gd name="T64" fmla="*/ 557 w 409"/>
                  <a:gd name="T65" fmla="*/ 1752 h 589"/>
                  <a:gd name="T66" fmla="*/ 324 w 409"/>
                  <a:gd name="T67" fmla="*/ 1863 h 589"/>
                  <a:gd name="T68" fmla="*/ 312 w 409"/>
                  <a:gd name="T69" fmla="*/ 1880 h 589"/>
                  <a:gd name="T70" fmla="*/ 312 w 409"/>
                  <a:gd name="T71" fmla="*/ 1892 h 589"/>
                  <a:gd name="T72" fmla="*/ 312 w 409"/>
                  <a:gd name="T73" fmla="*/ 1901 h 589"/>
                  <a:gd name="T74" fmla="*/ 319 w 409"/>
                  <a:gd name="T75" fmla="*/ 1913 h 589"/>
                  <a:gd name="T76" fmla="*/ 324 w 409"/>
                  <a:gd name="T77" fmla="*/ 1925 h 589"/>
                  <a:gd name="T78" fmla="*/ 557 w 409"/>
                  <a:gd name="T79" fmla="*/ 2102 h 589"/>
                  <a:gd name="T80" fmla="*/ 1462 w 409"/>
                  <a:gd name="T81" fmla="*/ 1941 h 589"/>
                  <a:gd name="T82" fmla="*/ 496 w 409"/>
                  <a:gd name="T83" fmla="*/ 1200 h 589"/>
                  <a:gd name="T84" fmla="*/ 319 w 409"/>
                  <a:gd name="T85" fmla="*/ 1384 h 589"/>
                  <a:gd name="T86" fmla="*/ 312 w 409"/>
                  <a:gd name="T87" fmla="*/ 1400 h 589"/>
                  <a:gd name="T88" fmla="*/ 312 w 409"/>
                  <a:gd name="T89" fmla="*/ 1410 h 589"/>
                  <a:gd name="T90" fmla="*/ 312 w 409"/>
                  <a:gd name="T91" fmla="*/ 1422 h 589"/>
                  <a:gd name="T92" fmla="*/ 324 w 409"/>
                  <a:gd name="T93" fmla="*/ 1438 h 589"/>
                  <a:gd name="T94" fmla="*/ 557 w 409"/>
                  <a:gd name="T95" fmla="*/ 1613 h 589"/>
                  <a:gd name="T96" fmla="*/ 463 w 409"/>
                  <a:gd name="T97" fmla="*/ 1450 h 589"/>
                  <a:gd name="T98" fmla="*/ 1462 w 409"/>
                  <a:gd name="T99" fmla="*/ 1360 h 589"/>
                  <a:gd name="T100" fmla="*/ 557 w 409"/>
                  <a:gd name="T101" fmla="*/ 1200 h 58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409" h="589">
                    <a:moveTo>
                      <a:pt x="401" y="67"/>
                    </a:moveTo>
                    <a:cubicBezTo>
                      <a:pt x="406" y="67"/>
                      <a:pt x="409" y="64"/>
                      <a:pt x="409" y="59"/>
                    </a:cubicBezTo>
                    <a:cubicBezTo>
                      <a:pt x="409" y="40"/>
                      <a:pt x="409" y="40"/>
                      <a:pt x="409" y="40"/>
                    </a:cubicBezTo>
                    <a:cubicBezTo>
                      <a:pt x="409" y="18"/>
                      <a:pt x="392" y="0"/>
                      <a:pt x="369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549"/>
                      <a:pt x="0" y="549"/>
                      <a:pt x="0" y="549"/>
                    </a:cubicBezTo>
                    <a:cubicBezTo>
                      <a:pt x="0" y="571"/>
                      <a:pt x="18" y="589"/>
                      <a:pt x="40" y="589"/>
                    </a:cubicBezTo>
                    <a:cubicBezTo>
                      <a:pt x="369" y="589"/>
                      <a:pt x="369" y="589"/>
                      <a:pt x="369" y="589"/>
                    </a:cubicBezTo>
                    <a:cubicBezTo>
                      <a:pt x="392" y="589"/>
                      <a:pt x="409" y="571"/>
                      <a:pt x="409" y="549"/>
                    </a:cubicBezTo>
                    <a:cubicBezTo>
                      <a:pt x="409" y="91"/>
                      <a:pt x="409" y="91"/>
                      <a:pt x="409" y="91"/>
                    </a:cubicBezTo>
                    <a:cubicBezTo>
                      <a:pt x="409" y="87"/>
                      <a:pt x="406" y="83"/>
                      <a:pt x="401" y="83"/>
                    </a:cubicBezTo>
                    <a:cubicBezTo>
                      <a:pt x="397" y="83"/>
                      <a:pt x="393" y="87"/>
                      <a:pt x="393" y="91"/>
                    </a:cubicBezTo>
                    <a:cubicBezTo>
                      <a:pt x="393" y="549"/>
                      <a:pt x="393" y="549"/>
                      <a:pt x="393" y="549"/>
                    </a:cubicBezTo>
                    <a:cubicBezTo>
                      <a:pt x="393" y="562"/>
                      <a:pt x="383" y="573"/>
                      <a:pt x="369" y="573"/>
                    </a:cubicBezTo>
                    <a:cubicBezTo>
                      <a:pt x="40" y="573"/>
                      <a:pt x="40" y="573"/>
                      <a:pt x="40" y="573"/>
                    </a:cubicBezTo>
                    <a:cubicBezTo>
                      <a:pt x="27" y="573"/>
                      <a:pt x="16" y="562"/>
                      <a:pt x="16" y="549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27"/>
                      <a:pt x="27" y="16"/>
                      <a:pt x="40" y="16"/>
                    </a:cubicBezTo>
                    <a:cubicBezTo>
                      <a:pt x="369" y="16"/>
                      <a:pt x="369" y="16"/>
                      <a:pt x="369" y="16"/>
                    </a:cubicBezTo>
                    <a:cubicBezTo>
                      <a:pt x="383" y="16"/>
                      <a:pt x="393" y="27"/>
                      <a:pt x="393" y="40"/>
                    </a:cubicBezTo>
                    <a:cubicBezTo>
                      <a:pt x="393" y="59"/>
                      <a:pt x="393" y="59"/>
                      <a:pt x="393" y="59"/>
                    </a:cubicBezTo>
                    <a:cubicBezTo>
                      <a:pt x="393" y="64"/>
                      <a:pt x="397" y="67"/>
                      <a:pt x="401" y="67"/>
                    </a:cubicBezTo>
                    <a:close/>
                    <a:moveTo>
                      <a:pt x="148" y="171"/>
                    </a:moveTo>
                    <a:cubicBezTo>
                      <a:pt x="262" y="171"/>
                      <a:pt x="262" y="171"/>
                      <a:pt x="262" y="171"/>
                    </a:cubicBezTo>
                    <a:cubicBezTo>
                      <a:pt x="265" y="171"/>
                      <a:pt x="267" y="170"/>
                      <a:pt x="269" y="167"/>
                    </a:cubicBezTo>
                    <a:cubicBezTo>
                      <a:pt x="270" y="165"/>
                      <a:pt x="270" y="162"/>
                      <a:pt x="269" y="160"/>
                    </a:cubicBezTo>
                    <a:cubicBezTo>
                      <a:pt x="212" y="46"/>
                      <a:pt x="212" y="46"/>
                      <a:pt x="212" y="46"/>
                    </a:cubicBezTo>
                    <a:cubicBezTo>
                      <a:pt x="211" y="43"/>
                      <a:pt x="208" y="41"/>
                      <a:pt x="205" y="41"/>
                    </a:cubicBezTo>
                    <a:cubicBezTo>
                      <a:pt x="202" y="41"/>
                      <a:pt x="199" y="43"/>
                      <a:pt x="198" y="46"/>
                    </a:cubicBezTo>
                    <a:cubicBezTo>
                      <a:pt x="141" y="160"/>
                      <a:pt x="141" y="160"/>
                      <a:pt x="141" y="160"/>
                    </a:cubicBezTo>
                    <a:cubicBezTo>
                      <a:pt x="139" y="162"/>
                      <a:pt x="140" y="165"/>
                      <a:pt x="141" y="167"/>
                    </a:cubicBezTo>
                    <a:cubicBezTo>
                      <a:pt x="142" y="170"/>
                      <a:pt x="145" y="171"/>
                      <a:pt x="148" y="171"/>
                    </a:cubicBezTo>
                    <a:close/>
                    <a:moveTo>
                      <a:pt x="205" y="67"/>
                    </a:moveTo>
                    <a:cubicBezTo>
                      <a:pt x="249" y="155"/>
                      <a:pt x="249" y="155"/>
                      <a:pt x="249" y="155"/>
                    </a:cubicBezTo>
                    <a:cubicBezTo>
                      <a:pt x="161" y="155"/>
                      <a:pt x="161" y="155"/>
                      <a:pt x="161" y="155"/>
                    </a:cubicBezTo>
                    <a:lnTo>
                      <a:pt x="205" y="67"/>
                    </a:lnTo>
                    <a:close/>
                    <a:moveTo>
                      <a:pt x="309" y="333"/>
                    </a:moveTo>
                    <a:cubicBezTo>
                      <a:pt x="311" y="334"/>
                      <a:pt x="313" y="335"/>
                      <a:pt x="315" y="335"/>
                    </a:cubicBezTo>
                    <a:cubicBezTo>
                      <a:pt x="317" y="335"/>
                      <a:pt x="319" y="334"/>
                      <a:pt x="320" y="333"/>
                    </a:cubicBezTo>
                    <a:cubicBezTo>
                      <a:pt x="352" y="302"/>
                      <a:pt x="352" y="302"/>
                      <a:pt x="352" y="302"/>
                    </a:cubicBezTo>
                    <a:cubicBezTo>
                      <a:pt x="352" y="302"/>
                      <a:pt x="352" y="301"/>
                      <a:pt x="352" y="301"/>
                    </a:cubicBezTo>
                    <a:cubicBezTo>
                      <a:pt x="352" y="301"/>
                      <a:pt x="352" y="301"/>
                      <a:pt x="353" y="300"/>
                    </a:cubicBezTo>
                    <a:cubicBezTo>
                      <a:pt x="353" y="300"/>
                      <a:pt x="353" y="300"/>
                      <a:pt x="353" y="300"/>
                    </a:cubicBezTo>
                    <a:cubicBezTo>
                      <a:pt x="353" y="300"/>
                      <a:pt x="353" y="299"/>
                      <a:pt x="353" y="299"/>
                    </a:cubicBezTo>
                    <a:cubicBezTo>
                      <a:pt x="354" y="299"/>
                      <a:pt x="354" y="298"/>
                      <a:pt x="354" y="298"/>
                    </a:cubicBezTo>
                    <a:cubicBezTo>
                      <a:pt x="354" y="298"/>
                      <a:pt x="354" y="298"/>
                      <a:pt x="354" y="297"/>
                    </a:cubicBezTo>
                    <a:cubicBezTo>
                      <a:pt x="354" y="297"/>
                      <a:pt x="354" y="297"/>
                      <a:pt x="354" y="296"/>
                    </a:cubicBezTo>
                    <a:cubicBezTo>
                      <a:pt x="354" y="296"/>
                      <a:pt x="354" y="296"/>
                      <a:pt x="354" y="296"/>
                    </a:cubicBezTo>
                    <a:cubicBezTo>
                      <a:pt x="354" y="296"/>
                      <a:pt x="354" y="296"/>
                      <a:pt x="354" y="296"/>
                    </a:cubicBezTo>
                    <a:cubicBezTo>
                      <a:pt x="354" y="295"/>
                      <a:pt x="354" y="295"/>
                      <a:pt x="354" y="294"/>
                    </a:cubicBezTo>
                    <a:cubicBezTo>
                      <a:pt x="354" y="294"/>
                      <a:pt x="354" y="294"/>
                      <a:pt x="354" y="294"/>
                    </a:cubicBezTo>
                    <a:cubicBezTo>
                      <a:pt x="354" y="293"/>
                      <a:pt x="354" y="293"/>
                      <a:pt x="353" y="293"/>
                    </a:cubicBezTo>
                    <a:cubicBezTo>
                      <a:pt x="353" y="293"/>
                      <a:pt x="353" y="292"/>
                      <a:pt x="353" y="292"/>
                    </a:cubicBezTo>
                    <a:cubicBezTo>
                      <a:pt x="353" y="292"/>
                      <a:pt x="353" y="292"/>
                      <a:pt x="353" y="291"/>
                    </a:cubicBezTo>
                    <a:cubicBezTo>
                      <a:pt x="352" y="291"/>
                      <a:pt x="352" y="291"/>
                      <a:pt x="352" y="290"/>
                    </a:cubicBezTo>
                    <a:cubicBezTo>
                      <a:pt x="320" y="259"/>
                      <a:pt x="320" y="259"/>
                      <a:pt x="320" y="259"/>
                    </a:cubicBezTo>
                    <a:cubicBezTo>
                      <a:pt x="317" y="256"/>
                      <a:pt x="312" y="256"/>
                      <a:pt x="309" y="259"/>
                    </a:cubicBezTo>
                    <a:cubicBezTo>
                      <a:pt x="306" y="262"/>
                      <a:pt x="306" y="267"/>
                      <a:pt x="309" y="270"/>
                    </a:cubicBezTo>
                    <a:cubicBezTo>
                      <a:pt x="327" y="288"/>
                      <a:pt x="327" y="288"/>
                      <a:pt x="327" y="288"/>
                    </a:cubicBezTo>
                    <a:cubicBezTo>
                      <a:pt x="148" y="288"/>
                      <a:pt x="148" y="288"/>
                      <a:pt x="148" y="288"/>
                    </a:cubicBezTo>
                    <a:cubicBezTo>
                      <a:pt x="143" y="288"/>
                      <a:pt x="140" y="291"/>
                      <a:pt x="140" y="296"/>
                    </a:cubicBezTo>
                    <a:cubicBezTo>
                      <a:pt x="140" y="300"/>
                      <a:pt x="143" y="304"/>
                      <a:pt x="148" y="304"/>
                    </a:cubicBezTo>
                    <a:cubicBezTo>
                      <a:pt x="327" y="304"/>
                      <a:pt x="327" y="304"/>
                      <a:pt x="327" y="304"/>
                    </a:cubicBezTo>
                    <a:cubicBezTo>
                      <a:pt x="309" y="322"/>
                      <a:pt x="309" y="322"/>
                      <a:pt x="309" y="322"/>
                    </a:cubicBezTo>
                    <a:cubicBezTo>
                      <a:pt x="306" y="325"/>
                      <a:pt x="306" y="330"/>
                      <a:pt x="309" y="333"/>
                    </a:cubicBezTo>
                    <a:close/>
                    <a:moveTo>
                      <a:pt x="354" y="208"/>
                    </a:moveTo>
                    <a:cubicBezTo>
                      <a:pt x="354" y="208"/>
                      <a:pt x="354" y="207"/>
                      <a:pt x="354" y="207"/>
                    </a:cubicBezTo>
                    <a:cubicBezTo>
                      <a:pt x="354" y="207"/>
                      <a:pt x="354" y="206"/>
                      <a:pt x="354" y="206"/>
                    </a:cubicBezTo>
                    <a:cubicBezTo>
                      <a:pt x="354" y="206"/>
                      <a:pt x="354" y="206"/>
                      <a:pt x="353" y="205"/>
                    </a:cubicBezTo>
                    <a:cubicBezTo>
                      <a:pt x="353" y="205"/>
                      <a:pt x="353" y="205"/>
                      <a:pt x="353" y="204"/>
                    </a:cubicBezTo>
                    <a:cubicBezTo>
                      <a:pt x="353" y="204"/>
                      <a:pt x="353" y="204"/>
                      <a:pt x="353" y="204"/>
                    </a:cubicBezTo>
                    <a:cubicBezTo>
                      <a:pt x="352" y="204"/>
                      <a:pt x="352" y="203"/>
                      <a:pt x="352" y="203"/>
                    </a:cubicBezTo>
                    <a:cubicBezTo>
                      <a:pt x="320" y="172"/>
                      <a:pt x="320" y="172"/>
                      <a:pt x="320" y="172"/>
                    </a:cubicBezTo>
                    <a:cubicBezTo>
                      <a:pt x="317" y="168"/>
                      <a:pt x="312" y="168"/>
                      <a:pt x="309" y="172"/>
                    </a:cubicBezTo>
                    <a:cubicBezTo>
                      <a:pt x="306" y="175"/>
                      <a:pt x="306" y="180"/>
                      <a:pt x="309" y="183"/>
                    </a:cubicBezTo>
                    <a:cubicBezTo>
                      <a:pt x="327" y="201"/>
                      <a:pt x="327" y="201"/>
                      <a:pt x="327" y="201"/>
                    </a:cubicBezTo>
                    <a:cubicBezTo>
                      <a:pt x="148" y="201"/>
                      <a:pt x="148" y="201"/>
                      <a:pt x="148" y="201"/>
                    </a:cubicBezTo>
                    <a:cubicBezTo>
                      <a:pt x="143" y="201"/>
                      <a:pt x="140" y="204"/>
                      <a:pt x="140" y="209"/>
                    </a:cubicBezTo>
                    <a:cubicBezTo>
                      <a:pt x="140" y="213"/>
                      <a:pt x="143" y="217"/>
                      <a:pt x="148" y="217"/>
                    </a:cubicBezTo>
                    <a:cubicBezTo>
                      <a:pt x="327" y="217"/>
                      <a:pt x="327" y="217"/>
                      <a:pt x="327" y="217"/>
                    </a:cubicBezTo>
                    <a:cubicBezTo>
                      <a:pt x="309" y="234"/>
                      <a:pt x="309" y="234"/>
                      <a:pt x="309" y="234"/>
                    </a:cubicBezTo>
                    <a:cubicBezTo>
                      <a:pt x="309" y="234"/>
                      <a:pt x="309" y="234"/>
                      <a:pt x="309" y="234"/>
                    </a:cubicBezTo>
                    <a:cubicBezTo>
                      <a:pt x="306" y="237"/>
                      <a:pt x="306" y="242"/>
                      <a:pt x="309" y="245"/>
                    </a:cubicBezTo>
                    <a:cubicBezTo>
                      <a:pt x="311" y="247"/>
                      <a:pt x="313" y="248"/>
                      <a:pt x="315" y="248"/>
                    </a:cubicBezTo>
                    <a:cubicBezTo>
                      <a:pt x="317" y="248"/>
                      <a:pt x="319" y="247"/>
                      <a:pt x="320" y="245"/>
                    </a:cubicBezTo>
                    <a:cubicBezTo>
                      <a:pt x="352" y="214"/>
                      <a:pt x="352" y="214"/>
                      <a:pt x="352" y="214"/>
                    </a:cubicBezTo>
                    <a:cubicBezTo>
                      <a:pt x="352" y="214"/>
                      <a:pt x="352" y="213"/>
                      <a:pt x="353" y="213"/>
                    </a:cubicBezTo>
                    <a:cubicBezTo>
                      <a:pt x="353" y="213"/>
                      <a:pt x="353" y="213"/>
                      <a:pt x="353" y="213"/>
                    </a:cubicBezTo>
                    <a:cubicBezTo>
                      <a:pt x="353" y="212"/>
                      <a:pt x="353" y="212"/>
                      <a:pt x="353" y="212"/>
                    </a:cubicBezTo>
                    <a:cubicBezTo>
                      <a:pt x="354" y="211"/>
                      <a:pt x="354" y="211"/>
                      <a:pt x="354" y="211"/>
                    </a:cubicBezTo>
                    <a:cubicBezTo>
                      <a:pt x="354" y="211"/>
                      <a:pt x="354" y="210"/>
                      <a:pt x="354" y="210"/>
                    </a:cubicBezTo>
                    <a:cubicBezTo>
                      <a:pt x="354" y="210"/>
                      <a:pt x="354" y="209"/>
                      <a:pt x="354" y="209"/>
                    </a:cubicBezTo>
                    <a:cubicBezTo>
                      <a:pt x="354" y="209"/>
                      <a:pt x="354" y="209"/>
                      <a:pt x="354" y="209"/>
                    </a:cubicBezTo>
                    <a:cubicBezTo>
                      <a:pt x="354" y="208"/>
                      <a:pt x="354" y="208"/>
                      <a:pt x="354" y="208"/>
                    </a:cubicBezTo>
                    <a:close/>
                    <a:moveTo>
                      <a:pt x="270" y="340"/>
                    </a:moveTo>
                    <a:cubicBezTo>
                      <a:pt x="270" y="335"/>
                      <a:pt x="266" y="332"/>
                      <a:pt x="262" y="332"/>
                    </a:cubicBezTo>
                    <a:cubicBezTo>
                      <a:pt x="83" y="332"/>
                      <a:pt x="83" y="332"/>
                      <a:pt x="83" y="332"/>
                    </a:cubicBezTo>
                    <a:cubicBezTo>
                      <a:pt x="100" y="314"/>
                      <a:pt x="100" y="314"/>
                      <a:pt x="100" y="314"/>
                    </a:cubicBezTo>
                    <a:cubicBezTo>
                      <a:pt x="104" y="311"/>
                      <a:pt x="104" y="306"/>
                      <a:pt x="100" y="303"/>
                    </a:cubicBezTo>
                    <a:cubicBezTo>
                      <a:pt x="97" y="300"/>
                      <a:pt x="92" y="300"/>
                      <a:pt x="89" y="303"/>
                    </a:cubicBezTo>
                    <a:cubicBezTo>
                      <a:pt x="58" y="334"/>
                      <a:pt x="58" y="334"/>
                      <a:pt x="58" y="334"/>
                    </a:cubicBezTo>
                    <a:cubicBezTo>
                      <a:pt x="57" y="334"/>
                      <a:pt x="57" y="335"/>
                      <a:pt x="57" y="335"/>
                    </a:cubicBezTo>
                    <a:cubicBezTo>
                      <a:pt x="57" y="335"/>
                      <a:pt x="57" y="336"/>
                      <a:pt x="57" y="336"/>
                    </a:cubicBezTo>
                    <a:cubicBezTo>
                      <a:pt x="56" y="336"/>
                      <a:pt x="56" y="336"/>
                      <a:pt x="56" y="337"/>
                    </a:cubicBezTo>
                    <a:cubicBezTo>
                      <a:pt x="56" y="337"/>
                      <a:pt x="56" y="337"/>
                      <a:pt x="56" y="337"/>
                    </a:cubicBezTo>
                    <a:cubicBezTo>
                      <a:pt x="56" y="338"/>
                      <a:pt x="56" y="338"/>
                      <a:pt x="56" y="338"/>
                    </a:cubicBezTo>
                    <a:cubicBezTo>
                      <a:pt x="56" y="339"/>
                      <a:pt x="56" y="339"/>
                      <a:pt x="56" y="339"/>
                    </a:cubicBezTo>
                    <a:cubicBezTo>
                      <a:pt x="56" y="339"/>
                      <a:pt x="55" y="340"/>
                      <a:pt x="55" y="340"/>
                    </a:cubicBezTo>
                    <a:cubicBezTo>
                      <a:pt x="55" y="340"/>
                      <a:pt x="56" y="340"/>
                      <a:pt x="56" y="340"/>
                    </a:cubicBezTo>
                    <a:cubicBezTo>
                      <a:pt x="56" y="340"/>
                      <a:pt x="56" y="341"/>
                      <a:pt x="56" y="341"/>
                    </a:cubicBezTo>
                    <a:cubicBezTo>
                      <a:pt x="56" y="341"/>
                      <a:pt x="56" y="342"/>
                      <a:pt x="56" y="342"/>
                    </a:cubicBezTo>
                    <a:cubicBezTo>
                      <a:pt x="56" y="342"/>
                      <a:pt x="56" y="342"/>
                      <a:pt x="56" y="343"/>
                    </a:cubicBezTo>
                    <a:cubicBezTo>
                      <a:pt x="56" y="343"/>
                      <a:pt x="56" y="343"/>
                      <a:pt x="57" y="343"/>
                    </a:cubicBezTo>
                    <a:cubicBezTo>
                      <a:pt x="57" y="344"/>
                      <a:pt x="57" y="344"/>
                      <a:pt x="57" y="344"/>
                    </a:cubicBezTo>
                    <a:cubicBezTo>
                      <a:pt x="57" y="344"/>
                      <a:pt x="57" y="345"/>
                      <a:pt x="58" y="345"/>
                    </a:cubicBezTo>
                    <a:cubicBezTo>
                      <a:pt x="58" y="345"/>
                      <a:pt x="58" y="345"/>
                      <a:pt x="58" y="345"/>
                    </a:cubicBezTo>
                    <a:cubicBezTo>
                      <a:pt x="89" y="377"/>
                      <a:pt x="89" y="377"/>
                      <a:pt x="89" y="377"/>
                    </a:cubicBezTo>
                    <a:cubicBezTo>
                      <a:pt x="91" y="378"/>
                      <a:pt x="93" y="379"/>
                      <a:pt x="95" y="379"/>
                    </a:cubicBezTo>
                    <a:cubicBezTo>
                      <a:pt x="97" y="379"/>
                      <a:pt x="99" y="378"/>
                      <a:pt x="100" y="377"/>
                    </a:cubicBezTo>
                    <a:cubicBezTo>
                      <a:pt x="104" y="373"/>
                      <a:pt x="104" y="368"/>
                      <a:pt x="100" y="365"/>
                    </a:cubicBezTo>
                    <a:cubicBezTo>
                      <a:pt x="83" y="348"/>
                      <a:pt x="83" y="348"/>
                      <a:pt x="83" y="348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6" y="348"/>
                      <a:pt x="270" y="344"/>
                      <a:pt x="270" y="340"/>
                    </a:cubicBezTo>
                    <a:close/>
                    <a:moveTo>
                      <a:pt x="100" y="215"/>
                    </a:moveTo>
                    <a:cubicBezTo>
                      <a:pt x="97" y="212"/>
                      <a:pt x="92" y="212"/>
                      <a:pt x="89" y="215"/>
                    </a:cubicBezTo>
                    <a:cubicBezTo>
                      <a:pt x="58" y="246"/>
                      <a:pt x="58" y="246"/>
                      <a:pt x="58" y="246"/>
                    </a:cubicBezTo>
                    <a:cubicBezTo>
                      <a:pt x="57" y="247"/>
                      <a:pt x="57" y="247"/>
                      <a:pt x="57" y="248"/>
                    </a:cubicBezTo>
                    <a:cubicBezTo>
                      <a:pt x="57" y="248"/>
                      <a:pt x="57" y="248"/>
                      <a:pt x="57" y="248"/>
                    </a:cubicBezTo>
                    <a:cubicBezTo>
                      <a:pt x="56" y="248"/>
                      <a:pt x="56" y="249"/>
                      <a:pt x="56" y="249"/>
                    </a:cubicBezTo>
                    <a:cubicBezTo>
                      <a:pt x="56" y="249"/>
                      <a:pt x="56" y="249"/>
                      <a:pt x="56" y="250"/>
                    </a:cubicBezTo>
                    <a:cubicBezTo>
                      <a:pt x="56" y="250"/>
                      <a:pt x="56" y="250"/>
                      <a:pt x="56" y="251"/>
                    </a:cubicBezTo>
                    <a:cubicBezTo>
                      <a:pt x="56" y="251"/>
                      <a:pt x="56" y="251"/>
                      <a:pt x="56" y="252"/>
                    </a:cubicBezTo>
                    <a:cubicBezTo>
                      <a:pt x="56" y="252"/>
                      <a:pt x="55" y="252"/>
                      <a:pt x="55" y="252"/>
                    </a:cubicBezTo>
                    <a:cubicBezTo>
                      <a:pt x="55" y="252"/>
                      <a:pt x="56" y="253"/>
                      <a:pt x="56" y="253"/>
                    </a:cubicBezTo>
                    <a:cubicBezTo>
                      <a:pt x="56" y="253"/>
                      <a:pt x="56" y="253"/>
                      <a:pt x="56" y="254"/>
                    </a:cubicBezTo>
                    <a:cubicBezTo>
                      <a:pt x="56" y="254"/>
                      <a:pt x="56" y="254"/>
                      <a:pt x="56" y="255"/>
                    </a:cubicBezTo>
                    <a:cubicBezTo>
                      <a:pt x="56" y="255"/>
                      <a:pt x="56" y="255"/>
                      <a:pt x="56" y="255"/>
                    </a:cubicBezTo>
                    <a:cubicBezTo>
                      <a:pt x="56" y="256"/>
                      <a:pt x="56" y="256"/>
                      <a:pt x="57" y="256"/>
                    </a:cubicBezTo>
                    <a:cubicBezTo>
                      <a:pt x="57" y="256"/>
                      <a:pt x="57" y="257"/>
                      <a:pt x="57" y="257"/>
                    </a:cubicBezTo>
                    <a:cubicBezTo>
                      <a:pt x="57" y="257"/>
                      <a:pt x="57" y="258"/>
                      <a:pt x="58" y="258"/>
                    </a:cubicBezTo>
                    <a:cubicBezTo>
                      <a:pt x="89" y="289"/>
                      <a:pt x="89" y="289"/>
                      <a:pt x="89" y="289"/>
                    </a:cubicBezTo>
                    <a:cubicBezTo>
                      <a:pt x="91" y="291"/>
                      <a:pt x="93" y="291"/>
                      <a:pt x="95" y="291"/>
                    </a:cubicBezTo>
                    <a:cubicBezTo>
                      <a:pt x="97" y="291"/>
                      <a:pt x="99" y="291"/>
                      <a:pt x="100" y="289"/>
                    </a:cubicBezTo>
                    <a:cubicBezTo>
                      <a:pt x="104" y="286"/>
                      <a:pt x="104" y="281"/>
                      <a:pt x="100" y="278"/>
                    </a:cubicBezTo>
                    <a:cubicBezTo>
                      <a:pt x="100" y="278"/>
                      <a:pt x="100" y="278"/>
                      <a:pt x="100" y="278"/>
                    </a:cubicBezTo>
                    <a:cubicBezTo>
                      <a:pt x="83" y="260"/>
                      <a:pt x="83" y="260"/>
                      <a:pt x="83" y="260"/>
                    </a:cubicBezTo>
                    <a:cubicBezTo>
                      <a:pt x="262" y="260"/>
                      <a:pt x="262" y="260"/>
                      <a:pt x="262" y="260"/>
                    </a:cubicBezTo>
                    <a:cubicBezTo>
                      <a:pt x="266" y="260"/>
                      <a:pt x="270" y="257"/>
                      <a:pt x="270" y="252"/>
                    </a:cubicBezTo>
                    <a:cubicBezTo>
                      <a:pt x="270" y="248"/>
                      <a:pt x="266" y="244"/>
                      <a:pt x="262" y="244"/>
                    </a:cubicBezTo>
                    <a:cubicBezTo>
                      <a:pt x="83" y="244"/>
                      <a:pt x="83" y="244"/>
                      <a:pt x="83" y="244"/>
                    </a:cubicBezTo>
                    <a:cubicBezTo>
                      <a:pt x="100" y="227"/>
                      <a:pt x="100" y="227"/>
                      <a:pt x="100" y="227"/>
                    </a:cubicBezTo>
                    <a:cubicBezTo>
                      <a:pt x="104" y="223"/>
                      <a:pt x="104" y="218"/>
                      <a:pt x="100" y="215"/>
                    </a:cubicBezTo>
                    <a:close/>
                  </a:path>
                </a:pathLst>
              </a:custGeom>
              <a:solidFill>
                <a:srgbClr val="89B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" name="Text Box 5">
                <a:extLst>
                  <a:ext uri="{FF2B5EF4-FFF2-40B4-BE49-F238E27FC236}">
                    <a16:creationId xmlns:a16="http://schemas.microsoft.com/office/drawing/2014/main" id="{F9800BCC-9CC8-4A3A-9ACF-5045DD8B8CF7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259" y="3464"/>
                <a:ext cx="816" cy="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</a:pPr>
                <a:r>
                  <a:rPr lang="en-US" sz="800" dirty="0">
                    <a:solidFill>
                      <a:srgbClr val="89BA17"/>
                    </a:solidFill>
                    <a:ea typeface="MS PGothic" pitchFamily="34" charset="-128"/>
                  </a:rPr>
                  <a:t>SGW</a:t>
                </a:r>
                <a:endParaRPr lang="sv-SE" sz="800" dirty="0">
                  <a:solidFill>
                    <a:srgbClr val="89BA17"/>
                  </a:solidFill>
                  <a:ea typeface="MS PGothic" pitchFamily="34" charset="-128"/>
                </a:endParaRPr>
              </a:p>
            </p:txBody>
          </p:sp>
        </p:grpSp>
        <p:sp>
          <p:nvSpPr>
            <p:cNvPr id="97" name="AutoShape 112">
              <a:extLst>
                <a:ext uri="{FF2B5EF4-FFF2-40B4-BE49-F238E27FC236}">
                  <a16:creationId xmlns:a16="http://schemas.microsoft.com/office/drawing/2014/main" id="{48410626-A1C7-4624-A368-FDA5715B3CE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87" y="2478"/>
              <a:ext cx="964" cy="1388"/>
            </a:xfrm>
            <a:prstGeom prst="roundRect">
              <a:avLst>
                <a:gd name="adj" fmla="val 9542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ABB00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rIns="0" anchor="ctr"/>
            <a:lstStyle/>
            <a:p>
              <a:pPr algn="ctr"/>
              <a:endParaRPr lang="sv-SE" sz="600"/>
            </a:p>
          </p:txBody>
        </p:sp>
      </p:grp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A19E033B-D7A4-4230-8EA9-E14F006CBB38}"/>
              </a:ext>
            </a:extLst>
          </p:cNvPr>
          <p:cNvCxnSpPr>
            <a:cxnSpLocks noChangeShapeType="1"/>
            <a:stCxn id="90" idx="3"/>
            <a:endCxn id="84" idx="1"/>
          </p:cNvCxnSpPr>
          <p:nvPr/>
        </p:nvCxnSpPr>
        <p:spPr bwMode="auto">
          <a:xfrm flipV="1">
            <a:off x="1933403" y="5750811"/>
            <a:ext cx="405261" cy="9193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FA612F86-DA15-4592-AE05-3DD58482C97D}"/>
              </a:ext>
            </a:extLst>
          </p:cNvPr>
          <p:cNvCxnSpPr>
            <a:cxnSpLocks/>
            <a:stCxn id="110" idx="2"/>
            <a:endCxn id="84" idx="0"/>
          </p:cNvCxnSpPr>
          <p:nvPr/>
        </p:nvCxnSpPr>
        <p:spPr bwMode="auto">
          <a:xfrm flipH="1">
            <a:off x="2598221" y="5145840"/>
            <a:ext cx="42481" cy="32239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84E67522-EF58-49A5-8A97-2F43D931F9C5}"/>
              </a:ext>
            </a:extLst>
          </p:cNvPr>
          <p:cNvCxnSpPr>
            <a:cxnSpLocks/>
          </p:cNvCxnSpPr>
          <p:nvPr/>
        </p:nvCxnSpPr>
        <p:spPr bwMode="auto">
          <a:xfrm>
            <a:off x="5427065" y="5772465"/>
            <a:ext cx="718442" cy="780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4" name="Rectangle 60">
            <a:extLst>
              <a:ext uri="{FF2B5EF4-FFF2-40B4-BE49-F238E27FC236}">
                <a16:creationId xmlns:a16="http://schemas.microsoft.com/office/drawing/2014/main" id="{835160E4-171B-497B-BCC6-610D518404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2435" y="5495229"/>
            <a:ext cx="141798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25000"/>
              </a:spcBef>
            </a:pPr>
            <a:r>
              <a:rPr lang="en-US" sz="1000" dirty="0" err="1">
                <a:ea typeface="SimSun" charset="-122"/>
              </a:rPr>
              <a:t>SGi</a:t>
            </a:r>
            <a:r>
              <a:rPr lang="en-US" sz="1000" dirty="0">
                <a:ea typeface="SimSun" charset="-122"/>
              </a:rPr>
              <a:t>/</a:t>
            </a:r>
            <a:r>
              <a:rPr lang="en-US" sz="1000" dirty="0">
                <a:solidFill>
                  <a:srgbClr val="00B0F0"/>
                </a:solidFill>
                <a:ea typeface="SimSun" charset="-122"/>
              </a:rPr>
              <a:t>N6</a:t>
            </a: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5248A1DF-08EC-4271-B8F8-724E98BECC36}"/>
              </a:ext>
            </a:extLst>
          </p:cNvPr>
          <p:cNvGrpSpPr/>
          <p:nvPr/>
        </p:nvGrpSpPr>
        <p:grpSpPr>
          <a:xfrm>
            <a:off x="6085822" y="5280329"/>
            <a:ext cx="1402760" cy="691198"/>
            <a:chOff x="2184242" y="5240626"/>
            <a:chExt cx="870985" cy="519778"/>
          </a:xfrm>
        </p:grpSpPr>
        <p:sp>
          <p:nvSpPr>
            <p:cNvPr id="106" name="Text Box 35">
              <a:extLst>
                <a:ext uri="{FF2B5EF4-FFF2-40B4-BE49-F238E27FC236}">
                  <a16:creationId xmlns:a16="http://schemas.microsoft.com/office/drawing/2014/main" id="{5A22FA70-8C9F-4F9A-9A8B-59FF7EC034AD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2184242" y="5417131"/>
              <a:ext cx="870985" cy="227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rIns="0" anchor="ctr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rgbClr val="00A9D4"/>
                </a:buClr>
                <a:buFont typeface="Arial" charset="0"/>
                <a:buChar char="›"/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1"/>
                </a:buClr>
                <a:buFont typeface="Ericsson Capital TT" pitchFamily="2" charset="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rgbClr val="92CCE5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tx1"/>
                </a:buClr>
                <a:buFont typeface="Ericsson Capital TT" pitchFamily="2" charset="0"/>
                <a:buChar char="-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 dirty="0">
                  <a:ea typeface="MS PGothic" pitchFamily="34" charset="-128"/>
                </a:rPr>
                <a:t>Ethernet network</a:t>
              </a:r>
            </a:p>
          </p:txBody>
        </p:sp>
        <p:sp>
          <p:nvSpPr>
            <p:cNvPr id="107" name="Freeform 34">
              <a:extLst>
                <a:ext uri="{FF2B5EF4-FFF2-40B4-BE49-F238E27FC236}">
                  <a16:creationId xmlns:a16="http://schemas.microsoft.com/office/drawing/2014/main" id="{D82055F9-0C7A-4930-8774-EBE2FFE3652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89175" y="5240626"/>
              <a:ext cx="803652" cy="519778"/>
            </a:xfrm>
            <a:custGeom>
              <a:avLst/>
              <a:gdLst>
                <a:gd name="T0" fmla="*/ 15322411 w 522"/>
                <a:gd name="T1" fmla="*/ 59674397 h 399"/>
                <a:gd name="T2" fmla="*/ 4342078 w 522"/>
                <a:gd name="T3" fmla="*/ 44798810 h 399"/>
                <a:gd name="T4" fmla="*/ 0 w 522"/>
                <a:gd name="T5" fmla="*/ 34281387 h 399"/>
                <a:gd name="T6" fmla="*/ 13445428 w 522"/>
                <a:gd name="T7" fmla="*/ 18556182 h 399"/>
                <a:gd name="T8" fmla="*/ 25222172 w 522"/>
                <a:gd name="T9" fmla="*/ 6870450 h 399"/>
                <a:gd name="T10" fmla="*/ 46815215 w 522"/>
                <a:gd name="T11" fmla="*/ 0 h 399"/>
                <a:gd name="T12" fmla="*/ 63288766 w 522"/>
                <a:gd name="T13" fmla="*/ 12029493 h 399"/>
                <a:gd name="T14" fmla="*/ 72398755 w 522"/>
                <a:gd name="T15" fmla="*/ 14239600 h 399"/>
                <a:gd name="T16" fmla="*/ 72664127 w 522"/>
                <a:gd name="T17" fmla="*/ 16070027 h 399"/>
                <a:gd name="T18" fmla="*/ 70827127 w 522"/>
                <a:gd name="T19" fmla="*/ 16343079 h 399"/>
                <a:gd name="T20" fmla="*/ 62629961 w 522"/>
                <a:gd name="T21" fmla="*/ 14718417 h 399"/>
                <a:gd name="T22" fmla="*/ 61056958 w 522"/>
                <a:gd name="T23" fmla="*/ 13728968 h 399"/>
                <a:gd name="T24" fmla="*/ 33482122 w 522"/>
                <a:gd name="T25" fmla="*/ 11543714 h 399"/>
                <a:gd name="T26" fmla="*/ 32488820 w 522"/>
                <a:gd name="T27" fmla="*/ 12179925 h 399"/>
                <a:gd name="T28" fmla="*/ 25222172 w 522"/>
                <a:gd name="T29" fmla="*/ 9566315 h 399"/>
                <a:gd name="T30" fmla="*/ 16166319 w 522"/>
                <a:gd name="T31" fmla="*/ 18556182 h 399"/>
                <a:gd name="T32" fmla="*/ 16166319 w 522"/>
                <a:gd name="T33" fmla="*/ 21233511 h 399"/>
                <a:gd name="T34" fmla="*/ 15171460 w 522"/>
                <a:gd name="T35" fmla="*/ 21746290 h 399"/>
                <a:gd name="T36" fmla="*/ 6693185 w 522"/>
                <a:gd name="T37" fmla="*/ 43474041 h 399"/>
                <a:gd name="T38" fmla="*/ 7061207 w 522"/>
                <a:gd name="T39" fmla="*/ 44949086 h 399"/>
                <a:gd name="T40" fmla="*/ 15322411 w 522"/>
                <a:gd name="T41" fmla="*/ 57005579 h 399"/>
                <a:gd name="T42" fmla="*/ 18890363 w 522"/>
                <a:gd name="T43" fmla="*/ 56345442 h 399"/>
                <a:gd name="T44" fmla="*/ 20728615 w 522"/>
                <a:gd name="T45" fmla="*/ 57005579 h 399"/>
                <a:gd name="T46" fmla="*/ 31006315 w 522"/>
                <a:gd name="T47" fmla="*/ 63989791 h 399"/>
                <a:gd name="T48" fmla="*/ 40750026 w 522"/>
                <a:gd name="T49" fmla="*/ 58986125 h 399"/>
                <a:gd name="T50" fmla="*/ 41749956 w 522"/>
                <a:gd name="T51" fmla="*/ 59314265 h 399"/>
                <a:gd name="T52" fmla="*/ 57914511 w 522"/>
                <a:gd name="T53" fmla="*/ 56495062 h 399"/>
                <a:gd name="T54" fmla="*/ 58910619 w 522"/>
                <a:gd name="T55" fmla="*/ 55859731 h 399"/>
                <a:gd name="T56" fmla="*/ 66484669 w 522"/>
                <a:gd name="T57" fmla="*/ 58324971 h 399"/>
                <a:gd name="T58" fmla="*/ 76585036 w 522"/>
                <a:gd name="T59" fmla="*/ 48279962 h 399"/>
                <a:gd name="T60" fmla="*/ 77737381 w 522"/>
                <a:gd name="T61" fmla="*/ 46806105 h 399"/>
                <a:gd name="T62" fmla="*/ 85155076 w 522"/>
                <a:gd name="T63" fmla="*/ 38294923 h 399"/>
                <a:gd name="T64" fmla="*/ 76585036 w 522"/>
                <a:gd name="T65" fmla="*/ 29241337 h 399"/>
                <a:gd name="T66" fmla="*/ 76228470 w 522"/>
                <a:gd name="T67" fmla="*/ 28249952 h 399"/>
                <a:gd name="T68" fmla="*/ 74390161 w 522"/>
                <a:gd name="T69" fmla="*/ 19880759 h 399"/>
                <a:gd name="T70" fmla="*/ 74747809 w 522"/>
                <a:gd name="T71" fmla="*/ 17899842 h 399"/>
                <a:gd name="T72" fmla="*/ 79087081 w 522"/>
                <a:gd name="T73" fmla="*/ 26420054 h 399"/>
                <a:gd name="T74" fmla="*/ 79087081 w 522"/>
                <a:gd name="T75" fmla="*/ 27411003 h 399"/>
                <a:gd name="T76" fmla="*/ 79304899 w 522"/>
                <a:gd name="T77" fmla="*/ 49118805 h 399"/>
                <a:gd name="T78" fmla="*/ 66484669 w 522"/>
                <a:gd name="T79" fmla="*/ 61019112 h 399"/>
                <a:gd name="T80" fmla="*/ 48438070 w 522"/>
                <a:gd name="T81" fmla="*/ 64343038 h 399"/>
                <a:gd name="T82" fmla="*/ 41262602 w 522"/>
                <a:gd name="T83" fmla="*/ 62160644 h 399"/>
                <a:gd name="T84" fmla="*/ 18668376 w 522"/>
                <a:gd name="T85" fmla="*/ 59190764 h 39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522"/>
                <a:gd name="T130" fmla="*/ 0 h 399"/>
                <a:gd name="T131" fmla="*/ 522 w 522"/>
                <a:gd name="T132" fmla="*/ 399 h 39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22" h="399">
                  <a:moveTo>
                    <a:pt x="111" y="354"/>
                  </a:moveTo>
                  <a:cubicBezTo>
                    <a:pt x="105" y="356"/>
                    <a:pt x="98" y="357"/>
                    <a:pt x="91" y="357"/>
                  </a:cubicBezTo>
                  <a:cubicBezTo>
                    <a:pt x="91" y="357"/>
                    <a:pt x="91" y="357"/>
                    <a:pt x="91" y="357"/>
                  </a:cubicBezTo>
                  <a:cubicBezTo>
                    <a:pt x="53" y="357"/>
                    <a:pt x="23" y="326"/>
                    <a:pt x="23" y="288"/>
                  </a:cubicBezTo>
                  <a:cubicBezTo>
                    <a:pt x="23" y="288"/>
                    <a:pt x="23" y="288"/>
                    <a:pt x="23" y="288"/>
                  </a:cubicBezTo>
                  <a:cubicBezTo>
                    <a:pt x="23" y="281"/>
                    <a:pt x="24" y="275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10" y="252"/>
                    <a:pt x="0" y="230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159"/>
                    <a:pt x="35" y="120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0" y="114"/>
                    <a:pt x="80" y="112"/>
                    <a:pt x="80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0" y="72"/>
                    <a:pt x="111" y="41"/>
                    <a:pt x="150" y="41"/>
                  </a:cubicBezTo>
                  <a:cubicBezTo>
                    <a:pt x="150" y="41"/>
                    <a:pt x="150" y="41"/>
                    <a:pt x="150" y="41"/>
                  </a:cubicBezTo>
                  <a:cubicBezTo>
                    <a:pt x="164" y="41"/>
                    <a:pt x="177" y="46"/>
                    <a:pt x="188" y="53"/>
                  </a:cubicBezTo>
                  <a:cubicBezTo>
                    <a:pt x="188" y="53"/>
                    <a:pt x="188" y="53"/>
                    <a:pt x="188" y="53"/>
                  </a:cubicBezTo>
                  <a:cubicBezTo>
                    <a:pt x="206" y="21"/>
                    <a:pt x="240" y="0"/>
                    <a:pt x="278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324" y="0"/>
                    <a:pt x="363" y="30"/>
                    <a:pt x="376" y="72"/>
                  </a:cubicBezTo>
                  <a:cubicBezTo>
                    <a:pt x="376" y="72"/>
                    <a:pt x="376" y="72"/>
                    <a:pt x="376" y="72"/>
                  </a:cubicBezTo>
                  <a:cubicBezTo>
                    <a:pt x="379" y="72"/>
                    <a:pt x="381" y="71"/>
                    <a:pt x="383" y="71"/>
                  </a:cubicBezTo>
                  <a:cubicBezTo>
                    <a:pt x="383" y="71"/>
                    <a:pt x="383" y="71"/>
                    <a:pt x="383" y="71"/>
                  </a:cubicBezTo>
                  <a:cubicBezTo>
                    <a:pt x="400" y="71"/>
                    <a:pt x="416" y="76"/>
                    <a:pt x="430" y="85"/>
                  </a:cubicBezTo>
                  <a:cubicBezTo>
                    <a:pt x="430" y="85"/>
                    <a:pt x="430" y="85"/>
                    <a:pt x="430" y="85"/>
                  </a:cubicBezTo>
                  <a:cubicBezTo>
                    <a:pt x="430" y="85"/>
                    <a:pt x="430" y="85"/>
                    <a:pt x="430" y="85"/>
                  </a:cubicBezTo>
                  <a:cubicBezTo>
                    <a:pt x="433" y="87"/>
                    <a:pt x="434" y="92"/>
                    <a:pt x="432" y="96"/>
                  </a:cubicBezTo>
                  <a:cubicBezTo>
                    <a:pt x="432" y="96"/>
                    <a:pt x="432" y="96"/>
                    <a:pt x="432" y="96"/>
                  </a:cubicBezTo>
                  <a:cubicBezTo>
                    <a:pt x="430" y="100"/>
                    <a:pt x="425" y="101"/>
                    <a:pt x="421" y="98"/>
                  </a:cubicBezTo>
                  <a:cubicBezTo>
                    <a:pt x="421" y="98"/>
                    <a:pt x="421" y="98"/>
                    <a:pt x="421" y="98"/>
                  </a:cubicBezTo>
                  <a:cubicBezTo>
                    <a:pt x="410" y="91"/>
                    <a:pt x="397" y="87"/>
                    <a:pt x="383" y="87"/>
                  </a:cubicBezTo>
                  <a:cubicBezTo>
                    <a:pt x="383" y="87"/>
                    <a:pt x="383" y="87"/>
                    <a:pt x="383" y="87"/>
                  </a:cubicBezTo>
                  <a:cubicBezTo>
                    <a:pt x="379" y="87"/>
                    <a:pt x="376" y="88"/>
                    <a:pt x="372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68" y="89"/>
                    <a:pt x="364" y="86"/>
                    <a:pt x="363" y="82"/>
                  </a:cubicBezTo>
                  <a:cubicBezTo>
                    <a:pt x="363" y="82"/>
                    <a:pt x="363" y="82"/>
                    <a:pt x="363" y="82"/>
                  </a:cubicBezTo>
                  <a:cubicBezTo>
                    <a:pt x="354" y="44"/>
                    <a:pt x="319" y="16"/>
                    <a:pt x="278" y="16"/>
                  </a:cubicBezTo>
                  <a:cubicBezTo>
                    <a:pt x="278" y="16"/>
                    <a:pt x="278" y="16"/>
                    <a:pt x="278" y="16"/>
                  </a:cubicBezTo>
                  <a:cubicBezTo>
                    <a:pt x="242" y="16"/>
                    <a:pt x="212" y="38"/>
                    <a:pt x="199" y="69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8" y="71"/>
                    <a:pt x="195" y="73"/>
                    <a:pt x="193" y="73"/>
                  </a:cubicBezTo>
                  <a:cubicBezTo>
                    <a:pt x="193" y="73"/>
                    <a:pt x="193" y="73"/>
                    <a:pt x="193" y="73"/>
                  </a:cubicBezTo>
                  <a:cubicBezTo>
                    <a:pt x="190" y="74"/>
                    <a:pt x="188" y="73"/>
                    <a:pt x="186" y="72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76" y="63"/>
                    <a:pt x="164" y="57"/>
                    <a:pt x="150" y="57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20" y="57"/>
                    <a:pt x="96" y="81"/>
                    <a:pt x="96" y="111"/>
                  </a:cubicBezTo>
                  <a:cubicBezTo>
                    <a:pt x="96" y="111"/>
                    <a:pt x="96" y="111"/>
                    <a:pt x="96" y="111"/>
                  </a:cubicBezTo>
                  <a:cubicBezTo>
                    <a:pt x="96" y="114"/>
                    <a:pt x="97" y="118"/>
                    <a:pt x="97" y="121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8" y="123"/>
                    <a:pt x="97" y="126"/>
                    <a:pt x="96" y="127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94" y="129"/>
                    <a:pt x="92" y="130"/>
                    <a:pt x="90" y="130"/>
                  </a:cubicBezTo>
                  <a:cubicBezTo>
                    <a:pt x="90" y="130"/>
                    <a:pt x="90" y="130"/>
                    <a:pt x="90" y="130"/>
                  </a:cubicBezTo>
                  <a:cubicBezTo>
                    <a:pt x="49" y="131"/>
                    <a:pt x="16" y="164"/>
                    <a:pt x="16" y="205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6" y="227"/>
                    <a:pt x="25" y="247"/>
                    <a:pt x="40" y="260"/>
                  </a:cubicBezTo>
                  <a:cubicBezTo>
                    <a:pt x="40" y="260"/>
                    <a:pt x="40" y="260"/>
                    <a:pt x="40" y="260"/>
                  </a:cubicBezTo>
                  <a:cubicBezTo>
                    <a:pt x="43" y="263"/>
                    <a:pt x="43" y="266"/>
                    <a:pt x="42" y="269"/>
                  </a:cubicBezTo>
                  <a:cubicBezTo>
                    <a:pt x="42" y="269"/>
                    <a:pt x="42" y="269"/>
                    <a:pt x="42" y="269"/>
                  </a:cubicBezTo>
                  <a:cubicBezTo>
                    <a:pt x="40" y="275"/>
                    <a:pt x="39" y="282"/>
                    <a:pt x="39" y="288"/>
                  </a:cubicBezTo>
                  <a:cubicBezTo>
                    <a:pt x="39" y="288"/>
                    <a:pt x="39" y="288"/>
                    <a:pt x="39" y="288"/>
                  </a:cubicBezTo>
                  <a:cubicBezTo>
                    <a:pt x="39" y="318"/>
                    <a:pt x="62" y="341"/>
                    <a:pt x="91" y="341"/>
                  </a:cubicBezTo>
                  <a:cubicBezTo>
                    <a:pt x="91" y="341"/>
                    <a:pt x="91" y="341"/>
                    <a:pt x="91" y="341"/>
                  </a:cubicBezTo>
                  <a:cubicBezTo>
                    <a:pt x="99" y="341"/>
                    <a:pt x="106" y="340"/>
                    <a:pt x="112" y="337"/>
                  </a:cubicBezTo>
                  <a:cubicBezTo>
                    <a:pt x="112" y="337"/>
                    <a:pt x="112" y="337"/>
                    <a:pt x="112" y="337"/>
                  </a:cubicBezTo>
                  <a:cubicBezTo>
                    <a:pt x="114" y="336"/>
                    <a:pt x="116" y="336"/>
                    <a:pt x="118" y="337"/>
                  </a:cubicBezTo>
                  <a:cubicBezTo>
                    <a:pt x="118" y="337"/>
                    <a:pt x="118" y="337"/>
                    <a:pt x="118" y="337"/>
                  </a:cubicBezTo>
                  <a:cubicBezTo>
                    <a:pt x="120" y="338"/>
                    <a:pt x="122" y="339"/>
                    <a:pt x="123" y="341"/>
                  </a:cubicBezTo>
                  <a:cubicBezTo>
                    <a:pt x="123" y="341"/>
                    <a:pt x="123" y="341"/>
                    <a:pt x="123" y="341"/>
                  </a:cubicBezTo>
                  <a:cubicBezTo>
                    <a:pt x="132" y="366"/>
                    <a:pt x="156" y="383"/>
                    <a:pt x="184" y="383"/>
                  </a:cubicBezTo>
                  <a:cubicBezTo>
                    <a:pt x="184" y="383"/>
                    <a:pt x="184" y="383"/>
                    <a:pt x="184" y="383"/>
                  </a:cubicBezTo>
                  <a:cubicBezTo>
                    <a:pt x="206" y="383"/>
                    <a:pt x="225" y="373"/>
                    <a:pt x="237" y="357"/>
                  </a:cubicBezTo>
                  <a:cubicBezTo>
                    <a:pt x="237" y="357"/>
                    <a:pt x="237" y="357"/>
                    <a:pt x="237" y="357"/>
                  </a:cubicBezTo>
                  <a:cubicBezTo>
                    <a:pt x="238" y="355"/>
                    <a:pt x="240" y="354"/>
                    <a:pt x="242" y="353"/>
                  </a:cubicBezTo>
                  <a:cubicBezTo>
                    <a:pt x="242" y="353"/>
                    <a:pt x="242" y="353"/>
                    <a:pt x="242" y="353"/>
                  </a:cubicBezTo>
                  <a:cubicBezTo>
                    <a:pt x="244" y="353"/>
                    <a:pt x="246" y="354"/>
                    <a:pt x="248" y="355"/>
                  </a:cubicBezTo>
                  <a:cubicBezTo>
                    <a:pt x="248" y="355"/>
                    <a:pt x="248" y="355"/>
                    <a:pt x="248" y="355"/>
                  </a:cubicBezTo>
                  <a:cubicBezTo>
                    <a:pt x="259" y="364"/>
                    <a:pt x="273" y="369"/>
                    <a:pt x="288" y="369"/>
                  </a:cubicBezTo>
                  <a:cubicBezTo>
                    <a:pt x="288" y="369"/>
                    <a:pt x="288" y="369"/>
                    <a:pt x="288" y="369"/>
                  </a:cubicBezTo>
                  <a:cubicBezTo>
                    <a:pt x="312" y="369"/>
                    <a:pt x="333" y="356"/>
                    <a:pt x="344" y="338"/>
                  </a:cubicBezTo>
                  <a:cubicBezTo>
                    <a:pt x="344" y="338"/>
                    <a:pt x="344" y="338"/>
                    <a:pt x="344" y="338"/>
                  </a:cubicBezTo>
                  <a:cubicBezTo>
                    <a:pt x="345" y="336"/>
                    <a:pt x="347" y="334"/>
                    <a:pt x="350" y="334"/>
                  </a:cubicBezTo>
                  <a:cubicBezTo>
                    <a:pt x="350" y="334"/>
                    <a:pt x="350" y="334"/>
                    <a:pt x="350" y="334"/>
                  </a:cubicBezTo>
                  <a:cubicBezTo>
                    <a:pt x="352" y="334"/>
                    <a:pt x="354" y="334"/>
                    <a:pt x="356" y="336"/>
                  </a:cubicBezTo>
                  <a:cubicBezTo>
                    <a:pt x="356" y="336"/>
                    <a:pt x="356" y="336"/>
                    <a:pt x="356" y="336"/>
                  </a:cubicBezTo>
                  <a:cubicBezTo>
                    <a:pt x="367" y="344"/>
                    <a:pt x="380" y="349"/>
                    <a:pt x="395" y="349"/>
                  </a:cubicBezTo>
                  <a:cubicBezTo>
                    <a:pt x="395" y="349"/>
                    <a:pt x="395" y="349"/>
                    <a:pt x="395" y="349"/>
                  </a:cubicBezTo>
                  <a:cubicBezTo>
                    <a:pt x="428" y="349"/>
                    <a:pt x="455" y="322"/>
                    <a:pt x="455" y="289"/>
                  </a:cubicBezTo>
                  <a:cubicBezTo>
                    <a:pt x="455" y="289"/>
                    <a:pt x="455" y="289"/>
                    <a:pt x="455" y="289"/>
                  </a:cubicBezTo>
                  <a:cubicBezTo>
                    <a:pt x="455" y="289"/>
                    <a:pt x="455" y="288"/>
                    <a:pt x="455" y="288"/>
                  </a:cubicBezTo>
                  <a:cubicBezTo>
                    <a:pt x="455" y="288"/>
                    <a:pt x="455" y="288"/>
                    <a:pt x="455" y="288"/>
                  </a:cubicBezTo>
                  <a:cubicBezTo>
                    <a:pt x="455" y="284"/>
                    <a:pt x="458" y="280"/>
                    <a:pt x="462" y="280"/>
                  </a:cubicBezTo>
                  <a:cubicBezTo>
                    <a:pt x="462" y="280"/>
                    <a:pt x="462" y="280"/>
                    <a:pt x="462" y="280"/>
                  </a:cubicBezTo>
                  <a:cubicBezTo>
                    <a:pt x="487" y="276"/>
                    <a:pt x="506" y="255"/>
                    <a:pt x="506" y="229"/>
                  </a:cubicBezTo>
                  <a:cubicBezTo>
                    <a:pt x="506" y="229"/>
                    <a:pt x="506" y="229"/>
                    <a:pt x="506" y="229"/>
                  </a:cubicBezTo>
                  <a:cubicBezTo>
                    <a:pt x="506" y="203"/>
                    <a:pt x="486" y="181"/>
                    <a:pt x="460" y="178"/>
                  </a:cubicBezTo>
                  <a:cubicBezTo>
                    <a:pt x="460" y="178"/>
                    <a:pt x="460" y="178"/>
                    <a:pt x="460" y="178"/>
                  </a:cubicBezTo>
                  <a:cubicBezTo>
                    <a:pt x="458" y="178"/>
                    <a:pt x="456" y="177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3" y="173"/>
                    <a:pt x="453" y="171"/>
                    <a:pt x="453" y="169"/>
                  </a:cubicBezTo>
                  <a:cubicBezTo>
                    <a:pt x="453" y="169"/>
                    <a:pt x="453" y="169"/>
                    <a:pt x="453" y="169"/>
                  </a:cubicBezTo>
                  <a:cubicBezTo>
                    <a:pt x="454" y="165"/>
                    <a:pt x="454" y="162"/>
                    <a:pt x="454" y="158"/>
                  </a:cubicBezTo>
                  <a:cubicBezTo>
                    <a:pt x="454" y="158"/>
                    <a:pt x="454" y="158"/>
                    <a:pt x="454" y="158"/>
                  </a:cubicBezTo>
                  <a:cubicBezTo>
                    <a:pt x="454" y="143"/>
                    <a:pt x="449" y="130"/>
                    <a:pt x="442" y="119"/>
                  </a:cubicBezTo>
                  <a:cubicBezTo>
                    <a:pt x="442" y="119"/>
                    <a:pt x="442" y="119"/>
                    <a:pt x="442" y="119"/>
                  </a:cubicBezTo>
                  <a:cubicBezTo>
                    <a:pt x="439" y="115"/>
                    <a:pt x="440" y="110"/>
                    <a:pt x="444" y="107"/>
                  </a:cubicBezTo>
                  <a:cubicBezTo>
                    <a:pt x="444" y="107"/>
                    <a:pt x="444" y="107"/>
                    <a:pt x="444" y="107"/>
                  </a:cubicBezTo>
                  <a:cubicBezTo>
                    <a:pt x="448" y="105"/>
                    <a:pt x="453" y="106"/>
                    <a:pt x="455" y="110"/>
                  </a:cubicBezTo>
                  <a:cubicBezTo>
                    <a:pt x="455" y="110"/>
                    <a:pt x="455" y="110"/>
                    <a:pt x="455" y="110"/>
                  </a:cubicBezTo>
                  <a:cubicBezTo>
                    <a:pt x="464" y="123"/>
                    <a:pt x="470" y="140"/>
                    <a:pt x="470" y="158"/>
                  </a:cubicBezTo>
                  <a:cubicBezTo>
                    <a:pt x="470" y="158"/>
                    <a:pt x="470" y="158"/>
                    <a:pt x="470" y="158"/>
                  </a:cubicBezTo>
                  <a:cubicBezTo>
                    <a:pt x="470" y="160"/>
                    <a:pt x="470" y="162"/>
                    <a:pt x="470" y="164"/>
                  </a:cubicBezTo>
                  <a:cubicBezTo>
                    <a:pt x="470" y="164"/>
                    <a:pt x="470" y="164"/>
                    <a:pt x="470" y="164"/>
                  </a:cubicBezTo>
                  <a:cubicBezTo>
                    <a:pt x="500" y="170"/>
                    <a:pt x="522" y="197"/>
                    <a:pt x="522" y="229"/>
                  </a:cubicBezTo>
                  <a:cubicBezTo>
                    <a:pt x="522" y="229"/>
                    <a:pt x="522" y="229"/>
                    <a:pt x="522" y="229"/>
                  </a:cubicBezTo>
                  <a:cubicBezTo>
                    <a:pt x="522" y="261"/>
                    <a:pt x="500" y="287"/>
                    <a:pt x="471" y="294"/>
                  </a:cubicBezTo>
                  <a:cubicBezTo>
                    <a:pt x="471" y="294"/>
                    <a:pt x="471" y="294"/>
                    <a:pt x="471" y="294"/>
                  </a:cubicBezTo>
                  <a:cubicBezTo>
                    <a:pt x="468" y="334"/>
                    <a:pt x="435" y="365"/>
                    <a:pt x="395" y="365"/>
                  </a:cubicBezTo>
                  <a:cubicBezTo>
                    <a:pt x="395" y="365"/>
                    <a:pt x="395" y="365"/>
                    <a:pt x="395" y="365"/>
                  </a:cubicBezTo>
                  <a:cubicBezTo>
                    <a:pt x="379" y="365"/>
                    <a:pt x="365" y="361"/>
                    <a:pt x="353" y="353"/>
                  </a:cubicBezTo>
                  <a:cubicBezTo>
                    <a:pt x="353" y="353"/>
                    <a:pt x="353" y="353"/>
                    <a:pt x="353" y="353"/>
                  </a:cubicBezTo>
                  <a:cubicBezTo>
                    <a:pt x="338" y="372"/>
                    <a:pt x="315" y="385"/>
                    <a:pt x="288" y="385"/>
                  </a:cubicBezTo>
                  <a:cubicBezTo>
                    <a:pt x="288" y="385"/>
                    <a:pt x="288" y="385"/>
                    <a:pt x="288" y="385"/>
                  </a:cubicBezTo>
                  <a:cubicBezTo>
                    <a:pt x="272" y="385"/>
                    <a:pt x="257" y="380"/>
                    <a:pt x="245" y="372"/>
                  </a:cubicBezTo>
                  <a:cubicBezTo>
                    <a:pt x="245" y="372"/>
                    <a:pt x="245" y="372"/>
                    <a:pt x="245" y="372"/>
                  </a:cubicBezTo>
                  <a:cubicBezTo>
                    <a:pt x="230" y="389"/>
                    <a:pt x="208" y="399"/>
                    <a:pt x="184" y="399"/>
                  </a:cubicBezTo>
                  <a:cubicBezTo>
                    <a:pt x="184" y="399"/>
                    <a:pt x="184" y="399"/>
                    <a:pt x="184" y="399"/>
                  </a:cubicBezTo>
                  <a:cubicBezTo>
                    <a:pt x="152" y="399"/>
                    <a:pt x="125" y="381"/>
                    <a:pt x="111" y="35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anchor="ctr"/>
            <a:lstStyle/>
            <a:p>
              <a:endParaRPr lang="en-US" sz="1100"/>
            </a:p>
          </p:txBody>
        </p:sp>
      </p:grpSp>
      <p:grpSp>
        <p:nvGrpSpPr>
          <p:cNvPr id="108" name="Group 65">
            <a:extLst>
              <a:ext uri="{FF2B5EF4-FFF2-40B4-BE49-F238E27FC236}">
                <a16:creationId xmlns:a16="http://schemas.microsoft.com/office/drawing/2014/main" id="{32901B7F-FD50-4237-801F-D21F1FB2026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375629" y="4545876"/>
            <a:ext cx="530146" cy="599964"/>
            <a:chOff x="1272" y="860"/>
            <a:chExt cx="969" cy="1392"/>
          </a:xfrm>
        </p:grpSpPr>
        <p:grpSp>
          <p:nvGrpSpPr>
            <p:cNvPr id="109" name="Group 54">
              <a:extLst>
                <a:ext uri="{FF2B5EF4-FFF2-40B4-BE49-F238E27FC236}">
                  <a16:creationId xmlns:a16="http://schemas.microsoft.com/office/drawing/2014/main" id="{C08E3458-0740-49C3-BF5D-B515D1D978D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75" y="860"/>
              <a:ext cx="966" cy="1391"/>
              <a:chOff x="1275" y="860"/>
              <a:chExt cx="966" cy="1391"/>
            </a:xfrm>
          </p:grpSpPr>
          <p:sp>
            <p:nvSpPr>
              <p:cNvPr id="111" name="Freeform 12">
                <a:extLst>
                  <a:ext uri="{FF2B5EF4-FFF2-40B4-BE49-F238E27FC236}">
                    <a16:creationId xmlns:a16="http://schemas.microsoft.com/office/drawing/2014/main" id="{B442523D-0C37-4A13-8AE0-8F058650858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294" y="879"/>
                <a:ext cx="928" cy="1353"/>
              </a:xfrm>
              <a:custGeom>
                <a:avLst/>
                <a:gdLst>
                  <a:gd name="T0" fmla="*/ 393 w 393"/>
                  <a:gd name="T1" fmla="*/ 83 h 573"/>
                  <a:gd name="T2" fmla="*/ 393 w 393"/>
                  <a:gd name="T3" fmla="*/ 541 h 573"/>
                  <a:gd name="T4" fmla="*/ 361 w 393"/>
                  <a:gd name="T5" fmla="*/ 573 h 573"/>
                  <a:gd name="T6" fmla="*/ 32 w 393"/>
                  <a:gd name="T7" fmla="*/ 573 h 573"/>
                  <a:gd name="T8" fmla="*/ 0 w 393"/>
                  <a:gd name="T9" fmla="*/ 541 h 573"/>
                  <a:gd name="T10" fmla="*/ 0 w 393"/>
                  <a:gd name="T11" fmla="*/ 32 h 573"/>
                  <a:gd name="T12" fmla="*/ 32 w 393"/>
                  <a:gd name="T13" fmla="*/ 0 h 573"/>
                  <a:gd name="T14" fmla="*/ 361 w 393"/>
                  <a:gd name="T15" fmla="*/ 0 h 573"/>
                  <a:gd name="T16" fmla="*/ 393 w 393"/>
                  <a:gd name="T17" fmla="*/ 32 h 573"/>
                  <a:gd name="T18" fmla="*/ 393 w 393"/>
                  <a:gd name="T19" fmla="*/ 51 h 57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3"/>
                  <a:gd name="T31" fmla="*/ 0 h 573"/>
                  <a:gd name="T32" fmla="*/ 393 w 393"/>
                  <a:gd name="T33" fmla="*/ 573 h 57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3" h="573">
                    <a:moveTo>
                      <a:pt x="393" y="83"/>
                    </a:moveTo>
                    <a:cubicBezTo>
                      <a:pt x="393" y="541"/>
                      <a:pt x="393" y="541"/>
                      <a:pt x="393" y="541"/>
                    </a:cubicBezTo>
                    <a:cubicBezTo>
                      <a:pt x="393" y="559"/>
                      <a:pt x="379" y="573"/>
                      <a:pt x="361" y="573"/>
                    </a:cubicBezTo>
                    <a:cubicBezTo>
                      <a:pt x="32" y="573"/>
                      <a:pt x="32" y="573"/>
                      <a:pt x="32" y="573"/>
                    </a:cubicBezTo>
                    <a:cubicBezTo>
                      <a:pt x="14" y="573"/>
                      <a:pt x="0" y="559"/>
                      <a:pt x="0" y="54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379" y="0"/>
                      <a:pt x="393" y="14"/>
                      <a:pt x="393" y="32"/>
                    </a:cubicBezTo>
                    <a:cubicBezTo>
                      <a:pt x="393" y="51"/>
                      <a:pt x="393" y="51"/>
                      <a:pt x="393" y="5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5pPr>
                <a:lvl6pPr marL="4572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6pPr>
                <a:lvl7pPr marL="9144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7pPr>
                <a:lvl8pPr marL="1371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8pPr>
                <a:lvl9pPr marL="18288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sv-SE" altLang="en-US" sz="1000"/>
              </a:p>
            </p:txBody>
          </p:sp>
          <p:sp>
            <p:nvSpPr>
              <p:cNvPr id="112" name="Freeform 13">
                <a:extLst>
                  <a:ext uri="{FF2B5EF4-FFF2-40B4-BE49-F238E27FC236}">
                    <a16:creationId xmlns:a16="http://schemas.microsoft.com/office/drawing/2014/main" id="{5EA4A52C-615E-4333-88B7-B46358C009EE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1275" y="860"/>
                <a:ext cx="966" cy="1391"/>
              </a:xfrm>
              <a:custGeom>
                <a:avLst/>
                <a:gdLst>
                  <a:gd name="T0" fmla="*/ 409 w 409"/>
                  <a:gd name="T1" fmla="*/ 59 h 589"/>
                  <a:gd name="T2" fmla="*/ 369 w 409"/>
                  <a:gd name="T3" fmla="*/ 0 h 589"/>
                  <a:gd name="T4" fmla="*/ 0 w 409"/>
                  <a:gd name="T5" fmla="*/ 40 h 589"/>
                  <a:gd name="T6" fmla="*/ 40 w 409"/>
                  <a:gd name="T7" fmla="*/ 589 h 589"/>
                  <a:gd name="T8" fmla="*/ 409 w 409"/>
                  <a:gd name="T9" fmla="*/ 549 h 589"/>
                  <a:gd name="T10" fmla="*/ 401 w 409"/>
                  <a:gd name="T11" fmla="*/ 83 h 589"/>
                  <a:gd name="T12" fmla="*/ 393 w 409"/>
                  <a:gd name="T13" fmla="*/ 549 h 589"/>
                  <a:gd name="T14" fmla="*/ 40 w 409"/>
                  <a:gd name="T15" fmla="*/ 573 h 589"/>
                  <a:gd name="T16" fmla="*/ 16 w 409"/>
                  <a:gd name="T17" fmla="*/ 40 h 589"/>
                  <a:gd name="T18" fmla="*/ 369 w 409"/>
                  <a:gd name="T19" fmla="*/ 16 h 589"/>
                  <a:gd name="T20" fmla="*/ 393 w 409"/>
                  <a:gd name="T21" fmla="*/ 59 h 589"/>
                  <a:gd name="T22" fmla="*/ 147 w 409"/>
                  <a:gd name="T23" fmla="*/ 206 h 589"/>
                  <a:gd name="T24" fmla="*/ 268 w 409"/>
                  <a:gd name="T25" fmla="*/ 202 h 589"/>
                  <a:gd name="T26" fmla="*/ 211 w 409"/>
                  <a:gd name="T27" fmla="*/ 80 h 589"/>
                  <a:gd name="T28" fmla="*/ 197 w 409"/>
                  <a:gd name="T29" fmla="*/ 80 h 589"/>
                  <a:gd name="T30" fmla="*/ 140 w 409"/>
                  <a:gd name="T31" fmla="*/ 202 h 589"/>
                  <a:gd name="T32" fmla="*/ 204 w 409"/>
                  <a:gd name="T33" fmla="*/ 102 h 589"/>
                  <a:gd name="T34" fmla="*/ 160 w 409"/>
                  <a:gd name="T35" fmla="*/ 190 h 589"/>
                  <a:gd name="T36" fmla="*/ 90 w 409"/>
                  <a:gd name="T37" fmla="*/ 243 h 589"/>
                  <a:gd name="T38" fmla="*/ 75 w 409"/>
                  <a:gd name="T39" fmla="*/ 258 h 589"/>
                  <a:gd name="T40" fmla="*/ 80 w 409"/>
                  <a:gd name="T41" fmla="*/ 317 h 589"/>
                  <a:gd name="T42" fmla="*/ 204 w 409"/>
                  <a:gd name="T43" fmla="*/ 335 h 589"/>
                  <a:gd name="T44" fmla="*/ 319 w 409"/>
                  <a:gd name="T45" fmla="*/ 322 h 589"/>
                  <a:gd name="T46" fmla="*/ 334 w 409"/>
                  <a:gd name="T47" fmla="*/ 307 h 589"/>
                  <a:gd name="T48" fmla="*/ 328 w 409"/>
                  <a:gd name="T49" fmla="*/ 248 h 589"/>
                  <a:gd name="T50" fmla="*/ 204 w 409"/>
                  <a:gd name="T51" fmla="*/ 230 h 589"/>
                  <a:gd name="T52" fmla="*/ 90 w 409"/>
                  <a:gd name="T53" fmla="*/ 243 h 589"/>
                  <a:gd name="T54" fmla="*/ 306 w 409"/>
                  <a:gd name="T55" fmla="*/ 310 h 589"/>
                  <a:gd name="T56" fmla="*/ 120 w 409"/>
                  <a:gd name="T57" fmla="*/ 313 h 589"/>
                  <a:gd name="T58" fmla="*/ 91 w 409"/>
                  <a:gd name="T59" fmla="*/ 305 h 589"/>
                  <a:gd name="T60" fmla="*/ 98 w 409"/>
                  <a:gd name="T61" fmla="*/ 277 h 589"/>
                  <a:gd name="T62" fmla="*/ 292 w 409"/>
                  <a:gd name="T63" fmla="*/ 281 h 589"/>
                  <a:gd name="T64" fmla="*/ 318 w 409"/>
                  <a:gd name="T65" fmla="*/ 305 h 589"/>
                  <a:gd name="T66" fmla="*/ 313 w 409"/>
                  <a:gd name="T67" fmla="*/ 258 h 589"/>
                  <a:gd name="T68" fmla="*/ 306 w 409"/>
                  <a:gd name="T69" fmla="*/ 261 h 589"/>
                  <a:gd name="T70" fmla="*/ 120 w 409"/>
                  <a:gd name="T71" fmla="*/ 265 h 589"/>
                  <a:gd name="T72" fmla="*/ 94 w 409"/>
                  <a:gd name="T73" fmla="*/ 258 h 589"/>
                  <a:gd name="T74" fmla="*/ 204 w 409"/>
                  <a:gd name="T75" fmla="*/ 246 h 589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09"/>
                  <a:gd name="T115" fmla="*/ 0 h 589"/>
                  <a:gd name="T116" fmla="*/ 409 w 409"/>
                  <a:gd name="T117" fmla="*/ 589 h 589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09" h="589">
                    <a:moveTo>
                      <a:pt x="401" y="67"/>
                    </a:moveTo>
                    <a:cubicBezTo>
                      <a:pt x="405" y="67"/>
                      <a:pt x="409" y="64"/>
                      <a:pt x="409" y="59"/>
                    </a:cubicBezTo>
                    <a:cubicBezTo>
                      <a:pt x="409" y="40"/>
                      <a:pt x="409" y="40"/>
                      <a:pt x="409" y="40"/>
                    </a:cubicBezTo>
                    <a:cubicBezTo>
                      <a:pt x="409" y="18"/>
                      <a:pt x="391" y="0"/>
                      <a:pt x="369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549"/>
                      <a:pt x="0" y="549"/>
                      <a:pt x="0" y="549"/>
                    </a:cubicBezTo>
                    <a:cubicBezTo>
                      <a:pt x="0" y="571"/>
                      <a:pt x="18" y="589"/>
                      <a:pt x="40" y="589"/>
                    </a:cubicBezTo>
                    <a:cubicBezTo>
                      <a:pt x="369" y="589"/>
                      <a:pt x="369" y="589"/>
                      <a:pt x="369" y="589"/>
                    </a:cubicBezTo>
                    <a:cubicBezTo>
                      <a:pt x="391" y="589"/>
                      <a:pt x="409" y="571"/>
                      <a:pt x="409" y="549"/>
                    </a:cubicBezTo>
                    <a:cubicBezTo>
                      <a:pt x="409" y="91"/>
                      <a:pt x="409" y="91"/>
                      <a:pt x="409" y="91"/>
                    </a:cubicBezTo>
                    <a:cubicBezTo>
                      <a:pt x="409" y="87"/>
                      <a:pt x="405" y="83"/>
                      <a:pt x="401" y="83"/>
                    </a:cubicBezTo>
                    <a:cubicBezTo>
                      <a:pt x="397" y="83"/>
                      <a:pt x="393" y="87"/>
                      <a:pt x="393" y="91"/>
                    </a:cubicBezTo>
                    <a:cubicBezTo>
                      <a:pt x="393" y="549"/>
                      <a:pt x="393" y="549"/>
                      <a:pt x="393" y="549"/>
                    </a:cubicBezTo>
                    <a:cubicBezTo>
                      <a:pt x="393" y="562"/>
                      <a:pt x="382" y="573"/>
                      <a:pt x="369" y="573"/>
                    </a:cubicBezTo>
                    <a:cubicBezTo>
                      <a:pt x="40" y="573"/>
                      <a:pt x="40" y="573"/>
                      <a:pt x="40" y="573"/>
                    </a:cubicBezTo>
                    <a:cubicBezTo>
                      <a:pt x="26" y="573"/>
                      <a:pt x="16" y="562"/>
                      <a:pt x="16" y="549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27"/>
                      <a:pt x="26" y="16"/>
                      <a:pt x="40" y="16"/>
                    </a:cubicBezTo>
                    <a:cubicBezTo>
                      <a:pt x="369" y="16"/>
                      <a:pt x="369" y="16"/>
                      <a:pt x="369" y="16"/>
                    </a:cubicBezTo>
                    <a:cubicBezTo>
                      <a:pt x="382" y="16"/>
                      <a:pt x="393" y="27"/>
                      <a:pt x="393" y="40"/>
                    </a:cubicBezTo>
                    <a:cubicBezTo>
                      <a:pt x="393" y="59"/>
                      <a:pt x="393" y="59"/>
                      <a:pt x="393" y="59"/>
                    </a:cubicBezTo>
                    <a:cubicBezTo>
                      <a:pt x="393" y="64"/>
                      <a:pt x="397" y="67"/>
                      <a:pt x="401" y="67"/>
                    </a:cubicBezTo>
                    <a:close/>
                    <a:moveTo>
                      <a:pt x="147" y="206"/>
                    </a:moveTo>
                    <a:cubicBezTo>
                      <a:pt x="261" y="206"/>
                      <a:pt x="261" y="206"/>
                      <a:pt x="261" y="206"/>
                    </a:cubicBezTo>
                    <a:cubicBezTo>
                      <a:pt x="264" y="206"/>
                      <a:pt x="266" y="204"/>
                      <a:pt x="268" y="202"/>
                    </a:cubicBezTo>
                    <a:cubicBezTo>
                      <a:pt x="269" y="200"/>
                      <a:pt x="269" y="197"/>
                      <a:pt x="268" y="194"/>
                    </a:cubicBezTo>
                    <a:cubicBezTo>
                      <a:pt x="211" y="80"/>
                      <a:pt x="211" y="80"/>
                      <a:pt x="211" y="80"/>
                    </a:cubicBezTo>
                    <a:cubicBezTo>
                      <a:pt x="210" y="78"/>
                      <a:pt x="207" y="76"/>
                      <a:pt x="204" y="76"/>
                    </a:cubicBezTo>
                    <a:cubicBezTo>
                      <a:pt x="201" y="76"/>
                      <a:pt x="198" y="78"/>
                      <a:pt x="197" y="80"/>
                    </a:cubicBezTo>
                    <a:cubicBezTo>
                      <a:pt x="140" y="194"/>
                      <a:pt x="140" y="194"/>
                      <a:pt x="140" y="194"/>
                    </a:cubicBezTo>
                    <a:cubicBezTo>
                      <a:pt x="139" y="197"/>
                      <a:pt x="139" y="200"/>
                      <a:pt x="140" y="202"/>
                    </a:cubicBezTo>
                    <a:cubicBezTo>
                      <a:pt x="142" y="204"/>
                      <a:pt x="144" y="206"/>
                      <a:pt x="147" y="206"/>
                    </a:cubicBezTo>
                    <a:close/>
                    <a:moveTo>
                      <a:pt x="204" y="102"/>
                    </a:moveTo>
                    <a:cubicBezTo>
                      <a:pt x="248" y="190"/>
                      <a:pt x="248" y="190"/>
                      <a:pt x="248" y="190"/>
                    </a:cubicBezTo>
                    <a:cubicBezTo>
                      <a:pt x="160" y="190"/>
                      <a:pt x="160" y="190"/>
                      <a:pt x="160" y="190"/>
                    </a:cubicBezTo>
                    <a:lnTo>
                      <a:pt x="204" y="102"/>
                    </a:lnTo>
                    <a:close/>
                    <a:moveTo>
                      <a:pt x="90" y="243"/>
                    </a:moveTo>
                    <a:cubicBezTo>
                      <a:pt x="86" y="244"/>
                      <a:pt x="83" y="246"/>
                      <a:pt x="80" y="248"/>
                    </a:cubicBezTo>
                    <a:cubicBezTo>
                      <a:pt x="78" y="250"/>
                      <a:pt x="75" y="254"/>
                      <a:pt x="75" y="258"/>
                    </a:cubicBezTo>
                    <a:cubicBezTo>
                      <a:pt x="75" y="307"/>
                      <a:pt x="75" y="307"/>
                      <a:pt x="75" y="307"/>
                    </a:cubicBezTo>
                    <a:cubicBezTo>
                      <a:pt x="75" y="311"/>
                      <a:pt x="78" y="315"/>
                      <a:pt x="80" y="317"/>
                    </a:cubicBezTo>
                    <a:cubicBezTo>
                      <a:pt x="85" y="321"/>
                      <a:pt x="91" y="323"/>
                      <a:pt x="98" y="325"/>
                    </a:cubicBezTo>
                    <a:cubicBezTo>
                      <a:pt x="121" y="331"/>
                      <a:pt x="160" y="335"/>
                      <a:pt x="204" y="335"/>
                    </a:cubicBezTo>
                    <a:cubicBezTo>
                      <a:pt x="238" y="335"/>
                      <a:pt x="269" y="333"/>
                      <a:pt x="292" y="329"/>
                    </a:cubicBezTo>
                    <a:cubicBezTo>
                      <a:pt x="303" y="327"/>
                      <a:pt x="312" y="325"/>
                      <a:pt x="319" y="322"/>
                    </a:cubicBezTo>
                    <a:cubicBezTo>
                      <a:pt x="323" y="321"/>
                      <a:pt x="326" y="319"/>
                      <a:pt x="328" y="317"/>
                    </a:cubicBezTo>
                    <a:cubicBezTo>
                      <a:pt x="331" y="315"/>
                      <a:pt x="334" y="311"/>
                      <a:pt x="334" y="307"/>
                    </a:cubicBezTo>
                    <a:cubicBezTo>
                      <a:pt x="334" y="258"/>
                      <a:pt x="334" y="258"/>
                      <a:pt x="334" y="258"/>
                    </a:cubicBezTo>
                    <a:cubicBezTo>
                      <a:pt x="334" y="254"/>
                      <a:pt x="331" y="250"/>
                      <a:pt x="328" y="248"/>
                    </a:cubicBezTo>
                    <a:cubicBezTo>
                      <a:pt x="324" y="244"/>
                      <a:pt x="318" y="242"/>
                      <a:pt x="310" y="240"/>
                    </a:cubicBezTo>
                    <a:cubicBezTo>
                      <a:pt x="288" y="234"/>
                      <a:pt x="249" y="230"/>
                      <a:pt x="204" y="230"/>
                    </a:cubicBezTo>
                    <a:cubicBezTo>
                      <a:pt x="171" y="230"/>
                      <a:pt x="140" y="232"/>
                      <a:pt x="117" y="236"/>
                    </a:cubicBezTo>
                    <a:cubicBezTo>
                      <a:pt x="106" y="238"/>
                      <a:pt x="97" y="240"/>
                      <a:pt x="90" y="243"/>
                    </a:cubicBezTo>
                    <a:close/>
                    <a:moveTo>
                      <a:pt x="318" y="305"/>
                    </a:moveTo>
                    <a:cubicBezTo>
                      <a:pt x="316" y="306"/>
                      <a:pt x="312" y="308"/>
                      <a:pt x="306" y="310"/>
                    </a:cubicBezTo>
                    <a:cubicBezTo>
                      <a:pt x="286" y="315"/>
                      <a:pt x="248" y="319"/>
                      <a:pt x="204" y="319"/>
                    </a:cubicBezTo>
                    <a:cubicBezTo>
                      <a:pt x="171" y="319"/>
                      <a:pt x="141" y="317"/>
                      <a:pt x="120" y="313"/>
                    </a:cubicBezTo>
                    <a:cubicBezTo>
                      <a:pt x="109" y="312"/>
                      <a:pt x="101" y="309"/>
                      <a:pt x="96" y="307"/>
                    </a:cubicBezTo>
                    <a:cubicBezTo>
                      <a:pt x="93" y="306"/>
                      <a:pt x="92" y="306"/>
                      <a:pt x="91" y="305"/>
                    </a:cubicBezTo>
                    <a:cubicBezTo>
                      <a:pt x="91" y="274"/>
                      <a:pt x="91" y="274"/>
                      <a:pt x="91" y="274"/>
                    </a:cubicBezTo>
                    <a:cubicBezTo>
                      <a:pt x="93" y="275"/>
                      <a:pt x="96" y="276"/>
                      <a:pt x="98" y="277"/>
                    </a:cubicBezTo>
                    <a:cubicBezTo>
                      <a:pt x="121" y="283"/>
                      <a:pt x="160" y="287"/>
                      <a:pt x="204" y="287"/>
                    </a:cubicBezTo>
                    <a:cubicBezTo>
                      <a:pt x="238" y="287"/>
                      <a:pt x="269" y="285"/>
                      <a:pt x="292" y="281"/>
                    </a:cubicBezTo>
                    <a:cubicBezTo>
                      <a:pt x="302" y="279"/>
                      <a:pt x="311" y="277"/>
                      <a:pt x="318" y="274"/>
                    </a:cubicBezTo>
                    <a:lnTo>
                      <a:pt x="318" y="305"/>
                    </a:lnTo>
                    <a:close/>
                    <a:moveTo>
                      <a:pt x="289" y="252"/>
                    </a:moveTo>
                    <a:cubicBezTo>
                      <a:pt x="299" y="253"/>
                      <a:pt x="308" y="256"/>
                      <a:pt x="313" y="258"/>
                    </a:cubicBezTo>
                    <a:cubicBezTo>
                      <a:pt x="314" y="258"/>
                      <a:pt x="314" y="258"/>
                      <a:pt x="315" y="258"/>
                    </a:cubicBezTo>
                    <a:cubicBezTo>
                      <a:pt x="313" y="259"/>
                      <a:pt x="310" y="260"/>
                      <a:pt x="306" y="261"/>
                    </a:cubicBezTo>
                    <a:cubicBezTo>
                      <a:pt x="286" y="267"/>
                      <a:pt x="248" y="271"/>
                      <a:pt x="204" y="271"/>
                    </a:cubicBezTo>
                    <a:cubicBezTo>
                      <a:pt x="171" y="271"/>
                      <a:pt x="141" y="269"/>
                      <a:pt x="120" y="265"/>
                    </a:cubicBezTo>
                    <a:cubicBezTo>
                      <a:pt x="109" y="263"/>
                      <a:pt x="101" y="261"/>
                      <a:pt x="96" y="259"/>
                    </a:cubicBezTo>
                    <a:cubicBezTo>
                      <a:pt x="95" y="259"/>
                      <a:pt x="95" y="259"/>
                      <a:pt x="94" y="258"/>
                    </a:cubicBezTo>
                    <a:cubicBezTo>
                      <a:pt x="96" y="257"/>
                      <a:pt x="99" y="256"/>
                      <a:pt x="103" y="255"/>
                    </a:cubicBezTo>
                    <a:cubicBezTo>
                      <a:pt x="122" y="250"/>
                      <a:pt x="161" y="246"/>
                      <a:pt x="204" y="246"/>
                    </a:cubicBezTo>
                    <a:cubicBezTo>
                      <a:pt x="238" y="246"/>
                      <a:pt x="268" y="248"/>
                      <a:pt x="289" y="252"/>
                    </a:cubicBezTo>
                    <a:close/>
                  </a:path>
                </a:pathLst>
              </a:custGeom>
              <a:solidFill>
                <a:srgbClr val="7B06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5pPr>
                <a:lvl6pPr marL="4572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6pPr>
                <a:lvl7pPr marL="9144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7pPr>
                <a:lvl8pPr marL="1371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8pPr>
                <a:lvl9pPr marL="18288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sv-SE" altLang="en-US" sz="1000"/>
              </a:p>
            </p:txBody>
          </p:sp>
          <p:sp>
            <p:nvSpPr>
              <p:cNvPr id="113" name="Text Box 45">
                <a:extLst>
                  <a:ext uri="{FF2B5EF4-FFF2-40B4-BE49-F238E27FC236}">
                    <a16:creationId xmlns:a16="http://schemas.microsoft.com/office/drawing/2014/main" id="{CA3FB13F-0D42-42E6-A205-4BC8FFC3772E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1350" y="1813"/>
                <a:ext cx="816" cy="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5pPr>
                <a:lvl6pPr marL="4572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6pPr>
                <a:lvl7pPr marL="9144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7pPr>
                <a:lvl8pPr marL="1371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8pPr>
                <a:lvl9pPr marL="18288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MS PGothic" panose="020B0600070205080204" pitchFamily="34" charset="-128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sv-SE" altLang="en-US" sz="1000" dirty="0">
                    <a:solidFill>
                      <a:srgbClr val="7B0663"/>
                    </a:solidFill>
                  </a:rPr>
                  <a:t>HSS</a:t>
                </a:r>
              </a:p>
            </p:txBody>
          </p:sp>
        </p:grpSp>
        <p:sp>
          <p:nvSpPr>
            <p:cNvPr id="110" name="Rectangle 55">
              <a:extLst>
                <a:ext uri="{FF2B5EF4-FFF2-40B4-BE49-F238E27FC236}">
                  <a16:creationId xmlns:a16="http://schemas.microsoft.com/office/drawing/2014/main" id="{E58A5A40-DD5A-495F-B727-FE17C24E7AC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272" y="860"/>
              <a:ext cx="969" cy="13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rIns="0" anchor="ctr"/>
            <a:lstStyle/>
            <a:p>
              <a:pPr algn="ctr"/>
              <a:endParaRPr lang="sv-SE" altLang="en-US" sz="1000"/>
            </a:p>
          </p:txBody>
        </p:sp>
      </p:grpSp>
      <p:sp>
        <p:nvSpPr>
          <p:cNvPr id="117" name="Freeform 12">
            <a:extLst>
              <a:ext uri="{FF2B5EF4-FFF2-40B4-BE49-F238E27FC236}">
                <a16:creationId xmlns:a16="http://schemas.microsoft.com/office/drawing/2014/main" id="{B27216AC-00A1-4513-AAAE-7CC742228590}"/>
              </a:ext>
            </a:extLst>
          </p:cNvPr>
          <p:cNvSpPr>
            <a:spLocks noChangeAspect="1"/>
          </p:cNvSpPr>
          <p:nvPr/>
        </p:nvSpPr>
        <p:spPr bwMode="auto">
          <a:xfrm>
            <a:off x="4866920" y="4585477"/>
            <a:ext cx="505874" cy="581041"/>
          </a:xfrm>
          <a:custGeom>
            <a:avLst/>
            <a:gdLst>
              <a:gd name="T0" fmla="*/ 393 w 393"/>
              <a:gd name="T1" fmla="*/ 83 h 573"/>
              <a:gd name="T2" fmla="*/ 393 w 393"/>
              <a:gd name="T3" fmla="*/ 541 h 573"/>
              <a:gd name="T4" fmla="*/ 361 w 393"/>
              <a:gd name="T5" fmla="*/ 573 h 573"/>
              <a:gd name="T6" fmla="*/ 32 w 393"/>
              <a:gd name="T7" fmla="*/ 573 h 573"/>
              <a:gd name="T8" fmla="*/ 0 w 393"/>
              <a:gd name="T9" fmla="*/ 541 h 573"/>
              <a:gd name="T10" fmla="*/ 0 w 393"/>
              <a:gd name="T11" fmla="*/ 32 h 573"/>
              <a:gd name="T12" fmla="*/ 32 w 393"/>
              <a:gd name="T13" fmla="*/ 0 h 573"/>
              <a:gd name="T14" fmla="*/ 361 w 393"/>
              <a:gd name="T15" fmla="*/ 0 h 573"/>
              <a:gd name="T16" fmla="*/ 393 w 393"/>
              <a:gd name="T17" fmla="*/ 32 h 573"/>
              <a:gd name="T18" fmla="*/ 393 w 393"/>
              <a:gd name="T19" fmla="*/ 51 h 57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93"/>
              <a:gd name="T31" fmla="*/ 0 h 573"/>
              <a:gd name="T32" fmla="*/ 393 w 393"/>
              <a:gd name="T33" fmla="*/ 573 h 57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93" h="573">
                <a:moveTo>
                  <a:pt x="393" y="83"/>
                </a:moveTo>
                <a:cubicBezTo>
                  <a:pt x="393" y="541"/>
                  <a:pt x="393" y="541"/>
                  <a:pt x="393" y="541"/>
                </a:cubicBezTo>
                <a:cubicBezTo>
                  <a:pt x="393" y="559"/>
                  <a:pt x="379" y="573"/>
                  <a:pt x="361" y="573"/>
                </a:cubicBezTo>
                <a:cubicBezTo>
                  <a:pt x="32" y="573"/>
                  <a:pt x="32" y="573"/>
                  <a:pt x="32" y="573"/>
                </a:cubicBezTo>
                <a:cubicBezTo>
                  <a:pt x="14" y="573"/>
                  <a:pt x="0" y="559"/>
                  <a:pt x="0" y="541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79" y="0"/>
                  <a:pt x="393" y="14"/>
                  <a:pt x="393" y="32"/>
                </a:cubicBezTo>
                <a:cubicBezTo>
                  <a:pt x="393" y="51"/>
                  <a:pt x="393" y="51"/>
                  <a:pt x="393" y="5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5pPr>
            <a:lvl6pPr marL="4572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6pPr>
            <a:lvl7pPr marL="9144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7pPr>
            <a:lvl8pPr marL="1371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8pPr>
            <a:lvl9pPr marL="18288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9pPr>
          </a:lstStyle>
          <a:p>
            <a:pPr eaLnBrk="1" hangingPunct="1"/>
            <a:endParaRPr lang="sv-SE" altLang="en-US" sz="1000"/>
          </a:p>
        </p:txBody>
      </p:sp>
      <p:sp>
        <p:nvSpPr>
          <p:cNvPr id="118" name="Freeform 13">
            <a:extLst>
              <a:ext uri="{FF2B5EF4-FFF2-40B4-BE49-F238E27FC236}">
                <a16:creationId xmlns:a16="http://schemas.microsoft.com/office/drawing/2014/main" id="{3FFC964B-417B-4E14-B1C2-22C76516A71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856563" y="4577318"/>
            <a:ext cx="526589" cy="597360"/>
          </a:xfrm>
          <a:custGeom>
            <a:avLst/>
            <a:gdLst>
              <a:gd name="T0" fmla="*/ 409 w 409"/>
              <a:gd name="T1" fmla="*/ 59 h 589"/>
              <a:gd name="T2" fmla="*/ 369 w 409"/>
              <a:gd name="T3" fmla="*/ 0 h 589"/>
              <a:gd name="T4" fmla="*/ 0 w 409"/>
              <a:gd name="T5" fmla="*/ 40 h 589"/>
              <a:gd name="T6" fmla="*/ 40 w 409"/>
              <a:gd name="T7" fmla="*/ 589 h 589"/>
              <a:gd name="T8" fmla="*/ 409 w 409"/>
              <a:gd name="T9" fmla="*/ 549 h 589"/>
              <a:gd name="T10" fmla="*/ 401 w 409"/>
              <a:gd name="T11" fmla="*/ 83 h 589"/>
              <a:gd name="T12" fmla="*/ 393 w 409"/>
              <a:gd name="T13" fmla="*/ 549 h 589"/>
              <a:gd name="T14" fmla="*/ 40 w 409"/>
              <a:gd name="T15" fmla="*/ 573 h 589"/>
              <a:gd name="T16" fmla="*/ 16 w 409"/>
              <a:gd name="T17" fmla="*/ 40 h 589"/>
              <a:gd name="T18" fmla="*/ 369 w 409"/>
              <a:gd name="T19" fmla="*/ 16 h 589"/>
              <a:gd name="T20" fmla="*/ 393 w 409"/>
              <a:gd name="T21" fmla="*/ 59 h 589"/>
              <a:gd name="T22" fmla="*/ 147 w 409"/>
              <a:gd name="T23" fmla="*/ 206 h 589"/>
              <a:gd name="T24" fmla="*/ 268 w 409"/>
              <a:gd name="T25" fmla="*/ 202 h 589"/>
              <a:gd name="T26" fmla="*/ 211 w 409"/>
              <a:gd name="T27" fmla="*/ 80 h 589"/>
              <a:gd name="T28" fmla="*/ 197 w 409"/>
              <a:gd name="T29" fmla="*/ 80 h 589"/>
              <a:gd name="T30" fmla="*/ 140 w 409"/>
              <a:gd name="T31" fmla="*/ 202 h 589"/>
              <a:gd name="T32" fmla="*/ 204 w 409"/>
              <a:gd name="T33" fmla="*/ 102 h 589"/>
              <a:gd name="T34" fmla="*/ 160 w 409"/>
              <a:gd name="T35" fmla="*/ 190 h 589"/>
              <a:gd name="T36" fmla="*/ 90 w 409"/>
              <a:gd name="T37" fmla="*/ 243 h 589"/>
              <a:gd name="T38" fmla="*/ 75 w 409"/>
              <a:gd name="T39" fmla="*/ 258 h 589"/>
              <a:gd name="T40" fmla="*/ 80 w 409"/>
              <a:gd name="T41" fmla="*/ 317 h 589"/>
              <a:gd name="T42" fmla="*/ 204 w 409"/>
              <a:gd name="T43" fmla="*/ 335 h 589"/>
              <a:gd name="T44" fmla="*/ 319 w 409"/>
              <a:gd name="T45" fmla="*/ 322 h 589"/>
              <a:gd name="T46" fmla="*/ 334 w 409"/>
              <a:gd name="T47" fmla="*/ 307 h 589"/>
              <a:gd name="T48" fmla="*/ 328 w 409"/>
              <a:gd name="T49" fmla="*/ 248 h 589"/>
              <a:gd name="T50" fmla="*/ 204 w 409"/>
              <a:gd name="T51" fmla="*/ 230 h 589"/>
              <a:gd name="T52" fmla="*/ 90 w 409"/>
              <a:gd name="T53" fmla="*/ 243 h 589"/>
              <a:gd name="T54" fmla="*/ 306 w 409"/>
              <a:gd name="T55" fmla="*/ 310 h 589"/>
              <a:gd name="T56" fmla="*/ 120 w 409"/>
              <a:gd name="T57" fmla="*/ 313 h 589"/>
              <a:gd name="T58" fmla="*/ 91 w 409"/>
              <a:gd name="T59" fmla="*/ 305 h 589"/>
              <a:gd name="T60" fmla="*/ 98 w 409"/>
              <a:gd name="T61" fmla="*/ 277 h 589"/>
              <a:gd name="T62" fmla="*/ 292 w 409"/>
              <a:gd name="T63" fmla="*/ 281 h 589"/>
              <a:gd name="T64" fmla="*/ 318 w 409"/>
              <a:gd name="T65" fmla="*/ 305 h 589"/>
              <a:gd name="T66" fmla="*/ 313 w 409"/>
              <a:gd name="T67" fmla="*/ 258 h 589"/>
              <a:gd name="T68" fmla="*/ 306 w 409"/>
              <a:gd name="T69" fmla="*/ 261 h 589"/>
              <a:gd name="T70" fmla="*/ 120 w 409"/>
              <a:gd name="T71" fmla="*/ 265 h 589"/>
              <a:gd name="T72" fmla="*/ 94 w 409"/>
              <a:gd name="T73" fmla="*/ 258 h 589"/>
              <a:gd name="T74" fmla="*/ 204 w 409"/>
              <a:gd name="T75" fmla="*/ 246 h 58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409"/>
              <a:gd name="T115" fmla="*/ 0 h 589"/>
              <a:gd name="T116" fmla="*/ 409 w 409"/>
              <a:gd name="T117" fmla="*/ 589 h 589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409" h="589">
                <a:moveTo>
                  <a:pt x="401" y="67"/>
                </a:moveTo>
                <a:cubicBezTo>
                  <a:pt x="405" y="67"/>
                  <a:pt x="409" y="64"/>
                  <a:pt x="409" y="59"/>
                </a:cubicBezTo>
                <a:cubicBezTo>
                  <a:pt x="409" y="40"/>
                  <a:pt x="409" y="40"/>
                  <a:pt x="409" y="40"/>
                </a:cubicBezTo>
                <a:cubicBezTo>
                  <a:pt x="409" y="18"/>
                  <a:pt x="391" y="0"/>
                  <a:pt x="36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549"/>
                  <a:pt x="0" y="549"/>
                  <a:pt x="0" y="549"/>
                </a:cubicBezTo>
                <a:cubicBezTo>
                  <a:pt x="0" y="571"/>
                  <a:pt x="18" y="589"/>
                  <a:pt x="40" y="589"/>
                </a:cubicBezTo>
                <a:cubicBezTo>
                  <a:pt x="369" y="589"/>
                  <a:pt x="369" y="589"/>
                  <a:pt x="369" y="589"/>
                </a:cubicBezTo>
                <a:cubicBezTo>
                  <a:pt x="391" y="589"/>
                  <a:pt x="409" y="571"/>
                  <a:pt x="409" y="549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87"/>
                  <a:pt x="405" y="83"/>
                  <a:pt x="401" y="83"/>
                </a:cubicBezTo>
                <a:cubicBezTo>
                  <a:pt x="397" y="83"/>
                  <a:pt x="393" y="87"/>
                  <a:pt x="393" y="91"/>
                </a:cubicBezTo>
                <a:cubicBezTo>
                  <a:pt x="393" y="549"/>
                  <a:pt x="393" y="549"/>
                  <a:pt x="393" y="549"/>
                </a:cubicBezTo>
                <a:cubicBezTo>
                  <a:pt x="393" y="562"/>
                  <a:pt x="382" y="573"/>
                  <a:pt x="369" y="573"/>
                </a:cubicBezTo>
                <a:cubicBezTo>
                  <a:pt x="40" y="573"/>
                  <a:pt x="40" y="573"/>
                  <a:pt x="40" y="573"/>
                </a:cubicBezTo>
                <a:cubicBezTo>
                  <a:pt x="26" y="573"/>
                  <a:pt x="16" y="562"/>
                  <a:pt x="16" y="549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27"/>
                  <a:pt x="26" y="16"/>
                  <a:pt x="40" y="16"/>
                </a:cubicBezTo>
                <a:cubicBezTo>
                  <a:pt x="369" y="16"/>
                  <a:pt x="369" y="16"/>
                  <a:pt x="369" y="16"/>
                </a:cubicBezTo>
                <a:cubicBezTo>
                  <a:pt x="382" y="16"/>
                  <a:pt x="393" y="27"/>
                  <a:pt x="393" y="40"/>
                </a:cubicBezTo>
                <a:cubicBezTo>
                  <a:pt x="393" y="59"/>
                  <a:pt x="393" y="59"/>
                  <a:pt x="393" y="59"/>
                </a:cubicBezTo>
                <a:cubicBezTo>
                  <a:pt x="393" y="64"/>
                  <a:pt x="397" y="67"/>
                  <a:pt x="401" y="67"/>
                </a:cubicBezTo>
                <a:close/>
                <a:moveTo>
                  <a:pt x="147" y="206"/>
                </a:moveTo>
                <a:cubicBezTo>
                  <a:pt x="261" y="206"/>
                  <a:pt x="261" y="206"/>
                  <a:pt x="261" y="206"/>
                </a:cubicBezTo>
                <a:cubicBezTo>
                  <a:pt x="264" y="206"/>
                  <a:pt x="266" y="204"/>
                  <a:pt x="268" y="202"/>
                </a:cubicBezTo>
                <a:cubicBezTo>
                  <a:pt x="269" y="200"/>
                  <a:pt x="269" y="197"/>
                  <a:pt x="268" y="194"/>
                </a:cubicBezTo>
                <a:cubicBezTo>
                  <a:pt x="211" y="80"/>
                  <a:pt x="211" y="80"/>
                  <a:pt x="211" y="80"/>
                </a:cubicBezTo>
                <a:cubicBezTo>
                  <a:pt x="210" y="78"/>
                  <a:pt x="207" y="76"/>
                  <a:pt x="204" y="76"/>
                </a:cubicBezTo>
                <a:cubicBezTo>
                  <a:pt x="201" y="76"/>
                  <a:pt x="198" y="78"/>
                  <a:pt x="197" y="80"/>
                </a:cubicBezTo>
                <a:cubicBezTo>
                  <a:pt x="140" y="194"/>
                  <a:pt x="140" y="194"/>
                  <a:pt x="140" y="194"/>
                </a:cubicBezTo>
                <a:cubicBezTo>
                  <a:pt x="139" y="197"/>
                  <a:pt x="139" y="200"/>
                  <a:pt x="140" y="202"/>
                </a:cubicBezTo>
                <a:cubicBezTo>
                  <a:pt x="142" y="204"/>
                  <a:pt x="144" y="206"/>
                  <a:pt x="147" y="206"/>
                </a:cubicBezTo>
                <a:close/>
                <a:moveTo>
                  <a:pt x="204" y="102"/>
                </a:moveTo>
                <a:cubicBezTo>
                  <a:pt x="248" y="190"/>
                  <a:pt x="248" y="190"/>
                  <a:pt x="248" y="190"/>
                </a:cubicBezTo>
                <a:cubicBezTo>
                  <a:pt x="160" y="190"/>
                  <a:pt x="160" y="190"/>
                  <a:pt x="160" y="190"/>
                </a:cubicBezTo>
                <a:lnTo>
                  <a:pt x="204" y="102"/>
                </a:lnTo>
                <a:close/>
                <a:moveTo>
                  <a:pt x="90" y="243"/>
                </a:moveTo>
                <a:cubicBezTo>
                  <a:pt x="86" y="244"/>
                  <a:pt x="83" y="246"/>
                  <a:pt x="80" y="248"/>
                </a:cubicBezTo>
                <a:cubicBezTo>
                  <a:pt x="78" y="250"/>
                  <a:pt x="75" y="254"/>
                  <a:pt x="75" y="258"/>
                </a:cubicBezTo>
                <a:cubicBezTo>
                  <a:pt x="75" y="307"/>
                  <a:pt x="75" y="307"/>
                  <a:pt x="75" y="307"/>
                </a:cubicBezTo>
                <a:cubicBezTo>
                  <a:pt x="75" y="311"/>
                  <a:pt x="78" y="315"/>
                  <a:pt x="80" y="317"/>
                </a:cubicBezTo>
                <a:cubicBezTo>
                  <a:pt x="85" y="321"/>
                  <a:pt x="91" y="323"/>
                  <a:pt x="98" y="325"/>
                </a:cubicBezTo>
                <a:cubicBezTo>
                  <a:pt x="121" y="331"/>
                  <a:pt x="160" y="335"/>
                  <a:pt x="204" y="335"/>
                </a:cubicBezTo>
                <a:cubicBezTo>
                  <a:pt x="238" y="335"/>
                  <a:pt x="269" y="333"/>
                  <a:pt x="292" y="329"/>
                </a:cubicBezTo>
                <a:cubicBezTo>
                  <a:pt x="303" y="327"/>
                  <a:pt x="312" y="325"/>
                  <a:pt x="319" y="322"/>
                </a:cubicBezTo>
                <a:cubicBezTo>
                  <a:pt x="323" y="321"/>
                  <a:pt x="326" y="319"/>
                  <a:pt x="328" y="317"/>
                </a:cubicBezTo>
                <a:cubicBezTo>
                  <a:pt x="331" y="315"/>
                  <a:pt x="334" y="311"/>
                  <a:pt x="334" y="307"/>
                </a:cubicBezTo>
                <a:cubicBezTo>
                  <a:pt x="334" y="258"/>
                  <a:pt x="334" y="258"/>
                  <a:pt x="334" y="258"/>
                </a:cubicBezTo>
                <a:cubicBezTo>
                  <a:pt x="334" y="254"/>
                  <a:pt x="331" y="250"/>
                  <a:pt x="328" y="248"/>
                </a:cubicBezTo>
                <a:cubicBezTo>
                  <a:pt x="324" y="244"/>
                  <a:pt x="318" y="242"/>
                  <a:pt x="310" y="240"/>
                </a:cubicBezTo>
                <a:cubicBezTo>
                  <a:pt x="288" y="234"/>
                  <a:pt x="249" y="230"/>
                  <a:pt x="204" y="230"/>
                </a:cubicBezTo>
                <a:cubicBezTo>
                  <a:pt x="171" y="230"/>
                  <a:pt x="140" y="232"/>
                  <a:pt x="117" y="236"/>
                </a:cubicBezTo>
                <a:cubicBezTo>
                  <a:pt x="106" y="238"/>
                  <a:pt x="97" y="240"/>
                  <a:pt x="90" y="243"/>
                </a:cubicBezTo>
                <a:close/>
                <a:moveTo>
                  <a:pt x="318" y="305"/>
                </a:moveTo>
                <a:cubicBezTo>
                  <a:pt x="316" y="306"/>
                  <a:pt x="312" y="308"/>
                  <a:pt x="306" y="310"/>
                </a:cubicBezTo>
                <a:cubicBezTo>
                  <a:pt x="286" y="315"/>
                  <a:pt x="248" y="319"/>
                  <a:pt x="204" y="319"/>
                </a:cubicBezTo>
                <a:cubicBezTo>
                  <a:pt x="171" y="319"/>
                  <a:pt x="141" y="317"/>
                  <a:pt x="120" y="313"/>
                </a:cubicBezTo>
                <a:cubicBezTo>
                  <a:pt x="109" y="312"/>
                  <a:pt x="101" y="309"/>
                  <a:pt x="96" y="307"/>
                </a:cubicBezTo>
                <a:cubicBezTo>
                  <a:pt x="93" y="306"/>
                  <a:pt x="92" y="306"/>
                  <a:pt x="91" y="305"/>
                </a:cubicBezTo>
                <a:cubicBezTo>
                  <a:pt x="91" y="274"/>
                  <a:pt x="91" y="274"/>
                  <a:pt x="91" y="274"/>
                </a:cubicBezTo>
                <a:cubicBezTo>
                  <a:pt x="93" y="275"/>
                  <a:pt x="96" y="276"/>
                  <a:pt x="98" y="277"/>
                </a:cubicBezTo>
                <a:cubicBezTo>
                  <a:pt x="121" y="283"/>
                  <a:pt x="160" y="287"/>
                  <a:pt x="204" y="287"/>
                </a:cubicBezTo>
                <a:cubicBezTo>
                  <a:pt x="238" y="287"/>
                  <a:pt x="269" y="285"/>
                  <a:pt x="292" y="281"/>
                </a:cubicBezTo>
                <a:cubicBezTo>
                  <a:pt x="302" y="279"/>
                  <a:pt x="311" y="277"/>
                  <a:pt x="318" y="274"/>
                </a:cubicBezTo>
                <a:lnTo>
                  <a:pt x="318" y="305"/>
                </a:lnTo>
                <a:close/>
                <a:moveTo>
                  <a:pt x="289" y="252"/>
                </a:moveTo>
                <a:cubicBezTo>
                  <a:pt x="299" y="253"/>
                  <a:pt x="308" y="256"/>
                  <a:pt x="313" y="258"/>
                </a:cubicBezTo>
                <a:cubicBezTo>
                  <a:pt x="314" y="258"/>
                  <a:pt x="314" y="258"/>
                  <a:pt x="315" y="258"/>
                </a:cubicBezTo>
                <a:cubicBezTo>
                  <a:pt x="313" y="259"/>
                  <a:pt x="310" y="260"/>
                  <a:pt x="306" y="261"/>
                </a:cubicBezTo>
                <a:cubicBezTo>
                  <a:pt x="286" y="267"/>
                  <a:pt x="248" y="271"/>
                  <a:pt x="204" y="271"/>
                </a:cubicBezTo>
                <a:cubicBezTo>
                  <a:pt x="171" y="271"/>
                  <a:pt x="141" y="269"/>
                  <a:pt x="120" y="265"/>
                </a:cubicBezTo>
                <a:cubicBezTo>
                  <a:pt x="109" y="263"/>
                  <a:pt x="101" y="261"/>
                  <a:pt x="96" y="259"/>
                </a:cubicBezTo>
                <a:cubicBezTo>
                  <a:pt x="95" y="259"/>
                  <a:pt x="95" y="259"/>
                  <a:pt x="94" y="258"/>
                </a:cubicBezTo>
                <a:cubicBezTo>
                  <a:pt x="96" y="257"/>
                  <a:pt x="99" y="256"/>
                  <a:pt x="103" y="255"/>
                </a:cubicBezTo>
                <a:cubicBezTo>
                  <a:pt x="122" y="250"/>
                  <a:pt x="161" y="246"/>
                  <a:pt x="204" y="246"/>
                </a:cubicBezTo>
                <a:cubicBezTo>
                  <a:pt x="238" y="246"/>
                  <a:pt x="268" y="248"/>
                  <a:pt x="289" y="25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5pPr>
            <a:lvl6pPr marL="4572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6pPr>
            <a:lvl7pPr marL="9144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7pPr>
            <a:lvl8pPr marL="1371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8pPr>
            <a:lvl9pPr marL="18288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9pPr>
          </a:lstStyle>
          <a:p>
            <a:pPr eaLnBrk="1" hangingPunct="1"/>
            <a:endParaRPr lang="sv-SE" altLang="en-US" sz="1000"/>
          </a:p>
        </p:txBody>
      </p:sp>
      <p:sp>
        <p:nvSpPr>
          <p:cNvPr id="119" name="Text Box 45">
            <a:extLst>
              <a:ext uri="{FF2B5EF4-FFF2-40B4-BE49-F238E27FC236}">
                <a16:creationId xmlns:a16="http://schemas.microsoft.com/office/drawing/2014/main" id="{21036D08-A1DD-4B1B-AC97-FA5040369A1B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4897447" y="4996458"/>
            <a:ext cx="444821" cy="122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5pPr>
            <a:lvl6pPr marL="4572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6pPr>
            <a:lvl7pPr marL="9144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7pPr>
            <a:lvl8pPr marL="1371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8pPr>
            <a:lvl9pPr marL="18288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</a:pPr>
            <a:r>
              <a:rPr lang="sv-SE" altLang="en-US" sz="1000" dirty="0">
                <a:solidFill>
                  <a:srgbClr val="00B0F0"/>
                </a:solidFill>
              </a:rPr>
              <a:t>PCF</a:t>
            </a:r>
          </a:p>
        </p:txBody>
      </p: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E7AA9FB2-DB01-42C9-BC08-4B281F4CF934}"/>
              </a:ext>
            </a:extLst>
          </p:cNvPr>
          <p:cNvCxnSpPr>
            <a:cxnSpLocks/>
          </p:cNvCxnSpPr>
          <p:nvPr/>
        </p:nvCxnSpPr>
        <p:spPr bwMode="auto">
          <a:xfrm>
            <a:off x="5413818" y="4941651"/>
            <a:ext cx="1003108" cy="45789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794F68E4-1CD4-4FB6-899A-6B1EFC41F04A}"/>
              </a:ext>
            </a:extLst>
          </p:cNvPr>
          <p:cNvCxnSpPr/>
          <p:nvPr/>
        </p:nvCxnSpPr>
        <p:spPr bwMode="auto">
          <a:xfrm>
            <a:off x="5171345" y="5194017"/>
            <a:ext cx="0" cy="31707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22" name="Rectangle 60">
            <a:extLst>
              <a:ext uri="{FF2B5EF4-FFF2-40B4-BE49-F238E27FC236}">
                <a16:creationId xmlns:a16="http://schemas.microsoft.com/office/drawing/2014/main" id="{030D31B6-B260-464D-8673-F453ED556D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5516" y="4888709"/>
            <a:ext cx="54462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25000"/>
              </a:spcBef>
            </a:pPr>
            <a:r>
              <a:rPr lang="en-US" sz="1000" dirty="0">
                <a:solidFill>
                  <a:srgbClr val="00B0F0"/>
                </a:solidFill>
                <a:ea typeface="SimSun" charset="-122"/>
              </a:rPr>
              <a:t>N5</a:t>
            </a:r>
          </a:p>
        </p:txBody>
      </p:sp>
      <p:sp>
        <p:nvSpPr>
          <p:cNvPr id="123" name="Rectangle 60">
            <a:extLst>
              <a:ext uri="{FF2B5EF4-FFF2-40B4-BE49-F238E27FC236}">
                <a16:creationId xmlns:a16="http://schemas.microsoft.com/office/drawing/2014/main" id="{17F02D0A-1ACB-41FA-A78C-6A27C20E8C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5638" y="5259619"/>
            <a:ext cx="54462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25000"/>
              </a:spcBef>
            </a:pPr>
            <a:r>
              <a:rPr lang="en-US" sz="1000" dirty="0">
                <a:solidFill>
                  <a:srgbClr val="00B0F0"/>
                </a:solidFill>
                <a:ea typeface="SimSun" charset="-122"/>
              </a:rPr>
              <a:t>N7</a:t>
            </a:r>
          </a:p>
        </p:txBody>
      </p:sp>
      <p:sp>
        <p:nvSpPr>
          <p:cNvPr id="124" name="Freeform 3">
            <a:extLst>
              <a:ext uri="{FF2B5EF4-FFF2-40B4-BE49-F238E27FC236}">
                <a16:creationId xmlns:a16="http://schemas.microsoft.com/office/drawing/2014/main" id="{0855E7A6-D08C-4B6F-9F53-F547238F2C7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50596" y="5635384"/>
            <a:ext cx="392368" cy="409504"/>
          </a:xfrm>
          <a:custGeom>
            <a:avLst/>
            <a:gdLst>
              <a:gd name="T0" fmla="*/ 2147483647 w 378"/>
              <a:gd name="T1" fmla="*/ 2147483647 h 395"/>
              <a:gd name="T2" fmla="*/ 2147483647 w 378"/>
              <a:gd name="T3" fmla="*/ 2147483647 h 395"/>
              <a:gd name="T4" fmla="*/ 2147483647 w 378"/>
              <a:gd name="T5" fmla="*/ 2147483647 h 395"/>
              <a:gd name="T6" fmla="*/ 2147483647 w 378"/>
              <a:gd name="T7" fmla="*/ 2147483647 h 395"/>
              <a:gd name="T8" fmla="*/ 2147483647 w 378"/>
              <a:gd name="T9" fmla="*/ 2147483647 h 395"/>
              <a:gd name="T10" fmla="*/ 2147483647 w 378"/>
              <a:gd name="T11" fmla="*/ 2147483647 h 395"/>
              <a:gd name="T12" fmla="*/ 2147483647 w 378"/>
              <a:gd name="T13" fmla="*/ 2147483647 h 395"/>
              <a:gd name="T14" fmla="*/ 2147483647 w 378"/>
              <a:gd name="T15" fmla="*/ 2147483647 h 395"/>
              <a:gd name="T16" fmla="*/ 2147483647 w 378"/>
              <a:gd name="T17" fmla="*/ 2147483647 h 395"/>
              <a:gd name="T18" fmla="*/ 2147483647 w 378"/>
              <a:gd name="T19" fmla="*/ 2147483647 h 395"/>
              <a:gd name="T20" fmla="*/ 2147483647 w 378"/>
              <a:gd name="T21" fmla="*/ 2147483647 h 395"/>
              <a:gd name="T22" fmla="*/ 2147483647 w 378"/>
              <a:gd name="T23" fmla="*/ 2147483647 h 395"/>
              <a:gd name="T24" fmla="*/ 2147483647 w 378"/>
              <a:gd name="T25" fmla="*/ 2147483647 h 395"/>
              <a:gd name="T26" fmla="*/ 2147483647 w 378"/>
              <a:gd name="T27" fmla="*/ 2147483647 h 395"/>
              <a:gd name="T28" fmla="*/ 2147483647 w 378"/>
              <a:gd name="T29" fmla="*/ 2147483647 h 395"/>
              <a:gd name="T30" fmla="*/ 2147483647 w 378"/>
              <a:gd name="T31" fmla="*/ 2147483647 h 395"/>
              <a:gd name="T32" fmla="*/ 2147483647 w 378"/>
              <a:gd name="T33" fmla="*/ 2147483647 h 395"/>
              <a:gd name="T34" fmla="*/ 2147483647 w 378"/>
              <a:gd name="T35" fmla="*/ 2147483647 h 395"/>
              <a:gd name="T36" fmla="*/ 2147483647 w 378"/>
              <a:gd name="T37" fmla="*/ 2147483647 h 395"/>
              <a:gd name="T38" fmla="*/ 2147483647 w 378"/>
              <a:gd name="T39" fmla="*/ 2147483647 h 395"/>
              <a:gd name="T40" fmla="*/ 2147483647 w 378"/>
              <a:gd name="T41" fmla="*/ 2147483647 h 395"/>
              <a:gd name="T42" fmla="*/ 2147483647 w 378"/>
              <a:gd name="T43" fmla="*/ 2147483647 h 395"/>
              <a:gd name="T44" fmla="*/ 2147483647 w 378"/>
              <a:gd name="T45" fmla="*/ 2147483647 h 395"/>
              <a:gd name="T46" fmla="*/ 2147483647 w 378"/>
              <a:gd name="T47" fmla="*/ 2147483647 h 395"/>
              <a:gd name="T48" fmla="*/ 2147483647 w 378"/>
              <a:gd name="T49" fmla="*/ 2147483647 h 395"/>
              <a:gd name="T50" fmla="*/ 2147483647 w 378"/>
              <a:gd name="T51" fmla="*/ 2147483647 h 395"/>
              <a:gd name="T52" fmla="*/ 2147483647 w 378"/>
              <a:gd name="T53" fmla="*/ 2147483647 h 395"/>
              <a:gd name="T54" fmla="*/ 2147483647 w 378"/>
              <a:gd name="T55" fmla="*/ 2147483647 h 395"/>
              <a:gd name="T56" fmla="*/ 2147483647 w 378"/>
              <a:gd name="T57" fmla="*/ 2147483647 h 395"/>
              <a:gd name="T58" fmla="*/ 2147483647 w 378"/>
              <a:gd name="T59" fmla="*/ 2147483647 h 395"/>
              <a:gd name="T60" fmla="*/ 2147483647 w 378"/>
              <a:gd name="T61" fmla="*/ 2147483647 h 395"/>
              <a:gd name="T62" fmla="*/ 2147483647 w 378"/>
              <a:gd name="T63" fmla="*/ 2147483647 h 395"/>
              <a:gd name="T64" fmla="*/ 2147483647 w 378"/>
              <a:gd name="T65" fmla="*/ 2147483647 h 395"/>
              <a:gd name="T66" fmla="*/ 2147483647 w 378"/>
              <a:gd name="T67" fmla="*/ 2147483647 h 395"/>
              <a:gd name="T68" fmla="*/ 2147483647 w 378"/>
              <a:gd name="T69" fmla="*/ 2147483647 h 395"/>
              <a:gd name="T70" fmla="*/ 2147483647 w 378"/>
              <a:gd name="T71" fmla="*/ 2147483647 h 395"/>
              <a:gd name="T72" fmla="*/ 2147483647 w 378"/>
              <a:gd name="T73" fmla="*/ 2147483647 h 395"/>
              <a:gd name="T74" fmla="*/ 2147483647 w 378"/>
              <a:gd name="T75" fmla="*/ 2147483647 h 395"/>
              <a:gd name="T76" fmla="*/ 2147483647 w 378"/>
              <a:gd name="T77" fmla="*/ 2147483647 h 395"/>
              <a:gd name="T78" fmla="*/ 2147483647 w 378"/>
              <a:gd name="T79" fmla="*/ 2147483647 h 395"/>
              <a:gd name="T80" fmla="*/ 2147483647 w 378"/>
              <a:gd name="T81" fmla="*/ 2147483647 h 395"/>
              <a:gd name="T82" fmla="*/ 2147483647 w 378"/>
              <a:gd name="T83" fmla="*/ 2147483647 h 395"/>
              <a:gd name="T84" fmla="*/ 2147483647 w 378"/>
              <a:gd name="T85" fmla="*/ 2147483647 h 395"/>
              <a:gd name="T86" fmla="*/ 2147483647 w 378"/>
              <a:gd name="T87" fmla="*/ 2147483647 h 395"/>
              <a:gd name="T88" fmla="*/ 2147483647 w 378"/>
              <a:gd name="T89" fmla="*/ 2147483647 h 395"/>
              <a:gd name="T90" fmla="*/ 2147483647 w 378"/>
              <a:gd name="T91" fmla="*/ 2147483647 h 395"/>
              <a:gd name="T92" fmla="*/ 2147483647 w 378"/>
              <a:gd name="T93" fmla="*/ 2147483647 h 395"/>
              <a:gd name="T94" fmla="*/ 2147483647 w 378"/>
              <a:gd name="T95" fmla="*/ 2147483647 h 395"/>
              <a:gd name="T96" fmla="*/ 2147483647 w 378"/>
              <a:gd name="T97" fmla="*/ 2147483647 h 395"/>
              <a:gd name="T98" fmla="*/ 2147483647 w 378"/>
              <a:gd name="T99" fmla="*/ 2147483647 h 395"/>
              <a:gd name="T100" fmla="*/ 2147483647 w 378"/>
              <a:gd name="T101" fmla="*/ 2147483647 h 395"/>
              <a:gd name="T102" fmla="*/ 2147483647 w 378"/>
              <a:gd name="T103" fmla="*/ 2147483647 h 395"/>
              <a:gd name="T104" fmla="*/ 2147483647 w 378"/>
              <a:gd name="T105" fmla="*/ 2147483647 h 39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378" h="395">
                <a:moveTo>
                  <a:pt x="370" y="90"/>
                </a:moveTo>
                <a:cubicBezTo>
                  <a:pt x="368" y="86"/>
                  <a:pt x="363" y="84"/>
                  <a:pt x="359" y="86"/>
                </a:cubicBezTo>
                <a:cubicBezTo>
                  <a:pt x="355" y="88"/>
                  <a:pt x="354" y="93"/>
                  <a:pt x="356" y="97"/>
                </a:cubicBezTo>
                <a:cubicBezTo>
                  <a:pt x="360" y="105"/>
                  <a:pt x="361" y="114"/>
                  <a:pt x="359" y="123"/>
                </a:cubicBezTo>
                <a:cubicBezTo>
                  <a:pt x="354" y="145"/>
                  <a:pt x="332" y="159"/>
                  <a:pt x="310" y="154"/>
                </a:cubicBezTo>
                <a:cubicBezTo>
                  <a:pt x="299" y="152"/>
                  <a:pt x="289" y="146"/>
                  <a:pt x="283" y="137"/>
                </a:cubicBezTo>
                <a:cubicBezTo>
                  <a:pt x="277" y="128"/>
                  <a:pt x="275" y="117"/>
                  <a:pt x="278" y="107"/>
                </a:cubicBezTo>
                <a:cubicBezTo>
                  <a:pt x="282" y="85"/>
                  <a:pt x="304" y="71"/>
                  <a:pt x="327" y="76"/>
                </a:cubicBezTo>
                <a:cubicBezTo>
                  <a:pt x="330" y="76"/>
                  <a:pt x="333" y="77"/>
                  <a:pt x="336" y="79"/>
                </a:cubicBezTo>
                <a:cubicBezTo>
                  <a:pt x="340" y="80"/>
                  <a:pt x="345" y="79"/>
                  <a:pt x="347" y="75"/>
                </a:cubicBezTo>
                <a:cubicBezTo>
                  <a:pt x="349" y="71"/>
                  <a:pt x="347" y="66"/>
                  <a:pt x="343" y="64"/>
                </a:cubicBezTo>
                <a:cubicBezTo>
                  <a:pt x="339" y="62"/>
                  <a:pt x="335" y="61"/>
                  <a:pt x="330" y="60"/>
                </a:cubicBezTo>
                <a:cubicBezTo>
                  <a:pt x="314" y="57"/>
                  <a:pt x="299" y="60"/>
                  <a:pt x="286" y="68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9" y="35"/>
                  <a:pt x="195" y="28"/>
                  <a:pt x="190" y="22"/>
                </a:cubicBezTo>
                <a:cubicBezTo>
                  <a:pt x="181" y="10"/>
                  <a:pt x="167" y="3"/>
                  <a:pt x="151" y="2"/>
                </a:cubicBezTo>
                <a:cubicBezTo>
                  <a:pt x="136" y="0"/>
                  <a:pt x="122" y="5"/>
                  <a:pt x="111" y="13"/>
                </a:cubicBezTo>
                <a:cubicBezTo>
                  <a:pt x="103" y="9"/>
                  <a:pt x="91" y="5"/>
                  <a:pt x="70" y="4"/>
                </a:cubicBezTo>
                <a:cubicBezTo>
                  <a:pt x="21" y="3"/>
                  <a:pt x="3" y="40"/>
                  <a:pt x="2" y="42"/>
                </a:cubicBezTo>
                <a:cubicBezTo>
                  <a:pt x="0" y="45"/>
                  <a:pt x="1" y="48"/>
                  <a:pt x="3" y="51"/>
                </a:cubicBezTo>
                <a:cubicBezTo>
                  <a:pt x="16" y="64"/>
                  <a:pt x="16" y="64"/>
                  <a:pt x="16" y="64"/>
                </a:cubicBezTo>
                <a:cubicBezTo>
                  <a:pt x="19" y="67"/>
                  <a:pt x="24" y="67"/>
                  <a:pt x="27" y="64"/>
                </a:cubicBezTo>
                <a:cubicBezTo>
                  <a:pt x="27" y="64"/>
                  <a:pt x="47" y="47"/>
                  <a:pt x="69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7" y="47"/>
                  <a:pt x="84" y="49"/>
                  <a:pt x="90" y="53"/>
                </a:cubicBezTo>
                <a:cubicBezTo>
                  <a:pt x="89" y="63"/>
                  <a:pt x="91" y="74"/>
                  <a:pt x="96" y="83"/>
                </a:cubicBezTo>
                <a:cubicBezTo>
                  <a:pt x="92" y="88"/>
                  <a:pt x="86" y="93"/>
                  <a:pt x="79" y="96"/>
                </a:cubicBezTo>
                <a:cubicBezTo>
                  <a:pt x="74" y="98"/>
                  <a:pt x="67" y="99"/>
                  <a:pt x="60" y="99"/>
                </a:cubicBezTo>
                <a:cubicBezTo>
                  <a:pt x="46" y="99"/>
                  <a:pt x="33" y="95"/>
                  <a:pt x="33" y="95"/>
                </a:cubicBezTo>
                <a:cubicBezTo>
                  <a:pt x="29" y="93"/>
                  <a:pt x="25" y="95"/>
                  <a:pt x="23" y="99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5" y="119"/>
                  <a:pt x="15" y="123"/>
                  <a:pt x="18" y="125"/>
                </a:cubicBezTo>
                <a:cubicBezTo>
                  <a:pt x="19" y="126"/>
                  <a:pt x="36" y="142"/>
                  <a:pt x="65" y="142"/>
                </a:cubicBezTo>
                <a:cubicBezTo>
                  <a:pt x="75" y="142"/>
                  <a:pt x="85" y="140"/>
                  <a:pt x="95" y="136"/>
                </a:cubicBezTo>
                <a:cubicBezTo>
                  <a:pt x="116" y="127"/>
                  <a:pt x="127" y="118"/>
                  <a:pt x="132" y="111"/>
                </a:cubicBezTo>
                <a:cubicBezTo>
                  <a:pt x="135" y="111"/>
                  <a:pt x="138" y="112"/>
                  <a:pt x="141" y="112"/>
                </a:cubicBezTo>
                <a:cubicBezTo>
                  <a:pt x="143" y="112"/>
                  <a:pt x="144" y="113"/>
                  <a:pt x="146" y="113"/>
                </a:cubicBezTo>
                <a:cubicBezTo>
                  <a:pt x="146" y="113"/>
                  <a:pt x="146" y="113"/>
                  <a:pt x="146" y="113"/>
                </a:cubicBezTo>
                <a:cubicBezTo>
                  <a:pt x="157" y="113"/>
                  <a:pt x="167" y="110"/>
                  <a:pt x="176" y="104"/>
                </a:cubicBezTo>
                <a:cubicBezTo>
                  <a:pt x="264" y="132"/>
                  <a:pt x="264" y="132"/>
                  <a:pt x="264" y="132"/>
                </a:cubicBezTo>
                <a:cubicBezTo>
                  <a:pt x="264" y="134"/>
                  <a:pt x="264" y="135"/>
                  <a:pt x="265" y="136"/>
                </a:cubicBezTo>
                <a:cubicBezTo>
                  <a:pt x="213" y="207"/>
                  <a:pt x="213" y="207"/>
                  <a:pt x="213" y="207"/>
                </a:cubicBezTo>
                <a:cubicBezTo>
                  <a:pt x="182" y="208"/>
                  <a:pt x="157" y="233"/>
                  <a:pt x="157" y="263"/>
                </a:cubicBezTo>
                <a:cubicBezTo>
                  <a:pt x="157" y="270"/>
                  <a:pt x="158" y="276"/>
                  <a:pt x="161" y="282"/>
                </a:cubicBezTo>
                <a:cubicBezTo>
                  <a:pt x="95" y="364"/>
                  <a:pt x="95" y="364"/>
                  <a:pt x="95" y="364"/>
                </a:cubicBezTo>
                <a:cubicBezTo>
                  <a:pt x="90" y="370"/>
                  <a:pt x="89" y="379"/>
                  <a:pt x="92" y="386"/>
                </a:cubicBezTo>
                <a:cubicBezTo>
                  <a:pt x="94" y="391"/>
                  <a:pt x="100" y="395"/>
                  <a:pt x="106" y="395"/>
                </a:cubicBezTo>
                <a:cubicBezTo>
                  <a:pt x="324" y="395"/>
                  <a:pt x="324" y="395"/>
                  <a:pt x="324" y="395"/>
                </a:cubicBezTo>
                <a:cubicBezTo>
                  <a:pt x="330" y="395"/>
                  <a:pt x="335" y="391"/>
                  <a:pt x="338" y="386"/>
                </a:cubicBezTo>
                <a:cubicBezTo>
                  <a:pt x="341" y="379"/>
                  <a:pt x="340" y="370"/>
                  <a:pt x="335" y="364"/>
                </a:cubicBezTo>
                <a:cubicBezTo>
                  <a:pt x="269" y="282"/>
                  <a:pt x="269" y="282"/>
                  <a:pt x="269" y="282"/>
                </a:cubicBezTo>
                <a:cubicBezTo>
                  <a:pt x="271" y="276"/>
                  <a:pt x="273" y="270"/>
                  <a:pt x="273" y="263"/>
                </a:cubicBezTo>
                <a:cubicBezTo>
                  <a:pt x="273" y="257"/>
                  <a:pt x="272" y="251"/>
                  <a:pt x="270" y="246"/>
                </a:cubicBezTo>
                <a:cubicBezTo>
                  <a:pt x="324" y="171"/>
                  <a:pt x="324" y="171"/>
                  <a:pt x="324" y="171"/>
                </a:cubicBezTo>
                <a:cubicBezTo>
                  <a:pt x="348" y="169"/>
                  <a:pt x="369" y="151"/>
                  <a:pt x="375" y="127"/>
                </a:cubicBezTo>
                <a:cubicBezTo>
                  <a:pt x="378" y="114"/>
                  <a:pt x="376" y="101"/>
                  <a:pt x="370" y="90"/>
                </a:cubicBezTo>
                <a:close/>
                <a:moveTo>
                  <a:pt x="93" y="37"/>
                </a:moveTo>
                <a:cubicBezTo>
                  <a:pt x="87" y="33"/>
                  <a:pt x="79" y="31"/>
                  <a:pt x="70" y="31"/>
                </a:cubicBezTo>
                <a:cubicBezTo>
                  <a:pt x="69" y="31"/>
                  <a:pt x="69" y="31"/>
                  <a:pt x="69" y="31"/>
                </a:cubicBezTo>
                <a:cubicBezTo>
                  <a:pt x="49" y="31"/>
                  <a:pt x="31" y="41"/>
                  <a:pt x="23" y="47"/>
                </a:cubicBezTo>
                <a:cubicBezTo>
                  <a:pt x="19" y="44"/>
                  <a:pt x="19" y="44"/>
                  <a:pt x="19" y="44"/>
                </a:cubicBezTo>
                <a:cubicBezTo>
                  <a:pt x="25" y="36"/>
                  <a:pt x="40" y="20"/>
                  <a:pt x="70" y="20"/>
                </a:cubicBezTo>
                <a:cubicBezTo>
                  <a:pt x="84" y="21"/>
                  <a:pt x="93" y="23"/>
                  <a:pt x="100" y="25"/>
                </a:cubicBezTo>
                <a:cubicBezTo>
                  <a:pt x="97" y="29"/>
                  <a:pt x="95" y="32"/>
                  <a:pt x="93" y="37"/>
                </a:cubicBezTo>
                <a:close/>
                <a:moveTo>
                  <a:pt x="89" y="121"/>
                </a:moveTo>
                <a:cubicBezTo>
                  <a:pt x="81" y="124"/>
                  <a:pt x="73" y="126"/>
                  <a:pt x="65" y="126"/>
                </a:cubicBezTo>
                <a:cubicBezTo>
                  <a:pt x="50" y="126"/>
                  <a:pt x="39" y="120"/>
                  <a:pt x="33" y="116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41" y="114"/>
                  <a:pt x="50" y="115"/>
                  <a:pt x="60" y="115"/>
                </a:cubicBezTo>
                <a:cubicBezTo>
                  <a:pt x="69" y="115"/>
                  <a:pt x="78" y="114"/>
                  <a:pt x="85" y="111"/>
                </a:cubicBezTo>
                <a:cubicBezTo>
                  <a:pt x="94" y="107"/>
                  <a:pt x="101" y="102"/>
                  <a:pt x="106" y="96"/>
                </a:cubicBezTo>
                <a:cubicBezTo>
                  <a:pt x="109" y="99"/>
                  <a:pt x="113" y="102"/>
                  <a:pt x="117" y="104"/>
                </a:cubicBezTo>
                <a:cubicBezTo>
                  <a:pt x="112" y="109"/>
                  <a:pt x="104" y="115"/>
                  <a:pt x="89" y="121"/>
                </a:cubicBezTo>
                <a:close/>
                <a:moveTo>
                  <a:pt x="187" y="61"/>
                </a:moveTo>
                <a:cubicBezTo>
                  <a:pt x="185" y="82"/>
                  <a:pt x="165" y="98"/>
                  <a:pt x="142" y="96"/>
                </a:cubicBezTo>
                <a:cubicBezTo>
                  <a:pt x="131" y="95"/>
                  <a:pt x="121" y="90"/>
                  <a:pt x="114" y="82"/>
                </a:cubicBezTo>
                <a:cubicBezTo>
                  <a:pt x="108" y="74"/>
                  <a:pt x="105" y="64"/>
                  <a:pt x="106" y="53"/>
                </a:cubicBezTo>
                <a:cubicBezTo>
                  <a:pt x="107" y="33"/>
                  <a:pt x="125" y="18"/>
                  <a:pt x="146" y="18"/>
                </a:cubicBezTo>
                <a:cubicBezTo>
                  <a:pt x="147" y="18"/>
                  <a:pt x="149" y="18"/>
                  <a:pt x="150" y="18"/>
                </a:cubicBezTo>
                <a:cubicBezTo>
                  <a:pt x="161" y="19"/>
                  <a:pt x="171" y="24"/>
                  <a:pt x="178" y="32"/>
                </a:cubicBezTo>
                <a:cubicBezTo>
                  <a:pt x="185" y="40"/>
                  <a:pt x="188" y="50"/>
                  <a:pt x="187" y="61"/>
                </a:cubicBezTo>
                <a:close/>
                <a:moveTo>
                  <a:pt x="262" y="103"/>
                </a:moveTo>
                <a:cubicBezTo>
                  <a:pt x="261" y="107"/>
                  <a:pt x="261" y="111"/>
                  <a:pt x="261" y="115"/>
                </a:cubicBezTo>
                <a:cubicBezTo>
                  <a:pt x="190" y="92"/>
                  <a:pt x="190" y="92"/>
                  <a:pt x="190" y="92"/>
                </a:cubicBezTo>
                <a:cubicBezTo>
                  <a:pt x="197" y="84"/>
                  <a:pt x="202" y="74"/>
                  <a:pt x="203" y="62"/>
                </a:cubicBezTo>
                <a:cubicBezTo>
                  <a:pt x="203" y="61"/>
                  <a:pt x="203" y="60"/>
                  <a:pt x="203" y="59"/>
                </a:cubicBezTo>
                <a:cubicBezTo>
                  <a:pt x="273" y="81"/>
                  <a:pt x="273" y="81"/>
                  <a:pt x="273" y="81"/>
                </a:cubicBezTo>
                <a:cubicBezTo>
                  <a:pt x="268" y="87"/>
                  <a:pt x="264" y="95"/>
                  <a:pt x="262" y="103"/>
                </a:cubicBezTo>
                <a:close/>
                <a:moveTo>
                  <a:pt x="215" y="223"/>
                </a:moveTo>
                <a:cubicBezTo>
                  <a:pt x="238" y="223"/>
                  <a:pt x="257" y="241"/>
                  <a:pt x="257" y="263"/>
                </a:cubicBezTo>
                <a:cubicBezTo>
                  <a:pt x="257" y="286"/>
                  <a:pt x="238" y="304"/>
                  <a:pt x="215" y="304"/>
                </a:cubicBezTo>
                <a:cubicBezTo>
                  <a:pt x="192" y="304"/>
                  <a:pt x="173" y="286"/>
                  <a:pt x="173" y="263"/>
                </a:cubicBezTo>
                <a:cubicBezTo>
                  <a:pt x="173" y="241"/>
                  <a:pt x="192" y="223"/>
                  <a:pt x="215" y="223"/>
                </a:cubicBezTo>
                <a:close/>
                <a:moveTo>
                  <a:pt x="323" y="374"/>
                </a:moveTo>
                <a:cubicBezTo>
                  <a:pt x="324" y="376"/>
                  <a:pt x="324" y="378"/>
                  <a:pt x="324" y="379"/>
                </a:cubicBezTo>
                <a:cubicBezTo>
                  <a:pt x="106" y="379"/>
                  <a:pt x="106" y="379"/>
                  <a:pt x="106" y="379"/>
                </a:cubicBezTo>
                <a:cubicBezTo>
                  <a:pt x="106" y="378"/>
                  <a:pt x="106" y="376"/>
                  <a:pt x="107" y="374"/>
                </a:cubicBezTo>
                <a:cubicBezTo>
                  <a:pt x="169" y="297"/>
                  <a:pt x="169" y="297"/>
                  <a:pt x="169" y="297"/>
                </a:cubicBezTo>
                <a:cubicBezTo>
                  <a:pt x="179" y="311"/>
                  <a:pt x="196" y="320"/>
                  <a:pt x="215" y="320"/>
                </a:cubicBezTo>
                <a:cubicBezTo>
                  <a:pt x="234" y="320"/>
                  <a:pt x="250" y="311"/>
                  <a:pt x="261" y="297"/>
                </a:cubicBezTo>
                <a:lnTo>
                  <a:pt x="323" y="374"/>
                </a:lnTo>
                <a:close/>
                <a:moveTo>
                  <a:pt x="261" y="230"/>
                </a:moveTo>
                <a:cubicBezTo>
                  <a:pt x="254" y="220"/>
                  <a:pt x="244" y="213"/>
                  <a:pt x="232" y="210"/>
                </a:cubicBezTo>
                <a:cubicBezTo>
                  <a:pt x="274" y="151"/>
                  <a:pt x="274" y="151"/>
                  <a:pt x="274" y="151"/>
                </a:cubicBezTo>
                <a:cubicBezTo>
                  <a:pt x="282" y="160"/>
                  <a:pt x="293" y="167"/>
                  <a:pt x="305" y="170"/>
                </a:cubicBezTo>
                <a:lnTo>
                  <a:pt x="261" y="230"/>
                </a:lnTo>
                <a:close/>
              </a:path>
            </a:pathLst>
          </a:custGeom>
          <a:solidFill>
            <a:srgbClr val="433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4" name="Content Placeholder 1">
            <a:extLst>
              <a:ext uri="{FF2B5EF4-FFF2-40B4-BE49-F238E27FC236}">
                <a16:creationId xmlns:a16="http://schemas.microsoft.com/office/drawing/2014/main" id="{29F7A0CD-0EDF-453A-882C-0DA782D08CE0}"/>
              </a:ext>
            </a:extLst>
          </p:cNvPr>
          <p:cNvSpPr txBox="1">
            <a:spLocks/>
          </p:cNvSpPr>
          <p:nvPr/>
        </p:nvSpPr>
        <p:spPr bwMode="auto">
          <a:xfrm>
            <a:off x="7410037" y="1056537"/>
            <a:ext cx="4607793" cy="2103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800" b="1" dirty="0"/>
              <a:t>[Observation-2] Arch-Option-1</a:t>
            </a:r>
            <a:r>
              <a:rPr lang="en-US" sz="1800" dirty="0"/>
              <a:t> means that </a:t>
            </a:r>
            <a:r>
              <a:rPr lang="en-US" sz="1800" dirty="0" err="1"/>
              <a:t>Gx</a:t>
            </a:r>
            <a:r>
              <a:rPr lang="en-US" sz="1800" dirty="0"/>
              <a:t> and Rx (which are diameter) need to be enhanced to support Ethernet specifics. </a:t>
            </a:r>
          </a:p>
          <a:p>
            <a:pPr marL="0" indent="0">
              <a:buNone/>
            </a:pPr>
            <a:endParaRPr lang="en-US" sz="1800" b="1" dirty="0"/>
          </a:p>
          <a:p>
            <a:pPr marL="0" indent="0">
              <a:buNone/>
            </a:pPr>
            <a:r>
              <a:rPr lang="en-US" sz="1800" b="1" dirty="0"/>
              <a:t>[Observation-3] Arch-Option-1</a:t>
            </a:r>
            <a:r>
              <a:rPr lang="en-US" sz="1800" dirty="0"/>
              <a:t> means that </a:t>
            </a:r>
            <a:r>
              <a:rPr lang="en-US" sz="1800" dirty="0" err="1"/>
              <a:t>Sx</a:t>
            </a:r>
            <a:r>
              <a:rPr lang="en-US" sz="1800" dirty="0"/>
              <a:t> interface between PGW-C and PGW-U needs to be enhanced to support Ethernet specific functionalities. 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115" name="Content Placeholder 1">
            <a:extLst>
              <a:ext uri="{FF2B5EF4-FFF2-40B4-BE49-F238E27FC236}">
                <a16:creationId xmlns:a16="http://schemas.microsoft.com/office/drawing/2014/main" id="{3E4C3218-5536-48E6-BB71-BC020A479729}"/>
              </a:ext>
            </a:extLst>
          </p:cNvPr>
          <p:cNvSpPr txBox="1">
            <a:spLocks/>
          </p:cNvSpPr>
          <p:nvPr/>
        </p:nvSpPr>
        <p:spPr bwMode="auto">
          <a:xfrm>
            <a:off x="7422822" y="4288535"/>
            <a:ext cx="4582262" cy="1292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800" b="1" dirty="0">
                <a:solidFill>
                  <a:srgbClr val="242424"/>
                </a:solidFill>
              </a:rPr>
              <a:t>[Observation-4] </a:t>
            </a:r>
            <a:r>
              <a:rPr lang="en-US" sz="1800" dirty="0">
                <a:solidFill>
                  <a:srgbClr val="242424"/>
                </a:solidFill>
              </a:rPr>
              <a:t>Arch-Option-2 (currently for 5GS-EPS interworking) could be adopted to support PDN Connection of Ethernet type, which can avoid update to </a:t>
            </a:r>
            <a:r>
              <a:rPr lang="en-US" sz="1800" dirty="0" err="1">
                <a:solidFill>
                  <a:srgbClr val="242424"/>
                </a:solidFill>
              </a:rPr>
              <a:t>Gx</a:t>
            </a:r>
            <a:r>
              <a:rPr lang="en-US" sz="1800" dirty="0">
                <a:solidFill>
                  <a:srgbClr val="242424"/>
                </a:solidFill>
              </a:rPr>
              <a:t>, Rx and </a:t>
            </a:r>
            <a:r>
              <a:rPr lang="en-US" sz="1800" dirty="0" err="1">
                <a:solidFill>
                  <a:srgbClr val="242424"/>
                </a:solidFill>
              </a:rPr>
              <a:t>Sx</a:t>
            </a:r>
            <a:r>
              <a:rPr lang="en-US" sz="1800" dirty="0">
                <a:solidFill>
                  <a:srgbClr val="242424"/>
                </a:solidFill>
              </a:rPr>
              <a:t>.</a:t>
            </a:r>
          </a:p>
        </p:txBody>
      </p:sp>
      <p:sp>
        <p:nvSpPr>
          <p:cNvPr id="116" name="Content Placeholder 1">
            <a:extLst>
              <a:ext uri="{FF2B5EF4-FFF2-40B4-BE49-F238E27FC236}">
                <a16:creationId xmlns:a16="http://schemas.microsoft.com/office/drawing/2014/main" id="{F264840E-C88F-403D-9E14-21CB011947D7}"/>
              </a:ext>
            </a:extLst>
          </p:cNvPr>
          <p:cNvSpPr txBox="1">
            <a:spLocks/>
          </p:cNvSpPr>
          <p:nvPr/>
        </p:nvSpPr>
        <p:spPr bwMode="auto">
          <a:xfrm>
            <a:off x="7361209" y="5801463"/>
            <a:ext cx="4380195" cy="89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800" b="1" dirty="0"/>
              <a:t>[Proposal-2] </a:t>
            </a:r>
            <a:r>
              <a:rPr lang="en-US" sz="1800" dirty="0"/>
              <a:t>It’s proposed to adopt Arch-Option-2 to minimize the impact to the system</a:t>
            </a:r>
          </a:p>
        </p:txBody>
      </p:sp>
      <p:grpSp>
        <p:nvGrpSpPr>
          <p:cNvPr id="125" name="Group 107">
            <a:extLst>
              <a:ext uri="{FF2B5EF4-FFF2-40B4-BE49-F238E27FC236}">
                <a16:creationId xmlns:a16="http://schemas.microsoft.com/office/drawing/2014/main" id="{86DB2F99-0C83-4369-8ACE-B637A7E5DE3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298824" y="3350560"/>
            <a:ext cx="501650" cy="523875"/>
            <a:chOff x="186" y="2478"/>
            <a:chExt cx="966" cy="1391"/>
          </a:xfrm>
        </p:grpSpPr>
        <p:grpSp>
          <p:nvGrpSpPr>
            <p:cNvPr id="126" name="Group 108">
              <a:extLst>
                <a:ext uri="{FF2B5EF4-FFF2-40B4-BE49-F238E27FC236}">
                  <a16:creationId xmlns:a16="http://schemas.microsoft.com/office/drawing/2014/main" id="{93087631-F457-4857-A480-D48141EA93F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6" y="2478"/>
              <a:ext cx="966" cy="1391"/>
              <a:chOff x="186" y="2478"/>
              <a:chExt cx="966" cy="1391"/>
            </a:xfrm>
          </p:grpSpPr>
          <p:sp>
            <p:nvSpPr>
              <p:cNvPr id="128" name="AutoShape 109">
                <a:extLst>
                  <a:ext uri="{FF2B5EF4-FFF2-40B4-BE49-F238E27FC236}">
                    <a16:creationId xmlns:a16="http://schemas.microsoft.com/office/drawing/2014/main" id="{8A1C77FF-DE21-4F08-87C9-627ABD2BB1CC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205" y="2497"/>
                <a:ext cx="929" cy="1353"/>
              </a:xfrm>
              <a:prstGeom prst="roundRect">
                <a:avLst>
                  <a:gd name="adj" fmla="val 7889"/>
                </a:avLst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rIns="0" anchor="ctr"/>
              <a:lstStyle/>
              <a:p>
                <a:pPr algn="ctr"/>
                <a:endParaRPr lang="sv-SE" sz="600"/>
              </a:p>
            </p:txBody>
          </p:sp>
          <p:sp>
            <p:nvSpPr>
              <p:cNvPr id="129" name="Freeform 110">
                <a:extLst>
                  <a:ext uri="{FF2B5EF4-FFF2-40B4-BE49-F238E27FC236}">
                    <a16:creationId xmlns:a16="http://schemas.microsoft.com/office/drawing/2014/main" id="{9A5A825E-F88B-4751-A7FC-F0C2F66597BE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186" y="2478"/>
                <a:ext cx="966" cy="1391"/>
              </a:xfrm>
              <a:custGeom>
                <a:avLst/>
                <a:gdLst>
                  <a:gd name="T0" fmla="*/ 2282 w 409"/>
                  <a:gd name="T1" fmla="*/ 222 h 589"/>
                  <a:gd name="T2" fmla="*/ 0 w 409"/>
                  <a:gd name="T3" fmla="*/ 222 h 589"/>
                  <a:gd name="T4" fmla="*/ 2060 w 409"/>
                  <a:gd name="T5" fmla="*/ 3285 h 589"/>
                  <a:gd name="T6" fmla="*/ 2237 w 409"/>
                  <a:gd name="T7" fmla="*/ 463 h 589"/>
                  <a:gd name="T8" fmla="*/ 2060 w 409"/>
                  <a:gd name="T9" fmla="*/ 3195 h 589"/>
                  <a:gd name="T10" fmla="*/ 90 w 409"/>
                  <a:gd name="T11" fmla="*/ 222 h 589"/>
                  <a:gd name="T12" fmla="*/ 2192 w 409"/>
                  <a:gd name="T13" fmla="*/ 222 h 589"/>
                  <a:gd name="T14" fmla="*/ 827 w 409"/>
                  <a:gd name="T15" fmla="*/ 954 h 589"/>
                  <a:gd name="T16" fmla="*/ 1500 w 409"/>
                  <a:gd name="T17" fmla="*/ 893 h 589"/>
                  <a:gd name="T18" fmla="*/ 1105 w 409"/>
                  <a:gd name="T19" fmla="*/ 257 h 589"/>
                  <a:gd name="T20" fmla="*/ 827 w 409"/>
                  <a:gd name="T21" fmla="*/ 954 h 589"/>
                  <a:gd name="T22" fmla="*/ 898 w 409"/>
                  <a:gd name="T23" fmla="*/ 864 h 589"/>
                  <a:gd name="T24" fmla="*/ 1757 w 409"/>
                  <a:gd name="T25" fmla="*/ 1868 h 589"/>
                  <a:gd name="T26" fmla="*/ 1963 w 409"/>
                  <a:gd name="T27" fmla="*/ 1679 h 589"/>
                  <a:gd name="T28" fmla="*/ 1970 w 409"/>
                  <a:gd name="T29" fmla="*/ 1667 h 589"/>
                  <a:gd name="T30" fmla="*/ 1975 w 409"/>
                  <a:gd name="T31" fmla="*/ 1651 h 589"/>
                  <a:gd name="T32" fmla="*/ 1975 w 409"/>
                  <a:gd name="T33" fmla="*/ 1639 h 589"/>
                  <a:gd name="T34" fmla="*/ 1970 w 409"/>
                  <a:gd name="T35" fmla="*/ 1630 h 589"/>
                  <a:gd name="T36" fmla="*/ 1786 w 409"/>
                  <a:gd name="T37" fmla="*/ 1445 h 589"/>
                  <a:gd name="T38" fmla="*/ 1823 w 409"/>
                  <a:gd name="T39" fmla="*/ 1606 h 589"/>
                  <a:gd name="T40" fmla="*/ 827 w 409"/>
                  <a:gd name="T41" fmla="*/ 1696 h 589"/>
                  <a:gd name="T42" fmla="*/ 1724 w 409"/>
                  <a:gd name="T43" fmla="*/ 1856 h 589"/>
                  <a:gd name="T44" fmla="*/ 1975 w 409"/>
                  <a:gd name="T45" fmla="*/ 1148 h 589"/>
                  <a:gd name="T46" fmla="*/ 1970 w 409"/>
                  <a:gd name="T47" fmla="*/ 1138 h 589"/>
                  <a:gd name="T48" fmla="*/ 1724 w 409"/>
                  <a:gd name="T49" fmla="*/ 959 h 589"/>
                  <a:gd name="T50" fmla="*/ 827 w 409"/>
                  <a:gd name="T51" fmla="*/ 1122 h 589"/>
                  <a:gd name="T52" fmla="*/ 1823 w 409"/>
                  <a:gd name="T53" fmla="*/ 1209 h 589"/>
                  <a:gd name="T54" fmla="*/ 1724 w 409"/>
                  <a:gd name="T55" fmla="*/ 1367 h 589"/>
                  <a:gd name="T56" fmla="*/ 1963 w 409"/>
                  <a:gd name="T57" fmla="*/ 1193 h 589"/>
                  <a:gd name="T58" fmla="*/ 1970 w 409"/>
                  <a:gd name="T59" fmla="*/ 1183 h 589"/>
                  <a:gd name="T60" fmla="*/ 1975 w 409"/>
                  <a:gd name="T61" fmla="*/ 1167 h 589"/>
                  <a:gd name="T62" fmla="*/ 1507 w 409"/>
                  <a:gd name="T63" fmla="*/ 1896 h 589"/>
                  <a:gd name="T64" fmla="*/ 557 w 409"/>
                  <a:gd name="T65" fmla="*/ 1752 h 589"/>
                  <a:gd name="T66" fmla="*/ 324 w 409"/>
                  <a:gd name="T67" fmla="*/ 1863 h 589"/>
                  <a:gd name="T68" fmla="*/ 312 w 409"/>
                  <a:gd name="T69" fmla="*/ 1880 h 589"/>
                  <a:gd name="T70" fmla="*/ 312 w 409"/>
                  <a:gd name="T71" fmla="*/ 1892 h 589"/>
                  <a:gd name="T72" fmla="*/ 312 w 409"/>
                  <a:gd name="T73" fmla="*/ 1901 h 589"/>
                  <a:gd name="T74" fmla="*/ 319 w 409"/>
                  <a:gd name="T75" fmla="*/ 1913 h 589"/>
                  <a:gd name="T76" fmla="*/ 324 w 409"/>
                  <a:gd name="T77" fmla="*/ 1925 h 589"/>
                  <a:gd name="T78" fmla="*/ 557 w 409"/>
                  <a:gd name="T79" fmla="*/ 2102 h 589"/>
                  <a:gd name="T80" fmla="*/ 1462 w 409"/>
                  <a:gd name="T81" fmla="*/ 1941 h 589"/>
                  <a:gd name="T82" fmla="*/ 496 w 409"/>
                  <a:gd name="T83" fmla="*/ 1200 h 589"/>
                  <a:gd name="T84" fmla="*/ 319 w 409"/>
                  <a:gd name="T85" fmla="*/ 1384 h 589"/>
                  <a:gd name="T86" fmla="*/ 312 w 409"/>
                  <a:gd name="T87" fmla="*/ 1400 h 589"/>
                  <a:gd name="T88" fmla="*/ 312 w 409"/>
                  <a:gd name="T89" fmla="*/ 1410 h 589"/>
                  <a:gd name="T90" fmla="*/ 312 w 409"/>
                  <a:gd name="T91" fmla="*/ 1422 h 589"/>
                  <a:gd name="T92" fmla="*/ 324 w 409"/>
                  <a:gd name="T93" fmla="*/ 1438 h 589"/>
                  <a:gd name="T94" fmla="*/ 557 w 409"/>
                  <a:gd name="T95" fmla="*/ 1613 h 589"/>
                  <a:gd name="T96" fmla="*/ 463 w 409"/>
                  <a:gd name="T97" fmla="*/ 1450 h 589"/>
                  <a:gd name="T98" fmla="*/ 1462 w 409"/>
                  <a:gd name="T99" fmla="*/ 1360 h 589"/>
                  <a:gd name="T100" fmla="*/ 557 w 409"/>
                  <a:gd name="T101" fmla="*/ 1200 h 58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409" h="589">
                    <a:moveTo>
                      <a:pt x="401" y="67"/>
                    </a:moveTo>
                    <a:cubicBezTo>
                      <a:pt x="406" y="67"/>
                      <a:pt x="409" y="64"/>
                      <a:pt x="409" y="59"/>
                    </a:cubicBezTo>
                    <a:cubicBezTo>
                      <a:pt x="409" y="40"/>
                      <a:pt x="409" y="40"/>
                      <a:pt x="409" y="40"/>
                    </a:cubicBezTo>
                    <a:cubicBezTo>
                      <a:pt x="409" y="18"/>
                      <a:pt x="392" y="0"/>
                      <a:pt x="369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549"/>
                      <a:pt x="0" y="549"/>
                      <a:pt x="0" y="549"/>
                    </a:cubicBezTo>
                    <a:cubicBezTo>
                      <a:pt x="0" y="571"/>
                      <a:pt x="18" y="589"/>
                      <a:pt x="40" y="589"/>
                    </a:cubicBezTo>
                    <a:cubicBezTo>
                      <a:pt x="369" y="589"/>
                      <a:pt x="369" y="589"/>
                      <a:pt x="369" y="589"/>
                    </a:cubicBezTo>
                    <a:cubicBezTo>
                      <a:pt x="392" y="589"/>
                      <a:pt x="409" y="571"/>
                      <a:pt x="409" y="549"/>
                    </a:cubicBezTo>
                    <a:cubicBezTo>
                      <a:pt x="409" y="91"/>
                      <a:pt x="409" y="91"/>
                      <a:pt x="409" y="91"/>
                    </a:cubicBezTo>
                    <a:cubicBezTo>
                      <a:pt x="409" y="87"/>
                      <a:pt x="406" y="83"/>
                      <a:pt x="401" y="83"/>
                    </a:cubicBezTo>
                    <a:cubicBezTo>
                      <a:pt x="397" y="83"/>
                      <a:pt x="393" y="87"/>
                      <a:pt x="393" y="91"/>
                    </a:cubicBezTo>
                    <a:cubicBezTo>
                      <a:pt x="393" y="549"/>
                      <a:pt x="393" y="549"/>
                      <a:pt x="393" y="549"/>
                    </a:cubicBezTo>
                    <a:cubicBezTo>
                      <a:pt x="393" y="562"/>
                      <a:pt x="383" y="573"/>
                      <a:pt x="369" y="573"/>
                    </a:cubicBezTo>
                    <a:cubicBezTo>
                      <a:pt x="40" y="573"/>
                      <a:pt x="40" y="573"/>
                      <a:pt x="40" y="573"/>
                    </a:cubicBezTo>
                    <a:cubicBezTo>
                      <a:pt x="27" y="573"/>
                      <a:pt x="16" y="562"/>
                      <a:pt x="16" y="549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27"/>
                      <a:pt x="27" y="16"/>
                      <a:pt x="40" y="16"/>
                    </a:cubicBezTo>
                    <a:cubicBezTo>
                      <a:pt x="369" y="16"/>
                      <a:pt x="369" y="16"/>
                      <a:pt x="369" y="16"/>
                    </a:cubicBezTo>
                    <a:cubicBezTo>
                      <a:pt x="383" y="16"/>
                      <a:pt x="393" y="27"/>
                      <a:pt x="393" y="40"/>
                    </a:cubicBezTo>
                    <a:cubicBezTo>
                      <a:pt x="393" y="59"/>
                      <a:pt x="393" y="59"/>
                      <a:pt x="393" y="59"/>
                    </a:cubicBezTo>
                    <a:cubicBezTo>
                      <a:pt x="393" y="64"/>
                      <a:pt x="397" y="67"/>
                      <a:pt x="401" y="67"/>
                    </a:cubicBezTo>
                    <a:close/>
                    <a:moveTo>
                      <a:pt x="148" y="171"/>
                    </a:moveTo>
                    <a:cubicBezTo>
                      <a:pt x="262" y="171"/>
                      <a:pt x="262" y="171"/>
                      <a:pt x="262" y="171"/>
                    </a:cubicBezTo>
                    <a:cubicBezTo>
                      <a:pt x="265" y="171"/>
                      <a:pt x="267" y="170"/>
                      <a:pt x="269" y="167"/>
                    </a:cubicBezTo>
                    <a:cubicBezTo>
                      <a:pt x="270" y="165"/>
                      <a:pt x="270" y="162"/>
                      <a:pt x="269" y="160"/>
                    </a:cubicBezTo>
                    <a:cubicBezTo>
                      <a:pt x="212" y="46"/>
                      <a:pt x="212" y="46"/>
                      <a:pt x="212" y="46"/>
                    </a:cubicBezTo>
                    <a:cubicBezTo>
                      <a:pt x="211" y="43"/>
                      <a:pt x="208" y="41"/>
                      <a:pt x="205" y="41"/>
                    </a:cubicBezTo>
                    <a:cubicBezTo>
                      <a:pt x="202" y="41"/>
                      <a:pt x="199" y="43"/>
                      <a:pt x="198" y="46"/>
                    </a:cubicBezTo>
                    <a:cubicBezTo>
                      <a:pt x="141" y="160"/>
                      <a:pt x="141" y="160"/>
                      <a:pt x="141" y="160"/>
                    </a:cubicBezTo>
                    <a:cubicBezTo>
                      <a:pt x="139" y="162"/>
                      <a:pt x="140" y="165"/>
                      <a:pt x="141" y="167"/>
                    </a:cubicBezTo>
                    <a:cubicBezTo>
                      <a:pt x="142" y="170"/>
                      <a:pt x="145" y="171"/>
                      <a:pt x="148" y="171"/>
                    </a:cubicBezTo>
                    <a:close/>
                    <a:moveTo>
                      <a:pt x="205" y="67"/>
                    </a:moveTo>
                    <a:cubicBezTo>
                      <a:pt x="249" y="155"/>
                      <a:pt x="249" y="155"/>
                      <a:pt x="249" y="155"/>
                    </a:cubicBezTo>
                    <a:cubicBezTo>
                      <a:pt x="161" y="155"/>
                      <a:pt x="161" y="155"/>
                      <a:pt x="161" y="155"/>
                    </a:cubicBezTo>
                    <a:lnTo>
                      <a:pt x="205" y="67"/>
                    </a:lnTo>
                    <a:close/>
                    <a:moveTo>
                      <a:pt x="309" y="333"/>
                    </a:moveTo>
                    <a:cubicBezTo>
                      <a:pt x="311" y="334"/>
                      <a:pt x="313" y="335"/>
                      <a:pt x="315" y="335"/>
                    </a:cubicBezTo>
                    <a:cubicBezTo>
                      <a:pt x="317" y="335"/>
                      <a:pt x="319" y="334"/>
                      <a:pt x="320" y="333"/>
                    </a:cubicBezTo>
                    <a:cubicBezTo>
                      <a:pt x="352" y="302"/>
                      <a:pt x="352" y="302"/>
                      <a:pt x="352" y="302"/>
                    </a:cubicBezTo>
                    <a:cubicBezTo>
                      <a:pt x="352" y="302"/>
                      <a:pt x="352" y="301"/>
                      <a:pt x="352" y="301"/>
                    </a:cubicBezTo>
                    <a:cubicBezTo>
                      <a:pt x="352" y="301"/>
                      <a:pt x="352" y="301"/>
                      <a:pt x="353" y="300"/>
                    </a:cubicBezTo>
                    <a:cubicBezTo>
                      <a:pt x="353" y="300"/>
                      <a:pt x="353" y="300"/>
                      <a:pt x="353" y="300"/>
                    </a:cubicBezTo>
                    <a:cubicBezTo>
                      <a:pt x="353" y="300"/>
                      <a:pt x="353" y="299"/>
                      <a:pt x="353" y="299"/>
                    </a:cubicBezTo>
                    <a:cubicBezTo>
                      <a:pt x="354" y="299"/>
                      <a:pt x="354" y="298"/>
                      <a:pt x="354" y="298"/>
                    </a:cubicBezTo>
                    <a:cubicBezTo>
                      <a:pt x="354" y="298"/>
                      <a:pt x="354" y="298"/>
                      <a:pt x="354" y="297"/>
                    </a:cubicBezTo>
                    <a:cubicBezTo>
                      <a:pt x="354" y="297"/>
                      <a:pt x="354" y="297"/>
                      <a:pt x="354" y="296"/>
                    </a:cubicBezTo>
                    <a:cubicBezTo>
                      <a:pt x="354" y="296"/>
                      <a:pt x="354" y="296"/>
                      <a:pt x="354" y="296"/>
                    </a:cubicBezTo>
                    <a:cubicBezTo>
                      <a:pt x="354" y="296"/>
                      <a:pt x="354" y="296"/>
                      <a:pt x="354" y="296"/>
                    </a:cubicBezTo>
                    <a:cubicBezTo>
                      <a:pt x="354" y="295"/>
                      <a:pt x="354" y="295"/>
                      <a:pt x="354" y="294"/>
                    </a:cubicBezTo>
                    <a:cubicBezTo>
                      <a:pt x="354" y="294"/>
                      <a:pt x="354" y="294"/>
                      <a:pt x="354" y="294"/>
                    </a:cubicBezTo>
                    <a:cubicBezTo>
                      <a:pt x="354" y="293"/>
                      <a:pt x="354" y="293"/>
                      <a:pt x="353" y="293"/>
                    </a:cubicBezTo>
                    <a:cubicBezTo>
                      <a:pt x="353" y="293"/>
                      <a:pt x="353" y="292"/>
                      <a:pt x="353" y="292"/>
                    </a:cubicBezTo>
                    <a:cubicBezTo>
                      <a:pt x="353" y="292"/>
                      <a:pt x="353" y="292"/>
                      <a:pt x="353" y="291"/>
                    </a:cubicBezTo>
                    <a:cubicBezTo>
                      <a:pt x="352" y="291"/>
                      <a:pt x="352" y="291"/>
                      <a:pt x="352" y="290"/>
                    </a:cubicBezTo>
                    <a:cubicBezTo>
                      <a:pt x="320" y="259"/>
                      <a:pt x="320" y="259"/>
                      <a:pt x="320" y="259"/>
                    </a:cubicBezTo>
                    <a:cubicBezTo>
                      <a:pt x="317" y="256"/>
                      <a:pt x="312" y="256"/>
                      <a:pt x="309" y="259"/>
                    </a:cubicBezTo>
                    <a:cubicBezTo>
                      <a:pt x="306" y="262"/>
                      <a:pt x="306" y="267"/>
                      <a:pt x="309" y="270"/>
                    </a:cubicBezTo>
                    <a:cubicBezTo>
                      <a:pt x="327" y="288"/>
                      <a:pt x="327" y="288"/>
                      <a:pt x="327" y="288"/>
                    </a:cubicBezTo>
                    <a:cubicBezTo>
                      <a:pt x="148" y="288"/>
                      <a:pt x="148" y="288"/>
                      <a:pt x="148" y="288"/>
                    </a:cubicBezTo>
                    <a:cubicBezTo>
                      <a:pt x="143" y="288"/>
                      <a:pt x="140" y="291"/>
                      <a:pt x="140" y="296"/>
                    </a:cubicBezTo>
                    <a:cubicBezTo>
                      <a:pt x="140" y="300"/>
                      <a:pt x="143" y="304"/>
                      <a:pt x="148" y="304"/>
                    </a:cubicBezTo>
                    <a:cubicBezTo>
                      <a:pt x="327" y="304"/>
                      <a:pt x="327" y="304"/>
                      <a:pt x="327" y="304"/>
                    </a:cubicBezTo>
                    <a:cubicBezTo>
                      <a:pt x="309" y="322"/>
                      <a:pt x="309" y="322"/>
                      <a:pt x="309" y="322"/>
                    </a:cubicBezTo>
                    <a:cubicBezTo>
                      <a:pt x="306" y="325"/>
                      <a:pt x="306" y="330"/>
                      <a:pt x="309" y="333"/>
                    </a:cubicBezTo>
                    <a:close/>
                    <a:moveTo>
                      <a:pt x="354" y="208"/>
                    </a:moveTo>
                    <a:cubicBezTo>
                      <a:pt x="354" y="208"/>
                      <a:pt x="354" y="207"/>
                      <a:pt x="354" y="207"/>
                    </a:cubicBezTo>
                    <a:cubicBezTo>
                      <a:pt x="354" y="207"/>
                      <a:pt x="354" y="206"/>
                      <a:pt x="354" y="206"/>
                    </a:cubicBezTo>
                    <a:cubicBezTo>
                      <a:pt x="354" y="206"/>
                      <a:pt x="354" y="206"/>
                      <a:pt x="353" y="205"/>
                    </a:cubicBezTo>
                    <a:cubicBezTo>
                      <a:pt x="353" y="205"/>
                      <a:pt x="353" y="205"/>
                      <a:pt x="353" y="204"/>
                    </a:cubicBezTo>
                    <a:cubicBezTo>
                      <a:pt x="353" y="204"/>
                      <a:pt x="353" y="204"/>
                      <a:pt x="353" y="204"/>
                    </a:cubicBezTo>
                    <a:cubicBezTo>
                      <a:pt x="352" y="204"/>
                      <a:pt x="352" y="203"/>
                      <a:pt x="352" y="203"/>
                    </a:cubicBezTo>
                    <a:cubicBezTo>
                      <a:pt x="320" y="172"/>
                      <a:pt x="320" y="172"/>
                      <a:pt x="320" y="172"/>
                    </a:cubicBezTo>
                    <a:cubicBezTo>
                      <a:pt x="317" y="168"/>
                      <a:pt x="312" y="168"/>
                      <a:pt x="309" y="172"/>
                    </a:cubicBezTo>
                    <a:cubicBezTo>
                      <a:pt x="306" y="175"/>
                      <a:pt x="306" y="180"/>
                      <a:pt x="309" y="183"/>
                    </a:cubicBezTo>
                    <a:cubicBezTo>
                      <a:pt x="327" y="201"/>
                      <a:pt x="327" y="201"/>
                      <a:pt x="327" y="201"/>
                    </a:cubicBezTo>
                    <a:cubicBezTo>
                      <a:pt x="148" y="201"/>
                      <a:pt x="148" y="201"/>
                      <a:pt x="148" y="201"/>
                    </a:cubicBezTo>
                    <a:cubicBezTo>
                      <a:pt x="143" y="201"/>
                      <a:pt x="140" y="204"/>
                      <a:pt x="140" y="209"/>
                    </a:cubicBezTo>
                    <a:cubicBezTo>
                      <a:pt x="140" y="213"/>
                      <a:pt x="143" y="217"/>
                      <a:pt x="148" y="217"/>
                    </a:cubicBezTo>
                    <a:cubicBezTo>
                      <a:pt x="327" y="217"/>
                      <a:pt x="327" y="217"/>
                      <a:pt x="327" y="217"/>
                    </a:cubicBezTo>
                    <a:cubicBezTo>
                      <a:pt x="309" y="234"/>
                      <a:pt x="309" y="234"/>
                      <a:pt x="309" y="234"/>
                    </a:cubicBezTo>
                    <a:cubicBezTo>
                      <a:pt x="309" y="234"/>
                      <a:pt x="309" y="234"/>
                      <a:pt x="309" y="234"/>
                    </a:cubicBezTo>
                    <a:cubicBezTo>
                      <a:pt x="306" y="237"/>
                      <a:pt x="306" y="242"/>
                      <a:pt x="309" y="245"/>
                    </a:cubicBezTo>
                    <a:cubicBezTo>
                      <a:pt x="311" y="247"/>
                      <a:pt x="313" y="248"/>
                      <a:pt x="315" y="248"/>
                    </a:cubicBezTo>
                    <a:cubicBezTo>
                      <a:pt x="317" y="248"/>
                      <a:pt x="319" y="247"/>
                      <a:pt x="320" y="245"/>
                    </a:cubicBezTo>
                    <a:cubicBezTo>
                      <a:pt x="352" y="214"/>
                      <a:pt x="352" y="214"/>
                      <a:pt x="352" y="214"/>
                    </a:cubicBezTo>
                    <a:cubicBezTo>
                      <a:pt x="352" y="214"/>
                      <a:pt x="352" y="213"/>
                      <a:pt x="353" y="213"/>
                    </a:cubicBezTo>
                    <a:cubicBezTo>
                      <a:pt x="353" y="213"/>
                      <a:pt x="353" y="213"/>
                      <a:pt x="353" y="213"/>
                    </a:cubicBezTo>
                    <a:cubicBezTo>
                      <a:pt x="353" y="212"/>
                      <a:pt x="353" y="212"/>
                      <a:pt x="353" y="212"/>
                    </a:cubicBezTo>
                    <a:cubicBezTo>
                      <a:pt x="354" y="211"/>
                      <a:pt x="354" y="211"/>
                      <a:pt x="354" y="211"/>
                    </a:cubicBezTo>
                    <a:cubicBezTo>
                      <a:pt x="354" y="211"/>
                      <a:pt x="354" y="210"/>
                      <a:pt x="354" y="210"/>
                    </a:cubicBezTo>
                    <a:cubicBezTo>
                      <a:pt x="354" y="210"/>
                      <a:pt x="354" y="209"/>
                      <a:pt x="354" y="209"/>
                    </a:cubicBezTo>
                    <a:cubicBezTo>
                      <a:pt x="354" y="209"/>
                      <a:pt x="354" y="209"/>
                      <a:pt x="354" y="209"/>
                    </a:cubicBezTo>
                    <a:cubicBezTo>
                      <a:pt x="354" y="208"/>
                      <a:pt x="354" y="208"/>
                      <a:pt x="354" y="208"/>
                    </a:cubicBezTo>
                    <a:close/>
                    <a:moveTo>
                      <a:pt x="270" y="340"/>
                    </a:moveTo>
                    <a:cubicBezTo>
                      <a:pt x="270" y="335"/>
                      <a:pt x="266" y="332"/>
                      <a:pt x="262" y="332"/>
                    </a:cubicBezTo>
                    <a:cubicBezTo>
                      <a:pt x="83" y="332"/>
                      <a:pt x="83" y="332"/>
                      <a:pt x="83" y="332"/>
                    </a:cubicBezTo>
                    <a:cubicBezTo>
                      <a:pt x="100" y="314"/>
                      <a:pt x="100" y="314"/>
                      <a:pt x="100" y="314"/>
                    </a:cubicBezTo>
                    <a:cubicBezTo>
                      <a:pt x="104" y="311"/>
                      <a:pt x="104" y="306"/>
                      <a:pt x="100" y="303"/>
                    </a:cubicBezTo>
                    <a:cubicBezTo>
                      <a:pt x="97" y="300"/>
                      <a:pt x="92" y="300"/>
                      <a:pt x="89" y="303"/>
                    </a:cubicBezTo>
                    <a:cubicBezTo>
                      <a:pt x="58" y="334"/>
                      <a:pt x="58" y="334"/>
                      <a:pt x="58" y="334"/>
                    </a:cubicBezTo>
                    <a:cubicBezTo>
                      <a:pt x="57" y="334"/>
                      <a:pt x="57" y="335"/>
                      <a:pt x="57" y="335"/>
                    </a:cubicBezTo>
                    <a:cubicBezTo>
                      <a:pt x="57" y="335"/>
                      <a:pt x="57" y="336"/>
                      <a:pt x="57" y="336"/>
                    </a:cubicBezTo>
                    <a:cubicBezTo>
                      <a:pt x="56" y="336"/>
                      <a:pt x="56" y="336"/>
                      <a:pt x="56" y="337"/>
                    </a:cubicBezTo>
                    <a:cubicBezTo>
                      <a:pt x="56" y="337"/>
                      <a:pt x="56" y="337"/>
                      <a:pt x="56" y="337"/>
                    </a:cubicBezTo>
                    <a:cubicBezTo>
                      <a:pt x="56" y="338"/>
                      <a:pt x="56" y="338"/>
                      <a:pt x="56" y="338"/>
                    </a:cubicBezTo>
                    <a:cubicBezTo>
                      <a:pt x="56" y="339"/>
                      <a:pt x="56" y="339"/>
                      <a:pt x="56" y="339"/>
                    </a:cubicBezTo>
                    <a:cubicBezTo>
                      <a:pt x="56" y="339"/>
                      <a:pt x="55" y="340"/>
                      <a:pt x="55" y="340"/>
                    </a:cubicBezTo>
                    <a:cubicBezTo>
                      <a:pt x="55" y="340"/>
                      <a:pt x="56" y="340"/>
                      <a:pt x="56" y="340"/>
                    </a:cubicBezTo>
                    <a:cubicBezTo>
                      <a:pt x="56" y="340"/>
                      <a:pt x="56" y="341"/>
                      <a:pt x="56" y="341"/>
                    </a:cubicBezTo>
                    <a:cubicBezTo>
                      <a:pt x="56" y="341"/>
                      <a:pt x="56" y="342"/>
                      <a:pt x="56" y="342"/>
                    </a:cubicBezTo>
                    <a:cubicBezTo>
                      <a:pt x="56" y="342"/>
                      <a:pt x="56" y="342"/>
                      <a:pt x="56" y="343"/>
                    </a:cubicBezTo>
                    <a:cubicBezTo>
                      <a:pt x="56" y="343"/>
                      <a:pt x="56" y="343"/>
                      <a:pt x="57" y="343"/>
                    </a:cubicBezTo>
                    <a:cubicBezTo>
                      <a:pt x="57" y="344"/>
                      <a:pt x="57" y="344"/>
                      <a:pt x="57" y="344"/>
                    </a:cubicBezTo>
                    <a:cubicBezTo>
                      <a:pt x="57" y="344"/>
                      <a:pt x="57" y="345"/>
                      <a:pt x="58" y="345"/>
                    </a:cubicBezTo>
                    <a:cubicBezTo>
                      <a:pt x="58" y="345"/>
                      <a:pt x="58" y="345"/>
                      <a:pt x="58" y="345"/>
                    </a:cubicBezTo>
                    <a:cubicBezTo>
                      <a:pt x="89" y="377"/>
                      <a:pt x="89" y="377"/>
                      <a:pt x="89" y="377"/>
                    </a:cubicBezTo>
                    <a:cubicBezTo>
                      <a:pt x="91" y="378"/>
                      <a:pt x="93" y="379"/>
                      <a:pt x="95" y="379"/>
                    </a:cubicBezTo>
                    <a:cubicBezTo>
                      <a:pt x="97" y="379"/>
                      <a:pt x="99" y="378"/>
                      <a:pt x="100" y="377"/>
                    </a:cubicBezTo>
                    <a:cubicBezTo>
                      <a:pt x="104" y="373"/>
                      <a:pt x="104" y="368"/>
                      <a:pt x="100" y="365"/>
                    </a:cubicBezTo>
                    <a:cubicBezTo>
                      <a:pt x="83" y="348"/>
                      <a:pt x="83" y="348"/>
                      <a:pt x="83" y="348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6" y="348"/>
                      <a:pt x="270" y="344"/>
                      <a:pt x="270" y="340"/>
                    </a:cubicBezTo>
                    <a:close/>
                    <a:moveTo>
                      <a:pt x="100" y="215"/>
                    </a:moveTo>
                    <a:cubicBezTo>
                      <a:pt x="97" y="212"/>
                      <a:pt x="92" y="212"/>
                      <a:pt x="89" y="215"/>
                    </a:cubicBezTo>
                    <a:cubicBezTo>
                      <a:pt x="58" y="246"/>
                      <a:pt x="58" y="246"/>
                      <a:pt x="58" y="246"/>
                    </a:cubicBezTo>
                    <a:cubicBezTo>
                      <a:pt x="57" y="247"/>
                      <a:pt x="57" y="247"/>
                      <a:pt x="57" y="248"/>
                    </a:cubicBezTo>
                    <a:cubicBezTo>
                      <a:pt x="57" y="248"/>
                      <a:pt x="57" y="248"/>
                      <a:pt x="57" y="248"/>
                    </a:cubicBezTo>
                    <a:cubicBezTo>
                      <a:pt x="56" y="248"/>
                      <a:pt x="56" y="249"/>
                      <a:pt x="56" y="249"/>
                    </a:cubicBezTo>
                    <a:cubicBezTo>
                      <a:pt x="56" y="249"/>
                      <a:pt x="56" y="249"/>
                      <a:pt x="56" y="250"/>
                    </a:cubicBezTo>
                    <a:cubicBezTo>
                      <a:pt x="56" y="250"/>
                      <a:pt x="56" y="250"/>
                      <a:pt x="56" y="251"/>
                    </a:cubicBezTo>
                    <a:cubicBezTo>
                      <a:pt x="56" y="251"/>
                      <a:pt x="56" y="251"/>
                      <a:pt x="56" y="252"/>
                    </a:cubicBezTo>
                    <a:cubicBezTo>
                      <a:pt x="56" y="252"/>
                      <a:pt x="55" y="252"/>
                      <a:pt x="55" y="252"/>
                    </a:cubicBezTo>
                    <a:cubicBezTo>
                      <a:pt x="55" y="252"/>
                      <a:pt x="56" y="253"/>
                      <a:pt x="56" y="253"/>
                    </a:cubicBezTo>
                    <a:cubicBezTo>
                      <a:pt x="56" y="253"/>
                      <a:pt x="56" y="253"/>
                      <a:pt x="56" y="254"/>
                    </a:cubicBezTo>
                    <a:cubicBezTo>
                      <a:pt x="56" y="254"/>
                      <a:pt x="56" y="254"/>
                      <a:pt x="56" y="255"/>
                    </a:cubicBezTo>
                    <a:cubicBezTo>
                      <a:pt x="56" y="255"/>
                      <a:pt x="56" y="255"/>
                      <a:pt x="56" y="255"/>
                    </a:cubicBezTo>
                    <a:cubicBezTo>
                      <a:pt x="56" y="256"/>
                      <a:pt x="56" y="256"/>
                      <a:pt x="57" y="256"/>
                    </a:cubicBezTo>
                    <a:cubicBezTo>
                      <a:pt x="57" y="256"/>
                      <a:pt x="57" y="257"/>
                      <a:pt x="57" y="257"/>
                    </a:cubicBezTo>
                    <a:cubicBezTo>
                      <a:pt x="57" y="257"/>
                      <a:pt x="57" y="258"/>
                      <a:pt x="58" y="258"/>
                    </a:cubicBezTo>
                    <a:cubicBezTo>
                      <a:pt x="89" y="289"/>
                      <a:pt x="89" y="289"/>
                      <a:pt x="89" y="289"/>
                    </a:cubicBezTo>
                    <a:cubicBezTo>
                      <a:pt x="91" y="291"/>
                      <a:pt x="93" y="291"/>
                      <a:pt x="95" y="291"/>
                    </a:cubicBezTo>
                    <a:cubicBezTo>
                      <a:pt x="97" y="291"/>
                      <a:pt x="99" y="291"/>
                      <a:pt x="100" y="289"/>
                    </a:cubicBezTo>
                    <a:cubicBezTo>
                      <a:pt x="104" y="286"/>
                      <a:pt x="104" y="281"/>
                      <a:pt x="100" y="278"/>
                    </a:cubicBezTo>
                    <a:cubicBezTo>
                      <a:pt x="100" y="278"/>
                      <a:pt x="100" y="278"/>
                      <a:pt x="100" y="278"/>
                    </a:cubicBezTo>
                    <a:cubicBezTo>
                      <a:pt x="83" y="260"/>
                      <a:pt x="83" y="260"/>
                      <a:pt x="83" y="260"/>
                    </a:cubicBezTo>
                    <a:cubicBezTo>
                      <a:pt x="262" y="260"/>
                      <a:pt x="262" y="260"/>
                      <a:pt x="262" y="260"/>
                    </a:cubicBezTo>
                    <a:cubicBezTo>
                      <a:pt x="266" y="260"/>
                      <a:pt x="270" y="257"/>
                      <a:pt x="270" y="252"/>
                    </a:cubicBezTo>
                    <a:cubicBezTo>
                      <a:pt x="270" y="248"/>
                      <a:pt x="266" y="244"/>
                      <a:pt x="262" y="244"/>
                    </a:cubicBezTo>
                    <a:cubicBezTo>
                      <a:pt x="83" y="244"/>
                      <a:pt x="83" y="244"/>
                      <a:pt x="83" y="244"/>
                    </a:cubicBezTo>
                    <a:cubicBezTo>
                      <a:pt x="100" y="227"/>
                      <a:pt x="100" y="227"/>
                      <a:pt x="100" y="227"/>
                    </a:cubicBezTo>
                    <a:cubicBezTo>
                      <a:pt x="104" y="223"/>
                      <a:pt x="104" y="218"/>
                      <a:pt x="100" y="215"/>
                    </a:cubicBezTo>
                    <a:close/>
                  </a:path>
                </a:pathLst>
              </a:custGeom>
              <a:solidFill>
                <a:srgbClr val="89B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0" name="Text Box 5">
                <a:extLst>
                  <a:ext uri="{FF2B5EF4-FFF2-40B4-BE49-F238E27FC236}">
                    <a16:creationId xmlns:a16="http://schemas.microsoft.com/office/drawing/2014/main" id="{0C7C9D1A-7691-4D87-AC52-CC376FB38950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259" y="3464"/>
                <a:ext cx="816" cy="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</a:pPr>
                <a:r>
                  <a:rPr lang="en-US" sz="800" dirty="0">
                    <a:solidFill>
                      <a:srgbClr val="89BA17"/>
                    </a:solidFill>
                    <a:ea typeface="MS PGothic" pitchFamily="34" charset="-128"/>
                  </a:rPr>
                  <a:t>PGW-U</a:t>
                </a:r>
                <a:endParaRPr lang="sv-SE" sz="800" dirty="0">
                  <a:solidFill>
                    <a:srgbClr val="89BA17"/>
                  </a:solidFill>
                  <a:ea typeface="MS PGothic" pitchFamily="34" charset="-128"/>
                </a:endParaRPr>
              </a:p>
            </p:txBody>
          </p:sp>
        </p:grpSp>
        <p:sp>
          <p:nvSpPr>
            <p:cNvPr id="127" name="AutoShape 112">
              <a:extLst>
                <a:ext uri="{FF2B5EF4-FFF2-40B4-BE49-F238E27FC236}">
                  <a16:creationId xmlns:a16="http://schemas.microsoft.com/office/drawing/2014/main" id="{93A364E9-80AC-4054-BCF2-B958BD8959F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87" y="2478"/>
              <a:ext cx="964" cy="1388"/>
            </a:xfrm>
            <a:prstGeom prst="roundRect">
              <a:avLst>
                <a:gd name="adj" fmla="val 9542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ABB00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rIns="0" anchor="ctr"/>
            <a:lstStyle/>
            <a:p>
              <a:pPr algn="ctr"/>
              <a:endParaRPr lang="sv-SE" sz="60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D8A96D2-4F40-4041-AA2C-4D70BD91D59F}"/>
              </a:ext>
            </a:extLst>
          </p:cNvPr>
          <p:cNvGrpSpPr/>
          <p:nvPr/>
        </p:nvGrpSpPr>
        <p:grpSpPr>
          <a:xfrm>
            <a:off x="4289071" y="2590288"/>
            <a:ext cx="501651" cy="546139"/>
            <a:chOff x="7005944" y="2897207"/>
            <a:chExt cx="517506" cy="564744"/>
          </a:xfrm>
        </p:grpSpPr>
        <p:sp>
          <p:nvSpPr>
            <p:cNvPr id="135" name="Freeform 5">
              <a:extLst>
                <a:ext uri="{FF2B5EF4-FFF2-40B4-BE49-F238E27FC236}">
                  <a16:creationId xmlns:a16="http://schemas.microsoft.com/office/drawing/2014/main" id="{71D13E19-410E-4BAE-81B3-5AF7C8D9B4B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005944" y="2897207"/>
              <a:ext cx="517506" cy="564744"/>
            </a:xfrm>
            <a:custGeom>
              <a:avLst/>
              <a:gdLst>
                <a:gd name="T0" fmla="*/ 67402837 w 409"/>
                <a:gd name="T1" fmla="*/ 11230778 h 589"/>
                <a:gd name="T2" fmla="*/ 68764070 w 409"/>
                <a:gd name="T3" fmla="*/ 9876220 h 589"/>
                <a:gd name="T4" fmla="*/ 68764070 w 409"/>
                <a:gd name="T5" fmla="*/ 6674623 h 589"/>
                <a:gd name="T6" fmla="*/ 62067205 w 409"/>
                <a:gd name="T7" fmla="*/ 0 h 589"/>
                <a:gd name="T8" fmla="*/ 6687349 w 409"/>
                <a:gd name="T9" fmla="*/ 0 h 589"/>
                <a:gd name="T10" fmla="*/ 0 w 409"/>
                <a:gd name="T11" fmla="*/ 6674623 h 589"/>
                <a:gd name="T12" fmla="*/ 0 w 409"/>
                <a:gd name="T13" fmla="*/ 92194627 h 589"/>
                <a:gd name="T14" fmla="*/ 6687349 w 409"/>
                <a:gd name="T15" fmla="*/ 98876680 h 589"/>
                <a:gd name="T16" fmla="*/ 62067205 w 409"/>
                <a:gd name="T17" fmla="*/ 98876680 h 589"/>
                <a:gd name="T18" fmla="*/ 68764070 w 409"/>
                <a:gd name="T19" fmla="*/ 92194627 h 589"/>
                <a:gd name="T20" fmla="*/ 68764070 w 409"/>
                <a:gd name="T21" fmla="*/ 15293849 h 589"/>
                <a:gd name="T22" fmla="*/ 67402837 w 409"/>
                <a:gd name="T23" fmla="*/ 13927471 h 589"/>
                <a:gd name="T24" fmla="*/ 66047040 w 409"/>
                <a:gd name="T25" fmla="*/ 15293849 h 589"/>
                <a:gd name="T26" fmla="*/ 66047040 w 409"/>
                <a:gd name="T27" fmla="*/ 92194627 h 589"/>
                <a:gd name="T28" fmla="*/ 62067205 w 409"/>
                <a:gd name="T29" fmla="*/ 96157161 h 589"/>
                <a:gd name="T30" fmla="*/ 6687349 w 409"/>
                <a:gd name="T31" fmla="*/ 96157161 h 589"/>
                <a:gd name="T32" fmla="*/ 2717030 w 409"/>
                <a:gd name="T33" fmla="*/ 92194627 h 589"/>
                <a:gd name="T34" fmla="*/ 2717030 w 409"/>
                <a:gd name="T35" fmla="*/ 6674623 h 589"/>
                <a:gd name="T36" fmla="*/ 6687349 w 409"/>
                <a:gd name="T37" fmla="*/ 2715296 h 589"/>
                <a:gd name="T38" fmla="*/ 62067205 w 409"/>
                <a:gd name="T39" fmla="*/ 2715296 h 589"/>
                <a:gd name="T40" fmla="*/ 66047040 w 409"/>
                <a:gd name="T41" fmla="*/ 6674623 h 589"/>
                <a:gd name="T42" fmla="*/ 66047040 w 409"/>
                <a:gd name="T43" fmla="*/ 9876220 h 589"/>
                <a:gd name="T44" fmla="*/ 67402837 w 409"/>
                <a:gd name="T45" fmla="*/ 11230778 h 589"/>
                <a:gd name="T46" fmla="*/ 34295208 w 409"/>
                <a:gd name="T47" fmla="*/ 12730791 h 589"/>
                <a:gd name="T48" fmla="*/ 33080734 w 409"/>
                <a:gd name="T49" fmla="*/ 13420753 h 589"/>
                <a:gd name="T50" fmla="*/ 12590452 w 409"/>
                <a:gd name="T51" fmla="*/ 54380680 h 589"/>
                <a:gd name="T52" fmla="*/ 12807433 w 409"/>
                <a:gd name="T53" fmla="*/ 55747145 h 589"/>
                <a:gd name="T54" fmla="*/ 13957784 w 409"/>
                <a:gd name="T55" fmla="*/ 56231841 h 589"/>
                <a:gd name="T56" fmla="*/ 54812385 w 409"/>
                <a:gd name="T57" fmla="*/ 56231841 h 589"/>
                <a:gd name="T58" fmla="*/ 55930769 w 409"/>
                <a:gd name="T59" fmla="*/ 55747145 h 589"/>
                <a:gd name="T60" fmla="*/ 55930769 w 409"/>
                <a:gd name="T61" fmla="*/ 54380680 h 589"/>
                <a:gd name="T62" fmla="*/ 35646893 w 409"/>
                <a:gd name="T63" fmla="*/ 13420753 h 589"/>
                <a:gd name="T64" fmla="*/ 34295208 w 409"/>
                <a:gd name="T65" fmla="*/ 12730791 h 589"/>
                <a:gd name="T66" fmla="*/ 16150939 w 409"/>
                <a:gd name="T67" fmla="*/ 53512887 h 589"/>
                <a:gd name="T68" fmla="*/ 34295208 w 409"/>
                <a:gd name="T69" fmla="*/ 17129426 h 589"/>
                <a:gd name="T70" fmla="*/ 52575518 w 409"/>
                <a:gd name="T71" fmla="*/ 53512887 h 589"/>
                <a:gd name="T72" fmla="*/ 16150939 w 409"/>
                <a:gd name="T73" fmla="*/ 53512887 h 5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09"/>
                <a:gd name="T112" fmla="*/ 0 h 589"/>
                <a:gd name="T113" fmla="*/ 409 w 409"/>
                <a:gd name="T114" fmla="*/ 589 h 5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09" h="589">
                  <a:moveTo>
                    <a:pt x="401" y="67"/>
                  </a:moveTo>
                  <a:cubicBezTo>
                    <a:pt x="405" y="67"/>
                    <a:pt x="409" y="64"/>
                    <a:pt x="409" y="59"/>
                  </a:cubicBezTo>
                  <a:cubicBezTo>
                    <a:pt x="409" y="40"/>
                    <a:pt x="409" y="40"/>
                    <a:pt x="409" y="40"/>
                  </a:cubicBezTo>
                  <a:cubicBezTo>
                    <a:pt x="409" y="18"/>
                    <a:pt x="391" y="0"/>
                    <a:pt x="36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549"/>
                    <a:pt x="0" y="549"/>
                    <a:pt x="0" y="549"/>
                  </a:cubicBezTo>
                  <a:cubicBezTo>
                    <a:pt x="0" y="571"/>
                    <a:pt x="18" y="589"/>
                    <a:pt x="40" y="589"/>
                  </a:cubicBezTo>
                  <a:cubicBezTo>
                    <a:pt x="369" y="589"/>
                    <a:pt x="369" y="589"/>
                    <a:pt x="369" y="589"/>
                  </a:cubicBezTo>
                  <a:cubicBezTo>
                    <a:pt x="391" y="589"/>
                    <a:pt x="409" y="571"/>
                    <a:pt x="409" y="549"/>
                  </a:cubicBezTo>
                  <a:cubicBezTo>
                    <a:pt x="409" y="91"/>
                    <a:pt x="409" y="91"/>
                    <a:pt x="409" y="91"/>
                  </a:cubicBezTo>
                  <a:cubicBezTo>
                    <a:pt x="409" y="87"/>
                    <a:pt x="405" y="83"/>
                    <a:pt x="401" y="83"/>
                  </a:cubicBezTo>
                  <a:cubicBezTo>
                    <a:pt x="397" y="83"/>
                    <a:pt x="393" y="87"/>
                    <a:pt x="393" y="91"/>
                  </a:cubicBezTo>
                  <a:cubicBezTo>
                    <a:pt x="393" y="549"/>
                    <a:pt x="393" y="549"/>
                    <a:pt x="393" y="549"/>
                  </a:cubicBezTo>
                  <a:cubicBezTo>
                    <a:pt x="393" y="562"/>
                    <a:pt x="382" y="573"/>
                    <a:pt x="369" y="573"/>
                  </a:cubicBezTo>
                  <a:cubicBezTo>
                    <a:pt x="40" y="573"/>
                    <a:pt x="40" y="573"/>
                    <a:pt x="40" y="573"/>
                  </a:cubicBezTo>
                  <a:cubicBezTo>
                    <a:pt x="26" y="573"/>
                    <a:pt x="16" y="562"/>
                    <a:pt x="16" y="549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27"/>
                    <a:pt x="26" y="16"/>
                    <a:pt x="40" y="16"/>
                  </a:cubicBezTo>
                  <a:cubicBezTo>
                    <a:pt x="369" y="16"/>
                    <a:pt x="369" y="16"/>
                    <a:pt x="369" y="16"/>
                  </a:cubicBezTo>
                  <a:cubicBezTo>
                    <a:pt x="382" y="16"/>
                    <a:pt x="393" y="27"/>
                    <a:pt x="393" y="40"/>
                  </a:cubicBezTo>
                  <a:cubicBezTo>
                    <a:pt x="393" y="59"/>
                    <a:pt x="393" y="59"/>
                    <a:pt x="393" y="59"/>
                  </a:cubicBezTo>
                  <a:cubicBezTo>
                    <a:pt x="393" y="64"/>
                    <a:pt x="397" y="67"/>
                    <a:pt x="401" y="67"/>
                  </a:cubicBezTo>
                  <a:close/>
                  <a:moveTo>
                    <a:pt x="204" y="76"/>
                  </a:moveTo>
                  <a:cubicBezTo>
                    <a:pt x="201" y="76"/>
                    <a:pt x="199" y="78"/>
                    <a:pt x="197" y="80"/>
                  </a:cubicBezTo>
                  <a:cubicBezTo>
                    <a:pt x="75" y="324"/>
                    <a:pt x="75" y="324"/>
                    <a:pt x="75" y="324"/>
                  </a:cubicBezTo>
                  <a:cubicBezTo>
                    <a:pt x="74" y="326"/>
                    <a:pt x="74" y="329"/>
                    <a:pt x="76" y="332"/>
                  </a:cubicBezTo>
                  <a:cubicBezTo>
                    <a:pt x="77" y="334"/>
                    <a:pt x="80" y="335"/>
                    <a:pt x="83" y="335"/>
                  </a:cubicBezTo>
                  <a:cubicBezTo>
                    <a:pt x="326" y="335"/>
                    <a:pt x="326" y="335"/>
                    <a:pt x="326" y="335"/>
                  </a:cubicBezTo>
                  <a:cubicBezTo>
                    <a:pt x="329" y="335"/>
                    <a:pt x="332" y="334"/>
                    <a:pt x="333" y="332"/>
                  </a:cubicBezTo>
                  <a:cubicBezTo>
                    <a:pt x="334" y="329"/>
                    <a:pt x="335" y="326"/>
                    <a:pt x="333" y="324"/>
                  </a:cubicBezTo>
                  <a:cubicBezTo>
                    <a:pt x="212" y="80"/>
                    <a:pt x="212" y="80"/>
                    <a:pt x="212" y="80"/>
                  </a:cubicBezTo>
                  <a:cubicBezTo>
                    <a:pt x="210" y="78"/>
                    <a:pt x="207" y="76"/>
                    <a:pt x="204" y="76"/>
                  </a:cubicBezTo>
                  <a:close/>
                  <a:moveTo>
                    <a:pt x="96" y="319"/>
                  </a:moveTo>
                  <a:cubicBezTo>
                    <a:pt x="204" y="102"/>
                    <a:pt x="204" y="102"/>
                    <a:pt x="204" y="102"/>
                  </a:cubicBezTo>
                  <a:cubicBezTo>
                    <a:pt x="313" y="319"/>
                    <a:pt x="313" y="319"/>
                    <a:pt x="313" y="319"/>
                  </a:cubicBezTo>
                  <a:lnTo>
                    <a:pt x="96" y="319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anchor="ctr"/>
            <a:lstStyle/>
            <a:p>
              <a:endParaRPr lang="en-US" sz="1000"/>
            </a:p>
          </p:txBody>
        </p:sp>
        <p:sp>
          <p:nvSpPr>
            <p:cNvPr id="136" name="Text Box 6">
              <a:extLst>
                <a:ext uri="{FF2B5EF4-FFF2-40B4-BE49-F238E27FC236}">
                  <a16:creationId xmlns:a16="http://schemas.microsoft.com/office/drawing/2014/main" id="{15E0DFF1-FC5C-4A41-B8E2-E92BC5D7AA39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7041302" y="3274335"/>
              <a:ext cx="482148" cy="127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sz="1000" dirty="0">
                  <a:solidFill>
                    <a:srgbClr val="92D050"/>
                  </a:solidFill>
                  <a:ea typeface="MS PGothic" pitchFamily="34" charset="-128"/>
                </a:rPr>
                <a:t>PGW-C</a:t>
              </a:r>
              <a:endParaRPr lang="sv-SE" sz="1000" dirty="0">
                <a:solidFill>
                  <a:srgbClr val="92D050"/>
                </a:solidFill>
                <a:ea typeface="MS PGothic" pitchFamily="34" charset="-128"/>
              </a:endParaRPr>
            </a:p>
          </p:txBody>
        </p:sp>
      </p:grpSp>
      <p:sp>
        <p:nvSpPr>
          <p:cNvPr id="133" name="Rectangle 54">
            <a:extLst>
              <a:ext uri="{FF2B5EF4-FFF2-40B4-BE49-F238E27FC236}">
                <a16:creationId xmlns:a16="http://schemas.microsoft.com/office/drawing/2014/main" id="{C476760E-47D8-4882-A693-6BA64C54D47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350418" y="2558775"/>
            <a:ext cx="501650" cy="519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rIns="0" anchor="ctr"/>
          <a:lstStyle/>
          <a:p>
            <a:pPr algn="ctr">
              <a:spcBef>
                <a:spcPct val="50000"/>
              </a:spcBef>
            </a:pPr>
            <a:endParaRPr lang="sv-SE" sz="1100">
              <a:ea typeface="MS PGothic" pitchFamily="34" charset="-128"/>
            </a:endParaRPr>
          </a:p>
        </p:txBody>
      </p: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34F0673A-86C0-4CAD-9E74-1E87A2558FFC}"/>
              </a:ext>
            </a:extLst>
          </p:cNvPr>
          <p:cNvCxnSpPr>
            <a:cxnSpLocks noChangeShapeType="1"/>
            <a:stCxn id="133" idx="2"/>
          </p:cNvCxnSpPr>
          <p:nvPr/>
        </p:nvCxnSpPr>
        <p:spPr bwMode="auto">
          <a:xfrm>
            <a:off x="4601243" y="3078103"/>
            <a:ext cx="0" cy="272457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138" name="Rectangle 60">
            <a:extLst>
              <a:ext uri="{FF2B5EF4-FFF2-40B4-BE49-F238E27FC236}">
                <a16:creationId xmlns:a16="http://schemas.microsoft.com/office/drawing/2014/main" id="{4BE22D8A-95F8-4C72-86F7-30B1FE1EDB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9871" y="3120847"/>
            <a:ext cx="54462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25000"/>
              </a:spcBef>
            </a:pPr>
            <a:r>
              <a:rPr lang="en-US" sz="1000" b="1" dirty="0" err="1">
                <a:ea typeface="SimSun" charset="-122"/>
              </a:rPr>
              <a:t>Sx</a:t>
            </a:r>
            <a:endParaRPr lang="en-US" sz="1000" b="1" dirty="0">
              <a:ea typeface="SimSun" charset="-122"/>
            </a:endParaRPr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A8573476-3DC3-49B9-83EE-B8243129F199}"/>
              </a:ext>
            </a:extLst>
          </p:cNvPr>
          <p:cNvGrpSpPr/>
          <p:nvPr/>
        </p:nvGrpSpPr>
        <p:grpSpPr>
          <a:xfrm>
            <a:off x="4897447" y="5452298"/>
            <a:ext cx="537519" cy="633019"/>
            <a:chOff x="3722155" y="5745605"/>
            <a:chExt cx="550728" cy="613249"/>
          </a:xfrm>
        </p:grpSpPr>
        <p:sp>
          <p:nvSpPr>
            <p:cNvPr id="140" name="Rectangle 241">
              <a:extLst>
                <a:ext uri="{FF2B5EF4-FFF2-40B4-BE49-F238E27FC236}">
                  <a16:creationId xmlns:a16="http://schemas.microsoft.com/office/drawing/2014/main" id="{68567E55-E7B4-4E31-978A-AD3FF360A4D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867863" y="5879613"/>
              <a:ext cx="405020" cy="479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000">
                <a:solidFill>
                  <a:schemeClr val="tx2"/>
                </a:solidFill>
              </a:endParaRPr>
            </a:p>
          </p:txBody>
        </p:sp>
        <p:sp>
          <p:nvSpPr>
            <p:cNvPr id="141" name="AutoShape 238">
              <a:extLst>
                <a:ext uri="{FF2B5EF4-FFF2-40B4-BE49-F238E27FC236}">
                  <a16:creationId xmlns:a16="http://schemas.microsoft.com/office/drawing/2014/main" id="{A54541B5-9455-415B-A215-AC27DB69A58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731912" y="5916000"/>
              <a:ext cx="487848" cy="421384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000">
                <a:solidFill>
                  <a:schemeClr val="tx2"/>
                </a:solidFill>
              </a:endParaRPr>
            </a:p>
          </p:txBody>
        </p:sp>
        <p:sp>
          <p:nvSpPr>
            <p:cNvPr id="142" name="Oval 239">
              <a:extLst>
                <a:ext uri="{FF2B5EF4-FFF2-40B4-BE49-F238E27FC236}">
                  <a16:creationId xmlns:a16="http://schemas.microsoft.com/office/drawing/2014/main" id="{6A4CD01F-0AFC-47E4-A1B0-CBB066BC838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729124" y="5753664"/>
              <a:ext cx="490635" cy="40871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000">
                <a:solidFill>
                  <a:schemeClr val="tx2"/>
                </a:solidFill>
              </a:endParaRPr>
            </a:p>
          </p:txBody>
        </p:sp>
        <p:sp>
          <p:nvSpPr>
            <p:cNvPr id="143" name="Text Box 240">
              <a:extLst>
                <a:ext uri="{FF2B5EF4-FFF2-40B4-BE49-F238E27FC236}">
                  <a16:creationId xmlns:a16="http://schemas.microsoft.com/office/drawing/2014/main" id="{3A7ECC70-6FCF-40EB-9157-EAC6B9CF5A44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3745850" y="6111429"/>
              <a:ext cx="455789" cy="219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sz="1000" dirty="0">
                  <a:solidFill>
                    <a:srgbClr val="00B0F0"/>
                  </a:solidFill>
                  <a:ea typeface="MS PGothic" pitchFamily="34" charset="-128"/>
                </a:rPr>
                <a:t>PGW-C+SMF</a:t>
              </a:r>
              <a:endParaRPr lang="sv-SE" sz="1000" dirty="0">
                <a:solidFill>
                  <a:srgbClr val="00B0F0"/>
                </a:solidFill>
                <a:ea typeface="MS PGothic" pitchFamily="34" charset="-128"/>
              </a:endParaRPr>
            </a:p>
          </p:txBody>
        </p:sp>
        <p:sp>
          <p:nvSpPr>
            <p:cNvPr id="144" name="Freeform 11">
              <a:extLst>
                <a:ext uri="{FF2B5EF4-FFF2-40B4-BE49-F238E27FC236}">
                  <a16:creationId xmlns:a16="http://schemas.microsoft.com/office/drawing/2014/main" id="{8900BB54-9D92-41B1-BB56-59713CB2C68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722155" y="5745605"/>
              <a:ext cx="505968" cy="597536"/>
            </a:xfrm>
            <a:custGeom>
              <a:avLst/>
              <a:gdLst>
                <a:gd name="T0" fmla="*/ 236 w 410"/>
                <a:gd name="T1" fmla="*/ 93 h 589"/>
                <a:gd name="T2" fmla="*/ 233 w 410"/>
                <a:gd name="T3" fmla="*/ 95 h 589"/>
                <a:gd name="T4" fmla="*/ 233 w 410"/>
                <a:gd name="T5" fmla="*/ 221 h 589"/>
                <a:gd name="T6" fmla="*/ 218 w 410"/>
                <a:gd name="T7" fmla="*/ 231 h 589"/>
                <a:gd name="T8" fmla="*/ 24 w 410"/>
                <a:gd name="T9" fmla="*/ 231 h 589"/>
                <a:gd name="T10" fmla="*/ 10 w 410"/>
                <a:gd name="T11" fmla="*/ 221 h 589"/>
                <a:gd name="T12" fmla="*/ 10 w 410"/>
                <a:gd name="T13" fmla="*/ 83 h 589"/>
                <a:gd name="T14" fmla="*/ 120 w 410"/>
                <a:gd name="T15" fmla="*/ 7 h 589"/>
                <a:gd name="T16" fmla="*/ 233 w 410"/>
                <a:gd name="T17" fmla="*/ 83 h 589"/>
                <a:gd name="T18" fmla="*/ 236 w 410"/>
                <a:gd name="T19" fmla="*/ 87 h 589"/>
                <a:gd name="T20" fmla="*/ 242 w 410"/>
                <a:gd name="T21" fmla="*/ 83 h 589"/>
                <a:gd name="T22" fmla="*/ 242 w 410"/>
                <a:gd name="T23" fmla="*/ 83 h 589"/>
                <a:gd name="T24" fmla="*/ 120 w 410"/>
                <a:gd name="T25" fmla="*/ 0 h 589"/>
                <a:gd name="T26" fmla="*/ 0 w 410"/>
                <a:gd name="T27" fmla="*/ 83 h 589"/>
                <a:gd name="T28" fmla="*/ 0 w 410"/>
                <a:gd name="T29" fmla="*/ 83 h 589"/>
                <a:gd name="T30" fmla="*/ 4 w 410"/>
                <a:gd name="T31" fmla="*/ 221 h 589"/>
                <a:gd name="T32" fmla="*/ 24 w 410"/>
                <a:gd name="T33" fmla="*/ 239 h 589"/>
                <a:gd name="T34" fmla="*/ 218 w 410"/>
                <a:gd name="T35" fmla="*/ 239 h 589"/>
                <a:gd name="T36" fmla="*/ 242 w 410"/>
                <a:gd name="T37" fmla="*/ 221 h 589"/>
                <a:gd name="T38" fmla="*/ 242 w 410"/>
                <a:gd name="T39" fmla="*/ 95 h 589"/>
                <a:gd name="T40" fmla="*/ 236 w 410"/>
                <a:gd name="T41" fmla="*/ 93 h 589"/>
                <a:gd name="T42" fmla="*/ 120 w 410"/>
                <a:gd name="T43" fmla="*/ 22 h 589"/>
                <a:gd name="T44" fmla="*/ 117 w 410"/>
                <a:gd name="T45" fmla="*/ 23 h 589"/>
                <a:gd name="T46" fmla="*/ 45 w 410"/>
                <a:gd name="T47" fmla="*/ 118 h 589"/>
                <a:gd name="T48" fmla="*/ 45 w 410"/>
                <a:gd name="T49" fmla="*/ 121 h 589"/>
                <a:gd name="T50" fmla="*/ 50 w 410"/>
                <a:gd name="T51" fmla="*/ 123 h 589"/>
                <a:gd name="T52" fmla="*/ 192 w 410"/>
                <a:gd name="T53" fmla="*/ 123 h 589"/>
                <a:gd name="T54" fmla="*/ 197 w 410"/>
                <a:gd name="T55" fmla="*/ 121 h 589"/>
                <a:gd name="T56" fmla="*/ 197 w 410"/>
                <a:gd name="T57" fmla="*/ 118 h 589"/>
                <a:gd name="T58" fmla="*/ 125 w 410"/>
                <a:gd name="T59" fmla="*/ 23 h 589"/>
                <a:gd name="T60" fmla="*/ 120 w 410"/>
                <a:gd name="T61" fmla="*/ 22 h 589"/>
                <a:gd name="T62" fmla="*/ 57 w 410"/>
                <a:gd name="T63" fmla="*/ 116 h 589"/>
                <a:gd name="T64" fmla="*/ 120 w 410"/>
                <a:gd name="T65" fmla="*/ 33 h 589"/>
                <a:gd name="T66" fmla="*/ 185 w 410"/>
                <a:gd name="T67" fmla="*/ 116 h 589"/>
                <a:gd name="T68" fmla="*/ 57 w 410"/>
                <a:gd name="T69" fmla="*/ 116 h 58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0"/>
                <a:gd name="T106" fmla="*/ 0 h 589"/>
                <a:gd name="T107" fmla="*/ 410 w 410"/>
                <a:gd name="T108" fmla="*/ 589 h 58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205" y="53"/>
                  </a:moveTo>
                  <a:cubicBezTo>
                    <a:pt x="202" y="53"/>
                    <a:pt x="199" y="55"/>
                    <a:pt x="198" y="58"/>
                  </a:cubicBezTo>
                  <a:cubicBezTo>
                    <a:pt x="76" y="291"/>
                    <a:pt x="76" y="291"/>
                    <a:pt x="76" y="291"/>
                  </a:cubicBezTo>
                  <a:cubicBezTo>
                    <a:pt x="75" y="294"/>
                    <a:pt x="75" y="297"/>
                    <a:pt x="77" y="299"/>
                  </a:cubicBezTo>
                  <a:cubicBezTo>
                    <a:pt x="78" y="301"/>
                    <a:pt x="81" y="303"/>
                    <a:pt x="83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30" y="303"/>
                    <a:pt x="332" y="301"/>
                    <a:pt x="334" y="299"/>
                  </a:cubicBezTo>
                  <a:cubicBezTo>
                    <a:pt x="335" y="297"/>
                    <a:pt x="335" y="294"/>
                    <a:pt x="334" y="291"/>
                  </a:cubicBezTo>
                  <a:cubicBezTo>
                    <a:pt x="212" y="58"/>
                    <a:pt x="212" y="58"/>
                    <a:pt x="212" y="58"/>
                  </a:cubicBezTo>
                  <a:cubicBezTo>
                    <a:pt x="211" y="55"/>
                    <a:pt x="208" y="53"/>
                    <a:pt x="205" y="53"/>
                  </a:cubicBezTo>
                  <a:moveTo>
                    <a:pt x="96" y="287"/>
                  </a:moveTo>
                  <a:cubicBezTo>
                    <a:pt x="205" y="79"/>
                    <a:pt x="205" y="79"/>
                    <a:pt x="205" y="79"/>
                  </a:cubicBezTo>
                  <a:cubicBezTo>
                    <a:pt x="314" y="287"/>
                    <a:pt x="314" y="287"/>
                    <a:pt x="314" y="287"/>
                  </a:cubicBezTo>
                  <a:lnTo>
                    <a:pt x="96" y="287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/>
          </p:spPr>
          <p:txBody>
            <a:bodyPr tIns="1080000" anchor="ctr"/>
            <a:lstStyle/>
            <a:p>
              <a:endParaRPr lang="en-US" sz="1000">
                <a:solidFill>
                  <a:schemeClr val="tx2"/>
                </a:solidFill>
              </a:endParaRPr>
            </a:p>
          </p:txBody>
        </p:sp>
      </p:grp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F96ABDFA-7D14-4236-A520-2501E00A9CB2}"/>
              </a:ext>
            </a:extLst>
          </p:cNvPr>
          <p:cNvCxnSpPr/>
          <p:nvPr/>
        </p:nvCxnSpPr>
        <p:spPr bwMode="auto">
          <a:xfrm flipV="1">
            <a:off x="5012038" y="6487704"/>
            <a:ext cx="0" cy="44709"/>
          </a:xfrm>
          <a:prstGeom prst="line">
            <a:avLst/>
          </a:prstGeom>
          <a:noFill/>
          <a:ln w="9525">
            <a:solidFill>
              <a:schemeClr val="accent4">
                <a:lumMod val="5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47" name="AutoShape 142">
            <a:extLst>
              <a:ext uri="{FF2B5EF4-FFF2-40B4-BE49-F238E27FC236}">
                <a16:creationId xmlns:a16="http://schemas.microsoft.com/office/drawing/2014/main" id="{E4916F1D-E560-429F-A177-5C20D40F6ED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32363" y="6506733"/>
            <a:ext cx="435089" cy="308532"/>
          </a:xfrm>
          <a:prstGeom prst="roundRect">
            <a:avLst>
              <a:gd name="adj" fmla="val 9356"/>
            </a:avLst>
          </a:prstGeom>
          <a:solidFill>
            <a:schemeClr val="bg1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 wrap="none" lIns="0" rIns="0" anchor="ctr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MS PGothic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MS PGothic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charset="-128"/>
              </a:defRPr>
            </a:lvl9pPr>
          </a:lstStyle>
          <a:p>
            <a:pPr eaLnBrk="1" hangingPunct="1"/>
            <a:endParaRPr lang="sv-SE" altLang="en-US" sz="1200">
              <a:solidFill>
                <a:srgbClr val="00B0F0"/>
              </a:solidFill>
            </a:endParaRPr>
          </a:p>
        </p:txBody>
      </p:sp>
      <p:sp>
        <p:nvSpPr>
          <p:cNvPr id="149" name="Text Box 144">
            <a:extLst>
              <a:ext uri="{FF2B5EF4-FFF2-40B4-BE49-F238E27FC236}">
                <a16:creationId xmlns:a16="http://schemas.microsoft.com/office/drawing/2014/main" id="{B91BDF25-C704-4FDD-8ED7-DCB18EA74629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4944794" y="6620536"/>
            <a:ext cx="406497" cy="189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MS PGothic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MS PGothic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charset="-128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en-US" sz="1200" dirty="0">
                <a:solidFill>
                  <a:srgbClr val="00B0F0"/>
                </a:solidFill>
              </a:rPr>
              <a:t>UPF</a:t>
            </a:r>
          </a:p>
        </p:txBody>
      </p:sp>
      <p:sp>
        <p:nvSpPr>
          <p:cNvPr id="150" name="Rectangle 145">
            <a:extLst>
              <a:ext uri="{FF2B5EF4-FFF2-40B4-BE49-F238E27FC236}">
                <a16:creationId xmlns:a16="http://schemas.microsoft.com/office/drawing/2014/main" id="{10A21C8F-288B-4B69-B215-468466B755F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23661" y="6381971"/>
            <a:ext cx="451249" cy="43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2000" rIns="72000" anchor="ctr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MS PGothic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MS PGothic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charset="-128"/>
              </a:defRPr>
            </a:lvl9pPr>
          </a:lstStyle>
          <a:p>
            <a:pPr eaLnBrk="1" hangingPunct="1"/>
            <a:endParaRPr lang="sv-SE" altLang="en-US" sz="1200">
              <a:solidFill>
                <a:srgbClr val="00B0F0"/>
              </a:solidFill>
            </a:endParaRPr>
          </a:p>
        </p:txBody>
      </p:sp>
      <p:sp>
        <p:nvSpPr>
          <p:cNvPr id="151" name="Freeform 11">
            <a:extLst>
              <a:ext uri="{FF2B5EF4-FFF2-40B4-BE49-F238E27FC236}">
                <a16:creationId xmlns:a16="http://schemas.microsoft.com/office/drawing/2014/main" id="{CD40B63A-4930-4223-B4F9-D714F46E24C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952059" y="6381971"/>
            <a:ext cx="451249" cy="437509"/>
          </a:xfrm>
          <a:custGeom>
            <a:avLst/>
            <a:gdLst>
              <a:gd name="T0" fmla="*/ 233 w 410"/>
              <a:gd name="T1" fmla="*/ 95 h 589"/>
              <a:gd name="T2" fmla="*/ 218 w 410"/>
              <a:gd name="T3" fmla="*/ 231 h 589"/>
              <a:gd name="T4" fmla="*/ 10 w 410"/>
              <a:gd name="T5" fmla="*/ 221 h 589"/>
              <a:gd name="T6" fmla="*/ 120 w 410"/>
              <a:gd name="T7" fmla="*/ 7 h 589"/>
              <a:gd name="T8" fmla="*/ 236 w 410"/>
              <a:gd name="T9" fmla="*/ 87 h 589"/>
              <a:gd name="T10" fmla="*/ 242 w 410"/>
              <a:gd name="T11" fmla="*/ 83 h 589"/>
              <a:gd name="T12" fmla="*/ 0 w 410"/>
              <a:gd name="T13" fmla="*/ 83 h 589"/>
              <a:gd name="T14" fmla="*/ 4 w 410"/>
              <a:gd name="T15" fmla="*/ 221 h 589"/>
              <a:gd name="T16" fmla="*/ 218 w 410"/>
              <a:gd name="T17" fmla="*/ 239 h 589"/>
              <a:gd name="T18" fmla="*/ 242 w 410"/>
              <a:gd name="T19" fmla="*/ 95 h 589"/>
              <a:gd name="T20" fmla="*/ 196 w 410"/>
              <a:gd name="T21" fmla="*/ 65 h 589"/>
              <a:gd name="T22" fmla="*/ 170 w 410"/>
              <a:gd name="T23" fmla="*/ 54 h 589"/>
              <a:gd name="T24" fmla="*/ 180 w 410"/>
              <a:gd name="T25" fmla="*/ 63 h 589"/>
              <a:gd name="T26" fmla="*/ 90 w 410"/>
              <a:gd name="T27" fmla="*/ 69 h 589"/>
              <a:gd name="T28" fmla="*/ 180 w 410"/>
              <a:gd name="T29" fmla="*/ 70 h 589"/>
              <a:gd name="T30" fmla="*/ 170 w 410"/>
              <a:gd name="T31" fmla="*/ 82 h 589"/>
              <a:gd name="T32" fmla="*/ 177 w 410"/>
              <a:gd name="T33" fmla="*/ 82 h 589"/>
              <a:gd name="T34" fmla="*/ 196 w 410"/>
              <a:gd name="T35" fmla="*/ 65 h 589"/>
              <a:gd name="T36" fmla="*/ 65 w 410"/>
              <a:gd name="T37" fmla="*/ 33 h 589"/>
              <a:gd name="T38" fmla="*/ 72 w 410"/>
              <a:gd name="T39" fmla="*/ 38 h 589"/>
              <a:gd name="T40" fmla="*/ 147 w 410"/>
              <a:gd name="T41" fmla="*/ 44 h 589"/>
              <a:gd name="T42" fmla="*/ 147 w 410"/>
              <a:gd name="T43" fmla="*/ 50 h 589"/>
              <a:gd name="T44" fmla="*/ 72 w 410"/>
              <a:gd name="T45" fmla="*/ 57 h 589"/>
              <a:gd name="T46" fmla="*/ 69 w 410"/>
              <a:gd name="T47" fmla="*/ 63 h 589"/>
              <a:gd name="T48" fmla="*/ 47 w 410"/>
              <a:gd name="T49" fmla="*/ 50 h 589"/>
              <a:gd name="T50" fmla="*/ 195 w 410"/>
              <a:gd name="T51" fmla="*/ 105 h 589"/>
              <a:gd name="T52" fmla="*/ 169 w 410"/>
              <a:gd name="T53" fmla="*/ 93 h 589"/>
              <a:gd name="T54" fmla="*/ 180 w 410"/>
              <a:gd name="T55" fmla="*/ 104 h 589"/>
              <a:gd name="T56" fmla="*/ 90 w 410"/>
              <a:gd name="T57" fmla="*/ 107 h 589"/>
              <a:gd name="T58" fmla="*/ 180 w 410"/>
              <a:gd name="T59" fmla="*/ 109 h 589"/>
              <a:gd name="T60" fmla="*/ 169 w 410"/>
              <a:gd name="T61" fmla="*/ 121 h 589"/>
              <a:gd name="T62" fmla="*/ 177 w 410"/>
              <a:gd name="T63" fmla="*/ 121 h 589"/>
              <a:gd name="T64" fmla="*/ 195 w 410"/>
              <a:gd name="T65" fmla="*/ 105 h 589"/>
              <a:gd name="T66" fmla="*/ 65 w 410"/>
              <a:gd name="T67" fmla="*/ 72 h 589"/>
              <a:gd name="T68" fmla="*/ 72 w 410"/>
              <a:gd name="T69" fmla="*/ 78 h 589"/>
              <a:gd name="T70" fmla="*/ 147 w 410"/>
              <a:gd name="T71" fmla="*/ 84 h 589"/>
              <a:gd name="T72" fmla="*/ 147 w 410"/>
              <a:gd name="T73" fmla="*/ 89 h 589"/>
              <a:gd name="T74" fmla="*/ 72 w 410"/>
              <a:gd name="T75" fmla="*/ 96 h 589"/>
              <a:gd name="T76" fmla="*/ 69 w 410"/>
              <a:gd name="T77" fmla="*/ 102 h 589"/>
              <a:gd name="T78" fmla="*/ 47 w 410"/>
              <a:gd name="T79" fmla="*/ 89 h 58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410"/>
              <a:gd name="T121" fmla="*/ 0 h 589"/>
              <a:gd name="T122" fmla="*/ 410 w 410"/>
              <a:gd name="T123" fmla="*/ 589 h 589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410" h="589">
                <a:moveTo>
                  <a:pt x="402" y="229"/>
                </a:moveTo>
                <a:cubicBezTo>
                  <a:pt x="397" y="229"/>
                  <a:pt x="394" y="233"/>
                  <a:pt x="394" y="237"/>
                </a:cubicBezTo>
                <a:cubicBezTo>
                  <a:pt x="394" y="549"/>
                  <a:pt x="394" y="549"/>
                  <a:pt x="394" y="549"/>
                </a:cubicBezTo>
                <a:cubicBezTo>
                  <a:pt x="394" y="563"/>
                  <a:pt x="383" y="573"/>
                  <a:pt x="370" y="573"/>
                </a:cubicBezTo>
                <a:cubicBezTo>
                  <a:pt x="41" y="573"/>
                  <a:pt x="41" y="573"/>
                  <a:pt x="41" y="573"/>
                </a:cubicBezTo>
                <a:cubicBezTo>
                  <a:pt x="27" y="573"/>
                  <a:pt x="17" y="563"/>
                  <a:pt x="16" y="549"/>
                </a:cubicBezTo>
                <a:cubicBezTo>
                  <a:pt x="16" y="205"/>
                  <a:pt x="16" y="205"/>
                  <a:pt x="16" y="205"/>
                </a:cubicBezTo>
                <a:cubicBezTo>
                  <a:pt x="17" y="101"/>
                  <a:pt x="101" y="16"/>
                  <a:pt x="205" y="16"/>
                </a:cubicBezTo>
                <a:cubicBezTo>
                  <a:pt x="309" y="16"/>
                  <a:pt x="394" y="101"/>
                  <a:pt x="394" y="205"/>
                </a:cubicBezTo>
                <a:cubicBezTo>
                  <a:pt x="394" y="209"/>
                  <a:pt x="397" y="213"/>
                  <a:pt x="402" y="213"/>
                </a:cubicBezTo>
                <a:cubicBezTo>
                  <a:pt x="406" y="213"/>
                  <a:pt x="410" y="209"/>
                  <a:pt x="410" y="205"/>
                </a:cubicBezTo>
                <a:cubicBezTo>
                  <a:pt x="410" y="205"/>
                  <a:pt x="410" y="205"/>
                  <a:pt x="410" y="205"/>
                </a:cubicBezTo>
                <a:cubicBezTo>
                  <a:pt x="410" y="92"/>
                  <a:pt x="318" y="0"/>
                  <a:pt x="205" y="0"/>
                </a:cubicBezTo>
                <a:cubicBezTo>
                  <a:pt x="92" y="0"/>
                  <a:pt x="0" y="92"/>
                  <a:pt x="0" y="205"/>
                </a:cubicBezTo>
                <a:cubicBezTo>
                  <a:pt x="0" y="205"/>
                  <a:pt x="0" y="205"/>
                  <a:pt x="0" y="205"/>
                </a:cubicBezTo>
                <a:cubicBezTo>
                  <a:pt x="1" y="549"/>
                  <a:pt x="1" y="549"/>
                  <a:pt x="1" y="549"/>
                </a:cubicBezTo>
                <a:cubicBezTo>
                  <a:pt x="1" y="571"/>
                  <a:pt x="18" y="589"/>
                  <a:pt x="41" y="589"/>
                </a:cubicBezTo>
                <a:cubicBezTo>
                  <a:pt x="370" y="589"/>
                  <a:pt x="370" y="589"/>
                  <a:pt x="370" y="589"/>
                </a:cubicBezTo>
                <a:cubicBezTo>
                  <a:pt x="392" y="589"/>
                  <a:pt x="410" y="571"/>
                  <a:pt x="410" y="549"/>
                </a:cubicBezTo>
                <a:cubicBezTo>
                  <a:pt x="410" y="237"/>
                  <a:pt x="410" y="237"/>
                  <a:pt x="410" y="237"/>
                </a:cubicBezTo>
                <a:cubicBezTo>
                  <a:pt x="410" y="233"/>
                  <a:pt x="406" y="229"/>
                  <a:pt x="402" y="229"/>
                </a:cubicBezTo>
                <a:moveTo>
                  <a:pt x="331" y="160"/>
                </a:moveTo>
                <a:cubicBezTo>
                  <a:pt x="300" y="130"/>
                  <a:pt x="300" y="130"/>
                  <a:pt x="300" y="130"/>
                </a:cubicBezTo>
                <a:cubicBezTo>
                  <a:pt x="297" y="126"/>
                  <a:pt x="292" y="126"/>
                  <a:pt x="289" y="130"/>
                </a:cubicBezTo>
                <a:cubicBezTo>
                  <a:pt x="285" y="133"/>
                  <a:pt x="285" y="138"/>
                  <a:pt x="289" y="141"/>
                </a:cubicBezTo>
                <a:cubicBezTo>
                  <a:pt x="306" y="158"/>
                  <a:pt x="306" y="158"/>
                  <a:pt x="306" y="158"/>
                </a:cubicBezTo>
                <a:cubicBezTo>
                  <a:pt x="162" y="158"/>
                  <a:pt x="162" y="158"/>
                  <a:pt x="162" y="158"/>
                </a:cubicBezTo>
                <a:cubicBezTo>
                  <a:pt x="157" y="158"/>
                  <a:pt x="154" y="162"/>
                  <a:pt x="154" y="166"/>
                </a:cubicBezTo>
                <a:cubicBezTo>
                  <a:pt x="154" y="170"/>
                  <a:pt x="157" y="174"/>
                  <a:pt x="162" y="174"/>
                </a:cubicBezTo>
                <a:cubicBezTo>
                  <a:pt x="305" y="174"/>
                  <a:pt x="305" y="174"/>
                  <a:pt x="305" y="174"/>
                </a:cubicBezTo>
                <a:cubicBezTo>
                  <a:pt x="289" y="191"/>
                  <a:pt x="289" y="191"/>
                  <a:pt x="289" y="191"/>
                </a:cubicBezTo>
                <a:cubicBezTo>
                  <a:pt x="285" y="194"/>
                  <a:pt x="285" y="199"/>
                  <a:pt x="289" y="202"/>
                </a:cubicBezTo>
                <a:cubicBezTo>
                  <a:pt x="290" y="204"/>
                  <a:pt x="292" y="205"/>
                  <a:pt x="294" y="205"/>
                </a:cubicBezTo>
                <a:cubicBezTo>
                  <a:pt x="296" y="205"/>
                  <a:pt x="298" y="204"/>
                  <a:pt x="300" y="202"/>
                </a:cubicBezTo>
                <a:cubicBezTo>
                  <a:pt x="331" y="172"/>
                  <a:pt x="331" y="172"/>
                  <a:pt x="331" y="172"/>
                </a:cubicBezTo>
                <a:cubicBezTo>
                  <a:pt x="334" y="168"/>
                  <a:pt x="334" y="163"/>
                  <a:pt x="331" y="160"/>
                </a:cubicBezTo>
                <a:moveTo>
                  <a:pt x="80" y="113"/>
                </a:moveTo>
                <a:cubicBezTo>
                  <a:pt x="110" y="82"/>
                  <a:pt x="110" y="82"/>
                  <a:pt x="110" y="82"/>
                </a:cubicBezTo>
                <a:cubicBezTo>
                  <a:pt x="114" y="79"/>
                  <a:pt x="119" y="79"/>
                  <a:pt x="122" y="82"/>
                </a:cubicBezTo>
                <a:cubicBezTo>
                  <a:pt x="125" y="85"/>
                  <a:pt x="125" y="90"/>
                  <a:pt x="122" y="93"/>
                </a:cubicBezTo>
                <a:cubicBezTo>
                  <a:pt x="105" y="110"/>
                  <a:pt x="105" y="110"/>
                  <a:pt x="105" y="110"/>
                </a:cubicBezTo>
                <a:cubicBezTo>
                  <a:pt x="248" y="110"/>
                  <a:pt x="248" y="110"/>
                  <a:pt x="248" y="110"/>
                </a:cubicBezTo>
                <a:cubicBezTo>
                  <a:pt x="253" y="110"/>
                  <a:pt x="256" y="114"/>
                  <a:pt x="256" y="118"/>
                </a:cubicBezTo>
                <a:cubicBezTo>
                  <a:pt x="256" y="123"/>
                  <a:pt x="253" y="126"/>
                  <a:pt x="248" y="126"/>
                </a:cubicBezTo>
                <a:cubicBezTo>
                  <a:pt x="105" y="126"/>
                  <a:pt x="105" y="126"/>
                  <a:pt x="105" y="126"/>
                </a:cubicBezTo>
                <a:cubicBezTo>
                  <a:pt x="122" y="143"/>
                  <a:pt x="122" y="143"/>
                  <a:pt x="122" y="143"/>
                </a:cubicBezTo>
                <a:cubicBezTo>
                  <a:pt x="125" y="146"/>
                  <a:pt x="125" y="151"/>
                  <a:pt x="122" y="155"/>
                </a:cubicBezTo>
                <a:cubicBezTo>
                  <a:pt x="120" y="156"/>
                  <a:pt x="118" y="157"/>
                  <a:pt x="116" y="157"/>
                </a:cubicBezTo>
                <a:cubicBezTo>
                  <a:pt x="114" y="157"/>
                  <a:pt x="112" y="156"/>
                  <a:pt x="110" y="155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77" y="121"/>
                  <a:pt x="77" y="116"/>
                  <a:pt x="80" y="113"/>
                </a:cubicBezTo>
                <a:moveTo>
                  <a:pt x="330" y="259"/>
                </a:moveTo>
                <a:cubicBezTo>
                  <a:pt x="300" y="228"/>
                  <a:pt x="300" y="228"/>
                  <a:pt x="300" y="228"/>
                </a:cubicBezTo>
                <a:cubicBezTo>
                  <a:pt x="296" y="225"/>
                  <a:pt x="291" y="225"/>
                  <a:pt x="288" y="228"/>
                </a:cubicBezTo>
                <a:cubicBezTo>
                  <a:pt x="285" y="231"/>
                  <a:pt x="285" y="236"/>
                  <a:pt x="288" y="239"/>
                </a:cubicBezTo>
                <a:cubicBezTo>
                  <a:pt x="305" y="256"/>
                  <a:pt x="305" y="256"/>
                  <a:pt x="305" y="256"/>
                </a:cubicBezTo>
                <a:cubicBezTo>
                  <a:pt x="161" y="256"/>
                  <a:pt x="161" y="256"/>
                  <a:pt x="161" y="256"/>
                </a:cubicBezTo>
                <a:cubicBezTo>
                  <a:pt x="157" y="256"/>
                  <a:pt x="153" y="260"/>
                  <a:pt x="153" y="264"/>
                </a:cubicBezTo>
                <a:cubicBezTo>
                  <a:pt x="153" y="269"/>
                  <a:pt x="157" y="272"/>
                  <a:pt x="161" y="272"/>
                </a:cubicBezTo>
                <a:cubicBezTo>
                  <a:pt x="305" y="272"/>
                  <a:pt x="305" y="272"/>
                  <a:pt x="305" y="272"/>
                </a:cubicBezTo>
                <a:cubicBezTo>
                  <a:pt x="288" y="289"/>
                  <a:pt x="288" y="289"/>
                  <a:pt x="288" y="289"/>
                </a:cubicBezTo>
                <a:cubicBezTo>
                  <a:pt x="285" y="292"/>
                  <a:pt x="285" y="297"/>
                  <a:pt x="288" y="300"/>
                </a:cubicBezTo>
                <a:cubicBezTo>
                  <a:pt x="290" y="302"/>
                  <a:pt x="292" y="303"/>
                  <a:pt x="294" y="303"/>
                </a:cubicBezTo>
                <a:cubicBezTo>
                  <a:pt x="296" y="303"/>
                  <a:pt x="298" y="302"/>
                  <a:pt x="300" y="300"/>
                </a:cubicBezTo>
                <a:cubicBezTo>
                  <a:pt x="330" y="270"/>
                  <a:pt x="330" y="270"/>
                  <a:pt x="330" y="270"/>
                </a:cubicBezTo>
                <a:cubicBezTo>
                  <a:pt x="333" y="267"/>
                  <a:pt x="333" y="262"/>
                  <a:pt x="330" y="259"/>
                </a:cubicBezTo>
                <a:moveTo>
                  <a:pt x="80" y="209"/>
                </a:moveTo>
                <a:cubicBezTo>
                  <a:pt x="110" y="178"/>
                  <a:pt x="110" y="178"/>
                  <a:pt x="110" y="178"/>
                </a:cubicBezTo>
                <a:cubicBezTo>
                  <a:pt x="114" y="175"/>
                  <a:pt x="119" y="175"/>
                  <a:pt x="122" y="178"/>
                </a:cubicBezTo>
                <a:cubicBezTo>
                  <a:pt x="125" y="181"/>
                  <a:pt x="125" y="186"/>
                  <a:pt x="122" y="189"/>
                </a:cubicBezTo>
                <a:cubicBezTo>
                  <a:pt x="105" y="206"/>
                  <a:pt x="105" y="206"/>
                  <a:pt x="105" y="206"/>
                </a:cubicBezTo>
                <a:cubicBezTo>
                  <a:pt x="248" y="206"/>
                  <a:pt x="248" y="206"/>
                  <a:pt x="248" y="206"/>
                </a:cubicBezTo>
                <a:cubicBezTo>
                  <a:pt x="253" y="206"/>
                  <a:pt x="256" y="210"/>
                  <a:pt x="256" y="214"/>
                </a:cubicBezTo>
                <a:cubicBezTo>
                  <a:pt x="256" y="219"/>
                  <a:pt x="253" y="222"/>
                  <a:pt x="248" y="222"/>
                </a:cubicBezTo>
                <a:cubicBezTo>
                  <a:pt x="105" y="222"/>
                  <a:pt x="105" y="222"/>
                  <a:pt x="105" y="222"/>
                </a:cubicBezTo>
                <a:cubicBezTo>
                  <a:pt x="122" y="239"/>
                  <a:pt x="122" y="239"/>
                  <a:pt x="122" y="239"/>
                </a:cubicBezTo>
                <a:cubicBezTo>
                  <a:pt x="125" y="242"/>
                  <a:pt x="125" y="247"/>
                  <a:pt x="122" y="251"/>
                </a:cubicBezTo>
                <a:cubicBezTo>
                  <a:pt x="120" y="252"/>
                  <a:pt x="118" y="253"/>
                  <a:pt x="116" y="253"/>
                </a:cubicBezTo>
                <a:cubicBezTo>
                  <a:pt x="114" y="253"/>
                  <a:pt x="112" y="252"/>
                  <a:pt x="110" y="251"/>
                </a:cubicBezTo>
                <a:cubicBezTo>
                  <a:pt x="80" y="220"/>
                  <a:pt x="80" y="220"/>
                  <a:pt x="80" y="220"/>
                </a:cubicBezTo>
                <a:cubicBezTo>
                  <a:pt x="77" y="217"/>
                  <a:pt x="77" y="212"/>
                  <a:pt x="80" y="209"/>
                </a:cubicBezTo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tIns="1080000" anchor="ctr"/>
          <a:lstStyle/>
          <a:p>
            <a:endParaRPr lang="en-US" sz="1200">
              <a:solidFill>
                <a:srgbClr val="00B0F0"/>
              </a:solidFill>
            </a:endParaRPr>
          </a:p>
        </p:txBody>
      </p:sp>
      <p:sp>
        <p:nvSpPr>
          <p:cNvPr id="152" name="Rectangle 60">
            <a:extLst>
              <a:ext uri="{FF2B5EF4-FFF2-40B4-BE49-F238E27FC236}">
                <a16:creationId xmlns:a16="http://schemas.microsoft.com/office/drawing/2014/main" id="{41E5B005-01C7-4B5A-9120-F1EF8A0E0E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4491" y="6086968"/>
            <a:ext cx="54462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25000"/>
              </a:spcBef>
            </a:pPr>
            <a:r>
              <a:rPr lang="en-US" sz="1000" dirty="0">
                <a:solidFill>
                  <a:srgbClr val="00B0F0"/>
                </a:solidFill>
                <a:ea typeface="SimSun" charset="-122"/>
              </a:rPr>
              <a:t>N4</a:t>
            </a:r>
          </a:p>
        </p:txBody>
      </p: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9859701F-725D-4F81-ADEC-DD795A4746A0}"/>
              </a:ext>
            </a:extLst>
          </p:cNvPr>
          <p:cNvCxnSpPr>
            <a:cxnSpLocks noChangeShapeType="1"/>
            <a:endCxn id="151" idx="10"/>
          </p:cNvCxnSpPr>
          <p:nvPr/>
        </p:nvCxnSpPr>
        <p:spPr bwMode="auto">
          <a:xfrm flipH="1">
            <a:off x="5167778" y="6056024"/>
            <a:ext cx="3567" cy="374229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1532503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A4630EA-697F-4D38-B421-A6257360BE8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58515" y="1333851"/>
            <a:ext cx="11492051" cy="2733652"/>
          </a:xfrm>
        </p:spPr>
        <p:txBody>
          <a:bodyPr/>
          <a:lstStyle/>
          <a:p>
            <a:r>
              <a:rPr lang="en-US" dirty="0"/>
              <a:t>Dedicated APN is used for Ethernet PDN connection</a:t>
            </a:r>
          </a:p>
          <a:p>
            <a:endParaRPr lang="en-US" dirty="0"/>
          </a:p>
          <a:p>
            <a:r>
              <a:rPr lang="en-US" dirty="0"/>
              <a:t>Mobility to 2G/3G for Ethernet PDN connection is not required</a:t>
            </a:r>
          </a:p>
          <a:p>
            <a:r>
              <a:rPr lang="en-US" dirty="0"/>
              <a:t>Ethernet PDN type is not required for WLAN</a:t>
            </a:r>
          </a:p>
          <a:p>
            <a:endParaRPr lang="en-US" dirty="0"/>
          </a:p>
          <a:p>
            <a:r>
              <a:rPr lang="en-US" dirty="0"/>
              <a:t>Homogeneous Ethernet support in MME and SGW </a:t>
            </a:r>
            <a:r>
              <a:rPr lang="en-US" sz="1800" dirty="0"/>
              <a:t>(AMF check MME capability but not SGW’s). </a:t>
            </a:r>
            <a:r>
              <a:rPr lang="en-US" dirty="0"/>
              <a:t>At mobility, AMF or MME knows if the target/new MME support Ethernet  through local configuration.</a:t>
            </a:r>
            <a:r>
              <a:rPr lang="en-US" dirty="0">
                <a:solidFill>
                  <a:srgbClr val="FF0000"/>
                </a:solidFill>
              </a:rPr>
              <a:t> 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0E5E79F-C52F-44A4-BC5E-DD59DB2BE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698" y="288385"/>
            <a:ext cx="8353426" cy="664653"/>
          </a:xfrm>
        </p:spPr>
        <p:txBody>
          <a:bodyPr/>
          <a:lstStyle/>
          <a:p>
            <a:r>
              <a:rPr lang="en-US" dirty="0"/>
              <a:t>Assumptions</a:t>
            </a:r>
          </a:p>
        </p:txBody>
      </p:sp>
    </p:spTree>
    <p:extLst>
      <p:ext uri="{BB962C8B-B14F-4D97-AF65-F5344CB8AC3E}">
        <p14:creationId xmlns:p14="http://schemas.microsoft.com/office/powerpoint/2010/main" val="35652703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1DEF74F-D976-4526-8C10-FA5A33C9068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99088" y="696862"/>
            <a:ext cx="6117022" cy="5712903"/>
          </a:xfrm>
        </p:spPr>
        <p:txBody>
          <a:bodyPr/>
          <a:lstStyle/>
          <a:p>
            <a:r>
              <a:rPr lang="en-US" sz="1800" dirty="0"/>
              <a:t>Initial Attach </a:t>
            </a:r>
          </a:p>
          <a:p>
            <a:pPr lvl="1"/>
            <a:r>
              <a:rPr lang="en-US" sz="1800" dirty="0"/>
              <a:t>New PDN type in UE, MME, SGW, and PGW</a:t>
            </a:r>
          </a:p>
          <a:p>
            <a:endParaRPr lang="en-US" sz="1800" dirty="0"/>
          </a:p>
          <a:p>
            <a:r>
              <a:rPr lang="en-US" sz="1800" dirty="0"/>
              <a:t>Inter-MME mobility, </a:t>
            </a:r>
          </a:p>
          <a:p>
            <a:pPr lvl="1"/>
            <a:r>
              <a:rPr lang="en-US" sz="1800" dirty="0"/>
              <a:t>TAU (Intra-LTE)</a:t>
            </a:r>
          </a:p>
          <a:p>
            <a:pPr lvl="1"/>
            <a:r>
              <a:rPr lang="en-US" sz="1800" dirty="0"/>
              <a:t>Handover (Intra-LTE)</a:t>
            </a:r>
          </a:p>
          <a:p>
            <a:endParaRPr lang="en-US" sz="1800" dirty="0"/>
          </a:p>
          <a:p>
            <a:pPr marL="736600" lvl="2" indent="0">
              <a:buNone/>
            </a:pPr>
            <a:r>
              <a:rPr lang="en-US" sz="1800" dirty="0">
                <a:solidFill>
                  <a:schemeClr val="tx2"/>
                </a:solidFill>
              </a:rPr>
              <a:t>Additional configuration in MME for Ethernet capability in EPS:</a:t>
            </a:r>
          </a:p>
          <a:p>
            <a:pPr marL="736600" lvl="2" indent="0">
              <a:buNone/>
            </a:pPr>
            <a:r>
              <a:rPr lang="en-US" sz="1800" dirty="0"/>
              <a:t>if the new/target MME does not support Ethernet but support Non-IP, or </a:t>
            </a:r>
          </a:p>
          <a:p>
            <a:pPr marL="736600" lvl="2" indent="0">
              <a:buNone/>
            </a:pPr>
            <a:r>
              <a:rPr lang="en-US" sz="1800" dirty="0"/>
              <a:t>the new/target MME support neither Ethernet nor Non-IP ?</a:t>
            </a:r>
          </a:p>
          <a:p>
            <a:pPr marL="736600" lvl="2" indent="0">
              <a:buNone/>
            </a:pPr>
            <a:endParaRPr lang="en-US" sz="1800" dirty="0"/>
          </a:p>
          <a:p>
            <a:r>
              <a:rPr lang="en-US" sz="1800" dirty="0"/>
              <a:t>Dedicated bearer</a:t>
            </a:r>
          </a:p>
          <a:p>
            <a:pPr lvl="1"/>
            <a:r>
              <a:rPr lang="en-US" sz="1800" dirty="0"/>
              <a:t>New packet filters (TFT currently specified in TS 23.060)</a:t>
            </a:r>
          </a:p>
          <a:p>
            <a:endParaRPr lang="en-US" sz="1800" dirty="0"/>
          </a:p>
          <a:p>
            <a:pPr lvl="1"/>
            <a:endParaRPr lang="en-US" sz="1800" dirty="0">
              <a:solidFill>
                <a:srgbClr val="00B0F0"/>
              </a:solidFill>
            </a:endParaRPr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5ECFF5-E7A9-491E-9236-75F423A18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200" y="162073"/>
            <a:ext cx="8353426" cy="446463"/>
          </a:xfrm>
        </p:spPr>
        <p:txBody>
          <a:bodyPr/>
          <a:lstStyle/>
          <a:p>
            <a:r>
              <a:rPr lang="en-US" sz="3200" dirty="0">
                <a:solidFill>
                  <a:srgbClr val="00B0F0"/>
                </a:solidFill>
              </a:rPr>
              <a:t>Affected EPS Procedures and Functions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6A772E46-C84D-4749-A7B7-C14EC80BD5D0}"/>
              </a:ext>
            </a:extLst>
          </p:cNvPr>
          <p:cNvSpPr txBox="1">
            <a:spLocks/>
          </p:cNvSpPr>
          <p:nvPr/>
        </p:nvSpPr>
        <p:spPr bwMode="auto">
          <a:xfrm>
            <a:off x="7115506" y="572548"/>
            <a:ext cx="4477406" cy="5712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fontAlgn="t"/>
            <a:r>
              <a:rPr lang="en-US" b="1" dirty="0"/>
              <a:t>Functional that may be affected, e.g.</a:t>
            </a:r>
          </a:p>
          <a:p>
            <a:pPr lvl="1" fontAlgn="t"/>
            <a:r>
              <a:rPr lang="en-US" dirty="0"/>
              <a:t>PGW selection</a:t>
            </a:r>
          </a:p>
          <a:p>
            <a:pPr lvl="1" fontAlgn="t"/>
            <a:r>
              <a:rPr lang="en-US" dirty="0"/>
              <a:t>SGW selection</a:t>
            </a:r>
          </a:p>
          <a:p>
            <a:pPr lvl="1" fontAlgn="t"/>
            <a:r>
              <a:rPr lang="en-US" dirty="0"/>
              <a:t>MME selection</a:t>
            </a:r>
          </a:p>
          <a:p>
            <a:pPr lvl="1" fontAlgn="t"/>
            <a:r>
              <a:rPr lang="en-US" dirty="0"/>
              <a:t>PCRF/PCF selection</a:t>
            </a:r>
          </a:p>
          <a:p>
            <a:pPr lvl="1" fontAlgn="t"/>
            <a:r>
              <a:rPr lang="en-US" dirty="0"/>
              <a:t>Data Off</a:t>
            </a:r>
          </a:p>
          <a:p>
            <a:pPr lvl="1" fontAlgn="t"/>
            <a:r>
              <a:rPr lang="en-US" dirty="0"/>
              <a:t>…</a:t>
            </a:r>
          </a:p>
          <a:p>
            <a:pPr marL="369888" lvl="1" indent="0">
              <a:buNone/>
            </a:pPr>
            <a:r>
              <a:rPr lang="en-US" dirty="0"/>
              <a:t> </a:t>
            </a:r>
          </a:p>
          <a:p>
            <a:endParaRPr lang="en-US" dirty="0"/>
          </a:p>
          <a:p>
            <a:pPr lvl="1"/>
            <a:endParaRPr lang="en-US" dirty="0">
              <a:solidFill>
                <a:srgbClr val="00B0F0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151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1DEF74F-D976-4526-8C10-FA5A33C9068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4376" y="490222"/>
            <a:ext cx="6891912" cy="448745"/>
          </a:xfrm>
        </p:spPr>
        <p:txBody>
          <a:bodyPr/>
          <a:lstStyle/>
          <a:p>
            <a:r>
              <a:rPr lang="en-US" dirty="0"/>
              <a:t>PDU Session Establishment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5ECFF5-E7A9-491E-9236-75F423A18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117" y="15883"/>
            <a:ext cx="8353426" cy="446463"/>
          </a:xfrm>
        </p:spPr>
        <p:txBody>
          <a:bodyPr/>
          <a:lstStyle/>
          <a:p>
            <a:r>
              <a:rPr lang="en-US" sz="2800" dirty="0">
                <a:solidFill>
                  <a:srgbClr val="00B0F0"/>
                </a:solidFill>
              </a:rPr>
              <a:t>Affected 5GS procedures  </a:t>
            </a:r>
          </a:p>
        </p:txBody>
      </p:sp>
      <p:grpSp>
        <p:nvGrpSpPr>
          <p:cNvPr id="7" name="Group 64">
            <a:extLst>
              <a:ext uri="{FF2B5EF4-FFF2-40B4-BE49-F238E27FC236}">
                <a16:creationId xmlns:a16="http://schemas.microsoft.com/office/drawing/2014/main" id="{2DE77DE1-02DB-4DFE-B29F-7D1B92F1562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140782" y="3931980"/>
            <a:ext cx="424653" cy="557536"/>
            <a:chOff x="183" y="860"/>
            <a:chExt cx="969" cy="1392"/>
          </a:xfrm>
        </p:grpSpPr>
        <p:grpSp>
          <p:nvGrpSpPr>
            <p:cNvPr id="8" name="Group 43">
              <a:extLst>
                <a:ext uri="{FF2B5EF4-FFF2-40B4-BE49-F238E27FC236}">
                  <a16:creationId xmlns:a16="http://schemas.microsoft.com/office/drawing/2014/main" id="{FEDF97E2-621A-4976-9292-EB347420F4B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6" y="860"/>
              <a:ext cx="966" cy="1391"/>
              <a:chOff x="186" y="860"/>
              <a:chExt cx="966" cy="1391"/>
            </a:xfrm>
          </p:grpSpPr>
          <p:sp>
            <p:nvSpPr>
              <p:cNvPr id="10" name="Freeform 4">
                <a:extLst>
                  <a:ext uri="{FF2B5EF4-FFF2-40B4-BE49-F238E27FC236}">
                    <a16:creationId xmlns:a16="http://schemas.microsoft.com/office/drawing/2014/main" id="{FF2FCCCB-1D69-469C-9A0A-0CE069A4830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05" y="879"/>
                <a:ext cx="928" cy="1353"/>
              </a:xfrm>
              <a:custGeom>
                <a:avLst/>
                <a:gdLst>
                  <a:gd name="T0" fmla="*/ 65843298 w 393"/>
                  <a:gd name="T1" fmla="*/ 13905083 h 573"/>
                  <a:gd name="T2" fmla="*/ 65843298 w 393"/>
                  <a:gd name="T3" fmla="*/ 90573494 h 573"/>
                  <a:gd name="T4" fmla="*/ 60466241 w 393"/>
                  <a:gd name="T5" fmla="*/ 95977371 h 573"/>
                  <a:gd name="T6" fmla="*/ 5384022 w 393"/>
                  <a:gd name="T7" fmla="*/ 95977371 h 573"/>
                  <a:gd name="T8" fmla="*/ 0 w 393"/>
                  <a:gd name="T9" fmla="*/ 90573494 h 573"/>
                  <a:gd name="T10" fmla="*/ 0 w 393"/>
                  <a:gd name="T11" fmla="*/ 5382602 h 573"/>
                  <a:gd name="T12" fmla="*/ 5384022 w 393"/>
                  <a:gd name="T13" fmla="*/ 0 h 573"/>
                  <a:gd name="T14" fmla="*/ 60466241 w 393"/>
                  <a:gd name="T15" fmla="*/ 0 h 573"/>
                  <a:gd name="T16" fmla="*/ 65843298 w 393"/>
                  <a:gd name="T17" fmla="*/ 5382602 h 573"/>
                  <a:gd name="T18" fmla="*/ 65843298 w 393"/>
                  <a:gd name="T19" fmla="*/ 8497546 h 57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3"/>
                  <a:gd name="T31" fmla="*/ 0 h 573"/>
                  <a:gd name="T32" fmla="*/ 393 w 393"/>
                  <a:gd name="T33" fmla="*/ 573 h 57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3" h="573">
                    <a:moveTo>
                      <a:pt x="393" y="83"/>
                    </a:moveTo>
                    <a:cubicBezTo>
                      <a:pt x="393" y="541"/>
                      <a:pt x="393" y="541"/>
                      <a:pt x="393" y="541"/>
                    </a:cubicBezTo>
                    <a:cubicBezTo>
                      <a:pt x="393" y="559"/>
                      <a:pt x="379" y="573"/>
                      <a:pt x="361" y="573"/>
                    </a:cubicBezTo>
                    <a:cubicBezTo>
                      <a:pt x="32" y="573"/>
                      <a:pt x="32" y="573"/>
                      <a:pt x="32" y="573"/>
                    </a:cubicBezTo>
                    <a:cubicBezTo>
                      <a:pt x="14" y="573"/>
                      <a:pt x="0" y="559"/>
                      <a:pt x="0" y="54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379" y="0"/>
                      <a:pt x="393" y="14"/>
                      <a:pt x="393" y="32"/>
                    </a:cubicBezTo>
                    <a:cubicBezTo>
                      <a:pt x="393" y="51"/>
                      <a:pt x="393" y="51"/>
                      <a:pt x="393" y="5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en-US" sz="1400"/>
              </a:p>
            </p:txBody>
          </p:sp>
          <p:sp>
            <p:nvSpPr>
              <p:cNvPr id="11" name="Freeform 5">
                <a:extLst>
                  <a:ext uri="{FF2B5EF4-FFF2-40B4-BE49-F238E27FC236}">
                    <a16:creationId xmlns:a16="http://schemas.microsoft.com/office/drawing/2014/main" id="{DA58D2DC-7DF5-4CEB-8398-C10EC17FA95E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186" y="860"/>
                <a:ext cx="966" cy="1391"/>
              </a:xfrm>
              <a:custGeom>
                <a:avLst/>
                <a:gdLst>
                  <a:gd name="T0" fmla="*/ 67402837 w 409"/>
                  <a:gd name="T1" fmla="*/ 11230778 h 589"/>
                  <a:gd name="T2" fmla="*/ 68764070 w 409"/>
                  <a:gd name="T3" fmla="*/ 9876220 h 589"/>
                  <a:gd name="T4" fmla="*/ 68764070 w 409"/>
                  <a:gd name="T5" fmla="*/ 6674623 h 589"/>
                  <a:gd name="T6" fmla="*/ 62067205 w 409"/>
                  <a:gd name="T7" fmla="*/ 0 h 589"/>
                  <a:gd name="T8" fmla="*/ 6687349 w 409"/>
                  <a:gd name="T9" fmla="*/ 0 h 589"/>
                  <a:gd name="T10" fmla="*/ 0 w 409"/>
                  <a:gd name="T11" fmla="*/ 6674623 h 589"/>
                  <a:gd name="T12" fmla="*/ 0 w 409"/>
                  <a:gd name="T13" fmla="*/ 92194627 h 589"/>
                  <a:gd name="T14" fmla="*/ 6687349 w 409"/>
                  <a:gd name="T15" fmla="*/ 98876680 h 589"/>
                  <a:gd name="T16" fmla="*/ 62067205 w 409"/>
                  <a:gd name="T17" fmla="*/ 98876680 h 589"/>
                  <a:gd name="T18" fmla="*/ 68764070 w 409"/>
                  <a:gd name="T19" fmla="*/ 92194627 h 589"/>
                  <a:gd name="T20" fmla="*/ 68764070 w 409"/>
                  <a:gd name="T21" fmla="*/ 15293849 h 589"/>
                  <a:gd name="T22" fmla="*/ 67402837 w 409"/>
                  <a:gd name="T23" fmla="*/ 13927471 h 589"/>
                  <a:gd name="T24" fmla="*/ 66047040 w 409"/>
                  <a:gd name="T25" fmla="*/ 15293849 h 589"/>
                  <a:gd name="T26" fmla="*/ 66047040 w 409"/>
                  <a:gd name="T27" fmla="*/ 92194627 h 589"/>
                  <a:gd name="T28" fmla="*/ 62067205 w 409"/>
                  <a:gd name="T29" fmla="*/ 96157161 h 589"/>
                  <a:gd name="T30" fmla="*/ 6687349 w 409"/>
                  <a:gd name="T31" fmla="*/ 96157161 h 589"/>
                  <a:gd name="T32" fmla="*/ 2717030 w 409"/>
                  <a:gd name="T33" fmla="*/ 92194627 h 589"/>
                  <a:gd name="T34" fmla="*/ 2717030 w 409"/>
                  <a:gd name="T35" fmla="*/ 6674623 h 589"/>
                  <a:gd name="T36" fmla="*/ 6687349 w 409"/>
                  <a:gd name="T37" fmla="*/ 2715296 h 589"/>
                  <a:gd name="T38" fmla="*/ 62067205 w 409"/>
                  <a:gd name="T39" fmla="*/ 2715296 h 589"/>
                  <a:gd name="T40" fmla="*/ 66047040 w 409"/>
                  <a:gd name="T41" fmla="*/ 6674623 h 589"/>
                  <a:gd name="T42" fmla="*/ 66047040 w 409"/>
                  <a:gd name="T43" fmla="*/ 9876220 h 589"/>
                  <a:gd name="T44" fmla="*/ 67402837 w 409"/>
                  <a:gd name="T45" fmla="*/ 11230778 h 589"/>
                  <a:gd name="T46" fmla="*/ 34295208 w 409"/>
                  <a:gd name="T47" fmla="*/ 12730791 h 589"/>
                  <a:gd name="T48" fmla="*/ 33080734 w 409"/>
                  <a:gd name="T49" fmla="*/ 13420753 h 589"/>
                  <a:gd name="T50" fmla="*/ 12590452 w 409"/>
                  <a:gd name="T51" fmla="*/ 54380680 h 589"/>
                  <a:gd name="T52" fmla="*/ 12807433 w 409"/>
                  <a:gd name="T53" fmla="*/ 55747145 h 589"/>
                  <a:gd name="T54" fmla="*/ 13957784 w 409"/>
                  <a:gd name="T55" fmla="*/ 56231841 h 589"/>
                  <a:gd name="T56" fmla="*/ 54812385 w 409"/>
                  <a:gd name="T57" fmla="*/ 56231841 h 589"/>
                  <a:gd name="T58" fmla="*/ 55930769 w 409"/>
                  <a:gd name="T59" fmla="*/ 55747145 h 589"/>
                  <a:gd name="T60" fmla="*/ 55930769 w 409"/>
                  <a:gd name="T61" fmla="*/ 54380680 h 589"/>
                  <a:gd name="T62" fmla="*/ 35646893 w 409"/>
                  <a:gd name="T63" fmla="*/ 13420753 h 589"/>
                  <a:gd name="T64" fmla="*/ 34295208 w 409"/>
                  <a:gd name="T65" fmla="*/ 12730791 h 589"/>
                  <a:gd name="T66" fmla="*/ 16150939 w 409"/>
                  <a:gd name="T67" fmla="*/ 53512887 h 589"/>
                  <a:gd name="T68" fmla="*/ 34295208 w 409"/>
                  <a:gd name="T69" fmla="*/ 17129426 h 589"/>
                  <a:gd name="T70" fmla="*/ 52575518 w 409"/>
                  <a:gd name="T71" fmla="*/ 53512887 h 589"/>
                  <a:gd name="T72" fmla="*/ 16150939 w 409"/>
                  <a:gd name="T73" fmla="*/ 53512887 h 58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09"/>
                  <a:gd name="T112" fmla="*/ 0 h 589"/>
                  <a:gd name="T113" fmla="*/ 409 w 409"/>
                  <a:gd name="T114" fmla="*/ 589 h 58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09" h="589">
                    <a:moveTo>
                      <a:pt x="401" y="67"/>
                    </a:moveTo>
                    <a:cubicBezTo>
                      <a:pt x="405" y="67"/>
                      <a:pt x="409" y="64"/>
                      <a:pt x="409" y="59"/>
                    </a:cubicBezTo>
                    <a:cubicBezTo>
                      <a:pt x="409" y="40"/>
                      <a:pt x="409" y="40"/>
                      <a:pt x="409" y="40"/>
                    </a:cubicBezTo>
                    <a:cubicBezTo>
                      <a:pt x="409" y="18"/>
                      <a:pt x="391" y="0"/>
                      <a:pt x="369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549"/>
                      <a:pt x="0" y="549"/>
                      <a:pt x="0" y="549"/>
                    </a:cubicBezTo>
                    <a:cubicBezTo>
                      <a:pt x="0" y="571"/>
                      <a:pt x="18" y="589"/>
                      <a:pt x="40" y="589"/>
                    </a:cubicBezTo>
                    <a:cubicBezTo>
                      <a:pt x="369" y="589"/>
                      <a:pt x="369" y="589"/>
                      <a:pt x="369" y="589"/>
                    </a:cubicBezTo>
                    <a:cubicBezTo>
                      <a:pt x="391" y="589"/>
                      <a:pt x="409" y="571"/>
                      <a:pt x="409" y="549"/>
                    </a:cubicBezTo>
                    <a:cubicBezTo>
                      <a:pt x="409" y="91"/>
                      <a:pt x="409" y="91"/>
                      <a:pt x="409" y="91"/>
                    </a:cubicBezTo>
                    <a:cubicBezTo>
                      <a:pt x="409" y="87"/>
                      <a:pt x="405" y="83"/>
                      <a:pt x="401" y="83"/>
                    </a:cubicBezTo>
                    <a:cubicBezTo>
                      <a:pt x="397" y="83"/>
                      <a:pt x="393" y="87"/>
                      <a:pt x="393" y="91"/>
                    </a:cubicBezTo>
                    <a:cubicBezTo>
                      <a:pt x="393" y="549"/>
                      <a:pt x="393" y="549"/>
                      <a:pt x="393" y="549"/>
                    </a:cubicBezTo>
                    <a:cubicBezTo>
                      <a:pt x="393" y="562"/>
                      <a:pt x="382" y="573"/>
                      <a:pt x="369" y="573"/>
                    </a:cubicBezTo>
                    <a:cubicBezTo>
                      <a:pt x="40" y="573"/>
                      <a:pt x="40" y="573"/>
                      <a:pt x="40" y="573"/>
                    </a:cubicBezTo>
                    <a:cubicBezTo>
                      <a:pt x="26" y="573"/>
                      <a:pt x="16" y="562"/>
                      <a:pt x="16" y="549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27"/>
                      <a:pt x="26" y="16"/>
                      <a:pt x="40" y="16"/>
                    </a:cubicBezTo>
                    <a:cubicBezTo>
                      <a:pt x="369" y="16"/>
                      <a:pt x="369" y="16"/>
                      <a:pt x="369" y="16"/>
                    </a:cubicBezTo>
                    <a:cubicBezTo>
                      <a:pt x="382" y="16"/>
                      <a:pt x="393" y="27"/>
                      <a:pt x="393" y="40"/>
                    </a:cubicBezTo>
                    <a:cubicBezTo>
                      <a:pt x="393" y="59"/>
                      <a:pt x="393" y="59"/>
                      <a:pt x="393" y="59"/>
                    </a:cubicBezTo>
                    <a:cubicBezTo>
                      <a:pt x="393" y="64"/>
                      <a:pt x="397" y="67"/>
                      <a:pt x="401" y="67"/>
                    </a:cubicBezTo>
                    <a:close/>
                    <a:moveTo>
                      <a:pt x="204" y="76"/>
                    </a:moveTo>
                    <a:cubicBezTo>
                      <a:pt x="201" y="76"/>
                      <a:pt x="199" y="78"/>
                      <a:pt x="197" y="80"/>
                    </a:cubicBezTo>
                    <a:cubicBezTo>
                      <a:pt x="75" y="324"/>
                      <a:pt x="75" y="324"/>
                      <a:pt x="75" y="324"/>
                    </a:cubicBezTo>
                    <a:cubicBezTo>
                      <a:pt x="74" y="326"/>
                      <a:pt x="74" y="329"/>
                      <a:pt x="76" y="332"/>
                    </a:cubicBezTo>
                    <a:cubicBezTo>
                      <a:pt x="77" y="334"/>
                      <a:pt x="80" y="335"/>
                      <a:pt x="83" y="335"/>
                    </a:cubicBezTo>
                    <a:cubicBezTo>
                      <a:pt x="326" y="335"/>
                      <a:pt x="326" y="335"/>
                      <a:pt x="326" y="335"/>
                    </a:cubicBezTo>
                    <a:cubicBezTo>
                      <a:pt x="329" y="335"/>
                      <a:pt x="332" y="334"/>
                      <a:pt x="333" y="332"/>
                    </a:cubicBezTo>
                    <a:cubicBezTo>
                      <a:pt x="334" y="329"/>
                      <a:pt x="335" y="326"/>
                      <a:pt x="333" y="324"/>
                    </a:cubicBezTo>
                    <a:cubicBezTo>
                      <a:pt x="212" y="80"/>
                      <a:pt x="212" y="80"/>
                      <a:pt x="212" y="80"/>
                    </a:cubicBezTo>
                    <a:cubicBezTo>
                      <a:pt x="210" y="78"/>
                      <a:pt x="207" y="76"/>
                      <a:pt x="204" y="76"/>
                    </a:cubicBezTo>
                    <a:close/>
                    <a:moveTo>
                      <a:pt x="96" y="319"/>
                    </a:moveTo>
                    <a:cubicBezTo>
                      <a:pt x="204" y="102"/>
                      <a:pt x="204" y="102"/>
                      <a:pt x="204" y="102"/>
                    </a:cubicBezTo>
                    <a:cubicBezTo>
                      <a:pt x="313" y="319"/>
                      <a:pt x="313" y="319"/>
                      <a:pt x="313" y="319"/>
                    </a:cubicBezTo>
                    <a:lnTo>
                      <a:pt x="96" y="319"/>
                    </a:lnTo>
                    <a:close/>
                  </a:path>
                </a:pathLst>
              </a:custGeom>
              <a:solidFill>
                <a:srgbClr val="0028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en-US" sz="1400"/>
              </a:p>
            </p:txBody>
          </p:sp>
          <p:sp>
            <p:nvSpPr>
              <p:cNvPr id="12" name="Text Box 6">
                <a:extLst>
                  <a:ext uri="{FF2B5EF4-FFF2-40B4-BE49-F238E27FC236}">
                    <a16:creationId xmlns:a16="http://schemas.microsoft.com/office/drawing/2014/main" id="{0109F326-1EFF-44D3-BFFB-56955F3EAC0F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252" y="1797"/>
                <a:ext cx="816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</a:pPr>
                <a:r>
                  <a:rPr lang="en-US" sz="1000" dirty="0">
                    <a:solidFill>
                      <a:srgbClr val="00285F"/>
                    </a:solidFill>
                    <a:ea typeface="MS PGothic" pitchFamily="34" charset="-128"/>
                  </a:rPr>
                  <a:t>MME</a:t>
                </a:r>
                <a:endParaRPr lang="sv-SE" sz="1000" dirty="0">
                  <a:solidFill>
                    <a:srgbClr val="00285F"/>
                  </a:solidFill>
                  <a:ea typeface="MS PGothic" pitchFamily="34" charset="-128"/>
                </a:endParaRPr>
              </a:p>
            </p:txBody>
          </p:sp>
        </p:grpSp>
        <p:sp>
          <p:nvSpPr>
            <p:cNvPr id="9" name="Rectangle 54">
              <a:extLst>
                <a:ext uri="{FF2B5EF4-FFF2-40B4-BE49-F238E27FC236}">
                  <a16:creationId xmlns:a16="http://schemas.microsoft.com/office/drawing/2014/main" id="{21657046-9F83-470B-BB9C-0CEDB7B5595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83" y="860"/>
              <a:ext cx="969" cy="13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rIns="0" anchor="ctr"/>
            <a:lstStyle/>
            <a:p>
              <a:pPr algn="ctr">
                <a:spcBef>
                  <a:spcPct val="50000"/>
                </a:spcBef>
              </a:pPr>
              <a:endParaRPr lang="sv-SE" sz="1000">
                <a:ea typeface="MS PGothic" pitchFamily="34" charset="-12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3951E37-1B33-449C-919C-3DD88635BBCE}"/>
              </a:ext>
            </a:extLst>
          </p:cNvPr>
          <p:cNvGrpSpPr/>
          <p:nvPr/>
        </p:nvGrpSpPr>
        <p:grpSpPr>
          <a:xfrm>
            <a:off x="1589714" y="871770"/>
            <a:ext cx="462220" cy="448745"/>
            <a:chOff x="3722155" y="5745605"/>
            <a:chExt cx="550728" cy="613249"/>
          </a:xfrm>
        </p:grpSpPr>
        <p:sp>
          <p:nvSpPr>
            <p:cNvPr id="15" name="Rectangle 241">
              <a:extLst>
                <a:ext uri="{FF2B5EF4-FFF2-40B4-BE49-F238E27FC236}">
                  <a16:creationId xmlns:a16="http://schemas.microsoft.com/office/drawing/2014/main" id="{A7AB30A4-CED3-4309-97F5-627EE12BE9F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867863" y="5879613"/>
              <a:ext cx="405020" cy="479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050">
                <a:solidFill>
                  <a:schemeClr val="tx2"/>
                </a:solidFill>
              </a:endParaRPr>
            </a:p>
          </p:txBody>
        </p:sp>
        <p:sp>
          <p:nvSpPr>
            <p:cNvPr id="16" name="AutoShape 238">
              <a:extLst>
                <a:ext uri="{FF2B5EF4-FFF2-40B4-BE49-F238E27FC236}">
                  <a16:creationId xmlns:a16="http://schemas.microsoft.com/office/drawing/2014/main" id="{5662367F-8FEB-4B45-B9EA-02B731825AA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731912" y="5916000"/>
              <a:ext cx="487848" cy="421384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050">
                <a:solidFill>
                  <a:schemeClr val="tx2"/>
                </a:solidFill>
              </a:endParaRPr>
            </a:p>
          </p:txBody>
        </p:sp>
        <p:sp>
          <p:nvSpPr>
            <p:cNvPr id="17" name="Oval 239">
              <a:extLst>
                <a:ext uri="{FF2B5EF4-FFF2-40B4-BE49-F238E27FC236}">
                  <a16:creationId xmlns:a16="http://schemas.microsoft.com/office/drawing/2014/main" id="{564A97DC-39ED-439E-8F7B-6361DFA6A6D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729124" y="5753664"/>
              <a:ext cx="490635" cy="40871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050">
                <a:solidFill>
                  <a:schemeClr val="tx2"/>
                </a:solidFill>
              </a:endParaRPr>
            </a:p>
          </p:txBody>
        </p:sp>
        <p:sp>
          <p:nvSpPr>
            <p:cNvPr id="18" name="Text Box 240">
              <a:extLst>
                <a:ext uri="{FF2B5EF4-FFF2-40B4-BE49-F238E27FC236}">
                  <a16:creationId xmlns:a16="http://schemas.microsoft.com/office/drawing/2014/main" id="{81DEF455-AB10-4B1B-B72F-C70754B402F2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3745850" y="6071429"/>
              <a:ext cx="455789" cy="259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altLang="en-US" sz="1050" dirty="0">
                  <a:solidFill>
                    <a:srgbClr val="00B0F0"/>
                  </a:solidFill>
                </a:rPr>
                <a:t>AMF</a:t>
              </a:r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485F19FC-70C1-406B-A016-D967D19BDDD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722155" y="5745605"/>
              <a:ext cx="505968" cy="597536"/>
            </a:xfrm>
            <a:custGeom>
              <a:avLst/>
              <a:gdLst>
                <a:gd name="T0" fmla="*/ 236 w 410"/>
                <a:gd name="T1" fmla="*/ 93 h 589"/>
                <a:gd name="T2" fmla="*/ 233 w 410"/>
                <a:gd name="T3" fmla="*/ 95 h 589"/>
                <a:gd name="T4" fmla="*/ 233 w 410"/>
                <a:gd name="T5" fmla="*/ 221 h 589"/>
                <a:gd name="T6" fmla="*/ 218 w 410"/>
                <a:gd name="T7" fmla="*/ 231 h 589"/>
                <a:gd name="T8" fmla="*/ 24 w 410"/>
                <a:gd name="T9" fmla="*/ 231 h 589"/>
                <a:gd name="T10" fmla="*/ 10 w 410"/>
                <a:gd name="T11" fmla="*/ 221 h 589"/>
                <a:gd name="T12" fmla="*/ 10 w 410"/>
                <a:gd name="T13" fmla="*/ 83 h 589"/>
                <a:gd name="T14" fmla="*/ 120 w 410"/>
                <a:gd name="T15" fmla="*/ 7 h 589"/>
                <a:gd name="T16" fmla="*/ 233 w 410"/>
                <a:gd name="T17" fmla="*/ 83 h 589"/>
                <a:gd name="T18" fmla="*/ 236 w 410"/>
                <a:gd name="T19" fmla="*/ 87 h 589"/>
                <a:gd name="T20" fmla="*/ 242 w 410"/>
                <a:gd name="T21" fmla="*/ 83 h 589"/>
                <a:gd name="T22" fmla="*/ 242 w 410"/>
                <a:gd name="T23" fmla="*/ 83 h 589"/>
                <a:gd name="T24" fmla="*/ 120 w 410"/>
                <a:gd name="T25" fmla="*/ 0 h 589"/>
                <a:gd name="T26" fmla="*/ 0 w 410"/>
                <a:gd name="T27" fmla="*/ 83 h 589"/>
                <a:gd name="T28" fmla="*/ 0 w 410"/>
                <a:gd name="T29" fmla="*/ 83 h 589"/>
                <a:gd name="T30" fmla="*/ 4 w 410"/>
                <a:gd name="T31" fmla="*/ 221 h 589"/>
                <a:gd name="T32" fmla="*/ 24 w 410"/>
                <a:gd name="T33" fmla="*/ 239 h 589"/>
                <a:gd name="T34" fmla="*/ 218 w 410"/>
                <a:gd name="T35" fmla="*/ 239 h 589"/>
                <a:gd name="T36" fmla="*/ 242 w 410"/>
                <a:gd name="T37" fmla="*/ 221 h 589"/>
                <a:gd name="T38" fmla="*/ 242 w 410"/>
                <a:gd name="T39" fmla="*/ 95 h 589"/>
                <a:gd name="T40" fmla="*/ 236 w 410"/>
                <a:gd name="T41" fmla="*/ 93 h 589"/>
                <a:gd name="T42" fmla="*/ 120 w 410"/>
                <a:gd name="T43" fmla="*/ 22 h 589"/>
                <a:gd name="T44" fmla="*/ 117 w 410"/>
                <a:gd name="T45" fmla="*/ 23 h 589"/>
                <a:gd name="T46" fmla="*/ 45 w 410"/>
                <a:gd name="T47" fmla="*/ 118 h 589"/>
                <a:gd name="T48" fmla="*/ 45 w 410"/>
                <a:gd name="T49" fmla="*/ 121 h 589"/>
                <a:gd name="T50" fmla="*/ 50 w 410"/>
                <a:gd name="T51" fmla="*/ 123 h 589"/>
                <a:gd name="T52" fmla="*/ 192 w 410"/>
                <a:gd name="T53" fmla="*/ 123 h 589"/>
                <a:gd name="T54" fmla="*/ 197 w 410"/>
                <a:gd name="T55" fmla="*/ 121 h 589"/>
                <a:gd name="T56" fmla="*/ 197 w 410"/>
                <a:gd name="T57" fmla="*/ 118 h 589"/>
                <a:gd name="T58" fmla="*/ 125 w 410"/>
                <a:gd name="T59" fmla="*/ 23 h 589"/>
                <a:gd name="T60" fmla="*/ 120 w 410"/>
                <a:gd name="T61" fmla="*/ 22 h 589"/>
                <a:gd name="T62" fmla="*/ 57 w 410"/>
                <a:gd name="T63" fmla="*/ 116 h 589"/>
                <a:gd name="T64" fmla="*/ 120 w 410"/>
                <a:gd name="T65" fmla="*/ 33 h 589"/>
                <a:gd name="T66" fmla="*/ 185 w 410"/>
                <a:gd name="T67" fmla="*/ 116 h 589"/>
                <a:gd name="T68" fmla="*/ 57 w 410"/>
                <a:gd name="T69" fmla="*/ 116 h 58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0"/>
                <a:gd name="T106" fmla="*/ 0 h 589"/>
                <a:gd name="T107" fmla="*/ 410 w 410"/>
                <a:gd name="T108" fmla="*/ 589 h 58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205" y="53"/>
                  </a:moveTo>
                  <a:cubicBezTo>
                    <a:pt x="202" y="53"/>
                    <a:pt x="199" y="55"/>
                    <a:pt x="198" y="58"/>
                  </a:cubicBezTo>
                  <a:cubicBezTo>
                    <a:pt x="76" y="291"/>
                    <a:pt x="76" y="291"/>
                    <a:pt x="76" y="291"/>
                  </a:cubicBezTo>
                  <a:cubicBezTo>
                    <a:pt x="75" y="294"/>
                    <a:pt x="75" y="297"/>
                    <a:pt x="77" y="299"/>
                  </a:cubicBezTo>
                  <a:cubicBezTo>
                    <a:pt x="78" y="301"/>
                    <a:pt x="81" y="303"/>
                    <a:pt x="83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30" y="303"/>
                    <a:pt x="332" y="301"/>
                    <a:pt x="334" y="299"/>
                  </a:cubicBezTo>
                  <a:cubicBezTo>
                    <a:pt x="335" y="297"/>
                    <a:pt x="335" y="294"/>
                    <a:pt x="334" y="291"/>
                  </a:cubicBezTo>
                  <a:cubicBezTo>
                    <a:pt x="212" y="58"/>
                    <a:pt x="212" y="58"/>
                    <a:pt x="212" y="58"/>
                  </a:cubicBezTo>
                  <a:cubicBezTo>
                    <a:pt x="211" y="55"/>
                    <a:pt x="208" y="53"/>
                    <a:pt x="205" y="53"/>
                  </a:cubicBezTo>
                  <a:moveTo>
                    <a:pt x="96" y="287"/>
                  </a:moveTo>
                  <a:cubicBezTo>
                    <a:pt x="205" y="79"/>
                    <a:pt x="205" y="79"/>
                    <a:pt x="205" y="79"/>
                  </a:cubicBezTo>
                  <a:cubicBezTo>
                    <a:pt x="314" y="287"/>
                    <a:pt x="314" y="287"/>
                    <a:pt x="314" y="287"/>
                  </a:cubicBezTo>
                  <a:lnTo>
                    <a:pt x="96" y="287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/>
          </p:spPr>
          <p:txBody>
            <a:bodyPr tIns="1080000" anchor="ctr"/>
            <a:lstStyle/>
            <a:p>
              <a:endParaRPr lang="en-US" sz="1050">
                <a:solidFill>
                  <a:schemeClr val="tx2"/>
                </a:solidFill>
              </a:endParaRPr>
            </a:p>
          </p:txBody>
        </p:sp>
      </p:grpSp>
      <p:sp>
        <p:nvSpPr>
          <p:cNvPr id="22" name="Freeform 4">
            <a:extLst>
              <a:ext uri="{FF2B5EF4-FFF2-40B4-BE49-F238E27FC236}">
                <a16:creationId xmlns:a16="http://schemas.microsoft.com/office/drawing/2014/main" id="{8E19773A-F393-4CC5-9F20-E05BFC15A45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34513" y="1437669"/>
            <a:ext cx="255763" cy="308348"/>
          </a:xfrm>
          <a:custGeom>
            <a:avLst/>
            <a:gdLst>
              <a:gd name="T0" fmla="*/ 2147483647 w 241"/>
              <a:gd name="T1" fmla="*/ 2147483647 h 383"/>
              <a:gd name="T2" fmla="*/ 2147483647 w 241"/>
              <a:gd name="T3" fmla="*/ 2147483647 h 383"/>
              <a:gd name="T4" fmla="*/ 2147483647 w 241"/>
              <a:gd name="T5" fmla="*/ 2147483647 h 383"/>
              <a:gd name="T6" fmla="*/ 2147483647 w 241"/>
              <a:gd name="T7" fmla="*/ 2147483647 h 383"/>
              <a:gd name="T8" fmla="*/ 2147483647 w 241"/>
              <a:gd name="T9" fmla="*/ 2147483647 h 383"/>
              <a:gd name="T10" fmla="*/ 2147483647 w 241"/>
              <a:gd name="T11" fmla="*/ 2147483647 h 383"/>
              <a:gd name="T12" fmla="*/ 2147483647 w 241"/>
              <a:gd name="T13" fmla="*/ 2147483647 h 383"/>
              <a:gd name="T14" fmla="*/ 2147483647 w 241"/>
              <a:gd name="T15" fmla="*/ 2147483647 h 383"/>
              <a:gd name="T16" fmla="*/ 2147483647 w 241"/>
              <a:gd name="T17" fmla="*/ 0 h 383"/>
              <a:gd name="T18" fmla="*/ 2147483647 w 241"/>
              <a:gd name="T19" fmla="*/ 0 h 383"/>
              <a:gd name="T20" fmla="*/ 0 w 241"/>
              <a:gd name="T21" fmla="*/ 2147483647 h 383"/>
              <a:gd name="T22" fmla="*/ 0 w 241"/>
              <a:gd name="T23" fmla="*/ 2147483647 h 383"/>
              <a:gd name="T24" fmla="*/ 2147483647 w 241"/>
              <a:gd name="T25" fmla="*/ 2147483647 h 383"/>
              <a:gd name="T26" fmla="*/ 2147483647 w 241"/>
              <a:gd name="T27" fmla="*/ 2147483647 h 383"/>
              <a:gd name="T28" fmla="*/ 2147483647 w 241"/>
              <a:gd name="T29" fmla="*/ 2147483647 h 383"/>
              <a:gd name="T30" fmla="*/ 2147483647 w 241"/>
              <a:gd name="T31" fmla="*/ 2147483647 h 383"/>
              <a:gd name="T32" fmla="*/ 2147483647 w 241"/>
              <a:gd name="T33" fmla="*/ 2147483647 h 383"/>
              <a:gd name="T34" fmla="*/ 2147483647 w 241"/>
              <a:gd name="T35" fmla="*/ 2147483647 h 383"/>
              <a:gd name="T36" fmla="*/ 2147483647 w 241"/>
              <a:gd name="T37" fmla="*/ 2147483647 h 383"/>
              <a:gd name="T38" fmla="*/ 2147483647 w 241"/>
              <a:gd name="T39" fmla="*/ 2147483647 h 383"/>
              <a:gd name="T40" fmla="*/ 2147483647 w 241"/>
              <a:gd name="T41" fmla="*/ 2147483647 h 383"/>
              <a:gd name="T42" fmla="*/ 2147483647 w 241"/>
              <a:gd name="T43" fmla="*/ 2147483647 h 383"/>
              <a:gd name="T44" fmla="*/ 2147483647 w 241"/>
              <a:gd name="T45" fmla="*/ 2147483647 h 383"/>
              <a:gd name="T46" fmla="*/ 2147483647 w 241"/>
              <a:gd name="T47" fmla="*/ 2147483647 h 383"/>
              <a:gd name="T48" fmla="*/ 2147483647 w 241"/>
              <a:gd name="T49" fmla="*/ 2147483647 h 383"/>
              <a:gd name="T50" fmla="*/ 2147483647 w 241"/>
              <a:gd name="T51" fmla="*/ 2147483647 h 383"/>
              <a:gd name="T52" fmla="*/ 2147483647 w 241"/>
              <a:gd name="T53" fmla="*/ 2147483647 h 383"/>
              <a:gd name="T54" fmla="*/ 2147483647 w 241"/>
              <a:gd name="T55" fmla="*/ 2147483647 h 383"/>
              <a:gd name="T56" fmla="*/ 2147483647 w 241"/>
              <a:gd name="T57" fmla="*/ 2147483647 h 383"/>
              <a:gd name="T58" fmla="*/ 2147483647 w 241"/>
              <a:gd name="T59" fmla="*/ 2147483647 h 383"/>
              <a:gd name="T60" fmla="*/ 2147483647 w 241"/>
              <a:gd name="T61" fmla="*/ 2147483647 h 383"/>
              <a:gd name="T62" fmla="*/ 2147483647 w 241"/>
              <a:gd name="T63" fmla="*/ 2147483647 h 383"/>
              <a:gd name="T64" fmla="*/ 2147483647 w 241"/>
              <a:gd name="T65" fmla="*/ 2147483647 h 383"/>
              <a:gd name="T66" fmla="*/ 2147483647 w 241"/>
              <a:gd name="T67" fmla="*/ 2147483647 h 383"/>
              <a:gd name="T68" fmla="*/ 2147483647 w 241"/>
              <a:gd name="T69" fmla="*/ 2147483647 h 383"/>
              <a:gd name="T70" fmla="*/ 2147483647 w 241"/>
              <a:gd name="T71" fmla="*/ 2147483647 h 383"/>
              <a:gd name="T72" fmla="*/ 2147483647 w 241"/>
              <a:gd name="T73" fmla="*/ 2147483647 h 383"/>
              <a:gd name="T74" fmla="*/ 2147483647 w 241"/>
              <a:gd name="T75" fmla="*/ 2147483647 h 383"/>
              <a:gd name="T76" fmla="*/ 2147483647 w 241"/>
              <a:gd name="T77" fmla="*/ 2147483647 h 383"/>
              <a:gd name="T78" fmla="*/ 2147483647 w 241"/>
              <a:gd name="T79" fmla="*/ 2147483647 h 383"/>
              <a:gd name="T80" fmla="*/ 2147483647 w 241"/>
              <a:gd name="T81" fmla="*/ 2147483647 h 383"/>
              <a:gd name="T82" fmla="*/ 2147483647 w 241"/>
              <a:gd name="T83" fmla="*/ 2147483647 h 383"/>
              <a:gd name="T84" fmla="*/ 2147483647 w 241"/>
              <a:gd name="T85" fmla="*/ 2147483647 h 383"/>
              <a:gd name="T86" fmla="*/ 2147483647 w 241"/>
              <a:gd name="T87" fmla="*/ 2147483647 h 383"/>
              <a:gd name="T88" fmla="*/ 2147483647 w 241"/>
              <a:gd name="T89" fmla="*/ 2147483647 h 38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rgbClr val="433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>
              <a:solidFill>
                <a:schemeClr val="tx2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AA311C0-801B-4B1A-9F62-BCCA646C5A3A}"/>
              </a:ext>
            </a:extLst>
          </p:cNvPr>
          <p:cNvCxnSpPr>
            <a:cxnSpLocks/>
          </p:cNvCxnSpPr>
          <p:nvPr/>
        </p:nvCxnSpPr>
        <p:spPr bwMode="auto">
          <a:xfrm flipH="1">
            <a:off x="922267" y="1791132"/>
            <a:ext cx="1" cy="11758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5B060C0-2C23-400D-9AEC-EC3CD8F5B988}"/>
              </a:ext>
            </a:extLst>
          </p:cNvPr>
          <p:cNvCxnSpPr>
            <a:cxnSpLocks/>
          </p:cNvCxnSpPr>
          <p:nvPr/>
        </p:nvCxnSpPr>
        <p:spPr bwMode="auto">
          <a:xfrm>
            <a:off x="7213708" y="1500202"/>
            <a:ext cx="0" cy="1056901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C87781BC-56E2-46BB-AEB1-9E86F25EC93F}"/>
              </a:ext>
            </a:extLst>
          </p:cNvPr>
          <p:cNvCxnSpPr>
            <a:cxnSpLocks/>
          </p:cNvCxnSpPr>
          <p:nvPr/>
        </p:nvCxnSpPr>
        <p:spPr bwMode="auto">
          <a:xfrm>
            <a:off x="922268" y="2063104"/>
            <a:ext cx="2893991" cy="723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5469B7B9-3047-49BD-9FD9-91B9C6CB708B}"/>
              </a:ext>
            </a:extLst>
          </p:cNvPr>
          <p:cNvSpPr txBox="1"/>
          <p:nvPr/>
        </p:nvSpPr>
        <p:spPr bwMode="auto">
          <a:xfrm>
            <a:off x="535691" y="1721672"/>
            <a:ext cx="4642630" cy="265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lvl="1">
              <a:buClr>
                <a:schemeClr val="tx1"/>
              </a:buClr>
            </a:pPr>
            <a:r>
              <a:rPr lang="en-US" sz="1200" dirty="0"/>
              <a:t>PDU Session Est Req (</a:t>
            </a:r>
            <a:r>
              <a:rPr lang="en-US" sz="1200" dirty="0">
                <a:solidFill>
                  <a:schemeClr val="accent5"/>
                </a:solidFill>
              </a:rPr>
              <a:t>UE’s EPS capability of Ethernet)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ADAF7FC3-4F23-4AD1-AB71-00194E9115AB}"/>
              </a:ext>
            </a:extLst>
          </p:cNvPr>
          <p:cNvCxnSpPr>
            <a:cxnSpLocks/>
          </p:cNvCxnSpPr>
          <p:nvPr/>
        </p:nvCxnSpPr>
        <p:spPr bwMode="auto">
          <a:xfrm flipH="1">
            <a:off x="896033" y="2462496"/>
            <a:ext cx="286712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424ADDC5-875E-494D-A971-57FC08385B9E}"/>
              </a:ext>
            </a:extLst>
          </p:cNvPr>
          <p:cNvSpPr txBox="1"/>
          <p:nvPr/>
        </p:nvSpPr>
        <p:spPr bwMode="auto">
          <a:xfrm>
            <a:off x="474376" y="2127566"/>
            <a:ext cx="4642630" cy="25635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lvl="1">
              <a:buClr>
                <a:schemeClr val="tx1"/>
              </a:buClr>
            </a:pPr>
            <a:r>
              <a:rPr lang="en-US" sz="1200" dirty="0"/>
              <a:t>PDU Session Est Accept (</a:t>
            </a:r>
            <a:r>
              <a:rPr lang="en-US" sz="1200" dirty="0">
                <a:solidFill>
                  <a:schemeClr val="accent5"/>
                </a:solidFill>
              </a:rPr>
              <a:t>Network support  Ethernet in EPS)</a:t>
            </a:r>
          </a:p>
        </p:txBody>
      </p:sp>
      <p:sp>
        <p:nvSpPr>
          <p:cNvPr id="38" name="Content Placeholder 1">
            <a:extLst>
              <a:ext uri="{FF2B5EF4-FFF2-40B4-BE49-F238E27FC236}">
                <a16:creationId xmlns:a16="http://schemas.microsoft.com/office/drawing/2014/main" id="{5FF4ED98-134F-47DF-A255-9D1820C9CF91}"/>
              </a:ext>
            </a:extLst>
          </p:cNvPr>
          <p:cNvSpPr txBox="1">
            <a:spLocks/>
          </p:cNvSpPr>
          <p:nvPr/>
        </p:nvSpPr>
        <p:spPr bwMode="auto">
          <a:xfrm>
            <a:off x="267247" y="3380243"/>
            <a:ext cx="5707894" cy="493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At 5GS to EPS mobility with N26</a:t>
            </a:r>
          </a:p>
          <a:p>
            <a:endParaRPr lang="en-US" dirty="0"/>
          </a:p>
        </p:txBody>
      </p:sp>
      <p:sp>
        <p:nvSpPr>
          <p:cNvPr id="44" name="Speech Bubble: Rectangle with Corners Rounded 43">
            <a:extLst>
              <a:ext uri="{FF2B5EF4-FFF2-40B4-BE49-F238E27FC236}">
                <a16:creationId xmlns:a16="http://schemas.microsoft.com/office/drawing/2014/main" id="{CE9F86D4-9A60-42BC-A2AB-95E33E19E1FD}"/>
              </a:ext>
            </a:extLst>
          </p:cNvPr>
          <p:cNvSpPr/>
          <p:nvPr/>
        </p:nvSpPr>
        <p:spPr bwMode="auto">
          <a:xfrm>
            <a:off x="7661861" y="1134904"/>
            <a:ext cx="3244746" cy="1556562"/>
          </a:xfrm>
          <a:prstGeom prst="wedgeRoundRectCallout">
            <a:avLst>
              <a:gd name="adj1" fmla="val -61421"/>
              <a:gd name="adj2" fmla="val 35049"/>
              <a:gd name="adj3" fmla="val 16667"/>
            </a:avLst>
          </a:prstGeom>
          <a:noFill/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>
                <a:solidFill>
                  <a:schemeClr val="accent5"/>
                </a:solidFill>
              </a:rPr>
              <a:t>PGW-C+SMF sends back that Ethernet is supported EPS (based on UE and PGW-C capability.</a:t>
            </a:r>
          </a:p>
          <a:p>
            <a:endParaRPr lang="en-US" sz="1200" dirty="0">
              <a:solidFill>
                <a:schemeClr val="accent5"/>
              </a:solidFill>
            </a:endParaRPr>
          </a:p>
          <a:p>
            <a:r>
              <a:rPr lang="en-US" sz="1200" dirty="0">
                <a:solidFill>
                  <a:schemeClr val="accent5"/>
                </a:solidFill>
              </a:rPr>
              <a:t>For Ethernet PDN Type is supported in EPS, for PDU Session Ethernet, EBI allocation may also required for additional QoS Flows.</a:t>
            </a:r>
            <a:endParaRPr lang="en-US" sz="1200" dirty="0">
              <a:solidFill>
                <a:srgbClr val="FF0000"/>
              </a:solidFill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0F3C3401-4347-443E-8EDF-42E30FDB0C27}"/>
              </a:ext>
            </a:extLst>
          </p:cNvPr>
          <p:cNvGrpSpPr/>
          <p:nvPr/>
        </p:nvGrpSpPr>
        <p:grpSpPr>
          <a:xfrm>
            <a:off x="1105149" y="4035837"/>
            <a:ext cx="462220" cy="458146"/>
            <a:chOff x="3722155" y="5745605"/>
            <a:chExt cx="550728" cy="613249"/>
          </a:xfrm>
        </p:grpSpPr>
        <p:sp>
          <p:nvSpPr>
            <p:cNvPr id="48" name="Rectangle 241">
              <a:extLst>
                <a:ext uri="{FF2B5EF4-FFF2-40B4-BE49-F238E27FC236}">
                  <a16:creationId xmlns:a16="http://schemas.microsoft.com/office/drawing/2014/main" id="{99C8E999-FE7F-4784-9B1F-06187AE86D3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867863" y="5879613"/>
              <a:ext cx="405020" cy="479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050">
                <a:solidFill>
                  <a:schemeClr val="tx2"/>
                </a:solidFill>
              </a:endParaRPr>
            </a:p>
          </p:txBody>
        </p:sp>
        <p:sp>
          <p:nvSpPr>
            <p:cNvPr id="49" name="AutoShape 238">
              <a:extLst>
                <a:ext uri="{FF2B5EF4-FFF2-40B4-BE49-F238E27FC236}">
                  <a16:creationId xmlns:a16="http://schemas.microsoft.com/office/drawing/2014/main" id="{57C9A9C3-5EC0-4FF7-92AC-3C2A55F6306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731912" y="5916000"/>
              <a:ext cx="487848" cy="421384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050">
                <a:solidFill>
                  <a:schemeClr val="tx2"/>
                </a:solidFill>
              </a:endParaRPr>
            </a:p>
          </p:txBody>
        </p:sp>
        <p:sp>
          <p:nvSpPr>
            <p:cNvPr id="50" name="Oval 239">
              <a:extLst>
                <a:ext uri="{FF2B5EF4-FFF2-40B4-BE49-F238E27FC236}">
                  <a16:creationId xmlns:a16="http://schemas.microsoft.com/office/drawing/2014/main" id="{A7358A42-A2E1-48A7-A365-5C2ED75E6CF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729124" y="5753664"/>
              <a:ext cx="490635" cy="40871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050">
                <a:solidFill>
                  <a:schemeClr val="tx2"/>
                </a:solidFill>
              </a:endParaRPr>
            </a:p>
          </p:txBody>
        </p:sp>
        <p:sp>
          <p:nvSpPr>
            <p:cNvPr id="51" name="Text Box 240">
              <a:extLst>
                <a:ext uri="{FF2B5EF4-FFF2-40B4-BE49-F238E27FC236}">
                  <a16:creationId xmlns:a16="http://schemas.microsoft.com/office/drawing/2014/main" id="{5A2F4DBD-42DC-4010-983A-B1BBA4BA3CB7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3745850" y="6071429"/>
              <a:ext cx="455789" cy="259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altLang="en-US" sz="1050" dirty="0">
                  <a:solidFill>
                    <a:srgbClr val="00B0F0"/>
                  </a:solidFill>
                </a:rPr>
                <a:t>AMF</a:t>
              </a:r>
            </a:p>
          </p:txBody>
        </p:sp>
        <p:sp>
          <p:nvSpPr>
            <p:cNvPr id="52" name="Freeform 11">
              <a:extLst>
                <a:ext uri="{FF2B5EF4-FFF2-40B4-BE49-F238E27FC236}">
                  <a16:creationId xmlns:a16="http://schemas.microsoft.com/office/drawing/2014/main" id="{D7F07597-2A0F-4B1E-804B-3E61A63BA0C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722155" y="5745605"/>
              <a:ext cx="505968" cy="597536"/>
            </a:xfrm>
            <a:custGeom>
              <a:avLst/>
              <a:gdLst>
                <a:gd name="T0" fmla="*/ 236 w 410"/>
                <a:gd name="T1" fmla="*/ 93 h 589"/>
                <a:gd name="T2" fmla="*/ 233 w 410"/>
                <a:gd name="T3" fmla="*/ 95 h 589"/>
                <a:gd name="T4" fmla="*/ 233 w 410"/>
                <a:gd name="T5" fmla="*/ 221 h 589"/>
                <a:gd name="T6" fmla="*/ 218 w 410"/>
                <a:gd name="T7" fmla="*/ 231 h 589"/>
                <a:gd name="T8" fmla="*/ 24 w 410"/>
                <a:gd name="T9" fmla="*/ 231 h 589"/>
                <a:gd name="T10" fmla="*/ 10 w 410"/>
                <a:gd name="T11" fmla="*/ 221 h 589"/>
                <a:gd name="T12" fmla="*/ 10 w 410"/>
                <a:gd name="T13" fmla="*/ 83 h 589"/>
                <a:gd name="T14" fmla="*/ 120 w 410"/>
                <a:gd name="T15" fmla="*/ 7 h 589"/>
                <a:gd name="T16" fmla="*/ 233 w 410"/>
                <a:gd name="T17" fmla="*/ 83 h 589"/>
                <a:gd name="T18" fmla="*/ 236 w 410"/>
                <a:gd name="T19" fmla="*/ 87 h 589"/>
                <a:gd name="T20" fmla="*/ 242 w 410"/>
                <a:gd name="T21" fmla="*/ 83 h 589"/>
                <a:gd name="T22" fmla="*/ 242 w 410"/>
                <a:gd name="T23" fmla="*/ 83 h 589"/>
                <a:gd name="T24" fmla="*/ 120 w 410"/>
                <a:gd name="T25" fmla="*/ 0 h 589"/>
                <a:gd name="T26" fmla="*/ 0 w 410"/>
                <a:gd name="T27" fmla="*/ 83 h 589"/>
                <a:gd name="T28" fmla="*/ 0 w 410"/>
                <a:gd name="T29" fmla="*/ 83 h 589"/>
                <a:gd name="T30" fmla="*/ 4 w 410"/>
                <a:gd name="T31" fmla="*/ 221 h 589"/>
                <a:gd name="T32" fmla="*/ 24 w 410"/>
                <a:gd name="T33" fmla="*/ 239 h 589"/>
                <a:gd name="T34" fmla="*/ 218 w 410"/>
                <a:gd name="T35" fmla="*/ 239 h 589"/>
                <a:gd name="T36" fmla="*/ 242 w 410"/>
                <a:gd name="T37" fmla="*/ 221 h 589"/>
                <a:gd name="T38" fmla="*/ 242 w 410"/>
                <a:gd name="T39" fmla="*/ 95 h 589"/>
                <a:gd name="T40" fmla="*/ 236 w 410"/>
                <a:gd name="T41" fmla="*/ 93 h 589"/>
                <a:gd name="T42" fmla="*/ 120 w 410"/>
                <a:gd name="T43" fmla="*/ 22 h 589"/>
                <a:gd name="T44" fmla="*/ 117 w 410"/>
                <a:gd name="T45" fmla="*/ 23 h 589"/>
                <a:gd name="T46" fmla="*/ 45 w 410"/>
                <a:gd name="T47" fmla="*/ 118 h 589"/>
                <a:gd name="T48" fmla="*/ 45 w 410"/>
                <a:gd name="T49" fmla="*/ 121 h 589"/>
                <a:gd name="T50" fmla="*/ 50 w 410"/>
                <a:gd name="T51" fmla="*/ 123 h 589"/>
                <a:gd name="T52" fmla="*/ 192 w 410"/>
                <a:gd name="T53" fmla="*/ 123 h 589"/>
                <a:gd name="T54" fmla="*/ 197 w 410"/>
                <a:gd name="T55" fmla="*/ 121 h 589"/>
                <a:gd name="T56" fmla="*/ 197 w 410"/>
                <a:gd name="T57" fmla="*/ 118 h 589"/>
                <a:gd name="T58" fmla="*/ 125 w 410"/>
                <a:gd name="T59" fmla="*/ 23 h 589"/>
                <a:gd name="T60" fmla="*/ 120 w 410"/>
                <a:gd name="T61" fmla="*/ 22 h 589"/>
                <a:gd name="T62" fmla="*/ 57 w 410"/>
                <a:gd name="T63" fmla="*/ 116 h 589"/>
                <a:gd name="T64" fmla="*/ 120 w 410"/>
                <a:gd name="T65" fmla="*/ 33 h 589"/>
                <a:gd name="T66" fmla="*/ 185 w 410"/>
                <a:gd name="T67" fmla="*/ 116 h 589"/>
                <a:gd name="T68" fmla="*/ 57 w 410"/>
                <a:gd name="T69" fmla="*/ 116 h 58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0"/>
                <a:gd name="T106" fmla="*/ 0 h 589"/>
                <a:gd name="T107" fmla="*/ 410 w 410"/>
                <a:gd name="T108" fmla="*/ 589 h 58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205" y="53"/>
                  </a:moveTo>
                  <a:cubicBezTo>
                    <a:pt x="202" y="53"/>
                    <a:pt x="199" y="55"/>
                    <a:pt x="198" y="58"/>
                  </a:cubicBezTo>
                  <a:cubicBezTo>
                    <a:pt x="76" y="291"/>
                    <a:pt x="76" y="291"/>
                    <a:pt x="76" y="291"/>
                  </a:cubicBezTo>
                  <a:cubicBezTo>
                    <a:pt x="75" y="294"/>
                    <a:pt x="75" y="297"/>
                    <a:pt x="77" y="299"/>
                  </a:cubicBezTo>
                  <a:cubicBezTo>
                    <a:pt x="78" y="301"/>
                    <a:pt x="81" y="303"/>
                    <a:pt x="83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30" y="303"/>
                    <a:pt x="332" y="301"/>
                    <a:pt x="334" y="299"/>
                  </a:cubicBezTo>
                  <a:cubicBezTo>
                    <a:pt x="335" y="297"/>
                    <a:pt x="335" y="294"/>
                    <a:pt x="334" y="291"/>
                  </a:cubicBezTo>
                  <a:cubicBezTo>
                    <a:pt x="212" y="58"/>
                    <a:pt x="212" y="58"/>
                    <a:pt x="212" y="58"/>
                  </a:cubicBezTo>
                  <a:cubicBezTo>
                    <a:pt x="211" y="55"/>
                    <a:pt x="208" y="53"/>
                    <a:pt x="205" y="53"/>
                  </a:cubicBezTo>
                  <a:moveTo>
                    <a:pt x="96" y="287"/>
                  </a:moveTo>
                  <a:cubicBezTo>
                    <a:pt x="205" y="79"/>
                    <a:pt x="205" y="79"/>
                    <a:pt x="205" y="79"/>
                  </a:cubicBezTo>
                  <a:cubicBezTo>
                    <a:pt x="314" y="287"/>
                    <a:pt x="314" y="287"/>
                    <a:pt x="314" y="287"/>
                  </a:cubicBezTo>
                  <a:lnTo>
                    <a:pt x="96" y="287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/>
          </p:spPr>
          <p:txBody>
            <a:bodyPr tIns="1080000" anchor="ctr"/>
            <a:lstStyle/>
            <a:p>
              <a:endParaRPr lang="en-US" sz="1050">
                <a:solidFill>
                  <a:schemeClr val="tx2"/>
                </a:solidFill>
              </a:endParaRPr>
            </a:p>
          </p:txBody>
        </p:sp>
      </p:grp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7C694464-AA74-40BC-BEF8-2EAE30CF65F6}"/>
              </a:ext>
            </a:extLst>
          </p:cNvPr>
          <p:cNvCxnSpPr>
            <a:cxnSpLocks/>
          </p:cNvCxnSpPr>
          <p:nvPr/>
        </p:nvCxnSpPr>
        <p:spPr bwMode="auto">
          <a:xfrm flipH="1">
            <a:off x="1251861" y="4537987"/>
            <a:ext cx="37884" cy="209854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2909EBF5-1A15-4109-B1E7-8AB3E173518D}"/>
              </a:ext>
            </a:extLst>
          </p:cNvPr>
          <p:cNvCxnSpPr>
            <a:cxnSpLocks/>
          </p:cNvCxnSpPr>
          <p:nvPr/>
        </p:nvCxnSpPr>
        <p:spPr bwMode="auto">
          <a:xfrm flipH="1">
            <a:off x="3324062" y="4568597"/>
            <a:ext cx="1758" cy="197296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AF41B0B-FF38-4696-965B-0F16F9AEBDCE}"/>
              </a:ext>
            </a:extLst>
          </p:cNvPr>
          <p:cNvCxnSpPr>
            <a:cxnSpLocks/>
          </p:cNvCxnSpPr>
          <p:nvPr/>
        </p:nvCxnSpPr>
        <p:spPr bwMode="auto">
          <a:xfrm flipH="1">
            <a:off x="4805973" y="4619781"/>
            <a:ext cx="1758" cy="197296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1A793AA2-B6A1-46AF-B637-066EA333D30D}"/>
              </a:ext>
            </a:extLst>
          </p:cNvPr>
          <p:cNvCxnSpPr>
            <a:cxnSpLocks/>
          </p:cNvCxnSpPr>
          <p:nvPr/>
        </p:nvCxnSpPr>
        <p:spPr bwMode="auto">
          <a:xfrm>
            <a:off x="1289744" y="5781941"/>
            <a:ext cx="3490254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5D13C279-808E-44CE-9E1E-E83F47B49517}"/>
              </a:ext>
            </a:extLst>
          </p:cNvPr>
          <p:cNvCxnSpPr>
            <a:cxnSpLocks/>
          </p:cNvCxnSpPr>
          <p:nvPr/>
        </p:nvCxnSpPr>
        <p:spPr bwMode="auto">
          <a:xfrm flipH="1">
            <a:off x="1249319" y="6020558"/>
            <a:ext cx="355724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6971F4EA-2010-4531-B375-A3D86ACF92E8}"/>
              </a:ext>
            </a:extLst>
          </p:cNvPr>
          <p:cNvSpPr txBox="1"/>
          <p:nvPr/>
        </p:nvSpPr>
        <p:spPr bwMode="auto">
          <a:xfrm>
            <a:off x="881379" y="5408873"/>
            <a:ext cx="4642630" cy="27121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lvl="1">
              <a:buClr>
                <a:schemeClr val="tx1"/>
              </a:buClr>
            </a:pPr>
            <a:r>
              <a:rPr lang="en-US" sz="1200" dirty="0"/>
              <a:t>Fetching EPS PDN Connections (</a:t>
            </a:r>
            <a:r>
              <a:rPr lang="en-US" sz="1200" dirty="0">
                <a:solidFill>
                  <a:schemeClr val="accent5"/>
                </a:solidFill>
              </a:rPr>
              <a:t>MME capability of Ethernet PDN Type</a:t>
            </a:r>
            <a:r>
              <a:rPr lang="en-US" sz="1200" dirty="0"/>
              <a:t>)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2949FE9-177E-46F1-B0A1-EEE55CD2ACF3}"/>
              </a:ext>
            </a:extLst>
          </p:cNvPr>
          <p:cNvSpPr txBox="1"/>
          <p:nvPr/>
        </p:nvSpPr>
        <p:spPr bwMode="auto">
          <a:xfrm>
            <a:off x="82172" y="4711938"/>
            <a:ext cx="2958747" cy="59841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1200" dirty="0">
                <a:solidFill>
                  <a:schemeClr val="accent5"/>
                </a:solidFill>
              </a:rPr>
              <a:t>AMF sends the MME’s Ethernet capability (by local configuration)  to SMF when fetching EPS PDN Connections.</a:t>
            </a:r>
            <a:endParaRPr lang="en-US" sz="1200" dirty="0"/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FB7307B8-209C-49FD-A90F-CF56694204EE}"/>
              </a:ext>
            </a:extLst>
          </p:cNvPr>
          <p:cNvGrpSpPr/>
          <p:nvPr/>
        </p:nvGrpSpPr>
        <p:grpSpPr>
          <a:xfrm>
            <a:off x="3640862" y="801803"/>
            <a:ext cx="537519" cy="595576"/>
            <a:chOff x="3722155" y="5745605"/>
            <a:chExt cx="550728" cy="613249"/>
          </a:xfrm>
        </p:grpSpPr>
        <p:sp>
          <p:nvSpPr>
            <p:cNvPr id="79" name="Rectangle 241">
              <a:extLst>
                <a:ext uri="{FF2B5EF4-FFF2-40B4-BE49-F238E27FC236}">
                  <a16:creationId xmlns:a16="http://schemas.microsoft.com/office/drawing/2014/main" id="{F5945688-53B7-4730-858F-9E3E3A7AC08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867863" y="5879613"/>
              <a:ext cx="405020" cy="479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050">
                <a:solidFill>
                  <a:schemeClr val="tx2"/>
                </a:solidFill>
              </a:endParaRPr>
            </a:p>
          </p:txBody>
        </p:sp>
        <p:sp>
          <p:nvSpPr>
            <p:cNvPr id="80" name="AutoShape 238">
              <a:extLst>
                <a:ext uri="{FF2B5EF4-FFF2-40B4-BE49-F238E27FC236}">
                  <a16:creationId xmlns:a16="http://schemas.microsoft.com/office/drawing/2014/main" id="{5830775B-889E-47A0-9779-6824EEA2775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731912" y="5916000"/>
              <a:ext cx="487848" cy="421384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050">
                <a:solidFill>
                  <a:schemeClr val="tx2"/>
                </a:solidFill>
              </a:endParaRPr>
            </a:p>
          </p:txBody>
        </p:sp>
        <p:sp>
          <p:nvSpPr>
            <p:cNvPr id="81" name="Oval 239">
              <a:extLst>
                <a:ext uri="{FF2B5EF4-FFF2-40B4-BE49-F238E27FC236}">
                  <a16:creationId xmlns:a16="http://schemas.microsoft.com/office/drawing/2014/main" id="{2E4C3ACC-801E-4B08-9A51-3161FCF23EB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729124" y="5753664"/>
              <a:ext cx="490635" cy="40871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050">
                <a:solidFill>
                  <a:schemeClr val="tx2"/>
                </a:solidFill>
              </a:endParaRPr>
            </a:p>
          </p:txBody>
        </p:sp>
        <p:sp>
          <p:nvSpPr>
            <p:cNvPr id="82" name="Text Box 240">
              <a:extLst>
                <a:ext uri="{FF2B5EF4-FFF2-40B4-BE49-F238E27FC236}">
                  <a16:creationId xmlns:a16="http://schemas.microsoft.com/office/drawing/2014/main" id="{72814384-495A-448A-8DF8-4B226C855095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3745850" y="6111429"/>
              <a:ext cx="455789" cy="219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altLang="en-US" sz="1050" dirty="0">
                  <a:solidFill>
                    <a:srgbClr val="00B0F0"/>
                  </a:solidFill>
                </a:rPr>
                <a:t>V-SMF</a:t>
              </a:r>
            </a:p>
          </p:txBody>
        </p:sp>
        <p:sp>
          <p:nvSpPr>
            <p:cNvPr id="83" name="Freeform 11">
              <a:extLst>
                <a:ext uri="{FF2B5EF4-FFF2-40B4-BE49-F238E27FC236}">
                  <a16:creationId xmlns:a16="http://schemas.microsoft.com/office/drawing/2014/main" id="{A4F359CD-2F30-4F58-9DA4-EB8B1D395B8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722155" y="5745605"/>
              <a:ext cx="505968" cy="597536"/>
            </a:xfrm>
            <a:custGeom>
              <a:avLst/>
              <a:gdLst>
                <a:gd name="T0" fmla="*/ 236 w 410"/>
                <a:gd name="T1" fmla="*/ 93 h 589"/>
                <a:gd name="T2" fmla="*/ 233 w 410"/>
                <a:gd name="T3" fmla="*/ 95 h 589"/>
                <a:gd name="T4" fmla="*/ 233 w 410"/>
                <a:gd name="T5" fmla="*/ 221 h 589"/>
                <a:gd name="T6" fmla="*/ 218 w 410"/>
                <a:gd name="T7" fmla="*/ 231 h 589"/>
                <a:gd name="T8" fmla="*/ 24 w 410"/>
                <a:gd name="T9" fmla="*/ 231 h 589"/>
                <a:gd name="T10" fmla="*/ 10 w 410"/>
                <a:gd name="T11" fmla="*/ 221 h 589"/>
                <a:gd name="T12" fmla="*/ 10 w 410"/>
                <a:gd name="T13" fmla="*/ 83 h 589"/>
                <a:gd name="T14" fmla="*/ 120 w 410"/>
                <a:gd name="T15" fmla="*/ 7 h 589"/>
                <a:gd name="T16" fmla="*/ 233 w 410"/>
                <a:gd name="T17" fmla="*/ 83 h 589"/>
                <a:gd name="T18" fmla="*/ 236 w 410"/>
                <a:gd name="T19" fmla="*/ 87 h 589"/>
                <a:gd name="T20" fmla="*/ 242 w 410"/>
                <a:gd name="T21" fmla="*/ 83 h 589"/>
                <a:gd name="T22" fmla="*/ 242 w 410"/>
                <a:gd name="T23" fmla="*/ 83 h 589"/>
                <a:gd name="T24" fmla="*/ 120 w 410"/>
                <a:gd name="T25" fmla="*/ 0 h 589"/>
                <a:gd name="T26" fmla="*/ 0 w 410"/>
                <a:gd name="T27" fmla="*/ 83 h 589"/>
                <a:gd name="T28" fmla="*/ 0 w 410"/>
                <a:gd name="T29" fmla="*/ 83 h 589"/>
                <a:gd name="T30" fmla="*/ 4 w 410"/>
                <a:gd name="T31" fmla="*/ 221 h 589"/>
                <a:gd name="T32" fmla="*/ 24 w 410"/>
                <a:gd name="T33" fmla="*/ 239 h 589"/>
                <a:gd name="T34" fmla="*/ 218 w 410"/>
                <a:gd name="T35" fmla="*/ 239 h 589"/>
                <a:gd name="T36" fmla="*/ 242 w 410"/>
                <a:gd name="T37" fmla="*/ 221 h 589"/>
                <a:gd name="T38" fmla="*/ 242 w 410"/>
                <a:gd name="T39" fmla="*/ 95 h 589"/>
                <a:gd name="T40" fmla="*/ 236 w 410"/>
                <a:gd name="T41" fmla="*/ 93 h 589"/>
                <a:gd name="T42" fmla="*/ 120 w 410"/>
                <a:gd name="T43" fmla="*/ 22 h 589"/>
                <a:gd name="T44" fmla="*/ 117 w 410"/>
                <a:gd name="T45" fmla="*/ 23 h 589"/>
                <a:gd name="T46" fmla="*/ 45 w 410"/>
                <a:gd name="T47" fmla="*/ 118 h 589"/>
                <a:gd name="T48" fmla="*/ 45 w 410"/>
                <a:gd name="T49" fmla="*/ 121 h 589"/>
                <a:gd name="T50" fmla="*/ 50 w 410"/>
                <a:gd name="T51" fmla="*/ 123 h 589"/>
                <a:gd name="T52" fmla="*/ 192 w 410"/>
                <a:gd name="T53" fmla="*/ 123 h 589"/>
                <a:gd name="T54" fmla="*/ 197 w 410"/>
                <a:gd name="T55" fmla="*/ 121 h 589"/>
                <a:gd name="T56" fmla="*/ 197 w 410"/>
                <a:gd name="T57" fmla="*/ 118 h 589"/>
                <a:gd name="T58" fmla="*/ 125 w 410"/>
                <a:gd name="T59" fmla="*/ 23 h 589"/>
                <a:gd name="T60" fmla="*/ 120 w 410"/>
                <a:gd name="T61" fmla="*/ 22 h 589"/>
                <a:gd name="T62" fmla="*/ 57 w 410"/>
                <a:gd name="T63" fmla="*/ 116 h 589"/>
                <a:gd name="T64" fmla="*/ 120 w 410"/>
                <a:gd name="T65" fmla="*/ 33 h 589"/>
                <a:gd name="T66" fmla="*/ 185 w 410"/>
                <a:gd name="T67" fmla="*/ 116 h 589"/>
                <a:gd name="T68" fmla="*/ 57 w 410"/>
                <a:gd name="T69" fmla="*/ 116 h 58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0"/>
                <a:gd name="T106" fmla="*/ 0 h 589"/>
                <a:gd name="T107" fmla="*/ 410 w 410"/>
                <a:gd name="T108" fmla="*/ 589 h 58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205" y="53"/>
                  </a:moveTo>
                  <a:cubicBezTo>
                    <a:pt x="202" y="53"/>
                    <a:pt x="199" y="55"/>
                    <a:pt x="198" y="58"/>
                  </a:cubicBezTo>
                  <a:cubicBezTo>
                    <a:pt x="76" y="291"/>
                    <a:pt x="76" y="291"/>
                    <a:pt x="76" y="291"/>
                  </a:cubicBezTo>
                  <a:cubicBezTo>
                    <a:pt x="75" y="294"/>
                    <a:pt x="75" y="297"/>
                    <a:pt x="77" y="299"/>
                  </a:cubicBezTo>
                  <a:cubicBezTo>
                    <a:pt x="78" y="301"/>
                    <a:pt x="81" y="303"/>
                    <a:pt x="83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30" y="303"/>
                    <a:pt x="332" y="301"/>
                    <a:pt x="334" y="299"/>
                  </a:cubicBezTo>
                  <a:cubicBezTo>
                    <a:pt x="335" y="297"/>
                    <a:pt x="335" y="294"/>
                    <a:pt x="334" y="291"/>
                  </a:cubicBezTo>
                  <a:cubicBezTo>
                    <a:pt x="212" y="58"/>
                    <a:pt x="212" y="58"/>
                    <a:pt x="212" y="58"/>
                  </a:cubicBezTo>
                  <a:cubicBezTo>
                    <a:pt x="211" y="55"/>
                    <a:pt x="208" y="53"/>
                    <a:pt x="205" y="53"/>
                  </a:cubicBezTo>
                  <a:moveTo>
                    <a:pt x="96" y="287"/>
                  </a:moveTo>
                  <a:cubicBezTo>
                    <a:pt x="205" y="79"/>
                    <a:pt x="205" y="79"/>
                    <a:pt x="205" y="79"/>
                  </a:cubicBezTo>
                  <a:cubicBezTo>
                    <a:pt x="314" y="287"/>
                    <a:pt x="314" y="287"/>
                    <a:pt x="314" y="287"/>
                  </a:cubicBezTo>
                  <a:lnTo>
                    <a:pt x="96" y="287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/>
          </p:spPr>
          <p:txBody>
            <a:bodyPr tIns="1080000" anchor="ctr"/>
            <a:lstStyle/>
            <a:p>
              <a:endParaRPr lang="en-US" sz="1050">
                <a:solidFill>
                  <a:schemeClr val="tx2"/>
                </a:solidFill>
              </a:endParaRPr>
            </a:p>
          </p:txBody>
        </p:sp>
      </p:grp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96F4025C-CA38-45EC-A723-23B559C0623F}"/>
              </a:ext>
            </a:extLst>
          </p:cNvPr>
          <p:cNvCxnSpPr>
            <a:cxnSpLocks/>
          </p:cNvCxnSpPr>
          <p:nvPr/>
        </p:nvCxnSpPr>
        <p:spPr bwMode="auto">
          <a:xfrm>
            <a:off x="3829798" y="1494867"/>
            <a:ext cx="0" cy="115094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77EF185A-B045-41FC-AEDB-E2188EACA986}"/>
              </a:ext>
            </a:extLst>
          </p:cNvPr>
          <p:cNvCxnSpPr>
            <a:cxnSpLocks/>
          </p:cNvCxnSpPr>
          <p:nvPr/>
        </p:nvCxnSpPr>
        <p:spPr bwMode="auto">
          <a:xfrm>
            <a:off x="3852019" y="2072053"/>
            <a:ext cx="3258347" cy="723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8C87B72A-C411-4FAA-99A0-847B4C49E49B}"/>
              </a:ext>
            </a:extLst>
          </p:cNvPr>
          <p:cNvCxnSpPr>
            <a:cxnSpLocks/>
          </p:cNvCxnSpPr>
          <p:nvPr/>
        </p:nvCxnSpPr>
        <p:spPr bwMode="auto">
          <a:xfrm flipH="1">
            <a:off x="3815087" y="2462496"/>
            <a:ext cx="3350454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73AA18F8-8077-4474-81CC-FA814FD3F258}"/>
              </a:ext>
            </a:extLst>
          </p:cNvPr>
          <p:cNvCxnSpPr>
            <a:cxnSpLocks/>
          </p:cNvCxnSpPr>
          <p:nvPr/>
        </p:nvCxnSpPr>
        <p:spPr bwMode="auto">
          <a:xfrm>
            <a:off x="6750103" y="4429378"/>
            <a:ext cx="0" cy="205548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grpSp>
        <p:nvGrpSpPr>
          <p:cNvPr id="105" name="Group 64">
            <a:extLst>
              <a:ext uri="{FF2B5EF4-FFF2-40B4-BE49-F238E27FC236}">
                <a16:creationId xmlns:a16="http://schemas.microsoft.com/office/drawing/2014/main" id="{1CD6628C-913B-4174-AB3D-EEAA71A0D46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085478" y="3823371"/>
            <a:ext cx="424653" cy="546096"/>
            <a:chOff x="183" y="860"/>
            <a:chExt cx="969" cy="1392"/>
          </a:xfrm>
        </p:grpSpPr>
        <p:grpSp>
          <p:nvGrpSpPr>
            <p:cNvPr id="106" name="Group 43">
              <a:extLst>
                <a:ext uri="{FF2B5EF4-FFF2-40B4-BE49-F238E27FC236}">
                  <a16:creationId xmlns:a16="http://schemas.microsoft.com/office/drawing/2014/main" id="{5A45CF00-903C-4D01-A72A-AB75BFA50C5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6" y="860"/>
              <a:ext cx="966" cy="1391"/>
              <a:chOff x="186" y="860"/>
              <a:chExt cx="966" cy="1391"/>
            </a:xfrm>
          </p:grpSpPr>
          <p:sp>
            <p:nvSpPr>
              <p:cNvPr id="108" name="Freeform 4">
                <a:extLst>
                  <a:ext uri="{FF2B5EF4-FFF2-40B4-BE49-F238E27FC236}">
                    <a16:creationId xmlns:a16="http://schemas.microsoft.com/office/drawing/2014/main" id="{BBD08B2D-846C-4B5E-8B75-C660268C304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05" y="879"/>
                <a:ext cx="928" cy="1353"/>
              </a:xfrm>
              <a:custGeom>
                <a:avLst/>
                <a:gdLst>
                  <a:gd name="T0" fmla="*/ 65843298 w 393"/>
                  <a:gd name="T1" fmla="*/ 13905083 h 573"/>
                  <a:gd name="T2" fmla="*/ 65843298 w 393"/>
                  <a:gd name="T3" fmla="*/ 90573494 h 573"/>
                  <a:gd name="T4" fmla="*/ 60466241 w 393"/>
                  <a:gd name="T5" fmla="*/ 95977371 h 573"/>
                  <a:gd name="T6" fmla="*/ 5384022 w 393"/>
                  <a:gd name="T7" fmla="*/ 95977371 h 573"/>
                  <a:gd name="T8" fmla="*/ 0 w 393"/>
                  <a:gd name="T9" fmla="*/ 90573494 h 573"/>
                  <a:gd name="T10" fmla="*/ 0 w 393"/>
                  <a:gd name="T11" fmla="*/ 5382602 h 573"/>
                  <a:gd name="T12" fmla="*/ 5384022 w 393"/>
                  <a:gd name="T13" fmla="*/ 0 h 573"/>
                  <a:gd name="T14" fmla="*/ 60466241 w 393"/>
                  <a:gd name="T15" fmla="*/ 0 h 573"/>
                  <a:gd name="T16" fmla="*/ 65843298 w 393"/>
                  <a:gd name="T17" fmla="*/ 5382602 h 573"/>
                  <a:gd name="T18" fmla="*/ 65843298 w 393"/>
                  <a:gd name="T19" fmla="*/ 8497546 h 57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3"/>
                  <a:gd name="T31" fmla="*/ 0 h 573"/>
                  <a:gd name="T32" fmla="*/ 393 w 393"/>
                  <a:gd name="T33" fmla="*/ 573 h 57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3" h="573">
                    <a:moveTo>
                      <a:pt x="393" y="83"/>
                    </a:moveTo>
                    <a:cubicBezTo>
                      <a:pt x="393" y="541"/>
                      <a:pt x="393" y="541"/>
                      <a:pt x="393" y="541"/>
                    </a:cubicBezTo>
                    <a:cubicBezTo>
                      <a:pt x="393" y="559"/>
                      <a:pt x="379" y="573"/>
                      <a:pt x="361" y="573"/>
                    </a:cubicBezTo>
                    <a:cubicBezTo>
                      <a:pt x="32" y="573"/>
                      <a:pt x="32" y="573"/>
                      <a:pt x="32" y="573"/>
                    </a:cubicBezTo>
                    <a:cubicBezTo>
                      <a:pt x="14" y="573"/>
                      <a:pt x="0" y="559"/>
                      <a:pt x="0" y="54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379" y="0"/>
                      <a:pt x="393" y="14"/>
                      <a:pt x="393" y="32"/>
                    </a:cubicBezTo>
                    <a:cubicBezTo>
                      <a:pt x="393" y="51"/>
                      <a:pt x="393" y="51"/>
                      <a:pt x="393" y="5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en-US" sz="1400"/>
              </a:p>
            </p:txBody>
          </p:sp>
          <p:sp>
            <p:nvSpPr>
              <p:cNvPr id="109" name="Freeform 5">
                <a:extLst>
                  <a:ext uri="{FF2B5EF4-FFF2-40B4-BE49-F238E27FC236}">
                    <a16:creationId xmlns:a16="http://schemas.microsoft.com/office/drawing/2014/main" id="{DF400A2D-9F62-4788-9038-112B96FA1188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186" y="860"/>
                <a:ext cx="966" cy="1391"/>
              </a:xfrm>
              <a:custGeom>
                <a:avLst/>
                <a:gdLst>
                  <a:gd name="T0" fmla="*/ 67402837 w 409"/>
                  <a:gd name="T1" fmla="*/ 11230778 h 589"/>
                  <a:gd name="T2" fmla="*/ 68764070 w 409"/>
                  <a:gd name="T3" fmla="*/ 9876220 h 589"/>
                  <a:gd name="T4" fmla="*/ 68764070 w 409"/>
                  <a:gd name="T5" fmla="*/ 6674623 h 589"/>
                  <a:gd name="T6" fmla="*/ 62067205 w 409"/>
                  <a:gd name="T7" fmla="*/ 0 h 589"/>
                  <a:gd name="T8" fmla="*/ 6687349 w 409"/>
                  <a:gd name="T9" fmla="*/ 0 h 589"/>
                  <a:gd name="T10" fmla="*/ 0 w 409"/>
                  <a:gd name="T11" fmla="*/ 6674623 h 589"/>
                  <a:gd name="T12" fmla="*/ 0 w 409"/>
                  <a:gd name="T13" fmla="*/ 92194627 h 589"/>
                  <a:gd name="T14" fmla="*/ 6687349 w 409"/>
                  <a:gd name="T15" fmla="*/ 98876680 h 589"/>
                  <a:gd name="T16" fmla="*/ 62067205 w 409"/>
                  <a:gd name="T17" fmla="*/ 98876680 h 589"/>
                  <a:gd name="T18" fmla="*/ 68764070 w 409"/>
                  <a:gd name="T19" fmla="*/ 92194627 h 589"/>
                  <a:gd name="T20" fmla="*/ 68764070 w 409"/>
                  <a:gd name="T21" fmla="*/ 15293849 h 589"/>
                  <a:gd name="T22" fmla="*/ 67402837 w 409"/>
                  <a:gd name="T23" fmla="*/ 13927471 h 589"/>
                  <a:gd name="T24" fmla="*/ 66047040 w 409"/>
                  <a:gd name="T25" fmla="*/ 15293849 h 589"/>
                  <a:gd name="T26" fmla="*/ 66047040 w 409"/>
                  <a:gd name="T27" fmla="*/ 92194627 h 589"/>
                  <a:gd name="T28" fmla="*/ 62067205 w 409"/>
                  <a:gd name="T29" fmla="*/ 96157161 h 589"/>
                  <a:gd name="T30" fmla="*/ 6687349 w 409"/>
                  <a:gd name="T31" fmla="*/ 96157161 h 589"/>
                  <a:gd name="T32" fmla="*/ 2717030 w 409"/>
                  <a:gd name="T33" fmla="*/ 92194627 h 589"/>
                  <a:gd name="T34" fmla="*/ 2717030 w 409"/>
                  <a:gd name="T35" fmla="*/ 6674623 h 589"/>
                  <a:gd name="T36" fmla="*/ 6687349 w 409"/>
                  <a:gd name="T37" fmla="*/ 2715296 h 589"/>
                  <a:gd name="T38" fmla="*/ 62067205 w 409"/>
                  <a:gd name="T39" fmla="*/ 2715296 h 589"/>
                  <a:gd name="T40" fmla="*/ 66047040 w 409"/>
                  <a:gd name="T41" fmla="*/ 6674623 h 589"/>
                  <a:gd name="T42" fmla="*/ 66047040 w 409"/>
                  <a:gd name="T43" fmla="*/ 9876220 h 589"/>
                  <a:gd name="T44" fmla="*/ 67402837 w 409"/>
                  <a:gd name="T45" fmla="*/ 11230778 h 589"/>
                  <a:gd name="T46" fmla="*/ 34295208 w 409"/>
                  <a:gd name="T47" fmla="*/ 12730791 h 589"/>
                  <a:gd name="T48" fmla="*/ 33080734 w 409"/>
                  <a:gd name="T49" fmla="*/ 13420753 h 589"/>
                  <a:gd name="T50" fmla="*/ 12590452 w 409"/>
                  <a:gd name="T51" fmla="*/ 54380680 h 589"/>
                  <a:gd name="T52" fmla="*/ 12807433 w 409"/>
                  <a:gd name="T53" fmla="*/ 55747145 h 589"/>
                  <a:gd name="T54" fmla="*/ 13957784 w 409"/>
                  <a:gd name="T55" fmla="*/ 56231841 h 589"/>
                  <a:gd name="T56" fmla="*/ 54812385 w 409"/>
                  <a:gd name="T57" fmla="*/ 56231841 h 589"/>
                  <a:gd name="T58" fmla="*/ 55930769 w 409"/>
                  <a:gd name="T59" fmla="*/ 55747145 h 589"/>
                  <a:gd name="T60" fmla="*/ 55930769 w 409"/>
                  <a:gd name="T61" fmla="*/ 54380680 h 589"/>
                  <a:gd name="T62" fmla="*/ 35646893 w 409"/>
                  <a:gd name="T63" fmla="*/ 13420753 h 589"/>
                  <a:gd name="T64" fmla="*/ 34295208 w 409"/>
                  <a:gd name="T65" fmla="*/ 12730791 h 589"/>
                  <a:gd name="T66" fmla="*/ 16150939 w 409"/>
                  <a:gd name="T67" fmla="*/ 53512887 h 589"/>
                  <a:gd name="T68" fmla="*/ 34295208 w 409"/>
                  <a:gd name="T69" fmla="*/ 17129426 h 589"/>
                  <a:gd name="T70" fmla="*/ 52575518 w 409"/>
                  <a:gd name="T71" fmla="*/ 53512887 h 589"/>
                  <a:gd name="T72" fmla="*/ 16150939 w 409"/>
                  <a:gd name="T73" fmla="*/ 53512887 h 58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09"/>
                  <a:gd name="T112" fmla="*/ 0 h 589"/>
                  <a:gd name="T113" fmla="*/ 409 w 409"/>
                  <a:gd name="T114" fmla="*/ 589 h 58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09" h="589">
                    <a:moveTo>
                      <a:pt x="401" y="67"/>
                    </a:moveTo>
                    <a:cubicBezTo>
                      <a:pt x="405" y="67"/>
                      <a:pt x="409" y="64"/>
                      <a:pt x="409" y="59"/>
                    </a:cubicBezTo>
                    <a:cubicBezTo>
                      <a:pt x="409" y="40"/>
                      <a:pt x="409" y="40"/>
                      <a:pt x="409" y="40"/>
                    </a:cubicBezTo>
                    <a:cubicBezTo>
                      <a:pt x="409" y="18"/>
                      <a:pt x="391" y="0"/>
                      <a:pt x="369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549"/>
                      <a:pt x="0" y="549"/>
                      <a:pt x="0" y="549"/>
                    </a:cubicBezTo>
                    <a:cubicBezTo>
                      <a:pt x="0" y="571"/>
                      <a:pt x="18" y="589"/>
                      <a:pt x="40" y="589"/>
                    </a:cubicBezTo>
                    <a:cubicBezTo>
                      <a:pt x="369" y="589"/>
                      <a:pt x="369" y="589"/>
                      <a:pt x="369" y="589"/>
                    </a:cubicBezTo>
                    <a:cubicBezTo>
                      <a:pt x="391" y="589"/>
                      <a:pt x="409" y="571"/>
                      <a:pt x="409" y="549"/>
                    </a:cubicBezTo>
                    <a:cubicBezTo>
                      <a:pt x="409" y="91"/>
                      <a:pt x="409" y="91"/>
                      <a:pt x="409" y="91"/>
                    </a:cubicBezTo>
                    <a:cubicBezTo>
                      <a:pt x="409" y="87"/>
                      <a:pt x="405" y="83"/>
                      <a:pt x="401" y="83"/>
                    </a:cubicBezTo>
                    <a:cubicBezTo>
                      <a:pt x="397" y="83"/>
                      <a:pt x="393" y="87"/>
                      <a:pt x="393" y="91"/>
                    </a:cubicBezTo>
                    <a:cubicBezTo>
                      <a:pt x="393" y="549"/>
                      <a:pt x="393" y="549"/>
                      <a:pt x="393" y="549"/>
                    </a:cubicBezTo>
                    <a:cubicBezTo>
                      <a:pt x="393" y="562"/>
                      <a:pt x="382" y="573"/>
                      <a:pt x="369" y="573"/>
                    </a:cubicBezTo>
                    <a:cubicBezTo>
                      <a:pt x="40" y="573"/>
                      <a:pt x="40" y="573"/>
                      <a:pt x="40" y="573"/>
                    </a:cubicBezTo>
                    <a:cubicBezTo>
                      <a:pt x="26" y="573"/>
                      <a:pt x="16" y="562"/>
                      <a:pt x="16" y="549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27"/>
                      <a:pt x="26" y="16"/>
                      <a:pt x="40" y="16"/>
                    </a:cubicBezTo>
                    <a:cubicBezTo>
                      <a:pt x="369" y="16"/>
                      <a:pt x="369" y="16"/>
                      <a:pt x="369" y="16"/>
                    </a:cubicBezTo>
                    <a:cubicBezTo>
                      <a:pt x="382" y="16"/>
                      <a:pt x="393" y="27"/>
                      <a:pt x="393" y="40"/>
                    </a:cubicBezTo>
                    <a:cubicBezTo>
                      <a:pt x="393" y="59"/>
                      <a:pt x="393" y="59"/>
                      <a:pt x="393" y="59"/>
                    </a:cubicBezTo>
                    <a:cubicBezTo>
                      <a:pt x="393" y="64"/>
                      <a:pt x="397" y="67"/>
                      <a:pt x="401" y="67"/>
                    </a:cubicBezTo>
                    <a:close/>
                    <a:moveTo>
                      <a:pt x="204" y="76"/>
                    </a:moveTo>
                    <a:cubicBezTo>
                      <a:pt x="201" y="76"/>
                      <a:pt x="199" y="78"/>
                      <a:pt x="197" y="80"/>
                    </a:cubicBezTo>
                    <a:cubicBezTo>
                      <a:pt x="75" y="324"/>
                      <a:pt x="75" y="324"/>
                      <a:pt x="75" y="324"/>
                    </a:cubicBezTo>
                    <a:cubicBezTo>
                      <a:pt x="74" y="326"/>
                      <a:pt x="74" y="329"/>
                      <a:pt x="76" y="332"/>
                    </a:cubicBezTo>
                    <a:cubicBezTo>
                      <a:pt x="77" y="334"/>
                      <a:pt x="80" y="335"/>
                      <a:pt x="83" y="335"/>
                    </a:cubicBezTo>
                    <a:cubicBezTo>
                      <a:pt x="326" y="335"/>
                      <a:pt x="326" y="335"/>
                      <a:pt x="326" y="335"/>
                    </a:cubicBezTo>
                    <a:cubicBezTo>
                      <a:pt x="329" y="335"/>
                      <a:pt x="332" y="334"/>
                      <a:pt x="333" y="332"/>
                    </a:cubicBezTo>
                    <a:cubicBezTo>
                      <a:pt x="334" y="329"/>
                      <a:pt x="335" y="326"/>
                      <a:pt x="333" y="324"/>
                    </a:cubicBezTo>
                    <a:cubicBezTo>
                      <a:pt x="212" y="80"/>
                      <a:pt x="212" y="80"/>
                      <a:pt x="212" y="80"/>
                    </a:cubicBezTo>
                    <a:cubicBezTo>
                      <a:pt x="210" y="78"/>
                      <a:pt x="207" y="76"/>
                      <a:pt x="204" y="76"/>
                    </a:cubicBezTo>
                    <a:close/>
                    <a:moveTo>
                      <a:pt x="96" y="319"/>
                    </a:moveTo>
                    <a:cubicBezTo>
                      <a:pt x="204" y="102"/>
                      <a:pt x="204" y="102"/>
                      <a:pt x="204" y="102"/>
                    </a:cubicBezTo>
                    <a:cubicBezTo>
                      <a:pt x="313" y="319"/>
                      <a:pt x="313" y="319"/>
                      <a:pt x="313" y="319"/>
                    </a:cubicBezTo>
                    <a:lnTo>
                      <a:pt x="96" y="319"/>
                    </a:lnTo>
                    <a:close/>
                  </a:path>
                </a:pathLst>
              </a:custGeom>
              <a:solidFill>
                <a:srgbClr val="0028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en-US" sz="1400"/>
              </a:p>
            </p:txBody>
          </p:sp>
          <p:sp>
            <p:nvSpPr>
              <p:cNvPr id="110" name="Text Box 6">
                <a:extLst>
                  <a:ext uri="{FF2B5EF4-FFF2-40B4-BE49-F238E27FC236}">
                    <a16:creationId xmlns:a16="http://schemas.microsoft.com/office/drawing/2014/main" id="{D473507E-12D9-4B26-A6D2-297D0F31E649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252" y="1797"/>
                <a:ext cx="816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</a:pPr>
                <a:r>
                  <a:rPr lang="en-US" sz="1000" dirty="0">
                    <a:solidFill>
                      <a:srgbClr val="00285F"/>
                    </a:solidFill>
                    <a:ea typeface="MS PGothic" pitchFamily="34" charset="-128"/>
                  </a:rPr>
                  <a:t>MME</a:t>
                </a:r>
                <a:endParaRPr lang="sv-SE" sz="1000" dirty="0">
                  <a:solidFill>
                    <a:srgbClr val="00285F"/>
                  </a:solidFill>
                  <a:ea typeface="MS PGothic" pitchFamily="34" charset="-128"/>
                </a:endParaRPr>
              </a:p>
            </p:txBody>
          </p:sp>
        </p:grpSp>
        <p:sp>
          <p:nvSpPr>
            <p:cNvPr id="107" name="Rectangle 54">
              <a:extLst>
                <a:ext uri="{FF2B5EF4-FFF2-40B4-BE49-F238E27FC236}">
                  <a16:creationId xmlns:a16="http://schemas.microsoft.com/office/drawing/2014/main" id="{2A03B041-BABF-4563-906D-33181B9D1BC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83" y="860"/>
              <a:ext cx="969" cy="13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rIns="0" anchor="ctr"/>
            <a:lstStyle/>
            <a:p>
              <a:pPr algn="ctr">
                <a:spcBef>
                  <a:spcPct val="50000"/>
                </a:spcBef>
              </a:pPr>
              <a:endParaRPr lang="sv-SE" sz="1000">
                <a:ea typeface="MS PGothic" pitchFamily="34" charset="-128"/>
              </a:endParaRPr>
            </a:p>
          </p:txBody>
        </p:sp>
      </p:grpSp>
      <p:sp>
        <p:nvSpPr>
          <p:cNvPr id="111" name="Content Placeholder 1">
            <a:extLst>
              <a:ext uri="{FF2B5EF4-FFF2-40B4-BE49-F238E27FC236}">
                <a16:creationId xmlns:a16="http://schemas.microsoft.com/office/drawing/2014/main" id="{20835F9C-A748-461E-AD4A-8D619DFDA231}"/>
              </a:ext>
            </a:extLst>
          </p:cNvPr>
          <p:cNvSpPr txBox="1">
            <a:spLocks/>
          </p:cNvSpPr>
          <p:nvPr/>
        </p:nvSpPr>
        <p:spPr bwMode="auto">
          <a:xfrm>
            <a:off x="6263976" y="3359279"/>
            <a:ext cx="5707894" cy="493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At 5GS to EPS mobility with</a:t>
            </a:r>
            <a:r>
              <a:rPr lang="en-US" dirty="0">
                <a:solidFill>
                  <a:srgbClr val="00B0F0"/>
                </a:solidFill>
              </a:rPr>
              <a:t>out</a:t>
            </a:r>
            <a:r>
              <a:rPr lang="en-US" dirty="0"/>
              <a:t> N26</a:t>
            </a:r>
          </a:p>
          <a:p>
            <a:pPr lvl="1"/>
            <a:endParaRPr lang="en-US" dirty="0"/>
          </a:p>
          <a:p>
            <a:pPr lvl="1"/>
            <a:endParaRPr lang="en-US" dirty="0">
              <a:solidFill>
                <a:srgbClr val="00B0F0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0C201BAE-751A-4242-9179-71305CEED22B}"/>
              </a:ext>
            </a:extLst>
          </p:cNvPr>
          <p:cNvGrpSpPr/>
          <p:nvPr/>
        </p:nvGrpSpPr>
        <p:grpSpPr>
          <a:xfrm>
            <a:off x="8049845" y="3927228"/>
            <a:ext cx="462220" cy="448745"/>
            <a:chOff x="3722155" y="5745605"/>
            <a:chExt cx="550728" cy="613249"/>
          </a:xfrm>
        </p:grpSpPr>
        <p:sp>
          <p:nvSpPr>
            <p:cNvPr id="113" name="Rectangle 241">
              <a:extLst>
                <a:ext uri="{FF2B5EF4-FFF2-40B4-BE49-F238E27FC236}">
                  <a16:creationId xmlns:a16="http://schemas.microsoft.com/office/drawing/2014/main" id="{7411BB23-293F-42F3-8E27-E385E9121B4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867863" y="5879613"/>
              <a:ext cx="405020" cy="479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050">
                <a:solidFill>
                  <a:schemeClr val="tx2"/>
                </a:solidFill>
              </a:endParaRPr>
            </a:p>
          </p:txBody>
        </p:sp>
        <p:sp>
          <p:nvSpPr>
            <p:cNvPr id="114" name="AutoShape 238">
              <a:extLst>
                <a:ext uri="{FF2B5EF4-FFF2-40B4-BE49-F238E27FC236}">
                  <a16:creationId xmlns:a16="http://schemas.microsoft.com/office/drawing/2014/main" id="{636C5CD8-9839-441F-A771-362642AF01B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731912" y="5916000"/>
              <a:ext cx="487848" cy="421384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050">
                <a:solidFill>
                  <a:schemeClr val="tx2"/>
                </a:solidFill>
              </a:endParaRPr>
            </a:p>
          </p:txBody>
        </p:sp>
        <p:sp>
          <p:nvSpPr>
            <p:cNvPr id="115" name="Oval 239">
              <a:extLst>
                <a:ext uri="{FF2B5EF4-FFF2-40B4-BE49-F238E27FC236}">
                  <a16:creationId xmlns:a16="http://schemas.microsoft.com/office/drawing/2014/main" id="{10317065-1F90-42A6-B116-696A00746FB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729124" y="5753664"/>
              <a:ext cx="490635" cy="40871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050">
                <a:solidFill>
                  <a:schemeClr val="tx2"/>
                </a:solidFill>
              </a:endParaRPr>
            </a:p>
          </p:txBody>
        </p:sp>
        <p:sp>
          <p:nvSpPr>
            <p:cNvPr id="116" name="Text Box 240">
              <a:extLst>
                <a:ext uri="{FF2B5EF4-FFF2-40B4-BE49-F238E27FC236}">
                  <a16:creationId xmlns:a16="http://schemas.microsoft.com/office/drawing/2014/main" id="{B145E410-7B39-43FC-968A-67E14E1BAC14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3745850" y="6071429"/>
              <a:ext cx="455789" cy="259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altLang="en-US" sz="1050" dirty="0">
                  <a:solidFill>
                    <a:srgbClr val="00B0F0"/>
                  </a:solidFill>
                </a:rPr>
                <a:t>AMF</a:t>
              </a:r>
            </a:p>
          </p:txBody>
        </p:sp>
        <p:sp>
          <p:nvSpPr>
            <p:cNvPr id="117" name="Freeform 11">
              <a:extLst>
                <a:ext uri="{FF2B5EF4-FFF2-40B4-BE49-F238E27FC236}">
                  <a16:creationId xmlns:a16="http://schemas.microsoft.com/office/drawing/2014/main" id="{0092ADDC-D04D-4C99-AA25-D227463914A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722155" y="5745605"/>
              <a:ext cx="505968" cy="597536"/>
            </a:xfrm>
            <a:custGeom>
              <a:avLst/>
              <a:gdLst>
                <a:gd name="T0" fmla="*/ 236 w 410"/>
                <a:gd name="T1" fmla="*/ 93 h 589"/>
                <a:gd name="T2" fmla="*/ 233 w 410"/>
                <a:gd name="T3" fmla="*/ 95 h 589"/>
                <a:gd name="T4" fmla="*/ 233 w 410"/>
                <a:gd name="T5" fmla="*/ 221 h 589"/>
                <a:gd name="T6" fmla="*/ 218 w 410"/>
                <a:gd name="T7" fmla="*/ 231 h 589"/>
                <a:gd name="T8" fmla="*/ 24 w 410"/>
                <a:gd name="T9" fmla="*/ 231 h 589"/>
                <a:gd name="T10" fmla="*/ 10 w 410"/>
                <a:gd name="T11" fmla="*/ 221 h 589"/>
                <a:gd name="T12" fmla="*/ 10 w 410"/>
                <a:gd name="T13" fmla="*/ 83 h 589"/>
                <a:gd name="T14" fmla="*/ 120 w 410"/>
                <a:gd name="T15" fmla="*/ 7 h 589"/>
                <a:gd name="T16" fmla="*/ 233 w 410"/>
                <a:gd name="T17" fmla="*/ 83 h 589"/>
                <a:gd name="T18" fmla="*/ 236 w 410"/>
                <a:gd name="T19" fmla="*/ 87 h 589"/>
                <a:gd name="T20" fmla="*/ 242 w 410"/>
                <a:gd name="T21" fmla="*/ 83 h 589"/>
                <a:gd name="T22" fmla="*/ 242 w 410"/>
                <a:gd name="T23" fmla="*/ 83 h 589"/>
                <a:gd name="T24" fmla="*/ 120 w 410"/>
                <a:gd name="T25" fmla="*/ 0 h 589"/>
                <a:gd name="T26" fmla="*/ 0 w 410"/>
                <a:gd name="T27" fmla="*/ 83 h 589"/>
                <a:gd name="T28" fmla="*/ 0 w 410"/>
                <a:gd name="T29" fmla="*/ 83 h 589"/>
                <a:gd name="T30" fmla="*/ 4 w 410"/>
                <a:gd name="T31" fmla="*/ 221 h 589"/>
                <a:gd name="T32" fmla="*/ 24 w 410"/>
                <a:gd name="T33" fmla="*/ 239 h 589"/>
                <a:gd name="T34" fmla="*/ 218 w 410"/>
                <a:gd name="T35" fmla="*/ 239 h 589"/>
                <a:gd name="T36" fmla="*/ 242 w 410"/>
                <a:gd name="T37" fmla="*/ 221 h 589"/>
                <a:gd name="T38" fmla="*/ 242 w 410"/>
                <a:gd name="T39" fmla="*/ 95 h 589"/>
                <a:gd name="T40" fmla="*/ 236 w 410"/>
                <a:gd name="T41" fmla="*/ 93 h 589"/>
                <a:gd name="T42" fmla="*/ 120 w 410"/>
                <a:gd name="T43" fmla="*/ 22 h 589"/>
                <a:gd name="T44" fmla="*/ 117 w 410"/>
                <a:gd name="T45" fmla="*/ 23 h 589"/>
                <a:gd name="T46" fmla="*/ 45 w 410"/>
                <a:gd name="T47" fmla="*/ 118 h 589"/>
                <a:gd name="T48" fmla="*/ 45 w 410"/>
                <a:gd name="T49" fmla="*/ 121 h 589"/>
                <a:gd name="T50" fmla="*/ 50 w 410"/>
                <a:gd name="T51" fmla="*/ 123 h 589"/>
                <a:gd name="T52" fmla="*/ 192 w 410"/>
                <a:gd name="T53" fmla="*/ 123 h 589"/>
                <a:gd name="T54" fmla="*/ 197 w 410"/>
                <a:gd name="T55" fmla="*/ 121 h 589"/>
                <a:gd name="T56" fmla="*/ 197 w 410"/>
                <a:gd name="T57" fmla="*/ 118 h 589"/>
                <a:gd name="T58" fmla="*/ 125 w 410"/>
                <a:gd name="T59" fmla="*/ 23 h 589"/>
                <a:gd name="T60" fmla="*/ 120 w 410"/>
                <a:gd name="T61" fmla="*/ 22 h 589"/>
                <a:gd name="T62" fmla="*/ 57 w 410"/>
                <a:gd name="T63" fmla="*/ 116 h 589"/>
                <a:gd name="T64" fmla="*/ 120 w 410"/>
                <a:gd name="T65" fmla="*/ 33 h 589"/>
                <a:gd name="T66" fmla="*/ 185 w 410"/>
                <a:gd name="T67" fmla="*/ 116 h 589"/>
                <a:gd name="T68" fmla="*/ 57 w 410"/>
                <a:gd name="T69" fmla="*/ 116 h 58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0"/>
                <a:gd name="T106" fmla="*/ 0 h 589"/>
                <a:gd name="T107" fmla="*/ 410 w 410"/>
                <a:gd name="T108" fmla="*/ 589 h 58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205" y="53"/>
                  </a:moveTo>
                  <a:cubicBezTo>
                    <a:pt x="202" y="53"/>
                    <a:pt x="199" y="55"/>
                    <a:pt x="198" y="58"/>
                  </a:cubicBezTo>
                  <a:cubicBezTo>
                    <a:pt x="76" y="291"/>
                    <a:pt x="76" y="291"/>
                    <a:pt x="76" y="291"/>
                  </a:cubicBezTo>
                  <a:cubicBezTo>
                    <a:pt x="75" y="294"/>
                    <a:pt x="75" y="297"/>
                    <a:pt x="77" y="299"/>
                  </a:cubicBezTo>
                  <a:cubicBezTo>
                    <a:pt x="78" y="301"/>
                    <a:pt x="81" y="303"/>
                    <a:pt x="83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30" y="303"/>
                    <a:pt x="332" y="301"/>
                    <a:pt x="334" y="299"/>
                  </a:cubicBezTo>
                  <a:cubicBezTo>
                    <a:pt x="335" y="297"/>
                    <a:pt x="335" y="294"/>
                    <a:pt x="334" y="291"/>
                  </a:cubicBezTo>
                  <a:cubicBezTo>
                    <a:pt x="212" y="58"/>
                    <a:pt x="212" y="58"/>
                    <a:pt x="212" y="58"/>
                  </a:cubicBezTo>
                  <a:cubicBezTo>
                    <a:pt x="211" y="55"/>
                    <a:pt x="208" y="53"/>
                    <a:pt x="205" y="53"/>
                  </a:cubicBezTo>
                  <a:moveTo>
                    <a:pt x="96" y="287"/>
                  </a:moveTo>
                  <a:cubicBezTo>
                    <a:pt x="205" y="79"/>
                    <a:pt x="205" y="79"/>
                    <a:pt x="205" y="79"/>
                  </a:cubicBezTo>
                  <a:cubicBezTo>
                    <a:pt x="314" y="287"/>
                    <a:pt x="314" y="287"/>
                    <a:pt x="314" y="287"/>
                  </a:cubicBezTo>
                  <a:lnTo>
                    <a:pt x="96" y="287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/>
          </p:spPr>
          <p:txBody>
            <a:bodyPr tIns="1080000" anchor="ctr"/>
            <a:lstStyle/>
            <a:p>
              <a:endParaRPr lang="en-US" sz="1050">
                <a:solidFill>
                  <a:schemeClr val="tx2"/>
                </a:solidFill>
              </a:endParaRPr>
            </a:p>
          </p:txBody>
        </p:sp>
      </p:grp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8601156B-D874-4012-A944-37F44C86E2C6}"/>
              </a:ext>
            </a:extLst>
          </p:cNvPr>
          <p:cNvCxnSpPr>
            <a:cxnSpLocks/>
          </p:cNvCxnSpPr>
          <p:nvPr/>
        </p:nvCxnSpPr>
        <p:spPr bwMode="auto">
          <a:xfrm>
            <a:off x="8234441" y="4429378"/>
            <a:ext cx="5007" cy="205548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35B60B2E-94EA-472E-BC9C-55EAAC5F864A}"/>
              </a:ext>
            </a:extLst>
          </p:cNvPr>
          <p:cNvCxnSpPr>
            <a:cxnSpLocks/>
          </p:cNvCxnSpPr>
          <p:nvPr/>
        </p:nvCxnSpPr>
        <p:spPr bwMode="auto">
          <a:xfrm flipH="1">
            <a:off x="10255762" y="4284392"/>
            <a:ext cx="22762" cy="235448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BF1EB291-95B9-4929-AC06-15B1FB6AA73A}"/>
              </a:ext>
            </a:extLst>
          </p:cNvPr>
          <p:cNvCxnSpPr>
            <a:cxnSpLocks/>
            <a:stCxn id="126" idx="2"/>
          </p:cNvCxnSpPr>
          <p:nvPr/>
        </p:nvCxnSpPr>
        <p:spPr bwMode="auto">
          <a:xfrm>
            <a:off x="11734448" y="4358486"/>
            <a:ext cx="16807" cy="215590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25" name="Straight Arrow Connector 124">
            <a:extLst>
              <a:ext uri="{FF2B5EF4-FFF2-40B4-BE49-F238E27FC236}">
                <a16:creationId xmlns:a16="http://schemas.microsoft.com/office/drawing/2014/main" id="{6E6F8CF0-2622-4CB8-BC78-74488CD1BED0}"/>
              </a:ext>
            </a:extLst>
          </p:cNvPr>
          <p:cNvCxnSpPr>
            <a:cxnSpLocks/>
          </p:cNvCxnSpPr>
          <p:nvPr/>
        </p:nvCxnSpPr>
        <p:spPr bwMode="auto">
          <a:xfrm>
            <a:off x="6750103" y="5477410"/>
            <a:ext cx="3490254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7" name="Freeform 4">
            <a:extLst>
              <a:ext uri="{FF2B5EF4-FFF2-40B4-BE49-F238E27FC236}">
                <a16:creationId xmlns:a16="http://schemas.microsoft.com/office/drawing/2014/main" id="{25034A04-ADF2-47FA-B329-EF4334D6D6E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598887" y="4011476"/>
            <a:ext cx="255763" cy="308348"/>
          </a:xfrm>
          <a:custGeom>
            <a:avLst/>
            <a:gdLst>
              <a:gd name="T0" fmla="*/ 2147483647 w 241"/>
              <a:gd name="T1" fmla="*/ 2147483647 h 383"/>
              <a:gd name="T2" fmla="*/ 2147483647 w 241"/>
              <a:gd name="T3" fmla="*/ 2147483647 h 383"/>
              <a:gd name="T4" fmla="*/ 2147483647 w 241"/>
              <a:gd name="T5" fmla="*/ 2147483647 h 383"/>
              <a:gd name="T6" fmla="*/ 2147483647 w 241"/>
              <a:gd name="T7" fmla="*/ 2147483647 h 383"/>
              <a:gd name="T8" fmla="*/ 2147483647 w 241"/>
              <a:gd name="T9" fmla="*/ 2147483647 h 383"/>
              <a:gd name="T10" fmla="*/ 2147483647 w 241"/>
              <a:gd name="T11" fmla="*/ 2147483647 h 383"/>
              <a:gd name="T12" fmla="*/ 2147483647 w 241"/>
              <a:gd name="T13" fmla="*/ 2147483647 h 383"/>
              <a:gd name="T14" fmla="*/ 2147483647 w 241"/>
              <a:gd name="T15" fmla="*/ 2147483647 h 383"/>
              <a:gd name="T16" fmla="*/ 2147483647 w 241"/>
              <a:gd name="T17" fmla="*/ 0 h 383"/>
              <a:gd name="T18" fmla="*/ 2147483647 w 241"/>
              <a:gd name="T19" fmla="*/ 0 h 383"/>
              <a:gd name="T20" fmla="*/ 0 w 241"/>
              <a:gd name="T21" fmla="*/ 2147483647 h 383"/>
              <a:gd name="T22" fmla="*/ 0 w 241"/>
              <a:gd name="T23" fmla="*/ 2147483647 h 383"/>
              <a:gd name="T24" fmla="*/ 2147483647 w 241"/>
              <a:gd name="T25" fmla="*/ 2147483647 h 383"/>
              <a:gd name="T26" fmla="*/ 2147483647 w 241"/>
              <a:gd name="T27" fmla="*/ 2147483647 h 383"/>
              <a:gd name="T28" fmla="*/ 2147483647 w 241"/>
              <a:gd name="T29" fmla="*/ 2147483647 h 383"/>
              <a:gd name="T30" fmla="*/ 2147483647 w 241"/>
              <a:gd name="T31" fmla="*/ 2147483647 h 383"/>
              <a:gd name="T32" fmla="*/ 2147483647 w 241"/>
              <a:gd name="T33" fmla="*/ 2147483647 h 383"/>
              <a:gd name="T34" fmla="*/ 2147483647 w 241"/>
              <a:gd name="T35" fmla="*/ 2147483647 h 383"/>
              <a:gd name="T36" fmla="*/ 2147483647 w 241"/>
              <a:gd name="T37" fmla="*/ 2147483647 h 383"/>
              <a:gd name="T38" fmla="*/ 2147483647 w 241"/>
              <a:gd name="T39" fmla="*/ 2147483647 h 383"/>
              <a:gd name="T40" fmla="*/ 2147483647 w 241"/>
              <a:gd name="T41" fmla="*/ 2147483647 h 383"/>
              <a:gd name="T42" fmla="*/ 2147483647 w 241"/>
              <a:gd name="T43" fmla="*/ 2147483647 h 383"/>
              <a:gd name="T44" fmla="*/ 2147483647 w 241"/>
              <a:gd name="T45" fmla="*/ 2147483647 h 383"/>
              <a:gd name="T46" fmla="*/ 2147483647 w 241"/>
              <a:gd name="T47" fmla="*/ 2147483647 h 383"/>
              <a:gd name="T48" fmla="*/ 2147483647 w 241"/>
              <a:gd name="T49" fmla="*/ 2147483647 h 383"/>
              <a:gd name="T50" fmla="*/ 2147483647 w 241"/>
              <a:gd name="T51" fmla="*/ 2147483647 h 383"/>
              <a:gd name="T52" fmla="*/ 2147483647 w 241"/>
              <a:gd name="T53" fmla="*/ 2147483647 h 383"/>
              <a:gd name="T54" fmla="*/ 2147483647 w 241"/>
              <a:gd name="T55" fmla="*/ 2147483647 h 383"/>
              <a:gd name="T56" fmla="*/ 2147483647 w 241"/>
              <a:gd name="T57" fmla="*/ 2147483647 h 383"/>
              <a:gd name="T58" fmla="*/ 2147483647 w 241"/>
              <a:gd name="T59" fmla="*/ 2147483647 h 383"/>
              <a:gd name="T60" fmla="*/ 2147483647 w 241"/>
              <a:gd name="T61" fmla="*/ 2147483647 h 383"/>
              <a:gd name="T62" fmla="*/ 2147483647 w 241"/>
              <a:gd name="T63" fmla="*/ 2147483647 h 383"/>
              <a:gd name="T64" fmla="*/ 2147483647 w 241"/>
              <a:gd name="T65" fmla="*/ 2147483647 h 383"/>
              <a:gd name="T66" fmla="*/ 2147483647 w 241"/>
              <a:gd name="T67" fmla="*/ 2147483647 h 383"/>
              <a:gd name="T68" fmla="*/ 2147483647 w 241"/>
              <a:gd name="T69" fmla="*/ 2147483647 h 383"/>
              <a:gd name="T70" fmla="*/ 2147483647 w 241"/>
              <a:gd name="T71" fmla="*/ 2147483647 h 383"/>
              <a:gd name="T72" fmla="*/ 2147483647 w 241"/>
              <a:gd name="T73" fmla="*/ 2147483647 h 383"/>
              <a:gd name="T74" fmla="*/ 2147483647 w 241"/>
              <a:gd name="T75" fmla="*/ 2147483647 h 383"/>
              <a:gd name="T76" fmla="*/ 2147483647 w 241"/>
              <a:gd name="T77" fmla="*/ 2147483647 h 383"/>
              <a:gd name="T78" fmla="*/ 2147483647 w 241"/>
              <a:gd name="T79" fmla="*/ 2147483647 h 383"/>
              <a:gd name="T80" fmla="*/ 2147483647 w 241"/>
              <a:gd name="T81" fmla="*/ 2147483647 h 383"/>
              <a:gd name="T82" fmla="*/ 2147483647 w 241"/>
              <a:gd name="T83" fmla="*/ 2147483647 h 383"/>
              <a:gd name="T84" fmla="*/ 2147483647 w 241"/>
              <a:gd name="T85" fmla="*/ 2147483647 h 383"/>
              <a:gd name="T86" fmla="*/ 2147483647 w 241"/>
              <a:gd name="T87" fmla="*/ 2147483647 h 383"/>
              <a:gd name="T88" fmla="*/ 2147483647 w 241"/>
              <a:gd name="T89" fmla="*/ 2147483647 h 38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rgbClr val="433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>
              <a:solidFill>
                <a:schemeClr val="tx2"/>
              </a:solidFill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B53C5DAE-5C7E-4D84-BA29-B669F8A9BE3C}"/>
              </a:ext>
            </a:extLst>
          </p:cNvPr>
          <p:cNvSpPr txBox="1"/>
          <p:nvPr/>
        </p:nvSpPr>
        <p:spPr bwMode="auto">
          <a:xfrm>
            <a:off x="6263976" y="5160966"/>
            <a:ext cx="4642630" cy="265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lvl="1">
              <a:buClr>
                <a:schemeClr val="tx1"/>
              </a:buClr>
            </a:pPr>
            <a:r>
              <a:rPr lang="en-US" sz="1200" dirty="0"/>
              <a:t>Attach (PDN Connectivity Request (</a:t>
            </a:r>
            <a:r>
              <a:rPr lang="en-US" sz="1200" dirty="0">
                <a:solidFill>
                  <a:schemeClr val="accent5"/>
                </a:solidFill>
              </a:rPr>
              <a:t>PDN Type = Ethernet ))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C7D89E73-CBBA-4095-9849-DFE3BEAD0A9C}"/>
              </a:ext>
            </a:extLst>
          </p:cNvPr>
          <p:cNvSpPr txBox="1"/>
          <p:nvPr/>
        </p:nvSpPr>
        <p:spPr bwMode="auto">
          <a:xfrm>
            <a:off x="9103500" y="5726960"/>
            <a:ext cx="2334032" cy="78743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2"/>
            </a:solidFill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1200" dirty="0">
                <a:solidFill>
                  <a:schemeClr val="accent5"/>
                </a:solidFill>
              </a:rPr>
              <a:t>Attach accepted if Ethernet is supported by MME. </a:t>
            </a:r>
          </a:p>
          <a:p>
            <a:pPr>
              <a:buClr>
                <a:schemeClr val="tx1"/>
              </a:buClr>
            </a:pPr>
            <a:r>
              <a:rPr lang="en-US" sz="1200" dirty="0">
                <a:solidFill>
                  <a:srgbClr val="FF0000"/>
                </a:solidFill>
              </a:rPr>
              <a:t>Q: Should UE fallback to non-IP ?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7A2FC59-F843-47E3-9D04-7EFD70CE5F2F}"/>
              </a:ext>
            </a:extLst>
          </p:cNvPr>
          <p:cNvSpPr/>
          <p:nvPr/>
        </p:nvSpPr>
        <p:spPr bwMode="auto">
          <a:xfrm>
            <a:off x="6400800" y="4625522"/>
            <a:ext cx="5633125" cy="391676"/>
          </a:xfrm>
          <a:prstGeom prst="roundRect">
            <a:avLst/>
          </a:prstGeom>
          <a:solidFill>
            <a:schemeClr val="tx1">
              <a:lumMod val="25000"/>
              <a:lumOff val="75000"/>
            </a:schemeClr>
          </a:solidFill>
          <a:ln w="12700">
            <a:solidFill>
              <a:schemeClr val="tx2"/>
            </a:solidFill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sz="1200" dirty="0"/>
              <a:t>PDU Session of Ethernet Type established, UE and PGW-C supports Ethernet</a:t>
            </a:r>
          </a:p>
          <a:p>
            <a:endParaRPr lang="en-US" sz="1200" dirty="0" err="1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C39BE459-D475-48E1-A6B5-0AAE20544B3B}"/>
              </a:ext>
            </a:extLst>
          </p:cNvPr>
          <p:cNvGrpSpPr/>
          <p:nvPr/>
        </p:nvGrpSpPr>
        <p:grpSpPr>
          <a:xfrm>
            <a:off x="6938830" y="861848"/>
            <a:ext cx="537519" cy="633019"/>
            <a:chOff x="3722155" y="5745605"/>
            <a:chExt cx="550728" cy="613249"/>
          </a:xfrm>
        </p:grpSpPr>
        <p:sp>
          <p:nvSpPr>
            <p:cNvPr id="85" name="Rectangle 241">
              <a:extLst>
                <a:ext uri="{FF2B5EF4-FFF2-40B4-BE49-F238E27FC236}">
                  <a16:creationId xmlns:a16="http://schemas.microsoft.com/office/drawing/2014/main" id="{F44E3B64-A911-47F3-B0A4-11B43608716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867863" y="5879613"/>
              <a:ext cx="405020" cy="479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000">
                <a:solidFill>
                  <a:schemeClr val="tx2"/>
                </a:solidFill>
              </a:endParaRPr>
            </a:p>
          </p:txBody>
        </p:sp>
        <p:sp>
          <p:nvSpPr>
            <p:cNvPr id="86" name="AutoShape 238">
              <a:extLst>
                <a:ext uri="{FF2B5EF4-FFF2-40B4-BE49-F238E27FC236}">
                  <a16:creationId xmlns:a16="http://schemas.microsoft.com/office/drawing/2014/main" id="{AEB949CF-8145-4BD5-A052-634345E28B9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731912" y="5916000"/>
              <a:ext cx="487848" cy="421384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000">
                <a:solidFill>
                  <a:schemeClr val="tx2"/>
                </a:solidFill>
              </a:endParaRPr>
            </a:p>
          </p:txBody>
        </p:sp>
        <p:sp>
          <p:nvSpPr>
            <p:cNvPr id="89" name="Oval 239">
              <a:extLst>
                <a:ext uri="{FF2B5EF4-FFF2-40B4-BE49-F238E27FC236}">
                  <a16:creationId xmlns:a16="http://schemas.microsoft.com/office/drawing/2014/main" id="{7D67AC1C-0638-46C4-92D4-9E5737FD6BA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729124" y="5753664"/>
              <a:ext cx="490635" cy="40871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000">
                <a:solidFill>
                  <a:schemeClr val="tx2"/>
                </a:solidFill>
              </a:endParaRPr>
            </a:p>
          </p:txBody>
        </p:sp>
        <p:sp>
          <p:nvSpPr>
            <p:cNvPr id="90" name="Text Box 240">
              <a:extLst>
                <a:ext uri="{FF2B5EF4-FFF2-40B4-BE49-F238E27FC236}">
                  <a16:creationId xmlns:a16="http://schemas.microsoft.com/office/drawing/2014/main" id="{31F4E74C-59E2-4AB7-A594-78F8D0628AEF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3745850" y="6111429"/>
              <a:ext cx="455789" cy="219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sz="1000" dirty="0">
                  <a:solidFill>
                    <a:srgbClr val="00B0F0"/>
                  </a:solidFill>
                  <a:ea typeface="MS PGothic" pitchFamily="34" charset="-128"/>
                </a:rPr>
                <a:t>PGW-C+SMF</a:t>
              </a:r>
              <a:endParaRPr lang="sv-SE" sz="1000" dirty="0">
                <a:solidFill>
                  <a:srgbClr val="00B0F0"/>
                </a:solidFill>
                <a:ea typeface="MS PGothic" pitchFamily="34" charset="-128"/>
              </a:endParaRPr>
            </a:p>
          </p:txBody>
        </p:sp>
        <p:sp>
          <p:nvSpPr>
            <p:cNvPr id="92" name="Freeform 11">
              <a:extLst>
                <a:ext uri="{FF2B5EF4-FFF2-40B4-BE49-F238E27FC236}">
                  <a16:creationId xmlns:a16="http://schemas.microsoft.com/office/drawing/2014/main" id="{F87A8E09-48C9-42C7-BF30-7C05F031D99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722155" y="5745605"/>
              <a:ext cx="505968" cy="597536"/>
            </a:xfrm>
            <a:custGeom>
              <a:avLst/>
              <a:gdLst>
                <a:gd name="T0" fmla="*/ 236 w 410"/>
                <a:gd name="T1" fmla="*/ 93 h 589"/>
                <a:gd name="T2" fmla="*/ 233 w 410"/>
                <a:gd name="T3" fmla="*/ 95 h 589"/>
                <a:gd name="T4" fmla="*/ 233 w 410"/>
                <a:gd name="T5" fmla="*/ 221 h 589"/>
                <a:gd name="T6" fmla="*/ 218 w 410"/>
                <a:gd name="T7" fmla="*/ 231 h 589"/>
                <a:gd name="T8" fmla="*/ 24 w 410"/>
                <a:gd name="T9" fmla="*/ 231 h 589"/>
                <a:gd name="T10" fmla="*/ 10 w 410"/>
                <a:gd name="T11" fmla="*/ 221 h 589"/>
                <a:gd name="T12" fmla="*/ 10 w 410"/>
                <a:gd name="T13" fmla="*/ 83 h 589"/>
                <a:gd name="T14" fmla="*/ 120 w 410"/>
                <a:gd name="T15" fmla="*/ 7 h 589"/>
                <a:gd name="T16" fmla="*/ 233 w 410"/>
                <a:gd name="T17" fmla="*/ 83 h 589"/>
                <a:gd name="T18" fmla="*/ 236 w 410"/>
                <a:gd name="T19" fmla="*/ 87 h 589"/>
                <a:gd name="T20" fmla="*/ 242 w 410"/>
                <a:gd name="T21" fmla="*/ 83 h 589"/>
                <a:gd name="T22" fmla="*/ 242 w 410"/>
                <a:gd name="T23" fmla="*/ 83 h 589"/>
                <a:gd name="T24" fmla="*/ 120 w 410"/>
                <a:gd name="T25" fmla="*/ 0 h 589"/>
                <a:gd name="T26" fmla="*/ 0 w 410"/>
                <a:gd name="T27" fmla="*/ 83 h 589"/>
                <a:gd name="T28" fmla="*/ 0 w 410"/>
                <a:gd name="T29" fmla="*/ 83 h 589"/>
                <a:gd name="T30" fmla="*/ 4 w 410"/>
                <a:gd name="T31" fmla="*/ 221 h 589"/>
                <a:gd name="T32" fmla="*/ 24 w 410"/>
                <a:gd name="T33" fmla="*/ 239 h 589"/>
                <a:gd name="T34" fmla="*/ 218 w 410"/>
                <a:gd name="T35" fmla="*/ 239 h 589"/>
                <a:gd name="T36" fmla="*/ 242 w 410"/>
                <a:gd name="T37" fmla="*/ 221 h 589"/>
                <a:gd name="T38" fmla="*/ 242 w 410"/>
                <a:gd name="T39" fmla="*/ 95 h 589"/>
                <a:gd name="T40" fmla="*/ 236 w 410"/>
                <a:gd name="T41" fmla="*/ 93 h 589"/>
                <a:gd name="T42" fmla="*/ 120 w 410"/>
                <a:gd name="T43" fmla="*/ 22 h 589"/>
                <a:gd name="T44" fmla="*/ 117 w 410"/>
                <a:gd name="T45" fmla="*/ 23 h 589"/>
                <a:gd name="T46" fmla="*/ 45 w 410"/>
                <a:gd name="T47" fmla="*/ 118 h 589"/>
                <a:gd name="T48" fmla="*/ 45 w 410"/>
                <a:gd name="T49" fmla="*/ 121 h 589"/>
                <a:gd name="T50" fmla="*/ 50 w 410"/>
                <a:gd name="T51" fmla="*/ 123 h 589"/>
                <a:gd name="T52" fmla="*/ 192 w 410"/>
                <a:gd name="T53" fmla="*/ 123 h 589"/>
                <a:gd name="T54" fmla="*/ 197 w 410"/>
                <a:gd name="T55" fmla="*/ 121 h 589"/>
                <a:gd name="T56" fmla="*/ 197 w 410"/>
                <a:gd name="T57" fmla="*/ 118 h 589"/>
                <a:gd name="T58" fmla="*/ 125 w 410"/>
                <a:gd name="T59" fmla="*/ 23 h 589"/>
                <a:gd name="T60" fmla="*/ 120 w 410"/>
                <a:gd name="T61" fmla="*/ 22 h 589"/>
                <a:gd name="T62" fmla="*/ 57 w 410"/>
                <a:gd name="T63" fmla="*/ 116 h 589"/>
                <a:gd name="T64" fmla="*/ 120 w 410"/>
                <a:gd name="T65" fmla="*/ 33 h 589"/>
                <a:gd name="T66" fmla="*/ 185 w 410"/>
                <a:gd name="T67" fmla="*/ 116 h 589"/>
                <a:gd name="T68" fmla="*/ 57 w 410"/>
                <a:gd name="T69" fmla="*/ 116 h 58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0"/>
                <a:gd name="T106" fmla="*/ 0 h 589"/>
                <a:gd name="T107" fmla="*/ 410 w 410"/>
                <a:gd name="T108" fmla="*/ 589 h 58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205" y="53"/>
                  </a:moveTo>
                  <a:cubicBezTo>
                    <a:pt x="202" y="53"/>
                    <a:pt x="199" y="55"/>
                    <a:pt x="198" y="58"/>
                  </a:cubicBezTo>
                  <a:cubicBezTo>
                    <a:pt x="76" y="291"/>
                    <a:pt x="76" y="291"/>
                    <a:pt x="76" y="291"/>
                  </a:cubicBezTo>
                  <a:cubicBezTo>
                    <a:pt x="75" y="294"/>
                    <a:pt x="75" y="297"/>
                    <a:pt x="77" y="299"/>
                  </a:cubicBezTo>
                  <a:cubicBezTo>
                    <a:pt x="78" y="301"/>
                    <a:pt x="81" y="303"/>
                    <a:pt x="83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30" y="303"/>
                    <a:pt x="332" y="301"/>
                    <a:pt x="334" y="299"/>
                  </a:cubicBezTo>
                  <a:cubicBezTo>
                    <a:pt x="335" y="297"/>
                    <a:pt x="335" y="294"/>
                    <a:pt x="334" y="291"/>
                  </a:cubicBezTo>
                  <a:cubicBezTo>
                    <a:pt x="212" y="58"/>
                    <a:pt x="212" y="58"/>
                    <a:pt x="212" y="58"/>
                  </a:cubicBezTo>
                  <a:cubicBezTo>
                    <a:pt x="211" y="55"/>
                    <a:pt x="208" y="53"/>
                    <a:pt x="205" y="53"/>
                  </a:cubicBezTo>
                  <a:moveTo>
                    <a:pt x="96" y="287"/>
                  </a:moveTo>
                  <a:cubicBezTo>
                    <a:pt x="205" y="79"/>
                    <a:pt x="205" y="79"/>
                    <a:pt x="205" y="79"/>
                  </a:cubicBezTo>
                  <a:cubicBezTo>
                    <a:pt x="314" y="287"/>
                    <a:pt x="314" y="287"/>
                    <a:pt x="314" y="287"/>
                  </a:cubicBezTo>
                  <a:lnTo>
                    <a:pt x="96" y="287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/>
          </p:spPr>
          <p:txBody>
            <a:bodyPr tIns="1080000" anchor="ctr"/>
            <a:lstStyle/>
            <a:p>
              <a:endParaRPr lang="en-US" sz="1000">
                <a:solidFill>
                  <a:schemeClr val="tx2"/>
                </a:solidFill>
              </a:endParaRPr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369EAF8F-0CB7-4AE1-9586-DD67E4ED1B76}"/>
              </a:ext>
            </a:extLst>
          </p:cNvPr>
          <p:cNvGrpSpPr/>
          <p:nvPr/>
        </p:nvGrpSpPr>
        <p:grpSpPr>
          <a:xfrm>
            <a:off x="4488579" y="3867454"/>
            <a:ext cx="537519" cy="633019"/>
            <a:chOff x="3722155" y="5745605"/>
            <a:chExt cx="550728" cy="613249"/>
          </a:xfrm>
        </p:grpSpPr>
        <p:sp>
          <p:nvSpPr>
            <p:cNvPr id="97" name="Rectangle 241">
              <a:extLst>
                <a:ext uri="{FF2B5EF4-FFF2-40B4-BE49-F238E27FC236}">
                  <a16:creationId xmlns:a16="http://schemas.microsoft.com/office/drawing/2014/main" id="{BB7A3348-1D57-421E-9D37-CCF0DFD5339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867863" y="5879613"/>
              <a:ext cx="405020" cy="479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000">
                <a:solidFill>
                  <a:schemeClr val="tx2"/>
                </a:solidFill>
              </a:endParaRPr>
            </a:p>
          </p:txBody>
        </p:sp>
        <p:sp>
          <p:nvSpPr>
            <p:cNvPr id="98" name="AutoShape 238">
              <a:extLst>
                <a:ext uri="{FF2B5EF4-FFF2-40B4-BE49-F238E27FC236}">
                  <a16:creationId xmlns:a16="http://schemas.microsoft.com/office/drawing/2014/main" id="{7BC176A2-7F4A-4737-B1DE-398F5D7FFC7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731912" y="5916000"/>
              <a:ext cx="487848" cy="421384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000">
                <a:solidFill>
                  <a:schemeClr val="tx2"/>
                </a:solidFill>
              </a:endParaRPr>
            </a:p>
          </p:txBody>
        </p:sp>
        <p:sp>
          <p:nvSpPr>
            <p:cNvPr id="99" name="Oval 239">
              <a:extLst>
                <a:ext uri="{FF2B5EF4-FFF2-40B4-BE49-F238E27FC236}">
                  <a16:creationId xmlns:a16="http://schemas.microsoft.com/office/drawing/2014/main" id="{FF9887AE-21D2-470C-9F42-CA2E68A8D16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729124" y="5753664"/>
              <a:ext cx="490635" cy="40871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000">
                <a:solidFill>
                  <a:schemeClr val="tx2"/>
                </a:solidFill>
              </a:endParaRPr>
            </a:p>
          </p:txBody>
        </p:sp>
        <p:sp>
          <p:nvSpPr>
            <p:cNvPr id="100" name="Text Box 240">
              <a:extLst>
                <a:ext uri="{FF2B5EF4-FFF2-40B4-BE49-F238E27FC236}">
                  <a16:creationId xmlns:a16="http://schemas.microsoft.com/office/drawing/2014/main" id="{8330BD98-F12E-48AE-B001-76A4FB9499D0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3745850" y="6111429"/>
              <a:ext cx="455789" cy="219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sz="1000" dirty="0">
                  <a:solidFill>
                    <a:srgbClr val="00B0F0"/>
                  </a:solidFill>
                  <a:ea typeface="MS PGothic" pitchFamily="34" charset="-128"/>
                </a:rPr>
                <a:t>PGW-C+SMF</a:t>
              </a:r>
              <a:endParaRPr lang="sv-SE" sz="1000" dirty="0">
                <a:solidFill>
                  <a:srgbClr val="00B0F0"/>
                </a:solidFill>
                <a:ea typeface="MS PGothic" pitchFamily="34" charset="-128"/>
              </a:endParaRPr>
            </a:p>
          </p:txBody>
        </p:sp>
        <p:sp>
          <p:nvSpPr>
            <p:cNvPr id="101" name="Freeform 11">
              <a:extLst>
                <a:ext uri="{FF2B5EF4-FFF2-40B4-BE49-F238E27FC236}">
                  <a16:creationId xmlns:a16="http://schemas.microsoft.com/office/drawing/2014/main" id="{19087438-C28F-493F-B082-F1794C2AE33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722155" y="5745605"/>
              <a:ext cx="505968" cy="597536"/>
            </a:xfrm>
            <a:custGeom>
              <a:avLst/>
              <a:gdLst>
                <a:gd name="T0" fmla="*/ 236 w 410"/>
                <a:gd name="T1" fmla="*/ 93 h 589"/>
                <a:gd name="T2" fmla="*/ 233 w 410"/>
                <a:gd name="T3" fmla="*/ 95 h 589"/>
                <a:gd name="T4" fmla="*/ 233 w 410"/>
                <a:gd name="T5" fmla="*/ 221 h 589"/>
                <a:gd name="T6" fmla="*/ 218 w 410"/>
                <a:gd name="T7" fmla="*/ 231 h 589"/>
                <a:gd name="T8" fmla="*/ 24 w 410"/>
                <a:gd name="T9" fmla="*/ 231 h 589"/>
                <a:gd name="T10" fmla="*/ 10 w 410"/>
                <a:gd name="T11" fmla="*/ 221 h 589"/>
                <a:gd name="T12" fmla="*/ 10 w 410"/>
                <a:gd name="T13" fmla="*/ 83 h 589"/>
                <a:gd name="T14" fmla="*/ 120 w 410"/>
                <a:gd name="T15" fmla="*/ 7 h 589"/>
                <a:gd name="T16" fmla="*/ 233 w 410"/>
                <a:gd name="T17" fmla="*/ 83 h 589"/>
                <a:gd name="T18" fmla="*/ 236 w 410"/>
                <a:gd name="T19" fmla="*/ 87 h 589"/>
                <a:gd name="T20" fmla="*/ 242 w 410"/>
                <a:gd name="T21" fmla="*/ 83 h 589"/>
                <a:gd name="T22" fmla="*/ 242 w 410"/>
                <a:gd name="T23" fmla="*/ 83 h 589"/>
                <a:gd name="T24" fmla="*/ 120 w 410"/>
                <a:gd name="T25" fmla="*/ 0 h 589"/>
                <a:gd name="T26" fmla="*/ 0 w 410"/>
                <a:gd name="T27" fmla="*/ 83 h 589"/>
                <a:gd name="T28" fmla="*/ 0 w 410"/>
                <a:gd name="T29" fmla="*/ 83 h 589"/>
                <a:gd name="T30" fmla="*/ 4 w 410"/>
                <a:gd name="T31" fmla="*/ 221 h 589"/>
                <a:gd name="T32" fmla="*/ 24 w 410"/>
                <a:gd name="T33" fmla="*/ 239 h 589"/>
                <a:gd name="T34" fmla="*/ 218 w 410"/>
                <a:gd name="T35" fmla="*/ 239 h 589"/>
                <a:gd name="T36" fmla="*/ 242 w 410"/>
                <a:gd name="T37" fmla="*/ 221 h 589"/>
                <a:gd name="T38" fmla="*/ 242 w 410"/>
                <a:gd name="T39" fmla="*/ 95 h 589"/>
                <a:gd name="T40" fmla="*/ 236 w 410"/>
                <a:gd name="T41" fmla="*/ 93 h 589"/>
                <a:gd name="T42" fmla="*/ 120 w 410"/>
                <a:gd name="T43" fmla="*/ 22 h 589"/>
                <a:gd name="T44" fmla="*/ 117 w 410"/>
                <a:gd name="T45" fmla="*/ 23 h 589"/>
                <a:gd name="T46" fmla="*/ 45 w 410"/>
                <a:gd name="T47" fmla="*/ 118 h 589"/>
                <a:gd name="T48" fmla="*/ 45 w 410"/>
                <a:gd name="T49" fmla="*/ 121 h 589"/>
                <a:gd name="T50" fmla="*/ 50 w 410"/>
                <a:gd name="T51" fmla="*/ 123 h 589"/>
                <a:gd name="T52" fmla="*/ 192 w 410"/>
                <a:gd name="T53" fmla="*/ 123 h 589"/>
                <a:gd name="T54" fmla="*/ 197 w 410"/>
                <a:gd name="T55" fmla="*/ 121 h 589"/>
                <a:gd name="T56" fmla="*/ 197 w 410"/>
                <a:gd name="T57" fmla="*/ 118 h 589"/>
                <a:gd name="T58" fmla="*/ 125 w 410"/>
                <a:gd name="T59" fmla="*/ 23 h 589"/>
                <a:gd name="T60" fmla="*/ 120 w 410"/>
                <a:gd name="T61" fmla="*/ 22 h 589"/>
                <a:gd name="T62" fmla="*/ 57 w 410"/>
                <a:gd name="T63" fmla="*/ 116 h 589"/>
                <a:gd name="T64" fmla="*/ 120 w 410"/>
                <a:gd name="T65" fmla="*/ 33 h 589"/>
                <a:gd name="T66" fmla="*/ 185 w 410"/>
                <a:gd name="T67" fmla="*/ 116 h 589"/>
                <a:gd name="T68" fmla="*/ 57 w 410"/>
                <a:gd name="T69" fmla="*/ 116 h 58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0"/>
                <a:gd name="T106" fmla="*/ 0 h 589"/>
                <a:gd name="T107" fmla="*/ 410 w 410"/>
                <a:gd name="T108" fmla="*/ 589 h 58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205" y="53"/>
                  </a:moveTo>
                  <a:cubicBezTo>
                    <a:pt x="202" y="53"/>
                    <a:pt x="199" y="55"/>
                    <a:pt x="198" y="58"/>
                  </a:cubicBezTo>
                  <a:cubicBezTo>
                    <a:pt x="76" y="291"/>
                    <a:pt x="76" y="291"/>
                    <a:pt x="76" y="291"/>
                  </a:cubicBezTo>
                  <a:cubicBezTo>
                    <a:pt x="75" y="294"/>
                    <a:pt x="75" y="297"/>
                    <a:pt x="77" y="299"/>
                  </a:cubicBezTo>
                  <a:cubicBezTo>
                    <a:pt x="78" y="301"/>
                    <a:pt x="81" y="303"/>
                    <a:pt x="83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30" y="303"/>
                    <a:pt x="332" y="301"/>
                    <a:pt x="334" y="299"/>
                  </a:cubicBezTo>
                  <a:cubicBezTo>
                    <a:pt x="335" y="297"/>
                    <a:pt x="335" y="294"/>
                    <a:pt x="334" y="291"/>
                  </a:cubicBezTo>
                  <a:cubicBezTo>
                    <a:pt x="212" y="58"/>
                    <a:pt x="212" y="58"/>
                    <a:pt x="212" y="58"/>
                  </a:cubicBezTo>
                  <a:cubicBezTo>
                    <a:pt x="211" y="55"/>
                    <a:pt x="208" y="53"/>
                    <a:pt x="205" y="53"/>
                  </a:cubicBezTo>
                  <a:moveTo>
                    <a:pt x="96" y="287"/>
                  </a:moveTo>
                  <a:cubicBezTo>
                    <a:pt x="205" y="79"/>
                    <a:pt x="205" y="79"/>
                    <a:pt x="205" y="79"/>
                  </a:cubicBezTo>
                  <a:cubicBezTo>
                    <a:pt x="314" y="287"/>
                    <a:pt x="314" y="287"/>
                    <a:pt x="314" y="287"/>
                  </a:cubicBezTo>
                  <a:lnTo>
                    <a:pt x="96" y="287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/>
          </p:spPr>
          <p:txBody>
            <a:bodyPr tIns="1080000" anchor="ctr"/>
            <a:lstStyle/>
            <a:p>
              <a:endParaRPr lang="en-US" sz="1000">
                <a:solidFill>
                  <a:schemeClr val="tx2"/>
                </a:solidFill>
              </a:endParaRP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8E55C933-52F9-410B-9E73-D750AA62AF99}"/>
              </a:ext>
            </a:extLst>
          </p:cNvPr>
          <p:cNvGrpSpPr/>
          <p:nvPr/>
        </p:nvGrpSpPr>
        <p:grpSpPr>
          <a:xfrm>
            <a:off x="11486851" y="3747629"/>
            <a:ext cx="537519" cy="633019"/>
            <a:chOff x="3722155" y="5745605"/>
            <a:chExt cx="550728" cy="613249"/>
          </a:xfrm>
        </p:grpSpPr>
        <p:sp>
          <p:nvSpPr>
            <p:cNvPr id="103" name="Rectangle 241">
              <a:extLst>
                <a:ext uri="{FF2B5EF4-FFF2-40B4-BE49-F238E27FC236}">
                  <a16:creationId xmlns:a16="http://schemas.microsoft.com/office/drawing/2014/main" id="{AB499AD2-F958-4105-B3B5-8C5B31F2F55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867863" y="5879613"/>
              <a:ext cx="405020" cy="479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000">
                <a:solidFill>
                  <a:schemeClr val="tx2"/>
                </a:solidFill>
              </a:endParaRPr>
            </a:p>
          </p:txBody>
        </p:sp>
        <p:sp>
          <p:nvSpPr>
            <p:cNvPr id="126" name="AutoShape 238">
              <a:extLst>
                <a:ext uri="{FF2B5EF4-FFF2-40B4-BE49-F238E27FC236}">
                  <a16:creationId xmlns:a16="http://schemas.microsoft.com/office/drawing/2014/main" id="{C01A82E5-A210-4E25-AAA6-353E9355DA1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731912" y="5916000"/>
              <a:ext cx="487848" cy="421384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000">
                <a:solidFill>
                  <a:schemeClr val="tx2"/>
                </a:solidFill>
              </a:endParaRPr>
            </a:p>
          </p:txBody>
        </p:sp>
        <p:sp>
          <p:nvSpPr>
            <p:cNvPr id="130" name="Oval 239">
              <a:extLst>
                <a:ext uri="{FF2B5EF4-FFF2-40B4-BE49-F238E27FC236}">
                  <a16:creationId xmlns:a16="http://schemas.microsoft.com/office/drawing/2014/main" id="{2121ECCF-19D9-4364-B59A-4E7AA3BA8D2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729124" y="5753664"/>
              <a:ext cx="490635" cy="40871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eaLnBrk="1" hangingPunct="1"/>
              <a:endParaRPr lang="sv-SE" altLang="en-US" sz="1000">
                <a:solidFill>
                  <a:schemeClr val="tx2"/>
                </a:solidFill>
              </a:endParaRPr>
            </a:p>
          </p:txBody>
        </p:sp>
        <p:sp>
          <p:nvSpPr>
            <p:cNvPr id="131" name="Text Box 240">
              <a:extLst>
                <a:ext uri="{FF2B5EF4-FFF2-40B4-BE49-F238E27FC236}">
                  <a16:creationId xmlns:a16="http://schemas.microsoft.com/office/drawing/2014/main" id="{B37E73B8-62EA-4A60-A77A-96E10E100130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3745850" y="6111429"/>
              <a:ext cx="455789" cy="219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sz="1000" dirty="0">
                  <a:solidFill>
                    <a:srgbClr val="00B0F0"/>
                  </a:solidFill>
                  <a:ea typeface="MS PGothic" pitchFamily="34" charset="-128"/>
                </a:rPr>
                <a:t>PGW-C+SMF</a:t>
              </a:r>
              <a:endParaRPr lang="sv-SE" sz="1000" dirty="0">
                <a:solidFill>
                  <a:srgbClr val="00B0F0"/>
                </a:solidFill>
                <a:ea typeface="MS PGothic" pitchFamily="34" charset="-128"/>
              </a:endParaRPr>
            </a:p>
          </p:txBody>
        </p:sp>
        <p:sp>
          <p:nvSpPr>
            <p:cNvPr id="132" name="Freeform 11">
              <a:extLst>
                <a:ext uri="{FF2B5EF4-FFF2-40B4-BE49-F238E27FC236}">
                  <a16:creationId xmlns:a16="http://schemas.microsoft.com/office/drawing/2014/main" id="{865C5C79-FB13-44C1-BC4D-0377C2DE1F3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722155" y="5745605"/>
              <a:ext cx="505968" cy="597536"/>
            </a:xfrm>
            <a:custGeom>
              <a:avLst/>
              <a:gdLst>
                <a:gd name="T0" fmla="*/ 236 w 410"/>
                <a:gd name="T1" fmla="*/ 93 h 589"/>
                <a:gd name="T2" fmla="*/ 233 w 410"/>
                <a:gd name="T3" fmla="*/ 95 h 589"/>
                <a:gd name="T4" fmla="*/ 233 w 410"/>
                <a:gd name="T5" fmla="*/ 221 h 589"/>
                <a:gd name="T6" fmla="*/ 218 w 410"/>
                <a:gd name="T7" fmla="*/ 231 h 589"/>
                <a:gd name="T8" fmla="*/ 24 w 410"/>
                <a:gd name="T9" fmla="*/ 231 h 589"/>
                <a:gd name="T10" fmla="*/ 10 w 410"/>
                <a:gd name="T11" fmla="*/ 221 h 589"/>
                <a:gd name="T12" fmla="*/ 10 w 410"/>
                <a:gd name="T13" fmla="*/ 83 h 589"/>
                <a:gd name="T14" fmla="*/ 120 w 410"/>
                <a:gd name="T15" fmla="*/ 7 h 589"/>
                <a:gd name="T16" fmla="*/ 233 w 410"/>
                <a:gd name="T17" fmla="*/ 83 h 589"/>
                <a:gd name="T18" fmla="*/ 236 w 410"/>
                <a:gd name="T19" fmla="*/ 87 h 589"/>
                <a:gd name="T20" fmla="*/ 242 w 410"/>
                <a:gd name="T21" fmla="*/ 83 h 589"/>
                <a:gd name="T22" fmla="*/ 242 w 410"/>
                <a:gd name="T23" fmla="*/ 83 h 589"/>
                <a:gd name="T24" fmla="*/ 120 w 410"/>
                <a:gd name="T25" fmla="*/ 0 h 589"/>
                <a:gd name="T26" fmla="*/ 0 w 410"/>
                <a:gd name="T27" fmla="*/ 83 h 589"/>
                <a:gd name="T28" fmla="*/ 0 w 410"/>
                <a:gd name="T29" fmla="*/ 83 h 589"/>
                <a:gd name="T30" fmla="*/ 4 w 410"/>
                <a:gd name="T31" fmla="*/ 221 h 589"/>
                <a:gd name="T32" fmla="*/ 24 w 410"/>
                <a:gd name="T33" fmla="*/ 239 h 589"/>
                <a:gd name="T34" fmla="*/ 218 w 410"/>
                <a:gd name="T35" fmla="*/ 239 h 589"/>
                <a:gd name="T36" fmla="*/ 242 w 410"/>
                <a:gd name="T37" fmla="*/ 221 h 589"/>
                <a:gd name="T38" fmla="*/ 242 w 410"/>
                <a:gd name="T39" fmla="*/ 95 h 589"/>
                <a:gd name="T40" fmla="*/ 236 w 410"/>
                <a:gd name="T41" fmla="*/ 93 h 589"/>
                <a:gd name="T42" fmla="*/ 120 w 410"/>
                <a:gd name="T43" fmla="*/ 22 h 589"/>
                <a:gd name="T44" fmla="*/ 117 w 410"/>
                <a:gd name="T45" fmla="*/ 23 h 589"/>
                <a:gd name="T46" fmla="*/ 45 w 410"/>
                <a:gd name="T47" fmla="*/ 118 h 589"/>
                <a:gd name="T48" fmla="*/ 45 w 410"/>
                <a:gd name="T49" fmla="*/ 121 h 589"/>
                <a:gd name="T50" fmla="*/ 50 w 410"/>
                <a:gd name="T51" fmla="*/ 123 h 589"/>
                <a:gd name="T52" fmla="*/ 192 w 410"/>
                <a:gd name="T53" fmla="*/ 123 h 589"/>
                <a:gd name="T54" fmla="*/ 197 w 410"/>
                <a:gd name="T55" fmla="*/ 121 h 589"/>
                <a:gd name="T56" fmla="*/ 197 w 410"/>
                <a:gd name="T57" fmla="*/ 118 h 589"/>
                <a:gd name="T58" fmla="*/ 125 w 410"/>
                <a:gd name="T59" fmla="*/ 23 h 589"/>
                <a:gd name="T60" fmla="*/ 120 w 410"/>
                <a:gd name="T61" fmla="*/ 22 h 589"/>
                <a:gd name="T62" fmla="*/ 57 w 410"/>
                <a:gd name="T63" fmla="*/ 116 h 589"/>
                <a:gd name="T64" fmla="*/ 120 w 410"/>
                <a:gd name="T65" fmla="*/ 33 h 589"/>
                <a:gd name="T66" fmla="*/ 185 w 410"/>
                <a:gd name="T67" fmla="*/ 116 h 589"/>
                <a:gd name="T68" fmla="*/ 57 w 410"/>
                <a:gd name="T69" fmla="*/ 116 h 58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0"/>
                <a:gd name="T106" fmla="*/ 0 h 589"/>
                <a:gd name="T107" fmla="*/ 410 w 410"/>
                <a:gd name="T108" fmla="*/ 589 h 58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205" y="53"/>
                  </a:moveTo>
                  <a:cubicBezTo>
                    <a:pt x="202" y="53"/>
                    <a:pt x="199" y="55"/>
                    <a:pt x="198" y="58"/>
                  </a:cubicBezTo>
                  <a:cubicBezTo>
                    <a:pt x="76" y="291"/>
                    <a:pt x="76" y="291"/>
                    <a:pt x="76" y="291"/>
                  </a:cubicBezTo>
                  <a:cubicBezTo>
                    <a:pt x="75" y="294"/>
                    <a:pt x="75" y="297"/>
                    <a:pt x="77" y="299"/>
                  </a:cubicBezTo>
                  <a:cubicBezTo>
                    <a:pt x="78" y="301"/>
                    <a:pt x="81" y="303"/>
                    <a:pt x="83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30" y="303"/>
                    <a:pt x="332" y="301"/>
                    <a:pt x="334" y="299"/>
                  </a:cubicBezTo>
                  <a:cubicBezTo>
                    <a:pt x="335" y="297"/>
                    <a:pt x="335" y="294"/>
                    <a:pt x="334" y="291"/>
                  </a:cubicBezTo>
                  <a:cubicBezTo>
                    <a:pt x="212" y="58"/>
                    <a:pt x="212" y="58"/>
                    <a:pt x="212" y="58"/>
                  </a:cubicBezTo>
                  <a:cubicBezTo>
                    <a:pt x="211" y="55"/>
                    <a:pt x="208" y="53"/>
                    <a:pt x="205" y="53"/>
                  </a:cubicBezTo>
                  <a:moveTo>
                    <a:pt x="96" y="287"/>
                  </a:moveTo>
                  <a:cubicBezTo>
                    <a:pt x="205" y="79"/>
                    <a:pt x="205" y="79"/>
                    <a:pt x="205" y="79"/>
                  </a:cubicBezTo>
                  <a:cubicBezTo>
                    <a:pt x="314" y="287"/>
                    <a:pt x="314" y="287"/>
                    <a:pt x="314" y="287"/>
                  </a:cubicBezTo>
                  <a:lnTo>
                    <a:pt x="96" y="287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/>
          </p:spPr>
          <p:txBody>
            <a:bodyPr tIns="1080000" anchor="ctr"/>
            <a:lstStyle/>
            <a:p>
              <a:endParaRPr lang="en-US" sz="100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7374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1BA0351-84A3-40B1-9F63-90A1D7FE7EC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844675"/>
            <a:ext cx="8353426" cy="2916511"/>
          </a:xfrm>
        </p:spPr>
        <p:txBody>
          <a:bodyPr/>
          <a:lstStyle/>
          <a:p>
            <a:r>
              <a:rPr lang="en-US" dirty="0"/>
              <a:t>23.401 CR 3498 (S2-1901602)</a:t>
            </a:r>
          </a:p>
          <a:p>
            <a:endParaRPr lang="en-US" dirty="0"/>
          </a:p>
          <a:p>
            <a:r>
              <a:rPr lang="en-US" dirty="0"/>
              <a:t>23.501 CR0929 (S2-1901603)</a:t>
            </a:r>
          </a:p>
          <a:p>
            <a:endParaRPr lang="en-US" dirty="0"/>
          </a:p>
          <a:p>
            <a:r>
              <a:rPr lang="en-US" dirty="0"/>
              <a:t>23.502 CR1027 (S2-1901604)</a:t>
            </a:r>
          </a:p>
          <a:p>
            <a:endParaRPr lang="en-US" dirty="0"/>
          </a:p>
          <a:p>
            <a:r>
              <a:rPr lang="en-US" dirty="0"/>
              <a:t>More to come, e.g. </a:t>
            </a:r>
          </a:p>
          <a:p>
            <a:pPr lvl="1"/>
            <a:r>
              <a:rPr lang="en-US" dirty="0"/>
              <a:t>23.060 to support Ethernet packet filters in TFT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481E3FC-B521-4E21-9BED-B48C7F3BA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Update in specs </a:t>
            </a:r>
          </a:p>
        </p:txBody>
      </p:sp>
    </p:spTree>
    <p:extLst>
      <p:ext uri="{BB962C8B-B14F-4D97-AF65-F5344CB8AC3E}">
        <p14:creationId xmlns:p14="http://schemas.microsoft.com/office/powerpoint/2010/main" val="16352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1EC9729-0AAB-41D9-9369-1E3FC81EBE0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994025" y="2959859"/>
            <a:ext cx="6527661" cy="938282"/>
          </a:xfrm>
        </p:spPr>
        <p:txBody>
          <a:bodyPr/>
          <a:lstStyle/>
          <a:p>
            <a:pPr marL="0" indent="0">
              <a:buNone/>
            </a:pPr>
            <a:r>
              <a:rPr lang="en-US" sz="6000" dirty="0"/>
              <a:t>THANK YOU  !</a:t>
            </a:r>
          </a:p>
        </p:txBody>
      </p:sp>
    </p:spTree>
    <p:extLst>
      <p:ext uri="{BB962C8B-B14F-4D97-AF65-F5344CB8AC3E}">
        <p14:creationId xmlns:p14="http://schemas.microsoft.com/office/powerpoint/2010/main" val="2929073773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F394490D-1954-44FE-B8ED-56040734EC47}" vid="{6EB75BB7-B825-43F3-83B5-9802AE7E79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2226</TotalTime>
  <Words>869</Words>
  <Application>Microsoft Office PowerPoint</Application>
  <PresentationFormat>Widescreen</PresentationFormat>
  <Paragraphs>171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MS PGothic</vt:lpstr>
      <vt:lpstr>Ericsson Hilda</vt:lpstr>
      <vt:lpstr>Ericsson Technical Icons</vt:lpstr>
      <vt:lpstr>Ericsson Hilda Light</vt:lpstr>
      <vt:lpstr>SimSun</vt:lpstr>
      <vt:lpstr>PresentationTemplate2017</vt:lpstr>
      <vt:lpstr>Source: Ericsson  Title: EPC Dedicated Bearers for Ethernet  Document for: Decision  Agenda Item: 6.31  Work Item / Release: TEI16 / Release 16 </vt:lpstr>
      <vt:lpstr>Background</vt:lpstr>
      <vt:lpstr>What PDN type to be used to Ethernet traffic in EPS ?</vt:lpstr>
      <vt:lpstr>What network architecture  for EPS ?</vt:lpstr>
      <vt:lpstr>Assumptions</vt:lpstr>
      <vt:lpstr>Affected EPS Procedures and Functions</vt:lpstr>
      <vt:lpstr>Affected 5GS procedures  </vt:lpstr>
      <vt:lpstr>Proposed Update in specs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EPC Dedicated Bearers for Ethernet</dc:title>
  <dc:creator/>
  <cp:keywords/>
  <dc:description>Rev PA1</dc:description>
  <cp:lastModifiedBy>Shabnam Sultana</cp:lastModifiedBy>
  <cp:revision>266</cp:revision>
  <dcterms:created xsi:type="dcterms:W3CDTF">2019-02-11T05:51:03Z</dcterms:created>
  <dcterms:modified xsi:type="dcterms:W3CDTF">2019-02-19T13:34:32Z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R6A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/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1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false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/>
  </property>
  <property fmtid="{D5CDD505-2E9C-101B-9397-08002B2CF9AE}" pid="33" name="MiddleFooterField">
    <vt:lpwstr>Ericsson Internal</vt:lpwstr>
  </property>
  <property fmtid="{D5CDD505-2E9C-101B-9397-08002B2CF9AE}" pid="34" name="RightFooterField">
    <vt:lpwstr/>
  </property>
  <property fmtid="{D5CDD505-2E9C-101B-9397-08002B2CF9AE}" pid="35" name="RightFooterField2">
    <vt:lpwstr/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/>
  </property>
  <property fmtid="{D5CDD505-2E9C-101B-9397-08002B2CF9AE}" pid="39" name="BSubject">
    <vt:lpwstr/>
  </property>
  <property fmtid="{D5CDD505-2E9C-101B-9397-08002B2CF9AE}" pid="40" name="DocType">
    <vt:lpwstr/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false</vt:bool>
  </property>
  <property fmtid="{D5CDD505-2E9C-101B-9397-08002B2CF9AE}" pid="44" name="chkAppr">
    <vt:bool>false</vt:bool>
  </property>
  <property fmtid="{D5CDD505-2E9C-101B-9397-08002B2CF9AE}" pid="45" name="chkConfClass">
    <vt:bool>true</vt:bool>
  </property>
  <property fmtid="{D5CDD505-2E9C-101B-9397-08002B2CF9AE}" pid="46" name="chkDate">
    <vt:bool>true</vt:bool>
  </property>
  <property fmtid="{D5CDD505-2E9C-101B-9397-08002B2CF9AE}" pid="47" name="chkDocNo">
    <vt:bool>false</vt:bool>
  </property>
  <property fmtid="{D5CDD505-2E9C-101B-9397-08002B2CF9AE}" pid="48" name="chkRev">
    <vt:bool>false</vt:bool>
  </property>
  <property fmtid="{D5CDD505-2E9C-101B-9397-08002B2CF9AE}" pid="49" name="chkTitle">
    <vt:bool>false</vt:bool>
  </property>
  <property fmtid="{D5CDD505-2E9C-101B-9397-08002B2CF9AE}" pid="50" name="UpdateProcess">
    <vt:lpwstr>End</vt:lpwstr>
  </property>
  <property fmtid="{D5CDD505-2E9C-101B-9397-08002B2CF9AE}" pid="51" name="Prepared">
    <vt:lpwstr/>
  </property>
  <property fmtid="{D5CDD505-2E9C-101B-9397-08002B2CF9AE}" pid="52" name="ApprovedBy">
    <vt:lpwstr/>
  </property>
  <property fmtid="{D5CDD505-2E9C-101B-9397-08002B2CF9AE}" pid="53" name="DocNo">
    <vt:lpwstr/>
  </property>
  <property fmtid="{D5CDD505-2E9C-101B-9397-08002B2CF9AE}" pid="54" name="Checked">
    <vt:lpwstr/>
  </property>
  <property fmtid="{D5CDD505-2E9C-101B-9397-08002B2CF9AE}" pid="55" name="Revision">
    <vt:lpwstr>PA1</vt:lpwstr>
  </property>
  <property fmtid="{D5CDD505-2E9C-101B-9397-08002B2CF9AE}" pid="56" name="DocName">
    <vt:lpwstr/>
  </property>
  <property fmtid="{D5CDD505-2E9C-101B-9397-08002B2CF9AE}" pid="57" name="Title">
    <vt:lpwstr/>
  </property>
  <property fmtid="{D5CDD505-2E9C-101B-9397-08002B2CF9AE}" pid="58" name="Date">
    <vt:lpwstr>2019-02-19</vt:lpwstr>
  </property>
  <property fmtid="{D5CDD505-2E9C-101B-9397-08002B2CF9AE}" pid="59" name="Reference">
    <vt:lpwstr/>
  </property>
</Properties>
</file>