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1"/>
    <p:sldMasterId id="2147483747" r:id="rId2"/>
  </p:sldMasterIdLst>
  <p:notesMasterIdLst>
    <p:notesMasterId r:id="rId9"/>
  </p:notesMasterIdLst>
  <p:handoutMasterIdLst>
    <p:handoutMasterId r:id="rId10"/>
  </p:handoutMasterIdLst>
  <p:sldIdLst>
    <p:sldId id="789" r:id="rId3"/>
    <p:sldId id="920" r:id="rId4"/>
    <p:sldId id="928" r:id="rId5"/>
    <p:sldId id="926" r:id="rId6"/>
    <p:sldId id="925" r:id="rId7"/>
    <p:sldId id="795" r:id="rId8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0000FF"/>
    <a:srgbClr val="FF7070"/>
    <a:srgbClr val="C1C3C3"/>
    <a:srgbClr val="979B9B"/>
    <a:srgbClr val="98949E"/>
    <a:srgbClr val="7FD7F7"/>
    <a:srgbClr val="FFFFFF"/>
    <a:srgbClr val="72AF2F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75849" autoAdjust="0"/>
  </p:normalViewPr>
  <p:slideViewPr>
    <p:cSldViewPr snapToGrid="0">
      <p:cViewPr varScale="1">
        <p:scale>
          <a:sx n="81" d="100"/>
          <a:sy n="81" d="100"/>
        </p:scale>
        <p:origin x="69" y="3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954" y="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C:\Users\x00368712\Desktop\&#24037;&#20316;&#20869;&#23481;\33.%20eNA\&#35752;&#35770;&#26448;&#26009;\20181220%20-%20S2%23130%20Slice%20SLA%20Guarantee\OAM%20adjustment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file:///C:\Users\x00368712\Desktop\&#24037;&#20316;&#20869;&#23481;\33.%20eNA\&#35752;&#35770;&#26448;&#26009;\20181220%20-%20S2%23130%20Slice%20SLA%20Guarantee\peak%20time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file:///C:\Users\x00368712\Desktop\&#24037;&#20316;&#20869;&#23481;\33.%20eNA\&#35752;&#35770;&#26448;&#26009;\20181220%20-%20S2%23130%20Slice%20SLA%20Guarantee\off%20peak%20time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dirty="0" smtClean="0">
                <a:effectLst/>
                <a:latin typeface="+mj-lt"/>
                <a:ea typeface="微软雅黑" panose="020B0503020204020204" pitchFamily="34" charset="-122"/>
              </a:rPr>
              <a:t>Figure 3: Slice Resource adjustment by OAM</a:t>
            </a:r>
            <a:endParaRPr lang="en-US" sz="1200" b="1" dirty="0">
              <a:effectLst/>
              <a:latin typeface="+mj-lt"/>
              <a:ea typeface="微软雅黑" panose="020B0503020204020204" pitchFamily="34" charset="-122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92D050"/>
            </a:solidFill>
            <a:ln w="63500">
              <a:noFill/>
            </a:ln>
            <a:effectLst>
              <a:glow>
                <a:schemeClr val="accent1">
                  <a:alpha val="40000"/>
                </a:schemeClr>
              </a:glo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1"/>
            <c:invertIfNegative val="0"/>
            <c:bubble3D val="0"/>
            <c:spPr>
              <a:solidFill>
                <a:srgbClr val="92D050"/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2"/>
            <c:invertIfNegative val="0"/>
            <c:bubble3D val="0"/>
            <c:spPr>
              <a:solidFill>
                <a:srgbClr val="92D050"/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3"/>
            <c:invertIfNegative val="0"/>
            <c:bubble3D val="0"/>
            <c:spPr>
              <a:solidFill>
                <a:srgbClr val="92D050"/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5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6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8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10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11"/>
            <c:invertIfNegative val="0"/>
            <c:bubble3D val="0"/>
            <c:spPr>
              <a:solidFill>
                <a:srgbClr val="C00000"/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12"/>
            <c:invertIfNegative val="0"/>
            <c:bubble3D val="0"/>
            <c:spPr>
              <a:solidFill>
                <a:srgbClr val="C00000"/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13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14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17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18"/>
            <c:invertIfNegative val="0"/>
            <c:bubble3D val="0"/>
            <c:spPr>
              <a:solidFill>
                <a:srgbClr val="C00000"/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19"/>
            <c:invertIfNegative val="0"/>
            <c:bubble3D val="0"/>
            <c:spPr>
              <a:solidFill>
                <a:srgbClr val="C00000"/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20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22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Sheet1!$A$1:$A$4</c:f>
              <c:strCache>
                <c:ptCount val="4"/>
                <c:pt idx="0">
                  <c:v>00:00-06:00</c:v>
                </c:pt>
                <c:pt idx="1">
                  <c:v>06:00-12:00</c:v>
                </c:pt>
                <c:pt idx="2">
                  <c:v>12:00-18:00</c:v>
                </c:pt>
                <c:pt idx="3">
                  <c:v>18:00-24:00</c:v>
                </c:pt>
              </c:strCache>
            </c:strRef>
          </c:cat>
          <c:val>
            <c:numRef>
              <c:f>Sheet1!$B$1:$B$4</c:f>
              <c:numCache>
                <c:formatCode>0.00%</c:formatCode>
                <c:ptCount val="4"/>
                <c:pt idx="0" formatCode="0%">
                  <c:v>0.15</c:v>
                </c:pt>
                <c:pt idx="1">
                  <c:v>0.25</c:v>
                </c:pt>
                <c:pt idx="2" formatCode="0%">
                  <c:v>0.23</c:v>
                </c:pt>
                <c:pt idx="3" formatCode="0%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408615600"/>
        <c:axId val="-1408611792"/>
      </c:barChart>
      <c:catAx>
        <c:axId val="-1408615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408611792"/>
        <c:crosses val="autoZero"/>
        <c:auto val="1"/>
        <c:lblAlgn val="ctr"/>
        <c:lblOffset val="100"/>
        <c:noMultiLvlLbl val="0"/>
      </c:catAx>
      <c:valAx>
        <c:axId val="-140861179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sz="1000" b="1" i="0" baseline="0" dirty="0" smtClean="0">
                    <a:effectLst/>
                    <a:latin typeface="+mj-lt"/>
                    <a:ea typeface="微软雅黑" panose="020B0503020204020204" pitchFamily="34" charset="-122"/>
                  </a:rPr>
                  <a:t>Slice Resource Usage</a:t>
                </a:r>
                <a:endParaRPr lang="zh-CN" altLang="zh-CN" sz="1000" dirty="0">
                  <a:effectLst/>
                  <a:latin typeface="+mj-lt"/>
                  <a:ea typeface="微软雅黑" panose="020B0503020204020204" pitchFamily="34" charset="-122"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408615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4">
        <a:lumMod val="20000"/>
        <a:lumOff val="80000"/>
      </a:schemeClr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baseline="0" dirty="0" smtClean="0">
                <a:latin typeface="+mj-lt"/>
                <a:ea typeface="微软雅黑" panose="020B0503020204020204" pitchFamily="34" charset="-122"/>
              </a:rPr>
              <a:t>Figure 2: Peak Time</a:t>
            </a:r>
            <a:r>
              <a:rPr lang="zh-CN" altLang="en-US" sz="1200" b="1" i="0" baseline="0" dirty="0" smtClean="0">
                <a:latin typeface="+mj-lt"/>
                <a:ea typeface="微软雅黑" panose="020B0503020204020204" pitchFamily="34" charset="-122"/>
              </a:rPr>
              <a:t> </a:t>
            </a:r>
            <a:r>
              <a:rPr lang="en-US" altLang="zh-CN" sz="1200" b="1" i="0" baseline="0" dirty="0" smtClean="0">
                <a:latin typeface="+mj-lt"/>
                <a:ea typeface="微软雅黑" panose="020B0503020204020204" pitchFamily="34" charset="-122"/>
              </a:rPr>
              <a:t>(</a:t>
            </a:r>
            <a:r>
              <a:rPr lang="en-US" altLang="zh-CN" sz="1200" b="1" i="0" baseline="0" dirty="0">
                <a:latin typeface="+mj-lt"/>
                <a:ea typeface="微软雅黑" panose="020B0503020204020204" pitchFamily="34" charset="-122"/>
              </a:rPr>
              <a:t>11:00 - 14:00)</a:t>
            </a:r>
            <a:endParaRPr lang="zh-CN" altLang="en-US" sz="1200" b="1" i="0" dirty="0">
              <a:latin typeface="+mj-lt"/>
              <a:ea typeface="微软雅黑" panose="020B0503020204020204" pitchFamily="34" charset="-122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92D050"/>
            </a:solidFill>
            <a:ln w="63500">
              <a:noFill/>
            </a:ln>
            <a:effectLst>
              <a:glow>
                <a:schemeClr val="accent1">
                  <a:alpha val="40000"/>
                </a:schemeClr>
              </a:glo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C00000"/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1"/>
            <c:invertIfNegative val="0"/>
            <c:bubble3D val="0"/>
            <c:spPr>
              <a:solidFill>
                <a:srgbClr val="C00000"/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2"/>
            <c:invertIfNegative val="0"/>
            <c:bubble3D val="0"/>
            <c:spPr>
              <a:solidFill>
                <a:srgbClr val="C00000"/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3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4"/>
            <c:invertIfNegative val="0"/>
            <c:bubble3D val="0"/>
            <c:spPr>
              <a:solidFill>
                <a:srgbClr val="C00000"/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5"/>
            <c:invertIfNegative val="0"/>
            <c:bubble3D val="0"/>
            <c:spPr>
              <a:solidFill>
                <a:srgbClr val="92D050"/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6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8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10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11"/>
            <c:invertIfNegative val="0"/>
            <c:bubble3D val="0"/>
            <c:spPr>
              <a:solidFill>
                <a:srgbClr val="C00000"/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12"/>
            <c:invertIfNegative val="0"/>
            <c:bubble3D val="0"/>
            <c:spPr>
              <a:solidFill>
                <a:srgbClr val="C00000"/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13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14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17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18"/>
            <c:invertIfNegative val="0"/>
            <c:bubble3D val="0"/>
            <c:spPr>
              <a:solidFill>
                <a:srgbClr val="C00000"/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19"/>
            <c:invertIfNegative val="0"/>
            <c:bubble3D val="0"/>
            <c:spPr>
              <a:solidFill>
                <a:srgbClr val="C00000"/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20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22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Sheet1!$A$1:$A$6</c:f>
              <c:strCache>
                <c:ptCount val="6"/>
                <c:pt idx="0">
                  <c:v>Initial</c:v>
                </c:pt>
                <c:pt idx="1">
                  <c:v>Round 1</c:v>
                </c:pt>
                <c:pt idx="2">
                  <c:v>Round 2</c:v>
                </c:pt>
                <c:pt idx="3">
                  <c:v>Round 3</c:v>
                </c:pt>
                <c:pt idx="4">
                  <c:v>Round X</c:v>
                </c:pt>
                <c:pt idx="5">
                  <c:v>Round X+1</c:v>
                </c:pt>
              </c:strCache>
            </c:strRef>
          </c:cat>
          <c:val>
            <c:numRef>
              <c:f>Sheet1!$B$1:$B$6</c:f>
              <c:numCache>
                <c:formatCode>0.00%</c:formatCode>
                <c:ptCount val="6"/>
                <c:pt idx="0" formatCode="0%">
                  <c:v>0.2</c:v>
                </c:pt>
                <c:pt idx="1">
                  <c:v>0.21</c:v>
                </c:pt>
                <c:pt idx="2" formatCode="0%">
                  <c:v>0.23</c:v>
                </c:pt>
                <c:pt idx="3" formatCode="0%">
                  <c:v>0.26</c:v>
                </c:pt>
                <c:pt idx="4">
                  <c:v>0.24</c:v>
                </c:pt>
                <c:pt idx="5" formatCode="0%">
                  <c:v>0.25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408603088"/>
        <c:axId val="-1408605808"/>
      </c:barChart>
      <c:catAx>
        <c:axId val="-1408603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408605808"/>
        <c:crosses val="autoZero"/>
        <c:auto val="1"/>
        <c:lblAlgn val="ctr"/>
        <c:lblOffset val="100"/>
        <c:noMultiLvlLbl val="0"/>
      </c:catAx>
      <c:valAx>
        <c:axId val="-1408605808"/>
        <c:scaling>
          <c:orientation val="minMax"/>
          <c:max val="0.30000000000000004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r>
                  <a:rPr lang="en-US" sz="900" b="1" i="0" baseline="0" dirty="0" smtClean="0">
                    <a:effectLst/>
                    <a:latin typeface="+mj-lt"/>
                  </a:rPr>
                  <a:t>Slice Resource Usage</a:t>
                </a:r>
                <a:endParaRPr lang="en-US" sz="900" dirty="0">
                  <a:effectLst/>
                  <a:latin typeface="+mj-lt"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pPr>
              <a:endParaRPr lang="zh-CN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408603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4">
        <a:lumMod val="20000"/>
        <a:lumOff val="80000"/>
      </a:schemeClr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baseline="0" dirty="0" smtClean="0">
                <a:latin typeface="+mj-lt"/>
                <a:ea typeface="微软雅黑" panose="020B0503020204020204" pitchFamily="34" charset="-122"/>
              </a:rPr>
              <a:t>Figure 1: Off-peak Time (00:00 </a:t>
            </a:r>
            <a:r>
              <a:rPr lang="en-US" altLang="zh-CN" sz="1200" b="1" i="0" baseline="0" dirty="0">
                <a:latin typeface="+mj-lt"/>
                <a:ea typeface="微软雅黑" panose="020B0503020204020204" pitchFamily="34" charset="-122"/>
              </a:rPr>
              <a:t>- 06:00)</a:t>
            </a:r>
            <a:endParaRPr lang="zh-CN" altLang="en-US" sz="1200" b="1" i="0" dirty="0">
              <a:latin typeface="+mj-lt"/>
              <a:ea typeface="微软雅黑" panose="020B0503020204020204" pitchFamily="34" charset="-122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92D050"/>
            </a:solidFill>
            <a:ln w="63500">
              <a:noFill/>
            </a:ln>
            <a:effectLst>
              <a:glow>
                <a:schemeClr val="accent1">
                  <a:alpha val="40000"/>
                </a:schemeClr>
              </a:glo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1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2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3"/>
            <c:invertIfNegative val="0"/>
            <c:bubble3D val="0"/>
            <c:spPr>
              <a:solidFill>
                <a:srgbClr val="C00000"/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4"/>
            <c:invertIfNegative val="0"/>
            <c:bubble3D val="0"/>
            <c:spPr>
              <a:solidFill>
                <a:srgbClr val="558ED5"/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5"/>
            <c:invertIfNegative val="0"/>
            <c:bubble3D val="0"/>
            <c:spPr>
              <a:solidFill>
                <a:srgbClr val="92D050"/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6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8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10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11"/>
            <c:invertIfNegative val="0"/>
            <c:bubble3D val="0"/>
            <c:spPr>
              <a:solidFill>
                <a:srgbClr val="C00000"/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12"/>
            <c:invertIfNegative val="0"/>
            <c:bubble3D val="0"/>
            <c:spPr>
              <a:solidFill>
                <a:srgbClr val="C00000"/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13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14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17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18"/>
            <c:invertIfNegative val="0"/>
            <c:bubble3D val="0"/>
            <c:spPr>
              <a:solidFill>
                <a:srgbClr val="C00000"/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19"/>
            <c:invertIfNegative val="0"/>
            <c:bubble3D val="0"/>
            <c:spPr>
              <a:solidFill>
                <a:srgbClr val="C00000"/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20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Pt>
            <c:idx val="22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63500">
                <a:noFill/>
              </a:ln>
              <a:effectLst>
                <a:glow>
                  <a:schemeClr val="accent1">
                    <a:alpha val="40000"/>
                  </a:schemeClr>
                </a:glo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Sheet1!$A$1:$A$6</c:f>
              <c:strCache>
                <c:ptCount val="6"/>
                <c:pt idx="0">
                  <c:v>Initial</c:v>
                </c:pt>
                <c:pt idx="1">
                  <c:v>Round 1</c:v>
                </c:pt>
                <c:pt idx="2">
                  <c:v>Round 2</c:v>
                </c:pt>
                <c:pt idx="3">
                  <c:v>Round 3</c:v>
                </c:pt>
                <c:pt idx="4">
                  <c:v>Round X</c:v>
                </c:pt>
                <c:pt idx="5">
                  <c:v>Round X+1</c:v>
                </c:pt>
              </c:strCache>
            </c:strRef>
          </c:cat>
          <c:val>
            <c:numRef>
              <c:f>Sheet1!$B$1:$B$6</c:f>
              <c:numCache>
                <c:formatCode>0.00%</c:formatCode>
                <c:ptCount val="6"/>
                <c:pt idx="0" formatCode="0%">
                  <c:v>0.2</c:v>
                </c:pt>
                <c:pt idx="1">
                  <c:v>0.19</c:v>
                </c:pt>
                <c:pt idx="2" formatCode="0%">
                  <c:v>0.17</c:v>
                </c:pt>
                <c:pt idx="3" formatCode="0%">
                  <c:v>0.14000000000000001</c:v>
                </c:pt>
                <c:pt idx="4">
                  <c:v>0.16</c:v>
                </c:pt>
                <c:pt idx="5" formatCode="0%">
                  <c:v>0.15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408615056"/>
        <c:axId val="-1408609072"/>
      </c:barChart>
      <c:catAx>
        <c:axId val="-1408615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408609072"/>
        <c:crosses val="autoZero"/>
        <c:auto val="1"/>
        <c:lblAlgn val="ctr"/>
        <c:lblOffset val="100"/>
        <c:noMultiLvlLbl val="0"/>
      </c:catAx>
      <c:valAx>
        <c:axId val="-1408609072"/>
        <c:scaling>
          <c:orientation val="minMax"/>
          <c:max val="0.30000000000000004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r>
                  <a:rPr lang="en-US" altLang="zh-CN" sz="1000" b="1" dirty="0" smtClean="0">
                    <a:latin typeface="+mj-lt"/>
                    <a:ea typeface="微软雅黑" panose="020B0503020204020204" pitchFamily="34" charset="-122"/>
                  </a:rPr>
                  <a:t>Slice Resource Usage</a:t>
                </a:r>
                <a:endParaRPr lang="zh-CN" altLang="en-US" sz="1000" b="1" dirty="0">
                  <a:latin typeface="+mj-lt"/>
                  <a:ea typeface="微软雅黑" panose="020B0503020204020204" pitchFamily="34" charset="-122"/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defRPr>
              </a:pPr>
              <a:endParaRPr lang="zh-CN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4086150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accent4">
        <a:lumMod val="20000"/>
        <a:lumOff val="80000"/>
      </a:schemeClr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FAEEE76-387C-4915-B0BF-213EFBBF6431}" type="datetime1">
              <a:rPr lang="en-US" altLang="zh-CN"/>
              <a:pPr>
                <a:defRPr/>
              </a:pPr>
              <a:t>1/15/2019</a:t>
            </a:fld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7F4EDFFB-7906-4EE4-AFFB-9C1E5D12A570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317376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ABAF846-3954-43F4-ACA8-526D9629D70F}" type="datetime1">
              <a:rPr lang="en-US" altLang="zh-CN"/>
              <a:pPr>
                <a:defRPr/>
              </a:pPr>
              <a:t>1/15/2019</a:t>
            </a:fld>
            <a:endParaRPr lang="en-US" altLang="zh-CN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8425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819218E-849D-4E86-A2D9-142525684592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765500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699AB5E-D6AB-4DCA-9519-2191C81192E4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48321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938DE-7226-46A7-9B76-C6699F1F2429}" type="slidenum">
              <a:rPr lang="zh-CN" altLang="en-US" smtClean="0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50225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431800" y="73026"/>
            <a:ext cx="7747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zh-CN" sz="1200" b="1" dirty="0" smtClean="0">
                <a:latin typeface="+mj-lt"/>
              </a:rPr>
              <a:t>SA WG2 Meeting #130</a:t>
            </a:r>
          </a:p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zh-CN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21 - 25 January 2019, Kochi, India</a:t>
            </a:r>
            <a:endParaRPr lang="sv-SE" altLang="zh-CN" sz="1200" b="1" kern="1200" dirty="0" smtClean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13992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38692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68750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0"/>
          <p:cNvSpPr>
            <a:spLocks noGrp="1" noChangeArrowheads="1"/>
          </p:cNvSpPr>
          <p:nvPr>
            <p:ph type="dt" sz="half" idx="10"/>
          </p:nvPr>
        </p:nvSpPr>
        <p:spPr>
          <a:xfrm>
            <a:off x="7908454" y="6402388"/>
            <a:ext cx="1409333" cy="11017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>
              <a:solidFill>
                <a:srgbClr val="000000"/>
              </a:solidFill>
            </a:endParaRPr>
          </a:p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4B8EBF8E-49C8-4BB9-9923-38D0D6529478}" type="slidenum">
              <a:rPr lang="de-DE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>
          <a:xfrm>
            <a:off x="239350" y="1124745"/>
            <a:ext cx="11713301" cy="4992553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0381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5001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3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8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2784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7493" y="372333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557498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565151" y="1449917"/>
            <a:ext cx="5376333" cy="3393016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44684" y="1449747"/>
            <a:ext cx="5376333" cy="3393016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763464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8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00003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slideLayout" Target="../slideLayouts/slideLayout8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ags" Target="../tags/tag1.xml"/><Relationship Id="rId5" Type="http://schemas.openxmlformats.org/officeDocument/2006/relationships/vmlDrawing" Target="../drawings/vmlDrawing1.vml"/><Relationship Id="rId4" Type="http://schemas.openxmlformats.org/officeDocument/2006/relationships/theme" Target="../theme/theme2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zh-CN" sz="1000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  <a:endParaRPr lang="en-GB" altLang="en-US" dirty="0" smtClean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93752" y="6394450"/>
            <a:ext cx="5897033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zh-CN" sz="1000" dirty="0" smtClean="0"/>
              <a:t>3GPP TSG SA WG2, 21-25. January 2019</a:t>
            </a:r>
            <a:endParaRPr lang="en-GB" altLang="zh-CN" sz="1000" dirty="0" smtClean="0">
              <a:solidFill>
                <a:schemeClr val="bg1"/>
              </a:solidFill>
            </a:endParaRPr>
          </a:p>
        </p:txBody>
      </p:sp>
      <p:sp>
        <p:nvSpPr>
          <p:cNvPr id="1030" name="Oval 11"/>
          <p:cNvSpPr>
            <a:spLocks noChangeArrowheads="1"/>
          </p:cNvSpPr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B522A0EE-3CC5-4780-9F44-5219D9C8D8B3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smtClean="0"/>
          </a:p>
          <a:p>
            <a:pPr>
              <a:defRPr/>
            </a:pPr>
            <a:endParaRPr lang="en-GB" altLang="en-US" sz="1000" smtClean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1000" smtClean="0">
                <a:solidFill>
                  <a:schemeClr val="bg1"/>
                </a:solidFill>
              </a:rPr>
              <a:t>© 3GPP 2012</a:t>
            </a:r>
            <a:endParaRPr lang="en-GB" altLang="zh-CN" sz="1000" smtClean="0"/>
          </a:p>
        </p:txBody>
      </p:sp>
      <p:sp>
        <p:nvSpPr>
          <p:cNvPr id="8" name="Text Box 14"/>
          <p:cNvSpPr txBox="1">
            <a:spLocks noChangeArrowheads="1"/>
          </p:cNvSpPr>
          <p:nvPr userDrawn="1"/>
        </p:nvSpPr>
        <p:spPr bwMode="auto">
          <a:xfrm>
            <a:off x="10859205" y="38343"/>
            <a:ext cx="114582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zh-CN" sz="1200" b="1" dirty="0" err="1" smtClean="0">
                <a:latin typeface="+mj-lt"/>
              </a:rPr>
              <a:t>S2-19xxxxx</a:t>
            </a:r>
            <a:endParaRPr lang="sv-SE" altLang="zh-CN" sz="1200" b="1" kern="1200" dirty="0" smtClean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0" r:id="rId2"/>
    <p:sldLayoutId id="2147483811" r:id="rId3"/>
    <p:sldLayoutId id="2147483817" r:id="rId4"/>
    <p:sldLayoutId id="2147483818" r:id="rId5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30" hidden="1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2118" y="1589"/>
          <a:ext cx="2116" cy="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39" name="think-cell Slide" r:id="rId7" imgW="360" imgH="360" progId="">
                  <p:embed/>
                </p:oleObj>
              </mc:Choice>
              <mc:Fallback>
                <p:oleObj name="think-cell Slide" r:id="rId7" imgW="360" imgH="360" progId="">
                  <p:embed/>
                  <p:pic>
                    <p:nvPicPr>
                      <p:cNvPr id="0" name="Object 30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8" y="1589"/>
                        <a:ext cx="2116" cy="3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1" name="Line 9"/>
          <p:cNvSpPr>
            <a:spLocks noChangeShapeType="1"/>
          </p:cNvSpPr>
          <p:nvPr/>
        </p:nvSpPr>
        <p:spPr bwMode="auto">
          <a:xfrm flipV="1">
            <a:off x="-239184" y="792163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2" name="Line 12"/>
          <p:cNvSpPr>
            <a:spLocks noChangeShapeType="1"/>
          </p:cNvSpPr>
          <p:nvPr/>
        </p:nvSpPr>
        <p:spPr bwMode="auto">
          <a:xfrm flipV="1">
            <a:off x="-239184" y="6553200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3" name="Line 9"/>
          <p:cNvSpPr>
            <a:spLocks noChangeShapeType="1"/>
          </p:cNvSpPr>
          <p:nvPr/>
        </p:nvSpPr>
        <p:spPr bwMode="auto">
          <a:xfrm flipV="1">
            <a:off x="-239184" y="1128713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4" name="Line 10"/>
          <p:cNvSpPr>
            <a:spLocks noChangeShapeType="1"/>
          </p:cNvSpPr>
          <p:nvPr/>
        </p:nvSpPr>
        <p:spPr bwMode="auto">
          <a:xfrm flipH="1">
            <a:off x="-239184" y="1455738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5" name="Line 12"/>
          <p:cNvSpPr>
            <a:spLocks noChangeShapeType="1"/>
          </p:cNvSpPr>
          <p:nvPr/>
        </p:nvSpPr>
        <p:spPr bwMode="auto">
          <a:xfrm flipV="1">
            <a:off x="-239184" y="6221413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6" name="Line 13"/>
          <p:cNvSpPr>
            <a:spLocks noChangeShapeType="1"/>
          </p:cNvSpPr>
          <p:nvPr/>
        </p:nvSpPr>
        <p:spPr bwMode="auto">
          <a:xfrm flipH="1" flipV="1">
            <a:off x="-239184" y="5867400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7" name="Line 14"/>
          <p:cNvSpPr>
            <a:spLocks noChangeShapeType="1"/>
          </p:cNvSpPr>
          <p:nvPr/>
        </p:nvSpPr>
        <p:spPr bwMode="auto">
          <a:xfrm>
            <a:off x="-239184" y="374650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8" name="Line 15"/>
          <p:cNvSpPr>
            <a:spLocks noChangeShapeType="1"/>
          </p:cNvSpPr>
          <p:nvPr/>
        </p:nvSpPr>
        <p:spPr bwMode="auto">
          <a:xfrm flipH="1">
            <a:off x="556684" y="-196849"/>
            <a:ext cx="0" cy="7345363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9" name="Line 17"/>
          <p:cNvSpPr>
            <a:spLocks noChangeShapeType="1"/>
          </p:cNvSpPr>
          <p:nvPr/>
        </p:nvSpPr>
        <p:spPr bwMode="auto">
          <a:xfrm>
            <a:off x="11542184" y="-196849"/>
            <a:ext cx="0" cy="7345363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60" name="Title Placeholder 1"/>
          <p:cNvSpPr>
            <a:spLocks noGrp="1"/>
          </p:cNvSpPr>
          <p:nvPr>
            <p:ph type="title"/>
          </p:nvPr>
        </p:nvSpPr>
        <p:spPr bwMode="auto">
          <a:xfrm>
            <a:off x="556684" y="373064"/>
            <a:ext cx="109728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6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56684" y="1452563"/>
            <a:ext cx="10972800" cy="440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062" name="Text Box 9"/>
          <p:cNvSpPr txBox="1">
            <a:spLocks noChangeArrowheads="1"/>
          </p:cNvSpPr>
          <p:nvPr/>
        </p:nvSpPr>
        <p:spPr bwMode="auto">
          <a:xfrm>
            <a:off x="0" y="-469900"/>
            <a:ext cx="12192000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altLang="zh-CN" sz="1000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To change the document information in the footer, press [Alt + F8] and use the “FORM“</a:t>
            </a:r>
          </a:p>
        </p:txBody>
      </p:sp>
      <p:sp>
        <p:nvSpPr>
          <p:cNvPr id="2063" name="AutoShape 57"/>
          <p:cNvSpPr>
            <a:spLocks noChangeArrowheads="1"/>
          </p:cNvSpPr>
          <p:nvPr/>
        </p:nvSpPr>
        <p:spPr bwMode="auto">
          <a:xfrm>
            <a:off x="1966385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R 18 </a:t>
            </a:r>
            <a:b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</a:b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G 65 </a:t>
            </a:r>
            <a:b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</a:b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B 145</a:t>
            </a:r>
          </a:p>
        </p:txBody>
      </p:sp>
      <p:sp>
        <p:nvSpPr>
          <p:cNvPr id="2064" name="AutoShape 58"/>
          <p:cNvSpPr>
            <a:spLocks noChangeArrowheads="1"/>
          </p:cNvSpPr>
          <p:nvPr/>
        </p:nvSpPr>
        <p:spPr bwMode="auto">
          <a:xfrm>
            <a:off x="2446867" y="6945314"/>
            <a:ext cx="383117" cy="17938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R 0 </a:t>
            </a:r>
            <a:b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</a:b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G 201 </a:t>
            </a:r>
            <a:b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</a:b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927351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fontAlgn="auto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3888318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3407834" y="6945314"/>
            <a:ext cx="383117" cy="17938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192</a:t>
            </a:r>
          </a:p>
        </p:txBody>
      </p:sp>
      <p:sp>
        <p:nvSpPr>
          <p:cNvPr id="2068" name="Rectangle 68"/>
          <p:cNvSpPr>
            <a:spLocks noChangeArrowheads="1"/>
          </p:cNvSpPr>
          <p:nvPr/>
        </p:nvSpPr>
        <p:spPr bwMode="auto">
          <a:xfrm>
            <a:off x="863601" y="6945314"/>
            <a:ext cx="1056217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000" tIns="0" rIns="36000" bIns="0" anchor="ctr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altLang="zh-CN" sz="500" b="1" smtClean="0">
                <a:solidFill>
                  <a:srgbClr val="FFFFFF"/>
                </a:solidFill>
                <a:ea typeface="宋体" panose="02010600030101010101" pitchFamily="2" charset="-122"/>
              </a:rPr>
              <a:t>Core and </a:t>
            </a: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background</a:t>
            </a:r>
            <a:r>
              <a:rPr lang="en-GB" altLang="zh-CN" sz="500" b="1" smtClean="0">
                <a:solidFill>
                  <a:srgbClr val="FFFFFF"/>
                </a:solidFill>
                <a:ea typeface="宋体" panose="02010600030101010101" pitchFamily="2" charset="-122"/>
              </a:rPr>
              <a:t> colors:</a:t>
            </a:r>
          </a:p>
        </p:txBody>
      </p:sp>
      <p:sp>
        <p:nvSpPr>
          <p:cNvPr id="2069" name="AutoShape 57"/>
          <p:cNvSpPr>
            <a:spLocks noChangeArrowheads="1"/>
          </p:cNvSpPr>
          <p:nvPr/>
        </p:nvSpPr>
        <p:spPr bwMode="auto">
          <a:xfrm>
            <a:off x="1966385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altLang="zh-CN" sz="500" b="1" smtClean="0">
              <a:solidFill>
                <a:srgbClr val="FFFFFF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2070" name="AutoShape 58"/>
          <p:cNvSpPr>
            <a:spLocks noChangeArrowheads="1"/>
          </p:cNvSpPr>
          <p:nvPr/>
        </p:nvSpPr>
        <p:spPr bwMode="auto">
          <a:xfrm>
            <a:off x="2446867" y="6945314"/>
            <a:ext cx="383117" cy="17938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altLang="zh-CN" sz="500" b="1" smtClean="0">
              <a:solidFill>
                <a:srgbClr val="FFFFFF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2071" name="AutoShape 59"/>
          <p:cNvSpPr>
            <a:spLocks noChangeArrowheads="1"/>
          </p:cNvSpPr>
          <p:nvPr/>
        </p:nvSpPr>
        <p:spPr bwMode="auto">
          <a:xfrm>
            <a:off x="2927351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altLang="zh-CN" sz="500" b="1" smtClean="0">
              <a:solidFill>
                <a:srgbClr val="FFFFFF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2072" name="Rectangle 68"/>
          <p:cNvSpPr>
            <a:spLocks noChangeArrowheads="1"/>
          </p:cNvSpPr>
          <p:nvPr/>
        </p:nvSpPr>
        <p:spPr bwMode="auto">
          <a:xfrm>
            <a:off x="863601" y="6945314"/>
            <a:ext cx="1056217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000" tIns="0" rIns="36000" bIns="0" anchor="ctr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altLang="zh-CN" sz="500" b="1" smtClean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963085" y="6191250"/>
            <a:ext cx="916516" cy="184150"/>
          </a:xfrm>
          <a:prstGeom prst="rect">
            <a:avLst/>
          </a:prstGeom>
        </p:spPr>
        <p:txBody>
          <a:bodyPr lIns="0" tIns="0" rIns="0" bIns="0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2BAE746B-DF28-4EDE-A5A1-6C383097A924}" type="datetime1">
              <a:rPr lang="en-GB" altLang="zh-CN" sz="800" smtClean="0">
                <a:solidFill>
                  <a:srgbClr val="68717A"/>
                </a:solidFill>
                <a:latin typeface="Nokia Pure Text Light"/>
                <a:ea typeface="宋体" panose="02010600030101010101" pitchFamily="2" charset="-122"/>
              </a:rPr>
              <a:pPr eaLnBrk="1" hangingPunct="1">
                <a:defRPr/>
              </a:pPr>
              <a:t>15/01/2019</a:t>
            </a:fld>
            <a:endParaRPr lang="en-GB" altLang="zh-CN" sz="800" smtClean="0">
              <a:solidFill>
                <a:srgbClr val="68717A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577851" y="6191250"/>
            <a:ext cx="192616" cy="184150"/>
          </a:xfrm>
          <a:prstGeom prst="rect">
            <a:avLst/>
          </a:prstGeom>
        </p:spPr>
        <p:txBody>
          <a:bodyPr lIns="0" tIns="0" rIns="0" bIns="0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B2492509-1C68-4D21-984B-3DF05DC87241}" type="slidenum">
              <a:rPr lang="en-GB" altLang="zh-CN" sz="800" smtClean="0">
                <a:solidFill>
                  <a:srgbClr val="68717A"/>
                </a:solidFill>
                <a:latin typeface="Nokia Pure Text Light"/>
                <a:ea typeface="宋体" panose="02010600030101010101" pitchFamily="2" charset="-122"/>
              </a:rPr>
              <a:pPr eaLnBrk="1" hangingPunct="1">
                <a:defRPr/>
              </a:pPr>
              <a:t>‹#›</a:t>
            </a:fld>
            <a:endParaRPr lang="en-GB" altLang="zh-CN" sz="1000" smtClean="0">
              <a:solidFill>
                <a:srgbClr val="68717A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2075" name="TextBox 2"/>
          <p:cNvSpPr txBox="1">
            <a:spLocks noChangeArrowheads="1"/>
          </p:cNvSpPr>
          <p:nvPr/>
        </p:nvSpPr>
        <p:spPr bwMode="auto">
          <a:xfrm>
            <a:off x="1788585" y="6191251"/>
            <a:ext cx="8104716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800" smtClean="0">
                <a:solidFill>
                  <a:srgbClr val="68717A"/>
                </a:solidFill>
                <a:latin typeface="Nokia Pure Text Light"/>
                <a:ea typeface="宋体" panose="02010600030101010101" pitchFamily="2" charset="-122"/>
              </a:rPr>
              <a:t>© Huawei 20157</a:t>
            </a:r>
          </a:p>
        </p:txBody>
      </p:sp>
      <p:sp>
        <p:nvSpPr>
          <p:cNvPr id="2076" name="TextBox 27"/>
          <p:cNvSpPr txBox="1">
            <a:spLocks noChangeArrowheads="1"/>
          </p:cNvSpPr>
          <p:nvPr/>
        </p:nvSpPr>
        <p:spPr bwMode="auto">
          <a:xfrm>
            <a:off x="2004485" y="6332539"/>
            <a:ext cx="8104716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GB" altLang="zh-CN" sz="800" smtClean="0">
              <a:solidFill>
                <a:srgbClr val="68717A"/>
              </a:solidFill>
              <a:ea typeface="宋体" panose="02010600030101010101" pitchFamily="2" charset="-122"/>
            </a:endParaRPr>
          </a:p>
          <a:p>
            <a:pPr eaLnBrk="1" hangingPunct="1">
              <a:defRPr/>
            </a:pPr>
            <a:endParaRPr lang="en-GB" altLang="zh-CN" sz="800" smtClean="0">
              <a:solidFill>
                <a:srgbClr val="68717A"/>
              </a:solidFill>
              <a:ea typeface="宋体" panose="02010600030101010101" pitchFamily="2" charset="-122"/>
            </a:endParaRPr>
          </a:p>
        </p:txBody>
      </p:sp>
      <p:sp>
        <p:nvSpPr>
          <p:cNvPr id="2077" name="TextBox 28"/>
          <p:cNvSpPr txBox="1">
            <a:spLocks noChangeArrowheads="1"/>
          </p:cNvSpPr>
          <p:nvPr/>
        </p:nvSpPr>
        <p:spPr bwMode="auto">
          <a:xfrm>
            <a:off x="575734" y="6383339"/>
            <a:ext cx="810471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800" smtClean="0">
                <a:solidFill>
                  <a:srgbClr val="68717A"/>
                </a:solidFill>
                <a:latin typeface="Nokia Pure Text Light"/>
                <a:ea typeface="宋体" panose="02010600030101010101" pitchFamily="2" charset="-122"/>
              </a:rPr>
              <a:t>Confidential</a:t>
            </a:r>
          </a:p>
        </p:txBody>
      </p:sp>
      <p:sp>
        <p:nvSpPr>
          <p:cNvPr id="2078" name="Text Box 13"/>
          <p:cNvSpPr txBox="1">
            <a:spLocks noChangeArrowheads="1"/>
          </p:cNvSpPr>
          <p:nvPr userDrawn="1"/>
        </p:nvSpPr>
        <p:spPr bwMode="auto">
          <a:xfrm>
            <a:off x="10200218" y="68263"/>
            <a:ext cx="195156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zh-CN" sz="1200" b="1" dirty="0" smtClean="0">
                <a:ea typeface="宋体" panose="02010600030101010101" pitchFamily="2" charset="-122"/>
              </a:rPr>
              <a:t>S2-188028</a:t>
            </a:r>
            <a:endParaRPr lang="en-GB" altLang="zh-CN" sz="1200" dirty="0" smtClean="0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pic>
        <p:nvPicPr>
          <p:cNvPr id="2079" name="图片 4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9900" y="6169026"/>
            <a:ext cx="7112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32933" y="1701800"/>
            <a:ext cx="9525000" cy="2815018"/>
          </a:xfrm>
        </p:spPr>
        <p:txBody>
          <a:bodyPr/>
          <a:lstStyle/>
          <a:p>
            <a:r>
              <a:rPr lang="en-GB" altLang="zh-CN" sz="2400" dirty="0" smtClean="0"/>
              <a:t>Discussion for Solution 32 for </a:t>
            </a:r>
            <a:r>
              <a:rPr lang="en-GB" sz="2400" dirty="0"/>
              <a:t>How to ensure that slice SLA is guaranteed</a:t>
            </a:r>
            <a:r>
              <a:rPr lang="en-GB" sz="2400" dirty="0" smtClean="0"/>
              <a:t/>
            </a:r>
            <a:br>
              <a:rPr lang="en-GB" sz="2400" dirty="0" smtClean="0"/>
            </a:br>
            <a:r>
              <a:rPr lang="en-GB" sz="2400" dirty="0"/>
              <a:t/>
            </a:r>
            <a:br>
              <a:rPr lang="en-GB" sz="2400" dirty="0"/>
            </a:br>
            <a:r>
              <a:rPr lang="en-GB" sz="2400" dirty="0" smtClean="0"/>
              <a:t>China Mobile, Huawei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680052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1932" y="228600"/>
            <a:ext cx="10244667" cy="601133"/>
          </a:xfrm>
        </p:spPr>
        <p:txBody>
          <a:bodyPr/>
          <a:lstStyle/>
          <a:p>
            <a:r>
              <a:rPr lang="en-US" sz="24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Background: Resource isolation between slices by RAN/OAM</a:t>
            </a:r>
            <a:endParaRPr lang="en-US" sz="24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1"/>
          </p:nvPr>
        </p:nvSpPr>
        <p:spPr>
          <a:xfrm>
            <a:off x="239350" y="921542"/>
            <a:ext cx="11800250" cy="2808850"/>
          </a:xfrm>
        </p:spPr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600" dirty="0" smtClean="0">
                <a:solidFill>
                  <a:srgbClr val="002060"/>
                </a:solidFill>
              </a:rPr>
              <a:t>General </a:t>
            </a:r>
            <a:r>
              <a:rPr lang="en-US" sz="1600" dirty="0">
                <a:solidFill>
                  <a:srgbClr val="002060"/>
                </a:solidFill>
              </a:rPr>
              <a:t>Principles and Requirements for Resource isolation between slices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200" dirty="0" smtClean="0">
                <a:solidFill>
                  <a:srgbClr val="002060"/>
                </a:solidFill>
              </a:rPr>
              <a:t>NG-RAN </a:t>
            </a:r>
            <a:r>
              <a:rPr lang="en-US" sz="1200" dirty="0">
                <a:solidFill>
                  <a:srgbClr val="002060"/>
                </a:solidFill>
              </a:rPr>
              <a:t>supports resource isolation between slices. </a:t>
            </a:r>
            <a:endParaRPr lang="en-US" sz="1200" dirty="0" smtClean="0">
              <a:solidFill>
                <a:srgbClr val="002060"/>
              </a:solidFill>
            </a:endParaRP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200" dirty="0" smtClean="0">
                <a:solidFill>
                  <a:srgbClr val="002060"/>
                </a:solidFill>
              </a:rPr>
              <a:t>NG-RAN </a:t>
            </a:r>
            <a:r>
              <a:rPr lang="en-US" sz="1200" dirty="0">
                <a:solidFill>
                  <a:srgbClr val="002060"/>
                </a:solidFill>
              </a:rPr>
              <a:t>resource isolation may be achieved by means of </a:t>
            </a:r>
            <a:r>
              <a:rPr lang="en-US" sz="1200" dirty="0" err="1">
                <a:solidFill>
                  <a:srgbClr val="002060"/>
                </a:solidFill>
              </a:rPr>
              <a:t>RRM</a:t>
            </a:r>
            <a:r>
              <a:rPr lang="en-US" sz="1200" dirty="0">
                <a:solidFill>
                  <a:srgbClr val="002060"/>
                </a:solidFill>
              </a:rPr>
              <a:t> policies and protection mechanisms that should avoid that shortage of shared resources in one slice breaks the service level agreement for another slice</a:t>
            </a:r>
            <a:r>
              <a:rPr lang="en-US" sz="1200" dirty="0" smtClean="0">
                <a:solidFill>
                  <a:srgbClr val="002060"/>
                </a:solidFill>
              </a:rPr>
              <a:t>.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200" dirty="0" smtClean="0">
                <a:solidFill>
                  <a:srgbClr val="002060"/>
                </a:solidFill>
              </a:rPr>
              <a:t>It </a:t>
            </a:r>
            <a:r>
              <a:rPr lang="en-US" sz="1200" dirty="0">
                <a:solidFill>
                  <a:srgbClr val="002060"/>
                </a:solidFill>
              </a:rPr>
              <a:t>should be possible to fully dedicate NG-RAN resources to a certain slice. </a:t>
            </a:r>
            <a:endParaRPr lang="en-US" sz="1200" dirty="0" smtClean="0">
              <a:solidFill>
                <a:srgbClr val="002060"/>
              </a:solidFill>
            </a:endParaRP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200" dirty="0" smtClean="0">
                <a:solidFill>
                  <a:srgbClr val="002060"/>
                </a:solidFill>
              </a:rPr>
              <a:t>How </a:t>
            </a:r>
            <a:r>
              <a:rPr lang="en-US" sz="1200" dirty="0">
                <a:solidFill>
                  <a:srgbClr val="002060"/>
                </a:solidFill>
              </a:rPr>
              <a:t>NG-RAN supports resource isolation is implementation dependent.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600" dirty="0" smtClean="0">
                <a:solidFill>
                  <a:srgbClr val="002060"/>
                </a:solidFill>
              </a:rPr>
              <a:t>Each </a:t>
            </a:r>
            <a:r>
              <a:rPr lang="en-US" sz="1600" dirty="0">
                <a:solidFill>
                  <a:srgbClr val="002060"/>
                </a:solidFill>
              </a:rPr>
              <a:t>slice may be assigned with either shared or dedicated radio resource up to RRM implementation and SLA</a:t>
            </a:r>
            <a:r>
              <a:rPr lang="en-US" sz="1600" dirty="0" smtClean="0">
                <a:solidFill>
                  <a:srgbClr val="002060"/>
                </a:solidFill>
              </a:rPr>
              <a:t>. To </a:t>
            </a:r>
            <a:r>
              <a:rPr lang="en-US" sz="1600" dirty="0">
                <a:solidFill>
                  <a:srgbClr val="002060"/>
                </a:solidFill>
              </a:rPr>
              <a:t>enable differentiated handling of traffic for network slices with different SLA: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200" dirty="0">
                <a:solidFill>
                  <a:srgbClr val="002060"/>
                </a:solidFill>
              </a:rPr>
              <a:t>NG-RAN is configured with a set of different configurations for different network slices by OAM;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200" dirty="0">
                <a:solidFill>
                  <a:srgbClr val="002060"/>
                </a:solidFill>
              </a:rPr>
              <a:t>To select the appropriate configuration for the traffic for each network slice, NG-RAN receives relevant information indicating which of the configurations applies for this specific network slice</a:t>
            </a:r>
            <a:r>
              <a:rPr lang="en-US" sz="1200" dirty="0" smtClean="0">
                <a:solidFill>
                  <a:srgbClr val="002060"/>
                </a:solidFill>
              </a:rPr>
              <a:t>.</a:t>
            </a:r>
            <a:endParaRPr lang="en-US" sz="1600" dirty="0">
              <a:solidFill>
                <a:srgbClr val="002060"/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9292071"/>
              </p:ext>
            </p:extLst>
          </p:nvPr>
        </p:nvGraphicFramePr>
        <p:xfrm>
          <a:off x="383284" y="3976453"/>
          <a:ext cx="5345113" cy="1676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35748"/>
                <a:gridCol w="629920"/>
                <a:gridCol w="810260"/>
                <a:gridCol w="723900"/>
                <a:gridCol w="765810"/>
                <a:gridCol w="879475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Attribute name</a:t>
                      </a:r>
                      <a:endParaRPr lang="en-US" sz="11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Support Qualifier</a:t>
                      </a:r>
                      <a:endParaRPr lang="en-US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isReadable</a:t>
                      </a:r>
                      <a:endParaRPr lang="en-US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isWritable</a:t>
                      </a:r>
                      <a:endParaRPr lang="en-US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isInvariant</a:t>
                      </a:r>
                      <a:endParaRPr lang="en-US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isNotifyable</a:t>
                      </a:r>
                      <a:endParaRPr lang="en-US" sz="11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nCGI</a:t>
                      </a:r>
                      <a:r>
                        <a:rPr lang="en-US" sz="105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pLMNIdList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sNSSAIList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CM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rRMPolicyType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CM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T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rRMPolicyNSSIId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CM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rRMPolicyRatio</a:t>
                      </a:r>
                      <a:r>
                        <a:rPr lang="en-US" sz="105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CM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T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rRMPolicy</a:t>
                      </a:r>
                      <a:r>
                        <a:rPr lang="en-US" sz="1050">
                          <a:effectLst/>
                        </a:rPr>
                        <a:t> 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CM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T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Attribute related to role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8030022"/>
              </p:ext>
            </p:extLst>
          </p:nvPr>
        </p:nvGraphicFramePr>
        <p:xfrm>
          <a:off x="6241603" y="3730391"/>
          <a:ext cx="5569837" cy="24003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0760"/>
                <a:gridCol w="3492117"/>
                <a:gridCol w="107696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highlight>
                            <a:srgbClr val="FFFF00"/>
                          </a:highlight>
                        </a:rPr>
                        <a:t>rRMPolicyRatio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The </a:t>
                      </a:r>
                      <a:r>
                        <a:rPr lang="en-GB" sz="900" dirty="0" err="1">
                          <a:effectLst/>
                        </a:rPr>
                        <a:t>RRM</a:t>
                      </a:r>
                      <a:r>
                        <a:rPr lang="en-GB" sz="900" dirty="0">
                          <a:effectLst/>
                        </a:rPr>
                        <a:t> policy setting the ratio for the split of the Radio resources between the supported </a:t>
                      </a:r>
                      <a:r>
                        <a:rPr lang="en-GB" sz="900" dirty="0" err="1">
                          <a:effectLst/>
                        </a:rPr>
                        <a:t>NSIs</a:t>
                      </a:r>
                      <a:r>
                        <a:rPr lang="en-GB" sz="900" dirty="0">
                          <a:effectLst/>
                        </a:rPr>
                        <a:t>. It is the list of target percentage values assigned to the corresponding </a:t>
                      </a:r>
                      <a:r>
                        <a:rPr lang="en-GB" sz="900" dirty="0" err="1">
                          <a:effectLst/>
                        </a:rPr>
                        <a:t>rRMPolicyNSSIId</a:t>
                      </a:r>
                      <a:r>
                        <a:rPr lang="en-GB" sz="900" dirty="0">
                          <a:effectLst/>
                        </a:rPr>
                        <a:t> values. Every value specifies the percentage of </a:t>
                      </a:r>
                      <a:r>
                        <a:rPr lang="en-GB" sz="900" dirty="0" err="1">
                          <a:effectLst/>
                        </a:rPr>
                        <a:t>PRBs</a:t>
                      </a:r>
                      <a:r>
                        <a:rPr lang="en-GB" sz="900" dirty="0">
                          <a:effectLst/>
                        </a:rPr>
                        <a:t> </a:t>
                      </a:r>
                      <a:r>
                        <a:rPr lang="en-US" sz="800" dirty="0">
                          <a:effectLst/>
                        </a:rPr>
                        <a:t> </a:t>
                      </a:r>
                      <a:r>
                        <a:rPr lang="en-GB" sz="900" dirty="0">
                          <a:effectLst/>
                        </a:rPr>
                        <a:t>to be allocated to the corresponding </a:t>
                      </a:r>
                      <a:r>
                        <a:rPr lang="en-GB" sz="900" dirty="0" err="1">
                          <a:effectLst/>
                        </a:rPr>
                        <a:t>NSSI</a:t>
                      </a:r>
                      <a:r>
                        <a:rPr lang="en-GB" sz="900" dirty="0">
                          <a:effectLst/>
                        </a:rPr>
                        <a:t>, in average over time. The sum of the values shall be less or equal 100.</a:t>
                      </a:r>
                      <a:endParaRPr lang="en-US" sz="9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</a:rPr>
                        <a:t>allowedValues</a:t>
                      </a:r>
                      <a:r>
                        <a:rPr lang="en-GB" sz="900" dirty="0">
                          <a:effectLst/>
                        </a:rPr>
                        <a:t>: </a:t>
                      </a:r>
                      <a:endParaRPr lang="en-US" sz="9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0 : 100</a:t>
                      </a:r>
                      <a:endParaRPr lang="en-US" sz="9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NOTE: The averaging time interval is implementation dependent 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type: Integer</a:t>
                      </a:r>
                      <a:endParaRPr lang="en-US" sz="105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multiplicity: 1..*</a:t>
                      </a:r>
                      <a:endParaRPr lang="en-US" sz="105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</a:rPr>
                        <a:t>isOrdered</a:t>
                      </a:r>
                      <a:r>
                        <a:rPr lang="en-US" sz="900" dirty="0">
                          <a:effectLst/>
                        </a:rPr>
                        <a:t>: N/A</a:t>
                      </a:r>
                      <a:endParaRPr lang="en-US" sz="105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</a:rPr>
                        <a:t>isUnique</a:t>
                      </a:r>
                      <a:r>
                        <a:rPr lang="en-US" sz="900" dirty="0">
                          <a:effectLst/>
                        </a:rPr>
                        <a:t>: N/A</a:t>
                      </a:r>
                      <a:endParaRPr lang="en-US" sz="105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</a:rPr>
                        <a:t>defaultValue</a:t>
                      </a:r>
                      <a:r>
                        <a:rPr lang="en-US" sz="900" dirty="0">
                          <a:effectLst/>
                        </a:rPr>
                        <a:t>: None</a:t>
                      </a:r>
                      <a:endParaRPr lang="en-US" sz="105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</a:rPr>
                        <a:t>allowedValues</a:t>
                      </a:r>
                      <a:r>
                        <a:rPr lang="en-US" sz="900" dirty="0">
                          <a:effectLst/>
                        </a:rPr>
                        <a:t>: N/A</a:t>
                      </a:r>
                      <a:endParaRPr lang="en-US" sz="105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 err="1">
                          <a:effectLst/>
                        </a:rPr>
                        <a:t>isNullable</a:t>
                      </a:r>
                      <a:r>
                        <a:rPr lang="en-US" sz="1050" dirty="0">
                          <a:effectLst/>
                        </a:rPr>
                        <a:t>: False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highlight>
                            <a:srgbClr val="FFFF00"/>
                          </a:highlight>
                        </a:rPr>
                        <a:t>rRMPolicy</a:t>
                      </a:r>
                      <a:r>
                        <a:rPr lang="en-US" sz="800" dirty="0">
                          <a:effectLst/>
                        </a:rPr>
                        <a:t> 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It represents </a:t>
                      </a:r>
                      <a:r>
                        <a:rPr lang="en-GB" sz="900" dirty="0" err="1">
                          <a:effectLst/>
                        </a:rPr>
                        <a:t>RRM</a:t>
                      </a:r>
                      <a:r>
                        <a:rPr lang="en-GB" sz="900" dirty="0">
                          <a:effectLst/>
                        </a:rPr>
                        <a:t> policy which includes guidance for split of radio resources between multiple slices the cell supports in case when the </a:t>
                      </a:r>
                      <a:r>
                        <a:rPr lang="en-GB" sz="900" dirty="0" err="1">
                          <a:effectLst/>
                        </a:rPr>
                        <a:t>rRMPolicyType</a:t>
                      </a:r>
                      <a:r>
                        <a:rPr lang="en-GB" sz="900" dirty="0">
                          <a:effectLst/>
                        </a:rPr>
                        <a:t> is absent or equal to 0.. </a:t>
                      </a:r>
                      <a:r>
                        <a:rPr lang="en-GB" sz="900" dirty="0">
                          <a:effectLst/>
                          <a:highlight>
                            <a:srgbClr val="FFFF00"/>
                          </a:highlight>
                        </a:rPr>
                        <a:t>The </a:t>
                      </a:r>
                      <a:r>
                        <a:rPr lang="en-GB" sz="900" dirty="0" err="1">
                          <a:effectLst/>
                          <a:highlight>
                            <a:srgbClr val="FFFF00"/>
                          </a:highlight>
                        </a:rPr>
                        <a:t>RRM</a:t>
                      </a:r>
                      <a:r>
                        <a:rPr lang="en-GB" sz="900" dirty="0">
                          <a:effectLst/>
                          <a:highlight>
                            <a:srgbClr val="FFFF00"/>
                          </a:highlight>
                        </a:rPr>
                        <a:t> policy is implementation dependent.</a:t>
                      </a:r>
                      <a:endParaRPr lang="en-US" sz="9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</a:rPr>
                        <a:t>allowedValues</a:t>
                      </a:r>
                      <a:r>
                        <a:rPr lang="en-GB" sz="900" dirty="0">
                          <a:effectLst/>
                        </a:rPr>
                        <a:t>: Not applicable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type: String</a:t>
                      </a:r>
                      <a:endParaRPr lang="en-US" sz="9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multiplicity: 1</a:t>
                      </a:r>
                      <a:endParaRPr lang="en-US" sz="9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</a:rPr>
                        <a:t>isOrdered</a:t>
                      </a:r>
                      <a:r>
                        <a:rPr lang="en-GB" sz="900" dirty="0">
                          <a:effectLst/>
                        </a:rPr>
                        <a:t>: N/A</a:t>
                      </a:r>
                      <a:endParaRPr lang="en-US" sz="9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</a:rPr>
                        <a:t>isUnique</a:t>
                      </a:r>
                      <a:r>
                        <a:rPr lang="en-GB" sz="900" dirty="0">
                          <a:effectLst/>
                        </a:rPr>
                        <a:t>: N/A</a:t>
                      </a:r>
                      <a:endParaRPr lang="en-US" sz="9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</a:rPr>
                        <a:t>defaultValue</a:t>
                      </a:r>
                      <a:r>
                        <a:rPr lang="en-GB" sz="900" dirty="0">
                          <a:effectLst/>
                        </a:rPr>
                        <a:t>: None</a:t>
                      </a:r>
                      <a:endParaRPr lang="en-US" sz="90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err="1">
                          <a:effectLst/>
                        </a:rPr>
                        <a:t>isNullable</a:t>
                      </a:r>
                      <a:r>
                        <a:rPr lang="en-US" sz="900" dirty="0">
                          <a:effectLst/>
                        </a:rPr>
                        <a:t>: </a:t>
                      </a:r>
                      <a:r>
                        <a:rPr lang="en-US" sz="900" dirty="0" smtClean="0">
                          <a:effectLst/>
                        </a:rPr>
                        <a:t>False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11" name="直接箭头连接符 10"/>
          <p:cNvCxnSpPr/>
          <p:nvPr/>
        </p:nvCxnSpPr>
        <p:spPr bwMode="auto">
          <a:xfrm flipV="1">
            <a:off x="5728397" y="4411133"/>
            <a:ext cx="513206" cy="80433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accent4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3" name="直接箭头连接符 12"/>
          <p:cNvCxnSpPr/>
          <p:nvPr/>
        </p:nvCxnSpPr>
        <p:spPr bwMode="auto">
          <a:xfrm>
            <a:off x="5728397" y="5410200"/>
            <a:ext cx="513206" cy="33446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accent3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5" name="文本框 14"/>
          <p:cNvSpPr txBox="1"/>
          <p:nvPr/>
        </p:nvSpPr>
        <p:spPr>
          <a:xfrm>
            <a:off x="3098801" y="3047998"/>
            <a:ext cx="4944532" cy="25400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cxnSp>
        <p:nvCxnSpPr>
          <p:cNvPr id="16" name="直接箭头连接符 15"/>
          <p:cNvCxnSpPr>
            <a:stCxn id="15" idx="2"/>
            <a:endCxn id="4" idx="0"/>
          </p:cNvCxnSpPr>
          <p:nvPr/>
        </p:nvCxnSpPr>
        <p:spPr bwMode="auto">
          <a:xfrm flipH="1">
            <a:off x="3055840" y="3301998"/>
            <a:ext cx="2515227" cy="674455"/>
          </a:xfrm>
          <a:prstGeom prst="straightConnector1">
            <a:avLst/>
          </a:prstGeom>
          <a:noFill/>
          <a:ln w="12700">
            <a:solidFill>
              <a:srgbClr val="FF0000"/>
            </a:solidFill>
            <a:headEnd type="none" w="med" len="med"/>
            <a:tailEnd type="triangle" w="med" len="med"/>
          </a:ln>
        </p:spPr>
      </p:cxnSp>
      <p:sp>
        <p:nvSpPr>
          <p:cNvPr id="19" name="文本框 18"/>
          <p:cNvSpPr txBox="1"/>
          <p:nvPr/>
        </p:nvSpPr>
        <p:spPr>
          <a:xfrm>
            <a:off x="651933" y="5744661"/>
            <a:ext cx="40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>
                <a:solidFill>
                  <a:srgbClr val="C00000"/>
                </a:solidFill>
              </a:rPr>
              <a:t>Extracted from </a:t>
            </a:r>
            <a:r>
              <a:rPr lang="en-US" b="1" i="1" dirty="0" err="1" smtClean="0">
                <a:solidFill>
                  <a:srgbClr val="C00000"/>
                </a:solidFill>
              </a:rPr>
              <a:t>TS</a:t>
            </a:r>
            <a:r>
              <a:rPr lang="en-US" b="1" i="1" dirty="0" smtClean="0">
                <a:solidFill>
                  <a:srgbClr val="C00000"/>
                </a:solidFill>
              </a:rPr>
              <a:t> </a:t>
            </a:r>
            <a:r>
              <a:rPr lang="en-US" b="1" i="1" dirty="0">
                <a:solidFill>
                  <a:srgbClr val="C00000"/>
                </a:solidFill>
              </a:rPr>
              <a:t>28.541 Clause 4.3.4.2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994521" y="6108720"/>
            <a:ext cx="40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>
                <a:solidFill>
                  <a:srgbClr val="C00000"/>
                </a:solidFill>
              </a:rPr>
              <a:t>Extracted from </a:t>
            </a:r>
            <a:r>
              <a:rPr lang="en-US" b="1" i="1" dirty="0" err="1" smtClean="0">
                <a:solidFill>
                  <a:srgbClr val="C00000"/>
                </a:solidFill>
              </a:rPr>
              <a:t>TS</a:t>
            </a:r>
            <a:r>
              <a:rPr lang="en-US" b="1" i="1" dirty="0" smtClean="0">
                <a:solidFill>
                  <a:srgbClr val="C00000"/>
                </a:solidFill>
              </a:rPr>
              <a:t> </a:t>
            </a:r>
            <a:r>
              <a:rPr lang="en-US" b="1" i="1" dirty="0">
                <a:solidFill>
                  <a:srgbClr val="C00000"/>
                </a:solidFill>
              </a:rPr>
              <a:t>28.541 Clause 4.4.1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492063" y="1243854"/>
            <a:ext cx="29464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>
                <a:solidFill>
                  <a:srgbClr val="C00000"/>
                </a:solidFill>
              </a:rPr>
              <a:t>Extracted from </a:t>
            </a:r>
            <a:r>
              <a:rPr lang="en-US" b="1" i="1" dirty="0" err="1" smtClean="0">
                <a:solidFill>
                  <a:srgbClr val="C00000"/>
                </a:solidFill>
              </a:rPr>
              <a:t>TS</a:t>
            </a:r>
            <a:r>
              <a:rPr lang="en-US" b="1" i="1" dirty="0" smtClean="0">
                <a:solidFill>
                  <a:srgbClr val="C00000"/>
                </a:solidFill>
              </a:rPr>
              <a:t> 38.300 </a:t>
            </a:r>
            <a:r>
              <a:rPr lang="en-US" b="1" i="1" dirty="0">
                <a:solidFill>
                  <a:srgbClr val="C00000"/>
                </a:solidFill>
              </a:rPr>
              <a:t>Clause </a:t>
            </a:r>
            <a:r>
              <a:rPr lang="en-US" b="1" i="1" dirty="0" smtClean="0">
                <a:solidFill>
                  <a:srgbClr val="C00000"/>
                </a:solidFill>
              </a:rPr>
              <a:t>16.3.1</a:t>
            </a:r>
            <a:endParaRPr lang="en-US" b="1" i="1" dirty="0">
              <a:solidFill>
                <a:srgbClr val="C0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83596" y="2776319"/>
            <a:ext cx="294640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>
                <a:solidFill>
                  <a:srgbClr val="C00000"/>
                </a:solidFill>
              </a:rPr>
              <a:t>Extracted from </a:t>
            </a:r>
            <a:r>
              <a:rPr lang="en-US" b="1" i="1" dirty="0" err="1" smtClean="0">
                <a:solidFill>
                  <a:srgbClr val="C00000"/>
                </a:solidFill>
              </a:rPr>
              <a:t>TS</a:t>
            </a:r>
            <a:r>
              <a:rPr lang="en-US" b="1" i="1" dirty="0" smtClean="0">
                <a:solidFill>
                  <a:srgbClr val="C00000"/>
                </a:solidFill>
              </a:rPr>
              <a:t> 38.300 </a:t>
            </a:r>
            <a:r>
              <a:rPr lang="en-US" b="1" i="1" dirty="0">
                <a:solidFill>
                  <a:srgbClr val="C00000"/>
                </a:solidFill>
              </a:rPr>
              <a:t>Clause </a:t>
            </a:r>
            <a:r>
              <a:rPr lang="en-US" b="1" i="1" dirty="0" smtClean="0">
                <a:solidFill>
                  <a:srgbClr val="C00000"/>
                </a:solidFill>
              </a:rPr>
              <a:t>16.3.3</a:t>
            </a:r>
            <a:endParaRPr lang="en-US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1952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1"/>
          <p:cNvSpPr>
            <a:spLocks noGrp="1"/>
          </p:cNvSpPr>
          <p:nvPr>
            <p:ph type="title"/>
          </p:nvPr>
        </p:nvSpPr>
        <p:spPr>
          <a:xfrm>
            <a:off x="228600" y="30803"/>
            <a:ext cx="11963400" cy="72840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eaLnBrk="1" hangingPunct="1"/>
            <a:r>
              <a:rPr lang="en-US" altLang="zh-CN" sz="2400" dirty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Overview: </a:t>
            </a:r>
            <a:r>
              <a:rPr lang="en-US" altLang="zh-CN" sz="2400" dirty="0" smtClean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how to guarantee slice SLA by </a:t>
            </a:r>
            <a:r>
              <a:rPr lang="en-US" altLang="zh-CN" sz="2400" dirty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MP and </a:t>
            </a:r>
            <a:r>
              <a:rPr lang="en-US" altLang="zh-CN" sz="2400" dirty="0" err="1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CP</a:t>
            </a:r>
            <a:endParaRPr lang="de-DE" altLang="de-DE" sz="2400" dirty="0">
              <a:solidFill>
                <a:srgbClr val="C00000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61" name="内容占位符 1"/>
          <p:cNvSpPr txBox="1">
            <a:spLocks/>
          </p:cNvSpPr>
          <p:nvPr/>
        </p:nvSpPr>
        <p:spPr>
          <a:xfrm>
            <a:off x="1103445" y="4909099"/>
            <a:ext cx="11137237" cy="1611867"/>
          </a:xfrm>
          <a:prstGeom prst="rect">
            <a:avLst/>
          </a:prstGeom>
        </p:spPr>
        <p:txBody>
          <a:bodyPr/>
          <a:lstStyle>
            <a:lvl1pPr marL="300031" indent="-300031" algn="l" defTabSz="801668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52447" indent="-250819" algn="l" defTabSz="801668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itchFamily="2" charset="2"/>
              <a:buChar char="p"/>
              <a:def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003275" indent="-201608" algn="l" defTabSz="801668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50000"/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401728" indent="-200020" algn="l" defTabSz="801668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03355" indent="-201608" algn="l" defTabSz="801668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FrutigerNext LT Medium" pitchFamily="20" charset="0"/>
              <a:buChar char="~"/>
              <a:defRPr sz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260544" indent="-201608" algn="l" defTabSz="801668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FrutigerNext LT Medium" pitchFamily="20" charset="0"/>
              <a:buChar char="~"/>
              <a:defRPr sz="1200">
                <a:solidFill>
                  <a:schemeClr val="tx1"/>
                </a:solidFill>
                <a:latin typeface="+mj-lt"/>
                <a:ea typeface="+mn-ea"/>
              </a:defRPr>
            </a:lvl6pPr>
            <a:lvl7pPr marL="2717732" indent="-201608" algn="l" defTabSz="801668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FrutigerNext LT Medium" pitchFamily="20" charset="0"/>
              <a:buChar char="~"/>
              <a:defRPr sz="1200">
                <a:solidFill>
                  <a:schemeClr val="tx1"/>
                </a:solidFill>
                <a:latin typeface="+mj-lt"/>
                <a:ea typeface="+mn-ea"/>
              </a:defRPr>
            </a:lvl7pPr>
            <a:lvl8pPr marL="3174921" indent="-201608" algn="l" defTabSz="801668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FrutigerNext LT Medium" pitchFamily="20" charset="0"/>
              <a:buChar char="~"/>
              <a:defRPr sz="1200">
                <a:solidFill>
                  <a:schemeClr val="tx1"/>
                </a:solidFill>
                <a:latin typeface="+mj-lt"/>
                <a:ea typeface="+mn-ea"/>
              </a:defRPr>
            </a:lvl8pPr>
            <a:lvl9pPr marL="3632109" indent="-201608" algn="l" defTabSz="801668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FrutigerNext LT Medium" pitchFamily="20" charset="0"/>
              <a:buChar char="~"/>
              <a:defRPr sz="1200">
                <a:solidFill>
                  <a:schemeClr val="tx1"/>
                </a:solidFill>
                <a:latin typeface="+mj-lt"/>
                <a:ea typeface="+mn-ea"/>
              </a:defRPr>
            </a:lvl9pPr>
          </a:lstStyle>
          <a:p>
            <a:pPr marL="342900" lvl="1" indent="-3429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100000"/>
              <a:buBlip>
                <a:blip r:embed="rId3"/>
              </a:buBlip>
            </a:pPr>
            <a:r>
              <a:rPr lang="en-US" altLang="zh-CN" sz="1050" dirty="0">
                <a:solidFill>
                  <a:srgbClr val="002060"/>
                </a:solidFill>
                <a:cs typeface="+mn-cs"/>
              </a:rPr>
              <a:t>Slice QoE calculation: Based on service MOS and network data, NWDAF trains the Service MOS model and measure service MOS per slice.</a:t>
            </a:r>
          </a:p>
          <a:p>
            <a:pPr marL="342900" lvl="1" indent="-3429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100000"/>
              <a:buBlip>
                <a:blip r:embed="rId3"/>
              </a:buBlip>
            </a:pPr>
            <a:r>
              <a:rPr lang="en-US" altLang="zh-CN" sz="1050" dirty="0">
                <a:solidFill>
                  <a:srgbClr val="002060"/>
                </a:solidFill>
                <a:cs typeface="+mn-cs"/>
              </a:rPr>
              <a:t>Control Plane in </a:t>
            </a:r>
            <a:r>
              <a:rPr lang="en-US" altLang="zh-CN" sz="1050" dirty="0" err="1">
                <a:solidFill>
                  <a:srgbClr val="002060"/>
                </a:solidFill>
                <a:cs typeface="+mn-cs"/>
              </a:rPr>
              <a:t>5GC</a:t>
            </a:r>
            <a:r>
              <a:rPr lang="en-US" altLang="zh-CN" sz="1050" dirty="0">
                <a:solidFill>
                  <a:srgbClr val="002060"/>
                </a:solidFill>
                <a:cs typeface="+mn-cs"/>
              </a:rPr>
              <a:t>:</a:t>
            </a:r>
          </a:p>
          <a:p>
            <a:pPr marL="742950" lvl="1" indent="-28575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C0000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altLang="zh-CN" sz="1050" dirty="0">
                <a:solidFill>
                  <a:srgbClr val="002060"/>
                </a:solidFill>
              </a:rPr>
              <a:t>Based on slice QoE from NWDAF, NSSF evaluates the slice SLA fulfilment Info and perform admission control for the new slice;</a:t>
            </a:r>
          </a:p>
          <a:p>
            <a:pPr marL="742950" lvl="1" indent="-28575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C0000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050" dirty="0">
                <a:solidFill>
                  <a:srgbClr val="002060"/>
                </a:solidFill>
              </a:rPr>
              <a:t>NSSF recognizes the </a:t>
            </a:r>
            <a:r>
              <a:rPr lang="en-US" sz="1050" dirty="0" smtClean="0">
                <a:solidFill>
                  <a:srgbClr val="002060"/>
                </a:solidFill>
              </a:rPr>
              <a:t>problematic </a:t>
            </a:r>
            <a:r>
              <a:rPr lang="en-US" sz="1050" dirty="0">
                <a:solidFill>
                  <a:srgbClr val="002060"/>
                </a:solidFill>
              </a:rPr>
              <a:t>area based on </a:t>
            </a:r>
            <a:r>
              <a:rPr lang="en-US" sz="1050" dirty="0" smtClean="0">
                <a:solidFill>
                  <a:srgbClr val="002060"/>
                </a:solidFill>
              </a:rPr>
              <a:t>the feedback </a:t>
            </a:r>
            <a:r>
              <a:rPr lang="en-US" sz="1050" dirty="0">
                <a:solidFill>
                  <a:srgbClr val="002060"/>
                </a:solidFill>
              </a:rPr>
              <a:t>from NWDAF, and sends the slice SLA fulfilment Info per </a:t>
            </a:r>
            <a:r>
              <a:rPr lang="en-US" sz="1050" dirty="0" smtClean="0">
                <a:solidFill>
                  <a:srgbClr val="002060"/>
                </a:solidFill>
              </a:rPr>
              <a:t>problematic </a:t>
            </a:r>
            <a:r>
              <a:rPr lang="en-US" sz="1050" dirty="0">
                <a:solidFill>
                  <a:srgbClr val="002060"/>
                </a:solidFill>
              </a:rPr>
              <a:t>area.</a:t>
            </a:r>
            <a:endParaRPr lang="en-US" altLang="zh-CN" sz="1050" dirty="0">
              <a:solidFill>
                <a:srgbClr val="002060"/>
              </a:solidFill>
            </a:endParaRPr>
          </a:p>
          <a:p>
            <a:pPr marL="342900" lvl="1" indent="-3429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100000"/>
              <a:buBlip>
                <a:blip r:embed="rId3"/>
              </a:buBlip>
            </a:pPr>
            <a:r>
              <a:rPr lang="en-US" altLang="zh-CN" sz="1050" dirty="0">
                <a:solidFill>
                  <a:srgbClr val="002060"/>
                </a:solidFill>
                <a:cs typeface="+mn-cs"/>
              </a:rPr>
              <a:t>Slice level RAN resource schedule: Within </a:t>
            </a:r>
            <a:r>
              <a:rPr lang="en-GB" sz="1050" dirty="0">
                <a:solidFill>
                  <a:srgbClr val="002060"/>
                </a:solidFill>
                <a:cs typeface="+mn-cs"/>
              </a:rPr>
              <a:t>the RAN resource configured by OAM, RAN schedule slice level resource</a:t>
            </a:r>
            <a:r>
              <a:rPr lang="en-US" altLang="zh-CN" sz="1050" dirty="0">
                <a:solidFill>
                  <a:srgbClr val="002060"/>
                </a:solidFill>
                <a:cs typeface="+mn-cs"/>
              </a:rPr>
              <a:t> based on slice SLA fulfilment Info from NSSF.</a:t>
            </a:r>
          </a:p>
          <a:p>
            <a:pPr marL="342900" lvl="1" indent="-34290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Pct val="100000"/>
              <a:buBlip>
                <a:blip r:embed="rId3"/>
              </a:buBlip>
            </a:pPr>
            <a:r>
              <a:rPr lang="en-US" altLang="zh-CN" sz="1050" dirty="0">
                <a:solidFill>
                  <a:srgbClr val="002060"/>
                </a:solidFill>
                <a:cs typeface="+mn-cs"/>
              </a:rPr>
              <a:t>Slice level RAN resource adjustment: Based on slice QoE, OAM trains slice resource model and adjust the slice level resource configuration.</a:t>
            </a:r>
            <a:endParaRPr lang="en-US" sz="1050" dirty="0">
              <a:solidFill>
                <a:srgbClr val="002060"/>
              </a:solidFill>
              <a:cs typeface="+mn-cs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1086328" y="3580083"/>
            <a:ext cx="18874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b="1" kern="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Slice level resource configuration and schedule:</a:t>
            </a:r>
            <a:endParaRPr lang="en-US" kern="0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kern="0" dirty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 </a:t>
            </a:r>
            <a:r>
              <a:rPr lang="en-US" kern="0" dirty="0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- </a:t>
            </a:r>
            <a:r>
              <a:rPr lang="en-US" altLang="zh-CN" kern="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Existing Slice: </a:t>
            </a:r>
            <a:endParaRPr lang="en-US" altLang="zh-CN" kern="0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kern="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    &gt; </a:t>
            </a:r>
            <a:r>
              <a:rPr lang="en-US" altLang="zh-CN" kern="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Guaranteed: </a:t>
            </a:r>
            <a:r>
              <a:rPr lang="en-US" altLang="zh-CN" kern="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10%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kern="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    &gt; </a:t>
            </a:r>
            <a:r>
              <a:rPr lang="en-US" altLang="zh-CN" kern="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Maximum: </a:t>
            </a:r>
            <a:r>
              <a:rPr lang="en-US" altLang="zh-CN" kern="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15%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kern="0" dirty="0" smtClean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- </a:t>
            </a:r>
            <a:r>
              <a:rPr lang="zh-CN" altLang="en-US" kern="0" dirty="0" smtClean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  <a:r>
              <a:rPr lang="en-US" altLang="zh-CN" kern="0" dirty="0" smtClean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New Slice (Initial)</a:t>
            </a:r>
            <a:endParaRPr lang="en-US" altLang="zh-CN" kern="0" dirty="0">
              <a:solidFill>
                <a:srgbClr val="C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kern="0" dirty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   </a:t>
            </a:r>
            <a:r>
              <a:rPr lang="en-US" altLang="zh-CN" kern="0" dirty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&gt; </a:t>
            </a:r>
            <a:r>
              <a:rPr lang="en-US" altLang="zh-CN" kern="0" dirty="0" smtClean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Guaranteed: </a:t>
            </a:r>
            <a:r>
              <a:rPr lang="en-US" altLang="zh-CN" kern="0" dirty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20%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kern="0" dirty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    &gt; </a:t>
            </a:r>
            <a:r>
              <a:rPr lang="en-US" altLang="zh-CN" kern="0" dirty="0" smtClean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Maximum: </a:t>
            </a:r>
            <a:r>
              <a:rPr lang="en-US" altLang="zh-CN" kern="0" dirty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25%</a:t>
            </a:r>
            <a:r>
              <a:rPr lang="en-US" sz="800" kern="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</a:p>
        </p:txBody>
      </p:sp>
      <p:grpSp>
        <p:nvGrpSpPr>
          <p:cNvPr id="78" name="组合 77"/>
          <p:cNvGrpSpPr/>
          <p:nvPr/>
        </p:nvGrpSpPr>
        <p:grpSpPr>
          <a:xfrm>
            <a:off x="1505869" y="2498570"/>
            <a:ext cx="749705" cy="1023164"/>
            <a:chOff x="349610" y="2733341"/>
            <a:chExt cx="562279" cy="767373"/>
          </a:xfrm>
        </p:grpSpPr>
        <p:sp>
          <p:nvSpPr>
            <p:cNvPr id="79" name="Freeform 280"/>
            <p:cNvSpPr>
              <a:spLocks/>
            </p:cNvSpPr>
            <p:nvPr/>
          </p:nvSpPr>
          <p:spPr bwMode="auto">
            <a:xfrm>
              <a:off x="627881" y="3110321"/>
              <a:ext cx="2869" cy="1491"/>
            </a:xfrm>
            <a:custGeom>
              <a:avLst/>
              <a:gdLst>
                <a:gd name="T0" fmla="*/ 0 w 1"/>
                <a:gd name="T1" fmla="*/ 0 h 1588"/>
                <a:gd name="T2" fmla="*/ 2147483647 w 1"/>
                <a:gd name="T3" fmla="*/ 0 h 1588"/>
                <a:gd name="T4" fmla="*/ 0 w 1"/>
                <a:gd name="T5" fmla="*/ 0 h 1588"/>
                <a:gd name="T6" fmla="*/ 0 60000 65536"/>
                <a:gd name="T7" fmla="*/ 0 60000 65536"/>
                <a:gd name="T8" fmla="*/ 0 60000 65536"/>
                <a:gd name="T9" fmla="*/ 0 w 1"/>
                <a:gd name="T10" fmla="*/ 0 h 1588"/>
                <a:gd name="T11" fmla="*/ 1 w 1"/>
                <a:gd name="T12" fmla="*/ 1588 h 15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588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/>
            <a:p>
              <a:endParaRPr lang="zh-CN" altLang="en-US" sz="14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80" name="Freeform 281"/>
            <p:cNvSpPr>
              <a:spLocks/>
            </p:cNvSpPr>
            <p:nvPr/>
          </p:nvSpPr>
          <p:spPr bwMode="auto">
            <a:xfrm>
              <a:off x="627881" y="3110321"/>
              <a:ext cx="2869" cy="1491"/>
            </a:xfrm>
            <a:custGeom>
              <a:avLst/>
              <a:gdLst>
                <a:gd name="T0" fmla="*/ 0 w 1"/>
                <a:gd name="T1" fmla="*/ 0 h 1588"/>
                <a:gd name="T2" fmla="*/ 2147483647 w 1"/>
                <a:gd name="T3" fmla="*/ 0 h 1588"/>
                <a:gd name="T4" fmla="*/ 0 w 1"/>
                <a:gd name="T5" fmla="*/ 0 h 1588"/>
                <a:gd name="T6" fmla="*/ 0 60000 65536"/>
                <a:gd name="T7" fmla="*/ 0 60000 65536"/>
                <a:gd name="T8" fmla="*/ 0 60000 65536"/>
                <a:gd name="T9" fmla="*/ 0 w 1"/>
                <a:gd name="T10" fmla="*/ 0 h 1588"/>
                <a:gd name="T11" fmla="*/ 1 w 1"/>
                <a:gd name="T12" fmla="*/ 1588 h 15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588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/>
            <a:p>
              <a:endParaRPr lang="zh-CN" altLang="en-US" sz="14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82" name="Freeform 282"/>
            <p:cNvSpPr>
              <a:spLocks noEditPoints="1"/>
            </p:cNvSpPr>
            <p:nvPr/>
          </p:nvSpPr>
          <p:spPr bwMode="auto">
            <a:xfrm>
              <a:off x="480552" y="3064130"/>
              <a:ext cx="298351" cy="436584"/>
            </a:xfrm>
            <a:custGeom>
              <a:avLst/>
              <a:gdLst>
                <a:gd name="T0" fmla="*/ 2147483647 w 88"/>
                <a:gd name="T1" fmla="*/ 2147483647 h 124"/>
                <a:gd name="T2" fmla="*/ 2147483647 w 88"/>
                <a:gd name="T3" fmla="*/ 2147483647 h 124"/>
                <a:gd name="T4" fmla="*/ 2147483647 w 88"/>
                <a:gd name="T5" fmla="*/ 2147483647 h 124"/>
                <a:gd name="T6" fmla="*/ 2147483647 w 88"/>
                <a:gd name="T7" fmla="*/ 2147483647 h 124"/>
                <a:gd name="T8" fmla="*/ 2147483647 w 88"/>
                <a:gd name="T9" fmla="*/ 0 h 124"/>
                <a:gd name="T10" fmla="*/ 2147483647 w 88"/>
                <a:gd name="T11" fmla="*/ 0 h 124"/>
                <a:gd name="T12" fmla="*/ 2147483647 w 88"/>
                <a:gd name="T13" fmla="*/ 0 h 124"/>
                <a:gd name="T14" fmla="*/ 2147483647 w 88"/>
                <a:gd name="T15" fmla="*/ 2147483647 h 124"/>
                <a:gd name="T16" fmla="*/ 2147483647 w 88"/>
                <a:gd name="T17" fmla="*/ 2147483647 h 124"/>
                <a:gd name="T18" fmla="*/ 0 w 88"/>
                <a:gd name="T19" fmla="*/ 2147483647 h 124"/>
                <a:gd name="T20" fmla="*/ 2147483647 w 88"/>
                <a:gd name="T21" fmla="*/ 2147483647 h 124"/>
                <a:gd name="T22" fmla="*/ 2147483647 w 88"/>
                <a:gd name="T23" fmla="*/ 2147483647 h 124"/>
                <a:gd name="T24" fmla="*/ 2147483647 w 88"/>
                <a:gd name="T25" fmla="*/ 2147483647 h 124"/>
                <a:gd name="T26" fmla="*/ 2147483647 w 88"/>
                <a:gd name="T27" fmla="*/ 2147483647 h 124"/>
                <a:gd name="T28" fmla="*/ 2147483647 w 88"/>
                <a:gd name="T29" fmla="*/ 2147483647 h 124"/>
                <a:gd name="T30" fmla="*/ 2147483647 w 88"/>
                <a:gd name="T31" fmla="*/ 2147483647 h 124"/>
                <a:gd name="T32" fmla="*/ 2147483647 w 88"/>
                <a:gd name="T33" fmla="*/ 2147483647 h 124"/>
                <a:gd name="T34" fmla="*/ 2147483647 w 88"/>
                <a:gd name="T35" fmla="*/ 2147483647 h 124"/>
                <a:gd name="T36" fmla="*/ 2147483647 w 88"/>
                <a:gd name="T37" fmla="*/ 2147483647 h 124"/>
                <a:gd name="T38" fmla="*/ 2147483647 w 88"/>
                <a:gd name="T39" fmla="*/ 2147483647 h 124"/>
                <a:gd name="T40" fmla="*/ 2147483647 w 88"/>
                <a:gd name="T41" fmla="*/ 2147483647 h 124"/>
                <a:gd name="T42" fmla="*/ 2147483647 w 88"/>
                <a:gd name="T43" fmla="*/ 2147483647 h 124"/>
                <a:gd name="T44" fmla="*/ 2147483647 w 88"/>
                <a:gd name="T45" fmla="*/ 2147483647 h 12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8"/>
                <a:gd name="T70" fmla="*/ 0 h 124"/>
                <a:gd name="T71" fmla="*/ 88 w 88"/>
                <a:gd name="T72" fmla="*/ 124 h 12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8" h="124">
                  <a:moveTo>
                    <a:pt x="69" y="124"/>
                  </a:moveTo>
                  <a:cubicBezTo>
                    <a:pt x="88" y="124"/>
                    <a:pt x="88" y="124"/>
                    <a:pt x="88" y="124"/>
                  </a:cubicBezTo>
                  <a:cubicBezTo>
                    <a:pt x="87" y="123"/>
                    <a:pt x="87" y="121"/>
                    <a:pt x="87" y="120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0" y="2"/>
                    <a:pt x="47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0" y="0"/>
                    <a:pt x="37" y="2"/>
                    <a:pt x="36" y="6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0" y="121"/>
                    <a:pt x="0" y="123"/>
                    <a:pt x="0" y="124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64" y="107"/>
                    <a:pt x="64" y="107"/>
                    <a:pt x="64" y="107"/>
                  </a:cubicBezTo>
                  <a:lnTo>
                    <a:pt x="69" y="124"/>
                  </a:lnTo>
                  <a:close/>
                  <a:moveTo>
                    <a:pt x="48" y="55"/>
                  </a:moveTo>
                  <a:cubicBezTo>
                    <a:pt x="39" y="55"/>
                    <a:pt x="39" y="55"/>
                    <a:pt x="39" y="55"/>
                  </a:cubicBezTo>
                  <a:cubicBezTo>
                    <a:pt x="44" y="40"/>
                    <a:pt x="44" y="40"/>
                    <a:pt x="44" y="40"/>
                  </a:cubicBezTo>
                  <a:lnTo>
                    <a:pt x="48" y="55"/>
                  </a:lnTo>
                  <a:close/>
                  <a:moveTo>
                    <a:pt x="29" y="89"/>
                  </a:moveTo>
                  <a:cubicBezTo>
                    <a:pt x="33" y="73"/>
                    <a:pt x="33" y="73"/>
                    <a:pt x="33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9" y="89"/>
                    <a:pt x="59" y="89"/>
                    <a:pt x="59" y="89"/>
                  </a:cubicBezTo>
                  <a:lnTo>
                    <a:pt x="29" y="89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/>
            <a:p>
              <a:endParaRPr lang="zh-CN" altLang="en-US" sz="14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83" name="Freeform 283"/>
            <p:cNvSpPr>
              <a:spLocks/>
            </p:cNvSpPr>
            <p:nvPr/>
          </p:nvSpPr>
          <p:spPr bwMode="auto">
            <a:xfrm>
              <a:off x="702469" y="2815293"/>
              <a:ext cx="104710" cy="277147"/>
            </a:xfrm>
            <a:custGeom>
              <a:avLst/>
              <a:gdLst>
                <a:gd name="T0" fmla="*/ 2147483647 w 31"/>
                <a:gd name="T1" fmla="*/ 2147483647 h 79"/>
                <a:gd name="T2" fmla="*/ 2147483647 w 31"/>
                <a:gd name="T3" fmla="*/ 2147483647 h 79"/>
                <a:gd name="T4" fmla="*/ 2147483647 w 31"/>
                <a:gd name="T5" fmla="*/ 2147483647 h 79"/>
                <a:gd name="T6" fmla="*/ 2147483647 w 31"/>
                <a:gd name="T7" fmla="*/ 2147483647 h 79"/>
                <a:gd name="T8" fmla="*/ 2147483647 w 31"/>
                <a:gd name="T9" fmla="*/ 2147483647 h 79"/>
                <a:gd name="T10" fmla="*/ 2147483647 w 31"/>
                <a:gd name="T11" fmla="*/ 2147483647 h 79"/>
                <a:gd name="T12" fmla="*/ 2147483647 w 31"/>
                <a:gd name="T13" fmla="*/ 2147483647 h 79"/>
                <a:gd name="T14" fmla="*/ 2147483647 w 31"/>
                <a:gd name="T15" fmla="*/ 2147483647 h 79"/>
                <a:gd name="T16" fmla="*/ 2147483647 w 31"/>
                <a:gd name="T17" fmla="*/ 2147483647 h 79"/>
                <a:gd name="T18" fmla="*/ 2147483647 w 31"/>
                <a:gd name="T19" fmla="*/ 2147483647 h 79"/>
                <a:gd name="T20" fmla="*/ 2147483647 w 31"/>
                <a:gd name="T21" fmla="*/ 2147483647 h 79"/>
                <a:gd name="T22" fmla="*/ 2147483647 w 31"/>
                <a:gd name="T23" fmla="*/ 2147483647 h 79"/>
                <a:gd name="T24" fmla="*/ 2147483647 w 31"/>
                <a:gd name="T25" fmla="*/ 2147483647 h 79"/>
                <a:gd name="T26" fmla="*/ 2147483647 w 31"/>
                <a:gd name="T27" fmla="*/ 2147483647 h 79"/>
                <a:gd name="T28" fmla="*/ 2147483647 w 31"/>
                <a:gd name="T29" fmla="*/ 2147483647 h 79"/>
                <a:gd name="T30" fmla="*/ 2147483647 w 31"/>
                <a:gd name="T31" fmla="*/ 2147483647 h 79"/>
                <a:gd name="T32" fmla="*/ 2147483647 w 31"/>
                <a:gd name="T33" fmla="*/ 2147483647 h 79"/>
                <a:gd name="T34" fmla="*/ 2147483647 w 31"/>
                <a:gd name="T35" fmla="*/ 2147483647 h 79"/>
                <a:gd name="T36" fmla="*/ 2147483647 w 31"/>
                <a:gd name="T37" fmla="*/ 2147483647 h 79"/>
                <a:gd name="T38" fmla="*/ 2147483647 w 31"/>
                <a:gd name="T39" fmla="*/ 2147483647 h 79"/>
                <a:gd name="T40" fmla="*/ 2147483647 w 31"/>
                <a:gd name="T41" fmla="*/ 2147483647 h 79"/>
                <a:gd name="T42" fmla="*/ 2147483647 w 31"/>
                <a:gd name="T43" fmla="*/ 2147483647 h 79"/>
                <a:gd name="T44" fmla="*/ 2147483647 w 31"/>
                <a:gd name="T45" fmla="*/ 2147483647 h 79"/>
                <a:gd name="T46" fmla="*/ 2147483647 w 31"/>
                <a:gd name="T47" fmla="*/ 2147483647 h 7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1"/>
                <a:gd name="T73" fmla="*/ 0 h 79"/>
                <a:gd name="T74" fmla="*/ 31 w 31"/>
                <a:gd name="T75" fmla="*/ 79 h 7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1" h="79">
                  <a:moveTo>
                    <a:pt x="6" y="78"/>
                  </a:moveTo>
                  <a:cubicBezTo>
                    <a:pt x="3" y="75"/>
                    <a:pt x="2" y="70"/>
                    <a:pt x="5" y="67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13" y="56"/>
                    <a:pt x="15" y="47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26"/>
                    <a:pt x="4" y="16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2"/>
                    <a:pt x="0" y="7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0"/>
                    <a:pt x="10" y="0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31" y="16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51"/>
                    <a:pt x="27" y="64"/>
                    <a:pt x="17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6" y="78"/>
                    <a:pt x="14" y="79"/>
                    <a:pt x="11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9" y="79"/>
                    <a:pt x="8" y="79"/>
                    <a:pt x="6" y="7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/>
            <a:p>
              <a:endParaRPr lang="zh-CN" altLang="en-US" sz="14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84" name="Freeform 284"/>
            <p:cNvSpPr>
              <a:spLocks/>
            </p:cNvSpPr>
            <p:nvPr/>
          </p:nvSpPr>
          <p:spPr bwMode="auto">
            <a:xfrm>
              <a:off x="769885" y="2733341"/>
              <a:ext cx="142004" cy="433604"/>
            </a:xfrm>
            <a:custGeom>
              <a:avLst/>
              <a:gdLst>
                <a:gd name="T0" fmla="*/ 2147483647 w 42"/>
                <a:gd name="T1" fmla="*/ 2147483647 h 123"/>
                <a:gd name="T2" fmla="*/ 2147483647 w 42"/>
                <a:gd name="T3" fmla="*/ 2147483647 h 123"/>
                <a:gd name="T4" fmla="*/ 2147483647 w 42"/>
                <a:gd name="T5" fmla="*/ 2147483647 h 123"/>
                <a:gd name="T6" fmla="*/ 2147483647 w 42"/>
                <a:gd name="T7" fmla="*/ 2147483647 h 123"/>
                <a:gd name="T8" fmla="*/ 2147483647 w 42"/>
                <a:gd name="T9" fmla="*/ 2147483647 h 123"/>
                <a:gd name="T10" fmla="*/ 2147483647 w 42"/>
                <a:gd name="T11" fmla="*/ 2147483647 h 123"/>
                <a:gd name="T12" fmla="*/ 2147483647 w 42"/>
                <a:gd name="T13" fmla="*/ 2147483647 h 123"/>
                <a:gd name="T14" fmla="*/ 2147483647 w 42"/>
                <a:gd name="T15" fmla="*/ 2147483647 h 123"/>
                <a:gd name="T16" fmla="*/ 2147483647 w 42"/>
                <a:gd name="T17" fmla="*/ 2147483647 h 123"/>
                <a:gd name="T18" fmla="*/ 2147483647 w 42"/>
                <a:gd name="T19" fmla="*/ 2147483647 h 123"/>
                <a:gd name="T20" fmla="*/ 2147483647 w 42"/>
                <a:gd name="T21" fmla="*/ 2147483647 h 123"/>
                <a:gd name="T22" fmla="*/ 2147483647 w 42"/>
                <a:gd name="T23" fmla="*/ 2147483647 h 123"/>
                <a:gd name="T24" fmla="*/ 2147483647 w 42"/>
                <a:gd name="T25" fmla="*/ 2147483647 h 123"/>
                <a:gd name="T26" fmla="*/ 2147483647 w 42"/>
                <a:gd name="T27" fmla="*/ 2147483647 h 123"/>
                <a:gd name="T28" fmla="*/ 2147483647 w 42"/>
                <a:gd name="T29" fmla="*/ 2147483647 h 123"/>
                <a:gd name="T30" fmla="*/ 2147483647 w 42"/>
                <a:gd name="T31" fmla="*/ 2147483647 h 123"/>
                <a:gd name="T32" fmla="*/ 2147483647 w 42"/>
                <a:gd name="T33" fmla="*/ 2147483647 h 123"/>
                <a:gd name="T34" fmla="*/ 2147483647 w 42"/>
                <a:gd name="T35" fmla="*/ 2147483647 h 123"/>
                <a:gd name="T36" fmla="*/ 2147483647 w 42"/>
                <a:gd name="T37" fmla="*/ 2147483647 h 123"/>
                <a:gd name="T38" fmla="*/ 2147483647 w 42"/>
                <a:gd name="T39" fmla="*/ 2147483647 h 123"/>
                <a:gd name="T40" fmla="*/ 2147483647 w 42"/>
                <a:gd name="T41" fmla="*/ 2147483647 h 12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2"/>
                <a:gd name="T64" fmla="*/ 0 h 123"/>
                <a:gd name="T65" fmla="*/ 42 w 42"/>
                <a:gd name="T66" fmla="*/ 123 h 12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2" h="123">
                  <a:moveTo>
                    <a:pt x="10" y="121"/>
                  </a:moveTo>
                  <a:cubicBezTo>
                    <a:pt x="7" y="119"/>
                    <a:pt x="6" y="114"/>
                    <a:pt x="8" y="110"/>
                  </a:cubicBezTo>
                  <a:cubicBezTo>
                    <a:pt x="8" y="110"/>
                    <a:pt x="8" y="110"/>
                    <a:pt x="8" y="110"/>
                  </a:cubicBezTo>
                  <a:cubicBezTo>
                    <a:pt x="22" y="92"/>
                    <a:pt x="26" y="77"/>
                    <a:pt x="26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38"/>
                    <a:pt x="9" y="19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" y="12"/>
                    <a:pt x="0" y="7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3"/>
                    <a:pt x="41" y="26"/>
                    <a:pt x="42" y="64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2" y="80"/>
                    <a:pt x="36" y="100"/>
                    <a:pt x="21" y="120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9" y="122"/>
                    <a:pt x="17" y="123"/>
                    <a:pt x="15" y="123"/>
                  </a:cubicBezTo>
                  <a:cubicBezTo>
                    <a:pt x="15" y="123"/>
                    <a:pt x="15" y="123"/>
                    <a:pt x="15" y="123"/>
                  </a:cubicBezTo>
                  <a:cubicBezTo>
                    <a:pt x="13" y="123"/>
                    <a:pt x="11" y="122"/>
                    <a:pt x="10" y="12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/>
            <a:p>
              <a:endParaRPr lang="zh-CN" altLang="en-US" sz="14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85" name="Freeform 285"/>
            <p:cNvSpPr>
              <a:spLocks/>
            </p:cNvSpPr>
            <p:nvPr/>
          </p:nvSpPr>
          <p:spPr bwMode="auto">
            <a:xfrm>
              <a:off x="451451" y="2815293"/>
              <a:ext cx="109014" cy="277147"/>
            </a:xfrm>
            <a:custGeom>
              <a:avLst/>
              <a:gdLst>
                <a:gd name="T0" fmla="*/ 2147483647 w 32"/>
                <a:gd name="T1" fmla="*/ 2147483647 h 79"/>
                <a:gd name="T2" fmla="*/ 0 w 32"/>
                <a:gd name="T3" fmla="*/ 2147483647 h 79"/>
                <a:gd name="T4" fmla="*/ 0 w 32"/>
                <a:gd name="T5" fmla="*/ 2147483647 h 79"/>
                <a:gd name="T6" fmla="*/ 0 w 32"/>
                <a:gd name="T7" fmla="*/ 2147483647 h 79"/>
                <a:gd name="T8" fmla="*/ 0 w 32"/>
                <a:gd name="T9" fmla="*/ 2147483647 h 79"/>
                <a:gd name="T10" fmla="*/ 2147483647 w 32"/>
                <a:gd name="T11" fmla="*/ 2147483647 h 79"/>
                <a:gd name="T12" fmla="*/ 2147483647 w 32"/>
                <a:gd name="T13" fmla="*/ 2147483647 h 79"/>
                <a:gd name="T14" fmla="*/ 2147483647 w 32"/>
                <a:gd name="T15" fmla="*/ 2147483647 h 79"/>
                <a:gd name="T16" fmla="*/ 2147483647 w 32"/>
                <a:gd name="T17" fmla="*/ 2147483647 h 79"/>
                <a:gd name="T18" fmla="*/ 2147483647 w 32"/>
                <a:gd name="T19" fmla="*/ 2147483647 h 79"/>
                <a:gd name="T20" fmla="*/ 2147483647 w 32"/>
                <a:gd name="T21" fmla="*/ 2147483647 h 79"/>
                <a:gd name="T22" fmla="*/ 2147483647 w 32"/>
                <a:gd name="T23" fmla="*/ 2147483647 h 79"/>
                <a:gd name="T24" fmla="*/ 2147483647 w 32"/>
                <a:gd name="T25" fmla="*/ 2147483647 h 79"/>
                <a:gd name="T26" fmla="*/ 2147483647 w 32"/>
                <a:gd name="T27" fmla="*/ 2147483647 h 79"/>
                <a:gd name="T28" fmla="*/ 2147483647 w 32"/>
                <a:gd name="T29" fmla="*/ 2147483647 h 79"/>
                <a:gd name="T30" fmla="*/ 2147483647 w 32"/>
                <a:gd name="T31" fmla="*/ 2147483647 h 79"/>
                <a:gd name="T32" fmla="*/ 2147483647 w 32"/>
                <a:gd name="T33" fmla="*/ 2147483647 h 79"/>
                <a:gd name="T34" fmla="*/ 2147483647 w 32"/>
                <a:gd name="T35" fmla="*/ 2147483647 h 79"/>
                <a:gd name="T36" fmla="*/ 2147483647 w 32"/>
                <a:gd name="T37" fmla="*/ 2147483647 h 79"/>
                <a:gd name="T38" fmla="*/ 2147483647 w 32"/>
                <a:gd name="T39" fmla="*/ 2147483647 h 79"/>
                <a:gd name="T40" fmla="*/ 2147483647 w 32"/>
                <a:gd name="T41" fmla="*/ 2147483647 h 79"/>
                <a:gd name="T42" fmla="*/ 2147483647 w 32"/>
                <a:gd name="T43" fmla="*/ 2147483647 h 79"/>
                <a:gd name="T44" fmla="*/ 2147483647 w 32"/>
                <a:gd name="T45" fmla="*/ 2147483647 h 79"/>
                <a:gd name="T46" fmla="*/ 2147483647 w 32"/>
                <a:gd name="T47" fmla="*/ 2147483647 h 79"/>
                <a:gd name="T48" fmla="*/ 2147483647 w 32"/>
                <a:gd name="T49" fmla="*/ 2147483647 h 79"/>
                <a:gd name="T50" fmla="*/ 2147483647 w 32"/>
                <a:gd name="T51" fmla="*/ 2147483647 h 79"/>
                <a:gd name="T52" fmla="*/ 2147483647 w 32"/>
                <a:gd name="T53" fmla="*/ 2147483647 h 79"/>
                <a:gd name="T54" fmla="*/ 2147483647 w 32"/>
                <a:gd name="T55" fmla="*/ 2147483647 h 79"/>
                <a:gd name="T56" fmla="*/ 2147483647 w 32"/>
                <a:gd name="T57" fmla="*/ 2147483647 h 7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2"/>
                <a:gd name="T88" fmla="*/ 0 h 79"/>
                <a:gd name="T89" fmla="*/ 32 w 32"/>
                <a:gd name="T90" fmla="*/ 79 h 79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2" h="79">
                  <a:moveTo>
                    <a:pt x="14" y="76"/>
                  </a:moveTo>
                  <a:cubicBezTo>
                    <a:pt x="4" y="64"/>
                    <a:pt x="0" y="51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" y="16"/>
                    <a:pt x="17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21" y="0"/>
                    <a:pt x="26" y="0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2" y="7"/>
                    <a:pt x="31" y="12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5" y="18"/>
                    <a:pt x="24" y="19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9" y="26"/>
                    <a:pt x="16" y="32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7"/>
                    <a:pt x="18" y="56"/>
                    <a:pt x="26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9" y="70"/>
                    <a:pt x="28" y="75"/>
                    <a:pt x="25" y="78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3" y="79"/>
                    <a:pt x="22" y="79"/>
                    <a:pt x="20" y="79"/>
                  </a:cubicBezTo>
                  <a:cubicBezTo>
                    <a:pt x="20" y="79"/>
                    <a:pt x="20" y="79"/>
                    <a:pt x="20" y="79"/>
                  </a:cubicBezTo>
                  <a:cubicBezTo>
                    <a:pt x="18" y="79"/>
                    <a:pt x="15" y="78"/>
                    <a:pt x="14" y="7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/>
            <a:p>
              <a:endParaRPr lang="zh-CN" altLang="en-US" sz="14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86" name="Freeform 286"/>
            <p:cNvSpPr>
              <a:spLocks/>
            </p:cNvSpPr>
            <p:nvPr/>
          </p:nvSpPr>
          <p:spPr bwMode="auto">
            <a:xfrm>
              <a:off x="349610" y="2733341"/>
              <a:ext cx="139135" cy="433604"/>
            </a:xfrm>
            <a:custGeom>
              <a:avLst/>
              <a:gdLst>
                <a:gd name="T0" fmla="*/ 2147483647 w 41"/>
                <a:gd name="T1" fmla="*/ 2147483647 h 123"/>
                <a:gd name="T2" fmla="*/ 0 w 41"/>
                <a:gd name="T3" fmla="*/ 2147483647 h 123"/>
                <a:gd name="T4" fmla="*/ 0 w 41"/>
                <a:gd name="T5" fmla="*/ 2147483647 h 123"/>
                <a:gd name="T6" fmla="*/ 2147483647 w 41"/>
                <a:gd name="T7" fmla="*/ 2147483647 h 123"/>
                <a:gd name="T8" fmla="*/ 2147483647 w 41"/>
                <a:gd name="T9" fmla="*/ 2147483647 h 123"/>
                <a:gd name="T10" fmla="*/ 2147483647 w 41"/>
                <a:gd name="T11" fmla="*/ 2147483647 h 123"/>
                <a:gd name="T12" fmla="*/ 2147483647 w 41"/>
                <a:gd name="T13" fmla="*/ 2147483647 h 123"/>
                <a:gd name="T14" fmla="*/ 2147483647 w 41"/>
                <a:gd name="T15" fmla="*/ 2147483647 h 123"/>
                <a:gd name="T16" fmla="*/ 2147483647 w 41"/>
                <a:gd name="T17" fmla="*/ 2147483647 h 123"/>
                <a:gd name="T18" fmla="*/ 2147483647 w 41"/>
                <a:gd name="T19" fmla="*/ 2147483647 h 123"/>
                <a:gd name="T20" fmla="*/ 2147483647 w 41"/>
                <a:gd name="T21" fmla="*/ 2147483647 h 123"/>
                <a:gd name="T22" fmla="*/ 2147483647 w 41"/>
                <a:gd name="T23" fmla="*/ 2147483647 h 123"/>
                <a:gd name="T24" fmla="*/ 2147483647 w 41"/>
                <a:gd name="T25" fmla="*/ 2147483647 h 123"/>
                <a:gd name="T26" fmla="*/ 2147483647 w 41"/>
                <a:gd name="T27" fmla="*/ 2147483647 h 123"/>
                <a:gd name="T28" fmla="*/ 2147483647 w 41"/>
                <a:gd name="T29" fmla="*/ 2147483647 h 123"/>
                <a:gd name="T30" fmla="*/ 2147483647 w 41"/>
                <a:gd name="T31" fmla="*/ 2147483647 h 123"/>
                <a:gd name="T32" fmla="*/ 2147483647 w 41"/>
                <a:gd name="T33" fmla="*/ 2147483647 h 123"/>
                <a:gd name="T34" fmla="*/ 2147483647 w 41"/>
                <a:gd name="T35" fmla="*/ 2147483647 h 123"/>
                <a:gd name="T36" fmla="*/ 2147483647 w 41"/>
                <a:gd name="T37" fmla="*/ 2147483647 h 123"/>
                <a:gd name="T38" fmla="*/ 2147483647 w 41"/>
                <a:gd name="T39" fmla="*/ 2147483647 h 123"/>
                <a:gd name="T40" fmla="*/ 2147483647 w 41"/>
                <a:gd name="T41" fmla="*/ 2147483647 h 123"/>
                <a:gd name="T42" fmla="*/ 2147483647 w 41"/>
                <a:gd name="T43" fmla="*/ 2147483647 h 123"/>
                <a:gd name="T44" fmla="*/ 2147483647 w 41"/>
                <a:gd name="T45" fmla="*/ 2147483647 h 123"/>
                <a:gd name="T46" fmla="*/ 2147483647 w 41"/>
                <a:gd name="T47" fmla="*/ 2147483647 h 123"/>
                <a:gd name="T48" fmla="*/ 2147483647 w 41"/>
                <a:gd name="T49" fmla="*/ 2147483647 h 12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1"/>
                <a:gd name="T76" fmla="*/ 0 h 123"/>
                <a:gd name="T77" fmla="*/ 41 w 41"/>
                <a:gd name="T78" fmla="*/ 123 h 12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1" h="123">
                  <a:moveTo>
                    <a:pt x="20" y="120"/>
                  </a:moveTo>
                  <a:cubicBezTo>
                    <a:pt x="5" y="100"/>
                    <a:pt x="0" y="80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26"/>
                    <a:pt x="26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30" y="0"/>
                    <a:pt x="35" y="0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41" y="7"/>
                    <a:pt x="41" y="12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6" y="16"/>
                    <a:pt x="35" y="17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2" y="20"/>
                    <a:pt x="29" y="23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1" y="37"/>
                    <a:pt x="15" y="49"/>
                    <a:pt x="15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5" y="77"/>
                    <a:pt x="20" y="92"/>
                    <a:pt x="33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5" y="114"/>
                    <a:pt x="35" y="119"/>
                    <a:pt x="31" y="121"/>
                  </a:cubicBezTo>
                  <a:cubicBezTo>
                    <a:pt x="31" y="121"/>
                    <a:pt x="31" y="121"/>
                    <a:pt x="31" y="121"/>
                  </a:cubicBezTo>
                  <a:cubicBezTo>
                    <a:pt x="30" y="122"/>
                    <a:pt x="28" y="123"/>
                    <a:pt x="27" y="123"/>
                  </a:cubicBezTo>
                  <a:cubicBezTo>
                    <a:pt x="27" y="123"/>
                    <a:pt x="27" y="123"/>
                    <a:pt x="27" y="123"/>
                  </a:cubicBezTo>
                  <a:cubicBezTo>
                    <a:pt x="24" y="123"/>
                    <a:pt x="22" y="122"/>
                    <a:pt x="20" y="12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/>
            <a:p>
              <a:endParaRPr lang="zh-CN" altLang="en-US" sz="14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87" name="Oval 287"/>
            <p:cNvSpPr>
              <a:spLocks noChangeArrowheads="1"/>
            </p:cNvSpPr>
            <p:nvPr/>
          </p:nvSpPr>
          <p:spPr bwMode="auto">
            <a:xfrm>
              <a:off x="580546" y="2906187"/>
              <a:ext cx="97537" cy="10281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  <a:extLst/>
          </p:spPr>
          <p:txBody>
            <a:bodyPr lIns="64000" tIns="64000" rIns="64000" bIns="64000"/>
            <a:lstStyle>
              <a:lvl1pPr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00" b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</p:grpSp>
      <p:sp>
        <p:nvSpPr>
          <p:cNvPr id="88" name="Rectangle 292"/>
          <p:cNvSpPr/>
          <p:nvPr/>
        </p:nvSpPr>
        <p:spPr bwMode="auto">
          <a:xfrm>
            <a:off x="1103446" y="1748154"/>
            <a:ext cx="1603775" cy="3121007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162560" tIns="81280" rIns="162560" bIns="8128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sz="1600" b="1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RAN</a:t>
            </a:r>
          </a:p>
        </p:txBody>
      </p:sp>
      <p:sp>
        <p:nvSpPr>
          <p:cNvPr id="89" name="矩形 76"/>
          <p:cNvSpPr/>
          <p:nvPr/>
        </p:nvSpPr>
        <p:spPr>
          <a:xfrm>
            <a:off x="2901001" y="2210756"/>
            <a:ext cx="2298196" cy="570448"/>
          </a:xfrm>
          <a:prstGeom prst="rect">
            <a:avLst/>
          </a:prstGeom>
          <a:solidFill>
            <a:srgbClr val="0070C0"/>
          </a:solidFill>
          <a:ln w="19050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NSSF</a:t>
            </a:r>
          </a:p>
          <a:p>
            <a:pPr algn="ctr"/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(Admission Control + Slice Evaluation)</a:t>
            </a:r>
            <a:endParaRPr lang="zh-CN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91" name="Rectangle 244"/>
          <p:cNvSpPr/>
          <p:nvPr/>
        </p:nvSpPr>
        <p:spPr bwMode="auto">
          <a:xfrm>
            <a:off x="2824384" y="1770195"/>
            <a:ext cx="6260133" cy="309896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162560" tIns="81280" rIns="162560" bIns="8128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</a:pPr>
            <a:r>
              <a:rPr lang="en-US" sz="1600" b="1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CN</a:t>
            </a:r>
          </a:p>
        </p:txBody>
      </p:sp>
      <p:sp>
        <p:nvSpPr>
          <p:cNvPr id="92" name="Rectangle 244"/>
          <p:cNvSpPr/>
          <p:nvPr/>
        </p:nvSpPr>
        <p:spPr bwMode="auto">
          <a:xfrm>
            <a:off x="1103445" y="711483"/>
            <a:ext cx="7981072" cy="389727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162560" tIns="81280" rIns="162560" bIns="8128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sz="1600" b="1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OAM </a:t>
            </a:r>
            <a:r>
              <a:rPr lang="en-US" altLang="zh-CN" sz="1467" b="1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(Slice Creation + Slice Resource Configuration/Adjustment)</a:t>
            </a:r>
            <a:endParaRPr lang="en-US" sz="1467" b="1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cxnSp>
        <p:nvCxnSpPr>
          <p:cNvPr id="93" name="直接箭头连接符 92"/>
          <p:cNvCxnSpPr/>
          <p:nvPr/>
        </p:nvCxnSpPr>
        <p:spPr bwMode="auto">
          <a:xfrm flipV="1">
            <a:off x="8249187" y="1081780"/>
            <a:ext cx="8192" cy="117142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4" name="文本框 93"/>
          <p:cNvSpPr txBox="1"/>
          <p:nvPr/>
        </p:nvSpPr>
        <p:spPr>
          <a:xfrm>
            <a:off x="2805713" y="1162852"/>
            <a:ext cx="149300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 sz="1050" b="1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r>
              <a:rPr lang="zh-CN" altLang="en-US" sz="900" b="0" dirty="0" smtClean="0">
                <a:latin typeface="微软雅黑" panose="020B0503020204020204" pitchFamily="34" charset="-122"/>
                <a:sym typeface="Wingdings" panose="05000000000000000000" pitchFamily="2" charset="2"/>
              </a:rPr>
              <a:t> </a:t>
            </a:r>
            <a:r>
              <a:rPr lang="en-US" altLang="zh-CN" sz="800" b="0" dirty="0" smtClean="0">
                <a:latin typeface="微软雅黑" panose="020B0503020204020204" pitchFamily="34" charset="-122"/>
              </a:rPr>
              <a:t>Resource Configuration</a:t>
            </a:r>
            <a:endParaRPr lang="en-US" altLang="zh-CN" sz="800" b="0" dirty="0">
              <a:latin typeface="微软雅黑" panose="020B0503020204020204" pitchFamily="34" charset="-122"/>
            </a:endParaRPr>
          </a:p>
        </p:txBody>
      </p:sp>
      <p:sp>
        <p:nvSpPr>
          <p:cNvPr id="95" name="Rectangle 292"/>
          <p:cNvSpPr/>
          <p:nvPr/>
        </p:nvSpPr>
        <p:spPr bwMode="auto">
          <a:xfrm>
            <a:off x="9272344" y="720797"/>
            <a:ext cx="2084960" cy="414836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162560" tIns="81280" rIns="162560" bIns="8128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sz="1333" b="1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3</a:t>
            </a:r>
            <a:r>
              <a:rPr lang="en-US" altLang="zh-CN" sz="1333" b="1" baseline="3000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rd</a:t>
            </a:r>
            <a:r>
              <a:rPr lang="en-US" altLang="zh-CN" sz="1333" b="1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AF</a:t>
            </a:r>
            <a:endParaRPr lang="en-US" altLang="zh-CN" sz="1333" b="1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6939642" y="1120516"/>
            <a:ext cx="129111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 sz="1333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r>
              <a:rPr lang="zh-CN" altLang="en-US" sz="800" dirty="0"/>
              <a:t>⑤ </a:t>
            </a:r>
            <a:r>
              <a:rPr lang="en-US" altLang="zh-CN" sz="800" dirty="0"/>
              <a:t>Existing/New slice QoE </a:t>
            </a:r>
          </a:p>
        </p:txBody>
      </p:sp>
      <p:sp>
        <p:nvSpPr>
          <p:cNvPr id="97" name="文本框 96"/>
          <p:cNvSpPr txBox="1"/>
          <p:nvPr/>
        </p:nvSpPr>
        <p:spPr>
          <a:xfrm>
            <a:off x="9286447" y="1178035"/>
            <a:ext cx="207085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sz="800" b="1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Slice SLA Requirement (i.e. Slice QoE Requirement)</a:t>
            </a:r>
            <a:endParaRPr lang="en-US" altLang="zh-CN" sz="700" b="1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sz="9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-  </a:t>
            </a:r>
            <a:r>
              <a:rPr lang="en-US" altLang="zh-CN" sz="90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Network Area</a:t>
            </a:r>
            <a:endParaRPr lang="en-US" altLang="zh-CN" sz="900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sz="9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-  </a:t>
            </a:r>
            <a:r>
              <a:rPr lang="en-US" altLang="zh-CN" sz="90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Average Service MOS</a:t>
            </a:r>
            <a:endParaRPr lang="en-US" altLang="zh-CN" sz="900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sz="9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-  </a:t>
            </a:r>
            <a:r>
              <a:rPr lang="en-US" altLang="zh-CN" sz="90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Number of Subscribers</a:t>
            </a:r>
            <a:endParaRPr lang="zh-CN" altLang="en-US" sz="900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</a:pPr>
            <a:r>
              <a:rPr lang="en-US" altLang="zh-CN" sz="9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-  </a:t>
            </a:r>
            <a:r>
              <a:rPr lang="en-US" altLang="zh-CN" sz="90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Percentage </a:t>
            </a:r>
            <a:r>
              <a:rPr lang="en-US" altLang="zh-CN" sz="900" dirty="0" err="1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Ues</a:t>
            </a:r>
            <a:r>
              <a:rPr lang="en-US" altLang="zh-CN" sz="90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’ experience satisfied</a:t>
            </a:r>
            <a:endParaRPr lang="zh-CN" altLang="en-US" sz="900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62" name="Freeform 1224"/>
          <p:cNvSpPr>
            <a:spLocks/>
          </p:cNvSpPr>
          <p:nvPr/>
        </p:nvSpPr>
        <p:spPr bwMode="auto">
          <a:xfrm>
            <a:off x="9525679" y="3512074"/>
            <a:ext cx="1629696" cy="930324"/>
          </a:xfrm>
          <a:custGeom>
            <a:avLst/>
            <a:gdLst>
              <a:gd name="T0" fmla="*/ 2147483647 w 219"/>
              <a:gd name="T1" fmla="*/ 2147483647 h 128"/>
              <a:gd name="T2" fmla="*/ 2147483647 w 219"/>
              <a:gd name="T3" fmla="*/ 2147483647 h 128"/>
              <a:gd name="T4" fmla="*/ 2147483647 w 219"/>
              <a:gd name="T5" fmla="*/ 2147483647 h 128"/>
              <a:gd name="T6" fmla="*/ 2147483647 w 219"/>
              <a:gd name="T7" fmla="*/ 2147483647 h 128"/>
              <a:gd name="T8" fmla="*/ 2147483647 w 219"/>
              <a:gd name="T9" fmla="*/ 2147483647 h 128"/>
              <a:gd name="T10" fmla="*/ 2147483647 w 219"/>
              <a:gd name="T11" fmla="*/ 0 h 128"/>
              <a:gd name="T12" fmla="*/ 2147483647 w 219"/>
              <a:gd name="T13" fmla="*/ 2147483647 h 128"/>
              <a:gd name="T14" fmla="*/ 0 w 219"/>
              <a:gd name="T15" fmla="*/ 2147483647 h 128"/>
              <a:gd name="T16" fmla="*/ 2147483647 w 219"/>
              <a:gd name="T17" fmla="*/ 2147483647 h 128"/>
              <a:gd name="T18" fmla="*/ 2147483647 w 219"/>
              <a:gd name="T19" fmla="*/ 2147483647 h 128"/>
              <a:gd name="T20" fmla="*/ 2147483647 w 219"/>
              <a:gd name="T21" fmla="*/ 2147483647 h 12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19"/>
              <a:gd name="T34" fmla="*/ 0 h 128"/>
              <a:gd name="T35" fmla="*/ 219 w 219"/>
              <a:gd name="T36" fmla="*/ 128 h 12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9" h="128">
                <a:moveTo>
                  <a:pt x="91" y="120"/>
                </a:moveTo>
                <a:cubicBezTo>
                  <a:pt x="100" y="125"/>
                  <a:pt x="112" y="128"/>
                  <a:pt x="124" y="128"/>
                </a:cubicBezTo>
                <a:cubicBezTo>
                  <a:pt x="144" y="128"/>
                  <a:pt x="161" y="121"/>
                  <a:pt x="171" y="110"/>
                </a:cubicBezTo>
                <a:cubicBezTo>
                  <a:pt x="198" y="107"/>
                  <a:pt x="219" y="89"/>
                  <a:pt x="219" y="67"/>
                </a:cubicBezTo>
                <a:cubicBezTo>
                  <a:pt x="219" y="43"/>
                  <a:pt x="194" y="23"/>
                  <a:pt x="163" y="23"/>
                </a:cubicBezTo>
                <a:cubicBezTo>
                  <a:pt x="155" y="10"/>
                  <a:pt x="134" y="0"/>
                  <a:pt x="109" y="0"/>
                </a:cubicBezTo>
                <a:cubicBezTo>
                  <a:pt x="84" y="0"/>
                  <a:pt x="63" y="10"/>
                  <a:pt x="55" y="23"/>
                </a:cubicBezTo>
                <a:cubicBezTo>
                  <a:pt x="24" y="23"/>
                  <a:pt x="0" y="41"/>
                  <a:pt x="0" y="63"/>
                </a:cubicBezTo>
                <a:cubicBezTo>
                  <a:pt x="0" y="78"/>
                  <a:pt x="12" y="91"/>
                  <a:pt x="29" y="98"/>
                </a:cubicBezTo>
                <a:cubicBezTo>
                  <a:pt x="31" y="109"/>
                  <a:pt x="42" y="118"/>
                  <a:pt x="57" y="121"/>
                </a:cubicBezTo>
                <a:cubicBezTo>
                  <a:pt x="57" y="121"/>
                  <a:pt x="75" y="125"/>
                  <a:pt x="91" y="120"/>
                </a:cubicBezTo>
              </a:path>
            </a:pathLst>
          </a:custGeom>
          <a:noFill/>
          <a:ln w="28575">
            <a:solidFill>
              <a:srgbClr val="006699"/>
            </a:solidFill>
          </a:ln>
        </p:spPr>
        <p:txBody>
          <a:bodyPr lIns="48000" tIns="48000" rIns="48000" bIns="48000" anchor="ctr"/>
          <a:lstStyle/>
          <a:p>
            <a:pPr algn="ctr"/>
            <a:endParaRPr lang="en-US" sz="1333" dirty="0">
              <a:solidFill>
                <a:srgbClr val="0066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Freeform 8"/>
          <p:cNvSpPr>
            <a:spLocks/>
          </p:cNvSpPr>
          <p:nvPr/>
        </p:nvSpPr>
        <p:spPr bwMode="auto">
          <a:xfrm>
            <a:off x="9968908" y="3760737"/>
            <a:ext cx="175033" cy="326675"/>
          </a:xfrm>
          <a:custGeom>
            <a:avLst/>
            <a:gdLst>
              <a:gd name="T0" fmla="*/ 2147483647 w 150"/>
              <a:gd name="T1" fmla="*/ 2147483647 h 366"/>
              <a:gd name="T2" fmla="*/ 0 w 150"/>
              <a:gd name="T3" fmla="*/ 2147483647 h 366"/>
              <a:gd name="T4" fmla="*/ 0 w 150"/>
              <a:gd name="T5" fmla="*/ 0 h 366"/>
              <a:gd name="T6" fmla="*/ 2147483647 w 150"/>
              <a:gd name="T7" fmla="*/ 2147483647 h 366"/>
              <a:gd name="T8" fmla="*/ 2147483647 w 150"/>
              <a:gd name="T9" fmla="*/ 2147483647 h 3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0"/>
              <a:gd name="T16" fmla="*/ 0 h 366"/>
              <a:gd name="T17" fmla="*/ 150 w 150"/>
              <a:gd name="T18" fmla="*/ 366 h 3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0" h="366">
                <a:moveTo>
                  <a:pt x="150" y="366"/>
                </a:moveTo>
                <a:lnTo>
                  <a:pt x="0" y="342"/>
                </a:lnTo>
                <a:lnTo>
                  <a:pt x="0" y="0"/>
                </a:lnTo>
                <a:lnTo>
                  <a:pt x="150" y="26"/>
                </a:lnTo>
                <a:lnTo>
                  <a:pt x="150" y="366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64" name="Freeform 9"/>
          <p:cNvSpPr>
            <a:spLocks/>
          </p:cNvSpPr>
          <p:nvPr/>
        </p:nvSpPr>
        <p:spPr bwMode="auto">
          <a:xfrm>
            <a:off x="9967741" y="3785728"/>
            <a:ext cx="178535" cy="30347"/>
          </a:xfrm>
          <a:custGeom>
            <a:avLst/>
            <a:gdLst>
              <a:gd name="T0" fmla="*/ 2147483647 w 153"/>
              <a:gd name="T1" fmla="*/ 2147483647 h 34"/>
              <a:gd name="T2" fmla="*/ 0 w 153"/>
              <a:gd name="T3" fmla="*/ 2147483647 h 34"/>
              <a:gd name="T4" fmla="*/ 0 w 153"/>
              <a:gd name="T5" fmla="*/ 0 h 34"/>
              <a:gd name="T6" fmla="*/ 2147483647 w 153"/>
              <a:gd name="T7" fmla="*/ 2147483647 h 34"/>
              <a:gd name="T8" fmla="*/ 2147483647 w 153"/>
              <a:gd name="T9" fmla="*/ 2147483647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3"/>
              <a:gd name="T16" fmla="*/ 0 h 34"/>
              <a:gd name="T17" fmla="*/ 153 w 15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3" h="34">
                <a:moveTo>
                  <a:pt x="153" y="34"/>
                </a:moveTo>
                <a:lnTo>
                  <a:pt x="0" y="8"/>
                </a:lnTo>
                <a:lnTo>
                  <a:pt x="0" y="0"/>
                </a:lnTo>
                <a:lnTo>
                  <a:pt x="153" y="26"/>
                </a:lnTo>
                <a:lnTo>
                  <a:pt x="153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65" name="Freeform 10"/>
          <p:cNvSpPr>
            <a:spLocks/>
          </p:cNvSpPr>
          <p:nvPr/>
        </p:nvSpPr>
        <p:spPr bwMode="auto">
          <a:xfrm>
            <a:off x="10023751" y="3985662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5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66" name="Freeform 11"/>
          <p:cNvSpPr>
            <a:spLocks/>
          </p:cNvSpPr>
          <p:nvPr/>
        </p:nvSpPr>
        <p:spPr bwMode="auto">
          <a:xfrm>
            <a:off x="10023751" y="3996373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67" name="Freeform 12"/>
          <p:cNvSpPr>
            <a:spLocks/>
          </p:cNvSpPr>
          <p:nvPr/>
        </p:nvSpPr>
        <p:spPr bwMode="auto">
          <a:xfrm>
            <a:off x="10023751" y="4007084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68" name="Freeform 13"/>
          <p:cNvSpPr>
            <a:spLocks/>
          </p:cNvSpPr>
          <p:nvPr/>
        </p:nvSpPr>
        <p:spPr bwMode="auto">
          <a:xfrm>
            <a:off x="10023751" y="4018686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5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69" name="Freeform 14"/>
          <p:cNvSpPr>
            <a:spLocks/>
          </p:cNvSpPr>
          <p:nvPr/>
        </p:nvSpPr>
        <p:spPr bwMode="auto">
          <a:xfrm>
            <a:off x="10023751" y="4029397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70" name="Freeform 15"/>
          <p:cNvSpPr>
            <a:spLocks/>
          </p:cNvSpPr>
          <p:nvPr/>
        </p:nvSpPr>
        <p:spPr bwMode="auto">
          <a:xfrm>
            <a:off x="10023751" y="4040107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71" name="Freeform 16"/>
          <p:cNvSpPr>
            <a:spLocks/>
          </p:cNvSpPr>
          <p:nvPr/>
        </p:nvSpPr>
        <p:spPr bwMode="auto">
          <a:xfrm>
            <a:off x="10023751" y="4050818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72" name="Freeform 17"/>
          <p:cNvSpPr>
            <a:spLocks/>
          </p:cNvSpPr>
          <p:nvPr/>
        </p:nvSpPr>
        <p:spPr bwMode="auto">
          <a:xfrm>
            <a:off x="9973576" y="3662557"/>
            <a:ext cx="344233" cy="115140"/>
          </a:xfrm>
          <a:custGeom>
            <a:avLst/>
            <a:gdLst>
              <a:gd name="T0" fmla="*/ 2147483647 w 295"/>
              <a:gd name="T1" fmla="*/ 2147483647 h 129"/>
              <a:gd name="T2" fmla="*/ 0 w 295"/>
              <a:gd name="T3" fmla="*/ 2147483647 h 129"/>
              <a:gd name="T4" fmla="*/ 2147483647 w 295"/>
              <a:gd name="T5" fmla="*/ 0 h 129"/>
              <a:gd name="T6" fmla="*/ 2147483647 w 295"/>
              <a:gd name="T7" fmla="*/ 2147483647 h 129"/>
              <a:gd name="T8" fmla="*/ 2147483647 w 295"/>
              <a:gd name="T9" fmla="*/ 2147483647 h 1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5"/>
              <a:gd name="T16" fmla="*/ 0 h 129"/>
              <a:gd name="T17" fmla="*/ 295 w 295"/>
              <a:gd name="T18" fmla="*/ 129 h 1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5" h="129">
                <a:moveTo>
                  <a:pt x="150" y="129"/>
                </a:moveTo>
                <a:lnTo>
                  <a:pt x="0" y="103"/>
                </a:lnTo>
                <a:lnTo>
                  <a:pt x="148" y="0"/>
                </a:lnTo>
                <a:lnTo>
                  <a:pt x="295" y="15"/>
                </a:lnTo>
                <a:lnTo>
                  <a:pt x="150" y="129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73" name="Freeform 18"/>
          <p:cNvSpPr>
            <a:spLocks/>
          </p:cNvSpPr>
          <p:nvPr/>
        </p:nvSpPr>
        <p:spPr bwMode="auto">
          <a:xfrm>
            <a:off x="10154443" y="3680407"/>
            <a:ext cx="171533" cy="406112"/>
          </a:xfrm>
          <a:custGeom>
            <a:avLst/>
            <a:gdLst>
              <a:gd name="T0" fmla="*/ 2147483647 w 147"/>
              <a:gd name="T1" fmla="*/ 2147483647 h 455"/>
              <a:gd name="T2" fmla="*/ 0 w 147"/>
              <a:gd name="T3" fmla="*/ 2147483647 h 455"/>
              <a:gd name="T4" fmla="*/ 0 w 147"/>
              <a:gd name="T5" fmla="*/ 2147483647 h 455"/>
              <a:gd name="T6" fmla="*/ 2147483647 w 147"/>
              <a:gd name="T7" fmla="*/ 0 h 455"/>
              <a:gd name="T8" fmla="*/ 2147483647 w 147"/>
              <a:gd name="T9" fmla="*/ 2147483647 h 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7"/>
              <a:gd name="T16" fmla="*/ 0 h 455"/>
              <a:gd name="T17" fmla="*/ 147 w 147"/>
              <a:gd name="T18" fmla="*/ 455 h 45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7" h="455">
                <a:moveTo>
                  <a:pt x="147" y="318"/>
                </a:moveTo>
                <a:lnTo>
                  <a:pt x="0" y="455"/>
                </a:lnTo>
                <a:lnTo>
                  <a:pt x="0" y="114"/>
                </a:lnTo>
                <a:lnTo>
                  <a:pt x="147" y="0"/>
                </a:lnTo>
                <a:lnTo>
                  <a:pt x="147" y="318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74" name="Freeform 19"/>
          <p:cNvSpPr>
            <a:spLocks/>
          </p:cNvSpPr>
          <p:nvPr/>
        </p:nvSpPr>
        <p:spPr bwMode="auto">
          <a:xfrm>
            <a:off x="9991078" y="3804472"/>
            <a:ext cx="133025" cy="24099"/>
          </a:xfrm>
          <a:custGeom>
            <a:avLst/>
            <a:gdLst>
              <a:gd name="T0" fmla="*/ 2147483647 w 66"/>
              <a:gd name="T1" fmla="*/ 2147483647 h 16"/>
              <a:gd name="T2" fmla="*/ 2147483647 w 66"/>
              <a:gd name="T3" fmla="*/ 2147483647 h 16"/>
              <a:gd name="T4" fmla="*/ 2147483647 w 66"/>
              <a:gd name="T5" fmla="*/ 2147483647 h 16"/>
              <a:gd name="T6" fmla="*/ 0 w 66"/>
              <a:gd name="T7" fmla="*/ 2147483647 h 16"/>
              <a:gd name="T8" fmla="*/ 0 w 66"/>
              <a:gd name="T9" fmla="*/ 2147483647 h 16"/>
              <a:gd name="T10" fmla="*/ 2147483647 w 66"/>
              <a:gd name="T11" fmla="*/ 0 h 16"/>
              <a:gd name="T12" fmla="*/ 2147483647 w 66"/>
              <a:gd name="T13" fmla="*/ 2147483647 h 16"/>
              <a:gd name="T14" fmla="*/ 2147483647 w 66"/>
              <a:gd name="T15" fmla="*/ 2147483647 h 1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6"/>
              <a:gd name="T25" fmla="*/ 0 h 16"/>
              <a:gd name="T26" fmla="*/ 66 w 66"/>
              <a:gd name="T27" fmla="*/ 16 h 1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6" h="16">
                <a:moveTo>
                  <a:pt x="66" y="14"/>
                </a:moveTo>
                <a:cubicBezTo>
                  <a:pt x="66" y="15"/>
                  <a:pt x="65" y="16"/>
                  <a:pt x="64" y="1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64" y="11"/>
                  <a:pt x="64" y="11"/>
                  <a:pt x="64" y="11"/>
                </a:cubicBezTo>
                <a:cubicBezTo>
                  <a:pt x="65" y="11"/>
                  <a:pt x="66" y="12"/>
                  <a:pt x="66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75" name="Freeform 8"/>
          <p:cNvSpPr>
            <a:spLocks/>
          </p:cNvSpPr>
          <p:nvPr/>
        </p:nvSpPr>
        <p:spPr bwMode="auto">
          <a:xfrm>
            <a:off x="10287672" y="3883847"/>
            <a:ext cx="175033" cy="326675"/>
          </a:xfrm>
          <a:custGeom>
            <a:avLst/>
            <a:gdLst>
              <a:gd name="T0" fmla="*/ 2147483647 w 150"/>
              <a:gd name="T1" fmla="*/ 2147483647 h 366"/>
              <a:gd name="T2" fmla="*/ 0 w 150"/>
              <a:gd name="T3" fmla="*/ 2147483647 h 366"/>
              <a:gd name="T4" fmla="*/ 0 w 150"/>
              <a:gd name="T5" fmla="*/ 0 h 366"/>
              <a:gd name="T6" fmla="*/ 2147483647 w 150"/>
              <a:gd name="T7" fmla="*/ 2147483647 h 366"/>
              <a:gd name="T8" fmla="*/ 2147483647 w 150"/>
              <a:gd name="T9" fmla="*/ 2147483647 h 3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0"/>
              <a:gd name="T16" fmla="*/ 0 h 366"/>
              <a:gd name="T17" fmla="*/ 150 w 150"/>
              <a:gd name="T18" fmla="*/ 366 h 3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0" h="366">
                <a:moveTo>
                  <a:pt x="150" y="366"/>
                </a:moveTo>
                <a:lnTo>
                  <a:pt x="0" y="342"/>
                </a:lnTo>
                <a:lnTo>
                  <a:pt x="0" y="0"/>
                </a:lnTo>
                <a:lnTo>
                  <a:pt x="150" y="26"/>
                </a:lnTo>
                <a:lnTo>
                  <a:pt x="150" y="366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76" name="Freeform 9"/>
          <p:cNvSpPr>
            <a:spLocks/>
          </p:cNvSpPr>
          <p:nvPr/>
        </p:nvSpPr>
        <p:spPr bwMode="auto">
          <a:xfrm>
            <a:off x="10286505" y="3908837"/>
            <a:ext cx="178535" cy="30347"/>
          </a:xfrm>
          <a:custGeom>
            <a:avLst/>
            <a:gdLst>
              <a:gd name="T0" fmla="*/ 2147483647 w 153"/>
              <a:gd name="T1" fmla="*/ 2147483647 h 34"/>
              <a:gd name="T2" fmla="*/ 0 w 153"/>
              <a:gd name="T3" fmla="*/ 2147483647 h 34"/>
              <a:gd name="T4" fmla="*/ 0 w 153"/>
              <a:gd name="T5" fmla="*/ 0 h 34"/>
              <a:gd name="T6" fmla="*/ 2147483647 w 153"/>
              <a:gd name="T7" fmla="*/ 2147483647 h 34"/>
              <a:gd name="T8" fmla="*/ 2147483647 w 153"/>
              <a:gd name="T9" fmla="*/ 2147483647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3"/>
              <a:gd name="T16" fmla="*/ 0 h 34"/>
              <a:gd name="T17" fmla="*/ 153 w 15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3" h="34">
                <a:moveTo>
                  <a:pt x="153" y="34"/>
                </a:moveTo>
                <a:lnTo>
                  <a:pt x="0" y="8"/>
                </a:lnTo>
                <a:lnTo>
                  <a:pt x="0" y="0"/>
                </a:lnTo>
                <a:lnTo>
                  <a:pt x="153" y="26"/>
                </a:lnTo>
                <a:lnTo>
                  <a:pt x="153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77" name="Freeform 10"/>
          <p:cNvSpPr>
            <a:spLocks/>
          </p:cNvSpPr>
          <p:nvPr/>
        </p:nvSpPr>
        <p:spPr bwMode="auto">
          <a:xfrm>
            <a:off x="10342515" y="4108772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5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78" name="Freeform 11"/>
          <p:cNvSpPr>
            <a:spLocks/>
          </p:cNvSpPr>
          <p:nvPr/>
        </p:nvSpPr>
        <p:spPr bwMode="auto">
          <a:xfrm>
            <a:off x="10342515" y="4119482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79" name="Freeform 12"/>
          <p:cNvSpPr>
            <a:spLocks/>
          </p:cNvSpPr>
          <p:nvPr/>
        </p:nvSpPr>
        <p:spPr bwMode="auto">
          <a:xfrm>
            <a:off x="10342515" y="4130193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80" name="Freeform 13"/>
          <p:cNvSpPr>
            <a:spLocks/>
          </p:cNvSpPr>
          <p:nvPr/>
        </p:nvSpPr>
        <p:spPr bwMode="auto">
          <a:xfrm>
            <a:off x="10342515" y="4141795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5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81" name="Freeform 14"/>
          <p:cNvSpPr>
            <a:spLocks/>
          </p:cNvSpPr>
          <p:nvPr/>
        </p:nvSpPr>
        <p:spPr bwMode="auto">
          <a:xfrm>
            <a:off x="10342515" y="4152506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82" name="Freeform 15"/>
          <p:cNvSpPr>
            <a:spLocks/>
          </p:cNvSpPr>
          <p:nvPr/>
        </p:nvSpPr>
        <p:spPr bwMode="auto">
          <a:xfrm>
            <a:off x="10342515" y="4163217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83" name="Freeform 16"/>
          <p:cNvSpPr>
            <a:spLocks/>
          </p:cNvSpPr>
          <p:nvPr/>
        </p:nvSpPr>
        <p:spPr bwMode="auto">
          <a:xfrm>
            <a:off x="10342515" y="4173927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84" name="Freeform 17"/>
          <p:cNvSpPr>
            <a:spLocks/>
          </p:cNvSpPr>
          <p:nvPr/>
        </p:nvSpPr>
        <p:spPr bwMode="auto">
          <a:xfrm>
            <a:off x="10292340" y="3785666"/>
            <a:ext cx="344233" cy="115140"/>
          </a:xfrm>
          <a:custGeom>
            <a:avLst/>
            <a:gdLst>
              <a:gd name="T0" fmla="*/ 2147483647 w 295"/>
              <a:gd name="T1" fmla="*/ 2147483647 h 129"/>
              <a:gd name="T2" fmla="*/ 0 w 295"/>
              <a:gd name="T3" fmla="*/ 2147483647 h 129"/>
              <a:gd name="T4" fmla="*/ 2147483647 w 295"/>
              <a:gd name="T5" fmla="*/ 0 h 129"/>
              <a:gd name="T6" fmla="*/ 2147483647 w 295"/>
              <a:gd name="T7" fmla="*/ 2147483647 h 129"/>
              <a:gd name="T8" fmla="*/ 2147483647 w 295"/>
              <a:gd name="T9" fmla="*/ 2147483647 h 1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5"/>
              <a:gd name="T16" fmla="*/ 0 h 129"/>
              <a:gd name="T17" fmla="*/ 295 w 295"/>
              <a:gd name="T18" fmla="*/ 129 h 1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5" h="129">
                <a:moveTo>
                  <a:pt x="150" y="129"/>
                </a:moveTo>
                <a:lnTo>
                  <a:pt x="0" y="103"/>
                </a:lnTo>
                <a:lnTo>
                  <a:pt x="148" y="0"/>
                </a:lnTo>
                <a:lnTo>
                  <a:pt x="295" y="15"/>
                </a:lnTo>
                <a:lnTo>
                  <a:pt x="150" y="129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85" name="Freeform 18"/>
          <p:cNvSpPr>
            <a:spLocks/>
          </p:cNvSpPr>
          <p:nvPr/>
        </p:nvSpPr>
        <p:spPr bwMode="auto">
          <a:xfrm>
            <a:off x="10473207" y="3803516"/>
            <a:ext cx="171533" cy="406112"/>
          </a:xfrm>
          <a:custGeom>
            <a:avLst/>
            <a:gdLst>
              <a:gd name="T0" fmla="*/ 2147483647 w 147"/>
              <a:gd name="T1" fmla="*/ 2147483647 h 455"/>
              <a:gd name="T2" fmla="*/ 0 w 147"/>
              <a:gd name="T3" fmla="*/ 2147483647 h 455"/>
              <a:gd name="T4" fmla="*/ 0 w 147"/>
              <a:gd name="T5" fmla="*/ 2147483647 h 455"/>
              <a:gd name="T6" fmla="*/ 2147483647 w 147"/>
              <a:gd name="T7" fmla="*/ 0 h 455"/>
              <a:gd name="T8" fmla="*/ 2147483647 w 147"/>
              <a:gd name="T9" fmla="*/ 2147483647 h 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7"/>
              <a:gd name="T16" fmla="*/ 0 h 455"/>
              <a:gd name="T17" fmla="*/ 147 w 147"/>
              <a:gd name="T18" fmla="*/ 455 h 45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7" h="455">
                <a:moveTo>
                  <a:pt x="147" y="318"/>
                </a:moveTo>
                <a:lnTo>
                  <a:pt x="0" y="455"/>
                </a:lnTo>
                <a:lnTo>
                  <a:pt x="0" y="114"/>
                </a:lnTo>
                <a:lnTo>
                  <a:pt x="147" y="0"/>
                </a:lnTo>
                <a:lnTo>
                  <a:pt x="147" y="318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86" name="Freeform 19"/>
          <p:cNvSpPr>
            <a:spLocks/>
          </p:cNvSpPr>
          <p:nvPr/>
        </p:nvSpPr>
        <p:spPr bwMode="auto">
          <a:xfrm>
            <a:off x="10309842" y="3927581"/>
            <a:ext cx="133025" cy="24099"/>
          </a:xfrm>
          <a:custGeom>
            <a:avLst/>
            <a:gdLst>
              <a:gd name="T0" fmla="*/ 2147483647 w 66"/>
              <a:gd name="T1" fmla="*/ 2147483647 h 16"/>
              <a:gd name="T2" fmla="*/ 2147483647 w 66"/>
              <a:gd name="T3" fmla="*/ 2147483647 h 16"/>
              <a:gd name="T4" fmla="*/ 2147483647 w 66"/>
              <a:gd name="T5" fmla="*/ 2147483647 h 16"/>
              <a:gd name="T6" fmla="*/ 0 w 66"/>
              <a:gd name="T7" fmla="*/ 2147483647 h 16"/>
              <a:gd name="T8" fmla="*/ 0 w 66"/>
              <a:gd name="T9" fmla="*/ 2147483647 h 16"/>
              <a:gd name="T10" fmla="*/ 2147483647 w 66"/>
              <a:gd name="T11" fmla="*/ 0 h 16"/>
              <a:gd name="T12" fmla="*/ 2147483647 w 66"/>
              <a:gd name="T13" fmla="*/ 2147483647 h 16"/>
              <a:gd name="T14" fmla="*/ 2147483647 w 66"/>
              <a:gd name="T15" fmla="*/ 2147483647 h 1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6"/>
              <a:gd name="T25" fmla="*/ 0 h 16"/>
              <a:gd name="T26" fmla="*/ 66 w 66"/>
              <a:gd name="T27" fmla="*/ 16 h 1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6" h="16">
                <a:moveTo>
                  <a:pt x="66" y="14"/>
                </a:moveTo>
                <a:cubicBezTo>
                  <a:pt x="66" y="15"/>
                  <a:pt x="65" y="16"/>
                  <a:pt x="64" y="1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64" y="11"/>
                  <a:pt x="64" y="11"/>
                  <a:pt x="64" y="11"/>
                </a:cubicBezTo>
                <a:cubicBezTo>
                  <a:pt x="65" y="11"/>
                  <a:pt x="66" y="12"/>
                  <a:pt x="66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187" name="矩形 76"/>
          <p:cNvSpPr/>
          <p:nvPr/>
        </p:nvSpPr>
        <p:spPr>
          <a:xfrm>
            <a:off x="7365693" y="2239732"/>
            <a:ext cx="1369151" cy="528000"/>
          </a:xfrm>
          <a:prstGeom prst="rect">
            <a:avLst/>
          </a:prstGeom>
          <a:solidFill>
            <a:srgbClr val="0070C0"/>
          </a:solidFill>
          <a:ln w="19050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ctr"/>
          <a:lstStyle/>
          <a:p>
            <a:pPr algn="ctr"/>
            <a:r>
              <a:rPr lang="en-US" altLang="zh-CN" sz="126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NWDAF</a:t>
            </a:r>
          </a:p>
          <a:p>
            <a:pPr algn="ctr"/>
            <a:r>
              <a:rPr lang="en-US" altLang="zh-CN" sz="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(Slice QoE calculation)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88" name="文本框 187"/>
          <p:cNvSpPr txBox="1"/>
          <p:nvPr/>
        </p:nvSpPr>
        <p:spPr>
          <a:xfrm>
            <a:off x="4948119" y="2045908"/>
            <a:ext cx="264764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 sz="1333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pPr algn="ctr"/>
            <a:r>
              <a:rPr lang="zh-CN" altLang="en-US" sz="800" dirty="0">
                <a:latin typeface="+mj-lt"/>
              </a:rPr>
              <a:t>② </a:t>
            </a:r>
            <a:r>
              <a:rPr lang="en-US" altLang="zh-CN" sz="800" dirty="0" smtClean="0">
                <a:latin typeface="+mj-lt"/>
              </a:rPr>
              <a:t>Existing/New slice QoE (Network Area by Tenant)</a:t>
            </a:r>
            <a:endParaRPr lang="en-US" altLang="zh-CN" sz="800" dirty="0">
              <a:latin typeface="+mj-lt"/>
            </a:endParaRPr>
          </a:p>
        </p:txBody>
      </p:sp>
      <p:sp>
        <p:nvSpPr>
          <p:cNvPr id="190" name="文本框 189"/>
          <p:cNvSpPr txBox="1"/>
          <p:nvPr/>
        </p:nvSpPr>
        <p:spPr>
          <a:xfrm>
            <a:off x="5158605" y="2659369"/>
            <a:ext cx="218709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 sz="1333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r>
              <a:rPr lang="zh-CN" altLang="en-US" sz="800" dirty="0">
                <a:sym typeface="Wingdings" panose="05000000000000000000" pitchFamily="2" charset="2"/>
              </a:rPr>
              <a:t>③ </a:t>
            </a:r>
            <a:r>
              <a:rPr lang="en-US" altLang="zh-CN" sz="800" dirty="0">
                <a:sym typeface="Wingdings" panose="05000000000000000000" pitchFamily="2" charset="2"/>
              </a:rPr>
              <a:t>Problematic Area </a:t>
            </a:r>
            <a:r>
              <a:rPr lang="en-US" altLang="zh-CN" sz="800" dirty="0" smtClean="0">
                <a:sym typeface="Wingdings" panose="05000000000000000000" pitchFamily="2" charset="2"/>
              </a:rPr>
              <a:t>Query</a:t>
            </a:r>
            <a:endParaRPr lang="en-US" altLang="zh-CN" sz="800" dirty="0">
              <a:sym typeface="Wingdings" panose="05000000000000000000" pitchFamily="2" charset="2"/>
            </a:endParaRPr>
          </a:p>
          <a:p>
            <a:r>
              <a:rPr lang="en-US" altLang="zh-CN" sz="800" dirty="0">
                <a:sym typeface="Wingdings" panose="05000000000000000000" pitchFamily="2" charset="2"/>
              </a:rPr>
              <a:t>      - </a:t>
            </a:r>
            <a:r>
              <a:rPr lang="zh-CN" altLang="en-US" sz="800" dirty="0" smtClean="0">
                <a:sym typeface="Wingdings" panose="05000000000000000000" pitchFamily="2" charset="2"/>
              </a:rPr>
              <a:t> </a:t>
            </a:r>
            <a:r>
              <a:rPr lang="en-US" altLang="zh-CN" sz="800" dirty="0" smtClean="0">
                <a:sym typeface="Wingdings" panose="05000000000000000000" pitchFamily="2" charset="2"/>
              </a:rPr>
              <a:t>Average Service </a:t>
            </a:r>
            <a:r>
              <a:rPr lang="en-US" altLang="zh-CN" sz="800" dirty="0" smtClean="0"/>
              <a:t>MOS </a:t>
            </a:r>
            <a:r>
              <a:rPr lang="en-US" altLang="zh-CN" sz="800" dirty="0"/>
              <a:t>&lt; 3</a:t>
            </a:r>
          </a:p>
          <a:p>
            <a:r>
              <a:rPr lang="en-US" altLang="zh-CN" sz="800" dirty="0"/>
              <a:t>      - Percentage </a:t>
            </a:r>
            <a:r>
              <a:rPr lang="en-US" altLang="zh-CN" sz="800" dirty="0" err="1"/>
              <a:t>Ues</a:t>
            </a:r>
            <a:r>
              <a:rPr lang="en-US" altLang="zh-CN" sz="800" dirty="0"/>
              <a:t>’ experience satisfied</a:t>
            </a:r>
            <a:r>
              <a:rPr lang="en-US" altLang="zh-CN" sz="800" dirty="0" smtClean="0"/>
              <a:t> &lt; 80</a:t>
            </a:r>
            <a:r>
              <a:rPr lang="en-US" altLang="zh-CN" sz="800" dirty="0"/>
              <a:t>%</a:t>
            </a:r>
            <a:endParaRPr lang="zh-CN" altLang="en-US" sz="800" dirty="0"/>
          </a:p>
        </p:txBody>
      </p:sp>
      <p:grpSp>
        <p:nvGrpSpPr>
          <p:cNvPr id="2" name="组合 1"/>
          <p:cNvGrpSpPr/>
          <p:nvPr/>
        </p:nvGrpSpPr>
        <p:grpSpPr>
          <a:xfrm>
            <a:off x="5100388" y="2324425"/>
            <a:ext cx="2265305" cy="339616"/>
            <a:chOff x="2481709" y="1743319"/>
            <a:chExt cx="1254144" cy="254712"/>
          </a:xfrm>
        </p:grpSpPr>
        <p:cxnSp>
          <p:nvCxnSpPr>
            <p:cNvPr id="90" name="直接箭头连接符 89"/>
            <p:cNvCxnSpPr/>
            <p:nvPr/>
          </p:nvCxnSpPr>
          <p:spPr bwMode="auto">
            <a:xfrm flipH="1" flipV="1">
              <a:off x="2511853" y="1743319"/>
              <a:ext cx="1224000" cy="2649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89" name="直接箭头连接符 188"/>
            <p:cNvCxnSpPr/>
            <p:nvPr/>
          </p:nvCxnSpPr>
          <p:spPr bwMode="auto">
            <a:xfrm flipH="1" flipV="1">
              <a:off x="2505865" y="1905927"/>
              <a:ext cx="1224000" cy="2649"/>
            </a:xfrm>
            <a:prstGeom prst="straightConnector1">
              <a:avLst/>
            </a:prstGeom>
            <a:noFill/>
            <a:ln w="28575" cap="flat" cmpd="sng" algn="ctr">
              <a:solidFill>
                <a:srgbClr val="0000FF"/>
              </a:solidFill>
              <a:prstDash val="dash"/>
              <a:round/>
              <a:headEnd type="triangle" w="med" len="med"/>
              <a:tailEnd type="none"/>
            </a:ln>
            <a:effectLst/>
          </p:spPr>
        </p:cxnSp>
        <p:cxnSp>
          <p:nvCxnSpPr>
            <p:cNvPr id="191" name="直接箭头连接符 190"/>
            <p:cNvCxnSpPr/>
            <p:nvPr/>
          </p:nvCxnSpPr>
          <p:spPr bwMode="auto">
            <a:xfrm flipH="1" flipV="1">
              <a:off x="2481709" y="1995382"/>
              <a:ext cx="1224000" cy="2649"/>
            </a:xfrm>
            <a:prstGeom prst="straightConnector1">
              <a:avLst/>
            </a:prstGeom>
            <a:noFill/>
            <a:ln w="28575" cap="flat" cmpd="sng" algn="ctr">
              <a:solidFill>
                <a:srgbClr val="0000FF"/>
              </a:solidFill>
              <a:prstDash val="dash"/>
              <a:round/>
              <a:headEnd type="none" w="med" len="med"/>
              <a:tailEnd type="triangle"/>
            </a:ln>
            <a:effectLst/>
          </p:spPr>
        </p:cxnSp>
      </p:grpSp>
      <p:cxnSp>
        <p:nvCxnSpPr>
          <p:cNvPr id="192" name="直接箭头连接符 191"/>
          <p:cNvCxnSpPr/>
          <p:nvPr/>
        </p:nvCxnSpPr>
        <p:spPr bwMode="auto">
          <a:xfrm flipH="1" flipV="1">
            <a:off x="4255056" y="1090378"/>
            <a:ext cx="1" cy="116282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B050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sp>
        <p:nvSpPr>
          <p:cNvPr id="193" name="文本框 192"/>
          <p:cNvSpPr txBox="1"/>
          <p:nvPr/>
        </p:nvSpPr>
        <p:spPr>
          <a:xfrm>
            <a:off x="4212058" y="1533248"/>
            <a:ext cx="295463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 sz="1333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pPr marL="355600" indent="-355600"/>
            <a:r>
              <a:rPr lang="zh-CN" altLang="en-US" sz="800" dirty="0"/>
              <a:t>① </a:t>
            </a:r>
            <a:r>
              <a:rPr lang="en-US" altLang="zh-CN" sz="800" dirty="0" smtClean="0"/>
              <a:t>Initial number of subscribers + slice SLA requirement</a:t>
            </a:r>
            <a:endParaRPr lang="en-US" altLang="zh-CN" sz="800" dirty="0"/>
          </a:p>
        </p:txBody>
      </p:sp>
      <p:sp>
        <p:nvSpPr>
          <p:cNvPr id="194" name="Parallelogram 71"/>
          <p:cNvSpPr/>
          <p:nvPr/>
        </p:nvSpPr>
        <p:spPr bwMode="auto">
          <a:xfrm>
            <a:off x="3394333" y="3732447"/>
            <a:ext cx="1017523" cy="1097271"/>
          </a:xfrm>
          <a:custGeom>
            <a:avLst/>
            <a:gdLst>
              <a:gd name="connsiteX0" fmla="*/ 0 w 2438725"/>
              <a:gd name="connsiteY0" fmla="*/ 521335 h 521335"/>
              <a:gd name="connsiteX1" fmla="*/ 595365 w 2438725"/>
              <a:gd name="connsiteY1" fmla="*/ 0 h 521335"/>
              <a:gd name="connsiteX2" fmla="*/ 2438725 w 2438725"/>
              <a:gd name="connsiteY2" fmla="*/ 0 h 521335"/>
              <a:gd name="connsiteX3" fmla="*/ 1843360 w 2438725"/>
              <a:gd name="connsiteY3" fmla="*/ 521335 h 521335"/>
              <a:gd name="connsiteX4" fmla="*/ 0 w 2438725"/>
              <a:gd name="connsiteY4" fmla="*/ 521335 h 521335"/>
              <a:gd name="connsiteX0" fmla="*/ 0 w 2438725"/>
              <a:gd name="connsiteY0" fmla="*/ 683260 h 683260"/>
              <a:gd name="connsiteX1" fmla="*/ 481065 w 2438725"/>
              <a:gd name="connsiteY1" fmla="*/ 0 h 683260"/>
              <a:gd name="connsiteX2" fmla="*/ 2438725 w 2438725"/>
              <a:gd name="connsiteY2" fmla="*/ 161925 h 683260"/>
              <a:gd name="connsiteX3" fmla="*/ 1843360 w 2438725"/>
              <a:gd name="connsiteY3" fmla="*/ 683260 h 683260"/>
              <a:gd name="connsiteX4" fmla="*/ 0 w 2438725"/>
              <a:gd name="connsiteY4" fmla="*/ 683260 h 683260"/>
              <a:gd name="connsiteX0" fmla="*/ 0 w 2438725"/>
              <a:gd name="connsiteY0" fmla="*/ 673735 h 673735"/>
              <a:gd name="connsiteX1" fmla="*/ 433440 w 2438725"/>
              <a:gd name="connsiteY1" fmla="*/ 0 h 673735"/>
              <a:gd name="connsiteX2" fmla="*/ 2438725 w 2438725"/>
              <a:gd name="connsiteY2" fmla="*/ 152400 h 673735"/>
              <a:gd name="connsiteX3" fmla="*/ 1843360 w 2438725"/>
              <a:gd name="connsiteY3" fmla="*/ 673735 h 673735"/>
              <a:gd name="connsiteX4" fmla="*/ 0 w 2438725"/>
              <a:gd name="connsiteY4" fmla="*/ 673735 h 673735"/>
              <a:gd name="connsiteX0" fmla="*/ 0 w 2438725"/>
              <a:gd name="connsiteY0" fmla="*/ 676116 h 676116"/>
              <a:gd name="connsiteX1" fmla="*/ 447728 w 2438725"/>
              <a:gd name="connsiteY1" fmla="*/ 0 h 676116"/>
              <a:gd name="connsiteX2" fmla="*/ 2438725 w 2438725"/>
              <a:gd name="connsiteY2" fmla="*/ 154781 h 676116"/>
              <a:gd name="connsiteX3" fmla="*/ 1843360 w 2438725"/>
              <a:gd name="connsiteY3" fmla="*/ 676116 h 676116"/>
              <a:gd name="connsiteX4" fmla="*/ 0 w 2438725"/>
              <a:gd name="connsiteY4" fmla="*/ 676116 h 676116"/>
              <a:gd name="connsiteX0" fmla="*/ 0 w 2588743"/>
              <a:gd name="connsiteY0" fmla="*/ 523716 h 676116"/>
              <a:gd name="connsiteX1" fmla="*/ 597746 w 2588743"/>
              <a:gd name="connsiteY1" fmla="*/ 0 h 676116"/>
              <a:gd name="connsiteX2" fmla="*/ 2588743 w 2588743"/>
              <a:gd name="connsiteY2" fmla="*/ 154781 h 676116"/>
              <a:gd name="connsiteX3" fmla="*/ 1993378 w 2588743"/>
              <a:gd name="connsiteY3" fmla="*/ 676116 h 676116"/>
              <a:gd name="connsiteX4" fmla="*/ 0 w 2588743"/>
              <a:gd name="connsiteY4" fmla="*/ 523716 h 676116"/>
              <a:gd name="connsiteX0" fmla="*/ 540272 w 3129015"/>
              <a:gd name="connsiteY0" fmla="*/ 523716 h 1180941"/>
              <a:gd name="connsiteX1" fmla="*/ 1138018 w 3129015"/>
              <a:gd name="connsiteY1" fmla="*/ 0 h 1180941"/>
              <a:gd name="connsiteX2" fmla="*/ 3129015 w 3129015"/>
              <a:gd name="connsiteY2" fmla="*/ 154781 h 1180941"/>
              <a:gd name="connsiteX3" fmla="*/ 0 w 3129015"/>
              <a:gd name="connsiteY3" fmla="*/ 1180941 h 1180941"/>
              <a:gd name="connsiteX4" fmla="*/ 540272 w 3129015"/>
              <a:gd name="connsiteY4" fmla="*/ 523716 h 1180941"/>
              <a:gd name="connsiteX0" fmla="*/ 597422 w 3186165"/>
              <a:gd name="connsiteY0" fmla="*/ 523716 h 1252379"/>
              <a:gd name="connsiteX1" fmla="*/ 1195168 w 3186165"/>
              <a:gd name="connsiteY1" fmla="*/ 0 h 1252379"/>
              <a:gd name="connsiteX2" fmla="*/ 3186165 w 3186165"/>
              <a:gd name="connsiteY2" fmla="*/ 154781 h 1252379"/>
              <a:gd name="connsiteX3" fmla="*/ 0 w 3186165"/>
              <a:gd name="connsiteY3" fmla="*/ 1252379 h 1252379"/>
              <a:gd name="connsiteX4" fmla="*/ 597422 w 3186165"/>
              <a:gd name="connsiteY4" fmla="*/ 523716 h 1252379"/>
              <a:gd name="connsiteX0" fmla="*/ 597422 w 1195168"/>
              <a:gd name="connsiteY0" fmla="*/ 523716 h 1252379"/>
              <a:gd name="connsiteX1" fmla="*/ 1195168 w 1195168"/>
              <a:gd name="connsiteY1" fmla="*/ 0 h 1252379"/>
              <a:gd name="connsiteX2" fmla="*/ 581078 w 1195168"/>
              <a:gd name="connsiteY2" fmla="*/ 745331 h 1252379"/>
              <a:gd name="connsiteX3" fmla="*/ 0 w 1195168"/>
              <a:gd name="connsiteY3" fmla="*/ 1252379 h 1252379"/>
              <a:gd name="connsiteX4" fmla="*/ 597422 w 1195168"/>
              <a:gd name="connsiteY4" fmla="*/ 523716 h 1252379"/>
              <a:gd name="connsiteX0" fmla="*/ 597422 w 1195168"/>
              <a:gd name="connsiteY0" fmla="*/ 523716 h 1252379"/>
              <a:gd name="connsiteX1" fmla="*/ 1195168 w 1195168"/>
              <a:gd name="connsiteY1" fmla="*/ 0 h 1252379"/>
              <a:gd name="connsiteX2" fmla="*/ 596953 w 1195168"/>
              <a:gd name="connsiteY2" fmla="*/ 732631 h 1252379"/>
              <a:gd name="connsiteX3" fmla="*/ 0 w 1195168"/>
              <a:gd name="connsiteY3" fmla="*/ 1252379 h 1252379"/>
              <a:gd name="connsiteX4" fmla="*/ 597422 w 1195168"/>
              <a:gd name="connsiteY4" fmla="*/ 523716 h 1252379"/>
              <a:gd name="connsiteX0" fmla="*/ 597422 w 1857428"/>
              <a:gd name="connsiteY0" fmla="*/ 523716 h 1252379"/>
              <a:gd name="connsiteX1" fmla="*/ 1195168 w 1857428"/>
              <a:gd name="connsiteY1" fmla="*/ 0 h 1252379"/>
              <a:gd name="connsiteX2" fmla="*/ 1857428 w 1857428"/>
              <a:gd name="connsiteY2" fmla="*/ 732631 h 1252379"/>
              <a:gd name="connsiteX3" fmla="*/ 0 w 1857428"/>
              <a:gd name="connsiteY3" fmla="*/ 1252379 h 1252379"/>
              <a:gd name="connsiteX4" fmla="*/ 597422 w 1857428"/>
              <a:gd name="connsiteY4" fmla="*/ 523716 h 1252379"/>
              <a:gd name="connsiteX0" fmla="*/ 0 w 1260006"/>
              <a:gd name="connsiteY0" fmla="*/ 523716 h 1252379"/>
              <a:gd name="connsiteX1" fmla="*/ 597746 w 1260006"/>
              <a:gd name="connsiteY1" fmla="*/ 0 h 1252379"/>
              <a:gd name="connsiteX2" fmla="*/ 1260006 w 1260006"/>
              <a:gd name="connsiteY2" fmla="*/ 732631 h 1252379"/>
              <a:gd name="connsiteX3" fmla="*/ 609078 w 1260006"/>
              <a:gd name="connsiteY3" fmla="*/ 1252379 h 1252379"/>
              <a:gd name="connsiteX4" fmla="*/ 0 w 1260006"/>
              <a:gd name="connsiteY4" fmla="*/ 523716 h 1252379"/>
              <a:gd name="connsiteX0" fmla="*/ 0 w 1199681"/>
              <a:gd name="connsiteY0" fmla="*/ 523716 h 1252379"/>
              <a:gd name="connsiteX1" fmla="*/ 597746 w 1199681"/>
              <a:gd name="connsiteY1" fmla="*/ 0 h 1252379"/>
              <a:gd name="connsiteX2" fmla="*/ 1199681 w 1199681"/>
              <a:gd name="connsiteY2" fmla="*/ 729456 h 1252379"/>
              <a:gd name="connsiteX3" fmla="*/ 609078 w 1199681"/>
              <a:gd name="connsiteY3" fmla="*/ 1252379 h 1252379"/>
              <a:gd name="connsiteX4" fmla="*/ 0 w 1199681"/>
              <a:gd name="connsiteY4" fmla="*/ 523716 h 1252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9681" h="1252379">
                <a:moveTo>
                  <a:pt x="0" y="523716"/>
                </a:moveTo>
                <a:lnTo>
                  <a:pt x="597746" y="0"/>
                </a:lnTo>
                <a:lnTo>
                  <a:pt x="1199681" y="729456"/>
                </a:lnTo>
                <a:lnTo>
                  <a:pt x="609078" y="1252379"/>
                </a:lnTo>
                <a:lnTo>
                  <a:pt x="0" y="523716"/>
                </a:lnTo>
                <a:close/>
              </a:path>
            </a:pathLst>
          </a:custGeom>
          <a:solidFill>
            <a:srgbClr val="006699">
              <a:alpha val="61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000" tIns="64000" rIns="64000" bIns="6400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</a:pPr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95" name="Parallelogram 211"/>
          <p:cNvSpPr/>
          <p:nvPr/>
        </p:nvSpPr>
        <p:spPr bwMode="auto">
          <a:xfrm>
            <a:off x="2992489" y="3775605"/>
            <a:ext cx="2107899" cy="501784"/>
          </a:xfrm>
          <a:prstGeom prst="parallelogram">
            <a:avLst>
              <a:gd name="adj" fmla="val 120776"/>
            </a:avLst>
          </a:prstGeom>
          <a:solidFill>
            <a:srgbClr val="99C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000" tIns="64000" rIns="64000" bIns="6400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</a:pPr>
            <a:endParaRPr lang="en-US" sz="2133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96" name="矩形 76"/>
          <p:cNvSpPr/>
          <p:nvPr/>
        </p:nvSpPr>
        <p:spPr>
          <a:xfrm>
            <a:off x="3657286" y="3839379"/>
            <a:ext cx="606579" cy="348507"/>
          </a:xfrm>
          <a:prstGeom prst="rect">
            <a:avLst/>
          </a:prstGeom>
          <a:solidFill>
            <a:srgbClr val="0070C0"/>
          </a:solidFill>
          <a:ln w="3175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t" anchorCtr="0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AMF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97" name="Parallelogram 214"/>
          <p:cNvSpPr/>
          <p:nvPr/>
        </p:nvSpPr>
        <p:spPr bwMode="auto">
          <a:xfrm>
            <a:off x="4240044" y="3777197"/>
            <a:ext cx="4775000" cy="500193"/>
          </a:xfrm>
          <a:prstGeom prst="parallelogram">
            <a:avLst>
              <a:gd name="adj" fmla="val 114200"/>
            </a:avLst>
          </a:prstGeom>
          <a:solidFill>
            <a:srgbClr val="00B0F0">
              <a:alpha val="8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000" tIns="64000" rIns="64000" bIns="6400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</a:pPr>
            <a:endParaRPr lang="en-US" sz="2133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98" name="矩形 76"/>
          <p:cNvSpPr/>
          <p:nvPr/>
        </p:nvSpPr>
        <p:spPr>
          <a:xfrm>
            <a:off x="6790267" y="3871623"/>
            <a:ext cx="1347153" cy="302307"/>
          </a:xfrm>
          <a:prstGeom prst="rect">
            <a:avLst/>
          </a:prstGeom>
          <a:noFill/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New Slice</a:t>
            </a:r>
            <a:endParaRPr lang="en-US" altLang="zh-CN" sz="14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99" name="Parallelogram 214"/>
          <p:cNvSpPr/>
          <p:nvPr/>
        </p:nvSpPr>
        <p:spPr bwMode="auto">
          <a:xfrm>
            <a:off x="3869494" y="4340107"/>
            <a:ext cx="5128973" cy="488717"/>
          </a:xfrm>
          <a:prstGeom prst="parallelogram">
            <a:avLst>
              <a:gd name="adj" fmla="val 114200"/>
            </a:avLst>
          </a:prstGeom>
          <a:solidFill>
            <a:srgbClr val="006699">
              <a:alpha val="61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4000" tIns="64000" rIns="64000" bIns="6400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  <a:buFont typeface="Wingdings" pitchFamily="2" charset="2"/>
              <a:buChar char="n"/>
            </a:pPr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00" name="矩形 76"/>
          <p:cNvSpPr/>
          <p:nvPr/>
        </p:nvSpPr>
        <p:spPr>
          <a:xfrm>
            <a:off x="6790267" y="4387675"/>
            <a:ext cx="1347153" cy="280083"/>
          </a:xfrm>
          <a:prstGeom prst="rect">
            <a:avLst/>
          </a:prstGeom>
          <a:noFill/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Existing Slice</a:t>
            </a:r>
            <a:endParaRPr lang="en-US" altLang="zh-CN" sz="14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01" name="矩形 76"/>
          <p:cNvSpPr/>
          <p:nvPr/>
        </p:nvSpPr>
        <p:spPr>
          <a:xfrm>
            <a:off x="4857114" y="4395133"/>
            <a:ext cx="535833" cy="316673"/>
          </a:xfrm>
          <a:prstGeom prst="rect">
            <a:avLst/>
          </a:prstGeom>
          <a:solidFill>
            <a:srgbClr val="0070C0"/>
          </a:solidFill>
          <a:ln w="19050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ctr"/>
          <a:lstStyle/>
          <a:p>
            <a:pPr algn="ctr"/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PCF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02" name="矩形 76"/>
          <p:cNvSpPr/>
          <p:nvPr/>
        </p:nvSpPr>
        <p:spPr>
          <a:xfrm>
            <a:off x="4857114" y="3864714"/>
            <a:ext cx="535833" cy="316673"/>
          </a:xfrm>
          <a:prstGeom prst="rect">
            <a:avLst/>
          </a:prstGeom>
          <a:solidFill>
            <a:srgbClr val="0070C0"/>
          </a:solidFill>
          <a:ln w="19050">
            <a:noFill/>
            <a:prstDash val="solid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000" tIns="64000" rIns="64000" bIns="64000" rtlCol="0" anchor="ctr"/>
          <a:lstStyle/>
          <a:p>
            <a:pPr algn="ctr"/>
            <a:r>
              <a:rPr lang="en-US" altLang="zh-CN" sz="12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PCF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03" name="文本框 202"/>
          <p:cNvSpPr txBox="1"/>
          <p:nvPr/>
        </p:nvSpPr>
        <p:spPr>
          <a:xfrm>
            <a:off x="1343425" y="1162851"/>
            <a:ext cx="144390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 sz="1050" b="1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r>
              <a:rPr lang="zh-CN" altLang="en-US" sz="800" b="0" dirty="0">
                <a:latin typeface="微软雅黑" panose="020B0503020204020204" pitchFamily="34" charset="-122"/>
              </a:rPr>
              <a:t>⑥ </a:t>
            </a:r>
            <a:r>
              <a:rPr lang="en-US" altLang="zh-CN" sz="800" b="0" dirty="0" smtClean="0">
                <a:latin typeface="微软雅黑" panose="020B0503020204020204" pitchFamily="34" charset="-122"/>
              </a:rPr>
              <a:t>Resource Adjustment</a:t>
            </a:r>
            <a:endParaRPr lang="en-US" sz="800" b="0" dirty="0">
              <a:latin typeface="微软雅黑" panose="020B0503020204020204" pitchFamily="34" charset="-122"/>
            </a:endParaRPr>
          </a:p>
        </p:txBody>
      </p:sp>
      <p:sp>
        <p:nvSpPr>
          <p:cNvPr id="204" name="下箭头 203"/>
          <p:cNvSpPr/>
          <p:nvPr/>
        </p:nvSpPr>
        <p:spPr bwMode="auto">
          <a:xfrm>
            <a:off x="8430456" y="1107817"/>
            <a:ext cx="315307" cy="1116000"/>
          </a:xfrm>
          <a:prstGeom prst="downArrow">
            <a:avLst/>
          </a:prstGeom>
          <a:solidFill>
            <a:schemeClr val="accent3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5600" tIns="52800" rIns="105600" bIns="5280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1068891" eaLnBrk="1" hangingPunct="1"/>
            <a:endParaRPr lang="en-US" sz="1867">
              <a:solidFill>
                <a:schemeClr val="bg1"/>
              </a:solidFill>
              <a:latin typeface="FrutigerNext LT Regular" pitchFamily="34" charset="0"/>
              <a:ea typeface="MS PGothic" pitchFamily="34" charset="-128"/>
            </a:endParaRPr>
          </a:p>
        </p:txBody>
      </p:sp>
      <p:sp>
        <p:nvSpPr>
          <p:cNvPr id="205" name="下箭头 204"/>
          <p:cNvSpPr/>
          <p:nvPr/>
        </p:nvSpPr>
        <p:spPr bwMode="auto">
          <a:xfrm rot="10800000">
            <a:off x="8473087" y="2772059"/>
            <a:ext cx="288975" cy="1008000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5600" tIns="52800" rIns="105600" bIns="5280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1068891" eaLnBrk="1" hangingPunct="1"/>
            <a:endParaRPr lang="en-US" sz="1867">
              <a:solidFill>
                <a:schemeClr val="bg1"/>
              </a:solidFill>
              <a:latin typeface="FrutigerNext LT Regular" pitchFamily="34" charset="0"/>
              <a:ea typeface="MS PGothic" pitchFamily="34" charset="-128"/>
            </a:endParaRPr>
          </a:p>
        </p:txBody>
      </p:sp>
      <p:sp>
        <p:nvSpPr>
          <p:cNvPr id="206" name="右箭头 205"/>
          <p:cNvSpPr/>
          <p:nvPr/>
        </p:nvSpPr>
        <p:spPr bwMode="auto">
          <a:xfrm rot="12059922">
            <a:off x="8711400" y="2315199"/>
            <a:ext cx="1130891" cy="782574"/>
          </a:xfrm>
          <a:prstGeom prst="rightArrow">
            <a:avLst/>
          </a:prstGeom>
          <a:solidFill>
            <a:schemeClr val="accent3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5600" tIns="52800" rIns="105600" bIns="5280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1068891" eaLnBrk="1" hangingPunct="1"/>
            <a:endParaRPr lang="zh-CN" altLang="en-US" sz="1867">
              <a:solidFill>
                <a:schemeClr val="bg1"/>
              </a:solidFill>
              <a:latin typeface="FrutigerNext LT Regular" pitchFamily="34" charset="0"/>
              <a:ea typeface="MS PGothic" pitchFamily="34" charset="-128"/>
            </a:endParaRPr>
          </a:p>
        </p:txBody>
      </p:sp>
      <p:sp>
        <p:nvSpPr>
          <p:cNvPr id="207" name="文本框 206"/>
          <p:cNvSpPr txBox="1"/>
          <p:nvPr/>
        </p:nvSpPr>
        <p:spPr>
          <a:xfrm rot="1193623">
            <a:off x="8743264" y="2629664"/>
            <a:ext cx="14727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 sz="1333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r>
              <a:rPr lang="en-US" altLang="zh-CN" sz="1200" dirty="0" smtClean="0">
                <a:solidFill>
                  <a:srgbClr val="FF0000"/>
                </a:solidFill>
              </a:rPr>
              <a:t>Service MOS</a:t>
            </a:r>
            <a:endParaRPr lang="en-US" altLang="zh-CN" sz="1200" dirty="0">
              <a:solidFill>
                <a:srgbClr val="FF0000"/>
              </a:solidFill>
            </a:endParaRPr>
          </a:p>
        </p:txBody>
      </p:sp>
      <p:sp>
        <p:nvSpPr>
          <p:cNvPr id="208" name="Freeform 1224"/>
          <p:cNvSpPr>
            <a:spLocks/>
          </p:cNvSpPr>
          <p:nvPr/>
        </p:nvSpPr>
        <p:spPr bwMode="auto">
          <a:xfrm>
            <a:off x="9640788" y="2755167"/>
            <a:ext cx="1629696" cy="930324"/>
          </a:xfrm>
          <a:custGeom>
            <a:avLst/>
            <a:gdLst>
              <a:gd name="T0" fmla="*/ 2147483647 w 219"/>
              <a:gd name="T1" fmla="*/ 2147483647 h 128"/>
              <a:gd name="T2" fmla="*/ 2147483647 w 219"/>
              <a:gd name="T3" fmla="*/ 2147483647 h 128"/>
              <a:gd name="T4" fmla="*/ 2147483647 w 219"/>
              <a:gd name="T5" fmla="*/ 2147483647 h 128"/>
              <a:gd name="T6" fmla="*/ 2147483647 w 219"/>
              <a:gd name="T7" fmla="*/ 2147483647 h 128"/>
              <a:gd name="T8" fmla="*/ 2147483647 w 219"/>
              <a:gd name="T9" fmla="*/ 2147483647 h 128"/>
              <a:gd name="T10" fmla="*/ 2147483647 w 219"/>
              <a:gd name="T11" fmla="*/ 0 h 128"/>
              <a:gd name="T12" fmla="*/ 2147483647 w 219"/>
              <a:gd name="T13" fmla="*/ 2147483647 h 128"/>
              <a:gd name="T14" fmla="*/ 0 w 219"/>
              <a:gd name="T15" fmla="*/ 2147483647 h 128"/>
              <a:gd name="T16" fmla="*/ 2147483647 w 219"/>
              <a:gd name="T17" fmla="*/ 2147483647 h 128"/>
              <a:gd name="T18" fmla="*/ 2147483647 w 219"/>
              <a:gd name="T19" fmla="*/ 2147483647 h 128"/>
              <a:gd name="T20" fmla="*/ 2147483647 w 219"/>
              <a:gd name="T21" fmla="*/ 2147483647 h 12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19"/>
              <a:gd name="T34" fmla="*/ 0 h 128"/>
              <a:gd name="T35" fmla="*/ 219 w 219"/>
              <a:gd name="T36" fmla="*/ 128 h 12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9" h="128">
                <a:moveTo>
                  <a:pt x="91" y="120"/>
                </a:moveTo>
                <a:cubicBezTo>
                  <a:pt x="100" y="125"/>
                  <a:pt x="112" y="128"/>
                  <a:pt x="124" y="128"/>
                </a:cubicBezTo>
                <a:cubicBezTo>
                  <a:pt x="144" y="128"/>
                  <a:pt x="161" y="121"/>
                  <a:pt x="171" y="110"/>
                </a:cubicBezTo>
                <a:cubicBezTo>
                  <a:pt x="198" y="107"/>
                  <a:pt x="219" y="89"/>
                  <a:pt x="219" y="67"/>
                </a:cubicBezTo>
                <a:cubicBezTo>
                  <a:pt x="219" y="43"/>
                  <a:pt x="194" y="23"/>
                  <a:pt x="163" y="23"/>
                </a:cubicBezTo>
                <a:cubicBezTo>
                  <a:pt x="155" y="10"/>
                  <a:pt x="134" y="0"/>
                  <a:pt x="109" y="0"/>
                </a:cubicBezTo>
                <a:cubicBezTo>
                  <a:pt x="84" y="0"/>
                  <a:pt x="63" y="10"/>
                  <a:pt x="55" y="23"/>
                </a:cubicBezTo>
                <a:cubicBezTo>
                  <a:pt x="24" y="23"/>
                  <a:pt x="0" y="41"/>
                  <a:pt x="0" y="63"/>
                </a:cubicBezTo>
                <a:cubicBezTo>
                  <a:pt x="0" y="78"/>
                  <a:pt x="12" y="91"/>
                  <a:pt x="29" y="98"/>
                </a:cubicBezTo>
                <a:cubicBezTo>
                  <a:pt x="31" y="109"/>
                  <a:pt x="42" y="118"/>
                  <a:pt x="57" y="121"/>
                </a:cubicBezTo>
                <a:cubicBezTo>
                  <a:pt x="57" y="121"/>
                  <a:pt x="75" y="125"/>
                  <a:pt x="91" y="120"/>
                </a:cubicBezTo>
              </a:path>
            </a:pathLst>
          </a:custGeom>
          <a:noFill/>
          <a:ln w="28575">
            <a:solidFill>
              <a:srgbClr val="006699"/>
            </a:solidFill>
          </a:ln>
        </p:spPr>
        <p:txBody>
          <a:bodyPr lIns="48000" tIns="48000" rIns="48000" bIns="48000" anchor="ctr"/>
          <a:lstStyle/>
          <a:p>
            <a:pPr algn="ctr"/>
            <a:endParaRPr lang="en-US" sz="1333" dirty="0">
              <a:solidFill>
                <a:srgbClr val="0066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9" name="Freeform 8"/>
          <p:cNvSpPr>
            <a:spLocks/>
          </p:cNvSpPr>
          <p:nvPr/>
        </p:nvSpPr>
        <p:spPr bwMode="auto">
          <a:xfrm>
            <a:off x="10084017" y="3003831"/>
            <a:ext cx="175033" cy="326675"/>
          </a:xfrm>
          <a:custGeom>
            <a:avLst/>
            <a:gdLst>
              <a:gd name="T0" fmla="*/ 2147483647 w 150"/>
              <a:gd name="T1" fmla="*/ 2147483647 h 366"/>
              <a:gd name="T2" fmla="*/ 0 w 150"/>
              <a:gd name="T3" fmla="*/ 2147483647 h 366"/>
              <a:gd name="T4" fmla="*/ 0 w 150"/>
              <a:gd name="T5" fmla="*/ 0 h 366"/>
              <a:gd name="T6" fmla="*/ 2147483647 w 150"/>
              <a:gd name="T7" fmla="*/ 2147483647 h 366"/>
              <a:gd name="T8" fmla="*/ 2147483647 w 150"/>
              <a:gd name="T9" fmla="*/ 2147483647 h 3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0"/>
              <a:gd name="T16" fmla="*/ 0 h 366"/>
              <a:gd name="T17" fmla="*/ 150 w 150"/>
              <a:gd name="T18" fmla="*/ 366 h 3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0" h="366">
                <a:moveTo>
                  <a:pt x="150" y="366"/>
                </a:moveTo>
                <a:lnTo>
                  <a:pt x="0" y="342"/>
                </a:lnTo>
                <a:lnTo>
                  <a:pt x="0" y="0"/>
                </a:lnTo>
                <a:lnTo>
                  <a:pt x="150" y="26"/>
                </a:lnTo>
                <a:lnTo>
                  <a:pt x="150" y="366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10" name="Freeform 9"/>
          <p:cNvSpPr>
            <a:spLocks/>
          </p:cNvSpPr>
          <p:nvPr/>
        </p:nvSpPr>
        <p:spPr bwMode="auto">
          <a:xfrm>
            <a:off x="10082850" y="3028821"/>
            <a:ext cx="178535" cy="30347"/>
          </a:xfrm>
          <a:custGeom>
            <a:avLst/>
            <a:gdLst>
              <a:gd name="T0" fmla="*/ 2147483647 w 153"/>
              <a:gd name="T1" fmla="*/ 2147483647 h 34"/>
              <a:gd name="T2" fmla="*/ 0 w 153"/>
              <a:gd name="T3" fmla="*/ 2147483647 h 34"/>
              <a:gd name="T4" fmla="*/ 0 w 153"/>
              <a:gd name="T5" fmla="*/ 0 h 34"/>
              <a:gd name="T6" fmla="*/ 2147483647 w 153"/>
              <a:gd name="T7" fmla="*/ 2147483647 h 34"/>
              <a:gd name="T8" fmla="*/ 2147483647 w 153"/>
              <a:gd name="T9" fmla="*/ 2147483647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3"/>
              <a:gd name="T16" fmla="*/ 0 h 34"/>
              <a:gd name="T17" fmla="*/ 153 w 15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3" h="34">
                <a:moveTo>
                  <a:pt x="153" y="34"/>
                </a:moveTo>
                <a:lnTo>
                  <a:pt x="0" y="8"/>
                </a:lnTo>
                <a:lnTo>
                  <a:pt x="0" y="0"/>
                </a:lnTo>
                <a:lnTo>
                  <a:pt x="153" y="26"/>
                </a:lnTo>
                <a:lnTo>
                  <a:pt x="153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11" name="Freeform 10"/>
          <p:cNvSpPr>
            <a:spLocks/>
          </p:cNvSpPr>
          <p:nvPr/>
        </p:nvSpPr>
        <p:spPr bwMode="auto">
          <a:xfrm>
            <a:off x="10138861" y="3228756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5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12" name="Freeform 11"/>
          <p:cNvSpPr>
            <a:spLocks/>
          </p:cNvSpPr>
          <p:nvPr/>
        </p:nvSpPr>
        <p:spPr bwMode="auto">
          <a:xfrm>
            <a:off x="10138861" y="3239466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13" name="Freeform 12"/>
          <p:cNvSpPr>
            <a:spLocks/>
          </p:cNvSpPr>
          <p:nvPr/>
        </p:nvSpPr>
        <p:spPr bwMode="auto">
          <a:xfrm>
            <a:off x="10138861" y="3250177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14" name="Freeform 13"/>
          <p:cNvSpPr>
            <a:spLocks/>
          </p:cNvSpPr>
          <p:nvPr/>
        </p:nvSpPr>
        <p:spPr bwMode="auto">
          <a:xfrm>
            <a:off x="10138861" y="3261779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5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15" name="Freeform 14"/>
          <p:cNvSpPr>
            <a:spLocks/>
          </p:cNvSpPr>
          <p:nvPr/>
        </p:nvSpPr>
        <p:spPr bwMode="auto">
          <a:xfrm>
            <a:off x="10138861" y="3272490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16" name="Freeform 15"/>
          <p:cNvSpPr>
            <a:spLocks/>
          </p:cNvSpPr>
          <p:nvPr/>
        </p:nvSpPr>
        <p:spPr bwMode="auto">
          <a:xfrm>
            <a:off x="10138861" y="3283201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17" name="Freeform 16"/>
          <p:cNvSpPr>
            <a:spLocks/>
          </p:cNvSpPr>
          <p:nvPr/>
        </p:nvSpPr>
        <p:spPr bwMode="auto">
          <a:xfrm>
            <a:off x="10138861" y="3293911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18" name="Freeform 17"/>
          <p:cNvSpPr>
            <a:spLocks/>
          </p:cNvSpPr>
          <p:nvPr/>
        </p:nvSpPr>
        <p:spPr bwMode="auto">
          <a:xfrm>
            <a:off x="10088685" y="2905650"/>
            <a:ext cx="344233" cy="115140"/>
          </a:xfrm>
          <a:custGeom>
            <a:avLst/>
            <a:gdLst>
              <a:gd name="T0" fmla="*/ 2147483647 w 295"/>
              <a:gd name="T1" fmla="*/ 2147483647 h 129"/>
              <a:gd name="T2" fmla="*/ 0 w 295"/>
              <a:gd name="T3" fmla="*/ 2147483647 h 129"/>
              <a:gd name="T4" fmla="*/ 2147483647 w 295"/>
              <a:gd name="T5" fmla="*/ 0 h 129"/>
              <a:gd name="T6" fmla="*/ 2147483647 w 295"/>
              <a:gd name="T7" fmla="*/ 2147483647 h 129"/>
              <a:gd name="T8" fmla="*/ 2147483647 w 295"/>
              <a:gd name="T9" fmla="*/ 2147483647 h 1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5"/>
              <a:gd name="T16" fmla="*/ 0 h 129"/>
              <a:gd name="T17" fmla="*/ 295 w 295"/>
              <a:gd name="T18" fmla="*/ 129 h 1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5" h="129">
                <a:moveTo>
                  <a:pt x="150" y="129"/>
                </a:moveTo>
                <a:lnTo>
                  <a:pt x="0" y="103"/>
                </a:lnTo>
                <a:lnTo>
                  <a:pt x="148" y="0"/>
                </a:lnTo>
                <a:lnTo>
                  <a:pt x="295" y="15"/>
                </a:lnTo>
                <a:lnTo>
                  <a:pt x="150" y="129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19" name="Freeform 18"/>
          <p:cNvSpPr>
            <a:spLocks/>
          </p:cNvSpPr>
          <p:nvPr/>
        </p:nvSpPr>
        <p:spPr bwMode="auto">
          <a:xfrm>
            <a:off x="10269552" y="2923500"/>
            <a:ext cx="171533" cy="406112"/>
          </a:xfrm>
          <a:custGeom>
            <a:avLst/>
            <a:gdLst>
              <a:gd name="T0" fmla="*/ 2147483647 w 147"/>
              <a:gd name="T1" fmla="*/ 2147483647 h 455"/>
              <a:gd name="T2" fmla="*/ 0 w 147"/>
              <a:gd name="T3" fmla="*/ 2147483647 h 455"/>
              <a:gd name="T4" fmla="*/ 0 w 147"/>
              <a:gd name="T5" fmla="*/ 2147483647 h 455"/>
              <a:gd name="T6" fmla="*/ 2147483647 w 147"/>
              <a:gd name="T7" fmla="*/ 0 h 455"/>
              <a:gd name="T8" fmla="*/ 2147483647 w 147"/>
              <a:gd name="T9" fmla="*/ 2147483647 h 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7"/>
              <a:gd name="T16" fmla="*/ 0 h 455"/>
              <a:gd name="T17" fmla="*/ 147 w 147"/>
              <a:gd name="T18" fmla="*/ 455 h 45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7" h="455">
                <a:moveTo>
                  <a:pt x="147" y="318"/>
                </a:moveTo>
                <a:lnTo>
                  <a:pt x="0" y="455"/>
                </a:lnTo>
                <a:lnTo>
                  <a:pt x="0" y="114"/>
                </a:lnTo>
                <a:lnTo>
                  <a:pt x="147" y="0"/>
                </a:lnTo>
                <a:lnTo>
                  <a:pt x="147" y="318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20" name="Freeform 19"/>
          <p:cNvSpPr>
            <a:spLocks/>
          </p:cNvSpPr>
          <p:nvPr/>
        </p:nvSpPr>
        <p:spPr bwMode="auto">
          <a:xfrm>
            <a:off x="10106188" y="3047565"/>
            <a:ext cx="133025" cy="24099"/>
          </a:xfrm>
          <a:custGeom>
            <a:avLst/>
            <a:gdLst>
              <a:gd name="T0" fmla="*/ 2147483647 w 66"/>
              <a:gd name="T1" fmla="*/ 2147483647 h 16"/>
              <a:gd name="T2" fmla="*/ 2147483647 w 66"/>
              <a:gd name="T3" fmla="*/ 2147483647 h 16"/>
              <a:gd name="T4" fmla="*/ 2147483647 w 66"/>
              <a:gd name="T5" fmla="*/ 2147483647 h 16"/>
              <a:gd name="T6" fmla="*/ 0 w 66"/>
              <a:gd name="T7" fmla="*/ 2147483647 h 16"/>
              <a:gd name="T8" fmla="*/ 0 w 66"/>
              <a:gd name="T9" fmla="*/ 2147483647 h 16"/>
              <a:gd name="T10" fmla="*/ 2147483647 w 66"/>
              <a:gd name="T11" fmla="*/ 0 h 16"/>
              <a:gd name="T12" fmla="*/ 2147483647 w 66"/>
              <a:gd name="T13" fmla="*/ 2147483647 h 16"/>
              <a:gd name="T14" fmla="*/ 2147483647 w 66"/>
              <a:gd name="T15" fmla="*/ 2147483647 h 1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6"/>
              <a:gd name="T25" fmla="*/ 0 h 16"/>
              <a:gd name="T26" fmla="*/ 66 w 66"/>
              <a:gd name="T27" fmla="*/ 16 h 1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6" h="16">
                <a:moveTo>
                  <a:pt x="66" y="14"/>
                </a:moveTo>
                <a:cubicBezTo>
                  <a:pt x="66" y="15"/>
                  <a:pt x="65" y="16"/>
                  <a:pt x="64" y="1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64" y="11"/>
                  <a:pt x="64" y="11"/>
                  <a:pt x="64" y="11"/>
                </a:cubicBezTo>
                <a:cubicBezTo>
                  <a:pt x="65" y="11"/>
                  <a:pt x="66" y="12"/>
                  <a:pt x="66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21" name="Freeform 8"/>
          <p:cNvSpPr>
            <a:spLocks/>
          </p:cNvSpPr>
          <p:nvPr/>
        </p:nvSpPr>
        <p:spPr bwMode="auto">
          <a:xfrm>
            <a:off x="10402781" y="3126940"/>
            <a:ext cx="175033" cy="326675"/>
          </a:xfrm>
          <a:custGeom>
            <a:avLst/>
            <a:gdLst>
              <a:gd name="T0" fmla="*/ 2147483647 w 150"/>
              <a:gd name="T1" fmla="*/ 2147483647 h 366"/>
              <a:gd name="T2" fmla="*/ 0 w 150"/>
              <a:gd name="T3" fmla="*/ 2147483647 h 366"/>
              <a:gd name="T4" fmla="*/ 0 w 150"/>
              <a:gd name="T5" fmla="*/ 0 h 366"/>
              <a:gd name="T6" fmla="*/ 2147483647 w 150"/>
              <a:gd name="T7" fmla="*/ 2147483647 h 366"/>
              <a:gd name="T8" fmla="*/ 2147483647 w 150"/>
              <a:gd name="T9" fmla="*/ 2147483647 h 3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0"/>
              <a:gd name="T16" fmla="*/ 0 h 366"/>
              <a:gd name="T17" fmla="*/ 150 w 150"/>
              <a:gd name="T18" fmla="*/ 366 h 3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0" h="366">
                <a:moveTo>
                  <a:pt x="150" y="366"/>
                </a:moveTo>
                <a:lnTo>
                  <a:pt x="0" y="342"/>
                </a:lnTo>
                <a:lnTo>
                  <a:pt x="0" y="0"/>
                </a:lnTo>
                <a:lnTo>
                  <a:pt x="150" y="26"/>
                </a:lnTo>
                <a:lnTo>
                  <a:pt x="150" y="366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22" name="Freeform 9"/>
          <p:cNvSpPr>
            <a:spLocks/>
          </p:cNvSpPr>
          <p:nvPr/>
        </p:nvSpPr>
        <p:spPr bwMode="auto">
          <a:xfrm>
            <a:off x="10401614" y="3151931"/>
            <a:ext cx="178535" cy="30347"/>
          </a:xfrm>
          <a:custGeom>
            <a:avLst/>
            <a:gdLst>
              <a:gd name="T0" fmla="*/ 2147483647 w 153"/>
              <a:gd name="T1" fmla="*/ 2147483647 h 34"/>
              <a:gd name="T2" fmla="*/ 0 w 153"/>
              <a:gd name="T3" fmla="*/ 2147483647 h 34"/>
              <a:gd name="T4" fmla="*/ 0 w 153"/>
              <a:gd name="T5" fmla="*/ 0 h 34"/>
              <a:gd name="T6" fmla="*/ 2147483647 w 153"/>
              <a:gd name="T7" fmla="*/ 2147483647 h 34"/>
              <a:gd name="T8" fmla="*/ 2147483647 w 153"/>
              <a:gd name="T9" fmla="*/ 2147483647 h 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3"/>
              <a:gd name="T16" fmla="*/ 0 h 34"/>
              <a:gd name="T17" fmla="*/ 153 w 153"/>
              <a:gd name="T18" fmla="*/ 34 h 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3" h="34">
                <a:moveTo>
                  <a:pt x="153" y="34"/>
                </a:moveTo>
                <a:lnTo>
                  <a:pt x="0" y="8"/>
                </a:lnTo>
                <a:lnTo>
                  <a:pt x="0" y="0"/>
                </a:lnTo>
                <a:lnTo>
                  <a:pt x="153" y="26"/>
                </a:lnTo>
                <a:lnTo>
                  <a:pt x="153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23" name="Freeform 10"/>
          <p:cNvSpPr>
            <a:spLocks/>
          </p:cNvSpPr>
          <p:nvPr/>
        </p:nvSpPr>
        <p:spPr bwMode="auto">
          <a:xfrm>
            <a:off x="10457625" y="3351865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5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24" name="Freeform 11"/>
          <p:cNvSpPr>
            <a:spLocks/>
          </p:cNvSpPr>
          <p:nvPr/>
        </p:nvSpPr>
        <p:spPr bwMode="auto">
          <a:xfrm>
            <a:off x="10457625" y="3362576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25" name="Freeform 12"/>
          <p:cNvSpPr>
            <a:spLocks/>
          </p:cNvSpPr>
          <p:nvPr/>
        </p:nvSpPr>
        <p:spPr bwMode="auto">
          <a:xfrm>
            <a:off x="10457625" y="3373286"/>
            <a:ext cx="122524" cy="20529"/>
          </a:xfrm>
          <a:custGeom>
            <a:avLst/>
            <a:gdLst>
              <a:gd name="T0" fmla="*/ 2147483647 w 105"/>
              <a:gd name="T1" fmla="*/ 2147483647 h 23"/>
              <a:gd name="T2" fmla="*/ 0 w 105"/>
              <a:gd name="T3" fmla="*/ 2147483647 h 23"/>
              <a:gd name="T4" fmla="*/ 0 w 105"/>
              <a:gd name="T5" fmla="*/ 0 h 23"/>
              <a:gd name="T6" fmla="*/ 2147483647 w 105"/>
              <a:gd name="T7" fmla="*/ 2147483647 h 23"/>
              <a:gd name="T8" fmla="*/ 2147483647 w 105"/>
              <a:gd name="T9" fmla="*/ 2147483647 h 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3"/>
              <a:gd name="T17" fmla="*/ 105 w 105"/>
              <a:gd name="T18" fmla="*/ 23 h 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3">
                <a:moveTo>
                  <a:pt x="105" y="23"/>
                </a:moveTo>
                <a:lnTo>
                  <a:pt x="0" y="6"/>
                </a:lnTo>
                <a:lnTo>
                  <a:pt x="0" y="0"/>
                </a:lnTo>
                <a:lnTo>
                  <a:pt x="105" y="18"/>
                </a:lnTo>
                <a:lnTo>
                  <a:pt x="105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26" name="Freeform 13"/>
          <p:cNvSpPr>
            <a:spLocks/>
          </p:cNvSpPr>
          <p:nvPr/>
        </p:nvSpPr>
        <p:spPr bwMode="auto">
          <a:xfrm>
            <a:off x="10457625" y="3384889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5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27" name="Freeform 14"/>
          <p:cNvSpPr>
            <a:spLocks/>
          </p:cNvSpPr>
          <p:nvPr/>
        </p:nvSpPr>
        <p:spPr bwMode="auto">
          <a:xfrm>
            <a:off x="10457625" y="3395599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28" name="Freeform 15"/>
          <p:cNvSpPr>
            <a:spLocks/>
          </p:cNvSpPr>
          <p:nvPr/>
        </p:nvSpPr>
        <p:spPr bwMode="auto">
          <a:xfrm>
            <a:off x="10457625" y="3406310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29" name="Freeform 16"/>
          <p:cNvSpPr>
            <a:spLocks/>
          </p:cNvSpPr>
          <p:nvPr/>
        </p:nvSpPr>
        <p:spPr bwMode="auto">
          <a:xfrm>
            <a:off x="10457625" y="3417021"/>
            <a:ext cx="122524" cy="19636"/>
          </a:xfrm>
          <a:custGeom>
            <a:avLst/>
            <a:gdLst>
              <a:gd name="T0" fmla="*/ 2147483647 w 105"/>
              <a:gd name="T1" fmla="*/ 2147483647 h 22"/>
              <a:gd name="T2" fmla="*/ 0 w 105"/>
              <a:gd name="T3" fmla="*/ 2147483647 h 22"/>
              <a:gd name="T4" fmla="*/ 0 w 105"/>
              <a:gd name="T5" fmla="*/ 0 h 22"/>
              <a:gd name="T6" fmla="*/ 2147483647 w 105"/>
              <a:gd name="T7" fmla="*/ 2147483647 h 22"/>
              <a:gd name="T8" fmla="*/ 2147483647 w 105"/>
              <a:gd name="T9" fmla="*/ 2147483647 h 2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"/>
              <a:gd name="T16" fmla="*/ 0 h 22"/>
              <a:gd name="T17" fmla="*/ 105 w 105"/>
              <a:gd name="T18" fmla="*/ 22 h 2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" h="22">
                <a:moveTo>
                  <a:pt x="105" y="22"/>
                </a:moveTo>
                <a:lnTo>
                  <a:pt x="0" y="3"/>
                </a:lnTo>
                <a:lnTo>
                  <a:pt x="0" y="0"/>
                </a:lnTo>
                <a:lnTo>
                  <a:pt x="105" y="17"/>
                </a:lnTo>
                <a:lnTo>
                  <a:pt x="105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30" name="Freeform 17"/>
          <p:cNvSpPr>
            <a:spLocks/>
          </p:cNvSpPr>
          <p:nvPr/>
        </p:nvSpPr>
        <p:spPr bwMode="auto">
          <a:xfrm>
            <a:off x="10407449" y="3028759"/>
            <a:ext cx="344233" cy="115140"/>
          </a:xfrm>
          <a:custGeom>
            <a:avLst/>
            <a:gdLst>
              <a:gd name="T0" fmla="*/ 2147483647 w 295"/>
              <a:gd name="T1" fmla="*/ 2147483647 h 129"/>
              <a:gd name="T2" fmla="*/ 0 w 295"/>
              <a:gd name="T3" fmla="*/ 2147483647 h 129"/>
              <a:gd name="T4" fmla="*/ 2147483647 w 295"/>
              <a:gd name="T5" fmla="*/ 0 h 129"/>
              <a:gd name="T6" fmla="*/ 2147483647 w 295"/>
              <a:gd name="T7" fmla="*/ 2147483647 h 129"/>
              <a:gd name="T8" fmla="*/ 2147483647 w 295"/>
              <a:gd name="T9" fmla="*/ 2147483647 h 1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5"/>
              <a:gd name="T16" fmla="*/ 0 h 129"/>
              <a:gd name="T17" fmla="*/ 295 w 295"/>
              <a:gd name="T18" fmla="*/ 129 h 1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5" h="129">
                <a:moveTo>
                  <a:pt x="150" y="129"/>
                </a:moveTo>
                <a:lnTo>
                  <a:pt x="0" y="103"/>
                </a:lnTo>
                <a:lnTo>
                  <a:pt x="148" y="0"/>
                </a:lnTo>
                <a:lnTo>
                  <a:pt x="295" y="15"/>
                </a:lnTo>
                <a:lnTo>
                  <a:pt x="150" y="129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31" name="Freeform 18"/>
          <p:cNvSpPr>
            <a:spLocks/>
          </p:cNvSpPr>
          <p:nvPr/>
        </p:nvSpPr>
        <p:spPr bwMode="auto">
          <a:xfrm>
            <a:off x="10588316" y="3046609"/>
            <a:ext cx="171533" cy="406112"/>
          </a:xfrm>
          <a:custGeom>
            <a:avLst/>
            <a:gdLst>
              <a:gd name="T0" fmla="*/ 2147483647 w 147"/>
              <a:gd name="T1" fmla="*/ 2147483647 h 455"/>
              <a:gd name="T2" fmla="*/ 0 w 147"/>
              <a:gd name="T3" fmla="*/ 2147483647 h 455"/>
              <a:gd name="T4" fmla="*/ 0 w 147"/>
              <a:gd name="T5" fmla="*/ 2147483647 h 455"/>
              <a:gd name="T6" fmla="*/ 2147483647 w 147"/>
              <a:gd name="T7" fmla="*/ 0 h 455"/>
              <a:gd name="T8" fmla="*/ 2147483647 w 147"/>
              <a:gd name="T9" fmla="*/ 2147483647 h 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7"/>
              <a:gd name="T16" fmla="*/ 0 h 455"/>
              <a:gd name="T17" fmla="*/ 147 w 147"/>
              <a:gd name="T18" fmla="*/ 455 h 45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7" h="455">
                <a:moveTo>
                  <a:pt x="147" y="318"/>
                </a:moveTo>
                <a:lnTo>
                  <a:pt x="0" y="455"/>
                </a:lnTo>
                <a:lnTo>
                  <a:pt x="0" y="114"/>
                </a:lnTo>
                <a:lnTo>
                  <a:pt x="147" y="0"/>
                </a:lnTo>
                <a:lnTo>
                  <a:pt x="147" y="318"/>
                </a:lnTo>
                <a:close/>
              </a:path>
            </a:pathLst>
          </a:custGeom>
          <a:solidFill>
            <a:srgbClr val="0068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sp>
        <p:nvSpPr>
          <p:cNvPr id="232" name="Freeform 19"/>
          <p:cNvSpPr>
            <a:spLocks/>
          </p:cNvSpPr>
          <p:nvPr/>
        </p:nvSpPr>
        <p:spPr bwMode="auto">
          <a:xfrm>
            <a:off x="10424952" y="3170675"/>
            <a:ext cx="133025" cy="24099"/>
          </a:xfrm>
          <a:custGeom>
            <a:avLst/>
            <a:gdLst>
              <a:gd name="T0" fmla="*/ 2147483647 w 66"/>
              <a:gd name="T1" fmla="*/ 2147483647 h 16"/>
              <a:gd name="T2" fmla="*/ 2147483647 w 66"/>
              <a:gd name="T3" fmla="*/ 2147483647 h 16"/>
              <a:gd name="T4" fmla="*/ 2147483647 w 66"/>
              <a:gd name="T5" fmla="*/ 2147483647 h 16"/>
              <a:gd name="T6" fmla="*/ 0 w 66"/>
              <a:gd name="T7" fmla="*/ 2147483647 h 16"/>
              <a:gd name="T8" fmla="*/ 0 w 66"/>
              <a:gd name="T9" fmla="*/ 2147483647 h 16"/>
              <a:gd name="T10" fmla="*/ 2147483647 w 66"/>
              <a:gd name="T11" fmla="*/ 0 h 16"/>
              <a:gd name="T12" fmla="*/ 2147483647 w 66"/>
              <a:gd name="T13" fmla="*/ 2147483647 h 16"/>
              <a:gd name="T14" fmla="*/ 2147483647 w 66"/>
              <a:gd name="T15" fmla="*/ 2147483647 h 1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6"/>
              <a:gd name="T25" fmla="*/ 0 h 16"/>
              <a:gd name="T26" fmla="*/ 66 w 66"/>
              <a:gd name="T27" fmla="*/ 16 h 1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6" h="16">
                <a:moveTo>
                  <a:pt x="66" y="14"/>
                </a:moveTo>
                <a:cubicBezTo>
                  <a:pt x="66" y="15"/>
                  <a:pt x="65" y="16"/>
                  <a:pt x="64" y="1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ubicBezTo>
                  <a:pt x="64" y="11"/>
                  <a:pt x="64" y="11"/>
                  <a:pt x="64" y="11"/>
                </a:cubicBezTo>
                <a:cubicBezTo>
                  <a:pt x="65" y="11"/>
                  <a:pt x="66" y="12"/>
                  <a:pt x="66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33"/>
          </a:p>
        </p:txBody>
      </p:sp>
      <p:grpSp>
        <p:nvGrpSpPr>
          <p:cNvPr id="233" name="组合 232"/>
          <p:cNvGrpSpPr/>
          <p:nvPr/>
        </p:nvGrpSpPr>
        <p:grpSpPr>
          <a:xfrm>
            <a:off x="1923028" y="1101210"/>
            <a:ext cx="1493925" cy="668983"/>
            <a:chOff x="889109" y="1499174"/>
            <a:chExt cx="720080" cy="301044"/>
          </a:xfrm>
        </p:grpSpPr>
        <p:cxnSp>
          <p:nvCxnSpPr>
            <p:cNvPr id="234" name="直接箭头连接符 233"/>
            <p:cNvCxnSpPr/>
            <p:nvPr/>
          </p:nvCxnSpPr>
          <p:spPr bwMode="auto">
            <a:xfrm flipV="1">
              <a:off x="1345864" y="1499174"/>
              <a:ext cx="0" cy="150522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35" name="直接箭头连接符 234"/>
            <p:cNvCxnSpPr/>
            <p:nvPr/>
          </p:nvCxnSpPr>
          <p:spPr bwMode="auto">
            <a:xfrm>
              <a:off x="889109" y="1649696"/>
              <a:ext cx="720080" cy="0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36" name="直接箭头连接符 235"/>
            <p:cNvCxnSpPr/>
            <p:nvPr/>
          </p:nvCxnSpPr>
          <p:spPr bwMode="auto">
            <a:xfrm flipV="1">
              <a:off x="889109" y="1649696"/>
              <a:ext cx="0" cy="150522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rgbClr val="00B050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  <p:cxnSp>
          <p:nvCxnSpPr>
            <p:cNvPr id="237" name="直接箭头连接符 236"/>
            <p:cNvCxnSpPr/>
            <p:nvPr/>
          </p:nvCxnSpPr>
          <p:spPr bwMode="auto">
            <a:xfrm flipV="1">
              <a:off x="1609189" y="1649696"/>
              <a:ext cx="0" cy="150522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rgbClr val="00B050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</p:cxnSp>
      </p:grpSp>
      <p:cxnSp>
        <p:nvCxnSpPr>
          <p:cNvPr id="238" name="直接箭头连接符 237"/>
          <p:cNvCxnSpPr/>
          <p:nvPr/>
        </p:nvCxnSpPr>
        <p:spPr bwMode="auto">
          <a:xfrm flipV="1">
            <a:off x="2678621" y="1099349"/>
            <a:ext cx="0" cy="33449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39" name="任意多边形 238"/>
          <p:cNvSpPr/>
          <p:nvPr/>
        </p:nvSpPr>
        <p:spPr bwMode="auto">
          <a:xfrm>
            <a:off x="2216248" y="2775035"/>
            <a:ext cx="1834429" cy="1116000"/>
          </a:xfrm>
          <a:custGeom>
            <a:avLst/>
            <a:gdLst>
              <a:gd name="connsiteX0" fmla="*/ 1249680 w 1375822"/>
              <a:gd name="connsiteY0" fmla="*/ 0 h 899367"/>
              <a:gd name="connsiteX1" fmla="*/ 1257300 w 1375822"/>
              <a:gd name="connsiteY1" fmla="*/ 899160 h 899367"/>
              <a:gd name="connsiteX2" fmla="*/ 0 w 1375822"/>
              <a:gd name="connsiteY2" fmla="*/ 83820 h 899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75822" h="899367">
                <a:moveTo>
                  <a:pt x="1249680" y="0"/>
                </a:moveTo>
                <a:cubicBezTo>
                  <a:pt x="1357630" y="442595"/>
                  <a:pt x="1465580" y="885190"/>
                  <a:pt x="1257300" y="899160"/>
                </a:cubicBezTo>
                <a:cubicBezTo>
                  <a:pt x="1049020" y="913130"/>
                  <a:pt x="168910" y="217170"/>
                  <a:pt x="0" y="83820"/>
                </a:cubicBezTo>
              </a:path>
            </a:pathLst>
          </a:custGeom>
          <a:noFill/>
          <a:ln w="28575" cap="flat" cmpd="sng" algn="ctr">
            <a:solidFill>
              <a:srgbClr val="0000FF"/>
            </a:solidFill>
            <a:prstDash val="sysDash"/>
            <a:round/>
            <a:headEnd type="none" w="med" len="med"/>
            <a:tailEnd type="triangle"/>
          </a:ln>
          <a:effectLst/>
        </p:spPr>
        <p:txBody>
          <a:bodyPr vert="horz" wrap="square" lIns="105600" tIns="52800" rIns="105600" bIns="5280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1068891" eaLnBrk="1" hangingPunct="1"/>
            <a:endParaRPr lang="zh-CN" altLang="en-US" sz="1867">
              <a:solidFill>
                <a:schemeClr val="bg1"/>
              </a:solidFill>
              <a:latin typeface="FrutigerNext LT Regular" pitchFamily="34" charset="0"/>
              <a:ea typeface="MS PGothic" pitchFamily="34" charset="-128"/>
            </a:endParaRPr>
          </a:p>
        </p:txBody>
      </p:sp>
      <p:sp>
        <p:nvSpPr>
          <p:cNvPr id="240" name="文本框 239"/>
          <p:cNvSpPr txBox="1"/>
          <p:nvPr/>
        </p:nvSpPr>
        <p:spPr>
          <a:xfrm>
            <a:off x="2486601" y="3140969"/>
            <a:ext cx="27125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defRPr sz="1333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pPr algn="ctr"/>
            <a:r>
              <a:rPr lang="zh-CN" altLang="en-US" sz="800" dirty="0"/>
              <a:t>④ </a:t>
            </a:r>
            <a:r>
              <a:rPr lang="en-US" altLang="zh-CN" sz="800" dirty="0" smtClean="0"/>
              <a:t>Slice SLA fulfilment Info </a:t>
            </a:r>
            <a:r>
              <a:rPr lang="en-US" altLang="zh-CN" sz="800" dirty="0"/>
              <a:t>per Problematic area</a:t>
            </a:r>
          </a:p>
          <a:p>
            <a:pPr algn="ctr"/>
            <a:r>
              <a:rPr lang="en-US" altLang="zh-CN" sz="800" dirty="0"/>
              <a:t>(Underfit , Overfit)</a:t>
            </a:r>
          </a:p>
        </p:txBody>
      </p:sp>
    </p:spTree>
    <p:extLst>
      <p:ext uri="{BB962C8B-B14F-4D97-AF65-F5344CB8AC3E}">
        <p14:creationId xmlns:p14="http://schemas.microsoft.com/office/powerpoint/2010/main" val="4101644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4062" y="890787"/>
            <a:ext cx="1183406" cy="568435"/>
            <a:chOff x="551384" y="628317"/>
            <a:chExt cx="1183406" cy="568435"/>
          </a:xfrm>
        </p:grpSpPr>
        <p:sp>
          <p:nvSpPr>
            <p:cNvPr id="29" name="圆角矩形 28"/>
            <p:cNvSpPr/>
            <p:nvPr/>
          </p:nvSpPr>
          <p:spPr bwMode="auto">
            <a:xfrm>
              <a:off x="551384" y="658920"/>
              <a:ext cx="463405" cy="105475"/>
            </a:xfrm>
            <a:prstGeom prst="roundRect">
              <a:avLst/>
            </a:prstGeom>
            <a:solidFill>
              <a:srgbClr val="C00000"/>
            </a:solidFill>
            <a:ln w="444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cs typeface="Arial" panose="020B0604020202020204" pitchFamily="34" charset="0"/>
              </a:endParaRPr>
            </a:p>
          </p:txBody>
        </p:sp>
        <p:sp>
          <p:nvSpPr>
            <p:cNvPr id="31" name="圆角矩形 30"/>
            <p:cNvSpPr/>
            <p:nvPr/>
          </p:nvSpPr>
          <p:spPr bwMode="auto">
            <a:xfrm>
              <a:off x="551384" y="840688"/>
              <a:ext cx="463405" cy="105475"/>
            </a:xfrm>
            <a:prstGeom prst="roundRect">
              <a:avLst/>
            </a:prstGeom>
            <a:solidFill>
              <a:srgbClr val="92D050"/>
            </a:solidFill>
            <a:ln w="44450" cap="flat" cmpd="sng" algn="ctr">
              <a:solidFill>
                <a:srgbClr val="92D05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cs typeface="Arial" panose="020B0604020202020204" pitchFamily="34" charset="0"/>
              </a:endParaRPr>
            </a:p>
          </p:txBody>
        </p:sp>
        <p:sp>
          <p:nvSpPr>
            <p:cNvPr id="33" name="圆角矩形 32"/>
            <p:cNvSpPr/>
            <p:nvPr/>
          </p:nvSpPr>
          <p:spPr bwMode="auto">
            <a:xfrm>
              <a:off x="551384" y="1027300"/>
              <a:ext cx="463405" cy="105475"/>
            </a:xfrm>
            <a:prstGeom prst="roundRect">
              <a:avLst/>
            </a:prstGeom>
            <a:solidFill>
              <a:srgbClr val="1F497D">
                <a:lumMod val="60000"/>
                <a:lumOff val="40000"/>
              </a:srgbClr>
            </a:solidFill>
            <a:ln w="44450" cap="flat" cmpd="sng" algn="ctr">
              <a:solidFill>
                <a:srgbClr val="1F497D">
                  <a:lumMod val="60000"/>
                  <a:lumOff val="40000"/>
                </a:srgbClr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cs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1034848" y="628317"/>
              <a:ext cx="699942" cy="568435"/>
              <a:chOff x="1034847" y="570449"/>
              <a:chExt cx="1441703" cy="568435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1034847" y="570449"/>
                <a:ext cx="1441703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7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Underfitting</a:t>
                </a: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1034847" y="752219"/>
                <a:ext cx="1441703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7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Fitting</a:t>
                </a: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1034847" y="938829"/>
                <a:ext cx="1441703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7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 panose="020B0604020202020204" pitchFamily="34" charset="0"/>
                    <a:cs typeface="Arial" panose="020B0604020202020204" pitchFamily="34" charset="0"/>
                  </a:rPr>
                  <a:t>Overfitting</a:t>
                </a:r>
              </a:p>
            </p:txBody>
          </p:sp>
        </p:grpSp>
      </p:grpSp>
      <p:sp>
        <p:nvSpPr>
          <p:cNvPr id="35" name="内容占位符 2"/>
          <p:cNvSpPr txBox="1">
            <a:spLocks/>
          </p:cNvSpPr>
          <p:nvPr/>
        </p:nvSpPr>
        <p:spPr bwMode="auto">
          <a:xfrm>
            <a:off x="7426613" y="868122"/>
            <a:ext cx="4765388" cy="4996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00038" marR="0" lvl="1" indent="-300038" defTabSz="801688" latinLnBrk="0">
              <a:lnSpc>
                <a:spcPct val="150000"/>
              </a:lnSpc>
              <a:spcBef>
                <a:spcPct val="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Ø"/>
              <a:tabLst/>
              <a:defRPr/>
            </a:pPr>
            <a:r>
              <a:rPr lang="en-US" altLang="zh-CN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In Figure 1 (Off-peak time) and Figure 2 (Peak Time):</a:t>
            </a:r>
          </a:p>
          <a:p>
            <a:pPr marL="652463" lvl="1" indent="-250825" defTabSz="801688">
              <a:lnSpc>
                <a:spcPct val="150000"/>
              </a:lnSpc>
              <a:spcBef>
                <a:spcPct val="0"/>
              </a:spcBef>
              <a:buClr>
                <a:schemeClr val="tx1"/>
              </a:buClr>
              <a:buSzPct val="50000"/>
              <a:buFont typeface="Wingdings" pitchFamily="2" charset="2"/>
              <a:buChar char="p"/>
              <a:defRPr/>
            </a:pPr>
            <a:r>
              <a:rPr lang="en-US" altLang="zh-CN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OAM </a:t>
            </a:r>
            <a:r>
              <a:rPr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initially configure the RAN resource for the new slice i.e.</a:t>
            </a:r>
            <a:r>
              <a:rPr lang="zh-CN" alt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200" dirty="0">
                <a:latin typeface="Calibri" panose="020F0502020204030204" pitchFamily="34" charset="0"/>
                <a:cs typeface="Calibri" panose="020F0502020204030204" pitchFamily="34" charset="0"/>
              </a:rPr>
              <a:t>Guaranteed Slice Radio Resource </a:t>
            </a:r>
            <a:r>
              <a:rPr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(e.g. 20%)</a:t>
            </a:r>
            <a:r>
              <a:rPr lang="zh-CN" alt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GB" sz="1200" dirty="0">
                <a:latin typeface="Calibri" panose="020F0502020204030204" pitchFamily="34" charset="0"/>
                <a:cs typeface="Calibri" panose="020F0502020204030204" pitchFamily="34" charset="0"/>
              </a:rPr>
              <a:t>Maximum Slice Radio Resource </a:t>
            </a:r>
            <a:r>
              <a:rPr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by OAM (e.g. 30%), which are similar </a:t>
            </a:r>
            <a:r>
              <a:rPr lang="en-US" altLang="zh-CN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to the </a:t>
            </a:r>
            <a:r>
              <a:rPr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GFBR and MFBR </a:t>
            </a:r>
            <a:r>
              <a:rPr lang="en-US" altLang="zh-CN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per </a:t>
            </a:r>
            <a:r>
              <a:rPr lang="en-US" altLang="zh-CN" sz="1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QoS</a:t>
            </a:r>
            <a:r>
              <a:rPr lang="en-US" altLang="zh-CN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 flow.</a:t>
            </a:r>
            <a:endParaRPr lang="en-US" altLang="zh-CN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52463" lvl="1" indent="-250825" defTabSz="801688">
              <a:lnSpc>
                <a:spcPct val="150000"/>
              </a:lnSpc>
              <a:spcBef>
                <a:spcPct val="0"/>
              </a:spcBef>
              <a:buClr>
                <a:schemeClr val="tx1"/>
              </a:buClr>
              <a:buSzPct val="50000"/>
              <a:buFont typeface="Wingdings" pitchFamily="2" charset="2"/>
              <a:buChar char="p"/>
              <a:defRPr/>
            </a:pPr>
            <a:r>
              <a:rPr lang="en-US" altLang="zh-CN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RAN firstly schedules 20% RAN resource for the new slice, and then the adjust RAN resource based on the slice SLA fulfilment Info by NSSF until the slice SLA requirement is fulfilled:</a:t>
            </a:r>
            <a:endParaRPr lang="en-US" altLang="zh-CN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95350" lvl="3" indent="-176213" defTabSz="801688">
              <a:lnSpc>
                <a:spcPct val="150000"/>
              </a:lnSpc>
              <a:spcBef>
                <a:spcPct val="0"/>
              </a:spcBef>
              <a:buClr>
                <a:schemeClr val="tx1"/>
              </a:buClr>
              <a:buSzPct val="100000"/>
              <a:buFont typeface="微软雅黑" panose="020B0503020204020204" pitchFamily="34" charset="-122"/>
              <a:buChar char="‐"/>
              <a:defRPr/>
            </a:pPr>
            <a:r>
              <a:rPr lang="en-US" altLang="zh-CN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When slice SLA fulfilment is more than the slice SLA requirement, RAN schedule less slice level RAN resource</a:t>
            </a:r>
          </a:p>
          <a:p>
            <a:pPr marL="895350" lvl="3" indent="-176213" defTabSz="801688">
              <a:lnSpc>
                <a:spcPct val="150000"/>
              </a:lnSpc>
              <a:spcBef>
                <a:spcPct val="0"/>
              </a:spcBef>
              <a:buClr>
                <a:schemeClr val="tx1"/>
              </a:buClr>
              <a:buSzPct val="100000"/>
              <a:buFont typeface="微软雅黑" panose="020B0503020204020204" pitchFamily="34" charset="-122"/>
              <a:buChar char="‐"/>
              <a:defRPr/>
            </a:pPr>
            <a:r>
              <a:rPr lang="en-US" altLang="zh-CN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When slice SLA fulfilment is less than the slice SLA requirement, RAN schedule more slice level RAN resource</a:t>
            </a:r>
            <a:endParaRPr lang="en-US" altLang="zh-CN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00038" lvl="1" indent="-300038" defTabSz="801688">
              <a:lnSpc>
                <a:spcPct val="150000"/>
              </a:lnSpc>
              <a:spcBef>
                <a:spcPct val="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Ø"/>
              <a:defRPr/>
            </a:pPr>
            <a:endParaRPr lang="en-US" altLang="zh-CN" sz="1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00038" lvl="1" indent="-300038" defTabSz="801688">
              <a:lnSpc>
                <a:spcPct val="150000"/>
              </a:lnSpc>
              <a:spcBef>
                <a:spcPct val="0"/>
              </a:spcBef>
              <a:buClr>
                <a:schemeClr val="tx1"/>
              </a:buClr>
              <a:buSzPct val="100000"/>
              <a:buFont typeface="Wingdings" panose="05000000000000000000" pitchFamily="2" charset="2"/>
              <a:buChar char="Ø"/>
              <a:defRPr/>
            </a:pPr>
            <a:r>
              <a:rPr lang="en-US" altLang="zh-CN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In figure 3, base on slice QoE and OAM data, OAM trains slice resource model and indicate RAN adjust the slice level RAN resource configuration, e.g.</a:t>
            </a:r>
            <a:endParaRPr lang="en-U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52463" marR="0" lvl="1" indent="-250825" defTabSz="801688" latinLnBrk="0">
              <a:lnSpc>
                <a:spcPct val="150000"/>
              </a:lnSpc>
              <a:spcBef>
                <a:spcPct val="0"/>
              </a:spcBef>
              <a:buClr>
                <a:schemeClr val="tx1"/>
              </a:buClr>
              <a:buSzPct val="50000"/>
              <a:buFont typeface="Wingdings" pitchFamily="2" charset="2"/>
              <a:buChar char="p"/>
              <a:tabLst/>
              <a:defRPr/>
            </a:pPr>
            <a:r>
              <a:rPr lang="en-GB" sz="1200" dirty="0">
                <a:latin typeface="Calibri" panose="020F0502020204030204" pitchFamily="34" charset="0"/>
                <a:cs typeface="Calibri" panose="020F0502020204030204" pitchFamily="34" charset="0"/>
              </a:rPr>
              <a:t>Guaranteed Slice Radio Resource </a:t>
            </a:r>
            <a:r>
              <a:rPr lang="zh-CN" alt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e.g. </a:t>
            </a:r>
            <a:r>
              <a:rPr lang="en-US" altLang="zh-CN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20%-&gt;18%</a:t>
            </a:r>
            <a:r>
              <a:rPr lang="zh-CN" alt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；</a:t>
            </a:r>
            <a:endParaRPr lang="en-US" altLang="zh-CN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52463" marR="0" lvl="1" indent="-250825" defTabSz="801688" latinLnBrk="0">
              <a:lnSpc>
                <a:spcPct val="150000"/>
              </a:lnSpc>
              <a:spcBef>
                <a:spcPct val="0"/>
              </a:spcBef>
              <a:buClr>
                <a:schemeClr val="tx1"/>
              </a:buClr>
              <a:buSzPct val="50000"/>
              <a:buFont typeface="Wingdings" pitchFamily="2" charset="2"/>
              <a:buChar char="p"/>
              <a:tabLst/>
              <a:defRPr/>
            </a:pPr>
            <a:r>
              <a:rPr lang="en-GB" sz="1200" dirty="0">
                <a:latin typeface="Calibri" panose="020F0502020204030204" pitchFamily="34" charset="0"/>
                <a:cs typeface="Calibri" panose="020F0502020204030204" pitchFamily="34" charset="0"/>
              </a:rPr>
              <a:t>Maximum Slice Radio Resource </a:t>
            </a:r>
            <a:r>
              <a:rPr lang="zh-CN" alt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，</a:t>
            </a:r>
            <a:r>
              <a:rPr lang="en-US" altLang="zh-CN" sz="1200" dirty="0">
                <a:latin typeface="Calibri" panose="020F0502020204030204" pitchFamily="34" charset="0"/>
                <a:cs typeface="Calibri" panose="020F0502020204030204" pitchFamily="34" charset="0"/>
              </a:rPr>
              <a:t>e.g. 30-&gt;28%</a:t>
            </a:r>
            <a:r>
              <a:rPr lang="zh-CN" alt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。</a:t>
            </a:r>
            <a:endParaRPr lang="en-GB" altLang="zh-CN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760510" y="937236"/>
            <a:ext cx="3297264" cy="500074"/>
            <a:chOff x="9567190" y="902625"/>
            <a:chExt cx="3297264" cy="500074"/>
          </a:xfrm>
        </p:grpSpPr>
        <p:cxnSp>
          <p:nvCxnSpPr>
            <p:cNvPr id="41" name="直接连接符 40"/>
            <p:cNvCxnSpPr/>
            <p:nvPr/>
          </p:nvCxnSpPr>
          <p:spPr bwMode="auto">
            <a:xfrm>
              <a:off x="9567190" y="991128"/>
              <a:ext cx="720000" cy="5464"/>
            </a:xfrm>
            <a:prstGeom prst="line">
              <a:avLst/>
            </a:prstGeom>
            <a:solidFill>
              <a:srgbClr val="4F81BD"/>
            </a:solidFill>
            <a:ln w="28575" cap="flat" cmpd="sng" algn="ctr">
              <a:solidFill>
                <a:srgbClr val="F79646">
                  <a:lumMod val="75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2" name="文本框 41"/>
            <p:cNvSpPr txBox="1"/>
            <p:nvPr/>
          </p:nvSpPr>
          <p:spPr>
            <a:xfrm>
              <a:off x="10306240" y="902625"/>
              <a:ext cx="240317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800" dirty="0"/>
                <a:t>Maximum Slice Radio Resource</a:t>
              </a:r>
              <a:r>
                <a:rPr kumimoji="0" lang="en-US" sz="800" i="0" u="none" strike="noStrike" kern="0" cap="none" spc="0" normalizeH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 by </a:t>
              </a:r>
              <a:r>
                <a:rPr kumimoji="0" lang="en-US" sz="80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OAM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0306239" y="1187255"/>
              <a:ext cx="255821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800" dirty="0"/>
                <a:t>Guaranteed Slice Radio </a:t>
              </a:r>
              <a:r>
                <a:rPr lang="en-GB" sz="800" dirty="0" smtClean="0"/>
                <a:t>Resource</a:t>
              </a:r>
              <a:r>
                <a:rPr lang="en-US" sz="800" kern="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by OAM</a:t>
              </a:r>
              <a:endParaRPr kumimoji="0" lang="en-US" sz="8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 bwMode="auto">
            <a:xfrm>
              <a:off x="9567190" y="1267353"/>
              <a:ext cx="720000" cy="5464"/>
            </a:xfrm>
            <a:prstGeom prst="line">
              <a:avLst/>
            </a:prstGeom>
            <a:solidFill>
              <a:srgbClr val="4F81BD"/>
            </a:solidFill>
            <a:ln w="28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aphicFrame>
        <p:nvGraphicFramePr>
          <p:cNvPr id="45" name="图表 4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2393850"/>
              </p:ext>
            </p:extLst>
          </p:nvPr>
        </p:nvGraphicFramePr>
        <p:xfrm>
          <a:off x="117090" y="3965089"/>
          <a:ext cx="7314940" cy="23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46" name="直接连接符 45"/>
          <p:cNvCxnSpPr/>
          <p:nvPr/>
        </p:nvCxnSpPr>
        <p:spPr bwMode="auto">
          <a:xfrm>
            <a:off x="839416" y="5054812"/>
            <a:ext cx="6392237" cy="8997"/>
          </a:xfrm>
          <a:prstGeom prst="line">
            <a:avLst/>
          </a:prstGeom>
          <a:solidFill>
            <a:srgbClr val="4F81BD"/>
          </a:solidFill>
          <a:ln w="2857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7" name="直接连接符 46"/>
          <p:cNvCxnSpPr/>
          <p:nvPr/>
        </p:nvCxnSpPr>
        <p:spPr bwMode="auto">
          <a:xfrm>
            <a:off x="839416" y="4526674"/>
            <a:ext cx="6392237" cy="23351"/>
          </a:xfrm>
          <a:prstGeom prst="line">
            <a:avLst/>
          </a:prstGeom>
          <a:solidFill>
            <a:srgbClr val="4F81BD"/>
          </a:solidFill>
          <a:ln w="28575" cap="flat" cmpd="sng" algn="ctr">
            <a:solidFill>
              <a:srgbClr val="F79646">
                <a:lumMod val="7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0" name="标题 1"/>
          <p:cNvSpPr txBox="1">
            <a:spLocks/>
          </p:cNvSpPr>
          <p:nvPr/>
        </p:nvSpPr>
        <p:spPr>
          <a:xfrm>
            <a:off x="305288" y="183867"/>
            <a:ext cx="10327216" cy="541565"/>
          </a:xfrm>
          <a:prstGeom prst="rect">
            <a:avLst/>
          </a:prstGeom>
        </p:spPr>
        <p:txBody>
          <a:bodyPr/>
          <a:lstStyle>
            <a:lvl1pPr algn="l" defTabSz="801688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990000"/>
                </a:solidFill>
                <a:latin typeface="+mj-lt"/>
                <a:ea typeface="+mj-ea"/>
                <a:cs typeface="+mj-cs"/>
              </a:defRPr>
            </a:lvl1pPr>
            <a:lvl2pPr algn="l" defTabSz="801688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2pPr>
            <a:lvl3pPr algn="l" defTabSz="801688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3pPr>
            <a:lvl4pPr algn="l" defTabSz="801688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4pPr>
            <a:lvl5pPr algn="l" defTabSz="801688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5pPr>
            <a:lvl6pPr marL="457200" algn="l" defTabSz="801688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6pPr>
            <a:lvl7pPr marL="914400" algn="l" defTabSz="801688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7pPr>
            <a:lvl8pPr marL="1371600" algn="l" defTabSz="801688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8pPr>
            <a:lvl9pPr marL="1828800" algn="l" defTabSz="801688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9pPr>
          </a:lstStyle>
          <a:p>
            <a:pPr algn="ctr">
              <a:tabLst>
                <a:tab pos="1701800" algn="l"/>
              </a:tabLst>
            </a:pPr>
            <a:r>
              <a:rPr lang="en-US" altLang="zh-CN" sz="2400" dirty="0" smtClean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Example: </a:t>
            </a:r>
            <a:r>
              <a:rPr lang="en-US" altLang="zh-CN" sz="2400" dirty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how to guarantee slice SLA by MP and </a:t>
            </a:r>
            <a:r>
              <a:rPr lang="en-US" altLang="zh-CN" sz="2400" dirty="0" err="1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CP</a:t>
            </a:r>
            <a:endParaRPr lang="zh-CN" altLang="en-US" sz="2400" kern="0" dirty="0">
              <a:solidFill>
                <a:srgbClr val="C00000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37707" y="1503126"/>
            <a:ext cx="3600000" cy="2340000"/>
            <a:chOff x="3837707" y="1240656"/>
            <a:chExt cx="3600000" cy="2340000"/>
          </a:xfrm>
        </p:grpSpPr>
        <p:graphicFrame>
          <p:nvGraphicFramePr>
            <p:cNvPr id="26" name="图表 25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036421182"/>
                </p:ext>
              </p:extLst>
            </p:nvPr>
          </p:nvGraphicFramePr>
          <p:xfrm>
            <a:off x="3837707" y="1240656"/>
            <a:ext cx="3600000" cy="234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cxnSp>
          <p:nvCxnSpPr>
            <p:cNvPr id="38" name="直接连接符 37"/>
            <p:cNvCxnSpPr/>
            <p:nvPr/>
          </p:nvCxnSpPr>
          <p:spPr bwMode="auto">
            <a:xfrm>
              <a:off x="4592509" y="2230032"/>
              <a:ext cx="2727339" cy="8120"/>
            </a:xfrm>
            <a:prstGeom prst="line">
              <a:avLst/>
            </a:prstGeom>
            <a:solidFill>
              <a:srgbClr val="4F81BD"/>
            </a:solidFill>
            <a:ln w="28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9" name="直接连接符 38"/>
            <p:cNvCxnSpPr/>
            <p:nvPr/>
          </p:nvCxnSpPr>
          <p:spPr bwMode="auto">
            <a:xfrm flipV="1">
              <a:off x="4592509" y="1663940"/>
              <a:ext cx="2719829" cy="12240"/>
            </a:xfrm>
            <a:prstGeom prst="line">
              <a:avLst/>
            </a:prstGeom>
            <a:solidFill>
              <a:srgbClr val="4F81BD"/>
            </a:solidFill>
            <a:ln w="28575" cap="flat" cmpd="sng" algn="ctr">
              <a:solidFill>
                <a:srgbClr val="F79646">
                  <a:lumMod val="75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9" name="文本框 48"/>
            <p:cNvSpPr txBox="1"/>
            <p:nvPr/>
          </p:nvSpPr>
          <p:spPr>
            <a:xfrm>
              <a:off x="6280398" y="3065608"/>
              <a:ext cx="247650" cy="2286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0" hangingPunct="0"/>
              <a:r>
                <a:rPr lang="en-US" sz="1000" b="1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…</a:t>
              </a:r>
              <a:endPara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上弧形箭头 55"/>
            <p:cNvSpPr/>
            <p:nvPr/>
          </p:nvSpPr>
          <p:spPr bwMode="auto">
            <a:xfrm rot="21032984">
              <a:off x="4808748" y="2596992"/>
              <a:ext cx="432048" cy="133729"/>
            </a:xfrm>
            <a:prstGeom prst="curvedDownArrow">
              <a:avLst/>
            </a:prstGeom>
            <a:solidFill>
              <a:srgbClr val="00B0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9200" tIns="39600" rIns="79200" bIns="396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FrutigerNext LT Regular" pitchFamily="34" charset="0"/>
                <a:ea typeface="MS PGothic" pitchFamily="34" charset="-128"/>
              </a:endParaRPr>
            </a:p>
          </p:txBody>
        </p:sp>
        <p:sp>
          <p:nvSpPr>
            <p:cNvPr id="57" name="上弧形箭头 56"/>
            <p:cNvSpPr/>
            <p:nvPr/>
          </p:nvSpPr>
          <p:spPr bwMode="auto">
            <a:xfrm rot="21032984">
              <a:off x="5252872" y="2547248"/>
              <a:ext cx="432048" cy="133729"/>
            </a:xfrm>
            <a:prstGeom prst="curvedDownArrow">
              <a:avLst/>
            </a:prstGeom>
            <a:solidFill>
              <a:srgbClr val="00B0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9200" tIns="39600" rIns="79200" bIns="396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FrutigerNext LT Regular" pitchFamily="34" charset="0"/>
                <a:ea typeface="MS PGothic" pitchFamily="34" charset="-128"/>
              </a:endParaRPr>
            </a:p>
          </p:txBody>
        </p:sp>
        <p:sp>
          <p:nvSpPr>
            <p:cNvPr id="58" name="上弧形箭头 57"/>
            <p:cNvSpPr/>
            <p:nvPr/>
          </p:nvSpPr>
          <p:spPr bwMode="auto">
            <a:xfrm rot="21032984">
              <a:off x="5736399" y="2472535"/>
              <a:ext cx="432048" cy="133729"/>
            </a:xfrm>
            <a:prstGeom prst="curvedDownArrow">
              <a:avLst/>
            </a:prstGeom>
            <a:solidFill>
              <a:srgbClr val="00B0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9200" tIns="39600" rIns="79200" bIns="396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FrutigerNext LT Regular" pitchFamily="34" charset="0"/>
                <a:ea typeface="MS PGothic" pitchFamily="34" charset="-128"/>
              </a:endParaRPr>
            </a:p>
          </p:txBody>
        </p:sp>
        <p:sp>
          <p:nvSpPr>
            <p:cNvPr id="59" name="上弧形箭头 58"/>
            <p:cNvSpPr/>
            <p:nvPr/>
          </p:nvSpPr>
          <p:spPr bwMode="auto">
            <a:xfrm rot="776227">
              <a:off x="6188198" y="2472152"/>
              <a:ext cx="432048" cy="133729"/>
            </a:xfrm>
            <a:prstGeom prst="curvedDownArrow">
              <a:avLst/>
            </a:prstGeom>
            <a:solidFill>
              <a:srgbClr val="FFFF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9200" tIns="39600" rIns="79200" bIns="396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FrutigerNext LT Regular" pitchFamily="34" charset="0"/>
                <a:ea typeface="MS PGothic" pitchFamily="34" charset="-128"/>
              </a:endParaRPr>
            </a:p>
          </p:txBody>
        </p:sp>
        <p:sp>
          <p:nvSpPr>
            <p:cNvPr id="60" name="上弧形箭头 59"/>
            <p:cNvSpPr/>
            <p:nvPr/>
          </p:nvSpPr>
          <p:spPr bwMode="auto">
            <a:xfrm rot="21032984">
              <a:off x="6639776" y="2472842"/>
              <a:ext cx="432048" cy="133729"/>
            </a:xfrm>
            <a:prstGeom prst="curvedDownArrow">
              <a:avLst/>
            </a:prstGeom>
            <a:solidFill>
              <a:srgbClr val="00B0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9200" tIns="39600" rIns="79200" bIns="396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FrutigerNext LT Regular" pitchFamily="34" charset="0"/>
                <a:ea typeface="MS PGothic" pitchFamily="34" charset="-128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7090" y="1504324"/>
            <a:ext cx="3600000" cy="2340000"/>
            <a:chOff x="117090" y="1241854"/>
            <a:chExt cx="3600000" cy="2340000"/>
          </a:xfrm>
        </p:grpSpPr>
        <p:graphicFrame>
          <p:nvGraphicFramePr>
            <p:cNvPr id="27" name="图表 26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986779865"/>
                </p:ext>
              </p:extLst>
            </p:nvPr>
          </p:nvGraphicFramePr>
          <p:xfrm>
            <a:off x="117090" y="1241854"/>
            <a:ext cx="3600000" cy="234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cxnSp>
          <p:nvCxnSpPr>
            <p:cNvPr id="36" name="直接连接符 35"/>
            <p:cNvCxnSpPr/>
            <p:nvPr/>
          </p:nvCxnSpPr>
          <p:spPr bwMode="auto">
            <a:xfrm>
              <a:off x="839416" y="2238238"/>
              <a:ext cx="2736000" cy="472"/>
            </a:xfrm>
            <a:prstGeom prst="line">
              <a:avLst/>
            </a:prstGeom>
            <a:solidFill>
              <a:srgbClr val="4F81BD"/>
            </a:solidFill>
            <a:ln w="28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7" name="直接连接符 36"/>
            <p:cNvCxnSpPr/>
            <p:nvPr/>
          </p:nvCxnSpPr>
          <p:spPr bwMode="auto">
            <a:xfrm>
              <a:off x="839416" y="1711645"/>
              <a:ext cx="2736000" cy="472"/>
            </a:xfrm>
            <a:prstGeom prst="line">
              <a:avLst/>
            </a:prstGeom>
            <a:solidFill>
              <a:srgbClr val="4F81BD"/>
            </a:solidFill>
            <a:ln w="28575" cap="flat" cmpd="sng" algn="ctr">
              <a:solidFill>
                <a:srgbClr val="F79646">
                  <a:lumMod val="75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8" name="文本框 47"/>
            <p:cNvSpPr txBox="1"/>
            <p:nvPr/>
          </p:nvSpPr>
          <p:spPr>
            <a:xfrm>
              <a:off x="2535982" y="3066358"/>
              <a:ext cx="247650" cy="2286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0" hangingPunct="0"/>
              <a:r>
                <a:rPr lang="en-US" sz="1000" b="1" dirty="0" smtClean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…</a:t>
              </a:r>
              <a:endPara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上弧形箭头 9"/>
            <p:cNvSpPr/>
            <p:nvPr/>
          </p:nvSpPr>
          <p:spPr bwMode="auto">
            <a:xfrm rot="722550">
              <a:off x="1100263" y="2604130"/>
              <a:ext cx="432048" cy="133729"/>
            </a:xfrm>
            <a:prstGeom prst="curvedDownArrow">
              <a:avLst/>
            </a:prstGeom>
            <a:solidFill>
              <a:srgbClr val="FFFF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9200" tIns="39600" rIns="79200" bIns="396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FrutigerNext LT Regular" pitchFamily="34" charset="0"/>
                <a:ea typeface="MS PGothic" pitchFamily="34" charset="-128"/>
              </a:endParaRPr>
            </a:p>
          </p:txBody>
        </p:sp>
        <p:sp>
          <p:nvSpPr>
            <p:cNvPr id="51" name="上弧形箭头 50"/>
            <p:cNvSpPr/>
            <p:nvPr/>
          </p:nvSpPr>
          <p:spPr bwMode="auto">
            <a:xfrm rot="776227">
              <a:off x="1570134" y="2652756"/>
              <a:ext cx="432048" cy="133729"/>
            </a:xfrm>
            <a:prstGeom prst="curvedDownArrow">
              <a:avLst/>
            </a:prstGeom>
            <a:solidFill>
              <a:srgbClr val="FFFF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9200" tIns="39600" rIns="79200" bIns="396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FrutigerNext LT Regular" pitchFamily="34" charset="0"/>
                <a:ea typeface="MS PGothic" pitchFamily="34" charset="-128"/>
              </a:endParaRPr>
            </a:p>
          </p:txBody>
        </p:sp>
        <p:sp>
          <p:nvSpPr>
            <p:cNvPr id="52" name="上弧形箭头 51"/>
            <p:cNvSpPr/>
            <p:nvPr/>
          </p:nvSpPr>
          <p:spPr bwMode="auto">
            <a:xfrm rot="776227">
              <a:off x="2020112" y="2722531"/>
              <a:ext cx="432048" cy="133729"/>
            </a:xfrm>
            <a:prstGeom prst="curvedDownArrow">
              <a:avLst/>
            </a:prstGeom>
            <a:solidFill>
              <a:srgbClr val="FFFF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9200" tIns="39600" rIns="79200" bIns="396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FrutigerNext LT Regular" pitchFamily="34" charset="0"/>
                <a:ea typeface="MS PGothic" pitchFamily="34" charset="-128"/>
              </a:endParaRPr>
            </a:p>
          </p:txBody>
        </p:sp>
        <p:sp>
          <p:nvSpPr>
            <p:cNvPr id="53" name="上弧形箭头 52"/>
            <p:cNvSpPr/>
            <p:nvPr/>
          </p:nvSpPr>
          <p:spPr bwMode="auto">
            <a:xfrm rot="21032984">
              <a:off x="2462173" y="2739215"/>
              <a:ext cx="432048" cy="133729"/>
            </a:xfrm>
            <a:prstGeom prst="curvedDownArrow">
              <a:avLst/>
            </a:prstGeom>
            <a:solidFill>
              <a:srgbClr val="00B0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9200" tIns="39600" rIns="79200" bIns="396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FrutigerNext LT Regular" pitchFamily="34" charset="0"/>
                <a:ea typeface="MS PGothic" pitchFamily="34" charset="-128"/>
              </a:endParaRPr>
            </a:p>
          </p:txBody>
        </p:sp>
        <p:sp>
          <p:nvSpPr>
            <p:cNvPr id="55" name="上弧形箭头 54"/>
            <p:cNvSpPr/>
            <p:nvPr/>
          </p:nvSpPr>
          <p:spPr bwMode="auto">
            <a:xfrm rot="776227">
              <a:off x="2944193" y="2722531"/>
              <a:ext cx="432048" cy="133729"/>
            </a:xfrm>
            <a:prstGeom prst="curvedDownArrow">
              <a:avLst/>
            </a:prstGeom>
            <a:solidFill>
              <a:srgbClr val="FFFF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9200" tIns="39600" rIns="79200" bIns="396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FrutigerNext LT Regular" pitchFamily="34" charset="0"/>
                <a:ea typeface="MS PGothic" pitchFamily="34" charset="-128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143128" y="911018"/>
            <a:ext cx="2286372" cy="548204"/>
            <a:chOff x="4210432" y="648548"/>
            <a:chExt cx="2286372" cy="548204"/>
          </a:xfrm>
        </p:grpSpPr>
        <p:sp>
          <p:nvSpPr>
            <p:cNvPr id="62" name="上弧形箭头 61"/>
            <p:cNvSpPr/>
            <p:nvPr/>
          </p:nvSpPr>
          <p:spPr bwMode="auto">
            <a:xfrm rot="260504">
              <a:off x="4210432" y="675733"/>
              <a:ext cx="432048" cy="144016"/>
            </a:xfrm>
            <a:prstGeom prst="curvedDownArrow">
              <a:avLst/>
            </a:prstGeom>
            <a:solidFill>
              <a:srgbClr val="FFFF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9200" tIns="39600" rIns="79200" bIns="396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FrutigerNext LT Regular" pitchFamily="34" charset="0"/>
                <a:ea typeface="MS PGothic" pitchFamily="34" charset="-128"/>
              </a:endParaRPr>
            </a:p>
          </p:txBody>
        </p:sp>
        <p:sp>
          <p:nvSpPr>
            <p:cNvPr id="63" name="上弧形箭头 62"/>
            <p:cNvSpPr/>
            <p:nvPr/>
          </p:nvSpPr>
          <p:spPr bwMode="auto">
            <a:xfrm rot="260504">
              <a:off x="4218960" y="964580"/>
              <a:ext cx="432048" cy="144016"/>
            </a:xfrm>
            <a:prstGeom prst="curvedDownArrow">
              <a:avLst/>
            </a:prstGeom>
            <a:solidFill>
              <a:srgbClr val="00B0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9200" tIns="39600" rIns="79200" bIns="396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01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4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FrutigerNext LT Regular" pitchFamily="34" charset="0"/>
                <a:ea typeface="MS PGothic" pitchFamily="34" charset="-128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4647312" y="648548"/>
              <a:ext cx="184949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Decrease Slice Resource Schedule</a:t>
              </a:r>
              <a:endParaRPr kumimoji="0" lang="en-US" sz="8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4655840" y="981308"/>
              <a:ext cx="184096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Decrease Slice Resource Schedule</a:t>
              </a:r>
              <a:endParaRPr lang="en-US" sz="800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326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内容占位符 2"/>
          <p:cNvSpPr>
            <a:spLocks noGrp="1"/>
          </p:cNvSpPr>
          <p:nvPr>
            <p:ph sz="quarter" idx="11"/>
          </p:nvPr>
        </p:nvSpPr>
        <p:spPr>
          <a:xfrm>
            <a:off x="397933" y="1363133"/>
            <a:ext cx="11386775" cy="5001453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2060"/>
                </a:solidFill>
              </a:rPr>
              <a:t>Based on the discussion, it is proposed to update the solution 32 </a:t>
            </a:r>
            <a:r>
              <a:rPr lang="en-US" sz="1800" smtClean="0">
                <a:solidFill>
                  <a:srgbClr val="002060"/>
                </a:solidFill>
              </a:rPr>
              <a:t>in </a:t>
            </a:r>
            <a:r>
              <a:rPr lang="en-US" sz="1800" smtClean="0">
                <a:solidFill>
                  <a:srgbClr val="002060"/>
                </a:solidFill>
              </a:rPr>
              <a:t>S2-1900582.</a:t>
            </a:r>
            <a:endParaRPr lang="en-US" sz="1800" dirty="0" smtClean="0">
              <a:solidFill>
                <a:srgbClr val="002060"/>
              </a:solidFill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305288" y="-19285"/>
            <a:ext cx="10327216" cy="617717"/>
          </a:xfrm>
          <a:prstGeom prst="rect">
            <a:avLst/>
          </a:prstGeom>
        </p:spPr>
        <p:txBody>
          <a:bodyPr/>
          <a:lstStyle>
            <a:lvl1pPr algn="l" defTabSz="801688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990000"/>
                </a:solidFill>
                <a:latin typeface="+mj-lt"/>
                <a:ea typeface="+mj-ea"/>
                <a:cs typeface="+mj-cs"/>
              </a:defRPr>
            </a:lvl1pPr>
            <a:lvl2pPr algn="l" defTabSz="801688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2pPr>
            <a:lvl3pPr algn="l" defTabSz="801688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3pPr>
            <a:lvl4pPr algn="l" defTabSz="801688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4pPr>
            <a:lvl5pPr algn="l" defTabSz="801688" rtl="0" eaLnBrk="0" fontAlgn="base" hangingPunct="0">
              <a:spcBef>
                <a:spcPct val="0"/>
              </a:spcBef>
              <a:spcAft>
                <a:spcPct val="0"/>
              </a:spcAft>
              <a:defRPr sz="3500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5pPr>
            <a:lvl6pPr marL="457200" algn="l" defTabSz="801688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6pPr>
            <a:lvl7pPr marL="914400" algn="l" defTabSz="801688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7pPr>
            <a:lvl8pPr marL="1371600" algn="l" defTabSz="801688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8pPr>
            <a:lvl9pPr marL="1828800" algn="l" defTabSz="801688" rtl="0" fontAlgn="base">
              <a:spcBef>
                <a:spcPct val="0"/>
              </a:spcBef>
              <a:spcAft>
                <a:spcPct val="0"/>
              </a:spcAft>
              <a:defRPr sz="3500">
                <a:solidFill>
                  <a:srgbClr val="990000"/>
                </a:solidFill>
                <a:latin typeface="Arial" charset="0"/>
                <a:ea typeface="黑体" pitchFamily="2" charset="-122"/>
              </a:defRPr>
            </a:lvl9pPr>
          </a:lstStyle>
          <a:p>
            <a:pPr>
              <a:tabLst>
                <a:tab pos="1701800" algn="l"/>
              </a:tabLst>
            </a:pPr>
            <a:r>
              <a:rPr lang="en-US" altLang="zh-CN" sz="3600" kern="0" dirty="0" smtClean="0"/>
              <a:t>Proposal</a:t>
            </a:r>
            <a:endParaRPr lang="zh-CN" altLang="en-US" sz="3600" kern="0" dirty="0"/>
          </a:p>
        </p:txBody>
      </p:sp>
    </p:spTree>
    <p:extLst>
      <p:ext uri="{BB962C8B-B14F-4D97-AF65-F5344CB8AC3E}">
        <p14:creationId xmlns:p14="http://schemas.microsoft.com/office/powerpoint/2010/main" val="46748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56157" y="2949464"/>
            <a:ext cx="5075929" cy="503741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4400" dirty="0"/>
              <a:t>Thanks!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777072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44450" cap="flat" cmpd="sng" algn="ctr">
          <a:solidFill>
            <a:srgbClr val="0000FF"/>
          </a:solidFill>
          <a:prstDash val="sysDash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nokia powerpoint template nokia pure v13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991539CA-B441-4AED-8339-F6770207F6A2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52278</TotalTime>
  <Words>956</Words>
  <Application>Microsoft Office PowerPoint</Application>
  <PresentationFormat>宽屏</PresentationFormat>
  <Paragraphs>165</Paragraphs>
  <Slides>6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FrutigerNext LT Regular</vt:lpstr>
      <vt:lpstr>Lucida Grande</vt:lpstr>
      <vt:lpstr>MS PGothic</vt:lpstr>
      <vt:lpstr>Nokia Pure Headline Light</vt:lpstr>
      <vt:lpstr>Nokia Pure Text Light</vt:lpstr>
      <vt:lpstr>ヒラギノ角ゴ Pro W3</vt:lpstr>
      <vt:lpstr>黑体</vt:lpstr>
      <vt:lpstr>宋体</vt:lpstr>
      <vt:lpstr>微软雅黑</vt:lpstr>
      <vt:lpstr>Arial</vt:lpstr>
      <vt:lpstr>Calibri</vt:lpstr>
      <vt:lpstr>Times New Roman</vt:lpstr>
      <vt:lpstr>Wingdings</vt:lpstr>
      <vt:lpstr>Office Theme</vt:lpstr>
      <vt:lpstr>nokia powerpoint template nokia pure v13</vt:lpstr>
      <vt:lpstr>think-cell Slide</vt:lpstr>
      <vt:lpstr>Discussion for Solution 32 for How to ensure that slice SLA is guaranteed  China Mobile, Huawei</vt:lpstr>
      <vt:lpstr>Background: Resource isolation between slices by RAN/OAM</vt:lpstr>
      <vt:lpstr>Overview: how to guarantee slice SLA by MP and CP</vt:lpstr>
      <vt:lpstr>PowerPoint 演示文稿</vt:lpstr>
      <vt:lpstr>PowerPoint 演示文稿</vt:lpstr>
      <vt:lpstr>PowerPoint 演示文稿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user</cp:lastModifiedBy>
  <cp:revision>2175</cp:revision>
  <dcterms:created xsi:type="dcterms:W3CDTF">2008-08-30T09:32:10Z</dcterms:created>
  <dcterms:modified xsi:type="dcterms:W3CDTF">2019-01-15T12:40:53Z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(3)PeUbcG791QDHy42YTJxecOQ+WddkQBIpwkSU7+/kjRTHKRIUVvhuNfrlT5F5O8FKGly4SK3K
N2kh1OjC4na9neAjLhq8iDO3ATkO9x5XMc9LNaDJC2kIdLgjAvfjVPGGjfh0pEI5ptNZQ0m5
K0TG6g86SZePp6Ostu9w+P8K0EruWdGoPRar6Efqxgxlv3c3P+OWip+pbB3UKYNW/V3HW9hi
bFUu4lRmDsD4U3Oe/b</vt:lpwstr>
  </property>
  <property fmtid="{D5CDD505-2E9C-101B-9397-08002B2CF9AE}" pid="3" name="_2015_ms_pID_7253431">
    <vt:lpwstr>FIIKt1J6K4yFh2k6I1d1wjGUvrT8gmnDdcOIKGN9Fcxb/d87/QmOuK
qQBtgtQ1bWjduMyfxdDskZJoWNAuDnxOTp/orM0iFoGMA+mYUvMs+K52nbI39GeechPo6cga
EIq58vZWoLmaqQZ+zeg1/btJPw1XQDDlr0MT1cghwhgoVOPSt/9P9TX4P4eLZb2xDvJrwXEa
EIWVAuNp6i1UjcwbldlNibLd5wiRYXXktR1E</vt:lpwstr>
  </property>
  <property fmtid="{D5CDD505-2E9C-101B-9397-08002B2CF9AE}" pid="4" name="_2015_ms_pID_7253432">
    <vt:lpwstr>qw==</vt:lpwstr>
  </property>
  <property fmtid="{D5CDD505-2E9C-101B-9397-08002B2CF9AE}" pid="5" name="_2015_ms_pID_725343_00">
    <vt:lpwstr>_2015_ms_pID_725343</vt:lpwstr>
  </property>
  <property fmtid="{D5CDD505-2E9C-101B-9397-08002B2CF9AE}" pid="6" name="_2015_ms_pID_7253431_00">
    <vt:lpwstr>_2015_ms_pID_7253431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1547555990</vt:lpwstr>
  </property>
</Properties>
</file>