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 id="2147483747" r:id="rId2"/>
  </p:sldMasterIdLst>
  <p:notesMasterIdLst>
    <p:notesMasterId r:id="rId36"/>
  </p:notesMasterIdLst>
  <p:handoutMasterIdLst>
    <p:handoutMasterId r:id="rId37"/>
  </p:handoutMasterIdLst>
  <p:sldIdLst>
    <p:sldId id="789" r:id="rId3"/>
    <p:sldId id="940" r:id="rId4"/>
    <p:sldId id="941" r:id="rId5"/>
    <p:sldId id="942" r:id="rId6"/>
    <p:sldId id="943" r:id="rId7"/>
    <p:sldId id="930" r:id="rId8"/>
    <p:sldId id="938" r:id="rId9"/>
    <p:sldId id="795" r:id="rId10"/>
    <p:sldId id="933" r:id="rId11"/>
    <p:sldId id="874" r:id="rId12"/>
    <p:sldId id="894" r:id="rId13"/>
    <p:sldId id="895" r:id="rId14"/>
    <p:sldId id="896" r:id="rId15"/>
    <p:sldId id="901" r:id="rId16"/>
    <p:sldId id="916" r:id="rId17"/>
    <p:sldId id="904" r:id="rId18"/>
    <p:sldId id="905" r:id="rId19"/>
    <p:sldId id="910" r:id="rId20"/>
    <p:sldId id="906" r:id="rId21"/>
    <p:sldId id="936" r:id="rId22"/>
    <p:sldId id="907" r:id="rId23"/>
    <p:sldId id="911" r:id="rId24"/>
    <p:sldId id="912" r:id="rId25"/>
    <p:sldId id="914" r:id="rId26"/>
    <p:sldId id="917" r:id="rId27"/>
    <p:sldId id="928" r:id="rId28"/>
    <p:sldId id="929" r:id="rId29"/>
    <p:sldId id="931" r:id="rId30"/>
    <p:sldId id="932" r:id="rId31"/>
    <p:sldId id="939" r:id="rId32"/>
    <p:sldId id="913" r:id="rId33"/>
    <p:sldId id="918" r:id="rId34"/>
    <p:sldId id="919" r:id="rId35"/>
  </p:sldIdLst>
  <p:sldSz cx="12192000" cy="6858000"/>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732F"/>
    <a:srgbClr val="72AF2F"/>
    <a:srgbClr val="0000FF"/>
    <a:srgbClr val="FF7070"/>
    <a:srgbClr val="C1C3C3"/>
    <a:srgbClr val="979B9B"/>
    <a:srgbClr val="98949E"/>
    <a:srgbClr val="7FD7F7"/>
    <a:srgbClr val="FFFFFF"/>
    <a:srgbClr val="391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426" autoAdjust="0"/>
    <p:restoredTop sz="92086" autoAdjust="0"/>
  </p:normalViewPr>
  <p:slideViewPr>
    <p:cSldViewPr snapToGrid="0">
      <p:cViewPr varScale="1">
        <p:scale>
          <a:sx n="81" d="100"/>
          <a:sy n="81" d="100"/>
        </p:scale>
        <p:origin x="869" y="5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9" d="100"/>
          <a:sy n="79" d="100"/>
        </p:scale>
        <p:origin x="3954"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image" Target="../media/image9.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image" Target="../media/image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image" Target="../media/image9.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DFAEEE76-387C-4915-B0BF-213EFBBF6431}" type="datetime1">
              <a:rPr lang="en-US" altLang="zh-CN"/>
              <a:pPr>
                <a:defRPr/>
              </a:pPr>
              <a:t>10/9/2018</a:t>
            </a:fld>
            <a:endParaRPr lang="en-US" altLang="zh-CN"/>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7F4EDFFB-7906-4EE4-AFFB-9C1E5D12A570}" type="slidenum">
              <a:rPr lang="en-GB" altLang="en-US"/>
              <a:pPr>
                <a:defRPr/>
              </a:pPr>
              <a:t>‹#›</a:t>
            </a:fld>
            <a:endParaRPr lang="en-GB" altLang="en-US" dirty="0"/>
          </a:p>
        </p:txBody>
      </p:sp>
    </p:spTree>
    <p:extLst>
      <p:ext uri="{BB962C8B-B14F-4D97-AF65-F5344CB8AC3E}">
        <p14:creationId xmlns:p14="http://schemas.microsoft.com/office/powerpoint/2010/main" val="22317376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ABAF846-3954-43F4-ACA8-526D9629D70F}" type="datetime1">
              <a:rPr lang="en-US" altLang="zh-CN"/>
              <a:pPr>
                <a:defRPr/>
              </a:pPr>
              <a:t>10/9/2018</a:t>
            </a:fld>
            <a:endParaRPr lang="en-US" altLang="zh-CN" dirty="0"/>
          </a:p>
        </p:txBody>
      </p:sp>
      <p:sp>
        <p:nvSpPr>
          <p:cNvPr id="4100" name="Rectangle 4"/>
          <p:cNvSpPr>
            <a:spLocks noGrp="1" noRot="1" noChangeAspect="1" noChangeArrowheads="1" noTextEdit="1"/>
          </p:cNvSpPr>
          <p:nvPr>
            <p:ph type="sldImg" idx="2"/>
          </p:nvPr>
        </p:nvSpPr>
        <p:spPr bwMode="auto">
          <a:xfrm>
            <a:off x="98425"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A819218E-849D-4E86-A2D9-142525684592}" type="slidenum">
              <a:rPr lang="en-GB" altLang="en-US"/>
              <a:pPr>
                <a:defRPr/>
              </a:pPr>
              <a:t>‹#›</a:t>
            </a:fld>
            <a:endParaRPr lang="en-GB" altLang="en-US" dirty="0"/>
          </a:p>
        </p:txBody>
      </p:sp>
    </p:spTree>
    <p:extLst>
      <p:ext uri="{BB962C8B-B14F-4D97-AF65-F5344CB8AC3E}">
        <p14:creationId xmlns:p14="http://schemas.microsoft.com/office/powerpoint/2010/main" val="247655000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699AB5E-D6AB-4DCA-9519-2191C81192E4}" type="slidenum">
              <a:rPr lang="en-GB" altLang="en-US" sz="1200" smtClean="0">
                <a:latin typeface="Times New Roman" panose="02020603050405020304" pitchFamily="18" charset="0"/>
              </a:rPr>
              <a:pPr/>
              <a:t>1</a:t>
            </a:fld>
            <a:endParaRPr lang="en-GB" altLang="en-US" sz="1200" smtClean="0">
              <a:latin typeface="Times New Roman" panose="02020603050405020304" pitchFamily="18" charset="0"/>
            </a:endParaRPr>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p>
        </p:txBody>
      </p:sp>
    </p:spTree>
    <p:extLst>
      <p:ext uri="{BB962C8B-B14F-4D97-AF65-F5344CB8AC3E}">
        <p14:creationId xmlns:p14="http://schemas.microsoft.com/office/powerpoint/2010/main" val="448321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256938DE-7226-46A7-9B76-C6699F1F2429}" type="slidenum">
              <a:rPr lang="zh-CN" altLang="en-US" smtClean="0"/>
              <a:pPr/>
              <a:t>14</a:t>
            </a:fld>
            <a:endParaRPr lang="en-US" altLang="zh-CN"/>
          </a:p>
        </p:txBody>
      </p:sp>
    </p:spTree>
    <p:extLst>
      <p:ext uri="{BB962C8B-B14F-4D97-AF65-F5344CB8AC3E}">
        <p14:creationId xmlns:p14="http://schemas.microsoft.com/office/powerpoint/2010/main" val="37363813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56938DE-7226-46A7-9B76-C6699F1F2429}" type="slidenum">
              <a:rPr lang="zh-CN" altLang="en-US" smtClean="0">
                <a:solidFill>
                  <a:srgbClr val="000000"/>
                </a:solidFill>
              </a:rPr>
              <a:pPr/>
              <a:t>16</a:t>
            </a:fld>
            <a:endParaRPr lang="en-US" altLang="zh-CN">
              <a:solidFill>
                <a:srgbClr val="000000"/>
              </a:solidFill>
            </a:endParaRPr>
          </a:p>
        </p:txBody>
      </p:sp>
    </p:spTree>
    <p:extLst>
      <p:ext uri="{BB962C8B-B14F-4D97-AF65-F5344CB8AC3E}">
        <p14:creationId xmlns:p14="http://schemas.microsoft.com/office/powerpoint/2010/main" val="37436493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56938DE-7226-46A7-9B76-C6699F1F2429}" type="slidenum">
              <a:rPr lang="zh-CN" altLang="en-US" smtClean="0"/>
              <a:pPr/>
              <a:t>17</a:t>
            </a:fld>
            <a:endParaRPr lang="en-US" altLang="zh-CN"/>
          </a:p>
        </p:txBody>
      </p:sp>
    </p:spTree>
    <p:extLst>
      <p:ext uri="{BB962C8B-B14F-4D97-AF65-F5344CB8AC3E}">
        <p14:creationId xmlns:p14="http://schemas.microsoft.com/office/powerpoint/2010/main" val="23496952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baseline="0" dirty="0" smtClean="0"/>
              <a:t>1</a:t>
            </a:r>
            <a:r>
              <a:rPr lang="zh-CN" altLang="en-US" baseline="0" dirty="0" smtClean="0"/>
              <a:t>、</a:t>
            </a:r>
            <a:r>
              <a:rPr lang="en-US" altLang="zh-CN" baseline="0" dirty="0" smtClean="0"/>
              <a:t>Tenant usually have a general SLA per Region and does not care about SLA per cell level</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zh-CN" dirty="0" smtClean="0"/>
              <a:t>2</a:t>
            </a:r>
            <a:r>
              <a:rPr lang="zh-CN" altLang="en-US" dirty="0" smtClean="0"/>
              <a:t>、</a:t>
            </a:r>
            <a:r>
              <a:rPr lang="en-US" altLang="zh-CN" baseline="0" dirty="0" smtClean="0"/>
              <a:t>Region are usually composed of multiple cells and each cell could have very different characteristic e.g. one cell camping 200 users while another cell only camping 30 users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zh-CN" baseline="0" dirty="0" smtClean="0"/>
              <a:t>3</a:t>
            </a:r>
            <a:r>
              <a:rPr lang="zh-CN" altLang="en-US" baseline="0" dirty="0" smtClean="0"/>
              <a:t>、</a:t>
            </a:r>
            <a:r>
              <a:rPr lang="en-US" altLang="zh-CN" baseline="0" dirty="0" smtClean="0"/>
              <a:t>So Slice Load Level information should be composed of information per cell e.g. Max Registration user per cell and Max Users per MOS Window per APP ID per cell as different MOS window have different QoS profile and consequently different resource requirement</a:t>
            </a:r>
            <a:endParaRPr lang="zh-CN" altLang="en-US" dirty="0"/>
          </a:p>
        </p:txBody>
      </p:sp>
      <p:sp>
        <p:nvSpPr>
          <p:cNvPr id="4" name="灯片编号占位符 3"/>
          <p:cNvSpPr>
            <a:spLocks noGrp="1"/>
          </p:cNvSpPr>
          <p:nvPr>
            <p:ph type="sldNum" sz="quarter" idx="10"/>
          </p:nvPr>
        </p:nvSpPr>
        <p:spPr/>
        <p:txBody>
          <a:bodyPr/>
          <a:lstStyle/>
          <a:p>
            <a:fld id="{256938DE-7226-46A7-9B76-C6699F1F2429}" type="slidenum">
              <a:rPr lang="zh-CN" altLang="en-US" smtClean="0"/>
              <a:pPr/>
              <a:t>18</a:t>
            </a:fld>
            <a:endParaRPr lang="en-US" altLang="zh-CN"/>
          </a:p>
        </p:txBody>
      </p:sp>
    </p:spTree>
    <p:extLst>
      <p:ext uri="{BB962C8B-B14F-4D97-AF65-F5344CB8AC3E}">
        <p14:creationId xmlns:p14="http://schemas.microsoft.com/office/powerpoint/2010/main" val="38492031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56938DE-7226-46A7-9B76-C6699F1F2429}" type="slidenum">
              <a:rPr lang="zh-CN" altLang="en-US" smtClean="0"/>
              <a:pPr/>
              <a:t>19</a:t>
            </a:fld>
            <a:endParaRPr lang="en-US" altLang="zh-CN"/>
          </a:p>
        </p:txBody>
      </p:sp>
    </p:spTree>
    <p:extLst>
      <p:ext uri="{BB962C8B-B14F-4D97-AF65-F5344CB8AC3E}">
        <p14:creationId xmlns:p14="http://schemas.microsoft.com/office/powerpoint/2010/main" val="9068550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56938DE-7226-46A7-9B76-C6699F1F2429}" type="slidenum">
              <a:rPr lang="zh-CN" altLang="en-US" smtClean="0">
                <a:solidFill>
                  <a:srgbClr val="000000"/>
                </a:solidFill>
              </a:rPr>
              <a:pPr/>
              <a:t>20</a:t>
            </a:fld>
            <a:endParaRPr lang="en-US" altLang="zh-CN">
              <a:solidFill>
                <a:srgbClr val="000000"/>
              </a:solidFill>
            </a:endParaRPr>
          </a:p>
        </p:txBody>
      </p:sp>
    </p:spTree>
    <p:extLst>
      <p:ext uri="{BB962C8B-B14F-4D97-AF65-F5344CB8AC3E}">
        <p14:creationId xmlns:p14="http://schemas.microsoft.com/office/powerpoint/2010/main" val="36283293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56938DE-7226-46A7-9B76-C6699F1F2429}" type="slidenum">
              <a:rPr lang="zh-CN" altLang="en-US" smtClean="0"/>
              <a:pPr/>
              <a:t>21</a:t>
            </a:fld>
            <a:endParaRPr lang="en-US" altLang="zh-CN"/>
          </a:p>
        </p:txBody>
      </p:sp>
    </p:spTree>
    <p:extLst>
      <p:ext uri="{BB962C8B-B14F-4D97-AF65-F5344CB8AC3E}">
        <p14:creationId xmlns:p14="http://schemas.microsoft.com/office/powerpoint/2010/main" val="28140993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56938DE-7226-46A7-9B76-C6699F1F2429}" type="slidenum">
              <a:rPr lang="zh-CN" altLang="en-US" smtClean="0"/>
              <a:pPr/>
              <a:t>22</a:t>
            </a:fld>
            <a:endParaRPr lang="en-US" altLang="zh-CN"/>
          </a:p>
        </p:txBody>
      </p:sp>
    </p:spTree>
    <p:extLst>
      <p:ext uri="{BB962C8B-B14F-4D97-AF65-F5344CB8AC3E}">
        <p14:creationId xmlns:p14="http://schemas.microsoft.com/office/powerpoint/2010/main" val="27346630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56938DE-7226-46A7-9B76-C6699F1F2429}" type="slidenum">
              <a:rPr lang="zh-CN" altLang="en-US" smtClean="0">
                <a:solidFill>
                  <a:srgbClr val="000000"/>
                </a:solidFill>
              </a:rPr>
              <a:pPr/>
              <a:t>23</a:t>
            </a:fld>
            <a:endParaRPr lang="en-US" altLang="zh-CN">
              <a:solidFill>
                <a:srgbClr val="000000"/>
              </a:solidFill>
            </a:endParaRPr>
          </a:p>
        </p:txBody>
      </p:sp>
    </p:spTree>
    <p:extLst>
      <p:ext uri="{BB962C8B-B14F-4D97-AF65-F5344CB8AC3E}">
        <p14:creationId xmlns:p14="http://schemas.microsoft.com/office/powerpoint/2010/main" val="10515194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819218E-849D-4E86-A2D9-142525684592}" type="slidenum">
              <a:rPr lang="en-GB" altLang="en-US" smtClean="0"/>
              <a:pPr>
                <a:defRPr/>
              </a:pPr>
              <a:t>24</a:t>
            </a:fld>
            <a:endParaRPr lang="en-GB" altLang="en-US" dirty="0"/>
          </a:p>
        </p:txBody>
      </p:sp>
    </p:spTree>
    <p:extLst>
      <p:ext uri="{BB962C8B-B14F-4D97-AF65-F5344CB8AC3E}">
        <p14:creationId xmlns:p14="http://schemas.microsoft.com/office/powerpoint/2010/main" val="2414260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56938DE-7226-46A7-9B76-C6699F1F2429}" type="slidenum">
              <a:rPr lang="zh-CN" altLang="en-US" smtClean="0">
                <a:solidFill>
                  <a:srgbClr val="000000"/>
                </a:solidFill>
              </a:rPr>
              <a:pPr/>
              <a:t>2</a:t>
            </a:fld>
            <a:endParaRPr lang="en-US" altLang="zh-CN">
              <a:solidFill>
                <a:srgbClr val="000000"/>
              </a:solidFill>
            </a:endParaRPr>
          </a:p>
        </p:txBody>
      </p:sp>
    </p:spTree>
    <p:extLst>
      <p:ext uri="{BB962C8B-B14F-4D97-AF65-F5344CB8AC3E}">
        <p14:creationId xmlns:p14="http://schemas.microsoft.com/office/powerpoint/2010/main" val="2636937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pPr>
              <a:defRPr/>
            </a:pPr>
            <a:fld id="{A819218E-849D-4E86-A2D9-142525684592}" type="slidenum">
              <a:rPr lang="en-GB" altLang="en-US" smtClean="0"/>
              <a:pPr>
                <a:defRPr/>
              </a:pPr>
              <a:t>26</a:t>
            </a:fld>
            <a:endParaRPr lang="en-GB" altLang="en-US" dirty="0"/>
          </a:p>
        </p:txBody>
      </p:sp>
    </p:spTree>
    <p:extLst>
      <p:ext uri="{BB962C8B-B14F-4D97-AF65-F5344CB8AC3E}">
        <p14:creationId xmlns:p14="http://schemas.microsoft.com/office/powerpoint/2010/main" val="30749069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819218E-849D-4E86-A2D9-142525684592}" type="slidenum">
              <a:rPr lang="en-GB" altLang="en-US" smtClean="0"/>
              <a:pPr>
                <a:defRPr/>
              </a:pPr>
              <a:t>30</a:t>
            </a:fld>
            <a:endParaRPr lang="en-GB" altLang="en-US" dirty="0"/>
          </a:p>
        </p:txBody>
      </p:sp>
    </p:spTree>
    <p:extLst>
      <p:ext uri="{BB962C8B-B14F-4D97-AF65-F5344CB8AC3E}">
        <p14:creationId xmlns:p14="http://schemas.microsoft.com/office/powerpoint/2010/main" val="1009883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256938DE-7226-46A7-9B76-C6699F1F2429}" type="slidenum">
              <a:rPr lang="zh-CN" altLang="en-US" smtClean="0"/>
              <a:pPr/>
              <a:t>31</a:t>
            </a:fld>
            <a:endParaRPr lang="en-US" altLang="zh-CN"/>
          </a:p>
        </p:txBody>
      </p:sp>
    </p:spTree>
    <p:extLst>
      <p:ext uri="{BB962C8B-B14F-4D97-AF65-F5344CB8AC3E}">
        <p14:creationId xmlns:p14="http://schemas.microsoft.com/office/powerpoint/2010/main" val="8972173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819218E-849D-4E86-A2D9-142525684592}" type="slidenum">
              <a:rPr lang="en-GB" altLang="en-US" smtClean="0"/>
              <a:pPr>
                <a:defRPr/>
              </a:pPr>
              <a:t>33</a:t>
            </a:fld>
            <a:endParaRPr lang="en-GB" altLang="en-US" dirty="0"/>
          </a:p>
        </p:txBody>
      </p:sp>
    </p:spTree>
    <p:extLst>
      <p:ext uri="{BB962C8B-B14F-4D97-AF65-F5344CB8AC3E}">
        <p14:creationId xmlns:p14="http://schemas.microsoft.com/office/powerpoint/2010/main" val="16188348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819218E-849D-4E86-A2D9-142525684592}" type="slidenum">
              <a:rPr lang="en-GB" altLang="en-US" smtClean="0"/>
              <a:pPr>
                <a:defRPr/>
              </a:pPr>
              <a:t>4</a:t>
            </a:fld>
            <a:endParaRPr lang="en-GB" altLang="en-US" dirty="0"/>
          </a:p>
        </p:txBody>
      </p:sp>
    </p:spTree>
    <p:extLst>
      <p:ext uri="{BB962C8B-B14F-4D97-AF65-F5344CB8AC3E}">
        <p14:creationId xmlns:p14="http://schemas.microsoft.com/office/powerpoint/2010/main" val="15067351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819218E-849D-4E86-A2D9-142525684592}" type="slidenum">
              <a:rPr lang="en-GB" altLang="en-US" smtClean="0"/>
              <a:pPr>
                <a:defRPr/>
              </a:pPr>
              <a:t>5</a:t>
            </a:fld>
            <a:endParaRPr lang="en-GB" altLang="en-US" dirty="0"/>
          </a:p>
        </p:txBody>
      </p:sp>
    </p:spTree>
    <p:extLst>
      <p:ext uri="{BB962C8B-B14F-4D97-AF65-F5344CB8AC3E}">
        <p14:creationId xmlns:p14="http://schemas.microsoft.com/office/powerpoint/2010/main" val="1902050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819218E-849D-4E86-A2D9-142525684592}" type="slidenum">
              <a:rPr lang="en-GB" altLang="en-US" smtClean="0"/>
              <a:pPr>
                <a:defRPr/>
              </a:pPr>
              <a:t>7</a:t>
            </a:fld>
            <a:endParaRPr lang="en-GB" altLang="en-US" dirty="0"/>
          </a:p>
        </p:txBody>
      </p:sp>
    </p:spTree>
    <p:extLst>
      <p:ext uri="{BB962C8B-B14F-4D97-AF65-F5344CB8AC3E}">
        <p14:creationId xmlns:p14="http://schemas.microsoft.com/office/powerpoint/2010/main" val="41354964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819218E-849D-4E86-A2D9-142525684592}" type="slidenum">
              <a:rPr lang="en-GB" altLang="en-US" smtClean="0"/>
              <a:pPr>
                <a:defRPr/>
              </a:pPr>
              <a:t>9</a:t>
            </a:fld>
            <a:endParaRPr lang="en-GB" altLang="en-US" dirty="0"/>
          </a:p>
        </p:txBody>
      </p:sp>
    </p:spTree>
    <p:extLst>
      <p:ext uri="{BB962C8B-B14F-4D97-AF65-F5344CB8AC3E}">
        <p14:creationId xmlns:p14="http://schemas.microsoft.com/office/powerpoint/2010/main" val="32226839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56938DE-7226-46A7-9B76-C6699F1F2429}" type="slidenum">
              <a:rPr lang="zh-CN" altLang="en-US" smtClean="0">
                <a:solidFill>
                  <a:srgbClr val="000000"/>
                </a:solidFill>
              </a:rPr>
              <a:pPr/>
              <a:t>11</a:t>
            </a:fld>
            <a:endParaRPr lang="en-US" altLang="zh-CN">
              <a:solidFill>
                <a:srgbClr val="000000"/>
              </a:solidFill>
            </a:endParaRPr>
          </a:p>
        </p:txBody>
      </p:sp>
    </p:spTree>
    <p:extLst>
      <p:ext uri="{BB962C8B-B14F-4D97-AF65-F5344CB8AC3E}">
        <p14:creationId xmlns:p14="http://schemas.microsoft.com/office/powerpoint/2010/main" val="23320556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56938DE-7226-46A7-9B76-C6699F1F2429}" type="slidenum">
              <a:rPr lang="zh-CN" altLang="en-US" smtClean="0">
                <a:solidFill>
                  <a:srgbClr val="000000"/>
                </a:solidFill>
              </a:rPr>
              <a:pPr/>
              <a:t>12</a:t>
            </a:fld>
            <a:endParaRPr lang="en-US" altLang="zh-CN">
              <a:solidFill>
                <a:srgbClr val="000000"/>
              </a:solidFill>
            </a:endParaRPr>
          </a:p>
        </p:txBody>
      </p:sp>
    </p:spTree>
    <p:extLst>
      <p:ext uri="{BB962C8B-B14F-4D97-AF65-F5344CB8AC3E}">
        <p14:creationId xmlns:p14="http://schemas.microsoft.com/office/powerpoint/2010/main" val="23542702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56938DE-7226-46A7-9B76-C6699F1F2429}" type="slidenum">
              <a:rPr lang="zh-CN" altLang="en-US" smtClean="0">
                <a:solidFill>
                  <a:srgbClr val="000000"/>
                </a:solidFill>
              </a:rPr>
              <a:pPr/>
              <a:t>13</a:t>
            </a:fld>
            <a:endParaRPr lang="en-US" altLang="zh-CN">
              <a:solidFill>
                <a:srgbClr val="000000"/>
              </a:solidFill>
            </a:endParaRPr>
          </a:p>
        </p:txBody>
      </p:sp>
    </p:spTree>
    <p:extLst>
      <p:ext uri="{BB962C8B-B14F-4D97-AF65-F5344CB8AC3E}">
        <p14:creationId xmlns:p14="http://schemas.microsoft.com/office/powerpoint/2010/main" val="11441327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431800" y="73026"/>
            <a:ext cx="7747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zh-CN" sz="1200" b="1" dirty="0" smtClean="0">
                <a:latin typeface="+mj-lt"/>
              </a:rPr>
              <a:t>SA WG5 Meeting #129</a:t>
            </a:r>
          </a:p>
          <a:p>
            <a:pPr algn="l" rtl="0" eaLnBrk="1" fontAlgn="base" hangingPunct="1">
              <a:spcBef>
                <a:spcPct val="0"/>
              </a:spcBef>
              <a:spcAft>
                <a:spcPct val="0"/>
              </a:spcAft>
              <a:defRPr/>
            </a:pPr>
            <a:r>
              <a:rPr lang="en-GB" altLang="zh-CN" sz="1200" b="1" kern="1200" dirty="0" smtClean="0">
                <a:solidFill>
                  <a:schemeClr val="tx1"/>
                </a:solidFill>
                <a:latin typeface="+mj-lt"/>
                <a:ea typeface="+mn-ea"/>
                <a:cs typeface="Arial" panose="020B0604020202020204" pitchFamily="34" charset="0"/>
              </a:rPr>
              <a:t>15 - 19 October 2018, Dongguan, China</a:t>
            </a:r>
            <a:endParaRPr lang="sv-SE" altLang="zh-CN" sz="1200" b="1" kern="1200" dirty="0" smtClean="0">
              <a:solidFill>
                <a:schemeClr val="tx1"/>
              </a:solidFill>
              <a:latin typeface="+mj-lt"/>
              <a:ea typeface="+mn-ea"/>
              <a:cs typeface="Arial" panose="020B0604020202020204" pitchFamily="34" charset="0"/>
            </a:endParaRP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
        <p:nvSpPr>
          <p:cNvPr id="5" name="标题 4"/>
          <p:cNvSpPr>
            <a:spLocks noGrp="1"/>
          </p:cNvSpPr>
          <p:nvPr>
            <p:ph type="title"/>
          </p:nvPr>
        </p:nvSpPr>
        <p:spPr/>
        <p:txBody>
          <a:body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281399238"/>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2893869280"/>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Tree>
    <p:extLst>
      <p:ext uri="{BB962C8B-B14F-4D97-AF65-F5344CB8AC3E}">
        <p14:creationId xmlns:p14="http://schemas.microsoft.com/office/powerpoint/2010/main" val="4106875033"/>
      </p:ext>
    </p:extLst>
  </p:cSld>
  <p:clrMapOvr>
    <a:masterClrMapping/>
  </p:clrMapOvr>
  <p:transition spd="slow"/>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
        <p:nvSpPr>
          <p:cNvPr id="4" name="Rectangle 20"/>
          <p:cNvSpPr>
            <a:spLocks noGrp="1" noChangeArrowheads="1"/>
          </p:cNvSpPr>
          <p:nvPr>
            <p:ph type="dt" sz="half" idx="10"/>
          </p:nvPr>
        </p:nvSpPr>
        <p:spPr>
          <a:xfrm>
            <a:off x="7908454" y="6402388"/>
            <a:ext cx="1409333" cy="1101725"/>
          </a:xfrm>
          <a:prstGeom prst="rect">
            <a:avLst/>
          </a:prstGeom>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4B8EBF8E-49C8-4BB9-9923-38D0D6529478}" type="slidenum">
              <a:rPr lang="de-DE" altLang="zh-CN">
                <a:solidFill>
                  <a:srgbClr val="000000"/>
                </a:solidFill>
              </a:rPr>
              <a:pPr>
                <a:defRPr/>
              </a:pPr>
              <a:t>‹#›</a:t>
            </a:fld>
            <a:endParaRPr lang="en-GB" altLang="zh-CN">
              <a:solidFill>
                <a:srgbClr val="000000"/>
              </a:solidFill>
            </a:endParaRPr>
          </a:p>
        </p:txBody>
      </p:sp>
      <p:sp>
        <p:nvSpPr>
          <p:cNvPr id="5" name="Title 4"/>
          <p:cNvSpPr>
            <a:spLocks noGrp="1"/>
          </p:cNvSpPr>
          <p:nvPr>
            <p:ph type="title"/>
          </p:nvPr>
        </p:nvSpPr>
        <p:spPr/>
        <p:txBody>
          <a:bodyPr/>
          <a:lstStyle/>
          <a:p>
            <a:r>
              <a:rPr lang="en-US" dirty="0" smtClean="0"/>
              <a:t>Click to edit Master title style</a:t>
            </a:r>
            <a:endParaRPr lang="en-US" dirty="0"/>
          </a:p>
        </p:txBody>
      </p:sp>
      <p:sp>
        <p:nvSpPr>
          <p:cNvPr id="7" name="Content Placeholder 6"/>
          <p:cNvSpPr>
            <a:spLocks noGrp="1"/>
          </p:cNvSpPr>
          <p:nvPr>
            <p:ph sz="quarter" idx="11"/>
          </p:nvPr>
        </p:nvSpPr>
        <p:spPr>
          <a:xfrm>
            <a:off x="239350" y="1124745"/>
            <a:ext cx="11713301" cy="4992553"/>
          </a:xfrm>
          <a:prstGeom prst="rect">
            <a:avLst/>
          </a:prstGeom>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40381622"/>
      </p:ext>
    </p:extLst>
  </p:cSld>
  <p:clrMapOvr>
    <a:masterClrMapping/>
  </p:clrMapOvr>
  <mc:AlternateContent xmlns:mc="http://schemas.openxmlformats.org/markup-compatibility/2006" xmlns:p14="http://schemas.microsoft.com/office/powerpoint/2010/main">
    <mc:Choice Requires="p14">
      <p:transition p14:dur="10" advClick="0" advTm="8000"/>
    </mc:Choice>
    <mc:Fallback xmlns="">
      <p:transition advClick="0" advTm="8000"/>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00"/>
              </a:spcAft>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itle 1"/>
          <p:cNvSpPr>
            <a:spLocks noGrp="1"/>
          </p:cNvSpPr>
          <p:nvPr>
            <p:ph type="title"/>
          </p:nvPr>
        </p:nvSpPr>
        <p:spPr>
          <a:xfrm>
            <a:off x="557493" y="372333"/>
            <a:ext cx="10972800" cy="415719"/>
          </a:xfrm>
        </p:spPr>
        <p:txBody>
          <a:bodyPr/>
          <a:lstStyle>
            <a:lvl1pPr>
              <a:defRPr/>
            </a:lvl1pPr>
          </a:lstStyle>
          <a:p>
            <a:r>
              <a:rPr lang="en-US" smtClean="0"/>
              <a:t>Click to edit Master title style</a:t>
            </a:r>
            <a:endParaRPr lang="en-US" dirty="0"/>
          </a:p>
        </p:txBody>
      </p:sp>
      <p:sp>
        <p:nvSpPr>
          <p:cNvPr id="6" name="Content Placeholder 8"/>
          <p:cNvSpPr>
            <a:spLocks noGrp="1"/>
          </p:cNvSpPr>
          <p:nvPr>
            <p:ph sz="quarter" idx="13"/>
          </p:nvPr>
        </p:nvSpPr>
        <p:spPr>
          <a:xfrm>
            <a:off x="557498" y="717056"/>
            <a:ext cx="10970199" cy="402167"/>
          </a:xfrm>
        </p:spPr>
        <p:txBody>
          <a:bodyPr/>
          <a:lstStyle>
            <a:lvl1pPr marL="0" indent="0">
              <a:buFont typeface="Arial"/>
              <a:buNone/>
              <a:defRPr sz="1800">
                <a:solidFill>
                  <a:schemeClr val="bg2"/>
                </a:solidFill>
                <a:latin typeface="+mj-lt"/>
              </a:defRPr>
            </a:lvl1pPr>
          </a:lstStyle>
          <a:p>
            <a:pPr lvl="0"/>
            <a:r>
              <a:rPr lang="en-US" smtClean="0"/>
              <a:t>Click to edit Master text styles</a:t>
            </a:r>
          </a:p>
        </p:txBody>
      </p:sp>
    </p:spTree>
    <p:extLst>
      <p:ext uri="{BB962C8B-B14F-4D97-AF65-F5344CB8AC3E}">
        <p14:creationId xmlns:p14="http://schemas.microsoft.com/office/powerpoint/2010/main" val="343278427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okia White 2">
    <p:spTree>
      <p:nvGrpSpPr>
        <p:cNvPr id="1" name=""/>
        <p:cNvGrpSpPr/>
        <p:nvPr/>
      </p:nvGrpSpPr>
      <p:grpSpPr>
        <a:xfrm>
          <a:off x="0" y="0"/>
          <a:ext cx="0" cy="0"/>
          <a:chOff x="0" y="0"/>
          <a:chExt cx="0" cy="0"/>
        </a:xfrm>
      </p:grpSpPr>
      <p:sp>
        <p:nvSpPr>
          <p:cNvPr id="2" name="Title 1"/>
          <p:cNvSpPr>
            <a:spLocks noGrp="1"/>
          </p:cNvSpPr>
          <p:nvPr>
            <p:ph type="title"/>
          </p:nvPr>
        </p:nvSpPr>
        <p:spPr>
          <a:xfrm>
            <a:off x="557493" y="372333"/>
            <a:ext cx="10972800" cy="415719"/>
          </a:xfrm>
        </p:spPr>
        <p:txBody>
          <a:bodyPr/>
          <a:lstStyle>
            <a:lvl1pPr>
              <a:defRPr/>
            </a:lvl1pPr>
          </a:lstStyle>
          <a:p>
            <a:r>
              <a:rPr lang="en-US" smtClean="0"/>
              <a:t>Click to edit Master title style</a:t>
            </a:r>
            <a:endParaRPr lang="en-US" dirty="0"/>
          </a:p>
        </p:txBody>
      </p:sp>
      <p:sp>
        <p:nvSpPr>
          <p:cNvPr id="8" name="Content Placeholder 8"/>
          <p:cNvSpPr>
            <a:spLocks noGrp="1"/>
          </p:cNvSpPr>
          <p:nvPr>
            <p:ph sz="quarter" idx="13"/>
          </p:nvPr>
        </p:nvSpPr>
        <p:spPr>
          <a:xfrm>
            <a:off x="557498" y="717056"/>
            <a:ext cx="10970199" cy="402167"/>
          </a:xfrm>
        </p:spPr>
        <p:txBody>
          <a:bodyPr/>
          <a:lstStyle>
            <a:lvl1pPr marL="0" indent="0">
              <a:buFont typeface="Arial"/>
              <a:buNone/>
              <a:defRPr sz="1800">
                <a:solidFill>
                  <a:schemeClr val="bg2"/>
                </a:solidFill>
                <a:latin typeface="+mj-lt"/>
              </a:defRPr>
            </a:lvl1pPr>
          </a:lstStyle>
          <a:p>
            <a:pPr lvl="0"/>
            <a:r>
              <a:rPr lang="en-US" smtClean="0"/>
              <a:t>Click to edit Master text styles</a:t>
            </a:r>
          </a:p>
        </p:txBody>
      </p:sp>
      <p:sp>
        <p:nvSpPr>
          <p:cNvPr id="12" name="Text Placeholder 10"/>
          <p:cNvSpPr>
            <a:spLocks noGrp="1"/>
          </p:cNvSpPr>
          <p:nvPr>
            <p:ph type="body" sz="quarter" idx="16"/>
          </p:nvPr>
        </p:nvSpPr>
        <p:spPr>
          <a:xfrm>
            <a:off x="565151" y="1449917"/>
            <a:ext cx="5376333" cy="3393016"/>
          </a:xfrm>
        </p:spPr>
        <p:txBody>
          <a:bodyPr/>
          <a:lstStyle>
            <a:lvl1pPr marL="0" indent="0">
              <a:spcAft>
                <a:spcPts val="600"/>
              </a:spcAft>
              <a:buFont typeface="Arial" pitchFamily="34" charset="0"/>
              <a:buNone/>
              <a:defRPr baseline="0"/>
            </a:lvl1pPr>
            <a:lvl2pPr>
              <a:buNone/>
              <a:defRPr/>
            </a:lvl2pPr>
            <a:lvl3pPr>
              <a:buNone/>
              <a:defRPr/>
            </a:lvl3pPr>
            <a:lvl4pPr>
              <a:buNone/>
              <a:defRPr/>
            </a:lvl4pPr>
            <a:lvl5pPr>
              <a:buNone/>
              <a:defRPr/>
            </a:lvl5pPr>
          </a:lstStyle>
          <a:p>
            <a:pPr lvl="0"/>
            <a:r>
              <a:rPr lang="en-US" smtClean="0"/>
              <a:t>Click to edit Master text styles</a:t>
            </a:r>
          </a:p>
        </p:txBody>
      </p:sp>
      <p:sp>
        <p:nvSpPr>
          <p:cNvPr id="14" name="Text Placeholder 10"/>
          <p:cNvSpPr>
            <a:spLocks noGrp="1"/>
          </p:cNvSpPr>
          <p:nvPr>
            <p:ph type="body" sz="quarter" idx="17"/>
          </p:nvPr>
        </p:nvSpPr>
        <p:spPr>
          <a:xfrm>
            <a:off x="6144684" y="1449747"/>
            <a:ext cx="5376333" cy="3393016"/>
          </a:xfrm>
        </p:spPr>
        <p:txBody>
          <a:bodyPr/>
          <a:lstStyle>
            <a:lvl1pPr marL="0" indent="0">
              <a:spcAft>
                <a:spcPts val="600"/>
              </a:spcAft>
              <a:buNone/>
              <a:defRPr baseline="0"/>
            </a:lvl1pPr>
            <a:lvl2pPr marL="0" indent="0">
              <a:spcAft>
                <a:spcPts val="600"/>
              </a:spcAft>
              <a:buNone/>
              <a:defRPr/>
            </a:lvl2pPr>
            <a:lvl3pPr>
              <a:buNone/>
              <a:defRPr/>
            </a:lvl3pPr>
            <a:lvl4pPr>
              <a:buNone/>
              <a:defRPr/>
            </a:lvl4pPr>
            <a:lvl5pPr>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37634640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Content Placeholder 8"/>
          <p:cNvSpPr>
            <a:spLocks noGrp="1"/>
          </p:cNvSpPr>
          <p:nvPr>
            <p:ph sz="quarter" idx="13"/>
          </p:nvPr>
        </p:nvSpPr>
        <p:spPr>
          <a:xfrm>
            <a:off x="557498" y="717056"/>
            <a:ext cx="10970199" cy="402167"/>
          </a:xfrm>
        </p:spPr>
        <p:txBody>
          <a:bodyPr/>
          <a:lstStyle>
            <a:lvl1pPr marL="0" indent="0">
              <a:buFont typeface="Arial"/>
              <a:buNone/>
              <a:defRPr sz="1800">
                <a:solidFill>
                  <a:schemeClr val="bg2"/>
                </a:solidFill>
                <a:latin typeface="+mj-lt"/>
              </a:defRPr>
            </a:lvl1pPr>
          </a:lstStyle>
          <a:p>
            <a:pPr lvl="0"/>
            <a:r>
              <a:rPr lang="en-US" smtClean="0"/>
              <a:t>Click to edit Master text styles</a:t>
            </a:r>
          </a:p>
        </p:txBody>
      </p:sp>
    </p:spTree>
    <p:extLst>
      <p:ext uri="{BB962C8B-B14F-4D97-AF65-F5344CB8AC3E}">
        <p14:creationId xmlns:p14="http://schemas.microsoft.com/office/powerpoint/2010/main" val="26000034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7.xml"/><Relationship Id="rId7"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tags" Target="../tags/tag1.xml"/><Relationship Id="rId5" Type="http://schemas.openxmlformats.org/officeDocument/2006/relationships/vmlDrawing" Target="../drawings/vmlDrawing1.vml"/><Relationship Id="rId4" Type="http://schemas.openxmlformats.org/officeDocument/2006/relationships/theme" Target="../theme/theme2.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87401"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zh-CN" sz="1000" smtClean="0"/>
          </a:p>
        </p:txBody>
      </p:sp>
      <p:sp>
        <p:nvSpPr>
          <p:cNvPr id="1027"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8" name="Text Placeholder 2"/>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smtClean="0"/>
              <a:t> Click to edit Master text styles</a:t>
            </a:r>
          </a:p>
          <a:p>
            <a:pPr lvl="1"/>
            <a:r>
              <a:rPr lang="en-US" altLang="en-US" dirty="0" smtClean="0"/>
              <a:t>Second level</a:t>
            </a:r>
          </a:p>
          <a:p>
            <a:pPr lvl="2"/>
            <a:r>
              <a:rPr lang="en-US" altLang="en-US" dirty="0" smtClean="0"/>
              <a:t>Third level</a:t>
            </a:r>
          </a:p>
          <a:p>
            <a:pPr lvl="3"/>
            <a:r>
              <a:rPr lang="en-US" altLang="en-US" dirty="0" smtClean="0"/>
              <a:t>Fourth level</a:t>
            </a:r>
          </a:p>
          <a:p>
            <a:pPr lvl="4"/>
            <a:r>
              <a:rPr lang="en-US" altLang="en-US" dirty="0" smtClean="0"/>
              <a:t>Fifth level</a:t>
            </a:r>
            <a:endParaRPr lang="en-GB" altLang="en-US" dirty="0" smtClean="0"/>
          </a:p>
        </p:txBody>
      </p:sp>
      <p:sp>
        <p:nvSpPr>
          <p:cNvPr id="14" name="TextBox 13"/>
          <p:cNvSpPr txBox="1"/>
          <p:nvPr userDrawn="1"/>
        </p:nvSpPr>
        <p:spPr>
          <a:xfrm>
            <a:off x="793752" y="6394450"/>
            <a:ext cx="5897033" cy="311150"/>
          </a:xfrm>
          <a:prstGeom prst="rect">
            <a:avLst/>
          </a:prstGeom>
          <a:noFill/>
        </p:spPr>
        <p:txBody>
          <a:bodyPr anchor="ctr">
            <a:norm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r>
              <a:rPr lang="en-GB" altLang="zh-CN" sz="1000" dirty="0" smtClean="0"/>
              <a:t>3GPP TSG SA WG2, 15-19. October 2018</a:t>
            </a:r>
            <a:endParaRPr lang="en-GB" altLang="zh-CN" sz="1000" dirty="0" smtClean="0">
              <a:solidFill>
                <a:schemeClr val="bg1"/>
              </a:solidFill>
            </a:endParaRPr>
          </a:p>
        </p:txBody>
      </p:sp>
      <p:sp>
        <p:nvSpPr>
          <p:cNvPr id="1030" name="Oval 11"/>
          <p:cNvSpPr>
            <a:spLocks noChangeArrowheads="1"/>
          </p:cNvSpPr>
          <p:nvPr userDrawn="1"/>
        </p:nvSpPr>
        <p:spPr bwMode="auto">
          <a:xfrm>
            <a:off x="11091334" y="6383338"/>
            <a:ext cx="681567" cy="296862"/>
          </a:xfrm>
          <a:prstGeom prst="ellipse">
            <a:avLst/>
          </a:prstGeom>
          <a:solidFill>
            <a:schemeClr val="bg1">
              <a:alpha val="50195"/>
            </a:schemeClr>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B522A0EE-3CC5-4780-9F44-5219D9C8D8B3}" type="slidenum">
              <a:rPr lang="en-GB" altLang="en-US" sz="1000" b="1" smtClean="0"/>
              <a:pPr algn="ctr">
                <a:defRPr/>
              </a:pPr>
              <a:t>‹#›</a:t>
            </a:fld>
            <a:endParaRPr lang="en-GB" altLang="en-US" sz="1000" b="1" smtClean="0"/>
          </a:p>
          <a:p>
            <a:pPr>
              <a:defRPr/>
            </a:pPr>
            <a:endParaRPr lang="en-GB" altLang="en-US" sz="1000" smtClean="0"/>
          </a:p>
        </p:txBody>
      </p:sp>
      <p:sp>
        <p:nvSpPr>
          <p:cNvPr id="1031" name="Rectangle 15"/>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zh-CN" sz="1000" smtClean="0">
                <a:solidFill>
                  <a:schemeClr val="bg1"/>
                </a:solidFill>
              </a:rPr>
              <a:t>© 3GPP 2012</a:t>
            </a:r>
            <a:endParaRPr lang="en-GB" altLang="zh-CN" sz="1000" smtClean="0"/>
          </a:p>
        </p:txBody>
      </p:sp>
      <p:sp>
        <p:nvSpPr>
          <p:cNvPr id="8" name="Text Box 14"/>
          <p:cNvSpPr txBox="1">
            <a:spLocks noChangeArrowheads="1"/>
          </p:cNvSpPr>
          <p:nvPr userDrawn="1"/>
        </p:nvSpPr>
        <p:spPr bwMode="auto">
          <a:xfrm>
            <a:off x="10859205" y="38343"/>
            <a:ext cx="114582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US" altLang="zh-CN" sz="1200" b="1" dirty="0" smtClean="0">
                <a:latin typeface="+mj-lt"/>
              </a:rPr>
              <a:t>S2-18xxxx</a:t>
            </a:r>
            <a:endParaRPr lang="sv-SE" altLang="zh-CN" sz="1200" b="1" kern="1200" dirty="0" smtClean="0">
              <a:solidFill>
                <a:schemeClr val="tx1"/>
              </a:solidFill>
              <a:latin typeface="+mj-lt"/>
              <a:ea typeface="+mn-ea"/>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816" r:id="rId1"/>
    <p:sldLayoutId id="2147483810" r:id="rId2"/>
    <p:sldLayoutId id="2147483811" r:id="rId3"/>
    <p:sldLayoutId id="2147483817"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050" name="Object 30" hidden="1"/>
          <p:cNvGraphicFramePr>
            <a:graphicFrameLocks noChangeAspect="1"/>
          </p:cNvGraphicFramePr>
          <p:nvPr>
            <p:custDataLst>
              <p:tags r:id="rId6"/>
            </p:custDataLst>
          </p:nvPr>
        </p:nvGraphicFramePr>
        <p:xfrm>
          <a:off x="2118" y="1589"/>
          <a:ext cx="2116" cy="3175"/>
        </p:xfrm>
        <a:graphic>
          <a:graphicData uri="http://schemas.openxmlformats.org/presentationml/2006/ole">
            <mc:AlternateContent xmlns:mc="http://schemas.openxmlformats.org/markup-compatibility/2006">
              <mc:Choice xmlns:v="urn:schemas-microsoft-com:vml" Requires="v">
                <p:oleObj spid="_x0000_s2771" name="think-cell Slide" r:id="rId7" imgW="360" imgH="360" progId="">
                  <p:embed/>
                </p:oleObj>
              </mc:Choice>
              <mc:Fallback>
                <p:oleObj name="think-cell Slide" r:id="rId7" imgW="360" imgH="360" progId="">
                  <p:embed/>
                  <p:pic>
                    <p:nvPicPr>
                      <p:cNvPr id="0" name="Object 30" hidden="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18" y="1589"/>
                        <a:ext cx="2116"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051" name="Line 9"/>
          <p:cNvSpPr>
            <a:spLocks noChangeShapeType="1"/>
          </p:cNvSpPr>
          <p:nvPr/>
        </p:nvSpPr>
        <p:spPr bwMode="auto">
          <a:xfrm flipV="1">
            <a:off x="-239184" y="792163"/>
            <a:ext cx="12670368"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endParaRPr lang="en-US" sz="1000"/>
          </a:p>
        </p:txBody>
      </p:sp>
      <p:sp>
        <p:nvSpPr>
          <p:cNvPr id="2052" name="Line 12"/>
          <p:cNvSpPr>
            <a:spLocks noChangeShapeType="1"/>
          </p:cNvSpPr>
          <p:nvPr/>
        </p:nvSpPr>
        <p:spPr bwMode="auto">
          <a:xfrm flipV="1">
            <a:off x="-239184" y="6553200"/>
            <a:ext cx="12670368"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endParaRPr lang="en-US" sz="1000"/>
          </a:p>
        </p:txBody>
      </p:sp>
      <p:sp>
        <p:nvSpPr>
          <p:cNvPr id="2053" name="Line 9"/>
          <p:cNvSpPr>
            <a:spLocks noChangeShapeType="1"/>
          </p:cNvSpPr>
          <p:nvPr/>
        </p:nvSpPr>
        <p:spPr bwMode="auto">
          <a:xfrm flipV="1">
            <a:off x="-239184" y="1128713"/>
            <a:ext cx="12670368"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endParaRPr lang="en-US" sz="1000"/>
          </a:p>
        </p:txBody>
      </p:sp>
      <p:sp>
        <p:nvSpPr>
          <p:cNvPr id="2054" name="Line 10"/>
          <p:cNvSpPr>
            <a:spLocks noChangeShapeType="1"/>
          </p:cNvSpPr>
          <p:nvPr/>
        </p:nvSpPr>
        <p:spPr bwMode="auto">
          <a:xfrm flipH="1">
            <a:off x="-239184" y="1455738"/>
            <a:ext cx="12670368"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endParaRPr lang="en-US" sz="1000"/>
          </a:p>
        </p:txBody>
      </p:sp>
      <p:sp>
        <p:nvSpPr>
          <p:cNvPr id="2055" name="Line 12"/>
          <p:cNvSpPr>
            <a:spLocks noChangeShapeType="1"/>
          </p:cNvSpPr>
          <p:nvPr/>
        </p:nvSpPr>
        <p:spPr bwMode="auto">
          <a:xfrm flipV="1">
            <a:off x="-239184" y="6221413"/>
            <a:ext cx="12670368"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endParaRPr lang="en-US" sz="1000"/>
          </a:p>
        </p:txBody>
      </p:sp>
      <p:sp>
        <p:nvSpPr>
          <p:cNvPr id="2056" name="Line 13"/>
          <p:cNvSpPr>
            <a:spLocks noChangeShapeType="1"/>
          </p:cNvSpPr>
          <p:nvPr/>
        </p:nvSpPr>
        <p:spPr bwMode="auto">
          <a:xfrm flipH="1" flipV="1">
            <a:off x="-239184" y="5867400"/>
            <a:ext cx="12670368"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endParaRPr lang="en-US" sz="1000"/>
          </a:p>
        </p:txBody>
      </p:sp>
      <p:sp>
        <p:nvSpPr>
          <p:cNvPr id="2057" name="Line 14"/>
          <p:cNvSpPr>
            <a:spLocks noChangeShapeType="1"/>
          </p:cNvSpPr>
          <p:nvPr/>
        </p:nvSpPr>
        <p:spPr bwMode="auto">
          <a:xfrm>
            <a:off x="-239184" y="374650"/>
            <a:ext cx="12670368"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endParaRPr lang="en-US" sz="1000"/>
          </a:p>
        </p:txBody>
      </p:sp>
      <p:sp>
        <p:nvSpPr>
          <p:cNvPr id="2058" name="Line 15"/>
          <p:cNvSpPr>
            <a:spLocks noChangeShapeType="1"/>
          </p:cNvSpPr>
          <p:nvPr/>
        </p:nvSpPr>
        <p:spPr bwMode="auto">
          <a:xfrm flipH="1">
            <a:off x="556684" y="-196849"/>
            <a:ext cx="0" cy="7345363"/>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endParaRPr lang="en-US" sz="1000"/>
          </a:p>
        </p:txBody>
      </p:sp>
      <p:sp>
        <p:nvSpPr>
          <p:cNvPr id="2059" name="Line 17"/>
          <p:cNvSpPr>
            <a:spLocks noChangeShapeType="1"/>
          </p:cNvSpPr>
          <p:nvPr/>
        </p:nvSpPr>
        <p:spPr bwMode="auto">
          <a:xfrm>
            <a:off x="11542184" y="-196849"/>
            <a:ext cx="0" cy="7345363"/>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endParaRPr lang="en-US" sz="1000"/>
          </a:p>
        </p:txBody>
      </p:sp>
      <p:sp>
        <p:nvSpPr>
          <p:cNvPr id="2060" name="Title Placeholder 1"/>
          <p:cNvSpPr>
            <a:spLocks noGrp="1"/>
          </p:cNvSpPr>
          <p:nvPr>
            <p:ph type="title"/>
          </p:nvPr>
        </p:nvSpPr>
        <p:spPr bwMode="auto">
          <a:xfrm>
            <a:off x="556684" y="373064"/>
            <a:ext cx="10972800"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zh-CN" smtClean="0"/>
              <a:t>Click to edit Master title style</a:t>
            </a:r>
          </a:p>
        </p:txBody>
      </p:sp>
      <p:sp>
        <p:nvSpPr>
          <p:cNvPr id="2061" name="Text Placeholder 2"/>
          <p:cNvSpPr>
            <a:spLocks noGrp="1"/>
          </p:cNvSpPr>
          <p:nvPr>
            <p:ph type="body" idx="1"/>
          </p:nvPr>
        </p:nvSpPr>
        <p:spPr bwMode="auto">
          <a:xfrm>
            <a:off x="556684" y="1452563"/>
            <a:ext cx="10972800" cy="4408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2062" name="Text Box 9"/>
          <p:cNvSpPr txBox="1">
            <a:spLocks noChangeArrowheads="1"/>
          </p:cNvSpPr>
          <p:nvPr/>
        </p:nvSpPr>
        <p:spPr bwMode="auto">
          <a:xfrm>
            <a:off x="0" y="-469900"/>
            <a:ext cx="12192000" cy="23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miter lim="800000"/>
                <a:headEnd/>
                <a:tailEnd/>
              </a14:hiddenLine>
            </a:ext>
          </a:extLst>
        </p:spPr>
        <p:txBody>
          <a:bodyPr lIns="90000" tIns="46800" rIns="90000" bIns="46800">
            <a:spAutoFit/>
          </a:bodyPr>
          <a:lstStyle>
            <a:lvl1pPr defTabSz="762000">
              <a:defRPr sz="1000">
                <a:solidFill>
                  <a:schemeClr val="tx1"/>
                </a:solidFill>
                <a:latin typeface="Arial" panose="020B0604020202020204" pitchFamily="34" charset="0"/>
                <a:cs typeface="Arial" panose="020B0604020202020204" pitchFamily="34" charset="0"/>
              </a:defRPr>
            </a:lvl1pPr>
            <a:lvl2pPr marL="742950" indent="-285750" defTabSz="762000">
              <a:defRPr sz="1000">
                <a:solidFill>
                  <a:schemeClr val="tx1"/>
                </a:solidFill>
                <a:latin typeface="Arial" panose="020B0604020202020204" pitchFamily="34" charset="0"/>
                <a:cs typeface="Arial" panose="020B0604020202020204" pitchFamily="34" charset="0"/>
              </a:defRPr>
            </a:lvl2pPr>
            <a:lvl3pPr marL="1143000" indent="-228600" defTabSz="762000">
              <a:defRPr sz="1000">
                <a:solidFill>
                  <a:schemeClr val="tx1"/>
                </a:solidFill>
                <a:latin typeface="Arial" panose="020B0604020202020204" pitchFamily="34" charset="0"/>
                <a:cs typeface="Arial" panose="020B0604020202020204" pitchFamily="34" charset="0"/>
              </a:defRPr>
            </a:lvl3pPr>
            <a:lvl4pPr marL="1600200" indent="-228600" defTabSz="762000">
              <a:defRPr sz="1000">
                <a:solidFill>
                  <a:schemeClr val="tx1"/>
                </a:solidFill>
                <a:latin typeface="Arial" panose="020B0604020202020204" pitchFamily="34" charset="0"/>
                <a:cs typeface="Arial" panose="020B0604020202020204" pitchFamily="34" charset="0"/>
              </a:defRPr>
            </a:lvl4pPr>
            <a:lvl5pPr marL="2057400" indent="-228600" defTabSz="762000">
              <a:defRPr sz="1000">
                <a:solidFill>
                  <a:schemeClr val="tx1"/>
                </a:solidFill>
                <a:latin typeface="Arial" panose="020B0604020202020204" pitchFamily="34" charset="0"/>
                <a:cs typeface="Arial" panose="020B0604020202020204" pitchFamily="34" charset="0"/>
              </a:defRPr>
            </a:lvl5pPr>
            <a:lvl6pPr marL="2514600" indent="-228600" defTabSz="7620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7620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7620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7620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lnSpc>
                <a:spcPct val="90000"/>
              </a:lnSpc>
              <a:spcBef>
                <a:spcPct val="50000"/>
              </a:spcBef>
              <a:buClr>
                <a:srgbClr val="00C9FF"/>
              </a:buClr>
              <a:defRPr/>
            </a:pPr>
            <a:r>
              <a:rPr lang="en-US" altLang="zh-CN" sz="1000" smtClean="0">
                <a:solidFill>
                  <a:srgbClr val="FFFFFF"/>
                </a:solidFill>
                <a:latin typeface="Nokia Pure Text Light"/>
                <a:ea typeface="宋体" panose="02010600030101010101" pitchFamily="2" charset="-122"/>
              </a:rPr>
              <a:t>To change the document information in the footer, press [Alt + F8] and use the “FORM“</a:t>
            </a:r>
          </a:p>
        </p:txBody>
      </p:sp>
      <p:sp>
        <p:nvSpPr>
          <p:cNvPr id="2063" name="AutoShape 57"/>
          <p:cNvSpPr>
            <a:spLocks noChangeArrowheads="1"/>
          </p:cNvSpPr>
          <p:nvPr/>
        </p:nvSpPr>
        <p:spPr bwMode="auto">
          <a:xfrm>
            <a:off x="1966385" y="6945314"/>
            <a:ext cx="383116" cy="179387"/>
          </a:xfrm>
          <a:prstGeom prst="roundRect">
            <a:avLst>
              <a:gd name="adj" fmla="val 16667"/>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18000" tIns="252000" rIns="18000" bIns="0"/>
          <a:lstStyle>
            <a:lvl1pPr defTabSz="603250">
              <a:defRPr sz="1000">
                <a:solidFill>
                  <a:schemeClr val="tx1"/>
                </a:solidFill>
                <a:latin typeface="Arial" panose="020B0604020202020204" pitchFamily="34" charset="0"/>
                <a:cs typeface="Arial" panose="020B0604020202020204" pitchFamily="34" charset="0"/>
              </a:defRPr>
            </a:lvl1pPr>
            <a:lvl2pPr marL="742950" indent="-285750" defTabSz="603250">
              <a:defRPr sz="1000">
                <a:solidFill>
                  <a:schemeClr val="tx1"/>
                </a:solidFill>
                <a:latin typeface="Arial" panose="020B0604020202020204" pitchFamily="34" charset="0"/>
                <a:cs typeface="Arial" panose="020B0604020202020204" pitchFamily="34" charset="0"/>
              </a:defRPr>
            </a:lvl2pPr>
            <a:lvl3pPr marL="1143000" indent="-228600" defTabSz="603250">
              <a:defRPr sz="1000">
                <a:solidFill>
                  <a:schemeClr val="tx1"/>
                </a:solidFill>
                <a:latin typeface="Arial" panose="020B0604020202020204" pitchFamily="34" charset="0"/>
                <a:cs typeface="Arial" panose="020B0604020202020204" pitchFamily="34" charset="0"/>
              </a:defRPr>
            </a:lvl3pPr>
            <a:lvl4pPr marL="1600200" indent="-228600" defTabSz="603250">
              <a:defRPr sz="1000">
                <a:solidFill>
                  <a:schemeClr val="tx1"/>
                </a:solidFill>
                <a:latin typeface="Arial" panose="020B0604020202020204" pitchFamily="34" charset="0"/>
                <a:cs typeface="Arial" panose="020B0604020202020204" pitchFamily="34" charset="0"/>
              </a:defRPr>
            </a:lvl4pPr>
            <a:lvl5pPr marL="2057400" indent="-228600" defTabSz="603250">
              <a:defRPr sz="1000">
                <a:solidFill>
                  <a:schemeClr val="tx1"/>
                </a:solidFill>
                <a:latin typeface="Arial" panose="020B0604020202020204" pitchFamily="34" charset="0"/>
                <a:cs typeface="Arial" panose="020B0604020202020204" pitchFamily="34" charset="0"/>
              </a:defRPr>
            </a:lvl5pPr>
            <a:lvl6pPr marL="25146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spcBef>
                <a:spcPct val="15000"/>
              </a:spcBef>
              <a:spcAft>
                <a:spcPct val="15000"/>
              </a:spcAft>
              <a:buClr>
                <a:srgbClr val="00C9FF"/>
              </a:buClr>
              <a:defRPr/>
            </a:pPr>
            <a:r>
              <a:rPr lang="en-GB" altLang="zh-CN" sz="500" b="1" smtClean="0">
                <a:solidFill>
                  <a:srgbClr val="FFFFFF"/>
                </a:solidFill>
                <a:latin typeface="Nokia Pure Text Light"/>
                <a:ea typeface="宋体" panose="02010600030101010101" pitchFamily="2" charset="-122"/>
              </a:rPr>
              <a:t>R 18 </a:t>
            </a:r>
            <a:br>
              <a:rPr lang="en-GB" altLang="zh-CN" sz="500" b="1" smtClean="0">
                <a:solidFill>
                  <a:srgbClr val="FFFFFF"/>
                </a:solidFill>
                <a:latin typeface="Nokia Pure Text Light"/>
                <a:ea typeface="宋体" panose="02010600030101010101" pitchFamily="2" charset="-122"/>
              </a:rPr>
            </a:br>
            <a:r>
              <a:rPr lang="en-GB" altLang="zh-CN" sz="500" b="1" smtClean="0">
                <a:solidFill>
                  <a:srgbClr val="FFFFFF"/>
                </a:solidFill>
                <a:latin typeface="Nokia Pure Text Light"/>
                <a:ea typeface="宋体" panose="02010600030101010101" pitchFamily="2" charset="-122"/>
              </a:rPr>
              <a:t>G 65 </a:t>
            </a:r>
            <a:br>
              <a:rPr lang="en-GB" altLang="zh-CN" sz="500" b="1" smtClean="0">
                <a:solidFill>
                  <a:srgbClr val="FFFFFF"/>
                </a:solidFill>
                <a:latin typeface="Nokia Pure Text Light"/>
                <a:ea typeface="宋体" panose="02010600030101010101" pitchFamily="2" charset="-122"/>
              </a:rPr>
            </a:br>
            <a:r>
              <a:rPr lang="en-GB" altLang="zh-CN" sz="500" b="1" smtClean="0">
                <a:solidFill>
                  <a:srgbClr val="FFFFFF"/>
                </a:solidFill>
                <a:latin typeface="Nokia Pure Text Light"/>
                <a:ea typeface="宋体" panose="02010600030101010101" pitchFamily="2" charset="-122"/>
              </a:rPr>
              <a:t>B 145</a:t>
            </a:r>
          </a:p>
        </p:txBody>
      </p:sp>
      <p:sp>
        <p:nvSpPr>
          <p:cNvPr id="2064" name="AutoShape 58"/>
          <p:cNvSpPr>
            <a:spLocks noChangeArrowheads="1"/>
          </p:cNvSpPr>
          <p:nvPr/>
        </p:nvSpPr>
        <p:spPr bwMode="auto">
          <a:xfrm>
            <a:off x="2446867" y="6945314"/>
            <a:ext cx="383117" cy="179387"/>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18000" tIns="252000" rIns="18000" bIns="0"/>
          <a:lstStyle>
            <a:lvl1pPr defTabSz="603250">
              <a:defRPr sz="1000">
                <a:solidFill>
                  <a:schemeClr val="tx1"/>
                </a:solidFill>
                <a:latin typeface="Arial" panose="020B0604020202020204" pitchFamily="34" charset="0"/>
                <a:cs typeface="Arial" panose="020B0604020202020204" pitchFamily="34" charset="0"/>
              </a:defRPr>
            </a:lvl1pPr>
            <a:lvl2pPr marL="742950" indent="-285750" defTabSz="603250">
              <a:defRPr sz="1000">
                <a:solidFill>
                  <a:schemeClr val="tx1"/>
                </a:solidFill>
                <a:latin typeface="Arial" panose="020B0604020202020204" pitchFamily="34" charset="0"/>
                <a:cs typeface="Arial" panose="020B0604020202020204" pitchFamily="34" charset="0"/>
              </a:defRPr>
            </a:lvl2pPr>
            <a:lvl3pPr marL="1143000" indent="-228600" defTabSz="603250">
              <a:defRPr sz="1000">
                <a:solidFill>
                  <a:schemeClr val="tx1"/>
                </a:solidFill>
                <a:latin typeface="Arial" panose="020B0604020202020204" pitchFamily="34" charset="0"/>
                <a:cs typeface="Arial" panose="020B0604020202020204" pitchFamily="34" charset="0"/>
              </a:defRPr>
            </a:lvl3pPr>
            <a:lvl4pPr marL="1600200" indent="-228600" defTabSz="603250">
              <a:defRPr sz="1000">
                <a:solidFill>
                  <a:schemeClr val="tx1"/>
                </a:solidFill>
                <a:latin typeface="Arial" panose="020B0604020202020204" pitchFamily="34" charset="0"/>
                <a:cs typeface="Arial" panose="020B0604020202020204" pitchFamily="34" charset="0"/>
              </a:defRPr>
            </a:lvl4pPr>
            <a:lvl5pPr marL="2057400" indent="-228600" defTabSz="603250">
              <a:defRPr sz="1000">
                <a:solidFill>
                  <a:schemeClr val="tx1"/>
                </a:solidFill>
                <a:latin typeface="Arial" panose="020B0604020202020204" pitchFamily="34" charset="0"/>
                <a:cs typeface="Arial" panose="020B0604020202020204" pitchFamily="34" charset="0"/>
              </a:defRPr>
            </a:lvl5pPr>
            <a:lvl6pPr marL="25146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spcBef>
                <a:spcPct val="15000"/>
              </a:spcBef>
              <a:spcAft>
                <a:spcPct val="15000"/>
              </a:spcAft>
              <a:buClr>
                <a:srgbClr val="00C9FF"/>
              </a:buClr>
              <a:defRPr/>
            </a:pPr>
            <a:r>
              <a:rPr lang="en-GB" altLang="zh-CN" sz="500" b="1" smtClean="0">
                <a:solidFill>
                  <a:srgbClr val="FFFFFF"/>
                </a:solidFill>
                <a:latin typeface="Nokia Pure Text Light"/>
                <a:ea typeface="宋体" panose="02010600030101010101" pitchFamily="2" charset="-122"/>
              </a:rPr>
              <a:t>R 0 </a:t>
            </a:r>
            <a:br>
              <a:rPr lang="en-GB" altLang="zh-CN" sz="500" b="1" smtClean="0">
                <a:solidFill>
                  <a:srgbClr val="FFFFFF"/>
                </a:solidFill>
                <a:latin typeface="Nokia Pure Text Light"/>
                <a:ea typeface="宋体" panose="02010600030101010101" pitchFamily="2" charset="-122"/>
              </a:rPr>
            </a:br>
            <a:r>
              <a:rPr lang="en-GB" altLang="zh-CN" sz="500" b="1" smtClean="0">
                <a:solidFill>
                  <a:srgbClr val="FFFFFF"/>
                </a:solidFill>
                <a:latin typeface="Nokia Pure Text Light"/>
                <a:ea typeface="宋体" panose="02010600030101010101" pitchFamily="2" charset="-122"/>
              </a:rPr>
              <a:t>G 201 </a:t>
            </a:r>
            <a:br>
              <a:rPr lang="en-GB" altLang="zh-CN" sz="500" b="1" smtClean="0">
                <a:solidFill>
                  <a:srgbClr val="FFFFFF"/>
                </a:solidFill>
                <a:latin typeface="Nokia Pure Text Light"/>
                <a:ea typeface="宋体" panose="02010600030101010101" pitchFamily="2" charset="-122"/>
              </a:rPr>
            </a:br>
            <a:r>
              <a:rPr lang="en-GB" altLang="zh-CN" sz="500" b="1" smtClean="0">
                <a:solidFill>
                  <a:srgbClr val="FFFFFF"/>
                </a:solidFill>
                <a:latin typeface="Nokia Pure Text Light"/>
                <a:ea typeface="宋体" panose="02010600030101010101" pitchFamily="2" charset="-122"/>
              </a:rPr>
              <a:t>B 255</a:t>
            </a:r>
          </a:p>
        </p:txBody>
      </p:sp>
      <p:sp>
        <p:nvSpPr>
          <p:cNvPr id="44" name="AutoShape 59"/>
          <p:cNvSpPr>
            <a:spLocks noChangeArrowheads="1"/>
          </p:cNvSpPr>
          <p:nvPr/>
        </p:nvSpPr>
        <p:spPr bwMode="auto">
          <a:xfrm>
            <a:off x="2927351" y="6945314"/>
            <a:ext cx="383116" cy="179387"/>
          </a:xfrm>
          <a:prstGeom prst="roundRect">
            <a:avLst>
              <a:gd name="adj" fmla="val 16667"/>
            </a:avLst>
          </a:prstGeom>
          <a:solidFill>
            <a:schemeClr val="accent4"/>
          </a:solidFill>
          <a:ln w="9525">
            <a:noFill/>
            <a:round/>
            <a:headEnd/>
            <a:tailEnd/>
          </a:ln>
          <a:effectLst/>
        </p:spPr>
        <p:txBody>
          <a:bodyPr lIns="18000" tIns="252000" rIns="18000" bIns="0"/>
          <a:lstStyle/>
          <a:p>
            <a:pPr defTabSz="604647" fontAlgn="auto">
              <a:spcBef>
                <a:spcPct val="15000"/>
              </a:spcBef>
              <a:spcAft>
                <a:spcPct val="15000"/>
              </a:spcAft>
              <a:buClr>
                <a:srgbClr val="00C9FF"/>
              </a:buClr>
              <a:defRPr/>
            </a:pPr>
            <a:r>
              <a:rPr lang="en-US" sz="500" b="1" dirty="0">
                <a:solidFill>
                  <a:srgbClr val="FFFFFF"/>
                </a:solidFill>
                <a:latin typeface="Nokia Pure Text Light"/>
              </a:rPr>
              <a:t>R 104</a:t>
            </a:r>
            <a:br>
              <a:rPr lang="en-US" sz="500" b="1" dirty="0">
                <a:solidFill>
                  <a:srgbClr val="FFFFFF"/>
                </a:solidFill>
                <a:latin typeface="Nokia Pure Text Light"/>
              </a:rPr>
            </a:br>
            <a:r>
              <a:rPr lang="en-US" sz="500" b="1" dirty="0">
                <a:solidFill>
                  <a:srgbClr val="FFFFFF"/>
                </a:solidFill>
                <a:latin typeface="Nokia Pure Text Light"/>
              </a:rPr>
              <a:t>G 113</a:t>
            </a:r>
            <a:br>
              <a:rPr lang="en-US" sz="500" b="1" dirty="0">
                <a:solidFill>
                  <a:srgbClr val="FFFFFF"/>
                </a:solidFill>
                <a:latin typeface="Nokia Pure Text Light"/>
              </a:rPr>
            </a:br>
            <a:r>
              <a:rPr lang="en-US" sz="500" b="1" dirty="0">
                <a:solidFill>
                  <a:srgbClr val="FFFFFF"/>
                </a:solidFill>
                <a:latin typeface="Nokia Pure Text Light"/>
              </a:rPr>
              <a:t>B 122</a:t>
            </a:r>
          </a:p>
        </p:txBody>
      </p:sp>
      <p:sp>
        <p:nvSpPr>
          <p:cNvPr id="45" name="AutoShape 64"/>
          <p:cNvSpPr>
            <a:spLocks noChangeArrowheads="1"/>
          </p:cNvSpPr>
          <p:nvPr/>
        </p:nvSpPr>
        <p:spPr bwMode="auto">
          <a:xfrm>
            <a:off x="3888318" y="6945314"/>
            <a:ext cx="383116" cy="179387"/>
          </a:xfrm>
          <a:prstGeom prst="roundRect">
            <a:avLst>
              <a:gd name="adj" fmla="val 16667"/>
            </a:avLst>
          </a:prstGeom>
          <a:solidFill>
            <a:schemeClr val="accent6"/>
          </a:solidFill>
          <a:ln w="9525">
            <a:noFill/>
            <a:round/>
            <a:headEnd/>
            <a:tailEnd/>
          </a:ln>
        </p:spPr>
        <p:txBody>
          <a:bodyPr lIns="18000" tIns="252000" rIns="18000" bIns="0"/>
          <a:lstStyle/>
          <a:p>
            <a:pPr defTabSz="603250">
              <a:spcBef>
                <a:spcPct val="15000"/>
              </a:spcBef>
              <a:spcAft>
                <a:spcPct val="15000"/>
              </a:spcAft>
              <a:buClr>
                <a:srgbClr val="00C9FF"/>
              </a:buClr>
              <a:defRPr/>
            </a:pPr>
            <a:r>
              <a:rPr lang="en-GB" sz="500" b="1" dirty="0">
                <a:solidFill>
                  <a:srgbClr val="FFFFFF"/>
                </a:solidFill>
                <a:latin typeface="Nokia Pure Text Light"/>
              </a:rPr>
              <a:t>R 216</a:t>
            </a:r>
            <a:br>
              <a:rPr lang="en-GB" sz="500" b="1" dirty="0">
                <a:solidFill>
                  <a:srgbClr val="FFFFFF"/>
                </a:solidFill>
                <a:latin typeface="Nokia Pure Text Light"/>
              </a:rPr>
            </a:br>
            <a:r>
              <a:rPr lang="en-GB" sz="500" b="1" dirty="0">
                <a:solidFill>
                  <a:srgbClr val="FFFFFF"/>
                </a:solidFill>
                <a:latin typeface="Nokia Pure Text Light"/>
              </a:rPr>
              <a:t>G 217</a:t>
            </a:r>
            <a:br>
              <a:rPr lang="en-GB" sz="500" b="1" dirty="0">
                <a:solidFill>
                  <a:srgbClr val="FFFFFF"/>
                </a:solidFill>
                <a:latin typeface="Nokia Pure Text Light"/>
              </a:rPr>
            </a:br>
            <a:r>
              <a:rPr lang="en-GB" sz="500" b="1" dirty="0">
                <a:solidFill>
                  <a:srgbClr val="FFFFFF"/>
                </a:solidFill>
                <a:latin typeface="Nokia Pure Text Light"/>
              </a:rPr>
              <a:t>B 218</a:t>
            </a:r>
          </a:p>
        </p:txBody>
      </p:sp>
      <p:sp>
        <p:nvSpPr>
          <p:cNvPr id="46" name="AutoShape 65"/>
          <p:cNvSpPr>
            <a:spLocks noChangeArrowheads="1"/>
          </p:cNvSpPr>
          <p:nvPr/>
        </p:nvSpPr>
        <p:spPr bwMode="auto">
          <a:xfrm>
            <a:off x="3407834" y="6945314"/>
            <a:ext cx="383117" cy="179387"/>
          </a:xfrm>
          <a:prstGeom prst="roundRect">
            <a:avLst>
              <a:gd name="adj" fmla="val 16667"/>
            </a:avLst>
          </a:prstGeom>
          <a:solidFill>
            <a:schemeClr val="accent4"/>
          </a:solidFill>
          <a:ln w="9525">
            <a:noFill/>
            <a:round/>
            <a:headEnd/>
            <a:tailEnd/>
          </a:ln>
        </p:spPr>
        <p:txBody>
          <a:bodyPr lIns="18000" tIns="252000" rIns="18000" bIns="0"/>
          <a:lstStyle/>
          <a:p>
            <a:pPr defTabSz="603250">
              <a:spcBef>
                <a:spcPct val="15000"/>
              </a:spcBef>
              <a:spcAft>
                <a:spcPct val="15000"/>
              </a:spcAft>
              <a:buClr>
                <a:srgbClr val="00C9FF"/>
              </a:buClr>
              <a:defRPr/>
            </a:pPr>
            <a:r>
              <a:rPr lang="en-GB" sz="500" b="1" dirty="0">
                <a:solidFill>
                  <a:srgbClr val="FFFFFF"/>
                </a:solidFill>
                <a:latin typeface="Nokia Pure Text Light"/>
              </a:rPr>
              <a:t>R 168</a:t>
            </a:r>
            <a:br>
              <a:rPr lang="en-GB" sz="500" b="1" dirty="0">
                <a:solidFill>
                  <a:srgbClr val="FFFFFF"/>
                </a:solidFill>
                <a:latin typeface="Nokia Pure Text Light"/>
              </a:rPr>
            </a:br>
            <a:r>
              <a:rPr lang="en-GB" sz="500" b="1" dirty="0">
                <a:solidFill>
                  <a:srgbClr val="FFFFFF"/>
                </a:solidFill>
                <a:latin typeface="Nokia Pure Text Light"/>
              </a:rPr>
              <a:t>G 187</a:t>
            </a:r>
            <a:br>
              <a:rPr lang="en-GB" sz="500" b="1" dirty="0">
                <a:solidFill>
                  <a:srgbClr val="FFFFFF"/>
                </a:solidFill>
                <a:latin typeface="Nokia Pure Text Light"/>
              </a:rPr>
            </a:br>
            <a:r>
              <a:rPr lang="en-GB" sz="500" b="1" dirty="0">
                <a:solidFill>
                  <a:srgbClr val="FFFFFF"/>
                </a:solidFill>
                <a:latin typeface="Nokia Pure Text Light"/>
              </a:rPr>
              <a:t>B 192</a:t>
            </a:r>
          </a:p>
        </p:txBody>
      </p:sp>
      <p:sp>
        <p:nvSpPr>
          <p:cNvPr id="2068" name="Rectangle 68"/>
          <p:cNvSpPr>
            <a:spLocks noChangeArrowheads="1"/>
          </p:cNvSpPr>
          <p:nvPr/>
        </p:nvSpPr>
        <p:spPr bwMode="auto">
          <a:xfrm>
            <a:off x="863601" y="6945314"/>
            <a:ext cx="1056217" cy="17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lvl1pPr defTabSz="603250">
              <a:defRPr sz="1000">
                <a:solidFill>
                  <a:schemeClr val="tx1"/>
                </a:solidFill>
                <a:latin typeface="Arial" panose="020B0604020202020204" pitchFamily="34" charset="0"/>
                <a:cs typeface="Arial" panose="020B0604020202020204" pitchFamily="34" charset="0"/>
              </a:defRPr>
            </a:lvl1pPr>
            <a:lvl2pPr marL="742950" indent="-285750" defTabSz="603250">
              <a:defRPr sz="1000">
                <a:solidFill>
                  <a:schemeClr val="tx1"/>
                </a:solidFill>
                <a:latin typeface="Arial" panose="020B0604020202020204" pitchFamily="34" charset="0"/>
                <a:cs typeface="Arial" panose="020B0604020202020204" pitchFamily="34" charset="0"/>
              </a:defRPr>
            </a:lvl2pPr>
            <a:lvl3pPr marL="1143000" indent="-228600" defTabSz="603250">
              <a:defRPr sz="1000">
                <a:solidFill>
                  <a:schemeClr val="tx1"/>
                </a:solidFill>
                <a:latin typeface="Arial" panose="020B0604020202020204" pitchFamily="34" charset="0"/>
                <a:cs typeface="Arial" panose="020B0604020202020204" pitchFamily="34" charset="0"/>
              </a:defRPr>
            </a:lvl3pPr>
            <a:lvl4pPr marL="1600200" indent="-228600" defTabSz="603250">
              <a:defRPr sz="1000">
                <a:solidFill>
                  <a:schemeClr val="tx1"/>
                </a:solidFill>
                <a:latin typeface="Arial" panose="020B0604020202020204" pitchFamily="34" charset="0"/>
                <a:cs typeface="Arial" panose="020B0604020202020204" pitchFamily="34" charset="0"/>
              </a:defRPr>
            </a:lvl4pPr>
            <a:lvl5pPr marL="2057400" indent="-228600" defTabSz="603250">
              <a:defRPr sz="1000">
                <a:solidFill>
                  <a:schemeClr val="tx1"/>
                </a:solidFill>
                <a:latin typeface="Arial" panose="020B0604020202020204" pitchFamily="34" charset="0"/>
                <a:cs typeface="Arial" panose="020B0604020202020204" pitchFamily="34" charset="0"/>
              </a:defRPr>
            </a:lvl5pPr>
            <a:lvl6pPr marL="25146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a:spcBef>
                <a:spcPct val="15000"/>
              </a:spcBef>
              <a:spcAft>
                <a:spcPct val="15000"/>
              </a:spcAft>
              <a:buClr>
                <a:srgbClr val="00C9FF"/>
              </a:buClr>
              <a:defRPr/>
            </a:pPr>
            <a:r>
              <a:rPr lang="en-GB" altLang="zh-CN" sz="500" b="1" smtClean="0">
                <a:solidFill>
                  <a:srgbClr val="FFFFFF"/>
                </a:solidFill>
                <a:ea typeface="宋体" panose="02010600030101010101" pitchFamily="2" charset="-122"/>
              </a:rPr>
              <a:t>Core and </a:t>
            </a:r>
            <a:r>
              <a:rPr lang="en-GB" altLang="zh-CN" sz="500" b="1" smtClean="0">
                <a:solidFill>
                  <a:srgbClr val="FFFFFF"/>
                </a:solidFill>
                <a:latin typeface="Nokia Pure Text Light"/>
                <a:ea typeface="宋体" panose="02010600030101010101" pitchFamily="2" charset="-122"/>
              </a:rPr>
              <a:t>background</a:t>
            </a:r>
            <a:r>
              <a:rPr lang="en-GB" altLang="zh-CN" sz="500" b="1" smtClean="0">
                <a:solidFill>
                  <a:srgbClr val="FFFFFF"/>
                </a:solidFill>
                <a:ea typeface="宋体" panose="02010600030101010101" pitchFamily="2" charset="-122"/>
              </a:rPr>
              <a:t> colors:</a:t>
            </a:r>
          </a:p>
        </p:txBody>
      </p:sp>
      <p:sp>
        <p:nvSpPr>
          <p:cNvPr id="2069" name="AutoShape 57"/>
          <p:cNvSpPr>
            <a:spLocks noChangeArrowheads="1"/>
          </p:cNvSpPr>
          <p:nvPr/>
        </p:nvSpPr>
        <p:spPr bwMode="auto">
          <a:xfrm>
            <a:off x="1966385" y="6945314"/>
            <a:ext cx="383116" cy="179387"/>
          </a:xfrm>
          <a:prstGeom prst="roundRect">
            <a:avLst>
              <a:gd name="adj" fmla="val 16667"/>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18000" tIns="252000" rIns="18000" bIns="0"/>
          <a:lstStyle>
            <a:lvl1pPr defTabSz="603250">
              <a:defRPr sz="1000">
                <a:solidFill>
                  <a:schemeClr val="tx1"/>
                </a:solidFill>
                <a:latin typeface="Arial" panose="020B0604020202020204" pitchFamily="34" charset="0"/>
                <a:cs typeface="Arial" panose="020B0604020202020204" pitchFamily="34" charset="0"/>
              </a:defRPr>
            </a:lvl1pPr>
            <a:lvl2pPr marL="742950" indent="-285750" defTabSz="603250">
              <a:defRPr sz="1000">
                <a:solidFill>
                  <a:schemeClr val="tx1"/>
                </a:solidFill>
                <a:latin typeface="Arial" panose="020B0604020202020204" pitchFamily="34" charset="0"/>
                <a:cs typeface="Arial" panose="020B0604020202020204" pitchFamily="34" charset="0"/>
              </a:defRPr>
            </a:lvl2pPr>
            <a:lvl3pPr marL="1143000" indent="-228600" defTabSz="603250">
              <a:defRPr sz="1000">
                <a:solidFill>
                  <a:schemeClr val="tx1"/>
                </a:solidFill>
                <a:latin typeface="Arial" panose="020B0604020202020204" pitchFamily="34" charset="0"/>
                <a:cs typeface="Arial" panose="020B0604020202020204" pitchFamily="34" charset="0"/>
              </a:defRPr>
            </a:lvl3pPr>
            <a:lvl4pPr marL="1600200" indent="-228600" defTabSz="603250">
              <a:defRPr sz="1000">
                <a:solidFill>
                  <a:schemeClr val="tx1"/>
                </a:solidFill>
                <a:latin typeface="Arial" panose="020B0604020202020204" pitchFamily="34" charset="0"/>
                <a:cs typeface="Arial" panose="020B0604020202020204" pitchFamily="34" charset="0"/>
              </a:defRPr>
            </a:lvl4pPr>
            <a:lvl5pPr marL="2057400" indent="-228600" defTabSz="603250">
              <a:defRPr sz="1000">
                <a:solidFill>
                  <a:schemeClr val="tx1"/>
                </a:solidFill>
                <a:latin typeface="Arial" panose="020B0604020202020204" pitchFamily="34" charset="0"/>
                <a:cs typeface="Arial" panose="020B0604020202020204" pitchFamily="34" charset="0"/>
              </a:defRPr>
            </a:lvl5pPr>
            <a:lvl6pPr marL="25146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spcBef>
                <a:spcPct val="15000"/>
              </a:spcBef>
              <a:spcAft>
                <a:spcPct val="15000"/>
              </a:spcAft>
              <a:buClr>
                <a:srgbClr val="00C9FF"/>
              </a:buClr>
              <a:defRPr/>
            </a:pPr>
            <a:endParaRPr lang="en-US" altLang="zh-CN" sz="500" b="1" smtClean="0">
              <a:solidFill>
                <a:srgbClr val="FFFFFF"/>
              </a:solidFill>
              <a:latin typeface="Nokia Pure Text Light"/>
              <a:ea typeface="宋体" panose="02010600030101010101" pitchFamily="2" charset="-122"/>
            </a:endParaRPr>
          </a:p>
        </p:txBody>
      </p:sp>
      <p:sp>
        <p:nvSpPr>
          <p:cNvPr id="2070" name="AutoShape 58"/>
          <p:cNvSpPr>
            <a:spLocks noChangeArrowheads="1"/>
          </p:cNvSpPr>
          <p:nvPr/>
        </p:nvSpPr>
        <p:spPr bwMode="auto">
          <a:xfrm>
            <a:off x="2446867" y="6945314"/>
            <a:ext cx="383117" cy="179387"/>
          </a:xfrm>
          <a:prstGeom prst="roundRect">
            <a:avLst>
              <a:gd name="adj" fmla="val 16667"/>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18000" tIns="252000" rIns="18000" bIns="0"/>
          <a:lstStyle>
            <a:lvl1pPr defTabSz="603250">
              <a:defRPr sz="1000">
                <a:solidFill>
                  <a:schemeClr val="tx1"/>
                </a:solidFill>
                <a:latin typeface="Arial" panose="020B0604020202020204" pitchFamily="34" charset="0"/>
                <a:cs typeface="Arial" panose="020B0604020202020204" pitchFamily="34" charset="0"/>
              </a:defRPr>
            </a:lvl1pPr>
            <a:lvl2pPr marL="742950" indent="-285750" defTabSz="603250">
              <a:defRPr sz="1000">
                <a:solidFill>
                  <a:schemeClr val="tx1"/>
                </a:solidFill>
                <a:latin typeface="Arial" panose="020B0604020202020204" pitchFamily="34" charset="0"/>
                <a:cs typeface="Arial" panose="020B0604020202020204" pitchFamily="34" charset="0"/>
              </a:defRPr>
            </a:lvl2pPr>
            <a:lvl3pPr marL="1143000" indent="-228600" defTabSz="603250">
              <a:defRPr sz="1000">
                <a:solidFill>
                  <a:schemeClr val="tx1"/>
                </a:solidFill>
                <a:latin typeface="Arial" panose="020B0604020202020204" pitchFamily="34" charset="0"/>
                <a:cs typeface="Arial" panose="020B0604020202020204" pitchFamily="34" charset="0"/>
              </a:defRPr>
            </a:lvl3pPr>
            <a:lvl4pPr marL="1600200" indent="-228600" defTabSz="603250">
              <a:defRPr sz="1000">
                <a:solidFill>
                  <a:schemeClr val="tx1"/>
                </a:solidFill>
                <a:latin typeface="Arial" panose="020B0604020202020204" pitchFamily="34" charset="0"/>
                <a:cs typeface="Arial" panose="020B0604020202020204" pitchFamily="34" charset="0"/>
              </a:defRPr>
            </a:lvl4pPr>
            <a:lvl5pPr marL="2057400" indent="-228600" defTabSz="603250">
              <a:defRPr sz="1000">
                <a:solidFill>
                  <a:schemeClr val="tx1"/>
                </a:solidFill>
                <a:latin typeface="Arial" panose="020B0604020202020204" pitchFamily="34" charset="0"/>
                <a:cs typeface="Arial" panose="020B0604020202020204" pitchFamily="34" charset="0"/>
              </a:defRPr>
            </a:lvl5pPr>
            <a:lvl6pPr marL="25146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spcBef>
                <a:spcPct val="15000"/>
              </a:spcBef>
              <a:spcAft>
                <a:spcPct val="15000"/>
              </a:spcAft>
              <a:buClr>
                <a:srgbClr val="00C9FF"/>
              </a:buClr>
              <a:defRPr/>
            </a:pPr>
            <a:endParaRPr lang="en-US" altLang="zh-CN" sz="500" b="1" smtClean="0">
              <a:solidFill>
                <a:srgbClr val="FFFFFF"/>
              </a:solidFill>
              <a:latin typeface="Nokia Pure Text Light"/>
              <a:ea typeface="宋体" panose="02010600030101010101" pitchFamily="2" charset="-122"/>
            </a:endParaRPr>
          </a:p>
        </p:txBody>
      </p:sp>
      <p:sp>
        <p:nvSpPr>
          <p:cNvPr id="2071" name="AutoShape 59"/>
          <p:cNvSpPr>
            <a:spLocks noChangeArrowheads="1"/>
          </p:cNvSpPr>
          <p:nvPr/>
        </p:nvSpPr>
        <p:spPr bwMode="auto">
          <a:xfrm>
            <a:off x="2927351" y="6945314"/>
            <a:ext cx="383116" cy="179387"/>
          </a:xfrm>
          <a:prstGeom prst="roundRect">
            <a:avLst>
              <a:gd name="adj" fmla="val 16667"/>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18000" tIns="252000" rIns="18000" bIns="0"/>
          <a:lstStyle>
            <a:lvl1pPr defTabSz="603250">
              <a:defRPr sz="1000">
                <a:solidFill>
                  <a:schemeClr val="tx1"/>
                </a:solidFill>
                <a:latin typeface="Arial" panose="020B0604020202020204" pitchFamily="34" charset="0"/>
                <a:cs typeface="Arial" panose="020B0604020202020204" pitchFamily="34" charset="0"/>
              </a:defRPr>
            </a:lvl1pPr>
            <a:lvl2pPr marL="742950" indent="-285750" defTabSz="603250">
              <a:defRPr sz="1000">
                <a:solidFill>
                  <a:schemeClr val="tx1"/>
                </a:solidFill>
                <a:latin typeface="Arial" panose="020B0604020202020204" pitchFamily="34" charset="0"/>
                <a:cs typeface="Arial" panose="020B0604020202020204" pitchFamily="34" charset="0"/>
              </a:defRPr>
            </a:lvl2pPr>
            <a:lvl3pPr marL="1143000" indent="-228600" defTabSz="603250">
              <a:defRPr sz="1000">
                <a:solidFill>
                  <a:schemeClr val="tx1"/>
                </a:solidFill>
                <a:latin typeface="Arial" panose="020B0604020202020204" pitchFamily="34" charset="0"/>
                <a:cs typeface="Arial" panose="020B0604020202020204" pitchFamily="34" charset="0"/>
              </a:defRPr>
            </a:lvl3pPr>
            <a:lvl4pPr marL="1600200" indent="-228600" defTabSz="603250">
              <a:defRPr sz="1000">
                <a:solidFill>
                  <a:schemeClr val="tx1"/>
                </a:solidFill>
                <a:latin typeface="Arial" panose="020B0604020202020204" pitchFamily="34" charset="0"/>
                <a:cs typeface="Arial" panose="020B0604020202020204" pitchFamily="34" charset="0"/>
              </a:defRPr>
            </a:lvl4pPr>
            <a:lvl5pPr marL="2057400" indent="-228600" defTabSz="603250">
              <a:defRPr sz="1000">
                <a:solidFill>
                  <a:schemeClr val="tx1"/>
                </a:solidFill>
                <a:latin typeface="Arial" panose="020B0604020202020204" pitchFamily="34" charset="0"/>
                <a:cs typeface="Arial" panose="020B0604020202020204" pitchFamily="34" charset="0"/>
              </a:defRPr>
            </a:lvl5pPr>
            <a:lvl6pPr marL="25146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spcBef>
                <a:spcPct val="15000"/>
              </a:spcBef>
              <a:spcAft>
                <a:spcPct val="15000"/>
              </a:spcAft>
              <a:buClr>
                <a:srgbClr val="00C9FF"/>
              </a:buClr>
              <a:defRPr/>
            </a:pPr>
            <a:endParaRPr lang="en-US" altLang="zh-CN" sz="500" b="1" smtClean="0">
              <a:solidFill>
                <a:srgbClr val="FFFFFF"/>
              </a:solidFill>
              <a:latin typeface="Nokia Pure Text Light"/>
              <a:ea typeface="宋体" panose="02010600030101010101" pitchFamily="2" charset="-122"/>
            </a:endParaRPr>
          </a:p>
        </p:txBody>
      </p:sp>
      <p:sp>
        <p:nvSpPr>
          <p:cNvPr id="2072" name="Rectangle 68"/>
          <p:cNvSpPr>
            <a:spLocks noChangeArrowheads="1"/>
          </p:cNvSpPr>
          <p:nvPr/>
        </p:nvSpPr>
        <p:spPr bwMode="auto">
          <a:xfrm>
            <a:off x="863601" y="6945314"/>
            <a:ext cx="1056217" cy="17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lvl1pPr defTabSz="603250">
              <a:defRPr sz="1000">
                <a:solidFill>
                  <a:schemeClr val="tx1"/>
                </a:solidFill>
                <a:latin typeface="Arial" panose="020B0604020202020204" pitchFamily="34" charset="0"/>
                <a:cs typeface="Arial" panose="020B0604020202020204" pitchFamily="34" charset="0"/>
              </a:defRPr>
            </a:lvl1pPr>
            <a:lvl2pPr marL="742950" indent="-285750" defTabSz="603250">
              <a:defRPr sz="1000">
                <a:solidFill>
                  <a:schemeClr val="tx1"/>
                </a:solidFill>
                <a:latin typeface="Arial" panose="020B0604020202020204" pitchFamily="34" charset="0"/>
                <a:cs typeface="Arial" panose="020B0604020202020204" pitchFamily="34" charset="0"/>
              </a:defRPr>
            </a:lvl2pPr>
            <a:lvl3pPr marL="1143000" indent="-228600" defTabSz="603250">
              <a:defRPr sz="1000">
                <a:solidFill>
                  <a:schemeClr val="tx1"/>
                </a:solidFill>
                <a:latin typeface="Arial" panose="020B0604020202020204" pitchFamily="34" charset="0"/>
                <a:cs typeface="Arial" panose="020B0604020202020204" pitchFamily="34" charset="0"/>
              </a:defRPr>
            </a:lvl3pPr>
            <a:lvl4pPr marL="1600200" indent="-228600" defTabSz="603250">
              <a:defRPr sz="1000">
                <a:solidFill>
                  <a:schemeClr val="tx1"/>
                </a:solidFill>
                <a:latin typeface="Arial" panose="020B0604020202020204" pitchFamily="34" charset="0"/>
                <a:cs typeface="Arial" panose="020B0604020202020204" pitchFamily="34" charset="0"/>
              </a:defRPr>
            </a:lvl4pPr>
            <a:lvl5pPr marL="2057400" indent="-228600" defTabSz="603250">
              <a:defRPr sz="1000">
                <a:solidFill>
                  <a:schemeClr val="tx1"/>
                </a:solidFill>
                <a:latin typeface="Arial" panose="020B0604020202020204" pitchFamily="34" charset="0"/>
                <a:cs typeface="Arial" panose="020B0604020202020204" pitchFamily="34" charset="0"/>
              </a:defRPr>
            </a:lvl5pPr>
            <a:lvl6pPr marL="25146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a:spcBef>
                <a:spcPct val="15000"/>
              </a:spcBef>
              <a:spcAft>
                <a:spcPct val="15000"/>
              </a:spcAft>
              <a:buClr>
                <a:srgbClr val="00C9FF"/>
              </a:buClr>
              <a:defRPr/>
            </a:pPr>
            <a:endParaRPr lang="en-GB" altLang="zh-CN" sz="500" b="1" smtClean="0">
              <a:solidFill>
                <a:srgbClr val="FFFFFF"/>
              </a:solidFill>
              <a:ea typeface="宋体" panose="02010600030101010101" pitchFamily="2" charset="-122"/>
            </a:endParaRPr>
          </a:p>
        </p:txBody>
      </p:sp>
      <p:sp>
        <p:nvSpPr>
          <p:cNvPr id="52" name="Date Placeholder 3"/>
          <p:cNvSpPr txBox="1">
            <a:spLocks/>
          </p:cNvSpPr>
          <p:nvPr/>
        </p:nvSpPr>
        <p:spPr>
          <a:xfrm>
            <a:off x="963085" y="6191250"/>
            <a:ext cx="916516" cy="184150"/>
          </a:xfrm>
          <a:prstGeom prst="rect">
            <a:avLst/>
          </a:prstGeom>
        </p:spPr>
        <p:txBody>
          <a:bodyPr lIns="0" tIns="0" rIns="0" bIns="0"/>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fld id="{2BAE746B-DF28-4EDE-A5A1-6C383097A924}" type="datetime1">
              <a:rPr lang="en-GB" altLang="zh-CN" sz="800" smtClean="0">
                <a:solidFill>
                  <a:srgbClr val="68717A"/>
                </a:solidFill>
                <a:latin typeface="Nokia Pure Text Light"/>
                <a:ea typeface="宋体" panose="02010600030101010101" pitchFamily="2" charset="-122"/>
              </a:rPr>
              <a:pPr eaLnBrk="1" hangingPunct="1">
                <a:defRPr/>
              </a:pPr>
              <a:t>09/10/2018</a:t>
            </a:fld>
            <a:endParaRPr lang="en-GB" altLang="zh-CN" sz="800" smtClean="0">
              <a:solidFill>
                <a:srgbClr val="68717A"/>
              </a:solidFill>
              <a:latin typeface="Nokia Pure Text Light"/>
              <a:ea typeface="宋体" panose="02010600030101010101" pitchFamily="2" charset="-122"/>
            </a:endParaRPr>
          </a:p>
        </p:txBody>
      </p:sp>
      <p:sp>
        <p:nvSpPr>
          <p:cNvPr id="53" name="Slide Number Placeholder 5"/>
          <p:cNvSpPr txBox="1">
            <a:spLocks/>
          </p:cNvSpPr>
          <p:nvPr/>
        </p:nvSpPr>
        <p:spPr>
          <a:xfrm>
            <a:off x="577851" y="6191250"/>
            <a:ext cx="192616" cy="184150"/>
          </a:xfrm>
          <a:prstGeom prst="rect">
            <a:avLst/>
          </a:prstGeom>
        </p:spPr>
        <p:txBody>
          <a:bodyPr lIns="0" tIns="0" rIns="0" bIns="0"/>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fld id="{B2492509-1C68-4D21-984B-3DF05DC87241}" type="slidenum">
              <a:rPr lang="en-GB" altLang="zh-CN" sz="800" smtClean="0">
                <a:solidFill>
                  <a:srgbClr val="68717A"/>
                </a:solidFill>
                <a:latin typeface="Nokia Pure Text Light"/>
                <a:ea typeface="宋体" panose="02010600030101010101" pitchFamily="2" charset="-122"/>
              </a:rPr>
              <a:pPr eaLnBrk="1" hangingPunct="1">
                <a:defRPr/>
              </a:pPr>
              <a:t>‹#›</a:t>
            </a:fld>
            <a:endParaRPr lang="en-GB" altLang="zh-CN" sz="1000" smtClean="0">
              <a:solidFill>
                <a:srgbClr val="68717A"/>
              </a:solidFill>
              <a:latin typeface="Nokia Pure Text Light"/>
              <a:ea typeface="宋体" panose="02010600030101010101" pitchFamily="2" charset="-122"/>
            </a:endParaRPr>
          </a:p>
        </p:txBody>
      </p:sp>
      <p:sp>
        <p:nvSpPr>
          <p:cNvPr id="2075" name="TextBox 2"/>
          <p:cNvSpPr txBox="1">
            <a:spLocks noChangeArrowheads="1"/>
          </p:cNvSpPr>
          <p:nvPr/>
        </p:nvSpPr>
        <p:spPr bwMode="auto">
          <a:xfrm>
            <a:off x="1788585" y="6191251"/>
            <a:ext cx="8104716"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57200">
              <a:defRPr sz="1000">
                <a:solidFill>
                  <a:schemeClr val="tx1"/>
                </a:solidFill>
                <a:latin typeface="Arial" panose="020B0604020202020204" pitchFamily="34" charset="0"/>
                <a:cs typeface="Arial" panose="020B0604020202020204" pitchFamily="34" charset="0"/>
              </a:defRPr>
            </a:lvl1pPr>
            <a:lvl2pPr marL="742950" indent="-285750" defTabSz="457200">
              <a:defRPr sz="1000">
                <a:solidFill>
                  <a:schemeClr val="tx1"/>
                </a:solidFill>
                <a:latin typeface="Arial" panose="020B0604020202020204" pitchFamily="34" charset="0"/>
                <a:cs typeface="Arial" panose="020B0604020202020204" pitchFamily="34" charset="0"/>
              </a:defRPr>
            </a:lvl2pPr>
            <a:lvl3pPr marL="1143000" indent="-228600" defTabSz="457200">
              <a:defRPr sz="1000">
                <a:solidFill>
                  <a:schemeClr val="tx1"/>
                </a:solidFill>
                <a:latin typeface="Arial" panose="020B0604020202020204" pitchFamily="34" charset="0"/>
                <a:cs typeface="Arial" panose="020B0604020202020204" pitchFamily="34" charset="0"/>
              </a:defRPr>
            </a:lvl3pPr>
            <a:lvl4pPr marL="1600200" indent="-228600" defTabSz="457200">
              <a:defRPr sz="1000">
                <a:solidFill>
                  <a:schemeClr val="tx1"/>
                </a:solidFill>
                <a:latin typeface="Arial" panose="020B0604020202020204" pitchFamily="34" charset="0"/>
                <a:cs typeface="Arial" panose="020B0604020202020204" pitchFamily="34" charset="0"/>
              </a:defRPr>
            </a:lvl4pPr>
            <a:lvl5pPr marL="2057400" indent="-228600" defTabSz="457200">
              <a:defRPr sz="1000">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zh-CN" sz="800" smtClean="0">
                <a:solidFill>
                  <a:srgbClr val="68717A"/>
                </a:solidFill>
                <a:latin typeface="Nokia Pure Text Light"/>
                <a:ea typeface="宋体" panose="02010600030101010101" pitchFamily="2" charset="-122"/>
              </a:rPr>
              <a:t>© Huawei 20157</a:t>
            </a:r>
          </a:p>
        </p:txBody>
      </p:sp>
      <p:sp>
        <p:nvSpPr>
          <p:cNvPr id="2076" name="TextBox 27"/>
          <p:cNvSpPr txBox="1">
            <a:spLocks noChangeArrowheads="1"/>
          </p:cNvSpPr>
          <p:nvPr/>
        </p:nvSpPr>
        <p:spPr bwMode="auto">
          <a:xfrm>
            <a:off x="2004485" y="6332539"/>
            <a:ext cx="8104716"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defRPr sz="1000">
                <a:solidFill>
                  <a:schemeClr val="tx1"/>
                </a:solidFill>
                <a:latin typeface="Arial" panose="020B0604020202020204" pitchFamily="34" charset="0"/>
                <a:cs typeface="Arial" panose="020B0604020202020204" pitchFamily="34" charset="0"/>
              </a:defRPr>
            </a:lvl1pPr>
            <a:lvl2pPr marL="742950" indent="-285750" defTabSz="457200">
              <a:defRPr sz="1000">
                <a:solidFill>
                  <a:schemeClr val="tx1"/>
                </a:solidFill>
                <a:latin typeface="Arial" panose="020B0604020202020204" pitchFamily="34" charset="0"/>
                <a:cs typeface="Arial" panose="020B0604020202020204" pitchFamily="34" charset="0"/>
              </a:defRPr>
            </a:lvl2pPr>
            <a:lvl3pPr marL="1143000" indent="-228600" defTabSz="457200">
              <a:defRPr sz="1000">
                <a:solidFill>
                  <a:schemeClr val="tx1"/>
                </a:solidFill>
                <a:latin typeface="Arial" panose="020B0604020202020204" pitchFamily="34" charset="0"/>
                <a:cs typeface="Arial" panose="020B0604020202020204" pitchFamily="34" charset="0"/>
              </a:defRPr>
            </a:lvl3pPr>
            <a:lvl4pPr marL="1600200" indent="-228600" defTabSz="457200">
              <a:defRPr sz="1000">
                <a:solidFill>
                  <a:schemeClr val="tx1"/>
                </a:solidFill>
                <a:latin typeface="Arial" panose="020B0604020202020204" pitchFamily="34" charset="0"/>
                <a:cs typeface="Arial" panose="020B0604020202020204" pitchFamily="34" charset="0"/>
              </a:defRPr>
            </a:lvl4pPr>
            <a:lvl5pPr marL="2057400" indent="-228600" defTabSz="457200">
              <a:defRPr sz="1000">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en-GB" altLang="zh-CN" sz="800" smtClean="0">
              <a:solidFill>
                <a:srgbClr val="68717A"/>
              </a:solidFill>
              <a:ea typeface="宋体" panose="02010600030101010101" pitchFamily="2" charset="-122"/>
            </a:endParaRPr>
          </a:p>
          <a:p>
            <a:pPr eaLnBrk="1" hangingPunct="1">
              <a:defRPr/>
            </a:pPr>
            <a:endParaRPr lang="en-GB" altLang="zh-CN" sz="800" smtClean="0">
              <a:solidFill>
                <a:srgbClr val="68717A"/>
              </a:solidFill>
              <a:ea typeface="宋体" panose="02010600030101010101" pitchFamily="2" charset="-122"/>
            </a:endParaRPr>
          </a:p>
        </p:txBody>
      </p:sp>
      <p:sp>
        <p:nvSpPr>
          <p:cNvPr id="2077" name="TextBox 28"/>
          <p:cNvSpPr txBox="1">
            <a:spLocks noChangeArrowheads="1"/>
          </p:cNvSpPr>
          <p:nvPr/>
        </p:nvSpPr>
        <p:spPr bwMode="auto">
          <a:xfrm>
            <a:off x="575734" y="6383339"/>
            <a:ext cx="8104717"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57200">
              <a:defRPr sz="1000">
                <a:solidFill>
                  <a:schemeClr val="tx1"/>
                </a:solidFill>
                <a:latin typeface="Arial" panose="020B0604020202020204" pitchFamily="34" charset="0"/>
                <a:cs typeface="Arial" panose="020B0604020202020204" pitchFamily="34" charset="0"/>
              </a:defRPr>
            </a:lvl1pPr>
            <a:lvl2pPr marL="742950" indent="-285750" defTabSz="457200">
              <a:defRPr sz="1000">
                <a:solidFill>
                  <a:schemeClr val="tx1"/>
                </a:solidFill>
                <a:latin typeface="Arial" panose="020B0604020202020204" pitchFamily="34" charset="0"/>
                <a:cs typeface="Arial" panose="020B0604020202020204" pitchFamily="34" charset="0"/>
              </a:defRPr>
            </a:lvl2pPr>
            <a:lvl3pPr marL="1143000" indent="-228600" defTabSz="457200">
              <a:defRPr sz="1000">
                <a:solidFill>
                  <a:schemeClr val="tx1"/>
                </a:solidFill>
                <a:latin typeface="Arial" panose="020B0604020202020204" pitchFamily="34" charset="0"/>
                <a:cs typeface="Arial" panose="020B0604020202020204" pitchFamily="34" charset="0"/>
              </a:defRPr>
            </a:lvl3pPr>
            <a:lvl4pPr marL="1600200" indent="-228600" defTabSz="457200">
              <a:defRPr sz="1000">
                <a:solidFill>
                  <a:schemeClr val="tx1"/>
                </a:solidFill>
                <a:latin typeface="Arial" panose="020B0604020202020204" pitchFamily="34" charset="0"/>
                <a:cs typeface="Arial" panose="020B0604020202020204" pitchFamily="34" charset="0"/>
              </a:defRPr>
            </a:lvl4pPr>
            <a:lvl5pPr marL="2057400" indent="-228600" defTabSz="457200">
              <a:defRPr sz="1000">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zh-CN" sz="800" smtClean="0">
                <a:solidFill>
                  <a:srgbClr val="68717A"/>
                </a:solidFill>
                <a:latin typeface="Nokia Pure Text Light"/>
                <a:ea typeface="宋体" panose="02010600030101010101" pitchFamily="2" charset="-122"/>
              </a:rPr>
              <a:t>Confidential</a:t>
            </a:r>
          </a:p>
        </p:txBody>
      </p:sp>
      <p:sp>
        <p:nvSpPr>
          <p:cNvPr id="2078" name="Text Box 13"/>
          <p:cNvSpPr txBox="1">
            <a:spLocks noChangeArrowheads="1"/>
          </p:cNvSpPr>
          <p:nvPr userDrawn="1"/>
        </p:nvSpPr>
        <p:spPr bwMode="auto">
          <a:xfrm>
            <a:off x="10200218" y="68263"/>
            <a:ext cx="1951567"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zh-CN" sz="1200" b="1" dirty="0" smtClean="0">
                <a:ea typeface="宋体" panose="02010600030101010101" pitchFamily="2" charset="-122"/>
              </a:rPr>
              <a:t>S2-188028</a:t>
            </a:r>
            <a:endParaRPr lang="en-GB" altLang="zh-CN" sz="1200" dirty="0" smtClean="0">
              <a:solidFill>
                <a:schemeClr val="bg2"/>
              </a:solidFill>
              <a:ea typeface="宋体" panose="02010600030101010101" pitchFamily="2" charset="-122"/>
            </a:endParaRPr>
          </a:p>
        </p:txBody>
      </p:sp>
      <p:pic>
        <p:nvPicPr>
          <p:cNvPr id="2079" name="图片 4"/>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10629900" y="6169026"/>
            <a:ext cx="711200"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3" r:id="rId1"/>
    <p:sldLayoutId id="2147483814" r:id="rId2"/>
    <p:sldLayoutId id="2147483815" r:id="rId3"/>
  </p:sldLayoutIdLst>
  <p:timing>
    <p:tnLst>
      <p:par>
        <p:cTn id="1" dur="indefinite" restart="never" nodeType="tmRoot"/>
      </p:par>
    </p:tnLst>
  </p:timing>
  <p:hf sldNum="0" hdr="0"/>
  <p:txStyles>
    <p:titleStyle>
      <a:lvl1pPr algn="l" defTabSz="457200" rtl="0" eaLnBrk="0" fontAlgn="base" hangingPunct="0">
        <a:spcBef>
          <a:spcPct val="0"/>
        </a:spcBef>
        <a:spcAft>
          <a:spcPct val="0"/>
        </a:spcAft>
        <a:defRPr b="1" kern="1200">
          <a:solidFill>
            <a:schemeClr val="tx1"/>
          </a:solidFill>
          <a:latin typeface="+mj-lt"/>
          <a:ea typeface="ヒラギノ角ゴ Pro W3" charset="0"/>
          <a:cs typeface="Arial"/>
        </a:defRPr>
      </a:lvl1pPr>
      <a:lvl2pPr algn="l" defTabSz="457200" rtl="0" eaLnBrk="0" fontAlgn="base" hangingPunct="0">
        <a:spcBef>
          <a:spcPct val="0"/>
        </a:spcBef>
        <a:spcAft>
          <a:spcPct val="0"/>
        </a:spcAft>
        <a:defRPr b="1">
          <a:solidFill>
            <a:schemeClr val="tx1"/>
          </a:solidFill>
          <a:latin typeface="Nokia Pure Headline Light"/>
          <a:ea typeface="ヒラギノ角ゴ Pro W3" charset="0"/>
          <a:cs typeface="Arial" pitchFamily="34" charset="0"/>
        </a:defRPr>
      </a:lvl2pPr>
      <a:lvl3pPr algn="l" defTabSz="457200" rtl="0" eaLnBrk="0" fontAlgn="base" hangingPunct="0">
        <a:spcBef>
          <a:spcPct val="0"/>
        </a:spcBef>
        <a:spcAft>
          <a:spcPct val="0"/>
        </a:spcAft>
        <a:defRPr b="1">
          <a:solidFill>
            <a:schemeClr val="tx1"/>
          </a:solidFill>
          <a:latin typeface="Nokia Pure Headline Light"/>
          <a:ea typeface="ヒラギノ角ゴ Pro W3" charset="0"/>
          <a:cs typeface="Arial" pitchFamily="34" charset="0"/>
        </a:defRPr>
      </a:lvl3pPr>
      <a:lvl4pPr algn="l" defTabSz="457200" rtl="0" eaLnBrk="0" fontAlgn="base" hangingPunct="0">
        <a:spcBef>
          <a:spcPct val="0"/>
        </a:spcBef>
        <a:spcAft>
          <a:spcPct val="0"/>
        </a:spcAft>
        <a:defRPr b="1">
          <a:solidFill>
            <a:schemeClr val="tx1"/>
          </a:solidFill>
          <a:latin typeface="Nokia Pure Headline Light"/>
          <a:ea typeface="ヒラギノ角ゴ Pro W3" charset="0"/>
          <a:cs typeface="Arial" pitchFamily="34" charset="0"/>
        </a:defRPr>
      </a:lvl4pPr>
      <a:lvl5pPr algn="l" defTabSz="457200" rtl="0" eaLnBrk="0" fontAlgn="base" hangingPunct="0">
        <a:spcBef>
          <a:spcPct val="0"/>
        </a:spcBef>
        <a:spcAft>
          <a:spcPct val="0"/>
        </a:spcAft>
        <a:defRPr b="1">
          <a:solidFill>
            <a:schemeClr val="tx1"/>
          </a:solidFill>
          <a:latin typeface="Nokia Pure Headline Light"/>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0" fontAlgn="base" hangingPunct="0">
        <a:spcBef>
          <a:spcPct val="0"/>
        </a:spcBef>
        <a:spcAft>
          <a:spcPts val="600"/>
        </a:spcAft>
        <a:buFont typeface="Arial" panose="020B0604020202020204" pitchFamily="34" charset="0"/>
        <a:buChar char="•"/>
        <a:defRPr sz="3200" kern="1200">
          <a:solidFill>
            <a:schemeClr val="bg2"/>
          </a:solidFill>
          <a:latin typeface="+mn-lt"/>
          <a:ea typeface="ヒラギノ角ゴ Pro W3" charset="0"/>
          <a:cs typeface="ヒラギノ角ゴ Pro W3" charset="0"/>
        </a:defRPr>
      </a:lvl1pPr>
      <a:lvl2pPr marL="458788" indent="-228600" algn="l" defTabSz="457200" rtl="0" eaLnBrk="0" fontAlgn="base" hangingPunct="0">
        <a:spcBef>
          <a:spcPct val="0"/>
        </a:spcBef>
        <a:spcAft>
          <a:spcPts val="600"/>
        </a:spcAft>
        <a:buFont typeface="Lucida Grande"/>
        <a:buChar char="-"/>
        <a:defRPr sz="2800" kern="1200">
          <a:solidFill>
            <a:schemeClr val="bg2"/>
          </a:solidFill>
          <a:latin typeface="+mn-lt"/>
          <a:ea typeface="ヒラギノ角ゴ Pro W3" charset="0"/>
          <a:cs typeface="ヒラギノ角ゴ Pro W3"/>
        </a:defRPr>
      </a:lvl2pPr>
      <a:lvl3pPr marL="684213" indent="-225425" algn="l" defTabSz="457200" rtl="0" eaLnBrk="0" fontAlgn="base" hangingPunct="0">
        <a:spcBef>
          <a:spcPct val="0"/>
        </a:spcBef>
        <a:spcAft>
          <a:spcPts val="600"/>
        </a:spcAft>
        <a:buFont typeface="Arial" panose="020B0604020202020204" pitchFamily="34" charset="0"/>
        <a:buChar char="•"/>
        <a:defRPr sz="2400" kern="1200">
          <a:solidFill>
            <a:schemeClr val="bg2"/>
          </a:solidFill>
          <a:latin typeface="+mn-lt"/>
          <a:ea typeface="ヒラギノ角ゴ Pro W3" charset="0"/>
          <a:cs typeface="ヒラギノ角ゴ Pro W3"/>
        </a:defRPr>
      </a:lvl3pPr>
      <a:lvl4pPr marL="912813" indent="-228600" algn="l" defTabSz="457200" rtl="0" eaLnBrk="0" fontAlgn="base" hangingPunct="0">
        <a:spcBef>
          <a:spcPct val="0"/>
        </a:spcBef>
        <a:spcAft>
          <a:spcPts val="600"/>
        </a:spcAft>
        <a:buFont typeface="Lucida Grande"/>
        <a:buChar char="-"/>
        <a:defRPr sz="2000" kern="1200">
          <a:solidFill>
            <a:schemeClr val="bg2"/>
          </a:solidFill>
          <a:latin typeface="+mn-lt"/>
          <a:ea typeface="ヒラギノ角ゴ Pro W3" charset="0"/>
          <a:cs typeface="ヒラギノ角ゴ Pro W3"/>
        </a:defRPr>
      </a:lvl4pPr>
      <a:lvl5pPr marL="1143000" indent="-230188" algn="l" defTabSz="457200" rtl="0" eaLnBrk="0" fontAlgn="base" hangingPunct="0">
        <a:spcBef>
          <a:spcPct val="0"/>
        </a:spcBef>
        <a:spcAft>
          <a:spcPts val="600"/>
        </a:spcAft>
        <a:buFont typeface="Arial" panose="020B0604020202020204" pitchFamily="34" charset="0"/>
        <a:buChar char="•"/>
        <a:defRPr sz="2000" kern="1200">
          <a:solidFill>
            <a:schemeClr val="bg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image" Target="../media/image18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image" Target="../media/image20.jpe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20.jpe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20.jpeg"/><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8" Type="http://schemas.openxmlformats.org/officeDocument/2006/relationships/image" Target="../media/image191.png"/><Relationship Id="rId3" Type="http://schemas.openxmlformats.org/officeDocument/2006/relationships/image" Target="../media/image1.jpeg"/><Relationship Id="rId7"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21.png"/><Relationship Id="rId10" Type="http://schemas.openxmlformats.org/officeDocument/2006/relationships/image" Target="../media/image211.png"/><Relationship Id="rId4" Type="http://schemas.openxmlformats.org/officeDocument/2006/relationships/image" Target="../media/image14.png"/><Relationship Id="rId9" Type="http://schemas.openxmlformats.org/officeDocument/2006/relationships/image" Target="../media/image20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20" Type="http://schemas.openxmlformats.org/officeDocument/2006/relationships/image" Target="../media/image210.png"/><Relationship Id="rId1" Type="http://schemas.openxmlformats.org/officeDocument/2006/relationships/slideLayout" Target="../slideLayouts/slideLayout2.xml"/><Relationship Id="rId19" Type="http://schemas.openxmlformats.org/officeDocument/2006/relationships/image" Target="../media/image20.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20" Type="http://schemas.openxmlformats.org/officeDocument/2006/relationships/image" Target="../media/image230.png"/><Relationship Id="rId1" Type="http://schemas.openxmlformats.org/officeDocument/2006/relationships/slideLayout" Target="../slideLayouts/slideLayout2.xml"/><Relationship Id="rId19" Type="http://schemas.openxmlformats.org/officeDocument/2006/relationships/image" Target="../media/image2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20" Type="http://schemas.openxmlformats.org/officeDocument/2006/relationships/image" Target="../media/image25.png"/><Relationship Id="rId1" Type="http://schemas.openxmlformats.org/officeDocument/2006/relationships/slideLayout" Target="../slideLayouts/slideLayout2.xml"/><Relationship Id="rId19" Type="http://schemas.openxmlformats.org/officeDocument/2006/relationships/image" Target="../media/image24.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20" Type="http://schemas.openxmlformats.org/officeDocument/2006/relationships/image" Target="../media/image25.png"/><Relationship Id="rId1" Type="http://schemas.openxmlformats.org/officeDocument/2006/relationships/slideLayout" Target="../slideLayouts/slideLayout2.xml"/><Relationship Id="rId19" Type="http://schemas.openxmlformats.org/officeDocument/2006/relationships/image" Target="../media/image24.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oleObject" Target="../embeddings/oleObject20.bin"/><Relationship Id="rId18" Type="http://schemas.openxmlformats.org/officeDocument/2006/relationships/oleObject" Target="../embeddings/oleObject25.bin"/><Relationship Id="rId3" Type="http://schemas.openxmlformats.org/officeDocument/2006/relationships/notesSlide" Target="../notesSlides/notesSlide20.xml"/><Relationship Id="rId21" Type="http://schemas.openxmlformats.org/officeDocument/2006/relationships/oleObject" Target="../embeddings/oleObject28.bin"/><Relationship Id="rId7" Type="http://schemas.openxmlformats.org/officeDocument/2006/relationships/image" Target="../media/image1.jpeg"/><Relationship Id="rId12" Type="http://schemas.openxmlformats.org/officeDocument/2006/relationships/image" Target="../media/image10.emf"/><Relationship Id="rId17" Type="http://schemas.openxmlformats.org/officeDocument/2006/relationships/oleObject" Target="../embeddings/oleObject24.bin"/><Relationship Id="rId2" Type="http://schemas.openxmlformats.org/officeDocument/2006/relationships/slideLayout" Target="../slideLayouts/slideLayout2.xml"/><Relationship Id="rId16" Type="http://schemas.openxmlformats.org/officeDocument/2006/relationships/oleObject" Target="../embeddings/oleObject23.bin"/><Relationship Id="rId20" Type="http://schemas.openxmlformats.org/officeDocument/2006/relationships/oleObject" Target="../embeddings/oleObject27.bin"/><Relationship Id="rId1" Type="http://schemas.openxmlformats.org/officeDocument/2006/relationships/vmlDrawing" Target="../drawings/vmlDrawing8.vml"/><Relationship Id="rId6" Type="http://schemas.openxmlformats.org/officeDocument/2006/relationships/image" Target="../media/image9.emf"/><Relationship Id="rId11" Type="http://schemas.openxmlformats.org/officeDocument/2006/relationships/oleObject" Target="../embeddings/oleObject19.bin"/><Relationship Id="rId5" Type="http://schemas.openxmlformats.org/officeDocument/2006/relationships/oleObject" Target="../embeddings/oleObject18.bin"/><Relationship Id="rId15" Type="http://schemas.openxmlformats.org/officeDocument/2006/relationships/oleObject" Target="../embeddings/oleObject22.bin"/><Relationship Id="rId10" Type="http://schemas.openxmlformats.org/officeDocument/2006/relationships/image" Target="../media/image14.png"/><Relationship Id="rId19" Type="http://schemas.openxmlformats.org/officeDocument/2006/relationships/oleObject" Target="../embeddings/oleObject26.bin"/><Relationship Id="rId4" Type="http://schemas.openxmlformats.org/officeDocument/2006/relationships/image" Target="../media/image11.png"/><Relationship Id="rId9" Type="http://schemas.openxmlformats.org/officeDocument/2006/relationships/image" Target="../media/image13.png"/><Relationship Id="rId14" Type="http://schemas.openxmlformats.org/officeDocument/2006/relationships/oleObject" Target="../embeddings/oleObject21.bin"/></Relationships>
</file>

<file path=ppt/slides/_rels/slide27.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image" Target="../media/image1.jpeg"/><Relationship Id="rId7" Type="http://schemas.openxmlformats.org/officeDocument/2006/relationships/oleObject" Target="../embeddings/oleObject29.bin"/><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2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1.png"/><Relationship Id="rId7" Type="http://schemas.openxmlformats.org/officeDocument/2006/relationships/image" Target="../media/image12.png"/><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image" Target="../media/image1.jpeg"/><Relationship Id="rId5" Type="http://schemas.openxmlformats.org/officeDocument/2006/relationships/image" Target="../media/image9.emf"/><Relationship Id="rId4" Type="http://schemas.openxmlformats.org/officeDocument/2006/relationships/oleObject" Target="../embeddings/oleObject30.bin"/><Relationship Id="rId9" Type="http://schemas.openxmlformats.org/officeDocument/2006/relationships/image" Target="../media/image14.png"/></Relationships>
</file>

<file path=ppt/slides/_rels/slide29.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1.png"/><Relationship Id="rId7" Type="http://schemas.openxmlformats.org/officeDocument/2006/relationships/image" Target="../media/image12.png"/><Relationship Id="rId12" Type="http://schemas.openxmlformats.org/officeDocument/2006/relationships/image" Target="../media/image38.png"/><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image" Target="../media/image1.jpeg"/><Relationship Id="rId11" Type="http://schemas.openxmlformats.org/officeDocument/2006/relationships/image" Target="../media/image37.png"/><Relationship Id="rId5" Type="http://schemas.openxmlformats.org/officeDocument/2006/relationships/image" Target="../media/image9.emf"/><Relationship Id="rId4" Type="http://schemas.openxmlformats.org/officeDocument/2006/relationships/oleObject" Target="../embeddings/oleObject31.bin"/><Relationship Id="rId9" Type="http://schemas.openxmlformats.org/officeDocument/2006/relationships/image" Target="../media/image14.png"/></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4.xml"/><Relationship Id="rId1" Type="http://schemas.openxmlformats.org/officeDocument/2006/relationships/vmlDrawing" Target="../drawings/vmlDrawing2.vml"/><Relationship Id="rId4" Type="http://schemas.openxmlformats.org/officeDocument/2006/relationships/image" Target="../media/image4.emf"/></Relationships>
</file>

<file path=ppt/slides/_rels/slide30.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8.png"/><Relationship Id="rId18" Type="http://schemas.openxmlformats.org/officeDocument/2006/relationships/oleObject" Target="../embeddings/oleObject36.bin"/><Relationship Id="rId3" Type="http://schemas.openxmlformats.org/officeDocument/2006/relationships/notesSlide" Target="../notesSlides/notesSlide21.xml"/><Relationship Id="rId21" Type="http://schemas.openxmlformats.org/officeDocument/2006/relationships/oleObject" Target="../embeddings/oleObject39.bin"/><Relationship Id="rId7" Type="http://schemas.openxmlformats.org/officeDocument/2006/relationships/image" Target="../media/image1.jpeg"/><Relationship Id="rId12" Type="http://schemas.openxmlformats.org/officeDocument/2006/relationships/image" Target="../media/image16.png"/><Relationship Id="rId17" Type="http://schemas.openxmlformats.org/officeDocument/2006/relationships/oleObject" Target="../embeddings/oleObject35.bin"/><Relationship Id="rId2" Type="http://schemas.openxmlformats.org/officeDocument/2006/relationships/slideLayout" Target="../slideLayouts/slideLayout2.xml"/><Relationship Id="rId16" Type="http://schemas.openxmlformats.org/officeDocument/2006/relationships/oleObject" Target="../embeddings/oleObject34.bin"/><Relationship Id="rId20" Type="http://schemas.openxmlformats.org/officeDocument/2006/relationships/oleObject" Target="../embeddings/oleObject38.bin"/><Relationship Id="rId1" Type="http://schemas.openxmlformats.org/officeDocument/2006/relationships/vmlDrawing" Target="../drawings/vmlDrawing12.vml"/><Relationship Id="rId6" Type="http://schemas.openxmlformats.org/officeDocument/2006/relationships/image" Target="../media/image9.emf"/><Relationship Id="rId24" Type="http://schemas.openxmlformats.org/officeDocument/2006/relationships/oleObject" Target="../embeddings/oleObject42.bin"/><Relationship Id="rId5" Type="http://schemas.openxmlformats.org/officeDocument/2006/relationships/oleObject" Target="../embeddings/oleObject32.bin"/><Relationship Id="rId15" Type="http://schemas.openxmlformats.org/officeDocument/2006/relationships/image" Target="../media/image10.emf"/><Relationship Id="rId23" Type="http://schemas.openxmlformats.org/officeDocument/2006/relationships/oleObject" Target="../embeddings/oleObject41.bin"/><Relationship Id="rId10" Type="http://schemas.openxmlformats.org/officeDocument/2006/relationships/image" Target="../media/image14.png"/><Relationship Id="rId19" Type="http://schemas.openxmlformats.org/officeDocument/2006/relationships/oleObject" Target="../embeddings/oleObject37.bin"/><Relationship Id="rId4" Type="http://schemas.openxmlformats.org/officeDocument/2006/relationships/image" Target="../media/image11.png"/><Relationship Id="rId9" Type="http://schemas.openxmlformats.org/officeDocument/2006/relationships/image" Target="../media/image13.png"/><Relationship Id="rId14" Type="http://schemas.openxmlformats.org/officeDocument/2006/relationships/oleObject" Target="../embeddings/oleObject33.bin"/><Relationship Id="rId22" Type="http://schemas.openxmlformats.org/officeDocument/2006/relationships/oleObject" Target="../embeddings/oleObject40.bin"/></Relationships>
</file>

<file path=ppt/slides/_rels/slide31.xml.rels><?xml version="1.0" encoding="UTF-8" standalone="yes"?>
<Relationships xmlns="http://schemas.openxmlformats.org/package/2006/relationships"><Relationship Id="rId13" Type="http://schemas.openxmlformats.org/officeDocument/2006/relationships/image" Target="../media/image1.jpeg"/><Relationship Id="rId3" Type="http://schemas.openxmlformats.org/officeDocument/2006/relationships/notesSlide" Target="../notesSlides/notesSlide22.xml"/><Relationship Id="rId12" Type="http://schemas.openxmlformats.org/officeDocument/2006/relationships/image" Target="../media/image220.png"/><Relationship Id="rId17" Type="http://schemas.openxmlformats.org/officeDocument/2006/relationships/image" Target="../media/image13.png"/><Relationship Id="rId2" Type="http://schemas.openxmlformats.org/officeDocument/2006/relationships/slideLayout" Target="../slideLayouts/slideLayout4.xml"/><Relationship Id="rId16" Type="http://schemas.openxmlformats.org/officeDocument/2006/relationships/image" Target="../media/image12.png"/><Relationship Id="rId1" Type="http://schemas.openxmlformats.org/officeDocument/2006/relationships/vmlDrawing" Target="../drawings/vmlDrawing13.vml"/><Relationship Id="rId11" Type="http://schemas.openxmlformats.org/officeDocument/2006/relationships/image" Target="../media/image180.png"/><Relationship Id="rId5" Type="http://schemas.openxmlformats.org/officeDocument/2006/relationships/image" Target="../media/image22.emf"/><Relationship Id="rId15" Type="http://schemas.openxmlformats.org/officeDocument/2006/relationships/image" Target="../media/image21.png"/><Relationship Id="rId4" Type="http://schemas.openxmlformats.org/officeDocument/2006/relationships/oleObject" Target="../embeddings/oleObject43.bin"/><Relationship Id="rId14" Type="http://schemas.openxmlformats.org/officeDocument/2006/relationships/image" Target="../media/image1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vmlDrawing" Target="../drawings/vmlDrawing14.vml"/><Relationship Id="rId5" Type="http://schemas.openxmlformats.org/officeDocument/2006/relationships/image" Target="../media/image23.emf"/><Relationship Id="rId4" Type="http://schemas.openxmlformats.org/officeDocument/2006/relationships/oleObject" Target="../embeddings/oleObject44.bin"/></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6.png"/><Relationship Id="rId5" Type="http://schemas.openxmlformats.org/officeDocument/2006/relationships/image" Target="../media/image5.emf"/><Relationship Id="rId4" Type="http://schemas.openxmlformats.org/officeDocument/2006/relationships/oleObject" Target="../embeddings/oleObject3.bin"/></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6.png"/><Relationship Id="rId5" Type="http://schemas.openxmlformats.org/officeDocument/2006/relationships/image" Target="../media/image7.emf"/><Relationship Id="rId4" Type="http://schemas.openxmlformats.org/officeDocument/2006/relationships/oleObject" Target="../embeddings/oleObject4.bin"/></Relationships>
</file>

<file path=ppt/slides/_rels/slide6.xml.rels><?xml version="1.0" encoding="UTF-8" standalone="yes"?>
<Relationships xmlns="http://schemas.openxmlformats.org/package/2006/relationships"><Relationship Id="rId8" Type="http://schemas.openxmlformats.org/officeDocument/2006/relationships/image" Target="../media/image161.png"/><Relationship Id="rId3" Type="http://schemas.openxmlformats.org/officeDocument/2006/relationships/oleObject" Target="../embeddings/oleObject5.bin"/><Relationship Id="rId7"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140.png"/><Relationship Id="rId4" Type="http://schemas.openxmlformats.org/officeDocument/2006/relationships/image" Target="../media/image8.emf"/><Relationship Id="rId9" Type="http://schemas.openxmlformats.org/officeDocument/2006/relationships/image" Target="../media/image17.png"/></Relationships>
</file>

<file path=ppt/slides/_rels/slide7.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8.png"/><Relationship Id="rId18" Type="http://schemas.openxmlformats.org/officeDocument/2006/relationships/oleObject" Target="../embeddings/oleObject10.bin"/><Relationship Id="rId3" Type="http://schemas.openxmlformats.org/officeDocument/2006/relationships/notesSlide" Target="../notesSlides/notesSlide5.xml"/><Relationship Id="rId21" Type="http://schemas.openxmlformats.org/officeDocument/2006/relationships/oleObject" Target="../embeddings/oleObject13.bin"/><Relationship Id="rId7" Type="http://schemas.openxmlformats.org/officeDocument/2006/relationships/image" Target="../media/image1.jpeg"/><Relationship Id="rId12" Type="http://schemas.openxmlformats.org/officeDocument/2006/relationships/image" Target="../media/image16.png"/><Relationship Id="rId17" Type="http://schemas.openxmlformats.org/officeDocument/2006/relationships/oleObject" Target="../embeddings/oleObject9.bin"/><Relationship Id="rId2" Type="http://schemas.openxmlformats.org/officeDocument/2006/relationships/slideLayout" Target="../slideLayouts/slideLayout2.xml"/><Relationship Id="rId16" Type="http://schemas.openxmlformats.org/officeDocument/2006/relationships/oleObject" Target="../embeddings/oleObject8.bin"/><Relationship Id="rId20" Type="http://schemas.openxmlformats.org/officeDocument/2006/relationships/oleObject" Target="../embeddings/oleObject12.bin"/><Relationship Id="rId1" Type="http://schemas.openxmlformats.org/officeDocument/2006/relationships/vmlDrawing" Target="../drawings/vmlDrawing6.vml"/><Relationship Id="rId6" Type="http://schemas.openxmlformats.org/officeDocument/2006/relationships/image" Target="../media/image9.emf"/><Relationship Id="rId24" Type="http://schemas.openxmlformats.org/officeDocument/2006/relationships/oleObject" Target="../embeddings/oleObject16.bin"/><Relationship Id="rId5" Type="http://schemas.openxmlformats.org/officeDocument/2006/relationships/oleObject" Target="../embeddings/oleObject6.bin"/><Relationship Id="rId15" Type="http://schemas.openxmlformats.org/officeDocument/2006/relationships/image" Target="../media/image10.emf"/><Relationship Id="rId23" Type="http://schemas.openxmlformats.org/officeDocument/2006/relationships/oleObject" Target="../embeddings/oleObject15.bin"/><Relationship Id="rId10" Type="http://schemas.openxmlformats.org/officeDocument/2006/relationships/image" Target="../media/image14.png"/><Relationship Id="rId19" Type="http://schemas.openxmlformats.org/officeDocument/2006/relationships/oleObject" Target="../embeddings/oleObject11.bin"/><Relationship Id="rId4" Type="http://schemas.openxmlformats.org/officeDocument/2006/relationships/image" Target="../media/image11.png"/><Relationship Id="rId9" Type="http://schemas.openxmlformats.org/officeDocument/2006/relationships/image" Target="../media/image13.png"/><Relationship Id="rId14" Type="http://schemas.openxmlformats.org/officeDocument/2006/relationships/oleObject" Target="../embeddings/oleObject7.bin"/><Relationship Id="rId22" Type="http://schemas.openxmlformats.org/officeDocument/2006/relationships/oleObject" Target="../embeddings/oleObject14.bin"/></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notesSlide" Target="../notesSlides/notesSlide6.xml"/><Relationship Id="rId7" Type="http://schemas.openxmlformats.org/officeDocument/2006/relationships/oleObject" Target="../embeddings/oleObject17.bin"/><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image" Target="../media/image300.png"/><Relationship Id="rId5" Type="http://schemas.openxmlformats.org/officeDocument/2006/relationships/image" Target="../media/image32.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2209800" y="1617133"/>
            <a:ext cx="7772400" cy="2815018"/>
          </a:xfrm>
        </p:spPr>
        <p:txBody>
          <a:bodyPr/>
          <a:lstStyle/>
          <a:p>
            <a:r>
              <a:rPr lang="en-US" altLang="zh-CN" dirty="0"/>
              <a:t>Slice SLA  Guarantee from Control </a:t>
            </a:r>
            <a:r>
              <a:rPr lang="en-US" altLang="zh-CN" dirty="0" smtClean="0"/>
              <a:t>plane</a:t>
            </a:r>
            <a:br>
              <a:rPr lang="en-US" altLang="zh-CN" dirty="0" smtClean="0"/>
            </a:br>
            <a:r>
              <a:rPr lang="en-GB" altLang="zh-CN" sz="2800" dirty="0"/>
              <a:t/>
            </a:r>
            <a:br>
              <a:rPr lang="en-GB" altLang="zh-CN" sz="2800" dirty="0"/>
            </a:br>
            <a:r>
              <a:rPr lang="en-US" altLang="zh-CN" sz="2800" dirty="0" smtClean="0"/>
              <a:t>China Mobile, Huawei</a:t>
            </a:r>
            <a:endParaRPr lang="en-US" sz="2800" dirty="0"/>
          </a:p>
        </p:txBody>
      </p:sp>
    </p:spTree>
    <p:extLst>
      <p:ext uri="{BB962C8B-B14F-4D97-AF65-F5344CB8AC3E}">
        <p14:creationId xmlns:p14="http://schemas.microsoft.com/office/powerpoint/2010/main" val="1768005246"/>
      </p:ext>
    </p:ext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9332" y="77579"/>
            <a:ext cx="11565467" cy="482600"/>
          </a:xfrm>
        </p:spPr>
        <p:txBody>
          <a:bodyPr/>
          <a:lstStyle/>
          <a:p>
            <a:r>
              <a:rPr lang="en-US" sz="2800" dirty="0" smtClean="0">
                <a:solidFill>
                  <a:srgbClr val="C00000"/>
                </a:solidFill>
              </a:rPr>
              <a:t>Data Collection for Neural Network</a:t>
            </a:r>
            <a:endParaRPr lang="en-US" sz="2800" dirty="0">
              <a:solidFill>
                <a:srgbClr val="C00000"/>
              </a:solidFill>
            </a:endParaRPr>
          </a:p>
        </p:txBody>
      </p:sp>
      <mc:AlternateContent xmlns:mc="http://schemas.openxmlformats.org/markup-compatibility/2006" xmlns:a14="http://schemas.microsoft.com/office/drawing/2010/main">
        <mc:Choice Requires="a14">
          <p:graphicFrame>
            <p:nvGraphicFramePr>
              <p:cNvPr id="13" name="表格 12"/>
              <p:cNvGraphicFramePr>
                <a:graphicFrameLocks noGrp="1"/>
              </p:cNvGraphicFramePr>
              <p:nvPr>
                <p:extLst/>
              </p:nvPr>
            </p:nvGraphicFramePr>
            <p:xfrm>
              <a:off x="1843259" y="869386"/>
              <a:ext cx="8531543" cy="3810000"/>
            </p:xfrm>
            <a:graphic>
              <a:graphicData uri="http://schemas.openxmlformats.org/drawingml/2006/table">
                <a:tbl>
                  <a:tblPr/>
                  <a:tblGrid>
                    <a:gridCol w="3422333">
                      <a:extLst>
                        <a:ext uri="{9D8B030D-6E8A-4147-A177-3AD203B41FA5}">
                          <a16:colId xmlns:a16="http://schemas.microsoft.com/office/drawing/2014/main" val="20000"/>
                        </a:ext>
                      </a:extLst>
                    </a:gridCol>
                    <a:gridCol w="3564890">
                      <a:extLst>
                        <a:ext uri="{9D8B030D-6E8A-4147-A177-3AD203B41FA5}">
                          <a16:colId xmlns:a16="http://schemas.microsoft.com/office/drawing/2014/main" val="20001"/>
                        </a:ext>
                      </a:extLst>
                    </a:gridCol>
                    <a:gridCol w="1544320">
                      <a:extLst>
                        <a:ext uri="{9D8B030D-6E8A-4147-A177-3AD203B41FA5}">
                          <a16:colId xmlns:a16="http://schemas.microsoft.com/office/drawing/2014/main" val="20002"/>
                        </a:ext>
                      </a:extLst>
                    </a:gridCol>
                  </a:tblGrid>
                  <a:tr h="126033">
                    <a:tc>
                      <a:txBody>
                        <a:bodyPr/>
                        <a:lstStyle/>
                        <a:p>
                          <a:pPr algn="l" hangingPunct="0">
                            <a:spcAft>
                              <a:spcPts val="0"/>
                            </a:spcAft>
                          </a:pPr>
                          <a:r>
                            <a:rPr lang="x-none" sz="1000" b="1" dirty="0">
                              <a:effectLst/>
                              <a:latin typeface="Calibri" panose="020F0502020204030204" pitchFamily="34" charset="0"/>
                              <a:cs typeface="Calibri" panose="020F0502020204030204" pitchFamily="34" charset="0"/>
                            </a:rPr>
                            <a:t>Information</a:t>
                          </a:r>
                          <a:endParaRPr lang="en-US" sz="1000" b="1"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solidFill>
                          <a:schemeClr val="bg1">
                            <a:lumMod val="75000"/>
                          </a:schemeClr>
                        </a:solidFill>
                      </a:tcPr>
                    </a:tc>
                    <a:tc>
                      <a:txBody>
                        <a:bodyPr/>
                        <a:lstStyle/>
                        <a:p>
                          <a:pPr algn="l" hangingPunct="0">
                            <a:spcAft>
                              <a:spcPts val="0"/>
                            </a:spcAft>
                          </a:pPr>
                          <a:r>
                            <a:rPr lang="x-none" sz="1000" b="1" dirty="0">
                              <a:effectLst/>
                              <a:latin typeface="Calibri" panose="020F0502020204030204" pitchFamily="34" charset="0"/>
                              <a:cs typeface="Calibri" panose="020F0502020204030204" pitchFamily="34" charset="0"/>
                            </a:rPr>
                            <a:t>Description</a:t>
                          </a:r>
                          <a:endParaRPr lang="en-US" sz="1000" b="1"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solidFill>
                          <a:schemeClr val="bg1">
                            <a:lumMod val="75000"/>
                          </a:schemeClr>
                        </a:solidFill>
                      </a:tcPr>
                    </a:tc>
                    <a:tc>
                      <a:txBody>
                        <a:bodyPr/>
                        <a:lstStyle/>
                        <a:p>
                          <a:pPr algn="ctr" hangingPunct="0">
                            <a:spcAft>
                              <a:spcPts val="0"/>
                            </a:spcAft>
                          </a:pPr>
                          <a:r>
                            <a:rPr lang="en-US" sz="1000" b="1"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Input in Neural Network</a:t>
                          </a:r>
                          <a:endParaRPr lang="en-US" sz="1000" b="1"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solidFill>
                          <a:schemeClr val="bg1">
                            <a:lumMod val="75000"/>
                          </a:schemeClr>
                        </a:solidFill>
                      </a:tcPr>
                    </a:tc>
                    <a:extLst>
                      <a:ext uri="{0D108BD9-81ED-4DB2-BD59-A6C34878D82A}">
                        <a16:rowId xmlns:a16="http://schemas.microsoft.com/office/drawing/2014/main" val="10000"/>
                      </a:ext>
                    </a:extLst>
                  </a:tr>
                  <a:tr h="64054">
                    <a:tc>
                      <a:txBody>
                        <a:bodyPr/>
                        <a:lstStyle/>
                        <a:p>
                          <a:pPr algn="l" hangingPunct="0">
                            <a:spcAft>
                              <a:spcPts val="0"/>
                            </a:spcAft>
                          </a:pPr>
                          <a:r>
                            <a:rPr lang="en-US" sz="1000" b="0" dirty="0" smtClean="0">
                              <a:solidFill>
                                <a:schemeClr val="tx1"/>
                              </a:solidFill>
                              <a:effectLst/>
                              <a:latin typeface="Calibri" panose="020F0502020204030204" pitchFamily="34" charset="0"/>
                              <a:ea typeface="宋体" panose="02010600030101010101" pitchFamily="2" charset="-122"/>
                              <a:cs typeface="Calibri" panose="020F0502020204030204" pitchFamily="34" charset="0"/>
                            </a:rPr>
                            <a:t>Time window</a:t>
                          </a:r>
                          <a:endParaRPr lang="en-US" sz="1000" b="0" dirty="0">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c>
                      <a:txBody>
                        <a:bodyPr/>
                        <a:lstStyle/>
                        <a:p>
                          <a:pPr marL="0" marR="0" lvl="0" indent="0" algn="l" defTabSz="914378" rtl="0" eaLnBrk="1" fontAlgn="auto" latinLnBrk="0" hangingPunct="0">
                            <a:lnSpc>
                              <a:spcPct val="100000"/>
                            </a:lnSpc>
                            <a:spcBef>
                              <a:spcPts val="0"/>
                            </a:spcBef>
                            <a:spcAft>
                              <a:spcPts val="0"/>
                            </a:spcAft>
                            <a:buClrTx/>
                            <a:buSzTx/>
                            <a:buFontTx/>
                            <a:buNone/>
                            <a:tabLst/>
                            <a:defRPr/>
                          </a:pPr>
                          <a:r>
                            <a:rPr lang="en-US" sz="1000" b="0" dirty="0" smtClean="0">
                              <a:solidFill>
                                <a:schemeClr val="tx1"/>
                              </a:solidFill>
                              <a:effectLst/>
                              <a:latin typeface="Calibri" panose="020F0502020204030204" pitchFamily="34" charset="0"/>
                              <a:cs typeface="Calibri" panose="020F0502020204030204" pitchFamily="34" charset="0"/>
                            </a:rPr>
                            <a:t>To indicate interval of time associated with </a:t>
                          </a:r>
                          <a:r>
                            <a:rPr lang="en-US" sz="1000" b="0" baseline="0" dirty="0" smtClean="0">
                              <a:solidFill>
                                <a:schemeClr val="tx1"/>
                              </a:solidFill>
                              <a:effectLst/>
                              <a:latin typeface="Calibri" panose="020F0502020204030204" pitchFamily="34" charset="0"/>
                              <a:cs typeface="Calibri" panose="020F0502020204030204" pitchFamily="34" charset="0"/>
                            </a:rPr>
                            <a:t>a network area</a:t>
                          </a:r>
                          <a:endParaRPr lang="en-US" sz="1000" b="0" dirty="0">
                            <a:solidFill>
                              <a:schemeClr val="tx1"/>
                            </a:solidFill>
                            <a:effectLst/>
                            <a:latin typeface="Calibri" panose="020F0502020204030204" pitchFamily="34" charset="0"/>
                            <a:cs typeface="Calibri" panose="020F0502020204030204" pitchFamily="34" charset="0"/>
                          </a:endParaRPr>
                        </a:p>
                      </a:txBody>
                      <a:tcPr marL="51435" marR="51435" marT="0" marB="0"/>
                    </a:tc>
                    <a:tc>
                      <a:txBody>
                        <a:bodyPr/>
                        <a:lstStyle/>
                        <a:p>
                          <a:pPr marL="0" marR="0" lvl="0" indent="0" algn="ctr" defTabSz="914378" rtl="0" eaLnBrk="1" fontAlgn="auto" latinLnBrk="0" hangingPunct="0">
                            <a:lnSpc>
                              <a:spcPct val="100000"/>
                            </a:lnSpc>
                            <a:spcBef>
                              <a:spcPts val="0"/>
                            </a:spcBef>
                            <a:spcAft>
                              <a:spcPts val="0"/>
                            </a:spcAft>
                            <a:buClrTx/>
                            <a:buSzTx/>
                            <a:buFontTx/>
                            <a:buNone/>
                            <a:tabLst/>
                            <a:defRPr/>
                          </a:pPr>
                          <a:endParaRPr lang="en-US" sz="1000" b="0" dirty="0">
                            <a:solidFill>
                              <a:schemeClr val="tx1"/>
                            </a:solidFill>
                            <a:effectLst/>
                            <a:latin typeface="Calibri" panose="020F0502020204030204" pitchFamily="34" charset="0"/>
                            <a:cs typeface="Calibri" panose="020F0502020204030204" pitchFamily="34" charset="0"/>
                          </a:endParaRPr>
                        </a:p>
                      </a:txBody>
                      <a:tcPr marL="51435" marR="51435" marT="0" marB="0"/>
                    </a:tc>
                    <a:extLst>
                      <a:ext uri="{0D108BD9-81ED-4DB2-BD59-A6C34878D82A}">
                        <a16:rowId xmlns:a16="http://schemas.microsoft.com/office/drawing/2014/main" val="10001"/>
                      </a:ext>
                    </a:extLst>
                  </a:tr>
                  <a:tr h="70910">
                    <a:tc>
                      <a:txBody>
                        <a:bodyPr/>
                        <a:lstStyle/>
                        <a:p>
                          <a:pPr marL="0" indent="0" algn="l" defTabSz="914400" rtl="0" eaLnBrk="1" latinLnBrk="0" hangingPunct="0">
                            <a:spcAft>
                              <a:spcPts val="0"/>
                            </a:spcAft>
                          </a:pPr>
                          <a:r>
                            <a:rPr lang="en-US" sz="1000" b="0" kern="1200" dirty="0" smtClean="0">
                              <a:solidFill>
                                <a:schemeClr val="tx1"/>
                              </a:solidFill>
                              <a:effectLst/>
                              <a:latin typeface="Calibri" panose="020F0502020204030204" pitchFamily="34" charset="0"/>
                              <a:ea typeface="宋体" panose="02010600030101010101" pitchFamily="2" charset="-122"/>
                              <a:cs typeface="Calibri" panose="020F0502020204030204" pitchFamily="34" charset="0"/>
                            </a:rPr>
                            <a:t>Cell ID</a:t>
                          </a:r>
                          <a:endParaRPr lang="en-US" sz="1000" b="0" kern="1200" dirty="0">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c>
                      <a:txBody>
                        <a:bodyPr/>
                        <a:lstStyle/>
                        <a:p>
                          <a:pPr algn="l" hangingPunct="0">
                            <a:spcAft>
                              <a:spcPts val="0"/>
                            </a:spcAft>
                          </a:pPr>
                          <a:r>
                            <a:rPr lang="en-US" sz="1000" dirty="0" smtClean="0">
                              <a:effectLst/>
                              <a:latin typeface="Calibri" panose="020F0502020204030204" pitchFamily="34" charset="0"/>
                              <a:cs typeface="Calibri" panose="020F0502020204030204" pitchFamily="34" charset="0"/>
                            </a:rPr>
                            <a:t>To identify a cell</a:t>
                          </a:r>
                          <a:endParaRPr lang="en-US" sz="1000" dirty="0">
                            <a:effectLst/>
                            <a:latin typeface="Calibri" panose="020F0502020204030204" pitchFamily="34" charset="0"/>
                            <a:cs typeface="Calibri" panose="020F0502020204030204" pitchFamily="34" charset="0"/>
                          </a:endParaRPr>
                        </a:p>
                      </a:txBody>
                      <a:tcPr marL="51435" marR="51435" marT="0" marB="0"/>
                    </a:tc>
                    <a:tc>
                      <a:txBody>
                        <a:bodyPr/>
                        <a:lstStyle/>
                        <a:p>
                          <a:pPr algn="ctr" hangingPunct="0">
                            <a:spcAft>
                              <a:spcPts val="0"/>
                            </a:spcAft>
                          </a:pPr>
                          <a:endParaRPr lang="en-US" sz="1000" dirty="0">
                            <a:effectLst/>
                            <a:latin typeface="Calibri" panose="020F0502020204030204" pitchFamily="34" charset="0"/>
                            <a:cs typeface="Calibri" panose="020F0502020204030204" pitchFamily="34" charset="0"/>
                          </a:endParaRPr>
                        </a:p>
                      </a:txBody>
                      <a:tcPr marL="51435" marR="51435" marT="0" marB="0"/>
                    </a:tc>
                    <a:extLst>
                      <a:ext uri="{0D108BD9-81ED-4DB2-BD59-A6C34878D82A}">
                        <a16:rowId xmlns:a16="http://schemas.microsoft.com/office/drawing/2014/main" val="10002"/>
                      </a:ext>
                    </a:extLst>
                  </a:tr>
                  <a:tr h="70910">
                    <a:tc>
                      <a:txBody>
                        <a:bodyPr/>
                        <a:lstStyle/>
                        <a:p>
                          <a:pPr marL="0" indent="0" algn="l" defTabSz="914400" rtl="0" eaLnBrk="1" latinLnBrk="0" hangingPunct="0">
                            <a:spcAft>
                              <a:spcPts val="0"/>
                            </a:spcAft>
                          </a:pPr>
                          <a:r>
                            <a:rPr lang="en-US" sz="1000" b="0" kern="1200" dirty="0" smtClean="0">
                              <a:solidFill>
                                <a:schemeClr val="tx1"/>
                              </a:solidFill>
                              <a:effectLst/>
                              <a:latin typeface="Calibri" panose="020F0502020204030204" pitchFamily="34" charset="0"/>
                              <a:ea typeface="宋体" panose="02010600030101010101" pitchFamily="2" charset="-122"/>
                              <a:cs typeface="Calibri" panose="020F0502020204030204" pitchFamily="34" charset="0"/>
                            </a:rPr>
                            <a:t>Slice A</a:t>
                          </a:r>
                          <a:endParaRPr lang="en-US" sz="1000" b="0" kern="1200" dirty="0">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c>
                      <a:txBody>
                        <a:bodyPr/>
                        <a:lstStyle/>
                        <a:p>
                          <a:pPr algn="l" hangingPunct="0">
                            <a:spcAft>
                              <a:spcPts val="0"/>
                            </a:spcAft>
                          </a:pPr>
                          <a:endParaRPr lang="en-US" sz="1000" dirty="0">
                            <a:effectLst/>
                            <a:latin typeface="Calibri" panose="020F0502020204030204" pitchFamily="34" charset="0"/>
                            <a:cs typeface="Calibri" panose="020F0502020204030204" pitchFamily="34" charset="0"/>
                          </a:endParaRPr>
                        </a:p>
                      </a:txBody>
                      <a:tcPr marL="51435" marR="51435" marT="0" marB="0"/>
                    </a:tc>
                    <a:tc>
                      <a:txBody>
                        <a:bodyPr/>
                        <a:lstStyle/>
                        <a:p>
                          <a:pPr algn="ctr" hangingPunct="0">
                            <a:spcAft>
                              <a:spcPts val="0"/>
                            </a:spcAft>
                          </a:pPr>
                          <a:endParaRPr lang="en-US" sz="1000" dirty="0">
                            <a:effectLst/>
                            <a:latin typeface="Calibri" panose="020F0502020204030204" pitchFamily="34" charset="0"/>
                            <a:cs typeface="Calibri" panose="020F0502020204030204" pitchFamily="34" charset="0"/>
                          </a:endParaRPr>
                        </a:p>
                      </a:txBody>
                      <a:tcPr marL="51435" marR="51435" marT="0" marB="0"/>
                    </a:tc>
                    <a:extLst>
                      <a:ext uri="{0D108BD9-81ED-4DB2-BD59-A6C34878D82A}">
                        <a16:rowId xmlns:a16="http://schemas.microsoft.com/office/drawing/2014/main" val="10003"/>
                      </a:ext>
                    </a:extLst>
                  </a:tr>
                  <a:tr h="70910">
                    <a:tc>
                      <a:txBody>
                        <a:bodyPr/>
                        <a:lstStyle/>
                        <a:p>
                          <a:pPr marL="0" indent="93663"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&gt;S-</a:t>
                          </a:r>
                          <a:r>
                            <a:rPr lang="en-US" sz="1000" dirty="0" err="1"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NSSAI</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c>
                      <a:txBody>
                        <a:bodyPr/>
                        <a:lstStyle/>
                        <a:p>
                          <a:pPr algn="l" hangingPunct="0">
                            <a:spcAft>
                              <a:spcPts val="0"/>
                            </a:spcAft>
                          </a:pPr>
                          <a:endParaRPr lang="en-US" sz="1000" dirty="0">
                            <a:effectLst/>
                            <a:latin typeface="Calibri" panose="020F0502020204030204" pitchFamily="34" charset="0"/>
                            <a:cs typeface="Calibri" panose="020F0502020204030204" pitchFamily="34" charset="0"/>
                          </a:endParaRPr>
                        </a:p>
                      </a:txBody>
                      <a:tcPr marL="51435" marR="51435" marT="0" marB="0"/>
                    </a:tc>
                    <a:tc>
                      <a:txBody>
                        <a:bodyPr/>
                        <a:lstStyle/>
                        <a:p>
                          <a:pPr algn="ctr" hangingPunct="0">
                            <a:spcAft>
                              <a:spcPts val="0"/>
                            </a:spcAft>
                          </a:pPr>
                          <a:endParaRPr lang="en-US" sz="1000" dirty="0">
                            <a:effectLst/>
                            <a:latin typeface="Calibri" panose="020F0502020204030204" pitchFamily="34" charset="0"/>
                            <a:cs typeface="Calibri" panose="020F0502020204030204" pitchFamily="34" charset="0"/>
                          </a:endParaRPr>
                        </a:p>
                      </a:txBody>
                      <a:tcPr marL="51435" marR="51435" marT="0" marB="0"/>
                    </a:tc>
                    <a:extLst>
                      <a:ext uri="{0D108BD9-81ED-4DB2-BD59-A6C34878D82A}">
                        <a16:rowId xmlns:a16="http://schemas.microsoft.com/office/drawing/2014/main" val="10004"/>
                      </a:ext>
                    </a:extLst>
                  </a:tr>
                  <a:tr h="70910">
                    <a:tc>
                      <a:txBody>
                        <a:bodyPr/>
                        <a:lstStyle/>
                        <a:p>
                          <a:pPr marL="0" indent="93663"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&gt;Network</a:t>
                          </a:r>
                          <a:r>
                            <a:rPr lang="en-US" sz="1000" baseline="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 slice instance list</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c>
                      <a:txBody>
                        <a:bodyPr/>
                        <a:lstStyle/>
                        <a:p>
                          <a:pPr algn="l" hangingPunct="0">
                            <a:spcAft>
                              <a:spcPts val="0"/>
                            </a:spcAft>
                          </a:pPr>
                          <a:endParaRPr lang="en-US" sz="1000" dirty="0">
                            <a:effectLst/>
                            <a:latin typeface="Calibri" panose="020F0502020204030204" pitchFamily="34" charset="0"/>
                            <a:cs typeface="Calibri" panose="020F0502020204030204" pitchFamily="34" charset="0"/>
                          </a:endParaRPr>
                        </a:p>
                      </a:txBody>
                      <a:tcPr marL="51435" marR="51435" marT="0" marB="0"/>
                    </a:tc>
                    <a:tc>
                      <a:txBody>
                        <a:bodyPr/>
                        <a:lstStyle/>
                        <a:p>
                          <a:pPr algn="ctr" hangingPunct="0">
                            <a:spcAft>
                              <a:spcPts val="0"/>
                            </a:spcAft>
                          </a:pPr>
                          <a:endParaRPr lang="en-US" sz="1000" dirty="0">
                            <a:effectLst/>
                            <a:latin typeface="Calibri" panose="020F0502020204030204" pitchFamily="34" charset="0"/>
                            <a:cs typeface="Calibri" panose="020F0502020204030204" pitchFamily="34" charset="0"/>
                          </a:endParaRPr>
                        </a:p>
                      </a:txBody>
                      <a:tcPr marL="51435" marR="51435" marT="0" marB="0"/>
                    </a:tc>
                    <a:extLst>
                      <a:ext uri="{0D108BD9-81ED-4DB2-BD59-A6C34878D82A}">
                        <a16:rowId xmlns:a16="http://schemas.microsoft.com/office/drawing/2014/main" val="10005"/>
                      </a:ext>
                    </a:extLst>
                  </a:tr>
                  <a:tr h="70910">
                    <a:tc>
                      <a:txBody>
                        <a:bodyPr/>
                        <a:lstStyle/>
                        <a:p>
                          <a:pPr marL="0" indent="180975"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&gt;&gt;</a:t>
                          </a:r>
                          <a:r>
                            <a:rPr lang="en-US" sz="1000" baseline="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NSI 1</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c>
                      <a:txBody>
                        <a:bodyPr/>
                        <a:lstStyle/>
                        <a:p>
                          <a:pPr algn="l" hangingPunct="0">
                            <a:spcAft>
                              <a:spcPts val="0"/>
                            </a:spcAft>
                          </a:pPr>
                          <a:endParaRPr lang="en-US" sz="1000" dirty="0">
                            <a:effectLst/>
                            <a:latin typeface="Calibri" panose="020F0502020204030204" pitchFamily="34" charset="0"/>
                            <a:cs typeface="Calibri" panose="020F0502020204030204" pitchFamily="34" charset="0"/>
                          </a:endParaRPr>
                        </a:p>
                      </a:txBody>
                      <a:tcPr marL="51435" marR="51435" marT="0" marB="0"/>
                    </a:tc>
                    <a:tc>
                      <a:txBody>
                        <a:bodyPr/>
                        <a:lstStyle/>
                        <a:p>
                          <a:pPr algn="ctr" hangingPunct="0">
                            <a:spcAft>
                              <a:spcPts val="0"/>
                            </a:spcAft>
                          </a:pPr>
                          <a:endParaRPr lang="en-US" sz="1000" dirty="0">
                            <a:effectLst/>
                            <a:latin typeface="Calibri" panose="020F0502020204030204" pitchFamily="34" charset="0"/>
                            <a:cs typeface="Calibri" panose="020F0502020204030204" pitchFamily="34" charset="0"/>
                          </a:endParaRPr>
                        </a:p>
                      </a:txBody>
                      <a:tcPr marL="51435" marR="51435" marT="0" marB="0"/>
                    </a:tc>
                    <a:extLst>
                      <a:ext uri="{0D108BD9-81ED-4DB2-BD59-A6C34878D82A}">
                        <a16:rowId xmlns:a16="http://schemas.microsoft.com/office/drawing/2014/main" val="10006"/>
                      </a:ext>
                    </a:extLst>
                  </a:tr>
                  <a:tr h="70910">
                    <a:tc>
                      <a:txBody>
                        <a:bodyPr/>
                        <a:lstStyle/>
                        <a:p>
                          <a:pPr marL="0" indent="180975"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&gt;&gt;</a:t>
                          </a:r>
                          <a:r>
                            <a:rPr lang="en-US" sz="1000" dirty="0" smtClean="0">
                              <a:latin typeface="Calibri" panose="020F0502020204030204" pitchFamily="34" charset="0"/>
                              <a:cs typeface="Calibri" panose="020F0502020204030204" pitchFamily="34" charset="0"/>
                            </a:rPr>
                            <a:t>Number of active PDU Sessions </a:t>
                          </a:r>
                          <a:r>
                            <a:rPr lang="en-US" sz="1000" kern="1200" baseline="0" dirty="0" smtClean="0">
                              <a:solidFill>
                                <a:schemeClr val="tx1"/>
                              </a:solidFill>
                              <a:effectLst/>
                              <a:latin typeface="Calibri" panose="020F0502020204030204" pitchFamily="34" charset="0"/>
                              <a:ea typeface="+mn-ea"/>
                              <a:cs typeface="Calibri" panose="020F0502020204030204" pitchFamily="34" charset="0"/>
                            </a:rPr>
                            <a:t>per network slice instance</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c>
                      <a:txBody>
                        <a:bodyPr/>
                        <a:lstStyle/>
                        <a:p>
                          <a:pPr algn="l" hangingPunct="0">
                            <a:spcAft>
                              <a:spcPts val="0"/>
                            </a:spcAft>
                          </a:pPr>
                          <a:endParaRPr lang="en-US" sz="1000" dirty="0">
                            <a:effectLst/>
                            <a:latin typeface="Calibri" panose="020F0502020204030204" pitchFamily="34" charset="0"/>
                            <a:cs typeface="Calibri" panose="020F0502020204030204" pitchFamily="34" charset="0"/>
                          </a:endParaRPr>
                        </a:p>
                      </a:txBody>
                      <a:tcPr marL="51435" marR="51435" marT="0" marB="0"/>
                    </a:tc>
                    <a:tc>
                      <a:txBody>
                        <a:bodyPr/>
                        <a:lstStyle/>
                        <a:p>
                          <a:pPr marL="0" marR="0" lvl="0" indent="0" algn="ctr" defTabSz="914400" rtl="0" eaLnBrk="1" fontAlgn="auto" latinLnBrk="0" hangingPunct="0">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lang="en-US" sz="1000" i="1" smtClean="0">
                                        <a:effectLst/>
                                        <a:latin typeface="Cambria Math" panose="02040503050406030204" pitchFamily="18" charset="0"/>
                                        <a:cs typeface="Calibri" panose="020F0502020204030204" pitchFamily="34" charset="0"/>
                                      </a:rPr>
                                    </m:ctrlPr>
                                  </m:sSubPr>
                                  <m:e>
                                    <m:r>
                                      <a:rPr lang="en-US" sz="1000" b="0" i="1" smtClean="0">
                                        <a:effectLst/>
                                        <a:latin typeface="Cambria Math" panose="02040503050406030204" pitchFamily="18" charset="0"/>
                                        <a:cs typeface="Calibri" panose="020F0502020204030204" pitchFamily="34" charset="0"/>
                                      </a:rPr>
                                      <m:t>𝑥</m:t>
                                    </m:r>
                                  </m:e>
                                  <m:sub>
                                    <m:r>
                                      <a:rPr lang="en-US" sz="1000" b="0" i="1" smtClean="0">
                                        <a:effectLst/>
                                        <a:latin typeface="Cambria Math" panose="02040503050406030204" pitchFamily="18" charset="0"/>
                                        <a:cs typeface="Calibri" panose="020F0502020204030204" pitchFamily="34" charset="0"/>
                                      </a:rPr>
                                      <m:t>1</m:t>
                                    </m:r>
                                  </m:sub>
                                </m:sSub>
                              </m:oMath>
                            </m:oMathPara>
                          </a14:m>
                          <a:endParaRPr lang="en-US" sz="1000" dirty="0">
                            <a:effectLst/>
                            <a:latin typeface="Calibri" panose="020F0502020204030204" pitchFamily="34" charset="0"/>
                            <a:cs typeface="Calibri" panose="020F0502020204030204" pitchFamily="34" charset="0"/>
                          </a:endParaRPr>
                        </a:p>
                      </a:txBody>
                      <a:tcPr marL="51435" marR="51435" marT="0" marB="0"/>
                    </a:tc>
                    <a:extLst>
                      <a:ext uri="{0D108BD9-81ED-4DB2-BD59-A6C34878D82A}">
                        <a16:rowId xmlns:a16="http://schemas.microsoft.com/office/drawing/2014/main" val="10007"/>
                      </a:ext>
                    </a:extLst>
                  </a:tr>
                  <a:tr h="70910">
                    <a:tc>
                      <a:txBody>
                        <a:bodyPr/>
                        <a:lstStyle/>
                        <a:p>
                          <a:pPr marL="0" indent="271463" algn="l" defTabSz="914378" rtl="0" eaLnBrk="1" latinLnBrk="0" hangingPunct="0">
                            <a:spcAft>
                              <a:spcPts val="0"/>
                            </a:spcAft>
                          </a:pPr>
                          <a:r>
                            <a:rPr lang="en-US" sz="1000" kern="1200" dirty="0" smtClean="0">
                              <a:solidFill>
                                <a:schemeClr val="tx1"/>
                              </a:solidFill>
                              <a:effectLst/>
                              <a:latin typeface="Calibri" panose="020F0502020204030204" pitchFamily="34" charset="0"/>
                              <a:ea typeface="+mn-ea"/>
                              <a:cs typeface="Calibri" panose="020F0502020204030204" pitchFamily="34" charset="0"/>
                            </a:rPr>
                            <a:t>&gt;&gt;&gt;Application 1</a:t>
                          </a:r>
                          <a:endParaRPr lang="en-US" sz="1000" kern="1200" dirty="0">
                            <a:solidFill>
                              <a:schemeClr val="tx1"/>
                            </a:solidFill>
                            <a:effectLst/>
                            <a:latin typeface="Calibri" panose="020F0502020204030204" pitchFamily="34" charset="0"/>
                            <a:ea typeface="+mn-ea"/>
                            <a:cs typeface="Calibri" panose="020F0502020204030204" pitchFamily="34" charset="0"/>
                          </a:endParaRPr>
                        </a:p>
                      </a:txBody>
                      <a:tcPr marL="38576" marR="38576" marT="0" marB="0"/>
                    </a:tc>
                    <a:tc>
                      <a:txBody>
                        <a:bodyPr/>
                        <a:lstStyle/>
                        <a:p>
                          <a:pPr algn="l" hangingPunct="0">
                            <a:spcAft>
                              <a:spcPts val="0"/>
                            </a:spcAft>
                          </a:pPr>
                          <a:endParaRPr lang="en-US" sz="1000" dirty="0">
                            <a:effectLst/>
                            <a:latin typeface="Calibri" panose="020F0502020204030204" pitchFamily="34" charset="0"/>
                            <a:cs typeface="Calibri" panose="020F0502020204030204" pitchFamily="34" charset="0"/>
                          </a:endParaRPr>
                        </a:p>
                      </a:txBody>
                      <a:tcPr marL="38576" marR="38576" marT="0" marB="0"/>
                    </a:tc>
                    <a:tc>
                      <a:txBody>
                        <a:bodyPr/>
                        <a:lstStyle/>
                        <a:p>
                          <a:pPr algn="ctr" hangingPunct="0">
                            <a:spcAft>
                              <a:spcPts val="0"/>
                            </a:spcAft>
                          </a:pPr>
                          <a:endParaRPr lang="en-US" sz="1000" dirty="0">
                            <a:effectLst/>
                            <a:latin typeface="Calibri" panose="020F0502020204030204" pitchFamily="34" charset="0"/>
                            <a:cs typeface="Calibri" panose="020F0502020204030204" pitchFamily="34" charset="0"/>
                          </a:endParaRPr>
                        </a:p>
                      </a:txBody>
                      <a:tcPr marL="38576" marR="38576" marT="0" marB="0"/>
                    </a:tc>
                    <a:extLst>
                      <a:ext uri="{0D108BD9-81ED-4DB2-BD59-A6C34878D82A}">
                        <a16:rowId xmlns:a16="http://schemas.microsoft.com/office/drawing/2014/main" val="10008"/>
                      </a:ext>
                    </a:extLst>
                  </a:tr>
                  <a:tr h="70910">
                    <a:tc>
                      <a:txBody>
                        <a:bodyPr/>
                        <a:lstStyle/>
                        <a:p>
                          <a:pPr marL="0" indent="361950" algn="l" defTabSz="914378" rtl="0" eaLnBrk="1" latinLnBrk="0" hangingPunct="0">
                            <a:spcAft>
                              <a:spcPts val="0"/>
                            </a:spcAft>
                          </a:pPr>
                          <a:r>
                            <a:rPr lang="en-US" sz="1000" kern="1200" dirty="0" smtClean="0">
                              <a:solidFill>
                                <a:schemeClr val="tx1"/>
                              </a:solidFill>
                              <a:effectLst/>
                              <a:latin typeface="Calibri" panose="020F0502020204030204" pitchFamily="34" charset="0"/>
                              <a:ea typeface="+mn-ea"/>
                              <a:cs typeface="Calibri" panose="020F0502020204030204" pitchFamily="34" charset="0"/>
                            </a:rPr>
                            <a:t>&gt;&gt;&gt;&gt;Application ID 1</a:t>
                          </a:r>
                          <a:endParaRPr lang="en-US" sz="1000" kern="1200" dirty="0">
                            <a:solidFill>
                              <a:schemeClr val="tx1"/>
                            </a:solidFill>
                            <a:effectLst/>
                            <a:latin typeface="Calibri" panose="020F0502020204030204" pitchFamily="34" charset="0"/>
                            <a:ea typeface="+mn-ea"/>
                            <a:cs typeface="Calibri" panose="020F0502020204030204" pitchFamily="34" charset="0"/>
                          </a:endParaRPr>
                        </a:p>
                      </a:txBody>
                      <a:tcPr marL="38576" marR="38576" marT="0" marB="0"/>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sz="1000" dirty="0" smtClean="0">
                              <a:effectLst/>
                              <a:latin typeface="Calibri" panose="020F0502020204030204" pitchFamily="34" charset="0"/>
                              <a:cs typeface="Calibri" panose="020F0502020204030204" pitchFamily="34" charset="0"/>
                            </a:rPr>
                            <a:t>To identify</a:t>
                          </a:r>
                          <a:r>
                            <a:rPr lang="en-US" sz="1000" baseline="0" dirty="0" smtClean="0">
                              <a:effectLst/>
                              <a:latin typeface="Calibri" panose="020F0502020204030204" pitchFamily="34" charset="0"/>
                              <a:cs typeface="Calibri" panose="020F0502020204030204" pitchFamily="34" charset="0"/>
                            </a:rPr>
                            <a:t> an application</a:t>
                          </a:r>
                          <a:endParaRPr lang="en-US" sz="1000" dirty="0" smtClean="0">
                            <a:effectLst/>
                            <a:latin typeface="Calibri" panose="020F0502020204030204" pitchFamily="34" charset="0"/>
                            <a:cs typeface="Calibri" panose="020F0502020204030204" pitchFamily="34" charset="0"/>
                          </a:endParaRPr>
                        </a:p>
                      </a:txBody>
                      <a:tcPr marL="38576" marR="38576" marT="0" marB="0"/>
                    </a:tc>
                    <a:tc>
                      <a:txBody>
                        <a:bodyPr/>
                        <a:lstStyle/>
                        <a:p>
                          <a:pPr marL="0" marR="0" lvl="0" indent="0" algn="ctr" defTabSz="914400" rtl="0" eaLnBrk="1" fontAlgn="auto" latinLnBrk="0" hangingPunct="0">
                            <a:lnSpc>
                              <a:spcPct val="100000"/>
                            </a:lnSpc>
                            <a:spcBef>
                              <a:spcPts val="0"/>
                            </a:spcBef>
                            <a:spcAft>
                              <a:spcPts val="0"/>
                            </a:spcAft>
                            <a:buClrTx/>
                            <a:buSzTx/>
                            <a:buFontTx/>
                            <a:buNone/>
                            <a:tabLst/>
                            <a:defRPr/>
                          </a:pPr>
                          <a:endParaRPr lang="en-US" sz="1000" dirty="0" smtClean="0">
                            <a:effectLst/>
                            <a:latin typeface="Calibri" panose="020F0502020204030204" pitchFamily="34" charset="0"/>
                            <a:cs typeface="Calibri" panose="020F0502020204030204" pitchFamily="34" charset="0"/>
                          </a:endParaRPr>
                        </a:p>
                      </a:txBody>
                      <a:tcPr marL="38576" marR="38576" marT="0" marB="0"/>
                    </a:tc>
                    <a:extLst>
                      <a:ext uri="{0D108BD9-81ED-4DB2-BD59-A6C34878D82A}">
                        <a16:rowId xmlns:a16="http://schemas.microsoft.com/office/drawing/2014/main" val="10009"/>
                      </a:ext>
                    </a:extLst>
                  </a:tr>
                  <a:tr h="70910">
                    <a:tc>
                      <a:txBody>
                        <a:bodyPr/>
                        <a:lstStyle/>
                        <a:p>
                          <a:pPr marL="0" indent="361950" algn="l" defTabSz="914378" rtl="0" eaLnBrk="1" latinLnBrk="0" hangingPunct="0">
                            <a:spcAft>
                              <a:spcPts val="0"/>
                            </a:spcAft>
                          </a:pPr>
                          <a:r>
                            <a:rPr lang="en-US" sz="1000" kern="1200" dirty="0" smtClean="0">
                              <a:solidFill>
                                <a:schemeClr val="tx1"/>
                              </a:solidFill>
                              <a:effectLst/>
                              <a:latin typeface="Calibri" panose="020F0502020204030204" pitchFamily="34" charset="0"/>
                              <a:ea typeface="+mn-ea"/>
                              <a:cs typeface="Calibri" panose="020F0502020204030204" pitchFamily="34" charset="0"/>
                            </a:rPr>
                            <a:t>&gt;&gt;&gt;&gt;</a:t>
                          </a:r>
                          <a:r>
                            <a:rPr lang="en-US" sz="1000" dirty="0" smtClean="0">
                              <a:latin typeface="Calibri" panose="020F0502020204030204" pitchFamily="34" charset="0"/>
                              <a:cs typeface="Calibri" panose="020F0502020204030204" pitchFamily="34" charset="0"/>
                            </a:rPr>
                            <a:t>Number of users for application </a:t>
                          </a:r>
                          <a:r>
                            <a:rPr lang="en-US" sz="1000" kern="1200" baseline="0" dirty="0" smtClean="0">
                              <a:solidFill>
                                <a:schemeClr val="tx1"/>
                              </a:solidFill>
                              <a:effectLst/>
                              <a:latin typeface="Calibri" panose="020F0502020204030204" pitchFamily="34" charset="0"/>
                              <a:ea typeface="+mn-ea"/>
                              <a:cs typeface="Calibri" panose="020F0502020204030204" pitchFamily="34" charset="0"/>
                            </a:rPr>
                            <a:t>1</a:t>
                          </a:r>
                          <a:endParaRPr lang="en-US" sz="1000" kern="1200" dirty="0">
                            <a:solidFill>
                              <a:schemeClr val="tx1"/>
                            </a:solidFill>
                            <a:effectLst/>
                            <a:latin typeface="Calibri" panose="020F0502020204030204" pitchFamily="34" charset="0"/>
                            <a:ea typeface="+mn-ea"/>
                            <a:cs typeface="Calibri" panose="020F0502020204030204" pitchFamily="34" charset="0"/>
                          </a:endParaRPr>
                        </a:p>
                      </a:txBody>
                      <a:tcPr marL="38576" marR="38576" marT="0" marB="0"/>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sz="1000" dirty="0" smtClean="0">
                              <a:effectLst/>
                              <a:latin typeface="Calibri" panose="020F0502020204030204" pitchFamily="34" charset="0"/>
                              <a:cs typeface="Calibri" panose="020F0502020204030204" pitchFamily="34" charset="0"/>
                            </a:rPr>
                            <a:t>To indicate </a:t>
                          </a:r>
                          <a:r>
                            <a:rPr lang="en-US" sz="1000" kern="1200" baseline="0" dirty="0" smtClean="0">
                              <a:solidFill>
                                <a:schemeClr val="tx1"/>
                              </a:solidFill>
                              <a:effectLst/>
                              <a:latin typeface="Calibri" panose="020F0502020204030204" pitchFamily="34" charset="0"/>
                              <a:ea typeface="+mn-ea"/>
                              <a:cs typeface="Calibri" panose="020F0502020204030204" pitchFamily="34" charset="0"/>
                            </a:rPr>
                            <a:t>number of users for application 1</a:t>
                          </a:r>
                          <a:endParaRPr lang="en-US" sz="1000" dirty="0" smtClean="0">
                            <a:effectLst/>
                            <a:latin typeface="Calibri" panose="020F0502020204030204" pitchFamily="34" charset="0"/>
                            <a:cs typeface="Calibri" panose="020F0502020204030204" pitchFamily="34" charset="0"/>
                          </a:endParaRPr>
                        </a:p>
                      </a:txBody>
                      <a:tcPr marL="38576" marR="38576" marT="0" marB="0"/>
                    </a:tc>
                    <a:tc>
                      <a:txBody>
                        <a:bodyPr/>
                        <a:lstStyle/>
                        <a:p>
                          <a:pPr marL="0" marR="0" lvl="0" indent="0" algn="ctr" defTabSz="914400" rtl="0" eaLnBrk="1" fontAlgn="auto" latinLnBrk="0" hangingPunct="0">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lang="en-US" sz="1000" i="1" smtClean="0">
                                        <a:effectLst/>
                                        <a:latin typeface="Cambria Math" panose="02040503050406030204" pitchFamily="18" charset="0"/>
                                        <a:cs typeface="Calibri" panose="020F0502020204030204" pitchFamily="34" charset="0"/>
                                      </a:rPr>
                                    </m:ctrlPr>
                                  </m:sSubPr>
                                  <m:e>
                                    <m:r>
                                      <a:rPr lang="en-US" sz="1000" b="0" i="1" smtClean="0">
                                        <a:effectLst/>
                                        <a:latin typeface="Cambria Math" panose="02040503050406030204" pitchFamily="18" charset="0"/>
                                        <a:cs typeface="Calibri" panose="020F0502020204030204" pitchFamily="34" charset="0"/>
                                      </a:rPr>
                                      <m:t>𝑥</m:t>
                                    </m:r>
                                  </m:e>
                                  <m:sub>
                                    <m:r>
                                      <a:rPr lang="en-US" sz="1000" b="0" i="1" smtClean="0">
                                        <a:effectLst/>
                                        <a:latin typeface="Cambria Math" panose="02040503050406030204" pitchFamily="18" charset="0"/>
                                        <a:cs typeface="Calibri" panose="020F0502020204030204" pitchFamily="34" charset="0"/>
                                      </a:rPr>
                                      <m:t>2</m:t>
                                    </m:r>
                                  </m:sub>
                                </m:sSub>
                              </m:oMath>
                            </m:oMathPara>
                          </a14:m>
                          <a:endParaRPr lang="en-US" sz="1000" dirty="0" smtClean="0">
                            <a:effectLst/>
                            <a:latin typeface="Calibri" panose="020F0502020204030204" pitchFamily="34" charset="0"/>
                            <a:cs typeface="Calibri" panose="020F0502020204030204" pitchFamily="34" charset="0"/>
                          </a:endParaRPr>
                        </a:p>
                      </a:txBody>
                      <a:tcPr marL="38576" marR="38576" marT="0" marB="0"/>
                    </a:tc>
                    <a:extLst>
                      <a:ext uri="{0D108BD9-81ED-4DB2-BD59-A6C34878D82A}">
                        <a16:rowId xmlns:a16="http://schemas.microsoft.com/office/drawing/2014/main" val="10010"/>
                      </a:ext>
                    </a:extLst>
                  </a:tr>
                  <a:tr h="70910">
                    <a:tc>
                      <a:txBody>
                        <a:bodyPr/>
                        <a:lstStyle/>
                        <a:p>
                          <a:pPr marL="0" indent="361950" algn="l" defTabSz="914378" rtl="0" eaLnBrk="1" latinLnBrk="0" hangingPunct="0">
                            <a:spcAft>
                              <a:spcPts val="0"/>
                            </a:spcAft>
                          </a:pPr>
                          <a:r>
                            <a:rPr lang="en-US" sz="1000" kern="1200" dirty="0" smtClean="0">
                              <a:solidFill>
                                <a:schemeClr val="tx1"/>
                              </a:solidFill>
                              <a:effectLst/>
                              <a:latin typeface="Calibri" panose="020F0502020204030204" pitchFamily="34" charset="0"/>
                              <a:ea typeface="+mn-ea"/>
                              <a:cs typeface="Calibri" panose="020F0502020204030204" pitchFamily="34" charset="0"/>
                            </a:rPr>
                            <a:t>&gt;&gt;&gt;&gt;</a:t>
                          </a:r>
                          <a:r>
                            <a:rPr lang="en-US" sz="1000" dirty="0" smtClean="0">
                              <a:latin typeface="Calibri" panose="020F0502020204030204" pitchFamily="34" charset="0"/>
                              <a:cs typeface="Calibri" panose="020F0502020204030204" pitchFamily="34" charset="0"/>
                            </a:rPr>
                            <a:t>Number of users whose</a:t>
                          </a:r>
                          <a:r>
                            <a:rPr lang="en-US" sz="1000" kern="1200" dirty="0" smtClean="0">
                              <a:solidFill>
                                <a:schemeClr val="tx1"/>
                              </a:solidFill>
                              <a:effectLst/>
                              <a:latin typeface="Calibri" panose="020F0502020204030204" pitchFamily="34" charset="0"/>
                              <a:ea typeface="+mn-ea"/>
                              <a:cs typeface="Calibri" panose="020F0502020204030204" pitchFamily="34" charset="0"/>
                            </a:rPr>
                            <a:t> service MOS</a:t>
                          </a:r>
                          <a14:m>
                            <m:oMath xmlns:m="http://schemas.openxmlformats.org/officeDocument/2006/math">
                              <m:r>
                                <a:rPr lang="en-US" sz="1000" i="1" kern="1200" smtClean="0">
                                  <a:solidFill>
                                    <a:schemeClr val="tx1"/>
                                  </a:solidFill>
                                  <a:effectLst/>
                                  <a:latin typeface="Cambria Math" panose="02040503050406030204" pitchFamily="18" charset="0"/>
                                  <a:ea typeface="Cambria Math" panose="02040503050406030204" pitchFamily="18" charset="0"/>
                                  <a:cs typeface="Calibri" panose="020F0502020204030204" pitchFamily="34" charset="0"/>
                                </a:rPr>
                                <m:t>∈</m:t>
                              </m:r>
                            </m:oMath>
                          </a14:m>
                          <a:r>
                            <a:rPr lang="en-US" sz="1000" kern="1200" dirty="0" smtClean="0">
                              <a:solidFill>
                                <a:schemeClr val="tx1"/>
                              </a:solidFill>
                              <a:effectLst/>
                              <a:latin typeface="Calibri" panose="020F0502020204030204" pitchFamily="34" charset="0"/>
                              <a:ea typeface="+mn-ea"/>
                              <a:cs typeface="Calibri" panose="020F0502020204030204" pitchFamily="34" charset="0"/>
                            </a:rPr>
                            <a:t>[0,</a:t>
                          </a:r>
                          <a:r>
                            <a:rPr lang="en-US" sz="1000" kern="1200" baseline="0" dirty="0" smtClean="0">
                              <a:solidFill>
                                <a:schemeClr val="tx1"/>
                              </a:solidFill>
                              <a:effectLst/>
                              <a:latin typeface="Calibri" panose="020F0502020204030204" pitchFamily="34" charset="0"/>
                              <a:ea typeface="+mn-ea"/>
                              <a:cs typeface="Calibri" panose="020F0502020204030204" pitchFamily="34" charset="0"/>
                            </a:rPr>
                            <a:t> 3.0</a:t>
                          </a:r>
                          <a:r>
                            <a:rPr lang="en-US" sz="1000" kern="1200" dirty="0" smtClean="0">
                              <a:solidFill>
                                <a:schemeClr val="tx1"/>
                              </a:solidFill>
                              <a:effectLst/>
                              <a:latin typeface="Calibri" panose="020F0502020204030204" pitchFamily="34" charset="0"/>
                              <a:ea typeface="+mn-ea"/>
                              <a:cs typeface="Calibri" panose="020F0502020204030204" pitchFamily="34" charset="0"/>
                            </a:rPr>
                            <a:t>]</a:t>
                          </a:r>
                          <a:endParaRPr lang="en-US" sz="1000" kern="1200" dirty="0">
                            <a:solidFill>
                              <a:schemeClr val="tx1"/>
                            </a:solidFill>
                            <a:effectLst/>
                            <a:latin typeface="Calibri" panose="020F0502020204030204" pitchFamily="34" charset="0"/>
                            <a:ea typeface="+mn-ea"/>
                            <a:cs typeface="Calibri" panose="020F0502020204030204" pitchFamily="34" charset="0"/>
                          </a:endParaRPr>
                        </a:p>
                      </a:txBody>
                      <a:tcPr marL="38576" marR="38576" marT="0" marB="0"/>
                    </a:tc>
                    <a:tc>
                      <a:txBody>
                        <a:bodyPr/>
                        <a:lstStyle/>
                        <a:p>
                          <a:pPr marL="0" indent="0" algn="l" defTabSz="914378" rtl="0" eaLnBrk="1" latinLnBrk="0" hangingPunct="0">
                            <a:spcAft>
                              <a:spcPts val="0"/>
                            </a:spcAft>
                          </a:pPr>
                          <a:r>
                            <a:rPr lang="en-US" sz="1000" dirty="0" smtClean="0">
                              <a:effectLst/>
                              <a:latin typeface="Calibri" panose="020F0502020204030204" pitchFamily="34" charset="0"/>
                              <a:cs typeface="Calibri" panose="020F0502020204030204" pitchFamily="34" charset="0"/>
                            </a:rPr>
                            <a:t>To indicate </a:t>
                          </a:r>
                          <a:r>
                            <a:rPr lang="en-US" sz="1000" dirty="0" smtClean="0">
                              <a:latin typeface="Calibri" panose="020F0502020204030204" pitchFamily="34" charset="0"/>
                              <a:cs typeface="Calibri" panose="020F0502020204030204" pitchFamily="34" charset="0"/>
                            </a:rPr>
                            <a:t>number of users whose</a:t>
                          </a:r>
                          <a:r>
                            <a:rPr lang="en-US" sz="1000" kern="1200" dirty="0" smtClean="0">
                              <a:solidFill>
                                <a:schemeClr val="tx1"/>
                              </a:solidFill>
                              <a:effectLst/>
                              <a:latin typeface="Calibri" panose="020F0502020204030204" pitchFamily="34" charset="0"/>
                              <a:ea typeface="+mn-ea"/>
                              <a:cs typeface="Calibri" panose="020F0502020204030204" pitchFamily="34" charset="0"/>
                            </a:rPr>
                            <a:t> service MOS</a:t>
                          </a:r>
                          <a14:m>
                            <m:oMath xmlns:m="http://schemas.openxmlformats.org/officeDocument/2006/math">
                              <m:r>
                                <a:rPr lang="en-US" sz="1000" i="1" kern="1200" smtClean="0">
                                  <a:solidFill>
                                    <a:schemeClr val="tx1"/>
                                  </a:solidFill>
                                  <a:effectLst/>
                                  <a:latin typeface="Cambria Math" panose="02040503050406030204" pitchFamily="18" charset="0"/>
                                  <a:ea typeface="Cambria Math" panose="02040503050406030204" pitchFamily="18" charset="0"/>
                                  <a:cs typeface="Calibri" panose="020F0502020204030204" pitchFamily="34" charset="0"/>
                                </a:rPr>
                                <m:t>∈</m:t>
                              </m:r>
                            </m:oMath>
                          </a14:m>
                          <a:r>
                            <a:rPr lang="en-US" sz="1000" kern="1200" dirty="0" smtClean="0">
                              <a:solidFill>
                                <a:schemeClr val="tx1"/>
                              </a:solidFill>
                              <a:effectLst/>
                              <a:latin typeface="Calibri" panose="020F0502020204030204" pitchFamily="34" charset="0"/>
                              <a:ea typeface="+mn-ea"/>
                              <a:cs typeface="Calibri" panose="020F0502020204030204" pitchFamily="34" charset="0"/>
                            </a:rPr>
                            <a:t>[0,</a:t>
                          </a:r>
                          <a:r>
                            <a:rPr lang="en-US" sz="1000" kern="1200" baseline="0" dirty="0" smtClean="0">
                              <a:solidFill>
                                <a:schemeClr val="tx1"/>
                              </a:solidFill>
                              <a:effectLst/>
                              <a:latin typeface="Calibri" panose="020F0502020204030204" pitchFamily="34" charset="0"/>
                              <a:ea typeface="+mn-ea"/>
                              <a:cs typeface="Calibri" panose="020F0502020204030204" pitchFamily="34" charset="0"/>
                            </a:rPr>
                            <a:t> 3.0</a:t>
                          </a:r>
                          <a:r>
                            <a:rPr lang="en-US" sz="1000" kern="1200" dirty="0" smtClean="0">
                              <a:solidFill>
                                <a:schemeClr val="tx1"/>
                              </a:solidFill>
                              <a:effectLst/>
                              <a:latin typeface="Calibri" panose="020F0502020204030204" pitchFamily="34" charset="0"/>
                              <a:ea typeface="+mn-ea"/>
                              <a:cs typeface="Calibri" panose="020F0502020204030204" pitchFamily="34" charset="0"/>
                            </a:rPr>
                            <a:t>]</a:t>
                          </a:r>
                          <a:endParaRPr lang="en-US" sz="1000" kern="1200" dirty="0">
                            <a:solidFill>
                              <a:schemeClr val="tx1"/>
                            </a:solidFill>
                            <a:effectLst/>
                            <a:latin typeface="Calibri" panose="020F0502020204030204" pitchFamily="34" charset="0"/>
                            <a:ea typeface="+mn-ea"/>
                            <a:cs typeface="Calibri" panose="020F0502020204030204" pitchFamily="34" charset="0"/>
                          </a:endParaRPr>
                        </a:p>
                      </a:txBody>
                      <a:tcPr marL="38576" marR="38576" marT="0" marB="0"/>
                    </a:tc>
                    <a:tc>
                      <a:txBody>
                        <a:bodyPr/>
                        <a:lstStyle/>
                        <a:p>
                          <a:pPr marL="0" indent="0" algn="ctr" defTabSz="914378" rtl="0" eaLnBrk="1" latinLnBrk="0" hangingPunct="0">
                            <a:spcAft>
                              <a:spcPts val="0"/>
                            </a:spcAft>
                          </a:pPr>
                          <a14:m>
                            <m:oMathPara xmlns:m="http://schemas.openxmlformats.org/officeDocument/2006/math">
                              <m:oMathParaPr>
                                <m:jc m:val="centerGroup"/>
                              </m:oMathParaPr>
                              <m:oMath xmlns:m="http://schemas.openxmlformats.org/officeDocument/2006/math">
                                <m:sSub>
                                  <m:sSubPr>
                                    <m:ctrlPr>
                                      <a:rPr lang="en-US" sz="1000" i="1" smtClean="0">
                                        <a:effectLst/>
                                        <a:latin typeface="Cambria Math" panose="02040503050406030204" pitchFamily="18" charset="0"/>
                                        <a:cs typeface="Calibri" panose="020F0502020204030204" pitchFamily="34" charset="0"/>
                                      </a:rPr>
                                    </m:ctrlPr>
                                  </m:sSubPr>
                                  <m:e>
                                    <m:r>
                                      <a:rPr lang="en-US" sz="1000" b="0" i="1" smtClean="0">
                                        <a:effectLst/>
                                        <a:latin typeface="Cambria Math" panose="02040503050406030204" pitchFamily="18" charset="0"/>
                                        <a:cs typeface="Calibri" panose="020F0502020204030204" pitchFamily="34" charset="0"/>
                                      </a:rPr>
                                      <m:t>𝑥</m:t>
                                    </m:r>
                                  </m:e>
                                  <m:sub>
                                    <m:r>
                                      <a:rPr lang="en-US" sz="1000" b="0" i="1" smtClean="0">
                                        <a:effectLst/>
                                        <a:latin typeface="Cambria Math" panose="02040503050406030204" pitchFamily="18" charset="0"/>
                                        <a:cs typeface="Calibri" panose="020F0502020204030204" pitchFamily="34" charset="0"/>
                                      </a:rPr>
                                      <m:t>3</m:t>
                                    </m:r>
                                  </m:sub>
                                </m:sSub>
                              </m:oMath>
                            </m:oMathPara>
                          </a14:m>
                          <a:endParaRPr lang="en-US" sz="1000" kern="1200" dirty="0">
                            <a:solidFill>
                              <a:schemeClr val="tx1"/>
                            </a:solidFill>
                            <a:effectLst/>
                            <a:latin typeface="Calibri" panose="020F0502020204030204" pitchFamily="34" charset="0"/>
                            <a:ea typeface="+mn-ea"/>
                            <a:cs typeface="Calibri" panose="020F0502020204030204" pitchFamily="34" charset="0"/>
                          </a:endParaRPr>
                        </a:p>
                      </a:txBody>
                      <a:tcPr marL="38576" marR="38576" marT="0" marB="0"/>
                    </a:tc>
                    <a:extLst>
                      <a:ext uri="{0D108BD9-81ED-4DB2-BD59-A6C34878D82A}">
                        <a16:rowId xmlns:a16="http://schemas.microsoft.com/office/drawing/2014/main" val="10011"/>
                      </a:ext>
                    </a:extLst>
                  </a:tr>
                  <a:tr h="70910">
                    <a:tc>
                      <a:txBody>
                        <a:bodyPr/>
                        <a:lstStyle/>
                        <a:p>
                          <a:pPr marL="0" indent="361950" algn="l" defTabSz="914378" rtl="0" eaLnBrk="1" latinLnBrk="0" hangingPunct="0">
                            <a:spcAft>
                              <a:spcPts val="0"/>
                            </a:spcAft>
                          </a:pPr>
                          <a:r>
                            <a:rPr lang="en-US" sz="1000" kern="1200" dirty="0" smtClean="0">
                              <a:solidFill>
                                <a:schemeClr val="tx1"/>
                              </a:solidFill>
                              <a:effectLst/>
                              <a:latin typeface="Calibri" panose="020F0502020204030204" pitchFamily="34" charset="0"/>
                              <a:ea typeface="+mn-ea"/>
                              <a:cs typeface="Calibri" panose="020F0502020204030204" pitchFamily="34" charset="0"/>
                            </a:rPr>
                            <a:t>&gt;&gt;&gt;&gt;</a:t>
                          </a:r>
                          <a:r>
                            <a:rPr lang="en-US" sz="1000" dirty="0" smtClean="0">
                              <a:latin typeface="Calibri" panose="020F0502020204030204" pitchFamily="34" charset="0"/>
                              <a:cs typeface="Calibri" panose="020F0502020204030204" pitchFamily="34" charset="0"/>
                            </a:rPr>
                            <a:t>Number of users whose</a:t>
                          </a:r>
                          <a:r>
                            <a:rPr lang="en-US" sz="1000" kern="1200" dirty="0" smtClean="0">
                              <a:solidFill>
                                <a:schemeClr val="tx1"/>
                              </a:solidFill>
                              <a:effectLst/>
                              <a:latin typeface="Calibri" panose="020F0502020204030204" pitchFamily="34" charset="0"/>
                              <a:ea typeface="+mn-ea"/>
                              <a:cs typeface="Calibri" panose="020F0502020204030204" pitchFamily="34" charset="0"/>
                            </a:rPr>
                            <a:t> service MOS</a:t>
                          </a:r>
                          <a14:m>
                            <m:oMath xmlns:m="http://schemas.openxmlformats.org/officeDocument/2006/math">
                              <m:r>
                                <a:rPr lang="en-US" sz="1000" i="1" kern="1200" smtClean="0">
                                  <a:solidFill>
                                    <a:schemeClr val="tx1"/>
                                  </a:solidFill>
                                  <a:effectLst/>
                                  <a:latin typeface="Cambria Math" panose="02040503050406030204" pitchFamily="18" charset="0"/>
                                  <a:ea typeface="Cambria Math" panose="02040503050406030204" pitchFamily="18" charset="0"/>
                                  <a:cs typeface="Calibri" panose="020F0502020204030204" pitchFamily="34" charset="0"/>
                                </a:rPr>
                                <m:t>∈</m:t>
                              </m:r>
                            </m:oMath>
                          </a14:m>
                          <a:r>
                            <a:rPr lang="en-US" sz="1000" kern="1200" dirty="0" smtClean="0">
                              <a:solidFill>
                                <a:schemeClr val="tx1"/>
                              </a:solidFill>
                              <a:effectLst/>
                              <a:latin typeface="Calibri" panose="020F0502020204030204" pitchFamily="34" charset="0"/>
                              <a:ea typeface="+mn-ea"/>
                              <a:cs typeface="Calibri" panose="020F0502020204030204" pitchFamily="34" charset="0"/>
                            </a:rPr>
                            <a:t>[3.0,</a:t>
                          </a:r>
                          <a:r>
                            <a:rPr lang="en-US" sz="1000" kern="1200" baseline="0" dirty="0" smtClean="0">
                              <a:solidFill>
                                <a:schemeClr val="tx1"/>
                              </a:solidFill>
                              <a:effectLst/>
                              <a:latin typeface="Calibri" panose="020F0502020204030204" pitchFamily="34" charset="0"/>
                              <a:ea typeface="+mn-ea"/>
                              <a:cs typeface="Calibri" panose="020F0502020204030204" pitchFamily="34" charset="0"/>
                            </a:rPr>
                            <a:t> 4.0</a:t>
                          </a:r>
                          <a:r>
                            <a:rPr lang="en-US" sz="1000" kern="1200" dirty="0" smtClean="0">
                              <a:solidFill>
                                <a:schemeClr val="tx1"/>
                              </a:solidFill>
                              <a:effectLst/>
                              <a:latin typeface="Calibri" panose="020F0502020204030204" pitchFamily="34" charset="0"/>
                              <a:ea typeface="+mn-ea"/>
                              <a:cs typeface="Calibri" panose="020F0502020204030204" pitchFamily="34" charset="0"/>
                            </a:rPr>
                            <a:t>]</a:t>
                          </a:r>
                          <a:endParaRPr lang="en-US" sz="1000" kern="1200" dirty="0">
                            <a:solidFill>
                              <a:schemeClr val="tx1"/>
                            </a:solidFill>
                            <a:effectLst/>
                            <a:latin typeface="Calibri" panose="020F0502020204030204" pitchFamily="34" charset="0"/>
                            <a:ea typeface="+mn-ea"/>
                            <a:cs typeface="Calibri" panose="020F0502020204030204" pitchFamily="34" charset="0"/>
                          </a:endParaRPr>
                        </a:p>
                      </a:txBody>
                      <a:tcPr marL="38576" marR="38576" marT="0" marB="0"/>
                    </a:tc>
                    <a:tc>
                      <a:txBody>
                        <a:bodyPr/>
                        <a:lstStyle/>
                        <a:p>
                          <a:pPr marL="0" indent="0" algn="l" defTabSz="914378" rtl="0" eaLnBrk="1" latinLnBrk="0" hangingPunct="0">
                            <a:spcAft>
                              <a:spcPts val="0"/>
                            </a:spcAft>
                          </a:pPr>
                          <a:r>
                            <a:rPr lang="en-US" sz="1000" dirty="0" smtClean="0">
                              <a:effectLst/>
                              <a:latin typeface="Calibri" panose="020F0502020204030204" pitchFamily="34" charset="0"/>
                              <a:cs typeface="Calibri" panose="020F0502020204030204" pitchFamily="34" charset="0"/>
                            </a:rPr>
                            <a:t>To indicate </a:t>
                          </a:r>
                          <a:r>
                            <a:rPr lang="en-US" sz="1000" dirty="0" smtClean="0">
                              <a:latin typeface="Calibri" panose="020F0502020204030204" pitchFamily="34" charset="0"/>
                              <a:cs typeface="Calibri" panose="020F0502020204030204" pitchFamily="34" charset="0"/>
                            </a:rPr>
                            <a:t>number of users whose</a:t>
                          </a:r>
                          <a:r>
                            <a:rPr lang="en-US" sz="1000" kern="1200" dirty="0" smtClean="0">
                              <a:solidFill>
                                <a:schemeClr val="tx1"/>
                              </a:solidFill>
                              <a:effectLst/>
                              <a:latin typeface="Calibri" panose="020F0502020204030204" pitchFamily="34" charset="0"/>
                              <a:ea typeface="+mn-ea"/>
                              <a:cs typeface="Calibri" panose="020F0502020204030204" pitchFamily="34" charset="0"/>
                            </a:rPr>
                            <a:t> service  MOS</a:t>
                          </a:r>
                          <a14:m>
                            <m:oMath xmlns:m="http://schemas.openxmlformats.org/officeDocument/2006/math">
                              <m:r>
                                <a:rPr lang="en-US" sz="1000" i="1" kern="1200" smtClean="0">
                                  <a:solidFill>
                                    <a:schemeClr val="tx1"/>
                                  </a:solidFill>
                                  <a:effectLst/>
                                  <a:latin typeface="Cambria Math" panose="02040503050406030204" pitchFamily="18" charset="0"/>
                                  <a:ea typeface="Cambria Math" panose="02040503050406030204" pitchFamily="18" charset="0"/>
                                  <a:cs typeface="Calibri" panose="020F0502020204030204" pitchFamily="34" charset="0"/>
                                </a:rPr>
                                <m:t>∈</m:t>
                              </m:r>
                            </m:oMath>
                          </a14:m>
                          <a:r>
                            <a:rPr lang="en-US" sz="1000" kern="1200" dirty="0" smtClean="0">
                              <a:solidFill>
                                <a:schemeClr val="tx1"/>
                              </a:solidFill>
                              <a:effectLst/>
                              <a:latin typeface="Calibri" panose="020F0502020204030204" pitchFamily="34" charset="0"/>
                              <a:ea typeface="+mn-ea"/>
                              <a:cs typeface="Calibri" panose="020F0502020204030204" pitchFamily="34" charset="0"/>
                            </a:rPr>
                            <a:t>[3.0,</a:t>
                          </a:r>
                          <a:r>
                            <a:rPr lang="en-US" sz="1000" kern="1200" baseline="0" dirty="0" smtClean="0">
                              <a:solidFill>
                                <a:schemeClr val="tx1"/>
                              </a:solidFill>
                              <a:effectLst/>
                              <a:latin typeface="Calibri" panose="020F0502020204030204" pitchFamily="34" charset="0"/>
                              <a:ea typeface="+mn-ea"/>
                              <a:cs typeface="Calibri" panose="020F0502020204030204" pitchFamily="34" charset="0"/>
                            </a:rPr>
                            <a:t> 4.0</a:t>
                          </a:r>
                          <a:r>
                            <a:rPr lang="en-US" sz="1000" kern="1200" dirty="0" smtClean="0">
                              <a:solidFill>
                                <a:schemeClr val="tx1"/>
                              </a:solidFill>
                              <a:effectLst/>
                              <a:latin typeface="Calibri" panose="020F0502020204030204" pitchFamily="34" charset="0"/>
                              <a:ea typeface="+mn-ea"/>
                              <a:cs typeface="Calibri" panose="020F0502020204030204" pitchFamily="34" charset="0"/>
                            </a:rPr>
                            <a:t>]</a:t>
                          </a:r>
                          <a:endParaRPr lang="en-US" sz="1000" kern="1200" dirty="0">
                            <a:solidFill>
                              <a:schemeClr val="tx1"/>
                            </a:solidFill>
                            <a:effectLst/>
                            <a:latin typeface="Calibri" panose="020F0502020204030204" pitchFamily="34" charset="0"/>
                            <a:ea typeface="+mn-ea"/>
                            <a:cs typeface="Calibri" panose="020F0502020204030204" pitchFamily="34" charset="0"/>
                          </a:endParaRPr>
                        </a:p>
                      </a:txBody>
                      <a:tcPr marL="38576" marR="38576" marT="0" marB="0"/>
                    </a:tc>
                    <a:tc>
                      <a:txBody>
                        <a:bodyPr/>
                        <a:lstStyle/>
                        <a:p>
                          <a:pPr marL="0" indent="0" algn="ctr" defTabSz="914378" rtl="0" eaLnBrk="1" latinLnBrk="0" hangingPunct="0">
                            <a:spcAft>
                              <a:spcPts val="0"/>
                            </a:spcAft>
                          </a:pPr>
                          <a14:m>
                            <m:oMathPara xmlns:m="http://schemas.openxmlformats.org/officeDocument/2006/math">
                              <m:oMathParaPr>
                                <m:jc m:val="centerGroup"/>
                              </m:oMathParaPr>
                              <m:oMath xmlns:m="http://schemas.openxmlformats.org/officeDocument/2006/math">
                                <m:sSub>
                                  <m:sSubPr>
                                    <m:ctrlPr>
                                      <a:rPr lang="en-US" sz="1000" i="1" smtClean="0">
                                        <a:effectLst/>
                                        <a:latin typeface="Cambria Math" panose="02040503050406030204" pitchFamily="18" charset="0"/>
                                        <a:cs typeface="Calibri" panose="020F0502020204030204" pitchFamily="34" charset="0"/>
                                      </a:rPr>
                                    </m:ctrlPr>
                                  </m:sSubPr>
                                  <m:e>
                                    <m:r>
                                      <a:rPr lang="en-US" sz="1000" b="0" i="1" smtClean="0">
                                        <a:effectLst/>
                                        <a:latin typeface="Cambria Math" panose="02040503050406030204" pitchFamily="18" charset="0"/>
                                        <a:cs typeface="Calibri" panose="020F0502020204030204" pitchFamily="34" charset="0"/>
                                      </a:rPr>
                                      <m:t>𝑥</m:t>
                                    </m:r>
                                  </m:e>
                                  <m:sub>
                                    <m:r>
                                      <a:rPr lang="en-US" sz="1000" b="0" i="1" smtClean="0">
                                        <a:effectLst/>
                                        <a:latin typeface="Cambria Math" panose="02040503050406030204" pitchFamily="18" charset="0"/>
                                        <a:cs typeface="Calibri" panose="020F0502020204030204" pitchFamily="34" charset="0"/>
                                      </a:rPr>
                                      <m:t>4</m:t>
                                    </m:r>
                                  </m:sub>
                                </m:sSub>
                              </m:oMath>
                            </m:oMathPara>
                          </a14:m>
                          <a:endParaRPr lang="en-US" sz="1000" kern="1200" dirty="0">
                            <a:solidFill>
                              <a:schemeClr val="tx1"/>
                            </a:solidFill>
                            <a:effectLst/>
                            <a:latin typeface="Calibri" panose="020F0502020204030204" pitchFamily="34" charset="0"/>
                            <a:ea typeface="+mn-ea"/>
                            <a:cs typeface="Calibri" panose="020F0502020204030204" pitchFamily="34" charset="0"/>
                          </a:endParaRPr>
                        </a:p>
                      </a:txBody>
                      <a:tcPr marL="38576" marR="38576" marT="0" marB="0"/>
                    </a:tc>
                    <a:extLst>
                      <a:ext uri="{0D108BD9-81ED-4DB2-BD59-A6C34878D82A}">
                        <a16:rowId xmlns:a16="http://schemas.microsoft.com/office/drawing/2014/main" val="10012"/>
                      </a:ext>
                    </a:extLst>
                  </a:tr>
                  <a:tr h="70910">
                    <a:tc>
                      <a:txBody>
                        <a:bodyPr/>
                        <a:lstStyle/>
                        <a:p>
                          <a:pPr marL="0" marR="0" lvl="0" indent="361950" algn="l" defTabSz="914378" rtl="0" eaLnBrk="1" fontAlgn="auto" latinLnBrk="0" hangingPunct="0">
                            <a:lnSpc>
                              <a:spcPct val="100000"/>
                            </a:lnSpc>
                            <a:spcBef>
                              <a:spcPts val="0"/>
                            </a:spcBef>
                            <a:spcAft>
                              <a:spcPts val="0"/>
                            </a:spcAft>
                            <a:buClrTx/>
                            <a:buSzTx/>
                            <a:buFontTx/>
                            <a:buNone/>
                            <a:tabLst/>
                            <a:defRPr/>
                          </a:pPr>
                          <a:r>
                            <a:rPr lang="en-US" sz="1000" kern="1200" dirty="0" smtClean="0">
                              <a:solidFill>
                                <a:schemeClr val="tx1"/>
                              </a:solidFill>
                              <a:effectLst/>
                              <a:latin typeface="Calibri" panose="020F0502020204030204" pitchFamily="34" charset="0"/>
                              <a:ea typeface="+mn-ea"/>
                              <a:cs typeface="Calibri" panose="020F0502020204030204" pitchFamily="34" charset="0"/>
                            </a:rPr>
                            <a:t>&gt;&gt;&gt;&gt;</a:t>
                          </a:r>
                          <a:r>
                            <a:rPr lang="en-US" sz="1000" dirty="0" smtClean="0">
                              <a:latin typeface="Calibri" panose="020F0502020204030204" pitchFamily="34" charset="0"/>
                              <a:cs typeface="Calibri" panose="020F0502020204030204" pitchFamily="34" charset="0"/>
                            </a:rPr>
                            <a:t>Number of users whose</a:t>
                          </a:r>
                          <a:r>
                            <a:rPr lang="en-US" sz="1000" kern="1200" dirty="0" smtClean="0">
                              <a:solidFill>
                                <a:schemeClr val="tx1"/>
                              </a:solidFill>
                              <a:effectLst/>
                              <a:latin typeface="Calibri" panose="020F0502020204030204" pitchFamily="34" charset="0"/>
                              <a:ea typeface="+mn-ea"/>
                              <a:cs typeface="Calibri" panose="020F0502020204030204" pitchFamily="34" charset="0"/>
                            </a:rPr>
                            <a:t> service MOS</a:t>
                          </a:r>
                          <a14:m>
                            <m:oMath xmlns:m="http://schemas.openxmlformats.org/officeDocument/2006/math">
                              <m:r>
                                <a:rPr lang="en-US" sz="1000" i="1" kern="1200" smtClean="0">
                                  <a:solidFill>
                                    <a:schemeClr val="tx1"/>
                                  </a:solidFill>
                                  <a:effectLst/>
                                  <a:latin typeface="Cambria Math" panose="02040503050406030204" pitchFamily="18" charset="0"/>
                                  <a:ea typeface="Cambria Math" panose="02040503050406030204" pitchFamily="18" charset="0"/>
                                  <a:cs typeface="Calibri" panose="020F0502020204030204" pitchFamily="34" charset="0"/>
                                </a:rPr>
                                <m:t>∈</m:t>
                              </m:r>
                            </m:oMath>
                          </a14:m>
                          <a:r>
                            <a:rPr lang="en-US" sz="1000" kern="1200" dirty="0" smtClean="0">
                              <a:solidFill>
                                <a:schemeClr val="tx1"/>
                              </a:solidFill>
                              <a:effectLst/>
                              <a:latin typeface="Calibri" panose="020F0502020204030204" pitchFamily="34" charset="0"/>
                              <a:ea typeface="+mn-ea"/>
                              <a:cs typeface="Calibri" panose="020F0502020204030204" pitchFamily="34" charset="0"/>
                            </a:rPr>
                            <a:t>[</a:t>
                          </a:r>
                          <a:r>
                            <a:rPr lang="en-US" sz="1000" kern="1200" baseline="0" dirty="0" smtClean="0">
                              <a:solidFill>
                                <a:schemeClr val="tx1"/>
                              </a:solidFill>
                              <a:effectLst/>
                              <a:latin typeface="Calibri" panose="020F0502020204030204" pitchFamily="34" charset="0"/>
                              <a:ea typeface="+mn-ea"/>
                              <a:cs typeface="Calibri" panose="020F0502020204030204" pitchFamily="34" charset="0"/>
                            </a:rPr>
                            <a:t>4.0, 5.0</a:t>
                          </a:r>
                          <a:r>
                            <a:rPr lang="en-US" sz="1000" kern="1200" dirty="0" smtClean="0">
                              <a:solidFill>
                                <a:schemeClr val="tx1"/>
                              </a:solidFill>
                              <a:effectLst/>
                              <a:latin typeface="Calibri" panose="020F0502020204030204" pitchFamily="34" charset="0"/>
                              <a:ea typeface="+mn-ea"/>
                              <a:cs typeface="Calibri" panose="020F0502020204030204" pitchFamily="34" charset="0"/>
                            </a:rPr>
                            <a:t>]</a:t>
                          </a:r>
                          <a:endParaRPr lang="en-US" sz="1000" kern="1200" dirty="0">
                            <a:solidFill>
                              <a:schemeClr val="tx1"/>
                            </a:solidFill>
                            <a:effectLst/>
                            <a:latin typeface="Calibri" panose="020F0502020204030204" pitchFamily="34" charset="0"/>
                            <a:ea typeface="+mn-ea"/>
                            <a:cs typeface="Calibri" panose="020F0502020204030204" pitchFamily="34" charset="0"/>
                          </a:endParaRPr>
                        </a:p>
                      </a:txBody>
                      <a:tcPr marL="38576" marR="38576" marT="0" marB="0"/>
                    </a:tc>
                    <a:tc>
                      <a:txBody>
                        <a:bodyPr/>
                        <a:lstStyle/>
                        <a:p>
                          <a:pPr algn="l" hangingPunct="0">
                            <a:spcAft>
                              <a:spcPts val="0"/>
                            </a:spcAft>
                          </a:pPr>
                          <a:r>
                            <a:rPr lang="en-US" sz="1000" dirty="0" smtClean="0">
                              <a:effectLst/>
                              <a:latin typeface="Calibri" panose="020F0502020204030204" pitchFamily="34" charset="0"/>
                              <a:cs typeface="Calibri" panose="020F0502020204030204" pitchFamily="34" charset="0"/>
                            </a:rPr>
                            <a:t>To indicate </a:t>
                          </a:r>
                          <a:r>
                            <a:rPr lang="en-US" sz="1000" dirty="0" smtClean="0">
                              <a:latin typeface="Calibri" panose="020F0502020204030204" pitchFamily="34" charset="0"/>
                              <a:cs typeface="Calibri" panose="020F0502020204030204" pitchFamily="34" charset="0"/>
                            </a:rPr>
                            <a:t>number of users whose</a:t>
                          </a:r>
                          <a:r>
                            <a:rPr lang="en-US" sz="1000" kern="1200" dirty="0" smtClean="0">
                              <a:solidFill>
                                <a:schemeClr val="tx1"/>
                              </a:solidFill>
                              <a:effectLst/>
                              <a:latin typeface="Calibri" panose="020F0502020204030204" pitchFamily="34" charset="0"/>
                              <a:ea typeface="+mn-ea"/>
                              <a:cs typeface="Calibri" panose="020F0502020204030204" pitchFamily="34" charset="0"/>
                            </a:rPr>
                            <a:t> service MOS</a:t>
                          </a:r>
                          <a14:m>
                            <m:oMath xmlns:m="http://schemas.openxmlformats.org/officeDocument/2006/math">
                              <m:r>
                                <a:rPr lang="en-US" sz="1000" i="1" kern="1200" smtClean="0">
                                  <a:solidFill>
                                    <a:schemeClr val="tx1"/>
                                  </a:solidFill>
                                  <a:effectLst/>
                                  <a:latin typeface="Cambria Math" panose="02040503050406030204" pitchFamily="18" charset="0"/>
                                  <a:ea typeface="Cambria Math" panose="02040503050406030204" pitchFamily="18" charset="0"/>
                                  <a:cs typeface="Calibri" panose="020F0502020204030204" pitchFamily="34" charset="0"/>
                                </a:rPr>
                                <m:t>∈</m:t>
                              </m:r>
                            </m:oMath>
                          </a14:m>
                          <a:r>
                            <a:rPr lang="en-US" sz="1000" kern="1200" dirty="0" smtClean="0">
                              <a:solidFill>
                                <a:schemeClr val="tx1"/>
                              </a:solidFill>
                              <a:effectLst/>
                              <a:latin typeface="Calibri" panose="020F0502020204030204" pitchFamily="34" charset="0"/>
                              <a:ea typeface="+mn-ea"/>
                              <a:cs typeface="Calibri" panose="020F0502020204030204" pitchFamily="34" charset="0"/>
                            </a:rPr>
                            <a:t>[</a:t>
                          </a:r>
                          <a:r>
                            <a:rPr lang="en-US" sz="1000" kern="1200" baseline="0" dirty="0" smtClean="0">
                              <a:solidFill>
                                <a:schemeClr val="tx1"/>
                              </a:solidFill>
                              <a:effectLst/>
                              <a:latin typeface="Calibri" panose="020F0502020204030204" pitchFamily="34" charset="0"/>
                              <a:ea typeface="+mn-ea"/>
                              <a:cs typeface="Calibri" panose="020F0502020204030204" pitchFamily="34" charset="0"/>
                            </a:rPr>
                            <a:t>4.0, 5.0</a:t>
                          </a:r>
                          <a:endParaRPr lang="en-US" sz="1000" dirty="0">
                            <a:effectLst/>
                            <a:latin typeface="Calibri" panose="020F0502020204030204" pitchFamily="34" charset="0"/>
                            <a:cs typeface="Calibri" panose="020F0502020204030204" pitchFamily="34" charset="0"/>
                          </a:endParaRPr>
                        </a:p>
                      </a:txBody>
                      <a:tcPr marL="38576" marR="38576" marT="0" marB="0"/>
                    </a:tc>
                    <a:tc>
                      <a:txBody>
                        <a:bodyPr/>
                        <a:lstStyle/>
                        <a:p>
                          <a:pPr algn="ctr" hangingPunct="0">
                            <a:spcAft>
                              <a:spcPts val="0"/>
                            </a:spcAft>
                          </a:pPr>
                          <a14:m>
                            <m:oMathPara xmlns:m="http://schemas.openxmlformats.org/officeDocument/2006/math">
                              <m:oMathParaPr>
                                <m:jc m:val="centerGroup"/>
                              </m:oMathParaPr>
                              <m:oMath xmlns:m="http://schemas.openxmlformats.org/officeDocument/2006/math">
                                <m:sSub>
                                  <m:sSubPr>
                                    <m:ctrlPr>
                                      <a:rPr lang="en-US" sz="1000" i="1" smtClean="0">
                                        <a:effectLst/>
                                        <a:latin typeface="Cambria Math" panose="02040503050406030204" pitchFamily="18" charset="0"/>
                                        <a:cs typeface="Calibri" panose="020F0502020204030204" pitchFamily="34" charset="0"/>
                                      </a:rPr>
                                    </m:ctrlPr>
                                  </m:sSubPr>
                                  <m:e>
                                    <m:r>
                                      <a:rPr lang="en-US" sz="1000" b="0" i="1" smtClean="0">
                                        <a:effectLst/>
                                        <a:latin typeface="Cambria Math" panose="02040503050406030204" pitchFamily="18" charset="0"/>
                                        <a:cs typeface="Calibri" panose="020F0502020204030204" pitchFamily="34" charset="0"/>
                                      </a:rPr>
                                      <m:t>𝑥</m:t>
                                    </m:r>
                                  </m:e>
                                  <m:sub>
                                    <m:r>
                                      <a:rPr lang="en-US" sz="1000" b="0" i="1" smtClean="0">
                                        <a:effectLst/>
                                        <a:latin typeface="Cambria Math" panose="02040503050406030204" pitchFamily="18" charset="0"/>
                                        <a:cs typeface="Calibri" panose="020F0502020204030204" pitchFamily="34" charset="0"/>
                                      </a:rPr>
                                      <m:t>5</m:t>
                                    </m:r>
                                  </m:sub>
                                </m:sSub>
                              </m:oMath>
                            </m:oMathPara>
                          </a14:m>
                          <a:endParaRPr lang="en-US" sz="1000" dirty="0">
                            <a:effectLst/>
                            <a:latin typeface="Calibri" panose="020F0502020204030204" pitchFamily="34" charset="0"/>
                            <a:cs typeface="Calibri" panose="020F0502020204030204" pitchFamily="34" charset="0"/>
                          </a:endParaRPr>
                        </a:p>
                      </a:txBody>
                      <a:tcPr marL="38576" marR="38576" marT="0" marB="0"/>
                    </a:tc>
                    <a:extLst>
                      <a:ext uri="{0D108BD9-81ED-4DB2-BD59-A6C34878D82A}">
                        <a16:rowId xmlns:a16="http://schemas.microsoft.com/office/drawing/2014/main" val="10013"/>
                      </a:ext>
                    </a:extLst>
                  </a:tr>
                  <a:tr h="70910">
                    <a:tc>
                      <a:txBody>
                        <a:bodyPr/>
                        <a:lstStyle/>
                        <a:p>
                          <a:pPr marL="0" marR="0" lvl="0" indent="361950" algn="l" defTabSz="914378" rtl="0" eaLnBrk="1" fontAlgn="auto" latinLnBrk="0" hangingPunct="0">
                            <a:lnSpc>
                              <a:spcPct val="100000"/>
                            </a:lnSpc>
                            <a:spcBef>
                              <a:spcPts val="0"/>
                            </a:spcBef>
                            <a:spcAft>
                              <a:spcPts val="0"/>
                            </a:spcAft>
                            <a:buClrTx/>
                            <a:buSzTx/>
                            <a:buFontTx/>
                            <a:buNone/>
                            <a:tabLst/>
                            <a:defRPr/>
                          </a:pPr>
                          <a:r>
                            <a:rPr lang="en-US" sz="1000" kern="1200" dirty="0" smtClean="0">
                              <a:solidFill>
                                <a:schemeClr val="tx1"/>
                              </a:solidFill>
                              <a:effectLst/>
                              <a:latin typeface="Calibri" panose="020F0502020204030204" pitchFamily="34" charset="0"/>
                              <a:ea typeface="+mn-ea"/>
                              <a:cs typeface="Calibri" panose="020F0502020204030204" pitchFamily="34" charset="0"/>
                            </a:rPr>
                            <a:t>&gt;&gt;&gt;&gt;percentage of service MOS</a:t>
                          </a:r>
                          <a14:m>
                            <m:oMath xmlns:m="http://schemas.openxmlformats.org/officeDocument/2006/math">
                              <m:r>
                                <a:rPr lang="en-US" sz="1000" i="1" kern="1200" smtClean="0">
                                  <a:solidFill>
                                    <a:schemeClr val="tx1"/>
                                  </a:solidFill>
                                  <a:effectLst/>
                                  <a:latin typeface="Cambria Math" panose="02040503050406030204" pitchFamily="18" charset="0"/>
                                  <a:ea typeface="Cambria Math" panose="02040503050406030204" pitchFamily="18" charset="0"/>
                                  <a:cs typeface="Calibri" panose="020F0502020204030204" pitchFamily="34" charset="0"/>
                                </a:rPr>
                                <m:t>≥</m:t>
                              </m:r>
                            </m:oMath>
                          </a14:m>
                          <a:r>
                            <a:rPr lang="en-US" sz="1000" kern="1200" baseline="0" dirty="0" smtClean="0">
                              <a:solidFill>
                                <a:schemeClr val="tx1"/>
                              </a:solidFill>
                              <a:effectLst/>
                              <a:latin typeface="Calibri" panose="020F0502020204030204" pitchFamily="34" charset="0"/>
                              <a:ea typeface="+mn-ea"/>
                              <a:cs typeface="Calibri" panose="020F0502020204030204" pitchFamily="34" charset="0"/>
                            </a:rPr>
                            <a:t>3.0</a:t>
                          </a:r>
                          <a:endParaRPr lang="en-US" sz="1000" kern="1200" dirty="0">
                            <a:solidFill>
                              <a:schemeClr val="tx1"/>
                            </a:solidFill>
                            <a:effectLst/>
                            <a:latin typeface="Calibri" panose="020F0502020204030204" pitchFamily="34" charset="0"/>
                            <a:ea typeface="+mn-ea"/>
                            <a:cs typeface="Calibri" panose="020F0502020204030204" pitchFamily="34" charset="0"/>
                          </a:endParaRPr>
                        </a:p>
                      </a:txBody>
                      <a:tcPr marL="38576" marR="38576" marT="0" marB="0"/>
                    </a:tc>
                    <a:tc>
                      <a:txBody>
                        <a:bodyPr/>
                        <a:lstStyle/>
                        <a:p>
                          <a:pPr marL="0" marR="0" lvl="0" indent="0" algn="l" defTabSz="914378" rtl="0" eaLnBrk="1" fontAlgn="auto" latinLnBrk="0" hangingPunct="0">
                            <a:lnSpc>
                              <a:spcPct val="100000"/>
                            </a:lnSpc>
                            <a:spcBef>
                              <a:spcPts val="0"/>
                            </a:spcBef>
                            <a:spcAft>
                              <a:spcPts val="0"/>
                            </a:spcAft>
                            <a:buClrTx/>
                            <a:buSzTx/>
                            <a:buFontTx/>
                            <a:buNone/>
                            <a:tabLst/>
                            <a:defRPr/>
                          </a:pPr>
                          <a:r>
                            <a:rPr lang="en-US" sz="1000" dirty="0" smtClean="0">
                              <a:effectLst/>
                              <a:latin typeface="Calibri" panose="020F0502020204030204" pitchFamily="34" charset="0"/>
                              <a:cs typeface="Calibri" panose="020F0502020204030204" pitchFamily="34" charset="0"/>
                            </a:rPr>
                            <a:t>To indicate how many percent users</a:t>
                          </a:r>
                          <a:r>
                            <a:rPr lang="en-US" sz="1000" baseline="0" dirty="0" smtClean="0">
                              <a:effectLst/>
                              <a:latin typeface="Calibri" panose="020F0502020204030204" pitchFamily="34" charset="0"/>
                              <a:cs typeface="Calibri" panose="020F0502020204030204" pitchFamily="34" charset="0"/>
                            </a:rPr>
                            <a:t> within service MOS</a:t>
                          </a:r>
                          <a14:m>
                            <m:oMath xmlns:m="http://schemas.openxmlformats.org/officeDocument/2006/math">
                              <m:r>
                                <a:rPr lang="en-US" sz="1000" i="1" kern="1200" smtClean="0">
                                  <a:solidFill>
                                    <a:schemeClr val="tx1"/>
                                  </a:solidFill>
                                  <a:effectLst/>
                                  <a:latin typeface="Cambria Math" panose="02040503050406030204" pitchFamily="18" charset="0"/>
                                  <a:ea typeface="Cambria Math" panose="02040503050406030204" pitchFamily="18" charset="0"/>
                                  <a:cs typeface="Calibri" panose="020F0502020204030204" pitchFamily="34" charset="0"/>
                                </a:rPr>
                                <m:t>≥</m:t>
                              </m:r>
                            </m:oMath>
                          </a14:m>
                          <a:r>
                            <a:rPr lang="en-US" sz="1000" kern="1200" baseline="0" dirty="0" smtClean="0">
                              <a:solidFill>
                                <a:schemeClr val="tx1"/>
                              </a:solidFill>
                              <a:effectLst/>
                              <a:latin typeface="Calibri" panose="020F0502020204030204" pitchFamily="34" charset="0"/>
                              <a:ea typeface="+mn-ea"/>
                              <a:cs typeface="Calibri" panose="020F0502020204030204" pitchFamily="34" charset="0"/>
                            </a:rPr>
                            <a:t>3.0</a:t>
                          </a:r>
                          <a:endParaRPr lang="en-US" sz="1000" kern="1200" dirty="0">
                            <a:solidFill>
                              <a:schemeClr val="tx1"/>
                            </a:solidFill>
                            <a:effectLst/>
                            <a:latin typeface="Calibri" panose="020F0502020204030204" pitchFamily="34" charset="0"/>
                            <a:ea typeface="+mn-ea"/>
                            <a:cs typeface="Calibri" panose="020F0502020204030204" pitchFamily="34" charset="0"/>
                          </a:endParaRPr>
                        </a:p>
                      </a:txBody>
                      <a:tcPr marL="38576" marR="38576" marT="0" marB="0"/>
                    </a:tc>
                    <a:tc>
                      <a:txBody>
                        <a:bodyPr/>
                        <a:lstStyle/>
                        <a:p>
                          <a:pPr marL="0" marR="0" lvl="0" indent="0" algn="ctr" defTabSz="914378" rtl="0" eaLnBrk="1" fontAlgn="auto" latinLnBrk="0" hangingPunct="0">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lang="en-US" sz="1000" i="1" smtClean="0">
                                        <a:effectLst/>
                                        <a:latin typeface="Cambria Math" panose="02040503050406030204" pitchFamily="18" charset="0"/>
                                        <a:cs typeface="Calibri" panose="020F0502020204030204" pitchFamily="34" charset="0"/>
                                      </a:rPr>
                                    </m:ctrlPr>
                                  </m:sSubPr>
                                  <m:e>
                                    <m:r>
                                      <a:rPr lang="en-US" sz="1000" b="0" i="1" smtClean="0">
                                        <a:effectLst/>
                                        <a:latin typeface="Cambria Math" panose="02040503050406030204" pitchFamily="18" charset="0"/>
                                        <a:cs typeface="Calibri" panose="020F0502020204030204" pitchFamily="34" charset="0"/>
                                      </a:rPr>
                                      <m:t>𝑥</m:t>
                                    </m:r>
                                  </m:e>
                                  <m:sub>
                                    <m:r>
                                      <a:rPr lang="en-US" sz="1000" b="0" i="1" smtClean="0">
                                        <a:effectLst/>
                                        <a:latin typeface="Cambria Math" panose="02040503050406030204" pitchFamily="18" charset="0"/>
                                        <a:cs typeface="Calibri" panose="020F0502020204030204" pitchFamily="34" charset="0"/>
                                      </a:rPr>
                                      <m:t>6</m:t>
                                    </m:r>
                                  </m:sub>
                                </m:sSub>
                              </m:oMath>
                            </m:oMathPara>
                          </a14:m>
                          <a:endParaRPr lang="en-US" sz="1000" kern="1200" dirty="0">
                            <a:solidFill>
                              <a:schemeClr val="tx1"/>
                            </a:solidFill>
                            <a:effectLst/>
                            <a:latin typeface="Calibri" panose="020F0502020204030204" pitchFamily="34" charset="0"/>
                            <a:ea typeface="+mn-ea"/>
                            <a:cs typeface="Calibri" panose="020F0502020204030204" pitchFamily="34" charset="0"/>
                          </a:endParaRPr>
                        </a:p>
                      </a:txBody>
                      <a:tcPr marL="38576" marR="38576" marT="0" marB="0"/>
                    </a:tc>
                    <a:extLst>
                      <a:ext uri="{0D108BD9-81ED-4DB2-BD59-A6C34878D82A}">
                        <a16:rowId xmlns:a16="http://schemas.microsoft.com/office/drawing/2014/main" val="10014"/>
                      </a:ext>
                    </a:extLst>
                  </a:tr>
                  <a:tr h="70910">
                    <a:tc>
                      <a:txBody>
                        <a:bodyPr/>
                        <a:lstStyle/>
                        <a:p>
                          <a:pPr marL="0" indent="271463" algn="l" defTabSz="914378" rtl="0" eaLnBrk="1" latinLnBrk="0" hangingPunct="0">
                            <a:spcAft>
                              <a:spcPts val="0"/>
                            </a:spcAft>
                          </a:pPr>
                          <a:r>
                            <a:rPr lang="en-US" sz="1000" kern="1200" dirty="0" smtClean="0">
                              <a:solidFill>
                                <a:schemeClr val="tx1"/>
                              </a:solidFill>
                              <a:effectLst/>
                              <a:latin typeface="Calibri" panose="020F0502020204030204" pitchFamily="34" charset="0"/>
                              <a:ea typeface="+mn-ea"/>
                              <a:cs typeface="Calibri" panose="020F0502020204030204" pitchFamily="34" charset="0"/>
                            </a:rPr>
                            <a:t>&gt;&gt;&gt;Application 2</a:t>
                          </a:r>
                          <a:endParaRPr lang="en-US" sz="1000" kern="1200" dirty="0">
                            <a:solidFill>
                              <a:schemeClr val="tx1"/>
                            </a:solidFill>
                            <a:effectLst/>
                            <a:latin typeface="Calibri" panose="020F0502020204030204" pitchFamily="34" charset="0"/>
                            <a:ea typeface="+mn-ea"/>
                            <a:cs typeface="Calibri" panose="020F0502020204030204" pitchFamily="34" charset="0"/>
                          </a:endParaRPr>
                        </a:p>
                      </a:txBody>
                      <a:tcPr marL="38576" marR="38576" marT="0" marB="0"/>
                    </a:tc>
                    <a:tc>
                      <a:txBody>
                        <a:bodyPr/>
                        <a:lstStyle/>
                        <a:p>
                          <a:pPr algn="l" hangingPunct="0">
                            <a:spcAft>
                              <a:spcPts val="0"/>
                            </a:spcAft>
                          </a:pPr>
                          <a:endParaRPr lang="en-US" sz="1000" dirty="0">
                            <a:effectLst/>
                            <a:latin typeface="Calibri" panose="020F0502020204030204" pitchFamily="34" charset="0"/>
                            <a:cs typeface="Calibri" panose="020F0502020204030204" pitchFamily="34" charset="0"/>
                          </a:endParaRPr>
                        </a:p>
                      </a:txBody>
                      <a:tcPr marL="38576" marR="38576" marT="0" marB="0"/>
                    </a:tc>
                    <a:tc>
                      <a:txBody>
                        <a:bodyPr/>
                        <a:lstStyle/>
                        <a:p>
                          <a:pPr algn="ctr" hangingPunct="0">
                            <a:spcAft>
                              <a:spcPts val="0"/>
                            </a:spcAft>
                          </a:pPr>
                          <a:endParaRPr lang="en-US" sz="1000" dirty="0">
                            <a:effectLst/>
                            <a:latin typeface="Calibri" panose="020F0502020204030204" pitchFamily="34" charset="0"/>
                            <a:cs typeface="Calibri" panose="020F0502020204030204" pitchFamily="34" charset="0"/>
                          </a:endParaRPr>
                        </a:p>
                      </a:txBody>
                      <a:tcPr marL="38576" marR="38576" marT="0" marB="0"/>
                    </a:tc>
                    <a:extLst>
                      <a:ext uri="{0D108BD9-81ED-4DB2-BD59-A6C34878D82A}">
                        <a16:rowId xmlns:a16="http://schemas.microsoft.com/office/drawing/2014/main" val="10015"/>
                      </a:ext>
                    </a:extLst>
                  </a:tr>
                  <a:tr h="70910">
                    <a:tc>
                      <a:txBody>
                        <a:bodyPr/>
                        <a:lstStyle/>
                        <a:p>
                          <a:pPr marL="0" marR="0" lvl="0" indent="361950" algn="l" defTabSz="914378" rtl="0" eaLnBrk="1" fontAlgn="auto" latinLnBrk="0" hangingPunct="0">
                            <a:lnSpc>
                              <a:spcPct val="100000"/>
                            </a:lnSpc>
                            <a:spcBef>
                              <a:spcPts val="0"/>
                            </a:spcBef>
                            <a:spcAft>
                              <a:spcPts val="0"/>
                            </a:spcAft>
                            <a:buClrTx/>
                            <a:buSzTx/>
                            <a:buFontTx/>
                            <a:buNone/>
                            <a:tabLst/>
                            <a:defRPr/>
                          </a:pPr>
                          <a:r>
                            <a:rPr lang="en-US" sz="1000" kern="1200" dirty="0" smtClean="0">
                              <a:solidFill>
                                <a:schemeClr val="tx1"/>
                              </a:solidFill>
                              <a:effectLst/>
                              <a:latin typeface="Calibri" panose="020F0502020204030204" pitchFamily="34" charset="0"/>
                              <a:ea typeface="+mn-ea"/>
                              <a:cs typeface="Calibri" panose="020F0502020204030204" pitchFamily="34" charset="0"/>
                            </a:rPr>
                            <a:t>&gt;&gt;&gt;&gt;</a:t>
                          </a:r>
                          <a:r>
                            <a:rPr lang="en-US" sz="1000" kern="1200" baseline="0" dirty="0" smtClean="0">
                              <a:solidFill>
                                <a:schemeClr val="tx1"/>
                              </a:solidFill>
                              <a:effectLst/>
                              <a:latin typeface="Calibri" panose="020F0502020204030204" pitchFamily="34" charset="0"/>
                              <a:ea typeface="+mn-ea"/>
                              <a:cs typeface="Calibri" panose="020F0502020204030204" pitchFamily="34" charset="0"/>
                            </a:rPr>
                            <a:t>…</a:t>
                          </a:r>
                          <a:endParaRPr lang="en-US" sz="1000" kern="1200" dirty="0" smtClean="0">
                            <a:solidFill>
                              <a:schemeClr val="tx1"/>
                            </a:solidFill>
                            <a:effectLst/>
                            <a:latin typeface="Calibri" panose="020F0502020204030204" pitchFamily="34" charset="0"/>
                            <a:ea typeface="+mn-ea"/>
                            <a:cs typeface="Calibri" panose="020F0502020204030204" pitchFamily="34" charset="0"/>
                          </a:endParaRPr>
                        </a:p>
                      </a:txBody>
                      <a:tcPr marL="38576" marR="38576" marT="0" marB="0"/>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lang="en-US" sz="1000" dirty="0" smtClean="0">
                            <a:effectLst/>
                            <a:latin typeface="Calibri" panose="020F0502020204030204" pitchFamily="34" charset="0"/>
                            <a:cs typeface="Calibri" panose="020F0502020204030204" pitchFamily="34" charset="0"/>
                          </a:endParaRPr>
                        </a:p>
                      </a:txBody>
                      <a:tcPr marL="38576" marR="38576" marT="0" marB="0"/>
                    </a:tc>
                    <a:tc>
                      <a:txBody>
                        <a:bodyPr/>
                        <a:lstStyle/>
                        <a:p>
                          <a:pPr marL="0" marR="0" lvl="0" indent="0" algn="ctr" defTabSz="914400" rtl="0" eaLnBrk="1" fontAlgn="auto" latinLnBrk="0" hangingPunct="0">
                            <a:lnSpc>
                              <a:spcPct val="100000"/>
                            </a:lnSpc>
                            <a:spcBef>
                              <a:spcPts val="0"/>
                            </a:spcBef>
                            <a:spcAft>
                              <a:spcPts val="0"/>
                            </a:spcAft>
                            <a:buClrTx/>
                            <a:buSzTx/>
                            <a:buFontTx/>
                            <a:buNone/>
                            <a:tabLst/>
                            <a:defRPr/>
                          </a:pPr>
                          <a:r>
                            <a:rPr lang="en-US" sz="1000" dirty="0" smtClean="0">
                              <a:effectLst/>
                              <a:latin typeface="Calibri" panose="020F0502020204030204" pitchFamily="34" charset="0"/>
                              <a:cs typeface="Calibri" panose="020F0502020204030204" pitchFamily="34" charset="0"/>
                            </a:rPr>
                            <a:t>…</a:t>
                          </a:r>
                        </a:p>
                      </a:txBody>
                      <a:tcPr marL="38576" marR="38576" marT="0" marB="0"/>
                    </a:tc>
                    <a:extLst>
                      <a:ext uri="{0D108BD9-81ED-4DB2-BD59-A6C34878D82A}">
                        <a16:rowId xmlns:a16="http://schemas.microsoft.com/office/drawing/2014/main" val="10016"/>
                      </a:ext>
                    </a:extLst>
                  </a:tr>
                  <a:tr h="70910">
                    <a:tc>
                      <a:txBody>
                        <a:bodyPr/>
                        <a:lstStyle/>
                        <a:p>
                          <a:pPr marL="0" marR="0" lvl="0" indent="271463" algn="l" defTabSz="914378" rtl="0" eaLnBrk="1" fontAlgn="auto" latinLnBrk="0" hangingPunct="0">
                            <a:lnSpc>
                              <a:spcPct val="100000"/>
                            </a:lnSpc>
                            <a:spcBef>
                              <a:spcPts val="0"/>
                            </a:spcBef>
                            <a:spcAft>
                              <a:spcPts val="0"/>
                            </a:spcAft>
                            <a:buClrTx/>
                            <a:buSzTx/>
                            <a:buFontTx/>
                            <a:buNone/>
                            <a:tabLst/>
                            <a:defRPr/>
                          </a:pPr>
                          <a:r>
                            <a:rPr lang="en-US" sz="1000" kern="1200" dirty="0" smtClean="0">
                              <a:solidFill>
                                <a:schemeClr val="tx1"/>
                              </a:solidFill>
                              <a:effectLst/>
                              <a:latin typeface="Calibri" panose="020F0502020204030204" pitchFamily="34" charset="0"/>
                              <a:ea typeface="+mn-ea"/>
                              <a:cs typeface="Calibri" panose="020F0502020204030204" pitchFamily="34" charset="0"/>
                            </a:rPr>
                            <a:t>&gt;&gt;&gt;Application P</a:t>
                          </a:r>
                        </a:p>
                      </a:txBody>
                      <a:tcPr marL="38576" marR="38576" marT="0" marB="0"/>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lang="en-US" sz="1000" dirty="0" smtClean="0">
                            <a:effectLst/>
                            <a:latin typeface="Calibri" panose="020F0502020204030204" pitchFamily="34" charset="0"/>
                            <a:cs typeface="Calibri" panose="020F0502020204030204" pitchFamily="34" charset="0"/>
                          </a:endParaRPr>
                        </a:p>
                      </a:txBody>
                      <a:tcPr marL="38576" marR="38576" marT="0" marB="0"/>
                    </a:tc>
                    <a:tc>
                      <a:txBody>
                        <a:bodyPr/>
                        <a:lstStyle/>
                        <a:p>
                          <a:pPr marL="0" marR="0" lvl="0" indent="0" algn="ctr" defTabSz="914400" rtl="0" eaLnBrk="1" fontAlgn="auto" latinLnBrk="0" hangingPunct="0">
                            <a:lnSpc>
                              <a:spcPct val="100000"/>
                            </a:lnSpc>
                            <a:spcBef>
                              <a:spcPts val="0"/>
                            </a:spcBef>
                            <a:spcAft>
                              <a:spcPts val="0"/>
                            </a:spcAft>
                            <a:buClrTx/>
                            <a:buSzTx/>
                            <a:buFontTx/>
                            <a:buNone/>
                            <a:tabLst/>
                            <a:defRPr/>
                          </a:pPr>
                          <a:endParaRPr lang="en-US" sz="1000" dirty="0" smtClean="0">
                            <a:effectLst/>
                            <a:latin typeface="Calibri" panose="020F0502020204030204" pitchFamily="34" charset="0"/>
                            <a:cs typeface="Calibri" panose="020F0502020204030204" pitchFamily="34" charset="0"/>
                          </a:endParaRPr>
                        </a:p>
                      </a:txBody>
                      <a:tcPr marL="38576" marR="38576" marT="0" marB="0"/>
                    </a:tc>
                    <a:extLst>
                      <a:ext uri="{0D108BD9-81ED-4DB2-BD59-A6C34878D82A}">
                        <a16:rowId xmlns:a16="http://schemas.microsoft.com/office/drawing/2014/main" val="10017"/>
                      </a:ext>
                    </a:extLst>
                  </a:tr>
                  <a:tr h="70910">
                    <a:tc>
                      <a:txBody>
                        <a:bodyPr/>
                        <a:lstStyle/>
                        <a:p>
                          <a:pPr marL="0" marR="0" lvl="0" indent="182563" algn="l" defTabSz="914378" rtl="0" eaLnBrk="1" fontAlgn="auto" latinLnBrk="0" hangingPunct="0">
                            <a:lnSpc>
                              <a:spcPct val="100000"/>
                            </a:lnSpc>
                            <a:spcBef>
                              <a:spcPts val="0"/>
                            </a:spcBef>
                            <a:spcAft>
                              <a:spcPts val="0"/>
                            </a:spcAft>
                            <a:buClrTx/>
                            <a:buSzTx/>
                            <a:buFontTx/>
                            <a:buNone/>
                            <a:tabLst/>
                            <a:defRPr/>
                          </a:pPr>
                          <a:r>
                            <a:rPr lang="en-US" sz="1000" kern="1200" dirty="0" smtClean="0">
                              <a:solidFill>
                                <a:schemeClr val="tx1"/>
                              </a:solidFill>
                              <a:effectLst/>
                              <a:latin typeface="Calibri" panose="020F0502020204030204" pitchFamily="34" charset="0"/>
                              <a:ea typeface="+mn-ea"/>
                              <a:cs typeface="Calibri" panose="020F0502020204030204" pitchFamily="34" charset="0"/>
                            </a:rPr>
                            <a:t>&gt;&gt;NSI 2</a:t>
                          </a:r>
                          <a:endParaRPr lang="en-US" sz="1000" kern="1200" dirty="0">
                            <a:solidFill>
                              <a:schemeClr val="tx1"/>
                            </a:solidFill>
                            <a:effectLst/>
                            <a:latin typeface="Calibri" panose="020F0502020204030204" pitchFamily="34" charset="0"/>
                            <a:ea typeface="+mn-ea"/>
                            <a:cs typeface="Calibri" panose="020F0502020204030204" pitchFamily="34" charset="0"/>
                          </a:endParaRPr>
                        </a:p>
                      </a:txBody>
                      <a:tcPr marL="38576" marR="38576" marT="0" marB="0"/>
                    </a:tc>
                    <a:tc>
                      <a:txBody>
                        <a:bodyPr/>
                        <a:lstStyle/>
                        <a:p>
                          <a:pPr algn="l" hangingPunct="0">
                            <a:spcAft>
                              <a:spcPts val="0"/>
                            </a:spcAft>
                          </a:pPr>
                          <a:endParaRPr lang="en-US" sz="1000" dirty="0">
                            <a:effectLst/>
                            <a:latin typeface="Calibri" panose="020F0502020204030204" pitchFamily="34" charset="0"/>
                            <a:cs typeface="Calibri" panose="020F0502020204030204" pitchFamily="34" charset="0"/>
                          </a:endParaRPr>
                        </a:p>
                      </a:txBody>
                      <a:tcPr marL="38576" marR="38576" marT="0" marB="0"/>
                    </a:tc>
                    <a:tc>
                      <a:txBody>
                        <a:bodyPr/>
                        <a:lstStyle/>
                        <a:p>
                          <a:pPr algn="ctr" hangingPunct="0">
                            <a:spcAft>
                              <a:spcPts val="0"/>
                            </a:spcAft>
                          </a:pPr>
                          <a:endParaRPr lang="en-US" sz="1000" dirty="0">
                            <a:effectLst/>
                            <a:latin typeface="Calibri" panose="020F0502020204030204" pitchFamily="34" charset="0"/>
                            <a:cs typeface="Calibri" panose="020F0502020204030204" pitchFamily="34" charset="0"/>
                          </a:endParaRPr>
                        </a:p>
                      </a:txBody>
                      <a:tcPr marL="38576" marR="38576" marT="0" marB="0"/>
                    </a:tc>
                    <a:extLst>
                      <a:ext uri="{0D108BD9-81ED-4DB2-BD59-A6C34878D82A}">
                        <a16:rowId xmlns:a16="http://schemas.microsoft.com/office/drawing/2014/main" val="10018"/>
                      </a:ext>
                    </a:extLst>
                  </a:tr>
                  <a:tr h="70910">
                    <a:tc>
                      <a:txBody>
                        <a:bodyPr/>
                        <a:lstStyle/>
                        <a:p>
                          <a:pPr marL="0" marR="0" lvl="0" indent="266700" algn="l" defTabSz="914378" rtl="0" eaLnBrk="1" fontAlgn="auto" latinLnBrk="0" hangingPunct="0">
                            <a:lnSpc>
                              <a:spcPct val="100000"/>
                            </a:lnSpc>
                            <a:spcBef>
                              <a:spcPts val="0"/>
                            </a:spcBef>
                            <a:spcAft>
                              <a:spcPts val="0"/>
                            </a:spcAft>
                            <a:buClrTx/>
                            <a:buSzTx/>
                            <a:buFontTx/>
                            <a:buNone/>
                            <a:tabLst/>
                            <a:defRPr/>
                          </a:pPr>
                          <a:r>
                            <a:rPr lang="en-US" sz="1000" kern="1200" dirty="0" smtClean="0">
                              <a:solidFill>
                                <a:schemeClr val="tx1"/>
                              </a:solidFill>
                              <a:effectLst/>
                              <a:latin typeface="Calibri" panose="020F0502020204030204" pitchFamily="34" charset="0"/>
                              <a:ea typeface="+mn-ea"/>
                              <a:cs typeface="Calibri" panose="020F0502020204030204" pitchFamily="34" charset="0"/>
                            </a:rPr>
                            <a:t>…</a:t>
                          </a:r>
                          <a:endParaRPr lang="en-US" sz="1000" kern="1200" dirty="0">
                            <a:solidFill>
                              <a:schemeClr val="tx1"/>
                            </a:solidFill>
                            <a:effectLst/>
                            <a:latin typeface="Calibri" panose="020F0502020204030204" pitchFamily="34" charset="0"/>
                            <a:ea typeface="+mn-ea"/>
                            <a:cs typeface="Calibri" panose="020F0502020204030204" pitchFamily="34" charset="0"/>
                          </a:endParaRPr>
                        </a:p>
                      </a:txBody>
                      <a:tcPr marL="38576" marR="38576" marT="0" marB="0"/>
                    </a:tc>
                    <a:tc>
                      <a:txBody>
                        <a:bodyPr/>
                        <a:lstStyle/>
                        <a:p>
                          <a:pPr algn="l" hangingPunct="0">
                            <a:spcAft>
                              <a:spcPts val="0"/>
                            </a:spcAft>
                          </a:pPr>
                          <a:endParaRPr lang="en-US" sz="1000" dirty="0">
                            <a:effectLst/>
                            <a:latin typeface="Calibri" panose="020F0502020204030204" pitchFamily="34" charset="0"/>
                            <a:cs typeface="Calibri" panose="020F0502020204030204" pitchFamily="34" charset="0"/>
                          </a:endParaRPr>
                        </a:p>
                      </a:txBody>
                      <a:tcPr marL="38576" marR="38576" marT="0" marB="0"/>
                    </a:tc>
                    <a:tc>
                      <a:txBody>
                        <a:bodyPr/>
                        <a:lstStyle/>
                        <a:p>
                          <a:pPr algn="ctr" hangingPunct="0">
                            <a:spcAft>
                              <a:spcPts val="0"/>
                            </a:spcAft>
                          </a:pPr>
                          <a:r>
                            <a:rPr lang="en-US" sz="1000" dirty="0" smtClean="0">
                              <a:effectLst/>
                              <a:latin typeface="Calibri" panose="020F0502020204030204" pitchFamily="34" charset="0"/>
                              <a:cs typeface="Calibri" panose="020F0502020204030204" pitchFamily="34" charset="0"/>
                            </a:rPr>
                            <a:t>…</a:t>
                          </a:r>
                          <a:endParaRPr lang="en-US" sz="1000" dirty="0">
                            <a:effectLst/>
                            <a:latin typeface="Calibri" panose="020F0502020204030204" pitchFamily="34" charset="0"/>
                            <a:cs typeface="Calibri" panose="020F0502020204030204" pitchFamily="34" charset="0"/>
                          </a:endParaRPr>
                        </a:p>
                      </a:txBody>
                      <a:tcPr marL="38576" marR="38576" marT="0" marB="0"/>
                    </a:tc>
                    <a:extLst>
                      <a:ext uri="{0D108BD9-81ED-4DB2-BD59-A6C34878D82A}">
                        <a16:rowId xmlns:a16="http://schemas.microsoft.com/office/drawing/2014/main" val="10019"/>
                      </a:ext>
                    </a:extLst>
                  </a:tr>
                  <a:tr h="70910">
                    <a:tc>
                      <a:txBody>
                        <a:bodyPr/>
                        <a:lstStyle/>
                        <a:p>
                          <a:pPr marL="0" marR="0" lvl="0" indent="177800" algn="l" defTabSz="914378" rtl="0" eaLnBrk="1" fontAlgn="auto" latinLnBrk="0" hangingPunct="0">
                            <a:lnSpc>
                              <a:spcPct val="100000"/>
                            </a:lnSpc>
                            <a:spcBef>
                              <a:spcPts val="0"/>
                            </a:spcBef>
                            <a:spcAft>
                              <a:spcPts val="0"/>
                            </a:spcAft>
                            <a:buClrTx/>
                            <a:buSzTx/>
                            <a:buFontTx/>
                            <a:buNone/>
                            <a:tabLst/>
                            <a:defRPr/>
                          </a:pPr>
                          <a:r>
                            <a:rPr lang="en-US" sz="1000" kern="1200" dirty="0" smtClean="0">
                              <a:solidFill>
                                <a:schemeClr val="tx1"/>
                              </a:solidFill>
                              <a:effectLst/>
                              <a:latin typeface="Calibri" panose="020F0502020204030204" pitchFamily="34" charset="0"/>
                              <a:ea typeface="+mn-ea"/>
                              <a:cs typeface="Calibri" panose="020F0502020204030204" pitchFamily="34" charset="0"/>
                            </a:rPr>
                            <a:t>&gt;&gt;NSI Z</a:t>
                          </a:r>
                          <a:endParaRPr lang="en-US" sz="1000" kern="1200" dirty="0">
                            <a:solidFill>
                              <a:schemeClr val="tx1"/>
                            </a:solidFill>
                            <a:effectLst/>
                            <a:latin typeface="Calibri" panose="020F0502020204030204" pitchFamily="34" charset="0"/>
                            <a:ea typeface="+mn-ea"/>
                            <a:cs typeface="Calibri" panose="020F0502020204030204" pitchFamily="34" charset="0"/>
                          </a:endParaRPr>
                        </a:p>
                      </a:txBody>
                      <a:tcPr marL="38576" marR="38576" marT="0" marB="0"/>
                    </a:tc>
                    <a:tc>
                      <a:txBody>
                        <a:bodyPr/>
                        <a:lstStyle/>
                        <a:p>
                          <a:pPr algn="l" hangingPunct="0">
                            <a:spcAft>
                              <a:spcPts val="0"/>
                            </a:spcAft>
                          </a:pPr>
                          <a:endParaRPr lang="en-US" sz="1000" dirty="0">
                            <a:effectLst/>
                            <a:latin typeface="Calibri" panose="020F0502020204030204" pitchFamily="34" charset="0"/>
                            <a:cs typeface="Calibri" panose="020F0502020204030204" pitchFamily="34" charset="0"/>
                          </a:endParaRPr>
                        </a:p>
                      </a:txBody>
                      <a:tcPr marL="38576" marR="38576" marT="0" marB="0"/>
                    </a:tc>
                    <a:tc>
                      <a:txBody>
                        <a:bodyPr/>
                        <a:lstStyle/>
                        <a:p>
                          <a:pPr algn="ctr" hangingPunct="0">
                            <a:spcAft>
                              <a:spcPts val="0"/>
                            </a:spcAft>
                          </a:pPr>
                          <a:endParaRPr lang="en-US" sz="1000" dirty="0">
                            <a:effectLst/>
                            <a:latin typeface="Calibri" panose="020F0502020204030204" pitchFamily="34" charset="0"/>
                            <a:cs typeface="Calibri" panose="020F0502020204030204" pitchFamily="34" charset="0"/>
                          </a:endParaRPr>
                        </a:p>
                      </a:txBody>
                      <a:tcPr marL="38576" marR="38576" marT="0" marB="0"/>
                    </a:tc>
                    <a:extLst>
                      <a:ext uri="{0D108BD9-81ED-4DB2-BD59-A6C34878D82A}">
                        <a16:rowId xmlns:a16="http://schemas.microsoft.com/office/drawing/2014/main" val="10020"/>
                      </a:ext>
                    </a:extLst>
                  </a:tr>
                  <a:tr h="70910">
                    <a:tc>
                      <a:txBody>
                        <a:bodyPr/>
                        <a:lstStyle/>
                        <a:p>
                          <a:pPr marL="0" indent="0"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Slice B</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c>
                      <a:txBody>
                        <a:bodyPr/>
                        <a:lstStyle/>
                        <a:p>
                          <a:pPr algn="l" hangingPunct="0">
                            <a:spcAft>
                              <a:spcPts val="0"/>
                            </a:spcAft>
                          </a:pPr>
                          <a:endParaRPr lang="en-US" sz="1000" dirty="0">
                            <a:effectLst/>
                            <a:latin typeface="Calibri" panose="020F0502020204030204" pitchFamily="34" charset="0"/>
                            <a:cs typeface="Calibri" panose="020F0502020204030204" pitchFamily="34" charset="0"/>
                          </a:endParaRPr>
                        </a:p>
                      </a:txBody>
                      <a:tcPr marL="51435" marR="51435" marT="0" marB="0"/>
                    </a:tc>
                    <a:tc>
                      <a:txBody>
                        <a:bodyPr/>
                        <a:lstStyle/>
                        <a:p>
                          <a:pPr algn="ctr" hangingPunct="0">
                            <a:spcAft>
                              <a:spcPts val="0"/>
                            </a:spcAft>
                          </a:pPr>
                          <a:endParaRPr lang="en-US" sz="1000" dirty="0">
                            <a:effectLst/>
                            <a:latin typeface="Calibri" panose="020F0502020204030204" pitchFamily="34" charset="0"/>
                            <a:cs typeface="Calibri" panose="020F0502020204030204" pitchFamily="34" charset="0"/>
                          </a:endParaRPr>
                        </a:p>
                      </a:txBody>
                      <a:tcPr marL="51435" marR="51435" marT="0" marB="0"/>
                    </a:tc>
                    <a:extLst>
                      <a:ext uri="{0D108BD9-81ED-4DB2-BD59-A6C34878D82A}">
                        <a16:rowId xmlns:a16="http://schemas.microsoft.com/office/drawing/2014/main" val="10021"/>
                      </a:ext>
                    </a:extLst>
                  </a:tr>
                  <a:tr h="70910">
                    <a:tc>
                      <a:txBody>
                        <a:bodyPr/>
                        <a:lstStyle/>
                        <a:p>
                          <a:pPr marL="0" indent="90488"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c>
                      <a:txBody>
                        <a:bodyPr/>
                        <a:lstStyle/>
                        <a:p>
                          <a:pPr algn="l" hangingPunct="0">
                            <a:spcAft>
                              <a:spcPts val="0"/>
                            </a:spcAft>
                          </a:pPr>
                          <a:endParaRPr lang="en-US" sz="1000" dirty="0">
                            <a:effectLst/>
                            <a:latin typeface="Calibri" panose="020F0502020204030204" pitchFamily="34" charset="0"/>
                            <a:cs typeface="Calibri" panose="020F0502020204030204" pitchFamily="34" charset="0"/>
                          </a:endParaRPr>
                        </a:p>
                      </a:txBody>
                      <a:tcPr marL="51435" marR="51435" marT="0" marB="0"/>
                    </a:tc>
                    <a:tc>
                      <a:txBody>
                        <a:bodyPr/>
                        <a:lstStyle/>
                        <a:p>
                          <a:pPr algn="ctr" hangingPunct="0">
                            <a:spcAft>
                              <a:spcPts val="0"/>
                            </a:spcAft>
                          </a:pPr>
                          <a:r>
                            <a:rPr lang="en-US" sz="1000" dirty="0" smtClean="0">
                              <a:effectLst/>
                              <a:latin typeface="Calibri" panose="020F0502020204030204" pitchFamily="34" charset="0"/>
                              <a:cs typeface="Calibri" panose="020F0502020204030204" pitchFamily="34" charset="0"/>
                            </a:rPr>
                            <a:t>…</a:t>
                          </a:r>
                          <a:endParaRPr lang="en-US" sz="1000" dirty="0">
                            <a:effectLst/>
                            <a:latin typeface="Calibri" panose="020F0502020204030204" pitchFamily="34" charset="0"/>
                            <a:cs typeface="Calibri" panose="020F0502020204030204" pitchFamily="34" charset="0"/>
                          </a:endParaRPr>
                        </a:p>
                      </a:txBody>
                      <a:tcPr marL="51435" marR="51435" marT="0" marB="0"/>
                    </a:tc>
                    <a:extLst>
                      <a:ext uri="{0D108BD9-81ED-4DB2-BD59-A6C34878D82A}">
                        <a16:rowId xmlns:a16="http://schemas.microsoft.com/office/drawing/2014/main" val="10022"/>
                      </a:ext>
                    </a:extLst>
                  </a:tr>
                  <a:tr h="70910">
                    <a:tc>
                      <a:txBody>
                        <a:bodyPr/>
                        <a:lstStyle/>
                        <a:p>
                          <a:pPr marL="0" indent="0"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Slice C</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c>
                      <a:txBody>
                        <a:bodyPr/>
                        <a:lstStyle/>
                        <a:p>
                          <a:pPr algn="l" hangingPunct="0">
                            <a:spcAft>
                              <a:spcPts val="0"/>
                            </a:spcAft>
                          </a:pPr>
                          <a:endParaRPr lang="en-US" sz="1000" dirty="0">
                            <a:effectLst/>
                            <a:latin typeface="Calibri" panose="020F0502020204030204" pitchFamily="34" charset="0"/>
                            <a:cs typeface="Calibri" panose="020F0502020204030204" pitchFamily="34" charset="0"/>
                          </a:endParaRPr>
                        </a:p>
                      </a:txBody>
                      <a:tcPr marL="51435" marR="51435" marT="0" marB="0"/>
                    </a:tc>
                    <a:tc>
                      <a:txBody>
                        <a:bodyPr/>
                        <a:lstStyle/>
                        <a:p>
                          <a:pPr algn="ctr" hangingPunct="0">
                            <a:spcAft>
                              <a:spcPts val="0"/>
                            </a:spcAft>
                          </a:pPr>
                          <a:endParaRPr lang="en-US" sz="1000" dirty="0">
                            <a:effectLst/>
                            <a:latin typeface="Calibri" panose="020F0502020204030204" pitchFamily="34" charset="0"/>
                            <a:cs typeface="Calibri" panose="020F0502020204030204" pitchFamily="34" charset="0"/>
                          </a:endParaRPr>
                        </a:p>
                      </a:txBody>
                      <a:tcPr marL="51435" marR="51435" marT="0" marB="0"/>
                    </a:tc>
                    <a:extLst>
                      <a:ext uri="{0D108BD9-81ED-4DB2-BD59-A6C34878D82A}">
                        <a16:rowId xmlns:a16="http://schemas.microsoft.com/office/drawing/2014/main" val="10023"/>
                      </a:ext>
                    </a:extLst>
                  </a:tr>
                  <a:tr h="70910">
                    <a:tc>
                      <a:txBody>
                        <a:bodyPr/>
                        <a:lstStyle/>
                        <a:p>
                          <a:pPr marL="0" indent="90488"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c>
                      <a:txBody>
                        <a:bodyPr/>
                        <a:lstStyle/>
                        <a:p>
                          <a:pPr algn="l" hangingPunct="0">
                            <a:spcAft>
                              <a:spcPts val="0"/>
                            </a:spcAft>
                          </a:pPr>
                          <a:endParaRPr lang="en-US" sz="1000" dirty="0">
                            <a:effectLst/>
                            <a:latin typeface="Calibri" panose="020F0502020204030204" pitchFamily="34" charset="0"/>
                            <a:cs typeface="Calibri" panose="020F0502020204030204" pitchFamily="34" charset="0"/>
                          </a:endParaRPr>
                        </a:p>
                      </a:txBody>
                      <a:tcPr marL="51435" marR="51435" marT="0" marB="0"/>
                    </a:tc>
                    <a:tc>
                      <a:txBody>
                        <a:bodyPr/>
                        <a:lstStyle/>
                        <a:p>
                          <a:pPr algn="ctr" hangingPunct="0">
                            <a:spcAft>
                              <a:spcPts val="0"/>
                            </a:spcAft>
                          </a:pPr>
                          <a:r>
                            <a:rPr lang="en-US" sz="1000" dirty="0" smtClean="0">
                              <a:effectLst/>
                              <a:latin typeface="Calibri" panose="020F0502020204030204" pitchFamily="34" charset="0"/>
                              <a:cs typeface="Calibri" panose="020F0502020204030204" pitchFamily="34" charset="0"/>
                            </a:rPr>
                            <a:t>…</a:t>
                          </a:r>
                          <a:endParaRPr lang="en-US" sz="1000" dirty="0">
                            <a:effectLst/>
                            <a:latin typeface="Calibri" panose="020F0502020204030204" pitchFamily="34" charset="0"/>
                            <a:cs typeface="Calibri" panose="020F0502020204030204" pitchFamily="34" charset="0"/>
                          </a:endParaRPr>
                        </a:p>
                      </a:txBody>
                      <a:tcPr marL="51435" marR="51435" marT="0" marB="0"/>
                    </a:tc>
                    <a:extLst>
                      <a:ext uri="{0D108BD9-81ED-4DB2-BD59-A6C34878D82A}">
                        <a16:rowId xmlns:a16="http://schemas.microsoft.com/office/drawing/2014/main" val="10024"/>
                      </a:ext>
                    </a:extLst>
                  </a:tr>
                </a:tbl>
              </a:graphicData>
            </a:graphic>
          </p:graphicFrame>
        </mc:Choice>
        <mc:Fallback xmlns="">
          <p:graphicFrame>
            <p:nvGraphicFramePr>
              <p:cNvPr id="13" name="表格 12"/>
              <p:cNvGraphicFramePr>
                <a:graphicFrameLocks noGrp="1"/>
              </p:cNvGraphicFramePr>
              <p:nvPr>
                <p:extLst>
                  <p:ext uri="{D42A27DB-BD31-4B8C-83A1-F6EECF244321}">
                    <p14:modId xmlns:p14="http://schemas.microsoft.com/office/powerpoint/2010/main" val="2568272639"/>
                  </p:ext>
                </p:extLst>
              </p:nvPr>
            </p:nvGraphicFramePr>
            <p:xfrm>
              <a:off x="1843259" y="869386"/>
              <a:ext cx="8531543" cy="3810000"/>
            </p:xfrm>
            <a:graphic>
              <a:graphicData uri="http://schemas.openxmlformats.org/drawingml/2006/table">
                <a:tbl>
                  <a:tblPr/>
                  <a:tblGrid>
                    <a:gridCol w="3422333"/>
                    <a:gridCol w="3564890"/>
                    <a:gridCol w="1544320"/>
                  </a:tblGrid>
                  <a:tr h="152400">
                    <a:tc>
                      <a:txBody>
                        <a:bodyPr/>
                        <a:lstStyle/>
                        <a:p>
                          <a:pPr algn="l" hangingPunct="0">
                            <a:spcAft>
                              <a:spcPts val="0"/>
                            </a:spcAft>
                          </a:pPr>
                          <a:r>
                            <a:rPr lang="x-none" sz="1000" b="1" dirty="0">
                              <a:effectLst/>
                              <a:latin typeface="Calibri" panose="020F0502020204030204" pitchFamily="34" charset="0"/>
                              <a:cs typeface="Calibri" panose="020F0502020204030204" pitchFamily="34" charset="0"/>
                            </a:rPr>
                            <a:t>Information</a:t>
                          </a:r>
                          <a:endParaRPr lang="en-US" sz="1000" b="1"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solidFill>
                          <a:schemeClr val="bg1">
                            <a:lumMod val="75000"/>
                          </a:schemeClr>
                        </a:solidFill>
                      </a:tcPr>
                    </a:tc>
                    <a:tc>
                      <a:txBody>
                        <a:bodyPr/>
                        <a:lstStyle/>
                        <a:p>
                          <a:pPr algn="l" hangingPunct="0">
                            <a:spcAft>
                              <a:spcPts val="0"/>
                            </a:spcAft>
                          </a:pPr>
                          <a:r>
                            <a:rPr lang="x-none" sz="1000" b="1" dirty="0">
                              <a:effectLst/>
                              <a:latin typeface="Calibri" panose="020F0502020204030204" pitchFamily="34" charset="0"/>
                              <a:cs typeface="Calibri" panose="020F0502020204030204" pitchFamily="34" charset="0"/>
                            </a:rPr>
                            <a:t>Description</a:t>
                          </a:r>
                          <a:endParaRPr lang="en-US" sz="1000" b="1"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solidFill>
                          <a:schemeClr val="bg1">
                            <a:lumMod val="75000"/>
                          </a:schemeClr>
                        </a:solidFill>
                      </a:tcPr>
                    </a:tc>
                    <a:tc>
                      <a:txBody>
                        <a:bodyPr/>
                        <a:lstStyle/>
                        <a:p>
                          <a:pPr algn="ctr" hangingPunct="0">
                            <a:spcAft>
                              <a:spcPts val="0"/>
                            </a:spcAft>
                          </a:pPr>
                          <a:r>
                            <a:rPr lang="en-US" sz="1000" b="1"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Input in Neural Network</a:t>
                          </a:r>
                          <a:endParaRPr lang="en-US" sz="1000" b="1"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solidFill>
                          <a:schemeClr val="bg1">
                            <a:lumMod val="75000"/>
                          </a:schemeClr>
                        </a:solidFill>
                      </a:tcPr>
                    </a:tc>
                  </a:tr>
                  <a:tr h="152400">
                    <a:tc>
                      <a:txBody>
                        <a:bodyPr/>
                        <a:lstStyle/>
                        <a:p>
                          <a:pPr algn="l" hangingPunct="0">
                            <a:spcAft>
                              <a:spcPts val="0"/>
                            </a:spcAft>
                          </a:pPr>
                          <a:r>
                            <a:rPr lang="en-US" sz="1000" b="0" dirty="0" smtClean="0">
                              <a:solidFill>
                                <a:schemeClr val="tx1"/>
                              </a:solidFill>
                              <a:effectLst/>
                              <a:latin typeface="Calibri" panose="020F0502020204030204" pitchFamily="34" charset="0"/>
                              <a:ea typeface="宋体" panose="02010600030101010101" pitchFamily="2" charset="-122"/>
                              <a:cs typeface="Calibri" panose="020F0502020204030204" pitchFamily="34" charset="0"/>
                            </a:rPr>
                            <a:t>Time window</a:t>
                          </a:r>
                          <a:endParaRPr lang="en-US" sz="1000" b="0" dirty="0">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c>
                      <a:txBody>
                        <a:bodyPr/>
                        <a:lstStyle/>
                        <a:p>
                          <a:pPr marL="0" marR="0" lvl="0" indent="0" algn="l" defTabSz="914378" rtl="0" eaLnBrk="1" fontAlgn="auto" latinLnBrk="0" hangingPunct="0">
                            <a:lnSpc>
                              <a:spcPct val="100000"/>
                            </a:lnSpc>
                            <a:spcBef>
                              <a:spcPts val="0"/>
                            </a:spcBef>
                            <a:spcAft>
                              <a:spcPts val="0"/>
                            </a:spcAft>
                            <a:buClrTx/>
                            <a:buSzTx/>
                            <a:buFontTx/>
                            <a:buNone/>
                            <a:tabLst/>
                            <a:defRPr/>
                          </a:pPr>
                          <a:r>
                            <a:rPr lang="en-US" sz="1000" b="0" dirty="0" smtClean="0">
                              <a:solidFill>
                                <a:schemeClr val="tx1"/>
                              </a:solidFill>
                              <a:effectLst/>
                              <a:latin typeface="Calibri" panose="020F0502020204030204" pitchFamily="34" charset="0"/>
                              <a:cs typeface="Calibri" panose="020F0502020204030204" pitchFamily="34" charset="0"/>
                            </a:rPr>
                            <a:t>To indicate interval of time associated with </a:t>
                          </a:r>
                          <a:r>
                            <a:rPr lang="en-US" sz="1000" b="0" baseline="0" dirty="0" smtClean="0">
                              <a:solidFill>
                                <a:schemeClr val="tx1"/>
                              </a:solidFill>
                              <a:effectLst/>
                              <a:latin typeface="Calibri" panose="020F0502020204030204" pitchFamily="34" charset="0"/>
                              <a:cs typeface="Calibri" panose="020F0502020204030204" pitchFamily="34" charset="0"/>
                            </a:rPr>
                            <a:t>a network area</a:t>
                          </a:r>
                          <a:endParaRPr lang="en-US" sz="1000" b="0" dirty="0">
                            <a:solidFill>
                              <a:schemeClr val="tx1"/>
                            </a:solidFill>
                            <a:effectLst/>
                            <a:latin typeface="Calibri" panose="020F0502020204030204" pitchFamily="34" charset="0"/>
                            <a:cs typeface="Calibri" panose="020F0502020204030204" pitchFamily="34" charset="0"/>
                          </a:endParaRPr>
                        </a:p>
                      </a:txBody>
                      <a:tcPr marL="51435" marR="51435" marT="0" marB="0"/>
                    </a:tc>
                    <a:tc>
                      <a:txBody>
                        <a:bodyPr/>
                        <a:lstStyle/>
                        <a:p>
                          <a:pPr marL="0" marR="0" lvl="0" indent="0" algn="ctr" defTabSz="914378" rtl="0" eaLnBrk="1" fontAlgn="auto" latinLnBrk="0" hangingPunct="0">
                            <a:lnSpc>
                              <a:spcPct val="100000"/>
                            </a:lnSpc>
                            <a:spcBef>
                              <a:spcPts val="0"/>
                            </a:spcBef>
                            <a:spcAft>
                              <a:spcPts val="0"/>
                            </a:spcAft>
                            <a:buClrTx/>
                            <a:buSzTx/>
                            <a:buFontTx/>
                            <a:buNone/>
                            <a:tabLst/>
                            <a:defRPr/>
                          </a:pPr>
                          <a:endParaRPr lang="en-US" sz="1000" b="0" dirty="0">
                            <a:solidFill>
                              <a:schemeClr val="tx1"/>
                            </a:solidFill>
                            <a:effectLst/>
                            <a:latin typeface="Calibri" panose="020F0502020204030204" pitchFamily="34" charset="0"/>
                            <a:cs typeface="Calibri" panose="020F0502020204030204" pitchFamily="34" charset="0"/>
                          </a:endParaRPr>
                        </a:p>
                      </a:txBody>
                      <a:tcPr marL="51435" marR="51435" marT="0" marB="0"/>
                    </a:tc>
                  </a:tr>
                  <a:tr h="152400">
                    <a:tc>
                      <a:txBody>
                        <a:bodyPr/>
                        <a:lstStyle/>
                        <a:p>
                          <a:pPr marL="0" indent="0" algn="l" defTabSz="914400" rtl="0" eaLnBrk="1" latinLnBrk="0" hangingPunct="0">
                            <a:spcAft>
                              <a:spcPts val="0"/>
                            </a:spcAft>
                          </a:pPr>
                          <a:r>
                            <a:rPr lang="en-US" sz="1000" b="0" kern="1200" dirty="0" smtClean="0">
                              <a:solidFill>
                                <a:schemeClr val="tx1"/>
                              </a:solidFill>
                              <a:effectLst/>
                              <a:latin typeface="Calibri" panose="020F0502020204030204" pitchFamily="34" charset="0"/>
                              <a:ea typeface="宋体" panose="02010600030101010101" pitchFamily="2" charset="-122"/>
                              <a:cs typeface="Calibri" panose="020F0502020204030204" pitchFamily="34" charset="0"/>
                            </a:rPr>
                            <a:t>Cell ID</a:t>
                          </a:r>
                          <a:endParaRPr lang="en-US" sz="1000" b="0" kern="1200" dirty="0">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c>
                      <a:txBody>
                        <a:bodyPr/>
                        <a:lstStyle/>
                        <a:p>
                          <a:pPr algn="l" hangingPunct="0">
                            <a:spcAft>
                              <a:spcPts val="0"/>
                            </a:spcAft>
                          </a:pPr>
                          <a:r>
                            <a:rPr lang="en-US" sz="1000" dirty="0" smtClean="0">
                              <a:effectLst/>
                              <a:latin typeface="Calibri" panose="020F0502020204030204" pitchFamily="34" charset="0"/>
                              <a:cs typeface="Calibri" panose="020F0502020204030204" pitchFamily="34" charset="0"/>
                            </a:rPr>
                            <a:t>To identify a cell</a:t>
                          </a:r>
                          <a:endParaRPr lang="en-US" sz="1000" dirty="0">
                            <a:effectLst/>
                            <a:latin typeface="Calibri" panose="020F0502020204030204" pitchFamily="34" charset="0"/>
                            <a:cs typeface="Calibri" panose="020F0502020204030204" pitchFamily="34" charset="0"/>
                          </a:endParaRPr>
                        </a:p>
                      </a:txBody>
                      <a:tcPr marL="51435" marR="51435" marT="0" marB="0"/>
                    </a:tc>
                    <a:tc>
                      <a:txBody>
                        <a:bodyPr/>
                        <a:lstStyle/>
                        <a:p>
                          <a:pPr algn="ctr" hangingPunct="0">
                            <a:spcAft>
                              <a:spcPts val="0"/>
                            </a:spcAft>
                          </a:pPr>
                          <a:endParaRPr lang="en-US" sz="1000" dirty="0">
                            <a:effectLst/>
                            <a:latin typeface="Calibri" panose="020F0502020204030204" pitchFamily="34" charset="0"/>
                            <a:cs typeface="Calibri" panose="020F0502020204030204" pitchFamily="34" charset="0"/>
                          </a:endParaRPr>
                        </a:p>
                      </a:txBody>
                      <a:tcPr marL="51435" marR="51435" marT="0" marB="0"/>
                    </a:tc>
                  </a:tr>
                  <a:tr h="152400">
                    <a:tc>
                      <a:txBody>
                        <a:bodyPr/>
                        <a:lstStyle/>
                        <a:p>
                          <a:pPr marL="0" indent="0" algn="l" defTabSz="914400" rtl="0" eaLnBrk="1" latinLnBrk="0" hangingPunct="0">
                            <a:spcAft>
                              <a:spcPts val="0"/>
                            </a:spcAft>
                          </a:pPr>
                          <a:r>
                            <a:rPr lang="en-US" sz="1000" b="0" kern="1200" dirty="0" smtClean="0">
                              <a:solidFill>
                                <a:schemeClr val="tx1"/>
                              </a:solidFill>
                              <a:effectLst/>
                              <a:latin typeface="Calibri" panose="020F0502020204030204" pitchFamily="34" charset="0"/>
                              <a:ea typeface="宋体" panose="02010600030101010101" pitchFamily="2" charset="-122"/>
                              <a:cs typeface="Calibri" panose="020F0502020204030204" pitchFamily="34" charset="0"/>
                            </a:rPr>
                            <a:t>Slice A</a:t>
                          </a:r>
                          <a:endParaRPr lang="en-US" sz="1000" b="0" kern="1200" dirty="0">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c>
                      <a:txBody>
                        <a:bodyPr/>
                        <a:lstStyle/>
                        <a:p>
                          <a:pPr algn="l" hangingPunct="0">
                            <a:spcAft>
                              <a:spcPts val="0"/>
                            </a:spcAft>
                          </a:pPr>
                          <a:endParaRPr lang="en-US" sz="1000" dirty="0">
                            <a:effectLst/>
                            <a:latin typeface="Calibri" panose="020F0502020204030204" pitchFamily="34" charset="0"/>
                            <a:cs typeface="Calibri" panose="020F0502020204030204" pitchFamily="34" charset="0"/>
                          </a:endParaRPr>
                        </a:p>
                      </a:txBody>
                      <a:tcPr marL="51435" marR="51435" marT="0" marB="0"/>
                    </a:tc>
                    <a:tc>
                      <a:txBody>
                        <a:bodyPr/>
                        <a:lstStyle/>
                        <a:p>
                          <a:pPr algn="ctr" hangingPunct="0">
                            <a:spcAft>
                              <a:spcPts val="0"/>
                            </a:spcAft>
                          </a:pPr>
                          <a:endParaRPr lang="en-US" sz="1000" dirty="0">
                            <a:effectLst/>
                            <a:latin typeface="Calibri" panose="020F0502020204030204" pitchFamily="34" charset="0"/>
                            <a:cs typeface="Calibri" panose="020F0502020204030204" pitchFamily="34" charset="0"/>
                          </a:endParaRPr>
                        </a:p>
                      </a:txBody>
                      <a:tcPr marL="51435" marR="51435" marT="0" marB="0"/>
                    </a:tc>
                  </a:tr>
                  <a:tr h="152400">
                    <a:tc>
                      <a:txBody>
                        <a:bodyPr/>
                        <a:lstStyle/>
                        <a:p>
                          <a:pPr marL="0" indent="93663"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&gt;S-</a:t>
                          </a:r>
                          <a:r>
                            <a:rPr lang="en-US" sz="1000" dirty="0" err="1"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NSSAI</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c>
                      <a:txBody>
                        <a:bodyPr/>
                        <a:lstStyle/>
                        <a:p>
                          <a:pPr algn="l" hangingPunct="0">
                            <a:spcAft>
                              <a:spcPts val="0"/>
                            </a:spcAft>
                          </a:pPr>
                          <a:endParaRPr lang="en-US" sz="1000" dirty="0">
                            <a:effectLst/>
                            <a:latin typeface="Calibri" panose="020F0502020204030204" pitchFamily="34" charset="0"/>
                            <a:cs typeface="Calibri" panose="020F0502020204030204" pitchFamily="34" charset="0"/>
                          </a:endParaRPr>
                        </a:p>
                      </a:txBody>
                      <a:tcPr marL="51435" marR="51435" marT="0" marB="0"/>
                    </a:tc>
                    <a:tc>
                      <a:txBody>
                        <a:bodyPr/>
                        <a:lstStyle/>
                        <a:p>
                          <a:pPr algn="ctr" hangingPunct="0">
                            <a:spcAft>
                              <a:spcPts val="0"/>
                            </a:spcAft>
                          </a:pPr>
                          <a:endParaRPr lang="en-US" sz="1000" dirty="0">
                            <a:effectLst/>
                            <a:latin typeface="Calibri" panose="020F0502020204030204" pitchFamily="34" charset="0"/>
                            <a:cs typeface="Calibri" panose="020F0502020204030204" pitchFamily="34" charset="0"/>
                          </a:endParaRPr>
                        </a:p>
                      </a:txBody>
                      <a:tcPr marL="51435" marR="51435" marT="0" marB="0"/>
                    </a:tc>
                  </a:tr>
                  <a:tr h="152400">
                    <a:tc>
                      <a:txBody>
                        <a:bodyPr/>
                        <a:lstStyle/>
                        <a:p>
                          <a:pPr marL="0" indent="93663"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&gt;Network</a:t>
                          </a:r>
                          <a:r>
                            <a:rPr lang="en-US" sz="1000" baseline="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 slice instance list</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c>
                      <a:txBody>
                        <a:bodyPr/>
                        <a:lstStyle/>
                        <a:p>
                          <a:pPr algn="l" hangingPunct="0">
                            <a:spcAft>
                              <a:spcPts val="0"/>
                            </a:spcAft>
                          </a:pPr>
                          <a:endParaRPr lang="en-US" sz="1000" dirty="0">
                            <a:effectLst/>
                            <a:latin typeface="Calibri" panose="020F0502020204030204" pitchFamily="34" charset="0"/>
                            <a:cs typeface="Calibri" panose="020F0502020204030204" pitchFamily="34" charset="0"/>
                          </a:endParaRPr>
                        </a:p>
                      </a:txBody>
                      <a:tcPr marL="51435" marR="51435" marT="0" marB="0"/>
                    </a:tc>
                    <a:tc>
                      <a:txBody>
                        <a:bodyPr/>
                        <a:lstStyle/>
                        <a:p>
                          <a:pPr algn="ctr" hangingPunct="0">
                            <a:spcAft>
                              <a:spcPts val="0"/>
                            </a:spcAft>
                          </a:pPr>
                          <a:endParaRPr lang="en-US" sz="1000" dirty="0">
                            <a:effectLst/>
                            <a:latin typeface="Calibri" panose="020F0502020204030204" pitchFamily="34" charset="0"/>
                            <a:cs typeface="Calibri" panose="020F0502020204030204" pitchFamily="34" charset="0"/>
                          </a:endParaRPr>
                        </a:p>
                      </a:txBody>
                      <a:tcPr marL="51435" marR="51435" marT="0" marB="0"/>
                    </a:tc>
                  </a:tr>
                  <a:tr h="152400">
                    <a:tc>
                      <a:txBody>
                        <a:bodyPr/>
                        <a:lstStyle/>
                        <a:p>
                          <a:pPr marL="0" indent="180975"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&gt;&gt;</a:t>
                          </a:r>
                          <a:r>
                            <a:rPr lang="en-US" sz="1000" baseline="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NSI 1</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c>
                      <a:txBody>
                        <a:bodyPr/>
                        <a:lstStyle/>
                        <a:p>
                          <a:pPr algn="l" hangingPunct="0">
                            <a:spcAft>
                              <a:spcPts val="0"/>
                            </a:spcAft>
                          </a:pPr>
                          <a:endParaRPr lang="en-US" sz="1000" dirty="0">
                            <a:effectLst/>
                            <a:latin typeface="Calibri" panose="020F0502020204030204" pitchFamily="34" charset="0"/>
                            <a:cs typeface="Calibri" panose="020F0502020204030204" pitchFamily="34" charset="0"/>
                          </a:endParaRPr>
                        </a:p>
                      </a:txBody>
                      <a:tcPr marL="51435" marR="51435" marT="0" marB="0"/>
                    </a:tc>
                    <a:tc>
                      <a:txBody>
                        <a:bodyPr/>
                        <a:lstStyle/>
                        <a:p>
                          <a:pPr algn="ctr" hangingPunct="0">
                            <a:spcAft>
                              <a:spcPts val="0"/>
                            </a:spcAft>
                          </a:pPr>
                          <a:endParaRPr lang="en-US" sz="1000" dirty="0">
                            <a:effectLst/>
                            <a:latin typeface="Calibri" panose="020F0502020204030204" pitchFamily="34" charset="0"/>
                            <a:cs typeface="Calibri" panose="020F0502020204030204" pitchFamily="34" charset="0"/>
                          </a:endParaRPr>
                        </a:p>
                      </a:txBody>
                      <a:tcPr marL="51435" marR="51435" marT="0" marB="0"/>
                    </a:tc>
                  </a:tr>
                  <a:tr h="152400">
                    <a:tc>
                      <a:txBody>
                        <a:bodyPr/>
                        <a:lstStyle/>
                        <a:p>
                          <a:pPr marL="0" indent="180975"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&gt;&gt;</a:t>
                          </a:r>
                          <a:r>
                            <a:rPr lang="en-US" sz="1000" dirty="0" smtClean="0">
                              <a:latin typeface="Calibri" panose="020F0502020204030204" pitchFamily="34" charset="0"/>
                              <a:cs typeface="Calibri" panose="020F0502020204030204" pitchFamily="34" charset="0"/>
                            </a:rPr>
                            <a:t>Number of active PDU Sessions </a:t>
                          </a:r>
                          <a:r>
                            <a:rPr lang="en-US" sz="1000" kern="1200" baseline="0" dirty="0" smtClean="0">
                              <a:solidFill>
                                <a:schemeClr val="tx1"/>
                              </a:solidFill>
                              <a:effectLst/>
                              <a:latin typeface="Calibri" panose="020F0502020204030204" pitchFamily="34" charset="0"/>
                              <a:ea typeface="+mn-ea"/>
                              <a:cs typeface="Calibri" panose="020F0502020204030204" pitchFamily="34" charset="0"/>
                            </a:rPr>
                            <a:t>per </a:t>
                          </a:r>
                          <a:r>
                            <a:rPr lang="en-US" sz="1000" kern="1200" baseline="0" dirty="0" smtClean="0">
                              <a:solidFill>
                                <a:schemeClr val="tx1"/>
                              </a:solidFill>
                              <a:effectLst/>
                              <a:latin typeface="Calibri" panose="020F0502020204030204" pitchFamily="34" charset="0"/>
                              <a:ea typeface="+mn-ea"/>
                              <a:cs typeface="Calibri" panose="020F0502020204030204" pitchFamily="34" charset="0"/>
                            </a:rPr>
                            <a:t>network slice instance</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c>
                      <a:txBody>
                        <a:bodyPr/>
                        <a:lstStyle/>
                        <a:p>
                          <a:pPr algn="l" hangingPunct="0">
                            <a:spcAft>
                              <a:spcPts val="0"/>
                            </a:spcAft>
                          </a:pPr>
                          <a:endParaRPr lang="en-US" sz="1000" dirty="0">
                            <a:effectLst/>
                            <a:latin typeface="Calibri" panose="020F0502020204030204" pitchFamily="34" charset="0"/>
                            <a:cs typeface="Calibri" panose="020F0502020204030204" pitchFamily="34" charset="0"/>
                          </a:endParaRPr>
                        </a:p>
                      </a:txBody>
                      <a:tcPr marL="51435" marR="51435" marT="0" marB="0"/>
                    </a:tc>
                    <a:tc>
                      <a:txBody>
                        <a:bodyPr/>
                        <a:lstStyle/>
                        <a:p>
                          <a:endParaRPr lang="en-US"/>
                        </a:p>
                      </a:txBody>
                      <a:tcPr marL="51435" marR="51435" marT="0" marB="0">
                        <a:blipFill rotWithShape="0">
                          <a:blip r:embed="rId2"/>
                          <a:stretch>
                            <a:fillRect l="-453755" t="-720000" r="-791" b="-1760000"/>
                          </a:stretch>
                        </a:blipFill>
                      </a:tcPr>
                    </a:tc>
                  </a:tr>
                  <a:tr h="152400">
                    <a:tc>
                      <a:txBody>
                        <a:bodyPr/>
                        <a:lstStyle/>
                        <a:p>
                          <a:pPr marL="0" indent="271463" algn="l" defTabSz="914378" rtl="0" eaLnBrk="1" latinLnBrk="0" hangingPunct="0">
                            <a:spcAft>
                              <a:spcPts val="0"/>
                            </a:spcAft>
                          </a:pPr>
                          <a:r>
                            <a:rPr lang="en-US" sz="1000" kern="1200" dirty="0" smtClean="0">
                              <a:solidFill>
                                <a:schemeClr val="tx1"/>
                              </a:solidFill>
                              <a:effectLst/>
                              <a:latin typeface="Calibri" panose="020F0502020204030204" pitchFamily="34" charset="0"/>
                              <a:ea typeface="+mn-ea"/>
                              <a:cs typeface="Calibri" panose="020F0502020204030204" pitchFamily="34" charset="0"/>
                            </a:rPr>
                            <a:t>&gt;&gt;&gt;Application 1</a:t>
                          </a:r>
                          <a:endParaRPr lang="en-US" sz="1000" kern="1200" dirty="0">
                            <a:solidFill>
                              <a:schemeClr val="tx1"/>
                            </a:solidFill>
                            <a:effectLst/>
                            <a:latin typeface="Calibri" panose="020F0502020204030204" pitchFamily="34" charset="0"/>
                            <a:ea typeface="+mn-ea"/>
                            <a:cs typeface="Calibri" panose="020F0502020204030204" pitchFamily="34" charset="0"/>
                          </a:endParaRPr>
                        </a:p>
                      </a:txBody>
                      <a:tcPr marL="38576" marR="38576" marT="0" marB="0"/>
                    </a:tc>
                    <a:tc>
                      <a:txBody>
                        <a:bodyPr/>
                        <a:lstStyle/>
                        <a:p>
                          <a:pPr algn="l" hangingPunct="0">
                            <a:spcAft>
                              <a:spcPts val="0"/>
                            </a:spcAft>
                          </a:pPr>
                          <a:endParaRPr lang="en-US" sz="1000" dirty="0">
                            <a:effectLst/>
                            <a:latin typeface="Calibri" panose="020F0502020204030204" pitchFamily="34" charset="0"/>
                            <a:cs typeface="Calibri" panose="020F0502020204030204" pitchFamily="34" charset="0"/>
                          </a:endParaRPr>
                        </a:p>
                      </a:txBody>
                      <a:tcPr marL="38576" marR="38576" marT="0" marB="0"/>
                    </a:tc>
                    <a:tc>
                      <a:txBody>
                        <a:bodyPr/>
                        <a:lstStyle/>
                        <a:p>
                          <a:pPr algn="ctr" hangingPunct="0">
                            <a:spcAft>
                              <a:spcPts val="0"/>
                            </a:spcAft>
                          </a:pPr>
                          <a:endParaRPr lang="en-US" sz="1000" dirty="0">
                            <a:effectLst/>
                            <a:latin typeface="Calibri" panose="020F0502020204030204" pitchFamily="34" charset="0"/>
                            <a:cs typeface="Calibri" panose="020F0502020204030204" pitchFamily="34" charset="0"/>
                          </a:endParaRPr>
                        </a:p>
                      </a:txBody>
                      <a:tcPr marL="38576" marR="38576" marT="0" marB="0"/>
                    </a:tc>
                  </a:tr>
                  <a:tr h="152400">
                    <a:tc>
                      <a:txBody>
                        <a:bodyPr/>
                        <a:lstStyle/>
                        <a:p>
                          <a:pPr marL="0" indent="361950" algn="l" defTabSz="914378" rtl="0" eaLnBrk="1" latinLnBrk="0" hangingPunct="0">
                            <a:spcAft>
                              <a:spcPts val="0"/>
                            </a:spcAft>
                          </a:pPr>
                          <a:r>
                            <a:rPr lang="en-US" sz="1000" kern="1200" dirty="0" smtClean="0">
                              <a:solidFill>
                                <a:schemeClr val="tx1"/>
                              </a:solidFill>
                              <a:effectLst/>
                              <a:latin typeface="Calibri" panose="020F0502020204030204" pitchFamily="34" charset="0"/>
                              <a:ea typeface="+mn-ea"/>
                              <a:cs typeface="Calibri" panose="020F0502020204030204" pitchFamily="34" charset="0"/>
                            </a:rPr>
                            <a:t>&gt;&gt;&gt;&gt;Application ID 1</a:t>
                          </a:r>
                          <a:endParaRPr lang="en-US" sz="1000" kern="1200" dirty="0">
                            <a:solidFill>
                              <a:schemeClr val="tx1"/>
                            </a:solidFill>
                            <a:effectLst/>
                            <a:latin typeface="Calibri" panose="020F0502020204030204" pitchFamily="34" charset="0"/>
                            <a:ea typeface="+mn-ea"/>
                            <a:cs typeface="Calibri" panose="020F0502020204030204" pitchFamily="34" charset="0"/>
                          </a:endParaRPr>
                        </a:p>
                      </a:txBody>
                      <a:tcPr marL="38576" marR="38576" marT="0" marB="0"/>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sz="1000" dirty="0" smtClean="0">
                              <a:effectLst/>
                              <a:latin typeface="Calibri" panose="020F0502020204030204" pitchFamily="34" charset="0"/>
                              <a:cs typeface="Calibri" panose="020F0502020204030204" pitchFamily="34" charset="0"/>
                            </a:rPr>
                            <a:t>To identify</a:t>
                          </a:r>
                          <a:r>
                            <a:rPr lang="en-US" sz="1000" baseline="0" dirty="0" smtClean="0">
                              <a:effectLst/>
                              <a:latin typeface="Calibri" panose="020F0502020204030204" pitchFamily="34" charset="0"/>
                              <a:cs typeface="Calibri" panose="020F0502020204030204" pitchFamily="34" charset="0"/>
                            </a:rPr>
                            <a:t> an application</a:t>
                          </a:r>
                          <a:endParaRPr lang="en-US" sz="1000" dirty="0" smtClean="0">
                            <a:effectLst/>
                            <a:latin typeface="Calibri" panose="020F0502020204030204" pitchFamily="34" charset="0"/>
                            <a:cs typeface="Calibri" panose="020F0502020204030204" pitchFamily="34" charset="0"/>
                          </a:endParaRPr>
                        </a:p>
                      </a:txBody>
                      <a:tcPr marL="38576" marR="38576" marT="0" marB="0"/>
                    </a:tc>
                    <a:tc>
                      <a:txBody>
                        <a:bodyPr/>
                        <a:lstStyle/>
                        <a:p>
                          <a:pPr marL="0" marR="0" lvl="0" indent="0" algn="ctr" defTabSz="914400" rtl="0" eaLnBrk="1" fontAlgn="auto" latinLnBrk="0" hangingPunct="0">
                            <a:lnSpc>
                              <a:spcPct val="100000"/>
                            </a:lnSpc>
                            <a:spcBef>
                              <a:spcPts val="0"/>
                            </a:spcBef>
                            <a:spcAft>
                              <a:spcPts val="0"/>
                            </a:spcAft>
                            <a:buClrTx/>
                            <a:buSzTx/>
                            <a:buFontTx/>
                            <a:buNone/>
                            <a:tabLst/>
                            <a:defRPr/>
                          </a:pPr>
                          <a:endParaRPr lang="en-US" sz="1000" dirty="0" smtClean="0">
                            <a:effectLst/>
                            <a:latin typeface="Calibri" panose="020F0502020204030204" pitchFamily="34" charset="0"/>
                            <a:cs typeface="Calibri" panose="020F0502020204030204" pitchFamily="34" charset="0"/>
                          </a:endParaRPr>
                        </a:p>
                      </a:txBody>
                      <a:tcPr marL="38576" marR="38576" marT="0" marB="0"/>
                    </a:tc>
                  </a:tr>
                  <a:tr h="152400">
                    <a:tc>
                      <a:txBody>
                        <a:bodyPr/>
                        <a:lstStyle/>
                        <a:p>
                          <a:pPr marL="0" indent="361950" algn="l" defTabSz="914378" rtl="0" eaLnBrk="1" latinLnBrk="0" hangingPunct="0">
                            <a:spcAft>
                              <a:spcPts val="0"/>
                            </a:spcAft>
                          </a:pPr>
                          <a:r>
                            <a:rPr lang="en-US" sz="1000" kern="1200" dirty="0" smtClean="0">
                              <a:solidFill>
                                <a:schemeClr val="tx1"/>
                              </a:solidFill>
                              <a:effectLst/>
                              <a:latin typeface="Calibri" panose="020F0502020204030204" pitchFamily="34" charset="0"/>
                              <a:ea typeface="+mn-ea"/>
                              <a:cs typeface="Calibri" panose="020F0502020204030204" pitchFamily="34" charset="0"/>
                            </a:rPr>
                            <a:t>&gt;&gt;&gt;&gt;</a:t>
                          </a:r>
                          <a:r>
                            <a:rPr lang="en-US" sz="1000" dirty="0" smtClean="0">
                              <a:latin typeface="Calibri" panose="020F0502020204030204" pitchFamily="34" charset="0"/>
                              <a:cs typeface="Calibri" panose="020F0502020204030204" pitchFamily="34" charset="0"/>
                            </a:rPr>
                            <a:t>Number of users for application </a:t>
                          </a:r>
                          <a:r>
                            <a:rPr lang="en-US" sz="1000" kern="1200" baseline="0" dirty="0" smtClean="0">
                              <a:solidFill>
                                <a:schemeClr val="tx1"/>
                              </a:solidFill>
                              <a:effectLst/>
                              <a:latin typeface="Calibri" panose="020F0502020204030204" pitchFamily="34" charset="0"/>
                              <a:ea typeface="+mn-ea"/>
                              <a:cs typeface="Calibri" panose="020F0502020204030204" pitchFamily="34" charset="0"/>
                            </a:rPr>
                            <a:t>1</a:t>
                          </a:r>
                          <a:endParaRPr lang="en-US" sz="1000" kern="1200" dirty="0">
                            <a:solidFill>
                              <a:schemeClr val="tx1"/>
                            </a:solidFill>
                            <a:effectLst/>
                            <a:latin typeface="Calibri" panose="020F0502020204030204" pitchFamily="34" charset="0"/>
                            <a:ea typeface="+mn-ea"/>
                            <a:cs typeface="Calibri" panose="020F0502020204030204" pitchFamily="34" charset="0"/>
                          </a:endParaRPr>
                        </a:p>
                      </a:txBody>
                      <a:tcPr marL="38576" marR="38576" marT="0" marB="0"/>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sz="1000" dirty="0" smtClean="0">
                              <a:effectLst/>
                              <a:latin typeface="Calibri" panose="020F0502020204030204" pitchFamily="34" charset="0"/>
                              <a:cs typeface="Calibri" panose="020F0502020204030204" pitchFamily="34" charset="0"/>
                            </a:rPr>
                            <a:t>To indicate </a:t>
                          </a:r>
                          <a:r>
                            <a:rPr lang="en-US" sz="1000" kern="1200" baseline="0" dirty="0" smtClean="0">
                              <a:solidFill>
                                <a:schemeClr val="tx1"/>
                              </a:solidFill>
                              <a:effectLst/>
                              <a:latin typeface="Calibri" panose="020F0502020204030204" pitchFamily="34" charset="0"/>
                              <a:ea typeface="+mn-ea"/>
                              <a:cs typeface="Calibri" panose="020F0502020204030204" pitchFamily="34" charset="0"/>
                            </a:rPr>
                            <a:t>number of users for </a:t>
                          </a:r>
                          <a:r>
                            <a:rPr lang="en-US" sz="1000" kern="1200" baseline="0" dirty="0" smtClean="0">
                              <a:solidFill>
                                <a:schemeClr val="tx1"/>
                              </a:solidFill>
                              <a:effectLst/>
                              <a:latin typeface="Calibri" panose="020F0502020204030204" pitchFamily="34" charset="0"/>
                              <a:ea typeface="+mn-ea"/>
                              <a:cs typeface="Calibri" panose="020F0502020204030204" pitchFamily="34" charset="0"/>
                            </a:rPr>
                            <a:t>application 1</a:t>
                          </a:r>
                          <a:endParaRPr lang="en-US" sz="1000" dirty="0" smtClean="0">
                            <a:effectLst/>
                            <a:latin typeface="Calibri" panose="020F0502020204030204" pitchFamily="34" charset="0"/>
                            <a:cs typeface="Calibri" panose="020F0502020204030204" pitchFamily="34" charset="0"/>
                          </a:endParaRPr>
                        </a:p>
                      </a:txBody>
                      <a:tcPr marL="38576" marR="38576" marT="0" marB="0"/>
                    </a:tc>
                    <a:tc>
                      <a:txBody>
                        <a:bodyPr/>
                        <a:lstStyle/>
                        <a:p>
                          <a:endParaRPr lang="en-US"/>
                        </a:p>
                      </a:txBody>
                      <a:tcPr marL="38576" marR="38576" marT="0" marB="0">
                        <a:blipFill rotWithShape="0">
                          <a:blip r:embed="rId2"/>
                          <a:stretch>
                            <a:fillRect l="-453755" t="-1020000" r="-791" b="-1460000"/>
                          </a:stretch>
                        </a:blipFill>
                      </a:tcPr>
                    </a:tc>
                  </a:tr>
                  <a:tr h="152400">
                    <a:tc>
                      <a:txBody>
                        <a:bodyPr/>
                        <a:lstStyle/>
                        <a:p>
                          <a:endParaRPr lang="en-US"/>
                        </a:p>
                      </a:txBody>
                      <a:tcPr marL="38576" marR="38576" marT="0" marB="0">
                        <a:blipFill rotWithShape="0">
                          <a:blip r:embed="rId2"/>
                          <a:stretch>
                            <a:fillRect l="-178" t="-1120000" r="-149466" b="-1360000"/>
                          </a:stretch>
                        </a:blipFill>
                      </a:tcPr>
                    </a:tc>
                    <a:tc>
                      <a:txBody>
                        <a:bodyPr/>
                        <a:lstStyle/>
                        <a:p>
                          <a:endParaRPr lang="en-US"/>
                        </a:p>
                      </a:txBody>
                      <a:tcPr marL="38576" marR="38576" marT="0" marB="0">
                        <a:blipFill rotWithShape="0">
                          <a:blip r:embed="rId2"/>
                          <a:stretch>
                            <a:fillRect l="-96239" t="-1120000" r="-43590" b="-1360000"/>
                          </a:stretch>
                        </a:blipFill>
                      </a:tcPr>
                    </a:tc>
                    <a:tc>
                      <a:txBody>
                        <a:bodyPr/>
                        <a:lstStyle/>
                        <a:p>
                          <a:endParaRPr lang="en-US"/>
                        </a:p>
                      </a:txBody>
                      <a:tcPr marL="38576" marR="38576" marT="0" marB="0">
                        <a:blipFill rotWithShape="0">
                          <a:blip r:embed="rId2"/>
                          <a:stretch>
                            <a:fillRect l="-453755" t="-1120000" r="-791" b="-1360000"/>
                          </a:stretch>
                        </a:blipFill>
                      </a:tcPr>
                    </a:tc>
                  </a:tr>
                  <a:tr h="152400">
                    <a:tc>
                      <a:txBody>
                        <a:bodyPr/>
                        <a:lstStyle/>
                        <a:p>
                          <a:endParaRPr lang="en-US"/>
                        </a:p>
                      </a:txBody>
                      <a:tcPr marL="38576" marR="38576" marT="0" marB="0">
                        <a:blipFill rotWithShape="0">
                          <a:blip r:embed="rId2"/>
                          <a:stretch>
                            <a:fillRect l="-178" t="-1173077" r="-149466" b="-1207692"/>
                          </a:stretch>
                        </a:blipFill>
                      </a:tcPr>
                    </a:tc>
                    <a:tc>
                      <a:txBody>
                        <a:bodyPr/>
                        <a:lstStyle/>
                        <a:p>
                          <a:endParaRPr lang="en-US"/>
                        </a:p>
                      </a:txBody>
                      <a:tcPr marL="38576" marR="38576" marT="0" marB="0">
                        <a:blipFill rotWithShape="0">
                          <a:blip r:embed="rId2"/>
                          <a:stretch>
                            <a:fillRect l="-96239" t="-1173077" r="-43590" b="-1207692"/>
                          </a:stretch>
                        </a:blipFill>
                      </a:tcPr>
                    </a:tc>
                    <a:tc>
                      <a:txBody>
                        <a:bodyPr/>
                        <a:lstStyle/>
                        <a:p>
                          <a:endParaRPr lang="en-US"/>
                        </a:p>
                      </a:txBody>
                      <a:tcPr marL="38576" marR="38576" marT="0" marB="0">
                        <a:blipFill rotWithShape="0">
                          <a:blip r:embed="rId2"/>
                          <a:stretch>
                            <a:fillRect l="-453755" t="-1173077" r="-791" b="-1207692"/>
                          </a:stretch>
                        </a:blipFill>
                      </a:tcPr>
                    </a:tc>
                  </a:tr>
                  <a:tr h="152400">
                    <a:tc>
                      <a:txBody>
                        <a:bodyPr/>
                        <a:lstStyle/>
                        <a:p>
                          <a:endParaRPr lang="en-US"/>
                        </a:p>
                      </a:txBody>
                      <a:tcPr marL="38576" marR="38576" marT="0" marB="0">
                        <a:blipFill rotWithShape="0">
                          <a:blip r:embed="rId2"/>
                          <a:stretch>
                            <a:fillRect l="-178" t="-1324000" r="-149466" b="-1156000"/>
                          </a:stretch>
                        </a:blipFill>
                      </a:tcPr>
                    </a:tc>
                    <a:tc>
                      <a:txBody>
                        <a:bodyPr/>
                        <a:lstStyle/>
                        <a:p>
                          <a:endParaRPr lang="en-US"/>
                        </a:p>
                      </a:txBody>
                      <a:tcPr marL="38576" marR="38576" marT="0" marB="0">
                        <a:blipFill rotWithShape="0">
                          <a:blip r:embed="rId2"/>
                          <a:stretch>
                            <a:fillRect l="-96239" t="-1324000" r="-43590" b="-1156000"/>
                          </a:stretch>
                        </a:blipFill>
                      </a:tcPr>
                    </a:tc>
                    <a:tc>
                      <a:txBody>
                        <a:bodyPr/>
                        <a:lstStyle/>
                        <a:p>
                          <a:endParaRPr lang="en-US"/>
                        </a:p>
                      </a:txBody>
                      <a:tcPr marL="38576" marR="38576" marT="0" marB="0">
                        <a:blipFill rotWithShape="0">
                          <a:blip r:embed="rId2"/>
                          <a:stretch>
                            <a:fillRect l="-453755" t="-1324000" r="-791" b="-1156000"/>
                          </a:stretch>
                        </a:blipFill>
                      </a:tcPr>
                    </a:tc>
                  </a:tr>
                  <a:tr h="152400">
                    <a:tc>
                      <a:txBody>
                        <a:bodyPr/>
                        <a:lstStyle/>
                        <a:p>
                          <a:endParaRPr lang="en-US"/>
                        </a:p>
                      </a:txBody>
                      <a:tcPr marL="38576" marR="38576" marT="0" marB="0">
                        <a:blipFill rotWithShape="0">
                          <a:blip r:embed="rId2"/>
                          <a:stretch>
                            <a:fillRect l="-178" t="-1424000" r="-149466" b="-1056000"/>
                          </a:stretch>
                        </a:blipFill>
                      </a:tcPr>
                    </a:tc>
                    <a:tc>
                      <a:txBody>
                        <a:bodyPr/>
                        <a:lstStyle/>
                        <a:p>
                          <a:endParaRPr lang="en-US"/>
                        </a:p>
                      </a:txBody>
                      <a:tcPr marL="38576" marR="38576" marT="0" marB="0">
                        <a:blipFill rotWithShape="0">
                          <a:blip r:embed="rId2"/>
                          <a:stretch>
                            <a:fillRect l="-96239" t="-1424000" r="-43590" b="-1056000"/>
                          </a:stretch>
                        </a:blipFill>
                      </a:tcPr>
                    </a:tc>
                    <a:tc>
                      <a:txBody>
                        <a:bodyPr/>
                        <a:lstStyle/>
                        <a:p>
                          <a:endParaRPr lang="en-US"/>
                        </a:p>
                      </a:txBody>
                      <a:tcPr marL="38576" marR="38576" marT="0" marB="0">
                        <a:blipFill rotWithShape="0">
                          <a:blip r:embed="rId2"/>
                          <a:stretch>
                            <a:fillRect l="-453755" t="-1424000" r="-791" b="-1056000"/>
                          </a:stretch>
                        </a:blipFill>
                      </a:tcPr>
                    </a:tc>
                  </a:tr>
                  <a:tr h="152400">
                    <a:tc>
                      <a:txBody>
                        <a:bodyPr/>
                        <a:lstStyle/>
                        <a:p>
                          <a:pPr marL="0" indent="271463" algn="l" defTabSz="914378" rtl="0" eaLnBrk="1" latinLnBrk="0" hangingPunct="0">
                            <a:spcAft>
                              <a:spcPts val="0"/>
                            </a:spcAft>
                          </a:pPr>
                          <a:r>
                            <a:rPr lang="en-US" sz="1000" kern="1200" dirty="0" smtClean="0">
                              <a:solidFill>
                                <a:schemeClr val="tx1"/>
                              </a:solidFill>
                              <a:effectLst/>
                              <a:latin typeface="Calibri" panose="020F0502020204030204" pitchFamily="34" charset="0"/>
                              <a:ea typeface="+mn-ea"/>
                              <a:cs typeface="Calibri" panose="020F0502020204030204" pitchFamily="34" charset="0"/>
                            </a:rPr>
                            <a:t>&gt;&gt;&gt;Application 2</a:t>
                          </a:r>
                          <a:endParaRPr lang="en-US" sz="1000" kern="1200" dirty="0">
                            <a:solidFill>
                              <a:schemeClr val="tx1"/>
                            </a:solidFill>
                            <a:effectLst/>
                            <a:latin typeface="Calibri" panose="020F0502020204030204" pitchFamily="34" charset="0"/>
                            <a:ea typeface="+mn-ea"/>
                            <a:cs typeface="Calibri" panose="020F0502020204030204" pitchFamily="34" charset="0"/>
                          </a:endParaRPr>
                        </a:p>
                      </a:txBody>
                      <a:tcPr marL="38576" marR="38576" marT="0" marB="0"/>
                    </a:tc>
                    <a:tc>
                      <a:txBody>
                        <a:bodyPr/>
                        <a:lstStyle/>
                        <a:p>
                          <a:pPr algn="l" hangingPunct="0">
                            <a:spcAft>
                              <a:spcPts val="0"/>
                            </a:spcAft>
                          </a:pPr>
                          <a:endParaRPr lang="en-US" sz="1000" dirty="0">
                            <a:effectLst/>
                            <a:latin typeface="Calibri" panose="020F0502020204030204" pitchFamily="34" charset="0"/>
                            <a:cs typeface="Calibri" panose="020F0502020204030204" pitchFamily="34" charset="0"/>
                          </a:endParaRPr>
                        </a:p>
                      </a:txBody>
                      <a:tcPr marL="38576" marR="38576" marT="0" marB="0"/>
                    </a:tc>
                    <a:tc>
                      <a:txBody>
                        <a:bodyPr/>
                        <a:lstStyle/>
                        <a:p>
                          <a:pPr algn="ctr" hangingPunct="0">
                            <a:spcAft>
                              <a:spcPts val="0"/>
                            </a:spcAft>
                          </a:pPr>
                          <a:endParaRPr lang="en-US" sz="1000" dirty="0">
                            <a:effectLst/>
                            <a:latin typeface="Calibri" panose="020F0502020204030204" pitchFamily="34" charset="0"/>
                            <a:cs typeface="Calibri" panose="020F0502020204030204" pitchFamily="34" charset="0"/>
                          </a:endParaRPr>
                        </a:p>
                      </a:txBody>
                      <a:tcPr marL="38576" marR="38576" marT="0" marB="0"/>
                    </a:tc>
                  </a:tr>
                  <a:tr h="152400">
                    <a:tc>
                      <a:txBody>
                        <a:bodyPr/>
                        <a:lstStyle/>
                        <a:p>
                          <a:pPr marL="0" marR="0" lvl="0" indent="361950" algn="l" defTabSz="914378" rtl="0" eaLnBrk="1" fontAlgn="auto" latinLnBrk="0" hangingPunct="0">
                            <a:lnSpc>
                              <a:spcPct val="100000"/>
                            </a:lnSpc>
                            <a:spcBef>
                              <a:spcPts val="0"/>
                            </a:spcBef>
                            <a:spcAft>
                              <a:spcPts val="0"/>
                            </a:spcAft>
                            <a:buClrTx/>
                            <a:buSzTx/>
                            <a:buFontTx/>
                            <a:buNone/>
                            <a:tabLst/>
                            <a:defRPr/>
                          </a:pPr>
                          <a:r>
                            <a:rPr lang="en-US" sz="1000" kern="1200" dirty="0" smtClean="0">
                              <a:solidFill>
                                <a:schemeClr val="tx1"/>
                              </a:solidFill>
                              <a:effectLst/>
                              <a:latin typeface="Calibri" panose="020F0502020204030204" pitchFamily="34" charset="0"/>
                              <a:ea typeface="+mn-ea"/>
                              <a:cs typeface="Calibri" panose="020F0502020204030204" pitchFamily="34" charset="0"/>
                            </a:rPr>
                            <a:t>&gt;&gt;&gt;&gt;</a:t>
                          </a:r>
                          <a:r>
                            <a:rPr lang="en-US" sz="1000" kern="1200" baseline="0" dirty="0" smtClean="0">
                              <a:solidFill>
                                <a:schemeClr val="tx1"/>
                              </a:solidFill>
                              <a:effectLst/>
                              <a:latin typeface="Calibri" panose="020F0502020204030204" pitchFamily="34" charset="0"/>
                              <a:ea typeface="+mn-ea"/>
                              <a:cs typeface="Calibri" panose="020F0502020204030204" pitchFamily="34" charset="0"/>
                            </a:rPr>
                            <a:t>…</a:t>
                          </a:r>
                          <a:endParaRPr lang="en-US" sz="1000" kern="1200" dirty="0" smtClean="0">
                            <a:solidFill>
                              <a:schemeClr val="tx1"/>
                            </a:solidFill>
                            <a:effectLst/>
                            <a:latin typeface="Calibri" panose="020F0502020204030204" pitchFamily="34" charset="0"/>
                            <a:ea typeface="+mn-ea"/>
                            <a:cs typeface="Calibri" panose="020F0502020204030204" pitchFamily="34" charset="0"/>
                          </a:endParaRPr>
                        </a:p>
                      </a:txBody>
                      <a:tcPr marL="38576" marR="38576" marT="0" marB="0"/>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lang="en-US" sz="1000" dirty="0" smtClean="0">
                            <a:effectLst/>
                            <a:latin typeface="Calibri" panose="020F0502020204030204" pitchFamily="34" charset="0"/>
                            <a:cs typeface="Calibri" panose="020F0502020204030204" pitchFamily="34" charset="0"/>
                          </a:endParaRPr>
                        </a:p>
                      </a:txBody>
                      <a:tcPr marL="38576" marR="38576" marT="0" marB="0"/>
                    </a:tc>
                    <a:tc>
                      <a:txBody>
                        <a:bodyPr/>
                        <a:lstStyle/>
                        <a:p>
                          <a:pPr marL="0" marR="0" lvl="0" indent="0" algn="ctr" defTabSz="914400" rtl="0" eaLnBrk="1" fontAlgn="auto" latinLnBrk="0" hangingPunct="0">
                            <a:lnSpc>
                              <a:spcPct val="100000"/>
                            </a:lnSpc>
                            <a:spcBef>
                              <a:spcPts val="0"/>
                            </a:spcBef>
                            <a:spcAft>
                              <a:spcPts val="0"/>
                            </a:spcAft>
                            <a:buClrTx/>
                            <a:buSzTx/>
                            <a:buFontTx/>
                            <a:buNone/>
                            <a:tabLst/>
                            <a:defRPr/>
                          </a:pPr>
                          <a:r>
                            <a:rPr lang="en-US" sz="1000" dirty="0" smtClean="0">
                              <a:effectLst/>
                              <a:latin typeface="Calibri" panose="020F0502020204030204" pitchFamily="34" charset="0"/>
                              <a:cs typeface="Calibri" panose="020F0502020204030204" pitchFamily="34" charset="0"/>
                            </a:rPr>
                            <a:t>…</a:t>
                          </a:r>
                        </a:p>
                      </a:txBody>
                      <a:tcPr marL="38576" marR="38576" marT="0" marB="0"/>
                    </a:tc>
                  </a:tr>
                  <a:tr h="152400">
                    <a:tc>
                      <a:txBody>
                        <a:bodyPr/>
                        <a:lstStyle/>
                        <a:p>
                          <a:pPr marL="0" marR="0" lvl="0" indent="271463" algn="l" defTabSz="914378" rtl="0" eaLnBrk="1" fontAlgn="auto" latinLnBrk="0" hangingPunct="0">
                            <a:lnSpc>
                              <a:spcPct val="100000"/>
                            </a:lnSpc>
                            <a:spcBef>
                              <a:spcPts val="0"/>
                            </a:spcBef>
                            <a:spcAft>
                              <a:spcPts val="0"/>
                            </a:spcAft>
                            <a:buClrTx/>
                            <a:buSzTx/>
                            <a:buFontTx/>
                            <a:buNone/>
                            <a:tabLst/>
                            <a:defRPr/>
                          </a:pPr>
                          <a:r>
                            <a:rPr lang="en-US" sz="1000" kern="1200" dirty="0" smtClean="0">
                              <a:solidFill>
                                <a:schemeClr val="tx1"/>
                              </a:solidFill>
                              <a:effectLst/>
                              <a:latin typeface="Calibri" panose="020F0502020204030204" pitchFamily="34" charset="0"/>
                              <a:ea typeface="+mn-ea"/>
                              <a:cs typeface="Calibri" panose="020F0502020204030204" pitchFamily="34" charset="0"/>
                            </a:rPr>
                            <a:t>&gt;&gt;&gt;Application P</a:t>
                          </a:r>
                        </a:p>
                      </a:txBody>
                      <a:tcPr marL="38576" marR="38576" marT="0" marB="0"/>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lang="en-US" sz="1000" dirty="0" smtClean="0">
                            <a:effectLst/>
                            <a:latin typeface="Calibri" panose="020F0502020204030204" pitchFamily="34" charset="0"/>
                            <a:cs typeface="Calibri" panose="020F0502020204030204" pitchFamily="34" charset="0"/>
                          </a:endParaRPr>
                        </a:p>
                      </a:txBody>
                      <a:tcPr marL="38576" marR="38576" marT="0" marB="0"/>
                    </a:tc>
                    <a:tc>
                      <a:txBody>
                        <a:bodyPr/>
                        <a:lstStyle/>
                        <a:p>
                          <a:pPr marL="0" marR="0" lvl="0" indent="0" algn="ctr" defTabSz="914400" rtl="0" eaLnBrk="1" fontAlgn="auto" latinLnBrk="0" hangingPunct="0">
                            <a:lnSpc>
                              <a:spcPct val="100000"/>
                            </a:lnSpc>
                            <a:spcBef>
                              <a:spcPts val="0"/>
                            </a:spcBef>
                            <a:spcAft>
                              <a:spcPts val="0"/>
                            </a:spcAft>
                            <a:buClrTx/>
                            <a:buSzTx/>
                            <a:buFontTx/>
                            <a:buNone/>
                            <a:tabLst/>
                            <a:defRPr/>
                          </a:pPr>
                          <a:endParaRPr lang="en-US" sz="1000" dirty="0" smtClean="0">
                            <a:effectLst/>
                            <a:latin typeface="Calibri" panose="020F0502020204030204" pitchFamily="34" charset="0"/>
                            <a:cs typeface="Calibri" panose="020F0502020204030204" pitchFamily="34" charset="0"/>
                          </a:endParaRPr>
                        </a:p>
                      </a:txBody>
                      <a:tcPr marL="38576" marR="38576" marT="0" marB="0"/>
                    </a:tc>
                  </a:tr>
                  <a:tr h="152400">
                    <a:tc>
                      <a:txBody>
                        <a:bodyPr/>
                        <a:lstStyle/>
                        <a:p>
                          <a:pPr marL="0" marR="0" lvl="0" indent="182563" algn="l" defTabSz="914378" rtl="0" eaLnBrk="1" fontAlgn="auto" latinLnBrk="0" hangingPunct="0">
                            <a:lnSpc>
                              <a:spcPct val="100000"/>
                            </a:lnSpc>
                            <a:spcBef>
                              <a:spcPts val="0"/>
                            </a:spcBef>
                            <a:spcAft>
                              <a:spcPts val="0"/>
                            </a:spcAft>
                            <a:buClrTx/>
                            <a:buSzTx/>
                            <a:buFontTx/>
                            <a:buNone/>
                            <a:tabLst/>
                            <a:defRPr/>
                          </a:pPr>
                          <a:r>
                            <a:rPr lang="en-US" sz="1000" kern="1200" dirty="0" smtClean="0">
                              <a:solidFill>
                                <a:schemeClr val="tx1"/>
                              </a:solidFill>
                              <a:effectLst/>
                              <a:latin typeface="Calibri" panose="020F0502020204030204" pitchFamily="34" charset="0"/>
                              <a:ea typeface="+mn-ea"/>
                              <a:cs typeface="Calibri" panose="020F0502020204030204" pitchFamily="34" charset="0"/>
                            </a:rPr>
                            <a:t>&gt;&gt;NSI 2</a:t>
                          </a:r>
                          <a:endParaRPr lang="en-US" sz="1000" kern="1200" dirty="0">
                            <a:solidFill>
                              <a:schemeClr val="tx1"/>
                            </a:solidFill>
                            <a:effectLst/>
                            <a:latin typeface="Calibri" panose="020F0502020204030204" pitchFamily="34" charset="0"/>
                            <a:ea typeface="+mn-ea"/>
                            <a:cs typeface="Calibri" panose="020F0502020204030204" pitchFamily="34" charset="0"/>
                          </a:endParaRPr>
                        </a:p>
                      </a:txBody>
                      <a:tcPr marL="38576" marR="38576" marT="0" marB="0"/>
                    </a:tc>
                    <a:tc>
                      <a:txBody>
                        <a:bodyPr/>
                        <a:lstStyle/>
                        <a:p>
                          <a:pPr algn="l" hangingPunct="0">
                            <a:spcAft>
                              <a:spcPts val="0"/>
                            </a:spcAft>
                          </a:pPr>
                          <a:endParaRPr lang="en-US" sz="1000" dirty="0">
                            <a:effectLst/>
                            <a:latin typeface="Calibri" panose="020F0502020204030204" pitchFamily="34" charset="0"/>
                            <a:cs typeface="Calibri" panose="020F0502020204030204" pitchFamily="34" charset="0"/>
                          </a:endParaRPr>
                        </a:p>
                      </a:txBody>
                      <a:tcPr marL="38576" marR="38576" marT="0" marB="0"/>
                    </a:tc>
                    <a:tc>
                      <a:txBody>
                        <a:bodyPr/>
                        <a:lstStyle/>
                        <a:p>
                          <a:pPr algn="ctr" hangingPunct="0">
                            <a:spcAft>
                              <a:spcPts val="0"/>
                            </a:spcAft>
                          </a:pPr>
                          <a:endParaRPr lang="en-US" sz="1000" dirty="0">
                            <a:effectLst/>
                            <a:latin typeface="Calibri" panose="020F0502020204030204" pitchFamily="34" charset="0"/>
                            <a:cs typeface="Calibri" panose="020F0502020204030204" pitchFamily="34" charset="0"/>
                          </a:endParaRPr>
                        </a:p>
                      </a:txBody>
                      <a:tcPr marL="38576" marR="38576" marT="0" marB="0"/>
                    </a:tc>
                  </a:tr>
                  <a:tr h="152400">
                    <a:tc>
                      <a:txBody>
                        <a:bodyPr/>
                        <a:lstStyle/>
                        <a:p>
                          <a:pPr marL="0" marR="0" lvl="0" indent="266700" algn="l" defTabSz="914378" rtl="0" eaLnBrk="1" fontAlgn="auto" latinLnBrk="0" hangingPunct="0">
                            <a:lnSpc>
                              <a:spcPct val="100000"/>
                            </a:lnSpc>
                            <a:spcBef>
                              <a:spcPts val="0"/>
                            </a:spcBef>
                            <a:spcAft>
                              <a:spcPts val="0"/>
                            </a:spcAft>
                            <a:buClrTx/>
                            <a:buSzTx/>
                            <a:buFontTx/>
                            <a:buNone/>
                            <a:tabLst/>
                            <a:defRPr/>
                          </a:pPr>
                          <a:r>
                            <a:rPr lang="en-US" sz="1000" kern="1200" dirty="0" smtClean="0">
                              <a:solidFill>
                                <a:schemeClr val="tx1"/>
                              </a:solidFill>
                              <a:effectLst/>
                              <a:latin typeface="Calibri" panose="020F0502020204030204" pitchFamily="34" charset="0"/>
                              <a:ea typeface="+mn-ea"/>
                              <a:cs typeface="Calibri" panose="020F0502020204030204" pitchFamily="34" charset="0"/>
                            </a:rPr>
                            <a:t>…</a:t>
                          </a:r>
                          <a:endParaRPr lang="en-US" sz="1000" kern="1200" dirty="0">
                            <a:solidFill>
                              <a:schemeClr val="tx1"/>
                            </a:solidFill>
                            <a:effectLst/>
                            <a:latin typeface="Calibri" panose="020F0502020204030204" pitchFamily="34" charset="0"/>
                            <a:ea typeface="+mn-ea"/>
                            <a:cs typeface="Calibri" panose="020F0502020204030204" pitchFamily="34" charset="0"/>
                          </a:endParaRPr>
                        </a:p>
                      </a:txBody>
                      <a:tcPr marL="38576" marR="38576" marT="0" marB="0"/>
                    </a:tc>
                    <a:tc>
                      <a:txBody>
                        <a:bodyPr/>
                        <a:lstStyle/>
                        <a:p>
                          <a:pPr algn="l" hangingPunct="0">
                            <a:spcAft>
                              <a:spcPts val="0"/>
                            </a:spcAft>
                          </a:pPr>
                          <a:endParaRPr lang="en-US" sz="1000" dirty="0">
                            <a:effectLst/>
                            <a:latin typeface="Calibri" panose="020F0502020204030204" pitchFamily="34" charset="0"/>
                            <a:cs typeface="Calibri" panose="020F0502020204030204" pitchFamily="34" charset="0"/>
                          </a:endParaRPr>
                        </a:p>
                      </a:txBody>
                      <a:tcPr marL="38576" marR="38576" marT="0" marB="0"/>
                    </a:tc>
                    <a:tc>
                      <a:txBody>
                        <a:bodyPr/>
                        <a:lstStyle/>
                        <a:p>
                          <a:pPr algn="ctr" hangingPunct="0">
                            <a:spcAft>
                              <a:spcPts val="0"/>
                            </a:spcAft>
                          </a:pPr>
                          <a:r>
                            <a:rPr lang="en-US" sz="1000" dirty="0" smtClean="0">
                              <a:effectLst/>
                              <a:latin typeface="Calibri" panose="020F0502020204030204" pitchFamily="34" charset="0"/>
                              <a:cs typeface="Calibri" panose="020F0502020204030204" pitchFamily="34" charset="0"/>
                            </a:rPr>
                            <a:t>…</a:t>
                          </a:r>
                          <a:endParaRPr lang="en-US" sz="1000" dirty="0">
                            <a:effectLst/>
                            <a:latin typeface="Calibri" panose="020F0502020204030204" pitchFamily="34" charset="0"/>
                            <a:cs typeface="Calibri" panose="020F0502020204030204" pitchFamily="34" charset="0"/>
                          </a:endParaRPr>
                        </a:p>
                      </a:txBody>
                      <a:tcPr marL="38576" marR="38576" marT="0" marB="0"/>
                    </a:tc>
                  </a:tr>
                  <a:tr h="152400">
                    <a:tc>
                      <a:txBody>
                        <a:bodyPr/>
                        <a:lstStyle/>
                        <a:p>
                          <a:pPr marL="0" marR="0" lvl="0" indent="177800" algn="l" defTabSz="914378" rtl="0" eaLnBrk="1" fontAlgn="auto" latinLnBrk="0" hangingPunct="0">
                            <a:lnSpc>
                              <a:spcPct val="100000"/>
                            </a:lnSpc>
                            <a:spcBef>
                              <a:spcPts val="0"/>
                            </a:spcBef>
                            <a:spcAft>
                              <a:spcPts val="0"/>
                            </a:spcAft>
                            <a:buClrTx/>
                            <a:buSzTx/>
                            <a:buFontTx/>
                            <a:buNone/>
                            <a:tabLst/>
                            <a:defRPr/>
                          </a:pPr>
                          <a:r>
                            <a:rPr lang="en-US" sz="1000" kern="1200" dirty="0" smtClean="0">
                              <a:solidFill>
                                <a:schemeClr val="tx1"/>
                              </a:solidFill>
                              <a:effectLst/>
                              <a:latin typeface="Calibri" panose="020F0502020204030204" pitchFamily="34" charset="0"/>
                              <a:ea typeface="+mn-ea"/>
                              <a:cs typeface="Calibri" panose="020F0502020204030204" pitchFamily="34" charset="0"/>
                            </a:rPr>
                            <a:t>&gt;&gt;NSI Z</a:t>
                          </a:r>
                          <a:endParaRPr lang="en-US" sz="1000" kern="1200" dirty="0">
                            <a:solidFill>
                              <a:schemeClr val="tx1"/>
                            </a:solidFill>
                            <a:effectLst/>
                            <a:latin typeface="Calibri" panose="020F0502020204030204" pitchFamily="34" charset="0"/>
                            <a:ea typeface="+mn-ea"/>
                            <a:cs typeface="Calibri" panose="020F0502020204030204" pitchFamily="34" charset="0"/>
                          </a:endParaRPr>
                        </a:p>
                      </a:txBody>
                      <a:tcPr marL="38576" marR="38576" marT="0" marB="0"/>
                    </a:tc>
                    <a:tc>
                      <a:txBody>
                        <a:bodyPr/>
                        <a:lstStyle/>
                        <a:p>
                          <a:pPr algn="l" hangingPunct="0">
                            <a:spcAft>
                              <a:spcPts val="0"/>
                            </a:spcAft>
                          </a:pPr>
                          <a:endParaRPr lang="en-US" sz="1000" dirty="0">
                            <a:effectLst/>
                            <a:latin typeface="Calibri" panose="020F0502020204030204" pitchFamily="34" charset="0"/>
                            <a:cs typeface="Calibri" panose="020F0502020204030204" pitchFamily="34" charset="0"/>
                          </a:endParaRPr>
                        </a:p>
                      </a:txBody>
                      <a:tcPr marL="38576" marR="38576" marT="0" marB="0"/>
                    </a:tc>
                    <a:tc>
                      <a:txBody>
                        <a:bodyPr/>
                        <a:lstStyle/>
                        <a:p>
                          <a:pPr algn="ctr" hangingPunct="0">
                            <a:spcAft>
                              <a:spcPts val="0"/>
                            </a:spcAft>
                          </a:pPr>
                          <a:endParaRPr lang="en-US" sz="1000" dirty="0">
                            <a:effectLst/>
                            <a:latin typeface="Calibri" panose="020F0502020204030204" pitchFamily="34" charset="0"/>
                            <a:cs typeface="Calibri" panose="020F0502020204030204" pitchFamily="34" charset="0"/>
                          </a:endParaRPr>
                        </a:p>
                      </a:txBody>
                      <a:tcPr marL="38576" marR="38576" marT="0" marB="0"/>
                    </a:tc>
                  </a:tr>
                  <a:tr h="152400">
                    <a:tc>
                      <a:txBody>
                        <a:bodyPr/>
                        <a:lstStyle/>
                        <a:p>
                          <a:pPr marL="0" indent="0"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Slice B</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c>
                      <a:txBody>
                        <a:bodyPr/>
                        <a:lstStyle/>
                        <a:p>
                          <a:pPr algn="l" hangingPunct="0">
                            <a:spcAft>
                              <a:spcPts val="0"/>
                            </a:spcAft>
                          </a:pPr>
                          <a:endParaRPr lang="en-US" sz="1000" dirty="0">
                            <a:effectLst/>
                            <a:latin typeface="Calibri" panose="020F0502020204030204" pitchFamily="34" charset="0"/>
                            <a:cs typeface="Calibri" panose="020F0502020204030204" pitchFamily="34" charset="0"/>
                          </a:endParaRPr>
                        </a:p>
                      </a:txBody>
                      <a:tcPr marL="51435" marR="51435" marT="0" marB="0"/>
                    </a:tc>
                    <a:tc>
                      <a:txBody>
                        <a:bodyPr/>
                        <a:lstStyle/>
                        <a:p>
                          <a:pPr algn="ctr" hangingPunct="0">
                            <a:spcAft>
                              <a:spcPts val="0"/>
                            </a:spcAft>
                          </a:pPr>
                          <a:endParaRPr lang="en-US" sz="1000" dirty="0">
                            <a:effectLst/>
                            <a:latin typeface="Calibri" panose="020F0502020204030204" pitchFamily="34" charset="0"/>
                            <a:cs typeface="Calibri" panose="020F0502020204030204" pitchFamily="34" charset="0"/>
                          </a:endParaRPr>
                        </a:p>
                      </a:txBody>
                      <a:tcPr marL="51435" marR="51435" marT="0" marB="0"/>
                    </a:tc>
                  </a:tr>
                  <a:tr h="152400">
                    <a:tc>
                      <a:txBody>
                        <a:bodyPr/>
                        <a:lstStyle/>
                        <a:p>
                          <a:pPr marL="0" indent="90488"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c>
                      <a:txBody>
                        <a:bodyPr/>
                        <a:lstStyle/>
                        <a:p>
                          <a:pPr algn="l" hangingPunct="0">
                            <a:spcAft>
                              <a:spcPts val="0"/>
                            </a:spcAft>
                          </a:pPr>
                          <a:endParaRPr lang="en-US" sz="1000" dirty="0">
                            <a:effectLst/>
                            <a:latin typeface="Calibri" panose="020F0502020204030204" pitchFamily="34" charset="0"/>
                            <a:cs typeface="Calibri" panose="020F0502020204030204" pitchFamily="34" charset="0"/>
                          </a:endParaRPr>
                        </a:p>
                      </a:txBody>
                      <a:tcPr marL="51435" marR="51435" marT="0" marB="0"/>
                    </a:tc>
                    <a:tc>
                      <a:txBody>
                        <a:bodyPr/>
                        <a:lstStyle/>
                        <a:p>
                          <a:pPr algn="ctr" hangingPunct="0">
                            <a:spcAft>
                              <a:spcPts val="0"/>
                            </a:spcAft>
                          </a:pPr>
                          <a:r>
                            <a:rPr lang="en-US" sz="1000" dirty="0" smtClean="0">
                              <a:effectLst/>
                              <a:latin typeface="Calibri" panose="020F0502020204030204" pitchFamily="34" charset="0"/>
                              <a:cs typeface="Calibri" panose="020F0502020204030204" pitchFamily="34" charset="0"/>
                            </a:rPr>
                            <a:t>…</a:t>
                          </a:r>
                          <a:endParaRPr lang="en-US" sz="1000" dirty="0">
                            <a:effectLst/>
                            <a:latin typeface="Calibri" panose="020F0502020204030204" pitchFamily="34" charset="0"/>
                            <a:cs typeface="Calibri" panose="020F0502020204030204" pitchFamily="34" charset="0"/>
                          </a:endParaRPr>
                        </a:p>
                      </a:txBody>
                      <a:tcPr marL="51435" marR="51435" marT="0" marB="0"/>
                    </a:tc>
                  </a:tr>
                  <a:tr h="152400">
                    <a:tc>
                      <a:txBody>
                        <a:bodyPr/>
                        <a:lstStyle/>
                        <a:p>
                          <a:pPr marL="0" indent="0"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Slice C</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c>
                      <a:txBody>
                        <a:bodyPr/>
                        <a:lstStyle/>
                        <a:p>
                          <a:pPr algn="l" hangingPunct="0">
                            <a:spcAft>
                              <a:spcPts val="0"/>
                            </a:spcAft>
                          </a:pPr>
                          <a:endParaRPr lang="en-US" sz="1000" dirty="0">
                            <a:effectLst/>
                            <a:latin typeface="Calibri" panose="020F0502020204030204" pitchFamily="34" charset="0"/>
                            <a:cs typeface="Calibri" panose="020F0502020204030204" pitchFamily="34" charset="0"/>
                          </a:endParaRPr>
                        </a:p>
                      </a:txBody>
                      <a:tcPr marL="51435" marR="51435" marT="0" marB="0"/>
                    </a:tc>
                    <a:tc>
                      <a:txBody>
                        <a:bodyPr/>
                        <a:lstStyle/>
                        <a:p>
                          <a:pPr algn="ctr" hangingPunct="0">
                            <a:spcAft>
                              <a:spcPts val="0"/>
                            </a:spcAft>
                          </a:pPr>
                          <a:endParaRPr lang="en-US" sz="1000" dirty="0">
                            <a:effectLst/>
                            <a:latin typeface="Calibri" panose="020F0502020204030204" pitchFamily="34" charset="0"/>
                            <a:cs typeface="Calibri" panose="020F0502020204030204" pitchFamily="34" charset="0"/>
                          </a:endParaRPr>
                        </a:p>
                      </a:txBody>
                      <a:tcPr marL="51435" marR="51435" marT="0" marB="0"/>
                    </a:tc>
                  </a:tr>
                  <a:tr h="152400">
                    <a:tc>
                      <a:txBody>
                        <a:bodyPr/>
                        <a:lstStyle/>
                        <a:p>
                          <a:pPr marL="0" indent="90488"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c>
                      <a:txBody>
                        <a:bodyPr/>
                        <a:lstStyle/>
                        <a:p>
                          <a:pPr algn="l" hangingPunct="0">
                            <a:spcAft>
                              <a:spcPts val="0"/>
                            </a:spcAft>
                          </a:pPr>
                          <a:endParaRPr lang="en-US" sz="1000" dirty="0">
                            <a:effectLst/>
                            <a:latin typeface="Calibri" panose="020F0502020204030204" pitchFamily="34" charset="0"/>
                            <a:cs typeface="Calibri" panose="020F0502020204030204" pitchFamily="34" charset="0"/>
                          </a:endParaRPr>
                        </a:p>
                      </a:txBody>
                      <a:tcPr marL="51435" marR="51435" marT="0" marB="0"/>
                    </a:tc>
                    <a:tc>
                      <a:txBody>
                        <a:bodyPr/>
                        <a:lstStyle/>
                        <a:p>
                          <a:pPr algn="ctr" hangingPunct="0">
                            <a:spcAft>
                              <a:spcPts val="0"/>
                            </a:spcAft>
                          </a:pPr>
                          <a:r>
                            <a:rPr lang="en-US" sz="1000" dirty="0" smtClean="0">
                              <a:effectLst/>
                              <a:latin typeface="Calibri" panose="020F0502020204030204" pitchFamily="34" charset="0"/>
                              <a:cs typeface="Calibri" panose="020F0502020204030204" pitchFamily="34" charset="0"/>
                            </a:rPr>
                            <a:t>…</a:t>
                          </a:r>
                          <a:endParaRPr lang="en-US" sz="1000" dirty="0">
                            <a:effectLst/>
                            <a:latin typeface="Calibri" panose="020F0502020204030204" pitchFamily="34" charset="0"/>
                            <a:cs typeface="Calibri" panose="020F0502020204030204" pitchFamily="34" charset="0"/>
                          </a:endParaRPr>
                        </a:p>
                      </a:txBody>
                      <a:tcPr marL="51435" marR="51435" marT="0" marB="0"/>
                    </a:tc>
                  </a:tr>
                </a:tbl>
              </a:graphicData>
            </a:graphic>
          </p:graphicFrame>
        </mc:Fallback>
      </mc:AlternateContent>
      <p:sp>
        <p:nvSpPr>
          <p:cNvPr id="19" name="Rectangle 7"/>
          <p:cNvSpPr>
            <a:spLocks noChangeArrowheads="1"/>
          </p:cNvSpPr>
          <p:nvPr/>
        </p:nvSpPr>
        <p:spPr bwMode="auto">
          <a:xfrm>
            <a:off x="1000389" y="594869"/>
            <a:ext cx="1008962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Table 1: Network Information </a:t>
            </a:r>
            <a:r>
              <a:rPr kumimoji="0" lang="en-GB" altLang="en-US" sz="1000" b="1" i="0" u="none" strike="noStrike" cap="none" normalizeH="0" dirty="0" smtClean="0">
                <a:ln>
                  <a:noFill/>
                </a:ln>
                <a:solidFill>
                  <a:srgbClr val="FF0000"/>
                </a:solidFill>
                <a:effectLst/>
                <a:latin typeface="Arial" panose="020B0604020202020204" pitchFamily="34" charset="0"/>
                <a:ea typeface="Times New Roman" panose="02020603050405020304" pitchFamily="18" charset="0"/>
                <a:cs typeface="Arial" panose="020B0604020202020204" pitchFamily="34" charset="0"/>
              </a:rPr>
              <a:t>for input layer </a:t>
            </a:r>
            <a:r>
              <a:rPr lang="en-US" altLang="en-US" b="1" dirty="0" smtClean="0">
                <a:ea typeface="Times New Roman" panose="02020603050405020304" pitchFamily="18" charset="0"/>
              </a:rPr>
              <a:t>(only list network information per Cell and network data per region are composed of multiple cells network information)</a:t>
            </a:r>
            <a:endParaRPr kumimoji="0" lang="en-US" altLang="en-US" sz="800" b="0" i="0" u="none" strike="noStrike" cap="none" normalizeH="0" baseline="0" dirty="0" smtClean="0">
              <a:ln>
                <a:noFill/>
              </a:ln>
              <a:solidFill>
                <a:schemeClr val="tx1"/>
              </a:solidFill>
              <a:effectLst/>
            </a:endParaRPr>
          </a:p>
        </p:txBody>
      </p:sp>
      <mc:AlternateContent xmlns:mc="http://schemas.openxmlformats.org/markup-compatibility/2006" xmlns:a14="http://schemas.microsoft.com/office/drawing/2010/main">
        <mc:Choice Requires="a14">
          <p:graphicFrame>
            <p:nvGraphicFramePr>
              <p:cNvPr id="32" name="表格 31"/>
              <p:cNvGraphicFramePr>
                <a:graphicFrameLocks noGrp="1"/>
              </p:cNvGraphicFramePr>
              <p:nvPr>
                <p:extLst/>
              </p:nvPr>
            </p:nvGraphicFramePr>
            <p:xfrm>
              <a:off x="1843259" y="4902636"/>
              <a:ext cx="8398933" cy="1222130"/>
            </p:xfrm>
            <a:graphic>
              <a:graphicData uri="http://schemas.openxmlformats.org/drawingml/2006/table">
                <a:tbl>
                  <a:tblPr/>
                  <a:tblGrid>
                    <a:gridCol w="3259666">
                      <a:extLst>
                        <a:ext uri="{9D8B030D-6E8A-4147-A177-3AD203B41FA5}">
                          <a16:colId xmlns:a16="http://schemas.microsoft.com/office/drawing/2014/main" val="20000"/>
                        </a:ext>
                      </a:extLst>
                    </a:gridCol>
                    <a:gridCol w="3632200">
                      <a:extLst>
                        <a:ext uri="{9D8B030D-6E8A-4147-A177-3AD203B41FA5}">
                          <a16:colId xmlns:a16="http://schemas.microsoft.com/office/drawing/2014/main" val="20001"/>
                        </a:ext>
                      </a:extLst>
                    </a:gridCol>
                    <a:gridCol w="1507067">
                      <a:extLst>
                        <a:ext uri="{9D8B030D-6E8A-4147-A177-3AD203B41FA5}">
                          <a16:colId xmlns:a16="http://schemas.microsoft.com/office/drawing/2014/main" val="20002"/>
                        </a:ext>
                      </a:extLst>
                    </a:gridCol>
                  </a:tblGrid>
                  <a:tr h="126033">
                    <a:tc>
                      <a:txBody>
                        <a:bodyPr/>
                        <a:lstStyle/>
                        <a:p>
                          <a:pPr algn="l" hangingPunct="0">
                            <a:spcAft>
                              <a:spcPts val="0"/>
                            </a:spcAft>
                          </a:pPr>
                          <a:r>
                            <a:rPr lang="x-none" sz="1000" b="1" dirty="0">
                              <a:effectLst/>
                              <a:latin typeface="Calibri" panose="020F0502020204030204" pitchFamily="34" charset="0"/>
                              <a:cs typeface="Calibri" panose="020F0502020204030204" pitchFamily="34" charset="0"/>
                            </a:rPr>
                            <a:t>Information</a:t>
                          </a:r>
                          <a:endParaRPr lang="en-US" sz="1000" b="1"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solidFill>
                          <a:schemeClr val="bg1">
                            <a:lumMod val="75000"/>
                          </a:schemeClr>
                        </a:solidFill>
                      </a:tcPr>
                    </a:tc>
                    <a:tc>
                      <a:txBody>
                        <a:bodyPr/>
                        <a:lstStyle/>
                        <a:p>
                          <a:pPr algn="l" hangingPunct="0">
                            <a:spcAft>
                              <a:spcPts val="0"/>
                            </a:spcAft>
                          </a:pPr>
                          <a:r>
                            <a:rPr lang="x-none" sz="1000" b="1" dirty="0">
                              <a:effectLst/>
                              <a:latin typeface="Calibri" panose="020F0502020204030204" pitchFamily="34" charset="0"/>
                              <a:cs typeface="Calibri" panose="020F0502020204030204" pitchFamily="34" charset="0"/>
                            </a:rPr>
                            <a:t>Description</a:t>
                          </a:r>
                          <a:endParaRPr lang="en-US" sz="1000" b="1"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solidFill>
                          <a:schemeClr val="bg1">
                            <a:lumMod val="75000"/>
                          </a:schemeClr>
                        </a:solidFill>
                      </a:tcPr>
                    </a:tc>
                    <a:tc>
                      <a:txBody>
                        <a:bodyPr/>
                        <a:lstStyle/>
                        <a:p>
                          <a:pPr marL="0" marR="0" lvl="0" indent="0" algn="ctr" defTabSz="914400" rtl="0" eaLnBrk="1" fontAlgn="auto" latinLnBrk="0" hangingPunct="0">
                            <a:lnSpc>
                              <a:spcPct val="100000"/>
                            </a:lnSpc>
                            <a:spcBef>
                              <a:spcPts val="0"/>
                            </a:spcBef>
                            <a:spcAft>
                              <a:spcPts val="0"/>
                            </a:spcAft>
                            <a:buClrTx/>
                            <a:buSzTx/>
                            <a:buFontTx/>
                            <a:buNone/>
                            <a:tabLst/>
                            <a:defRPr/>
                          </a:pPr>
                          <a:r>
                            <a:rPr lang="en-US" sz="1000" b="1"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Output in Neural Network</a:t>
                          </a:r>
                        </a:p>
                      </a:txBody>
                      <a:tcPr marL="51435" marR="51435" marT="0" marB="0">
                        <a:solidFill>
                          <a:schemeClr val="bg1">
                            <a:lumMod val="75000"/>
                          </a:schemeClr>
                        </a:solidFill>
                      </a:tcPr>
                    </a:tc>
                    <a:extLst>
                      <a:ext uri="{0D108BD9-81ED-4DB2-BD59-A6C34878D82A}">
                        <a16:rowId xmlns:a16="http://schemas.microsoft.com/office/drawing/2014/main" val="10000"/>
                      </a:ext>
                    </a:extLst>
                  </a:tr>
                  <a:tr h="153865">
                    <a:tc>
                      <a:txBody>
                        <a:bodyPr/>
                        <a:lstStyle/>
                        <a:p>
                          <a:pPr algn="l" hangingPunct="0">
                            <a:spcAft>
                              <a:spcPts val="0"/>
                            </a:spcAft>
                          </a:pPr>
                          <a:r>
                            <a:rPr lang="en-US" sz="1000" b="0" dirty="0" smtClean="0">
                              <a:solidFill>
                                <a:schemeClr val="tx1"/>
                              </a:solidFill>
                              <a:effectLst/>
                              <a:latin typeface="Calibri" panose="020F0502020204030204" pitchFamily="34" charset="0"/>
                              <a:cs typeface="Calibri" panose="020F0502020204030204" pitchFamily="34" charset="0"/>
                            </a:rPr>
                            <a:t>Region</a:t>
                          </a:r>
                          <a:endParaRPr lang="en-US" sz="1000" b="0" dirty="0">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c>
                      <a:txBody>
                        <a:bodyPr/>
                        <a:lstStyle/>
                        <a:p>
                          <a:pPr marL="0" marR="0" lvl="0" indent="0" algn="l" defTabSz="914378" rtl="0" eaLnBrk="1" fontAlgn="auto" latinLnBrk="0" hangingPunct="0">
                            <a:lnSpc>
                              <a:spcPct val="100000"/>
                            </a:lnSpc>
                            <a:spcBef>
                              <a:spcPts val="0"/>
                            </a:spcBef>
                            <a:spcAft>
                              <a:spcPts val="0"/>
                            </a:spcAft>
                            <a:buClrTx/>
                            <a:buSzTx/>
                            <a:buFontTx/>
                            <a:buNone/>
                            <a:tabLst/>
                            <a:defRPr/>
                          </a:pPr>
                          <a:r>
                            <a:rPr lang="en-US" sz="1000" b="0" dirty="0" smtClean="0">
                              <a:solidFill>
                                <a:schemeClr val="tx1"/>
                              </a:solidFill>
                              <a:effectLst/>
                              <a:latin typeface="Calibri" panose="020F0502020204030204" pitchFamily="34" charset="0"/>
                              <a:cs typeface="Calibri" panose="020F0502020204030204" pitchFamily="34" charset="0"/>
                            </a:rPr>
                            <a:t>e.g. </a:t>
                          </a:r>
                          <a:r>
                            <a:rPr lang="en-US" altLang="zh-CN" sz="1000" b="0" dirty="0" smtClean="0">
                              <a:solidFill>
                                <a:schemeClr val="tx1"/>
                              </a:solidFill>
                              <a:effectLst/>
                              <a:latin typeface="Calibri" panose="020F0502020204030204" pitchFamily="34" charset="0"/>
                              <a:cs typeface="Calibri" panose="020F0502020204030204" pitchFamily="34" charset="0"/>
                            </a:rPr>
                            <a:t>Cell or Cell list</a:t>
                          </a:r>
                        </a:p>
                      </a:txBody>
                      <a:tcPr marL="51435" marR="51435" marT="0" marB="0"/>
                    </a:tc>
                    <a:tc>
                      <a:txBody>
                        <a:bodyPr/>
                        <a:lstStyle/>
                        <a:p>
                          <a:pPr marL="0" marR="0" lvl="0" indent="0" algn="l" defTabSz="914378" rtl="0" eaLnBrk="1" fontAlgn="auto" latinLnBrk="0" hangingPunct="0">
                            <a:lnSpc>
                              <a:spcPct val="100000"/>
                            </a:lnSpc>
                            <a:spcBef>
                              <a:spcPts val="0"/>
                            </a:spcBef>
                            <a:spcAft>
                              <a:spcPts val="0"/>
                            </a:spcAft>
                            <a:buClrTx/>
                            <a:buSzTx/>
                            <a:buFontTx/>
                            <a:buNone/>
                            <a:tabLst/>
                            <a:defRPr/>
                          </a:pPr>
                          <a:endParaRPr lang="en-US" sz="1000" b="0" dirty="0">
                            <a:solidFill>
                              <a:schemeClr val="tx1"/>
                            </a:solidFill>
                            <a:effectLst/>
                            <a:latin typeface="Calibri" panose="020F0502020204030204" pitchFamily="34" charset="0"/>
                            <a:cs typeface="Calibri" panose="020F0502020204030204" pitchFamily="34" charset="0"/>
                          </a:endParaRPr>
                        </a:p>
                      </a:txBody>
                      <a:tcPr marL="51435" marR="51435" marT="0" marB="0"/>
                    </a:tc>
                    <a:extLst>
                      <a:ext uri="{0D108BD9-81ED-4DB2-BD59-A6C34878D82A}">
                        <a16:rowId xmlns:a16="http://schemas.microsoft.com/office/drawing/2014/main" val="10001"/>
                      </a:ext>
                    </a:extLst>
                  </a:tr>
                  <a:tr h="153865">
                    <a:tc>
                      <a:txBody>
                        <a:bodyPr/>
                        <a:lstStyle/>
                        <a:p>
                          <a:pPr algn="l" hangingPunct="0">
                            <a:spcAft>
                              <a:spcPts val="0"/>
                            </a:spcAft>
                          </a:pPr>
                          <a:r>
                            <a:rPr lang="en-US" sz="1000" b="0" dirty="0" smtClean="0">
                              <a:solidFill>
                                <a:schemeClr val="tx1"/>
                              </a:solidFill>
                              <a:effectLst/>
                              <a:latin typeface="Calibri" panose="020F0502020204030204" pitchFamily="34" charset="0"/>
                              <a:ea typeface="宋体" panose="02010600030101010101" pitchFamily="2" charset="-122"/>
                              <a:cs typeface="Calibri" panose="020F0502020204030204" pitchFamily="34" charset="0"/>
                            </a:rPr>
                            <a:t>Time window</a:t>
                          </a:r>
                          <a:endParaRPr lang="en-US" sz="1000" b="0" dirty="0">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c>
                      <a:txBody>
                        <a:bodyPr/>
                        <a:lstStyle/>
                        <a:p>
                          <a:pPr marL="0" marR="0" lvl="0" indent="0" algn="l" defTabSz="914378" rtl="0" eaLnBrk="1" fontAlgn="auto" latinLnBrk="0" hangingPunct="0">
                            <a:lnSpc>
                              <a:spcPct val="100000"/>
                            </a:lnSpc>
                            <a:spcBef>
                              <a:spcPts val="0"/>
                            </a:spcBef>
                            <a:spcAft>
                              <a:spcPts val="0"/>
                            </a:spcAft>
                            <a:buClrTx/>
                            <a:buSzTx/>
                            <a:buFontTx/>
                            <a:buNone/>
                            <a:tabLst/>
                            <a:defRPr/>
                          </a:pPr>
                          <a:r>
                            <a:rPr lang="en-US" sz="1000" b="0" dirty="0" smtClean="0">
                              <a:solidFill>
                                <a:schemeClr val="tx1"/>
                              </a:solidFill>
                              <a:effectLst/>
                              <a:latin typeface="Calibri" panose="020F0502020204030204" pitchFamily="34" charset="0"/>
                              <a:cs typeface="Calibri" panose="020F0502020204030204" pitchFamily="34" charset="0"/>
                            </a:rPr>
                            <a:t>To indicate interval of time</a:t>
                          </a:r>
                        </a:p>
                      </a:txBody>
                      <a:tcPr marL="51435" marR="51435" marT="0" marB="0"/>
                    </a:tc>
                    <a:tc>
                      <a:txBody>
                        <a:bodyPr/>
                        <a:lstStyle/>
                        <a:p>
                          <a:pPr marL="0" marR="0" lvl="0" indent="0" algn="l" defTabSz="914378" rtl="0" eaLnBrk="1" fontAlgn="auto" latinLnBrk="0" hangingPunct="0">
                            <a:lnSpc>
                              <a:spcPct val="100000"/>
                            </a:lnSpc>
                            <a:spcBef>
                              <a:spcPts val="0"/>
                            </a:spcBef>
                            <a:spcAft>
                              <a:spcPts val="0"/>
                            </a:spcAft>
                            <a:buClrTx/>
                            <a:buSzTx/>
                            <a:buFontTx/>
                            <a:buNone/>
                            <a:tabLst/>
                            <a:defRPr/>
                          </a:pPr>
                          <a:endParaRPr lang="en-US" sz="1000" b="0" dirty="0">
                            <a:solidFill>
                              <a:schemeClr val="tx1"/>
                            </a:solidFill>
                            <a:effectLst/>
                            <a:latin typeface="Calibri" panose="020F0502020204030204" pitchFamily="34" charset="0"/>
                            <a:cs typeface="Calibri" panose="020F0502020204030204" pitchFamily="34" charset="0"/>
                          </a:endParaRPr>
                        </a:p>
                      </a:txBody>
                      <a:tcPr marL="51435" marR="51435" marT="0" marB="0"/>
                    </a:tc>
                    <a:extLst>
                      <a:ext uri="{0D108BD9-81ED-4DB2-BD59-A6C34878D82A}">
                        <a16:rowId xmlns:a16="http://schemas.microsoft.com/office/drawing/2014/main" val="10002"/>
                      </a:ext>
                    </a:extLst>
                  </a:tr>
                  <a:tr h="70910">
                    <a:tc>
                      <a:txBody>
                        <a:bodyPr/>
                        <a:lstStyle/>
                        <a:p>
                          <a:pPr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Application 1</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c>
                      <a:txBody>
                        <a:bodyPr/>
                        <a:lstStyle/>
                        <a:p>
                          <a:pPr algn="l" hangingPunct="0">
                            <a:spcAft>
                              <a:spcPts val="0"/>
                            </a:spcAft>
                          </a:pPr>
                          <a:endParaRPr lang="en-US" sz="1000" dirty="0">
                            <a:effectLst/>
                            <a:latin typeface="Calibri" panose="020F0502020204030204" pitchFamily="34" charset="0"/>
                            <a:cs typeface="Calibri" panose="020F0502020204030204" pitchFamily="34" charset="0"/>
                          </a:endParaRPr>
                        </a:p>
                      </a:txBody>
                      <a:tcPr marL="51435" marR="51435" marT="0" marB="0"/>
                    </a:tc>
                    <a:tc>
                      <a:txBody>
                        <a:bodyPr/>
                        <a:lstStyle/>
                        <a:p>
                          <a:pPr algn="l" hangingPunct="0">
                            <a:spcAft>
                              <a:spcPts val="0"/>
                            </a:spcAft>
                          </a:pPr>
                          <a:endParaRPr lang="en-US" sz="1000" dirty="0">
                            <a:effectLst/>
                            <a:latin typeface="Calibri" panose="020F0502020204030204" pitchFamily="34" charset="0"/>
                            <a:cs typeface="Calibri" panose="020F0502020204030204" pitchFamily="34" charset="0"/>
                          </a:endParaRPr>
                        </a:p>
                      </a:txBody>
                      <a:tcPr marL="51435" marR="51435" marT="0" marB="0"/>
                    </a:tc>
                    <a:extLst>
                      <a:ext uri="{0D108BD9-81ED-4DB2-BD59-A6C34878D82A}">
                        <a16:rowId xmlns:a16="http://schemas.microsoft.com/office/drawing/2014/main" val="10003"/>
                      </a:ext>
                    </a:extLst>
                  </a:tr>
                  <a:tr h="70910">
                    <a:tc>
                      <a:txBody>
                        <a:bodyPr/>
                        <a:lstStyle/>
                        <a:p>
                          <a:pPr marL="0" indent="93663"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&gt;how many percent</a:t>
                          </a:r>
                          <a:r>
                            <a:rPr lang="en-US" sz="1000" baseline="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 UEs’ experience satisfy</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c>
                      <a:txBody>
                        <a:bodyPr/>
                        <a:lstStyle/>
                        <a:p>
                          <a:pPr algn="l" hangingPunct="0">
                            <a:spcAft>
                              <a:spcPts val="0"/>
                            </a:spcAft>
                          </a:pPr>
                          <a:r>
                            <a:rPr lang="en-US" sz="1000" dirty="0" smtClean="0">
                              <a:effectLst/>
                              <a:latin typeface="Calibri" panose="020F0502020204030204" pitchFamily="34" charset="0"/>
                              <a:cs typeface="Calibri" panose="020F0502020204030204" pitchFamily="34" charset="0"/>
                            </a:rPr>
                            <a:t>Region level statistics in the network area</a:t>
                          </a:r>
                          <a:endParaRPr lang="en-US" sz="1000" dirty="0">
                            <a:effectLst/>
                            <a:latin typeface="Calibri" panose="020F0502020204030204" pitchFamily="34" charset="0"/>
                            <a:cs typeface="Calibri" panose="020F0502020204030204" pitchFamily="34" charset="0"/>
                          </a:endParaRPr>
                        </a:p>
                      </a:txBody>
                      <a:tcPr marL="51435" marR="51435" marT="0" marB="0"/>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lang="en-US" sz="1000" i="1" smtClean="0">
                                        <a:effectLst/>
                                        <a:latin typeface="Cambria Math" panose="02040503050406030204" pitchFamily="18" charset="0"/>
                                        <a:cs typeface="Calibri" panose="020F0502020204030204" pitchFamily="34" charset="0"/>
                                      </a:rPr>
                                    </m:ctrlPr>
                                  </m:sSubPr>
                                  <m:e>
                                    <m:r>
                                      <a:rPr lang="en-US" sz="1000" b="0" i="1" smtClean="0">
                                        <a:effectLst/>
                                        <a:latin typeface="Cambria Math" panose="02040503050406030204" pitchFamily="18" charset="0"/>
                                        <a:cs typeface="Calibri" panose="020F0502020204030204" pitchFamily="34" charset="0"/>
                                      </a:rPr>
                                      <m:t>h</m:t>
                                    </m:r>
                                  </m:e>
                                  <m:sub>
                                    <m:r>
                                      <a:rPr lang="en-US" sz="1000" b="0" i="1" smtClean="0">
                                        <a:effectLst/>
                                        <a:latin typeface="Cambria Math" panose="02040503050406030204" pitchFamily="18" charset="0"/>
                                        <a:cs typeface="Calibri" panose="020F0502020204030204" pitchFamily="34" charset="0"/>
                                      </a:rPr>
                                      <m:t>1</m:t>
                                    </m:r>
                                  </m:sub>
                                </m:sSub>
                              </m:oMath>
                            </m:oMathPara>
                          </a14:m>
                          <a:endParaRPr lang="en-US" sz="1000" dirty="0">
                            <a:effectLst/>
                            <a:latin typeface="Calibri" panose="020F0502020204030204" pitchFamily="34" charset="0"/>
                            <a:cs typeface="Calibri" panose="020F0502020204030204" pitchFamily="34" charset="0"/>
                          </a:endParaRPr>
                        </a:p>
                      </a:txBody>
                      <a:tcPr marL="51435" marR="51435" marT="0" marB="0"/>
                    </a:tc>
                    <a:extLst>
                      <a:ext uri="{0D108BD9-81ED-4DB2-BD59-A6C34878D82A}">
                        <a16:rowId xmlns:a16="http://schemas.microsoft.com/office/drawing/2014/main" val="10004"/>
                      </a:ext>
                    </a:extLst>
                  </a:tr>
                  <a:tr h="70910">
                    <a:tc>
                      <a:txBody>
                        <a:bodyPr/>
                        <a:lstStyle/>
                        <a:p>
                          <a:pPr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Application 2</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c>
                      <a:txBody>
                        <a:bodyPr/>
                        <a:lstStyle/>
                        <a:p>
                          <a:pPr algn="l" hangingPunct="0">
                            <a:spcAft>
                              <a:spcPts val="0"/>
                            </a:spcAft>
                          </a:pPr>
                          <a:endParaRPr lang="en-US" sz="1000" dirty="0">
                            <a:effectLst/>
                            <a:latin typeface="Calibri" panose="020F0502020204030204" pitchFamily="34" charset="0"/>
                            <a:cs typeface="Calibri" panose="020F0502020204030204" pitchFamily="34" charset="0"/>
                          </a:endParaRPr>
                        </a:p>
                      </a:txBody>
                      <a:tcPr marL="51435" marR="51435" marT="0" marB="0"/>
                    </a:tc>
                    <a:tc>
                      <a:txBody>
                        <a:bodyPr/>
                        <a:lstStyle/>
                        <a:p>
                          <a:pPr algn="l" hangingPunct="0">
                            <a:spcAft>
                              <a:spcPts val="0"/>
                            </a:spcAft>
                          </a:pPr>
                          <a:endParaRPr lang="en-US" sz="1000" dirty="0">
                            <a:effectLst/>
                            <a:latin typeface="Calibri" panose="020F0502020204030204" pitchFamily="34" charset="0"/>
                            <a:cs typeface="Calibri" panose="020F0502020204030204" pitchFamily="34" charset="0"/>
                          </a:endParaRPr>
                        </a:p>
                      </a:txBody>
                      <a:tcPr marL="51435" marR="51435" marT="0" marB="0"/>
                    </a:tc>
                    <a:extLst>
                      <a:ext uri="{0D108BD9-81ED-4DB2-BD59-A6C34878D82A}">
                        <a16:rowId xmlns:a16="http://schemas.microsoft.com/office/drawing/2014/main" val="10005"/>
                      </a:ext>
                    </a:extLst>
                  </a:tr>
                  <a:tr h="70910">
                    <a:tc>
                      <a:txBody>
                        <a:bodyPr/>
                        <a:lstStyle/>
                        <a:p>
                          <a:pPr marL="0" indent="93663"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&gt;how many percent</a:t>
                          </a:r>
                          <a:r>
                            <a:rPr lang="en-US" sz="1000" baseline="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 UEs’ experience satisfy</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c>
                      <a:txBody>
                        <a:bodyPr/>
                        <a:lstStyle/>
                        <a:p>
                          <a:pPr algn="l" hangingPunct="0">
                            <a:spcAft>
                              <a:spcPts val="0"/>
                            </a:spcAft>
                          </a:pPr>
                          <a:r>
                            <a:rPr lang="en-US" sz="1000" dirty="0" smtClean="0">
                              <a:effectLst/>
                              <a:latin typeface="Calibri" panose="020F0502020204030204" pitchFamily="34" charset="0"/>
                              <a:cs typeface="Calibri" panose="020F0502020204030204" pitchFamily="34" charset="0"/>
                            </a:rPr>
                            <a:t>Region level statistics in the network area</a:t>
                          </a:r>
                          <a:endParaRPr lang="en-US" sz="1000" dirty="0">
                            <a:effectLst/>
                            <a:latin typeface="Calibri" panose="020F0502020204030204" pitchFamily="34" charset="0"/>
                            <a:cs typeface="Calibri" panose="020F0502020204030204" pitchFamily="34" charset="0"/>
                          </a:endParaRPr>
                        </a:p>
                      </a:txBody>
                      <a:tcPr marL="51435" marR="51435" marT="0" marB="0"/>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lang="en-US" sz="1000" i="1" smtClean="0">
                                        <a:effectLst/>
                                        <a:latin typeface="Cambria Math" panose="02040503050406030204" pitchFamily="18" charset="0"/>
                                        <a:cs typeface="Calibri" panose="020F0502020204030204" pitchFamily="34" charset="0"/>
                                      </a:rPr>
                                    </m:ctrlPr>
                                  </m:sSubPr>
                                  <m:e>
                                    <m:r>
                                      <a:rPr lang="en-US" sz="1000" b="0" i="1" smtClean="0">
                                        <a:effectLst/>
                                        <a:latin typeface="Cambria Math" panose="02040503050406030204" pitchFamily="18" charset="0"/>
                                        <a:cs typeface="Calibri" panose="020F0502020204030204" pitchFamily="34" charset="0"/>
                                      </a:rPr>
                                      <m:t>h</m:t>
                                    </m:r>
                                  </m:e>
                                  <m:sub>
                                    <m:r>
                                      <a:rPr lang="en-US" sz="1000" b="0" i="1" smtClean="0">
                                        <a:effectLst/>
                                        <a:latin typeface="Cambria Math" panose="02040503050406030204" pitchFamily="18" charset="0"/>
                                        <a:cs typeface="Calibri" panose="020F0502020204030204" pitchFamily="34" charset="0"/>
                                      </a:rPr>
                                      <m:t>2</m:t>
                                    </m:r>
                                  </m:sub>
                                </m:sSub>
                              </m:oMath>
                            </m:oMathPara>
                          </a14:m>
                          <a:endParaRPr lang="en-US" sz="1000" dirty="0">
                            <a:effectLst/>
                            <a:latin typeface="Calibri" panose="020F0502020204030204" pitchFamily="34" charset="0"/>
                            <a:cs typeface="Calibri" panose="020F0502020204030204" pitchFamily="34" charset="0"/>
                          </a:endParaRPr>
                        </a:p>
                      </a:txBody>
                      <a:tcPr marL="51435" marR="51435" marT="0" marB="0"/>
                    </a:tc>
                    <a:extLst>
                      <a:ext uri="{0D108BD9-81ED-4DB2-BD59-A6C34878D82A}">
                        <a16:rowId xmlns:a16="http://schemas.microsoft.com/office/drawing/2014/main" val="10006"/>
                      </a:ext>
                    </a:extLst>
                  </a:tr>
                  <a:tr h="70910">
                    <a:tc>
                      <a:txBody>
                        <a:bodyPr/>
                        <a:lstStyle/>
                        <a:p>
                          <a:pPr marL="0" indent="0"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c>
                      <a:txBody>
                        <a:bodyPr/>
                        <a:lstStyle/>
                        <a:p>
                          <a:pPr algn="l" hangingPunct="0">
                            <a:spcAft>
                              <a:spcPts val="0"/>
                            </a:spcAft>
                          </a:pPr>
                          <a:endParaRPr lang="en-US" sz="1000" dirty="0">
                            <a:effectLst/>
                            <a:latin typeface="Calibri" panose="020F0502020204030204" pitchFamily="34" charset="0"/>
                            <a:cs typeface="Calibri" panose="020F0502020204030204" pitchFamily="34" charset="0"/>
                          </a:endParaRPr>
                        </a:p>
                      </a:txBody>
                      <a:tcPr marL="51435" marR="51435" marT="0" marB="0"/>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lang="en-US" sz="1000" dirty="0">
                            <a:effectLst/>
                            <a:latin typeface="Calibri" panose="020F0502020204030204" pitchFamily="34" charset="0"/>
                            <a:cs typeface="Calibri" panose="020F0502020204030204" pitchFamily="34" charset="0"/>
                          </a:endParaRPr>
                        </a:p>
                      </a:txBody>
                      <a:tcPr marL="51435" marR="51435" marT="0" marB="0"/>
                    </a:tc>
                    <a:extLst>
                      <a:ext uri="{0D108BD9-81ED-4DB2-BD59-A6C34878D82A}">
                        <a16:rowId xmlns:a16="http://schemas.microsoft.com/office/drawing/2014/main" val="10007"/>
                      </a:ext>
                    </a:extLst>
                  </a:tr>
                </a:tbl>
              </a:graphicData>
            </a:graphic>
          </p:graphicFrame>
        </mc:Choice>
        <mc:Fallback xmlns="">
          <p:graphicFrame>
            <p:nvGraphicFramePr>
              <p:cNvPr id="32" name="表格 31"/>
              <p:cNvGraphicFramePr>
                <a:graphicFrameLocks noGrp="1"/>
              </p:cNvGraphicFramePr>
              <p:nvPr>
                <p:extLst>
                  <p:ext uri="{D42A27DB-BD31-4B8C-83A1-F6EECF244321}">
                    <p14:modId xmlns:p14="http://schemas.microsoft.com/office/powerpoint/2010/main" val="2231358525"/>
                  </p:ext>
                </p:extLst>
              </p:nvPr>
            </p:nvGraphicFramePr>
            <p:xfrm>
              <a:off x="1843259" y="4902636"/>
              <a:ext cx="8398933" cy="1222130"/>
            </p:xfrm>
            <a:graphic>
              <a:graphicData uri="http://schemas.openxmlformats.org/drawingml/2006/table">
                <a:tbl>
                  <a:tblPr/>
                  <a:tblGrid>
                    <a:gridCol w="3259666"/>
                    <a:gridCol w="3632200"/>
                    <a:gridCol w="1507067"/>
                  </a:tblGrid>
                  <a:tr h="152400">
                    <a:tc>
                      <a:txBody>
                        <a:bodyPr/>
                        <a:lstStyle/>
                        <a:p>
                          <a:pPr algn="l" hangingPunct="0">
                            <a:spcAft>
                              <a:spcPts val="0"/>
                            </a:spcAft>
                          </a:pPr>
                          <a:r>
                            <a:rPr lang="x-none" sz="1000" b="1" dirty="0">
                              <a:effectLst/>
                              <a:latin typeface="Calibri" panose="020F0502020204030204" pitchFamily="34" charset="0"/>
                              <a:cs typeface="Calibri" panose="020F0502020204030204" pitchFamily="34" charset="0"/>
                            </a:rPr>
                            <a:t>Information</a:t>
                          </a:r>
                          <a:endParaRPr lang="en-US" sz="1000" b="1"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solidFill>
                          <a:schemeClr val="bg1">
                            <a:lumMod val="75000"/>
                          </a:schemeClr>
                        </a:solidFill>
                      </a:tcPr>
                    </a:tc>
                    <a:tc>
                      <a:txBody>
                        <a:bodyPr/>
                        <a:lstStyle/>
                        <a:p>
                          <a:pPr algn="l" hangingPunct="0">
                            <a:spcAft>
                              <a:spcPts val="0"/>
                            </a:spcAft>
                          </a:pPr>
                          <a:r>
                            <a:rPr lang="x-none" sz="1000" b="1" dirty="0">
                              <a:effectLst/>
                              <a:latin typeface="Calibri" panose="020F0502020204030204" pitchFamily="34" charset="0"/>
                              <a:cs typeface="Calibri" panose="020F0502020204030204" pitchFamily="34" charset="0"/>
                            </a:rPr>
                            <a:t>Description</a:t>
                          </a:r>
                          <a:endParaRPr lang="en-US" sz="1000" b="1"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solidFill>
                          <a:schemeClr val="bg1">
                            <a:lumMod val="75000"/>
                          </a:schemeClr>
                        </a:solidFill>
                      </a:tcPr>
                    </a:tc>
                    <a:tc>
                      <a:txBody>
                        <a:bodyPr/>
                        <a:lstStyle/>
                        <a:p>
                          <a:pPr marL="0" marR="0" lvl="0" indent="0" algn="ctr" defTabSz="914400" rtl="0" eaLnBrk="1" fontAlgn="auto" latinLnBrk="0" hangingPunct="0">
                            <a:lnSpc>
                              <a:spcPct val="100000"/>
                            </a:lnSpc>
                            <a:spcBef>
                              <a:spcPts val="0"/>
                            </a:spcBef>
                            <a:spcAft>
                              <a:spcPts val="0"/>
                            </a:spcAft>
                            <a:buClrTx/>
                            <a:buSzTx/>
                            <a:buFontTx/>
                            <a:buNone/>
                            <a:tabLst/>
                            <a:defRPr/>
                          </a:pPr>
                          <a:r>
                            <a:rPr lang="en-US" sz="1000" b="1"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Output in Neural Network</a:t>
                          </a:r>
                        </a:p>
                      </a:txBody>
                      <a:tcPr marL="51435" marR="51435" marT="0" marB="0">
                        <a:solidFill>
                          <a:schemeClr val="bg1">
                            <a:lumMod val="75000"/>
                          </a:schemeClr>
                        </a:solidFill>
                      </a:tcPr>
                    </a:tc>
                  </a:tr>
                  <a:tr h="153865">
                    <a:tc>
                      <a:txBody>
                        <a:bodyPr/>
                        <a:lstStyle/>
                        <a:p>
                          <a:pPr algn="l" hangingPunct="0">
                            <a:spcAft>
                              <a:spcPts val="0"/>
                            </a:spcAft>
                          </a:pPr>
                          <a:r>
                            <a:rPr lang="en-US" sz="1000" b="0" dirty="0" smtClean="0">
                              <a:solidFill>
                                <a:schemeClr val="tx1"/>
                              </a:solidFill>
                              <a:effectLst/>
                              <a:latin typeface="Calibri" panose="020F0502020204030204" pitchFamily="34" charset="0"/>
                              <a:cs typeface="Calibri" panose="020F0502020204030204" pitchFamily="34" charset="0"/>
                            </a:rPr>
                            <a:t>Region</a:t>
                          </a:r>
                          <a:endParaRPr lang="en-US" sz="1000" b="0" dirty="0">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c>
                      <a:txBody>
                        <a:bodyPr/>
                        <a:lstStyle/>
                        <a:p>
                          <a:pPr marL="0" marR="0" lvl="0" indent="0" algn="l" defTabSz="914378" rtl="0" eaLnBrk="1" fontAlgn="auto" latinLnBrk="0" hangingPunct="0">
                            <a:lnSpc>
                              <a:spcPct val="100000"/>
                            </a:lnSpc>
                            <a:spcBef>
                              <a:spcPts val="0"/>
                            </a:spcBef>
                            <a:spcAft>
                              <a:spcPts val="0"/>
                            </a:spcAft>
                            <a:buClrTx/>
                            <a:buSzTx/>
                            <a:buFontTx/>
                            <a:buNone/>
                            <a:tabLst/>
                            <a:defRPr/>
                          </a:pPr>
                          <a:r>
                            <a:rPr lang="en-US" sz="1000" b="0" dirty="0" smtClean="0">
                              <a:solidFill>
                                <a:schemeClr val="tx1"/>
                              </a:solidFill>
                              <a:effectLst/>
                              <a:latin typeface="Calibri" panose="020F0502020204030204" pitchFamily="34" charset="0"/>
                              <a:cs typeface="Calibri" panose="020F0502020204030204" pitchFamily="34" charset="0"/>
                            </a:rPr>
                            <a:t>e.g. </a:t>
                          </a:r>
                          <a:r>
                            <a:rPr lang="en-US" altLang="zh-CN" sz="1000" b="0" dirty="0" smtClean="0">
                              <a:solidFill>
                                <a:schemeClr val="tx1"/>
                              </a:solidFill>
                              <a:effectLst/>
                              <a:latin typeface="Calibri" panose="020F0502020204030204" pitchFamily="34" charset="0"/>
                              <a:cs typeface="Calibri" panose="020F0502020204030204" pitchFamily="34" charset="0"/>
                            </a:rPr>
                            <a:t>Cell or Cell list</a:t>
                          </a:r>
                        </a:p>
                      </a:txBody>
                      <a:tcPr marL="51435" marR="51435" marT="0" marB="0"/>
                    </a:tc>
                    <a:tc>
                      <a:txBody>
                        <a:bodyPr/>
                        <a:lstStyle/>
                        <a:p>
                          <a:pPr marL="0" marR="0" lvl="0" indent="0" algn="l" defTabSz="914378" rtl="0" eaLnBrk="1" fontAlgn="auto" latinLnBrk="0" hangingPunct="0">
                            <a:lnSpc>
                              <a:spcPct val="100000"/>
                            </a:lnSpc>
                            <a:spcBef>
                              <a:spcPts val="0"/>
                            </a:spcBef>
                            <a:spcAft>
                              <a:spcPts val="0"/>
                            </a:spcAft>
                            <a:buClrTx/>
                            <a:buSzTx/>
                            <a:buFontTx/>
                            <a:buNone/>
                            <a:tabLst/>
                            <a:defRPr/>
                          </a:pPr>
                          <a:endParaRPr lang="en-US" sz="1000" b="0" dirty="0">
                            <a:solidFill>
                              <a:schemeClr val="tx1"/>
                            </a:solidFill>
                            <a:effectLst/>
                            <a:latin typeface="Calibri" panose="020F0502020204030204" pitchFamily="34" charset="0"/>
                            <a:cs typeface="Calibri" panose="020F0502020204030204" pitchFamily="34" charset="0"/>
                          </a:endParaRPr>
                        </a:p>
                      </a:txBody>
                      <a:tcPr marL="51435" marR="51435" marT="0" marB="0"/>
                    </a:tc>
                  </a:tr>
                  <a:tr h="153865">
                    <a:tc>
                      <a:txBody>
                        <a:bodyPr/>
                        <a:lstStyle/>
                        <a:p>
                          <a:pPr algn="l" hangingPunct="0">
                            <a:spcAft>
                              <a:spcPts val="0"/>
                            </a:spcAft>
                          </a:pPr>
                          <a:r>
                            <a:rPr lang="en-US" sz="1000" b="0" dirty="0" smtClean="0">
                              <a:solidFill>
                                <a:schemeClr val="tx1"/>
                              </a:solidFill>
                              <a:effectLst/>
                              <a:latin typeface="Calibri" panose="020F0502020204030204" pitchFamily="34" charset="0"/>
                              <a:ea typeface="宋体" panose="02010600030101010101" pitchFamily="2" charset="-122"/>
                              <a:cs typeface="Calibri" panose="020F0502020204030204" pitchFamily="34" charset="0"/>
                            </a:rPr>
                            <a:t>Time window</a:t>
                          </a:r>
                          <a:endParaRPr lang="en-US" sz="1000" b="0" dirty="0">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c>
                      <a:txBody>
                        <a:bodyPr/>
                        <a:lstStyle/>
                        <a:p>
                          <a:pPr marL="0" marR="0" lvl="0" indent="0" algn="l" defTabSz="914378" rtl="0" eaLnBrk="1" fontAlgn="auto" latinLnBrk="0" hangingPunct="0">
                            <a:lnSpc>
                              <a:spcPct val="100000"/>
                            </a:lnSpc>
                            <a:spcBef>
                              <a:spcPts val="0"/>
                            </a:spcBef>
                            <a:spcAft>
                              <a:spcPts val="0"/>
                            </a:spcAft>
                            <a:buClrTx/>
                            <a:buSzTx/>
                            <a:buFontTx/>
                            <a:buNone/>
                            <a:tabLst/>
                            <a:defRPr/>
                          </a:pPr>
                          <a:r>
                            <a:rPr lang="en-US" sz="1000" b="0" dirty="0" smtClean="0">
                              <a:solidFill>
                                <a:schemeClr val="tx1"/>
                              </a:solidFill>
                              <a:effectLst/>
                              <a:latin typeface="Calibri" panose="020F0502020204030204" pitchFamily="34" charset="0"/>
                              <a:cs typeface="Calibri" panose="020F0502020204030204" pitchFamily="34" charset="0"/>
                            </a:rPr>
                            <a:t>To indicate interval of </a:t>
                          </a:r>
                          <a:r>
                            <a:rPr lang="en-US" sz="1000" b="0" dirty="0" smtClean="0">
                              <a:solidFill>
                                <a:schemeClr val="tx1"/>
                              </a:solidFill>
                              <a:effectLst/>
                              <a:latin typeface="Calibri" panose="020F0502020204030204" pitchFamily="34" charset="0"/>
                              <a:cs typeface="Calibri" panose="020F0502020204030204" pitchFamily="34" charset="0"/>
                            </a:rPr>
                            <a:t>time</a:t>
                          </a:r>
                          <a:endParaRPr lang="en-US" sz="1000" b="0" dirty="0" smtClean="0">
                            <a:solidFill>
                              <a:schemeClr val="tx1"/>
                            </a:solidFill>
                            <a:effectLst/>
                            <a:latin typeface="Calibri" panose="020F0502020204030204" pitchFamily="34" charset="0"/>
                            <a:cs typeface="Calibri" panose="020F0502020204030204" pitchFamily="34" charset="0"/>
                          </a:endParaRPr>
                        </a:p>
                      </a:txBody>
                      <a:tcPr marL="51435" marR="51435" marT="0" marB="0"/>
                    </a:tc>
                    <a:tc>
                      <a:txBody>
                        <a:bodyPr/>
                        <a:lstStyle/>
                        <a:p>
                          <a:pPr marL="0" marR="0" lvl="0" indent="0" algn="l" defTabSz="914378" rtl="0" eaLnBrk="1" fontAlgn="auto" latinLnBrk="0" hangingPunct="0">
                            <a:lnSpc>
                              <a:spcPct val="100000"/>
                            </a:lnSpc>
                            <a:spcBef>
                              <a:spcPts val="0"/>
                            </a:spcBef>
                            <a:spcAft>
                              <a:spcPts val="0"/>
                            </a:spcAft>
                            <a:buClrTx/>
                            <a:buSzTx/>
                            <a:buFontTx/>
                            <a:buNone/>
                            <a:tabLst/>
                            <a:defRPr/>
                          </a:pPr>
                          <a:endParaRPr lang="en-US" sz="1000" b="0" dirty="0">
                            <a:solidFill>
                              <a:schemeClr val="tx1"/>
                            </a:solidFill>
                            <a:effectLst/>
                            <a:latin typeface="Calibri" panose="020F0502020204030204" pitchFamily="34" charset="0"/>
                            <a:cs typeface="Calibri" panose="020F0502020204030204" pitchFamily="34" charset="0"/>
                          </a:endParaRPr>
                        </a:p>
                      </a:txBody>
                      <a:tcPr marL="51435" marR="51435" marT="0" marB="0"/>
                    </a:tc>
                  </a:tr>
                  <a:tr h="152400">
                    <a:tc>
                      <a:txBody>
                        <a:bodyPr/>
                        <a:lstStyle/>
                        <a:p>
                          <a:pPr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Application 1</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c>
                      <a:txBody>
                        <a:bodyPr/>
                        <a:lstStyle/>
                        <a:p>
                          <a:pPr algn="l" hangingPunct="0">
                            <a:spcAft>
                              <a:spcPts val="0"/>
                            </a:spcAft>
                          </a:pPr>
                          <a:endParaRPr lang="en-US" sz="1000" dirty="0">
                            <a:effectLst/>
                            <a:latin typeface="Calibri" panose="020F0502020204030204" pitchFamily="34" charset="0"/>
                            <a:cs typeface="Calibri" panose="020F0502020204030204" pitchFamily="34" charset="0"/>
                          </a:endParaRPr>
                        </a:p>
                      </a:txBody>
                      <a:tcPr marL="51435" marR="51435" marT="0" marB="0"/>
                    </a:tc>
                    <a:tc>
                      <a:txBody>
                        <a:bodyPr/>
                        <a:lstStyle/>
                        <a:p>
                          <a:pPr algn="l" hangingPunct="0">
                            <a:spcAft>
                              <a:spcPts val="0"/>
                            </a:spcAft>
                          </a:pPr>
                          <a:endParaRPr lang="en-US" sz="1000" dirty="0">
                            <a:effectLst/>
                            <a:latin typeface="Calibri" panose="020F0502020204030204" pitchFamily="34" charset="0"/>
                            <a:cs typeface="Calibri" panose="020F0502020204030204" pitchFamily="34" charset="0"/>
                          </a:endParaRPr>
                        </a:p>
                      </a:txBody>
                      <a:tcPr marL="51435" marR="51435" marT="0" marB="0"/>
                    </a:tc>
                  </a:tr>
                  <a:tr h="152400">
                    <a:tc>
                      <a:txBody>
                        <a:bodyPr/>
                        <a:lstStyle/>
                        <a:p>
                          <a:pPr marL="0" indent="93663"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&gt;how many percent</a:t>
                          </a:r>
                          <a:r>
                            <a:rPr lang="en-US" sz="1000" baseline="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 UEs’ experience satisfy</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c>
                      <a:txBody>
                        <a:bodyPr/>
                        <a:lstStyle/>
                        <a:p>
                          <a:pPr algn="l" hangingPunct="0">
                            <a:spcAft>
                              <a:spcPts val="0"/>
                            </a:spcAft>
                          </a:pPr>
                          <a:r>
                            <a:rPr lang="en-US" sz="1000" dirty="0" smtClean="0">
                              <a:effectLst/>
                              <a:latin typeface="Calibri" panose="020F0502020204030204" pitchFamily="34" charset="0"/>
                              <a:cs typeface="Calibri" panose="020F0502020204030204" pitchFamily="34" charset="0"/>
                            </a:rPr>
                            <a:t>Region level </a:t>
                          </a:r>
                          <a:r>
                            <a:rPr lang="en-US" sz="1000" dirty="0" smtClean="0">
                              <a:effectLst/>
                              <a:latin typeface="Calibri" panose="020F0502020204030204" pitchFamily="34" charset="0"/>
                              <a:cs typeface="Calibri" panose="020F0502020204030204" pitchFamily="34" charset="0"/>
                            </a:rPr>
                            <a:t>statistics in the network area</a:t>
                          </a:r>
                          <a:endParaRPr lang="en-US" sz="1000" dirty="0">
                            <a:effectLst/>
                            <a:latin typeface="Calibri" panose="020F0502020204030204" pitchFamily="34" charset="0"/>
                            <a:cs typeface="Calibri" panose="020F0502020204030204" pitchFamily="34" charset="0"/>
                          </a:endParaRPr>
                        </a:p>
                      </a:txBody>
                      <a:tcPr marL="51435" marR="51435" marT="0" marB="0"/>
                    </a:tc>
                    <a:tc>
                      <a:txBody>
                        <a:bodyPr/>
                        <a:lstStyle/>
                        <a:p>
                          <a:endParaRPr lang="en-US"/>
                        </a:p>
                      </a:txBody>
                      <a:tcPr marL="51435" marR="51435" marT="0" marB="0">
                        <a:blipFill rotWithShape="0">
                          <a:blip r:embed="rId3"/>
                          <a:stretch>
                            <a:fillRect l="-458704" t="-428000" r="-810" b="-356000"/>
                          </a:stretch>
                        </a:blipFill>
                      </a:tcPr>
                    </a:tc>
                  </a:tr>
                  <a:tr h="152400">
                    <a:tc>
                      <a:txBody>
                        <a:bodyPr/>
                        <a:lstStyle/>
                        <a:p>
                          <a:pPr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Application 2</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c>
                      <a:txBody>
                        <a:bodyPr/>
                        <a:lstStyle/>
                        <a:p>
                          <a:pPr algn="l" hangingPunct="0">
                            <a:spcAft>
                              <a:spcPts val="0"/>
                            </a:spcAft>
                          </a:pPr>
                          <a:endParaRPr lang="en-US" sz="1000" dirty="0">
                            <a:effectLst/>
                            <a:latin typeface="Calibri" panose="020F0502020204030204" pitchFamily="34" charset="0"/>
                            <a:cs typeface="Calibri" panose="020F0502020204030204" pitchFamily="34" charset="0"/>
                          </a:endParaRPr>
                        </a:p>
                      </a:txBody>
                      <a:tcPr marL="51435" marR="51435" marT="0" marB="0"/>
                    </a:tc>
                    <a:tc>
                      <a:txBody>
                        <a:bodyPr/>
                        <a:lstStyle/>
                        <a:p>
                          <a:pPr algn="l" hangingPunct="0">
                            <a:spcAft>
                              <a:spcPts val="0"/>
                            </a:spcAft>
                          </a:pPr>
                          <a:endParaRPr lang="en-US" sz="1000" dirty="0">
                            <a:effectLst/>
                            <a:latin typeface="Calibri" panose="020F0502020204030204" pitchFamily="34" charset="0"/>
                            <a:cs typeface="Calibri" panose="020F0502020204030204" pitchFamily="34" charset="0"/>
                          </a:endParaRPr>
                        </a:p>
                      </a:txBody>
                      <a:tcPr marL="51435" marR="51435" marT="0" marB="0"/>
                    </a:tc>
                  </a:tr>
                  <a:tr h="152400">
                    <a:tc>
                      <a:txBody>
                        <a:bodyPr/>
                        <a:lstStyle/>
                        <a:p>
                          <a:pPr marL="0" indent="93663"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&gt;how many percent</a:t>
                          </a:r>
                          <a:r>
                            <a:rPr lang="en-US" sz="1000" baseline="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 UEs’ experience satisfy</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c>
                      <a:txBody>
                        <a:bodyPr/>
                        <a:lstStyle/>
                        <a:p>
                          <a:pPr algn="l" hangingPunct="0">
                            <a:spcAft>
                              <a:spcPts val="0"/>
                            </a:spcAft>
                          </a:pPr>
                          <a:r>
                            <a:rPr lang="en-US" sz="1000" dirty="0" smtClean="0">
                              <a:effectLst/>
                              <a:latin typeface="Calibri" panose="020F0502020204030204" pitchFamily="34" charset="0"/>
                              <a:cs typeface="Calibri" panose="020F0502020204030204" pitchFamily="34" charset="0"/>
                            </a:rPr>
                            <a:t>Region level </a:t>
                          </a:r>
                          <a:r>
                            <a:rPr lang="en-US" sz="1000" dirty="0" smtClean="0">
                              <a:effectLst/>
                              <a:latin typeface="Calibri" panose="020F0502020204030204" pitchFamily="34" charset="0"/>
                              <a:cs typeface="Calibri" panose="020F0502020204030204" pitchFamily="34" charset="0"/>
                            </a:rPr>
                            <a:t>statistics in the network area</a:t>
                          </a:r>
                          <a:endParaRPr lang="en-US" sz="1000" dirty="0">
                            <a:effectLst/>
                            <a:latin typeface="Calibri" panose="020F0502020204030204" pitchFamily="34" charset="0"/>
                            <a:cs typeface="Calibri" panose="020F0502020204030204" pitchFamily="34" charset="0"/>
                          </a:endParaRPr>
                        </a:p>
                      </a:txBody>
                      <a:tcPr marL="51435" marR="51435" marT="0" marB="0"/>
                    </a:tc>
                    <a:tc>
                      <a:txBody>
                        <a:bodyPr/>
                        <a:lstStyle/>
                        <a:p>
                          <a:endParaRPr lang="en-US"/>
                        </a:p>
                      </a:txBody>
                      <a:tcPr marL="51435" marR="51435" marT="0" marB="0">
                        <a:blipFill rotWithShape="0">
                          <a:blip r:embed="rId3"/>
                          <a:stretch>
                            <a:fillRect l="-458704" t="-628000" r="-810" b="-156000"/>
                          </a:stretch>
                        </a:blipFill>
                      </a:tcPr>
                    </a:tc>
                  </a:tr>
                  <a:tr h="152400">
                    <a:tc>
                      <a:txBody>
                        <a:bodyPr/>
                        <a:lstStyle/>
                        <a:p>
                          <a:pPr marL="0" indent="0"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c>
                      <a:txBody>
                        <a:bodyPr/>
                        <a:lstStyle/>
                        <a:p>
                          <a:pPr algn="l" hangingPunct="0">
                            <a:spcAft>
                              <a:spcPts val="0"/>
                            </a:spcAft>
                          </a:pPr>
                          <a:endParaRPr lang="en-US" sz="1000" dirty="0">
                            <a:effectLst/>
                            <a:latin typeface="Calibri" panose="020F0502020204030204" pitchFamily="34" charset="0"/>
                            <a:cs typeface="Calibri" panose="020F0502020204030204" pitchFamily="34" charset="0"/>
                          </a:endParaRPr>
                        </a:p>
                      </a:txBody>
                      <a:tcPr marL="51435" marR="51435" marT="0" marB="0"/>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lang="en-US" sz="1000" dirty="0">
                            <a:effectLst/>
                            <a:latin typeface="Calibri" panose="020F0502020204030204" pitchFamily="34" charset="0"/>
                            <a:cs typeface="Calibri" panose="020F0502020204030204" pitchFamily="34" charset="0"/>
                          </a:endParaRPr>
                        </a:p>
                      </a:txBody>
                      <a:tcPr marL="51435" marR="51435" marT="0" marB="0"/>
                    </a:tc>
                  </a:tr>
                </a:tbl>
              </a:graphicData>
            </a:graphic>
          </p:graphicFrame>
        </mc:Fallback>
      </mc:AlternateContent>
      <p:sp>
        <p:nvSpPr>
          <p:cNvPr id="33" name="Rectangle 7"/>
          <p:cNvSpPr>
            <a:spLocks noChangeArrowheads="1"/>
          </p:cNvSpPr>
          <p:nvPr/>
        </p:nvSpPr>
        <p:spPr bwMode="auto">
          <a:xfrm>
            <a:off x="4320534" y="4656415"/>
            <a:ext cx="295786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Table 2: Network</a:t>
            </a:r>
            <a:r>
              <a:rPr kumimoji="0" lang="en-GB" altLang="en-US" sz="1000" b="1" i="0" u="none" strike="noStrike" cap="none" normalizeH="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en-US"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Information</a:t>
            </a:r>
            <a:r>
              <a:rPr kumimoji="0" lang="en-GB" altLang="en-US" sz="1000" b="1" i="0" u="none" strike="noStrike" cap="none" normalizeH="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en-US" sz="1000" b="1" i="0" u="none" strike="noStrike" cap="none" normalizeH="0" dirty="0" smtClean="0">
                <a:ln>
                  <a:noFill/>
                </a:ln>
                <a:solidFill>
                  <a:srgbClr val="FF0000"/>
                </a:solidFill>
                <a:effectLst/>
                <a:ea typeface="Times New Roman" panose="02020603050405020304" pitchFamily="18" charset="0"/>
              </a:rPr>
              <a:t>for output layer </a:t>
            </a:r>
            <a:endParaRPr kumimoji="0" lang="en-US" altLang="en-US" sz="800" b="0" i="0" u="none" strike="noStrike" cap="none" normalizeH="0" baseline="0" dirty="0" smtClean="0">
              <a:ln>
                <a:noFill/>
              </a:ln>
              <a:solidFill>
                <a:srgbClr val="FF0000"/>
              </a:solidFill>
              <a:effectLst/>
            </a:endParaRPr>
          </a:p>
        </p:txBody>
      </p:sp>
    </p:spTree>
    <p:extLst>
      <p:ext uri="{BB962C8B-B14F-4D97-AF65-F5344CB8AC3E}">
        <p14:creationId xmlns:p14="http://schemas.microsoft.com/office/powerpoint/2010/main" val="1203367394"/>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Parallelogram 213"/>
          <p:cNvSpPr/>
          <p:nvPr/>
        </p:nvSpPr>
        <p:spPr bwMode="auto">
          <a:xfrm>
            <a:off x="6758827" y="3237700"/>
            <a:ext cx="3246594" cy="631747"/>
          </a:xfrm>
          <a:prstGeom prst="parallelogram">
            <a:avLst>
              <a:gd name="adj" fmla="val 114200"/>
            </a:avLst>
          </a:prstGeom>
          <a:solidFill>
            <a:srgbClr val="99CCFF"/>
          </a:solidFill>
          <a:ln w="9525" cap="flat" cmpd="sng" algn="ctr">
            <a:noFill/>
            <a:prstDash val="solid"/>
            <a:round/>
            <a:headEnd type="none" w="med" len="med"/>
            <a:tailEnd type="none" w="med" len="med"/>
          </a:ln>
          <a:effectLst/>
        </p:spPr>
        <p:txBody>
          <a:bodyPr vert="horz" wrap="square" lIns="48000" tIns="48000" rIns="48000" bIns="48000" numCol="1" rtlCol="0" anchor="t" anchorCtr="0" compatLnSpc="1">
            <a:prstTxWarp prst="textNoShape">
              <a:avLst/>
            </a:prstTxWarp>
          </a:bodyPr>
          <a:lstStyle/>
          <a:p>
            <a:pPr>
              <a:buClr>
                <a:srgbClr val="CC9900"/>
              </a:buClr>
              <a:buFont typeface="Wingdings" pitchFamily="2" charset="2"/>
              <a:buChar char="n"/>
            </a:pPr>
            <a:endParaRPr lang="en-US" sz="2400">
              <a:solidFill>
                <a:srgbClr val="000000"/>
              </a:solidFill>
              <a:latin typeface="微软雅黑" panose="020B0503020204020204" pitchFamily="34" charset="-122"/>
              <a:ea typeface="微软雅黑" panose="020B0503020204020204" pitchFamily="34" charset="-122"/>
            </a:endParaRPr>
          </a:p>
        </p:txBody>
      </p:sp>
      <p:sp>
        <p:nvSpPr>
          <p:cNvPr id="25" name="Title 24"/>
          <p:cNvSpPr>
            <a:spLocks noGrp="1"/>
          </p:cNvSpPr>
          <p:nvPr>
            <p:ph type="title"/>
          </p:nvPr>
        </p:nvSpPr>
        <p:spPr>
          <a:xfrm>
            <a:off x="669126" y="121226"/>
            <a:ext cx="10407518" cy="685974"/>
          </a:xfrm>
        </p:spPr>
        <p:txBody>
          <a:bodyPr>
            <a:normAutofit/>
          </a:bodyPr>
          <a:lstStyle/>
          <a:p>
            <a:r>
              <a:rPr lang="en-US" dirty="0" smtClean="0">
                <a:solidFill>
                  <a:srgbClr val="C00000"/>
                </a:solidFill>
              </a:rPr>
              <a:t>First Slice A is deployed and Slice A SLA is met totally  </a:t>
            </a:r>
            <a:endParaRPr lang="en-US" dirty="0"/>
          </a:p>
        </p:txBody>
      </p:sp>
      <p:grpSp>
        <p:nvGrpSpPr>
          <p:cNvPr id="211" name="组合 3"/>
          <p:cNvGrpSpPr/>
          <p:nvPr/>
        </p:nvGrpSpPr>
        <p:grpSpPr>
          <a:xfrm>
            <a:off x="4463820" y="3235205"/>
            <a:ext cx="5207363" cy="1617584"/>
            <a:chOff x="3448327" y="1790610"/>
            <a:chExt cx="3340473" cy="1213188"/>
          </a:xfrm>
        </p:grpSpPr>
        <p:sp>
          <p:nvSpPr>
            <p:cNvPr id="212" name="Parallelogram 211"/>
            <p:cNvSpPr/>
            <p:nvPr/>
          </p:nvSpPr>
          <p:spPr bwMode="auto">
            <a:xfrm>
              <a:off x="3448327" y="2378000"/>
              <a:ext cx="1453361" cy="625798"/>
            </a:xfrm>
            <a:prstGeom prst="parallelogram">
              <a:avLst>
                <a:gd name="adj" fmla="val 120776"/>
              </a:avLst>
            </a:prstGeom>
            <a:solidFill>
              <a:schemeClr val="accent3">
                <a:lumMod val="85000"/>
              </a:schemeClr>
            </a:solidFill>
            <a:ln w="9525" cap="flat" cmpd="sng" algn="ctr">
              <a:noFill/>
              <a:prstDash val="solid"/>
              <a:round/>
              <a:headEnd type="none" w="med" len="med"/>
              <a:tailEnd type="none" w="med" len="med"/>
            </a:ln>
            <a:effectLst/>
          </p:spPr>
          <p:txBody>
            <a:bodyPr vert="horz" wrap="square" lIns="48000" tIns="48000" rIns="48000" bIns="48000" numCol="1" rtlCol="0" anchor="t" anchorCtr="0" compatLnSpc="1">
              <a:prstTxWarp prst="textNoShape">
                <a:avLst/>
              </a:prstTxWarp>
            </a:bodyPr>
            <a:lstStyle/>
            <a:p>
              <a:pPr>
                <a:buClr>
                  <a:srgbClr val="CC9900"/>
                </a:buClr>
                <a:buFont typeface="Wingdings" pitchFamily="2" charset="2"/>
                <a:buChar char="n"/>
              </a:pPr>
              <a:endParaRPr lang="en-US" sz="2400">
                <a:solidFill>
                  <a:srgbClr val="000000"/>
                </a:solidFill>
                <a:latin typeface="微软雅黑" panose="020B0503020204020204" pitchFamily="34" charset="-122"/>
                <a:ea typeface="微软雅黑" panose="020B0503020204020204" pitchFamily="34" charset="-122"/>
              </a:endParaRPr>
            </a:p>
          </p:txBody>
        </p:sp>
        <p:sp>
          <p:nvSpPr>
            <p:cNvPr id="213" name="Parallelogram 71"/>
            <p:cNvSpPr/>
            <p:nvPr/>
          </p:nvSpPr>
          <p:spPr bwMode="auto">
            <a:xfrm>
              <a:off x="4396543" y="1790610"/>
              <a:ext cx="1034684" cy="1192105"/>
            </a:xfrm>
            <a:custGeom>
              <a:avLst/>
              <a:gdLst>
                <a:gd name="connsiteX0" fmla="*/ 0 w 2438725"/>
                <a:gd name="connsiteY0" fmla="*/ 521335 h 521335"/>
                <a:gd name="connsiteX1" fmla="*/ 595365 w 2438725"/>
                <a:gd name="connsiteY1" fmla="*/ 0 h 521335"/>
                <a:gd name="connsiteX2" fmla="*/ 2438725 w 2438725"/>
                <a:gd name="connsiteY2" fmla="*/ 0 h 521335"/>
                <a:gd name="connsiteX3" fmla="*/ 1843360 w 2438725"/>
                <a:gd name="connsiteY3" fmla="*/ 521335 h 521335"/>
                <a:gd name="connsiteX4" fmla="*/ 0 w 2438725"/>
                <a:gd name="connsiteY4" fmla="*/ 521335 h 521335"/>
                <a:gd name="connsiteX0" fmla="*/ 0 w 2438725"/>
                <a:gd name="connsiteY0" fmla="*/ 683260 h 683260"/>
                <a:gd name="connsiteX1" fmla="*/ 481065 w 2438725"/>
                <a:gd name="connsiteY1" fmla="*/ 0 h 683260"/>
                <a:gd name="connsiteX2" fmla="*/ 2438725 w 2438725"/>
                <a:gd name="connsiteY2" fmla="*/ 161925 h 683260"/>
                <a:gd name="connsiteX3" fmla="*/ 1843360 w 2438725"/>
                <a:gd name="connsiteY3" fmla="*/ 683260 h 683260"/>
                <a:gd name="connsiteX4" fmla="*/ 0 w 2438725"/>
                <a:gd name="connsiteY4" fmla="*/ 683260 h 683260"/>
                <a:gd name="connsiteX0" fmla="*/ 0 w 2438725"/>
                <a:gd name="connsiteY0" fmla="*/ 673735 h 673735"/>
                <a:gd name="connsiteX1" fmla="*/ 433440 w 2438725"/>
                <a:gd name="connsiteY1" fmla="*/ 0 h 673735"/>
                <a:gd name="connsiteX2" fmla="*/ 2438725 w 2438725"/>
                <a:gd name="connsiteY2" fmla="*/ 152400 h 673735"/>
                <a:gd name="connsiteX3" fmla="*/ 1843360 w 2438725"/>
                <a:gd name="connsiteY3" fmla="*/ 673735 h 673735"/>
                <a:gd name="connsiteX4" fmla="*/ 0 w 2438725"/>
                <a:gd name="connsiteY4" fmla="*/ 673735 h 673735"/>
                <a:gd name="connsiteX0" fmla="*/ 0 w 2438725"/>
                <a:gd name="connsiteY0" fmla="*/ 676116 h 676116"/>
                <a:gd name="connsiteX1" fmla="*/ 447728 w 2438725"/>
                <a:gd name="connsiteY1" fmla="*/ 0 h 676116"/>
                <a:gd name="connsiteX2" fmla="*/ 2438725 w 2438725"/>
                <a:gd name="connsiteY2" fmla="*/ 154781 h 676116"/>
                <a:gd name="connsiteX3" fmla="*/ 1843360 w 2438725"/>
                <a:gd name="connsiteY3" fmla="*/ 676116 h 676116"/>
                <a:gd name="connsiteX4" fmla="*/ 0 w 2438725"/>
                <a:gd name="connsiteY4" fmla="*/ 676116 h 676116"/>
                <a:gd name="connsiteX0" fmla="*/ 0 w 2588743"/>
                <a:gd name="connsiteY0" fmla="*/ 523716 h 676116"/>
                <a:gd name="connsiteX1" fmla="*/ 597746 w 2588743"/>
                <a:gd name="connsiteY1" fmla="*/ 0 h 676116"/>
                <a:gd name="connsiteX2" fmla="*/ 2588743 w 2588743"/>
                <a:gd name="connsiteY2" fmla="*/ 154781 h 676116"/>
                <a:gd name="connsiteX3" fmla="*/ 1993378 w 2588743"/>
                <a:gd name="connsiteY3" fmla="*/ 676116 h 676116"/>
                <a:gd name="connsiteX4" fmla="*/ 0 w 2588743"/>
                <a:gd name="connsiteY4" fmla="*/ 523716 h 676116"/>
                <a:gd name="connsiteX0" fmla="*/ 540272 w 3129015"/>
                <a:gd name="connsiteY0" fmla="*/ 523716 h 1180941"/>
                <a:gd name="connsiteX1" fmla="*/ 1138018 w 3129015"/>
                <a:gd name="connsiteY1" fmla="*/ 0 h 1180941"/>
                <a:gd name="connsiteX2" fmla="*/ 3129015 w 3129015"/>
                <a:gd name="connsiteY2" fmla="*/ 154781 h 1180941"/>
                <a:gd name="connsiteX3" fmla="*/ 0 w 3129015"/>
                <a:gd name="connsiteY3" fmla="*/ 1180941 h 1180941"/>
                <a:gd name="connsiteX4" fmla="*/ 540272 w 3129015"/>
                <a:gd name="connsiteY4" fmla="*/ 523716 h 1180941"/>
                <a:gd name="connsiteX0" fmla="*/ 597422 w 3186165"/>
                <a:gd name="connsiteY0" fmla="*/ 523716 h 1252379"/>
                <a:gd name="connsiteX1" fmla="*/ 1195168 w 3186165"/>
                <a:gd name="connsiteY1" fmla="*/ 0 h 1252379"/>
                <a:gd name="connsiteX2" fmla="*/ 3186165 w 3186165"/>
                <a:gd name="connsiteY2" fmla="*/ 154781 h 1252379"/>
                <a:gd name="connsiteX3" fmla="*/ 0 w 3186165"/>
                <a:gd name="connsiteY3" fmla="*/ 1252379 h 1252379"/>
                <a:gd name="connsiteX4" fmla="*/ 597422 w 3186165"/>
                <a:gd name="connsiteY4" fmla="*/ 523716 h 1252379"/>
                <a:gd name="connsiteX0" fmla="*/ 597422 w 1195168"/>
                <a:gd name="connsiteY0" fmla="*/ 523716 h 1252379"/>
                <a:gd name="connsiteX1" fmla="*/ 1195168 w 1195168"/>
                <a:gd name="connsiteY1" fmla="*/ 0 h 1252379"/>
                <a:gd name="connsiteX2" fmla="*/ 581078 w 1195168"/>
                <a:gd name="connsiteY2" fmla="*/ 745331 h 1252379"/>
                <a:gd name="connsiteX3" fmla="*/ 0 w 1195168"/>
                <a:gd name="connsiteY3" fmla="*/ 1252379 h 1252379"/>
                <a:gd name="connsiteX4" fmla="*/ 597422 w 1195168"/>
                <a:gd name="connsiteY4" fmla="*/ 523716 h 1252379"/>
                <a:gd name="connsiteX0" fmla="*/ 597422 w 1195168"/>
                <a:gd name="connsiteY0" fmla="*/ 523716 h 1252379"/>
                <a:gd name="connsiteX1" fmla="*/ 1195168 w 1195168"/>
                <a:gd name="connsiteY1" fmla="*/ 0 h 1252379"/>
                <a:gd name="connsiteX2" fmla="*/ 596953 w 1195168"/>
                <a:gd name="connsiteY2" fmla="*/ 732631 h 1252379"/>
                <a:gd name="connsiteX3" fmla="*/ 0 w 1195168"/>
                <a:gd name="connsiteY3" fmla="*/ 1252379 h 1252379"/>
                <a:gd name="connsiteX4" fmla="*/ 597422 w 1195168"/>
                <a:gd name="connsiteY4" fmla="*/ 523716 h 1252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5168" h="1252379">
                  <a:moveTo>
                    <a:pt x="597422" y="523716"/>
                  </a:moveTo>
                  <a:lnTo>
                    <a:pt x="1195168" y="0"/>
                  </a:lnTo>
                  <a:lnTo>
                    <a:pt x="596953" y="732631"/>
                  </a:lnTo>
                  <a:lnTo>
                    <a:pt x="0" y="1252379"/>
                  </a:lnTo>
                  <a:lnTo>
                    <a:pt x="597422" y="523716"/>
                  </a:lnTo>
                  <a:close/>
                </a:path>
              </a:pathLst>
            </a:custGeom>
            <a:solidFill>
              <a:srgbClr val="0099CC"/>
            </a:solidFill>
            <a:ln w="9525" cap="flat" cmpd="sng" algn="ctr">
              <a:noFill/>
              <a:prstDash val="solid"/>
              <a:round/>
              <a:headEnd type="none" w="med" len="med"/>
              <a:tailEnd type="none" w="med" len="med"/>
            </a:ln>
            <a:effectLst/>
          </p:spPr>
          <p:txBody>
            <a:bodyPr vert="horz" wrap="square" lIns="48000" tIns="48000" rIns="48000" bIns="48000" numCol="1" rtlCol="0" anchor="t" anchorCtr="0" compatLnSpc="1">
              <a:prstTxWarp prst="textNoShape">
                <a:avLst/>
              </a:prstTxWarp>
            </a:bodyPr>
            <a:lstStyle/>
            <a:p>
              <a:pPr>
                <a:buClr>
                  <a:srgbClr val="CC9900"/>
                </a:buClr>
                <a:buFont typeface="Wingdings" pitchFamily="2" charset="2"/>
                <a:buChar char="n"/>
              </a:pPr>
              <a:endParaRPr lang="en-US" sz="2400">
                <a:solidFill>
                  <a:srgbClr val="000000"/>
                </a:solidFill>
                <a:latin typeface="微软雅黑" panose="020B0503020204020204" pitchFamily="34" charset="-122"/>
                <a:ea typeface="微软雅黑" panose="020B0503020204020204" pitchFamily="34" charset="-122"/>
              </a:endParaRPr>
            </a:p>
          </p:txBody>
        </p:sp>
        <p:sp>
          <p:nvSpPr>
            <p:cNvPr id="226" name="矩形 76"/>
            <p:cNvSpPr/>
            <p:nvPr/>
          </p:nvSpPr>
          <p:spPr>
            <a:xfrm>
              <a:off x="5832807" y="1799618"/>
              <a:ext cx="955993" cy="239872"/>
            </a:xfrm>
            <a:prstGeom prst="rect">
              <a:avLst/>
            </a:prstGeom>
            <a:no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200" dirty="0" err="1">
                  <a:solidFill>
                    <a:srgbClr val="000000"/>
                  </a:solidFill>
                  <a:latin typeface="微软雅黑" panose="020B0503020204020204" pitchFamily="34" charset="-122"/>
                  <a:ea typeface="微软雅黑" panose="020B0503020204020204" pitchFamily="34" charset="-122"/>
                </a:rPr>
                <a:t>eMBB_MNO</a:t>
              </a:r>
              <a:r>
                <a:rPr lang="en-US" altLang="zh-CN" sz="1200" dirty="0">
                  <a:solidFill>
                    <a:srgbClr val="000000"/>
                  </a:solidFill>
                  <a:latin typeface="微软雅黑" panose="020B0503020204020204" pitchFamily="34" charset="-122"/>
                  <a:ea typeface="微软雅黑" panose="020B0503020204020204" pitchFamily="34" charset="-122"/>
                </a:rPr>
                <a:t> slice</a:t>
              </a:r>
              <a:endParaRPr lang="zh-CN" altLang="en-US" sz="1200" dirty="0">
                <a:solidFill>
                  <a:srgbClr val="000000"/>
                </a:solidFill>
                <a:latin typeface="微软雅黑" panose="020B0503020204020204" pitchFamily="34" charset="-122"/>
                <a:ea typeface="微软雅黑" panose="020B0503020204020204" pitchFamily="34" charset="-122"/>
              </a:endParaRPr>
            </a:p>
          </p:txBody>
        </p:sp>
        <p:sp>
          <p:nvSpPr>
            <p:cNvPr id="228" name="矩形 76"/>
            <p:cNvSpPr/>
            <p:nvPr/>
          </p:nvSpPr>
          <p:spPr>
            <a:xfrm>
              <a:off x="4070942" y="2458112"/>
              <a:ext cx="373992" cy="253393"/>
            </a:xfrm>
            <a:prstGeom prst="rect">
              <a:avLst/>
            </a:prstGeom>
            <a:solidFill>
              <a:schemeClr val="accent3">
                <a:lumMod val="75000"/>
              </a:schemeClr>
            </a:solidFill>
            <a:ln w="3175">
              <a:solidFill>
                <a:schemeClr val="tx1"/>
              </a:solid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t" anchorCtr="0"/>
            <a:lstStyle/>
            <a:p>
              <a:pPr algn="ctr"/>
              <a:r>
                <a:rPr lang="en-US" altLang="zh-CN" sz="1067" dirty="0">
                  <a:solidFill>
                    <a:srgbClr val="000000"/>
                  </a:solidFill>
                  <a:latin typeface="微软雅黑" panose="020B0503020204020204" pitchFamily="34" charset="-122"/>
                  <a:ea typeface="微软雅黑" panose="020B0503020204020204" pitchFamily="34" charset="-122"/>
                </a:rPr>
                <a:t>AMF</a:t>
              </a:r>
              <a:endParaRPr lang="zh-CN" altLang="en-US" sz="1067" dirty="0">
                <a:solidFill>
                  <a:srgbClr val="000000"/>
                </a:solidFill>
                <a:latin typeface="微软雅黑" panose="020B0503020204020204" pitchFamily="34" charset="-122"/>
                <a:ea typeface="微软雅黑" panose="020B0503020204020204" pitchFamily="34" charset="-122"/>
              </a:endParaRPr>
            </a:p>
          </p:txBody>
        </p:sp>
      </p:grpSp>
      <p:sp>
        <p:nvSpPr>
          <p:cNvPr id="245" name="Rectangle 244"/>
          <p:cNvSpPr/>
          <p:nvPr/>
        </p:nvSpPr>
        <p:spPr bwMode="auto">
          <a:xfrm>
            <a:off x="4586889" y="2276475"/>
            <a:ext cx="5553347" cy="3918825"/>
          </a:xfrm>
          <a:prstGeom prst="rect">
            <a:avLst/>
          </a:prstGeom>
          <a:noFill/>
          <a:ln w="12700" cap="flat" cmpd="sng" algn="ctr">
            <a:solidFill>
              <a:srgbClr val="FF9900"/>
            </a:solidFill>
            <a:prstDash val="dash"/>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buClr>
                <a:srgbClr val="CC9900"/>
              </a:buClr>
            </a:pPr>
            <a:r>
              <a:rPr lang="en-US" sz="1467" dirty="0">
                <a:solidFill>
                  <a:srgbClr val="000000"/>
                </a:solidFill>
                <a:latin typeface="微软雅黑" panose="020B0503020204020204" pitchFamily="34" charset="-122"/>
                <a:ea typeface="微软雅黑" panose="020B0503020204020204" pitchFamily="34" charset="-122"/>
              </a:rPr>
              <a:t>CN</a:t>
            </a:r>
          </a:p>
        </p:txBody>
      </p:sp>
      <p:grpSp>
        <p:nvGrpSpPr>
          <p:cNvPr id="246" name="组合 1744"/>
          <p:cNvGrpSpPr>
            <a:grpSpLocks/>
          </p:cNvGrpSpPr>
          <p:nvPr/>
        </p:nvGrpSpPr>
        <p:grpSpPr bwMode="auto">
          <a:xfrm>
            <a:off x="1188621" y="4181011"/>
            <a:ext cx="539947" cy="687425"/>
            <a:chOff x="7464425" y="27031950"/>
            <a:chExt cx="460375" cy="742951"/>
          </a:xfrm>
          <a:solidFill>
            <a:schemeClr val="bg2">
              <a:lumMod val="75000"/>
            </a:schemeClr>
          </a:solidFill>
        </p:grpSpPr>
        <p:sp>
          <p:nvSpPr>
            <p:cNvPr id="247" name="Freeform 246"/>
            <p:cNvSpPr>
              <a:spLocks noEditPoints="1"/>
            </p:cNvSpPr>
            <p:nvPr/>
          </p:nvSpPr>
          <p:spPr bwMode="auto">
            <a:xfrm>
              <a:off x="7464425" y="27144663"/>
              <a:ext cx="341312" cy="630238"/>
            </a:xfrm>
            <a:custGeom>
              <a:avLst/>
              <a:gdLst>
                <a:gd name="T0" fmla="*/ 2147483647 w 91"/>
                <a:gd name="T1" fmla="*/ 2147483647 h 168"/>
                <a:gd name="T2" fmla="*/ 2147483647 w 91"/>
                <a:gd name="T3" fmla="*/ 2147483647 h 168"/>
                <a:gd name="T4" fmla="*/ 2147483647 w 91"/>
                <a:gd name="T5" fmla="*/ 2147483647 h 168"/>
                <a:gd name="T6" fmla="*/ 2147483647 w 91"/>
                <a:gd name="T7" fmla="*/ 2147483647 h 168"/>
                <a:gd name="T8" fmla="*/ 2147483647 w 91"/>
                <a:gd name="T9" fmla="*/ 2147483647 h 168"/>
                <a:gd name="T10" fmla="*/ 2147483647 w 91"/>
                <a:gd name="T11" fmla="*/ 2147483647 h 168"/>
                <a:gd name="T12" fmla="*/ 2147483647 w 91"/>
                <a:gd name="T13" fmla="*/ 2147483647 h 168"/>
                <a:gd name="T14" fmla="*/ 2147483647 w 91"/>
                <a:gd name="T15" fmla="*/ 2147483647 h 168"/>
                <a:gd name="T16" fmla="*/ 2147483647 w 91"/>
                <a:gd name="T17" fmla="*/ 2147483647 h 168"/>
                <a:gd name="T18" fmla="*/ 2147483647 w 91"/>
                <a:gd name="T19" fmla="*/ 2147483647 h 168"/>
                <a:gd name="T20" fmla="*/ 2147483647 w 91"/>
                <a:gd name="T21" fmla="*/ 0 h 168"/>
                <a:gd name="T22" fmla="*/ 2147483647 w 91"/>
                <a:gd name="T23" fmla="*/ 0 h 168"/>
                <a:gd name="T24" fmla="*/ 2147483647 w 91"/>
                <a:gd name="T25" fmla="*/ 2147483647 h 168"/>
                <a:gd name="T26" fmla="*/ 2147483647 w 91"/>
                <a:gd name="T27" fmla="*/ 2147483647 h 168"/>
                <a:gd name="T28" fmla="*/ 2147483647 w 91"/>
                <a:gd name="T29" fmla="*/ 2147483647 h 168"/>
                <a:gd name="T30" fmla="*/ 2147483647 w 91"/>
                <a:gd name="T31" fmla="*/ 2147483647 h 168"/>
                <a:gd name="T32" fmla="*/ 0 w 91"/>
                <a:gd name="T33" fmla="*/ 2147483647 h 168"/>
                <a:gd name="T34" fmla="*/ 0 w 91"/>
                <a:gd name="T35" fmla="*/ 2147483647 h 168"/>
                <a:gd name="T36" fmla="*/ 2147483647 w 91"/>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1"/>
                <a:gd name="T58" fmla="*/ 0 h 168"/>
                <a:gd name="T59" fmla="*/ 91 w 91"/>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1" h="168">
                  <a:moveTo>
                    <a:pt x="84" y="22"/>
                  </a:moveTo>
                  <a:cubicBezTo>
                    <a:pt x="8" y="21"/>
                    <a:pt x="8" y="21"/>
                    <a:pt x="8" y="21"/>
                  </a:cubicBezTo>
                  <a:cubicBezTo>
                    <a:pt x="7" y="147"/>
                    <a:pt x="7" y="147"/>
                    <a:pt x="7" y="147"/>
                  </a:cubicBezTo>
                  <a:cubicBezTo>
                    <a:pt x="84" y="147"/>
                    <a:pt x="84" y="147"/>
                    <a:pt x="84" y="147"/>
                  </a:cubicBezTo>
                  <a:lnTo>
                    <a:pt x="84" y="22"/>
                  </a:lnTo>
                  <a:close/>
                  <a:moveTo>
                    <a:pt x="51" y="157"/>
                  </a:moveTo>
                  <a:cubicBezTo>
                    <a:pt x="51" y="154"/>
                    <a:pt x="49" y="151"/>
                    <a:pt x="45" y="151"/>
                  </a:cubicBezTo>
                  <a:cubicBezTo>
                    <a:pt x="42" y="151"/>
                    <a:pt x="40" y="154"/>
                    <a:pt x="40" y="157"/>
                  </a:cubicBezTo>
                  <a:cubicBezTo>
                    <a:pt x="40" y="160"/>
                    <a:pt x="42" y="163"/>
                    <a:pt x="45" y="163"/>
                  </a:cubicBezTo>
                  <a:cubicBezTo>
                    <a:pt x="49" y="163"/>
                    <a:pt x="51" y="160"/>
                    <a:pt x="51" y="157"/>
                  </a:cubicBezTo>
                  <a:close/>
                  <a:moveTo>
                    <a:pt x="16" y="0"/>
                  </a:moveTo>
                  <a:cubicBezTo>
                    <a:pt x="76" y="0"/>
                    <a:pt x="76" y="0"/>
                    <a:pt x="76" y="0"/>
                  </a:cubicBezTo>
                  <a:cubicBezTo>
                    <a:pt x="84" y="0"/>
                    <a:pt x="91" y="7"/>
                    <a:pt x="91" y="16"/>
                  </a:cubicBezTo>
                  <a:cubicBezTo>
                    <a:pt x="91" y="152"/>
                    <a:pt x="91" y="152"/>
                    <a:pt x="91" y="152"/>
                  </a:cubicBezTo>
                  <a:cubicBezTo>
                    <a:pt x="91" y="161"/>
                    <a:pt x="84" y="168"/>
                    <a:pt x="75" y="168"/>
                  </a:cubicBezTo>
                  <a:cubicBezTo>
                    <a:pt x="16" y="168"/>
                    <a:pt x="16" y="168"/>
                    <a:pt x="16" y="168"/>
                  </a:cubicBezTo>
                  <a:cubicBezTo>
                    <a:pt x="7" y="168"/>
                    <a:pt x="0" y="161"/>
                    <a:pt x="0" y="152"/>
                  </a:cubicBezTo>
                  <a:cubicBezTo>
                    <a:pt x="0" y="16"/>
                    <a:pt x="0" y="16"/>
                    <a:pt x="0" y="16"/>
                  </a:cubicBezTo>
                  <a:cubicBezTo>
                    <a:pt x="0" y="7"/>
                    <a:pt x="7"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48000" tIns="48000" rIns="48000" bIns="48000"/>
            <a:lstStyle/>
            <a:p>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248" name="Freeform 247"/>
            <p:cNvSpPr>
              <a:spLocks/>
            </p:cNvSpPr>
            <p:nvPr/>
          </p:nvSpPr>
          <p:spPr bwMode="auto">
            <a:xfrm>
              <a:off x="7775575" y="27031950"/>
              <a:ext cx="149225" cy="150813"/>
            </a:xfrm>
            <a:custGeom>
              <a:avLst/>
              <a:gdLst>
                <a:gd name="T0" fmla="*/ 2147483647 w 94"/>
                <a:gd name="T1" fmla="*/ 2147483647 h 95"/>
                <a:gd name="T2" fmla="*/ 2147483647 w 94"/>
                <a:gd name="T3" fmla="*/ 2147483647 h 95"/>
                <a:gd name="T4" fmla="*/ 2147483647 w 94"/>
                <a:gd name="T5" fmla="*/ 2147483647 h 95"/>
                <a:gd name="T6" fmla="*/ 2147483647 w 94"/>
                <a:gd name="T7" fmla="*/ 2147483647 h 95"/>
                <a:gd name="T8" fmla="*/ 2147483647 w 94"/>
                <a:gd name="T9" fmla="*/ 2147483647 h 95"/>
                <a:gd name="T10" fmla="*/ 2147483647 w 94"/>
                <a:gd name="T11" fmla="*/ 2147483647 h 95"/>
                <a:gd name="T12" fmla="*/ 2147483647 w 94"/>
                <a:gd name="T13" fmla="*/ 2147483647 h 95"/>
                <a:gd name="T14" fmla="*/ 2147483647 w 94"/>
                <a:gd name="T15" fmla="*/ 2147483647 h 95"/>
                <a:gd name="T16" fmla="*/ 2147483647 w 94"/>
                <a:gd name="T17" fmla="*/ 2147483647 h 95"/>
                <a:gd name="T18" fmla="*/ 2147483647 w 94"/>
                <a:gd name="T19" fmla="*/ 2147483647 h 95"/>
                <a:gd name="T20" fmla="*/ 2147483647 w 94"/>
                <a:gd name="T21" fmla="*/ 2147483647 h 95"/>
                <a:gd name="T22" fmla="*/ 2147483647 w 94"/>
                <a:gd name="T23" fmla="*/ 2147483647 h 95"/>
                <a:gd name="T24" fmla="*/ 2147483647 w 94"/>
                <a:gd name="T25" fmla="*/ 2147483647 h 95"/>
                <a:gd name="T26" fmla="*/ 2147483647 w 94"/>
                <a:gd name="T27" fmla="*/ 2147483647 h 95"/>
                <a:gd name="T28" fmla="*/ 2147483647 w 94"/>
                <a:gd name="T29" fmla="*/ 2147483647 h 95"/>
                <a:gd name="T30" fmla="*/ 2147483647 w 94"/>
                <a:gd name="T31" fmla="*/ 2147483647 h 95"/>
                <a:gd name="T32" fmla="*/ 2147483647 w 94"/>
                <a:gd name="T33" fmla="*/ 2147483647 h 95"/>
                <a:gd name="T34" fmla="*/ 2147483647 w 94"/>
                <a:gd name="T35" fmla="*/ 2147483647 h 95"/>
                <a:gd name="T36" fmla="*/ 2147483647 w 94"/>
                <a:gd name="T37" fmla="*/ 2147483647 h 95"/>
                <a:gd name="T38" fmla="*/ 2147483647 w 94"/>
                <a:gd name="T39" fmla="*/ 2147483647 h 95"/>
                <a:gd name="T40" fmla="*/ 2147483647 w 94"/>
                <a:gd name="T41" fmla="*/ 2147483647 h 95"/>
                <a:gd name="T42" fmla="*/ 2147483647 w 94"/>
                <a:gd name="T43" fmla="*/ 2147483647 h 95"/>
                <a:gd name="T44" fmla="*/ 2147483647 w 94"/>
                <a:gd name="T45" fmla="*/ 2147483647 h 95"/>
                <a:gd name="T46" fmla="*/ 2147483647 w 94"/>
                <a:gd name="T47" fmla="*/ 2147483647 h 95"/>
                <a:gd name="T48" fmla="*/ 2147483647 w 94"/>
                <a:gd name="T49" fmla="*/ 2147483647 h 95"/>
                <a:gd name="T50" fmla="*/ 2147483647 w 94"/>
                <a:gd name="T51" fmla="*/ 2147483647 h 95"/>
                <a:gd name="T52" fmla="*/ 2147483647 w 94"/>
                <a:gd name="T53" fmla="*/ 2147483647 h 95"/>
                <a:gd name="T54" fmla="*/ 2147483647 w 94"/>
                <a:gd name="T55" fmla="*/ 2147483647 h 95"/>
                <a:gd name="T56" fmla="*/ 2147483647 w 94"/>
                <a:gd name="T57" fmla="*/ 2147483647 h 95"/>
                <a:gd name="T58" fmla="*/ 2147483647 w 94"/>
                <a:gd name="T59" fmla="*/ 2147483647 h 95"/>
                <a:gd name="T60" fmla="*/ 2147483647 w 94"/>
                <a:gd name="T61" fmla="*/ 2147483647 h 95"/>
                <a:gd name="T62" fmla="*/ 2147483647 w 94"/>
                <a:gd name="T63" fmla="*/ 2147483647 h 95"/>
                <a:gd name="T64" fmla="*/ 2147483647 w 94"/>
                <a:gd name="T65" fmla="*/ 2147483647 h 95"/>
                <a:gd name="T66" fmla="*/ 2147483647 w 94"/>
                <a:gd name="T67" fmla="*/ 2147483647 h 95"/>
                <a:gd name="T68" fmla="*/ 2147483647 w 94"/>
                <a:gd name="T69" fmla="*/ 2147483647 h 95"/>
                <a:gd name="T70" fmla="*/ 2147483647 w 94"/>
                <a:gd name="T71" fmla="*/ 2147483647 h 95"/>
                <a:gd name="T72" fmla="*/ 2147483647 w 94"/>
                <a:gd name="T73" fmla="*/ 2147483647 h 95"/>
                <a:gd name="T74" fmla="*/ 2147483647 w 94"/>
                <a:gd name="T75" fmla="*/ 2147483647 h 95"/>
                <a:gd name="T76" fmla="*/ 2147483647 w 94"/>
                <a:gd name="T77" fmla="*/ 2147483647 h 95"/>
                <a:gd name="T78" fmla="*/ 2147483647 w 94"/>
                <a:gd name="T79" fmla="*/ 2147483647 h 95"/>
                <a:gd name="T80" fmla="*/ 2147483647 w 94"/>
                <a:gd name="T81" fmla="*/ 2147483647 h 95"/>
                <a:gd name="T82" fmla="*/ 2147483647 w 94"/>
                <a:gd name="T83" fmla="*/ 2147483647 h 95"/>
                <a:gd name="T84" fmla="*/ 2147483647 w 94"/>
                <a:gd name="T85" fmla="*/ 2147483647 h 95"/>
                <a:gd name="T86" fmla="*/ 2147483647 w 94"/>
                <a:gd name="T87" fmla="*/ 0 h 95"/>
                <a:gd name="T88" fmla="*/ 2147483647 w 94"/>
                <a:gd name="T89" fmla="*/ 0 h 95"/>
                <a:gd name="T90" fmla="*/ 2147483647 w 94"/>
                <a:gd name="T91" fmla="*/ 0 h 95"/>
                <a:gd name="T92" fmla="*/ 2147483647 w 94"/>
                <a:gd name="T93" fmla="*/ 2147483647 h 95"/>
                <a:gd name="T94" fmla="*/ 2147483647 w 94"/>
                <a:gd name="T95" fmla="*/ 2147483647 h 95"/>
                <a:gd name="T96" fmla="*/ 2147483647 w 94"/>
                <a:gd name="T97" fmla="*/ 2147483647 h 95"/>
                <a:gd name="T98" fmla="*/ 0 w 94"/>
                <a:gd name="T99" fmla="*/ 2147483647 h 95"/>
                <a:gd name="T100" fmla="*/ 2147483647 w 94"/>
                <a:gd name="T101" fmla="*/ 2147483647 h 95"/>
                <a:gd name="T102" fmla="*/ 2147483647 w 94"/>
                <a:gd name="T103" fmla="*/ 2147483647 h 95"/>
                <a:gd name="T104" fmla="*/ 2147483647 w 94"/>
                <a:gd name="T105" fmla="*/ 2147483647 h 95"/>
                <a:gd name="T106" fmla="*/ 2147483647 w 94"/>
                <a:gd name="T107" fmla="*/ 2147483647 h 9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94"/>
                <a:gd name="T163" fmla="*/ 0 h 95"/>
                <a:gd name="T164" fmla="*/ 94 w 94"/>
                <a:gd name="T165" fmla="*/ 95 h 9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94" h="95">
                  <a:moveTo>
                    <a:pt x="4" y="22"/>
                  </a:moveTo>
                  <a:lnTo>
                    <a:pt x="4" y="22"/>
                  </a:lnTo>
                  <a:lnTo>
                    <a:pt x="12" y="22"/>
                  </a:lnTo>
                  <a:lnTo>
                    <a:pt x="19" y="22"/>
                  </a:lnTo>
                  <a:lnTo>
                    <a:pt x="23" y="24"/>
                  </a:lnTo>
                  <a:lnTo>
                    <a:pt x="30" y="26"/>
                  </a:lnTo>
                  <a:lnTo>
                    <a:pt x="35" y="29"/>
                  </a:lnTo>
                  <a:lnTo>
                    <a:pt x="42" y="33"/>
                  </a:lnTo>
                  <a:lnTo>
                    <a:pt x="47" y="36"/>
                  </a:lnTo>
                  <a:lnTo>
                    <a:pt x="52" y="40"/>
                  </a:lnTo>
                  <a:lnTo>
                    <a:pt x="54" y="43"/>
                  </a:lnTo>
                  <a:lnTo>
                    <a:pt x="59" y="48"/>
                  </a:lnTo>
                  <a:lnTo>
                    <a:pt x="64" y="52"/>
                  </a:lnTo>
                  <a:lnTo>
                    <a:pt x="66" y="59"/>
                  </a:lnTo>
                  <a:lnTo>
                    <a:pt x="68" y="64"/>
                  </a:lnTo>
                  <a:lnTo>
                    <a:pt x="71" y="71"/>
                  </a:lnTo>
                  <a:lnTo>
                    <a:pt x="73" y="76"/>
                  </a:lnTo>
                  <a:lnTo>
                    <a:pt x="73" y="83"/>
                  </a:lnTo>
                  <a:lnTo>
                    <a:pt x="73" y="90"/>
                  </a:lnTo>
                  <a:lnTo>
                    <a:pt x="73" y="92"/>
                  </a:lnTo>
                  <a:lnTo>
                    <a:pt x="75" y="95"/>
                  </a:lnTo>
                  <a:lnTo>
                    <a:pt x="78" y="95"/>
                  </a:lnTo>
                  <a:lnTo>
                    <a:pt x="90" y="95"/>
                  </a:lnTo>
                  <a:lnTo>
                    <a:pt x="92" y="95"/>
                  </a:lnTo>
                  <a:lnTo>
                    <a:pt x="94" y="92"/>
                  </a:lnTo>
                  <a:lnTo>
                    <a:pt x="94" y="83"/>
                  </a:lnTo>
                  <a:lnTo>
                    <a:pt x="94" y="73"/>
                  </a:lnTo>
                  <a:lnTo>
                    <a:pt x="92" y="66"/>
                  </a:lnTo>
                  <a:lnTo>
                    <a:pt x="90" y="57"/>
                  </a:lnTo>
                  <a:lnTo>
                    <a:pt x="87" y="50"/>
                  </a:lnTo>
                  <a:lnTo>
                    <a:pt x="82" y="43"/>
                  </a:lnTo>
                  <a:lnTo>
                    <a:pt x="78" y="36"/>
                  </a:lnTo>
                  <a:lnTo>
                    <a:pt x="71" y="29"/>
                  </a:lnTo>
                  <a:lnTo>
                    <a:pt x="68" y="26"/>
                  </a:lnTo>
                  <a:lnTo>
                    <a:pt x="61" y="19"/>
                  </a:lnTo>
                  <a:lnTo>
                    <a:pt x="54" y="17"/>
                  </a:lnTo>
                  <a:lnTo>
                    <a:pt x="47" y="12"/>
                  </a:lnTo>
                  <a:lnTo>
                    <a:pt x="40" y="7"/>
                  </a:lnTo>
                  <a:lnTo>
                    <a:pt x="30" y="5"/>
                  </a:lnTo>
                  <a:lnTo>
                    <a:pt x="23" y="3"/>
                  </a:lnTo>
                  <a:lnTo>
                    <a:pt x="14" y="0"/>
                  </a:lnTo>
                  <a:lnTo>
                    <a:pt x="7" y="0"/>
                  </a:lnTo>
                  <a:lnTo>
                    <a:pt x="4" y="0"/>
                  </a:lnTo>
                  <a:lnTo>
                    <a:pt x="2" y="3"/>
                  </a:lnTo>
                  <a:lnTo>
                    <a:pt x="2" y="5"/>
                  </a:lnTo>
                  <a:lnTo>
                    <a:pt x="0" y="17"/>
                  </a:lnTo>
                  <a:lnTo>
                    <a:pt x="2" y="19"/>
                  </a:lnTo>
                  <a:lnTo>
                    <a:pt x="2" y="22"/>
                  </a:lnTo>
                  <a:lnTo>
                    <a:pt x="4"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48000" tIns="48000" rIns="48000" bIns="48000"/>
            <a:lstStyle/>
            <a:p>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249" name="Freeform 248"/>
            <p:cNvSpPr>
              <a:spLocks/>
            </p:cNvSpPr>
            <p:nvPr/>
          </p:nvSpPr>
          <p:spPr bwMode="auto">
            <a:xfrm>
              <a:off x="7786688" y="27092275"/>
              <a:ext cx="82550" cy="90488"/>
            </a:xfrm>
            <a:custGeom>
              <a:avLst/>
              <a:gdLst>
                <a:gd name="T0" fmla="*/ 2147483647 w 52"/>
                <a:gd name="T1" fmla="*/ 2147483647 h 57"/>
                <a:gd name="T2" fmla="*/ 2147483647 w 52"/>
                <a:gd name="T3" fmla="*/ 2147483647 h 57"/>
                <a:gd name="T4" fmla="*/ 2147483647 w 52"/>
                <a:gd name="T5" fmla="*/ 2147483647 h 57"/>
                <a:gd name="T6" fmla="*/ 2147483647 w 52"/>
                <a:gd name="T7" fmla="*/ 2147483647 h 57"/>
                <a:gd name="T8" fmla="*/ 2147483647 w 52"/>
                <a:gd name="T9" fmla="*/ 2147483647 h 57"/>
                <a:gd name="T10" fmla="*/ 2147483647 w 52"/>
                <a:gd name="T11" fmla="*/ 2147483647 h 57"/>
                <a:gd name="T12" fmla="*/ 2147483647 w 52"/>
                <a:gd name="T13" fmla="*/ 2147483647 h 57"/>
                <a:gd name="T14" fmla="*/ 2147483647 w 52"/>
                <a:gd name="T15" fmla="*/ 2147483647 h 57"/>
                <a:gd name="T16" fmla="*/ 2147483647 w 52"/>
                <a:gd name="T17" fmla="*/ 2147483647 h 57"/>
                <a:gd name="T18" fmla="*/ 2147483647 w 52"/>
                <a:gd name="T19" fmla="*/ 2147483647 h 57"/>
                <a:gd name="T20" fmla="*/ 2147483647 w 52"/>
                <a:gd name="T21" fmla="*/ 2147483647 h 57"/>
                <a:gd name="T22" fmla="*/ 2147483647 w 52"/>
                <a:gd name="T23" fmla="*/ 2147483647 h 57"/>
                <a:gd name="T24" fmla="*/ 2147483647 w 52"/>
                <a:gd name="T25" fmla="*/ 2147483647 h 57"/>
                <a:gd name="T26" fmla="*/ 2147483647 w 52"/>
                <a:gd name="T27" fmla="*/ 2147483647 h 57"/>
                <a:gd name="T28" fmla="*/ 2147483647 w 52"/>
                <a:gd name="T29" fmla="*/ 2147483647 h 57"/>
                <a:gd name="T30" fmla="*/ 2147483647 w 52"/>
                <a:gd name="T31" fmla="*/ 2147483647 h 57"/>
                <a:gd name="T32" fmla="*/ 2147483647 w 52"/>
                <a:gd name="T33" fmla="*/ 2147483647 h 57"/>
                <a:gd name="T34" fmla="*/ 2147483647 w 52"/>
                <a:gd name="T35" fmla="*/ 2147483647 h 57"/>
                <a:gd name="T36" fmla="*/ 2147483647 w 52"/>
                <a:gd name="T37" fmla="*/ 2147483647 h 57"/>
                <a:gd name="T38" fmla="*/ 2147483647 w 52"/>
                <a:gd name="T39" fmla="*/ 2147483647 h 57"/>
                <a:gd name="T40" fmla="*/ 2147483647 w 52"/>
                <a:gd name="T41" fmla="*/ 2147483647 h 57"/>
                <a:gd name="T42" fmla="*/ 2147483647 w 52"/>
                <a:gd name="T43" fmla="*/ 2147483647 h 57"/>
                <a:gd name="T44" fmla="*/ 2147483647 w 52"/>
                <a:gd name="T45" fmla="*/ 2147483647 h 57"/>
                <a:gd name="T46" fmla="*/ 2147483647 w 52"/>
                <a:gd name="T47" fmla="*/ 0 h 57"/>
                <a:gd name="T48" fmla="*/ 2147483647 w 52"/>
                <a:gd name="T49" fmla="*/ 0 h 57"/>
                <a:gd name="T50" fmla="*/ 2147483647 w 52"/>
                <a:gd name="T51" fmla="*/ 0 h 57"/>
                <a:gd name="T52" fmla="*/ 2147483647 w 52"/>
                <a:gd name="T53" fmla="*/ 0 h 57"/>
                <a:gd name="T54" fmla="*/ 2147483647 w 52"/>
                <a:gd name="T55" fmla="*/ 0 h 57"/>
                <a:gd name="T56" fmla="*/ 2147483647 w 52"/>
                <a:gd name="T57" fmla="*/ 2147483647 h 57"/>
                <a:gd name="T58" fmla="*/ 2147483647 w 52"/>
                <a:gd name="T59" fmla="*/ 2147483647 h 57"/>
                <a:gd name="T60" fmla="*/ 0 w 52"/>
                <a:gd name="T61" fmla="*/ 2147483647 h 57"/>
                <a:gd name="T62" fmla="*/ 0 w 52"/>
                <a:gd name="T63" fmla="*/ 2147483647 h 57"/>
                <a:gd name="T64" fmla="*/ 2147483647 w 52"/>
                <a:gd name="T65" fmla="*/ 2147483647 h 57"/>
                <a:gd name="T66" fmla="*/ 2147483647 w 52"/>
                <a:gd name="T67" fmla="*/ 2147483647 h 57"/>
                <a:gd name="T68" fmla="*/ 2147483647 w 52"/>
                <a:gd name="T69" fmla="*/ 2147483647 h 57"/>
                <a:gd name="T70" fmla="*/ 2147483647 w 52"/>
                <a:gd name="T71" fmla="*/ 2147483647 h 57"/>
                <a:gd name="T72" fmla="*/ 2147483647 w 52"/>
                <a:gd name="T73" fmla="*/ 2147483647 h 57"/>
                <a:gd name="T74" fmla="*/ 2147483647 w 52"/>
                <a:gd name="T75" fmla="*/ 2147483647 h 57"/>
                <a:gd name="T76" fmla="*/ 2147483647 w 52"/>
                <a:gd name="T77" fmla="*/ 2147483647 h 57"/>
                <a:gd name="T78" fmla="*/ 2147483647 w 52"/>
                <a:gd name="T79" fmla="*/ 2147483647 h 57"/>
                <a:gd name="T80" fmla="*/ 2147483647 w 52"/>
                <a:gd name="T81" fmla="*/ 2147483647 h 57"/>
                <a:gd name="T82" fmla="*/ 2147483647 w 52"/>
                <a:gd name="T83" fmla="*/ 2147483647 h 57"/>
                <a:gd name="T84" fmla="*/ 2147483647 w 52"/>
                <a:gd name="T85" fmla="*/ 2147483647 h 57"/>
                <a:gd name="T86" fmla="*/ 2147483647 w 52"/>
                <a:gd name="T87" fmla="*/ 2147483647 h 57"/>
                <a:gd name="T88" fmla="*/ 2147483647 w 52"/>
                <a:gd name="T89" fmla="*/ 2147483647 h 57"/>
                <a:gd name="T90" fmla="*/ 2147483647 w 52"/>
                <a:gd name="T91" fmla="*/ 2147483647 h 5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52"/>
                <a:gd name="T139" fmla="*/ 0 h 57"/>
                <a:gd name="T140" fmla="*/ 52 w 52"/>
                <a:gd name="T141" fmla="*/ 57 h 5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52" h="57">
                  <a:moveTo>
                    <a:pt x="33" y="54"/>
                  </a:moveTo>
                  <a:lnTo>
                    <a:pt x="33" y="54"/>
                  </a:lnTo>
                  <a:lnTo>
                    <a:pt x="33" y="57"/>
                  </a:lnTo>
                  <a:lnTo>
                    <a:pt x="35" y="57"/>
                  </a:lnTo>
                  <a:lnTo>
                    <a:pt x="47" y="57"/>
                  </a:lnTo>
                  <a:lnTo>
                    <a:pt x="49" y="57"/>
                  </a:lnTo>
                  <a:lnTo>
                    <a:pt x="49" y="54"/>
                  </a:lnTo>
                  <a:lnTo>
                    <a:pt x="52" y="52"/>
                  </a:lnTo>
                  <a:lnTo>
                    <a:pt x="52" y="47"/>
                  </a:lnTo>
                  <a:lnTo>
                    <a:pt x="49" y="43"/>
                  </a:lnTo>
                  <a:lnTo>
                    <a:pt x="49" y="38"/>
                  </a:lnTo>
                  <a:lnTo>
                    <a:pt x="49" y="33"/>
                  </a:lnTo>
                  <a:lnTo>
                    <a:pt x="47" y="28"/>
                  </a:lnTo>
                  <a:lnTo>
                    <a:pt x="45" y="24"/>
                  </a:lnTo>
                  <a:lnTo>
                    <a:pt x="42" y="19"/>
                  </a:lnTo>
                  <a:lnTo>
                    <a:pt x="38" y="17"/>
                  </a:lnTo>
                  <a:lnTo>
                    <a:pt x="38" y="14"/>
                  </a:lnTo>
                  <a:lnTo>
                    <a:pt x="33" y="10"/>
                  </a:lnTo>
                  <a:lnTo>
                    <a:pt x="31" y="7"/>
                  </a:lnTo>
                  <a:lnTo>
                    <a:pt x="26" y="5"/>
                  </a:lnTo>
                  <a:lnTo>
                    <a:pt x="23" y="2"/>
                  </a:lnTo>
                  <a:lnTo>
                    <a:pt x="19" y="2"/>
                  </a:lnTo>
                  <a:lnTo>
                    <a:pt x="14" y="0"/>
                  </a:lnTo>
                  <a:lnTo>
                    <a:pt x="9" y="0"/>
                  </a:lnTo>
                  <a:lnTo>
                    <a:pt x="5" y="0"/>
                  </a:lnTo>
                  <a:lnTo>
                    <a:pt x="2" y="0"/>
                  </a:lnTo>
                  <a:lnTo>
                    <a:pt x="2" y="2"/>
                  </a:lnTo>
                  <a:lnTo>
                    <a:pt x="0" y="17"/>
                  </a:lnTo>
                  <a:lnTo>
                    <a:pt x="0" y="19"/>
                  </a:lnTo>
                  <a:lnTo>
                    <a:pt x="2" y="19"/>
                  </a:lnTo>
                  <a:lnTo>
                    <a:pt x="2" y="21"/>
                  </a:lnTo>
                  <a:lnTo>
                    <a:pt x="5" y="21"/>
                  </a:lnTo>
                  <a:lnTo>
                    <a:pt x="9" y="21"/>
                  </a:lnTo>
                  <a:lnTo>
                    <a:pt x="14" y="24"/>
                  </a:lnTo>
                  <a:lnTo>
                    <a:pt x="19" y="26"/>
                  </a:lnTo>
                  <a:lnTo>
                    <a:pt x="23" y="28"/>
                  </a:lnTo>
                  <a:lnTo>
                    <a:pt x="23" y="31"/>
                  </a:lnTo>
                  <a:lnTo>
                    <a:pt x="28" y="35"/>
                  </a:lnTo>
                  <a:lnTo>
                    <a:pt x="28" y="40"/>
                  </a:lnTo>
                  <a:lnTo>
                    <a:pt x="31" y="45"/>
                  </a:lnTo>
                  <a:lnTo>
                    <a:pt x="31" y="52"/>
                  </a:lnTo>
                  <a:lnTo>
                    <a:pt x="33"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48000" tIns="48000" rIns="48000" bIns="48000"/>
            <a:lstStyle/>
            <a:p>
              <a:endParaRPr lang="zh-CN" altLang="en-US" sz="1400">
                <a:solidFill>
                  <a:srgbClr val="FFFFFF"/>
                </a:solidFill>
                <a:latin typeface="微软雅黑" panose="020B0503020204020204" pitchFamily="34" charset="-122"/>
                <a:ea typeface="微软雅黑" panose="020B0503020204020204" pitchFamily="34" charset="-122"/>
              </a:endParaRPr>
            </a:p>
          </p:txBody>
        </p:sp>
      </p:grpSp>
      <p:graphicFrame>
        <p:nvGraphicFramePr>
          <p:cNvPr id="256" name="Table 255"/>
          <p:cNvGraphicFramePr>
            <a:graphicFrameLocks noGrp="1"/>
          </p:cNvGraphicFramePr>
          <p:nvPr>
            <p:extLst/>
          </p:nvPr>
        </p:nvGraphicFramePr>
        <p:xfrm>
          <a:off x="218578" y="2541301"/>
          <a:ext cx="2373533" cy="1051560"/>
        </p:xfrm>
        <a:graphic>
          <a:graphicData uri="http://schemas.openxmlformats.org/drawingml/2006/table">
            <a:tbl>
              <a:tblPr firstRow="1" bandRow="1">
                <a:tableStyleId>{5940675A-B579-460E-94D1-54222C63F5DA}</a:tableStyleId>
              </a:tblPr>
              <a:tblGrid>
                <a:gridCol w="758176">
                  <a:extLst>
                    <a:ext uri="{9D8B030D-6E8A-4147-A177-3AD203B41FA5}">
                      <a16:colId xmlns:a16="http://schemas.microsoft.com/office/drawing/2014/main" val="20000"/>
                    </a:ext>
                  </a:extLst>
                </a:gridCol>
                <a:gridCol w="1615357">
                  <a:extLst>
                    <a:ext uri="{9D8B030D-6E8A-4147-A177-3AD203B41FA5}">
                      <a16:colId xmlns:a16="http://schemas.microsoft.com/office/drawing/2014/main" val="20001"/>
                    </a:ext>
                  </a:extLst>
                </a:gridCol>
              </a:tblGrid>
              <a:tr h="345440">
                <a:tc>
                  <a:txBody>
                    <a:bodyPr/>
                    <a:lstStyle/>
                    <a:p>
                      <a:pPr algn="ctr"/>
                      <a:r>
                        <a:rPr lang="en-US" altLang="zh-CN" sz="1500" dirty="0" smtClean="0">
                          <a:latin typeface="微软雅黑" panose="020B0503020204020204" pitchFamily="34" charset="-122"/>
                          <a:ea typeface="微软雅黑" panose="020B0503020204020204" pitchFamily="34" charset="-122"/>
                        </a:rPr>
                        <a:t>APP</a:t>
                      </a:r>
                      <a:endParaRPr lang="en-US" sz="1500" dirty="0">
                        <a:latin typeface="微软雅黑" panose="020B0503020204020204" pitchFamily="34" charset="-122"/>
                        <a:ea typeface="微软雅黑" panose="020B0503020204020204" pitchFamily="34" charset="-122"/>
                      </a:endParaRPr>
                    </a:p>
                  </a:txBody>
                  <a:tcPr marL="121920" marR="121920" marT="60960" marB="60960"/>
                </a:tc>
                <a:tc>
                  <a:txBody>
                    <a:bodyPr/>
                    <a:lstStyle/>
                    <a:p>
                      <a:pPr algn="ctr"/>
                      <a:r>
                        <a:rPr lang="en-US" sz="1500" dirty="0" smtClean="0">
                          <a:latin typeface="微软雅黑" panose="020B0503020204020204" pitchFamily="34" charset="-122"/>
                          <a:ea typeface="微软雅黑" panose="020B0503020204020204" pitchFamily="34" charset="-122"/>
                        </a:rPr>
                        <a:t>Network</a:t>
                      </a:r>
                      <a:r>
                        <a:rPr lang="en-US" sz="1500" baseline="0" dirty="0" smtClean="0">
                          <a:latin typeface="微软雅黑" panose="020B0503020204020204" pitchFamily="34" charset="-122"/>
                          <a:ea typeface="微软雅黑" panose="020B0503020204020204" pitchFamily="34" charset="-122"/>
                        </a:rPr>
                        <a:t> slice</a:t>
                      </a:r>
                      <a:endParaRPr lang="en-US" sz="1500" dirty="0">
                        <a:latin typeface="微软雅黑" panose="020B0503020204020204" pitchFamily="34" charset="-122"/>
                        <a:ea typeface="微软雅黑" panose="020B0503020204020204" pitchFamily="34" charset="-122"/>
                      </a:endParaRPr>
                    </a:p>
                  </a:txBody>
                  <a:tcPr marL="121920" marR="121920" marT="60960" marB="60960"/>
                </a:tc>
                <a:extLst>
                  <a:ext uri="{0D108BD9-81ED-4DB2-BD59-A6C34878D82A}">
                    <a16:rowId xmlns:a16="http://schemas.microsoft.com/office/drawing/2014/main" val="10001"/>
                  </a:ext>
                </a:extLst>
              </a:tr>
              <a:tr h="345440">
                <a:tc>
                  <a:txBody>
                    <a:bodyPr/>
                    <a:lstStyle/>
                    <a:p>
                      <a:endParaRPr lang="en-US" sz="1500" dirty="0">
                        <a:latin typeface="微软雅黑" panose="020B0503020204020204" pitchFamily="34" charset="-122"/>
                        <a:ea typeface="微软雅黑" panose="020B0503020204020204" pitchFamily="34" charset="-122"/>
                      </a:endParaRPr>
                    </a:p>
                  </a:txBody>
                  <a:tcPr marL="121920" marR="121920" marT="60960" marB="60960"/>
                </a:tc>
                <a:tc>
                  <a:txBody>
                    <a:bodyPr/>
                    <a:lstStyle/>
                    <a:p>
                      <a:r>
                        <a:rPr lang="en-US" altLang="zh-CN" sz="1500" dirty="0" err="1" smtClean="0">
                          <a:latin typeface="微软雅黑" panose="020B0503020204020204" pitchFamily="34" charset="-122"/>
                          <a:ea typeface="微软雅黑" panose="020B0503020204020204" pitchFamily="34" charset="-122"/>
                        </a:rPr>
                        <a:t>eMBB_MNO</a:t>
                      </a:r>
                      <a:endParaRPr lang="en-US" sz="1500" dirty="0">
                        <a:latin typeface="微软雅黑" panose="020B0503020204020204" pitchFamily="34" charset="-122"/>
                        <a:ea typeface="微软雅黑" panose="020B0503020204020204" pitchFamily="34" charset="-122"/>
                      </a:endParaRPr>
                    </a:p>
                  </a:txBody>
                  <a:tcPr marL="121920" marR="121920" marT="60960" marB="60960"/>
                </a:tc>
                <a:extLst>
                  <a:ext uri="{0D108BD9-81ED-4DB2-BD59-A6C34878D82A}">
                    <a16:rowId xmlns:a16="http://schemas.microsoft.com/office/drawing/2014/main" val="10002"/>
                  </a:ext>
                </a:extLst>
              </a:tr>
              <a:tr h="345440">
                <a:tc>
                  <a:txBody>
                    <a:bodyPr/>
                    <a:lstStyle/>
                    <a:p>
                      <a:endParaRPr lang="en-US" sz="1500" dirty="0">
                        <a:latin typeface="微软雅黑" panose="020B0503020204020204" pitchFamily="34" charset="-122"/>
                        <a:ea typeface="微软雅黑" panose="020B0503020204020204" pitchFamily="34" charset="-122"/>
                      </a:endParaRPr>
                    </a:p>
                  </a:txBody>
                  <a:tcPr marL="121920" marR="121920" marT="60960" marB="60960"/>
                </a:tc>
                <a:tc>
                  <a:txBody>
                    <a:bodyPr/>
                    <a:lstStyle/>
                    <a:p>
                      <a:r>
                        <a:rPr lang="en-US" altLang="zh-CN" sz="1500" dirty="0" smtClean="0">
                          <a:latin typeface="微软雅黑" panose="020B0503020204020204" pitchFamily="34" charset="-122"/>
                          <a:ea typeface="微软雅黑" panose="020B0503020204020204" pitchFamily="34" charset="-122"/>
                        </a:rPr>
                        <a:t>URLLC_OTT2</a:t>
                      </a:r>
                      <a:endParaRPr lang="en-US" sz="1500" dirty="0">
                        <a:latin typeface="微软雅黑" panose="020B0503020204020204" pitchFamily="34" charset="-122"/>
                        <a:ea typeface="微软雅黑" panose="020B0503020204020204" pitchFamily="34" charset="-122"/>
                      </a:endParaRPr>
                    </a:p>
                  </a:txBody>
                  <a:tcPr marL="121920" marR="121920" marT="60960" marB="60960"/>
                </a:tc>
                <a:extLst>
                  <a:ext uri="{0D108BD9-81ED-4DB2-BD59-A6C34878D82A}">
                    <a16:rowId xmlns:a16="http://schemas.microsoft.com/office/drawing/2014/main" val="10004"/>
                  </a:ext>
                </a:extLst>
              </a:tr>
            </a:tbl>
          </a:graphicData>
        </a:graphic>
      </p:graphicFrame>
      <p:grpSp>
        <p:nvGrpSpPr>
          <p:cNvPr id="3" name="组合 2"/>
          <p:cNvGrpSpPr/>
          <p:nvPr/>
        </p:nvGrpSpPr>
        <p:grpSpPr>
          <a:xfrm>
            <a:off x="362909" y="2941425"/>
            <a:ext cx="525460" cy="602670"/>
            <a:chOff x="383681" y="5301113"/>
            <a:chExt cx="525460" cy="602670"/>
          </a:xfrm>
        </p:grpSpPr>
        <p:pic>
          <p:nvPicPr>
            <p:cNvPr id="258" name="Picture 2" descr="https://ss1.baidu.com/6ONXsjip0QIZ8tyhnq/it/u=3014538400,4047367896&amp;fm=96"/>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1997" t="5992" r="21772" b="3289"/>
            <a:stretch/>
          </p:blipFill>
          <p:spPr bwMode="auto">
            <a:xfrm>
              <a:off x="481615" y="5301113"/>
              <a:ext cx="212212" cy="273890"/>
            </a:xfrm>
            <a:prstGeom prst="rect">
              <a:avLst/>
            </a:prstGeom>
            <a:noFill/>
            <a:extLst>
              <a:ext uri="{909E8E84-426E-40DD-AFC4-6F175D3DCCD1}">
                <a14:hiddenFill xmlns:a14="http://schemas.microsoft.com/office/drawing/2010/main">
                  <a:solidFill>
                    <a:srgbClr val="FFFFFF"/>
                  </a:solidFill>
                </a14:hiddenFill>
              </a:ext>
            </a:extLst>
          </p:spPr>
        </p:pic>
        <p:pic>
          <p:nvPicPr>
            <p:cNvPr id="259" name="Picture 258"/>
            <p:cNvPicPr>
              <a:picLocks noChangeAspect="1"/>
            </p:cNvPicPr>
            <p:nvPr/>
          </p:nvPicPr>
          <p:blipFill>
            <a:blip r:embed="rId4" cstate="print"/>
            <a:stretch>
              <a:fillRect/>
            </a:stretch>
          </p:blipFill>
          <p:spPr>
            <a:xfrm>
              <a:off x="383681" y="5640441"/>
              <a:ext cx="204040" cy="263342"/>
            </a:xfrm>
            <a:prstGeom prst="rect">
              <a:avLst/>
            </a:prstGeom>
          </p:spPr>
        </p:pic>
        <p:pic>
          <p:nvPicPr>
            <p:cNvPr id="262" name="Picture 16" descr="https://ss2.bdstatic.com/70cFvnSh_Q1YnxGkpoWK1HF6hhy/it/u=765427126,933069508&amp;fm=27&amp;gp=0.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9126" y="5640441"/>
              <a:ext cx="240015" cy="181657"/>
            </a:xfrm>
            <a:prstGeom prst="rect">
              <a:avLst/>
            </a:prstGeom>
            <a:noFill/>
            <a:extLst>
              <a:ext uri="{909E8E84-426E-40DD-AFC4-6F175D3DCCD1}">
                <a14:hiddenFill xmlns:a14="http://schemas.microsoft.com/office/drawing/2010/main">
                  <a:solidFill>
                    <a:srgbClr val="FFFFFF"/>
                  </a:solidFill>
                </a14:hiddenFill>
              </a:ext>
            </a:extLst>
          </p:spPr>
        </p:pic>
      </p:grpSp>
      <p:sp>
        <p:nvSpPr>
          <p:cNvPr id="274" name="Rectangle 273"/>
          <p:cNvSpPr/>
          <p:nvPr/>
        </p:nvSpPr>
        <p:spPr bwMode="auto">
          <a:xfrm>
            <a:off x="718891" y="1039483"/>
            <a:ext cx="2208757" cy="384725"/>
          </a:xfrm>
          <a:prstGeom prst="rect">
            <a:avLst/>
          </a:prstGeom>
          <a:solidFill>
            <a:srgbClr val="006699"/>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r>
              <a:rPr lang="en-US" altLang="zh-CN" sz="1867" b="1" dirty="0">
                <a:latin typeface="微软雅黑" panose="020B0503020204020204" pitchFamily="34" charset="-122"/>
                <a:ea typeface="微软雅黑" panose="020B0503020204020204" pitchFamily="34" charset="-122"/>
              </a:rPr>
              <a:t>UE</a:t>
            </a:r>
            <a:endParaRPr lang="en-US" sz="1867" b="1" dirty="0">
              <a:latin typeface="微软雅黑" panose="020B0503020204020204" pitchFamily="34" charset="-122"/>
              <a:ea typeface="微软雅黑" panose="020B0503020204020204" pitchFamily="34" charset="-122"/>
            </a:endParaRPr>
          </a:p>
        </p:txBody>
      </p:sp>
      <p:sp>
        <p:nvSpPr>
          <p:cNvPr id="275" name="Freeform 1224"/>
          <p:cNvSpPr>
            <a:spLocks/>
          </p:cNvSpPr>
          <p:nvPr/>
        </p:nvSpPr>
        <p:spPr bwMode="auto">
          <a:xfrm>
            <a:off x="10521805" y="3626810"/>
            <a:ext cx="1097065" cy="709440"/>
          </a:xfrm>
          <a:custGeom>
            <a:avLst/>
            <a:gdLst>
              <a:gd name="T0" fmla="*/ 2147483647 w 219"/>
              <a:gd name="T1" fmla="*/ 2147483647 h 128"/>
              <a:gd name="T2" fmla="*/ 2147483647 w 219"/>
              <a:gd name="T3" fmla="*/ 2147483647 h 128"/>
              <a:gd name="T4" fmla="*/ 2147483647 w 219"/>
              <a:gd name="T5" fmla="*/ 2147483647 h 128"/>
              <a:gd name="T6" fmla="*/ 2147483647 w 219"/>
              <a:gd name="T7" fmla="*/ 2147483647 h 128"/>
              <a:gd name="T8" fmla="*/ 2147483647 w 219"/>
              <a:gd name="T9" fmla="*/ 2147483647 h 128"/>
              <a:gd name="T10" fmla="*/ 2147483647 w 219"/>
              <a:gd name="T11" fmla="*/ 0 h 128"/>
              <a:gd name="T12" fmla="*/ 2147483647 w 219"/>
              <a:gd name="T13" fmla="*/ 2147483647 h 128"/>
              <a:gd name="T14" fmla="*/ 0 w 219"/>
              <a:gd name="T15" fmla="*/ 2147483647 h 128"/>
              <a:gd name="T16" fmla="*/ 2147483647 w 219"/>
              <a:gd name="T17" fmla="*/ 2147483647 h 128"/>
              <a:gd name="T18" fmla="*/ 2147483647 w 219"/>
              <a:gd name="T19" fmla="*/ 2147483647 h 128"/>
              <a:gd name="T20" fmla="*/ 2147483647 w 219"/>
              <a:gd name="T21" fmla="*/ 2147483647 h 1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9"/>
              <a:gd name="T34" fmla="*/ 0 h 128"/>
              <a:gd name="T35" fmla="*/ 219 w 219"/>
              <a:gd name="T36" fmla="*/ 128 h 1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9" h="128">
                <a:moveTo>
                  <a:pt x="91" y="120"/>
                </a:moveTo>
                <a:cubicBezTo>
                  <a:pt x="100" y="125"/>
                  <a:pt x="112" y="128"/>
                  <a:pt x="124" y="128"/>
                </a:cubicBezTo>
                <a:cubicBezTo>
                  <a:pt x="144" y="128"/>
                  <a:pt x="161" y="121"/>
                  <a:pt x="171" y="110"/>
                </a:cubicBezTo>
                <a:cubicBezTo>
                  <a:pt x="198" y="107"/>
                  <a:pt x="219" y="89"/>
                  <a:pt x="219" y="67"/>
                </a:cubicBezTo>
                <a:cubicBezTo>
                  <a:pt x="219" y="43"/>
                  <a:pt x="194" y="23"/>
                  <a:pt x="163" y="23"/>
                </a:cubicBezTo>
                <a:cubicBezTo>
                  <a:pt x="155" y="10"/>
                  <a:pt x="134" y="0"/>
                  <a:pt x="109" y="0"/>
                </a:cubicBezTo>
                <a:cubicBezTo>
                  <a:pt x="84" y="0"/>
                  <a:pt x="63" y="10"/>
                  <a:pt x="55" y="23"/>
                </a:cubicBezTo>
                <a:cubicBezTo>
                  <a:pt x="24" y="23"/>
                  <a:pt x="0" y="41"/>
                  <a:pt x="0" y="63"/>
                </a:cubicBezTo>
                <a:cubicBezTo>
                  <a:pt x="0" y="78"/>
                  <a:pt x="12" y="91"/>
                  <a:pt x="29" y="98"/>
                </a:cubicBezTo>
                <a:cubicBezTo>
                  <a:pt x="31" y="109"/>
                  <a:pt x="42" y="118"/>
                  <a:pt x="57" y="121"/>
                </a:cubicBezTo>
                <a:cubicBezTo>
                  <a:pt x="57" y="121"/>
                  <a:pt x="75" y="125"/>
                  <a:pt x="91" y="120"/>
                </a:cubicBezTo>
              </a:path>
            </a:pathLst>
          </a:custGeom>
          <a:noFill/>
          <a:ln w="28575">
            <a:solidFill>
              <a:srgbClr val="006699"/>
            </a:solidFill>
          </a:ln>
        </p:spPr>
        <p:txBody>
          <a:bodyPr lIns="48000" tIns="48000" rIns="48000" bIns="48000" anchor="ctr"/>
          <a:lstStyle/>
          <a:p>
            <a:pPr algn="ctr"/>
            <a:endParaRPr lang="en-US" sz="1333" dirty="0">
              <a:solidFill>
                <a:srgbClr val="006699"/>
              </a:solidFill>
              <a:latin typeface="微软雅黑" panose="020B0503020204020204" pitchFamily="34" charset="-122"/>
              <a:ea typeface="微软雅黑" panose="020B0503020204020204" pitchFamily="34" charset="-122"/>
            </a:endParaRPr>
          </a:p>
        </p:txBody>
      </p:sp>
      <p:grpSp>
        <p:nvGrpSpPr>
          <p:cNvPr id="280" name="Group 279"/>
          <p:cNvGrpSpPr/>
          <p:nvPr/>
        </p:nvGrpSpPr>
        <p:grpSpPr>
          <a:xfrm>
            <a:off x="3746202" y="4180715"/>
            <a:ext cx="562279" cy="767373"/>
            <a:chOff x="2790895" y="2002662"/>
            <a:chExt cx="302442" cy="366936"/>
          </a:xfrm>
          <a:solidFill>
            <a:schemeClr val="bg1">
              <a:lumMod val="50000"/>
            </a:schemeClr>
          </a:solidFill>
        </p:grpSpPr>
        <p:sp>
          <p:nvSpPr>
            <p:cNvPr id="281" name="Freeform 280"/>
            <p:cNvSpPr>
              <a:spLocks/>
            </p:cNvSpPr>
            <p:nvPr/>
          </p:nvSpPr>
          <p:spPr bwMode="auto">
            <a:xfrm>
              <a:off x="2940573" y="2182923"/>
              <a:ext cx="1543" cy="713"/>
            </a:xfrm>
            <a:custGeom>
              <a:avLst/>
              <a:gdLst>
                <a:gd name="T0" fmla="*/ 0 w 1"/>
                <a:gd name="T1" fmla="*/ 0 h 1588"/>
                <a:gd name="T2" fmla="*/ 2147483647 w 1"/>
                <a:gd name="T3" fmla="*/ 0 h 1588"/>
                <a:gd name="T4" fmla="*/ 0 w 1"/>
                <a:gd name="T5" fmla="*/ 0 h 1588"/>
                <a:gd name="T6" fmla="*/ 0 60000 65536"/>
                <a:gd name="T7" fmla="*/ 0 60000 65536"/>
                <a:gd name="T8" fmla="*/ 0 60000 65536"/>
                <a:gd name="T9" fmla="*/ 0 w 1"/>
                <a:gd name="T10" fmla="*/ 0 h 1588"/>
                <a:gd name="T11" fmla="*/ 1 w 1"/>
                <a:gd name="T12" fmla="*/ 1588 h 1588"/>
              </a:gdLst>
              <a:ahLst/>
              <a:cxnLst>
                <a:cxn ang="T6">
                  <a:pos x="T0" y="T1"/>
                </a:cxn>
                <a:cxn ang="T7">
                  <a:pos x="T2" y="T3"/>
                </a:cxn>
                <a:cxn ang="T8">
                  <a:pos x="T4" y="T5"/>
                </a:cxn>
              </a:cxnLst>
              <a:rect l="T9" t="T10" r="T11" b="T12"/>
              <a:pathLst>
                <a:path w="1" h="1588">
                  <a:moveTo>
                    <a:pt x="0" y="0"/>
                  </a:moveTo>
                  <a:cubicBezTo>
                    <a:pt x="1" y="0"/>
                    <a:pt x="1" y="0"/>
                    <a:pt x="1" y="0"/>
                  </a:cubicBezTo>
                  <a:cubicBezTo>
                    <a:pt x="1" y="0"/>
                    <a:pt x="1" y="0"/>
                    <a:pt x="0" y="0"/>
                  </a:cubicBez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2" name="Freeform 281"/>
            <p:cNvSpPr>
              <a:spLocks/>
            </p:cNvSpPr>
            <p:nvPr/>
          </p:nvSpPr>
          <p:spPr bwMode="auto">
            <a:xfrm>
              <a:off x="2940573" y="2182923"/>
              <a:ext cx="1543" cy="713"/>
            </a:xfrm>
            <a:custGeom>
              <a:avLst/>
              <a:gdLst>
                <a:gd name="T0" fmla="*/ 0 w 1"/>
                <a:gd name="T1" fmla="*/ 0 h 1588"/>
                <a:gd name="T2" fmla="*/ 2147483647 w 1"/>
                <a:gd name="T3" fmla="*/ 0 h 1588"/>
                <a:gd name="T4" fmla="*/ 0 w 1"/>
                <a:gd name="T5" fmla="*/ 0 h 1588"/>
                <a:gd name="T6" fmla="*/ 0 60000 65536"/>
                <a:gd name="T7" fmla="*/ 0 60000 65536"/>
                <a:gd name="T8" fmla="*/ 0 60000 65536"/>
                <a:gd name="T9" fmla="*/ 0 w 1"/>
                <a:gd name="T10" fmla="*/ 0 h 1588"/>
                <a:gd name="T11" fmla="*/ 1 w 1"/>
                <a:gd name="T12" fmla="*/ 1588 h 1588"/>
              </a:gdLst>
              <a:ahLst/>
              <a:cxnLst>
                <a:cxn ang="T6">
                  <a:pos x="T0" y="T1"/>
                </a:cxn>
                <a:cxn ang="T7">
                  <a:pos x="T2" y="T3"/>
                </a:cxn>
                <a:cxn ang="T8">
                  <a:pos x="T4" y="T5"/>
                </a:cxn>
              </a:cxnLst>
              <a:rect l="T9" t="T10" r="T11" b="T12"/>
              <a:pathLst>
                <a:path w="1" h="1588">
                  <a:moveTo>
                    <a:pt x="0" y="0"/>
                  </a:moveTo>
                  <a:cubicBezTo>
                    <a:pt x="1" y="0"/>
                    <a:pt x="1" y="0"/>
                    <a:pt x="1" y="0"/>
                  </a:cubicBezTo>
                  <a:cubicBezTo>
                    <a:pt x="1" y="0"/>
                    <a:pt x="1" y="0"/>
                    <a:pt x="0" y="0"/>
                  </a:cubicBez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3" name="Freeform 282"/>
            <p:cNvSpPr>
              <a:spLocks noEditPoints="1"/>
            </p:cNvSpPr>
            <p:nvPr/>
          </p:nvSpPr>
          <p:spPr bwMode="auto">
            <a:xfrm>
              <a:off x="2861327" y="2160836"/>
              <a:ext cx="160479" cy="208762"/>
            </a:xfrm>
            <a:custGeom>
              <a:avLst/>
              <a:gdLst>
                <a:gd name="T0" fmla="*/ 2147483647 w 88"/>
                <a:gd name="T1" fmla="*/ 2147483647 h 124"/>
                <a:gd name="T2" fmla="*/ 2147483647 w 88"/>
                <a:gd name="T3" fmla="*/ 2147483647 h 124"/>
                <a:gd name="T4" fmla="*/ 2147483647 w 88"/>
                <a:gd name="T5" fmla="*/ 2147483647 h 124"/>
                <a:gd name="T6" fmla="*/ 2147483647 w 88"/>
                <a:gd name="T7" fmla="*/ 2147483647 h 124"/>
                <a:gd name="T8" fmla="*/ 2147483647 w 88"/>
                <a:gd name="T9" fmla="*/ 0 h 124"/>
                <a:gd name="T10" fmla="*/ 2147483647 w 88"/>
                <a:gd name="T11" fmla="*/ 0 h 124"/>
                <a:gd name="T12" fmla="*/ 2147483647 w 88"/>
                <a:gd name="T13" fmla="*/ 0 h 124"/>
                <a:gd name="T14" fmla="*/ 2147483647 w 88"/>
                <a:gd name="T15" fmla="*/ 2147483647 h 124"/>
                <a:gd name="T16" fmla="*/ 2147483647 w 88"/>
                <a:gd name="T17" fmla="*/ 2147483647 h 124"/>
                <a:gd name="T18" fmla="*/ 0 w 88"/>
                <a:gd name="T19" fmla="*/ 2147483647 h 124"/>
                <a:gd name="T20" fmla="*/ 2147483647 w 88"/>
                <a:gd name="T21" fmla="*/ 2147483647 h 124"/>
                <a:gd name="T22" fmla="*/ 2147483647 w 88"/>
                <a:gd name="T23" fmla="*/ 2147483647 h 124"/>
                <a:gd name="T24" fmla="*/ 2147483647 w 88"/>
                <a:gd name="T25" fmla="*/ 2147483647 h 124"/>
                <a:gd name="T26" fmla="*/ 2147483647 w 88"/>
                <a:gd name="T27" fmla="*/ 2147483647 h 124"/>
                <a:gd name="T28" fmla="*/ 2147483647 w 88"/>
                <a:gd name="T29" fmla="*/ 2147483647 h 124"/>
                <a:gd name="T30" fmla="*/ 2147483647 w 88"/>
                <a:gd name="T31" fmla="*/ 2147483647 h 124"/>
                <a:gd name="T32" fmla="*/ 2147483647 w 88"/>
                <a:gd name="T33" fmla="*/ 2147483647 h 124"/>
                <a:gd name="T34" fmla="*/ 2147483647 w 88"/>
                <a:gd name="T35" fmla="*/ 2147483647 h 124"/>
                <a:gd name="T36" fmla="*/ 2147483647 w 88"/>
                <a:gd name="T37" fmla="*/ 2147483647 h 124"/>
                <a:gd name="T38" fmla="*/ 2147483647 w 88"/>
                <a:gd name="T39" fmla="*/ 2147483647 h 124"/>
                <a:gd name="T40" fmla="*/ 2147483647 w 88"/>
                <a:gd name="T41" fmla="*/ 2147483647 h 124"/>
                <a:gd name="T42" fmla="*/ 2147483647 w 88"/>
                <a:gd name="T43" fmla="*/ 2147483647 h 124"/>
                <a:gd name="T44" fmla="*/ 2147483647 w 88"/>
                <a:gd name="T45" fmla="*/ 2147483647 h 12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8"/>
                <a:gd name="T70" fmla="*/ 0 h 124"/>
                <a:gd name="T71" fmla="*/ 88 w 88"/>
                <a:gd name="T72" fmla="*/ 124 h 12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8" h="124">
                  <a:moveTo>
                    <a:pt x="69" y="124"/>
                  </a:moveTo>
                  <a:cubicBezTo>
                    <a:pt x="88" y="124"/>
                    <a:pt x="88" y="124"/>
                    <a:pt x="88" y="124"/>
                  </a:cubicBezTo>
                  <a:cubicBezTo>
                    <a:pt x="87" y="123"/>
                    <a:pt x="87" y="121"/>
                    <a:pt x="87" y="120"/>
                  </a:cubicBezTo>
                  <a:cubicBezTo>
                    <a:pt x="51" y="6"/>
                    <a:pt x="51" y="6"/>
                    <a:pt x="51" y="6"/>
                  </a:cubicBezTo>
                  <a:cubicBezTo>
                    <a:pt x="50" y="2"/>
                    <a:pt x="47" y="0"/>
                    <a:pt x="44" y="0"/>
                  </a:cubicBezTo>
                  <a:cubicBezTo>
                    <a:pt x="44" y="0"/>
                    <a:pt x="44" y="0"/>
                    <a:pt x="44" y="0"/>
                  </a:cubicBezTo>
                  <a:cubicBezTo>
                    <a:pt x="43" y="0"/>
                    <a:pt x="43" y="0"/>
                    <a:pt x="43" y="0"/>
                  </a:cubicBezTo>
                  <a:cubicBezTo>
                    <a:pt x="40" y="0"/>
                    <a:pt x="37" y="2"/>
                    <a:pt x="36" y="6"/>
                  </a:cubicBezTo>
                  <a:cubicBezTo>
                    <a:pt x="1" y="120"/>
                    <a:pt x="1" y="120"/>
                    <a:pt x="1" y="120"/>
                  </a:cubicBezTo>
                  <a:cubicBezTo>
                    <a:pt x="0" y="121"/>
                    <a:pt x="0" y="123"/>
                    <a:pt x="0" y="124"/>
                  </a:cubicBezTo>
                  <a:cubicBezTo>
                    <a:pt x="18" y="124"/>
                    <a:pt x="18" y="124"/>
                    <a:pt x="18" y="124"/>
                  </a:cubicBezTo>
                  <a:cubicBezTo>
                    <a:pt x="23" y="107"/>
                    <a:pt x="23" y="107"/>
                    <a:pt x="23" y="107"/>
                  </a:cubicBezTo>
                  <a:cubicBezTo>
                    <a:pt x="64" y="107"/>
                    <a:pt x="64" y="107"/>
                    <a:pt x="64" y="107"/>
                  </a:cubicBezTo>
                  <a:lnTo>
                    <a:pt x="69" y="124"/>
                  </a:lnTo>
                  <a:close/>
                  <a:moveTo>
                    <a:pt x="48" y="55"/>
                  </a:moveTo>
                  <a:cubicBezTo>
                    <a:pt x="39" y="55"/>
                    <a:pt x="39" y="55"/>
                    <a:pt x="39" y="55"/>
                  </a:cubicBezTo>
                  <a:cubicBezTo>
                    <a:pt x="44" y="40"/>
                    <a:pt x="44" y="40"/>
                    <a:pt x="44" y="40"/>
                  </a:cubicBezTo>
                  <a:lnTo>
                    <a:pt x="48" y="55"/>
                  </a:lnTo>
                  <a:close/>
                  <a:moveTo>
                    <a:pt x="29" y="89"/>
                  </a:moveTo>
                  <a:cubicBezTo>
                    <a:pt x="33" y="73"/>
                    <a:pt x="33" y="73"/>
                    <a:pt x="33" y="73"/>
                  </a:cubicBezTo>
                  <a:cubicBezTo>
                    <a:pt x="54" y="73"/>
                    <a:pt x="54" y="73"/>
                    <a:pt x="54" y="73"/>
                  </a:cubicBezTo>
                  <a:cubicBezTo>
                    <a:pt x="59" y="89"/>
                    <a:pt x="59" y="89"/>
                    <a:pt x="59" y="89"/>
                  </a:cubicBezTo>
                  <a:lnTo>
                    <a:pt x="29" y="89"/>
                  </a:ln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4" name="Freeform 283"/>
            <p:cNvSpPr>
              <a:spLocks/>
            </p:cNvSpPr>
            <p:nvPr/>
          </p:nvSpPr>
          <p:spPr bwMode="auto">
            <a:xfrm>
              <a:off x="2980693" y="2041849"/>
              <a:ext cx="56322" cy="132524"/>
            </a:xfrm>
            <a:custGeom>
              <a:avLst/>
              <a:gdLst>
                <a:gd name="T0" fmla="*/ 2147483647 w 31"/>
                <a:gd name="T1" fmla="*/ 2147483647 h 79"/>
                <a:gd name="T2" fmla="*/ 2147483647 w 31"/>
                <a:gd name="T3" fmla="*/ 2147483647 h 79"/>
                <a:gd name="T4" fmla="*/ 2147483647 w 31"/>
                <a:gd name="T5" fmla="*/ 2147483647 h 79"/>
                <a:gd name="T6" fmla="*/ 2147483647 w 31"/>
                <a:gd name="T7" fmla="*/ 2147483647 h 79"/>
                <a:gd name="T8" fmla="*/ 2147483647 w 31"/>
                <a:gd name="T9" fmla="*/ 2147483647 h 79"/>
                <a:gd name="T10" fmla="*/ 2147483647 w 31"/>
                <a:gd name="T11" fmla="*/ 2147483647 h 79"/>
                <a:gd name="T12" fmla="*/ 2147483647 w 31"/>
                <a:gd name="T13" fmla="*/ 2147483647 h 79"/>
                <a:gd name="T14" fmla="*/ 2147483647 w 31"/>
                <a:gd name="T15" fmla="*/ 2147483647 h 79"/>
                <a:gd name="T16" fmla="*/ 2147483647 w 31"/>
                <a:gd name="T17" fmla="*/ 2147483647 h 79"/>
                <a:gd name="T18" fmla="*/ 2147483647 w 31"/>
                <a:gd name="T19" fmla="*/ 2147483647 h 79"/>
                <a:gd name="T20" fmla="*/ 2147483647 w 31"/>
                <a:gd name="T21" fmla="*/ 2147483647 h 79"/>
                <a:gd name="T22" fmla="*/ 2147483647 w 31"/>
                <a:gd name="T23" fmla="*/ 2147483647 h 79"/>
                <a:gd name="T24" fmla="*/ 2147483647 w 31"/>
                <a:gd name="T25" fmla="*/ 2147483647 h 79"/>
                <a:gd name="T26" fmla="*/ 2147483647 w 31"/>
                <a:gd name="T27" fmla="*/ 2147483647 h 79"/>
                <a:gd name="T28" fmla="*/ 2147483647 w 31"/>
                <a:gd name="T29" fmla="*/ 2147483647 h 79"/>
                <a:gd name="T30" fmla="*/ 2147483647 w 31"/>
                <a:gd name="T31" fmla="*/ 2147483647 h 79"/>
                <a:gd name="T32" fmla="*/ 2147483647 w 31"/>
                <a:gd name="T33" fmla="*/ 2147483647 h 79"/>
                <a:gd name="T34" fmla="*/ 2147483647 w 31"/>
                <a:gd name="T35" fmla="*/ 2147483647 h 79"/>
                <a:gd name="T36" fmla="*/ 2147483647 w 31"/>
                <a:gd name="T37" fmla="*/ 2147483647 h 79"/>
                <a:gd name="T38" fmla="*/ 2147483647 w 31"/>
                <a:gd name="T39" fmla="*/ 2147483647 h 79"/>
                <a:gd name="T40" fmla="*/ 2147483647 w 31"/>
                <a:gd name="T41" fmla="*/ 2147483647 h 79"/>
                <a:gd name="T42" fmla="*/ 2147483647 w 31"/>
                <a:gd name="T43" fmla="*/ 2147483647 h 79"/>
                <a:gd name="T44" fmla="*/ 2147483647 w 31"/>
                <a:gd name="T45" fmla="*/ 2147483647 h 79"/>
                <a:gd name="T46" fmla="*/ 2147483647 w 31"/>
                <a:gd name="T47" fmla="*/ 2147483647 h 7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1"/>
                <a:gd name="T73" fmla="*/ 0 h 79"/>
                <a:gd name="T74" fmla="*/ 31 w 31"/>
                <a:gd name="T75" fmla="*/ 79 h 7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1" h="79">
                  <a:moveTo>
                    <a:pt x="6" y="78"/>
                  </a:moveTo>
                  <a:cubicBezTo>
                    <a:pt x="3" y="75"/>
                    <a:pt x="2" y="70"/>
                    <a:pt x="5" y="67"/>
                  </a:cubicBezTo>
                  <a:cubicBezTo>
                    <a:pt x="5" y="67"/>
                    <a:pt x="5" y="67"/>
                    <a:pt x="5" y="67"/>
                  </a:cubicBezTo>
                  <a:cubicBezTo>
                    <a:pt x="13" y="56"/>
                    <a:pt x="15" y="47"/>
                    <a:pt x="15" y="40"/>
                  </a:cubicBezTo>
                  <a:cubicBezTo>
                    <a:pt x="15" y="40"/>
                    <a:pt x="15" y="40"/>
                    <a:pt x="15" y="40"/>
                  </a:cubicBezTo>
                  <a:cubicBezTo>
                    <a:pt x="15" y="40"/>
                    <a:pt x="15" y="40"/>
                    <a:pt x="15" y="40"/>
                  </a:cubicBezTo>
                  <a:cubicBezTo>
                    <a:pt x="15" y="40"/>
                    <a:pt x="15" y="40"/>
                    <a:pt x="15" y="40"/>
                  </a:cubicBezTo>
                  <a:cubicBezTo>
                    <a:pt x="15" y="26"/>
                    <a:pt x="4" y="16"/>
                    <a:pt x="3" y="15"/>
                  </a:cubicBezTo>
                  <a:cubicBezTo>
                    <a:pt x="3" y="15"/>
                    <a:pt x="3" y="15"/>
                    <a:pt x="3" y="15"/>
                  </a:cubicBezTo>
                  <a:cubicBezTo>
                    <a:pt x="3" y="15"/>
                    <a:pt x="3" y="15"/>
                    <a:pt x="3" y="15"/>
                  </a:cubicBezTo>
                  <a:cubicBezTo>
                    <a:pt x="3" y="15"/>
                    <a:pt x="3" y="15"/>
                    <a:pt x="3" y="15"/>
                  </a:cubicBezTo>
                  <a:cubicBezTo>
                    <a:pt x="0" y="12"/>
                    <a:pt x="0" y="7"/>
                    <a:pt x="2" y="4"/>
                  </a:cubicBezTo>
                  <a:cubicBezTo>
                    <a:pt x="2" y="4"/>
                    <a:pt x="2" y="4"/>
                    <a:pt x="2" y="4"/>
                  </a:cubicBezTo>
                  <a:cubicBezTo>
                    <a:pt x="5" y="0"/>
                    <a:pt x="10" y="0"/>
                    <a:pt x="13" y="3"/>
                  </a:cubicBezTo>
                  <a:cubicBezTo>
                    <a:pt x="13" y="3"/>
                    <a:pt x="13" y="3"/>
                    <a:pt x="13" y="3"/>
                  </a:cubicBezTo>
                  <a:cubicBezTo>
                    <a:pt x="14" y="3"/>
                    <a:pt x="31" y="16"/>
                    <a:pt x="31" y="40"/>
                  </a:cubicBezTo>
                  <a:cubicBezTo>
                    <a:pt x="31" y="40"/>
                    <a:pt x="31" y="40"/>
                    <a:pt x="31" y="40"/>
                  </a:cubicBezTo>
                  <a:cubicBezTo>
                    <a:pt x="31" y="40"/>
                    <a:pt x="31" y="40"/>
                    <a:pt x="31" y="40"/>
                  </a:cubicBezTo>
                  <a:cubicBezTo>
                    <a:pt x="31" y="40"/>
                    <a:pt x="31" y="40"/>
                    <a:pt x="31" y="40"/>
                  </a:cubicBezTo>
                  <a:cubicBezTo>
                    <a:pt x="31" y="51"/>
                    <a:pt x="27" y="64"/>
                    <a:pt x="17" y="76"/>
                  </a:cubicBezTo>
                  <a:cubicBezTo>
                    <a:pt x="17" y="76"/>
                    <a:pt x="17" y="76"/>
                    <a:pt x="17" y="76"/>
                  </a:cubicBezTo>
                  <a:cubicBezTo>
                    <a:pt x="16" y="78"/>
                    <a:pt x="14" y="79"/>
                    <a:pt x="11" y="79"/>
                  </a:cubicBezTo>
                  <a:cubicBezTo>
                    <a:pt x="11" y="79"/>
                    <a:pt x="11" y="79"/>
                    <a:pt x="11" y="79"/>
                  </a:cubicBezTo>
                  <a:cubicBezTo>
                    <a:pt x="9" y="79"/>
                    <a:pt x="8" y="79"/>
                    <a:pt x="6" y="78"/>
                  </a:cubicBez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5" name="Freeform 284"/>
            <p:cNvSpPr>
              <a:spLocks/>
            </p:cNvSpPr>
            <p:nvPr/>
          </p:nvSpPr>
          <p:spPr bwMode="auto">
            <a:xfrm>
              <a:off x="3016955" y="2002662"/>
              <a:ext cx="76382" cy="207337"/>
            </a:xfrm>
            <a:custGeom>
              <a:avLst/>
              <a:gdLst>
                <a:gd name="T0" fmla="*/ 2147483647 w 42"/>
                <a:gd name="T1" fmla="*/ 2147483647 h 123"/>
                <a:gd name="T2" fmla="*/ 2147483647 w 42"/>
                <a:gd name="T3" fmla="*/ 2147483647 h 123"/>
                <a:gd name="T4" fmla="*/ 2147483647 w 42"/>
                <a:gd name="T5" fmla="*/ 2147483647 h 123"/>
                <a:gd name="T6" fmla="*/ 2147483647 w 42"/>
                <a:gd name="T7" fmla="*/ 2147483647 h 123"/>
                <a:gd name="T8" fmla="*/ 2147483647 w 42"/>
                <a:gd name="T9" fmla="*/ 2147483647 h 123"/>
                <a:gd name="T10" fmla="*/ 2147483647 w 42"/>
                <a:gd name="T11" fmla="*/ 2147483647 h 123"/>
                <a:gd name="T12" fmla="*/ 2147483647 w 42"/>
                <a:gd name="T13" fmla="*/ 2147483647 h 123"/>
                <a:gd name="T14" fmla="*/ 2147483647 w 42"/>
                <a:gd name="T15" fmla="*/ 2147483647 h 123"/>
                <a:gd name="T16" fmla="*/ 2147483647 w 42"/>
                <a:gd name="T17" fmla="*/ 2147483647 h 123"/>
                <a:gd name="T18" fmla="*/ 2147483647 w 42"/>
                <a:gd name="T19" fmla="*/ 2147483647 h 123"/>
                <a:gd name="T20" fmla="*/ 2147483647 w 42"/>
                <a:gd name="T21" fmla="*/ 2147483647 h 123"/>
                <a:gd name="T22" fmla="*/ 2147483647 w 42"/>
                <a:gd name="T23" fmla="*/ 2147483647 h 123"/>
                <a:gd name="T24" fmla="*/ 2147483647 w 42"/>
                <a:gd name="T25" fmla="*/ 2147483647 h 123"/>
                <a:gd name="T26" fmla="*/ 2147483647 w 42"/>
                <a:gd name="T27" fmla="*/ 2147483647 h 123"/>
                <a:gd name="T28" fmla="*/ 2147483647 w 42"/>
                <a:gd name="T29" fmla="*/ 2147483647 h 123"/>
                <a:gd name="T30" fmla="*/ 2147483647 w 42"/>
                <a:gd name="T31" fmla="*/ 2147483647 h 123"/>
                <a:gd name="T32" fmla="*/ 2147483647 w 42"/>
                <a:gd name="T33" fmla="*/ 2147483647 h 123"/>
                <a:gd name="T34" fmla="*/ 2147483647 w 42"/>
                <a:gd name="T35" fmla="*/ 2147483647 h 123"/>
                <a:gd name="T36" fmla="*/ 2147483647 w 42"/>
                <a:gd name="T37" fmla="*/ 2147483647 h 123"/>
                <a:gd name="T38" fmla="*/ 2147483647 w 42"/>
                <a:gd name="T39" fmla="*/ 2147483647 h 123"/>
                <a:gd name="T40" fmla="*/ 2147483647 w 42"/>
                <a:gd name="T41" fmla="*/ 2147483647 h 1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2"/>
                <a:gd name="T64" fmla="*/ 0 h 123"/>
                <a:gd name="T65" fmla="*/ 42 w 42"/>
                <a:gd name="T66" fmla="*/ 123 h 12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2" h="123">
                  <a:moveTo>
                    <a:pt x="10" y="121"/>
                  </a:moveTo>
                  <a:cubicBezTo>
                    <a:pt x="7" y="119"/>
                    <a:pt x="6" y="114"/>
                    <a:pt x="8" y="110"/>
                  </a:cubicBezTo>
                  <a:cubicBezTo>
                    <a:pt x="8" y="110"/>
                    <a:pt x="8" y="110"/>
                    <a:pt x="8" y="110"/>
                  </a:cubicBezTo>
                  <a:cubicBezTo>
                    <a:pt x="22" y="92"/>
                    <a:pt x="26" y="77"/>
                    <a:pt x="26" y="64"/>
                  </a:cubicBezTo>
                  <a:cubicBezTo>
                    <a:pt x="26" y="64"/>
                    <a:pt x="26" y="64"/>
                    <a:pt x="26" y="64"/>
                  </a:cubicBezTo>
                  <a:cubicBezTo>
                    <a:pt x="26" y="38"/>
                    <a:pt x="9" y="19"/>
                    <a:pt x="5" y="15"/>
                  </a:cubicBezTo>
                  <a:cubicBezTo>
                    <a:pt x="5" y="15"/>
                    <a:pt x="5" y="15"/>
                    <a:pt x="5" y="15"/>
                  </a:cubicBezTo>
                  <a:cubicBezTo>
                    <a:pt x="4" y="15"/>
                    <a:pt x="4" y="14"/>
                    <a:pt x="4" y="14"/>
                  </a:cubicBezTo>
                  <a:cubicBezTo>
                    <a:pt x="4" y="14"/>
                    <a:pt x="4" y="14"/>
                    <a:pt x="4" y="14"/>
                  </a:cubicBezTo>
                  <a:cubicBezTo>
                    <a:pt x="4" y="14"/>
                    <a:pt x="4" y="14"/>
                    <a:pt x="4" y="14"/>
                  </a:cubicBezTo>
                  <a:cubicBezTo>
                    <a:pt x="1" y="12"/>
                    <a:pt x="0" y="7"/>
                    <a:pt x="3" y="3"/>
                  </a:cubicBezTo>
                  <a:cubicBezTo>
                    <a:pt x="3" y="3"/>
                    <a:pt x="3" y="3"/>
                    <a:pt x="3" y="3"/>
                  </a:cubicBezTo>
                  <a:cubicBezTo>
                    <a:pt x="6" y="0"/>
                    <a:pt x="11" y="0"/>
                    <a:pt x="14" y="3"/>
                  </a:cubicBezTo>
                  <a:cubicBezTo>
                    <a:pt x="14" y="3"/>
                    <a:pt x="14" y="3"/>
                    <a:pt x="14" y="3"/>
                  </a:cubicBezTo>
                  <a:cubicBezTo>
                    <a:pt x="15" y="3"/>
                    <a:pt x="41" y="26"/>
                    <a:pt x="42" y="64"/>
                  </a:cubicBezTo>
                  <a:cubicBezTo>
                    <a:pt x="42" y="64"/>
                    <a:pt x="42" y="64"/>
                    <a:pt x="42" y="64"/>
                  </a:cubicBezTo>
                  <a:cubicBezTo>
                    <a:pt x="42" y="80"/>
                    <a:pt x="36" y="100"/>
                    <a:pt x="21" y="120"/>
                  </a:cubicBezTo>
                  <a:cubicBezTo>
                    <a:pt x="21" y="120"/>
                    <a:pt x="21" y="120"/>
                    <a:pt x="21" y="120"/>
                  </a:cubicBezTo>
                  <a:cubicBezTo>
                    <a:pt x="19" y="122"/>
                    <a:pt x="17" y="123"/>
                    <a:pt x="15" y="123"/>
                  </a:cubicBezTo>
                  <a:cubicBezTo>
                    <a:pt x="15" y="123"/>
                    <a:pt x="15" y="123"/>
                    <a:pt x="15" y="123"/>
                  </a:cubicBezTo>
                  <a:cubicBezTo>
                    <a:pt x="13" y="123"/>
                    <a:pt x="11" y="122"/>
                    <a:pt x="10" y="121"/>
                  </a:cubicBez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6" name="Freeform 285"/>
            <p:cNvSpPr>
              <a:spLocks/>
            </p:cNvSpPr>
            <p:nvPr/>
          </p:nvSpPr>
          <p:spPr bwMode="auto">
            <a:xfrm>
              <a:off x="2845674" y="2041849"/>
              <a:ext cx="58637" cy="132524"/>
            </a:xfrm>
            <a:custGeom>
              <a:avLst/>
              <a:gdLst>
                <a:gd name="T0" fmla="*/ 2147483647 w 32"/>
                <a:gd name="T1" fmla="*/ 2147483647 h 79"/>
                <a:gd name="T2" fmla="*/ 0 w 32"/>
                <a:gd name="T3" fmla="*/ 2147483647 h 79"/>
                <a:gd name="T4" fmla="*/ 0 w 32"/>
                <a:gd name="T5" fmla="*/ 2147483647 h 79"/>
                <a:gd name="T6" fmla="*/ 0 w 32"/>
                <a:gd name="T7" fmla="*/ 2147483647 h 79"/>
                <a:gd name="T8" fmla="*/ 0 w 32"/>
                <a:gd name="T9" fmla="*/ 2147483647 h 79"/>
                <a:gd name="T10" fmla="*/ 2147483647 w 32"/>
                <a:gd name="T11" fmla="*/ 2147483647 h 79"/>
                <a:gd name="T12" fmla="*/ 2147483647 w 32"/>
                <a:gd name="T13" fmla="*/ 2147483647 h 79"/>
                <a:gd name="T14" fmla="*/ 2147483647 w 32"/>
                <a:gd name="T15" fmla="*/ 2147483647 h 79"/>
                <a:gd name="T16" fmla="*/ 2147483647 w 32"/>
                <a:gd name="T17" fmla="*/ 2147483647 h 79"/>
                <a:gd name="T18" fmla="*/ 2147483647 w 32"/>
                <a:gd name="T19" fmla="*/ 2147483647 h 79"/>
                <a:gd name="T20" fmla="*/ 2147483647 w 32"/>
                <a:gd name="T21" fmla="*/ 2147483647 h 79"/>
                <a:gd name="T22" fmla="*/ 2147483647 w 32"/>
                <a:gd name="T23" fmla="*/ 2147483647 h 79"/>
                <a:gd name="T24" fmla="*/ 2147483647 w 32"/>
                <a:gd name="T25" fmla="*/ 2147483647 h 79"/>
                <a:gd name="T26" fmla="*/ 2147483647 w 32"/>
                <a:gd name="T27" fmla="*/ 2147483647 h 79"/>
                <a:gd name="T28" fmla="*/ 2147483647 w 32"/>
                <a:gd name="T29" fmla="*/ 2147483647 h 79"/>
                <a:gd name="T30" fmla="*/ 2147483647 w 32"/>
                <a:gd name="T31" fmla="*/ 2147483647 h 79"/>
                <a:gd name="T32" fmla="*/ 2147483647 w 32"/>
                <a:gd name="T33" fmla="*/ 2147483647 h 79"/>
                <a:gd name="T34" fmla="*/ 2147483647 w 32"/>
                <a:gd name="T35" fmla="*/ 2147483647 h 79"/>
                <a:gd name="T36" fmla="*/ 2147483647 w 32"/>
                <a:gd name="T37" fmla="*/ 2147483647 h 79"/>
                <a:gd name="T38" fmla="*/ 2147483647 w 32"/>
                <a:gd name="T39" fmla="*/ 2147483647 h 79"/>
                <a:gd name="T40" fmla="*/ 2147483647 w 32"/>
                <a:gd name="T41" fmla="*/ 2147483647 h 79"/>
                <a:gd name="T42" fmla="*/ 2147483647 w 32"/>
                <a:gd name="T43" fmla="*/ 2147483647 h 79"/>
                <a:gd name="T44" fmla="*/ 2147483647 w 32"/>
                <a:gd name="T45" fmla="*/ 2147483647 h 79"/>
                <a:gd name="T46" fmla="*/ 2147483647 w 32"/>
                <a:gd name="T47" fmla="*/ 2147483647 h 79"/>
                <a:gd name="T48" fmla="*/ 2147483647 w 32"/>
                <a:gd name="T49" fmla="*/ 2147483647 h 79"/>
                <a:gd name="T50" fmla="*/ 2147483647 w 32"/>
                <a:gd name="T51" fmla="*/ 2147483647 h 79"/>
                <a:gd name="T52" fmla="*/ 2147483647 w 32"/>
                <a:gd name="T53" fmla="*/ 2147483647 h 79"/>
                <a:gd name="T54" fmla="*/ 2147483647 w 32"/>
                <a:gd name="T55" fmla="*/ 2147483647 h 79"/>
                <a:gd name="T56" fmla="*/ 2147483647 w 32"/>
                <a:gd name="T57" fmla="*/ 2147483647 h 7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32"/>
                <a:gd name="T88" fmla="*/ 0 h 79"/>
                <a:gd name="T89" fmla="*/ 32 w 32"/>
                <a:gd name="T90" fmla="*/ 79 h 7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32" h="79">
                  <a:moveTo>
                    <a:pt x="14" y="76"/>
                  </a:moveTo>
                  <a:cubicBezTo>
                    <a:pt x="4" y="64"/>
                    <a:pt x="0" y="51"/>
                    <a:pt x="0" y="40"/>
                  </a:cubicBezTo>
                  <a:cubicBezTo>
                    <a:pt x="0" y="40"/>
                    <a:pt x="0" y="40"/>
                    <a:pt x="0" y="40"/>
                  </a:cubicBezTo>
                  <a:cubicBezTo>
                    <a:pt x="0" y="40"/>
                    <a:pt x="0" y="40"/>
                    <a:pt x="0" y="40"/>
                  </a:cubicBezTo>
                  <a:cubicBezTo>
                    <a:pt x="0" y="40"/>
                    <a:pt x="0" y="40"/>
                    <a:pt x="0" y="40"/>
                  </a:cubicBezTo>
                  <a:cubicBezTo>
                    <a:pt x="1" y="16"/>
                    <a:pt x="17" y="3"/>
                    <a:pt x="18" y="3"/>
                  </a:cubicBezTo>
                  <a:cubicBezTo>
                    <a:pt x="18" y="3"/>
                    <a:pt x="18" y="3"/>
                    <a:pt x="18" y="3"/>
                  </a:cubicBezTo>
                  <a:cubicBezTo>
                    <a:pt x="21" y="0"/>
                    <a:pt x="26" y="0"/>
                    <a:pt x="29" y="4"/>
                  </a:cubicBezTo>
                  <a:cubicBezTo>
                    <a:pt x="29" y="4"/>
                    <a:pt x="29" y="4"/>
                    <a:pt x="29" y="4"/>
                  </a:cubicBezTo>
                  <a:cubicBezTo>
                    <a:pt x="32" y="7"/>
                    <a:pt x="31" y="12"/>
                    <a:pt x="28" y="15"/>
                  </a:cubicBezTo>
                  <a:cubicBezTo>
                    <a:pt x="28" y="15"/>
                    <a:pt x="28" y="15"/>
                    <a:pt x="28" y="15"/>
                  </a:cubicBezTo>
                  <a:cubicBezTo>
                    <a:pt x="28" y="15"/>
                    <a:pt x="28" y="15"/>
                    <a:pt x="28" y="15"/>
                  </a:cubicBezTo>
                  <a:cubicBezTo>
                    <a:pt x="28" y="15"/>
                    <a:pt x="28" y="15"/>
                    <a:pt x="27" y="15"/>
                  </a:cubicBezTo>
                  <a:cubicBezTo>
                    <a:pt x="27" y="15"/>
                    <a:pt x="27" y="15"/>
                    <a:pt x="27" y="15"/>
                  </a:cubicBezTo>
                  <a:cubicBezTo>
                    <a:pt x="27" y="15"/>
                    <a:pt x="27" y="16"/>
                    <a:pt x="26" y="16"/>
                  </a:cubicBezTo>
                  <a:cubicBezTo>
                    <a:pt x="26" y="16"/>
                    <a:pt x="26" y="16"/>
                    <a:pt x="26" y="16"/>
                  </a:cubicBezTo>
                  <a:cubicBezTo>
                    <a:pt x="25" y="18"/>
                    <a:pt x="24" y="19"/>
                    <a:pt x="22" y="22"/>
                  </a:cubicBezTo>
                  <a:cubicBezTo>
                    <a:pt x="22" y="22"/>
                    <a:pt x="22" y="22"/>
                    <a:pt x="22" y="22"/>
                  </a:cubicBezTo>
                  <a:cubicBezTo>
                    <a:pt x="19" y="26"/>
                    <a:pt x="16" y="32"/>
                    <a:pt x="16" y="40"/>
                  </a:cubicBezTo>
                  <a:cubicBezTo>
                    <a:pt x="16" y="40"/>
                    <a:pt x="16" y="40"/>
                    <a:pt x="16" y="40"/>
                  </a:cubicBezTo>
                  <a:cubicBezTo>
                    <a:pt x="16" y="40"/>
                    <a:pt x="16" y="40"/>
                    <a:pt x="16" y="40"/>
                  </a:cubicBezTo>
                  <a:cubicBezTo>
                    <a:pt x="16" y="40"/>
                    <a:pt x="16" y="40"/>
                    <a:pt x="16" y="40"/>
                  </a:cubicBezTo>
                  <a:cubicBezTo>
                    <a:pt x="16" y="47"/>
                    <a:pt x="18" y="56"/>
                    <a:pt x="26" y="67"/>
                  </a:cubicBezTo>
                  <a:cubicBezTo>
                    <a:pt x="26" y="67"/>
                    <a:pt x="26" y="67"/>
                    <a:pt x="26" y="67"/>
                  </a:cubicBezTo>
                  <a:cubicBezTo>
                    <a:pt x="29" y="70"/>
                    <a:pt x="28" y="75"/>
                    <a:pt x="25" y="78"/>
                  </a:cubicBezTo>
                  <a:cubicBezTo>
                    <a:pt x="25" y="78"/>
                    <a:pt x="25" y="78"/>
                    <a:pt x="25" y="78"/>
                  </a:cubicBezTo>
                  <a:cubicBezTo>
                    <a:pt x="23" y="79"/>
                    <a:pt x="22" y="79"/>
                    <a:pt x="20" y="79"/>
                  </a:cubicBezTo>
                  <a:cubicBezTo>
                    <a:pt x="20" y="79"/>
                    <a:pt x="20" y="79"/>
                    <a:pt x="20" y="79"/>
                  </a:cubicBezTo>
                  <a:cubicBezTo>
                    <a:pt x="18" y="79"/>
                    <a:pt x="15" y="78"/>
                    <a:pt x="14" y="76"/>
                  </a:cubicBez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7" name="Freeform 286"/>
            <p:cNvSpPr>
              <a:spLocks/>
            </p:cNvSpPr>
            <p:nvPr/>
          </p:nvSpPr>
          <p:spPr bwMode="auto">
            <a:xfrm>
              <a:off x="2790895" y="2002662"/>
              <a:ext cx="74839" cy="207337"/>
            </a:xfrm>
            <a:custGeom>
              <a:avLst/>
              <a:gdLst>
                <a:gd name="T0" fmla="*/ 2147483647 w 41"/>
                <a:gd name="T1" fmla="*/ 2147483647 h 123"/>
                <a:gd name="T2" fmla="*/ 0 w 41"/>
                <a:gd name="T3" fmla="*/ 2147483647 h 123"/>
                <a:gd name="T4" fmla="*/ 0 w 41"/>
                <a:gd name="T5" fmla="*/ 2147483647 h 123"/>
                <a:gd name="T6" fmla="*/ 2147483647 w 41"/>
                <a:gd name="T7" fmla="*/ 2147483647 h 123"/>
                <a:gd name="T8" fmla="*/ 2147483647 w 41"/>
                <a:gd name="T9" fmla="*/ 2147483647 h 123"/>
                <a:gd name="T10" fmla="*/ 2147483647 w 41"/>
                <a:gd name="T11" fmla="*/ 2147483647 h 123"/>
                <a:gd name="T12" fmla="*/ 2147483647 w 41"/>
                <a:gd name="T13" fmla="*/ 2147483647 h 123"/>
                <a:gd name="T14" fmla="*/ 2147483647 w 41"/>
                <a:gd name="T15" fmla="*/ 2147483647 h 123"/>
                <a:gd name="T16" fmla="*/ 2147483647 w 41"/>
                <a:gd name="T17" fmla="*/ 2147483647 h 123"/>
                <a:gd name="T18" fmla="*/ 2147483647 w 41"/>
                <a:gd name="T19" fmla="*/ 2147483647 h 123"/>
                <a:gd name="T20" fmla="*/ 2147483647 w 41"/>
                <a:gd name="T21" fmla="*/ 2147483647 h 123"/>
                <a:gd name="T22" fmla="*/ 2147483647 w 41"/>
                <a:gd name="T23" fmla="*/ 2147483647 h 123"/>
                <a:gd name="T24" fmla="*/ 2147483647 w 41"/>
                <a:gd name="T25" fmla="*/ 2147483647 h 123"/>
                <a:gd name="T26" fmla="*/ 2147483647 w 41"/>
                <a:gd name="T27" fmla="*/ 2147483647 h 123"/>
                <a:gd name="T28" fmla="*/ 2147483647 w 41"/>
                <a:gd name="T29" fmla="*/ 2147483647 h 123"/>
                <a:gd name="T30" fmla="*/ 2147483647 w 41"/>
                <a:gd name="T31" fmla="*/ 2147483647 h 123"/>
                <a:gd name="T32" fmla="*/ 2147483647 w 41"/>
                <a:gd name="T33" fmla="*/ 2147483647 h 123"/>
                <a:gd name="T34" fmla="*/ 2147483647 w 41"/>
                <a:gd name="T35" fmla="*/ 2147483647 h 123"/>
                <a:gd name="T36" fmla="*/ 2147483647 w 41"/>
                <a:gd name="T37" fmla="*/ 2147483647 h 123"/>
                <a:gd name="T38" fmla="*/ 2147483647 w 41"/>
                <a:gd name="T39" fmla="*/ 2147483647 h 123"/>
                <a:gd name="T40" fmla="*/ 2147483647 w 41"/>
                <a:gd name="T41" fmla="*/ 2147483647 h 123"/>
                <a:gd name="T42" fmla="*/ 2147483647 w 41"/>
                <a:gd name="T43" fmla="*/ 2147483647 h 123"/>
                <a:gd name="T44" fmla="*/ 2147483647 w 41"/>
                <a:gd name="T45" fmla="*/ 2147483647 h 123"/>
                <a:gd name="T46" fmla="*/ 2147483647 w 41"/>
                <a:gd name="T47" fmla="*/ 2147483647 h 123"/>
                <a:gd name="T48" fmla="*/ 2147483647 w 41"/>
                <a:gd name="T49" fmla="*/ 2147483647 h 12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1"/>
                <a:gd name="T76" fmla="*/ 0 h 123"/>
                <a:gd name="T77" fmla="*/ 41 w 41"/>
                <a:gd name="T78" fmla="*/ 123 h 12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1" h="123">
                  <a:moveTo>
                    <a:pt x="20" y="120"/>
                  </a:moveTo>
                  <a:cubicBezTo>
                    <a:pt x="5" y="100"/>
                    <a:pt x="0" y="80"/>
                    <a:pt x="0" y="64"/>
                  </a:cubicBezTo>
                  <a:cubicBezTo>
                    <a:pt x="0" y="64"/>
                    <a:pt x="0" y="64"/>
                    <a:pt x="0" y="64"/>
                  </a:cubicBezTo>
                  <a:cubicBezTo>
                    <a:pt x="0" y="26"/>
                    <a:pt x="26" y="3"/>
                    <a:pt x="27" y="3"/>
                  </a:cubicBezTo>
                  <a:cubicBezTo>
                    <a:pt x="27" y="3"/>
                    <a:pt x="27" y="3"/>
                    <a:pt x="27" y="3"/>
                  </a:cubicBezTo>
                  <a:cubicBezTo>
                    <a:pt x="27" y="3"/>
                    <a:pt x="27" y="3"/>
                    <a:pt x="27" y="3"/>
                  </a:cubicBezTo>
                  <a:cubicBezTo>
                    <a:pt x="30" y="0"/>
                    <a:pt x="35" y="0"/>
                    <a:pt x="38" y="3"/>
                  </a:cubicBezTo>
                  <a:cubicBezTo>
                    <a:pt x="38" y="3"/>
                    <a:pt x="38" y="3"/>
                    <a:pt x="38" y="3"/>
                  </a:cubicBezTo>
                  <a:cubicBezTo>
                    <a:pt x="41" y="7"/>
                    <a:pt x="41" y="12"/>
                    <a:pt x="37" y="14"/>
                  </a:cubicBezTo>
                  <a:cubicBezTo>
                    <a:pt x="37" y="14"/>
                    <a:pt x="37" y="14"/>
                    <a:pt x="37" y="14"/>
                  </a:cubicBezTo>
                  <a:cubicBezTo>
                    <a:pt x="37" y="14"/>
                    <a:pt x="37" y="15"/>
                    <a:pt x="37" y="15"/>
                  </a:cubicBezTo>
                  <a:cubicBezTo>
                    <a:pt x="37" y="15"/>
                    <a:pt x="37" y="15"/>
                    <a:pt x="37" y="15"/>
                  </a:cubicBezTo>
                  <a:cubicBezTo>
                    <a:pt x="36" y="16"/>
                    <a:pt x="35" y="17"/>
                    <a:pt x="34" y="18"/>
                  </a:cubicBezTo>
                  <a:cubicBezTo>
                    <a:pt x="34" y="18"/>
                    <a:pt x="34" y="18"/>
                    <a:pt x="34" y="18"/>
                  </a:cubicBezTo>
                  <a:cubicBezTo>
                    <a:pt x="32" y="20"/>
                    <a:pt x="29" y="23"/>
                    <a:pt x="26" y="28"/>
                  </a:cubicBezTo>
                  <a:cubicBezTo>
                    <a:pt x="26" y="28"/>
                    <a:pt x="26" y="28"/>
                    <a:pt x="26" y="28"/>
                  </a:cubicBezTo>
                  <a:cubicBezTo>
                    <a:pt x="21" y="37"/>
                    <a:pt x="15" y="49"/>
                    <a:pt x="15" y="64"/>
                  </a:cubicBezTo>
                  <a:cubicBezTo>
                    <a:pt x="15" y="64"/>
                    <a:pt x="15" y="64"/>
                    <a:pt x="15" y="64"/>
                  </a:cubicBezTo>
                  <a:cubicBezTo>
                    <a:pt x="15" y="77"/>
                    <a:pt x="20" y="92"/>
                    <a:pt x="33" y="110"/>
                  </a:cubicBezTo>
                  <a:cubicBezTo>
                    <a:pt x="33" y="110"/>
                    <a:pt x="33" y="110"/>
                    <a:pt x="33" y="110"/>
                  </a:cubicBezTo>
                  <a:cubicBezTo>
                    <a:pt x="35" y="114"/>
                    <a:pt x="35" y="119"/>
                    <a:pt x="31" y="121"/>
                  </a:cubicBezTo>
                  <a:cubicBezTo>
                    <a:pt x="31" y="121"/>
                    <a:pt x="31" y="121"/>
                    <a:pt x="31" y="121"/>
                  </a:cubicBezTo>
                  <a:cubicBezTo>
                    <a:pt x="30" y="122"/>
                    <a:pt x="28" y="123"/>
                    <a:pt x="27" y="123"/>
                  </a:cubicBezTo>
                  <a:cubicBezTo>
                    <a:pt x="27" y="123"/>
                    <a:pt x="27" y="123"/>
                    <a:pt x="27" y="123"/>
                  </a:cubicBezTo>
                  <a:cubicBezTo>
                    <a:pt x="24" y="123"/>
                    <a:pt x="22" y="122"/>
                    <a:pt x="20" y="120"/>
                  </a:cubicBez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8" name="Oval 287"/>
            <p:cNvSpPr>
              <a:spLocks noChangeArrowheads="1"/>
            </p:cNvSpPr>
            <p:nvPr/>
          </p:nvSpPr>
          <p:spPr bwMode="auto">
            <a:xfrm>
              <a:off x="2915112" y="2085312"/>
              <a:ext cx="52464" cy="49162"/>
            </a:xfrm>
            <a:prstGeom prst="ellipse">
              <a:avLst/>
            </a:prstGeom>
            <a:grpFill/>
            <a:ln w="9525">
              <a:noFill/>
              <a:round/>
              <a:headEnd/>
              <a:tailEnd/>
            </a:ln>
            <a:extLst/>
          </p:spPr>
          <p:txBody>
            <a:bodyPr lIns="48000" tIns="48000" rIns="48000" bIns="48000"/>
            <a:lstStyle>
              <a:lvl1pPr eaLnBrk="0" hangingPunct="0">
                <a:defRPr sz="1200" b="1">
                  <a:solidFill>
                    <a:schemeClr val="tx1"/>
                  </a:solidFill>
                  <a:latin typeface="Arial" panose="020B0604020202020204" pitchFamily="34" charset="0"/>
                  <a:ea typeface="宋体" panose="02010600030101010101" pitchFamily="2" charset="-122"/>
                </a:defRPr>
              </a:lvl1pPr>
              <a:lvl2pPr marL="742950" indent="-285750" eaLnBrk="0" hangingPunct="0">
                <a:defRPr sz="1200" b="1">
                  <a:solidFill>
                    <a:schemeClr val="tx1"/>
                  </a:solidFill>
                  <a:latin typeface="Arial" panose="020B0604020202020204" pitchFamily="34" charset="0"/>
                  <a:ea typeface="宋体" panose="02010600030101010101" pitchFamily="2" charset="-122"/>
                </a:defRPr>
              </a:lvl2pPr>
              <a:lvl3pPr marL="1143000" indent="-228600" eaLnBrk="0" hangingPunct="0">
                <a:defRPr sz="1200" b="1">
                  <a:solidFill>
                    <a:schemeClr val="tx1"/>
                  </a:solidFill>
                  <a:latin typeface="Arial" panose="020B0604020202020204" pitchFamily="34" charset="0"/>
                  <a:ea typeface="宋体" panose="02010600030101010101" pitchFamily="2" charset="-122"/>
                </a:defRPr>
              </a:lvl3pPr>
              <a:lvl4pPr marL="1600200" indent="-228600" eaLnBrk="0" hangingPunct="0">
                <a:defRPr sz="1200" b="1">
                  <a:solidFill>
                    <a:schemeClr val="tx1"/>
                  </a:solidFill>
                  <a:latin typeface="Arial" panose="020B0604020202020204" pitchFamily="34" charset="0"/>
                  <a:ea typeface="宋体" panose="02010600030101010101" pitchFamily="2" charset="-122"/>
                </a:defRPr>
              </a:lvl4pPr>
              <a:lvl5pPr marL="2057400" indent="-228600" eaLnBrk="0" hangingPunct="0">
                <a:defRPr sz="1200" b="1">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sz="1200" b="1">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sz="1200" b="1">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sz="1200" b="1">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sz="1200" b="1">
                  <a:solidFill>
                    <a:schemeClr val="tx1"/>
                  </a:solidFill>
                  <a:latin typeface="Arial" panose="020B0604020202020204" pitchFamily="34" charset="0"/>
                  <a:ea typeface="宋体" panose="02010600030101010101" pitchFamily="2" charset="-122"/>
                </a:defRPr>
              </a:lvl9pPr>
            </a:lstStyle>
            <a:p>
              <a:pPr eaLnBrk="1" hangingPunct="1"/>
              <a:endParaRPr lang="zh-CN" altLang="en-US" sz="1400" b="0">
                <a:solidFill>
                  <a:srgbClr val="000000">
                    <a:lumMod val="95000"/>
                    <a:lumOff val="5000"/>
                  </a:srgbClr>
                </a:solidFill>
                <a:latin typeface="微软雅黑" panose="020B0503020204020204" pitchFamily="34" charset="-122"/>
                <a:ea typeface="微软雅黑" panose="020B0503020204020204" pitchFamily="34" charset="-122"/>
              </a:endParaRPr>
            </a:p>
          </p:txBody>
        </p:sp>
      </p:grpSp>
      <p:cxnSp>
        <p:nvCxnSpPr>
          <p:cNvPr id="289" name="Straight Connector 288"/>
          <p:cNvCxnSpPr/>
          <p:nvPr/>
        </p:nvCxnSpPr>
        <p:spPr bwMode="auto">
          <a:xfrm>
            <a:off x="10214235" y="1095328"/>
            <a:ext cx="32237" cy="5205884"/>
          </a:xfrm>
          <a:prstGeom prst="line">
            <a:avLst/>
          </a:prstGeom>
          <a:noFill/>
          <a:ln w="19050" cap="flat" cmpd="sng" algn="ctr">
            <a:solidFill>
              <a:schemeClr val="accent3">
                <a:lumMod val="75000"/>
              </a:schemeClr>
            </a:solidFill>
            <a:prstDash val="dash"/>
            <a:round/>
            <a:headEnd type="none" w="med" len="med"/>
            <a:tailEnd type="none" w="med" len="med"/>
          </a:ln>
          <a:effectLst/>
        </p:spPr>
      </p:cxnSp>
      <p:cxnSp>
        <p:nvCxnSpPr>
          <p:cNvPr id="290" name="Straight Connector 289"/>
          <p:cNvCxnSpPr/>
          <p:nvPr/>
        </p:nvCxnSpPr>
        <p:spPr bwMode="auto">
          <a:xfrm flipH="1">
            <a:off x="3576119" y="1042696"/>
            <a:ext cx="10434" cy="5258516"/>
          </a:xfrm>
          <a:prstGeom prst="line">
            <a:avLst/>
          </a:prstGeom>
          <a:noFill/>
          <a:ln w="19050" cap="flat" cmpd="sng" algn="ctr">
            <a:solidFill>
              <a:schemeClr val="accent3">
                <a:lumMod val="75000"/>
              </a:schemeClr>
            </a:solidFill>
            <a:prstDash val="dash"/>
            <a:round/>
            <a:headEnd type="none" w="med" len="med"/>
            <a:tailEnd type="none" w="med" len="med"/>
          </a:ln>
          <a:effectLst/>
        </p:spPr>
      </p:cxnSp>
      <p:sp>
        <p:nvSpPr>
          <p:cNvPr id="291" name="Rectangle 290"/>
          <p:cNvSpPr/>
          <p:nvPr/>
        </p:nvSpPr>
        <p:spPr bwMode="auto">
          <a:xfrm>
            <a:off x="3647848" y="1049054"/>
            <a:ext cx="6520691" cy="384725"/>
          </a:xfrm>
          <a:prstGeom prst="rect">
            <a:avLst/>
          </a:prstGeom>
          <a:solidFill>
            <a:schemeClr val="accent3">
              <a:lumMod val="85000"/>
            </a:schemeClr>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buClr>
                <a:srgbClr val="CC9900"/>
              </a:buClr>
            </a:pPr>
            <a:r>
              <a:rPr lang="en-US" altLang="zh-CN" sz="1333" b="1" dirty="0">
                <a:solidFill>
                  <a:srgbClr val="000000"/>
                </a:solidFill>
                <a:latin typeface="微软雅黑" panose="020B0503020204020204" pitchFamily="34" charset="-122"/>
                <a:ea typeface="微软雅黑" panose="020B0503020204020204" pitchFamily="34" charset="-122"/>
              </a:rPr>
              <a:t>Operator</a:t>
            </a:r>
            <a:endParaRPr lang="en-US" sz="1333" b="1" dirty="0">
              <a:solidFill>
                <a:srgbClr val="000000"/>
              </a:solidFill>
              <a:latin typeface="微软雅黑" panose="020B0503020204020204" pitchFamily="34" charset="-122"/>
              <a:ea typeface="微软雅黑" panose="020B0503020204020204" pitchFamily="34" charset="-122"/>
            </a:endParaRPr>
          </a:p>
        </p:txBody>
      </p:sp>
      <p:sp>
        <p:nvSpPr>
          <p:cNvPr id="292" name="Rectangle 291"/>
          <p:cNvSpPr/>
          <p:nvPr/>
        </p:nvSpPr>
        <p:spPr bwMode="auto">
          <a:xfrm>
            <a:off x="10246472" y="1049054"/>
            <a:ext cx="1898201" cy="384725"/>
          </a:xfrm>
          <a:prstGeom prst="rect">
            <a:avLst/>
          </a:prstGeom>
          <a:solidFill>
            <a:schemeClr val="accent3">
              <a:lumMod val="85000"/>
            </a:schemeClr>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buClr>
                <a:srgbClr val="CC9900"/>
              </a:buClr>
            </a:pPr>
            <a:r>
              <a:rPr lang="en-US" altLang="zh-CN" sz="1333" b="1" dirty="0">
                <a:solidFill>
                  <a:srgbClr val="000000"/>
                </a:solidFill>
                <a:latin typeface="微软雅黑" panose="020B0503020204020204" pitchFamily="34" charset="-122"/>
                <a:ea typeface="微软雅黑" panose="020B0503020204020204" pitchFamily="34" charset="-122"/>
              </a:rPr>
              <a:t>Tenant</a:t>
            </a:r>
            <a:endParaRPr lang="zh-CN" altLang="en-US" sz="1333" b="1" dirty="0">
              <a:solidFill>
                <a:srgbClr val="000000"/>
              </a:solidFill>
              <a:latin typeface="微软雅黑" panose="020B0503020204020204" pitchFamily="34" charset="-122"/>
              <a:ea typeface="微软雅黑" panose="020B0503020204020204" pitchFamily="34" charset="-122"/>
            </a:endParaRPr>
          </a:p>
        </p:txBody>
      </p:sp>
      <p:sp>
        <p:nvSpPr>
          <p:cNvPr id="293" name="Rectangle 292"/>
          <p:cNvSpPr/>
          <p:nvPr/>
        </p:nvSpPr>
        <p:spPr bwMode="auto">
          <a:xfrm>
            <a:off x="3698658" y="2276473"/>
            <a:ext cx="675389" cy="3918827"/>
          </a:xfrm>
          <a:prstGeom prst="rect">
            <a:avLst/>
          </a:prstGeom>
          <a:noFill/>
          <a:ln w="12700" cap="flat" cmpd="sng" algn="ctr">
            <a:solidFill>
              <a:srgbClr val="FF9900"/>
            </a:solidFill>
            <a:prstDash val="dash"/>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buClr>
                <a:srgbClr val="CC9900"/>
              </a:buClr>
            </a:pPr>
            <a:r>
              <a:rPr lang="en-US" sz="1467" dirty="0">
                <a:solidFill>
                  <a:srgbClr val="000000"/>
                </a:solidFill>
                <a:latin typeface="微软雅黑" panose="020B0503020204020204" pitchFamily="34" charset="-122"/>
                <a:ea typeface="微软雅黑" panose="020B0503020204020204" pitchFamily="34" charset="-122"/>
              </a:rPr>
              <a:t>RAN</a:t>
            </a:r>
          </a:p>
        </p:txBody>
      </p:sp>
      <p:grpSp>
        <p:nvGrpSpPr>
          <p:cNvPr id="320" name="组合 1164"/>
          <p:cNvGrpSpPr>
            <a:grpSpLocks/>
          </p:cNvGrpSpPr>
          <p:nvPr/>
        </p:nvGrpSpPr>
        <p:grpSpPr bwMode="auto">
          <a:xfrm>
            <a:off x="10796475" y="3795949"/>
            <a:ext cx="241155" cy="323984"/>
            <a:chOff x="690563" y="407988"/>
            <a:chExt cx="487363" cy="755650"/>
          </a:xfrm>
        </p:grpSpPr>
        <p:sp>
          <p:nvSpPr>
            <p:cNvPr id="321" name="Freeform 8"/>
            <p:cNvSpPr>
              <a:spLocks/>
            </p:cNvSpPr>
            <p:nvPr/>
          </p:nvSpPr>
          <p:spPr bwMode="auto">
            <a:xfrm>
              <a:off x="692151" y="582613"/>
              <a:ext cx="238125" cy="581025"/>
            </a:xfrm>
            <a:custGeom>
              <a:avLst/>
              <a:gdLst>
                <a:gd name="T0" fmla="*/ 2147483647 w 150"/>
                <a:gd name="T1" fmla="*/ 2147483647 h 366"/>
                <a:gd name="T2" fmla="*/ 0 w 150"/>
                <a:gd name="T3" fmla="*/ 2147483647 h 366"/>
                <a:gd name="T4" fmla="*/ 0 w 150"/>
                <a:gd name="T5" fmla="*/ 0 h 366"/>
                <a:gd name="T6" fmla="*/ 2147483647 w 150"/>
                <a:gd name="T7" fmla="*/ 2147483647 h 366"/>
                <a:gd name="T8" fmla="*/ 2147483647 w 150"/>
                <a:gd name="T9" fmla="*/ 2147483647 h 366"/>
                <a:gd name="T10" fmla="*/ 0 60000 65536"/>
                <a:gd name="T11" fmla="*/ 0 60000 65536"/>
                <a:gd name="T12" fmla="*/ 0 60000 65536"/>
                <a:gd name="T13" fmla="*/ 0 60000 65536"/>
                <a:gd name="T14" fmla="*/ 0 60000 65536"/>
                <a:gd name="T15" fmla="*/ 0 w 150"/>
                <a:gd name="T16" fmla="*/ 0 h 366"/>
                <a:gd name="T17" fmla="*/ 150 w 150"/>
                <a:gd name="T18" fmla="*/ 366 h 366"/>
              </a:gdLst>
              <a:ahLst/>
              <a:cxnLst>
                <a:cxn ang="T10">
                  <a:pos x="T0" y="T1"/>
                </a:cxn>
                <a:cxn ang="T11">
                  <a:pos x="T2" y="T3"/>
                </a:cxn>
                <a:cxn ang="T12">
                  <a:pos x="T4" y="T5"/>
                </a:cxn>
                <a:cxn ang="T13">
                  <a:pos x="T6" y="T7"/>
                </a:cxn>
                <a:cxn ang="T14">
                  <a:pos x="T8" y="T9"/>
                </a:cxn>
              </a:cxnLst>
              <a:rect l="T15" t="T16" r="T17" b="T18"/>
              <a:pathLst>
                <a:path w="150" h="366">
                  <a:moveTo>
                    <a:pt x="150" y="366"/>
                  </a:moveTo>
                  <a:lnTo>
                    <a:pt x="0" y="342"/>
                  </a:lnTo>
                  <a:lnTo>
                    <a:pt x="0" y="0"/>
                  </a:lnTo>
                  <a:lnTo>
                    <a:pt x="150" y="26"/>
                  </a:lnTo>
                  <a:lnTo>
                    <a:pt x="150" y="366"/>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2" name="Freeform 9"/>
            <p:cNvSpPr>
              <a:spLocks/>
            </p:cNvSpPr>
            <p:nvPr/>
          </p:nvSpPr>
          <p:spPr bwMode="auto">
            <a:xfrm>
              <a:off x="690563" y="627063"/>
              <a:ext cx="242888" cy="53975"/>
            </a:xfrm>
            <a:custGeom>
              <a:avLst/>
              <a:gdLst>
                <a:gd name="T0" fmla="*/ 2147483647 w 153"/>
                <a:gd name="T1" fmla="*/ 2147483647 h 34"/>
                <a:gd name="T2" fmla="*/ 0 w 153"/>
                <a:gd name="T3" fmla="*/ 2147483647 h 34"/>
                <a:gd name="T4" fmla="*/ 0 w 153"/>
                <a:gd name="T5" fmla="*/ 0 h 34"/>
                <a:gd name="T6" fmla="*/ 2147483647 w 153"/>
                <a:gd name="T7" fmla="*/ 2147483647 h 34"/>
                <a:gd name="T8" fmla="*/ 2147483647 w 153"/>
                <a:gd name="T9" fmla="*/ 2147483647 h 34"/>
                <a:gd name="T10" fmla="*/ 0 60000 65536"/>
                <a:gd name="T11" fmla="*/ 0 60000 65536"/>
                <a:gd name="T12" fmla="*/ 0 60000 65536"/>
                <a:gd name="T13" fmla="*/ 0 60000 65536"/>
                <a:gd name="T14" fmla="*/ 0 60000 65536"/>
                <a:gd name="T15" fmla="*/ 0 w 153"/>
                <a:gd name="T16" fmla="*/ 0 h 34"/>
                <a:gd name="T17" fmla="*/ 153 w 153"/>
                <a:gd name="T18" fmla="*/ 34 h 34"/>
              </a:gdLst>
              <a:ahLst/>
              <a:cxnLst>
                <a:cxn ang="T10">
                  <a:pos x="T0" y="T1"/>
                </a:cxn>
                <a:cxn ang="T11">
                  <a:pos x="T2" y="T3"/>
                </a:cxn>
                <a:cxn ang="T12">
                  <a:pos x="T4" y="T5"/>
                </a:cxn>
                <a:cxn ang="T13">
                  <a:pos x="T6" y="T7"/>
                </a:cxn>
                <a:cxn ang="T14">
                  <a:pos x="T8" y="T9"/>
                </a:cxn>
              </a:cxnLst>
              <a:rect l="T15" t="T16" r="T17" b="T18"/>
              <a:pathLst>
                <a:path w="153" h="34">
                  <a:moveTo>
                    <a:pt x="153" y="34"/>
                  </a:moveTo>
                  <a:lnTo>
                    <a:pt x="0" y="8"/>
                  </a:lnTo>
                  <a:lnTo>
                    <a:pt x="0" y="0"/>
                  </a:lnTo>
                  <a:lnTo>
                    <a:pt x="153" y="26"/>
                  </a:lnTo>
                  <a:lnTo>
                    <a:pt x="153"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3" name="Freeform 10"/>
            <p:cNvSpPr>
              <a:spLocks/>
            </p:cNvSpPr>
            <p:nvPr/>
          </p:nvSpPr>
          <p:spPr bwMode="auto">
            <a:xfrm>
              <a:off x="766763" y="9826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5"/>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4" name="Freeform 11"/>
            <p:cNvSpPr>
              <a:spLocks/>
            </p:cNvSpPr>
            <p:nvPr/>
          </p:nvSpPr>
          <p:spPr bwMode="auto">
            <a:xfrm>
              <a:off x="766763" y="100171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5" name="Freeform 12"/>
            <p:cNvSpPr>
              <a:spLocks/>
            </p:cNvSpPr>
            <p:nvPr/>
          </p:nvSpPr>
          <p:spPr bwMode="auto">
            <a:xfrm>
              <a:off x="766763" y="10207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6" name="Freeform 13"/>
            <p:cNvSpPr>
              <a:spLocks/>
            </p:cNvSpPr>
            <p:nvPr/>
          </p:nvSpPr>
          <p:spPr bwMode="auto">
            <a:xfrm>
              <a:off x="766763" y="10414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5"/>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7" name="Freeform 14"/>
            <p:cNvSpPr>
              <a:spLocks/>
            </p:cNvSpPr>
            <p:nvPr/>
          </p:nvSpPr>
          <p:spPr bwMode="auto">
            <a:xfrm>
              <a:off x="766763" y="10604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8" name="Freeform 15"/>
            <p:cNvSpPr>
              <a:spLocks/>
            </p:cNvSpPr>
            <p:nvPr/>
          </p:nvSpPr>
          <p:spPr bwMode="auto">
            <a:xfrm>
              <a:off x="766763" y="10795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9" name="Freeform 16"/>
            <p:cNvSpPr>
              <a:spLocks/>
            </p:cNvSpPr>
            <p:nvPr/>
          </p:nvSpPr>
          <p:spPr bwMode="auto">
            <a:xfrm>
              <a:off x="766763" y="10985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30" name="Freeform 17"/>
            <p:cNvSpPr>
              <a:spLocks/>
            </p:cNvSpPr>
            <p:nvPr/>
          </p:nvSpPr>
          <p:spPr bwMode="auto">
            <a:xfrm>
              <a:off x="698501" y="407988"/>
              <a:ext cx="468313" cy="204788"/>
            </a:xfrm>
            <a:custGeom>
              <a:avLst/>
              <a:gdLst>
                <a:gd name="T0" fmla="*/ 2147483647 w 295"/>
                <a:gd name="T1" fmla="*/ 2147483647 h 129"/>
                <a:gd name="T2" fmla="*/ 0 w 295"/>
                <a:gd name="T3" fmla="*/ 2147483647 h 129"/>
                <a:gd name="T4" fmla="*/ 2147483647 w 295"/>
                <a:gd name="T5" fmla="*/ 0 h 129"/>
                <a:gd name="T6" fmla="*/ 2147483647 w 295"/>
                <a:gd name="T7" fmla="*/ 2147483647 h 129"/>
                <a:gd name="T8" fmla="*/ 2147483647 w 295"/>
                <a:gd name="T9" fmla="*/ 2147483647 h 129"/>
                <a:gd name="T10" fmla="*/ 0 60000 65536"/>
                <a:gd name="T11" fmla="*/ 0 60000 65536"/>
                <a:gd name="T12" fmla="*/ 0 60000 65536"/>
                <a:gd name="T13" fmla="*/ 0 60000 65536"/>
                <a:gd name="T14" fmla="*/ 0 60000 65536"/>
                <a:gd name="T15" fmla="*/ 0 w 295"/>
                <a:gd name="T16" fmla="*/ 0 h 129"/>
                <a:gd name="T17" fmla="*/ 295 w 295"/>
                <a:gd name="T18" fmla="*/ 129 h 129"/>
              </a:gdLst>
              <a:ahLst/>
              <a:cxnLst>
                <a:cxn ang="T10">
                  <a:pos x="T0" y="T1"/>
                </a:cxn>
                <a:cxn ang="T11">
                  <a:pos x="T2" y="T3"/>
                </a:cxn>
                <a:cxn ang="T12">
                  <a:pos x="T4" y="T5"/>
                </a:cxn>
                <a:cxn ang="T13">
                  <a:pos x="T6" y="T7"/>
                </a:cxn>
                <a:cxn ang="T14">
                  <a:pos x="T8" y="T9"/>
                </a:cxn>
              </a:cxnLst>
              <a:rect l="T15" t="T16" r="T17" b="T18"/>
              <a:pathLst>
                <a:path w="295" h="129">
                  <a:moveTo>
                    <a:pt x="150" y="129"/>
                  </a:moveTo>
                  <a:lnTo>
                    <a:pt x="0" y="103"/>
                  </a:lnTo>
                  <a:lnTo>
                    <a:pt x="148" y="0"/>
                  </a:lnTo>
                  <a:lnTo>
                    <a:pt x="295" y="15"/>
                  </a:lnTo>
                  <a:lnTo>
                    <a:pt x="150" y="129"/>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31" name="Freeform 18"/>
            <p:cNvSpPr>
              <a:spLocks/>
            </p:cNvSpPr>
            <p:nvPr/>
          </p:nvSpPr>
          <p:spPr bwMode="auto">
            <a:xfrm>
              <a:off x="944563" y="439738"/>
              <a:ext cx="233363" cy="722313"/>
            </a:xfrm>
            <a:custGeom>
              <a:avLst/>
              <a:gdLst>
                <a:gd name="T0" fmla="*/ 2147483647 w 147"/>
                <a:gd name="T1" fmla="*/ 2147483647 h 455"/>
                <a:gd name="T2" fmla="*/ 0 w 147"/>
                <a:gd name="T3" fmla="*/ 2147483647 h 455"/>
                <a:gd name="T4" fmla="*/ 0 w 147"/>
                <a:gd name="T5" fmla="*/ 2147483647 h 455"/>
                <a:gd name="T6" fmla="*/ 2147483647 w 147"/>
                <a:gd name="T7" fmla="*/ 0 h 455"/>
                <a:gd name="T8" fmla="*/ 2147483647 w 147"/>
                <a:gd name="T9" fmla="*/ 2147483647 h 455"/>
                <a:gd name="T10" fmla="*/ 0 60000 65536"/>
                <a:gd name="T11" fmla="*/ 0 60000 65536"/>
                <a:gd name="T12" fmla="*/ 0 60000 65536"/>
                <a:gd name="T13" fmla="*/ 0 60000 65536"/>
                <a:gd name="T14" fmla="*/ 0 60000 65536"/>
                <a:gd name="T15" fmla="*/ 0 w 147"/>
                <a:gd name="T16" fmla="*/ 0 h 455"/>
                <a:gd name="T17" fmla="*/ 147 w 147"/>
                <a:gd name="T18" fmla="*/ 455 h 455"/>
              </a:gdLst>
              <a:ahLst/>
              <a:cxnLst>
                <a:cxn ang="T10">
                  <a:pos x="T0" y="T1"/>
                </a:cxn>
                <a:cxn ang="T11">
                  <a:pos x="T2" y="T3"/>
                </a:cxn>
                <a:cxn ang="T12">
                  <a:pos x="T4" y="T5"/>
                </a:cxn>
                <a:cxn ang="T13">
                  <a:pos x="T6" y="T7"/>
                </a:cxn>
                <a:cxn ang="T14">
                  <a:pos x="T8" y="T9"/>
                </a:cxn>
              </a:cxnLst>
              <a:rect l="T15" t="T16" r="T17" b="T18"/>
              <a:pathLst>
                <a:path w="147" h="455">
                  <a:moveTo>
                    <a:pt x="147" y="318"/>
                  </a:moveTo>
                  <a:lnTo>
                    <a:pt x="0" y="455"/>
                  </a:lnTo>
                  <a:lnTo>
                    <a:pt x="0" y="114"/>
                  </a:lnTo>
                  <a:lnTo>
                    <a:pt x="147" y="0"/>
                  </a:lnTo>
                  <a:lnTo>
                    <a:pt x="147" y="318"/>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32" name="Freeform 19"/>
            <p:cNvSpPr>
              <a:spLocks/>
            </p:cNvSpPr>
            <p:nvPr/>
          </p:nvSpPr>
          <p:spPr bwMode="auto">
            <a:xfrm>
              <a:off x="722313" y="660401"/>
              <a:ext cx="180975" cy="42863"/>
            </a:xfrm>
            <a:custGeom>
              <a:avLst/>
              <a:gdLst>
                <a:gd name="T0" fmla="*/ 2147483647 w 66"/>
                <a:gd name="T1" fmla="*/ 2147483647 h 16"/>
                <a:gd name="T2" fmla="*/ 2147483647 w 66"/>
                <a:gd name="T3" fmla="*/ 2147483647 h 16"/>
                <a:gd name="T4" fmla="*/ 2147483647 w 66"/>
                <a:gd name="T5" fmla="*/ 2147483647 h 16"/>
                <a:gd name="T6" fmla="*/ 0 w 66"/>
                <a:gd name="T7" fmla="*/ 2147483647 h 16"/>
                <a:gd name="T8" fmla="*/ 0 w 66"/>
                <a:gd name="T9" fmla="*/ 2147483647 h 16"/>
                <a:gd name="T10" fmla="*/ 2147483647 w 66"/>
                <a:gd name="T11" fmla="*/ 0 h 16"/>
                <a:gd name="T12" fmla="*/ 2147483647 w 66"/>
                <a:gd name="T13" fmla="*/ 2147483647 h 16"/>
                <a:gd name="T14" fmla="*/ 2147483647 w 66"/>
                <a:gd name="T15" fmla="*/ 2147483647 h 16"/>
                <a:gd name="T16" fmla="*/ 0 60000 65536"/>
                <a:gd name="T17" fmla="*/ 0 60000 65536"/>
                <a:gd name="T18" fmla="*/ 0 60000 65536"/>
                <a:gd name="T19" fmla="*/ 0 60000 65536"/>
                <a:gd name="T20" fmla="*/ 0 60000 65536"/>
                <a:gd name="T21" fmla="*/ 0 60000 65536"/>
                <a:gd name="T22" fmla="*/ 0 60000 65536"/>
                <a:gd name="T23" fmla="*/ 0 60000 65536"/>
                <a:gd name="T24" fmla="*/ 0 w 66"/>
                <a:gd name="T25" fmla="*/ 0 h 16"/>
                <a:gd name="T26" fmla="*/ 66 w 66"/>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6" h="16">
                  <a:moveTo>
                    <a:pt x="66" y="14"/>
                  </a:moveTo>
                  <a:cubicBezTo>
                    <a:pt x="66" y="15"/>
                    <a:pt x="65" y="16"/>
                    <a:pt x="64" y="16"/>
                  </a:cubicBezTo>
                  <a:cubicBezTo>
                    <a:pt x="2" y="6"/>
                    <a:pt x="2" y="6"/>
                    <a:pt x="2" y="6"/>
                  </a:cubicBezTo>
                  <a:cubicBezTo>
                    <a:pt x="1" y="6"/>
                    <a:pt x="0" y="4"/>
                    <a:pt x="0" y="3"/>
                  </a:cubicBezTo>
                  <a:cubicBezTo>
                    <a:pt x="0" y="3"/>
                    <a:pt x="0" y="3"/>
                    <a:pt x="0" y="3"/>
                  </a:cubicBezTo>
                  <a:cubicBezTo>
                    <a:pt x="0" y="1"/>
                    <a:pt x="1" y="0"/>
                    <a:pt x="2" y="0"/>
                  </a:cubicBezTo>
                  <a:cubicBezTo>
                    <a:pt x="64" y="11"/>
                    <a:pt x="64" y="11"/>
                    <a:pt x="64" y="11"/>
                  </a:cubicBezTo>
                  <a:cubicBezTo>
                    <a:pt x="65" y="11"/>
                    <a:pt x="66" y="12"/>
                    <a:pt x="66"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grpSp>
      <p:cxnSp>
        <p:nvCxnSpPr>
          <p:cNvPr id="350" name="直接箭头连接符 209"/>
          <p:cNvCxnSpPr>
            <a:endCxn id="256" idx="2"/>
          </p:cNvCxnSpPr>
          <p:nvPr/>
        </p:nvCxnSpPr>
        <p:spPr bwMode="auto">
          <a:xfrm flipH="1" flipV="1">
            <a:off x="1405344" y="3592861"/>
            <a:ext cx="4356" cy="680300"/>
          </a:xfrm>
          <a:prstGeom prst="straightConnector1">
            <a:avLst/>
          </a:prstGeom>
          <a:noFill/>
          <a:ln w="19050" cap="flat" cmpd="sng" algn="ctr">
            <a:solidFill>
              <a:srgbClr val="006699"/>
            </a:solidFill>
            <a:prstDash val="dash"/>
            <a:round/>
            <a:headEnd type="none" w="med" len="med"/>
            <a:tailEnd type="triangle"/>
          </a:ln>
          <a:effectLst/>
        </p:spPr>
      </p:cxnSp>
      <p:grpSp>
        <p:nvGrpSpPr>
          <p:cNvPr id="123" name="组合 1164"/>
          <p:cNvGrpSpPr>
            <a:grpSpLocks/>
          </p:cNvGrpSpPr>
          <p:nvPr/>
        </p:nvGrpSpPr>
        <p:grpSpPr bwMode="auto">
          <a:xfrm>
            <a:off x="11076644" y="3910170"/>
            <a:ext cx="241155" cy="323984"/>
            <a:chOff x="690563" y="407988"/>
            <a:chExt cx="487363" cy="755650"/>
          </a:xfrm>
        </p:grpSpPr>
        <p:sp>
          <p:nvSpPr>
            <p:cNvPr id="124" name="Freeform 8"/>
            <p:cNvSpPr>
              <a:spLocks/>
            </p:cNvSpPr>
            <p:nvPr/>
          </p:nvSpPr>
          <p:spPr bwMode="auto">
            <a:xfrm>
              <a:off x="692151" y="582613"/>
              <a:ext cx="238125" cy="581025"/>
            </a:xfrm>
            <a:custGeom>
              <a:avLst/>
              <a:gdLst>
                <a:gd name="T0" fmla="*/ 2147483647 w 150"/>
                <a:gd name="T1" fmla="*/ 2147483647 h 366"/>
                <a:gd name="T2" fmla="*/ 0 w 150"/>
                <a:gd name="T3" fmla="*/ 2147483647 h 366"/>
                <a:gd name="T4" fmla="*/ 0 w 150"/>
                <a:gd name="T5" fmla="*/ 0 h 366"/>
                <a:gd name="T6" fmla="*/ 2147483647 w 150"/>
                <a:gd name="T7" fmla="*/ 2147483647 h 366"/>
                <a:gd name="T8" fmla="*/ 2147483647 w 150"/>
                <a:gd name="T9" fmla="*/ 2147483647 h 366"/>
                <a:gd name="T10" fmla="*/ 0 60000 65536"/>
                <a:gd name="T11" fmla="*/ 0 60000 65536"/>
                <a:gd name="T12" fmla="*/ 0 60000 65536"/>
                <a:gd name="T13" fmla="*/ 0 60000 65536"/>
                <a:gd name="T14" fmla="*/ 0 60000 65536"/>
                <a:gd name="T15" fmla="*/ 0 w 150"/>
                <a:gd name="T16" fmla="*/ 0 h 366"/>
                <a:gd name="T17" fmla="*/ 150 w 150"/>
                <a:gd name="T18" fmla="*/ 366 h 366"/>
              </a:gdLst>
              <a:ahLst/>
              <a:cxnLst>
                <a:cxn ang="T10">
                  <a:pos x="T0" y="T1"/>
                </a:cxn>
                <a:cxn ang="T11">
                  <a:pos x="T2" y="T3"/>
                </a:cxn>
                <a:cxn ang="T12">
                  <a:pos x="T4" y="T5"/>
                </a:cxn>
                <a:cxn ang="T13">
                  <a:pos x="T6" y="T7"/>
                </a:cxn>
                <a:cxn ang="T14">
                  <a:pos x="T8" y="T9"/>
                </a:cxn>
              </a:cxnLst>
              <a:rect l="T15" t="T16" r="T17" b="T18"/>
              <a:pathLst>
                <a:path w="150" h="366">
                  <a:moveTo>
                    <a:pt x="150" y="366"/>
                  </a:moveTo>
                  <a:lnTo>
                    <a:pt x="0" y="342"/>
                  </a:lnTo>
                  <a:lnTo>
                    <a:pt x="0" y="0"/>
                  </a:lnTo>
                  <a:lnTo>
                    <a:pt x="150" y="26"/>
                  </a:lnTo>
                  <a:lnTo>
                    <a:pt x="150" y="366"/>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25" name="Freeform 9"/>
            <p:cNvSpPr>
              <a:spLocks/>
            </p:cNvSpPr>
            <p:nvPr/>
          </p:nvSpPr>
          <p:spPr bwMode="auto">
            <a:xfrm>
              <a:off x="690563" y="627063"/>
              <a:ext cx="242888" cy="53975"/>
            </a:xfrm>
            <a:custGeom>
              <a:avLst/>
              <a:gdLst>
                <a:gd name="T0" fmla="*/ 2147483647 w 153"/>
                <a:gd name="T1" fmla="*/ 2147483647 h 34"/>
                <a:gd name="T2" fmla="*/ 0 w 153"/>
                <a:gd name="T3" fmla="*/ 2147483647 h 34"/>
                <a:gd name="T4" fmla="*/ 0 w 153"/>
                <a:gd name="T5" fmla="*/ 0 h 34"/>
                <a:gd name="T6" fmla="*/ 2147483647 w 153"/>
                <a:gd name="T7" fmla="*/ 2147483647 h 34"/>
                <a:gd name="T8" fmla="*/ 2147483647 w 153"/>
                <a:gd name="T9" fmla="*/ 2147483647 h 34"/>
                <a:gd name="T10" fmla="*/ 0 60000 65536"/>
                <a:gd name="T11" fmla="*/ 0 60000 65536"/>
                <a:gd name="T12" fmla="*/ 0 60000 65536"/>
                <a:gd name="T13" fmla="*/ 0 60000 65536"/>
                <a:gd name="T14" fmla="*/ 0 60000 65536"/>
                <a:gd name="T15" fmla="*/ 0 w 153"/>
                <a:gd name="T16" fmla="*/ 0 h 34"/>
                <a:gd name="T17" fmla="*/ 153 w 153"/>
                <a:gd name="T18" fmla="*/ 34 h 34"/>
              </a:gdLst>
              <a:ahLst/>
              <a:cxnLst>
                <a:cxn ang="T10">
                  <a:pos x="T0" y="T1"/>
                </a:cxn>
                <a:cxn ang="T11">
                  <a:pos x="T2" y="T3"/>
                </a:cxn>
                <a:cxn ang="T12">
                  <a:pos x="T4" y="T5"/>
                </a:cxn>
                <a:cxn ang="T13">
                  <a:pos x="T6" y="T7"/>
                </a:cxn>
                <a:cxn ang="T14">
                  <a:pos x="T8" y="T9"/>
                </a:cxn>
              </a:cxnLst>
              <a:rect l="T15" t="T16" r="T17" b="T18"/>
              <a:pathLst>
                <a:path w="153" h="34">
                  <a:moveTo>
                    <a:pt x="153" y="34"/>
                  </a:moveTo>
                  <a:lnTo>
                    <a:pt x="0" y="8"/>
                  </a:lnTo>
                  <a:lnTo>
                    <a:pt x="0" y="0"/>
                  </a:lnTo>
                  <a:lnTo>
                    <a:pt x="153" y="26"/>
                  </a:lnTo>
                  <a:lnTo>
                    <a:pt x="153"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26" name="Freeform 10"/>
            <p:cNvSpPr>
              <a:spLocks/>
            </p:cNvSpPr>
            <p:nvPr/>
          </p:nvSpPr>
          <p:spPr bwMode="auto">
            <a:xfrm>
              <a:off x="766763" y="9826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5"/>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27" name="Freeform 11"/>
            <p:cNvSpPr>
              <a:spLocks/>
            </p:cNvSpPr>
            <p:nvPr/>
          </p:nvSpPr>
          <p:spPr bwMode="auto">
            <a:xfrm>
              <a:off x="766763" y="100171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28" name="Freeform 12"/>
            <p:cNvSpPr>
              <a:spLocks/>
            </p:cNvSpPr>
            <p:nvPr/>
          </p:nvSpPr>
          <p:spPr bwMode="auto">
            <a:xfrm>
              <a:off x="766763" y="10207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29" name="Freeform 13"/>
            <p:cNvSpPr>
              <a:spLocks/>
            </p:cNvSpPr>
            <p:nvPr/>
          </p:nvSpPr>
          <p:spPr bwMode="auto">
            <a:xfrm>
              <a:off x="766763" y="10414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5"/>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0" name="Freeform 14"/>
            <p:cNvSpPr>
              <a:spLocks/>
            </p:cNvSpPr>
            <p:nvPr/>
          </p:nvSpPr>
          <p:spPr bwMode="auto">
            <a:xfrm>
              <a:off x="766763" y="10604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1" name="Freeform 15"/>
            <p:cNvSpPr>
              <a:spLocks/>
            </p:cNvSpPr>
            <p:nvPr/>
          </p:nvSpPr>
          <p:spPr bwMode="auto">
            <a:xfrm>
              <a:off x="766763" y="10795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2" name="Freeform 16"/>
            <p:cNvSpPr>
              <a:spLocks/>
            </p:cNvSpPr>
            <p:nvPr/>
          </p:nvSpPr>
          <p:spPr bwMode="auto">
            <a:xfrm>
              <a:off x="766763" y="10985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3" name="Freeform 17"/>
            <p:cNvSpPr>
              <a:spLocks/>
            </p:cNvSpPr>
            <p:nvPr/>
          </p:nvSpPr>
          <p:spPr bwMode="auto">
            <a:xfrm>
              <a:off x="698501" y="407988"/>
              <a:ext cx="468313" cy="204788"/>
            </a:xfrm>
            <a:custGeom>
              <a:avLst/>
              <a:gdLst>
                <a:gd name="T0" fmla="*/ 2147483647 w 295"/>
                <a:gd name="T1" fmla="*/ 2147483647 h 129"/>
                <a:gd name="T2" fmla="*/ 0 w 295"/>
                <a:gd name="T3" fmla="*/ 2147483647 h 129"/>
                <a:gd name="T4" fmla="*/ 2147483647 w 295"/>
                <a:gd name="T5" fmla="*/ 0 h 129"/>
                <a:gd name="T6" fmla="*/ 2147483647 w 295"/>
                <a:gd name="T7" fmla="*/ 2147483647 h 129"/>
                <a:gd name="T8" fmla="*/ 2147483647 w 295"/>
                <a:gd name="T9" fmla="*/ 2147483647 h 129"/>
                <a:gd name="T10" fmla="*/ 0 60000 65536"/>
                <a:gd name="T11" fmla="*/ 0 60000 65536"/>
                <a:gd name="T12" fmla="*/ 0 60000 65536"/>
                <a:gd name="T13" fmla="*/ 0 60000 65536"/>
                <a:gd name="T14" fmla="*/ 0 60000 65536"/>
                <a:gd name="T15" fmla="*/ 0 w 295"/>
                <a:gd name="T16" fmla="*/ 0 h 129"/>
                <a:gd name="T17" fmla="*/ 295 w 295"/>
                <a:gd name="T18" fmla="*/ 129 h 129"/>
              </a:gdLst>
              <a:ahLst/>
              <a:cxnLst>
                <a:cxn ang="T10">
                  <a:pos x="T0" y="T1"/>
                </a:cxn>
                <a:cxn ang="T11">
                  <a:pos x="T2" y="T3"/>
                </a:cxn>
                <a:cxn ang="T12">
                  <a:pos x="T4" y="T5"/>
                </a:cxn>
                <a:cxn ang="T13">
                  <a:pos x="T6" y="T7"/>
                </a:cxn>
                <a:cxn ang="T14">
                  <a:pos x="T8" y="T9"/>
                </a:cxn>
              </a:cxnLst>
              <a:rect l="T15" t="T16" r="T17" b="T18"/>
              <a:pathLst>
                <a:path w="295" h="129">
                  <a:moveTo>
                    <a:pt x="150" y="129"/>
                  </a:moveTo>
                  <a:lnTo>
                    <a:pt x="0" y="103"/>
                  </a:lnTo>
                  <a:lnTo>
                    <a:pt x="148" y="0"/>
                  </a:lnTo>
                  <a:lnTo>
                    <a:pt x="295" y="15"/>
                  </a:lnTo>
                  <a:lnTo>
                    <a:pt x="150" y="129"/>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4" name="Freeform 18"/>
            <p:cNvSpPr>
              <a:spLocks/>
            </p:cNvSpPr>
            <p:nvPr/>
          </p:nvSpPr>
          <p:spPr bwMode="auto">
            <a:xfrm>
              <a:off x="944563" y="439738"/>
              <a:ext cx="233363" cy="722313"/>
            </a:xfrm>
            <a:custGeom>
              <a:avLst/>
              <a:gdLst>
                <a:gd name="T0" fmla="*/ 2147483647 w 147"/>
                <a:gd name="T1" fmla="*/ 2147483647 h 455"/>
                <a:gd name="T2" fmla="*/ 0 w 147"/>
                <a:gd name="T3" fmla="*/ 2147483647 h 455"/>
                <a:gd name="T4" fmla="*/ 0 w 147"/>
                <a:gd name="T5" fmla="*/ 2147483647 h 455"/>
                <a:gd name="T6" fmla="*/ 2147483647 w 147"/>
                <a:gd name="T7" fmla="*/ 0 h 455"/>
                <a:gd name="T8" fmla="*/ 2147483647 w 147"/>
                <a:gd name="T9" fmla="*/ 2147483647 h 455"/>
                <a:gd name="T10" fmla="*/ 0 60000 65536"/>
                <a:gd name="T11" fmla="*/ 0 60000 65536"/>
                <a:gd name="T12" fmla="*/ 0 60000 65536"/>
                <a:gd name="T13" fmla="*/ 0 60000 65536"/>
                <a:gd name="T14" fmla="*/ 0 60000 65536"/>
                <a:gd name="T15" fmla="*/ 0 w 147"/>
                <a:gd name="T16" fmla="*/ 0 h 455"/>
                <a:gd name="T17" fmla="*/ 147 w 147"/>
                <a:gd name="T18" fmla="*/ 455 h 455"/>
              </a:gdLst>
              <a:ahLst/>
              <a:cxnLst>
                <a:cxn ang="T10">
                  <a:pos x="T0" y="T1"/>
                </a:cxn>
                <a:cxn ang="T11">
                  <a:pos x="T2" y="T3"/>
                </a:cxn>
                <a:cxn ang="T12">
                  <a:pos x="T4" y="T5"/>
                </a:cxn>
                <a:cxn ang="T13">
                  <a:pos x="T6" y="T7"/>
                </a:cxn>
                <a:cxn ang="T14">
                  <a:pos x="T8" y="T9"/>
                </a:cxn>
              </a:cxnLst>
              <a:rect l="T15" t="T16" r="T17" b="T18"/>
              <a:pathLst>
                <a:path w="147" h="455">
                  <a:moveTo>
                    <a:pt x="147" y="318"/>
                  </a:moveTo>
                  <a:lnTo>
                    <a:pt x="0" y="455"/>
                  </a:lnTo>
                  <a:lnTo>
                    <a:pt x="0" y="114"/>
                  </a:lnTo>
                  <a:lnTo>
                    <a:pt x="147" y="0"/>
                  </a:lnTo>
                  <a:lnTo>
                    <a:pt x="147" y="318"/>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5" name="Freeform 19"/>
            <p:cNvSpPr>
              <a:spLocks/>
            </p:cNvSpPr>
            <p:nvPr/>
          </p:nvSpPr>
          <p:spPr bwMode="auto">
            <a:xfrm>
              <a:off x="722313" y="660401"/>
              <a:ext cx="180975" cy="42863"/>
            </a:xfrm>
            <a:custGeom>
              <a:avLst/>
              <a:gdLst>
                <a:gd name="T0" fmla="*/ 2147483647 w 66"/>
                <a:gd name="T1" fmla="*/ 2147483647 h 16"/>
                <a:gd name="T2" fmla="*/ 2147483647 w 66"/>
                <a:gd name="T3" fmla="*/ 2147483647 h 16"/>
                <a:gd name="T4" fmla="*/ 2147483647 w 66"/>
                <a:gd name="T5" fmla="*/ 2147483647 h 16"/>
                <a:gd name="T6" fmla="*/ 0 w 66"/>
                <a:gd name="T7" fmla="*/ 2147483647 h 16"/>
                <a:gd name="T8" fmla="*/ 0 w 66"/>
                <a:gd name="T9" fmla="*/ 2147483647 h 16"/>
                <a:gd name="T10" fmla="*/ 2147483647 w 66"/>
                <a:gd name="T11" fmla="*/ 0 h 16"/>
                <a:gd name="T12" fmla="*/ 2147483647 w 66"/>
                <a:gd name="T13" fmla="*/ 2147483647 h 16"/>
                <a:gd name="T14" fmla="*/ 2147483647 w 66"/>
                <a:gd name="T15" fmla="*/ 2147483647 h 16"/>
                <a:gd name="T16" fmla="*/ 0 60000 65536"/>
                <a:gd name="T17" fmla="*/ 0 60000 65536"/>
                <a:gd name="T18" fmla="*/ 0 60000 65536"/>
                <a:gd name="T19" fmla="*/ 0 60000 65536"/>
                <a:gd name="T20" fmla="*/ 0 60000 65536"/>
                <a:gd name="T21" fmla="*/ 0 60000 65536"/>
                <a:gd name="T22" fmla="*/ 0 60000 65536"/>
                <a:gd name="T23" fmla="*/ 0 60000 65536"/>
                <a:gd name="T24" fmla="*/ 0 w 66"/>
                <a:gd name="T25" fmla="*/ 0 h 16"/>
                <a:gd name="T26" fmla="*/ 66 w 66"/>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6" h="16">
                  <a:moveTo>
                    <a:pt x="66" y="14"/>
                  </a:moveTo>
                  <a:cubicBezTo>
                    <a:pt x="66" y="15"/>
                    <a:pt x="65" y="16"/>
                    <a:pt x="64" y="16"/>
                  </a:cubicBezTo>
                  <a:cubicBezTo>
                    <a:pt x="2" y="6"/>
                    <a:pt x="2" y="6"/>
                    <a:pt x="2" y="6"/>
                  </a:cubicBezTo>
                  <a:cubicBezTo>
                    <a:pt x="1" y="6"/>
                    <a:pt x="0" y="4"/>
                    <a:pt x="0" y="3"/>
                  </a:cubicBezTo>
                  <a:cubicBezTo>
                    <a:pt x="0" y="3"/>
                    <a:pt x="0" y="3"/>
                    <a:pt x="0" y="3"/>
                  </a:cubicBezTo>
                  <a:cubicBezTo>
                    <a:pt x="0" y="1"/>
                    <a:pt x="1" y="0"/>
                    <a:pt x="2" y="0"/>
                  </a:cubicBezTo>
                  <a:cubicBezTo>
                    <a:pt x="64" y="11"/>
                    <a:pt x="64" y="11"/>
                    <a:pt x="64" y="11"/>
                  </a:cubicBezTo>
                  <a:cubicBezTo>
                    <a:pt x="65" y="11"/>
                    <a:pt x="66" y="12"/>
                    <a:pt x="66"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grpSp>
      <p:sp>
        <p:nvSpPr>
          <p:cNvPr id="113" name="矩形 76"/>
          <p:cNvSpPr/>
          <p:nvPr/>
        </p:nvSpPr>
        <p:spPr>
          <a:xfrm>
            <a:off x="5076630" y="2796711"/>
            <a:ext cx="748493" cy="367468"/>
          </a:xfrm>
          <a:prstGeom prst="rect">
            <a:avLst/>
          </a:prstGeom>
          <a:solidFill>
            <a:schemeClr val="accent3">
              <a:lumMod val="75000"/>
            </a:schemeClr>
          </a:solidFill>
          <a:ln w="19050">
            <a:no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067" dirty="0" smtClean="0">
                <a:solidFill>
                  <a:srgbClr val="000000"/>
                </a:solidFill>
                <a:latin typeface="微软雅黑" panose="020B0503020204020204" pitchFamily="34" charset="-122"/>
                <a:ea typeface="微软雅黑" panose="020B0503020204020204" pitchFamily="34" charset="-122"/>
              </a:rPr>
              <a:t>NSSF</a:t>
            </a:r>
            <a:endParaRPr lang="zh-CN" altLang="en-US" sz="1067" dirty="0">
              <a:solidFill>
                <a:srgbClr val="000000"/>
              </a:solidFill>
              <a:latin typeface="微软雅黑" panose="020B0503020204020204" pitchFamily="34" charset="-122"/>
              <a:ea typeface="微软雅黑" panose="020B0503020204020204" pitchFamily="34" charset="-122"/>
            </a:endParaRPr>
          </a:p>
        </p:txBody>
      </p:sp>
      <p:sp>
        <p:nvSpPr>
          <p:cNvPr id="114" name="Rectangle 244"/>
          <p:cNvSpPr/>
          <p:nvPr/>
        </p:nvSpPr>
        <p:spPr bwMode="auto">
          <a:xfrm>
            <a:off x="3683829" y="1529790"/>
            <a:ext cx="6456407" cy="540145"/>
          </a:xfrm>
          <a:prstGeom prst="rect">
            <a:avLst/>
          </a:prstGeom>
          <a:noFill/>
          <a:ln w="12700" cap="flat" cmpd="sng" algn="ctr">
            <a:solidFill>
              <a:srgbClr val="FF9900"/>
            </a:solidFill>
            <a:prstDash val="dash"/>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buClr>
                <a:srgbClr val="CC9900"/>
              </a:buClr>
            </a:pPr>
            <a:r>
              <a:rPr lang="en-US" sz="1467" dirty="0" smtClean="0">
                <a:solidFill>
                  <a:srgbClr val="000000"/>
                </a:solidFill>
                <a:latin typeface="微软雅黑" panose="020B0503020204020204" pitchFamily="34" charset="-122"/>
                <a:ea typeface="微软雅黑" panose="020B0503020204020204" pitchFamily="34" charset="-122"/>
              </a:rPr>
              <a:t>OAM</a:t>
            </a:r>
            <a:endParaRPr lang="en-US" sz="1467" dirty="0">
              <a:solidFill>
                <a:srgbClr val="000000"/>
              </a:solidFill>
              <a:latin typeface="微软雅黑" panose="020B0503020204020204" pitchFamily="34" charset="-122"/>
              <a:ea typeface="微软雅黑" panose="020B0503020204020204" pitchFamily="34" charset="-122"/>
            </a:endParaRPr>
          </a:p>
        </p:txBody>
      </p:sp>
      <p:sp>
        <p:nvSpPr>
          <p:cNvPr id="115" name="矩形 76"/>
          <p:cNvSpPr/>
          <p:nvPr/>
        </p:nvSpPr>
        <p:spPr>
          <a:xfrm>
            <a:off x="8254457" y="1602074"/>
            <a:ext cx="748493" cy="367468"/>
          </a:xfrm>
          <a:prstGeom prst="rect">
            <a:avLst/>
          </a:prstGeom>
          <a:solidFill>
            <a:schemeClr val="accent3">
              <a:lumMod val="40000"/>
              <a:lumOff val="60000"/>
            </a:schemeClr>
          </a:solidFill>
          <a:ln w="19050">
            <a:no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067" dirty="0" smtClean="0">
                <a:solidFill>
                  <a:srgbClr val="000000"/>
                </a:solidFill>
                <a:latin typeface="微软雅黑" panose="020B0503020204020204" pitchFamily="34" charset="-122"/>
                <a:ea typeface="微软雅黑" panose="020B0503020204020204" pitchFamily="34" charset="-122"/>
              </a:rPr>
              <a:t>MDAS</a:t>
            </a:r>
            <a:endParaRPr lang="zh-CN" altLang="en-US" sz="1067" dirty="0">
              <a:solidFill>
                <a:srgbClr val="000000"/>
              </a:solidFill>
              <a:latin typeface="微软雅黑" panose="020B0503020204020204" pitchFamily="34" charset="-122"/>
              <a:ea typeface="微软雅黑" panose="020B0503020204020204" pitchFamily="34" charset="-122"/>
            </a:endParaRPr>
          </a:p>
        </p:txBody>
      </p:sp>
      <p:sp>
        <p:nvSpPr>
          <p:cNvPr id="116" name="矩形 76"/>
          <p:cNvSpPr/>
          <p:nvPr/>
        </p:nvSpPr>
        <p:spPr>
          <a:xfrm>
            <a:off x="5079401" y="1602074"/>
            <a:ext cx="748493" cy="367468"/>
          </a:xfrm>
          <a:prstGeom prst="rect">
            <a:avLst/>
          </a:prstGeom>
          <a:solidFill>
            <a:schemeClr val="accent3">
              <a:lumMod val="40000"/>
              <a:lumOff val="60000"/>
            </a:schemeClr>
          </a:solidFill>
          <a:ln w="19050">
            <a:no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067" dirty="0" smtClean="0">
                <a:solidFill>
                  <a:srgbClr val="000000"/>
                </a:solidFill>
                <a:latin typeface="微软雅黑" panose="020B0503020204020204" pitchFamily="34" charset="-122"/>
                <a:ea typeface="微软雅黑" panose="020B0503020204020204" pitchFamily="34" charset="-122"/>
              </a:rPr>
              <a:t>NSMF</a:t>
            </a:r>
            <a:endParaRPr lang="zh-CN" altLang="en-US" sz="1067" dirty="0">
              <a:solidFill>
                <a:srgbClr val="000000"/>
              </a:solidFill>
              <a:latin typeface="微软雅黑" panose="020B0503020204020204" pitchFamily="34" charset="-122"/>
              <a:ea typeface="微软雅黑" panose="020B0503020204020204" pitchFamily="34" charset="-122"/>
            </a:endParaRPr>
          </a:p>
        </p:txBody>
      </p:sp>
      <p:sp>
        <p:nvSpPr>
          <p:cNvPr id="119" name="矩形 76"/>
          <p:cNvSpPr/>
          <p:nvPr/>
        </p:nvSpPr>
        <p:spPr>
          <a:xfrm>
            <a:off x="8254458" y="2796711"/>
            <a:ext cx="748493" cy="367468"/>
          </a:xfrm>
          <a:prstGeom prst="rect">
            <a:avLst/>
          </a:prstGeom>
          <a:solidFill>
            <a:schemeClr val="accent3">
              <a:lumMod val="75000"/>
            </a:schemeClr>
          </a:solidFill>
          <a:ln w="19050">
            <a:no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067" dirty="0" smtClean="0">
                <a:solidFill>
                  <a:srgbClr val="000000"/>
                </a:solidFill>
                <a:latin typeface="微软雅黑" panose="020B0503020204020204" pitchFamily="34" charset="-122"/>
                <a:ea typeface="微软雅黑" panose="020B0503020204020204" pitchFamily="34" charset="-122"/>
              </a:rPr>
              <a:t>NWDAF</a:t>
            </a:r>
            <a:endParaRPr lang="zh-CN" altLang="en-US" sz="1067" dirty="0">
              <a:solidFill>
                <a:srgbClr val="000000"/>
              </a:solidFill>
              <a:latin typeface="微软雅黑" panose="020B0503020204020204" pitchFamily="34" charset="-122"/>
              <a:ea typeface="微软雅黑" panose="020B0503020204020204" pitchFamily="34" charset="-122"/>
            </a:endParaRPr>
          </a:p>
        </p:txBody>
      </p:sp>
      <p:cxnSp>
        <p:nvCxnSpPr>
          <p:cNvPr id="19" name="直接箭头连接符 18"/>
          <p:cNvCxnSpPr>
            <a:stCxn id="119" idx="1"/>
            <a:endCxn id="113" idx="3"/>
          </p:cNvCxnSpPr>
          <p:nvPr/>
        </p:nvCxnSpPr>
        <p:spPr bwMode="auto">
          <a:xfrm flipH="1">
            <a:off x="5825123" y="2980445"/>
            <a:ext cx="2429335" cy="0"/>
          </a:xfrm>
          <a:prstGeom prst="straightConnector1">
            <a:avLst/>
          </a:prstGeom>
          <a:solidFill>
            <a:schemeClr val="accent1"/>
          </a:solidFill>
          <a:ln w="9525" cap="flat" cmpd="sng" algn="ctr">
            <a:solidFill>
              <a:srgbClr val="00B050"/>
            </a:solidFill>
            <a:prstDash val="solid"/>
            <a:round/>
            <a:headEnd type="none" w="med" len="med"/>
            <a:tailEnd type="triangle"/>
          </a:ln>
          <a:effectLst/>
        </p:spPr>
      </p:cxnSp>
      <p:sp>
        <p:nvSpPr>
          <p:cNvPr id="21" name="任意多边形 20"/>
          <p:cNvSpPr/>
          <p:nvPr/>
        </p:nvSpPr>
        <p:spPr bwMode="auto">
          <a:xfrm>
            <a:off x="1569804" y="3162301"/>
            <a:ext cx="3988237" cy="1222230"/>
          </a:xfrm>
          <a:custGeom>
            <a:avLst/>
            <a:gdLst>
              <a:gd name="connsiteX0" fmla="*/ 3867150 w 3977781"/>
              <a:gd name="connsiteY0" fmla="*/ 0 h 1333500"/>
              <a:gd name="connsiteX1" fmla="*/ 3933825 w 3977781"/>
              <a:gd name="connsiteY1" fmla="*/ 1181100 h 1333500"/>
              <a:gd name="connsiteX2" fmla="*/ 3286125 w 3977781"/>
              <a:gd name="connsiteY2" fmla="*/ 1238250 h 1333500"/>
              <a:gd name="connsiteX3" fmla="*/ 0 w 3977781"/>
              <a:gd name="connsiteY3" fmla="*/ 1333500 h 1333500"/>
            </a:gdLst>
            <a:ahLst/>
            <a:cxnLst>
              <a:cxn ang="0">
                <a:pos x="connsiteX0" y="connsiteY0"/>
              </a:cxn>
              <a:cxn ang="0">
                <a:pos x="connsiteX1" y="connsiteY1"/>
              </a:cxn>
              <a:cxn ang="0">
                <a:pos x="connsiteX2" y="connsiteY2"/>
              </a:cxn>
              <a:cxn ang="0">
                <a:pos x="connsiteX3" y="connsiteY3"/>
              </a:cxn>
            </a:cxnLst>
            <a:rect l="l" t="t" r="r" b="b"/>
            <a:pathLst>
              <a:path w="3977781" h="1333500">
                <a:moveTo>
                  <a:pt x="3867150" y="0"/>
                </a:moveTo>
                <a:cubicBezTo>
                  <a:pt x="3948906" y="487362"/>
                  <a:pt x="4030662" y="974725"/>
                  <a:pt x="3933825" y="1181100"/>
                </a:cubicBezTo>
                <a:cubicBezTo>
                  <a:pt x="3836988" y="1387475"/>
                  <a:pt x="3286125" y="1238250"/>
                  <a:pt x="3286125" y="1238250"/>
                </a:cubicBezTo>
                <a:lnTo>
                  <a:pt x="0" y="1333500"/>
                </a:lnTo>
              </a:path>
            </a:pathLst>
          </a:custGeom>
          <a:noFill/>
          <a:ln w="28575" cap="flat" cmpd="sng" algn="ctr">
            <a:solidFill>
              <a:srgbClr val="C00000"/>
            </a:solidFill>
            <a:prstDash val="sysDash"/>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sp>
        <p:nvSpPr>
          <p:cNvPr id="22" name="矩形 21"/>
          <p:cNvSpPr/>
          <p:nvPr/>
        </p:nvSpPr>
        <p:spPr>
          <a:xfrm>
            <a:off x="5732152" y="2292742"/>
            <a:ext cx="3433050" cy="707886"/>
          </a:xfrm>
          <a:prstGeom prst="rect">
            <a:avLst/>
          </a:prstGeom>
        </p:spPr>
        <p:txBody>
          <a:bodyPr wrap="square">
            <a:spAutoFit/>
          </a:bodyPr>
          <a:lstStyle/>
          <a:p>
            <a:r>
              <a:rPr lang="en-US" altLang="zh-CN" dirty="0"/>
              <a:t>1</a:t>
            </a:r>
            <a:r>
              <a:rPr lang="en-US" altLang="zh-CN" dirty="0" smtClean="0"/>
              <a:t>. QoS profile recommendation per service for slice A </a:t>
            </a:r>
            <a:endParaRPr lang="en-US" dirty="0" smtClean="0"/>
          </a:p>
          <a:p>
            <a:r>
              <a:rPr lang="en-US" dirty="0"/>
              <a:t>2</a:t>
            </a:r>
            <a:r>
              <a:rPr lang="en-US" dirty="0" smtClean="0"/>
              <a:t>. Load Level Info for Slice A </a:t>
            </a:r>
            <a:endParaRPr lang="en-US" dirty="0"/>
          </a:p>
          <a:p>
            <a:pPr marL="628650" lvl="1" indent="-171450">
              <a:buSzPct val="94000"/>
              <a:buFont typeface="Arial" panose="020B0604020202020204" pitchFamily="34" charset="0"/>
              <a:buChar char="-"/>
            </a:pPr>
            <a:r>
              <a:rPr lang="en-US" dirty="0" smtClean="0"/>
              <a:t>Load Level ID</a:t>
            </a:r>
          </a:p>
          <a:p>
            <a:pPr marL="628650" lvl="1" indent="-171450">
              <a:buSzPct val="94000"/>
              <a:buFont typeface="Arial" panose="020B0604020202020204" pitchFamily="34" charset="0"/>
              <a:buChar char="-"/>
            </a:pPr>
            <a:r>
              <a:rPr lang="en-US" dirty="0"/>
              <a:t>S</a:t>
            </a:r>
            <a:r>
              <a:rPr lang="en-US" dirty="0" smtClean="0"/>
              <a:t>ervice distribution Info</a:t>
            </a:r>
            <a:endParaRPr lang="en-US" dirty="0"/>
          </a:p>
        </p:txBody>
      </p:sp>
      <p:cxnSp>
        <p:nvCxnSpPr>
          <p:cNvPr id="164" name="直接箭头连接符 163"/>
          <p:cNvCxnSpPr>
            <a:stCxn id="113" idx="2"/>
            <a:endCxn id="176" idx="0"/>
          </p:cNvCxnSpPr>
          <p:nvPr/>
        </p:nvCxnSpPr>
        <p:spPr bwMode="auto">
          <a:xfrm>
            <a:off x="5450877" y="3164179"/>
            <a:ext cx="2312849" cy="337593"/>
          </a:xfrm>
          <a:prstGeom prst="straightConnector1">
            <a:avLst/>
          </a:prstGeom>
          <a:solidFill>
            <a:schemeClr val="accent1"/>
          </a:solidFill>
          <a:ln w="9525" cap="flat" cmpd="sng" algn="ctr">
            <a:solidFill>
              <a:srgbClr val="00B050"/>
            </a:solidFill>
            <a:prstDash val="solid"/>
            <a:round/>
            <a:headEnd type="none" w="med" len="med"/>
            <a:tailEnd type="triangle"/>
          </a:ln>
          <a:effectLst/>
        </p:spPr>
      </p:cxnSp>
      <p:sp>
        <p:nvSpPr>
          <p:cNvPr id="165" name="矩形 164"/>
          <p:cNvSpPr/>
          <p:nvPr/>
        </p:nvSpPr>
        <p:spPr>
          <a:xfrm>
            <a:off x="5548430" y="3143571"/>
            <a:ext cx="2145258" cy="400110"/>
          </a:xfrm>
          <a:prstGeom prst="rect">
            <a:avLst/>
          </a:prstGeom>
        </p:spPr>
        <p:txBody>
          <a:bodyPr wrap="square">
            <a:spAutoFit/>
          </a:bodyPr>
          <a:lstStyle/>
          <a:p>
            <a:pPr algn="ctr"/>
            <a:r>
              <a:rPr lang="en-US" altLang="zh-CN" dirty="0" smtClean="0"/>
              <a:t>2. Service </a:t>
            </a:r>
            <a:r>
              <a:rPr lang="en-US" altLang="zh-CN" dirty="0"/>
              <a:t>distribution </a:t>
            </a:r>
            <a:r>
              <a:rPr lang="en-US" altLang="zh-CN" dirty="0" smtClean="0"/>
              <a:t>Info </a:t>
            </a:r>
          </a:p>
          <a:p>
            <a:pPr algn="ctr"/>
            <a:r>
              <a:rPr lang="en-US" altLang="zh-CN" dirty="0" smtClean="0"/>
              <a:t>per cell  per region for slice A</a:t>
            </a:r>
            <a:endParaRPr lang="en-US" altLang="zh-CN" dirty="0"/>
          </a:p>
        </p:txBody>
      </p:sp>
      <p:cxnSp>
        <p:nvCxnSpPr>
          <p:cNvPr id="31" name="直接连接符 30"/>
          <p:cNvCxnSpPr/>
          <p:nvPr/>
        </p:nvCxnSpPr>
        <p:spPr bwMode="auto">
          <a:xfrm>
            <a:off x="362909" y="5336872"/>
            <a:ext cx="741991" cy="0"/>
          </a:xfrm>
          <a:prstGeom prst="line">
            <a:avLst/>
          </a:prstGeom>
          <a:noFill/>
          <a:ln w="28575" cap="flat" cmpd="sng" algn="ctr">
            <a:solidFill>
              <a:srgbClr val="C00000"/>
            </a:solidFill>
            <a:prstDash val="sysDash"/>
            <a:round/>
            <a:headEnd type="none" w="med" len="med"/>
            <a:tailEnd type="none" w="med" len="med"/>
          </a:ln>
          <a:effectLst/>
        </p:spPr>
      </p:cxnSp>
      <p:cxnSp>
        <p:nvCxnSpPr>
          <p:cNvPr id="166" name="直接连接符 165"/>
          <p:cNvCxnSpPr/>
          <p:nvPr/>
        </p:nvCxnSpPr>
        <p:spPr bwMode="auto">
          <a:xfrm>
            <a:off x="347895" y="5892882"/>
            <a:ext cx="741991" cy="0"/>
          </a:xfrm>
          <a:prstGeom prst="line">
            <a:avLst/>
          </a:prstGeom>
          <a:noFill/>
          <a:ln w="28575" cap="flat" cmpd="sng" algn="ctr">
            <a:solidFill>
              <a:srgbClr val="0000FF"/>
            </a:solidFill>
            <a:prstDash val="sysDash"/>
            <a:round/>
            <a:headEnd type="none" w="med" len="med"/>
            <a:tailEnd type="none" w="med" len="med"/>
          </a:ln>
          <a:effectLst/>
        </p:spPr>
      </p:cxnSp>
      <p:sp>
        <p:nvSpPr>
          <p:cNvPr id="32" name="文本框 31"/>
          <p:cNvSpPr txBox="1"/>
          <p:nvPr/>
        </p:nvSpPr>
        <p:spPr>
          <a:xfrm>
            <a:off x="1112277" y="5209230"/>
            <a:ext cx="2275385" cy="246221"/>
          </a:xfrm>
          <a:prstGeom prst="rect">
            <a:avLst/>
          </a:prstGeom>
          <a:noFill/>
        </p:spPr>
        <p:txBody>
          <a:bodyPr wrap="square" rtlCol="0">
            <a:spAutoFit/>
          </a:bodyPr>
          <a:lstStyle/>
          <a:p>
            <a:r>
              <a:rPr lang="en-US" dirty="0" err="1" smtClean="0"/>
              <a:t>PDU</a:t>
            </a:r>
            <a:r>
              <a:rPr lang="en-US" dirty="0" smtClean="0"/>
              <a:t> Session</a:t>
            </a:r>
            <a:r>
              <a:rPr lang="zh-CN" altLang="en-US" dirty="0" smtClean="0"/>
              <a:t> </a:t>
            </a:r>
            <a:r>
              <a:rPr lang="en-US" altLang="zh-CN" dirty="0" smtClean="0"/>
              <a:t>Establishment Control</a:t>
            </a:r>
            <a:endParaRPr lang="en-US" dirty="0"/>
          </a:p>
        </p:txBody>
      </p:sp>
      <p:sp>
        <p:nvSpPr>
          <p:cNvPr id="167" name="文本框 166"/>
          <p:cNvSpPr txBox="1"/>
          <p:nvPr/>
        </p:nvSpPr>
        <p:spPr>
          <a:xfrm>
            <a:off x="1104900" y="5766610"/>
            <a:ext cx="2275385" cy="246221"/>
          </a:xfrm>
          <a:prstGeom prst="rect">
            <a:avLst/>
          </a:prstGeom>
          <a:noFill/>
        </p:spPr>
        <p:txBody>
          <a:bodyPr wrap="square" rtlCol="0">
            <a:spAutoFit/>
          </a:bodyPr>
          <a:lstStyle/>
          <a:p>
            <a:r>
              <a:rPr lang="en-US" dirty="0" smtClean="0"/>
              <a:t>Service Setup Control</a:t>
            </a:r>
            <a:endParaRPr lang="en-US" dirty="0"/>
          </a:p>
        </p:txBody>
      </p:sp>
      <p:sp>
        <p:nvSpPr>
          <p:cNvPr id="176" name="矩形 76"/>
          <p:cNvSpPr/>
          <p:nvPr/>
        </p:nvSpPr>
        <p:spPr>
          <a:xfrm>
            <a:off x="7389479" y="3501772"/>
            <a:ext cx="748493" cy="367468"/>
          </a:xfrm>
          <a:prstGeom prst="rect">
            <a:avLst/>
          </a:prstGeom>
          <a:solidFill>
            <a:schemeClr val="tx2">
              <a:lumMod val="60000"/>
              <a:lumOff val="40000"/>
            </a:schemeClr>
          </a:solidFill>
          <a:ln w="19050">
            <a:no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067" dirty="0" smtClean="0">
                <a:solidFill>
                  <a:srgbClr val="000000"/>
                </a:solidFill>
                <a:latin typeface="微软雅黑" panose="020B0503020204020204" pitchFamily="34" charset="-122"/>
                <a:ea typeface="微软雅黑" panose="020B0503020204020204" pitchFamily="34" charset="-122"/>
              </a:rPr>
              <a:t>PCF</a:t>
            </a:r>
            <a:endParaRPr lang="zh-CN" altLang="en-US" sz="1067" dirty="0">
              <a:solidFill>
                <a:srgbClr val="000000"/>
              </a:solidFill>
              <a:latin typeface="微软雅黑" panose="020B0503020204020204" pitchFamily="34" charset="-122"/>
              <a:ea typeface="微软雅黑" panose="020B0503020204020204" pitchFamily="34" charset="-122"/>
            </a:endParaRPr>
          </a:p>
        </p:txBody>
      </p:sp>
      <p:sp>
        <p:nvSpPr>
          <p:cNvPr id="7" name="任意多边形 6"/>
          <p:cNvSpPr/>
          <p:nvPr/>
        </p:nvSpPr>
        <p:spPr bwMode="auto">
          <a:xfrm>
            <a:off x="1575303" y="3670654"/>
            <a:ext cx="8962931" cy="869160"/>
          </a:xfrm>
          <a:custGeom>
            <a:avLst/>
            <a:gdLst>
              <a:gd name="connsiteX0" fmla="*/ 8962931 w 8962931"/>
              <a:gd name="connsiteY0" fmla="*/ 294764 h 964720"/>
              <a:gd name="connsiteX1" fmla="*/ 6790099 w 8962931"/>
              <a:gd name="connsiteY1" fmla="*/ 50320 h 964720"/>
              <a:gd name="connsiteX2" fmla="*/ 5694630 w 8962931"/>
              <a:gd name="connsiteY2" fmla="*/ 68427 h 964720"/>
              <a:gd name="connsiteX3" fmla="*/ 4309449 w 8962931"/>
              <a:gd name="connsiteY3" fmla="*/ 756491 h 964720"/>
              <a:gd name="connsiteX4" fmla="*/ 0 w 8962931"/>
              <a:gd name="connsiteY4" fmla="*/ 964720 h 964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62931" h="964720">
                <a:moveTo>
                  <a:pt x="8962931" y="294764"/>
                </a:moveTo>
                <a:cubicBezTo>
                  <a:pt x="8148873" y="191403"/>
                  <a:pt x="7334816" y="88043"/>
                  <a:pt x="6790099" y="50320"/>
                </a:cubicBezTo>
                <a:cubicBezTo>
                  <a:pt x="6245382" y="12597"/>
                  <a:pt x="6108072" y="-49268"/>
                  <a:pt x="5694630" y="68427"/>
                </a:cubicBezTo>
                <a:cubicBezTo>
                  <a:pt x="5281188" y="186122"/>
                  <a:pt x="5258554" y="607109"/>
                  <a:pt x="4309449" y="756491"/>
                </a:cubicBezTo>
                <a:cubicBezTo>
                  <a:pt x="3360344" y="905873"/>
                  <a:pt x="695608" y="926997"/>
                  <a:pt x="0" y="964720"/>
                </a:cubicBezTo>
              </a:path>
            </a:pathLst>
          </a:custGeom>
          <a:noFill/>
          <a:ln w="28575" cap="flat" cmpd="sng" algn="ctr">
            <a:solidFill>
              <a:srgbClr val="0000FF"/>
            </a:solidFill>
            <a:prstDash val="sysDash"/>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1378300110"/>
      </p:ext>
    </p:extLst>
  </p:cSld>
  <p:clrMapOvr>
    <a:masterClrMapping/>
  </p:clrMapOvr>
  <mc:AlternateContent xmlns:mc="http://schemas.openxmlformats.org/markup-compatibility/2006" xmlns:p14="http://schemas.microsoft.com/office/powerpoint/2010/main">
    <mc:Choice Requires="p14">
      <p:transition p14:dur="10" advClick="0" advTm="8000"/>
    </mc:Choice>
    <mc:Fallback xmlns="">
      <p:transition advClick="0" advTm="800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24"/>
          <p:cNvSpPr>
            <a:spLocks noGrp="1"/>
          </p:cNvSpPr>
          <p:nvPr>
            <p:ph type="title"/>
          </p:nvPr>
        </p:nvSpPr>
        <p:spPr>
          <a:xfrm>
            <a:off x="347895" y="121226"/>
            <a:ext cx="11590820" cy="685974"/>
          </a:xfrm>
        </p:spPr>
        <p:txBody>
          <a:bodyPr>
            <a:normAutofit fontScale="90000"/>
          </a:bodyPr>
          <a:lstStyle/>
          <a:p>
            <a:r>
              <a:rPr lang="en-US" dirty="0" smtClean="0">
                <a:solidFill>
                  <a:srgbClr val="C00000"/>
                </a:solidFill>
              </a:rPr>
              <a:t>Slice B Characteristics is learned and </a:t>
            </a:r>
            <a:r>
              <a:rPr lang="en-US" altLang="zh-CN" dirty="0">
                <a:solidFill>
                  <a:srgbClr val="C00000"/>
                </a:solidFill>
              </a:rPr>
              <a:t>Slice B SLA is met </a:t>
            </a:r>
            <a:r>
              <a:rPr lang="en-US" altLang="zh-CN" sz="3600" b="1" dirty="0">
                <a:solidFill>
                  <a:srgbClr val="C00000"/>
                </a:solidFill>
              </a:rPr>
              <a:t>partially or totally </a:t>
            </a:r>
            <a:r>
              <a:rPr lang="en-US" sz="3600" b="1" dirty="0" smtClean="0">
                <a:solidFill>
                  <a:srgbClr val="C00000"/>
                </a:solidFill>
              </a:rPr>
              <a:t> </a:t>
            </a:r>
            <a:endParaRPr lang="en-US" b="1" dirty="0">
              <a:solidFill>
                <a:srgbClr val="C00000"/>
              </a:solidFill>
            </a:endParaRPr>
          </a:p>
        </p:txBody>
      </p:sp>
      <p:grpSp>
        <p:nvGrpSpPr>
          <p:cNvPr id="211" name="组合 3"/>
          <p:cNvGrpSpPr/>
          <p:nvPr/>
        </p:nvGrpSpPr>
        <p:grpSpPr>
          <a:xfrm>
            <a:off x="4463820" y="3220053"/>
            <a:ext cx="5556782" cy="2550187"/>
            <a:chOff x="3448327" y="1779243"/>
            <a:chExt cx="3564622" cy="1912639"/>
          </a:xfrm>
        </p:grpSpPr>
        <p:sp>
          <p:nvSpPr>
            <p:cNvPr id="212" name="Parallelogram 211"/>
            <p:cNvSpPr/>
            <p:nvPr/>
          </p:nvSpPr>
          <p:spPr bwMode="auto">
            <a:xfrm>
              <a:off x="3448327" y="2378000"/>
              <a:ext cx="1453361" cy="625798"/>
            </a:xfrm>
            <a:prstGeom prst="parallelogram">
              <a:avLst>
                <a:gd name="adj" fmla="val 120776"/>
              </a:avLst>
            </a:prstGeom>
            <a:solidFill>
              <a:schemeClr val="accent3">
                <a:lumMod val="85000"/>
              </a:schemeClr>
            </a:solidFill>
            <a:ln w="9525" cap="flat" cmpd="sng" algn="ctr">
              <a:noFill/>
              <a:prstDash val="solid"/>
              <a:round/>
              <a:headEnd type="none" w="med" len="med"/>
              <a:tailEnd type="none" w="med" len="med"/>
            </a:ln>
            <a:effectLst/>
          </p:spPr>
          <p:txBody>
            <a:bodyPr vert="horz" wrap="square" lIns="48000" tIns="48000" rIns="48000" bIns="48000" numCol="1" rtlCol="0" anchor="t" anchorCtr="0" compatLnSpc="1">
              <a:prstTxWarp prst="textNoShape">
                <a:avLst/>
              </a:prstTxWarp>
            </a:bodyPr>
            <a:lstStyle/>
            <a:p>
              <a:pPr>
                <a:buClr>
                  <a:srgbClr val="CC9900"/>
                </a:buClr>
                <a:buFont typeface="Wingdings" pitchFamily="2" charset="2"/>
                <a:buChar char="n"/>
              </a:pPr>
              <a:endParaRPr lang="en-US" sz="2400">
                <a:solidFill>
                  <a:srgbClr val="000000"/>
                </a:solidFill>
                <a:latin typeface="微软雅黑" panose="020B0503020204020204" pitchFamily="34" charset="-122"/>
                <a:ea typeface="微软雅黑" panose="020B0503020204020204" pitchFamily="34" charset="-122"/>
              </a:endParaRPr>
            </a:p>
          </p:txBody>
        </p:sp>
        <p:sp>
          <p:nvSpPr>
            <p:cNvPr id="213" name="Parallelogram 71"/>
            <p:cNvSpPr/>
            <p:nvPr/>
          </p:nvSpPr>
          <p:spPr bwMode="auto">
            <a:xfrm>
              <a:off x="4396543" y="1790610"/>
              <a:ext cx="1034684" cy="1192105"/>
            </a:xfrm>
            <a:custGeom>
              <a:avLst/>
              <a:gdLst>
                <a:gd name="connsiteX0" fmla="*/ 0 w 2438725"/>
                <a:gd name="connsiteY0" fmla="*/ 521335 h 521335"/>
                <a:gd name="connsiteX1" fmla="*/ 595365 w 2438725"/>
                <a:gd name="connsiteY1" fmla="*/ 0 h 521335"/>
                <a:gd name="connsiteX2" fmla="*/ 2438725 w 2438725"/>
                <a:gd name="connsiteY2" fmla="*/ 0 h 521335"/>
                <a:gd name="connsiteX3" fmla="*/ 1843360 w 2438725"/>
                <a:gd name="connsiteY3" fmla="*/ 521335 h 521335"/>
                <a:gd name="connsiteX4" fmla="*/ 0 w 2438725"/>
                <a:gd name="connsiteY4" fmla="*/ 521335 h 521335"/>
                <a:gd name="connsiteX0" fmla="*/ 0 w 2438725"/>
                <a:gd name="connsiteY0" fmla="*/ 683260 h 683260"/>
                <a:gd name="connsiteX1" fmla="*/ 481065 w 2438725"/>
                <a:gd name="connsiteY1" fmla="*/ 0 h 683260"/>
                <a:gd name="connsiteX2" fmla="*/ 2438725 w 2438725"/>
                <a:gd name="connsiteY2" fmla="*/ 161925 h 683260"/>
                <a:gd name="connsiteX3" fmla="*/ 1843360 w 2438725"/>
                <a:gd name="connsiteY3" fmla="*/ 683260 h 683260"/>
                <a:gd name="connsiteX4" fmla="*/ 0 w 2438725"/>
                <a:gd name="connsiteY4" fmla="*/ 683260 h 683260"/>
                <a:gd name="connsiteX0" fmla="*/ 0 w 2438725"/>
                <a:gd name="connsiteY0" fmla="*/ 673735 h 673735"/>
                <a:gd name="connsiteX1" fmla="*/ 433440 w 2438725"/>
                <a:gd name="connsiteY1" fmla="*/ 0 h 673735"/>
                <a:gd name="connsiteX2" fmla="*/ 2438725 w 2438725"/>
                <a:gd name="connsiteY2" fmla="*/ 152400 h 673735"/>
                <a:gd name="connsiteX3" fmla="*/ 1843360 w 2438725"/>
                <a:gd name="connsiteY3" fmla="*/ 673735 h 673735"/>
                <a:gd name="connsiteX4" fmla="*/ 0 w 2438725"/>
                <a:gd name="connsiteY4" fmla="*/ 673735 h 673735"/>
                <a:gd name="connsiteX0" fmla="*/ 0 w 2438725"/>
                <a:gd name="connsiteY0" fmla="*/ 676116 h 676116"/>
                <a:gd name="connsiteX1" fmla="*/ 447728 w 2438725"/>
                <a:gd name="connsiteY1" fmla="*/ 0 h 676116"/>
                <a:gd name="connsiteX2" fmla="*/ 2438725 w 2438725"/>
                <a:gd name="connsiteY2" fmla="*/ 154781 h 676116"/>
                <a:gd name="connsiteX3" fmla="*/ 1843360 w 2438725"/>
                <a:gd name="connsiteY3" fmla="*/ 676116 h 676116"/>
                <a:gd name="connsiteX4" fmla="*/ 0 w 2438725"/>
                <a:gd name="connsiteY4" fmla="*/ 676116 h 676116"/>
                <a:gd name="connsiteX0" fmla="*/ 0 w 2588743"/>
                <a:gd name="connsiteY0" fmla="*/ 523716 h 676116"/>
                <a:gd name="connsiteX1" fmla="*/ 597746 w 2588743"/>
                <a:gd name="connsiteY1" fmla="*/ 0 h 676116"/>
                <a:gd name="connsiteX2" fmla="*/ 2588743 w 2588743"/>
                <a:gd name="connsiteY2" fmla="*/ 154781 h 676116"/>
                <a:gd name="connsiteX3" fmla="*/ 1993378 w 2588743"/>
                <a:gd name="connsiteY3" fmla="*/ 676116 h 676116"/>
                <a:gd name="connsiteX4" fmla="*/ 0 w 2588743"/>
                <a:gd name="connsiteY4" fmla="*/ 523716 h 676116"/>
                <a:gd name="connsiteX0" fmla="*/ 540272 w 3129015"/>
                <a:gd name="connsiteY0" fmla="*/ 523716 h 1180941"/>
                <a:gd name="connsiteX1" fmla="*/ 1138018 w 3129015"/>
                <a:gd name="connsiteY1" fmla="*/ 0 h 1180941"/>
                <a:gd name="connsiteX2" fmla="*/ 3129015 w 3129015"/>
                <a:gd name="connsiteY2" fmla="*/ 154781 h 1180941"/>
                <a:gd name="connsiteX3" fmla="*/ 0 w 3129015"/>
                <a:gd name="connsiteY3" fmla="*/ 1180941 h 1180941"/>
                <a:gd name="connsiteX4" fmla="*/ 540272 w 3129015"/>
                <a:gd name="connsiteY4" fmla="*/ 523716 h 1180941"/>
                <a:gd name="connsiteX0" fmla="*/ 597422 w 3186165"/>
                <a:gd name="connsiteY0" fmla="*/ 523716 h 1252379"/>
                <a:gd name="connsiteX1" fmla="*/ 1195168 w 3186165"/>
                <a:gd name="connsiteY1" fmla="*/ 0 h 1252379"/>
                <a:gd name="connsiteX2" fmla="*/ 3186165 w 3186165"/>
                <a:gd name="connsiteY2" fmla="*/ 154781 h 1252379"/>
                <a:gd name="connsiteX3" fmla="*/ 0 w 3186165"/>
                <a:gd name="connsiteY3" fmla="*/ 1252379 h 1252379"/>
                <a:gd name="connsiteX4" fmla="*/ 597422 w 3186165"/>
                <a:gd name="connsiteY4" fmla="*/ 523716 h 1252379"/>
                <a:gd name="connsiteX0" fmla="*/ 597422 w 1195168"/>
                <a:gd name="connsiteY0" fmla="*/ 523716 h 1252379"/>
                <a:gd name="connsiteX1" fmla="*/ 1195168 w 1195168"/>
                <a:gd name="connsiteY1" fmla="*/ 0 h 1252379"/>
                <a:gd name="connsiteX2" fmla="*/ 581078 w 1195168"/>
                <a:gd name="connsiteY2" fmla="*/ 745331 h 1252379"/>
                <a:gd name="connsiteX3" fmla="*/ 0 w 1195168"/>
                <a:gd name="connsiteY3" fmla="*/ 1252379 h 1252379"/>
                <a:gd name="connsiteX4" fmla="*/ 597422 w 1195168"/>
                <a:gd name="connsiteY4" fmla="*/ 523716 h 1252379"/>
                <a:gd name="connsiteX0" fmla="*/ 597422 w 1195168"/>
                <a:gd name="connsiteY0" fmla="*/ 523716 h 1252379"/>
                <a:gd name="connsiteX1" fmla="*/ 1195168 w 1195168"/>
                <a:gd name="connsiteY1" fmla="*/ 0 h 1252379"/>
                <a:gd name="connsiteX2" fmla="*/ 596953 w 1195168"/>
                <a:gd name="connsiteY2" fmla="*/ 732631 h 1252379"/>
                <a:gd name="connsiteX3" fmla="*/ 0 w 1195168"/>
                <a:gd name="connsiteY3" fmla="*/ 1252379 h 1252379"/>
                <a:gd name="connsiteX4" fmla="*/ 597422 w 1195168"/>
                <a:gd name="connsiteY4" fmla="*/ 523716 h 1252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5168" h="1252379">
                  <a:moveTo>
                    <a:pt x="597422" y="523716"/>
                  </a:moveTo>
                  <a:lnTo>
                    <a:pt x="1195168" y="0"/>
                  </a:lnTo>
                  <a:lnTo>
                    <a:pt x="596953" y="732631"/>
                  </a:lnTo>
                  <a:lnTo>
                    <a:pt x="0" y="1252379"/>
                  </a:lnTo>
                  <a:lnTo>
                    <a:pt x="597422" y="523716"/>
                  </a:lnTo>
                  <a:close/>
                </a:path>
              </a:pathLst>
            </a:custGeom>
            <a:solidFill>
              <a:srgbClr val="0099CC"/>
            </a:solidFill>
            <a:ln w="9525" cap="flat" cmpd="sng" algn="ctr">
              <a:noFill/>
              <a:prstDash val="solid"/>
              <a:round/>
              <a:headEnd type="none" w="med" len="med"/>
              <a:tailEnd type="none" w="med" len="med"/>
            </a:ln>
            <a:effectLst/>
          </p:spPr>
          <p:txBody>
            <a:bodyPr vert="horz" wrap="square" lIns="48000" tIns="48000" rIns="48000" bIns="48000" numCol="1" rtlCol="0" anchor="t" anchorCtr="0" compatLnSpc="1">
              <a:prstTxWarp prst="textNoShape">
                <a:avLst/>
              </a:prstTxWarp>
            </a:bodyPr>
            <a:lstStyle/>
            <a:p>
              <a:pPr>
                <a:buClr>
                  <a:srgbClr val="CC9900"/>
                </a:buClr>
                <a:buFont typeface="Wingdings" pitchFamily="2" charset="2"/>
                <a:buChar char="n"/>
              </a:pPr>
              <a:endParaRPr lang="en-US" sz="2400">
                <a:solidFill>
                  <a:srgbClr val="000000"/>
                </a:solidFill>
                <a:latin typeface="微软雅黑" panose="020B0503020204020204" pitchFamily="34" charset="-122"/>
                <a:ea typeface="微软雅黑" panose="020B0503020204020204" pitchFamily="34" charset="-122"/>
              </a:endParaRPr>
            </a:p>
          </p:txBody>
        </p:sp>
        <p:sp>
          <p:nvSpPr>
            <p:cNvPr id="214" name="Parallelogram 213"/>
            <p:cNvSpPr/>
            <p:nvPr/>
          </p:nvSpPr>
          <p:spPr bwMode="auto">
            <a:xfrm>
              <a:off x="4920552" y="1792478"/>
              <a:ext cx="2082659" cy="473810"/>
            </a:xfrm>
            <a:prstGeom prst="parallelogram">
              <a:avLst>
                <a:gd name="adj" fmla="val 114200"/>
              </a:avLst>
            </a:prstGeom>
            <a:solidFill>
              <a:srgbClr val="99CCFF"/>
            </a:solidFill>
            <a:ln w="9525" cap="flat" cmpd="sng" algn="ctr">
              <a:noFill/>
              <a:prstDash val="solid"/>
              <a:round/>
              <a:headEnd type="none" w="med" len="med"/>
              <a:tailEnd type="none" w="med" len="med"/>
            </a:ln>
            <a:effectLst/>
          </p:spPr>
          <p:txBody>
            <a:bodyPr vert="horz" wrap="square" lIns="48000" tIns="48000" rIns="48000" bIns="48000" numCol="1" rtlCol="0" anchor="t" anchorCtr="0" compatLnSpc="1">
              <a:prstTxWarp prst="textNoShape">
                <a:avLst/>
              </a:prstTxWarp>
            </a:bodyPr>
            <a:lstStyle/>
            <a:p>
              <a:pPr>
                <a:buClr>
                  <a:srgbClr val="CC9900"/>
                </a:buClr>
                <a:buFont typeface="Wingdings" pitchFamily="2" charset="2"/>
                <a:buChar char="n"/>
              </a:pPr>
              <a:endParaRPr lang="en-US" sz="2400">
                <a:solidFill>
                  <a:srgbClr val="000000"/>
                </a:solidFill>
                <a:latin typeface="微软雅黑" panose="020B0503020204020204" pitchFamily="34" charset="-122"/>
                <a:ea typeface="微软雅黑" panose="020B0503020204020204" pitchFamily="34" charset="-122"/>
              </a:endParaRPr>
            </a:p>
          </p:txBody>
        </p:sp>
        <p:sp>
          <p:nvSpPr>
            <p:cNvPr id="215" name="Parallelogram 214"/>
            <p:cNvSpPr/>
            <p:nvPr/>
          </p:nvSpPr>
          <p:spPr bwMode="auto">
            <a:xfrm>
              <a:off x="4907039" y="3192919"/>
              <a:ext cx="2105910" cy="496245"/>
            </a:xfrm>
            <a:prstGeom prst="parallelogram">
              <a:avLst>
                <a:gd name="adj" fmla="val 114200"/>
              </a:avLst>
            </a:prstGeom>
            <a:solidFill>
              <a:srgbClr val="009999"/>
            </a:solidFill>
            <a:ln w="9525" cap="flat" cmpd="sng" algn="ctr">
              <a:noFill/>
              <a:prstDash val="solid"/>
              <a:round/>
              <a:headEnd type="none" w="med" len="med"/>
              <a:tailEnd type="none" w="med" len="med"/>
            </a:ln>
            <a:effectLst/>
          </p:spPr>
          <p:txBody>
            <a:bodyPr vert="horz" wrap="square" lIns="48000" tIns="48000" rIns="48000" bIns="48000" numCol="1" rtlCol="0" anchor="t" anchorCtr="0" compatLnSpc="1">
              <a:prstTxWarp prst="textNoShape">
                <a:avLst/>
              </a:prstTxWarp>
            </a:bodyPr>
            <a:lstStyle/>
            <a:p>
              <a:pPr>
                <a:buClr>
                  <a:srgbClr val="CC9900"/>
                </a:buClr>
                <a:buFont typeface="Wingdings" pitchFamily="2" charset="2"/>
                <a:buChar char="n"/>
              </a:pPr>
              <a:endParaRPr lang="en-US" sz="2400">
                <a:solidFill>
                  <a:srgbClr val="000000"/>
                </a:solidFill>
                <a:latin typeface="微软雅黑" panose="020B0503020204020204" pitchFamily="34" charset="-122"/>
                <a:ea typeface="微软雅黑" panose="020B0503020204020204" pitchFamily="34" charset="-122"/>
              </a:endParaRPr>
            </a:p>
          </p:txBody>
        </p:sp>
        <p:sp>
          <p:nvSpPr>
            <p:cNvPr id="221" name="Parallelogram 71"/>
            <p:cNvSpPr/>
            <p:nvPr/>
          </p:nvSpPr>
          <p:spPr bwMode="auto">
            <a:xfrm>
              <a:off x="4389702" y="2499776"/>
              <a:ext cx="1038592" cy="1192106"/>
            </a:xfrm>
            <a:custGeom>
              <a:avLst/>
              <a:gdLst>
                <a:gd name="connsiteX0" fmla="*/ 0 w 2438725"/>
                <a:gd name="connsiteY0" fmla="*/ 521335 h 521335"/>
                <a:gd name="connsiteX1" fmla="*/ 595365 w 2438725"/>
                <a:gd name="connsiteY1" fmla="*/ 0 h 521335"/>
                <a:gd name="connsiteX2" fmla="*/ 2438725 w 2438725"/>
                <a:gd name="connsiteY2" fmla="*/ 0 h 521335"/>
                <a:gd name="connsiteX3" fmla="*/ 1843360 w 2438725"/>
                <a:gd name="connsiteY3" fmla="*/ 521335 h 521335"/>
                <a:gd name="connsiteX4" fmla="*/ 0 w 2438725"/>
                <a:gd name="connsiteY4" fmla="*/ 521335 h 521335"/>
                <a:gd name="connsiteX0" fmla="*/ 0 w 2438725"/>
                <a:gd name="connsiteY0" fmla="*/ 683260 h 683260"/>
                <a:gd name="connsiteX1" fmla="*/ 481065 w 2438725"/>
                <a:gd name="connsiteY1" fmla="*/ 0 h 683260"/>
                <a:gd name="connsiteX2" fmla="*/ 2438725 w 2438725"/>
                <a:gd name="connsiteY2" fmla="*/ 161925 h 683260"/>
                <a:gd name="connsiteX3" fmla="*/ 1843360 w 2438725"/>
                <a:gd name="connsiteY3" fmla="*/ 683260 h 683260"/>
                <a:gd name="connsiteX4" fmla="*/ 0 w 2438725"/>
                <a:gd name="connsiteY4" fmla="*/ 683260 h 683260"/>
                <a:gd name="connsiteX0" fmla="*/ 0 w 2438725"/>
                <a:gd name="connsiteY0" fmla="*/ 673735 h 673735"/>
                <a:gd name="connsiteX1" fmla="*/ 433440 w 2438725"/>
                <a:gd name="connsiteY1" fmla="*/ 0 h 673735"/>
                <a:gd name="connsiteX2" fmla="*/ 2438725 w 2438725"/>
                <a:gd name="connsiteY2" fmla="*/ 152400 h 673735"/>
                <a:gd name="connsiteX3" fmla="*/ 1843360 w 2438725"/>
                <a:gd name="connsiteY3" fmla="*/ 673735 h 673735"/>
                <a:gd name="connsiteX4" fmla="*/ 0 w 2438725"/>
                <a:gd name="connsiteY4" fmla="*/ 673735 h 673735"/>
                <a:gd name="connsiteX0" fmla="*/ 0 w 2438725"/>
                <a:gd name="connsiteY0" fmla="*/ 676116 h 676116"/>
                <a:gd name="connsiteX1" fmla="*/ 447728 w 2438725"/>
                <a:gd name="connsiteY1" fmla="*/ 0 h 676116"/>
                <a:gd name="connsiteX2" fmla="*/ 2438725 w 2438725"/>
                <a:gd name="connsiteY2" fmla="*/ 154781 h 676116"/>
                <a:gd name="connsiteX3" fmla="*/ 1843360 w 2438725"/>
                <a:gd name="connsiteY3" fmla="*/ 676116 h 676116"/>
                <a:gd name="connsiteX4" fmla="*/ 0 w 2438725"/>
                <a:gd name="connsiteY4" fmla="*/ 676116 h 676116"/>
                <a:gd name="connsiteX0" fmla="*/ 0 w 2588743"/>
                <a:gd name="connsiteY0" fmla="*/ 523716 h 676116"/>
                <a:gd name="connsiteX1" fmla="*/ 597746 w 2588743"/>
                <a:gd name="connsiteY1" fmla="*/ 0 h 676116"/>
                <a:gd name="connsiteX2" fmla="*/ 2588743 w 2588743"/>
                <a:gd name="connsiteY2" fmla="*/ 154781 h 676116"/>
                <a:gd name="connsiteX3" fmla="*/ 1993378 w 2588743"/>
                <a:gd name="connsiteY3" fmla="*/ 676116 h 676116"/>
                <a:gd name="connsiteX4" fmla="*/ 0 w 2588743"/>
                <a:gd name="connsiteY4" fmla="*/ 523716 h 676116"/>
                <a:gd name="connsiteX0" fmla="*/ 540272 w 3129015"/>
                <a:gd name="connsiteY0" fmla="*/ 523716 h 1180941"/>
                <a:gd name="connsiteX1" fmla="*/ 1138018 w 3129015"/>
                <a:gd name="connsiteY1" fmla="*/ 0 h 1180941"/>
                <a:gd name="connsiteX2" fmla="*/ 3129015 w 3129015"/>
                <a:gd name="connsiteY2" fmla="*/ 154781 h 1180941"/>
                <a:gd name="connsiteX3" fmla="*/ 0 w 3129015"/>
                <a:gd name="connsiteY3" fmla="*/ 1180941 h 1180941"/>
                <a:gd name="connsiteX4" fmla="*/ 540272 w 3129015"/>
                <a:gd name="connsiteY4" fmla="*/ 523716 h 1180941"/>
                <a:gd name="connsiteX0" fmla="*/ 597422 w 3186165"/>
                <a:gd name="connsiteY0" fmla="*/ 523716 h 1252379"/>
                <a:gd name="connsiteX1" fmla="*/ 1195168 w 3186165"/>
                <a:gd name="connsiteY1" fmla="*/ 0 h 1252379"/>
                <a:gd name="connsiteX2" fmla="*/ 3186165 w 3186165"/>
                <a:gd name="connsiteY2" fmla="*/ 154781 h 1252379"/>
                <a:gd name="connsiteX3" fmla="*/ 0 w 3186165"/>
                <a:gd name="connsiteY3" fmla="*/ 1252379 h 1252379"/>
                <a:gd name="connsiteX4" fmla="*/ 597422 w 3186165"/>
                <a:gd name="connsiteY4" fmla="*/ 523716 h 1252379"/>
                <a:gd name="connsiteX0" fmla="*/ 597422 w 1195168"/>
                <a:gd name="connsiteY0" fmla="*/ 523716 h 1252379"/>
                <a:gd name="connsiteX1" fmla="*/ 1195168 w 1195168"/>
                <a:gd name="connsiteY1" fmla="*/ 0 h 1252379"/>
                <a:gd name="connsiteX2" fmla="*/ 581078 w 1195168"/>
                <a:gd name="connsiteY2" fmla="*/ 745331 h 1252379"/>
                <a:gd name="connsiteX3" fmla="*/ 0 w 1195168"/>
                <a:gd name="connsiteY3" fmla="*/ 1252379 h 1252379"/>
                <a:gd name="connsiteX4" fmla="*/ 597422 w 1195168"/>
                <a:gd name="connsiteY4" fmla="*/ 523716 h 1252379"/>
                <a:gd name="connsiteX0" fmla="*/ 597422 w 1195168"/>
                <a:gd name="connsiteY0" fmla="*/ 523716 h 1252379"/>
                <a:gd name="connsiteX1" fmla="*/ 1195168 w 1195168"/>
                <a:gd name="connsiteY1" fmla="*/ 0 h 1252379"/>
                <a:gd name="connsiteX2" fmla="*/ 596953 w 1195168"/>
                <a:gd name="connsiteY2" fmla="*/ 732631 h 1252379"/>
                <a:gd name="connsiteX3" fmla="*/ 0 w 1195168"/>
                <a:gd name="connsiteY3" fmla="*/ 1252379 h 1252379"/>
                <a:gd name="connsiteX4" fmla="*/ 597422 w 1195168"/>
                <a:gd name="connsiteY4" fmla="*/ 523716 h 1252379"/>
                <a:gd name="connsiteX0" fmla="*/ 597422 w 1857428"/>
                <a:gd name="connsiteY0" fmla="*/ 523716 h 1252379"/>
                <a:gd name="connsiteX1" fmla="*/ 1195168 w 1857428"/>
                <a:gd name="connsiteY1" fmla="*/ 0 h 1252379"/>
                <a:gd name="connsiteX2" fmla="*/ 1857428 w 1857428"/>
                <a:gd name="connsiteY2" fmla="*/ 732631 h 1252379"/>
                <a:gd name="connsiteX3" fmla="*/ 0 w 1857428"/>
                <a:gd name="connsiteY3" fmla="*/ 1252379 h 1252379"/>
                <a:gd name="connsiteX4" fmla="*/ 597422 w 1857428"/>
                <a:gd name="connsiteY4" fmla="*/ 523716 h 1252379"/>
                <a:gd name="connsiteX0" fmla="*/ 0 w 1260006"/>
                <a:gd name="connsiteY0" fmla="*/ 523716 h 1252379"/>
                <a:gd name="connsiteX1" fmla="*/ 597746 w 1260006"/>
                <a:gd name="connsiteY1" fmla="*/ 0 h 1252379"/>
                <a:gd name="connsiteX2" fmla="*/ 1260006 w 1260006"/>
                <a:gd name="connsiteY2" fmla="*/ 732631 h 1252379"/>
                <a:gd name="connsiteX3" fmla="*/ 609078 w 1260006"/>
                <a:gd name="connsiteY3" fmla="*/ 1252379 h 1252379"/>
                <a:gd name="connsiteX4" fmla="*/ 0 w 1260006"/>
                <a:gd name="connsiteY4" fmla="*/ 523716 h 1252379"/>
                <a:gd name="connsiteX0" fmla="*/ 0 w 1199681"/>
                <a:gd name="connsiteY0" fmla="*/ 523716 h 1252379"/>
                <a:gd name="connsiteX1" fmla="*/ 597746 w 1199681"/>
                <a:gd name="connsiteY1" fmla="*/ 0 h 1252379"/>
                <a:gd name="connsiteX2" fmla="*/ 1199681 w 1199681"/>
                <a:gd name="connsiteY2" fmla="*/ 729456 h 1252379"/>
                <a:gd name="connsiteX3" fmla="*/ 609078 w 1199681"/>
                <a:gd name="connsiteY3" fmla="*/ 1252379 h 1252379"/>
                <a:gd name="connsiteX4" fmla="*/ 0 w 1199681"/>
                <a:gd name="connsiteY4" fmla="*/ 523716 h 1252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681" h="1252379">
                  <a:moveTo>
                    <a:pt x="0" y="523716"/>
                  </a:moveTo>
                  <a:lnTo>
                    <a:pt x="597746" y="0"/>
                  </a:lnTo>
                  <a:lnTo>
                    <a:pt x="1199681" y="729456"/>
                  </a:lnTo>
                  <a:lnTo>
                    <a:pt x="609078" y="1252379"/>
                  </a:lnTo>
                  <a:lnTo>
                    <a:pt x="0" y="523716"/>
                  </a:lnTo>
                  <a:close/>
                </a:path>
              </a:pathLst>
            </a:custGeom>
            <a:solidFill>
              <a:srgbClr val="007774"/>
            </a:solidFill>
            <a:ln w="9525" cap="flat" cmpd="sng" algn="ctr">
              <a:noFill/>
              <a:prstDash val="solid"/>
              <a:round/>
              <a:headEnd type="none" w="med" len="med"/>
              <a:tailEnd type="none" w="med" len="med"/>
            </a:ln>
            <a:effectLst/>
          </p:spPr>
          <p:txBody>
            <a:bodyPr vert="horz" wrap="square" lIns="48000" tIns="48000" rIns="48000" bIns="48000" numCol="1" rtlCol="0" anchor="t" anchorCtr="0" compatLnSpc="1">
              <a:prstTxWarp prst="textNoShape">
                <a:avLst/>
              </a:prstTxWarp>
            </a:bodyPr>
            <a:lstStyle/>
            <a:p>
              <a:pPr>
                <a:buClr>
                  <a:srgbClr val="CC9900"/>
                </a:buClr>
                <a:buFont typeface="Wingdings" pitchFamily="2" charset="2"/>
                <a:buChar char="n"/>
              </a:pPr>
              <a:endParaRPr lang="en-US" sz="2133">
                <a:solidFill>
                  <a:srgbClr val="000000"/>
                </a:solidFill>
                <a:latin typeface="微软雅黑" panose="020B0503020204020204" pitchFamily="34" charset="-122"/>
                <a:ea typeface="微软雅黑" panose="020B0503020204020204" pitchFamily="34" charset="-122"/>
              </a:endParaRPr>
            </a:p>
          </p:txBody>
        </p:sp>
        <p:sp>
          <p:nvSpPr>
            <p:cNvPr id="226" name="矩形 76"/>
            <p:cNvSpPr/>
            <p:nvPr/>
          </p:nvSpPr>
          <p:spPr>
            <a:xfrm>
              <a:off x="5675999" y="1779243"/>
              <a:ext cx="955993" cy="239872"/>
            </a:xfrm>
            <a:prstGeom prst="rect">
              <a:avLst/>
            </a:prstGeom>
            <a:no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200" dirty="0" err="1">
                  <a:solidFill>
                    <a:srgbClr val="000000"/>
                  </a:solidFill>
                  <a:latin typeface="微软雅黑" panose="020B0503020204020204" pitchFamily="34" charset="-122"/>
                  <a:ea typeface="微软雅黑" panose="020B0503020204020204" pitchFamily="34" charset="-122"/>
                </a:rPr>
                <a:t>eMBB_MNO</a:t>
              </a:r>
              <a:r>
                <a:rPr lang="en-US" altLang="zh-CN" sz="1200" dirty="0">
                  <a:solidFill>
                    <a:srgbClr val="000000"/>
                  </a:solidFill>
                  <a:latin typeface="微软雅黑" panose="020B0503020204020204" pitchFamily="34" charset="-122"/>
                  <a:ea typeface="微软雅黑" panose="020B0503020204020204" pitchFamily="34" charset="-122"/>
                </a:rPr>
                <a:t> slice</a:t>
              </a:r>
              <a:endParaRPr lang="zh-CN" altLang="en-US" sz="1200" dirty="0">
                <a:solidFill>
                  <a:srgbClr val="000000"/>
                </a:solidFill>
                <a:latin typeface="微软雅黑" panose="020B0503020204020204" pitchFamily="34" charset="-122"/>
                <a:ea typeface="微软雅黑" panose="020B0503020204020204" pitchFamily="34" charset="-122"/>
              </a:endParaRPr>
            </a:p>
          </p:txBody>
        </p:sp>
        <p:sp>
          <p:nvSpPr>
            <p:cNvPr id="228" name="矩形 76"/>
            <p:cNvSpPr/>
            <p:nvPr/>
          </p:nvSpPr>
          <p:spPr>
            <a:xfrm>
              <a:off x="4070942" y="2458112"/>
              <a:ext cx="373992" cy="253393"/>
            </a:xfrm>
            <a:prstGeom prst="rect">
              <a:avLst/>
            </a:prstGeom>
            <a:solidFill>
              <a:schemeClr val="accent3">
                <a:lumMod val="75000"/>
              </a:schemeClr>
            </a:solidFill>
            <a:ln w="3175">
              <a:solidFill>
                <a:schemeClr val="tx1"/>
              </a:solid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t" anchorCtr="0"/>
            <a:lstStyle/>
            <a:p>
              <a:pPr algn="ctr"/>
              <a:r>
                <a:rPr lang="en-US" altLang="zh-CN" sz="1067" dirty="0">
                  <a:solidFill>
                    <a:srgbClr val="000000"/>
                  </a:solidFill>
                  <a:latin typeface="微软雅黑" panose="020B0503020204020204" pitchFamily="34" charset="-122"/>
                  <a:ea typeface="微软雅黑" panose="020B0503020204020204" pitchFamily="34" charset="-122"/>
                </a:rPr>
                <a:t>AMF</a:t>
              </a:r>
              <a:endParaRPr lang="zh-CN" altLang="en-US" sz="1067" dirty="0">
                <a:solidFill>
                  <a:srgbClr val="000000"/>
                </a:solidFill>
                <a:latin typeface="微软雅黑" panose="020B0503020204020204" pitchFamily="34" charset="-122"/>
                <a:ea typeface="微软雅黑" panose="020B0503020204020204" pitchFamily="34" charset="-122"/>
              </a:endParaRPr>
            </a:p>
          </p:txBody>
        </p:sp>
        <p:sp>
          <p:nvSpPr>
            <p:cNvPr id="234" name="矩形 76"/>
            <p:cNvSpPr/>
            <p:nvPr/>
          </p:nvSpPr>
          <p:spPr>
            <a:xfrm>
              <a:off x="5618672" y="3215835"/>
              <a:ext cx="1068382" cy="293515"/>
            </a:xfrm>
            <a:prstGeom prst="rect">
              <a:avLst/>
            </a:prstGeom>
            <a:no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200" dirty="0">
                  <a:solidFill>
                    <a:srgbClr val="000000"/>
                  </a:solidFill>
                  <a:latin typeface="微软雅黑" panose="020B0503020204020204" pitchFamily="34" charset="-122"/>
                  <a:ea typeface="微软雅黑" panose="020B0503020204020204" pitchFamily="34" charset="-122"/>
                </a:rPr>
                <a:t>URLLC_OTT2 slice</a:t>
              </a:r>
              <a:endParaRPr lang="zh-CN" altLang="en-US" sz="1200" dirty="0">
                <a:solidFill>
                  <a:srgbClr val="000000"/>
                </a:solidFill>
                <a:latin typeface="微软雅黑" panose="020B0503020204020204" pitchFamily="34" charset="-122"/>
                <a:ea typeface="微软雅黑" panose="020B0503020204020204" pitchFamily="34" charset="-122"/>
              </a:endParaRPr>
            </a:p>
          </p:txBody>
        </p:sp>
      </p:grpSp>
      <p:sp>
        <p:nvSpPr>
          <p:cNvPr id="245" name="Rectangle 244"/>
          <p:cNvSpPr/>
          <p:nvPr/>
        </p:nvSpPr>
        <p:spPr bwMode="auto">
          <a:xfrm>
            <a:off x="4586889" y="2276475"/>
            <a:ext cx="5553347" cy="3918825"/>
          </a:xfrm>
          <a:prstGeom prst="rect">
            <a:avLst/>
          </a:prstGeom>
          <a:noFill/>
          <a:ln w="12700" cap="flat" cmpd="sng" algn="ctr">
            <a:solidFill>
              <a:srgbClr val="FF9900"/>
            </a:solidFill>
            <a:prstDash val="dash"/>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buClr>
                <a:srgbClr val="CC9900"/>
              </a:buClr>
            </a:pPr>
            <a:r>
              <a:rPr lang="en-US" sz="1467" dirty="0">
                <a:solidFill>
                  <a:srgbClr val="000000"/>
                </a:solidFill>
                <a:latin typeface="微软雅黑" panose="020B0503020204020204" pitchFamily="34" charset="-122"/>
                <a:ea typeface="微软雅黑" panose="020B0503020204020204" pitchFamily="34" charset="-122"/>
              </a:rPr>
              <a:t>CN</a:t>
            </a:r>
          </a:p>
        </p:txBody>
      </p:sp>
      <p:grpSp>
        <p:nvGrpSpPr>
          <p:cNvPr id="246" name="组合 1744"/>
          <p:cNvGrpSpPr>
            <a:grpSpLocks/>
          </p:cNvGrpSpPr>
          <p:nvPr/>
        </p:nvGrpSpPr>
        <p:grpSpPr bwMode="auto">
          <a:xfrm>
            <a:off x="1188621" y="4181011"/>
            <a:ext cx="539947" cy="687425"/>
            <a:chOff x="7464425" y="27031950"/>
            <a:chExt cx="460375" cy="742951"/>
          </a:xfrm>
          <a:solidFill>
            <a:schemeClr val="bg2">
              <a:lumMod val="75000"/>
            </a:schemeClr>
          </a:solidFill>
        </p:grpSpPr>
        <p:sp>
          <p:nvSpPr>
            <p:cNvPr id="247" name="Freeform 246"/>
            <p:cNvSpPr>
              <a:spLocks noEditPoints="1"/>
            </p:cNvSpPr>
            <p:nvPr/>
          </p:nvSpPr>
          <p:spPr bwMode="auto">
            <a:xfrm>
              <a:off x="7464425" y="27144663"/>
              <a:ext cx="341312" cy="630238"/>
            </a:xfrm>
            <a:custGeom>
              <a:avLst/>
              <a:gdLst>
                <a:gd name="T0" fmla="*/ 2147483647 w 91"/>
                <a:gd name="T1" fmla="*/ 2147483647 h 168"/>
                <a:gd name="T2" fmla="*/ 2147483647 w 91"/>
                <a:gd name="T3" fmla="*/ 2147483647 h 168"/>
                <a:gd name="T4" fmla="*/ 2147483647 w 91"/>
                <a:gd name="T5" fmla="*/ 2147483647 h 168"/>
                <a:gd name="T6" fmla="*/ 2147483647 w 91"/>
                <a:gd name="T7" fmla="*/ 2147483647 h 168"/>
                <a:gd name="T8" fmla="*/ 2147483647 w 91"/>
                <a:gd name="T9" fmla="*/ 2147483647 h 168"/>
                <a:gd name="T10" fmla="*/ 2147483647 w 91"/>
                <a:gd name="T11" fmla="*/ 2147483647 h 168"/>
                <a:gd name="T12" fmla="*/ 2147483647 w 91"/>
                <a:gd name="T13" fmla="*/ 2147483647 h 168"/>
                <a:gd name="T14" fmla="*/ 2147483647 w 91"/>
                <a:gd name="T15" fmla="*/ 2147483647 h 168"/>
                <a:gd name="T16" fmla="*/ 2147483647 w 91"/>
                <a:gd name="T17" fmla="*/ 2147483647 h 168"/>
                <a:gd name="T18" fmla="*/ 2147483647 w 91"/>
                <a:gd name="T19" fmla="*/ 2147483647 h 168"/>
                <a:gd name="T20" fmla="*/ 2147483647 w 91"/>
                <a:gd name="T21" fmla="*/ 0 h 168"/>
                <a:gd name="T22" fmla="*/ 2147483647 w 91"/>
                <a:gd name="T23" fmla="*/ 0 h 168"/>
                <a:gd name="T24" fmla="*/ 2147483647 w 91"/>
                <a:gd name="T25" fmla="*/ 2147483647 h 168"/>
                <a:gd name="T26" fmla="*/ 2147483647 w 91"/>
                <a:gd name="T27" fmla="*/ 2147483647 h 168"/>
                <a:gd name="T28" fmla="*/ 2147483647 w 91"/>
                <a:gd name="T29" fmla="*/ 2147483647 h 168"/>
                <a:gd name="T30" fmla="*/ 2147483647 w 91"/>
                <a:gd name="T31" fmla="*/ 2147483647 h 168"/>
                <a:gd name="T32" fmla="*/ 0 w 91"/>
                <a:gd name="T33" fmla="*/ 2147483647 h 168"/>
                <a:gd name="T34" fmla="*/ 0 w 91"/>
                <a:gd name="T35" fmla="*/ 2147483647 h 168"/>
                <a:gd name="T36" fmla="*/ 2147483647 w 91"/>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1"/>
                <a:gd name="T58" fmla="*/ 0 h 168"/>
                <a:gd name="T59" fmla="*/ 91 w 91"/>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1" h="168">
                  <a:moveTo>
                    <a:pt x="84" y="22"/>
                  </a:moveTo>
                  <a:cubicBezTo>
                    <a:pt x="8" y="21"/>
                    <a:pt x="8" y="21"/>
                    <a:pt x="8" y="21"/>
                  </a:cubicBezTo>
                  <a:cubicBezTo>
                    <a:pt x="7" y="147"/>
                    <a:pt x="7" y="147"/>
                    <a:pt x="7" y="147"/>
                  </a:cubicBezTo>
                  <a:cubicBezTo>
                    <a:pt x="84" y="147"/>
                    <a:pt x="84" y="147"/>
                    <a:pt x="84" y="147"/>
                  </a:cubicBezTo>
                  <a:lnTo>
                    <a:pt x="84" y="22"/>
                  </a:lnTo>
                  <a:close/>
                  <a:moveTo>
                    <a:pt x="51" y="157"/>
                  </a:moveTo>
                  <a:cubicBezTo>
                    <a:pt x="51" y="154"/>
                    <a:pt x="49" y="151"/>
                    <a:pt x="45" y="151"/>
                  </a:cubicBezTo>
                  <a:cubicBezTo>
                    <a:pt x="42" y="151"/>
                    <a:pt x="40" y="154"/>
                    <a:pt x="40" y="157"/>
                  </a:cubicBezTo>
                  <a:cubicBezTo>
                    <a:pt x="40" y="160"/>
                    <a:pt x="42" y="163"/>
                    <a:pt x="45" y="163"/>
                  </a:cubicBezTo>
                  <a:cubicBezTo>
                    <a:pt x="49" y="163"/>
                    <a:pt x="51" y="160"/>
                    <a:pt x="51" y="157"/>
                  </a:cubicBezTo>
                  <a:close/>
                  <a:moveTo>
                    <a:pt x="16" y="0"/>
                  </a:moveTo>
                  <a:cubicBezTo>
                    <a:pt x="76" y="0"/>
                    <a:pt x="76" y="0"/>
                    <a:pt x="76" y="0"/>
                  </a:cubicBezTo>
                  <a:cubicBezTo>
                    <a:pt x="84" y="0"/>
                    <a:pt x="91" y="7"/>
                    <a:pt x="91" y="16"/>
                  </a:cubicBezTo>
                  <a:cubicBezTo>
                    <a:pt x="91" y="152"/>
                    <a:pt x="91" y="152"/>
                    <a:pt x="91" y="152"/>
                  </a:cubicBezTo>
                  <a:cubicBezTo>
                    <a:pt x="91" y="161"/>
                    <a:pt x="84" y="168"/>
                    <a:pt x="75" y="168"/>
                  </a:cubicBezTo>
                  <a:cubicBezTo>
                    <a:pt x="16" y="168"/>
                    <a:pt x="16" y="168"/>
                    <a:pt x="16" y="168"/>
                  </a:cubicBezTo>
                  <a:cubicBezTo>
                    <a:pt x="7" y="168"/>
                    <a:pt x="0" y="161"/>
                    <a:pt x="0" y="152"/>
                  </a:cubicBezTo>
                  <a:cubicBezTo>
                    <a:pt x="0" y="16"/>
                    <a:pt x="0" y="16"/>
                    <a:pt x="0" y="16"/>
                  </a:cubicBezTo>
                  <a:cubicBezTo>
                    <a:pt x="0" y="7"/>
                    <a:pt x="7"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48000" tIns="48000" rIns="48000" bIns="48000"/>
            <a:lstStyle/>
            <a:p>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248" name="Freeform 247"/>
            <p:cNvSpPr>
              <a:spLocks/>
            </p:cNvSpPr>
            <p:nvPr/>
          </p:nvSpPr>
          <p:spPr bwMode="auto">
            <a:xfrm>
              <a:off x="7775575" y="27031950"/>
              <a:ext cx="149225" cy="150813"/>
            </a:xfrm>
            <a:custGeom>
              <a:avLst/>
              <a:gdLst>
                <a:gd name="T0" fmla="*/ 2147483647 w 94"/>
                <a:gd name="T1" fmla="*/ 2147483647 h 95"/>
                <a:gd name="T2" fmla="*/ 2147483647 w 94"/>
                <a:gd name="T3" fmla="*/ 2147483647 h 95"/>
                <a:gd name="T4" fmla="*/ 2147483647 w 94"/>
                <a:gd name="T5" fmla="*/ 2147483647 h 95"/>
                <a:gd name="T6" fmla="*/ 2147483647 w 94"/>
                <a:gd name="T7" fmla="*/ 2147483647 h 95"/>
                <a:gd name="T8" fmla="*/ 2147483647 w 94"/>
                <a:gd name="T9" fmla="*/ 2147483647 h 95"/>
                <a:gd name="T10" fmla="*/ 2147483647 w 94"/>
                <a:gd name="T11" fmla="*/ 2147483647 h 95"/>
                <a:gd name="T12" fmla="*/ 2147483647 w 94"/>
                <a:gd name="T13" fmla="*/ 2147483647 h 95"/>
                <a:gd name="T14" fmla="*/ 2147483647 w 94"/>
                <a:gd name="T15" fmla="*/ 2147483647 h 95"/>
                <a:gd name="T16" fmla="*/ 2147483647 w 94"/>
                <a:gd name="T17" fmla="*/ 2147483647 h 95"/>
                <a:gd name="T18" fmla="*/ 2147483647 w 94"/>
                <a:gd name="T19" fmla="*/ 2147483647 h 95"/>
                <a:gd name="T20" fmla="*/ 2147483647 w 94"/>
                <a:gd name="T21" fmla="*/ 2147483647 h 95"/>
                <a:gd name="T22" fmla="*/ 2147483647 w 94"/>
                <a:gd name="T23" fmla="*/ 2147483647 h 95"/>
                <a:gd name="T24" fmla="*/ 2147483647 w 94"/>
                <a:gd name="T25" fmla="*/ 2147483647 h 95"/>
                <a:gd name="T26" fmla="*/ 2147483647 w 94"/>
                <a:gd name="T27" fmla="*/ 2147483647 h 95"/>
                <a:gd name="T28" fmla="*/ 2147483647 w 94"/>
                <a:gd name="T29" fmla="*/ 2147483647 h 95"/>
                <a:gd name="T30" fmla="*/ 2147483647 w 94"/>
                <a:gd name="T31" fmla="*/ 2147483647 h 95"/>
                <a:gd name="T32" fmla="*/ 2147483647 w 94"/>
                <a:gd name="T33" fmla="*/ 2147483647 h 95"/>
                <a:gd name="T34" fmla="*/ 2147483647 w 94"/>
                <a:gd name="T35" fmla="*/ 2147483647 h 95"/>
                <a:gd name="T36" fmla="*/ 2147483647 w 94"/>
                <a:gd name="T37" fmla="*/ 2147483647 h 95"/>
                <a:gd name="T38" fmla="*/ 2147483647 w 94"/>
                <a:gd name="T39" fmla="*/ 2147483647 h 95"/>
                <a:gd name="T40" fmla="*/ 2147483647 w 94"/>
                <a:gd name="T41" fmla="*/ 2147483647 h 95"/>
                <a:gd name="T42" fmla="*/ 2147483647 w 94"/>
                <a:gd name="T43" fmla="*/ 2147483647 h 95"/>
                <a:gd name="T44" fmla="*/ 2147483647 w 94"/>
                <a:gd name="T45" fmla="*/ 2147483647 h 95"/>
                <a:gd name="T46" fmla="*/ 2147483647 w 94"/>
                <a:gd name="T47" fmla="*/ 2147483647 h 95"/>
                <a:gd name="T48" fmla="*/ 2147483647 w 94"/>
                <a:gd name="T49" fmla="*/ 2147483647 h 95"/>
                <a:gd name="T50" fmla="*/ 2147483647 w 94"/>
                <a:gd name="T51" fmla="*/ 2147483647 h 95"/>
                <a:gd name="T52" fmla="*/ 2147483647 w 94"/>
                <a:gd name="T53" fmla="*/ 2147483647 h 95"/>
                <a:gd name="T54" fmla="*/ 2147483647 w 94"/>
                <a:gd name="T55" fmla="*/ 2147483647 h 95"/>
                <a:gd name="T56" fmla="*/ 2147483647 w 94"/>
                <a:gd name="T57" fmla="*/ 2147483647 h 95"/>
                <a:gd name="T58" fmla="*/ 2147483647 w 94"/>
                <a:gd name="T59" fmla="*/ 2147483647 h 95"/>
                <a:gd name="T60" fmla="*/ 2147483647 w 94"/>
                <a:gd name="T61" fmla="*/ 2147483647 h 95"/>
                <a:gd name="T62" fmla="*/ 2147483647 w 94"/>
                <a:gd name="T63" fmla="*/ 2147483647 h 95"/>
                <a:gd name="T64" fmla="*/ 2147483647 w 94"/>
                <a:gd name="T65" fmla="*/ 2147483647 h 95"/>
                <a:gd name="T66" fmla="*/ 2147483647 w 94"/>
                <a:gd name="T67" fmla="*/ 2147483647 h 95"/>
                <a:gd name="T68" fmla="*/ 2147483647 w 94"/>
                <a:gd name="T69" fmla="*/ 2147483647 h 95"/>
                <a:gd name="T70" fmla="*/ 2147483647 w 94"/>
                <a:gd name="T71" fmla="*/ 2147483647 h 95"/>
                <a:gd name="T72" fmla="*/ 2147483647 w 94"/>
                <a:gd name="T73" fmla="*/ 2147483647 h 95"/>
                <a:gd name="T74" fmla="*/ 2147483647 w 94"/>
                <a:gd name="T75" fmla="*/ 2147483647 h 95"/>
                <a:gd name="T76" fmla="*/ 2147483647 w 94"/>
                <a:gd name="T77" fmla="*/ 2147483647 h 95"/>
                <a:gd name="T78" fmla="*/ 2147483647 w 94"/>
                <a:gd name="T79" fmla="*/ 2147483647 h 95"/>
                <a:gd name="T80" fmla="*/ 2147483647 w 94"/>
                <a:gd name="T81" fmla="*/ 2147483647 h 95"/>
                <a:gd name="T82" fmla="*/ 2147483647 w 94"/>
                <a:gd name="T83" fmla="*/ 2147483647 h 95"/>
                <a:gd name="T84" fmla="*/ 2147483647 w 94"/>
                <a:gd name="T85" fmla="*/ 2147483647 h 95"/>
                <a:gd name="T86" fmla="*/ 2147483647 w 94"/>
                <a:gd name="T87" fmla="*/ 0 h 95"/>
                <a:gd name="T88" fmla="*/ 2147483647 w 94"/>
                <a:gd name="T89" fmla="*/ 0 h 95"/>
                <a:gd name="T90" fmla="*/ 2147483647 w 94"/>
                <a:gd name="T91" fmla="*/ 0 h 95"/>
                <a:gd name="T92" fmla="*/ 2147483647 w 94"/>
                <a:gd name="T93" fmla="*/ 2147483647 h 95"/>
                <a:gd name="T94" fmla="*/ 2147483647 w 94"/>
                <a:gd name="T95" fmla="*/ 2147483647 h 95"/>
                <a:gd name="T96" fmla="*/ 2147483647 w 94"/>
                <a:gd name="T97" fmla="*/ 2147483647 h 95"/>
                <a:gd name="T98" fmla="*/ 0 w 94"/>
                <a:gd name="T99" fmla="*/ 2147483647 h 95"/>
                <a:gd name="T100" fmla="*/ 2147483647 w 94"/>
                <a:gd name="T101" fmla="*/ 2147483647 h 95"/>
                <a:gd name="T102" fmla="*/ 2147483647 w 94"/>
                <a:gd name="T103" fmla="*/ 2147483647 h 95"/>
                <a:gd name="T104" fmla="*/ 2147483647 w 94"/>
                <a:gd name="T105" fmla="*/ 2147483647 h 95"/>
                <a:gd name="T106" fmla="*/ 2147483647 w 94"/>
                <a:gd name="T107" fmla="*/ 2147483647 h 9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94"/>
                <a:gd name="T163" fmla="*/ 0 h 95"/>
                <a:gd name="T164" fmla="*/ 94 w 94"/>
                <a:gd name="T165" fmla="*/ 95 h 9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94" h="95">
                  <a:moveTo>
                    <a:pt x="4" y="22"/>
                  </a:moveTo>
                  <a:lnTo>
                    <a:pt x="4" y="22"/>
                  </a:lnTo>
                  <a:lnTo>
                    <a:pt x="12" y="22"/>
                  </a:lnTo>
                  <a:lnTo>
                    <a:pt x="19" y="22"/>
                  </a:lnTo>
                  <a:lnTo>
                    <a:pt x="23" y="24"/>
                  </a:lnTo>
                  <a:lnTo>
                    <a:pt x="30" y="26"/>
                  </a:lnTo>
                  <a:lnTo>
                    <a:pt x="35" y="29"/>
                  </a:lnTo>
                  <a:lnTo>
                    <a:pt x="42" y="33"/>
                  </a:lnTo>
                  <a:lnTo>
                    <a:pt x="47" y="36"/>
                  </a:lnTo>
                  <a:lnTo>
                    <a:pt x="52" y="40"/>
                  </a:lnTo>
                  <a:lnTo>
                    <a:pt x="54" y="43"/>
                  </a:lnTo>
                  <a:lnTo>
                    <a:pt x="59" y="48"/>
                  </a:lnTo>
                  <a:lnTo>
                    <a:pt x="64" y="52"/>
                  </a:lnTo>
                  <a:lnTo>
                    <a:pt x="66" y="59"/>
                  </a:lnTo>
                  <a:lnTo>
                    <a:pt x="68" y="64"/>
                  </a:lnTo>
                  <a:lnTo>
                    <a:pt x="71" y="71"/>
                  </a:lnTo>
                  <a:lnTo>
                    <a:pt x="73" y="76"/>
                  </a:lnTo>
                  <a:lnTo>
                    <a:pt x="73" y="83"/>
                  </a:lnTo>
                  <a:lnTo>
                    <a:pt x="73" y="90"/>
                  </a:lnTo>
                  <a:lnTo>
                    <a:pt x="73" y="92"/>
                  </a:lnTo>
                  <a:lnTo>
                    <a:pt x="75" y="95"/>
                  </a:lnTo>
                  <a:lnTo>
                    <a:pt x="78" y="95"/>
                  </a:lnTo>
                  <a:lnTo>
                    <a:pt x="90" y="95"/>
                  </a:lnTo>
                  <a:lnTo>
                    <a:pt x="92" y="95"/>
                  </a:lnTo>
                  <a:lnTo>
                    <a:pt x="94" y="92"/>
                  </a:lnTo>
                  <a:lnTo>
                    <a:pt x="94" y="83"/>
                  </a:lnTo>
                  <a:lnTo>
                    <a:pt x="94" y="73"/>
                  </a:lnTo>
                  <a:lnTo>
                    <a:pt x="92" y="66"/>
                  </a:lnTo>
                  <a:lnTo>
                    <a:pt x="90" y="57"/>
                  </a:lnTo>
                  <a:lnTo>
                    <a:pt x="87" y="50"/>
                  </a:lnTo>
                  <a:lnTo>
                    <a:pt x="82" y="43"/>
                  </a:lnTo>
                  <a:lnTo>
                    <a:pt x="78" y="36"/>
                  </a:lnTo>
                  <a:lnTo>
                    <a:pt x="71" y="29"/>
                  </a:lnTo>
                  <a:lnTo>
                    <a:pt x="68" y="26"/>
                  </a:lnTo>
                  <a:lnTo>
                    <a:pt x="61" y="19"/>
                  </a:lnTo>
                  <a:lnTo>
                    <a:pt x="54" y="17"/>
                  </a:lnTo>
                  <a:lnTo>
                    <a:pt x="47" y="12"/>
                  </a:lnTo>
                  <a:lnTo>
                    <a:pt x="40" y="7"/>
                  </a:lnTo>
                  <a:lnTo>
                    <a:pt x="30" y="5"/>
                  </a:lnTo>
                  <a:lnTo>
                    <a:pt x="23" y="3"/>
                  </a:lnTo>
                  <a:lnTo>
                    <a:pt x="14" y="0"/>
                  </a:lnTo>
                  <a:lnTo>
                    <a:pt x="7" y="0"/>
                  </a:lnTo>
                  <a:lnTo>
                    <a:pt x="4" y="0"/>
                  </a:lnTo>
                  <a:lnTo>
                    <a:pt x="2" y="3"/>
                  </a:lnTo>
                  <a:lnTo>
                    <a:pt x="2" y="5"/>
                  </a:lnTo>
                  <a:lnTo>
                    <a:pt x="0" y="17"/>
                  </a:lnTo>
                  <a:lnTo>
                    <a:pt x="2" y="19"/>
                  </a:lnTo>
                  <a:lnTo>
                    <a:pt x="2" y="22"/>
                  </a:lnTo>
                  <a:lnTo>
                    <a:pt x="4"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48000" tIns="48000" rIns="48000" bIns="48000"/>
            <a:lstStyle/>
            <a:p>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249" name="Freeform 248"/>
            <p:cNvSpPr>
              <a:spLocks/>
            </p:cNvSpPr>
            <p:nvPr/>
          </p:nvSpPr>
          <p:spPr bwMode="auto">
            <a:xfrm>
              <a:off x="7786688" y="27092275"/>
              <a:ext cx="82550" cy="90488"/>
            </a:xfrm>
            <a:custGeom>
              <a:avLst/>
              <a:gdLst>
                <a:gd name="T0" fmla="*/ 2147483647 w 52"/>
                <a:gd name="T1" fmla="*/ 2147483647 h 57"/>
                <a:gd name="T2" fmla="*/ 2147483647 w 52"/>
                <a:gd name="T3" fmla="*/ 2147483647 h 57"/>
                <a:gd name="T4" fmla="*/ 2147483647 w 52"/>
                <a:gd name="T5" fmla="*/ 2147483647 h 57"/>
                <a:gd name="T6" fmla="*/ 2147483647 w 52"/>
                <a:gd name="T7" fmla="*/ 2147483647 h 57"/>
                <a:gd name="T8" fmla="*/ 2147483647 w 52"/>
                <a:gd name="T9" fmla="*/ 2147483647 h 57"/>
                <a:gd name="T10" fmla="*/ 2147483647 w 52"/>
                <a:gd name="T11" fmla="*/ 2147483647 h 57"/>
                <a:gd name="T12" fmla="*/ 2147483647 w 52"/>
                <a:gd name="T13" fmla="*/ 2147483647 h 57"/>
                <a:gd name="T14" fmla="*/ 2147483647 w 52"/>
                <a:gd name="T15" fmla="*/ 2147483647 h 57"/>
                <a:gd name="T16" fmla="*/ 2147483647 w 52"/>
                <a:gd name="T17" fmla="*/ 2147483647 h 57"/>
                <a:gd name="T18" fmla="*/ 2147483647 w 52"/>
                <a:gd name="T19" fmla="*/ 2147483647 h 57"/>
                <a:gd name="T20" fmla="*/ 2147483647 w 52"/>
                <a:gd name="T21" fmla="*/ 2147483647 h 57"/>
                <a:gd name="T22" fmla="*/ 2147483647 w 52"/>
                <a:gd name="T23" fmla="*/ 2147483647 h 57"/>
                <a:gd name="T24" fmla="*/ 2147483647 w 52"/>
                <a:gd name="T25" fmla="*/ 2147483647 h 57"/>
                <a:gd name="T26" fmla="*/ 2147483647 w 52"/>
                <a:gd name="T27" fmla="*/ 2147483647 h 57"/>
                <a:gd name="T28" fmla="*/ 2147483647 w 52"/>
                <a:gd name="T29" fmla="*/ 2147483647 h 57"/>
                <a:gd name="T30" fmla="*/ 2147483647 w 52"/>
                <a:gd name="T31" fmla="*/ 2147483647 h 57"/>
                <a:gd name="T32" fmla="*/ 2147483647 w 52"/>
                <a:gd name="T33" fmla="*/ 2147483647 h 57"/>
                <a:gd name="T34" fmla="*/ 2147483647 w 52"/>
                <a:gd name="T35" fmla="*/ 2147483647 h 57"/>
                <a:gd name="T36" fmla="*/ 2147483647 w 52"/>
                <a:gd name="T37" fmla="*/ 2147483647 h 57"/>
                <a:gd name="T38" fmla="*/ 2147483647 w 52"/>
                <a:gd name="T39" fmla="*/ 2147483647 h 57"/>
                <a:gd name="T40" fmla="*/ 2147483647 w 52"/>
                <a:gd name="T41" fmla="*/ 2147483647 h 57"/>
                <a:gd name="T42" fmla="*/ 2147483647 w 52"/>
                <a:gd name="T43" fmla="*/ 2147483647 h 57"/>
                <a:gd name="T44" fmla="*/ 2147483647 w 52"/>
                <a:gd name="T45" fmla="*/ 2147483647 h 57"/>
                <a:gd name="T46" fmla="*/ 2147483647 w 52"/>
                <a:gd name="T47" fmla="*/ 0 h 57"/>
                <a:gd name="T48" fmla="*/ 2147483647 w 52"/>
                <a:gd name="T49" fmla="*/ 0 h 57"/>
                <a:gd name="T50" fmla="*/ 2147483647 w 52"/>
                <a:gd name="T51" fmla="*/ 0 h 57"/>
                <a:gd name="T52" fmla="*/ 2147483647 w 52"/>
                <a:gd name="T53" fmla="*/ 0 h 57"/>
                <a:gd name="T54" fmla="*/ 2147483647 w 52"/>
                <a:gd name="T55" fmla="*/ 0 h 57"/>
                <a:gd name="T56" fmla="*/ 2147483647 w 52"/>
                <a:gd name="T57" fmla="*/ 2147483647 h 57"/>
                <a:gd name="T58" fmla="*/ 2147483647 w 52"/>
                <a:gd name="T59" fmla="*/ 2147483647 h 57"/>
                <a:gd name="T60" fmla="*/ 0 w 52"/>
                <a:gd name="T61" fmla="*/ 2147483647 h 57"/>
                <a:gd name="T62" fmla="*/ 0 w 52"/>
                <a:gd name="T63" fmla="*/ 2147483647 h 57"/>
                <a:gd name="T64" fmla="*/ 2147483647 w 52"/>
                <a:gd name="T65" fmla="*/ 2147483647 h 57"/>
                <a:gd name="T66" fmla="*/ 2147483647 w 52"/>
                <a:gd name="T67" fmla="*/ 2147483647 h 57"/>
                <a:gd name="T68" fmla="*/ 2147483647 w 52"/>
                <a:gd name="T69" fmla="*/ 2147483647 h 57"/>
                <a:gd name="T70" fmla="*/ 2147483647 w 52"/>
                <a:gd name="T71" fmla="*/ 2147483647 h 57"/>
                <a:gd name="T72" fmla="*/ 2147483647 w 52"/>
                <a:gd name="T73" fmla="*/ 2147483647 h 57"/>
                <a:gd name="T74" fmla="*/ 2147483647 w 52"/>
                <a:gd name="T75" fmla="*/ 2147483647 h 57"/>
                <a:gd name="T76" fmla="*/ 2147483647 w 52"/>
                <a:gd name="T77" fmla="*/ 2147483647 h 57"/>
                <a:gd name="T78" fmla="*/ 2147483647 w 52"/>
                <a:gd name="T79" fmla="*/ 2147483647 h 57"/>
                <a:gd name="T80" fmla="*/ 2147483647 w 52"/>
                <a:gd name="T81" fmla="*/ 2147483647 h 57"/>
                <a:gd name="T82" fmla="*/ 2147483647 w 52"/>
                <a:gd name="T83" fmla="*/ 2147483647 h 57"/>
                <a:gd name="T84" fmla="*/ 2147483647 w 52"/>
                <a:gd name="T85" fmla="*/ 2147483647 h 57"/>
                <a:gd name="T86" fmla="*/ 2147483647 w 52"/>
                <a:gd name="T87" fmla="*/ 2147483647 h 57"/>
                <a:gd name="T88" fmla="*/ 2147483647 w 52"/>
                <a:gd name="T89" fmla="*/ 2147483647 h 57"/>
                <a:gd name="T90" fmla="*/ 2147483647 w 52"/>
                <a:gd name="T91" fmla="*/ 2147483647 h 5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52"/>
                <a:gd name="T139" fmla="*/ 0 h 57"/>
                <a:gd name="T140" fmla="*/ 52 w 52"/>
                <a:gd name="T141" fmla="*/ 57 h 5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52" h="57">
                  <a:moveTo>
                    <a:pt x="33" y="54"/>
                  </a:moveTo>
                  <a:lnTo>
                    <a:pt x="33" y="54"/>
                  </a:lnTo>
                  <a:lnTo>
                    <a:pt x="33" y="57"/>
                  </a:lnTo>
                  <a:lnTo>
                    <a:pt x="35" y="57"/>
                  </a:lnTo>
                  <a:lnTo>
                    <a:pt x="47" y="57"/>
                  </a:lnTo>
                  <a:lnTo>
                    <a:pt x="49" y="57"/>
                  </a:lnTo>
                  <a:lnTo>
                    <a:pt x="49" y="54"/>
                  </a:lnTo>
                  <a:lnTo>
                    <a:pt x="52" y="52"/>
                  </a:lnTo>
                  <a:lnTo>
                    <a:pt x="52" y="47"/>
                  </a:lnTo>
                  <a:lnTo>
                    <a:pt x="49" y="43"/>
                  </a:lnTo>
                  <a:lnTo>
                    <a:pt x="49" y="38"/>
                  </a:lnTo>
                  <a:lnTo>
                    <a:pt x="49" y="33"/>
                  </a:lnTo>
                  <a:lnTo>
                    <a:pt x="47" y="28"/>
                  </a:lnTo>
                  <a:lnTo>
                    <a:pt x="45" y="24"/>
                  </a:lnTo>
                  <a:lnTo>
                    <a:pt x="42" y="19"/>
                  </a:lnTo>
                  <a:lnTo>
                    <a:pt x="38" y="17"/>
                  </a:lnTo>
                  <a:lnTo>
                    <a:pt x="38" y="14"/>
                  </a:lnTo>
                  <a:lnTo>
                    <a:pt x="33" y="10"/>
                  </a:lnTo>
                  <a:lnTo>
                    <a:pt x="31" y="7"/>
                  </a:lnTo>
                  <a:lnTo>
                    <a:pt x="26" y="5"/>
                  </a:lnTo>
                  <a:lnTo>
                    <a:pt x="23" y="2"/>
                  </a:lnTo>
                  <a:lnTo>
                    <a:pt x="19" y="2"/>
                  </a:lnTo>
                  <a:lnTo>
                    <a:pt x="14" y="0"/>
                  </a:lnTo>
                  <a:lnTo>
                    <a:pt x="9" y="0"/>
                  </a:lnTo>
                  <a:lnTo>
                    <a:pt x="5" y="0"/>
                  </a:lnTo>
                  <a:lnTo>
                    <a:pt x="2" y="0"/>
                  </a:lnTo>
                  <a:lnTo>
                    <a:pt x="2" y="2"/>
                  </a:lnTo>
                  <a:lnTo>
                    <a:pt x="0" y="17"/>
                  </a:lnTo>
                  <a:lnTo>
                    <a:pt x="0" y="19"/>
                  </a:lnTo>
                  <a:lnTo>
                    <a:pt x="2" y="19"/>
                  </a:lnTo>
                  <a:lnTo>
                    <a:pt x="2" y="21"/>
                  </a:lnTo>
                  <a:lnTo>
                    <a:pt x="5" y="21"/>
                  </a:lnTo>
                  <a:lnTo>
                    <a:pt x="9" y="21"/>
                  </a:lnTo>
                  <a:lnTo>
                    <a:pt x="14" y="24"/>
                  </a:lnTo>
                  <a:lnTo>
                    <a:pt x="19" y="26"/>
                  </a:lnTo>
                  <a:lnTo>
                    <a:pt x="23" y="28"/>
                  </a:lnTo>
                  <a:lnTo>
                    <a:pt x="23" y="31"/>
                  </a:lnTo>
                  <a:lnTo>
                    <a:pt x="28" y="35"/>
                  </a:lnTo>
                  <a:lnTo>
                    <a:pt x="28" y="40"/>
                  </a:lnTo>
                  <a:lnTo>
                    <a:pt x="31" y="45"/>
                  </a:lnTo>
                  <a:lnTo>
                    <a:pt x="31" y="52"/>
                  </a:lnTo>
                  <a:lnTo>
                    <a:pt x="33"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48000" tIns="48000" rIns="48000" bIns="48000"/>
            <a:lstStyle/>
            <a:p>
              <a:endParaRPr lang="zh-CN" altLang="en-US" sz="1400">
                <a:solidFill>
                  <a:srgbClr val="FFFFFF"/>
                </a:solidFill>
                <a:latin typeface="微软雅黑" panose="020B0503020204020204" pitchFamily="34" charset="-122"/>
                <a:ea typeface="微软雅黑" panose="020B0503020204020204" pitchFamily="34" charset="-122"/>
              </a:endParaRPr>
            </a:p>
          </p:txBody>
        </p:sp>
      </p:grpSp>
      <p:sp>
        <p:nvSpPr>
          <p:cNvPr id="274" name="Rectangle 273"/>
          <p:cNvSpPr/>
          <p:nvPr/>
        </p:nvSpPr>
        <p:spPr bwMode="auto">
          <a:xfrm>
            <a:off x="718891" y="1039483"/>
            <a:ext cx="2208757" cy="384725"/>
          </a:xfrm>
          <a:prstGeom prst="rect">
            <a:avLst/>
          </a:prstGeom>
          <a:solidFill>
            <a:srgbClr val="006699"/>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r>
              <a:rPr lang="en-US" altLang="zh-CN" sz="1867" b="1" dirty="0">
                <a:latin typeface="微软雅黑" panose="020B0503020204020204" pitchFamily="34" charset="-122"/>
                <a:ea typeface="微软雅黑" panose="020B0503020204020204" pitchFamily="34" charset="-122"/>
              </a:rPr>
              <a:t>UE</a:t>
            </a:r>
            <a:endParaRPr lang="en-US" sz="1867" b="1" dirty="0">
              <a:latin typeface="微软雅黑" panose="020B0503020204020204" pitchFamily="34" charset="-122"/>
              <a:ea typeface="微软雅黑" panose="020B0503020204020204" pitchFamily="34" charset="-122"/>
            </a:endParaRPr>
          </a:p>
        </p:txBody>
      </p:sp>
      <p:sp>
        <p:nvSpPr>
          <p:cNvPr id="275" name="Freeform 1224"/>
          <p:cNvSpPr>
            <a:spLocks/>
          </p:cNvSpPr>
          <p:nvPr/>
        </p:nvSpPr>
        <p:spPr bwMode="auto">
          <a:xfrm>
            <a:off x="10521805" y="3626810"/>
            <a:ext cx="1097065" cy="709440"/>
          </a:xfrm>
          <a:custGeom>
            <a:avLst/>
            <a:gdLst>
              <a:gd name="T0" fmla="*/ 2147483647 w 219"/>
              <a:gd name="T1" fmla="*/ 2147483647 h 128"/>
              <a:gd name="T2" fmla="*/ 2147483647 w 219"/>
              <a:gd name="T3" fmla="*/ 2147483647 h 128"/>
              <a:gd name="T4" fmla="*/ 2147483647 w 219"/>
              <a:gd name="T5" fmla="*/ 2147483647 h 128"/>
              <a:gd name="T6" fmla="*/ 2147483647 w 219"/>
              <a:gd name="T7" fmla="*/ 2147483647 h 128"/>
              <a:gd name="T8" fmla="*/ 2147483647 w 219"/>
              <a:gd name="T9" fmla="*/ 2147483647 h 128"/>
              <a:gd name="T10" fmla="*/ 2147483647 w 219"/>
              <a:gd name="T11" fmla="*/ 0 h 128"/>
              <a:gd name="T12" fmla="*/ 2147483647 w 219"/>
              <a:gd name="T13" fmla="*/ 2147483647 h 128"/>
              <a:gd name="T14" fmla="*/ 0 w 219"/>
              <a:gd name="T15" fmla="*/ 2147483647 h 128"/>
              <a:gd name="T16" fmla="*/ 2147483647 w 219"/>
              <a:gd name="T17" fmla="*/ 2147483647 h 128"/>
              <a:gd name="T18" fmla="*/ 2147483647 w 219"/>
              <a:gd name="T19" fmla="*/ 2147483647 h 128"/>
              <a:gd name="T20" fmla="*/ 2147483647 w 219"/>
              <a:gd name="T21" fmla="*/ 2147483647 h 1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9"/>
              <a:gd name="T34" fmla="*/ 0 h 128"/>
              <a:gd name="T35" fmla="*/ 219 w 219"/>
              <a:gd name="T36" fmla="*/ 128 h 1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9" h="128">
                <a:moveTo>
                  <a:pt x="91" y="120"/>
                </a:moveTo>
                <a:cubicBezTo>
                  <a:pt x="100" y="125"/>
                  <a:pt x="112" y="128"/>
                  <a:pt x="124" y="128"/>
                </a:cubicBezTo>
                <a:cubicBezTo>
                  <a:pt x="144" y="128"/>
                  <a:pt x="161" y="121"/>
                  <a:pt x="171" y="110"/>
                </a:cubicBezTo>
                <a:cubicBezTo>
                  <a:pt x="198" y="107"/>
                  <a:pt x="219" y="89"/>
                  <a:pt x="219" y="67"/>
                </a:cubicBezTo>
                <a:cubicBezTo>
                  <a:pt x="219" y="43"/>
                  <a:pt x="194" y="23"/>
                  <a:pt x="163" y="23"/>
                </a:cubicBezTo>
                <a:cubicBezTo>
                  <a:pt x="155" y="10"/>
                  <a:pt x="134" y="0"/>
                  <a:pt x="109" y="0"/>
                </a:cubicBezTo>
                <a:cubicBezTo>
                  <a:pt x="84" y="0"/>
                  <a:pt x="63" y="10"/>
                  <a:pt x="55" y="23"/>
                </a:cubicBezTo>
                <a:cubicBezTo>
                  <a:pt x="24" y="23"/>
                  <a:pt x="0" y="41"/>
                  <a:pt x="0" y="63"/>
                </a:cubicBezTo>
                <a:cubicBezTo>
                  <a:pt x="0" y="78"/>
                  <a:pt x="12" y="91"/>
                  <a:pt x="29" y="98"/>
                </a:cubicBezTo>
                <a:cubicBezTo>
                  <a:pt x="31" y="109"/>
                  <a:pt x="42" y="118"/>
                  <a:pt x="57" y="121"/>
                </a:cubicBezTo>
                <a:cubicBezTo>
                  <a:pt x="57" y="121"/>
                  <a:pt x="75" y="125"/>
                  <a:pt x="91" y="120"/>
                </a:cubicBezTo>
              </a:path>
            </a:pathLst>
          </a:custGeom>
          <a:noFill/>
          <a:ln w="28575">
            <a:solidFill>
              <a:srgbClr val="006699"/>
            </a:solidFill>
          </a:ln>
        </p:spPr>
        <p:txBody>
          <a:bodyPr lIns="48000" tIns="48000" rIns="48000" bIns="48000" anchor="ctr"/>
          <a:lstStyle/>
          <a:p>
            <a:pPr algn="ctr"/>
            <a:endParaRPr lang="en-US" sz="1333" dirty="0">
              <a:solidFill>
                <a:srgbClr val="006699"/>
              </a:solidFill>
              <a:latin typeface="微软雅黑" panose="020B0503020204020204" pitchFamily="34" charset="-122"/>
              <a:ea typeface="微软雅黑" panose="020B0503020204020204" pitchFamily="34" charset="-122"/>
            </a:endParaRPr>
          </a:p>
        </p:txBody>
      </p:sp>
      <p:sp>
        <p:nvSpPr>
          <p:cNvPr id="276" name="Freeform 1224"/>
          <p:cNvSpPr>
            <a:spLocks/>
          </p:cNvSpPr>
          <p:nvPr/>
        </p:nvSpPr>
        <p:spPr bwMode="auto">
          <a:xfrm>
            <a:off x="10652054" y="5017925"/>
            <a:ext cx="969765" cy="611475"/>
          </a:xfrm>
          <a:custGeom>
            <a:avLst/>
            <a:gdLst>
              <a:gd name="T0" fmla="*/ 2147483647 w 219"/>
              <a:gd name="T1" fmla="*/ 2147483647 h 128"/>
              <a:gd name="T2" fmla="*/ 2147483647 w 219"/>
              <a:gd name="T3" fmla="*/ 2147483647 h 128"/>
              <a:gd name="T4" fmla="*/ 2147483647 w 219"/>
              <a:gd name="T5" fmla="*/ 2147483647 h 128"/>
              <a:gd name="T6" fmla="*/ 2147483647 w 219"/>
              <a:gd name="T7" fmla="*/ 2147483647 h 128"/>
              <a:gd name="T8" fmla="*/ 2147483647 w 219"/>
              <a:gd name="T9" fmla="*/ 2147483647 h 128"/>
              <a:gd name="T10" fmla="*/ 2147483647 w 219"/>
              <a:gd name="T11" fmla="*/ 0 h 128"/>
              <a:gd name="T12" fmla="*/ 2147483647 w 219"/>
              <a:gd name="T13" fmla="*/ 2147483647 h 128"/>
              <a:gd name="T14" fmla="*/ 0 w 219"/>
              <a:gd name="T15" fmla="*/ 2147483647 h 128"/>
              <a:gd name="T16" fmla="*/ 2147483647 w 219"/>
              <a:gd name="T17" fmla="*/ 2147483647 h 128"/>
              <a:gd name="T18" fmla="*/ 2147483647 w 219"/>
              <a:gd name="T19" fmla="*/ 2147483647 h 128"/>
              <a:gd name="T20" fmla="*/ 2147483647 w 219"/>
              <a:gd name="T21" fmla="*/ 2147483647 h 1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9"/>
              <a:gd name="T34" fmla="*/ 0 h 128"/>
              <a:gd name="T35" fmla="*/ 219 w 219"/>
              <a:gd name="T36" fmla="*/ 128 h 1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9" h="128">
                <a:moveTo>
                  <a:pt x="91" y="120"/>
                </a:moveTo>
                <a:cubicBezTo>
                  <a:pt x="100" y="125"/>
                  <a:pt x="112" y="128"/>
                  <a:pt x="124" y="128"/>
                </a:cubicBezTo>
                <a:cubicBezTo>
                  <a:pt x="144" y="128"/>
                  <a:pt x="161" y="121"/>
                  <a:pt x="171" y="110"/>
                </a:cubicBezTo>
                <a:cubicBezTo>
                  <a:pt x="198" y="107"/>
                  <a:pt x="219" y="89"/>
                  <a:pt x="219" y="67"/>
                </a:cubicBezTo>
                <a:cubicBezTo>
                  <a:pt x="219" y="43"/>
                  <a:pt x="194" y="23"/>
                  <a:pt x="163" y="23"/>
                </a:cubicBezTo>
                <a:cubicBezTo>
                  <a:pt x="155" y="10"/>
                  <a:pt x="134" y="0"/>
                  <a:pt x="109" y="0"/>
                </a:cubicBezTo>
                <a:cubicBezTo>
                  <a:pt x="84" y="0"/>
                  <a:pt x="63" y="10"/>
                  <a:pt x="55" y="23"/>
                </a:cubicBezTo>
                <a:cubicBezTo>
                  <a:pt x="24" y="23"/>
                  <a:pt x="0" y="41"/>
                  <a:pt x="0" y="63"/>
                </a:cubicBezTo>
                <a:cubicBezTo>
                  <a:pt x="0" y="78"/>
                  <a:pt x="12" y="91"/>
                  <a:pt x="29" y="98"/>
                </a:cubicBezTo>
                <a:cubicBezTo>
                  <a:pt x="31" y="109"/>
                  <a:pt x="42" y="118"/>
                  <a:pt x="57" y="121"/>
                </a:cubicBezTo>
                <a:cubicBezTo>
                  <a:pt x="57" y="121"/>
                  <a:pt x="75" y="125"/>
                  <a:pt x="91" y="120"/>
                </a:cubicBezTo>
              </a:path>
            </a:pathLst>
          </a:custGeom>
          <a:noFill/>
          <a:ln w="28575">
            <a:solidFill>
              <a:srgbClr val="006699"/>
            </a:solidFill>
          </a:ln>
        </p:spPr>
        <p:txBody>
          <a:bodyPr lIns="48000" tIns="48000" rIns="48000" bIns="48000" anchor="ctr"/>
          <a:lstStyle/>
          <a:p>
            <a:pPr algn="ctr"/>
            <a:endParaRPr lang="en-US" sz="1333" dirty="0">
              <a:solidFill>
                <a:srgbClr val="006699"/>
              </a:solidFill>
              <a:latin typeface="微软雅黑" panose="020B0503020204020204" pitchFamily="34" charset="-122"/>
              <a:ea typeface="微软雅黑" panose="020B0503020204020204" pitchFamily="34" charset="-122"/>
            </a:endParaRPr>
          </a:p>
        </p:txBody>
      </p:sp>
      <p:grpSp>
        <p:nvGrpSpPr>
          <p:cNvPr id="280" name="Group 279"/>
          <p:cNvGrpSpPr/>
          <p:nvPr/>
        </p:nvGrpSpPr>
        <p:grpSpPr>
          <a:xfrm>
            <a:off x="3746202" y="4180715"/>
            <a:ext cx="562279" cy="767373"/>
            <a:chOff x="2790895" y="2002662"/>
            <a:chExt cx="302442" cy="366936"/>
          </a:xfrm>
          <a:solidFill>
            <a:schemeClr val="bg1">
              <a:lumMod val="50000"/>
            </a:schemeClr>
          </a:solidFill>
        </p:grpSpPr>
        <p:sp>
          <p:nvSpPr>
            <p:cNvPr id="281" name="Freeform 280"/>
            <p:cNvSpPr>
              <a:spLocks/>
            </p:cNvSpPr>
            <p:nvPr/>
          </p:nvSpPr>
          <p:spPr bwMode="auto">
            <a:xfrm>
              <a:off x="2940573" y="2182923"/>
              <a:ext cx="1543" cy="713"/>
            </a:xfrm>
            <a:custGeom>
              <a:avLst/>
              <a:gdLst>
                <a:gd name="T0" fmla="*/ 0 w 1"/>
                <a:gd name="T1" fmla="*/ 0 h 1588"/>
                <a:gd name="T2" fmla="*/ 2147483647 w 1"/>
                <a:gd name="T3" fmla="*/ 0 h 1588"/>
                <a:gd name="T4" fmla="*/ 0 w 1"/>
                <a:gd name="T5" fmla="*/ 0 h 1588"/>
                <a:gd name="T6" fmla="*/ 0 60000 65536"/>
                <a:gd name="T7" fmla="*/ 0 60000 65536"/>
                <a:gd name="T8" fmla="*/ 0 60000 65536"/>
                <a:gd name="T9" fmla="*/ 0 w 1"/>
                <a:gd name="T10" fmla="*/ 0 h 1588"/>
                <a:gd name="T11" fmla="*/ 1 w 1"/>
                <a:gd name="T12" fmla="*/ 1588 h 1588"/>
              </a:gdLst>
              <a:ahLst/>
              <a:cxnLst>
                <a:cxn ang="T6">
                  <a:pos x="T0" y="T1"/>
                </a:cxn>
                <a:cxn ang="T7">
                  <a:pos x="T2" y="T3"/>
                </a:cxn>
                <a:cxn ang="T8">
                  <a:pos x="T4" y="T5"/>
                </a:cxn>
              </a:cxnLst>
              <a:rect l="T9" t="T10" r="T11" b="T12"/>
              <a:pathLst>
                <a:path w="1" h="1588">
                  <a:moveTo>
                    <a:pt x="0" y="0"/>
                  </a:moveTo>
                  <a:cubicBezTo>
                    <a:pt x="1" y="0"/>
                    <a:pt x="1" y="0"/>
                    <a:pt x="1" y="0"/>
                  </a:cubicBezTo>
                  <a:cubicBezTo>
                    <a:pt x="1" y="0"/>
                    <a:pt x="1" y="0"/>
                    <a:pt x="0" y="0"/>
                  </a:cubicBez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2" name="Freeform 281"/>
            <p:cNvSpPr>
              <a:spLocks/>
            </p:cNvSpPr>
            <p:nvPr/>
          </p:nvSpPr>
          <p:spPr bwMode="auto">
            <a:xfrm>
              <a:off x="2940573" y="2182923"/>
              <a:ext cx="1543" cy="713"/>
            </a:xfrm>
            <a:custGeom>
              <a:avLst/>
              <a:gdLst>
                <a:gd name="T0" fmla="*/ 0 w 1"/>
                <a:gd name="T1" fmla="*/ 0 h 1588"/>
                <a:gd name="T2" fmla="*/ 2147483647 w 1"/>
                <a:gd name="T3" fmla="*/ 0 h 1588"/>
                <a:gd name="T4" fmla="*/ 0 w 1"/>
                <a:gd name="T5" fmla="*/ 0 h 1588"/>
                <a:gd name="T6" fmla="*/ 0 60000 65536"/>
                <a:gd name="T7" fmla="*/ 0 60000 65536"/>
                <a:gd name="T8" fmla="*/ 0 60000 65536"/>
                <a:gd name="T9" fmla="*/ 0 w 1"/>
                <a:gd name="T10" fmla="*/ 0 h 1588"/>
                <a:gd name="T11" fmla="*/ 1 w 1"/>
                <a:gd name="T12" fmla="*/ 1588 h 1588"/>
              </a:gdLst>
              <a:ahLst/>
              <a:cxnLst>
                <a:cxn ang="T6">
                  <a:pos x="T0" y="T1"/>
                </a:cxn>
                <a:cxn ang="T7">
                  <a:pos x="T2" y="T3"/>
                </a:cxn>
                <a:cxn ang="T8">
                  <a:pos x="T4" y="T5"/>
                </a:cxn>
              </a:cxnLst>
              <a:rect l="T9" t="T10" r="T11" b="T12"/>
              <a:pathLst>
                <a:path w="1" h="1588">
                  <a:moveTo>
                    <a:pt x="0" y="0"/>
                  </a:moveTo>
                  <a:cubicBezTo>
                    <a:pt x="1" y="0"/>
                    <a:pt x="1" y="0"/>
                    <a:pt x="1" y="0"/>
                  </a:cubicBezTo>
                  <a:cubicBezTo>
                    <a:pt x="1" y="0"/>
                    <a:pt x="1" y="0"/>
                    <a:pt x="0" y="0"/>
                  </a:cubicBez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3" name="Freeform 282"/>
            <p:cNvSpPr>
              <a:spLocks noEditPoints="1"/>
            </p:cNvSpPr>
            <p:nvPr/>
          </p:nvSpPr>
          <p:spPr bwMode="auto">
            <a:xfrm>
              <a:off x="2861327" y="2160836"/>
              <a:ext cx="160479" cy="208762"/>
            </a:xfrm>
            <a:custGeom>
              <a:avLst/>
              <a:gdLst>
                <a:gd name="T0" fmla="*/ 2147483647 w 88"/>
                <a:gd name="T1" fmla="*/ 2147483647 h 124"/>
                <a:gd name="T2" fmla="*/ 2147483647 w 88"/>
                <a:gd name="T3" fmla="*/ 2147483647 h 124"/>
                <a:gd name="T4" fmla="*/ 2147483647 w 88"/>
                <a:gd name="T5" fmla="*/ 2147483647 h 124"/>
                <a:gd name="T6" fmla="*/ 2147483647 w 88"/>
                <a:gd name="T7" fmla="*/ 2147483647 h 124"/>
                <a:gd name="T8" fmla="*/ 2147483647 w 88"/>
                <a:gd name="T9" fmla="*/ 0 h 124"/>
                <a:gd name="T10" fmla="*/ 2147483647 w 88"/>
                <a:gd name="T11" fmla="*/ 0 h 124"/>
                <a:gd name="T12" fmla="*/ 2147483647 w 88"/>
                <a:gd name="T13" fmla="*/ 0 h 124"/>
                <a:gd name="T14" fmla="*/ 2147483647 w 88"/>
                <a:gd name="T15" fmla="*/ 2147483647 h 124"/>
                <a:gd name="T16" fmla="*/ 2147483647 w 88"/>
                <a:gd name="T17" fmla="*/ 2147483647 h 124"/>
                <a:gd name="T18" fmla="*/ 0 w 88"/>
                <a:gd name="T19" fmla="*/ 2147483647 h 124"/>
                <a:gd name="T20" fmla="*/ 2147483647 w 88"/>
                <a:gd name="T21" fmla="*/ 2147483647 h 124"/>
                <a:gd name="T22" fmla="*/ 2147483647 w 88"/>
                <a:gd name="T23" fmla="*/ 2147483647 h 124"/>
                <a:gd name="T24" fmla="*/ 2147483647 w 88"/>
                <a:gd name="T25" fmla="*/ 2147483647 h 124"/>
                <a:gd name="T26" fmla="*/ 2147483647 w 88"/>
                <a:gd name="T27" fmla="*/ 2147483647 h 124"/>
                <a:gd name="T28" fmla="*/ 2147483647 w 88"/>
                <a:gd name="T29" fmla="*/ 2147483647 h 124"/>
                <a:gd name="T30" fmla="*/ 2147483647 w 88"/>
                <a:gd name="T31" fmla="*/ 2147483647 h 124"/>
                <a:gd name="T32" fmla="*/ 2147483647 w 88"/>
                <a:gd name="T33" fmla="*/ 2147483647 h 124"/>
                <a:gd name="T34" fmla="*/ 2147483647 w 88"/>
                <a:gd name="T35" fmla="*/ 2147483647 h 124"/>
                <a:gd name="T36" fmla="*/ 2147483647 w 88"/>
                <a:gd name="T37" fmla="*/ 2147483647 h 124"/>
                <a:gd name="T38" fmla="*/ 2147483647 w 88"/>
                <a:gd name="T39" fmla="*/ 2147483647 h 124"/>
                <a:gd name="T40" fmla="*/ 2147483647 w 88"/>
                <a:gd name="T41" fmla="*/ 2147483647 h 124"/>
                <a:gd name="T42" fmla="*/ 2147483647 w 88"/>
                <a:gd name="T43" fmla="*/ 2147483647 h 124"/>
                <a:gd name="T44" fmla="*/ 2147483647 w 88"/>
                <a:gd name="T45" fmla="*/ 2147483647 h 12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8"/>
                <a:gd name="T70" fmla="*/ 0 h 124"/>
                <a:gd name="T71" fmla="*/ 88 w 88"/>
                <a:gd name="T72" fmla="*/ 124 h 12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8" h="124">
                  <a:moveTo>
                    <a:pt x="69" y="124"/>
                  </a:moveTo>
                  <a:cubicBezTo>
                    <a:pt x="88" y="124"/>
                    <a:pt x="88" y="124"/>
                    <a:pt x="88" y="124"/>
                  </a:cubicBezTo>
                  <a:cubicBezTo>
                    <a:pt x="87" y="123"/>
                    <a:pt x="87" y="121"/>
                    <a:pt x="87" y="120"/>
                  </a:cubicBezTo>
                  <a:cubicBezTo>
                    <a:pt x="51" y="6"/>
                    <a:pt x="51" y="6"/>
                    <a:pt x="51" y="6"/>
                  </a:cubicBezTo>
                  <a:cubicBezTo>
                    <a:pt x="50" y="2"/>
                    <a:pt x="47" y="0"/>
                    <a:pt x="44" y="0"/>
                  </a:cubicBezTo>
                  <a:cubicBezTo>
                    <a:pt x="44" y="0"/>
                    <a:pt x="44" y="0"/>
                    <a:pt x="44" y="0"/>
                  </a:cubicBezTo>
                  <a:cubicBezTo>
                    <a:pt x="43" y="0"/>
                    <a:pt x="43" y="0"/>
                    <a:pt x="43" y="0"/>
                  </a:cubicBezTo>
                  <a:cubicBezTo>
                    <a:pt x="40" y="0"/>
                    <a:pt x="37" y="2"/>
                    <a:pt x="36" y="6"/>
                  </a:cubicBezTo>
                  <a:cubicBezTo>
                    <a:pt x="1" y="120"/>
                    <a:pt x="1" y="120"/>
                    <a:pt x="1" y="120"/>
                  </a:cubicBezTo>
                  <a:cubicBezTo>
                    <a:pt x="0" y="121"/>
                    <a:pt x="0" y="123"/>
                    <a:pt x="0" y="124"/>
                  </a:cubicBezTo>
                  <a:cubicBezTo>
                    <a:pt x="18" y="124"/>
                    <a:pt x="18" y="124"/>
                    <a:pt x="18" y="124"/>
                  </a:cubicBezTo>
                  <a:cubicBezTo>
                    <a:pt x="23" y="107"/>
                    <a:pt x="23" y="107"/>
                    <a:pt x="23" y="107"/>
                  </a:cubicBezTo>
                  <a:cubicBezTo>
                    <a:pt x="64" y="107"/>
                    <a:pt x="64" y="107"/>
                    <a:pt x="64" y="107"/>
                  </a:cubicBezTo>
                  <a:lnTo>
                    <a:pt x="69" y="124"/>
                  </a:lnTo>
                  <a:close/>
                  <a:moveTo>
                    <a:pt x="48" y="55"/>
                  </a:moveTo>
                  <a:cubicBezTo>
                    <a:pt x="39" y="55"/>
                    <a:pt x="39" y="55"/>
                    <a:pt x="39" y="55"/>
                  </a:cubicBezTo>
                  <a:cubicBezTo>
                    <a:pt x="44" y="40"/>
                    <a:pt x="44" y="40"/>
                    <a:pt x="44" y="40"/>
                  </a:cubicBezTo>
                  <a:lnTo>
                    <a:pt x="48" y="55"/>
                  </a:lnTo>
                  <a:close/>
                  <a:moveTo>
                    <a:pt x="29" y="89"/>
                  </a:moveTo>
                  <a:cubicBezTo>
                    <a:pt x="33" y="73"/>
                    <a:pt x="33" y="73"/>
                    <a:pt x="33" y="73"/>
                  </a:cubicBezTo>
                  <a:cubicBezTo>
                    <a:pt x="54" y="73"/>
                    <a:pt x="54" y="73"/>
                    <a:pt x="54" y="73"/>
                  </a:cubicBezTo>
                  <a:cubicBezTo>
                    <a:pt x="59" y="89"/>
                    <a:pt x="59" y="89"/>
                    <a:pt x="59" y="89"/>
                  </a:cubicBezTo>
                  <a:lnTo>
                    <a:pt x="29" y="89"/>
                  </a:ln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4" name="Freeform 283"/>
            <p:cNvSpPr>
              <a:spLocks/>
            </p:cNvSpPr>
            <p:nvPr/>
          </p:nvSpPr>
          <p:spPr bwMode="auto">
            <a:xfrm>
              <a:off x="2980693" y="2041849"/>
              <a:ext cx="56322" cy="132524"/>
            </a:xfrm>
            <a:custGeom>
              <a:avLst/>
              <a:gdLst>
                <a:gd name="T0" fmla="*/ 2147483647 w 31"/>
                <a:gd name="T1" fmla="*/ 2147483647 h 79"/>
                <a:gd name="T2" fmla="*/ 2147483647 w 31"/>
                <a:gd name="T3" fmla="*/ 2147483647 h 79"/>
                <a:gd name="T4" fmla="*/ 2147483647 w 31"/>
                <a:gd name="T5" fmla="*/ 2147483647 h 79"/>
                <a:gd name="T6" fmla="*/ 2147483647 w 31"/>
                <a:gd name="T7" fmla="*/ 2147483647 h 79"/>
                <a:gd name="T8" fmla="*/ 2147483647 w 31"/>
                <a:gd name="T9" fmla="*/ 2147483647 h 79"/>
                <a:gd name="T10" fmla="*/ 2147483647 w 31"/>
                <a:gd name="T11" fmla="*/ 2147483647 h 79"/>
                <a:gd name="T12" fmla="*/ 2147483647 w 31"/>
                <a:gd name="T13" fmla="*/ 2147483647 h 79"/>
                <a:gd name="T14" fmla="*/ 2147483647 w 31"/>
                <a:gd name="T15" fmla="*/ 2147483647 h 79"/>
                <a:gd name="T16" fmla="*/ 2147483647 w 31"/>
                <a:gd name="T17" fmla="*/ 2147483647 h 79"/>
                <a:gd name="T18" fmla="*/ 2147483647 w 31"/>
                <a:gd name="T19" fmla="*/ 2147483647 h 79"/>
                <a:gd name="T20" fmla="*/ 2147483647 w 31"/>
                <a:gd name="T21" fmla="*/ 2147483647 h 79"/>
                <a:gd name="T22" fmla="*/ 2147483647 w 31"/>
                <a:gd name="T23" fmla="*/ 2147483647 h 79"/>
                <a:gd name="T24" fmla="*/ 2147483647 w 31"/>
                <a:gd name="T25" fmla="*/ 2147483647 h 79"/>
                <a:gd name="T26" fmla="*/ 2147483647 w 31"/>
                <a:gd name="T27" fmla="*/ 2147483647 h 79"/>
                <a:gd name="T28" fmla="*/ 2147483647 w 31"/>
                <a:gd name="T29" fmla="*/ 2147483647 h 79"/>
                <a:gd name="T30" fmla="*/ 2147483647 w 31"/>
                <a:gd name="T31" fmla="*/ 2147483647 h 79"/>
                <a:gd name="T32" fmla="*/ 2147483647 w 31"/>
                <a:gd name="T33" fmla="*/ 2147483647 h 79"/>
                <a:gd name="T34" fmla="*/ 2147483647 w 31"/>
                <a:gd name="T35" fmla="*/ 2147483647 h 79"/>
                <a:gd name="T36" fmla="*/ 2147483647 w 31"/>
                <a:gd name="T37" fmla="*/ 2147483647 h 79"/>
                <a:gd name="T38" fmla="*/ 2147483647 w 31"/>
                <a:gd name="T39" fmla="*/ 2147483647 h 79"/>
                <a:gd name="T40" fmla="*/ 2147483647 w 31"/>
                <a:gd name="T41" fmla="*/ 2147483647 h 79"/>
                <a:gd name="T42" fmla="*/ 2147483647 w 31"/>
                <a:gd name="T43" fmla="*/ 2147483647 h 79"/>
                <a:gd name="T44" fmla="*/ 2147483647 w 31"/>
                <a:gd name="T45" fmla="*/ 2147483647 h 79"/>
                <a:gd name="T46" fmla="*/ 2147483647 w 31"/>
                <a:gd name="T47" fmla="*/ 2147483647 h 7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1"/>
                <a:gd name="T73" fmla="*/ 0 h 79"/>
                <a:gd name="T74" fmla="*/ 31 w 31"/>
                <a:gd name="T75" fmla="*/ 79 h 7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1" h="79">
                  <a:moveTo>
                    <a:pt x="6" y="78"/>
                  </a:moveTo>
                  <a:cubicBezTo>
                    <a:pt x="3" y="75"/>
                    <a:pt x="2" y="70"/>
                    <a:pt x="5" y="67"/>
                  </a:cubicBezTo>
                  <a:cubicBezTo>
                    <a:pt x="5" y="67"/>
                    <a:pt x="5" y="67"/>
                    <a:pt x="5" y="67"/>
                  </a:cubicBezTo>
                  <a:cubicBezTo>
                    <a:pt x="13" y="56"/>
                    <a:pt x="15" y="47"/>
                    <a:pt x="15" y="40"/>
                  </a:cubicBezTo>
                  <a:cubicBezTo>
                    <a:pt x="15" y="40"/>
                    <a:pt x="15" y="40"/>
                    <a:pt x="15" y="40"/>
                  </a:cubicBezTo>
                  <a:cubicBezTo>
                    <a:pt x="15" y="40"/>
                    <a:pt x="15" y="40"/>
                    <a:pt x="15" y="40"/>
                  </a:cubicBezTo>
                  <a:cubicBezTo>
                    <a:pt x="15" y="40"/>
                    <a:pt x="15" y="40"/>
                    <a:pt x="15" y="40"/>
                  </a:cubicBezTo>
                  <a:cubicBezTo>
                    <a:pt x="15" y="26"/>
                    <a:pt x="4" y="16"/>
                    <a:pt x="3" y="15"/>
                  </a:cubicBezTo>
                  <a:cubicBezTo>
                    <a:pt x="3" y="15"/>
                    <a:pt x="3" y="15"/>
                    <a:pt x="3" y="15"/>
                  </a:cubicBezTo>
                  <a:cubicBezTo>
                    <a:pt x="3" y="15"/>
                    <a:pt x="3" y="15"/>
                    <a:pt x="3" y="15"/>
                  </a:cubicBezTo>
                  <a:cubicBezTo>
                    <a:pt x="3" y="15"/>
                    <a:pt x="3" y="15"/>
                    <a:pt x="3" y="15"/>
                  </a:cubicBezTo>
                  <a:cubicBezTo>
                    <a:pt x="0" y="12"/>
                    <a:pt x="0" y="7"/>
                    <a:pt x="2" y="4"/>
                  </a:cubicBezTo>
                  <a:cubicBezTo>
                    <a:pt x="2" y="4"/>
                    <a:pt x="2" y="4"/>
                    <a:pt x="2" y="4"/>
                  </a:cubicBezTo>
                  <a:cubicBezTo>
                    <a:pt x="5" y="0"/>
                    <a:pt x="10" y="0"/>
                    <a:pt x="13" y="3"/>
                  </a:cubicBezTo>
                  <a:cubicBezTo>
                    <a:pt x="13" y="3"/>
                    <a:pt x="13" y="3"/>
                    <a:pt x="13" y="3"/>
                  </a:cubicBezTo>
                  <a:cubicBezTo>
                    <a:pt x="14" y="3"/>
                    <a:pt x="31" y="16"/>
                    <a:pt x="31" y="40"/>
                  </a:cubicBezTo>
                  <a:cubicBezTo>
                    <a:pt x="31" y="40"/>
                    <a:pt x="31" y="40"/>
                    <a:pt x="31" y="40"/>
                  </a:cubicBezTo>
                  <a:cubicBezTo>
                    <a:pt x="31" y="40"/>
                    <a:pt x="31" y="40"/>
                    <a:pt x="31" y="40"/>
                  </a:cubicBezTo>
                  <a:cubicBezTo>
                    <a:pt x="31" y="40"/>
                    <a:pt x="31" y="40"/>
                    <a:pt x="31" y="40"/>
                  </a:cubicBezTo>
                  <a:cubicBezTo>
                    <a:pt x="31" y="51"/>
                    <a:pt x="27" y="64"/>
                    <a:pt x="17" y="76"/>
                  </a:cubicBezTo>
                  <a:cubicBezTo>
                    <a:pt x="17" y="76"/>
                    <a:pt x="17" y="76"/>
                    <a:pt x="17" y="76"/>
                  </a:cubicBezTo>
                  <a:cubicBezTo>
                    <a:pt x="16" y="78"/>
                    <a:pt x="14" y="79"/>
                    <a:pt x="11" y="79"/>
                  </a:cubicBezTo>
                  <a:cubicBezTo>
                    <a:pt x="11" y="79"/>
                    <a:pt x="11" y="79"/>
                    <a:pt x="11" y="79"/>
                  </a:cubicBezTo>
                  <a:cubicBezTo>
                    <a:pt x="9" y="79"/>
                    <a:pt x="8" y="79"/>
                    <a:pt x="6" y="78"/>
                  </a:cubicBez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5" name="Freeform 284"/>
            <p:cNvSpPr>
              <a:spLocks/>
            </p:cNvSpPr>
            <p:nvPr/>
          </p:nvSpPr>
          <p:spPr bwMode="auto">
            <a:xfrm>
              <a:off x="3016955" y="2002662"/>
              <a:ext cx="76382" cy="207337"/>
            </a:xfrm>
            <a:custGeom>
              <a:avLst/>
              <a:gdLst>
                <a:gd name="T0" fmla="*/ 2147483647 w 42"/>
                <a:gd name="T1" fmla="*/ 2147483647 h 123"/>
                <a:gd name="T2" fmla="*/ 2147483647 w 42"/>
                <a:gd name="T3" fmla="*/ 2147483647 h 123"/>
                <a:gd name="T4" fmla="*/ 2147483647 w 42"/>
                <a:gd name="T5" fmla="*/ 2147483647 h 123"/>
                <a:gd name="T6" fmla="*/ 2147483647 w 42"/>
                <a:gd name="T7" fmla="*/ 2147483647 h 123"/>
                <a:gd name="T8" fmla="*/ 2147483647 w 42"/>
                <a:gd name="T9" fmla="*/ 2147483647 h 123"/>
                <a:gd name="T10" fmla="*/ 2147483647 w 42"/>
                <a:gd name="T11" fmla="*/ 2147483647 h 123"/>
                <a:gd name="T12" fmla="*/ 2147483647 w 42"/>
                <a:gd name="T13" fmla="*/ 2147483647 h 123"/>
                <a:gd name="T14" fmla="*/ 2147483647 w 42"/>
                <a:gd name="T15" fmla="*/ 2147483647 h 123"/>
                <a:gd name="T16" fmla="*/ 2147483647 w 42"/>
                <a:gd name="T17" fmla="*/ 2147483647 h 123"/>
                <a:gd name="T18" fmla="*/ 2147483647 w 42"/>
                <a:gd name="T19" fmla="*/ 2147483647 h 123"/>
                <a:gd name="T20" fmla="*/ 2147483647 w 42"/>
                <a:gd name="T21" fmla="*/ 2147483647 h 123"/>
                <a:gd name="T22" fmla="*/ 2147483647 w 42"/>
                <a:gd name="T23" fmla="*/ 2147483647 h 123"/>
                <a:gd name="T24" fmla="*/ 2147483647 w 42"/>
                <a:gd name="T25" fmla="*/ 2147483647 h 123"/>
                <a:gd name="T26" fmla="*/ 2147483647 w 42"/>
                <a:gd name="T27" fmla="*/ 2147483647 h 123"/>
                <a:gd name="T28" fmla="*/ 2147483647 w 42"/>
                <a:gd name="T29" fmla="*/ 2147483647 h 123"/>
                <a:gd name="T30" fmla="*/ 2147483647 w 42"/>
                <a:gd name="T31" fmla="*/ 2147483647 h 123"/>
                <a:gd name="T32" fmla="*/ 2147483647 w 42"/>
                <a:gd name="T33" fmla="*/ 2147483647 h 123"/>
                <a:gd name="T34" fmla="*/ 2147483647 w 42"/>
                <a:gd name="T35" fmla="*/ 2147483647 h 123"/>
                <a:gd name="T36" fmla="*/ 2147483647 w 42"/>
                <a:gd name="T37" fmla="*/ 2147483647 h 123"/>
                <a:gd name="T38" fmla="*/ 2147483647 w 42"/>
                <a:gd name="T39" fmla="*/ 2147483647 h 123"/>
                <a:gd name="T40" fmla="*/ 2147483647 w 42"/>
                <a:gd name="T41" fmla="*/ 2147483647 h 1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2"/>
                <a:gd name="T64" fmla="*/ 0 h 123"/>
                <a:gd name="T65" fmla="*/ 42 w 42"/>
                <a:gd name="T66" fmla="*/ 123 h 12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2" h="123">
                  <a:moveTo>
                    <a:pt x="10" y="121"/>
                  </a:moveTo>
                  <a:cubicBezTo>
                    <a:pt x="7" y="119"/>
                    <a:pt x="6" y="114"/>
                    <a:pt x="8" y="110"/>
                  </a:cubicBezTo>
                  <a:cubicBezTo>
                    <a:pt x="8" y="110"/>
                    <a:pt x="8" y="110"/>
                    <a:pt x="8" y="110"/>
                  </a:cubicBezTo>
                  <a:cubicBezTo>
                    <a:pt x="22" y="92"/>
                    <a:pt x="26" y="77"/>
                    <a:pt x="26" y="64"/>
                  </a:cubicBezTo>
                  <a:cubicBezTo>
                    <a:pt x="26" y="64"/>
                    <a:pt x="26" y="64"/>
                    <a:pt x="26" y="64"/>
                  </a:cubicBezTo>
                  <a:cubicBezTo>
                    <a:pt x="26" y="38"/>
                    <a:pt x="9" y="19"/>
                    <a:pt x="5" y="15"/>
                  </a:cubicBezTo>
                  <a:cubicBezTo>
                    <a:pt x="5" y="15"/>
                    <a:pt x="5" y="15"/>
                    <a:pt x="5" y="15"/>
                  </a:cubicBezTo>
                  <a:cubicBezTo>
                    <a:pt x="4" y="15"/>
                    <a:pt x="4" y="14"/>
                    <a:pt x="4" y="14"/>
                  </a:cubicBezTo>
                  <a:cubicBezTo>
                    <a:pt x="4" y="14"/>
                    <a:pt x="4" y="14"/>
                    <a:pt x="4" y="14"/>
                  </a:cubicBezTo>
                  <a:cubicBezTo>
                    <a:pt x="4" y="14"/>
                    <a:pt x="4" y="14"/>
                    <a:pt x="4" y="14"/>
                  </a:cubicBezTo>
                  <a:cubicBezTo>
                    <a:pt x="1" y="12"/>
                    <a:pt x="0" y="7"/>
                    <a:pt x="3" y="3"/>
                  </a:cubicBezTo>
                  <a:cubicBezTo>
                    <a:pt x="3" y="3"/>
                    <a:pt x="3" y="3"/>
                    <a:pt x="3" y="3"/>
                  </a:cubicBezTo>
                  <a:cubicBezTo>
                    <a:pt x="6" y="0"/>
                    <a:pt x="11" y="0"/>
                    <a:pt x="14" y="3"/>
                  </a:cubicBezTo>
                  <a:cubicBezTo>
                    <a:pt x="14" y="3"/>
                    <a:pt x="14" y="3"/>
                    <a:pt x="14" y="3"/>
                  </a:cubicBezTo>
                  <a:cubicBezTo>
                    <a:pt x="15" y="3"/>
                    <a:pt x="41" y="26"/>
                    <a:pt x="42" y="64"/>
                  </a:cubicBezTo>
                  <a:cubicBezTo>
                    <a:pt x="42" y="64"/>
                    <a:pt x="42" y="64"/>
                    <a:pt x="42" y="64"/>
                  </a:cubicBezTo>
                  <a:cubicBezTo>
                    <a:pt x="42" y="80"/>
                    <a:pt x="36" y="100"/>
                    <a:pt x="21" y="120"/>
                  </a:cubicBezTo>
                  <a:cubicBezTo>
                    <a:pt x="21" y="120"/>
                    <a:pt x="21" y="120"/>
                    <a:pt x="21" y="120"/>
                  </a:cubicBezTo>
                  <a:cubicBezTo>
                    <a:pt x="19" y="122"/>
                    <a:pt x="17" y="123"/>
                    <a:pt x="15" y="123"/>
                  </a:cubicBezTo>
                  <a:cubicBezTo>
                    <a:pt x="15" y="123"/>
                    <a:pt x="15" y="123"/>
                    <a:pt x="15" y="123"/>
                  </a:cubicBezTo>
                  <a:cubicBezTo>
                    <a:pt x="13" y="123"/>
                    <a:pt x="11" y="122"/>
                    <a:pt x="10" y="121"/>
                  </a:cubicBez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6" name="Freeform 285"/>
            <p:cNvSpPr>
              <a:spLocks/>
            </p:cNvSpPr>
            <p:nvPr/>
          </p:nvSpPr>
          <p:spPr bwMode="auto">
            <a:xfrm>
              <a:off x="2845674" y="2041849"/>
              <a:ext cx="58637" cy="132524"/>
            </a:xfrm>
            <a:custGeom>
              <a:avLst/>
              <a:gdLst>
                <a:gd name="T0" fmla="*/ 2147483647 w 32"/>
                <a:gd name="T1" fmla="*/ 2147483647 h 79"/>
                <a:gd name="T2" fmla="*/ 0 w 32"/>
                <a:gd name="T3" fmla="*/ 2147483647 h 79"/>
                <a:gd name="T4" fmla="*/ 0 w 32"/>
                <a:gd name="T5" fmla="*/ 2147483647 h 79"/>
                <a:gd name="T6" fmla="*/ 0 w 32"/>
                <a:gd name="T7" fmla="*/ 2147483647 h 79"/>
                <a:gd name="T8" fmla="*/ 0 w 32"/>
                <a:gd name="T9" fmla="*/ 2147483647 h 79"/>
                <a:gd name="T10" fmla="*/ 2147483647 w 32"/>
                <a:gd name="T11" fmla="*/ 2147483647 h 79"/>
                <a:gd name="T12" fmla="*/ 2147483647 w 32"/>
                <a:gd name="T13" fmla="*/ 2147483647 h 79"/>
                <a:gd name="T14" fmla="*/ 2147483647 w 32"/>
                <a:gd name="T15" fmla="*/ 2147483647 h 79"/>
                <a:gd name="T16" fmla="*/ 2147483647 w 32"/>
                <a:gd name="T17" fmla="*/ 2147483647 h 79"/>
                <a:gd name="T18" fmla="*/ 2147483647 w 32"/>
                <a:gd name="T19" fmla="*/ 2147483647 h 79"/>
                <a:gd name="T20" fmla="*/ 2147483647 w 32"/>
                <a:gd name="T21" fmla="*/ 2147483647 h 79"/>
                <a:gd name="T22" fmla="*/ 2147483647 w 32"/>
                <a:gd name="T23" fmla="*/ 2147483647 h 79"/>
                <a:gd name="T24" fmla="*/ 2147483647 w 32"/>
                <a:gd name="T25" fmla="*/ 2147483647 h 79"/>
                <a:gd name="T26" fmla="*/ 2147483647 w 32"/>
                <a:gd name="T27" fmla="*/ 2147483647 h 79"/>
                <a:gd name="T28" fmla="*/ 2147483647 w 32"/>
                <a:gd name="T29" fmla="*/ 2147483647 h 79"/>
                <a:gd name="T30" fmla="*/ 2147483647 w 32"/>
                <a:gd name="T31" fmla="*/ 2147483647 h 79"/>
                <a:gd name="T32" fmla="*/ 2147483647 w 32"/>
                <a:gd name="T33" fmla="*/ 2147483647 h 79"/>
                <a:gd name="T34" fmla="*/ 2147483647 w 32"/>
                <a:gd name="T35" fmla="*/ 2147483647 h 79"/>
                <a:gd name="T36" fmla="*/ 2147483647 w 32"/>
                <a:gd name="T37" fmla="*/ 2147483647 h 79"/>
                <a:gd name="T38" fmla="*/ 2147483647 w 32"/>
                <a:gd name="T39" fmla="*/ 2147483647 h 79"/>
                <a:gd name="T40" fmla="*/ 2147483647 w 32"/>
                <a:gd name="T41" fmla="*/ 2147483647 h 79"/>
                <a:gd name="T42" fmla="*/ 2147483647 w 32"/>
                <a:gd name="T43" fmla="*/ 2147483647 h 79"/>
                <a:gd name="T44" fmla="*/ 2147483647 w 32"/>
                <a:gd name="T45" fmla="*/ 2147483647 h 79"/>
                <a:gd name="T46" fmla="*/ 2147483647 w 32"/>
                <a:gd name="T47" fmla="*/ 2147483647 h 79"/>
                <a:gd name="T48" fmla="*/ 2147483647 w 32"/>
                <a:gd name="T49" fmla="*/ 2147483647 h 79"/>
                <a:gd name="T50" fmla="*/ 2147483647 w 32"/>
                <a:gd name="T51" fmla="*/ 2147483647 h 79"/>
                <a:gd name="T52" fmla="*/ 2147483647 w 32"/>
                <a:gd name="T53" fmla="*/ 2147483647 h 79"/>
                <a:gd name="T54" fmla="*/ 2147483647 w 32"/>
                <a:gd name="T55" fmla="*/ 2147483647 h 79"/>
                <a:gd name="T56" fmla="*/ 2147483647 w 32"/>
                <a:gd name="T57" fmla="*/ 2147483647 h 7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32"/>
                <a:gd name="T88" fmla="*/ 0 h 79"/>
                <a:gd name="T89" fmla="*/ 32 w 32"/>
                <a:gd name="T90" fmla="*/ 79 h 7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32" h="79">
                  <a:moveTo>
                    <a:pt x="14" y="76"/>
                  </a:moveTo>
                  <a:cubicBezTo>
                    <a:pt x="4" y="64"/>
                    <a:pt x="0" y="51"/>
                    <a:pt x="0" y="40"/>
                  </a:cubicBezTo>
                  <a:cubicBezTo>
                    <a:pt x="0" y="40"/>
                    <a:pt x="0" y="40"/>
                    <a:pt x="0" y="40"/>
                  </a:cubicBezTo>
                  <a:cubicBezTo>
                    <a:pt x="0" y="40"/>
                    <a:pt x="0" y="40"/>
                    <a:pt x="0" y="40"/>
                  </a:cubicBezTo>
                  <a:cubicBezTo>
                    <a:pt x="0" y="40"/>
                    <a:pt x="0" y="40"/>
                    <a:pt x="0" y="40"/>
                  </a:cubicBezTo>
                  <a:cubicBezTo>
                    <a:pt x="1" y="16"/>
                    <a:pt x="17" y="3"/>
                    <a:pt x="18" y="3"/>
                  </a:cubicBezTo>
                  <a:cubicBezTo>
                    <a:pt x="18" y="3"/>
                    <a:pt x="18" y="3"/>
                    <a:pt x="18" y="3"/>
                  </a:cubicBezTo>
                  <a:cubicBezTo>
                    <a:pt x="21" y="0"/>
                    <a:pt x="26" y="0"/>
                    <a:pt x="29" y="4"/>
                  </a:cubicBezTo>
                  <a:cubicBezTo>
                    <a:pt x="29" y="4"/>
                    <a:pt x="29" y="4"/>
                    <a:pt x="29" y="4"/>
                  </a:cubicBezTo>
                  <a:cubicBezTo>
                    <a:pt x="32" y="7"/>
                    <a:pt x="31" y="12"/>
                    <a:pt x="28" y="15"/>
                  </a:cubicBezTo>
                  <a:cubicBezTo>
                    <a:pt x="28" y="15"/>
                    <a:pt x="28" y="15"/>
                    <a:pt x="28" y="15"/>
                  </a:cubicBezTo>
                  <a:cubicBezTo>
                    <a:pt x="28" y="15"/>
                    <a:pt x="28" y="15"/>
                    <a:pt x="28" y="15"/>
                  </a:cubicBezTo>
                  <a:cubicBezTo>
                    <a:pt x="28" y="15"/>
                    <a:pt x="28" y="15"/>
                    <a:pt x="27" y="15"/>
                  </a:cubicBezTo>
                  <a:cubicBezTo>
                    <a:pt x="27" y="15"/>
                    <a:pt x="27" y="15"/>
                    <a:pt x="27" y="15"/>
                  </a:cubicBezTo>
                  <a:cubicBezTo>
                    <a:pt x="27" y="15"/>
                    <a:pt x="27" y="16"/>
                    <a:pt x="26" y="16"/>
                  </a:cubicBezTo>
                  <a:cubicBezTo>
                    <a:pt x="26" y="16"/>
                    <a:pt x="26" y="16"/>
                    <a:pt x="26" y="16"/>
                  </a:cubicBezTo>
                  <a:cubicBezTo>
                    <a:pt x="25" y="18"/>
                    <a:pt x="24" y="19"/>
                    <a:pt x="22" y="22"/>
                  </a:cubicBezTo>
                  <a:cubicBezTo>
                    <a:pt x="22" y="22"/>
                    <a:pt x="22" y="22"/>
                    <a:pt x="22" y="22"/>
                  </a:cubicBezTo>
                  <a:cubicBezTo>
                    <a:pt x="19" y="26"/>
                    <a:pt x="16" y="32"/>
                    <a:pt x="16" y="40"/>
                  </a:cubicBezTo>
                  <a:cubicBezTo>
                    <a:pt x="16" y="40"/>
                    <a:pt x="16" y="40"/>
                    <a:pt x="16" y="40"/>
                  </a:cubicBezTo>
                  <a:cubicBezTo>
                    <a:pt x="16" y="40"/>
                    <a:pt x="16" y="40"/>
                    <a:pt x="16" y="40"/>
                  </a:cubicBezTo>
                  <a:cubicBezTo>
                    <a:pt x="16" y="40"/>
                    <a:pt x="16" y="40"/>
                    <a:pt x="16" y="40"/>
                  </a:cubicBezTo>
                  <a:cubicBezTo>
                    <a:pt x="16" y="47"/>
                    <a:pt x="18" y="56"/>
                    <a:pt x="26" y="67"/>
                  </a:cubicBezTo>
                  <a:cubicBezTo>
                    <a:pt x="26" y="67"/>
                    <a:pt x="26" y="67"/>
                    <a:pt x="26" y="67"/>
                  </a:cubicBezTo>
                  <a:cubicBezTo>
                    <a:pt x="29" y="70"/>
                    <a:pt x="28" y="75"/>
                    <a:pt x="25" y="78"/>
                  </a:cubicBezTo>
                  <a:cubicBezTo>
                    <a:pt x="25" y="78"/>
                    <a:pt x="25" y="78"/>
                    <a:pt x="25" y="78"/>
                  </a:cubicBezTo>
                  <a:cubicBezTo>
                    <a:pt x="23" y="79"/>
                    <a:pt x="22" y="79"/>
                    <a:pt x="20" y="79"/>
                  </a:cubicBezTo>
                  <a:cubicBezTo>
                    <a:pt x="20" y="79"/>
                    <a:pt x="20" y="79"/>
                    <a:pt x="20" y="79"/>
                  </a:cubicBezTo>
                  <a:cubicBezTo>
                    <a:pt x="18" y="79"/>
                    <a:pt x="15" y="78"/>
                    <a:pt x="14" y="76"/>
                  </a:cubicBez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7" name="Freeform 286"/>
            <p:cNvSpPr>
              <a:spLocks/>
            </p:cNvSpPr>
            <p:nvPr/>
          </p:nvSpPr>
          <p:spPr bwMode="auto">
            <a:xfrm>
              <a:off x="2790895" y="2002662"/>
              <a:ext cx="74839" cy="207337"/>
            </a:xfrm>
            <a:custGeom>
              <a:avLst/>
              <a:gdLst>
                <a:gd name="T0" fmla="*/ 2147483647 w 41"/>
                <a:gd name="T1" fmla="*/ 2147483647 h 123"/>
                <a:gd name="T2" fmla="*/ 0 w 41"/>
                <a:gd name="T3" fmla="*/ 2147483647 h 123"/>
                <a:gd name="T4" fmla="*/ 0 w 41"/>
                <a:gd name="T5" fmla="*/ 2147483647 h 123"/>
                <a:gd name="T6" fmla="*/ 2147483647 w 41"/>
                <a:gd name="T7" fmla="*/ 2147483647 h 123"/>
                <a:gd name="T8" fmla="*/ 2147483647 w 41"/>
                <a:gd name="T9" fmla="*/ 2147483647 h 123"/>
                <a:gd name="T10" fmla="*/ 2147483647 w 41"/>
                <a:gd name="T11" fmla="*/ 2147483647 h 123"/>
                <a:gd name="T12" fmla="*/ 2147483647 w 41"/>
                <a:gd name="T13" fmla="*/ 2147483647 h 123"/>
                <a:gd name="T14" fmla="*/ 2147483647 w 41"/>
                <a:gd name="T15" fmla="*/ 2147483647 h 123"/>
                <a:gd name="T16" fmla="*/ 2147483647 w 41"/>
                <a:gd name="T17" fmla="*/ 2147483647 h 123"/>
                <a:gd name="T18" fmla="*/ 2147483647 w 41"/>
                <a:gd name="T19" fmla="*/ 2147483647 h 123"/>
                <a:gd name="T20" fmla="*/ 2147483647 w 41"/>
                <a:gd name="T21" fmla="*/ 2147483647 h 123"/>
                <a:gd name="T22" fmla="*/ 2147483647 w 41"/>
                <a:gd name="T23" fmla="*/ 2147483647 h 123"/>
                <a:gd name="T24" fmla="*/ 2147483647 w 41"/>
                <a:gd name="T25" fmla="*/ 2147483647 h 123"/>
                <a:gd name="T26" fmla="*/ 2147483647 w 41"/>
                <a:gd name="T27" fmla="*/ 2147483647 h 123"/>
                <a:gd name="T28" fmla="*/ 2147483647 w 41"/>
                <a:gd name="T29" fmla="*/ 2147483647 h 123"/>
                <a:gd name="T30" fmla="*/ 2147483647 w 41"/>
                <a:gd name="T31" fmla="*/ 2147483647 h 123"/>
                <a:gd name="T32" fmla="*/ 2147483647 w 41"/>
                <a:gd name="T33" fmla="*/ 2147483647 h 123"/>
                <a:gd name="T34" fmla="*/ 2147483647 w 41"/>
                <a:gd name="T35" fmla="*/ 2147483647 h 123"/>
                <a:gd name="T36" fmla="*/ 2147483647 w 41"/>
                <a:gd name="T37" fmla="*/ 2147483647 h 123"/>
                <a:gd name="T38" fmla="*/ 2147483647 w 41"/>
                <a:gd name="T39" fmla="*/ 2147483647 h 123"/>
                <a:gd name="T40" fmla="*/ 2147483647 w 41"/>
                <a:gd name="T41" fmla="*/ 2147483647 h 123"/>
                <a:gd name="T42" fmla="*/ 2147483647 w 41"/>
                <a:gd name="T43" fmla="*/ 2147483647 h 123"/>
                <a:gd name="T44" fmla="*/ 2147483647 w 41"/>
                <a:gd name="T45" fmla="*/ 2147483647 h 123"/>
                <a:gd name="T46" fmla="*/ 2147483647 w 41"/>
                <a:gd name="T47" fmla="*/ 2147483647 h 123"/>
                <a:gd name="T48" fmla="*/ 2147483647 w 41"/>
                <a:gd name="T49" fmla="*/ 2147483647 h 12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1"/>
                <a:gd name="T76" fmla="*/ 0 h 123"/>
                <a:gd name="T77" fmla="*/ 41 w 41"/>
                <a:gd name="T78" fmla="*/ 123 h 12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1" h="123">
                  <a:moveTo>
                    <a:pt x="20" y="120"/>
                  </a:moveTo>
                  <a:cubicBezTo>
                    <a:pt x="5" y="100"/>
                    <a:pt x="0" y="80"/>
                    <a:pt x="0" y="64"/>
                  </a:cubicBezTo>
                  <a:cubicBezTo>
                    <a:pt x="0" y="64"/>
                    <a:pt x="0" y="64"/>
                    <a:pt x="0" y="64"/>
                  </a:cubicBezTo>
                  <a:cubicBezTo>
                    <a:pt x="0" y="26"/>
                    <a:pt x="26" y="3"/>
                    <a:pt x="27" y="3"/>
                  </a:cubicBezTo>
                  <a:cubicBezTo>
                    <a:pt x="27" y="3"/>
                    <a:pt x="27" y="3"/>
                    <a:pt x="27" y="3"/>
                  </a:cubicBezTo>
                  <a:cubicBezTo>
                    <a:pt x="27" y="3"/>
                    <a:pt x="27" y="3"/>
                    <a:pt x="27" y="3"/>
                  </a:cubicBezTo>
                  <a:cubicBezTo>
                    <a:pt x="30" y="0"/>
                    <a:pt x="35" y="0"/>
                    <a:pt x="38" y="3"/>
                  </a:cubicBezTo>
                  <a:cubicBezTo>
                    <a:pt x="38" y="3"/>
                    <a:pt x="38" y="3"/>
                    <a:pt x="38" y="3"/>
                  </a:cubicBezTo>
                  <a:cubicBezTo>
                    <a:pt x="41" y="7"/>
                    <a:pt x="41" y="12"/>
                    <a:pt x="37" y="14"/>
                  </a:cubicBezTo>
                  <a:cubicBezTo>
                    <a:pt x="37" y="14"/>
                    <a:pt x="37" y="14"/>
                    <a:pt x="37" y="14"/>
                  </a:cubicBezTo>
                  <a:cubicBezTo>
                    <a:pt x="37" y="14"/>
                    <a:pt x="37" y="15"/>
                    <a:pt x="37" y="15"/>
                  </a:cubicBezTo>
                  <a:cubicBezTo>
                    <a:pt x="37" y="15"/>
                    <a:pt x="37" y="15"/>
                    <a:pt x="37" y="15"/>
                  </a:cubicBezTo>
                  <a:cubicBezTo>
                    <a:pt x="36" y="16"/>
                    <a:pt x="35" y="17"/>
                    <a:pt x="34" y="18"/>
                  </a:cubicBezTo>
                  <a:cubicBezTo>
                    <a:pt x="34" y="18"/>
                    <a:pt x="34" y="18"/>
                    <a:pt x="34" y="18"/>
                  </a:cubicBezTo>
                  <a:cubicBezTo>
                    <a:pt x="32" y="20"/>
                    <a:pt x="29" y="23"/>
                    <a:pt x="26" y="28"/>
                  </a:cubicBezTo>
                  <a:cubicBezTo>
                    <a:pt x="26" y="28"/>
                    <a:pt x="26" y="28"/>
                    <a:pt x="26" y="28"/>
                  </a:cubicBezTo>
                  <a:cubicBezTo>
                    <a:pt x="21" y="37"/>
                    <a:pt x="15" y="49"/>
                    <a:pt x="15" y="64"/>
                  </a:cubicBezTo>
                  <a:cubicBezTo>
                    <a:pt x="15" y="64"/>
                    <a:pt x="15" y="64"/>
                    <a:pt x="15" y="64"/>
                  </a:cubicBezTo>
                  <a:cubicBezTo>
                    <a:pt x="15" y="77"/>
                    <a:pt x="20" y="92"/>
                    <a:pt x="33" y="110"/>
                  </a:cubicBezTo>
                  <a:cubicBezTo>
                    <a:pt x="33" y="110"/>
                    <a:pt x="33" y="110"/>
                    <a:pt x="33" y="110"/>
                  </a:cubicBezTo>
                  <a:cubicBezTo>
                    <a:pt x="35" y="114"/>
                    <a:pt x="35" y="119"/>
                    <a:pt x="31" y="121"/>
                  </a:cubicBezTo>
                  <a:cubicBezTo>
                    <a:pt x="31" y="121"/>
                    <a:pt x="31" y="121"/>
                    <a:pt x="31" y="121"/>
                  </a:cubicBezTo>
                  <a:cubicBezTo>
                    <a:pt x="30" y="122"/>
                    <a:pt x="28" y="123"/>
                    <a:pt x="27" y="123"/>
                  </a:cubicBezTo>
                  <a:cubicBezTo>
                    <a:pt x="27" y="123"/>
                    <a:pt x="27" y="123"/>
                    <a:pt x="27" y="123"/>
                  </a:cubicBezTo>
                  <a:cubicBezTo>
                    <a:pt x="24" y="123"/>
                    <a:pt x="22" y="122"/>
                    <a:pt x="20" y="120"/>
                  </a:cubicBez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8" name="Oval 287"/>
            <p:cNvSpPr>
              <a:spLocks noChangeArrowheads="1"/>
            </p:cNvSpPr>
            <p:nvPr/>
          </p:nvSpPr>
          <p:spPr bwMode="auto">
            <a:xfrm>
              <a:off x="2915112" y="2085312"/>
              <a:ext cx="52464" cy="49162"/>
            </a:xfrm>
            <a:prstGeom prst="ellipse">
              <a:avLst/>
            </a:prstGeom>
            <a:grpFill/>
            <a:ln w="9525">
              <a:noFill/>
              <a:round/>
              <a:headEnd/>
              <a:tailEnd/>
            </a:ln>
            <a:extLst/>
          </p:spPr>
          <p:txBody>
            <a:bodyPr lIns="48000" tIns="48000" rIns="48000" bIns="48000"/>
            <a:lstStyle>
              <a:lvl1pPr eaLnBrk="0" hangingPunct="0">
                <a:defRPr sz="1200" b="1">
                  <a:solidFill>
                    <a:schemeClr val="tx1"/>
                  </a:solidFill>
                  <a:latin typeface="Arial" panose="020B0604020202020204" pitchFamily="34" charset="0"/>
                  <a:ea typeface="宋体" panose="02010600030101010101" pitchFamily="2" charset="-122"/>
                </a:defRPr>
              </a:lvl1pPr>
              <a:lvl2pPr marL="742950" indent="-285750" eaLnBrk="0" hangingPunct="0">
                <a:defRPr sz="1200" b="1">
                  <a:solidFill>
                    <a:schemeClr val="tx1"/>
                  </a:solidFill>
                  <a:latin typeface="Arial" panose="020B0604020202020204" pitchFamily="34" charset="0"/>
                  <a:ea typeface="宋体" panose="02010600030101010101" pitchFamily="2" charset="-122"/>
                </a:defRPr>
              </a:lvl2pPr>
              <a:lvl3pPr marL="1143000" indent="-228600" eaLnBrk="0" hangingPunct="0">
                <a:defRPr sz="1200" b="1">
                  <a:solidFill>
                    <a:schemeClr val="tx1"/>
                  </a:solidFill>
                  <a:latin typeface="Arial" panose="020B0604020202020204" pitchFamily="34" charset="0"/>
                  <a:ea typeface="宋体" panose="02010600030101010101" pitchFamily="2" charset="-122"/>
                </a:defRPr>
              </a:lvl3pPr>
              <a:lvl4pPr marL="1600200" indent="-228600" eaLnBrk="0" hangingPunct="0">
                <a:defRPr sz="1200" b="1">
                  <a:solidFill>
                    <a:schemeClr val="tx1"/>
                  </a:solidFill>
                  <a:latin typeface="Arial" panose="020B0604020202020204" pitchFamily="34" charset="0"/>
                  <a:ea typeface="宋体" panose="02010600030101010101" pitchFamily="2" charset="-122"/>
                </a:defRPr>
              </a:lvl4pPr>
              <a:lvl5pPr marL="2057400" indent="-228600" eaLnBrk="0" hangingPunct="0">
                <a:defRPr sz="1200" b="1">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sz="1200" b="1">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sz="1200" b="1">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sz="1200" b="1">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sz="1200" b="1">
                  <a:solidFill>
                    <a:schemeClr val="tx1"/>
                  </a:solidFill>
                  <a:latin typeface="Arial" panose="020B0604020202020204" pitchFamily="34" charset="0"/>
                  <a:ea typeface="宋体" panose="02010600030101010101" pitchFamily="2" charset="-122"/>
                </a:defRPr>
              </a:lvl9pPr>
            </a:lstStyle>
            <a:p>
              <a:pPr eaLnBrk="1" hangingPunct="1"/>
              <a:endParaRPr lang="zh-CN" altLang="en-US" sz="1400" b="0">
                <a:solidFill>
                  <a:srgbClr val="000000">
                    <a:lumMod val="95000"/>
                    <a:lumOff val="5000"/>
                  </a:srgbClr>
                </a:solidFill>
                <a:latin typeface="微软雅黑" panose="020B0503020204020204" pitchFamily="34" charset="-122"/>
                <a:ea typeface="微软雅黑" panose="020B0503020204020204" pitchFamily="34" charset="-122"/>
              </a:endParaRPr>
            </a:p>
          </p:txBody>
        </p:sp>
      </p:grpSp>
      <p:sp>
        <p:nvSpPr>
          <p:cNvPr id="291" name="Rectangle 290"/>
          <p:cNvSpPr/>
          <p:nvPr/>
        </p:nvSpPr>
        <p:spPr bwMode="auto">
          <a:xfrm>
            <a:off x="3647848" y="1049054"/>
            <a:ext cx="6520691" cy="384725"/>
          </a:xfrm>
          <a:prstGeom prst="rect">
            <a:avLst/>
          </a:prstGeom>
          <a:solidFill>
            <a:schemeClr val="accent3">
              <a:lumMod val="85000"/>
            </a:schemeClr>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buClr>
                <a:srgbClr val="CC9900"/>
              </a:buClr>
            </a:pPr>
            <a:r>
              <a:rPr lang="en-US" altLang="zh-CN" sz="1333" b="1" dirty="0">
                <a:solidFill>
                  <a:srgbClr val="000000"/>
                </a:solidFill>
                <a:latin typeface="微软雅黑" panose="020B0503020204020204" pitchFamily="34" charset="-122"/>
                <a:ea typeface="微软雅黑" panose="020B0503020204020204" pitchFamily="34" charset="-122"/>
              </a:rPr>
              <a:t>Operator</a:t>
            </a:r>
            <a:endParaRPr lang="en-US" sz="1333" b="1" dirty="0">
              <a:solidFill>
                <a:srgbClr val="000000"/>
              </a:solidFill>
              <a:latin typeface="微软雅黑" panose="020B0503020204020204" pitchFamily="34" charset="-122"/>
              <a:ea typeface="微软雅黑" panose="020B0503020204020204" pitchFamily="34" charset="-122"/>
            </a:endParaRPr>
          </a:p>
        </p:txBody>
      </p:sp>
      <p:sp>
        <p:nvSpPr>
          <p:cNvPr id="292" name="Rectangle 291"/>
          <p:cNvSpPr/>
          <p:nvPr/>
        </p:nvSpPr>
        <p:spPr bwMode="auto">
          <a:xfrm>
            <a:off x="10246472" y="1049054"/>
            <a:ext cx="1898201" cy="384725"/>
          </a:xfrm>
          <a:prstGeom prst="rect">
            <a:avLst/>
          </a:prstGeom>
          <a:solidFill>
            <a:schemeClr val="accent3">
              <a:lumMod val="85000"/>
            </a:schemeClr>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buClr>
                <a:srgbClr val="CC9900"/>
              </a:buClr>
            </a:pPr>
            <a:r>
              <a:rPr lang="en-US" altLang="zh-CN" sz="1333" b="1" dirty="0">
                <a:solidFill>
                  <a:srgbClr val="000000"/>
                </a:solidFill>
                <a:latin typeface="微软雅黑" panose="020B0503020204020204" pitchFamily="34" charset="-122"/>
                <a:ea typeface="微软雅黑" panose="020B0503020204020204" pitchFamily="34" charset="-122"/>
              </a:rPr>
              <a:t>Tenant</a:t>
            </a:r>
            <a:endParaRPr lang="zh-CN" altLang="en-US" sz="1333" b="1" dirty="0">
              <a:solidFill>
                <a:srgbClr val="000000"/>
              </a:solidFill>
              <a:latin typeface="微软雅黑" panose="020B0503020204020204" pitchFamily="34" charset="-122"/>
              <a:ea typeface="微软雅黑" panose="020B0503020204020204" pitchFamily="34" charset="-122"/>
            </a:endParaRPr>
          </a:p>
        </p:txBody>
      </p:sp>
      <p:sp>
        <p:nvSpPr>
          <p:cNvPr id="293" name="Rectangle 292"/>
          <p:cNvSpPr/>
          <p:nvPr/>
        </p:nvSpPr>
        <p:spPr bwMode="auto">
          <a:xfrm>
            <a:off x="3698658" y="2276473"/>
            <a:ext cx="675389" cy="3918827"/>
          </a:xfrm>
          <a:prstGeom prst="rect">
            <a:avLst/>
          </a:prstGeom>
          <a:noFill/>
          <a:ln w="12700" cap="flat" cmpd="sng" algn="ctr">
            <a:solidFill>
              <a:srgbClr val="FF9900"/>
            </a:solidFill>
            <a:prstDash val="dash"/>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buClr>
                <a:srgbClr val="CC9900"/>
              </a:buClr>
            </a:pPr>
            <a:r>
              <a:rPr lang="en-US" sz="1467" dirty="0">
                <a:solidFill>
                  <a:srgbClr val="000000"/>
                </a:solidFill>
                <a:latin typeface="微软雅黑" panose="020B0503020204020204" pitchFamily="34" charset="-122"/>
                <a:ea typeface="微软雅黑" panose="020B0503020204020204" pitchFamily="34" charset="-122"/>
              </a:rPr>
              <a:t>RAN</a:t>
            </a:r>
          </a:p>
        </p:txBody>
      </p:sp>
      <p:grpSp>
        <p:nvGrpSpPr>
          <p:cNvPr id="320" name="组合 1164"/>
          <p:cNvGrpSpPr>
            <a:grpSpLocks/>
          </p:cNvGrpSpPr>
          <p:nvPr/>
        </p:nvGrpSpPr>
        <p:grpSpPr bwMode="auto">
          <a:xfrm>
            <a:off x="10796475" y="3795949"/>
            <a:ext cx="241155" cy="323984"/>
            <a:chOff x="690563" y="407988"/>
            <a:chExt cx="487363" cy="755650"/>
          </a:xfrm>
        </p:grpSpPr>
        <p:sp>
          <p:nvSpPr>
            <p:cNvPr id="321" name="Freeform 8"/>
            <p:cNvSpPr>
              <a:spLocks/>
            </p:cNvSpPr>
            <p:nvPr/>
          </p:nvSpPr>
          <p:spPr bwMode="auto">
            <a:xfrm>
              <a:off x="692151" y="582613"/>
              <a:ext cx="238125" cy="581025"/>
            </a:xfrm>
            <a:custGeom>
              <a:avLst/>
              <a:gdLst>
                <a:gd name="T0" fmla="*/ 2147483647 w 150"/>
                <a:gd name="T1" fmla="*/ 2147483647 h 366"/>
                <a:gd name="T2" fmla="*/ 0 w 150"/>
                <a:gd name="T3" fmla="*/ 2147483647 h 366"/>
                <a:gd name="T4" fmla="*/ 0 w 150"/>
                <a:gd name="T5" fmla="*/ 0 h 366"/>
                <a:gd name="T6" fmla="*/ 2147483647 w 150"/>
                <a:gd name="T7" fmla="*/ 2147483647 h 366"/>
                <a:gd name="T8" fmla="*/ 2147483647 w 150"/>
                <a:gd name="T9" fmla="*/ 2147483647 h 366"/>
                <a:gd name="T10" fmla="*/ 0 60000 65536"/>
                <a:gd name="T11" fmla="*/ 0 60000 65536"/>
                <a:gd name="T12" fmla="*/ 0 60000 65536"/>
                <a:gd name="T13" fmla="*/ 0 60000 65536"/>
                <a:gd name="T14" fmla="*/ 0 60000 65536"/>
                <a:gd name="T15" fmla="*/ 0 w 150"/>
                <a:gd name="T16" fmla="*/ 0 h 366"/>
                <a:gd name="T17" fmla="*/ 150 w 150"/>
                <a:gd name="T18" fmla="*/ 366 h 366"/>
              </a:gdLst>
              <a:ahLst/>
              <a:cxnLst>
                <a:cxn ang="T10">
                  <a:pos x="T0" y="T1"/>
                </a:cxn>
                <a:cxn ang="T11">
                  <a:pos x="T2" y="T3"/>
                </a:cxn>
                <a:cxn ang="T12">
                  <a:pos x="T4" y="T5"/>
                </a:cxn>
                <a:cxn ang="T13">
                  <a:pos x="T6" y="T7"/>
                </a:cxn>
                <a:cxn ang="T14">
                  <a:pos x="T8" y="T9"/>
                </a:cxn>
              </a:cxnLst>
              <a:rect l="T15" t="T16" r="T17" b="T18"/>
              <a:pathLst>
                <a:path w="150" h="366">
                  <a:moveTo>
                    <a:pt x="150" y="366"/>
                  </a:moveTo>
                  <a:lnTo>
                    <a:pt x="0" y="342"/>
                  </a:lnTo>
                  <a:lnTo>
                    <a:pt x="0" y="0"/>
                  </a:lnTo>
                  <a:lnTo>
                    <a:pt x="150" y="26"/>
                  </a:lnTo>
                  <a:lnTo>
                    <a:pt x="150" y="366"/>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2" name="Freeform 9"/>
            <p:cNvSpPr>
              <a:spLocks/>
            </p:cNvSpPr>
            <p:nvPr/>
          </p:nvSpPr>
          <p:spPr bwMode="auto">
            <a:xfrm>
              <a:off x="690563" y="627063"/>
              <a:ext cx="242888" cy="53975"/>
            </a:xfrm>
            <a:custGeom>
              <a:avLst/>
              <a:gdLst>
                <a:gd name="T0" fmla="*/ 2147483647 w 153"/>
                <a:gd name="T1" fmla="*/ 2147483647 h 34"/>
                <a:gd name="T2" fmla="*/ 0 w 153"/>
                <a:gd name="T3" fmla="*/ 2147483647 h 34"/>
                <a:gd name="T4" fmla="*/ 0 w 153"/>
                <a:gd name="T5" fmla="*/ 0 h 34"/>
                <a:gd name="T6" fmla="*/ 2147483647 w 153"/>
                <a:gd name="T7" fmla="*/ 2147483647 h 34"/>
                <a:gd name="T8" fmla="*/ 2147483647 w 153"/>
                <a:gd name="T9" fmla="*/ 2147483647 h 34"/>
                <a:gd name="T10" fmla="*/ 0 60000 65536"/>
                <a:gd name="T11" fmla="*/ 0 60000 65536"/>
                <a:gd name="T12" fmla="*/ 0 60000 65536"/>
                <a:gd name="T13" fmla="*/ 0 60000 65536"/>
                <a:gd name="T14" fmla="*/ 0 60000 65536"/>
                <a:gd name="T15" fmla="*/ 0 w 153"/>
                <a:gd name="T16" fmla="*/ 0 h 34"/>
                <a:gd name="T17" fmla="*/ 153 w 153"/>
                <a:gd name="T18" fmla="*/ 34 h 34"/>
              </a:gdLst>
              <a:ahLst/>
              <a:cxnLst>
                <a:cxn ang="T10">
                  <a:pos x="T0" y="T1"/>
                </a:cxn>
                <a:cxn ang="T11">
                  <a:pos x="T2" y="T3"/>
                </a:cxn>
                <a:cxn ang="T12">
                  <a:pos x="T4" y="T5"/>
                </a:cxn>
                <a:cxn ang="T13">
                  <a:pos x="T6" y="T7"/>
                </a:cxn>
                <a:cxn ang="T14">
                  <a:pos x="T8" y="T9"/>
                </a:cxn>
              </a:cxnLst>
              <a:rect l="T15" t="T16" r="T17" b="T18"/>
              <a:pathLst>
                <a:path w="153" h="34">
                  <a:moveTo>
                    <a:pt x="153" y="34"/>
                  </a:moveTo>
                  <a:lnTo>
                    <a:pt x="0" y="8"/>
                  </a:lnTo>
                  <a:lnTo>
                    <a:pt x="0" y="0"/>
                  </a:lnTo>
                  <a:lnTo>
                    <a:pt x="153" y="26"/>
                  </a:lnTo>
                  <a:lnTo>
                    <a:pt x="153"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3" name="Freeform 10"/>
            <p:cNvSpPr>
              <a:spLocks/>
            </p:cNvSpPr>
            <p:nvPr/>
          </p:nvSpPr>
          <p:spPr bwMode="auto">
            <a:xfrm>
              <a:off x="766763" y="9826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5"/>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4" name="Freeform 11"/>
            <p:cNvSpPr>
              <a:spLocks/>
            </p:cNvSpPr>
            <p:nvPr/>
          </p:nvSpPr>
          <p:spPr bwMode="auto">
            <a:xfrm>
              <a:off x="766763" y="100171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5" name="Freeform 12"/>
            <p:cNvSpPr>
              <a:spLocks/>
            </p:cNvSpPr>
            <p:nvPr/>
          </p:nvSpPr>
          <p:spPr bwMode="auto">
            <a:xfrm>
              <a:off x="766763" y="10207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6" name="Freeform 13"/>
            <p:cNvSpPr>
              <a:spLocks/>
            </p:cNvSpPr>
            <p:nvPr/>
          </p:nvSpPr>
          <p:spPr bwMode="auto">
            <a:xfrm>
              <a:off x="766763" y="10414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5"/>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7" name="Freeform 14"/>
            <p:cNvSpPr>
              <a:spLocks/>
            </p:cNvSpPr>
            <p:nvPr/>
          </p:nvSpPr>
          <p:spPr bwMode="auto">
            <a:xfrm>
              <a:off x="766763" y="10604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8" name="Freeform 15"/>
            <p:cNvSpPr>
              <a:spLocks/>
            </p:cNvSpPr>
            <p:nvPr/>
          </p:nvSpPr>
          <p:spPr bwMode="auto">
            <a:xfrm>
              <a:off x="766763" y="10795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9" name="Freeform 16"/>
            <p:cNvSpPr>
              <a:spLocks/>
            </p:cNvSpPr>
            <p:nvPr/>
          </p:nvSpPr>
          <p:spPr bwMode="auto">
            <a:xfrm>
              <a:off x="766763" y="10985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30" name="Freeform 17"/>
            <p:cNvSpPr>
              <a:spLocks/>
            </p:cNvSpPr>
            <p:nvPr/>
          </p:nvSpPr>
          <p:spPr bwMode="auto">
            <a:xfrm>
              <a:off x="698501" y="407988"/>
              <a:ext cx="468313" cy="204788"/>
            </a:xfrm>
            <a:custGeom>
              <a:avLst/>
              <a:gdLst>
                <a:gd name="T0" fmla="*/ 2147483647 w 295"/>
                <a:gd name="T1" fmla="*/ 2147483647 h 129"/>
                <a:gd name="T2" fmla="*/ 0 w 295"/>
                <a:gd name="T3" fmla="*/ 2147483647 h 129"/>
                <a:gd name="T4" fmla="*/ 2147483647 w 295"/>
                <a:gd name="T5" fmla="*/ 0 h 129"/>
                <a:gd name="T6" fmla="*/ 2147483647 w 295"/>
                <a:gd name="T7" fmla="*/ 2147483647 h 129"/>
                <a:gd name="T8" fmla="*/ 2147483647 w 295"/>
                <a:gd name="T9" fmla="*/ 2147483647 h 129"/>
                <a:gd name="T10" fmla="*/ 0 60000 65536"/>
                <a:gd name="T11" fmla="*/ 0 60000 65536"/>
                <a:gd name="T12" fmla="*/ 0 60000 65536"/>
                <a:gd name="T13" fmla="*/ 0 60000 65536"/>
                <a:gd name="T14" fmla="*/ 0 60000 65536"/>
                <a:gd name="T15" fmla="*/ 0 w 295"/>
                <a:gd name="T16" fmla="*/ 0 h 129"/>
                <a:gd name="T17" fmla="*/ 295 w 295"/>
                <a:gd name="T18" fmla="*/ 129 h 129"/>
              </a:gdLst>
              <a:ahLst/>
              <a:cxnLst>
                <a:cxn ang="T10">
                  <a:pos x="T0" y="T1"/>
                </a:cxn>
                <a:cxn ang="T11">
                  <a:pos x="T2" y="T3"/>
                </a:cxn>
                <a:cxn ang="T12">
                  <a:pos x="T4" y="T5"/>
                </a:cxn>
                <a:cxn ang="T13">
                  <a:pos x="T6" y="T7"/>
                </a:cxn>
                <a:cxn ang="T14">
                  <a:pos x="T8" y="T9"/>
                </a:cxn>
              </a:cxnLst>
              <a:rect l="T15" t="T16" r="T17" b="T18"/>
              <a:pathLst>
                <a:path w="295" h="129">
                  <a:moveTo>
                    <a:pt x="150" y="129"/>
                  </a:moveTo>
                  <a:lnTo>
                    <a:pt x="0" y="103"/>
                  </a:lnTo>
                  <a:lnTo>
                    <a:pt x="148" y="0"/>
                  </a:lnTo>
                  <a:lnTo>
                    <a:pt x="295" y="15"/>
                  </a:lnTo>
                  <a:lnTo>
                    <a:pt x="150" y="129"/>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31" name="Freeform 18"/>
            <p:cNvSpPr>
              <a:spLocks/>
            </p:cNvSpPr>
            <p:nvPr/>
          </p:nvSpPr>
          <p:spPr bwMode="auto">
            <a:xfrm>
              <a:off x="944563" y="439738"/>
              <a:ext cx="233363" cy="722313"/>
            </a:xfrm>
            <a:custGeom>
              <a:avLst/>
              <a:gdLst>
                <a:gd name="T0" fmla="*/ 2147483647 w 147"/>
                <a:gd name="T1" fmla="*/ 2147483647 h 455"/>
                <a:gd name="T2" fmla="*/ 0 w 147"/>
                <a:gd name="T3" fmla="*/ 2147483647 h 455"/>
                <a:gd name="T4" fmla="*/ 0 w 147"/>
                <a:gd name="T5" fmla="*/ 2147483647 h 455"/>
                <a:gd name="T6" fmla="*/ 2147483647 w 147"/>
                <a:gd name="T7" fmla="*/ 0 h 455"/>
                <a:gd name="T8" fmla="*/ 2147483647 w 147"/>
                <a:gd name="T9" fmla="*/ 2147483647 h 455"/>
                <a:gd name="T10" fmla="*/ 0 60000 65536"/>
                <a:gd name="T11" fmla="*/ 0 60000 65536"/>
                <a:gd name="T12" fmla="*/ 0 60000 65536"/>
                <a:gd name="T13" fmla="*/ 0 60000 65536"/>
                <a:gd name="T14" fmla="*/ 0 60000 65536"/>
                <a:gd name="T15" fmla="*/ 0 w 147"/>
                <a:gd name="T16" fmla="*/ 0 h 455"/>
                <a:gd name="T17" fmla="*/ 147 w 147"/>
                <a:gd name="T18" fmla="*/ 455 h 455"/>
              </a:gdLst>
              <a:ahLst/>
              <a:cxnLst>
                <a:cxn ang="T10">
                  <a:pos x="T0" y="T1"/>
                </a:cxn>
                <a:cxn ang="T11">
                  <a:pos x="T2" y="T3"/>
                </a:cxn>
                <a:cxn ang="T12">
                  <a:pos x="T4" y="T5"/>
                </a:cxn>
                <a:cxn ang="T13">
                  <a:pos x="T6" y="T7"/>
                </a:cxn>
                <a:cxn ang="T14">
                  <a:pos x="T8" y="T9"/>
                </a:cxn>
              </a:cxnLst>
              <a:rect l="T15" t="T16" r="T17" b="T18"/>
              <a:pathLst>
                <a:path w="147" h="455">
                  <a:moveTo>
                    <a:pt x="147" y="318"/>
                  </a:moveTo>
                  <a:lnTo>
                    <a:pt x="0" y="455"/>
                  </a:lnTo>
                  <a:lnTo>
                    <a:pt x="0" y="114"/>
                  </a:lnTo>
                  <a:lnTo>
                    <a:pt x="147" y="0"/>
                  </a:lnTo>
                  <a:lnTo>
                    <a:pt x="147" y="318"/>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32" name="Freeform 19"/>
            <p:cNvSpPr>
              <a:spLocks/>
            </p:cNvSpPr>
            <p:nvPr/>
          </p:nvSpPr>
          <p:spPr bwMode="auto">
            <a:xfrm>
              <a:off x="722313" y="660401"/>
              <a:ext cx="180975" cy="42863"/>
            </a:xfrm>
            <a:custGeom>
              <a:avLst/>
              <a:gdLst>
                <a:gd name="T0" fmla="*/ 2147483647 w 66"/>
                <a:gd name="T1" fmla="*/ 2147483647 h 16"/>
                <a:gd name="T2" fmla="*/ 2147483647 w 66"/>
                <a:gd name="T3" fmla="*/ 2147483647 h 16"/>
                <a:gd name="T4" fmla="*/ 2147483647 w 66"/>
                <a:gd name="T5" fmla="*/ 2147483647 h 16"/>
                <a:gd name="T6" fmla="*/ 0 w 66"/>
                <a:gd name="T7" fmla="*/ 2147483647 h 16"/>
                <a:gd name="T8" fmla="*/ 0 w 66"/>
                <a:gd name="T9" fmla="*/ 2147483647 h 16"/>
                <a:gd name="T10" fmla="*/ 2147483647 w 66"/>
                <a:gd name="T11" fmla="*/ 0 h 16"/>
                <a:gd name="T12" fmla="*/ 2147483647 w 66"/>
                <a:gd name="T13" fmla="*/ 2147483647 h 16"/>
                <a:gd name="T14" fmla="*/ 2147483647 w 66"/>
                <a:gd name="T15" fmla="*/ 2147483647 h 16"/>
                <a:gd name="T16" fmla="*/ 0 60000 65536"/>
                <a:gd name="T17" fmla="*/ 0 60000 65536"/>
                <a:gd name="T18" fmla="*/ 0 60000 65536"/>
                <a:gd name="T19" fmla="*/ 0 60000 65536"/>
                <a:gd name="T20" fmla="*/ 0 60000 65536"/>
                <a:gd name="T21" fmla="*/ 0 60000 65536"/>
                <a:gd name="T22" fmla="*/ 0 60000 65536"/>
                <a:gd name="T23" fmla="*/ 0 60000 65536"/>
                <a:gd name="T24" fmla="*/ 0 w 66"/>
                <a:gd name="T25" fmla="*/ 0 h 16"/>
                <a:gd name="T26" fmla="*/ 66 w 66"/>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6" h="16">
                  <a:moveTo>
                    <a:pt x="66" y="14"/>
                  </a:moveTo>
                  <a:cubicBezTo>
                    <a:pt x="66" y="15"/>
                    <a:pt x="65" y="16"/>
                    <a:pt x="64" y="16"/>
                  </a:cubicBezTo>
                  <a:cubicBezTo>
                    <a:pt x="2" y="6"/>
                    <a:pt x="2" y="6"/>
                    <a:pt x="2" y="6"/>
                  </a:cubicBezTo>
                  <a:cubicBezTo>
                    <a:pt x="1" y="6"/>
                    <a:pt x="0" y="4"/>
                    <a:pt x="0" y="3"/>
                  </a:cubicBezTo>
                  <a:cubicBezTo>
                    <a:pt x="0" y="3"/>
                    <a:pt x="0" y="3"/>
                    <a:pt x="0" y="3"/>
                  </a:cubicBezTo>
                  <a:cubicBezTo>
                    <a:pt x="0" y="1"/>
                    <a:pt x="1" y="0"/>
                    <a:pt x="2" y="0"/>
                  </a:cubicBezTo>
                  <a:cubicBezTo>
                    <a:pt x="64" y="11"/>
                    <a:pt x="64" y="11"/>
                    <a:pt x="64" y="11"/>
                  </a:cubicBezTo>
                  <a:cubicBezTo>
                    <a:pt x="65" y="11"/>
                    <a:pt x="66" y="12"/>
                    <a:pt x="66"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grpSp>
      <p:cxnSp>
        <p:nvCxnSpPr>
          <p:cNvPr id="350" name="直接箭头连接符 209"/>
          <p:cNvCxnSpPr/>
          <p:nvPr/>
        </p:nvCxnSpPr>
        <p:spPr bwMode="auto">
          <a:xfrm flipH="1" flipV="1">
            <a:off x="1405344" y="3592861"/>
            <a:ext cx="4356" cy="680300"/>
          </a:xfrm>
          <a:prstGeom prst="straightConnector1">
            <a:avLst/>
          </a:prstGeom>
          <a:noFill/>
          <a:ln w="19050" cap="flat" cmpd="sng" algn="ctr">
            <a:solidFill>
              <a:srgbClr val="006699"/>
            </a:solidFill>
            <a:prstDash val="dash"/>
            <a:round/>
            <a:headEnd type="none" w="med" len="med"/>
            <a:tailEnd type="triangle"/>
          </a:ln>
          <a:effectLst/>
        </p:spPr>
      </p:cxnSp>
      <p:grpSp>
        <p:nvGrpSpPr>
          <p:cNvPr id="123" name="组合 1164"/>
          <p:cNvGrpSpPr>
            <a:grpSpLocks/>
          </p:cNvGrpSpPr>
          <p:nvPr/>
        </p:nvGrpSpPr>
        <p:grpSpPr bwMode="auto">
          <a:xfrm>
            <a:off x="11076644" y="3910170"/>
            <a:ext cx="241155" cy="323984"/>
            <a:chOff x="690563" y="407988"/>
            <a:chExt cx="487363" cy="755650"/>
          </a:xfrm>
        </p:grpSpPr>
        <p:sp>
          <p:nvSpPr>
            <p:cNvPr id="124" name="Freeform 8"/>
            <p:cNvSpPr>
              <a:spLocks/>
            </p:cNvSpPr>
            <p:nvPr/>
          </p:nvSpPr>
          <p:spPr bwMode="auto">
            <a:xfrm>
              <a:off x="692151" y="582613"/>
              <a:ext cx="238125" cy="581025"/>
            </a:xfrm>
            <a:custGeom>
              <a:avLst/>
              <a:gdLst>
                <a:gd name="T0" fmla="*/ 2147483647 w 150"/>
                <a:gd name="T1" fmla="*/ 2147483647 h 366"/>
                <a:gd name="T2" fmla="*/ 0 w 150"/>
                <a:gd name="T3" fmla="*/ 2147483647 h 366"/>
                <a:gd name="T4" fmla="*/ 0 w 150"/>
                <a:gd name="T5" fmla="*/ 0 h 366"/>
                <a:gd name="T6" fmla="*/ 2147483647 w 150"/>
                <a:gd name="T7" fmla="*/ 2147483647 h 366"/>
                <a:gd name="T8" fmla="*/ 2147483647 w 150"/>
                <a:gd name="T9" fmla="*/ 2147483647 h 366"/>
                <a:gd name="T10" fmla="*/ 0 60000 65536"/>
                <a:gd name="T11" fmla="*/ 0 60000 65536"/>
                <a:gd name="T12" fmla="*/ 0 60000 65536"/>
                <a:gd name="T13" fmla="*/ 0 60000 65536"/>
                <a:gd name="T14" fmla="*/ 0 60000 65536"/>
                <a:gd name="T15" fmla="*/ 0 w 150"/>
                <a:gd name="T16" fmla="*/ 0 h 366"/>
                <a:gd name="T17" fmla="*/ 150 w 150"/>
                <a:gd name="T18" fmla="*/ 366 h 366"/>
              </a:gdLst>
              <a:ahLst/>
              <a:cxnLst>
                <a:cxn ang="T10">
                  <a:pos x="T0" y="T1"/>
                </a:cxn>
                <a:cxn ang="T11">
                  <a:pos x="T2" y="T3"/>
                </a:cxn>
                <a:cxn ang="T12">
                  <a:pos x="T4" y="T5"/>
                </a:cxn>
                <a:cxn ang="T13">
                  <a:pos x="T6" y="T7"/>
                </a:cxn>
                <a:cxn ang="T14">
                  <a:pos x="T8" y="T9"/>
                </a:cxn>
              </a:cxnLst>
              <a:rect l="T15" t="T16" r="T17" b="T18"/>
              <a:pathLst>
                <a:path w="150" h="366">
                  <a:moveTo>
                    <a:pt x="150" y="366"/>
                  </a:moveTo>
                  <a:lnTo>
                    <a:pt x="0" y="342"/>
                  </a:lnTo>
                  <a:lnTo>
                    <a:pt x="0" y="0"/>
                  </a:lnTo>
                  <a:lnTo>
                    <a:pt x="150" y="26"/>
                  </a:lnTo>
                  <a:lnTo>
                    <a:pt x="150" y="366"/>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25" name="Freeform 9"/>
            <p:cNvSpPr>
              <a:spLocks/>
            </p:cNvSpPr>
            <p:nvPr/>
          </p:nvSpPr>
          <p:spPr bwMode="auto">
            <a:xfrm>
              <a:off x="690563" y="627063"/>
              <a:ext cx="242888" cy="53975"/>
            </a:xfrm>
            <a:custGeom>
              <a:avLst/>
              <a:gdLst>
                <a:gd name="T0" fmla="*/ 2147483647 w 153"/>
                <a:gd name="T1" fmla="*/ 2147483647 h 34"/>
                <a:gd name="T2" fmla="*/ 0 w 153"/>
                <a:gd name="T3" fmla="*/ 2147483647 h 34"/>
                <a:gd name="T4" fmla="*/ 0 w 153"/>
                <a:gd name="T5" fmla="*/ 0 h 34"/>
                <a:gd name="T6" fmla="*/ 2147483647 w 153"/>
                <a:gd name="T7" fmla="*/ 2147483647 h 34"/>
                <a:gd name="T8" fmla="*/ 2147483647 w 153"/>
                <a:gd name="T9" fmla="*/ 2147483647 h 34"/>
                <a:gd name="T10" fmla="*/ 0 60000 65536"/>
                <a:gd name="T11" fmla="*/ 0 60000 65536"/>
                <a:gd name="T12" fmla="*/ 0 60000 65536"/>
                <a:gd name="T13" fmla="*/ 0 60000 65536"/>
                <a:gd name="T14" fmla="*/ 0 60000 65536"/>
                <a:gd name="T15" fmla="*/ 0 w 153"/>
                <a:gd name="T16" fmla="*/ 0 h 34"/>
                <a:gd name="T17" fmla="*/ 153 w 153"/>
                <a:gd name="T18" fmla="*/ 34 h 34"/>
              </a:gdLst>
              <a:ahLst/>
              <a:cxnLst>
                <a:cxn ang="T10">
                  <a:pos x="T0" y="T1"/>
                </a:cxn>
                <a:cxn ang="T11">
                  <a:pos x="T2" y="T3"/>
                </a:cxn>
                <a:cxn ang="T12">
                  <a:pos x="T4" y="T5"/>
                </a:cxn>
                <a:cxn ang="T13">
                  <a:pos x="T6" y="T7"/>
                </a:cxn>
                <a:cxn ang="T14">
                  <a:pos x="T8" y="T9"/>
                </a:cxn>
              </a:cxnLst>
              <a:rect l="T15" t="T16" r="T17" b="T18"/>
              <a:pathLst>
                <a:path w="153" h="34">
                  <a:moveTo>
                    <a:pt x="153" y="34"/>
                  </a:moveTo>
                  <a:lnTo>
                    <a:pt x="0" y="8"/>
                  </a:lnTo>
                  <a:lnTo>
                    <a:pt x="0" y="0"/>
                  </a:lnTo>
                  <a:lnTo>
                    <a:pt x="153" y="26"/>
                  </a:lnTo>
                  <a:lnTo>
                    <a:pt x="153"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26" name="Freeform 10"/>
            <p:cNvSpPr>
              <a:spLocks/>
            </p:cNvSpPr>
            <p:nvPr/>
          </p:nvSpPr>
          <p:spPr bwMode="auto">
            <a:xfrm>
              <a:off x="766763" y="9826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5"/>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27" name="Freeform 11"/>
            <p:cNvSpPr>
              <a:spLocks/>
            </p:cNvSpPr>
            <p:nvPr/>
          </p:nvSpPr>
          <p:spPr bwMode="auto">
            <a:xfrm>
              <a:off x="766763" y="100171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28" name="Freeform 12"/>
            <p:cNvSpPr>
              <a:spLocks/>
            </p:cNvSpPr>
            <p:nvPr/>
          </p:nvSpPr>
          <p:spPr bwMode="auto">
            <a:xfrm>
              <a:off x="766763" y="10207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29" name="Freeform 13"/>
            <p:cNvSpPr>
              <a:spLocks/>
            </p:cNvSpPr>
            <p:nvPr/>
          </p:nvSpPr>
          <p:spPr bwMode="auto">
            <a:xfrm>
              <a:off x="766763" y="10414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5"/>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0" name="Freeform 14"/>
            <p:cNvSpPr>
              <a:spLocks/>
            </p:cNvSpPr>
            <p:nvPr/>
          </p:nvSpPr>
          <p:spPr bwMode="auto">
            <a:xfrm>
              <a:off x="766763" y="10604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1" name="Freeform 15"/>
            <p:cNvSpPr>
              <a:spLocks/>
            </p:cNvSpPr>
            <p:nvPr/>
          </p:nvSpPr>
          <p:spPr bwMode="auto">
            <a:xfrm>
              <a:off x="766763" y="10795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2" name="Freeform 16"/>
            <p:cNvSpPr>
              <a:spLocks/>
            </p:cNvSpPr>
            <p:nvPr/>
          </p:nvSpPr>
          <p:spPr bwMode="auto">
            <a:xfrm>
              <a:off x="766763" y="10985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3" name="Freeform 17"/>
            <p:cNvSpPr>
              <a:spLocks/>
            </p:cNvSpPr>
            <p:nvPr/>
          </p:nvSpPr>
          <p:spPr bwMode="auto">
            <a:xfrm>
              <a:off x="698501" y="407988"/>
              <a:ext cx="468313" cy="204788"/>
            </a:xfrm>
            <a:custGeom>
              <a:avLst/>
              <a:gdLst>
                <a:gd name="T0" fmla="*/ 2147483647 w 295"/>
                <a:gd name="T1" fmla="*/ 2147483647 h 129"/>
                <a:gd name="T2" fmla="*/ 0 w 295"/>
                <a:gd name="T3" fmla="*/ 2147483647 h 129"/>
                <a:gd name="T4" fmla="*/ 2147483647 w 295"/>
                <a:gd name="T5" fmla="*/ 0 h 129"/>
                <a:gd name="T6" fmla="*/ 2147483647 w 295"/>
                <a:gd name="T7" fmla="*/ 2147483647 h 129"/>
                <a:gd name="T8" fmla="*/ 2147483647 w 295"/>
                <a:gd name="T9" fmla="*/ 2147483647 h 129"/>
                <a:gd name="T10" fmla="*/ 0 60000 65536"/>
                <a:gd name="T11" fmla="*/ 0 60000 65536"/>
                <a:gd name="T12" fmla="*/ 0 60000 65536"/>
                <a:gd name="T13" fmla="*/ 0 60000 65536"/>
                <a:gd name="T14" fmla="*/ 0 60000 65536"/>
                <a:gd name="T15" fmla="*/ 0 w 295"/>
                <a:gd name="T16" fmla="*/ 0 h 129"/>
                <a:gd name="T17" fmla="*/ 295 w 295"/>
                <a:gd name="T18" fmla="*/ 129 h 129"/>
              </a:gdLst>
              <a:ahLst/>
              <a:cxnLst>
                <a:cxn ang="T10">
                  <a:pos x="T0" y="T1"/>
                </a:cxn>
                <a:cxn ang="T11">
                  <a:pos x="T2" y="T3"/>
                </a:cxn>
                <a:cxn ang="T12">
                  <a:pos x="T4" y="T5"/>
                </a:cxn>
                <a:cxn ang="T13">
                  <a:pos x="T6" y="T7"/>
                </a:cxn>
                <a:cxn ang="T14">
                  <a:pos x="T8" y="T9"/>
                </a:cxn>
              </a:cxnLst>
              <a:rect l="T15" t="T16" r="T17" b="T18"/>
              <a:pathLst>
                <a:path w="295" h="129">
                  <a:moveTo>
                    <a:pt x="150" y="129"/>
                  </a:moveTo>
                  <a:lnTo>
                    <a:pt x="0" y="103"/>
                  </a:lnTo>
                  <a:lnTo>
                    <a:pt x="148" y="0"/>
                  </a:lnTo>
                  <a:lnTo>
                    <a:pt x="295" y="15"/>
                  </a:lnTo>
                  <a:lnTo>
                    <a:pt x="150" y="129"/>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4" name="Freeform 18"/>
            <p:cNvSpPr>
              <a:spLocks/>
            </p:cNvSpPr>
            <p:nvPr/>
          </p:nvSpPr>
          <p:spPr bwMode="auto">
            <a:xfrm>
              <a:off x="944563" y="439738"/>
              <a:ext cx="233363" cy="722313"/>
            </a:xfrm>
            <a:custGeom>
              <a:avLst/>
              <a:gdLst>
                <a:gd name="T0" fmla="*/ 2147483647 w 147"/>
                <a:gd name="T1" fmla="*/ 2147483647 h 455"/>
                <a:gd name="T2" fmla="*/ 0 w 147"/>
                <a:gd name="T3" fmla="*/ 2147483647 h 455"/>
                <a:gd name="T4" fmla="*/ 0 w 147"/>
                <a:gd name="T5" fmla="*/ 2147483647 h 455"/>
                <a:gd name="T6" fmla="*/ 2147483647 w 147"/>
                <a:gd name="T7" fmla="*/ 0 h 455"/>
                <a:gd name="T8" fmla="*/ 2147483647 w 147"/>
                <a:gd name="T9" fmla="*/ 2147483647 h 455"/>
                <a:gd name="T10" fmla="*/ 0 60000 65536"/>
                <a:gd name="T11" fmla="*/ 0 60000 65536"/>
                <a:gd name="T12" fmla="*/ 0 60000 65536"/>
                <a:gd name="T13" fmla="*/ 0 60000 65536"/>
                <a:gd name="T14" fmla="*/ 0 60000 65536"/>
                <a:gd name="T15" fmla="*/ 0 w 147"/>
                <a:gd name="T16" fmla="*/ 0 h 455"/>
                <a:gd name="T17" fmla="*/ 147 w 147"/>
                <a:gd name="T18" fmla="*/ 455 h 455"/>
              </a:gdLst>
              <a:ahLst/>
              <a:cxnLst>
                <a:cxn ang="T10">
                  <a:pos x="T0" y="T1"/>
                </a:cxn>
                <a:cxn ang="T11">
                  <a:pos x="T2" y="T3"/>
                </a:cxn>
                <a:cxn ang="T12">
                  <a:pos x="T4" y="T5"/>
                </a:cxn>
                <a:cxn ang="T13">
                  <a:pos x="T6" y="T7"/>
                </a:cxn>
                <a:cxn ang="T14">
                  <a:pos x="T8" y="T9"/>
                </a:cxn>
              </a:cxnLst>
              <a:rect l="T15" t="T16" r="T17" b="T18"/>
              <a:pathLst>
                <a:path w="147" h="455">
                  <a:moveTo>
                    <a:pt x="147" y="318"/>
                  </a:moveTo>
                  <a:lnTo>
                    <a:pt x="0" y="455"/>
                  </a:lnTo>
                  <a:lnTo>
                    <a:pt x="0" y="114"/>
                  </a:lnTo>
                  <a:lnTo>
                    <a:pt x="147" y="0"/>
                  </a:lnTo>
                  <a:lnTo>
                    <a:pt x="147" y="318"/>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5" name="Freeform 19"/>
            <p:cNvSpPr>
              <a:spLocks/>
            </p:cNvSpPr>
            <p:nvPr/>
          </p:nvSpPr>
          <p:spPr bwMode="auto">
            <a:xfrm>
              <a:off x="722313" y="660401"/>
              <a:ext cx="180975" cy="42863"/>
            </a:xfrm>
            <a:custGeom>
              <a:avLst/>
              <a:gdLst>
                <a:gd name="T0" fmla="*/ 2147483647 w 66"/>
                <a:gd name="T1" fmla="*/ 2147483647 h 16"/>
                <a:gd name="T2" fmla="*/ 2147483647 w 66"/>
                <a:gd name="T3" fmla="*/ 2147483647 h 16"/>
                <a:gd name="T4" fmla="*/ 2147483647 w 66"/>
                <a:gd name="T5" fmla="*/ 2147483647 h 16"/>
                <a:gd name="T6" fmla="*/ 0 w 66"/>
                <a:gd name="T7" fmla="*/ 2147483647 h 16"/>
                <a:gd name="T8" fmla="*/ 0 w 66"/>
                <a:gd name="T9" fmla="*/ 2147483647 h 16"/>
                <a:gd name="T10" fmla="*/ 2147483647 w 66"/>
                <a:gd name="T11" fmla="*/ 0 h 16"/>
                <a:gd name="T12" fmla="*/ 2147483647 w 66"/>
                <a:gd name="T13" fmla="*/ 2147483647 h 16"/>
                <a:gd name="T14" fmla="*/ 2147483647 w 66"/>
                <a:gd name="T15" fmla="*/ 2147483647 h 16"/>
                <a:gd name="T16" fmla="*/ 0 60000 65536"/>
                <a:gd name="T17" fmla="*/ 0 60000 65536"/>
                <a:gd name="T18" fmla="*/ 0 60000 65536"/>
                <a:gd name="T19" fmla="*/ 0 60000 65536"/>
                <a:gd name="T20" fmla="*/ 0 60000 65536"/>
                <a:gd name="T21" fmla="*/ 0 60000 65536"/>
                <a:gd name="T22" fmla="*/ 0 60000 65536"/>
                <a:gd name="T23" fmla="*/ 0 60000 65536"/>
                <a:gd name="T24" fmla="*/ 0 w 66"/>
                <a:gd name="T25" fmla="*/ 0 h 16"/>
                <a:gd name="T26" fmla="*/ 66 w 66"/>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6" h="16">
                  <a:moveTo>
                    <a:pt x="66" y="14"/>
                  </a:moveTo>
                  <a:cubicBezTo>
                    <a:pt x="66" y="15"/>
                    <a:pt x="65" y="16"/>
                    <a:pt x="64" y="16"/>
                  </a:cubicBezTo>
                  <a:cubicBezTo>
                    <a:pt x="2" y="6"/>
                    <a:pt x="2" y="6"/>
                    <a:pt x="2" y="6"/>
                  </a:cubicBezTo>
                  <a:cubicBezTo>
                    <a:pt x="1" y="6"/>
                    <a:pt x="0" y="4"/>
                    <a:pt x="0" y="3"/>
                  </a:cubicBezTo>
                  <a:cubicBezTo>
                    <a:pt x="0" y="3"/>
                    <a:pt x="0" y="3"/>
                    <a:pt x="0" y="3"/>
                  </a:cubicBezTo>
                  <a:cubicBezTo>
                    <a:pt x="0" y="1"/>
                    <a:pt x="1" y="0"/>
                    <a:pt x="2" y="0"/>
                  </a:cubicBezTo>
                  <a:cubicBezTo>
                    <a:pt x="64" y="11"/>
                    <a:pt x="64" y="11"/>
                    <a:pt x="64" y="11"/>
                  </a:cubicBezTo>
                  <a:cubicBezTo>
                    <a:pt x="65" y="11"/>
                    <a:pt x="66" y="12"/>
                    <a:pt x="66"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grpSp>
      <p:grpSp>
        <p:nvGrpSpPr>
          <p:cNvPr id="136" name="组合 1164"/>
          <p:cNvGrpSpPr>
            <a:grpSpLocks/>
          </p:cNvGrpSpPr>
          <p:nvPr/>
        </p:nvGrpSpPr>
        <p:grpSpPr bwMode="auto">
          <a:xfrm>
            <a:off x="10911553" y="5190221"/>
            <a:ext cx="241155" cy="323984"/>
            <a:chOff x="690563" y="407988"/>
            <a:chExt cx="487363" cy="755650"/>
          </a:xfrm>
        </p:grpSpPr>
        <p:sp>
          <p:nvSpPr>
            <p:cNvPr id="137" name="Freeform 8"/>
            <p:cNvSpPr>
              <a:spLocks/>
            </p:cNvSpPr>
            <p:nvPr/>
          </p:nvSpPr>
          <p:spPr bwMode="auto">
            <a:xfrm>
              <a:off x="692151" y="582613"/>
              <a:ext cx="238125" cy="581025"/>
            </a:xfrm>
            <a:custGeom>
              <a:avLst/>
              <a:gdLst>
                <a:gd name="T0" fmla="*/ 2147483647 w 150"/>
                <a:gd name="T1" fmla="*/ 2147483647 h 366"/>
                <a:gd name="T2" fmla="*/ 0 w 150"/>
                <a:gd name="T3" fmla="*/ 2147483647 h 366"/>
                <a:gd name="T4" fmla="*/ 0 w 150"/>
                <a:gd name="T5" fmla="*/ 0 h 366"/>
                <a:gd name="T6" fmla="*/ 2147483647 w 150"/>
                <a:gd name="T7" fmla="*/ 2147483647 h 366"/>
                <a:gd name="T8" fmla="*/ 2147483647 w 150"/>
                <a:gd name="T9" fmla="*/ 2147483647 h 366"/>
                <a:gd name="T10" fmla="*/ 0 60000 65536"/>
                <a:gd name="T11" fmla="*/ 0 60000 65536"/>
                <a:gd name="T12" fmla="*/ 0 60000 65536"/>
                <a:gd name="T13" fmla="*/ 0 60000 65536"/>
                <a:gd name="T14" fmla="*/ 0 60000 65536"/>
                <a:gd name="T15" fmla="*/ 0 w 150"/>
                <a:gd name="T16" fmla="*/ 0 h 366"/>
                <a:gd name="T17" fmla="*/ 150 w 150"/>
                <a:gd name="T18" fmla="*/ 366 h 366"/>
              </a:gdLst>
              <a:ahLst/>
              <a:cxnLst>
                <a:cxn ang="T10">
                  <a:pos x="T0" y="T1"/>
                </a:cxn>
                <a:cxn ang="T11">
                  <a:pos x="T2" y="T3"/>
                </a:cxn>
                <a:cxn ang="T12">
                  <a:pos x="T4" y="T5"/>
                </a:cxn>
                <a:cxn ang="T13">
                  <a:pos x="T6" y="T7"/>
                </a:cxn>
                <a:cxn ang="T14">
                  <a:pos x="T8" y="T9"/>
                </a:cxn>
              </a:cxnLst>
              <a:rect l="T15" t="T16" r="T17" b="T18"/>
              <a:pathLst>
                <a:path w="150" h="366">
                  <a:moveTo>
                    <a:pt x="150" y="366"/>
                  </a:moveTo>
                  <a:lnTo>
                    <a:pt x="0" y="342"/>
                  </a:lnTo>
                  <a:lnTo>
                    <a:pt x="0" y="0"/>
                  </a:lnTo>
                  <a:lnTo>
                    <a:pt x="150" y="26"/>
                  </a:lnTo>
                  <a:lnTo>
                    <a:pt x="150" y="366"/>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8" name="Freeform 9"/>
            <p:cNvSpPr>
              <a:spLocks/>
            </p:cNvSpPr>
            <p:nvPr/>
          </p:nvSpPr>
          <p:spPr bwMode="auto">
            <a:xfrm>
              <a:off x="690563" y="627063"/>
              <a:ext cx="242888" cy="53975"/>
            </a:xfrm>
            <a:custGeom>
              <a:avLst/>
              <a:gdLst>
                <a:gd name="T0" fmla="*/ 2147483647 w 153"/>
                <a:gd name="T1" fmla="*/ 2147483647 h 34"/>
                <a:gd name="T2" fmla="*/ 0 w 153"/>
                <a:gd name="T3" fmla="*/ 2147483647 h 34"/>
                <a:gd name="T4" fmla="*/ 0 w 153"/>
                <a:gd name="T5" fmla="*/ 0 h 34"/>
                <a:gd name="T6" fmla="*/ 2147483647 w 153"/>
                <a:gd name="T7" fmla="*/ 2147483647 h 34"/>
                <a:gd name="T8" fmla="*/ 2147483647 w 153"/>
                <a:gd name="T9" fmla="*/ 2147483647 h 34"/>
                <a:gd name="T10" fmla="*/ 0 60000 65536"/>
                <a:gd name="T11" fmla="*/ 0 60000 65536"/>
                <a:gd name="T12" fmla="*/ 0 60000 65536"/>
                <a:gd name="T13" fmla="*/ 0 60000 65536"/>
                <a:gd name="T14" fmla="*/ 0 60000 65536"/>
                <a:gd name="T15" fmla="*/ 0 w 153"/>
                <a:gd name="T16" fmla="*/ 0 h 34"/>
                <a:gd name="T17" fmla="*/ 153 w 153"/>
                <a:gd name="T18" fmla="*/ 34 h 34"/>
              </a:gdLst>
              <a:ahLst/>
              <a:cxnLst>
                <a:cxn ang="T10">
                  <a:pos x="T0" y="T1"/>
                </a:cxn>
                <a:cxn ang="T11">
                  <a:pos x="T2" y="T3"/>
                </a:cxn>
                <a:cxn ang="T12">
                  <a:pos x="T4" y="T5"/>
                </a:cxn>
                <a:cxn ang="T13">
                  <a:pos x="T6" y="T7"/>
                </a:cxn>
                <a:cxn ang="T14">
                  <a:pos x="T8" y="T9"/>
                </a:cxn>
              </a:cxnLst>
              <a:rect l="T15" t="T16" r="T17" b="T18"/>
              <a:pathLst>
                <a:path w="153" h="34">
                  <a:moveTo>
                    <a:pt x="153" y="34"/>
                  </a:moveTo>
                  <a:lnTo>
                    <a:pt x="0" y="8"/>
                  </a:lnTo>
                  <a:lnTo>
                    <a:pt x="0" y="0"/>
                  </a:lnTo>
                  <a:lnTo>
                    <a:pt x="153" y="26"/>
                  </a:lnTo>
                  <a:lnTo>
                    <a:pt x="153"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9" name="Freeform 10"/>
            <p:cNvSpPr>
              <a:spLocks/>
            </p:cNvSpPr>
            <p:nvPr/>
          </p:nvSpPr>
          <p:spPr bwMode="auto">
            <a:xfrm>
              <a:off x="766763" y="9826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5"/>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0" name="Freeform 11"/>
            <p:cNvSpPr>
              <a:spLocks/>
            </p:cNvSpPr>
            <p:nvPr/>
          </p:nvSpPr>
          <p:spPr bwMode="auto">
            <a:xfrm>
              <a:off x="766763" y="100171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1" name="Freeform 12"/>
            <p:cNvSpPr>
              <a:spLocks/>
            </p:cNvSpPr>
            <p:nvPr/>
          </p:nvSpPr>
          <p:spPr bwMode="auto">
            <a:xfrm>
              <a:off x="766763" y="10207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2" name="Freeform 13"/>
            <p:cNvSpPr>
              <a:spLocks/>
            </p:cNvSpPr>
            <p:nvPr/>
          </p:nvSpPr>
          <p:spPr bwMode="auto">
            <a:xfrm>
              <a:off x="766763" y="10414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5"/>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3" name="Freeform 14"/>
            <p:cNvSpPr>
              <a:spLocks/>
            </p:cNvSpPr>
            <p:nvPr/>
          </p:nvSpPr>
          <p:spPr bwMode="auto">
            <a:xfrm>
              <a:off x="766763" y="10604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4" name="Freeform 15"/>
            <p:cNvSpPr>
              <a:spLocks/>
            </p:cNvSpPr>
            <p:nvPr/>
          </p:nvSpPr>
          <p:spPr bwMode="auto">
            <a:xfrm>
              <a:off x="766763" y="10795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5" name="Freeform 16"/>
            <p:cNvSpPr>
              <a:spLocks/>
            </p:cNvSpPr>
            <p:nvPr/>
          </p:nvSpPr>
          <p:spPr bwMode="auto">
            <a:xfrm>
              <a:off x="766763" y="10985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6" name="Freeform 17"/>
            <p:cNvSpPr>
              <a:spLocks/>
            </p:cNvSpPr>
            <p:nvPr/>
          </p:nvSpPr>
          <p:spPr bwMode="auto">
            <a:xfrm>
              <a:off x="698501" y="407988"/>
              <a:ext cx="468313" cy="204788"/>
            </a:xfrm>
            <a:custGeom>
              <a:avLst/>
              <a:gdLst>
                <a:gd name="T0" fmla="*/ 2147483647 w 295"/>
                <a:gd name="T1" fmla="*/ 2147483647 h 129"/>
                <a:gd name="T2" fmla="*/ 0 w 295"/>
                <a:gd name="T3" fmla="*/ 2147483647 h 129"/>
                <a:gd name="T4" fmla="*/ 2147483647 w 295"/>
                <a:gd name="T5" fmla="*/ 0 h 129"/>
                <a:gd name="T6" fmla="*/ 2147483647 w 295"/>
                <a:gd name="T7" fmla="*/ 2147483647 h 129"/>
                <a:gd name="T8" fmla="*/ 2147483647 w 295"/>
                <a:gd name="T9" fmla="*/ 2147483647 h 129"/>
                <a:gd name="T10" fmla="*/ 0 60000 65536"/>
                <a:gd name="T11" fmla="*/ 0 60000 65536"/>
                <a:gd name="T12" fmla="*/ 0 60000 65536"/>
                <a:gd name="T13" fmla="*/ 0 60000 65536"/>
                <a:gd name="T14" fmla="*/ 0 60000 65536"/>
                <a:gd name="T15" fmla="*/ 0 w 295"/>
                <a:gd name="T16" fmla="*/ 0 h 129"/>
                <a:gd name="T17" fmla="*/ 295 w 295"/>
                <a:gd name="T18" fmla="*/ 129 h 129"/>
              </a:gdLst>
              <a:ahLst/>
              <a:cxnLst>
                <a:cxn ang="T10">
                  <a:pos x="T0" y="T1"/>
                </a:cxn>
                <a:cxn ang="T11">
                  <a:pos x="T2" y="T3"/>
                </a:cxn>
                <a:cxn ang="T12">
                  <a:pos x="T4" y="T5"/>
                </a:cxn>
                <a:cxn ang="T13">
                  <a:pos x="T6" y="T7"/>
                </a:cxn>
                <a:cxn ang="T14">
                  <a:pos x="T8" y="T9"/>
                </a:cxn>
              </a:cxnLst>
              <a:rect l="T15" t="T16" r="T17" b="T18"/>
              <a:pathLst>
                <a:path w="295" h="129">
                  <a:moveTo>
                    <a:pt x="150" y="129"/>
                  </a:moveTo>
                  <a:lnTo>
                    <a:pt x="0" y="103"/>
                  </a:lnTo>
                  <a:lnTo>
                    <a:pt x="148" y="0"/>
                  </a:lnTo>
                  <a:lnTo>
                    <a:pt x="295" y="15"/>
                  </a:lnTo>
                  <a:lnTo>
                    <a:pt x="150" y="129"/>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7" name="Freeform 18"/>
            <p:cNvSpPr>
              <a:spLocks/>
            </p:cNvSpPr>
            <p:nvPr/>
          </p:nvSpPr>
          <p:spPr bwMode="auto">
            <a:xfrm>
              <a:off x="944563" y="439738"/>
              <a:ext cx="233363" cy="722313"/>
            </a:xfrm>
            <a:custGeom>
              <a:avLst/>
              <a:gdLst>
                <a:gd name="T0" fmla="*/ 2147483647 w 147"/>
                <a:gd name="T1" fmla="*/ 2147483647 h 455"/>
                <a:gd name="T2" fmla="*/ 0 w 147"/>
                <a:gd name="T3" fmla="*/ 2147483647 h 455"/>
                <a:gd name="T4" fmla="*/ 0 w 147"/>
                <a:gd name="T5" fmla="*/ 2147483647 h 455"/>
                <a:gd name="T6" fmla="*/ 2147483647 w 147"/>
                <a:gd name="T7" fmla="*/ 0 h 455"/>
                <a:gd name="T8" fmla="*/ 2147483647 w 147"/>
                <a:gd name="T9" fmla="*/ 2147483647 h 455"/>
                <a:gd name="T10" fmla="*/ 0 60000 65536"/>
                <a:gd name="T11" fmla="*/ 0 60000 65536"/>
                <a:gd name="T12" fmla="*/ 0 60000 65536"/>
                <a:gd name="T13" fmla="*/ 0 60000 65536"/>
                <a:gd name="T14" fmla="*/ 0 60000 65536"/>
                <a:gd name="T15" fmla="*/ 0 w 147"/>
                <a:gd name="T16" fmla="*/ 0 h 455"/>
                <a:gd name="T17" fmla="*/ 147 w 147"/>
                <a:gd name="T18" fmla="*/ 455 h 455"/>
              </a:gdLst>
              <a:ahLst/>
              <a:cxnLst>
                <a:cxn ang="T10">
                  <a:pos x="T0" y="T1"/>
                </a:cxn>
                <a:cxn ang="T11">
                  <a:pos x="T2" y="T3"/>
                </a:cxn>
                <a:cxn ang="T12">
                  <a:pos x="T4" y="T5"/>
                </a:cxn>
                <a:cxn ang="T13">
                  <a:pos x="T6" y="T7"/>
                </a:cxn>
                <a:cxn ang="T14">
                  <a:pos x="T8" y="T9"/>
                </a:cxn>
              </a:cxnLst>
              <a:rect l="T15" t="T16" r="T17" b="T18"/>
              <a:pathLst>
                <a:path w="147" h="455">
                  <a:moveTo>
                    <a:pt x="147" y="318"/>
                  </a:moveTo>
                  <a:lnTo>
                    <a:pt x="0" y="455"/>
                  </a:lnTo>
                  <a:lnTo>
                    <a:pt x="0" y="114"/>
                  </a:lnTo>
                  <a:lnTo>
                    <a:pt x="147" y="0"/>
                  </a:lnTo>
                  <a:lnTo>
                    <a:pt x="147" y="318"/>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8" name="Freeform 19"/>
            <p:cNvSpPr>
              <a:spLocks/>
            </p:cNvSpPr>
            <p:nvPr/>
          </p:nvSpPr>
          <p:spPr bwMode="auto">
            <a:xfrm>
              <a:off x="722313" y="660401"/>
              <a:ext cx="180975" cy="42863"/>
            </a:xfrm>
            <a:custGeom>
              <a:avLst/>
              <a:gdLst>
                <a:gd name="T0" fmla="*/ 2147483647 w 66"/>
                <a:gd name="T1" fmla="*/ 2147483647 h 16"/>
                <a:gd name="T2" fmla="*/ 2147483647 w 66"/>
                <a:gd name="T3" fmla="*/ 2147483647 h 16"/>
                <a:gd name="T4" fmla="*/ 2147483647 w 66"/>
                <a:gd name="T5" fmla="*/ 2147483647 h 16"/>
                <a:gd name="T6" fmla="*/ 0 w 66"/>
                <a:gd name="T7" fmla="*/ 2147483647 h 16"/>
                <a:gd name="T8" fmla="*/ 0 w 66"/>
                <a:gd name="T9" fmla="*/ 2147483647 h 16"/>
                <a:gd name="T10" fmla="*/ 2147483647 w 66"/>
                <a:gd name="T11" fmla="*/ 0 h 16"/>
                <a:gd name="T12" fmla="*/ 2147483647 w 66"/>
                <a:gd name="T13" fmla="*/ 2147483647 h 16"/>
                <a:gd name="T14" fmla="*/ 2147483647 w 66"/>
                <a:gd name="T15" fmla="*/ 2147483647 h 16"/>
                <a:gd name="T16" fmla="*/ 0 60000 65536"/>
                <a:gd name="T17" fmla="*/ 0 60000 65536"/>
                <a:gd name="T18" fmla="*/ 0 60000 65536"/>
                <a:gd name="T19" fmla="*/ 0 60000 65536"/>
                <a:gd name="T20" fmla="*/ 0 60000 65536"/>
                <a:gd name="T21" fmla="*/ 0 60000 65536"/>
                <a:gd name="T22" fmla="*/ 0 60000 65536"/>
                <a:gd name="T23" fmla="*/ 0 60000 65536"/>
                <a:gd name="T24" fmla="*/ 0 w 66"/>
                <a:gd name="T25" fmla="*/ 0 h 16"/>
                <a:gd name="T26" fmla="*/ 66 w 66"/>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6" h="16">
                  <a:moveTo>
                    <a:pt x="66" y="14"/>
                  </a:moveTo>
                  <a:cubicBezTo>
                    <a:pt x="66" y="15"/>
                    <a:pt x="65" y="16"/>
                    <a:pt x="64" y="16"/>
                  </a:cubicBezTo>
                  <a:cubicBezTo>
                    <a:pt x="2" y="6"/>
                    <a:pt x="2" y="6"/>
                    <a:pt x="2" y="6"/>
                  </a:cubicBezTo>
                  <a:cubicBezTo>
                    <a:pt x="1" y="6"/>
                    <a:pt x="0" y="4"/>
                    <a:pt x="0" y="3"/>
                  </a:cubicBezTo>
                  <a:cubicBezTo>
                    <a:pt x="0" y="3"/>
                    <a:pt x="0" y="3"/>
                    <a:pt x="0" y="3"/>
                  </a:cubicBezTo>
                  <a:cubicBezTo>
                    <a:pt x="0" y="1"/>
                    <a:pt x="1" y="0"/>
                    <a:pt x="2" y="0"/>
                  </a:cubicBezTo>
                  <a:cubicBezTo>
                    <a:pt x="64" y="11"/>
                    <a:pt x="64" y="11"/>
                    <a:pt x="64" y="11"/>
                  </a:cubicBezTo>
                  <a:cubicBezTo>
                    <a:pt x="65" y="11"/>
                    <a:pt x="66" y="12"/>
                    <a:pt x="66"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grpSp>
      <p:grpSp>
        <p:nvGrpSpPr>
          <p:cNvPr id="149" name="组合 1164"/>
          <p:cNvGrpSpPr>
            <a:grpSpLocks/>
          </p:cNvGrpSpPr>
          <p:nvPr/>
        </p:nvGrpSpPr>
        <p:grpSpPr bwMode="auto">
          <a:xfrm>
            <a:off x="11178405" y="5249069"/>
            <a:ext cx="241155" cy="323984"/>
            <a:chOff x="690563" y="407988"/>
            <a:chExt cx="487363" cy="755650"/>
          </a:xfrm>
        </p:grpSpPr>
        <p:sp>
          <p:nvSpPr>
            <p:cNvPr id="150" name="Freeform 8"/>
            <p:cNvSpPr>
              <a:spLocks/>
            </p:cNvSpPr>
            <p:nvPr/>
          </p:nvSpPr>
          <p:spPr bwMode="auto">
            <a:xfrm>
              <a:off x="692151" y="582613"/>
              <a:ext cx="238125" cy="581025"/>
            </a:xfrm>
            <a:custGeom>
              <a:avLst/>
              <a:gdLst>
                <a:gd name="T0" fmla="*/ 2147483647 w 150"/>
                <a:gd name="T1" fmla="*/ 2147483647 h 366"/>
                <a:gd name="T2" fmla="*/ 0 w 150"/>
                <a:gd name="T3" fmla="*/ 2147483647 h 366"/>
                <a:gd name="T4" fmla="*/ 0 w 150"/>
                <a:gd name="T5" fmla="*/ 0 h 366"/>
                <a:gd name="T6" fmla="*/ 2147483647 w 150"/>
                <a:gd name="T7" fmla="*/ 2147483647 h 366"/>
                <a:gd name="T8" fmla="*/ 2147483647 w 150"/>
                <a:gd name="T9" fmla="*/ 2147483647 h 366"/>
                <a:gd name="T10" fmla="*/ 0 60000 65536"/>
                <a:gd name="T11" fmla="*/ 0 60000 65536"/>
                <a:gd name="T12" fmla="*/ 0 60000 65536"/>
                <a:gd name="T13" fmla="*/ 0 60000 65536"/>
                <a:gd name="T14" fmla="*/ 0 60000 65536"/>
                <a:gd name="T15" fmla="*/ 0 w 150"/>
                <a:gd name="T16" fmla="*/ 0 h 366"/>
                <a:gd name="T17" fmla="*/ 150 w 150"/>
                <a:gd name="T18" fmla="*/ 366 h 366"/>
              </a:gdLst>
              <a:ahLst/>
              <a:cxnLst>
                <a:cxn ang="T10">
                  <a:pos x="T0" y="T1"/>
                </a:cxn>
                <a:cxn ang="T11">
                  <a:pos x="T2" y="T3"/>
                </a:cxn>
                <a:cxn ang="T12">
                  <a:pos x="T4" y="T5"/>
                </a:cxn>
                <a:cxn ang="T13">
                  <a:pos x="T6" y="T7"/>
                </a:cxn>
                <a:cxn ang="T14">
                  <a:pos x="T8" y="T9"/>
                </a:cxn>
              </a:cxnLst>
              <a:rect l="T15" t="T16" r="T17" b="T18"/>
              <a:pathLst>
                <a:path w="150" h="366">
                  <a:moveTo>
                    <a:pt x="150" y="366"/>
                  </a:moveTo>
                  <a:lnTo>
                    <a:pt x="0" y="342"/>
                  </a:lnTo>
                  <a:lnTo>
                    <a:pt x="0" y="0"/>
                  </a:lnTo>
                  <a:lnTo>
                    <a:pt x="150" y="26"/>
                  </a:lnTo>
                  <a:lnTo>
                    <a:pt x="150" y="366"/>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1" name="Freeform 9"/>
            <p:cNvSpPr>
              <a:spLocks/>
            </p:cNvSpPr>
            <p:nvPr/>
          </p:nvSpPr>
          <p:spPr bwMode="auto">
            <a:xfrm>
              <a:off x="690563" y="627063"/>
              <a:ext cx="242888" cy="53975"/>
            </a:xfrm>
            <a:custGeom>
              <a:avLst/>
              <a:gdLst>
                <a:gd name="T0" fmla="*/ 2147483647 w 153"/>
                <a:gd name="T1" fmla="*/ 2147483647 h 34"/>
                <a:gd name="T2" fmla="*/ 0 w 153"/>
                <a:gd name="T3" fmla="*/ 2147483647 h 34"/>
                <a:gd name="T4" fmla="*/ 0 w 153"/>
                <a:gd name="T5" fmla="*/ 0 h 34"/>
                <a:gd name="T6" fmla="*/ 2147483647 w 153"/>
                <a:gd name="T7" fmla="*/ 2147483647 h 34"/>
                <a:gd name="T8" fmla="*/ 2147483647 w 153"/>
                <a:gd name="T9" fmla="*/ 2147483647 h 34"/>
                <a:gd name="T10" fmla="*/ 0 60000 65536"/>
                <a:gd name="T11" fmla="*/ 0 60000 65536"/>
                <a:gd name="T12" fmla="*/ 0 60000 65536"/>
                <a:gd name="T13" fmla="*/ 0 60000 65536"/>
                <a:gd name="T14" fmla="*/ 0 60000 65536"/>
                <a:gd name="T15" fmla="*/ 0 w 153"/>
                <a:gd name="T16" fmla="*/ 0 h 34"/>
                <a:gd name="T17" fmla="*/ 153 w 153"/>
                <a:gd name="T18" fmla="*/ 34 h 34"/>
              </a:gdLst>
              <a:ahLst/>
              <a:cxnLst>
                <a:cxn ang="T10">
                  <a:pos x="T0" y="T1"/>
                </a:cxn>
                <a:cxn ang="T11">
                  <a:pos x="T2" y="T3"/>
                </a:cxn>
                <a:cxn ang="T12">
                  <a:pos x="T4" y="T5"/>
                </a:cxn>
                <a:cxn ang="T13">
                  <a:pos x="T6" y="T7"/>
                </a:cxn>
                <a:cxn ang="T14">
                  <a:pos x="T8" y="T9"/>
                </a:cxn>
              </a:cxnLst>
              <a:rect l="T15" t="T16" r="T17" b="T18"/>
              <a:pathLst>
                <a:path w="153" h="34">
                  <a:moveTo>
                    <a:pt x="153" y="34"/>
                  </a:moveTo>
                  <a:lnTo>
                    <a:pt x="0" y="8"/>
                  </a:lnTo>
                  <a:lnTo>
                    <a:pt x="0" y="0"/>
                  </a:lnTo>
                  <a:lnTo>
                    <a:pt x="153" y="26"/>
                  </a:lnTo>
                  <a:lnTo>
                    <a:pt x="153"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2" name="Freeform 10"/>
            <p:cNvSpPr>
              <a:spLocks/>
            </p:cNvSpPr>
            <p:nvPr/>
          </p:nvSpPr>
          <p:spPr bwMode="auto">
            <a:xfrm>
              <a:off x="766763" y="9826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5"/>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3" name="Freeform 11"/>
            <p:cNvSpPr>
              <a:spLocks/>
            </p:cNvSpPr>
            <p:nvPr/>
          </p:nvSpPr>
          <p:spPr bwMode="auto">
            <a:xfrm>
              <a:off x="766763" y="100171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4" name="Freeform 12"/>
            <p:cNvSpPr>
              <a:spLocks/>
            </p:cNvSpPr>
            <p:nvPr/>
          </p:nvSpPr>
          <p:spPr bwMode="auto">
            <a:xfrm>
              <a:off x="766763" y="10207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5" name="Freeform 13"/>
            <p:cNvSpPr>
              <a:spLocks/>
            </p:cNvSpPr>
            <p:nvPr/>
          </p:nvSpPr>
          <p:spPr bwMode="auto">
            <a:xfrm>
              <a:off x="766763" y="10414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5"/>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6" name="Freeform 14"/>
            <p:cNvSpPr>
              <a:spLocks/>
            </p:cNvSpPr>
            <p:nvPr/>
          </p:nvSpPr>
          <p:spPr bwMode="auto">
            <a:xfrm>
              <a:off x="766763" y="10604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7" name="Freeform 15"/>
            <p:cNvSpPr>
              <a:spLocks/>
            </p:cNvSpPr>
            <p:nvPr/>
          </p:nvSpPr>
          <p:spPr bwMode="auto">
            <a:xfrm>
              <a:off x="766763" y="10795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8" name="Freeform 16"/>
            <p:cNvSpPr>
              <a:spLocks/>
            </p:cNvSpPr>
            <p:nvPr/>
          </p:nvSpPr>
          <p:spPr bwMode="auto">
            <a:xfrm>
              <a:off x="766763" y="10985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9" name="Freeform 17"/>
            <p:cNvSpPr>
              <a:spLocks/>
            </p:cNvSpPr>
            <p:nvPr/>
          </p:nvSpPr>
          <p:spPr bwMode="auto">
            <a:xfrm>
              <a:off x="698501" y="407988"/>
              <a:ext cx="468313" cy="204788"/>
            </a:xfrm>
            <a:custGeom>
              <a:avLst/>
              <a:gdLst>
                <a:gd name="T0" fmla="*/ 2147483647 w 295"/>
                <a:gd name="T1" fmla="*/ 2147483647 h 129"/>
                <a:gd name="T2" fmla="*/ 0 w 295"/>
                <a:gd name="T3" fmla="*/ 2147483647 h 129"/>
                <a:gd name="T4" fmla="*/ 2147483647 w 295"/>
                <a:gd name="T5" fmla="*/ 0 h 129"/>
                <a:gd name="T6" fmla="*/ 2147483647 w 295"/>
                <a:gd name="T7" fmla="*/ 2147483647 h 129"/>
                <a:gd name="T8" fmla="*/ 2147483647 w 295"/>
                <a:gd name="T9" fmla="*/ 2147483647 h 129"/>
                <a:gd name="T10" fmla="*/ 0 60000 65536"/>
                <a:gd name="T11" fmla="*/ 0 60000 65536"/>
                <a:gd name="T12" fmla="*/ 0 60000 65536"/>
                <a:gd name="T13" fmla="*/ 0 60000 65536"/>
                <a:gd name="T14" fmla="*/ 0 60000 65536"/>
                <a:gd name="T15" fmla="*/ 0 w 295"/>
                <a:gd name="T16" fmla="*/ 0 h 129"/>
                <a:gd name="T17" fmla="*/ 295 w 295"/>
                <a:gd name="T18" fmla="*/ 129 h 129"/>
              </a:gdLst>
              <a:ahLst/>
              <a:cxnLst>
                <a:cxn ang="T10">
                  <a:pos x="T0" y="T1"/>
                </a:cxn>
                <a:cxn ang="T11">
                  <a:pos x="T2" y="T3"/>
                </a:cxn>
                <a:cxn ang="T12">
                  <a:pos x="T4" y="T5"/>
                </a:cxn>
                <a:cxn ang="T13">
                  <a:pos x="T6" y="T7"/>
                </a:cxn>
                <a:cxn ang="T14">
                  <a:pos x="T8" y="T9"/>
                </a:cxn>
              </a:cxnLst>
              <a:rect l="T15" t="T16" r="T17" b="T18"/>
              <a:pathLst>
                <a:path w="295" h="129">
                  <a:moveTo>
                    <a:pt x="150" y="129"/>
                  </a:moveTo>
                  <a:lnTo>
                    <a:pt x="0" y="103"/>
                  </a:lnTo>
                  <a:lnTo>
                    <a:pt x="148" y="0"/>
                  </a:lnTo>
                  <a:lnTo>
                    <a:pt x="295" y="15"/>
                  </a:lnTo>
                  <a:lnTo>
                    <a:pt x="150" y="129"/>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60" name="Freeform 18"/>
            <p:cNvSpPr>
              <a:spLocks/>
            </p:cNvSpPr>
            <p:nvPr/>
          </p:nvSpPr>
          <p:spPr bwMode="auto">
            <a:xfrm>
              <a:off x="944563" y="439738"/>
              <a:ext cx="233363" cy="722313"/>
            </a:xfrm>
            <a:custGeom>
              <a:avLst/>
              <a:gdLst>
                <a:gd name="T0" fmla="*/ 2147483647 w 147"/>
                <a:gd name="T1" fmla="*/ 2147483647 h 455"/>
                <a:gd name="T2" fmla="*/ 0 w 147"/>
                <a:gd name="T3" fmla="*/ 2147483647 h 455"/>
                <a:gd name="T4" fmla="*/ 0 w 147"/>
                <a:gd name="T5" fmla="*/ 2147483647 h 455"/>
                <a:gd name="T6" fmla="*/ 2147483647 w 147"/>
                <a:gd name="T7" fmla="*/ 0 h 455"/>
                <a:gd name="T8" fmla="*/ 2147483647 w 147"/>
                <a:gd name="T9" fmla="*/ 2147483647 h 455"/>
                <a:gd name="T10" fmla="*/ 0 60000 65536"/>
                <a:gd name="T11" fmla="*/ 0 60000 65536"/>
                <a:gd name="T12" fmla="*/ 0 60000 65536"/>
                <a:gd name="T13" fmla="*/ 0 60000 65536"/>
                <a:gd name="T14" fmla="*/ 0 60000 65536"/>
                <a:gd name="T15" fmla="*/ 0 w 147"/>
                <a:gd name="T16" fmla="*/ 0 h 455"/>
                <a:gd name="T17" fmla="*/ 147 w 147"/>
                <a:gd name="T18" fmla="*/ 455 h 455"/>
              </a:gdLst>
              <a:ahLst/>
              <a:cxnLst>
                <a:cxn ang="T10">
                  <a:pos x="T0" y="T1"/>
                </a:cxn>
                <a:cxn ang="T11">
                  <a:pos x="T2" y="T3"/>
                </a:cxn>
                <a:cxn ang="T12">
                  <a:pos x="T4" y="T5"/>
                </a:cxn>
                <a:cxn ang="T13">
                  <a:pos x="T6" y="T7"/>
                </a:cxn>
                <a:cxn ang="T14">
                  <a:pos x="T8" y="T9"/>
                </a:cxn>
              </a:cxnLst>
              <a:rect l="T15" t="T16" r="T17" b="T18"/>
              <a:pathLst>
                <a:path w="147" h="455">
                  <a:moveTo>
                    <a:pt x="147" y="318"/>
                  </a:moveTo>
                  <a:lnTo>
                    <a:pt x="0" y="455"/>
                  </a:lnTo>
                  <a:lnTo>
                    <a:pt x="0" y="114"/>
                  </a:lnTo>
                  <a:lnTo>
                    <a:pt x="147" y="0"/>
                  </a:lnTo>
                  <a:lnTo>
                    <a:pt x="147" y="318"/>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61" name="Freeform 19"/>
            <p:cNvSpPr>
              <a:spLocks/>
            </p:cNvSpPr>
            <p:nvPr/>
          </p:nvSpPr>
          <p:spPr bwMode="auto">
            <a:xfrm>
              <a:off x="722313" y="660401"/>
              <a:ext cx="180975" cy="42863"/>
            </a:xfrm>
            <a:custGeom>
              <a:avLst/>
              <a:gdLst>
                <a:gd name="T0" fmla="*/ 2147483647 w 66"/>
                <a:gd name="T1" fmla="*/ 2147483647 h 16"/>
                <a:gd name="T2" fmla="*/ 2147483647 w 66"/>
                <a:gd name="T3" fmla="*/ 2147483647 h 16"/>
                <a:gd name="T4" fmla="*/ 2147483647 w 66"/>
                <a:gd name="T5" fmla="*/ 2147483647 h 16"/>
                <a:gd name="T6" fmla="*/ 0 w 66"/>
                <a:gd name="T7" fmla="*/ 2147483647 h 16"/>
                <a:gd name="T8" fmla="*/ 0 w 66"/>
                <a:gd name="T9" fmla="*/ 2147483647 h 16"/>
                <a:gd name="T10" fmla="*/ 2147483647 w 66"/>
                <a:gd name="T11" fmla="*/ 0 h 16"/>
                <a:gd name="T12" fmla="*/ 2147483647 w 66"/>
                <a:gd name="T13" fmla="*/ 2147483647 h 16"/>
                <a:gd name="T14" fmla="*/ 2147483647 w 66"/>
                <a:gd name="T15" fmla="*/ 2147483647 h 16"/>
                <a:gd name="T16" fmla="*/ 0 60000 65536"/>
                <a:gd name="T17" fmla="*/ 0 60000 65536"/>
                <a:gd name="T18" fmla="*/ 0 60000 65536"/>
                <a:gd name="T19" fmla="*/ 0 60000 65536"/>
                <a:gd name="T20" fmla="*/ 0 60000 65536"/>
                <a:gd name="T21" fmla="*/ 0 60000 65536"/>
                <a:gd name="T22" fmla="*/ 0 60000 65536"/>
                <a:gd name="T23" fmla="*/ 0 60000 65536"/>
                <a:gd name="T24" fmla="*/ 0 w 66"/>
                <a:gd name="T25" fmla="*/ 0 h 16"/>
                <a:gd name="T26" fmla="*/ 66 w 66"/>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6" h="16">
                  <a:moveTo>
                    <a:pt x="66" y="14"/>
                  </a:moveTo>
                  <a:cubicBezTo>
                    <a:pt x="66" y="15"/>
                    <a:pt x="65" y="16"/>
                    <a:pt x="64" y="16"/>
                  </a:cubicBezTo>
                  <a:cubicBezTo>
                    <a:pt x="2" y="6"/>
                    <a:pt x="2" y="6"/>
                    <a:pt x="2" y="6"/>
                  </a:cubicBezTo>
                  <a:cubicBezTo>
                    <a:pt x="1" y="6"/>
                    <a:pt x="0" y="4"/>
                    <a:pt x="0" y="3"/>
                  </a:cubicBezTo>
                  <a:cubicBezTo>
                    <a:pt x="0" y="3"/>
                    <a:pt x="0" y="3"/>
                    <a:pt x="0" y="3"/>
                  </a:cubicBezTo>
                  <a:cubicBezTo>
                    <a:pt x="0" y="1"/>
                    <a:pt x="1" y="0"/>
                    <a:pt x="2" y="0"/>
                  </a:cubicBezTo>
                  <a:cubicBezTo>
                    <a:pt x="64" y="11"/>
                    <a:pt x="64" y="11"/>
                    <a:pt x="64" y="11"/>
                  </a:cubicBezTo>
                  <a:cubicBezTo>
                    <a:pt x="65" y="11"/>
                    <a:pt x="66" y="12"/>
                    <a:pt x="66"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grpSp>
      <p:sp>
        <p:nvSpPr>
          <p:cNvPr id="113" name="矩形 76"/>
          <p:cNvSpPr/>
          <p:nvPr/>
        </p:nvSpPr>
        <p:spPr>
          <a:xfrm>
            <a:off x="5076630" y="2796711"/>
            <a:ext cx="748493" cy="367468"/>
          </a:xfrm>
          <a:prstGeom prst="rect">
            <a:avLst/>
          </a:prstGeom>
          <a:solidFill>
            <a:schemeClr val="accent3">
              <a:lumMod val="75000"/>
            </a:schemeClr>
          </a:solidFill>
          <a:ln w="19050">
            <a:no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067" dirty="0" smtClean="0">
                <a:solidFill>
                  <a:srgbClr val="000000"/>
                </a:solidFill>
                <a:latin typeface="微软雅黑" panose="020B0503020204020204" pitchFamily="34" charset="-122"/>
                <a:ea typeface="微软雅黑" panose="020B0503020204020204" pitchFamily="34" charset="-122"/>
              </a:rPr>
              <a:t>NSSF</a:t>
            </a:r>
            <a:endParaRPr lang="zh-CN" altLang="en-US" sz="1067" dirty="0">
              <a:solidFill>
                <a:srgbClr val="000000"/>
              </a:solidFill>
              <a:latin typeface="微软雅黑" panose="020B0503020204020204" pitchFamily="34" charset="-122"/>
              <a:ea typeface="微软雅黑" panose="020B0503020204020204" pitchFamily="34" charset="-122"/>
            </a:endParaRPr>
          </a:p>
        </p:txBody>
      </p:sp>
      <p:sp>
        <p:nvSpPr>
          <p:cNvPr id="114" name="Rectangle 244"/>
          <p:cNvSpPr/>
          <p:nvPr/>
        </p:nvSpPr>
        <p:spPr bwMode="auto">
          <a:xfrm>
            <a:off x="3683829" y="1529790"/>
            <a:ext cx="6456407" cy="540145"/>
          </a:xfrm>
          <a:prstGeom prst="rect">
            <a:avLst/>
          </a:prstGeom>
          <a:noFill/>
          <a:ln w="12700" cap="flat" cmpd="sng" algn="ctr">
            <a:solidFill>
              <a:srgbClr val="FF9900"/>
            </a:solidFill>
            <a:prstDash val="dash"/>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buClr>
                <a:srgbClr val="CC9900"/>
              </a:buClr>
            </a:pPr>
            <a:r>
              <a:rPr lang="en-US" sz="1467" dirty="0" smtClean="0">
                <a:solidFill>
                  <a:srgbClr val="000000"/>
                </a:solidFill>
                <a:latin typeface="微软雅黑" panose="020B0503020204020204" pitchFamily="34" charset="-122"/>
                <a:ea typeface="微软雅黑" panose="020B0503020204020204" pitchFamily="34" charset="-122"/>
              </a:rPr>
              <a:t>OAM</a:t>
            </a:r>
            <a:endParaRPr lang="en-US" sz="1467" dirty="0">
              <a:solidFill>
                <a:srgbClr val="000000"/>
              </a:solidFill>
              <a:latin typeface="微软雅黑" panose="020B0503020204020204" pitchFamily="34" charset="-122"/>
              <a:ea typeface="微软雅黑" panose="020B0503020204020204" pitchFamily="34" charset="-122"/>
            </a:endParaRPr>
          </a:p>
        </p:txBody>
      </p:sp>
      <p:sp>
        <p:nvSpPr>
          <p:cNvPr id="115" name="矩形 76"/>
          <p:cNvSpPr/>
          <p:nvPr/>
        </p:nvSpPr>
        <p:spPr>
          <a:xfrm>
            <a:off x="8254457" y="1602074"/>
            <a:ext cx="748493" cy="367468"/>
          </a:xfrm>
          <a:prstGeom prst="rect">
            <a:avLst/>
          </a:prstGeom>
          <a:solidFill>
            <a:schemeClr val="accent3">
              <a:lumMod val="40000"/>
              <a:lumOff val="60000"/>
            </a:schemeClr>
          </a:solidFill>
          <a:ln w="19050">
            <a:no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067" dirty="0" smtClean="0">
                <a:solidFill>
                  <a:srgbClr val="000000"/>
                </a:solidFill>
                <a:latin typeface="微软雅黑" panose="020B0503020204020204" pitchFamily="34" charset="-122"/>
                <a:ea typeface="微软雅黑" panose="020B0503020204020204" pitchFamily="34" charset="-122"/>
              </a:rPr>
              <a:t>MDAS</a:t>
            </a:r>
            <a:endParaRPr lang="zh-CN" altLang="en-US" sz="1067" dirty="0">
              <a:solidFill>
                <a:srgbClr val="000000"/>
              </a:solidFill>
              <a:latin typeface="微软雅黑" panose="020B0503020204020204" pitchFamily="34" charset="-122"/>
              <a:ea typeface="微软雅黑" panose="020B0503020204020204" pitchFamily="34" charset="-122"/>
            </a:endParaRPr>
          </a:p>
        </p:txBody>
      </p:sp>
      <p:sp>
        <p:nvSpPr>
          <p:cNvPr id="116" name="矩形 76"/>
          <p:cNvSpPr/>
          <p:nvPr/>
        </p:nvSpPr>
        <p:spPr>
          <a:xfrm>
            <a:off x="5079401" y="1602074"/>
            <a:ext cx="748493" cy="367468"/>
          </a:xfrm>
          <a:prstGeom prst="rect">
            <a:avLst/>
          </a:prstGeom>
          <a:solidFill>
            <a:schemeClr val="accent3">
              <a:lumMod val="40000"/>
              <a:lumOff val="60000"/>
            </a:schemeClr>
          </a:solidFill>
          <a:ln w="19050">
            <a:no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067" dirty="0" smtClean="0">
                <a:solidFill>
                  <a:srgbClr val="000000"/>
                </a:solidFill>
                <a:latin typeface="微软雅黑" panose="020B0503020204020204" pitchFamily="34" charset="-122"/>
                <a:ea typeface="微软雅黑" panose="020B0503020204020204" pitchFamily="34" charset="-122"/>
              </a:rPr>
              <a:t>NSMF</a:t>
            </a:r>
            <a:endParaRPr lang="zh-CN" altLang="en-US" sz="1067" dirty="0">
              <a:solidFill>
                <a:srgbClr val="000000"/>
              </a:solidFill>
              <a:latin typeface="微软雅黑" panose="020B0503020204020204" pitchFamily="34" charset="-122"/>
              <a:ea typeface="微软雅黑" panose="020B0503020204020204" pitchFamily="34" charset="-122"/>
            </a:endParaRPr>
          </a:p>
        </p:txBody>
      </p:sp>
      <p:sp>
        <p:nvSpPr>
          <p:cNvPr id="119" name="矩形 76"/>
          <p:cNvSpPr/>
          <p:nvPr/>
        </p:nvSpPr>
        <p:spPr>
          <a:xfrm>
            <a:off x="8254458" y="2796711"/>
            <a:ext cx="748493" cy="367468"/>
          </a:xfrm>
          <a:prstGeom prst="rect">
            <a:avLst/>
          </a:prstGeom>
          <a:solidFill>
            <a:schemeClr val="accent3">
              <a:lumMod val="75000"/>
            </a:schemeClr>
          </a:solidFill>
          <a:ln w="19050">
            <a:no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067" dirty="0" smtClean="0">
                <a:solidFill>
                  <a:srgbClr val="000000"/>
                </a:solidFill>
                <a:latin typeface="微软雅黑" panose="020B0503020204020204" pitchFamily="34" charset="-122"/>
                <a:ea typeface="微软雅黑" panose="020B0503020204020204" pitchFamily="34" charset="-122"/>
              </a:rPr>
              <a:t>NWDAF</a:t>
            </a:r>
            <a:endParaRPr lang="zh-CN" altLang="en-US" sz="1067" dirty="0">
              <a:solidFill>
                <a:srgbClr val="000000"/>
              </a:solidFill>
              <a:latin typeface="微软雅黑" panose="020B0503020204020204" pitchFamily="34" charset="-122"/>
              <a:ea typeface="微软雅黑" panose="020B0503020204020204" pitchFamily="34" charset="-122"/>
            </a:endParaRPr>
          </a:p>
        </p:txBody>
      </p:sp>
      <p:cxnSp>
        <p:nvCxnSpPr>
          <p:cNvPr id="31" name="直接连接符 30"/>
          <p:cNvCxnSpPr/>
          <p:nvPr/>
        </p:nvCxnSpPr>
        <p:spPr bwMode="auto">
          <a:xfrm>
            <a:off x="362909" y="5336872"/>
            <a:ext cx="741991" cy="0"/>
          </a:xfrm>
          <a:prstGeom prst="line">
            <a:avLst/>
          </a:prstGeom>
          <a:noFill/>
          <a:ln w="28575" cap="flat" cmpd="sng" algn="ctr">
            <a:solidFill>
              <a:srgbClr val="C00000"/>
            </a:solidFill>
            <a:prstDash val="sysDash"/>
            <a:round/>
            <a:headEnd type="none" w="med" len="med"/>
            <a:tailEnd type="none" w="med" len="med"/>
          </a:ln>
          <a:effectLst/>
        </p:spPr>
      </p:cxnSp>
      <p:cxnSp>
        <p:nvCxnSpPr>
          <p:cNvPr id="166" name="直接连接符 165"/>
          <p:cNvCxnSpPr/>
          <p:nvPr/>
        </p:nvCxnSpPr>
        <p:spPr bwMode="auto">
          <a:xfrm>
            <a:off x="347895" y="5892882"/>
            <a:ext cx="741991" cy="0"/>
          </a:xfrm>
          <a:prstGeom prst="line">
            <a:avLst/>
          </a:prstGeom>
          <a:noFill/>
          <a:ln w="28575" cap="flat" cmpd="sng" algn="ctr">
            <a:solidFill>
              <a:srgbClr val="0000FF"/>
            </a:solidFill>
            <a:prstDash val="sysDash"/>
            <a:round/>
            <a:headEnd type="none" w="med" len="med"/>
            <a:tailEnd type="none" w="med" len="med"/>
          </a:ln>
          <a:effectLst/>
        </p:spPr>
      </p:cxnSp>
      <p:sp>
        <p:nvSpPr>
          <p:cNvPr id="32" name="文本框 31"/>
          <p:cNvSpPr txBox="1"/>
          <p:nvPr/>
        </p:nvSpPr>
        <p:spPr>
          <a:xfrm>
            <a:off x="1112277" y="5209230"/>
            <a:ext cx="2275385" cy="246221"/>
          </a:xfrm>
          <a:prstGeom prst="rect">
            <a:avLst/>
          </a:prstGeom>
          <a:noFill/>
        </p:spPr>
        <p:txBody>
          <a:bodyPr wrap="square" rtlCol="0">
            <a:spAutoFit/>
          </a:bodyPr>
          <a:lstStyle/>
          <a:p>
            <a:r>
              <a:rPr lang="en-US" dirty="0" err="1" smtClean="0"/>
              <a:t>PDU</a:t>
            </a:r>
            <a:r>
              <a:rPr lang="en-US" dirty="0" smtClean="0"/>
              <a:t> Session</a:t>
            </a:r>
            <a:r>
              <a:rPr lang="zh-CN" altLang="en-US" dirty="0" smtClean="0"/>
              <a:t> </a:t>
            </a:r>
            <a:r>
              <a:rPr lang="en-US" altLang="zh-CN" dirty="0" smtClean="0"/>
              <a:t>Establishment Control</a:t>
            </a:r>
            <a:endParaRPr lang="en-US" dirty="0"/>
          </a:p>
        </p:txBody>
      </p:sp>
      <p:sp>
        <p:nvSpPr>
          <p:cNvPr id="167" name="文本框 166"/>
          <p:cNvSpPr txBox="1"/>
          <p:nvPr/>
        </p:nvSpPr>
        <p:spPr>
          <a:xfrm>
            <a:off x="1104900" y="5766610"/>
            <a:ext cx="2275385" cy="246221"/>
          </a:xfrm>
          <a:prstGeom prst="rect">
            <a:avLst/>
          </a:prstGeom>
          <a:noFill/>
        </p:spPr>
        <p:txBody>
          <a:bodyPr wrap="square" rtlCol="0">
            <a:spAutoFit/>
          </a:bodyPr>
          <a:lstStyle/>
          <a:p>
            <a:r>
              <a:rPr lang="en-US" dirty="0" smtClean="0"/>
              <a:t>Service Setup Control</a:t>
            </a:r>
            <a:endParaRPr lang="en-US" dirty="0"/>
          </a:p>
        </p:txBody>
      </p:sp>
      <p:sp>
        <p:nvSpPr>
          <p:cNvPr id="174" name="矩形 76"/>
          <p:cNvSpPr/>
          <p:nvPr/>
        </p:nvSpPr>
        <p:spPr>
          <a:xfrm>
            <a:off x="7382348" y="5369445"/>
            <a:ext cx="748493" cy="367468"/>
          </a:xfrm>
          <a:prstGeom prst="rect">
            <a:avLst/>
          </a:prstGeom>
          <a:solidFill>
            <a:schemeClr val="accent5">
              <a:lumMod val="75000"/>
            </a:schemeClr>
          </a:solidFill>
          <a:ln w="19050">
            <a:no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067" dirty="0" smtClean="0">
                <a:solidFill>
                  <a:srgbClr val="000000"/>
                </a:solidFill>
                <a:latin typeface="微软雅黑" panose="020B0503020204020204" pitchFamily="34" charset="-122"/>
                <a:ea typeface="微软雅黑" panose="020B0503020204020204" pitchFamily="34" charset="-122"/>
              </a:rPr>
              <a:t>PCF</a:t>
            </a:r>
            <a:endParaRPr lang="zh-CN" altLang="en-US" sz="1067" dirty="0">
              <a:solidFill>
                <a:srgbClr val="000000"/>
              </a:solidFill>
              <a:latin typeface="微软雅黑" panose="020B0503020204020204" pitchFamily="34" charset="-122"/>
              <a:ea typeface="微软雅黑" panose="020B0503020204020204" pitchFamily="34" charset="-122"/>
            </a:endParaRPr>
          </a:p>
        </p:txBody>
      </p:sp>
      <p:sp>
        <p:nvSpPr>
          <p:cNvPr id="122" name="矩形 76"/>
          <p:cNvSpPr/>
          <p:nvPr/>
        </p:nvSpPr>
        <p:spPr>
          <a:xfrm>
            <a:off x="7389479" y="3501772"/>
            <a:ext cx="748493" cy="367468"/>
          </a:xfrm>
          <a:prstGeom prst="rect">
            <a:avLst/>
          </a:prstGeom>
          <a:solidFill>
            <a:schemeClr val="tx2">
              <a:lumMod val="60000"/>
              <a:lumOff val="40000"/>
            </a:schemeClr>
          </a:solidFill>
          <a:ln w="19050">
            <a:no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067" dirty="0" smtClean="0">
                <a:solidFill>
                  <a:srgbClr val="000000"/>
                </a:solidFill>
                <a:latin typeface="微软雅黑" panose="020B0503020204020204" pitchFamily="34" charset="-122"/>
                <a:ea typeface="微软雅黑" panose="020B0503020204020204" pitchFamily="34" charset="-122"/>
              </a:rPr>
              <a:t>PCF</a:t>
            </a:r>
            <a:endParaRPr lang="zh-CN" altLang="en-US" sz="1067" dirty="0">
              <a:solidFill>
                <a:srgbClr val="000000"/>
              </a:solidFill>
              <a:latin typeface="微软雅黑" panose="020B0503020204020204" pitchFamily="34" charset="-122"/>
              <a:ea typeface="微软雅黑" panose="020B0503020204020204" pitchFamily="34" charset="-122"/>
            </a:endParaRPr>
          </a:p>
        </p:txBody>
      </p:sp>
      <p:cxnSp>
        <p:nvCxnSpPr>
          <p:cNvPr id="168" name="直接箭头连接符 167"/>
          <p:cNvCxnSpPr>
            <a:stCxn id="113" idx="2"/>
            <a:endCxn id="174" idx="0"/>
          </p:cNvCxnSpPr>
          <p:nvPr/>
        </p:nvCxnSpPr>
        <p:spPr bwMode="auto">
          <a:xfrm>
            <a:off x="5450877" y="3164179"/>
            <a:ext cx="2305718" cy="2205266"/>
          </a:xfrm>
          <a:prstGeom prst="straightConnector1">
            <a:avLst/>
          </a:prstGeom>
          <a:solidFill>
            <a:schemeClr val="accent1"/>
          </a:solidFill>
          <a:ln w="9525" cap="flat" cmpd="sng" algn="ctr">
            <a:solidFill>
              <a:srgbClr val="00B050"/>
            </a:solidFill>
            <a:prstDash val="solid"/>
            <a:round/>
            <a:headEnd type="none" w="med" len="med"/>
            <a:tailEnd type="triangle"/>
          </a:ln>
          <a:effectLst/>
        </p:spPr>
      </p:cxnSp>
      <p:cxnSp>
        <p:nvCxnSpPr>
          <p:cNvPr id="117" name="直接箭头连接符 116"/>
          <p:cNvCxnSpPr/>
          <p:nvPr/>
        </p:nvCxnSpPr>
        <p:spPr bwMode="auto">
          <a:xfrm flipH="1">
            <a:off x="5825123" y="2980445"/>
            <a:ext cx="2429335" cy="0"/>
          </a:xfrm>
          <a:prstGeom prst="straightConnector1">
            <a:avLst/>
          </a:prstGeom>
          <a:solidFill>
            <a:schemeClr val="accent1"/>
          </a:solidFill>
          <a:ln w="9525" cap="flat" cmpd="sng" algn="ctr">
            <a:solidFill>
              <a:srgbClr val="00B050"/>
            </a:solidFill>
            <a:prstDash val="solid"/>
            <a:round/>
            <a:headEnd type="none" w="med" len="med"/>
            <a:tailEnd type="triangle"/>
          </a:ln>
          <a:effectLst/>
        </p:spPr>
      </p:cxnSp>
      <p:sp>
        <p:nvSpPr>
          <p:cNvPr id="162" name="矩形 161"/>
          <p:cNvSpPr/>
          <p:nvPr/>
        </p:nvSpPr>
        <p:spPr>
          <a:xfrm>
            <a:off x="4479924" y="3303596"/>
            <a:ext cx="2145258" cy="400110"/>
          </a:xfrm>
          <a:prstGeom prst="rect">
            <a:avLst/>
          </a:prstGeom>
        </p:spPr>
        <p:txBody>
          <a:bodyPr wrap="square">
            <a:spAutoFit/>
          </a:bodyPr>
          <a:lstStyle/>
          <a:p>
            <a:pPr algn="ctr"/>
            <a:r>
              <a:rPr lang="en-US" altLang="zh-CN" dirty="0" smtClean="0"/>
              <a:t>2. Slice B Service </a:t>
            </a:r>
            <a:r>
              <a:rPr lang="en-US" altLang="zh-CN" dirty="0"/>
              <a:t>distribution </a:t>
            </a:r>
            <a:endParaRPr lang="en-US" altLang="zh-CN" dirty="0" smtClean="0"/>
          </a:p>
          <a:p>
            <a:pPr algn="ctr"/>
            <a:r>
              <a:rPr lang="en-US" altLang="zh-CN" dirty="0" smtClean="0"/>
              <a:t>Info per cell  per region</a:t>
            </a:r>
            <a:endParaRPr lang="en-US" altLang="zh-CN" dirty="0"/>
          </a:p>
        </p:txBody>
      </p:sp>
      <p:sp>
        <p:nvSpPr>
          <p:cNvPr id="163" name="任意多边形 162"/>
          <p:cNvSpPr/>
          <p:nvPr/>
        </p:nvSpPr>
        <p:spPr bwMode="auto">
          <a:xfrm>
            <a:off x="1569804" y="3162301"/>
            <a:ext cx="3977573" cy="1222230"/>
          </a:xfrm>
          <a:custGeom>
            <a:avLst/>
            <a:gdLst>
              <a:gd name="connsiteX0" fmla="*/ 3867150 w 3977781"/>
              <a:gd name="connsiteY0" fmla="*/ 0 h 1333500"/>
              <a:gd name="connsiteX1" fmla="*/ 3933825 w 3977781"/>
              <a:gd name="connsiteY1" fmla="*/ 1181100 h 1333500"/>
              <a:gd name="connsiteX2" fmla="*/ 3286125 w 3977781"/>
              <a:gd name="connsiteY2" fmla="*/ 1238250 h 1333500"/>
              <a:gd name="connsiteX3" fmla="*/ 0 w 3977781"/>
              <a:gd name="connsiteY3" fmla="*/ 1333500 h 1333500"/>
            </a:gdLst>
            <a:ahLst/>
            <a:cxnLst>
              <a:cxn ang="0">
                <a:pos x="connsiteX0" y="connsiteY0"/>
              </a:cxn>
              <a:cxn ang="0">
                <a:pos x="connsiteX1" y="connsiteY1"/>
              </a:cxn>
              <a:cxn ang="0">
                <a:pos x="connsiteX2" y="connsiteY2"/>
              </a:cxn>
              <a:cxn ang="0">
                <a:pos x="connsiteX3" y="connsiteY3"/>
              </a:cxn>
            </a:cxnLst>
            <a:rect l="l" t="t" r="r" b="b"/>
            <a:pathLst>
              <a:path w="3977781" h="1333500">
                <a:moveTo>
                  <a:pt x="3867150" y="0"/>
                </a:moveTo>
                <a:cubicBezTo>
                  <a:pt x="3948906" y="487362"/>
                  <a:pt x="4030662" y="974725"/>
                  <a:pt x="3933825" y="1181100"/>
                </a:cubicBezTo>
                <a:cubicBezTo>
                  <a:pt x="3836988" y="1387475"/>
                  <a:pt x="3286125" y="1238250"/>
                  <a:pt x="3286125" y="1238250"/>
                </a:cubicBezTo>
                <a:lnTo>
                  <a:pt x="0" y="1333500"/>
                </a:lnTo>
              </a:path>
            </a:pathLst>
          </a:custGeom>
          <a:noFill/>
          <a:ln w="28575" cap="flat" cmpd="sng" algn="ctr">
            <a:solidFill>
              <a:srgbClr val="C00000"/>
            </a:solidFill>
            <a:prstDash val="sysDash"/>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sp>
        <p:nvSpPr>
          <p:cNvPr id="165" name="任意多边形 164"/>
          <p:cNvSpPr/>
          <p:nvPr/>
        </p:nvSpPr>
        <p:spPr bwMode="auto">
          <a:xfrm>
            <a:off x="1575303" y="3670654"/>
            <a:ext cx="8962931" cy="869160"/>
          </a:xfrm>
          <a:custGeom>
            <a:avLst/>
            <a:gdLst>
              <a:gd name="connsiteX0" fmla="*/ 8962931 w 8962931"/>
              <a:gd name="connsiteY0" fmla="*/ 294764 h 964720"/>
              <a:gd name="connsiteX1" fmla="*/ 6790099 w 8962931"/>
              <a:gd name="connsiteY1" fmla="*/ 50320 h 964720"/>
              <a:gd name="connsiteX2" fmla="*/ 5694630 w 8962931"/>
              <a:gd name="connsiteY2" fmla="*/ 68427 h 964720"/>
              <a:gd name="connsiteX3" fmla="*/ 4309449 w 8962931"/>
              <a:gd name="connsiteY3" fmla="*/ 756491 h 964720"/>
              <a:gd name="connsiteX4" fmla="*/ 0 w 8962931"/>
              <a:gd name="connsiteY4" fmla="*/ 964720 h 964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62931" h="964720">
                <a:moveTo>
                  <a:pt x="8962931" y="294764"/>
                </a:moveTo>
                <a:cubicBezTo>
                  <a:pt x="8148873" y="191403"/>
                  <a:pt x="7334816" y="88043"/>
                  <a:pt x="6790099" y="50320"/>
                </a:cubicBezTo>
                <a:cubicBezTo>
                  <a:pt x="6245382" y="12597"/>
                  <a:pt x="6108072" y="-49268"/>
                  <a:pt x="5694630" y="68427"/>
                </a:cubicBezTo>
                <a:cubicBezTo>
                  <a:pt x="5281188" y="186122"/>
                  <a:pt x="5258554" y="607109"/>
                  <a:pt x="4309449" y="756491"/>
                </a:cubicBezTo>
                <a:cubicBezTo>
                  <a:pt x="3360344" y="905873"/>
                  <a:pt x="695608" y="926997"/>
                  <a:pt x="0" y="964720"/>
                </a:cubicBezTo>
              </a:path>
            </a:pathLst>
          </a:custGeom>
          <a:noFill/>
          <a:ln w="28575" cap="flat" cmpd="sng" algn="ctr">
            <a:solidFill>
              <a:srgbClr val="0000FF"/>
            </a:solidFill>
            <a:prstDash val="sysDash"/>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sp>
        <p:nvSpPr>
          <p:cNvPr id="171" name="任意多边形 170"/>
          <p:cNvSpPr/>
          <p:nvPr/>
        </p:nvSpPr>
        <p:spPr bwMode="auto">
          <a:xfrm>
            <a:off x="1539089" y="4461253"/>
            <a:ext cx="9107786" cy="1167476"/>
          </a:xfrm>
          <a:custGeom>
            <a:avLst/>
            <a:gdLst>
              <a:gd name="connsiteX0" fmla="*/ 9107786 w 9107786"/>
              <a:gd name="connsiteY0" fmla="*/ 913459 h 1209697"/>
              <a:gd name="connsiteX1" fmla="*/ 6319319 w 9107786"/>
              <a:gd name="connsiteY1" fmla="*/ 1157903 h 1209697"/>
              <a:gd name="connsiteX2" fmla="*/ 4572000 w 9107786"/>
              <a:gd name="connsiteY2" fmla="*/ 26219 h 1209697"/>
              <a:gd name="connsiteX3" fmla="*/ 0 w 9107786"/>
              <a:gd name="connsiteY3" fmla="*/ 361198 h 1209697"/>
            </a:gdLst>
            <a:ahLst/>
            <a:cxnLst>
              <a:cxn ang="0">
                <a:pos x="connsiteX0" y="connsiteY0"/>
              </a:cxn>
              <a:cxn ang="0">
                <a:pos x="connsiteX1" y="connsiteY1"/>
              </a:cxn>
              <a:cxn ang="0">
                <a:pos x="connsiteX2" y="connsiteY2"/>
              </a:cxn>
              <a:cxn ang="0">
                <a:pos x="connsiteX3" y="connsiteY3"/>
              </a:cxn>
            </a:cxnLst>
            <a:rect l="l" t="t" r="r" b="b"/>
            <a:pathLst>
              <a:path w="9107786" h="1209697">
                <a:moveTo>
                  <a:pt x="9107786" y="913459"/>
                </a:moveTo>
                <a:cubicBezTo>
                  <a:pt x="8091534" y="1109617"/>
                  <a:pt x="7075283" y="1305776"/>
                  <a:pt x="6319319" y="1157903"/>
                </a:cubicBezTo>
                <a:cubicBezTo>
                  <a:pt x="5563355" y="1010030"/>
                  <a:pt x="5625220" y="159003"/>
                  <a:pt x="4572000" y="26219"/>
                </a:cubicBezTo>
                <a:cubicBezTo>
                  <a:pt x="3518780" y="-106565"/>
                  <a:pt x="730313" y="305368"/>
                  <a:pt x="0" y="361198"/>
                </a:cubicBezTo>
              </a:path>
            </a:pathLst>
          </a:custGeom>
          <a:noFill/>
          <a:ln w="28575" cap="flat" cmpd="sng" algn="ctr">
            <a:solidFill>
              <a:srgbClr val="0000FF"/>
            </a:solidFill>
            <a:prstDash val="sysDash"/>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endParaRPr lang="en-US">
              <a:latin typeface="Arial" charset="0"/>
            </a:endParaRPr>
          </a:p>
        </p:txBody>
      </p:sp>
      <p:cxnSp>
        <p:nvCxnSpPr>
          <p:cNvPr id="172" name="Straight Connector 288"/>
          <p:cNvCxnSpPr/>
          <p:nvPr/>
        </p:nvCxnSpPr>
        <p:spPr bwMode="auto">
          <a:xfrm>
            <a:off x="10214235" y="1095328"/>
            <a:ext cx="32237" cy="5205884"/>
          </a:xfrm>
          <a:prstGeom prst="line">
            <a:avLst/>
          </a:prstGeom>
          <a:noFill/>
          <a:ln w="19050" cap="flat" cmpd="sng" algn="ctr">
            <a:solidFill>
              <a:schemeClr val="accent3">
                <a:lumMod val="75000"/>
              </a:schemeClr>
            </a:solidFill>
            <a:prstDash val="dash"/>
            <a:round/>
            <a:headEnd type="none" w="med" len="med"/>
            <a:tailEnd type="none" w="med" len="med"/>
          </a:ln>
          <a:effectLst/>
        </p:spPr>
      </p:cxnSp>
      <p:cxnSp>
        <p:nvCxnSpPr>
          <p:cNvPr id="173" name="Straight Connector 289"/>
          <p:cNvCxnSpPr/>
          <p:nvPr/>
        </p:nvCxnSpPr>
        <p:spPr bwMode="auto">
          <a:xfrm flipH="1">
            <a:off x="3576119" y="1042696"/>
            <a:ext cx="10434" cy="5258516"/>
          </a:xfrm>
          <a:prstGeom prst="line">
            <a:avLst/>
          </a:prstGeom>
          <a:noFill/>
          <a:ln w="19050" cap="flat" cmpd="sng" algn="ctr">
            <a:solidFill>
              <a:schemeClr val="accent3">
                <a:lumMod val="75000"/>
              </a:schemeClr>
            </a:solidFill>
            <a:prstDash val="dash"/>
            <a:round/>
            <a:headEnd type="none" w="med" len="med"/>
            <a:tailEnd type="none" w="med" len="med"/>
          </a:ln>
          <a:effectLst/>
        </p:spPr>
      </p:cxnSp>
      <p:graphicFrame>
        <p:nvGraphicFramePr>
          <p:cNvPr id="175" name="Table 255"/>
          <p:cNvGraphicFramePr>
            <a:graphicFrameLocks noGrp="1"/>
          </p:cNvGraphicFramePr>
          <p:nvPr>
            <p:extLst/>
          </p:nvPr>
        </p:nvGraphicFramePr>
        <p:xfrm>
          <a:off x="218578" y="2541301"/>
          <a:ext cx="2373533" cy="1051560"/>
        </p:xfrm>
        <a:graphic>
          <a:graphicData uri="http://schemas.openxmlformats.org/drawingml/2006/table">
            <a:tbl>
              <a:tblPr firstRow="1" bandRow="1">
                <a:tableStyleId>{5940675A-B579-460E-94D1-54222C63F5DA}</a:tableStyleId>
              </a:tblPr>
              <a:tblGrid>
                <a:gridCol w="758176">
                  <a:extLst>
                    <a:ext uri="{9D8B030D-6E8A-4147-A177-3AD203B41FA5}">
                      <a16:colId xmlns:a16="http://schemas.microsoft.com/office/drawing/2014/main" val="20000"/>
                    </a:ext>
                  </a:extLst>
                </a:gridCol>
                <a:gridCol w="1615357">
                  <a:extLst>
                    <a:ext uri="{9D8B030D-6E8A-4147-A177-3AD203B41FA5}">
                      <a16:colId xmlns:a16="http://schemas.microsoft.com/office/drawing/2014/main" val="20001"/>
                    </a:ext>
                  </a:extLst>
                </a:gridCol>
              </a:tblGrid>
              <a:tr h="345440">
                <a:tc>
                  <a:txBody>
                    <a:bodyPr/>
                    <a:lstStyle/>
                    <a:p>
                      <a:pPr algn="ctr"/>
                      <a:r>
                        <a:rPr lang="en-US" altLang="zh-CN" sz="1500" dirty="0" smtClean="0">
                          <a:latin typeface="微软雅黑" panose="020B0503020204020204" pitchFamily="34" charset="-122"/>
                          <a:ea typeface="微软雅黑" panose="020B0503020204020204" pitchFamily="34" charset="-122"/>
                        </a:rPr>
                        <a:t>APP</a:t>
                      </a:r>
                      <a:endParaRPr lang="en-US" sz="1500" dirty="0">
                        <a:latin typeface="微软雅黑" panose="020B0503020204020204" pitchFamily="34" charset="-122"/>
                        <a:ea typeface="微软雅黑" panose="020B0503020204020204" pitchFamily="34" charset="-122"/>
                      </a:endParaRPr>
                    </a:p>
                  </a:txBody>
                  <a:tcPr marL="121920" marR="121920" marT="60960" marB="60960"/>
                </a:tc>
                <a:tc>
                  <a:txBody>
                    <a:bodyPr/>
                    <a:lstStyle/>
                    <a:p>
                      <a:pPr algn="ctr"/>
                      <a:r>
                        <a:rPr lang="en-US" sz="1500" dirty="0" smtClean="0">
                          <a:latin typeface="微软雅黑" panose="020B0503020204020204" pitchFamily="34" charset="-122"/>
                          <a:ea typeface="微软雅黑" panose="020B0503020204020204" pitchFamily="34" charset="-122"/>
                        </a:rPr>
                        <a:t>Network</a:t>
                      </a:r>
                      <a:r>
                        <a:rPr lang="en-US" sz="1500" baseline="0" dirty="0" smtClean="0">
                          <a:latin typeface="微软雅黑" panose="020B0503020204020204" pitchFamily="34" charset="-122"/>
                          <a:ea typeface="微软雅黑" panose="020B0503020204020204" pitchFamily="34" charset="-122"/>
                        </a:rPr>
                        <a:t> slice</a:t>
                      </a:r>
                      <a:endParaRPr lang="en-US" sz="1500" dirty="0">
                        <a:latin typeface="微软雅黑" panose="020B0503020204020204" pitchFamily="34" charset="-122"/>
                        <a:ea typeface="微软雅黑" panose="020B0503020204020204" pitchFamily="34" charset="-122"/>
                      </a:endParaRPr>
                    </a:p>
                  </a:txBody>
                  <a:tcPr marL="121920" marR="121920" marT="60960" marB="60960"/>
                </a:tc>
                <a:extLst>
                  <a:ext uri="{0D108BD9-81ED-4DB2-BD59-A6C34878D82A}">
                    <a16:rowId xmlns:a16="http://schemas.microsoft.com/office/drawing/2014/main" val="10001"/>
                  </a:ext>
                </a:extLst>
              </a:tr>
              <a:tr h="345440">
                <a:tc>
                  <a:txBody>
                    <a:bodyPr/>
                    <a:lstStyle/>
                    <a:p>
                      <a:endParaRPr lang="en-US" sz="1500" dirty="0">
                        <a:latin typeface="微软雅黑" panose="020B0503020204020204" pitchFamily="34" charset="-122"/>
                        <a:ea typeface="微软雅黑" panose="020B0503020204020204" pitchFamily="34" charset="-122"/>
                      </a:endParaRPr>
                    </a:p>
                  </a:txBody>
                  <a:tcPr marL="121920" marR="121920" marT="60960" marB="60960"/>
                </a:tc>
                <a:tc>
                  <a:txBody>
                    <a:bodyPr/>
                    <a:lstStyle/>
                    <a:p>
                      <a:r>
                        <a:rPr lang="en-US" altLang="zh-CN" sz="1500" dirty="0" err="1" smtClean="0">
                          <a:latin typeface="微软雅黑" panose="020B0503020204020204" pitchFamily="34" charset="-122"/>
                          <a:ea typeface="微软雅黑" panose="020B0503020204020204" pitchFamily="34" charset="-122"/>
                        </a:rPr>
                        <a:t>eMBB_MNO</a:t>
                      </a:r>
                      <a:endParaRPr lang="en-US" sz="1500" dirty="0">
                        <a:latin typeface="微软雅黑" panose="020B0503020204020204" pitchFamily="34" charset="-122"/>
                        <a:ea typeface="微软雅黑" panose="020B0503020204020204" pitchFamily="34" charset="-122"/>
                      </a:endParaRPr>
                    </a:p>
                  </a:txBody>
                  <a:tcPr marL="121920" marR="121920" marT="60960" marB="60960"/>
                </a:tc>
                <a:extLst>
                  <a:ext uri="{0D108BD9-81ED-4DB2-BD59-A6C34878D82A}">
                    <a16:rowId xmlns:a16="http://schemas.microsoft.com/office/drawing/2014/main" val="10002"/>
                  </a:ext>
                </a:extLst>
              </a:tr>
              <a:tr h="345440">
                <a:tc>
                  <a:txBody>
                    <a:bodyPr/>
                    <a:lstStyle/>
                    <a:p>
                      <a:endParaRPr lang="en-US" sz="1500" dirty="0">
                        <a:latin typeface="微软雅黑" panose="020B0503020204020204" pitchFamily="34" charset="-122"/>
                        <a:ea typeface="微软雅黑" panose="020B0503020204020204" pitchFamily="34" charset="-122"/>
                      </a:endParaRPr>
                    </a:p>
                  </a:txBody>
                  <a:tcPr marL="121920" marR="121920" marT="60960" marB="60960"/>
                </a:tc>
                <a:tc>
                  <a:txBody>
                    <a:bodyPr/>
                    <a:lstStyle/>
                    <a:p>
                      <a:r>
                        <a:rPr lang="en-US" altLang="zh-CN" sz="1500" dirty="0" smtClean="0">
                          <a:latin typeface="微软雅黑" panose="020B0503020204020204" pitchFamily="34" charset="-122"/>
                          <a:ea typeface="微软雅黑" panose="020B0503020204020204" pitchFamily="34" charset="-122"/>
                        </a:rPr>
                        <a:t>URLLC_OTT2</a:t>
                      </a:r>
                      <a:endParaRPr lang="en-US" sz="1500" dirty="0">
                        <a:latin typeface="微软雅黑" panose="020B0503020204020204" pitchFamily="34" charset="-122"/>
                        <a:ea typeface="微软雅黑" panose="020B0503020204020204" pitchFamily="34" charset="-122"/>
                      </a:endParaRPr>
                    </a:p>
                  </a:txBody>
                  <a:tcPr marL="121920" marR="121920" marT="60960" marB="60960"/>
                </a:tc>
                <a:extLst>
                  <a:ext uri="{0D108BD9-81ED-4DB2-BD59-A6C34878D82A}">
                    <a16:rowId xmlns:a16="http://schemas.microsoft.com/office/drawing/2014/main" val="10004"/>
                  </a:ext>
                </a:extLst>
              </a:tr>
            </a:tbl>
          </a:graphicData>
        </a:graphic>
      </p:graphicFrame>
      <p:grpSp>
        <p:nvGrpSpPr>
          <p:cNvPr id="176" name="组合 175"/>
          <p:cNvGrpSpPr/>
          <p:nvPr/>
        </p:nvGrpSpPr>
        <p:grpSpPr>
          <a:xfrm>
            <a:off x="362909" y="2941425"/>
            <a:ext cx="525460" cy="602670"/>
            <a:chOff x="383681" y="5301113"/>
            <a:chExt cx="525460" cy="602670"/>
          </a:xfrm>
        </p:grpSpPr>
        <p:pic>
          <p:nvPicPr>
            <p:cNvPr id="177" name="Picture 2" descr="https://ss1.baidu.com/6ONXsjip0QIZ8tyhnq/it/u=3014538400,4047367896&amp;fm=96"/>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1997" t="5992" r="21772" b="3289"/>
            <a:stretch/>
          </p:blipFill>
          <p:spPr bwMode="auto">
            <a:xfrm>
              <a:off x="481615" y="5301113"/>
              <a:ext cx="212212" cy="273890"/>
            </a:xfrm>
            <a:prstGeom prst="rect">
              <a:avLst/>
            </a:prstGeom>
            <a:noFill/>
            <a:extLst>
              <a:ext uri="{909E8E84-426E-40DD-AFC4-6F175D3DCCD1}">
                <a14:hiddenFill xmlns:a14="http://schemas.microsoft.com/office/drawing/2010/main">
                  <a:solidFill>
                    <a:srgbClr val="FFFFFF"/>
                  </a:solidFill>
                </a14:hiddenFill>
              </a:ext>
            </a:extLst>
          </p:spPr>
        </p:pic>
        <p:pic>
          <p:nvPicPr>
            <p:cNvPr id="178" name="Picture 258"/>
            <p:cNvPicPr>
              <a:picLocks noChangeAspect="1"/>
            </p:cNvPicPr>
            <p:nvPr/>
          </p:nvPicPr>
          <p:blipFill>
            <a:blip r:embed="rId4" cstate="print"/>
            <a:stretch>
              <a:fillRect/>
            </a:stretch>
          </p:blipFill>
          <p:spPr>
            <a:xfrm>
              <a:off x="383681" y="5640441"/>
              <a:ext cx="204040" cy="263342"/>
            </a:xfrm>
            <a:prstGeom prst="rect">
              <a:avLst/>
            </a:prstGeom>
          </p:spPr>
        </p:pic>
        <p:pic>
          <p:nvPicPr>
            <p:cNvPr id="179" name="Picture 16" descr="https://ss2.bdstatic.com/70cFvnSh_Q1YnxGkpoWK1HF6hhy/it/u=765427126,933069508&amp;fm=27&amp;gp=0.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9126" y="5640441"/>
              <a:ext cx="240015" cy="181657"/>
            </a:xfrm>
            <a:prstGeom prst="rect">
              <a:avLst/>
            </a:prstGeom>
            <a:noFill/>
            <a:extLst>
              <a:ext uri="{909E8E84-426E-40DD-AFC4-6F175D3DCCD1}">
                <a14:hiddenFill xmlns:a14="http://schemas.microsoft.com/office/drawing/2010/main">
                  <a:solidFill>
                    <a:srgbClr val="FFFFFF"/>
                  </a:solidFill>
                </a14:hiddenFill>
              </a:ext>
            </a:extLst>
          </p:spPr>
        </p:pic>
      </p:grpSp>
      <p:sp>
        <p:nvSpPr>
          <p:cNvPr id="110" name="矩形 109"/>
          <p:cNvSpPr/>
          <p:nvPr/>
        </p:nvSpPr>
        <p:spPr>
          <a:xfrm>
            <a:off x="5732152" y="2292742"/>
            <a:ext cx="3433050" cy="707886"/>
          </a:xfrm>
          <a:prstGeom prst="rect">
            <a:avLst/>
          </a:prstGeom>
        </p:spPr>
        <p:txBody>
          <a:bodyPr wrap="square">
            <a:spAutoFit/>
          </a:bodyPr>
          <a:lstStyle/>
          <a:p>
            <a:r>
              <a:rPr lang="en-US" altLang="zh-CN" dirty="0"/>
              <a:t>1</a:t>
            </a:r>
            <a:r>
              <a:rPr lang="en-US" altLang="zh-CN" dirty="0" smtClean="0"/>
              <a:t>. QoS profile recommendation per service for slice B </a:t>
            </a:r>
            <a:endParaRPr lang="en-US" dirty="0" smtClean="0"/>
          </a:p>
          <a:p>
            <a:r>
              <a:rPr lang="en-US" dirty="0"/>
              <a:t>2</a:t>
            </a:r>
            <a:r>
              <a:rPr lang="en-US" dirty="0" smtClean="0"/>
              <a:t>. Load Level Info for Slice B </a:t>
            </a:r>
            <a:endParaRPr lang="en-US" dirty="0"/>
          </a:p>
          <a:p>
            <a:pPr marL="628650" lvl="1" indent="-171450">
              <a:buSzPct val="94000"/>
              <a:buFont typeface="Arial" panose="020B0604020202020204" pitchFamily="34" charset="0"/>
              <a:buChar char="-"/>
            </a:pPr>
            <a:r>
              <a:rPr lang="en-US" dirty="0" smtClean="0"/>
              <a:t>Load Level ID</a:t>
            </a:r>
          </a:p>
          <a:p>
            <a:pPr marL="628650" lvl="1" indent="-171450">
              <a:buSzPct val="94000"/>
              <a:buFont typeface="Arial" panose="020B0604020202020204" pitchFamily="34" charset="0"/>
              <a:buChar char="-"/>
            </a:pPr>
            <a:r>
              <a:rPr lang="en-US" dirty="0"/>
              <a:t>S</a:t>
            </a:r>
            <a:r>
              <a:rPr lang="en-US" dirty="0" smtClean="0"/>
              <a:t>ervice distribution Info</a:t>
            </a:r>
            <a:endParaRPr lang="en-US" dirty="0"/>
          </a:p>
        </p:txBody>
      </p:sp>
    </p:spTree>
    <p:extLst>
      <p:ext uri="{BB962C8B-B14F-4D97-AF65-F5344CB8AC3E}">
        <p14:creationId xmlns:p14="http://schemas.microsoft.com/office/powerpoint/2010/main" val="1747398749"/>
      </p:ext>
    </p:extLst>
  </p:cSld>
  <p:clrMapOvr>
    <a:masterClrMapping/>
  </p:clrMapOvr>
  <mc:AlternateContent xmlns:mc="http://schemas.openxmlformats.org/markup-compatibility/2006" xmlns:p14="http://schemas.microsoft.com/office/powerpoint/2010/main">
    <mc:Choice Requires="p14">
      <p:transition p14:dur="10" advClick="0" advTm="8000"/>
    </mc:Choice>
    <mc:Fallback xmlns="">
      <p:transition advClick="0" advTm="800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24"/>
          <p:cNvSpPr>
            <a:spLocks noGrp="1"/>
          </p:cNvSpPr>
          <p:nvPr>
            <p:ph type="title"/>
          </p:nvPr>
        </p:nvSpPr>
        <p:spPr>
          <a:xfrm>
            <a:off x="501698" y="121226"/>
            <a:ext cx="11295348" cy="685974"/>
          </a:xfrm>
        </p:spPr>
        <p:txBody>
          <a:bodyPr>
            <a:normAutofit fontScale="90000"/>
          </a:bodyPr>
          <a:lstStyle/>
          <a:p>
            <a:r>
              <a:rPr lang="en-US" dirty="0" smtClean="0">
                <a:solidFill>
                  <a:srgbClr val="C00000"/>
                </a:solidFill>
              </a:rPr>
              <a:t>Request Management Plane Adjustment </a:t>
            </a:r>
            <a:r>
              <a:rPr lang="en-US" dirty="0">
                <a:solidFill>
                  <a:srgbClr val="C00000"/>
                </a:solidFill>
              </a:rPr>
              <a:t>when </a:t>
            </a:r>
            <a:r>
              <a:rPr lang="en-US" dirty="0" smtClean="0">
                <a:solidFill>
                  <a:srgbClr val="C00000"/>
                </a:solidFill>
              </a:rPr>
              <a:t>Slice </a:t>
            </a:r>
            <a:r>
              <a:rPr lang="en-US" dirty="0">
                <a:solidFill>
                  <a:srgbClr val="C00000"/>
                </a:solidFill>
              </a:rPr>
              <a:t>B SLA </a:t>
            </a:r>
            <a:r>
              <a:rPr lang="en-US" dirty="0" smtClean="0">
                <a:solidFill>
                  <a:srgbClr val="C00000"/>
                </a:solidFill>
              </a:rPr>
              <a:t>is partially met</a:t>
            </a:r>
            <a:endParaRPr lang="en-US" dirty="0"/>
          </a:p>
        </p:txBody>
      </p:sp>
      <p:grpSp>
        <p:nvGrpSpPr>
          <p:cNvPr id="211" name="组合 3"/>
          <p:cNvGrpSpPr/>
          <p:nvPr/>
        </p:nvGrpSpPr>
        <p:grpSpPr>
          <a:xfrm>
            <a:off x="4463820" y="3235205"/>
            <a:ext cx="5556782" cy="2535029"/>
            <a:chOff x="3448327" y="1790610"/>
            <a:chExt cx="3564622" cy="1901272"/>
          </a:xfrm>
        </p:grpSpPr>
        <p:sp>
          <p:nvSpPr>
            <p:cNvPr id="212" name="Parallelogram 211"/>
            <p:cNvSpPr/>
            <p:nvPr/>
          </p:nvSpPr>
          <p:spPr bwMode="auto">
            <a:xfrm>
              <a:off x="3448327" y="2378000"/>
              <a:ext cx="1453361" cy="625798"/>
            </a:xfrm>
            <a:prstGeom prst="parallelogram">
              <a:avLst>
                <a:gd name="adj" fmla="val 120776"/>
              </a:avLst>
            </a:prstGeom>
            <a:solidFill>
              <a:schemeClr val="accent3">
                <a:lumMod val="85000"/>
              </a:schemeClr>
            </a:solidFill>
            <a:ln w="9525" cap="flat" cmpd="sng" algn="ctr">
              <a:noFill/>
              <a:prstDash val="solid"/>
              <a:round/>
              <a:headEnd type="none" w="med" len="med"/>
              <a:tailEnd type="none" w="med" len="med"/>
            </a:ln>
            <a:effectLst/>
          </p:spPr>
          <p:txBody>
            <a:bodyPr vert="horz" wrap="square" lIns="48000" tIns="48000" rIns="48000" bIns="48000" numCol="1" rtlCol="0" anchor="t" anchorCtr="0" compatLnSpc="1">
              <a:prstTxWarp prst="textNoShape">
                <a:avLst/>
              </a:prstTxWarp>
            </a:bodyPr>
            <a:lstStyle/>
            <a:p>
              <a:pPr>
                <a:buClr>
                  <a:srgbClr val="CC9900"/>
                </a:buClr>
                <a:buFont typeface="Wingdings" pitchFamily="2" charset="2"/>
                <a:buChar char="n"/>
              </a:pPr>
              <a:endParaRPr lang="en-US" sz="2400">
                <a:solidFill>
                  <a:srgbClr val="000000"/>
                </a:solidFill>
                <a:latin typeface="微软雅黑" panose="020B0503020204020204" pitchFamily="34" charset="-122"/>
                <a:ea typeface="微软雅黑" panose="020B0503020204020204" pitchFamily="34" charset="-122"/>
              </a:endParaRPr>
            </a:p>
          </p:txBody>
        </p:sp>
        <p:sp>
          <p:nvSpPr>
            <p:cNvPr id="213" name="Parallelogram 71"/>
            <p:cNvSpPr/>
            <p:nvPr/>
          </p:nvSpPr>
          <p:spPr bwMode="auto">
            <a:xfrm>
              <a:off x="4396543" y="1790610"/>
              <a:ext cx="1034684" cy="1192105"/>
            </a:xfrm>
            <a:custGeom>
              <a:avLst/>
              <a:gdLst>
                <a:gd name="connsiteX0" fmla="*/ 0 w 2438725"/>
                <a:gd name="connsiteY0" fmla="*/ 521335 h 521335"/>
                <a:gd name="connsiteX1" fmla="*/ 595365 w 2438725"/>
                <a:gd name="connsiteY1" fmla="*/ 0 h 521335"/>
                <a:gd name="connsiteX2" fmla="*/ 2438725 w 2438725"/>
                <a:gd name="connsiteY2" fmla="*/ 0 h 521335"/>
                <a:gd name="connsiteX3" fmla="*/ 1843360 w 2438725"/>
                <a:gd name="connsiteY3" fmla="*/ 521335 h 521335"/>
                <a:gd name="connsiteX4" fmla="*/ 0 w 2438725"/>
                <a:gd name="connsiteY4" fmla="*/ 521335 h 521335"/>
                <a:gd name="connsiteX0" fmla="*/ 0 w 2438725"/>
                <a:gd name="connsiteY0" fmla="*/ 683260 h 683260"/>
                <a:gd name="connsiteX1" fmla="*/ 481065 w 2438725"/>
                <a:gd name="connsiteY1" fmla="*/ 0 h 683260"/>
                <a:gd name="connsiteX2" fmla="*/ 2438725 w 2438725"/>
                <a:gd name="connsiteY2" fmla="*/ 161925 h 683260"/>
                <a:gd name="connsiteX3" fmla="*/ 1843360 w 2438725"/>
                <a:gd name="connsiteY3" fmla="*/ 683260 h 683260"/>
                <a:gd name="connsiteX4" fmla="*/ 0 w 2438725"/>
                <a:gd name="connsiteY4" fmla="*/ 683260 h 683260"/>
                <a:gd name="connsiteX0" fmla="*/ 0 w 2438725"/>
                <a:gd name="connsiteY0" fmla="*/ 673735 h 673735"/>
                <a:gd name="connsiteX1" fmla="*/ 433440 w 2438725"/>
                <a:gd name="connsiteY1" fmla="*/ 0 h 673735"/>
                <a:gd name="connsiteX2" fmla="*/ 2438725 w 2438725"/>
                <a:gd name="connsiteY2" fmla="*/ 152400 h 673735"/>
                <a:gd name="connsiteX3" fmla="*/ 1843360 w 2438725"/>
                <a:gd name="connsiteY3" fmla="*/ 673735 h 673735"/>
                <a:gd name="connsiteX4" fmla="*/ 0 w 2438725"/>
                <a:gd name="connsiteY4" fmla="*/ 673735 h 673735"/>
                <a:gd name="connsiteX0" fmla="*/ 0 w 2438725"/>
                <a:gd name="connsiteY0" fmla="*/ 676116 h 676116"/>
                <a:gd name="connsiteX1" fmla="*/ 447728 w 2438725"/>
                <a:gd name="connsiteY1" fmla="*/ 0 h 676116"/>
                <a:gd name="connsiteX2" fmla="*/ 2438725 w 2438725"/>
                <a:gd name="connsiteY2" fmla="*/ 154781 h 676116"/>
                <a:gd name="connsiteX3" fmla="*/ 1843360 w 2438725"/>
                <a:gd name="connsiteY3" fmla="*/ 676116 h 676116"/>
                <a:gd name="connsiteX4" fmla="*/ 0 w 2438725"/>
                <a:gd name="connsiteY4" fmla="*/ 676116 h 676116"/>
                <a:gd name="connsiteX0" fmla="*/ 0 w 2588743"/>
                <a:gd name="connsiteY0" fmla="*/ 523716 h 676116"/>
                <a:gd name="connsiteX1" fmla="*/ 597746 w 2588743"/>
                <a:gd name="connsiteY1" fmla="*/ 0 h 676116"/>
                <a:gd name="connsiteX2" fmla="*/ 2588743 w 2588743"/>
                <a:gd name="connsiteY2" fmla="*/ 154781 h 676116"/>
                <a:gd name="connsiteX3" fmla="*/ 1993378 w 2588743"/>
                <a:gd name="connsiteY3" fmla="*/ 676116 h 676116"/>
                <a:gd name="connsiteX4" fmla="*/ 0 w 2588743"/>
                <a:gd name="connsiteY4" fmla="*/ 523716 h 676116"/>
                <a:gd name="connsiteX0" fmla="*/ 540272 w 3129015"/>
                <a:gd name="connsiteY0" fmla="*/ 523716 h 1180941"/>
                <a:gd name="connsiteX1" fmla="*/ 1138018 w 3129015"/>
                <a:gd name="connsiteY1" fmla="*/ 0 h 1180941"/>
                <a:gd name="connsiteX2" fmla="*/ 3129015 w 3129015"/>
                <a:gd name="connsiteY2" fmla="*/ 154781 h 1180941"/>
                <a:gd name="connsiteX3" fmla="*/ 0 w 3129015"/>
                <a:gd name="connsiteY3" fmla="*/ 1180941 h 1180941"/>
                <a:gd name="connsiteX4" fmla="*/ 540272 w 3129015"/>
                <a:gd name="connsiteY4" fmla="*/ 523716 h 1180941"/>
                <a:gd name="connsiteX0" fmla="*/ 597422 w 3186165"/>
                <a:gd name="connsiteY0" fmla="*/ 523716 h 1252379"/>
                <a:gd name="connsiteX1" fmla="*/ 1195168 w 3186165"/>
                <a:gd name="connsiteY1" fmla="*/ 0 h 1252379"/>
                <a:gd name="connsiteX2" fmla="*/ 3186165 w 3186165"/>
                <a:gd name="connsiteY2" fmla="*/ 154781 h 1252379"/>
                <a:gd name="connsiteX3" fmla="*/ 0 w 3186165"/>
                <a:gd name="connsiteY3" fmla="*/ 1252379 h 1252379"/>
                <a:gd name="connsiteX4" fmla="*/ 597422 w 3186165"/>
                <a:gd name="connsiteY4" fmla="*/ 523716 h 1252379"/>
                <a:gd name="connsiteX0" fmla="*/ 597422 w 1195168"/>
                <a:gd name="connsiteY0" fmla="*/ 523716 h 1252379"/>
                <a:gd name="connsiteX1" fmla="*/ 1195168 w 1195168"/>
                <a:gd name="connsiteY1" fmla="*/ 0 h 1252379"/>
                <a:gd name="connsiteX2" fmla="*/ 581078 w 1195168"/>
                <a:gd name="connsiteY2" fmla="*/ 745331 h 1252379"/>
                <a:gd name="connsiteX3" fmla="*/ 0 w 1195168"/>
                <a:gd name="connsiteY3" fmla="*/ 1252379 h 1252379"/>
                <a:gd name="connsiteX4" fmla="*/ 597422 w 1195168"/>
                <a:gd name="connsiteY4" fmla="*/ 523716 h 1252379"/>
                <a:gd name="connsiteX0" fmla="*/ 597422 w 1195168"/>
                <a:gd name="connsiteY0" fmla="*/ 523716 h 1252379"/>
                <a:gd name="connsiteX1" fmla="*/ 1195168 w 1195168"/>
                <a:gd name="connsiteY1" fmla="*/ 0 h 1252379"/>
                <a:gd name="connsiteX2" fmla="*/ 596953 w 1195168"/>
                <a:gd name="connsiteY2" fmla="*/ 732631 h 1252379"/>
                <a:gd name="connsiteX3" fmla="*/ 0 w 1195168"/>
                <a:gd name="connsiteY3" fmla="*/ 1252379 h 1252379"/>
                <a:gd name="connsiteX4" fmla="*/ 597422 w 1195168"/>
                <a:gd name="connsiteY4" fmla="*/ 523716 h 1252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5168" h="1252379">
                  <a:moveTo>
                    <a:pt x="597422" y="523716"/>
                  </a:moveTo>
                  <a:lnTo>
                    <a:pt x="1195168" y="0"/>
                  </a:lnTo>
                  <a:lnTo>
                    <a:pt x="596953" y="732631"/>
                  </a:lnTo>
                  <a:lnTo>
                    <a:pt x="0" y="1252379"/>
                  </a:lnTo>
                  <a:lnTo>
                    <a:pt x="597422" y="523716"/>
                  </a:lnTo>
                  <a:close/>
                </a:path>
              </a:pathLst>
            </a:custGeom>
            <a:solidFill>
              <a:srgbClr val="0099CC"/>
            </a:solidFill>
            <a:ln w="9525" cap="flat" cmpd="sng" algn="ctr">
              <a:noFill/>
              <a:prstDash val="solid"/>
              <a:round/>
              <a:headEnd type="none" w="med" len="med"/>
              <a:tailEnd type="none" w="med" len="med"/>
            </a:ln>
            <a:effectLst/>
          </p:spPr>
          <p:txBody>
            <a:bodyPr vert="horz" wrap="square" lIns="48000" tIns="48000" rIns="48000" bIns="48000" numCol="1" rtlCol="0" anchor="t" anchorCtr="0" compatLnSpc="1">
              <a:prstTxWarp prst="textNoShape">
                <a:avLst/>
              </a:prstTxWarp>
            </a:bodyPr>
            <a:lstStyle/>
            <a:p>
              <a:pPr>
                <a:buClr>
                  <a:srgbClr val="CC9900"/>
                </a:buClr>
                <a:buFont typeface="Wingdings" pitchFamily="2" charset="2"/>
                <a:buChar char="n"/>
              </a:pPr>
              <a:endParaRPr lang="en-US" sz="2400">
                <a:solidFill>
                  <a:srgbClr val="000000"/>
                </a:solidFill>
                <a:latin typeface="微软雅黑" panose="020B0503020204020204" pitchFamily="34" charset="-122"/>
                <a:ea typeface="微软雅黑" panose="020B0503020204020204" pitchFamily="34" charset="-122"/>
              </a:endParaRPr>
            </a:p>
          </p:txBody>
        </p:sp>
        <p:sp>
          <p:nvSpPr>
            <p:cNvPr id="214" name="Parallelogram 213"/>
            <p:cNvSpPr/>
            <p:nvPr/>
          </p:nvSpPr>
          <p:spPr bwMode="auto">
            <a:xfrm>
              <a:off x="4920552" y="1792478"/>
              <a:ext cx="2082659" cy="473810"/>
            </a:xfrm>
            <a:prstGeom prst="parallelogram">
              <a:avLst>
                <a:gd name="adj" fmla="val 114200"/>
              </a:avLst>
            </a:prstGeom>
            <a:solidFill>
              <a:srgbClr val="99CCFF"/>
            </a:solidFill>
            <a:ln w="9525" cap="flat" cmpd="sng" algn="ctr">
              <a:noFill/>
              <a:prstDash val="solid"/>
              <a:round/>
              <a:headEnd type="none" w="med" len="med"/>
              <a:tailEnd type="none" w="med" len="med"/>
            </a:ln>
            <a:effectLst/>
          </p:spPr>
          <p:txBody>
            <a:bodyPr vert="horz" wrap="square" lIns="48000" tIns="48000" rIns="48000" bIns="48000" numCol="1" rtlCol="0" anchor="t" anchorCtr="0" compatLnSpc="1">
              <a:prstTxWarp prst="textNoShape">
                <a:avLst/>
              </a:prstTxWarp>
            </a:bodyPr>
            <a:lstStyle/>
            <a:p>
              <a:pPr>
                <a:buClr>
                  <a:srgbClr val="CC9900"/>
                </a:buClr>
                <a:buFont typeface="Wingdings" pitchFamily="2" charset="2"/>
                <a:buChar char="n"/>
              </a:pPr>
              <a:endParaRPr lang="en-US" sz="2400">
                <a:solidFill>
                  <a:srgbClr val="000000"/>
                </a:solidFill>
                <a:latin typeface="微软雅黑" panose="020B0503020204020204" pitchFamily="34" charset="-122"/>
                <a:ea typeface="微软雅黑" panose="020B0503020204020204" pitchFamily="34" charset="-122"/>
              </a:endParaRPr>
            </a:p>
          </p:txBody>
        </p:sp>
        <p:sp>
          <p:nvSpPr>
            <p:cNvPr id="215" name="Parallelogram 214"/>
            <p:cNvSpPr/>
            <p:nvPr/>
          </p:nvSpPr>
          <p:spPr bwMode="auto">
            <a:xfrm>
              <a:off x="4907039" y="3192919"/>
              <a:ext cx="2105910" cy="496245"/>
            </a:xfrm>
            <a:prstGeom prst="parallelogram">
              <a:avLst>
                <a:gd name="adj" fmla="val 114200"/>
              </a:avLst>
            </a:prstGeom>
            <a:solidFill>
              <a:srgbClr val="009999"/>
            </a:solidFill>
            <a:ln w="9525" cap="flat" cmpd="sng" algn="ctr">
              <a:noFill/>
              <a:prstDash val="solid"/>
              <a:round/>
              <a:headEnd type="none" w="med" len="med"/>
              <a:tailEnd type="none" w="med" len="med"/>
            </a:ln>
            <a:effectLst/>
          </p:spPr>
          <p:txBody>
            <a:bodyPr vert="horz" wrap="square" lIns="48000" tIns="48000" rIns="48000" bIns="48000" numCol="1" rtlCol="0" anchor="t" anchorCtr="0" compatLnSpc="1">
              <a:prstTxWarp prst="textNoShape">
                <a:avLst/>
              </a:prstTxWarp>
            </a:bodyPr>
            <a:lstStyle/>
            <a:p>
              <a:pPr>
                <a:buClr>
                  <a:srgbClr val="CC9900"/>
                </a:buClr>
                <a:buFont typeface="Wingdings" pitchFamily="2" charset="2"/>
                <a:buChar char="n"/>
              </a:pPr>
              <a:endParaRPr lang="en-US" sz="2400">
                <a:solidFill>
                  <a:srgbClr val="000000"/>
                </a:solidFill>
                <a:latin typeface="微软雅黑" panose="020B0503020204020204" pitchFamily="34" charset="-122"/>
                <a:ea typeface="微软雅黑" panose="020B0503020204020204" pitchFamily="34" charset="-122"/>
              </a:endParaRPr>
            </a:p>
          </p:txBody>
        </p:sp>
        <p:sp>
          <p:nvSpPr>
            <p:cNvPr id="221" name="Parallelogram 71"/>
            <p:cNvSpPr/>
            <p:nvPr/>
          </p:nvSpPr>
          <p:spPr bwMode="auto">
            <a:xfrm>
              <a:off x="4389702" y="2499776"/>
              <a:ext cx="1038592" cy="1192106"/>
            </a:xfrm>
            <a:custGeom>
              <a:avLst/>
              <a:gdLst>
                <a:gd name="connsiteX0" fmla="*/ 0 w 2438725"/>
                <a:gd name="connsiteY0" fmla="*/ 521335 h 521335"/>
                <a:gd name="connsiteX1" fmla="*/ 595365 w 2438725"/>
                <a:gd name="connsiteY1" fmla="*/ 0 h 521335"/>
                <a:gd name="connsiteX2" fmla="*/ 2438725 w 2438725"/>
                <a:gd name="connsiteY2" fmla="*/ 0 h 521335"/>
                <a:gd name="connsiteX3" fmla="*/ 1843360 w 2438725"/>
                <a:gd name="connsiteY3" fmla="*/ 521335 h 521335"/>
                <a:gd name="connsiteX4" fmla="*/ 0 w 2438725"/>
                <a:gd name="connsiteY4" fmla="*/ 521335 h 521335"/>
                <a:gd name="connsiteX0" fmla="*/ 0 w 2438725"/>
                <a:gd name="connsiteY0" fmla="*/ 683260 h 683260"/>
                <a:gd name="connsiteX1" fmla="*/ 481065 w 2438725"/>
                <a:gd name="connsiteY1" fmla="*/ 0 h 683260"/>
                <a:gd name="connsiteX2" fmla="*/ 2438725 w 2438725"/>
                <a:gd name="connsiteY2" fmla="*/ 161925 h 683260"/>
                <a:gd name="connsiteX3" fmla="*/ 1843360 w 2438725"/>
                <a:gd name="connsiteY3" fmla="*/ 683260 h 683260"/>
                <a:gd name="connsiteX4" fmla="*/ 0 w 2438725"/>
                <a:gd name="connsiteY4" fmla="*/ 683260 h 683260"/>
                <a:gd name="connsiteX0" fmla="*/ 0 w 2438725"/>
                <a:gd name="connsiteY0" fmla="*/ 673735 h 673735"/>
                <a:gd name="connsiteX1" fmla="*/ 433440 w 2438725"/>
                <a:gd name="connsiteY1" fmla="*/ 0 h 673735"/>
                <a:gd name="connsiteX2" fmla="*/ 2438725 w 2438725"/>
                <a:gd name="connsiteY2" fmla="*/ 152400 h 673735"/>
                <a:gd name="connsiteX3" fmla="*/ 1843360 w 2438725"/>
                <a:gd name="connsiteY3" fmla="*/ 673735 h 673735"/>
                <a:gd name="connsiteX4" fmla="*/ 0 w 2438725"/>
                <a:gd name="connsiteY4" fmla="*/ 673735 h 673735"/>
                <a:gd name="connsiteX0" fmla="*/ 0 w 2438725"/>
                <a:gd name="connsiteY0" fmla="*/ 676116 h 676116"/>
                <a:gd name="connsiteX1" fmla="*/ 447728 w 2438725"/>
                <a:gd name="connsiteY1" fmla="*/ 0 h 676116"/>
                <a:gd name="connsiteX2" fmla="*/ 2438725 w 2438725"/>
                <a:gd name="connsiteY2" fmla="*/ 154781 h 676116"/>
                <a:gd name="connsiteX3" fmla="*/ 1843360 w 2438725"/>
                <a:gd name="connsiteY3" fmla="*/ 676116 h 676116"/>
                <a:gd name="connsiteX4" fmla="*/ 0 w 2438725"/>
                <a:gd name="connsiteY4" fmla="*/ 676116 h 676116"/>
                <a:gd name="connsiteX0" fmla="*/ 0 w 2588743"/>
                <a:gd name="connsiteY0" fmla="*/ 523716 h 676116"/>
                <a:gd name="connsiteX1" fmla="*/ 597746 w 2588743"/>
                <a:gd name="connsiteY1" fmla="*/ 0 h 676116"/>
                <a:gd name="connsiteX2" fmla="*/ 2588743 w 2588743"/>
                <a:gd name="connsiteY2" fmla="*/ 154781 h 676116"/>
                <a:gd name="connsiteX3" fmla="*/ 1993378 w 2588743"/>
                <a:gd name="connsiteY3" fmla="*/ 676116 h 676116"/>
                <a:gd name="connsiteX4" fmla="*/ 0 w 2588743"/>
                <a:gd name="connsiteY4" fmla="*/ 523716 h 676116"/>
                <a:gd name="connsiteX0" fmla="*/ 540272 w 3129015"/>
                <a:gd name="connsiteY0" fmla="*/ 523716 h 1180941"/>
                <a:gd name="connsiteX1" fmla="*/ 1138018 w 3129015"/>
                <a:gd name="connsiteY1" fmla="*/ 0 h 1180941"/>
                <a:gd name="connsiteX2" fmla="*/ 3129015 w 3129015"/>
                <a:gd name="connsiteY2" fmla="*/ 154781 h 1180941"/>
                <a:gd name="connsiteX3" fmla="*/ 0 w 3129015"/>
                <a:gd name="connsiteY3" fmla="*/ 1180941 h 1180941"/>
                <a:gd name="connsiteX4" fmla="*/ 540272 w 3129015"/>
                <a:gd name="connsiteY4" fmla="*/ 523716 h 1180941"/>
                <a:gd name="connsiteX0" fmla="*/ 597422 w 3186165"/>
                <a:gd name="connsiteY0" fmla="*/ 523716 h 1252379"/>
                <a:gd name="connsiteX1" fmla="*/ 1195168 w 3186165"/>
                <a:gd name="connsiteY1" fmla="*/ 0 h 1252379"/>
                <a:gd name="connsiteX2" fmla="*/ 3186165 w 3186165"/>
                <a:gd name="connsiteY2" fmla="*/ 154781 h 1252379"/>
                <a:gd name="connsiteX3" fmla="*/ 0 w 3186165"/>
                <a:gd name="connsiteY3" fmla="*/ 1252379 h 1252379"/>
                <a:gd name="connsiteX4" fmla="*/ 597422 w 3186165"/>
                <a:gd name="connsiteY4" fmla="*/ 523716 h 1252379"/>
                <a:gd name="connsiteX0" fmla="*/ 597422 w 1195168"/>
                <a:gd name="connsiteY0" fmla="*/ 523716 h 1252379"/>
                <a:gd name="connsiteX1" fmla="*/ 1195168 w 1195168"/>
                <a:gd name="connsiteY1" fmla="*/ 0 h 1252379"/>
                <a:gd name="connsiteX2" fmla="*/ 581078 w 1195168"/>
                <a:gd name="connsiteY2" fmla="*/ 745331 h 1252379"/>
                <a:gd name="connsiteX3" fmla="*/ 0 w 1195168"/>
                <a:gd name="connsiteY3" fmla="*/ 1252379 h 1252379"/>
                <a:gd name="connsiteX4" fmla="*/ 597422 w 1195168"/>
                <a:gd name="connsiteY4" fmla="*/ 523716 h 1252379"/>
                <a:gd name="connsiteX0" fmla="*/ 597422 w 1195168"/>
                <a:gd name="connsiteY0" fmla="*/ 523716 h 1252379"/>
                <a:gd name="connsiteX1" fmla="*/ 1195168 w 1195168"/>
                <a:gd name="connsiteY1" fmla="*/ 0 h 1252379"/>
                <a:gd name="connsiteX2" fmla="*/ 596953 w 1195168"/>
                <a:gd name="connsiteY2" fmla="*/ 732631 h 1252379"/>
                <a:gd name="connsiteX3" fmla="*/ 0 w 1195168"/>
                <a:gd name="connsiteY3" fmla="*/ 1252379 h 1252379"/>
                <a:gd name="connsiteX4" fmla="*/ 597422 w 1195168"/>
                <a:gd name="connsiteY4" fmla="*/ 523716 h 1252379"/>
                <a:gd name="connsiteX0" fmla="*/ 597422 w 1857428"/>
                <a:gd name="connsiteY0" fmla="*/ 523716 h 1252379"/>
                <a:gd name="connsiteX1" fmla="*/ 1195168 w 1857428"/>
                <a:gd name="connsiteY1" fmla="*/ 0 h 1252379"/>
                <a:gd name="connsiteX2" fmla="*/ 1857428 w 1857428"/>
                <a:gd name="connsiteY2" fmla="*/ 732631 h 1252379"/>
                <a:gd name="connsiteX3" fmla="*/ 0 w 1857428"/>
                <a:gd name="connsiteY3" fmla="*/ 1252379 h 1252379"/>
                <a:gd name="connsiteX4" fmla="*/ 597422 w 1857428"/>
                <a:gd name="connsiteY4" fmla="*/ 523716 h 1252379"/>
                <a:gd name="connsiteX0" fmla="*/ 0 w 1260006"/>
                <a:gd name="connsiteY0" fmla="*/ 523716 h 1252379"/>
                <a:gd name="connsiteX1" fmla="*/ 597746 w 1260006"/>
                <a:gd name="connsiteY1" fmla="*/ 0 h 1252379"/>
                <a:gd name="connsiteX2" fmla="*/ 1260006 w 1260006"/>
                <a:gd name="connsiteY2" fmla="*/ 732631 h 1252379"/>
                <a:gd name="connsiteX3" fmla="*/ 609078 w 1260006"/>
                <a:gd name="connsiteY3" fmla="*/ 1252379 h 1252379"/>
                <a:gd name="connsiteX4" fmla="*/ 0 w 1260006"/>
                <a:gd name="connsiteY4" fmla="*/ 523716 h 1252379"/>
                <a:gd name="connsiteX0" fmla="*/ 0 w 1199681"/>
                <a:gd name="connsiteY0" fmla="*/ 523716 h 1252379"/>
                <a:gd name="connsiteX1" fmla="*/ 597746 w 1199681"/>
                <a:gd name="connsiteY1" fmla="*/ 0 h 1252379"/>
                <a:gd name="connsiteX2" fmla="*/ 1199681 w 1199681"/>
                <a:gd name="connsiteY2" fmla="*/ 729456 h 1252379"/>
                <a:gd name="connsiteX3" fmla="*/ 609078 w 1199681"/>
                <a:gd name="connsiteY3" fmla="*/ 1252379 h 1252379"/>
                <a:gd name="connsiteX4" fmla="*/ 0 w 1199681"/>
                <a:gd name="connsiteY4" fmla="*/ 523716 h 1252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681" h="1252379">
                  <a:moveTo>
                    <a:pt x="0" y="523716"/>
                  </a:moveTo>
                  <a:lnTo>
                    <a:pt x="597746" y="0"/>
                  </a:lnTo>
                  <a:lnTo>
                    <a:pt x="1199681" y="729456"/>
                  </a:lnTo>
                  <a:lnTo>
                    <a:pt x="609078" y="1252379"/>
                  </a:lnTo>
                  <a:lnTo>
                    <a:pt x="0" y="523716"/>
                  </a:lnTo>
                  <a:close/>
                </a:path>
              </a:pathLst>
            </a:custGeom>
            <a:solidFill>
              <a:srgbClr val="007774"/>
            </a:solidFill>
            <a:ln w="9525" cap="flat" cmpd="sng" algn="ctr">
              <a:noFill/>
              <a:prstDash val="solid"/>
              <a:round/>
              <a:headEnd type="none" w="med" len="med"/>
              <a:tailEnd type="none" w="med" len="med"/>
            </a:ln>
            <a:effectLst/>
          </p:spPr>
          <p:txBody>
            <a:bodyPr vert="horz" wrap="square" lIns="48000" tIns="48000" rIns="48000" bIns="48000" numCol="1" rtlCol="0" anchor="t" anchorCtr="0" compatLnSpc="1">
              <a:prstTxWarp prst="textNoShape">
                <a:avLst/>
              </a:prstTxWarp>
            </a:bodyPr>
            <a:lstStyle/>
            <a:p>
              <a:pPr>
                <a:buClr>
                  <a:srgbClr val="CC9900"/>
                </a:buClr>
                <a:buFont typeface="Wingdings" pitchFamily="2" charset="2"/>
                <a:buChar char="n"/>
              </a:pPr>
              <a:endParaRPr lang="en-US" sz="2133">
                <a:solidFill>
                  <a:srgbClr val="000000"/>
                </a:solidFill>
                <a:latin typeface="微软雅黑" panose="020B0503020204020204" pitchFamily="34" charset="-122"/>
                <a:ea typeface="微软雅黑" panose="020B0503020204020204" pitchFamily="34" charset="-122"/>
              </a:endParaRPr>
            </a:p>
          </p:txBody>
        </p:sp>
        <p:sp>
          <p:nvSpPr>
            <p:cNvPr id="226" name="矩形 76"/>
            <p:cNvSpPr/>
            <p:nvPr/>
          </p:nvSpPr>
          <p:spPr>
            <a:xfrm>
              <a:off x="5675999" y="1853930"/>
              <a:ext cx="955993" cy="239872"/>
            </a:xfrm>
            <a:prstGeom prst="rect">
              <a:avLst/>
            </a:prstGeom>
            <a:no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200" dirty="0" err="1">
                  <a:solidFill>
                    <a:srgbClr val="000000"/>
                  </a:solidFill>
                  <a:latin typeface="微软雅黑" panose="020B0503020204020204" pitchFamily="34" charset="-122"/>
                  <a:ea typeface="微软雅黑" panose="020B0503020204020204" pitchFamily="34" charset="-122"/>
                </a:rPr>
                <a:t>eMBB_MNO</a:t>
              </a:r>
              <a:r>
                <a:rPr lang="en-US" altLang="zh-CN" sz="1200" dirty="0">
                  <a:solidFill>
                    <a:srgbClr val="000000"/>
                  </a:solidFill>
                  <a:latin typeface="微软雅黑" panose="020B0503020204020204" pitchFamily="34" charset="-122"/>
                  <a:ea typeface="微软雅黑" panose="020B0503020204020204" pitchFamily="34" charset="-122"/>
                </a:rPr>
                <a:t> slice</a:t>
              </a:r>
              <a:endParaRPr lang="zh-CN" altLang="en-US" sz="1200" dirty="0">
                <a:solidFill>
                  <a:srgbClr val="000000"/>
                </a:solidFill>
                <a:latin typeface="微软雅黑" panose="020B0503020204020204" pitchFamily="34" charset="-122"/>
                <a:ea typeface="微软雅黑" panose="020B0503020204020204" pitchFamily="34" charset="-122"/>
              </a:endParaRPr>
            </a:p>
          </p:txBody>
        </p:sp>
        <p:sp>
          <p:nvSpPr>
            <p:cNvPr id="228" name="矩形 76"/>
            <p:cNvSpPr/>
            <p:nvPr/>
          </p:nvSpPr>
          <p:spPr>
            <a:xfrm>
              <a:off x="4070942" y="2458112"/>
              <a:ext cx="373992" cy="253393"/>
            </a:xfrm>
            <a:prstGeom prst="rect">
              <a:avLst/>
            </a:prstGeom>
            <a:solidFill>
              <a:schemeClr val="accent3">
                <a:lumMod val="75000"/>
              </a:schemeClr>
            </a:solidFill>
            <a:ln w="3175">
              <a:solidFill>
                <a:schemeClr val="tx1"/>
              </a:solid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t" anchorCtr="0"/>
            <a:lstStyle/>
            <a:p>
              <a:pPr algn="ctr"/>
              <a:r>
                <a:rPr lang="en-US" altLang="zh-CN" sz="1067" dirty="0">
                  <a:solidFill>
                    <a:srgbClr val="000000"/>
                  </a:solidFill>
                  <a:latin typeface="微软雅黑" panose="020B0503020204020204" pitchFamily="34" charset="-122"/>
                  <a:ea typeface="微软雅黑" panose="020B0503020204020204" pitchFamily="34" charset="-122"/>
                </a:rPr>
                <a:t>AMF</a:t>
              </a:r>
              <a:endParaRPr lang="zh-CN" altLang="en-US" sz="1067" dirty="0">
                <a:solidFill>
                  <a:srgbClr val="000000"/>
                </a:solidFill>
                <a:latin typeface="微软雅黑" panose="020B0503020204020204" pitchFamily="34" charset="-122"/>
                <a:ea typeface="微软雅黑" panose="020B0503020204020204" pitchFamily="34" charset="-122"/>
              </a:endParaRPr>
            </a:p>
          </p:txBody>
        </p:sp>
        <p:sp>
          <p:nvSpPr>
            <p:cNvPr id="234" name="矩形 76"/>
            <p:cNvSpPr/>
            <p:nvPr/>
          </p:nvSpPr>
          <p:spPr>
            <a:xfrm>
              <a:off x="5618672" y="3215835"/>
              <a:ext cx="1068382" cy="293515"/>
            </a:xfrm>
            <a:prstGeom prst="rect">
              <a:avLst/>
            </a:prstGeom>
            <a:no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200" dirty="0">
                  <a:solidFill>
                    <a:srgbClr val="000000"/>
                  </a:solidFill>
                  <a:latin typeface="微软雅黑" panose="020B0503020204020204" pitchFamily="34" charset="-122"/>
                  <a:ea typeface="微软雅黑" panose="020B0503020204020204" pitchFamily="34" charset="-122"/>
                </a:rPr>
                <a:t>URLLC_OTT2 slice</a:t>
              </a:r>
              <a:endParaRPr lang="zh-CN" altLang="en-US" sz="1200" dirty="0">
                <a:solidFill>
                  <a:srgbClr val="000000"/>
                </a:solidFill>
                <a:latin typeface="微软雅黑" panose="020B0503020204020204" pitchFamily="34" charset="-122"/>
                <a:ea typeface="微软雅黑" panose="020B0503020204020204" pitchFamily="34" charset="-122"/>
              </a:endParaRPr>
            </a:p>
          </p:txBody>
        </p:sp>
      </p:grpSp>
      <p:sp>
        <p:nvSpPr>
          <p:cNvPr id="245" name="Rectangle 244"/>
          <p:cNvSpPr/>
          <p:nvPr/>
        </p:nvSpPr>
        <p:spPr bwMode="auto">
          <a:xfrm>
            <a:off x="4586889" y="2276475"/>
            <a:ext cx="5553347" cy="3918825"/>
          </a:xfrm>
          <a:prstGeom prst="rect">
            <a:avLst/>
          </a:prstGeom>
          <a:noFill/>
          <a:ln w="12700" cap="flat" cmpd="sng" algn="ctr">
            <a:solidFill>
              <a:srgbClr val="FF9900"/>
            </a:solidFill>
            <a:prstDash val="dash"/>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buClr>
                <a:srgbClr val="CC9900"/>
              </a:buClr>
            </a:pPr>
            <a:r>
              <a:rPr lang="en-US" sz="1467" dirty="0">
                <a:solidFill>
                  <a:srgbClr val="000000"/>
                </a:solidFill>
                <a:latin typeface="微软雅黑" panose="020B0503020204020204" pitchFamily="34" charset="-122"/>
                <a:ea typeface="微软雅黑" panose="020B0503020204020204" pitchFamily="34" charset="-122"/>
              </a:rPr>
              <a:t>CN</a:t>
            </a:r>
          </a:p>
        </p:txBody>
      </p:sp>
      <p:grpSp>
        <p:nvGrpSpPr>
          <p:cNvPr id="246" name="组合 1744"/>
          <p:cNvGrpSpPr>
            <a:grpSpLocks/>
          </p:cNvGrpSpPr>
          <p:nvPr/>
        </p:nvGrpSpPr>
        <p:grpSpPr bwMode="auto">
          <a:xfrm>
            <a:off x="1188621" y="4181011"/>
            <a:ext cx="539947" cy="687425"/>
            <a:chOff x="7464425" y="27031950"/>
            <a:chExt cx="460375" cy="742951"/>
          </a:xfrm>
          <a:solidFill>
            <a:schemeClr val="bg2">
              <a:lumMod val="75000"/>
            </a:schemeClr>
          </a:solidFill>
        </p:grpSpPr>
        <p:sp>
          <p:nvSpPr>
            <p:cNvPr id="247" name="Freeform 246"/>
            <p:cNvSpPr>
              <a:spLocks noEditPoints="1"/>
            </p:cNvSpPr>
            <p:nvPr/>
          </p:nvSpPr>
          <p:spPr bwMode="auto">
            <a:xfrm>
              <a:off x="7464425" y="27144663"/>
              <a:ext cx="341312" cy="630238"/>
            </a:xfrm>
            <a:custGeom>
              <a:avLst/>
              <a:gdLst>
                <a:gd name="T0" fmla="*/ 2147483647 w 91"/>
                <a:gd name="T1" fmla="*/ 2147483647 h 168"/>
                <a:gd name="T2" fmla="*/ 2147483647 w 91"/>
                <a:gd name="T3" fmla="*/ 2147483647 h 168"/>
                <a:gd name="T4" fmla="*/ 2147483647 w 91"/>
                <a:gd name="T5" fmla="*/ 2147483647 h 168"/>
                <a:gd name="T6" fmla="*/ 2147483647 w 91"/>
                <a:gd name="T7" fmla="*/ 2147483647 h 168"/>
                <a:gd name="T8" fmla="*/ 2147483647 w 91"/>
                <a:gd name="T9" fmla="*/ 2147483647 h 168"/>
                <a:gd name="T10" fmla="*/ 2147483647 w 91"/>
                <a:gd name="T11" fmla="*/ 2147483647 h 168"/>
                <a:gd name="T12" fmla="*/ 2147483647 w 91"/>
                <a:gd name="T13" fmla="*/ 2147483647 h 168"/>
                <a:gd name="T14" fmla="*/ 2147483647 w 91"/>
                <a:gd name="T15" fmla="*/ 2147483647 h 168"/>
                <a:gd name="T16" fmla="*/ 2147483647 w 91"/>
                <a:gd name="T17" fmla="*/ 2147483647 h 168"/>
                <a:gd name="T18" fmla="*/ 2147483647 w 91"/>
                <a:gd name="T19" fmla="*/ 2147483647 h 168"/>
                <a:gd name="T20" fmla="*/ 2147483647 w 91"/>
                <a:gd name="T21" fmla="*/ 0 h 168"/>
                <a:gd name="T22" fmla="*/ 2147483647 w 91"/>
                <a:gd name="T23" fmla="*/ 0 h 168"/>
                <a:gd name="T24" fmla="*/ 2147483647 w 91"/>
                <a:gd name="T25" fmla="*/ 2147483647 h 168"/>
                <a:gd name="T26" fmla="*/ 2147483647 w 91"/>
                <a:gd name="T27" fmla="*/ 2147483647 h 168"/>
                <a:gd name="T28" fmla="*/ 2147483647 w 91"/>
                <a:gd name="T29" fmla="*/ 2147483647 h 168"/>
                <a:gd name="T30" fmla="*/ 2147483647 w 91"/>
                <a:gd name="T31" fmla="*/ 2147483647 h 168"/>
                <a:gd name="T32" fmla="*/ 0 w 91"/>
                <a:gd name="T33" fmla="*/ 2147483647 h 168"/>
                <a:gd name="T34" fmla="*/ 0 w 91"/>
                <a:gd name="T35" fmla="*/ 2147483647 h 168"/>
                <a:gd name="T36" fmla="*/ 2147483647 w 91"/>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1"/>
                <a:gd name="T58" fmla="*/ 0 h 168"/>
                <a:gd name="T59" fmla="*/ 91 w 91"/>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1" h="168">
                  <a:moveTo>
                    <a:pt x="84" y="22"/>
                  </a:moveTo>
                  <a:cubicBezTo>
                    <a:pt x="8" y="21"/>
                    <a:pt x="8" y="21"/>
                    <a:pt x="8" y="21"/>
                  </a:cubicBezTo>
                  <a:cubicBezTo>
                    <a:pt x="7" y="147"/>
                    <a:pt x="7" y="147"/>
                    <a:pt x="7" y="147"/>
                  </a:cubicBezTo>
                  <a:cubicBezTo>
                    <a:pt x="84" y="147"/>
                    <a:pt x="84" y="147"/>
                    <a:pt x="84" y="147"/>
                  </a:cubicBezTo>
                  <a:lnTo>
                    <a:pt x="84" y="22"/>
                  </a:lnTo>
                  <a:close/>
                  <a:moveTo>
                    <a:pt x="51" y="157"/>
                  </a:moveTo>
                  <a:cubicBezTo>
                    <a:pt x="51" y="154"/>
                    <a:pt x="49" y="151"/>
                    <a:pt x="45" y="151"/>
                  </a:cubicBezTo>
                  <a:cubicBezTo>
                    <a:pt x="42" y="151"/>
                    <a:pt x="40" y="154"/>
                    <a:pt x="40" y="157"/>
                  </a:cubicBezTo>
                  <a:cubicBezTo>
                    <a:pt x="40" y="160"/>
                    <a:pt x="42" y="163"/>
                    <a:pt x="45" y="163"/>
                  </a:cubicBezTo>
                  <a:cubicBezTo>
                    <a:pt x="49" y="163"/>
                    <a:pt x="51" y="160"/>
                    <a:pt x="51" y="157"/>
                  </a:cubicBezTo>
                  <a:close/>
                  <a:moveTo>
                    <a:pt x="16" y="0"/>
                  </a:moveTo>
                  <a:cubicBezTo>
                    <a:pt x="76" y="0"/>
                    <a:pt x="76" y="0"/>
                    <a:pt x="76" y="0"/>
                  </a:cubicBezTo>
                  <a:cubicBezTo>
                    <a:pt x="84" y="0"/>
                    <a:pt x="91" y="7"/>
                    <a:pt x="91" y="16"/>
                  </a:cubicBezTo>
                  <a:cubicBezTo>
                    <a:pt x="91" y="152"/>
                    <a:pt x="91" y="152"/>
                    <a:pt x="91" y="152"/>
                  </a:cubicBezTo>
                  <a:cubicBezTo>
                    <a:pt x="91" y="161"/>
                    <a:pt x="84" y="168"/>
                    <a:pt x="75" y="168"/>
                  </a:cubicBezTo>
                  <a:cubicBezTo>
                    <a:pt x="16" y="168"/>
                    <a:pt x="16" y="168"/>
                    <a:pt x="16" y="168"/>
                  </a:cubicBezTo>
                  <a:cubicBezTo>
                    <a:pt x="7" y="168"/>
                    <a:pt x="0" y="161"/>
                    <a:pt x="0" y="152"/>
                  </a:cubicBezTo>
                  <a:cubicBezTo>
                    <a:pt x="0" y="16"/>
                    <a:pt x="0" y="16"/>
                    <a:pt x="0" y="16"/>
                  </a:cubicBezTo>
                  <a:cubicBezTo>
                    <a:pt x="0" y="7"/>
                    <a:pt x="7"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48000" tIns="48000" rIns="48000" bIns="48000"/>
            <a:lstStyle/>
            <a:p>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248" name="Freeform 247"/>
            <p:cNvSpPr>
              <a:spLocks/>
            </p:cNvSpPr>
            <p:nvPr/>
          </p:nvSpPr>
          <p:spPr bwMode="auto">
            <a:xfrm>
              <a:off x="7775575" y="27031950"/>
              <a:ext cx="149225" cy="150813"/>
            </a:xfrm>
            <a:custGeom>
              <a:avLst/>
              <a:gdLst>
                <a:gd name="T0" fmla="*/ 2147483647 w 94"/>
                <a:gd name="T1" fmla="*/ 2147483647 h 95"/>
                <a:gd name="T2" fmla="*/ 2147483647 w 94"/>
                <a:gd name="T3" fmla="*/ 2147483647 h 95"/>
                <a:gd name="T4" fmla="*/ 2147483647 w 94"/>
                <a:gd name="T5" fmla="*/ 2147483647 h 95"/>
                <a:gd name="T6" fmla="*/ 2147483647 w 94"/>
                <a:gd name="T7" fmla="*/ 2147483647 h 95"/>
                <a:gd name="T8" fmla="*/ 2147483647 w 94"/>
                <a:gd name="T9" fmla="*/ 2147483647 h 95"/>
                <a:gd name="T10" fmla="*/ 2147483647 w 94"/>
                <a:gd name="T11" fmla="*/ 2147483647 h 95"/>
                <a:gd name="T12" fmla="*/ 2147483647 w 94"/>
                <a:gd name="T13" fmla="*/ 2147483647 h 95"/>
                <a:gd name="T14" fmla="*/ 2147483647 w 94"/>
                <a:gd name="T15" fmla="*/ 2147483647 h 95"/>
                <a:gd name="T16" fmla="*/ 2147483647 w 94"/>
                <a:gd name="T17" fmla="*/ 2147483647 h 95"/>
                <a:gd name="T18" fmla="*/ 2147483647 w 94"/>
                <a:gd name="T19" fmla="*/ 2147483647 h 95"/>
                <a:gd name="T20" fmla="*/ 2147483647 w 94"/>
                <a:gd name="T21" fmla="*/ 2147483647 h 95"/>
                <a:gd name="T22" fmla="*/ 2147483647 w 94"/>
                <a:gd name="T23" fmla="*/ 2147483647 h 95"/>
                <a:gd name="T24" fmla="*/ 2147483647 w 94"/>
                <a:gd name="T25" fmla="*/ 2147483647 h 95"/>
                <a:gd name="T26" fmla="*/ 2147483647 w 94"/>
                <a:gd name="T27" fmla="*/ 2147483647 h 95"/>
                <a:gd name="T28" fmla="*/ 2147483647 w 94"/>
                <a:gd name="T29" fmla="*/ 2147483647 h 95"/>
                <a:gd name="T30" fmla="*/ 2147483647 w 94"/>
                <a:gd name="T31" fmla="*/ 2147483647 h 95"/>
                <a:gd name="T32" fmla="*/ 2147483647 w 94"/>
                <a:gd name="T33" fmla="*/ 2147483647 h 95"/>
                <a:gd name="T34" fmla="*/ 2147483647 w 94"/>
                <a:gd name="T35" fmla="*/ 2147483647 h 95"/>
                <a:gd name="T36" fmla="*/ 2147483647 w 94"/>
                <a:gd name="T37" fmla="*/ 2147483647 h 95"/>
                <a:gd name="T38" fmla="*/ 2147483647 w 94"/>
                <a:gd name="T39" fmla="*/ 2147483647 h 95"/>
                <a:gd name="T40" fmla="*/ 2147483647 w 94"/>
                <a:gd name="T41" fmla="*/ 2147483647 h 95"/>
                <a:gd name="T42" fmla="*/ 2147483647 w 94"/>
                <a:gd name="T43" fmla="*/ 2147483647 h 95"/>
                <a:gd name="T44" fmla="*/ 2147483647 w 94"/>
                <a:gd name="T45" fmla="*/ 2147483647 h 95"/>
                <a:gd name="T46" fmla="*/ 2147483647 w 94"/>
                <a:gd name="T47" fmla="*/ 2147483647 h 95"/>
                <a:gd name="T48" fmla="*/ 2147483647 w 94"/>
                <a:gd name="T49" fmla="*/ 2147483647 h 95"/>
                <a:gd name="T50" fmla="*/ 2147483647 w 94"/>
                <a:gd name="T51" fmla="*/ 2147483647 h 95"/>
                <a:gd name="T52" fmla="*/ 2147483647 w 94"/>
                <a:gd name="T53" fmla="*/ 2147483647 h 95"/>
                <a:gd name="T54" fmla="*/ 2147483647 w 94"/>
                <a:gd name="T55" fmla="*/ 2147483647 h 95"/>
                <a:gd name="T56" fmla="*/ 2147483647 w 94"/>
                <a:gd name="T57" fmla="*/ 2147483647 h 95"/>
                <a:gd name="T58" fmla="*/ 2147483647 w 94"/>
                <a:gd name="T59" fmla="*/ 2147483647 h 95"/>
                <a:gd name="T60" fmla="*/ 2147483647 w 94"/>
                <a:gd name="T61" fmla="*/ 2147483647 h 95"/>
                <a:gd name="T62" fmla="*/ 2147483647 w 94"/>
                <a:gd name="T63" fmla="*/ 2147483647 h 95"/>
                <a:gd name="T64" fmla="*/ 2147483647 w 94"/>
                <a:gd name="T65" fmla="*/ 2147483647 h 95"/>
                <a:gd name="T66" fmla="*/ 2147483647 w 94"/>
                <a:gd name="T67" fmla="*/ 2147483647 h 95"/>
                <a:gd name="T68" fmla="*/ 2147483647 w 94"/>
                <a:gd name="T69" fmla="*/ 2147483647 h 95"/>
                <a:gd name="T70" fmla="*/ 2147483647 w 94"/>
                <a:gd name="T71" fmla="*/ 2147483647 h 95"/>
                <a:gd name="T72" fmla="*/ 2147483647 w 94"/>
                <a:gd name="T73" fmla="*/ 2147483647 h 95"/>
                <a:gd name="T74" fmla="*/ 2147483647 w 94"/>
                <a:gd name="T75" fmla="*/ 2147483647 h 95"/>
                <a:gd name="T76" fmla="*/ 2147483647 w 94"/>
                <a:gd name="T77" fmla="*/ 2147483647 h 95"/>
                <a:gd name="T78" fmla="*/ 2147483647 w 94"/>
                <a:gd name="T79" fmla="*/ 2147483647 h 95"/>
                <a:gd name="T80" fmla="*/ 2147483647 w 94"/>
                <a:gd name="T81" fmla="*/ 2147483647 h 95"/>
                <a:gd name="T82" fmla="*/ 2147483647 w 94"/>
                <a:gd name="T83" fmla="*/ 2147483647 h 95"/>
                <a:gd name="T84" fmla="*/ 2147483647 w 94"/>
                <a:gd name="T85" fmla="*/ 2147483647 h 95"/>
                <a:gd name="T86" fmla="*/ 2147483647 w 94"/>
                <a:gd name="T87" fmla="*/ 0 h 95"/>
                <a:gd name="T88" fmla="*/ 2147483647 w 94"/>
                <a:gd name="T89" fmla="*/ 0 h 95"/>
                <a:gd name="T90" fmla="*/ 2147483647 w 94"/>
                <a:gd name="T91" fmla="*/ 0 h 95"/>
                <a:gd name="T92" fmla="*/ 2147483647 w 94"/>
                <a:gd name="T93" fmla="*/ 2147483647 h 95"/>
                <a:gd name="T94" fmla="*/ 2147483647 w 94"/>
                <a:gd name="T95" fmla="*/ 2147483647 h 95"/>
                <a:gd name="T96" fmla="*/ 2147483647 w 94"/>
                <a:gd name="T97" fmla="*/ 2147483647 h 95"/>
                <a:gd name="T98" fmla="*/ 0 w 94"/>
                <a:gd name="T99" fmla="*/ 2147483647 h 95"/>
                <a:gd name="T100" fmla="*/ 2147483647 w 94"/>
                <a:gd name="T101" fmla="*/ 2147483647 h 95"/>
                <a:gd name="T102" fmla="*/ 2147483647 w 94"/>
                <a:gd name="T103" fmla="*/ 2147483647 h 95"/>
                <a:gd name="T104" fmla="*/ 2147483647 w 94"/>
                <a:gd name="T105" fmla="*/ 2147483647 h 95"/>
                <a:gd name="T106" fmla="*/ 2147483647 w 94"/>
                <a:gd name="T107" fmla="*/ 2147483647 h 9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94"/>
                <a:gd name="T163" fmla="*/ 0 h 95"/>
                <a:gd name="T164" fmla="*/ 94 w 94"/>
                <a:gd name="T165" fmla="*/ 95 h 9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94" h="95">
                  <a:moveTo>
                    <a:pt x="4" y="22"/>
                  </a:moveTo>
                  <a:lnTo>
                    <a:pt x="4" y="22"/>
                  </a:lnTo>
                  <a:lnTo>
                    <a:pt x="12" y="22"/>
                  </a:lnTo>
                  <a:lnTo>
                    <a:pt x="19" y="22"/>
                  </a:lnTo>
                  <a:lnTo>
                    <a:pt x="23" y="24"/>
                  </a:lnTo>
                  <a:lnTo>
                    <a:pt x="30" y="26"/>
                  </a:lnTo>
                  <a:lnTo>
                    <a:pt x="35" y="29"/>
                  </a:lnTo>
                  <a:lnTo>
                    <a:pt x="42" y="33"/>
                  </a:lnTo>
                  <a:lnTo>
                    <a:pt x="47" y="36"/>
                  </a:lnTo>
                  <a:lnTo>
                    <a:pt x="52" y="40"/>
                  </a:lnTo>
                  <a:lnTo>
                    <a:pt x="54" y="43"/>
                  </a:lnTo>
                  <a:lnTo>
                    <a:pt x="59" y="48"/>
                  </a:lnTo>
                  <a:lnTo>
                    <a:pt x="64" y="52"/>
                  </a:lnTo>
                  <a:lnTo>
                    <a:pt x="66" y="59"/>
                  </a:lnTo>
                  <a:lnTo>
                    <a:pt x="68" y="64"/>
                  </a:lnTo>
                  <a:lnTo>
                    <a:pt x="71" y="71"/>
                  </a:lnTo>
                  <a:lnTo>
                    <a:pt x="73" y="76"/>
                  </a:lnTo>
                  <a:lnTo>
                    <a:pt x="73" y="83"/>
                  </a:lnTo>
                  <a:lnTo>
                    <a:pt x="73" y="90"/>
                  </a:lnTo>
                  <a:lnTo>
                    <a:pt x="73" y="92"/>
                  </a:lnTo>
                  <a:lnTo>
                    <a:pt x="75" y="95"/>
                  </a:lnTo>
                  <a:lnTo>
                    <a:pt x="78" y="95"/>
                  </a:lnTo>
                  <a:lnTo>
                    <a:pt x="90" y="95"/>
                  </a:lnTo>
                  <a:lnTo>
                    <a:pt x="92" y="95"/>
                  </a:lnTo>
                  <a:lnTo>
                    <a:pt x="94" y="92"/>
                  </a:lnTo>
                  <a:lnTo>
                    <a:pt x="94" y="83"/>
                  </a:lnTo>
                  <a:lnTo>
                    <a:pt x="94" y="73"/>
                  </a:lnTo>
                  <a:lnTo>
                    <a:pt x="92" y="66"/>
                  </a:lnTo>
                  <a:lnTo>
                    <a:pt x="90" y="57"/>
                  </a:lnTo>
                  <a:lnTo>
                    <a:pt x="87" y="50"/>
                  </a:lnTo>
                  <a:lnTo>
                    <a:pt x="82" y="43"/>
                  </a:lnTo>
                  <a:lnTo>
                    <a:pt x="78" y="36"/>
                  </a:lnTo>
                  <a:lnTo>
                    <a:pt x="71" y="29"/>
                  </a:lnTo>
                  <a:lnTo>
                    <a:pt x="68" y="26"/>
                  </a:lnTo>
                  <a:lnTo>
                    <a:pt x="61" y="19"/>
                  </a:lnTo>
                  <a:lnTo>
                    <a:pt x="54" y="17"/>
                  </a:lnTo>
                  <a:lnTo>
                    <a:pt x="47" y="12"/>
                  </a:lnTo>
                  <a:lnTo>
                    <a:pt x="40" y="7"/>
                  </a:lnTo>
                  <a:lnTo>
                    <a:pt x="30" y="5"/>
                  </a:lnTo>
                  <a:lnTo>
                    <a:pt x="23" y="3"/>
                  </a:lnTo>
                  <a:lnTo>
                    <a:pt x="14" y="0"/>
                  </a:lnTo>
                  <a:lnTo>
                    <a:pt x="7" y="0"/>
                  </a:lnTo>
                  <a:lnTo>
                    <a:pt x="4" y="0"/>
                  </a:lnTo>
                  <a:lnTo>
                    <a:pt x="2" y="3"/>
                  </a:lnTo>
                  <a:lnTo>
                    <a:pt x="2" y="5"/>
                  </a:lnTo>
                  <a:lnTo>
                    <a:pt x="0" y="17"/>
                  </a:lnTo>
                  <a:lnTo>
                    <a:pt x="2" y="19"/>
                  </a:lnTo>
                  <a:lnTo>
                    <a:pt x="2" y="22"/>
                  </a:lnTo>
                  <a:lnTo>
                    <a:pt x="4"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48000" tIns="48000" rIns="48000" bIns="48000"/>
            <a:lstStyle/>
            <a:p>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249" name="Freeform 248"/>
            <p:cNvSpPr>
              <a:spLocks/>
            </p:cNvSpPr>
            <p:nvPr/>
          </p:nvSpPr>
          <p:spPr bwMode="auto">
            <a:xfrm>
              <a:off x="7786688" y="27092275"/>
              <a:ext cx="82550" cy="90488"/>
            </a:xfrm>
            <a:custGeom>
              <a:avLst/>
              <a:gdLst>
                <a:gd name="T0" fmla="*/ 2147483647 w 52"/>
                <a:gd name="T1" fmla="*/ 2147483647 h 57"/>
                <a:gd name="T2" fmla="*/ 2147483647 w 52"/>
                <a:gd name="T3" fmla="*/ 2147483647 h 57"/>
                <a:gd name="T4" fmla="*/ 2147483647 w 52"/>
                <a:gd name="T5" fmla="*/ 2147483647 h 57"/>
                <a:gd name="T6" fmla="*/ 2147483647 w 52"/>
                <a:gd name="T7" fmla="*/ 2147483647 h 57"/>
                <a:gd name="T8" fmla="*/ 2147483647 w 52"/>
                <a:gd name="T9" fmla="*/ 2147483647 h 57"/>
                <a:gd name="T10" fmla="*/ 2147483647 w 52"/>
                <a:gd name="T11" fmla="*/ 2147483647 h 57"/>
                <a:gd name="T12" fmla="*/ 2147483647 w 52"/>
                <a:gd name="T13" fmla="*/ 2147483647 h 57"/>
                <a:gd name="T14" fmla="*/ 2147483647 w 52"/>
                <a:gd name="T15" fmla="*/ 2147483647 h 57"/>
                <a:gd name="T16" fmla="*/ 2147483647 w 52"/>
                <a:gd name="T17" fmla="*/ 2147483647 h 57"/>
                <a:gd name="T18" fmla="*/ 2147483647 w 52"/>
                <a:gd name="T19" fmla="*/ 2147483647 h 57"/>
                <a:gd name="T20" fmla="*/ 2147483647 w 52"/>
                <a:gd name="T21" fmla="*/ 2147483647 h 57"/>
                <a:gd name="T22" fmla="*/ 2147483647 w 52"/>
                <a:gd name="T23" fmla="*/ 2147483647 h 57"/>
                <a:gd name="T24" fmla="*/ 2147483647 w 52"/>
                <a:gd name="T25" fmla="*/ 2147483647 h 57"/>
                <a:gd name="T26" fmla="*/ 2147483647 w 52"/>
                <a:gd name="T27" fmla="*/ 2147483647 h 57"/>
                <a:gd name="T28" fmla="*/ 2147483647 w 52"/>
                <a:gd name="T29" fmla="*/ 2147483647 h 57"/>
                <a:gd name="T30" fmla="*/ 2147483647 w 52"/>
                <a:gd name="T31" fmla="*/ 2147483647 h 57"/>
                <a:gd name="T32" fmla="*/ 2147483647 w 52"/>
                <a:gd name="T33" fmla="*/ 2147483647 h 57"/>
                <a:gd name="T34" fmla="*/ 2147483647 w 52"/>
                <a:gd name="T35" fmla="*/ 2147483647 h 57"/>
                <a:gd name="T36" fmla="*/ 2147483647 w 52"/>
                <a:gd name="T37" fmla="*/ 2147483647 h 57"/>
                <a:gd name="T38" fmla="*/ 2147483647 w 52"/>
                <a:gd name="T39" fmla="*/ 2147483647 h 57"/>
                <a:gd name="T40" fmla="*/ 2147483647 w 52"/>
                <a:gd name="T41" fmla="*/ 2147483647 h 57"/>
                <a:gd name="T42" fmla="*/ 2147483647 w 52"/>
                <a:gd name="T43" fmla="*/ 2147483647 h 57"/>
                <a:gd name="T44" fmla="*/ 2147483647 w 52"/>
                <a:gd name="T45" fmla="*/ 2147483647 h 57"/>
                <a:gd name="T46" fmla="*/ 2147483647 w 52"/>
                <a:gd name="T47" fmla="*/ 0 h 57"/>
                <a:gd name="T48" fmla="*/ 2147483647 w 52"/>
                <a:gd name="T49" fmla="*/ 0 h 57"/>
                <a:gd name="T50" fmla="*/ 2147483647 w 52"/>
                <a:gd name="T51" fmla="*/ 0 h 57"/>
                <a:gd name="T52" fmla="*/ 2147483647 w 52"/>
                <a:gd name="T53" fmla="*/ 0 h 57"/>
                <a:gd name="T54" fmla="*/ 2147483647 w 52"/>
                <a:gd name="T55" fmla="*/ 0 h 57"/>
                <a:gd name="T56" fmla="*/ 2147483647 w 52"/>
                <a:gd name="T57" fmla="*/ 2147483647 h 57"/>
                <a:gd name="T58" fmla="*/ 2147483647 w 52"/>
                <a:gd name="T59" fmla="*/ 2147483647 h 57"/>
                <a:gd name="T60" fmla="*/ 0 w 52"/>
                <a:gd name="T61" fmla="*/ 2147483647 h 57"/>
                <a:gd name="T62" fmla="*/ 0 w 52"/>
                <a:gd name="T63" fmla="*/ 2147483647 h 57"/>
                <a:gd name="T64" fmla="*/ 2147483647 w 52"/>
                <a:gd name="T65" fmla="*/ 2147483647 h 57"/>
                <a:gd name="T66" fmla="*/ 2147483647 w 52"/>
                <a:gd name="T67" fmla="*/ 2147483647 h 57"/>
                <a:gd name="T68" fmla="*/ 2147483647 w 52"/>
                <a:gd name="T69" fmla="*/ 2147483647 h 57"/>
                <a:gd name="T70" fmla="*/ 2147483647 w 52"/>
                <a:gd name="T71" fmla="*/ 2147483647 h 57"/>
                <a:gd name="T72" fmla="*/ 2147483647 w 52"/>
                <a:gd name="T73" fmla="*/ 2147483647 h 57"/>
                <a:gd name="T74" fmla="*/ 2147483647 w 52"/>
                <a:gd name="T75" fmla="*/ 2147483647 h 57"/>
                <a:gd name="T76" fmla="*/ 2147483647 w 52"/>
                <a:gd name="T77" fmla="*/ 2147483647 h 57"/>
                <a:gd name="T78" fmla="*/ 2147483647 w 52"/>
                <a:gd name="T79" fmla="*/ 2147483647 h 57"/>
                <a:gd name="T80" fmla="*/ 2147483647 w 52"/>
                <a:gd name="T81" fmla="*/ 2147483647 h 57"/>
                <a:gd name="T82" fmla="*/ 2147483647 w 52"/>
                <a:gd name="T83" fmla="*/ 2147483647 h 57"/>
                <a:gd name="T84" fmla="*/ 2147483647 w 52"/>
                <a:gd name="T85" fmla="*/ 2147483647 h 57"/>
                <a:gd name="T86" fmla="*/ 2147483647 w 52"/>
                <a:gd name="T87" fmla="*/ 2147483647 h 57"/>
                <a:gd name="T88" fmla="*/ 2147483647 w 52"/>
                <a:gd name="T89" fmla="*/ 2147483647 h 57"/>
                <a:gd name="T90" fmla="*/ 2147483647 w 52"/>
                <a:gd name="T91" fmla="*/ 2147483647 h 5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52"/>
                <a:gd name="T139" fmla="*/ 0 h 57"/>
                <a:gd name="T140" fmla="*/ 52 w 52"/>
                <a:gd name="T141" fmla="*/ 57 h 5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52" h="57">
                  <a:moveTo>
                    <a:pt x="33" y="54"/>
                  </a:moveTo>
                  <a:lnTo>
                    <a:pt x="33" y="54"/>
                  </a:lnTo>
                  <a:lnTo>
                    <a:pt x="33" y="57"/>
                  </a:lnTo>
                  <a:lnTo>
                    <a:pt x="35" y="57"/>
                  </a:lnTo>
                  <a:lnTo>
                    <a:pt x="47" y="57"/>
                  </a:lnTo>
                  <a:lnTo>
                    <a:pt x="49" y="57"/>
                  </a:lnTo>
                  <a:lnTo>
                    <a:pt x="49" y="54"/>
                  </a:lnTo>
                  <a:lnTo>
                    <a:pt x="52" y="52"/>
                  </a:lnTo>
                  <a:lnTo>
                    <a:pt x="52" y="47"/>
                  </a:lnTo>
                  <a:lnTo>
                    <a:pt x="49" y="43"/>
                  </a:lnTo>
                  <a:lnTo>
                    <a:pt x="49" y="38"/>
                  </a:lnTo>
                  <a:lnTo>
                    <a:pt x="49" y="33"/>
                  </a:lnTo>
                  <a:lnTo>
                    <a:pt x="47" y="28"/>
                  </a:lnTo>
                  <a:lnTo>
                    <a:pt x="45" y="24"/>
                  </a:lnTo>
                  <a:lnTo>
                    <a:pt x="42" y="19"/>
                  </a:lnTo>
                  <a:lnTo>
                    <a:pt x="38" y="17"/>
                  </a:lnTo>
                  <a:lnTo>
                    <a:pt x="38" y="14"/>
                  </a:lnTo>
                  <a:lnTo>
                    <a:pt x="33" y="10"/>
                  </a:lnTo>
                  <a:lnTo>
                    <a:pt x="31" y="7"/>
                  </a:lnTo>
                  <a:lnTo>
                    <a:pt x="26" y="5"/>
                  </a:lnTo>
                  <a:lnTo>
                    <a:pt x="23" y="2"/>
                  </a:lnTo>
                  <a:lnTo>
                    <a:pt x="19" y="2"/>
                  </a:lnTo>
                  <a:lnTo>
                    <a:pt x="14" y="0"/>
                  </a:lnTo>
                  <a:lnTo>
                    <a:pt x="9" y="0"/>
                  </a:lnTo>
                  <a:lnTo>
                    <a:pt x="5" y="0"/>
                  </a:lnTo>
                  <a:lnTo>
                    <a:pt x="2" y="0"/>
                  </a:lnTo>
                  <a:lnTo>
                    <a:pt x="2" y="2"/>
                  </a:lnTo>
                  <a:lnTo>
                    <a:pt x="0" y="17"/>
                  </a:lnTo>
                  <a:lnTo>
                    <a:pt x="0" y="19"/>
                  </a:lnTo>
                  <a:lnTo>
                    <a:pt x="2" y="19"/>
                  </a:lnTo>
                  <a:lnTo>
                    <a:pt x="2" y="21"/>
                  </a:lnTo>
                  <a:lnTo>
                    <a:pt x="5" y="21"/>
                  </a:lnTo>
                  <a:lnTo>
                    <a:pt x="9" y="21"/>
                  </a:lnTo>
                  <a:lnTo>
                    <a:pt x="14" y="24"/>
                  </a:lnTo>
                  <a:lnTo>
                    <a:pt x="19" y="26"/>
                  </a:lnTo>
                  <a:lnTo>
                    <a:pt x="23" y="28"/>
                  </a:lnTo>
                  <a:lnTo>
                    <a:pt x="23" y="31"/>
                  </a:lnTo>
                  <a:lnTo>
                    <a:pt x="28" y="35"/>
                  </a:lnTo>
                  <a:lnTo>
                    <a:pt x="28" y="40"/>
                  </a:lnTo>
                  <a:lnTo>
                    <a:pt x="31" y="45"/>
                  </a:lnTo>
                  <a:lnTo>
                    <a:pt x="31" y="52"/>
                  </a:lnTo>
                  <a:lnTo>
                    <a:pt x="33"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48000" tIns="48000" rIns="48000" bIns="48000"/>
            <a:lstStyle/>
            <a:p>
              <a:endParaRPr lang="zh-CN" altLang="en-US" sz="1400">
                <a:solidFill>
                  <a:srgbClr val="FFFFFF"/>
                </a:solidFill>
                <a:latin typeface="微软雅黑" panose="020B0503020204020204" pitchFamily="34" charset="-122"/>
                <a:ea typeface="微软雅黑" panose="020B0503020204020204" pitchFamily="34" charset="-122"/>
              </a:endParaRPr>
            </a:p>
          </p:txBody>
        </p:sp>
      </p:grpSp>
      <p:sp>
        <p:nvSpPr>
          <p:cNvPr id="274" name="Rectangle 273"/>
          <p:cNvSpPr/>
          <p:nvPr/>
        </p:nvSpPr>
        <p:spPr bwMode="auto">
          <a:xfrm>
            <a:off x="718891" y="1039483"/>
            <a:ext cx="2208757" cy="384725"/>
          </a:xfrm>
          <a:prstGeom prst="rect">
            <a:avLst/>
          </a:prstGeom>
          <a:solidFill>
            <a:srgbClr val="006699"/>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r>
              <a:rPr lang="en-US" altLang="zh-CN" sz="1867" b="1" dirty="0">
                <a:latin typeface="微软雅黑" panose="020B0503020204020204" pitchFamily="34" charset="-122"/>
                <a:ea typeface="微软雅黑" panose="020B0503020204020204" pitchFamily="34" charset="-122"/>
              </a:rPr>
              <a:t>UE</a:t>
            </a:r>
            <a:endParaRPr lang="en-US" sz="1867" b="1" dirty="0">
              <a:latin typeface="微软雅黑" panose="020B0503020204020204" pitchFamily="34" charset="-122"/>
              <a:ea typeface="微软雅黑" panose="020B0503020204020204" pitchFamily="34" charset="-122"/>
            </a:endParaRPr>
          </a:p>
        </p:txBody>
      </p:sp>
      <p:sp>
        <p:nvSpPr>
          <p:cNvPr id="275" name="Freeform 1224"/>
          <p:cNvSpPr>
            <a:spLocks/>
          </p:cNvSpPr>
          <p:nvPr/>
        </p:nvSpPr>
        <p:spPr bwMode="auto">
          <a:xfrm>
            <a:off x="10521805" y="3626810"/>
            <a:ext cx="1097065" cy="709440"/>
          </a:xfrm>
          <a:custGeom>
            <a:avLst/>
            <a:gdLst>
              <a:gd name="T0" fmla="*/ 2147483647 w 219"/>
              <a:gd name="T1" fmla="*/ 2147483647 h 128"/>
              <a:gd name="T2" fmla="*/ 2147483647 w 219"/>
              <a:gd name="T3" fmla="*/ 2147483647 h 128"/>
              <a:gd name="T4" fmla="*/ 2147483647 w 219"/>
              <a:gd name="T5" fmla="*/ 2147483647 h 128"/>
              <a:gd name="T6" fmla="*/ 2147483647 w 219"/>
              <a:gd name="T7" fmla="*/ 2147483647 h 128"/>
              <a:gd name="T8" fmla="*/ 2147483647 w 219"/>
              <a:gd name="T9" fmla="*/ 2147483647 h 128"/>
              <a:gd name="T10" fmla="*/ 2147483647 w 219"/>
              <a:gd name="T11" fmla="*/ 0 h 128"/>
              <a:gd name="T12" fmla="*/ 2147483647 w 219"/>
              <a:gd name="T13" fmla="*/ 2147483647 h 128"/>
              <a:gd name="T14" fmla="*/ 0 w 219"/>
              <a:gd name="T15" fmla="*/ 2147483647 h 128"/>
              <a:gd name="T16" fmla="*/ 2147483647 w 219"/>
              <a:gd name="T17" fmla="*/ 2147483647 h 128"/>
              <a:gd name="T18" fmla="*/ 2147483647 w 219"/>
              <a:gd name="T19" fmla="*/ 2147483647 h 128"/>
              <a:gd name="T20" fmla="*/ 2147483647 w 219"/>
              <a:gd name="T21" fmla="*/ 2147483647 h 1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9"/>
              <a:gd name="T34" fmla="*/ 0 h 128"/>
              <a:gd name="T35" fmla="*/ 219 w 219"/>
              <a:gd name="T36" fmla="*/ 128 h 1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9" h="128">
                <a:moveTo>
                  <a:pt x="91" y="120"/>
                </a:moveTo>
                <a:cubicBezTo>
                  <a:pt x="100" y="125"/>
                  <a:pt x="112" y="128"/>
                  <a:pt x="124" y="128"/>
                </a:cubicBezTo>
                <a:cubicBezTo>
                  <a:pt x="144" y="128"/>
                  <a:pt x="161" y="121"/>
                  <a:pt x="171" y="110"/>
                </a:cubicBezTo>
                <a:cubicBezTo>
                  <a:pt x="198" y="107"/>
                  <a:pt x="219" y="89"/>
                  <a:pt x="219" y="67"/>
                </a:cubicBezTo>
                <a:cubicBezTo>
                  <a:pt x="219" y="43"/>
                  <a:pt x="194" y="23"/>
                  <a:pt x="163" y="23"/>
                </a:cubicBezTo>
                <a:cubicBezTo>
                  <a:pt x="155" y="10"/>
                  <a:pt x="134" y="0"/>
                  <a:pt x="109" y="0"/>
                </a:cubicBezTo>
                <a:cubicBezTo>
                  <a:pt x="84" y="0"/>
                  <a:pt x="63" y="10"/>
                  <a:pt x="55" y="23"/>
                </a:cubicBezTo>
                <a:cubicBezTo>
                  <a:pt x="24" y="23"/>
                  <a:pt x="0" y="41"/>
                  <a:pt x="0" y="63"/>
                </a:cubicBezTo>
                <a:cubicBezTo>
                  <a:pt x="0" y="78"/>
                  <a:pt x="12" y="91"/>
                  <a:pt x="29" y="98"/>
                </a:cubicBezTo>
                <a:cubicBezTo>
                  <a:pt x="31" y="109"/>
                  <a:pt x="42" y="118"/>
                  <a:pt x="57" y="121"/>
                </a:cubicBezTo>
                <a:cubicBezTo>
                  <a:pt x="57" y="121"/>
                  <a:pt x="75" y="125"/>
                  <a:pt x="91" y="120"/>
                </a:cubicBezTo>
              </a:path>
            </a:pathLst>
          </a:custGeom>
          <a:noFill/>
          <a:ln w="28575">
            <a:solidFill>
              <a:srgbClr val="006699"/>
            </a:solidFill>
          </a:ln>
        </p:spPr>
        <p:txBody>
          <a:bodyPr lIns="48000" tIns="48000" rIns="48000" bIns="48000" anchor="ctr"/>
          <a:lstStyle/>
          <a:p>
            <a:pPr algn="ctr"/>
            <a:endParaRPr lang="en-US" sz="1333" dirty="0">
              <a:solidFill>
                <a:srgbClr val="006699"/>
              </a:solidFill>
              <a:latin typeface="微软雅黑" panose="020B0503020204020204" pitchFamily="34" charset="-122"/>
              <a:ea typeface="微软雅黑" panose="020B0503020204020204" pitchFamily="34" charset="-122"/>
            </a:endParaRPr>
          </a:p>
        </p:txBody>
      </p:sp>
      <p:sp>
        <p:nvSpPr>
          <p:cNvPr id="276" name="Freeform 1224"/>
          <p:cNvSpPr>
            <a:spLocks/>
          </p:cNvSpPr>
          <p:nvPr/>
        </p:nvSpPr>
        <p:spPr bwMode="auto">
          <a:xfrm>
            <a:off x="10652054" y="5017925"/>
            <a:ext cx="969765" cy="611475"/>
          </a:xfrm>
          <a:custGeom>
            <a:avLst/>
            <a:gdLst>
              <a:gd name="T0" fmla="*/ 2147483647 w 219"/>
              <a:gd name="T1" fmla="*/ 2147483647 h 128"/>
              <a:gd name="T2" fmla="*/ 2147483647 w 219"/>
              <a:gd name="T3" fmla="*/ 2147483647 h 128"/>
              <a:gd name="T4" fmla="*/ 2147483647 w 219"/>
              <a:gd name="T5" fmla="*/ 2147483647 h 128"/>
              <a:gd name="T6" fmla="*/ 2147483647 w 219"/>
              <a:gd name="T7" fmla="*/ 2147483647 h 128"/>
              <a:gd name="T8" fmla="*/ 2147483647 w 219"/>
              <a:gd name="T9" fmla="*/ 2147483647 h 128"/>
              <a:gd name="T10" fmla="*/ 2147483647 w 219"/>
              <a:gd name="T11" fmla="*/ 0 h 128"/>
              <a:gd name="T12" fmla="*/ 2147483647 w 219"/>
              <a:gd name="T13" fmla="*/ 2147483647 h 128"/>
              <a:gd name="T14" fmla="*/ 0 w 219"/>
              <a:gd name="T15" fmla="*/ 2147483647 h 128"/>
              <a:gd name="T16" fmla="*/ 2147483647 w 219"/>
              <a:gd name="T17" fmla="*/ 2147483647 h 128"/>
              <a:gd name="T18" fmla="*/ 2147483647 w 219"/>
              <a:gd name="T19" fmla="*/ 2147483647 h 128"/>
              <a:gd name="T20" fmla="*/ 2147483647 w 219"/>
              <a:gd name="T21" fmla="*/ 2147483647 h 1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9"/>
              <a:gd name="T34" fmla="*/ 0 h 128"/>
              <a:gd name="T35" fmla="*/ 219 w 219"/>
              <a:gd name="T36" fmla="*/ 128 h 1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9" h="128">
                <a:moveTo>
                  <a:pt x="91" y="120"/>
                </a:moveTo>
                <a:cubicBezTo>
                  <a:pt x="100" y="125"/>
                  <a:pt x="112" y="128"/>
                  <a:pt x="124" y="128"/>
                </a:cubicBezTo>
                <a:cubicBezTo>
                  <a:pt x="144" y="128"/>
                  <a:pt x="161" y="121"/>
                  <a:pt x="171" y="110"/>
                </a:cubicBezTo>
                <a:cubicBezTo>
                  <a:pt x="198" y="107"/>
                  <a:pt x="219" y="89"/>
                  <a:pt x="219" y="67"/>
                </a:cubicBezTo>
                <a:cubicBezTo>
                  <a:pt x="219" y="43"/>
                  <a:pt x="194" y="23"/>
                  <a:pt x="163" y="23"/>
                </a:cubicBezTo>
                <a:cubicBezTo>
                  <a:pt x="155" y="10"/>
                  <a:pt x="134" y="0"/>
                  <a:pt x="109" y="0"/>
                </a:cubicBezTo>
                <a:cubicBezTo>
                  <a:pt x="84" y="0"/>
                  <a:pt x="63" y="10"/>
                  <a:pt x="55" y="23"/>
                </a:cubicBezTo>
                <a:cubicBezTo>
                  <a:pt x="24" y="23"/>
                  <a:pt x="0" y="41"/>
                  <a:pt x="0" y="63"/>
                </a:cubicBezTo>
                <a:cubicBezTo>
                  <a:pt x="0" y="78"/>
                  <a:pt x="12" y="91"/>
                  <a:pt x="29" y="98"/>
                </a:cubicBezTo>
                <a:cubicBezTo>
                  <a:pt x="31" y="109"/>
                  <a:pt x="42" y="118"/>
                  <a:pt x="57" y="121"/>
                </a:cubicBezTo>
                <a:cubicBezTo>
                  <a:pt x="57" y="121"/>
                  <a:pt x="75" y="125"/>
                  <a:pt x="91" y="120"/>
                </a:cubicBezTo>
              </a:path>
            </a:pathLst>
          </a:custGeom>
          <a:noFill/>
          <a:ln w="28575">
            <a:solidFill>
              <a:srgbClr val="006699"/>
            </a:solidFill>
          </a:ln>
        </p:spPr>
        <p:txBody>
          <a:bodyPr lIns="48000" tIns="48000" rIns="48000" bIns="48000" anchor="ctr"/>
          <a:lstStyle/>
          <a:p>
            <a:pPr algn="ctr"/>
            <a:endParaRPr lang="en-US" sz="1333" dirty="0">
              <a:solidFill>
                <a:srgbClr val="006699"/>
              </a:solidFill>
              <a:latin typeface="微软雅黑" panose="020B0503020204020204" pitchFamily="34" charset="-122"/>
              <a:ea typeface="微软雅黑" panose="020B0503020204020204" pitchFamily="34" charset="-122"/>
            </a:endParaRPr>
          </a:p>
        </p:txBody>
      </p:sp>
      <p:grpSp>
        <p:nvGrpSpPr>
          <p:cNvPr id="280" name="Group 279"/>
          <p:cNvGrpSpPr/>
          <p:nvPr/>
        </p:nvGrpSpPr>
        <p:grpSpPr>
          <a:xfrm>
            <a:off x="3746202" y="4180715"/>
            <a:ext cx="562279" cy="767373"/>
            <a:chOff x="2790895" y="2002662"/>
            <a:chExt cx="302442" cy="366936"/>
          </a:xfrm>
          <a:solidFill>
            <a:schemeClr val="bg1">
              <a:lumMod val="50000"/>
            </a:schemeClr>
          </a:solidFill>
        </p:grpSpPr>
        <p:sp>
          <p:nvSpPr>
            <p:cNvPr id="281" name="Freeform 280"/>
            <p:cNvSpPr>
              <a:spLocks/>
            </p:cNvSpPr>
            <p:nvPr/>
          </p:nvSpPr>
          <p:spPr bwMode="auto">
            <a:xfrm>
              <a:off x="2940573" y="2182923"/>
              <a:ext cx="1543" cy="713"/>
            </a:xfrm>
            <a:custGeom>
              <a:avLst/>
              <a:gdLst>
                <a:gd name="T0" fmla="*/ 0 w 1"/>
                <a:gd name="T1" fmla="*/ 0 h 1588"/>
                <a:gd name="T2" fmla="*/ 2147483647 w 1"/>
                <a:gd name="T3" fmla="*/ 0 h 1588"/>
                <a:gd name="T4" fmla="*/ 0 w 1"/>
                <a:gd name="T5" fmla="*/ 0 h 1588"/>
                <a:gd name="T6" fmla="*/ 0 60000 65536"/>
                <a:gd name="T7" fmla="*/ 0 60000 65536"/>
                <a:gd name="T8" fmla="*/ 0 60000 65536"/>
                <a:gd name="T9" fmla="*/ 0 w 1"/>
                <a:gd name="T10" fmla="*/ 0 h 1588"/>
                <a:gd name="T11" fmla="*/ 1 w 1"/>
                <a:gd name="T12" fmla="*/ 1588 h 1588"/>
              </a:gdLst>
              <a:ahLst/>
              <a:cxnLst>
                <a:cxn ang="T6">
                  <a:pos x="T0" y="T1"/>
                </a:cxn>
                <a:cxn ang="T7">
                  <a:pos x="T2" y="T3"/>
                </a:cxn>
                <a:cxn ang="T8">
                  <a:pos x="T4" y="T5"/>
                </a:cxn>
              </a:cxnLst>
              <a:rect l="T9" t="T10" r="T11" b="T12"/>
              <a:pathLst>
                <a:path w="1" h="1588">
                  <a:moveTo>
                    <a:pt x="0" y="0"/>
                  </a:moveTo>
                  <a:cubicBezTo>
                    <a:pt x="1" y="0"/>
                    <a:pt x="1" y="0"/>
                    <a:pt x="1" y="0"/>
                  </a:cubicBezTo>
                  <a:cubicBezTo>
                    <a:pt x="1" y="0"/>
                    <a:pt x="1" y="0"/>
                    <a:pt x="0" y="0"/>
                  </a:cubicBez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2" name="Freeform 281"/>
            <p:cNvSpPr>
              <a:spLocks/>
            </p:cNvSpPr>
            <p:nvPr/>
          </p:nvSpPr>
          <p:spPr bwMode="auto">
            <a:xfrm>
              <a:off x="2940573" y="2182923"/>
              <a:ext cx="1543" cy="713"/>
            </a:xfrm>
            <a:custGeom>
              <a:avLst/>
              <a:gdLst>
                <a:gd name="T0" fmla="*/ 0 w 1"/>
                <a:gd name="T1" fmla="*/ 0 h 1588"/>
                <a:gd name="T2" fmla="*/ 2147483647 w 1"/>
                <a:gd name="T3" fmla="*/ 0 h 1588"/>
                <a:gd name="T4" fmla="*/ 0 w 1"/>
                <a:gd name="T5" fmla="*/ 0 h 1588"/>
                <a:gd name="T6" fmla="*/ 0 60000 65536"/>
                <a:gd name="T7" fmla="*/ 0 60000 65536"/>
                <a:gd name="T8" fmla="*/ 0 60000 65536"/>
                <a:gd name="T9" fmla="*/ 0 w 1"/>
                <a:gd name="T10" fmla="*/ 0 h 1588"/>
                <a:gd name="T11" fmla="*/ 1 w 1"/>
                <a:gd name="T12" fmla="*/ 1588 h 1588"/>
              </a:gdLst>
              <a:ahLst/>
              <a:cxnLst>
                <a:cxn ang="T6">
                  <a:pos x="T0" y="T1"/>
                </a:cxn>
                <a:cxn ang="T7">
                  <a:pos x="T2" y="T3"/>
                </a:cxn>
                <a:cxn ang="T8">
                  <a:pos x="T4" y="T5"/>
                </a:cxn>
              </a:cxnLst>
              <a:rect l="T9" t="T10" r="T11" b="T12"/>
              <a:pathLst>
                <a:path w="1" h="1588">
                  <a:moveTo>
                    <a:pt x="0" y="0"/>
                  </a:moveTo>
                  <a:cubicBezTo>
                    <a:pt x="1" y="0"/>
                    <a:pt x="1" y="0"/>
                    <a:pt x="1" y="0"/>
                  </a:cubicBezTo>
                  <a:cubicBezTo>
                    <a:pt x="1" y="0"/>
                    <a:pt x="1" y="0"/>
                    <a:pt x="0" y="0"/>
                  </a:cubicBez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3" name="Freeform 282"/>
            <p:cNvSpPr>
              <a:spLocks noEditPoints="1"/>
            </p:cNvSpPr>
            <p:nvPr/>
          </p:nvSpPr>
          <p:spPr bwMode="auto">
            <a:xfrm>
              <a:off x="2861327" y="2160836"/>
              <a:ext cx="160479" cy="208762"/>
            </a:xfrm>
            <a:custGeom>
              <a:avLst/>
              <a:gdLst>
                <a:gd name="T0" fmla="*/ 2147483647 w 88"/>
                <a:gd name="T1" fmla="*/ 2147483647 h 124"/>
                <a:gd name="T2" fmla="*/ 2147483647 w 88"/>
                <a:gd name="T3" fmla="*/ 2147483647 h 124"/>
                <a:gd name="T4" fmla="*/ 2147483647 w 88"/>
                <a:gd name="T5" fmla="*/ 2147483647 h 124"/>
                <a:gd name="T6" fmla="*/ 2147483647 w 88"/>
                <a:gd name="T7" fmla="*/ 2147483647 h 124"/>
                <a:gd name="T8" fmla="*/ 2147483647 w 88"/>
                <a:gd name="T9" fmla="*/ 0 h 124"/>
                <a:gd name="T10" fmla="*/ 2147483647 w 88"/>
                <a:gd name="T11" fmla="*/ 0 h 124"/>
                <a:gd name="T12" fmla="*/ 2147483647 w 88"/>
                <a:gd name="T13" fmla="*/ 0 h 124"/>
                <a:gd name="T14" fmla="*/ 2147483647 w 88"/>
                <a:gd name="T15" fmla="*/ 2147483647 h 124"/>
                <a:gd name="T16" fmla="*/ 2147483647 w 88"/>
                <a:gd name="T17" fmla="*/ 2147483647 h 124"/>
                <a:gd name="T18" fmla="*/ 0 w 88"/>
                <a:gd name="T19" fmla="*/ 2147483647 h 124"/>
                <a:gd name="T20" fmla="*/ 2147483647 w 88"/>
                <a:gd name="T21" fmla="*/ 2147483647 h 124"/>
                <a:gd name="T22" fmla="*/ 2147483647 w 88"/>
                <a:gd name="T23" fmla="*/ 2147483647 h 124"/>
                <a:gd name="T24" fmla="*/ 2147483647 w 88"/>
                <a:gd name="T25" fmla="*/ 2147483647 h 124"/>
                <a:gd name="T26" fmla="*/ 2147483647 w 88"/>
                <a:gd name="T27" fmla="*/ 2147483647 h 124"/>
                <a:gd name="T28" fmla="*/ 2147483647 w 88"/>
                <a:gd name="T29" fmla="*/ 2147483647 h 124"/>
                <a:gd name="T30" fmla="*/ 2147483647 w 88"/>
                <a:gd name="T31" fmla="*/ 2147483647 h 124"/>
                <a:gd name="T32" fmla="*/ 2147483647 w 88"/>
                <a:gd name="T33" fmla="*/ 2147483647 h 124"/>
                <a:gd name="T34" fmla="*/ 2147483647 w 88"/>
                <a:gd name="T35" fmla="*/ 2147483647 h 124"/>
                <a:gd name="T36" fmla="*/ 2147483647 w 88"/>
                <a:gd name="T37" fmla="*/ 2147483647 h 124"/>
                <a:gd name="T38" fmla="*/ 2147483647 w 88"/>
                <a:gd name="T39" fmla="*/ 2147483647 h 124"/>
                <a:gd name="T40" fmla="*/ 2147483647 w 88"/>
                <a:gd name="T41" fmla="*/ 2147483647 h 124"/>
                <a:gd name="T42" fmla="*/ 2147483647 w 88"/>
                <a:gd name="T43" fmla="*/ 2147483647 h 124"/>
                <a:gd name="T44" fmla="*/ 2147483647 w 88"/>
                <a:gd name="T45" fmla="*/ 2147483647 h 12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8"/>
                <a:gd name="T70" fmla="*/ 0 h 124"/>
                <a:gd name="T71" fmla="*/ 88 w 88"/>
                <a:gd name="T72" fmla="*/ 124 h 12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8" h="124">
                  <a:moveTo>
                    <a:pt x="69" y="124"/>
                  </a:moveTo>
                  <a:cubicBezTo>
                    <a:pt x="88" y="124"/>
                    <a:pt x="88" y="124"/>
                    <a:pt x="88" y="124"/>
                  </a:cubicBezTo>
                  <a:cubicBezTo>
                    <a:pt x="87" y="123"/>
                    <a:pt x="87" y="121"/>
                    <a:pt x="87" y="120"/>
                  </a:cubicBezTo>
                  <a:cubicBezTo>
                    <a:pt x="51" y="6"/>
                    <a:pt x="51" y="6"/>
                    <a:pt x="51" y="6"/>
                  </a:cubicBezTo>
                  <a:cubicBezTo>
                    <a:pt x="50" y="2"/>
                    <a:pt x="47" y="0"/>
                    <a:pt x="44" y="0"/>
                  </a:cubicBezTo>
                  <a:cubicBezTo>
                    <a:pt x="44" y="0"/>
                    <a:pt x="44" y="0"/>
                    <a:pt x="44" y="0"/>
                  </a:cubicBezTo>
                  <a:cubicBezTo>
                    <a:pt x="43" y="0"/>
                    <a:pt x="43" y="0"/>
                    <a:pt x="43" y="0"/>
                  </a:cubicBezTo>
                  <a:cubicBezTo>
                    <a:pt x="40" y="0"/>
                    <a:pt x="37" y="2"/>
                    <a:pt x="36" y="6"/>
                  </a:cubicBezTo>
                  <a:cubicBezTo>
                    <a:pt x="1" y="120"/>
                    <a:pt x="1" y="120"/>
                    <a:pt x="1" y="120"/>
                  </a:cubicBezTo>
                  <a:cubicBezTo>
                    <a:pt x="0" y="121"/>
                    <a:pt x="0" y="123"/>
                    <a:pt x="0" y="124"/>
                  </a:cubicBezTo>
                  <a:cubicBezTo>
                    <a:pt x="18" y="124"/>
                    <a:pt x="18" y="124"/>
                    <a:pt x="18" y="124"/>
                  </a:cubicBezTo>
                  <a:cubicBezTo>
                    <a:pt x="23" y="107"/>
                    <a:pt x="23" y="107"/>
                    <a:pt x="23" y="107"/>
                  </a:cubicBezTo>
                  <a:cubicBezTo>
                    <a:pt x="64" y="107"/>
                    <a:pt x="64" y="107"/>
                    <a:pt x="64" y="107"/>
                  </a:cubicBezTo>
                  <a:lnTo>
                    <a:pt x="69" y="124"/>
                  </a:lnTo>
                  <a:close/>
                  <a:moveTo>
                    <a:pt x="48" y="55"/>
                  </a:moveTo>
                  <a:cubicBezTo>
                    <a:pt x="39" y="55"/>
                    <a:pt x="39" y="55"/>
                    <a:pt x="39" y="55"/>
                  </a:cubicBezTo>
                  <a:cubicBezTo>
                    <a:pt x="44" y="40"/>
                    <a:pt x="44" y="40"/>
                    <a:pt x="44" y="40"/>
                  </a:cubicBezTo>
                  <a:lnTo>
                    <a:pt x="48" y="55"/>
                  </a:lnTo>
                  <a:close/>
                  <a:moveTo>
                    <a:pt x="29" y="89"/>
                  </a:moveTo>
                  <a:cubicBezTo>
                    <a:pt x="33" y="73"/>
                    <a:pt x="33" y="73"/>
                    <a:pt x="33" y="73"/>
                  </a:cubicBezTo>
                  <a:cubicBezTo>
                    <a:pt x="54" y="73"/>
                    <a:pt x="54" y="73"/>
                    <a:pt x="54" y="73"/>
                  </a:cubicBezTo>
                  <a:cubicBezTo>
                    <a:pt x="59" y="89"/>
                    <a:pt x="59" y="89"/>
                    <a:pt x="59" y="89"/>
                  </a:cubicBezTo>
                  <a:lnTo>
                    <a:pt x="29" y="89"/>
                  </a:ln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4" name="Freeform 283"/>
            <p:cNvSpPr>
              <a:spLocks/>
            </p:cNvSpPr>
            <p:nvPr/>
          </p:nvSpPr>
          <p:spPr bwMode="auto">
            <a:xfrm>
              <a:off x="2980693" y="2041849"/>
              <a:ext cx="56322" cy="132524"/>
            </a:xfrm>
            <a:custGeom>
              <a:avLst/>
              <a:gdLst>
                <a:gd name="T0" fmla="*/ 2147483647 w 31"/>
                <a:gd name="T1" fmla="*/ 2147483647 h 79"/>
                <a:gd name="T2" fmla="*/ 2147483647 w 31"/>
                <a:gd name="T3" fmla="*/ 2147483647 h 79"/>
                <a:gd name="T4" fmla="*/ 2147483647 w 31"/>
                <a:gd name="T5" fmla="*/ 2147483647 h 79"/>
                <a:gd name="T6" fmla="*/ 2147483647 w 31"/>
                <a:gd name="T7" fmla="*/ 2147483647 h 79"/>
                <a:gd name="T8" fmla="*/ 2147483647 w 31"/>
                <a:gd name="T9" fmla="*/ 2147483647 h 79"/>
                <a:gd name="T10" fmla="*/ 2147483647 w 31"/>
                <a:gd name="T11" fmla="*/ 2147483647 h 79"/>
                <a:gd name="T12" fmla="*/ 2147483647 w 31"/>
                <a:gd name="T13" fmla="*/ 2147483647 h 79"/>
                <a:gd name="T14" fmla="*/ 2147483647 w 31"/>
                <a:gd name="T15" fmla="*/ 2147483647 h 79"/>
                <a:gd name="T16" fmla="*/ 2147483647 w 31"/>
                <a:gd name="T17" fmla="*/ 2147483647 h 79"/>
                <a:gd name="T18" fmla="*/ 2147483647 w 31"/>
                <a:gd name="T19" fmla="*/ 2147483647 h 79"/>
                <a:gd name="T20" fmla="*/ 2147483647 w 31"/>
                <a:gd name="T21" fmla="*/ 2147483647 h 79"/>
                <a:gd name="T22" fmla="*/ 2147483647 w 31"/>
                <a:gd name="T23" fmla="*/ 2147483647 h 79"/>
                <a:gd name="T24" fmla="*/ 2147483647 w 31"/>
                <a:gd name="T25" fmla="*/ 2147483647 h 79"/>
                <a:gd name="T26" fmla="*/ 2147483647 w 31"/>
                <a:gd name="T27" fmla="*/ 2147483647 h 79"/>
                <a:gd name="T28" fmla="*/ 2147483647 w 31"/>
                <a:gd name="T29" fmla="*/ 2147483647 h 79"/>
                <a:gd name="T30" fmla="*/ 2147483647 w 31"/>
                <a:gd name="T31" fmla="*/ 2147483647 h 79"/>
                <a:gd name="T32" fmla="*/ 2147483647 w 31"/>
                <a:gd name="T33" fmla="*/ 2147483647 h 79"/>
                <a:gd name="T34" fmla="*/ 2147483647 w 31"/>
                <a:gd name="T35" fmla="*/ 2147483647 h 79"/>
                <a:gd name="T36" fmla="*/ 2147483647 w 31"/>
                <a:gd name="T37" fmla="*/ 2147483647 h 79"/>
                <a:gd name="T38" fmla="*/ 2147483647 w 31"/>
                <a:gd name="T39" fmla="*/ 2147483647 h 79"/>
                <a:gd name="T40" fmla="*/ 2147483647 w 31"/>
                <a:gd name="T41" fmla="*/ 2147483647 h 79"/>
                <a:gd name="T42" fmla="*/ 2147483647 w 31"/>
                <a:gd name="T43" fmla="*/ 2147483647 h 79"/>
                <a:gd name="T44" fmla="*/ 2147483647 w 31"/>
                <a:gd name="T45" fmla="*/ 2147483647 h 79"/>
                <a:gd name="T46" fmla="*/ 2147483647 w 31"/>
                <a:gd name="T47" fmla="*/ 2147483647 h 7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1"/>
                <a:gd name="T73" fmla="*/ 0 h 79"/>
                <a:gd name="T74" fmla="*/ 31 w 31"/>
                <a:gd name="T75" fmla="*/ 79 h 7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1" h="79">
                  <a:moveTo>
                    <a:pt x="6" y="78"/>
                  </a:moveTo>
                  <a:cubicBezTo>
                    <a:pt x="3" y="75"/>
                    <a:pt x="2" y="70"/>
                    <a:pt x="5" y="67"/>
                  </a:cubicBezTo>
                  <a:cubicBezTo>
                    <a:pt x="5" y="67"/>
                    <a:pt x="5" y="67"/>
                    <a:pt x="5" y="67"/>
                  </a:cubicBezTo>
                  <a:cubicBezTo>
                    <a:pt x="13" y="56"/>
                    <a:pt x="15" y="47"/>
                    <a:pt x="15" y="40"/>
                  </a:cubicBezTo>
                  <a:cubicBezTo>
                    <a:pt x="15" y="40"/>
                    <a:pt x="15" y="40"/>
                    <a:pt x="15" y="40"/>
                  </a:cubicBezTo>
                  <a:cubicBezTo>
                    <a:pt x="15" y="40"/>
                    <a:pt x="15" y="40"/>
                    <a:pt x="15" y="40"/>
                  </a:cubicBezTo>
                  <a:cubicBezTo>
                    <a:pt x="15" y="40"/>
                    <a:pt x="15" y="40"/>
                    <a:pt x="15" y="40"/>
                  </a:cubicBezTo>
                  <a:cubicBezTo>
                    <a:pt x="15" y="26"/>
                    <a:pt x="4" y="16"/>
                    <a:pt x="3" y="15"/>
                  </a:cubicBezTo>
                  <a:cubicBezTo>
                    <a:pt x="3" y="15"/>
                    <a:pt x="3" y="15"/>
                    <a:pt x="3" y="15"/>
                  </a:cubicBezTo>
                  <a:cubicBezTo>
                    <a:pt x="3" y="15"/>
                    <a:pt x="3" y="15"/>
                    <a:pt x="3" y="15"/>
                  </a:cubicBezTo>
                  <a:cubicBezTo>
                    <a:pt x="3" y="15"/>
                    <a:pt x="3" y="15"/>
                    <a:pt x="3" y="15"/>
                  </a:cubicBezTo>
                  <a:cubicBezTo>
                    <a:pt x="0" y="12"/>
                    <a:pt x="0" y="7"/>
                    <a:pt x="2" y="4"/>
                  </a:cubicBezTo>
                  <a:cubicBezTo>
                    <a:pt x="2" y="4"/>
                    <a:pt x="2" y="4"/>
                    <a:pt x="2" y="4"/>
                  </a:cubicBezTo>
                  <a:cubicBezTo>
                    <a:pt x="5" y="0"/>
                    <a:pt x="10" y="0"/>
                    <a:pt x="13" y="3"/>
                  </a:cubicBezTo>
                  <a:cubicBezTo>
                    <a:pt x="13" y="3"/>
                    <a:pt x="13" y="3"/>
                    <a:pt x="13" y="3"/>
                  </a:cubicBezTo>
                  <a:cubicBezTo>
                    <a:pt x="14" y="3"/>
                    <a:pt x="31" y="16"/>
                    <a:pt x="31" y="40"/>
                  </a:cubicBezTo>
                  <a:cubicBezTo>
                    <a:pt x="31" y="40"/>
                    <a:pt x="31" y="40"/>
                    <a:pt x="31" y="40"/>
                  </a:cubicBezTo>
                  <a:cubicBezTo>
                    <a:pt x="31" y="40"/>
                    <a:pt x="31" y="40"/>
                    <a:pt x="31" y="40"/>
                  </a:cubicBezTo>
                  <a:cubicBezTo>
                    <a:pt x="31" y="40"/>
                    <a:pt x="31" y="40"/>
                    <a:pt x="31" y="40"/>
                  </a:cubicBezTo>
                  <a:cubicBezTo>
                    <a:pt x="31" y="51"/>
                    <a:pt x="27" y="64"/>
                    <a:pt x="17" y="76"/>
                  </a:cubicBezTo>
                  <a:cubicBezTo>
                    <a:pt x="17" y="76"/>
                    <a:pt x="17" y="76"/>
                    <a:pt x="17" y="76"/>
                  </a:cubicBezTo>
                  <a:cubicBezTo>
                    <a:pt x="16" y="78"/>
                    <a:pt x="14" y="79"/>
                    <a:pt x="11" y="79"/>
                  </a:cubicBezTo>
                  <a:cubicBezTo>
                    <a:pt x="11" y="79"/>
                    <a:pt x="11" y="79"/>
                    <a:pt x="11" y="79"/>
                  </a:cubicBezTo>
                  <a:cubicBezTo>
                    <a:pt x="9" y="79"/>
                    <a:pt x="8" y="79"/>
                    <a:pt x="6" y="78"/>
                  </a:cubicBez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5" name="Freeform 284"/>
            <p:cNvSpPr>
              <a:spLocks/>
            </p:cNvSpPr>
            <p:nvPr/>
          </p:nvSpPr>
          <p:spPr bwMode="auto">
            <a:xfrm>
              <a:off x="3016955" y="2002662"/>
              <a:ext cx="76382" cy="207337"/>
            </a:xfrm>
            <a:custGeom>
              <a:avLst/>
              <a:gdLst>
                <a:gd name="T0" fmla="*/ 2147483647 w 42"/>
                <a:gd name="T1" fmla="*/ 2147483647 h 123"/>
                <a:gd name="T2" fmla="*/ 2147483647 w 42"/>
                <a:gd name="T3" fmla="*/ 2147483647 h 123"/>
                <a:gd name="T4" fmla="*/ 2147483647 w 42"/>
                <a:gd name="T5" fmla="*/ 2147483647 h 123"/>
                <a:gd name="T6" fmla="*/ 2147483647 w 42"/>
                <a:gd name="T7" fmla="*/ 2147483647 h 123"/>
                <a:gd name="T8" fmla="*/ 2147483647 w 42"/>
                <a:gd name="T9" fmla="*/ 2147483647 h 123"/>
                <a:gd name="T10" fmla="*/ 2147483647 w 42"/>
                <a:gd name="T11" fmla="*/ 2147483647 h 123"/>
                <a:gd name="T12" fmla="*/ 2147483647 w 42"/>
                <a:gd name="T13" fmla="*/ 2147483647 h 123"/>
                <a:gd name="T14" fmla="*/ 2147483647 w 42"/>
                <a:gd name="T15" fmla="*/ 2147483647 h 123"/>
                <a:gd name="T16" fmla="*/ 2147483647 w 42"/>
                <a:gd name="T17" fmla="*/ 2147483647 h 123"/>
                <a:gd name="T18" fmla="*/ 2147483647 w 42"/>
                <a:gd name="T19" fmla="*/ 2147483647 h 123"/>
                <a:gd name="T20" fmla="*/ 2147483647 w 42"/>
                <a:gd name="T21" fmla="*/ 2147483647 h 123"/>
                <a:gd name="T22" fmla="*/ 2147483647 w 42"/>
                <a:gd name="T23" fmla="*/ 2147483647 h 123"/>
                <a:gd name="T24" fmla="*/ 2147483647 w 42"/>
                <a:gd name="T25" fmla="*/ 2147483647 h 123"/>
                <a:gd name="T26" fmla="*/ 2147483647 w 42"/>
                <a:gd name="T27" fmla="*/ 2147483647 h 123"/>
                <a:gd name="T28" fmla="*/ 2147483647 w 42"/>
                <a:gd name="T29" fmla="*/ 2147483647 h 123"/>
                <a:gd name="T30" fmla="*/ 2147483647 w 42"/>
                <a:gd name="T31" fmla="*/ 2147483647 h 123"/>
                <a:gd name="T32" fmla="*/ 2147483647 w 42"/>
                <a:gd name="T33" fmla="*/ 2147483647 h 123"/>
                <a:gd name="T34" fmla="*/ 2147483647 w 42"/>
                <a:gd name="T35" fmla="*/ 2147483647 h 123"/>
                <a:gd name="T36" fmla="*/ 2147483647 w 42"/>
                <a:gd name="T37" fmla="*/ 2147483647 h 123"/>
                <a:gd name="T38" fmla="*/ 2147483647 w 42"/>
                <a:gd name="T39" fmla="*/ 2147483647 h 123"/>
                <a:gd name="T40" fmla="*/ 2147483647 w 42"/>
                <a:gd name="T41" fmla="*/ 2147483647 h 1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2"/>
                <a:gd name="T64" fmla="*/ 0 h 123"/>
                <a:gd name="T65" fmla="*/ 42 w 42"/>
                <a:gd name="T66" fmla="*/ 123 h 12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2" h="123">
                  <a:moveTo>
                    <a:pt x="10" y="121"/>
                  </a:moveTo>
                  <a:cubicBezTo>
                    <a:pt x="7" y="119"/>
                    <a:pt x="6" y="114"/>
                    <a:pt x="8" y="110"/>
                  </a:cubicBezTo>
                  <a:cubicBezTo>
                    <a:pt x="8" y="110"/>
                    <a:pt x="8" y="110"/>
                    <a:pt x="8" y="110"/>
                  </a:cubicBezTo>
                  <a:cubicBezTo>
                    <a:pt x="22" y="92"/>
                    <a:pt x="26" y="77"/>
                    <a:pt x="26" y="64"/>
                  </a:cubicBezTo>
                  <a:cubicBezTo>
                    <a:pt x="26" y="64"/>
                    <a:pt x="26" y="64"/>
                    <a:pt x="26" y="64"/>
                  </a:cubicBezTo>
                  <a:cubicBezTo>
                    <a:pt x="26" y="38"/>
                    <a:pt x="9" y="19"/>
                    <a:pt x="5" y="15"/>
                  </a:cubicBezTo>
                  <a:cubicBezTo>
                    <a:pt x="5" y="15"/>
                    <a:pt x="5" y="15"/>
                    <a:pt x="5" y="15"/>
                  </a:cubicBezTo>
                  <a:cubicBezTo>
                    <a:pt x="4" y="15"/>
                    <a:pt x="4" y="14"/>
                    <a:pt x="4" y="14"/>
                  </a:cubicBezTo>
                  <a:cubicBezTo>
                    <a:pt x="4" y="14"/>
                    <a:pt x="4" y="14"/>
                    <a:pt x="4" y="14"/>
                  </a:cubicBezTo>
                  <a:cubicBezTo>
                    <a:pt x="4" y="14"/>
                    <a:pt x="4" y="14"/>
                    <a:pt x="4" y="14"/>
                  </a:cubicBezTo>
                  <a:cubicBezTo>
                    <a:pt x="1" y="12"/>
                    <a:pt x="0" y="7"/>
                    <a:pt x="3" y="3"/>
                  </a:cubicBezTo>
                  <a:cubicBezTo>
                    <a:pt x="3" y="3"/>
                    <a:pt x="3" y="3"/>
                    <a:pt x="3" y="3"/>
                  </a:cubicBezTo>
                  <a:cubicBezTo>
                    <a:pt x="6" y="0"/>
                    <a:pt x="11" y="0"/>
                    <a:pt x="14" y="3"/>
                  </a:cubicBezTo>
                  <a:cubicBezTo>
                    <a:pt x="14" y="3"/>
                    <a:pt x="14" y="3"/>
                    <a:pt x="14" y="3"/>
                  </a:cubicBezTo>
                  <a:cubicBezTo>
                    <a:pt x="15" y="3"/>
                    <a:pt x="41" y="26"/>
                    <a:pt x="42" y="64"/>
                  </a:cubicBezTo>
                  <a:cubicBezTo>
                    <a:pt x="42" y="64"/>
                    <a:pt x="42" y="64"/>
                    <a:pt x="42" y="64"/>
                  </a:cubicBezTo>
                  <a:cubicBezTo>
                    <a:pt x="42" y="80"/>
                    <a:pt x="36" y="100"/>
                    <a:pt x="21" y="120"/>
                  </a:cubicBezTo>
                  <a:cubicBezTo>
                    <a:pt x="21" y="120"/>
                    <a:pt x="21" y="120"/>
                    <a:pt x="21" y="120"/>
                  </a:cubicBezTo>
                  <a:cubicBezTo>
                    <a:pt x="19" y="122"/>
                    <a:pt x="17" y="123"/>
                    <a:pt x="15" y="123"/>
                  </a:cubicBezTo>
                  <a:cubicBezTo>
                    <a:pt x="15" y="123"/>
                    <a:pt x="15" y="123"/>
                    <a:pt x="15" y="123"/>
                  </a:cubicBezTo>
                  <a:cubicBezTo>
                    <a:pt x="13" y="123"/>
                    <a:pt x="11" y="122"/>
                    <a:pt x="10" y="121"/>
                  </a:cubicBez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6" name="Freeform 285"/>
            <p:cNvSpPr>
              <a:spLocks/>
            </p:cNvSpPr>
            <p:nvPr/>
          </p:nvSpPr>
          <p:spPr bwMode="auto">
            <a:xfrm>
              <a:off x="2845674" y="2041849"/>
              <a:ext cx="58637" cy="132524"/>
            </a:xfrm>
            <a:custGeom>
              <a:avLst/>
              <a:gdLst>
                <a:gd name="T0" fmla="*/ 2147483647 w 32"/>
                <a:gd name="T1" fmla="*/ 2147483647 h 79"/>
                <a:gd name="T2" fmla="*/ 0 w 32"/>
                <a:gd name="T3" fmla="*/ 2147483647 h 79"/>
                <a:gd name="T4" fmla="*/ 0 w 32"/>
                <a:gd name="T5" fmla="*/ 2147483647 h 79"/>
                <a:gd name="T6" fmla="*/ 0 w 32"/>
                <a:gd name="T7" fmla="*/ 2147483647 h 79"/>
                <a:gd name="T8" fmla="*/ 0 w 32"/>
                <a:gd name="T9" fmla="*/ 2147483647 h 79"/>
                <a:gd name="T10" fmla="*/ 2147483647 w 32"/>
                <a:gd name="T11" fmla="*/ 2147483647 h 79"/>
                <a:gd name="T12" fmla="*/ 2147483647 w 32"/>
                <a:gd name="T13" fmla="*/ 2147483647 h 79"/>
                <a:gd name="T14" fmla="*/ 2147483647 w 32"/>
                <a:gd name="T15" fmla="*/ 2147483647 h 79"/>
                <a:gd name="T16" fmla="*/ 2147483647 w 32"/>
                <a:gd name="T17" fmla="*/ 2147483647 h 79"/>
                <a:gd name="T18" fmla="*/ 2147483647 w 32"/>
                <a:gd name="T19" fmla="*/ 2147483647 h 79"/>
                <a:gd name="T20" fmla="*/ 2147483647 w 32"/>
                <a:gd name="T21" fmla="*/ 2147483647 h 79"/>
                <a:gd name="T22" fmla="*/ 2147483647 w 32"/>
                <a:gd name="T23" fmla="*/ 2147483647 h 79"/>
                <a:gd name="T24" fmla="*/ 2147483647 w 32"/>
                <a:gd name="T25" fmla="*/ 2147483647 h 79"/>
                <a:gd name="T26" fmla="*/ 2147483647 w 32"/>
                <a:gd name="T27" fmla="*/ 2147483647 h 79"/>
                <a:gd name="T28" fmla="*/ 2147483647 w 32"/>
                <a:gd name="T29" fmla="*/ 2147483647 h 79"/>
                <a:gd name="T30" fmla="*/ 2147483647 w 32"/>
                <a:gd name="T31" fmla="*/ 2147483647 h 79"/>
                <a:gd name="T32" fmla="*/ 2147483647 w 32"/>
                <a:gd name="T33" fmla="*/ 2147483647 h 79"/>
                <a:gd name="T34" fmla="*/ 2147483647 w 32"/>
                <a:gd name="T35" fmla="*/ 2147483647 h 79"/>
                <a:gd name="T36" fmla="*/ 2147483647 w 32"/>
                <a:gd name="T37" fmla="*/ 2147483647 h 79"/>
                <a:gd name="T38" fmla="*/ 2147483647 w 32"/>
                <a:gd name="T39" fmla="*/ 2147483647 h 79"/>
                <a:gd name="T40" fmla="*/ 2147483647 w 32"/>
                <a:gd name="T41" fmla="*/ 2147483647 h 79"/>
                <a:gd name="T42" fmla="*/ 2147483647 w 32"/>
                <a:gd name="T43" fmla="*/ 2147483647 h 79"/>
                <a:gd name="T44" fmla="*/ 2147483647 w 32"/>
                <a:gd name="T45" fmla="*/ 2147483647 h 79"/>
                <a:gd name="T46" fmla="*/ 2147483647 w 32"/>
                <a:gd name="T47" fmla="*/ 2147483647 h 79"/>
                <a:gd name="T48" fmla="*/ 2147483647 w 32"/>
                <a:gd name="T49" fmla="*/ 2147483647 h 79"/>
                <a:gd name="T50" fmla="*/ 2147483647 w 32"/>
                <a:gd name="T51" fmla="*/ 2147483647 h 79"/>
                <a:gd name="T52" fmla="*/ 2147483647 w 32"/>
                <a:gd name="T53" fmla="*/ 2147483647 h 79"/>
                <a:gd name="T54" fmla="*/ 2147483647 w 32"/>
                <a:gd name="T55" fmla="*/ 2147483647 h 79"/>
                <a:gd name="T56" fmla="*/ 2147483647 w 32"/>
                <a:gd name="T57" fmla="*/ 2147483647 h 7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32"/>
                <a:gd name="T88" fmla="*/ 0 h 79"/>
                <a:gd name="T89" fmla="*/ 32 w 32"/>
                <a:gd name="T90" fmla="*/ 79 h 7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32" h="79">
                  <a:moveTo>
                    <a:pt x="14" y="76"/>
                  </a:moveTo>
                  <a:cubicBezTo>
                    <a:pt x="4" y="64"/>
                    <a:pt x="0" y="51"/>
                    <a:pt x="0" y="40"/>
                  </a:cubicBezTo>
                  <a:cubicBezTo>
                    <a:pt x="0" y="40"/>
                    <a:pt x="0" y="40"/>
                    <a:pt x="0" y="40"/>
                  </a:cubicBezTo>
                  <a:cubicBezTo>
                    <a:pt x="0" y="40"/>
                    <a:pt x="0" y="40"/>
                    <a:pt x="0" y="40"/>
                  </a:cubicBezTo>
                  <a:cubicBezTo>
                    <a:pt x="0" y="40"/>
                    <a:pt x="0" y="40"/>
                    <a:pt x="0" y="40"/>
                  </a:cubicBezTo>
                  <a:cubicBezTo>
                    <a:pt x="1" y="16"/>
                    <a:pt x="17" y="3"/>
                    <a:pt x="18" y="3"/>
                  </a:cubicBezTo>
                  <a:cubicBezTo>
                    <a:pt x="18" y="3"/>
                    <a:pt x="18" y="3"/>
                    <a:pt x="18" y="3"/>
                  </a:cubicBezTo>
                  <a:cubicBezTo>
                    <a:pt x="21" y="0"/>
                    <a:pt x="26" y="0"/>
                    <a:pt x="29" y="4"/>
                  </a:cubicBezTo>
                  <a:cubicBezTo>
                    <a:pt x="29" y="4"/>
                    <a:pt x="29" y="4"/>
                    <a:pt x="29" y="4"/>
                  </a:cubicBezTo>
                  <a:cubicBezTo>
                    <a:pt x="32" y="7"/>
                    <a:pt x="31" y="12"/>
                    <a:pt x="28" y="15"/>
                  </a:cubicBezTo>
                  <a:cubicBezTo>
                    <a:pt x="28" y="15"/>
                    <a:pt x="28" y="15"/>
                    <a:pt x="28" y="15"/>
                  </a:cubicBezTo>
                  <a:cubicBezTo>
                    <a:pt x="28" y="15"/>
                    <a:pt x="28" y="15"/>
                    <a:pt x="28" y="15"/>
                  </a:cubicBezTo>
                  <a:cubicBezTo>
                    <a:pt x="28" y="15"/>
                    <a:pt x="28" y="15"/>
                    <a:pt x="27" y="15"/>
                  </a:cubicBezTo>
                  <a:cubicBezTo>
                    <a:pt x="27" y="15"/>
                    <a:pt x="27" y="15"/>
                    <a:pt x="27" y="15"/>
                  </a:cubicBezTo>
                  <a:cubicBezTo>
                    <a:pt x="27" y="15"/>
                    <a:pt x="27" y="16"/>
                    <a:pt x="26" y="16"/>
                  </a:cubicBezTo>
                  <a:cubicBezTo>
                    <a:pt x="26" y="16"/>
                    <a:pt x="26" y="16"/>
                    <a:pt x="26" y="16"/>
                  </a:cubicBezTo>
                  <a:cubicBezTo>
                    <a:pt x="25" y="18"/>
                    <a:pt x="24" y="19"/>
                    <a:pt x="22" y="22"/>
                  </a:cubicBezTo>
                  <a:cubicBezTo>
                    <a:pt x="22" y="22"/>
                    <a:pt x="22" y="22"/>
                    <a:pt x="22" y="22"/>
                  </a:cubicBezTo>
                  <a:cubicBezTo>
                    <a:pt x="19" y="26"/>
                    <a:pt x="16" y="32"/>
                    <a:pt x="16" y="40"/>
                  </a:cubicBezTo>
                  <a:cubicBezTo>
                    <a:pt x="16" y="40"/>
                    <a:pt x="16" y="40"/>
                    <a:pt x="16" y="40"/>
                  </a:cubicBezTo>
                  <a:cubicBezTo>
                    <a:pt x="16" y="40"/>
                    <a:pt x="16" y="40"/>
                    <a:pt x="16" y="40"/>
                  </a:cubicBezTo>
                  <a:cubicBezTo>
                    <a:pt x="16" y="40"/>
                    <a:pt x="16" y="40"/>
                    <a:pt x="16" y="40"/>
                  </a:cubicBezTo>
                  <a:cubicBezTo>
                    <a:pt x="16" y="47"/>
                    <a:pt x="18" y="56"/>
                    <a:pt x="26" y="67"/>
                  </a:cubicBezTo>
                  <a:cubicBezTo>
                    <a:pt x="26" y="67"/>
                    <a:pt x="26" y="67"/>
                    <a:pt x="26" y="67"/>
                  </a:cubicBezTo>
                  <a:cubicBezTo>
                    <a:pt x="29" y="70"/>
                    <a:pt x="28" y="75"/>
                    <a:pt x="25" y="78"/>
                  </a:cubicBezTo>
                  <a:cubicBezTo>
                    <a:pt x="25" y="78"/>
                    <a:pt x="25" y="78"/>
                    <a:pt x="25" y="78"/>
                  </a:cubicBezTo>
                  <a:cubicBezTo>
                    <a:pt x="23" y="79"/>
                    <a:pt x="22" y="79"/>
                    <a:pt x="20" y="79"/>
                  </a:cubicBezTo>
                  <a:cubicBezTo>
                    <a:pt x="20" y="79"/>
                    <a:pt x="20" y="79"/>
                    <a:pt x="20" y="79"/>
                  </a:cubicBezTo>
                  <a:cubicBezTo>
                    <a:pt x="18" y="79"/>
                    <a:pt x="15" y="78"/>
                    <a:pt x="14" y="76"/>
                  </a:cubicBez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7" name="Freeform 286"/>
            <p:cNvSpPr>
              <a:spLocks/>
            </p:cNvSpPr>
            <p:nvPr/>
          </p:nvSpPr>
          <p:spPr bwMode="auto">
            <a:xfrm>
              <a:off x="2790895" y="2002662"/>
              <a:ext cx="74839" cy="207337"/>
            </a:xfrm>
            <a:custGeom>
              <a:avLst/>
              <a:gdLst>
                <a:gd name="T0" fmla="*/ 2147483647 w 41"/>
                <a:gd name="T1" fmla="*/ 2147483647 h 123"/>
                <a:gd name="T2" fmla="*/ 0 w 41"/>
                <a:gd name="T3" fmla="*/ 2147483647 h 123"/>
                <a:gd name="T4" fmla="*/ 0 w 41"/>
                <a:gd name="T5" fmla="*/ 2147483647 h 123"/>
                <a:gd name="T6" fmla="*/ 2147483647 w 41"/>
                <a:gd name="T7" fmla="*/ 2147483647 h 123"/>
                <a:gd name="T8" fmla="*/ 2147483647 w 41"/>
                <a:gd name="T9" fmla="*/ 2147483647 h 123"/>
                <a:gd name="T10" fmla="*/ 2147483647 w 41"/>
                <a:gd name="T11" fmla="*/ 2147483647 h 123"/>
                <a:gd name="T12" fmla="*/ 2147483647 w 41"/>
                <a:gd name="T13" fmla="*/ 2147483647 h 123"/>
                <a:gd name="T14" fmla="*/ 2147483647 w 41"/>
                <a:gd name="T15" fmla="*/ 2147483647 h 123"/>
                <a:gd name="T16" fmla="*/ 2147483647 w 41"/>
                <a:gd name="T17" fmla="*/ 2147483647 h 123"/>
                <a:gd name="T18" fmla="*/ 2147483647 w 41"/>
                <a:gd name="T19" fmla="*/ 2147483647 h 123"/>
                <a:gd name="T20" fmla="*/ 2147483647 w 41"/>
                <a:gd name="T21" fmla="*/ 2147483647 h 123"/>
                <a:gd name="T22" fmla="*/ 2147483647 w 41"/>
                <a:gd name="T23" fmla="*/ 2147483647 h 123"/>
                <a:gd name="T24" fmla="*/ 2147483647 w 41"/>
                <a:gd name="T25" fmla="*/ 2147483647 h 123"/>
                <a:gd name="T26" fmla="*/ 2147483647 w 41"/>
                <a:gd name="T27" fmla="*/ 2147483647 h 123"/>
                <a:gd name="T28" fmla="*/ 2147483647 w 41"/>
                <a:gd name="T29" fmla="*/ 2147483647 h 123"/>
                <a:gd name="T30" fmla="*/ 2147483647 w 41"/>
                <a:gd name="T31" fmla="*/ 2147483647 h 123"/>
                <a:gd name="T32" fmla="*/ 2147483647 w 41"/>
                <a:gd name="T33" fmla="*/ 2147483647 h 123"/>
                <a:gd name="T34" fmla="*/ 2147483647 w 41"/>
                <a:gd name="T35" fmla="*/ 2147483647 h 123"/>
                <a:gd name="T36" fmla="*/ 2147483647 w 41"/>
                <a:gd name="T37" fmla="*/ 2147483647 h 123"/>
                <a:gd name="T38" fmla="*/ 2147483647 w 41"/>
                <a:gd name="T39" fmla="*/ 2147483647 h 123"/>
                <a:gd name="T40" fmla="*/ 2147483647 w 41"/>
                <a:gd name="T41" fmla="*/ 2147483647 h 123"/>
                <a:gd name="T42" fmla="*/ 2147483647 w 41"/>
                <a:gd name="T43" fmla="*/ 2147483647 h 123"/>
                <a:gd name="T44" fmla="*/ 2147483647 w 41"/>
                <a:gd name="T45" fmla="*/ 2147483647 h 123"/>
                <a:gd name="T46" fmla="*/ 2147483647 w 41"/>
                <a:gd name="T47" fmla="*/ 2147483647 h 123"/>
                <a:gd name="T48" fmla="*/ 2147483647 w 41"/>
                <a:gd name="T49" fmla="*/ 2147483647 h 12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1"/>
                <a:gd name="T76" fmla="*/ 0 h 123"/>
                <a:gd name="T77" fmla="*/ 41 w 41"/>
                <a:gd name="T78" fmla="*/ 123 h 12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1" h="123">
                  <a:moveTo>
                    <a:pt x="20" y="120"/>
                  </a:moveTo>
                  <a:cubicBezTo>
                    <a:pt x="5" y="100"/>
                    <a:pt x="0" y="80"/>
                    <a:pt x="0" y="64"/>
                  </a:cubicBezTo>
                  <a:cubicBezTo>
                    <a:pt x="0" y="64"/>
                    <a:pt x="0" y="64"/>
                    <a:pt x="0" y="64"/>
                  </a:cubicBezTo>
                  <a:cubicBezTo>
                    <a:pt x="0" y="26"/>
                    <a:pt x="26" y="3"/>
                    <a:pt x="27" y="3"/>
                  </a:cubicBezTo>
                  <a:cubicBezTo>
                    <a:pt x="27" y="3"/>
                    <a:pt x="27" y="3"/>
                    <a:pt x="27" y="3"/>
                  </a:cubicBezTo>
                  <a:cubicBezTo>
                    <a:pt x="27" y="3"/>
                    <a:pt x="27" y="3"/>
                    <a:pt x="27" y="3"/>
                  </a:cubicBezTo>
                  <a:cubicBezTo>
                    <a:pt x="30" y="0"/>
                    <a:pt x="35" y="0"/>
                    <a:pt x="38" y="3"/>
                  </a:cubicBezTo>
                  <a:cubicBezTo>
                    <a:pt x="38" y="3"/>
                    <a:pt x="38" y="3"/>
                    <a:pt x="38" y="3"/>
                  </a:cubicBezTo>
                  <a:cubicBezTo>
                    <a:pt x="41" y="7"/>
                    <a:pt x="41" y="12"/>
                    <a:pt x="37" y="14"/>
                  </a:cubicBezTo>
                  <a:cubicBezTo>
                    <a:pt x="37" y="14"/>
                    <a:pt x="37" y="14"/>
                    <a:pt x="37" y="14"/>
                  </a:cubicBezTo>
                  <a:cubicBezTo>
                    <a:pt x="37" y="14"/>
                    <a:pt x="37" y="15"/>
                    <a:pt x="37" y="15"/>
                  </a:cubicBezTo>
                  <a:cubicBezTo>
                    <a:pt x="37" y="15"/>
                    <a:pt x="37" y="15"/>
                    <a:pt x="37" y="15"/>
                  </a:cubicBezTo>
                  <a:cubicBezTo>
                    <a:pt x="36" y="16"/>
                    <a:pt x="35" y="17"/>
                    <a:pt x="34" y="18"/>
                  </a:cubicBezTo>
                  <a:cubicBezTo>
                    <a:pt x="34" y="18"/>
                    <a:pt x="34" y="18"/>
                    <a:pt x="34" y="18"/>
                  </a:cubicBezTo>
                  <a:cubicBezTo>
                    <a:pt x="32" y="20"/>
                    <a:pt x="29" y="23"/>
                    <a:pt x="26" y="28"/>
                  </a:cubicBezTo>
                  <a:cubicBezTo>
                    <a:pt x="26" y="28"/>
                    <a:pt x="26" y="28"/>
                    <a:pt x="26" y="28"/>
                  </a:cubicBezTo>
                  <a:cubicBezTo>
                    <a:pt x="21" y="37"/>
                    <a:pt x="15" y="49"/>
                    <a:pt x="15" y="64"/>
                  </a:cubicBezTo>
                  <a:cubicBezTo>
                    <a:pt x="15" y="64"/>
                    <a:pt x="15" y="64"/>
                    <a:pt x="15" y="64"/>
                  </a:cubicBezTo>
                  <a:cubicBezTo>
                    <a:pt x="15" y="77"/>
                    <a:pt x="20" y="92"/>
                    <a:pt x="33" y="110"/>
                  </a:cubicBezTo>
                  <a:cubicBezTo>
                    <a:pt x="33" y="110"/>
                    <a:pt x="33" y="110"/>
                    <a:pt x="33" y="110"/>
                  </a:cubicBezTo>
                  <a:cubicBezTo>
                    <a:pt x="35" y="114"/>
                    <a:pt x="35" y="119"/>
                    <a:pt x="31" y="121"/>
                  </a:cubicBezTo>
                  <a:cubicBezTo>
                    <a:pt x="31" y="121"/>
                    <a:pt x="31" y="121"/>
                    <a:pt x="31" y="121"/>
                  </a:cubicBezTo>
                  <a:cubicBezTo>
                    <a:pt x="30" y="122"/>
                    <a:pt x="28" y="123"/>
                    <a:pt x="27" y="123"/>
                  </a:cubicBezTo>
                  <a:cubicBezTo>
                    <a:pt x="27" y="123"/>
                    <a:pt x="27" y="123"/>
                    <a:pt x="27" y="123"/>
                  </a:cubicBezTo>
                  <a:cubicBezTo>
                    <a:pt x="24" y="123"/>
                    <a:pt x="22" y="122"/>
                    <a:pt x="20" y="120"/>
                  </a:cubicBez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8" name="Oval 287"/>
            <p:cNvSpPr>
              <a:spLocks noChangeArrowheads="1"/>
            </p:cNvSpPr>
            <p:nvPr/>
          </p:nvSpPr>
          <p:spPr bwMode="auto">
            <a:xfrm>
              <a:off x="2915112" y="2085312"/>
              <a:ext cx="52464" cy="49162"/>
            </a:xfrm>
            <a:prstGeom prst="ellipse">
              <a:avLst/>
            </a:prstGeom>
            <a:grpFill/>
            <a:ln w="9525">
              <a:noFill/>
              <a:round/>
              <a:headEnd/>
              <a:tailEnd/>
            </a:ln>
            <a:extLst/>
          </p:spPr>
          <p:txBody>
            <a:bodyPr lIns="48000" tIns="48000" rIns="48000" bIns="48000"/>
            <a:lstStyle>
              <a:lvl1pPr eaLnBrk="0" hangingPunct="0">
                <a:defRPr sz="1200" b="1">
                  <a:solidFill>
                    <a:schemeClr val="tx1"/>
                  </a:solidFill>
                  <a:latin typeface="Arial" panose="020B0604020202020204" pitchFamily="34" charset="0"/>
                  <a:ea typeface="宋体" panose="02010600030101010101" pitchFamily="2" charset="-122"/>
                </a:defRPr>
              </a:lvl1pPr>
              <a:lvl2pPr marL="742950" indent="-285750" eaLnBrk="0" hangingPunct="0">
                <a:defRPr sz="1200" b="1">
                  <a:solidFill>
                    <a:schemeClr val="tx1"/>
                  </a:solidFill>
                  <a:latin typeface="Arial" panose="020B0604020202020204" pitchFamily="34" charset="0"/>
                  <a:ea typeface="宋体" panose="02010600030101010101" pitchFamily="2" charset="-122"/>
                </a:defRPr>
              </a:lvl2pPr>
              <a:lvl3pPr marL="1143000" indent="-228600" eaLnBrk="0" hangingPunct="0">
                <a:defRPr sz="1200" b="1">
                  <a:solidFill>
                    <a:schemeClr val="tx1"/>
                  </a:solidFill>
                  <a:latin typeface="Arial" panose="020B0604020202020204" pitchFamily="34" charset="0"/>
                  <a:ea typeface="宋体" panose="02010600030101010101" pitchFamily="2" charset="-122"/>
                </a:defRPr>
              </a:lvl3pPr>
              <a:lvl4pPr marL="1600200" indent="-228600" eaLnBrk="0" hangingPunct="0">
                <a:defRPr sz="1200" b="1">
                  <a:solidFill>
                    <a:schemeClr val="tx1"/>
                  </a:solidFill>
                  <a:latin typeface="Arial" panose="020B0604020202020204" pitchFamily="34" charset="0"/>
                  <a:ea typeface="宋体" panose="02010600030101010101" pitchFamily="2" charset="-122"/>
                </a:defRPr>
              </a:lvl4pPr>
              <a:lvl5pPr marL="2057400" indent="-228600" eaLnBrk="0" hangingPunct="0">
                <a:defRPr sz="1200" b="1">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sz="1200" b="1">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sz="1200" b="1">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sz="1200" b="1">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sz="1200" b="1">
                  <a:solidFill>
                    <a:schemeClr val="tx1"/>
                  </a:solidFill>
                  <a:latin typeface="Arial" panose="020B0604020202020204" pitchFamily="34" charset="0"/>
                  <a:ea typeface="宋体" panose="02010600030101010101" pitchFamily="2" charset="-122"/>
                </a:defRPr>
              </a:lvl9pPr>
            </a:lstStyle>
            <a:p>
              <a:pPr eaLnBrk="1" hangingPunct="1"/>
              <a:endParaRPr lang="zh-CN" altLang="en-US" sz="1400" b="0">
                <a:solidFill>
                  <a:srgbClr val="000000">
                    <a:lumMod val="95000"/>
                    <a:lumOff val="5000"/>
                  </a:srgbClr>
                </a:solidFill>
                <a:latin typeface="微软雅黑" panose="020B0503020204020204" pitchFamily="34" charset="-122"/>
                <a:ea typeface="微软雅黑" panose="020B0503020204020204" pitchFamily="34" charset="-122"/>
              </a:endParaRPr>
            </a:p>
          </p:txBody>
        </p:sp>
      </p:grpSp>
      <p:sp>
        <p:nvSpPr>
          <p:cNvPr id="291" name="Rectangle 290"/>
          <p:cNvSpPr/>
          <p:nvPr/>
        </p:nvSpPr>
        <p:spPr bwMode="auto">
          <a:xfrm>
            <a:off x="3647848" y="1049054"/>
            <a:ext cx="6520691" cy="384725"/>
          </a:xfrm>
          <a:prstGeom prst="rect">
            <a:avLst/>
          </a:prstGeom>
          <a:solidFill>
            <a:schemeClr val="accent3">
              <a:lumMod val="85000"/>
            </a:schemeClr>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buClr>
                <a:srgbClr val="CC9900"/>
              </a:buClr>
            </a:pPr>
            <a:r>
              <a:rPr lang="en-US" altLang="zh-CN" sz="1333" b="1" dirty="0">
                <a:solidFill>
                  <a:srgbClr val="000000"/>
                </a:solidFill>
                <a:latin typeface="微软雅黑" panose="020B0503020204020204" pitchFamily="34" charset="-122"/>
                <a:ea typeface="微软雅黑" panose="020B0503020204020204" pitchFamily="34" charset="-122"/>
              </a:rPr>
              <a:t>Operator</a:t>
            </a:r>
            <a:endParaRPr lang="en-US" sz="1333" b="1" dirty="0">
              <a:solidFill>
                <a:srgbClr val="000000"/>
              </a:solidFill>
              <a:latin typeface="微软雅黑" panose="020B0503020204020204" pitchFamily="34" charset="-122"/>
              <a:ea typeface="微软雅黑" panose="020B0503020204020204" pitchFamily="34" charset="-122"/>
            </a:endParaRPr>
          </a:p>
        </p:txBody>
      </p:sp>
      <p:sp>
        <p:nvSpPr>
          <p:cNvPr id="292" name="Rectangle 291"/>
          <p:cNvSpPr/>
          <p:nvPr/>
        </p:nvSpPr>
        <p:spPr bwMode="auto">
          <a:xfrm>
            <a:off x="10246472" y="1049054"/>
            <a:ext cx="1898201" cy="384725"/>
          </a:xfrm>
          <a:prstGeom prst="rect">
            <a:avLst/>
          </a:prstGeom>
          <a:solidFill>
            <a:schemeClr val="accent3">
              <a:lumMod val="85000"/>
            </a:schemeClr>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buClr>
                <a:srgbClr val="CC9900"/>
              </a:buClr>
            </a:pPr>
            <a:r>
              <a:rPr lang="en-US" altLang="zh-CN" sz="1333" b="1" dirty="0">
                <a:solidFill>
                  <a:srgbClr val="000000"/>
                </a:solidFill>
                <a:latin typeface="微软雅黑" panose="020B0503020204020204" pitchFamily="34" charset="-122"/>
                <a:ea typeface="微软雅黑" panose="020B0503020204020204" pitchFamily="34" charset="-122"/>
              </a:rPr>
              <a:t>Tenant</a:t>
            </a:r>
            <a:endParaRPr lang="zh-CN" altLang="en-US" sz="1333" b="1" dirty="0">
              <a:solidFill>
                <a:srgbClr val="000000"/>
              </a:solidFill>
              <a:latin typeface="微软雅黑" panose="020B0503020204020204" pitchFamily="34" charset="-122"/>
              <a:ea typeface="微软雅黑" panose="020B0503020204020204" pitchFamily="34" charset="-122"/>
            </a:endParaRPr>
          </a:p>
        </p:txBody>
      </p:sp>
      <p:sp>
        <p:nvSpPr>
          <p:cNvPr id="293" name="Rectangle 292"/>
          <p:cNvSpPr/>
          <p:nvPr/>
        </p:nvSpPr>
        <p:spPr bwMode="auto">
          <a:xfrm>
            <a:off x="3698658" y="2276473"/>
            <a:ext cx="675389" cy="3918827"/>
          </a:xfrm>
          <a:prstGeom prst="rect">
            <a:avLst/>
          </a:prstGeom>
          <a:noFill/>
          <a:ln w="12700" cap="flat" cmpd="sng" algn="ctr">
            <a:solidFill>
              <a:srgbClr val="FF9900"/>
            </a:solidFill>
            <a:prstDash val="dash"/>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buClr>
                <a:srgbClr val="CC9900"/>
              </a:buClr>
            </a:pPr>
            <a:r>
              <a:rPr lang="en-US" sz="1467" dirty="0">
                <a:solidFill>
                  <a:srgbClr val="000000"/>
                </a:solidFill>
                <a:latin typeface="微软雅黑" panose="020B0503020204020204" pitchFamily="34" charset="-122"/>
                <a:ea typeface="微软雅黑" panose="020B0503020204020204" pitchFamily="34" charset="-122"/>
              </a:rPr>
              <a:t>RAN</a:t>
            </a:r>
          </a:p>
        </p:txBody>
      </p:sp>
      <p:grpSp>
        <p:nvGrpSpPr>
          <p:cNvPr id="320" name="组合 1164"/>
          <p:cNvGrpSpPr>
            <a:grpSpLocks/>
          </p:cNvGrpSpPr>
          <p:nvPr/>
        </p:nvGrpSpPr>
        <p:grpSpPr bwMode="auto">
          <a:xfrm>
            <a:off x="10796475" y="3795949"/>
            <a:ext cx="241155" cy="323984"/>
            <a:chOff x="690563" y="407988"/>
            <a:chExt cx="487363" cy="755650"/>
          </a:xfrm>
        </p:grpSpPr>
        <p:sp>
          <p:nvSpPr>
            <p:cNvPr id="321" name="Freeform 8"/>
            <p:cNvSpPr>
              <a:spLocks/>
            </p:cNvSpPr>
            <p:nvPr/>
          </p:nvSpPr>
          <p:spPr bwMode="auto">
            <a:xfrm>
              <a:off x="692151" y="582613"/>
              <a:ext cx="238125" cy="581025"/>
            </a:xfrm>
            <a:custGeom>
              <a:avLst/>
              <a:gdLst>
                <a:gd name="T0" fmla="*/ 2147483647 w 150"/>
                <a:gd name="T1" fmla="*/ 2147483647 h 366"/>
                <a:gd name="T2" fmla="*/ 0 w 150"/>
                <a:gd name="T3" fmla="*/ 2147483647 h 366"/>
                <a:gd name="T4" fmla="*/ 0 w 150"/>
                <a:gd name="T5" fmla="*/ 0 h 366"/>
                <a:gd name="T6" fmla="*/ 2147483647 w 150"/>
                <a:gd name="T7" fmla="*/ 2147483647 h 366"/>
                <a:gd name="T8" fmla="*/ 2147483647 w 150"/>
                <a:gd name="T9" fmla="*/ 2147483647 h 366"/>
                <a:gd name="T10" fmla="*/ 0 60000 65536"/>
                <a:gd name="T11" fmla="*/ 0 60000 65536"/>
                <a:gd name="T12" fmla="*/ 0 60000 65536"/>
                <a:gd name="T13" fmla="*/ 0 60000 65536"/>
                <a:gd name="T14" fmla="*/ 0 60000 65536"/>
                <a:gd name="T15" fmla="*/ 0 w 150"/>
                <a:gd name="T16" fmla="*/ 0 h 366"/>
                <a:gd name="T17" fmla="*/ 150 w 150"/>
                <a:gd name="T18" fmla="*/ 366 h 366"/>
              </a:gdLst>
              <a:ahLst/>
              <a:cxnLst>
                <a:cxn ang="T10">
                  <a:pos x="T0" y="T1"/>
                </a:cxn>
                <a:cxn ang="T11">
                  <a:pos x="T2" y="T3"/>
                </a:cxn>
                <a:cxn ang="T12">
                  <a:pos x="T4" y="T5"/>
                </a:cxn>
                <a:cxn ang="T13">
                  <a:pos x="T6" y="T7"/>
                </a:cxn>
                <a:cxn ang="T14">
                  <a:pos x="T8" y="T9"/>
                </a:cxn>
              </a:cxnLst>
              <a:rect l="T15" t="T16" r="T17" b="T18"/>
              <a:pathLst>
                <a:path w="150" h="366">
                  <a:moveTo>
                    <a:pt x="150" y="366"/>
                  </a:moveTo>
                  <a:lnTo>
                    <a:pt x="0" y="342"/>
                  </a:lnTo>
                  <a:lnTo>
                    <a:pt x="0" y="0"/>
                  </a:lnTo>
                  <a:lnTo>
                    <a:pt x="150" y="26"/>
                  </a:lnTo>
                  <a:lnTo>
                    <a:pt x="150" y="366"/>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2" name="Freeform 9"/>
            <p:cNvSpPr>
              <a:spLocks/>
            </p:cNvSpPr>
            <p:nvPr/>
          </p:nvSpPr>
          <p:spPr bwMode="auto">
            <a:xfrm>
              <a:off x="690563" y="627063"/>
              <a:ext cx="242888" cy="53975"/>
            </a:xfrm>
            <a:custGeom>
              <a:avLst/>
              <a:gdLst>
                <a:gd name="T0" fmla="*/ 2147483647 w 153"/>
                <a:gd name="T1" fmla="*/ 2147483647 h 34"/>
                <a:gd name="T2" fmla="*/ 0 w 153"/>
                <a:gd name="T3" fmla="*/ 2147483647 h 34"/>
                <a:gd name="T4" fmla="*/ 0 w 153"/>
                <a:gd name="T5" fmla="*/ 0 h 34"/>
                <a:gd name="T6" fmla="*/ 2147483647 w 153"/>
                <a:gd name="T7" fmla="*/ 2147483647 h 34"/>
                <a:gd name="T8" fmla="*/ 2147483647 w 153"/>
                <a:gd name="T9" fmla="*/ 2147483647 h 34"/>
                <a:gd name="T10" fmla="*/ 0 60000 65536"/>
                <a:gd name="T11" fmla="*/ 0 60000 65536"/>
                <a:gd name="T12" fmla="*/ 0 60000 65536"/>
                <a:gd name="T13" fmla="*/ 0 60000 65536"/>
                <a:gd name="T14" fmla="*/ 0 60000 65536"/>
                <a:gd name="T15" fmla="*/ 0 w 153"/>
                <a:gd name="T16" fmla="*/ 0 h 34"/>
                <a:gd name="T17" fmla="*/ 153 w 153"/>
                <a:gd name="T18" fmla="*/ 34 h 34"/>
              </a:gdLst>
              <a:ahLst/>
              <a:cxnLst>
                <a:cxn ang="T10">
                  <a:pos x="T0" y="T1"/>
                </a:cxn>
                <a:cxn ang="T11">
                  <a:pos x="T2" y="T3"/>
                </a:cxn>
                <a:cxn ang="T12">
                  <a:pos x="T4" y="T5"/>
                </a:cxn>
                <a:cxn ang="T13">
                  <a:pos x="T6" y="T7"/>
                </a:cxn>
                <a:cxn ang="T14">
                  <a:pos x="T8" y="T9"/>
                </a:cxn>
              </a:cxnLst>
              <a:rect l="T15" t="T16" r="T17" b="T18"/>
              <a:pathLst>
                <a:path w="153" h="34">
                  <a:moveTo>
                    <a:pt x="153" y="34"/>
                  </a:moveTo>
                  <a:lnTo>
                    <a:pt x="0" y="8"/>
                  </a:lnTo>
                  <a:lnTo>
                    <a:pt x="0" y="0"/>
                  </a:lnTo>
                  <a:lnTo>
                    <a:pt x="153" y="26"/>
                  </a:lnTo>
                  <a:lnTo>
                    <a:pt x="153"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3" name="Freeform 10"/>
            <p:cNvSpPr>
              <a:spLocks/>
            </p:cNvSpPr>
            <p:nvPr/>
          </p:nvSpPr>
          <p:spPr bwMode="auto">
            <a:xfrm>
              <a:off x="766763" y="9826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5"/>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4" name="Freeform 11"/>
            <p:cNvSpPr>
              <a:spLocks/>
            </p:cNvSpPr>
            <p:nvPr/>
          </p:nvSpPr>
          <p:spPr bwMode="auto">
            <a:xfrm>
              <a:off x="766763" y="100171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5" name="Freeform 12"/>
            <p:cNvSpPr>
              <a:spLocks/>
            </p:cNvSpPr>
            <p:nvPr/>
          </p:nvSpPr>
          <p:spPr bwMode="auto">
            <a:xfrm>
              <a:off x="766763" y="10207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6" name="Freeform 13"/>
            <p:cNvSpPr>
              <a:spLocks/>
            </p:cNvSpPr>
            <p:nvPr/>
          </p:nvSpPr>
          <p:spPr bwMode="auto">
            <a:xfrm>
              <a:off x="766763" y="10414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5"/>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7" name="Freeform 14"/>
            <p:cNvSpPr>
              <a:spLocks/>
            </p:cNvSpPr>
            <p:nvPr/>
          </p:nvSpPr>
          <p:spPr bwMode="auto">
            <a:xfrm>
              <a:off x="766763" y="10604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8" name="Freeform 15"/>
            <p:cNvSpPr>
              <a:spLocks/>
            </p:cNvSpPr>
            <p:nvPr/>
          </p:nvSpPr>
          <p:spPr bwMode="auto">
            <a:xfrm>
              <a:off x="766763" y="10795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9" name="Freeform 16"/>
            <p:cNvSpPr>
              <a:spLocks/>
            </p:cNvSpPr>
            <p:nvPr/>
          </p:nvSpPr>
          <p:spPr bwMode="auto">
            <a:xfrm>
              <a:off x="766763" y="10985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30" name="Freeform 17"/>
            <p:cNvSpPr>
              <a:spLocks/>
            </p:cNvSpPr>
            <p:nvPr/>
          </p:nvSpPr>
          <p:spPr bwMode="auto">
            <a:xfrm>
              <a:off x="698501" y="407988"/>
              <a:ext cx="468313" cy="204788"/>
            </a:xfrm>
            <a:custGeom>
              <a:avLst/>
              <a:gdLst>
                <a:gd name="T0" fmla="*/ 2147483647 w 295"/>
                <a:gd name="T1" fmla="*/ 2147483647 h 129"/>
                <a:gd name="T2" fmla="*/ 0 w 295"/>
                <a:gd name="T3" fmla="*/ 2147483647 h 129"/>
                <a:gd name="T4" fmla="*/ 2147483647 w 295"/>
                <a:gd name="T5" fmla="*/ 0 h 129"/>
                <a:gd name="T6" fmla="*/ 2147483647 w 295"/>
                <a:gd name="T7" fmla="*/ 2147483647 h 129"/>
                <a:gd name="T8" fmla="*/ 2147483647 w 295"/>
                <a:gd name="T9" fmla="*/ 2147483647 h 129"/>
                <a:gd name="T10" fmla="*/ 0 60000 65536"/>
                <a:gd name="T11" fmla="*/ 0 60000 65536"/>
                <a:gd name="T12" fmla="*/ 0 60000 65536"/>
                <a:gd name="T13" fmla="*/ 0 60000 65536"/>
                <a:gd name="T14" fmla="*/ 0 60000 65536"/>
                <a:gd name="T15" fmla="*/ 0 w 295"/>
                <a:gd name="T16" fmla="*/ 0 h 129"/>
                <a:gd name="T17" fmla="*/ 295 w 295"/>
                <a:gd name="T18" fmla="*/ 129 h 129"/>
              </a:gdLst>
              <a:ahLst/>
              <a:cxnLst>
                <a:cxn ang="T10">
                  <a:pos x="T0" y="T1"/>
                </a:cxn>
                <a:cxn ang="T11">
                  <a:pos x="T2" y="T3"/>
                </a:cxn>
                <a:cxn ang="T12">
                  <a:pos x="T4" y="T5"/>
                </a:cxn>
                <a:cxn ang="T13">
                  <a:pos x="T6" y="T7"/>
                </a:cxn>
                <a:cxn ang="T14">
                  <a:pos x="T8" y="T9"/>
                </a:cxn>
              </a:cxnLst>
              <a:rect l="T15" t="T16" r="T17" b="T18"/>
              <a:pathLst>
                <a:path w="295" h="129">
                  <a:moveTo>
                    <a:pt x="150" y="129"/>
                  </a:moveTo>
                  <a:lnTo>
                    <a:pt x="0" y="103"/>
                  </a:lnTo>
                  <a:lnTo>
                    <a:pt x="148" y="0"/>
                  </a:lnTo>
                  <a:lnTo>
                    <a:pt x="295" y="15"/>
                  </a:lnTo>
                  <a:lnTo>
                    <a:pt x="150" y="129"/>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31" name="Freeform 18"/>
            <p:cNvSpPr>
              <a:spLocks/>
            </p:cNvSpPr>
            <p:nvPr/>
          </p:nvSpPr>
          <p:spPr bwMode="auto">
            <a:xfrm>
              <a:off x="944563" y="439738"/>
              <a:ext cx="233363" cy="722313"/>
            </a:xfrm>
            <a:custGeom>
              <a:avLst/>
              <a:gdLst>
                <a:gd name="T0" fmla="*/ 2147483647 w 147"/>
                <a:gd name="T1" fmla="*/ 2147483647 h 455"/>
                <a:gd name="T2" fmla="*/ 0 w 147"/>
                <a:gd name="T3" fmla="*/ 2147483647 h 455"/>
                <a:gd name="T4" fmla="*/ 0 w 147"/>
                <a:gd name="T5" fmla="*/ 2147483647 h 455"/>
                <a:gd name="T6" fmla="*/ 2147483647 w 147"/>
                <a:gd name="T7" fmla="*/ 0 h 455"/>
                <a:gd name="T8" fmla="*/ 2147483647 w 147"/>
                <a:gd name="T9" fmla="*/ 2147483647 h 455"/>
                <a:gd name="T10" fmla="*/ 0 60000 65536"/>
                <a:gd name="T11" fmla="*/ 0 60000 65536"/>
                <a:gd name="T12" fmla="*/ 0 60000 65536"/>
                <a:gd name="T13" fmla="*/ 0 60000 65536"/>
                <a:gd name="T14" fmla="*/ 0 60000 65536"/>
                <a:gd name="T15" fmla="*/ 0 w 147"/>
                <a:gd name="T16" fmla="*/ 0 h 455"/>
                <a:gd name="T17" fmla="*/ 147 w 147"/>
                <a:gd name="T18" fmla="*/ 455 h 455"/>
              </a:gdLst>
              <a:ahLst/>
              <a:cxnLst>
                <a:cxn ang="T10">
                  <a:pos x="T0" y="T1"/>
                </a:cxn>
                <a:cxn ang="T11">
                  <a:pos x="T2" y="T3"/>
                </a:cxn>
                <a:cxn ang="T12">
                  <a:pos x="T4" y="T5"/>
                </a:cxn>
                <a:cxn ang="T13">
                  <a:pos x="T6" y="T7"/>
                </a:cxn>
                <a:cxn ang="T14">
                  <a:pos x="T8" y="T9"/>
                </a:cxn>
              </a:cxnLst>
              <a:rect l="T15" t="T16" r="T17" b="T18"/>
              <a:pathLst>
                <a:path w="147" h="455">
                  <a:moveTo>
                    <a:pt x="147" y="318"/>
                  </a:moveTo>
                  <a:lnTo>
                    <a:pt x="0" y="455"/>
                  </a:lnTo>
                  <a:lnTo>
                    <a:pt x="0" y="114"/>
                  </a:lnTo>
                  <a:lnTo>
                    <a:pt x="147" y="0"/>
                  </a:lnTo>
                  <a:lnTo>
                    <a:pt x="147" y="318"/>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32" name="Freeform 19"/>
            <p:cNvSpPr>
              <a:spLocks/>
            </p:cNvSpPr>
            <p:nvPr/>
          </p:nvSpPr>
          <p:spPr bwMode="auto">
            <a:xfrm>
              <a:off x="722313" y="660401"/>
              <a:ext cx="180975" cy="42863"/>
            </a:xfrm>
            <a:custGeom>
              <a:avLst/>
              <a:gdLst>
                <a:gd name="T0" fmla="*/ 2147483647 w 66"/>
                <a:gd name="T1" fmla="*/ 2147483647 h 16"/>
                <a:gd name="T2" fmla="*/ 2147483647 w 66"/>
                <a:gd name="T3" fmla="*/ 2147483647 h 16"/>
                <a:gd name="T4" fmla="*/ 2147483647 w 66"/>
                <a:gd name="T5" fmla="*/ 2147483647 h 16"/>
                <a:gd name="T6" fmla="*/ 0 w 66"/>
                <a:gd name="T7" fmla="*/ 2147483647 h 16"/>
                <a:gd name="T8" fmla="*/ 0 w 66"/>
                <a:gd name="T9" fmla="*/ 2147483647 h 16"/>
                <a:gd name="T10" fmla="*/ 2147483647 w 66"/>
                <a:gd name="T11" fmla="*/ 0 h 16"/>
                <a:gd name="T12" fmla="*/ 2147483647 w 66"/>
                <a:gd name="T13" fmla="*/ 2147483647 h 16"/>
                <a:gd name="T14" fmla="*/ 2147483647 w 66"/>
                <a:gd name="T15" fmla="*/ 2147483647 h 16"/>
                <a:gd name="T16" fmla="*/ 0 60000 65536"/>
                <a:gd name="T17" fmla="*/ 0 60000 65536"/>
                <a:gd name="T18" fmla="*/ 0 60000 65536"/>
                <a:gd name="T19" fmla="*/ 0 60000 65536"/>
                <a:gd name="T20" fmla="*/ 0 60000 65536"/>
                <a:gd name="T21" fmla="*/ 0 60000 65536"/>
                <a:gd name="T22" fmla="*/ 0 60000 65536"/>
                <a:gd name="T23" fmla="*/ 0 60000 65536"/>
                <a:gd name="T24" fmla="*/ 0 w 66"/>
                <a:gd name="T25" fmla="*/ 0 h 16"/>
                <a:gd name="T26" fmla="*/ 66 w 66"/>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6" h="16">
                  <a:moveTo>
                    <a:pt x="66" y="14"/>
                  </a:moveTo>
                  <a:cubicBezTo>
                    <a:pt x="66" y="15"/>
                    <a:pt x="65" y="16"/>
                    <a:pt x="64" y="16"/>
                  </a:cubicBezTo>
                  <a:cubicBezTo>
                    <a:pt x="2" y="6"/>
                    <a:pt x="2" y="6"/>
                    <a:pt x="2" y="6"/>
                  </a:cubicBezTo>
                  <a:cubicBezTo>
                    <a:pt x="1" y="6"/>
                    <a:pt x="0" y="4"/>
                    <a:pt x="0" y="3"/>
                  </a:cubicBezTo>
                  <a:cubicBezTo>
                    <a:pt x="0" y="3"/>
                    <a:pt x="0" y="3"/>
                    <a:pt x="0" y="3"/>
                  </a:cubicBezTo>
                  <a:cubicBezTo>
                    <a:pt x="0" y="1"/>
                    <a:pt x="1" y="0"/>
                    <a:pt x="2" y="0"/>
                  </a:cubicBezTo>
                  <a:cubicBezTo>
                    <a:pt x="64" y="11"/>
                    <a:pt x="64" y="11"/>
                    <a:pt x="64" y="11"/>
                  </a:cubicBezTo>
                  <a:cubicBezTo>
                    <a:pt x="65" y="11"/>
                    <a:pt x="66" y="12"/>
                    <a:pt x="66"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grpSp>
      <p:cxnSp>
        <p:nvCxnSpPr>
          <p:cNvPr id="350" name="直接箭头连接符 209"/>
          <p:cNvCxnSpPr/>
          <p:nvPr/>
        </p:nvCxnSpPr>
        <p:spPr bwMode="auto">
          <a:xfrm flipH="1" flipV="1">
            <a:off x="1405344" y="3592861"/>
            <a:ext cx="4356" cy="680300"/>
          </a:xfrm>
          <a:prstGeom prst="straightConnector1">
            <a:avLst/>
          </a:prstGeom>
          <a:noFill/>
          <a:ln w="19050" cap="flat" cmpd="sng" algn="ctr">
            <a:solidFill>
              <a:srgbClr val="006699"/>
            </a:solidFill>
            <a:prstDash val="dash"/>
            <a:round/>
            <a:headEnd type="none" w="med" len="med"/>
            <a:tailEnd type="triangle"/>
          </a:ln>
          <a:effectLst/>
        </p:spPr>
      </p:cxnSp>
      <p:grpSp>
        <p:nvGrpSpPr>
          <p:cNvPr id="123" name="组合 1164"/>
          <p:cNvGrpSpPr>
            <a:grpSpLocks/>
          </p:cNvGrpSpPr>
          <p:nvPr/>
        </p:nvGrpSpPr>
        <p:grpSpPr bwMode="auto">
          <a:xfrm>
            <a:off x="11076644" y="3910170"/>
            <a:ext cx="241155" cy="323984"/>
            <a:chOff x="690563" y="407988"/>
            <a:chExt cx="487363" cy="755650"/>
          </a:xfrm>
        </p:grpSpPr>
        <p:sp>
          <p:nvSpPr>
            <p:cNvPr id="124" name="Freeform 8"/>
            <p:cNvSpPr>
              <a:spLocks/>
            </p:cNvSpPr>
            <p:nvPr/>
          </p:nvSpPr>
          <p:spPr bwMode="auto">
            <a:xfrm>
              <a:off x="692151" y="582613"/>
              <a:ext cx="238125" cy="581025"/>
            </a:xfrm>
            <a:custGeom>
              <a:avLst/>
              <a:gdLst>
                <a:gd name="T0" fmla="*/ 2147483647 w 150"/>
                <a:gd name="T1" fmla="*/ 2147483647 h 366"/>
                <a:gd name="T2" fmla="*/ 0 w 150"/>
                <a:gd name="T3" fmla="*/ 2147483647 h 366"/>
                <a:gd name="T4" fmla="*/ 0 w 150"/>
                <a:gd name="T5" fmla="*/ 0 h 366"/>
                <a:gd name="T6" fmla="*/ 2147483647 w 150"/>
                <a:gd name="T7" fmla="*/ 2147483647 h 366"/>
                <a:gd name="T8" fmla="*/ 2147483647 w 150"/>
                <a:gd name="T9" fmla="*/ 2147483647 h 366"/>
                <a:gd name="T10" fmla="*/ 0 60000 65536"/>
                <a:gd name="T11" fmla="*/ 0 60000 65536"/>
                <a:gd name="T12" fmla="*/ 0 60000 65536"/>
                <a:gd name="T13" fmla="*/ 0 60000 65536"/>
                <a:gd name="T14" fmla="*/ 0 60000 65536"/>
                <a:gd name="T15" fmla="*/ 0 w 150"/>
                <a:gd name="T16" fmla="*/ 0 h 366"/>
                <a:gd name="T17" fmla="*/ 150 w 150"/>
                <a:gd name="T18" fmla="*/ 366 h 366"/>
              </a:gdLst>
              <a:ahLst/>
              <a:cxnLst>
                <a:cxn ang="T10">
                  <a:pos x="T0" y="T1"/>
                </a:cxn>
                <a:cxn ang="T11">
                  <a:pos x="T2" y="T3"/>
                </a:cxn>
                <a:cxn ang="T12">
                  <a:pos x="T4" y="T5"/>
                </a:cxn>
                <a:cxn ang="T13">
                  <a:pos x="T6" y="T7"/>
                </a:cxn>
                <a:cxn ang="T14">
                  <a:pos x="T8" y="T9"/>
                </a:cxn>
              </a:cxnLst>
              <a:rect l="T15" t="T16" r="T17" b="T18"/>
              <a:pathLst>
                <a:path w="150" h="366">
                  <a:moveTo>
                    <a:pt x="150" y="366"/>
                  </a:moveTo>
                  <a:lnTo>
                    <a:pt x="0" y="342"/>
                  </a:lnTo>
                  <a:lnTo>
                    <a:pt x="0" y="0"/>
                  </a:lnTo>
                  <a:lnTo>
                    <a:pt x="150" y="26"/>
                  </a:lnTo>
                  <a:lnTo>
                    <a:pt x="150" y="366"/>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25" name="Freeform 9"/>
            <p:cNvSpPr>
              <a:spLocks/>
            </p:cNvSpPr>
            <p:nvPr/>
          </p:nvSpPr>
          <p:spPr bwMode="auto">
            <a:xfrm>
              <a:off x="690563" y="627063"/>
              <a:ext cx="242888" cy="53975"/>
            </a:xfrm>
            <a:custGeom>
              <a:avLst/>
              <a:gdLst>
                <a:gd name="T0" fmla="*/ 2147483647 w 153"/>
                <a:gd name="T1" fmla="*/ 2147483647 h 34"/>
                <a:gd name="T2" fmla="*/ 0 w 153"/>
                <a:gd name="T3" fmla="*/ 2147483647 h 34"/>
                <a:gd name="T4" fmla="*/ 0 w 153"/>
                <a:gd name="T5" fmla="*/ 0 h 34"/>
                <a:gd name="T6" fmla="*/ 2147483647 w 153"/>
                <a:gd name="T7" fmla="*/ 2147483647 h 34"/>
                <a:gd name="T8" fmla="*/ 2147483647 w 153"/>
                <a:gd name="T9" fmla="*/ 2147483647 h 34"/>
                <a:gd name="T10" fmla="*/ 0 60000 65536"/>
                <a:gd name="T11" fmla="*/ 0 60000 65536"/>
                <a:gd name="T12" fmla="*/ 0 60000 65536"/>
                <a:gd name="T13" fmla="*/ 0 60000 65536"/>
                <a:gd name="T14" fmla="*/ 0 60000 65536"/>
                <a:gd name="T15" fmla="*/ 0 w 153"/>
                <a:gd name="T16" fmla="*/ 0 h 34"/>
                <a:gd name="T17" fmla="*/ 153 w 153"/>
                <a:gd name="T18" fmla="*/ 34 h 34"/>
              </a:gdLst>
              <a:ahLst/>
              <a:cxnLst>
                <a:cxn ang="T10">
                  <a:pos x="T0" y="T1"/>
                </a:cxn>
                <a:cxn ang="T11">
                  <a:pos x="T2" y="T3"/>
                </a:cxn>
                <a:cxn ang="T12">
                  <a:pos x="T4" y="T5"/>
                </a:cxn>
                <a:cxn ang="T13">
                  <a:pos x="T6" y="T7"/>
                </a:cxn>
                <a:cxn ang="T14">
                  <a:pos x="T8" y="T9"/>
                </a:cxn>
              </a:cxnLst>
              <a:rect l="T15" t="T16" r="T17" b="T18"/>
              <a:pathLst>
                <a:path w="153" h="34">
                  <a:moveTo>
                    <a:pt x="153" y="34"/>
                  </a:moveTo>
                  <a:lnTo>
                    <a:pt x="0" y="8"/>
                  </a:lnTo>
                  <a:lnTo>
                    <a:pt x="0" y="0"/>
                  </a:lnTo>
                  <a:lnTo>
                    <a:pt x="153" y="26"/>
                  </a:lnTo>
                  <a:lnTo>
                    <a:pt x="153"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26" name="Freeform 10"/>
            <p:cNvSpPr>
              <a:spLocks/>
            </p:cNvSpPr>
            <p:nvPr/>
          </p:nvSpPr>
          <p:spPr bwMode="auto">
            <a:xfrm>
              <a:off x="766763" y="9826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5"/>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27" name="Freeform 11"/>
            <p:cNvSpPr>
              <a:spLocks/>
            </p:cNvSpPr>
            <p:nvPr/>
          </p:nvSpPr>
          <p:spPr bwMode="auto">
            <a:xfrm>
              <a:off x="766763" y="100171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28" name="Freeform 12"/>
            <p:cNvSpPr>
              <a:spLocks/>
            </p:cNvSpPr>
            <p:nvPr/>
          </p:nvSpPr>
          <p:spPr bwMode="auto">
            <a:xfrm>
              <a:off x="766763" y="10207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29" name="Freeform 13"/>
            <p:cNvSpPr>
              <a:spLocks/>
            </p:cNvSpPr>
            <p:nvPr/>
          </p:nvSpPr>
          <p:spPr bwMode="auto">
            <a:xfrm>
              <a:off x="766763" y="10414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5"/>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0" name="Freeform 14"/>
            <p:cNvSpPr>
              <a:spLocks/>
            </p:cNvSpPr>
            <p:nvPr/>
          </p:nvSpPr>
          <p:spPr bwMode="auto">
            <a:xfrm>
              <a:off x="766763" y="10604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1" name="Freeform 15"/>
            <p:cNvSpPr>
              <a:spLocks/>
            </p:cNvSpPr>
            <p:nvPr/>
          </p:nvSpPr>
          <p:spPr bwMode="auto">
            <a:xfrm>
              <a:off x="766763" y="10795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2" name="Freeform 16"/>
            <p:cNvSpPr>
              <a:spLocks/>
            </p:cNvSpPr>
            <p:nvPr/>
          </p:nvSpPr>
          <p:spPr bwMode="auto">
            <a:xfrm>
              <a:off x="766763" y="10985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3" name="Freeform 17"/>
            <p:cNvSpPr>
              <a:spLocks/>
            </p:cNvSpPr>
            <p:nvPr/>
          </p:nvSpPr>
          <p:spPr bwMode="auto">
            <a:xfrm>
              <a:off x="698501" y="407988"/>
              <a:ext cx="468313" cy="204788"/>
            </a:xfrm>
            <a:custGeom>
              <a:avLst/>
              <a:gdLst>
                <a:gd name="T0" fmla="*/ 2147483647 w 295"/>
                <a:gd name="T1" fmla="*/ 2147483647 h 129"/>
                <a:gd name="T2" fmla="*/ 0 w 295"/>
                <a:gd name="T3" fmla="*/ 2147483647 h 129"/>
                <a:gd name="T4" fmla="*/ 2147483647 w 295"/>
                <a:gd name="T5" fmla="*/ 0 h 129"/>
                <a:gd name="T6" fmla="*/ 2147483647 w 295"/>
                <a:gd name="T7" fmla="*/ 2147483647 h 129"/>
                <a:gd name="T8" fmla="*/ 2147483647 w 295"/>
                <a:gd name="T9" fmla="*/ 2147483647 h 129"/>
                <a:gd name="T10" fmla="*/ 0 60000 65536"/>
                <a:gd name="T11" fmla="*/ 0 60000 65536"/>
                <a:gd name="T12" fmla="*/ 0 60000 65536"/>
                <a:gd name="T13" fmla="*/ 0 60000 65536"/>
                <a:gd name="T14" fmla="*/ 0 60000 65536"/>
                <a:gd name="T15" fmla="*/ 0 w 295"/>
                <a:gd name="T16" fmla="*/ 0 h 129"/>
                <a:gd name="T17" fmla="*/ 295 w 295"/>
                <a:gd name="T18" fmla="*/ 129 h 129"/>
              </a:gdLst>
              <a:ahLst/>
              <a:cxnLst>
                <a:cxn ang="T10">
                  <a:pos x="T0" y="T1"/>
                </a:cxn>
                <a:cxn ang="T11">
                  <a:pos x="T2" y="T3"/>
                </a:cxn>
                <a:cxn ang="T12">
                  <a:pos x="T4" y="T5"/>
                </a:cxn>
                <a:cxn ang="T13">
                  <a:pos x="T6" y="T7"/>
                </a:cxn>
                <a:cxn ang="T14">
                  <a:pos x="T8" y="T9"/>
                </a:cxn>
              </a:cxnLst>
              <a:rect l="T15" t="T16" r="T17" b="T18"/>
              <a:pathLst>
                <a:path w="295" h="129">
                  <a:moveTo>
                    <a:pt x="150" y="129"/>
                  </a:moveTo>
                  <a:lnTo>
                    <a:pt x="0" y="103"/>
                  </a:lnTo>
                  <a:lnTo>
                    <a:pt x="148" y="0"/>
                  </a:lnTo>
                  <a:lnTo>
                    <a:pt x="295" y="15"/>
                  </a:lnTo>
                  <a:lnTo>
                    <a:pt x="150" y="129"/>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4" name="Freeform 18"/>
            <p:cNvSpPr>
              <a:spLocks/>
            </p:cNvSpPr>
            <p:nvPr/>
          </p:nvSpPr>
          <p:spPr bwMode="auto">
            <a:xfrm>
              <a:off x="944563" y="439738"/>
              <a:ext cx="233363" cy="722313"/>
            </a:xfrm>
            <a:custGeom>
              <a:avLst/>
              <a:gdLst>
                <a:gd name="T0" fmla="*/ 2147483647 w 147"/>
                <a:gd name="T1" fmla="*/ 2147483647 h 455"/>
                <a:gd name="T2" fmla="*/ 0 w 147"/>
                <a:gd name="T3" fmla="*/ 2147483647 h 455"/>
                <a:gd name="T4" fmla="*/ 0 w 147"/>
                <a:gd name="T5" fmla="*/ 2147483647 h 455"/>
                <a:gd name="T6" fmla="*/ 2147483647 w 147"/>
                <a:gd name="T7" fmla="*/ 0 h 455"/>
                <a:gd name="T8" fmla="*/ 2147483647 w 147"/>
                <a:gd name="T9" fmla="*/ 2147483647 h 455"/>
                <a:gd name="T10" fmla="*/ 0 60000 65536"/>
                <a:gd name="T11" fmla="*/ 0 60000 65536"/>
                <a:gd name="T12" fmla="*/ 0 60000 65536"/>
                <a:gd name="T13" fmla="*/ 0 60000 65536"/>
                <a:gd name="T14" fmla="*/ 0 60000 65536"/>
                <a:gd name="T15" fmla="*/ 0 w 147"/>
                <a:gd name="T16" fmla="*/ 0 h 455"/>
                <a:gd name="T17" fmla="*/ 147 w 147"/>
                <a:gd name="T18" fmla="*/ 455 h 455"/>
              </a:gdLst>
              <a:ahLst/>
              <a:cxnLst>
                <a:cxn ang="T10">
                  <a:pos x="T0" y="T1"/>
                </a:cxn>
                <a:cxn ang="T11">
                  <a:pos x="T2" y="T3"/>
                </a:cxn>
                <a:cxn ang="T12">
                  <a:pos x="T4" y="T5"/>
                </a:cxn>
                <a:cxn ang="T13">
                  <a:pos x="T6" y="T7"/>
                </a:cxn>
                <a:cxn ang="T14">
                  <a:pos x="T8" y="T9"/>
                </a:cxn>
              </a:cxnLst>
              <a:rect l="T15" t="T16" r="T17" b="T18"/>
              <a:pathLst>
                <a:path w="147" h="455">
                  <a:moveTo>
                    <a:pt x="147" y="318"/>
                  </a:moveTo>
                  <a:lnTo>
                    <a:pt x="0" y="455"/>
                  </a:lnTo>
                  <a:lnTo>
                    <a:pt x="0" y="114"/>
                  </a:lnTo>
                  <a:lnTo>
                    <a:pt x="147" y="0"/>
                  </a:lnTo>
                  <a:lnTo>
                    <a:pt x="147" y="318"/>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5" name="Freeform 19"/>
            <p:cNvSpPr>
              <a:spLocks/>
            </p:cNvSpPr>
            <p:nvPr/>
          </p:nvSpPr>
          <p:spPr bwMode="auto">
            <a:xfrm>
              <a:off x="722313" y="660401"/>
              <a:ext cx="180975" cy="42863"/>
            </a:xfrm>
            <a:custGeom>
              <a:avLst/>
              <a:gdLst>
                <a:gd name="T0" fmla="*/ 2147483647 w 66"/>
                <a:gd name="T1" fmla="*/ 2147483647 h 16"/>
                <a:gd name="T2" fmla="*/ 2147483647 w 66"/>
                <a:gd name="T3" fmla="*/ 2147483647 h 16"/>
                <a:gd name="T4" fmla="*/ 2147483647 w 66"/>
                <a:gd name="T5" fmla="*/ 2147483647 h 16"/>
                <a:gd name="T6" fmla="*/ 0 w 66"/>
                <a:gd name="T7" fmla="*/ 2147483647 h 16"/>
                <a:gd name="T8" fmla="*/ 0 w 66"/>
                <a:gd name="T9" fmla="*/ 2147483647 h 16"/>
                <a:gd name="T10" fmla="*/ 2147483647 w 66"/>
                <a:gd name="T11" fmla="*/ 0 h 16"/>
                <a:gd name="T12" fmla="*/ 2147483647 w 66"/>
                <a:gd name="T13" fmla="*/ 2147483647 h 16"/>
                <a:gd name="T14" fmla="*/ 2147483647 w 66"/>
                <a:gd name="T15" fmla="*/ 2147483647 h 16"/>
                <a:gd name="T16" fmla="*/ 0 60000 65536"/>
                <a:gd name="T17" fmla="*/ 0 60000 65536"/>
                <a:gd name="T18" fmla="*/ 0 60000 65536"/>
                <a:gd name="T19" fmla="*/ 0 60000 65536"/>
                <a:gd name="T20" fmla="*/ 0 60000 65536"/>
                <a:gd name="T21" fmla="*/ 0 60000 65536"/>
                <a:gd name="T22" fmla="*/ 0 60000 65536"/>
                <a:gd name="T23" fmla="*/ 0 60000 65536"/>
                <a:gd name="T24" fmla="*/ 0 w 66"/>
                <a:gd name="T25" fmla="*/ 0 h 16"/>
                <a:gd name="T26" fmla="*/ 66 w 66"/>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6" h="16">
                  <a:moveTo>
                    <a:pt x="66" y="14"/>
                  </a:moveTo>
                  <a:cubicBezTo>
                    <a:pt x="66" y="15"/>
                    <a:pt x="65" y="16"/>
                    <a:pt x="64" y="16"/>
                  </a:cubicBezTo>
                  <a:cubicBezTo>
                    <a:pt x="2" y="6"/>
                    <a:pt x="2" y="6"/>
                    <a:pt x="2" y="6"/>
                  </a:cubicBezTo>
                  <a:cubicBezTo>
                    <a:pt x="1" y="6"/>
                    <a:pt x="0" y="4"/>
                    <a:pt x="0" y="3"/>
                  </a:cubicBezTo>
                  <a:cubicBezTo>
                    <a:pt x="0" y="3"/>
                    <a:pt x="0" y="3"/>
                    <a:pt x="0" y="3"/>
                  </a:cubicBezTo>
                  <a:cubicBezTo>
                    <a:pt x="0" y="1"/>
                    <a:pt x="1" y="0"/>
                    <a:pt x="2" y="0"/>
                  </a:cubicBezTo>
                  <a:cubicBezTo>
                    <a:pt x="64" y="11"/>
                    <a:pt x="64" y="11"/>
                    <a:pt x="64" y="11"/>
                  </a:cubicBezTo>
                  <a:cubicBezTo>
                    <a:pt x="65" y="11"/>
                    <a:pt x="66" y="12"/>
                    <a:pt x="66"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grpSp>
      <p:grpSp>
        <p:nvGrpSpPr>
          <p:cNvPr id="136" name="组合 1164"/>
          <p:cNvGrpSpPr>
            <a:grpSpLocks/>
          </p:cNvGrpSpPr>
          <p:nvPr/>
        </p:nvGrpSpPr>
        <p:grpSpPr bwMode="auto">
          <a:xfrm>
            <a:off x="10911553" y="5190221"/>
            <a:ext cx="241155" cy="323984"/>
            <a:chOff x="690563" y="407988"/>
            <a:chExt cx="487363" cy="755650"/>
          </a:xfrm>
        </p:grpSpPr>
        <p:sp>
          <p:nvSpPr>
            <p:cNvPr id="137" name="Freeform 8"/>
            <p:cNvSpPr>
              <a:spLocks/>
            </p:cNvSpPr>
            <p:nvPr/>
          </p:nvSpPr>
          <p:spPr bwMode="auto">
            <a:xfrm>
              <a:off x="692151" y="582613"/>
              <a:ext cx="238125" cy="581025"/>
            </a:xfrm>
            <a:custGeom>
              <a:avLst/>
              <a:gdLst>
                <a:gd name="T0" fmla="*/ 2147483647 w 150"/>
                <a:gd name="T1" fmla="*/ 2147483647 h 366"/>
                <a:gd name="T2" fmla="*/ 0 w 150"/>
                <a:gd name="T3" fmla="*/ 2147483647 h 366"/>
                <a:gd name="T4" fmla="*/ 0 w 150"/>
                <a:gd name="T5" fmla="*/ 0 h 366"/>
                <a:gd name="T6" fmla="*/ 2147483647 w 150"/>
                <a:gd name="T7" fmla="*/ 2147483647 h 366"/>
                <a:gd name="T8" fmla="*/ 2147483647 w 150"/>
                <a:gd name="T9" fmla="*/ 2147483647 h 366"/>
                <a:gd name="T10" fmla="*/ 0 60000 65536"/>
                <a:gd name="T11" fmla="*/ 0 60000 65536"/>
                <a:gd name="T12" fmla="*/ 0 60000 65536"/>
                <a:gd name="T13" fmla="*/ 0 60000 65536"/>
                <a:gd name="T14" fmla="*/ 0 60000 65536"/>
                <a:gd name="T15" fmla="*/ 0 w 150"/>
                <a:gd name="T16" fmla="*/ 0 h 366"/>
                <a:gd name="T17" fmla="*/ 150 w 150"/>
                <a:gd name="T18" fmla="*/ 366 h 366"/>
              </a:gdLst>
              <a:ahLst/>
              <a:cxnLst>
                <a:cxn ang="T10">
                  <a:pos x="T0" y="T1"/>
                </a:cxn>
                <a:cxn ang="T11">
                  <a:pos x="T2" y="T3"/>
                </a:cxn>
                <a:cxn ang="T12">
                  <a:pos x="T4" y="T5"/>
                </a:cxn>
                <a:cxn ang="T13">
                  <a:pos x="T6" y="T7"/>
                </a:cxn>
                <a:cxn ang="T14">
                  <a:pos x="T8" y="T9"/>
                </a:cxn>
              </a:cxnLst>
              <a:rect l="T15" t="T16" r="T17" b="T18"/>
              <a:pathLst>
                <a:path w="150" h="366">
                  <a:moveTo>
                    <a:pt x="150" y="366"/>
                  </a:moveTo>
                  <a:lnTo>
                    <a:pt x="0" y="342"/>
                  </a:lnTo>
                  <a:lnTo>
                    <a:pt x="0" y="0"/>
                  </a:lnTo>
                  <a:lnTo>
                    <a:pt x="150" y="26"/>
                  </a:lnTo>
                  <a:lnTo>
                    <a:pt x="150" y="366"/>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8" name="Freeform 9"/>
            <p:cNvSpPr>
              <a:spLocks/>
            </p:cNvSpPr>
            <p:nvPr/>
          </p:nvSpPr>
          <p:spPr bwMode="auto">
            <a:xfrm>
              <a:off x="690563" y="627063"/>
              <a:ext cx="242888" cy="53975"/>
            </a:xfrm>
            <a:custGeom>
              <a:avLst/>
              <a:gdLst>
                <a:gd name="T0" fmla="*/ 2147483647 w 153"/>
                <a:gd name="T1" fmla="*/ 2147483647 h 34"/>
                <a:gd name="T2" fmla="*/ 0 w 153"/>
                <a:gd name="T3" fmla="*/ 2147483647 h 34"/>
                <a:gd name="T4" fmla="*/ 0 w 153"/>
                <a:gd name="T5" fmla="*/ 0 h 34"/>
                <a:gd name="T6" fmla="*/ 2147483647 w 153"/>
                <a:gd name="T7" fmla="*/ 2147483647 h 34"/>
                <a:gd name="T8" fmla="*/ 2147483647 w 153"/>
                <a:gd name="T9" fmla="*/ 2147483647 h 34"/>
                <a:gd name="T10" fmla="*/ 0 60000 65536"/>
                <a:gd name="T11" fmla="*/ 0 60000 65536"/>
                <a:gd name="T12" fmla="*/ 0 60000 65536"/>
                <a:gd name="T13" fmla="*/ 0 60000 65536"/>
                <a:gd name="T14" fmla="*/ 0 60000 65536"/>
                <a:gd name="T15" fmla="*/ 0 w 153"/>
                <a:gd name="T16" fmla="*/ 0 h 34"/>
                <a:gd name="T17" fmla="*/ 153 w 153"/>
                <a:gd name="T18" fmla="*/ 34 h 34"/>
              </a:gdLst>
              <a:ahLst/>
              <a:cxnLst>
                <a:cxn ang="T10">
                  <a:pos x="T0" y="T1"/>
                </a:cxn>
                <a:cxn ang="T11">
                  <a:pos x="T2" y="T3"/>
                </a:cxn>
                <a:cxn ang="T12">
                  <a:pos x="T4" y="T5"/>
                </a:cxn>
                <a:cxn ang="T13">
                  <a:pos x="T6" y="T7"/>
                </a:cxn>
                <a:cxn ang="T14">
                  <a:pos x="T8" y="T9"/>
                </a:cxn>
              </a:cxnLst>
              <a:rect l="T15" t="T16" r="T17" b="T18"/>
              <a:pathLst>
                <a:path w="153" h="34">
                  <a:moveTo>
                    <a:pt x="153" y="34"/>
                  </a:moveTo>
                  <a:lnTo>
                    <a:pt x="0" y="8"/>
                  </a:lnTo>
                  <a:lnTo>
                    <a:pt x="0" y="0"/>
                  </a:lnTo>
                  <a:lnTo>
                    <a:pt x="153" y="26"/>
                  </a:lnTo>
                  <a:lnTo>
                    <a:pt x="153"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9" name="Freeform 10"/>
            <p:cNvSpPr>
              <a:spLocks/>
            </p:cNvSpPr>
            <p:nvPr/>
          </p:nvSpPr>
          <p:spPr bwMode="auto">
            <a:xfrm>
              <a:off x="766763" y="9826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5"/>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0" name="Freeform 11"/>
            <p:cNvSpPr>
              <a:spLocks/>
            </p:cNvSpPr>
            <p:nvPr/>
          </p:nvSpPr>
          <p:spPr bwMode="auto">
            <a:xfrm>
              <a:off x="766763" y="100171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1" name="Freeform 12"/>
            <p:cNvSpPr>
              <a:spLocks/>
            </p:cNvSpPr>
            <p:nvPr/>
          </p:nvSpPr>
          <p:spPr bwMode="auto">
            <a:xfrm>
              <a:off x="766763" y="10207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2" name="Freeform 13"/>
            <p:cNvSpPr>
              <a:spLocks/>
            </p:cNvSpPr>
            <p:nvPr/>
          </p:nvSpPr>
          <p:spPr bwMode="auto">
            <a:xfrm>
              <a:off x="766763" y="10414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5"/>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3" name="Freeform 14"/>
            <p:cNvSpPr>
              <a:spLocks/>
            </p:cNvSpPr>
            <p:nvPr/>
          </p:nvSpPr>
          <p:spPr bwMode="auto">
            <a:xfrm>
              <a:off x="766763" y="10604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4" name="Freeform 15"/>
            <p:cNvSpPr>
              <a:spLocks/>
            </p:cNvSpPr>
            <p:nvPr/>
          </p:nvSpPr>
          <p:spPr bwMode="auto">
            <a:xfrm>
              <a:off x="766763" y="10795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5" name="Freeform 16"/>
            <p:cNvSpPr>
              <a:spLocks/>
            </p:cNvSpPr>
            <p:nvPr/>
          </p:nvSpPr>
          <p:spPr bwMode="auto">
            <a:xfrm>
              <a:off x="766763" y="10985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6" name="Freeform 17"/>
            <p:cNvSpPr>
              <a:spLocks/>
            </p:cNvSpPr>
            <p:nvPr/>
          </p:nvSpPr>
          <p:spPr bwMode="auto">
            <a:xfrm>
              <a:off x="698501" y="407988"/>
              <a:ext cx="468313" cy="204788"/>
            </a:xfrm>
            <a:custGeom>
              <a:avLst/>
              <a:gdLst>
                <a:gd name="T0" fmla="*/ 2147483647 w 295"/>
                <a:gd name="T1" fmla="*/ 2147483647 h 129"/>
                <a:gd name="T2" fmla="*/ 0 w 295"/>
                <a:gd name="T3" fmla="*/ 2147483647 h 129"/>
                <a:gd name="T4" fmla="*/ 2147483647 w 295"/>
                <a:gd name="T5" fmla="*/ 0 h 129"/>
                <a:gd name="T6" fmla="*/ 2147483647 w 295"/>
                <a:gd name="T7" fmla="*/ 2147483647 h 129"/>
                <a:gd name="T8" fmla="*/ 2147483647 w 295"/>
                <a:gd name="T9" fmla="*/ 2147483647 h 129"/>
                <a:gd name="T10" fmla="*/ 0 60000 65536"/>
                <a:gd name="T11" fmla="*/ 0 60000 65536"/>
                <a:gd name="T12" fmla="*/ 0 60000 65536"/>
                <a:gd name="T13" fmla="*/ 0 60000 65536"/>
                <a:gd name="T14" fmla="*/ 0 60000 65536"/>
                <a:gd name="T15" fmla="*/ 0 w 295"/>
                <a:gd name="T16" fmla="*/ 0 h 129"/>
                <a:gd name="T17" fmla="*/ 295 w 295"/>
                <a:gd name="T18" fmla="*/ 129 h 129"/>
              </a:gdLst>
              <a:ahLst/>
              <a:cxnLst>
                <a:cxn ang="T10">
                  <a:pos x="T0" y="T1"/>
                </a:cxn>
                <a:cxn ang="T11">
                  <a:pos x="T2" y="T3"/>
                </a:cxn>
                <a:cxn ang="T12">
                  <a:pos x="T4" y="T5"/>
                </a:cxn>
                <a:cxn ang="T13">
                  <a:pos x="T6" y="T7"/>
                </a:cxn>
                <a:cxn ang="T14">
                  <a:pos x="T8" y="T9"/>
                </a:cxn>
              </a:cxnLst>
              <a:rect l="T15" t="T16" r="T17" b="T18"/>
              <a:pathLst>
                <a:path w="295" h="129">
                  <a:moveTo>
                    <a:pt x="150" y="129"/>
                  </a:moveTo>
                  <a:lnTo>
                    <a:pt x="0" y="103"/>
                  </a:lnTo>
                  <a:lnTo>
                    <a:pt x="148" y="0"/>
                  </a:lnTo>
                  <a:lnTo>
                    <a:pt x="295" y="15"/>
                  </a:lnTo>
                  <a:lnTo>
                    <a:pt x="150" y="129"/>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7" name="Freeform 18"/>
            <p:cNvSpPr>
              <a:spLocks/>
            </p:cNvSpPr>
            <p:nvPr/>
          </p:nvSpPr>
          <p:spPr bwMode="auto">
            <a:xfrm>
              <a:off x="944563" y="439738"/>
              <a:ext cx="233363" cy="722313"/>
            </a:xfrm>
            <a:custGeom>
              <a:avLst/>
              <a:gdLst>
                <a:gd name="T0" fmla="*/ 2147483647 w 147"/>
                <a:gd name="T1" fmla="*/ 2147483647 h 455"/>
                <a:gd name="T2" fmla="*/ 0 w 147"/>
                <a:gd name="T3" fmla="*/ 2147483647 h 455"/>
                <a:gd name="T4" fmla="*/ 0 w 147"/>
                <a:gd name="T5" fmla="*/ 2147483647 h 455"/>
                <a:gd name="T6" fmla="*/ 2147483647 w 147"/>
                <a:gd name="T7" fmla="*/ 0 h 455"/>
                <a:gd name="T8" fmla="*/ 2147483647 w 147"/>
                <a:gd name="T9" fmla="*/ 2147483647 h 455"/>
                <a:gd name="T10" fmla="*/ 0 60000 65536"/>
                <a:gd name="T11" fmla="*/ 0 60000 65536"/>
                <a:gd name="T12" fmla="*/ 0 60000 65536"/>
                <a:gd name="T13" fmla="*/ 0 60000 65536"/>
                <a:gd name="T14" fmla="*/ 0 60000 65536"/>
                <a:gd name="T15" fmla="*/ 0 w 147"/>
                <a:gd name="T16" fmla="*/ 0 h 455"/>
                <a:gd name="T17" fmla="*/ 147 w 147"/>
                <a:gd name="T18" fmla="*/ 455 h 455"/>
              </a:gdLst>
              <a:ahLst/>
              <a:cxnLst>
                <a:cxn ang="T10">
                  <a:pos x="T0" y="T1"/>
                </a:cxn>
                <a:cxn ang="T11">
                  <a:pos x="T2" y="T3"/>
                </a:cxn>
                <a:cxn ang="T12">
                  <a:pos x="T4" y="T5"/>
                </a:cxn>
                <a:cxn ang="T13">
                  <a:pos x="T6" y="T7"/>
                </a:cxn>
                <a:cxn ang="T14">
                  <a:pos x="T8" y="T9"/>
                </a:cxn>
              </a:cxnLst>
              <a:rect l="T15" t="T16" r="T17" b="T18"/>
              <a:pathLst>
                <a:path w="147" h="455">
                  <a:moveTo>
                    <a:pt x="147" y="318"/>
                  </a:moveTo>
                  <a:lnTo>
                    <a:pt x="0" y="455"/>
                  </a:lnTo>
                  <a:lnTo>
                    <a:pt x="0" y="114"/>
                  </a:lnTo>
                  <a:lnTo>
                    <a:pt x="147" y="0"/>
                  </a:lnTo>
                  <a:lnTo>
                    <a:pt x="147" y="318"/>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8" name="Freeform 19"/>
            <p:cNvSpPr>
              <a:spLocks/>
            </p:cNvSpPr>
            <p:nvPr/>
          </p:nvSpPr>
          <p:spPr bwMode="auto">
            <a:xfrm>
              <a:off x="722313" y="660401"/>
              <a:ext cx="180975" cy="42863"/>
            </a:xfrm>
            <a:custGeom>
              <a:avLst/>
              <a:gdLst>
                <a:gd name="T0" fmla="*/ 2147483647 w 66"/>
                <a:gd name="T1" fmla="*/ 2147483647 h 16"/>
                <a:gd name="T2" fmla="*/ 2147483647 w 66"/>
                <a:gd name="T3" fmla="*/ 2147483647 h 16"/>
                <a:gd name="T4" fmla="*/ 2147483647 w 66"/>
                <a:gd name="T5" fmla="*/ 2147483647 h 16"/>
                <a:gd name="T6" fmla="*/ 0 w 66"/>
                <a:gd name="T7" fmla="*/ 2147483647 h 16"/>
                <a:gd name="T8" fmla="*/ 0 w 66"/>
                <a:gd name="T9" fmla="*/ 2147483647 h 16"/>
                <a:gd name="T10" fmla="*/ 2147483647 w 66"/>
                <a:gd name="T11" fmla="*/ 0 h 16"/>
                <a:gd name="T12" fmla="*/ 2147483647 w 66"/>
                <a:gd name="T13" fmla="*/ 2147483647 h 16"/>
                <a:gd name="T14" fmla="*/ 2147483647 w 66"/>
                <a:gd name="T15" fmla="*/ 2147483647 h 16"/>
                <a:gd name="T16" fmla="*/ 0 60000 65536"/>
                <a:gd name="T17" fmla="*/ 0 60000 65536"/>
                <a:gd name="T18" fmla="*/ 0 60000 65536"/>
                <a:gd name="T19" fmla="*/ 0 60000 65536"/>
                <a:gd name="T20" fmla="*/ 0 60000 65536"/>
                <a:gd name="T21" fmla="*/ 0 60000 65536"/>
                <a:gd name="T22" fmla="*/ 0 60000 65536"/>
                <a:gd name="T23" fmla="*/ 0 60000 65536"/>
                <a:gd name="T24" fmla="*/ 0 w 66"/>
                <a:gd name="T25" fmla="*/ 0 h 16"/>
                <a:gd name="T26" fmla="*/ 66 w 66"/>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6" h="16">
                  <a:moveTo>
                    <a:pt x="66" y="14"/>
                  </a:moveTo>
                  <a:cubicBezTo>
                    <a:pt x="66" y="15"/>
                    <a:pt x="65" y="16"/>
                    <a:pt x="64" y="16"/>
                  </a:cubicBezTo>
                  <a:cubicBezTo>
                    <a:pt x="2" y="6"/>
                    <a:pt x="2" y="6"/>
                    <a:pt x="2" y="6"/>
                  </a:cubicBezTo>
                  <a:cubicBezTo>
                    <a:pt x="1" y="6"/>
                    <a:pt x="0" y="4"/>
                    <a:pt x="0" y="3"/>
                  </a:cubicBezTo>
                  <a:cubicBezTo>
                    <a:pt x="0" y="3"/>
                    <a:pt x="0" y="3"/>
                    <a:pt x="0" y="3"/>
                  </a:cubicBezTo>
                  <a:cubicBezTo>
                    <a:pt x="0" y="1"/>
                    <a:pt x="1" y="0"/>
                    <a:pt x="2" y="0"/>
                  </a:cubicBezTo>
                  <a:cubicBezTo>
                    <a:pt x="64" y="11"/>
                    <a:pt x="64" y="11"/>
                    <a:pt x="64" y="11"/>
                  </a:cubicBezTo>
                  <a:cubicBezTo>
                    <a:pt x="65" y="11"/>
                    <a:pt x="66" y="12"/>
                    <a:pt x="66"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grpSp>
      <p:grpSp>
        <p:nvGrpSpPr>
          <p:cNvPr id="149" name="组合 1164"/>
          <p:cNvGrpSpPr>
            <a:grpSpLocks/>
          </p:cNvGrpSpPr>
          <p:nvPr/>
        </p:nvGrpSpPr>
        <p:grpSpPr bwMode="auto">
          <a:xfrm>
            <a:off x="11178405" y="5249069"/>
            <a:ext cx="241155" cy="323984"/>
            <a:chOff x="690563" y="407988"/>
            <a:chExt cx="487363" cy="755650"/>
          </a:xfrm>
        </p:grpSpPr>
        <p:sp>
          <p:nvSpPr>
            <p:cNvPr id="150" name="Freeform 8"/>
            <p:cNvSpPr>
              <a:spLocks/>
            </p:cNvSpPr>
            <p:nvPr/>
          </p:nvSpPr>
          <p:spPr bwMode="auto">
            <a:xfrm>
              <a:off x="692151" y="582613"/>
              <a:ext cx="238125" cy="581025"/>
            </a:xfrm>
            <a:custGeom>
              <a:avLst/>
              <a:gdLst>
                <a:gd name="T0" fmla="*/ 2147483647 w 150"/>
                <a:gd name="T1" fmla="*/ 2147483647 h 366"/>
                <a:gd name="T2" fmla="*/ 0 w 150"/>
                <a:gd name="T3" fmla="*/ 2147483647 h 366"/>
                <a:gd name="T4" fmla="*/ 0 w 150"/>
                <a:gd name="T5" fmla="*/ 0 h 366"/>
                <a:gd name="T6" fmla="*/ 2147483647 w 150"/>
                <a:gd name="T7" fmla="*/ 2147483647 h 366"/>
                <a:gd name="T8" fmla="*/ 2147483647 w 150"/>
                <a:gd name="T9" fmla="*/ 2147483647 h 366"/>
                <a:gd name="T10" fmla="*/ 0 60000 65536"/>
                <a:gd name="T11" fmla="*/ 0 60000 65536"/>
                <a:gd name="T12" fmla="*/ 0 60000 65536"/>
                <a:gd name="T13" fmla="*/ 0 60000 65536"/>
                <a:gd name="T14" fmla="*/ 0 60000 65536"/>
                <a:gd name="T15" fmla="*/ 0 w 150"/>
                <a:gd name="T16" fmla="*/ 0 h 366"/>
                <a:gd name="T17" fmla="*/ 150 w 150"/>
                <a:gd name="T18" fmla="*/ 366 h 366"/>
              </a:gdLst>
              <a:ahLst/>
              <a:cxnLst>
                <a:cxn ang="T10">
                  <a:pos x="T0" y="T1"/>
                </a:cxn>
                <a:cxn ang="T11">
                  <a:pos x="T2" y="T3"/>
                </a:cxn>
                <a:cxn ang="T12">
                  <a:pos x="T4" y="T5"/>
                </a:cxn>
                <a:cxn ang="T13">
                  <a:pos x="T6" y="T7"/>
                </a:cxn>
                <a:cxn ang="T14">
                  <a:pos x="T8" y="T9"/>
                </a:cxn>
              </a:cxnLst>
              <a:rect l="T15" t="T16" r="T17" b="T18"/>
              <a:pathLst>
                <a:path w="150" h="366">
                  <a:moveTo>
                    <a:pt x="150" y="366"/>
                  </a:moveTo>
                  <a:lnTo>
                    <a:pt x="0" y="342"/>
                  </a:lnTo>
                  <a:lnTo>
                    <a:pt x="0" y="0"/>
                  </a:lnTo>
                  <a:lnTo>
                    <a:pt x="150" y="26"/>
                  </a:lnTo>
                  <a:lnTo>
                    <a:pt x="150" y="366"/>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1" name="Freeform 9"/>
            <p:cNvSpPr>
              <a:spLocks/>
            </p:cNvSpPr>
            <p:nvPr/>
          </p:nvSpPr>
          <p:spPr bwMode="auto">
            <a:xfrm>
              <a:off x="690563" y="627063"/>
              <a:ext cx="242888" cy="53975"/>
            </a:xfrm>
            <a:custGeom>
              <a:avLst/>
              <a:gdLst>
                <a:gd name="T0" fmla="*/ 2147483647 w 153"/>
                <a:gd name="T1" fmla="*/ 2147483647 h 34"/>
                <a:gd name="T2" fmla="*/ 0 w 153"/>
                <a:gd name="T3" fmla="*/ 2147483647 h 34"/>
                <a:gd name="T4" fmla="*/ 0 w 153"/>
                <a:gd name="T5" fmla="*/ 0 h 34"/>
                <a:gd name="T6" fmla="*/ 2147483647 w 153"/>
                <a:gd name="T7" fmla="*/ 2147483647 h 34"/>
                <a:gd name="T8" fmla="*/ 2147483647 w 153"/>
                <a:gd name="T9" fmla="*/ 2147483647 h 34"/>
                <a:gd name="T10" fmla="*/ 0 60000 65536"/>
                <a:gd name="T11" fmla="*/ 0 60000 65536"/>
                <a:gd name="T12" fmla="*/ 0 60000 65536"/>
                <a:gd name="T13" fmla="*/ 0 60000 65536"/>
                <a:gd name="T14" fmla="*/ 0 60000 65536"/>
                <a:gd name="T15" fmla="*/ 0 w 153"/>
                <a:gd name="T16" fmla="*/ 0 h 34"/>
                <a:gd name="T17" fmla="*/ 153 w 153"/>
                <a:gd name="T18" fmla="*/ 34 h 34"/>
              </a:gdLst>
              <a:ahLst/>
              <a:cxnLst>
                <a:cxn ang="T10">
                  <a:pos x="T0" y="T1"/>
                </a:cxn>
                <a:cxn ang="T11">
                  <a:pos x="T2" y="T3"/>
                </a:cxn>
                <a:cxn ang="T12">
                  <a:pos x="T4" y="T5"/>
                </a:cxn>
                <a:cxn ang="T13">
                  <a:pos x="T6" y="T7"/>
                </a:cxn>
                <a:cxn ang="T14">
                  <a:pos x="T8" y="T9"/>
                </a:cxn>
              </a:cxnLst>
              <a:rect l="T15" t="T16" r="T17" b="T18"/>
              <a:pathLst>
                <a:path w="153" h="34">
                  <a:moveTo>
                    <a:pt x="153" y="34"/>
                  </a:moveTo>
                  <a:lnTo>
                    <a:pt x="0" y="8"/>
                  </a:lnTo>
                  <a:lnTo>
                    <a:pt x="0" y="0"/>
                  </a:lnTo>
                  <a:lnTo>
                    <a:pt x="153" y="26"/>
                  </a:lnTo>
                  <a:lnTo>
                    <a:pt x="153"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2" name="Freeform 10"/>
            <p:cNvSpPr>
              <a:spLocks/>
            </p:cNvSpPr>
            <p:nvPr/>
          </p:nvSpPr>
          <p:spPr bwMode="auto">
            <a:xfrm>
              <a:off x="766763" y="9826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5"/>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3" name="Freeform 11"/>
            <p:cNvSpPr>
              <a:spLocks/>
            </p:cNvSpPr>
            <p:nvPr/>
          </p:nvSpPr>
          <p:spPr bwMode="auto">
            <a:xfrm>
              <a:off x="766763" y="100171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4" name="Freeform 12"/>
            <p:cNvSpPr>
              <a:spLocks/>
            </p:cNvSpPr>
            <p:nvPr/>
          </p:nvSpPr>
          <p:spPr bwMode="auto">
            <a:xfrm>
              <a:off x="766763" y="10207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5" name="Freeform 13"/>
            <p:cNvSpPr>
              <a:spLocks/>
            </p:cNvSpPr>
            <p:nvPr/>
          </p:nvSpPr>
          <p:spPr bwMode="auto">
            <a:xfrm>
              <a:off x="766763" y="10414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5"/>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6" name="Freeform 14"/>
            <p:cNvSpPr>
              <a:spLocks/>
            </p:cNvSpPr>
            <p:nvPr/>
          </p:nvSpPr>
          <p:spPr bwMode="auto">
            <a:xfrm>
              <a:off x="766763" y="10604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7" name="Freeform 15"/>
            <p:cNvSpPr>
              <a:spLocks/>
            </p:cNvSpPr>
            <p:nvPr/>
          </p:nvSpPr>
          <p:spPr bwMode="auto">
            <a:xfrm>
              <a:off x="766763" y="10795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8" name="Freeform 16"/>
            <p:cNvSpPr>
              <a:spLocks/>
            </p:cNvSpPr>
            <p:nvPr/>
          </p:nvSpPr>
          <p:spPr bwMode="auto">
            <a:xfrm>
              <a:off x="766763" y="10985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9" name="Freeform 17"/>
            <p:cNvSpPr>
              <a:spLocks/>
            </p:cNvSpPr>
            <p:nvPr/>
          </p:nvSpPr>
          <p:spPr bwMode="auto">
            <a:xfrm>
              <a:off x="698501" y="407988"/>
              <a:ext cx="468313" cy="204788"/>
            </a:xfrm>
            <a:custGeom>
              <a:avLst/>
              <a:gdLst>
                <a:gd name="T0" fmla="*/ 2147483647 w 295"/>
                <a:gd name="T1" fmla="*/ 2147483647 h 129"/>
                <a:gd name="T2" fmla="*/ 0 w 295"/>
                <a:gd name="T3" fmla="*/ 2147483647 h 129"/>
                <a:gd name="T4" fmla="*/ 2147483647 w 295"/>
                <a:gd name="T5" fmla="*/ 0 h 129"/>
                <a:gd name="T6" fmla="*/ 2147483647 w 295"/>
                <a:gd name="T7" fmla="*/ 2147483647 h 129"/>
                <a:gd name="T8" fmla="*/ 2147483647 w 295"/>
                <a:gd name="T9" fmla="*/ 2147483647 h 129"/>
                <a:gd name="T10" fmla="*/ 0 60000 65536"/>
                <a:gd name="T11" fmla="*/ 0 60000 65536"/>
                <a:gd name="T12" fmla="*/ 0 60000 65536"/>
                <a:gd name="T13" fmla="*/ 0 60000 65536"/>
                <a:gd name="T14" fmla="*/ 0 60000 65536"/>
                <a:gd name="T15" fmla="*/ 0 w 295"/>
                <a:gd name="T16" fmla="*/ 0 h 129"/>
                <a:gd name="T17" fmla="*/ 295 w 295"/>
                <a:gd name="T18" fmla="*/ 129 h 129"/>
              </a:gdLst>
              <a:ahLst/>
              <a:cxnLst>
                <a:cxn ang="T10">
                  <a:pos x="T0" y="T1"/>
                </a:cxn>
                <a:cxn ang="T11">
                  <a:pos x="T2" y="T3"/>
                </a:cxn>
                <a:cxn ang="T12">
                  <a:pos x="T4" y="T5"/>
                </a:cxn>
                <a:cxn ang="T13">
                  <a:pos x="T6" y="T7"/>
                </a:cxn>
                <a:cxn ang="T14">
                  <a:pos x="T8" y="T9"/>
                </a:cxn>
              </a:cxnLst>
              <a:rect l="T15" t="T16" r="T17" b="T18"/>
              <a:pathLst>
                <a:path w="295" h="129">
                  <a:moveTo>
                    <a:pt x="150" y="129"/>
                  </a:moveTo>
                  <a:lnTo>
                    <a:pt x="0" y="103"/>
                  </a:lnTo>
                  <a:lnTo>
                    <a:pt x="148" y="0"/>
                  </a:lnTo>
                  <a:lnTo>
                    <a:pt x="295" y="15"/>
                  </a:lnTo>
                  <a:lnTo>
                    <a:pt x="150" y="129"/>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60" name="Freeform 18"/>
            <p:cNvSpPr>
              <a:spLocks/>
            </p:cNvSpPr>
            <p:nvPr/>
          </p:nvSpPr>
          <p:spPr bwMode="auto">
            <a:xfrm>
              <a:off x="944563" y="439738"/>
              <a:ext cx="233363" cy="722313"/>
            </a:xfrm>
            <a:custGeom>
              <a:avLst/>
              <a:gdLst>
                <a:gd name="T0" fmla="*/ 2147483647 w 147"/>
                <a:gd name="T1" fmla="*/ 2147483647 h 455"/>
                <a:gd name="T2" fmla="*/ 0 w 147"/>
                <a:gd name="T3" fmla="*/ 2147483647 h 455"/>
                <a:gd name="T4" fmla="*/ 0 w 147"/>
                <a:gd name="T5" fmla="*/ 2147483647 h 455"/>
                <a:gd name="T6" fmla="*/ 2147483647 w 147"/>
                <a:gd name="T7" fmla="*/ 0 h 455"/>
                <a:gd name="T8" fmla="*/ 2147483647 w 147"/>
                <a:gd name="T9" fmla="*/ 2147483647 h 455"/>
                <a:gd name="T10" fmla="*/ 0 60000 65536"/>
                <a:gd name="T11" fmla="*/ 0 60000 65536"/>
                <a:gd name="T12" fmla="*/ 0 60000 65536"/>
                <a:gd name="T13" fmla="*/ 0 60000 65536"/>
                <a:gd name="T14" fmla="*/ 0 60000 65536"/>
                <a:gd name="T15" fmla="*/ 0 w 147"/>
                <a:gd name="T16" fmla="*/ 0 h 455"/>
                <a:gd name="T17" fmla="*/ 147 w 147"/>
                <a:gd name="T18" fmla="*/ 455 h 455"/>
              </a:gdLst>
              <a:ahLst/>
              <a:cxnLst>
                <a:cxn ang="T10">
                  <a:pos x="T0" y="T1"/>
                </a:cxn>
                <a:cxn ang="T11">
                  <a:pos x="T2" y="T3"/>
                </a:cxn>
                <a:cxn ang="T12">
                  <a:pos x="T4" y="T5"/>
                </a:cxn>
                <a:cxn ang="T13">
                  <a:pos x="T6" y="T7"/>
                </a:cxn>
                <a:cxn ang="T14">
                  <a:pos x="T8" y="T9"/>
                </a:cxn>
              </a:cxnLst>
              <a:rect l="T15" t="T16" r="T17" b="T18"/>
              <a:pathLst>
                <a:path w="147" h="455">
                  <a:moveTo>
                    <a:pt x="147" y="318"/>
                  </a:moveTo>
                  <a:lnTo>
                    <a:pt x="0" y="455"/>
                  </a:lnTo>
                  <a:lnTo>
                    <a:pt x="0" y="114"/>
                  </a:lnTo>
                  <a:lnTo>
                    <a:pt x="147" y="0"/>
                  </a:lnTo>
                  <a:lnTo>
                    <a:pt x="147" y="318"/>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61" name="Freeform 19"/>
            <p:cNvSpPr>
              <a:spLocks/>
            </p:cNvSpPr>
            <p:nvPr/>
          </p:nvSpPr>
          <p:spPr bwMode="auto">
            <a:xfrm>
              <a:off x="722313" y="660401"/>
              <a:ext cx="180975" cy="42863"/>
            </a:xfrm>
            <a:custGeom>
              <a:avLst/>
              <a:gdLst>
                <a:gd name="T0" fmla="*/ 2147483647 w 66"/>
                <a:gd name="T1" fmla="*/ 2147483647 h 16"/>
                <a:gd name="T2" fmla="*/ 2147483647 w 66"/>
                <a:gd name="T3" fmla="*/ 2147483647 h 16"/>
                <a:gd name="T4" fmla="*/ 2147483647 w 66"/>
                <a:gd name="T5" fmla="*/ 2147483647 h 16"/>
                <a:gd name="T6" fmla="*/ 0 w 66"/>
                <a:gd name="T7" fmla="*/ 2147483647 h 16"/>
                <a:gd name="T8" fmla="*/ 0 w 66"/>
                <a:gd name="T9" fmla="*/ 2147483647 h 16"/>
                <a:gd name="T10" fmla="*/ 2147483647 w 66"/>
                <a:gd name="T11" fmla="*/ 0 h 16"/>
                <a:gd name="T12" fmla="*/ 2147483647 w 66"/>
                <a:gd name="T13" fmla="*/ 2147483647 h 16"/>
                <a:gd name="T14" fmla="*/ 2147483647 w 66"/>
                <a:gd name="T15" fmla="*/ 2147483647 h 16"/>
                <a:gd name="T16" fmla="*/ 0 60000 65536"/>
                <a:gd name="T17" fmla="*/ 0 60000 65536"/>
                <a:gd name="T18" fmla="*/ 0 60000 65536"/>
                <a:gd name="T19" fmla="*/ 0 60000 65536"/>
                <a:gd name="T20" fmla="*/ 0 60000 65536"/>
                <a:gd name="T21" fmla="*/ 0 60000 65536"/>
                <a:gd name="T22" fmla="*/ 0 60000 65536"/>
                <a:gd name="T23" fmla="*/ 0 60000 65536"/>
                <a:gd name="T24" fmla="*/ 0 w 66"/>
                <a:gd name="T25" fmla="*/ 0 h 16"/>
                <a:gd name="T26" fmla="*/ 66 w 66"/>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6" h="16">
                  <a:moveTo>
                    <a:pt x="66" y="14"/>
                  </a:moveTo>
                  <a:cubicBezTo>
                    <a:pt x="66" y="15"/>
                    <a:pt x="65" y="16"/>
                    <a:pt x="64" y="16"/>
                  </a:cubicBezTo>
                  <a:cubicBezTo>
                    <a:pt x="2" y="6"/>
                    <a:pt x="2" y="6"/>
                    <a:pt x="2" y="6"/>
                  </a:cubicBezTo>
                  <a:cubicBezTo>
                    <a:pt x="1" y="6"/>
                    <a:pt x="0" y="4"/>
                    <a:pt x="0" y="3"/>
                  </a:cubicBezTo>
                  <a:cubicBezTo>
                    <a:pt x="0" y="3"/>
                    <a:pt x="0" y="3"/>
                    <a:pt x="0" y="3"/>
                  </a:cubicBezTo>
                  <a:cubicBezTo>
                    <a:pt x="0" y="1"/>
                    <a:pt x="1" y="0"/>
                    <a:pt x="2" y="0"/>
                  </a:cubicBezTo>
                  <a:cubicBezTo>
                    <a:pt x="64" y="11"/>
                    <a:pt x="64" y="11"/>
                    <a:pt x="64" y="11"/>
                  </a:cubicBezTo>
                  <a:cubicBezTo>
                    <a:pt x="65" y="11"/>
                    <a:pt x="66" y="12"/>
                    <a:pt x="66"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grpSp>
      <p:sp>
        <p:nvSpPr>
          <p:cNvPr id="113" name="矩形 76"/>
          <p:cNvSpPr/>
          <p:nvPr/>
        </p:nvSpPr>
        <p:spPr>
          <a:xfrm>
            <a:off x="5076630" y="2796711"/>
            <a:ext cx="748493" cy="367468"/>
          </a:xfrm>
          <a:prstGeom prst="rect">
            <a:avLst/>
          </a:prstGeom>
          <a:solidFill>
            <a:schemeClr val="accent3">
              <a:lumMod val="75000"/>
            </a:schemeClr>
          </a:solidFill>
          <a:ln w="19050">
            <a:no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067" dirty="0" smtClean="0">
                <a:solidFill>
                  <a:srgbClr val="000000"/>
                </a:solidFill>
                <a:latin typeface="微软雅黑" panose="020B0503020204020204" pitchFamily="34" charset="-122"/>
                <a:ea typeface="微软雅黑" panose="020B0503020204020204" pitchFamily="34" charset="-122"/>
              </a:rPr>
              <a:t>NSSF</a:t>
            </a:r>
            <a:endParaRPr lang="zh-CN" altLang="en-US" sz="1067" dirty="0">
              <a:solidFill>
                <a:srgbClr val="000000"/>
              </a:solidFill>
              <a:latin typeface="微软雅黑" panose="020B0503020204020204" pitchFamily="34" charset="-122"/>
              <a:ea typeface="微软雅黑" panose="020B0503020204020204" pitchFamily="34" charset="-122"/>
            </a:endParaRPr>
          </a:p>
        </p:txBody>
      </p:sp>
      <p:sp>
        <p:nvSpPr>
          <p:cNvPr id="114" name="Rectangle 244"/>
          <p:cNvSpPr/>
          <p:nvPr/>
        </p:nvSpPr>
        <p:spPr bwMode="auto">
          <a:xfrm>
            <a:off x="3683829" y="1529790"/>
            <a:ext cx="6456407" cy="540145"/>
          </a:xfrm>
          <a:prstGeom prst="rect">
            <a:avLst/>
          </a:prstGeom>
          <a:noFill/>
          <a:ln w="12700" cap="flat" cmpd="sng" algn="ctr">
            <a:solidFill>
              <a:srgbClr val="FF9900"/>
            </a:solidFill>
            <a:prstDash val="dash"/>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buClr>
                <a:srgbClr val="CC9900"/>
              </a:buClr>
            </a:pPr>
            <a:r>
              <a:rPr lang="en-US" sz="1467" dirty="0" smtClean="0">
                <a:solidFill>
                  <a:srgbClr val="000000"/>
                </a:solidFill>
                <a:latin typeface="微软雅黑" panose="020B0503020204020204" pitchFamily="34" charset="-122"/>
                <a:ea typeface="微软雅黑" panose="020B0503020204020204" pitchFamily="34" charset="-122"/>
              </a:rPr>
              <a:t>OAM</a:t>
            </a:r>
            <a:endParaRPr lang="en-US" sz="1467" dirty="0">
              <a:solidFill>
                <a:srgbClr val="000000"/>
              </a:solidFill>
              <a:latin typeface="微软雅黑" panose="020B0503020204020204" pitchFamily="34" charset="-122"/>
              <a:ea typeface="微软雅黑" panose="020B0503020204020204" pitchFamily="34" charset="-122"/>
            </a:endParaRPr>
          </a:p>
        </p:txBody>
      </p:sp>
      <p:sp>
        <p:nvSpPr>
          <p:cNvPr id="115" name="矩形 76"/>
          <p:cNvSpPr/>
          <p:nvPr/>
        </p:nvSpPr>
        <p:spPr>
          <a:xfrm>
            <a:off x="8254457" y="1602074"/>
            <a:ext cx="748493" cy="367468"/>
          </a:xfrm>
          <a:prstGeom prst="rect">
            <a:avLst/>
          </a:prstGeom>
          <a:solidFill>
            <a:schemeClr val="accent3">
              <a:lumMod val="40000"/>
              <a:lumOff val="60000"/>
            </a:schemeClr>
          </a:solidFill>
          <a:ln w="19050">
            <a:no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067" dirty="0" smtClean="0">
                <a:solidFill>
                  <a:srgbClr val="000000"/>
                </a:solidFill>
                <a:latin typeface="微软雅黑" panose="020B0503020204020204" pitchFamily="34" charset="-122"/>
                <a:ea typeface="微软雅黑" panose="020B0503020204020204" pitchFamily="34" charset="-122"/>
              </a:rPr>
              <a:t>MDAS</a:t>
            </a:r>
            <a:endParaRPr lang="zh-CN" altLang="en-US" sz="1067" dirty="0">
              <a:solidFill>
                <a:srgbClr val="000000"/>
              </a:solidFill>
              <a:latin typeface="微软雅黑" panose="020B0503020204020204" pitchFamily="34" charset="-122"/>
              <a:ea typeface="微软雅黑" panose="020B0503020204020204" pitchFamily="34" charset="-122"/>
            </a:endParaRPr>
          </a:p>
        </p:txBody>
      </p:sp>
      <p:sp>
        <p:nvSpPr>
          <p:cNvPr id="116" name="矩形 76"/>
          <p:cNvSpPr/>
          <p:nvPr/>
        </p:nvSpPr>
        <p:spPr>
          <a:xfrm>
            <a:off x="5079401" y="1602074"/>
            <a:ext cx="748493" cy="367468"/>
          </a:xfrm>
          <a:prstGeom prst="rect">
            <a:avLst/>
          </a:prstGeom>
          <a:solidFill>
            <a:schemeClr val="accent3">
              <a:lumMod val="40000"/>
              <a:lumOff val="60000"/>
            </a:schemeClr>
          </a:solidFill>
          <a:ln w="19050">
            <a:no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067" dirty="0" smtClean="0">
                <a:solidFill>
                  <a:srgbClr val="000000"/>
                </a:solidFill>
                <a:latin typeface="微软雅黑" panose="020B0503020204020204" pitchFamily="34" charset="-122"/>
                <a:ea typeface="微软雅黑" panose="020B0503020204020204" pitchFamily="34" charset="-122"/>
              </a:rPr>
              <a:t>NSMF</a:t>
            </a:r>
            <a:endParaRPr lang="zh-CN" altLang="en-US" sz="1067" dirty="0">
              <a:solidFill>
                <a:srgbClr val="000000"/>
              </a:solidFill>
              <a:latin typeface="微软雅黑" panose="020B0503020204020204" pitchFamily="34" charset="-122"/>
              <a:ea typeface="微软雅黑" panose="020B0503020204020204" pitchFamily="34" charset="-122"/>
            </a:endParaRPr>
          </a:p>
        </p:txBody>
      </p:sp>
      <p:sp>
        <p:nvSpPr>
          <p:cNvPr id="119" name="矩形 76"/>
          <p:cNvSpPr/>
          <p:nvPr/>
        </p:nvSpPr>
        <p:spPr>
          <a:xfrm>
            <a:off x="8254458" y="2796711"/>
            <a:ext cx="748493" cy="367468"/>
          </a:xfrm>
          <a:prstGeom prst="rect">
            <a:avLst/>
          </a:prstGeom>
          <a:solidFill>
            <a:schemeClr val="accent3">
              <a:lumMod val="75000"/>
            </a:schemeClr>
          </a:solidFill>
          <a:ln w="19050">
            <a:no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067" dirty="0" smtClean="0">
                <a:solidFill>
                  <a:srgbClr val="000000"/>
                </a:solidFill>
                <a:latin typeface="微软雅黑" panose="020B0503020204020204" pitchFamily="34" charset="-122"/>
                <a:ea typeface="微软雅黑" panose="020B0503020204020204" pitchFamily="34" charset="-122"/>
              </a:rPr>
              <a:t>NWDAF</a:t>
            </a:r>
            <a:endParaRPr lang="zh-CN" altLang="en-US" sz="1067" dirty="0">
              <a:solidFill>
                <a:srgbClr val="000000"/>
              </a:solidFill>
              <a:latin typeface="微软雅黑" panose="020B0503020204020204" pitchFamily="34" charset="-122"/>
              <a:ea typeface="微软雅黑" panose="020B0503020204020204" pitchFamily="34" charset="-122"/>
            </a:endParaRPr>
          </a:p>
        </p:txBody>
      </p:sp>
      <p:cxnSp>
        <p:nvCxnSpPr>
          <p:cNvPr id="31" name="直接连接符 30"/>
          <p:cNvCxnSpPr/>
          <p:nvPr/>
        </p:nvCxnSpPr>
        <p:spPr bwMode="auto">
          <a:xfrm>
            <a:off x="362909" y="5336872"/>
            <a:ext cx="741991" cy="0"/>
          </a:xfrm>
          <a:prstGeom prst="line">
            <a:avLst/>
          </a:prstGeom>
          <a:noFill/>
          <a:ln w="28575" cap="flat" cmpd="sng" algn="ctr">
            <a:solidFill>
              <a:srgbClr val="C00000"/>
            </a:solidFill>
            <a:prstDash val="sysDash"/>
            <a:round/>
            <a:headEnd type="none" w="med" len="med"/>
            <a:tailEnd type="none" w="med" len="med"/>
          </a:ln>
          <a:effectLst/>
        </p:spPr>
      </p:cxnSp>
      <p:cxnSp>
        <p:nvCxnSpPr>
          <p:cNvPr id="166" name="直接连接符 165"/>
          <p:cNvCxnSpPr/>
          <p:nvPr/>
        </p:nvCxnSpPr>
        <p:spPr bwMode="auto">
          <a:xfrm>
            <a:off x="347895" y="5892882"/>
            <a:ext cx="741991" cy="0"/>
          </a:xfrm>
          <a:prstGeom prst="line">
            <a:avLst/>
          </a:prstGeom>
          <a:noFill/>
          <a:ln w="28575" cap="flat" cmpd="sng" algn="ctr">
            <a:solidFill>
              <a:srgbClr val="0000FF"/>
            </a:solidFill>
            <a:prstDash val="sysDash"/>
            <a:round/>
            <a:headEnd type="none" w="med" len="med"/>
            <a:tailEnd type="none" w="med" len="med"/>
          </a:ln>
          <a:effectLst/>
        </p:spPr>
      </p:cxnSp>
      <p:sp>
        <p:nvSpPr>
          <p:cNvPr id="32" name="文本框 31"/>
          <p:cNvSpPr txBox="1"/>
          <p:nvPr/>
        </p:nvSpPr>
        <p:spPr>
          <a:xfrm>
            <a:off x="1112277" y="5209230"/>
            <a:ext cx="2275385" cy="246221"/>
          </a:xfrm>
          <a:prstGeom prst="rect">
            <a:avLst/>
          </a:prstGeom>
          <a:noFill/>
        </p:spPr>
        <p:txBody>
          <a:bodyPr wrap="square" rtlCol="0">
            <a:spAutoFit/>
          </a:bodyPr>
          <a:lstStyle/>
          <a:p>
            <a:r>
              <a:rPr lang="en-US" dirty="0" err="1" smtClean="0"/>
              <a:t>PDU</a:t>
            </a:r>
            <a:r>
              <a:rPr lang="en-US" dirty="0" smtClean="0"/>
              <a:t> Session</a:t>
            </a:r>
            <a:r>
              <a:rPr lang="zh-CN" altLang="en-US" dirty="0" smtClean="0"/>
              <a:t> </a:t>
            </a:r>
            <a:r>
              <a:rPr lang="en-US" altLang="zh-CN" dirty="0" smtClean="0"/>
              <a:t>Establishment Control</a:t>
            </a:r>
            <a:endParaRPr lang="en-US" dirty="0"/>
          </a:p>
        </p:txBody>
      </p:sp>
      <p:sp>
        <p:nvSpPr>
          <p:cNvPr id="167" name="文本框 166"/>
          <p:cNvSpPr txBox="1"/>
          <p:nvPr/>
        </p:nvSpPr>
        <p:spPr>
          <a:xfrm>
            <a:off x="1104900" y="5766610"/>
            <a:ext cx="2275385" cy="246221"/>
          </a:xfrm>
          <a:prstGeom prst="rect">
            <a:avLst/>
          </a:prstGeom>
          <a:noFill/>
        </p:spPr>
        <p:txBody>
          <a:bodyPr wrap="square" rtlCol="0">
            <a:spAutoFit/>
          </a:bodyPr>
          <a:lstStyle/>
          <a:p>
            <a:r>
              <a:rPr lang="en-US" dirty="0" smtClean="0"/>
              <a:t>Service Setup Control</a:t>
            </a:r>
            <a:endParaRPr lang="en-US" dirty="0"/>
          </a:p>
        </p:txBody>
      </p:sp>
      <p:sp>
        <p:nvSpPr>
          <p:cNvPr id="120" name="矩形 119"/>
          <p:cNvSpPr/>
          <p:nvPr/>
        </p:nvSpPr>
        <p:spPr>
          <a:xfrm>
            <a:off x="5033818" y="2327998"/>
            <a:ext cx="2594550" cy="400110"/>
          </a:xfrm>
          <a:prstGeom prst="rect">
            <a:avLst/>
          </a:prstGeom>
        </p:spPr>
        <p:txBody>
          <a:bodyPr wrap="square">
            <a:spAutoFit/>
          </a:bodyPr>
          <a:lstStyle/>
          <a:p>
            <a:pPr algn="ctr"/>
            <a:r>
              <a:rPr lang="en-US" dirty="0" smtClean="0"/>
              <a:t>1. Slice Congestion Notification + </a:t>
            </a:r>
          </a:p>
          <a:p>
            <a:pPr algn="ctr"/>
            <a:r>
              <a:rPr lang="en-US" dirty="0" smtClean="0"/>
              <a:t>Slice A/B QoE Requirement</a:t>
            </a:r>
            <a:endParaRPr lang="en-US" dirty="0"/>
          </a:p>
        </p:txBody>
      </p:sp>
      <p:cxnSp>
        <p:nvCxnSpPr>
          <p:cNvPr id="121" name="直接箭头连接符 120"/>
          <p:cNvCxnSpPr/>
          <p:nvPr/>
        </p:nvCxnSpPr>
        <p:spPr bwMode="auto">
          <a:xfrm flipH="1" flipV="1">
            <a:off x="8628704" y="1969542"/>
            <a:ext cx="1" cy="827169"/>
          </a:xfrm>
          <a:prstGeom prst="straightConnector1">
            <a:avLst/>
          </a:prstGeom>
          <a:solidFill>
            <a:schemeClr val="accent1"/>
          </a:solidFill>
          <a:ln w="9525" cap="flat" cmpd="sng" algn="ctr">
            <a:solidFill>
              <a:srgbClr val="92D050"/>
            </a:solidFill>
            <a:prstDash val="solid"/>
            <a:round/>
            <a:headEnd type="none" w="med" len="med"/>
            <a:tailEnd type="triangle"/>
          </a:ln>
          <a:effectLst/>
        </p:spPr>
      </p:cxnSp>
      <p:sp>
        <p:nvSpPr>
          <p:cNvPr id="122" name="矩形 121"/>
          <p:cNvSpPr/>
          <p:nvPr/>
        </p:nvSpPr>
        <p:spPr>
          <a:xfrm>
            <a:off x="8604149" y="2288655"/>
            <a:ext cx="1222872" cy="246221"/>
          </a:xfrm>
          <a:prstGeom prst="rect">
            <a:avLst/>
          </a:prstGeom>
        </p:spPr>
        <p:txBody>
          <a:bodyPr wrap="square">
            <a:spAutoFit/>
          </a:bodyPr>
          <a:lstStyle/>
          <a:p>
            <a:r>
              <a:rPr lang="en-US" dirty="0" smtClean="0"/>
              <a:t>2. Slice QoE</a:t>
            </a:r>
            <a:endParaRPr lang="en-US" dirty="0"/>
          </a:p>
        </p:txBody>
      </p:sp>
      <p:cxnSp>
        <p:nvCxnSpPr>
          <p:cNvPr id="168" name="直接箭头连接符 167"/>
          <p:cNvCxnSpPr/>
          <p:nvPr/>
        </p:nvCxnSpPr>
        <p:spPr bwMode="auto">
          <a:xfrm flipH="1">
            <a:off x="5827894" y="1785808"/>
            <a:ext cx="2426563" cy="0"/>
          </a:xfrm>
          <a:prstGeom prst="straightConnector1">
            <a:avLst/>
          </a:prstGeom>
          <a:solidFill>
            <a:schemeClr val="accent1"/>
          </a:solidFill>
          <a:ln w="9525" cap="flat" cmpd="sng" algn="ctr">
            <a:solidFill>
              <a:srgbClr val="92D050"/>
            </a:solidFill>
            <a:prstDash val="solid"/>
            <a:round/>
            <a:headEnd type="none" w="med" len="med"/>
            <a:tailEnd type="triangle"/>
          </a:ln>
          <a:effectLst/>
        </p:spPr>
      </p:cxnSp>
      <p:sp>
        <p:nvSpPr>
          <p:cNvPr id="169" name="矩形 168"/>
          <p:cNvSpPr/>
          <p:nvPr/>
        </p:nvSpPr>
        <p:spPr>
          <a:xfrm>
            <a:off x="6231027" y="1524100"/>
            <a:ext cx="2165051" cy="246221"/>
          </a:xfrm>
          <a:prstGeom prst="rect">
            <a:avLst/>
          </a:prstGeom>
        </p:spPr>
        <p:txBody>
          <a:bodyPr wrap="square">
            <a:spAutoFit/>
          </a:bodyPr>
          <a:lstStyle/>
          <a:p>
            <a:r>
              <a:rPr lang="en-US" dirty="0" smtClean="0"/>
              <a:t>3. Network KPIs Combination</a:t>
            </a:r>
            <a:endParaRPr lang="en-US" dirty="0"/>
          </a:p>
        </p:txBody>
      </p:sp>
      <p:sp>
        <p:nvSpPr>
          <p:cNvPr id="2" name="任意多边形 1"/>
          <p:cNvSpPr/>
          <p:nvPr/>
        </p:nvSpPr>
        <p:spPr bwMode="auto">
          <a:xfrm>
            <a:off x="5499269" y="1825874"/>
            <a:ext cx="2764621" cy="959660"/>
          </a:xfrm>
          <a:custGeom>
            <a:avLst/>
            <a:gdLst>
              <a:gd name="connsiteX0" fmla="*/ 277014 w 3087948"/>
              <a:gd name="connsiteY0" fmla="*/ 950637 h 950637"/>
              <a:gd name="connsiteX1" fmla="*/ 268548 w 3087948"/>
              <a:gd name="connsiteY1" fmla="*/ 78571 h 950637"/>
              <a:gd name="connsiteX2" fmla="*/ 3087948 w 3087948"/>
              <a:gd name="connsiteY2" fmla="*/ 95504 h 950637"/>
            </a:gdLst>
            <a:ahLst/>
            <a:cxnLst>
              <a:cxn ang="0">
                <a:pos x="connsiteX0" y="connsiteY0"/>
              </a:cxn>
              <a:cxn ang="0">
                <a:pos x="connsiteX1" y="connsiteY1"/>
              </a:cxn>
              <a:cxn ang="0">
                <a:pos x="connsiteX2" y="connsiteY2"/>
              </a:cxn>
            </a:cxnLst>
            <a:rect l="l" t="t" r="r" b="b"/>
            <a:pathLst>
              <a:path w="3087948" h="950637">
                <a:moveTo>
                  <a:pt x="277014" y="950637"/>
                </a:moveTo>
                <a:cubicBezTo>
                  <a:pt x="38536" y="585865"/>
                  <a:pt x="-199941" y="221093"/>
                  <a:pt x="268548" y="78571"/>
                </a:cubicBezTo>
                <a:cubicBezTo>
                  <a:pt x="737037" y="-63951"/>
                  <a:pt x="1912492" y="15776"/>
                  <a:pt x="3087948" y="95504"/>
                </a:cubicBezTo>
              </a:path>
            </a:pathLst>
          </a:custGeom>
          <a:noFill/>
          <a:ln w="9525" cap="flat" cmpd="sng" algn="ctr">
            <a:solidFill>
              <a:srgbClr val="92D050"/>
            </a:solidFill>
            <a:prstDash val="solid"/>
            <a:round/>
            <a:headEnd type="none" w="med" len="med"/>
            <a:tailEnd type="triangle"/>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cxnSp>
        <p:nvCxnSpPr>
          <p:cNvPr id="172" name="Straight Connector 288"/>
          <p:cNvCxnSpPr/>
          <p:nvPr/>
        </p:nvCxnSpPr>
        <p:spPr bwMode="auto">
          <a:xfrm>
            <a:off x="10214235" y="1095328"/>
            <a:ext cx="32237" cy="5205884"/>
          </a:xfrm>
          <a:prstGeom prst="line">
            <a:avLst/>
          </a:prstGeom>
          <a:noFill/>
          <a:ln w="19050" cap="flat" cmpd="sng" algn="ctr">
            <a:solidFill>
              <a:schemeClr val="accent3">
                <a:lumMod val="75000"/>
              </a:schemeClr>
            </a:solidFill>
            <a:prstDash val="dash"/>
            <a:round/>
            <a:headEnd type="none" w="med" len="med"/>
            <a:tailEnd type="none" w="med" len="med"/>
          </a:ln>
          <a:effectLst/>
        </p:spPr>
      </p:cxnSp>
      <p:cxnSp>
        <p:nvCxnSpPr>
          <p:cNvPr id="173" name="Straight Connector 289"/>
          <p:cNvCxnSpPr/>
          <p:nvPr/>
        </p:nvCxnSpPr>
        <p:spPr bwMode="auto">
          <a:xfrm flipH="1">
            <a:off x="3576119" y="1042696"/>
            <a:ext cx="10434" cy="5258516"/>
          </a:xfrm>
          <a:prstGeom prst="line">
            <a:avLst/>
          </a:prstGeom>
          <a:noFill/>
          <a:ln w="19050" cap="flat" cmpd="sng" algn="ctr">
            <a:solidFill>
              <a:schemeClr val="accent3">
                <a:lumMod val="75000"/>
              </a:schemeClr>
            </a:solidFill>
            <a:prstDash val="dash"/>
            <a:round/>
            <a:headEnd type="none" w="med" len="med"/>
            <a:tailEnd type="none" w="med" len="med"/>
          </a:ln>
          <a:effectLst/>
        </p:spPr>
      </p:cxnSp>
      <p:sp>
        <p:nvSpPr>
          <p:cNvPr id="175" name="任意多边形 174"/>
          <p:cNvSpPr/>
          <p:nvPr/>
        </p:nvSpPr>
        <p:spPr bwMode="auto">
          <a:xfrm>
            <a:off x="1569804" y="3162301"/>
            <a:ext cx="3977573" cy="1222230"/>
          </a:xfrm>
          <a:custGeom>
            <a:avLst/>
            <a:gdLst>
              <a:gd name="connsiteX0" fmla="*/ 3867150 w 3977781"/>
              <a:gd name="connsiteY0" fmla="*/ 0 h 1333500"/>
              <a:gd name="connsiteX1" fmla="*/ 3933825 w 3977781"/>
              <a:gd name="connsiteY1" fmla="*/ 1181100 h 1333500"/>
              <a:gd name="connsiteX2" fmla="*/ 3286125 w 3977781"/>
              <a:gd name="connsiteY2" fmla="*/ 1238250 h 1333500"/>
              <a:gd name="connsiteX3" fmla="*/ 0 w 3977781"/>
              <a:gd name="connsiteY3" fmla="*/ 1333500 h 1333500"/>
            </a:gdLst>
            <a:ahLst/>
            <a:cxnLst>
              <a:cxn ang="0">
                <a:pos x="connsiteX0" y="connsiteY0"/>
              </a:cxn>
              <a:cxn ang="0">
                <a:pos x="connsiteX1" y="connsiteY1"/>
              </a:cxn>
              <a:cxn ang="0">
                <a:pos x="connsiteX2" y="connsiteY2"/>
              </a:cxn>
              <a:cxn ang="0">
                <a:pos x="connsiteX3" y="connsiteY3"/>
              </a:cxn>
            </a:cxnLst>
            <a:rect l="l" t="t" r="r" b="b"/>
            <a:pathLst>
              <a:path w="3977781" h="1333500">
                <a:moveTo>
                  <a:pt x="3867150" y="0"/>
                </a:moveTo>
                <a:cubicBezTo>
                  <a:pt x="3948906" y="487362"/>
                  <a:pt x="4030662" y="974725"/>
                  <a:pt x="3933825" y="1181100"/>
                </a:cubicBezTo>
                <a:cubicBezTo>
                  <a:pt x="3836988" y="1387475"/>
                  <a:pt x="3286125" y="1238250"/>
                  <a:pt x="3286125" y="1238250"/>
                </a:cubicBezTo>
                <a:lnTo>
                  <a:pt x="0" y="1333500"/>
                </a:lnTo>
              </a:path>
            </a:pathLst>
          </a:custGeom>
          <a:noFill/>
          <a:ln w="28575" cap="flat" cmpd="sng" algn="ctr">
            <a:solidFill>
              <a:srgbClr val="C00000"/>
            </a:solidFill>
            <a:prstDash val="sysDash"/>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sp>
        <p:nvSpPr>
          <p:cNvPr id="176" name="矩形 76"/>
          <p:cNvSpPr/>
          <p:nvPr/>
        </p:nvSpPr>
        <p:spPr>
          <a:xfrm>
            <a:off x="7382348" y="5369445"/>
            <a:ext cx="748493" cy="367468"/>
          </a:xfrm>
          <a:prstGeom prst="rect">
            <a:avLst/>
          </a:prstGeom>
          <a:solidFill>
            <a:schemeClr val="accent5">
              <a:lumMod val="75000"/>
            </a:schemeClr>
          </a:solidFill>
          <a:ln w="19050">
            <a:no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067" dirty="0" smtClean="0">
                <a:solidFill>
                  <a:srgbClr val="000000"/>
                </a:solidFill>
                <a:latin typeface="微软雅黑" panose="020B0503020204020204" pitchFamily="34" charset="-122"/>
                <a:ea typeface="微软雅黑" panose="020B0503020204020204" pitchFamily="34" charset="-122"/>
              </a:rPr>
              <a:t>PCF</a:t>
            </a:r>
            <a:endParaRPr lang="zh-CN" altLang="en-US" sz="1067" dirty="0">
              <a:solidFill>
                <a:srgbClr val="000000"/>
              </a:solidFill>
              <a:latin typeface="微软雅黑" panose="020B0503020204020204" pitchFamily="34" charset="-122"/>
              <a:ea typeface="微软雅黑" panose="020B0503020204020204" pitchFamily="34" charset="-122"/>
            </a:endParaRPr>
          </a:p>
        </p:txBody>
      </p:sp>
      <p:sp>
        <p:nvSpPr>
          <p:cNvPr id="177" name="矩形 76"/>
          <p:cNvSpPr/>
          <p:nvPr/>
        </p:nvSpPr>
        <p:spPr>
          <a:xfrm>
            <a:off x="7389479" y="3501772"/>
            <a:ext cx="748493" cy="367468"/>
          </a:xfrm>
          <a:prstGeom prst="rect">
            <a:avLst/>
          </a:prstGeom>
          <a:solidFill>
            <a:schemeClr val="tx2">
              <a:lumMod val="60000"/>
              <a:lumOff val="40000"/>
            </a:schemeClr>
          </a:solidFill>
          <a:ln w="19050">
            <a:no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067" dirty="0" smtClean="0">
                <a:solidFill>
                  <a:srgbClr val="000000"/>
                </a:solidFill>
                <a:latin typeface="微软雅黑" panose="020B0503020204020204" pitchFamily="34" charset="-122"/>
                <a:ea typeface="微软雅黑" panose="020B0503020204020204" pitchFamily="34" charset="-122"/>
              </a:rPr>
              <a:t>PCF</a:t>
            </a:r>
            <a:endParaRPr lang="zh-CN" altLang="en-US" sz="1067" dirty="0">
              <a:solidFill>
                <a:srgbClr val="000000"/>
              </a:solidFill>
              <a:latin typeface="微软雅黑" panose="020B0503020204020204" pitchFamily="34" charset="-122"/>
              <a:ea typeface="微软雅黑" panose="020B0503020204020204" pitchFamily="34" charset="-122"/>
            </a:endParaRPr>
          </a:p>
        </p:txBody>
      </p:sp>
      <p:sp>
        <p:nvSpPr>
          <p:cNvPr id="170" name="任意多边形 169"/>
          <p:cNvSpPr/>
          <p:nvPr/>
        </p:nvSpPr>
        <p:spPr bwMode="auto">
          <a:xfrm>
            <a:off x="1575303" y="3670654"/>
            <a:ext cx="8962931" cy="869160"/>
          </a:xfrm>
          <a:custGeom>
            <a:avLst/>
            <a:gdLst>
              <a:gd name="connsiteX0" fmla="*/ 8962931 w 8962931"/>
              <a:gd name="connsiteY0" fmla="*/ 294764 h 964720"/>
              <a:gd name="connsiteX1" fmla="*/ 6790099 w 8962931"/>
              <a:gd name="connsiteY1" fmla="*/ 50320 h 964720"/>
              <a:gd name="connsiteX2" fmla="*/ 5694630 w 8962931"/>
              <a:gd name="connsiteY2" fmla="*/ 68427 h 964720"/>
              <a:gd name="connsiteX3" fmla="*/ 4309449 w 8962931"/>
              <a:gd name="connsiteY3" fmla="*/ 756491 h 964720"/>
              <a:gd name="connsiteX4" fmla="*/ 0 w 8962931"/>
              <a:gd name="connsiteY4" fmla="*/ 964720 h 964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62931" h="964720">
                <a:moveTo>
                  <a:pt x="8962931" y="294764"/>
                </a:moveTo>
                <a:cubicBezTo>
                  <a:pt x="8148873" y="191403"/>
                  <a:pt x="7334816" y="88043"/>
                  <a:pt x="6790099" y="50320"/>
                </a:cubicBezTo>
                <a:cubicBezTo>
                  <a:pt x="6245382" y="12597"/>
                  <a:pt x="6108072" y="-49268"/>
                  <a:pt x="5694630" y="68427"/>
                </a:cubicBezTo>
                <a:cubicBezTo>
                  <a:pt x="5281188" y="186122"/>
                  <a:pt x="5258554" y="607109"/>
                  <a:pt x="4309449" y="756491"/>
                </a:cubicBezTo>
                <a:cubicBezTo>
                  <a:pt x="3360344" y="905873"/>
                  <a:pt x="695608" y="926997"/>
                  <a:pt x="0" y="964720"/>
                </a:cubicBezTo>
              </a:path>
            </a:pathLst>
          </a:custGeom>
          <a:noFill/>
          <a:ln w="28575" cap="flat" cmpd="sng" algn="ctr">
            <a:solidFill>
              <a:srgbClr val="0000FF"/>
            </a:solidFill>
            <a:prstDash val="sysDash"/>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sp>
        <p:nvSpPr>
          <p:cNvPr id="171" name="任意多边形 170"/>
          <p:cNvSpPr/>
          <p:nvPr/>
        </p:nvSpPr>
        <p:spPr bwMode="auto">
          <a:xfrm>
            <a:off x="1539089" y="4461253"/>
            <a:ext cx="9107786" cy="1167476"/>
          </a:xfrm>
          <a:custGeom>
            <a:avLst/>
            <a:gdLst>
              <a:gd name="connsiteX0" fmla="*/ 9107786 w 9107786"/>
              <a:gd name="connsiteY0" fmla="*/ 913459 h 1209697"/>
              <a:gd name="connsiteX1" fmla="*/ 6319319 w 9107786"/>
              <a:gd name="connsiteY1" fmla="*/ 1157903 h 1209697"/>
              <a:gd name="connsiteX2" fmla="*/ 4572000 w 9107786"/>
              <a:gd name="connsiteY2" fmla="*/ 26219 h 1209697"/>
              <a:gd name="connsiteX3" fmla="*/ 0 w 9107786"/>
              <a:gd name="connsiteY3" fmla="*/ 361198 h 1209697"/>
            </a:gdLst>
            <a:ahLst/>
            <a:cxnLst>
              <a:cxn ang="0">
                <a:pos x="connsiteX0" y="connsiteY0"/>
              </a:cxn>
              <a:cxn ang="0">
                <a:pos x="connsiteX1" y="connsiteY1"/>
              </a:cxn>
              <a:cxn ang="0">
                <a:pos x="connsiteX2" y="connsiteY2"/>
              </a:cxn>
              <a:cxn ang="0">
                <a:pos x="connsiteX3" y="connsiteY3"/>
              </a:cxn>
            </a:cxnLst>
            <a:rect l="l" t="t" r="r" b="b"/>
            <a:pathLst>
              <a:path w="9107786" h="1209697">
                <a:moveTo>
                  <a:pt x="9107786" y="913459"/>
                </a:moveTo>
                <a:cubicBezTo>
                  <a:pt x="8091534" y="1109617"/>
                  <a:pt x="7075283" y="1305776"/>
                  <a:pt x="6319319" y="1157903"/>
                </a:cubicBezTo>
                <a:cubicBezTo>
                  <a:pt x="5563355" y="1010030"/>
                  <a:pt x="5625220" y="159003"/>
                  <a:pt x="4572000" y="26219"/>
                </a:cubicBezTo>
                <a:cubicBezTo>
                  <a:pt x="3518780" y="-106565"/>
                  <a:pt x="730313" y="305368"/>
                  <a:pt x="0" y="361198"/>
                </a:cubicBezTo>
              </a:path>
            </a:pathLst>
          </a:custGeom>
          <a:noFill/>
          <a:ln w="28575" cap="flat" cmpd="sng" algn="ctr">
            <a:solidFill>
              <a:srgbClr val="0000FF"/>
            </a:solidFill>
            <a:prstDash val="sysDash"/>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endParaRPr lang="en-US">
              <a:latin typeface="Arial" charset="0"/>
            </a:endParaRPr>
          </a:p>
        </p:txBody>
      </p:sp>
      <p:cxnSp>
        <p:nvCxnSpPr>
          <p:cNvPr id="178" name="直接箭头连接符 177"/>
          <p:cNvCxnSpPr/>
          <p:nvPr/>
        </p:nvCxnSpPr>
        <p:spPr bwMode="auto">
          <a:xfrm flipH="1">
            <a:off x="5244134" y="1958365"/>
            <a:ext cx="2771" cy="827169"/>
          </a:xfrm>
          <a:prstGeom prst="straightConnector1">
            <a:avLst/>
          </a:prstGeom>
          <a:solidFill>
            <a:schemeClr val="accent1"/>
          </a:solidFill>
          <a:ln w="9525" cap="flat" cmpd="sng" algn="ctr">
            <a:solidFill>
              <a:srgbClr val="92D050"/>
            </a:solidFill>
            <a:prstDash val="dash"/>
            <a:round/>
            <a:headEnd type="none" w="med" len="med"/>
            <a:tailEnd type="triangle"/>
          </a:ln>
          <a:effectLst/>
        </p:spPr>
      </p:cxnSp>
      <p:sp>
        <p:nvSpPr>
          <p:cNvPr id="179" name="矩形 178"/>
          <p:cNvSpPr/>
          <p:nvPr/>
        </p:nvSpPr>
        <p:spPr>
          <a:xfrm>
            <a:off x="3720327" y="2056651"/>
            <a:ext cx="1684383" cy="246221"/>
          </a:xfrm>
          <a:prstGeom prst="rect">
            <a:avLst/>
          </a:prstGeom>
        </p:spPr>
        <p:txBody>
          <a:bodyPr wrap="square">
            <a:spAutoFit/>
          </a:bodyPr>
          <a:lstStyle/>
          <a:p>
            <a:r>
              <a:rPr lang="en-US" dirty="0"/>
              <a:t>4</a:t>
            </a:r>
            <a:r>
              <a:rPr lang="en-US" dirty="0" smtClean="0"/>
              <a:t>. Slice Resource update </a:t>
            </a:r>
            <a:endParaRPr lang="en-US" dirty="0"/>
          </a:p>
        </p:txBody>
      </p:sp>
      <p:graphicFrame>
        <p:nvGraphicFramePr>
          <p:cNvPr id="180" name="Table 255"/>
          <p:cNvGraphicFramePr>
            <a:graphicFrameLocks noGrp="1"/>
          </p:cNvGraphicFramePr>
          <p:nvPr>
            <p:extLst/>
          </p:nvPr>
        </p:nvGraphicFramePr>
        <p:xfrm>
          <a:off x="218578" y="2541301"/>
          <a:ext cx="2373533" cy="1051560"/>
        </p:xfrm>
        <a:graphic>
          <a:graphicData uri="http://schemas.openxmlformats.org/drawingml/2006/table">
            <a:tbl>
              <a:tblPr firstRow="1" bandRow="1">
                <a:tableStyleId>{5940675A-B579-460E-94D1-54222C63F5DA}</a:tableStyleId>
              </a:tblPr>
              <a:tblGrid>
                <a:gridCol w="758176">
                  <a:extLst>
                    <a:ext uri="{9D8B030D-6E8A-4147-A177-3AD203B41FA5}">
                      <a16:colId xmlns:a16="http://schemas.microsoft.com/office/drawing/2014/main" val="20000"/>
                    </a:ext>
                  </a:extLst>
                </a:gridCol>
                <a:gridCol w="1615357">
                  <a:extLst>
                    <a:ext uri="{9D8B030D-6E8A-4147-A177-3AD203B41FA5}">
                      <a16:colId xmlns:a16="http://schemas.microsoft.com/office/drawing/2014/main" val="20001"/>
                    </a:ext>
                  </a:extLst>
                </a:gridCol>
              </a:tblGrid>
              <a:tr h="345440">
                <a:tc>
                  <a:txBody>
                    <a:bodyPr/>
                    <a:lstStyle/>
                    <a:p>
                      <a:pPr algn="ctr"/>
                      <a:r>
                        <a:rPr lang="en-US" altLang="zh-CN" sz="1500" dirty="0" smtClean="0">
                          <a:latin typeface="微软雅黑" panose="020B0503020204020204" pitchFamily="34" charset="-122"/>
                          <a:ea typeface="微软雅黑" panose="020B0503020204020204" pitchFamily="34" charset="-122"/>
                        </a:rPr>
                        <a:t>APP</a:t>
                      </a:r>
                      <a:endParaRPr lang="en-US" sz="1500" dirty="0">
                        <a:latin typeface="微软雅黑" panose="020B0503020204020204" pitchFamily="34" charset="-122"/>
                        <a:ea typeface="微软雅黑" panose="020B0503020204020204" pitchFamily="34" charset="-122"/>
                      </a:endParaRPr>
                    </a:p>
                  </a:txBody>
                  <a:tcPr marL="121920" marR="121920" marT="60960" marB="60960"/>
                </a:tc>
                <a:tc>
                  <a:txBody>
                    <a:bodyPr/>
                    <a:lstStyle/>
                    <a:p>
                      <a:pPr algn="ctr"/>
                      <a:r>
                        <a:rPr lang="en-US" sz="1500" dirty="0" smtClean="0">
                          <a:latin typeface="微软雅黑" panose="020B0503020204020204" pitchFamily="34" charset="-122"/>
                          <a:ea typeface="微软雅黑" panose="020B0503020204020204" pitchFamily="34" charset="-122"/>
                        </a:rPr>
                        <a:t>Network</a:t>
                      </a:r>
                      <a:r>
                        <a:rPr lang="en-US" sz="1500" baseline="0" dirty="0" smtClean="0">
                          <a:latin typeface="微软雅黑" panose="020B0503020204020204" pitchFamily="34" charset="-122"/>
                          <a:ea typeface="微软雅黑" panose="020B0503020204020204" pitchFamily="34" charset="-122"/>
                        </a:rPr>
                        <a:t> slice</a:t>
                      </a:r>
                      <a:endParaRPr lang="en-US" sz="1500" dirty="0">
                        <a:latin typeface="微软雅黑" panose="020B0503020204020204" pitchFamily="34" charset="-122"/>
                        <a:ea typeface="微软雅黑" panose="020B0503020204020204" pitchFamily="34" charset="-122"/>
                      </a:endParaRPr>
                    </a:p>
                  </a:txBody>
                  <a:tcPr marL="121920" marR="121920" marT="60960" marB="60960"/>
                </a:tc>
                <a:extLst>
                  <a:ext uri="{0D108BD9-81ED-4DB2-BD59-A6C34878D82A}">
                    <a16:rowId xmlns:a16="http://schemas.microsoft.com/office/drawing/2014/main" val="10001"/>
                  </a:ext>
                </a:extLst>
              </a:tr>
              <a:tr h="345440">
                <a:tc>
                  <a:txBody>
                    <a:bodyPr/>
                    <a:lstStyle/>
                    <a:p>
                      <a:endParaRPr lang="en-US" sz="1500" dirty="0">
                        <a:latin typeface="微软雅黑" panose="020B0503020204020204" pitchFamily="34" charset="-122"/>
                        <a:ea typeface="微软雅黑" panose="020B0503020204020204" pitchFamily="34" charset="-122"/>
                      </a:endParaRPr>
                    </a:p>
                  </a:txBody>
                  <a:tcPr marL="121920" marR="121920" marT="60960" marB="60960"/>
                </a:tc>
                <a:tc>
                  <a:txBody>
                    <a:bodyPr/>
                    <a:lstStyle/>
                    <a:p>
                      <a:r>
                        <a:rPr lang="en-US" altLang="zh-CN" sz="1500" dirty="0" err="1" smtClean="0">
                          <a:latin typeface="微软雅黑" panose="020B0503020204020204" pitchFamily="34" charset="-122"/>
                          <a:ea typeface="微软雅黑" panose="020B0503020204020204" pitchFamily="34" charset="-122"/>
                        </a:rPr>
                        <a:t>eMBB_MNO</a:t>
                      </a:r>
                      <a:endParaRPr lang="en-US" sz="1500" dirty="0">
                        <a:latin typeface="微软雅黑" panose="020B0503020204020204" pitchFamily="34" charset="-122"/>
                        <a:ea typeface="微软雅黑" panose="020B0503020204020204" pitchFamily="34" charset="-122"/>
                      </a:endParaRPr>
                    </a:p>
                  </a:txBody>
                  <a:tcPr marL="121920" marR="121920" marT="60960" marB="60960"/>
                </a:tc>
                <a:extLst>
                  <a:ext uri="{0D108BD9-81ED-4DB2-BD59-A6C34878D82A}">
                    <a16:rowId xmlns:a16="http://schemas.microsoft.com/office/drawing/2014/main" val="10002"/>
                  </a:ext>
                </a:extLst>
              </a:tr>
              <a:tr h="345440">
                <a:tc>
                  <a:txBody>
                    <a:bodyPr/>
                    <a:lstStyle/>
                    <a:p>
                      <a:endParaRPr lang="en-US" sz="1500" dirty="0">
                        <a:latin typeface="微软雅黑" panose="020B0503020204020204" pitchFamily="34" charset="-122"/>
                        <a:ea typeface="微软雅黑" panose="020B0503020204020204" pitchFamily="34" charset="-122"/>
                      </a:endParaRPr>
                    </a:p>
                  </a:txBody>
                  <a:tcPr marL="121920" marR="121920" marT="60960" marB="60960"/>
                </a:tc>
                <a:tc>
                  <a:txBody>
                    <a:bodyPr/>
                    <a:lstStyle/>
                    <a:p>
                      <a:r>
                        <a:rPr lang="en-US" altLang="zh-CN" sz="1500" dirty="0" smtClean="0">
                          <a:latin typeface="微软雅黑" panose="020B0503020204020204" pitchFamily="34" charset="-122"/>
                          <a:ea typeface="微软雅黑" panose="020B0503020204020204" pitchFamily="34" charset="-122"/>
                        </a:rPr>
                        <a:t>URLLC_OTT2</a:t>
                      </a:r>
                      <a:endParaRPr lang="en-US" sz="1500" dirty="0">
                        <a:latin typeface="微软雅黑" panose="020B0503020204020204" pitchFamily="34" charset="-122"/>
                        <a:ea typeface="微软雅黑" panose="020B0503020204020204" pitchFamily="34" charset="-122"/>
                      </a:endParaRPr>
                    </a:p>
                  </a:txBody>
                  <a:tcPr marL="121920" marR="121920" marT="60960" marB="60960"/>
                </a:tc>
                <a:extLst>
                  <a:ext uri="{0D108BD9-81ED-4DB2-BD59-A6C34878D82A}">
                    <a16:rowId xmlns:a16="http://schemas.microsoft.com/office/drawing/2014/main" val="10004"/>
                  </a:ext>
                </a:extLst>
              </a:tr>
            </a:tbl>
          </a:graphicData>
        </a:graphic>
      </p:graphicFrame>
      <p:grpSp>
        <p:nvGrpSpPr>
          <p:cNvPr id="181" name="组合 180"/>
          <p:cNvGrpSpPr/>
          <p:nvPr/>
        </p:nvGrpSpPr>
        <p:grpSpPr>
          <a:xfrm>
            <a:off x="362909" y="2941425"/>
            <a:ext cx="525460" cy="602670"/>
            <a:chOff x="383681" y="5301113"/>
            <a:chExt cx="525460" cy="602670"/>
          </a:xfrm>
        </p:grpSpPr>
        <p:pic>
          <p:nvPicPr>
            <p:cNvPr id="182" name="Picture 2" descr="https://ss1.baidu.com/6ONXsjip0QIZ8tyhnq/it/u=3014538400,4047367896&amp;fm=96"/>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1997" t="5992" r="21772" b="3289"/>
            <a:stretch/>
          </p:blipFill>
          <p:spPr bwMode="auto">
            <a:xfrm>
              <a:off x="481615" y="5301113"/>
              <a:ext cx="212212" cy="273890"/>
            </a:xfrm>
            <a:prstGeom prst="rect">
              <a:avLst/>
            </a:prstGeom>
            <a:noFill/>
            <a:extLst>
              <a:ext uri="{909E8E84-426E-40DD-AFC4-6F175D3DCCD1}">
                <a14:hiddenFill xmlns:a14="http://schemas.microsoft.com/office/drawing/2010/main">
                  <a:solidFill>
                    <a:srgbClr val="FFFFFF"/>
                  </a:solidFill>
                </a14:hiddenFill>
              </a:ext>
            </a:extLst>
          </p:spPr>
        </p:pic>
        <p:pic>
          <p:nvPicPr>
            <p:cNvPr id="183" name="Picture 258"/>
            <p:cNvPicPr>
              <a:picLocks noChangeAspect="1"/>
            </p:cNvPicPr>
            <p:nvPr/>
          </p:nvPicPr>
          <p:blipFill>
            <a:blip r:embed="rId4" cstate="print"/>
            <a:stretch>
              <a:fillRect/>
            </a:stretch>
          </p:blipFill>
          <p:spPr>
            <a:xfrm>
              <a:off x="383681" y="5640441"/>
              <a:ext cx="204040" cy="263342"/>
            </a:xfrm>
            <a:prstGeom prst="rect">
              <a:avLst/>
            </a:prstGeom>
          </p:spPr>
        </p:pic>
        <p:pic>
          <p:nvPicPr>
            <p:cNvPr id="184" name="Picture 16" descr="https://ss2.bdstatic.com/70cFvnSh_Q1YnxGkpoWK1HF6hhy/it/u=765427126,933069508&amp;fm=27&amp;gp=0.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9126" y="5640441"/>
              <a:ext cx="240015" cy="18165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445307066"/>
      </p:ext>
    </p:extLst>
  </p:cSld>
  <p:clrMapOvr>
    <a:masterClrMapping/>
  </p:clrMapOvr>
  <mc:AlternateContent xmlns:mc="http://schemas.openxmlformats.org/markup-compatibility/2006" xmlns:p14="http://schemas.microsoft.com/office/powerpoint/2010/main">
    <mc:Choice Requires="p14">
      <p:transition p14:dur="10" advClick="0" advTm="8000"/>
    </mc:Choice>
    <mc:Fallback xmlns="">
      <p:transition advClick="0" advTm="800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标题 1"/>
          <p:cNvSpPr>
            <a:spLocks noGrp="1"/>
          </p:cNvSpPr>
          <p:nvPr>
            <p:ph type="title"/>
          </p:nvPr>
        </p:nvSpPr>
        <p:spPr>
          <a:xfrm>
            <a:off x="0" y="11918"/>
            <a:ext cx="12192000" cy="871537"/>
          </a:xfrm>
          <a:noFill/>
          <a:ln w="9525">
            <a:noFill/>
            <a:miter lim="800000"/>
            <a:headEnd/>
            <a:tailEnd/>
          </a:ln>
          <a:effectLst/>
        </p:spPr>
        <p:txBody>
          <a:bodyPr vert="horz" wrap="square" lIns="106849" tIns="53424" rIns="106849" bIns="53424" numCol="1" anchor="ctr" anchorCtr="0" compatLnSpc="1">
            <a:prstTxWarp prst="textNoShape">
              <a:avLst/>
            </a:prstTxWarp>
            <a:normAutofit/>
          </a:bodyPr>
          <a:lstStyle/>
          <a:p>
            <a:pPr algn="ctr"/>
            <a:r>
              <a:rPr lang="en-GB" altLang="zh-CN" sz="2667" dirty="0"/>
              <a:t>Slice Resource Adjustment</a:t>
            </a:r>
            <a:endParaRPr lang="en-US" sz="2667" dirty="0"/>
          </a:p>
        </p:txBody>
      </p:sp>
      <p:grpSp>
        <p:nvGrpSpPr>
          <p:cNvPr id="41" name="组合 40"/>
          <p:cNvGrpSpPr/>
          <p:nvPr/>
        </p:nvGrpSpPr>
        <p:grpSpPr>
          <a:xfrm>
            <a:off x="141369" y="1369416"/>
            <a:ext cx="6200163" cy="4531285"/>
            <a:chOff x="107504" y="734982"/>
            <a:chExt cx="5112568" cy="3168352"/>
          </a:xfrm>
        </p:grpSpPr>
        <p:sp>
          <p:nvSpPr>
            <p:cNvPr id="42" name="Rounded Rectangle 3"/>
            <p:cNvSpPr>
              <a:spLocks noChangeArrowheads="1"/>
            </p:cNvSpPr>
            <p:nvPr/>
          </p:nvSpPr>
          <p:spPr bwMode="auto">
            <a:xfrm>
              <a:off x="1475656" y="2031126"/>
              <a:ext cx="3744416" cy="1872208"/>
            </a:xfrm>
            <a:prstGeom prst="roundRect">
              <a:avLst>
                <a:gd name="adj" fmla="val 8847"/>
              </a:avLst>
            </a:prstGeom>
            <a:solidFill>
              <a:srgbClr val="CCFFFF"/>
            </a:solidFill>
            <a:ln w="12700" algn="ctr">
              <a:solidFill>
                <a:srgbClr val="41719C"/>
              </a:solidFill>
              <a:prstDash val="dash"/>
              <a:miter lim="800000"/>
              <a:headEnd/>
              <a:tailEnd/>
            </a:ln>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a:spcBef>
                  <a:spcPct val="0"/>
                </a:spcBef>
                <a:buNone/>
              </a:pPr>
              <a:endParaRPr lang="en-US" altLang="zh-CN" sz="900">
                <a:latin typeface="微软雅黑" panose="020B0503020204020204" pitchFamily="34" charset="-122"/>
                <a:ea typeface="微软雅黑" panose="020B0503020204020204" pitchFamily="34" charset="-122"/>
              </a:endParaRPr>
            </a:p>
          </p:txBody>
        </p:sp>
        <p:sp>
          <p:nvSpPr>
            <p:cNvPr id="43" name="圆角矩形 42"/>
            <p:cNvSpPr/>
            <p:nvPr/>
          </p:nvSpPr>
          <p:spPr bwMode="auto">
            <a:xfrm>
              <a:off x="1907704" y="3396258"/>
              <a:ext cx="3194171" cy="426006"/>
            </a:xfrm>
            <a:prstGeom prst="roundRect">
              <a:avLst/>
            </a:prstGeom>
            <a:noFill/>
            <a:ln w="19050" cap="flat" cmpd="sng" algn="ctr">
              <a:solidFill>
                <a:schemeClr val="tx1">
                  <a:lumMod val="75000"/>
                  <a:lumOff val="25000"/>
                </a:schemeClr>
              </a:solidFill>
              <a:prstDash val="lgDash"/>
              <a:round/>
              <a:headEnd type="none" w="med" len="med"/>
              <a:tailEnd type="none" w="med" len="med"/>
            </a:ln>
            <a:effectLst/>
          </p:spPr>
          <p:txBody>
            <a:bodyPr rot="0" spcFirstLastPara="0" vertOverflow="overflow" horzOverflow="overflow" vert="horz" wrap="square" lIns="68563" tIns="34281" rIns="68563" bIns="34281" numCol="1" spcCol="0" rtlCol="0" fromWordArt="0" anchor="t" anchorCtr="0" forceAA="0" compatLnSpc="1">
              <a:prstTxWarp prst="textNoShape">
                <a:avLst/>
              </a:prstTxWarp>
              <a:noAutofit/>
            </a:bodyPr>
            <a:lstStyle/>
            <a:p>
              <a:pPr algn="ctr" defTabSz="685600"/>
              <a:r>
                <a:rPr lang="en-US" altLang="zh-CN" sz="2000" dirty="0">
                  <a:latin typeface="微软雅黑" panose="020B0503020204020204" pitchFamily="34" charset="-122"/>
                  <a:ea typeface="微软雅黑" panose="020B0503020204020204" pitchFamily="34" charset="-122"/>
                </a:rPr>
                <a:t>5G NF</a:t>
              </a:r>
              <a:endParaRPr lang="zh-CN" altLang="en-US" sz="2000" dirty="0">
                <a:latin typeface="微软雅黑" panose="020B0503020204020204" pitchFamily="34" charset="-122"/>
                <a:ea typeface="微软雅黑" panose="020B0503020204020204" pitchFamily="34" charset="-122"/>
              </a:endParaRPr>
            </a:p>
          </p:txBody>
        </p:sp>
        <p:sp>
          <p:nvSpPr>
            <p:cNvPr id="44" name="Rounded Rectangle 3"/>
            <p:cNvSpPr>
              <a:spLocks noChangeArrowheads="1"/>
            </p:cNvSpPr>
            <p:nvPr/>
          </p:nvSpPr>
          <p:spPr bwMode="auto">
            <a:xfrm>
              <a:off x="152468" y="734982"/>
              <a:ext cx="5067604" cy="897734"/>
            </a:xfrm>
            <a:prstGeom prst="roundRect">
              <a:avLst>
                <a:gd name="adj" fmla="val 8847"/>
              </a:avLst>
            </a:prstGeom>
            <a:noFill/>
            <a:ln w="12700" algn="ctr">
              <a:solidFill>
                <a:schemeClr val="tx2">
                  <a:lumMod val="50000"/>
                </a:schemeClr>
              </a:solidFill>
              <a:prstDash val="lgDash"/>
              <a:miter lim="800000"/>
              <a:headEnd/>
              <a:tailEnd/>
            </a:ln>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a:spcBef>
                  <a:spcPct val="0"/>
                </a:spcBef>
                <a:buNone/>
              </a:pPr>
              <a:endParaRPr lang="en-US" altLang="zh-CN" sz="1000">
                <a:latin typeface="微软雅黑" panose="020B0503020204020204" pitchFamily="34" charset="-122"/>
                <a:ea typeface="微软雅黑" panose="020B0503020204020204" pitchFamily="34" charset="-122"/>
              </a:endParaRPr>
            </a:p>
          </p:txBody>
        </p:sp>
        <p:grpSp>
          <p:nvGrpSpPr>
            <p:cNvPr id="45" name="组合 44"/>
            <p:cNvGrpSpPr/>
            <p:nvPr/>
          </p:nvGrpSpPr>
          <p:grpSpPr>
            <a:xfrm>
              <a:off x="1475656" y="825539"/>
              <a:ext cx="1049864" cy="497662"/>
              <a:chOff x="1308223" y="862107"/>
              <a:chExt cx="1049864" cy="497662"/>
            </a:xfrm>
          </p:grpSpPr>
          <p:sp>
            <p:nvSpPr>
              <p:cNvPr id="101" name="Rectangle 59"/>
              <p:cNvSpPr/>
              <p:nvPr/>
            </p:nvSpPr>
            <p:spPr bwMode="auto">
              <a:xfrm>
                <a:off x="1308223" y="1166087"/>
                <a:ext cx="1049864" cy="193682"/>
              </a:xfrm>
              <a:prstGeom prst="rect">
                <a:avLst/>
              </a:prstGeom>
              <a:noFill/>
            </p:spPr>
            <p:txBody>
              <a:bodyPr wrap="square">
                <a:spAutoFit/>
              </a:bodyPr>
              <a:lstStyle/>
              <a:p>
                <a:pPr algn="ctr">
                  <a:buNone/>
                  <a:defRPr/>
                </a:pPr>
                <a:r>
                  <a:rPr lang="en-US" altLang="zh-CN" sz="1200" dirty="0">
                    <a:latin typeface="微软雅黑" panose="020B0503020204020204" pitchFamily="34" charset="-122"/>
                    <a:ea typeface="微软雅黑" panose="020B0503020204020204" pitchFamily="34" charset="-122"/>
                  </a:rPr>
                  <a:t>Mobile Pay</a:t>
                </a:r>
              </a:p>
            </p:txBody>
          </p:sp>
          <p:pic>
            <p:nvPicPr>
              <p:cNvPr id="102" name="图片 101"/>
              <p:cNvPicPr>
                <a:picLocks noChangeAspect="1"/>
              </p:cNvPicPr>
              <p:nvPr/>
            </p:nvPicPr>
            <p:blipFill>
              <a:blip r:embed="rId4" cstate="print"/>
              <a:stretch>
                <a:fillRect/>
              </a:stretch>
            </p:blipFill>
            <p:spPr>
              <a:xfrm>
                <a:off x="1428555" y="862107"/>
                <a:ext cx="798473" cy="309606"/>
              </a:xfrm>
              <a:prstGeom prst="rect">
                <a:avLst/>
              </a:prstGeom>
              <a:solidFill>
                <a:srgbClr val="66D7F7"/>
              </a:solidFill>
              <a:ln w="9525" cap="flat" cmpd="sng" algn="ctr">
                <a:noFill/>
                <a:prstDash val="solid"/>
                <a:round/>
                <a:headEnd type="none" w="med" len="med"/>
                <a:tailEnd type="none" w="med" len="med"/>
              </a:ln>
              <a:effectLst/>
            </p:spPr>
          </p:pic>
        </p:grpSp>
        <p:grpSp>
          <p:nvGrpSpPr>
            <p:cNvPr id="46" name="组合 45"/>
            <p:cNvGrpSpPr/>
            <p:nvPr/>
          </p:nvGrpSpPr>
          <p:grpSpPr>
            <a:xfrm>
              <a:off x="3880658" y="839120"/>
              <a:ext cx="1051382" cy="497715"/>
              <a:chOff x="3471758" y="875688"/>
              <a:chExt cx="1051382" cy="497715"/>
            </a:xfrm>
          </p:grpSpPr>
          <p:sp>
            <p:nvSpPr>
              <p:cNvPr id="99" name="Rectangle 59"/>
              <p:cNvSpPr/>
              <p:nvPr/>
            </p:nvSpPr>
            <p:spPr bwMode="auto">
              <a:xfrm>
                <a:off x="3471758" y="1179721"/>
                <a:ext cx="1051382" cy="193682"/>
              </a:xfrm>
              <a:prstGeom prst="rect">
                <a:avLst/>
              </a:prstGeom>
              <a:noFill/>
            </p:spPr>
            <p:txBody>
              <a:bodyPr wrap="square">
                <a:spAutoFit/>
              </a:bodyPr>
              <a:lstStyle/>
              <a:p>
                <a:pPr algn="ctr">
                  <a:defRPr/>
                </a:pPr>
                <a:r>
                  <a:rPr lang="en-US" altLang="zh-CN" sz="1200" dirty="0">
                    <a:latin typeface="微软雅黑" panose="020B0503020204020204" pitchFamily="34" charset="-122"/>
                    <a:ea typeface="微软雅黑" panose="020B0503020204020204" pitchFamily="34" charset="-122"/>
                  </a:rPr>
                  <a:t>Auto Drive</a:t>
                </a:r>
              </a:p>
            </p:txBody>
          </p:sp>
          <p:pic>
            <p:nvPicPr>
              <p:cNvPr id="100" name="图片 99"/>
              <p:cNvPicPr>
                <a:picLocks noChangeAspect="1"/>
              </p:cNvPicPr>
              <p:nvPr/>
            </p:nvPicPr>
            <p:blipFill>
              <a:blip r:embed="rId5" cstate="print"/>
              <a:stretch>
                <a:fillRect/>
              </a:stretch>
            </p:blipFill>
            <p:spPr>
              <a:xfrm>
                <a:off x="3684863" y="875688"/>
                <a:ext cx="605357" cy="326770"/>
              </a:xfrm>
              <a:prstGeom prst="rect">
                <a:avLst/>
              </a:prstGeom>
              <a:solidFill>
                <a:srgbClr val="66D7F7"/>
              </a:solidFill>
              <a:ln w="9525" cap="flat" cmpd="sng" algn="ctr">
                <a:noFill/>
                <a:prstDash val="solid"/>
                <a:round/>
                <a:headEnd type="none" w="med" len="med"/>
                <a:tailEnd type="none" w="med" len="med"/>
              </a:ln>
              <a:effectLst/>
            </p:spPr>
          </p:pic>
        </p:grpSp>
        <p:grpSp>
          <p:nvGrpSpPr>
            <p:cNvPr id="47" name="组合 46"/>
            <p:cNvGrpSpPr/>
            <p:nvPr/>
          </p:nvGrpSpPr>
          <p:grpSpPr>
            <a:xfrm>
              <a:off x="2627784" y="813205"/>
              <a:ext cx="1177266" cy="516415"/>
              <a:chOff x="2344839" y="849773"/>
              <a:chExt cx="1177266" cy="516415"/>
            </a:xfrm>
          </p:grpSpPr>
          <p:sp>
            <p:nvSpPr>
              <p:cNvPr id="97" name="Rectangle 59"/>
              <p:cNvSpPr/>
              <p:nvPr/>
            </p:nvSpPr>
            <p:spPr bwMode="auto">
              <a:xfrm>
                <a:off x="2344839" y="1172506"/>
                <a:ext cx="1177266" cy="193682"/>
              </a:xfrm>
              <a:prstGeom prst="rect">
                <a:avLst/>
              </a:prstGeom>
              <a:noFill/>
            </p:spPr>
            <p:txBody>
              <a:bodyPr wrap="square">
                <a:spAutoFit/>
              </a:bodyPr>
              <a:lstStyle/>
              <a:p>
                <a:pPr algn="ctr">
                  <a:buNone/>
                  <a:defRPr/>
                </a:pPr>
                <a:r>
                  <a:rPr lang="en-US" altLang="zh-CN" sz="1200" dirty="0">
                    <a:latin typeface="微软雅黑" panose="020B0503020204020204" pitchFamily="34" charset="-122"/>
                    <a:ea typeface="微软雅黑" panose="020B0503020204020204" pitchFamily="34" charset="-122"/>
                  </a:rPr>
                  <a:t>Vertical(URLLC)</a:t>
                </a:r>
              </a:p>
            </p:txBody>
          </p:sp>
          <p:pic>
            <p:nvPicPr>
              <p:cNvPr id="98" name="图片 97"/>
              <p:cNvPicPr>
                <a:picLocks noChangeAspect="1"/>
              </p:cNvPicPr>
              <p:nvPr/>
            </p:nvPicPr>
            <p:blipFill>
              <a:blip r:embed="rId6" cstate="print"/>
              <a:stretch>
                <a:fillRect/>
              </a:stretch>
            </p:blipFill>
            <p:spPr>
              <a:xfrm>
                <a:off x="2535452" y="849773"/>
                <a:ext cx="728147" cy="334018"/>
              </a:xfrm>
              <a:prstGeom prst="rect">
                <a:avLst/>
              </a:prstGeom>
              <a:solidFill>
                <a:srgbClr val="66D7F7"/>
              </a:solidFill>
              <a:ln w="9525" cap="flat" cmpd="sng" algn="ctr">
                <a:noFill/>
                <a:prstDash val="solid"/>
                <a:round/>
                <a:headEnd type="none" w="med" len="med"/>
                <a:tailEnd type="none" w="med" len="med"/>
              </a:ln>
              <a:effectLst/>
            </p:spPr>
          </p:pic>
        </p:grpSp>
        <p:sp>
          <p:nvSpPr>
            <p:cNvPr id="48" name="Rounded Rectangle 13"/>
            <p:cNvSpPr>
              <a:spLocks noChangeArrowheads="1"/>
            </p:cNvSpPr>
            <p:nvPr/>
          </p:nvSpPr>
          <p:spPr bwMode="auto">
            <a:xfrm>
              <a:off x="1691106" y="2315491"/>
              <a:ext cx="3364171" cy="720931"/>
            </a:xfrm>
            <a:prstGeom prst="roundRect">
              <a:avLst>
                <a:gd name="adj" fmla="val 16667"/>
              </a:avLst>
            </a:prstGeom>
            <a:noFill/>
            <a:ln w="19050" algn="ctr">
              <a:solidFill>
                <a:srgbClr val="C00000"/>
              </a:solidFill>
              <a:miter lim="800000"/>
              <a:headEnd/>
              <a:tailEnd/>
            </a:ln>
          </p:spPr>
          <p:txBody>
            <a:bodyPr anchor="ctr"/>
            <a:lstStyle>
              <a:lvl1pPr defTabSz="800100">
                <a:spcBef>
                  <a:spcPct val="20000"/>
                </a:spcBef>
                <a:buBlip>
                  <a:blip r:embed="rId3"/>
                </a:buBlip>
                <a:defRPr sz="2800">
                  <a:solidFill>
                    <a:schemeClr val="tx1"/>
                  </a:solidFill>
                  <a:latin typeface="Calibri" panose="020F0502020204030204" pitchFamily="34" charset="0"/>
                </a:defRPr>
              </a:lvl1pPr>
              <a:lvl2pPr marL="742950" indent="-285750" defTabSz="8001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defTabSz="8001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defTabSz="8001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8001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defTabSz="8001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defTabSz="8001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defTabSz="8001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defTabSz="8001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ts val="1200"/>
                </a:lnSpc>
                <a:spcBef>
                  <a:spcPct val="0"/>
                </a:spcBef>
                <a:buNone/>
              </a:pPr>
              <a:r>
                <a:rPr lang="en-US" altLang="zh-CN" sz="1600" dirty="0">
                  <a:solidFill>
                    <a:srgbClr val="C00000"/>
                  </a:solidFill>
                  <a:latin typeface="微软雅黑" panose="020B0503020204020204" pitchFamily="34" charset="-122"/>
                  <a:ea typeface="微软雅黑" panose="020B0503020204020204" pitchFamily="34" charset="-122"/>
                </a:rPr>
                <a:t>                     </a:t>
              </a:r>
            </a:p>
            <a:p>
              <a:pPr>
                <a:lnSpc>
                  <a:spcPts val="1200"/>
                </a:lnSpc>
                <a:spcBef>
                  <a:spcPct val="0"/>
                </a:spcBef>
                <a:buNone/>
              </a:pPr>
              <a:r>
                <a:rPr lang="en-US" altLang="zh-CN" sz="1600" dirty="0">
                  <a:solidFill>
                    <a:srgbClr val="C00000"/>
                  </a:solidFill>
                  <a:latin typeface="微软雅黑" panose="020B0503020204020204" pitchFamily="34" charset="-122"/>
                  <a:ea typeface="微软雅黑" panose="020B0503020204020204" pitchFamily="34" charset="-122"/>
                </a:rPr>
                <a:t>                         NWDAF</a:t>
              </a:r>
            </a:p>
            <a:p>
              <a:pPr algn="ctr">
                <a:lnSpc>
                  <a:spcPts val="1200"/>
                </a:lnSpc>
                <a:spcBef>
                  <a:spcPct val="0"/>
                </a:spcBef>
                <a:buNone/>
              </a:pPr>
              <a:endParaRPr lang="en-US" altLang="zh-CN" sz="1600" dirty="0">
                <a:latin typeface="微软雅黑" panose="020B0503020204020204" pitchFamily="34" charset="-122"/>
                <a:ea typeface="微软雅黑" panose="020B0503020204020204" pitchFamily="34" charset="-122"/>
              </a:endParaRPr>
            </a:p>
            <a:p>
              <a:pPr algn="ctr">
                <a:lnSpc>
                  <a:spcPts val="1200"/>
                </a:lnSpc>
                <a:spcBef>
                  <a:spcPct val="0"/>
                </a:spcBef>
                <a:buNone/>
              </a:pPr>
              <a:endParaRPr lang="en-US" altLang="zh-CN" sz="1400" dirty="0">
                <a:latin typeface="微软雅黑" panose="020B0503020204020204" pitchFamily="34" charset="-122"/>
                <a:ea typeface="微软雅黑" panose="020B0503020204020204" pitchFamily="34" charset="-122"/>
              </a:endParaRPr>
            </a:p>
          </p:txBody>
        </p:sp>
        <p:sp>
          <p:nvSpPr>
            <p:cNvPr id="49" name="文本框 134"/>
            <p:cNvSpPr txBox="1"/>
            <p:nvPr/>
          </p:nvSpPr>
          <p:spPr bwMode="auto">
            <a:xfrm>
              <a:off x="241352" y="1347614"/>
              <a:ext cx="4874700" cy="215203"/>
            </a:xfrm>
            <a:prstGeom prst="rect">
              <a:avLst/>
            </a:prstGeom>
            <a:solidFill>
              <a:schemeClr val="bg2">
                <a:lumMod val="40000"/>
                <a:lumOff val="60000"/>
                <a:alpha val="40000"/>
              </a:schemeClr>
            </a:solidFill>
          </p:spPr>
          <p:txBody>
            <a:bodyPr wrap="square" rtlCol="0">
              <a:spAutoFit/>
            </a:bodyPr>
            <a:lstStyle>
              <a:defPPr>
                <a:defRPr lang="en-US"/>
              </a:defPPr>
              <a:lvl1pPr algn="ctr">
                <a:defRPr sz="1050">
                  <a:latin typeface="Calibri" panose="020F0502020204030204" pitchFamily="34" charset="0"/>
                  <a:cs typeface="Calibri" panose="020F0502020204030204" pitchFamily="34" charset="0"/>
                </a:defRPr>
              </a:lvl1pPr>
            </a:lstStyle>
            <a:p>
              <a:r>
                <a:rPr lang="en-US" altLang="zh-CN" sz="1400" b="1" dirty="0">
                  <a:solidFill>
                    <a:srgbClr val="C00000"/>
                  </a:solidFill>
                </a:rPr>
                <a:t>Service MOS Measurement and Service SLA Monitoring </a:t>
              </a:r>
            </a:p>
          </p:txBody>
        </p:sp>
        <p:grpSp>
          <p:nvGrpSpPr>
            <p:cNvPr id="50" name="组合 49"/>
            <p:cNvGrpSpPr/>
            <p:nvPr/>
          </p:nvGrpSpPr>
          <p:grpSpPr>
            <a:xfrm>
              <a:off x="107724" y="825539"/>
              <a:ext cx="1049864" cy="487400"/>
              <a:chOff x="179732" y="862107"/>
              <a:chExt cx="1049864" cy="487400"/>
            </a:xfrm>
          </p:grpSpPr>
          <p:sp>
            <p:nvSpPr>
              <p:cNvPr id="95" name="Rectangle 59"/>
              <p:cNvSpPr/>
              <p:nvPr/>
            </p:nvSpPr>
            <p:spPr bwMode="auto">
              <a:xfrm>
                <a:off x="179732" y="1155825"/>
                <a:ext cx="1049864" cy="193682"/>
              </a:xfrm>
              <a:prstGeom prst="rect">
                <a:avLst/>
              </a:prstGeom>
              <a:noFill/>
            </p:spPr>
            <p:txBody>
              <a:bodyPr wrap="square">
                <a:spAutoFit/>
              </a:bodyPr>
              <a:lstStyle/>
              <a:p>
                <a:pPr algn="ctr">
                  <a:buNone/>
                  <a:defRPr/>
                </a:pPr>
                <a:r>
                  <a:rPr lang="en-US" altLang="zh-CN" sz="1200" dirty="0">
                    <a:latin typeface="微软雅黑" panose="020B0503020204020204" pitchFamily="34" charset="-122"/>
                    <a:ea typeface="微软雅黑" panose="020B0503020204020204" pitchFamily="34" charset="-122"/>
                  </a:rPr>
                  <a:t>Video</a:t>
                </a:r>
              </a:p>
            </p:txBody>
          </p:sp>
          <p:pic>
            <p:nvPicPr>
              <p:cNvPr id="96" name="图片 95"/>
              <p:cNvPicPr>
                <a:picLocks noChangeAspect="1"/>
              </p:cNvPicPr>
              <p:nvPr/>
            </p:nvPicPr>
            <p:blipFill>
              <a:blip r:embed="rId7" cstate="print"/>
              <a:stretch>
                <a:fillRect/>
              </a:stretch>
            </p:blipFill>
            <p:spPr>
              <a:xfrm>
                <a:off x="350109" y="862107"/>
                <a:ext cx="798069" cy="292133"/>
              </a:xfrm>
              <a:prstGeom prst="rect">
                <a:avLst/>
              </a:prstGeom>
              <a:solidFill>
                <a:srgbClr val="66D7F7"/>
              </a:solidFill>
              <a:ln w="9525" cap="flat" cmpd="sng" algn="ctr">
                <a:noFill/>
                <a:prstDash val="solid"/>
                <a:round/>
                <a:headEnd type="none" w="med" len="med"/>
                <a:tailEnd type="none" w="med" len="med"/>
              </a:ln>
              <a:effectLst/>
            </p:spPr>
          </p:pic>
        </p:grpSp>
        <p:sp>
          <p:nvSpPr>
            <p:cNvPr id="51" name="圆角矩形 149"/>
            <p:cNvSpPr/>
            <p:nvPr/>
          </p:nvSpPr>
          <p:spPr bwMode="auto">
            <a:xfrm>
              <a:off x="1869520" y="2537370"/>
              <a:ext cx="1089694" cy="309032"/>
            </a:xfrm>
            <a:prstGeom prst="roundRect">
              <a:avLst/>
            </a:prstGeom>
            <a:solidFill>
              <a:srgbClr val="00B0F0">
                <a:alpha val="50000"/>
              </a:srgb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37" tIns="34268" rIns="68537" bIns="34268" numCol="1" rtlCol="0" anchor="ctr" anchorCtr="0" compatLnSpc="1">
              <a:prstTxWarp prst="textNoShape">
                <a:avLst/>
              </a:prstTxWarp>
            </a:bodyPr>
            <a:lstStyle/>
            <a:p>
              <a:pPr algn="ctr" defTabSz="685600">
                <a:spcBef>
                  <a:spcPts val="451"/>
                </a:spcBef>
                <a:buClr>
                  <a:prstClr val="white">
                    <a:lumMod val="50000"/>
                  </a:prstClr>
                </a:buClr>
                <a:buSzPct val="80000"/>
              </a:pPr>
              <a:r>
                <a:rPr lang="en-US" altLang="zh-CN" sz="1200" dirty="0">
                  <a:latin typeface="微软雅黑" pitchFamily="34" charset="-122"/>
                  <a:ea typeface="微软雅黑" pitchFamily="34" charset="-122"/>
                </a:rPr>
                <a:t>Data Collection </a:t>
              </a:r>
            </a:p>
          </p:txBody>
        </p:sp>
        <p:sp>
          <p:nvSpPr>
            <p:cNvPr id="52" name="右箭头 51"/>
            <p:cNvSpPr/>
            <p:nvPr/>
          </p:nvSpPr>
          <p:spPr bwMode="auto">
            <a:xfrm rot="16200000">
              <a:off x="2252920" y="3056978"/>
              <a:ext cx="570561" cy="108000"/>
            </a:xfrm>
            <a:prstGeom prst="rightArrow">
              <a:avLst/>
            </a:prstGeom>
            <a:solidFill>
              <a:schemeClr val="tx1"/>
            </a:solidFill>
            <a:ln w="9525" cap="flat" cmpd="sng" algn="ctr">
              <a:solidFill>
                <a:schemeClr val="tx1"/>
              </a:solidFill>
              <a:prstDash val="solid"/>
              <a:round/>
              <a:headEnd type="none" w="med" len="med"/>
              <a:tailEnd type="none" w="med" len="med"/>
            </a:ln>
            <a:effectLst/>
          </p:spPr>
          <p:txBody>
            <a:bodyPr rot="0" spcFirstLastPara="0" vertOverflow="overflow" horzOverflow="overflow" vert="horz" wrap="square" lIns="68563" tIns="34281" rIns="68563" bIns="34281" numCol="1" spcCol="0" rtlCol="0" fromWordArt="0" anchor="t" anchorCtr="0" forceAA="0" compatLnSpc="1">
              <a:prstTxWarp prst="textNoShape">
                <a:avLst/>
              </a:prstTxWarp>
              <a:noAutofit/>
            </a:bodyPr>
            <a:lstStyle/>
            <a:p>
              <a:pPr defTabSz="685600"/>
              <a:endParaRPr lang="zh-CN" altLang="en-US" sz="1875" dirty="0">
                <a:latin typeface="微软雅黑" panose="020B0503020204020204" pitchFamily="34" charset="-122"/>
                <a:ea typeface="微软雅黑" panose="020B0503020204020204" pitchFamily="34" charset="-122"/>
              </a:endParaRPr>
            </a:p>
          </p:txBody>
        </p:sp>
        <p:sp>
          <p:nvSpPr>
            <p:cNvPr id="54" name="文本框 53"/>
            <p:cNvSpPr txBox="1"/>
            <p:nvPr/>
          </p:nvSpPr>
          <p:spPr bwMode="auto">
            <a:xfrm>
              <a:off x="1613340" y="3111245"/>
              <a:ext cx="1080694" cy="172162"/>
            </a:xfrm>
            <a:prstGeom prst="rect">
              <a:avLst/>
            </a:prstGeom>
            <a:noFill/>
          </p:spPr>
          <p:txBody>
            <a:bodyPr wrap="square">
              <a:spAutoFit/>
            </a:bodyPr>
            <a:lstStyle>
              <a:defPPr>
                <a:defRPr lang="en-US"/>
              </a:defPPr>
              <a:lvl1pPr algn="ctr">
                <a:buNone/>
                <a:defRPr sz="800">
                  <a:solidFill>
                    <a:srgbClr val="C00000"/>
                  </a:solidFill>
                  <a:latin typeface="微软雅黑" panose="020B0503020204020204" pitchFamily="34" charset="-122"/>
                  <a:ea typeface="微软雅黑" panose="020B0503020204020204" pitchFamily="34" charset="-122"/>
                </a:defRPr>
              </a:lvl1pPr>
            </a:lstStyle>
            <a:p>
              <a:r>
                <a:rPr lang="en-US" altLang="zh-CN" sz="1000" dirty="0">
                  <a:solidFill>
                    <a:schemeClr val="tx1"/>
                  </a:solidFill>
                </a:rPr>
                <a:t>Network Data</a:t>
              </a:r>
            </a:p>
          </p:txBody>
        </p:sp>
        <p:sp>
          <p:nvSpPr>
            <p:cNvPr id="60" name="Rounded Rectangle 14"/>
            <p:cNvSpPr>
              <a:spLocks noChangeArrowheads="1"/>
            </p:cNvSpPr>
            <p:nvPr/>
          </p:nvSpPr>
          <p:spPr bwMode="auto">
            <a:xfrm>
              <a:off x="107504" y="2332597"/>
              <a:ext cx="775605" cy="778649"/>
            </a:xfrm>
            <a:prstGeom prst="roundRect">
              <a:avLst>
                <a:gd name="adj" fmla="val 25255"/>
              </a:avLst>
            </a:prstGeom>
            <a:solidFill>
              <a:schemeClr val="accent1">
                <a:lumMod val="90000"/>
                <a:alpha val="39999"/>
              </a:schemeClr>
            </a:solidFill>
            <a:ln w="12700">
              <a:noFill/>
              <a:prstDash val="dash"/>
            </a:ln>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a:spcBef>
                  <a:spcPct val="0"/>
                </a:spcBef>
                <a:buNone/>
              </a:pPr>
              <a:r>
                <a:rPr lang="en-US" altLang="zh-CN" sz="1600" dirty="0">
                  <a:latin typeface="微软雅黑" panose="020B0503020204020204" pitchFamily="34" charset="-122"/>
                  <a:ea typeface="微软雅黑" panose="020B0503020204020204" pitchFamily="34" charset="-122"/>
                </a:rPr>
                <a:t>OAM</a:t>
              </a:r>
            </a:p>
          </p:txBody>
        </p:sp>
        <p:sp>
          <p:nvSpPr>
            <p:cNvPr id="87" name="Rounded Rectangle 14"/>
            <p:cNvSpPr>
              <a:spLocks noChangeArrowheads="1"/>
            </p:cNvSpPr>
            <p:nvPr/>
          </p:nvSpPr>
          <p:spPr bwMode="auto">
            <a:xfrm>
              <a:off x="1979712" y="3454574"/>
              <a:ext cx="958936" cy="312543"/>
            </a:xfrm>
            <a:prstGeom prst="roundRect">
              <a:avLst>
                <a:gd name="adj" fmla="val 25255"/>
              </a:avLst>
            </a:prstGeom>
            <a:noFill/>
            <a:ln w="19050" algn="ctr">
              <a:solidFill>
                <a:srgbClr val="C00000"/>
              </a:solidFill>
              <a:miter lim="800000"/>
              <a:headEnd/>
              <a:tailEnd/>
            </a:ln>
            <a:extLst/>
          </p:spPr>
          <p:txBody>
            <a:bodyPr anchor="ctr"/>
            <a:lstStyle/>
            <a:p>
              <a:pPr algn="ctr" defTabSz="800080">
                <a:lnSpc>
                  <a:spcPts val="1200"/>
                </a:lnSpc>
              </a:pPr>
              <a:r>
                <a:rPr lang="en-US" altLang="zh-CN" sz="1333" dirty="0">
                  <a:solidFill>
                    <a:srgbClr val="C00000"/>
                  </a:solidFill>
                  <a:latin typeface="微软雅黑" panose="020B0503020204020204" pitchFamily="34" charset="-122"/>
                  <a:ea typeface="微软雅黑" panose="020B0503020204020204" pitchFamily="34" charset="-122"/>
                </a:rPr>
                <a:t>RAN</a:t>
              </a:r>
            </a:p>
          </p:txBody>
        </p:sp>
        <p:sp>
          <p:nvSpPr>
            <p:cNvPr id="89" name="Rounded Rectangle 14"/>
            <p:cNvSpPr>
              <a:spLocks noChangeArrowheads="1"/>
            </p:cNvSpPr>
            <p:nvPr/>
          </p:nvSpPr>
          <p:spPr bwMode="auto">
            <a:xfrm>
              <a:off x="3976987" y="3463240"/>
              <a:ext cx="1049895" cy="306168"/>
            </a:xfrm>
            <a:prstGeom prst="roundRect">
              <a:avLst>
                <a:gd name="adj" fmla="val 25255"/>
              </a:avLst>
            </a:prstGeom>
            <a:noFill/>
            <a:ln w="19050" algn="ctr">
              <a:solidFill>
                <a:srgbClr val="C00000"/>
              </a:solidFill>
              <a:miter lim="800000"/>
              <a:headEnd/>
              <a:tailEnd/>
            </a:ln>
            <a:extLst/>
          </p:spPr>
          <p:txBody>
            <a:bodyPr anchor="ctr"/>
            <a:lstStyle/>
            <a:p>
              <a:pPr algn="ctr" defTabSz="800080">
                <a:lnSpc>
                  <a:spcPts val="1200"/>
                </a:lnSpc>
              </a:pPr>
              <a:r>
                <a:rPr lang="en-US" altLang="zh-CN" sz="1333" dirty="0">
                  <a:solidFill>
                    <a:srgbClr val="C00000"/>
                  </a:solidFill>
                  <a:latin typeface="微软雅黑" panose="020B0503020204020204" pitchFamily="34" charset="-122"/>
                  <a:ea typeface="微软雅黑" panose="020B0503020204020204" pitchFamily="34" charset="-122"/>
                </a:rPr>
                <a:t>          CN</a:t>
              </a:r>
            </a:p>
          </p:txBody>
        </p:sp>
        <p:sp>
          <p:nvSpPr>
            <p:cNvPr id="90" name="右箭头 89"/>
            <p:cNvSpPr/>
            <p:nvPr/>
          </p:nvSpPr>
          <p:spPr bwMode="auto">
            <a:xfrm>
              <a:off x="875685" y="2645004"/>
              <a:ext cx="1008000" cy="144000"/>
            </a:xfrm>
            <a:prstGeom prst="rightArrow">
              <a:avLst/>
            </a:prstGeom>
            <a:solidFill>
              <a:schemeClr val="tx1"/>
            </a:solidFill>
            <a:ln w="9525" cap="flat" cmpd="sng" algn="ctr">
              <a:solidFill>
                <a:schemeClr val="tx1"/>
              </a:solidFill>
              <a:prstDash val="solid"/>
              <a:round/>
              <a:headEnd type="none" w="med" len="med"/>
              <a:tailEnd type="none" w="med" len="med"/>
            </a:ln>
            <a:effectLst/>
          </p:spPr>
          <p:txBody>
            <a:bodyPr rot="0" spcFirstLastPara="0" vertOverflow="overflow" horzOverflow="overflow" vert="horz" wrap="square" lIns="68563" tIns="34281" rIns="68563" bIns="34281" numCol="1" spcCol="0" rtlCol="0" fromWordArt="0" anchor="t" anchorCtr="0" forceAA="0" compatLnSpc="1">
              <a:prstTxWarp prst="textNoShape">
                <a:avLst/>
              </a:prstTxWarp>
              <a:noAutofit/>
            </a:bodyPr>
            <a:lstStyle/>
            <a:p>
              <a:pPr defTabSz="685600"/>
              <a:endParaRPr lang="zh-CN" altLang="en-US" sz="1875" dirty="0">
                <a:latin typeface="微软雅黑" panose="020B0503020204020204" pitchFamily="34" charset="-122"/>
                <a:ea typeface="微软雅黑" panose="020B0503020204020204" pitchFamily="34" charset="-122"/>
              </a:endParaRPr>
            </a:p>
          </p:txBody>
        </p:sp>
        <p:sp>
          <p:nvSpPr>
            <p:cNvPr id="91" name="文本框 90"/>
            <p:cNvSpPr txBox="1"/>
            <p:nvPr/>
          </p:nvSpPr>
          <p:spPr bwMode="auto">
            <a:xfrm>
              <a:off x="821649" y="2714092"/>
              <a:ext cx="1080694" cy="172162"/>
            </a:xfrm>
            <a:prstGeom prst="rect">
              <a:avLst/>
            </a:prstGeom>
            <a:noFill/>
          </p:spPr>
          <p:txBody>
            <a:bodyPr wrap="square">
              <a:spAutoFit/>
            </a:bodyPr>
            <a:lstStyle>
              <a:defPPr>
                <a:defRPr lang="en-US"/>
              </a:defPPr>
              <a:lvl1pPr marL="177800" indent="-177800">
                <a:buClr>
                  <a:schemeClr val="bg1">
                    <a:lumMod val="50000"/>
                  </a:schemeClr>
                </a:buClr>
                <a:buSzPct val="80000"/>
                <a:buNone/>
                <a:defRPr sz="800">
                  <a:solidFill>
                    <a:schemeClr val="tx1"/>
                  </a:solidFill>
                  <a:latin typeface="微软雅黑" panose="020B0503020204020204" pitchFamily="34" charset="-122"/>
                  <a:ea typeface="微软雅黑" panose="020B0503020204020204" pitchFamily="34" charset="-122"/>
                </a:defRPr>
              </a:lvl1pPr>
            </a:lstStyle>
            <a:p>
              <a:r>
                <a:rPr lang="en-US" altLang="zh-CN" sz="1000" dirty="0"/>
                <a:t>Data from OAM</a:t>
              </a:r>
            </a:p>
          </p:txBody>
        </p:sp>
        <p:sp>
          <p:nvSpPr>
            <p:cNvPr id="93" name="Rounded Rectangle 13"/>
            <p:cNvSpPr>
              <a:spLocks noChangeArrowheads="1"/>
            </p:cNvSpPr>
            <p:nvPr/>
          </p:nvSpPr>
          <p:spPr bwMode="auto">
            <a:xfrm>
              <a:off x="1835696" y="2067694"/>
              <a:ext cx="3226053" cy="189559"/>
            </a:xfrm>
            <a:prstGeom prst="roundRect">
              <a:avLst>
                <a:gd name="adj" fmla="val 16667"/>
              </a:avLst>
            </a:prstGeom>
            <a:noFill/>
            <a:ln w="19050" algn="ctr">
              <a:solidFill>
                <a:srgbClr val="C00000"/>
              </a:solidFill>
              <a:miter lim="800000"/>
              <a:headEnd/>
              <a:tailEnd/>
            </a:ln>
          </p:spPr>
          <p:txBody>
            <a:bodyPr anchor="ctr"/>
            <a:lstStyle>
              <a:lvl1pPr defTabSz="800100">
                <a:spcBef>
                  <a:spcPct val="20000"/>
                </a:spcBef>
                <a:buBlip>
                  <a:blip r:embed="rId3"/>
                </a:buBlip>
                <a:defRPr sz="2800">
                  <a:solidFill>
                    <a:schemeClr val="tx1"/>
                  </a:solidFill>
                  <a:latin typeface="Calibri" panose="020F0502020204030204" pitchFamily="34" charset="0"/>
                </a:defRPr>
              </a:lvl1pPr>
              <a:lvl2pPr marL="742950" indent="-285750" defTabSz="8001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defTabSz="8001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defTabSz="8001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8001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defTabSz="8001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defTabSz="8001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defTabSz="8001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defTabSz="8001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a:lnSpc>
                  <a:spcPts val="1200"/>
                </a:lnSpc>
                <a:spcBef>
                  <a:spcPct val="0"/>
                </a:spcBef>
                <a:buNone/>
              </a:pPr>
              <a:r>
                <a:rPr lang="en-US" altLang="zh-CN" sz="1600" dirty="0">
                  <a:solidFill>
                    <a:srgbClr val="C00000"/>
                  </a:solidFill>
                  <a:latin typeface="微软雅黑" panose="020B0503020204020204" pitchFamily="34" charset="-122"/>
                  <a:ea typeface="微软雅黑" panose="020B0503020204020204" pitchFamily="34" charset="-122"/>
                </a:rPr>
                <a:t>NEF</a:t>
              </a:r>
              <a:endParaRPr lang="en-US" altLang="zh-CN" sz="1600" dirty="0">
                <a:latin typeface="微软雅黑" panose="020B0503020204020204" pitchFamily="34" charset="-122"/>
                <a:ea typeface="微软雅黑" panose="020B0503020204020204" pitchFamily="34" charset="-122"/>
              </a:endParaRPr>
            </a:p>
          </p:txBody>
        </p:sp>
      </p:grpSp>
      <p:sp>
        <p:nvSpPr>
          <p:cNvPr id="104" name="矩形标注 103"/>
          <p:cNvSpPr/>
          <p:nvPr/>
        </p:nvSpPr>
        <p:spPr bwMode="auto">
          <a:xfrm>
            <a:off x="4625493" y="3913145"/>
            <a:ext cx="1366735" cy="660629"/>
          </a:xfrm>
          <a:prstGeom prst="wedgeRectCallout">
            <a:avLst>
              <a:gd name="adj1" fmla="val 104733"/>
              <a:gd name="adj2" fmla="val -227836"/>
            </a:avLst>
          </a:prstGeom>
          <a:solidFill>
            <a:srgbClr val="66D7F7"/>
          </a:solidFill>
          <a:ln w="9525" cap="flat" cmpd="sng" algn="ctr">
            <a:noFill/>
            <a:prstDash val="solid"/>
            <a:round/>
            <a:headEnd type="none" w="med" len="med"/>
            <a:tailEnd type="none" w="med" len="med"/>
          </a:ln>
          <a:effectLst/>
        </p:spPr>
        <p:txBody>
          <a:bodyPr vert="horz" wrap="square" lIns="105600" tIns="52800" rIns="105600" bIns="52800" numCol="1" rtlCol="0" anchor="t" anchorCtr="0" compatLnSpc="1">
            <a:prstTxWarp prst="textNoShape">
              <a:avLst/>
            </a:prstTxWarp>
            <a:spAutoFit/>
          </a:bodyPr>
          <a:lstStyle/>
          <a:p>
            <a:pPr defTabSz="1068891" eaLnBrk="1" hangingPunct="1"/>
            <a:r>
              <a:rPr lang="en-US" altLang="zh-CN" sz="1200" dirty="0">
                <a:latin typeface="微软雅黑" pitchFamily="34" charset="-122"/>
                <a:ea typeface="微软雅黑" pitchFamily="34" charset="-122"/>
              </a:rPr>
              <a:t>Slice Resource Configuration Model training</a:t>
            </a:r>
            <a:endParaRPr lang="zh-CN" altLang="en-US" sz="1200" dirty="0">
              <a:latin typeface="微软雅黑" pitchFamily="34" charset="-122"/>
              <a:ea typeface="微软雅黑" pitchFamily="34" charset="-122"/>
            </a:endParaRPr>
          </a:p>
        </p:txBody>
      </p:sp>
      <p:sp>
        <p:nvSpPr>
          <p:cNvPr id="105" name="圆角矩形 149"/>
          <p:cNvSpPr/>
          <p:nvPr/>
        </p:nvSpPr>
        <p:spPr bwMode="auto">
          <a:xfrm>
            <a:off x="4920805" y="5354498"/>
            <a:ext cx="599131" cy="216228"/>
          </a:xfrm>
          <a:prstGeom prst="roundRect">
            <a:avLst/>
          </a:prstGeom>
          <a:solidFill>
            <a:srgbClr val="00B0F0">
              <a:alpha val="50000"/>
            </a:srgb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37" tIns="34268" rIns="68537" bIns="34268" numCol="1" rtlCol="0" anchor="ctr" anchorCtr="0" compatLnSpc="1">
            <a:prstTxWarp prst="textNoShape">
              <a:avLst/>
            </a:prstTxWarp>
          </a:bodyPr>
          <a:lstStyle/>
          <a:p>
            <a:pPr algn="ctr" defTabSz="685600">
              <a:spcBef>
                <a:spcPts val="451"/>
              </a:spcBef>
              <a:buClr>
                <a:prstClr val="white">
                  <a:lumMod val="50000"/>
                </a:prstClr>
              </a:buClr>
              <a:buSzPct val="80000"/>
            </a:pPr>
            <a:r>
              <a:rPr lang="en-US" altLang="zh-CN" sz="1200" dirty="0">
                <a:latin typeface="微软雅黑" pitchFamily="34" charset="-122"/>
                <a:ea typeface="微软雅黑" pitchFamily="34" charset="-122"/>
              </a:rPr>
              <a:t>PCF</a:t>
            </a:r>
          </a:p>
        </p:txBody>
      </p:sp>
      <p:sp>
        <p:nvSpPr>
          <p:cNvPr id="106" name="右箭头 105"/>
          <p:cNvSpPr/>
          <p:nvPr/>
        </p:nvSpPr>
        <p:spPr bwMode="auto">
          <a:xfrm rot="16200000">
            <a:off x="4703883" y="4848505"/>
            <a:ext cx="816000" cy="144000"/>
          </a:xfrm>
          <a:prstGeom prst="rightArrow">
            <a:avLst/>
          </a:prstGeom>
          <a:solidFill>
            <a:schemeClr val="tx2">
              <a:lumMod val="40000"/>
              <a:lumOff val="60000"/>
            </a:schemeClr>
          </a:solidFill>
          <a:ln w="9525" cap="flat" cmpd="sng" algn="ctr">
            <a:solidFill>
              <a:srgbClr val="C00000"/>
            </a:solidFill>
            <a:prstDash val="solid"/>
            <a:round/>
            <a:headEnd type="none" w="med" len="med"/>
            <a:tailEnd type="none" w="med" len="med"/>
          </a:ln>
          <a:effectLst/>
        </p:spPr>
        <p:txBody>
          <a:bodyPr rot="0" spcFirstLastPara="0" vertOverflow="overflow" horzOverflow="overflow" vert="horz" wrap="square" lIns="68544" tIns="34272" rIns="68544" bIns="34272" numCol="1" spcCol="0" rtlCol="0" fromWordArt="0" anchor="t" anchorCtr="0" forceAA="0" compatLnSpc="1">
            <a:prstTxWarp prst="textNoShape">
              <a:avLst/>
            </a:prstTxWarp>
            <a:noAutofit/>
          </a:bodyPr>
          <a:lstStyle/>
          <a:p>
            <a:pPr defTabSz="685418"/>
            <a:endParaRPr lang="zh-CN" altLang="en-US" sz="933" dirty="0">
              <a:latin typeface="微软雅黑" panose="020B0503020204020204" pitchFamily="34" charset="-122"/>
              <a:ea typeface="微软雅黑" panose="020B0503020204020204" pitchFamily="34" charset="-122"/>
            </a:endParaRPr>
          </a:p>
        </p:txBody>
      </p:sp>
      <p:sp>
        <p:nvSpPr>
          <p:cNvPr id="59" name="任意多边形 58"/>
          <p:cNvSpPr/>
          <p:nvPr/>
        </p:nvSpPr>
        <p:spPr bwMode="auto">
          <a:xfrm>
            <a:off x="5174513" y="3785191"/>
            <a:ext cx="1701209" cy="352853"/>
          </a:xfrm>
          <a:custGeom>
            <a:avLst/>
            <a:gdLst>
              <a:gd name="connsiteX0" fmla="*/ 0 w 1275907"/>
              <a:gd name="connsiteY0" fmla="*/ 552893 h 552893"/>
              <a:gd name="connsiteX1" fmla="*/ 818707 w 1275907"/>
              <a:gd name="connsiteY1" fmla="*/ 95693 h 552893"/>
              <a:gd name="connsiteX2" fmla="*/ 1275907 w 1275907"/>
              <a:gd name="connsiteY2" fmla="*/ 0 h 552893"/>
            </a:gdLst>
            <a:ahLst/>
            <a:cxnLst>
              <a:cxn ang="0">
                <a:pos x="connsiteX0" y="connsiteY0"/>
              </a:cxn>
              <a:cxn ang="0">
                <a:pos x="connsiteX1" y="connsiteY1"/>
              </a:cxn>
              <a:cxn ang="0">
                <a:pos x="connsiteX2" y="connsiteY2"/>
              </a:cxn>
            </a:cxnLst>
            <a:rect l="l" t="t" r="r" b="b"/>
            <a:pathLst>
              <a:path w="1275907" h="552893">
                <a:moveTo>
                  <a:pt x="0" y="552893"/>
                </a:moveTo>
                <a:cubicBezTo>
                  <a:pt x="303028" y="370367"/>
                  <a:pt x="606056" y="187842"/>
                  <a:pt x="818707" y="95693"/>
                </a:cubicBezTo>
                <a:cubicBezTo>
                  <a:pt x="1031358" y="3544"/>
                  <a:pt x="1153632" y="1772"/>
                  <a:pt x="1275907" y="0"/>
                </a:cubicBezTo>
              </a:path>
            </a:pathLst>
          </a:custGeom>
          <a:noFill/>
          <a:ln w="41275" cap="flat" cmpd="sng" algn="ctr">
            <a:solidFill>
              <a:srgbClr val="FF7070"/>
            </a:solidFill>
            <a:prstDash val="solid"/>
            <a:round/>
            <a:headEnd type="none" w="med" len="med"/>
            <a:tailEnd type="stealth" w="med" len="med"/>
          </a:ln>
          <a:effectLst/>
        </p:spPr>
        <p:txBody>
          <a:bodyPr vert="horz" wrap="square" lIns="105600" tIns="52800" rIns="105600" bIns="52800" numCol="1" rtlCol="0" anchor="t" anchorCtr="0" compatLnSpc="1">
            <a:prstTxWarp prst="textNoShape">
              <a:avLst/>
            </a:prstTxWarp>
            <a:spAutoFit/>
          </a:bodyPr>
          <a:lstStyle/>
          <a:p>
            <a:pPr defTabSz="1068891" eaLnBrk="1" hangingPunct="1"/>
            <a:endParaRPr lang="zh-CN" altLang="en-US" sz="1600">
              <a:solidFill>
                <a:schemeClr val="bg1"/>
              </a:solidFill>
              <a:latin typeface="FrutigerNext LT Regular" pitchFamily="34" charset="0"/>
              <a:ea typeface="ＭＳ Ｐゴシック" pitchFamily="34" charset="-128"/>
            </a:endParaRPr>
          </a:p>
        </p:txBody>
      </p:sp>
      <p:sp>
        <p:nvSpPr>
          <p:cNvPr id="64" name="矩形标注 63"/>
          <p:cNvSpPr/>
          <p:nvPr/>
        </p:nvSpPr>
        <p:spPr bwMode="auto">
          <a:xfrm>
            <a:off x="3311691" y="4712397"/>
            <a:ext cx="1898696" cy="291297"/>
          </a:xfrm>
          <a:prstGeom prst="wedgeRectCallout">
            <a:avLst>
              <a:gd name="adj1" fmla="val 140307"/>
              <a:gd name="adj2" fmla="val -291875"/>
            </a:avLst>
          </a:prstGeom>
          <a:noFill/>
          <a:ln w="9525" cap="flat" cmpd="sng" algn="ctr">
            <a:noFill/>
            <a:prstDash val="solid"/>
            <a:round/>
            <a:headEnd type="none" w="med" len="med"/>
            <a:tailEnd type="none" w="med" len="med"/>
          </a:ln>
          <a:effectLst/>
        </p:spPr>
        <p:txBody>
          <a:bodyPr vert="horz" wrap="square" lIns="105600" tIns="52800" rIns="105600" bIns="52800" numCol="1" rtlCol="0" anchor="t" anchorCtr="0" compatLnSpc="1">
            <a:prstTxWarp prst="textNoShape">
              <a:avLst/>
            </a:prstTxWarp>
            <a:spAutoFit/>
          </a:bodyPr>
          <a:lstStyle/>
          <a:p>
            <a:pPr marL="237061" indent="-237061" algn="ctr">
              <a:buClr>
                <a:schemeClr val="bg1">
                  <a:lumMod val="50000"/>
                </a:schemeClr>
              </a:buClr>
              <a:buSzPct val="80000"/>
            </a:pPr>
            <a:r>
              <a:rPr lang="en-US" altLang="zh-CN" sz="1200" dirty="0">
                <a:latin typeface="微软雅黑" panose="020B0503020204020204" pitchFamily="34" charset="-122"/>
                <a:ea typeface="微软雅黑" panose="020B0503020204020204" pitchFamily="34" charset="-122"/>
              </a:rPr>
              <a:t>Slices R</a:t>
            </a:r>
            <a:r>
              <a:rPr lang="zh-CN" altLang="en-US" sz="1200" dirty="0">
                <a:latin typeface="微软雅黑" panose="020B0503020204020204" pitchFamily="34" charset="-122"/>
                <a:ea typeface="微软雅黑" panose="020B0503020204020204" pitchFamily="34" charset="-122"/>
              </a:rPr>
              <a:t>equirement</a:t>
            </a:r>
            <a:endParaRPr lang="en-US" altLang="zh-CN" sz="1200" dirty="0">
              <a:latin typeface="微软雅黑" panose="020B0503020204020204" pitchFamily="34" charset="-122"/>
              <a:ea typeface="微软雅黑" panose="020B0503020204020204" pitchFamily="34" charset="-122"/>
            </a:endParaRPr>
          </a:p>
        </p:txBody>
      </p:sp>
      <p:sp>
        <p:nvSpPr>
          <p:cNvPr id="81" name="文本框 80"/>
          <p:cNvSpPr txBox="1"/>
          <p:nvPr/>
        </p:nvSpPr>
        <p:spPr>
          <a:xfrm>
            <a:off x="7017775" y="4135675"/>
            <a:ext cx="4992000" cy="359009"/>
          </a:xfrm>
          <a:prstGeom prst="rect">
            <a:avLst/>
          </a:prstGeom>
          <a:solidFill>
            <a:srgbClr val="CFF0DE"/>
          </a:solidFill>
          <a:ln w="28575">
            <a:noFill/>
            <a:prstDash val="dash"/>
          </a:ln>
        </p:spPr>
        <p:txBody>
          <a:bodyPr wrap="square" rtlCol="0">
            <a:spAutoFit/>
          </a:bodyPr>
          <a:lstStyle>
            <a:defPPr>
              <a:defRPr lang="en-US"/>
            </a:defPPr>
            <a:lvl1pPr>
              <a:defRPr sz="1300" i="1">
                <a:solidFill>
                  <a:srgbClr val="0000FF"/>
                </a:solidFill>
                <a:latin typeface="Cambria Math" panose="02040503050406030204" pitchFamily="18" charset="0"/>
              </a:defRPr>
            </a:lvl1pPr>
          </a:lstStyle>
          <a:p>
            <a:pPr algn="r"/>
            <a:r>
              <a:rPr lang="en-US" altLang="zh-CN" sz="1733" dirty="0"/>
              <a:t>Tenant Requirement for </a:t>
            </a:r>
            <a:r>
              <a:rPr lang="en-US" sz="1733"/>
              <a:t>Slice N</a:t>
            </a:r>
            <a:endParaRPr lang="en-US" sz="1733" dirty="0"/>
          </a:p>
        </p:txBody>
      </p:sp>
      <p:sp>
        <p:nvSpPr>
          <p:cNvPr id="82" name="文本框 81"/>
          <p:cNvSpPr txBox="1"/>
          <p:nvPr/>
        </p:nvSpPr>
        <p:spPr>
          <a:xfrm>
            <a:off x="7005964" y="1753179"/>
            <a:ext cx="4992000" cy="359009"/>
          </a:xfrm>
          <a:prstGeom prst="rect">
            <a:avLst/>
          </a:prstGeom>
          <a:solidFill>
            <a:srgbClr val="CCFFCC"/>
          </a:solidFill>
          <a:ln w="28575">
            <a:noFill/>
            <a:prstDash val="dash"/>
          </a:ln>
        </p:spPr>
        <p:txBody>
          <a:bodyPr wrap="square" rtlCol="0">
            <a:spAutoFit/>
          </a:bodyPr>
          <a:lstStyle>
            <a:defPPr>
              <a:defRPr lang="en-US"/>
            </a:defPPr>
            <a:lvl1pPr>
              <a:defRPr sz="1300" i="1">
                <a:solidFill>
                  <a:srgbClr val="0000FF"/>
                </a:solidFill>
                <a:latin typeface="Cambria Math" panose="02040503050406030204" pitchFamily="18" charset="0"/>
              </a:defRPr>
            </a:lvl1pPr>
          </a:lstStyle>
          <a:p>
            <a:pPr algn="r"/>
            <a:r>
              <a:rPr lang="en-US" sz="1733" dirty="0"/>
              <a:t>Slice B</a:t>
            </a:r>
          </a:p>
        </p:txBody>
      </p:sp>
      <p:sp>
        <p:nvSpPr>
          <p:cNvPr id="83" name="文本框 82"/>
          <p:cNvSpPr txBox="1"/>
          <p:nvPr/>
        </p:nvSpPr>
        <p:spPr>
          <a:xfrm>
            <a:off x="7022992" y="1186472"/>
            <a:ext cx="4992000" cy="359009"/>
          </a:xfrm>
          <a:prstGeom prst="rect">
            <a:avLst/>
          </a:prstGeom>
          <a:solidFill>
            <a:srgbClr val="8FE2FF"/>
          </a:solidFill>
          <a:ln w="28575">
            <a:noFill/>
            <a:prstDash val="dash"/>
          </a:ln>
        </p:spPr>
        <p:txBody>
          <a:bodyPr wrap="square" rtlCol="0">
            <a:spAutoFit/>
          </a:bodyPr>
          <a:lstStyle>
            <a:defPPr>
              <a:defRPr lang="en-US"/>
            </a:defPPr>
            <a:lvl1pPr>
              <a:defRPr sz="1300" i="1">
                <a:solidFill>
                  <a:srgbClr val="0000FF"/>
                </a:solidFill>
                <a:latin typeface="Cambria Math" panose="02040503050406030204" pitchFamily="18" charset="0"/>
              </a:defRPr>
            </a:lvl1pPr>
          </a:lstStyle>
          <a:p>
            <a:pPr algn="r"/>
            <a:r>
              <a:rPr lang="en-US" sz="1733" dirty="0"/>
              <a:t>Slice A</a:t>
            </a:r>
          </a:p>
        </p:txBody>
      </p:sp>
      <p:sp>
        <p:nvSpPr>
          <p:cNvPr id="84" name="左大括号 83"/>
          <p:cNvSpPr/>
          <p:nvPr/>
        </p:nvSpPr>
        <p:spPr bwMode="auto">
          <a:xfrm>
            <a:off x="6768075" y="1115139"/>
            <a:ext cx="336000" cy="1728000"/>
          </a:xfrm>
          <a:prstGeom prst="leftBrace">
            <a:avLst/>
          </a:prstGeom>
          <a:noFill/>
          <a:ln w="28575"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US" sz="1333">
              <a:latin typeface="Arial" charset="0"/>
            </a:endParaRPr>
          </a:p>
        </p:txBody>
      </p:sp>
      <mc:AlternateContent xmlns:mc="http://schemas.openxmlformats.org/markup-compatibility/2006" xmlns:a14="http://schemas.microsoft.com/office/drawing/2010/main">
        <mc:Choice Requires="a14">
          <p:sp>
            <p:nvSpPr>
              <p:cNvPr id="85" name="内容占位符 2"/>
              <p:cNvSpPr txBox="1">
                <a:spLocks/>
              </p:cNvSpPr>
              <p:nvPr/>
            </p:nvSpPr>
            <p:spPr>
              <a:xfrm>
                <a:off x="6932962" y="1055965"/>
                <a:ext cx="5402737" cy="2007137"/>
              </a:xfrm>
              <a:prstGeom prst="rect">
                <a:avLst/>
              </a:prstGeom>
            </p:spPr>
            <p:txBody>
              <a:bodyPr/>
              <a:lstStyle>
                <a:lvl1pPr marL="300031" indent="-300031" algn="l" defTabSz="801668" rtl="0" fontAlgn="base">
                  <a:lnSpc>
                    <a:spcPct val="140000"/>
                  </a:lnSpc>
                  <a:spcBef>
                    <a:spcPct val="0"/>
                  </a:spcBef>
                  <a:spcAft>
                    <a:spcPct val="0"/>
                  </a:spcAft>
                  <a:buClr>
                    <a:schemeClr val="bg2"/>
                  </a:buClr>
                  <a:buSzPct val="60000"/>
                  <a:buFont typeface="Wingdings" pitchFamily="2" charset="2"/>
                  <a:buChar char="l"/>
                  <a:defRPr sz="2000" b="1">
                    <a:solidFill>
                      <a:schemeClr val="tx1"/>
                    </a:solidFill>
                    <a:latin typeface="微软雅黑" panose="020B0503020204020204" pitchFamily="34" charset="-122"/>
                    <a:ea typeface="微软雅黑" panose="020B0503020204020204" pitchFamily="34" charset="-122"/>
                    <a:cs typeface="+mn-cs"/>
                  </a:defRPr>
                </a:lvl1pPr>
                <a:lvl2pPr marL="652447" indent="-250819" algn="l" defTabSz="801668" rtl="0" fontAlgn="base">
                  <a:lnSpc>
                    <a:spcPct val="140000"/>
                  </a:lnSpc>
                  <a:spcBef>
                    <a:spcPct val="0"/>
                  </a:spcBef>
                  <a:spcAft>
                    <a:spcPct val="0"/>
                  </a:spcAft>
                  <a:buClr>
                    <a:schemeClr val="tx1"/>
                  </a:buClr>
                  <a:buSzPct val="50000"/>
                  <a:buFont typeface="Wingdings" pitchFamily="2" charset="2"/>
                  <a:buChar char="p"/>
                  <a:defRPr>
                    <a:solidFill>
                      <a:schemeClr val="tx1"/>
                    </a:solidFill>
                    <a:latin typeface="微软雅黑" panose="020B0503020204020204" pitchFamily="34" charset="-122"/>
                    <a:ea typeface="微软雅黑" panose="020B0503020204020204" pitchFamily="34" charset="-122"/>
                  </a:defRPr>
                </a:lvl2pPr>
                <a:lvl3pPr marL="1003275" indent="-201608" algn="l" defTabSz="801668" rtl="0" fontAlgn="base">
                  <a:lnSpc>
                    <a:spcPct val="140000"/>
                  </a:lnSpc>
                  <a:spcBef>
                    <a:spcPct val="0"/>
                  </a:spcBef>
                  <a:spcAft>
                    <a:spcPct val="0"/>
                  </a:spcAft>
                  <a:buSzPct val="50000"/>
                  <a:buFont typeface="Wingdings" pitchFamily="2" charset="2"/>
                  <a:buChar char="n"/>
                  <a:defRPr sz="1600">
                    <a:solidFill>
                      <a:schemeClr val="tx1"/>
                    </a:solidFill>
                    <a:latin typeface="微软雅黑" panose="020B0503020204020204" pitchFamily="34" charset="-122"/>
                    <a:ea typeface="微软雅黑" panose="020B0503020204020204" pitchFamily="34" charset="-122"/>
                  </a:defRPr>
                </a:lvl3pPr>
                <a:lvl4pPr marL="1401728" indent="-200020" algn="l" defTabSz="801668" rtl="0" fontAlgn="base">
                  <a:lnSpc>
                    <a:spcPct val="140000"/>
                  </a:lnSpc>
                  <a:spcBef>
                    <a:spcPct val="0"/>
                  </a:spcBef>
                  <a:spcAft>
                    <a:spcPct val="0"/>
                  </a:spcAft>
                  <a:buChar char="–"/>
                  <a:defRPr sz="1400">
                    <a:solidFill>
                      <a:schemeClr val="tx1"/>
                    </a:solidFill>
                    <a:latin typeface="微软雅黑" panose="020B0503020204020204" pitchFamily="34" charset="-122"/>
                    <a:ea typeface="微软雅黑" panose="020B0503020204020204" pitchFamily="34" charset="-122"/>
                  </a:defRPr>
                </a:lvl4pPr>
                <a:lvl5pPr marL="1803355"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微软雅黑" panose="020B0503020204020204" pitchFamily="34" charset="-122"/>
                    <a:ea typeface="微软雅黑" panose="020B0503020204020204" pitchFamily="34" charset="-122"/>
                  </a:defRPr>
                </a:lvl5pPr>
                <a:lvl6pPr marL="2260544"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6pPr>
                <a:lvl7pPr marL="2717732"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7pPr>
                <a:lvl8pPr marL="3174921"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8pPr>
                <a:lvl9pPr marL="3632109"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9pPr>
              </a:lstStyle>
              <a:p>
                <a:pPr marL="16933" indent="0">
                  <a:buNone/>
                </a:pPr>
                <a14:m>
                  <m:oMath xmlns:m="http://schemas.openxmlformats.org/officeDocument/2006/math">
                    <m:sSub>
                      <m:sSubPr>
                        <m:ctrlPr>
                          <a:rPr lang="zh-CN" altLang="zh-CN" sz="1200" i="1" kern="0">
                            <a:latin typeface="Cambria Math" panose="02040503050406030204" pitchFamily="18" charset="0"/>
                          </a:rPr>
                        </m:ctrlPr>
                      </m:sSubPr>
                      <m:e>
                        <m:r>
                          <a:rPr lang="en-US" altLang="zh-CN" sz="1200" i="1" kern="0">
                            <a:latin typeface="Cambria Math" panose="02040503050406030204" pitchFamily="18" charset="0"/>
                            <a:ea typeface="Cambria Math" panose="02040503050406030204" pitchFamily="18" charset="0"/>
                          </a:rPr>
                          <m:t>h</m:t>
                        </m:r>
                      </m:e>
                      <m:sub>
                        <m:r>
                          <a:rPr lang="en-US" altLang="zh-CN" sz="1200" i="1" kern="0">
                            <a:latin typeface="Cambria Math" panose="02040503050406030204" pitchFamily="18" charset="0"/>
                            <a:ea typeface="Cambria Math" panose="02040503050406030204" pitchFamily="18" charset="0"/>
                          </a:rPr>
                          <m:t>1</m:t>
                        </m:r>
                      </m:sub>
                    </m:sSub>
                    <m:d>
                      <m:dPr>
                        <m:ctrlPr>
                          <a:rPr lang="zh-CN" altLang="zh-CN" sz="1200" i="1" kern="0">
                            <a:latin typeface="Cambria Math" panose="02040503050406030204" pitchFamily="18" charset="0"/>
                          </a:rPr>
                        </m:ctrlPr>
                      </m:dPr>
                      <m:e>
                        <m:r>
                          <a:rPr lang="en-GB" altLang="zh-CN" sz="1200" i="1" kern="0">
                            <a:latin typeface="Cambria Math" panose="02040503050406030204" pitchFamily="18" charset="0"/>
                            <a:ea typeface="Cambria Math" panose="02040503050406030204" pitchFamily="18" charset="0"/>
                          </a:rPr>
                          <m:t>𝑥</m:t>
                        </m:r>
                      </m:e>
                    </m:d>
                    <m:r>
                      <a:rPr lang="en-GB" altLang="zh-CN" sz="1200" i="1" kern="0">
                        <a:latin typeface="Cambria Math" panose="02040503050406030204" pitchFamily="18" charset="0"/>
                        <a:ea typeface="Cambria Math" panose="02040503050406030204" pitchFamily="18" charset="0"/>
                      </a:rPr>
                      <m:t>=</m:t>
                    </m:r>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𝑤</m:t>
                        </m:r>
                      </m:e>
                      <m:sub>
                        <m:r>
                          <a:rPr lang="en-US" altLang="zh-CN" sz="1200" i="1" kern="0">
                            <a:latin typeface="Cambria Math" panose="02040503050406030204" pitchFamily="18" charset="0"/>
                            <a:ea typeface="Cambria Math" panose="02040503050406030204" pitchFamily="18" charset="0"/>
                          </a:rPr>
                          <m:t>1</m:t>
                        </m:r>
                        <m:r>
                          <a:rPr lang="en-GB" altLang="zh-CN" sz="1200" i="1" kern="0">
                            <a:latin typeface="Cambria Math" panose="02040503050406030204" pitchFamily="18" charset="0"/>
                            <a:ea typeface="Cambria Math" panose="02040503050406030204" pitchFamily="18" charset="0"/>
                          </a:rPr>
                          <m:t>0</m:t>
                        </m:r>
                      </m:sub>
                    </m:sSub>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𝑥</m:t>
                        </m:r>
                      </m:e>
                      <m:sub>
                        <m:r>
                          <a:rPr lang="en-GB" altLang="zh-CN" sz="1200" i="1" kern="0">
                            <a:latin typeface="Cambria Math" panose="02040503050406030204" pitchFamily="18" charset="0"/>
                            <a:ea typeface="Cambria Math" panose="02040503050406030204" pitchFamily="18" charset="0"/>
                          </a:rPr>
                          <m:t>0</m:t>
                        </m:r>
                      </m:sub>
                    </m:sSub>
                    <m:r>
                      <a:rPr lang="en-GB" altLang="zh-CN" sz="1200" i="1" kern="0">
                        <a:latin typeface="Cambria Math" panose="02040503050406030204" pitchFamily="18" charset="0"/>
                        <a:ea typeface="Cambria Math" panose="02040503050406030204" pitchFamily="18" charset="0"/>
                      </a:rPr>
                      <m:t>+</m:t>
                    </m:r>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𝑤</m:t>
                        </m:r>
                      </m:e>
                      <m:sub>
                        <m:r>
                          <a:rPr lang="en-US" altLang="zh-CN" sz="1200" i="1" kern="0">
                            <a:latin typeface="Cambria Math" panose="02040503050406030204" pitchFamily="18" charset="0"/>
                            <a:ea typeface="Cambria Math" panose="02040503050406030204" pitchFamily="18" charset="0"/>
                          </a:rPr>
                          <m:t>1</m:t>
                        </m:r>
                        <m:r>
                          <a:rPr lang="en-GB" altLang="zh-CN" sz="1200" i="1" kern="0">
                            <a:latin typeface="Cambria Math" panose="02040503050406030204" pitchFamily="18" charset="0"/>
                            <a:ea typeface="Cambria Math" panose="02040503050406030204" pitchFamily="18" charset="0"/>
                          </a:rPr>
                          <m:t>1</m:t>
                        </m:r>
                      </m:sub>
                    </m:sSub>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𝑥</m:t>
                        </m:r>
                      </m:e>
                      <m:sub>
                        <m:r>
                          <a:rPr lang="en-GB" altLang="zh-CN" sz="1200" i="1" kern="0">
                            <a:latin typeface="Cambria Math" panose="02040503050406030204" pitchFamily="18" charset="0"/>
                            <a:ea typeface="Cambria Math" panose="02040503050406030204" pitchFamily="18" charset="0"/>
                          </a:rPr>
                          <m:t>1</m:t>
                        </m:r>
                      </m:sub>
                    </m:sSub>
                    <m:r>
                      <a:rPr lang="en-GB" altLang="zh-CN" sz="1200" i="1" kern="0">
                        <a:latin typeface="Cambria Math" panose="02040503050406030204" pitchFamily="18" charset="0"/>
                        <a:ea typeface="Cambria Math" panose="02040503050406030204" pitchFamily="18" charset="0"/>
                      </a:rPr>
                      <m:t>+</m:t>
                    </m:r>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𝑤</m:t>
                        </m:r>
                      </m:e>
                      <m:sub>
                        <m:r>
                          <a:rPr lang="en-US" altLang="zh-CN" sz="1200" i="1" kern="0">
                            <a:latin typeface="Cambria Math" panose="02040503050406030204" pitchFamily="18" charset="0"/>
                            <a:ea typeface="Cambria Math" panose="02040503050406030204" pitchFamily="18" charset="0"/>
                          </a:rPr>
                          <m:t>1</m:t>
                        </m:r>
                        <m:r>
                          <a:rPr lang="en-GB" altLang="zh-CN" sz="1200" i="1" kern="0">
                            <a:latin typeface="Cambria Math" panose="02040503050406030204" pitchFamily="18" charset="0"/>
                            <a:ea typeface="Cambria Math" panose="02040503050406030204" pitchFamily="18" charset="0"/>
                          </a:rPr>
                          <m:t>2</m:t>
                        </m:r>
                      </m:sub>
                    </m:sSub>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𝑥</m:t>
                        </m:r>
                      </m:e>
                      <m:sub>
                        <m:r>
                          <a:rPr lang="en-GB" altLang="zh-CN" sz="1200" i="1" kern="0">
                            <a:latin typeface="Cambria Math" panose="02040503050406030204" pitchFamily="18" charset="0"/>
                            <a:ea typeface="Cambria Math" panose="02040503050406030204" pitchFamily="18" charset="0"/>
                          </a:rPr>
                          <m:t>2</m:t>
                        </m:r>
                      </m:sub>
                    </m:sSub>
                    <m:r>
                      <a:rPr lang="en-GB" altLang="zh-CN" sz="1200" i="1" kern="0">
                        <a:latin typeface="Cambria Math" panose="02040503050406030204" pitchFamily="18" charset="0"/>
                        <a:ea typeface="Cambria Math" panose="02040503050406030204" pitchFamily="18" charset="0"/>
                      </a:rPr>
                      <m:t>+</m:t>
                    </m:r>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𝑤</m:t>
                        </m:r>
                      </m:e>
                      <m:sub>
                        <m:r>
                          <a:rPr lang="en-US" altLang="zh-CN" sz="1200" i="1" kern="0">
                            <a:latin typeface="Cambria Math" panose="02040503050406030204" pitchFamily="18" charset="0"/>
                            <a:ea typeface="Cambria Math" panose="02040503050406030204" pitchFamily="18" charset="0"/>
                          </a:rPr>
                          <m:t>1</m:t>
                        </m:r>
                        <m:r>
                          <a:rPr lang="en-GB" altLang="zh-CN" sz="1200" i="1" kern="0">
                            <a:latin typeface="Cambria Math" panose="02040503050406030204" pitchFamily="18" charset="0"/>
                            <a:ea typeface="Cambria Math" panose="02040503050406030204" pitchFamily="18" charset="0"/>
                          </a:rPr>
                          <m:t>3</m:t>
                        </m:r>
                      </m:sub>
                    </m:sSub>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𝑥</m:t>
                        </m:r>
                      </m:e>
                      <m:sub>
                        <m:r>
                          <a:rPr lang="en-GB" altLang="zh-CN" sz="1200" i="1" kern="0">
                            <a:latin typeface="Cambria Math" panose="02040503050406030204" pitchFamily="18" charset="0"/>
                            <a:ea typeface="Cambria Math" panose="02040503050406030204" pitchFamily="18" charset="0"/>
                          </a:rPr>
                          <m:t>3</m:t>
                        </m:r>
                      </m:sub>
                    </m:sSub>
                    <m:r>
                      <a:rPr lang="en-GB" altLang="zh-CN" sz="1200" i="1" kern="0">
                        <a:latin typeface="Cambria Math" panose="02040503050406030204" pitchFamily="18" charset="0"/>
                        <a:ea typeface="Cambria Math" panose="02040503050406030204" pitchFamily="18" charset="0"/>
                      </a:rPr>
                      <m:t>+</m:t>
                    </m:r>
                    <m:r>
                      <a:rPr lang="en-US" altLang="zh-CN" sz="1200" i="1" kern="0">
                        <a:latin typeface="Cambria Math" panose="02040503050406030204" pitchFamily="18" charset="0"/>
                        <a:ea typeface="Cambria Math" panose="02040503050406030204" pitchFamily="18" charset="0"/>
                      </a:rPr>
                      <m:t>…</m:t>
                    </m:r>
                    <m:r>
                      <a:rPr lang="en-GB" altLang="zh-CN" sz="1200" i="1" kern="0">
                        <a:latin typeface="Cambria Math" panose="02040503050406030204" pitchFamily="18" charset="0"/>
                        <a:ea typeface="Cambria Math" panose="02040503050406030204" pitchFamily="18" charset="0"/>
                      </a:rPr>
                      <m:t>+</m:t>
                    </m:r>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𝑤</m:t>
                        </m:r>
                      </m:e>
                      <m:sub>
                        <m:r>
                          <a:rPr lang="en-US" altLang="zh-CN" sz="1200" i="1" kern="0">
                            <a:latin typeface="Cambria Math" panose="02040503050406030204" pitchFamily="18" charset="0"/>
                            <a:ea typeface="Cambria Math" panose="02040503050406030204" pitchFamily="18" charset="0"/>
                          </a:rPr>
                          <m:t>1</m:t>
                        </m:r>
                        <m:r>
                          <a:rPr lang="en-GB" altLang="zh-CN" sz="1200" i="1" kern="0">
                            <a:latin typeface="Cambria Math" panose="02040503050406030204" pitchFamily="18" charset="0"/>
                            <a:ea typeface="Cambria Math" panose="02040503050406030204" pitchFamily="18" charset="0"/>
                          </a:rPr>
                          <m:t>𝐷</m:t>
                        </m:r>
                      </m:sub>
                    </m:sSub>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𝑥</m:t>
                        </m:r>
                      </m:e>
                      <m:sub>
                        <m:r>
                          <a:rPr lang="en-GB" altLang="zh-CN" sz="1200" i="1" kern="0">
                            <a:latin typeface="Cambria Math" panose="02040503050406030204" pitchFamily="18" charset="0"/>
                            <a:ea typeface="Cambria Math" panose="02040503050406030204" pitchFamily="18" charset="0"/>
                          </a:rPr>
                          <m:t>𝐷</m:t>
                        </m:r>
                      </m:sub>
                    </m:sSub>
                  </m:oMath>
                </a14:m>
                <a:r>
                  <a:rPr lang="en-US" altLang="zh-CN" sz="1200" i="1" kern="0" dirty="0">
                    <a:latin typeface="Cambria Math" panose="02040503050406030204" pitchFamily="18" charset="0"/>
                    <a:ea typeface="Cambria Math" panose="02040503050406030204" pitchFamily="18" charset="0"/>
                  </a:rPr>
                  <a:t> </a:t>
                </a:r>
                <a:r>
                  <a:rPr lang="en-GB" altLang="zh-CN" sz="1200" i="1" kern="0" dirty="0">
                    <a:latin typeface="Cambria Math" panose="02040503050406030204" pitchFamily="18" charset="0"/>
                    <a:ea typeface="Cambria Math" panose="02040503050406030204" pitchFamily="18" charset="0"/>
                  </a:rPr>
                  <a:t>(1)</a:t>
                </a:r>
              </a:p>
              <a:p>
                <a:pPr marL="16933" indent="0">
                  <a:buNone/>
                </a:pPr>
                <a14:m>
                  <m:oMath xmlns:m="http://schemas.openxmlformats.org/officeDocument/2006/math">
                    <m:sSub>
                      <m:sSubPr>
                        <m:ctrlPr>
                          <a:rPr lang="zh-CN" altLang="zh-CN" sz="1200" i="1" kern="0">
                            <a:latin typeface="Cambria Math" panose="02040503050406030204" pitchFamily="18" charset="0"/>
                          </a:rPr>
                        </m:ctrlPr>
                      </m:sSubPr>
                      <m:e>
                        <m:r>
                          <a:rPr lang="en-US" altLang="zh-CN" sz="1200" i="1" kern="0">
                            <a:latin typeface="Cambria Math" panose="02040503050406030204" pitchFamily="18" charset="0"/>
                            <a:ea typeface="Cambria Math" panose="02040503050406030204" pitchFamily="18" charset="0"/>
                          </a:rPr>
                          <m:t>h</m:t>
                        </m:r>
                      </m:e>
                      <m:sub>
                        <m:r>
                          <a:rPr lang="en-US" altLang="zh-CN" sz="1200" i="1" kern="0">
                            <a:latin typeface="Cambria Math" panose="02040503050406030204" pitchFamily="18" charset="0"/>
                            <a:ea typeface="Cambria Math" panose="02040503050406030204" pitchFamily="18" charset="0"/>
                          </a:rPr>
                          <m:t>2</m:t>
                        </m:r>
                      </m:sub>
                    </m:sSub>
                    <m:d>
                      <m:dPr>
                        <m:ctrlPr>
                          <a:rPr lang="zh-CN" altLang="zh-CN" sz="1200" i="1" kern="0">
                            <a:latin typeface="Cambria Math" panose="02040503050406030204" pitchFamily="18" charset="0"/>
                          </a:rPr>
                        </m:ctrlPr>
                      </m:dPr>
                      <m:e>
                        <m:r>
                          <a:rPr lang="en-GB" altLang="zh-CN" sz="1200" i="1" kern="0">
                            <a:latin typeface="Cambria Math" panose="02040503050406030204" pitchFamily="18" charset="0"/>
                            <a:ea typeface="Cambria Math" panose="02040503050406030204" pitchFamily="18" charset="0"/>
                          </a:rPr>
                          <m:t>𝑥</m:t>
                        </m:r>
                      </m:e>
                    </m:d>
                    <m:r>
                      <a:rPr lang="en-GB" altLang="zh-CN" sz="1200" i="1" kern="0">
                        <a:latin typeface="Cambria Math" panose="02040503050406030204" pitchFamily="18" charset="0"/>
                        <a:ea typeface="Cambria Math" panose="02040503050406030204" pitchFamily="18" charset="0"/>
                      </a:rPr>
                      <m:t>=</m:t>
                    </m:r>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𝑤</m:t>
                        </m:r>
                      </m:e>
                      <m:sub>
                        <m:r>
                          <a:rPr lang="en-US" altLang="zh-CN" sz="1200" i="1" kern="0">
                            <a:latin typeface="Cambria Math" panose="02040503050406030204" pitchFamily="18" charset="0"/>
                            <a:ea typeface="Cambria Math" panose="02040503050406030204" pitchFamily="18" charset="0"/>
                          </a:rPr>
                          <m:t>2</m:t>
                        </m:r>
                        <m:r>
                          <a:rPr lang="en-GB" altLang="zh-CN" sz="1200" i="1" kern="0">
                            <a:latin typeface="Cambria Math" panose="02040503050406030204" pitchFamily="18" charset="0"/>
                            <a:ea typeface="Cambria Math" panose="02040503050406030204" pitchFamily="18" charset="0"/>
                          </a:rPr>
                          <m:t>0</m:t>
                        </m:r>
                      </m:sub>
                    </m:sSub>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𝑥</m:t>
                        </m:r>
                      </m:e>
                      <m:sub>
                        <m:r>
                          <a:rPr lang="en-GB" altLang="zh-CN" sz="1200" i="1" kern="0">
                            <a:latin typeface="Cambria Math" panose="02040503050406030204" pitchFamily="18" charset="0"/>
                            <a:ea typeface="Cambria Math" panose="02040503050406030204" pitchFamily="18" charset="0"/>
                          </a:rPr>
                          <m:t>0</m:t>
                        </m:r>
                      </m:sub>
                    </m:sSub>
                    <m:r>
                      <a:rPr lang="en-GB" altLang="zh-CN" sz="1200" i="1" kern="0">
                        <a:latin typeface="Cambria Math" panose="02040503050406030204" pitchFamily="18" charset="0"/>
                        <a:ea typeface="Cambria Math" panose="02040503050406030204" pitchFamily="18" charset="0"/>
                      </a:rPr>
                      <m:t>+</m:t>
                    </m:r>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𝑤</m:t>
                        </m:r>
                      </m:e>
                      <m:sub>
                        <m:r>
                          <a:rPr lang="en-US" altLang="zh-CN" sz="1200" i="1" kern="0">
                            <a:latin typeface="Cambria Math" panose="02040503050406030204" pitchFamily="18" charset="0"/>
                            <a:ea typeface="Cambria Math" panose="02040503050406030204" pitchFamily="18" charset="0"/>
                          </a:rPr>
                          <m:t>2</m:t>
                        </m:r>
                        <m:r>
                          <a:rPr lang="en-GB" altLang="zh-CN" sz="1200" i="1" kern="0">
                            <a:latin typeface="Cambria Math" panose="02040503050406030204" pitchFamily="18" charset="0"/>
                            <a:ea typeface="Cambria Math" panose="02040503050406030204" pitchFamily="18" charset="0"/>
                          </a:rPr>
                          <m:t>1</m:t>
                        </m:r>
                      </m:sub>
                    </m:sSub>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𝑥</m:t>
                        </m:r>
                      </m:e>
                      <m:sub>
                        <m:r>
                          <a:rPr lang="en-GB" altLang="zh-CN" sz="1200" i="1" kern="0">
                            <a:latin typeface="Cambria Math" panose="02040503050406030204" pitchFamily="18" charset="0"/>
                            <a:ea typeface="Cambria Math" panose="02040503050406030204" pitchFamily="18" charset="0"/>
                          </a:rPr>
                          <m:t>1</m:t>
                        </m:r>
                      </m:sub>
                    </m:sSub>
                    <m:r>
                      <a:rPr lang="en-GB" altLang="zh-CN" sz="1200" i="1" kern="0">
                        <a:latin typeface="Cambria Math" panose="02040503050406030204" pitchFamily="18" charset="0"/>
                        <a:ea typeface="Cambria Math" panose="02040503050406030204" pitchFamily="18" charset="0"/>
                      </a:rPr>
                      <m:t>+</m:t>
                    </m:r>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𝑤</m:t>
                        </m:r>
                      </m:e>
                      <m:sub>
                        <m:r>
                          <a:rPr lang="en-US" altLang="zh-CN" sz="1200" i="1" kern="0">
                            <a:latin typeface="Cambria Math" panose="02040503050406030204" pitchFamily="18" charset="0"/>
                            <a:ea typeface="Cambria Math" panose="02040503050406030204" pitchFamily="18" charset="0"/>
                          </a:rPr>
                          <m:t>2</m:t>
                        </m:r>
                        <m:r>
                          <a:rPr lang="en-GB" altLang="zh-CN" sz="1200" i="1" kern="0">
                            <a:latin typeface="Cambria Math" panose="02040503050406030204" pitchFamily="18" charset="0"/>
                            <a:ea typeface="Cambria Math" panose="02040503050406030204" pitchFamily="18" charset="0"/>
                          </a:rPr>
                          <m:t>2</m:t>
                        </m:r>
                      </m:sub>
                    </m:sSub>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𝑥</m:t>
                        </m:r>
                      </m:e>
                      <m:sub>
                        <m:r>
                          <a:rPr lang="en-GB" altLang="zh-CN" sz="1200" i="1" kern="0">
                            <a:latin typeface="Cambria Math" panose="02040503050406030204" pitchFamily="18" charset="0"/>
                            <a:ea typeface="Cambria Math" panose="02040503050406030204" pitchFamily="18" charset="0"/>
                          </a:rPr>
                          <m:t>2</m:t>
                        </m:r>
                      </m:sub>
                    </m:sSub>
                    <m:r>
                      <a:rPr lang="en-GB" altLang="zh-CN" sz="1200" i="1" kern="0">
                        <a:latin typeface="Cambria Math" panose="02040503050406030204" pitchFamily="18" charset="0"/>
                        <a:ea typeface="Cambria Math" panose="02040503050406030204" pitchFamily="18" charset="0"/>
                      </a:rPr>
                      <m:t>+</m:t>
                    </m:r>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𝑤</m:t>
                        </m:r>
                      </m:e>
                      <m:sub>
                        <m:r>
                          <a:rPr lang="en-US" altLang="zh-CN" sz="1200" i="1" kern="0">
                            <a:latin typeface="Cambria Math" panose="02040503050406030204" pitchFamily="18" charset="0"/>
                            <a:ea typeface="Cambria Math" panose="02040503050406030204" pitchFamily="18" charset="0"/>
                          </a:rPr>
                          <m:t>2</m:t>
                        </m:r>
                        <m:r>
                          <a:rPr lang="en-GB" altLang="zh-CN" sz="1200" i="1" kern="0">
                            <a:latin typeface="Cambria Math" panose="02040503050406030204" pitchFamily="18" charset="0"/>
                            <a:ea typeface="Cambria Math" panose="02040503050406030204" pitchFamily="18" charset="0"/>
                          </a:rPr>
                          <m:t>3</m:t>
                        </m:r>
                      </m:sub>
                    </m:sSub>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𝑥</m:t>
                        </m:r>
                      </m:e>
                      <m:sub>
                        <m:r>
                          <a:rPr lang="en-GB" altLang="zh-CN" sz="1200" i="1" kern="0">
                            <a:latin typeface="Cambria Math" panose="02040503050406030204" pitchFamily="18" charset="0"/>
                            <a:ea typeface="Cambria Math" panose="02040503050406030204" pitchFamily="18" charset="0"/>
                          </a:rPr>
                          <m:t>3</m:t>
                        </m:r>
                      </m:sub>
                    </m:sSub>
                    <m:r>
                      <a:rPr lang="en-GB" altLang="zh-CN" sz="1200" i="1" kern="0">
                        <a:latin typeface="Cambria Math" panose="02040503050406030204" pitchFamily="18" charset="0"/>
                        <a:ea typeface="Cambria Math" panose="02040503050406030204" pitchFamily="18" charset="0"/>
                      </a:rPr>
                      <m:t>+</m:t>
                    </m:r>
                    <m:r>
                      <a:rPr lang="en-US" altLang="zh-CN" sz="1200" i="1" kern="0">
                        <a:latin typeface="Cambria Math" panose="02040503050406030204" pitchFamily="18" charset="0"/>
                        <a:ea typeface="Cambria Math" panose="02040503050406030204" pitchFamily="18" charset="0"/>
                      </a:rPr>
                      <m:t>…</m:t>
                    </m:r>
                    <m:r>
                      <a:rPr lang="en-GB" altLang="zh-CN" sz="1200" i="1" kern="0">
                        <a:latin typeface="Cambria Math" panose="02040503050406030204" pitchFamily="18" charset="0"/>
                        <a:ea typeface="Cambria Math" panose="02040503050406030204" pitchFamily="18" charset="0"/>
                      </a:rPr>
                      <m:t>+</m:t>
                    </m:r>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𝑤</m:t>
                        </m:r>
                      </m:e>
                      <m:sub>
                        <m:r>
                          <a:rPr lang="en-US" altLang="zh-CN" sz="1200" i="1" kern="0">
                            <a:latin typeface="Cambria Math" panose="02040503050406030204" pitchFamily="18" charset="0"/>
                            <a:ea typeface="Cambria Math" panose="02040503050406030204" pitchFamily="18" charset="0"/>
                          </a:rPr>
                          <m:t>2</m:t>
                        </m:r>
                        <m:r>
                          <a:rPr lang="en-GB" altLang="zh-CN" sz="1200" i="1" kern="0">
                            <a:latin typeface="Cambria Math" panose="02040503050406030204" pitchFamily="18" charset="0"/>
                            <a:ea typeface="Cambria Math" panose="02040503050406030204" pitchFamily="18" charset="0"/>
                          </a:rPr>
                          <m:t>𝐷</m:t>
                        </m:r>
                      </m:sub>
                    </m:sSub>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𝑥</m:t>
                        </m:r>
                      </m:e>
                      <m:sub>
                        <m:r>
                          <a:rPr lang="en-GB" altLang="zh-CN" sz="1200" i="1" kern="0">
                            <a:latin typeface="Cambria Math" panose="02040503050406030204" pitchFamily="18" charset="0"/>
                            <a:ea typeface="Cambria Math" panose="02040503050406030204" pitchFamily="18" charset="0"/>
                          </a:rPr>
                          <m:t>𝐷</m:t>
                        </m:r>
                      </m:sub>
                    </m:sSub>
                  </m:oMath>
                </a14:m>
                <a:r>
                  <a:rPr lang="en-US" altLang="zh-CN" sz="1200" i="1" kern="0" dirty="0">
                    <a:latin typeface="Cambria Math" panose="02040503050406030204" pitchFamily="18" charset="0"/>
                    <a:ea typeface="Cambria Math" panose="02040503050406030204" pitchFamily="18" charset="0"/>
                  </a:rPr>
                  <a:t> </a:t>
                </a:r>
                <a:r>
                  <a:rPr lang="en-GB" altLang="zh-CN" sz="1200" i="1" kern="0" dirty="0">
                    <a:latin typeface="Cambria Math" panose="02040503050406030204" pitchFamily="18" charset="0"/>
                    <a:ea typeface="Cambria Math" panose="02040503050406030204" pitchFamily="18" charset="0"/>
                  </a:rPr>
                  <a:t>(2)</a:t>
                </a:r>
              </a:p>
              <a:p>
                <a:pPr marL="16933" indent="0">
                  <a:buNone/>
                </a:pPr>
                <a14:m>
                  <m:oMath xmlns:m="http://schemas.openxmlformats.org/officeDocument/2006/math">
                    <m:sSub>
                      <m:sSubPr>
                        <m:ctrlPr>
                          <a:rPr lang="zh-CN" altLang="zh-CN" sz="1200" i="1" kern="0">
                            <a:latin typeface="Cambria Math" panose="02040503050406030204" pitchFamily="18" charset="0"/>
                          </a:rPr>
                        </m:ctrlPr>
                      </m:sSubPr>
                      <m:e>
                        <m:r>
                          <a:rPr lang="en-US" altLang="zh-CN" sz="1200" i="1" kern="0">
                            <a:latin typeface="Cambria Math" panose="02040503050406030204" pitchFamily="18" charset="0"/>
                            <a:ea typeface="Cambria Math" panose="02040503050406030204" pitchFamily="18" charset="0"/>
                          </a:rPr>
                          <m:t>h</m:t>
                        </m:r>
                      </m:e>
                      <m:sub>
                        <m:r>
                          <a:rPr lang="en-US" altLang="zh-CN" sz="1200" i="1" kern="0">
                            <a:latin typeface="Cambria Math" panose="02040503050406030204" pitchFamily="18" charset="0"/>
                            <a:ea typeface="Cambria Math" panose="02040503050406030204" pitchFamily="18" charset="0"/>
                          </a:rPr>
                          <m:t>3</m:t>
                        </m:r>
                      </m:sub>
                    </m:sSub>
                    <m:d>
                      <m:dPr>
                        <m:ctrlPr>
                          <a:rPr lang="zh-CN" altLang="zh-CN" sz="1200" i="1" kern="0">
                            <a:latin typeface="Cambria Math" panose="02040503050406030204" pitchFamily="18" charset="0"/>
                          </a:rPr>
                        </m:ctrlPr>
                      </m:dPr>
                      <m:e>
                        <m:r>
                          <a:rPr lang="en-GB" altLang="zh-CN" sz="1200" i="1" kern="0">
                            <a:latin typeface="Cambria Math" panose="02040503050406030204" pitchFamily="18" charset="0"/>
                            <a:ea typeface="Cambria Math" panose="02040503050406030204" pitchFamily="18" charset="0"/>
                          </a:rPr>
                          <m:t>𝑥</m:t>
                        </m:r>
                      </m:e>
                    </m:d>
                    <m:r>
                      <a:rPr lang="en-GB" altLang="zh-CN" sz="1200" i="1" kern="0">
                        <a:latin typeface="Cambria Math" panose="02040503050406030204" pitchFamily="18" charset="0"/>
                        <a:ea typeface="Cambria Math" panose="02040503050406030204" pitchFamily="18" charset="0"/>
                      </a:rPr>
                      <m:t>=</m:t>
                    </m:r>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𝑤</m:t>
                        </m:r>
                      </m:e>
                      <m:sub>
                        <m:r>
                          <a:rPr lang="en-US" altLang="zh-CN" sz="1200" i="1" kern="0">
                            <a:latin typeface="Cambria Math" panose="02040503050406030204" pitchFamily="18" charset="0"/>
                            <a:ea typeface="Cambria Math" panose="02040503050406030204" pitchFamily="18" charset="0"/>
                          </a:rPr>
                          <m:t>3</m:t>
                        </m:r>
                        <m:r>
                          <a:rPr lang="en-GB" altLang="zh-CN" sz="1200" i="1" kern="0">
                            <a:latin typeface="Cambria Math" panose="02040503050406030204" pitchFamily="18" charset="0"/>
                            <a:ea typeface="Cambria Math" panose="02040503050406030204" pitchFamily="18" charset="0"/>
                          </a:rPr>
                          <m:t>0</m:t>
                        </m:r>
                      </m:sub>
                    </m:sSub>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𝑥</m:t>
                        </m:r>
                      </m:e>
                      <m:sub>
                        <m:r>
                          <a:rPr lang="en-GB" altLang="zh-CN" sz="1200" i="1" kern="0">
                            <a:latin typeface="Cambria Math" panose="02040503050406030204" pitchFamily="18" charset="0"/>
                            <a:ea typeface="Cambria Math" panose="02040503050406030204" pitchFamily="18" charset="0"/>
                          </a:rPr>
                          <m:t>0</m:t>
                        </m:r>
                      </m:sub>
                    </m:sSub>
                    <m:r>
                      <a:rPr lang="en-GB" altLang="zh-CN" sz="1200" i="1" kern="0">
                        <a:latin typeface="Cambria Math" panose="02040503050406030204" pitchFamily="18" charset="0"/>
                        <a:ea typeface="Cambria Math" panose="02040503050406030204" pitchFamily="18" charset="0"/>
                      </a:rPr>
                      <m:t>+</m:t>
                    </m:r>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𝑤</m:t>
                        </m:r>
                      </m:e>
                      <m:sub>
                        <m:r>
                          <a:rPr lang="en-US" altLang="zh-CN" sz="1200" i="1" kern="0">
                            <a:latin typeface="Cambria Math" panose="02040503050406030204" pitchFamily="18" charset="0"/>
                            <a:ea typeface="Cambria Math" panose="02040503050406030204" pitchFamily="18" charset="0"/>
                          </a:rPr>
                          <m:t>3</m:t>
                        </m:r>
                        <m:r>
                          <a:rPr lang="en-GB" altLang="zh-CN" sz="1200" i="1" kern="0">
                            <a:latin typeface="Cambria Math" panose="02040503050406030204" pitchFamily="18" charset="0"/>
                            <a:ea typeface="Cambria Math" panose="02040503050406030204" pitchFamily="18" charset="0"/>
                          </a:rPr>
                          <m:t>1</m:t>
                        </m:r>
                      </m:sub>
                    </m:sSub>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𝑥</m:t>
                        </m:r>
                      </m:e>
                      <m:sub>
                        <m:r>
                          <a:rPr lang="en-GB" altLang="zh-CN" sz="1200" i="1" kern="0">
                            <a:latin typeface="Cambria Math" panose="02040503050406030204" pitchFamily="18" charset="0"/>
                            <a:ea typeface="Cambria Math" panose="02040503050406030204" pitchFamily="18" charset="0"/>
                          </a:rPr>
                          <m:t>1</m:t>
                        </m:r>
                      </m:sub>
                    </m:sSub>
                    <m:r>
                      <a:rPr lang="en-GB" altLang="zh-CN" sz="1200" i="1" kern="0">
                        <a:latin typeface="Cambria Math" panose="02040503050406030204" pitchFamily="18" charset="0"/>
                        <a:ea typeface="Cambria Math" panose="02040503050406030204" pitchFamily="18" charset="0"/>
                      </a:rPr>
                      <m:t>+</m:t>
                    </m:r>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𝑤</m:t>
                        </m:r>
                      </m:e>
                      <m:sub>
                        <m:r>
                          <a:rPr lang="en-US" altLang="zh-CN" sz="1200" i="1" kern="0">
                            <a:latin typeface="Cambria Math" panose="02040503050406030204" pitchFamily="18" charset="0"/>
                            <a:ea typeface="Cambria Math" panose="02040503050406030204" pitchFamily="18" charset="0"/>
                          </a:rPr>
                          <m:t>3</m:t>
                        </m:r>
                        <m:r>
                          <a:rPr lang="en-GB" altLang="zh-CN" sz="1200" i="1" kern="0">
                            <a:latin typeface="Cambria Math" panose="02040503050406030204" pitchFamily="18" charset="0"/>
                            <a:ea typeface="Cambria Math" panose="02040503050406030204" pitchFamily="18" charset="0"/>
                          </a:rPr>
                          <m:t>2</m:t>
                        </m:r>
                      </m:sub>
                    </m:sSub>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𝑥</m:t>
                        </m:r>
                      </m:e>
                      <m:sub>
                        <m:r>
                          <a:rPr lang="en-GB" altLang="zh-CN" sz="1200" i="1" kern="0">
                            <a:latin typeface="Cambria Math" panose="02040503050406030204" pitchFamily="18" charset="0"/>
                            <a:ea typeface="Cambria Math" panose="02040503050406030204" pitchFamily="18" charset="0"/>
                          </a:rPr>
                          <m:t>2</m:t>
                        </m:r>
                      </m:sub>
                    </m:sSub>
                    <m:r>
                      <a:rPr lang="en-GB" altLang="zh-CN" sz="1200" i="1" kern="0">
                        <a:latin typeface="Cambria Math" panose="02040503050406030204" pitchFamily="18" charset="0"/>
                        <a:ea typeface="Cambria Math" panose="02040503050406030204" pitchFamily="18" charset="0"/>
                      </a:rPr>
                      <m:t>+</m:t>
                    </m:r>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𝑤</m:t>
                        </m:r>
                      </m:e>
                      <m:sub>
                        <m:r>
                          <a:rPr lang="en-US" altLang="zh-CN" sz="1200" i="1" kern="0">
                            <a:latin typeface="Cambria Math" panose="02040503050406030204" pitchFamily="18" charset="0"/>
                            <a:ea typeface="Cambria Math" panose="02040503050406030204" pitchFamily="18" charset="0"/>
                          </a:rPr>
                          <m:t>3</m:t>
                        </m:r>
                        <m:r>
                          <a:rPr lang="en-GB" altLang="zh-CN" sz="1200" i="1" kern="0">
                            <a:latin typeface="Cambria Math" panose="02040503050406030204" pitchFamily="18" charset="0"/>
                            <a:ea typeface="Cambria Math" panose="02040503050406030204" pitchFamily="18" charset="0"/>
                          </a:rPr>
                          <m:t>3</m:t>
                        </m:r>
                      </m:sub>
                    </m:sSub>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𝑥</m:t>
                        </m:r>
                      </m:e>
                      <m:sub>
                        <m:r>
                          <a:rPr lang="en-GB" altLang="zh-CN" sz="1200" i="1" kern="0">
                            <a:latin typeface="Cambria Math" panose="02040503050406030204" pitchFamily="18" charset="0"/>
                            <a:ea typeface="Cambria Math" panose="02040503050406030204" pitchFamily="18" charset="0"/>
                          </a:rPr>
                          <m:t>3</m:t>
                        </m:r>
                      </m:sub>
                    </m:sSub>
                    <m:r>
                      <a:rPr lang="en-GB" altLang="zh-CN" sz="1200" i="1" kern="0">
                        <a:latin typeface="Cambria Math" panose="02040503050406030204" pitchFamily="18" charset="0"/>
                        <a:ea typeface="Cambria Math" panose="02040503050406030204" pitchFamily="18" charset="0"/>
                      </a:rPr>
                      <m:t>+</m:t>
                    </m:r>
                    <m:r>
                      <a:rPr lang="en-US" altLang="zh-CN" sz="1200" i="1" kern="0">
                        <a:latin typeface="Cambria Math" panose="02040503050406030204" pitchFamily="18" charset="0"/>
                        <a:ea typeface="Cambria Math" panose="02040503050406030204" pitchFamily="18" charset="0"/>
                      </a:rPr>
                      <m:t>…</m:t>
                    </m:r>
                    <m:r>
                      <a:rPr lang="en-GB" altLang="zh-CN" sz="1200" i="1" kern="0">
                        <a:latin typeface="Cambria Math" panose="02040503050406030204" pitchFamily="18" charset="0"/>
                        <a:ea typeface="Cambria Math" panose="02040503050406030204" pitchFamily="18" charset="0"/>
                      </a:rPr>
                      <m:t>+</m:t>
                    </m:r>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𝑤</m:t>
                        </m:r>
                      </m:e>
                      <m:sub>
                        <m:r>
                          <a:rPr lang="en-US" altLang="zh-CN" sz="1200" i="1" kern="0">
                            <a:latin typeface="Cambria Math" panose="02040503050406030204" pitchFamily="18" charset="0"/>
                            <a:ea typeface="Cambria Math" panose="02040503050406030204" pitchFamily="18" charset="0"/>
                          </a:rPr>
                          <m:t>3</m:t>
                        </m:r>
                        <m:r>
                          <a:rPr lang="en-GB" altLang="zh-CN" sz="1200" i="1" kern="0">
                            <a:latin typeface="Cambria Math" panose="02040503050406030204" pitchFamily="18" charset="0"/>
                            <a:ea typeface="Cambria Math" panose="02040503050406030204" pitchFamily="18" charset="0"/>
                          </a:rPr>
                          <m:t>𝐷</m:t>
                        </m:r>
                      </m:sub>
                    </m:sSub>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𝑥</m:t>
                        </m:r>
                      </m:e>
                      <m:sub>
                        <m:r>
                          <a:rPr lang="en-GB" altLang="zh-CN" sz="1200" i="1" kern="0">
                            <a:latin typeface="Cambria Math" panose="02040503050406030204" pitchFamily="18" charset="0"/>
                            <a:ea typeface="Cambria Math" panose="02040503050406030204" pitchFamily="18" charset="0"/>
                          </a:rPr>
                          <m:t>𝐷</m:t>
                        </m:r>
                      </m:sub>
                    </m:sSub>
                  </m:oMath>
                </a14:m>
                <a:r>
                  <a:rPr lang="en-US" altLang="zh-CN" sz="1200" i="1" kern="0" dirty="0">
                    <a:latin typeface="Cambria Math" panose="02040503050406030204" pitchFamily="18" charset="0"/>
                    <a:ea typeface="Cambria Math" panose="02040503050406030204" pitchFamily="18" charset="0"/>
                  </a:rPr>
                  <a:t> </a:t>
                </a:r>
                <a:r>
                  <a:rPr lang="en-GB" altLang="zh-CN" sz="1200" i="1" kern="0" dirty="0">
                    <a:latin typeface="Cambria Math" panose="02040503050406030204" pitchFamily="18" charset="0"/>
                    <a:ea typeface="Cambria Math" panose="02040503050406030204" pitchFamily="18" charset="0"/>
                  </a:rPr>
                  <a:t>(3)</a:t>
                </a:r>
              </a:p>
              <a:p>
                <a:pPr marL="16933" indent="0">
                  <a:buNone/>
                </a:pPr>
                <a14:m>
                  <m:oMath xmlns:m="http://schemas.openxmlformats.org/officeDocument/2006/math">
                    <m:sSub>
                      <m:sSubPr>
                        <m:ctrlPr>
                          <a:rPr lang="zh-CN" altLang="zh-CN" sz="1200" i="1" kern="0">
                            <a:latin typeface="Cambria Math" panose="02040503050406030204" pitchFamily="18" charset="0"/>
                          </a:rPr>
                        </m:ctrlPr>
                      </m:sSubPr>
                      <m:e>
                        <m:r>
                          <a:rPr lang="en-US" altLang="zh-CN" sz="1200" i="1" kern="0">
                            <a:latin typeface="Cambria Math" panose="02040503050406030204" pitchFamily="18" charset="0"/>
                            <a:ea typeface="Cambria Math" panose="02040503050406030204" pitchFamily="18" charset="0"/>
                          </a:rPr>
                          <m:t>h</m:t>
                        </m:r>
                      </m:e>
                      <m:sub>
                        <m:r>
                          <a:rPr lang="en-US" altLang="zh-CN" sz="1200" i="1" kern="0">
                            <a:latin typeface="Cambria Math" panose="02040503050406030204" pitchFamily="18" charset="0"/>
                            <a:ea typeface="Cambria Math" panose="02040503050406030204" pitchFamily="18" charset="0"/>
                          </a:rPr>
                          <m:t>4</m:t>
                        </m:r>
                      </m:sub>
                    </m:sSub>
                    <m:d>
                      <m:dPr>
                        <m:ctrlPr>
                          <a:rPr lang="zh-CN" altLang="zh-CN" sz="1200" i="1" kern="0">
                            <a:latin typeface="Cambria Math" panose="02040503050406030204" pitchFamily="18" charset="0"/>
                          </a:rPr>
                        </m:ctrlPr>
                      </m:dPr>
                      <m:e>
                        <m:r>
                          <a:rPr lang="en-GB" altLang="zh-CN" sz="1200" i="1" kern="0">
                            <a:latin typeface="Cambria Math" panose="02040503050406030204" pitchFamily="18" charset="0"/>
                            <a:ea typeface="Cambria Math" panose="02040503050406030204" pitchFamily="18" charset="0"/>
                          </a:rPr>
                          <m:t>𝑥</m:t>
                        </m:r>
                      </m:e>
                    </m:d>
                    <m:r>
                      <a:rPr lang="en-GB" altLang="zh-CN" sz="1200" i="1" kern="0">
                        <a:latin typeface="Cambria Math" panose="02040503050406030204" pitchFamily="18" charset="0"/>
                        <a:ea typeface="Cambria Math" panose="02040503050406030204" pitchFamily="18" charset="0"/>
                      </a:rPr>
                      <m:t>=</m:t>
                    </m:r>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𝑤</m:t>
                        </m:r>
                      </m:e>
                      <m:sub>
                        <m:r>
                          <a:rPr lang="en-US" altLang="zh-CN" sz="1200" i="1" kern="0">
                            <a:latin typeface="Cambria Math" panose="02040503050406030204" pitchFamily="18" charset="0"/>
                            <a:ea typeface="Cambria Math" panose="02040503050406030204" pitchFamily="18" charset="0"/>
                          </a:rPr>
                          <m:t>4</m:t>
                        </m:r>
                        <m:r>
                          <a:rPr lang="en-GB" altLang="zh-CN" sz="1200" i="1" kern="0">
                            <a:latin typeface="Cambria Math" panose="02040503050406030204" pitchFamily="18" charset="0"/>
                            <a:ea typeface="Cambria Math" panose="02040503050406030204" pitchFamily="18" charset="0"/>
                          </a:rPr>
                          <m:t>0</m:t>
                        </m:r>
                      </m:sub>
                    </m:sSub>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𝑥</m:t>
                        </m:r>
                      </m:e>
                      <m:sub>
                        <m:r>
                          <a:rPr lang="en-GB" altLang="zh-CN" sz="1200" i="1" kern="0">
                            <a:latin typeface="Cambria Math" panose="02040503050406030204" pitchFamily="18" charset="0"/>
                            <a:ea typeface="Cambria Math" panose="02040503050406030204" pitchFamily="18" charset="0"/>
                          </a:rPr>
                          <m:t>0</m:t>
                        </m:r>
                      </m:sub>
                    </m:sSub>
                    <m:r>
                      <a:rPr lang="en-GB" altLang="zh-CN" sz="1200" i="1" kern="0">
                        <a:latin typeface="Cambria Math" panose="02040503050406030204" pitchFamily="18" charset="0"/>
                        <a:ea typeface="Cambria Math" panose="02040503050406030204" pitchFamily="18" charset="0"/>
                      </a:rPr>
                      <m:t>+</m:t>
                    </m:r>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𝑤</m:t>
                        </m:r>
                      </m:e>
                      <m:sub>
                        <m:r>
                          <a:rPr lang="en-US" altLang="zh-CN" sz="1200" i="1" kern="0">
                            <a:latin typeface="Cambria Math" panose="02040503050406030204" pitchFamily="18" charset="0"/>
                            <a:ea typeface="Cambria Math" panose="02040503050406030204" pitchFamily="18" charset="0"/>
                          </a:rPr>
                          <m:t>4</m:t>
                        </m:r>
                        <m:r>
                          <a:rPr lang="en-GB" altLang="zh-CN" sz="1200" i="1" kern="0">
                            <a:latin typeface="Cambria Math" panose="02040503050406030204" pitchFamily="18" charset="0"/>
                            <a:ea typeface="Cambria Math" panose="02040503050406030204" pitchFamily="18" charset="0"/>
                          </a:rPr>
                          <m:t>1</m:t>
                        </m:r>
                      </m:sub>
                    </m:sSub>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𝑥</m:t>
                        </m:r>
                      </m:e>
                      <m:sub>
                        <m:r>
                          <a:rPr lang="en-GB" altLang="zh-CN" sz="1200" i="1" kern="0">
                            <a:latin typeface="Cambria Math" panose="02040503050406030204" pitchFamily="18" charset="0"/>
                            <a:ea typeface="Cambria Math" panose="02040503050406030204" pitchFamily="18" charset="0"/>
                          </a:rPr>
                          <m:t>1</m:t>
                        </m:r>
                      </m:sub>
                    </m:sSub>
                    <m:r>
                      <a:rPr lang="en-GB" altLang="zh-CN" sz="1200" i="1" kern="0">
                        <a:latin typeface="Cambria Math" panose="02040503050406030204" pitchFamily="18" charset="0"/>
                        <a:ea typeface="Cambria Math" panose="02040503050406030204" pitchFamily="18" charset="0"/>
                      </a:rPr>
                      <m:t>+</m:t>
                    </m:r>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𝑤</m:t>
                        </m:r>
                      </m:e>
                      <m:sub>
                        <m:r>
                          <a:rPr lang="en-US" altLang="zh-CN" sz="1200" i="1" kern="0">
                            <a:latin typeface="Cambria Math" panose="02040503050406030204" pitchFamily="18" charset="0"/>
                            <a:ea typeface="Cambria Math" panose="02040503050406030204" pitchFamily="18" charset="0"/>
                          </a:rPr>
                          <m:t>4</m:t>
                        </m:r>
                        <m:r>
                          <a:rPr lang="en-GB" altLang="zh-CN" sz="1200" i="1" kern="0">
                            <a:latin typeface="Cambria Math" panose="02040503050406030204" pitchFamily="18" charset="0"/>
                            <a:ea typeface="Cambria Math" panose="02040503050406030204" pitchFamily="18" charset="0"/>
                          </a:rPr>
                          <m:t>2</m:t>
                        </m:r>
                      </m:sub>
                    </m:sSub>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𝑥</m:t>
                        </m:r>
                      </m:e>
                      <m:sub>
                        <m:r>
                          <a:rPr lang="en-GB" altLang="zh-CN" sz="1200" i="1" kern="0">
                            <a:latin typeface="Cambria Math" panose="02040503050406030204" pitchFamily="18" charset="0"/>
                            <a:ea typeface="Cambria Math" panose="02040503050406030204" pitchFamily="18" charset="0"/>
                          </a:rPr>
                          <m:t>2</m:t>
                        </m:r>
                      </m:sub>
                    </m:sSub>
                    <m:r>
                      <a:rPr lang="en-GB" altLang="zh-CN" sz="1200" i="1" kern="0">
                        <a:latin typeface="Cambria Math" panose="02040503050406030204" pitchFamily="18" charset="0"/>
                        <a:ea typeface="Cambria Math" panose="02040503050406030204" pitchFamily="18" charset="0"/>
                      </a:rPr>
                      <m:t>+</m:t>
                    </m:r>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𝑤</m:t>
                        </m:r>
                      </m:e>
                      <m:sub>
                        <m:r>
                          <a:rPr lang="en-US" altLang="zh-CN" sz="1200" i="1" kern="0">
                            <a:latin typeface="Cambria Math" panose="02040503050406030204" pitchFamily="18" charset="0"/>
                            <a:ea typeface="Cambria Math" panose="02040503050406030204" pitchFamily="18" charset="0"/>
                          </a:rPr>
                          <m:t>4</m:t>
                        </m:r>
                        <m:r>
                          <a:rPr lang="en-GB" altLang="zh-CN" sz="1200" i="1" kern="0">
                            <a:latin typeface="Cambria Math" panose="02040503050406030204" pitchFamily="18" charset="0"/>
                            <a:ea typeface="Cambria Math" panose="02040503050406030204" pitchFamily="18" charset="0"/>
                          </a:rPr>
                          <m:t>3</m:t>
                        </m:r>
                      </m:sub>
                    </m:sSub>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𝑥</m:t>
                        </m:r>
                      </m:e>
                      <m:sub>
                        <m:r>
                          <a:rPr lang="en-GB" altLang="zh-CN" sz="1200" i="1" kern="0">
                            <a:latin typeface="Cambria Math" panose="02040503050406030204" pitchFamily="18" charset="0"/>
                            <a:ea typeface="Cambria Math" panose="02040503050406030204" pitchFamily="18" charset="0"/>
                          </a:rPr>
                          <m:t>3</m:t>
                        </m:r>
                      </m:sub>
                    </m:sSub>
                    <m:r>
                      <a:rPr lang="en-GB" altLang="zh-CN" sz="1200" i="1" kern="0">
                        <a:latin typeface="Cambria Math" panose="02040503050406030204" pitchFamily="18" charset="0"/>
                        <a:ea typeface="Cambria Math" panose="02040503050406030204" pitchFamily="18" charset="0"/>
                      </a:rPr>
                      <m:t>+</m:t>
                    </m:r>
                    <m:r>
                      <a:rPr lang="en-US" altLang="zh-CN" sz="1200" i="1" kern="0">
                        <a:latin typeface="Cambria Math" panose="02040503050406030204" pitchFamily="18" charset="0"/>
                        <a:ea typeface="Cambria Math" panose="02040503050406030204" pitchFamily="18" charset="0"/>
                      </a:rPr>
                      <m:t>…</m:t>
                    </m:r>
                    <m:r>
                      <a:rPr lang="en-GB" altLang="zh-CN" sz="1200" i="1" kern="0">
                        <a:latin typeface="Cambria Math" panose="02040503050406030204" pitchFamily="18" charset="0"/>
                        <a:ea typeface="Cambria Math" panose="02040503050406030204" pitchFamily="18" charset="0"/>
                      </a:rPr>
                      <m:t>+</m:t>
                    </m:r>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𝑤</m:t>
                        </m:r>
                      </m:e>
                      <m:sub>
                        <m:r>
                          <a:rPr lang="en-US" altLang="zh-CN" sz="1200" i="1" kern="0">
                            <a:latin typeface="Cambria Math" panose="02040503050406030204" pitchFamily="18" charset="0"/>
                            <a:ea typeface="Cambria Math" panose="02040503050406030204" pitchFamily="18" charset="0"/>
                          </a:rPr>
                          <m:t>4</m:t>
                        </m:r>
                        <m:r>
                          <a:rPr lang="en-GB" altLang="zh-CN" sz="1200" i="1" kern="0">
                            <a:latin typeface="Cambria Math" panose="02040503050406030204" pitchFamily="18" charset="0"/>
                            <a:ea typeface="Cambria Math" panose="02040503050406030204" pitchFamily="18" charset="0"/>
                          </a:rPr>
                          <m:t>𝐷</m:t>
                        </m:r>
                      </m:sub>
                    </m:sSub>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𝑥</m:t>
                        </m:r>
                      </m:e>
                      <m:sub>
                        <m:r>
                          <a:rPr lang="en-GB" altLang="zh-CN" sz="1200" i="1" kern="0">
                            <a:latin typeface="Cambria Math" panose="02040503050406030204" pitchFamily="18" charset="0"/>
                            <a:ea typeface="Cambria Math" panose="02040503050406030204" pitchFamily="18" charset="0"/>
                          </a:rPr>
                          <m:t>𝐷</m:t>
                        </m:r>
                      </m:sub>
                    </m:sSub>
                  </m:oMath>
                </a14:m>
                <a:r>
                  <a:rPr lang="en-US" altLang="zh-CN" sz="1200" i="1" kern="0" dirty="0">
                    <a:latin typeface="Cambria Math" panose="02040503050406030204" pitchFamily="18" charset="0"/>
                    <a:ea typeface="Cambria Math" panose="02040503050406030204" pitchFamily="18" charset="0"/>
                  </a:rPr>
                  <a:t> </a:t>
                </a:r>
                <a:r>
                  <a:rPr lang="en-GB" altLang="zh-CN" sz="1200" i="1" kern="0" dirty="0">
                    <a:latin typeface="Cambria Math" panose="02040503050406030204" pitchFamily="18" charset="0"/>
                    <a:ea typeface="Cambria Math" panose="02040503050406030204" pitchFamily="18" charset="0"/>
                  </a:rPr>
                  <a:t>(4)</a:t>
                </a:r>
              </a:p>
              <a:p>
                <a:pPr marL="16933" indent="0">
                  <a:buNone/>
                </a:pPr>
                <a:r>
                  <a:rPr lang="en-GB" altLang="zh-CN" sz="1200" i="1" kern="0" dirty="0">
                    <a:latin typeface="Cambria Math" panose="02040503050406030204" pitchFamily="18" charset="0"/>
                    <a:ea typeface="Cambria Math" panose="02040503050406030204" pitchFamily="18" charset="0"/>
                  </a:rPr>
                  <a:t>...</a:t>
                </a:r>
              </a:p>
            </p:txBody>
          </p:sp>
        </mc:Choice>
        <mc:Fallback xmlns="">
          <p:sp>
            <p:nvSpPr>
              <p:cNvPr id="85" name="内容占位符 2"/>
              <p:cNvSpPr txBox="1">
                <a:spLocks noRot="1" noChangeAspect="1" noMove="1" noResize="1" noEditPoints="1" noAdjustHandles="1" noChangeArrowheads="1" noChangeShapeType="1" noTextEdit="1"/>
              </p:cNvSpPr>
              <p:nvPr/>
            </p:nvSpPr>
            <p:spPr>
              <a:xfrm>
                <a:off x="5199721" y="791973"/>
                <a:ext cx="4052053" cy="1505353"/>
              </a:xfrm>
              <a:prstGeom prst="rect">
                <a:avLst/>
              </a:prstGeom>
              <a:blipFill rotWithShape="0">
                <a:blip r:embed="rId8"/>
                <a:stretch>
                  <a:fillRect/>
                </a:stretch>
              </a:blipFill>
            </p:spPr>
            <p:txBody>
              <a:bodyPr/>
              <a:lstStyle/>
              <a:p>
                <a:r>
                  <a:rPr lang="zh-CN" altLang="en-US">
                    <a:noFill/>
                  </a:rPr>
                  <a:t> </a:t>
                </a:r>
              </a:p>
            </p:txBody>
          </p:sp>
        </mc:Fallback>
      </mc:AlternateContent>
      <p:sp>
        <p:nvSpPr>
          <p:cNvPr id="86" name="文本框 85"/>
          <p:cNvSpPr txBox="1"/>
          <p:nvPr/>
        </p:nvSpPr>
        <p:spPr>
          <a:xfrm>
            <a:off x="7044719" y="2459154"/>
            <a:ext cx="4992000" cy="359009"/>
          </a:xfrm>
          <a:prstGeom prst="rect">
            <a:avLst/>
          </a:prstGeom>
          <a:solidFill>
            <a:srgbClr val="00B050">
              <a:alpha val="19000"/>
            </a:srgbClr>
          </a:solidFill>
          <a:ln w="28575">
            <a:noFill/>
            <a:prstDash val="dash"/>
          </a:ln>
        </p:spPr>
        <p:txBody>
          <a:bodyPr wrap="square" rtlCol="0">
            <a:spAutoFit/>
          </a:bodyPr>
          <a:lstStyle>
            <a:defPPr>
              <a:defRPr lang="en-US"/>
            </a:defPPr>
            <a:lvl1pPr>
              <a:defRPr sz="1300" i="1">
                <a:solidFill>
                  <a:srgbClr val="0000FF"/>
                </a:solidFill>
                <a:latin typeface="Cambria Math" panose="02040503050406030204" pitchFamily="18" charset="0"/>
              </a:defRPr>
            </a:lvl1pPr>
          </a:lstStyle>
          <a:p>
            <a:pPr algn="r"/>
            <a:r>
              <a:rPr lang="en-US" sz="1733" dirty="0"/>
              <a:t>Slice N</a:t>
            </a:r>
          </a:p>
        </p:txBody>
      </p:sp>
      <mc:AlternateContent xmlns:mc="http://schemas.openxmlformats.org/markup-compatibility/2006" xmlns:a14="http://schemas.microsoft.com/office/drawing/2010/main">
        <mc:Choice Requires="a14">
          <p:sp>
            <p:nvSpPr>
              <p:cNvPr id="92" name="内容占位符 2"/>
              <p:cNvSpPr txBox="1">
                <a:spLocks/>
              </p:cNvSpPr>
              <p:nvPr/>
            </p:nvSpPr>
            <p:spPr>
              <a:xfrm>
                <a:off x="6971465" y="2480303"/>
                <a:ext cx="5402737" cy="346116"/>
              </a:xfrm>
              <a:prstGeom prst="rect">
                <a:avLst/>
              </a:prstGeom>
            </p:spPr>
            <p:txBody>
              <a:bodyPr/>
              <a:lstStyle>
                <a:lvl1pPr marL="300031" indent="-300031" algn="l" defTabSz="801668" rtl="0" fontAlgn="base">
                  <a:lnSpc>
                    <a:spcPct val="140000"/>
                  </a:lnSpc>
                  <a:spcBef>
                    <a:spcPct val="0"/>
                  </a:spcBef>
                  <a:spcAft>
                    <a:spcPct val="0"/>
                  </a:spcAft>
                  <a:buClr>
                    <a:schemeClr val="bg2"/>
                  </a:buClr>
                  <a:buSzPct val="60000"/>
                  <a:buFont typeface="Wingdings" pitchFamily="2" charset="2"/>
                  <a:buChar char="l"/>
                  <a:defRPr sz="2000" b="1">
                    <a:solidFill>
                      <a:schemeClr val="tx1"/>
                    </a:solidFill>
                    <a:latin typeface="微软雅黑" panose="020B0503020204020204" pitchFamily="34" charset="-122"/>
                    <a:ea typeface="微软雅黑" panose="020B0503020204020204" pitchFamily="34" charset="-122"/>
                    <a:cs typeface="+mn-cs"/>
                  </a:defRPr>
                </a:lvl1pPr>
                <a:lvl2pPr marL="652447" indent="-250819" algn="l" defTabSz="801668" rtl="0" fontAlgn="base">
                  <a:lnSpc>
                    <a:spcPct val="140000"/>
                  </a:lnSpc>
                  <a:spcBef>
                    <a:spcPct val="0"/>
                  </a:spcBef>
                  <a:spcAft>
                    <a:spcPct val="0"/>
                  </a:spcAft>
                  <a:buClr>
                    <a:schemeClr val="tx1"/>
                  </a:buClr>
                  <a:buSzPct val="50000"/>
                  <a:buFont typeface="Wingdings" pitchFamily="2" charset="2"/>
                  <a:buChar char="p"/>
                  <a:defRPr>
                    <a:solidFill>
                      <a:schemeClr val="tx1"/>
                    </a:solidFill>
                    <a:latin typeface="微软雅黑" panose="020B0503020204020204" pitchFamily="34" charset="-122"/>
                    <a:ea typeface="微软雅黑" panose="020B0503020204020204" pitchFamily="34" charset="-122"/>
                  </a:defRPr>
                </a:lvl2pPr>
                <a:lvl3pPr marL="1003275" indent="-201608" algn="l" defTabSz="801668" rtl="0" fontAlgn="base">
                  <a:lnSpc>
                    <a:spcPct val="140000"/>
                  </a:lnSpc>
                  <a:spcBef>
                    <a:spcPct val="0"/>
                  </a:spcBef>
                  <a:spcAft>
                    <a:spcPct val="0"/>
                  </a:spcAft>
                  <a:buSzPct val="50000"/>
                  <a:buFont typeface="Wingdings" pitchFamily="2" charset="2"/>
                  <a:buChar char="n"/>
                  <a:defRPr sz="1600">
                    <a:solidFill>
                      <a:schemeClr val="tx1"/>
                    </a:solidFill>
                    <a:latin typeface="微软雅黑" panose="020B0503020204020204" pitchFamily="34" charset="-122"/>
                    <a:ea typeface="微软雅黑" panose="020B0503020204020204" pitchFamily="34" charset="-122"/>
                  </a:defRPr>
                </a:lvl3pPr>
                <a:lvl4pPr marL="1401728" indent="-200020" algn="l" defTabSz="801668" rtl="0" fontAlgn="base">
                  <a:lnSpc>
                    <a:spcPct val="140000"/>
                  </a:lnSpc>
                  <a:spcBef>
                    <a:spcPct val="0"/>
                  </a:spcBef>
                  <a:spcAft>
                    <a:spcPct val="0"/>
                  </a:spcAft>
                  <a:buChar char="–"/>
                  <a:defRPr sz="1400">
                    <a:solidFill>
                      <a:schemeClr val="tx1"/>
                    </a:solidFill>
                    <a:latin typeface="微软雅黑" panose="020B0503020204020204" pitchFamily="34" charset="-122"/>
                    <a:ea typeface="微软雅黑" panose="020B0503020204020204" pitchFamily="34" charset="-122"/>
                  </a:defRPr>
                </a:lvl4pPr>
                <a:lvl5pPr marL="1803355"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微软雅黑" panose="020B0503020204020204" pitchFamily="34" charset="-122"/>
                    <a:ea typeface="微软雅黑" panose="020B0503020204020204" pitchFamily="34" charset="-122"/>
                  </a:defRPr>
                </a:lvl5pPr>
                <a:lvl6pPr marL="2260544"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6pPr>
                <a:lvl7pPr marL="2717732"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7pPr>
                <a:lvl8pPr marL="3174921"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8pPr>
                <a:lvl9pPr marL="3632109"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9pPr>
              </a:lstStyle>
              <a:p>
                <a:pPr marL="16933" indent="0">
                  <a:buNone/>
                </a:pPr>
                <a14:m>
                  <m:oMath xmlns:m="http://schemas.openxmlformats.org/officeDocument/2006/math">
                    <m:sSub>
                      <m:sSubPr>
                        <m:ctrlPr>
                          <a:rPr lang="zh-CN" altLang="zh-CN" sz="1200" i="1" kern="0">
                            <a:latin typeface="Cambria Math" panose="02040503050406030204" pitchFamily="18" charset="0"/>
                          </a:rPr>
                        </m:ctrlPr>
                      </m:sSubPr>
                      <m:e>
                        <m:r>
                          <a:rPr lang="en-US" altLang="zh-CN" sz="1200" i="1" kern="0">
                            <a:latin typeface="Cambria Math" panose="02040503050406030204" pitchFamily="18" charset="0"/>
                            <a:ea typeface="Cambria Math" panose="02040503050406030204" pitchFamily="18" charset="0"/>
                          </a:rPr>
                          <m:t>h</m:t>
                        </m:r>
                      </m:e>
                      <m:sub>
                        <m:r>
                          <a:rPr lang="en-US" altLang="zh-CN" sz="1200" i="1" kern="0">
                            <a:latin typeface="Cambria Math" panose="02040503050406030204" pitchFamily="18" charset="0"/>
                            <a:ea typeface="Cambria Math" panose="02040503050406030204" pitchFamily="18" charset="0"/>
                          </a:rPr>
                          <m:t>𝑴</m:t>
                        </m:r>
                      </m:sub>
                    </m:sSub>
                    <m:d>
                      <m:dPr>
                        <m:ctrlPr>
                          <a:rPr lang="zh-CN" altLang="zh-CN" sz="1200" i="1" kern="0">
                            <a:latin typeface="Cambria Math" panose="02040503050406030204" pitchFamily="18" charset="0"/>
                          </a:rPr>
                        </m:ctrlPr>
                      </m:dPr>
                      <m:e>
                        <m:r>
                          <a:rPr lang="en-GB" altLang="zh-CN" sz="1200" i="1" kern="0">
                            <a:latin typeface="Cambria Math" panose="02040503050406030204" pitchFamily="18" charset="0"/>
                            <a:ea typeface="Cambria Math" panose="02040503050406030204" pitchFamily="18" charset="0"/>
                          </a:rPr>
                          <m:t>𝑥</m:t>
                        </m:r>
                      </m:e>
                    </m:d>
                    <m:r>
                      <a:rPr lang="en-GB" altLang="zh-CN" sz="1200" i="1" kern="0">
                        <a:latin typeface="Cambria Math" panose="02040503050406030204" pitchFamily="18" charset="0"/>
                        <a:ea typeface="Cambria Math" panose="02040503050406030204" pitchFamily="18" charset="0"/>
                      </a:rPr>
                      <m:t>=</m:t>
                    </m:r>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𝑤</m:t>
                        </m:r>
                      </m:e>
                      <m:sub>
                        <m:r>
                          <a:rPr lang="en-US" altLang="zh-CN" sz="1200" i="1" kern="0">
                            <a:latin typeface="Cambria Math" panose="02040503050406030204" pitchFamily="18" charset="0"/>
                            <a:ea typeface="Cambria Math" panose="02040503050406030204" pitchFamily="18" charset="0"/>
                          </a:rPr>
                          <m:t>𝑴</m:t>
                        </m:r>
                        <m:r>
                          <a:rPr lang="en-GB" altLang="zh-CN" sz="1200" i="1" kern="0">
                            <a:latin typeface="Cambria Math" panose="02040503050406030204" pitchFamily="18" charset="0"/>
                            <a:ea typeface="Cambria Math" panose="02040503050406030204" pitchFamily="18" charset="0"/>
                          </a:rPr>
                          <m:t>0</m:t>
                        </m:r>
                      </m:sub>
                    </m:sSub>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𝑥</m:t>
                        </m:r>
                      </m:e>
                      <m:sub>
                        <m:r>
                          <a:rPr lang="en-GB" altLang="zh-CN" sz="1200" i="1" kern="0">
                            <a:latin typeface="Cambria Math" panose="02040503050406030204" pitchFamily="18" charset="0"/>
                            <a:ea typeface="Cambria Math" panose="02040503050406030204" pitchFamily="18" charset="0"/>
                          </a:rPr>
                          <m:t>0</m:t>
                        </m:r>
                      </m:sub>
                    </m:sSub>
                    <m:r>
                      <a:rPr lang="en-GB" altLang="zh-CN" sz="1200" i="1" kern="0">
                        <a:latin typeface="Cambria Math" panose="02040503050406030204" pitchFamily="18" charset="0"/>
                        <a:ea typeface="Cambria Math" panose="02040503050406030204" pitchFamily="18" charset="0"/>
                      </a:rPr>
                      <m:t>+</m:t>
                    </m:r>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𝑤</m:t>
                        </m:r>
                      </m:e>
                      <m:sub>
                        <m:r>
                          <a:rPr lang="en-US" altLang="zh-CN" sz="1200" i="1" kern="0">
                            <a:latin typeface="Cambria Math" panose="02040503050406030204" pitchFamily="18" charset="0"/>
                            <a:ea typeface="Cambria Math" panose="02040503050406030204" pitchFamily="18" charset="0"/>
                          </a:rPr>
                          <m:t>𝑴</m:t>
                        </m:r>
                        <m:r>
                          <a:rPr lang="en-GB" altLang="zh-CN" sz="1200" i="1" kern="0">
                            <a:latin typeface="Cambria Math" panose="02040503050406030204" pitchFamily="18" charset="0"/>
                            <a:ea typeface="Cambria Math" panose="02040503050406030204" pitchFamily="18" charset="0"/>
                          </a:rPr>
                          <m:t>1</m:t>
                        </m:r>
                      </m:sub>
                    </m:sSub>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𝑥</m:t>
                        </m:r>
                      </m:e>
                      <m:sub>
                        <m:r>
                          <a:rPr lang="en-GB" altLang="zh-CN" sz="1200" i="1" kern="0">
                            <a:latin typeface="Cambria Math" panose="02040503050406030204" pitchFamily="18" charset="0"/>
                            <a:ea typeface="Cambria Math" panose="02040503050406030204" pitchFamily="18" charset="0"/>
                          </a:rPr>
                          <m:t>1</m:t>
                        </m:r>
                      </m:sub>
                    </m:sSub>
                    <m:r>
                      <a:rPr lang="en-GB" altLang="zh-CN" sz="1200" i="1" kern="0">
                        <a:latin typeface="Cambria Math" panose="02040503050406030204" pitchFamily="18" charset="0"/>
                        <a:ea typeface="Cambria Math" panose="02040503050406030204" pitchFamily="18" charset="0"/>
                      </a:rPr>
                      <m:t>+</m:t>
                    </m:r>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𝑤</m:t>
                        </m:r>
                      </m:e>
                      <m:sub>
                        <m:r>
                          <a:rPr lang="en-US" altLang="zh-CN" sz="1200" i="1" kern="0">
                            <a:latin typeface="Cambria Math" panose="02040503050406030204" pitchFamily="18" charset="0"/>
                            <a:ea typeface="Cambria Math" panose="02040503050406030204" pitchFamily="18" charset="0"/>
                          </a:rPr>
                          <m:t>𝑴</m:t>
                        </m:r>
                        <m:r>
                          <a:rPr lang="en-GB" altLang="zh-CN" sz="1200" i="1" kern="0">
                            <a:latin typeface="Cambria Math" panose="02040503050406030204" pitchFamily="18" charset="0"/>
                            <a:ea typeface="Cambria Math" panose="02040503050406030204" pitchFamily="18" charset="0"/>
                          </a:rPr>
                          <m:t>2</m:t>
                        </m:r>
                      </m:sub>
                    </m:sSub>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𝑥</m:t>
                        </m:r>
                      </m:e>
                      <m:sub>
                        <m:r>
                          <a:rPr lang="en-GB" altLang="zh-CN" sz="1200" i="1" kern="0">
                            <a:latin typeface="Cambria Math" panose="02040503050406030204" pitchFamily="18" charset="0"/>
                            <a:ea typeface="Cambria Math" panose="02040503050406030204" pitchFamily="18" charset="0"/>
                          </a:rPr>
                          <m:t>2</m:t>
                        </m:r>
                      </m:sub>
                    </m:sSub>
                    <m:r>
                      <a:rPr lang="en-GB" altLang="zh-CN" sz="1200" i="1" kern="0">
                        <a:latin typeface="Cambria Math" panose="02040503050406030204" pitchFamily="18" charset="0"/>
                        <a:ea typeface="Cambria Math" panose="02040503050406030204" pitchFamily="18" charset="0"/>
                      </a:rPr>
                      <m:t>+</m:t>
                    </m:r>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𝑤</m:t>
                        </m:r>
                      </m:e>
                      <m:sub>
                        <m:r>
                          <a:rPr lang="en-US" altLang="zh-CN" sz="1200" i="1" kern="0">
                            <a:latin typeface="Cambria Math" panose="02040503050406030204" pitchFamily="18" charset="0"/>
                            <a:ea typeface="Cambria Math" panose="02040503050406030204" pitchFamily="18" charset="0"/>
                          </a:rPr>
                          <m:t>𝑴</m:t>
                        </m:r>
                        <m:r>
                          <a:rPr lang="en-GB" altLang="zh-CN" sz="1200" i="1" kern="0">
                            <a:latin typeface="Cambria Math" panose="02040503050406030204" pitchFamily="18" charset="0"/>
                            <a:ea typeface="Cambria Math" panose="02040503050406030204" pitchFamily="18" charset="0"/>
                          </a:rPr>
                          <m:t>3</m:t>
                        </m:r>
                      </m:sub>
                    </m:sSub>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𝑥</m:t>
                        </m:r>
                      </m:e>
                      <m:sub>
                        <m:r>
                          <a:rPr lang="en-GB" altLang="zh-CN" sz="1200" i="1" kern="0">
                            <a:latin typeface="Cambria Math" panose="02040503050406030204" pitchFamily="18" charset="0"/>
                            <a:ea typeface="Cambria Math" panose="02040503050406030204" pitchFamily="18" charset="0"/>
                          </a:rPr>
                          <m:t>3</m:t>
                        </m:r>
                      </m:sub>
                    </m:sSub>
                    <m:r>
                      <a:rPr lang="en-GB" altLang="zh-CN" sz="1200" i="1" kern="0">
                        <a:latin typeface="Cambria Math" panose="02040503050406030204" pitchFamily="18" charset="0"/>
                        <a:ea typeface="Cambria Math" panose="02040503050406030204" pitchFamily="18" charset="0"/>
                      </a:rPr>
                      <m:t>+</m:t>
                    </m:r>
                    <m:r>
                      <a:rPr lang="en-US" altLang="zh-CN" sz="1200" i="1" kern="0">
                        <a:latin typeface="Cambria Math" panose="02040503050406030204" pitchFamily="18" charset="0"/>
                        <a:ea typeface="Cambria Math" panose="02040503050406030204" pitchFamily="18" charset="0"/>
                      </a:rPr>
                      <m:t>…</m:t>
                    </m:r>
                    <m:r>
                      <a:rPr lang="en-GB" altLang="zh-CN" sz="1200" i="1" kern="0">
                        <a:latin typeface="Cambria Math" panose="02040503050406030204" pitchFamily="18" charset="0"/>
                        <a:ea typeface="Cambria Math" panose="02040503050406030204" pitchFamily="18" charset="0"/>
                      </a:rPr>
                      <m:t>+</m:t>
                    </m:r>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𝑤</m:t>
                        </m:r>
                      </m:e>
                      <m:sub>
                        <m:r>
                          <a:rPr lang="en-US" altLang="zh-CN" sz="1200" i="1" kern="0">
                            <a:latin typeface="Cambria Math" panose="02040503050406030204" pitchFamily="18" charset="0"/>
                            <a:ea typeface="Cambria Math" panose="02040503050406030204" pitchFamily="18" charset="0"/>
                          </a:rPr>
                          <m:t>𝑴</m:t>
                        </m:r>
                        <m:r>
                          <a:rPr lang="en-GB" altLang="zh-CN" sz="1200" i="1" kern="0">
                            <a:latin typeface="Cambria Math" panose="02040503050406030204" pitchFamily="18" charset="0"/>
                            <a:ea typeface="Cambria Math" panose="02040503050406030204" pitchFamily="18" charset="0"/>
                          </a:rPr>
                          <m:t>𝐷</m:t>
                        </m:r>
                      </m:sub>
                    </m:sSub>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𝑥</m:t>
                        </m:r>
                      </m:e>
                      <m:sub>
                        <m:r>
                          <a:rPr lang="en-GB" altLang="zh-CN" sz="1200" i="1" kern="0">
                            <a:latin typeface="Cambria Math" panose="02040503050406030204" pitchFamily="18" charset="0"/>
                            <a:ea typeface="Cambria Math" panose="02040503050406030204" pitchFamily="18" charset="0"/>
                          </a:rPr>
                          <m:t>𝐷</m:t>
                        </m:r>
                      </m:sub>
                    </m:sSub>
                  </m:oMath>
                </a14:m>
                <a:r>
                  <a:rPr lang="en-US" altLang="zh-CN" sz="1200" i="1" kern="0" dirty="0">
                    <a:latin typeface="Cambria Math" panose="02040503050406030204" pitchFamily="18" charset="0"/>
                    <a:ea typeface="Cambria Math" panose="02040503050406030204" pitchFamily="18" charset="0"/>
                  </a:rPr>
                  <a:t> </a:t>
                </a:r>
                <a:r>
                  <a:rPr lang="en-GB" altLang="zh-CN" sz="1200" i="1" kern="0" dirty="0">
                    <a:latin typeface="Cambria Math" panose="02040503050406030204" pitchFamily="18" charset="0"/>
                    <a:ea typeface="Cambria Math" panose="02040503050406030204" pitchFamily="18" charset="0"/>
                  </a:rPr>
                  <a:t>(M)</a:t>
                </a:r>
              </a:p>
            </p:txBody>
          </p:sp>
        </mc:Choice>
        <mc:Fallback xmlns="">
          <p:sp>
            <p:nvSpPr>
              <p:cNvPr id="92" name="内容占位符 2"/>
              <p:cNvSpPr txBox="1">
                <a:spLocks noRot="1" noChangeAspect="1" noMove="1" noResize="1" noEditPoints="1" noAdjustHandles="1" noChangeArrowheads="1" noChangeShapeType="1" noTextEdit="1"/>
              </p:cNvSpPr>
              <p:nvPr/>
            </p:nvSpPr>
            <p:spPr>
              <a:xfrm>
                <a:off x="5228598" y="1860227"/>
                <a:ext cx="4052053" cy="259587"/>
              </a:xfrm>
              <a:prstGeom prst="rect">
                <a:avLst/>
              </a:prstGeom>
              <a:blipFill rotWithShape="0">
                <a:blip r:embed="rId9"/>
                <a:stretch>
                  <a:fillRect b="-11628"/>
                </a:stretch>
              </a:blipFill>
            </p:spPr>
            <p:txBody>
              <a:bodyPr/>
              <a:lstStyle/>
              <a:p>
                <a:r>
                  <a:rPr lang="zh-CN" altLang="en-US">
                    <a:noFill/>
                  </a:rPr>
                  <a:t> </a:t>
                </a:r>
              </a:p>
            </p:txBody>
          </p:sp>
        </mc:Fallback>
      </mc:AlternateContent>
      <p:sp>
        <p:nvSpPr>
          <p:cNvPr id="94" name="文本框 93"/>
          <p:cNvSpPr txBox="1"/>
          <p:nvPr/>
        </p:nvSpPr>
        <p:spPr>
          <a:xfrm>
            <a:off x="6983256" y="3450929"/>
            <a:ext cx="4992000" cy="359009"/>
          </a:xfrm>
          <a:prstGeom prst="rect">
            <a:avLst/>
          </a:prstGeom>
          <a:solidFill>
            <a:srgbClr val="CCFFCC"/>
          </a:solidFill>
          <a:ln w="28575">
            <a:noFill/>
            <a:prstDash val="dash"/>
          </a:ln>
        </p:spPr>
        <p:txBody>
          <a:bodyPr wrap="square" rtlCol="0">
            <a:spAutoFit/>
          </a:bodyPr>
          <a:lstStyle>
            <a:defPPr>
              <a:defRPr lang="en-US"/>
            </a:defPPr>
            <a:lvl1pPr>
              <a:defRPr sz="1300" i="1">
                <a:solidFill>
                  <a:srgbClr val="0000FF"/>
                </a:solidFill>
                <a:latin typeface="Cambria Math" panose="02040503050406030204" pitchFamily="18" charset="0"/>
              </a:defRPr>
            </a:lvl1pPr>
          </a:lstStyle>
          <a:p>
            <a:pPr algn="r"/>
            <a:r>
              <a:rPr lang="en-US" sz="1733" dirty="0"/>
              <a:t>Tenant Requirement for Slice B</a:t>
            </a:r>
          </a:p>
        </p:txBody>
      </p:sp>
      <p:sp>
        <p:nvSpPr>
          <p:cNvPr id="103" name="文本框 102"/>
          <p:cNvSpPr txBox="1"/>
          <p:nvPr/>
        </p:nvSpPr>
        <p:spPr>
          <a:xfrm>
            <a:off x="7005861" y="2970123"/>
            <a:ext cx="4992000" cy="359009"/>
          </a:xfrm>
          <a:prstGeom prst="rect">
            <a:avLst/>
          </a:prstGeom>
          <a:solidFill>
            <a:srgbClr val="8FE2FF"/>
          </a:solidFill>
          <a:ln w="28575">
            <a:noFill/>
            <a:prstDash val="dash"/>
          </a:ln>
        </p:spPr>
        <p:txBody>
          <a:bodyPr wrap="square" rtlCol="0">
            <a:spAutoFit/>
          </a:bodyPr>
          <a:lstStyle>
            <a:defPPr>
              <a:defRPr lang="en-US"/>
            </a:defPPr>
            <a:lvl1pPr>
              <a:defRPr sz="1300" i="1">
                <a:solidFill>
                  <a:srgbClr val="0000FF"/>
                </a:solidFill>
                <a:latin typeface="Cambria Math" panose="02040503050406030204" pitchFamily="18" charset="0"/>
              </a:defRPr>
            </a:lvl1pPr>
          </a:lstStyle>
          <a:p>
            <a:pPr algn="r"/>
            <a:r>
              <a:rPr lang="en-US" sz="1733" dirty="0"/>
              <a:t>Tenant Requirement for Slice A</a:t>
            </a:r>
          </a:p>
        </p:txBody>
      </p:sp>
      <p:sp>
        <p:nvSpPr>
          <p:cNvPr id="107" name="左大括号 106"/>
          <p:cNvSpPr/>
          <p:nvPr/>
        </p:nvSpPr>
        <p:spPr bwMode="auto">
          <a:xfrm>
            <a:off x="6782252" y="2975640"/>
            <a:ext cx="336000" cy="1536000"/>
          </a:xfrm>
          <a:prstGeom prst="leftBrace">
            <a:avLst/>
          </a:prstGeom>
          <a:noFill/>
          <a:ln w="28575"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US" sz="1333">
              <a:latin typeface="Arial" charset="0"/>
            </a:endParaRPr>
          </a:p>
        </p:txBody>
      </p:sp>
      <mc:AlternateContent xmlns:mc="http://schemas.openxmlformats.org/markup-compatibility/2006" xmlns:a14="http://schemas.microsoft.com/office/drawing/2010/main">
        <mc:Choice Requires="a14">
          <p:sp>
            <p:nvSpPr>
              <p:cNvPr id="110" name="内容占位符 2"/>
              <p:cNvSpPr txBox="1">
                <a:spLocks/>
              </p:cNvSpPr>
              <p:nvPr/>
            </p:nvSpPr>
            <p:spPr>
              <a:xfrm>
                <a:off x="6960096" y="2806050"/>
                <a:ext cx="2080195" cy="1735777"/>
              </a:xfrm>
              <a:prstGeom prst="rect">
                <a:avLst/>
              </a:prstGeom>
            </p:spPr>
            <p:txBody>
              <a:bodyPr/>
              <a:lstStyle>
                <a:lvl1pPr marL="300031" indent="-300031" algn="l" defTabSz="801668" rtl="0" fontAlgn="base">
                  <a:lnSpc>
                    <a:spcPct val="140000"/>
                  </a:lnSpc>
                  <a:spcBef>
                    <a:spcPct val="0"/>
                  </a:spcBef>
                  <a:spcAft>
                    <a:spcPct val="0"/>
                  </a:spcAft>
                  <a:buClr>
                    <a:schemeClr val="bg2"/>
                  </a:buClr>
                  <a:buSzPct val="60000"/>
                  <a:buFont typeface="Wingdings" pitchFamily="2" charset="2"/>
                  <a:buChar char="l"/>
                  <a:defRPr sz="2000" b="1">
                    <a:solidFill>
                      <a:schemeClr val="tx1"/>
                    </a:solidFill>
                    <a:latin typeface="微软雅黑" panose="020B0503020204020204" pitchFamily="34" charset="-122"/>
                    <a:ea typeface="微软雅黑" panose="020B0503020204020204" pitchFamily="34" charset="-122"/>
                    <a:cs typeface="+mn-cs"/>
                  </a:defRPr>
                </a:lvl1pPr>
                <a:lvl2pPr marL="652447" indent="-250819" algn="l" defTabSz="801668" rtl="0" fontAlgn="base">
                  <a:lnSpc>
                    <a:spcPct val="140000"/>
                  </a:lnSpc>
                  <a:spcBef>
                    <a:spcPct val="0"/>
                  </a:spcBef>
                  <a:spcAft>
                    <a:spcPct val="0"/>
                  </a:spcAft>
                  <a:buClr>
                    <a:schemeClr val="tx1"/>
                  </a:buClr>
                  <a:buSzPct val="50000"/>
                  <a:buFont typeface="Wingdings" pitchFamily="2" charset="2"/>
                  <a:buChar char="p"/>
                  <a:defRPr>
                    <a:solidFill>
                      <a:schemeClr val="tx1"/>
                    </a:solidFill>
                    <a:latin typeface="微软雅黑" panose="020B0503020204020204" pitchFamily="34" charset="-122"/>
                    <a:ea typeface="微软雅黑" panose="020B0503020204020204" pitchFamily="34" charset="-122"/>
                  </a:defRPr>
                </a:lvl2pPr>
                <a:lvl3pPr marL="1003275" indent="-201608" algn="l" defTabSz="801668" rtl="0" fontAlgn="base">
                  <a:lnSpc>
                    <a:spcPct val="140000"/>
                  </a:lnSpc>
                  <a:spcBef>
                    <a:spcPct val="0"/>
                  </a:spcBef>
                  <a:spcAft>
                    <a:spcPct val="0"/>
                  </a:spcAft>
                  <a:buSzPct val="50000"/>
                  <a:buFont typeface="Wingdings" pitchFamily="2" charset="2"/>
                  <a:buChar char="n"/>
                  <a:defRPr sz="1600">
                    <a:solidFill>
                      <a:schemeClr val="tx1"/>
                    </a:solidFill>
                    <a:latin typeface="微软雅黑" panose="020B0503020204020204" pitchFamily="34" charset="-122"/>
                    <a:ea typeface="微软雅黑" panose="020B0503020204020204" pitchFamily="34" charset="-122"/>
                  </a:defRPr>
                </a:lvl3pPr>
                <a:lvl4pPr marL="1401728" indent="-200020" algn="l" defTabSz="801668" rtl="0" fontAlgn="base">
                  <a:lnSpc>
                    <a:spcPct val="140000"/>
                  </a:lnSpc>
                  <a:spcBef>
                    <a:spcPct val="0"/>
                  </a:spcBef>
                  <a:spcAft>
                    <a:spcPct val="0"/>
                  </a:spcAft>
                  <a:buChar char="–"/>
                  <a:defRPr sz="1400">
                    <a:solidFill>
                      <a:schemeClr val="tx1"/>
                    </a:solidFill>
                    <a:latin typeface="微软雅黑" panose="020B0503020204020204" pitchFamily="34" charset="-122"/>
                    <a:ea typeface="微软雅黑" panose="020B0503020204020204" pitchFamily="34" charset="-122"/>
                  </a:defRPr>
                </a:lvl4pPr>
                <a:lvl5pPr marL="1803355"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微软雅黑" panose="020B0503020204020204" pitchFamily="34" charset="-122"/>
                    <a:ea typeface="微软雅黑" panose="020B0503020204020204" pitchFamily="34" charset="-122"/>
                  </a:defRPr>
                </a:lvl5pPr>
                <a:lvl6pPr marL="2260544"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6pPr>
                <a:lvl7pPr marL="2717732"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7pPr>
                <a:lvl8pPr marL="3174921"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8pPr>
                <a:lvl9pPr marL="3632109"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9pPr>
              </a:lstStyle>
              <a:p>
                <a:pPr marL="16933" indent="0">
                  <a:buNone/>
                </a:pPr>
                <a14:m>
                  <m:oMath xmlns:m="http://schemas.openxmlformats.org/officeDocument/2006/math">
                    <m:sSub>
                      <m:sSubPr>
                        <m:ctrlPr>
                          <a:rPr lang="zh-CN" altLang="zh-CN" sz="1200" i="1" kern="0">
                            <a:latin typeface="Cambria Math" panose="02040503050406030204" pitchFamily="18" charset="0"/>
                          </a:rPr>
                        </m:ctrlPr>
                      </m:sSubPr>
                      <m:e>
                        <m:r>
                          <a:rPr lang="en-US" altLang="zh-CN" sz="1200" i="1" kern="0">
                            <a:latin typeface="Cambria Math" panose="02040503050406030204" pitchFamily="18" charset="0"/>
                            <a:ea typeface="Cambria Math" panose="02040503050406030204" pitchFamily="18" charset="0"/>
                          </a:rPr>
                          <m:t>h</m:t>
                        </m:r>
                      </m:e>
                      <m:sub>
                        <m:r>
                          <a:rPr lang="en-US" altLang="zh-CN" sz="1200" i="1" kern="0">
                            <a:latin typeface="Cambria Math" panose="02040503050406030204" pitchFamily="18" charset="0"/>
                            <a:ea typeface="Cambria Math" panose="02040503050406030204" pitchFamily="18" charset="0"/>
                          </a:rPr>
                          <m:t>1</m:t>
                        </m:r>
                      </m:sub>
                    </m:sSub>
                    <m:d>
                      <m:dPr>
                        <m:ctrlPr>
                          <a:rPr lang="zh-CN" altLang="zh-CN" sz="1200" i="1" kern="0">
                            <a:latin typeface="Cambria Math" panose="02040503050406030204" pitchFamily="18" charset="0"/>
                          </a:rPr>
                        </m:ctrlPr>
                      </m:dPr>
                      <m:e>
                        <m:r>
                          <a:rPr lang="en-GB" altLang="zh-CN" sz="1200" i="1" kern="0">
                            <a:latin typeface="Cambria Math" panose="02040503050406030204" pitchFamily="18" charset="0"/>
                            <a:ea typeface="Cambria Math" panose="02040503050406030204" pitchFamily="18" charset="0"/>
                          </a:rPr>
                          <m:t>𝑥</m:t>
                        </m:r>
                      </m:e>
                    </m:d>
                    <m:r>
                      <a:rPr lang="en-US" altLang="zh-CN" sz="1200" i="1" kern="0">
                        <a:latin typeface="Cambria Math" panose="02040503050406030204" pitchFamily="18" charset="0"/>
                        <a:ea typeface="Cambria Math" panose="02040503050406030204" pitchFamily="18" charset="0"/>
                      </a:rPr>
                      <m:t>≥85%</m:t>
                    </m:r>
                  </m:oMath>
                </a14:m>
                <a:r>
                  <a:rPr lang="en-US" altLang="zh-CN" sz="1200" i="1" kern="0" dirty="0">
                    <a:latin typeface="Cambria Math" panose="02040503050406030204" pitchFamily="18" charset="0"/>
                    <a:ea typeface="Cambria Math" panose="02040503050406030204" pitchFamily="18" charset="0"/>
                  </a:rPr>
                  <a:t> </a:t>
                </a:r>
                <a:r>
                  <a:rPr lang="en-GB" altLang="zh-CN" sz="1200" i="1" kern="0" dirty="0">
                    <a:latin typeface="Cambria Math" panose="02040503050406030204" pitchFamily="18" charset="0"/>
                    <a:ea typeface="Cambria Math" panose="02040503050406030204" pitchFamily="18" charset="0"/>
                  </a:rPr>
                  <a:t>(1)</a:t>
                </a:r>
              </a:p>
              <a:p>
                <a:pPr marL="16933" indent="0">
                  <a:buNone/>
                </a:pPr>
                <a14:m>
                  <m:oMath xmlns:m="http://schemas.openxmlformats.org/officeDocument/2006/math">
                    <m:sSub>
                      <m:sSubPr>
                        <m:ctrlPr>
                          <a:rPr lang="zh-CN" altLang="zh-CN" sz="1200" i="1" kern="0">
                            <a:latin typeface="Cambria Math" panose="02040503050406030204" pitchFamily="18" charset="0"/>
                          </a:rPr>
                        </m:ctrlPr>
                      </m:sSubPr>
                      <m:e>
                        <m:r>
                          <a:rPr lang="en-US" altLang="zh-CN" sz="1200" i="1" kern="0">
                            <a:latin typeface="Cambria Math" panose="02040503050406030204" pitchFamily="18" charset="0"/>
                            <a:ea typeface="Cambria Math" panose="02040503050406030204" pitchFamily="18" charset="0"/>
                          </a:rPr>
                          <m:t>h</m:t>
                        </m:r>
                      </m:e>
                      <m:sub>
                        <m:r>
                          <a:rPr lang="en-US" altLang="zh-CN" sz="1200" i="1" kern="0">
                            <a:latin typeface="Cambria Math" panose="02040503050406030204" pitchFamily="18" charset="0"/>
                            <a:ea typeface="Cambria Math" panose="02040503050406030204" pitchFamily="18" charset="0"/>
                          </a:rPr>
                          <m:t>2</m:t>
                        </m:r>
                      </m:sub>
                    </m:sSub>
                    <m:d>
                      <m:dPr>
                        <m:ctrlPr>
                          <a:rPr lang="zh-CN" altLang="zh-CN" sz="1200" i="1" kern="0">
                            <a:latin typeface="Cambria Math" panose="02040503050406030204" pitchFamily="18" charset="0"/>
                          </a:rPr>
                        </m:ctrlPr>
                      </m:dPr>
                      <m:e>
                        <m:r>
                          <a:rPr lang="en-GB" altLang="zh-CN" sz="1200" i="1" kern="0">
                            <a:latin typeface="Cambria Math" panose="02040503050406030204" pitchFamily="18" charset="0"/>
                            <a:ea typeface="Cambria Math" panose="02040503050406030204" pitchFamily="18" charset="0"/>
                          </a:rPr>
                          <m:t>𝑥</m:t>
                        </m:r>
                      </m:e>
                    </m:d>
                    <m:r>
                      <a:rPr lang="en-US" altLang="zh-CN" sz="1200" i="1" kern="0">
                        <a:latin typeface="Cambria Math" panose="02040503050406030204" pitchFamily="18" charset="0"/>
                        <a:ea typeface="Cambria Math" panose="02040503050406030204" pitchFamily="18" charset="0"/>
                      </a:rPr>
                      <m:t>≥92%</m:t>
                    </m:r>
                  </m:oMath>
                </a14:m>
                <a:r>
                  <a:rPr lang="en-US" altLang="zh-CN" sz="1200" i="1" kern="0" dirty="0">
                    <a:latin typeface="Cambria Math" panose="02040503050406030204" pitchFamily="18" charset="0"/>
                    <a:ea typeface="Cambria Math" panose="02040503050406030204" pitchFamily="18" charset="0"/>
                  </a:rPr>
                  <a:t> </a:t>
                </a:r>
                <a:r>
                  <a:rPr lang="en-GB" altLang="zh-CN" sz="1200" i="1" kern="0" dirty="0">
                    <a:latin typeface="Cambria Math" panose="02040503050406030204" pitchFamily="18" charset="0"/>
                    <a:ea typeface="Cambria Math" panose="02040503050406030204" pitchFamily="18" charset="0"/>
                  </a:rPr>
                  <a:t>(2)</a:t>
                </a:r>
              </a:p>
              <a:p>
                <a:pPr marL="16933" indent="0">
                  <a:buNone/>
                </a:pPr>
                <a14:m>
                  <m:oMath xmlns:m="http://schemas.openxmlformats.org/officeDocument/2006/math">
                    <m:sSub>
                      <m:sSubPr>
                        <m:ctrlPr>
                          <a:rPr lang="zh-CN" altLang="zh-CN" sz="1200" i="1" kern="0">
                            <a:latin typeface="Cambria Math" panose="02040503050406030204" pitchFamily="18" charset="0"/>
                          </a:rPr>
                        </m:ctrlPr>
                      </m:sSubPr>
                      <m:e>
                        <m:r>
                          <a:rPr lang="en-US" altLang="zh-CN" sz="1200" i="1" kern="0">
                            <a:latin typeface="Cambria Math" panose="02040503050406030204" pitchFamily="18" charset="0"/>
                            <a:ea typeface="Cambria Math" panose="02040503050406030204" pitchFamily="18" charset="0"/>
                          </a:rPr>
                          <m:t>h</m:t>
                        </m:r>
                      </m:e>
                      <m:sub>
                        <m:r>
                          <a:rPr lang="en-US" altLang="zh-CN" sz="1200" b="0" i="1" kern="0">
                            <a:latin typeface="Cambria Math" panose="02040503050406030204" pitchFamily="18" charset="0"/>
                            <a:ea typeface="Cambria Math" panose="02040503050406030204" pitchFamily="18" charset="0"/>
                          </a:rPr>
                          <m:t>3</m:t>
                        </m:r>
                      </m:sub>
                    </m:sSub>
                    <m:d>
                      <m:dPr>
                        <m:ctrlPr>
                          <a:rPr lang="zh-CN" altLang="zh-CN" sz="1200" i="1" kern="0">
                            <a:latin typeface="Cambria Math" panose="02040503050406030204" pitchFamily="18" charset="0"/>
                          </a:rPr>
                        </m:ctrlPr>
                      </m:dPr>
                      <m:e>
                        <m:r>
                          <a:rPr lang="en-GB" altLang="zh-CN" sz="1200" i="1" kern="0">
                            <a:latin typeface="Cambria Math" panose="02040503050406030204" pitchFamily="18" charset="0"/>
                            <a:ea typeface="Cambria Math" panose="02040503050406030204" pitchFamily="18" charset="0"/>
                          </a:rPr>
                          <m:t>𝑥</m:t>
                        </m:r>
                      </m:e>
                    </m:d>
                    <m:r>
                      <a:rPr lang="en-US" altLang="zh-CN" sz="1200" i="1" kern="0">
                        <a:latin typeface="Cambria Math" panose="02040503050406030204" pitchFamily="18" charset="0"/>
                        <a:ea typeface="Cambria Math" panose="02040503050406030204" pitchFamily="18" charset="0"/>
                      </a:rPr>
                      <m:t>≥8</m:t>
                    </m:r>
                    <m:r>
                      <a:rPr lang="en-US" altLang="zh-CN" sz="1200" b="0" i="1" kern="0">
                        <a:latin typeface="Cambria Math" panose="02040503050406030204" pitchFamily="18" charset="0"/>
                        <a:ea typeface="Cambria Math" panose="02040503050406030204" pitchFamily="18" charset="0"/>
                      </a:rPr>
                      <m:t>7</m:t>
                    </m:r>
                    <m:r>
                      <a:rPr lang="en-US" altLang="zh-CN" sz="1200" i="1" kern="0">
                        <a:latin typeface="Cambria Math" panose="02040503050406030204" pitchFamily="18" charset="0"/>
                        <a:ea typeface="Cambria Math" panose="02040503050406030204" pitchFamily="18" charset="0"/>
                      </a:rPr>
                      <m:t>%</m:t>
                    </m:r>
                  </m:oMath>
                </a14:m>
                <a:r>
                  <a:rPr lang="en-US" altLang="zh-CN" sz="1200" i="1" kern="0" dirty="0">
                    <a:latin typeface="Cambria Math" panose="02040503050406030204" pitchFamily="18" charset="0"/>
                    <a:ea typeface="Cambria Math" panose="02040503050406030204" pitchFamily="18" charset="0"/>
                  </a:rPr>
                  <a:t> </a:t>
                </a:r>
                <a:r>
                  <a:rPr lang="en-GB" altLang="zh-CN" sz="1200" i="1" kern="0" dirty="0">
                    <a:latin typeface="Cambria Math" panose="02040503050406030204" pitchFamily="18" charset="0"/>
                    <a:ea typeface="Cambria Math" panose="02040503050406030204" pitchFamily="18" charset="0"/>
                  </a:rPr>
                  <a:t>(3)</a:t>
                </a:r>
              </a:p>
              <a:p>
                <a:pPr marL="16933" indent="0">
                  <a:buNone/>
                </a:pPr>
                <a14:m>
                  <m:oMath xmlns:m="http://schemas.openxmlformats.org/officeDocument/2006/math">
                    <m:sSub>
                      <m:sSubPr>
                        <m:ctrlPr>
                          <a:rPr lang="zh-CN" altLang="zh-CN" sz="1200" i="1" kern="0">
                            <a:latin typeface="Cambria Math" panose="02040503050406030204" pitchFamily="18" charset="0"/>
                          </a:rPr>
                        </m:ctrlPr>
                      </m:sSubPr>
                      <m:e>
                        <m:r>
                          <a:rPr lang="en-US" altLang="zh-CN" sz="1200" i="1" kern="0">
                            <a:latin typeface="Cambria Math" panose="02040503050406030204" pitchFamily="18" charset="0"/>
                            <a:ea typeface="Cambria Math" panose="02040503050406030204" pitchFamily="18" charset="0"/>
                          </a:rPr>
                          <m:t>h</m:t>
                        </m:r>
                      </m:e>
                      <m:sub>
                        <m:r>
                          <a:rPr lang="en-US" altLang="zh-CN" sz="1200" b="0" i="1" kern="0">
                            <a:latin typeface="Cambria Math" panose="02040503050406030204" pitchFamily="18" charset="0"/>
                            <a:ea typeface="Cambria Math" panose="02040503050406030204" pitchFamily="18" charset="0"/>
                          </a:rPr>
                          <m:t>4</m:t>
                        </m:r>
                      </m:sub>
                    </m:sSub>
                    <m:d>
                      <m:dPr>
                        <m:ctrlPr>
                          <a:rPr lang="zh-CN" altLang="zh-CN" sz="1200" i="1" kern="0">
                            <a:latin typeface="Cambria Math" panose="02040503050406030204" pitchFamily="18" charset="0"/>
                          </a:rPr>
                        </m:ctrlPr>
                      </m:dPr>
                      <m:e>
                        <m:r>
                          <a:rPr lang="en-GB" altLang="zh-CN" sz="1200" i="1" kern="0">
                            <a:latin typeface="Cambria Math" panose="02040503050406030204" pitchFamily="18" charset="0"/>
                            <a:ea typeface="Cambria Math" panose="02040503050406030204" pitchFamily="18" charset="0"/>
                          </a:rPr>
                          <m:t>𝑥</m:t>
                        </m:r>
                      </m:e>
                    </m:d>
                    <m:r>
                      <a:rPr lang="en-US" altLang="zh-CN" sz="1200" i="1" kern="0">
                        <a:latin typeface="Cambria Math" panose="02040503050406030204" pitchFamily="18" charset="0"/>
                        <a:ea typeface="Cambria Math" panose="02040503050406030204" pitchFamily="18" charset="0"/>
                      </a:rPr>
                      <m:t>≥</m:t>
                    </m:r>
                    <m:r>
                      <a:rPr lang="en-US" altLang="zh-CN" sz="1200" b="0" i="1" kern="0">
                        <a:latin typeface="Cambria Math" panose="02040503050406030204" pitchFamily="18" charset="0"/>
                        <a:ea typeface="Cambria Math" panose="02040503050406030204" pitchFamily="18" charset="0"/>
                      </a:rPr>
                      <m:t>80</m:t>
                    </m:r>
                    <m:r>
                      <a:rPr lang="en-US" altLang="zh-CN" sz="1200" i="1" kern="0">
                        <a:latin typeface="Cambria Math" panose="02040503050406030204" pitchFamily="18" charset="0"/>
                        <a:ea typeface="Cambria Math" panose="02040503050406030204" pitchFamily="18" charset="0"/>
                      </a:rPr>
                      <m:t>%</m:t>
                    </m:r>
                  </m:oMath>
                </a14:m>
                <a:r>
                  <a:rPr lang="en-US" altLang="zh-CN" sz="1200" i="1" kern="0" dirty="0">
                    <a:latin typeface="Cambria Math" panose="02040503050406030204" pitchFamily="18" charset="0"/>
                    <a:ea typeface="Cambria Math" panose="02040503050406030204" pitchFamily="18" charset="0"/>
                  </a:rPr>
                  <a:t> </a:t>
                </a:r>
                <a:r>
                  <a:rPr lang="en-GB" altLang="zh-CN" sz="1200" i="1" kern="0" dirty="0">
                    <a:latin typeface="Cambria Math" panose="02040503050406030204" pitchFamily="18" charset="0"/>
                    <a:ea typeface="Cambria Math" panose="02040503050406030204" pitchFamily="18" charset="0"/>
                  </a:rPr>
                  <a:t>(4)</a:t>
                </a:r>
              </a:p>
              <a:p>
                <a:pPr marL="16933" indent="0">
                  <a:buNone/>
                </a:pPr>
                <a:r>
                  <a:rPr lang="en-GB" altLang="zh-CN" sz="1200" i="1" kern="0" dirty="0">
                    <a:latin typeface="Cambria Math" panose="02040503050406030204" pitchFamily="18" charset="0"/>
                    <a:ea typeface="Cambria Math" panose="02040503050406030204" pitchFamily="18" charset="0"/>
                  </a:rPr>
                  <a:t>…</a:t>
                </a:r>
              </a:p>
              <a:p>
                <a:pPr marL="16933" indent="0">
                  <a:buNone/>
                </a:pPr>
                <a14:m>
                  <m:oMath xmlns:m="http://schemas.openxmlformats.org/officeDocument/2006/math">
                    <m:sSub>
                      <m:sSubPr>
                        <m:ctrlPr>
                          <a:rPr lang="zh-CN" altLang="zh-CN" sz="1200" i="1" kern="0">
                            <a:latin typeface="Cambria Math" panose="02040503050406030204" pitchFamily="18" charset="0"/>
                          </a:rPr>
                        </m:ctrlPr>
                      </m:sSubPr>
                      <m:e>
                        <m:r>
                          <a:rPr lang="en-US" altLang="zh-CN" sz="1200" i="1" kern="0">
                            <a:latin typeface="Cambria Math" panose="02040503050406030204" pitchFamily="18" charset="0"/>
                            <a:ea typeface="Cambria Math" panose="02040503050406030204" pitchFamily="18" charset="0"/>
                          </a:rPr>
                          <m:t>h</m:t>
                        </m:r>
                      </m:e>
                      <m:sub>
                        <m:r>
                          <a:rPr lang="en-US" altLang="zh-CN" sz="1200" b="0" i="1" kern="0">
                            <a:latin typeface="Cambria Math" panose="02040503050406030204" pitchFamily="18" charset="0"/>
                            <a:ea typeface="Cambria Math" panose="02040503050406030204" pitchFamily="18" charset="0"/>
                          </a:rPr>
                          <m:t>𝑀</m:t>
                        </m:r>
                      </m:sub>
                    </m:sSub>
                    <m:d>
                      <m:dPr>
                        <m:ctrlPr>
                          <a:rPr lang="zh-CN" altLang="zh-CN" sz="1200" i="1" kern="0">
                            <a:latin typeface="Cambria Math" panose="02040503050406030204" pitchFamily="18" charset="0"/>
                          </a:rPr>
                        </m:ctrlPr>
                      </m:dPr>
                      <m:e>
                        <m:r>
                          <a:rPr lang="en-GB" altLang="zh-CN" sz="1200" i="1" kern="0">
                            <a:latin typeface="Cambria Math" panose="02040503050406030204" pitchFamily="18" charset="0"/>
                            <a:ea typeface="Cambria Math" panose="02040503050406030204" pitchFamily="18" charset="0"/>
                          </a:rPr>
                          <m:t>𝑥</m:t>
                        </m:r>
                      </m:e>
                    </m:d>
                    <m:r>
                      <a:rPr lang="en-US" altLang="zh-CN" sz="1200" i="1" kern="0">
                        <a:latin typeface="Cambria Math" panose="02040503050406030204" pitchFamily="18" charset="0"/>
                        <a:ea typeface="Cambria Math" panose="02040503050406030204" pitchFamily="18" charset="0"/>
                      </a:rPr>
                      <m:t>≥</m:t>
                    </m:r>
                    <m:r>
                      <a:rPr lang="en-US" altLang="zh-CN" sz="1200" b="0" i="1" kern="0">
                        <a:latin typeface="Cambria Math" panose="02040503050406030204" pitchFamily="18" charset="0"/>
                        <a:ea typeface="Cambria Math" panose="02040503050406030204" pitchFamily="18" charset="0"/>
                      </a:rPr>
                      <m:t>80</m:t>
                    </m:r>
                    <m:r>
                      <a:rPr lang="en-US" altLang="zh-CN" sz="1200" i="1" kern="0">
                        <a:latin typeface="Cambria Math" panose="02040503050406030204" pitchFamily="18" charset="0"/>
                        <a:ea typeface="Cambria Math" panose="02040503050406030204" pitchFamily="18" charset="0"/>
                      </a:rPr>
                      <m:t>%</m:t>
                    </m:r>
                  </m:oMath>
                </a14:m>
                <a:r>
                  <a:rPr lang="en-US" altLang="zh-CN" sz="1200" i="1" kern="0" dirty="0">
                    <a:latin typeface="Cambria Math" panose="02040503050406030204" pitchFamily="18" charset="0"/>
                    <a:ea typeface="Cambria Math" panose="02040503050406030204" pitchFamily="18" charset="0"/>
                  </a:rPr>
                  <a:t> </a:t>
                </a:r>
                <a:r>
                  <a:rPr lang="en-GB" altLang="zh-CN" sz="1200" i="1" kern="0" dirty="0">
                    <a:latin typeface="Cambria Math" panose="02040503050406030204" pitchFamily="18" charset="0"/>
                    <a:ea typeface="Cambria Math" panose="02040503050406030204" pitchFamily="18" charset="0"/>
                  </a:rPr>
                  <a:t>(M)</a:t>
                </a:r>
              </a:p>
              <a:p>
                <a:pPr marL="16933" indent="0">
                  <a:buNone/>
                </a:pPr>
                <a:endParaRPr lang="en-GB" altLang="zh-CN" sz="1200" i="1" kern="0" dirty="0">
                  <a:latin typeface="Cambria Math" panose="02040503050406030204" pitchFamily="18" charset="0"/>
                  <a:ea typeface="Cambria Math" panose="02040503050406030204" pitchFamily="18" charset="0"/>
                </a:endParaRPr>
              </a:p>
            </p:txBody>
          </p:sp>
        </mc:Choice>
        <mc:Fallback xmlns="">
          <p:sp>
            <p:nvSpPr>
              <p:cNvPr id="110" name="内容占位符 2"/>
              <p:cNvSpPr txBox="1">
                <a:spLocks noRot="1" noChangeAspect="1" noMove="1" noResize="1" noEditPoints="1" noAdjustHandles="1" noChangeArrowheads="1" noChangeShapeType="1" noTextEdit="1"/>
              </p:cNvSpPr>
              <p:nvPr/>
            </p:nvSpPr>
            <p:spPr>
              <a:xfrm>
                <a:off x="5220072" y="2104537"/>
                <a:ext cx="1560146" cy="1301833"/>
              </a:xfrm>
              <a:prstGeom prst="rect">
                <a:avLst/>
              </a:prstGeom>
              <a:blipFill rotWithShape="0">
                <a:blip r:embed="rId10"/>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613646332"/>
      </p:ext>
    </p:extLst>
  </p:cSld>
  <p:clrMapOvr>
    <a:masterClrMapping/>
  </p:clrMapOvr>
  <mc:AlternateContent xmlns:mc="http://schemas.openxmlformats.org/markup-compatibility/2006" xmlns:p14="http://schemas.microsoft.com/office/powerpoint/2010/main">
    <mc:Choice Requires="p14">
      <p:transition p14:dur="10" advClick="0" advTm="8000"/>
    </mc:Choice>
    <mc:Fallback xmlns="">
      <p:transition advClick="0" advTm="800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eaLnBrk="1" hangingPunct="1"/>
            <a:r>
              <a:rPr lang="en-US" b="1" dirty="0">
                <a:solidFill>
                  <a:srgbClr val="C00000"/>
                </a:solidFill>
              </a:rPr>
              <a:t>Content</a:t>
            </a:r>
          </a:p>
        </p:txBody>
      </p:sp>
      <p:sp>
        <p:nvSpPr>
          <p:cNvPr id="3" name="内容占位符 2"/>
          <p:cNvSpPr>
            <a:spLocks noGrp="1"/>
          </p:cNvSpPr>
          <p:nvPr>
            <p:ph idx="1"/>
          </p:nvPr>
        </p:nvSpPr>
        <p:spPr/>
        <p:txBody>
          <a:bodyPr/>
          <a:lstStyle/>
          <a:p>
            <a:pPr>
              <a:buClr>
                <a:srgbClr val="C00000"/>
              </a:buClr>
              <a:buFont typeface="+mj-lt"/>
              <a:buAutoNum type="arabicPeriod"/>
            </a:pPr>
            <a:r>
              <a:rPr lang="en-US" sz="2200" b="1" u="sng" dirty="0" smtClean="0">
                <a:solidFill>
                  <a:srgbClr val="C00000"/>
                </a:solidFill>
              </a:rPr>
              <a:t>General introduction and discussion </a:t>
            </a:r>
          </a:p>
          <a:p>
            <a:pPr>
              <a:buClr>
                <a:srgbClr val="C00000"/>
              </a:buClr>
              <a:buFont typeface="+mj-lt"/>
              <a:buAutoNum type="arabicPeriod"/>
            </a:pPr>
            <a:r>
              <a:rPr lang="en-US" altLang="zh-CN" sz="2200" dirty="0">
                <a:solidFill>
                  <a:srgbClr val="002060"/>
                </a:solidFill>
              </a:rPr>
              <a:t>NWDAF Provide Load Level Info to 5GC NF</a:t>
            </a:r>
            <a:endParaRPr lang="en-US" sz="2200" dirty="0">
              <a:solidFill>
                <a:srgbClr val="002060"/>
              </a:solidFill>
            </a:endParaRPr>
          </a:p>
          <a:p>
            <a:pPr>
              <a:buClr>
                <a:srgbClr val="C00000"/>
              </a:buClr>
              <a:buFont typeface="+mj-lt"/>
              <a:buAutoNum type="arabicPeriod"/>
            </a:pPr>
            <a:r>
              <a:rPr lang="en-US" sz="2200" dirty="0" smtClean="0">
                <a:solidFill>
                  <a:srgbClr val="002060"/>
                </a:solidFill>
              </a:rPr>
              <a:t>Network Slice </a:t>
            </a:r>
            <a:r>
              <a:rPr lang="en-US" sz="2200" dirty="0">
                <a:solidFill>
                  <a:srgbClr val="002060"/>
                </a:solidFill>
              </a:rPr>
              <a:t>P</a:t>
            </a:r>
            <a:r>
              <a:rPr lang="en-US" sz="2200" dirty="0" smtClean="0">
                <a:solidFill>
                  <a:srgbClr val="002060"/>
                </a:solidFill>
              </a:rPr>
              <a:t>riority </a:t>
            </a:r>
          </a:p>
        </p:txBody>
      </p:sp>
    </p:spTree>
    <p:extLst>
      <p:ext uri="{BB962C8B-B14F-4D97-AF65-F5344CB8AC3E}">
        <p14:creationId xmlns:p14="http://schemas.microsoft.com/office/powerpoint/2010/main" val="571358810"/>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312137" y="1002483"/>
            <a:ext cx="11615494" cy="759602"/>
            <a:chOff x="1567446" y="1406629"/>
            <a:chExt cx="4777298" cy="569701"/>
          </a:xfrm>
        </p:grpSpPr>
        <p:sp>
          <p:nvSpPr>
            <p:cNvPr id="124" name="圆角矩形 270"/>
            <p:cNvSpPr/>
            <p:nvPr/>
          </p:nvSpPr>
          <p:spPr bwMode="auto">
            <a:xfrm>
              <a:off x="1567446" y="1406629"/>
              <a:ext cx="4777298" cy="569701"/>
            </a:xfrm>
            <a:prstGeom prst="roundRect">
              <a:avLst>
                <a:gd name="adj" fmla="val 5891"/>
              </a:avLst>
            </a:prstGeom>
            <a:noFill/>
            <a:ln w="9525" cap="flat" cmpd="sng" algn="ctr">
              <a:solidFill>
                <a:schemeClr val="tx1"/>
              </a:solidFill>
              <a:prstDash val="solid"/>
              <a:round/>
              <a:headEnd type="none" w="med" len="med"/>
              <a:tailEnd type="none" w="med" len="med"/>
            </a:ln>
            <a:effectLst/>
          </p:spPr>
          <p:txBody>
            <a:bodyPr vert="horz" wrap="square" lIns="105600" tIns="52800" rIns="105600" bIns="52800" numCol="1" rtlCol="0" anchor="t" anchorCtr="0" compatLnSpc="1">
              <a:prstTxWarp prst="textNoShape">
                <a:avLst/>
              </a:prstTxWarp>
              <a:noAutofit/>
            </a:bodyPr>
            <a:lstStyle/>
            <a:p>
              <a:pPr defTabSz="1068891" eaLnBrk="1" hangingPunct="1"/>
              <a:endParaRPr lang="zh-CN" altLang="en-US" sz="1600">
                <a:solidFill>
                  <a:prstClr val="white"/>
                </a:solidFill>
                <a:latin typeface="FrutigerNext LT Regular" pitchFamily="34" charset="0"/>
                <a:ea typeface="ＭＳ Ｐゴシック" pitchFamily="34" charset="-128"/>
              </a:endParaRPr>
            </a:p>
          </p:txBody>
        </p:sp>
        <p:sp>
          <p:nvSpPr>
            <p:cNvPr id="158" name="Rounded Rectangle 34"/>
            <p:cNvSpPr/>
            <p:nvPr/>
          </p:nvSpPr>
          <p:spPr bwMode="auto">
            <a:xfrm>
              <a:off x="3632129" y="1540058"/>
              <a:ext cx="510505" cy="254089"/>
            </a:xfrm>
            <a:prstGeom prst="roundRect">
              <a:avLst>
                <a:gd name="adj" fmla="val 8522"/>
              </a:avLst>
            </a:prstGeom>
            <a:noFill/>
            <a:ln w="9525" cap="flat" cmpd="sng" algn="ctr">
              <a:noFill/>
              <a:prstDash val="solid"/>
              <a:round/>
              <a:headEnd type="none" w="med" len="med"/>
              <a:tailEnd type="none" w="med" len="med"/>
            </a:ln>
            <a:effectLst/>
          </p:spPr>
          <p:txBody>
            <a:bodyPr vert="horz" wrap="square" lIns="121920" tIns="60960" rIns="121920" bIns="60960" numCol="1" rtlCol="0" anchor="ctr" anchorCtr="0" compatLnSpc="1">
              <a:prstTxWarp prst="textNoShape">
                <a:avLst/>
              </a:prstTxWarp>
            </a:bodyPr>
            <a:lstStyle/>
            <a:p>
              <a:pPr algn="ctr">
                <a:buClr>
                  <a:srgbClr val="CC9900"/>
                </a:buClr>
              </a:pPr>
              <a:r>
                <a:rPr lang="en-US" altLang="zh-CN" sz="2000" b="1" dirty="0" smtClean="0">
                  <a:solidFill>
                    <a:srgbClr val="0000FF"/>
                  </a:solidFill>
                  <a:latin typeface="微软雅黑" panose="020B0503020204020204" pitchFamily="34" charset="-122"/>
                  <a:ea typeface="微软雅黑" panose="020B0503020204020204" pitchFamily="34" charset="-122"/>
                </a:rPr>
                <a:t>Tenant</a:t>
              </a:r>
              <a:endParaRPr lang="en-US" altLang="zh-CN" sz="2000" b="1" dirty="0">
                <a:solidFill>
                  <a:srgbClr val="0000FF"/>
                </a:solidFill>
                <a:latin typeface="微软雅黑" panose="020B0503020204020204" pitchFamily="34" charset="-122"/>
                <a:ea typeface="微软雅黑" panose="020B0503020204020204" pitchFamily="34" charset="-122"/>
              </a:endParaRPr>
            </a:p>
          </p:txBody>
        </p:sp>
      </p:grpSp>
      <p:sp>
        <p:nvSpPr>
          <p:cNvPr id="3" name="标题 2"/>
          <p:cNvSpPr>
            <a:spLocks noGrp="1"/>
          </p:cNvSpPr>
          <p:nvPr>
            <p:ph type="title"/>
          </p:nvPr>
        </p:nvSpPr>
        <p:spPr>
          <a:xfrm>
            <a:off x="260162" y="185664"/>
            <a:ext cx="11385309" cy="871537"/>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a:bodyPr>
          <a:lstStyle/>
          <a:p>
            <a:r>
              <a:rPr lang="en-US" altLang="zh-CN" sz="3000" b="1" dirty="0" smtClean="0">
                <a:solidFill>
                  <a:srgbClr val="C00000"/>
                </a:solidFill>
                <a:ea typeface="黑体" panose="02010609060101010101" pitchFamily="49" charset="-122"/>
              </a:rPr>
              <a:t>Physical Network Deployment per </a:t>
            </a:r>
            <a:r>
              <a:rPr lang="en-US" altLang="zh-CN" sz="3000" b="1" dirty="0">
                <a:solidFill>
                  <a:srgbClr val="C00000"/>
                </a:solidFill>
                <a:ea typeface="黑体" panose="02010609060101010101" pitchFamily="49" charset="-122"/>
              </a:rPr>
              <a:t>p</a:t>
            </a:r>
            <a:r>
              <a:rPr lang="en-US" altLang="zh-CN" sz="3000" b="1" dirty="0" smtClean="0">
                <a:solidFill>
                  <a:srgbClr val="C00000"/>
                </a:solidFill>
                <a:ea typeface="黑体" panose="02010609060101010101" pitchFamily="49" charset="-122"/>
              </a:rPr>
              <a:t>otential Tenant  SLA Set</a:t>
            </a:r>
            <a:endParaRPr lang="en-US" sz="3000" b="1" dirty="0">
              <a:solidFill>
                <a:srgbClr val="C00000"/>
              </a:solidFill>
              <a:ea typeface="黑体" panose="02010609060101010101" pitchFamily="49" charset="-122"/>
            </a:endParaRPr>
          </a:p>
        </p:txBody>
      </p:sp>
      <p:sp>
        <p:nvSpPr>
          <p:cNvPr id="157" name="TextBox 8"/>
          <p:cNvSpPr txBox="1"/>
          <p:nvPr/>
        </p:nvSpPr>
        <p:spPr>
          <a:xfrm>
            <a:off x="327471" y="2366905"/>
            <a:ext cx="1551923" cy="430887"/>
          </a:xfrm>
          <a:prstGeom prst="rect">
            <a:avLst/>
          </a:prstGeom>
          <a:noFill/>
          <a:ln>
            <a:noFill/>
          </a:ln>
        </p:spPr>
        <p:txBody>
          <a:bodyPr wrap="square" rtlCol="0">
            <a:spAutoFit/>
          </a:bodyPr>
          <a:lstStyle/>
          <a:p>
            <a:r>
              <a:rPr lang="en-US" altLang="zh-CN" sz="1100" b="1" dirty="0" smtClean="0">
                <a:solidFill>
                  <a:srgbClr val="C00000"/>
                </a:solidFill>
                <a:latin typeface="微软雅黑" pitchFamily="34" charset="-122"/>
                <a:ea typeface="微软雅黑" pitchFamily="34" charset="-122"/>
              </a:rPr>
              <a:t>Physical Network </a:t>
            </a:r>
          </a:p>
          <a:p>
            <a:r>
              <a:rPr lang="en-US" altLang="zh-CN" sz="1100" b="1" dirty="0" smtClean="0">
                <a:solidFill>
                  <a:srgbClr val="C00000"/>
                </a:solidFill>
                <a:latin typeface="微软雅黑" pitchFamily="34" charset="-122"/>
                <a:ea typeface="微软雅黑" pitchFamily="34" charset="-122"/>
              </a:rPr>
              <a:t>Deployment</a:t>
            </a:r>
            <a:endParaRPr lang="zh-CN" altLang="en-US" sz="1100" b="1" dirty="0">
              <a:solidFill>
                <a:srgbClr val="C00000"/>
              </a:solidFill>
              <a:latin typeface="微软雅黑" pitchFamily="34" charset="-122"/>
              <a:ea typeface="微软雅黑" pitchFamily="34" charset="-122"/>
            </a:endParaRPr>
          </a:p>
        </p:txBody>
      </p:sp>
      <p:cxnSp>
        <p:nvCxnSpPr>
          <p:cNvPr id="172" name="直接箭头连接符 251"/>
          <p:cNvCxnSpPr>
            <a:stCxn id="181" idx="4"/>
            <a:endCxn id="174" idx="0"/>
          </p:cNvCxnSpPr>
          <p:nvPr/>
        </p:nvCxnSpPr>
        <p:spPr bwMode="auto">
          <a:xfrm flipH="1">
            <a:off x="860619" y="3039883"/>
            <a:ext cx="987932" cy="737468"/>
          </a:xfrm>
          <a:prstGeom prst="straightConnector1">
            <a:avLst/>
          </a:prstGeom>
          <a:noFill/>
          <a:ln w="9525" cap="flat" cmpd="sng" algn="ctr">
            <a:solidFill>
              <a:schemeClr val="tx1"/>
            </a:solidFill>
            <a:prstDash val="solid"/>
            <a:round/>
            <a:headEnd type="none" w="med" len="med"/>
            <a:tailEnd type="triangle"/>
          </a:ln>
          <a:effectLst/>
        </p:spPr>
      </p:cxnSp>
      <p:cxnSp>
        <p:nvCxnSpPr>
          <p:cNvPr id="173" name="直接箭头连接符 252"/>
          <p:cNvCxnSpPr>
            <a:stCxn id="181" idx="4"/>
            <a:endCxn id="183" idx="0"/>
          </p:cNvCxnSpPr>
          <p:nvPr/>
        </p:nvCxnSpPr>
        <p:spPr bwMode="auto">
          <a:xfrm flipH="1">
            <a:off x="1838876" y="3039883"/>
            <a:ext cx="9675" cy="741528"/>
          </a:xfrm>
          <a:prstGeom prst="straightConnector1">
            <a:avLst/>
          </a:prstGeom>
          <a:noFill/>
          <a:ln w="9525" cap="flat" cmpd="sng" algn="ctr">
            <a:solidFill>
              <a:schemeClr val="tx1"/>
            </a:solidFill>
            <a:prstDash val="solid"/>
            <a:round/>
            <a:headEnd type="none" w="med" len="med"/>
            <a:tailEnd type="triangle"/>
          </a:ln>
          <a:effectLst/>
        </p:spPr>
      </p:cxnSp>
      <p:sp>
        <p:nvSpPr>
          <p:cNvPr id="174" name="椭圆 253"/>
          <p:cNvSpPr/>
          <p:nvPr/>
        </p:nvSpPr>
        <p:spPr bwMode="gray">
          <a:xfrm>
            <a:off x="470243" y="3777351"/>
            <a:ext cx="780751" cy="381060"/>
          </a:xfrm>
          <a:prstGeom prst="ellipse">
            <a:avLst/>
          </a:prstGeom>
          <a:solidFill>
            <a:schemeClr val="bg1"/>
          </a:solidFill>
          <a:ln w="9525">
            <a:solidFill>
              <a:schemeClr val="tx1"/>
            </a:solidFill>
            <a:round/>
            <a:headEnd/>
            <a:tailEnd/>
          </a:ln>
          <a:effectLst/>
        </p:spPr>
        <p:txBody>
          <a:bodyPr wrap="none" rtlCol="0" anchor="ctr"/>
          <a:lstStyle/>
          <a:p>
            <a:pPr algn="ctr"/>
            <a:r>
              <a:rPr lang="en-US" altLang="zh-CN" dirty="0" smtClean="0">
                <a:solidFill>
                  <a:srgbClr val="000000"/>
                </a:solidFill>
                <a:latin typeface="微软雅黑" panose="020B0503020204020204" pitchFamily="34" charset="-122"/>
                <a:ea typeface="微软雅黑" panose="020B0503020204020204" pitchFamily="34" charset="-122"/>
              </a:rPr>
              <a:t>RAN </a:t>
            </a:r>
          </a:p>
          <a:p>
            <a:pPr algn="ctr"/>
            <a:r>
              <a:rPr lang="en-US" altLang="zh-CN" sz="900" dirty="0" smtClean="0">
                <a:solidFill>
                  <a:srgbClr val="000000"/>
                </a:solidFill>
                <a:latin typeface="微软雅黑" panose="020B0503020204020204" pitchFamily="34" charset="-122"/>
                <a:ea typeface="微软雅黑" panose="020B0503020204020204" pitchFamily="34" charset="-122"/>
              </a:rPr>
              <a:t>Deployment</a:t>
            </a:r>
            <a:endParaRPr lang="en-US" altLang="zh-CN" dirty="0">
              <a:solidFill>
                <a:srgbClr val="000000"/>
              </a:solidFill>
              <a:latin typeface="微软雅黑" panose="020B0503020204020204" pitchFamily="34" charset="-122"/>
              <a:ea typeface="微软雅黑" panose="020B0503020204020204" pitchFamily="34" charset="-122"/>
            </a:endParaRPr>
          </a:p>
        </p:txBody>
      </p:sp>
      <p:cxnSp>
        <p:nvCxnSpPr>
          <p:cNvPr id="175" name="直接箭头连接符 254"/>
          <p:cNvCxnSpPr>
            <a:stCxn id="181" idx="4"/>
            <a:endCxn id="184" idx="0"/>
          </p:cNvCxnSpPr>
          <p:nvPr/>
        </p:nvCxnSpPr>
        <p:spPr bwMode="auto">
          <a:xfrm>
            <a:off x="1848550" y="3039883"/>
            <a:ext cx="961992" cy="752239"/>
          </a:xfrm>
          <a:prstGeom prst="straightConnector1">
            <a:avLst/>
          </a:prstGeom>
          <a:noFill/>
          <a:ln w="9525" cap="flat" cmpd="sng" algn="ctr">
            <a:solidFill>
              <a:schemeClr val="tx1"/>
            </a:solidFill>
            <a:prstDash val="solid"/>
            <a:round/>
            <a:headEnd type="none" w="med" len="med"/>
            <a:tailEnd type="triangle"/>
          </a:ln>
          <a:effectLst/>
        </p:spPr>
      </p:cxnSp>
      <p:sp>
        <p:nvSpPr>
          <p:cNvPr id="181" name="椭圆 255"/>
          <p:cNvSpPr/>
          <p:nvPr/>
        </p:nvSpPr>
        <p:spPr bwMode="gray">
          <a:xfrm>
            <a:off x="891463" y="2810575"/>
            <a:ext cx="1914175" cy="229308"/>
          </a:xfrm>
          <a:prstGeom prst="ellipse">
            <a:avLst/>
          </a:prstGeom>
          <a:solidFill>
            <a:schemeClr val="bg1"/>
          </a:solidFill>
          <a:ln w="19050">
            <a:solidFill>
              <a:srgbClr val="0000CC"/>
            </a:solidFill>
            <a:round/>
            <a:headEnd/>
            <a:tailEnd/>
          </a:ln>
          <a:effectLst/>
        </p:spPr>
        <p:txBody>
          <a:bodyPr wrap="none" rtlCol="0" anchor="ctr"/>
          <a:lstStyle/>
          <a:p>
            <a:pPr algn="ctr"/>
            <a:r>
              <a:rPr lang="en-US" altLang="zh-CN" sz="1333" b="1" dirty="0">
                <a:solidFill>
                  <a:srgbClr val="0000CC"/>
                </a:solidFill>
                <a:latin typeface="Arial" charset="0"/>
              </a:rPr>
              <a:t>NSMF</a:t>
            </a:r>
            <a:endParaRPr lang="en-US" sz="1333" b="1" dirty="0">
              <a:solidFill>
                <a:srgbClr val="0000CC"/>
              </a:solidFill>
              <a:latin typeface="Arial" charset="0"/>
            </a:endParaRPr>
          </a:p>
        </p:txBody>
      </p:sp>
      <p:sp>
        <p:nvSpPr>
          <p:cNvPr id="183" name="椭圆 257"/>
          <p:cNvSpPr/>
          <p:nvPr/>
        </p:nvSpPr>
        <p:spPr bwMode="gray">
          <a:xfrm>
            <a:off x="1344949" y="3781411"/>
            <a:ext cx="987853" cy="381060"/>
          </a:xfrm>
          <a:prstGeom prst="ellipse">
            <a:avLst/>
          </a:prstGeom>
          <a:solidFill>
            <a:schemeClr val="bg1"/>
          </a:solidFill>
          <a:ln w="9525">
            <a:solidFill>
              <a:schemeClr val="tx1"/>
            </a:solidFill>
            <a:round/>
            <a:headEnd/>
            <a:tailEnd/>
          </a:ln>
          <a:effectLst/>
        </p:spPr>
        <p:txBody>
          <a:bodyPr wrap="none" rtlCol="0" anchor="ctr"/>
          <a:lstStyle/>
          <a:p>
            <a:pPr algn="ctr"/>
            <a:r>
              <a:rPr lang="en-US" altLang="zh-CN" sz="900" dirty="0" smtClean="0">
                <a:solidFill>
                  <a:srgbClr val="000000"/>
                </a:solidFill>
                <a:latin typeface="微软雅黑" panose="020B0503020204020204" pitchFamily="34" charset="-122"/>
                <a:ea typeface="微软雅黑" panose="020B0503020204020204" pitchFamily="34" charset="-122"/>
              </a:rPr>
              <a:t>CN</a:t>
            </a:r>
          </a:p>
          <a:p>
            <a:pPr algn="ctr"/>
            <a:r>
              <a:rPr lang="en-US" altLang="zh-CN" sz="900" dirty="0" smtClean="0">
                <a:solidFill>
                  <a:srgbClr val="000000"/>
                </a:solidFill>
                <a:latin typeface="微软雅黑" panose="020B0503020204020204" pitchFamily="34" charset="-122"/>
                <a:ea typeface="微软雅黑" panose="020B0503020204020204" pitchFamily="34" charset="-122"/>
              </a:rPr>
              <a:t>Deployment</a:t>
            </a:r>
            <a:endParaRPr lang="en-US" altLang="zh-CN" sz="900" dirty="0">
              <a:solidFill>
                <a:srgbClr val="000000"/>
              </a:solidFill>
              <a:latin typeface="微软雅黑" panose="020B0503020204020204" pitchFamily="34" charset="-122"/>
              <a:ea typeface="微软雅黑" panose="020B0503020204020204" pitchFamily="34" charset="-122"/>
            </a:endParaRPr>
          </a:p>
        </p:txBody>
      </p:sp>
      <p:sp>
        <p:nvSpPr>
          <p:cNvPr id="184" name="椭圆 258"/>
          <p:cNvSpPr/>
          <p:nvPr/>
        </p:nvSpPr>
        <p:spPr bwMode="gray">
          <a:xfrm>
            <a:off x="2420167" y="3792122"/>
            <a:ext cx="780751" cy="381060"/>
          </a:xfrm>
          <a:prstGeom prst="ellipse">
            <a:avLst/>
          </a:prstGeom>
          <a:solidFill>
            <a:schemeClr val="bg1"/>
          </a:solidFill>
          <a:ln w="9525">
            <a:solidFill>
              <a:schemeClr val="tx1"/>
            </a:solidFill>
            <a:round/>
            <a:headEnd/>
            <a:tailEnd/>
          </a:ln>
          <a:effectLst/>
        </p:spPr>
        <p:txBody>
          <a:bodyPr wrap="none" rtlCol="0" anchor="ctr"/>
          <a:lstStyle/>
          <a:p>
            <a:pPr algn="ctr"/>
            <a:r>
              <a:rPr lang="en-US" altLang="zh-CN" sz="900" dirty="0" smtClean="0">
                <a:solidFill>
                  <a:srgbClr val="000000"/>
                </a:solidFill>
                <a:latin typeface="微软雅黑" panose="020B0503020204020204" pitchFamily="34" charset="-122"/>
                <a:ea typeface="微软雅黑" panose="020B0503020204020204" pitchFamily="34" charset="-122"/>
              </a:rPr>
              <a:t>TN</a:t>
            </a:r>
          </a:p>
          <a:p>
            <a:pPr algn="ctr"/>
            <a:r>
              <a:rPr lang="en-US" altLang="zh-CN" sz="900" dirty="0" smtClean="0">
                <a:solidFill>
                  <a:srgbClr val="000000"/>
                </a:solidFill>
                <a:latin typeface="微软雅黑" panose="020B0503020204020204" pitchFamily="34" charset="-122"/>
                <a:ea typeface="微软雅黑" panose="020B0503020204020204" pitchFamily="34" charset="-122"/>
              </a:rPr>
              <a:t>Deployment</a:t>
            </a:r>
            <a:endParaRPr lang="en-US" altLang="zh-CN" sz="900" dirty="0">
              <a:solidFill>
                <a:srgbClr val="000000"/>
              </a:solidFill>
              <a:latin typeface="微软雅黑" panose="020B0503020204020204" pitchFamily="34" charset="-122"/>
              <a:ea typeface="微软雅黑" panose="020B0503020204020204" pitchFamily="34" charset="-122"/>
            </a:endParaRPr>
          </a:p>
        </p:txBody>
      </p:sp>
      <p:sp>
        <p:nvSpPr>
          <p:cNvPr id="188" name="椭圆 259"/>
          <p:cNvSpPr/>
          <p:nvPr/>
        </p:nvSpPr>
        <p:spPr bwMode="gray">
          <a:xfrm>
            <a:off x="430844" y="4462939"/>
            <a:ext cx="2678843" cy="672180"/>
          </a:xfrm>
          <a:prstGeom prst="ellipse">
            <a:avLst/>
          </a:prstGeom>
          <a:solidFill>
            <a:schemeClr val="bg1"/>
          </a:solidFill>
          <a:ln w="9525">
            <a:solidFill>
              <a:schemeClr val="tx1"/>
            </a:solidFill>
            <a:round/>
            <a:headEnd/>
            <a:tailEnd/>
          </a:ln>
          <a:effectLst/>
        </p:spPr>
        <p:txBody>
          <a:bodyPr wrap="none" rtlCol="0" anchor="ctr"/>
          <a:lstStyle/>
          <a:p>
            <a:pPr algn="ctr"/>
            <a:r>
              <a:rPr lang="en-US" altLang="zh-CN" sz="1067" dirty="0" smtClean="0">
                <a:solidFill>
                  <a:srgbClr val="000000"/>
                </a:solidFill>
                <a:latin typeface="微软雅黑" pitchFamily="34" charset="-122"/>
                <a:ea typeface="微软雅黑" pitchFamily="34" charset="-122"/>
              </a:rPr>
              <a:t>RAN&amp;CN&amp;TN</a:t>
            </a:r>
            <a:r>
              <a:rPr lang="zh-CN" altLang="en-US" sz="1067" dirty="0" smtClean="0">
                <a:solidFill>
                  <a:srgbClr val="000000"/>
                </a:solidFill>
                <a:latin typeface="微软雅黑" pitchFamily="34" charset="-122"/>
                <a:ea typeface="微软雅黑" pitchFamily="34" charset="-122"/>
              </a:rPr>
              <a:t> </a:t>
            </a:r>
            <a:r>
              <a:rPr lang="en-US" altLang="zh-CN" sz="1067" dirty="0" smtClean="0">
                <a:solidFill>
                  <a:srgbClr val="000000"/>
                </a:solidFill>
                <a:latin typeface="微软雅黑" pitchFamily="34" charset="-122"/>
                <a:ea typeface="微软雅黑" pitchFamily="34" charset="-122"/>
              </a:rPr>
              <a:t>physical network </a:t>
            </a:r>
            <a:endParaRPr lang="en-US" altLang="zh-CN" sz="1067" dirty="0">
              <a:solidFill>
                <a:srgbClr val="000000"/>
              </a:solidFill>
              <a:latin typeface="微软雅黑" pitchFamily="34" charset="-122"/>
              <a:ea typeface="微软雅黑" pitchFamily="34" charset="-122"/>
            </a:endParaRPr>
          </a:p>
        </p:txBody>
      </p:sp>
      <p:cxnSp>
        <p:nvCxnSpPr>
          <p:cNvPr id="189" name="直接箭头连接符 188"/>
          <p:cNvCxnSpPr>
            <a:stCxn id="183" idx="4"/>
          </p:cNvCxnSpPr>
          <p:nvPr/>
        </p:nvCxnSpPr>
        <p:spPr bwMode="auto">
          <a:xfrm>
            <a:off x="1838877" y="4162471"/>
            <a:ext cx="4249" cy="300469"/>
          </a:xfrm>
          <a:prstGeom prst="straightConnector1">
            <a:avLst/>
          </a:prstGeom>
          <a:noFill/>
          <a:ln w="9525" cap="flat" cmpd="sng" algn="ctr">
            <a:solidFill>
              <a:schemeClr val="tx1"/>
            </a:solidFill>
            <a:prstDash val="solid"/>
            <a:round/>
            <a:headEnd type="none" w="med" len="med"/>
            <a:tailEnd type="triangle"/>
          </a:ln>
          <a:effectLst/>
        </p:spPr>
      </p:cxnSp>
      <p:sp>
        <p:nvSpPr>
          <p:cNvPr id="195" name="椭圆 268"/>
          <p:cNvSpPr/>
          <p:nvPr/>
        </p:nvSpPr>
        <p:spPr bwMode="gray">
          <a:xfrm>
            <a:off x="2086461" y="1918191"/>
            <a:ext cx="1255459" cy="296837"/>
          </a:xfrm>
          <a:prstGeom prst="ellipse">
            <a:avLst/>
          </a:prstGeom>
          <a:noFill/>
          <a:ln w="9525">
            <a:noFill/>
            <a:round/>
            <a:headEnd/>
            <a:tailEnd/>
          </a:ln>
          <a:effectLst/>
        </p:spPr>
        <p:txBody>
          <a:bodyPr wrap="none" rtlCol="0" anchor="ctr"/>
          <a:lstStyle/>
          <a:p>
            <a:pPr algn="ctr"/>
            <a:r>
              <a:rPr lang="en-US" altLang="zh-CN" sz="1067" b="1" dirty="0" smtClean="0">
                <a:solidFill>
                  <a:srgbClr val="C00000"/>
                </a:solidFill>
                <a:latin typeface="微软雅黑" panose="020B0503020204020204" pitchFamily="34" charset="-122"/>
                <a:ea typeface="微软雅黑" panose="020B0503020204020204" pitchFamily="34" charset="-122"/>
              </a:rPr>
              <a:t>Potential Tenant SLA Set</a:t>
            </a:r>
            <a:endParaRPr lang="en-US" sz="1067" b="1" dirty="0">
              <a:solidFill>
                <a:srgbClr val="C00000"/>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860618" y="4146589"/>
            <a:ext cx="1909323" cy="390923"/>
            <a:chOff x="1303087" y="3705698"/>
            <a:chExt cx="1431992" cy="233178"/>
          </a:xfrm>
        </p:grpSpPr>
        <p:cxnSp>
          <p:nvCxnSpPr>
            <p:cNvPr id="190" name="直接箭头连接符 189"/>
            <p:cNvCxnSpPr/>
            <p:nvPr/>
          </p:nvCxnSpPr>
          <p:spPr bwMode="auto">
            <a:xfrm>
              <a:off x="2735079" y="3721557"/>
              <a:ext cx="0" cy="217319"/>
            </a:xfrm>
            <a:prstGeom prst="straightConnector1">
              <a:avLst/>
            </a:prstGeom>
            <a:noFill/>
            <a:ln w="9525" cap="flat" cmpd="sng" algn="ctr">
              <a:solidFill>
                <a:schemeClr val="tx1"/>
              </a:solidFill>
              <a:prstDash val="solid"/>
              <a:round/>
              <a:headEnd type="none" w="med" len="med"/>
              <a:tailEnd type="triangle"/>
            </a:ln>
            <a:effectLst/>
          </p:spPr>
        </p:cxnSp>
        <p:cxnSp>
          <p:nvCxnSpPr>
            <p:cNvPr id="196" name="直接箭头连接符 195"/>
            <p:cNvCxnSpPr/>
            <p:nvPr/>
          </p:nvCxnSpPr>
          <p:spPr bwMode="auto">
            <a:xfrm>
              <a:off x="1303087" y="3705698"/>
              <a:ext cx="0" cy="225352"/>
            </a:xfrm>
            <a:prstGeom prst="straightConnector1">
              <a:avLst/>
            </a:prstGeom>
            <a:noFill/>
            <a:ln w="9525" cap="flat" cmpd="sng" algn="ctr">
              <a:solidFill>
                <a:schemeClr val="tx1"/>
              </a:solidFill>
              <a:prstDash val="solid"/>
              <a:round/>
              <a:headEnd type="none" w="med" len="med"/>
              <a:tailEnd type="triangle"/>
            </a:ln>
            <a:effectLst/>
          </p:spPr>
        </p:cxnSp>
      </p:grpSp>
      <p:cxnSp>
        <p:nvCxnSpPr>
          <p:cNvPr id="239" name="直接箭头连接符 238"/>
          <p:cNvCxnSpPr/>
          <p:nvPr/>
        </p:nvCxnSpPr>
        <p:spPr bwMode="auto">
          <a:xfrm>
            <a:off x="1848099" y="1775496"/>
            <a:ext cx="452" cy="1026201"/>
          </a:xfrm>
          <a:prstGeom prst="straightConnector1">
            <a:avLst/>
          </a:prstGeom>
          <a:noFill/>
          <a:ln w="28575" cap="flat" cmpd="sng" algn="ctr">
            <a:solidFill>
              <a:srgbClr val="0000FF"/>
            </a:solidFill>
            <a:prstDash val="solid"/>
            <a:round/>
            <a:headEnd type="none" w="med" len="med"/>
            <a:tailEnd type="triangle"/>
          </a:ln>
          <a:effectLst/>
        </p:spPr>
      </p:cxnSp>
      <p:sp>
        <p:nvSpPr>
          <p:cNvPr id="119" name="圆角矩形 307"/>
          <p:cNvSpPr/>
          <p:nvPr/>
        </p:nvSpPr>
        <p:spPr bwMode="auto">
          <a:xfrm>
            <a:off x="312137" y="2347245"/>
            <a:ext cx="2945113" cy="2984873"/>
          </a:xfrm>
          <a:prstGeom prst="roundRect">
            <a:avLst>
              <a:gd name="adj" fmla="val 3896"/>
            </a:avLst>
          </a:prstGeom>
          <a:noFill/>
          <a:ln w="9525" cap="flat" cmpd="sng" algn="ctr">
            <a:solidFill>
              <a:schemeClr val="tx1"/>
            </a:solidFill>
            <a:prstDash val="solid"/>
            <a:round/>
            <a:headEnd type="none" w="med" len="med"/>
            <a:tailEnd type="none" w="med" len="med"/>
          </a:ln>
          <a:effectLst/>
        </p:spPr>
        <p:txBody>
          <a:bodyPr vert="horz" wrap="square" lIns="105600" tIns="52800" rIns="105600" bIns="52800" numCol="1" rtlCol="0" anchor="t" anchorCtr="0" compatLnSpc="1">
            <a:prstTxWarp prst="textNoShape">
              <a:avLst/>
            </a:prstTxWarp>
            <a:noAutofit/>
          </a:bodyPr>
          <a:lstStyle/>
          <a:p>
            <a:pPr defTabSz="1068891" eaLnBrk="1" hangingPunct="1"/>
            <a:endParaRPr lang="en-US" sz="1600">
              <a:solidFill>
                <a:prstClr val="white"/>
              </a:solidFill>
              <a:latin typeface="FrutigerNext LT Regular" pitchFamily="34" charset="0"/>
              <a:ea typeface="ＭＳ Ｐゴシック" pitchFamily="34" charset="-128"/>
            </a:endParaRPr>
          </a:p>
        </p:txBody>
      </p:sp>
      <p:sp>
        <p:nvSpPr>
          <p:cNvPr id="49" name="椭圆 256"/>
          <p:cNvSpPr/>
          <p:nvPr/>
        </p:nvSpPr>
        <p:spPr bwMode="gray">
          <a:xfrm>
            <a:off x="689413" y="3242489"/>
            <a:ext cx="2364347" cy="229308"/>
          </a:xfrm>
          <a:prstGeom prst="ellipse">
            <a:avLst/>
          </a:prstGeom>
          <a:solidFill>
            <a:schemeClr val="bg1"/>
          </a:solidFill>
          <a:ln w="9525">
            <a:noFill/>
            <a:round/>
            <a:headEnd/>
            <a:tailEnd/>
          </a:ln>
          <a:effectLst/>
        </p:spPr>
        <p:txBody>
          <a:bodyPr wrap="none" rtlCol="0" anchor="ctr"/>
          <a:lstStyle/>
          <a:p>
            <a:pPr algn="ctr"/>
            <a:r>
              <a:rPr lang="en-US" sz="1100" dirty="0" smtClean="0">
                <a:solidFill>
                  <a:srgbClr val="0000FF"/>
                </a:solidFill>
                <a:latin typeface="微软雅黑" panose="020B0503020204020204" pitchFamily="34" charset="-122"/>
                <a:ea typeface="微软雅黑" panose="020B0503020204020204" pitchFamily="34" charset="-122"/>
              </a:rPr>
              <a:t>SLA decomposition per domain</a:t>
            </a:r>
            <a:endParaRPr lang="en-US" sz="1100" dirty="0">
              <a:solidFill>
                <a:srgbClr val="0000FF"/>
              </a:solidFill>
              <a:latin typeface="微软雅黑" panose="020B0503020204020204" pitchFamily="34" charset="-122"/>
              <a:ea typeface="微软雅黑" panose="020B0503020204020204" pitchFamily="34" charset="-122"/>
            </a:endParaRPr>
          </a:p>
        </p:txBody>
      </p:sp>
      <p:sp>
        <p:nvSpPr>
          <p:cNvPr id="50" name="矩形 311"/>
          <p:cNvSpPr/>
          <p:nvPr/>
        </p:nvSpPr>
        <p:spPr>
          <a:xfrm>
            <a:off x="293383" y="5665860"/>
            <a:ext cx="2763599" cy="461665"/>
          </a:xfrm>
          <a:prstGeom prst="rect">
            <a:avLst/>
          </a:prstGeom>
        </p:spPr>
        <p:txBody>
          <a:bodyPr wrap="square">
            <a:spAutoFit/>
          </a:bodyPr>
          <a:lstStyle/>
          <a:p>
            <a:pPr algn="ctr"/>
            <a:r>
              <a:rPr lang="en-US" altLang="zh-CN" sz="1200" dirty="0" smtClean="0">
                <a:solidFill>
                  <a:srgbClr val="0000FF"/>
                </a:solidFill>
                <a:latin typeface="微软雅黑" panose="020B0503020204020204" pitchFamily="34" charset="-122"/>
                <a:ea typeface="微软雅黑" panose="020B0503020204020204" pitchFamily="34" charset="-122"/>
              </a:rPr>
              <a:t>Static: physical network deployment per domain </a:t>
            </a:r>
            <a:endParaRPr lang="en-US" altLang="zh-CN" sz="1200" dirty="0">
              <a:solidFill>
                <a:srgbClr val="0000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7104879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圆角矩形 307"/>
          <p:cNvSpPr/>
          <p:nvPr/>
        </p:nvSpPr>
        <p:spPr bwMode="auto">
          <a:xfrm>
            <a:off x="3453829" y="4246202"/>
            <a:ext cx="3314002" cy="1068524"/>
          </a:xfrm>
          <a:prstGeom prst="roundRect">
            <a:avLst>
              <a:gd name="adj" fmla="val 3896"/>
            </a:avLst>
          </a:prstGeom>
          <a:solidFill>
            <a:srgbClr val="8FE2FF">
              <a:alpha val="50196"/>
            </a:srgbClr>
          </a:solidFill>
          <a:ln w="12700" cap="flat" cmpd="sng" algn="ctr">
            <a:solidFill>
              <a:schemeClr val="tx1"/>
            </a:solidFill>
            <a:prstDash val="solid"/>
            <a:round/>
            <a:headEnd type="none" w="med" len="med"/>
            <a:tailEnd type="none" w="med" len="med"/>
          </a:ln>
          <a:effectLst/>
        </p:spPr>
        <p:txBody>
          <a:bodyPr vert="horz" wrap="square" lIns="105600" tIns="52800" rIns="105600" bIns="52800" numCol="1" rtlCol="0" anchor="t" anchorCtr="0" compatLnSpc="1">
            <a:prstTxWarp prst="textNoShape">
              <a:avLst/>
            </a:prstTxWarp>
            <a:noAutofit/>
          </a:bodyPr>
          <a:lstStyle/>
          <a:p>
            <a:pPr defTabSz="1068891"/>
            <a:endParaRPr lang="en-US" sz="1333"/>
          </a:p>
        </p:txBody>
      </p:sp>
      <p:sp>
        <p:nvSpPr>
          <p:cNvPr id="106" name="TextBox 8"/>
          <p:cNvSpPr txBox="1"/>
          <p:nvPr/>
        </p:nvSpPr>
        <p:spPr>
          <a:xfrm>
            <a:off x="3398728" y="4245773"/>
            <a:ext cx="1616148" cy="415498"/>
          </a:xfrm>
          <a:prstGeom prst="rect">
            <a:avLst/>
          </a:prstGeom>
          <a:noFill/>
          <a:ln>
            <a:noFill/>
          </a:ln>
        </p:spPr>
        <p:txBody>
          <a:bodyPr wrap="none" rtlCol="0">
            <a:spAutoFit/>
          </a:bodyPr>
          <a:lstStyle/>
          <a:p>
            <a:r>
              <a:rPr lang="en-US" altLang="zh-CN" sz="1050" b="1" dirty="0" smtClean="0">
                <a:solidFill>
                  <a:srgbClr val="C00000"/>
                </a:solidFill>
                <a:latin typeface="微软雅黑" pitchFamily="34" charset="-122"/>
                <a:ea typeface="微软雅黑" pitchFamily="34" charset="-122"/>
              </a:rPr>
              <a:t>Creating/configuring</a:t>
            </a:r>
          </a:p>
          <a:p>
            <a:r>
              <a:rPr lang="en-US" altLang="zh-CN" sz="1050" b="1" dirty="0" smtClean="0">
                <a:solidFill>
                  <a:srgbClr val="C00000"/>
                </a:solidFill>
                <a:latin typeface="微软雅黑" pitchFamily="34" charset="-122"/>
                <a:ea typeface="微软雅黑" pitchFamily="34" charset="-122"/>
              </a:rPr>
              <a:t> Slice A</a:t>
            </a:r>
            <a:endParaRPr lang="zh-CN" altLang="en-US" sz="1050" b="1" dirty="0">
              <a:solidFill>
                <a:srgbClr val="C00000"/>
              </a:solidFill>
              <a:latin typeface="微软雅黑" pitchFamily="34" charset="-122"/>
              <a:ea typeface="微软雅黑" pitchFamily="34" charset="-122"/>
            </a:endParaRPr>
          </a:p>
        </p:txBody>
      </p:sp>
      <p:cxnSp>
        <p:nvCxnSpPr>
          <p:cNvPr id="107" name="直接箭头连接符 251"/>
          <p:cNvCxnSpPr>
            <a:stCxn id="111" idx="4"/>
            <a:endCxn id="109" idx="0"/>
          </p:cNvCxnSpPr>
          <p:nvPr/>
        </p:nvCxnSpPr>
        <p:spPr bwMode="auto">
          <a:xfrm flipH="1">
            <a:off x="4121046" y="2434276"/>
            <a:ext cx="1196709" cy="1265034"/>
          </a:xfrm>
          <a:prstGeom prst="straightConnector1">
            <a:avLst/>
          </a:prstGeom>
          <a:noFill/>
          <a:ln w="9525" cap="flat" cmpd="sng" algn="ctr">
            <a:solidFill>
              <a:schemeClr val="tx1"/>
            </a:solidFill>
            <a:prstDash val="solid"/>
            <a:round/>
            <a:headEnd type="none" w="med" len="med"/>
            <a:tailEnd type="triangle"/>
          </a:ln>
          <a:effectLst/>
        </p:spPr>
      </p:cxnSp>
      <p:sp>
        <p:nvSpPr>
          <p:cNvPr id="109" name="椭圆 253"/>
          <p:cNvSpPr/>
          <p:nvPr/>
        </p:nvSpPr>
        <p:spPr bwMode="gray">
          <a:xfrm>
            <a:off x="3730670" y="3699310"/>
            <a:ext cx="780751" cy="381060"/>
          </a:xfrm>
          <a:prstGeom prst="ellipse">
            <a:avLst/>
          </a:prstGeom>
          <a:solidFill>
            <a:schemeClr val="bg1"/>
          </a:solidFill>
          <a:ln w="9525">
            <a:solidFill>
              <a:schemeClr val="tx1"/>
            </a:solidFill>
            <a:round/>
            <a:headEnd/>
            <a:tailEnd/>
          </a:ln>
          <a:effectLst/>
        </p:spPr>
        <p:txBody>
          <a:bodyPr wrap="none" rtlCol="0" anchor="ctr"/>
          <a:lstStyle/>
          <a:p>
            <a:pPr algn="ctr"/>
            <a:r>
              <a:rPr lang="en-US" altLang="zh-CN" sz="1067" dirty="0">
                <a:solidFill>
                  <a:srgbClr val="000000"/>
                </a:solidFill>
                <a:latin typeface="Arial" charset="0"/>
              </a:rPr>
              <a:t>RAN-</a:t>
            </a:r>
          </a:p>
          <a:p>
            <a:pPr algn="ctr"/>
            <a:r>
              <a:rPr lang="en-US" altLang="zh-CN" sz="1067" dirty="0">
                <a:solidFill>
                  <a:srgbClr val="000000"/>
                </a:solidFill>
                <a:latin typeface="Arial" charset="0"/>
              </a:rPr>
              <a:t>NSSMF</a:t>
            </a:r>
            <a:endParaRPr lang="en-US" sz="1067" dirty="0">
              <a:solidFill>
                <a:srgbClr val="000000"/>
              </a:solidFill>
              <a:latin typeface="Arial" charset="0"/>
            </a:endParaRPr>
          </a:p>
        </p:txBody>
      </p:sp>
      <p:cxnSp>
        <p:nvCxnSpPr>
          <p:cNvPr id="110" name="直接箭头连接符 254"/>
          <p:cNvCxnSpPr>
            <a:stCxn id="111" idx="4"/>
            <a:endCxn id="114" idx="0"/>
          </p:cNvCxnSpPr>
          <p:nvPr/>
        </p:nvCxnSpPr>
        <p:spPr bwMode="auto">
          <a:xfrm>
            <a:off x="5317755" y="2434276"/>
            <a:ext cx="943527" cy="1188365"/>
          </a:xfrm>
          <a:prstGeom prst="straightConnector1">
            <a:avLst/>
          </a:prstGeom>
          <a:noFill/>
          <a:ln w="9525" cap="flat" cmpd="sng" algn="ctr">
            <a:solidFill>
              <a:schemeClr val="tx1"/>
            </a:solidFill>
            <a:prstDash val="solid"/>
            <a:round/>
            <a:headEnd type="none" w="med" len="med"/>
            <a:tailEnd type="triangle"/>
          </a:ln>
          <a:effectLst/>
        </p:spPr>
      </p:cxnSp>
      <p:sp>
        <p:nvSpPr>
          <p:cNvPr id="111" name="椭圆 255"/>
          <p:cNvSpPr/>
          <p:nvPr/>
        </p:nvSpPr>
        <p:spPr bwMode="gray">
          <a:xfrm>
            <a:off x="4816070" y="2204968"/>
            <a:ext cx="1003369" cy="229308"/>
          </a:xfrm>
          <a:prstGeom prst="ellipse">
            <a:avLst/>
          </a:prstGeom>
          <a:solidFill>
            <a:schemeClr val="bg1"/>
          </a:solidFill>
          <a:ln w="19050">
            <a:solidFill>
              <a:srgbClr val="0000CC"/>
            </a:solidFill>
            <a:round/>
            <a:headEnd/>
            <a:tailEnd/>
          </a:ln>
          <a:effectLst/>
        </p:spPr>
        <p:txBody>
          <a:bodyPr wrap="none" rtlCol="0" anchor="ctr"/>
          <a:lstStyle/>
          <a:p>
            <a:pPr algn="ctr"/>
            <a:r>
              <a:rPr lang="en-US" altLang="zh-CN" sz="1333" b="1" dirty="0">
                <a:solidFill>
                  <a:srgbClr val="0000CC"/>
                </a:solidFill>
                <a:latin typeface="Arial" charset="0"/>
              </a:rPr>
              <a:t>NSMF</a:t>
            </a:r>
            <a:endParaRPr lang="en-US" sz="1333" b="1" dirty="0">
              <a:solidFill>
                <a:srgbClr val="0000CC"/>
              </a:solidFill>
              <a:latin typeface="Arial" charset="0"/>
            </a:endParaRPr>
          </a:p>
        </p:txBody>
      </p:sp>
      <p:sp>
        <p:nvSpPr>
          <p:cNvPr id="113" name="椭圆 257"/>
          <p:cNvSpPr/>
          <p:nvPr/>
        </p:nvSpPr>
        <p:spPr bwMode="gray">
          <a:xfrm>
            <a:off x="4613161" y="3697458"/>
            <a:ext cx="1079152" cy="345661"/>
          </a:xfrm>
          <a:prstGeom prst="ellipse">
            <a:avLst/>
          </a:prstGeom>
          <a:solidFill>
            <a:schemeClr val="bg1"/>
          </a:solidFill>
          <a:ln w="9525">
            <a:solidFill>
              <a:schemeClr val="tx1"/>
            </a:solidFill>
            <a:round/>
            <a:headEnd/>
            <a:tailEnd/>
          </a:ln>
          <a:effectLst/>
        </p:spPr>
        <p:txBody>
          <a:bodyPr wrap="none" rtlCol="0" anchor="ctr"/>
          <a:lstStyle/>
          <a:p>
            <a:pPr algn="ctr"/>
            <a:r>
              <a:rPr lang="en-US" altLang="zh-CN" sz="1067" dirty="0">
                <a:solidFill>
                  <a:srgbClr val="000000"/>
                </a:solidFill>
                <a:latin typeface="Arial" charset="0"/>
              </a:rPr>
              <a:t>CN-</a:t>
            </a:r>
          </a:p>
          <a:p>
            <a:pPr algn="ctr"/>
            <a:r>
              <a:rPr lang="en-US" altLang="zh-CN" sz="1067" dirty="0">
                <a:solidFill>
                  <a:srgbClr val="000000"/>
                </a:solidFill>
                <a:latin typeface="Arial" charset="0"/>
              </a:rPr>
              <a:t>NSSMF</a:t>
            </a:r>
            <a:endParaRPr lang="en-US" sz="1067" dirty="0">
              <a:solidFill>
                <a:srgbClr val="000000"/>
              </a:solidFill>
              <a:latin typeface="Arial" charset="0"/>
            </a:endParaRPr>
          </a:p>
        </p:txBody>
      </p:sp>
      <p:sp>
        <p:nvSpPr>
          <p:cNvPr id="114" name="椭圆 258"/>
          <p:cNvSpPr/>
          <p:nvPr/>
        </p:nvSpPr>
        <p:spPr bwMode="gray">
          <a:xfrm>
            <a:off x="5870906" y="3622641"/>
            <a:ext cx="780751" cy="381060"/>
          </a:xfrm>
          <a:prstGeom prst="ellipse">
            <a:avLst/>
          </a:prstGeom>
          <a:solidFill>
            <a:schemeClr val="bg1"/>
          </a:solidFill>
          <a:ln w="9525">
            <a:solidFill>
              <a:schemeClr val="tx1"/>
            </a:solidFill>
            <a:round/>
            <a:headEnd/>
            <a:tailEnd/>
          </a:ln>
          <a:effectLst/>
        </p:spPr>
        <p:txBody>
          <a:bodyPr wrap="none" rtlCol="0" anchor="ctr"/>
          <a:lstStyle/>
          <a:p>
            <a:pPr algn="ctr"/>
            <a:r>
              <a:rPr lang="en-US" altLang="zh-CN" sz="1067" dirty="0">
                <a:solidFill>
                  <a:srgbClr val="000000"/>
                </a:solidFill>
                <a:latin typeface="Arial" charset="0"/>
              </a:rPr>
              <a:t>TN-</a:t>
            </a:r>
          </a:p>
          <a:p>
            <a:pPr algn="ctr"/>
            <a:r>
              <a:rPr lang="en-US" altLang="zh-CN" sz="1067" dirty="0">
                <a:solidFill>
                  <a:srgbClr val="000000"/>
                </a:solidFill>
                <a:latin typeface="Arial" charset="0"/>
              </a:rPr>
              <a:t>NSSMF</a:t>
            </a:r>
            <a:endParaRPr lang="en-US" sz="1067" dirty="0">
              <a:solidFill>
                <a:srgbClr val="000000"/>
              </a:solidFill>
              <a:latin typeface="Arial" charset="0"/>
            </a:endParaRPr>
          </a:p>
        </p:txBody>
      </p:sp>
      <p:sp>
        <p:nvSpPr>
          <p:cNvPr id="3" name="标题 2"/>
          <p:cNvSpPr>
            <a:spLocks noGrp="1"/>
          </p:cNvSpPr>
          <p:nvPr>
            <p:ph type="title"/>
          </p:nvPr>
        </p:nvSpPr>
        <p:spPr>
          <a:xfrm>
            <a:off x="260162" y="114640"/>
            <a:ext cx="11385309" cy="871537"/>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a:bodyPr>
          <a:lstStyle/>
          <a:p>
            <a:r>
              <a:rPr lang="en-US" altLang="zh-CN" sz="2400" b="1" dirty="0">
                <a:solidFill>
                  <a:srgbClr val="C00000"/>
                </a:solidFill>
              </a:rPr>
              <a:t>First Slice A is deployed and </a:t>
            </a:r>
            <a:r>
              <a:rPr lang="en-US" altLang="zh-CN" sz="2400" b="1" dirty="0" smtClean="0">
                <a:solidFill>
                  <a:srgbClr val="C00000"/>
                </a:solidFill>
              </a:rPr>
              <a:t>Management Plane is to create slice A per the tenant SLA</a:t>
            </a:r>
            <a:endParaRPr lang="en-US" sz="2400" b="1" dirty="0">
              <a:solidFill>
                <a:srgbClr val="C00000"/>
              </a:solidFill>
              <a:latin typeface="黑体" panose="02010609060101010101" pitchFamily="49" charset="-122"/>
              <a:ea typeface="黑体" panose="02010609060101010101" pitchFamily="49" charset="-122"/>
            </a:endParaRPr>
          </a:p>
        </p:txBody>
      </p:sp>
      <p:sp>
        <p:nvSpPr>
          <p:cNvPr id="177" name="椭圆 259"/>
          <p:cNvSpPr/>
          <p:nvPr/>
        </p:nvSpPr>
        <p:spPr bwMode="gray">
          <a:xfrm>
            <a:off x="4664502" y="4413309"/>
            <a:ext cx="878100" cy="345843"/>
          </a:xfrm>
          <a:prstGeom prst="ellipse">
            <a:avLst/>
          </a:prstGeom>
          <a:solidFill>
            <a:schemeClr val="bg1"/>
          </a:solidFill>
          <a:ln w="9525">
            <a:solidFill>
              <a:schemeClr val="tx1"/>
            </a:solidFill>
            <a:round/>
            <a:headEnd/>
            <a:tailEnd/>
          </a:ln>
          <a:effectLst/>
        </p:spPr>
        <p:txBody>
          <a:bodyPr wrap="none" rtlCol="0" anchor="ctr"/>
          <a:lstStyle/>
          <a:p>
            <a:pPr algn="ctr"/>
            <a:r>
              <a:rPr lang="en-US" altLang="zh-CN" sz="1067" dirty="0" smtClean="0">
                <a:solidFill>
                  <a:srgbClr val="000000"/>
                </a:solidFill>
                <a:latin typeface="微软雅黑" pitchFamily="34" charset="-122"/>
                <a:ea typeface="微软雅黑" pitchFamily="34" charset="-122"/>
              </a:rPr>
              <a:t>CN slice</a:t>
            </a:r>
            <a:endParaRPr lang="en-US" sz="1067" dirty="0">
              <a:solidFill>
                <a:srgbClr val="000000"/>
              </a:solidFill>
              <a:latin typeface="微软雅黑" pitchFamily="34" charset="-122"/>
              <a:ea typeface="微软雅黑" pitchFamily="34" charset="-122"/>
            </a:endParaRPr>
          </a:p>
        </p:txBody>
      </p:sp>
      <p:sp>
        <p:nvSpPr>
          <p:cNvPr id="178" name="椭圆 262"/>
          <p:cNvSpPr/>
          <p:nvPr/>
        </p:nvSpPr>
        <p:spPr bwMode="gray">
          <a:xfrm>
            <a:off x="5853350" y="4349520"/>
            <a:ext cx="815863" cy="409632"/>
          </a:xfrm>
          <a:prstGeom prst="ellipse">
            <a:avLst/>
          </a:prstGeom>
          <a:solidFill>
            <a:schemeClr val="bg1"/>
          </a:solidFill>
          <a:ln w="9525">
            <a:solidFill>
              <a:schemeClr val="tx1"/>
            </a:solidFill>
            <a:round/>
            <a:headEnd/>
            <a:tailEnd/>
          </a:ln>
          <a:effectLst/>
        </p:spPr>
        <p:txBody>
          <a:bodyPr wrap="none" rtlCol="0" anchor="ctr"/>
          <a:lstStyle/>
          <a:p>
            <a:pPr algn="ctr"/>
            <a:r>
              <a:rPr lang="en-US" altLang="zh-CN" sz="1067" dirty="0">
                <a:solidFill>
                  <a:srgbClr val="000000"/>
                </a:solidFill>
                <a:latin typeface="微软雅黑" pitchFamily="34" charset="-122"/>
                <a:ea typeface="微软雅黑" pitchFamily="34" charset="-122"/>
              </a:rPr>
              <a:t>TN </a:t>
            </a:r>
            <a:r>
              <a:rPr lang="en-US" altLang="zh-CN" sz="1067" dirty="0" smtClean="0">
                <a:solidFill>
                  <a:srgbClr val="000000"/>
                </a:solidFill>
                <a:latin typeface="微软雅黑" pitchFamily="34" charset="-122"/>
                <a:ea typeface="微软雅黑" pitchFamily="34" charset="-122"/>
              </a:rPr>
              <a:t>slice</a:t>
            </a:r>
            <a:endParaRPr lang="en-US" altLang="zh-CN" sz="1067" dirty="0">
              <a:solidFill>
                <a:srgbClr val="000000"/>
              </a:solidFill>
              <a:latin typeface="微软雅黑" pitchFamily="34" charset="-122"/>
              <a:ea typeface="微软雅黑" pitchFamily="34" charset="-122"/>
            </a:endParaRPr>
          </a:p>
        </p:txBody>
      </p:sp>
      <p:cxnSp>
        <p:nvCxnSpPr>
          <p:cNvPr id="60" name="直接箭头连接符 59"/>
          <p:cNvCxnSpPr/>
          <p:nvPr/>
        </p:nvCxnSpPr>
        <p:spPr bwMode="auto">
          <a:xfrm>
            <a:off x="6156066" y="4024207"/>
            <a:ext cx="0" cy="345820"/>
          </a:xfrm>
          <a:prstGeom prst="straightConnector1">
            <a:avLst/>
          </a:prstGeom>
          <a:noFill/>
          <a:ln w="9525" cap="flat" cmpd="sng" algn="ctr">
            <a:solidFill>
              <a:srgbClr val="0000FF"/>
            </a:solidFill>
            <a:prstDash val="solid"/>
            <a:round/>
            <a:headEnd type="none" w="med" len="med"/>
            <a:tailEnd type="triangle"/>
          </a:ln>
          <a:effectLst/>
        </p:spPr>
      </p:cxnSp>
      <p:cxnSp>
        <p:nvCxnSpPr>
          <p:cNvPr id="180" name="直接箭头连接符 179"/>
          <p:cNvCxnSpPr/>
          <p:nvPr/>
        </p:nvCxnSpPr>
        <p:spPr bwMode="auto">
          <a:xfrm flipH="1">
            <a:off x="4109128" y="4003700"/>
            <a:ext cx="11917" cy="1100603"/>
          </a:xfrm>
          <a:prstGeom prst="straightConnector1">
            <a:avLst/>
          </a:prstGeom>
          <a:noFill/>
          <a:ln w="9525" cap="flat" cmpd="sng" algn="ctr">
            <a:solidFill>
              <a:srgbClr val="0000FF"/>
            </a:solidFill>
            <a:prstDash val="dash"/>
            <a:round/>
            <a:headEnd type="none" w="med" len="med"/>
            <a:tailEnd type="triangle"/>
          </a:ln>
          <a:effectLst/>
        </p:spPr>
      </p:cxnSp>
      <p:sp>
        <p:nvSpPr>
          <p:cNvPr id="197" name="椭圆 259"/>
          <p:cNvSpPr/>
          <p:nvPr/>
        </p:nvSpPr>
        <p:spPr bwMode="gray">
          <a:xfrm>
            <a:off x="3969212" y="4959773"/>
            <a:ext cx="2606671" cy="342349"/>
          </a:xfrm>
          <a:prstGeom prst="ellipse">
            <a:avLst/>
          </a:prstGeom>
          <a:solidFill>
            <a:schemeClr val="bg1"/>
          </a:solidFill>
          <a:ln w="9525">
            <a:solidFill>
              <a:srgbClr val="0000FF"/>
            </a:solidFill>
            <a:round/>
            <a:headEnd/>
            <a:tailEnd/>
          </a:ln>
          <a:effectLst/>
        </p:spPr>
        <p:txBody>
          <a:bodyPr wrap="none" rtlCol="0" anchor="ctr"/>
          <a:lstStyle/>
          <a:p>
            <a:pPr algn="ctr"/>
            <a:r>
              <a:rPr lang="en-US" altLang="zh-CN" sz="1067" dirty="0" smtClean="0">
                <a:solidFill>
                  <a:srgbClr val="0000FF"/>
                </a:solidFill>
                <a:latin typeface="微软雅黑" pitchFamily="34" charset="-122"/>
                <a:ea typeface="微软雅黑" pitchFamily="34" charset="-122"/>
              </a:rPr>
              <a:t>On demand RAN/CN/TN</a:t>
            </a:r>
          </a:p>
          <a:p>
            <a:pPr algn="ctr"/>
            <a:r>
              <a:rPr lang="en-US" altLang="zh-CN" sz="1067" dirty="0" smtClean="0">
                <a:solidFill>
                  <a:srgbClr val="0000FF"/>
                </a:solidFill>
                <a:latin typeface="微软雅黑" pitchFamily="34" charset="-122"/>
                <a:ea typeface="微软雅黑" pitchFamily="34" charset="-122"/>
              </a:rPr>
              <a:t> slice isolation </a:t>
            </a:r>
            <a:endParaRPr lang="en-US" sz="1067" dirty="0">
              <a:solidFill>
                <a:srgbClr val="0000FF"/>
              </a:solidFill>
              <a:latin typeface="微软雅黑" pitchFamily="34" charset="-122"/>
              <a:ea typeface="微软雅黑" pitchFamily="34" charset="-122"/>
            </a:endParaRPr>
          </a:p>
        </p:txBody>
      </p:sp>
      <p:cxnSp>
        <p:nvCxnSpPr>
          <p:cNvPr id="198" name="直接箭头连接符 197"/>
          <p:cNvCxnSpPr/>
          <p:nvPr/>
        </p:nvCxnSpPr>
        <p:spPr bwMode="auto">
          <a:xfrm>
            <a:off x="4995748" y="4732518"/>
            <a:ext cx="0" cy="300469"/>
          </a:xfrm>
          <a:prstGeom prst="straightConnector1">
            <a:avLst/>
          </a:prstGeom>
          <a:noFill/>
          <a:ln w="9525" cap="flat" cmpd="sng" algn="ctr">
            <a:solidFill>
              <a:srgbClr val="0000FF"/>
            </a:solidFill>
            <a:prstDash val="dash"/>
            <a:round/>
            <a:headEnd type="none" w="med" len="med"/>
            <a:tailEnd type="triangle"/>
          </a:ln>
          <a:effectLst/>
        </p:spPr>
      </p:cxnSp>
      <p:cxnSp>
        <p:nvCxnSpPr>
          <p:cNvPr id="199" name="直接箭头连接符 198"/>
          <p:cNvCxnSpPr/>
          <p:nvPr/>
        </p:nvCxnSpPr>
        <p:spPr bwMode="auto">
          <a:xfrm>
            <a:off x="6156066" y="4769863"/>
            <a:ext cx="0" cy="289759"/>
          </a:xfrm>
          <a:prstGeom prst="straightConnector1">
            <a:avLst/>
          </a:prstGeom>
          <a:noFill/>
          <a:ln w="9525" cap="flat" cmpd="sng" algn="ctr">
            <a:solidFill>
              <a:srgbClr val="0000FF"/>
            </a:solidFill>
            <a:prstDash val="dash"/>
            <a:round/>
            <a:headEnd type="none" w="med" len="med"/>
            <a:tailEnd type="triangle"/>
          </a:ln>
          <a:effectLst/>
        </p:spPr>
      </p:cxnSp>
      <p:cxnSp>
        <p:nvCxnSpPr>
          <p:cNvPr id="205" name="直接箭头连接符 204"/>
          <p:cNvCxnSpPr/>
          <p:nvPr/>
        </p:nvCxnSpPr>
        <p:spPr bwMode="auto">
          <a:xfrm>
            <a:off x="4995748" y="4067490"/>
            <a:ext cx="0" cy="345820"/>
          </a:xfrm>
          <a:prstGeom prst="straightConnector1">
            <a:avLst/>
          </a:prstGeom>
          <a:noFill/>
          <a:ln w="9525" cap="flat" cmpd="sng" algn="ctr">
            <a:solidFill>
              <a:srgbClr val="0000FF"/>
            </a:solidFill>
            <a:prstDash val="solid"/>
            <a:round/>
            <a:headEnd type="none" w="med" len="med"/>
            <a:tailEnd type="triangle"/>
          </a:ln>
          <a:effectLst/>
        </p:spPr>
      </p:cxnSp>
      <p:sp>
        <p:nvSpPr>
          <p:cNvPr id="159" name="椭圆 255"/>
          <p:cNvSpPr/>
          <p:nvPr/>
        </p:nvSpPr>
        <p:spPr bwMode="gray">
          <a:xfrm>
            <a:off x="3567727" y="2206897"/>
            <a:ext cx="912154" cy="229308"/>
          </a:xfrm>
          <a:prstGeom prst="ellipse">
            <a:avLst/>
          </a:prstGeom>
          <a:solidFill>
            <a:schemeClr val="bg1"/>
          </a:solidFill>
          <a:ln w="19050">
            <a:solidFill>
              <a:srgbClr val="0000CC"/>
            </a:solidFill>
            <a:round/>
            <a:headEnd/>
            <a:tailEnd/>
          </a:ln>
          <a:effectLst/>
        </p:spPr>
        <p:txBody>
          <a:bodyPr wrap="none" rtlCol="0" anchor="ctr"/>
          <a:lstStyle/>
          <a:p>
            <a:pPr algn="ctr"/>
            <a:r>
              <a:rPr lang="en-US" altLang="zh-CN" sz="1333" b="1" dirty="0" smtClean="0">
                <a:solidFill>
                  <a:srgbClr val="0000CC"/>
                </a:solidFill>
                <a:latin typeface="Arial" charset="0"/>
              </a:rPr>
              <a:t>MDAS</a:t>
            </a:r>
            <a:endParaRPr lang="en-US" sz="1333" b="1" dirty="0">
              <a:solidFill>
                <a:srgbClr val="0000CC"/>
              </a:solidFill>
              <a:latin typeface="Arial" charset="0"/>
            </a:endParaRPr>
          </a:p>
        </p:txBody>
      </p:sp>
      <p:cxnSp>
        <p:nvCxnSpPr>
          <p:cNvPr id="162" name="直接箭头连接符 161"/>
          <p:cNvCxnSpPr>
            <a:stCxn id="111" idx="2"/>
            <a:endCxn id="159" idx="6"/>
          </p:cNvCxnSpPr>
          <p:nvPr/>
        </p:nvCxnSpPr>
        <p:spPr bwMode="auto">
          <a:xfrm flipH="1">
            <a:off x="4479881" y="2319622"/>
            <a:ext cx="336189" cy="1929"/>
          </a:xfrm>
          <a:prstGeom prst="straightConnector1">
            <a:avLst/>
          </a:prstGeom>
          <a:solidFill>
            <a:schemeClr val="accent1"/>
          </a:solidFill>
          <a:ln w="9525" cap="flat" cmpd="sng" algn="ctr">
            <a:solidFill>
              <a:schemeClr val="tx1"/>
            </a:solidFill>
            <a:prstDash val="solid"/>
            <a:round/>
            <a:headEnd type="triangle" w="med" len="med"/>
            <a:tailEnd type="triangle" w="med" len="med"/>
          </a:ln>
          <a:effectLst/>
        </p:spPr>
      </p:cxnSp>
      <p:sp>
        <p:nvSpPr>
          <p:cNvPr id="166" name="椭圆 256"/>
          <p:cNvSpPr/>
          <p:nvPr/>
        </p:nvSpPr>
        <p:spPr bwMode="gray">
          <a:xfrm>
            <a:off x="4717245" y="2813083"/>
            <a:ext cx="1213284" cy="229308"/>
          </a:xfrm>
          <a:prstGeom prst="ellipse">
            <a:avLst/>
          </a:prstGeom>
          <a:solidFill>
            <a:schemeClr val="bg1"/>
          </a:solidFill>
          <a:ln w="9525">
            <a:noFill/>
            <a:round/>
            <a:headEnd/>
            <a:tailEnd/>
          </a:ln>
          <a:effectLst/>
        </p:spPr>
        <p:txBody>
          <a:bodyPr wrap="none" rtlCol="0" anchor="ctr"/>
          <a:lstStyle/>
          <a:p>
            <a:pPr algn="ctr"/>
            <a:r>
              <a:rPr lang="en-US" altLang="zh-CN" sz="1200" dirty="0" smtClean="0">
                <a:solidFill>
                  <a:srgbClr val="0000FF"/>
                </a:solidFill>
                <a:latin typeface="微软雅黑" panose="020B0503020204020204" pitchFamily="34" charset="-122"/>
                <a:ea typeface="微软雅黑" panose="020B0503020204020204" pitchFamily="34" charset="-122"/>
              </a:rPr>
              <a:t>SLA per domain</a:t>
            </a:r>
            <a:endParaRPr lang="en-US" sz="1200" dirty="0">
              <a:solidFill>
                <a:srgbClr val="0000FF"/>
              </a:solidFill>
              <a:latin typeface="微软雅黑" panose="020B0503020204020204" pitchFamily="34" charset="-122"/>
              <a:ea typeface="微软雅黑" panose="020B0503020204020204" pitchFamily="34" charset="-122"/>
            </a:endParaRPr>
          </a:p>
        </p:txBody>
      </p:sp>
      <p:sp>
        <p:nvSpPr>
          <p:cNvPr id="167" name="椭圆 268"/>
          <p:cNvSpPr/>
          <p:nvPr/>
        </p:nvSpPr>
        <p:spPr bwMode="gray">
          <a:xfrm>
            <a:off x="5247260" y="1834911"/>
            <a:ext cx="1081226" cy="296837"/>
          </a:xfrm>
          <a:prstGeom prst="ellipse">
            <a:avLst/>
          </a:prstGeom>
          <a:noFill/>
          <a:ln w="9525">
            <a:noFill/>
            <a:round/>
            <a:headEnd/>
            <a:tailEnd/>
          </a:ln>
          <a:effectLst/>
        </p:spPr>
        <p:txBody>
          <a:bodyPr wrap="none" rtlCol="0" anchor="ctr"/>
          <a:lstStyle/>
          <a:p>
            <a:pPr algn="ctr"/>
            <a:r>
              <a:rPr lang="en-US" altLang="zh-CN" sz="1067" b="1" dirty="0" smtClean="0">
                <a:solidFill>
                  <a:srgbClr val="C00000"/>
                </a:solidFill>
                <a:latin typeface="微软雅黑" panose="020B0503020204020204" pitchFamily="34" charset="-122"/>
                <a:ea typeface="微软雅黑" panose="020B0503020204020204" pitchFamily="34" charset="-122"/>
              </a:rPr>
              <a:t>Tenant A SLA</a:t>
            </a:r>
            <a:endParaRPr lang="en-US" sz="1067" b="1" dirty="0">
              <a:solidFill>
                <a:srgbClr val="C00000"/>
              </a:solidFill>
              <a:latin typeface="微软雅黑" panose="020B0503020204020204" pitchFamily="34" charset="-122"/>
              <a:ea typeface="微软雅黑" panose="020B0503020204020204" pitchFamily="34" charset="-122"/>
            </a:endParaRPr>
          </a:p>
        </p:txBody>
      </p:sp>
      <p:cxnSp>
        <p:nvCxnSpPr>
          <p:cNvPr id="168" name="直接箭头连接符 167"/>
          <p:cNvCxnSpPr/>
          <p:nvPr/>
        </p:nvCxnSpPr>
        <p:spPr bwMode="auto">
          <a:xfrm>
            <a:off x="5302595" y="1751943"/>
            <a:ext cx="15160" cy="453025"/>
          </a:xfrm>
          <a:prstGeom prst="straightConnector1">
            <a:avLst/>
          </a:prstGeom>
          <a:noFill/>
          <a:ln w="9525" cap="flat" cmpd="sng" algn="ctr">
            <a:solidFill>
              <a:srgbClr val="0000FF"/>
            </a:solidFill>
            <a:prstDash val="solid"/>
            <a:round/>
            <a:headEnd type="none" w="med" len="med"/>
            <a:tailEnd type="triangle"/>
          </a:ln>
          <a:effectLst/>
        </p:spPr>
      </p:cxnSp>
      <p:cxnSp>
        <p:nvCxnSpPr>
          <p:cNvPr id="108" name="直接箭头连接符 252"/>
          <p:cNvCxnSpPr>
            <a:stCxn id="111" idx="4"/>
            <a:endCxn id="113" idx="0"/>
          </p:cNvCxnSpPr>
          <p:nvPr/>
        </p:nvCxnSpPr>
        <p:spPr bwMode="auto">
          <a:xfrm flipH="1">
            <a:off x="5152737" y="2434276"/>
            <a:ext cx="165018" cy="1263182"/>
          </a:xfrm>
          <a:prstGeom prst="straightConnector1">
            <a:avLst/>
          </a:prstGeom>
          <a:noFill/>
          <a:ln w="9525" cap="flat" cmpd="sng" algn="ctr">
            <a:solidFill>
              <a:schemeClr val="tx1"/>
            </a:solidFill>
            <a:prstDash val="solid"/>
            <a:round/>
            <a:headEnd type="none" w="med" len="med"/>
            <a:tailEnd type="triangle"/>
          </a:ln>
          <a:effectLst/>
        </p:spPr>
      </p:cxnSp>
      <p:sp>
        <p:nvSpPr>
          <p:cNvPr id="76" name="TextBox 8"/>
          <p:cNvSpPr txBox="1"/>
          <p:nvPr/>
        </p:nvSpPr>
        <p:spPr>
          <a:xfrm>
            <a:off x="327471" y="2366905"/>
            <a:ext cx="1551923" cy="430887"/>
          </a:xfrm>
          <a:prstGeom prst="rect">
            <a:avLst/>
          </a:prstGeom>
          <a:noFill/>
          <a:ln>
            <a:noFill/>
          </a:ln>
        </p:spPr>
        <p:txBody>
          <a:bodyPr wrap="square" rtlCol="0">
            <a:spAutoFit/>
          </a:bodyPr>
          <a:lstStyle/>
          <a:p>
            <a:r>
              <a:rPr lang="en-US" altLang="zh-CN" sz="1100" b="1" dirty="0" smtClean="0">
                <a:solidFill>
                  <a:srgbClr val="C00000"/>
                </a:solidFill>
                <a:latin typeface="微软雅黑" pitchFamily="34" charset="-122"/>
                <a:ea typeface="微软雅黑" pitchFamily="34" charset="-122"/>
              </a:rPr>
              <a:t>Physical Network </a:t>
            </a:r>
          </a:p>
          <a:p>
            <a:r>
              <a:rPr lang="en-US" altLang="zh-CN" sz="1100" b="1" dirty="0" smtClean="0">
                <a:solidFill>
                  <a:srgbClr val="C00000"/>
                </a:solidFill>
                <a:latin typeface="微软雅黑" pitchFamily="34" charset="-122"/>
                <a:ea typeface="微软雅黑" pitchFamily="34" charset="-122"/>
              </a:rPr>
              <a:t>Deployment</a:t>
            </a:r>
            <a:endParaRPr lang="zh-CN" altLang="en-US" sz="1100" b="1" dirty="0">
              <a:solidFill>
                <a:srgbClr val="C00000"/>
              </a:solidFill>
              <a:latin typeface="微软雅黑" pitchFamily="34" charset="-122"/>
              <a:ea typeface="微软雅黑" pitchFamily="34" charset="-122"/>
            </a:endParaRPr>
          </a:p>
        </p:txBody>
      </p:sp>
      <p:cxnSp>
        <p:nvCxnSpPr>
          <p:cNvPr id="77" name="直接箭头连接符 251"/>
          <p:cNvCxnSpPr>
            <a:stCxn id="81" idx="4"/>
            <a:endCxn id="79" idx="0"/>
          </p:cNvCxnSpPr>
          <p:nvPr/>
        </p:nvCxnSpPr>
        <p:spPr bwMode="auto">
          <a:xfrm flipH="1">
            <a:off x="860619" y="3039883"/>
            <a:ext cx="987932" cy="737468"/>
          </a:xfrm>
          <a:prstGeom prst="straightConnector1">
            <a:avLst/>
          </a:prstGeom>
          <a:noFill/>
          <a:ln w="9525" cap="flat" cmpd="sng" algn="ctr">
            <a:solidFill>
              <a:schemeClr val="tx1"/>
            </a:solidFill>
            <a:prstDash val="solid"/>
            <a:round/>
            <a:headEnd type="none" w="med" len="med"/>
            <a:tailEnd type="triangle"/>
          </a:ln>
          <a:effectLst/>
        </p:spPr>
      </p:cxnSp>
      <p:cxnSp>
        <p:nvCxnSpPr>
          <p:cNvPr id="78" name="直接箭头连接符 252"/>
          <p:cNvCxnSpPr>
            <a:stCxn id="81" idx="4"/>
            <a:endCxn id="82" idx="0"/>
          </p:cNvCxnSpPr>
          <p:nvPr/>
        </p:nvCxnSpPr>
        <p:spPr bwMode="auto">
          <a:xfrm flipH="1">
            <a:off x="1838876" y="3039883"/>
            <a:ext cx="9675" cy="741528"/>
          </a:xfrm>
          <a:prstGeom prst="straightConnector1">
            <a:avLst/>
          </a:prstGeom>
          <a:noFill/>
          <a:ln w="9525" cap="flat" cmpd="sng" algn="ctr">
            <a:solidFill>
              <a:schemeClr val="tx1"/>
            </a:solidFill>
            <a:prstDash val="solid"/>
            <a:round/>
            <a:headEnd type="none" w="med" len="med"/>
            <a:tailEnd type="triangle"/>
          </a:ln>
          <a:effectLst/>
        </p:spPr>
      </p:cxnSp>
      <p:sp>
        <p:nvSpPr>
          <p:cNvPr id="79" name="椭圆 253"/>
          <p:cNvSpPr/>
          <p:nvPr/>
        </p:nvSpPr>
        <p:spPr bwMode="gray">
          <a:xfrm>
            <a:off x="470243" y="3777351"/>
            <a:ext cx="780751" cy="381060"/>
          </a:xfrm>
          <a:prstGeom prst="ellipse">
            <a:avLst/>
          </a:prstGeom>
          <a:solidFill>
            <a:schemeClr val="bg1"/>
          </a:solidFill>
          <a:ln w="9525">
            <a:solidFill>
              <a:schemeClr val="tx1"/>
            </a:solidFill>
            <a:round/>
            <a:headEnd/>
            <a:tailEnd/>
          </a:ln>
          <a:effectLst/>
        </p:spPr>
        <p:txBody>
          <a:bodyPr wrap="none" rtlCol="0" anchor="ctr"/>
          <a:lstStyle/>
          <a:p>
            <a:pPr algn="ctr"/>
            <a:r>
              <a:rPr lang="en-US" altLang="zh-CN" dirty="0" smtClean="0">
                <a:solidFill>
                  <a:srgbClr val="000000"/>
                </a:solidFill>
                <a:latin typeface="微软雅黑" panose="020B0503020204020204" pitchFamily="34" charset="-122"/>
                <a:ea typeface="微软雅黑" panose="020B0503020204020204" pitchFamily="34" charset="-122"/>
              </a:rPr>
              <a:t>RAN </a:t>
            </a:r>
          </a:p>
          <a:p>
            <a:pPr algn="ctr"/>
            <a:r>
              <a:rPr lang="en-US" altLang="zh-CN" sz="900" dirty="0" smtClean="0">
                <a:solidFill>
                  <a:srgbClr val="000000"/>
                </a:solidFill>
                <a:latin typeface="微软雅黑" panose="020B0503020204020204" pitchFamily="34" charset="-122"/>
                <a:ea typeface="微软雅黑" panose="020B0503020204020204" pitchFamily="34" charset="-122"/>
              </a:rPr>
              <a:t>Deployment</a:t>
            </a:r>
            <a:endParaRPr lang="en-US" altLang="zh-CN" dirty="0">
              <a:solidFill>
                <a:srgbClr val="000000"/>
              </a:solidFill>
              <a:latin typeface="微软雅黑" panose="020B0503020204020204" pitchFamily="34" charset="-122"/>
              <a:ea typeface="微软雅黑" panose="020B0503020204020204" pitchFamily="34" charset="-122"/>
            </a:endParaRPr>
          </a:p>
        </p:txBody>
      </p:sp>
      <p:cxnSp>
        <p:nvCxnSpPr>
          <p:cNvPr id="80" name="直接箭头连接符 254"/>
          <p:cNvCxnSpPr>
            <a:stCxn id="81" idx="4"/>
            <a:endCxn id="83" idx="0"/>
          </p:cNvCxnSpPr>
          <p:nvPr/>
        </p:nvCxnSpPr>
        <p:spPr bwMode="auto">
          <a:xfrm>
            <a:off x="1848550" y="3039883"/>
            <a:ext cx="961992" cy="752239"/>
          </a:xfrm>
          <a:prstGeom prst="straightConnector1">
            <a:avLst/>
          </a:prstGeom>
          <a:noFill/>
          <a:ln w="9525" cap="flat" cmpd="sng" algn="ctr">
            <a:solidFill>
              <a:schemeClr val="tx1"/>
            </a:solidFill>
            <a:prstDash val="solid"/>
            <a:round/>
            <a:headEnd type="none" w="med" len="med"/>
            <a:tailEnd type="triangle"/>
          </a:ln>
          <a:effectLst/>
        </p:spPr>
      </p:cxnSp>
      <p:sp>
        <p:nvSpPr>
          <p:cNvPr id="81" name="椭圆 255"/>
          <p:cNvSpPr/>
          <p:nvPr/>
        </p:nvSpPr>
        <p:spPr bwMode="gray">
          <a:xfrm>
            <a:off x="891463" y="2810575"/>
            <a:ext cx="1914175" cy="229308"/>
          </a:xfrm>
          <a:prstGeom prst="ellipse">
            <a:avLst/>
          </a:prstGeom>
          <a:solidFill>
            <a:schemeClr val="bg1"/>
          </a:solidFill>
          <a:ln w="19050">
            <a:solidFill>
              <a:srgbClr val="0000CC"/>
            </a:solidFill>
            <a:round/>
            <a:headEnd/>
            <a:tailEnd/>
          </a:ln>
          <a:effectLst/>
        </p:spPr>
        <p:txBody>
          <a:bodyPr wrap="none" rtlCol="0" anchor="ctr"/>
          <a:lstStyle/>
          <a:p>
            <a:pPr algn="ctr"/>
            <a:r>
              <a:rPr lang="en-US" altLang="zh-CN" sz="1333" b="1" dirty="0">
                <a:solidFill>
                  <a:srgbClr val="0000CC"/>
                </a:solidFill>
                <a:latin typeface="Arial" charset="0"/>
              </a:rPr>
              <a:t>NSMF</a:t>
            </a:r>
            <a:endParaRPr lang="en-US" sz="1333" b="1" dirty="0">
              <a:solidFill>
                <a:srgbClr val="0000CC"/>
              </a:solidFill>
              <a:latin typeface="Arial" charset="0"/>
            </a:endParaRPr>
          </a:p>
        </p:txBody>
      </p:sp>
      <p:sp>
        <p:nvSpPr>
          <p:cNvPr id="82" name="椭圆 257"/>
          <p:cNvSpPr/>
          <p:nvPr/>
        </p:nvSpPr>
        <p:spPr bwMode="gray">
          <a:xfrm>
            <a:off x="1344949" y="3781411"/>
            <a:ext cx="987853" cy="381060"/>
          </a:xfrm>
          <a:prstGeom prst="ellipse">
            <a:avLst/>
          </a:prstGeom>
          <a:solidFill>
            <a:schemeClr val="bg1"/>
          </a:solidFill>
          <a:ln w="9525">
            <a:solidFill>
              <a:schemeClr val="tx1"/>
            </a:solidFill>
            <a:round/>
            <a:headEnd/>
            <a:tailEnd/>
          </a:ln>
          <a:effectLst/>
        </p:spPr>
        <p:txBody>
          <a:bodyPr wrap="none" rtlCol="0" anchor="ctr"/>
          <a:lstStyle/>
          <a:p>
            <a:pPr algn="ctr"/>
            <a:r>
              <a:rPr lang="en-US" altLang="zh-CN" sz="900" dirty="0" smtClean="0">
                <a:solidFill>
                  <a:srgbClr val="000000"/>
                </a:solidFill>
                <a:latin typeface="微软雅黑" panose="020B0503020204020204" pitchFamily="34" charset="-122"/>
                <a:ea typeface="微软雅黑" panose="020B0503020204020204" pitchFamily="34" charset="-122"/>
              </a:rPr>
              <a:t>CN</a:t>
            </a:r>
          </a:p>
          <a:p>
            <a:pPr algn="ctr"/>
            <a:r>
              <a:rPr lang="en-US" altLang="zh-CN" sz="900" dirty="0" smtClean="0">
                <a:solidFill>
                  <a:srgbClr val="000000"/>
                </a:solidFill>
                <a:latin typeface="微软雅黑" panose="020B0503020204020204" pitchFamily="34" charset="-122"/>
                <a:ea typeface="微软雅黑" panose="020B0503020204020204" pitchFamily="34" charset="-122"/>
              </a:rPr>
              <a:t>Deployment</a:t>
            </a:r>
            <a:endParaRPr lang="en-US" altLang="zh-CN" sz="900" dirty="0">
              <a:solidFill>
                <a:srgbClr val="000000"/>
              </a:solidFill>
              <a:latin typeface="微软雅黑" panose="020B0503020204020204" pitchFamily="34" charset="-122"/>
              <a:ea typeface="微软雅黑" panose="020B0503020204020204" pitchFamily="34" charset="-122"/>
            </a:endParaRPr>
          </a:p>
        </p:txBody>
      </p:sp>
      <p:sp>
        <p:nvSpPr>
          <p:cNvPr id="83" name="椭圆 258"/>
          <p:cNvSpPr/>
          <p:nvPr/>
        </p:nvSpPr>
        <p:spPr bwMode="gray">
          <a:xfrm>
            <a:off x="2420167" y="3792122"/>
            <a:ext cx="780751" cy="381060"/>
          </a:xfrm>
          <a:prstGeom prst="ellipse">
            <a:avLst/>
          </a:prstGeom>
          <a:solidFill>
            <a:schemeClr val="bg1"/>
          </a:solidFill>
          <a:ln w="9525">
            <a:solidFill>
              <a:schemeClr val="tx1"/>
            </a:solidFill>
            <a:round/>
            <a:headEnd/>
            <a:tailEnd/>
          </a:ln>
          <a:effectLst/>
        </p:spPr>
        <p:txBody>
          <a:bodyPr wrap="none" rtlCol="0" anchor="ctr"/>
          <a:lstStyle/>
          <a:p>
            <a:pPr algn="ctr"/>
            <a:r>
              <a:rPr lang="en-US" altLang="zh-CN" sz="900" dirty="0" smtClean="0">
                <a:solidFill>
                  <a:srgbClr val="000000"/>
                </a:solidFill>
                <a:latin typeface="微软雅黑" panose="020B0503020204020204" pitchFamily="34" charset="-122"/>
                <a:ea typeface="微软雅黑" panose="020B0503020204020204" pitchFamily="34" charset="-122"/>
              </a:rPr>
              <a:t>TN</a:t>
            </a:r>
          </a:p>
          <a:p>
            <a:pPr algn="ctr"/>
            <a:r>
              <a:rPr lang="en-US" altLang="zh-CN" sz="900" dirty="0" smtClean="0">
                <a:solidFill>
                  <a:srgbClr val="000000"/>
                </a:solidFill>
                <a:latin typeface="微软雅黑" panose="020B0503020204020204" pitchFamily="34" charset="-122"/>
                <a:ea typeface="微软雅黑" panose="020B0503020204020204" pitchFamily="34" charset="-122"/>
              </a:rPr>
              <a:t>Deployment</a:t>
            </a:r>
            <a:endParaRPr lang="en-US" altLang="zh-CN" sz="900" dirty="0">
              <a:solidFill>
                <a:srgbClr val="000000"/>
              </a:solidFill>
              <a:latin typeface="微软雅黑" panose="020B0503020204020204" pitchFamily="34" charset="-122"/>
              <a:ea typeface="微软雅黑" panose="020B0503020204020204" pitchFamily="34" charset="-122"/>
            </a:endParaRPr>
          </a:p>
        </p:txBody>
      </p:sp>
      <p:sp>
        <p:nvSpPr>
          <p:cNvPr id="85" name="椭圆 259"/>
          <p:cNvSpPr/>
          <p:nvPr/>
        </p:nvSpPr>
        <p:spPr bwMode="gray">
          <a:xfrm>
            <a:off x="430844" y="4462939"/>
            <a:ext cx="2678843" cy="672180"/>
          </a:xfrm>
          <a:prstGeom prst="ellipse">
            <a:avLst/>
          </a:prstGeom>
          <a:solidFill>
            <a:schemeClr val="bg1"/>
          </a:solidFill>
          <a:ln w="9525">
            <a:solidFill>
              <a:schemeClr val="tx1"/>
            </a:solidFill>
            <a:round/>
            <a:headEnd/>
            <a:tailEnd/>
          </a:ln>
          <a:effectLst/>
        </p:spPr>
        <p:txBody>
          <a:bodyPr wrap="none" rtlCol="0" anchor="ctr"/>
          <a:lstStyle/>
          <a:p>
            <a:pPr algn="ctr"/>
            <a:r>
              <a:rPr lang="en-US" altLang="zh-CN" sz="1067" dirty="0" smtClean="0">
                <a:solidFill>
                  <a:srgbClr val="000000"/>
                </a:solidFill>
                <a:latin typeface="微软雅黑" pitchFamily="34" charset="-122"/>
                <a:ea typeface="微软雅黑" pitchFamily="34" charset="-122"/>
              </a:rPr>
              <a:t>RAN&amp;CN&amp;TN</a:t>
            </a:r>
            <a:r>
              <a:rPr lang="zh-CN" altLang="en-US" sz="1067" dirty="0" smtClean="0">
                <a:solidFill>
                  <a:srgbClr val="000000"/>
                </a:solidFill>
                <a:latin typeface="微软雅黑" pitchFamily="34" charset="-122"/>
                <a:ea typeface="微软雅黑" pitchFamily="34" charset="-122"/>
              </a:rPr>
              <a:t> </a:t>
            </a:r>
            <a:r>
              <a:rPr lang="en-US" altLang="zh-CN" sz="1067" dirty="0" smtClean="0">
                <a:solidFill>
                  <a:srgbClr val="000000"/>
                </a:solidFill>
                <a:latin typeface="微软雅黑" pitchFamily="34" charset="-122"/>
                <a:ea typeface="微软雅黑" pitchFamily="34" charset="-122"/>
              </a:rPr>
              <a:t>physical network </a:t>
            </a:r>
            <a:endParaRPr lang="en-US" altLang="zh-CN" sz="1067" dirty="0">
              <a:solidFill>
                <a:srgbClr val="000000"/>
              </a:solidFill>
              <a:latin typeface="微软雅黑" pitchFamily="34" charset="-122"/>
              <a:ea typeface="微软雅黑" pitchFamily="34" charset="-122"/>
            </a:endParaRPr>
          </a:p>
        </p:txBody>
      </p:sp>
      <p:cxnSp>
        <p:nvCxnSpPr>
          <p:cNvPr id="86" name="直接箭头连接符 85"/>
          <p:cNvCxnSpPr>
            <a:stCxn id="82" idx="4"/>
          </p:cNvCxnSpPr>
          <p:nvPr/>
        </p:nvCxnSpPr>
        <p:spPr bwMode="auto">
          <a:xfrm>
            <a:off x="1838877" y="4162471"/>
            <a:ext cx="4249" cy="300469"/>
          </a:xfrm>
          <a:prstGeom prst="straightConnector1">
            <a:avLst/>
          </a:prstGeom>
          <a:noFill/>
          <a:ln w="9525" cap="flat" cmpd="sng" algn="ctr">
            <a:solidFill>
              <a:schemeClr val="tx1"/>
            </a:solidFill>
            <a:prstDash val="solid"/>
            <a:round/>
            <a:headEnd type="none" w="med" len="med"/>
            <a:tailEnd type="triangle"/>
          </a:ln>
          <a:effectLst/>
        </p:spPr>
      </p:cxnSp>
      <p:sp>
        <p:nvSpPr>
          <p:cNvPr id="88" name="椭圆 268"/>
          <p:cNvSpPr/>
          <p:nvPr/>
        </p:nvSpPr>
        <p:spPr bwMode="gray">
          <a:xfrm>
            <a:off x="2086461" y="1918191"/>
            <a:ext cx="1255459" cy="296837"/>
          </a:xfrm>
          <a:prstGeom prst="ellipse">
            <a:avLst/>
          </a:prstGeom>
          <a:noFill/>
          <a:ln w="9525">
            <a:noFill/>
            <a:round/>
            <a:headEnd/>
            <a:tailEnd/>
          </a:ln>
          <a:effectLst/>
        </p:spPr>
        <p:txBody>
          <a:bodyPr wrap="none" rtlCol="0" anchor="ctr"/>
          <a:lstStyle/>
          <a:p>
            <a:pPr algn="ctr"/>
            <a:r>
              <a:rPr lang="en-US" altLang="zh-CN" sz="1067" b="1" dirty="0" smtClean="0">
                <a:solidFill>
                  <a:srgbClr val="C00000"/>
                </a:solidFill>
                <a:latin typeface="微软雅黑" panose="020B0503020204020204" pitchFamily="34" charset="-122"/>
                <a:ea typeface="微软雅黑" panose="020B0503020204020204" pitchFamily="34" charset="-122"/>
              </a:rPr>
              <a:t>Potential Tenant SLA Set</a:t>
            </a:r>
            <a:endParaRPr lang="en-US" sz="1067" b="1" dirty="0">
              <a:solidFill>
                <a:srgbClr val="C00000"/>
              </a:solidFill>
              <a:latin typeface="微软雅黑" panose="020B0503020204020204" pitchFamily="34" charset="-122"/>
              <a:ea typeface="微软雅黑" panose="020B0503020204020204" pitchFamily="34" charset="-122"/>
            </a:endParaRPr>
          </a:p>
        </p:txBody>
      </p:sp>
      <p:grpSp>
        <p:nvGrpSpPr>
          <p:cNvPr id="89" name="组合 88"/>
          <p:cNvGrpSpPr/>
          <p:nvPr/>
        </p:nvGrpSpPr>
        <p:grpSpPr>
          <a:xfrm>
            <a:off x="860618" y="4146589"/>
            <a:ext cx="1909323" cy="390923"/>
            <a:chOff x="1303087" y="3705698"/>
            <a:chExt cx="1431992" cy="233178"/>
          </a:xfrm>
        </p:grpSpPr>
        <p:cxnSp>
          <p:nvCxnSpPr>
            <p:cNvPr id="90" name="直接箭头连接符 89"/>
            <p:cNvCxnSpPr/>
            <p:nvPr/>
          </p:nvCxnSpPr>
          <p:spPr bwMode="auto">
            <a:xfrm>
              <a:off x="2735079" y="3721557"/>
              <a:ext cx="0" cy="217319"/>
            </a:xfrm>
            <a:prstGeom prst="straightConnector1">
              <a:avLst/>
            </a:prstGeom>
            <a:noFill/>
            <a:ln w="9525" cap="flat" cmpd="sng" algn="ctr">
              <a:solidFill>
                <a:schemeClr val="tx1"/>
              </a:solidFill>
              <a:prstDash val="solid"/>
              <a:round/>
              <a:headEnd type="none" w="med" len="med"/>
              <a:tailEnd type="triangle"/>
            </a:ln>
            <a:effectLst/>
          </p:spPr>
        </p:cxnSp>
        <p:cxnSp>
          <p:nvCxnSpPr>
            <p:cNvPr id="91" name="直接箭头连接符 90"/>
            <p:cNvCxnSpPr/>
            <p:nvPr/>
          </p:nvCxnSpPr>
          <p:spPr bwMode="auto">
            <a:xfrm>
              <a:off x="1303087" y="3705698"/>
              <a:ext cx="0" cy="225352"/>
            </a:xfrm>
            <a:prstGeom prst="straightConnector1">
              <a:avLst/>
            </a:prstGeom>
            <a:noFill/>
            <a:ln w="9525" cap="flat" cmpd="sng" algn="ctr">
              <a:solidFill>
                <a:schemeClr val="tx1"/>
              </a:solidFill>
              <a:prstDash val="solid"/>
              <a:round/>
              <a:headEnd type="none" w="med" len="med"/>
              <a:tailEnd type="triangle"/>
            </a:ln>
            <a:effectLst/>
          </p:spPr>
        </p:cxnSp>
      </p:grpSp>
      <p:cxnSp>
        <p:nvCxnSpPr>
          <p:cNvPr id="92" name="直接箭头连接符 91"/>
          <p:cNvCxnSpPr/>
          <p:nvPr/>
        </p:nvCxnSpPr>
        <p:spPr bwMode="auto">
          <a:xfrm>
            <a:off x="1848099" y="1775496"/>
            <a:ext cx="452" cy="1026201"/>
          </a:xfrm>
          <a:prstGeom prst="straightConnector1">
            <a:avLst/>
          </a:prstGeom>
          <a:noFill/>
          <a:ln w="28575" cap="flat" cmpd="sng" algn="ctr">
            <a:solidFill>
              <a:srgbClr val="0000FF"/>
            </a:solidFill>
            <a:prstDash val="solid"/>
            <a:round/>
            <a:headEnd type="none" w="med" len="med"/>
            <a:tailEnd type="triangle"/>
          </a:ln>
          <a:effectLst/>
        </p:spPr>
      </p:cxnSp>
      <p:sp>
        <p:nvSpPr>
          <p:cNvPr id="93" name="圆角矩形 307"/>
          <p:cNvSpPr/>
          <p:nvPr/>
        </p:nvSpPr>
        <p:spPr bwMode="auto">
          <a:xfrm>
            <a:off x="312137" y="2347245"/>
            <a:ext cx="2945113" cy="2984873"/>
          </a:xfrm>
          <a:prstGeom prst="roundRect">
            <a:avLst>
              <a:gd name="adj" fmla="val 3896"/>
            </a:avLst>
          </a:prstGeom>
          <a:noFill/>
          <a:ln w="9525" cap="flat" cmpd="sng" algn="ctr">
            <a:solidFill>
              <a:schemeClr val="tx1"/>
            </a:solidFill>
            <a:prstDash val="solid"/>
            <a:round/>
            <a:headEnd type="none" w="med" len="med"/>
            <a:tailEnd type="none" w="med" len="med"/>
          </a:ln>
          <a:effectLst/>
        </p:spPr>
        <p:txBody>
          <a:bodyPr vert="horz" wrap="square" lIns="105600" tIns="52800" rIns="105600" bIns="52800" numCol="1" rtlCol="0" anchor="t" anchorCtr="0" compatLnSpc="1">
            <a:prstTxWarp prst="textNoShape">
              <a:avLst/>
            </a:prstTxWarp>
            <a:noAutofit/>
          </a:bodyPr>
          <a:lstStyle/>
          <a:p>
            <a:pPr defTabSz="1068891" eaLnBrk="1" hangingPunct="1"/>
            <a:endParaRPr lang="en-US" sz="1600">
              <a:solidFill>
                <a:prstClr val="white"/>
              </a:solidFill>
              <a:latin typeface="FrutigerNext LT Regular" pitchFamily="34" charset="0"/>
              <a:ea typeface="ＭＳ Ｐゴシック" pitchFamily="34" charset="-128"/>
            </a:endParaRPr>
          </a:p>
        </p:txBody>
      </p:sp>
      <p:sp>
        <p:nvSpPr>
          <p:cNvPr id="94" name="椭圆 256"/>
          <p:cNvSpPr/>
          <p:nvPr/>
        </p:nvSpPr>
        <p:spPr bwMode="gray">
          <a:xfrm>
            <a:off x="689413" y="3242489"/>
            <a:ext cx="2364347" cy="229308"/>
          </a:xfrm>
          <a:prstGeom prst="ellipse">
            <a:avLst/>
          </a:prstGeom>
          <a:solidFill>
            <a:schemeClr val="bg1"/>
          </a:solidFill>
          <a:ln w="9525">
            <a:noFill/>
            <a:round/>
            <a:headEnd/>
            <a:tailEnd/>
          </a:ln>
          <a:effectLst/>
        </p:spPr>
        <p:txBody>
          <a:bodyPr wrap="none" rtlCol="0" anchor="ctr"/>
          <a:lstStyle/>
          <a:p>
            <a:pPr algn="ctr"/>
            <a:r>
              <a:rPr lang="en-US" sz="1100" dirty="0" smtClean="0">
                <a:solidFill>
                  <a:srgbClr val="0000FF"/>
                </a:solidFill>
                <a:latin typeface="微软雅黑" panose="020B0503020204020204" pitchFamily="34" charset="-122"/>
                <a:ea typeface="微软雅黑" panose="020B0503020204020204" pitchFamily="34" charset="-122"/>
              </a:rPr>
              <a:t>SLA decomposition per domain</a:t>
            </a:r>
            <a:endParaRPr lang="en-US" sz="1100" dirty="0">
              <a:solidFill>
                <a:srgbClr val="0000FF"/>
              </a:solidFill>
              <a:latin typeface="微软雅黑" panose="020B0503020204020204" pitchFamily="34" charset="-122"/>
              <a:ea typeface="微软雅黑" panose="020B0503020204020204" pitchFamily="34" charset="-122"/>
            </a:endParaRPr>
          </a:p>
        </p:txBody>
      </p:sp>
      <p:sp>
        <p:nvSpPr>
          <p:cNvPr id="75" name="矩形 311"/>
          <p:cNvSpPr/>
          <p:nvPr/>
        </p:nvSpPr>
        <p:spPr>
          <a:xfrm>
            <a:off x="3421974" y="5699732"/>
            <a:ext cx="3405001" cy="461665"/>
          </a:xfrm>
          <a:prstGeom prst="rect">
            <a:avLst/>
          </a:prstGeom>
        </p:spPr>
        <p:txBody>
          <a:bodyPr wrap="square">
            <a:spAutoFit/>
          </a:bodyPr>
          <a:lstStyle/>
          <a:p>
            <a:pPr lvl="0" algn="ctr"/>
            <a:r>
              <a:rPr lang="en-US" altLang="zh-CN" sz="1200" dirty="0" smtClean="0">
                <a:solidFill>
                  <a:srgbClr val="0000FF"/>
                </a:solidFill>
                <a:latin typeface="微软雅黑" panose="020B0503020204020204" pitchFamily="34" charset="-122"/>
                <a:ea typeface="微软雅黑" panose="020B0503020204020204" pitchFamily="34" charset="-122"/>
              </a:rPr>
              <a:t>MDAS-Assisted Management Plane </a:t>
            </a:r>
          </a:p>
          <a:p>
            <a:pPr lvl="0" algn="ctr"/>
            <a:r>
              <a:rPr lang="en-US" altLang="zh-CN" sz="1200" dirty="0" smtClean="0">
                <a:solidFill>
                  <a:srgbClr val="0000FF"/>
                </a:solidFill>
                <a:latin typeface="微软雅黑" panose="020B0503020204020204" pitchFamily="34" charset="-122"/>
                <a:ea typeface="微软雅黑" panose="020B0503020204020204" pitchFamily="34" charset="-122"/>
              </a:rPr>
              <a:t>Slice SLA Management</a:t>
            </a:r>
            <a:endParaRPr lang="en-US" altLang="zh-CN" sz="1200" dirty="0">
              <a:solidFill>
                <a:srgbClr val="0000FF"/>
              </a:solidFill>
              <a:latin typeface="微软雅黑" panose="020B0503020204020204" pitchFamily="34" charset="-122"/>
              <a:ea typeface="微软雅黑" panose="020B0503020204020204" pitchFamily="34" charset="-122"/>
            </a:endParaRPr>
          </a:p>
        </p:txBody>
      </p:sp>
      <p:sp>
        <p:nvSpPr>
          <p:cNvPr id="87" name="矩形 311"/>
          <p:cNvSpPr/>
          <p:nvPr/>
        </p:nvSpPr>
        <p:spPr>
          <a:xfrm>
            <a:off x="293383" y="5665860"/>
            <a:ext cx="2763599" cy="461665"/>
          </a:xfrm>
          <a:prstGeom prst="rect">
            <a:avLst/>
          </a:prstGeom>
        </p:spPr>
        <p:txBody>
          <a:bodyPr wrap="square">
            <a:spAutoFit/>
          </a:bodyPr>
          <a:lstStyle/>
          <a:p>
            <a:pPr algn="ctr"/>
            <a:r>
              <a:rPr lang="en-US" altLang="zh-CN" sz="1200" dirty="0" smtClean="0">
                <a:solidFill>
                  <a:srgbClr val="0000FF"/>
                </a:solidFill>
                <a:latin typeface="微软雅黑" panose="020B0503020204020204" pitchFamily="34" charset="-122"/>
                <a:ea typeface="微软雅黑" panose="020B0503020204020204" pitchFamily="34" charset="-122"/>
              </a:rPr>
              <a:t>Static: physical network deployment per domain </a:t>
            </a:r>
            <a:endParaRPr lang="en-US" altLang="zh-CN" sz="1200" dirty="0">
              <a:solidFill>
                <a:srgbClr val="0000FF"/>
              </a:solidFill>
              <a:latin typeface="微软雅黑" panose="020B0503020204020204" pitchFamily="34" charset="-122"/>
              <a:ea typeface="微软雅黑" panose="020B0503020204020204" pitchFamily="34" charset="-122"/>
            </a:endParaRPr>
          </a:p>
        </p:txBody>
      </p:sp>
      <p:sp>
        <p:nvSpPr>
          <p:cNvPr id="84" name="圆角矩形 307"/>
          <p:cNvSpPr/>
          <p:nvPr/>
        </p:nvSpPr>
        <p:spPr bwMode="auto">
          <a:xfrm>
            <a:off x="280312" y="1834911"/>
            <a:ext cx="3108822" cy="3770021"/>
          </a:xfrm>
          <a:prstGeom prst="roundRect">
            <a:avLst>
              <a:gd name="adj" fmla="val 3896"/>
            </a:avLst>
          </a:prstGeom>
          <a:solidFill>
            <a:srgbClr val="979B9B">
              <a:alpha val="60000"/>
            </a:srgbClr>
          </a:solidFill>
          <a:ln w="9525" cap="flat" cmpd="sng" algn="ctr">
            <a:noFill/>
            <a:prstDash val="solid"/>
            <a:round/>
            <a:headEnd type="none" w="med" len="med"/>
            <a:tailEnd type="none" w="med" len="med"/>
          </a:ln>
          <a:effectLst/>
        </p:spPr>
        <p:txBody>
          <a:bodyPr vert="horz" wrap="square" lIns="105600" tIns="52800" rIns="105600" bIns="52800" numCol="1" rtlCol="0" anchor="t" anchorCtr="0" compatLnSpc="1">
            <a:prstTxWarp prst="textNoShape">
              <a:avLst/>
            </a:prstTxWarp>
            <a:noAutofit/>
          </a:bodyPr>
          <a:lstStyle/>
          <a:p>
            <a:pPr defTabSz="1068891" eaLnBrk="1" hangingPunct="1"/>
            <a:endParaRPr lang="en-US" sz="1600">
              <a:solidFill>
                <a:schemeClr val="bg1"/>
              </a:solidFill>
              <a:latin typeface="FrutigerNext LT Regular" pitchFamily="34" charset="0"/>
              <a:ea typeface="ＭＳ Ｐゴシック" pitchFamily="34" charset="-128"/>
            </a:endParaRPr>
          </a:p>
        </p:txBody>
      </p:sp>
      <p:grpSp>
        <p:nvGrpSpPr>
          <p:cNvPr id="74" name="组合 73"/>
          <p:cNvGrpSpPr/>
          <p:nvPr/>
        </p:nvGrpSpPr>
        <p:grpSpPr>
          <a:xfrm>
            <a:off x="312137" y="1002483"/>
            <a:ext cx="11615494" cy="759602"/>
            <a:chOff x="1567446" y="1406629"/>
            <a:chExt cx="4777298" cy="569701"/>
          </a:xfrm>
        </p:grpSpPr>
        <p:sp>
          <p:nvSpPr>
            <p:cNvPr id="95" name="圆角矩形 270"/>
            <p:cNvSpPr/>
            <p:nvPr/>
          </p:nvSpPr>
          <p:spPr bwMode="auto">
            <a:xfrm>
              <a:off x="1567446" y="1406629"/>
              <a:ext cx="4777298" cy="569701"/>
            </a:xfrm>
            <a:prstGeom prst="roundRect">
              <a:avLst>
                <a:gd name="adj" fmla="val 5891"/>
              </a:avLst>
            </a:prstGeom>
            <a:noFill/>
            <a:ln w="9525" cap="flat" cmpd="sng" algn="ctr">
              <a:solidFill>
                <a:schemeClr val="tx1"/>
              </a:solidFill>
              <a:prstDash val="solid"/>
              <a:round/>
              <a:headEnd type="none" w="med" len="med"/>
              <a:tailEnd type="none" w="med" len="med"/>
            </a:ln>
            <a:effectLst/>
          </p:spPr>
          <p:txBody>
            <a:bodyPr vert="horz" wrap="square" lIns="105600" tIns="52800" rIns="105600" bIns="52800" numCol="1" rtlCol="0" anchor="t" anchorCtr="0" compatLnSpc="1">
              <a:prstTxWarp prst="textNoShape">
                <a:avLst/>
              </a:prstTxWarp>
              <a:noAutofit/>
            </a:bodyPr>
            <a:lstStyle/>
            <a:p>
              <a:pPr defTabSz="1068891" eaLnBrk="1" hangingPunct="1"/>
              <a:endParaRPr lang="zh-CN" altLang="en-US" sz="1600">
                <a:solidFill>
                  <a:prstClr val="white"/>
                </a:solidFill>
                <a:latin typeface="FrutigerNext LT Regular" pitchFamily="34" charset="0"/>
                <a:ea typeface="ＭＳ Ｐゴシック" pitchFamily="34" charset="-128"/>
              </a:endParaRPr>
            </a:p>
          </p:txBody>
        </p:sp>
        <p:sp>
          <p:nvSpPr>
            <p:cNvPr id="96" name="Rounded Rectangle 34"/>
            <p:cNvSpPr/>
            <p:nvPr/>
          </p:nvSpPr>
          <p:spPr bwMode="auto">
            <a:xfrm>
              <a:off x="3632129" y="1540058"/>
              <a:ext cx="510505" cy="254089"/>
            </a:xfrm>
            <a:prstGeom prst="roundRect">
              <a:avLst>
                <a:gd name="adj" fmla="val 8522"/>
              </a:avLst>
            </a:prstGeom>
            <a:noFill/>
            <a:ln w="9525" cap="flat" cmpd="sng" algn="ctr">
              <a:noFill/>
              <a:prstDash val="solid"/>
              <a:round/>
              <a:headEnd type="none" w="med" len="med"/>
              <a:tailEnd type="none" w="med" len="med"/>
            </a:ln>
            <a:effectLst/>
          </p:spPr>
          <p:txBody>
            <a:bodyPr vert="horz" wrap="square" lIns="121920" tIns="60960" rIns="121920" bIns="60960" numCol="1" rtlCol="0" anchor="ctr" anchorCtr="0" compatLnSpc="1">
              <a:prstTxWarp prst="textNoShape">
                <a:avLst/>
              </a:prstTxWarp>
            </a:bodyPr>
            <a:lstStyle/>
            <a:p>
              <a:pPr algn="ctr">
                <a:buClr>
                  <a:srgbClr val="CC9900"/>
                </a:buClr>
              </a:pPr>
              <a:r>
                <a:rPr lang="en-US" altLang="zh-CN" sz="2000" b="1" dirty="0" smtClean="0">
                  <a:solidFill>
                    <a:srgbClr val="0000FF"/>
                  </a:solidFill>
                  <a:latin typeface="微软雅黑" panose="020B0503020204020204" pitchFamily="34" charset="-122"/>
                  <a:ea typeface="微软雅黑" panose="020B0503020204020204" pitchFamily="34" charset="-122"/>
                </a:rPr>
                <a:t>Tenant</a:t>
              </a:r>
              <a:endParaRPr lang="en-US" altLang="zh-CN" sz="2000" b="1" dirty="0">
                <a:solidFill>
                  <a:srgbClr val="0000FF"/>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21433817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圆角矩形 310"/>
          <p:cNvSpPr/>
          <p:nvPr/>
        </p:nvSpPr>
        <p:spPr bwMode="auto">
          <a:xfrm>
            <a:off x="6928834" y="4029464"/>
            <a:ext cx="5091532" cy="1317993"/>
          </a:xfrm>
          <a:prstGeom prst="roundRect">
            <a:avLst>
              <a:gd name="adj" fmla="val 2113"/>
            </a:avLst>
          </a:prstGeom>
          <a:solidFill>
            <a:srgbClr val="8FE2FF">
              <a:alpha val="50196"/>
            </a:srgbClr>
          </a:solidFill>
          <a:ln w="12700" cap="flat" cmpd="sng" algn="ctr">
            <a:solidFill>
              <a:schemeClr val="tx1">
                <a:alpha val="50000"/>
              </a:schemeClr>
            </a:solidFill>
            <a:prstDash val="solid"/>
            <a:round/>
            <a:headEnd type="none" w="med" len="med"/>
            <a:tailEnd type="none" w="med" len="med"/>
          </a:ln>
          <a:effectLst/>
        </p:spPr>
        <p:txBody>
          <a:bodyPr vert="horz" wrap="square" lIns="105600" tIns="52800" rIns="105600" bIns="52800" numCol="1" rtlCol="0" anchor="t" anchorCtr="0" compatLnSpc="1">
            <a:prstTxWarp prst="textNoShape">
              <a:avLst/>
            </a:prstTxWarp>
            <a:noAutofit/>
          </a:bodyPr>
          <a:lstStyle/>
          <a:p>
            <a:pPr defTabSz="1068891" eaLnBrk="1" hangingPunct="1"/>
            <a:endParaRPr lang="en-US" sz="1600">
              <a:solidFill>
                <a:schemeClr val="bg1"/>
              </a:solidFill>
              <a:latin typeface="FrutigerNext LT Regular" pitchFamily="34" charset="0"/>
              <a:ea typeface="ＭＳ Ｐゴシック" pitchFamily="34" charset="-128"/>
            </a:endParaRPr>
          </a:p>
        </p:txBody>
      </p:sp>
      <p:sp>
        <p:nvSpPr>
          <p:cNvPr id="118" name="椭圆 262"/>
          <p:cNvSpPr/>
          <p:nvPr/>
        </p:nvSpPr>
        <p:spPr bwMode="gray">
          <a:xfrm>
            <a:off x="7389624" y="5012966"/>
            <a:ext cx="951531" cy="298161"/>
          </a:xfrm>
          <a:prstGeom prst="ellipse">
            <a:avLst/>
          </a:prstGeom>
          <a:solidFill>
            <a:schemeClr val="accent2">
              <a:lumMod val="20000"/>
              <a:lumOff val="80000"/>
            </a:schemeClr>
          </a:solidFill>
          <a:ln w="9525">
            <a:solidFill>
              <a:schemeClr val="tx1"/>
            </a:solidFill>
            <a:round/>
            <a:headEnd/>
            <a:tailEnd/>
          </a:ln>
          <a:effectLst/>
        </p:spPr>
        <p:txBody>
          <a:bodyPr wrap="none" rtlCol="0" anchor="ctr"/>
          <a:lstStyle/>
          <a:p>
            <a:pPr algn="ctr"/>
            <a:r>
              <a:rPr lang="en-US" altLang="zh-CN" sz="1067" dirty="0" smtClean="0">
                <a:solidFill>
                  <a:srgbClr val="000000"/>
                </a:solidFill>
                <a:latin typeface="微软雅黑" pitchFamily="34" charset="-122"/>
                <a:ea typeface="微软雅黑" pitchFamily="34" charset="-122"/>
              </a:rPr>
              <a:t>RAN</a:t>
            </a:r>
            <a:endParaRPr lang="en-US" sz="1067" dirty="0">
              <a:solidFill>
                <a:srgbClr val="000000"/>
              </a:solidFill>
              <a:latin typeface="微软雅黑" pitchFamily="34" charset="-122"/>
              <a:ea typeface="微软雅黑" pitchFamily="34" charset="-122"/>
            </a:endParaRPr>
          </a:p>
        </p:txBody>
      </p:sp>
      <p:sp>
        <p:nvSpPr>
          <p:cNvPr id="161" name="TextBox 8"/>
          <p:cNvSpPr txBox="1"/>
          <p:nvPr/>
        </p:nvSpPr>
        <p:spPr>
          <a:xfrm>
            <a:off x="9748405" y="4561992"/>
            <a:ext cx="2226892" cy="261610"/>
          </a:xfrm>
          <a:prstGeom prst="rect">
            <a:avLst/>
          </a:prstGeom>
          <a:noFill/>
          <a:ln>
            <a:noFill/>
          </a:ln>
        </p:spPr>
        <p:txBody>
          <a:bodyPr wrap="none" rtlCol="0">
            <a:spAutoFit/>
          </a:bodyPr>
          <a:lstStyle/>
          <a:p>
            <a:r>
              <a:rPr lang="en-US" altLang="zh-CN" sz="1100" b="1" dirty="0" smtClean="0">
                <a:solidFill>
                  <a:srgbClr val="C00000"/>
                </a:solidFill>
                <a:latin typeface="微软雅黑" pitchFamily="34" charset="-122"/>
                <a:ea typeface="微软雅黑" pitchFamily="34" charset="-122"/>
              </a:rPr>
              <a:t>Service Guarantee for Slice A</a:t>
            </a:r>
            <a:endParaRPr lang="zh-CN" altLang="en-US" sz="1100" b="1" dirty="0">
              <a:solidFill>
                <a:srgbClr val="C00000"/>
              </a:solidFill>
              <a:latin typeface="微软雅黑" pitchFamily="34" charset="-122"/>
              <a:ea typeface="微软雅黑" pitchFamily="34" charset="-122"/>
            </a:endParaRPr>
          </a:p>
        </p:txBody>
      </p:sp>
      <p:sp>
        <p:nvSpPr>
          <p:cNvPr id="3" name="标题 2"/>
          <p:cNvSpPr>
            <a:spLocks noGrp="1"/>
          </p:cNvSpPr>
          <p:nvPr>
            <p:ph type="title"/>
          </p:nvPr>
        </p:nvSpPr>
        <p:spPr>
          <a:xfrm>
            <a:off x="260162" y="185664"/>
            <a:ext cx="11667469" cy="871537"/>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a:bodyPr>
          <a:lstStyle/>
          <a:p>
            <a:r>
              <a:rPr lang="en-US" altLang="zh-CN" sz="2800" b="1" dirty="0" smtClean="0">
                <a:solidFill>
                  <a:srgbClr val="C00000"/>
                </a:solidFill>
              </a:rPr>
              <a:t>NWDAF-Assisted </a:t>
            </a:r>
            <a:r>
              <a:rPr lang="en-US" altLang="zh-CN" sz="2800" b="1" dirty="0">
                <a:solidFill>
                  <a:srgbClr val="C00000"/>
                </a:solidFill>
              </a:rPr>
              <a:t>Control Plane </a:t>
            </a:r>
            <a:r>
              <a:rPr lang="en-US" altLang="zh-CN" sz="2800" b="1" dirty="0" smtClean="0">
                <a:solidFill>
                  <a:srgbClr val="C00000"/>
                </a:solidFill>
              </a:rPr>
              <a:t>Slice </a:t>
            </a:r>
            <a:r>
              <a:rPr lang="en-US" altLang="zh-CN" sz="2800" b="1" dirty="0">
                <a:solidFill>
                  <a:srgbClr val="C00000"/>
                </a:solidFill>
              </a:rPr>
              <a:t>A </a:t>
            </a:r>
            <a:r>
              <a:rPr lang="en-US" altLang="zh-CN" sz="2800" b="1" dirty="0" smtClean="0">
                <a:solidFill>
                  <a:srgbClr val="C00000"/>
                </a:solidFill>
              </a:rPr>
              <a:t>SLA Guarantee </a:t>
            </a:r>
            <a:endParaRPr lang="en-US" sz="2800" b="1" dirty="0">
              <a:solidFill>
                <a:srgbClr val="C00000"/>
              </a:solidFill>
            </a:endParaRPr>
          </a:p>
        </p:txBody>
      </p:sp>
      <p:sp>
        <p:nvSpPr>
          <p:cNvPr id="163" name="椭圆 262"/>
          <p:cNvSpPr/>
          <p:nvPr/>
        </p:nvSpPr>
        <p:spPr bwMode="gray">
          <a:xfrm>
            <a:off x="9023597" y="4099698"/>
            <a:ext cx="1028529" cy="442880"/>
          </a:xfrm>
          <a:prstGeom prst="ellipse">
            <a:avLst/>
          </a:prstGeom>
          <a:solidFill>
            <a:schemeClr val="accent2">
              <a:lumMod val="20000"/>
              <a:lumOff val="80000"/>
            </a:schemeClr>
          </a:solidFill>
          <a:ln w="9525">
            <a:solidFill>
              <a:schemeClr val="tx1"/>
            </a:solidFill>
            <a:round/>
            <a:headEnd/>
            <a:tailEnd/>
          </a:ln>
          <a:effectLst/>
        </p:spPr>
        <p:txBody>
          <a:bodyPr wrap="none" rtlCol="0" anchor="ctr"/>
          <a:lstStyle/>
          <a:p>
            <a:pPr algn="ctr"/>
            <a:r>
              <a:rPr lang="en-US" altLang="zh-CN" sz="1067" dirty="0" smtClean="0">
                <a:solidFill>
                  <a:srgbClr val="000000"/>
                </a:solidFill>
                <a:latin typeface="微软雅黑" pitchFamily="34" charset="-122"/>
                <a:ea typeface="微软雅黑" pitchFamily="34" charset="-122"/>
              </a:rPr>
              <a:t>PCF</a:t>
            </a:r>
            <a:endParaRPr lang="en-US" altLang="zh-CN" sz="1067" dirty="0">
              <a:solidFill>
                <a:srgbClr val="000000"/>
              </a:solidFill>
              <a:latin typeface="微软雅黑" pitchFamily="34" charset="-122"/>
              <a:ea typeface="微软雅黑" pitchFamily="34" charset="-122"/>
            </a:endParaRPr>
          </a:p>
        </p:txBody>
      </p:sp>
      <p:sp>
        <p:nvSpPr>
          <p:cNvPr id="211" name="椭圆 316"/>
          <p:cNvSpPr/>
          <p:nvPr/>
        </p:nvSpPr>
        <p:spPr bwMode="gray">
          <a:xfrm>
            <a:off x="7473638" y="4554032"/>
            <a:ext cx="734597" cy="332851"/>
          </a:xfrm>
          <a:prstGeom prst="ellipse">
            <a:avLst/>
          </a:prstGeom>
          <a:noFill/>
          <a:ln w="9525">
            <a:noFill/>
            <a:round/>
            <a:headEnd/>
            <a:tailEnd/>
          </a:ln>
          <a:effectLst/>
        </p:spPr>
        <p:txBody>
          <a:bodyPr wrap="none" rtlCol="0" anchor="ctr"/>
          <a:lstStyle/>
          <a:p>
            <a:pPr algn="ctr"/>
            <a:endParaRPr lang="en-US" sz="1067" dirty="0">
              <a:solidFill>
                <a:srgbClr val="00B050"/>
              </a:solidFill>
              <a:latin typeface="微软雅黑" panose="020B0503020204020204" pitchFamily="34" charset="-122"/>
              <a:ea typeface="微软雅黑" panose="020B0503020204020204" pitchFamily="34" charset="-122"/>
            </a:endParaRPr>
          </a:p>
        </p:txBody>
      </p:sp>
      <mc:AlternateContent xmlns:mc="http://schemas.openxmlformats.org/markup-compatibility/2006" xmlns:a14="http://schemas.microsoft.com/office/drawing/2010/main">
        <mc:Choice Requires="a14">
          <p:sp>
            <p:nvSpPr>
              <p:cNvPr id="258" name="椭圆 268"/>
              <p:cNvSpPr/>
              <p:nvPr/>
            </p:nvSpPr>
            <p:spPr bwMode="gray">
              <a:xfrm>
                <a:off x="10282729" y="3319032"/>
                <a:ext cx="532774" cy="510879"/>
              </a:xfrm>
              <a:prstGeom prst="ellipse">
                <a:avLst/>
              </a:prstGeom>
              <a:noFill/>
              <a:ln w="9525">
                <a:noFill/>
                <a:round/>
                <a:headEnd/>
                <a:tailEnd/>
              </a:ln>
              <a:effectLst/>
            </p:spPr>
            <p:txBody>
              <a:bodyPr wrap="none" rtlCol="0" anchor="ctr"/>
              <a:lstStyle/>
              <a:p>
                <a:pPr>
                  <a:buSzPct val="50000"/>
                </a:pPr>
                <a:r>
                  <a:rPr lang="zh-CN" altLang="en-US" sz="800" dirty="0" smtClean="0">
                    <a:solidFill>
                      <a:srgbClr val="0000FF"/>
                    </a:solidFill>
                    <a:latin typeface="微软雅黑" panose="020B0503020204020204" pitchFamily="34" charset="-122"/>
                    <a:ea typeface="微软雅黑" panose="020B0503020204020204" pitchFamily="34" charset="-122"/>
                  </a:rPr>
                  <a:t>⑤ </a:t>
                </a:r>
                <a:r>
                  <a:rPr lang="en-US" altLang="zh-CN" sz="800" dirty="0" smtClean="0">
                    <a:solidFill>
                      <a:srgbClr val="0000FF"/>
                    </a:solidFill>
                    <a:latin typeface="微软雅黑" panose="020B0503020204020204" pitchFamily="34" charset="-122"/>
                    <a:ea typeface="微软雅黑" panose="020B0503020204020204" pitchFamily="34" charset="-122"/>
                  </a:rPr>
                  <a:t>Slice A QoE Response</a:t>
                </a:r>
              </a:p>
              <a:p>
                <a:pPr>
                  <a:buSzPct val="50000"/>
                </a:pPr>
                <a:r>
                  <a:rPr lang="en-US" altLang="zh-CN" sz="800" dirty="0" smtClean="0">
                    <a:solidFill>
                      <a:srgbClr val="0000FF"/>
                    </a:solidFill>
                    <a:latin typeface="微软雅黑" panose="020B0503020204020204" pitchFamily="34" charset="-122"/>
                    <a:ea typeface="微软雅黑" panose="020B0503020204020204" pitchFamily="34" charset="-122"/>
                  </a:rPr>
                  <a:t>  - </a:t>
                </a:r>
                <a:r>
                  <a:rPr lang="en-US" altLang="zh-CN" sz="800" dirty="0">
                    <a:solidFill>
                      <a:srgbClr val="0000FF"/>
                    </a:solidFill>
                    <a:latin typeface="微软雅黑" panose="020B0503020204020204" pitchFamily="34" charset="-122"/>
                    <a:ea typeface="微软雅黑" panose="020B0503020204020204" pitchFamily="34" charset="-122"/>
                  </a:rPr>
                  <a:t>Geo Area </a:t>
                </a:r>
              </a:p>
              <a:p>
                <a:r>
                  <a:rPr lang="en-US" altLang="zh-CN" sz="800" dirty="0">
                    <a:solidFill>
                      <a:srgbClr val="0000FF"/>
                    </a:solidFill>
                    <a:latin typeface="微软雅黑" panose="020B0503020204020204" pitchFamily="34" charset="-122"/>
                    <a:ea typeface="微软雅黑" panose="020B0503020204020204" pitchFamily="34" charset="-122"/>
                  </a:rPr>
                  <a:t> </a:t>
                </a:r>
                <a:r>
                  <a:rPr lang="en-US" altLang="zh-CN" sz="800" dirty="0" smtClean="0">
                    <a:solidFill>
                      <a:srgbClr val="0000FF"/>
                    </a:solidFill>
                    <a:latin typeface="微软雅黑" panose="020B0503020204020204" pitchFamily="34" charset="-122"/>
                    <a:ea typeface="微软雅黑" panose="020B0503020204020204" pitchFamily="34" charset="-122"/>
                  </a:rPr>
                  <a:t> - </a:t>
                </a:r>
                <a:r>
                  <a:rPr lang="en-US" altLang="zh-CN" sz="800" dirty="0">
                    <a:solidFill>
                      <a:srgbClr val="0000FF"/>
                    </a:solidFill>
                    <a:latin typeface="微软雅黑" panose="020B0503020204020204" pitchFamily="34" charset="-122"/>
                    <a:ea typeface="微软雅黑" panose="020B0503020204020204" pitchFamily="34" charset="-122"/>
                  </a:rPr>
                  <a:t>Service MOS</a:t>
                </a:r>
                <a:r>
                  <a:rPr lang="zh-CN" altLang="en-US" sz="800" dirty="0">
                    <a:solidFill>
                      <a:srgbClr val="0000FF"/>
                    </a:solidFill>
                    <a:latin typeface="微软雅黑" panose="020B0503020204020204" pitchFamily="34" charset="-122"/>
                    <a:ea typeface="微软雅黑" panose="020B0503020204020204" pitchFamily="34" charset="-122"/>
                  </a:rPr>
                  <a:t> </a:t>
                </a:r>
                <a:r>
                  <a:rPr lang="en-US" altLang="zh-CN" sz="800" dirty="0">
                    <a:solidFill>
                      <a:srgbClr val="0000FF"/>
                    </a:solidFill>
                    <a:latin typeface="微软雅黑" panose="020B0503020204020204" pitchFamily="34" charset="-122"/>
                    <a:ea typeface="微软雅黑" panose="020B0503020204020204" pitchFamily="34" charset="-122"/>
                  </a:rPr>
                  <a:t>Requirement</a:t>
                </a:r>
                <a:r>
                  <a:rPr lang="zh-CN" altLang="en-US" sz="800" dirty="0">
                    <a:solidFill>
                      <a:srgbClr val="0000FF"/>
                    </a:solidFill>
                    <a:latin typeface="微软雅黑" panose="020B0503020204020204" pitchFamily="34" charset="-122"/>
                    <a:ea typeface="微软雅黑" panose="020B0503020204020204" pitchFamily="34" charset="-122"/>
                  </a:rPr>
                  <a:t> </a:t>
                </a:r>
                <a:endParaRPr lang="en-US" altLang="zh-CN" sz="800" dirty="0">
                  <a:solidFill>
                    <a:srgbClr val="0000FF"/>
                  </a:solidFill>
                  <a:latin typeface="微软雅黑" panose="020B0503020204020204" pitchFamily="34" charset="-122"/>
                  <a:ea typeface="微软雅黑" panose="020B0503020204020204" pitchFamily="34" charset="-122"/>
                </a:endParaRPr>
              </a:p>
              <a:p>
                <a:r>
                  <a:rPr lang="en-US" altLang="zh-CN" sz="800" dirty="0">
                    <a:solidFill>
                      <a:srgbClr val="0000FF"/>
                    </a:solidFill>
                    <a:latin typeface="微软雅黑" panose="020B0503020204020204" pitchFamily="34" charset="-122"/>
                    <a:ea typeface="微软雅黑" panose="020B0503020204020204" pitchFamily="34" charset="-122"/>
                  </a:rPr>
                  <a:t>       e.g. MOS</a:t>
                </a:r>
                <a:r>
                  <a:rPr lang="en-US" altLang="zh-CN" sz="800" dirty="0">
                    <a:solidFill>
                      <a:srgbClr val="0000FF"/>
                    </a:solidFill>
                    <a:ea typeface="微软雅黑" panose="020B0503020204020204" pitchFamily="34" charset="-122"/>
                  </a:rPr>
                  <a:t> </a:t>
                </a:r>
                <a14:m>
                  <m:oMath xmlns:m="http://schemas.openxmlformats.org/officeDocument/2006/math">
                    <m:r>
                      <a:rPr lang="en-US" altLang="zh-CN" sz="800" b="0" i="1">
                        <a:solidFill>
                          <a:srgbClr val="0000FF"/>
                        </a:solidFill>
                        <a:latin typeface="Cambria Math" panose="02040503050406030204" pitchFamily="18" charset="0"/>
                        <a:ea typeface="微软雅黑" panose="020B0503020204020204" pitchFamily="34" charset="-122"/>
                      </a:rPr>
                      <m:t>≥ </m:t>
                    </m:r>
                  </m:oMath>
                </a14:m>
                <a:r>
                  <a:rPr lang="en-US" altLang="zh-CN" sz="800" dirty="0">
                    <a:solidFill>
                      <a:srgbClr val="0000FF"/>
                    </a:solidFill>
                    <a:latin typeface="微软雅黑" panose="020B0503020204020204" pitchFamily="34" charset="-122"/>
                    <a:ea typeface="微软雅黑" panose="020B0503020204020204" pitchFamily="34" charset="-122"/>
                  </a:rPr>
                  <a:t>3.0</a:t>
                </a:r>
              </a:p>
              <a:p>
                <a:r>
                  <a:rPr lang="en-US" altLang="zh-CN" sz="800" dirty="0">
                    <a:solidFill>
                      <a:srgbClr val="0000FF"/>
                    </a:solidFill>
                    <a:latin typeface="微软雅黑" panose="020B0503020204020204" pitchFamily="34" charset="-122"/>
                    <a:ea typeface="微软雅黑" panose="020B0503020204020204" pitchFamily="34" charset="-122"/>
                  </a:rPr>
                  <a:t>  </a:t>
                </a:r>
                <a:r>
                  <a:rPr lang="en-US" altLang="zh-CN" sz="800" dirty="0" smtClean="0">
                    <a:solidFill>
                      <a:srgbClr val="0000FF"/>
                    </a:solidFill>
                    <a:latin typeface="微软雅黑" panose="020B0503020204020204" pitchFamily="34" charset="-122"/>
                    <a:ea typeface="微软雅黑" panose="020B0503020204020204" pitchFamily="34" charset="-122"/>
                  </a:rPr>
                  <a:t>- </a:t>
                </a:r>
                <a:r>
                  <a:rPr lang="en-US" altLang="zh-CN" sz="800" dirty="0">
                    <a:solidFill>
                      <a:srgbClr val="0000FF"/>
                    </a:solidFill>
                    <a:latin typeface="微软雅黑" panose="020B0503020204020204" pitchFamily="34" charset="-122"/>
                    <a:ea typeface="微软雅黑" panose="020B0503020204020204" pitchFamily="34" charset="-122"/>
                  </a:rPr>
                  <a:t>Service MOS</a:t>
                </a:r>
                <a:r>
                  <a:rPr lang="zh-CN" altLang="en-US" sz="800" dirty="0">
                    <a:solidFill>
                      <a:srgbClr val="0000FF"/>
                    </a:solidFill>
                    <a:latin typeface="微软雅黑" panose="020B0503020204020204" pitchFamily="34" charset="-122"/>
                    <a:ea typeface="微软雅黑" panose="020B0503020204020204" pitchFamily="34" charset="-122"/>
                  </a:rPr>
                  <a:t> </a:t>
                </a:r>
                <a:r>
                  <a:rPr lang="en-US" altLang="zh-CN" sz="800" dirty="0">
                    <a:solidFill>
                      <a:srgbClr val="0000FF"/>
                    </a:solidFill>
                    <a:latin typeface="微软雅黑" panose="020B0503020204020204" pitchFamily="34" charset="-122"/>
                    <a:ea typeface="微软雅黑" panose="020B0503020204020204" pitchFamily="34" charset="-122"/>
                  </a:rPr>
                  <a:t>Percentage </a:t>
                </a:r>
              </a:p>
              <a:p>
                <a:r>
                  <a:rPr lang="en-US" altLang="zh-CN" sz="800" dirty="0">
                    <a:solidFill>
                      <a:srgbClr val="0000FF"/>
                    </a:solidFill>
                    <a:latin typeface="微软雅黑" panose="020B0503020204020204" pitchFamily="34" charset="-122"/>
                    <a:ea typeface="微软雅黑" panose="020B0503020204020204" pitchFamily="34" charset="-122"/>
                  </a:rPr>
                  <a:t>       Requirement e.g. </a:t>
                </a:r>
                <a14:m>
                  <m:oMath xmlns:m="http://schemas.openxmlformats.org/officeDocument/2006/math">
                    <m:r>
                      <a:rPr lang="en-US" altLang="zh-CN" sz="800" b="0" i="1">
                        <a:solidFill>
                          <a:srgbClr val="0000FF"/>
                        </a:solidFill>
                        <a:latin typeface="Cambria Math" panose="02040503050406030204" pitchFamily="18" charset="0"/>
                        <a:ea typeface="微软雅黑" panose="020B0503020204020204" pitchFamily="34" charset="-122"/>
                      </a:rPr>
                      <m:t>≥</m:t>
                    </m:r>
                  </m:oMath>
                </a14:m>
                <a:r>
                  <a:rPr lang="en-US" altLang="zh-CN" sz="800" dirty="0">
                    <a:solidFill>
                      <a:srgbClr val="0000FF"/>
                    </a:solidFill>
                    <a:latin typeface="微软雅黑" panose="020B0503020204020204" pitchFamily="34" charset="-122"/>
                    <a:ea typeface="微软雅黑" panose="020B0503020204020204" pitchFamily="34" charset="-122"/>
                  </a:rPr>
                  <a:t>90%</a:t>
                </a:r>
              </a:p>
              <a:p>
                <a:r>
                  <a:rPr lang="en-US" altLang="zh-CN" sz="800" dirty="0">
                    <a:solidFill>
                      <a:srgbClr val="0000FF"/>
                    </a:solidFill>
                    <a:latin typeface="微软雅黑" panose="020B0503020204020204" pitchFamily="34" charset="-122"/>
                    <a:ea typeface="微软雅黑" panose="020B0503020204020204" pitchFamily="34" charset="-122"/>
                  </a:rPr>
                  <a:t>   </a:t>
                </a:r>
                <a:r>
                  <a:rPr lang="en-US" altLang="zh-CN" sz="800" dirty="0" smtClean="0">
                    <a:solidFill>
                      <a:srgbClr val="0000FF"/>
                    </a:solidFill>
                    <a:latin typeface="微软雅黑" panose="020B0503020204020204" pitchFamily="34" charset="-122"/>
                    <a:ea typeface="微软雅黑" panose="020B0503020204020204" pitchFamily="34" charset="-122"/>
                  </a:rPr>
                  <a:t>-  </a:t>
                </a:r>
                <a:r>
                  <a:rPr lang="en-US" altLang="zh-CN" sz="800" dirty="0">
                    <a:solidFill>
                      <a:srgbClr val="0000FF"/>
                    </a:solidFill>
                    <a:latin typeface="微软雅黑" panose="020B0503020204020204" pitchFamily="34" charset="-122"/>
                    <a:ea typeface="微软雅黑" panose="020B0503020204020204" pitchFamily="34" charset="-122"/>
                  </a:rPr>
                  <a:t>Max Users per APP ID, e.g. </a:t>
                </a:r>
                <a:r>
                  <a:rPr lang="en-US" altLang="zh-CN" sz="800" dirty="0" smtClean="0">
                    <a:solidFill>
                      <a:srgbClr val="0000FF"/>
                    </a:solidFill>
                    <a:latin typeface="微软雅黑" panose="020B0503020204020204" pitchFamily="34" charset="-122"/>
                    <a:ea typeface="微软雅黑" panose="020B0503020204020204" pitchFamily="34" charset="-122"/>
                  </a:rPr>
                  <a:t>1000</a:t>
                </a:r>
                <a:endParaRPr lang="en-US" altLang="zh-CN" sz="800" dirty="0">
                  <a:solidFill>
                    <a:srgbClr val="0000FF"/>
                  </a:solidFill>
                  <a:latin typeface="微软雅黑" panose="020B0503020204020204" pitchFamily="34" charset="-122"/>
                  <a:ea typeface="微软雅黑" panose="020B0503020204020204" pitchFamily="34" charset="-122"/>
                </a:endParaRPr>
              </a:p>
              <a:p>
                <a:r>
                  <a:rPr lang="en-US" altLang="zh-CN" sz="800" dirty="0">
                    <a:solidFill>
                      <a:srgbClr val="0000FF"/>
                    </a:solidFill>
                    <a:latin typeface="微软雅黑" panose="020B0503020204020204" pitchFamily="34" charset="-122"/>
                    <a:ea typeface="微软雅黑" panose="020B0503020204020204" pitchFamily="34" charset="-122"/>
                  </a:rPr>
                  <a:t>   </a:t>
                </a:r>
                <a:r>
                  <a:rPr lang="en-US" altLang="zh-CN" sz="800" dirty="0" smtClean="0">
                    <a:solidFill>
                      <a:srgbClr val="0000FF"/>
                    </a:solidFill>
                    <a:latin typeface="微软雅黑" panose="020B0503020204020204" pitchFamily="34" charset="-122"/>
                    <a:ea typeface="微软雅黑" panose="020B0503020204020204" pitchFamily="34" charset="-122"/>
                  </a:rPr>
                  <a:t>- </a:t>
                </a:r>
                <a:r>
                  <a:rPr lang="en-GB" altLang="zh-CN" sz="800" dirty="0">
                    <a:solidFill>
                      <a:srgbClr val="0000FF"/>
                    </a:solidFill>
                    <a:latin typeface="微软雅黑" panose="020B0503020204020204" pitchFamily="34" charset="-122"/>
                    <a:ea typeface="微软雅黑" panose="020B0503020204020204" pitchFamily="34" charset="-122"/>
                  </a:rPr>
                  <a:t>Flow bit rate </a:t>
                </a:r>
                <a:r>
                  <a:rPr lang="en-GB" altLang="zh-CN" sz="800" dirty="0" smtClean="0">
                    <a:solidFill>
                      <a:srgbClr val="0000FF"/>
                    </a:solidFill>
                    <a:latin typeface="微软雅黑" panose="020B0503020204020204" pitchFamily="34" charset="-122"/>
                    <a:ea typeface="微软雅黑" panose="020B0503020204020204" pitchFamily="34" charset="-122"/>
                  </a:rPr>
                  <a:t>,</a:t>
                </a:r>
                <a:r>
                  <a:rPr lang="en-GB" altLang="zh-CN" sz="800" dirty="0">
                    <a:solidFill>
                      <a:srgbClr val="0000FF"/>
                    </a:solidFill>
                    <a:latin typeface="微软雅黑" panose="020B0503020204020204" pitchFamily="34" charset="-122"/>
                    <a:ea typeface="微软雅黑" panose="020B0503020204020204" pitchFamily="34" charset="-122"/>
                  </a:rPr>
                  <a:t>e.g. 2</a:t>
                </a:r>
                <a:r>
                  <a:rPr lang="en-GB" altLang="zh-CN" sz="800" dirty="0" smtClean="0">
                    <a:solidFill>
                      <a:srgbClr val="0000FF"/>
                    </a:solidFill>
                    <a:latin typeface="微软雅黑" panose="020B0503020204020204" pitchFamily="34" charset="-122"/>
                    <a:ea typeface="微软雅黑" panose="020B0503020204020204" pitchFamily="34" charset="-122"/>
                  </a:rPr>
                  <a:t>MB</a:t>
                </a:r>
                <a:endParaRPr lang="en-US" altLang="zh-CN" sz="800" dirty="0">
                  <a:solidFill>
                    <a:srgbClr val="0000FF"/>
                  </a:solidFill>
                  <a:latin typeface="微软雅黑" panose="020B0503020204020204" pitchFamily="34" charset="-122"/>
                  <a:ea typeface="微软雅黑" panose="020B0503020204020204" pitchFamily="34" charset="-122"/>
                </a:endParaRPr>
              </a:p>
            </p:txBody>
          </p:sp>
        </mc:Choice>
        <mc:Fallback xmlns="">
          <p:sp>
            <p:nvSpPr>
              <p:cNvPr id="258" name="椭圆 268"/>
              <p:cNvSpPr>
                <a:spLocks noRot="1" noChangeAspect="1" noMove="1" noResize="1" noEditPoints="1" noAdjustHandles="1" noChangeArrowheads="1" noChangeShapeType="1" noTextEdit="1"/>
              </p:cNvSpPr>
              <p:nvPr/>
            </p:nvSpPr>
            <p:spPr bwMode="gray">
              <a:xfrm>
                <a:off x="10282729" y="3319032"/>
                <a:ext cx="532774" cy="510879"/>
              </a:xfrm>
              <a:prstGeom prst="ellipse">
                <a:avLst/>
              </a:prstGeom>
              <a:blipFill rotWithShape="0">
                <a:blip r:embed="rId19"/>
                <a:stretch>
                  <a:fillRect t="-51190" r="-273563" b="-58333"/>
                </a:stretch>
              </a:blipFill>
              <a:ln w="9525">
                <a:noFill/>
                <a:round/>
                <a:headEnd/>
                <a:tailEnd/>
              </a:ln>
              <a:effectLst/>
            </p:spPr>
            <p:txBody>
              <a:bodyPr/>
              <a:lstStyle/>
              <a:p>
                <a:r>
                  <a:rPr lang="zh-CN" altLang="en-US">
                    <a:noFill/>
                  </a:rPr>
                  <a:t> </a:t>
                </a:r>
              </a:p>
            </p:txBody>
          </p:sp>
        </mc:Fallback>
      </mc:AlternateContent>
      <p:sp>
        <p:nvSpPr>
          <p:cNvPr id="151" name="椭圆 255"/>
          <p:cNvSpPr/>
          <p:nvPr/>
        </p:nvSpPr>
        <p:spPr bwMode="gray">
          <a:xfrm>
            <a:off x="7790711" y="2516096"/>
            <a:ext cx="1080000" cy="229308"/>
          </a:xfrm>
          <a:prstGeom prst="ellipse">
            <a:avLst/>
          </a:prstGeom>
          <a:solidFill>
            <a:schemeClr val="accent2">
              <a:lumMod val="20000"/>
              <a:lumOff val="80000"/>
            </a:schemeClr>
          </a:solidFill>
          <a:ln w="19050">
            <a:solidFill>
              <a:srgbClr val="0000CC"/>
            </a:solidFill>
            <a:round/>
            <a:headEnd/>
            <a:tailEnd/>
          </a:ln>
          <a:effectLst/>
        </p:spPr>
        <p:txBody>
          <a:bodyPr wrap="none" rtlCol="0" anchor="ctr"/>
          <a:lstStyle/>
          <a:p>
            <a:pPr algn="ctr"/>
            <a:r>
              <a:rPr lang="en-US" altLang="zh-CN" sz="1333" b="1" dirty="0" smtClean="0">
                <a:solidFill>
                  <a:srgbClr val="0000CC"/>
                </a:solidFill>
                <a:latin typeface="Arial" charset="0"/>
              </a:rPr>
              <a:t>NSSF</a:t>
            </a:r>
            <a:endParaRPr lang="en-US" sz="1333" b="1" dirty="0">
              <a:solidFill>
                <a:srgbClr val="0000CC"/>
              </a:solidFill>
              <a:latin typeface="Arial" charset="0"/>
            </a:endParaRPr>
          </a:p>
        </p:txBody>
      </p:sp>
      <p:sp>
        <p:nvSpPr>
          <p:cNvPr id="153" name="椭圆 255"/>
          <p:cNvSpPr/>
          <p:nvPr/>
        </p:nvSpPr>
        <p:spPr bwMode="gray">
          <a:xfrm>
            <a:off x="10142692" y="2517757"/>
            <a:ext cx="1078077" cy="229308"/>
          </a:xfrm>
          <a:prstGeom prst="ellipse">
            <a:avLst/>
          </a:prstGeom>
          <a:solidFill>
            <a:schemeClr val="accent2">
              <a:lumMod val="20000"/>
              <a:lumOff val="80000"/>
            </a:schemeClr>
          </a:solidFill>
          <a:ln w="19050">
            <a:solidFill>
              <a:srgbClr val="0000CC"/>
            </a:solidFill>
            <a:round/>
            <a:headEnd/>
            <a:tailEnd/>
          </a:ln>
          <a:effectLst/>
        </p:spPr>
        <p:txBody>
          <a:bodyPr wrap="none" rtlCol="0" anchor="ctr"/>
          <a:lstStyle/>
          <a:p>
            <a:pPr algn="ctr"/>
            <a:r>
              <a:rPr lang="en-US" altLang="zh-CN" sz="1333" b="1" dirty="0" smtClean="0">
                <a:solidFill>
                  <a:srgbClr val="0000CC"/>
                </a:solidFill>
                <a:latin typeface="Arial" charset="0"/>
              </a:rPr>
              <a:t>NWDAF</a:t>
            </a:r>
            <a:endParaRPr lang="en-US" sz="1333" b="1" dirty="0">
              <a:solidFill>
                <a:srgbClr val="0000CC"/>
              </a:solidFill>
              <a:latin typeface="Arial" charset="0"/>
            </a:endParaRPr>
          </a:p>
        </p:txBody>
      </p:sp>
      <p:cxnSp>
        <p:nvCxnSpPr>
          <p:cNvPr id="160" name="直接箭头连接符 254"/>
          <p:cNvCxnSpPr>
            <a:stCxn id="151" idx="6"/>
            <a:endCxn id="153" idx="2"/>
          </p:cNvCxnSpPr>
          <p:nvPr/>
        </p:nvCxnSpPr>
        <p:spPr bwMode="auto">
          <a:xfrm>
            <a:off x="8870711" y="2630750"/>
            <a:ext cx="1271981" cy="1661"/>
          </a:xfrm>
          <a:prstGeom prst="straightConnector1">
            <a:avLst/>
          </a:prstGeom>
          <a:noFill/>
          <a:ln w="9525" cap="flat" cmpd="sng" algn="ctr">
            <a:solidFill>
              <a:srgbClr val="00B050"/>
            </a:solidFill>
            <a:prstDash val="solid"/>
            <a:round/>
            <a:headEnd type="triangle" w="med" len="med"/>
            <a:tailEnd type="none" w="med" len="med"/>
          </a:ln>
          <a:effectLst/>
        </p:spPr>
      </p:cxnSp>
      <p:cxnSp>
        <p:nvCxnSpPr>
          <p:cNvPr id="164" name="直接箭头连接符 163"/>
          <p:cNvCxnSpPr>
            <a:stCxn id="151" idx="4"/>
            <a:endCxn id="163" idx="0"/>
          </p:cNvCxnSpPr>
          <p:nvPr/>
        </p:nvCxnSpPr>
        <p:spPr bwMode="auto">
          <a:xfrm>
            <a:off x="8330711" y="2745404"/>
            <a:ext cx="1207151" cy="1354294"/>
          </a:xfrm>
          <a:prstGeom prst="straightConnector1">
            <a:avLst/>
          </a:prstGeom>
          <a:noFill/>
          <a:ln w="9525" cap="flat" cmpd="sng" algn="ctr">
            <a:solidFill>
              <a:srgbClr val="00B050"/>
            </a:solidFill>
            <a:prstDash val="solid"/>
            <a:round/>
            <a:headEnd type="none" w="med" len="med"/>
            <a:tailEnd type="triangle" w="med" len="med"/>
          </a:ln>
          <a:effectLst/>
        </p:spPr>
      </p:cxnSp>
      <p:sp>
        <p:nvSpPr>
          <p:cNvPr id="169" name="文本框 168"/>
          <p:cNvSpPr txBox="1"/>
          <p:nvPr/>
        </p:nvSpPr>
        <p:spPr>
          <a:xfrm>
            <a:off x="28952" y="6383554"/>
            <a:ext cx="12192000" cy="400110"/>
          </a:xfrm>
          <a:prstGeom prst="rect">
            <a:avLst/>
          </a:prstGeom>
          <a:solidFill>
            <a:schemeClr val="tx2">
              <a:lumMod val="60000"/>
              <a:lumOff val="40000"/>
            </a:schemeClr>
          </a:solidFill>
        </p:spPr>
        <p:txBody>
          <a:bodyPr wrap="square" rtlCol="0">
            <a:spAutoFit/>
          </a:bodyPr>
          <a:lstStyle>
            <a:defPPr>
              <a:defRPr lang="en-GB"/>
            </a:defPPr>
            <a:lvl1pPr algn="ctr">
              <a:defRPr sz="1800">
                <a:solidFill>
                  <a:schemeClr val="bg1"/>
                </a:solidFill>
                <a:latin typeface="微软雅黑" panose="020B0503020204020204" pitchFamily="34" charset="-122"/>
                <a:ea typeface="微软雅黑" panose="020B0503020204020204" pitchFamily="34" charset="-122"/>
              </a:defRPr>
            </a:lvl1pPr>
          </a:lstStyle>
          <a:p>
            <a:r>
              <a:rPr lang="en-US" altLang="zh-CN" sz="2000" dirty="0"/>
              <a:t>Slice A SLA between Operator and Tenant is agreed only after field trial </a:t>
            </a:r>
            <a:r>
              <a:rPr lang="en-US" altLang="zh-CN" sz="2000"/>
              <a:t>is </a:t>
            </a:r>
            <a:r>
              <a:rPr lang="en-US" altLang="zh-CN" sz="2000" smtClean="0"/>
              <a:t>successfully </a:t>
            </a:r>
            <a:r>
              <a:rPr lang="en-US" altLang="zh-CN" sz="2000" dirty="0" smtClean="0"/>
              <a:t>finished  </a:t>
            </a:r>
            <a:endParaRPr lang="en-US" sz="2000" dirty="0"/>
          </a:p>
        </p:txBody>
      </p:sp>
      <p:cxnSp>
        <p:nvCxnSpPr>
          <p:cNvPr id="121" name="直接箭头连接符 120"/>
          <p:cNvCxnSpPr>
            <a:stCxn id="153" idx="4"/>
            <a:endCxn id="163" idx="0"/>
          </p:cNvCxnSpPr>
          <p:nvPr/>
        </p:nvCxnSpPr>
        <p:spPr bwMode="auto">
          <a:xfrm flipH="1">
            <a:off x="9537862" y="2747065"/>
            <a:ext cx="1143869" cy="1352633"/>
          </a:xfrm>
          <a:prstGeom prst="straightConnector1">
            <a:avLst/>
          </a:prstGeom>
          <a:noFill/>
          <a:ln w="9525" cap="flat" cmpd="sng" algn="ctr">
            <a:solidFill>
              <a:srgbClr val="00B050"/>
            </a:solidFill>
            <a:prstDash val="solid"/>
            <a:round/>
            <a:headEnd type="none" w="med" len="med"/>
            <a:tailEnd type="triangle" w="med" len="med"/>
          </a:ln>
          <a:effectLst/>
        </p:spPr>
      </p:cxnSp>
      <p:sp>
        <p:nvSpPr>
          <p:cNvPr id="122" name="椭圆 268"/>
          <p:cNvSpPr/>
          <p:nvPr/>
        </p:nvSpPr>
        <p:spPr bwMode="gray">
          <a:xfrm>
            <a:off x="9593813" y="2791541"/>
            <a:ext cx="1390732" cy="235660"/>
          </a:xfrm>
          <a:prstGeom prst="ellipse">
            <a:avLst/>
          </a:prstGeom>
          <a:noFill/>
          <a:ln w="9525">
            <a:noFill/>
            <a:round/>
            <a:headEnd/>
            <a:tailEnd/>
          </a:ln>
          <a:effectLst/>
        </p:spPr>
        <p:txBody>
          <a:bodyPr wrap="none" rtlCol="0" anchor="ctr"/>
          <a:lstStyle/>
          <a:p>
            <a:r>
              <a:rPr lang="zh-CN" altLang="en-US" sz="800" dirty="0" smtClean="0">
                <a:solidFill>
                  <a:srgbClr val="C00000"/>
                </a:solidFill>
                <a:latin typeface="微软雅黑" panose="020B0503020204020204" pitchFamily="34" charset="-122"/>
                <a:ea typeface="微软雅黑" panose="020B0503020204020204" pitchFamily="34" charset="-122"/>
              </a:rPr>
              <a:t>③ </a:t>
            </a:r>
            <a:r>
              <a:rPr lang="en-US" altLang="zh-CN" sz="800" dirty="0" smtClean="0">
                <a:solidFill>
                  <a:srgbClr val="C00000"/>
                </a:solidFill>
                <a:latin typeface="微软雅黑" panose="020B0503020204020204" pitchFamily="34" charset="-122"/>
                <a:ea typeface="微软雅黑" panose="020B0503020204020204" pitchFamily="34" charset="-122"/>
              </a:rPr>
              <a:t>Slice A QoS Parameter </a:t>
            </a:r>
            <a:r>
              <a:rPr lang="en-US" altLang="zh-CN" sz="800" dirty="0">
                <a:solidFill>
                  <a:srgbClr val="C00000"/>
                </a:solidFill>
                <a:latin typeface="微软雅黑" panose="020B0503020204020204" pitchFamily="34" charset="-122"/>
                <a:ea typeface="微软雅黑" panose="020B0503020204020204" pitchFamily="34" charset="-122"/>
              </a:rPr>
              <a:t>C</a:t>
            </a:r>
            <a:r>
              <a:rPr lang="en-US" altLang="zh-CN" sz="800" dirty="0" smtClean="0">
                <a:solidFill>
                  <a:srgbClr val="C00000"/>
                </a:solidFill>
                <a:latin typeface="微软雅黑" panose="020B0503020204020204" pitchFamily="34" charset="-122"/>
                <a:ea typeface="微软雅黑" panose="020B0503020204020204" pitchFamily="34" charset="-122"/>
              </a:rPr>
              <a:t>ombination </a:t>
            </a:r>
          </a:p>
          <a:p>
            <a:r>
              <a:rPr lang="en-US" altLang="zh-CN" sz="800" dirty="0" smtClean="0">
                <a:solidFill>
                  <a:srgbClr val="C00000"/>
                </a:solidFill>
                <a:latin typeface="微软雅黑" panose="020B0503020204020204" pitchFamily="34" charset="-122"/>
                <a:ea typeface="微软雅黑" panose="020B0503020204020204" pitchFamily="34" charset="-122"/>
              </a:rPr>
              <a:t>Recommendation per APP ID</a:t>
            </a:r>
          </a:p>
        </p:txBody>
      </p:sp>
      <p:sp>
        <p:nvSpPr>
          <p:cNvPr id="123" name="椭圆 268"/>
          <p:cNvSpPr/>
          <p:nvPr/>
        </p:nvSpPr>
        <p:spPr bwMode="gray">
          <a:xfrm>
            <a:off x="8044406" y="2732866"/>
            <a:ext cx="1806861" cy="348906"/>
          </a:xfrm>
          <a:prstGeom prst="ellipse">
            <a:avLst/>
          </a:prstGeom>
          <a:noFill/>
          <a:ln w="9525">
            <a:noFill/>
            <a:round/>
            <a:headEnd/>
            <a:tailEnd/>
          </a:ln>
          <a:effectLst/>
        </p:spPr>
        <p:txBody>
          <a:bodyPr wrap="none" rtlCol="0" anchor="ctr"/>
          <a:lstStyle/>
          <a:p>
            <a:r>
              <a:rPr lang="zh-CN" altLang="en-US" sz="800" dirty="0" smtClean="0">
                <a:solidFill>
                  <a:srgbClr val="C00000"/>
                </a:solidFill>
                <a:latin typeface="微软雅黑" panose="020B0503020204020204" pitchFamily="34" charset="-122"/>
                <a:ea typeface="微软雅黑" panose="020B0503020204020204" pitchFamily="34" charset="-122"/>
              </a:rPr>
              <a:t>④ </a:t>
            </a:r>
            <a:r>
              <a:rPr lang="en-US" altLang="zh-CN" sz="800" dirty="0">
                <a:solidFill>
                  <a:srgbClr val="C00000"/>
                </a:solidFill>
                <a:latin typeface="微软雅黑" panose="020B0503020204020204" pitchFamily="34" charset="-122"/>
                <a:ea typeface="微软雅黑" panose="020B0503020204020204" pitchFamily="34" charset="-122"/>
              </a:rPr>
              <a:t>Slice A load level info </a:t>
            </a:r>
            <a:endParaRPr lang="en-US" altLang="zh-CN" sz="800" dirty="0" smtClean="0">
              <a:solidFill>
                <a:srgbClr val="C00000"/>
              </a:solidFill>
              <a:latin typeface="微软雅黑" panose="020B0503020204020204" pitchFamily="34" charset="-122"/>
              <a:ea typeface="微软雅黑" panose="020B0503020204020204" pitchFamily="34" charset="-122"/>
            </a:endParaRPr>
          </a:p>
          <a:p>
            <a:r>
              <a:rPr lang="en-US" altLang="zh-CN" sz="800" dirty="0" smtClean="0">
                <a:solidFill>
                  <a:srgbClr val="C00000"/>
                </a:solidFill>
                <a:latin typeface="微软雅黑" panose="020B0503020204020204" pitchFamily="34" charset="-122"/>
                <a:ea typeface="微软雅黑" panose="020B0503020204020204" pitchFamily="34" charset="-122"/>
              </a:rPr>
              <a:t>per </a:t>
            </a:r>
            <a:r>
              <a:rPr lang="en-US" altLang="zh-CN" sz="800" dirty="0">
                <a:solidFill>
                  <a:srgbClr val="C00000"/>
                </a:solidFill>
                <a:latin typeface="微软雅黑" panose="020B0503020204020204" pitchFamily="34" charset="-122"/>
                <a:ea typeface="微软雅黑" panose="020B0503020204020204" pitchFamily="34" charset="-122"/>
              </a:rPr>
              <a:t>Region per time</a:t>
            </a:r>
          </a:p>
        </p:txBody>
      </p:sp>
      <mc:AlternateContent xmlns:mc="http://schemas.openxmlformats.org/markup-compatibility/2006" xmlns:a14="http://schemas.microsoft.com/office/drawing/2010/main">
        <mc:Choice Requires="a14">
          <p:sp>
            <p:nvSpPr>
              <p:cNvPr id="154" name="椭圆 268"/>
              <p:cNvSpPr/>
              <p:nvPr/>
            </p:nvSpPr>
            <p:spPr bwMode="gray">
              <a:xfrm>
                <a:off x="6514314" y="2769163"/>
                <a:ext cx="1422322" cy="910304"/>
              </a:xfrm>
              <a:prstGeom prst="ellipse">
                <a:avLst/>
              </a:prstGeom>
              <a:noFill/>
              <a:ln w="9525">
                <a:noFill/>
                <a:round/>
                <a:headEnd/>
                <a:tailEnd/>
              </a:ln>
              <a:effectLst/>
            </p:spPr>
            <p:txBody>
              <a:bodyPr wrap="none" rtlCol="0" anchor="ctr"/>
              <a:lstStyle/>
              <a:p>
                <a:pPr>
                  <a:buSzPct val="50000"/>
                </a:pPr>
                <a:r>
                  <a:rPr lang="zh-CN" altLang="en-US" sz="800" b="1" dirty="0" smtClean="0">
                    <a:solidFill>
                      <a:srgbClr val="0000FF"/>
                    </a:solidFill>
                    <a:latin typeface="微软雅黑" panose="020B0503020204020204" pitchFamily="34" charset="-122"/>
                    <a:ea typeface="微软雅黑" panose="020B0503020204020204" pitchFamily="34" charset="-122"/>
                  </a:rPr>
                  <a:t>① </a:t>
                </a:r>
                <a:r>
                  <a:rPr lang="en-US" altLang="zh-CN" sz="800" dirty="0" smtClean="0">
                    <a:solidFill>
                      <a:srgbClr val="0000FF"/>
                    </a:solidFill>
                    <a:latin typeface="微软雅黑" panose="020B0503020204020204" pitchFamily="34" charset="-122"/>
                    <a:ea typeface="微软雅黑" panose="020B0503020204020204" pitchFamily="34" charset="-122"/>
                  </a:rPr>
                  <a:t>Slice A QoE</a:t>
                </a:r>
                <a:r>
                  <a:rPr lang="zh-CN" altLang="en-US" sz="800" dirty="0" smtClean="0">
                    <a:solidFill>
                      <a:srgbClr val="0000FF"/>
                    </a:solidFill>
                    <a:latin typeface="微软雅黑" panose="020B0503020204020204" pitchFamily="34" charset="-122"/>
                    <a:ea typeface="微软雅黑" panose="020B0503020204020204" pitchFamily="34" charset="-122"/>
                  </a:rPr>
                  <a:t> </a:t>
                </a:r>
                <a:r>
                  <a:rPr lang="en-US" altLang="zh-CN" sz="800" dirty="0" smtClean="0">
                    <a:solidFill>
                      <a:srgbClr val="0000FF"/>
                    </a:solidFill>
                    <a:latin typeface="微软雅黑" panose="020B0503020204020204" pitchFamily="34" charset="-122"/>
                    <a:ea typeface="微软雅黑" panose="020B0503020204020204" pitchFamily="34" charset="-122"/>
                  </a:rPr>
                  <a:t>Request</a:t>
                </a:r>
              </a:p>
              <a:p>
                <a:pPr>
                  <a:buSzPct val="50000"/>
                </a:pPr>
                <a:r>
                  <a:rPr lang="en-US" altLang="zh-CN" sz="800" dirty="0">
                    <a:solidFill>
                      <a:srgbClr val="0000FF"/>
                    </a:solidFill>
                    <a:latin typeface="微软雅黑" panose="020B0503020204020204" pitchFamily="34" charset="-122"/>
                    <a:ea typeface="微软雅黑" panose="020B0503020204020204" pitchFamily="34" charset="-122"/>
                  </a:rPr>
                  <a:t> </a:t>
                </a:r>
                <a:r>
                  <a:rPr lang="en-US" altLang="zh-CN" sz="800" dirty="0" smtClean="0">
                    <a:solidFill>
                      <a:srgbClr val="0000FF"/>
                    </a:solidFill>
                    <a:latin typeface="微软雅黑" panose="020B0503020204020204" pitchFamily="34" charset="-122"/>
                    <a:ea typeface="微软雅黑" panose="020B0503020204020204" pitchFamily="34" charset="-122"/>
                  </a:rPr>
                  <a:t>   </a:t>
                </a:r>
                <a:r>
                  <a:rPr lang="en-US" sz="800" dirty="0" smtClean="0">
                    <a:solidFill>
                      <a:srgbClr val="0000FF"/>
                    </a:solidFill>
                    <a:latin typeface="微软雅黑" panose="020B0503020204020204" pitchFamily="34" charset="-122"/>
                    <a:ea typeface="微软雅黑" panose="020B0503020204020204" pitchFamily="34" charset="-122"/>
                  </a:rPr>
                  <a:t>- </a:t>
                </a:r>
                <a:r>
                  <a:rPr lang="en-US" sz="800" dirty="0">
                    <a:solidFill>
                      <a:srgbClr val="0000FF"/>
                    </a:solidFill>
                    <a:latin typeface="微软雅黑" panose="020B0503020204020204" pitchFamily="34" charset="-122"/>
                    <a:ea typeface="微软雅黑" panose="020B0503020204020204" pitchFamily="34" charset="-122"/>
                  </a:rPr>
                  <a:t>Geo Area</a:t>
                </a:r>
                <a:r>
                  <a:rPr lang="en-US" altLang="zh-CN" sz="800" dirty="0">
                    <a:solidFill>
                      <a:srgbClr val="0000FF"/>
                    </a:solidFill>
                    <a:latin typeface="微软雅黑" panose="020B0503020204020204" pitchFamily="34" charset="-122"/>
                    <a:ea typeface="微软雅黑" panose="020B0503020204020204" pitchFamily="34" charset="-122"/>
                  </a:rPr>
                  <a:t> </a:t>
                </a:r>
                <a:endParaRPr lang="en-US" altLang="zh-CN" sz="800" dirty="0" smtClean="0">
                  <a:solidFill>
                    <a:srgbClr val="0000FF"/>
                  </a:solidFill>
                  <a:latin typeface="微软雅黑" panose="020B0503020204020204" pitchFamily="34" charset="-122"/>
                  <a:ea typeface="微软雅黑" panose="020B0503020204020204" pitchFamily="34" charset="-122"/>
                </a:endParaRPr>
              </a:p>
              <a:p>
                <a:r>
                  <a:rPr lang="en-US" altLang="zh-CN" sz="800" dirty="0" smtClean="0">
                    <a:solidFill>
                      <a:srgbClr val="0000FF"/>
                    </a:solidFill>
                    <a:latin typeface="微软雅黑" panose="020B0503020204020204" pitchFamily="34" charset="-122"/>
                    <a:ea typeface="微软雅黑" panose="020B0503020204020204" pitchFamily="34" charset="-122"/>
                  </a:rPr>
                  <a:t>    - Service MOS</a:t>
                </a:r>
                <a:r>
                  <a:rPr lang="zh-CN" altLang="en-US" sz="800" dirty="0" smtClean="0">
                    <a:solidFill>
                      <a:srgbClr val="0000FF"/>
                    </a:solidFill>
                    <a:latin typeface="微软雅黑" panose="020B0503020204020204" pitchFamily="34" charset="-122"/>
                    <a:ea typeface="微软雅黑" panose="020B0503020204020204" pitchFamily="34" charset="-122"/>
                  </a:rPr>
                  <a:t> </a:t>
                </a:r>
                <a:r>
                  <a:rPr lang="en-US" altLang="zh-CN" sz="800" dirty="0" smtClean="0">
                    <a:solidFill>
                      <a:srgbClr val="0000FF"/>
                    </a:solidFill>
                    <a:latin typeface="微软雅黑" panose="020B0503020204020204" pitchFamily="34" charset="-122"/>
                    <a:ea typeface="微软雅黑" panose="020B0503020204020204" pitchFamily="34" charset="-122"/>
                  </a:rPr>
                  <a:t>Requirement</a:t>
                </a:r>
                <a:r>
                  <a:rPr lang="zh-CN" altLang="en-US" sz="800" dirty="0" smtClean="0">
                    <a:solidFill>
                      <a:srgbClr val="0000FF"/>
                    </a:solidFill>
                    <a:latin typeface="微软雅黑" panose="020B0503020204020204" pitchFamily="34" charset="-122"/>
                    <a:ea typeface="微软雅黑" panose="020B0503020204020204" pitchFamily="34" charset="-122"/>
                  </a:rPr>
                  <a:t> </a:t>
                </a:r>
                <a:endParaRPr lang="en-US" altLang="zh-CN" sz="800" dirty="0" smtClean="0">
                  <a:solidFill>
                    <a:srgbClr val="0000FF"/>
                  </a:solidFill>
                  <a:latin typeface="微软雅黑" panose="020B0503020204020204" pitchFamily="34" charset="-122"/>
                  <a:ea typeface="微软雅黑" panose="020B0503020204020204" pitchFamily="34" charset="-122"/>
                </a:endParaRPr>
              </a:p>
              <a:p>
                <a:r>
                  <a:rPr lang="en-US" altLang="zh-CN" sz="800" dirty="0" smtClean="0">
                    <a:solidFill>
                      <a:srgbClr val="0000FF"/>
                    </a:solidFill>
                    <a:latin typeface="微软雅黑" panose="020B0503020204020204" pitchFamily="34" charset="-122"/>
                    <a:ea typeface="微软雅黑" panose="020B0503020204020204" pitchFamily="34" charset="-122"/>
                  </a:rPr>
                  <a:t>       e.g. MOS</a:t>
                </a:r>
                <a:r>
                  <a:rPr lang="en-US" altLang="zh-CN" sz="800" dirty="0">
                    <a:solidFill>
                      <a:srgbClr val="0000FF"/>
                    </a:solidFill>
                    <a:ea typeface="微软雅黑" panose="020B0503020204020204" pitchFamily="34" charset="-122"/>
                  </a:rPr>
                  <a:t> </a:t>
                </a:r>
                <a14:m>
                  <m:oMath xmlns:m="http://schemas.openxmlformats.org/officeDocument/2006/math">
                    <m:r>
                      <a:rPr lang="en-US" altLang="zh-CN" sz="800" b="0" i="1">
                        <a:solidFill>
                          <a:srgbClr val="0000FF"/>
                        </a:solidFill>
                        <a:latin typeface="Cambria Math" panose="02040503050406030204" pitchFamily="18" charset="0"/>
                        <a:ea typeface="微软雅黑" panose="020B0503020204020204" pitchFamily="34" charset="-122"/>
                      </a:rPr>
                      <m:t>≥ </m:t>
                    </m:r>
                  </m:oMath>
                </a14:m>
                <a:r>
                  <a:rPr lang="en-US" altLang="zh-CN" sz="800" dirty="0" smtClean="0">
                    <a:solidFill>
                      <a:srgbClr val="0000FF"/>
                    </a:solidFill>
                    <a:latin typeface="微软雅黑" panose="020B0503020204020204" pitchFamily="34" charset="-122"/>
                    <a:ea typeface="微软雅黑" panose="020B0503020204020204" pitchFamily="34" charset="-122"/>
                  </a:rPr>
                  <a:t>3.0</a:t>
                </a:r>
              </a:p>
              <a:p>
                <a:r>
                  <a:rPr lang="en-US" altLang="zh-CN" sz="800" dirty="0" smtClean="0">
                    <a:solidFill>
                      <a:srgbClr val="0000FF"/>
                    </a:solidFill>
                    <a:latin typeface="微软雅黑" panose="020B0503020204020204" pitchFamily="34" charset="-122"/>
                    <a:ea typeface="微软雅黑" panose="020B0503020204020204" pitchFamily="34" charset="-122"/>
                  </a:rPr>
                  <a:t>    - Service MOS</a:t>
                </a:r>
                <a:r>
                  <a:rPr lang="zh-CN" altLang="en-US" sz="800" dirty="0" smtClean="0">
                    <a:solidFill>
                      <a:srgbClr val="0000FF"/>
                    </a:solidFill>
                    <a:latin typeface="微软雅黑" panose="020B0503020204020204" pitchFamily="34" charset="-122"/>
                    <a:ea typeface="微软雅黑" panose="020B0503020204020204" pitchFamily="34" charset="-122"/>
                  </a:rPr>
                  <a:t> </a:t>
                </a:r>
                <a:r>
                  <a:rPr lang="en-US" altLang="zh-CN" sz="800" dirty="0" smtClean="0">
                    <a:solidFill>
                      <a:srgbClr val="0000FF"/>
                    </a:solidFill>
                    <a:latin typeface="微软雅黑" panose="020B0503020204020204" pitchFamily="34" charset="-122"/>
                    <a:ea typeface="微软雅黑" panose="020B0503020204020204" pitchFamily="34" charset="-122"/>
                  </a:rPr>
                  <a:t>Percentage </a:t>
                </a:r>
              </a:p>
              <a:p>
                <a:r>
                  <a:rPr lang="en-US" altLang="zh-CN" sz="800" dirty="0" smtClean="0">
                    <a:solidFill>
                      <a:srgbClr val="0000FF"/>
                    </a:solidFill>
                    <a:latin typeface="微软雅黑" panose="020B0503020204020204" pitchFamily="34" charset="-122"/>
                    <a:ea typeface="微软雅黑" panose="020B0503020204020204" pitchFamily="34" charset="-122"/>
                  </a:rPr>
                  <a:t>       Requirement e.g</a:t>
                </a:r>
                <a:r>
                  <a:rPr lang="en-US" altLang="zh-CN" sz="800" dirty="0">
                    <a:solidFill>
                      <a:srgbClr val="0000FF"/>
                    </a:solidFill>
                    <a:latin typeface="微软雅黑" panose="020B0503020204020204" pitchFamily="34" charset="-122"/>
                    <a:ea typeface="微软雅黑" panose="020B0503020204020204" pitchFamily="34" charset="-122"/>
                  </a:rPr>
                  <a:t>. </a:t>
                </a:r>
                <a14:m>
                  <m:oMath xmlns:m="http://schemas.openxmlformats.org/officeDocument/2006/math">
                    <m:r>
                      <a:rPr lang="en-US" altLang="zh-CN" sz="800" b="0" i="1">
                        <a:solidFill>
                          <a:srgbClr val="0000FF"/>
                        </a:solidFill>
                        <a:latin typeface="Cambria Math" panose="02040503050406030204" pitchFamily="18" charset="0"/>
                        <a:ea typeface="微软雅黑" panose="020B0503020204020204" pitchFamily="34" charset="-122"/>
                      </a:rPr>
                      <m:t>≥</m:t>
                    </m:r>
                  </m:oMath>
                </a14:m>
                <a:r>
                  <a:rPr lang="en-US" altLang="zh-CN" sz="800" dirty="0" smtClean="0">
                    <a:solidFill>
                      <a:srgbClr val="0000FF"/>
                    </a:solidFill>
                    <a:latin typeface="微软雅黑" panose="020B0503020204020204" pitchFamily="34" charset="-122"/>
                    <a:ea typeface="微软雅黑" panose="020B0503020204020204" pitchFamily="34" charset="-122"/>
                  </a:rPr>
                  <a:t>90%</a:t>
                </a:r>
                <a:endParaRPr lang="en-US" altLang="zh-CN" sz="800" dirty="0">
                  <a:solidFill>
                    <a:srgbClr val="0000FF"/>
                  </a:solidFill>
                  <a:latin typeface="微软雅黑" panose="020B0503020204020204" pitchFamily="34" charset="-122"/>
                  <a:ea typeface="微软雅黑" panose="020B0503020204020204" pitchFamily="34" charset="-122"/>
                </a:endParaRPr>
              </a:p>
              <a:p>
                <a:r>
                  <a:rPr lang="en-US" altLang="zh-CN" sz="800" dirty="0">
                    <a:solidFill>
                      <a:srgbClr val="0000FF"/>
                    </a:solidFill>
                    <a:latin typeface="微软雅黑" panose="020B0503020204020204" pitchFamily="34" charset="-122"/>
                    <a:ea typeface="微软雅黑" panose="020B0503020204020204" pitchFamily="34" charset="-122"/>
                  </a:rPr>
                  <a:t> </a:t>
                </a:r>
                <a:r>
                  <a:rPr lang="en-US" altLang="zh-CN" sz="800" dirty="0" smtClean="0">
                    <a:solidFill>
                      <a:srgbClr val="0000FF"/>
                    </a:solidFill>
                    <a:latin typeface="微软雅黑" panose="020B0503020204020204" pitchFamily="34" charset="-122"/>
                    <a:ea typeface="微软雅黑" panose="020B0503020204020204" pitchFamily="34" charset="-122"/>
                  </a:rPr>
                  <a:t>   - Max Users Requirement per APP ID e.g. 1000</a:t>
                </a:r>
              </a:p>
              <a:p>
                <a:r>
                  <a:rPr lang="en-US" sz="800" dirty="0" smtClean="0">
                    <a:solidFill>
                      <a:srgbClr val="0000FF"/>
                    </a:solidFill>
                    <a:latin typeface="微软雅黑" panose="020B0503020204020204" pitchFamily="34" charset="-122"/>
                    <a:ea typeface="微软雅黑" panose="020B0503020204020204" pitchFamily="34" charset="-122"/>
                  </a:rPr>
                  <a:t>    - </a:t>
                </a:r>
                <a:r>
                  <a:rPr lang="en-GB" sz="800" dirty="0">
                    <a:solidFill>
                      <a:srgbClr val="0000FF"/>
                    </a:solidFill>
                    <a:latin typeface="微软雅黑" panose="020B0503020204020204" pitchFamily="34" charset="-122"/>
                    <a:ea typeface="微软雅黑" panose="020B0503020204020204" pitchFamily="34" charset="-122"/>
                  </a:rPr>
                  <a:t>F</a:t>
                </a:r>
                <a:r>
                  <a:rPr lang="en-GB" sz="800" dirty="0" smtClean="0">
                    <a:solidFill>
                      <a:srgbClr val="0000FF"/>
                    </a:solidFill>
                    <a:latin typeface="微软雅黑" panose="020B0503020204020204" pitchFamily="34" charset="-122"/>
                    <a:ea typeface="微软雅黑" panose="020B0503020204020204" pitchFamily="34" charset="-122"/>
                  </a:rPr>
                  <a:t>low bit rate Requirement ,e.g. 2MB</a:t>
                </a:r>
                <a:endParaRPr lang="en-US" sz="800" dirty="0">
                  <a:solidFill>
                    <a:srgbClr val="0000FF"/>
                  </a:solidFill>
                  <a:latin typeface="微软雅黑" panose="020B0503020204020204" pitchFamily="34" charset="-122"/>
                  <a:ea typeface="微软雅黑" panose="020B0503020204020204" pitchFamily="34" charset="-122"/>
                </a:endParaRPr>
              </a:p>
            </p:txBody>
          </p:sp>
        </mc:Choice>
        <mc:Fallback xmlns="">
          <p:sp>
            <p:nvSpPr>
              <p:cNvPr id="154" name="椭圆 268"/>
              <p:cNvSpPr>
                <a:spLocks noRot="1" noChangeAspect="1" noMove="1" noResize="1" noEditPoints="1" noAdjustHandles="1" noChangeArrowheads="1" noChangeShapeType="1" noTextEdit="1"/>
              </p:cNvSpPr>
              <p:nvPr/>
            </p:nvSpPr>
            <p:spPr bwMode="gray">
              <a:xfrm>
                <a:off x="6514314" y="2769163"/>
                <a:ext cx="1422322" cy="910304"/>
              </a:xfrm>
              <a:prstGeom prst="ellipse">
                <a:avLst/>
              </a:prstGeom>
              <a:blipFill rotWithShape="0">
                <a:blip r:embed="rId20"/>
                <a:stretch>
                  <a:fillRect t="-7333" r="-93133" b="-10000"/>
                </a:stretch>
              </a:blipFill>
              <a:ln w="9525">
                <a:noFill/>
                <a:round/>
                <a:headEnd/>
                <a:tailEnd/>
              </a:ln>
              <a:effectLst/>
            </p:spPr>
            <p:txBody>
              <a:bodyPr/>
              <a:lstStyle/>
              <a:p>
                <a:r>
                  <a:rPr lang="zh-CN" altLang="en-US">
                    <a:noFill/>
                  </a:rPr>
                  <a:t> </a:t>
                </a:r>
              </a:p>
            </p:txBody>
          </p:sp>
        </mc:Fallback>
      </mc:AlternateContent>
      <p:sp>
        <p:nvSpPr>
          <p:cNvPr id="103" name="椭圆 268"/>
          <p:cNvSpPr/>
          <p:nvPr/>
        </p:nvSpPr>
        <p:spPr bwMode="gray">
          <a:xfrm>
            <a:off x="7862000" y="1739026"/>
            <a:ext cx="2927232" cy="785919"/>
          </a:xfrm>
          <a:prstGeom prst="ellipse">
            <a:avLst/>
          </a:prstGeom>
          <a:noFill/>
          <a:ln w="9525">
            <a:noFill/>
            <a:round/>
            <a:headEnd/>
            <a:tailEnd/>
          </a:ln>
          <a:effectLst/>
        </p:spPr>
        <p:txBody>
          <a:bodyPr wrap="none" rtlCol="0" anchor="ctr"/>
          <a:lstStyle/>
          <a:p>
            <a:r>
              <a:rPr lang="zh-CN" altLang="en-US" sz="800" dirty="0" smtClean="0">
                <a:solidFill>
                  <a:srgbClr val="C00000"/>
                </a:solidFill>
                <a:latin typeface="微软雅黑" panose="020B0503020204020204" pitchFamily="34" charset="-122"/>
                <a:ea typeface="微软雅黑" panose="020B0503020204020204" pitchFamily="34" charset="-122"/>
              </a:rPr>
              <a:t>② </a:t>
            </a:r>
            <a:r>
              <a:rPr lang="en-US" sz="800" dirty="0" smtClean="0">
                <a:solidFill>
                  <a:srgbClr val="C00000"/>
                </a:solidFill>
                <a:latin typeface="微软雅黑" panose="020B0503020204020204" pitchFamily="34" charset="-122"/>
                <a:ea typeface="微软雅黑" panose="020B0503020204020204" pitchFamily="34" charset="-122"/>
              </a:rPr>
              <a:t>Network Load Level</a:t>
            </a:r>
            <a:r>
              <a:rPr lang="zh-CN" altLang="en-US" sz="800" dirty="0" smtClean="0">
                <a:solidFill>
                  <a:srgbClr val="C00000"/>
                </a:solidFill>
                <a:latin typeface="微软雅黑" panose="020B0503020204020204" pitchFamily="34" charset="-122"/>
                <a:ea typeface="微软雅黑" panose="020B0503020204020204" pitchFamily="34" charset="-122"/>
              </a:rPr>
              <a:t> </a:t>
            </a:r>
            <a:r>
              <a:rPr lang="en-US" altLang="zh-CN" sz="800" dirty="0" smtClean="0">
                <a:solidFill>
                  <a:srgbClr val="C00000"/>
                </a:solidFill>
                <a:latin typeface="微软雅黑" panose="020B0503020204020204" pitchFamily="34" charset="-122"/>
                <a:ea typeface="微软雅黑" panose="020B0503020204020204" pitchFamily="34" charset="-122"/>
              </a:rPr>
              <a:t>Info</a:t>
            </a:r>
            <a:r>
              <a:rPr lang="zh-CN" altLang="en-US" sz="800" dirty="0" smtClean="0">
                <a:solidFill>
                  <a:srgbClr val="C00000"/>
                </a:solidFill>
                <a:latin typeface="微软雅黑" panose="020B0503020204020204" pitchFamily="34" charset="-122"/>
                <a:ea typeface="微软雅黑" panose="020B0503020204020204" pitchFamily="34" charset="-122"/>
              </a:rPr>
              <a:t> </a:t>
            </a:r>
            <a:r>
              <a:rPr lang="en-US" altLang="zh-CN" sz="800" dirty="0" smtClean="0">
                <a:solidFill>
                  <a:srgbClr val="C00000"/>
                </a:solidFill>
                <a:latin typeface="微软雅黑" panose="020B0503020204020204" pitchFamily="34" charset="-122"/>
                <a:ea typeface="微软雅黑" panose="020B0503020204020204" pitchFamily="34" charset="-122"/>
              </a:rPr>
              <a:t>per Region per time:</a:t>
            </a:r>
            <a:endParaRPr lang="en-US" altLang="zh-CN" sz="800" dirty="0">
              <a:solidFill>
                <a:srgbClr val="C00000"/>
              </a:solidFill>
              <a:latin typeface="微软雅黑" panose="020B0503020204020204" pitchFamily="34" charset="-122"/>
              <a:ea typeface="微软雅黑" panose="020B0503020204020204" pitchFamily="34" charset="-122"/>
            </a:endParaRPr>
          </a:p>
          <a:p>
            <a:r>
              <a:rPr lang="en-US" altLang="zh-CN" sz="800" dirty="0" smtClean="0">
                <a:solidFill>
                  <a:srgbClr val="C00000"/>
                </a:solidFill>
                <a:latin typeface="微软雅黑" panose="020B0503020204020204" pitchFamily="34" charset="-122"/>
                <a:ea typeface="微软雅黑" panose="020B0503020204020204" pitchFamily="34" charset="-122"/>
              </a:rPr>
              <a:t>    - Slice A load level </a:t>
            </a:r>
            <a:r>
              <a:rPr lang="en-US" altLang="zh-CN" sz="800" dirty="0">
                <a:solidFill>
                  <a:srgbClr val="C00000"/>
                </a:solidFill>
                <a:latin typeface="微软雅黑" panose="020B0503020204020204" pitchFamily="34" charset="-122"/>
                <a:ea typeface="微软雅黑" panose="020B0503020204020204" pitchFamily="34" charset="-122"/>
              </a:rPr>
              <a:t>info per Region per </a:t>
            </a:r>
            <a:r>
              <a:rPr lang="en-US" altLang="zh-CN" sz="800" dirty="0" smtClean="0">
                <a:solidFill>
                  <a:srgbClr val="C00000"/>
                </a:solidFill>
                <a:latin typeface="微软雅黑" panose="020B0503020204020204" pitchFamily="34" charset="-122"/>
                <a:ea typeface="微软雅黑" panose="020B0503020204020204" pitchFamily="34" charset="-122"/>
              </a:rPr>
              <a:t>time</a:t>
            </a:r>
          </a:p>
          <a:p>
            <a:r>
              <a:rPr lang="en-US" altLang="zh-CN" sz="800" dirty="0">
                <a:solidFill>
                  <a:srgbClr val="C00000"/>
                </a:solidFill>
                <a:latin typeface="微软雅黑" panose="020B0503020204020204" pitchFamily="34" charset="-122"/>
                <a:ea typeface="微软雅黑" panose="020B0503020204020204" pitchFamily="34" charset="-122"/>
              </a:rPr>
              <a:t> </a:t>
            </a:r>
            <a:r>
              <a:rPr lang="en-US" altLang="zh-CN" sz="800" dirty="0" smtClean="0">
                <a:solidFill>
                  <a:srgbClr val="C00000"/>
                </a:solidFill>
                <a:latin typeface="微软雅黑" panose="020B0503020204020204" pitchFamily="34" charset="-122"/>
                <a:ea typeface="微软雅黑" panose="020B0503020204020204" pitchFamily="34" charset="-122"/>
              </a:rPr>
              <a:t>      -  S-NSSAI</a:t>
            </a:r>
          </a:p>
          <a:p>
            <a:r>
              <a:rPr lang="en-US" altLang="zh-CN" sz="800" dirty="0" smtClean="0">
                <a:solidFill>
                  <a:srgbClr val="C00000"/>
                </a:solidFill>
                <a:latin typeface="微软雅黑" panose="020B0503020204020204" pitchFamily="34" charset="-122"/>
                <a:ea typeface="微软雅黑" panose="020B0503020204020204" pitchFamily="34" charset="-122"/>
              </a:rPr>
              <a:t>       -  Max Registration Users per cell </a:t>
            </a:r>
          </a:p>
          <a:p>
            <a:r>
              <a:rPr lang="en-US" altLang="zh-CN" sz="800" dirty="0" smtClean="0">
                <a:solidFill>
                  <a:srgbClr val="C00000"/>
                </a:solidFill>
                <a:latin typeface="微软雅黑" panose="020B0503020204020204" pitchFamily="34" charset="-122"/>
                <a:ea typeface="微软雅黑" panose="020B0503020204020204" pitchFamily="34" charset="-122"/>
              </a:rPr>
              <a:t>        - Max Users per App ID per cell</a:t>
            </a:r>
          </a:p>
          <a:p>
            <a:r>
              <a:rPr lang="en-US" altLang="zh-CN" sz="800" dirty="0" smtClean="0">
                <a:solidFill>
                  <a:srgbClr val="C00000"/>
                </a:solidFill>
                <a:latin typeface="微软雅黑" panose="020B0503020204020204" pitchFamily="34" charset="-122"/>
                <a:ea typeface="微软雅黑" panose="020B0503020204020204" pitchFamily="34" charset="-122"/>
              </a:rPr>
              <a:t>        - Max Users per MOS</a:t>
            </a:r>
            <a:r>
              <a:rPr lang="zh-CN" altLang="en-US" sz="800" dirty="0" smtClean="0">
                <a:solidFill>
                  <a:srgbClr val="C00000"/>
                </a:solidFill>
                <a:latin typeface="微软雅黑" panose="020B0503020204020204" pitchFamily="34" charset="-122"/>
                <a:ea typeface="微软雅黑" panose="020B0503020204020204" pitchFamily="34" charset="-122"/>
              </a:rPr>
              <a:t> </a:t>
            </a:r>
            <a:r>
              <a:rPr lang="en-US" altLang="zh-CN" sz="800" dirty="0" smtClean="0">
                <a:solidFill>
                  <a:srgbClr val="C00000"/>
                </a:solidFill>
                <a:latin typeface="微软雅黑" panose="020B0503020204020204" pitchFamily="34" charset="-122"/>
                <a:ea typeface="微软雅黑" panose="020B0503020204020204" pitchFamily="34" charset="-122"/>
              </a:rPr>
              <a:t>Window per APP ID per cell</a:t>
            </a:r>
            <a:endParaRPr lang="en-US" sz="800" dirty="0">
              <a:solidFill>
                <a:srgbClr val="C00000"/>
              </a:solidFill>
              <a:latin typeface="微软雅黑" panose="020B0503020204020204" pitchFamily="34" charset="-122"/>
              <a:ea typeface="微软雅黑" panose="020B0503020204020204" pitchFamily="34" charset="-122"/>
            </a:endParaRPr>
          </a:p>
        </p:txBody>
      </p:sp>
      <p:sp>
        <p:nvSpPr>
          <p:cNvPr id="11" name="任意多边形 10"/>
          <p:cNvSpPr/>
          <p:nvPr/>
        </p:nvSpPr>
        <p:spPr bwMode="auto">
          <a:xfrm>
            <a:off x="10047514" y="1765132"/>
            <a:ext cx="1735841" cy="2562547"/>
          </a:xfrm>
          <a:custGeom>
            <a:avLst/>
            <a:gdLst>
              <a:gd name="connsiteX0" fmla="*/ 0 w 1520827"/>
              <a:gd name="connsiteY0" fmla="*/ 2616200 h 2655109"/>
              <a:gd name="connsiteX1" fmla="*/ 1397000 w 1520827"/>
              <a:gd name="connsiteY1" fmla="*/ 2294467 h 2655109"/>
              <a:gd name="connsiteX2" fmla="*/ 1363134 w 1520827"/>
              <a:gd name="connsiteY2" fmla="*/ 0 h 2655109"/>
            </a:gdLst>
            <a:ahLst/>
            <a:cxnLst>
              <a:cxn ang="0">
                <a:pos x="connsiteX0" y="connsiteY0"/>
              </a:cxn>
              <a:cxn ang="0">
                <a:pos x="connsiteX1" y="connsiteY1"/>
              </a:cxn>
              <a:cxn ang="0">
                <a:pos x="connsiteX2" y="connsiteY2"/>
              </a:cxn>
            </a:cxnLst>
            <a:rect l="l" t="t" r="r" b="b"/>
            <a:pathLst>
              <a:path w="1520827" h="2655109">
                <a:moveTo>
                  <a:pt x="0" y="2616200"/>
                </a:moveTo>
                <a:cubicBezTo>
                  <a:pt x="584905" y="2673350"/>
                  <a:pt x="1169811" y="2730500"/>
                  <a:pt x="1397000" y="2294467"/>
                </a:cubicBezTo>
                <a:cubicBezTo>
                  <a:pt x="1624189" y="1858434"/>
                  <a:pt x="1493661" y="929217"/>
                  <a:pt x="1363134" y="0"/>
                </a:cubicBezTo>
              </a:path>
            </a:pathLst>
          </a:custGeom>
          <a:noFill/>
          <a:ln w="9525" cap="flat" cmpd="sng" algn="ctr">
            <a:solidFill>
              <a:srgbClr val="0000FF"/>
            </a:solidFill>
            <a:prstDash val="dash"/>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endParaRPr lang="en-US">
              <a:latin typeface="Arial" charset="0"/>
            </a:endParaRPr>
          </a:p>
        </p:txBody>
      </p:sp>
      <p:sp>
        <p:nvSpPr>
          <p:cNvPr id="112" name="椭圆 262"/>
          <p:cNvSpPr/>
          <p:nvPr/>
        </p:nvSpPr>
        <p:spPr bwMode="gray">
          <a:xfrm>
            <a:off x="7522931" y="4327679"/>
            <a:ext cx="1028529" cy="442880"/>
          </a:xfrm>
          <a:prstGeom prst="ellipse">
            <a:avLst/>
          </a:prstGeom>
          <a:solidFill>
            <a:schemeClr val="accent2">
              <a:lumMod val="20000"/>
              <a:lumOff val="80000"/>
            </a:schemeClr>
          </a:solidFill>
          <a:ln w="9525">
            <a:solidFill>
              <a:schemeClr val="tx1"/>
            </a:solidFill>
            <a:round/>
            <a:headEnd/>
            <a:tailEnd/>
          </a:ln>
          <a:effectLst/>
        </p:spPr>
        <p:txBody>
          <a:bodyPr wrap="none" rtlCol="0" anchor="ctr"/>
          <a:lstStyle/>
          <a:p>
            <a:pPr algn="ctr"/>
            <a:r>
              <a:rPr lang="en-US" altLang="zh-CN" sz="1067" dirty="0" err="1" smtClean="0">
                <a:solidFill>
                  <a:srgbClr val="000000"/>
                </a:solidFill>
                <a:latin typeface="微软雅黑" pitchFamily="34" charset="-122"/>
                <a:ea typeface="微软雅黑" pitchFamily="34" charset="-122"/>
              </a:rPr>
              <a:t>SMF</a:t>
            </a:r>
            <a:endParaRPr lang="en-US" altLang="zh-CN" sz="1067" dirty="0">
              <a:solidFill>
                <a:srgbClr val="000000"/>
              </a:solidFill>
              <a:latin typeface="微软雅黑" pitchFamily="34" charset="-122"/>
              <a:ea typeface="微软雅黑" pitchFamily="34" charset="-122"/>
            </a:endParaRPr>
          </a:p>
        </p:txBody>
      </p:sp>
      <p:sp>
        <p:nvSpPr>
          <p:cNvPr id="116" name="椭圆 255"/>
          <p:cNvSpPr/>
          <p:nvPr/>
        </p:nvSpPr>
        <p:spPr bwMode="gray">
          <a:xfrm>
            <a:off x="6981237" y="3765881"/>
            <a:ext cx="566388" cy="189953"/>
          </a:xfrm>
          <a:prstGeom prst="ellipse">
            <a:avLst/>
          </a:prstGeom>
          <a:solidFill>
            <a:schemeClr val="accent2">
              <a:lumMod val="20000"/>
              <a:lumOff val="80000"/>
            </a:schemeClr>
          </a:solidFill>
          <a:ln w="19050">
            <a:solidFill>
              <a:srgbClr val="0000CC"/>
            </a:solidFill>
            <a:round/>
            <a:headEnd/>
            <a:tailEnd/>
          </a:ln>
          <a:effectLst/>
        </p:spPr>
        <p:txBody>
          <a:bodyPr wrap="none" rtlCol="0" anchor="ctr"/>
          <a:lstStyle/>
          <a:p>
            <a:pPr algn="ctr"/>
            <a:r>
              <a:rPr lang="en-US" altLang="zh-CN" sz="1333" b="1" dirty="0" smtClean="0">
                <a:solidFill>
                  <a:srgbClr val="0000CC"/>
                </a:solidFill>
                <a:latin typeface="Arial" charset="0"/>
              </a:rPr>
              <a:t>AMF</a:t>
            </a:r>
            <a:endParaRPr lang="en-US" sz="1333" b="1" dirty="0">
              <a:solidFill>
                <a:srgbClr val="0000CC"/>
              </a:solidFill>
              <a:latin typeface="Arial" charset="0"/>
            </a:endParaRPr>
          </a:p>
        </p:txBody>
      </p:sp>
      <p:sp>
        <p:nvSpPr>
          <p:cNvPr id="19" name="任意多边形 18"/>
          <p:cNvSpPr/>
          <p:nvPr/>
        </p:nvSpPr>
        <p:spPr bwMode="auto">
          <a:xfrm>
            <a:off x="7382933" y="1786467"/>
            <a:ext cx="2844800" cy="2637420"/>
          </a:xfrm>
          <a:custGeom>
            <a:avLst/>
            <a:gdLst>
              <a:gd name="connsiteX0" fmla="*/ 0 w 2844800"/>
              <a:gd name="connsiteY0" fmla="*/ 0 h 2637420"/>
              <a:gd name="connsiteX1" fmla="*/ 457200 w 2844800"/>
              <a:gd name="connsiteY1" fmla="*/ 1854200 h 2637420"/>
              <a:gd name="connsiteX2" fmla="*/ 1710267 w 2844800"/>
              <a:gd name="connsiteY2" fmla="*/ 2607733 h 2637420"/>
              <a:gd name="connsiteX3" fmla="*/ 770467 w 2844800"/>
              <a:gd name="connsiteY3" fmla="*/ 931333 h 2637420"/>
              <a:gd name="connsiteX4" fmla="*/ 1253067 w 2844800"/>
              <a:gd name="connsiteY4" fmla="*/ 905933 h 2637420"/>
              <a:gd name="connsiteX5" fmla="*/ 2844800 w 2844800"/>
              <a:gd name="connsiteY5" fmla="*/ 922866 h 2637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44800" h="2637420">
                <a:moveTo>
                  <a:pt x="0" y="0"/>
                </a:moveTo>
                <a:cubicBezTo>
                  <a:pt x="86078" y="709789"/>
                  <a:pt x="172156" y="1419578"/>
                  <a:pt x="457200" y="1854200"/>
                </a:cubicBezTo>
                <a:cubicBezTo>
                  <a:pt x="742244" y="2288822"/>
                  <a:pt x="1658056" y="2761544"/>
                  <a:pt x="1710267" y="2607733"/>
                </a:cubicBezTo>
                <a:cubicBezTo>
                  <a:pt x="1762478" y="2453922"/>
                  <a:pt x="846667" y="1214966"/>
                  <a:pt x="770467" y="931333"/>
                </a:cubicBezTo>
                <a:cubicBezTo>
                  <a:pt x="694267" y="647700"/>
                  <a:pt x="1253067" y="905933"/>
                  <a:pt x="1253067" y="905933"/>
                </a:cubicBezTo>
                <a:lnTo>
                  <a:pt x="2844800" y="922866"/>
                </a:lnTo>
              </a:path>
            </a:pathLst>
          </a:custGeom>
          <a:noFill/>
          <a:ln w="9525" cap="flat" cmpd="sng" algn="ctr">
            <a:solidFill>
              <a:srgbClr val="0000FF"/>
            </a:solidFill>
            <a:prstDash val="dash"/>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sp>
        <p:nvSpPr>
          <p:cNvPr id="100" name="圆角矩形 307"/>
          <p:cNvSpPr/>
          <p:nvPr/>
        </p:nvSpPr>
        <p:spPr bwMode="auto">
          <a:xfrm>
            <a:off x="3453829" y="4246202"/>
            <a:ext cx="3314002" cy="1068524"/>
          </a:xfrm>
          <a:prstGeom prst="roundRect">
            <a:avLst>
              <a:gd name="adj" fmla="val 3896"/>
            </a:avLst>
          </a:prstGeom>
          <a:solidFill>
            <a:srgbClr val="8FE2FF">
              <a:alpha val="50196"/>
            </a:srgbClr>
          </a:solidFill>
          <a:ln w="12700" cap="flat" cmpd="sng" algn="ctr">
            <a:solidFill>
              <a:schemeClr val="tx1"/>
            </a:solidFill>
            <a:prstDash val="solid"/>
            <a:round/>
            <a:headEnd type="none" w="med" len="med"/>
            <a:tailEnd type="none" w="med" len="med"/>
          </a:ln>
          <a:effectLst/>
        </p:spPr>
        <p:txBody>
          <a:bodyPr vert="horz" wrap="square" lIns="105600" tIns="52800" rIns="105600" bIns="52800" numCol="1" rtlCol="0" anchor="t" anchorCtr="0" compatLnSpc="1">
            <a:prstTxWarp prst="textNoShape">
              <a:avLst/>
            </a:prstTxWarp>
            <a:noAutofit/>
          </a:bodyPr>
          <a:lstStyle/>
          <a:p>
            <a:pPr defTabSz="1068891"/>
            <a:endParaRPr lang="en-US" sz="1333"/>
          </a:p>
        </p:txBody>
      </p:sp>
      <p:sp>
        <p:nvSpPr>
          <p:cNvPr id="101" name="TextBox 8"/>
          <p:cNvSpPr txBox="1"/>
          <p:nvPr/>
        </p:nvSpPr>
        <p:spPr>
          <a:xfrm>
            <a:off x="3398728" y="4245773"/>
            <a:ext cx="1616148" cy="415498"/>
          </a:xfrm>
          <a:prstGeom prst="rect">
            <a:avLst/>
          </a:prstGeom>
          <a:noFill/>
          <a:ln>
            <a:noFill/>
          </a:ln>
        </p:spPr>
        <p:txBody>
          <a:bodyPr wrap="none" rtlCol="0">
            <a:spAutoFit/>
          </a:bodyPr>
          <a:lstStyle/>
          <a:p>
            <a:r>
              <a:rPr lang="en-US" altLang="zh-CN" sz="1050" b="1" dirty="0" smtClean="0">
                <a:solidFill>
                  <a:srgbClr val="C00000"/>
                </a:solidFill>
                <a:latin typeface="微软雅黑" pitchFamily="34" charset="-122"/>
                <a:ea typeface="微软雅黑" pitchFamily="34" charset="-122"/>
              </a:rPr>
              <a:t>Creating/configuring</a:t>
            </a:r>
          </a:p>
          <a:p>
            <a:r>
              <a:rPr lang="en-US" altLang="zh-CN" sz="1050" b="1" dirty="0" smtClean="0">
                <a:solidFill>
                  <a:srgbClr val="C00000"/>
                </a:solidFill>
                <a:latin typeface="微软雅黑" pitchFamily="34" charset="-122"/>
                <a:ea typeface="微软雅黑" pitchFamily="34" charset="-122"/>
              </a:rPr>
              <a:t> Slice A</a:t>
            </a:r>
            <a:endParaRPr lang="zh-CN" altLang="en-US" sz="1050" b="1" dirty="0">
              <a:solidFill>
                <a:srgbClr val="C00000"/>
              </a:solidFill>
              <a:latin typeface="微软雅黑" pitchFamily="34" charset="-122"/>
              <a:ea typeface="微软雅黑" pitchFamily="34" charset="-122"/>
            </a:endParaRPr>
          </a:p>
        </p:txBody>
      </p:sp>
      <p:cxnSp>
        <p:nvCxnSpPr>
          <p:cNvPr id="102" name="直接箭头连接符 251"/>
          <p:cNvCxnSpPr>
            <a:stCxn id="115" idx="4"/>
            <a:endCxn id="104" idx="0"/>
          </p:cNvCxnSpPr>
          <p:nvPr/>
        </p:nvCxnSpPr>
        <p:spPr bwMode="auto">
          <a:xfrm flipH="1">
            <a:off x="4121046" y="2434276"/>
            <a:ext cx="1196709" cy="1265034"/>
          </a:xfrm>
          <a:prstGeom prst="straightConnector1">
            <a:avLst/>
          </a:prstGeom>
          <a:noFill/>
          <a:ln w="9525" cap="flat" cmpd="sng" algn="ctr">
            <a:solidFill>
              <a:schemeClr val="tx1"/>
            </a:solidFill>
            <a:prstDash val="solid"/>
            <a:round/>
            <a:headEnd type="none" w="med" len="med"/>
            <a:tailEnd type="triangle"/>
          </a:ln>
          <a:effectLst/>
        </p:spPr>
      </p:cxnSp>
      <p:sp>
        <p:nvSpPr>
          <p:cNvPr id="104" name="椭圆 253"/>
          <p:cNvSpPr/>
          <p:nvPr/>
        </p:nvSpPr>
        <p:spPr bwMode="gray">
          <a:xfrm>
            <a:off x="3730670" y="3699310"/>
            <a:ext cx="780751" cy="381060"/>
          </a:xfrm>
          <a:prstGeom prst="ellipse">
            <a:avLst/>
          </a:prstGeom>
          <a:solidFill>
            <a:schemeClr val="bg1"/>
          </a:solidFill>
          <a:ln w="9525">
            <a:solidFill>
              <a:schemeClr val="tx1"/>
            </a:solidFill>
            <a:round/>
            <a:headEnd/>
            <a:tailEnd/>
          </a:ln>
          <a:effectLst/>
        </p:spPr>
        <p:txBody>
          <a:bodyPr wrap="none" rtlCol="0" anchor="ctr"/>
          <a:lstStyle/>
          <a:p>
            <a:pPr algn="ctr"/>
            <a:r>
              <a:rPr lang="en-US" altLang="zh-CN" sz="1067" dirty="0">
                <a:solidFill>
                  <a:srgbClr val="000000"/>
                </a:solidFill>
                <a:latin typeface="Arial" charset="0"/>
              </a:rPr>
              <a:t>RAN-</a:t>
            </a:r>
          </a:p>
          <a:p>
            <a:pPr algn="ctr"/>
            <a:r>
              <a:rPr lang="en-US" altLang="zh-CN" sz="1067" dirty="0">
                <a:solidFill>
                  <a:srgbClr val="000000"/>
                </a:solidFill>
                <a:latin typeface="Arial" charset="0"/>
              </a:rPr>
              <a:t>NSSMF</a:t>
            </a:r>
            <a:endParaRPr lang="en-US" sz="1067" dirty="0">
              <a:solidFill>
                <a:srgbClr val="000000"/>
              </a:solidFill>
              <a:latin typeface="Arial" charset="0"/>
            </a:endParaRPr>
          </a:p>
        </p:txBody>
      </p:sp>
      <p:cxnSp>
        <p:nvCxnSpPr>
          <p:cNvPr id="105" name="直接箭头连接符 254"/>
          <p:cNvCxnSpPr>
            <a:stCxn id="115" idx="4"/>
            <a:endCxn id="150" idx="0"/>
          </p:cNvCxnSpPr>
          <p:nvPr/>
        </p:nvCxnSpPr>
        <p:spPr bwMode="auto">
          <a:xfrm>
            <a:off x="5317755" y="2434276"/>
            <a:ext cx="943527" cy="1188365"/>
          </a:xfrm>
          <a:prstGeom prst="straightConnector1">
            <a:avLst/>
          </a:prstGeom>
          <a:noFill/>
          <a:ln w="9525" cap="flat" cmpd="sng" algn="ctr">
            <a:solidFill>
              <a:schemeClr val="tx1"/>
            </a:solidFill>
            <a:prstDash val="solid"/>
            <a:round/>
            <a:headEnd type="none" w="med" len="med"/>
            <a:tailEnd type="triangle"/>
          </a:ln>
          <a:effectLst/>
        </p:spPr>
      </p:cxnSp>
      <p:sp>
        <p:nvSpPr>
          <p:cNvPr id="115" name="椭圆 255"/>
          <p:cNvSpPr/>
          <p:nvPr/>
        </p:nvSpPr>
        <p:spPr bwMode="gray">
          <a:xfrm>
            <a:off x="4816070" y="2204968"/>
            <a:ext cx="1003369" cy="229308"/>
          </a:xfrm>
          <a:prstGeom prst="ellipse">
            <a:avLst/>
          </a:prstGeom>
          <a:solidFill>
            <a:schemeClr val="bg1"/>
          </a:solidFill>
          <a:ln w="19050">
            <a:solidFill>
              <a:srgbClr val="0000CC"/>
            </a:solidFill>
            <a:round/>
            <a:headEnd/>
            <a:tailEnd/>
          </a:ln>
          <a:effectLst/>
        </p:spPr>
        <p:txBody>
          <a:bodyPr wrap="none" rtlCol="0" anchor="ctr"/>
          <a:lstStyle/>
          <a:p>
            <a:pPr algn="ctr"/>
            <a:r>
              <a:rPr lang="en-US" altLang="zh-CN" sz="1333" b="1" dirty="0">
                <a:solidFill>
                  <a:srgbClr val="0000CC"/>
                </a:solidFill>
                <a:latin typeface="Arial" charset="0"/>
              </a:rPr>
              <a:t>NSMF</a:t>
            </a:r>
            <a:endParaRPr lang="en-US" sz="1333" b="1" dirty="0">
              <a:solidFill>
                <a:srgbClr val="0000CC"/>
              </a:solidFill>
              <a:latin typeface="Arial" charset="0"/>
            </a:endParaRPr>
          </a:p>
        </p:txBody>
      </p:sp>
      <p:sp>
        <p:nvSpPr>
          <p:cNvPr id="117" name="椭圆 257"/>
          <p:cNvSpPr/>
          <p:nvPr/>
        </p:nvSpPr>
        <p:spPr bwMode="gray">
          <a:xfrm>
            <a:off x="4613161" y="3697458"/>
            <a:ext cx="1079152" cy="345661"/>
          </a:xfrm>
          <a:prstGeom prst="ellipse">
            <a:avLst/>
          </a:prstGeom>
          <a:solidFill>
            <a:schemeClr val="bg1"/>
          </a:solidFill>
          <a:ln w="9525">
            <a:solidFill>
              <a:schemeClr val="tx1"/>
            </a:solidFill>
            <a:round/>
            <a:headEnd/>
            <a:tailEnd/>
          </a:ln>
          <a:effectLst/>
        </p:spPr>
        <p:txBody>
          <a:bodyPr wrap="none" rtlCol="0" anchor="ctr"/>
          <a:lstStyle/>
          <a:p>
            <a:pPr algn="ctr"/>
            <a:r>
              <a:rPr lang="en-US" altLang="zh-CN" sz="1067" dirty="0">
                <a:solidFill>
                  <a:srgbClr val="000000"/>
                </a:solidFill>
                <a:latin typeface="Arial" charset="0"/>
              </a:rPr>
              <a:t>CN-</a:t>
            </a:r>
          </a:p>
          <a:p>
            <a:pPr algn="ctr"/>
            <a:r>
              <a:rPr lang="en-US" altLang="zh-CN" sz="1067" dirty="0">
                <a:solidFill>
                  <a:srgbClr val="000000"/>
                </a:solidFill>
                <a:latin typeface="Arial" charset="0"/>
              </a:rPr>
              <a:t>NSSMF</a:t>
            </a:r>
            <a:endParaRPr lang="en-US" sz="1067" dirty="0">
              <a:solidFill>
                <a:srgbClr val="000000"/>
              </a:solidFill>
              <a:latin typeface="Arial" charset="0"/>
            </a:endParaRPr>
          </a:p>
        </p:txBody>
      </p:sp>
      <p:sp>
        <p:nvSpPr>
          <p:cNvPr id="150" name="椭圆 258"/>
          <p:cNvSpPr/>
          <p:nvPr/>
        </p:nvSpPr>
        <p:spPr bwMode="gray">
          <a:xfrm>
            <a:off x="5870906" y="3622641"/>
            <a:ext cx="780751" cy="381060"/>
          </a:xfrm>
          <a:prstGeom prst="ellipse">
            <a:avLst/>
          </a:prstGeom>
          <a:solidFill>
            <a:schemeClr val="bg1"/>
          </a:solidFill>
          <a:ln w="9525">
            <a:solidFill>
              <a:schemeClr val="tx1"/>
            </a:solidFill>
            <a:round/>
            <a:headEnd/>
            <a:tailEnd/>
          </a:ln>
          <a:effectLst/>
        </p:spPr>
        <p:txBody>
          <a:bodyPr wrap="none" rtlCol="0" anchor="ctr"/>
          <a:lstStyle/>
          <a:p>
            <a:pPr algn="ctr"/>
            <a:r>
              <a:rPr lang="en-US" altLang="zh-CN" sz="1067" dirty="0">
                <a:solidFill>
                  <a:srgbClr val="000000"/>
                </a:solidFill>
                <a:latin typeface="Arial" charset="0"/>
              </a:rPr>
              <a:t>TN-</a:t>
            </a:r>
          </a:p>
          <a:p>
            <a:pPr algn="ctr"/>
            <a:r>
              <a:rPr lang="en-US" altLang="zh-CN" sz="1067" dirty="0">
                <a:solidFill>
                  <a:srgbClr val="000000"/>
                </a:solidFill>
                <a:latin typeface="Arial" charset="0"/>
              </a:rPr>
              <a:t>NSSMF</a:t>
            </a:r>
            <a:endParaRPr lang="en-US" sz="1067" dirty="0">
              <a:solidFill>
                <a:srgbClr val="000000"/>
              </a:solidFill>
              <a:latin typeface="Arial" charset="0"/>
            </a:endParaRPr>
          </a:p>
        </p:txBody>
      </p:sp>
      <p:sp>
        <p:nvSpPr>
          <p:cNvPr id="170" name="椭圆 259"/>
          <p:cNvSpPr/>
          <p:nvPr/>
        </p:nvSpPr>
        <p:spPr bwMode="gray">
          <a:xfrm>
            <a:off x="4664502" y="4413309"/>
            <a:ext cx="878100" cy="345843"/>
          </a:xfrm>
          <a:prstGeom prst="ellipse">
            <a:avLst/>
          </a:prstGeom>
          <a:solidFill>
            <a:schemeClr val="bg1"/>
          </a:solidFill>
          <a:ln w="9525">
            <a:solidFill>
              <a:schemeClr val="tx1"/>
            </a:solidFill>
            <a:round/>
            <a:headEnd/>
            <a:tailEnd/>
          </a:ln>
          <a:effectLst/>
        </p:spPr>
        <p:txBody>
          <a:bodyPr wrap="none" rtlCol="0" anchor="ctr"/>
          <a:lstStyle/>
          <a:p>
            <a:pPr algn="ctr"/>
            <a:r>
              <a:rPr lang="en-US" altLang="zh-CN" sz="1067" dirty="0" smtClean="0">
                <a:solidFill>
                  <a:srgbClr val="000000"/>
                </a:solidFill>
                <a:latin typeface="微软雅黑" pitchFamily="34" charset="-122"/>
                <a:ea typeface="微软雅黑" pitchFamily="34" charset="-122"/>
              </a:rPr>
              <a:t>CN slice</a:t>
            </a:r>
            <a:endParaRPr lang="en-US" sz="1067" dirty="0">
              <a:solidFill>
                <a:srgbClr val="000000"/>
              </a:solidFill>
              <a:latin typeface="微软雅黑" pitchFamily="34" charset="-122"/>
              <a:ea typeface="微软雅黑" pitchFamily="34" charset="-122"/>
            </a:endParaRPr>
          </a:p>
        </p:txBody>
      </p:sp>
      <p:sp>
        <p:nvSpPr>
          <p:cNvPr id="171" name="椭圆 262"/>
          <p:cNvSpPr/>
          <p:nvPr/>
        </p:nvSpPr>
        <p:spPr bwMode="gray">
          <a:xfrm>
            <a:off x="5853350" y="4349520"/>
            <a:ext cx="815863" cy="409632"/>
          </a:xfrm>
          <a:prstGeom prst="ellipse">
            <a:avLst/>
          </a:prstGeom>
          <a:solidFill>
            <a:schemeClr val="bg1"/>
          </a:solidFill>
          <a:ln w="9525">
            <a:solidFill>
              <a:schemeClr val="tx1"/>
            </a:solidFill>
            <a:round/>
            <a:headEnd/>
            <a:tailEnd/>
          </a:ln>
          <a:effectLst/>
        </p:spPr>
        <p:txBody>
          <a:bodyPr wrap="none" rtlCol="0" anchor="ctr"/>
          <a:lstStyle/>
          <a:p>
            <a:pPr algn="ctr"/>
            <a:r>
              <a:rPr lang="en-US" altLang="zh-CN" sz="1067" dirty="0">
                <a:solidFill>
                  <a:srgbClr val="000000"/>
                </a:solidFill>
                <a:latin typeface="微软雅黑" pitchFamily="34" charset="-122"/>
                <a:ea typeface="微软雅黑" pitchFamily="34" charset="-122"/>
              </a:rPr>
              <a:t>TN </a:t>
            </a:r>
            <a:r>
              <a:rPr lang="en-US" altLang="zh-CN" sz="1067" dirty="0" smtClean="0">
                <a:solidFill>
                  <a:srgbClr val="000000"/>
                </a:solidFill>
                <a:latin typeface="微软雅黑" pitchFamily="34" charset="-122"/>
                <a:ea typeface="微软雅黑" pitchFamily="34" charset="-122"/>
              </a:rPr>
              <a:t>slice</a:t>
            </a:r>
            <a:endParaRPr lang="en-US" altLang="zh-CN" sz="1067" dirty="0">
              <a:solidFill>
                <a:srgbClr val="000000"/>
              </a:solidFill>
              <a:latin typeface="微软雅黑" pitchFamily="34" charset="-122"/>
              <a:ea typeface="微软雅黑" pitchFamily="34" charset="-122"/>
            </a:endParaRPr>
          </a:p>
        </p:txBody>
      </p:sp>
      <p:cxnSp>
        <p:nvCxnSpPr>
          <p:cNvPr id="176" name="直接箭头连接符 175"/>
          <p:cNvCxnSpPr/>
          <p:nvPr/>
        </p:nvCxnSpPr>
        <p:spPr bwMode="auto">
          <a:xfrm>
            <a:off x="6156066" y="4024207"/>
            <a:ext cx="0" cy="345820"/>
          </a:xfrm>
          <a:prstGeom prst="straightConnector1">
            <a:avLst/>
          </a:prstGeom>
          <a:noFill/>
          <a:ln w="9525" cap="flat" cmpd="sng" algn="ctr">
            <a:solidFill>
              <a:srgbClr val="0000FF"/>
            </a:solidFill>
            <a:prstDash val="solid"/>
            <a:round/>
            <a:headEnd type="none" w="med" len="med"/>
            <a:tailEnd type="triangle"/>
          </a:ln>
          <a:effectLst/>
        </p:spPr>
      </p:cxnSp>
      <p:cxnSp>
        <p:nvCxnSpPr>
          <p:cNvPr id="179" name="直接箭头连接符 178"/>
          <p:cNvCxnSpPr/>
          <p:nvPr/>
        </p:nvCxnSpPr>
        <p:spPr bwMode="auto">
          <a:xfrm flipH="1">
            <a:off x="4109128" y="4003700"/>
            <a:ext cx="11917" cy="1100603"/>
          </a:xfrm>
          <a:prstGeom prst="straightConnector1">
            <a:avLst/>
          </a:prstGeom>
          <a:noFill/>
          <a:ln w="9525" cap="flat" cmpd="sng" algn="ctr">
            <a:solidFill>
              <a:srgbClr val="0000FF"/>
            </a:solidFill>
            <a:prstDash val="dash"/>
            <a:round/>
            <a:headEnd type="none" w="med" len="med"/>
            <a:tailEnd type="triangle"/>
          </a:ln>
          <a:effectLst/>
        </p:spPr>
      </p:cxnSp>
      <p:sp>
        <p:nvSpPr>
          <p:cNvPr id="186" name="椭圆 259"/>
          <p:cNvSpPr/>
          <p:nvPr/>
        </p:nvSpPr>
        <p:spPr bwMode="gray">
          <a:xfrm>
            <a:off x="3969212" y="4959773"/>
            <a:ext cx="2606671" cy="342349"/>
          </a:xfrm>
          <a:prstGeom prst="ellipse">
            <a:avLst/>
          </a:prstGeom>
          <a:solidFill>
            <a:schemeClr val="bg1"/>
          </a:solidFill>
          <a:ln w="9525">
            <a:solidFill>
              <a:srgbClr val="0000FF"/>
            </a:solidFill>
            <a:round/>
            <a:headEnd/>
            <a:tailEnd/>
          </a:ln>
          <a:effectLst/>
        </p:spPr>
        <p:txBody>
          <a:bodyPr wrap="none" rtlCol="0" anchor="ctr"/>
          <a:lstStyle/>
          <a:p>
            <a:pPr algn="ctr"/>
            <a:r>
              <a:rPr lang="en-US" altLang="zh-CN" sz="1067" dirty="0" smtClean="0">
                <a:solidFill>
                  <a:srgbClr val="0000FF"/>
                </a:solidFill>
                <a:latin typeface="微软雅黑" pitchFamily="34" charset="-122"/>
                <a:ea typeface="微软雅黑" pitchFamily="34" charset="-122"/>
              </a:rPr>
              <a:t>On demand RAN/CN/TN</a:t>
            </a:r>
          </a:p>
          <a:p>
            <a:pPr algn="ctr"/>
            <a:r>
              <a:rPr lang="en-US" altLang="zh-CN" sz="1067" dirty="0" smtClean="0">
                <a:solidFill>
                  <a:srgbClr val="0000FF"/>
                </a:solidFill>
                <a:latin typeface="微软雅黑" pitchFamily="34" charset="-122"/>
                <a:ea typeface="微软雅黑" pitchFamily="34" charset="-122"/>
              </a:rPr>
              <a:t> slice isolation </a:t>
            </a:r>
            <a:endParaRPr lang="en-US" sz="1067" dirty="0">
              <a:solidFill>
                <a:srgbClr val="0000FF"/>
              </a:solidFill>
              <a:latin typeface="微软雅黑" pitchFamily="34" charset="-122"/>
              <a:ea typeface="微软雅黑" pitchFamily="34" charset="-122"/>
            </a:endParaRPr>
          </a:p>
        </p:txBody>
      </p:sp>
      <p:cxnSp>
        <p:nvCxnSpPr>
          <p:cNvPr id="187" name="直接箭头连接符 186"/>
          <p:cNvCxnSpPr/>
          <p:nvPr/>
        </p:nvCxnSpPr>
        <p:spPr bwMode="auto">
          <a:xfrm>
            <a:off x="4995748" y="4732518"/>
            <a:ext cx="0" cy="300469"/>
          </a:xfrm>
          <a:prstGeom prst="straightConnector1">
            <a:avLst/>
          </a:prstGeom>
          <a:noFill/>
          <a:ln w="9525" cap="flat" cmpd="sng" algn="ctr">
            <a:solidFill>
              <a:srgbClr val="0000FF"/>
            </a:solidFill>
            <a:prstDash val="dash"/>
            <a:round/>
            <a:headEnd type="none" w="med" len="med"/>
            <a:tailEnd type="triangle"/>
          </a:ln>
          <a:effectLst/>
        </p:spPr>
      </p:cxnSp>
      <p:cxnSp>
        <p:nvCxnSpPr>
          <p:cNvPr id="191" name="直接箭头连接符 190"/>
          <p:cNvCxnSpPr/>
          <p:nvPr/>
        </p:nvCxnSpPr>
        <p:spPr bwMode="auto">
          <a:xfrm>
            <a:off x="6156066" y="4769863"/>
            <a:ext cx="0" cy="289759"/>
          </a:xfrm>
          <a:prstGeom prst="straightConnector1">
            <a:avLst/>
          </a:prstGeom>
          <a:noFill/>
          <a:ln w="9525" cap="flat" cmpd="sng" algn="ctr">
            <a:solidFill>
              <a:srgbClr val="0000FF"/>
            </a:solidFill>
            <a:prstDash val="dash"/>
            <a:round/>
            <a:headEnd type="none" w="med" len="med"/>
            <a:tailEnd type="triangle"/>
          </a:ln>
          <a:effectLst/>
        </p:spPr>
      </p:cxnSp>
      <p:cxnSp>
        <p:nvCxnSpPr>
          <p:cNvPr id="192" name="直接箭头连接符 191"/>
          <p:cNvCxnSpPr/>
          <p:nvPr/>
        </p:nvCxnSpPr>
        <p:spPr bwMode="auto">
          <a:xfrm>
            <a:off x="4995748" y="4067490"/>
            <a:ext cx="0" cy="345820"/>
          </a:xfrm>
          <a:prstGeom prst="straightConnector1">
            <a:avLst/>
          </a:prstGeom>
          <a:noFill/>
          <a:ln w="9525" cap="flat" cmpd="sng" algn="ctr">
            <a:solidFill>
              <a:srgbClr val="0000FF"/>
            </a:solidFill>
            <a:prstDash val="solid"/>
            <a:round/>
            <a:headEnd type="none" w="med" len="med"/>
            <a:tailEnd type="triangle"/>
          </a:ln>
          <a:effectLst/>
        </p:spPr>
      </p:cxnSp>
      <p:sp>
        <p:nvSpPr>
          <p:cNvPr id="193" name="椭圆 255"/>
          <p:cNvSpPr/>
          <p:nvPr/>
        </p:nvSpPr>
        <p:spPr bwMode="gray">
          <a:xfrm>
            <a:off x="3567727" y="2206897"/>
            <a:ext cx="912154" cy="229308"/>
          </a:xfrm>
          <a:prstGeom prst="ellipse">
            <a:avLst/>
          </a:prstGeom>
          <a:solidFill>
            <a:schemeClr val="bg1"/>
          </a:solidFill>
          <a:ln w="19050">
            <a:solidFill>
              <a:srgbClr val="0000CC"/>
            </a:solidFill>
            <a:round/>
            <a:headEnd/>
            <a:tailEnd/>
          </a:ln>
          <a:effectLst/>
        </p:spPr>
        <p:txBody>
          <a:bodyPr wrap="none" rtlCol="0" anchor="ctr"/>
          <a:lstStyle/>
          <a:p>
            <a:pPr algn="ctr"/>
            <a:r>
              <a:rPr lang="en-US" altLang="zh-CN" sz="1333" b="1" dirty="0" smtClean="0">
                <a:solidFill>
                  <a:srgbClr val="0000CC"/>
                </a:solidFill>
                <a:latin typeface="Arial" charset="0"/>
              </a:rPr>
              <a:t>MDAS</a:t>
            </a:r>
            <a:endParaRPr lang="en-US" sz="1333" b="1" dirty="0">
              <a:solidFill>
                <a:srgbClr val="0000CC"/>
              </a:solidFill>
              <a:latin typeface="Arial" charset="0"/>
            </a:endParaRPr>
          </a:p>
        </p:txBody>
      </p:sp>
      <p:cxnSp>
        <p:nvCxnSpPr>
          <p:cNvPr id="194" name="直接箭头连接符 193"/>
          <p:cNvCxnSpPr>
            <a:stCxn id="115" idx="2"/>
            <a:endCxn id="193" idx="6"/>
          </p:cNvCxnSpPr>
          <p:nvPr/>
        </p:nvCxnSpPr>
        <p:spPr bwMode="auto">
          <a:xfrm flipH="1">
            <a:off x="4479881" y="2319622"/>
            <a:ext cx="336189" cy="1929"/>
          </a:xfrm>
          <a:prstGeom prst="straightConnector1">
            <a:avLst/>
          </a:prstGeom>
          <a:solidFill>
            <a:schemeClr val="accent1"/>
          </a:solidFill>
          <a:ln w="9525" cap="flat" cmpd="sng" algn="ctr">
            <a:solidFill>
              <a:schemeClr val="tx1"/>
            </a:solidFill>
            <a:prstDash val="solid"/>
            <a:round/>
            <a:headEnd type="triangle" w="med" len="med"/>
            <a:tailEnd type="triangle" w="med" len="med"/>
          </a:ln>
          <a:effectLst/>
        </p:spPr>
      </p:cxnSp>
      <p:sp>
        <p:nvSpPr>
          <p:cNvPr id="200" name="椭圆 256"/>
          <p:cNvSpPr/>
          <p:nvPr/>
        </p:nvSpPr>
        <p:spPr bwMode="gray">
          <a:xfrm>
            <a:off x="4717245" y="2813083"/>
            <a:ext cx="1213284" cy="229308"/>
          </a:xfrm>
          <a:prstGeom prst="ellipse">
            <a:avLst/>
          </a:prstGeom>
          <a:solidFill>
            <a:schemeClr val="bg1"/>
          </a:solidFill>
          <a:ln w="9525">
            <a:noFill/>
            <a:round/>
            <a:headEnd/>
            <a:tailEnd/>
          </a:ln>
          <a:effectLst/>
        </p:spPr>
        <p:txBody>
          <a:bodyPr wrap="none" rtlCol="0" anchor="ctr"/>
          <a:lstStyle/>
          <a:p>
            <a:pPr algn="ctr"/>
            <a:r>
              <a:rPr lang="en-US" altLang="zh-CN" sz="1200" dirty="0" smtClean="0">
                <a:solidFill>
                  <a:srgbClr val="0000FF"/>
                </a:solidFill>
                <a:latin typeface="微软雅黑" panose="020B0503020204020204" pitchFamily="34" charset="-122"/>
                <a:ea typeface="微软雅黑" panose="020B0503020204020204" pitchFamily="34" charset="-122"/>
              </a:rPr>
              <a:t>SLA per domain</a:t>
            </a:r>
            <a:endParaRPr lang="en-US" sz="1200" dirty="0">
              <a:solidFill>
                <a:srgbClr val="0000FF"/>
              </a:solidFill>
              <a:latin typeface="微软雅黑" panose="020B0503020204020204" pitchFamily="34" charset="-122"/>
              <a:ea typeface="微软雅黑" panose="020B0503020204020204" pitchFamily="34" charset="-122"/>
            </a:endParaRPr>
          </a:p>
        </p:txBody>
      </p:sp>
      <p:sp>
        <p:nvSpPr>
          <p:cNvPr id="201" name="椭圆 268"/>
          <p:cNvSpPr/>
          <p:nvPr/>
        </p:nvSpPr>
        <p:spPr bwMode="gray">
          <a:xfrm>
            <a:off x="5247260" y="1834911"/>
            <a:ext cx="1081226" cy="296837"/>
          </a:xfrm>
          <a:prstGeom prst="ellipse">
            <a:avLst/>
          </a:prstGeom>
          <a:noFill/>
          <a:ln w="9525">
            <a:noFill/>
            <a:round/>
            <a:headEnd/>
            <a:tailEnd/>
          </a:ln>
          <a:effectLst/>
        </p:spPr>
        <p:txBody>
          <a:bodyPr wrap="none" rtlCol="0" anchor="ctr"/>
          <a:lstStyle/>
          <a:p>
            <a:pPr algn="ctr"/>
            <a:r>
              <a:rPr lang="en-US" altLang="zh-CN" sz="1067" b="1" dirty="0" smtClean="0">
                <a:solidFill>
                  <a:srgbClr val="C00000"/>
                </a:solidFill>
                <a:latin typeface="微软雅黑" panose="020B0503020204020204" pitchFamily="34" charset="-122"/>
                <a:ea typeface="微软雅黑" panose="020B0503020204020204" pitchFamily="34" charset="-122"/>
              </a:rPr>
              <a:t>Tenant A SLA</a:t>
            </a:r>
            <a:endParaRPr lang="en-US" sz="1067" b="1" dirty="0">
              <a:solidFill>
                <a:srgbClr val="C00000"/>
              </a:solidFill>
              <a:latin typeface="微软雅黑" panose="020B0503020204020204" pitchFamily="34" charset="-122"/>
              <a:ea typeface="微软雅黑" panose="020B0503020204020204" pitchFamily="34" charset="-122"/>
            </a:endParaRPr>
          </a:p>
        </p:txBody>
      </p:sp>
      <p:cxnSp>
        <p:nvCxnSpPr>
          <p:cNvPr id="202" name="直接箭头连接符 201"/>
          <p:cNvCxnSpPr/>
          <p:nvPr/>
        </p:nvCxnSpPr>
        <p:spPr bwMode="auto">
          <a:xfrm>
            <a:off x="5302595" y="1751943"/>
            <a:ext cx="15160" cy="453025"/>
          </a:xfrm>
          <a:prstGeom prst="straightConnector1">
            <a:avLst/>
          </a:prstGeom>
          <a:noFill/>
          <a:ln w="9525" cap="flat" cmpd="sng" algn="ctr">
            <a:solidFill>
              <a:srgbClr val="0000FF"/>
            </a:solidFill>
            <a:prstDash val="solid"/>
            <a:round/>
            <a:headEnd type="none" w="med" len="med"/>
            <a:tailEnd type="triangle"/>
          </a:ln>
          <a:effectLst/>
        </p:spPr>
      </p:cxnSp>
      <p:cxnSp>
        <p:nvCxnSpPr>
          <p:cNvPr id="203" name="直接箭头连接符 252"/>
          <p:cNvCxnSpPr>
            <a:stCxn id="115" idx="4"/>
            <a:endCxn id="117" idx="0"/>
          </p:cNvCxnSpPr>
          <p:nvPr/>
        </p:nvCxnSpPr>
        <p:spPr bwMode="auto">
          <a:xfrm flipH="1">
            <a:off x="5152737" y="2434276"/>
            <a:ext cx="165018" cy="1263182"/>
          </a:xfrm>
          <a:prstGeom prst="straightConnector1">
            <a:avLst/>
          </a:prstGeom>
          <a:noFill/>
          <a:ln w="9525" cap="flat" cmpd="sng" algn="ctr">
            <a:solidFill>
              <a:schemeClr val="tx1"/>
            </a:solidFill>
            <a:prstDash val="solid"/>
            <a:round/>
            <a:headEnd type="none" w="med" len="med"/>
            <a:tailEnd type="triangle"/>
          </a:ln>
          <a:effectLst/>
        </p:spPr>
      </p:cxnSp>
      <p:sp>
        <p:nvSpPr>
          <p:cNvPr id="204" name="TextBox 8"/>
          <p:cNvSpPr txBox="1"/>
          <p:nvPr/>
        </p:nvSpPr>
        <p:spPr>
          <a:xfrm>
            <a:off x="327471" y="2366905"/>
            <a:ext cx="1551923" cy="430887"/>
          </a:xfrm>
          <a:prstGeom prst="rect">
            <a:avLst/>
          </a:prstGeom>
          <a:noFill/>
          <a:ln>
            <a:noFill/>
          </a:ln>
        </p:spPr>
        <p:txBody>
          <a:bodyPr wrap="square" rtlCol="0">
            <a:spAutoFit/>
          </a:bodyPr>
          <a:lstStyle/>
          <a:p>
            <a:r>
              <a:rPr lang="en-US" altLang="zh-CN" sz="1100" b="1" dirty="0" smtClean="0">
                <a:solidFill>
                  <a:srgbClr val="C00000"/>
                </a:solidFill>
                <a:latin typeface="微软雅黑" pitchFamily="34" charset="-122"/>
                <a:ea typeface="微软雅黑" pitchFamily="34" charset="-122"/>
              </a:rPr>
              <a:t>Physical Network </a:t>
            </a:r>
          </a:p>
          <a:p>
            <a:r>
              <a:rPr lang="en-US" altLang="zh-CN" sz="1100" b="1" dirty="0" smtClean="0">
                <a:solidFill>
                  <a:srgbClr val="C00000"/>
                </a:solidFill>
                <a:latin typeface="微软雅黑" pitchFamily="34" charset="-122"/>
                <a:ea typeface="微软雅黑" pitchFamily="34" charset="-122"/>
              </a:rPr>
              <a:t>Deployment</a:t>
            </a:r>
            <a:endParaRPr lang="zh-CN" altLang="en-US" sz="1100" b="1" dirty="0">
              <a:solidFill>
                <a:srgbClr val="C00000"/>
              </a:solidFill>
              <a:latin typeface="微软雅黑" pitchFamily="34" charset="-122"/>
              <a:ea typeface="微软雅黑" pitchFamily="34" charset="-122"/>
            </a:endParaRPr>
          </a:p>
        </p:txBody>
      </p:sp>
      <p:cxnSp>
        <p:nvCxnSpPr>
          <p:cNvPr id="207" name="直接箭头连接符 251"/>
          <p:cNvCxnSpPr>
            <a:stCxn id="212" idx="4"/>
            <a:endCxn id="209" idx="0"/>
          </p:cNvCxnSpPr>
          <p:nvPr/>
        </p:nvCxnSpPr>
        <p:spPr bwMode="auto">
          <a:xfrm flipH="1">
            <a:off x="860619" y="3039883"/>
            <a:ext cx="987932" cy="737468"/>
          </a:xfrm>
          <a:prstGeom prst="straightConnector1">
            <a:avLst/>
          </a:prstGeom>
          <a:noFill/>
          <a:ln w="9525" cap="flat" cmpd="sng" algn="ctr">
            <a:solidFill>
              <a:schemeClr val="tx1"/>
            </a:solidFill>
            <a:prstDash val="solid"/>
            <a:round/>
            <a:headEnd type="none" w="med" len="med"/>
            <a:tailEnd type="triangle"/>
          </a:ln>
          <a:effectLst/>
        </p:spPr>
      </p:cxnSp>
      <p:cxnSp>
        <p:nvCxnSpPr>
          <p:cNvPr id="208" name="直接箭头连接符 252"/>
          <p:cNvCxnSpPr>
            <a:stCxn id="212" idx="4"/>
            <a:endCxn id="214" idx="0"/>
          </p:cNvCxnSpPr>
          <p:nvPr/>
        </p:nvCxnSpPr>
        <p:spPr bwMode="auto">
          <a:xfrm flipH="1">
            <a:off x="1838876" y="3039883"/>
            <a:ext cx="9675" cy="741528"/>
          </a:xfrm>
          <a:prstGeom prst="straightConnector1">
            <a:avLst/>
          </a:prstGeom>
          <a:noFill/>
          <a:ln w="9525" cap="flat" cmpd="sng" algn="ctr">
            <a:solidFill>
              <a:schemeClr val="tx1"/>
            </a:solidFill>
            <a:prstDash val="solid"/>
            <a:round/>
            <a:headEnd type="none" w="med" len="med"/>
            <a:tailEnd type="triangle"/>
          </a:ln>
          <a:effectLst/>
        </p:spPr>
      </p:cxnSp>
      <p:sp>
        <p:nvSpPr>
          <p:cNvPr id="209" name="椭圆 253"/>
          <p:cNvSpPr/>
          <p:nvPr/>
        </p:nvSpPr>
        <p:spPr bwMode="gray">
          <a:xfrm>
            <a:off x="470243" y="3777351"/>
            <a:ext cx="780751" cy="381060"/>
          </a:xfrm>
          <a:prstGeom prst="ellipse">
            <a:avLst/>
          </a:prstGeom>
          <a:solidFill>
            <a:schemeClr val="bg1"/>
          </a:solidFill>
          <a:ln w="9525">
            <a:solidFill>
              <a:schemeClr val="tx1"/>
            </a:solidFill>
            <a:round/>
            <a:headEnd/>
            <a:tailEnd/>
          </a:ln>
          <a:effectLst/>
        </p:spPr>
        <p:txBody>
          <a:bodyPr wrap="none" rtlCol="0" anchor="ctr"/>
          <a:lstStyle/>
          <a:p>
            <a:pPr algn="ctr"/>
            <a:r>
              <a:rPr lang="en-US" altLang="zh-CN" dirty="0" smtClean="0">
                <a:solidFill>
                  <a:srgbClr val="000000"/>
                </a:solidFill>
                <a:latin typeface="微软雅黑" panose="020B0503020204020204" pitchFamily="34" charset="-122"/>
                <a:ea typeface="微软雅黑" panose="020B0503020204020204" pitchFamily="34" charset="-122"/>
              </a:rPr>
              <a:t>RAN </a:t>
            </a:r>
          </a:p>
          <a:p>
            <a:pPr algn="ctr"/>
            <a:r>
              <a:rPr lang="en-US" altLang="zh-CN" sz="900" dirty="0" smtClean="0">
                <a:solidFill>
                  <a:srgbClr val="000000"/>
                </a:solidFill>
                <a:latin typeface="微软雅黑" panose="020B0503020204020204" pitchFamily="34" charset="-122"/>
                <a:ea typeface="微软雅黑" panose="020B0503020204020204" pitchFamily="34" charset="-122"/>
              </a:rPr>
              <a:t>Deployment</a:t>
            </a:r>
            <a:endParaRPr lang="en-US" altLang="zh-CN" dirty="0">
              <a:solidFill>
                <a:srgbClr val="000000"/>
              </a:solidFill>
              <a:latin typeface="微软雅黑" panose="020B0503020204020204" pitchFamily="34" charset="-122"/>
              <a:ea typeface="微软雅黑" panose="020B0503020204020204" pitchFamily="34" charset="-122"/>
            </a:endParaRPr>
          </a:p>
        </p:txBody>
      </p:sp>
      <p:cxnSp>
        <p:nvCxnSpPr>
          <p:cNvPr id="210" name="直接箭头连接符 254"/>
          <p:cNvCxnSpPr>
            <a:stCxn id="212" idx="4"/>
            <a:endCxn id="215" idx="0"/>
          </p:cNvCxnSpPr>
          <p:nvPr/>
        </p:nvCxnSpPr>
        <p:spPr bwMode="auto">
          <a:xfrm>
            <a:off x="1848550" y="3039883"/>
            <a:ext cx="961992" cy="752239"/>
          </a:xfrm>
          <a:prstGeom prst="straightConnector1">
            <a:avLst/>
          </a:prstGeom>
          <a:noFill/>
          <a:ln w="9525" cap="flat" cmpd="sng" algn="ctr">
            <a:solidFill>
              <a:schemeClr val="tx1"/>
            </a:solidFill>
            <a:prstDash val="solid"/>
            <a:round/>
            <a:headEnd type="none" w="med" len="med"/>
            <a:tailEnd type="triangle"/>
          </a:ln>
          <a:effectLst/>
        </p:spPr>
      </p:cxnSp>
      <p:sp>
        <p:nvSpPr>
          <p:cNvPr id="212" name="椭圆 255"/>
          <p:cNvSpPr/>
          <p:nvPr/>
        </p:nvSpPr>
        <p:spPr bwMode="gray">
          <a:xfrm>
            <a:off x="891463" y="2810575"/>
            <a:ext cx="1914175" cy="229308"/>
          </a:xfrm>
          <a:prstGeom prst="ellipse">
            <a:avLst/>
          </a:prstGeom>
          <a:solidFill>
            <a:schemeClr val="bg1"/>
          </a:solidFill>
          <a:ln w="19050">
            <a:solidFill>
              <a:srgbClr val="0000CC"/>
            </a:solidFill>
            <a:round/>
            <a:headEnd/>
            <a:tailEnd/>
          </a:ln>
          <a:effectLst/>
        </p:spPr>
        <p:txBody>
          <a:bodyPr wrap="none" rtlCol="0" anchor="ctr"/>
          <a:lstStyle/>
          <a:p>
            <a:pPr algn="ctr"/>
            <a:r>
              <a:rPr lang="en-US" altLang="zh-CN" sz="1333" b="1" dirty="0">
                <a:solidFill>
                  <a:srgbClr val="0000CC"/>
                </a:solidFill>
                <a:latin typeface="Arial" charset="0"/>
              </a:rPr>
              <a:t>NSMF</a:t>
            </a:r>
            <a:endParaRPr lang="en-US" sz="1333" b="1" dirty="0">
              <a:solidFill>
                <a:srgbClr val="0000CC"/>
              </a:solidFill>
              <a:latin typeface="Arial" charset="0"/>
            </a:endParaRPr>
          </a:p>
        </p:txBody>
      </p:sp>
      <p:sp>
        <p:nvSpPr>
          <p:cNvPr id="214" name="椭圆 257"/>
          <p:cNvSpPr/>
          <p:nvPr/>
        </p:nvSpPr>
        <p:spPr bwMode="gray">
          <a:xfrm>
            <a:off x="1344949" y="3781411"/>
            <a:ext cx="987853" cy="381060"/>
          </a:xfrm>
          <a:prstGeom prst="ellipse">
            <a:avLst/>
          </a:prstGeom>
          <a:solidFill>
            <a:schemeClr val="bg1"/>
          </a:solidFill>
          <a:ln w="9525">
            <a:solidFill>
              <a:schemeClr val="tx1"/>
            </a:solidFill>
            <a:round/>
            <a:headEnd/>
            <a:tailEnd/>
          </a:ln>
          <a:effectLst/>
        </p:spPr>
        <p:txBody>
          <a:bodyPr wrap="none" rtlCol="0" anchor="ctr"/>
          <a:lstStyle/>
          <a:p>
            <a:pPr algn="ctr"/>
            <a:r>
              <a:rPr lang="en-US" altLang="zh-CN" sz="900" dirty="0" smtClean="0">
                <a:solidFill>
                  <a:srgbClr val="000000"/>
                </a:solidFill>
                <a:latin typeface="微软雅黑" panose="020B0503020204020204" pitchFamily="34" charset="-122"/>
                <a:ea typeface="微软雅黑" panose="020B0503020204020204" pitchFamily="34" charset="-122"/>
              </a:rPr>
              <a:t>CN</a:t>
            </a:r>
          </a:p>
          <a:p>
            <a:pPr algn="ctr"/>
            <a:r>
              <a:rPr lang="en-US" altLang="zh-CN" sz="900" dirty="0" smtClean="0">
                <a:solidFill>
                  <a:srgbClr val="000000"/>
                </a:solidFill>
                <a:latin typeface="微软雅黑" panose="020B0503020204020204" pitchFamily="34" charset="-122"/>
                <a:ea typeface="微软雅黑" panose="020B0503020204020204" pitchFamily="34" charset="-122"/>
              </a:rPr>
              <a:t>Deployment</a:t>
            </a:r>
            <a:endParaRPr lang="en-US" altLang="zh-CN" sz="900" dirty="0">
              <a:solidFill>
                <a:srgbClr val="000000"/>
              </a:solidFill>
              <a:latin typeface="微软雅黑" panose="020B0503020204020204" pitchFamily="34" charset="-122"/>
              <a:ea typeface="微软雅黑" panose="020B0503020204020204" pitchFamily="34" charset="-122"/>
            </a:endParaRPr>
          </a:p>
        </p:txBody>
      </p:sp>
      <p:sp>
        <p:nvSpPr>
          <p:cNvPr id="215" name="椭圆 258"/>
          <p:cNvSpPr/>
          <p:nvPr/>
        </p:nvSpPr>
        <p:spPr bwMode="gray">
          <a:xfrm>
            <a:off x="2420167" y="3792122"/>
            <a:ext cx="780751" cy="381060"/>
          </a:xfrm>
          <a:prstGeom prst="ellipse">
            <a:avLst/>
          </a:prstGeom>
          <a:solidFill>
            <a:schemeClr val="bg1"/>
          </a:solidFill>
          <a:ln w="9525">
            <a:solidFill>
              <a:schemeClr val="tx1"/>
            </a:solidFill>
            <a:round/>
            <a:headEnd/>
            <a:tailEnd/>
          </a:ln>
          <a:effectLst/>
        </p:spPr>
        <p:txBody>
          <a:bodyPr wrap="none" rtlCol="0" anchor="ctr"/>
          <a:lstStyle/>
          <a:p>
            <a:pPr algn="ctr"/>
            <a:r>
              <a:rPr lang="en-US" altLang="zh-CN" sz="900" dirty="0" smtClean="0">
                <a:solidFill>
                  <a:srgbClr val="000000"/>
                </a:solidFill>
                <a:latin typeface="微软雅黑" panose="020B0503020204020204" pitchFamily="34" charset="-122"/>
                <a:ea typeface="微软雅黑" panose="020B0503020204020204" pitchFamily="34" charset="-122"/>
              </a:rPr>
              <a:t>TN</a:t>
            </a:r>
          </a:p>
          <a:p>
            <a:pPr algn="ctr"/>
            <a:r>
              <a:rPr lang="en-US" altLang="zh-CN" sz="900" dirty="0" smtClean="0">
                <a:solidFill>
                  <a:srgbClr val="000000"/>
                </a:solidFill>
                <a:latin typeface="微软雅黑" panose="020B0503020204020204" pitchFamily="34" charset="-122"/>
                <a:ea typeface="微软雅黑" panose="020B0503020204020204" pitchFamily="34" charset="-122"/>
              </a:rPr>
              <a:t>Deployment</a:t>
            </a:r>
            <a:endParaRPr lang="en-US" altLang="zh-CN" sz="900" dirty="0">
              <a:solidFill>
                <a:srgbClr val="000000"/>
              </a:solidFill>
              <a:latin typeface="微软雅黑" panose="020B0503020204020204" pitchFamily="34" charset="-122"/>
              <a:ea typeface="微软雅黑" panose="020B0503020204020204" pitchFamily="34" charset="-122"/>
            </a:endParaRPr>
          </a:p>
        </p:txBody>
      </p:sp>
      <p:sp>
        <p:nvSpPr>
          <p:cNvPr id="217" name="椭圆 259"/>
          <p:cNvSpPr/>
          <p:nvPr/>
        </p:nvSpPr>
        <p:spPr bwMode="gray">
          <a:xfrm>
            <a:off x="430844" y="4462939"/>
            <a:ext cx="2678843" cy="672180"/>
          </a:xfrm>
          <a:prstGeom prst="ellipse">
            <a:avLst/>
          </a:prstGeom>
          <a:solidFill>
            <a:schemeClr val="bg1"/>
          </a:solidFill>
          <a:ln w="9525">
            <a:solidFill>
              <a:schemeClr val="tx1"/>
            </a:solidFill>
            <a:round/>
            <a:headEnd/>
            <a:tailEnd/>
          </a:ln>
          <a:effectLst/>
        </p:spPr>
        <p:txBody>
          <a:bodyPr wrap="none" rtlCol="0" anchor="ctr"/>
          <a:lstStyle/>
          <a:p>
            <a:pPr algn="ctr"/>
            <a:r>
              <a:rPr lang="en-US" altLang="zh-CN" sz="1067" dirty="0" smtClean="0">
                <a:solidFill>
                  <a:srgbClr val="000000"/>
                </a:solidFill>
                <a:latin typeface="微软雅黑" pitchFamily="34" charset="-122"/>
                <a:ea typeface="微软雅黑" pitchFamily="34" charset="-122"/>
              </a:rPr>
              <a:t>RAN&amp;CN&amp;TN</a:t>
            </a:r>
            <a:r>
              <a:rPr lang="zh-CN" altLang="en-US" sz="1067" dirty="0" smtClean="0">
                <a:solidFill>
                  <a:srgbClr val="000000"/>
                </a:solidFill>
                <a:latin typeface="微软雅黑" pitchFamily="34" charset="-122"/>
                <a:ea typeface="微软雅黑" pitchFamily="34" charset="-122"/>
              </a:rPr>
              <a:t> </a:t>
            </a:r>
            <a:r>
              <a:rPr lang="en-US" altLang="zh-CN" sz="1067" dirty="0" smtClean="0">
                <a:solidFill>
                  <a:srgbClr val="000000"/>
                </a:solidFill>
                <a:latin typeface="微软雅黑" pitchFamily="34" charset="-122"/>
                <a:ea typeface="微软雅黑" pitchFamily="34" charset="-122"/>
              </a:rPr>
              <a:t>physical network </a:t>
            </a:r>
            <a:endParaRPr lang="en-US" altLang="zh-CN" sz="1067" dirty="0">
              <a:solidFill>
                <a:srgbClr val="000000"/>
              </a:solidFill>
              <a:latin typeface="微软雅黑" pitchFamily="34" charset="-122"/>
              <a:ea typeface="微软雅黑" pitchFamily="34" charset="-122"/>
            </a:endParaRPr>
          </a:p>
        </p:txBody>
      </p:sp>
      <p:cxnSp>
        <p:nvCxnSpPr>
          <p:cNvPr id="218" name="直接箭头连接符 217"/>
          <p:cNvCxnSpPr>
            <a:stCxn id="214" idx="4"/>
          </p:cNvCxnSpPr>
          <p:nvPr/>
        </p:nvCxnSpPr>
        <p:spPr bwMode="auto">
          <a:xfrm>
            <a:off x="1838877" y="4162471"/>
            <a:ext cx="4249" cy="300469"/>
          </a:xfrm>
          <a:prstGeom prst="straightConnector1">
            <a:avLst/>
          </a:prstGeom>
          <a:noFill/>
          <a:ln w="9525" cap="flat" cmpd="sng" algn="ctr">
            <a:solidFill>
              <a:schemeClr val="tx1"/>
            </a:solidFill>
            <a:prstDash val="solid"/>
            <a:round/>
            <a:headEnd type="none" w="med" len="med"/>
            <a:tailEnd type="triangle"/>
          </a:ln>
          <a:effectLst/>
        </p:spPr>
      </p:cxnSp>
      <p:sp>
        <p:nvSpPr>
          <p:cNvPr id="219" name="椭圆 268"/>
          <p:cNvSpPr/>
          <p:nvPr/>
        </p:nvSpPr>
        <p:spPr bwMode="gray">
          <a:xfrm>
            <a:off x="2001791" y="1918191"/>
            <a:ext cx="1255459" cy="296837"/>
          </a:xfrm>
          <a:prstGeom prst="ellipse">
            <a:avLst/>
          </a:prstGeom>
          <a:noFill/>
          <a:ln w="9525">
            <a:noFill/>
            <a:round/>
            <a:headEnd/>
            <a:tailEnd/>
          </a:ln>
          <a:effectLst/>
        </p:spPr>
        <p:txBody>
          <a:bodyPr wrap="none" rtlCol="0" anchor="ctr"/>
          <a:lstStyle/>
          <a:p>
            <a:pPr algn="ctr"/>
            <a:r>
              <a:rPr lang="en-US" altLang="zh-CN" sz="1067" b="1" dirty="0" smtClean="0">
                <a:solidFill>
                  <a:srgbClr val="C00000"/>
                </a:solidFill>
                <a:latin typeface="微软雅黑" panose="020B0503020204020204" pitchFamily="34" charset="-122"/>
                <a:ea typeface="微软雅黑" panose="020B0503020204020204" pitchFamily="34" charset="-122"/>
              </a:rPr>
              <a:t>Initial Tenant SLA Set</a:t>
            </a:r>
            <a:endParaRPr lang="en-US" sz="1067" b="1" dirty="0">
              <a:solidFill>
                <a:srgbClr val="C00000"/>
              </a:solidFill>
              <a:latin typeface="微软雅黑" panose="020B0503020204020204" pitchFamily="34" charset="-122"/>
              <a:ea typeface="微软雅黑" panose="020B0503020204020204" pitchFamily="34" charset="-122"/>
            </a:endParaRPr>
          </a:p>
        </p:txBody>
      </p:sp>
      <p:grpSp>
        <p:nvGrpSpPr>
          <p:cNvPr id="220" name="组合 219"/>
          <p:cNvGrpSpPr/>
          <p:nvPr/>
        </p:nvGrpSpPr>
        <p:grpSpPr>
          <a:xfrm>
            <a:off x="860618" y="4146589"/>
            <a:ext cx="1909323" cy="390923"/>
            <a:chOff x="1303087" y="3705698"/>
            <a:chExt cx="1431992" cy="233178"/>
          </a:xfrm>
        </p:grpSpPr>
        <p:cxnSp>
          <p:nvCxnSpPr>
            <p:cNvPr id="221" name="直接箭头连接符 220"/>
            <p:cNvCxnSpPr/>
            <p:nvPr/>
          </p:nvCxnSpPr>
          <p:spPr bwMode="auto">
            <a:xfrm>
              <a:off x="2735079" y="3721557"/>
              <a:ext cx="0" cy="217319"/>
            </a:xfrm>
            <a:prstGeom prst="straightConnector1">
              <a:avLst/>
            </a:prstGeom>
            <a:noFill/>
            <a:ln w="9525" cap="flat" cmpd="sng" algn="ctr">
              <a:solidFill>
                <a:schemeClr val="tx1"/>
              </a:solidFill>
              <a:prstDash val="solid"/>
              <a:round/>
              <a:headEnd type="none" w="med" len="med"/>
              <a:tailEnd type="triangle"/>
            </a:ln>
            <a:effectLst/>
          </p:spPr>
        </p:cxnSp>
        <p:cxnSp>
          <p:nvCxnSpPr>
            <p:cNvPr id="222" name="直接箭头连接符 221"/>
            <p:cNvCxnSpPr/>
            <p:nvPr/>
          </p:nvCxnSpPr>
          <p:spPr bwMode="auto">
            <a:xfrm>
              <a:off x="1303087" y="3705698"/>
              <a:ext cx="0" cy="225352"/>
            </a:xfrm>
            <a:prstGeom prst="straightConnector1">
              <a:avLst/>
            </a:prstGeom>
            <a:noFill/>
            <a:ln w="9525" cap="flat" cmpd="sng" algn="ctr">
              <a:solidFill>
                <a:schemeClr val="tx1"/>
              </a:solidFill>
              <a:prstDash val="solid"/>
              <a:round/>
              <a:headEnd type="none" w="med" len="med"/>
              <a:tailEnd type="triangle"/>
            </a:ln>
            <a:effectLst/>
          </p:spPr>
        </p:cxnSp>
      </p:grpSp>
      <p:cxnSp>
        <p:nvCxnSpPr>
          <p:cNvPr id="223" name="直接箭头连接符 222"/>
          <p:cNvCxnSpPr/>
          <p:nvPr/>
        </p:nvCxnSpPr>
        <p:spPr bwMode="auto">
          <a:xfrm>
            <a:off x="1848099" y="1775496"/>
            <a:ext cx="452" cy="1026201"/>
          </a:xfrm>
          <a:prstGeom prst="straightConnector1">
            <a:avLst/>
          </a:prstGeom>
          <a:noFill/>
          <a:ln w="28575" cap="flat" cmpd="sng" algn="ctr">
            <a:solidFill>
              <a:srgbClr val="0000FF"/>
            </a:solidFill>
            <a:prstDash val="solid"/>
            <a:round/>
            <a:headEnd type="none" w="med" len="med"/>
            <a:tailEnd type="triangle"/>
          </a:ln>
          <a:effectLst/>
        </p:spPr>
      </p:cxnSp>
      <p:sp>
        <p:nvSpPr>
          <p:cNvPr id="224" name="圆角矩形 307"/>
          <p:cNvSpPr/>
          <p:nvPr/>
        </p:nvSpPr>
        <p:spPr bwMode="auto">
          <a:xfrm>
            <a:off x="312137" y="2347245"/>
            <a:ext cx="2945113" cy="2984873"/>
          </a:xfrm>
          <a:prstGeom prst="roundRect">
            <a:avLst>
              <a:gd name="adj" fmla="val 3896"/>
            </a:avLst>
          </a:prstGeom>
          <a:noFill/>
          <a:ln w="9525" cap="flat" cmpd="sng" algn="ctr">
            <a:solidFill>
              <a:schemeClr val="tx1"/>
            </a:solidFill>
            <a:prstDash val="solid"/>
            <a:round/>
            <a:headEnd type="none" w="med" len="med"/>
            <a:tailEnd type="none" w="med" len="med"/>
          </a:ln>
          <a:effectLst/>
        </p:spPr>
        <p:txBody>
          <a:bodyPr vert="horz" wrap="square" lIns="105600" tIns="52800" rIns="105600" bIns="52800" numCol="1" rtlCol="0" anchor="t" anchorCtr="0" compatLnSpc="1">
            <a:prstTxWarp prst="textNoShape">
              <a:avLst/>
            </a:prstTxWarp>
            <a:noAutofit/>
          </a:bodyPr>
          <a:lstStyle/>
          <a:p>
            <a:pPr defTabSz="1068891" eaLnBrk="1" hangingPunct="1"/>
            <a:endParaRPr lang="en-US" sz="1600">
              <a:solidFill>
                <a:prstClr val="white"/>
              </a:solidFill>
              <a:latin typeface="FrutigerNext LT Regular" pitchFamily="34" charset="0"/>
              <a:ea typeface="ＭＳ Ｐゴシック" pitchFamily="34" charset="-128"/>
            </a:endParaRPr>
          </a:p>
        </p:txBody>
      </p:sp>
      <p:sp>
        <p:nvSpPr>
          <p:cNvPr id="225" name="椭圆 256"/>
          <p:cNvSpPr/>
          <p:nvPr/>
        </p:nvSpPr>
        <p:spPr bwMode="gray">
          <a:xfrm>
            <a:off x="689413" y="3242489"/>
            <a:ext cx="2364347" cy="229308"/>
          </a:xfrm>
          <a:prstGeom prst="ellipse">
            <a:avLst/>
          </a:prstGeom>
          <a:solidFill>
            <a:schemeClr val="bg1"/>
          </a:solidFill>
          <a:ln w="9525">
            <a:noFill/>
            <a:round/>
            <a:headEnd/>
            <a:tailEnd/>
          </a:ln>
          <a:effectLst/>
        </p:spPr>
        <p:txBody>
          <a:bodyPr wrap="none" rtlCol="0" anchor="ctr"/>
          <a:lstStyle/>
          <a:p>
            <a:pPr algn="ctr"/>
            <a:r>
              <a:rPr lang="en-US" sz="1100" dirty="0" smtClean="0">
                <a:solidFill>
                  <a:srgbClr val="0000FF"/>
                </a:solidFill>
                <a:latin typeface="微软雅黑" panose="020B0503020204020204" pitchFamily="34" charset="-122"/>
                <a:ea typeface="微软雅黑" panose="020B0503020204020204" pitchFamily="34" charset="-122"/>
              </a:rPr>
              <a:t>SLA decomposition per domain</a:t>
            </a:r>
            <a:endParaRPr lang="en-US" sz="1100" dirty="0">
              <a:solidFill>
                <a:srgbClr val="0000FF"/>
              </a:solidFill>
              <a:latin typeface="微软雅黑" panose="020B0503020204020204" pitchFamily="34" charset="-122"/>
              <a:ea typeface="微软雅黑" panose="020B0503020204020204" pitchFamily="34" charset="-122"/>
            </a:endParaRPr>
          </a:p>
        </p:txBody>
      </p:sp>
      <p:sp>
        <p:nvSpPr>
          <p:cNvPr id="227" name="圆角矩形 307"/>
          <p:cNvSpPr/>
          <p:nvPr/>
        </p:nvSpPr>
        <p:spPr bwMode="auto">
          <a:xfrm>
            <a:off x="280312" y="1834911"/>
            <a:ext cx="6531764" cy="3770021"/>
          </a:xfrm>
          <a:prstGeom prst="roundRect">
            <a:avLst>
              <a:gd name="adj" fmla="val 3896"/>
            </a:avLst>
          </a:prstGeom>
          <a:solidFill>
            <a:srgbClr val="979B9B">
              <a:alpha val="60000"/>
            </a:srgbClr>
          </a:solidFill>
          <a:ln w="9525" cap="flat" cmpd="sng" algn="ctr">
            <a:noFill/>
            <a:prstDash val="solid"/>
            <a:round/>
            <a:headEnd type="none" w="med" len="med"/>
            <a:tailEnd type="none" w="med" len="med"/>
          </a:ln>
          <a:effectLst/>
        </p:spPr>
        <p:txBody>
          <a:bodyPr vert="horz" wrap="square" lIns="105600" tIns="52800" rIns="105600" bIns="52800" numCol="1" rtlCol="0" anchor="t" anchorCtr="0" compatLnSpc="1">
            <a:prstTxWarp prst="textNoShape">
              <a:avLst/>
            </a:prstTxWarp>
            <a:noAutofit/>
          </a:bodyPr>
          <a:lstStyle/>
          <a:p>
            <a:pPr defTabSz="1068891" eaLnBrk="1" hangingPunct="1"/>
            <a:endParaRPr lang="en-US" sz="1600">
              <a:solidFill>
                <a:schemeClr val="bg1"/>
              </a:solidFill>
              <a:latin typeface="FrutigerNext LT Regular" pitchFamily="34" charset="0"/>
              <a:ea typeface="ＭＳ Ｐゴシック" pitchFamily="34" charset="-128"/>
            </a:endParaRPr>
          </a:p>
        </p:txBody>
      </p:sp>
      <p:sp>
        <p:nvSpPr>
          <p:cNvPr id="95" name="矩形 311"/>
          <p:cNvSpPr/>
          <p:nvPr/>
        </p:nvSpPr>
        <p:spPr>
          <a:xfrm>
            <a:off x="8240470" y="5665859"/>
            <a:ext cx="3405001" cy="461665"/>
          </a:xfrm>
          <a:prstGeom prst="rect">
            <a:avLst/>
          </a:prstGeom>
        </p:spPr>
        <p:txBody>
          <a:bodyPr wrap="square">
            <a:spAutoFit/>
          </a:bodyPr>
          <a:lstStyle/>
          <a:p>
            <a:pPr lvl="0" algn="ctr"/>
            <a:r>
              <a:rPr lang="en-US" altLang="zh-CN" sz="1200" dirty="0">
                <a:solidFill>
                  <a:srgbClr val="0000FF"/>
                </a:solidFill>
                <a:latin typeface="微软雅黑" panose="020B0503020204020204" pitchFamily="34" charset="-122"/>
                <a:ea typeface="微软雅黑" panose="020B0503020204020204" pitchFamily="34" charset="-122"/>
              </a:rPr>
              <a:t>NWDAF-Assisted Control Plane </a:t>
            </a:r>
            <a:endParaRPr lang="en-US" altLang="zh-CN" sz="1200" dirty="0" smtClean="0">
              <a:solidFill>
                <a:srgbClr val="0000FF"/>
              </a:solidFill>
              <a:latin typeface="微软雅黑" panose="020B0503020204020204" pitchFamily="34" charset="-122"/>
              <a:ea typeface="微软雅黑" panose="020B0503020204020204" pitchFamily="34" charset="-122"/>
            </a:endParaRPr>
          </a:p>
          <a:p>
            <a:pPr lvl="0" algn="ctr"/>
            <a:r>
              <a:rPr lang="en-US" altLang="zh-CN" sz="1200" dirty="0" smtClean="0">
                <a:solidFill>
                  <a:srgbClr val="0000FF"/>
                </a:solidFill>
                <a:latin typeface="微软雅黑" panose="020B0503020204020204" pitchFamily="34" charset="-122"/>
                <a:ea typeface="微软雅黑" panose="020B0503020204020204" pitchFamily="34" charset="-122"/>
              </a:rPr>
              <a:t>Slice SLA </a:t>
            </a:r>
            <a:r>
              <a:rPr lang="en-US" altLang="zh-CN" sz="1200" dirty="0">
                <a:solidFill>
                  <a:srgbClr val="0000FF"/>
                </a:solidFill>
                <a:latin typeface="微软雅黑" panose="020B0503020204020204" pitchFamily="34" charset="-122"/>
                <a:ea typeface="微软雅黑" panose="020B0503020204020204" pitchFamily="34" charset="-122"/>
              </a:rPr>
              <a:t>Guarantee</a:t>
            </a:r>
            <a:endParaRPr lang="en-US" sz="1200" dirty="0">
              <a:solidFill>
                <a:srgbClr val="0000FF"/>
              </a:solidFill>
              <a:latin typeface="微软雅黑" panose="020B0503020204020204" pitchFamily="34" charset="-122"/>
              <a:ea typeface="微软雅黑" panose="020B0503020204020204" pitchFamily="34" charset="-122"/>
            </a:endParaRPr>
          </a:p>
        </p:txBody>
      </p:sp>
      <p:sp>
        <p:nvSpPr>
          <p:cNvPr id="96" name="矩形 311"/>
          <p:cNvSpPr/>
          <p:nvPr/>
        </p:nvSpPr>
        <p:spPr>
          <a:xfrm>
            <a:off x="3421974" y="5699732"/>
            <a:ext cx="3405001" cy="461665"/>
          </a:xfrm>
          <a:prstGeom prst="rect">
            <a:avLst/>
          </a:prstGeom>
        </p:spPr>
        <p:txBody>
          <a:bodyPr wrap="square">
            <a:spAutoFit/>
          </a:bodyPr>
          <a:lstStyle/>
          <a:p>
            <a:pPr lvl="0" algn="ctr"/>
            <a:r>
              <a:rPr lang="en-US" altLang="zh-CN" sz="1200" dirty="0" smtClean="0">
                <a:solidFill>
                  <a:srgbClr val="0000FF"/>
                </a:solidFill>
                <a:latin typeface="微软雅黑" panose="020B0503020204020204" pitchFamily="34" charset="-122"/>
                <a:ea typeface="微软雅黑" panose="020B0503020204020204" pitchFamily="34" charset="-122"/>
              </a:rPr>
              <a:t>MDAS-Assisted Management Plane </a:t>
            </a:r>
          </a:p>
          <a:p>
            <a:pPr lvl="0" algn="ctr"/>
            <a:r>
              <a:rPr lang="en-US" altLang="zh-CN" sz="1200" dirty="0" smtClean="0">
                <a:solidFill>
                  <a:srgbClr val="0000FF"/>
                </a:solidFill>
                <a:latin typeface="微软雅黑" panose="020B0503020204020204" pitchFamily="34" charset="-122"/>
                <a:ea typeface="微软雅黑" panose="020B0503020204020204" pitchFamily="34" charset="-122"/>
              </a:rPr>
              <a:t>Slice SLA Management</a:t>
            </a:r>
            <a:endParaRPr lang="en-US" altLang="zh-CN" sz="1200" dirty="0">
              <a:solidFill>
                <a:srgbClr val="0000FF"/>
              </a:solidFill>
              <a:latin typeface="微软雅黑" panose="020B0503020204020204" pitchFamily="34" charset="-122"/>
              <a:ea typeface="微软雅黑" panose="020B0503020204020204" pitchFamily="34" charset="-122"/>
            </a:endParaRPr>
          </a:p>
        </p:txBody>
      </p:sp>
      <p:sp>
        <p:nvSpPr>
          <p:cNvPr id="97" name="矩形 311"/>
          <p:cNvSpPr/>
          <p:nvPr/>
        </p:nvSpPr>
        <p:spPr>
          <a:xfrm>
            <a:off x="293383" y="5665860"/>
            <a:ext cx="2763599" cy="461665"/>
          </a:xfrm>
          <a:prstGeom prst="rect">
            <a:avLst/>
          </a:prstGeom>
        </p:spPr>
        <p:txBody>
          <a:bodyPr wrap="square">
            <a:spAutoFit/>
          </a:bodyPr>
          <a:lstStyle/>
          <a:p>
            <a:pPr algn="ctr"/>
            <a:r>
              <a:rPr lang="en-US" altLang="zh-CN" sz="1200" dirty="0" smtClean="0">
                <a:solidFill>
                  <a:srgbClr val="0000FF"/>
                </a:solidFill>
                <a:latin typeface="微软雅黑" panose="020B0503020204020204" pitchFamily="34" charset="-122"/>
                <a:ea typeface="微软雅黑" panose="020B0503020204020204" pitchFamily="34" charset="-122"/>
              </a:rPr>
              <a:t>Static: physical network deployment per domain </a:t>
            </a:r>
            <a:endParaRPr lang="en-US" altLang="zh-CN" sz="1200" dirty="0">
              <a:solidFill>
                <a:srgbClr val="0000FF"/>
              </a:solidFill>
              <a:latin typeface="微软雅黑" panose="020B0503020204020204" pitchFamily="34" charset="-122"/>
              <a:ea typeface="微软雅黑" panose="020B0503020204020204" pitchFamily="34" charset="-122"/>
            </a:endParaRPr>
          </a:p>
        </p:txBody>
      </p:sp>
      <p:grpSp>
        <p:nvGrpSpPr>
          <p:cNvPr id="98" name="组合 97"/>
          <p:cNvGrpSpPr/>
          <p:nvPr/>
        </p:nvGrpSpPr>
        <p:grpSpPr>
          <a:xfrm>
            <a:off x="312137" y="1002483"/>
            <a:ext cx="11615494" cy="759602"/>
            <a:chOff x="1567446" y="1406629"/>
            <a:chExt cx="4777298" cy="569701"/>
          </a:xfrm>
        </p:grpSpPr>
        <p:sp>
          <p:nvSpPr>
            <p:cNvPr id="99" name="圆角矩形 270"/>
            <p:cNvSpPr/>
            <p:nvPr/>
          </p:nvSpPr>
          <p:spPr bwMode="auto">
            <a:xfrm>
              <a:off x="1567446" y="1406629"/>
              <a:ext cx="4777298" cy="569701"/>
            </a:xfrm>
            <a:prstGeom prst="roundRect">
              <a:avLst>
                <a:gd name="adj" fmla="val 5891"/>
              </a:avLst>
            </a:prstGeom>
            <a:noFill/>
            <a:ln w="9525" cap="flat" cmpd="sng" algn="ctr">
              <a:solidFill>
                <a:schemeClr val="tx1"/>
              </a:solidFill>
              <a:prstDash val="solid"/>
              <a:round/>
              <a:headEnd type="none" w="med" len="med"/>
              <a:tailEnd type="none" w="med" len="med"/>
            </a:ln>
            <a:effectLst/>
          </p:spPr>
          <p:txBody>
            <a:bodyPr vert="horz" wrap="square" lIns="105600" tIns="52800" rIns="105600" bIns="52800" numCol="1" rtlCol="0" anchor="t" anchorCtr="0" compatLnSpc="1">
              <a:prstTxWarp prst="textNoShape">
                <a:avLst/>
              </a:prstTxWarp>
              <a:noAutofit/>
            </a:bodyPr>
            <a:lstStyle/>
            <a:p>
              <a:pPr defTabSz="1068891" eaLnBrk="1" hangingPunct="1"/>
              <a:endParaRPr lang="zh-CN" altLang="en-US" sz="1600">
                <a:solidFill>
                  <a:prstClr val="white"/>
                </a:solidFill>
                <a:latin typeface="FrutigerNext LT Regular" pitchFamily="34" charset="0"/>
                <a:ea typeface="ＭＳ Ｐゴシック" pitchFamily="34" charset="-128"/>
              </a:endParaRPr>
            </a:p>
          </p:txBody>
        </p:sp>
        <p:sp>
          <p:nvSpPr>
            <p:cNvPr id="106" name="Rounded Rectangle 34"/>
            <p:cNvSpPr/>
            <p:nvPr/>
          </p:nvSpPr>
          <p:spPr bwMode="auto">
            <a:xfrm>
              <a:off x="3632129" y="1540058"/>
              <a:ext cx="510505" cy="254089"/>
            </a:xfrm>
            <a:prstGeom prst="roundRect">
              <a:avLst>
                <a:gd name="adj" fmla="val 8522"/>
              </a:avLst>
            </a:prstGeom>
            <a:noFill/>
            <a:ln w="9525" cap="flat" cmpd="sng" algn="ctr">
              <a:noFill/>
              <a:prstDash val="solid"/>
              <a:round/>
              <a:headEnd type="none" w="med" len="med"/>
              <a:tailEnd type="none" w="med" len="med"/>
            </a:ln>
            <a:effectLst/>
          </p:spPr>
          <p:txBody>
            <a:bodyPr vert="horz" wrap="square" lIns="121920" tIns="60960" rIns="121920" bIns="60960" numCol="1" rtlCol="0" anchor="ctr" anchorCtr="0" compatLnSpc="1">
              <a:prstTxWarp prst="textNoShape">
                <a:avLst/>
              </a:prstTxWarp>
            </a:bodyPr>
            <a:lstStyle/>
            <a:p>
              <a:pPr algn="ctr">
                <a:buClr>
                  <a:srgbClr val="CC9900"/>
                </a:buClr>
              </a:pPr>
              <a:r>
                <a:rPr lang="en-US" altLang="zh-CN" sz="2000" b="1" dirty="0" smtClean="0">
                  <a:solidFill>
                    <a:srgbClr val="0000FF"/>
                  </a:solidFill>
                  <a:latin typeface="微软雅黑" panose="020B0503020204020204" pitchFamily="34" charset="-122"/>
                  <a:ea typeface="微软雅黑" panose="020B0503020204020204" pitchFamily="34" charset="-122"/>
                </a:rPr>
                <a:t>Tenant</a:t>
              </a:r>
              <a:endParaRPr lang="en-US" altLang="zh-CN" sz="2000" b="1" dirty="0">
                <a:solidFill>
                  <a:srgbClr val="0000FF"/>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279506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60162" y="185664"/>
            <a:ext cx="11667469" cy="871537"/>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a:bodyPr>
          <a:lstStyle/>
          <a:p>
            <a:r>
              <a:rPr lang="en-US" altLang="zh-CN" sz="2800" b="1" dirty="0" smtClean="0">
                <a:solidFill>
                  <a:srgbClr val="C00000"/>
                </a:solidFill>
              </a:rPr>
              <a:t>OAM determines network has resource and then new Slice B is created </a:t>
            </a:r>
            <a:endParaRPr lang="en-US" sz="2800" b="1" dirty="0">
              <a:solidFill>
                <a:srgbClr val="C00000"/>
              </a:solidFill>
            </a:endParaRPr>
          </a:p>
        </p:txBody>
      </p:sp>
      <p:sp>
        <p:nvSpPr>
          <p:cNvPr id="214" name="圆角矩形 307"/>
          <p:cNvSpPr/>
          <p:nvPr/>
        </p:nvSpPr>
        <p:spPr bwMode="auto">
          <a:xfrm>
            <a:off x="3453829" y="4246202"/>
            <a:ext cx="3314002" cy="1068524"/>
          </a:xfrm>
          <a:prstGeom prst="roundRect">
            <a:avLst>
              <a:gd name="adj" fmla="val 3896"/>
            </a:avLst>
          </a:prstGeom>
          <a:solidFill>
            <a:srgbClr val="8FE2FF">
              <a:alpha val="50196"/>
            </a:srgbClr>
          </a:solidFill>
          <a:ln w="12700" cap="flat" cmpd="sng" algn="ctr">
            <a:solidFill>
              <a:schemeClr val="tx1"/>
            </a:solidFill>
            <a:prstDash val="solid"/>
            <a:round/>
            <a:headEnd type="none" w="med" len="med"/>
            <a:tailEnd type="none" w="med" len="med"/>
          </a:ln>
          <a:effectLst/>
        </p:spPr>
        <p:txBody>
          <a:bodyPr vert="horz" wrap="square" lIns="105600" tIns="52800" rIns="105600" bIns="52800" numCol="1" rtlCol="0" anchor="t" anchorCtr="0" compatLnSpc="1">
            <a:prstTxWarp prst="textNoShape">
              <a:avLst/>
            </a:prstTxWarp>
            <a:noAutofit/>
          </a:bodyPr>
          <a:lstStyle/>
          <a:p>
            <a:pPr defTabSz="1068891"/>
            <a:endParaRPr lang="en-US" sz="1333"/>
          </a:p>
        </p:txBody>
      </p:sp>
      <p:sp>
        <p:nvSpPr>
          <p:cNvPr id="215" name="TextBox 8"/>
          <p:cNvSpPr txBox="1"/>
          <p:nvPr/>
        </p:nvSpPr>
        <p:spPr>
          <a:xfrm>
            <a:off x="3398728" y="4245773"/>
            <a:ext cx="1616148" cy="415498"/>
          </a:xfrm>
          <a:prstGeom prst="rect">
            <a:avLst/>
          </a:prstGeom>
          <a:noFill/>
          <a:ln>
            <a:noFill/>
          </a:ln>
        </p:spPr>
        <p:txBody>
          <a:bodyPr wrap="none" rtlCol="0">
            <a:spAutoFit/>
          </a:bodyPr>
          <a:lstStyle/>
          <a:p>
            <a:r>
              <a:rPr lang="en-US" altLang="zh-CN" sz="1050" b="1" dirty="0" smtClean="0">
                <a:solidFill>
                  <a:srgbClr val="C00000"/>
                </a:solidFill>
                <a:latin typeface="微软雅黑" pitchFamily="34" charset="-122"/>
                <a:ea typeface="微软雅黑" pitchFamily="34" charset="-122"/>
              </a:rPr>
              <a:t>Creating/configuring</a:t>
            </a:r>
          </a:p>
          <a:p>
            <a:r>
              <a:rPr lang="en-US" altLang="zh-CN" sz="1050" b="1" dirty="0" smtClean="0">
                <a:solidFill>
                  <a:srgbClr val="C00000"/>
                </a:solidFill>
                <a:latin typeface="微软雅黑" pitchFamily="34" charset="-122"/>
                <a:ea typeface="微软雅黑" pitchFamily="34" charset="-122"/>
              </a:rPr>
              <a:t> Slice A</a:t>
            </a:r>
            <a:endParaRPr lang="zh-CN" altLang="en-US" sz="1050" b="1" dirty="0">
              <a:solidFill>
                <a:srgbClr val="C00000"/>
              </a:solidFill>
              <a:latin typeface="微软雅黑" pitchFamily="34" charset="-122"/>
              <a:ea typeface="微软雅黑" pitchFamily="34" charset="-122"/>
            </a:endParaRPr>
          </a:p>
        </p:txBody>
      </p:sp>
      <p:cxnSp>
        <p:nvCxnSpPr>
          <p:cNvPr id="216" name="直接箭头连接符 251"/>
          <p:cNvCxnSpPr>
            <a:stCxn id="219" idx="4"/>
            <a:endCxn id="217" idx="0"/>
          </p:cNvCxnSpPr>
          <p:nvPr/>
        </p:nvCxnSpPr>
        <p:spPr bwMode="auto">
          <a:xfrm flipH="1">
            <a:off x="4121046" y="2434276"/>
            <a:ext cx="1196709" cy="1265034"/>
          </a:xfrm>
          <a:prstGeom prst="straightConnector1">
            <a:avLst/>
          </a:prstGeom>
          <a:noFill/>
          <a:ln w="9525" cap="flat" cmpd="sng" algn="ctr">
            <a:solidFill>
              <a:schemeClr val="tx1"/>
            </a:solidFill>
            <a:prstDash val="solid"/>
            <a:round/>
            <a:headEnd type="none" w="med" len="med"/>
            <a:tailEnd type="triangle"/>
          </a:ln>
          <a:effectLst/>
        </p:spPr>
      </p:cxnSp>
      <p:sp>
        <p:nvSpPr>
          <p:cNvPr id="217" name="椭圆 253"/>
          <p:cNvSpPr/>
          <p:nvPr/>
        </p:nvSpPr>
        <p:spPr bwMode="gray">
          <a:xfrm>
            <a:off x="3730670" y="3699310"/>
            <a:ext cx="780751" cy="381060"/>
          </a:xfrm>
          <a:prstGeom prst="ellipse">
            <a:avLst/>
          </a:prstGeom>
          <a:solidFill>
            <a:schemeClr val="bg1"/>
          </a:solidFill>
          <a:ln w="9525">
            <a:solidFill>
              <a:schemeClr val="tx1"/>
            </a:solidFill>
            <a:round/>
            <a:headEnd/>
            <a:tailEnd/>
          </a:ln>
          <a:effectLst/>
        </p:spPr>
        <p:txBody>
          <a:bodyPr wrap="none" rtlCol="0" anchor="ctr"/>
          <a:lstStyle/>
          <a:p>
            <a:pPr algn="ctr"/>
            <a:r>
              <a:rPr lang="en-US" altLang="zh-CN" sz="1067" dirty="0">
                <a:solidFill>
                  <a:srgbClr val="000000"/>
                </a:solidFill>
                <a:latin typeface="Arial" charset="0"/>
              </a:rPr>
              <a:t>RAN-</a:t>
            </a:r>
          </a:p>
          <a:p>
            <a:pPr algn="ctr"/>
            <a:r>
              <a:rPr lang="en-US" altLang="zh-CN" sz="1067" dirty="0">
                <a:solidFill>
                  <a:srgbClr val="000000"/>
                </a:solidFill>
                <a:latin typeface="Arial" charset="0"/>
              </a:rPr>
              <a:t>NSSMF</a:t>
            </a:r>
            <a:endParaRPr lang="en-US" sz="1067" dirty="0">
              <a:solidFill>
                <a:srgbClr val="000000"/>
              </a:solidFill>
              <a:latin typeface="Arial" charset="0"/>
            </a:endParaRPr>
          </a:p>
        </p:txBody>
      </p:sp>
      <p:cxnSp>
        <p:nvCxnSpPr>
          <p:cNvPr id="218" name="直接箭头连接符 254"/>
          <p:cNvCxnSpPr>
            <a:stCxn id="219" idx="4"/>
            <a:endCxn id="221" idx="0"/>
          </p:cNvCxnSpPr>
          <p:nvPr/>
        </p:nvCxnSpPr>
        <p:spPr bwMode="auto">
          <a:xfrm>
            <a:off x="5317755" y="2434276"/>
            <a:ext cx="943527" cy="1188365"/>
          </a:xfrm>
          <a:prstGeom prst="straightConnector1">
            <a:avLst/>
          </a:prstGeom>
          <a:noFill/>
          <a:ln w="9525" cap="flat" cmpd="sng" algn="ctr">
            <a:solidFill>
              <a:schemeClr val="tx1"/>
            </a:solidFill>
            <a:prstDash val="solid"/>
            <a:round/>
            <a:headEnd type="none" w="med" len="med"/>
            <a:tailEnd type="triangle"/>
          </a:ln>
          <a:effectLst/>
        </p:spPr>
      </p:cxnSp>
      <p:sp>
        <p:nvSpPr>
          <p:cNvPr id="219" name="椭圆 255"/>
          <p:cNvSpPr/>
          <p:nvPr/>
        </p:nvSpPr>
        <p:spPr bwMode="gray">
          <a:xfrm>
            <a:off x="4816070" y="2204968"/>
            <a:ext cx="1003369" cy="229308"/>
          </a:xfrm>
          <a:prstGeom prst="ellipse">
            <a:avLst/>
          </a:prstGeom>
          <a:solidFill>
            <a:schemeClr val="bg1"/>
          </a:solidFill>
          <a:ln w="19050">
            <a:solidFill>
              <a:srgbClr val="0000CC"/>
            </a:solidFill>
            <a:round/>
            <a:headEnd/>
            <a:tailEnd/>
          </a:ln>
          <a:effectLst/>
        </p:spPr>
        <p:txBody>
          <a:bodyPr wrap="none" rtlCol="0" anchor="ctr"/>
          <a:lstStyle/>
          <a:p>
            <a:pPr algn="ctr"/>
            <a:r>
              <a:rPr lang="en-US" altLang="zh-CN" sz="1333" b="1" dirty="0">
                <a:solidFill>
                  <a:srgbClr val="0000CC"/>
                </a:solidFill>
                <a:latin typeface="Arial" charset="0"/>
              </a:rPr>
              <a:t>NSMF</a:t>
            </a:r>
            <a:endParaRPr lang="en-US" sz="1333" b="1" dirty="0">
              <a:solidFill>
                <a:srgbClr val="0000CC"/>
              </a:solidFill>
              <a:latin typeface="Arial" charset="0"/>
            </a:endParaRPr>
          </a:p>
        </p:txBody>
      </p:sp>
      <p:sp>
        <p:nvSpPr>
          <p:cNvPr id="220" name="椭圆 257"/>
          <p:cNvSpPr/>
          <p:nvPr/>
        </p:nvSpPr>
        <p:spPr bwMode="gray">
          <a:xfrm>
            <a:off x="4613161" y="3697458"/>
            <a:ext cx="1079152" cy="345661"/>
          </a:xfrm>
          <a:prstGeom prst="ellipse">
            <a:avLst/>
          </a:prstGeom>
          <a:solidFill>
            <a:schemeClr val="bg1"/>
          </a:solidFill>
          <a:ln w="9525">
            <a:solidFill>
              <a:schemeClr val="tx1"/>
            </a:solidFill>
            <a:round/>
            <a:headEnd/>
            <a:tailEnd/>
          </a:ln>
          <a:effectLst/>
        </p:spPr>
        <p:txBody>
          <a:bodyPr wrap="none" rtlCol="0" anchor="ctr"/>
          <a:lstStyle/>
          <a:p>
            <a:pPr algn="ctr"/>
            <a:r>
              <a:rPr lang="en-US" altLang="zh-CN" sz="1067" dirty="0">
                <a:solidFill>
                  <a:srgbClr val="000000"/>
                </a:solidFill>
                <a:latin typeface="Arial" charset="0"/>
              </a:rPr>
              <a:t>CN-</a:t>
            </a:r>
          </a:p>
          <a:p>
            <a:pPr algn="ctr"/>
            <a:r>
              <a:rPr lang="en-US" altLang="zh-CN" sz="1067" dirty="0">
                <a:solidFill>
                  <a:srgbClr val="000000"/>
                </a:solidFill>
                <a:latin typeface="Arial" charset="0"/>
              </a:rPr>
              <a:t>NSSMF</a:t>
            </a:r>
            <a:endParaRPr lang="en-US" sz="1067" dirty="0">
              <a:solidFill>
                <a:srgbClr val="000000"/>
              </a:solidFill>
              <a:latin typeface="Arial" charset="0"/>
            </a:endParaRPr>
          </a:p>
        </p:txBody>
      </p:sp>
      <p:sp>
        <p:nvSpPr>
          <p:cNvPr id="221" name="椭圆 258"/>
          <p:cNvSpPr/>
          <p:nvPr/>
        </p:nvSpPr>
        <p:spPr bwMode="gray">
          <a:xfrm>
            <a:off x="5870906" y="3622641"/>
            <a:ext cx="780751" cy="381060"/>
          </a:xfrm>
          <a:prstGeom prst="ellipse">
            <a:avLst/>
          </a:prstGeom>
          <a:solidFill>
            <a:schemeClr val="bg1"/>
          </a:solidFill>
          <a:ln w="9525">
            <a:solidFill>
              <a:schemeClr val="tx1"/>
            </a:solidFill>
            <a:round/>
            <a:headEnd/>
            <a:tailEnd/>
          </a:ln>
          <a:effectLst/>
        </p:spPr>
        <p:txBody>
          <a:bodyPr wrap="none" rtlCol="0" anchor="ctr"/>
          <a:lstStyle/>
          <a:p>
            <a:pPr algn="ctr"/>
            <a:r>
              <a:rPr lang="en-US" altLang="zh-CN" sz="1067" dirty="0">
                <a:solidFill>
                  <a:srgbClr val="000000"/>
                </a:solidFill>
                <a:latin typeface="Arial" charset="0"/>
              </a:rPr>
              <a:t>TN-</a:t>
            </a:r>
          </a:p>
          <a:p>
            <a:pPr algn="ctr"/>
            <a:r>
              <a:rPr lang="en-US" altLang="zh-CN" sz="1067" dirty="0">
                <a:solidFill>
                  <a:srgbClr val="000000"/>
                </a:solidFill>
                <a:latin typeface="Arial" charset="0"/>
              </a:rPr>
              <a:t>NSSMF</a:t>
            </a:r>
            <a:endParaRPr lang="en-US" sz="1067" dirty="0">
              <a:solidFill>
                <a:srgbClr val="000000"/>
              </a:solidFill>
              <a:latin typeface="Arial" charset="0"/>
            </a:endParaRPr>
          </a:p>
        </p:txBody>
      </p:sp>
      <p:sp>
        <p:nvSpPr>
          <p:cNvPr id="231" name="椭圆 255"/>
          <p:cNvSpPr/>
          <p:nvPr/>
        </p:nvSpPr>
        <p:spPr bwMode="gray">
          <a:xfrm>
            <a:off x="3567727" y="2206897"/>
            <a:ext cx="912154" cy="229308"/>
          </a:xfrm>
          <a:prstGeom prst="ellipse">
            <a:avLst/>
          </a:prstGeom>
          <a:solidFill>
            <a:schemeClr val="bg1"/>
          </a:solidFill>
          <a:ln w="19050">
            <a:solidFill>
              <a:srgbClr val="0000CC"/>
            </a:solidFill>
            <a:round/>
            <a:headEnd/>
            <a:tailEnd/>
          </a:ln>
          <a:effectLst/>
        </p:spPr>
        <p:txBody>
          <a:bodyPr wrap="none" rtlCol="0" anchor="ctr"/>
          <a:lstStyle/>
          <a:p>
            <a:pPr algn="ctr"/>
            <a:r>
              <a:rPr lang="en-US" altLang="zh-CN" sz="1333" b="1" dirty="0" smtClean="0">
                <a:solidFill>
                  <a:srgbClr val="0000CC"/>
                </a:solidFill>
                <a:latin typeface="Arial" charset="0"/>
              </a:rPr>
              <a:t>MDAS</a:t>
            </a:r>
            <a:endParaRPr lang="en-US" sz="1333" b="1" dirty="0">
              <a:solidFill>
                <a:srgbClr val="0000CC"/>
              </a:solidFill>
              <a:latin typeface="Arial" charset="0"/>
            </a:endParaRPr>
          </a:p>
        </p:txBody>
      </p:sp>
      <p:cxnSp>
        <p:nvCxnSpPr>
          <p:cNvPr id="232" name="直接箭头连接符 231"/>
          <p:cNvCxnSpPr>
            <a:stCxn id="219" idx="2"/>
            <a:endCxn id="231" idx="6"/>
          </p:cNvCxnSpPr>
          <p:nvPr/>
        </p:nvCxnSpPr>
        <p:spPr bwMode="auto">
          <a:xfrm flipH="1">
            <a:off x="4479881" y="2319622"/>
            <a:ext cx="336189" cy="1929"/>
          </a:xfrm>
          <a:prstGeom prst="straightConnector1">
            <a:avLst/>
          </a:prstGeom>
          <a:solidFill>
            <a:schemeClr val="accent1"/>
          </a:solidFill>
          <a:ln w="9525" cap="flat" cmpd="sng" algn="ctr">
            <a:solidFill>
              <a:schemeClr val="tx1"/>
            </a:solidFill>
            <a:prstDash val="solid"/>
            <a:round/>
            <a:headEnd type="triangle" w="med" len="med"/>
            <a:tailEnd type="triangle" w="med" len="med"/>
          </a:ln>
          <a:effectLst/>
        </p:spPr>
      </p:cxnSp>
      <p:sp>
        <p:nvSpPr>
          <p:cNvPr id="233" name="椭圆 256"/>
          <p:cNvSpPr/>
          <p:nvPr/>
        </p:nvSpPr>
        <p:spPr bwMode="gray">
          <a:xfrm>
            <a:off x="4717245" y="2813083"/>
            <a:ext cx="1213284" cy="229308"/>
          </a:xfrm>
          <a:prstGeom prst="ellipse">
            <a:avLst/>
          </a:prstGeom>
          <a:solidFill>
            <a:schemeClr val="bg1"/>
          </a:solidFill>
          <a:ln w="9525">
            <a:noFill/>
            <a:round/>
            <a:headEnd/>
            <a:tailEnd/>
          </a:ln>
          <a:effectLst/>
        </p:spPr>
        <p:txBody>
          <a:bodyPr wrap="none" rtlCol="0" anchor="ctr"/>
          <a:lstStyle/>
          <a:p>
            <a:pPr algn="ctr"/>
            <a:r>
              <a:rPr lang="en-US" altLang="zh-CN" sz="1200" dirty="0" smtClean="0">
                <a:solidFill>
                  <a:srgbClr val="0000FF"/>
                </a:solidFill>
                <a:latin typeface="微软雅黑" panose="020B0503020204020204" pitchFamily="34" charset="-122"/>
                <a:ea typeface="微软雅黑" panose="020B0503020204020204" pitchFamily="34" charset="-122"/>
              </a:rPr>
              <a:t>SLA per domain</a:t>
            </a:r>
            <a:endParaRPr lang="en-US" sz="1200" dirty="0">
              <a:solidFill>
                <a:srgbClr val="0000FF"/>
              </a:solidFill>
              <a:latin typeface="微软雅黑" panose="020B0503020204020204" pitchFamily="34" charset="-122"/>
              <a:ea typeface="微软雅黑" panose="020B0503020204020204" pitchFamily="34" charset="-122"/>
            </a:endParaRPr>
          </a:p>
        </p:txBody>
      </p:sp>
      <p:sp>
        <p:nvSpPr>
          <p:cNvPr id="234" name="椭圆 268"/>
          <p:cNvSpPr/>
          <p:nvPr/>
        </p:nvSpPr>
        <p:spPr bwMode="gray">
          <a:xfrm>
            <a:off x="5247260" y="1834911"/>
            <a:ext cx="1081226" cy="296837"/>
          </a:xfrm>
          <a:prstGeom prst="ellipse">
            <a:avLst/>
          </a:prstGeom>
          <a:noFill/>
          <a:ln w="9525">
            <a:noFill/>
            <a:round/>
            <a:headEnd/>
            <a:tailEnd/>
          </a:ln>
          <a:effectLst/>
        </p:spPr>
        <p:txBody>
          <a:bodyPr wrap="none" rtlCol="0" anchor="ctr"/>
          <a:lstStyle/>
          <a:p>
            <a:pPr algn="ctr"/>
            <a:r>
              <a:rPr lang="en-US" altLang="zh-CN" sz="1067" b="1" dirty="0" smtClean="0">
                <a:solidFill>
                  <a:srgbClr val="C00000"/>
                </a:solidFill>
                <a:latin typeface="微软雅黑" panose="020B0503020204020204" pitchFamily="34" charset="-122"/>
                <a:ea typeface="微软雅黑" panose="020B0503020204020204" pitchFamily="34" charset="-122"/>
              </a:rPr>
              <a:t>Tenant B SLA</a:t>
            </a:r>
            <a:endParaRPr lang="en-US" sz="1067" b="1" dirty="0">
              <a:solidFill>
                <a:srgbClr val="C00000"/>
              </a:solidFill>
              <a:latin typeface="微软雅黑" panose="020B0503020204020204" pitchFamily="34" charset="-122"/>
              <a:ea typeface="微软雅黑" panose="020B0503020204020204" pitchFamily="34" charset="-122"/>
            </a:endParaRPr>
          </a:p>
        </p:txBody>
      </p:sp>
      <p:cxnSp>
        <p:nvCxnSpPr>
          <p:cNvPr id="235" name="直接箭头连接符 234"/>
          <p:cNvCxnSpPr/>
          <p:nvPr/>
        </p:nvCxnSpPr>
        <p:spPr bwMode="auto">
          <a:xfrm>
            <a:off x="5302595" y="1751943"/>
            <a:ext cx="15160" cy="453025"/>
          </a:xfrm>
          <a:prstGeom prst="straightConnector1">
            <a:avLst/>
          </a:prstGeom>
          <a:noFill/>
          <a:ln w="9525" cap="flat" cmpd="sng" algn="ctr">
            <a:solidFill>
              <a:srgbClr val="0000FF"/>
            </a:solidFill>
            <a:prstDash val="solid"/>
            <a:round/>
            <a:headEnd type="none" w="med" len="med"/>
            <a:tailEnd type="triangle"/>
          </a:ln>
          <a:effectLst/>
        </p:spPr>
      </p:cxnSp>
      <p:cxnSp>
        <p:nvCxnSpPr>
          <p:cNvPr id="236" name="直接箭头连接符 252"/>
          <p:cNvCxnSpPr>
            <a:stCxn id="219" idx="4"/>
            <a:endCxn id="220" idx="0"/>
          </p:cNvCxnSpPr>
          <p:nvPr/>
        </p:nvCxnSpPr>
        <p:spPr bwMode="auto">
          <a:xfrm flipH="1">
            <a:off x="5152737" y="2434276"/>
            <a:ext cx="165018" cy="1263182"/>
          </a:xfrm>
          <a:prstGeom prst="straightConnector1">
            <a:avLst/>
          </a:prstGeom>
          <a:noFill/>
          <a:ln w="9525" cap="flat" cmpd="sng" algn="ctr">
            <a:solidFill>
              <a:schemeClr val="tx1"/>
            </a:solidFill>
            <a:prstDash val="solid"/>
            <a:round/>
            <a:headEnd type="none" w="med" len="med"/>
            <a:tailEnd type="triangle"/>
          </a:ln>
          <a:effectLst/>
        </p:spPr>
      </p:cxnSp>
      <p:sp>
        <p:nvSpPr>
          <p:cNvPr id="237" name="TextBox 8"/>
          <p:cNvSpPr txBox="1"/>
          <p:nvPr/>
        </p:nvSpPr>
        <p:spPr>
          <a:xfrm>
            <a:off x="327471" y="2366905"/>
            <a:ext cx="1551923" cy="430887"/>
          </a:xfrm>
          <a:prstGeom prst="rect">
            <a:avLst/>
          </a:prstGeom>
          <a:noFill/>
          <a:ln>
            <a:noFill/>
          </a:ln>
        </p:spPr>
        <p:txBody>
          <a:bodyPr wrap="square" rtlCol="0">
            <a:spAutoFit/>
          </a:bodyPr>
          <a:lstStyle/>
          <a:p>
            <a:r>
              <a:rPr lang="en-US" altLang="zh-CN" sz="1100" b="1" dirty="0" smtClean="0">
                <a:solidFill>
                  <a:srgbClr val="C00000"/>
                </a:solidFill>
                <a:latin typeface="微软雅黑" pitchFamily="34" charset="-122"/>
                <a:ea typeface="微软雅黑" pitchFamily="34" charset="-122"/>
              </a:rPr>
              <a:t>Physical Network </a:t>
            </a:r>
          </a:p>
          <a:p>
            <a:r>
              <a:rPr lang="en-US" altLang="zh-CN" sz="1100" b="1" dirty="0" smtClean="0">
                <a:solidFill>
                  <a:srgbClr val="C00000"/>
                </a:solidFill>
                <a:latin typeface="微软雅黑" pitchFamily="34" charset="-122"/>
                <a:ea typeface="微软雅黑" pitchFamily="34" charset="-122"/>
              </a:rPr>
              <a:t>Deployment</a:t>
            </a:r>
            <a:endParaRPr lang="zh-CN" altLang="en-US" sz="1100" b="1" dirty="0">
              <a:solidFill>
                <a:srgbClr val="C00000"/>
              </a:solidFill>
              <a:latin typeface="微软雅黑" pitchFamily="34" charset="-122"/>
              <a:ea typeface="微软雅黑" pitchFamily="34" charset="-122"/>
            </a:endParaRPr>
          </a:p>
        </p:txBody>
      </p:sp>
      <p:cxnSp>
        <p:nvCxnSpPr>
          <p:cNvPr id="238" name="直接箭头连接符 251"/>
          <p:cNvCxnSpPr>
            <a:stCxn id="245" idx="4"/>
            <a:endCxn id="241" idx="0"/>
          </p:cNvCxnSpPr>
          <p:nvPr/>
        </p:nvCxnSpPr>
        <p:spPr bwMode="auto">
          <a:xfrm flipH="1">
            <a:off x="860619" y="3039883"/>
            <a:ext cx="987932" cy="737468"/>
          </a:xfrm>
          <a:prstGeom prst="straightConnector1">
            <a:avLst/>
          </a:prstGeom>
          <a:noFill/>
          <a:ln w="9525" cap="flat" cmpd="sng" algn="ctr">
            <a:solidFill>
              <a:schemeClr val="tx1"/>
            </a:solidFill>
            <a:prstDash val="solid"/>
            <a:round/>
            <a:headEnd type="none" w="med" len="med"/>
            <a:tailEnd type="triangle"/>
          </a:ln>
          <a:effectLst/>
        </p:spPr>
      </p:cxnSp>
      <p:cxnSp>
        <p:nvCxnSpPr>
          <p:cNvPr id="240" name="直接箭头连接符 252"/>
          <p:cNvCxnSpPr>
            <a:stCxn id="245" idx="4"/>
            <a:endCxn id="246" idx="0"/>
          </p:cNvCxnSpPr>
          <p:nvPr/>
        </p:nvCxnSpPr>
        <p:spPr bwMode="auto">
          <a:xfrm flipH="1">
            <a:off x="1838876" y="3039883"/>
            <a:ext cx="9675" cy="741528"/>
          </a:xfrm>
          <a:prstGeom prst="straightConnector1">
            <a:avLst/>
          </a:prstGeom>
          <a:noFill/>
          <a:ln w="9525" cap="flat" cmpd="sng" algn="ctr">
            <a:solidFill>
              <a:schemeClr val="tx1"/>
            </a:solidFill>
            <a:prstDash val="solid"/>
            <a:round/>
            <a:headEnd type="none" w="med" len="med"/>
            <a:tailEnd type="triangle"/>
          </a:ln>
          <a:effectLst/>
        </p:spPr>
      </p:cxnSp>
      <p:sp>
        <p:nvSpPr>
          <p:cNvPr id="241" name="椭圆 253"/>
          <p:cNvSpPr/>
          <p:nvPr/>
        </p:nvSpPr>
        <p:spPr bwMode="gray">
          <a:xfrm>
            <a:off x="470243" y="3777351"/>
            <a:ext cx="780751" cy="381060"/>
          </a:xfrm>
          <a:prstGeom prst="ellipse">
            <a:avLst/>
          </a:prstGeom>
          <a:solidFill>
            <a:schemeClr val="bg1"/>
          </a:solidFill>
          <a:ln w="9525">
            <a:solidFill>
              <a:schemeClr val="tx1"/>
            </a:solidFill>
            <a:round/>
            <a:headEnd/>
            <a:tailEnd/>
          </a:ln>
          <a:effectLst/>
        </p:spPr>
        <p:txBody>
          <a:bodyPr wrap="none" rtlCol="0" anchor="ctr"/>
          <a:lstStyle/>
          <a:p>
            <a:pPr algn="ctr"/>
            <a:r>
              <a:rPr lang="en-US" altLang="zh-CN" dirty="0" smtClean="0">
                <a:solidFill>
                  <a:srgbClr val="000000"/>
                </a:solidFill>
                <a:latin typeface="微软雅黑" panose="020B0503020204020204" pitchFamily="34" charset="-122"/>
                <a:ea typeface="微软雅黑" panose="020B0503020204020204" pitchFamily="34" charset="-122"/>
              </a:rPr>
              <a:t>RAN </a:t>
            </a:r>
          </a:p>
          <a:p>
            <a:pPr algn="ctr"/>
            <a:r>
              <a:rPr lang="en-US" altLang="zh-CN" sz="900" dirty="0" smtClean="0">
                <a:solidFill>
                  <a:srgbClr val="000000"/>
                </a:solidFill>
                <a:latin typeface="微软雅黑" panose="020B0503020204020204" pitchFamily="34" charset="-122"/>
                <a:ea typeface="微软雅黑" panose="020B0503020204020204" pitchFamily="34" charset="-122"/>
              </a:rPr>
              <a:t>Deployment</a:t>
            </a:r>
            <a:endParaRPr lang="en-US" altLang="zh-CN" dirty="0">
              <a:solidFill>
                <a:srgbClr val="000000"/>
              </a:solidFill>
              <a:latin typeface="微软雅黑" panose="020B0503020204020204" pitchFamily="34" charset="-122"/>
              <a:ea typeface="微软雅黑" panose="020B0503020204020204" pitchFamily="34" charset="-122"/>
            </a:endParaRPr>
          </a:p>
        </p:txBody>
      </p:sp>
      <p:cxnSp>
        <p:nvCxnSpPr>
          <p:cNvPr id="244" name="直接箭头连接符 254"/>
          <p:cNvCxnSpPr>
            <a:stCxn id="245" idx="4"/>
            <a:endCxn id="247" idx="0"/>
          </p:cNvCxnSpPr>
          <p:nvPr/>
        </p:nvCxnSpPr>
        <p:spPr bwMode="auto">
          <a:xfrm>
            <a:off x="1848550" y="3039883"/>
            <a:ext cx="961992" cy="752239"/>
          </a:xfrm>
          <a:prstGeom prst="straightConnector1">
            <a:avLst/>
          </a:prstGeom>
          <a:noFill/>
          <a:ln w="9525" cap="flat" cmpd="sng" algn="ctr">
            <a:solidFill>
              <a:schemeClr val="tx1"/>
            </a:solidFill>
            <a:prstDash val="solid"/>
            <a:round/>
            <a:headEnd type="none" w="med" len="med"/>
            <a:tailEnd type="triangle"/>
          </a:ln>
          <a:effectLst/>
        </p:spPr>
      </p:cxnSp>
      <p:sp>
        <p:nvSpPr>
          <p:cNvPr id="245" name="椭圆 255"/>
          <p:cNvSpPr/>
          <p:nvPr/>
        </p:nvSpPr>
        <p:spPr bwMode="gray">
          <a:xfrm>
            <a:off x="891463" y="2810575"/>
            <a:ext cx="1914175" cy="229308"/>
          </a:xfrm>
          <a:prstGeom prst="ellipse">
            <a:avLst/>
          </a:prstGeom>
          <a:solidFill>
            <a:schemeClr val="bg1"/>
          </a:solidFill>
          <a:ln w="19050">
            <a:solidFill>
              <a:srgbClr val="0000CC"/>
            </a:solidFill>
            <a:round/>
            <a:headEnd/>
            <a:tailEnd/>
          </a:ln>
          <a:effectLst/>
        </p:spPr>
        <p:txBody>
          <a:bodyPr wrap="none" rtlCol="0" anchor="ctr"/>
          <a:lstStyle/>
          <a:p>
            <a:pPr algn="ctr"/>
            <a:r>
              <a:rPr lang="en-US" altLang="zh-CN" sz="1333" b="1" dirty="0">
                <a:solidFill>
                  <a:srgbClr val="0000CC"/>
                </a:solidFill>
                <a:latin typeface="Arial" charset="0"/>
              </a:rPr>
              <a:t>NSMF</a:t>
            </a:r>
            <a:endParaRPr lang="en-US" sz="1333" b="1" dirty="0">
              <a:solidFill>
                <a:srgbClr val="0000CC"/>
              </a:solidFill>
              <a:latin typeface="Arial" charset="0"/>
            </a:endParaRPr>
          </a:p>
        </p:txBody>
      </p:sp>
      <p:sp>
        <p:nvSpPr>
          <p:cNvPr id="246" name="椭圆 257"/>
          <p:cNvSpPr/>
          <p:nvPr/>
        </p:nvSpPr>
        <p:spPr bwMode="gray">
          <a:xfrm>
            <a:off x="1344949" y="3781411"/>
            <a:ext cx="987853" cy="381060"/>
          </a:xfrm>
          <a:prstGeom prst="ellipse">
            <a:avLst/>
          </a:prstGeom>
          <a:solidFill>
            <a:schemeClr val="bg1"/>
          </a:solidFill>
          <a:ln w="9525">
            <a:solidFill>
              <a:schemeClr val="tx1"/>
            </a:solidFill>
            <a:round/>
            <a:headEnd/>
            <a:tailEnd/>
          </a:ln>
          <a:effectLst/>
        </p:spPr>
        <p:txBody>
          <a:bodyPr wrap="none" rtlCol="0" anchor="ctr"/>
          <a:lstStyle/>
          <a:p>
            <a:pPr algn="ctr"/>
            <a:r>
              <a:rPr lang="en-US" altLang="zh-CN" sz="900" dirty="0" smtClean="0">
                <a:solidFill>
                  <a:srgbClr val="000000"/>
                </a:solidFill>
                <a:latin typeface="微软雅黑" panose="020B0503020204020204" pitchFamily="34" charset="-122"/>
                <a:ea typeface="微软雅黑" panose="020B0503020204020204" pitchFamily="34" charset="-122"/>
              </a:rPr>
              <a:t>CN</a:t>
            </a:r>
          </a:p>
          <a:p>
            <a:pPr algn="ctr"/>
            <a:r>
              <a:rPr lang="en-US" altLang="zh-CN" sz="900" dirty="0" smtClean="0">
                <a:solidFill>
                  <a:srgbClr val="000000"/>
                </a:solidFill>
                <a:latin typeface="微软雅黑" panose="020B0503020204020204" pitchFamily="34" charset="-122"/>
                <a:ea typeface="微软雅黑" panose="020B0503020204020204" pitchFamily="34" charset="-122"/>
              </a:rPr>
              <a:t>Deployment</a:t>
            </a:r>
            <a:endParaRPr lang="en-US" altLang="zh-CN" sz="900" dirty="0">
              <a:solidFill>
                <a:srgbClr val="000000"/>
              </a:solidFill>
              <a:latin typeface="微软雅黑" panose="020B0503020204020204" pitchFamily="34" charset="-122"/>
              <a:ea typeface="微软雅黑" panose="020B0503020204020204" pitchFamily="34" charset="-122"/>
            </a:endParaRPr>
          </a:p>
        </p:txBody>
      </p:sp>
      <p:sp>
        <p:nvSpPr>
          <p:cNvPr id="247" name="椭圆 258"/>
          <p:cNvSpPr/>
          <p:nvPr/>
        </p:nvSpPr>
        <p:spPr bwMode="gray">
          <a:xfrm>
            <a:off x="2420167" y="3792122"/>
            <a:ext cx="780751" cy="381060"/>
          </a:xfrm>
          <a:prstGeom prst="ellipse">
            <a:avLst/>
          </a:prstGeom>
          <a:solidFill>
            <a:schemeClr val="bg1"/>
          </a:solidFill>
          <a:ln w="9525">
            <a:solidFill>
              <a:schemeClr val="tx1"/>
            </a:solidFill>
            <a:round/>
            <a:headEnd/>
            <a:tailEnd/>
          </a:ln>
          <a:effectLst/>
        </p:spPr>
        <p:txBody>
          <a:bodyPr wrap="none" rtlCol="0" anchor="ctr"/>
          <a:lstStyle/>
          <a:p>
            <a:pPr algn="ctr"/>
            <a:r>
              <a:rPr lang="en-US" altLang="zh-CN" sz="900" dirty="0" smtClean="0">
                <a:solidFill>
                  <a:srgbClr val="000000"/>
                </a:solidFill>
                <a:latin typeface="微软雅黑" panose="020B0503020204020204" pitchFamily="34" charset="-122"/>
                <a:ea typeface="微软雅黑" panose="020B0503020204020204" pitchFamily="34" charset="-122"/>
              </a:rPr>
              <a:t>TN</a:t>
            </a:r>
          </a:p>
          <a:p>
            <a:pPr algn="ctr"/>
            <a:r>
              <a:rPr lang="en-US" altLang="zh-CN" sz="900" dirty="0" smtClean="0">
                <a:solidFill>
                  <a:srgbClr val="000000"/>
                </a:solidFill>
                <a:latin typeface="微软雅黑" panose="020B0503020204020204" pitchFamily="34" charset="-122"/>
                <a:ea typeface="微软雅黑" panose="020B0503020204020204" pitchFamily="34" charset="-122"/>
              </a:rPr>
              <a:t>Deployment</a:t>
            </a:r>
            <a:endParaRPr lang="en-US" altLang="zh-CN" sz="900" dirty="0">
              <a:solidFill>
                <a:srgbClr val="000000"/>
              </a:solidFill>
              <a:latin typeface="微软雅黑" panose="020B0503020204020204" pitchFamily="34" charset="-122"/>
              <a:ea typeface="微软雅黑" panose="020B0503020204020204" pitchFamily="34" charset="-122"/>
            </a:endParaRPr>
          </a:p>
        </p:txBody>
      </p:sp>
      <p:sp>
        <p:nvSpPr>
          <p:cNvPr id="249" name="椭圆 259"/>
          <p:cNvSpPr/>
          <p:nvPr/>
        </p:nvSpPr>
        <p:spPr bwMode="gray">
          <a:xfrm>
            <a:off x="430844" y="4462939"/>
            <a:ext cx="2678843" cy="672180"/>
          </a:xfrm>
          <a:prstGeom prst="ellipse">
            <a:avLst/>
          </a:prstGeom>
          <a:solidFill>
            <a:schemeClr val="bg1"/>
          </a:solidFill>
          <a:ln w="9525">
            <a:solidFill>
              <a:schemeClr val="tx1"/>
            </a:solidFill>
            <a:round/>
            <a:headEnd/>
            <a:tailEnd/>
          </a:ln>
          <a:effectLst/>
        </p:spPr>
        <p:txBody>
          <a:bodyPr wrap="none" rtlCol="0" anchor="ctr"/>
          <a:lstStyle/>
          <a:p>
            <a:pPr algn="ctr"/>
            <a:r>
              <a:rPr lang="en-US" altLang="zh-CN" sz="1067" dirty="0" smtClean="0">
                <a:solidFill>
                  <a:srgbClr val="000000"/>
                </a:solidFill>
                <a:latin typeface="微软雅黑" pitchFamily="34" charset="-122"/>
                <a:ea typeface="微软雅黑" pitchFamily="34" charset="-122"/>
              </a:rPr>
              <a:t>RAN&amp;CN&amp;TN</a:t>
            </a:r>
            <a:r>
              <a:rPr lang="zh-CN" altLang="en-US" sz="1067" dirty="0" smtClean="0">
                <a:solidFill>
                  <a:srgbClr val="000000"/>
                </a:solidFill>
                <a:latin typeface="微软雅黑" pitchFamily="34" charset="-122"/>
                <a:ea typeface="微软雅黑" pitchFamily="34" charset="-122"/>
              </a:rPr>
              <a:t> </a:t>
            </a:r>
            <a:r>
              <a:rPr lang="en-US" altLang="zh-CN" sz="1067" dirty="0" smtClean="0">
                <a:solidFill>
                  <a:srgbClr val="000000"/>
                </a:solidFill>
                <a:latin typeface="微软雅黑" pitchFamily="34" charset="-122"/>
                <a:ea typeface="微软雅黑" pitchFamily="34" charset="-122"/>
              </a:rPr>
              <a:t>physical network </a:t>
            </a:r>
            <a:endParaRPr lang="en-US" altLang="zh-CN" sz="1067" dirty="0">
              <a:solidFill>
                <a:srgbClr val="000000"/>
              </a:solidFill>
              <a:latin typeface="微软雅黑" pitchFamily="34" charset="-122"/>
              <a:ea typeface="微软雅黑" pitchFamily="34" charset="-122"/>
            </a:endParaRPr>
          </a:p>
        </p:txBody>
      </p:sp>
      <p:cxnSp>
        <p:nvCxnSpPr>
          <p:cNvPr id="251" name="直接箭头连接符 250"/>
          <p:cNvCxnSpPr>
            <a:stCxn id="246" idx="4"/>
          </p:cNvCxnSpPr>
          <p:nvPr/>
        </p:nvCxnSpPr>
        <p:spPr bwMode="auto">
          <a:xfrm>
            <a:off x="1838877" y="4162471"/>
            <a:ext cx="4249" cy="300469"/>
          </a:xfrm>
          <a:prstGeom prst="straightConnector1">
            <a:avLst/>
          </a:prstGeom>
          <a:noFill/>
          <a:ln w="9525" cap="flat" cmpd="sng" algn="ctr">
            <a:solidFill>
              <a:schemeClr val="tx1"/>
            </a:solidFill>
            <a:prstDash val="solid"/>
            <a:round/>
            <a:headEnd type="none" w="med" len="med"/>
            <a:tailEnd type="triangle"/>
          </a:ln>
          <a:effectLst/>
        </p:spPr>
      </p:cxnSp>
      <p:sp>
        <p:nvSpPr>
          <p:cNvPr id="252" name="椭圆 268"/>
          <p:cNvSpPr/>
          <p:nvPr/>
        </p:nvSpPr>
        <p:spPr bwMode="gray">
          <a:xfrm>
            <a:off x="2082711" y="1918191"/>
            <a:ext cx="1255459" cy="296837"/>
          </a:xfrm>
          <a:prstGeom prst="ellipse">
            <a:avLst/>
          </a:prstGeom>
          <a:noFill/>
          <a:ln w="9525">
            <a:noFill/>
            <a:round/>
            <a:headEnd/>
            <a:tailEnd/>
          </a:ln>
          <a:effectLst/>
        </p:spPr>
        <p:txBody>
          <a:bodyPr wrap="none" rtlCol="0" anchor="ctr"/>
          <a:lstStyle/>
          <a:p>
            <a:pPr algn="ctr"/>
            <a:r>
              <a:rPr lang="en-US" altLang="zh-CN" sz="1067" b="1" dirty="0" smtClean="0">
                <a:solidFill>
                  <a:srgbClr val="C00000"/>
                </a:solidFill>
                <a:latin typeface="微软雅黑" panose="020B0503020204020204" pitchFamily="34" charset="-122"/>
                <a:ea typeface="微软雅黑" panose="020B0503020204020204" pitchFamily="34" charset="-122"/>
              </a:rPr>
              <a:t>Potential Tenant SLA Set</a:t>
            </a:r>
            <a:endParaRPr lang="en-US" sz="1067" b="1" dirty="0">
              <a:solidFill>
                <a:srgbClr val="C00000"/>
              </a:solidFill>
              <a:latin typeface="微软雅黑" panose="020B0503020204020204" pitchFamily="34" charset="-122"/>
              <a:ea typeface="微软雅黑" panose="020B0503020204020204" pitchFamily="34" charset="-122"/>
            </a:endParaRPr>
          </a:p>
        </p:txBody>
      </p:sp>
      <p:grpSp>
        <p:nvGrpSpPr>
          <p:cNvPr id="253" name="组合 252"/>
          <p:cNvGrpSpPr/>
          <p:nvPr/>
        </p:nvGrpSpPr>
        <p:grpSpPr>
          <a:xfrm>
            <a:off x="860618" y="4146589"/>
            <a:ext cx="1909323" cy="390923"/>
            <a:chOff x="1303087" y="3705698"/>
            <a:chExt cx="1431992" cy="233178"/>
          </a:xfrm>
        </p:grpSpPr>
        <p:cxnSp>
          <p:nvCxnSpPr>
            <p:cNvPr id="254" name="直接箭头连接符 253"/>
            <p:cNvCxnSpPr/>
            <p:nvPr/>
          </p:nvCxnSpPr>
          <p:spPr bwMode="auto">
            <a:xfrm>
              <a:off x="2735079" y="3721557"/>
              <a:ext cx="0" cy="217319"/>
            </a:xfrm>
            <a:prstGeom prst="straightConnector1">
              <a:avLst/>
            </a:prstGeom>
            <a:noFill/>
            <a:ln w="9525" cap="flat" cmpd="sng" algn="ctr">
              <a:solidFill>
                <a:schemeClr val="tx1"/>
              </a:solidFill>
              <a:prstDash val="solid"/>
              <a:round/>
              <a:headEnd type="none" w="med" len="med"/>
              <a:tailEnd type="triangle"/>
            </a:ln>
            <a:effectLst/>
          </p:spPr>
        </p:cxnSp>
        <p:cxnSp>
          <p:nvCxnSpPr>
            <p:cNvPr id="255" name="直接箭头连接符 254"/>
            <p:cNvCxnSpPr/>
            <p:nvPr/>
          </p:nvCxnSpPr>
          <p:spPr bwMode="auto">
            <a:xfrm>
              <a:off x="1303087" y="3705698"/>
              <a:ext cx="0" cy="225352"/>
            </a:xfrm>
            <a:prstGeom prst="straightConnector1">
              <a:avLst/>
            </a:prstGeom>
            <a:noFill/>
            <a:ln w="9525" cap="flat" cmpd="sng" algn="ctr">
              <a:solidFill>
                <a:schemeClr val="tx1"/>
              </a:solidFill>
              <a:prstDash val="solid"/>
              <a:round/>
              <a:headEnd type="none" w="med" len="med"/>
              <a:tailEnd type="triangle"/>
            </a:ln>
            <a:effectLst/>
          </p:spPr>
        </p:cxnSp>
      </p:grpSp>
      <p:cxnSp>
        <p:nvCxnSpPr>
          <p:cNvPr id="256" name="直接箭头连接符 255"/>
          <p:cNvCxnSpPr/>
          <p:nvPr/>
        </p:nvCxnSpPr>
        <p:spPr bwMode="auto">
          <a:xfrm>
            <a:off x="1848099" y="1775496"/>
            <a:ext cx="452" cy="1026201"/>
          </a:xfrm>
          <a:prstGeom prst="straightConnector1">
            <a:avLst/>
          </a:prstGeom>
          <a:noFill/>
          <a:ln w="28575" cap="flat" cmpd="sng" algn="ctr">
            <a:solidFill>
              <a:srgbClr val="0000FF"/>
            </a:solidFill>
            <a:prstDash val="solid"/>
            <a:round/>
            <a:headEnd type="none" w="med" len="med"/>
            <a:tailEnd type="triangle"/>
          </a:ln>
          <a:effectLst/>
        </p:spPr>
      </p:cxnSp>
      <p:sp>
        <p:nvSpPr>
          <p:cNvPr id="257" name="圆角矩形 307"/>
          <p:cNvSpPr/>
          <p:nvPr/>
        </p:nvSpPr>
        <p:spPr bwMode="auto">
          <a:xfrm>
            <a:off x="312137" y="2347245"/>
            <a:ext cx="2945113" cy="2984873"/>
          </a:xfrm>
          <a:prstGeom prst="roundRect">
            <a:avLst>
              <a:gd name="adj" fmla="val 3896"/>
            </a:avLst>
          </a:prstGeom>
          <a:noFill/>
          <a:ln w="9525" cap="flat" cmpd="sng" algn="ctr">
            <a:solidFill>
              <a:schemeClr val="tx1"/>
            </a:solidFill>
            <a:prstDash val="solid"/>
            <a:round/>
            <a:headEnd type="none" w="med" len="med"/>
            <a:tailEnd type="none" w="med" len="med"/>
          </a:ln>
          <a:effectLst/>
        </p:spPr>
        <p:txBody>
          <a:bodyPr vert="horz" wrap="square" lIns="105600" tIns="52800" rIns="105600" bIns="52800" numCol="1" rtlCol="0" anchor="t" anchorCtr="0" compatLnSpc="1">
            <a:prstTxWarp prst="textNoShape">
              <a:avLst/>
            </a:prstTxWarp>
            <a:noAutofit/>
          </a:bodyPr>
          <a:lstStyle/>
          <a:p>
            <a:pPr defTabSz="1068891" eaLnBrk="1" hangingPunct="1"/>
            <a:endParaRPr lang="en-US" sz="1600">
              <a:solidFill>
                <a:prstClr val="white"/>
              </a:solidFill>
              <a:latin typeface="FrutigerNext LT Regular" pitchFamily="34" charset="0"/>
              <a:ea typeface="ＭＳ Ｐゴシック" pitchFamily="34" charset="-128"/>
            </a:endParaRPr>
          </a:p>
        </p:txBody>
      </p:sp>
      <p:sp>
        <p:nvSpPr>
          <p:cNvPr id="259" name="椭圆 256"/>
          <p:cNvSpPr/>
          <p:nvPr/>
        </p:nvSpPr>
        <p:spPr bwMode="gray">
          <a:xfrm>
            <a:off x="689413" y="3242489"/>
            <a:ext cx="2364347" cy="229308"/>
          </a:xfrm>
          <a:prstGeom prst="ellipse">
            <a:avLst/>
          </a:prstGeom>
          <a:solidFill>
            <a:schemeClr val="bg1"/>
          </a:solidFill>
          <a:ln w="9525">
            <a:noFill/>
            <a:round/>
            <a:headEnd/>
            <a:tailEnd/>
          </a:ln>
          <a:effectLst/>
        </p:spPr>
        <p:txBody>
          <a:bodyPr wrap="none" rtlCol="0" anchor="ctr"/>
          <a:lstStyle/>
          <a:p>
            <a:pPr algn="ctr"/>
            <a:r>
              <a:rPr lang="en-US" sz="1100" dirty="0" smtClean="0">
                <a:solidFill>
                  <a:srgbClr val="0000FF"/>
                </a:solidFill>
                <a:latin typeface="微软雅黑" panose="020B0503020204020204" pitchFamily="34" charset="-122"/>
                <a:ea typeface="微软雅黑" panose="020B0503020204020204" pitchFamily="34" charset="-122"/>
              </a:rPr>
              <a:t>SLA decomposition per domain</a:t>
            </a:r>
            <a:endParaRPr lang="en-US" sz="1100" dirty="0">
              <a:solidFill>
                <a:srgbClr val="0000FF"/>
              </a:solidFill>
              <a:latin typeface="微软雅黑" panose="020B0503020204020204" pitchFamily="34" charset="-122"/>
              <a:ea typeface="微软雅黑" panose="020B0503020204020204" pitchFamily="34" charset="-122"/>
            </a:endParaRPr>
          </a:p>
        </p:txBody>
      </p:sp>
      <p:sp>
        <p:nvSpPr>
          <p:cNvPr id="262" name="圆角矩形 307"/>
          <p:cNvSpPr/>
          <p:nvPr/>
        </p:nvSpPr>
        <p:spPr bwMode="auto">
          <a:xfrm>
            <a:off x="3343761" y="4398602"/>
            <a:ext cx="3314002" cy="1068524"/>
          </a:xfrm>
          <a:prstGeom prst="roundRect">
            <a:avLst>
              <a:gd name="adj" fmla="val 3896"/>
            </a:avLst>
          </a:prstGeom>
          <a:solidFill>
            <a:srgbClr val="8FE2FF">
              <a:alpha val="50196"/>
            </a:srgbClr>
          </a:solidFill>
          <a:ln w="12700" cap="flat" cmpd="sng" algn="ctr">
            <a:solidFill>
              <a:schemeClr val="tx1"/>
            </a:solidFill>
            <a:prstDash val="solid"/>
            <a:round/>
            <a:headEnd type="none" w="med" len="med"/>
            <a:tailEnd type="none" w="med" len="med"/>
          </a:ln>
          <a:effectLst/>
        </p:spPr>
        <p:txBody>
          <a:bodyPr vert="horz" wrap="square" lIns="105600" tIns="52800" rIns="105600" bIns="52800" numCol="1" rtlCol="0" anchor="t" anchorCtr="0" compatLnSpc="1">
            <a:prstTxWarp prst="textNoShape">
              <a:avLst/>
            </a:prstTxWarp>
            <a:noAutofit/>
          </a:bodyPr>
          <a:lstStyle/>
          <a:p>
            <a:pPr defTabSz="1068891"/>
            <a:endParaRPr lang="en-US" sz="1333"/>
          </a:p>
        </p:txBody>
      </p:sp>
      <p:sp>
        <p:nvSpPr>
          <p:cNvPr id="263" name="TextBox 8"/>
          <p:cNvSpPr txBox="1"/>
          <p:nvPr/>
        </p:nvSpPr>
        <p:spPr>
          <a:xfrm>
            <a:off x="3288660" y="4398173"/>
            <a:ext cx="1616148" cy="415498"/>
          </a:xfrm>
          <a:prstGeom prst="rect">
            <a:avLst/>
          </a:prstGeom>
          <a:noFill/>
          <a:ln>
            <a:noFill/>
          </a:ln>
        </p:spPr>
        <p:txBody>
          <a:bodyPr wrap="none" rtlCol="0">
            <a:spAutoFit/>
          </a:bodyPr>
          <a:lstStyle/>
          <a:p>
            <a:r>
              <a:rPr lang="en-US" altLang="zh-CN" sz="1050" b="1" dirty="0" smtClean="0">
                <a:solidFill>
                  <a:srgbClr val="C00000"/>
                </a:solidFill>
                <a:latin typeface="微软雅黑" pitchFamily="34" charset="-122"/>
                <a:ea typeface="微软雅黑" pitchFamily="34" charset="-122"/>
              </a:rPr>
              <a:t>Creating/configuring</a:t>
            </a:r>
          </a:p>
          <a:p>
            <a:r>
              <a:rPr lang="en-US" altLang="zh-CN" sz="1050" b="1" dirty="0" smtClean="0">
                <a:solidFill>
                  <a:srgbClr val="C00000"/>
                </a:solidFill>
                <a:latin typeface="微软雅黑" pitchFamily="34" charset="-122"/>
                <a:ea typeface="微软雅黑" pitchFamily="34" charset="-122"/>
              </a:rPr>
              <a:t> Slice B</a:t>
            </a:r>
            <a:endParaRPr lang="zh-CN" altLang="en-US" sz="1050" b="1" dirty="0">
              <a:solidFill>
                <a:srgbClr val="C00000"/>
              </a:solidFill>
              <a:latin typeface="微软雅黑" pitchFamily="34" charset="-122"/>
              <a:ea typeface="微软雅黑" pitchFamily="34" charset="-122"/>
            </a:endParaRPr>
          </a:p>
        </p:txBody>
      </p:sp>
      <p:cxnSp>
        <p:nvCxnSpPr>
          <p:cNvPr id="226" name="直接箭头连接符 225"/>
          <p:cNvCxnSpPr/>
          <p:nvPr/>
        </p:nvCxnSpPr>
        <p:spPr bwMode="auto">
          <a:xfrm flipH="1">
            <a:off x="4109128" y="4003700"/>
            <a:ext cx="11917" cy="1100603"/>
          </a:xfrm>
          <a:prstGeom prst="straightConnector1">
            <a:avLst/>
          </a:prstGeom>
          <a:noFill/>
          <a:ln w="9525" cap="flat" cmpd="sng" algn="ctr">
            <a:solidFill>
              <a:srgbClr val="0000FF"/>
            </a:solidFill>
            <a:prstDash val="dash"/>
            <a:round/>
            <a:headEnd type="none" w="med" len="med"/>
            <a:tailEnd type="triangle"/>
          </a:ln>
          <a:effectLst/>
        </p:spPr>
      </p:cxnSp>
      <p:sp>
        <p:nvSpPr>
          <p:cNvPr id="227" name="椭圆 259"/>
          <p:cNvSpPr/>
          <p:nvPr/>
        </p:nvSpPr>
        <p:spPr bwMode="gray">
          <a:xfrm>
            <a:off x="3969212" y="4959773"/>
            <a:ext cx="2606671" cy="342349"/>
          </a:xfrm>
          <a:prstGeom prst="ellipse">
            <a:avLst/>
          </a:prstGeom>
          <a:solidFill>
            <a:schemeClr val="bg1"/>
          </a:solidFill>
          <a:ln w="9525">
            <a:solidFill>
              <a:srgbClr val="0000FF"/>
            </a:solidFill>
            <a:round/>
            <a:headEnd/>
            <a:tailEnd/>
          </a:ln>
          <a:effectLst/>
        </p:spPr>
        <p:txBody>
          <a:bodyPr wrap="none" rtlCol="0" anchor="ctr"/>
          <a:lstStyle/>
          <a:p>
            <a:pPr algn="ctr"/>
            <a:r>
              <a:rPr lang="en-US" altLang="zh-CN" sz="1067" dirty="0" smtClean="0">
                <a:solidFill>
                  <a:srgbClr val="0000FF"/>
                </a:solidFill>
                <a:latin typeface="微软雅黑" pitchFamily="34" charset="-122"/>
                <a:ea typeface="微软雅黑" pitchFamily="34" charset="-122"/>
              </a:rPr>
              <a:t>On demand RAN/CN/TN</a:t>
            </a:r>
          </a:p>
          <a:p>
            <a:pPr algn="ctr"/>
            <a:r>
              <a:rPr lang="en-US" altLang="zh-CN" sz="1067" dirty="0" smtClean="0">
                <a:solidFill>
                  <a:srgbClr val="0000FF"/>
                </a:solidFill>
                <a:latin typeface="微软雅黑" pitchFamily="34" charset="-122"/>
                <a:ea typeface="微软雅黑" pitchFamily="34" charset="-122"/>
              </a:rPr>
              <a:t> slice isolation </a:t>
            </a:r>
            <a:endParaRPr lang="en-US" sz="1067" dirty="0">
              <a:solidFill>
                <a:srgbClr val="0000FF"/>
              </a:solidFill>
              <a:latin typeface="微软雅黑" pitchFamily="34" charset="-122"/>
              <a:ea typeface="微软雅黑" pitchFamily="34" charset="-122"/>
            </a:endParaRPr>
          </a:p>
        </p:txBody>
      </p:sp>
      <p:sp>
        <p:nvSpPr>
          <p:cNvPr id="223" name="椭圆 259"/>
          <p:cNvSpPr/>
          <p:nvPr/>
        </p:nvSpPr>
        <p:spPr bwMode="gray">
          <a:xfrm>
            <a:off x="4664502" y="4413309"/>
            <a:ext cx="878100" cy="345843"/>
          </a:xfrm>
          <a:prstGeom prst="ellipse">
            <a:avLst/>
          </a:prstGeom>
          <a:solidFill>
            <a:schemeClr val="bg1"/>
          </a:solidFill>
          <a:ln w="9525">
            <a:solidFill>
              <a:schemeClr val="tx1"/>
            </a:solidFill>
            <a:round/>
            <a:headEnd/>
            <a:tailEnd/>
          </a:ln>
          <a:effectLst/>
        </p:spPr>
        <p:txBody>
          <a:bodyPr wrap="none" rtlCol="0" anchor="ctr"/>
          <a:lstStyle/>
          <a:p>
            <a:pPr algn="ctr"/>
            <a:r>
              <a:rPr lang="en-US" altLang="zh-CN" sz="1067" dirty="0" smtClean="0">
                <a:solidFill>
                  <a:srgbClr val="000000"/>
                </a:solidFill>
                <a:latin typeface="微软雅黑" pitchFamily="34" charset="-122"/>
                <a:ea typeface="微软雅黑" pitchFamily="34" charset="-122"/>
              </a:rPr>
              <a:t>CN slice</a:t>
            </a:r>
            <a:endParaRPr lang="en-US" sz="1067" dirty="0">
              <a:solidFill>
                <a:srgbClr val="000000"/>
              </a:solidFill>
              <a:latin typeface="微软雅黑" pitchFamily="34" charset="-122"/>
              <a:ea typeface="微软雅黑" pitchFamily="34" charset="-122"/>
            </a:endParaRPr>
          </a:p>
        </p:txBody>
      </p:sp>
      <p:sp>
        <p:nvSpPr>
          <p:cNvPr id="224" name="椭圆 262"/>
          <p:cNvSpPr/>
          <p:nvPr/>
        </p:nvSpPr>
        <p:spPr bwMode="gray">
          <a:xfrm>
            <a:off x="5853350" y="4349520"/>
            <a:ext cx="815863" cy="409632"/>
          </a:xfrm>
          <a:prstGeom prst="ellipse">
            <a:avLst/>
          </a:prstGeom>
          <a:solidFill>
            <a:schemeClr val="bg1"/>
          </a:solidFill>
          <a:ln w="9525">
            <a:solidFill>
              <a:schemeClr val="tx1"/>
            </a:solidFill>
            <a:round/>
            <a:headEnd/>
            <a:tailEnd/>
          </a:ln>
          <a:effectLst/>
        </p:spPr>
        <p:txBody>
          <a:bodyPr wrap="none" rtlCol="0" anchor="ctr"/>
          <a:lstStyle/>
          <a:p>
            <a:pPr algn="ctr"/>
            <a:r>
              <a:rPr lang="en-US" altLang="zh-CN" sz="1067" dirty="0">
                <a:solidFill>
                  <a:srgbClr val="000000"/>
                </a:solidFill>
                <a:latin typeface="微软雅黑" pitchFamily="34" charset="-122"/>
                <a:ea typeface="微软雅黑" pitchFamily="34" charset="-122"/>
              </a:rPr>
              <a:t>TN </a:t>
            </a:r>
            <a:r>
              <a:rPr lang="en-US" altLang="zh-CN" sz="1067" dirty="0" smtClean="0">
                <a:solidFill>
                  <a:srgbClr val="000000"/>
                </a:solidFill>
                <a:latin typeface="微软雅黑" pitchFamily="34" charset="-122"/>
                <a:ea typeface="微软雅黑" pitchFamily="34" charset="-122"/>
              </a:rPr>
              <a:t>slice</a:t>
            </a:r>
            <a:endParaRPr lang="en-US" altLang="zh-CN" sz="1067" dirty="0">
              <a:solidFill>
                <a:srgbClr val="000000"/>
              </a:solidFill>
              <a:latin typeface="微软雅黑" pitchFamily="34" charset="-122"/>
              <a:ea typeface="微软雅黑" pitchFamily="34" charset="-122"/>
            </a:endParaRPr>
          </a:p>
        </p:txBody>
      </p:sp>
      <p:cxnSp>
        <p:nvCxnSpPr>
          <p:cNvPr id="225" name="直接箭头连接符 224"/>
          <p:cNvCxnSpPr/>
          <p:nvPr/>
        </p:nvCxnSpPr>
        <p:spPr bwMode="auto">
          <a:xfrm>
            <a:off x="6156066" y="4024207"/>
            <a:ext cx="0" cy="345820"/>
          </a:xfrm>
          <a:prstGeom prst="straightConnector1">
            <a:avLst/>
          </a:prstGeom>
          <a:noFill/>
          <a:ln w="9525" cap="flat" cmpd="sng" algn="ctr">
            <a:solidFill>
              <a:srgbClr val="0000FF"/>
            </a:solidFill>
            <a:prstDash val="solid"/>
            <a:round/>
            <a:headEnd type="none" w="med" len="med"/>
            <a:tailEnd type="triangle"/>
          </a:ln>
          <a:effectLst/>
        </p:spPr>
      </p:cxnSp>
      <p:cxnSp>
        <p:nvCxnSpPr>
          <p:cNvPr id="228" name="直接箭头连接符 227"/>
          <p:cNvCxnSpPr/>
          <p:nvPr/>
        </p:nvCxnSpPr>
        <p:spPr bwMode="auto">
          <a:xfrm>
            <a:off x="4995748" y="4732518"/>
            <a:ext cx="0" cy="300469"/>
          </a:xfrm>
          <a:prstGeom prst="straightConnector1">
            <a:avLst/>
          </a:prstGeom>
          <a:noFill/>
          <a:ln w="9525" cap="flat" cmpd="sng" algn="ctr">
            <a:solidFill>
              <a:srgbClr val="0000FF"/>
            </a:solidFill>
            <a:prstDash val="dash"/>
            <a:round/>
            <a:headEnd type="none" w="med" len="med"/>
            <a:tailEnd type="triangle"/>
          </a:ln>
          <a:effectLst/>
        </p:spPr>
      </p:cxnSp>
      <p:cxnSp>
        <p:nvCxnSpPr>
          <p:cNvPr id="229" name="直接箭头连接符 228"/>
          <p:cNvCxnSpPr/>
          <p:nvPr/>
        </p:nvCxnSpPr>
        <p:spPr bwMode="auto">
          <a:xfrm>
            <a:off x="6156066" y="4769863"/>
            <a:ext cx="0" cy="289759"/>
          </a:xfrm>
          <a:prstGeom prst="straightConnector1">
            <a:avLst/>
          </a:prstGeom>
          <a:noFill/>
          <a:ln w="9525" cap="flat" cmpd="sng" algn="ctr">
            <a:solidFill>
              <a:srgbClr val="0000FF"/>
            </a:solidFill>
            <a:prstDash val="dash"/>
            <a:round/>
            <a:headEnd type="none" w="med" len="med"/>
            <a:tailEnd type="triangle"/>
          </a:ln>
          <a:effectLst/>
        </p:spPr>
      </p:cxnSp>
      <p:cxnSp>
        <p:nvCxnSpPr>
          <p:cNvPr id="230" name="直接箭头连接符 229"/>
          <p:cNvCxnSpPr/>
          <p:nvPr/>
        </p:nvCxnSpPr>
        <p:spPr bwMode="auto">
          <a:xfrm>
            <a:off x="4995748" y="4067490"/>
            <a:ext cx="0" cy="345820"/>
          </a:xfrm>
          <a:prstGeom prst="straightConnector1">
            <a:avLst/>
          </a:prstGeom>
          <a:noFill/>
          <a:ln w="9525" cap="flat" cmpd="sng" algn="ctr">
            <a:solidFill>
              <a:srgbClr val="0000FF"/>
            </a:solidFill>
            <a:prstDash val="solid"/>
            <a:round/>
            <a:headEnd type="none" w="med" len="med"/>
            <a:tailEnd type="triangle"/>
          </a:ln>
          <a:effectLst/>
        </p:spPr>
      </p:cxnSp>
      <p:sp>
        <p:nvSpPr>
          <p:cNvPr id="97" name="圆角矩形 307"/>
          <p:cNvSpPr/>
          <p:nvPr/>
        </p:nvSpPr>
        <p:spPr bwMode="auto">
          <a:xfrm>
            <a:off x="280312" y="1834911"/>
            <a:ext cx="3108822" cy="3770021"/>
          </a:xfrm>
          <a:prstGeom prst="roundRect">
            <a:avLst>
              <a:gd name="adj" fmla="val 3896"/>
            </a:avLst>
          </a:prstGeom>
          <a:solidFill>
            <a:srgbClr val="979B9B">
              <a:alpha val="60000"/>
            </a:srgbClr>
          </a:solidFill>
          <a:ln w="9525" cap="flat" cmpd="sng" algn="ctr">
            <a:noFill/>
            <a:prstDash val="solid"/>
            <a:round/>
            <a:headEnd type="none" w="med" len="med"/>
            <a:tailEnd type="none" w="med" len="med"/>
          </a:ln>
          <a:effectLst/>
        </p:spPr>
        <p:txBody>
          <a:bodyPr vert="horz" wrap="square" lIns="105600" tIns="52800" rIns="105600" bIns="52800" numCol="1" rtlCol="0" anchor="t" anchorCtr="0" compatLnSpc="1">
            <a:prstTxWarp prst="textNoShape">
              <a:avLst/>
            </a:prstTxWarp>
            <a:noAutofit/>
          </a:bodyPr>
          <a:lstStyle/>
          <a:p>
            <a:pPr defTabSz="1068891" eaLnBrk="1" hangingPunct="1"/>
            <a:endParaRPr lang="en-US" sz="1600">
              <a:solidFill>
                <a:schemeClr val="bg1"/>
              </a:solidFill>
              <a:latin typeface="FrutigerNext LT Regular" pitchFamily="34" charset="0"/>
              <a:ea typeface="ＭＳ Ｐゴシック" pitchFamily="34" charset="-128"/>
            </a:endParaRPr>
          </a:p>
        </p:txBody>
      </p:sp>
      <p:sp>
        <p:nvSpPr>
          <p:cNvPr id="98" name="圆角矩形 310"/>
          <p:cNvSpPr/>
          <p:nvPr/>
        </p:nvSpPr>
        <p:spPr bwMode="auto">
          <a:xfrm>
            <a:off x="6928834" y="4029464"/>
            <a:ext cx="5091532" cy="1317993"/>
          </a:xfrm>
          <a:prstGeom prst="roundRect">
            <a:avLst>
              <a:gd name="adj" fmla="val 2113"/>
            </a:avLst>
          </a:prstGeom>
          <a:solidFill>
            <a:srgbClr val="8FE2FF">
              <a:alpha val="50196"/>
            </a:srgbClr>
          </a:solidFill>
          <a:ln w="12700" cap="flat" cmpd="sng" algn="ctr">
            <a:solidFill>
              <a:schemeClr val="tx1">
                <a:alpha val="50000"/>
              </a:schemeClr>
            </a:solidFill>
            <a:prstDash val="solid"/>
            <a:round/>
            <a:headEnd type="none" w="med" len="med"/>
            <a:tailEnd type="none" w="med" len="med"/>
          </a:ln>
          <a:effectLst/>
        </p:spPr>
        <p:txBody>
          <a:bodyPr vert="horz" wrap="square" lIns="105600" tIns="52800" rIns="105600" bIns="52800" numCol="1" rtlCol="0" anchor="t" anchorCtr="0" compatLnSpc="1">
            <a:prstTxWarp prst="textNoShape">
              <a:avLst/>
            </a:prstTxWarp>
            <a:noAutofit/>
          </a:bodyPr>
          <a:lstStyle/>
          <a:p>
            <a:pPr defTabSz="1068891" eaLnBrk="1" hangingPunct="1"/>
            <a:endParaRPr lang="en-US" sz="1600">
              <a:solidFill>
                <a:schemeClr val="bg1"/>
              </a:solidFill>
              <a:latin typeface="FrutigerNext LT Regular" pitchFamily="34" charset="0"/>
              <a:ea typeface="ＭＳ Ｐゴシック" pitchFamily="34" charset="-128"/>
            </a:endParaRPr>
          </a:p>
        </p:txBody>
      </p:sp>
      <p:sp>
        <p:nvSpPr>
          <p:cNvPr id="99" name="椭圆 262"/>
          <p:cNvSpPr/>
          <p:nvPr/>
        </p:nvSpPr>
        <p:spPr bwMode="gray">
          <a:xfrm>
            <a:off x="7389624" y="5012966"/>
            <a:ext cx="951531" cy="298161"/>
          </a:xfrm>
          <a:prstGeom prst="ellipse">
            <a:avLst/>
          </a:prstGeom>
          <a:solidFill>
            <a:schemeClr val="accent2">
              <a:lumMod val="20000"/>
              <a:lumOff val="80000"/>
            </a:schemeClr>
          </a:solidFill>
          <a:ln w="9525">
            <a:solidFill>
              <a:schemeClr val="tx1"/>
            </a:solidFill>
            <a:round/>
            <a:headEnd/>
            <a:tailEnd/>
          </a:ln>
          <a:effectLst/>
        </p:spPr>
        <p:txBody>
          <a:bodyPr wrap="none" rtlCol="0" anchor="ctr"/>
          <a:lstStyle/>
          <a:p>
            <a:pPr algn="ctr"/>
            <a:r>
              <a:rPr lang="en-US" altLang="zh-CN" sz="1067" dirty="0" smtClean="0">
                <a:solidFill>
                  <a:srgbClr val="000000"/>
                </a:solidFill>
                <a:latin typeface="微软雅黑" pitchFamily="34" charset="-122"/>
                <a:ea typeface="微软雅黑" pitchFamily="34" charset="-122"/>
              </a:rPr>
              <a:t>RAN</a:t>
            </a:r>
            <a:endParaRPr lang="en-US" sz="1067" dirty="0">
              <a:solidFill>
                <a:srgbClr val="000000"/>
              </a:solidFill>
              <a:latin typeface="微软雅黑" pitchFamily="34" charset="-122"/>
              <a:ea typeface="微软雅黑" pitchFamily="34" charset="-122"/>
            </a:endParaRPr>
          </a:p>
        </p:txBody>
      </p:sp>
      <p:sp>
        <p:nvSpPr>
          <p:cNvPr id="100" name="TextBox 8"/>
          <p:cNvSpPr txBox="1"/>
          <p:nvPr/>
        </p:nvSpPr>
        <p:spPr>
          <a:xfrm>
            <a:off x="9748405" y="4561992"/>
            <a:ext cx="2226892" cy="261610"/>
          </a:xfrm>
          <a:prstGeom prst="rect">
            <a:avLst/>
          </a:prstGeom>
          <a:noFill/>
          <a:ln>
            <a:noFill/>
          </a:ln>
        </p:spPr>
        <p:txBody>
          <a:bodyPr wrap="none" rtlCol="0">
            <a:spAutoFit/>
          </a:bodyPr>
          <a:lstStyle/>
          <a:p>
            <a:r>
              <a:rPr lang="en-US" altLang="zh-CN" sz="1100" b="1" dirty="0" smtClean="0">
                <a:solidFill>
                  <a:srgbClr val="C00000"/>
                </a:solidFill>
                <a:latin typeface="微软雅黑" pitchFamily="34" charset="-122"/>
                <a:ea typeface="微软雅黑" pitchFamily="34" charset="-122"/>
              </a:rPr>
              <a:t>Service Guarantee for Slice A</a:t>
            </a:r>
            <a:endParaRPr lang="zh-CN" altLang="en-US" sz="1100" b="1" dirty="0">
              <a:solidFill>
                <a:srgbClr val="C00000"/>
              </a:solidFill>
              <a:latin typeface="微软雅黑" pitchFamily="34" charset="-122"/>
              <a:ea typeface="微软雅黑" pitchFamily="34" charset="-122"/>
            </a:endParaRPr>
          </a:p>
        </p:txBody>
      </p:sp>
      <p:sp>
        <p:nvSpPr>
          <p:cNvPr id="101" name="椭圆 262"/>
          <p:cNvSpPr/>
          <p:nvPr/>
        </p:nvSpPr>
        <p:spPr bwMode="gray">
          <a:xfrm>
            <a:off x="9023597" y="4099698"/>
            <a:ext cx="1028529" cy="442880"/>
          </a:xfrm>
          <a:prstGeom prst="ellipse">
            <a:avLst/>
          </a:prstGeom>
          <a:solidFill>
            <a:schemeClr val="accent2">
              <a:lumMod val="20000"/>
              <a:lumOff val="80000"/>
            </a:schemeClr>
          </a:solidFill>
          <a:ln w="9525">
            <a:solidFill>
              <a:schemeClr val="tx1"/>
            </a:solidFill>
            <a:round/>
            <a:headEnd/>
            <a:tailEnd/>
          </a:ln>
          <a:effectLst/>
        </p:spPr>
        <p:txBody>
          <a:bodyPr wrap="none" rtlCol="0" anchor="ctr"/>
          <a:lstStyle/>
          <a:p>
            <a:pPr algn="ctr"/>
            <a:r>
              <a:rPr lang="en-US" altLang="zh-CN" sz="1067" dirty="0" smtClean="0">
                <a:solidFill>
                  <a:srgbClr val="000000"/>
                </a:solidFill>
                <a:latin typeface="微软雅黑" pitchFamily="34" charset="-122"/>
                <a:ea typeface="微软雅黑" pitchFamily="34" charset="-122"/>
              </a:rPr>
              <a:t>PCF</a:t>
            </a:r>
            <a:endParaRPr lang="en-US" altLang="zh-CN" sz="1067" dirty="0">
              <a:solidFill>
                <a:srgbClr val="000000"/>
              </a:solidFill>
              <a:latin typeface="微软雅黑" pitchFamily="34" charset="-122"/>
              <a:ea typeface="微软雅黑" pitchFamily="34" charset="-122"/>
            </a:endParaRPr>
          </a:p>
        </p:txBody>
      </p:sp>
      <p:sp>
        <p:nvSpPr>
          <p:cNvPr id="102" name="椭圆 316"/>
          <p:cNvSpPr/>
          <p:nvPr/>
        </p:nvSpPr>
        <p:spPr bwMode="gray">
          <a:xfrm>
            <a:off x="7473638" y="4554032"/>
            <a:ext cx="734597" cy="332851"/>
          </a:xfrm>
          <a:prstGeom prst="ellipse">
            <a:avLst/>
          </a:prstGeom>
          <a:noFill/>
          <a:ln w="9525">
            <a:noFill/>
            <a:round/>
            <a:headEnd/>
            <a:tailEnd/>
          </a:ln>
          <a:effectLst/>
        </p:spPr>
        <p:txBody>
          <a:bodyPr wrap="none" rtlCol="0" anchor="ctr"/>
          <a:lstStyle/>
          <a:p>
            <a:pPr algn="ctr"/>
            <a:endParaRPr lang="en-US" sz="1067" dirty="0">
              <a:solidFill>
                <a:srgbClr val="00B050"/>
              </a:solidFill>
              <a:latin typeface="微软雅黑" panose="020B0503020204020204" pitchFamily="34" charset="-122"/>
              <a:ea typeface="微软雅黑" panose="020B0503020204020204" pitchFamily="34" charset="-122"/>
            </a:endParaRPr>
          </a:p>
        </p:txBody>
      </p:sp>
      <mc:AlternateContent xmlns:mc="http://schemas.openxmlformats.org/markup-compatibility/2006" xmlns:a14="http://schemas.microsoft.com/office/drawing/2010/main">
        <mc:Choice Requires="a14">
          <p:sp>
            <p:nvSpPr>
              <p:cNvPr id="103" name="椭圆 268"/>
              <p:cNvSpPr/>
              <p:nvPr/>
            </p:nvSpPr>
            <p:spPr bwMode="gray">
              <a:xfrm>
                <a:off x="10282729" y="3319032"/>
                <a:ext cx="532774" cy="510879"/>
              </a:xfrm>
              <a:prstGeom prst="ellipse">
                <a:avLst/>
              </a:prstGeom>
              <a:noFill/>
              <a:ln w="9525">
                <a:noFill/>
                <a:round/>
                <a:headEnd/>
                <a:tailEnd/>
              </a:ln>
              <a:effectLst/>
            </p:spPr>
            <p:txBody>
              <a:bodyPr wrap="none" rtlCol="0" anchor="ctr"/>
              <a:lstStyle/>
              <a:p>
                <a:pPr>
                  <a:buSzPct val="50000"/>
                </a:pPr>
                <a:r>
                  <a:rPr lang="zh-CN" altLang="en-US" sz="800" dirty="0" smtClean="0">
                    <a:solidFill>
                      <a:srgbClr val="0000FF"/>
                    </a:solidFill>
                    <a:latin typeface="微软雅黑" panose="020B0503020204020204" pitchFamily="34" charset="-122"/>
                    <a:ea typeface="微软雅黑" panose="020B0503020204020204" pitchFamily="34" charset="-122"/>
                  </a:rPr>
                  <a:t>⑤ </a:t>
                </a:r>
                <a:r>
                  <a:rPr lang="en-US" altLang="zh-CN" sz="800" dirty="0" smtClean="0">
                    <a:solidFill>
                      <a:srgbClr val="0000FF"/>
                    </a:solidFill>
                    <a:latin typeface="微软雅黑" panose="020B0503020204020204" pitchFamily="34" charset="-122"/>
                    <a:ea typeface="微软雅黑" panose="020B0503020204020204" pitchFamily="34" charset="-122"/>
                  </a:rPr>
                  <a:t>Slice A QoE Response</a:t>
                </a:r>
              </a:p>
              <a:p>
                <a:pPr>
                  <a:buSzPct val="50000"/>
                </a:pPr>
                <a:r>
                  <a:rPr lang="en-US" altLang="zh-CN" sz="800" dirty="0" smtClean="0">
                    <a:solidFill>
                      <a:srgbClr val="0000FF"/>
                    </a:solidFill>
                    <a:latin typeface="微软雅黑" panose="020B0503020204020204" pitchFamily="34" charset="-122"/>
                    <a:ea typeface="微软雅黑" panose="020B0503020204020204" pitchFamily="34" charset="-122"/>
                  </a:rPr>
                  <a:t>  - </a:t>
                </a:r>
                <a:r>
                  <a:rPr lang="en-US" altLang="zh-CN" sz="800" dirty="0">
                    <a:solidFill>
                      <a:srgbClr val="0000FF"/>
                    </a:solidFill>
                    <a:latin typeface="微软雅黑" panose="020B0503020204020204" pitchFamily="34" charset="-122"/>
                    <a:ea typeface="微软雅黑" panose="020B0503020204020204" pitchFamily="34" charset="-122"/>
                  </a:rPr>
                  <a:t>Geo Area </a:t>
                </a:r>
              </a:p>
              <a:p>
                <a:r>
                  <a:rPr lang="en-US" altLang="zh-CN" sz="800" dirty="0">
                    <a:solidFill>
                      <a:srgbClr val="0000FF"/>
                    </a:solidFill>
                    <a:latin typeface="微软雅黑" panose="020B0503020204020204" pitchFamily="34" charset="-122"/>
                    <a:ea typeface="微软雅黑" panose="020B0503020204020204" pitchFamily="34" charset="-122"/>
                  </a:rPr>
                  <a:t> </a:t>
                </a:r>
                <a:r>
                  <a:rPr lang="en-US" altLang="zh-CN" sz="800" dirty="0" smtClean="0">
                    <a:solidFill>
                      <a:srgbClr val="0000FF"/>
                    </a:solidFill>
                    <a:latin typeface="微软雅黑" panose="020B0503020204020204" pitchFamily="34" charset="-122"/>
                    <a:ea typeface="微软雅黑" panose="020B0503020204020204" pitchFamily="34" charset="-122"/>
                  </a:rPr>
                  <a:t> - </a:t>
                </a:r>
                <a:r>
                  <a:rPr lang="en-US" altLang="zh-CN" sz="800" dirty="0">
                    <a:solidFill>
                      <a:srgbClr val="0000FF"/>
                    </a:solidFill>
                    <a:latin typeface="微软雅黑" panose="020B0503020204020204" pitchFamily="34" charset="-122"/>
                    <a:ea typeface="微软雅黑" panose="020B0503020204020204" pitchFamily="34" charset="-122"/>
                  </a:rPr>
                  <a:t>Service MOS</a:t>
                </a:r>
                <a:r>
                  <a:rPr lang="zh-CN" altLang="en-US" sz="800" dirty="0">
                    <a:solidFill>
                      <a:srgbClr val="0000FF"/>
                    </a:solidFill>
                    <a:latin typeface="微软雅黑" panose="020B0503020204020204" pitchFamily="34" charset="-122"/>
                    <a:ea typeface="微软雅黑" panose="020B0503020204020204" pitchFamily="34" charset="-122"/>
                  </a:rPr>
                  <a:t> </a:t>
                </a:r>
                <a:r>
                  <a:rPr lang="en-US" altLang="zh-CN" sz="800" dirty="0">
                    <a:solidFill>
                      <a:srgbClr val="0000FF"/>
                    </a:solidFill>
                    <a:latin typeface="微软雅黑" panose="020B0503020204020204" pitchFamily="34" charset="-122"/>
                    <a:ea typeface="微软雅黑" panose="020B0503020204020204" pitchFamily="34" charset="-122"/>
                  </a:rPr>
                  <a:t>Requirement</a:t>
                </a:r>
                <a:r>
                  <a:rPr lang="zh-CN" altLang="en-US" sz="800" dirty="0">
                    <a:solidFill>
                      <a:srgbClr val="0000FF"/>
                    </a:solidFill>
                    <a:latin typeface="微软雅黑" panose="020B0503020204020204" pitchFamily="34" charset="-122"/>
                    <a:ea typeface="微软雅黑" panose="020B0503020204020204" pitchFamily="34" charset="-122"/>
                  </a:rPr>
                  <a:t> </a:t>
                </a:r>
                <a:endParaRPr lang="en-US" altLang="zh-CN" sz="800" dirty="0">
                  <a:solidFill>
                    <a:srgbClr val="0000FF"/>
                  </a:solidFill>
                  <a:latin typeface="微软雅黑" panose="020B0503020204020204" pitchFamily="34" charset="-122"/>
                  <a:ea typeface="微软雅黑" panose="020B0503020204020204" pitchFamily="34" charset="-122"/>
                </a:endParaRPr>
              </a:p>
              <a:p>
                <a:r>
                  <a:rPr lang="en-US" altLang="zh-CN" sz="800" dirty="0">
                    <a:solidFill>
                      <a:srgbClr val="0000FF"/>
                    </a:solidFill>
                    <a:latin typeface="微软雅黑" panose="020B0503020204020204" pitchFamily="34" charset="-122"/>
                    <a:ea typeface="微软雅黑" panose="020B0503020204020204" pitchFamily="34" charset="-122"/>
                  </a:rPr>
                  <a:t>       e.g. MOS</a:t>
                </a:r>
                <a:r>
                  <a:rPr lang="en-US" altLang="zh-CN" sz="800" dirty="0">
                    <a:solidFill>
                      <a:srgbClr val="0000FF"/>
                    </a:solidFill>
                    <a:ea typeface="微软雅黑" panose="020B0503020204020204" pitchFamily="34" charset="-122"/>
                  </a:rPr>
                  <a:t> </a:t>
                </a:r>
                <a14:m>
                  <m:oMath xmlns:m="http://schemas.openxmlformats.org/officeDocument/2006/math">
                    <m:r>
                      <a:rPr lang="en-US" altLang="zh-CN" sz="800" b="0" i="1">
                        <a:solidFill>
                          <a:srgbClr val="0000FF"/>
                        </a:solidFill>
                        <a:latin typeface="Cambria Math" panose="02040503050406030204" pitchFamily="18" charset="0"/>
                        <a:ea typeface="微软雅黑" panose="020B0503020204020204" pitchFamily="34" charset="-122"/>
                      </a:rPr>
                      <m:t>≥ </m:t>
                    </m:r>
                  </m:oMath>
                </a14:m>
                <a:r>
                  <a:rPr lang="en-US" altLang="zh-CN" sz="800" dirty="0">
                    <a:solidFill>
                      <a:srgbClr val="0000FF"/>
                    </a:solidFill>
                    <a:latin typeface="微软雅黑" panose="020B0503020204020204" pitchFamily="34" charset="-122"/>
                    <a:ea typeface="微软雅黑" panose="020B0503020204020204" pitchFamily="34" charset="-122"/>
                  </a:rPr>
                  <a:t>3.0</a:t>
                </a:r>
              </a:p>
              <a:p>
                <a:r>
                  <a:rPr lang="en-US" altLang="zh-CN" sz="800" dirty="0">
                    <a:solidFill>
                      <a:srgbClr val="0000FF"/>
                    </a:solidFill>
                    <a:latin typeface="微软雅黑" panose="020B0503020204020204" pitchFamily="34" charset="-122"/>
                    <a:ea typeface="微软雅黑" panose="020B0503020204020204" pitchFamily="34" charset="-122"/>
                  </a:rPr>
                  <a:t>  </a:t>
                </a:r>
                <a:r>
                  <a:rPr lang="en-US" altLang="zh-CN" sz="800" dirty="0" smtClean="0">
                    <a:solidFill>
                      <a:srgbClr val="0000FF"/>
                    </a:solidFill>
                    <a:latin typeface="微软雅黑" panose="020B0503020204020204" pitchFamily="34" charset="-122"/>
                    <a:ea typeface="微软雅黑" panose="020B0503020204020204" pitchFamily="34" charset="-122"/>
                  </a:rPr>
                  <a:t>- </a:t>
                </a:r>
                <a:r>
                  <a:rPr lang="en-US" altLang="zh-CN" sz="800" dirty="0">
                    <a:solidFill>
                      <a:srgbClr val="0000FF"/>
                    </a:solidFill>
                    <a:latin typeface="微软雅黑" panose="020B0503020204020204" pitchFamily="34" charset="-122"/>
                    <a:ea typeface="微软雅黑" panose="020B0503020204020204" pitchFamily="34" charset="-122"/>
                  </a:rPr>
                  <a:t>Service MOS</a:t>
                </a:r>
                <a:r>
                  <a:rPr lang="zh-CN" altLang="en-US" sz="800" dirty="0">
                    <a:solidFill>
                      <a:srgbClr val="0000FF"/>
                    </a:solidFill>
                    <a:latin typeface="微软雅黑" panose="020B0503020204020204" pitchFamily="34" charset="-122"/>
                    <a:ea typeface="微软雅黑" panose="020B0503020204020204" pitchFamily="34" charset="-122"/>
                  </a:rPr>
                  <a:t> </a:t>
                </a:r>
                <a:r>
                  <a:rPr lang="en-US" altLang="zh-CN" sz="800" dirty="0">
                    <a:solidFill>
                      <a:srgbClr val="0000FF"/>
                    </a:solidFill>
                    <a:latin typeface="微软雅黑" panose="020B0503020204020204" pitchFamily="34" charset="-122"/>
                    <a:ea typeface="微软雅黑" panose="020B0503020204020204" pitchFamily="34" charset="-122"/>
                  </a:rPr>
                  <a:t>Percentage </a:t>
                </a:r>
              </a:p>
              <a:p>
                <a:r>
                  <a:rPr lang="en-US" altLang="zh-CN" sz="800" dirty="0">
                    <a:solidFill>
                      <a:srgbClr val="0000FF"/>
                    </a:solidFill>
                    <a:latin typeface="微软雅黑" panose="020B0503020204020204" pitchFamily="34" charset="-122"/>
                    <a:ea typeface="微软雅黑" panose="020B0503020204020204" pitchFamily="34" charset="-122"/>
                  </a:rPr>
                  <a:t>       Requirement e.g. </a:t>
                </a:r>
                <a14:m>
                  <m:oMath xmlns:m="http://schemas.openxmlformats.org/officeDocument/2006/math">
                    <m:r>
                      <a:rPr lang="en-US" altLang="zh-CN" sz="800" b="0" i="1">
                        <a:solidFill>
                          <a:srgbClr val="0000FF"/>
                        </a:solidFill>
                        <a:latin typeface="Cambria Math" panose="02040503050406030204" pitchFamily="18" charset="0"/>
                        <a:ea typeface="微软雅黑" panose="020B0503020204020204" pitchFamily="34" charset="-122"/>
                      </a:rPr>
                      <m:t>≥</m:t>
                    </m:r>
                  </m:oMath>
                </a14:m>
                <a:r>
                  <a:rPr lang="en-US" altLang="zh-CN" sz="800" dirty="0">
                    <a:solidFill>
                      <a:srgbClr val="0000FF"/>
                    </a:solidFill>
                    <a:latin typeface="微软雅黑" panose="020B0503020204020204" pitchFamily="34" charset="-122"/>
                    <a:ea typeface="微软雅黑" panose="020B0503020204020204" pitchFamily="34" charset="-122"/>
                  </a:rPr>
                  <a:t>90%</a:t>
                </a:r>
              </a:p>
              <a:p>
                <a:r>
                  <a:rPr lang="en-US" altLang="zh-CN" sz="800" dirty="0">
                    <a:solidFill>
                      <a:srgbClr val="0000FF"/>
                    </a:solidFill>
                    <a:latin typeface="微软雅黑" panose="020B0503020204020204" pitchFamily="34" charset="-122"/>
                    <a:ea typeface="微软雅黑" panose="020B0503020204020204" pitchFamily="34" charset="-122"/>
                  </a:rPr>
                  <a:t>   </a:t>
                </a:r>
                <a:r>
                  <a:rPr lang="en-US" altLang="zh-CN" sz="800" dirty="0" smtClean="0">
                    <a:solidFill>
                      <a:srgbClr val="0000FF"/>
                    </a:solidFill>
                    <a:latin typeface="微软雅黑" panose="020B0503020204020204" pitchFamily="34" charset="-122"/>
                    <a:ea typeface="微软雅黑" panose="020B0503020204020204" pitchFamily="34" charset="-122"/>
                  </a:rPr>
                  <a:t>-  </a:t>
                </a:r>
                <a:r>
                  <a:rPr lang="en-US" altLang="zh-CN" sz="800" dirty="0">
                    <a:solidFill>
                      <a:srgbClr val="0000FF"/>
                    </a:solidFill>
                    <a:latin typeface="微软雅黑" panose="020B0503020204020204" pitchFamily="34" charset="-122"/>
                    <a:ea typeface="微软雅黑" panose="020B0503020204020204" pitchFamily="34" charset="-122"/>
                  </a:rPr>
                  <a:t>Max Users per APP ID, e.g. </a:t>
                </a:r>
                <a:r>
                  <a:rPr lang="en-US" altLang="zh-CN" sz="800" dirty="0" smtClean="0">
                    <a:solidFill>
                      <a:srgbClr val="0000FF"/>
                    </a:solidFill>
                    <a:latin typeface="微软雅黑" panose="020B0503020204020204" pitchFamily="34" charset="-122"/>
                    <a:ea typeface="微软雅黑" panose="020B0503020204020204" pitchFamily="34" charset="-122"/>
                  </a:rPr>
                  <a:t>1000</a:t>
                </a:r>
                <a:endParaRPr lang="en-US" altLang="zh-CN" sz="800" dirty="0">
                  <a:solidFill>
                    <a:srgbClr val="0000FF"/>
                  </a:solidFill>
                  <a:latin typeface="微软雅黑" panose="020B0503020204020204" pitchFamily="34" charset="-122"/>
                  <a:ea typeface="微软雅黑" panose="020B0503020204020204" pitchFamily="34" charset="-122"/>
                </a:endParaRPr>
              </a:p>
              <a:p>
                <a:r>
                  <a:rPr lang="en-US" altLang="zh-CN" sz="800" dirty="0">
                    <a:solidFill>
                      <a:srgbClr val="0000FF"/>
                    </a:solidFill>
                    <a:latin typeface="微软雅黑" panose="020B0503020204020204" pitchFamily="34" charset="-122"/>
                    <a:ea typeface="微软雅黑" panose="020B0503020204020204" pitchFamily="34" charset="-122"/>
                  </a:rPr>
                  <a:t>   </a:t>
                </a:r>
                <a:r>
                  <a:rPr lang="en-US" altLang="zh-CN" sz="800" dirty="0" smtClean="0">
                    <a:solidFill>
                      <a:srgbClr val="0000FF"/>
                    </a:solidFill>
                    <a:latin typeface="微软雅黑" panose="020B0503020204020204" pitchFamily="34" charset="-122"/>
                    <a:ea typeface="微软雅黑" panose="020B0503020204020204" pitchFamily="34" charset="-122"/>
                  </a:rPr>
                  <a:t>- </a:t>
                </a:r>
                <a:r>
                  <a:rPr lang="en-GB" altLang="zh-CN" sz="800" dirty="0">
                    <a:solidFill>
                      <a:srgbClr val="0000FF"/>
                    </a:solidFill>
                    <a:latin typeface="微软雅黑" panose="020B0503020204020204" pitchFamily="34" charset="-122"/>
                    <a:ea typeface="微软雅黑" panose="020B0503020204020204" pitchFamily="34" charset="-122"/>
                  </a:rPr>
                  <a:t>Flow bit rate </a:t>
                </a:r>
                <a:r>
                  <a:rPr lang="en-GB" altLang="zh-CN" sz="800" dirty="0" smtClean="0">
                    <a:solidFill>
                      <a:srgbClr val="0000FF"/>
                    </a:solidFill>
                    <a:latin typeface="微软雅黑" panose="020B0503020204020204" pitchFamily="34" charset="-122"/>
                    <a:ea typeface="微软雅黑" panose="020B0503020204020204" pitchFamily="34" charset="-122"/>
                  </a:rPr>
                  <a:t>,</a:t>
                </a:r>
                <a:r>
                  <a:rPr lang="en-GB" altLang="zh-CN" sz="800" dirty="0">
                    <a:solidFill>
                      <a:srgbClr val="0000FF"/>
                    </a:solidFill>
                    <a:latin typeface="微软雅黑" panose="020B0503020204020204" pitchFamily="34" charset="-122"/>
                    <a:ea typeface="微软雅黑" panose="020B0503020204020204" pitchFamily="34" charset="-122"/>
                  </a:rPr>
                  <a:t>e.g. 2</a:t>
                </a:r>
                <a:r>
                  <a:rPr lang="en-GB" altLang="zh-CN" sz="800" dirty="0" smtClean="0">
                    <a:solidFill>
                      <a:srgbClr val="0000FF"/>
                    </a:solidFill>
                    <a:latin typeface="微软雅黑" panose="020B0503020204020204" pitchFamily="34" charset="-122"/>
                    <a:ea typeface="微软雅黑" panose="020B0503020204020204" pitchFamily="34" charset="-122"/>
                  </a:rPr>
                  <a:t>MB</a:t>
                </a:r>
                <a:endParaRPr lang="en-US" altLang="zh-CN" sz="800" dirty="0">
                  <a:solidFill>
                    <a:srgbClr val="0000FF"/>
                  </a:solidFill>
                  <a:latin typeface="微软雅黑" panose="020B0503020204020204" pitchFamily="34" charset="-122"/>
                  <a:ea typeface="微软雅黑" panose="020B0503020204020204" pitchFamily="34" charset="-122"/>
                </a:endParaRPr>
              </a:p>
            </p:txBody>
          </p:sp>
        </mc:Choice>
        <mc:Fallback xmlns="">
          <p:sp>
            <p:nvSpPr>
              <p:cNvPr id="103" name="椭圆 268"/>
              <p:cNvSpPr>
                <a:spLocks noRot="1" noChangeAspect="1" noMove="1" noResize="1" noEditPoints="1" noAdjustHandles="1" noChangeArrowheads="1" noChangeShapeType="1" noTextEdit="1"/>
              </p:cNvSpPr>
              <p:nvPr/>
            </p:nvSpPr>
            <p:spPr bwMode="gray">
              <a:xfrm>
                <a:off x="10282729" y="3319032"/>
                <a:ext cx="532774" cy="510879"/>
              </a:xfrm>
              <a:prstGeom prst="ellipse">
                <a:avLst/>
              </a:prstGeom>
              <a:blipFill rotWithShape="0">
                <a:blip r:embed="rId19"/>
                <a:stretch>
                  <a:fillRect t="-51190" r="-273563" b="-58333"/>
                </a:stretch>
              </a:blipFill>
              <a:ln w="9525">
                <a:noFill/>
                <a:round/>
                <a:headEnd/>
                <a:tailEnd/>
              </a:ln>
              <a:effectLst/>
            </p:spPr>
            <p:txBody>
              <a:bodyPr/>
              <a:lstStyle/>
              <a:p>
                <a:r>
                  <a:rPr lang="en-US">
                    <a:noFill/>
                  </a:rPr>
                  <a:t> </a:t>
                </a:r>
              </a:p>
            </p:txBody>
          </p:sp>
        </mc:Fallback>
      </mc:AlternateContent>
      <p:sp>
        <p:nvSpPr>
          <p:cNvPr id="104" name="椭圆 255"/>
          <p:cNvSpPr/>
          <p:nvPr/>
        </p:nvSpPr>
        <p:spPr bwMode="gray">
          <a:xfrm>
            <a:off x="7790711" y="2516096"/>
            <a:ext cx="1080000" cy="229308"/>
          </a:xfrm>
          <a:prstGeom prst="ellipse">
            <a:avLst/>
          </a:prstGeom>
          <a:solidFill>
            <a:schemeClr val="accent2">
              <a:lumMod val="20000"/>
              <a:lumOff val="80000"/>
            </a:schemeClr>
          </a:solidFill>
          <a:ln w="19050">
            <a:solidFill>
              <a:srgbClr val="0000CC"/>
            </a:solidFill>
            <a:round/>
            <a:headEnd/>
            <a:tailEnd/>
          </a:ln>
          <a:effectLst/>
        </p:spPr>
        <p:txBody>
          <a:bodyPr wrap="none" rtlCol="0" anchor="ctr"/>
          <a:lstStyle/>
          <a:p>
            <a:pPr algn="ctr"/>
            <a:r>
              <a:rPr lang="en-US" altLang="zh-CN" sz="1333" b="1" dirty="0" smtClean="0">
                <a:solidFill>
                  <a:srgbClr val="0000CC"/>
                </a:solidFill>
                <a:latin typeface="Arial" charset="0"/>
              </a:rPr>
              <a:t>NSSF</a:t>
            </a:r>
            <a:endParaRPr lang="en-US" sz="1333" b="1" dirty="0">
              <a:solidFill>
                <a:srgbClr val="0000CC"/>
              </a:solidFill>
              <a:latin typeface="Arial" charset="0"/>
            </a:endParaRPr>
          </a:p>
        </p:txBody>
      </p:sp>
      <p:sp>
        <p:nvSpPr>
          <p:cNvPr id="106" name="椭圆 255"/>
          <p:cNvSpPr/>
          <p:nvPr/>
        </p:nvSpPr>
        <p:spPr bwMode="gray">
          <a:xfrm>
            <a:off x="10142692" y="2517757"/>
            <a:ext cx="1078077" cy="229308"/>
          </a:xfrm>
          <a:prstGeom prst="ellipse">
            <a:avLst/>
          </a:prstGeom>
          <a:solidFill>
            <a:schemeClr val="accent2">
              <a:lumMod val="20000"/>
              <a:lumOff val="80000"/>
            </a:schemeClr>
          </a:solidFill>
          <a:ln w="19050">
            <a:solidFill>
              <a:srgbClr val="0000CC"/>
            </a:solidFill>
            <a:round/>
            <a:headEnd/>
            <a:tailEnd/>
          </a:ln>
          <a:effectLst/>
        </p:spPr>
        <p:txBody>
          <a:bodyPr wrap="none" rtlCol="0" anchor="ctr"/>
          <a:lstStyle/>
          <a:p>
            <a:pPr algn="ctr"/>
            <a:r>
              <a:rPr lang="en-US" altLang="zh-CN" sz="1333" b="1" dirty="0" smtClean="0">
                <a:solidFill>
                  <a:srgbClr val="0000CC"/>
                </a:solidFill>
                <a:latin typeface="Arial" charset="0"/>
              </a:rPr>
              <a:t>NWDAF</a:t>
            </a:r>
            <a:endParaRPr lang="en-US" sz="1333" b="1" dirty="0">
              <a:solidFill>
                <a:srgbClr val="0000CC"/>
              </a:solidFill>
              <a:latin typeface="Arial" charset="0"/>
            </a:endParaRPr>
          </a:p>
        </p:txBody>
      </p:sp>
      <p:cxnSp>
        <p:nvCxnSpPr>
          <p:cNvPr id="107" name="直接箭头连接符 254"/>
          <p:cNvCxnSpPr>
            <a:stCxn id="104" idx="6"/>
            <a:endCxn id="106" idx="2"/>
          </p:cNvCxnSpPr>
          <p:nvPr/>
        </p:nvCxnSpPr>
        <p:spPr bwMode="auto">
          <a:xfrm>
            <a:off x="8870711" y="2630750"/>
            <a:ext cx="1271981" cy="1661"/>
          </a:xfrm>
          <a:prstGeom prst="straightConnector1">
            <a:avLst/>
          </a:prstGeom>
          <a:noFill/>
          <a:ln w="9525" cap="flat" cmpd="sng" algn="ctr">
            <a:solidFill>
              <a:srgbClr val="00B050"/>
            </a:solidFill>
            <a:prstDash val="solid"/>
            <a:round/>
            <a:headEnd type="triangle" w="med" len="med"/>
            <a:tailEnd type="none" w="med" len="med"/>
          </a:ln>
          <a:effectLst/>
        </p:spPr>
      </p:cxnSp>
      <p:cxnSp>
        <p:nvCxnSpPr>
          <p:cNvPr id="108" name="直接箭头连接符 107"/>
          <p:cNvCxnSpPr>
            <a:stCxn id="104" idx="4"/>
            <a:endCxn id="101" idx="0"/>
          </p:cNvCxnSpPr>
          <p:nvPr/>
        </p:nvCxnSpPr>
        <p:spPr bwMode="auto">
          <a:xfrm>
            <a:off x="8330711" y="2745404"/>
            <a:ext cx="1207151" cy="1354294"/>
          </a:xfrm>
          <a:prstGeom prst="straightConnector1">
            <a:avLst/>
          </a:prstGeom>
          <a:noFill/>
          <a:ln w="9525" cap="flat" cmpd="sng" algn="ctr">
            <a:solidFill>
              <a:srgbClr val="00B050"/>
            </a:solidFill>
            <a:prstDash val="solid"/>
            <a:round/>
            <a:headEnd type="none" w="med" len="med"/>
            <a:tailEnd type="triangle" w="med" len="med"/>
          </a:ln>
          <a:effectLst/>
        </p:spPr>
      </p:cxnSp>
      <p:cxnSp>
        <p:nvCxnSpPr>
          <p:cNvPr id="109" name="直接箭头连接符 108"/>
          <p:cNvCxnSpPr>
            <a:stCxn id="106" idx="4"/>
            <a:endCxn id="101" idx="0"/>
          </p:cNvCxnSpPr>
          <p:nvPr/>
        </p:nvCxnSpPr>
        <p:spPr bwMode="auto">
          <a:xfrm flipH="1">
            <a:off x="9537862" y="2747065"/>
            <a:ext cx="1143869" cy="1352633"/>
          </a:xfrm>
          <a:prstGeom prst="straightConnector1">
            <a:avLst/>
          </a:prstGeom>
          <a:noFill/>
          <a:ln w="9525" cap="flat" cmpd="sng" algn="ctr">
            <a:solidFill>
              <a:srgbClr val="00B050"/>
            </a:solidFill>
            <a:prstDash val="solid"/>
            <a:round/>
            <a:headEnd type="none" w="med" len="med"/>
            <a:tailEnd type="triangle" w="med" len="med"/>
          </a:ln>
          <a:effectLst/>
        </p:spPr>
      </p:cxnSp>
      <p:sp>
        <p:nvSpPr>
          <p:cNvPr id="110" name="椭圆 268"/>
          <p:cNvSpPr/>
          <p:nvPr/>
        </p:nvSpPr>
        <p:spPr bwMode="gray">
          <a:xfrm>
            <a:off x="9593813" y="2791541"/>
            <a:ext cx="1390732" cy="235660"/>
          </a:xfrm>
          <a:prstGeom prst="ellipse">
            <a:avLst/>
          </a:prstGeom>
          <a:noFill/>
          <a:ln w="9525">
            <a:noFill/>
            <a:round/>
            <a:headEnd/>
            <a:tailEnd/>
          </a:ln>
          <a:effectLst/>
        </p:spPr>
        <p:txBody>
          <a:bodyPr wrap="none" rtlCol="0" anchor="ctr"/>
          <a:lstStyle/>
          <a:p>
            <a:r>
              <a:rPr lang="zh-CN" altLang="en-US" sz="800" dirty="0" smtClean="0">
                <a:solidFill>
                  <a:srgbClr val="C00000"/>
                </a:solidFill>
                <a:latin typeface="微软雅黑" panose="020B0503020204020204" pitchFamily="34" charset="-122"/>
                <a:ea typeface="微软雅黑" panose="020B0503020204020204" pitchFamily="34" charset="-122"/>
              </a:rPr>
              <a:t>③ </a:t>
            </a:r>
            <a:r>
              <a:rPr lang="en-US" altLang="zh-CN" sz="800" dirty="0" smtClean="0">
                <a:solidFill>
                  <a:srgbClr val="C00000"/>
                </a:solidFill>
                <a:latin typeface="微软雅黑" panose="020B0503020204020204" pitchFamily="34" charset="-122"/>
                <a:ea typeface="微软雅黑" panose="020B0503020204020204" pitchFamily="34" charset="-122"/>
              </a:rPr>
              <a:t>Slice A QoS Parameter </a:t>
            </a:r>
            <a:r>
              <a:rPr lang="en-US" altLang="zh-CN" sz="800" dirty="0">
                <a:solidFill>
                  <a:srgbClr val="C00000"/>
                </a:solidFill>
                <a:latin typeface="微软雅黑" panose="020B0503020204020204" pitchFamily="34" charset="-122"/>
                <a:ea typeface="微软雅黑" panose="020B0503020204020204" pitchFamily="34" charset="-122"/>
              </a:rPr>
              <a:t>C</a:t>
            </a:r>
            <a:r>
              <a:rPr lang="en-US" altLang="zh-CN" sz="800" dirty="0" smtClean="0">
                <a:solidFill>
                  <a:srgbClr val="C00000"/>
                </a:solidFill>
                <a:latin typeface="微软雅黑" panose="020B0503020204020204" pitchFamily="34" charset="-122"/>
                <a:ea typeface="微软雅黑" panose="020B0503020204020204" pitchFamily="34" charset="-122"/>
              </a:rPr>
              <a:t>ombination </a:t>
            </a:r>
          </a:p>
          <a:p>
            <a:r>
              <a:rPr lang="en-US" altLang="zh-CN" sz="800" dirty="0" smtClean="0">
                <a:solidFill>
                  <a:srgbClr val="C00000"/>
                </a:solidFill>
                <a:latin typeface="微软雅黑" panose="020B0503020204020204" pitchFamily="34" charset="-122"/>
                <a:ea typeface="微软雅黑" panose="020B0503020204020204" pitchFamily="34" charset="-122"/>
              </a:rPr>
              <a:t>Recommendation per APP ID</a:t>
            </a:r>
          </a:p>
        </p:txBody>
      </p:sp>
      <p:sp>
        <p:nvSpPr>
          <p:cNvPr id="111" name="椭圆 268"/>
          <p:cNvSpPr/>
          <p:nvPr/>
        </p:nvSpPr>
        <p:spPr bwMode="gray">
          <a:xfrm>
            <a:off x="8044406" y="2732866"/>
            <a:ext cx="1806861" cy="348906"/>
          </a:xfrm>
          <a:prstGeom prst="ellipse">
            <a:avLst/>
          </a:prstGeom>
          <a:noFill/>
          <a:ln w="9525">
            <a:noFill/>
            <a:round/>
            <a:headEnd/>
            <a:tailEnd/>
          </a:ln>
          <a:effectLst/>
        </p:spPr>
        <p:txBody>
          <a:bodyPr wrap="none" rtlCol="0" anchor="ctr"/>
          <a:lstStyle/>
          <a:p>
            <a:r>
              <a:rPr lang="zh-CN" altLang="en-US" sz="800" dirty="0" smtClean="0">
                <a:solidFill>
                  <a:srgbClr val="C00000"/>
                </a:solidFill>
                <a:latin typeface="微软雅黑" panose="020B0503020204020204" pitchFamily="34" charset="-122"/>
                <a:ea typeface="微软雅黑" panose="020B0503020204020204" pitchFamily="34" charset="-122"/>
              </a:rPr>
              <a:t>④ </a:t>
            </a:r>
            <a:r>
              <a:rPr lang="en-US" altLang="zh-CN" sz="800" dirty="0" smtClean="0">
                <a:solidFill>
                  <a:srgbClr val="C00000"/>
                </a:solidFill>
                <a:latin typeface="微软雅黑" panose="020B0503020204020204" pitchFamily="34" charset="-122"/>
                <a:ea typeface="微软雅黑" panose="020B0503020204020204" pitchFamily="34" charset="-122"/>
              </a:rPr>
              <a:t>Slice A </a:t>
            </a:r>
            <a:r>
              <a:rPr lang="en-US" sz="800" dirty="0" smtClean="0">
                <a:solidFill>
                  <a:srgbClr val="C00000"/>
                </a:solidFill>
                <a:latin typeface="微软雅黑" panose="020B0503020204020204" pitchFamily="34" charset="-122"/>
                <a:ea typeface="微软雅黑" panose="020B0503020204020204" pitchFamily="34" charset="-122"/>
              </a:rPr>
              <a:t>Load Level </a:t>
            </a:r>
            <a:r>
              <a:rPr lang="en-US" altLang="zh-CN" sz="800" dirty="0" smtClean="0">
                <a:solidFill>
                  <a:srgbClr val="C00000"/>
                </a:solidFill>
                <a:latin typeface="微软雅黑" panose="020B0503020204020204" pitchFamily="34" charset="-122"/>
                <a:ea typeface="微软雅黑" panose="020B0503020204020204" pitchFamily="34" charset="-122"/>
              </a:rPr>
              <a:t>Info</a:t>
            </a:r>
            <a:r>
              <a:rPr lang="zh-CN" altLang="en-US" sz="800" dirty="0" smtClean="0">
                <a:solidFill>
                  <a:srgbClr val="C00000"/>
                </a:solidFill>
                <a:latin typeface="微软雅黑" panose="020B0503020204020204" pitchFamily="34" charset="-122"/>
                <a:ea typeface="微软雅黑" panose="020B0503020204020204" pitchFamily="34" charset="-122"/>
              </a:rPr>
              <a:t> </a:t>
            </a:r>
            <a:endParaRPr lang="en-US" altLang="zh-CN" sz="800" dirty="0" smtClean="0">
              <a:solidFill>
                <a:srgbClr val="C00000"/>
              </a:solidFill>
              <a:latin typeface="微软雅黑" panose="020B0503020204020204" pitchFamily="34" charset="-122"/>
              <a:ea typeface="微软雅黑" panose="020B0503020204020204" pitchFamily="34" charset="-122"/>
            </a:endParaRPr>
          </a:p>
          <a:p>
            <a:r>
              <a:rPr lang="en-US" altLang="zh-CN" sz="800" dirty="0" smtClean="0">
                <a:solidFill>
                  <a:srgbClr val="C00000"/>
                </a:solidFill>
                <a:latin typeface="微软雅黑" panose="020B0503020204020204" pitchFamily="34" charset="-122"/>
                <a:ea typeface="微软雅黑" panose="020B0503020204020204" pitchFamily="34" charset="-122"/>
              </a:rPr>
              <a:t>per Region per time</a:t>
            </a:r>
            <a:endParaRPr lang="zh-CN" altLang="en-US" sz="800" dirty="0" smtClean="0">
              <a:solidFill>
                <a:srgbClr val="C00000"/>
              </a:solidFill>
              <a:latin typeface="微软雅黑" panose="020B0503020204020204" pitchFamily="34" charset="-122"/>
              <a:ea typeface="微软雅黑" panose="020B0503020204020204" pitchFamily="34" charset="-122"/>
            </a:endParaRPr>
          </a:p>
        </p:txBody>
      </p:sp>
      <mc:AlternateContent xmlns:mc="http://schemas.openxmlformats.org/markup-compatibility/2006" xmlns:a14="http://schemas.microsoft.com/office/drawing/2010/main">
        <mc:Choice Requires="a14">
          <p:sp>
            <p:nvSpPr>
              <p:cNvPr id="112" name="椭圆 268"/>
              <p:cNvSpPr/>
              <p:nvPr/>
            </p:nvSpPr>
            <p:spPr bwMode="gray">
              <a:xfrm>
                <a:off x="6514314" y="2769163"/>
                <a:ext cx="1422322" cy="910304"/>
              </a:xfrm>
              <a:prstGeom prst="ellipse">
                <a:avLst/>
              </a:prstGeom>
              <a:noFill/>
              <a:ln w="9525">
                <a:noFill/>
                <a:round/>
                <a:headEnd/>
                <a:tailEnd/>
              </a:ln>
              <a:effectLst/>
            </p:spPr>
            <p:txBody>
              <a:bodyPr wrap="none" rtlCol="0" anchor="ctr"/>
              <a:lstStyle/>
              <a:p>
                <a:pPr>
                  <a:buSzPct val="50000"/>
                </a:pPr>
                <a:r>
                  <a:rPr lang="zh-CN" altLang="en-US" sz="800" b="1" dirty="0" smtClean="0">
                    <a:solidFill>
                      <a:srgbClr val="0000FF"/>
                    </a:solidFill>
                    <a:latin typeface="微软雅黑" panose="020B0503020204020204" pitchFamily="34" charset="-122"/>
                    <a:ea typeface="微软雅黑" panose="020B0503020204020204" pitchFamily="34" charset="-122"/>
                  </a:rPr>
                  <a:t>① </a:t>
                </a:r>
                <a:r>
                  <a:rPr lang="en-US" altLang="zh-CN" sz="800" dirty="0" smtClean="0">
                    <a:solidFill>
                      <a:srgbClr val="0000FF"/>
                    </a:solidFill>
                    <a:latin typeface="微软雅黑" panose="020B0503020204020204" pitchFamily="34" charset="-122"/>
                    <a:ea typeface="微软雅黑" panose="020B0503020204020204" pitchFamily="34" charset="-122"/>
                  </a:rPr>
                  <a:t>Slice A QoE</a:t>
                </a:r>
                <a:r>
                  <a:rPr lang="zh-CN" altLang="en-US" sz="800" dirty="0" smtClean="0">
                    <a:solidFill>
                      <a:srgbClr val="0000FF"/>
                    </a:solidFill>
                    <a:latin typeface="微软雅黑" panose="020B0503020204020204" pitchFamily="34" charset="-122"/>
                    <a:ea typeface="微软雅黑" panose="020B0503020204020204" pitchFamily="34" charset="-122"/>
                  </a:rPr>
                  <a:t> </a:t>
                </a:r>
                <a:r>
                  <a:rPr lang="en-US" altLang="zh-CN" sz="800" dirty="0" smtClean="0">
                    <a:solidFill>
                      <a:srgbClr val="0000FF"/>
                    </a:solidFill>
                    <a:latin typeface="微软雅黑" panose="020B0503020204020204" pitchFamily="34" charset="-122"/>
                    <a:ea typeface="微软雅黑" panose="020B0503020204020204" pitchFamily="34" charset="-122"/>
                  </a:rPr>
                  <a:t>Request</a:t>
                </a:r>
              </a:p>
              <a:p>
                <a:pPr>
                  <a:buSzPct val="50000"/>
                </a:pPr>
                <a:r>
                  <a:rPr lang="en-US" altLang="zh-CN" sz="800" dirty="0">
                    <a:solidFill>
                      <a:srgbClr val="0000FF"/>
                    </a:solidFill>
                    <a:latin typeface="微软雅黑" panose="020B0503020204020204" pitchFamily="34" charset="-122"/>
                    <a:ea typeface="微软雅黑" panose="020B0503020204020204" pitchFamily="34" charset="-122"/>
                  </a:rPr>
                  <a:t> </a:t>
                </a:r>
                <a:r>
                  <a:rPr lang="en-US" altLang="zh-CN" sz="800" dirty="0" smtClean="0">
                    <a:solidFill>
                      <a:srgbClr val="0000FF"/>
                    </a:solidFill>
                    <a:latin typeface="微软雅黑" panose="020B0503020204020204" pitchFamily="34" charset="-122"/>
                    <a:ea typeface="微软雅黑" panose="020B0503020204020204" pitchFamily="34" charset="-122"/>
                  </a:rPr>
                  <a:t>   </a:t>
                </a:r>
                <a:r>
                  <a:rPr lang="en-US" sz="800" dirty="0" smtClean="0">
                    <a:solidFill>
                      <a:srgbClr val="0000FF"/>
                    </a:solidFill>
                    <a:latin typeface="微软雅黑" panose="020B0503020204020204" pitchFamily="34" charset="-122"/>
                    <a:ea typeface="微软雅黑" panose="020B0503020204020204" pitchFamily="34" charset="-122"/>
                  </a:rPr>
                  <a:t>- </a:t>
                </a:r>
                <a:r>
                  <a:rPr lang="en-US" sz="800" dirty="0">
                    <a:solidFill>
                      <a:srgbClr val="0000FF"/>
                    </a:solidFill>
                    <a:latin typeface="微软雅黑" panose="020B0503020204020204" pitchFamily="34" charset="-122"/>
                    <a:ea typeface="微软雅黑" panose="020B0503020204020204" pitchFamily="34" charset="-122"/>
                  </a:rPr>
                  <a:t>Geo Area</a:t>
                </a:r>
                <a:r>
                  <a:rPr lang="en-US" altLang="zh-CN" sz="800" dirty="0">
                    <a:solidFill>
                      <a:srgbClr val="0000FF"/>
                    </a:solidFill>
                    <a:latin typeface="微软雅黑" panose="020B0503020204020204" pitchFamily="34" charset="-122"/>
                    <a:ea typeface="微软雅黑" panose="020B0503020204020204" pitchFamily="34" charset="-122"/>
                  </a:rPr>
                  <a:t> </a:t>
                </a:r>
                <a:endParaRPr lang="en-US" altLang="zh-CN" sz="800" dirty="0" smtClean="0">
                  <a:solidFill>
                    <a:srgbClr val="0000FF"/>
                  </a:solidFill>
                  <a:latin typeface="微软雅黑" panose="020B0503020204020204" pitchFamily="34" charset="-122"/>
                  <a:ea typeface="微软雅黑" panose="020B0503020204020204" pitchFamily="34" charset="-122"/>
                </a:endParaRPr>
              </a:p>
              <a:p>
                <a:r>
                  <a:rPr lang="en-US" altLang="zh-CN" sz="800" dirty="0" smtClean="0">
                    <a:solidFill>
                      <a:srgbClr val="0000FF"/>
                    </a:solidFill>
                    <a:latin typeface="微软雅黑" panose="020B0503020204020204" pitchFamily="34" charset="-122"/>
                    <a:ea typeface="微软雅黑" panose="020B0503020204020204" pitchFamily="34" charset="-122"/>
                  </a:rPr>
                  <a:t>    - Service MOS</a:t>
                </a:r>
                <a:r>
                  <a:rPr lang="zh-CN" altLang="en-US" sz="800" dirty="0" smtClean="0">
                    <a:solidFill>
                      <a:srgbClr val="0000FF"/>
                    </a:solidFill>
                    <a:latin typeface="微软雅黑" panose="020B0503020204020204" pitchFamily="34" charset="-122"/>
                    <a:ea typeface="微软雅黑" panose="020B0503020204020204" pitchFamily="34" charset="-122"/>
                  </a:rPr>
                  <a:t> </a:t>
                </a:r>
                <a:r>
                  <a:rPr lang="en-US" altLang="zh-CN" sz="800" dirty="0" smtClean="0">
                    <a:solidFill>
                      <a:srgbClr val="0000FF"/>
                    </a:solidFill>
                    <a:latin typeface="微软雅黑" panose="020B0503020204020204" pitchFamily="34" charset="-122"/>
                    <a:ea typeface="微软雅黑" panose="020B0503020204020204" pitchFamily="34" charset="-122"/>
                  </a:rPr>
                  <a:t>Requirement</a:t>
                </a:r>
                <a:r>
                  <a:rPr lang="zh-CN" altLang="en-US" sz="800" dirty="0" smtClean="0">
                    <a:solidFill>
                      <a:srgbClr val="0000FF"/>
                    </a:solidFill>
                    <a:latin typeface="微软雅黑" panose="020B0503020204020204" pitchFamily="34" charset="-122"/>
                    <a:ea typeface="微软雅黑" panose="020B0503020204020204" pitchFamily="34" charset="-122"/>
                  </a:rPr>
                  <a:t> </a:t>
                </a:r>
                <a:endParaRPr lang="en-US" altLang="zh-CN" sz="800" dirty="0" smtClean="0">
                  <a:solidFill>
                    <a:srgbClr val="0000FF"/>
                  </a:solidFill>
                  <a:latin typeface="微软雅黑" panose="020B0503020204020204" pitchFamily="34" charset="-122"/>
                  <a:ea typeface="微软雅黑" panose="020B0503020204020204" pitchFamily="34" charset="-122"/>
                </a:endParaRPr>
              </a:p>
              <a:p>
                <a:r>
                  <a:rPr lang="en-US" altLang="zh-CN" sz="800" dirty="0" smtClean="0">
                    <a:solidFill>
                      <a:srgbClr val="0000FF"/>
                    </a:solidFill>
                    <a:latin typeface="微软雅黑" panose="020B0503020204020204" pitchFamily="34" charset="-122"/>
                    <a:ea typeface="微软雅黑" panose="020B0503020204020204" pitchFamily="34" charset="-122"/>
                  </a:rPr>
                  <a:t>       e.g. MOS</a:t>
                </a:r>
                <a:r>
                  <a:rPr lang="en-US" altLang="zh-CN" sz="800" dirty="0">
                    <a:solidFill>
                      <a:srgbClr val="0000FF"/>
                    </a:solidFill>
                    <a:ea typeface="微软雅黑" panose="020B0503020204020204" pitchFamily="34" charset="-122"/>
                  </a:rPr>
                  <a:t> </a:t>
                </a:r>
                <a14:m>
                  <m:oMath xmlns:m="http://schemas.openxmlformats.org/officeDocument/2006/math">
                    <m:r>
                      <a:rPr lang="en-US" altLang="zh-CN" sz="800" b="0" i="1">
                        <a:solidFill>
                          <a:srgbClr val="0000FF"/>
                        </a:solidFill>
                        <a:latin typeface="Cambria Math" panose="02040503050406030204" pitchFamily="18" charset="0"/>
                        <a:ea typeface="微软雅黑" panose="020B0503020204020204" pitchFamily="34" charset="-122"/>
                      </a:rPr>
                      <m:t>≥ </m:t>
                    </m:r>
                  </m:oMath>
                </a14:m>
                <a:r>
                  <a:rPr lang="en-US" altLang="zh-CN" sz="800" dirty="0" smtClean="0">
                    <a:solidFill>
                      <a:srgbClr val="0000FF"/>
                    </a:solidFill>
                    <a:latin typeface="微软雅黑" panose="020B0503020204020204" pitchFamily="34" charset="-122"/>
                    <a:ea typeface="微软雅黑" panose="020B0503020204020204" pitchFamily="34" charset="-122"/>
                  </a:rPr>
                  <a:t>3.0</a:t>
                </a:r>
              </a:p>
              <a:p>
                <a:r>
                  <a:rPr lang="en-US" altLang="zh-CN" sz="800" dirty="0" smtClean="0">
                    <a:solidFill>
                      <a:srgbClr val="0000FF"/>
                    </a:solidFill>
                    <a:latin typeface="微软雅黑" panose="020B0503020204020204" pitchFamily="34" charset="-122"/>
                    <a:ea typeface="微软雅黑" panose="020B0503020204020204" pitchFamily="34" charset="-122"/>
                  </a:rPr>
                  <a:t>    - Service MOS</a:t>
                </a:r>
                <a:r>
                  <a:rPr lang="zh-CN" altLang="en-US" sz="800" dirty="0" smtClean="0">
                    <a:solidFill>
                      <a:srgbClr val="0000FF"/>
                    </a:solidFill>
                    <a:latin typeface="微软雅黑" panose="020B0503020204020204" pitchFamily="34" charset="-122"/>
                    <a:ea typeface="微软雅黑" panose="020B0503020204020204" pitchFamily="34" charset="-122"/>
                  </a:rPr>
                  <a:t> </a:t>
                </a:r>
                <a:r>
                  <a:rPr lang="en-US" altLang="zh-CN" sz="800" dirty="0" smtClean="0">
                    <a:solidFill>
                      <a:srgbClr val="0000FF"/>
                    </a:solidFill>
                    <a:latin typeface="微软雅黑" panose="020B0503020204020204" pitchFamily="34" charset="-122"/>
                    <a:ea typeface="微软雅黑" panose="020B0503020204020204" pitchFamily="34" charset="-122"/>
                  </a:rPr>
                  <a:t>Percentage </a:t>
                </a:r>
              </a:p>
              <a:p>
                <a:r>
                  <a:rPr lang="en-US" altLang="zh-CN" sz="800" dirty="0" smtClean="0">
                    <a:solidFill>
                      <a:srgbClr val="0000FF"/>
                    </a:solidFill>
                    <a:latin typeface="微软雅黑" panose="020B0503020204020204" pitchFamily="34" charset="-122"/>
                    <a:ea typeface="微软雅黑" panose="020B0503020204020204" pitchFamily="34" charset="-122"/>
                  </a:rPr>
                  <a:t>       Requirement e.g</a:t>
                </a:r>
                <a:r>
                  <a:rPr lang="en-US" altLang="zh-CN" sz="800" dirty="0">
                    <a:solidFill>
                      <a:srgbClr val="0000FF"/>
                    </a:solidFill>
                    <a:latin typeface="微软雅黑" panose="020B0503020204020204" pitchFamily="34" charset="-122"/>
                    <a:ea typeface="微软雅黑" panose="020B0503020204020204" pitchFamily="34" charset="-122"/>
                  </a:rPr>
                  <a:t>. </a:t>
                </a:r>
                <a14:m>
                  <m:oMath xmlns:m="http://schemas.openxmlformats.org/officeDocument/2006/math">
                    <m:r>
                      <a:rPr lang="en-US" altLang="zh-CN" sz="800" b="0" i="1">
                        <a:solidFill>
                          <a:srgbClr val="0000FF"/>
                        </a:solidFill>
                        <a:latin typeface="Cambria Math" panose="02040503050406030204" pitchFamily="18" charset="0"/>
                        <a:ea typeface="微软雅黑" panose="020B0503020204020204" pitchFamily="34" charset="-122"/>
                      </a:rPr>
                      <m:t>≥</m:t>
                    </m:r>
                  </m:oMath>
                </a14:m>
                <a:r>
                  <a:rPr lang="en-US" altLang="zh-CN" sz="800" dirty="0" smtClean="0">
                    <a:solidFill>
                      <a:srgbClr val="0000FF"/>
                    </a:solidFill>
                    <a:latin typeface="微软雅黑" panose="020B0503020204020204" pitchFamily="34" charset="-122"/>
                    <a:ea typeface="微软雅黑" panose="020B0503020204020204" pitchFamily="34" charset="-122"/>
                  </a:rPr>
                  <a:t>90%</a:t>
                </a:r>
                <a:endParaRPr lang="en-US" altLang="zh-CN" sz="800" dirty="0">
                  <a:solidFill>
                    <a:srgbClr val="0000FF"/>
                  </a:solidFill>
                  <a:latin typeface="微软雅黑" panose="020B0503020204020204" pitchFamily="34" charset="-122"/>
                  <a:ea typeface="微软雅黑" panose="020B0503020204020204" pitchFamily="34" charset="-122"/>
                </a:endParaRPr>
              </a:p>
              <a:p>
                <a:r>
                  <a:rPr lang="en-US" altLang="zh-CN" sz="800" dirty="0">
                    <a:solidFill>
                      <a:srgbClr val="0000FF"/>
                    </a:solidFill>
                    <a:latin typeface="微软雅黑" panose="020B0503020204020204" pitchFamily="34" charset="-122"/>
                    <a:ea typeface="微软雅黑" panose="020B0503020204020204" pitchFamily="34" charset="-122"/>
                  </a:rPr>
                  <a:t> </a:t>
                </a:r>
                <a:r>
                  <a:rPr lang="en-US" altLang="zh-CN" sz="800" dirty="0" smtClean="0">
                    <a:solidFill>
                      <a:srgbClr val="0000FF"/>
                    </a:solidFill>
                    <a:latin typeface="微软雅黑" panose="020B0503020204020204" pitchFamily="34" charset="-122"/>
                    <a:ea typeface="微软雅黑" panose="020B0503020204020204" pitchFamily="34" charset="-122"/>
                  </a:rPr>
                  <a:t>   - Max Users Requirement per APP ID e.g. 1000</a:t>
                </a:r>
              </a:p>
              <a:p>
                <a:r>
                  <a:rPr lang="en-US" sz="800" dirty="0" smtClean="0">
                    <a:solidFill>
                      <a:srgbClr val="0000FF"/>
                    </a:solidFill>
                    <a:latin typeface="微软雅黑" panose="020B0503020204020204" pitchFamily="34" charset="-122"/>
                    <a:ea typeface="微软雅黑" panose="020B0503020204020204" pitchFamily="34" charset="-122"/>
                  </a:rPr>
                  <a:t>    - </a:t>
                </a:r>
                <a:r>
                  <a:rPr lang="en-GB" sz="800" dirty="0">
                    <a:solidFill>
                      <a:srgbClr val="0000FF"/>
                    </a:solidFill>
                    <a:latin typeface="微软雅黑" panose="020B0503020204020204" pitchFamily="34" charset="-122"/>
                    <a:ea typeface="微软雅黑" panose="020B0503020204020204" pitchFamily="34" charset="-122"/>
                  </a:rPr>
                  <a:t>F</a:t>
                </a:r>
                <a:r>
                  <a:rPr lang="en-GB" sz="800" dirty="0" smtClean="0">
                    <a:solidFill>
                      <a:srgbClr val="0000FF"/>
                    </a:solidFill>
                    <a:latin typeface="微软雅黑" panose="020B0503020204020204" pitchFamily="34" charset="-122"/>
                    <a:ea typeface="微软雅黑" panose="020B0503020204020204" pitchFamily="34" charset="-122"/>
                  </a:rPr>
                  <a:t>low bit rate Requirement ,e.g. 2MB</a:t>
                </a:r>
                <a:endParaRPr lang="en-US" sz="800" dirty="0">
                  <a:solidFill>
                    <a:srgbClr val="0000FF"/>
                  </a:solidFill>
                  <a:latin typeface="微软雅黑" panose="020B0503020204020204" pitchFamily="34" charset="-122"/>
                  <a:ea typeface="微软雅黑" panose="020B0503020204020204" pitchFamily="34" charset="-122"/>
                </a:endParaRPr>
              </a:p>
            </p:txBody>
          </p:sp>
        </mc:Choice>
        <mc:Fallback xmlns="">
          <p:sp>
            <p:nvSpPr>
              <p:cNvPr id="112" name="椭圆 268"/>
              <p:cNvSpPr>
                <a:spLocks noRot="1" noChangeAspect="1" noMove="1" noResize="1" noEditPoints="1" noAdjustHandles="1" noChangeArrowheads="1" noChangeShapeType="1" noTextEdit="1"/>
              </p:cNvSpPr>
              <p:nvPr/>
            </p:nvSpPr>
            <p:spPr bwMode="gray">
              <a:xfrm>
                <a:off x="6514314" y="2769163"/>
                <a:ext cx="1422322" cy="910304"/>
              </a:xfrm>
              <a:prstGeom prst="ellipse">
                <a:avLst/>
              </a:prstGeom>
              <a:blipFill rotWithShape="0">
                <a:blip r:embed="rId20"/>
                <a:stretch>
                  <a:fillRect t="-7333" r="-93133" b="-10000"/>
                </a:stretch>
              </a:blipFill>
              <a:ln w="9525">
                <a:noFill/>
                <a:round/>
                <a:headEnd/>
                <a:tailEnd/>
              </a:ln>
              <a:effectLst/>
            </p:spPr>
            <p:txBody>
              <a:bodyPr/>
              <a:lstStyle/>
              <a:p>
                <a:r>
                  <a:rPr lang="en-US">
                    <a:noFill/>
                  </a:rPr>
                  <a:t> </a:t>
                </a:r>
              </a:p>
            </p:txBody>
          </p:sp>
        </mc:Fallback>
      </mc:AlternateContent>
      <p:sp>
        <p:nvSpPr>
          <p:cNvPr id="114" name="任意多边形 113"/>
          <p:cNvSpPr/>
          <p:nvPr/>
        </p:nvSpPr>
        <p:spPr bwMode="auto">
          <a:xfrm>
            <a:off x="10047514" y="1765132"/>
            <a:ext cx="1735841" cy="2562547"/>
          </a:xfrm>
          <a:custGeom>
            <a:avLst/>
            <a:gdLst>
              <a:gd name="connsiteX0" fmla="*/ 0 w 1520827"/>
              <a:gd name="connsiteY0" fmla="*/ 2616200 h 2655109"/>
              <a:gd name="connsiteX1" fmla="*/ 1397000 w 1520827"/>
              <a:gd name="connsiteY1" fmla="*/ 2294467 h 2655109"/>
              <a:gd name="connsiteX2" fmla="*/ 1363134 w 1520827"/>
              <a:gd name="connsiteY2" fmla="*/ 0 h 2655109"/>
            </a:gdLst>
            <a:ahLst/>
            <a:cxnLst>
              <a:cxn ang="0">
                <a:pos x="connsiteX0" y="connsiteY0"/>
              </a:cxn>
              <a:cxn ang="0">
                <a:pos x="connsiteX1" y="connsiteY1"/>
              </a:cxn>
              <a:cxn ang="0">
                <a:pos x="connsiteX2" y="connsiteY2"/>
              </a:cxn>
            </a:cxnLst>
            <a:rect l="l" t="t" r="r" b="b"/>
            <a:pathLst>
              <a:path w="1520827" h="2655109">
                <a:moveTo>
                  <a:pt x="0" y="2616200"/>
                </a:moveTo>
                <a:cubicBezTo>
                  <a:pt x="584905" y="2673350"/>
                  <a:pt x="1169811" y="2730500"/>
                  <a:pt x="1397000" y="2294467"/>
                </a:cubicBezTo>
                <a:cubicBezTo>
                  <a:pt x="1624189" y="1858434"/>
                  <a:pt x="1493661" y="929217"/>
                  <a:pt x="1363134" y="0"/>
                </a:cubicBezTo>
              </a:path>
            </a:pathLst>
          </a:custGeom>
          <a:noFill/>
          <a:ln w="9525" cap="flat" cmpd="sng" algn="ctr">
            <a:solidFill>
              <a:srgbClr val="0000FF"/>
            </a:solidFill>
            <a:prstDash val="dash"/>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endParaRPr lang="en-US">
              <a:latin typeface="Arial" charset="0"/>
            </a:endParaRPr>
          </a:p>
        </p:txBody>
      </p:sp>
      <p:sp>
        <p:nvSpPr>
          <p:cNvPr id="115" name="椭圆 262"/>
          <p:cNvSpPr/>
          <p:nvPr/>
        </p:nvSpPr>
        <p:spPr bwMode="gray">
          <a:xfrm>
            <a:off x="7522931" y="4327679"/>
            <a:ext cx="1028529" cy="442880"/>
          </a:xfrm>
          <a:prstGeom prst="ellipse">
            <a:avLst/>
          </a:prstGeom>
          <a:solidFill>
            <a:schemeClr val="accent2">
              <a:lumMod val="20000"/>
              <a:lumOff val="80000"/>
            </a:schemeClr>
          </a:solidFill>
          <a:ln w="9525">
            <a:solidFill>
              <a:schemeClr val="tx1"/>
            </a:solidFill>
            <a:round/>
            <a:headEnd/>
            <a:tailEnd/>
          </a:ln>
          <a:effectLst/>
        </p:spPr>
        <p:txBody>
          <a:bodyPr wrap="none" rtlCol="0" anchor="ctr"/>
          <a:lstStyle/>
          <a:p>
            <a:pPr algn="ctr"/>
            <a:r>
              <a:rPr lang="en-US" altLang="zh-CN" sz="1067" dirty="0" err="1" smtClean="0">
                <a:solidFill>
                  <a:srgbClr val="000000"/>
                </a:solidFill>
                <a:latin typeface="微软雅黑" pitchFamily="34" charset="-122"/>
                <a:ea typeface="微软雅黑" pitchFamily="34" charset="-122"/>
              </a:rPr>
              <a:t>SMF</a:t>
            </a:r>
            <a:endParaRPr lang="en-US" altLang="zh-CN" sz="1067" dirty="0">
              <a:solidFill>
                <a:srgbClr val="000000"/>
              </a:solidFill>
              <a:latin typeface="微软雅黑" pitchFamily="34" charset="-122"/>
              <a:ea typeface="微软雅黑" pitchFamily="34" charset="-122"/>
            </a:endParaRPr>
          </a:p>
        </p:txBody>
      </p:sp>
      <p:sp>
        <p:nvSpPr>
          <p:cNvPr id="117" name="椭圆 255"/>
          <p:cNvSpPr/>
          <p:nvPr/>
        </p:nvSpPr>
        <p:spPr bwMode="gray">
          <a:xfrm>
            <a:off x="6981237" y="3765881"/>
            <a:ext cx="566388" cy="189953"/>
          </a:xfrm>
          <a:prstGeom prst="ellipse">
            <a:avLst/>
          </a:prstGeom>
          <a:solidFill>
            <a:schemeClr val="accent2">
              <a:lumMod val="20000"/>
              <a:lumOff val="80000"/>
            </a:schemeClr>
          </a:solidFill>
          <a:ln w="19050">
            <a:solidFill>
              <a:srgbClr val="0000CC"/>
            </a:solidFill>
            <a:round/>
            <a:headEnd/>
            <a:tailEnd/>
          </a:ln>
          <a:effectLst/>
        </p:spPr>
        <p:txBody>
          <a:bodyPr wrap="none" rtlCol="0" anchor="ctr"/>
          <a:lstStyle/>
          <a:p>
            <a:pPr algn="ctr"/>
            <a:r>
              <a:rPr lang="en-US" altLang="zh-CN" sz="1333" b="1" dirty="0" smtClean="0">
                <a:solidFill>
                  <a:srgbClr val="0000CC"/>
                </a:solidFill>
                <a:latin typeface="Arial" charset="0"/>
              </a:rPr>
              <a:t>AMF</a:t>
            </a:r>
            <a:endParaRPr lang="en-US" sz="1333" b="1" dirty="0">
              <a:solidFill>
                <a:srgbClr val="0000CC"/>
              </a:solidFill>
              <a:latin typeface="Arial" charset="0"/>
            </a:endParaRPr>
          </a:p>
        </p:txBody>
      </p:sp>
      <p:sp>
        <p:nvSpPr>
          <p:cNvPr id="118" name="任意多边形 117"/>
          <p:cNvSpPr/>
          <p:nvPr/>
        </p:nvSpPr>
        <p:spPr bwMode="auto">
          <a:xfrm>
            <a:off x="7382933" y="1786467"/>
            <a:ext cx="2844800" cy="2637420"/>
          </a:xfrm>
          <a:custGeom>
            <a:avLst/>
            <a:gdLst>
              <a:gd name="connsiteX0" fmla="*/ 0 w 2844800"/>
              <a:gd name="connsiteY0" fmla="*/ 0 h 2637420"/>
              <a:gd name="connsiteX1" fmla="*/ 457200 w 2844800"/>
              <a:gd name="connsiteY1" fmla="*/ 1854200 h 2637420"/>
              <a:gd name="connsiteX2" fmla="*/ 1710267 w 2844800"/>
              <a:gd name="connsiteY2" fmla="*/ 2607733 h 2637420"/>
              <a:gd name="connsiteX3" fmla="*/ 770467 w 2844800"/>
              <a:gd name="connsiteY3" fmla="*/ 931333 h 2637420"/>
              <a:gd name="connsiteX4" fmla="*/ 1253067 w 2844800"/>
              <a:gd name="connsiteY4" fmla="*/ 905933 h 2637420"/>
              <a:gd name="connsiteX5" fmla="*/ 2844800 w 2844800"/>
              <a:gd name="connsiteY5" fmla="*/ 922866 h 2637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44800" h="2637420">
                <a:moveTo>
                  <a:pt x="0" y="0"/>
                </a:moveTo>
                <a:cubicBezTo>
                  <a:pt x="86078" y="709789"/>
                  <a:pt x="172156" y="1419578"/>
                  <a:pt x="457200" y="1854200"/>
                </a:cubicBezTo>
                <a:cubicBezTo>
                  <a:pt x="742244" y="2288822"/>
                  <a:pt x="1658056" y="2761544"/>
                  <a:pt x="1710267" y="2607733"/>
                </a:cubicBezTo>
                <a:cubicBezTo>
                  <a:pt x="1762478" y="2453922"/>
                  <a:pt x="846667" y="1214966"/>
                  <a:pt x="770467" y="931333"/>
                </a:cubicBezTo>
                <a:cubicBezTo>
                  <a:pt x="694267" y="647700"/>
                  <a:pt x="1253067" y="905933"/>
                  <a:pt x="1253067" y="905933"/>
                </a:cubicBezTo>
                <a:lnTo>
                  <a:pt x="2844800" y="922866"/>
                </a:lnTo>
              </a:path>
            </a:pathLst>
          </a:custGeom>
          <a:noFill/>
          <a:ln w="9525" cap="flat" cmpd="sng" algn="ctr">
            <a:solidFill>
              <a:srgbClr val="0000FF"/>
            </a:solidFill>
            <a:prstDash val="dash"/>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sp>
        <p:nvSpPr>
          <p:cNvPr id="120" name="矩形 311"/>
          <p:cNvSpPr/>
          <p:nvPr/>
        </p:nvSpPr>
        <p:spPr>
          <a:xfrm>
            <a:off x="8240470" y="5665859"/>
            <a:ext cx="3405001" cy="461665"/>
          </a:xfrm>
          <a:prstGeom prst="rect">
            <a:avLst/>
          </a:prstGeom>
        </p:spPr>
        <p:txBody>
          <a:bodyPr wrap="square">
            <a:spAutoFit/>
          </a:bodyPr>
          <a:lstStyle/>
          <a:p>
            <a:pPr lvl="0" algn="ctr"/>
            <a:r>
              <a:rPr lang="en-US" altLang="zh-CN" sz="1200" dirty="0">
                <a:solidFill>
                  <a:srgbClr val="0000FF"/>
                </a:solidFill>
                <a:latin typeface="微软雅黑" panose="020B0503020204020204" pitchFamily="34" charset="-122"/>
                <a:ea typeface="微软雅黑" panose="020B0503020204020204" pitchFamily="34" charset="-122"/>
              </a:rPr>
              <a:t>NWDAF-Assisted Control Plane </a:t>
            </a:r>
            <a:endParaRPr lang="en-US" altLang="zh-CN" sz="1200" dirty="0" smtClean="0">
              <a:solidFill>
                <a:srgbClr val="0000FF"/>
              </a:solidFill>
              <a:latin typeface="微软雅黑" panose="020B0503020204020204" pitchFamily="34" charset="-122"/>
              <a:ea typeface="微软雅黑" panose="020B0503020204020204" pitchFamily="34" charset="-122"/>
            </a:endParaRPr>
          </a:p>
          <a:p>
            <a:pPr lvl="0" algn="ctr"/>
            <a:r>
              <a:rPr lang="en-US" altLang="zh-CN" sz="1200" dirty="0" smtClean="0">
                <a:solidFill>
                  <a:srgbClr val="0000FF"/>
                </a:solidFill>
                <a:latin typeface="微软雅黑" panose="020B0503020204020204" pitchFamily="34" charset="-122"/>
                <a:ea typeface="微软雅黑" panose="020B0503020204020204" pitchFamily="34" charset="-122"/>
              </a:rPr>
              <a:t>Slice SLA </a:t>
            </a:r>
            <a:r>
              <a:rPr lang="en-US" altLang="zh-CN" sz="1200" dirty="0">
                <a:solidFill>
                  <a:srgbClr val="0000FF"/>
                </a:solidFill>
                <a:latin typeface="微软雅黑" panose="020B0503020204020204" pitchFamily="34" charset="-122"/>
                <a:ea typeface="微软雅黑" panose="020B0503020204020204" pitchFamily="34" charset="-122"/>
              </a:rPr>
              <a:t>Guarantee</a:t>
            </a:r>
            <a:endParaRPr lang="en-US" sz="1200" dirty="0">
              <a:solidFill>
                <a:srgbClr val="0000FF"/>
              </a:solidFill>
              <a:latin typeface="微软雅黑" panose="020B0503020204020204" pitchFamily="34" charset="-122"/>
              <a:ea typeface="微软雅黑" panose="020B0503020204020204" pitchFamily="34" charset="-122"/>
            </a:endParaRPr>
          </a:p>
        </p:txBody>
      </p:sp>
      <p:sp>
        <p:nvSpPr>
          <p:cNvPr id="121" name="矩形 311"/>
          <p:cNvSpPr/>
          <p:nvPr/>
        </p:nvSpPr>
        <p:spPr>
          <a:xfrm>
            <a:off x="3421974" y="5699732"/>
            <a:ext cx="3405001" cy="461665"/>
          </a:xfrm>
          <a:prstGeom prst="rect">
            <a:avLst/>
          </a:prstGeom>
        </p:spPr>
        <p:txBody>
          <a:bodyPr wrap="square">
            <a:spAutoFit/>
          </a:bodyPr>
          <a:lstStyle/>
          <a:p>
            <a:pPr lvl="0" algn="ctr"/>
            <a:r>
              <a:rPr lang="en-US" altLang="zh-CN" sz="1200" dirty="0" smtClean="0">
                <a:solidFill>
                  <a:srgbClr val="0000FF"/>
                </a:solidFill>
                <a:latin typeface="微软雅黑" panose="020B0503020204020204" pitchFamily="34" charset="-122"/>
                <a:ea typeface="微软雅黑" panose="020B0503020204020204" pitchFamily="34" charset="-122"/>
              </a:rPr>
              <a:t>MDAS-Assisted Management Plane </a:t>
            </a:r>
          </a:p>
          <a:p>
            <a:pPr lvl="0" algn="ctr"/>
            <a:r>
              <a:rPr lang="en-US" altLang="zh-CN" sz="1200" dirty="0" smtClean="0">
                <a:solidFill>
                  <a:srgbClr val="0000FF"/>
                </a:solidFill>
                <a:latin typeface="微软雅黑" panose="020B0503020204020204" pitchFamily="34" charset="-122"/>
                <a:ea typeface="微软雅黑" panose="020B0503020204020204" pitchFamily="34" charset="-122"/>
              </a:rPr>
              <a:t>Slice SLA Management</a:t>
            </a:r>
            <a:endParaRPr lang="en-US" altLang="zh-CN" sz="1200" dirty="0">
              <a:solidFill>
                <a:srgbClr val="0000FF"/>
              </a:solidFill>
              <a:latin typeface="微软雅黑" panose="020B0503020204020204" pitchFamily="34" charset="-122"/>
              <a:ea typeface="微软雅黑" panose="020B0503020204020204" pitchFamily="34" charset="-122"/>
            </a:endParaRPr>
          </a:p>
        </p:txBody>
      </p:sp>
      <p:sp>
        <p:nvSpPr>
          <p:cNvPr id="122" name="矩形 311"/>
          <p:cNvSpPr/>
          <p:nvPr/>
        </p:nvSpPr>
        <p:spPr>
          <a:xfrm>
            <a:off x="293383" y="5665860"/>
            <a:ext cx="2763599" cy="461665"/>
          </a:xfrm>
          <a:prstGeom prst="rect">
            <a:avLst/>
          </a:prstGeom>
        </p:spPr>
        <p:txBody>
          <a:bodyPr wrap="square">
            <a:spAutoFit/>
          </a:bodyPr>
          <a:lstStyle/>
          <a:p>
            <a:pPr algn="ctr"/>
            <a:r>
              <a:rPr lang="en-US" altLang="zh-CN" sz="1200" dirty="0" smtClean="0">
                <a:solidFill>
                  <a:srgbClr val="0000FF"/>
                </a:solidFill>
                <a:latin typeface="微软雅黑" panose="020B0503020204020204" pitchFamily="34" charset="-122"/>
                <a:ea typeface="微软雅黑" panose="020B0503020204020204" pitchFamily="34" charset="-122"/>
              </a:rPr>
              <a:t>Static: physical network deployment per domain </a:t>
            </a:r>
            <a:endParaRPr lang="en-US" altLang="zh-CN" sz="1200" dirty="0">
              <a:solidFill>
                <a:srgbClr val="0000FF"/>
              </a:solidFill>
              <a:latin typeface="微软雅黑" panose="020B0503020204020204" pitchFamily="34" charset="-122"/>
              <a:ea typeface="微软雅黑" panose="020B0503020204020204" pitchFamily="34" charset="-122"/>
            </a:endParaRPr>
          </a:p>
        </p:txBody>
      </p:sp>
      <p:sp>
        <p:nvSpPr>
          <p:cNvPr id="105" name="椭圆 268"/>
          <p:cNvSpPr/>
          <p:nvPr/>
        </p:nvSpPr>
        <p:spPr bwMode="gray">
          <a:xfrm>
            <a:off x="7862000" y="1750749"/>
            <a:ext cx="2927232" cy="785919"/>
          </a:xfrm>
          <a:prstGeom prst="ellipse">
            <a:avLst/>
          </a:prstGeom>
          <a:noFill/>
          <a:ln w="9525">
            <a:noFill/>
            <a:round/>
            <a:headEnd/>
            <a:tailEnd/>
          </a:ln>
          <a:effectLst/>
        </p:spPr>
        <p:txBody>
          <a:bodyPr wrap="none" rtlCol="0" anchor="ctr"/>
          <a:lstStyle/>
          <a:p>
            <a:r>
              <a:rPr lang="zh-CN" altLang="en-US" sz="800" dirty="0" smtClean="0">
                <a:solidFill>
                  <a:srgbClr val="C00000"/>
                </a:solidFill>
                <a:latin typeface="微软雅黑" panose="020B0503020204020204" pitchFamily="34" charset="-122"/>
                <a:ea typeface="微软雅黑" panose="020B0503020204020204" pitchFamily="34" charset="-122"/>
              </a:rPr>
              <a:t>② </a:t>
            </a:r>
            <a:r>
              <a:rPr lang="en-US" sz="800" dirty="0" smtClean="0">
                <a:solidFill>
                  <a:srgbClr val="C00000"/>
                </a:solidFill>
                <a:latin typeface="微软雅黑" panose="020B0503020204020204" pitchFamily="34" charset="-122"/>
                <a:ea typeface="微软雅黑" panose="020B0503020204020204" pitchFamily="34" charset="-122"/>
              </a:rPr>
              <a:t>Network Load Level</a:t>
            </a:r>
            <a:r>
              <a:rPr lang="zh-CN" altLang="en-US" sz="800" dirty="0" smtClean="0">
                <a:solidFill>
                  <a:srgbClr val="C00000"/>
                </a:solidFill>
                <a:latin typeface="微软雅黑" panose="020B0503020204020204" pitchFamily="34" charset="-122"/>
                <a:ea typeface="微软雅黑" panose="020B0503020204020204" pitchFamily="34" charset="-122"/>
              </a:rPr>
              <a:t> </a:t>
            </a:r>
            <a:r>
              <a:rPr lang="en-US" altLang="zh-CN" sz="800" dirty="0" smtClean="0">
                <a:solidFill>
                  <a:srgbClr val="C00000"/>
                </a:solidFill>
                <a:latin typeface="微软雅黑" panose="020B0503020204020204" pitchFamily="34" charset="-122"/>
                <a:ea typeface="微软雅黑" panose="020B0503020204020204" pitchFamily="34" charset="-122"/>
              </a:rPr>
              <a:t>Info</a:t>
            </a:r>
            <a:r>
              <a:rPr lang="zh-CN" altLang="en-US" sz="800" dirty="0" smtClean="0">
                <a:solidFill>
                  <a:srgbClr val="C00000"/>
                </a:solidFill>
                <a:latin typeface="微软雅黑" panose="020B0503020204020204" pitchFamily="34" charset="-122"/>
                <a:ea typeface="微软雅黑" panose="020B0503020204020204" pitchFamily="34" charset="-122"/>
              </a:rPr>
              <a:t> </a:t>
            </a:r>
            <a:r>
              <a:rPr lang="en-US" altLang="zh-CN" sz="800" dirty="0" smtClean="0">
                <a:solidFill>
                  <a:srgbClr val="C00000"/>
                </a:solidFill>
                <a:latin typeface="微软雅黑" panose="020B0503020204020204" pitchFamily="34" charset="-122"/>
                <a:ea typeface="微软雅黑" panose="020B0503020204020204" pitchFamily="34" charset="-122"/>
              </a:rPr>
              <a:t>per Region per time:</a:t>
            </a:r>
            <a:endParaRPr lang="en-US" altLang="zh-CN" sz="800" dirty="0">
              <a:solidFill>
                <a:srgbClr val="C00000"/>
              </a:solidFill>
              <a:latin typeface="微软雅黑" panose="020B0503020204020204" pitchFamily="34" charset="-122"/>
              <a:ea typeface="微软雅黑" panose="020B0503020204020204" pitchFamily="34" charset="-122"/>
            </a:endParaRPr>
          </a:p>
          <a:p>
            <a:r>
              <a:rPr lang="en-US" altLang="zh-CN" sz="800" dirty="0" smtClean="0">
                <a:solidFill>
                  <a:srgbClr val="C00000"/>
                </a:solidFill>
                <a:latin typeface="微软雅黑" panose="020B0503020204020204" pitchFamily="34" charset="-122"/>
                <a:ea typeface="微软雅黑" panose="020B0503020204020204" pitchFamily="34" charset="-122"/>
              </a:rPr>
              <a:t>    - Slice A load level </a:t>
            </a:r>
            <a:r>
              <a:rPr lang="en-US" altLang="zh-CN" sz="800" dirty="0">
                <a:solidFill>
                  <a:srgbClr val="C00000"/>
                </a:solidFill>
                <a:latin typeface="微软雅黑" panose="020B0503020204020204" pitchFamily="34" charset="-122"/>
                <a:ea typeface="微软雅黑" panose="020B0503020204020204" pitchFamily="34" charset="-122"/>
              </a:rPr>
              <a:t>info per </a:t>
            </a:r>
            <a:r>
              <a:rPr lang="en-US" altLang="zh-CN" sz="800" dirty="0" smtClean="0">
                <a:solidFill>
                  <a:srgbClr val="C00000"/>
                </a:solidFill>
                <a:latin typeface="微软雅黑" panose="020B0503020204020204" pitchFamily="34" charset="-122"/>
                <a:ea typeface="微软雅黑" panose="020B0503020204020204" pitchFamily="34" charset="-122"/>
              </a:rPr>
              <a:t>Region </a:t>
            </a:r>
            <a:r>
              <a:rPr lang="en-US" altLang="zh-CN" sz="800" dirty="0">
                <a:solidFill>
                  <a:srgbClr val="C00000"/>
                </a:solidFill>
                <a:latin typeface="微软雅黑" panose="020B0503020204020204" pitchFamily="34" charset="-122"/>
                <a:ea typeface="微软雅黑" panose="020B0503020204020204" pitchFamily="34" charset="-122"/>
              </a:rPr>
              <a:t>per </a:t>
            </a:r>
            <a:r>
              <a:rPr lang="en-US" altLang="zh-CN" sz="800" dirty="0" smtClean="0">
                <a:solidFill>
                  <a:srgbClr val="C00000"/>
                </a:solidFill>
                <a:latin typeface="微软雅黑" panose="020B0503020204020204" pitchFamily="34" charset="-122"/>
                <a:ea typeface="微软雅黑" panose="020B0503020204020204" pitchFamily="34" charset="-122"/>
              </a:rPr>
              <a:t>time</a:t>
            </a:r>
          </a:p>
          <a:p>
            <a:r>
              <a:rPr lang="en-US" altLang="zh-CN" sz="800" dirty="0">
                <a:solidFill>
                  <a:srgbClr val="C00000"/>
                </a:solidFill>
                <a:latin typeface="微软雅黑" panose="020B0503020204020204" pitchFamily="34" charset="-122"/>
                <a:ea typeface="微软雅黑" panose="020B0503020204020204" pitchFamily="34" charset="-122"/>
              </a:rPr>
              <a:t> </a:t>
            </a:r>
            <a:r>
              <a:rPr lang="en-US" altLang="zh-CN" sz="800" dirty="0" smtClean="0">
                <a:solidFill>
                  <a:srgbClr val="C00000"/>
                </a:solidFill>
                <a:latin typeface="微软雅黑" panose="020B0503020204020204" pitchFamily="34" charset="-122"/>
                <a:ea typeface="微软雅黑" panose="020B0503020204020204" pitchFamily="34" charset="-122"/>
              </a:rPr>
              <a:t>      -  S-NSSAI</a:t>
            </a:r>
          </a:p>
          <a:p>
            <a:r>
              <a:rPr lang="en-US" altLang="zh-CN" sz="800" dirty="0" smtClean="0">
                <a:solidFill>
                  <a:srgbClr val="C00000"/>
                </a:solidFill>
                <a:latin typeface="微软雅黑" panose="020B0503020204020204" pitchFamily="34" charset="-122"/>
                <a:ea typeface="微软雅黑" panose="020B0503020204020204" pitchFamily="34" charset="-122"/>
              </a:rPr>
              <a:t>       -  Max Registration Users per cell </a:t>
            </a:r>
          </a:p>
          <a:p>
            <a:r>
              <a:rPr lang="en-US" altLang="zh-CN" sz="800" dirty="0" smtClean="0">
                <a:solidFill>
                  <a:srgbClr val="C00000"/>
                </a:solidFill>
                <a:latin typeface="微软雅黑" panose="020B0503020204020204" pitchFamily="34" charset="-122"/>
                <a:ea typeface="微软雅黑" panose="020B0503020204020204" pitchFamily="34" charset="-122"/>
              </a:rPr>
              <a:t>        - Max Users per App ID per cell</a:t>
            </a:r>
          </a:p>
          <a:p>
            <a:r>
              <a:rPr lang="en-US" altLang="zh-CN" sz="800" dirty="0" smtClean="0">
                <a:solidFill>
                  <a:srgbClr val="C00000"/>
                </a:solidFill>
                <a:latin typeface="微软雅黑" panose="020B0503020204020204" pitchFamily="34" charset="-122"/>
                <a:ea typeface="微软雅黑" panose="020B0503020204020204" pitchFamily="34" charset="-122"/>
              </a:rPr>
              <a:t>        - Max Users per MOS</a:t>
            </a:r>
            <a:r>
              <a:rPr lang="zh-CN" altLang="en-US" sz="800" dirty="0" smtClean="0">
                <a:solidFill>
                  <a:srgbClr val="C00000"/>
                </a:solidFill>
                <a:latin typeface="微软雅黑" panose="020B0503020204020204" pitchFamily="34" charset="-122"/>
                <a:ea typeface="微软雅黑" panose="020B0503020204020204" pitchFamily="34" charset="-122"/>
              </a:rPr>
              <a:t> </a:t>
            </a:r>
            <a:r>
              <a:rPr lang="en-US" altLang="zh-CN" sz="800" dirty="0" smtClean="0">
                <a:solidFill>
                  <a:srgbClr val="C00000"/>
                </a:solidFill>
                <a:latin typeface="微软雅黑" panose="020B0503020204020204" pitchFamily="34" charset="-122"/>
                <a:ea typeface="微软雅黑" panose="020B0503020204020204" pitchFamily="34" charset="-122"/>
              </a:rPr>
              <a:t>Window per APP ID per cell</a:t>
            </a:r>
            <a:endParaRPr lang="en-US" sz="800" dirty="0">
              <a:solidFill>
                <a:srgbClr val="C00000"/>
              </a:solidFill>
              <a:latin typeface="微软雅黑" panose="020B0503020204020204" pitchFamily="34" charset="-122"/>
              <a:ea typeface="微软雅黑" panose="020B0503020204020204" pitchFamily="34" charset="-122"/>
            </a:endParaRPr>
          </a:p>
        </p:txBody>
      </p:sp>
      <p:sp>
        <p:nvSpPr>
          <p:cNvPr id="123" name="圆角矩形 307"/>
          <p:cNvSpPr/>
          <p:nvPr/>
        </p:nvSpPr>
        <p:spPr bwMode="auto">
          <a:xfrm>
            <a:off x="6825062" y="1773038"/>
            <a:ext cx="5311070" cy="3770021"/>
          </a:xfrm>
          <a:prstGeom prst="roundRect">
            <a:avLst>
              <a:gd name="adj" fmla="val 3896"/>
            </a:avLst>
          </a:prstGeom>
          <a:solidFill>
            <a:srgbClr val="979B9B">
              <a:alpha val="60000"/>
            </a:srgbClr>
          </a:solidFill>
          <a:ln w="9525" cap="flat" cmpd="sng" algn="ctr">
            <a:noFill/>
            <a:prstDash val="solid"/>
            <a:round/>
            <a:headEnd type="none" w="med" len="med"/>
            <a:tailEnd type="none" w="med" len="med"/>
          </a:ln>
          <a:effectLst/>
        </p:spPr>
        <p:txBody>
          <a:bodyPr vert="horz" wrap="square" lIns="105600" tIns="52800" rIns="105600" bIns="52800" numCol="1" rtlCol="0" anchor="t" anchorCtr="0" compatLnSpc="1">
            <a:prstTxWarp prst="textNoShape">
              <a:avLst/>
            </a:prstTxWarp>
            <a:noAutofit/>
          </a:bodyPr>
          <a:lstStyle/>
          <a:p>
            <a:pPr defTabSz="1068891" eaLnBrk="1" hangingPunct="1"/>
            <a:endParaRPr lang="en-US" sz="1600">
              <a:solidFill>
                <a:schemeClr val="bg1"/>
              </a:solidFill>
              <a:latin typeface="FrutigerNext LT Regular" pitchFamily="34" charset="0"/>
              <a:ea typeface="ＭＳ Ｐゴシック" pitchFamily="34" charset="-128"/>
            </a:endParaRPr>
          </a:p>
        </p:txBody>
      </p:sp>
      <p:cxnSp>
        <p:nvCxnSpPr>
          <p:cNvPr id="150" name="直接箭头连接符 149"/>
          <p:cNvCxnSpPr/>
          <p:nvPr/>
        </p:nvCxnSpPr>
        <p:spPr bwMode="auto">
          <a:xfrm flipH="1" flipV="1">
            <a:off x="5819439" y="2319622"/>
            <a:ext cx="1005623" cy="11465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51" name="矩形 150"/>
          <p:cNvSpPr/>
          <p:nvPr/>
        </p:nvSpPr>
        <p:spPr>
          <a:xfrm>
            <a:off x="5583920" y="2084279"/>
            <a:ext cx="1397317" cy="338554"/>
          </a:xfrm>
          <a:prstGeom prst="rect">
            <a:avLst/>
          </a:prstGeom>
        </p:spPr>
        <p:txBody>
          <a:bodyPr wrap="square">
            <a:spAutoFit/>
          </a:bodyPr>
          <a:lstStyle/>
          <a:p>
            <a:pPr algn="ctr"/>
            <a:r>
              <a:rPr lang="zh-CN" altLang="en-US" sz="800" b="1" dirty="0">
                <a:solidFill>
                  <a:srgbClr val="0000FF"/>
                </a:solidFill>
                <a:latin typeface="微软雅黑" panose="020B0503020204020204" pitchFamily="34" charset="-122"/>
                <a:ea typeface="微软雅黑" panose="020B0503020204020204" pitchFamily="34" charset="-122"/>
              </a:rPr>
              <a:t>① </a:t>
            </a:r>
            <a:r>
              <a:rPr lang="en-US" altLang="zh-CN" sz="800" dirty="0" smtClean="0">
                <a:solidFill>
                  <a:srgbClr val="0000FF"/>
                </a:solidFill>
                <a:latin typeface="微软雅黑" panose="020B0503020204020204" pitchFamily="34" charset="-122"/>
                <a:ea typeface="微软雅黑" panose="020B0503020204020204" pitchFamily="34" charset="-122"/>
              </a:rPr>
              <a:t>Network Load</a:t>
            </a:r>
          </a:p>
          <a:p>
            <a:pPr algn="ctr"/>
            <a:r>
              <a:rPr lang="en-US" altLang="zh-CN" sz="800" dirty="0" smtClean="0">
                <a:solidFill>
                  <a:srgbClr val="0000FF"/>
                </a:solidFill>
                <a:latin typeface="微软雅黑" panose="020B0503020204020204" pitchFamily="34" charset="-122"/>
                <a:ea typeface="微软雅黑" panose="020B0503020204020204" pitchFamily="34" charset="-122"/>
              </a:rPr>
              <a:t> Level Info</a:t>
            </a:r>
            <a:endParaRPr lang="en-US" sz="800" dirty="0">
              <a:solidFill>
                <a:srgbClr val="0000FF"/>
              </a:solidFill>
              <a:latin typeface="微软雅黑" panose="020B0503020204020204" pitchFamily="34" charset="-122"/>
              <a:ea typeface="微软雅黑" panose="020B0503020204020204" pitchFamily="34" charset="-122"/>
            </a:endParaRPr>
          </a:p>
        </p:txBody>
      </p:sp>
      <p:sp>
        <p:nvSpPr>
          <p:cNvPr id="152" name="文本框 151"/>
          <p:cNvSpPr txBox="1"/>
          <p:nvPr/>
        </p:nvSpPr>
        <p:spPr>
          <a:xfrm>
            <a:off x="28952" y="6383554"/>
            <a:ext cx="12192000" cy="461665"/>
          </a:xfrm>
          <a:prstGeom prst="rect">
            <a:avLst/>
          </a:prstGeom>
          <a:solidFill>
            <a:schemeClr val="tx2">
              <a:lumMod val="60000"/>
              <a:lumOff val="40000"/>
            </a:schemeClr>
          </a:solidFill>
        </p:spPr>
        <p:txBody>
          <a:bodyPr wrap="square" rtlCol="0">
            <a:spAutoFit/>
          </a:bodyPr>
          <a:lstStyle>
            <a:defPPr>
              <a:defRPr lang="en-GB"/>
            </a:defPPr>
            <a:lvl1pPr algn="ctr">
              <a:defRPr sz="1800">
                <a:solidFill>
                  <a:schemeClr val="bg1"/>
                </a:solidFill>
                <a:latin typeface="微软雅黑" panose="020B0503020204020204" pitchFamily="34" charset="-122"/>
                <a:ea typeface="微软雅黑" panose="020B0503020204020204" pitchFamily="34" charset="-122"/>
              </a:defRPr>
            </a:lvl1pPr>
          </a:lstStyle>
          <a:p>
            <a:r>
              <a:rPr lang="en-US" altLang="zh-CN" sz="2400" dirty="0">
                <a:latin typeface="+mj-lt"/>
              </a:rPr>
              <a:t>OAM </a:t>
            </a:r>
            <a:r>
              <a:rPr lang="en-US" altLang="zh-CN" sz="2400" dirty="0" smtClean="0">
                <a:latin typeface="+mj-lt"/>
              </a:rPr>
              <a:t>could take </a:t>
            </a:r>
            <a:r>
              <a:rPr lang="en-US" altLang="zh-CN" sz="2400" dirty="0">
                <a:latin typeface="+mj-lt"/>
              </a:rPr>
              <a:t>into account Network  Load Level </a:t>
            </a:r>
            <a:r>
              <a:rPr lang="en-US" altLang="zh-CN" sz="2400" dirty="0" smtClean="0">
                <a:latin typeface="+mj-lt"/>
              </a:rPr>
              <a:t>Info  when determining </a:t>
            </a:r>
            <a:r>
              <a:rPr lang="en-US" altLang="zh-CN" sz="2400" dirty="0">
                <a:latin typeface="+mj-lt"/>
              </a:rPr>
              <a:t>network has resource </a:t>
            </a:r>
            <a:endParaRPr lang="en-US" sz="2400" dirty="0">
              <a:latin typeface="+mj-lt"/>
            </a:endParaRPr>
          </a:p>
        </p:txBody>
      </p:sp>
      <p:grpSp>
        <p:nvGrpSpPr>
          <p:cNvPr id="113" name="组合 112"/>
          <p:cNvGrpSpPr/>
          <p:nvPr/>
        </p:nvGrpSpPr>
        <p:grpSpPr>
          <a:xfrm>
            <a:off x="312137" y="1002483"/>
            <a:ext cx="11615494" cy="759602"/>
            <a:chOff x="1567446" y="1406629"/>
            <a:chExt cx="4777298" cy="569701"/>
          </a:xfrm>
        </p:grpSpPr>
        <p:sp>
          <p:nvSpPr>
            <p:cNvPr id="116" name="圆角矩形 270"/>
            <p:cNvSpPr/>
            <p:nvPr/>
          </p:nvSpPr>
          <p:spPr bwMode="auto">
            <a:xfrm>
              <a:off x="1567446" y="1406629"/>
              <a:ext cx="4777298" cy="569701"/>
            </a:xfrm>
            <a:prstGeom prst="roundRect">
              <a:avLst>
                <a:gd name="adj" fmla="val 5891"/>
              </a:avLst>
            </a:prstGeom>
            <a:noFill/>
            <a:ln w="9525" cap="flat" cmpd="sng" algn="ctr">
              <a:solidFill>
                <a:schemeClr val="tx1"/>
              </a:solidFill>
              <a:prstDash val="solid"/>
              <a:round/>
              <a:headEnd type="none" w="med" len="med"/>
              <a:tailEnd type="none" w="med" len="med"/>
            </a:ln>
            <a:effectLst/>
          </p:spPr>
          <p:txBody>
            <a:bodyPr vert="horz" wrap="square" lIns="105600" tIns="52800" rIns="105600" bIns="52800" numCol="1" rtlCol="0" anchor="t" anchorCtr="0" compatLnSpc="1">
              <a:prstTxWarp prst="textNoShape">
                <a:avLst/>
              </a:prstTxWarp>
              <a:noAutofit/>
            </a:bodyPr>
            <a:lstStyle/>
            <a:p>
              <a:pPr defTabSz="1068891" eaLnBrk="1" hangingPunct="1"/>
              <a:endParaRPr lang="zh-CN" altLang="en-US" sz="1600">
                <a:solidFill>
                  <a:prstClr val="white"/>
                </a:solidFill>
                <a:latin typeface="FrutigerNext LT Regular" pitchFamily="34" charset="0"/>
                <a:ea typeface="ＭＳ Ｐゴシック" pitchFamily="34" charset="-128"/>
              </a:endParaRPr>
            </a:p>
          </p:txBody>
        </p:sp>
        <p:sp>
          <p:nvSpPr>
            <p:cNvPr id="119" name="Rounded Rectangle 34"/>
            <p:cNvSpPr/>
            <p:nvPr/>
          </p:nvSpPr>
          <p:spPr bwMode="auto">
            <a:xfrm>
              <a:off x="3632129" y="1540058"/>
              <a:ext cx="510505" cy="254089"/>
            </a:xfrm>
            <a:prstGeom prst="roundRect">
              <a:avLst>
                <a:gd name="adj" fmla="val 8522"/>
              </a:avLst>
            </a:prstGeom>
            <a:noFill/>
            <a:ln w="9525" cap="flat" cmpd="sng" algn="ctr">
              <a:noFill/>
              <a:prstDash val="solid"/>
              <a:round/>
              <a:headEnd type="none" w="med" len="med"/>
              <a:tailEnd type="none" w="med" len="med"/>
            </a:ln>
            <a:effectLst/>
          </p:spPr>
          <p:txBody>
            <a:bodyPr vert="horz" wrap="square" lIns="121920" tIns="60960" rIns="121920" bIns="60960" numCol="1" rtlCol="0" anchor="ctr" anchorCtr="0" compatLnSpc="1">
              <a:prstTxWarp prst="textNoShape">
                <a:avLst/>
              </a:prstTxWarp>
            </a:bodyPr>
            <a:lstStyle/>
            <a:p>
              <a:pPr algn="ctr">
                <a:buClr>
                  <a:srgbClr val="CC9900"/>
                </a:buClr>
              </a:pPr>
              <a:r>
                <a:rPr lang="en-US" altLang="zh-CN" sz="2000" b="1" dirty="0" smtClean="0">
                  <a:solidFill>
                    <a:srgbClr val="0000FF"/>
                  </a:solidFill>
                  <a:latin typeface="微软雅黑" panose="020B0503020204020204" pitchFamily="34" charset="-122"/>
                  <a:ea typeface="微软雅黑" panose="020B0503020204020204" pitchFamily="34" charset="-122"/>
                </a:rPr>
                <a:t>Tenant</a:t>
              </a:r>
              <a:endParaRPr lang="en-US" altLang="zh-CN" sz="2000" b="1" dirty="0">
                <a:solidFill>
                  <a:srgbClr val="0000FF"/>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5792219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24"/>
          <p:cNvSpPr>
            <a:spLocks noGrp="1"/>
          </p:cNvSpPr>
          <p:nvPr>
            <p:ph type="title"/>
          </p:nvPr>
        </p:nvSpPr>
        <p:spPr>
          <a:xfrm>
            <a:off x="501698" y="121226"/>
            <a:ext cx="11295348" cy="685974"/>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a:bodyPr>
          <a:lstStyle/>
          <a:p>
            <a:r>
              <a:rPr lang="en-GB" altLang="zh-CN" sz="2400" b="1" dirty="0">
                <a:solidFill>
                  <a:srgbClr val="C00000"/>
                </a:solidFill>
              </a:rPr>
              <a:t>NWDAF-Assisted Service Characteristics Learning for Slice</a:t>
            </a:r>
            <a:endParaRPr lang="en-US" sz="2400" b="1" dirty="0">
              <a:solidFill>
                <a:srgbClr val="C00000"/>
              </a:solidFill>
            </a:endParaRPr>
          </a:p>
        </p:txBody>
      </p:sp>
      <p:grpSp>
        <p:nvGrpSpPr>
          <p:cNvPr id="211" name="组合 3"/>
          <p:cNvGrpSpPr/>
          <p:nvPr/>
        </p:nvGrpSpPr>
        <p:grpSpPr>
          <a:xfrm>
            <a:off x="4631984" y="3235205"/>
            <a:ext cx="5388620" cy="2535029"/>
            <a:chOff x="3556201" y="1790610"/>
            <a:chExt cx="3456748" cy="1901272"/>
          </a:xfrm>
        </p:grpSpPr>
        <p:sp>
          <p:nvSpPr>
            <p:cNvPr id="212" name="Parallelogram 211"/>
            <p:cNvSpPr/>
            <p:nvPr/>
          </p:nvSpPr>
          <p:spPr bwMode="auto">
            <a:xfrm>
              <a:off x="3556201" y="2378000"/>
              <a:ext cx="1453361" cy="625798"/>
            </a:xfrm>
            <a:prstGeom prst="parallelogram">
              <a:avLst>
                <a:gd name="adj" fmla="val 120776"/>
              </a:avLst>
            </a:prstGeom>
            <a:solidFill>
              <a:srgbClr val="99CCFF"/>
            </a:solidFill>
            <a:ln w="9525" cap="flat" cmpd="sng" algn="ctr">
              <a:noFill/>
              <a:prstDash val="solid"/>
              <a:round/>
              <a:headEnd type="none" w="med" len="med"/>
              <a:tailEnd type="none" w="med" len="med"/>
            </a:ln>
            <a:effectLst/>
          </p:spPr>
          <p:txBody>
            <a:bodyPr vert="horz" wrap="square" lIns="48000" tIns="48000" rIns="48000" bIns="48000" numCol="1" rtlCol="0" anchor="t" anchorCtr="0" compatLnSpc="1">
              <a:prstTxWarp prst="textNoShape">
                <a:avLst/>
              </a:prstTxWarp>
            </a:bodyPr>
            <a:lstStyle/>
            <a:p>
              <a:pPr>
                <a:buClr>
                  <a:srgbClr val="CC9900"/>
                </a:buClr>
                <a:buFont typeface="Wingdings" pitchFamily="2" charset="2"/>
                <a:buChar char="n"/>
              </a:pPr>
              <a:endParaRPr lang="en-US" sz="2400">
                <a:solidFill>
                  <a:srgbClr val="000000"/>
                </a:solidFill>
                <a:latin typeface="微软雅黑" panose="020B0503020204020204" pitchFamily="34" charset="-122"/>
                <a:ea typeface="微软雅黑" panose="020B0503020204020204" pitchFamily="34" charset="-122"/>
              </a:endParaRPr>
            </a:p>
          </p:txBody>
        </p:sp>
        <p:sp>
          <p:nvSpPr>
            <p:cNvPr id="213" name="Parallelogram 71"/>
            <p:cNvSpPr/>
            <p:nvPr/>
          </p:nvSpPr>
          <p:spPr bwMode="auto">
            <a:xfrm>
              <a:off x="4396543" y="1790610"/>
              <a:ext cx="1034684" cy="1192105"/>
            </a:xfrm>
            <a:custGeom>
              <a:avLst/>
              <a:gdLst>
                <a:gd name="connsiteX0" fmla="*/ 0 w 2438725"/>
                <a:gd name="connsiteY0" fmla="*/ 521335 h 521335"/>
                <a:gd name="connsiteX1" fmla="*/ 595365 w 2438725"/>
                <a:gd name="connsiteY1" fmla="*/ 0 h 521335"/>
                <a:gd name="connsiteX2" fmla="*/ 2438725 w 2438725"/>
                <a:gd name="connsiteY2" fmla="*/ 0 h 521335"/>
                <a:gd name="connsiteX3" fmla="*/ 1843360 w 2438725"/>
                <a:gd name="connsiteY3" fmla="*/ 521335 h 521335"/>
                <a:gd name="connsiteX4" fmla="*/ 0 w 2438725"/>
                <a:gd name="connsiteY4" fmla="*/ 521335 h 521335"/>
                <a:gd name="connsiteX0" fmla="*/ 0 w 2438725"/>
                <a:gd name="connsiteY0" fmla="*/ 683260 h 683260"/>
                <a:gd name="connsiteX1" fmla="*/ 481065 w 2438725"/>
                <a:gd name="connsiteY1" fmla="*/ 0 h 683260"/>
                <a:gd name="connsiteX2" fmla="*/ 2438725 w 2438725"/>
                <a:gd name="connsiteY2" fmla="*/ 161925 h 683260"/>
                <a:gd name="connsiteX3" fmla="*/ 1843360 w 2438725"/>
                <a:gd name="connsiteY3" fmla="*/ 683260 h 683260"/>
                <a:gd name="connsiteX4" fmla="*/ 0 w 2438725"/>
                <a:gd name="connsiteY4" fmla="*/ 683260 h 683260"/>
                <a:gd name="connsiteX0" fmla="*/ 0 w 2438725"/>
                <a:gd name="connsiteY0" fmla="*/ 673735 h 673735"/>
                <a:gd name="connsiteX1" fmla="*/ 433440 w 2438725"/>
                <a:gd name="connsiteY1" fmla="*/ 0 h 673735"/>
                <a:gd name="connsiteX2" fmla="*/ 2438725 w 2438725"/>
                <a:gd name="connsiteY2" fmla="*/ 152400 h 673735"/>
                <a:gd name="connsiteX3" fmla="*/ 1843360 w 2438725"/>
                <a:gd name="connsiteY3" fmla="*/ 673735 h 673735"/>
                <a:gd name="connsiteX4" fmla="*/ 0 w 2438725"/>
                <a:gd name="connsiteY4" fmla="*/ 673735 h 673735"/>
                <a:gd name="connsiteX0" fmla="*/ 0 w 2438725"/>
                <a:gd name="connsiteY0" fmla="*/ 676116 h 676116"/>
                <a:gd name="connsiteX1" fmla="*/ 447728 w 2438725"/>
                <a:gd name="connsiteY1" fmla="*/ 0 h 676116"/>
                <a:gd name="connsiteX2" fmla="*/ 2438725 w 2438725"/>
                <a:gd name="connsiteY2" fmla="*/ 154781 h 676116"/>
                <a:gd name="connsiteX3" fmla="*/ 1843360 w 2438725"/>
                <a:gd name="connsiteY3" fmla="*/ 676116 h 676116"/>
                <a:gd name="connsiteX4" fmla="*/ 0 w 2438725"/>
                <a:gd name="connsiteY4" fmla="*/ 676116 h 676116"/>
                <a:gd name="connsiteX0" fmla="*/ 0 w 2588743"/>
                <a:gd name="connsiteY0" fmla="*/ 523716 h 676116"/>
                <a:gd name="connsiteX1" fmla="*/ 597746 w 2588743"/>
                <a:gd name="connsiteY1" fmla="*/ 0 h 676116"/>
                <a:gd name="connsiteX2" fmla="*/ 2588743 w 2588743"/>
                <a:gd name="connsiteY2" fmla="*/ 154781 h 676116"/>
                <a:gd name="connsiteX3" fmla="*/ 1993378 w 2588743"/>
                <a:gd name="connsiteY3" fmla="*/ 676116 h 676116"/>
                <a:gd name="connsiteX4" fmla="*/ 0 w 2588743"/>
                <a:gd name="connsiteY4" fmla="*/ 523716 h 676116"/>
                <a:gd name="connsiteX0" fmla="*/ 540272 w 3129015"/>
                <a:gd name="connsiteY0" fmla="*/ 523716 h 1180941"/>
                <a:gd name="connsiteX1" fmla="*/ 1138018 w 3129015"/>
                <a:gd name="connsiteY1" fmla="*/ 0 h 1180941"/>
                <a:gd name="connsiteX2" fmla="*/ 3129015 w 3129015"/>
                <a:gd name="connsiteY2" fmla="*/ 154781 h 1180941"/>
                <a:gd name="connsiteX3" fmla="*/ 0 w 3129015"/>
                <a:gd name="connsiteY3" fmla="*/ 1180941 h 1180941"/>
                <a:gd name="connsiteX4" fmla="*/ 540272 w 3129015"/>
                <a:gd name="connsiteY4" fmla="*/ 523716 h 1180941"/>
                <a:gd name="connsiteX0" fmla="*/ 597422 w 3186165"/>
                <a:gd name="connsiteY0" fmla="*/ 523716 h 1252379"/>
                <a:gd name="connsiteX1" fmla="*/ 1195168 w 3186165"/>
                <a:gd name="connsiteY1" fmla="*/ 0 h 1252379"/>
                <a:gd name="connsiteX2" fmla="*/ 3186165 w 3186165"/>
                <a:gd name="connsiteY2" fmla="*/ 154781 h 1252379"/>
                <a:gd name="connsiteX3" fmla="*/ 0 w 3186165"/>
                <a:gd name="connsiteY3" fmla="*/ 1252379 h 1252379"/>
                <a:gd name="connsiteX4" fmla="*/ 597422 w 3186165"/>
                <a:gd name="connsiteY4" fmla="*/ 523716 h 1252379"/>
                <a:gd name="connsiteX0" fmla="*/ 597422 w 1195168"/>
                <a:gd name="connsiteY0" fmla="*/ 523716 h 1252379"/>
                <a:gd name="connsiteX1" fmla="*/ 1195168 w 1195168"/>
                <a:gd name="connsiteY1" fmla="*/ 0 h 1252379"/>
                <a:gd name="connsiteX2" fmla="*/ 581078 w 1195168"/>
                <a:gd name="connsiteY2" fmla="*/ 745331 h 1252379"/>
                <a:gd name="connsiteX3" fmla="*/ 0 w 1195168"/>
                <a:gd name="connsiteY3" fmla="*/ 1252379 h 1252379"/>
                <a:gd name="connsiteX4" fmla="*/ 597422 w 1195168"/>
                <a:gd name="connsiteY4" fmla="*/ 523716 h 1252379"/>
                <a:gd name="connsiteX0" fmla="*/ 597422 w 1195168"/>
                <a:gd name="connsiteY0" fmla="*/ 523716 h 1252379"/>
                <a:gd name="connsiteX1" fmla="*/ 1195168 w 1195168"/>
                <a:gd name="connsiteY1" fmla="*/ 0 h 1252379"/>
                <a:gd name="connsiteX2" fmla="*/ 596953 w 1195168"/>
                <a:gd name="connsiteY2" fmla="*/ 732631 h 1252379"/>
                <a:gd name="connsiteX3" fmla="*/ 0 w 1195168"/>
                <a:gd name="connsiteY3" fmla="*/ 1252379 h 1252379"/>
                <a:gd name="connsiteX4" fmla="*/ 597422 w 1195168"/>
                <a:gd name="connsiteY4" fmla="*/ 523716 h 1252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5168" h="1252379">
                  <a:moveTo>
                    <a:pt x="597422" y="523716"/>
                  </a:moveTo>
                  <a:lnTo>
                    <a:pt x="1195168" y="0"/>
                  </a:lnTo>
                  <a:lnTo>
                    <a:pt x="596953" y="732631"/>
                  </a:lnTo>
                  <a:lnTo>
                    <a:pt x="0" y="1252379"/>
                  </a:lnTo>
                  <a:lnTo>
                    <a:pt x="597422" y="523716"/>
                  </a:lnTo>
                  <a:close/>
                </a:path>
              </a:pathLst>
            </a:custGeom>
            <a:solidFill>
              <a:schemeClr val="tx1">
                <a:lumMod val="50000"/>
                <a:lumOff val="50000"/>
                <a:alpha val="60000"/>
              </a:schemeClr>
            </a:solidFill>
            <a:ln w="9525" cap="flat" cmpd="sng" algn="ctr">
              <a:noFill/>
              <a:prstDash val="solid"/>
              <a:round/>
              <a:headEnd type="none" w="med" len="med"/>
              <a:tailEnd type="none" w="med" len="med"/>
            </a:ln>
            <a:effectLst/>
          </p:spPr>
          <p:txBody>
            <a:bodyPr vert="horz" wrap="square" lIns="48000" tIns="48000" rIns="48000" bIns="48000" numCol="1" rtlCol="0" anchor="t" anchorCtr="0" compatLnSpc="1">
              <a:prstTxWarp prst="textNoShape">
                <a:avLst/>
              </a:prstTxWarp>
            </a:bodyPr>
            <a:lstStyle/>
            <a:p>
              <a:pPr>
                <a:buClr>
                  <a:srgbClr val="CC9900"/>
                </a:buClr>
                <a:buFont typeface="Wingdings" pitchFamily="2" charset="2"/>
                <a:buChar char="n"/>
              </a:pPr>
              <a:endParaRPr lang="en-US" sz="2400">
                <a:solidFill>
                  <a:srgbClr val="000000"/>
                </a:solidFill>
                <a:latin typeface="微软雅黑" panose="020B0503020204020204" pitchFamily="34" charset="-122"/>
                <a:ea typeface="微软雅黑" panose="020B0503020204020204" pitchFamily="34" charset="-122"/>
              </a:endParaRPr>
            </a:p>
          </p:txBody>
        </p:sp>
        <p:sp>
          <p:nvSpPr>
            <p:cNvPr id="214" name="Parallelogram 213"/>
            <p:cNvSpPr/>
            <p:nvPr/>
          </p:nvSpPr>
          <p:spPr bwMode="auto">
            <a:xfrm>
              <a:off x="4920552" y="1792478"/>
              <a:ext cx="2082659" cy="473810"/>
            </a:xfrm>
            <a:prstGeom prst="parallelogram">
              <a:avLst>
                <a:gd name="adj" fmla="val 114200"/>
              </a:avLst>
            </a:prstGeom>
            <a:solidFill>
              <a:schemeClr val="tx1">
                <a:lumMod val="50000"/>
                <a:lumOff val="50000"/>
                <a:alpha val="60000"/>
              </a:schemeClr>
            </a:solidFill>
            <a:ln w="9525" cap="flat" cmpd="sng" algn="ctr">
              <a:noFill/>
              <a:prstDash val="solid"/>
              <a:round/>
              <a:headEnd type="none" w="med" len="med"/>
              <a:tailEnd type="none" w="med" len="med"/>
            </a:ln>
            <a:effectLst/>
          </p:spPr>
          <p:txBody>
            <a:bodyPr vert="horz" wrap="square" lIns="48000" tIns="48000" rIns="48000" bIns="48000" numCol="1" rtlCol="0" anchor="t" anchorCtr="0" compatLnSpc="1">
              <a:prstTxWarp prst="textNoShape">
                <a:avLst/>
              </a:prstTxWarp>
            </a:bodyPr>
            <a:lstStyle/>
            <a:p>
              <a:pPr>
                <a:buClr>
                  <a:srgbClr val="CC9900"/>
                </a:buClr>
                <a:buFont typeface="Wingdings" pitchFamily="2" charset="2"/>
                <a:buChar char="n"/>
              </a:pPr>
              <a:endParaRPr lang="en-US" sz="2400">
                <a:solidFill>
                  <a:srgbClr val="000000"/>
                </a:solidFill>
                <a:latin typeface="微软雅黑" panose="020B0503020204020204" pitchFamily="34" charset="-122"/>
                <a:ea typeface="微软雅黑" panose="020B0503020204020204" pitchFamily="34" charset="-122"/>
              </a:endParaRPr>
            </a:p>
          </p:txBody>
        </p:sp>
        <p:sp>
          <p:nvSpPr>
            <p:cNvPr id="215" name="Parallelogram 214"/>
            <p:cNvSpPr/>
            <p:nvPr/>
          </p:nvSpPr>
          <p:spPr bwMode="auto">
            <a:xfrm>
              <a:off x="4907039" y="3192919"/>
              <a:ext cx="2105910" cy="496245"/>
            </a:xfrm>
            <a:prstGeom prst="parallelogram">
              <a:avLst>
                <a:gd name="adj" fmla="val 114200"/>
              </a:avLst>
            </a:prstGeom>
            <a:solidFill>
              <a:srgbClr val="99CCFF"/>
            </a:solidFill>
            <a:ln w="9525" cap="flat" cmpd="sng" algn="ctr">
              <a:noFill/>
              <a:prstDash val="solid"/>
              <a:round/>
              <a:headEnd type="none" w="med" len="med"/>
              <a:tailEnd type="none" w="med" len="med"/>
            </a:ln>
            <a:effectLst/>
          </p:spPr>
          <p:txBody>
            <a:bodyPr vert="horz" wrap="square" lIns="48000" tIns="48000" rIns="48000" bIns="48000" numCol="1" rtlCol="0" anchor="t" anchorCtr="0" compatLnSpc="1">
              <a:prstTxWarp prst="textNoShape">
                <a:avLst/>
              </a:prstTxWarp>
            </a:bodyPr>
            <a:lstStyle/>
            <a:p>
              <a:pPr>
                <a:buClr>
                  <a:srgbClr val="CC9900"/>
                </a:buClr>
                <a:buFont typeface="Wingdings" pitchFamily="2" charset="2"/>
                <a:buChar char="n"/>
              </a:pPr>
              <a:endParaRPr lang="en-US" sz="2400">
                <a:solidFill>
                  <a:srgbClr val="000000"/>
                </a:solidFill>
                <a:latin typeface="微软雅黑" panose="020B0503020204020204" pitchFamily="34" charset="-122"/>
                <a:ea typeface="微软雅黑" panose="020B0503020204020204" pitchFamily="34" charset="-122"/>
              </a:endParaRPr>
            </a:p>
          </p:txBody>
        </p:sp>
        <p:sp>
          <p:nvSpPr>
            <p:cNvPr id="221" name="Parallelogram 71"/>
            <p:cNvSpPr/>
            <p:nvPr/>
          </p:nvSpPr>
          <p:spPr bwMode="auto">
            <a:xfrm>
              <a:off x="4389702" y="2499776"/>
              <a:ext cx="1038592" cy="1192106"/>
            </a:xfrm>
            <a:custGeom>
              <a:avLst/>
              <a:gdLst>
                <a:gd name="connsiteX0" fmla="*/ 0 w 2438725"/>
                <a:gd name="connsiteY0" fmla="*/ 521335 h 521335"/>
                <a:gd name="connsiteX1" fmla="*/ 595365 w 2438725"/>
                <a:gd name="connsiteY1" fmla="*/ 0 h 521335"/>
                <a:gd name="connsiteX2" fmla="*/ 2438725 w 2438725"/>
                <a:gd name="connsiteY2" fmla="*/ 0 h 521335"/>
                <a:gd name="connsiteX3" fmla="*/ 1843360 w 2438725"/>
                <a:gd name="connsiteY3" fmla="*/ 521335 h 521335"/>
                <a:gd name="connsiteX4" fmla="*/ 0 w 2438725"/>
                <a:gd name="connsiteY4" fmla="*/ 521335 h 521335"/>
                <a:gd name="connsiteX0" fmla="*/ 0 w 2438725"/>
                <a:gd name="connsiteY0" fmla="*/ 683260 h 683260"/>
                <a:gd name="connsiteX1" fmla="*/ 481065 w 2438725"/>
                <a:gd name="connsiteY1" fmla="*/ 0 h 683260"/>
                <a:gd name="connsiteX2" fmla="*/ 2438725 w 2438725"/>
                <a:gd name="connsiteY2" fmla="*/ 161925 h 683260"/>
                <a:gd name="connsiteX3" fmla="*/ 1843360 w 2438725"/>
                <a:gd name="connsiteY3" fmla="*/ 683260 h 683260"/>
                <a:gd name="connsiteX4" fmla="*/ 0 w 2438725"/>
                <a:gd name="connsiteY4" fmla="*/ 683260 h 683260"/>
                <a:gd name="connsiteX0" fmla="*/ 0 w 2438725"/>
                <a:gd name="connsiteY0" fmla="*/ 673735 h 673735"/>
                <a:gd name="connsiteX1" fmla="*/ 433440 w 2438725"/>
                <a:gd name="connsiteY1" fmla="*/ 0 h 673735"/>
                <a:gd name="connsiteX2" fmla="*/ 2438725 w 2438725"/>
                <a:gd name="connsiteY2" fmla="*/ 152400 h 673735"/>
                <a:gd name="connsiteX3" fmla="*/ 1843360 w 2438725"/>
                <a:gd name="connsiteY3" fmla="*/ 673735 h 673735"/>
                <a:gd name="connsiteX4" fmla="*/ 0 w 2438725"/>
                <a:gd name="connsiteY4" fmla="*/ 673735 h 673735"/>
                <a:gd name="connsiteX0" fmla="*/ 0 w 2438725"/>
                <a:gd name="connsiteY0" fmla="*/ 676116 h 676116"/>
                <a:gd name="connsiteX1" fmla="*/ 447728 w 2438725"/>
                <a:gd name="connsiteY1" fmla="*/ 0 h 676116"/>
                <a:gd name="connsiteX2" fmla="*/ 2438725 w 2438725"/>
                <a:gd name="connsiteY2" fmla="*/ 154781 h 676116"/>
                <a:gd name="connsiteX3" fmla="*/ 1843360 w 2438725"/>
                <a:gd name="connsiteY3" fmla="*/ 676116 h 676116"/>
                <a:gd name="connsiteX4" fmla="*/ 0 w 2438725"/>
                <a:gd name="connsiteY4" fmla="*/ 676116 h 676116"/>
                <a:gd name="connsiteX0" fmla="*/ 0 w 2588743"/>
                <a:gd name="connsiteY0" fmla="*/ 523716 h 676116"/>
                <a:gd name="connsiteX1" fmla="*/ 597746 w 2588743"/>
                <a:gd name="connsiteY1" fmla="*/ 0 h 676116"/>
                <a:gd name="connsiteX2" fmla="*/ 2588743 w 2588743"/>
                <a:gd name="connsiteY2" fmla="*/ 154781 h 676116"/>
                <a:gd name="connsiteX3" fmla="*/ 1993378 w 2588743"/>
                <a:gd name="connsiteY3" fmla="*/ 676116 h 676116"/>
                <a:gd name="connsiteX4" fmla="*/ 0 w 2588743"/>
                <a:gd name="connsiteY4" fmla="*/ 523716 h 676116"/>
                <a:gd name="connsiteX0" fmla="*/ 540272 w 3129015"/>
                <a:gd name="connsiteY0" fmla="*/ 523716 h 1180941"/>
                <a:gd name="connsiteX1" fmla="*/ 1138018 w 3129015"/>
                <a:gd name="connsiteY1" fmla="*/ 0 h 1180941"/>
                <a:gd name="connsiteX2" fmla="*/ 3129015 w 3129015"/>
                <a:gd name="connsiteY2" fmla="*/ 154781 h 1180941"/>
                <a:gd name="connsiteX3" fmla="*/ 0 w 3129015"/>
                <a:gd name="connsiteY3" fmla="*/ 1180941 h 1180941"/>
                <a:gd name="connsiteX4" fmla="*/ 540272 w 3129015"/>
                <a:gd name="connsiteY4" fmla="*/ 523716 h 1180941"/>
                <a:gd name="connsiteX0" fmla="*/ 597422 w 3186165"/>
                <a:gd name="connsiteY0" fmla="*/ 523716 h 1252379"/>
                <a:gd name="connsiteX1" fmla="*/ 1195168 w 3186165"/>
                <a:gd name="connsiteY1" fmla="*/ 0 h 1252379"/>
                <a:gd name="connsiteX2" fmla="*/ 3186165 w 3186165"/>
                <a:gd name="connsiteY2" fmla="*/ 154781 h 1252379"/>
                <a:gd name="connsiteX3" fmla="*/ 0 w 3186165"/>
                <a:gd name="connsiteY3" fmla="*/ 1252379 h 1252379"/>
                <a:gd name="connsiteX4" fmla="*/ 597422 w 3186165"/>
                <a:gd name="connsiteY4" fmla="*/ 523716 h 1252379"/>
                <a:gd name="connsiteX0" fmla="*/ 597422 w 1195168"/>
                <a:gd name="connsiteY0" fmla="*/ 523716 h 1252379"/>
                <a:gd name="connsiteX1" fmla="*/ 1195168 w 1195168"/>
                <a:gd name="connsiteY1" fmla="*/ 0 h 1252379"/>
                <a:gd name="connsiteX2" fmla="*/ 581078 w 1195168"/>
                <a:gd name="connsiteY2" fmla="*/ 745331 h 1252379"/>
                <a:gd name="connsiteX3" fmla="*/ 0 w 1195168"/>
                <a:gd name="connsiteY3" fmla="*/ 1252379 h 1252379"/>
                <a:gd name="connsiteX4" fmla="*/ 597422 w 1195168"/>
                <a:gd name="connsiteY4" fmla="*/ 523716 h 1252379"/>
                <a:gd name="connsiteX0" fmla="*/ 597422 w 1195168"/>
                <a:gd name="connsiteY0" fmla="*/ 523716 h 1252379"/>
                <a:gd name="connsiteX1" fmla="*/ 1195168 w 1195168"/>
                <a:gd name="connsiteY1" fmla="*/ 0 h 1252379"/>
                <a:gd name="connsiteX2" fmla="*/ 596953 w 1195168"/>
                <a:gd name="connsiteY2" fmla="*/ 732631 h 1252379"/>
                <a:gd name="connsiteX3" fmla="*/ 0 w 1195168"/>
                <a:gd name="connsiteY3" fmla="*/ 1252379 h 1252379"/>
                <a:gd name="connsiteX4" fmla="*/ 597422 w 1195168"/>
                <a:gd name="connsiteY4" fmla="*/ 523716 h 1252379"/>
                <a:gd name="connsiteX0" fmla="*/ 597422 w 1857428"/>
                <a:gd name="connsiteY0" fmla="*/ 523716 h 1252379"/>
                <a:gd name="connsiteX1" fmla="*/ 1195168 w 1857428"/>
                <a:gd name="connsiteY1" fmla="*/ 0 h 1252379"/>
                <a:gd name="connsiteX2" fmla="*/ 1857428 w 1857428"/>
                <a:gd name="connsiteY2" fmla="*/ 732631 h 1252379"/>
                <a:gd name="connsiteX3" fmla="*/ 0 w 1857428"/>
                <a:gd name="connsiteY3" fmla="*/ 1252379 h 1252379"/>
                <a:gd name="connsiteX4" fmla="*/ 597422 w 1857428"/>
                <a:gd name="connsiteY4" fmla="*/ 523716 h 1252379"/>
                <a:gd name="connsiteX0" fmla="*/ 0 w 1260006"/>
                <a:gd name="connsiteY0" fmla="*/ 523716 h 1252379"/>
                <a:gd name="connsiteX1" fmla="*/ 597746 w 1260006"/>
                <a:gd name="connsiteY1" fmla="*/ 0 h 1252379"/>
                <a:gd name="connsiteX2" fmla="*/ 1260006 w 1260006"/>
                <a:gd name="connsiteY2" fmla="*/ 732631 h 1252379"/>
                <a:gd name="connsiteX3" fmla="*/ 609078 w 1260006"/>
                <a:gd name="connsiteY3" fmla="*/ 1252379 h 1252379"/>
                <a:gd name="connsiteX4" fmla="*/ 0 w 1260006"/>
                <a:gd name="connsiteY4" fmla="*/ 523716 h 1252379"/>
                <a:gd name="connsiteX0" fmla="*/ 0 w 1199681"/>
                <a:gd name="connsiteY0" fmla="*/ 523716 h 1252379"/>
                <a:gd name="connsiteX1" fmla="*/ 597746 w 1199681"/>
                <a:gd name="connsiteY1" fmla="*/ 0 h 1252379"/>
                <a:gd name="connsiteX2" fmla="*/ 1199681 w 1199681"/>
                <a:gd name="connsiteY2" fmla="*/ 729456 h 1252379"/>
                <a:gd name="connsiteX3" fmla="*/ 609078 w 1199681"/>
                <a:gd name="connsiteY3" fmla="*/ 1252379 h 1252379"/>
                <a:gd name="connsiteX4" fmla="*/ 0 w 1199681"/>
                <a:gd name="connsiteY4" fmla="*/ 523716 h 1252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681" h="1252379">
                  <a:moveTo>
                    <a:pt x="0" y="523716"/>
                  </a:moveTo>
                  <a:lnTo>
                    <a:pt x="597746" y="0"/>
                  </a:lnTo>
                  <a:lnTo>
                    <a:pt x="1199681" y="729456"/>
                  </a:lnTo>
                  <a:lnTo>
                    <a:pt x="609078" y="1252379"/>
                  </a:lnTo>
                  <a:lnTo>
                    <a:pt x="0" y="523716"/>
                  </a:lnTo>
                  <a:close/>
                </a:path>
              </a:pathLst>
            </a:custGeom>
            <a:solidFill>
              <a:srgbClr val="99CCFF"/>
            </a:solidFill>
            <a:ln w="9525" cap="flat" cmpd="sng" algn="ctr">
              <a:noFill/>
              <a:prstDash val="solid"/>
              <a:round/>
              <a:headEnd type="none" w="med" len="med"/>
              <a:tailEnd type="none" w="med" len="med"/>
            </a:ln>
            <a:effectLst/>
          </p:spPr>
          <p:txBody>
            <a:bodyPr vert="horz" wrap="square" lIns="48000" tIns="48000" rIns="48000" bIns="48000" numCol="1" rtlCol="0" anchor="t" anchorCtr="0" compatLnSpc="1">
              <a:prstTxWarp prst="textNoShape">
                <a:avLst/>
              </a:prstTxWarp>
            </a:bodyPr>
            <a:lstStyle/>
            <a:p>
              <a:pPr>
                <a:buClr>
                  <a:srgbClr val="CC9900"/>
                </a:buClr>
                <a:buFont typeface="Wingdings" pitchFamily="2" charset="2"/>
                <a:buChar char="n"/>
              </a:pPr>
              <a:endParaRPr lang="en-US" sz="2400">
                <a:solidFill>
                  <a:srgbClr val="000000"/>
                </a:solidFill>
                <a:latin typeface="微软雅黑" panose="020B0503020204020204" pitchFamily="34" charset="-122"/>
                <a:ea typeface="微软雅黑" panose="020B0503020204020204" pitchFamily="34" charset="-122"/>
              </a:endParaRPr>
            </a:p>
          </p:txBody>
        </p:sp>
        <p:sp>
          <p:nvSpPr>
            <p:cNvPr id="228" name="矩形 76"/>
            <p:cNvSpPr/>
            <p:nvPr/>
          </p:nvSpPr>
          <p:spPr>
            <a:xfrm>
              <a:off x="4070942" y="2458112"/>
              <a:ext cx="373992" cy="253393"/>
            </a:xfrm>
            <a:prstGeom prst="rect">
              <a:avLst/>
            </a:prstGeom>
            <a:solidFill>
              <a:schemeClr val="tx2">
                <a:lumMod val="40000"/>
                <a:lumOff val="60000"/>
              </a:schemeClr>
            </a:solidFill>
            <a:ln w="3175">
              <a:no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t" anchorCtr="0"/>
            <a:lstStyle/>
            <a:p>
              <a:pPr algn="ctr"/>
              <a:r>
                <a:rPr lang="en-US" altLang="zh-CN" sz="1067" dirty="0">
                  <a:solidFill>
                    <a:srgbClr val="000000"/>
                  </a:solidFill>
                  <a:latin typeface="微软雅黑" panose="020B0503020204020204" pitchFamily="34" charset="-122"/>
                  <a:ea typeface="微软雅黑" panose="020B0503020204020204" pitchFamily="34" charset="-122"/>
                </a:rPr>
                <a:t>AMF</a:t>
              </a:r>
              <a:endParaRPr lang="zh-CN" altLang="en-US" sz="1067" dirty="0">
                <a:solidFill>
                  <a:srgbClr val="000000"/>
                </a:solidFill>
                <a:latin typeface="微软雅黑" panose="020B0503020204020204" pitchFamily="34" charset="-122"/>
                <a:ea typeface="微软雅黑" panose="020B0503020204020204" pitchFamily="34" charset="-122"/>
              </a:endParaRPr>
            </a:p>
          </p:txBody>
        </p:sp>
      </p:grpSp>
      <p:sp>
        <p:nvSpPr>
          <p:cNvPr id="245" name="Rectangle 244"/>
          <p:cNvSpPr/>
          <p:nvPr/>
        </p:nvSpPr>
        <p:spPr bwMode="auto">
          <a:xfrm>
            <a:off x="4586889" y="2677166"/>
            <a:ext cx="5553347" cy="3518134"/>
          </a:xfrm>
          <a:prstGeom prst="rect">
            <a:avLst/>
          </a:prstGeom>
          <a:noFill/>
          <a:ln w="12700" cap="flat" cmpd="sng" algn="ctr">
            <a:solidFill>
              <a:schemeClr val="tx1"/>
            </a:solidFill>
            <a:prstDash val="dash"/>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buClr>
                <a:srgbClr val="CC9900"/>
              </a:buClr>
            </a:pPr>
            <a:r>
              <a:rPr lang="en-US" sz="1467" dirty="0">
                <a:solidFill>
                  <a:srgbClr val="000000"/>
                </a:solidFill>
                <a:latin typeface="微软雅黑" panose="020B0503020204020204" pitchFamily="34" charset="-122"/>
                <a:ea typeface="微软雅黑" panose="020B0503020204020204" pitchFamily="34" charset="-122"/>
              </a:rPr>
              <a:t>CN</a:t>
            </a:r>
          </a:p>
        </p:txBody>
      </p:sp>
      <p:grpSp>
        <p:nvGrpSpPr>
          <p:cNvPr id="246" name="组合 1744"/>
          <p:cNvGrpSpPr>
            <a:grpSpLocks/>
          </p:cNvGrpSpPr>
          <p:nvPr/>
        </p:nvGrpSpPr>
        <p:grpSpPr bwMode="auto">
          <a:xfrm>
            <a:off x="1188621" y="4181011"/>
            <a:ext cx="539947" cy="687425"/>
            <a:chOff x="7464425" y="27031950"/>
            <a:chExt cx="460375" cy="742951"/>
          </a:xfrm>
          <a:solidFill>
            <a:schemeClr val="bg2">
              <a:lumMod val="75000"/>
            </a:schemeClr>
          </a:solidFill>
        </p:grpSpPr>
        <p:sp>
          <p:nvSpPr>
            <p:cNvPr id="247" name="Freeform 246"/>
            <p:cNvSpPr>
              <a:spLocks noEditPoints="1"/>
            </p:cNvSpPr>
            <p:nvPr/>
          </p:nvSpPr>
          <p:spPr bwMode="auto">
            <a:xfrm>
              <a:off x="7464425" y="27144663"/>
              <a:ext cx="341312" cy="630238"/>
            </a:xfrm>
            <a:custGeom>
              <a:avLst/>
              <a:gdLst>
                <a:gd name="T0" fmla="*/ 2147483647 w 91"/>
                <a:gd name="T1" fmla="*/ 2147483647 h 168"/>
                <a:gd name="T2" fmla="*/ 2147483647 w 91"/>
                <a:gd name="T3" fmla="*/ 2147483647 h 168"/>
                <a:gd name="T4" fmla="*/ 2147483647 w 91"/>
                <a:gd name="T5" fmla="*/ 2147483647 h 168"/>
                <a:gd name="T6" fmla="*/ 2147483647 w 91"/>
                <a:gd name="T7" fmla="*/ 2147483647 h 168"/>
                <a:gd name="T8" fmla="*/ 2147483647 w 91"/>
                <a:gd name="T9" fmla="*/ 2147483647 h 168"/>
                <a:gd name="T10" fmla="*/ 2147483647 w 91"/>
                <a:gd name="T11" fmla="*/ 2147483647 h 168"/>
                <a:gd name="T12" fmla="*/ 2147483647 w 91"/>
                <a:gd name="T13" fmla="*/ 2147483647 h 168"/>
                <a:gd name="T14" fmla="*/ 2147483647 w 91"/>
                <a:gd name="T15" fmla="*/ 2147483647 h 168"/>
                <a:gd name="T16" fmla="*/ 2147483647 w 91"/>
                <a:gd name="T17" fmla="*/ 2147483647 h 168"/>
                <a:gd name="T18" fmla="*/ 2147483647 w 91"/>
                <a:gd name="T19" fmla="*/ 2147483647 h 168"/>
                <a:gd name="T20" fmla="*/ 2147483647 w 91"/>
                <a:gd name="T21" fmla="*/ 0 h 168"/>
                <a:gd name="T22" fmla="*/ 2147483647 w 91"/>
                <a:gd name="T23" fmla="*/ 0 h 168"/>
                <a:gd name="T24" fmla="*/ 2147483647 w 91"/>
                <a:gd name="T25" fmla="*/ 2147483647 h 168"/>
                <a:gd name="T26" fmla="*/ 2147483647 w 91"/>
                <a:gd name="T27" fmla="*/ 2147483647 h 168"/>
                <a:gd name="T28" fmla="*/ 2147483647 w 91"/>
                <a:gd name="T29" fmla="*/ 2147483647 h 168"/>
                <a:gd name="T30" fmla="*/ 2147483647 w 91"/>
                <a:gd name="T31" fmla="*/ 2147483647 h 168"/>
                <a:gd name="T32" fmla="*/ 0 w 91"/>
                <a:gd name="T33" fmla="*/ 2147483647 h 168"/>
                <a:gd name="T34" fmla="*/ 0 w 91"/>
                <a:gd name="T35" fmla="*/ 2147483647 h 168"/>
                <a:gd name="T36" fmla="*/ 2147483647 w 91"/>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1"/>
                <a:gd name="T58" fmla="*/ 0 h 168"/>
                <a:gd name="T59" fmla="*/ 91 w 91"/>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1" h="168">
                  <a:moveTo>
                    <a:pt x="84" y="22"/>
                  </a:moveTo>
                  <a:cubicBezTo>
                    <a:pt x="8" y="21"/>
                    <a:pt x="8" y="21"/>
                    <a:pt x="8" y="21"/>
                  </a:cubicBezTo>
                  <a:cubicBezTo>
                    <a:pt x="7" y="147"/>
                    <a:pt x="7" y="147"/>
                    <a:pt x="7" y="147"/>
                  </a:cubicBezTo>
                  <a:cubicBezTo>
                    <a:pt x="84" y="147"/>
                    <a:pt x="84" y="147"/>
                    <a:pt x="84" y="147"/>
                  </a:cubicBezTo>
                  <a:lnTo>
                    <a:pt x="84" y="22"/>
                  </a:lnTo>
                  <a:close/>
                  <a:moveTo>
                    <a:pt x="51" y="157"/>
                  </a:moveTo>
                  <a:cubicBezTo>
                    <a:pt x="51" y="154"/>
                    <a:pt x="49" y="151"/>
                    <a:pt x="45" y="151"/>
                  </a:cubicBezTo>
                  <a:cubicBezTo>
                    <a:pt x="42" y="151"/>
                    <a:pt x="40" y="154"/>
                    <a:pt x="40" y="157"/>
                  </a:cubicBezTo>
                  <a:cubicBezTo>
                    <a:pt x="40" y="160"/>
                    <a:pt x="42" y="163"/>
                    <a:pt x="45" y="163"/>
                  </a:cubicBezTo>
                  <a:cubicBezTo>
                    <a:pt x="49" y="163"/>
                    <a:pt x="51" y="160"/>
                    <a:pt x="51" y="157"/>
                  </a:cubicBezTo>
                  <a:close/>
                  <a:moveTo>
                    <a:pt x="16" y="0"/>
                  </a:moveTo>
                  <a:cubicBezTo>
                    <a:pt x="76" y="0"/>
                    <a:pt x="76" y="0"/>
                    <a:pt x="76" y="0"/>
                  </a:cubicBezTo>
                  <a:cubicBezTo>
                    <a:pt x="84" y="0"/>
                    <a:pt x="91" y="7"/>
                    <a:pt x="91" y="16"/>
                  </a:cubicBezTo>
                  <a:cubicBezTo>
                    <a:pt x="91" y="152"/>
                    <a:pt x="91" y="152"/>
                    <a:pt x="91" y="152"/>
                  </a:cubicBezTo>
                  <a:cubicBezTo>
                    <a:pt x="91" y="161"/>
                    <a:pt x="84" y="168"/>
                    <a:pt x="75" y="168"/>
                  </a:cubicBezTo>
                  <a:cubicBezTo>
                    <a:pt x="16" y="168"/>
                    <a:pt x="16" y="168"/>
                    <a:pt x="16" y="168"/>
                  </a:cubicBezTo>
                  <a:cubicBezTo>
                    <a:pt x="7" y="168"/>
                    <a:pt x="0" y="161"/>
                    <a:pt x="0" y="152"/>
                  </a:cubicBezTo>
                  <a:cubicBezTo>
                    <a:pt x="0" y="16"/>
                    <a:pt x="0" y="16"/>
                    <a:pt x="0" y="16"/>
                  </a:cubicBezTo>
                  <a:cubicBezTo>
                    <a:pt x="0" y="7"/>
                    <a:pt x="7"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48000" tIns="48000" rIns="48000" bIns="48000"/>
            <a:lstStyle/>
            <a:p>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248" name="Freeform 247"/>
            <p:cNvSpPr>
              <a:spLocks/>
            </p:cNvSpPr>
            <p:nvPr/>
          </p:nvSpPr>
          <p:spPr bwMode="auto">
            <a:xfrm>
              <a:off x="7775575" y="27031950"/>
              <a:ext cx="149225" cy="150813"/>
            </a:xfrm>
            <a:custGeom>
              <a:avLst/>
              <a:gdLst>
                <a:gd name="T0" fmla="*/ 2147483647 w 94"/>
                <a:gd name="T1" fmla="*/ 2147483647 h 95"/>
                <a:gd name="T2" fmla="*/ 2147483647 w 94"/>
                <a:gd name="T3" fmla="*/ 2147483647 h 95"/>
                <a:gd name="T4" fmla="*/ 2147483647 w 94"/>
                <a:gd name="T5" fmla="*/ 2147483647 h 95"/>
                <a:gd name="T6" fmla="*/ 2147483647 w 94"/>
                <a:gd name="T7" fmla="*/ 2147483647 h 95"/>
                <a:gd name="T8" fmla="*/ 2147483647 w 94"/>
                <a:gd name="T9" fmla="*/ 2147483647 h 95"/>
                <a:gd name="T10" fmla="*/ 2147483647 w 94"/>
                <a:gd name="T11" fmla="*/ 2147483647 h 95"/>
                <a:gd name="T12" fmla="*/ 2147483647 w 94"/>
                <a:gd name="T13" fmla="*/ 2147483647 h 95"/>
                <a:gd name="T14" fmla="*/ 2147483647 w 94"/>
                <a:gd name="T15" fmla="*/ 2147483647 h 95"/>
                <a:gd name="T16" fmla="*/ 2147483647 w 94"/>
                <a:gd name="T17" fmla="*/ 2147483647 h 95"/>
                <a:gd name="T18" fmla="*/ 2147483647 w 94"/>
                <a:gd name="T19" fmla="*/ 2147483647 h 95"/>
                <a:gd name="T20" fmla="*/ 2147483647 w 94"/>
                <a:gd name="T21" fmla="*/ 2147483647 h 95"/>
                <a:gd name="T22" fmla="*/ 2147483647 w 94"/>
                <a:gd name="T23" fmla="*/ 2147483647 h 95"/>
                <a:gd name="T24" fmla="*/ 2147483647 w 94"/>
                <a:gd name="T25" fmla="*/ 2147483647 h 95"/>
                <a:gd name="T26" fmla="*/ 2147483647 w 94"/>
                <a:gd name="T27" fmla="*/ 2147483647 h 95"/>
                <a:gd name="T28" fmla="*/ 2147483647 w 94"/>
                <a:gd name="T29" fmla="*/ 2147483647 h 95"/>
                <a:gd name="T30" fmla="*/ 2147483647 w 94"/>
                <a:gd name="T31" fmla="*/ 2147483647 h 95"/>
                <a:gd name="T32" fmla="*/ 2147483647 w 94"/>
                <a:gd name="T33" fmla="*/ 2147483647 h 95"/>
                <a:gd name="T34" fmla="*/ 2147483647 w 94"/>
                <a:gd name="T35" fmla="*/ 2147483647 h 95"/>
                <a:gd name="T36" fmla="*/ 2147483647 w 94"/>
                <a:gd name="T37" fmla="*/ 2147483647 h 95"/>
                <a:gd name="T38" fmla="*/ 2147483647 w 94"/>
                <a:gd name="T39" fmla="*/ 2147483647 h 95"/>
                <a:gd name="T40" fmla="*/ 2147483647 w 94"/>
                <a:gd name="T41" fmla="*/ 2147483647 h 95"/>
                <a:gd name="T42" fmla="*/ 2147483647 w 94"/>
                <a:gd name="T43" fmla="*/ 2147483647 h 95"/>
                <a:gd name="T44" fmla="*/ 2147483647 w 94"/>
                <a:gd name="T45" fmla="*/ 2147483647 h 95"/>
                <a:gd name="T46" fmla="*/ 2147483647 w 94"/>
                <a:gd name="T47" fmla="*/ 2147483647 h 95"/>
                <a:gd name="T48" fmla="*/ 2147483647 w 94"/>
                <a:gd name="T49" fmla="*/ 2147483647 h 95"/>
                <a:gd name="T50" fmla="*/ 2147483647 w 94"/>
                <a:gd name="T51" fmla="*/ 2147483647 h 95"/>
                <a:gd name="T52" fmla="*/ 2147483647 w 94"/>
                <a:gd name="T53" fmla="*/ 2147483647 h 95"/>
                <a:gd name="T54" fmla="*/ 2147483647 w 94"/>
                <a:gd name="T55" fmla="*/ 2147483647 h 95"/>
                <a:gd name="T56" fmla="*/ 2147483647 w 94"/>
                <a:gd name="T57" fmla="*/ 2147483647 h 95"/>
                <a:gd name="T58" fmla="*/ 2147483647 w 94"/>
                <a:gd name="T59" fmla="*/ 2147483647 h 95"/>
                <a:gd name="T60" fmla="*/ 2147483647 w 94"/>
                <a:gd name="T61" fmla="*/ 2147483647 h 95"/>
                <a:gd name="T62" fmla="*/ 2147483647 w 94"/>
                <a:gd name="T63" fmla="*/ 2147483647 h 95"/>
                <a:gd name="T64" fmla="*/ 2147483647 w 94"/>
                <a:gd name="T65" fmla="*/ 2147483647 h 95"/>
                <a:gd name="T66" fmla="*/ 2147483647 w 94"/>
                <a:gd name="T67" fmla="*/ 2147483647 h 95"/>
                <a:gd name="T68" fmla="*/ 2147483647 w 94"/>
                <a:gd name="T69" fmla="*/ 2147483647 h 95"/>
                <a:gd name="T70" fmla="*/ 2147483647 w 94"/>
                <a:gd name="T71" fmla="*/ 2147483647 h 95"/>
                <a:gd name="T72" fmla="*/ 2147483647 w 94"/>
                <a:gd name="T73" fmla="*/ 2147483647 h 95"/>
                <a:gd name="T74" fmla="*/ 2147483647 w 94"/>
                <a:gd name="T75" fmla="*/ 2147483647 h 95"/>
                <a:gd name="T76" fmla="*/ 2147483647 w 94"/>
                <a:gd name="T77" fmla="*/ 2147483647 h 95"/>
                <a:gd name="T78" fmla="*/ 2147483647 w 94"/>
                <a:gd name="T79" fmla="*/ 2147483647 h 95"/>
                <a:gd name="T80" fmla="*/ 2147483647 w 94"/>
                <a:gd name="T81" fmla="*/ 2147483647 h 95"/>
                <a:gd name="T82" fmla="*/ 2147483647 w 94"/>
                <a:gd name="T83" fmla="*/ 2147483647 h 95"/>
                <a:gd name="T84" fmla="*/ 2147483647 w 94"/>
                <a:gd name="T85" fmla="*/ 2147483647 h 95"/>
                <a:gd name="T86" fmla="*/ 2147483647 w 94"/>
                <a:gd name="T87" fmla="*/ 0 h 95"/>
                <a:gd name="T88" fmla="*/ 2147483647 w 94"/>
                <a:gd name="T89" fmla="*/ 0 h 95"/>
                <a:gd name="T90" fmla="*/ 2147483647 w 94"/>
                <a:gd name="T91" fmla="*/ 0 h 95"/>
                <a:gd name="T92" fmla="*/ 2147483647 w 94"/>
                <a:gd name="T93" fmla="*/ 2147483647 h 95"/>
                <a:gd name="T94" fmla="*/ 2147483647 w 94"/>
                <a:gd name="T95" fmla="*/ 2147483647 h 95"/>
                <a:gd name="T96" fmla="*/ 2147483647 w 94"/>
                <a:gd name="T97" fmla="*/ 2147483647 h 95"/>
                <a:gd name="T98" fmla="*/ 0 w 94"/>
                <a:gd name="T99" fmla="*/ 2147483647 h 95"/>
                <a:gd name="T100" fmla="*/ 2147483647 w 94"/>
                <a:gd name="T101" fmla="*/ 2147483647 h 95"/>
                <a:gd name="T102" fmla="*/ 2147483647 w 94"/>
                <a:gd name="T103" fmla="*/ 2147483647 h 95"/>
                <a:gd name="T104" fmla="*/ 2147483647 w 94"/>
                <a:gd name="T105" fmla="*/ 2147483647 h 95"/>
                <a:gd name="T106" fmla="*/ 2147483647 w 94"/>
                <a:gd name="T107" fmla="*/ 2147483647 h 9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94"/>
                <a:gd name="T163" fmla="*/ 0 h 95"/>
                <a:gd name="T164" fmla="*/ 94 w 94"/>
                <a:gd name="T165" fmla="*/ 95 h 9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94" h="95">
                  <a:moveTo>
                    <a:pt x="4" y="22"/>
                  </a:moveTo>
                  <a:lnTo>
                    <a:pt x="4" y="22"/>
                  </a:lnTo>
                  <a:lnTo>
                    <a:pt x="12" y="22"/>
                  </a:lnTo>
                  <a:lnTo>
                    <a:pt x="19" y="22"/>
                  </a:lnTo>
                  <a:lnTo>
                    <a:pt x="23" y="24"/>
                  </a:lnTo>
                  <a:lnTo>
                    <a:pt x="30" y="26"/>
                  </a:lnTo>
                  <a:lnTo>
                    <a:pt x="35" y="29"/>
                  </a:lnTo>
                  <a:lnTo>
                    <a:pt x="42" y="33"/>
                  </a:lnTo>
                  <a:lnTo>
                    <a:pt x="47" y="36"/>
                  </a:lnTo>
                  <a:lnTo>
                    <a:pt x="52" y="40"/>
                  </a:lnTo>
                  <a:lnTo>
                    <a:pt x="54" y="43"/>
                  </a:lnTo>
                  <a:lnTo>
                    <a:pt x="59" y="48"/>
                  </a:lnTo>
                  <a:lnTo>
                    <a:pt x="64" y="52"/>
                  </a:lnTo>
                  <a:lnTo>
                    <a:pt x="66" y="59"/>
                  </a:lnTo>
                  <a:lnTo>
                    <a:pt x="68" y="64"/>
                  </a:lnTo>
                  <a:lnTo>
                    <a:pt x="71" y="71"/>
                  </a:lnTo>
                  <a:lnTo>
                    <a:pt x="73" y="76"/>
                  </a:lnTo>
                  <a:lnTo>
                    <a:pt x="73" y="83"/>
                  </a:lnTo>
                  <a:lnTo>
                    <a:pt x="73" y="90"/>
                  </a:lnTo>
                  <a:lnTo>
                    <a:pt x="73" y="92"/>
                  </a:lnTo>
                  <a:lnTo>
                    <a:pt x="75" y="95"/>
                  </a:lnTo>
                  <a:lnTo>
                    <a:pt x="78" y="95"/>
                  </a:lnTo>
                  <a:lnTo>
                    <a:pt x="90" y="95"/>
                  </a:lnTo>
                  <a:lnTo>
                    <a:pt x="92" y="95"/>
                  </a:lnTo>
                  <a:lnTo>
                    <a:pt x="94" y="92"/>
                  </a:lnTo>
                  <a:lnTo>
                    <a:pt x="94" y="83"/>
                  </a:lnTo>
                  <a:lnTo>
                    <a:pt x="94" y="73"/>
                  </a:lnTo>
                  <a:lnTo>
                    <a:pt x="92" y="66"/>
                  </a:lnTo>
                  <a:lnTo>
                    <a:pt x="90" y="57"/>
                  </a:lnTo>
                  <a:lnTo>
                    <a:pt x="87" y="50"/>
                  </a:lnTo>
                  <a:lnTo>
                    <a:pt x="82" y="43"/>
                  </a:lnTo>
                  <a:lnTo>
                    <a:pt x="78" y="36"/>
                  </a:lnTo>
                  <a:lnTo>
                    <a:pt x="71" y="29"/>
                  </a:lnTo>
                  <a:lnTo>
                    <a:pt x="68" y="26"/>
                  </a:lnTo>
                  <a:lnTo>
                    <a:pt x="61" y="19"/>
                  </a:lnTo>
                  <a:lnTo>
                    <a:pt x="54" y="17"/>
                  </a:lnTo>
                  <a:lnTo>
                    <a:pt x="47" y="12"/>
                  </a:lnTo>
                  <a:lnTo>
                    <a:pt x="40" y="7"/>
                  </a:lnTo>
                  <a:lnTo>
                    <a:pt x="30" y="5"/>
                  </a:lnTo>
                  <a:lnTo>
                    <a:pt x="23" y="3"/>
                  </a:lnTo>
                  <a:lnTo>
                    <a:pt x="14" y="0"/>
                  </a:lnTo>
                  <a:lnTo>
                    <a:pt x="7" y="0"/>
                  </a:lnTo>
                  <a:lnTo>
                    <a:pt x="4" y="0"/>
                  </a:lnTo>
                  <a:lnTo>
                    <a:pt x="2" y="3"/>
                  </a:lnTo>
                  <a:lnTo>
                    <a:pt x="2" y="5"/>
                  </a:lnTo>
                  <a:lnTo>
                    <a:pt x="0" y="17"/>
                  </a:lnTo>
                  <a:lnTo>
                    <a:pt x="2" y="19"/>
                  </a:lnTo>
                  <a:lnTo>
                    <a:pt x="2" y="22"/>
                  </a:lnTo>
                  <a:lnTo>
                    <a:pt x="4"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48000" tIns="48000" rIns="48000" bIns="48000"/>
            <a:lstStyle/>
            <a:p>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249" name="Freeform 248"/>
            <p:cNvSpPr>
              <a:spLocks/>
            </p:cNvSpPr>
            <p:nvPr/>
          </p:nvSpPr>
          <p:spPr bwMode="auto">
            <a:xfrm>
              <a:off x="7786688" y="27092275"/>
              <a:ext cx="82550" cy="90488"/>
            </a:xfrm>
            <a:custGeom>
              <a:avLst/>
              <a:gdLst>
                <a:gd name="T0" fmla="*/ 2147483647 w 52"/>
                <a:gd name="T1" fmla="*/ 2147483647 h 57"/>
                <a:gd name="T2" fmla="*/ 2147483647 w 52"/>
                <a:gd name="T3" fmla="*/ 2147483647 h 57"/>
                <a:gd name="T4" fmla="*/ 2147483647 w 52"/>
                <a:gd name="T5" fmla="*/ 2147483647 h 57"/>
                <a:gd name="T6" fmla="*/ 2147483647 w 52"/>
                <a:gd name="T7" fmla="*/ 2147483647 h 57"/>
                <a:gd name="T8" fmla="*/ 2147483647 w 52"/>
                <a:gd name="T9" fmla="*/ 2147483647 h 57"/>
                <a:gd name="T10" fmla="*/ 2147483647 w 52"/>
                <a:gd name="T11" fmla="*/ 2147483647 h 57"/>
                <a:gd name="T12" fmla="*/ 2147483647 w 52"/>
                <a:gd name="T13" fmla="*/ 2147483647 h 57"/>
                <a:gd name="T14" fmla="*/ 2147483647 w 52"/>
                <a:gd name="T15" fmla="*/ 2147483647 h 57"/>
                <a:gd name="T16" fmla="*/ 2147483647 w 52"/>
                <a:gd name="T17" fmla="*/ 2147483647 h 57"/>
                <a:gd name="T18" fmla="*/ 2147483647 w 52"/>
                <a:gd name="T19" fmla="*/ 2147483647 h 57"/>
                <a:gd name="T20" fmla="*/ 2147483647 w 52"/>
                <a:gd name="T21" fmla="*/ 2147483647 h 57"/>
                <a:gd name="T22" fmla="*/ 2147483647 w 52"/>
                <a:gd name="T23" fmla="*/ 2147483647 h 57"/>
                <a:gd name="T24" fmla="*/ 2147483647 w 52"/>
                <a:gd name="T25" fmla="*/ 2147483647 h 57"/>
                <a:gd name="T26" fmla="*/ 2147483647 w 52"/>
                <a:gd name="T27" fmla="*/ 2147483647 h 57"/>
                <a:gd name="T28" fmla="*/ 2147483647 w 52"/>
                <a:gd name="T29" fmla="*/ 2147483647 h 57"/>
                <a:gd name="T30" fmla="*/ 2147483647 w 52"/>
                <a:gd name="T31" fmla="*/ 2147483647 h 57"/>
                <a:gd name="T32" fmla="*/ 2147483647 w 52"/>
                <a:gd name="T33" fmla="*/ 2147483647 h 57"/>
                <a:gd name="T34" fmla="*/ 2147483647 w 52"/>
                <a:gd name="T35" fmla="*/ 2147483647 h 57"/>
                <a:gd name="T36" fmla="*/ 2147483647 w 52"/>
                <a:gd name="T37" fmla="*/ 2147483647 h 57"/>
                <a:gd name="T38" fmla="*/ 2147483647 w 52"/>
                <a:gd name="T39" fmla="*/ 2147483647 h 57"/>
                <a:gd name="T40" fmla="*/ 2147483647 w 52"/>
                <a:gd name="T41" fmla="*/ 2147483647 h 57"/>
                <a:gd name="T42" fmla="*/ 2147483647 w 52"/>
                <a:gd name="T43" fmla="*/ 2147483647 h 57"/>
                <a:gd name="T44" fmla="*/ 2147483647 w 52"/>
                <a:gd name="T45" fmla="*/ 2147483647 h 57"/>
                <a:gd name="T46" fmla="*/ 2147483647 w 52"/>
                <a:gd name="T47" fmla="*/ 0 h 57"/>
                <a:gd name="T48" fmla="*/ 2147483647 w 52"/>
                <a:gd name="T49" fmla="*/ 0 h 57"/>
                <a:gd name="T50" fmla="*/ 2147483647 w 52"/>
                <a:gd name="T51" fmla="*/ 0 h 57"/>
                <a:gd name="T52" fmla="*/ 2147483647 w 52"/>
                <a:gd name="T53" fmla="*/ 0 h 57"/>
                <a:gd name="T54" fmla="*/ 2147483647 w 52"/>
                <a:gd name="T55" fmla="*/ 0 h 57"/>
                <a:gd name="T56" fmla="*/ 2147483647 w 52"/>
                <a:gd name="T57" fmla="*/ 2147483647 h 57"/>
                <a:gd name="T58" fmla="*/ 2147483647 w 52"/>
                <a:gd name="T59" fmla="*/ 2147483647 h 57"/>
                <a:gd name="T60" fmla="*/ 0 w 52"/>
                <a:gd name="T61" fmla="*/ 2147483647 h 57"/>
                <a:gd name="T62" fmla="*/ 0 w 52"/>
                <a:gd name="T63" fmla="*/ 2147483647 h 57"/>
                <a:gd name="T64" fmla="*/ 2147483647 w 52"/>
                <a:gd name="T65" fmla="*/ 2147483647 h 57"/>
                <a:gd name="T66" fmla="*/ 2147483647 w 52"/>
                <a:gd name="T67" fmla="*/ 2147483647 h 57"/>
                <a:gd name="T68" fmla="*/ 2147483647 w 52"/>
                <a:gd name="T69" fmla="*/ 2147483647 h 57"/>
                <a:gd name="T70" fmla="*/ 2147483647 w 52"/>
                <a:gd name="T71" fmla="*/ 2147483647 h 57"/>
                <a:gd name="T72" fmla="*/ 2147483647 w 52"/>
                <a:gd name="T73" fmla="*/ 2147483647 h 57"/>
                <a:gd name="T74" fmla="*/ 2147483647 w 52"/>
                <a:gd name="T75" fmla="*/ 2147483647 h 57"/>
                <a:gd name="T76" fmla="*/ 2147483647 w 52"/>
                <a:gd name="T77" fmla="*/ 2147483647 h 57"/>
                <a:gd name="T78" fmla="*/ 2147483647 w 52"/>
                <a:gd name="T79" fmla="*/ 2147483647 h 57"/>
                <a:gd name="T80" fmla="*/ 2147483647 w 52"/>
                <a:gd name="T81" fmla="*/ 2147483647 h 57"/>
                <a:gd name="T82" fmla="*/ 2147483647 w 52"/>
                <a:gd name="T83" fmla="*/ 2147483647 h 57"/>
                <a:gd name="T84" fmla="*/ 2147483647 w 52"/>
                <a:gd name="T85" fmla="*/ 2147483647 h 57"/>
                <a:gd name="T86" fmla="*/ 2147483647 w 52"/>
                <a:gd name="T87" fmla="*/ 2147483647 h 57"/>
                <a:gd name="T88" fmla="*/ 2147483647 w 52"/>
                <a:gd name="T89" fmla="*/ 2147483647 h 57"/>
                <a:gd name="T90" fmla="*/ 2147483647 w 52"/>
                <a:gd name="T91" fmla="*/ 2147483647 h 5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52"/>
                <a:gd name="T139" fmla="*/ 0 h 57"/>
                <a:gd name="T140" fmla="*/ 52 w 52"/>
                <a:gd name="T141" fmla="*/ 57 h 5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52" h="57">
                  <a:moveTo>
                    <a:pt x="33" y="54"/>
                  </a:moveTo>
                  <a:lnTo>
                    <a:pt x="33" y="54"/>
                  </a:lnTo>
                  <a:lnTo>
                    <a:pt x="33" y="57"/>
                  </a:lnTo>
                  <a:lnTo>
                    <a:pt x="35" y="57"/>
                  </a:lnTo>
                  <a:lnTo>
                    <a:pt x="47" y="57"/>
                  </a:lnTo>
                  <a:lnTo>
                    <a:pt x="49" y="57"/>
                  </a:lnTo>
                  <a:lnTo>
                    <a:pt x="49" y="54"/>
                  </a:lnTo>
                  <a:lnTo>
                    <a:pt x="52" y="52"/>
                  </a:lnTo>
                  <a:lnTo>
                    <a:pt x="52" y="47"/>
                  </a:lnTo>
                  <a:lnTo>
                    <a:pt x="49" y="43"/>
                  </a:lnTo>
                  <a:lnTo>
                    <a:pt x="49" y="38"/>
                  </a:lnTo>
                  <a:lnTo>
                    <a:pt x="49" y="33"/>
                  </a:lnTo>
                  <a:lnTo>
                    <a:pt x="47" y="28"/>
                  </a:lnTo>
                  <a:lnTo>
                    <a:pt x="45" y="24"/>
                  </a:lnTo>
                  <a:lnTo>
                    <a:pt x="42" y="19"/>
                  </a:lnTo>
                  <a:lnTo>
                    <a:pt x="38" y="17"/>
                  </a:lnTo>
                  <a:lnTo>
                    <a:pt x="38" y="14"/>
                  </a:lnTo>
                  <a:lnTo>
                    <a:pt x="33" y="10"/>
                  </a:lnTo>
                  <a:lnTo>
                    <a:pt x="31" y="7"/>
                  </a:lnTo>
                  <a:lnTo>
                    <a:pt x="26" y="5"/>
                  </a:lnTo>
                  <a:lnTo>
                    <a:pt x="23" y="2"/>
                  </a:lnTo>
                  <a:lnTo>
                    <a:pt x="19" y="2"/>
                  </a:lnTo>
                  <a:lnTo>
                    <a:pt x="14" y="0"/>
                  </a:lnTo>
                  <a:lnTo>
                    <a:pt x="9" y="0"/>
                  </a:lnTo>
                  <a:lnTo>
                    <a:pt x="5" y="0"/>
                  </a:lnTo>
                  <a:lnTo>
                    <a:pt x="2" y="0"/>
                  </a:lnTo>
                  <a:lnTo>
                    <a:pt x="2" y="2"/>
                  </a:lnTo>
                  <a:lnTo>
                    <a:pt x="0" y="17"/>
                  </a:lnTo>
                  <a:lnTo>
                    <a:pt x="0" y="19"/>
                  </a:lnTo>
                  <a:lnTo>
                    <a:pt x="2" y="19"/>
                  </a:lnTo>
                  <a:lnTo>
                    <a:pt x="2" y="21"/>
                  </a:lnTo>
                  <a:lnTo>
                    <a:pt x="5" y="21"/>
                  </a:lnTo>
                  <a:lnTo>
                    <a:pt x="9" y="21"/>
                  </a:lnTo>
                  <a:lnTo>
                    <a:pt x="14" y="24"/>
                  </a:lnTo>
                  <a:lnTo>
                    <a:pt x="19" y="26"/>
                  </a:lnTo>
                  <a:lnTo>
                    <a:pt x="23" y="28"/>
                  </a:lnTo>
                  <a:lnTo>
                    <a:pt x="23" y="31"/>
                  </a:lnTo>
                  <a:lnTo>
                    <a:pt x="28" y="35"/>
                  </a:lnTo>
                  <a:lnTo>
                    <a:pt x="28" y="40"/>
                  </a:lnTo>
                  <a:lnTo>
                    <a:pt x="31" y="45"/>
                  </a:lnTo>
                  <a:lnTo>
                    <a:pt x="31" y="52"/>
                  </a:lnTo>
                  <a:lnTo>
                    <a:pt x="33"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48000" tIns="48000" rIns="48000" bIns="48000"/>
            <a:lstStyle/>
            <a:p>
              <a:endParaRPr lang="zh-CN" altLang="en-US" sz="1400">
                <a:solidFill>
                  <a:srgbClr val="FFFFFF"/>
                </a:solidFill>
                <a:latin typeface="微软雅黑" panose="020B0503020204020204" pitchFamily="34" charset="-122"/>
                <a:ea typeface="微软雅黑" panose="020B0503020204020204" pitchFamily="34" charset="-122"/>
              </a:endParaRPr>
            </a:p>
          </p:txBody>
        </p:sp>
      </p:grpSp>
      <p:sp>
        <p:nvSpPr>
          <p:cNvPr id="274" name="Rectangle 273"/>
          <p:cNvSpPr/>
          <p:nvPr/>
        </p:nvSpPr>
        <p:spPr bwMode="auto">
          <a:xfrm>
            <a:off x="718891" y="1039483"/>
            <a:ext cx="2208757" cy="384725"/>
          </a:xfrm>
          <a:prstGeom prst="rect">
            <a:avLst/>
          </a:prstGeom>
          <a:solidFill>
            <a:schemeClr val="tx1">
              <a:lumMod val="50000"/>
              <a:lumOff val="50000"/>
              <a:alpha val="10000"/>
            </a:schemeClr>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buClr>
                <a:srgbClr val="CC9900"/>
              </a:buClr>
            </a:pPr>
            <a:r>
              <a:rPr lang="en-US" altLang="zh-CN" sz="1400" b="1" dirty="0">
                <a:solidFill>
                  <a:srgbClr val="000000"/>
                </a:solidFill>
                <a:latin typeface="微软雅黑" panose="020B0503020204020204" pitchFamily="34" charset="-122"/>
                <a:ea typeface="微软雅黑" panose="020B0503020204020204" pitchFamily="34" charset="-122"/>
              </a:rPr>
              <a:t>UE</a:t>
            </a:r>
            <a:endParaRPr lang="en-US" sz="1400" b="1" dirty="0">
              <a:solidFill>
                <a:srgbClr val="000000"/>
              </a:solidFill>
              <a:latin typeface="微软雅黑" panose="020B0503020204020204" pitchFamily="34" charset="-122"/>
              <a:ea typeface="微软雅黑" panose="020B0503020204020204" pitchFamily="34" charset="-122"/>
            </a:endParaRPr>
          </a:p>
        </p:txBody>
      </p:sp>
      <p:sp>
        <p:nvSpPr>
          <p:cNvPr id="275" name="Freeform 1224"/>
          <p:cNvSpPr>
            <a:spLocks/>
          </p:cNvSpPr>
          <p:nvPr/>
        </p:nvSpPr>
        <p:spPr bwMode="auto">
          <a:xfrm>
            <a:off x="10521805" y="3626810"/>
            <a:ext cx="1097065" cy="709440"/>
          </a:xfrm>
          <a:custGeom>
            <a:avLst/>
            <a:gdLst>
              <a:gd name="T0" fmla="*/ 2147483647 w 219"/>
              <a:gd name="T1" fmla="*/ 2147483647 h 128"/>
              <a:gd name="T2" fmla="*/ 2147483647 w 219"/>
              <a:gd name="T3" fmla="*/ 2147483647 h 128"/>
              <a:gd name="T4" fmla="*/ 2147483647 w 219"/>
              <a:gd name="T5" fmla="*/ 2147483647 h 128"/>
              <a:gd name="T6" fmla="*/ 2147483647 w 219"/>
              <a:gd name="T7" fmla="*/ 2147483647 h 128"/>
              <a:gd name="T8" fmla="*/ 2147483647 w 219"/>
              <a:gd name="T9" fmla="*/ 2147483647 h 128"/>
              <a:gd name="T10" fmla="*/ 2147483647 w 219"/>
              <a:gd name="T11" fmla="*/ 0 h 128"/>
              <a:gd name="T12" fmla="*/ 2147483647 w 219"/>
              <a:gd name="T13" fmla="*/ 2147483647 h 128"/>
              <a:gd name="T14" fmla="*/ 0 w 219"/>
              <a:gd name="T15" fmla="*/ 2147483647 h 128"/>
              <a:gd name="T16" fmla="*/ 2147483647 w 219"/>
              <a:gd name="T17" fmla="*/ 2147483647 h 128"/>
              <a:gd name="T18" fmla="*/ 2147483647 w 219"/>
              <a:gd name="T19" fmla="*/ 2147483647 h 128"/>
              <a:gd name="T20" fmla="*/ 2147483647 w 219"/>
              <a:gd name="T21" fmla="*/ 2147483647 h 1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9"/>
              <a:gd name="T34" fmla="*/ 0 h 128"/>
              <a:gd name="T35" fmla="*/ 219 w 219"/>
              <a:gd name="T36" fmla="*/ 128 h 1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9" h="128">
                <a:moveTo>
                  <a:pt x="91" y="120"/>
                </a:moveTo>
                <a:cubicBezTo>
                  <a:pt x="100" y="125"/>
                  <a:pt x="112" y="128"/>
                  <a:pt x="124" y="128"/>
                </a:cubicBezTo>
                <a:cubicBezTo>
                  <a:pt x="144" y="128"/>
                  <a:pt x="161" y="121"/>
                  <a:pt x="171" y="110"/>
                </a:cubicBezTo>
                <a:cubicBezTo>
                  <a:pt x="198" y="107"/>
                  <a:pt x="219" y="89"/>
                  <a:pt x="219" y="67"/>
                </a:cubicBezTo>
                <a:cubicBezTo>
                  <a:pt x="219" y="43"/>
                  <a:pt x="194" y="23"/>
                  <a:pt x="163" y="23"/>
                </a:cubicBezTo>
                <a:cubicBezTo>
                  <a:pt x="155" y="10"/>
                  <a:pt x="134" y="0"/>
                  <a:pt x="109" y="0"/>
                </a:cubicBezTo>
                <a:cubicBezTo>
                  <a:pt x="84" y="0"/>
                  <a:pt x="63" y="10"/>
                  <a:pt x="55" y="23"/>
                </a:cubicBezTo>
                <a:cubicBezTo>
                  <a:pt x="24" y="23"/>
                  <a:pt x="0" y="41"/>
                  <a:pt x="0" y="63"/>
                </a:cubicBezTo>
                <a:cubicBezTo>
                  <a:pt x="0" y="78"/>
                  <a:pt x="12" y="91"/>
                  <a:pt x="29" y="98"/>
                </a:cubicBezTo>
                <a:cubicBezTo>
                  <a:pt x="31" y="109"/>
                  <a:pt x="42" y="118"/>
                  <a:pt x="57" y="121"/>
                </a:cubicBezTo>
                <a:cubicBezTo>
                  <a:pt x="57" y="121"/>
                  <a:pt x="75" y="125"/>
                  <a:pt x="91" y="120"/>
                </a:cubicBezTo>
              </a:path>
            </a:pathLst>
          </a:custGeom>
          <a:noFill/>
          <a:ln w="28575">
            <a:solidFill>
              <a:srgbClr val="006699"/>
            </a:solidFill>
          </a:ln>
        </p:spPr>
        <p:txBody>
          <a:bodyPr lIns="48000" tIns="48000" rIns="48000" bIns="48000" anchor="ctr"/>
          <a:lstStyle/>
          <a:p>
            <a:pPr algn="ctr"/>
            <a:endParaRPr lang="en-US" sz="1333" dirty="0">
              <a:solidFill>
                <a:srgbClr val="006699"/>
              </a:solidFill>
              <a:latin typeface="微软雅黑" panose="020B0503020204020204" pitchFamily="34" charset="-122"/>
              <a:ea typeface="微软雅黑" panose="020B0503020204020204" pitchFamily="34" charset="-122"/>
            </a:endParaRPr>
          </a:p>
        </p:txBody>
      </p:sp>
      <p:sp>
        <p:nvSpPr>
          <p:cNvPr id="276" name="Freeform 1224"/>
          <p:cNvSpPr>
            <a:spLocks/>
          </p:cNvSpPr>
          <p:nvPr/>
        </p:nvSpPr>
        <p:spPr bwMode="auto">
          <a:xfrm>
            <a:off x="10652054" y="5017925"/>
            <a:ext cx="969765" cy="611475"/>
          </a:xfrm>
          <a:custGeom>
            <a:avLst/>
            <a:gdLst>
              <a:gd name="T0" fmla="*/ 2147483647 w 219"/>
              <a:gd name="T1" fmla="*/ 2147483647 h 128"/>
              <a:gd name="T2" fmla="*/ 2147483647 w 219"/>
              <a:gd name="T3" fmla="*/ 2147483647 h 128"/>
              <a:gd name="T4" fmla="*/ 2147483647 w 219"/>
              <a:gd name="T5" fmla="*/ 2147483647 h 128"/>
              <a:gd name="T6" fmla="*/ 2147483647 w 219"/>
              <a:gd name="T7" fmla="*/ 2147483647 h 128"/>
              <a:gd name="T8" fmla="*/ 2147483647 w 219"/>
              <a:gd name="T9" fmla="*/ 2147483647 h 128"/>
              <a:gd name="T10" fmla="*/ 2147483647 w 219"/>
              <a:gd name="T11" fmla="*/ 0 h 128"/>
              <a:gd name="T12" fmla="*/ 2147483647 w 219"/>
              <a:gd name="T13" fmla="*/ 2147483647 h 128"/>
              <a:gd name="T14" fmla="*/ 0 w 219"/>
              <a:gd name="T15" fmla="*/ 2147483647 h 128"/>
              <a:gd name="T16" fmla="*/ 2147483647 w 219"/>
              <a:gd name="T17" fmla="*/ 2147483647 h 128"/>
              <a:gd name="T18" fmla="*/ 2147483647 w 219"/>
              <a:gd name="T19" fmla="*/ 2147483647 h 128"/>
              <a:gd name="T20" fmla="*/ 2147483647 w 219"/>
              <a:gd name="T21" fmla="*/ 2147483647 h 1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9"/>
              <a:gd name="T34" fmla="*/ 0 h 128"/>
              <a:gd name="T35" fmla="*/ 219 w 219"/>
              <a:gd name="T36" fmla="*/ 128 h 1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9" h="128">
                <a:moveTo>
                  <a:pt x="91" y="120"/>
                </a:moveTo>
                <a:cubicBezTo>
                  <a:pt x="100" y="125"/>
                  <a:pt x="112" y="128"/>
                  <a:pt x="124" y="128"/>
                </a:cubicBezTo>
                <a:cubicBezTo>
                  <a:pt x="144" y="128"/>
                  <a:pt x="161" y="121"/>
                  <a:pt x="171" y="110"/>
                </a:cubicBezTo>
                <a:cubicBezTo>
                  <a:pt x="198" y="107"/>
                  <a:pt x="219" y="89"/>
                  <a:pt x="219" y="67"/>
                </a:cubicBezTo>
                <a:cubicBezTo>
                  <a:pt x="219" y="43"/>
                  <a:pt x="194" y="23"/>
                  <a:pt x="163" y="23"/>
                </a:cubicBezTo>
                <a:cubicBezTo>
                  <a:pt x="155" y="10"/>
                  <a:pt x="134" y="0"/>
                  <a:pt x="109" y="0"/>
                </a:cubicBezTo>
                <a:cubicBezTo>
                  <a:pt x="84" y="0"/>
                  <a:pt x="63" y="10"/>
                  <a:pt x="55" y="23"/>
                </a:cubicBezTo>
                <a:cubicBezTo>
                  <a:pt x="24" y="23"/>
                  <a:pt x="0" y="41"/>
                  <a:pt x="0" y="63"/>
                </a:cubicBezTo>
                <a:cubicBezTo>
                  <a:pt x="0" y="78"/>
                  <a:pt x="12" y="91"/>
                  <a:pt x="29" y="98"/>
                </a:cubicBezTo>
                <a:cubicBezTo>
                  <a:pt x="31" y="109"/>
                  <a:pt x="42" y="118"/>
                  <a:pt x="57" y="121"/>
                </a:cubicBezTo>
                <a:cubicBezTo>
                  <a:pt x="57" y="121"/>
                  <a:pt x="75" y="125"/>
                  <a:pt x="91" y="120"/>
                </a:cubicBezTo>
              </a:path>
            </a:pathLst>
          </a:custGeom>
          <a:noFill/>
          <a:ln w="28575">
            <a:solidFill>
              <a:srgbClr val="006699"/>
            </a:solidFill>
          </a:ln>
        </p:spPr>
        <p:txBody>
          <a:bodyPr lIns="48000" tIns="48000" rIns="48000" bIns="48000" anchor="ctr"/>
          <a:lstStyle/>
          <a:p>
            <a:pPr algn="ctr"/>
            <a:endParaRPr lang="en-US" sz="1333" dirty="0">
              <a:solidFill>
                <a:srgbClr val="006699"/>
              </a:solidFill>
              <a:latin typeface="微软雅黑" panose="020B0503020204020204" pitchFamily="34" charset="-122"/>
              <a:ea typeface="微软雅黑" panose="020B0503020204020204" pitchFamily="34" charset="-122"/>
            </a:endParaRPr>
          </a:p>
        </p:txBody>
      </p:sp>
      <p:grpSp>
        <p:nvGrpSpPr>
          <p:cNvPr id="280" name="Group 279"/>
          <p:cNvGrpSpPr/>
          <p:nvPr/>
        </p:nvGrpSpPr>
        <p:grpSpPr>
          <a:xfrm>
            <a:off x="3746202" y="4180715"/>
            <a:ext cx="562279" cy="767373"/>
            <a:chOff x="2790895" y="2002662"/>
            <a:chExt cx="302442" cy="366936"/>
          </a:xfrm>
          <a:solidFill>
            <a:schemeClr val="bg1">
              <a:lumMod val="50000"/>
            </a:schemeClr>
          </a:solidFill>
        </p:grpSpPr>
        <p:sp>
          <p:nvSpPr>
            <p:cNvPr id="281" name="Freeform 280"/>
            <p:cNvSpPr>
              <a:spLocks/>
            </p:cNvSpPr>
            <p:nvPr/>
          </p:nvSpPr>
          <p:spPr bwMode="auto">
            <a:xfrm>
              <a:off x="2940573" y="2182923"/>
              <a:ext cx="1543" cy="713"/>
            </a:xfrm>
            <a:custGeom>
              <a:avLst/>
              <a:gdLst>
                <a:gd name="T0" fmla="*/ 0 w 1"/>
                <a:gd name="T1" fmla="*/ 0 h 1588"/>
                <a:gd name="T2" fmla="*/ 2147483647 w 1"/>
                <a:gd name="T3" fmla="*/ 0 h 1588"/>
                <a:gd name="T4" fmla="*/ 0 w 1"/>
                <a:gd name="T5" fmla="*/ 0 h 1588"/>
                <a:gd name="T6" fmla="*/ 0 60000 65536"/>
                <a:gd name="T7" fmla="*/ 0 60000 65536"/>
                <a:gd name="T8" fmla="*/ 0 60000 65536"/>
                <a:gd name="T9" fmla="*/ 0 w 1"/>
                <a:gd name="T10" fmla="*/ 0 h 1588"/>
                <a:gd name="T11" fmla="*/ 1 w 1"/>
                <a:gd name="T12" fmla="*/ 1588 h 1588"/>
              </a:gdLst>
              <a:ahLst/>
              <a:cxnLst>
                <a:cxn ang="T6">
                  <a:pos x="T0" y="T1"/>
                </a:cxn>
                <a:cxn ang="T7">
                  <a:pos x="T2" y="T3"/>
                </a:cxn>
                <a:cxn ang="T8">
                  <a:pos x="T4" y="T5"/>
                </a:cxn>
              </a:cxnLst>
              <a:rect l="T9" t="T10" r="T11" b="T12"/>
              <a:pathLst>
                <a:path w="1" h="1588">
                  <a:moveTo>
                    <a:pt x="0" y="0"/>
                  </a:moveTo>
                  <a:cubicBezTo>
                    <a:pt x="1" y="0"/>
                    <a:pt x="1" y="0"/>
                    <a:pt x="1" y="0"/>
                  </a:cubicBezTo>
                  <a:cubicBezTo>
                    <a:pt x="1" y="0"/>
                    <a:pt x="1" y="0"/>
                    <a:pt x="0" y="0"/>
                  </a:cubicBez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2" name="Freeform 281"/>
            <p:cNvSpPr>
              <a:spLocks/>
            </p:cNvSpPr>
            <p:nvPr/>
          </p:nvSpPr>
          <p:spPr bwMode="auto">
            <a:xfrm>
              <a:off x="2940573" y="2182923"/>
              <a:ext cx="1543" cy="713"/>
            </a:xfrm>
            <a:custGeom>
              <a:avLst/>
              <a:gdLst>
                <a:gd name="T0" fmla="*/ 0 w 1"/>
                <a:gd name="T1" fmla="*/ 0 h 1588"/>
                <a:gd name="T2" fmla="*/ 2147483647 w 1"/>
                <a:gd name="T3" fmla="*/ 0 h 1588"/>
                <a:gd name="T4" fmla="*/ 0 w 1"/>
                <a:gd name="T5" fmla="*/ 0 h 1588"/>
                <a:gd name="T6" fmla="*/ 0 60000 65536"/>
                <a:gd name="T7" fmla="*/ 0 60000 65536"/>
                <a:gd name="T8" fmla="*/ 0 60000 65536"/>
                <a:gd name="T9" fmla="*/ 0 w 1"/>
                <a:gd name="T10" fmla="*/ 0 h 1588"/>
                <a:gd name="T11" fmla="*/ 1 w 1"/>
                <a:gd name="T12" fmla="*/ 1588 h 1588"/>
              </a:gdLst>
              <a:ahLst/>
              <a:cxnLst>
                <a:cxn ang="T6">
                  <a:pos x="T0" y="T1"/>
                </a:cxn>
                <a:cxn ang="T7">
                  <a:pos x="T2" y="T3"/>
                </a:cxn>
                <a:cxn ang="T8">
                  <a:pos x="T4" y="T5"/>
                </a:cxn>
              </a:cxnLst>
              <a:rect l="T9" t="T10" r="T11" b="T12"/>
              <a:pathLst>
                <a:path w="1" h="1588">
                  <a:moveTo>
                    <a:pt x="0" y="0"/>
                  </a:moveTo>
                  <a:cubicBezTo>
                    <a:pt x="1" y="0"/>
                    <a:pt x="1" y="0"/>
                    <a:pt x="1" y="0"/>
                  </a:cubicBezTo>
                  <a:cubicBezTo>
                    <a:pt x="1" y="0"/>
                    <a:pt x="1" y="0"/>
                    <a:pt x="0" y="0"/>
                  </a:cubicBez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3" name="Freeform 282"/>
            <p:cNvSpPr>
              <a:spLocks noEditPoints="1"/>
            </p:cNvSpPr>
            <p:nvPr/>
          </p:nvSpPr>
          <p:spPr bwMode="auto">
            <a:xfrm>
              <a:off x="2861327" y="2160836"/>
              <a:ext cx="160479" cy="208762"/>
            </a:xfrm>
            <a:custGeom>
              <a:avLst/>
              <a:gdLst>
                <a:gd name="T0" fmla="*/ 2147483647 w 88"/>
                <a:gd name="T1" fmla="*/ 2147483647 h 124"/>
                <a:gd name="T2" fmla="*/ 2147483647 w 88"/>
                <a:gd name="T3" fmla="*/ 2147483647 h 124"/>
                <a:gd name="T4" fmla="*/ 2147483647 w 88"/>
                <a:gd name="T5" fmla="*/ 2147483647 h 124"/>
                <a:gd name="T6" fmla="*/ 2147483647 w 88"/>
                <a:gd name="T7" fmla="*/ 2147483647 h 124"/>
                <a:gd name="T8" fmla="*/ 2147483647 w 88"/>
                <a:gd name="T9" fmla="*/ 0 h 124"/>
                <a:gd name="T10" fmla="*/ 2147483647 w 88"/>
                <a:gd name="T11" fmla="*/ 0 h 124"/>
                <a:gd name="T12" fmla="*/ 2147483647 w 88"/>
                <a:gd name="T13" fmla="*/ 0 h 124"/>
                <a:gd name="T14" fmla="*/ 2147483647 w 88"/>
                <a:gd name="T15" fmla="*/ 2147483647 h 124"/>
                <a:gd name="T16" fmla="*/ 2147483647 w 88"/>
                <a:gd name="T17" fmla="*/ 2147483647 h 124"/>
                <a:gd name="T18" fmla="*/ 0 w 88"/>
                <a:gd name="T19" fmla="*/ 2147483647 h 124"/>
                <a:gd name="T20" fmla="*/ 2147483647 w 88"/>
                <a:gd name="T21" fmla="*/ 2147483647 h 124"/>
                <a:gd name="T22" fmla="*/ 2147483647 w 88"/>
                <a:gd name="T23" fmla="*/ 2147483647 h 124"/>
                <a:gd name="T24" fmla="*/ 2147483647 w 88"/>
                <a:gd name="T25" fmla="*/ 2147483647 h 124"/>
                <a:gd name="T26" fmla="*/ 2147483647 w 88"/>
                <a:gd name="T27" fmla="*/ 2147483647 h 124"/>
                <a:gd name="T28" fmla="*/ 2147483647 w 88"/>
                <a:gd name="T29" fmla="*/ 2147483647 h 124"/>
                <a:gd name="T30" fmla="*/ 2147483647 w 88"/>
                <a:gd name="T31" fmla="*/ 2147483647 h 124"/>
                <a:gd name="T32" fmla="*/ 2147483647 w 88"/>
                <a:gd name="T33" fmla="*/ 2147483647 h 124"/>
                <a:gd name="T34" fmla="*/ 2147483647 w 88"/>
                <a:gd name="T35" fmla="*/ 2147483647 h 124"/>
                <a:gd name="T36" fmla="*/ 2147483647 w 88"/>
                <a:gd name="T37" fmla="*/ 2147483647 h 124"/>
                <a:gd name="T38" fmla="*/ 2147483647 w 88"/>
                <a:gd name="T39" fmla="*/ 2147483647 h 124"/>
                <a:gd name="T40" fmla="*/ 2147483647 w 88"/>
                <a:gd name="T41" fmla="*/ 2147483647 h 124"/>
                <a:gd name="T42" fmla="*/ 2147483647 w 88"/>
                <a:gd name="T43" fmla="*/ 2147483647 h 124"/>
                <a:gd name="T44" fmla="*/ 2147483647 w 88"/>
                <a:gd name="T45" fmla="*/ 2147483647 h 12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8"/>
                <a:gd name="T70" fmla="*/ 0 h 124"/>
                <a:gd name="T71" fmla="*/ 88 w 88"/>
                <a:gd name="T72" fmla="*/ 124 h 12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8" h="124">
                  <a:moveTo>
                    <a:pt x="69" y="124"/>
                  </a:moveTo>
                  <a:cubicBezTo>
                    <a:pt x="88" y="124"/>
                    <a:pt x="88" y="124"/>
                    <a:pt x="88" y="124"/>
                  </a:cubicBezTo>
                  <a:cubicBezTo>
                    <a:pt x="87" y="123"/>
                    <a:pt x="87" y="121"/>
                    <a:pt x="87" y="120"/>
                  </a:cubicBezTo>
                  <a:cubicBezTo>
                    <a:pt x="51" y="6"/>
                    <a:pt x="51" y="6"/>
                    <a:pt x="51" y="6"/>
                  </a:cubicBezTo>
                  <a:cubicBezTo>
                    <a:pt x="50" y="2"/>
                    <a:pt x="47" y="0"/>
                    <a:pt x="44" y="0"/>
                  </a:cubicBezTo>
                  <a:cubicBezTo>
                    <a:pt x="44" y="0"/>
                    <a:pt x="44" y="0"/>
                    <a:pt x="44" y="0"/>
                  </a:cubicBezTo>
                  <a:cubicBezTo>
                    <a:pt x="43" y="0"/>
                    <a:pt x="43" y="0"/>
                    <a:pt x="43" y="0"/>
                  </a:cubicBezTo>
                  <a:cubicBezTo>
                    <a:pt x="40" y="0"/>
                    <a:pt x="37" y="2"/>
                    <a:pt x="36" y="6"/>
                  </a:cubicBezTo>
                  <a:cubicBezTo>
                    <a:pt x="1" y="120"/>
                    <a:pt x="1" y="120"/>
                    <a:pt x="1" y="120"/>
                  </a:cubicBezTo>
                  <a:cubicBezTo>
                    <a:pt x="0" y="121"/>
                    <a:pt x="0" y="123"/>
                    <a:pt x="0" y="124"/>
                  </a:cubicBezTo>
                  <a:cubicBezTo>
                    <a:pt x="18" y="124"/>
                    <a:pt x="18" y="124"/>
                    <a:pt x="18" y="124"/>
                  </a:cubicBezTo>
                  <a:cubicBezTo>
                    <a:pt x="23" y="107"/>
                    <a:pt x="23" y="107"/>
                    <a:pt x="23" y="107"/>
                  </a:cubicBezTo>
                  <a:cubicBezTo>
                    <a:pt x="64" y="107"/>
                    <a:pt x="64" y="107"/>
                    <a:pt x="64" y="107"/>
                  </a:cubicBezTo>
                  <a:lnTo>
                    <a:pt x="69" y="124"/>
                  </a:lnTo>
                  <a:close/>
                  <a:moveTo>
                    <a:pt x="48" y="55"/>
                  </a:moveTo>
                  <a:cubicBezTo>
                    <a:pt x="39" y="55"/>
                    <a:pt x="39" y="55"/>
                    <a:pt x="39" y="55"/>
                  </a:cubicBezTo>
                  <a:cubicBezTo>
                    <a:pt x="44" y="40"/>
                    <a:pt x="44" y="40"/>
                    <a:pt x="44" y="40"/>
                  </a:cubicBezTo>
                  <a:lnTo>
                    <a:pt x="48" y="55"/>
                  </a:lnTo>
                  <a:close/>
                  <a:moveTo>
                    <a:pt x="29" y="89"/>
                  </a:moveTo>
                  <a:cubicBezTo>
                    <a:pt x="33" y="73"/>
                    <a:pt x="33" y="73"/>
                    <a:pt x="33" y="73"/>
                  </a:cubicBezTo>
                  <a:cubicBezTo>
                    <a:pt x="54" y="73"/>
                    <a:pt x="54" y="73"/>
                    <a:pt x="54" y="73"/>
                  </a:cubicBezTo>
                  <a:cubicBezTo>
                    <a:pt x="59" y="89"/>
                    <a:pt x="59" y="89"/>
                    <a:pt x="59" y="89"/>
                  </a:cubicBezTo>
                  <a:lnTo>
                    <a:pt x="29" y="89"/>
                  </a:ln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4" name="Freeform 283"/>
            <p:cNvSpPr>
              <a:spLocks/>
            </p:cNvSpPr>
            <p:nvPr/>
          </p:nvSpPr>
          <p:spPr bwMode="auto">
            <a:xfrm>
              <a:off x="2980693" y="2041849"/>
              <a:ext cx="56322" cy="132524"/>
            </a:xfrm>
            <a:custGeom>
              <a:avLst/>
              <a:gdLst>
                <a:gd name="T0" fmla="*/ 2147483647 w 31"/>
                <a:gd name="T1" fmla="*/ 2147483647 h 79"/>
                <a:gd name="T2" fmla="*/ 2147483647 w 31"/>
                <a:gd name="T3" fmla="*/ 2147483647 h 79"/>
                <a:gd name="T4" fmla="*/ 2147483647 w 31"/>
                <a:gd name="T5" fmla="*/ 2147483647 h 79"/>
                <a:gd name="T6" fmla="*/ 2147483647 w 31"/>
                <a:gd name="T7" fmla="*/ 2147483647 h 79"/>
                <a:gd name="T8" fmla="*/ 2147483647 w 31"/>
                <a:gd name="T9" fmla="*/ 2147483647 h 79"/>
                <a:gd name="T10" fmla="*/ 2147483647 w 31"/>
                <a:gd name="T11" fmla="*/ 2147483647 h 79"/>
                <a:gd name="T12" fmla="*/ 2147483647 w 31"/>
                <a:gd name="T13" fmla="*/ 2147483647 h 79"/>
                <a:gd name="T14" fmla="*/ 2147483647 w 31"/>
                <a:gd name="T15" fmla="*/ 2147483647 h 79"/>
                <a:gd name="T16" fmla="*/ 2147483647 w 31"/>
                <a:gd name="T17" fmla="*/ 2147483647 h 79"/>
                <a:gd name="T18" fmla="*/ 2147483647 w 31"/>
                <a:gd name="T19" fmla="*/ 2147483647 h 79"/>
                <a:gd name="T20" fmla="*/ 2147483647 w 31"/>
                <a:gd name="T21" fmla="*/ 2147483647 h 79"/>
                <a:gd name="T22" fmla="*/ 2147483647 w 31"/>
                <a:gd name="T23" fmla="*/ 2147483647 h 79"/>
                <a:gd name="T24" fmla="*/ 2147483647 w 31"/>
                <a:gd name="T25" fmla="*/ 2147483647 h 79"/>
                <a:gd name="T26" fmla="*/ 2147483647 w 31"/>
                <a:gd name="T27" fmla="*/ 2147483647 h 79"/>
                <a:gd name="T28" fmla="*/ 2147483647 w 31"/>
                <a:gd name="T29" fmla="*/ 2147483647 h 79"/>
                <a:gd name="T30" fmla="*/ 2147483647 w 31"/>
                <a:gd name="T31" fmla="*/ 2147483647 h 79"/>
                <a:gd name="T32" fmla="*/ 2147483647 w 31"/>
                <a:gd name="T33" fmla="*/ 2147483647 h 79"/>
                <a:gd name="T34" fmla="*/ 2147483647 w 31"/>
                <a:gd name="T35" fmla="*/ 2147483647 h 79"/>
                <a:gd name="T36" fmla="*/ 2147483647 w 31"/>
                <a:gd name="T37" fmla="*/ 2147483647 h 79"/>
                <a:gd name="T38" fmla="*/ 2147483647 w 31"/>
                <a:gd name="T39" fmla="*/ 2147483647 h 79"/>
                <a:gd name="T40" fmla="*/ 2147483647 w 31"/>
                <a:gd name="T41" fmla="*/ 2147483647 h 79"/>
                <a:gd name="T42" fmla="*/ 2147483647 w 31"/>
                <a:gd name="T43" fmla="*/ 2147483647 h 79"/>
                <a:gd name="T44" fmla="*/ 2147483647 w 31"/>
                <a:gd name="T45" fmla="*/ 2147483647 h 79"/>
                <a:gd name="T46" fmla="*/ 2147483647 w 31"/>
                <a:gd name="T47" fmla="*/ 2147483647 h 7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1"/>
                <a:gd name="T73" fmla="*/ 0 h 79"/>
                <a:gd name="T74" fmla="*/ 31 w 31"/>
                <a:gd name="T75" fmla="*/ 79 h 7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1" h="79">
                  <a:moveTo>
                    <a:pt x="6" y="78"/>
                  </a:moveTo>
                  <a:cubicBezTo>
                    <a:pt x="3" y="75"/>
                    <a:pt x="2" y="70"/>
                    <a:pt x="5" y="67"/>
                  </a:cubicBezTo>
                  <a:cubicBezTo>
                    <a:pt x="5" y="67"/>
                    <a:pt x="5" y="67"/>
                    <a:pt x="5" y="67"/>
                  </a:cubicBezTo>
                  <a:cubicBezTo>
                    <a:pt x="13" y="56"/>
                    <a:pt x="15" y="47"/>
                    <a:pt x="15" y="40"/>
                  </a:cubicBezTo>
                  <a:cubicBezTo>
                    <a:pt x="15" y="40"/>
                    <a:pt x="15" y="40"/>
                    <a:pt x="15" y="40"/>
                  </a:cubicBezTo>
                  <a:cubicBezTo>
                    <a:pt x="15" y="40"/>
                    <a:pt x="15" y="40"/>
                    <a:pt x="15" y="40"/>
                  </a:cubicBezTo>
                  <a:cubicBezTo>
                    <a:pt x="15" y="40"/>
                    <a:pt x="15" y="40"/>
                    <a:pt x="15" y="40"/>
                  </a:cubicBezTo>
                  <a:cubicBezTo>
                    <a:pt x="15" y="26"/>
                    <a:pt x="4" y="16"/>
                    <a:pt x="3" y="15"/>
                  </a:cubicBezTo>
                  <a:cubicBezTo>
                    <a:pt x="3" y="15"/>
                    <a:pt x="3" y="15"/>
                    <a:pt x="3" y="15"/>
                  </a:cubicBezTo>
                  <a:cubicBezTo>
                    <a:pt x="3" y="15"/>
                    <a:pt x="3" y="15"/>
                    <a:pt x="3" y="15"/>
                  </a:cubicBezTo>
                  <a:cubicBezTo>
                    <a:pt x="3" y="15"/>
                    <a:pt x="3" y="15"/>
                    <a:pt x="3" y="15"/>
                  </a:cubicBezTo>
                  <a:cubicBezTo>
                    <a:pt x="0" y="12"/>
                    <a:pt x="0" y="7"/>
                    <a:pt x="2" y="4"/>
                  </a:cubicBezTo>
                  <a:cubicBezTo>
                    <a:pt x="2" y="4"/>
                    <a:pt x="2" y="4"/>
                    <a:pt x="2" y="4"/>
                  </a:cubicBezTo>
                  <a:cubicBezTo>
                    <a:pt x="5" y="0"/>
                    <a:pt x="10" y="0"/>
                    <a:pt x="13" y="3"/>
                  </a:cubicBezTo>
                  <a:cubicBezTo>
                    <a:pt x="13" y="3"/>
                    <a:pt x="13" y="3"/>
                    <a:pt x="13" y="3"/>
                  </a:cubicBezTo>
                  <a:cubicBezTo>
                    <a:pt x="14" y="3"/>
                    <a:pt x="31" y="16"/>
                    <a:pt x="31" y="40"/>
                  </a:cubicBezTo>
                  <a:cubicBezTo>
                    <a:pt x="31" y="40"/>
                    <a:pt x="31" y="40"/>
                    <a:pt x="31" y="40"/>
                  </a:cubicBezTo>
                  <a:cubicBezTo>
                    <a:pt x="31" y="40"/>
                    <a:pt x="31" y="40"/>
                    <a:pt x="31" y="40"/>
                  </a:cubicBezTo>
                  <a:cubicBezTo>
                    <a:pt x="31" y="40"/>
                    <a:pt x="31" y="40"/>
                    <a:pt x="31" y="40"/>
                  </a:cubicBezTo>
                  <a:cubicBezTo>
                    <a:pt x="31" y="51"/>
                    <a:pt x="27" y="64"/>
                    <a:pt x="17" y="76"/>
                  </a:cubicBezTo>
                  <a:cubicBezTo>
                    <a:pt x="17" y="76"/>
                    <a:pt x="17" y="76"/>
                    <a:pt x="17" y="76"/>
                  </a:cubicBezTo>
                  <a:cubicBezTo>
                    <a:pt x="16" y="78"/>
                    <a:pt x="14" y="79"/>
                    <a:pt x="11" y="79"/>
                  </a:cubicBezTo>
                  <a:cubicBezTo>
                    <a:pt x="11" y="79"/>
                    <a:pt x="11" y="79"/>
                    <a:pt x="11" y="79"/>
                  </a:cubicBezTo>
                  <a:cubicBezTo>
                    <a:pt x="9" y="79"/>
                    <a:pt x="8" y="79"/>
                    <a:pt x="6" y="78"/>
                  </a:cubicBez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5" name="Freeform 284"/>
            <p:cNvSpPr>
              <a:spLocks/>
            </p:cNvSpPr>
            <p:nvPr/>
          </p:nvSpPr>
          <p:spPr bwMode="auto">
            <a:xfrm>
              <a:off x="3016955" y="2002662"/>
              <a:ext cx="76382" cy="207337"/>
            </a:xfrm>
            <a:custGeom>
              <a:avLst/>
              <a:gdLst>
                <a:gd name="T0" fmla="*/ 2147483647 w 42"/>
                <a:gd name="T1" fmla="*/ 2147483647 h 123"/>
                <a:gd name="T2" fmla="*/ 2147483647 w 42"/>
                <a:gd name="T3" fmla="*/ 2147483647 h 123"/>
                <a:gd name="T4" fmla="*/ 2147483647 w 42"/>
                <a:gd name="T5" fmla="*/ 2147483647 h 123"/>
                <a:gd name="T6" fmla="*/ 2147483647 w 42"/>
                <a:gd name="T7" fmla="*/ 2147483647 h 123"/>
                <a:gd name="T8" fmla="*/ 2147483647 w 42"/>
                <a:gd name="T9" fmla="*/ 2147483647 h 123"/>
                <a:gd name="T10" fmla="*/ 2147483647 w 42"/>
                <a:gd name="T11" fmla="*/ 2147483647 h 123"/>
                <a:gd name="T12" fmla="*/ 2147483647 w 42"/>
                <a:gd name="T13" fmla="*/ 2147483647 h 123"/>
                <a:gd name="T14" fmla="*/ 2147483647 w 42"/>
                <a:gd name="T15" fmla="*/ 2147483647 h 123"/>
                <a:gd name="T16" fmla="*/ 2147483647 w 42"/>
                <a:gd name="T17" fmla="*/ 2147483647 h 123"/>
                <a:gd name="T18" fmla="*/ 2147483647 w 42"/>
                <a:gd name="T19" fmla="*/ 2147483647 h 123"/>
                <a:gd name="T20" fmla="*/ 2147483647 w 42"/>
                <a:gd name="T21" fmla="*/ 2147483647 h 123"/>
                <a:gd name="T22" fmla="*/ 2147483647 w 42"/>
                <a:gd name="T23" fmla="*/ 2147483647 h 123"/>
                <a:gd name="T24" fmla="*/ 2147483647 w 42"/>
                <a:gd name="T25" fmla="*/ 2147483647 h 123"/>
                <a:gd name="T26" fmla="*/ 2147483647 w 42"/>
                <a:gd name="T27" fmla="*/ 2147483647 h 123"/>
                <a:gd name="T28" fmla="*/ 2147483647 w 42"/>
                <a:gd name="T29" fmla="*/ 2147483647 h 123"/>
                <a:gd name="T30" fmla="*/ 2147483647 w 42"/>
                <a:gd name="T31" fmla="*/ 2147483647 h 123"/>
                <a:gd name="T32" fmla="*/ 2147483647 w 42"/>
                <a:gd name="T33" fmla="*/ 2147483647 h 123"/>
                <a:gd name="T34" fmla="*/ 2147483647 w 42"/>
                <a:gd name="T35" fmla="*/ 2147483647 h 123"/>
                <a:gd name="T36" fmla="*/ 2147483647 w 42"/>
                <a:gd name="T37" fmla="*/ 2147483647 h 123"/>
                <a:gd name="T38" fmla="*/ 2147483647 w 42"/>
                <a:gd name="T39" fmla="*/ 2147483647 h 123"/>
                <a:gd name="T40" fmla="*/ 2147483647 w 42"/>
                <a:gd name="T41" fmla="*/ 2147483647 h 1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2"/>
                <a:gd name="T64" fmla="*/ 0 h 123"/>
                <a:gd name="T65" fmla="*/ 42 w 42"/>
                <a:gd name="T66" fmla="*/ 123 h 12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2" h="123">
                  <a:moveTo>
                    <a:pt x="10" y="121"/>
                  </a:moveTo>
                  <a:cubicBezTo>
                    <a:pt x="7" y="119"/>
                    <a:pt x="6" y="114"/>
                    <a:pt x="8" y="110"/>
                  </a:cubicBezTo>
                  <a:cubicBezTo>
                    <a:pt x="8" y="110"/>
                    <a:pt x="8" y="110"/>
                    <a:pt x="8" y="110"/>
                  </a:cubicBezTo>
                  <a:cubicBezTo>
                    <a:pt x="22" y="92"/>
                    <a:pt x="26" y="77"/>
                    <a:pt x="26" y="64"/>
                  </a:cubicBezTo>
                  <a:cubicBezTo>
                    <a:pt x="26" y="64"/>
                    <a:pt x="26" y="64"/>
                    <a:pt x="26" y="64"/>
                  </a:cubicBezTo>
                  <a:cubicBezTo>
                    <a:pt x="26" y="38"/>
                    <a:pt x="9" y="19"/>
                    <a:pt x="5" y="15"/>
                  </a:cubicBezTo>
                  <a:cubicBezTo>
                    <a:pt x="5" y="15"/>
                    <a:pt x="5" y="15"/>
                    <a:pt x="5" y="15"/>
                  </a:cubicBezTo>
                  <a:cubicBezTo>
                    <a:pt x="4" y="15"/>
                    <a:pt x="4" y="14"/>
                    <a:pt x="4" y="14"/>
                  </a:cubicBezTo>
                  <a:cubicBezTo>
                    <a:pt x="4" y="14"/>
                    <a:pt x="4" y="14"/>
                    <a:pt x="4" y="14"/>
                  </a:cubicBezTo>
                  <a:cubicBezTo>
                    <a:pt x="4" y="14"/>
                    <a:pt x="4" y="14"/>
                    <a:pt x="4" y="14"/>
                  </a:cubicBezTo>
                  <a:cubicBezTo>
                    <a:pt x="1" y="12"/>
                    <a:pt x="0" y="7"/>
                    <a:pt x="3" y="3"/>
                  </a:cubicBezTo>
                  <a:cubicBezTo>
                    <a:pt x="3" y="3"/>
                    <a:pt x="3" y="3"/>
                    <a:pt x="3" y="3"/>
                  </a:cubicBezTo>
                  <a:cubicBezTo>
                    <a:pt x="6" y="0"/>
                    <a:pt x="11" y="0"/>
                    <a:pt x="14" y="3"/>
                  </a:cubicBezTo>
                  <a:cubicBezTo>
                    <a:pt x="14" y="3"/>
                    <a:pt x="14" y="3"/>
                    <a:pt x="14" y="3"/>
                  </a:cubicBezTo>
                  <a:cubicBezTo>
                    <a:pt x="15" y="3"/>
                    <a:pt x="41" y="26"/>
                    <a:pt x="42" y="64"/>
                  </a:cubicBezTo>
                  <a:cubicBezTo>
                    <a:pt x="42" y="64"/>
                    <a:pt x="42" y="64"/>
                    <a:pt x="42" y="64"/>
                  </a:cubicBezTo>
                  <a:cubicBezTo>
                    <a:pt x="42" y="80"/>
                    <a:pt x="36" y="100"/>
                    <a:pt x="21" y="120"/>
                  </a:cubicBezTo>
                  <a:cubicBezTo>
                    <a:pt x="21" y="120"/>
                    <a:pt x="21" y="120"/>
                    <a:pt x="21" y="120"/>
                  </a:cubicBezTo>
                  <a:cubicBezTo>
                    <a:pt x="19" y="122"/>
                    <a:pt x="17" y="123"/>
                    <a:pt x="15" y="123"/>
                  </a:cubicBezTo>
                  <a:cubicBezTo>
                    <a:pt x="15" y="123"/>
                    <a:pt x="15" y="123"/>
                    <a:pt x="15" y="123"/>
                  </a:cubicBezTo>
                  <a:cubicBezTo>
                    <a:pt x="13" y="123"/>
                    <a:pt x="11" y="122"/>
                    <a:pt x="10" y="121"/>
                  </a:cubicBez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6" name="Freeform 285"/>
            <p:cNvSpPr>
              <a:spLocks/>
            </p:cNvSpPr>
            <p:nvPr/>
          </p:nvSpPr>
          <p:spPr bwMode="auto">
            <a:xfrm>
              <a:off x="2845674" y="2041849"/>
              <a:ext cx="58637" cy="132524"/>
            </a:xfrm>
            <a:custGeom>
              <a:avLst/>
              <a:gdLst>
                <a:gd name="T0" fmla="*/ 2147483647 w 32"/>
                <a:gd name="T1" fmla="*/ 2147483647 h 79"/>
                <a:gd name="T2" fmla="*/ 0 w 32"/>
                <a:gd name="T3" fmla="*/ 2147483647 h 79"/>
                <a:gd name="T4" fmla="*/ 0 w 32"/>
                <a:gd name="T5" fmla="*/ 2147483647 h 79"/>
                <a:gd name="T6" fmla="*/ 0 w 32"/>
                <a:gd name="T7" fmla="*/ 2147483647 h 79"/>
                <a:gd name="T8" fmla="*/ 0 w 32"/>
                <a:gd name="T9" fmla="*/ 2147483647 h 79"/>
                <a:gd name="T10" fmla="*/ 2147483647 w 32"/>
                <a:gd name="T11" fmla="*/ 2147483647 h 79"/>
                <a:gd name="T12" fmla="*/ 2147483647 w 32"/>
                <a:gd name="T13" fmla="*/ 2147483647 h 79"/>
                <a:gd name="T14" fmla="*/ 2147483647 w 32"/>
                <a:gd name="T15" fmla="*/ 2147483647 h 79"/>
                <a:gd name="T16" fmla="*/ 2147483647 w 32"/>
                <a:gd name="T17" fmla="*/ 2147483647 h 79"/>
                <a:gd name="T18" fmla="*/ 2147483647 w 32"/>
                <a:gd name="T19" fmla="*/ 2147483647 h 79"/>
                <a:gd name="T20" fmla="*/ 2147483647 w 32"/>
                <a:gd name="T21" fmla="*/ 2147483647 h 79"/>
                <a:gd name="T22" fmla="*/ 2147483647 w 32"/>
                <a:gd name="T23" fmla="*/ 2147483647 h 79"/>
                <a:gd name="T24" fmla="*/ 2147483647 w 32"/>
                <a:gd name="T25" fmla="*/ 2147483647 h 79"/>
                <a:gd name="T26" fmla="*/ 2147483647 w 32"/>
                <a:gd name="T27" fmla="*/ 2147483647 h 79"/>
                <a:gd name="T28" fmla="*/ 2147483647 w 32"/>
                <a:gd name="T29" fmla="*/ 2147483647 h 79"/>
                <a:gd name="T30" fmla="*/ 2147483647 w 32"/>
                <a:gd name="T31" fmla="*/ 2147483647 h 79"/>
                <a:gd name="T32" fmla="*/ 2147483647 w 32"/>
                <a:gd name="T33" fmla="*/ 2147483647 h 79"/>
                <a:gd name="T34" fmla="*/ 2147483647 w 32"/>
                <a:gd name="T35" fmla="*/ 2147483647 h 79"/>
                <a:gd name="T36" fmla="*/ 2147483647 w 32"/>
                <a:gd name="T37" fmla="*/ 2147483647 h 79"/>
                <a:gd name="T38" fmla="*/ 2147483647 w 32"/>
                <a:gd name="T39" fmla="*/ 2147483647 h 79"/>
                <a:gd name="T40" fmla="*/ 2147483647 w 32"/>
                <a:gd name="T41" fmla="*/ 2147483647 h 79"/>
                <a:gd name="T42" fmla="*/ 2147483647 w 32"/>
                <a:gd name="T43" fmla="*/ 2147483647 h 79"/>
                <a:gd name="T44" fmla="*/ 2147483647 w 32"/>
                <a:gd name="T45" fmla="*/ 2147483647 h 79"/>
                <a:gd name="T46" fmla="*/ 2147483647 w 32"/>
                <a:gd name="T47" fmla="*/ 2147483647 h 79"/>
                <a:gd name="T48" fmla="*/ 2147483647 w 32"/>
                <a:gd name="T49" fmla="*/ 2147483647 h 79"/>
                <a:gd name="T50" fmla="*/ 2147483647 w 32"/>
                <a:gd name="T51" fmla="*/ 2147483647 h 79"/>
                <a:gd name="T52" fmla="*/ 2147483647 w 32"/>
                <a:gd name="T53" fmla="*/ 2147483647 h 79"/>
                <a:gd name="T54" fmla="*/ 2147483647 w 32"/>
                <a:gd name="T55" fmla="*/ 2147483647 h 79"/>
                <a:gd name="T56" fmla="*/ 2147483647 w 32"/>
                <a:gd name="T57" fmla="*/ 2147483647 h 7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32"/>
                <a:gd name="T88" fmla="*/ 0 h 79"/>
                <a:gd name="T89" fmla="*/ 32 w 32"/>
                <a:gd name="T90" fmla="*/ 79 h 7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32" h="79">
                  <a:moveTo>
                    <a:pt x="14" y="76"/>
                  </a:moveTo>
                  <a:cubicBezTo>
                    <a:pt x="4" y="64"/>
                    <a:pt x="0" y="51"/>
                    <a:pt x="0" y="40"/>
                  </a:cubicBezTo>
                  <a:cubicBezTo>
                    <a:pt x="0" y="40"/>
                    <a:pt x="0" y="40"/>
                    <a:pt x="0" y="40"/>
                  </a:cubicBezTo>
                  <a:cubicBezTo>
                    <a:pt x="0" y="40"/>
                    <a:pt x="0" y="40"/>
                    <a:pt x="0" y="40"/>
                  </a:cubicBezTo>
                  <a:cubicBezTo>
                    <a:pt x="0" y="40"/>
                    <a:pt x="0" y="40"/>
                    <a:pt x="0" y="40"/>
                  </a:cubicBezTo>
                  <a:cubicBezTo>
                    <a:pt x="1" y="16"/>
                    <a:pt x="17" y="3"/>
                    <a:pt x="18" y="3"/>
                  </a:cubicBezTo>
                  <a:cubicBezTo>
                    <a:pt x="18" y="3"/>
                    <a:pt x="18" y="3"/>
                    <a:pt x="18" y="3"/>
                  </a:cubicBezTo>
                  <a:cubicBezTo>
                    <a:pt x="21" y="0"/>
                    <a:pt x="26" y="0"/>
                    <a:pt x="29" y="4"/>
                  </a:cubicBezTo>
                  <a:cubicBezTo>
                    <a:pt x="29" y="4"/>
                    <a:pt x="29" y="4"/>
                    <a:pt x="29" y="4"/>
                  </a:cubicBezTo>
                  <a:cubicBezTo>
                    <a:pt x="32" y="7"/>
                    <a:pt x="31" y="12"/>
                    <a:pt x="28" y="15"/>
                  </a:cubicBezTo>
                  <a:cubicBezTo>
                    <a:pt x="28" y="15"/>
                    <a:pt x="28" y="15"/>
                    <a:pt x="28" y="15"/>
                  </a:cubicBezTo>
                  <a:cubicBezTo>
                    <a:pt x="28" y="15"/>
                    <a:pt x="28" y="15"/>
                    <a:pt x="28" y="15"/>
                  </a:cubicBezTo>
                  <a:cubicBezTo>
                    <a:pt x="28" y="15"/>
                    <a:pt x="28" y="15"/>
                    <a:pt x="27" y="15"/>
                  </a:cubicBezTo>
                  <a:cubicBezTo>
                    <a:pt x="27" y="15"/>
                    <a:pt x="27" y="15"/>
                    <a:pt x="27" y="15"/>
                  </a:cubicBezTo>
                  <a:cubicBezTo>
                    <a:pt x="27" y="15"/>
                    <a:pt x="27" y="16"/>
                    <a:pt x="26" y="16"/>
                  </a:cubicBezTo>
                  <a:cubicBezTo>
                    <a:pt x="26" y="16"/>
                    <a:pt x="26" y="16"/>
                    <a:pt x="26" y="16"/>
                  </a:cubicBezTo>
                  <a:cubicBezTo>
                    <a:pt x="25" y="18"/>
                    <a:pt x="24" y="19"/>
                    <a:pt x="22" y="22"/>
                  </a:cubicBezTo>
                  <a:cubicBezTo>
                    <a:pt x="22" y="22"/>
                    <a:pt x="22" y="22"/>
                    <a:pt x="22" y="22"/>
                  </a:cubicBezTo>
                  <a:cubicBezTo>
                    <a:pt x="19" y="26"/>
                    <a:pt x="16" y="32"/>
                    <a:pt x="16" y="40"/>
                  </a:cubicBezTo>
                  <a:cubicBezTo>
                    <a:pt x="16" y="40"/>
                    <a:pt x="16" y="40"/>
                    <a:pt x="16" y="40"/>
                  </a:cubicBezTo>
                  <a:cubicBezTo>
                    <a:pt x="16" y="40"/>
                    <a:pt x="16" y="40"/>
                    <a:pt x="16" y="40"/>
                  </a:cubicBezTo>
                  <a:cubicBezTo>
                    <a:pt x="16" y="40"/>
                    <a:pt x="16" y="40"/>
                    <a:pt x="16" y="40"/>
                  </a:cubicBezTo>
                  <a:cubicBezTo>
                    <a:pt x="16" y="47"/>
                    <a:pt x="18" y="56"/>
                    <a:pt x="26" y="67"/>
                  </a:cubicBezTo>
                  <a:cubicBezTo>
                    <a:pt x="26" y="67"/>
                    <a:pt x="26" y="67"/>
                    <a:pt x="26" y="67"/>
                  </a:cubicBezTo>
                  <a:cubicBezTo>
                    <a:pt x="29" y="70"/>
                    <a:pt x="28" y="75"/>
                    <a:pt x="25" y="78"/>
                  </a:cubicBezTo>
                  <a:cubicBezTo>
                    <a:pt x="25" y="78"/>
                    <a:pt x="25" y="78"/>
                    <a:pt x="25" y="78"/>
                  </a:cubicBezTo>
                  <a:cubicBezTo>
                    <a:pt x="23" y="79"/>
                    <a:pt x="22" y="79"/>
                    <a:pt x="20" y="79"/>
                  </a:cubicBezTo>
                  <a:cubicBezTo>
                    <a:pt x="20" y="79"/>
                    <a:pt x="20" y="79"/>
                    <a:pt x="20" y="79"/>
                  </a:cubicBezTo>
                  <a:cubicBezTo>
                    <a:pt x="18" y="79"/>
                    <a:pt x="15" y="78"/>
                    <a:pt x="14" y="76"/>
                  </a:cubicBez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7" name="Freeform 286"/>
            <p:cNvSpPr>
              <a:spLocks/>
            </p:cNvSpPr>
            <p:nvPr/>
          </p:nvSpPr>
          <p:spPr bwMode="auto">
            <a:xfrm>
              <a:off x="2790895" y="2002662"/>
              <a:ext cx="74839" cy="207337"/>
            </a:xfrm>
            <a:custGeom>
              <a:avLst/>
              <a:gdLst>
                <a:gd name="T0" fmla="*/ 2147483647 w 41"/>
                <a:gd name="T1" fmla="*/ 2147483647 h 123"/>
                <a:gd name="T2" fmla="*/ 0 w 41"/>
                <a:gd name="T3" fmla="*/ 2147483647 h 123"/>
                <a:gd name="T4" fmla="*/ 0 w 41"/>
                <a:gd name="T5" fmla="*/ 2147483647 h 123"/>
                <a:gd name="T6" fmla="*/ 2147483647 w 41"/>
                <a:gd name="T7" fmla="*/ 2147483647 h 123"/>
                <a:gd name="T8" fmla="*/ 2147483647 w 41"/>
                <a:gd name="T9" fmla="*/ 2147483647 h 123"/>
                <a:gd name="T10" fmla="*/ 2147483647 w 41"/>
                <a:gd name="T11" fmla="*/ 2147483647 h 123"/>
                <a:gd name="T12" fmla="*/ 2147483647 w 41"/>
                <a:gd name="T13" fmla="*/ 2147483647 h 123"/>
                <a:gd name="T14" fmla="*/ 2147483647 w 41"/>
                <a:gd name="T15" fmla="*/ 2147483647 h 123"/>
                <a:gd name="T16" fmla="*/ 2147483647 w 41"/>
                <a:gd name="T17" fmla="*/ 2147483647 h 123"/>
                <a:gd name="T18" fmla="*/ 2147483647 w 41"/>
                <a:gd name="T19" fmla="*/ 2147483647 h 123"/>
                <a:gd name="T20" fmla="*/ 2147483647 w 41"/>
                <a:gd name="T21" fmla="*/ 2147483647 h 123"/>
                <a:gd name="T22" fmla="*/ 2147483647 w 41"/>
                <a:gd name="T23" fmla="*/ 2147483647 h 123"/>
                <a:gd name="T24" fmla="*/ 2147483647 w 41"/>
                <a:gd name="T25" fmla="*/ 2147483647 h 123"/>
                <a:gd name="T26" fmla="*/ 2147483647 w 41"/>
                <a:gd name="T27" fmla="*/ 2147483647 h 123"/>
                <a:gd name="T28" fmla="*/ 2147483647 w 41"/>
                <a:gd name="T29" fmla="*/ 2147483647 h 123"/>
                <a:gd name="T30" fmla="*/ 2147483647 w 41"/>
                <a:gd name="T31" fmla="*/ 2147483647 h 123"/>
                <a:gd name="T32" fmla="*/ 2147483647 w 41"/>
                <a:gd name="T33" fmla="*/ 2147483647 h 123"/>
                <a:gd name="T34" fmla="*/ 2147483647 w 41"/>
                <a:gd name="T35" fmla="*/ 2147483647 h 123"/>
                <a:gd name="T36" fmla="*/ 2147483647 w 41"/>
                <a:gd name="T37" fmla="*/ 2147483647 h 123"/>
                <a:gd name="T38" fmla="*/ 2147483647 w 41"/>
                <a:gd name="T39" fmla="*/ 2147483647 h 123"/>
                <a:gd name="T40" fmla="*/ 2147483647 w 41"/>
                <a:gd name="T41" fmla="*/ 2147483647 h 123"/>
                <a:gd name="T42" fmla="*/ 2147483647 w 41"/>
                <a:gd name="T43" fmla="*/ 2147483647 h 123"/>
                <a:gd name="T44" fmla="*/ 2147483647 w 41"/>
                <a:gd name="T45" fmla="*/ 2147483647 h 123"/>
                <a:gd name="T46" fmla="*/ 2147483647 w 41"/>
                <a:gd name="T47" fmla="*/ 2147483647 h 123"/>
                <a:gd name="T48" fmla="*/ 2147483647 w 41"/>
                <a:gd name="T49" fmla="*/ 2147483647 h 12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1"/>
                <a:gd name="T76" fmla="*/ 0 h 123"/>
                <a:gd name="T77" fmla="*/ 41 w 41"/>
                <a:gd name="T78" fmla="*/ 123 h 12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1" h="123">
                  <a:moveTo>
                    <a:pt x="20" y="120"/>
                  </a:moveTo>
                  <a:cubicBezTo>
                    <a:pt x="5" y="100"/>
                    <a:pt x="0" y="80"/>
                    <a:pt x="0" y="64"/>
                  </a:cubicBezTo>
                  <a:cubicBezTo>
                    <a:pt x="0" y="64"/>
                    <a:pt x="0" y="64"/>
                    <a:pt x="0" y="64"/>
                  </a:cubicBezTo>
                  <a:cubicBezTo>
                    <a:pt x="0" y="26"/>
                    <a:pt x="26" y="3"/>
                    <a:pt x="27" y="3"/>
                  </a:cubicBezTo>
                  <a:cubicBezTo>
                    <a:pt x="27" y="3"/>
                    <a:pt x="27" y="3"/>
                    <a:pt x="27" y="3"/>
                  </a:cubicBezTo>
                  <a:cubicBezTo>
                    <a:pt x="27" y="3"/>
                    <a:pt x="27" y="3"/>
                    <a:pt x="27" y="3"/>
                  </a:cubicBezTo>
                  <a:cubicBezTo>
                    <a:pt x="30" y="0"/>
                    <a:pt x="35" y="0"/>
                    <a:pt x="38" y="3"/>
                  </a:cubicBezTo>
                  <a:cubicBezTo>
                    <a:pt x="38" y="3"/>
                    <a:pt x="38" y="3"/>
                    <a:pt x="38" y="3"/>
                  </a:cubicBezTo>
                  <a:cubicBezTo>
                    <a:pt x="41" y="7"/>
                    <a:pt x="41" y="12"/>
                    <a:pt x="37" y="14"/>
                  </a:cubicBezTo>
                  <a:cubicBezTo>
                    <a:pt x="37" y="14"/>
                    <a:pt x="37" y="14"/>
                    <a:pt x="37" y="14"/>
                  </a:cubicBezTo>
                  <a:cubicBezTo>
                    <a:pt x="37" y="14"/>
                    <a:pt x="37" y="15"/>
                    <a:pt x="37" y="15"/>
                  </a:cubicBezTo>
                  <a:cubicBezTo>
                    <a:pt x="37" y="15"/>
                    <a:pt x="37" y="15"/>
                    <a:pt x="37" y="15"/>
                  </a:cubicBezTo>
                  <a:cubicBezTo>
                    <a:pt x="36" y="16"/>
                    <a:pt x="35" y="17"/>
                    <a:pt x="34" y="18"/>
                  </a:cubicBezTo>
                  <a:cubicBezTo>
                    <a:pt x="34" y="18"/>
                    <a:pt x="34" y="18"/>
                    <a:pt x="34" y="18"/>
                  </a:cubicBezTo>
                  <a:cubicBezTo>
                    <a:pt x="32" y="20"/>
                    <a:pt x="29" y="23"/>
                    <a:pt x="26" y="28"/>
                  </a:cubicBezTo>
                  <a:cubicBezTo>
                    <a:pt x="26" y="28"/>
                    <a:pt x="26" y="28"/>
                    <a:pt x="26" y="28"/>
                  </a:cubicBezTo>
                  <a:cubicBezTo>
                    <a:pt x="21" y="37"/>
                    <a:pt x="15" y="49"/>
                    <a:pt x="15" y="64"/>
                  </a:cubicBezTo>
                  <a:cubicBezTo>
                    <a:pt x="15" y="64"/>
                    <a:pt x="15" y="64"/>
                    <a:pt x="15" y="64"/>
                  </a:cubicBezTo>
                  <a:cubicBezTo>
                    <a:pt x="15" y="77"/>
                    <a:pt x="20" y="92"/>
                    <a:pt x="33" y="110"/>
                  </a:cubicBezTo>
                  <a:cubicBezTo>
                    <a:pt x="33" y="110"/>
                    <a:pt x="33" y="110"/>
                    <a:pt x="33" y="110"/>
                  </a:cubicBezTo>
                  <a:cubicBezTo>
                    <a:pt x="35" y="114"/>
                    <a:pt x="35" y="119"/>
                    <a:pt x="31" y="121"/>
                  </a:cubicBezTo>
                  <a:cubicBezTo>
                    <a:pt x="31" y="121"/>
                    <a:pt x="31" y="121"/>
                    <a:pt x="31" y="121"/>
                  </a:cubicBezTo>
                  <a:cubicBezTo>
                    <a:pt x="30" y="122"/>
                    <a:pt x="28" y="123"/>
                    <a:pt x="27" y="123"/>
                  </a:cubicBezTo>
                  <a:cubicBezTo>
                    <a:pt x="27" y="123"/>
                    <a:pt x="27" y="123"/>
                    <a:pt x="27" y="123"/>
                  </a:cubicBezTo>
                  <a:cubicBezTo>
                    <a:pt x="24" y="123"/>
                    <a:pt x="22" y="122"/>
                    <a:pt x="20" y="120"/>
                  </a:cubicBez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8" name="Oval 287"/>
            <p:cNvSpPr>
              <a:spLocks noChangeArrowheads="1"/>
            </p:cNvSpPr>
            <p:nvPr/>
          </p:nvSpPr>
          <p:spPr bwMode="auto">
            <a:xfrm>
              <a:off x="2915112" y="2085312"/>
              <a:ext cx="52464" cy="49162"/>
            </a:xfrm>
            <a:prstGeom prst="ellipse">
              <a:avLst/>
            </a:prstGeom>
            <a:grpFill/>
            <a:ln w="9525">
              <a:noFill/>
              <a:round/>
              <a:headEnd/>
              <a:tailEnd/>
            </a:ln>
            <a:extLst/>
          </p:spPr>
          <p:txBody>
            <a:bodyPr lIns="48000" tIns="48000" rIns="48000" bIns="48000"/>
            <a:lstStyle>
              <a:lvl1pPr eaLnBrk="0" hangingPunct="0">
                <a:defRPr sz="1200" b="1">
                  <a:solidFill>
                    <a:schemeClr val="tx1"/>
                  </a:solidFill>
                  <a:latin typeface="Arial" panose="020B0604020202020204" pitchFamily="34" charset="0"/>
                  <a:ea typeface="宋体" panose="02010600030101010101" pitchFamily="2" charset="-122"/>
                </a:defRPr>
              </a:lvl1pPr>
              <a:lvl2pPr marL="742950" indent="-285750" eaLnBrk="0" hangingPunct="0">
                <a:defRPr sz="1200" b="1">
                  <a:solidFill>
                    <a:schemeClr val="tx1"/>
                  </a:solidFill>
                  <a:latin typeface="Arial" panose="020B0604020202020204" pitchFamily="34" charset="0"/>
                  <a:ea typeface="宋体" panose="02010600030101010101" pitchFamily="2" charset="-122"/>
                </a:defRPr>
              </a:lvl2pPr>
              <a:lvl3pPr marL="1143000" indent="-228600" eaLnBrk="0" hangingPunct="0">
                <a:defRPr sz="1200" b="1">
                  <a:solidFill>
                    <a:schemeClr val="tx1"/>
                  </a:solidFill>
                  <a:latin typeface="Arial" panose="020B0604020202020204" pitchFamily="34" charset="0"/>
                  <a:ea typeface="宋体" panose="02010600030101010101" pitchFamily="2" charset="-122"/>
                </a:defRPr>
              </a:lvl3pPr>
              <a:lvl4pPr marL="1600200" indent="-228600" eaLnBrk="0" hangingPunct="0">
                <a:defRPr sz="1200" b="1">
                  <a:solidFill>
                    <a:schemeClr val="tx1"/>
                  </a:solidFill>
                  <a:latin typeface="Arial" panose="020B0604020202020204" pitchFamily="34" charset="0"/>
                  <a:ea typeface="宋体" panose="02010600030101010101" pitchFamily="2" charset="-122"/>
                </a:defRPr>
              </a:lvl4pPr>
              <a:lvl5pPr marL="2057400" indent="-228600" eaLnBrk="0" hangingPunct="0">
                <a:defRPr sz="1200" b="1">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sz="1200" b="1">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sz="1200" b="1">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sz="1200" b="1">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sz="1200" b="1">
                  <a:solidFill>
                    <a:schemeClr val="tx1"/>
                  </a:solidFill>
                  <a:latin typeface="Arial" panose="020B0604020202020204" pitchFamily="34" charset="0"/>
                  <a:ea typeface="宋体" panose="02010600030101010101" pitchFamily="2" charset="-122"/>
                </a:defRPr>
              </a:lvl9pPr>
            </a:lstStyle>
            <a:p>
              <a:pPr eaLnBrk="1" hangingPunct="1"/>
              <a:endParaRPr lang="zh-CN" altLang="en-US" sz="1400" b="0">
                <a:solidFill>
                  <a:srgbClr val="000000">
                    <a:lumMod val="95000"/>
                    <a:lumOff val="5000"/>
                  </a:srgbClr>
                </a:solidFill>
                <a:latin typeface="微软雅黑" panose="020B0503020204020204" pitchFamily="34" charset="-122"/>
                <a:ea typeface="微软雅黑" panose="020B0503020204020204" pitchFamily="34" charset="-122"/>
              </a:endParaRPr>
            </a:p>
          </p:txBody>
        </p:sp>
      </p:grpSp>
      <p:sp>
        <p:nvSpPr>
          <p:cNvPr id="291" name="Rectangle 290"/>
          <p:cNvSpPr/>
          <p:nvPr/>
        </p:nvSpPr>
        <p:spPr bwMode="auto">
          <a:xfrm>
            <a:off x="3647848" y="1049054"/>
            <a:ext cx="6520691" cy="384725"/>
          </a:xfrm>
          <a:prstGeom prst="rect">
            <a:avLst/>
          </a:prstGeom>
          <a:solidFill>
            <a:schemeClr val="tx1">
              <a:lumMod val="50000"/>
              <a:lumOff val="50000"/>
              <a:alpha val="10000"/>
            </a:schemeClr>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buClr>
                <a:srgbClr val="CC9900"/>
              </a:buClr>
            </a:pPr>
            <a:r>
              <a:rPr lang="en-US" altLang="zh-CN" sz="1400" b="1" dirty="0">
                <a:solidFill>
                  <a:srgbClr val="000000"/>
                </a:solidFill>
                <a:latin typeface="微软雅黑" panose="020B0503020204020204" pitchFamily="34" charset="-122"/>
                <a:ea typeface="微软雅黑" panose="020B0503020204020204" pitchFamily="34" charset="-122"/>
              </a:rPr>
              <a:t>Operator</a:t>
            </a:r>
            <a:endParaRPr lang="en-US" sz="1400" b="1" dirty="0">
              <a:solidFill>
                <a:srgbClr val="000000"/>
              </a:solidFill>
              <a:latin typeface="微软雅黑" panose="020B0503020204020204" pitchFamily="34" charset="-122"/>
              <a:ea typeface="微软雅黑" panose="020B0503020204020204" pitchFamily="34" charset="-122"/>
            </a:endParaRPr>
          </a:p>
        </p:txBody>
      </p:sp>
      <p:sp>
        <p:nvSpPr>
          <p:cNvPr id="292" name="Rectangle 291"/>
          <p:cNvSpPr/>
          <p:nvPr/>
        </p:nvSpPr>
        <p:spPr bwMode="auto">
          <a:xfrm>
            <a:off x="10246472" y="1049054"/>
            <a:ext cx="1898201" cy="384725"/>
          </a:xfrm>
          <a:prstGeom prst="rect">
            <a:avLst/>
          </a:prstGeom>
          <a:solidFill>
            <a:schemeClr val="tx1">
              <a:lumMod val="50000"/>
              <a:lumOff val="50000"/>
              <a:alpha val="10000"/>
            </a:schemeClr>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buClr>
                <a:srgbClr val="CC9900"/>
              </a:buClr>
            </a:pPr>
            <a:r>
              <a:rPr lang="en-US" altLang="zh-CN" sz="1400" b="1" dirty="0">
                <a:solidFill>
                  <a:srgbClr val="000000"/>
                </a:solidFill>
                <a:latin typeface="微软雅黑" panose="020B0503020204020204" pitchFamily="34" charset="-122"/>
                <a:ea typeface="微软雅黑" panose="020B0503020204020204" pitchFamily="34" charset="-122"/>
              </a:rPr>
              <a:t>Tenant</a:t>
            </a:r>
            <a:endParaRPr lang="zh-CN" altLang="en-US" sz="1400" b="1" dirty="0">
              <a:solidFill>
                <a:srgbClr val="000000"/>
              </a:solidFill>
              <a:latin typeface="微软雅黑" panose="020B0503020204020204" pitchFamily="34" charset="-122"/>
              <a:ea typeface="微软雅黑" panose="020B0503020204020204" pitchFamily="34" charset="-122"/>
            </a:endParaRPr>
          </a:p>
        </p:txBody>
      </p:sp>
      <p:sp>
        <p:nvSpPr>
          <p:cNvPr id="293" name="Rectangle 292"/>
          <p:cNvSpPr/>
          <p:nvPr/>
        </p:nvSpPr>
        <p:spPr bwMode="auto">
          <a:xfrm>
            <a:off x="3698658" y="2677164"/>
            <a:ext cx="675389" cy="3518136"/>
          </a:xfrm>
          <a:prstGeom prst="rect">
            <a:avLst/>
          </a:prstGeom>
          <a:noFill/>
          <a:ln w="12700" cap="flat" cmpd="sng" algn="ctr">
            <a:solidFill>
              <a:schemeClr val="tx1"/>
            </a:solidFill>
            <a:prstDash val="dash"/>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buClr>
                <a:srgbClr val="CC9900"/>
              </a:buClr>
            </a:pPr>
            <a:r>
              <a:rPr lang="en-US" sz="1467" dirty="0">
                <a:solidFill>
                  <a:srgbClr val="000000"/>
                </a:solidFill>
                <a:latin typeface="微软雅黑" panose="020B0503020204020204" pitchFamily="34" charset="-122"/>
                <a:ea typeface="微软雅黑" panose="020B0503020204020204" pitchFamily="34" charset="-122"/>
              </a:rPr>
              <a:t>RAN</a:t>
            </a:r>
          </a:p>
        </p:txBody>
      </p:sp>
      <p:grpSp>
        <p:nvGrpSpPr>
          <p:cNvPr id="320" name="组合 1164"/>
          <p:cNvGrpSpPr>
            <a:grpSpLocks/>
          </p:cNvGrpSpPr>
          <p:nvPr/>
        </p:nvGrpSpPr>
        <p:grpSpPr bwMode="auto">
          <a:xfrm>
            <a:off x="10796475" y="3795949"/>
            <a:ext cx="241155" cy="323984"/>
            <a:chOff x="690563" y="407988"/>
            <a:chExt cx="487363" cy="755650"/>
          </a:xfrm>
        </p:grpSpPr>
        <p:sp>
          <p:nvSpPr>
            <p:cNvPr id="321" name="Freeform 8"/>
            <p:cNvSpPr>
              <a:spLocks/>
            </p:cNvSpPr>
            <p:nvPr/>
          </p:nvSpPr>
          <p:spPr bwMode="auto">
            <a:xfrm>
              <a:off x="692151" y="582613"/>
              <a:ext cx="238125" cy="581025"/>
            </a:xfrm>
            <a:custGeom>
              <a:avLst/>
              <a:gdLst>
                <a:gd name="T0" fmla="*/ 2147483647 w 150"/>
                <a:gd name="T1" fmla="*/ 2147483647 h 366"/>
                <a:gd name="T2" fmla="*/ 0 w 150"/>
                <a:gd name="T3" fmla="*/ 2147483647 h 366"/>
                <a:gd name="T4" fmla="*/ 0 w 150"/>
                <a:gd name="T5" fmla="*/ 0 h 366"/>
                <a:gd name="T6" fmla="*/ 2147483647 w 150"/>
                <a:gd name="T7" fmla="*/ 2147483647 h 366"/>
                <a:gd name="T8" fmla="*/ 2147483647 w 150"/>
                <a:gd name="T9" fmla="*/ 2147483647 h 366"/>
                <a:gd name="T10" fmla="*/ 0 60000 65536"/>
                <a:gd name="T11" fmla="*/ 0 60000 65536"/>
                <a:gd name="T12" fmla="*/ 0 60000 65536"/>
                <a:gd name="T13" fmla="*/ 0 60000 65536"/>
                <a:gd name="T14" fmla="*/ 0 60000 65536"/>
                <a:gd name="T15" fmla="*/ 0 w 150"/>
                <a:gd name="T16" fmla="*/ 0 h 366"/>
                <a:gd name="T17" fmla="*/ 150 w 150"/>
                <a:gd name="T18" fmla="*/ 366 h 366"/>
              </a:gdLst>
              <a:ahLst/>
              <a:cxnLst>
                <a:cxn ang="T10">
                  <a:pos x="T0" y="T1"/>
                </a:cxn>
                <a:cxn ang="T11">
                  <a:pos x="T2" y="T3"/>
                </a:cxn>
                <a:cxn ang="T12">
                  <a:pos x="T4" y="T5"/>
                </a:cxn>
                <a:cxn ang="T13">
                  <a:pos x="T6" y="T7"/>
                </a:cxn>
                <a:cxn ang="T14">
                  <a:pos x="T8" y="T9"/>
                </a:cxn>
              </a:cxnLst>
              <a:rect l="T15" t="T16" r="T17" b="T18"/>
              <a:pathLst>
                <a:path w="150" h="366">
                  <a:moveTo>
                    <a:pt x="150" y="366"/>
                  </a:moveTo>
                  <a:lnTo>
                    <a:pt x="0" y="342"/>
                  </a:lnTo>
                  <a:lnTo>
                    <a:pt x="0" y="0"/>
                  </a:lnTo>
                  <a:lnTo>
                    <a:pt x="150" y="26"/>
                  </a:lnTo>
                  <a:lnTo>
                    <a:pt x="150" y="366"/>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2" name="Freeform 9"/>
            <p:cNvSpPr>
              <a:spLocks/>
            </p:cNvSpPr>
            <p:nvPr/>
          </p:nvSpPr>
          <p:spPr bwMode="auto">
            <a:xfrm>
              <a:off x="690563" y="627063"/>
              <a:ext cx="242888" cy="53975"/>
            </a:xfrm>
            <a:custGeom>
              <a:avLst/>
              <a:gdLst>
                <a:gd name="T0" fmla="*/ 2147483647 w 153"/>
                <a:gd name="T1" fmla="*/ 2147483647 h 34"/>
                <a:gd name="T2" fmla="*/ 0 w 153"/>
                <a:gd name="T3" fmla="*/ 2147483647 h 34"/>
                <a:gd name="T4" fmla="*/ 0 w 153"/>
                <a:gd name="T5" fmla="*/ 0 h 34"/>
                <a:gd name="T6" fmla="*/ 2147483647 w 153"/>
                <a:gd name="T7" fmla="*/ 2147483647 h 34"/>
                <a:gd name="T8" fmla="*/ 2147483647 w 153"/>
                <a:gd name="T9" fmla="*/ 2147483647 h 34"/>
                <a:gd name="T10" fmla="*/ 0 60000 65536"/>
                <a:gd name="T11" fmla="*/ 0 60000 65536"/>
                <a:gd name="T12" fmla="*/ 0 60000 65536"/>
                <a:gd name="T13" fmla="*/ 0 60000 65536"/>
                <a:gd name="T14" fmla="*/ 0 60000 65536"/>
                <a:gd name="T15" fmla="*/ 0 w 153"/>
                <a:gd name="T16" fmla="*/ 0 h 34"/>
                <a:gd name="T17" fmla="*/ 153 w 153"/>
                <a:gd name="T18" fmla="*/ 34 h 34"/>
              </a:gdLst>
              <a:ahLst/>
              <a:cxnLst>
                <a:cxn ang="T10">
                  <a:pos x="T0" y="T1"/>
                </a:cxn>
                <a:cxn ang="T11">
                  <a:pos x="T2" y="T3"/>
                </a:cxn>
                <a:cxn ang="T12">
                  <a:pos x="T4" y="T5"/>
                </a:cxn>
                <a:cxn ang="T13">
                  <a:pos x="T6" y="T7"/>
                </a:cxn>
                <a:cxn ang="T14">
                  <a:pos x="T8" y="T9"/>
                </a:cxn>
              </a:cxnLst>
              <a:rect l="T15" t="T16" r="T17" b="T18"/>
              <a:pathLst>
                <a:path w="153" h="34">
                  <a:moveTo>
                    <a:pt x="153" y="34"/>
                  </a:moveTo>
                  <a:lnTo>
                    <a:pt x="0" y="8"/>
                  </a:lnTo>
                  <a:lnTo>
                    <a:pt x="0" y="0"/>
                  </a:lnTo>
                  <a:lnTo>
                    <a:pt x="153" y="26"/>
                  </a:lnTo>
                  <a:lnTo>
                    <a:pt x="153"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3" name="Freeform 10"/>
            <p:cNvSpPr>
              <a:spLocks/>
            </p:cNvSpPr>
            <p:nvPr/>
          </p:nvSpPr>
          <p:spPr bwMode="auto">
            <a:xfrm>
              <a:off x="766763" y="9826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5"/>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4" name="Freeform 11"/>
            <p:cNvSpPr>
              <a:spLocks/>
            </p:cNvSpPr>
            <p:nvPr/>
          </p:nvSpPr>
          <p:spPr bwMode="auto">
            <a:xfrm>
              <a:off x="766763" y="100171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5" name="Freeform 12"/>
            <p:cNvSpPr>
              <a:spLocks/>
            </p:cNvSpPr>
            <p:nvPr/>
          </p:nvSpPr>
          <p:spPr bwMode="auto">
            <a:xfrm>
              <a:off x="766763" y="10207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6" name="Freeform 13"/>
            <p:cNvSpPr>
              <a:spLocks/>
            </p:cNvSpPr>
            <p:nvPr/>
          </p:nvSpPr>
          <p:spPr bwMode="auto">
            <a:xfrm>
              <a:off x="766763" y="10414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5"/>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7" name="Freeform 14"/>
            <p:cNvSpPr>
              <a:spLocks/>
            </p:cNvSpPr>
            <p:nvPr/>
          </p:nvSpPr>
          <p:spPr bwMode="auto">
            <a:xfrm>
              <a:off x="766763" y="10604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8" name="Freeform 15"/>
            <p:cNvSpPr>
              <a:spLocks/>
            </p:cNvSpPr>
            <p:nvPr/>
          </p:nvSpPr>
          <p:spPr bwMode="auto">
            <a:xfrm>
              <a:off x="766763" y="10795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9" name="Freeform 16"/>
            <p:cNvSpPr>
              <a:spLocks/>
            </p:cNvSpPr>
            <p:nvPr/>
          </p:nvSpPr>
          <p:spPr bwMode="auto">
            <a:xfrm>
              <a:off x="766763" y="10985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30" name="Freeform 17"/>
            <p:cNvSpPr>
              <a:spLocks/>
            </p:cNvSpPr>
            <p:nvPr/>
          </p:nvSpPr>
          <p:spPr bwMode="auto">
            <a:xfrm>
              <a:off x="698501" y="407988"/>
              <a:ext cx="468313" cy="204788"/>
            </a:xfrm>
            <a:custGeom>
              <a:avLst/>
              <a:gdLst>
                <a:gd name="T0" fmla="*/ 2147483647 w 295"/>
                <a:gd name="T1" fmla="*/ 2147483647 h 129"/>
                <a:gd name="T2" fmla="*/ 0 w 295"/>
                <a:gd name="T3" fmla="*/ 2147483647 h 129"/>
                <a:gd name="T4" fmla="*/ 2147483647 w 295"/>
                <a:gd name="T5" fmla="*/ 0 h 129"/>
                <a:gd name="T6" fmla="*/ 2147483647 w 295"/>
                <a:gd name="T7" fmla="*/ 2147483647 h 129"/>
                <a:gd name="T8" fmla="*/ 2147483647 w 295"/>
                <a:gd name="T9" fmla="*/ 2147483647 h 129"/>
                <a:gd name="T10" fmla="*/ 0 60000 65536"/>
                <a:gd name="T11" fmla="*/ 0 60000 65536"/>
                <a:gd name="T12" fmla="*/ 0 60000 65536"/>
                <a:gd name="T13" fmla="*/ 0 60000 65536"/>
                <a:gd name="T14" fmla="*/ 0 60000 65536"/>
                <a:gd name="T15" fmla="*/ 0 w 295"/>
                <a:gd name="T16" fmla="*/ 0 h 129"/>
                <a:gd name="T17" fmla="*/ 295 w 295"/>
                <a:gd name="T18" fmla="*/ 129 h 129"/>
              </a:gdLst>
              <a:ahLst/>
              <a:cxnLst>
                <a:cxn ang="T10">
                  <a:pos x="T0" y="T1"/>
                </a:cxn>
                <a:cxn ang="T11">
                  <a:pos x="T2" y="T3"/>
                </a:cxn>
                <a:cxn ang="T12">
                  <a:pos x="T4" y="T5"/>
                </a:cxn>
                <a:cxn ang="T13">
                  <a:pos x="T6" y="T7"/>
                </a:cxn>
                <a:cxn ang="T14">
                  <a:pos x="T8" y="T9"/>
                </a:cxn>
              </a:cxnLst>
              <a:rect l="T15" t="T16" r="T17" b="T18"/>
              <a:pathLst>
                <a:path w="295" h="129">
                  <a:moveTo>
                    <a:pt x="150" y="129"/>
                  </a:moveTo>
                  <a:lnTo>
                    <a:pt x="0" y="103"/>
                  </a:lnTo>
                  <a:lnTo>
                    <a:pt x="148" y="0"/>
                  </a:lnTo>
                  <a:lnTo>
                    <a:pt x="295" y="15"/>
                  </a:lnTo>
                  <a:lnTo>
                    <a:pt x="150" y="129"/>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31" name="Freeform 18"/>
            <p:cNvSpPr>
              <a:spLocks/>
            </p:cNvSpPr>
            <p:nvPr/>
          </p:nvSpPr>
          <p:spPr bwMode="auto">
            <a:xfrm>
              <a:off x="944563" y="439738"/>
              <a:ext cx="233363" cy="722313"/>
            </a:xfrm>
            <a:custGeom>
              <a:avLst/>
              <a:gdLst>
                <a:gd name="T0" fmla="*/ 2147483647 w 147"/>
                <a:gd name="T1" fmla="*/ 2147483647 h 455"/>
                <a:gd name="T2" fmla="*/ 0 w 147"/>
                <a:gd name="T3" fmla="*/ 2147483647 h 455"/>
                <a:gd name="T4" fmla="*/ 0 w 147"/>
                <a:gd name="T5" fmla="*/ 2147483647 h 455"/>
                <a:gd name="T6" fmla="*/ 2147483647 w 147"/>
                <a:gd name="T7" fmla="*/ 0 h 455"/>
                <a:gd name="T8" fmla="*/ 2147483647 w 147"/>
                <a:gd name="T9" fmla="*/ 2147483647 h 455"/>
                <a:gd name="T10" fmla="*/ 0 60000 65536"/>
                <a:gd name="T11" fmla="*/ 0 60000 65536"/>
                <a:gd name="T12" fmla="*/ 0 60000 65536"/>
                <a:gd name="T13" fmla="*/ 0 60000 65536"/>
                <a:gd name="T14" fmla="*/ 0 60000 65536"/>
                <a:gd name="T15" fmla="*/ 0 w 147"/>
                <a:gd name="T16" fmla="*/ 0 h 455"/>
                <a:gd name="T17" fmla="*/ 147 w 147"/>
                <a:gd name="T18" fmla="*/ 455 h 455"/>
              </a:gdLst>
              <a:ahLst/>
              <a:cxnLst>
                <a:cxn ang="T10">
                  <a:pos x="T0" y="T1"/>
                </a:cxn>
                <a:cxn ang="T11">
                  <a:pos x="T2" y="T3"/>
                </a:cxn>
                <a:cxn ang="T12">
                  <a:pos x="T4" y="T5"/>
                </a:cxn>
                <a:cxn ang="T13">
                  <a:pos x="T6" y="T7"/>
                </a:cxn>
                <a:cxn ang="T14">
                  <a:pos x="T8" y="T9"/>
                </a:cxn>
              </a:cxnLst>
              <a:rect l="T15" t="T16" r="T17" b="T18"/>
              <a:pathLst>
                <a:path w="147" h="455">
                  <a:moveTo>
                    <a:pt x="147" y="318"/>
                  </a:moveTo>
                  <a:lnTo>
                    <a:pt x="0" y="455"/>
                  </a:lnTo>
                  <a:lnTo>
                    <a:pt x="0" y="114"/>
                  </a:lnTo>
                  <a:lnTo>
                    <a:pt x="147" y="0"/>
                  </a:lnTo>
                  <a:lnTo>
                    <a:pt x="147" y="318"/>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32" name="Freeform 19"/>
            <p:cNvSpPr>
              <a:spLocks/>
            </p:cNvSpPr>
            <p:nvPr/>
          </p:nvSpPr>
          <p:spPr bwMode="auto">
            <a:xfrm>
              <a:off x="722313" y="660401"/>
              <a:ext cx="180975" cy="42863"/>
            </a:xfrm>
            <a:custGeom>
              <a:avLst/>
              <a:gdLst>
                <a:gd name="T0" fmla="*/ 2147483647 w 66"/>
                <a:gd name="T1" fmla="*/ 2147483647 h 16"/>
                <a:gd name="T2" fmla="*/ 2147483647 w 66"/>
                <a:gd name="T3" fmla="*/ 2147483647 h 16"/>
                <a:gd name="T4" fmla="*/ 2147483647 w 66"/>
                <a:gd name="T5" fmla="*/ 2147483647 h 16"/>
                <a:gd name="T6" fmla="*/ 0 w 66"/>
                <a:gd name="T7" fmla="*/ 2147483647 h 16"/>
                <a:gd name="T8" fmla="*/ 0 w 66"/>
                <a:gd name="T9" fmla="*/ 2147483647 h 16"/>
                <a:gd name="T10" fmla="*/ 2147483647 w 66"/>
                <a:gd name="T11" fmla="*/ 0 h 16"/>
                <a:gd name="T12" fmla="*/ 2147483647 w 66"/>
                <a:gd name="T13" fmla="*/ 2147483647 h 16"/>
                <a:gd name="T14" fmla="*/ 2147483647 w 66"/>
                <a:gd name="T15" fmla="*/ 2147483647 h 16"/>
                <a:gd name="T16" fmla="*/ 0 60000 65536"/>
                <a:gd name="T17" fmla="*/ 0 60000 65536"/>
                <a:gd name="T18" fmla="*/ 0 60000 65536"/>
                <a:gd name="T19" fmla="*/ 0 60000 65536"/>
                <a:gd name="T20" fmla="*/ 0 60000 65536"/>
                <a:gd name="T21" fmla="*/ 0 60000 65536"/>
                <a:gd name="T22" fmla="*/ 0 60000 65536"/>
                <a:gd name="T23" fmla="*/ 0 60000 65536"/>
                <a:gd name="T24" fmla="*/ 0 w 66"/>
                <a:gd name="T25" fmla="*/ 0 h 16"/>
                <a:gd name="T26" fmla="*/ 66 w 66"/>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6" h="16">
                  <a:moveTo>
                    <a:pt x="66" y="14"/>
                  </a:moveTo>
                  <a:cubicBezTo>
                    <a:pt x="66" y="15"/>
                    <a:pt x="65" y="16"/>
                    <a:pt x="64" y="16"/>
                  </a:cubicBezTo>
                  <a:cubicBezTo>
                    <a:pt x="2" y="6"/>
                    <a:pt x="2" y="6"/>
                    <a:pt x="2" y="6"/>
                  </a:cubicBezTo>
                  <a:cubicBezTo>
                    <a:pt x="1" y="6"/>
                    <a:pt x="0" y="4"/>
                    <a:pt x="0" y="3"/>
                  </a:cubicBezTo>
                  <a:cubicBezTo>
                    <a:pt x="0" y="3"/>
                    <a:pt x="0" y="3"/>
                    <a:pt x="0" y="3"/>
                  </a:cubicBezTo>
                  <a:cubicBezTo>
                    <a:pt x="0" y="1"/>
                    <a:pt x="1" y="0"/>
                    <a:pt x="2" y="0"/>
                  </a:cubicBezTo>
                  <a:cubicBezTo>
                    <a:pt x="64" y="11"/>
                    <a:pt x="64" y="11"/>
                    <a:pt x="64" y="11"/>
                  </a:cubicBezTo>
                  <a:cubicBezTo>
                    <a:pt x="65" y="11"/>
                    <a:pt x="66" y="12"/>
                    <a:pt x="66"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grpSp>
      <p:grpSp>
        <p:nvGrpSpPr>
          <p:cNvPr id="123" name="组合 1164"/>
          <p:cNvGrpSpPr>
            <a:grpSpLocks/>
          </p:cNvGrpSpPr>
          <p:nvPr/>
        </p:nvGrpSpPr>
        <p:grpSpPr bwMode="auto">
          <a:xfrm>
            <a:off x="11076644" y="3910170"/>
            <a:ext cx="241155" cy="323984"/>
            <a:chOff x="690563" y="407988"/>
            <a:chExt cx="487363" cy="755650"/>
          </a:xfrm>
        </p:grpSpPr>
        <p:sp>
          <p:nvSpPr>
            <p:cNvPr id="124" name="Freeform 8"/>
            <p:cNvSpPr>
              <a:spLocks/>
            </p:cNvSpPr>
            <p:nvPr/>
          </p:nvSpPr>
          <p:spPr bwMode="auto">
            <a:xfrm>
              <a:off x="692151" y="582613"/>
              <a:ext cx="238125" cy="581025"/>
            </a:xfrm>
            <a:custGeom>
              <a:avLst/>
              <a:gdLst>
                <a:gd name="T0" fmla="*/ 2147483647 w 150"/>
                <a:gd name="T1" fmla="*/ 2147483647 h 366"/>
                <a:gd name="T2" fmla="*/ 0 w 150"/>
                <a:gd name="T3" fmla="*/ 2147483647 h 366"/>
                <a:gd name="T4" fmla="*/ 0 w 150"/>
                <a:gd name="T5" fmla="*/ 0 h 366"/>
                <a:gd name="T6" fmla="*/ 2147483647 w 150"/>
                <a:gd name="T7" fmla="*/ 2147483647 h 366"/>
                <a:gd name="T8" fmla="*/ 2147483647 w 150"/>
                <a:gd name="T9" fmla="*/ 2147483647 h 366"/>
                <a:gd name="T10" fmla="*/ 0 60000 65536"/>
                <a:gd name="T11" fmla="*/ 0 60000 65536"/>
                <a:gd name="T12" fmla="*/ 0 60000 65536"/>
                <a:gd name="T13" fmla="*/ 0 60000 65536"/>
                <a:gd name="T14" fmla="*/ 0 60000 65536"/>
                <a:gd name="T15" fmla="*/ 0 w 150"/>
                <a:gd name="T16" fmla="*/ 0 h 366"/>
                <a:gd name="T17" fmla="*/ 150 w 150"/>
                <a:gd name="T18" fmla="*/ 366 h 366"/>
              </a:gdLst>
              <a:ahLst/>
              <a:cxnLst>
                <a:cxn ang="T10">
                  <a:pos x="T0" y="T1"/>
                </a:cxn>
                <a:cxn ang="T11">
                  <a:pos x="T2" y="T3"/>
                </a:cxn>
                <a:cxn ang="T12">
                  <a:pos x="T4" y="T5"/>
                </a:cxn>
                <a:cxn ang="T13">
                  <a:pos x="T6" y="T7"/>
                </a:cxn>
                <a:cxn ang="T14">
                  <a:pos x="T8" y="T9"/>
                </a:cxn>
              </a:cxnLst>
              <a:rect l="T15" t="T16" r="T17" b="T18"/>
              <a:pathLst>
                <a:path w="150" h="366">
                  <a:moveTo>
                    <a:pt x="150" y="366"/>
                  </a:moveTo>
                  <a:lnTo>
                    <a:pt x="0" y="342"/>
                  </a:lnTo>
                  <a:lnTo>
                    <a:pt x="0" y="0"/>
                  </a:lnTo>
                  <a:lnTo>
                    <a:pt x="150" y="26"/>
                  </a:lnTo>
                  <a:lnTo>
                    <a:pt x="150" y="366"/>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25" name="Freeform 9"/>
            <p:cNvSpPr>
              <a:spLocks/>
            </p:cNvSpPr>
            <p:nvPr/>
          </p:nvSpPr>
          <p:spPr bwMode="auto">
            <a:xfrm>
              <a:off x="690563" y="627063"/>
              <a:ext cx="242888" cy="53975"/>
            </a:xfrm>
            <a:custGeom>
              <a:avLst/>
              <a:gdLst>
                <a:gd name="T0" fmla="*/ 2147483647 w 153"/>
                <a:gd name="T1" fmla="*/ 2147483647 h 34"/>
                <a:gd name="T2" fmla="*/ 0 w 153"/>
                <a:gd name="T3" fmla="*/ 2147483647 h 34"/>
                <a:gd name="T4" fmla="*/ 0 w 153"/>
                <a:gd name="T5" fmla="*/ 0 h 34"/>
                <a:gd name="T6" fmla="*/ 2147483647 w 153"/>
                <a:gd name="T7" fmla="*/ 2147483647 h 34"/>
                <a:gd name="T8" fmla="*/ 2147483647 w 153"/>
                <a:gd name="T9" fmla="*/ 2147483647 h 34"/>
                <a:gd name="T10" fmla="*/ 0 60000 65536"/>
                <a:gd name="T11" fmla="*/ 0 60000 65536"/>
                <a:gd name="T12" fmla="*/ 0 60000 65536"/>
                <a:gd name="T13" fmla="*/ 0 60000 65536"/>
                <a:gd name="T14" fmla="*/ 0 60000 65536"/>
                <a:gd name="T15" fmla="*/ 0 w 153"/>
                <a:gd name="T16" fmla="*/ 0 h 34"/>
                <a:gd name="T17" fmla="*/ 153 w 153"/>
                <a:gd name="T18" fmla="*/ 34 h 34"/>
              </a:gdLst>
              <a:ahLst/>
              <a:cxnLst>
                <a:cxn ang="T10">
                  <a:pos x="T0" y="T1"/>
                </a:cxn>
                <a:cxn ang="T11">
                  <a:pos x="T2" y="T3"/>
                </a:cxn>
                <a:cxn ang="T12">
                  <a:pos x="T4" y="T5"/>
                </a:cxn>
                <a:cxn ang="T13">
                  <a:pos x="T6" y="T7"/>
                </a:cxn>
                <a:cxn ang="T14">
                  <a:pos x="T8" y="T9"/>
                </a:cxn>
              </a:cxnLst>
              <a:rect l="T15" t="T16" r="T17" b="T18"/>
              <a:pathLst>
                <a:path w="153" h="34">
                  <a:moveTo>
                    <a:pt x="153" y="34"/>
                  </a:moveTo>
                  <a:lnTo>
                    <a:pt x="0" y="8"/>
                  </a:lnTo>
                  <a:lnTo>
                    <a:pt x="0" y="0"/>
                  </a:lnTo>
                  <a:lnTo>
                    <a:pt x="153" y="26"/>
                  </a:lnTo>
                  <a:lnTo>
                    <a:pt x="153"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26" name="Freeform 10"/>
            <p:cNvSpPr>
              <a:spLocks/>
            </p:cNvSpPr>
            <p:nvPr/>
          </p:nvSpPr>
          <p:spPr bwMode="auto">
            <a:xfrm>
              <a:off x="766763" y="9826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5"/>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27" name="Freeform 11"/>
            <p:cNvSpPr>
              <a:spLocks/>
            </p:cNvSpPr>
            <p:nvPr/>
          </p:nvSpPr>
          <p:spPr bwMode="auto">
            <a:xfrm>
              <a:off x="766763" y="100171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28" name="Freeform 12"/>
            <p:cNvSpPr>
              <a:spLocks/>
            </p:cNvSpPr>
            <p:nvPr/>
          </p:nvSpPr>
          <p:spPr bwMode="auto">
            <a:xfrm>
              <a:off x="766763" y="10207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29" name="Freeform 13"/>
            <p:cNvSpPr>
              <a:spLocks/>
            </p:cNvSpPr>
            <p:nvPr/>
          </p:nvSpPr>
          <p:spPr bwMode="auto">
            <a:xfrm>
              <a:off x="766763" y="10414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5"/>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0" name="Freeform 14"/>
            <p:cNvSpPr>
              <a:spLocks/>
            </p:cNvSpPr>
            <p:nvPr/>
          </p:nvSpPr>
          <p:spPr bwMode="auto">
            <a:xfrm>
              <a:off x="766763" y="10604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1" name="Freeform 15"/>
            <p:cNvSpPr>
              <a:spLocks/>
            </p:cNvSpPr>
            <p:nvPr/>
          </p:nvSpPr>
          <p:spPr bwMode="auto">
            <a:xfrm>
              <a:off x="766763" y="10795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2" name="Freeform 16"/>
            <p:cNvSpPr>
              <a:spLocks/>
            </p:cNvSpPr>
            <p:nvPr/>
          </p:nvSpPr>
          <p:spPr bwMode="auto">
            <a:xfrm>
              <a:off x="766763" y="10985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3" name="Freeform 17"/>
            <p:cNvSpPr>
              <a:spLocks/>
            </p:cNvSpPr>
            <p:nvPr/>
          </p:nvSpPr>
          <p:spPr bwMode="auto">
            <a:xfrm>
              <a:off x="698501" y="407988"/>
              <a:ext cx="468313" cy="204788"/>
            </a:xfrm>
            <a:custGeom>
              <a:avLst/>
              <a:gdLst>
                <a:gd name="T0" fmla="*/ 2147483647 w 295"/>
                <a:gd name="T1" fmla="*/ 2147483647 h 129"/>
                <a:gd name="T2" fmla="*/ 0 w 295"/>
                <a:gd name="T3" fmla="*/ 2147483647 h 129"/>
                <a:gd name="T4" fmla="*/ 2147483647 w 295"/>
                <a:gd name="T5" fmla="*/ 0 h 129"/>
                <a:gd name="T6" fmla="*/ 2147483647 w 295"/>
                <a:gd name="T7" fmla="*/ 2147483647 h 129"/>
                <a:gd name="T8" fmla="*/ 2147483647 w 295"/>
                <a:gd name="T9" fmla="*/ 2147483647 h 129"/>
                <a:gd name="T10" fmla="*/ 0 60000 65536"/>
                <a:gd name="T11" fmla="*/ 0 60000 65536"/>
                <a:gd name="T12" fmla="*/ 0 60000 65536"/>
                <a:gd name="T13" fmla="*/ 0 60000 65536"/>
                <a:gd name="T14" fmla="*/ 0 60000 65536"/>
                <a:gd name="T15" fmla="*/ 0 w 295"/>
                <a:gd name="T16" fmla="*/ 0 h 129"/>
                <a:gd name="T17" fmla="*/ 295 w 295"/>
                <a:gd name="T18" fmla="*/ 129 h 129"/>
              </a:gdLst>
              <a:ahLst/>
              <a:cxnLst>
                <a:cxn ang="T10">
                  <a:pos x="T0" y="T1"/>
                </a:cxn>
                <a:cxn ang="T11">
                  <a:pos x="T2" y="T3"/>
                </a:cxn>
                <a:cxn ang="T12">
                  <a:pos x="T4" y="T5"/>
                </a:cxn>
                <a:cxn ang="T13">
                  <a:pos x="T6" y="T7"/>
                </a:cxn>
                <a:cxn ang="T14">
                  <a:pos x="T8" y="T9"/>
                </a:cxn>
              </a:cxnLst>
              <a:rect l="T15" t="T16" r="T17" b="T18"/>
              <a:pathLst>
                <a:path w="295" h="129">
                  <a:moveTo>
                    <a:pt x="150" y="129"/>
                  </a:moveTo>
                  <a:lnTo>
                    <a:pt x="0" y="103"/>
                  </a:lnTo>
                  <a:lnTo>
                    <a:pt x="148" y="0"/>
                  </a:lnTo>
                  <a:lnTo>
                    <a:pt x="295" y="15"/>
                  </a:lnTo>
                  <a:lnTo>
                    <a:pt x="150" y="129"/>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4" name="Freeform 18"/>
            <p:cNvSpPr>
              <a:spLocks/>
            </p:cNvSpPr>
            <p:nvPr/>
          </p:nvSpPr>
          <p:spPr bwMode="auto">
            <a:xfrm>
              <a:off x="944563" y="439738"/>
              <a:ext cx="233363" cy="722313"/>
            </a:xfrm>
            <a:custGeom>
              <a:avLst/>
              <a:gdLst>
                <a:gd name="T0" fmla="*/ 2147483647 w 147"/>
                <a:gd name="T1" fmla="*/ 2147483647 h 455"/>
                <a:gd name="T2" fmla="*/ 0 w 147"/>
                <a:gd name="T3" fmla="*/ 2147483647 h 455"/>
                <a:gd name="T4" fmla="*/ 0 w 147"/>
                <a:gd name="T5" fmla="*/ 2147483647 h 455"/>
                <a:gd name="T6" fmla="*/ 2147483647 w 147"/>
                <a:gd name="T7" fmla="*/ 0 h 455"/>
                <a:gd name="T8" fmla="*/ 2147483647 w 147"/>
                <a:gd name="T9" fmla="*/ 2147483647 h 455"/>
                <a:gd name="T10" fmla="*/ 0 60000 65536"/>
                <a:gd name="T11" fmla="*/ 0 60000 65536"/>
                <a:gd name="T12" fmla="*/ 0 60000 65536"/>
                <a:gd name="T13" fmla="*/ 0 60000 65536"/>
                <a:gd name="T14" fmla="*/ 0 60000 65536"/>
                <a:gd name="T15" fmla="*/ 0 w 147"/>
                <a:gd name="T16" fmla="*/ 0 h 455"/>
                <a:gd name="T17" fmla="*/ 147 w 147"/>
                <a:gd name="T18" fmla="*/ 455 h 455"/>
              </a:gdLst>
              <a:ahLst/>
              <a:cxnLst>
                <a:cxn ang="T10">
                  <a:pos x="T0" y="T1"/>
                </a:cxn>
                <a:cxn ang="T11">
                  <a:pos x="T2" y="T3"/>
                </a:cxn>
                <a:cxn ang="T12">
                  <a:pos x="T4" y="T5"/>
                </a:cxn>
                <a:cxn ang="T13">
                  <a:pos x="T6" y="T7"/>
                </a:cxn>
                <a:cxn ang="T14">
                  <a:pos x="T8" y="T9"/>
                </a:cxn>
              </a:cxnLst>
              <a:rect l="T15" t="T16" r="T17" b="T18"/>
              <a:pathLst>
                <a:path w="147" h="455">
                  <a:moveTo>
                    <a:pt x="147" y="318"/>
                  </a:moveTo>
                  <a:lnTo>
                    <a:pt x="0" y="455"/>
                  </a:lnTo>
                  <a:lnTo>
                    <a:pt x="0" y="114"/>
                  </a:lnTo>
                  <a:lnTo>
                    <a:pt x="147" y="0"/>
                  </a:lnTo>
                  <a:lnTo>
                    <a:pt x="147" y="318"/>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5" name="Freeform 19"/>
            <p:cNvSpPr>
              <a:spLocks/>
            </p:cNvSpPr>
            <p:nvPr/>
          </p:nvSpPr>
          <p:spPr bwMode="auto">
            <a:xfrm>
              <a:off x="722313" y="660401"/>
              <a:ext cx="180975" cy="42863"/>
            </a:xfrm>
            <a:custGeom>
              <a:avLst/>
              <a:gdLst>
                <a:gd name="T0" fmla="*/ 2147483647 w 66"/>
                <a:gd name="T1" fmla="*/ 2147483647 h 16"/>
                <a:gd name="T2" fmla="*/ 2147483647 w 66"/>
                <a:gd name="T3" fmla="*/ 2147483647 h 16"/>
                <a:gd name="T4" fmla="*/ 2147483647 w 66"/>
                <a:gd name="T5" fmla="*/ 2147483647 h 16"/>
                <a:gd name="T6" fmla="*/ 0 w 66"/>
                <a:gd name="T7" fmla="*/ 2147483647 h 16"/>
                <a:gd name="T8" fmla="*/ 0 w 66"/>
                <a:gd name="T9" fmla="*/ 2147483647 h 16"/>
                <a:gd name="T10" fmla="*/ 2147483647 w 66"/>
                <a:gd name="T11" fmla="*/ 0 h 16"/>
                <a:gd name="T12" fmla="*/ 2147483647 w 66"/>
                <a:gd name="T13" fmla="*/ 2147483647 h 16"/>
                <a:gd name="T14" fmla="*/ 2147483647 w 66"/>
                <a:gd name="T15" fmla="*/ 2147483647 h 16"/>
                <a:gd name="T16" fmla="*/ 0 60000 65536"/>
                <a:gd name="T17" fmla="*/ 0 60000 65536"/>
                <a:gd name="T18" fmla="*/ 0 60000 65536"/>
                <a:gd name="T19" fmla="*/ 0 60000 65536"/>
                <a:gd name="T20" fmla="*/ 0 60000 65536"/>
                <a:gd name="T21" fmla="*/ 0 60000 65536"/>
                <a:gd name="T22" fmla="*/ 0 60000 65536"/>
                <a:gd name="T23" fmla="*/ 0 60000 65536"/>
                <a:gd name="T24" fmla="*/ 0 w 66"/>
                <a:gd name="T25" fmla="*/ 0 h 16"/>
                <a:gd name="T26" fmla="*/ 66 w 66"/>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6" h="16">
                  <a:moveTo>
                    <a:pt x="66" y="14"/>
                  </a:moveTo>
                  <a:cubicBezTo>
                    <a:pt x="66" y="15"/>
                    <a:pt x="65" y="16"/>
                    <a:pt x="64" y="16"/>
                  </a:cubicBezTo>
                  <a:cubicBezTo>
                    <a:pt x="2" y="6"/>
                    <a:pt x="2" y="6"/>
                    <a:pt x="2" y="6"/>
                  </a:cubicBezTo>
                  <a:cubicBezTo>
                    <a:pt x="1" y="6"/>
                    <a:pt x="0" y="4"/>
                    <a:pt x="0" y="3"/>
                  </a:cubicBezTo>
                  <a:cubicBezTo>
                    <a:pt x="0" y="3"/>
                    <a:pt x="0" y="3"/>
                    <a:pt x="0" y="3"/>
                  </a:cubicBezTo>
                  <a:cubicBezTo>
                    <a:pt x="0" y="1"/>
                    <a:pt x="1" y="0"/>
                    <a:pt x="2" y="0"/>
                  </a:cubicBezTo>
                  <a:cubicBezTo>
                    <a:pt x="64" y="11"/>
                    <a:pt x="64" y="11"/>
                    <a:pt x="64" y="11"/>
                  </a:cubicBezTo>
                  <a:cubicBezTo>
                    <a:pt x="65" y="11"/>
                    <a:pt x="66" y="12"/>
                    <a:pt x="66"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grpSp>
      <p:grpSp>
        <p:nvGrpSpPr>
          <p:cNvPr id="136" name="组合 1164"/>
          <p:cNvGrpSpPr>
            <a:grpSpLocks/>
          </p:cNvGrpSpPr>
          <p:nvPr/>
        </p:nvGrpSpPr>
        <p:grpSpPr bwMode="auto">
          <a:xfrm>
            <a:off x="10911553" y="5190221"/>
            <a:ext cx="241155" cy="323984"/>
            <a:chOff x="690563" y="407988"/>
            <a:chExt cx="487363" cy="755650"/>
          </a:xfrm>
        </p:grpSpPr>
        <p:sp>
          <p:nvSpPr>
            <p:cNvPr id="137" name="Freeform 8"/>
            <p:cNvSpPr>
              <a:spLocks/>
            </p:cNvSpPr>
            <p:nvPr/>
          </p:nvSpPr>
          <p:spPr bwMode="auto">
            <a:xfrm>
              <a:off x="692151" y="582613"/>
              <a:ext cx="238125" cy="581025"/>
            </a:xfrm>
            <a:custGeom>
              <a:avLst/>
              <a:gdLst>
                <a:gd name="T0" fmla="*/ 2147483647 w 150"/>
                <a:gd name="T1" fmla="*/ 2147483647 h 366"/>
                <a:gd name="T2" fmla="*/ 0 w 150"/>
                <a:gd name="T3" fmla="*/ 2147483647 h 366"/>
                <a:gd name="T4" fmla="*/ 0 w 150"/>
                <a:gd name="T5" fmla="*/ 0 h 366"/>
                <a:gd name="T6" fmla="*/ 2147483647 w 150"/>
                <a:gd name="T7" fmla="*/ 2147483647 h 366"/>
                <a:gd name="T8" fmla="*/ 2147483647 w 150"/>
                <a:gd name="T9" fmla="*/ 2147483647 h 366"/>
                <a:gd name="T10" fmla="*/ 0 60000 65536"/>
                <a:gd name="T11" fmla="*/ 0 60000 65536"/>
                <a:gd name="T12" fmla="*/ 0 60000 65536"/>
                <a:gd name="T13" fmla="*/ 0 60000 65536"/>
                <a:gd name="T14" fmla="*/ 0 60000 65536"/>
                <a:gd name="T15" fmla="*/ 0 w 150"/>
                <a:gd name="T16" fmla="*/ 0 h 366"/>
                <a:gd name="T17" fmla="*/ 150 w 150"/>
                <a:gd name="T18" fmla="*/ 366 h 366"/>
              </a:gdLst>
              <a:ahLst/>
              <a:cxnLst>
                <a:cxn ang="T10">
                  <a:pos x="T0" y="T1"/>
                </a:cxn>
                <a:cxn ang="T11">
                  <a:pos x="T2" y="T3"/>
                </a:cxn>
                <a:cxn ang="T12">
                  <a:pos x="T4" y="T5"/>
                </a:cxn>
                <a:cxn ang="T13">
                  <a:pos x="T6" y="T7"/>
                </a:cxn>
                <a:cxn ang="T14">
                  <a:pos x="T8" y="T9"/>
                </a:cxn>
              </a:cxnLst>
              <a:rect l="T15" t="T16" r="T17" b="T18"/>
              <a:pathLst>
                <a:path w="150" h="366">
                  <a:moveTo>
                    <a:pt x="150" y="366"/>
                  </a:moveTo>
                  <a:lnTo>
                    <a:pt x="0" y="342"/>
                  </a:lnTo>
                  <a:lnTo>
                    <a:pt x="0" y="0"/>
                  </a:lnTo>
                  <a:lnTo>
                    <a:pt x="150" y="26"/>
                  </a:lnTo>
                  <a:lnTo>
                    <a:pt x="150" y="366"/>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8" name="Freeform 9"/>
            <p:cNvSpPr>
              <a:spLocks/>
            </p:cNvSpPr>
            <p:nvPr/>
          </p:nvSpPr>
          <p:spPr bwMode="auto">
            <a:xfrm>
              <a:off x="690563" y="627063"/>
              <a:ext cx="242888" cy="53975"/>
            </a:xfrm>
            <a:custGeom>
              <a:avLst/>
              <a:gdLst>
                <a:gd name="T0" fmla="*/ 2147483647 w 153"/>
                <a:gd name="T1" fmla="*/ 2147483647 h 34"/>
                <a:gd name="T2" fmla="*/ 0 w 153"/>
                <a:gd name="T3" fmla="*/ 2147483647 h 34"/>
                <a:gd name="T4" fmla="*/ 0 w 153"/>
                <a:gd name="T5" fmla="*/ 0 h 34"/>
                <a:gd name="T6" fmla="*/ 2147483647 w 153"/>
                <a:gd name="T7" fmla="*/ 2147483647 h 34"/>
                <a:gd name="T8" fmla="*/ 2147483647 w 153"/>
                <a:gd name="T9" fmla="*/ 2147483647 h 34"/>
                <a:gd name="T10" fmla="*/ 0 60000 65536"/>
                <a:gd name="T11" fmla="*/ 0 60000 65536"/>
                <a:gd name="T12" fmla="*/ 0 60000 65536"/>
                <a:gd name="T13" fmla="*/ 0 60000 65536"/>
                <a:gd name="T14" fmla="*/ 0 60000 65536"/>
                <a:gd name="T15" fmla="*/ 0 w 153"/>
                <a:gd name="T16" fmla="*/ 0 h 34"/>
                <a:gd name="T17" fmla="*/ 153 w 153"/>
                <a:gd name="T18" fmla="*/ 34 h 34"/>
              </a:gdLst>
              <a:ahLst/>
              <a:cxnLst>
                <a:cxn ang="T10">
                  <a:pos x="T0" y="T1"/>
                </a:cxn>
                <a:cxn ang="T11">
                  <a:pos x="T2" y="T3"/>
                </a:cxn>
                <a:cxn ang="T12">
                  <a:pos x="T4" y="T5"/>
                </a:cxn>
                <a:cxn ang="T13">
                  <a:pos x="T6" y="T7"/>
                </a:cxn>
                <a:cxn ang="T14">
                  <a:pos x="T8" y="T9"/>
                </a:cxn>
              </a:cxnLst>
              <a:rect l="T15" t="T16" r="T17" b="T18"/>
              <a:pathLst>
                <a:path w="153" h="34">
                  <a:moveTo>
                    <a:pt x="153" y="34"/>
                  </a:moveTo>
                  <a:lnTo>
                    <a:pt x="0" y="8"/>
                  </a:lnTo>
                  <a:lnTo>
                    <a:pt x="0" y="0"/>
                  </a:lnTo>
                  <a:lnTo>
                    <a:pt x="153" y="26"/>
                  </a:lnTo>
                  <a:lnTo>
                    <a:pt x="153"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9" name="Freeform 10"/>
            <p:cNvSpPr>
              <a:spLocks/>
            </p:cNvSpPr>
            <p:nvPr/>
          </p:nvSpPr>
          <p:spPr bwMode="auto">
            <a:xfrm>
              <a:off x="766763" y="9826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5"/>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0" name="Freeform 11"/>
            <p:cNvSpPr>
              <a:spLocks/>
            </p:cNvSpPr>
            <p:nvPr/>
          </p:nvSpPr>
          <p:spPr bwMode="auto">
            <a:xfrm>
              <a:off x="766763" y="100171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1" name="Freeform 12"/>
            <p:cNvSpPr>
              <a:spLocks/>
            </p:cNvSpPr>
            <p:nvPr/>
          </p:nvSpPr>
          <p:spPr bwMode="auto">
            <a:xfrm>
              <a:off x="766763" y="10207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2" name="Freeform 13"/>
            <p:cNvSpPr>
              <a:spLocks/>
            </p:cNvSpPr>
            <p:nvPr/>
          </p:nvSpPr>
          <p:spPr bwMode="auto">
            <a:xfrm>
              <a:off x="766763" y="10414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5"/>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3" name="Freeform 14"/>
            <p:cNvSpPr>
              <a:spLocks/>
            </p:cNvSpPr>
            <p:nvPr/>
          </p:nvSpPr>
          <p:spPr bwMode="auto">
            <a:xfrm>
              <a:off x="766763" y="10604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4" name="Freeform 15"/>
            <p:cNvSpPr>
              <a:spLocks/>
            </p:cNvSpPr>
            <p:nvPr/>
          </p:nvSpPr>
          <p:spPr bwMode="auto">
            <a:xfrm>
              <a:off x="766763" y="10795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5" name="Freeform 16"/>
            <p:cNvSpPr>
              <a:spLocks/>
            </p:cNvSpPr>
            <p:nvPr/>
          </p:nvSpPr>
          <p:spPr bwMode="auto">
            <a:xfrm>
              <a:off x="766763" y="10985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6" name="Freeform 17"/>
            <p:cNvSpPr>
              <a:spLocks/>
            </p:cNvSpPr>
            <p:nvPr/>
          </p:nvSpPr>
          <p:spPr bwMode="auto">
            <a:xfrm>
              <a:off x="698501" y="407988"/>
              <a:ext cx="468313" cy="204788"/>
            </a:xfrm>
            <a:custGeom>
              <a:avLst/>
              <a:gdLst>
                <a:gd name="T0" fmla="*/ 2147483647 w 295"/>
                <a:gd name="T1" fmla="*/ 2147483647 h 129"/>
                <a:gd name="T2" fmla="*/ 0 w 295"/>
                <a:gd name="T3" fmla="*/ 2147483647 h 129"/>
                <a:gd name="T4" fmla="*/ 2147483647 w 295"/>
                <a:gd name="T5" fmla="*/ 0 h 129"/>
                <a:gd name="T6" fmla="*/ 2147483647 w 295"/>
                <a:gd name="T7" fmla="*/ 2147483647 h 129"/>
                <a:gd name="T8" fmla="*/ 2147483647 w 295"/>
                <a:gd name="T9" fmla="*/ 2147483647 h 129"/>
                <a:gd name="T10" fmla="*/ 0 60000 65536"/>
                <a:gd name="T11" fmla="*/ 0 60000 65536"/>
                <a:gd name="T12" fmla="*/ 0 60000 65536"/>
                <a:gd name="T13" fmla="*/ 0 60000 65536"/>
                <a:gd name="T14" fmla="*/ 0 60000 65536"/>
                <a:gd name="T15" fmla="*/ 0 w 295"/>
                <a:gd name="T16" fmla="*/ 0 h 129"/>
                <a:gd name="T17" fmla="*/ 295 w 295"/>
                <a:gd name="T18" fmla="*/ 129 h 129"/>
              </a:gdLst>
              <a:ahLst/>
              <a:cxnLst>
                <a:cxn ang="T10">
                  <a:pos x="T0" y="T1"/>
                </a:cxn>
                <a:cxn ang="T11">
                  <a:pos x="T2" y="T3"/>
                </a:cxn>
                <a:cxn ang="T12">
                  <a:pos x="T4" y="T5"/>
                </a:cxn>
                <a:cxn ang="T13">
                  <a:pos x="T6" y="T7"/>
                </a:cxn>
                <a:cxn ang="T14">
                  <a:pos x="T8" y="T9"/>
                </a:cxn>
              </a:cxnLst>
              <a:rect l="T15" t="T16" r="T17" b="T18"/>
              <a:pathLst>
                <a:path w="295" h="129">
                  <a:moveTo>
                    <a:pt x="150" y="129"/>
                  </a:moveTo>
                  <a:lnTo>
                    <a:pt x="0" y="103"/>
                  </a:lnTo>
                  <a:lnTo>
                    <a:pt x="148" y="0"/>
                  </a:lnTo>
                  <a:lnTo>
                    <a:pt x="295" y="15"/>
                  </a:lnTo>
                  <a:lnTo>
                    <a:pt x="150" y="129"/>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7" name="Freeform 18"/>
            <p:cNvSpPr>
              <a:spLocks/>
            </p:cNvSpPr>
            <p:nvPr/>
          </p:nvSpPr>
          <p:spPr bwMode="auto">
            <a:xfrm>
              <a:off x="944563" y="439738"/>
              <a:ext cx="233363" cy="722313"/>
            </a:xfrm>
            <a:custGeom>
              <a:avLst/>
              <a:gdLst>
                <a:gd name="T0" fmla="*/ 2147483647 w 147"/>
                <a:gd name="T1" fmla="*/ 2147483647 h 455"/>
                <a:gd name="T2" fmla="*/ 0 w 147"/>
                <a:gd name="T3" fmla="*/ 2147483647 h 455"/>
                <a:gd name="T4" fmla="*/ 0 w 147"/>
                <a:gd name="T5" fmla="*/ 2147483647 h 455"/>
                <a:gd name="T6" fmla="*/ 2147483647 w 147"/>
                <a:gd name="T7" fmla="*/ 0 h 455"/>
                <a:gd name="T8" fmla="*/ 2147483647 w 147"/>
                <a:gd name="T9" fmla="*/ 2147483647 h 455"/>
                <a:gd name="T10" fmla="*/ 0 60000 65536"/>
                <a:gd name="T11" fmla="*/ 0 60000 65536"/>
                <a:gd name="T12" fmla="*/ 0 60000 65536"/>
                <a:gd name="T13" fmla="*/ 0 60000 65536"/>
                <a:gd name="T14" fmla="*/ 0 60000 65536"/>
                <a:gd name="T15" fmla="*/ 0 w 147"/>
                <a:gd name="T16" fmla="*/ 0 h 455"/>
                <a:gd name="T17" fmla="*/ 147 w 147"/>
                <a:gd name="T18" fmla="*/ 455 h 455"/>
              </a:gdLst>
              <a:ahLst/>
              <a:cxnLst>
                <a:cxn ang="T10">
                  <a:pos x="T0" y="T1"/>
                </a:cxn>
                <a:cxn ang="T11">
                  <a:pos x="T2" y="T3"/>
                </a:cxn>
                <a:cxn ang="T12">
                  <a:pos x="T4" y="T5"/>
                </a:cxn>
                <a:cxn ang="T13">
                  <a:pos x="T6" y="T7"/>
                </a:cxn>
                <a:cxn ang="T14">
                  <a:pos x="T8" y="T9"/>
                </a:cxn>
              </a:cxnLst>
              <a:rect l="T15" t="T16" r="T17" b="T18"/>
              <a:pathLst>
                <a:path w="147" h="455">
                  <a:moveTo>
                    <a:pt x="147" y="318"/>
                  </a:moveTo>
                  <a:lnTo>
                    <a:pt x="0" y="455"/>
                  </a:lnTo>
                  <a:lnTo>
                    <a:pt x="0" y="114"/>
                  </a:lnTo>
                  <a:lnTo>
                    <a:pt x="147" y="0"/>
                  </a:lnTo>
                  <a:lnTo>
                    <a:pt x="147" y="318"/>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8" name="Freeform 19"/>
            <p:cNvSpPr>
              <a:spLocks/>
            </p:cNvSpPr>
            <p:nvPr/>
          </p:nvSpPr>
          <p:spPr bwMode="auto">
            <a:xfrm>
              <a:off x="722313" y="660401"/>
              <a:ext cx="180975" cy="42863"/>
            </a:xfrm>
            <a:custGeom>
              <a:avLst/>
              <a:gdLst>
                <a:gd name="T0" fmla="*/ 2147483647 w 66"/>
                <a:gd name="T1" fmla="*/ 2147483647 h 16"/>
                <a:gd name="T2" fmla="*/ 2147483647 w 66"/>
                <a:gd name="T3" fmla="*/ 2147483647 h 16"/>
                <a:gd name="T4" fmla="*/ 2147483647 w 66"/>
                <a:gd name="T5" fmla="*/ 2147483647 h 16"/>
                <a:gd name="T6" fmla="*/ 0 w 66"/>
                <a:gd name="T7" fmla="*/ 2147483647 h 16"/>
                <a:gd name="T8" fmla="*/ 0 w 66"/>
                <a:gd name="T9" fmla="*/ 2147483647 h 16"/>
                <a:gd name="T10" fmla="*/ 2147483647 w 66"/>
                <a:gd name="T11" fmla="*/ 0 h 16"/>
                <a:gd name="T12" fmla="*/ 2147483647 w 66"/>
                <a:gd name="T13" fmla="*/ 2147483647 h 16"/>
                <a:gd name="T14" fmla="*/ 2147483647 w 66"/>
                <a:gd name="T15" fmla="*/ 2147483647 h 16"/>
                <a:gd name="T16" fmla="*/ 0 60000 65536"/>
                <a:gd name="T17" fmla="*/ 0 60000 65536"/>
                <a:gd name="T18" fmla="*/ 0 60000 65536"/>
                <a:gd name="T19" fmla="*/ 0 60000 65536"/>
                <a:gd name="T20" fmla="*/ 0 60000 65536"/>
                <a:gd name="T21" fmla="*/ 0 60000 65536"/>
                <a:gd name="T22" fmla="*/ 0 60000 65536"/>
                <a:gd name="T23" fmla="*/ 0 60000 65536"/>
                <a:gd name="T24" fmla="*/ 0 w 66"/>
                <a:gd name="T25" fmla="*/ 0 h 16"/>
                <a:gd name="T26" fmla="*/ 66 w 66"/>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6" h="16">
                  <a:moveTo>
                    <a:pt x="66" y="14"/>
                  </a:moveTo>
                  <a:cubicBezTo>
                    <a:pt x="66" y="15"/>
                    <a:pt x="65" y="16"/>
                    <a:pt x="64" y="16"/>
                  </a:cubicBezTo>
                  <a:cubicBezTo>
                    <a:pt x="2" y="6"/>
                    <a:pt x="2" y="6"/>
                    <a:pt x="2" y="6"/>
                  </a:cubicBezTo>
                  <a:cubicBezTo>
                    <a:pt x="1" y="6"/>
                    <a:pt x="0" y="4"/>
                    <a:pt x="0" y="3"/>
                  </a:cubicBezTo>
                  <a:cubicBezTo>
                    <a:pt x="0" y="3"/>
                    <a:pt x="0" y="3"/>
                    <a:pt x="0" y="3"/>
                  </a:cubicBezTo>
                  <a:cubicBezTo>
                    <a:pt x="0" y="1"/>
                    <a:pt x="1" y="0"/>
                    <a:pt x="2" y="0"/>
                  </a:cubicBezTo>
                  <a:cubicBezTo>
                    <a:pt x="64" y="11"/>
                    <a:pt x="64" y="11"/>
                    <a:pt x="64" y="11"/>
                  </a:cubicBezTo>
                  <a:cubicBezTo>
                    <a:pt x="65" y="11"/>
                    <a:pt x="66" y="12"/>
                    <a:pt x="66"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grpSp>
      <p:grpSp>
        <p:nvGrpSpPr>
          <p:cNvPr id="149" name="组合 1164"/>
          <p:cNvGrpSpPr>
            <a:grpSpLocks/>
          </p:cNvGrpSpPr>
          <p:nvPr/>
        </p:nvGrpSpPr>
        <p:grpSpPr bwMode="auto">
          <a:xfrm>
            <a:off x="11178405" y="5249069"/>
            <a:ext cx="241155" cy="323984"/>
            <a:chOff x="690563" y="407988"/>
            <a:chExt cx="487363" cy="755650"/>
          </a:xfrm>
        </p:grpSpPr>
        <p:sp>
          <p:nvSpPr>
            <p:cNvPr id="150" name="Freeform 8"/>
            <p:cNvSpPr>
              <a:spLocks/>
            </p:cNvSpPr>
            <p:nvPr/>
          </p:nvSpPr>
          <p:spPr bwMode="auto">
            <a:xfrm>
              <a:off x="692151" y="582613"/>
              <a:ext cx="238125" cy="581025"/>
            </a:xfrm>
            <a:custGeom>
              <a:avLst/>
              <a:gdLst>
                <a:gd name="T0" fmla="*/ 2147483647 w 150"/>
                <a:gd name="T1" fmla="*/ 2147483647 h 366"/>
                <a:gd name="T2" fmla="*/ 0 w 150"/>
                <a:gd name="T3" fmla="*/ 2147483647 h 366"/>
                <a:gd name="T4" fmla="*/ 0 w 150"/>
                <a:gd name="T5" fmla="*/ 0 h 366"/>
                <a:gd name="T6" fmla="*/ 2147483647 w 150"/>
                <a:gd name="T7" fmla="*/ 2147483647 h 366"/>
                <a:gd name="T8" fmla="*/ 2147483647 w 150"/>
                <a:gd name="T9" fmla="*/ 2147483647 h 366"/>
                <a:gd name="T10" fmla="*/ 0 60000 65536"/>
                <a:gd name="T11" fmla="*/ 0 60000 65536"/>
                <a:gd name="T12" fmla="*/ 0 60000 65536"/>
                <a:gd name="T13" fmla="*/ 0 60000 65536"/>
                <a:gd name="T14" fmla="*/ 0 60000 65536"/>
                <a:gd name="T15" fmla="*/ 0 w 150"/>
                <a:gd name="T16" fmla="*/ 0 h 366"/>
                <a:gd name="T17" fmla="*/ 150 w 150"/>
                <a:gd name="T18" fmla="*/ 366 h 366"/>
              </a:gdLst>
              <a:ahLst/>
              <a:cxnLst>
                <a:cxn ang="T10">
                  <a:pos x="T0" y="T1"/>
                </a:cxn>
                <a:cxn ang="T11">
                  <a:pos x="T2" y="T3"/>
                </a:cxn>
                <a:cxn ang="T12">
                  <a:pos x="T4" y="T5"/>
                </a:cxn>
                <a:cxn ang="T13">
                  <a:pos x="T6" y="T7"/>
                </a:cxn>
                <a:cxn ang="T14">
                  <a:pos x="T8" y="T9"/>
                </a:cxn>
              </a:cxnLst>
              <a:rect l="T15" t="T16" r="T17" b="T18"/>
              <a:pathLst>
                <a:path w="150" h="366">
                  <a:moveTo>
                    <a:pt x="150" y="366"/>
                  </a:moveTo>
                  <a:lnTo>
                    <a:pt x="0" y="342"/>
                  </a:lnTo>
                  <a:lnTo>
                    <a:pt x="0" y="0"/>
                  </a:lnTo>
                  <a:lnTo>
                    <a:pt x="150" y="26"/>
                  </a:lnTo>
                  <a:lnTo>
                    <a:pt x="150" y="366"/>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1" name="Freeform 9"/>
            <p:cNvSpPr>
              <a:spLocks/>
            </p:cNvSpPr>
            <p:nvPr/>
          </p:nvSpPr>
          <p:spPr bwMode="auto">
            <a:xfrm>
              <a:off x="690563" y="627063"/>
              <a:ext cx="242888" cy="53975"/>
            </a:xfrm>
            <a:custGeom>
              <a:avLst/>
              <a:gdLst>
                <a:gd name="T0" fmla="*/ 2147483647 w 153"/>
                <a:gd name="T1" fmla="*/ 2147483647 h 34"/>
                <a:gd name="T2" fmla="*/ 0 w 153"/>
                <a:gd name="T3" fmla="*/ 2147483647 h 34"/>
                <a:gd name="T4" fmla="*/ 0 w 153"/>
                <a:gd name="T5" fmla="*/ 0 h 34"/>
                <a:gd name="T6" fmla="*/ 2147483647 w 153"/>
                <a:gd name="T7" fmla="*/ 2147483647 h 34"/>
                <a:gd name="T8" fmla="*/ 2147483647 w 153"/>
                <a:gd name="T9" fmla="*/ 2147483647 h 34"/>
                <a:gd name="T10" fmla="*/ 0 60000 65536"/>
                <a:gd name="T11" fmla="*/ 0 60000 65536"/>
                <a:gd name="T12" fmla="*/ 0 60000 65536"/>
                <a:gd name="T13" fmla="*/ 0 60000 65536"/>
                <a:gd name="T14" fmla="*/ 0 60000 65536"/>
                <a:gd name="T15" fmla="*/ 0 w 153"/>
                <a:gd name="T16" fmla="*/ 0 h 34"/>
                <a:gd name="T17" fmla="*/ 153 w 153"/>
                <a:gd name="T18" fmla="*/ 34 h 34"/>
              </a:gdLst>
              <a:ahLst/>
              <a:cxnLst>
                <a:cxn ang="T10">
                  <a:pos x="T0" y="T1"/>
                </a:cxn>
                <a:cxn ang="T11">
                  <a:pos x="T2" y="T3"/>
                </a:cxn>
                <a:cxn ang="T12">
                  <a:pos x="T4" y="T5"/>
                </a:cxn>
                <a:cxn ang="T13">
                  <a:pos x="T6" y="T7"/>
                </a:cxn>
                <a:cxn ang="T14">
                  <a:pos x="T8" y="T9"/>
                </a:cxn>
              </a:cxnLst>
              <a:rect l="T15" t="T16" r="T17" b="T18"/>
              <a:pathLst>
                <a:path w="153" h="34">
                  <a:moveTo>
                    <a:pt x="153" y="34"/>
                  </a:moveTo>
                  <a:lnTo>
                    <a:pt x="0" y="8"/>
                  </a:lnTo>
                  <a:lnTo>
                    <a:pt x="0" y="0"/>
                  </a:lnTo>
                  <a:lnTo>
                    <a:pt x="153" y="26"/>
                  </a:lnTo>
                  <a:lnTo>
                    <a:pt x="153"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2" name="Freeform 10"/>
            <p:cNvSpPr>
              <a:spLocks/>
            </p:cNvSpPr>
            <p:nvPr/>
          </p:nvSpPr>
          <p:spPr bwMode="auto">
            <a:xfrm>
              <a:off x="766763" y="9826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5"/>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3" name="Freeform 11"/>
            <p:cNvSpPr>
              <a:spLocks/>
            </p:cNvSpPr>
            <p:nvPr/>
          </p:nvSpPr>
          <p:spPr bwMode="auto">
            <a:xfrm>
              <a:off x="766763" y="100171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4" name="Freeform 12"/>
            <p:cNvSpPr>
              <a:spLocks/>
            </p:cNvSpPr>
            <p:nvPr/>
          </p:nvSpPr>
          <p:spPr bwMode="auto">
            <a:xfrm>
              <a:off x="766763" y="10207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5" name="Freeform 13"/>
            <p:cNvSpPr>
              <a:spLocks/>
            </p:cNvSpPr>
            <p:nvPr/>
          </p:nvSpPr>
          <p:spPr bwMode="auto">
            <a:xfrm>
              <a:off x="766763" y="10414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5"/>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6" name="Freeform 14"/>
            <p:cNvSpPr>
              <a:spLocks/>
            </p:cNvSpPr>
            <p:nvPr/>
          </p:nvSpPr>
          <p:spPr bwMode="auto">
            <a:xfrm>
              <a:off x="766763" y="10604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7" name="Freeform 15"/>
            <p:cNvSpPr>
              <a:spLocks/>
            </p:cNvSpPr>
            <p:nvPr/>
          </p:nvSpPr>
          <p:spPr bwMode="auto">
            <a:xfrm>
              <a:off x="766763" y="10795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8" name="Freeform 16"/>
            <p:cNvSpPr>
              <a:spLocks/>
            </p:cNvSpPr>
            <p:nvPr/>
          </p:nvSpPr>
          <p:spPr bwMode="auto">
            <a:xfrm>
              <a:off x="766763" y="10985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9" name="Freeform 17"/>
            <p:cNvSpPr>
              <a:spLocks/>
            </p:cNvSpPr>
            <p:nvPr/>
          </p:nvSpPr>
          <p:spPr bwMode="auto">
            <a:xfrm>
              <a:off x="698501" y="407988"/>
              <a:ext cx="468313" cy="204788"/>
            </a:xfrm>
            <a:custGeom>
              <a:avLst/>
              <a:gdLst>
                <a:gd name="T0" fmla="*/ 2147483647 w 295"/>
                <a:gd name="T1" fmla="*/ 2147483647 h 129"/>
                <a:gd name="T2" fmla="*/ 0 w 295"/>
                <a:gd name="T3" fmla="*/ 2147483647 h 129"/>
                <a:gd name="T4" fmla="*/ 2147483647 w 295"/>
                <a:gd name="T5" fmla="*/ 0 h 129"/>
                <a:gd name="T6" fmla="*/ 2147483647 w 295"/>
                <a:gd name="T7" fmla="*/ 2147483647 h 129"/>
                <a:gd name="T8" fmla="*/ 2147483647 w 295"/>
                <a:gd name="T9" fmla="*/ 2147483647 h 129"/>
                <a:gd name="T10" fmla="*/ 0 60000 65536"/>
                <a:gd name="T11" fmla="*/ 0 60000 65536"/>
                <a:gd name="T12" fmla="*/ 0 60000 65536"/>
                <a:gd name="T13" fmla="*/ 0 60000 65536"/>
                <a:gd name="T14" fmla="*/ 0 60000 65536"/>
                <a:gd name="T15" fmla="*/ 0 w 295"/>
                <a:gd name="T16" fmla="*/ 0 h 129"/>
                <a:gd name="T17" fmla="*/ 295 w 295"/>
                <a:gd name="T18" fmla="*/ 129 h 129"/>
              </a:gdLst>
              <a:ahLst/>
              <a:cxnLst>
                <a:cxn ang="T10">
                  <a:pos x="T0" y="T1"/>
                </a:cxn>
                <a:cxn ang="T11">
                  <a:pos x="T2" y="T3"/>
                </a:cxn>
                <a:cxn ang="T12">
                  <a:pos x="T4" y="T5"/>
                </a:cxn>
                <a:cxn ang="T13">
                  <a:pos x="T6" y="T7"/>
                </a:cxn>
                <a:cxn ang="T14">
                  <a:pos x="T8" y="T9"/>
                </a:cxn>
              </a:cxnLst>
              <a:rect l="T15" t="T16" r="T17" b="T18"/>
              <a:pathLst>
                <a:path w="295" h="129">
                  <a:moveTo>
                    <a:pt x="150" y="129"/>
                  </a:moveTo>
                  <a:lnTo>
                    <a:pt x="0" y="103"/>
                  </a:lnTo>
                  <a:lnTo>
                    <a:pt x="148" y="0"/>
                  </a:lnTo>
                  <a:lnTo>
                    <a:pt x="295" y="15"/>
                  </a:lnTo>
                  <a:lnTo>
                    <a:pt x="150" y="129"/>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60" name="Freeform 18"/>
            <p:cNvSpPr>
              <a:spLocks/>
            </p:cNvSpPr>
            <p:nvPr/>
          </p:nvSpPr>
          <p:spPr bwMode="auto">
            <a:xfrm>
              <a:off x="944563" y="439738"/>
              <a:ext cx="233363" cy="722313"/>
            </a:xfrm>
            <a:custGeom>
              <a:avLst/>
              <a:gdLst>
                <a:gd name="T0" fmla="*/ 2147483647 w 147"/>
                <a:gd name="T1" fmla="*/ 2147483647 h 455"/>
                <a:gd name="T2" fmla="*/ 0 w 147"/>
                <a:gd name="T3" fmla="*/ 2147483647 h 455"/>
                <a:gd name="T4" fmla="*/ 0 w 147"/>
                <a:gd name="T5" fmla="*/ 2147483647 h 455"/>
                <a:gd name="T6" fmla="*/ 2147483647 w 147"/>
                <a:gd name="T7" fmla="*/ 0 h 455"/>
                <a:gd name="T8" fmla="*/ 2147483647 w 147"/>
                <a:gd name="T9" fmla="*/ 2147483647 h 455"/>
                <a:gd name="T10" fmla="*/ 0 60000 65536"/>
                <a:gd name="T11" fmla="*/ 0 60000 65536"/>
                <a:gd name="T12" fmla="*/ 0 60000 65536"/>
                <a:gd name="T13" fmla="*/ 0 60000 65536"/>
                <a:gd name="T14" fmla="*/ 0 60000 65536"/>
                <a:gd name="T15" fmla="*/ 0 w 147"/>
                <a:gd name="T16" fmla="*/ 0 h 455"/>
                <a:gd name="T17" fmla="*/ 147 w 147"/>
                <a:gd name="T18" fmla="*/ 455 h 455"/>
              </a:gdLst>
              <a:ahLst/>
              <a:cxnLst>
                <a:cxn ang="T10">
                  <a:pos x="T0" y="T1"/>
                </a:cxn>
                <a:cxn ang="T11">
                  <a:pos x="T2" y="T3"/>
                </a:cxn>
                <a:cxn ang="T12">
                  <a:pos x="T4" y="T5"/>
                </a:cxn>
                <a:cxn ang="T13">
                  <a:pos x="T6" y="T7"/>
                </a:cxn>
                <a:cxn ang="T14">
                  <a:pos x="T8" y="T9"/>
                </a:cxn>
              </a:cxnLst>
              <a:rect l="T15" t="T16" r="T17" b="T18"/>
              <a:pathLst>
                <a:path w="147" h="455">
                  <a:moveTo>
                    <a:pt x="147" y="318"/>
                  </a:moveTo>
                  <a:lnTo>
                    <a:pt x="0" y="455"/>
                  </a:lnTo>
                  <a:lnTo>
                    <a:pt x="0" y="114"/>
                  </a:lnTo>
                  <a:lnTo>
                    <a:pt x="147" y="0"/>
                  </a:lnTo>
                  <a:lnTo>
                    <a:pt x="147" y="318"/>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61" name="Freeform 19"/>
            <p:cNvSpPr>
              <a:spLocks/>
            </p:cNvSpPr>
            <p:nvPr/>
          </p:nvSpPr>
          <p:spPr bwMode="auto">
            <a:xfrm>
              <a:off x="722313" y="660401"/>
              <a:ext cx="180975" cy="42863"/>
            </a:xfrm>
            <a:custGeom>
              <a:avLst/>
              <a:gdLst>
                <a:gd name="T0" fmla="*/ 2147483647 w 66"/>
                <a:gd name="T1" fmla="*/ 2147483647 h 16"/>
                <a:gd name="T2" fmla="*/ 2147483647 w 66"/>
                <a:gd name="T3" fmla="*/ 2147483647 h 16"/>
                <a:gd name="T4" fmla="*/ 2147483647 w 66"/>
                <a:gd name="T5" fmla="*/ 2147483647 h 16"/>
                <a:gd name="T6" fmla="*/ 0 w 66"/>
                <a:gd name="T7" fmla="*/ 2147483647 h 16"/>
                <a:gd name="T8" fmla="*/ 0 w 66"/>
                <a:gd name="T9" fmla="*/ 2147483647 h 16"/>
                <a:gd name="T10" fmla="*/ 2147483647 w 66"/>
                <a:gd name="T11" fmla="*/ 0 h 16"/>
                <a:gd name="T12" fmla="*/ 2147483647 w 66"/>
                <a:gd name="T13" fmla="*/ 2147483647 h 16"/>
                <a:gd name="T14" fmla="*/ 2147483647 w 66"/>
                <a:gd name="T15" fmla="*/ 2147483647 h 16"/>
                <a:gd name="T16" fmla="*/ 0 60000 65536"/>
                <a:gd name="T17" fmla="*/ 0 60000 65536"/>
                <a:gd name="T18" fmla="*/ 0 60000 65536"/>
                <a:gd name="T19" fmla="*/ 0 60000 65536"/>
                <a:gd name="T20" fmla="*/ 0 60000 65536"/>
                <a:gd name="T21" fmla="*/ 0 60000 65536"/>
                <a:gd name="T22" fmla="*/ 0 60000 65536"/>
                <a:gd name="T23" fmla="*/ 0 60000 65536"/>
                <a:gd name="T24" fmla="*/ 0 w 66"/>
                <a:gd name="T25" fmla="*/ 0 h 16"/>
                <a:gd name="T26" fmla="*/ 66 w 66"/>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6" h="16">
                  <a:moveTo>
                    <a:pt x="66" y="14"/>
                  </a:moveTo>
                  <a:cubicBezTo>
                    <a:pt x="66" y="15"/>
                    <a:pt x="65" y="16"/>
                    <a:pt x="64" y="16"/>
                  </a:cubicBezTo>
                  <a:cubicBezTo>
                    <a:pt x="2" y="6"/>
                    <a:pt x="2" y="6"/>
                    <a:pt x="2" y="6"/>
                  </a:cubicBezTo>
                  <a:cubicBezTo>
                    <a:pt x="1" y="6"/>
                    <a:pt x="0" y="4"/>
                    <a:pt x="0" y="3"/>
                  </a:cubicBezTo>
                  <a:cubicBezTo>
                    <a:pt x="0" y="3"/>
                    <a:pt x="0" y="3"/>
                    <a:pt x="0" y="3"/>
                  </a:cubicBezTo>
                  <a:cubicBezTo>
                    <a:pt x="0" y="1"/>
                    <a:pt x="1" y="0"/>
                    <a:pt x="2" y="0"/>
                  </a:cubicBezTo>
                  <a:cubicBezTo>
                    <a:pt x="64" y="11"/>
                    <a:pt x="64" y="11"/>
                    <a:pt x="64" y="11"/>
                  </a:cubicBezTo>
                  <a:cubicBezTo>
                    <a:pt x="65" y="11"/>
                    <a:pt x="66" y="12"/>
                    <a:pt x="66"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grpSp>
      <p:sp>
        <p:nvSpPr>
          <p:cNvPr id="113" name="矩形 76"/>
          <p:cNvSpPr/>
          <p:nvPr/>
        </p:nvSpPr>
        <p:spPr>
          <a:xfrm>
            <a:off x="5076630" y="2796711"/>
            <a:ext cx="748493" cy="367468"/>
          </a:xfrm>
          <a:prstGeom prst="rect">
            <a:avLst/>
          </a:prstGeom>
          <a:solidFill>
            <a:schemeClr val="tx2">
              <a:lumMod val="40000"/>
              <a:lumOff val="60000"/>
            </a:schemeClr>
          </a:solidFill>
          <a:ln w="19050">
            <a:no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067" dirty="0">
                <a:solidFill>
                  <a:srgbClr val="000000"/>
                </a:solidFill>
                <a:latin typeface="微软雅黑" panose="020B0503020204020204" pitchFamily="34" charset="-122"/>
                <a:ea typeface="微软雅黑" panose="020B0503020204020204" pitchFamily="34" charset="-122"/>
              </a:rPr>
              <a:t>NSSF</a:t>
            </a:r>
            <a:endParaRPr lang="zh-CN" altLang="en-US" sz="1067" dirty="0">
              <a:solidFill>
                <a:srgbClr val="000000"/>
              </a:solidFill>
              <a:latin typeface="微软雅黑" panose="020B0503020204020204" pitchFamily="34" charset="-122"/>
              <a:ea typeface="微软雅黑" panose="020B0503020204020204" pitchFamily="34" charset="-122"/>
            </a:endParaRPr>
          </a:p>
        </p:txBody>
      </p:sp>
      <p:sp>
        <p:nvSpPr>
          <p:cNvPr id="114" name="Rectangle 244"/>
          <p:cNvSpPr/>
          <p:nvPr/>
        </p:nvSpPr>
        <p:spPr bwMode="auto">
          <a:xfrm>
            <a:off x="3683829" y="1498260"/>
            <a:ext cx="6456407" cy="561769"/>
          </a:xfrm>
          <a:prstGeom prst="rect">
            <a:avLst/>
          </a:prstGeom>
          <a:noFill/>
          <a:ln w="12700" cap="flat" cmpd="sng" algn="ctr">
            <a:solidFill>
              <a:schemeClr val="tx1"/>
            </a:solidFill>
            <a:prstDash val="dash"/>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buClr>
                <a:srgbClr val="CC9900"/>
              </a:buClr>
            </a:pPr>
            <a:r>
              <a:rPr lang="en-US" sz="1467" dirty="0" smtClean="0">
                <a:solidFill>
                  <a:srgbClr val="000000"/>
                </a:solidFill>
                <a:latin typeface="微软雅黑" panose="020B0503020204020204" pitchFamily="34" charset="-122"/>
                <a:ea typeface="微软雅黑" panose="020B0503020204020204" pitchFamily="34" charset="-122"/>
              </a:rPr>
              <a:t>OAM</a:t>
            </a:r>
            <a:endParaRPr lang="en-US" sz="1467" dirty="0">
              <a:solidFill>
                <a:srgbClr val="000000"/>
              </a:solidFill>
              <a:latin typeface="微软雅黑" panose="020B0503020204020204" pitchFamily="34" charset="-122"/>
              <a:ea typeface="微软雅黑" panose="020B0503020204020204" pitchFamily="34" charset="-122"/>
            </a:endParaRPr>
          </a:p>
        </p:txBody>
      </p:sp>
      <p:sp>
        <p:nvSpPr>
          <p:cNvPr id="115" name="矩形 76"/>
          <p:cNvSpPr/>
          <p:nvPr/>
        </p:nvSpPr>
        <p:spPr>
          <a:xfrm>
            <a:off x="8254457" y="1602074"/>
            <a:ext cx="748493" cy="367468"/>
          </a:xfrm>
          <a:prstGeom prst="rect">
            <a:avLst/>
          </a:prstGeom>
          <a:solidFill>
            <a:srgbClr val="92D050"/>
          </a:solidFill>
          <a:ln w="19050">
            <a:no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067" dirty="0" smtClean="0">
                <a:solidFill>
                  <a:srgbClr val="000000"/>
                </a:solidFill>
                <a:latin typeface="微软雅黑" panose="020B0503020204020204" pitchFamily="34" charset="-122"/>
                <a:ea typeface="微软雅黑" panose="020B0503020204020204" pitchFamily="34" charset="-122"/>
              </a:rPr>
              <a:t>MDAF</a:t>
            </a:r>
            <a:endParaRPr lang="zh-CN" altLang="en-US" sz="1067" dirty="0">
              <a:solidFill>
                <a:srgbClr val="000000"/>
              </a:solidFill>
              <a:latin typeface="微软雅黑" panose="020B0503020204020204" pitchFamily="34" charset="-122"/>
              <a:ea typeface="微软雅黑" panose="020B0503020204020204" pitchFamily="34" charset="-122"/>
            </a:endParaRPr>
          </a:p>
        </p:txBody>
      </p:sp>
      <p:sp>
        <p:nvSpPr>
          <p:cNvPr id="116" name="矩形 76"/>
          <p:cNvSpPr/>
          <p:nvPr/>
        </p:nvSpPr>
        <p:spPr>
          <a:xfrm>
            <a:off x="5079401" y="1602074"/>
            <a:ext cx="748493" cy="367468"/>
          </a:xfrm>
          <a:prstGeom prst="rect">
            <a:avLst/>
          </a:prstGeom>
          <a:solidFill>
            <a:srgbClr val="92D050"/>
          </a:solidFill>
          <a:ln w="19050">
            <a:no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067" dirty="0">
                <a:solidFill>
                  <a:srgbClr val="000000"/>
                </a:solidFill>
                <a:latin typeface="微软雅黑" panose="020B0503020204020204" pitchFamily="34" charset="-122"/>
                <a:ea typeface="微软雅黑" panose="020B0503020204020204" pitchFamily="34" charset="-122"/>
              </a:rPr>
              <a:t>NSMF/</a:t>
            </a:r>
          </a:p>
          <a:p>
            <a:pPr algn="ctr"/>
            <a:r>
              <a:rPr lang="en-US" altLang="zh-CN" sz="1067" dirty="0">
                <a:solidFill>
                  <a:srgbClr val="000000"/>
                </a:solidFill>
                <a:latin typeface="微软雅黑" panose="020B0503020204020204" pitchFamily="34" charset="-122"/>
                <a:ea typeface="微软雅黑" panose="020B0503020204020204" pitchFamily="34" charset="-122"/>
              </a:rPr>
              <a:t>NSSMF</a:t>
            </a:r>
            <a:endParaRPr lang="zh-CN" altLang="en-US" sz="1067" dirty="0">
              <a:solidFill>
                <a:srgbClr val="000000"/>
              </a:solidFill>
              <a:latin typeface="微软雅黑" panose="020B0503020204020204" pitchFamily="34" charset="-122"/>
              <a:ea typeface="微软雅黑" panose="020B0503020204020204" pitchFamily="34" charset="-122"/>
            </a:endParaRPr>
          </a:p>
        </p:txBody>
      </p:sp>
      <p:sp>
        <p:nvSpPr>
          <p:cNvPr id="119" name="矩形 76"/>
          <p:cNvSpPr/>
          <p:nvPr/>
        </p:nvSpPr>
        <p:spPr>
          <a:xfrm>
            <a:off x="8254458" y="2702121"/>
            <a:ext cx="748493" cy="367468"/>
          </a:xfrm>
          <a:prstGeom prst="rect">
            <a:avLst/>
          </a:prstGeom>
          <a:solidFill>
            <a:schemeClr val="tx2">
              <a:lumMod val="40000"/>
              <a:lumOff val="60000"/>
            </a:schemeClr>
          </a:solidFill>
          <a:ln w="19050">
            <a:no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067" dirty="0">
                <a:solidFill>
                  <a:srgbClr val="000000"/>
                </a:solidFill>
                <a:latin typeface="微软雅黑" panose="020B0503020204020204" pitchFamily="34" charset="-122"/>
                <a:ea typeface="微软雅黑" panose="020B0503020204020204" pitchFamily="34" charset="-122"/>
              </a:rPr>
              <a:t>NWDAF</a:t>
            </a:r>
            <a:endParaRPr lang="zh-CN" altLang="en-US" sz="1067" dirty="0">
              <a:solidFill>
                <a:srgbClr val="000000"/>
              </a:solidFill>
              <a:latin typeface="微软雅黑" panose="020B0503020204020204" pitchFamily="34" charset="-122"/>
              <a:ea typeface="微软雅黑" panose="020B0503020204020204" pitchFamily="34" charset="-122"/>
            </a:endParaRPr>
          </a:p>
        </p:txBody>
      </p:sp>
      <p:cxnSp>
        <p:nvCxnSpPr>
          <p:cNvPr id="172" name="Straight Connector 288"/>
          <p:cNvCxnSpPr/>
          <p:nvPr/>
        </p:nvCxnSpPr>
        <p:spPr bwMode="auto">
          <a:xfrm>
            <a:off x="10214235" y="1095328"/>
            <a:ext cx="32237" cy="5205884"/>
          </a:xfrm>
          <a:prstGeom prst="line">
            <a:avLst/>
          </a:prstGeom>
          <a:noFill/>
          <a:ln w="19050" cap="flat" cmpd="sng" algn="ctr">
            <a:solidFill>
              <a:schemeClr val="tx1"/>
            </a:solidFill>
            <a:prstDash val="dash"/>
            <a:round/>
            <a:headEnd type="none" w="med" len="med"/>
            <a:tailEnd type="none" w="med" len="med"/>
          </a:ln>
          <a:effectLst/>
        </p:spPr>
      </p:cxnSp>
      <p:cxnSp>
        <p:nvCxnSpPr>
          <p:cNvPr id="173" name="Straight Connector 289"/>
          <p:cNvCxnSpPr/>
          <p:nvPr/>
        </p:nvCxnSpPr>
        <p:spPr bwMode="auto">
          <a:xfrm flipH="1">
            <a:off x="3576119" y="1042696"/>
            <a:ext cx="10434" cy="5258516"/>
          </a:xfrm>
          <a:prstGeom prst="line">
            <a:avLst/>
          </a:prstGeom>
          <a:noFill/>
          <a:ln w="19050" cap="flat" cmpd="sng" algn="ctr">
            <a:solidFill>
              <a:schemeClr val="tx1"/>
            </a:solidFill>
            <a:prstDash val="dash"/>
            <a:round/>
            <a:headEnd type="none" w="med" len="med"/>
            <a:tailEnd type="none" w="med" len="med"/>
          </a:ln>
          <a:effectLst/>
        </p:spPr>
      </p:cxnSp>
      <p:sp>
        <p:nvSpPr>
          <p:cNvPr id="175" name="任意多边形 174"/>
          <p:cNvSpPr/>
          <p:nvPr/>
        </p:nvSpPr>
        <p:spPr bwMode="auto">
          <a:xfrm>
            <a:off x="1569804" y="3162301"/>
            <a:ext cx="3977573" cy="1222230"/>
          </a:xfrm>
          <a:custGeom>
            <a:avLst/>
            <a:gdLst>
              <a:gd name="connsiteX0" fmla="*/ 3867150 w 3977781"/>
              <a:gd name="connsiteY0" fmla="*/ 0 h 1333500"/>
              <a:gd name="connsiteX1" fmla="*/ 3933825 w 3977781"/>
              <a:gd name="connsiteY1" fmla="*/ 1181100 h 1333500"/>
              <a:gd name="connsiteX2" fmla="*/ 3286125 w 3977781"/>
              <a:gd name="connsiteY2" fmla="*/ 1238250 h 1333500"/>
              <a:gd name="connsiteX3" fmla="*/ 0 w 3977781"/>
              <a:gd name="connsiteY3" fmla="*/ 1333500 h 1333500"/>
            </a:gdLst>
            <a:ahLst/>
            <a:cxnLst>
              <a:cxn ang="0">
                <a:pos x="connsiteX0" y="connsiteY0"/>
              </a:cxn>
              <a:cxn ang="0">
                <a:pos x="connsiteX1" y="connsiteY1"/>
              </a:cxn>
              <a:cxn ang="0">
                <a:pos x="connsiteX2" y="connsiteY2"/>
              </a:cxn>
              <a:cxn ang="0">
                <a:pos x="connsiteX3" y="connsiteY3"/>
              </a:cxn>
            </a:cxnLst>
            <a:rect l="l" t="t" r="r" b="b"/>
            <a:pathLst>
              <a:path w="3977781" h="1333500">
                <a:moveTo>
                  <a:pt x="3867150" y="0"/>
                </a:moveTo>
                <a:cubicBezTo>
                  <a:pt x="3948906" y="487362"/>
                  <a:pt x="4030662" y="974725"/>
                  <a:pt x="3933825" y="1181100"/>
                </a:cubicBezTo>
                <a:cubicBezTo>
                  <a:pt x="3836988" y="1387475"/>
                  <a:pt x="3286125" y="1238250"/>
                  <a:pt x="3286125" y="1238250"/>
                </a:cubicBezTo>
                <a:lnTo>
                  <a:pt x="0" y="1333500"/>
                </a:lnTo>
              </a:path>
            </a:pathLst>
          </a:custGeom>
          <a:noFill/>
          <a:ln w="28575" cap="flat" cmpd="sng" algn="ctr">
            <a:solidFill>
              <a:schemeClr val="tx1">
                <a:lumMod val="50000"/>
                <a:lumOff val="50000"/>
              </a:schemeClr>
            </a:solidFill>
            <a:prstDash val="sysDash"/>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sp>
        <p:nvSpPr>
          <p:cNvPr id="176" name="矩形 76"/>
          <p:cNvSpPr/>
          <p:nvPr/>
        </p:nvSpPr>
        <p:spPr>
          <a:xfrm>
            <a:off x="7382348" y="5369445"/>
            <a:ext cx="748493" cy="367468"/>
          </a:xfrm>
          <a:prstGeom prst="rect">
            <a:avLst/>
          </a:prstGeom>
          <a:solidFill>
            <a:schemeClr val="tx2">
              <a:lumMod val="40000"/>
              <a:lumOff val="60000"/>
            </a:schemeClr>
          </a:solidFill>
          <a:ln w="19050">
            <a:no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067" dirty="0" smtClean="0">
                <a:solidFill>
                  <a:srgbClr val="000000"/>
                </a:solidFill>
                <a:latin typeface="微软雅黑" panose="020B0503020204020204" pitchFamily="34" charset="-122"/>
                <a:ea typeface="微软雅黑" panose="020B0503020204020204" pitchFamily="34" charset="-122"/>
              </a:rPr>
              <a:t>SMF/</a:t>
            </a:r>
          </a:p>
          <a:p>
            <a:pPr algn="ctr"/>
            <a:r>
              <a:rPr lang="en-US" altLang="zh-CN" sz="1067" dirty="0" smtClean="0">
                <a:solidFill>
                  <a:srgbClr val="000000"/>
                </a:solidFill>
                <a:latin typeface="微软雅黑" panose="020B0503020204020204" pitchFamily="34" charset="-122"/>
                <a:ea typeface="微软雅黑" panose="020B0503020204020204" pitchFamily="34" charset="-122"/>
              </a:rPr>
              <a:t>PCF</a:t>
            </a:r>
            <a:endParaRPr lang="zh-CN" altLang="en-US" sz="1067" dirty="0">
              <a:solidFill>
                <a:srgbClr val="000000"/>
              </a:solidFill>
              <a:latin typeface="微软雅黑" panose="020B0503020204020204" pitchFamily="34" charset="-122"/>
              <a:ea typeface="微软雅黑" panose="020B0503020204020204" pitchFamily="34" charset="-122"/>
            </a:endParaRPr>
          </a:p>
        </p:txBody>
      </p:sp>
      <p:sp>
        <p:nvSpPr>
          <p:cNvPr id="177" name="矩形 76"/>
          <p:cNvSpPr/>
          <p:nvPr/>
        </p:nvSpPr>
        <p:spPr>
          <a:xfrm>
            <a:off x="7389479" y="3501772"/>
            <a:ext cx="864978" cy="367468"/>
          </a:xfrm>
          <a:prstGeom prst="rect">
            <a:avLst/>
          </a:prstGeom>
          <a:solidFill>
            <a:schemeClr val="tx2">
              <a:lumMod val="40000"/>
              <a:lumOff val="60000"/>
            </a:schemeClr>
          </a:solidFill>
          <a:ln w="19050">
            <a:no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067" dirty="0" smtClean="0">
                <a:solidFill>
                  <a:srgbClr val="000000"/>
                </a:solidFill>
                <a:latin typeface="微软雅黑" panose="020B0503020204020204" pitchFamily="34" charset="-122"/>
                <a:ea typeface="微软雅黑" panose="020B0503020204020204" pitchFamily="34" charset="-122"/>
              </a:rPr>
              <a:t>SMF/</a:t>
            </a:r>
          </a:p>
          <a:p>
            <a:pPr algn="ctr"/>
            <a:r>
              <a:rPr lang="en-US" altLang="zh-CN" sz="1067" dirty="0" smtClean="0">
                <a:solidFill>
                  <a:srgbClr val="000000"/>
                </a:solidFill>
                <a:latin typeface="微软雅黑" panose="020B0503020204020204" pitchFamily="34" charset="-122"/>
                <a:ea typeface="微软雅黑" panose="020B0503020204020204" pitchFamily="34" charset="-122"/>
              </a:rPr>
              <a:t>PCF</a:t>
            </a:r>
            <a:endParaRPr lang="zh-CN" altLang="en-US" sz="1067" dirty="0">
              <a:solidFill>
                <a:srgbClr val="000000"/>
              </a:solidFill>
              <a:latin typeface="微软雅黑" panose="020B0503020204020204" pitchFamily="34" charset="-122"/>
              <a:ea typeface="微软雅黑" panose="020B0503020204020204" pitchFamily="34" charset="-122"/>
            </a:endParaRPr>
          </a:p>
        </p:txBody>
      </p:sp>
      <p:sp>
        <p:nvSpPr>
          <p:cNvPr id="170" name="任意多边形 169"/>
          <p:cNvSpPr/>
          <p:nvPr/>
        </p:nvSpPr>
        <p:spPr bwMode="auto">
          <a:xfrm>
            <a:off x="1575303" y="3670654"/>
            <a:ext cx="8962931" cy="869160"/>
          </a:xfrm>
          <a:custGeom>
            <a:avLst/>
            <a:gdLst>
              <a:gd name="connsiteX0" fmla="*/ 8962931 w 8962931"/>
              <a:gd name="connsiteY0" fmla="*/ 294764 h 964720"/>
              <a:gd name="connsiteX1" fmla="*/ 6790099 w 8962931"/>
              <a:gd name="connsiteY1" fmla="*/ 50320 h 964720"/>
              <a:gd name="connsiteX2" fmla="*/ 5694630 w 8962931"/>
              <a:gd name="connsiteY2" fmla="*/ 68427 h 964720"/>
              <a:gd name="connsiteX3" fmla="*/ 4309449 w 8962931"/>
              <a:gd name="connsiteY3" fmla="*/ 756491 h 964720"/>
              <a:gd name="connsiteX4" fmla="*/ 0 w 8962931"/>
              <a:gd name="connsiteY4" fmla="*/ 964720 h 964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62931" h="964720">
                <a:moveTo>
                  <a:pt x="8962931" y="294764"/>
                </a:moveTo>
                <a:cubicBezTo>
                  <a:pt x="8148873" y="191403"/>
                  <a:pt x="7334816" y="88043"/>
                  <a:pt x="6790099" y="50320"/>
                </a:cubicBezTo>
                <a:cubicBezTo>
                  <a:pt x="6245382" y="12597"/>
                  <a:pt x="6108072" y="-49268"/>
                  <a:pt x="5694630" y="68427"/>
                </a:cubicBezTo>
                <a:cubicBezTo>
                  <a:pt x="5281188" y="186122"/>
                  <a:pt x="5258554" y="607109"/>
                  <a:pt x="4309449" y="756491"/>
                </a:cubicBezTo>
                <a:cubicBezTo>
                  <a:pt x="3360344" y="905873"/>
                  <a:pt x="695608" y="926997"/>
                  <a:pt x="0" y="964720"/>
                </a:cubicBezTo>
              </a:path>
            </a:pathLst>
          </a:custGeom>
          <a:noFill/>
          <a:ln w="28575" cap="flat" cmpd="sng" algn="ctr">
            <a:solidFill>
              <a:schemeClr val="tx1">
                <a:lumMod val="50000"/>
                <a:lumOff val="50000"/>
              </a:schemeClr>
            </a:solidFill>
            <a:prstDash val="sysDash"/>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sp>
        <p:nvSpPr>
          <p:cNvPr id="171" name="任意多边形 170"/>
          <p:cNvSpPr/>
          <p:nvPr/>
        </p:nvSpPr>
        <p:spPr bwMode="auto">
          <a:xfrm>
            <a:off x="1539089" y="4461253"/>
            <a:ext cx="9107786" cy="1167476"/>
          </a:xfrm>
          <a:custGeom>
            <a:avLst/>
            <a:gdLst>
              <a:gd name="connsiteX0" fmla="*/ 9107786 w 9107786"/>
              <a:gd name="connsiteY0" fmla="*/ 913459 h 1209697"/>
              <a:gd name="connsiteX1" fmla="*/ 6319319 w 9107786"/>
              <a:gd name="connsiteY1" fmla="*/ 1157903 h 1209697"/>
              <a:gd name="connsiteX2" fmla="*/ 4572000 w 9107786"/>
              <a:gd name="connsiteY2" fmla="*/ 26219 h 1209697"/>
              <a:gd name="connsiteX3" fmla="*/ 0 w 9107786"/>
              <a:gd name="connsiteY3" fmla="*/ 361198 h 1209697"/>
            </a:gdLst>
            <a:ahLst/>
            <a:cxnLst>
              <a:cxn ang="0">
                <a:pos x="connsiteX0" y="connsiteY0"/>
              </a:cxn>
              <a:cxn ang="0">
                <a:pos x="connsiteX1" y="connsiteY1"/>
              </a:cxn>
              <a:cxn ang="0">
                <a:pos x="connsiteX2" y="connsiteY2"/>
              </a:cxn>
              <a:cxn ang="0">
                <a:pos x="connsiteX3" y="connsiteY3"/>
              </a:cxn>
            </a:cxnLst>
            <a:rect l="l" t="t" r="r" b="b"/>
            <a:pathLst>
              <a:path w="9107786" h="1209697">
                <a:moveTo>
                  <a:pt x="9107786" y="913459"/>
                </a:moveTo>
                <a:cubicBezTo>
                  <a:pt x="8091534" y="1109617"/>
                  <a:pt x="7075283" y="1305776"/>
                  <a:pt x="6319319" y="1157903"/>
                </a:cubicBezTo>
                <a:cubicBezTo>
                  <a:pt x="5563355" y="1010030"/>
                  <a:pt x="5625220" y="159003"/>
                  <a:pt x="4572000" y="26219"/>
                </a:cubicBezTo>
                <a:cubicBezTo>
                  <a:pt x="3518780" y="-106565"/>
                  <a:pt x="730313" y="305368"/>
                  <a:pt x="0" y="361198"/>
                </a:cubicBezTo>
              </a:path>
            </a:pathLst>
          </a:custGeom>
          <a:noFill/>
          <a:ln w="28575" cap="flat" cmpd="sng" algn="ctr">
            <a:solidFill>
              <a:schemeClr val="tx1">
                <a:lumMod val="50000"/>
                <a:lumOff val="50000"/>
              </a:schemeClr>
            </a:solidFill>
            <a:prstDash val="sysDash"/>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endParaRPr lang="en-US">
              <a:latin typeface="Arial" charset="0"/>
            </a:endParaRPr>
          </a:p>
        </p:txBody>
      </p:sp>
      <p:sp>
        <p:nvSpPr>
          <p:cNvPr id="112" name="矩形 76"/>
          <p:cNvSpPr/>
          <p:nvPr/>
        </p:nvSpPr>
        <p:spPr>
          <a:xfrm>
            <a:off x="8074445" y="3321625"/>
            <a:ext cx="1839254" cy="391354"/>
          </a:xfrm>
          <a:prstGeom prst="rect">
            <a:avLst/>
          </a:prstGeom>
          <a:no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200" dirty="0">
                <a:solidFill>
                  <a:srgbClr val="C00000"/>
                </a:solidFill>
                <a:latin typeface="微软雅黑" panose="020B0503020204020204" pitchFamily="34" charset="-122"/>
                <a:ea typeface="微软雅黑" panose="020B0503020204020204" pitchFamily="34" charset="-122"/>
              </a:rPr>
              <a:t>Newly added Slice B without agreed SLA</a:t>
            </a:r>
          </a:p>
          <a:p>
            <a:pPr algn="ctr"/>
            <a:r>
              <a:rPr lang="en-US" altLang="zh-CN" sz="1200" dirty="0" smtClean="0">
                <a:solidFill>
                  <a:srgbClr val="000000"/>
                </a:solidFill>
                <a:latin typeface="微软雅黑" panose="020B0503020204020204" pitchFamily="34" charset="-122"/>
                <a:ea typeface="微软雅黑" panose="020B0503020204020204" pitchFamily="34" charset="-122"/>
              </a:rPr>
              <a:t>( </a:t>
            </a:r>
            <a:r>
              <a:rPr lang="en-US" altLang="zh-CN" sz="1200" dirty="0" smtClean="0">
                <a:solidFill>
                  <a:srgbClr val="C00000"/>
                </a:solidFill>
                <a:latin typeface="微软雅黑" panose="020B0503020204020204" pitchFamily="34" charset="-122"/>
                <a:ea typeface="微软雅黑" panose="020B0503020204020204" pitchFamily="34" charset="-122"/>
              </a:rPr>
              <a:t>field trial phase</a:t>
            </a:r>
            <a:r>
              <a:rPr lang="en-US" altLang="zh-CN" sz="1200" dirty="0" smtClean="0">
                <a:solidFill>
                  <a:srgbClr val="000000"/>
                </a:solidFill>
                <a:latin typeface="微软雅黑" panose="020B0503020204020204" pitchFamily="34" charset="-122"/>
                <a:ea typeface="微软雅黑" panose="020B0503020204020204" pitchFamily="34" charset="-122"/>
              </a:rPr>
              <a:t> ) </a:t>
            </a:r>
          </a:p>
        </p:txBody>
      </p:sp>
      <p:cxnSp>
        <p:nvCxnSpPr>
          <p:cNvPr id="120" name="直接箭头连接符 119"/>
          <p:cNvCxnSpPr/>
          <p:nvPr/>
        </p:nvCxnSpPr>
        <p:spPr bwMode="auto">
          <a:xfrm>
            <a:off x="5450877" y="3164179"/>
            <a:ext cx="2009025" cy="506475"/>
          </a:xfrm>
          <a:prstGeom prst="straightConnector1">
            <a:avLst/>
          </a:prstGeom>
          <a:solidFill>
            <a:schemeClr val="accent1"/>
          </a:solidFill>
          <a:ln w="47625" cap="flat" cmpd="sng" algn="ctr">
            <a:solidFill>
              <a:schemeClr val="tx2">
                <a:lumMod val="60000"/>
                <a:lumOff val="40000"/>
              </a:schemeClr>
            </a:solidFill>
            <a:prstDash val="solid"/>
            <a:round/>
            <a:headEnd type="none" w="med" len="med"/>
            <a:tailEnd type="triangle"/>
          </a:ln>
          <a:effectLst/>
        </p:spPr>
      </p:cxnSp>
      <p:sp>
        <p:nvSpPr>
          <p:cNvPr id="163" name="矩形 76"/>
          <p:cNvSpPr/>
          <p:nvPr/>
        </p:nvSpPr>
        <p:spPr>
          <a:xfrm>
            <a:off x="8176537" y="5155581"/>
            <a:ext cx="1490269" cy="319830"/>
          </a:xfrm>
          <a:prstGeom prst="rect">
            <a:avLst/>
          </a:prstGeom>
          <a:no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200" dirty="0" smtClean="0">
                <a:solidFill>
                  <a:srgbClr val="000000"/>
                </a:solidFill>
                <a:latin typeface="微软雅黑" panose="020B0503020204020204" pitchFamily="34" charset="-122"/>
                <a:ea typeface="微软雅黑" panose="020B0503020204020204" pitchFamily="34" charset="-122"/>
              </a:rPr>
              <a:t>Deployed Slice A with agreed SLA</a:t>
            </a:r>
            <a:endParaRPr lang="zh-CN" altLang="en-US" sz="1200" dirty="0">
              <a:solidFill>
                <a:srgbClr val="000000"/>
              </a:solidFill>
              <a:latin typeface="微软雅黑" panose="020B0503020204020204" pitchFamily="34" charset="-122"/>
              <a:ea typeface="微软雅黑" panose="020B0503020204020204" pitchFamily="34" charset="-122"/>
            </a:endParaRPr>
          </a:p>
        </p:txBody>
      </p:sp>
      <p:sp>
        <p:nvSpPr>
          <p:cNvPr id="162" name="矩形 161"/>
          <p:cNvSpPr/>
          <p:nvPr/>
        </p:nvSpPr>
        <p:spPr>
          <a:xfrm>
            <a:off x="5395698" y="3278638"/>
            <a:ext cx="1689957" cy="553998"/>
          </a:xfrm>
          <a:prstGeom prst="rect">
            <a:avLst/>
          </a:prstGeom>
        </p:spPr>
        <p:txBody>
          <a:bodyPr wrap="square">
            <a:spAutoFit/>
          </a:bodyPr>
          <a:lstStyle/>
          <a:p>
            <a:pPr marL="228600" indent="-228600" algn="ctr">
              <a:buAutoNum type="arabicPeriod"/>
            </a:pPr>
            <a:r>
              <a:rPr lang="en-US" altLang="zh-CN" dirty="0" smtClean="0">
                <a:solidFill>
                  <a:srgbClr val="C00000"/>
                </a:solidFill>
              </a:rPr>
              <a:t>Field Test Indication</a:t>
            </a:r>
          </a:p>
          <a:p>
            <a:pPr algn="ctr"/>
            <a:r>
              <a:rPr lang="en-US" altLang="zh-CN" dirty="0" smtClean="0">
                <a:solidFill>
                  <a:srgbClr val="C00000"/>
                </a:solidFill>
              </a:rPr>
              <a:t>(5GS </a:t>
            </a:r>
            <a:r>
              <a:rPr lang="en-US" altLang="zh-CN" dirty="0">
                <a:solidFill>
                  <a:srgbClr val="C00000"/>
                </a:solidFill>
              </a:rPr>
              <a:t>de-prioritizes Slice B related </a:t>
            </a:r>
            <a:r>
              <a:rPr lang="en-US" altLang="zh-CN" dirty="0" smtClean="0">
                <a:solidFill>
                  <a:srgbClr val="C00000"/>
                </a:solidFill>
              </a:rPr>
              <a:t>activity</a:t>
            </a:r>
            <a:r>
              <a:rPr lang="en-US" altLang="zh-CN" dirty="0" smtClean="0">
                <a:solidFill>
                  <a:srgbClr val="FF0000"/>
                </a:solidFill>
              </a:rPr>
              <a:t>)</a:t>
            </a:r>
            <a:endParaRPr lang="en-US" altLang="zh-CN" dirty="0">
              <a:solidFill>
                <a:srgbClr val="FF0000"/>
              </a:solidFill>
            </a:endParaRPr>
          </a:p>
        </p:txBody>
      </p:sp>
      <p:cxnSp>
        <p:nvCxnSpPr>
          <p:cNvPr id="164" name="直接箭头连接符 163"/>
          <p:cNvCxnSpPr/>
          <p:nvPr/>
        </p:nvCxnSpPr>
        <p:spPr bwMode="auto">
          <a:xfrm flipH="1">
            <a:off x="7459902" y="2917561"/>
            <a:ext cx="771141" cy="353083"/>
          </a:xfrm>
          <a:prstGeom prst="straightConnector1">
            <a:avLst/>
          </a:prstGeom>
          <a:solidFill>
            <a:schemeClr val="accent1"/>
          </a:solidFill>
          <a:ln w="47625" cap="flat" cmpd="sng" algn="ctr">
            <a:solidFill>
              <a:schemeClr val="tx2">
                <a:lumMod val="60000"/>
                <a:lumOff val="40000"/>
              </a:schemeClr>
            </a:solidFill>
            <a:prstDash val="solid"/>
            <a:round/>
            <a:headEnd type="none" w="med" len="med"/>
            <a:tailEnd type="triangle"/>
          </a:ln>
          <a:effectLst/>
        </p:spPr>
      </p:cxnSp>
      <p:sp>
        <p:nvSpPr>
          <p:cNvPr id="165" name="矩形 164"/>
          <p:cNvSpPr/>
          <p:nvPr/>
        </p:nvSpPr>
        <p:spPr>
          <a:xfrm>
            <a:off x="6335884" y="2701366"/>
            <a:ext cx="1919593" cy="400110"/>
          </a:xfrm>
          <a:prstGeom prst="rect">
            <a:avLst/>
          </a:prstGeom>
        </p:spPr>
        <p:txBody>
          <a:bodyPr wrap="square">
            <a:spAutoFit/>
          </a:bodyPr>
          <a:lstStyle/>
          <a:p>
            <a:pPr marL="228600" indent="-228600" algn="ctr">
              <a:buFont typeface="+mj-lt"/>
              <a:buAutoNum type="arabicPeriod" startAt="2"/>
            </a:pPr>
            <a:r>
              <a:rPr lang="en-US" altLang="zh-CN" dirty="0" smtClean="0">
                <a:solidFill>
                  <a:srgbClr val="FF0000"/>
                </a:solidFill>
              </a:rPr>
              <a:t>Slice B </a:t>
            </a:r>
            <a:r>
              <a:rPr lang="en-US" altLang="zh-CN" dirty="0" err="1" smtClean="0">
                <a:solidFill>
                  <a:srgbClr val="FF0000"/>
                </a:solidFill>
              </a:rPr>
              <a:t>QoE</a:t>
            </a:r>
            <a:r>
              <a:rPr lang="en-US" altLang="zh-CN" dirty="0" smtClean="0">
                <a:solidFill>
                  <a:srgbClr val="FF0000"/>
                </a:solidFill>
              </a:rPr>
              <a:t> </a:t>
            </a:r>
          </a:p>
          <a:p>
            <a:pPr algn="ctr"/>
            <a:r>
              <a:rPr lang="en-US" altLang="zh-CN" dirty="0" smtClean="0">
                <a:solidFill>
                  <a:srgbClr val="FF0000"/>
                </a:solidFill>
              </a:rPr>
              <a:t>Characteristic </a:t>
            </a:r>
            <a:r>
              <a:rPr lang="en-US" altLang="zh-CN" dirty="0">
                <a:solidFill>
                  <a:srgbClr val="FF0000"/>
                </a:solidFill>
              </a:rPr>
              <a:t>A</a:t>
            </a:r>
            <a:r>
              <a:rPr lang="en-US" altLang="zh-CN" dirty="0" smtClean="0">
                <a:solidFill>
                  <a:srgbClr val="FF0000"/>
                </a:solidFill>
              </a:rPr>
              <a:t>nalytics </a:t>
            </a:r>
            <a:endParaRPr lang="en-US" altLang="zh-CN" dirty="0">
              <a:solidFill>
                <a:srgbClr val="FF0000"/>
              </a:solidFill>
            </a:endParaRPr>
          </a:p>
        </p:txBody>
      </p:sp>
      <p:sp>
        <p:nvSpPr>
          <p:cNvPr id="2" name="文本框 1"/>
          <p:cNvSpPr txBox="1"/>
          <p:nvPr/>
        </p:nvSpPr>
        <p:spPr>
          <a:xfrm>
            <a:off x="87549" y="6427676"/>
            <a:ext cx="12057124" cy="292388"/>
          </a:xfrm>
          <a:prstGeom prst="rect">
            <a:avLst/>
          </a:prstGeom>
          <a:solidFill>
            <a:srgbClr val="00B0F0"/>
          </a:solidFill>
        </p:spPr>
        <p:txBody>
          <a:bodyPr wrap="square" rtlCol="0">
            <a:spAutoFit/>
          </a:bodyPr>
          <a:lstStyle/>
          <a:p>
            <a:pPr algn="ctr"/>
            <a:r>
              <a:rPr lang="en-GB" altLang="zh-CN" sz="1300" dirty="0" smtClean="0"/>
              <a:t>A slice </a:t>
            </a:r>
            <a:r>
              <a:rPr lang="en-GB" altLang="zh-CN" sz="1300" dirty="0"/>
              <a:t>are composed of </a:t>
            </a:r>
            <a:r>
              <a:rPr lang="en-GB" altLang="zh-CN" sz="1300" dirty="0" smtClean="0"/>
              <a:t>multiple services </a:t>
            </a:r>
            <a:r>
              <a:rPr lang="en-GB" altLang="zh-CN" sz="1300" dirty="0"/>
              <a:t>and Slice SLA is </a:t>
            </a:r>
            <a:r>
              <a:rPr lang="en-GB" altLang="zh-CN" sz="1300" dirty="0" smtClean="0"/>
              <a:t>related </a:t>
            </a:r>
            <a:r>
              <a:rPr lang="en-GB" altLang="zh-CN" sz="1300" dirty="0"/>
              <a:t>to Service MOS. This paper propose a solution about Slice SLA </a:t>
            </a:r>
            <a:r>
              <a:rPr lang="en-GB" altLang="zh-CN" sz="1300" dirty="0" smtClean="0"/>
              <a:t>guarantee from </a:t>
            </a:r>
            <a:r>
              <a:rPr lang="en-GB" altLang="zh-CN" sz="1300" dirty="0"/>
              <a:t>control plane</a:t>
            </a:r>
            <a:endParaRPr lang="zh-CN" altLang="en-US" sz="1300" dirty="0"/>
          </a:p>
        </p:txBody>
      </p:sp>
    </p:spTree>
    <p:extLst>
      <p:ext uri="{BB962C8B-B14F-4D97-AF65-F5344CB8AC3E}">
        <p14:creationId xmlns:p14="http://schemas.microsoft.com/office/powerpoint/2010/main" val="2090654339"/>
      </p:ext>
    </p:extLst>
  </p:cSld>
  <p:clrMapOvr>
    <a:masterClrMapping/>
  </p:clrMapOvr>
  <mc:AlternateContent xmlns:mc="http://schemas.openxmlformats.org/markup-compatibility/2006" xmlns:p14="http://schemas.microsoft.com/office/powerpoint/2010/main">
    <mc:Choice Requires="p14">
      <p:transition p14:dur="10" advClick="0" advTm="8000"/>
    </mc:Choice>
    <mc:Fallback xmlns="">
      <p:transition advClick="0" advTm="800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24"/>
          <p:cNvSpPr>
            <a:spLocks noGrp="1"/>
          </p:cNvSpPr>
          <p:nvPr>
            <p:ph type="title"/>
          </p:nvPr>
        </p:nvSpPr>
        <p:spPr>
          <a:xfrm>
            <a:off x="218578" y="121226"/>
            <a:ext cx="11720137" cy="685974"/>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a:bodyPr>
          <a:lstStyle/>
          <a:p>
            <a:r>
              <a:rPr lang="en-US" altLang="zh-CN" sz="2400" b="1" dirty="0" smtClean="0">
                <a:solidFill>
                  <a:srgbClr val="C00000"/>
                </a:solidFill>
              </a:rPr>
              <a:t>New Slice </a:t>
            </a:r>
            <a:r>
              <a:rPr lang="en-US" altLang="zh-CN" sz="2400" b="1" dirty="0">
                <a:solidFill>
                  <a:srgbClr val="C00000"/>
                </a:solidFill>
              </a:rPr>
              <a:t>B with </a:t>
            </a:r>
            <a:r>
              <a:rPr lang="en-US" altLang="zh-CN" sz="2400" b="1" dirty="0" smtClean="0">
                <a:solidFill>
                  <a:srgbClr val="C00000"/>
                </a:solidFill>
              </a:rPr>
              <a:t>filed trial indication to avoid </a:t>
            </a:r>
            <a:r>
              <a:rPr lang="en-US" altLang="zh-CN" sz="2400" b="1" dirty="0">
                <a:solidFill>
                  <a:srgbClr val="C00000"/>
                </a:solidFill>
              </a:rPr>
              <a:t>impacting the </a:t>
            </a:r>
            <a:r>
              <a:rPr lang="en-US" altLang="zh-CN" sz="2400" b="1" dirty="0" smtClean="0">
                <a:solidFill>
                  <a:srgbClr val="C00000"/>
                </a:solidFill>
              </a:rPr>
              <a:t>agreed Slice A SLA</a:t>
            </a:r>
            <a:endParaRPr lang="en-US" sz="2400" b="1" dirty="0">
              <a:solidFill>
                <a:srgbClr val="C00000"/>
              </a:solidFill>
            </a:endParaRPr>
          </a:p>
        </p:txBody>
      </p:sp>
      <p:grpSp>
        <p:nvGrpSpPr>
          <p:cNvPr id="211" name="组合 3"/>
          <p:cNvGrpSpPr/>
          <p:nvPr/>
        </p:nvGrpSpPr>
        <p:grpSpPr>
          <a:xfrm>
            <a:off x="4463820" y="3220053"/>
            <a:ext cx="5556782" cy="2550187"/>
            <a:chOff x="3448327" y="1779243"/>
            <a:chExt cx="3564622" cy="1912639"/>
          </a:xfrm>
        </p:grpSpPr>
        <p:sp>
          <p:nvSpPr>
            <p:cNvPr id="212" name="Parallelogram 211"/>
            <p:cNvSpPr/>
            <p:nvPr/>
          </p:nvSpPr>
          <p:spPr bwMode="auto">
            <a:xfrm>
              <a:off x="3448327" y="2378000"/>
              <a:ext cx="1453361" cy="625798"/>
            </a:xfrm>
            <a:prstGeom prst="parallelogram">
              <a:avLst>
                <a:gd name="adj" fmla="val 120776"/>
              </a:avLst>
            </a:prstGeom>
            <a:solidFill>
              <a:schemeClr val="accent3">
                <a:lumMod val="85000"/>
              </a:schemeClr>
            </a:solidFill>
            <a:ln w="9525" cap="flat" cmpd="sng" algn="ctr">
              <a:noFill/>
              <a:prstDash val="solid"/>
              <a:round/>
              <a:headEnd type="none" w="med" len="med"/>
              <a:tailEnd type="none" w="med" len="med"/>
            </a:ln>
            <a:effectLst/>
          </p:spPr>
          <p:txBody>
            <a:bodyPr vert="horz" wrap="square" lIns="48000" tIns="48000" rIns="48000" bIns="48000" numCol="1" rtlCol="0" anchor="t" anchorCtr="0" compatLnSpc="1">
              <a:prstTxWarp prst="textNoShape">
                <a:avLst/>
              </a:prstTxWarp>
            </a:bodyPr>
            <a:lstStyle/>
            <a:p>
              <a:pPr>
                <a:buClr>
                  <a:srgbClr val="CC9900"/>
                </a:buClr>
                <a:buFont typeface="Wingdings" pitchFamily="2" charset="2"/>
                <a:buChar char="n"/>
              </a:pPr>
              <a:endParaRPr lang="en-US" sz="2400">
                <a:solidFill>
                  <a:srgbClr val="000000"/>
                </a:solidFill>
                <a:latin typeface="微软雅黑" panose="020B0503020204020204" pitchFamily="34" charset="-122"/>
                <a:ea typeface="微软雅黑" panose="020B0503020204020204" pitchFamily="34" charset="-122"/>
              </a:endParaRPr>
            </a:p>
          </p:txBody>
        </p:sp>
        <p:sp>
          <p:nvSpPr>
            <p:cNvPr id="213" name="Parallelogram 71"/>
            <p:cNvSpPr/>
            <p:nvPr/>
          </p:nvSpPr>
          <p:spPr bwMode="auto">
            <a:xfrm>
              <a:off x="4396543" y="1790610"/>
              <a:ext cx="1034684" cy="1192105"/>
            </a:xfrm>
            <a:custGeom>
              <a:avLst/>
              <a:gdLst>
                <a:gd name="connsiteX0" fmla="*/ 0 w 2438725"/>
                <a:gd name="connsiteY0" fmla="*/ 521335 h 521335"/>
                <a:gd name="connsiteX1" fmla="*/ 595365 w 2438725"/>
                <a:gd name="connsiteY1" fmla="*/ 0 h 521335"/>
                <a:gd name="connsiteX2" fmla="*/ 2438725 w 2438725"/>
                <a:gd name="connsiteY2" fmla="*/ 0 h 521335"/>
                <a:gd name="connsiteX3" fmla="*/ 1843360 w 2438725"/>
                <a:gd name="connsiteY3" fmla="*/ 521335 h 521335"/>
                <a:gd name="connsiteX4" fmla="*/ 0 w 2438725"/>
                <a:gd name="connsiteY4" fmla="*/ 521335 h 521335"/>
                <a:gd name="connsiteX0" fmla="*/ 0 w 2438725"/>
                <a:gd name="connsiteY0" fmla="*/ 683260 h 683260"/>
                <a:gd name="connsiteX1" fmla="*/ 481065 w 2438725"/>
                <a:gd name="connsiteY1" fmla="*/ 0 h 683260"/>
                <a:gd name="connsiteX2" fmla="*/ 2438725 w 2438725"/>
                <a:gd name="connsiteY2" fmla="*/ 161925 h 683260"/>
                <a:gd name="connsiteX3" fmla="*/ 1843360 w 2438725"/>
                <a:gd name="connsiteY3" fmla="*/ 683260 h 683260"/>
                <a:gd name="connsiteX4" fmla="*/ 0 w 2438725"/>
                <a:gd name="connsiteY4" fmla="*/ 683260 h 683260"/>
                <a:gd name="connsiteX0" fmla="*/ 0 w 2438725"/>
                <a:gd name="connsiteY0" fmla="*/ 673735 h 673735"/>
                <a:gd name="connsiteX1" fmla="*/ 433440 w 2438725"/>
                <a:gd name="connsiteY1" fmla="*/ 0 h 673735"/>
                <a:gd name="connsiteX2" fmla="*/ 2438725 w 2438725"/>
                <a:gd name="connsiteY2" fmla="*/ 152400 h 673735"/>
                <a:gd name="connsiteX3" fmla="*/ 1843360 w 2438725"/>
                <a:gd name="connsiteY3" fmla="*/ 673735 h 673735"/>
                <a:gd name="connsiteX4" fmla="*/ 0 w 2438725"/>
                <a:gd name="connsiteY4" fmla="*/ 673735 h 673735"/>
                <a:gd name="connsiteX0" fmla="*/ 0 w 2438725"/>
                <a:gd name="connsiteY0" fmla="*/ 676116 h 676116"/>
                <a:gd name="connsiteX1" fmla="*/ 447728 w 2438725"/>
                <a:gd name="connsiteY1" fmla="*/ 0 h 676116"/>
                <a:gd name="connsiteX2" fmla="*/ 2438725 w 2438725"/>
                <a:gd name="connsiteY2" fmla="*/ 154781 h 676116"/>
                <a:gd name="connsiteX3" fmla="*/ 1843360 w 2438725"/>
                <a:gd name="connsiteY3" fmla="*/ 676116 h 676116"/>
                <a:gd name="connsiteX4" fmla="*/ 0 w 2438725"/>
                <a:gd name="connsiteY4" fmla="*/ 676116 h 676116"/>
                <a:gd name="connsiteX0" fmla="*/ 0 w 2588743"/>
                <a:gd name="connsiteY0" fmla="*/ 523716 h 676116"/>
                <a:gd name="connsiteX1" fmla="*/ 597746 w 2588743"/>
                <a:gd name="connsiteY1" fmla="*/ 0 h 676116"/>
                <a:gd name="connsiteX2" fmla="*/ 2588743 w 2588743"/>
                <a:gd name="connsiteY2" fmla="*/ 154781 h 676116"/>
                <a:gd name="connsiteX3" fmla="*/ 1993378 w 2588743"/>
                <a:gd name="connsiteY3" fmla="*/ 676116 h 676116"/>
                <a:gd name="connsiteX4" fmla="*/ 0 w 2588743"/>
                <a:gd name="connsiteY4" fmla="*/ 523716 h 676116"/>
                <a:gd name="connsiteX0" fmla="*/ 540272 w 3129015"/>
                <a:gd name="connsiteY0" fmla="*/ 523716 h 1180941"/>
                <a:gd name="connsiteX1" fmla="*/ 1138018 w 3129015"/>
                <a:gd name="connsiteY1" fmla="*/ 0 h 1180941"/>
                <a:gd name="connsiteX2" fmla="*/ 3129015 w 3129015"/>
                <a:gd name="connsiteY2" fmla="*/ 154781 h 1180941"/>
                <a:gd name="connsiteX3" fmla="*/ 0 w 3129015"/>
                <a:gd name="connsiteY3" fmla="*/ 1180941 h 1180941"/>
                <a:gd name="connsiteX4" fmla="*/ 540272 w 3129015"/>
                <a:gd name="connsiteY4" fmla="*/ 523716 h 1180941"/>
                <a:gd name="connsiteX0" fmla="*/ 597422 w 3186165"/>
                <a:gd name="connsiteY0" fmla="*/ 523716 h 1252379"/>
                <a:gd name="connsiteX1" fmla="*/ 1195168 w 3186165"/>
                <a:gd name="connsiteY1" fmla="*/ 0 h 1252379"/>
                <a:gd name="connsiteX2" fmla="*/ 3186165 w 3186165"/>
                <a:gd name="connsiteY2" fmla="*/ 154781 h 1252379"/>
                <a:gd name="connsiteX3" fmla="*/ 0 w 3186165"/>
                <a:gd name="connsiteY3" fmla="*/ 1252379 h 1252379"/>
                <a:gd name="connsiteX4" fmla="*/ 597422 w 3186165"/>
                <a:gd name="connsiteY4" fmla="*/ 523716 h 1252379"/>
                <a:gd name="connsiteX0" fmla="*/ 597422 w 1195168"/>
                <a:gd name="connsiteY0" fmla="*/ 523716 h 1252379"/>
                <a:gd name="connsiteX1" fmla="*/ 1195168 w 1195168"/>
                <a:gd name="connsiteY1" fmla="*/ 0 h 1252379"/>
                <a:gd name="connsiteX2" fmla="*/ 581078 w 1195168"/>
                <a:gd name="connsiteY2" fmla="*/ 745331 h 1252379"/>
                <a:gd name="connsiteX3" fmla="*/ 0 w 1195168"/>
                <a:gd name="connsiteY3" fmla="*/ 1252379 h 1252379"/>
                <a:gd name="connsiteX4" fmla="*/ 597422 w 1195168"/>
                <a:gd name="connsiteY4" fmla="*/ 523716 h 1252379"/>
                <a:gd name="connsiteX0" fmla="*/ 597422 w 1195168"/>
                <a:gd name="connsiteY0" fmla="*/ 523716 h 1252379"/>
                <a:gd name="connsiteX1" fmla="*/ 1195168 w 1195168"/>
                <a:gd name="connsiteY1" fmla="*/ 0 h 1252379"/>
                <a:gd name="connsiteX2" fmla="*/ 596953 w 1195168"/>
                <a:gd name="connsiteY2" fmla="*/ 732631 h 1252379"/>
                <a:gd name="connsiteX3" fmla="*/ 0 w 1195168"/>
                <a:gd name="connsiteY3" fmla="*/ 1252379 h 1252379"/>
                <a:gd name="connsiteX4" fmla="*/ 597422 w 1195168"/>
                <a:gd name="connsiteY4" fmla="*/ 523716 h 1252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5168" h="1252379">
                  <a:moveTo>
                    <a:pt x="597422" y="523716"/>
                  </a:moveTo>
                  <a:lnTo>
                    <a:pt x="1195168" y="0"/>
                  </a:lnTo>
                  <a:lnTo>
                    <a:pt x="596953" y="732631"/>
                  </a:lnTo>
                  <a:lnTo>
                    <a:pt x="0" y="1252379"/>
                  </a:lnTo>
                  <a:lnTo>
                    <a:pt x="597422" y="523716"/>
                  </a:lnTo>
                  <a:close/>
                </a:path>
              </a:pathLst>
            </a:custGeom>
            <a:solidFill>
              <a:srgbClr val="0099CC"/>
            </a:solidFill>
            <a:ln w="9525" cap="flat" cmpd="sng" algn="ctr">
              <a:noFill/>
              <a:prstDash val="solid"/>
              <a:round/>
              <a:headEnd type="none" w="med" len="med"/>
              <a:tailEnd type="none" w="med" len="med"/>
            </a:ln>
            <a:effectLst/>
          </p:spPr>
          <p:txBody>
            <a:bodyPr vert="horz" wrap="square" lIns="48000" tIns="48000" rIns="48000" bIns="48000" numCol="1" rtlCol="0" anchor="t" anchorCtr="0" compatLnSpc="1">
              <a:prstTxWarp prst="textNoShape">
                <a:avLst/>
              </a:prstTxWarp>
            </a:bodyPr>
            <a:lstStyle/>
            <a:p>
              <a:pPr>
                <a:buClr>
                  <a:srgbClr val="CC9900"/>
                </a:buClr>
                <a:buFont typeface="Wingdings" pitchFamily="2" charset="2"/>
                <a:buChar char="n"/>
              </a:pPr>
              <a:endParaRPr lang="en-US" sz="2400">
                <a:solidFill>
                  <a:srgbClr val="000000"/>
                </a:solidFill>
                <a:latin typeface="微软雅黑" panose="020B0503020204020204" pitchFamily="34" charset="-122"/>
                <a:ea typeface="微软雅黑" panose="020B0503020204020204" pitchFamily="34" charset="-122"/>
              </a:endParaRPr>
            </a:p>
          </p:txBody>
        </p:sp>
        <p:sp>
          <p:nvSpPr>
            <p:cNvPr id="214" name="Parallelogram 213"/>
            <p:cNvSpPr/>
            <p:nvPr/>
          </p:nvSpPr>
          <p:spPr bwMode="auto">
            <a:xfrm>
              <a:off x="4920552" y="1792478"/>
              <a:ext cx="2082659" cy="473810"/>
            </a:xfrm>
            <a:prstGeom prst="parallelogram">
              <a:avLst>
                <a:gd name="adj" fmla="val 114200"/>
              </a:avLst>
            </a:prstGeom>
            <a:solidFill>
              <a:srgbClr val="99CCFF"/>
            </a:solidFill>
            <a:ln w="9525" cap="flat" cmpd="sng" algn="ctr">
              <a:noFill/>
              <a:prstDash val="solid"/>
              <a:round/>
              <a:headEnd type="none" w="med" len="med"/>
              <a:tailEnd type="none" w="med" len="med"/>
            </a:ln>
            <a:effectLst/>
          </p:spPr>
          <p:txBody>
            <a:bodyPr vert="horz" wrap="square" lIns="48000" tIns="48000" rIns="48000" bIns="48000" numCol="1" rtlCol="0" anchor="t" anchorCtr="0" compatLnSpc="1">
              <a:prstTxWarp prst="textNoShape">
                <a:avLst/>
              </a:prstTxWarp>
            </a:bodyPr>
            <a:lstStyle/>
            <a:p>
              <a:pPr>
                <a:buClr>
                  <a:srgbClr val="CC9900"/>
                </a:buClr>
                <a:buFont typeface="Wingdings" pitchFamily="2" charset="2"/>
                <a:buChar char="n"/>
              </a:pPr>
              <a:endParaRPr lang="en-US" sz="2400">
                <a:solidFill>
                  <a:srgbClr val="000000"/>
                </a:solidFill>
                <a:latin typeface="微软雅黑" panose="020B0503020204020204" pitchFamily="34" charset="-122"/>
                <a:ea typeface="微软雅黑" panose="020B0503020204020204" pitchFamily="34" charset="-122"/>
              </a:endParaRPr>
            </a:p>
          </p:txBody>
        </p:sp>
        <p:sp>
          <p:nvSpPr>
            <p:cNvPr id="215" name="Parallelogram 214"/>
            <p:cNvSpPr/>
            <p:nvPr/>
          </p:nvSpPr>
          <p:spPr bwMode="auto">
            <a:xfrm>
              <a:off x="4907039" y="3149495"/>
              <a:ext cx="2105910" cy="530882"/>
            </a:xfrm>
            <a:prstGeom prst="parallelogram">
              <a:avLst>
                <a:gd name="adj" fmla="val 114200"/>
              </a:avLst>
            </a:prstGeom>
            <a:solidFill>
              <a:schemeClr val="tx1">
                <a:lumMod val="85000"/>
                <a:lumOff val="15000"/>
                <a:alpha val="61000"/>
              </a:schemeClr>
            </a:solidFill>
            <a:ln w="9525" cap="flat" cmpd="sng" algn="ctr">
              <a:noFill/>
              <a:prstDash val="solid"/>
              <a:round/>
              <a:headEnd type="none" w="med" len="med"/>
              <a:tailEnd type="none" w="med" len="med"/>
            </a:ln>
            <a:effectLst/>
          </p:spPr>
          <p:txBody>
            <a:bodyPr vert="horz" wrap="square" lIns="48000" tIns="48000" rIns="48000" bIns="48000" numCol="1" rtlCol="0" anchor="t" anchorCtr="0" compatLnSpc="1">
              <a:prstTxWarp prst="textNoShape">
                <a:avLst/>
              </a:prstTxWarp>
            </a:bodyPr>
            <a:lstStyle/>
            <a:p>
              <a:pPr>
                <a:buClr>
                  <a:srgbClr val="CC9900"/>
                </a:buClr>
                <a:buFont typeface="Wingdings" pitchFamily="2" charset="2"/>
                <a:buChar char="n"/>
              </a:pPr>
              <a:endParaRPr lang="en-US" sz="2400">
                <a:solidFill>
                  <a:srgbClr val="000000"/>
                </a:solidFill>
                <a:latin typeface="微软雅黑" panose="020B0503020204020204" pitchFamily="34" charset="-122"/>
                <a:ea typeface="微软雅黑" panose="020B0503020204020204" pitchFamily="34" charset="-122"/>
              </a:endParaRPr>
            </a:p>
          </p:txBody>
        </p:sp>
        <p:sp>
          <p:nvSpPr>
            <p:cNvPr id="221" name="Parallelogram 71"/>
            <p:cNvSpPr/>
            <p:nvPr/>
          </p:nvSpPr>
          <p:spPr bwMode="auto">
            <a:xfrm>
              <a:off x="4389702" y="2499776"/>
              <a:ext cx="1038592" cy="1192106"/>
            </a:xfrm>
            <a:custGeom>
              <a:avLst/>
              <a:gdLst>
                <a:gd name="connsiteX0" fmla="*/ 0 w 2438725"/>
                <a:gd name="connsiteY0" fmla="*/ 521335 h 521335"/>
                <a:gd name="connsiteX1" fmla="*/ 595365 w 2438725"/>
                <a:gd name="connsiteY1" fmla="*/ 0 h 521335"/>
                <a:gd name="connsiteX2" fmla="*/ 2438725 w 2438725"/>
                <a:gd name="connsiteY2" fmla="*/ 0 h 521335"/>
                <a:gd name="connsiteX3" fmla="*/ 1843360 w 2438725"/>
                <a:gd name="connsiteY3" fmla="*/ 521335 h 521335"/>
                <a:gd name="connsiteX4" fmla="*/ 0 w 2438725"/>
                <a:gd name="connsiteY4" fmla="*/ 521335 h 521335"/>
                <a:gd name="connsiteX0" fmla="*/ 0 w 2438725"/>
                <a:gd name="connsiteY0" fmla="*/ 683260 h 683260"/>
                <a:gd name="connsiteX1" fmla="*/ 481065 w 2438725"/>
                <a:gd name="connsiteY1" fmla="*/ 0 h 683260"/>
                <a:gd name="connsiteX2" fmla="*/ 2438725 w 2438725"/>
                <a:gd name="connsiteY2" fmla="*/ 161925 h 683260"/>
                <a:gd name="connsiteX3" fmla="*/ 1843360 w 2438725"/>
                <a:gd name="connsiteY3" fmla="*/ 683260 h 683260"/>
                <a:gd name="connsiteX4" fmla="*/ 0 w 2438725"/>
                <a:gd name="connsiteY4" fmla="*/ 683260 h 683260"/>
                <a:gd name="connsiteX0" fmla="*/ 0 w 2438725"/>
                <a:gd name="connsiteY0" fmla="*/ 673735 h 673735"/>
                <a:gd name="connsiteX1" fmla="*/ 433440 w 2438725"/>
                <a:gd name="connsiteY1" fmla="*/ 0 h 673735"/>
                <a:gd name="connsiteX2" fmla="*/ 2438725 w 2438725"/>
                <a:gd name="connsiteY2" fmla="*/ 152400 h 673735"/>
                <a:gd name="connsiteX3" fmla="*/ 1843360 w 2438725"/>
                <a:gd name="connsiteY3" fmla="*/ 673735 h 673735"/>
                <a:gd name="connsiteX4" fmla="*/ 0 w 2438725"/>
                <a:gd name="connsiteY4" fmla="*/ 673735 h 673735"/>
                <a:gd name="connsiteX0" fmla="*/ 0 w 2438725"/>
                <a:gd name="connsiteY0" fmla="*/ 676116 h 676116"/>
                <a:gd name="connsiteX1" fmla="*/ 447728 w 2438725"/>
                <a:gd name="connsiteY1" fmla="*/ 0 h 676116"/>
                <a:gd name="connsiteX2" fmla="*/ 2438725 w 2438725"/>
                <a:gd name="connsiteY2" fmla="*/ 154781 h 676116"/>
                <a:gd name="connsiteX3" fmla="*/ 1843360 w 2438725"/>
                <a:gd name="connsiteY3" fmla="*/ 676116 h 676116"/>
                <a:gd name="connsiteX4" fmla="*/ 0 w 2438725"/>
                <a:gd name="connsiteY4" fmla="*/ 676116 h 676116"/>
                <a:gd name="connsiteX0" fmla="*/ 0 w 2588743"/>
                <a:gd name="connsiteY0" fmla="*/ 523716 h 676116"/>
                <a:gd name="connsiteX1" fmla="*/ 597746 w 2588743"/>
                <a:gd name="connsiteY1" fmla="*/ 0 h 676116"/>
                <a:gd name="connsiteX2" fmla="*/ 2588743 w 2588743"/>
                <a:gd name="connsiteY2" fmla="*/ 154781 h 676116"/>
                <a:gd name="connsiteX3" fmla="*/ 1993378 w 2588743"/>
                <a:gd name="connsiteY3" fmla="*/ 676116 h 676116"/>
                <a:gd name="connsiteX4" fmla="*/ 0 w 2588743"/>
                <a:gd name="connsiteY4" fmla="*/ 523716 h 676116"/>
                <a:gd name="connsiteX0" fmla="*/ 540272 w 3129015"/>
                <a:gd name="connsiteY0" fmla="*/ 523716 h 1180941"/>
                <a:gd name="connsiteX1" fmla="*/ 1138018 w 3129015"/>
                <a:gd name="connsiteY1" fmla="*/ 0 h 1180941"/>
                <a:gd name="connsiteX2" fmla="*/ 3129015 w 3129015"/>
                <a:gd name="connsiteY2" fmla="*/ 154781 h 1180941"/>
                <a:gd name="connsiteX3" fmla="*/ 0 w 3129015"/>
                <a:gd name="connsiteY3" fmla="*/ 1180941 h 1180941"/>
                <a:gd name="connsiteX4" fmla="*/ 540272 w 3129015"/>
                <a:gd name="connsiteY4" fmla="*/ 523716 h 1180941"/>
                <a:gd name="connsiteX0" fmla="*/ 597422 w 3186165"/>
                <a:gd name="connsiteY0" fmla="*/ 523716 h 1252379"/>
                <a:gd name="connsiteX1" fmla="*/ 1195168 w 3186165"/>
                <a:gd name="connsiteY1" fmla="*/ 0 h 1252379"/>
                <a:gd name="connsiteX2" fmla="*/ 3186165 w 3186165"/>
                <a:gd name="connsiteY2" fmla="*/ 154781 h 1252379"/>
                <a:gd name="connsiteX3" fmla="*/ 0 w 3186165"/>
                <a:gd name="connsiteY3" fmla="*/ 1252379 h 1252379"/>
                <a:gd name="connsiteX4" fmla="*/ 597422 w 3186165"/>
                <a:gd name="connsiteY4" fmla="*/ 523716 h 1252379"/>
                <a:gd name="connsiteX0" fmla="*/ 597422 w 1195168"/>
                <a:gd name="connsiteY0" fmla="*/ 523716 h 1252379"/>
                <a:gd name="connsiteX1" fmla="*/ 1195168 w 1195168"/>
                <a:gd name="connsiteY1" fmla="*/ 0 h 1252379"/>
                <a:gd name="connsiteX2" fmla="*/ 581078 w 1195168"/>
                <a:gd name="connsiteY2" fmla="*/ 745331 h 1252379"/>
                <a:gd name="connsiteX3" fmla="*/ 0 w 1195168"/>
                <a:gd name="connsiteY3" fmla="*/ 1252379 h 1252379"/>
                <a:gd name="connsiteX4" fmla="*/ 597422 w 1195168"/>
                <a:gd name="connsiteY4" fmla="*/ 523716 h 1252379"/>
                <a:gd name="connsiteX0" fmla="*/ 597422 w 1195168"/>
                <a:gd name="connsiteY0" fmla="*/ 523716 h 1252379"/>
                <a:gd name="connsiteX1" fmla="*/ 1195168 w 1195168"/>
                <a:gd name="connsiteY1" fmla="*/ 0 h 1252379"/>
                <a:gd name="connsiteX2" fmla="*/ 596953 w 1195168"/>
                <a:gd name="connsiteY2" fmla="*/ 732631 h 1252379"/>
                <a:gd name="connsiteX3" fmla="*/ 0 w 1195168"/>
                <a:gd name="connsiteY3" fmla="*/ 1252379 h 1252379"/>
                <a:gd name="connsiteX4" fmla="*/ 597422 w 1195168"/>
                <a:gd name="connsiteY4" fmla="*/ 523716 h 1252379"/>
                <a:gd name="connsiteX0" fmla="*/ 597422 w 1857428"/>
                <a:gd name="connsiteY0" fmla="*/ 523716 h 1252379"/>
                <a:gd name="connsiteX1" fmla="*/ 1195168 w 1857428"/>
                <a:gd name="connsiteY1" fmla="*/ 0 h 1252379"/>
                <a:gd name="connsiteX2" fmla="*/ 1857428 w 1857428"/>
                <a:gd name="connsiteY2" fmla="*/ 732631 h 1252379"/>
                <a:gd name="connsiteX3" fmla="*/ 0 w 1857428"/>
                <a:gd name="connsiteY3" fmla="*/ 1252379 h 1252379"/>
                <a:gd name="connsiteX4" fmla="*/ 597422 w 1857428"/>
                <a:gd name="connsiteY4" fmla="*/ 523716 h 1252379"/>
                <a:gd name="connsiteX0" fmla="*/ 0 w 1260006"/>
                <a:gd name="connsiteY0" fmla="*/ 523716 h 1252379"/>
                <a:gd name="connsiteX1" fmla="*/ 597746 w 1260006"/>
                <a:gd name="connsiteY1" fmla="*/ 0 h 1252379"/>
                <a:gd name="connsiteX2" fmla="*/ 1260006 w 1260006"/>
                <a:gd name="connsiteY2" fmla="*/ 732631 h 1252379"/>
                <a:gd name="connsiteX3" fmla="*/ 609078 w 1260006"/>
                <a:gd name="connsiteY3" fmla="*/ 1252379 h 1252379"/>
                <a:gd name="connsiteX4" fmla="*/ 0 w 1260006"/>
                <a:gd name="connsiteY4" fmla="*/ 523716 h 1252379"/>
                <a:gd name="connsiteX0" fmla="*/ 0 w 1199681"/>
                <a:gd name="connsiteY0" fmla="*/ 523716 h 1252379"/>
                <a:gd name="connsiteX1" fmla="*/ 597746 w 1199681"/>
                <a:gd name="connsiteY1" fmla="*/ 0 h 1252379"/>
                <a:gd name="connsiteX2" fmla="*/ 1199681 w 1199681"/>
                <a:gd name="connsiteY2" fmla="*/ 729456 h 1252379"/>
                <a:gd name="connsiteX3" fmla="*/ 609078 w 1199681"/>
                <a:gd name="connsiteY3" fmla="*/ 1252379 h 1252379"/>
                <a:gd name="connsiteX4" fmla="*/ 0 w 1199681"/>
                <a:gd name="connsiteY4" fmla="*/ 523716 h 1252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681" h="1252379">
                  <a:moveTo>
                    <a:pt x="0" y="523716"/>
                  </a:moveTo>
                  <a:lnTo>
                    <a:pt x="597746" y="0"/>
                  </a:lnTo>
                  <a:lnTo>
                    <a:pt x="1199681" y="729456"/>
                  </a:lnTo>
                  <a:lnTo>
                    <a:pt x="609078" y="1252379"/>
                  </a:lnTo>
                  <a:lnTo>
                    <a:pt x="0" y="523716"/>
                  </a:lnTo>
                  <a:close/>
                </a:path>
              </a:pathLst>
            </a:custGeom>
            <a:solidFill>
              <a:schemeClr val="tx1">
                <a:lumMod val="85000"/>
                <a:lumOff val="15000"/>
                <a:alpha val="61000"/>
              </a:schemeClr>
            </a:solidFill>
            <a:ln w="9525" cap="flat" cmpd="sng" algn="ctr">
              <a:noFill/>
              <a:prstDash val="solid"/>
              <a:round/>
              <a:headEnd type="none" w="med" len="med"/>
              <a:tailEnd type="none" w="med" len="med"/>
            </a:ln>
            <a:effectLst/>
          </p:spPr>
          <p:txBody>
            <a:bodyPr vert="horz" wrap="square" lIns="48000" tIns="48000" rIns="48000" bIns="48000" numCol="1" rtlCol="0" anchor="t" anchorCtr="0" compatLnSpc="1">
              <a:prstTxWarp prst="textNoShape">
                <a:avLst/>
              </a:prstTxWarp>
            </a:bodyPr>
            <a:lstStyle/>
            <a:p>
              <a:pPr>
                <a:buClr>
                  <a:srgbClr val="CC9900"/>
                </a:buClr>
                <a:buFont typeface="Wingdings" pitchFamily="2" charset="2"/>
                <a:buChar char="n"/>
              </a:pPr>
              <a:endParaRPr lang="en-US" sz="2133">
                <a:solidFill>
                  <a:srgbClr val="000000"/>
                </a:solidFill>
                <a:latin typeface="微软雅黑" panose="020B0503020204020204" pitchFamily="34" charset="-122"/>
                <a:ea typeface="微软雅黑" panose="020B0503020204020204" pitchFamily="34" charset="-122"/>
              </a:endParaRPr>
            </a:p>
          </p:txBody>
        </p:sp>
        <p:sp>
          <p:nvSpPr>
            <p:cNvPr id="226" name="矩形 76"/>
            <p:cNvSpPr/>
            <p:nvPr/>
          </p:nvSpPr>
          <p:spPr>
            <a:xfrm>
              <a:off x="5675999" y="1779243"/>
              <a:ext cx="955993" cy="239872"/>
            </a:xfrm>
            <a:prstGeom prst="rect">
              <a:avLst/>
            </a:prstGeom>
            <a:no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200" dirty="0" smtClean="0">
                  <a:solidFill>
                    <a:srgbClr val="000000"/>
                  </a:solidFill>
                  <a:latin typeface="微软雅黑" panose="020B0503020204020204" pitchFamily="34" charset="-122"/>
                  <a:ea typeface="微软雅黑" panose="020B0503020204020204" pitchFamily="34" charset="-122"/>
                </a:rPr>
                <a:t>Deployed Slice A with agreed SLA</a:t>
              </a:r>
              <a:endParaRPr lang="zh-CN" altLang="en-US" sz="1200" dirty="0">
                <a:solidFill>
                  <a:srgbClr val="000000"/>
                </a:solidFill>
                <a:latin typeface="微软雅黑" panose="020B0503020204020204" pitchFamily="34" charset="-122"/>
                <a:ea typeface="微软雅黑" panose="020B0503020204020204" pitchFamily="34" charset="-122"/>
              </a:endParaRPr>
            </a:p>
          </p:txBody>
        </p:sp>
        <p:sp>
          <p:nvSpPr>
            <p:cNvPr id="228" name="矩形 76"/>
            <p:cNvSpPr/>
            <p:nvPr/>
          </p:nvSpPr>
          <p:spPr>
            <a:xfrm>
              <a:off x="4070942" y="2458112"/>
              <a:ext cx="373992" cy="253393"/>
            </a:xfrm>
            <a:prstGeom prst="rect">
              <a:avLst/>
            </a:prstGeom>
            <a:solidFill>
              <a:schemeClr val="accent3">
                <a:lumMod val="75000"/>
              </a:schemeClr>
            </a:solidFill>
            <a:ln w="3175">
              <a:solidFill>
                <a:schemeClr val="tx1"/>
              </a:solid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t" anchorCtr="0"/>
            <a:lstStyle/>
            <a:p>
              <a:pPr algn="ctr"/>
              <a:r>
                <a:rPr lang="en-US" altLang="zh-CN" sz="1067" dirty="0">
                  <a:solidFill>
                    <a:srgbClr val="000000"/>
                  </a:solidFill>
                  <a:latin typeface="微软雅黑" panose="020B0503020204020204" pitchFamily="34" charset="-122"/>
                  <a:ea typeface="微软雅黑" panose="020B0503020204020204" pitchFamily="34" charset="-122"/>
                </a:rPr>
                <a:t>AMF</a:t>
              </a:r>
              <a:endParaRPr lang="zh-CN" altLang="en-US" sz="1067" dirty="0">
                <a:solidFill>
                  <a:srgbClr val="000000"/>
                </a:solidFill>
                <a:latin typeface="微软雅黑" panose="020B0503020204020204" pitchFamily="34" charset="-122"/>
                <a:ea typeface="微软雅黑" panose="020B0503020204020204" pitchFamily="34" charset="-122"/>
              </a:endParaRPr>
            </a:p>
          </p:txBody>
        </p:sp>
        <p:sp>
          <p:nvSpPr>
            <p:cNvPr id="234" name="矩形 76"/>
            <p:cNvSpPr/>
            <p:nvPr/>
          </p:nvSpPr>
          <p:spPr>
            <a:xfrm>
              <a:off x="5607721" y="3213449"/>
              <a:ext cx="1179864" cy="293515"/>
            </a:xfrm>
            <a:prstGeom prst="rect">
              <a:avLst/>
            </a:prstGeom>
            <a:no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200" dirty="0" smtClean="0">
                  <a:solidFill>
                    <a:srgbClr val="000000"/>
                  </a:solidFill>
                  <a:latin typeface="微软雅黑" panose="020B0503020204020204" pitchFamily="34" charset="-122"/>
                  <a:ea typeface="微软雅黑" panose="020B0503020204020204" pitchFamily="34" charset="-122"/>
                </a:rPr>
                <a:t>Newly added Slice B without agreed SLA</a:t>
              </a:r>
            </a:p>
            <a:p>
              <a:pPr algn="ctr"/>
              <a:r>
                <a:rPr lang="en-US" altLang="zh-CN" sz="1200" dirty="0" smtClean="0">
                  <a:solidFill>
                    <a:srgbClr val="000000"/>
                  </a:solidFill>
                  <a:latin typeface="微软雅黑" panose="020B0503020204020204" pitchFamily="34" charset="-122"/>
                  <a:ea typeface="微软雅黑" panose="020B0503020204020204" pitchFamily="34" charset="-122"/>
                </a:rPr>
                <a:t>( </a:t>
              </a:r>
              <a:r>
                <a:rPr lang="en-US" altLang="zh-CN" sz="1200" dirty="0" smtClean="0">
                  <a:solidFill>
                    <a:srgbClr val="C00000"/>
                  </a:solidFill>
                  <a:latin typeface="微软雅黑" panose="020B0503020204020204" pitchFamily="34" charset="-122"/>
                  <a:ea typeface="微软雅黑" panose="020B0503020204020204" pitchFamily="34" charset="-122"/>
                </a:rPr>
                <a:t>field trial phase</a:t>
              </a:r>
              <a:r>
                <a:rPr lang="en-US" altLang="zh-CN" sz="1200" dirty="0" smtClean="0">
                  <a:solidFill>
                    <a:srgbClr val="000000"/>
                  </a:solidFill>
                  <a:latin typeface="微软雅黑" panose="020B0503020204020204" pitchFamily="34" charset="-122"/>
                  <a:ea typeface="微软雅黑" panose="020B0503020204020204" pitchFamily="34" charset="-122"/>
                </a:rPr>
                <a:t> ) </a:t>
              </a:r>
            </a:p>
          </p:txBody>
        </p:sp>
      </p:grpSp>
      <p:sp>
        <p:nvSpPr>
          <p:cNvPr id="245" name="Rectangle 244"/>
          <p:cNvSpPr/>
          <p:nvPr/>
        </p:nvSpPr>
        <p:spPr bwMode="auto">
          <a:xfrm>
            <a:off x="4586889" y="2276475"/>
            <a:ext cx="5553347" cy="3918825"/>
          </a:xfrm>
          <a:prstGeom prst="rect">
            <a:avLst/>
          </a:prstGeom>
          <a:noFill/>
          <a:ln w="12700" cap="flat" cmpd="sng" algn="ctr">
            <a:solidFill>
              <a:srgbClr val="FF9900"/>
            </a:solidFill>
            <a:prstDash val="dash"/>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buClr>
                <a:srgbClr val="CC9900"/>
              </a:buClr>
            </a:pPr>
            <a:r>
              <a:rPr lang="en-US" sz="1467" dirty="0">
                <a:solidFill>
                  <a:srgbClr val="000000"/>
                </a:solidFill>
                <a:latin typeface="微软雅黑" panose="020B0503020204020204" pitchFamily="34" charset="-122"/>
                <a:ea typeface="微软雅黑" panose="020B0503020204020204" pitchFamily="34" charset="-122"/>
              </a:rPr>
              <a:t>CN</a:t>
            </a:r>
          </a:p>
        </p:txBody>
      </p:sp>
      <p:grpSp>
        <p:nvGrpSpPr>
          <p:cNvPr id="246" name="组合 1744"/>
          <p:cNvGrpSpPr>
            <a:grpSpLocks/>
          </p:cNvGrpSpPr>
          <p:nvPr/>
        </p:nvGrpSpPr>
        <p:grpSpPr bwMode="auto">
          <a:xfrm>
            <a:off x="1188621" y="4181011"/>
            <a:ext cx="539947" cy="687425"/>
            <a:chOff x="7464425" y="27031950"/>
            <a:chExt cx="460375" cy="742951"/>
          </a:xfrm>
          <a:solidFill>
            <a:schemeClr val="bg2">
              <a:lumMod val="75000"/>
            </a:schemeClr>
          </a:solidFill>
        </p:grpSpPr>
        <p:sp>
          <p:nvSpPr>
            <p:cNvPr id="247" name="Freeform 246"/>
            <p:cNvSpPr>
              <a:spLocks noEditPoints="1"/>
            </p:cNvSpPr>
            <p:nvPr/>
          </p:nvSpPr>
          <p:spPr bwMode="auto">
            <a:xfrm>
              <a:off x="7464425" y="27144663"/>
              <a:ext cx="341312" cy="630238"/>
            </a:xfrm>
            <a:custGeom>
              <a:avLst/>
              <a:gdLst>
                <a:gd name="T0" fmla="*/ 2147483647 w 91"/>
                <a:gd name="T1" fmla="*/ 2147483647 h 168"/>
                <a:gd name="T2" fmla="*/ 2147483647 w 91"/>
                <a:gd name="T3" fmla="*/ 2147483647 h 168"/>
                <a:gd name="T4" fmla="*/ 2147483647 w 91"/>
                <a:gd name="T5" fmla="*/ 2147483647 h 168"/>
                <a:gd name="T6" fmla="*/ 2147483647 w 91"/>
                <a:gd name="T7" fmla="*/ 2147483647 h 168"/>
                <a:gd name="T8" fmla="*/ 2147483647 w 91"/>
                <a:gd name="T9" fmla="*/ 2147483647 h 168"/>
                <a:gd name="T10" fmla="*/ 2147483647 w 91"/>
                <a:gd name="T11" fmla="*/ 2147483647 h 168"/>
                <a:gd name="T12" fmla="*/ 2147483647 w 91"/>
                <a:gd name="T13" fmla="*/ 2147483647 h 168"/>
                <a:gd name="T14" fmla="*/ 2147483647 w 91"/>
                <a:gd name="T15" fmla="*/ 2147483647 h 168"/>
                <a:gd name="T16" fmla="*/ 2147483647 w 91"/>
                <a:gd name="T17" fmla="*/ 2147483647 h 168"/>
                <a:gd name="T18" fmla="*/ 2147483647 w 91"/>
                <a:gd name="T19" fmla="*/ 2147483647 h 168"/>
                <a:gd name="T20" fmla="*/ 2147483647 w 91"/>
                <a:gd name="T21" fmla="*/ 0 h 168"/>
                <a:gd name="T22" fmla="*/ 2147483647 w 91"/>
                <a:gd name="T23" fmla="*/ 0 h 168"/>
                <a:gd name="T24" fmla="*/ 2147483647 w 91"/>
                <a:gd name="T25" fmla="*/ 2147483647 h 168"/>
                <a:gd name="T26" fmla="*/ 2147483647 w 91"/>
                <a:gd name="T27" fmla="*/ 2147483647 h 168"/>
                <a:gd name="T28" fmla="*/ 2147483647 w 91"/>
                <a:gd name="T29" fmla="*/ 2147483647 h 168"/>
                <a:gd name="T30" fmla="*/ 2147483647 w 91"/>
                <a:gd name="T31" fmla="*/ 2147483647 h 168"/>
                <a:gd name="T32" fmla="*/ 0 w 91"/>
                <a:gd name="T33" fmla="*/ 2147483647 h 168"/>
                <a:gd name="T34" fmla="*/ 0 w 91"/>
                <a:gd name="T35" fmla="*/ 2147483647 h 168"/>
                <a:gd name="T36" fmla="*/ 2147483647 w 91"/>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1"/>
                <a:gd name="T58" fmla="*/ 0 h 168"/>
                <a:gd name="T59" fmla="*/ 91 w 91"/>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1" h="168">
                  <a:moveTo>
                    <a:pt x="84" y="22"/>
                  </a:moveTo>
                  <a:cubicBezTo>
                    <a:pt x="8" y="21"/>
                    <a:pt x="8" y="21"/>
                    <a:pt x="8" y="21"/>
                  </a:cubicBezTo>
                  <a:cubicBezTo>
                    <a:pt x="7" y="147"/>
                    <a:pt x="7" y="147"/>
                    <a:pt x="7" y="147"/>
                  </a:cubicBezTo>
                  <a:cubicBezTo>
                    <a:pt x="84" y="147"/>
                    <a:pt x="84" y="147"/>
                    <a:pt x="84" y="147"/>
                  </a:cubicBezTo>
                  <a:lnTo>
                    <a:pt x="84" y="22"/>
                  </a:lnTo>
                  <a:close/>
                  <a:moveTo>
                    <a:pt x="51" y="157"/>
                  </a:moveTo>
                  <a:cubicBezTo>
                    <a:pt x="51" y="154"/>
                    <a:pt x="49" y="151"/>
                    <a:pt x="45" y="151"/>
                  </a:cubicBezTo>
                  <a:cubicBezTo>
                    <a:pt x="42" y="151"/>
                    <a:pt x="40" y="154"/>
                    <a:pt x="40" y="157"/>
                  </a:cubicBezTo>
                  <a:cubicBezTo>
                    <a:pt x="40" y="160"/>
                    <a:pt x="42" y="163"/>
                    <a:pt x="45" y="163"/>
                  </a:cubicBezTo>
                  <a:cubicBezTo>
                    <a:pt x="49" y="163"/>
                    <a:pt x="51" y="160"/>
                    <a:pt x="51" y="157"/>
                  </a:cubicBezTo>
                  <a:close/>
                  <a:moveTo>
                    <a:pt x="16" y="0"/>
                  </a:moveTo>
                  <a:cubicBezTo>
                    <a:pt x="76" y="0"/>
                    <a:pt x="76" y="0"/>
                    <a:pt x="76" y="0"/>
                  </a:cubicBezTo>
                  <a:cubicBezTo>
                    <a:pt x="84" y="0"/>
                    <a:pt x="91" y="7"/>
                    <a:pt x="91" y="16"/>
                  </a:cubicBezTo>
                  <a:cubicBezTo>
                    <a:pt x="91" y="152"/>
                    <a:pt x="91" y="152"/>
                    <a:pt x="91" y="152"/>
                  </a:cubicBezTo>
                  <a:cubicBezTo>
                    <a:pt x="91" y="161"/>
                    <a:pt x="84" y="168"/>
                    <a:pt x="75" y="168"/>
                  </a:cubicBezTo>
                  <a:cubicBezTo>
                    <a:pt x="16" y="168"/>
                    <a:pt x="16" y="168"/>
                    <a:pt x="16" y="168"/>
                  </a:cubicBezTo>
                  <a:cubicBezTo>
                    <a:pt x="7" y="168"/>
                    <a:pt x="0" y="161"/>
                    <a:pt x="0" y="152"/>
                  </a:cubicBezTo>
                  <a:cubicBezTo>
                    <a:pt x="0" y="16"/>
                    <a:pt x="0" y="16"/>
                    <a:pt x="0" y="16"/>
                  </a:cubicBezTo>
                  <a:cubicBezTo>
                    <a:pt x="0" y="7"/>
                    <a:pt x="7"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48000" tIns="48000" rIns="48000" bIns="48000"/>
            <a:lstStyle/>
            <a:p>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248" name="Freeform 247"/>
            <p:cNvSpPr>
              <a:spLocks/>
            </p:cNvSpPr>
            <p:nvPr/>
          </p:nvSpPr>
          <p:spPr bwMode="auto">
            <a:xfrm>
              <a:off x="7775575" y="27031950"/>
              <a:ext cx="149225" cy="150813"/>
            </a:xfrm>
            <a:custGeom>
              <a:avLst/>
              <a:gdLst>
                <a:gd name="T0" fmla="*/ 2147483647 w 94"/>
                <a:gd name="T1" fmla="*/ 2147483647 h 95"/>
                <a:gd name="T2" fmla="*/ 2147483647 w 94"/>
                <a:gd name="T3" fmla="*/ 2147483647 h 95"/>
                <a:gd name="T4" fmla="*/ 2147483647 w 94"/>
                <a:gd name="T5" fmla="*/ 2147483647 h 95"/>
                <a:gd name="T6" fmla="*/ 2147483647 w 94"/>
                <a:gd name="T7" fmla="*/ 2147483647 h 95"/>
                <a:gd name="T8" fmla="*/ 2147483647 w 94"/>
                <a:gd name="T9" fmla="*/ 2147483647 h 95"/>
                <a:gd name="T10" fmla="*/ 2147483647 w 94"/>
                <a:gd name="T11" fmla="*/ 2147483647 h 95"/>
                <a:gd name="T12" fmla="*/ 2147483647 w 94"/>
                <a:gd name="T13" fmla="*/ 2147483647 h 95"/>
                <a:gd name="T14" fmla="*/ 2147483647 w 94"/>
                <a:gd name="T15" fmla="*/ 2147483647 h 95"/>
                <a:gd name="T16" fmla="*/ 2147483647 w 94"/>
                <a:gd name="T17" fmla="*/ 2147483647 h 95"/>
                <a:gd name="T18" fmla="*/ 2147483647 w 94"/>
                <a:gd name="T19" fmla="*/ 2147483647 h 95"/>
                <a:gd name="T20" fmla="*/ 2147483647 w 94"/>
                <a:gd name="T21" fmla="*/ 2147483647 h 95"/>
                <a:gd name="T22" fmla="*/ 2147483647 w 94"/>
                <a:gd name="T23" fmla="*/ 2147483647 h 95"/>
                <a:gd name="T24" fmla="*/ 2147483647 w 94"/>
                <a:gd name="T25" fmla="*/ 2147483647 h 95"/>
                <a:gd name="T26" fmla="*/ 2147483647 w 94"/>
                <a:gd name="T27" fmla="*/ 2147483647 h 95"/>
                <a:gd name="T28" fmla="*/ 2147483647 w 94"/>
                <a:gd name="T29" fmla="*/ 2147483647 h 95"/>
                <a:gd name="T30" fmla="*/ 2147483647 w 94"/>
                <a:gd name="T31" fmla="*/ 2147483647 h 95"/>
                <a:gd name="T32" fmla="*/ 2147483647 w 94"/>
                <a:gd name="T33" fmla="*/ 2147483647 h 95"/>
                <a:gd name="T34" fmla="*/ 2147483647 w 94"/>
                <a:gd name="T35" fmla="*/ 2147483647 h 95"/>
                <a:gd name="T36" fmla="*/ 2147483647 w 94"/>
                <a:gd name="T37" fmla="*/ 2147483647 h 95"/>
                <a:gd name="T38" fmla="*/ 2147483647 w 94"/>
                <a:gd name="T39" fmla="*/ 2147483647 h 95"/>
                <a:gd name="T40" fmla="*/ 2147483647 w 94"/>
                <a:gd name="T41" fmla="*/ 2147483647 h 95"/>
                <a:gd name="T42" fmla="*/ 2147483647 w 94"/>
                <a:gd name="T43" fmla="*/ 2147483647 h 95"/>
                <a:gd name="T44" fmla="*/ 2147483647 w 94"/>
                <a:gd name="T45" fmla="*/ 2147483647 h 95"/>
                <a:gd name="T46" fmla="*/ 2147483647 w 94"/>
                <a:gd name="T47" fmla="*/ 2147483647 h 95"/>
                <a:gd name="T48" fmla="*/ 2147483647 w 94"/>
                <a:gd name="T49" fmla="*/ 2147483647 h 95"/>
                <a:gd name="T50" fmla="*/ 2147483647 w 94"/>
                <a:gd name="T51" fmla="*/ 2147483647 h 95"/>
                <a:gd name="T52" fmla="*/ 2147483647 w 94"/>
                <a:gd name="T53" fmla="*/ 2147483647 h 95"/>
                <a:gd name="T54" fmla="*/ 2147483647 w 94"/>
                <a:gd name="T55" fmla="*/ 2147483647 h 95"/>
                <a:gd name="T56" fmla="*/ 2147483647 w 94"/>
                <a:gd name="T57" fmla="*/ 2147483647 h 95"/>
                <a:gd name="T58" fmla="*/ 2147483647 w 94"/>
                <a:gd name="T59" fmla="*/ 2147483647 h 95"/>
                <a:gd name="T60" fmla="*/ 2147483647 w 94"/>
                <a:gd name="T61" fmla="*/ 2147483647 h 95"/>
                <a:gd name="T62" fmla="*/ 2147483647 w 94"/>
                <a:gd name="T63" fmla="*/ 2147483647 h 95"/>
                <a:gd name="T64" fmla="*/ 2147483647 w 94"/>
                <a:gd name="T65" fmla="*/ 2147483647 h 95"/>
                <a:gd name="T66" fmla="*/ 2147483647 w 94"/>
                <a:gd name="T67" fmla="*/ 2147483647 h 95"/>
                <a:gd name="T68" fmla="*/ 2147483647 w 94"/>
                <a:gd name="T69" fmla="*/ 2147483647 h 95"/>
                <a:gd name="T70" fmla="*/ 2147483647 w 94"/>
                <a:gd name="T71" fmla="*/ 2147483647 h 95"/>
                <a:gd name="T72" fmla="*/ 2147483647 w 94"/>
                <a:gd name="T73" fmla="*/ 2147483647 h 95"/>
                <a:gd name="T74" fmla="*/ 2147483647 w 94"/>
                <a:gd name="T75" fmla="*/ 2147483647 h 95"/>
                <a:gd name="T76" fmla="*/ 2147483647 w 94"/>
                <a:gd name="T77" fmla="*/ 2147483647 h 95"/>
                <a:gd name="T78" fmla="*/ 2147483647 w 94"/>
                <a:gd name="T79" fmla="*/ 2147483647 h 95"/>
                <a:gd name="T80" fmla="*/ 2147483647 w 94"/>
                <a:gd name="T81" fmla="*/ 2147483647 h 95"/>
                <a:gd name="T82" fmla="*/ 2147483647 w 94"/>
                <a:gd name="T83" fmla="*/ 2147483647 h 95"/>
                <a:gd name="T84" fmla="*/ 2147483647 w 94"/>
                <a:gd name="T85" fmla="*/ 2147483647 h 95"/>
                <a:gd name="T86" fmla="*/ 2147483647 w 94"/>
                <a:gd name="T87" fmla="*/ 0 h 95"/>
                <a:gd name="T88" fmla="*/ 2147483647 w 94"/>
                <a:gd name="T89" fmla="*/ 0 h 95"/>
                <a:gd name="T90" fmla="*/ 2147483647 w 94"/>
                <a:gd name="T91" fmla="*/ 0 h 95"/>
                <a:gd name="T92" fmla="*/ 2147483647 w 94"/>
                <a:gd name="T93" fmla="*/ 2147483647 h 95"/>
                <a:gd name="T94" fmla="*/ 2147483647 w 94"/>
                <a:gd name="T95" fmla="*/ 2147483647 h 95"/>
                <a:gd name="T96" fmla="*/ 2147483647 w 94"/>
                <a:gd name="T97" fmla="*/ 2147483647 h 95"/>
                <a:gd name="T98" fmla="*/ 0 w 94"/>
                <a:gd name="T99" fmla="*/ 2147483647 h 95"/>
                <a:gd name="T100" fmla="*/ 2147483647 w 94"/>
                <a:gd name="T101" fmla="*/ 2147483647 h 95"/>
                <a:gd name="T102" fmla="*/ 2147483647 w 94"/>
                <a:gd name="T103" fmla="*/ 2147483647 h 95"/>
                <a:gd name="T104" fmla="*/ 2147483647 w 94"/>
                <a:gd name="T105" fmla="*/ 2147483647 h 95"/>
                <a:gd name="T106" fmla="*/ 2147483647 w 94"/>
                <a:gd name="T107" fmla="*/ 2147483647 h 9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94"/>
                <a:gd name="T163" fmla="*/ 0 h 95"/>
                <a:gd name="T164" fmla="*/ 94 w 94"/>
                <a:gd name="T165" fmla="*/ 95 h 9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94" h="95">
                  <a:moveTo>
                    <a:pt x="4" y="22"/>
                  </a:moveTo>
                  <a:lnTo>
                    <a:pt x="4" y="22"/>
                  </a:lnTo>
                  <a:lnTo>
                    <a:pt x="12" y="22"/>
                  </a:lnTo>
                  <a:lnTo>
                    <a:pt x="19" y="22"/>
                  </a:lnTo>
                  <a:lnTo>
                    <a:pt x="23" y="24"/>
                  </a:lnTo>
                  <a:lnTo>
                    <a:pt x="30" y="26"/>
                  </a:lnTo>
                  <a:lnTo>
                    <a:pt x="35" y="29"/>
                  </a:lnTo>
                  <a:lnTo>
                    <a:pt x="42" y="33"/>
                  </a:lnTo>
                  <a:lnTo>
                    <a:pt x="47" y="36"/>
                  </a:lnTo>
                  <a:lnTo>
                    <a:pt x="52" y="40"/>
                  </a:lnTo>
                  <a:lnTo>
                    <a:pt x="54" y="43"/>
                  </a:lnTo>
                  <a:lnTo>
                    <a:pt x="59" y="48"/>
                  </a:lnTo>
                  <a:lnTo>
                    <a:pt x="64" y="52"/>
                  </a:lnTo>
                  <a:lnTo>
                    <a:pt x="66" y="59"/>
                  </a:lnTo>
                  <a:lnTo>
                    <a:pt x="68" y="64"/>
                  </a:lnTo>
                  <a:lnTo>
                    <a:pt x="71" y="71"/>
                  </a:lnTo>
                  <a:lnTo>
                    <a:pt x="73" y="76"/>
                  </a:lnTo>
                  <a:lnTo>
                    <a:pt x="73" y="83"/>
                  </a:lnTo>
                  <a:lnTo>
                    <a:pt x="73" y="90"/>
                  </a:lnTo>
                  <a:lnTo>
                    <a:pt x="73" y="92"/>
                  </a:lnTo>
                  <a:lnTo>
                    <a:pt x="75" y="95"/>
                  </a:lnTo>
                  <a:lnTo>
                    <a:pt x="78" y="95"/>
                  </a:lnTo>
                  <a:lnTo>
                    <a:pt x="90" y="95"/>
                  </a:lnTo>
                  <a:lnTo>
                    <a:pt x="92" y="95"/>
                  </a:lnTo>
                  <a:lnTo>
                    <a:pt x="94" y="92"/>
                  </a:lnTo>
                  <a:lnTo>
                    <a:pt x="94" y="83"/>
                  </a:lnTo>
                  <a:lnTo>
                    <a:pt x="94" y="73"/>
                  </a:lnTo>
                  <a:lnTo>
                    <a:pt x="92" y="66"/>
                  </a:lnTo>
                  <a:lnTo>
                    <a:pt x="90" y="57"/>
                  </a:lnTo>
                  <a:lnTo>
                    <a:pt x="87" y="50"/>
                  </a:lnTo>
                  <a:lnTo>
                    <a:pt x="82" y="43"/>
                  </a:lnTo>
                  <a:lnTo>
                    <a:pt x="78" y="36"/>
                  </a:lnTo>
                  <a:lnTo>
                    <a:pt x="71" y="29"/>
                  </a:lnTo>
                  <a:lnTo>
                    <a:pt x="68" y="26"/>
                  </a:lnTo>
                  <a:lnTo>
                    <a:pt x="61" y="19"/>
                  </a:lnTo>
                  <a:lnTo>
                    <a:pt x="54" y="17"/>
                  </a:lnTo>
                  <a:lnTo>
                    <a:pt x="47" y="12"/>
                  </a:lnTo>
                  <a:lnTo>
                    <a:pt x="40" y="7"/>
                  </a:lnTo>
                  <a:lnTo>
                    <a:pt x="30" y="5"/>
                  </a:lnTo>
                  <a:lnTo>
                    <a:pt x="23" y="3"/>
                  </a:lnTo>
                  <a:lnTo>
                    <a:pt x="14" y="0"/>
                  </a:lnTo>
                  <a:lnTo>
                    <a:pt x="7" y="0"/>
                  </a:lnTo>
                  <a:lnTo>
                    <a:pt x="4" y="0"/>
                  </a:lnTo>
                  <a:lnTo>
                    <a:pt x="2" y="3"/>
                  </a:lnTo>
                  <a:lnTo>
                    <a:pt x="2" y="5"/>
                  </a:lnTo>
                  <a:lnTo>
                    <a:pt x="0" y="17"/>
                  </a:lnTo>
                  <a:lnTo>
                    <a:pt x="2" y="19"/>
                  </a:lnTo>
                  <a:lnTo>
                    <a:pt x="2" y="22"/>
                  </a:lnTo>
                  <a:lnTo>
                    <a:pt x="4"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48000" tIns="48000" rIns="48000" bIns="48000"/>
            <a:lstStyle/>
            <a:p>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249" name="Freeform 248"/>
            <p:cNvSpPr>
              <a:spLocks/>
            </p:cNvSpPr>
            <p:nvPr/>
          </p:nvSpPr>
          <p:spPr bwMode="auto">
            <a:xfrm>
              <a:off x="7786688" y="27092275"/>
              <a:ext cx="82550" cy="90488"/>
            </a:xfrm>
            <a:custGeom>
              <a:avLst/>
              <a:gdLst>
                <a:gd name="T0" fmla="*/ 2147483647 w 52"/>
                <a:gd name="T1" fmla="*/ 2147483647 h 57"/>
                <a:gd name="T2" fmla="*/ 2147483647 w 52"/>
                <a:gd name="T3" fmla="*/ 2147483647 h 57"/>
                <a:gd name="T4" fmla="*/ 2147483647 w 52"/>
                <a:gd name="T5" fmla="*/ 2147483647 h 57"/>
                <a:gd name="T6" fmla="*/ 2147483647 w 52"/>
                <a:gd name="T7" fmla="*/ 2147483647 h 57"/>
                <a:gd name="T8" fmla="*/ 2147483647 w 52"/>
                <a:gd name="T9" fmla="*/ 2147483647 h 57"/>
                <a:gd name="T10" fmla="*/ 2147483647 w 52"/>
                <a:gd name="T11" fmla="*/ 2147483647 h 57"/>
                <a:gd name="T12" fmla="*/ 2147483647 w 52"/>
                <a:gd name="T13" fmla="*/ 2147483647 h 57"/>
                <a:gd name="T14" fmla="*/ 2147483647 w 52"/>
                <a:gd name="T15" fmla="*/ 2147483647 h 57"/>
                <a:gd name="T16" fmla="*/ 2147483647 w 52"/>
                <a:gd name="T17" fmla="*/ 2147483647 h 57"/>
                <a:gd name="T18" fmla="*/ 2147483647 w 52"/>
                <a:gd name="T19" fmla="*/ 2147483647 h 57"/>
                <a:gd name="T20" fmla="*/ 2147483647 w 52"/>
                <a:gd name="T21" fmla="*/ 2147483647 h 57"/>
                <a:gd name="T22" fmla="*/ 2147483647 w 52"/>
                <a:gd name="T23" fmla="*/ 2147483647 h 57"/>
                <a:gd name="T24" fmla="*/ 2147483647 w 52"/>
                <a:gd name="T25" fmla="*/ 2147483647 h 57"/>
                <a:gd name="T26" fmla="*/ 2147483647 w 52"/>
                <a:gd name="T27" fmla="*/ 2147483647 h 57"/>
                <a:gd name="T28" fmla="*/ 2147483647 w 52"/>
                <a:gd name="T29" fmla="*/ 2147483647 h 57"/>
                <a:gd name="T30" fmla="*/ 2147483647 w 52"/>
                <a:gd name="T31" fmla="*/ 2147483647 h 57"/>
                <a:gd name="T32" fmla="*/ 2147483647 w 52"/>
                <a:gd name="T33" fmla="*/ 2147483647 h 57"/>
                <a:gd name="T34" fmla="*/ 2147483647 w 52"/>
                <a:gd name="T35" fmla="*/ 2147483647 h 57"/>
                <a:gd name="T36" fmla="*/ 2147483647 w 52"/>
                <a:gd name="T37" fmla="*/ 2147483647 h 57"/>
                <a:gd name="T38" fmla="*/ 2147483647 w 52"/>
                <a:gd name="T39" fmla="*/ 2147483647 h 57"/>
                <a:gd name="T40" fmla="*/ 2147483647 w 52"/>
                <a:gd name="T41" fmla="*/ 2147483647 h 57"/>
                <a:gd name="T42" fmla="*/ 2147483647 w 52"/>
                <a:gd name="T43" fmla="*/ 2147483647 h 57"/>
                <a:gd name="T44" fmla="*/ 2147483647 w 52"/>
                <a:gd name="T45" fmla="*/ 2147483647 h 57"/>
                <a:gd name="T46" fmla="*/ 2147483647 w 52"/>
                <a:gd name="T47" fmla="*/ 0 h 57"/>
                <a:gd name="T48" fmla="*/ 2147483647 w 52"/>
                <a:gd name="T49" fmla="*/ 0 h 57"/>
                <a:gd name="T50" fmla="*/ 2147483647 w 52"/>
                <a:gd name="T51" fmla="*/ 0 h 57"/>
                <a:gd name="T52" fmla="*/ 2147483647 w 52"/>
                <a:gd name="T53" fmla="*/ 0 h 57"/>
                <a:gd name="T54" fmla="*/ 2147483647 w 52"/>
                <a:gd name="T55" fmla="*/ 0 h 57"/>
                <a:gd name="T56" fmla="*/ 2147483647 w 52"/>
                <a:gd name="T57" fmla="*/ 2147483647 h 57"/>
                <a:gd name="T58" fmla="*/ 2147483647 w 52"/>
                <a:gd name="T59" fmla="*/ 2147483647 h 57"/>
                <a:gd name="T60" fmla="*/ 0 w 52"/>
                <a:gd name="T61" fmla="*/ 2147483647 h 57"/>
                <a:gd name="T62" fmla="*/ 0 w 52"/>
                <a:gd name="T63" fmla="*/ 2147483647 h 57"/>
                <a:gd name="T64" fmla="*/ 2147483647 w 52"/>
                <a:gd name="T65" fmla="*/ 2147483647 h 57"/>
                <a:gd name="T66" fmla="*/ 2147483647 w 52"/>
                <a:gd name="T67" fmla="*/ 2147483647 h 57"/>
                <a:gd name="T68" fmla="*/ 2147483647 w 52"/>
                <a:gd name="T69" fmla="*/ 2147483647 h 57"/>
                <a:gd name="T70" fmla="*/ 2147483647 w 52"/>
                <a:gd name="T71" fmla="*/ 2147483647 h 57"/>
                <a:gd name="T72" fmla="*/ 2147483647 w 52"/>
                <a:gd name="T73" fmla="*/ 2147483647 h 57"/>
                <a:gd name="T74" fmla="*/ 2147483647 w 52"/>
                <a:gd name="T75" fmla="*/ 2147483647 h 57"/>
                <a:gd name="T76" fmla="*/ 2147483647 w 52"/>
                <a:gd name="T77" fmla="*/ 2147483647 h 57"/>
                <a:gd name="T78" fmla="*/ 2147483647 w 52"/>
                <a:gd name="T79" fmla="*/ 2147483647 h 57"/>
                <a:gd name="T80" fmla="*/ 2147483647 w 52"/>
                <a:gd name="T81" fmla="*/ 2147483647 h 57"/>
                <a:gd name="T82" fmla="*/ 2147483647 w 52"/>
                <a:gd name="T83" fmla="*/ 2147483647 h 57"/>
                <a:gd name="T84" fmla="*/ 2147483647 w 52"/>
                <a:gd name="T85" fmla="*/ 2147483647 h 57"/>
                <a:gd name="T86" fmla="*/ 2147483647 w 52"/>
                <a:gd name="T87" fmla="*/ 2147483647 h 57"/>
                <a:gd name="T88" fmla="*/ 2147483647 w 52"/>
                <a:gd name="T89" fmla="*/ 2147483647 h 57"/>
                <a:gd name="T90" fmla="*/ 2147483647 w 52"/>
                <a:gd name="T91" fmla="*/ 2147483647 h 5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52"/>
                <a:gd name="T139" fmla="*/ 0 h 57"/>
                <a:gd name="T140" fmla="*/ 52 w 52"/>
                <a:gd name="T141" fmla="*/ 57 h 5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52" h="57">
                  <a:moveTo>
                    <a:pt x="33" y="54"/>
                  </a:moveTo>
                  <a:lnTo>
                    <a:pt x="33" y="54"/>
                  </a:lnTo>
                  <a:lnTo>
                    <a:pt x="33" y="57"/>
                  </a:lnTo>
                  <a:lnTo>
                    <a:pt x="35" y="57"/>
                  </a:lnTo>
                  <a:lnTo>
                    <a:pt x="47" y="57"/>
                  </a:lnTo>
                  <a:lnTo>
                    <a:pt x="49" y="57"/>
                  </a:lnTo>
                  <a:lnTo>
                    <a:pt x="49" y="54"/>
                  </a:lnTo>
                  <a:lnTo>
                    <a:pt x="52" y="52"/>
                  </a:lnTo>
                  <a:lnTo>
                    <a:pt x="52" y="47"/>
                  </a:lnTo>
                  <a:lnTo>
                    <a:pt x="49" y="43"/>
                  </a:lnTo>
                  <a:lnTo>
                    <a:pt x="49" y="38"/>
                  </a:lnTo>
                  <a:lnTo>
                    <a:pt x="49" y="33"/>
                  </a:lnTo>
                  <a:lnTo>
                    <a:pt x="47" y="28"/>
                  </a:lnTo>
                  <a:lnTo>
                    <a:pt x="45" y="24"/>
                  </a:lnTo>
                  <a:lnTo>
                    <a:pt x="42" y="19"/>
                  </a:lnTo>
                  <a:lnTo>
                    <a:pt x="38" y="17"/>
                  </a:lnTo>
                  <a:lnTo>
                    <a:pt x="38" y="14"/>
                  </a:lnTo>
                  <a:lnTo>
                    <a:pt x="33" y="10"/>
                  </a:lnTo>
                  <a:lnTo>
                    <a:pt x="31" y="7"/>
                  </a:lnTo>
                  <a:lnTo>
                    <a:pt x="26" y="5"/>
                  </a:lnTo>
                  <a:lnTo>
                    <a:pt x="23" y="2"/>
                  </a:lnTo>
                  <a:lnTo>
                    <a:pt x="19" y="2"/>
                  </a:lnTo>
                  <a:lnTo>
                    <a:pt x="14" y="0"/>
                  </a:lnTo>
                  <a:lnTo>
                    <a:pt x="9" y="0"/>
                  </a:lnTo>
                  <a:lnTo>
                    <a:pt x="5" y="0"/>
                  </a:lnTo>
                  <a:lnTo>
                    <a:pt x="2" y="0"/>
                  </a:lnTo>
                  <a:lnTo>
                    <a:pt x="2" y="2"/>
                  </a:lnTo>
                  <a:lnTo>
                    <a:pt x="0" y="17"/>
                  </a:lnTo>
                  <a:lnTo>
                    <a:pt x="0" y="19"/>
                  </a:lnTo>
                  <a:lnTo>
                    <a:pt x="2" y="19"/>
                  </a:lnTo>
                  <a:lnTo>
                    <a:pt x="2" y="21"/>
                  </a:lnTo>
                  <a:lnTo>
                    <a:pt x="5" y="21"/>
                  </a:lnTo>
                  <a:lnTo>
                    <a:pt x="9" y="21"/>
                  </a:lnTo>
                  <a:lnTo>
                    <a:pt x="14" y="24"/>
                  </a:lnTo>
                  <a:lnTo>
                    <a:pt x="19" y="26"/>
                  </a:lnTo>
                  <a:lnTo>
                    <a:pt x="23" y="28"/>
                  </a:lnTo>
                  <a:lnTo>
                    <a:pt x="23" y="31"/>
                  </a:lnTo>
                  <a:lnTo>
                    <a:pt x="28" y="35"/>
                  </a:lnTo>
                  <a:lnTo>
                    <a:pt x="28" y="40"/>
                  </a:lnTo>
                  <a:lnTo>
                    <a:pt x="31" y="45"/>
                  </a:lnTo>
                  <a:lnTo>
                    <a:pt x="31" y="52"/>
                  </a:lnTo>
                  <a:lnTo>
                    <a:pt x="33"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48000" tIns="48000" rIns="48000" bIns="48000"/>
            <a:lstStyle/>
            <a:p>
              <a:endParaRPr lang="zh-CN" altLang="en-US" sz="1400">
                <a:solidFill>
                  <a:srgbClr val="FFFFFF"/>
                </a:solidFill>
                <a:latin typeface="微软雅黑" panose="020B0503020204020204" pitchFamily="34" charset="-122"/>
                <a:ea typeface="微软雅黑" panose="020B0503020204020204" pitchFamily="34" charset="-122"/>
              </a:endParaRPr>
            </a:p>
          </p:txBody>
        </p:sp>
      </p:grpSp>
      <p:sp>
        <p:nvSpPr>
          <p:cNvPr id="274" name="Rectangle 273"/>
          <p:cNvSpPr/>
          <p:nvPr/>
        </p:nvSpPr>
        <p:spPr bwMode="auto">
          <a:xfrm>
            <a:off x="718891" y="1039483"/>
            <a:ext cx="2208757" cy="384725"/>
          </a:xfrm>
          <a:prstGeom prst="rect">
            <a:avLst/>
          </a:prstGeom>
          <a:solidFill>
            <a:srgbClr val="006699"/>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r>
              <a:rPr lang="en-US" altLang="zh-CN" sz="1867" b="1" dirty="0">
                <a:latin typeface="微软雅黑" panose="020B0503020204020204" pitchFamily="34" charset="-122"/>
                <a:ea typeface="微软雅黑" panose="020B0503020204020204" pitchFamily="34" charset="-122"/>
              </a:rPr>
              <a:t>UE</a:t>
            </a:r>
            <a:endParaRPr lang="en-US" sz="1867" b="1" dirty="0">
              <a:latin typeface="微软雅黑" panose="020B0503020204020204" pitchFamily="34" charset="-122"/>
              <a:ea typeface="微软雅黑" panose="020B0503020204020204" pitchFamily="34" charset="-122"/>
            </a:endParaRPr>
          </a:p>
        </p:txBody>
      </p:sp>
      <p:sp>
        <p:nvSpPr>
          <p:cNvPr id="275" name="Freeform 1224"/>
          <p:cNvSpPr>
            <a:spLocks/>
          </p:cNvSpPr>
          <p:nvPr/>
        </p:nvSpPr>
        <p:spPr bwMode="auto">
          <a:xfrm>
            <a:off x="10521805" y="3626810"/>
            <a:ext cx="1097065" cy="709440"/>
          </a:xfrm>
          <a:custGeom>
            <a:avLst/>
            <a:gdLst>
              <a:gd name="T0" fmla="*/ 2147483647 w 219"/>
              <a:gd name="T1" fmla="*/ 2147483647 h 128"/>
              <a:gd name="T2" fmla="*/ 2147483647 w 219"/>
              <a:gd name="T3" fmla="*/ 2147483647 h 128"/>
              <a:gd name="T4" fmla="*/ 2147483647 w 219"/>
              <a:gd name="T5" fmla="*/ 2147483647 h 128"/>
              <a:gd name="T6" fmla="*/ 2147483647 w 219"/>
              <a:gd name="T7" fmla="*/ 2147483647 h 128"/>
              <a:gd name="T8" fmla="*/ 2147483647 w 219"/>
              <a:gd name="T9" fmla="*/ 2147483647 h 128"/>
              <a:gd name="T10" fmla="*/ 2147483647 w 219"/>
              <a:gd name="T11" fmla="*/ 0 h 128"/>
              <a:gd name="T12" fmla="*/ 2147483647 w 219"/>
              <a:gd name="T13" fmla="*/ 2147483647 h 128"/>
              <a:gd name="T14" fmla="*/ 0 w 219"/>
              <a:gd name="T15" fmla="*/ 2147483647 h 128"/>
              <a:gd name="T16" fmla="*/ 2147483647 w 219"/>
              <a:gd name="T17" fmla="*/ 2147483647 h 128"/>
              <a:gd name="T18" fmla="*/ 2147483647 w 219"/>
              <a:gd name="T19" fmla="*/ 2147483647 h 128"/>
              <a:gd name="T20" fmla="*/ 2147483647 w 219"/>
              <a:gd name="T21" fmla="*/ 2147483647 h 1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9"/>
              <a:gd name="T34" fmla="*/ 0 h 128"/>
              <a:gd name="T35" fmla="*/ 219 w 219"/>
              <a:gd name="T36" fmla="*/ 128 h 1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9" h="128">
                <a:moveTo>
                  <a:pt x="91" y="120"/>
                </a:moveTo>
                <a:cubicBezTo>
                  <a:pt x="100" y="125"/>
                  <a:pt x="112" y="128"/>
                  <a:pt x="124" y="128"/>
                </a:cubicBezTo>
                <a:cubicBezTo>
                  <a:pt x="144" y="128"/>
                  <a:pt x="161" y="121"/>
                  <a:pt x="171" y="110"/>
                </a:cubicBezTo>
                <a:cubicBezTo>
                  <a:pt x="198" y="107"/>
                  <a:pt x="219" y="89"/>
                  <a:pt x="219" y="67"/>
                </a:cubicBezTo>
                <a:cubicBezTo>
                  <a:pt x="219" y="43"/>
                  <a:pt x="194" y="23"/>
                  <a:pt x="163" y="23"/>
                </a:cubicBezTo>
                <a:cubicBezTo>
                  <a:pt x="155" y="10"/>
                  <a:pt x="134" y="0"/>
                  <a:pt x="109" y="0"/>
                </a:cubicBezTo>
                <a:cubicBezTo>
                  <a:pt x="84" y="0"/>
                  <a:pt x="63" y="10"/>
                  <a:pt x="55" y="23"/>
                </a:cubicBezTo>
                <a:cubicBezTo>
                  <a:pt x="24" y="23"/>
                  <a:pt x="0" y="41"/>
                  <a:pt x="0" y="63"/>
                </a:cubicBezTo>
                <a:cubicBezTo>
                  <a:pt x="0" y="78"/>
                  <a:pt x="12" y="91"/>
                  <a:pt x="29" y="98"/>
                </a:cubicBezTo>
                <a:cubicBezTo>
                  <a:pt x="31" y="109"/>
                  <a:pt x="42" y="118"/>
                  <a:pt x="57" y="121"/>
                </a:cubicBezTo>
                <a:cubicBezTo>
                  <a:pt x="57" y="121"/>
                  <a:pt x="75" y="125"/>
                  <a:pt x="91" y="120"/>
                </a:cubicBezTo>
              </a:path>
            </a:pathLst>
          </a:custGeom>
          <a:noFill/>
          <a:ln w="28575">
            <a:solidFill>
              <a:srgbClr val="006699"/>
            </a:solidFill>
          </a:ln>
        </p:spPr>
        <p:txBody>
          <a:bodyPr lIns="48000" tIns="48000" rIns="48000" bIns="48000" anchor="ctr"/>
          <a:lstStyle/>
          <a:p>
            <a:pPr algn="ctr"/>
            <a:endParaRPr lang="en-US" sz="1333" dirty="0">
              <a:solidFill>
                <a:srgbClr val="006699"/>
              </a:solidFill>
              <a:latin typeface="微软雅黑" panose="020B0503020204020204" pitchFamily="34" charset="-122"/>
              <a:ea typeface="微软雅黑" panose="020B0503020204020204" pitchFamily="34" charset="-122"/>
            </a:endParaRPr>
          </a:p>
        </p:txBody>
      </p:sp>
      <p:sp>
        <p:nvSpPr>
          <p:cNvPr id="276" name="Freeform 1224"/>
          <p:cNvSpPr>
            <a:spLocks/>
          </p:cNvSpPr>
          <p:nvPr/>
        </p:nvSpPr>
        <p:spPr bwMode="auto">
          <a:xfrm>
            <a:off x="10652054" y="5017925"/>
            <a:ext cx="969765" cy="611475"/>
          </a:xfrm>
          <a:custGeom>
            <a:avLst/>
            <a:gdLst>
              <a:gd name="T0" fmla="*/ 2147483647 w 219"/>
              <a:gd name="T1" fmla="*/ 2147483647 h 128"/>
              <a:gd name="T2" fmla="*/ 2147483647 w 219"/>
              <a:gd name="T3" fmla="*/ 2147483647 h 128"/>
              <a:gd name="T4" fmla="*/ 2147483647 w 219"/>
              <a:gd name="T5" fmla="*/ 2147483647 h 128"/>
              <a:gd name="T6" fmla="*/ 2147483647 w 219"/>
              <a:gd name="T7" fmla="*/ 2147483647 h 128"/>
              <a:gd name="T8" fmla="*/ 2147483647 w 219"/>
              <a:gd name="T9" fmla="*/ 2147483647 h 128"/>
              <a:gd name="T10" fmla="*/ 2147483647 w 219"/>
              <a:gd name="T11" fmla="*/ 0 h 128"/>
              <a:gd name="T12" fmla="*/ 2147483647 w 219"/>
              <a:gd name="T13" fmla="*/ 2147483647 h 128"/>
              <a:gd name="T14" fmla="*/ 0 w 219"/>
              <a:gd name="T15" fmla="*/ 2147483647 h 128"/>
              <a:gd name="T16" fmla="*/ 2147483647 w 219"/>
              <a:gd name="T17" fmla="*/ 2147483647 h 128"/>
              <a:gd name="T18" fmla="*/ 2147483647 w 219"/>
              <a:gd name="T19" fmla="*/ 2147483647 h 128"/>
              <a:gd name="T20" fmla="*/ 2147483647 w 219"/>
              <a:gd name="T21" fmla="*/ 2147483647 h 1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9"/>
              <a:gd name="T34" fmla="*/ 0 h 128"/>
              <a:gd name="T35" fmla="*/ 219 w 219"/>
              <a:gd name="T36" fmla="*/ 128 h 1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9" h="128">
                <a:moveTo>
                  <a:pt x="91" y="120"/>
                </a:moveTo>
                <a:cubicBezTo>
                  <a:pt x="100" y="125"/>
                  <a:pt x="112" y="128"/>
                  <a:pt x="124" y="128"/>
                </a:cubicBezTo>
                <a:cubicBezTo>
                  <a:pt x="144" y="128"/>
                  <a:pt x="161" y="121"/>
                  <a:pt x="171" y="110"/>
                </a:cubicBezTo>
                <a:cubicBezTo>
                  <a:pt x="198" y="107"/>
                  <a:pt x="219" y="89"/>
                  <a:pt x="219" y="67"/>
                </a:cubicBezTo>
                <a:cubicBezTo>
                  <a:pt x="219" y="43"/>
                  <a:pt x="194" y="23"/>
                  <a:pt x="163" y="23"/>
                </a:cubicBezTo>
                <a:cubicBezTo>
                  <a:pt x="155" y="10"/>
                  <a:pt x="134" y="0"/>
                  <a:pt x="109" y="0"/>
                </a:cubicBezTo>
                <a:cubicBezTo>
                  <a:pt x="84" y="0"/>
                  <a:pt x="63" y="10"/>
                  <a:pt x="55" y="23"/>
                </a:cubicBezTo>
                <a:cubicBezTo>
                  <a:pt x="24" y="23"/>
                  <a:pt x="0" y="41"/>
                  <a:pt x="0" y="63"/>
                </a:cubicBezTo>
                <a:cubicBezTo>
                  <a:pt x="0" y="78"/>
                  <a:pt x="12" y="91"/>
                  <a:pt x="29" y="98"/>
                </a:cubicBezTo>
                <a:cubicBezTo>
                  <a:pt x="31" y="109"/>
                  <a:pt x="42" y="118"/>
                  <a:pt x="57" y="121"/>
                </a:cubicBezTo>
                <a:cubicBezTo>
                  <a:pt x="57" y="121"/>
                  <a:pt x="75" y="125"/>
                  <a:pt x="91" y="120"/>
                </a:cubicBezTo>
              </a:path>
            </a:pathLst>
          </a:custGeom>
          <a:noFill/>
          <a:ln w="28575">
            <a:solidFill>
              <a:srgbClr val="006699"/>
            </a:solidFill>
          </a:ln>
        </p:spPr>
        <p:txBody>
          <a:bodyPr lIns="48000" tIns="48000" rIns="48000" bIns="48000" anchor="ctr"/>
          <a:lstStyle/>
          <a:p>
            <a:pPr algn="ctr"/>
            <a:endParaRPr lang="en-US" sz="1333" dirty="0">
              <a:solidFill>
                <a:srgbClr val="006699"/>
              </a:solidFill>
              <a:latin typeface="微软雅黑" panose="020B0503020204020204" pitchFamily="34" charset="-122"/>
              <a:ea typeface="微软雅黑" panose="020B0503020204020204" pitchFamily="34" charset="-122"/>
            </a:endParaRPr>
          </a:p>
        </p:txBody>
      </p:sp>
      <p:grpSp>
        <p:nvGrpSpPr>
          <p:cNvPr id="280" name="Group 279"/>
          <p:cNvGrpSpPr/>
          <p:nvPr/>
        </p:nvGrpSpPr>
        <p:grpSpPr>
          <a:xfrm>
            <a:off x="3746202" y="4180715"/>
            <a:ext cx="562279" cy="767373"/>
            <a:chOff x="2790895" y="2002662"/>
            <a:chExt cx="302442" cy="366936"/>
          </a:xfrm>
          <a:solidFill>
            <a:schemeClr val="bg1">
              <a:lumMod val="50000"/>
            </a:schemeClr>
          </a:solidFill>
        </p:grpSpPr>
        <p:sp>
          <p:nvSpPr>
            <p:cNvPr id="281" name="Freeform 280"/>
            <p:cNvSpPr>
              <a:spLocks/>
            </p:cNvSpPr>
            <p:nvPr/>
          </p:nvSpPr>
          <p:spPr bwMode="auto">
            <a:xfrm>
              <a:off x="2940573" y="2182923"/>
              <a:ext cx="1543" cy="713"/>
            </a:xfrm>
            <a:custGeom>
              <a:avLst/>
              <a:gdLst>
                <a:gd name="T0" fmla="*/ 0 w 1"/>
                <a:gd name="T1" fmla="*/ 0 h 1588"/>
                <a:gd name="T2" fmla="*/ 2147483647 w 1"/>
                <a:gd name="T3" fmla="*/ 0 h 1588"/>
                <a:gd name="T4" fmla="*/ 0 w 1"/>
                <a:gd name="T5" fmla="*/ 0 h 1588"/>
                <a:gd name="T6" fmla="*/ 0 60000 65536"/>
                <a:gd name="T7" fmla="*/ 0 60000 65536"/>
                <a:gd name="T8" fmla="*/ 0 60000 65536"/>
                <a:gd name="T9" fmla="*/ 0 w 1"/>
                <a:gd name="T10" fmla="*/ 0 h 1588"/>
                <a:gd name="T11" fmla="*/ 1 w 1"/>
                <a:gd name="T12" fmla="*/ 1588 h 1588"/>
              </a:gdLst>
              <a:ahLst/>
              <a:cxnLst>
                <a:cxn ang="T6">
                  <a:pos x="T0" y="T1"/>
                </a:cxn>
                <a:cxn ang="T7">
                  <a:pos x="T2" y="T3"/>
                </a:cxn>
                <a:cxn ang="T8">
                  <a:pos x="T4" y="T5"/>
                </a:cxn>
              </a:cxnLst>
              <a:rect l="T9" t="T10" r="T11" b="T12"/>
              <a:pathLst>
                <a:path w="1" h="1588">
                  <a:moveTo>
                    <a:pt x="0" y="0"/>
                  </a:moveTo>
                  <a:cubicBezTo>
                    <a:pt x="1" y="0"/>
                    <a:pt x="1" y="0"/>
                    <a:pt x="1" y="0"/>
                  </a:cubicBezTo>
                  <a:cubicBezTo>
                    <a:pt x="1" y="0"/>
                    <a:pt x="1" y="0"/>
                    <a:pt x="0" y="0"/>
                  </a:cubicBez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2" name="Freeform 281"/>
            <p:cNvSpPr>
              <a:spLocks/>
            </p:cNvSpPr>
            <p:nvPr/>
          </p:nvSpPr>
          <p:spPr bwMode="auto">
            <a:xfrm>
              <a:off x="2940573" y="2182923"/>
              <a:ext cx="1543" cy="713"/>
            </a:xfrm>
            <a:custGeom>
              <a:avLst/>
              <a:gdLst>
                <a:gd name="T0" fmla="*/ 0 w 1"/>
                <a:gd name="T1" fmla="*/ 0 h 1588"/>
                <a:gd name="T2" fmla="*/ 2147483647 w 1"/>
                <a:gd name="T3" fmla="*/ 0 h 1588"/>
                <a:gd name="T4" fmla="*/ 0 w 1"/>
                <a:gd name="T5" fmla="*/ 0 h 1588"/>
                <a:gd name="T6" fmla="*/ 0 60000 65536"/>
                <a:gd name="T7" fmla="*/ 0 60000 65536"/>
                <a:gd name="T8" fmla="*/ 0 60000 65536"/>
                <a:gd name="T9" fmla="*/ 0 w 1"/>
                <a:gd name="T10" fmla="*/ 0 h 1588"/>
                <a:gd name="T11" fmla="*/ 1 w 1"/>
                <a:gd name="T12" fmla="*/ 1588 h 1588"/>
              </a:gdLst>
              <a:ahLst/>
              <a:cxnLst>
                <a:cxn ang="T6">
                  <a:pos x="T0" y="T1"/>
                </a:cxn>
                <a:cxn ang="T7">
                  <a:pos x="T2" y="T3"/>
                </a:cxn>
                <a:cxn ang="T8">
                  <a:pos x="T4" y="T5"/>
                </a:cxn>
              </a:cxnLst>
              <a:rect l="T9" t="T10" r="T11" b="T12"/>
              <a:pathLst>
                <a:path w="1" h="1588">
                  <a:moveTo>
                    <a:pt x="0" y="0"/>
                  </a:moveTo>
                  <a:cubicBezTo>
                    <a:pt x="1" y="0"/>
                    <a:pt x="1" y="0"/>
                    <a:pt x="1" y="0"/>
                  </a:cubicBezTo>
                  <a:cubicBezTo>
                    <a:pt x="1" y="0"/>
                    <a:pt x="1" y="0"/>
                    <a:pt x="0" y="0"/>
                  </a:cubicBez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3" name="Freeform 282"/>
            <p:cNvSpPr>
              <a:spLocks noEditPoints="1"/>
            </p:cNvSpPr>
            <p:nvPr/>
          </p:nvSpPr>
          <p:spPr bwMode="auto">
            <a:xfrm>
              <a:off x="2861327" y="2160836"/>
              <a:ext cx="160479" cy="208762"/>
            </a:xfrm>
            <a:custGeom>
              <a:avLst/>
              <a:gdLst>
                <a:gd name="T0" fmla="*/ 2147483647 w 88"/>
                <a:gd name="T1" fmla="*/ 2147483647 h 124"/>
                <a:gd name="T2" fmla="*/ 2147483647 w 88"/>
                <a:gd name="T3" fmla="*/ 2147483647 h 124"/>
                <a:gd name="T4" fmla="*/ 2147483647 w 88"/>
                <a:gd name="T5" fmla="*/ 2147483647 h 124"/>
                <a:gd name="T6" fmla="*/ 2147483647 w 88"/>
                <a:gd name="T7" fmla="*/ 2147483647 h 124"/>
                <a:gd name="T8" fmla="*/ 2147483647 w 88"/>
                <a:gd name="T9" fmla="*/ 0 h 124"/>
                <a:gd name="T10" fmla="*/ 2147483647 w 88"/>
                <a:gd name="T11" fmla="*/ 0 h 124"/>
                <a:gd name="T12" fmla="*/ 2147483647 w 88"/>
                <a:gd name="T13" fmla="*/ 0 h 124"/>
                <a:gd name="T14" fmla="*/ 2147483647 w 88"/>
                <a:gd name="T15" fmla="*/ 2147483647 h 124"/>
                <a:gd name="T16" fmla="*/ 2147483647 w 88"/>
                <a:gd name="T17" fmla="*/ 2147483647 h 124"/>
                <a:gd name="T18" fmla="*/ 0 w 88"/>
                <a:gd name="T19" fmla="*/ 2147483647 h 124"/>
                <a:gd name="T20" fmla="*/ 2147483647 w 88"/>
                <a:gd name="T21" fmla="*/ 2147483647 h 124"/>
                <a:gd name="T22" fmla="*/ 2147483647 w 88"/>
                <a:gd name="T23" fmla="*/ 2147483647 h 124"/>
                <a:gd name="T24" fmla="*/ 2147483647 w 88"/>
                <a:gd name="T25" fmla="*/ 2147483647 h 124"/>
                <a:gd name="T26" fmla="*/ 2147483647 w 88"/>
                <a:gd name="T27" fmla="*/ 2147483647 h 124"/>
                <a:gd name="T28" fmla="*/ 2147483647 w 88"/>
                <a:gd name="T29" fmla="*/ 2147483647 h 124"/>
                <a:gd name="T30" fmla="*/ 2147483647 w 88"/>
                <a:gd name="T31" fmla="*/ 2147483647 h 124"/>
                <a:gd name="T32" fmla="*/ 2147483647 w 88"/>
                <a:gd name="T33" fmla="*/ 2147483647 h 124"/>
                <a:gd name="T34" fmla="*/ 2147483647 w 88"/>
                <a:gd name="T35" fmla="*/ 2147483647 h 124"/>
                <a:gd name="T36" fmla="*/ 2147483647 w 88"/>
                <a:gd name="T37" fmla="*/ 2147483647 h 124"/>
                <a:gd name="T38" fmla="*/ 2147483647 w 88"/>
                <a:gd name="T39" fmla="*/ 2147483647 h 124"/>
                <a:gd name="T40" fmla="*/ 2147483647 w 88"/>
                <a:gd name="T41" fmla="*/ 2147483647 h 124"/>
                <a:gd name="T42" fmla="*/ 2147483647 w 88"/>
                <a:gd name="T43" fmla="*/ 2147483647 h 124"/>
                <a:gd name="T44" fmla="*/ 2147483647 w 88"/>
                <a:gd name="T45" fmla="*/ 2147483647 h 12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8"/>
                <a:gd name="T70" fmla="*/ 0 h 124"/>
                <a:gd name="T71" fmla="*/ 88 w 88"/>
                <a:gd name="T72" fmla="*/ 124 h 12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8" h="124">
                  <a:moveTo>
                    <a:pt x="69" y="124"/>
                  </a:moveTo>
                  <a:cubicBezTo>
                    <a:pt x="88" y="124"/>
                    <a:pt x="88" y="124"/>
                    <a:pt x="88" y="124"/>
                  </a:cubicBezTo>
                  <a:cubicBezTo>
                    <a:pt x="87" y="123"/>
                    <a:pt x="87" y="121"/>
                    <a:pt x="87" y="120"/>
                  </a:cubicBezTo>
                  <a:cubicBezTo>
                    <a:pt x="51" y="6"/>
                    <a:pt x="51" y="6"/>
                    <a:pt x="51" y="6"/>
                  </a:cubicBezTo>
                  <a:cubicBezTo>
                    <a:pt x="50" y="2"/>
                    <a:pt x="47" y="0"/>
                    <a:pt x="44" y="0"/>
                  </a:cubicBezTo>
                  <a:cubicBezTo>
                    <a:pt x="44" y="0"/>
                    <a:pt x="44" y="0"/>
                    <a:pt x="44" y="0"/>
                  </a:cubicBezTo>
                  <a:cubicBezTo>
                    <a:pt x="43" y="0"/>
                    <a:pt x="43" y="0"/>
                    <a:pt x="43" y="0"/>
                  </a:cubicBezTo>
                  <a:cubicBezTo>
                    <a:pt x="40" y="0"/>
                    <a:pt x="37" y="2"/>
                    <a:pt x="36" y="6"/>
                  </a:cubicBezTo>
                  <a:cubicBezTo>
                    <a:pt x="1" y="120"/>
                    <a:pt x="1" y="120"/>
                    <a:pt x="1" y="120"/>
                  </a:cubicBezTo>
                  <a:cubicBezTo>
                    <a:pt x="0" y="121"/>
                    <a:pt x="0" y="123"/>
                    <a:pt x="0" y="124"/>
                  </a:cubicBezTo>
                  <a:cubicBezTo>
                    <a:pt x="18" y="124"/>
                    <a:pt x="18" y="124"/>
                    <a:pt x="18" y="124"/>
                  </a:cubicBezTo>
                  <a:cubicBezTo>
                    <a:pt x="23" y="107"/>
                    <a:pt x="23" y="107"/>
                    <a:pt x="23" y="107"/>
                  </a:cubicBezTo>
                  <a:cubicBezTo>
                    <a:pt x="64" y="107"/>
                    <a:pt x="64" y="107"/>
                    <a:pt x="64" y="107"/>
                  </a:cubicBezTo>
                  <a:lnTo>
                    <a:pt x="69" y="124"/>
                  </a:lnTo>
                  <a:close/>
                  <a:moveTo>
                    <a:pt x="48" y="55"/>
                  </a:moveTo>
                  <a:cubicBezTo>
                    <a:pt x="39" y="55"/>
                    <a:pt x="39" y="55"/>
                    <a:pt x="39" y="55"/>
                  </a:cubicBezTo>
                  <a:cubicBezTo>
                    <a:pt x="44" y="40"/>
                    <a:pt x="44" y="40"/>
                    <a:pt x="44" y="40"/>
                  </a:cubicBezTo>
                  <a:lnTo>
                    <a:pt x="48" y="55"/>
                  </a:lnTo>
                  <a:close/>
                  <a:moveTo>
                    <a:pt x="29" y="89"/>
                  </a:moveTo>
                  <a:cubicBezTo>
                    <a:pt x="33" y="73"/>
                    <a:pt x="33" y="73"/>
                    <a:pt x="33" y="73"/>
                  </a:cubicBezTo>
                  <a:cubicBezTo>
                    <a:pt x="54" y="73"/>
                    <a:pt x="54" y="73"/>
                    <a:pt x="54" y="73"/>
                  </a:cubicBezTo>
                  <a:cubicBezTo>
                    <a:pt x="59" y="89"/>
                    <a:pt x="59" y="89"/>
                    <a:pt x="59" y="89"/>
                  </a:cubicBezTo>
                  <a:lnTo>
                    <a:pt x="29" y="89"/>
                  </a:ln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4" name="Freeform 283"/>
            <p:cNvSpPr>
              <a:spLocks/>
            </p:cNvSpPr>
            <p:nvPr/>
          </p:nvSpPr>
          <p:spPr bwMode="auto">
            <a:xfrm>
              <a:off x="2980693" y="2041849"/>
              <a:ext cx="56322" cy="132524"/>
            </a:xfrm>
            <a:custGeom>
              <a:avLst/>
              <a:gdLst>
                <a:gd name="T0" fmla="*/ 2147483647 w 31"/>
                <a:gd name="T1" fmla="*/ 2147483647 h 79"/>
                <a:gd name="T2" fmla="*/ 2147483647 w 31"/>
                <a:gd name="T3" fmla="*/ 2147483647 h 79"/>
                <a:gd name="T4" fmla="*/ 2147483647 w 31"/>
                <a:gd name="T5" fmla="*/ 2147483647 h 79"/>
                <a:gd name="T6" fmla="*/ 2147483647 w 31"/>
                <a:gd name="T7" fmla="*/ 2147483647 h 79"/>
                <a:gd name="T8" fmla="*/ 2147483647 w 31"/>
                <a:gd name="T9" fmla="*/ 2147483647 h 79"/>
                <a:gd name="T10" fmla="*/ 2147483647 w 31"/>
                <a:gd name="T11" fmla="*/ 2147483647 h 79"/>
                <a:gd name="T12" fmla="*/ 2147483647 w 31"/>
                <a:gd name="T13" fmla="*/ 2147483647 h 79"/>
                <a:gd name="T14" fmla="*/ 2147483647 w 31"/>
                <a:gd name="T15" fmla="*/ 2147483647 h 79"/>
                <a:gd name="T16" fmla="*/ 2147483647 w 31"/>
                <a:gd name="T17" fmla="*/ 2147483647 h 79"/>
                <a:gd name="T18" fmla="*/ 2147483647 w 31"/>
                <a:gd name="T19" fmla="*/ 2147483647 h 79"/>
                <a:gd name="T20" fmla="*/ 2147483647 w 31"/>
                <a:gd name="T21" fmla="*/ 2147483647 h 79"/>
                <a:gd name="T22" fmla="*/ 2147483647 w 31"/>
                <a:gd name="T23" fmla="*/ 2147483647 h 79"/>
                <a:gd name="T24" fmla="*/ 2147483647 w 31"/>
                <a:gd name="T25" fmla="*/ 2147483647 h 79"/>
                <a:gd name="T26" fmla="*/ 2147483647 w 31"/>
                <a:gd name="T27" fmla="*/ 2147483647 h 79"/>
                <a:gd name="T28" fmla="*/ 2147483647 w 31"/>
                <a:gd name="T29" fmla="*/ 2147483647 h 79"/>
                <a:gd name="T30" fmla="*/ 2147483647 w 31"/>
                <a:gd name="T31" fmla="*/ 2147483647 h 79"/>
                <a:gd name="T32" fmla="*/ 2147483647 w 31"/>
                <a:gd name="T33" fmla="*/ 2147483647 h 79"/>
                <a:gd name="T34" fmla="*/ 2147483647 w 31"/>
                <a:gd name="T35" fmla="*/ 2147483647 h 79"/>
                <a:gd name="T36" fmla="*/ 2147483647 w 31"/>
                <a:gd name="T37" fmla="*/ 2147483647 h 79"/>
                <a:gd name="T38" fmla="*/ 2147483647 w 31"/>
                <a:gd name="T39" fmla="*/ 2147483647 h 79"/>
                <a:gd name="T40" fmla="*/ 2147483647 w 31"/>
                <a:gd name="T41" fmla="*/ 2147483647 h 79"/>
                <a:gd name="T42" fmla="*/ 2147483647 w 31"/>
                <a:gd name="T43" fmla="*/ 2147483647 h 79"/>
                <a:gd name="T44" fmla="*/ 2147483647 w 31"/>
                <a:gd name="T45" fmla="*/ 2147483647 h 79"/>
                <a:gd name="T46" fmla="*/ 2147483647 w 31"/>
                <a:gd name="T47" fmla="*/ 2147483647 h 7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1"/>
                <a:gd name="T73" fmla="*/ 0 h 79"/>
                <a:gd name="T74" fmla="*/ 31 w 31"/>
                <a:gd name="T75" fmla="*/ 79 h 7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1" h="79">
                  <a:moveTo>
                    <a:pt x="6" y="78"/>
                  </a:moveTo>
                  <a:cubicBezTo>
                    <a:pt x="3" y="75"/>
                    <a:pt x="2" y="70"/>
                    <a:pt x="5" y="67"/>
                  </a:cubicBezTo>
                  <a:cubicBezTo>
                    <a:pt x="5" y="67"/>
                    <a:pt x="5" y="67"/>
                    <a:pt x="5" y="67"/>
                  </a:cubicBezTo>
                  <a:cubicBezTo>
                    <a:pt x="13" y="56"/>
                    <a:pt x="15" y="47"/>
                    <a:pt x="15" y="40"/>
                  </a:cubicBezTo>
                  <a:cubicBezTo>
                    <a:pt x="15" y="40"/>
                    <a:pt x="15" y="40"/>
                    <a:pt x="15" y="40"/>
                  </a:cubicBezTo>
                  <a:cubicBezTo>
                    <a:pt x="15" y="40"/>
                    <a:pt x="15" y="40"/>
                    <a:pt x="15" y="40"/>
                  </a:cubicBezTo>
                  <a:cubicBezTo>
                    <a:pt x="15" y="40"/>
                    <a:pt x="15" y="40"/>
                    <a:pt x="15" y="40"/>
                  </a:cubicBezTo>
                  <a:cubicBezTo>
                    <a:pt x="15" y="26"/>
                    <a:pt x="4" y="16"/>
                    <a:pt x="3" y="15"/>
                  </a:cubicBezTo>
                  <a:cubicBezTo>
                    <a:pt x="3" y="15"/>
                    <a:pt x="3" y="15"/>
                    <a:pt x="3" y="15"/>
                  </a:cubicBezTo>
                  <a:cubicBezTo>
                    <a:pt x="3" y="15"/>
                    <a:pt x="3" y="15"/>
                    <a:pt x="3" y="15"/>
                  </a:cubicBezTo>
                  <a:cubicBezTo>
                    <a:pt x="3" y="15"/>
                    <a:pt x="3" y="15"/>
                    <a:pt x="3" y="15"/>
                  </a:cubicBezTo>
                  <a:cubicBezTo>
                    <a:pt x="0" y="12"/>
                    <a:pt x="0" y="7"/>
                    <a:pt x="2" y="4"/>
                  </a:cubicBezTo>
                  <a:cubicBezTo>
                    <a:pt x="2" y="4"/>
                    <a:pt x="2" y="4"/>
                    <a:pt x="2" y="4"/>
                  </a:cubicBezTo>
                  <a:cubicBezTo>
                    <a:pt x="5" y="0"/>
                    <a:pt x="10" y="0"/>
                    <a:pt x="13" y="3"/>
                  </a:cubicBezTo>
                  <a:cubicBezTo>
                    <a:pt x="13" y="3"/>
                    <a:pt x="13" y="3"/>
                    <a:pt x="13" y="3"/>
                  </a:cubicBezTo>
                  <a:cubicBezTo>
                    <a:pt x="14" y="3"/>
                    <a:pt x="31" y="16"/>
                    <a:pt x="31" y="40"/>
                  </a:cubicBezTo>
                  <a:cubicBezTo>
                    <a:pt x="31" y="40"/>
                    <a:pt x="31" y="40"/>
                    <a:pt x="31" y="40"/>
                  </a:cubicBezTo>
                  <a:cubicBezTo>
                    <a:pt x="31" y="40"/>
                    <a:pt x="31" y="40"/>
                    <a:pt x="31" y="40"/>
                  </a:cubicBezTo>
                  <a:cubicBezTo>
                    <a:pt x="31" y="40"/>
                    <a:pt x="31" y="40"/>
                    <a:pt x="31" y="40"/>
                  </a:cubicBezTo>
                  <a:cubicBezTo>
                    <a:pt x="31" y="51"/>
                    <a:pt x="27" y="64"/>
                    <a:pt x="17" y="76"/>
                  </a:cubicBezTo>
                  <a:cubicBezTo>
                    <a:pt x="17" y="76"/>
                    <a:pt x="17" y="76"/>
                    <a:pt x="17" y="76"/>
                  </a:cubicBezTo>
                  <a:cubicBezTo>
                    <a:pt x="16" y="78"/>
                    <a:pt x="14" y="79"/>
                    <a:pt x="11" y="79"/>
                  </a:cubicBezTo>
                  <a:cubicBezTo>
                    <a:pt x="11" y="79"/>
                    <a:pt x="11" y="79"/>
                    <a:pt x="11" y="79"/>
                  </a:cubicBezTo>
                  <a:cubicBezTo>
                    <a:pt x="9" y="79"/>
                    <a:pt x="8" y="79"/>
                    <a:pt x="6" y="78"/>
                  </a:cubicBez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5" name="Freeform 284"/>
            <p:cNvSpPr>
              <a:spLocks/>
            </p:cNvSpPr>
            <p:nvPr/>
          </p:nvSpPr>
          <p:spPr bwMode="auto">
            <a:xfrm>
              <a:off x="3016955" y="2002662"/>
              <a:ext cx="76382" cy="207337"/>
            </a:xfrm>
            <a:custGeom>
              <a:avLst/>
              <a:gdLst>
                <a:gd name="T0" fmla="*/ 2147483647 w 42"/>
                <a:gd name="T1" fmla="*/ 2147483647 h 123"/>
                <a:gd name="T2" fmla="*/ 2147483647 w 42"/>
                <a:gd name="T3" fmla="*/ 2147483647 h 123"/>
                <a:gd name="T4" fmla="*/ 2147483647 w 42"/>
                <a:gd name="T5" fmla="*/ 2147483647 h 123"/>
                <a:gd name="T6" fmla="*/ 2147483647 w 42"/>
                <a:gd name="T7" fmla="*/ 2147483647 h 123"/>
                <a:gd name="T8" fmla="*/ 2147483647 w 42"/>
                <a:gd name="T9" fmla="*/ 2147483647 h 123"/>
                <a:gd name="T10" fmla="*/ 2147483647 w 42"/>
                <a:gd name="T11" fmla="*/ 2147483647 h 123"/>
                <a:gd name="T12" fmla="*/ 2147483647 w 42"/>
                <a:gd name="T13" fmla="*/ 2147483647 h 123"/>
                <a:gd name="T14" fmla="*/ 2147483647 w 42"/>
                <a:gd name="T15" fmla="*/ 2147483647 h 123"/>
                <a:gd name="T16" fmla="*/ 2147483647 w 42"/>
                <a:gd name="T17" fmla="*/ 2147483647 h 123"/>
                <a:gd name="T18" fmla="*/ 2147483647 w 42"/>
                <a:gd name="T19" fmla="*/ 2147483647 h 123"/>
                <a:gd name="T20" fmla="*/ 2147483647 w 42"/>
                <a:gd name="T21" fmla="*/ 2147483647 h 123"/>
                <a:gd name="T22" fmla="*/ 2147483647 w 42"/>
                <a:gd name="T23" fmla="*/ 2147483647 h 123"/>
                <a:gd name="T24" fmla="*/ 2147483647 w 42"/>
                <a:gd name="T25" fmla="*/ 2147483647 h 123"/>
                <a:gd name="T26" fmla="*/ 2147483647 w 42"/>
                <a:gd name="T27" fmla="*/ 2147483647 h 123"/>
                <a:gd name="T28" fmla="*/ 2147483647 w 42"/>
                <a:gd name="T29" fmla="*/ 2147483647 h 123"/>
                <a:gd name="T30" fmla="*/ 2147483647 w 42"/>
                <a:gd name="T31" fmla="*/ 2147483647 h 123"/>
                <a:gd name="T32" fmla="*/ 2147483647 w 42"/>
                <a:gd name="T33" fmla="*/ 2147483647 h 123"/>
                <a:gd name="T34" fmla="*/ 2147483647 w 42"/>
                <a:gd name="T35" fmla="*/ 2147483647 h 123"/>
                <a:gd name="T36" fmla="*/ 2147483647 w 42"/>
                <a:gd name="T37" fmla="*/ 2147483647 h 123"/>
                <a:gd name="T38" fmla="*/ 2147483647 w 42"/>
                <a:gd name="T39" fmla="*/ 2147483647 h 123"/>
                <a:gd name="T40" fmla="*/ 2147483647 w 42"/>
                <a:gd name="T41" fmla="*/ 2147483647 h 1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2"/>
                <a:gd name="T64" fmla="*/ 0 h 123"/>
                <a:gd name="T65" fmla="*/ 42 w 42"/>
                <a:gd name="T66" fmla="*/ 123 h 12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2" h="123">
                  <a:moveTo>
                    <a:pt x="10" y="121"/>
                  </a:moveTo>
                  <a:cubicBezTo>
                    <a:pt x="7" y="119"/>
                    <a:pt x="6" y="114"/>
                    <a:pt x="8" y="110"/>
                  </a:cubicBezTo>
                  <a:cubicBezTo>
                    <a:pt x="8" y="110"/>
                    <a:pt x="8" y="110"/>
                    <a:pt x="8" y="110"/>
                  </a:cubicBezTo>
                  <a:cubicBezTo>
                    <a:pt x="22" y="92"/>
                    <a:pt x="26" y="77"/>
                    <a:pt x="26" y="64"/>
                  </a:cubicBezTo>
                  <a:cubicBezTo>
                    <a:pt x="26" y="64"/>
                    <a:pt x="26" y="64"/>
                    <a:pt x="26" y="64"/>
                  </a:cubicBezTo>
                  <a:cubicBezTo>
                    <a:pt x="26" y="38"/>
                    <a:pt x="9" y="19"/>
                    <a:pt x="5" y="15"/>
                  </a:cubicBezTo>
                  <a:cubicBezTo>
                    <a:pt x="5" y="15"/>
                    <a:pt x="5" y="15"/>
                    <a:pt x="5" y="15"/>
                  </a:cubicBezTo>
                  <a:cubicBezTo>
                    <a:pt x="4" y="15"/>
                    <a:pt x="4" y="14"/>
                    <a:pt x="4" y="14"/>
                  </a:cubicBezTo>
                  <a:cubicBezTo>
                    <a:pt x="4" y="14"/>
                    <a:pt x="4" y="14"/>
                    <a:pt x="4" y="14"/>
                  </a:cubicBezTo>
                  <a:cubicBezTo>
                    <a:pt x="4" y="14"/>
                    <a:pt x="4" y="14"/>
                    <a:pt x="4" y="14"/>
                  </a:cubicBezTo>
                  <a:cubicBezTo>
                    <a:pt x="1" y="12"/>
                    <a:pt x="0" y="7"/>
                    <a:pt x="3" y="3"/>
                  </a:cubicBezTo>
                  <a:cubicBezTo>
                    <a:pt x="3" y="3"/>
                    <a:pt x="3" y="3"/>
                    <a:pt x="3" y="3"/>
                  </a:cubicBezTo>
                  <a:cubicBezTo>
                    <a:pt x="6" y="0"/>
                    <a:pt x="11" y="0"/>
                    <a:pt x="14" y="3"/>
                  </a:cubicBezTo>
                  <a:cubicBezTo>
                    <a:pt x="14" y="3"/>
                    <a:pt x="14" y="3"/>
                    <a:pt x="14" y="3"/>
                  </a:cubicBezTo>
                  <a:cubicBezTo>
                    <a:pt x="15" y="3"/>
                    <a:pt x="41" y="26"/>
                    <a:pt x="42" y="64"/>
                  </a:cubicBezTo>
                  <a:cubicBezTo>
                    <a:pt x="42" y="64"/>
                    <a:pt x="42" y="64"/>
                    <a:pt x="42" y="64"/>
                  </a:cubicBezTo>
                  <a:cubicBezTo>
                    <a:pt x="42" y="80"/>
                    <a:pt x="36" y="100"/>
                    <a:pt x="21" y="120"/>
                  </a:cubicBezTo>
                  <a:cubicBezTo>
                    <a:pt x="21" y="120"/>
                    <a:pt x="21" y="120"/>
                    <a:pt x="21" y="120"/>
                  </a:cubicBezTo>
                  <a:cubicBezTo>
                    <a:pt x="19" y="122"/>
                    <a:pt x="17" y="123"/>
                    <a:pt x="15" y="123"/>
                  </a:cubicBezTo>
                  <a:cubicBezTo>
                    <a:pt x="15" y="123"/>
                    <a:pt x="15" y="123"/>
                    <a:pt x="15" y="123"/>
                  </a:cubicBezTo>
                  <a:cubicBezTo>
                    <a:pt x="13" y="123"/>
                    <a:pt x="11" y="122"/>
                    <a:pt x="10" y="121"/>
                  </a:cubicBez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6" name="Freeform 285"/>
            <p:cNvSpPr>
              <a:spLocks/>
            </p:cNvSpPr>
            <p:nvPr/>
          </p:nvSpPr>
          <p:spPr bwMode="auto">
            <a:xfrm>
              <a:off x="2845674" y="2041849"/>
              <a:ext cx="58637" cy="132524"/>
            </a:xfrm>
            <a:custGeom>
              <a:avLst/>
              <a:gdLst>
                <a:gd name="T0" fmla="*/ 2147483647 w 32"/>
                <a:gd name="T1" fmla="*/ 2147483647 h 79"/>
                <a:gd name="T2" fmla="*/ 0 w 32"/>
                <a:gd name="T3" fmla="*/ 2147483647 h 79"/>
                <a:gd name="T4" fmla="*/ 0 w 32"/>
                <a:gd name="T5" fmla="*/ 2147483647 h 79"/>
                <a:gd name="T6" fmla="*/ 0 w 32"/>
                <a:gd name="T7" fmla="*/ 2147483647 h 79"/>
                <a:gd name="T8" fmla="*/ 0 w 32"/>
                <a:gd name="T9" fmla="*/ 2147483647 h 79"/>
                <a:gd name="T10" fmla="*/ 2147483647 w 32"/>
                <a:gd name="T11" fmla="*/ 2147483647 h 79"/>
                <a:gd name="T12" fmla="*/ 2147483647 w 32"/>
                <a:gd name="T13" fmla="*/ 2147483647 h 79"/>
                <a:gd name="T14" fmla="*/ 2147483647 w 32"/>
                <a:gd name="T15" fmla="*/ 2147483647 h 79"/>
                <a:gd name="T16" fmla="*/ 2147483647 w 32"/>
                <a:gd name="T17" fmla="*/ 2147483647 h 79"/>
                <a:gd name="T18" fmla="*/ 2147483647 w 32"/>
                <a:gd name="T19" fmla="*/ 2147483647 h 79"/>
                <a:gd name="T20" fmla="*/ 2147483647 w 32"/>
                <a:gd name="T21" fmla="*/ 2147483647 h 79"/>
                <a:gd name="T22" fmla="*/ 2147483647 w 32"/>
                <a:gd name="T23" fmla="*/ 2147483647 h 79"/>
                <a:gd name="T24" fmla="*/ 2147483647 w 32"/>
                <a:gd name="T25" fmla="*/ 2147483647 h 79"/>
                <a:gd name="T26" fmla="*/ 2147483647 w 32"/>
                <a:gd name="T27" fmla="*/ 2147483647 h 79"/>
                <a:gd name="T28" fmla="*/ 2147483647 w 32"/>
                <a:gd name="T29" fmla="*/ 2147483647 h 79"/>
                <a:gd name="T30" fmla="*/ 2147483647 w 32"/>
                <a:gd name="T31" fmla="*/ 2147483647 h 79"/>
                <a:gd name="T32" fmla="*/ 2147483647 w 32"/>
                <a:gd name="T33" fmla="*/ 2147483647 h 79"/>
                <a:gd name="T34" fmla="*/ 2147483647 w 32"/>
                <a:gd name="T35" fmla="*/ 2147483647 h 79"/>
                <a:gd name="T36" fmla="*/ 2147483647 w 32"/>
                <a:gd name="T37" fmla="*/ 2147483647 h 79"/>
                <a:gd name="T38" fmla="*/ 2147483647 w 32"/>
                <a:gd name="T39" fmla="*/ 2147483647 h 79"/>
                <a:gd name="T40" fmla="*/ 2147483647 w 32"/>
                <a:gd name="T41" fmla="*/ 2147483647 h 79"/>
                <a:gd name="T42" fmla="*/ 2147483647 w 32"/>
                <a:gd name="T43" fmla="*/ 2147483647 h 79"/>
                <a:gd name="T44" fmla="*/ 2147483647 w 32"/>
                <a:gd name="T45" fmla="*/ 2147483647 h 79"/>
                <a:gd name="T46" fmla="*/ 2147483647 w 32"/>
                <a:gd name="T47" fmla="*/ 2147483647 h 79"/>
                <a:gd name="T48" fmla="*/ 2147483647 w 32"/>
                <a:gd name="T49" fmla="*/ 2147483647 h 79"/>
                <a:gd name="T50" fmla="*/ 2147483647 w 32"/>
                <a:gd name="T51" fmla="*/ 2147483647 h 79"/>
                <a:gd name="T52" fmla="*/ 2147483647 w 32"/>
                <a:gd name="T53" fmla="*/ 2147483647 h 79"/>
                <a:gd name="T54" fmla="*/ 2147483647 w 32"/>
                <a:gd name="T55" fmla="*/ 2147483647 h 79"/>
                <a:gd name="T56" fmla="*/ 2147483647 w 32"/>
                <a:gd name="T57" fmla="*/ 2147483647 h 7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32"/>
                <a:gd name="T88" fmla="*/ 0 h 79"/>
                <a:gd name="T89" fmla="*/ 32 w 32"/>
                <a:gd name="T90" fmla="*/ 79 h 7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32" h="79">
                  <a:moveTo>
                    <a:pt x="14" y="76"/>
                  </a:moveTo>
                  <a:cubicBezTo>
                    <a:pt x="4" y="64"/>
                    <a:pt x="0" y="51"/>
                    <a:pt x="0" y="40"/>
                  </a:cubicBezTo>
                  <a:cubicBezTo>
                    <a:pt x="0" y="40"/>
                    <a:pt x="0" y="40"/>
                    <a:pt x="0" y="40"/>
                  </a:cubicBezTo>
                  <a:cubicBezTo>
                    <a:pt x="0" y="40"/>
                    <a:pt x="0" y="40"/>
                    <a:pt x="0" y="40"/>
                  </a:cubicBezTo>
                  <a:cubicBezTo>
                    <a:pt x="0" y="40"/>
                    <a:pt x="0" y="40"/>
                    <a:pt x="0" y="40"/>
                  </a:cubicBezTo>
                  <a:cubicBezTo>
                    <a:pt x="1" y="16"/>
                    <a:pt x="17" y="3"/>
                    <a:pt x="18" y="3"/>
                  </a:cubicBezTo>
                  <a:cubicBezTo>
                    <a:pt x="18" y="3"/>
                    <a:pt x="18" y="3"/>
                    <a:pt x="18" y="3"/>
                  </a:cubicBezTo>
                  <a:cubicBezTo>
                    <a:pt x="21" y="0"/>
                    <a:pt x="26" y="0"/>
                    <a:pt x="29" y="4"/>
                  </a:cubicBezTo>
                  <a:cubicBezTo>
                    <a:pt x="29" y="4"/>
                    <a:pt x="29" y="4"/>
                    <a:pt x="29" y="4"/>
                  </a:cubicBezTo>
                  <a:cubicBezTo>
                    <a:pt x="32" y="7"/>
                    <a:pt x="31" y="12"/>
                    <a:pt x="28" y="15"/>
                  </a:cubicBezTo>
                  <a:cubicBezTo>
                    <a:pt x="28" y="15"/>
                    <a:pt x="28" y="15"/>
                    <a:pt x="28" y="15"/>
                  </a:cubicBezTo>
                  <a:cubicBezTo>
                    <a:pt x="28" y="15"/>
                    <a:pt x="28" y="15"/>
                    <a:pt x="28" y="15"/>
                  </a:cubicBezTo>
                  <a:cubicBezTo>
                    <a:pt x="28" y="15"/>
                    <a:pt x="28" y="15"/>
                    <a:pt x="27" y="15"/>
                  </a:cubicBezTo>
                  <a:cubicBezTo>
                    <a:pt x="27" y="15"/>
                    <a:pt x="27" y="15"/>
                    <a:pt x="27" y="15"/>
                  </a:cubicBezTo>
                  <a:cubicBezTo>
                    <a:pt x="27" y="15"/>
                    <a:pt x="27" y="16"/>
                    <a:pt x="26" y="16"/>
                  </a:cubicBezTo>
                  <a:cubicBezTo>
                    <a:pt x="26" y="16"/>
                    <a:pt x="26" y="16"/>
                    <a:pt x="26" y="16"/>
                  </a:cubicBezTo>
                  <a:cubicBezTo>
                    <a:pt x="25" y="18"/>
                    <a:pt x="24" y="19"/>
                    <a:pt x="22" y="22"/>
                  </a:cubicBezTo>
                  <a:cubicBezTo>
                    <a:pt x="22" y="22"/>
                    <a:pt x="22" y="22"/>
                    <a:pt x="22" y="22"/>
                  </a:cubicBezTo>
                  <a:cubicBezTo>
                    <a:pt x="19" y="26"/>
                    <a:pt x="16" y="32"/>
                    <a:pt x="16" y="40"/>
                  </a:cubicBezTo>
                  <a:cubicBezTo>
                    <a:pt x="16" y="40"/>
                    <a:pt x="16" y="40"/>
                    <a:pt x="16" y="40"/>
                  </a:cubicBezTo>
                  <a:cubicBezTo>
                    <a:pt x="16" y="40"/>
                    <a:pt x="16" y="40"/>
                    <a:pt x="16" y="40"/>
                  </a:cubicBezTo>
                  <a:cubicBezTo>
                    <a:pt x="16" y="40"/>
                    <a:pt x="16" y="40"/>
                    <a:pt x="16" y="40"/>
                  </a:cubicBezTo>
                  <a:cubicBezTo>
                    <a:pt x="16" y="47"/>
                    <a:pt x="18" y="56"/>
                    <a:pt x="26" y="67"/>
                  </a:cubicBezTo>
                  <a:cubicBezTo>
                    <a:pt x="26" y="67"/>
                    <a:pt x="26" y="67"/>
                    <a:pt x="26" y="67"/>
                  </a:cubicBezTo>
                  <a:cubicBezTo>
                    <a:pt x="29" y="70"/>
                    <a:pt x="28" y="75"/>
                    <a:pt x="25" y="78"/>
                  </a:cubicBezTo>
                  <a:cubicBezTo>
                    <a:pt x="25" y="78"/>
                    <a:pt x="25" y="78"/>
                    <a:pt x="25" y="78"/>
                  </a:cubicBezTo>
                  <a:cubicBezTo>
                    <a:pt x="23" y="79"/>
                    <a:pt x="22" y="79"/>
                    <a:pt x="20" y="79"/>
                  </a:cubicBezTo>
                  <a:cubicBezTo>
                    <a:pt x="20" y="79"/>
                    <a:pt x="20" y="79"/>
                    <a:pt x="20" y="79"/>
                  </a:cubicBezTo>
                  <a:cubicBezTo>
                    <a:pt x="18" y="79"/>
                    <a:pt x="15" y="78"/>
                    <a:pt x="14" y="76"/>
                  </a:cubicBez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7" name="Freeform 286"/>
            <p:cNvSpPr>
              <a:spLocks/>
            </p:cNvSpPr>
            <p:nvPr/>
          </p:nvSpPr>
          <p:spPr bwMode="auto">
            <a:xfrm>
              <a:off x="2790895" y="2002662"/>
              <a:ext cx="74839" cy="207337"/>
            </a:xfrm>
            <a:custGeom>
              <a:avLst/>
              <a:gdLst>
                <a:gd name="T0" fmla="*/ 2147483647 w 41"/>
                <a:gd name="T1" fmla="*/ 2147483647 h 123"/>
                <a:gd name="T2" fmla="*/ 0 w 41"/>
                <a:gd name="T3" fmla="*/ 2147483647 h 123"/>
                <a:gd name="T4" fmla="*/ 0 w 41"/>
                <a:gd name="T5" fmla="*/ 2147483647 h 123"/>
                <a:gd name="T6" fmla="*/ 2147483647 w 41"/>
                <a:gd name="T7" fmla="*/ 2147483647 h 123"/>
                <a:gd name="T8" fmla="*/ 2147483647 w 41"/>
                <a:gd name="T9" fmla="*/ 2147483647 h 123"/>
                <a:gd name="T10" fmla="*/ 2147483647 w 41"/>
                <a:gd name="T11" fmla="*/ 2147483647 h 123"/>
                <a:gd name="T12" fmla="*/ 2147483647 w 41"/>
                <a:gd name="T13" fmla="*/ 2147483647 h 123"/>
                <a:gd name="T14" fmla="*/ 2147483647 w 41"/>
                <a:gd name="T15" fmla="*/ 2147483647 h 123"/>
                <a:gd name="T16" fmla="*/ 2147483647 w 41"/>
                <a:gd name="T17" fmla="*/ 2147483647 h 123"/>
                <a:gd name="T18" fmla="*/ 2147483647 w 41"/>
                <a:gd name="T19" fmla="*/ 2147483647 h 123"/>
                <a:gd name="T20" fmla="*/ 2147483647 w 41"/>
                <a:gd name="T21" fmla="*/ 2147483647 h 123"/>
                <a:gd name="T22" fmla="*/ 2147483647 w 41"/>
                <a:gd name="T23" fmla="*/ 2147483647 h 123"/>
                <a:gd name="T24" fmla="*/ 2147483647 w 41"/>
                <a:gd name="T25" fmla="*/ 2147483647 h 123"/>
                <a:gd name="T26" fmla="*/ 2147483647 w 41"/>
                <a:gd name="T27" fmla="*/ 2147483647 h 123"/>
                <a:gd name="T28" fmla="*/ 2147483647 w 41"/>
                <a:gd name="T29" fmla="*/ 2147483647 h 123"/>
                <a:gd name="T30" fmla="*/ 2147483647 w 41"/>
                <a:gd name="T31" fmla="*/ 2147483647 h 123"/>
                <a:gd name="T32" fmla="*/ 2147483647 w 41"/>
                <a:gd name="T33" fmla="*/ 2147483647 h 123"/>
                <a:gd name="T34" fmla="*/ 2147483647 w 41"/>
                <a:gd name="T35" fmla="*/ 2147483647 h 123"/>
                <a:gd name="T36" fmla="*/ 2147483647 w 41"/>
                <a:gd name="T37" fmla="*/ 2147483647 h 123"/>
                <a:gd name="T38" fmla="*/ 2147483647 w 41"/>
                <a:gd name="T39" fmla="*/ 2147483647 h 123"/>
                <a:gd name="T40" fmla="*/ 2147483647 w 41"/>
                <a:gd name="T41" fmla="*/ 2147483647 h 123"/>
                <a:gd name="T42" fmla="*/ 2147483647 w 41"/>
                <a:gd name="T43" fmla="*/ 2147483647 h 123"/>
                <a:gd name="T44" fmla="*/ 2147483647 w 41"/>
                <a:gd name="T45" fmla="*/ 2147483647 h 123"/>
                <a:gd name="T46" fmla="*/ 2147483647 w 41"/>
                <a:gd name="T47" fmla="*/ 2147483647 h 123"/>
                <a:gd name="T48" fmla="*/ 2147483647 w 41"/>
                <a:gd name="T49" fmla="*/ 2147483647 h 12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1"/>
                <a:gd name="T76" fmla="*/ 0 h 123"/>
                <a:gd name="T77" fmla="*/ 41 w 41"/>
                <a:gd name="T78" fmla="*/ 123 h 12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1" h="123">
                  <a:moveTo>
                    <a:pt x="20" y="120"/>
                  </a:moveTo>
                  <a:cubicBezTo>
                    <a:pt x="5" y="100"/>
                    <a:pt x="0" y="80"/>
                    <a:pt x="0" y="64"/>
                  </a:cubicBezTo>
                  <a:cubicBezTo>
                    <a:pt x="0" y="64"/>
                    <a:pt x="0" y="64"/>
                    <a:pt x="0" y="64"/>
                  </a:cubicBezTo>
                  <a:cubicBezTo>
                    <a:pt x="0" y="26"/>
                    <a:pt x="26" y="3"/>
                    <a:pt x="27" y="3"/>
                  </a:cubicBezTo>
                  <a:cubicBezTo>
                    <a:pt x="27" y="3"/>
                    <a:pt x="27" y="3"/>
                    <a:pt x="27" y="3"/>
                  </a:cubicBezTo>
                  <a:cubicBezTo>
                    <a:pt x="27" y="3"/>
                    <a:pt x="27" y="3"/>
                    <a:pt x="27" y="3"/>
                  </a:cubicBezTo>
                  <a:cubicBezTo>
                    <a:pt x="30" y="0"/>
                    <a:pt x="35" y="0"/>
                    <a:pt x="38" y="3"/>
                  </a:cubicBezTo>
                  <a:cubicBezTo>
                    <a:pt x="38" y="3"/>
                    <a:pt x="38" y="3"/>
                    <a:pt x="38" y="3"/>
                  </a:cubicBezTo>
                  <a:cubicBezTo>
                    <a:pt x="41" y="7"/>
                    <a:pt x="41" y="12"/>
                    <a:pt x="37" y="14"/>
                  </a:cubicBezTo>
                  <a:cubicBezTo>
                    <a:pt x="37" y="14"/>
                    <a:pt x="37" y="14"/>
                    <a:pt x="37" y="14"/>
                  </a:cubicBezTo>
                  <a:cubicBezTo>
                    <a:pt x="37" y="14"/>
                    <a:pt x="37" y="15"/>
                    <a:pt x="37" y="15"/>
                  </a:cubicBezTo>
                  <a:cubicBezTo>
                    <a:pt x="37" y="15"/>
                    <a:pt x="37" y="15"/>
                    <a:pt x="37" y="15"/>
                  </a:cubicBezTo>
                  <a:cubicBezTo>
                    <a:pt x="36" y="16"/>
                    <a:pt x="35" y="17"/>
                    <a:pt x="34" y="18"/>
                  </a:cubicBezTo>
                  <a:cubicBezTo>
                    <a:pt x="34" y="18"/>
                    <a:pt x="34" y="18"/>
                    <a:pt x="34" y="18"/>
                  </a:cubicBezTo>
                  <a:cubicBezTo>
                    <a:pt x="32" y="20"/>
                    <a:pt x="29" y="23"/>
                    <a:pt x="26" y="28"/>
                  </a:cubicBezTo>
                  <a:cubicBezTo>
                    <a:pt x="26" y="28"/>
                    <a:pt x="26" y="28"/>
                    <a:pt x="26" y="28"/>
                  </a:cubicBezTo>
                  <a:cubicBezTo>
                    <a:pt x="21" y="37"/>
                    <a:pt x="15" y="49"/>
                    <a:pt x="15" y="64"/>
                  </a:cubicBezTo>
                  <a:cubicBezTo>
                    <a:pt x="15" y="64"/>
                    <a:pt x="15" y="64"/>
                    <a:pt x="15" y="64"/>
                  </a:cubicBezTo>
                  <a:cubicBezTo>
                    <a:pt x="15" y="77"/>
                    <a:pt x="20" y="92"/>
                    <a:pt x="33" y="110"/>
                  </a:cubicBezTo>
                  <a:cubicBezTo>
                    <a:pt x="33" y="110"/>
                    <a:pt x="33" y="110"/>
                    <a:pt x="33" y="110"/>
                  </a:cubicBezTo>
                  <a:cubicBezTo>
                    <a:pt x="35" y="114"/>
                    <a:pt x="35" y="119"/>
                    <a:pt x="31" y="121"/>
                  </a:cubicBezTo>
                  <a:cubicBezTo>
                    <a:pt x="31" y="121"/>
                    <a:pt x="31" y="121"/>
                    <a:pt x="31" y="121"/>
                  </a:cubicBezTo>
                  <a:cubicBezTo>
                    <a:pt x="30" y="122"/>
                    <a:pt x="28" y="123"/>
                    <a:pt x="27" y="123"/>
                  </a:cubicBezTo>
                  <a:cubicBezTo>
                    <a:pt x="27" y="123"/>
                    <a:pt x="27" y="123"/>
                    <a:pt x="27" y="123"/>
                  </a:cubicBezTo>
                  <a:cubicBezTo>
                    <a:pt x="24" y="123"/>
                    <a:pt x="22" y="122"/>
                    <a:pt x="20" y="120"/>
                  </a:cubicBez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8" name="Oval 287"/>
            <p:cNvSpPr>
              <a:spLocks noChangeArrowheads="1"/>
            </p:cNvSpPr>
            <p:nvPr/>
          </p:nvSpPr>
          <p:spPr bwMode="auto">
            <a:xfrm>
              <a:off x="2915112" y="2085312"/>
              <a:ext cx="52464" cy="49162"/>
            </a:xfrm>
            <a:prstGeom prst="ellipse">
              <a:avLst/>
            </a:prstGeom>
            <a:grpFill/>
            <a:ln w="9525">
              <a:noFill/>
              <a:round/>
              <a:headEnd/>
              <a:tailEnd/>
            </a:ln>
            <a:extLst/>
          </p:spPr>
          <p:txBody>
            <a:bodyPr lIns="48000" tIns="48000" rIns="48000" bIns="48000"/>
            <a:lstStyle>
              <a:lvl1pPr eaLnBrk="0" hangingPunct="0">
                <a:defRPr sz="1200" b="1">
                  <a:solidFill>
                    <a:schemeClr val="tx1"/>
                  </a:solidFill>
                  <a:latin typeface="Arial" panose="020B0604020202020204" pitchFamily="34" charset="0"/>
                  <a:ea typeface="宋体" panose="02010600030101010101" pitchFamily="2" charset="-122"/>
                </a:defRPr>
              </a:lvl1pPr>
              <a:lvl2pPr marL="742950" indent="-285750" eaLnBrk="0" hangingPunct="0">
                <a:defRPr sz="1200" b="1">
                  <a:solidFill>
                    <a:schemeClr val="tx1"/>
                  </a:solidFill>
                  <a:latin typeface="Arial" panose="020B0604020202020204" pitchFamily="34" charset="0"/>
                  <a:ea typeface="宋体" panose="02010600030101010101" pitchFamily="2" charset="-122"/>
                </a:defRPr>
              </a:lvl2pPr>
              <a:lvl3pPr marL="1143000" indent="-228600" eaLnBrk="0" hangingPunct="0">
                <a:defRPr sz="1200" b="1">
                  <a:solidFill>
                    <a:schemeClr val="tx1"/>
                  </a:solidFill>
                  <a:latin typeface="Arial" panose="020B0604020202020204" pitchFamily="34" charset="0"/>
                  <a:ea typeface="宋体" panose="02010600030101010101" pitchFamily="2" charset="-122"/>
                </a:defRPr>
              </a:lvl3pPr>
              <a:lvl4pPr marL="1600200" indent="-228600" eaLnBrk="0" hangingPunct="0">
                <a:defRPr sz="1200" b="1">
                  <a:solidFill>
                    <a:schemeClr val="tx1"/>
                  </a:solidFill>
                  <a:latin typeface="Arial" panose="020B0604020202020204" pitchFamily="34" charset="0"/>
                  <a:ea typeface="宋体" panose="02010600030101010101" pitchFamily="2" charset="-122"/>
                </a:defRPr>
              </a:lvl4pPr>
              <a:lvl5pPr marL="2057400" indent="-228600" eaLnBrk="0" hangingPunct="0">
                <a:defRPr sz="1200" b="1">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sz="1200" b="1">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sz="1200" b="1">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sz="1200" b="1">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sz="1200" b="1">
                  <a:solidFill>
                    <a:schemeClr val="tx1"/>
                  </a:solidFill>
                  <a:latin typeface="Arial" panose="020B0604020202020204" pitchFamily="34" charset="0"/>
                  <a:ea typeface="宋体" panose="02010600030101010101" pitchFamily="2" charset="-122"/>
                </a:defRPr>
              </a:lvl9pPr>
            </a:lstStyle>
            <a:p>
              <a:pPr eaLnBrk="1" hangingPunct="1"/>
              <a:endParaRPr lang="zh-CN" altLang="en-US" sz="1400" b="0">
                <a:solidFill>
                  <a:srgbClr val="000000">
                    <a:lumMod val="95000"/>
                    <a:lumOff val="5000"/>
                  </a:srgbClr>
                </a:solidFill>
                <a:latin typeface="微软雅黑" panose="020B0503020204020204" pitchFamily="34" charset="-122"/>
                <a:ea typeface="微软雅黑" panose="020B0503020204020204" pitchFamily="34" charset="-122"/>
              </a:endParaRPr>
            </a:p>
          </p:txBody>
        </p:sp>
      </p:grpSp>
      <p:sp>
        <p:nvSpPr>
          <p:cNvPr id="291" name="Rectangle 290"/>
          <p:cNvSpPr/>
          <p:nvPr/>
        </p:nvSpPr>
        <p:spPr bwMode="auto">
          <a:xfrm>
            <a:off x="3647848" y="1049054"/>
            <a:ext cx="6520691" cy="384725"/>
          </a:xfrm>
          <a:prstGeom prst="rect">
            <a:avLst/>
          </a:prstGeom>
          <a:solidFill>
            <a:schemeClr val="accent3">
              <a:lumMod val="85000"/>
            </a:schemeClr>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buClr>
                <a:srgbClr val="CC9900"/>
              </a:buClr>
            </a:pPr>
            <a:r>
              <a:rPr lang="en-US" altLang="zh-CN" sz="1333" b="1" dirty="0">
                <a:solidFill>
                  <a:srgbClr val="000000"/>
                </a:solidFill>
                <a:latin typeface="微软雅黑" panose="020B0503020204020204" pitchFamily="34" charset="-122"/>
                <a:ea typeface="微软雅黑" panose="020B0503020204020204" pitchFamily="34" charset="-122"/>
              </a:rPr>
              <a:t>Operator</a:t>
            </a:r>
            <a:endParaRPr lang="en-US" sz="1333" b="1" dirty="0">
              <a:solidFill>
                <a:srgbClr val="000000"/>
              </a:solidFill>
              <a:latin typeface="微软雅黑" panose="020B0503020204020204" pitchFamily="34" charset="-122"/>
              <a:ea typeface="微软雅黑" panose="020B0503020204020204" pitchFamily="34" charset="-122"/>
            </a:endParaRPr>
          </a:p>
        </p:txBody>
      </p:sp>
      <p:sp>
        <p:nvSpPr>
          <p:cNvPr id="292" name="Rectangle 291"/>
          <p:cNvSpPr/>
          <p:nvPr/>
        </p:nvSpPr>
        <p:spPr bwMode="auto">
          <a:xfrm>
            <a:off x="10246472" y="1049054"/>
            <a:ext cx="1898201" cy="384725"/>
          </a:xfrm>
          <a:prstGeom prst="rect">
            <a:avLst/>
          </a:prstGeom>
          <a:solidFill>
            <a:schemeClr val="accent3">
              <a:lumMod val="85000"/>
            </a:schemeClr>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buClr>
                <a:srgbClr val="CC9900"/>
              </a:buClr>
            </a:pPr>
            <a:r>
              <a:rPr lang="en-US" altLang="zh-CN" sz="1333" b="1" dirty="0">
                <a:solidFill>
                  <a:srgbClr val="000000"/>
                </a:solidFill>
                <a:latin typeface="微软雅黑" panose="020B0503020204020204" pitchFamily="34" charset="-122"/>
                <a:ea typeface="微软雅黑" panose="020B0503020204020204" pitchFamily="34" charset="-122"/>
              </a:rPr>
              <a:t>Tenant</a:t>
            </a:r>
            <a:endParaRPr lang="zh-CN" altLang="en-US" sz="1333" b="1" dirty="0">
              <a:solidFill>
                <a:srgbClr val="000000"/>
              </a:solidFill>
              <a:latin typeface="微软雅黑" panose="020B0503020204020204" pitchFamily="34" charset="-122"/>
              <a:ea typeface="微软雅黑" panose="020B0503020204020204" pitchFamily="34" charset="-122"/>
            </a:endParaRPr>
          </a:p>
        </p:txBody>
      </p:sp>
      <p:sp>
        <p:nvSpPr>
          <p:cNvPr id="293" name="Rectangle 292"/>
          <p:cNvSpPr/>
          <p:nvPr/>
        </p:nvSpPr>
        <p:spPr bwMode="auto">
          <a:xfrm>
            <a:off x="3698658" y="2276473"/>
            <a:ext cx="675389" cy="3918827"/>
          </a:xfrm>
          <a:prstGeom prst="rect">
            <a:avLst/>
          </a:prstGeom>
          <a:noFill/>
          <a:ln w="12700" cap="flat" cmpd="sng" algn="ctr">
            <a:solidFill>
              <a:srgbClr val="FF9900"/>
            </a:solidFill>
            <a:prstDash val="dash"/>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buClr>
                <a:srgbClr val="CC9900"/>
              </a:buClr>
            </a:pPr>
            <a:r>
              <a:rPr lang="en-US" sz="1467" dirty="0">
                <a:solidFill>
                  <a:srgbClr val="000000"/>
                </a:solidFill>
                <a:latin typeface="微软雅黑" panose="020B0503020204020204" pitchFamily="34" charset="-122"/>
                <a:ea typeface="微软雅黑" panose="020B0503020204020204" pitchFamily="34" charset="-122"/>
              </a:rPr>
              <a:t>RAN</a:t>
            </a:r>
          </a:p>
        </p:txBody>
      </p:sp>
      <p:grpSp>
        <p:nvGrpSpPr>
          <p:cNvPr id="320" name="组合 1164"/>
          <p:cNvGrpSpPr>
            <a:grpSpLocks/>
          </p:cNvGrpSpPr>
          <p:nvPr/>
        </p:nvGrpSpPr>
        <p:grpSpPr bwMode="auto">
          <a:xfrm>
            <a:off x="10796475" y="3795949"/>
            <a:ext cx="241155" cy="323984"/>
            <a:chOff x="690563" y="407988"/>
            <a:chExt cx="487363" cy="755650"/>
          </a:xfrm>
        </p:grpSpPr>
        <p:sp>
          <p:nvSpPr>
            <p:cNvPr id="321" name="Freeform 8"/>
            <p:cNvSpPr>
              <a:spLocks/>
            </p:cNvSpPr>
            <p:nvPr/>
          </p:nvSpPr>
          <p:spPr bwMode="auto">
            <a:xfrm>
              <a:off x="692151" y="582613"/>
              <a:ext cx="238125" cy="581025"/>
            </a:xfrm>
            <a:custGeom>
              <a:avLst/>
              <a:gdLst>
                <a:gd name="T0" fmla="*/ 2147483647 w 150"/>
                <a:gd name="T1" fmla="*/ 2147483647 h 366"/>
                <a:gd name="T2" fmla="*/ 0 w 150"/>
                <a:gd name="T3" fmla="*/ 2147483647 h 366"/>
                <a:gd name="T4" fmla="*/ 0 w 150"/>
                <a:gd name="T5" fmla="*/ 0 h 366"/>
                <a:gd name="T6" fmla="*/ 2147483647 w 150"/>
                <a:gd name="T7" fmla="*/ 2147483647 h 366"/>
                <a:gd name="T8" fmla="*/ 2147483647 w 150"/>
                <a:gd name="T9" fmla="*/ 2147483647 h 366"/>
                <a:gd name="T10" fmla="*/ 0 60000 65536"/>
                <a:gd name="T11" fmla="*/ 0 60000 65536"/>
                <a:gd name="T12" fmla="*/ 0 60000 65536"/>
                <a:gd name="T13" fmla="*/ 0 60000 65536"/>
                <a:gd name="T14" fmla="*/ 0 60000 65536"/>
                <a:gd name="T15" fmla="*/ 0 w 150"/>
                <a:gd name="T16" fmla="*/ 0 h 366"/>
                <a:gd name="T17" fmla="*/ 150 w 150"/>
                <a:gd name="T18" fmla="*/ 366 h 366"/>
              </a:gdLst>
              <a:ahLst/>
              <a:cxnLst>
                <a:cxn ang="T10">
                  <a:pos x="T0" y="T1"/>
                </a:cxn>
                <a:cxn ang="T11">
                  <a:pos x="T2" y="T3"/>
                </a:cxn>
                <a:cxn ang="T12">
                  <a:pos x="T4" y="T5"/>
                </a:cxn>
                <a:cxn ang="T13">
                  <a:pos x="T6" y="T7"/>
                </a:cxn>
                <a:cxn ang="T14">
                  <a:pos x="T8" y="T9"/>
                </a:cxn>
              </a:cxnLst>
              <a:rect l="T15" t="T16" r="T17" b="T18"/>
              <a:pathLst>
                <a:path w="150" h="366">
                  <a:moveTo>
                    <a:pt x="150" y="366"/>
                  </a:moveTo>
                  <a:lnTo>
                    <a:pt x="0" y="342"/>
                  </a:lnTo>
                  <a:lnTo>
                    <a:pt x="0" y="0"/>
                  </a:lnTo>
                  <a:lnTo>
                    <a:pt x="150" y="26"/>
                  </a:lnTo>
                  <a:lnTo>
                    <a:pt x="150" y="366"/>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2" name="Freeform 9"/>
            <p:cNvSpPr>
              <a:spLocks/>
            </p:cNvSpPr>
            <p:nvPr/>
          </p:nvSpPr>
          <p:spPr bwMode="auto">
            <a:xfrm>
              <a:off x="690563" y="627063"/>
              <a:ext cx="242888" cy="53975"/>
            </a:xfrm>
            <a:custGeom>
              <a:avLst/>
              <a:gdLst>
                <a:gd name="T0" fmla="*/ 2147483647 w 153"/>
                <a:gd name="T1" fmla="*/ 2147483647 h 34"/>
                <a:gd name="T2" fmla="*/ 0 w 153"/>
                <a:gd name="T3" fmla="*/ 2147483647 h 34"/>
                <a:gd name="T4" fmla="*/ 0 w 153"/>
                <a:gd name="T5" fmla="*/ 0 h 34"/>
                <a:gd name="T6" fmla="*/ 2147483647 w 153"/>
                <a:gd name="T7" fmla="*/ 2147483647 h 34"/>
                <a:gd name="T8" fmla="*/ 2147483647 w 153"/>
                <a:gd name="T9" fmla="*/ 2147483647 h 34"/>
                <a:gd name="T10" fmla="*/ 0 60000 65536"/>
                <a:gd name="T11" fmla="*/ 0 60000 65536"/>
                <a:gd name="T12" fmla="*/ 0 60000 65536"/>
                <a:gd name="T13" fmla="*/ 0 60000 65536"/>
                <a:gd name="T14" fmla="*/ 0 60000 65536"/>
                <a:gd name="T15" fmla="*/ 0 w 153"/>
                <a:gd name="T16" fmla="*/ 0 h 34"/>
                <a:gd name="T17" fmla="*/ 153 w 153"/>
                <a:gd name="T18" fmla="*/ 34 h 34"/>
              </a:gdLst>
              <a:ahLst/>
              <a:cxnLst>
                <a:cxn ang="T10">
                  <a:pos x="T0" y="T1"/>
                </a:cxn>
                <a:cxn ang="T11">
                  <a:pos x="T2" y="T3"/>
                </a:cxn>
                <a:cxn ang="T12">
                  <a:pos x="T4" y="T5"/>
                </a:cxn>
                <a:cxn ang="T13">
                  <a:pos x="T6" y="T7"/>
                </a:cxn>
                <a:cxn ang="T14">
                  <a:pos x="T8" y="T9"/>
                </a:cxn>
              </a:cxnLst>
              <a:rect l="T15" t="T16" r="T17" b="T18"/>
              <a:pathLst>
                <a:path w="153" h="34">
                  <a:moveTo>
                    <a:pt x="153" y="34"/>
                  </a:moveTo>
                  <a:lnTo>
                    <a:pt x="0" y="8"/>
                  </a:lnTo>
                  <a:lnTo>
                    <a:pt x="0" y="0"/>
                  </a:lnTo>
                  <a:lnTo>
                    <a:pt x="153" y="26"/>
                  </a:lnTo>
                  <a:lnTo>
                    <a:pt x="153"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3" name="Freeform 10"/>
            <p:cNvSpPr>
              <a:spLocks/>
            </p:cNvSpPr>
            <p:nvPr/>
          </p:nvSpPr>
          <p:spPr bwMode="auto">
            <a:xfrm>
              <a:off x="766763" y="9826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5"/>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4" name="Freeform 11"/>
            <p:cNvSpPr>
              <a:spLocks/>
            </p:cNvSpPr>
            <p:nvPr/>
          </p:nvSpPr>
          <p:spPr bwMode="auto">
            <a:xfrm>
              <a:off x="766763" y="100171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5" name="Freeform 12"/>
            <p:cNvSpPr>
              <a:spLocks/>
            </p:cNvSpPr>
            <p:nvPr/>
          </p:nvSpPr>
          <p:spPr bwMode="auto">
            <a:xfrm>
              <a:off x="766763" y="10207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6" name="Freeform 13"/>
            <p:cNvSpPr>
              <a:spLocks/>
            </p:cNvSpPr>
            <p:nvPr/>
          </p:nvSpPr>
          <p:spPr bwMode="auto">
            <a:xfrm>
              <a:off x="766763" y="10414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5"/>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7" name="Freeform 14"/>
            <p:cNvSpPr>
              <a:spLocks/>
            </p:cNvSpPr>
            <p:nvPr/>
          </p:nvSpPr>
          <p:spPr bwMode="auto">
            <a:xfrm>
              <a:off x="766763" y="10604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8" name="Freeform 15"/>
            <p:cNvSpPr>
              <a:spLocks/>
            </p:cNvSpPr>
            <p:nvPr/>
          </p:nvSpPr>
          <p:spPr bwMode="auto">
            <a:xfrm>
              <a:off x="766763" y="10795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9" name="Freeform 16"/>
            <p:cNvSpPr>
              <a:spLocks/>
            </p:cNvSpPr>
            <p:nvPr/>
          </p:nvSpPr>
          <p:spPr bwMode="auto">
            <a:xfrm>
              <a:off x="766763" y="10985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30" name="Freeform 17"/>
            <p:cNvSpPr>
              <a:spLocks/>
            </p:cNvSpPr>
            <p:nvPr/>
          </p:nvSpPr>
          <p:spPr bwMode="auto">
            <a:xfrm>
              <a:off x="698501" y="407988"/>
              <a:ext cx="468313" cy="204788"/>
            </a:xfrm>
            <a:custGeom>
              <a:avLst/>
              <a:gdLst>
                <a:gd name="T0" fmla="*/ 2147483647 w 295"/>
                <a:gd name="T1" fmla="*/ 2147483647 h 129"/>
                <a:gd name="T2" fmla="*/ 0 w 295"/>
                <a:gd name="T3" fmla="*/ 2147483647 h 129"/>
                <a:gd name="T4" fmla="*/ 2147483647 w 295"/>
                <a:gd name="T5" fmla="*/ 0 h 129"/>
                <a:gd name="T6" fmla="*/ 2147483647 w 295"/>
                <a:gd name="T7" fmla="*/ 2147483647 h 129"/>
                <a:gd name="T8" fmla="*/ 2147483647 w 295"/>
                <a:gd name="T9" fmla="*/ 2147483647 h 129"/>
                <a:gd name="T10" fmla="*/ 0 60000 65536"/>
                <a:gd name="T11" fmla="*/ 0 60000 65536"/>
                <a:gd name="T12" fmla="*/ 0 60000 65536"/>
                <a:gd name="T13" fmla="*/ 0 60000 65536"/>
                <a:gd name="T14" fmla="*/ 0 60000 65536"/>
                <a:gd name="T15" fmla="*/ 0 w 295"/>
                <a:gd name="T16" fmla="*/ 0 h 129"/>
                <a:gd name="T17" fmla="*/ 295 w 295"/>
                <a:gd name="T18" fmla="*/ 129 h 129"/>
              </a:gdLst>
              <a:ahLst/>
              <a:cxnLst>
                <a:cxn ang="T10">
                  <a:pos x="T0" y="T1"/>
                </a:cxn>
                <a:cxn ang="T11">
                  <a:pos x="T2" y="T3"/>
                </a:cxn>
                <a:cxn ang="T12">
                  <a:pos x="T4" y="T5"/>
                </a:cxn>
                <a:cxn ang="T13">
                  <a:pos x="T6" y="T7"/>
                </a:cxn>
                <a:cxn ang="T14">
                  <a:pos x="T8" y="T9"/>
                </a:cxn>
              </a:cxnLst>
              <a:rect l="T15" t="T16" r="T17" b="T18"/>
              <a:pathLst>
                <a:path w="295" h="129">
                  <a:moveTo>
                    <a:pt x="150" y="129"/>
                  </a:moveTo>
                  <a:lnTo>
                    <a:pt x="0" y="103"/>
                  </a:lnTo>
                  <a:lnTo>
                    <a:pt x="148" y="0"/>
                  </a:lnTo>
                  <a:lnTo>
                    <a:pt x="295" y="15"/>
                  </a:lnTo>
                  <a:lnTo>
                    <a:pt x="150" y="129"/>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31" name="Freeform 18"/>
            <p:cNvSpPr>
              <a:spLocks/>
            </p:cNvSpPr>
            <p:nvPr/>
          </p:nvSpPr>
          <p:spPr bwMode="auto">
            <a:xfrm>
              <a:off x="944563" y="439738"/>
              <a:ext cx="233363" cy="722313"/>
            </a:xfrm>
            <a:custGeom>
              <a:avLst/>
              <a:gdLst>
                <a:gd name="T0" fmla="*/ 2147483647 w 147"/>
                <a:gd name="T1" fmla="*/ 2147483647 h 455"/>
                <a:gd name="T2" fmla="*/ 0 w 147"/>
                <a:gd name="T3" fmla="*/ 2147483647 h 455"/>
                <a:gd name="T4" fmla="*/ 0 w 147"/>
                <a:gd name="T5" fmla="*/ 2147483647 h 455"/>
                <a:gd name="T6" fmla="*/ 2147483647 w 147"/>
                <a:gd name="T7" fmla="*/ 0 h 455"/>
                <a:gd name="T8" fmla="*/ 2147483647 w 147"/>
                <a:gd name="T9" fmla="*/ 2147483647 h 455"/>
                <a:gd name="T10" fmla="*/ 0 60000 65536"/>
                <a:gd name="T11" fmla="*/ 0 60000 65536"/>
                <a:gd name="T12" fmla="*/ 0 60000 65536"/>
                <a:gd name="T13" fmla="*/ 0 60000 65536"/>
                <a:gd name="T14" fmla="*/ 0 60000 65536"/>
                <a:gd name="T15" fmla="*/ 0 w 147"/>
                <a:gd name="T16" fmla="*/ 0 h 455"/>
                <a:gd name="T17" fmla="*/ 147 w 147"/>
                <a:gd name="T18" fmla="*/ 455 h 455"/>
              </a:gdLst>
              <a:ahLst/>
              <a:cxnLst>
                <a:cxn ang="T10">
                  <a:pos x="T0" y="T1"/>
                </a:cxn>
                <a:cxn ang="T11">
                  <a:pos x="T2" y="T3"/>
                </a:cxn>
                <a:cxn ang="T12">
                  <a:pos x="T4" y="T5"/>
                </a:cxn>
                <a:cxn ang="T13">
                  <a:pos x="T6" y="T7"/>
                </a:cxn>
                <a:cxn ang="T14">
                  <a:pos x="T8" y="T9"/>
                </a:cxn>
              </a:cxnLst>
              <a:rect l="T15" t="T16" r="T17" b="T18"/>
              <a:pathLst>
                <a:path w="147" h="455">
                  <a:moveTo>
                    <a:pt x="147" y="318"/>
                  </a:moveTo>
                  <a:lnTo>
                    <a:pt x="0" y="455"/>
                  </a:lnTo>
                  <a:lnTo>
                    <a:pt x="0" y="114"/>
                  </a:lnTo>
                  <a:lnTo>
                    <a:pt x="147" y="0"/>
                  </a:lnTo>
                  <a:lnTo>
                    <a:pt x="147" y="318"/>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32" name="Freeform 19"/>
            <p:cNvSpPr>
              <a:spLocks/>
            </p:cNvSpPr>
            <p:nvPr/>
          </p:nvSpPr>
          <p:spPr bwMode="auto">
            <a:xfrm>
              <a:off x="722313" y="660401"/>
              <a:ext cx="180975" cy="42863"/>
            </a:xfrm>
            <a:custGeom>
              <a:avLst/>
              <a:gdLst>
                <a:gd name="T0" fmla="*/ 2147483647 w 66"/>
                <a:gd name="T1" fmla="*/ 2147483647 h 16"/>
                <a:gd name="T2" fmla="*/ 2147483647 w 66"/>
                <a:gd name="T3" fmla="*/ 2147483647 h 16"/>
                <a:gd name="T4" fmla="*/ 2147483647 w 66"/>
                <a:gd name="T5" fmla="*/ 2147483647 h 16"/>
                <a:gd name="T6" fmla="*/ 0 w 66"/>
                <a:gd name="T7" fmla="*/ 2147483647 h 16"/>
                <a:gd name="T8" fmla="*/ 0 w 66"/>
                <a:gd name="T9" fmla="*/ 2147483647 h 16"/>
                <a:gd name="T10" fmla="*/ 2147483647 w 66"/>
                <a:gd name="T11" fmla="*/ 0 h 16"/>
                <a:gd name="T12" fmla="*/ 2147483647 w 66"/>
                <a:gd name="T13" fmla="*/ 2147483647 h 16"/>
                <a:gd name="T14" fmla="*/ 2147483647 w 66"/>
                <a:gd name="T15" fmla="*/ 2147483647 h 16"/>
                <a:gd name="T16" fmla="*/ 0 60000 65536"/>
                <a:gd name="T17" fmla="*/ 0 60000 65536"/>
                <a:gd name="T18" fmla="*/ 0 60000 65536"/>
                <a:gd name="T19" fmla="*/ 0 60000 65536"/>
                <a:gd name="T20" fmla="*/ 0 60000 65536"/>
                <a:gd name="T21" fmla="*/ 0 60000 65536"/>
                <a:gd name="T22" fmla="*/ 0 60000 65536"/>
                <a:gd name="T23" fmla="*/ 0 60000 65536"/>
                <a:gd name="T24" fmla="*/ 0 w 66"/>
                <a:gd name="T25" fmla="*/ 0 h 16"/>
                <a:gd name="T26" fmla="*/ 66 w 66"/>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6" h="16">
                  <a:moveTo>
                    <a:pt x="66" y="14"/>
                  </a:moveTo>
                  <a:cubicBezTo>
                    <a:pt x="66" y="15"/>
                    <a:pt x="65" y="16"/>
                    <a:pt x="64" y="16"/>
                  </a:cubicBezTo>
                  <a:cubicBezTo>
                    <a:pt x="2" y="6"/>
                    <a:pt x="2" y="6"/>
                    <a:pt x="2" y="6"/>
                  </a:cubicBezTo>
                  <a:cubicBezTo>
                    <a:pt x="1" y="6"/>
                    <a:pt x="0" y="4"/>
                    <a:pt x="0" y="3"/>
                  </a:cubicBezTo>
                  <a:cubicBezTo>
                    <a:pt x="0" y="3"/>
                    <a:pt x="0" y="3"/>
                    <a:pt x="0" y="3"/>
                  </a:cubicBezTo>
                  <a:cubicBezTo>
                    <a:pt x="0" y="1"/>
                    <a:pt x="1" y="0"/>
                    <a:pt x="2" y="0"/>
                  </a:cubicBezTo>
                  <a:cubicBezTo>
                    <a:pt x="64" y="11"/>
                    <a:pt x="64" y="11"/>
                    <a:pt x="64" y="11"/>
                  </a:cubicBezTo>
                  <a:cubicBezTo>
                    <a:pt x="65" y="11"/>
                    <a:pt x="66" y="12"/>
                    <a:pt x="66"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grpSp>
      <p:grpSp>
        <p:nvGrpSpPr>
          <p:cNvPr id="123" name="组合 1164"/>
          <p:cNvGrpSpPr>
            <a:grpSpLocks/>
          </p:cNvGrpSpPr>
          <p:nvPr/>
        </p:nvGrpSpPr>
        <p:grpSpPr bwMode="auto">
          <a:xfrm>
            <a:off x="11076644" y="3910170"/>
            <a:ext cx="241155" cy="323984"/>
            <a:chOff x="690563" y="407988"/>
            <a:chExt cx="487363" cy="755650"/>
          </a:xfrm>
        </p:grpSpPr>
        <p:sp>
          <p:nvSpPr>
            <p:cNvPr id="124" name="Freeform 8"/>
            <p:cNvSpPr>
              <a:spLocks/>
            </p:cNvSpPr>
            <p:nvPr/>
          </p:nvSpPr>
          <p:spPr bwMode="auto">
            <a:xfrm>
              <a:off x="692151" y="582613"/>
              <a:ext cx="238125" cy="581025"/>
            </a:xfrm>
            <a:custGeom>
              <a:avLst/>
              <a:gdLst>
                <a:gd name="T0" fmla="*/ 2147483647 w 150"/>
                <a:gd name="T1" fmla="*/ 2147483647 h 366"/>
                <a:gd name="T2" fmla="*/ 0 w 150"/>
                <a:gd name="T3" fmla="*/ 2147483647 h 366"/>
                <a:gd name="T4" fmla="*/ 0 w 150"/>
                <a:gd name="T5" fmla="*/ 0 h 366"/>
                <a:gd name="T6" fmla="*/ 2147483647 w 150"/>
                <a:gd name="T7" fmla="*/ 2147483647 h 366"/>
                <a:gd name="T8" fmla="*/ 2147483647 w 150"/>
                <a:gd name="T9" fmla="*/ 2147483647 h 366"/>
                <a:gd name="T10" fmla="*/ 0 60000 65536"/>
                <a:gd name="T11" fmla="*/ 0 60000 65536"/>
                <a:gd name="T12" fmla="*/ 0 60000 65536"/>
                <a:gd name="T13" fmla="*/ 0 60000 65536"/>
                <a:gd name="T14" fmla="*/ 0 60000 65536"/>
                <a:gd name="T15" fmla="*/ 0 w 150"/>
                <a:gd name="T16" fmla="*/ 0 h 366"/>
                <a:gd name="T17" fmla="*/ 150 w 150"/>
                <a:gd name="T18" fmla="*/ 366 h 366"/>
              </a:gdLst>
              <a:ahLst/>
              <a:cxnLst>
                <a:cxn ang="T10">
                  <a:pos x="T0" y="T1"/>
                </a:cxn>
                <a:cxn ang="T11">
                  <a:pos x="T2" y="T3"/>
                </a:cxn>
                <a:cxn ang="T12">
                  <a:pos x="T4" y="T5"/>
                </a:cxn>
                <a:cxn ang="T13">
                  <a:pos x="T6" y="T7"/>
                </a:cxn>
                <a:cxn ang="T14">
                  <a:pos x="T8" y="T9"/>
                </a:cxn>
              </a:cxnLst>
              <a:rect l="T15" t="T16" r="T17" b="T18"/>
              <a:pathLst>
                <a:path w="150" h="366">
                  <a:moveTo>
                    <a:pt x="150" y="366"/>
                  </a:moveTo>
                  <a:lnTo>
                    <a:pt x="0" y="342"/>
                  </a:lnTo>
                  <a:lnTo>
                    <a:pt x="0" y="0"/>
                  </a:lnTo>
                  <a:lnTo>
                    <a:pt x="150" y="26"/>
                  </a:lnTo>
                  <a:lnTo>
                    <a:pt x="150" y="366"/>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25" name="Freeform 9"/>
            <p:cNvSpPr>
              <a:spLocks/>
            </p:cNvSpPr>
            <p:nvPr/>
          </p:nvSpPr>
          <p:spPr bwMode="auto">
            <a:xfrm>
              <a:off x="690563" y="627063"/>
              <a:ext cx="242888" cy="53975"/>
            </a:xfrm>
            <a:custGeom>
              <a:avLst/>
              <a:gdLst>
                <a:gd name="T0" fmla="*/ 2147483647 w 153"/>
                <a:gd name="T1" fmla="*/ 2147483647 h 34"/>
                <a:gd name="T2" fmla="*/ 0 w 153"/>
                <a:gd name="T3" fmla="*/ 2147483647 h 34"/>
                <a:gd name="T4" fmla="*/ 0 w 153"/>
                <a:gd name="T5" fmla="*/ 0 h 34"/>
                <a:gd name="T6" fmla="*/ 2147483647 w 153"/>
                <a:gd name="T7" fmla="*/ 2147483647 h 34"/>
                <a:gd name="T8" fmla="*/ 2147483647 w 153"/>
                <a:gd name="T9" fmla="*/ 2147483647 h 34"/>
                <a:gd name="T10" fmla="*/ 0 60000 65536"/>
                <a:gd name="T11" fmla="*/ 0 60000 65536"/>
                <a:gd name="T12" fmla="*/ 0 60000 65536"/>
                <a:gd name="T13" fmla="*/ 0 60000 65536"/>
                <a:gd name="T14" fmla="*/ 0 60000 65536"/>
                <a:gd name="T15" fmla="*/ 0 w 153"/>
                <a:gd name="T16" fmla="*/ 0 h 34"/>
                <a:gd name="T17" fmla="*/ 153 w 153"/>
                <a:gd name="T18" fmla="*/ 34 h 34"/>
              </a:gdLst>
              <a:ahLst/>
              <a:cxnLst>
                <a:cxn ang="T10">
                  <a:pos x="T0" y="T1"/>
                </a:cxn>
                <a:cxn ang="T11">
                  <a:pos x="T2" y="T3"/>
                </a:cxn>
                <a:cxn ang="T12">
                  <a:pos x="T4" y="T5"/>
                </a:cxn>
                <a:cxn ang="T13">
                  <a:pos x="T6" y="T7"/>
                </a:cxn>
                <a:cxn ang="T14">
                  <a:pos x="T8" y="T9"/>
                </a:cxn>
              </a:cxnLst>
              <a:rect l="T15" t="T16" r="T17" b="T18"/>
              <a:pathLst>
                <a:path w="153" h="34">
                  <a:moveTo>
                    <a:pt x="153" y="34"/>
                  </a:moveTo>
                  <a:lnTo>
                    <a:pt x="0" y="8"/>
                  </a:lnTo>
                  <a:lnTo>
                    <a:pt x="0" y="0"/>
                  </a:lnTo>
                  <a:lnTo>
                    <a:pt x="153" y="26"/>
                  </a:lnTo>
                  <a:lnTo>
                    <a:pt x="153"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26" name="Freeform 10"/>
            <p:cNvSpPr>
              <a:spLocks/>
            </p:cNvSpPr>
            <p:nvPr/>
          </p:nvSpPr>
          <p:spPr bwMode="auto">
            <a:xfrm>
              <a:off x="766763" y="9826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5"/>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27" name="Freeform 11"/>
            <p:cNvSpPr>
              <a:spLocks/>
            </p:cNvSpPr>
            <p:nvPr/>
          </p:nvSpPr>
          <p:spPr bwMode="auto">
            <a:xfrm>
              <a:off x="766763" y="100171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28" name="Freeform 12"/>
            <p:cNvSpPr>
              <a:spLocks/>
            </p:cNvSpPr>
            <p:nvPr/>
          </p:nvSpPr>
          <p:spPr bwMode="auto">
            <a:xfrm>
              <a:off x="766763" y="10207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29" name="Freeform 13"/>
            <p:cNvSpPr>
              <a:spLocks/>
            </p:cNvSpPr>
            <p:nvPr/>
          </p:nvSpPr>
          <p:spPr bwMode="auto">
            <a:xfrm>
              <a:off x="766763" y="10414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5"/>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0" name="Freeform 14"/>
            <p:cNvSpPr>
              <a:spLocks/>
            </p:cNvSpPr>
            <p:nvPr/>
          </p:nvSpPr>
          <p:spPr bwMode="auto">
            <a:xfrm>
              <a:off x="766763" y="10604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1" name="Freeform 15"/>
            <p:cNvSpPr>
              <a:spLocks/>
            </p:cNvSpPr>
            <p:nvPr/>
          </p:nvSpPr>
          <p:spPr bwMode="auto">
            <a:xfrm>
              <a:off x="766763" y="10795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2" name="Freeform 16"/>
            <p:cNvSpPr>
              <a:spLocks/>
            </p:cNvSpPr>
            <p:nvPr/>
          </p:nvSpPr>
          <p:spPr bwMode="auto">
            <a:xfrm>
              <a:off x="766763" y="10985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3" name="Freeform 17"/>
            <p:cNvSpPr>
              <a:spLocks/>
            </p:cNvSpPr>
            <p:nvPr/>
          </p:nvSpPr>
          <p:spPr bwMode="auto">
            <a:xfrm>
              <a:off x="698501" y="407988"/>
              <a:ext cx="468313" cy="204788"/>
            </a:xfrm>
            <a:custGeom>
              <a:avLst/>
              <a:gdLst>
                <a:gd name="T0" fmla="*/ 2147483647 w 295"/>
                <a:gd name="T1" fmla="*/ 2147483647 h 129"/>
                <a:gd name="T2" fmla="*/ 0 w 295"/>
                <a:gd name="T3" fmla="*/ 2147483647 h 129"/>
                <a:gd name="T4" fmla="*/ 2147483647 w 295"/>
                <a:gd name="T5" fmla="*/ 0 h 129"/>
                <a:gd name="T6" fmla="*/ 2147483647 w 295"/>
                <a:gd name="T7" fmla="*/ 2147483647 h 129"/>
                <a:gd name="T8" fmla="*/ 2147483647 w 295"/>
                <a:gd name="T9" fmla="*/ 2147483647 h 129"/>
                <a:gd name="T10" fmla="*/ 0 60000 65536"/>
                <a:gd name="T11" fmla="*/ 0 60000 65536"/>
                <a:gd name="T12" fmla="*/ 0 60000 65536"/>
                <a:gd name="T13" fmla="*/ 0 60000 65536"/>
                <a:gd name="T14" fmla="*/ 0 60000 65536"/>
                <a:gd name="T15" fmla="*/ 0 w 295"/>
                <a:gd name="T16" fmla="*/ 0 h 129"/>
                <a:gd name="T17" fmla="*/ 295 w 295"/>
                <a:gd name="T18" fmla="*/ 129 h 129"/>
              </a:gdLst>
              <a:ahLst/>
              <a:cxnLst>
                <a:cxn ang="T10">
                  <a:pos x="T0" y="T1"/>
                </a:cxn>
                <a:cxn ang="T11">
                  <a:pos x="T2" y="T3"/>
                </a:cxn>
                <a:cxn ang="T12">
                  <a:pos x="T4" y="T5"/>
                </a:cxn>
                <a:cxn ang="T13">
                  <a:pos x="T6" y="T7"/>
                </a:cxn>
                <a:cxn ang="T14">
                  <a:pos x="T8" y="T9"/>
                </a:cxn>
              </a:cxnLst>
              <a:rect l="T15" t="T16" r="T17" b="T18"/>
              <a:pathLst>
                <a:path w="295" h="129">
                  <a:moveTo>
                    <a:pt x="150" y="129"/>
                  </a:moveTo>
                  <a:lnTo>
                    <a:pt x="0" y="103"/>
                  </a:lnTo>
                  <a:lnTo>
                    <a:pt x="148" y="0"/>
                  </a:lnTo>
                  <a:lnTo>
                    <a:pt x="295" y="15"/>
                  </a:lnTo>
                  <a:lnTo>
                    <a:pt x="150" y="129"/>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4" name="Freeform 18"/>
            <p:cNvSpPr>
              <a:spLocks/>
            </p:cNvSpPr>
            <p:nvPr/>
          </p:nvSpPr>
          <p:spPr bwMode="auto">
            <a:xfrm>
              <a:off x="944563" y="439738"/>
              <a:ext cx="233363" cy="722313"/>
            </a:xfrm>
            <a:custGeom>
              <a:avLst/>
              <a:gdLst>
                <a:gd name="T0" fmla="*/ 2147483647 w 147"/>
                <a:gd name="T1" fmla="*/ 2147483647 h 455"/>
                <a:gd name="T2" fmla="*/ 0 w 147"/>
                <a:gd name="T3" fmla="*/ 2147483647 h 455"/>
                <a:gd name="T4" fmla="*/ 0 w 147"/>
                <a:gd name="T5" fmla="*/ 2147483647 h 455"/>
                <a:gd name="T6" fmla="*/ 2147483647 w 147"/>
                <a:gd name="T7" fmla="*/ 0 h 455"/>
                <a:gd name="T8" fmla="*/ 2147483647 w 147"/>
                <a:gd name="T9" fmla="*/ 2147483647 h 455"/>
                <a:gd name="T10" fmla="*/ 0 60000 65536"/>
                <a:gd name="T11" fmla="*/ 0 60000 65536"/>
                <a:gd name="T12" fmla="*/ 0 60000 65536"/>
                <a:gd name="T13" fmla="*/ 0 60000 65536"/>
                <a:gd name="T14" fmla="*/ 0 60000 65536"/>
                <a:gd name="T15" fmla="*/ 0 w 147"/>
                <a:gd name="T16" fmla="*/ 0 h 455"/>
                <a:gd name="T17" fmla="*/ 147 w 147"/>
                <a:gd name="T18" fmla="*/ 455 h 455"/>
              </a:gdLst>
              <a:ahLst/>
              <a:cxnLst>
                <a:cxn ang="T10">
                  <a:pos x="T0" y="T1"/>
                </a:cxn>
                <a:cxn ang="T11">
                  <a:pos x="T2" y="T3"/>
                </a:cxn>
                <a:cxn ang="T12">
                  <a:pos x="T4" y="T5"/>
                </a:cxn>
                <a:cxn ang="T13">
                  <a:pos x="T6" y="T7"/>
                </a:cxn>
                <a:cxn ang="T14">
                  <a:pos x="T8" y="T9"/>
                </a:cxn>
              </a:cxnLst>
              <a:rect l="T15" t="T16" r="T17" b="T18"/>
              <a:pathLst>
                <a:path w="147" h="455">
                  <a:moveTo>
                    <a:pt x="147" y="318"/>
                  </a:moveTo>
                  <a:lnTo>
                    <a:pt x="0" y="455"/>
                  </a:lnTo>
                  <a:lnTo>
                    <a:pt x="0" y="114"/>
                  </a:lnTo>
                  <a:lnTo>
                    <a:pt x="147" y="0"/>
                  </a:lnTo>
                  <a:lnTo>
                    <a:pt x="147" y="318"/>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5" name="Freeform 19"/>
            <p:cNvSpPr>
              <a:spLocks/>
            </p:cNvSpPr>
            <p:nvPr/>
          </p:nvSpPr>
          <p:spPr bwMode="auto">
            <a:xfrm>
              <a:off x="722313" y="660401"/>
              <a:ext cx="180975" cy="42863"/>
            </a:xfrm>
            <a:custGeom>
              <a:avLst/>
              <a:gdLst>
                <a:gd name="T0" fmla="*/ 2147483647 w 66"/>
                <a:gd name="T1" fmla="*/ 2147483647 h 16"/>
                <a:gd name="T2" fmla="*/ 2147483647 w 66"/>
                <a:gd name="T3" fmla="*/ 2147483647 h 16"/>
                <a:gd name="T4" fmla="*/ 2147483647 w 66"/>
                <a:gd name="T5" fmla="*/ 2147483647 h 16"/>
                <a:gd name="T6" fmla="*/ 0 w 66"/>
                <a:gd name="T7" fmla="*/ 2147483647 h 16"/>
                <a:gd name="T8" fmla="*/ 0 w 66"/>
                <a:gd name="T9" fmla="*/ 2147483647 h 16"/>
                <a:gd name="T10" fmla="*/ 2147483647 w 66"/>
                <a:gd name="T11" fmla="*/ 0 h 16"/>
                <a:gd name="T12" fmla="*/ 2147483647 w 66"/>
                <a:gd name="T13" fmla="*/ 2147483647 h 16"/>
                <a:gd name="T14" fmla="*/ 2147483647 w 66"/>
                <a:gd name="T15" fmla="*/ 2147483647 h 16"/>
                <a:gd name="T16" fmla="*/ 0 60000 65536"/>
                <a:gd name="T17" fmla="*/ 0 60000 65536"/>
                <a:gd name="T18" fmla="*/ 0 60000 65536"/>
                <a:gd name="T19" fmla="*/ 0 60000 65536"/>
                <a:gd name="T20" fmla="*/ 0 60000 65536"/>
                <a:gd name="T21" fmla="*/ 0 60000 65536"/>
                <a:gd name="T22" fmla="*/ 0 60000 65536"/>
                <a:gd name="T23" fmla="*/ 0 60000 65536"/>
                <a:gd name="T24" fmla="*/ 0 w 66"/>
                <a:gd name="T25" fmla="*/ 0 h 16"/>
                <a:gd name="T26" fmla="*/ 66 w 66"/>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6" h="16">
                  <a:moveTo>
                    <a:pt x="66" y="14"/>
                  </a:moveTo>
                  <a:cubicBezTo>
                    <a:pt x="66" y="15"/>
                    <a:pt x="65" y="16"/>
                    <a:pt x="64" y="16"/>
                  </a:cubicBezTo>
                  <a:cubicBezTo>
                    <a:pt x="2" y="6"/>
                    <a:pt x="2" y="6"/>
                    <a:pt x="2" y="6"/>
                  </a:cubicBezTo>
                  <a:cubicBezTo>
                    <a:pt x="1" y="6"/>
                    <a:pt x="0" y="4"/>
                    <a:pt x="0" y="3"/>
                  </a:cubicBezTo>
                  <a:cubicBezTo>
                    <a:pt x="0" y="3"/>
                    <a:pt x="0" y="3"/>
                    <a:pt x="0" y="3"/>
                  </a:cubicBezTo>
                  <a:cubicBezTo>
                    <a:pt x="0" y="1"/>
                    <a:pt x="1" y="0"/>
                    <a:pt x="2" y="0"/>
                  </a:cubicBezTo>
                  <a:cubicBezTo>
                    <a:pt x="64" y="11"/>
                    <a:pt x="64" y="11"/>
                    <a:pt x="64" y="11"/>
                  </a:cubicBezTo>
                  <a:cubicBezTo>
                    <a:pt x="65" y="11"/>
                    <a:pt x="66" y="12"/>
                    <a:pt x="66"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grpSp>
      <p:grpSp>
        <p:nvGrpSpPr>
          <p:cNvPr id="136" name="组合 1164"/>
          <p:cNvGrpSpPr>
            <a:grpSpLocks/>
          </p:cNvGrpSpPr>
          <p:nvPr/>
        </p:nvGrpSpPr>
        <p:grpSpPr bwMode="auto">
          <a:xfrm>
            <a:off x="10911553" y="5190221"/>
            <a:ext cx="241155" cy="323984"/>
            <a:chOff x="690563" y="407988"/>
            <a:chExt cx="487363" cy="755650"/>
          </a:xfrm>
        </p:grpSpPr>
        <p:sp>
          <p:nvSpPr>
            <p:cNvPr id="137" name="Freeform 8"/>
            <p:cNvSpPr>
              <a:spLocks/>
            </p:cNvSpPr>
            <p:nvPr/>
          </p:nvSpPr>
          <p:spPr bwMode="auto">
            <a:xfrm>
              <a:off x="692151" y="582613"/>
              <a:ext cx="238125" cy="581025"/>
            </a:xfrm>
            <a:custGeom>
              <a:avLst/>
              <a:gdLst>
                <a:gd name="T0" fmla="*/ 2147483647 w 150"/>
                <a:gd name="T1" fmla="*/ 2147483647 h 366"/>
                <a:gd name="T2" fmla="*/ 0 w 150"/>
                <a:gd name="T3" fmla="*/ 2147483647 h 366"/>
                <a:gd name="T4" fmla="*/ 0 w 150"/>
                <a:gd name="T5" fmla="*/ 0 h 366"/>
                <a:gd name="T6" fmla="*/ 2147483647 w 150"/>
                <a:gd name="T7" fmla="*/ 2147483647 h 366"/>
                <a:gd name="T8" fmla="*/ 2147483647 w 150"/>
                <a:gd name="T9" fmla="*/ 2147483647 h 366"/>
                <a:gd name="T10" fmla="*/ 0 60000 65536"/>
                <a:gd name="T11" fmla="*/ 0 60000 65536"/>
                <a:gd name="T12" fmla="*/ 0 60000 65536"/>
                <a:gd name="T13" fmla="*/ 0 60000 65536"/>
                <a:gd name="T14" fmla="*/ 0 60000 65536"/>
                <a:gd name="T15" fmla="*/ 0 w 150"/>
                <a:gd name="T16" fmla="*/ 0 h 366"/>
                <a:gd name="T17" fmla="*/ 150 w 150"/>
                <a:gd name="T18" fmla="*/ 366 h 366"/>
              </a:gdLst>
              <a:ahLst/>
              <a:cxnLst>
                <a:cxn ang="T10">
                  <a:pos x="T0" y="T1"/>
                </a:cxn>
                <a:cxn ang="T11">
                  <a:pos x="T2" y="T3"/>
                </a:cxn>
                <a:cxn ang="T12">
                  <a:pos x="T4" y="T5"/>
                </a:cxn>
                <a:cxn ang="T13">
                  <a:pos x="T6" y="T7"/>
                </a:cxn>
                <a:cxn ang="T14">
                  <a:pos x="T8" y="T9"/>
                </a:cxn>
              </a:cxnLst>
              <a:rect l="T15" t="T16" r="T17" b="T18"/>
              <a:pathLst>
                <a:path w="150" h="366">
                  <a:moveTo>
                    <a:pt x="150" y="366"/>
                  </a:moveTo>
                  <a:lnTo>
                    <a:pt x="0" y="342"/>
                  </a:lnTo>
                  <a:lnTo>
                    <a:pt x="0" y="0"/>
                  </a:lnTo>
                  <a:lnTo>
                    <a:pt x="150" y="26"/>
                  </a:lnTo>
                  <a:lnTo>
                    <a:pt x="150" y="366"/>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8" name="Freeform 9"/>
            <p:cNvSpPr>
              <a:spLocks/>
            </p:cNvSpPr>
            <p:nvPr/>
          </p:nvSpPr>
          <p:spPr bwMode="auto">
            <a:xfrm>
              <a:off x="690563" y="627063"/>
              <a:ext cx="242888" cy="53975"/>
            </a:xfrm>
            <a:custGeom>
              <a:avLst/>
              <a:gdLst>
                <a:gd name="T0" fmla="*/ 2147483647 w 153"/>
                <a:gd name="T1" fmla="*/ 2147483647 h 34"/>
                <a:gd name="T2" fmla="*/ 0 w 153"/>
                <a:gd name="T3" fmla="*/ 2147483647 h 34"/>
                <a:gd name="T4" fmla="*/ 0 w 153"/>
                <a:gd name="T5" fmla="*/ 0 h 34"/>
                <a:gd name="T6" fmla="*/ 2147483647 w 153"/>
                <a:gd name="T7" fmla="*/ 2147483647 h 34"/>
                <a:gd name="T8" fmla="*/ 2147483647 w 153"/>
                <a:gd name="T9" fmla="*/ 2147483647 h 34"/>
                <a:gd name="T10" fmla="*/ 0 60000 65536"/>
                <a:gd name="T11" fmla="*/ 0 60000 65536"/>
                <a:gd name="T12" fmla="*/ 0 60000 65536"/>
                <a:gd name="T13" fmla="*/ 0 60000 65536"/>
                <a:gd name="T14" fmla="*/ 0 60000 65536"/>
                <a:gd name="T15" fmla="*/ 0 w 153"/>
                <a:gd name="T16" fmla="*/ 0 h 34"/>
                <a:gd name="T17" fmla="*/ 153 w 153"/>
                <a:gd name="T18" fmla="*/ 34 h 34"/>
              </a:gdLst>
              <a:ahLst/>
              <a:cxnLst>
                <a:cxn ang="T10">
                  <a:pos x="T0" y="T1"/>
                </a:cxn>
                <a:cxn ang="T11">
                  <a:pos x="T2" y="T3"/>
                </a:cxn>
                <a:cxn ang="T12">
                  <a:pos x="T4" y="T5"/>
                </a:cxn>
                <a:cxn ang="T13">
                  <a:pos x="T6" y="T7"/>
                </a:cxn>
                <a:cxn ang="T14">
                  <a:pos x="T8" y="T9"/>
                </a:cxn>
              </a:cxnLst>
              <a:rect l="T15" t="T16" r="T17" b="T18"/>
              <a:pathLst>
                <a:path w="153" h="34">
                  <a:moveTo>
                    <a:pt x="153" y="34"/>
                  </a:moveTo>
                  <a:lnTo>
                    <a:pt x="0" y="8"/>
                  </a:lnTo>
                  <a:lnTo>
                    <a:pt x="0" y="0"/>
                  </a:lnTo>
                  <a:lnTo>
                    <a:pt x="153" y="26"/>
                  </a:lnTo>
                  <a:lnTo>
                    <a:pt x="153"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9" name="Freeform 10"/>
            <p:cNvSpPr>
              <a:spLocks/>
            </p:cNvSpPr>
            <p:nvPr/>
          </p:nvSpPr>
          <p:spPr bwMode="auto">
            <a:xfrm>
              <a:off x="766763" y="9826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5"/>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0" name="Freeform 11"/>
            <p:cNvSpPr>
              <a:spLocks/>
            </p:cNvSpPr>
            <p:nvPr/>
          </p:nvSpPr>
          <p:spPr bwMode="auto">
            <a:xfrm>
              <a:off x="766763" y="100171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1" name="Freeform 12"/>
            <p:cNvSpPr>
              <a:spLocks/>
            </p:cNvSpPr>
            <p:nvPr/>
          </p:nvSpPr>
          <p:spPr bwMode="auto">
            <a:xfrm>
              <a:off x="766763" y="10207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2" name="Freeform 13"/>
            <p:cNvSpPr>
              <a:spLocks/>
            </p:cNvSpPr>
            <p:nvPr/>
          </p:nvSpPr>
          <p:spPr bwMode="auto">
            <a:xfrm>
              <a:off x="766763" y="10414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5"/>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3" name="Freeform 14"/>
            <p:cNvSpPr>
              <a:spLocks/>
            </p:cNvSpPr>
            <p:nvPr/>
          </p:nvSpPr>
          <p:spPr bwMode="auto">
            <a:xfrm>
              <a:off x="766763" y="10604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4" name="Freeform 15"/>
            <p:cNvSpPr>
              <a:spLocks/>
            </p:cNvSpPr>
            <p:nvPr/>
          </p:nvSpPr>
          <p:spPr bwMode="auto">
            <a:xfrm>
              <a:off x="766763" y="10795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5" name="Freeform 16"/>
            <p:cNvSpPr>
              <a:spLocks/>
            </p:cNvSpPr>
            <p:nvPr/>
          </p:nvSpPr>
          <p:spPr bwMode="auto">
            <a:xfrm>
              <a:off x="766763" y="10985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6" name="Freeform 17"/>
            <p:cNvSpPr>
              <a:spLocks/>
            </p:cNvSpPr>
            <p:nvPr/>
          </p:nvSpPr>
          <p:spPr bwMode="auto">
            <a:xfrm>
              <a:off x="698501" y="407988"/>
              <a:ext cx="468313" cy="204788"/>
            </a:xfrm>
            <a:custGeom>
              <a:avLst/>
              <a:gdLst>
                <a:gd name="T0" fmla="*/ 2147483647 w 295"/>
                <a:gd name="T1" fmla="*/ 2147483647 h 129"/>
                <a:gd name="T2" fmla="*/ 0 w 295"/>
                <a:gd name="T3" fmla="*/ 2147483647 h 129"/>
                <a:gd name="T4" fmla="*/ 2147483647 w 295"/>
                <a:gd name="T5" fmla="*/ 0 h 129"/>
                <a:gd name="T6" fmla="*/ 2147483647 w 295"/>
                <a:gd name="T7" fmla="*/ 2147483647 h 129"/>
                <a:gd name="T8" fmla="*/ 2147483647 w 295"/>
                <a:gd name="T9" fmla="*/ 2147483647 h 129"/>
                <a:gd name="T10" fmla="*/ 0 60000 65536"/>
                <a:gd name="T11" fmla="*/ 0 60000 65536"/>
                <a:gd name="T12" fmla="*/ 0 60000 65536"/>
                <a:gd name="T13" fmla="*/ 0 60000 65536"/>
                <a:gd name="T14" fmla="*/ 0 60000 65536"/>
                <a:gd name="T15" fmla="*/ 0 w 295"/>
                <a:gd name="T16" fmla="*/ 0 h 129"/>
                <a:gd name="T17" fmla="*/ 295 w 295"/>
                <a:gd name="T18" fmla="*/ 129 h 129"/>
              </a:gdLst>
              <a:ahLst/>
              <a:cxnLst>
                <a:cxn ang="T10">
                  <a:pos x="T0" y="T1"/>
                </a:cxn>
                <a:cxn ang="T11">
                  <a:pos x="T2" y="T3"/>
                </a:cxn>
                <a:cxn ang="T12">
                  <a:pos x="T4" y="T5"/>
                </a:cxn>
                <a:cxn ang="T13">
                  <a:pos x="T6" y="T7"/>
                </a:cxn>
                <a:cxn ang="T14">
                  <a:pos x="T8" y="T9"/>
                </a:cxn>
              </a:cxnLst>
              <a:rect l="T15" t="T16" r="T17" b="T18"/>
              <a:pathLst>
                <a:path w="295" h="129">
                  <a:moveTo>
                    <a:pt x="150" y="129"/>
                  </a:moveTo>
                  <a:lnTo>
                    <a:pt x="0" y="103"/>
                  </a:lnTo>
                  <a:lnTo>
                    <a:pt x="148" y="0"/>
                  </a:lnTo>
                  <a:lnTo>
                    <a:pt x="295" y="15"/>
                  </a:lnTo>
                  <a:lnTo>
                    <a:pt x="150" y="129"/>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7" name="Freeform 18"/>
            <p:cNvSpPr>
              <a:spLocks/>
            </p:cNvSpPr>
            <p:nvPr/>
          </p:nvSpPr>
          <p:spPr bwMode="auto">
            <a:xfrm>
              <a:off x="944563" y="439738"/>
              <a:ext cx="233363" cy="722313"/>
            </a:xfrm>
            <a:custGeom>
              <a:avLst/>
              <a:gdLst>
                <a:gd name="T0" fmla="*/ 2147483647 w 147"/>
                <a:gd name="T1" fmla="*/ 2147483647 h 455"/>
                <a:gd name="T2" fmla="*/ 0 w 147"/>
                <a:gd name="T3" fmla="*/ 2147483647 h 455"/>
                <a:gd name="T4" fmla="*/ 0 w 147"/>
                <a:gd name="T5" fmla="*/ 2147483647 h 455"/>
                <a:gd name="T6" fmla="*/ 2147483647 w 147"/>
                <a:gd name="T7" fmla="*/ 0 h 455"/>
                <a:gd name="T8" fmla="*/ 2147483647 w 147"/>
                <a:gd name="T9" fmla="*/ 2147483647 h 455"/>
                <a:gd name="T10" fmla="*/ 0 60000 65536"/>
                <a:gd name="T11" fmla="*/ 0 60000 65536"/>
                <a:gd name="T12" fmla="*/ 0 60000 65536"/>
                <a:gd name="T13" fmla="*/ 0 60000 65536"/>
                <a:gd name="T14" fmla="*/ 0 60000 65536"/>
                <a:gd name="T15" fmla="*/ 0 w 147"/>
                <a:gd name="T16" fmla="*/ 0 h 455"/>
                <a:gd name="T17" fmla="*/ 147 w 147"/>
                <a:gd name="T18" fmla="*/ 455 h 455"/>
              </a:gdLst>
              <a:ahLst/>
              <a:cxnLst>
                <a:cxn ang="T10">
                  <a:pos x="T0" y="T1"/>
                </a:cxn>
                <a:cxn ang="T11">
                  <a:pos x="T2" y="T3"/>
                </a:cxn>
                <a:cxn ang="T12">
                  <a:pos x="T4" y="T5"/>
                </a:cxn>
                <a:cxn ang="T13">
                  <a:pos x="T6" y="T7"/>
                </a:cxn>
                <a:cxn ang="T14">
                  <a:pos x="T8" y="T9"/>
                </a:cxn>
              </a:cxnLst>
              <a:rect l="T15" t="T16" r="T17" b="T18"/>
              <a:pathLst>
                <a:path w="147" h="455">
                  <a:moveTo>
                    <a:pt x="147" y="318"/>
                  </a:moveTo>
                  <a:lnTo>
                    <a:pt x="0" y="455"/>
                  </a:lnTo>
                  <a:lnTo>
                    <a:pt x="0" y="114"/>
                  </a:lnTo>
                  <a:lnTo>
                    <a:pt x="147" y="0"/>
                  </a:lnTo>
                  <a:lnTo>
                    <a:pt x="147" y="318"/>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8" name="Freeform 19"/>
            <p:cNvSpPr>
              <a:spLocks/>
            </p:cNvSpPr>
            <p:nvPr/>
          </p:nvSpPr>
          <p:spPr bwMode="auto">
            <a:xfrm>
              <a:off x="722313" y="660401"/>
              <a:ext cx="180975" cy="42863"/>
            </a:xfrm>
            <a:custGeom>
              <a:avLst/>
              <a:gdLst>
                <a:gd name="T0" fmla="*/ 2147483647 w 66"/>
                <a:gd name="T1" fmla="*/ 2147483647 h 16"/>
                <a:gd name="T2" fmla="*/ 2147483647 w 66"/>
                <a:gd name="T3" fmla="*/ 2147483647 h 16"/>
                <a:gd name="T4" fmla="*/ 2147483647 w 66"/>
                <a:gd name="T5" fmla="*/ 2147483647 h 16"/>
                <a:gd name="T6" fmla="*/ 0 w 66"/>
                <a:gd name="T7" fmla="*/ 2147483647 h 16"/>
                <a:gd name="T8" fmla="*/ 0 w 66"/>
                <a:gd name="T9" fmla="*/ 2147483647 h 16"/>
                <a:gd name="T10" fmla="*/ 2147483647 w 66"/>
                <a:gd name="T11" fmla="*/ 0 h 16"/>
                <a:gd name="T12" fmla="*/ 2147483647 w 66"/>
                <a:gd name="T13" fmla="*/ 2147483647 h 16"/>
                <a:gd name="T14" fmla="*/ 2147483647 w 66"/>
                <a:gd name="T15" fmla="*/ 2147483647 h 16"/>
                <a:gd name="T16" fmla="*/ 0 60000 65536"/>
                <a:gd name="T17" fmla="*/ 0 60000 65536"/>
                <a:gd name="T18" fmla="*/ 0 60000 65536"/>
                <a:gd name="T19" fmla="*/ 0 60000 65536"/>
                <a:gd name="T20" fmla="*/ 0 60000 65536"/>
                <a:gd name="T21" fmla="*/ 0 60000 65536"/>
                <a:gd name="T22" fmla="*/ 0 60000 65536"/>
                <a:gd name="T23" fmla="*/ 0 60000 65536"/>
                <a:gd name="T24" fmla="*/ 0 w 66"/>
                <a:gd name="T25" fmla="*/ 0 h 16"/>
                <a:gd name="T26" fmla="*/ 66 w 66"/>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6" h="16">
                  <a:moveTo>
                    <a:pt x="66" y="14"/>
                  </a:moveTo>
                  <a:cubicBezTo>
                    <a:pt x="66" y="15"/>
                    <a:pt x="65" y="16"/>
                    <a:pt x="64" y="16"/>
                  </a:cubicBezTo>
                  <a:cubicBezTo>
                    <a:pt x="2" y="6"/>
                    <a:pt x="2" y="6"/>
                    <a:pt x="2" y="6"/>
                  </a:cubicBezTo>
                  <a:cubicBezTo>
                    <a:pt x="1" y="6"/>
                    <a:pt x="0" y="4"/>
                    <a:pt x="0" y="3"/>
                  </a:cubicBezTo>
                  <a:cubicBezTo>
                    <a:pt x="0" y="3"/>
                    <a:pt x="0" y="3"/>
                    <a:pt x="0" y="3"/>
                  </a:cubicBezTo>
                  <a:cubicBezTo>
                    <a:pt x="0" y="1"/>
                    <a:pt x="1" y="0"/>
                    <a:pt x="2" y="0"/>
                  </a:cubicBezTo>
                  <a:cubicBezTo>
                    <a:pt x="64" y="11"/>
                    <a:pt x="64" y="11"/>
                    <a:pt x="64" y="11"/>
                  </a:cubicBezTo>
                  <a:cubicBezTo>
                    <a:pt x="65" y="11"/>
                    <a:pt x="66" y="12"/>
                    <a:pt x="66"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grpSp>
      <p:grpSp>
        <p:nvGrpSpPr>
          <p:cNvPr id="149" name="组合 1164"/>
          <p:cNvGrpSpPr>
            <a:grpSpLocks/>
          </p:cNvGrpSpPr>
          <p:nvPr/>
        </p:nvGrpSpPr>
        <p:grpSpPr bwMode="auto">
          <a:xfrm>
            <a:off x="11178405" y="5249069"/>
            <a:ext cx="241155" cy="323984"/>
            <a:chOff x="690563" y="407988"/>
            <a:chExt cx="487363" cy="755650"/>
          </a:xfrm>
        </p:grpSpPr>
        <p:sp>
          <p:nvSpPr>
            <p:cNvPr id="150" name="Freeform 8"/>
            <p:cNvSpPr>
              <a:spLocks/>
            </p:cNvSpPr>
            <p:nvPr/>
          </p:nvSpPr>
          <p:spPr bwMode="auto">
            <a:xfrm>
              <a:off x="692151" y="582613"/>
              <a:ext cx="238125" cy="581025"/>
            </a:xfrm>
            <a:custGeom>
              <a:avLst/>
              <a:gdLst>
                <a:gd name="T0" fmla="*/ 2147483647 w 150"/>
                <a:gd name="T1" fmla="*/ 2147483647 h 366"/>
                <a:gd name="T2" fmla="*/ 0 w 150"/>
                <a:gd name="T3" fmla="*/ 2147483647 h 366"/>
                <a:gd name="T4" fmla="*/ 0 w 150"/>
                <a:gd name="T5" fmla="*/ 0 h 366"/>
                <a:gd name="T6" fmla="*/ 2147483647 w 150"/>
                <a:gd name="T7" fmla="*/ 2147483647 h 366"/>
                <a:gd name="T8" fmla="*/ 2147483647 w 150"/>
                <a:gd name="T9" fmla="*/ 2147483647 h 366"/>
                <a:gd name="T10" fmla="*/ 0 60000 65536"/>
                <a:gd name="T11" fmla="*/ 0 60000 65536"/>
                <a:gd name="T12" fmla="*/ 0 60000 65536"/>
                <a:gd name="T13" fmla="*/ 0 60000 65536"/>
                <a:gd name="T14" fmla="*/ 0 60000 65536"/>
                <a:gd name="T15" fmla="*/ 0 w 150"/>
                <a:gd name="T16" fmla="*/ 0 h 366"/>
                <a:gd name="T17" fmla="*/ 150 w 150"/>
                <a:gd name="T18" fmla="*/ 366 h 366"/>
              </a:gdLst>
              <a:ahLst/>
              <a:cxnLst>
                <a:cxn ang="T10">
                  <a:pos x="T0" y="T1"/>
                </a:cxn>
                <a:cxn ang="T11">
                  <a:pos x="T2" y="T3"/>
                </a:cxn>
                <a:cxn ang="T12">
                  <a:pos x="T4" y="T5"/>
                </a:cxn>
                <a:cxn ang="T13">
                  <a:pos x="T6" y="T7"/>
                </a:cxn>
                <a:cxn ang="T14">
                  <a:pos x="T8" y="T9"/>
                </a:cxn>
              </a:cxnLst>
              <a:rect l="T15" t="T16" r="T17" b="T18"/>
              <a:pathLst>
                <a:path w="150" h="366">
                  <a:moveTo>
                    <a:pt x="150" y="366"/>
                  </a:moveTo>
                  <a:lnTo>
                    <a:pt x="0" y="342"/>
                  </a:lnTo>
                  <a:lnTo>
                    <a:pt x="0" y="0"/>
                  </a:lnTo>
                  <a:lnTo>
                    <a:pt x="150" y="26"/>
                  </a:lnTo>
                  <a:lnTo>
                    <a:pt x="150" y="366"/>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1" name="Freeform 9"/>
            <p:cNvSpPr>
              <a:spLocks/>
            </p:cNvSpPr>
            <p:nvPr/>
          </p:nvSpPr>
          <p:spPr bwMode="auto">
            <a:xfrm>
              <a:off x="690563" y="627063"/>
              <a:ext cx="242888" cy="53975"/>
            </a:xfrm>
            <a:custGeom>
              <a:avLst/>
              <a:gdLst>
                <a:gd name="T0" fmla="*/ 2147483647 w 153"/>
                <a:gd name="T1" fmla="*/ 2147483647 h 34"/>
                <a:gd name="T2" fmla="*/ 0 w 153"/>
                <a:gd name="T3" fmla="*/ 2147483647 h 34"/>
                <a:gd name="T4" fmla="*/ 0 w 153"/>
                <a:gd name="T5" fmla="*/ 0 h 34"/>
                <a:gd name="T6" fmla="*/ 2147483647 w 153"/>
                <a:gd name="T7" fmla="*/ 2147483647 h 34"/>
                <a:gd name="T8" fmla="*/ 2147483647 w 153"/>
                <a:gd name="T9" fmla="*/ 2147483647 h 34"/>
                <a:gd name="T10" fmla="*/ 0 60000 65536"/>
                <a:gd name="T11" fmla="*/ 0 60000 65536"/>
                <a:gd name="T12" fmla="*/ 0 60000 65536"/>
                <a:gd name="T13" fmla="*/ 0 60000 65536"/>
                <a:gd name="T14" fmla="*/ 0 60000 65536"/>
                <a:gd name="T15" fmla="*/ 0 w 153"/>
                <a:gd name="T16" fmla="*/ 0 h 34"/>
                <a:gd name="T17" fmla="*/ 153 w 153"/>
                <a:gd name="T18" fmla="*/ 34 h 34"/>
              </a:gdLst>
              <a:ahLst/>
              <a:cxnLst>
                <a:cxn ang="T10">
                  <a:pos x="T0" y="T1"/>
                </a:cxn>
                <a:cxn ang="T11">
                  <a:pos x="T2" y="T3"/>
                </a:cxn>
                <a:cxn ang="T12">
                  <a:pos x="T4" y="T5"/>
                </a:cxn>
                <a:cxn ang="T13">
                  <a:pos x="T6" y="T7"/>
                </a:cxn>
                <a:cxn ang="T14">
                  <a:pos x="T8" y="T9"/>
                </a:cxn>
              </a:cxnLst>
              <a:rect l="T15" t="T16" r="T17" b="T18"/>
              <a:pathLst>
                <a:path w="153" h="34">
                  <a:moveTo>
                    <a:pt x="153" y="34"/>
                  </a:moveTo>
                  <a:lnTo>
                    <a:pt x="0" y="8"/>
                  </a:lnTo>
                  <a:lnTo>
                    <a:pt x="0" y="0"/>
                  </a:lnTo>
                  <a:lnTo>
                    <a:pt x="153" y="26"/>
                  </a:lnTo>
                  <a:lnTo>
                    <a:pt x="153"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2" name="Freeform 10"/>
            <p:cNvSpPr>
              <a:spLocks/>
            </p:cNvSpPr>
            <p:nvPr/>
          </p:nvSpPr>
          <p:spPr bwMode="auto">
            <a:xfrm>
              <a:off x="766763" y="9826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5"/>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3" name="Freeform 11"/>
            <p:cNvSpPr>
              <a:spLocks/>
            </p:cNvSpPr>
            <p:nvPr/>
          </p:nvSpPr>
          <p:spPr bwMode="auto">
            <a:xfrm>
              <a:off x="766763" y="100171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4" name="Freeform 12"/>
            <p:cNvSpPr>
              <a:spLocks/>
            </p:cNvSpPr>
            <p:nvPr/>
          </p:nvSpPr>
          <p:spPr bwMode="auto">
            <a:xfrm>
              <a:off x="766763" y="10207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5" name="Freeform 13"/>
            <p:cNvSpPr>
              <a:spLocks/>
            </p:cNvSpPr>
            <p:nvPr/>
          </p:nvSpPr>
          <p:spPr bwMode="auto">
            <a:xfrm>
              <a:off x="766763" y="10414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5"/>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6" name="Freeform 14"/>
            <p:cNvSpPr>
              <a:spLocks/>
            </p:cNvSpPr>
            <p:nvPr/>
          </p:nvSpPr>
          <p:spPr bwMode="auto">
            <a:xfrm>
              <a:off x="766763" y="10604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7" name="Freeform 15"/>
            <p:cNvSpPr>
              <a:spLocks/>
            </p:cNvSpPr>
            <p:nvPr/>
          </p:nvSpPr>
          <p:spPr bwMode="auto">
            <a:xfrm>
              <a:off x="766763" y="10795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8" name="Freeform 16"/>
            <p:cNvSpPr>
              <a:spLocks/>
            </p:cNvSpPr>
            <p:nvPr/>
          </p:nvSpPr>
          <p:spPr bwMode="auto">
            <a:xfrm>
              <a:off x="766763" y="10985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9" name="Freeform 17"/>
            <p:cNvSpPr>
              <a:spLocks/>
            </p:cNvSpPr>
            <p:nvPr/>
          </p:nvSpPr>
          <p:spPr bwMode="auto">
            <a:xfrm>
              <a:off x="698501" y="407988"/>
              <a:ext cx="468313" cy="204788"/>
            </a:xfrm>
            <a:custGeom>
              <a:avLst/>
              <a:gdLst>
                <a:gd name="T0" fmla="*/ 2147483647 w 295"/>
                <a:gd name="T1" fmla="*/ 2147483647 h 129"/>
                <a:gd name="T2" fmla="*/ 0 w 295"/>
                <a:gd name="T3" fmla="*/ 2147483647 h 129"/>
                <a:gd name="T4" fmla="*/ 2147483647 w 295"/>
                <a:gd name="T5" fmla="*/ 0 h 129"/>
                <a:gd name="T6" fmla="*/ 2147483647 w 295"/>
                <a:gd name="T7" fmla="*/ 2147483647 h 129"/>
                <a:gd name="T8" fmla="*/ 2147483647 w 295"/>
                <a:gd name="T9" fmla="*/ 2147483647 h 129"/>
                <a:gd name="T10" fmla="*/ 0 60000 65536"/>
                <a:gd name="T11" fmla="*/ 0 60000 65536"/>
                <a:gd name="T12" fmla="*/ 0 60000 65536"/>
                <a:gd name="T13" fmla="*/ 0 60000 65536"/>
                <a:gd name="T14" fmla="*/ 0 60000 65536"/>
                <a:gd name="T15" fmla="*/ 0 w 295"/>
                <a:gd name="T16" fmla="*/ 0 h 129"/>
                <a:gd name="T17" fmla="*/ 295 w 295"/>
                <a:gd name="T18" fmla="*/ 129 h 129"/>
              </a:gdLst>
              <a:ahLst/>
              <a:cxnLst>
                <a:cxn ang="T10">
                  <a:pos x="T0" y="T1"/>
                </a:cxn>
                <a:cxn ang="T11">
                  <a:pos x="T2" y="T3"/>
                </a:cxn>
                <a:cxn ang="T12">
                  <a:pos x="T4" y="T5"/>
                </a:cxn>
                <a:cxn ang="T13">
                  <a:pos x="T6" y="T7"/>
                </a:cxn>
                <a:cxn ang="T14">
                  <a:pos x="T8" y="T9"/>
                </a:cxn>
              </a:cxnLst>
              <a:rect l="T15" t="T16" r="T17" b="T18"/>
              <a:pathLst>
                <a:path w="295" h="129">
                  <a:moveTo>
                    <a:pt x="150" y="129"/>
                  </a:moveTo>
                  <a:lnTo>
                    <a:pt x="0" y="103"/>
                  </a:lnTo>
                  <a:lnTo>
                    <a:pt x="148" y="0"/>
                  </a:lnTo>
                  <a:lnTo>
                    <a:pt x="295" y="15"/>
                  </a:lnTo>
                  <a:lnTo>
                    <a:pt x="150" y="129"/>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60" name="Freeform 18"/>
            <p:cNvSpPr>
              <a:spLocks/>
            </p:cNvSpPr>
            <p:nvPr/>
          </p:nvSpPr>
          <p:spPr bwMode="auto">
            <a:xfrm>
              <a:off x="944563" y="439738"/>
              <a:ext cx="233363" cy="722313"/>
            </a:xfrm>
            <a:custGeom>
              <a:avLst/>
              <a:gdLst>
                <a:gd name="T0" fmla="*/ 2147483647 w 147"/>
                <a:gd name="T1" fmla="*/ 2147483647 h 455"/>
                <a:gd name="T2" fmla="*/ 0 w 147"/>
                <a:gd name="T3" fmla="*/ 2147483647 h 455"/>
                <a:gd name="T4" fmla="*/ 0 w 147"/>
                <a:gd name="T5" fmla="*/ 2147483647 h 455"/>
                <a:gd name="T6" fmla="*/ 2147483647 w 147"/>
                <a:gd name="T7" fmla="*/ 0 h 455"/>
                <a:gd name="T8" fmla="*/ 2147483647 w 147"/>
                <a:gd name="T9" fmla="*/ 2147483647 h 455"/>
                <a:gd name="T10" fmla="*/ 0 60000 65536"/>
                <a:gd name="T11" fmla="*/ 0 60000 65536"/>
                <a:gd name="T12" fmla="*/ 0 60000 65536"/>
                <a:gd name="T13" fmla="*/ 0 60000 65536"/>
                <a:gd name="T14" fmla="*/ 0 60000 65536"/>
                <a:gd name="T15" fmla="*/ 0 w 147"/>
                <a:gd name="T16" fmla="*/ 0 h 455"/>
                <a:gd name="T17" fmla="*/ 147 w 147"/>
                <a:gd name="T18" fmla="*/ 455 h 455"/>
              </a:gdLst>
              <a:ahLst/>
              <a:cxnLst>
                <a:cxn ang="T10">
                  <a:pos x="T0" y="T1"/>
                </a:cxn>
                <a:cxn ang="T11">
                  <a:pos x="T2" y="T3"/>
                </a:cxn>
                <a:cxn ang="T12">
                  <a:pos x="T4" y="T5"/>
                </a:cxn>
                <a:cxn ang="T13">
                  <a:pos x="T6" y="T7"/>
                </a:cxn>
                <a:cxn ang="T14">
                  <a:pos x="T8" y="T9"/>
                </a:cxn>
              </a:cxnLst>
              <a:rect l="T15" t="T16" r="T17" b="T18"/>
              <a:pathLst>
                <a:path w="147" h="455">
                  <a:moveTo>
                    <a:pt x="147" y="318"/>
                  </a:moveTo>
                  <a:lnTo>
                    <a:pt x="0" y="455"/>
                  </a:lnTo>
                  <a:lnTo>
                    <a:pt x="0" y="114"/>
                  </a:lnTo>
                  <a:lnTo>
                    <a:pt x="147" y="0"/>
                  </a:lnTo>
                  <a:lnTo>
                    <a:pt x="147" y="318"/>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61" name="Freeform 19"/>
            <p:cNvSpPr>
              <a:spLocks/>
            </p:cNvSpPr>
            <p:nvPr/>
          </p:nvSpPr>
          <p:spPr bwMode="auto">
            <a:xfrm>
              <a:off x="722313" y="660401"/>
              <a:ext cx="180975" cy="42863"/>
            </a:xfrm>
            <a:custGeom>
              <a:avLst/>
              <a:gdLst>
                <a:gd name="T0" fmla="*/ 2147483647 w 66"/>
                <a:gd name="T1" fmla="*/ 2147483647 h 16"/>
                <a:gd name="T2" fmla="*/ 2147483647 w 66"/>
                <a:gd name="T3" fmla="*/ 2147483647 h 16"/>
                <a:gd name="T4" fmla="*/ 2147483647 w 66"/>
                <a:gd name="T5" fmla="*/ 2147483647 h 16"/>
                <a:gd name="T6" fmla="*/ 0 w 66"/>
                <a:gd name="T7" fmla="*/ 2147483647 h 16"/>
                <a:gd name="T8" fmla="*/ 0 w 66"/>
                <a:gd name="T9" fmla="*/ 2147483647 h 16"/>
                <a:gd name="T10" fmla="*/ 2147483647 w 66"/>
                <a:gd name="T11" fmla="*/ 0 h 16"/>
                <a:gd name="T12" fmla="*/ 2147483647 w 66"/>
                <a:gd name="T13" fmla="*/ 2147483647 h 16"/>
                <a:gd name="T14" fmla="*/ 2147483647 w 66"/>
                <a:gd name="T15" fmla="*/ 2147483647 h 16"/>
                <a:gd name="T16" fmla="*/ 0 60000 65536"/>
                <a:gd name="T17" fmla="*/ 0 60000 65536"/>
                <a:gd name="T18" fmla="*/ 0 60000 65536"/>
                <a:gd name="T19" fmla="*/ 0 60000 65536"/>
                <a:gd name="T20" fmla="*/ 0 60000 65536"/>
                <a:gd name="T21" fmla="*/ 0 60000 65536"/>
                <a:gd name="T22" fmla="*/ 0 60000 65536"/>
                <a:gd name="T23" fmla="*/ 0 60000 65536"/>
                <a:gd name="T24" fmla="*/ 0 w 66"/>
                <a:gd name="T25" fmla="*/ 0 h 16"/>
                <a:gd name="T26" fmla="*/ 66 w 66"/>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6" h="16">
                  <a:moveTo>
                    <a:pt x="66" y="14"/>
                  </a:moveTo>
                  <a:cubicBezTo>
                    <a:pt x="66" y="15"/>
                    <a:pt x="65" y="16"/>
                    <a:pt x="64" y="16"/>
                  </a:cubicBezTo>
                  <a:cubicBezTo>
                    <a:pt x="2" y="6"/>
                    <a:pt x="2" y="6"/>
                    <a:pt x="2" y="6"/>
                  </a:cubicBezTo>
                  <a:cubicBezTo>
                    <a:pt x="1" y="6"/>
                    <a:pt x="0" y="4"/>
                    <a:pt x="0" y="3"/>
                  </a:cubicBezTo>
                  <a:cubicBezTo>
                    <a:pt x="0" y="3"/>
                    <a:pt x="0" y="3"/>
                    <a:pt x="0" y="3"/>
                  </a:cubicBezTo>
                  <a:cubicBezTo>
                    <a:pt x="0" y="1"/>
                    <a:pt x="1" y="0"/>
                    <a:pt x="2" y="0"/>
                  </a:cubicBezTo>
                  <a:cubicBezTo>
                    <a:pt x="64" y="11"/>
                    <a:pt x="64" y="11"/>
                    <a:pt x="64" y="11"/>
                  </a:cubicBezTo>
                  <a:cubicBezTo>
                    <a:pt x="65" y="11"/>
                    <a:pt x="66" y="12"/>
                    <a:pt x="66"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grpSp>
      <p:sp>
        <p:nvSpPr>
          <p:cNvPr id="113" name="矩形 76"/>
          <p:cNvSpPr/>
          <p:nvPr/>
        </p:nvSpPr>
        <p:spPr>
          <a:xfrm>
            <a:off x="5076630" y="2796711"/>
            <a:ext cx="748493" cy="367468"/>
          </a:xfrm>
          <a:prstGeom prst="rect">
            <a:avLst/>
          </a:prstGeom>
          <a:solidFill>
            <a:schemeClr val="accent3">
              <a:lumMod val="75000"/>
            </a:schemeClr>
          </a:solidFill>
          <a:ln w="19050">
            <a:no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067" dirty="0" smtClean="0">
                <a:solidFill>
                  <a:srgbClr val="000000"/>
                </a:solidFill>
                <a:latin typeface="微软雅黑" panose="020B0503020204020204" pitchFamily="34" charset="-122"/>
                <a:ea typeface="微软雅黑" panose="020B0503020204020204" pitchFamily="34" charset="-122"/>
              </a:rPr>
              <a:t>NSSF</a:t>
            </a:r>
            <a:endParaRPr lang="zh-CN" altLang="en-US" sz="1067" dirty="0">
              <a:solidFill>
                <a:srgbClr val="000000"/>
              </a:solidFill>
              <a:latin typeface="微软雅黑" panose="020B0503020204020204" pitchFamily="34" charset="-122"/>
              <a:ea typeface="微软雅黑" panose="020B0503020204020204" pitchFamily="34" charset="-122"/>
            </a:endParaRPr>
          </a:p>
        </p:txBody>
      </p:sp>
      <p:sp>
        <p:nvSpPr>
          <p:cNvPr id="114" name="Rectangle 244"/>
          <p:cNvSpPr/>
          <p:nvPr/>
        </p:nvSpPr>
        <p:spPr bwMode="auto">
          <a:xfrm>
            <a:off x="3683829" y="1529790"/>
            <a:ext cx="6456407" cy="540145"/>
          </a:xfrm>
          <a:prstGeom prst="rect">
            <a:avLst/>
          </a:prstGeom>
          <a:noFill/>
          <a:ln w="12700" cap="flat" cmpd="sng" algn="ctr">
            <a:solidFill>
              <a:srgbClr val="FF9900"/>
            </a:solidFill>
            <a:prstDash val="dash"/>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buClr>
                <a:srgbClr val="CC9900"/>
              </a:buClr>
            </a:pPr>
            <a:r>
              <a:rPr lang="en-US" sz="1467" dirty="0" smtClean="0">
                <a:solidFill>
                  <a:srgbClr val="000000"/>
                </a:solidFill>
                <a:latin typeface="微软雅黑" panose="020B0503020204020204" pitchFamily="34" charset="-122"/>
                <a:ea typeface="微软雅黑" panose="020B0503020204020204" pitchFamily="34" charset="-122"/>
              </a:rPr>
              <a:t>OAM</a:t>
            </a:r>
            <a:endParaRPr lang="en-US" sz="1467" dirty="0">
              <a:solidFill>
                <a:srgbClr val="000000"/>
              </a:solidFill>
              <a:latin typeface="微软雅黑" panose="020B0503020204020204" pitchFamily="34" charset="-122"/>
              <a:ea typeface="微软雅黑" panose="020B0503020204020204" pitchFamily="34" charset="-122"/>
            </a:endParaRPr>
          </a:p>
        </p:txBody>
      </p:sp>
      <p:sp>
        <p:nvSpPr>
          <p:cNvPr id="115" name="矩形 76"/>
          <p:cNvSpPr/>
          <p:nvPr/>
        </p:nvSpPr>
        <p:spPr>
          <a:xfrm>
            <a:off x="8254457" y="1602074"/>
            <a:ext cx="748493" cy="367468"/>
          </a:xfrm>
          <a:prstGeom prst="rect">
            <a:avLst/>
          </a:prstGeom>
          <a:solidFill>
            <a:schemeClr val="accent3">
              <a:lumMod val="40000"/>
              <a:lumOff val="60000"/>
            </a:schemeClr>
          </a:solidFill>
          <a:ln w="19050">
            <a:no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067" dirty="0" smtClean="0">
                <a:solidFill>
                  <a:srgbClr val="000000"/>
                </a:solidFill>
                <a:latin typeface="微软雅黑" panose="020B0503020204020204" pitchFamily="34" charset="-122"/>
                <a:ea typeface="微软雅黑" panose="020B0503020204020204" pitchFamily="34" charset="-122"/>
              </a:rPr>
              <a:t>MDAS</a:t>
            </a:r>
            <a:endParaRPr lang="zh-CN" altLang="en-US" sz="1067" dirty="0">
              <a:solidFill>
                <a:srgbClr val="000000"/>
              </a:solidFill>
              <a:latin typeface="微软雅黑" panose="020B0503020204020204" pitchFamily="34" charset="-122"/>
              <a:ea typeface="微软雅黑" panose="020B0503020204020204" pitchFamily="34" charset="-122"/>
            </a:endParaRPr>
          </a:p>
        </p:txBody>
      </p:sp>
      <p:sp>
        <p:nvSpPr>
          <p:cNvPr id="116" name="矩形 76"/>
          <p:cNvSpPr/>
          <p:nvPr/>
        </p:nvSpPr>
        <p:spPr>
          <a:xfrm>
            <a:off x="5079401" y="1602074"/>
            <a:ext cx="748493" cy="367468"/>
          </a:xfrm>
          <a:prstGeom prst="rect">
            <a:avLst/>
          </a:prstGeom>
          <a:solidFill>
            <a:schemeClr val="accent3">
              <a:lumMod val="40000"/>
              <a:lumOff val="60000"/>
            </a:schemeClr>
          </a:solidFill>
          <a:ln w="19050">
            <a:no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067" dirty="0" smtClean="0">
                <a:solidFill>
                  <a:srgbClr val="000000"/>
                </a:solidFill>
                <a:latin typeface="微软雅黑" panose="020B0503020204020204" pitchFamily="34" charset="-122"/>
                <a:ea typeface="微软雅黑" panose="020B0503020204020204" pitchFamily="34" charset="-122"/>
              </a:rPr>
              <a:t>NSMF</a:t>
            </a:r>
            <a:endParaRPr lang="zh-CN" altLang="en-US" sz="1067" dirty="0">
              <a:solidFill>
                <a:srgbClr val="000000"/>
              </a:solidFill>
              <a:latin typeface="微软雅黑" panose="020B0503020204020204" pitchFamily="34" charset="-122"/>
              <a:ea typeface="微软雅黑" panose="020B0503020204020204" pitchFamily="34" charset="-122"/>
            </a:endParaRPr>
          </a:p>
        </p:txBody>
      </p:sp>
      <p:sp>
        <p:nvSpPr>
          <p:cNvPr id="119" name="矩形 76"/>
          <p:cNvSpPr/>
          <p:nvPr/>
        </p:nvSpPr>
        <p:spPr>
          <a:xfrm>
            <a:off x="8254458" y="2796711"/>
            <a:ext cx="748493" cy="367468"/>
          </a:xfrm>
          <a:prstGeom prst="rect">
            <a:avLst/>
          </a:prstGeom>
          <a:solidFill>
            <a:schemeClr val="accent3">
              <a:lumMod val="75000"/>
            </a:schemeClr>
          </a:solidFill>
          <a:ln w="19050">
            <a:no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067" dirty="0" smtClean="0">
                <a:solidFill>
                  <a:srgbClr val="000000"/>
                </a:solidFill>
                <a:latin typeface="微软雅黑" panose="020B0503020204020204" pitchFamily="34" charset="-122"/>
                <a:ea typeface="微软雅黑" panose="020B0503020204020204" pitchFamily="34" charset="-122"/>
              </a:rPr>
              <a:t>NWDAF</a:t>
            </a:r>
            <a:endParaRPr lang="zh-CN" altLang="en-US" sz="1067" dirty="0">
              <a:solidFill>
                <a:srgbClr val="000000"/>
              </a:solidFill>
              <a:latin typeface="微软雅黑" panose="020B0503020204020204" pitchFamily="34" charset="-122"/>
              <a:ea typeface="微软雅黑" panose="020B0503020204020204" pitchFamily="34" charset="-122"/>
            </a:endParaRPr>
          </a:p>
        </p:txBody>
      </p:sp>
      <p:cxnSp>
        <p:nvCxnSpPr>
          <p:cNvPr id="31" name="直接连接符 30"/>
          <p:cNvCxnSpPr/>
          <p:nvPr/>
        </p:nvCxnSpPr>
        <p:spPr bwMode="auto">
          <a:xfrm>
            <a:off x="362909" y="5336872"/>
            <a:ext cx="741991" cy="0"/>
          </a:xfrm>
          <a:prstGeom prst="line">
            <a:avLst/>
          </a:prstGeom>
          <a:noFill/>
          <a:ln w="28575" cap="flat" cmpd="sng" algn="ctr">
            <a:solidFill>
              <a:srgbClr val="C00000"/>
            </a:solidFill>
            <a:prstDash val="sysDash"/>
            <a:round/>
            <a:headEnd type="none" w="med" len="med"/>
            <a:tailEnd type="none" w="med" len="med"/>
          </a:ln>
          <a:effectLst/>
        </p:spPr>
      </p:cxnSp>
      <p:cxnSp>
        <p:nvCxnSpPr>
          <p:cNvPr id="166" name="直接连接符 165"/>
          <p:cNvCxnSpPr/>
          <p:nvPr/>
        </p:nvCxnSpPr>
        <p:spPr bwMode="auto">
          <a:xfrm>
            <a:off x="347895" y="5892882"/>
            <a:ext cx="741991" cy="0"/>
          </a:xfrm>
          <a:prstGeom prst="line">
            <a:avLst/>
          </a:prstGeom>
          <a:noFill/>
          <a:ln w="28575" cap="flat" cmpd="sng" algn="ctr">
            <a:solidFill>
              <a:srgbClr val="0000FF"/>
            </a:solidFill>
            <a:prstDash val="sysDash"/>
            <a:round/>
            <a:headEnd type="none" w="med" len="med"/>
            <a:tailEnd type="none" w="med" len="med"/>
          </a:ln>
          <a:effectLst/>
        </p:spPr>
      </p:cxnSp>
      <p:sp>
        <p:nvSpPr>
          <p:cNvPr id="32" name="文本框 31"/>
          <p:cNvSpPr txBox="1"/>
          <p:nvPr/>
        </p:nvSpPr>
        <p:spPr>
          <a:xfrm>
            <a:off x="1112277" y="5209230"/>
            <a:ext cx="2275385" cy="246221"/>
          </a:xfrm>
          <a:prstGeom prst="rect">
            <a:avLst/>
          </a:prstGeom>
          <a:noFill/>
        </p:spPr>
        <p:txBody>
          <a:bodyPr wrap="square" rtlCol="0">
            <a:spAutoFit/>
          </a:bodyPr>
          <a:lstStyle/>
          <a:p>
            <a:r>
              <a:rPr lang="en-US" dirty="0" err="1" smtClean="0"/>
              <a:t>PDU</a:t>
            </a:r>
            <a:r>
              <a:rPr lang="en-US" dirty="0" smtClean="0"/>
              <a:t> Session</a:t>
            </a:r>
            <a:r>
              <a:rPr lang="zh-CN" altLang="en-US" dirty="0" smtClean="0"/>
              <a:t> </a:t>
            </a:r>
            <a:r>
              <a:rPr lang="en-US" altLang="zh-CN" dirty="0" smtClean="0"/>
              <a:t>Establishment Control</a:t>
            </a:r>
            <a:endParaRPr lang="en-US" dirty="0"/>
          </a:p>
        </p:txBody>
      </p:sp>
      <p:sp>
        <p:nvSpPr>
          <p:cNvPr id="167" name="文本框 166"/>
          <p:cNvSpPr txBox="1"/>
          <p:nvPr/>
        </p:nvSpPr>
        <p:spPr>
          <a:xfrm>
            <a:off x="1104900" y="5766610"/>
            <a:ext cx="2275385" cy="246221"/>
          </a:xfrm>
          <a:prstGeom prst="rect">
            <a:avLst/>
          </a:prstGeom>
          <a:noFill/>
        </p:spPr>
        <p:txBody>
          <a:bodyPr wrap="square" rtlCol="0">
            <a:spAutoFit/>
          </a:bodyPr>
          <a:lstStyle/>
          <a:p>
            <a:r>
              <a:rPr lang="en-US" dirty="0" smtClean="0"/>
              <a:t>Service Setup Control</a:t>
            </a:r>
            <a:endParaRPr lang="en-US" dirty="0"/>
          </a:p>
        </p:txBody>
      </p:sp>
      <p:sp>
        <p:nvSpPr>
          <p:cNvPr id="174" name="矩形 76"/>
          <p:cNvSpPr/>
          <p:nvPr/>
        </p:nvSpPr>
        <p:spPr>
          <a:xfrm>
            <a:off x="7183057" y="5369445"/>
            <a:ext cx="748493" cy="367468"/>
          </a:xfrm>
          <a:prstGeom prst="rect">
            <a:avLst/>
          </a:prstGeom>
          <a:solidFill>
            <a:schemeClr val="tx1">
              <a:lumMod val="85000"/>
              <a:lumOff val="15000"/>
              <a:alpha val="61000"/>
            </a:schemeClr>
          </a:solidFill>
          <a:ln w="9525" cap="flat" cmpd="sng" algn="ctr">
            <a:noFill/>
            <a:prstDash val="solid"/>
            <a:round/>
            <a:headEnd type="none" w="med" len="med"/>
            <a:tailEnd type="none" w="med" len="med"/>
          </a:ln>
          <a:effectLst/>
        </p:spPr>
        <p:txBody>
          <a:bodyPr vert="horz" wrap="square" lIns="48000" tIns="48000" rIns="48000" bIns="48000" numCol="1" rtlCol="0" anchor="t" anchorCtr="0" compatLnSpc="1">
            <a:prstTxWarp prst="textNoShape">
              <a:avLst/>
            </a:prstTxWarp>
          </a:bodyPr>
          <a:lstStyle/>
          <a:p>
            <a:pPr>
              <a:buClr>
                <a:srgbClr val="CC9900"/>
              </a:buClr>
            </a:pPr>
            <a:r>
              <a:rPr lang="en-US" altLang="zh-CN" sz="16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PCF</a:t>
            </a:r>
            <a:endParaRPr lang="zh-CN" altLang="en-US" sz="1600" dirty="0">
              <a:solidFill>
                <a:srgbClr val="00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2" name="矩形 76"/>
          <p:cNvSpPr/>
          <p:nvPr/>
        </p:nvSpPr>
        <p:spPr>
          <a:xfrm>
            <a:off x="7389479" y="3501772"/>
            <a:ext cx="748493" cy="367468"/>
          </a:xfrm>
          <a:prstGeom prst="rect">
            <a:avLst/>
          </a:prstGeom>
          <a:solidFill>
            <a:schemeClr val="tx2">
              <a:lumMod val="60000"/>
              <a:lumOff val="40000"/>
            </a:schemeClr>
          </a:solidFill>
          <a:ln w="19050">
            <a:no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067" dirty="0" smtClean="0">
                <a:solidFill>
                  <a:srgbClr val="000000"/>
                </a:solidFill>
                <a:latin typeface="微软雅黑" panose="020B0503020204020204" pitchFamily="34" charset="-122"/>
                <a:ea typeface="微软雅黑" panose="020B0503020204020204" pitchFamily="34" charset="-122"/>
              </a:rPr>
              <a:t>PCF</a:t>
            </a:r>
            <a:endParaRPr lang="zh-CN" altLang="en-US" sz="1067" dirty="0">
              <a:solidFill>
                <a:srgbClr val="000000"/>
              </a:solidFill>
              <a:latin typeface="微软雅黑" panose="020B0503020204020204" pitchFamily="34" charset="-122"/>
              <a:ea typeface="微软雅黑" panose="020B0503020204020204" pitchFamily="34" charset="-122"/>
            </a:endParaRPr>
          </a:p>
        </p:txBody>
      </p:sp>
      <p:cxnSp>
        <p:nvCxnSpPr>
          <p:cNvPr id="168" name="直接箭头连接符 167"/>
          <p:cNvCxnSpPr>
            <a:stCxn id="113" idx="2"/>
            <a:endCxn id="174" idx="0"/>
          </p:cNvCxnSpPr>
          <p:nvPr/>
        </p:nvCxnSpPr>
        <p:spPr bwMode="auto">
          <a:xfrm>
            <a:off x="5450877" y="3164179"/>
            <a:ext cx="2106427" cy="2205266"/>
          </a:xfrm>
          <a:prstGeom prst="straightConnector1">
            <a:avLst/>
          </a:prstGeom>
          <a:solidFill>
            <a:schemeClr val="accent1"/>
          </a:solidFill>
          <a:ln w="9525" cap="flat" cmpd="sng" algn="ctr">
            <a:solidFill>
              <a:srgbClr val="00B050"/>
            </a:solidFill>
            <a:prstDash val="solid"/>
            <a:round/>
            <a:headEnd type="none" w="med" len="med"/>
            <a:tailEnd type="triangle"/>
          </a:ln>
          <a:effectLst/>
        </p:spPr>
      </p:cxnSp>
      <p:sp>
        <p:nvSpPr>
          <p:cNvPr id="169" name="矩形 168"/>
          <p:cNvSpPr/>
          <p:nvPr/>
        </p:nvSpPr>
        <p:spPr>
          <a:xfrm>
            <a:off x="4934061" y="3406657"/>
            <a:ext cx="2145258" cy="246221"/>
          </a:xfrm>
          <a:prstGeom prst="rect">
            <a:avLst/>
          </a:prstGeom>
        </p:spPr>
        <p:txBody>
          <a:bodyPr wrap="square">
            <a:spAutoFit/>
          </a:bodyPr>
          <a:lstStyle/>
          <a:p>
            <a:pPr algn="ctr"/>
            <a:r>
              <a:rPr lang="en-US" altLang="zh-CN" dirty="0"/>
              <a:t>1</a:t>
            </a:r>
            <a:r>
              <a:rPr lang="en-US" altLang="zh-CN" dirty="0" smtClean="0"/>
              <a:t>. Field Test Indication</a:t>
            </a:r>
            <a:endParaRPr lang="en-US" altLang="zh-CN" dirty="0"/>
          </a:p>
        </p:txBody>
      </p:sp>
      <p:sp>
        <p:nvSpPr>
          <p:cNvPr id="10" name="文本框 9"/>
          <p:cNvSpPr txBox="1"/>
          <p:nvPr/>
        </p:nvSpPr>
        <p:spPr>
          <a:xfrm>
            <a:off x="5329073" y="2288278"/>
            <a:ext cx="1666532" cy="553998"/>
          </a:xfrm>
          <a:prstGeom prst="rect">
            <a:avLst/>
          </a:prstGeom>
          <a:noFill/>
        </p:spPr>
        <p:txBody>
          <a:bodyPr wrap="square" rtlCol="0">
            <a:spAutoFit/>
          </a:bodyPr>
          <a:lstStyle/>
          <a:p>
            <a:r>
              <a:rPr lang="en-US" b="1" dirty="0" smtClean="0">
                <a:solidFill>
                  <a:srgbClr val="C00000"/>
                </a:solidFill>
              </a:rPr>
              <a:t>B </a:t>
            </a:r>
            <a:r>
              <a:rPr lang="en-US" b="1" dirty="0">
                <a:solidFill>
                  <a:srgbClr val="C00000"/>
                </a:solidFill>
              </a:rPr>
              <a:t>is newly added </a:t>
            </a:r>
            <a:r>
              <a:rPr lang="en-US" b="1" dirty="0" smtClean="0">
                <a:solidFill>
                  <a:srgbClr val="C00000"/>
                </a:solidFill>
              </a:rPr>
              <a:t>and </a:t>
            </a:r>
            <a:r>
              <a:rPr lang="en-US" b="1" dirty="0">
                <a:solidFill>
                  <a:srgbClr val="C00000"/>
                </a:solidFill>
              </a:rPr>
              <a:t>Slice B Field Test </a:t>
            </a:r>
            <a:r>
              <a:rPr lang="en-US" b="1" dirty="0" smtClean="0">
                <a:solidFill>
                  <a:srgbClr val="C00000"/>
                </a:solidFill>
              </a:rPr>
              <a:t>starts without agreed SLA</a:t>
            </a:r>
            <a:endParaRPr lang="en-US" b="1" dirty="0">
              <a:solidFill>
                <a:srgbClr val="C00000"/>
              </a:solidFill>
            </a:endParaRPr>
          </a:p>
        </p:txBody>
      </p:sp>
      <p:cxnSp>
        <p:nvCxnSpPr>
          <p:cNvPr id="171" name="Straight Connector 288"/>
          <p:cNvCxnSpPr/>
          <p:nvPr/>
        </p:nvCxnSpPr>
        <p:spPr bwMode="auto">
          <a:xfrm>
            <a:off x="10214235" y="1095328"/>
            <a:ext cx="32237" cy="5205884"/>
          </a:xfrm>
          <a:prstGeom prst="line">
            <a:avLst/>
          </a:prstGeom>
          <a:noFill/>
          <a:ln w="19050" cap="flat" cmpd="sng" algn="ctr">
            <a:solidFill>
              <a:schemeClr val="accent3">
                <a:lumMod val="75000"/>
              </a:schemeClr>
            </a:solidFill>
            <a:prstDash val="dash"/>
            <a:round/>
            <a:headEnd type="none" w="med" len="med"/>
            <a:tailEnd type="none" w="med" len="med"/>
          </a:ln>
          <a:effectLst/>
        </p:spPr>
      </p:cxnSp>
      <p:cxnSp>
        <p:nvCxnSpPr>
          <p:cNvPr id="172" name="Straight Connector 289"/>
          <p:cNvCxnSpPr/>
          <p:nvPr/>
        </p:nvCxnSpPr>
        <p:spPr bwMode="auto">
          <a:xfrm flipH="1">
            <a:off x="3576119" y="1042696"/>
            <a:ext cx="10434" cy="5258516"/>
          </a:xfrm>
          <a:prstGeom prst="line">
            <a:avLst/>
          </a:prstGeom>
          <a:noFill/>
          <a:ln w="19050" cap="flat" cmpd="sng" algn="ctr">
            <a:solidFill>
              <a:schemeClr val="accent3">
                <a:lumMod val="75000"/>
              </a:schemeClr>
            </a:solidFill>
            <a:prstDash val="dash"/>
            <a:round/>
            <a:headEnd type="none" w="med" len="med"/>
            <a:tailEnd type="none" w="med" len="med"/>
          </a:ln>
          <a:effectLst/>
        </p:spPr>
      </p:cxnSp>
      <p:sp>
        <p:nvSpPr>
          <p:cNvPr id="175" name="任意多边形 174"/>
          <p:cNvSpPr/>
          <p:nvPr/>
        </p:nvSpPr>
        <p:spPr bwMode="auto">
          <a:xfrm>
            <a:off x="1569804" y="3162301"/>
            <a:ext cx="3977573" cy="1222230"/>
          </a:xfrm>
          <a:custGeom>
            <a:avLst/>
            <a:gdLst>
              <a:gd name="connsiteX0" fmla="*/ 3867150 w 3977781"/>
              <a:gd name="connsiteY0" fmla="*/ 0 h 1333500"/>
              <a:gd name="connsiteX1" fmla="*/ 3933825 w 3977781"/>
              <a:gd name="connsiteY1" fmla="*/ 1181100 h 1333500"/>
              <a:gd name="connsiteX2" fmla="*/ 3286125 w 3977781"/>
              <a:gd name="connsiteY2" fmla="*/ 1238250 h 1333500"/>
              <a:gd name="connsiteX3" fmla="*/ 0 w 3977781"/>
              <a:gd name="connsiteY3" fmla="*/ 1333500 h 1333500"/>
            </a:gdLst>
            <a:ahLst/>
            <a:cxnLst>
              <a:cxn ang="0">
                <a:pos x="connsiteX0" y="connsiteY0"/>
              </a:cxn>
              <a:cxn ang="0">
                <a:pos x="connsiteX1" y="connsiteY1"/>
              </a:cxn>
              <a:cxn ang="0">
                <a:pos x="connsiteX2" y="connsiteY2"/>
              </a:cxn>
              <a:cxn ang="0">
                <a:pos x="connsiteX3" y="connsiteY3"/>
              </a:cxn>
            </a:cxnLst>
            <a:rect l="l" t="t" r="r" b="b"/>
            <a:pathLst>
              <a:path w="3977781" h="1333500">
                <a:moveTo>
                  <a:pt x="3867150" y="0"/>
                </a:moveTo>
                <a:cubicBezTo>
                  <a:pt x="3948906" y="487362"/>
                  <a:pt x="4030662" y="974725"/>
                  <a:pt x="3933825" y="1181100"/>
                </a:cubicBezTo>
                <a:cubicBezTo>
                  <a:pt x="3836988" y="1387475"/>
                  <a:pt x="3286125" y="1238250"/>
                  <a:pt x="3286125" y="1238250"/>
                </a:cubicBezTo>
                <a:lnTo>
                  <a:pt x="0" y="1333500"/>
                </a:lnTo>
              </a:path>
            </a:pathLst>
          </a:custGeom>
          <a:noFill/>
          <a:ln w="28575" cap="flat" cmpd="sng" algn="ctr">
            <a:solidFill>
              <a:srgbClr val="C00000"/>
            </a:solidFill>
            <a:prstDash val="sysDash"/>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sp>
        <p:nvSpPr>
          <p:cNvPr id="176" name="任意多边形 175"/>
          <p:cNvSpPr/>
          <p:nvPr/>
        </p:nvSpPr>
        <p:spPr bwMode="auto">
          <a:xfrm>
            <a:off x="1575303" y="3670654"/>
            <a:ext cx="8962931" cy="869160"/>
          </a:xfrm>
          <a:custGeom>
            <a:avLst/>
            <a:gdLst>
              <a:gd name="connsiteX0" fmla="*/ 8962931 w 8962931"/>
              <a:gd name="connsiteY0" fmla="*/ 294764 h 964720"/>
              <a:gd name="connsiteX1" fmla="*/ 6790099 w 8962931"/>
              <a:gd name="connsiteY1" fmla="*/ 50320 h 964720"/>
              <a:gd name="connsiteX2" fmla="*/ 5694630 w 8962931"/>
              <a:gd name="connsiteY2" fmla="*/ 68427 h 964720"/>
              <a:gd name="connsiteX3" fmla="*/ 4309449 w 8962931"/>
              <a:gd name="connsiteY3" fmla="*/ 756491 h 964720"/>
              <a:gd name="connsiteX4" fmla="*/ 0 w 8962931"/>
              <a:gd name="connsiteY4" fmla="*/ 964720 h 964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62931" h="964720">
                <a:moveTo>
                  <a:pt x="8962931" y="294764"/>
                </a:moveTo>
                <a:cubicBezTo>
                  <a:pt x="8148873" y="191403"/>
                  <a:pt x="7334816" y="88043"/>
                  <a:pt x="6790099" y="50320"/>
                </a:cubicBezTo>
                <a:cubicBezTo>
                  <a:pt x="6245382" y="12597"/>
                  <a:pt x="6108072" y="-49268"/>
                  <a:pt x="5694630" y="68427"/>
                </a:cubicBezTo>
                <a:cubicBezTo>
                  <a:pt x="5281188" y="186122"/>
                  <a:pt x="5258554" y="607109"/>
                  <a:pt x="4309449" y="756491"/>
                </a:cubicBezTo>
                <a:cubicBezTo>
                  <a:pt x="3360344" y="905873"/>
                  <a:pt x="695608" y="926997"/>
                  <a:pt x="0" y="964720"/>
                </a:cubicBezTo>
              </a:path>
            </a:pathLst>
          </a:custGeom>
          <a:noFill/>
          <a:ln w="28575" cap="flat" cmpd="sng" algn="ctr">
            <a:solidFill>
              <a:srgbClr val="0000FF"/>
            </a:solidFill>
            <a:prstDash val="sysDash"/>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sp>
        <p:nvSpPr>
          <p:cNvPr id="12" name="任意多边形 11"/>
          <p:cNvSpPr/>
          <p:nvPr/>
        </p:nvSpPr>
        <p:spPr bwMode="auto">
          <a:xfrm>
            <a:off x="1539089" y="4461253"/>
            <a:ext cx="9107786" cy="1167476"/>
          </a:xfrm>
          <a:custGeom>
            <a:avLst/>
            <a:gdLst>
              <a:gd name="connsiteX0" fmla="*/ 9107786 w 9107786"/>
              <a:gd name="connsiteY0" fmla="*/ 913459 h 1209697"/>
              <a:gd name="connsiteX1" fmla="*/ 6319319 w 9107786"/>
              <a:gd name="connsiteY1" fmla="*/ 1157903 h 1209697"/>
              <a:gd name="connsiteX2" fmla="*/ 4572000 w 9107786"/>
              <a:gd name="connsiteY2" fmla="*/ 26219 h 1209697"/>
              <a:gd name="connsiteX3" fmla="*/ 0 w 9107786"/>
              <a:gd name="connsiteY3" fmla="*/ 361198 h 1209697"/>
            </a:gdLst>
            <a:ahLst/>
            <a:cxnLst>
              <a:cxn ang="0">
                <a:pos x="connsiteX0" y="connsiteY0"/>
              </a:cxn>
              <a:cxn ang="0">
                <a:pos x="connsiteX1" y="connsiteY1"/>
              </a:cxn>
              <a:cxn ang="0">
                <a:pos x="connsiteX2" y="connsiteY2"/>
              </a:cxn>
              <a:cxn ang="0">
                <a:pos x="connsiteX3" y="connsiteY3"/>
              </a:cxn>
            </a:cxnLst>
            <a:rect l="l" t="t" r="r" b="b"/>
            <a:pathLst>
              <a:path w="9107786" h="1209697">
                <a:moveTo>
                  <a:pt x="9107786" y="913459"/>
                </a:moveTo>
                <a:cubicBezTo>
                  <a:pt x="8091534" y="1109617"/>
                  <a:pt x="7075283" y="1305776"/>
                  <a:pt x="6319319" y="1157903"/>
                </a:cubicBezTo>
                <a:cubicBezTo>
                  <a:pt x="5563355" y="1010030"/>
                  <a:pt x="5625220" y="159003"/>
                  <a:pt x="4572000" y="26219"/>
                </a:cubicBezTo>
                <a:cubicBezTo>
                  <a:pt x="3518780" y="-106565"/>
                  <a:pt x="730313" y="305368"/>
                  <a:pt x="0" y="361198"/>
                </a:cubicBezTo>
              </a:path>
            </a:pathLst>
          </a:custGeom>
          <a:noFill/>
          <a:ln w="28575" cap="flat" cmpd="sng" algn="ctr">
            <a:solidFill>
              <a:srgbClr val="0000FF"/>
            </a:solidFill>
            <a:prstDash val="sysDash"/>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endParaRPr lang="en-US">
              <a:latin typeface="Arial" charset="0"/>
            </a:endParaRPr>
          </a:p>
        </p:txBody>
      </p:sp>
    </p:spTree>
    <p:extLst>
      <p:ext uri="{BB962C8B-B14F-4D97-AF65-F5344CB8AC3E}">
        <p14:creationId xmlns:p14="http://schemas.microsoft.com/office/powerpoint/2010/main" val="1830364031"/>
      </p:ext>
    </p:extLst>
  </p:cSld>
  <p:clrMapOvr>
    <a:masterClrMapping/>
  </p:clrMapOvr>
  <mc:AlternateContent xmlns:mc="http://schemas.openxmlformats.org/markup-compatibility/2006" xmlns:p14="http://schemas.microsoft.com/office/powerpoint/2010/main">
    <mc:Choice Requires="p14">
      <p:transition p14:dur="10" advClick="0" advTm="8000"/>
    </mc:Choice>
    <mc:Fallback xmlns="">
      <p:transition advClick="0" advTm="800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60162" y="185664"/>
            <a:ext cx="11760204" cy="871537"/>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a:bodyPr>
          <a:lstStyle/>
          <a:p>
            <a:r>
              <a:rPr lang="en-US" altLang="zh-CN" sz="2000" b="1" dirty="0">
                <a:solidFill>
                  <a:srgbClr val="C00000"/>
                </a:solidFill>
              </a:rPr>
              <a:t>NWDAF-Assisted Control Plane Slice </a:t>
            </a:r>
            <a:r>
              <a:rPr lang="en-US" altLang="zh-CN" sz="2000" b="1" dirty="0" smtClean="0">
                <a:solidFill>
                  <a:srgbClr val="C00000"/>
                </a:solidFill>
              </a:rPr>
              <a:t>B </a:t>
            </a:r>
            <a:r>
              <a:rPr lang="en-US" altLang="zh-CN" sz="2000" b="1" dirty="0">
                <a:solidFill>
                  <a:srgbClr val="C00000"/>
                </a:solidFill>
              </a:rPr>
              <a:t>SLA </a:t>
            </a:r>
            <a:r>
              <a:rPr lang="en-US" altLang="zh-CN" sz="2000" b="1" dirty="0" smtClean="0">
                <a:solidFill>
                  <a:srgbClr val="C00000"/>
                </a:solidFill>
              </a:rPr>
              <a:t>Guarantee and </a:t>
            </a:r>
            <a:r>
              <a:rPr lang="en-US" altLang="zh-CN" sz="2000" b="1" dirty="0" smtClean="0">
                <a:solidFill>
                  <a:srgbClr val="0000FF"/>
                </a:solidFill>
              </a:rPr>
              <a:t>partial</a:t>
            </a:r>
            <a:r>
              <a:rPr lang="en-US" altLang="zh-CN" sz="2000" b="1" dirty="0" smtClean="0">
                <a:solidFill>
                  <a:srgbClr val="C00000"/>
                </a:solidFill>
              </a:rPr>
              <a:t> or total Slice B Requirement could be </a:t>
            </a:r>
            <a:r>
              <a:rPr lang="en-US" altLang="zh-CN" sz="2000" b="1" dirty="0">
                <a:solidFill>
                  <a:srgbClr val="C00000"/>
                </a:solidFill>
              </a:rPr>
              <a:t>met</a:t>
            </a:r>
            <a:endParaRPr lang="en-US" sz="2000" b="1" dirty="0">
              <a:solidFill>
                <a:srgbClr val="C00000"/>
              </a:solidFill>
            </a:endParaRPr>
          </a:p>
        </p:txBody>
      </p:sp>
      <p:sp>
        <p:nvSpPr>
          <p:cNvPr id="101" name="圆角矩形 307"/>
          <p:cNvSpPr/>
          <p:nvPr/>
        </p:nvSpPr>
        <p:spPr bwMode="auto">
          <a:xfrm>
            <a:off x="3453829" y="4246202"/>
            <a:ext cx="3314002" cy="1068524"/>
          </a:xfrm>
          <a:prstGeom prst="roundRect">
            <a:avLst>
              <a:gd name="adj" fmla="val 3896"/>
            </a:avLst>
          </a:prstGeom>
          <a:solidFill>
            <a:srgbClr val="8FE2FF">
              <a:alpha val="50196"/>
            </a:srgbClr>
          </a:solidFill>
          <a:ln w="12700" cap="flat" cmpd="sng" algn="ctr">
            <a:solidFill>
              <a:schemeClr val="tx1"/>
            </a:solidFill>
            <a:prstDash val="solid"/>
            <a:round/>
            <a:headEnd type="none" w="med" len="med"/>
            <a:tailEnd type="none" w="med" len="med"/>
          </a:ln>
          <a:effectLst/>
        </p:spPr>
        <p:txBody>
          <a:bodyPr vert="horz" wrap="square" lIns="105600" tIns="52800" rIns="105600" bIns="52800" numCol="1" rtlCol="0" anchor="t" anchorCtr="0" compatLnSpc="1">
            <a:prstTxWarp prst="textNoShape">
              <a:avLst/>
            </a:prstTxWarp>
            <a:noAutofit/>
          </a:bodyPr>
          <a:lstStyle/>
          <a:p>
            <a:pPr defTabSz="1068891"/>
            <a:endParaRPr lang="en-US" sz="1333"/>
          </a:p>
        </p:txBody>
      </p:sp>
      <p:sp>
        <p:nvSpPr>
          <p:cNvPr id="102" name="TextBox 8"/>
          <p:cNvSpPr txBox="1"/>
          <p:nvPr/>
        </p:nvSpPr>
        <p:spPr>
          <a:xfrm>
            <a:off x="3398728" y="4245773"/>
            <a:ext cx="1616148" cy="415498"/>
          </a:xfrm>
          <a:prstGeom prst="rect">
            <a:avLst/>
          </a:prstGeom>
          <a:noFill/>
          <a:ln>
            <a:noFill/>
          </a:ln>
        </p:spPr>
        <p:txBody>
          <a:bodyPr wrap="none" rtlCol="0">
            <a:spAutoFit/>
          </a:bodyPr>
          <a:lstStyle/>
          <a:p>
            <a:r>
              <a:rPr lang="en-US" altLang="zh-CN" sz="1050" b="1" dirty="0" smtClean="0">
                <a:solidFill>
                  <a:srgbClr val="C00000"/>
                </a:solidFill>
                <a:latin typeface="微软雅黑" pitchFamily="34" charset="-122"/>
                <a:ea typeface="微软雅黑" pitchFamily="34" charset="-122"/>
              </a:rPr>
              <a:t>Creating/configuring</a:t>
            </a:r>
          </a:p>
          <a:p>
            <a:r>
              <a:rPr lang="en-US" altLang="zh-CN" sz="1050" b="1" dirty="0" smtClean="0">
                <a:solidFill>
                  <a:srgbClr val="C00000"/>
                </a:solidFill>
                <a:latin typeface="微软雅黑" pitchFamily="34" charset="-122"/>
                <a:ea typeface="微软雅黑" pitchFamily="34" charset="-122"/>
              </a:rPr>
              <a:t> Slice A</a:t>
            </a:r>
            <a:endParaRPr lang="zh-CN" altLang="en-US" sz="1050" b="1" dirty="0">
              <a:solidFill>
                <a:srgbClr val="C00000"/>
              </a:solidFill>
              <a:latin typeface="微软雅黑" pitchFamily="34" charset="-122"/>
              <a:ea typeface="微软雅黑" pitchFamily="34" charset="-122"/>
            </a:endParaRPr>
          </a:p>
        </p:txBody>
      </p:sp>
      <p:cxnSp>
        <p:nvCxnSpPr>
          <p:cNvPr id="103" name="直接箭头连接符 251"/>
          <p:cNvCxnSpPr>
            <a:stCxn id="106" idx="4"/>
            <a:endCxn id="104" idx="0"/>
          </p:cNvCxnSpPr>
          <p:nvPr/>
        </p:nvCxnSpPr>
        <p:spPr bwMode="auto">
          <a:xfrm flipH="1">
            <a:off x="4121046" y="2434276"/>
            <a:ext cx="1196709" cy="1265034"/>
          </a:xfrm>
          <a:prstGeom prst="straightConnector1">
            <a:avLst/>
          </a:prstGeom>
          <a:noFill/>
          <a:ln w="9525" cap="flat" cmpd="sng" algn="ctr">
            <a:solidFill>
              <a:schemeClr val="tx1"/>
            </a:solidFill>
            <a:prstDash val="solid"/>
            <a:round/>
            <a:headEnd type="none" w="med" len="med"/>
            <a:tailEnd type="triangle"/>
          </a:ln>
          <a:effectLst/>
        </p:spPr>
      </p:cxnSp>
      <p:sp>
        <p:nvSpPr>
          <p:cNvPr id="104" name="椭圆 253"/>
          <p:cNvSpPr/>
          <p:nvPr/>
        </p:nvSpPr>
        <p:spPr bwMode="gray">
          <a:xfrm>
            <a:off x="3730670" y="3699310"/>
            <a:ext cx="780751" cy="381060"/>
          </a:xfrm>
          <a:prstGeom prst="ellipse">
            <a:avLst/>
          </a:prstGeom>
          <a:solidFill>
            <a:schemeClr val="bg1"/>
          </a:solidFill>
          <a:ln w="9525">
            <a:solidFill>
              <a:schemeClr val="tx1"/>
            </a:solidFill>
            <a:round/>
            <a:headEnd/>
            <a:tailEnd/>
          </a:ln>
          <a:effectLst/>
        </p:spPr>
        <p:txBody>
          <a:bodyPr wrap="none" rtlCol="0" anchor="ctr"/>
          <a:lstStyle/>
          <a:p>
            <a:pPr algn="ctr"/>
            <a:r>
              <a:rPr lang="en-US" altLang="zh-CN" sz="1067" dirty="0">
                <a:solidFill>
                  <a:srgbClr val="000000"/>
                </a:solidFill>
                <a:latin typeface="Arial" charset="0"/>
              </a:rPr>
              <a:t>RAN-</a:t>
            </a:r>
          </a:p>
          <a:p>
            <a:pPr algn="ctr"/>
            <a:r>
              <a:rPr lang="en-US" altLang="zh-CN" sz="1067" dirty="0">
                <a:solidFill>
                  <a:srgbClr val="000000"/>
                </a:solidFill>
                <a:latin typeface="Arial" charset="0"/>
              </a:rPr>
              <a:t>NSSMF</a:t>
            </a:r>
            <a:endParaRPr lang="en-US" sz="1067" dirty="0">
              <a:solidFill>
                <a:srgbClr val="000000"/>
              </a:solidFill>
              <a:latin typeface="Arial" charset="0"/>
            </a:endParaRPr>
          </a:p>
        </p:txBody>
      </p:sp>
      <p:cxnSp>
        <p:nvCxnSpPr>
          <p:cNvPr id="105" name="直接箭头连接符 254"/>
          <p:cNvCxnSpPr>
            <a:stCxn id="106" idx="4"/>
            <a:endCxn id="108" idx="0"/>
          </p:cNvCxnSpPr>
          <p:nvPr/>
        </p:nvCxnSpPr>
        <p:spPr bwMode="auto">
          <a:xfrm>
            <a:off x="5317755" y="2434276"/>
            <a:ext cx="943527" cy="1188365"/>
          </a:xfrm>
          <a:prstGeom prst="straightConnector1">
            <a:avLst/>
          </a:prstGeom>
          <a:noFill/>
          <a:ln w="9525" cap="flat" cmpd="sng" algn="ctr">
            <a:solidFill>
              <a:schemeClr val="tx1"/>
            </a:solidFill>
            <a:prstDash val="solid"/>
            <a:round/>
            <a:headEnd type="none" w="med" len="med"/>
            <a:tailEnd type="triangle"/>
          </a:ln>
          <a:effectLst/>
        </p:spPr>
      </p:cxnSp>
      <p:sp>
        <p:nvSpPr>
          <p:cNvPr id="106" name="椭圆 255"/>
          <p:cNvSpPr/>
          <p:nvPr/>
        </p:nvSpPr>
        <p:spPr bwMode="gray">
          <a:xfrm>
            <a:off x="4816070" y="2204968"/>
            <a:ext cx="1003369" cy="229308"/>
          </a:xfrm>
          <a:prstGeom prst="ellipse">
            <a:avLst/>
          </a:prstGeom>
          <a:solidFill>
            <a:schemeClr val="bg1"/>
          </a:solidFill>
          <a:ln w="19050">
            <a:solidFill>
              <a:srgbClr val="0000CC"/>
            </a:solidFill>
            <a:round/>
            <a:headEnd/>
            <a:tailEnd/>
          </a:ln>
          <a:effectLst/>
        </p:spPr>
        <p:txBody>
          <a:bodyPr wrap="none" rtlCol="0" anchor="ctr"/>
          <a:lstStyle/>
          <a:p>
            <a:pPr algn="ctr"/>
            <a:r>
              <a:rPr lang="en-US" altLang="zh-CN" sz="1333" b="1" dirty="0">
                <a:solidFill>
                  <a:srgbClr val="0000CC"/>
                </a:solidFill>
                <a:latin typeface="Arial" charset="0"/>
              </a:rPr>
              <a:t>NSMF</a:t>
            </a:r>
            <a:endParaRPr lang="en-US" sz="1333" b="1" dirty="0">
              <a:solidFill>
                <a:srgbClr val="0000CC"/>
              </a:solidFill>
              <a:latin typeface="Arial" charset="0"/>
            </a:endParaRPr>
          </a:p>
        </p:txBody>
      </p:sp>
      <p:sp>
        <p:nvSpPr>
          <p:cNvPr id="107" name="椭圆 257"/>
          <p:cNvSpPr/>
          <p:nvPr/>
        </p:nvSpPr>
        <p:spPr bwMode="gray">
          <a:xfrm>
            <a:off x="4613161" y="3697458"/>
            <a:ext cx="1079152" cy="345661"/>
          </a:xfrm>
          <a:prstGeom prst="ellipse">
            <a:avLst/>
          </a:prstGeom>
          <a:solidFill>
            <a:schemeClr val="bg1"/>
          </a:solidFill>
          <a:ln w="9525">
            <a:solidFill>
              <a:schemeClr val="tx1"/>
            </a:solidFill>
            <a:round/>
            <a:headEnd/>
            <a:tailEnd/>
          </a:ln>
          <a:effectLst/>
        </p:spPr>
        <p:txBody>
          <a:bodyPr wrap="none" rtlCol="0" anchor="ctr"/>
          <a:lstStyle/>
          <a:p>
            <a:pPr algn="ctr"/>
            <a:r>
              <a:rPr lang="en-US" altLang="zh-CN" sz="1067" dirty="0">
                <a:solidFill>
                  <a:srgbClr val="000000"/>
                </a:solidFill>
                <a:latin typeface="Arial" charset="0"/>
              </a:rPr>
              <a:t>CN-</a:t>
            </a:r>
          </a:p>
          <a:p>
            <a:pPr algn="ctr"/>
            <a:r>
              <a:rPr lang="en-US" altLang="zh-CN" sz="1067" dirty="0">
                <a:solidFill>
                  <a:srgbClr val="000000"/>
                </a:solidFill>
                <a:latin typeface="Arial" charset="0"/>
              </a:rPr>
              <a:t>NSSMF</a:t>
            </a:r>
            <a:endParaRPr lang="en-US" sz="1067" dirty="0">
              <a:solidFill>
                <a:srgbClr val="000000"/>
              </a:solidFill>
              <a:latin typeface="Arial" charset="0"/>
            </a:endParaRPr>
          </a:p>
        </p:txBody>
      </p:sp>
      <p:sp>
        <p:nvSpPr>
          <p:cNvPr id="108" name="椭圆 258"/>
          <p:cNvSpPr/>
          <p:nvPr/>
        </p:nvSpPr>
        <p:spPr bwMode="gray">
          <a:xfrm>
            <a:off x="5870906" y="3622641"/>
            <a:ext cx="780751" cy="381060"/>
          </a:xfrm>
          <a:prstGeom prst="ellipse">
            <a:avLst/>
          </a:prstGeom>
          <a:solidFill>
            <a:schemeClr val="bg1"/>
          </a:solidFill>
          <a:ln w="9525">
            <a:solidFill>
              <a:schemeClr val="tx1"/>
            </a:solidFill>
            <a:round/>
            <a:headEnd/>
            <a:tailEnd/>
          </a:ln>
          <a:effectLst/>
        </p:spPr>
        <p:txBody>
          <a:bodyPr wrap="none" rtlCol="0" anchor="ctr"/>
          <a:lstStyle/>
          <a:p>
            <a:pPr algn="ctr"/>
            <a:r>
              <a:rPr lang="en-US" altLang="zh-CN" sz="1067" dirty="0">
                <a:solidFill>
                  <a:srgbClr val="000000"/>
                </a:solidFill>
                <a:latin typeface="Arial" charset="0"/>
              </a:rPr>
              <a:t>TN-</a:t>
            </a:r>
          </a:p>
          <a:p>
            <a:pPr algn="ctr"/>
            <a:r>
              <a:rPr lang="en-US" altLang="zh-CN" sz="1067" dirty="0">
                <a:solidFill>
                  <a:srgbClr val="000000"/>
                </a:solidFill>
                <a:latin typeface="Arial" charset="0"/>
              </a:rPr>
              <a:t>NSSMF</a:t>
            </a:r>
            <a:endParaRPr lang="en-US" sz="1067" dirty="0">
              <a:solidFill>
                <a:srgbClr val="000000"/>
              </a:solidFill>
              <a:latin typeface="Arial" charset="0"/>
            </a:endParaRPr>
          </a:p>
        </p:txBody>
      </p:sp>
      <p:sp>
        <p:nvSpPr>
          <p:cNvPr id="109" name="椭圆 255"/>
          <p:cNvSpPr/>
          <p:nvPr/>
        </p:nvSpPr>
        <p:spPr bwMode="gray">
          <a:xfrm>
            <a:off x="3567727" y="2206897"/>
            <a:ext cx="912154" cy="229308"/>
          </a:xfrm>
          <a:prstGeom prst="ellipse">
            <a:avLst/>
          </a:prstGeom>
          <a:solidFill>
            <a:schemeClr val="bg1"/>
          </a:solidFill>
          <a:ln w="19050">
            <a:solidFill>
              <a:srgbClr val="0000CC"/>
            </a:solidFill>
            <a:round/>
            <a:headEnd/>
            <a:tailEnd/>
          </a:ln>
          <a:effectLst/>
        </p:spPr>
        <p:txBody>
          <a:bodyPr wrap="none" rtlCol="0" anchor="ctr"/>
          <a:lstStyle/>
          <a:p>
            <a:pPr algn="ctr"/>
            <a:r>
              <a:rPr lang="en-US" altLang="zh-CN" sz="1333" b="1" dirty="0" smtClean="0">
                <a:solidFill>
                  <a:srgbClr val="0000CC"/>
                </a:solidFill>
                <a:latin typeface="Arial" charset="0"/>
              </a:rPr>
              <a:t>MDAS</a:t>
            </a:r>
            <a:endParaRPr lang="en-US" sz="1333" b="1" dirty="0">
              <a:solidFill>
                <a:srgbClr val="0000CC"/>
              </a:solidFill>
              <a:latin typeface="Arial" charset="0"/>
            </a:endParaRPr>
          </a:p>
        </p:txBody>
      </p:sp>
      <p:cxnSp>
        <p:nvCxnSpPr>
          <p:cNvPr id="110" name="直接箭头连接符 109"/>
          <p:cNvCxnSpPr>
            <a:stCxn id="106" idx="2"/>
            <a:endCxn id="109" idx="6"/>
          </p:cNvCxnSpPr>
          <p:nvPr/>
        </p:nvCxnSpPr>
        <p:spPr bwMode="auto">
          <a:xfrm flipH="1">
            <a:off x="4479881" y="2319622"/>
            <a:ext cx="336189" cy="1929"/>
          </a:xfrm>
          <a:prstGeom prst="straightConnector1">
            <a:avLst/>
          </a:prstGeom>
          <a:solidFill>
            <a:schemeClr val="accent1"/>
          </a:solidFill>
          <a:ln w="9525" cap="flat" cmpd="sng" algn="ctr">
            <a:solidFill>
              <a:schemeClr val="tx1"/>
            </a:solidFill>
            <a:prstDash val="solid"/>
            <a:round/>
            <a:headEnd type="triangle" w="med" len="med"/>
            <a:tailEnd type="triangle" w="med" len="med"/>
          </a:ln>
          <a:effectLst/>
        </p:spPr>
      </p:cxnSp>
      <p:sp>
        <p:nvSpPr>
          <p:cNvPr id="111" name="椭圆 256"/>
          <p:cNvSpPr/>
          <p:nvPr/>
        </p:nvSpPr>
        <p:spPr bwMode="gray">
          <a:xfrm>
            <a:off x="4717245" y="2813083"/>
            <a:ext cx="1213284" cy="229308"/>
          </a:xfrm>
          <a:prstGeom prst="ellipse">
            <a:avLst/>
          </a:prstGeom>
          <a:solidFill>
            <a:schemeClr val="bg1"/>
          </a:solidFill>
          <a:ln w="9525">
            <a:noFill/>
            <a:round/>
            <a:headEnd/>
            <a:tailEnd/>
          </a:ln>
          <a:effectLst/>
        </p:spPr>
        <p:txBody>
          <a:bodyPr wrap="none" rtlCol="0" anchor="ctr"/>
          <a:lstStyle/>
          <a:p>
            <a:pPr algn="ctr"/>
            <a:r>
              <a:rPr lang="en-US" altLang="zh-CN" sz="1200" dirty="0" smtClean="0">
                <a:solidFill>
                  <a:srgbClr val="0000FF"/>
                </a:solidFill>
                <a:latin typeface="微软雅黑" panose="020B0503020204020204" pitchFamily="34" charset="-122"/>
                <a:ea typeface="微软雅黑" panose="020B0503020204020204" pitchFamily="34" charset="-122"/>
              </a:rPr>
              <a:t>SLA per domain</a:t>
            </a:r>
            <a:endParaRPr lang="en-US" sz="1200" dirty="0">
              <a:solidFill>
                <a:srgbClr val="0000FF"/>
              </a:solidFill>
              <a:latin typeface="微软雅黑" panose="020B0503020204020204" pitchFamily="34" charset="-122"/>
              <a:ea typeface="微软雅黑" panose="020B0503020204020204" pitchFamily="34" charset="-122"/>
            </a:endParaRPr>
          </a:p>
        </p:txBody>
      </p:sp>
      <p:sp>
        <p:nvSpPr>
          <p:cNvPr id="112" name="椭圆 268"/>
          <p:cNvSpPr/>
          <p:nvPr/>
        </p:nvSpPr>
        <p:spPr bwMode="gray">
          <a:xfrm>
            <a:off x="5247260" y="1834911"/>
            <a:ext cx="1081226" cy="296837"/>
          </a:xfrm>
          <a:prstGeom prst="ellipse">
            <a:avLst/>
          </a:prstGeom>
          <a:noFill/>
          <a:ln w="9525">
            <a:noFill/>
            <a:round/>
            <a:headEnd/>
            <a:tailEnd/>
          </a:ln>
          <a:effectLst/>
        </p:spPr>
        <p:txBody>
          <a:bodyPr wrap="none" rtlCol="0" anchor="ctr"/>
          <a:lstStyle/>
          <a:p>
            <a:pPr algn="ctr"/>
            <a:r>
              <a:rPr lang="en-US" altLang="zh-CN" sz="1067" b="1" dirty="0" smtClean="0">
                <a:solidFill>
                  <a:srgbClr val="C00000"/>
                </a:solidFill>
                <a:latin typeface="微软雅黑" panose="020B0503020204020204" pitchFamily="34" charset="-122"/>
                <a:ea typeface="微软雅黑" panose="020B0503020204020204" pitchFamily="34" charset="-122"/>
              </a:rPr>
              <a:t>Tenant B SLA</a:t>
            </a:r>
            <a:endParaRPr lang="en-US" sz="1067" b="1" dirty="0">
              <a:solidFill>
                <a:srgbClr val="C00000"/>
              </a:solidFill>
              <a:latin typeface="微软雅黑" panose="020B0503020204020204" pitchFamily="34" charset="-122"/>
              <a:ea typeface="微软雅黑" panose="020B0503020204020204" pitchFamily="34" charset="-122"/>
            </a:endParaRPr>
          </a:p>
        </p:txBody>
      </p:sp>
      <p:cxnSp>
        <p:nvCxnSpPr>
          <p:cNvPr id="113" name="直接箭头连接符 112"/>
          <p:cNvCxnSpPr/>
          <p:nvPr/>
        </p:nvCxnSpPr>
        <p:spPr bwMode="auto">
          <a:xfrm>
            <a:off x="5302595" y="1751943"/>
            <a:ext cx="15160" cy="453025"/>
          </a:xfrm>
          <a:prstGeom prst="straightConnector1">
            <a:avLst/>
          </a:prstGeom>
          <a:noFill/>
          <a:ln w="9525" cap="flat" cmpd="sng" algn="ctr">
            <a:solidFill>
              <a:srgbClr val="0000FF"/>
            </a:solidFill>
            <a:prstDash val="solid"/>
            <a:round/>
            <a:headEnd type="none" w="med" len="med"/>
            <a:tailEnd type="triangle"/>
          </a:ln>
          <a:effectLst/>
        </p:spPr>
      </p:cxnSp>
      <p:cxnSp>
        <p:nvCxnSpPr>
          <p:cNvPr id="114" name="直接箭头连接符 252"/>
          <p:cNvCxnSpPr>
            <a:stCxn id="106" idx="4"/>
            <a:endCxn id="107" idx="0"/>
          </p:cNvCxnSpPr>
          <p:nvPr/>
        </p:nvCxnSpPr>
        <p:spPr bwMode="auto">
          <a:xfrm flipH="1">
            <a:off x="5152737" y="2434276"/>
            <a:ext cx="165018" cy="1263182"/>
          </a:xfrm>
          <a:prstGeom prst="straightConnector1">
            <a:avLst/>
          </a:prstGeom>
          <a:noFill/>
          <a:ln w="9525" cap="flat" cmpd="sng" algn="ctr">
            <a:solidFill>
              <a:schemeClr val="tx1"/>
            </a:solidFill>
            <a:prstDash val="solid"/>
            <a:round/>
            <a:headEnd type="none" w="med" len="med"/>
            <a:tailEnd type="triangle"/>
          </a:ln>
          <a:effectLst/>
        </p:spPr>
      </p:cxnSp>
      <p:sp>
        <p:nvSpPr>
          <p:cNvPr id="115" name="TextBox 8"/>
          <p:cNvSpPr txBox="1"/>
          <p:nvPr/>
        </p:nvSpPr>
        <p:spPr>
          <a:xfrm>
            <a:off x="327471" y="2366905"/>
            <a:ext cx="1551923" cy="430887"/>
          </a:xfrm>
          <a:prstGeom prst="rect">
            <a:avLst/>
          </a:prstGeom>
          <a:noFill/>
          <a:ln>
            <a:noFill/>
          </a:ln>
        </p:spPr>
        <p:txBody>
          <a:bodyPr wrap="square" rtlCol="0">
            <a:spAutoFit/>
          </a:bodyPr>
          <a:lstStyle/>
          <a:p>
            <a:r>
              <a:rPr lang="en-US" altLang="zh-CN" sz="1100" b="1" dirty="0" smtClean="0">
                <a:solidFill>
                  <a:srgbClr val="C00000"/>
                </a:solidFill>
                <a:latin typeface="微软雅黑" pitchFamily="34" charset="-122"/>
                <a:ea typeface="微软雅黑" pitchFamily="34" charset="-122"/>
              </a:rPr>
              <a:t>Physical Network </a:t>
            </a:r>
          </a:p>
          <a:p>
            <a:r>
              <a:rPr lang="en-US" altLang="zh-CN" sz="1100" b="1" dirty="0" smtClean="0">
                <a:solidFill>
                  <a:srgbClr val="C00000"/>
                </a:solidFill>
                <a:latin typeface="微软雅黑" pitchFamily="34" charset="-122"/>
                <a:ea typeface="微软雅黑" pitchFamily="34" charset="-122"/>
              </a:rPr>
              <a:t>Deployment</a:t>
            </a:r>
            <a:endParaRPr lang="zh-CN" altLang="en-US" sz="1100" b="1" dirty="0">
              <a:solidFill>
                <a:srgbClr val="C00000"/>
              </a:solidFill>
              <a:latin typeface="微软雅黑" pitchFamily="34" charset="-122"/>
              <a:ea typeface="微软雅黑" pitchFamily="34" charset="-122"/>
            </a:endParaRPr>
          </a:p>
        </p:txBody>
      </p:sp>
      <p:cxnSp>
        <p:nvCxnSpPr>
          <p:cNvPr id="117" name="直接箭头连接符 251"/>
          <p:cNvCxnSpPr>
            <a:stCxn id="121" idx="4"/>
            <a:endCxn id="119" idx="0"/>
          </p:cNvCxnSpPr>
          <p:nvPr/>
        </p:nvCxnSpPr>
        <p:spPr bwMode="auto">
          <a:xfrm flipH="1">
            <a:off x="860619" y="3039883"/>
            <a:ext cx="987932" cy="737468"/>
          </a:xfrm>
          <a:prstGeom prst="straightConnector1">
            <a:avLst/>
          </a:prstGeom>
          <a:noFill/>
          <a:ln w="9525" cap="flat" cmpd="sng" algn="ctr">
            <a:solidFill>
              <a:schemeClr val="tx1"/>
            </a:solidFill>
            <a:prstDash val="solid"/>
            <a:round/>
            <a:headEnd type="none" w="med" len="med"/>
            <a:tailEnd type="triangle"/>
          </a:ln>
          <a:effectLst/>
        </p:spPr>
      </p:cxnSp>
      <p:cxnSp>
        <p:nvCxnSpPr>
          <p:cNvPr id="118" name="直接箭头连接符 252"/>
          <p:cNvCxnSpPr>
            <a:stCxn id="121" idx="4"/>
            <a:endCxn id="122" idx="0"/>
          </p:cNvCxnSpPr>
          <p:nvPr/>
        </p:nvCxnSpPr>
        <p:spPr bwMode="auto">
          <a:xfrm flipH="1">
            <a:off x="1838876" y="3039883"/>
            <a:ext cx="9675" cy="741528"/>
          </a:xfrm>
          <a:prstGeom prst="straightConnector1">
            <a:avLst/>
          </a:prstGeom>
          <a:noFill/>
          <a:ln w="9525" cap="flat" cmpd="sng" algn="ctr">
            <a:solidFill>
              <a:schemeClr val="tx1"/>
            </a:solidFill>
            <a:prstDash val="solid"/>
            <a:round/>
            <a:headEnd type="none" w="med" len="med"/>
            <a:tailEnd type="triangle"/>
          </a:ln>
          <a:effectLst/>
        </p:spPr>
      </p:cxnSp>
      <p:sp>
        <p:nvSpPr>
          <p:cNvPr id="119" name="椭圆 253"/>
          <p:cNvSpPr/>
          <p:nvPr/>
        </p:nvSpPr>
        <p:spPr bwMode="gray">
          <a:xfrm>
            <a:off x="470243" y="3777351"/>
            <a:ext cx="780751" cy="381060"/>
          </a:xfrm>
          <a:prstGeom prst="ellipse">
            <a:avLst/>
          </a:prstGeom>
          <a:solidFill>
            <a:schemeClr val="bg1"/>
          </a:solidFill>
          <a:ln w="9525">
            <a:solidFill>
              <a:schemeClr val="tx1"/>
            </a:solidFill>
            <a:round/>
            <a:headEnd/>
            <a:tailEnd/>
          </a:ln>
          <a:effectLst/>
        </p:spPr>
        <p:txBody>
          <a:bodyPr wrap="none" rtlCol="0" anchor="ctr"/>
          <a:lstStyle/>
          <a:p>
            <a:pPr algn="ctr"/>
            <a:r>
              <a:rPr lang="en-US" altLang="zh-CN" dirty="0" smtClean="0">
                <a:solidFill>
                  <a:srgbClr val="000000"/>
                </a:solidFill>
                <a:latin typeface="微软雅黑" panose="020B0503020204020204" pitchFamily="34" charset="-122"/>
                <a:ea typeface="微软雅黑" panose="020B0503020204020204" pitchFamily="34" charset="-122"/>
              </a:rPr>
              <a:t>RAN </a:t>
            </a:r>
          </a:p>
          <a:p>
            <a:pPr algn="ctr"/>
            <a:r>
              <a:rPr lang="en-US" altLang="zh-CN" sz="900" dirty="0" smtClean="0">
                <a:solidFill>
                  <a:srgbClr val="000000"/>
                </a:solidFill>
                <a:latin typeface="微软雅黑" panose="020B0503020204020204" pitchFamily="34" charset="-122"/>
                <a:ea typeface="微软雅黑" panose="020B0503020204020204" pitchFamily="34" charset="-122"/>
              </a:rPr>
              <a:t>Deployment</a:t>
            </a:r>
            <a:endParaRPr lang="en-US" altLang="zh-CN" dirty="0">
              <a:solidFill>
                <a:srgbClr val="000000"/>
              </a:solidFill>
              <a:latin typeface="微软雅黑" panose="020B0503020204020204" pitchFamily="34" charset="-122"/>
              <a:ea typeface="微软雅黑" panose="020B0503020204020204" pitchFamily="34" charset="-122"/>
            </a:endParaRPr>
          </a:p>
        </p:txBody>
      </p:sp>
      <p:cxnSp>
        <p:nvCxnSpPr>
          <p:cNvPr id="120" name="直接箭头连接符 254"/>
          <p:cNvCxnSpPr>
            <a:stCxn id="121" idx="4"/>
            <a:endCxn id="123" idx="0"/>
          </p:cNvCxnSpPr>
          <p:nvPr/>
        </p:nvCxnSpPr>
        <p:spPr bwMode="auto">
          <a:xfrm>
            <a:off x="1848550" y="3039883"/>
            <a:ext cx="961992" cy="752239"/>
          </a:xfrm>
          <a:prstGeom prst="straightConnector1">
            <a:avLst/>
          </a:prstGeom>
          <a:noFill/>
          <a:ln w="9525" cap="flat" cmpd="sng" algn="ctr">
            <a:solidFill>
              <a:schemeClr val="tx1"/>
            </a:solidFill>
            <a:prstDash val="solid"/>
            <a:round/>
            <a:headEnd type="none" w="med" len="med"/>
            <a:tailEnd type="triangle"/>
          </a:ln>
          <a:effectLst/>
        </p:spPr>
      </p:cxnSp>
      <p:sp>
        <p:nvSpPr>
          <p:cNvPr id="121" name="椭圆 255"/>
          <p:cNvSpPr/>
          <p:nvPr/>
        </p:nvSpPr>
        <p:spPr bwMode="gray">
          <a:xfrm>
            <a:off x="891463" y="2810575"/>
            <a:ext cx="1914175" cy="229308"/>
          </a:xfrm>
          <a:prstGeom prst="ellipse">
            <a:avLst/>
          </a:prstGeom>
          <a:solidFill>
            <a:schemeClr val="bg1"/>
          </a:solidFill>
          <a:ln w="19050">
            <a:solidFill>
              <a:srgbClr val="0000CC"/>
            </a:solidFill>
            <a:round/>
            <a:headEnd/>
            <a:tailEnd/>
          </a:ln>
          <a:effectLst/>
        </p:spPr>
        <p:txBody>
          <a:bodyPr wrap="none" rtlCol="0" anchor="ctr"/>
          <a:lstStyle/>
          <a:p>
            <a:pPr algn="ctr"/>
            <a:r>
              <a:rPr lang="en-US" altLang="zh-CN" sz="1333" b="1" dirty="0">
                <a:solidFill>
                  <a:srgbClr val="0000CC"/>
                </a:solidFill>
                <a:latin typeface="Arial" charset="0"/>
              </a:rPr>
              <a:t>NSMF</a:t>
            </a:r>
            <a:endParaRPr lang="en-US" sz="1333" b="1" dirty="0">
              <a:solidFill>
                <a:srgbClr val="0000CC"/>
              </a:solidFill>
              <a:latin typeface="Arial" charset="0"/>
            </a:endParaRPr>
          </a:p>
        </p:txBody>
      </p:sp>
      <p:sp>
        <p:nvSpPr>
          <p:cNvPr id="122" name="椭圆 257"/>
          <p:cNvSpPr/>
          <p:nvPr/>
        </p:nvSpPr>
        <p:spPr bwMode="gray">
          <a:xfrm>
            <a:off x="1344949" y="3781411"/>
            <a:ext cx="987853" cy="381060"/>
          </a:xfrm>
          <a:prstGeom prst="ellipse">
            <a:avLst/>
          </a:prstGeom>
          <a:solidFill>
            <a:schemeClr val="bg1"/>
          </a:solidFill>
          <a:ln w="9525">
            <a:solidFill>
              <a:schemeClr val="tx1"/>
            </a:solidFill>
            <a:round/>
            <a:headEnd/>
            <a:tailEnd/>
          </a:ln>
          <a:effectLst/>
        </p:spPr>
        <p:txBody>
          <a:bodyPr wrap="none" rtlCol="0" anchor="ctr"/>
          <a:lstStyle/>
          <a:p>
            <a:pPr algn="ctr"/>
            <a:r>
              <a:rPr lang="en-US" altLang="zh-CN" sz="900" dirty="0" smtClean="0">
                <a:solidFill>
                  <a:srgbClr val="000000"/>
                </a:solidFill>
                <a:latin typeface="微软雅黑" panose="020B0503020204020204" pitchFamily="34" charset="-122"/>
                <a:ea typeface="微软雅黑" panose="020B0503020204020204" pitchFamily="34" charset="-122"/>
              </a:rPr>
              <a:t>CN</a:t>
            </a:r>
          </a:p>
          <a:p>
            <a:pPr algn="ctr"/>
            <a:r>
              <a:rPr lang="en-US" altLang="zh-CN" sz="900" dirty="0" smtClean="0">
                <a:solidFill>
                  <a:srgbClr val="000000"/>
                </a:solidFill>
                <a:latin typeface="微软雅黑" panose="020B0503020204020204" pitchFamily="34" charset="-122"/>
                <a:ea typeface="微软雅黑" panose="020B0503020204020204" pitchFamily="34" charset="-122"/>
              </a:rPr>
              <a:t>Deployment</a:t>
            </a:r>
            <a:endParaRPr lang="en-US" altLang="zh-CN" sz="900" dirty="0">
              <a:solidFill>
                <a:srgbClr val="000000"/>
              </a:solidFill>
              <a:latin typeface="微软雅黑" panose="020B0503020204020204" pitchFamily="34" charset="-122"/>
              <a:ea typeface="微软雅黑" panose="020B0503020204020204" pitchFamily="34" charset="-122"/>
            </a:endParaRPr>
          </a:p>
        </p:txBody>
      </p:sp>
      <p:sp>
        <p:nvSpPr>
          <p:cNvPr id="123" name="椭圆 258"/>
          <p:cNvSpPr/>
          <p:nvPr/>
        </p:nvSpPr>
        <p:spPr bwMode="gray">
          <a:xfrm>
            <a:off x="2420167" y="3792122"/>
            <a:ext cx="780751" cy="381060"/>
          </a:xfrm>
          <a:prstGeom prst="ellipse">
            <a:avLst/>
          </a:prstGeom>
          <a:solidFill>
            <a:schemeClr val="bg1"/>
          </a:solidFill>
          <a:ln w="9525">
            <a:solidFill>
              <a:schemeClr val="tx1"/>
            </a:solidFill>
            <a:round/>
            <a:headEnd/>
            <a:tailEnd/>
          </a:ln>
          <a:effectLst/>
        </p:spPr>
        <p:txBody>
          <a:bodyPr wrap="none" rtlCol="0" anchor="ctr"/>
          <a:lstStyle/>
          <a:p>
            <a:pPr algn="ctr"/>
            <a:r>
              <a:rPr lang="en-US" altLang="zh-CN" sz="900" dirty="0" smtClean="0">
                <a:solidFill>
                  <a:srgbClr val="000000"/>
                </a:solidFill>
                <a:latin typeface="微软雅黑" panose="020B0503020204020204" pitchFamily="34" charset="-122"/>
                <a:ea typeface="微软雅黑" panose="020B0503020204020204" pitchFamily="34" charset="-122"/>
              </a:rPr>
              <a:t>TN</a:t>
            </a:r>
          </a:p>
          <a:p>
            <a:pPr algn="ctr"/>
            <a:r>
              <a:rPr lang="en-US" altLang="zh-CN" sz="900" dirty="0" smtClean="0">
                <a:solidFill>
                  <a:srgbClr val="000000"/>
                </a:solidFill>
                <a:latin typeface="微软雅黑" panose="020B0503020204020204" pitchFamily="34" charset="-122"/>
                <a:ea typeface="微软雅黑" panose="020B0503020204020204" pitchFamily="34" charset="-122"/>
              </a:rPr>
              <a:t>Deployment</a:t>
            </a:r>
            <a:endParaRPr lang="en-US" altLang="zh-CN" sz="900" dirty="0">
              <a:solidFill>
                <a:srgbClr val="000000"/>
              </a:solidFill>
              <a:latin typeface="微软雅黑" panose="020B0503020204020204" pitchFamily="34" charset="-122"/>
              <a:ea typeface="微软雅黑" panose="020B0503020204020204" pitchFamily="34" charset="-122"/>
            </a:endParaRPr>
          </a:p>
        </p:txBody>
      </p:sp>
      <p:sp>
        <p:nvSpPr>
          <p:cNvPr id="151" name="椭圆 259"/>
          <p:cNvSpPr/>
          <p:nvPr/>
        </p:nvSpPr>
        <p:spPr bwMode="gray">
          <a:xfrm>
            <a:off x="430844" y="4462939"/>
            <a:ext cx="2678843" cy="672180"/>
          </a:xfrm>
          <a:prstGeom prst="ellipse">
            <a:avLst/>
          </a:prstGeom>
          <a:solidFill>
            <a:schemeClr val="bg1"/>
          </a:solidFill>
          <a:ln w="9525">
            <a:solidFill>
              <a:schemeClr val="tx1"/>
            </a:solidFill>
            <a:round/>
            <a:headEnd/>
            <a:tailEnd/>
          </a:ln>
          <a:effectLst/>
        </p:spPr>
        <p:txBody>
          <a:bodyPr wrap="none" rtlCol="0" anchor="ctr"/>
          <a:lstStyle/>
          <a:p>
            <a:pPr algn="ctr"/>
            <a:r>
              <a:rPr lang="en-US" altLang="zh-CN" sz="1067" dirty="0" smtClean="0">
                <a:solidFill>
                  <a:srgbClr val="000000"/>
                </a:solidFill>
                <a:latin typeface="微软雅黑" pitchFamily="34" charset="-122"/>
                <a:ea typeface="微软雅黑" pitchFamily="34" charset="-122"/>
              </a:rPr>
              <a:t>RAN&amp;CN&amp;TN</a:t>
            </a:r>
            <a:r>
              <a:rPr lang="zh-CN" altLang="en-US" sz="1067" dirty="0" smtClean="0">
                <a:solidFill>
                  <a:srgbClr val="000000"/>
                </a:solidFill>
                <a:latin typeface="微软雅黑" pitchFamily="34" charset="-122"/>
                <a:ea typeface="微软雅黑" pitchFamily="34" charset="-122"/>
              </a:rPr>
              <a:t> </a:t>
            </a:r>
            <a:r>
              <a:rPr lang="en-US" altLang="zh-CN" sz="1067" dirty="0" smtClean="0">
                <a:solidFill>
                  <a:srgbClr val="000000"/>
                </a:solidFill>
                <a:latin typeface="微软雅黑" pitchFamily="34" charset="-122"/>
                <a:ea typeface="微软雅黑" pitchFamily="34" charset="-122"/>
              </a:rPr>
              <a:t>physical network </a:t>
            </a:r>
            <a:endParaRPr lang="en-US" altLang="zh-CN" sz="1067" dirty="0">
              <a:solidFill>
                <a:srgbClr val="000000"/>
              </a:solidFill>
              <a:latin typeface="微软雅黑" pitchFamily="34" charset="-122"/>
              <a:ea typeface="微软雅黑" pitchFamily="34" charset="-122"/>
            </a:endParaRPr>
          </a:p>
        </p:txBody>
      </p:sp>
      <p:cxnSp>
        <p:nvCxnSpPr>
          <p:cNvPr id="152" name="直接箭头连接符 151"/>
          <p:cNvCxnSpPr>
            <a:stCxn id="122" idx="4"/>
          </p:cNvCxnSpPr>
          <p:nvPr/>
        </p:nvCxnSpPr>
        <p:spPr bwMode="auto">
          <a:xfrm>
            <a:off x="1838877" y="4162471"/>
            <a:ext cx="4249" cy="300469"/>
          </a:xfrm>
          <a:prstGeom prst="straightConnector1">
            <a:avLst/>
          </a:prstGeom>
          <a:noFill/>
          <a:ln w="9525" cap="flat" cmpd="sng" algn="ctr">
            <a:solidFill>
              <a:schemeClr val="tx1"/>
            </a:solidFill>
            <a:prstDash val="solid"/>
            <a:round/>
            <a:headEnd type="none" w="med" len="med"/>
            <a:tailEnd type="triangle"/>
          </a:ln>
          <a:effectLst/>
        </p:spPr>
      </p:cxnSp>
      <p:sp>
        <p:nvSpPr>
          <p:cNvPr id="153" name="椭圆 268"/>
          <p:cNvSpPr/>
          <p:nvPr/>
        </p:nvSpPr>
        <p:spPr bwMode="gray">
          <a:xfrm>
            <a:off x="2082711" y="1918191"/>
            <a:ext cx="1255459" cy="296837"/>
          </a:xfrm>
          <a:prstGeom prst="ellipse">
            <a:avLst/>
          </a:prstGeom>
          <a:noFill/>
          <a:ln w="9525">
            <a:noFill/>
            <a:round/>
            <a:headEnd/>
            <a:tailEnd/>
          </a:ln>
          <a:effectLst/>
        </p:spPr>
        <p:txBody>
          <a:bodyPr wrap="none" rtlCol="0" anchor="ctr"/>
          <a:lstStyle/>
          <a:p>
            <a:pPr algn="ctr"/>
            <a:r>
              <a:rPr lang="en-US" altLang="zh-CN" sz="1067" b="1" dirty="0" smtClean="0">
                <a:solidFill>
                  <a:srgbClr val="C00000"/>
                </a:solidFill>
                <a:latin typeface="微软雅黑" panose="020B0503020204020204" pitchFamily="34" charset="-122"/>
                <a:ea typeface="微软雅黑" panose="020B0503020204020204" pitchFamily="34" charset="-122"/>
              </a:rPr>
              <a:t>Potential Tenant SLA Set</a:t>
            </a:r>
            <a:endParaRPr lang="en-US" sz="1067" b="1" dirty="0">
              <a:solidFill>
                <a:srgbClr val="C00000"/>
              </a:solidFill>
              <a:latin typeface="微软雅黑" panose="020B0503020204020204" pitchFamily="34" charset="-122"/>
              <a:ea typeface="微软雅黑" panose="020B0503020204020204" pitchFamily="34" charset="-122"/>
            </a:endParaRPr>
          </a:p>
        </p:txBody>
      </p:sp>
      <p:grpSp>
        <p:nvGrpSpPr>
          <p:cNvPr id="155" name="组合 154"/>
          <p:cNvGrpSpPr/>
          <p:nvPr/>
        </p:nvGrpSpPr>
        <p:grpSpPr>
          <a:xfrm>
            <a:off x="860618" y="4146589"/>
            <a:ext cx="1909323" cy="390923"/>
            <a:chOff x="1303087" y="3705698"/>
            <a:chExt cx="1431992" cy="233178"/>
          </a:xfrm>
        </p:grpSpPr>
        <p:cxnSp>
          <p:nvCxnSpPr>
            <p:cNvPr id="156" name="直接箭头连接符 155"/>
            <p:cNvCxnSpPr/>
            <p:nvPr/>
          </p:nvCxnSpPr>
          <p:spPr bwMode="auto">
            <a:xfrm>
              <a:off x="2735079" y="3721557"/>
              <a:ext cx="0" cy="217319"/>
            </a:xfrm>
            <a:prstGeom prst="straightConnector1">
              <a:avLst/>
            </a:prstGeom>
            <a:noFill/>
            <a:ln w="9525" cap="flat" cmpd="sng" algn="ctr">
              <a:solidFill>
                <a:schemeClr val="tx1"/>
              </a:solidFill>
              <a:prstDash val="solid"/>
              <a:round/>
              <a:headEnd type="none" w="med" len="med"/>
              <a:tailEnd type="triangle"/>
            </a:ln>
            <a:effectLst/>
          </p:spPr>
        </p:cxnSp>
        <p:cxnSp>
          <p:nvCxnSpPr>
            <p:cNvPr id="157" name="直接箭头连接符 156"/>
            <p:cNvCxnSpPr/>
            <p:nvPr/>
          </p:nvCxnSpPr>
          <p:spPr bwMode="auto">
            <a:xfrm>
              <a:off x="1303087" y="3705698"/>
              <a:ext cx="0" cy="225352"/>
            </a:xfrm>
            <a:prstGeom prst="straightConnector1">
              <a:avLst/>
            </a:prstGeom>
            <a:noFill/>
            <a:ln w="9525" cap="flat" cmpd="sng" algn="ctr">
              <a:solidFill>
                <a:schemeClr val="tx1"/>
              </a:solidFill>
              <a:prstDash val="solid"/>
              <a:round/>
              <a:headEnd type="none" w="med" len="med"/>
              <a:tailEnd type="triangle"/>
            </a:ln>
            <a:effectLst/>
          </p:spPr>
        </p:cxnSp>
      </p:grpSp>
      <p:cxnSp>
        <p:nvCxnSpPr>
          <p:cNvPr id="159" name="直接箭头连接符 158"/>
          <p:cNvCxnSpPr/>
          <p:nvPr/>
        </p:nvCxnSpPr>
        <p:spPr bwMode="auto">
          <a:xfrm>
            <a:off x="1848099" y="1775496"/>
            <a:ext cx="452" cy="1026201"/>
          </a:xfrm>
          <a:prstGeom prst="straightConnector1">
            <a:avLst/>
          </a:prstGeom>
          <a:noFill/>
          <a:ln w="28575" cap="flat" cmpd="sng" algn="ctr">
            <a:solidFill>
              <a:srgbClr val="0000FF"/>
            </a:solidFill>
            <a:prstDash val="solid"/>
            <a:round/>
            <a:headEnd type="none" w="med" len="med"/>
            <a:tailEnd type="triangle"/>
          </a:ln>
          <a:effectLst/>
        </p:spPr>
      </p:cxnSp>
      <p:sp>
        <p:nvSpPr>
          <p:cNvPr id="160" name="圆角矩形 307"/>
          <p:cNvSpPr/>
          <p:nvPr/>
        </p:nvSpPr>
        <p:spPr bwMode="auto">
          <a:xfrm>
            <a:off x="312137" y="2347245"/>
            <a:ext cx="2945113" cy="2984873"/>
          </a:xfrm>
          <a:prstGeom prst="roundRect">
            <a:avLst>
              <a:gd name="adj" fmla="val 3896"/>
            </a:avLst>
          </a:prstGeom>
          <a:noFill/>
          <a:ln w="9525" cap="flat" cmpd="sng" algn="ctr">
            <a:solidFill>
              <a:schemeClr val="tx1"/>
            </a:solidFill>
            <a:prstDash val="solid"/>
            <a:round/>
            <a:headEnd type="none" w="med" len="med"/>
            <a:tailEnd type="none" w="med" len="med"/>
          </a:ln>
          <a:effectLst/>
        </p:spPr>
        <p:txBody>
          <a:bodyPr vert="horz" wrap="square" lIns="105600" tIns="52800" rIns="105600" bIns="52800" numCol="1" rtlCol="0" anchor="t" anchorCtr="0" compatLnSpc="1">
            <a:prstTxWarp prst="textNoShape">
              <a:avLst/>
            </a:prstTxWarp>
            <a:noAutofit/>
          </a:bodyPr>
          <a:lstStyle/>
          <a:p>
            <a:pPr defTabSz="1068891" eaLnBrk="1" hangingPunct="1"/>
            <a:endParaRPr lang="en-US" sz="1600">
              <a:solidFill>
                <a:prstClr val="white"/>
              </a:solidFill>
              <a:latin typeface="FrutigerNext LT Regular" pitchFamily="34" charset="0"/>
              <a:ea typeface="ＭＳ Ｐゴシック" pitchFamily="34" charset="-128"/>
            </a:endParaRPr>
          </a:p>
        </p:txBody>
      </p:sp>
      <p:sp>
        <p:nvSpPr>
          <p:cNvPr id="161" name="椭圆 256"/>
          <p:cNvSpPr/>
          <p:nvPr/>
        </p:nvSpPr>
        <p:spPr bwMode="gray">
          <a:xfrm>
            <a:off x="689413" y="3242489"/>
            <a:ext cx="2364347" cy="229308"/>
          </a:xfrm>
          <a:prstGeom prst="ellipse">
            <a:avLst/>
          </a:prstGeom>
          <a:solidFill>
            <a:schemeClr val="bg1"/>
          </a:solidFill>
          <a:ln w="9525">
            <a:noFill/>
            <a:round/>
            <a:headEnd/>
            <a:tailEnd/>
          </a:ln>
          <a:effectLst/>
        </p:spPr>
        <p:txBody>
          <a:bodyPr wrap="none" rtlCol="0" anchor="ctr"/>
          <a:lstStyle/>
          <a:p>
            <a:pPr algn="ctr"/>
            <a:r>
              <a:rPr lang="en-US" sz="1100" dirty="0" smtClean="0">
                <a:solidFill>
                  <a:srgbClr val="0000FF"/>
                </a:solidFill>
                <a:latin typeface="微软雅黑" panose="020B0503020204020204" pitchFamily="34" charset="-122"/>
                <a:ea typeface="微软雅黑" panose="020B0503020204020204" pitchFamily="34" charset="-122"/>
              </a:rPr>
              <a:t>SLA decomposition per domain</a:t>
            </a:r>
            <a:endParaRPr lang="en-US" sz="1100" dirty="0">
              <a:solidFill>
                <a:srgbClr val="0000FF"/>
              </a:solidFill>
              <a:latin typeface="微软雅黑" panose="020B0503020204020204" pitchFamily="34" charset="-122"/>
              <a:ea typeface="微软雅黑" panose="020B0503020204020204" pitchFamily="34" charset="-122"/>
            </a:endParaRPr>
          </a:p>
        </p:txBody>
      </p:sp>
      <p:sp>
        <p:nvSpPr>
          <p:cNvPr id="162" name="圆角矩形 307"/>
          <p:cNvSpPr/>
          <p:nvPr/>
        </p:nvSpPr>
        <p:spPr bwMode="auto">
          <a:xfrm>
            <a:off x="3343761" y="4398602"/>
            <a:ext cx="3314002" cy="1068524"/>
          </a:xfrm>
          <a:prstGeom prst="roundRect">
            <a:avLst>
              <a:gd name="adj" fmla="val 3896"/>
            </a:avLst>
          </a:prstGeom>
          <a:solidFill>
            <a:srgbClr val="8FE2FF">
              <a:alpha val="50196"/>
            </a:srgbClr>
          </a:solidFill>
          <a:ln w="12700" cap="flat" cmpd="sng" algn="ctr">
            <a:solidFill>
              <a:schemeClr val="tx1"/>
            </a:solidFill>
            <a:prstDash val="solid"/>
            <a:round/>
            <a:headEnd type="none" w="med" len="med"/>
            <a:tailEnd type="none" w="med" len="med"/>
          </a:ln>
          <a:effectLst/>
        </p:spPr>
        <p:txBody>
          <a:bodyPr vert="horz" wrap="square" lIns="105600" tIns="52800" rIns="105600" bIns="52800" numCol="1" rtlCol="0" anchor="t" anchorCtr="0" compatLnSpc="1">
            <a:prstTxWarp prst="textNoShape">
              <a:avLst/>
            </a:prstTxWarp>
            <a:noAutofit/>
          </a:bodyPr>
          <a:lstStyle/>
          <a:p>
            <a:pPr defTabSz="1068891"/>
            <a:endParaRPr lang="en-US" sz="1333"/>
          </a:p>
        </p:txBody>
      </p:sp>
      <p:sp>
        <p:nvSpPr>
          <p:cNvPr id="163" name="TextBox 8"/>
          <p:cNvSpPr txBox="1"/>
          <p:nvPr/>
        </p:nvSpPr>
        <p:spPr>
          <a:xfrm>
            <a:off x="3288660" y="4398173"/>
            <a:ext cx="1616148" cy="415498"/>
          </a:xfrm>
          <a:prstGeom prst="rect">
            <a:avLst/>
          </a:prstGeom>
          <a:noFill/>
          <a:ln>
            <a:noFill/>
          </a:ln>
        </p:spPr>
        <p:txBody>
          <a:bodyPr wrap="none" rtlCol="0">
            <a:spAutoFit/>
          </a:bodyPr>
          <a:lstStyle/>
          <a:p>
            <a:r>
              <a:rPr lang="en-US" altLang="zh-CN" sz="1050" b="1" dirty="0" smtClean="0">
                <a:solidFill>
                  <a:srgbClr val="C00000"/>
                </a:solidFill>
                <a:latin typeface="微软雅黑" pitchFamily="34" charset="-122"/>
                <a:ea typeface="微软雅黑" pitchFamily="34" charset="-122"/>
              </a:rPr>
              <a:t>Creating/configuring</a:t>
            </a:r>
          </a:p>
          <a:p>
            <a:r>
              <a:rPr lang="en-US" altLang="zh-CN" sz="1050" b="1" dirty="0" smtClean="0">
                <a:solidFill>
                  <a:srgbClr val="C00000"/>
                </a:solidFill>
                <a:latin typeface="微软雅黑" pitchFamily="34" charset="-122"/>
                <a:ea typeface="微软雅黑" pitchFamily="34" charset="-122"/>
              </a:rPr>
              <a:t> Slice B</a:t>
            </a:r>
            <a:endParaRPr lang="zh-CN" altLang="en-US" sz="1050" b="1" dirty="0">
              <a:solidFill>
                <a:srgbClr val="C00000"/>
              </a:solidFill>
              <a:latin typeface="微软雅黑" pitchFamily="34" charset="-122"/>
              <a:ea typeface="微软雅黑" pitchFamily="34" charset="-122"/>
            </a:endParaRPr>
          </a:p>
        </p:txBody>
      </p:sp>
      <p:cxnSp>
        <p:nvCxnSpPr>
          <p:cNvPr id="164" name="直接箭头连接符 163"/>
          <p:cNvCxnSpPr/>
          <p:nvPr/>
        </p:nvCxnSpPr>
        <p:spPr bwMode="auto">
          <a:xfrm flipH="1">
            <a:off x="4109128" y="4003700"/>
            <a:ext cx="11917" cy="1100603"/>
          </a:xfrm>
          <a:prstGeom prst="straightConnector1">
            <a:avLst/>
          </a:prstGeom>
          <a:noFill/>
          <a:ln w="9525" cap="flat" cmpd="sng" algn="ctr">
            <a:solidFill>
              <a:srgbClr val="0000FF"/>
            </a:solidFill>
            <a:prstDash val="dash"/>
            <a:round/>
            <a:headEnd type="none" w="med" len="med"/>
            <a:tailEnd type="triangle"/>
          </a:ln>
          <a:effectLst/>
        </p:spPr>
      </p:cxnSp>
      <p:sp>
        <p:nvSpPr>
          <p:cNvPr id="165" name="椭圆 259"/>
          <p:cNvSpPr/>
          <p:nvPr/>
        </p:nvSpPr>
        <p:spPr bwMode="gray">
          <a:xfrm>
            <a:off x="3969212" y="4959773"/>
            <a:ext cx="2606671" cy="342349"/>
          </a:xfrm>
          <a:prstGeom prst="ellipse">
            <a:avLst/>
          </a:prstGeom>
          <a:solidFill>
            <a:schemeClr val="bg1"/>
          </a:solidFill>
          <a:ln w="9525">
            <a:solidFill>
              <a:srgbClr val="0000FF"/>
            </a:solidFill>
            <a:round/>
            <a:headEnd/>
            <a:tailEnd/>
          </a:ln>
          <a:effectLst/>
        </p:spPr>
        <p:txBody>
          <a:bodyPr wrap="none" rtlCol="0" anchor="ctr"/>
          <a:lstStyle/>
          <a:p>
            <a:pPr algn="ctr"/>
            <a:r>
              <a:rPr lang="en-US" altLang="zh-CN" sz="1067" dirty="0" smtClean="0">
                <a:solidFill>
                  <a:srgbClr val="0000FF"/>
                </a:solidFill>
                <a:latin typeface="微软雅黑" pitchFamily="34" charset="-122"/>
                <a:ea typeface="微软雅黑" pitchFamily="34" charset="-122"/>
              </a:rPr>
              <a:t>On demand RAN/CN/TN</a:t>
            </a:r>
          </a:p>
          <a:p>
            <a:pPr algn="ctr"/>
            <a:r>
              <a:rPr lang="en-US" altLang="zh-CN" sz="1067" dirty="0" smtClean="0">
                <a:solidFill>
                  <a:srgbClr val="0000FF"/>
                </a:solidFill>
                <a:latin typeface="微软雅黑" pitchFamily="34" charset="-122"/>
                <a:ea typeface="微软雅黑" pitchFamily="34" charset="-122"/>
              </a:rPr>
              <a:t> slice isolation </a:t>
            </a:r>
            <a:endParaRPr lang="en-US" sz="1067" dirty="0">
              <a:solidFill>
                <a:srgbClr val="0000FF"/>
              </a:solidFill>
              <a:latin typeface="微软雅黑" pitchFamily="34" charset="-122"/>
              <a:ea typeface="微软雅黑" pitchFamily="34" charset="-122"/>
            </a:endParaRPr>
          </a:p>
        </p:txBody>
      </p:sp>
      <p:sp>
        <p:nvSpPr>
          <p:cNvPr id="166" name="椭圆 259"/>
          <p:cNvSpPr/>
          <p:nvPr/>
        </p:nvSpPr>
        <p:spPr bwMode="gray">
          <a:xfrm>
            <a:off x="4664502" y="4413309"/>
            <a:ext cx="878100" cy="345843"/>
          </a:xfrm>
          <a:prstGeom prst="ellipse">
            <a:avLst/>
          </a:prstGeom>
          <a:solidFill>
            <a:schemeClr val="bg1"/>
          </a:solidFill>
          <a:ln w="9525">
            <a:solidFill>
              <a:schemeClr val="tx1"/>
            </a:solidFill>
            <a:round/>
            <a:headEnd/>
            <a:tailEnd/>
          </a:ln>
          <a:effectLst/>
        </p:spPr>
        <p:txBody>
          <a:bodyPr wrap="none" rtlCol="0" anchor="ctr"/>
          <a:lstStyle/>
          <a:p>
            <a:pPr algn="ctr"/>
            <a:r>
              <a:rPr lang="en-US" altLang="zh-CN" sz="1067" dirty="0" smtClean="0">
                <a:solidFill>
                  <a:srgbClr val="000000"/>
                </a:solidFill>
                <a:latin typeface="微软雅黑" pitchFamily="34" charset="-122"/>
                <a:ea typeface="微软雅黑" pitchFamily="34" charset="-122"/>
              </a:rPr>
              <a:t>CN slice</a:t>
            </a:r>
            <a:endParaRPr lang="en-US" sz="1067" dirty="0">
              <a:solidFill>
                <a:srgbClr val="000000"/>
              </a:solidFill>
              <a:latin typeface="微软雅黑" pitchFamily="34" charset="-122"/>
              <a:ea typeface="微软雅黑" pitchFamily="34" charset="-122"/>
            </a:endParaRPr>
          </a:p>
        </p:txBody>
      </p:sp>
      <p:sp>
        <p:nvSpPr>
          <p:cNvPr id="167" name="椭圆 262"/>
          <p:cNvSpPr/>
          <p:nvPr/>
        </p:nvSpPr>
        <p:spPr bwMode="gray">
          <a:xfrm>
            <a:off x="5853350" y="4349520"/>
            <a:ext cx="815863" cy="409632"/>
          </a:xfrm>
          <a:prstGeom prst="ellipse">
            <a:avLst/>
          </a:prstGeom>
          <a:solidFill>
            <a:schemeClr val="bg1"/>
          </a:solidFill>
          <a:ln w="9525">
            <a:solidFill>
              <a:schemeClr val="tx1"/>
            </a:solidFill>
            <a:round/>
            <a:headEnd/>
            <a:tailEnd/>
          </a:ln>
          <a:effectLst/>
        </p:spPr>
        <p:txBody>
          <a:bodyPr wrap="none" rtlCol="0" anchor="ctr"/>
          <a:lstStyle/>
          <a:p>
            <a:pPr algn="ctr"/>
            <a:r>
              <a:rPr lang="en-US" altLang="zh-CN" sz="1067" dirty="0">
                <a:solidFill>
                  <a:srgbClr val="000000"/>
                </a:solidFill>
                <a:latin typeface="微软雅黑" pitchFamily="34" charset="-122"/>
                <a:ea typeface="微软雅黑" pitchFamily="34" charset="-122"/>
              </a:rPr>
              <a:t>TN </a:t>
            </a:r>
            <a:r>
              <a:rPr lang="en-US" altLang="zh-CN" sz="1067" dirty="0" smtClean="0">
                <a:solidFill>
                  <a:srgbClr val="000000"/>
                </a:solidFill>
                <a:latin typeface="微软雅黑" pitchFamily="34" charset="-122"/>
                <a:ea typeface="微软雅黑" pitchFamily="34" charset="-122"/>
              </a:rPr>
              <a:t>slice</a:t>
            </a:r>
            <a:endParaRPr lang="en-US" altLang="zh-CN" sz="1067" dirty="0">
              <a:solidFill>
                <a:srgbClr val="000000"/>
              </a:solidFill>
              <a:latin typeface="微软雅黑" pitchFamily="34" charset="-122"/>
              <a:ea typeface="微软雅黑" pitchFamily="34" charset="-122"/>
            </a:endParaRPr>
          </a:p>
        </p:txBody>
      </p:sp>
      <p:cxnSp>
        <p:nvCxnSpPr>
          <p:cNvPr id="168" name="直接箭头连接符 167"/>
          <p:cNvCxnSpPr/>
          <p:nvPr/>
        </p:nvCxnSpPr>
        <p:spPr bwMode="auto">
          <a:xfrm>
            <a:off x="6156066" y="4024207"/>
            <a:ext cx="0" cy="345820"/>
          </a:xfrm>
          <a:prstGeom prst="straightConnector1">
            <a:avLst/>
          </a:prstGeom>
          <a:noFill/>
          <a:ln w="9525" cap="flat" cmpd="sng" algn="ctr">
            <a:solidFill>
              <a:srgbClr val="0000FF"/>
            </a:solidFill>
            <a:prstDash val="solid"/>
            <a:round/>
            <a:headEnd type="none" w="med" len="med"/>
            <a:tailEnd type="triangle"/>
          </a:ln>
          <a:effectLst/>
        </p:spPr>
      </p:cxnSp>
      <p:cxnSp>
        <p:nvCxnSpPr>
          <p:cNvPr id="170" name="直接箭头连接符 169"/>
          <p:cNvCxnSpPr/>
          <p:nvPr/>
        </p:nvCxnSpPr>
        <p:spPr bwMode="auto">
          <a:xfrm>
            <a:off x="4995748" y="4732518"/>
            <a:ext cx="0" cy="300469"/>
          </a:xfrm>
          <a:prstGeom prst="straightConnector1">
            <a:avLst/>
          </a:prstGeom>
          <a:noFill/>
          <a:ln w="9525" cap="flat" cmpd="sng" algn="ctr">
            <a:solidFill>
              <a:srgbClr val="0000FF"/>
            </a:solidFill>
            <a:prstDash val="dash"/>
            <a:round/>
            <a:headEnd type="none" w="med" len="med"/>
            <a:tailEnd type="triangle"/>
          </a:ln>
          <a:effectLst/>
        </p:spPr>
      </p:cxnSp>
      <p:cxnSp>
        <p:nvCxnSpPr>
          <p:cNvPr id="171" name="直接箭头连接符 170"/>
          <p:cNvCxnSpPr/>
          <p:nvPr/>
        </p:nvCxnSpPr>
        <p:spPr bwMode="auto">
          <a:xfrm>
            <a:off x="6156066" y="4769863"/>
            <a:ext cx="0" cy="289759"/>
          </a:xfrm>
          <a:prstGeom prst="straightConnector1">
            <a:avLst/>
          </a:prstGeom>
          <a:noFill/>
          <a:ln w="9525" cap="flat" cmpd="sng" algn="ctr">
            <a:solidFill>
              <a:srgbClr val="0000FF"/>
            </a:solidFill>
            <a:prstDash val="dash"/>
            <a:round/>
            <a:headEnd type="none" w="med" len="med"/>
            <a:tailEnd type="triangle"/>
          </a:ln>
          <a:effectLst/>
        </p:spPr>
      </p:cxnSp>
      <p:cxnSp>
        <p:nvCxnSpPr>
          <p:cNvPr id="172" name="直接箭头连接符 171"/>
          <p:cNvCxnSpPr/>
          <p:nvPr/>
        </p:nvCxnSpPr>
        <p:spPr bwMode="auto">
          <a:xfrm>
            <a:off x="4995748" y="4067490"/>
            <a:ext cx="0" cy="345820"/>
          </a:xfrm>
          <a:prstGeom prst="straightConnector1">
            <a:avLst/>
          </a:prstGeom>
          <a:noFill/>
          <a:ln w="9525" cap="flat" cmpd="sng" algn="ctr">
            <a:solidFill>
              <a:srgbClr val="0000FF"/>
            </a:solidFill>
            <a:prstDash val="solid"/>
            <a:round/>
            <a:headEnd type="none" w="med" len="med"/>
            <a:tailEnd type="triangle"/>
          </a:ln>
          <a:effectLst/>
        </p:spPr>
      </p:cxnSp>
      <p:sp>
        <p:nvSpPr>
          <p:cNvPr id="173" name="圆角矩形 307"/>
          <p:cNvSpPr/>
          <p:nvPr/>
        </p:nvSpPr>
        <p:spPr bwMode="auto">
          <a:xfrm>
            <a:off x="280311" y="1834911"/>
            <a:ext cx="6546663" cy="3770021"/>
          </a:xfrm>
          <a:prstGeom prst="roundRect">
            <a:avLst>
              <a:gd name="adj" fmla="val 3896"/>
            </a:avLst>
          </a:prstGeom>
          <a:solidFill>
            <a:srgbClr val="979B9B">
              <a:alpha val="60000"/>
            </a:srgbClr>
          </a:solidFill>
          <a:ln w="9525" cap="flat" cmpd="sng" algn="ctr">
            <a:noFill/>
            <a:prstDash val="solid"/>
            <a:round/>
            <a:headEnd type="none" w="med" len="med"/>
            <a:tailEnd type="none" w="med" len="med"/>
          </a:ln>
          <a:effectLst/>
        </p:spPr>
        <p:txBody>
          <a:bodyPr vert="horz" wrap="square" lIns="105600" tIns="52800" rIns="105600" bIns="52800" numCol="1" rtlCol="0" anchor="t" anchorCtr="0" compatLnSpc="1">
            <a:prstTxWarp prst="textNoShape">
              <a:avLst/>
            </a:prstTxWarp>
            <a:noAutofit/>
          </a:bodyPr>
          <a:lstStyle/>
          <a:p>
            <a:pPr defTabSz="1068891" eaLnBrk="1" hangingPunct="1"/>
            <a:endParaRPr lang="en-US" sz="1600">
              <a:solidFill>
                <a:schemeClr val="bg1"/>
              </a:solidFill>
              <a:latin typeface="FrutigerNext LT Regular" pitchFamily="34" charset="0"/>
              <a:ea typeface="ＭＳ Ｐゴシック" pitchFamily="34" charset="-128"/>
            </a:endParaRPr>
          </a:p>
        </p:txBody>
      </p:sp>
      <p:sp>
        <p:nvSpPr>
          <p:cNvPr id="174" name="圆角矩形 310"/>
          <p:cNvSpPr/>
          <p:nvPr/>
        </p:nvSpPr>
        <p:spPr bwMode="auto">
          <a:xfrm>
            <a:off x="6928834" y="4029464"/>
            <a:ext cx="5091532" cy="1317993"/>
          </a:xfrm>
          <a:prstGeom prst="roundRect">
            <a:avLst>
              <a:gd name="adj" fmla="val 2113"/>
            </a:avLst>
          </a:prstGeom>
          <a:solidFill>
            <a:srgbClr val="8FE2FF">
              <a:alpha val="50196"/>
            </a:srgbClr>
          </a:solidFill>
          <a:ln w="12700" cap="flat" cmpd="sng" algn="ctr">
            <a:solidFill>
              <a:schemeClr val="tx1">
                <a:alpha val="50000"/>
              </a:schemeClr>
            </a:solidFill>
            <a:prstDash val="solid"/>
            <a:round/>
            <a:headEnd type="none" w="med" len="med"/>
            <a:tailEnd type="none" w="med" len="med"/>
          </a:ln>
          <a:effectLst/>
        </p:spPr>
        <p:txBody>
          <a:bodyPr vert="horz" wrap="square" lIns="105600" tIns="52800" rIns="105600" bIns="52800" numCol="1" rtlCol="0" anchor="t" anchorCtr="0" compatLnSpc="1">
            <a:prstTxWarp prst="textNoShape">
              <a:avLst/>
            </a:prstTxWarp>
            <a:noAutofit/>
          </a:bodyPr>
          <a:lstStyle/>
          <a:p>
            <a:pPr defTabSz="1068891" eaLnBrk="1" hangingPunct="1"/>
            <a:endParaRPr lang="en-US" sz="1600">
              <a:solidFill>
                <a:schemeClr val="bg1"/>
              </a:solidFill>
              <a:latin typeface="FrutigerNext LT Regular" pitchFamily="34" charset="0"/>
              <a:ea typeface="ＭＳ Ｐゴシック" pitchFamily="34" charset="-128"/>
            </a:endParaRPr>
          </a:p>
        </p:txBody>
      </p:sp>
      <p:sp>
        <p:nvSpPr>
          <p:cNvPr id="175" name="椭圆 262"/>
          <p:cNvSpPr/>
          <p:nvPr/>
        </p:nvSpPr>
        <p:spPr bwMode="gray">
          <a:xfrm>
            <a:off x="7389624" y="5012966"/>
            <a:ext cx="951531" cy="298161"/>
          </a:xfrm>
          <a:prstGeom prst="ellipse">
            <a:avLst/>
          </a:prstGeom>
          <a:solidFill>
            <a:schemeClr val="accent2">
              <a:lumMod val="20000"/>
              <a:lumOff val="80000"/>
            </a:schemeClr>
          </a:solidFill>
          <a:ln w="9525">
            <a:solidFill>
              <a:schemeClr val="tx1"/>
            </a:solidFill>
            <a:round/>
            <a:headEnd/>
            <a:tailEnd/>
          </a:ln>
          <a:effectLst/>
        </p:spPr>
        <p:txBody>
          <a:bodyPr wrap="none" rtlCol="0" anchor="ctr"/>
          <a:lstStyle/>
          <a:p>
            <a:pPr algn="ctr"/>
            <a:r>
              <a:rPr lang="en-US" altLang="zh-CN" sz="1067" dirty="0" smtClean="0">
                <a:solidFill>
                  <a:srgbClr val="000000"/>
                </a:solidFill>
                <a:latin typeface="微软雅黑" pitchFamily="34" charset="-122"/>
                <a:ea typeface="微软雅黑" pitchFamily="34" charset="-122"/>
              </a:rPr>
              <a:t>RAN</a:t>
            </a:r>
            <a:endParaRPr lang="en-US" sz="1067" dirty="0">
              <a:solidFill>
                <a:srgbClr val="000000"/>
              </a:solidFill>
              <a:latin typeface="微软雅黑" pitchFamily="34" charset="-122"/>
              <a:ea typeface="微软雅黑" pitchFamily="34" charset="-122"/>
            </a:endParaRPr>
          </a:p>
        </p:txBody>
      </p:sp>
      <p:sp>
        <p:nvSpPr>
          <p:cNvPr id="176" name="TextBox 8"/>
          <p:cNvSpPr txBox="1"/>
          <p:nvPr/>
        </p:nvSpPr>
        <p:spPr>
          <a:xfrm>
            <a:off x="9748405" y="4561992"/>
            <a:ext cx="2226892" cy="261610"/>
          </a:xfrm>
          <a:prstGeom prst="rect">
            <a:avLst/>
          </a:prstGeom>
          <a:noFill/>
          <a:ln>
            <a:noFill/>
          </a:ln>
        </p:spPr>
        <p:txBody>
          <a:bodyPr wrap="none" rtlCol="0">
            <a:spAutoFit/>
          </a:bodyPr>
          <a:lstStyle/>
          <a:p>
            <a:r>
              <a:rPr lang="en-US" altLang="zh-CN" sz="1100" b="1" dirty="0" smtClean="0">
                <a:solidFill>
                  <a:srgbClr val="C00000"/>
                </a:solidFill>
                <a:latin typeface="微软雅黑" pitchFamily="34" charset="-122"/>
                <a:ea typeface="微软雅黑" pitchFamily="34" charset="-122"/>
              </a:rPr>
              <a:t>Service Guarantee for Slice A</a:t>
            </a:r>
            <a:endParaRPr lang="zh-CN" altLang="en-US" sz="1100" b="1" dirty="0">
              <a:solidFill>
                <a:srgbClr val="C00000"/>
              </a:solidFill>
              <a:latin typeface="微软雅黑" pitchFamily="34" charset="-122"/>
              <a:ea typeface="微软雅黑" pitchFamily="34" charset="-122"/>
            </a:endParaRPr>
          </a:p>
        </p:txBody>
      </p:sp>
      <p:sp>
        <p:nvSpPr>
          <p:cNvPr id="177" name="椭圆 262"/>
          <p:cNvSpPr/>
          <p:nvPr/>
        </p:nvSpPr>
        <p:spPr bwMode="gray">
          <a:xfrm>
            <a:off x="9023597" y="4099698"/>
            <a:ext cx="1028529" cy="442880"/>
          </a:xfrm>
          <a:prstGeom prst="ellipse">
            <a:avLst/>
          </a:prstGeom>
          <a:solidFill>
            <a:schemeClr val="accent2">
              <a:lumMod val="20000"/>
              <a:lumOff val="80000"/>
            </a:schemeClr>
          </a:solidFill>
          <a:ln w="9525">
            <a:solidFill>
              <a:schemeClr val="tx1"/>
            </a:solidFill>
            <a:round/>
            <a:headEnd/>
            <a:tailEnd/>
          </a:ln>
          <a:effectLst/>
        </p:spPr>
        <p:txBody>
          <a:bodyPr wrap="none" rtlCol="0" anchor="ctr"/>
          <a:lstStyle/>
          <a:p>
            <a:pPr algn="ctr"/>
            <a:r>
              <a:rPr lang="en-US" altLang="zh-CN" sz="1067" dirty="0" smtClean="0">
                <a:solidFill>
                  <a:srgbClr val="000000"/>
                </a:solidFill>
                <a:latin typeface="微软雅黑" pitchFamily="34" charset="-122"/>
                <a:ea typeface="微软雅黑" pitchFamily="34" charset="-122"/>
              </a:rPr>
              <a:t>PCF</a:t>
            </a:r>
            <a:endParaRPr lang="en-US" altLang="zh-CN" sz="1067" dirty="0">
              <a:solidFill>
                <a:srgbClr val="000000"/>
              </a:solidFill>
              <a:latin typeface="微软雅黑" pitchFamily="34" charset="-122"/>
              <a:ea typeface="微软雅黑" pitchFamily="34" charset="-122"/>
            </a:endParaRPr>
          </a:p>
        </p:txBody>
      </p:sp>
      <p:sp>
        <p:nvSpPr>
          <p:cNvPr id="178" name="椭圆 316"/>
          <p:cNvSpPr/>
          <p:nvPr/>
        </p:nvSpPr>
        <p:spPr bwMode="gray">
          <a:xfrm>
            <a:off x="7473638" y="4554032"/>
            <a:ext cx="734597" cy="332851"/>
          </a:xfrm>
          <a:prstGeom prst="ellipse">
            <a:avLst/>
          </a:prstGeom>
          <a:noFill/>
          <a:ln w="9525">
            <a:noFill/>
            <a:round/>
            <a:headEnd/>
            <a:tailEnd/>
          </a:ln>
          <a:effectLst/>
        </p:spPr>
        <p:txBody>
          <a:bodyPr wrap="none" rtlCol="0" anchor="ctr"/>
          <a:lstStyle/>
          <a:p>
            <a:pPr algn="ctr"/>
            <a:endParaRPr lang="en-US" sz="1067" dirty="0">
              <a:solidFill>
                <a:srgbClr val="00B050"/>
              </a:solidFill>
              <a:latin typeface="微软雅黑" panose="020B0503020204020204" pitchFamily="34" charset="-122"/>
              <a:ea typeface="微软雅黑" panose="020B0503020204020204" pitchFamily="34" charset="-122"/>
            </a:endParaRPr>
          </a:p>
        </p:txBody>
      </p:sp>
      <mc:AlternateContent xmlns:mc="http://schemas.openxmlformats.org/markup-compatibility/2006" xmlns:a14="http://schemas.microsoft.com/office/drawing/2010/main">
        <mc:Choice Requires="a14">
          <p:sp>
            <p:nvSpPr>
              <p:cNvPr id="180" name="椭圆 268"/>
              <p:cNvSpPr/>
              <p:nvPr/>
            </p:nvSpPr>
            <p:spPr bwMode="gray">
              <a:xfrm>
                <a:off x="10282729" y="3319032"/>
                <a:ext cx="532774" cy="510879"/>
              </a:xfrm>
              <a:prstGeom prst="ellipse">
                <a:avLst/>
              </a:prstGeom>
              <a:noFill/>
              <a:ln w="9525">
                <a:noFill/>
                <a:round/>
                <a:headEnd/>
                <a:tailEnd/>
              </a:ln>
              <a:effectLst/>
            </p:spPr>
            <p:txBody>
              <a:bodyPr wrap="none" rtlCol="0" anchor="ctr"/>
              <a:lstStyle/>
              <a:p>
                <a:pPr>
                  <a:buSzPct val="50000"/>
                </a:pPr>
                <a:r>
                  <a:rPr lang="zh-CN" altLang="en-US" sz="800" dirty="0" smtClean="0">
                    <a:solidFill>
                      <a:srgbClr val="0000FF"/>
                    </a:solidFill>
                    <a:latin typeface="微软雅黑" panose="020B0503020204020204" pitchFamily="34" charset="-122"/>
                    <a:ea typeface="微软雅黑" panose="020B0503020204020204" pitchFamily="34" charset="-122"/>
                  </a:rPr>
                  <a:t>⑤ </a:t>
                </a:r>
                <a:r>
                  <a:rPr lang="en-US" altLang="zh-CN" sz="800" dirty="0" smtClean="0">
                    <a:solidFill>
                      <a:srgbClr val="0000FF"/>
                    </a:solidFill>
                    <a:latin typeface="微软雅黑" panose="020B0503020204020204" pitchFamily="34" charset="-122"/>
                    <a:ea typeface="微软雅黑" panose="020B0503020204020204" pitchFamily="34" charset="-122"/>
                  </a:rPr>
                  <a:t>Slice B QoE Response</a:t>
                </a:r>
              </a:p>
              <a:p>
                <a:pPr>
                  <a:buSzPct val="50000"/>
                </a:pPr>
                <a:r>
                  <a:rPr lang="en-US" altLang="zh-CN" sz="800" dirty="0" smtClean="0">
                    <a:solidFill>
                      <a:srgbClr val="0000FF"/>
                    </a:solidFill>
                    <a:latin typeface="微软雅黑" panose="020B0503020204020204" pitchFamily="34" charset="-122"/>
                    <a:ea typeface="微软雅黑" panose="020B0503020204020204" pitchFamily="34" charset="-122"/>
                  </a:rPr>
                  <a:t>  - </a:t>
                </a:r>
                <a:r>
                  <a:rPr lang="en-US" altLang="zh-CN" sz="800" dirty="0">
                    <a:solidFill>
                      <a:srgbClr val="0000FF"/>
                    </a:solidFill>
                    <a:latin typeface="微软雅黑" panose="020B0503020204020204" pitchFamily="34" charset="-122"/>
                    <a:ea typeface="微软雅黑" panose="020B0503020204020204" pitchFamily="34" charset="-122"/>
                  </a:rPr>
                  <a:t>Geo Area </a:t>
                </a:r>
              </a:p>
              <a:p>
                <a:r>
                  <a:rPr lang="en-US" altLang="zh-CN" sz="800" dirty="0">
                    <a:solidFill>
                      <a:srgbClr val="0000FF"/>
                    </a:solidFill>
                    <a:latin typeface="微软雅黑" panose="020B0503020204020204" pitchFamily="34" charset="-122"/>
                    <a:ea typeface="微软雅黑" panose="020B0503020204020204" pitchFamily="34" charset="-122"/>
                  </a:rPr>
                  <a:t> </a:t>
                </a:r>
                <a:r>
                  <a:rPr lang="en-US" altLang="zh-CN" sz="800" dirty="0" smtClean="0">
                    <a:solidFill>
                      <a:srgbClr val="0000FF"/>
                    </a:solidFill>
                    <a:latin typeface="微软雅黑" panose="020B0503020204020204" pitchFamily="34" charset="-122"/>
                    <a:ea typeface="微软雅黑" panose="020B0503020204020204" pitchFamily="34" charset="-122"/>
                  </a:rPr>
                  <a:t> - </a:t>
                </a:r>
                <a:r>
                  <a:rPr lang="en-US" altLang="zh-CN" sz="800" dirty="0">
                    <a:solidFill>
                      <a:srgbClr val="0000FF"/>
                    </a:solidFill>
                    <a:latin typeface="微软雅黑" panose="020B0503020204020204" pitchFamily="34" charset="-122"/>
                    <a:ea typeface="微软雅黑" panose="020B0503020204020204" pitchFamily="34" charset="-122"/>
                  </a:rPr>
                  <a:t>Service MOS</a:t>
                </a:r>
                <a:r>
                  <a:rPr lang="zh-CN" altLang="en-US" sz="800" dirty="0">
                    <a:solidFill>
                      <a:srgbClr val="0000FF"/>
                    </a:solidFill>
                    <a:latin typeface="微软雅黑" panose="020B0503020204020204" pitchFamily="34" charset="-122"/>
                    <a:ea typeface="微软雅黑" panose="020B0503020204020204" pitchFamily="34" charset="-122"/>
                  </a:rPr>
                  <a:t> </a:t>
                </a:r>
                <a:r>
                  <a:rPr lang="en-US" altLang="zh-CN" sz="800" dirty="0">
                    <a:solidFill>
                      <a:srgbClr val="0000FF"/>
                    </a:solidFill>
                    <a:latin typeface="微软雅黑" panose="020B0503020204020204" pitchFamily="34" charset="-122"/>
                    <a:ea typeface="微软雅黑" panose="020B0503020204020204" pitchFamily="34" charset="-122"/>
                  </a:rPr>
                  <a:t>Requirement</a:t>
                </a:r>
                <a:r>
                  <a:rPr lang="zh-CN" altLang="en-US" sz="800" dirty="0">
                    <a:solidFill>
                      <a:srgbClr val="0000FF"/>
                    </a:solidFill>
                    <a:latin typeface="微软雅黑" panose="020B0503020204020204" pitchFamily="34" charset="-122"/>
                    <a:ea typeface="微软雅黑" panose="020B0503020204020204" pitchFamily="34" charset="-122"/>
                  </a:rPr>
                  <a:t> </a:t>
                </a:r>
                <a:endParaRPr lang="en-US" altLang="zh-CN" sz="800" dirty="0">
                  <a:solidFill>
                    <a:srgbClr val="0000FF"/>
                  </a:solidFill>
                  <a:latin typeface="微软雅黑" panose="020B0503020204020204" pitchFamily="34" charset="-122"/>
                  <a:ea typeface="微软雅黑" panose="020B0503020204020204" pitchFamily="34" charset="-122"/>
                </a:endParaRPr>
              </a:p>
              <a:p>
                <a:r>
                  <a:rPr lang="en-US" altLang="zh-CN" sz="800" dirty="0">
                    <a:solidFill>
                      <a:srgbClr val="0000FF"/>
                    </a:solidFill>
                    <a:latin typeface="微软雅黑" panose="020B0503020204020204" pitchFamily="34" charset="-122"/>
                    <a:ea typeface="微软雅黑" panose="020B0503020204020204" pitchFamily="34" charset="-122"/>
                  </a:rPr>
                  <a:t>       e.g. MOS</a:t>
                </a:r>
                <a:r>
                  <a:rPr lang="en-US" altLang="zh-CN" sz="800" dirty="0">
                    <a:solidFill>
                      <a:srgbClr val="0000FF"/>
                    </a:solidFill>
                    <a:ea typeface="微软雅黑" panose="020B0503020204020204" pitchFamily="34" charset="-122"/>
                  </a:rPr>
                  <a:t> </a:t>
                </a:r>
                <a14:m>
                  <m:oMath xmlns:m="http://schemas.openxmlformats.org/officeDocument/2006/math">
                    <m:r>
                      <a:rPr lang="en-US" altLang="zh-CN" sz="800" b="0" i="1">
                        <a:solidFill>
                          <a:srgbClr val="0000FF"/>
                        </a:solidFill>
                        <a:latin typeface="Cambria Math" panose="02040503050406030204" pitchFamily="18" charset="0"/>
                        <a:ea typeface="微软雅黑" panose="020B0503020204020204" pitchFamily="34" charset="-122"/>
                      </a:rPr>
                      <m:t>≥ </m:t>
                    </m:r>
                  </m:oMath>
                </a14:m>
                <a:r>
                  <a:rPr lang="en-US" altLang="zh-CN" sz="800" dirty="0" smtClean="0">
                    <a:solidFill>
                      <a:srgbClr val="0000FF"/>
                    </a:solidFill>
                    <a:latin typeface="微软雅黑" panose="020B0503020204020204" pitchFamily="34" charset="-122"/>
                    <a:ea typeface="微软雅黑" panose="020B0503020204020204" pitchFamily="34" charset="-122"/>
                  </a:rPr>
                  <a:t>3.5</a:t>
                </a:r>
                <a:endParaRPr lang="en-US" altLang="zh-CN" sz="800" dirty="0">
                  <a:solidFill>
                    <a:srgbClr val="0000FF"/>
                  </a:solidFill>
                  <a:latin typeface="微软雅黑" panose="020B0503020204020204" pitchFamily="34" charset="-122"/>
                  <a:ea typeface="微软雅黑" panose="020B0503020204020204" pitchFamily="34" charset="-122"/>
                </a:endParaRPr>
              </a:p>
              <a:p>
                <a:r>
                  <a:rPr lang="en-US" altLang="zh-CN" sz="800" dirty="0">
                    <a:solidFill>
                      <a:srgbClr val="0000FF"/>
                    </a:solidFill>
                    <a:latin typeface="微软雅黑" panose="020B0503020204020204" pitchFamily="34" charset="-122"/>
                    <a:ea typeface="微软雅黑" panose="020B0503020204020204" pitchFamily="34" charset="-122"/>
                  </a:rPr>
                  <a:t>  </a:t>
                </a:r>
                <a:r>
                  <a:rPr lang="en-US" altLang="zh-CN" sz="800" dirty="0" smtClean="0">
                    <a:solidFill>
                      <a:srgbClr val="0000FF"/>
                    </a:solidFill>
                    <a:latin typeface="微软雅黑" panose="020B0503020204020204" pitchFamily="34" charset="-122"/>
                    <a:ea typeface="微软雅黑" panose="020B0503020204020204" pitchFamily="34" charset="-122"/>
                  </a:rPr>
                  <a:t>- </a:t>
                </a:r>
                <a:r>
                  <a:rPr lang="en-US" altLang="zh-CN" sz="800" dirty="0">
                    <a:solidFill>
                      <a:srgbClr val="0000FF"/>
                    </a:solidFill>
                    <a:latin typeface="微软雅黑" panose="020B0503020204020204" pitchFamily="34" charset="-122"/>
                    <a:ea typeface="微软雅黑" panose="020B0503020204020204" pitchFamily="34" charset="-122"/>
                  </a:rPr>
                  <a:t>Service MOS</a:t>
                </a:r>
                <a:r>
                  <a:rPr lang="zh-CN" altLang="en-US" sz="800" dirty="0">
                    <a:solidFill>
                      <a:srgbClr val="0000FF"/>
                    </a:solidFill>
                    <a:latin typeface="微软雅黑" panose="020B0503020204020204" pitchFamily="34" charset="-122"/>
                    <a:ea typeface="微软雅黑" panose="020B0503020204020204" pitchFamily="34" charset="-122"/>
                  </a:rPr>
                  <a:t> </a:t>
                </a:r>
                <a:r>
                  <a:rPr lang="en-US" altLang="zh-CN" sz="800" dirty="0">
                    <a:solidFill>
                      <a:srgbClr val="0000FF"/>
                    </a:solidFill>
                    <a:latin typeface="微软雅黑" panose="020B0503020204020204" pitchFamily="34" charset="-122"/>
                    <a:ea typeface="微软雅黑" panose="020B0503020204020204" pitchFamily="34" charset="-122"/>
                  </a:rPr>
                  <a:t>Percentage </a:t>
                </a:r>
              </a:p>
              <a:p>
                <a:r>
                  <a:rPr lang="en-US" altLang="zh-CN" sz="800" dirty="0">
                    <a:solidFill>
                      <a:srgbClr val="0000FF"/>
                    </a:solidFill>
                    <a:latin typeface="微软雅黑" panose="020B0503020204020204" pitchFamily="34" charset="-122"/>
                    <a:ea typeface="微软雅黑" panose="020B0503020204020204" pitchFamily="34" charset="-122"/>
                  </a:rPr>
                  <a:t>       Requirement e.g. </a:t>
                </a:r>
                <a14:m>
                  <m:oMath xmlns:m="http://schemas.openxmlformats.org/officeDocument/2006/math">
                    <m:r>
                      <a:rPr lang="en-US" altLang="zh-CN" sz="800" b="0" i="1">
                        <a:solidFill>
                          <a:srgbClr val="0000FF"/>
                        </a:solidFill>
                        <a:latin typeface="Cambria Math" panose="02040503050406030204" pitchFamily="18" charset="0"/>
                        <a:ea typeface="微软雅黑" panose="020B0503020204020204" pitchFamily="34" charset="-122"/>
                      </a:rPr>
                      <m:t>≥</m:t>
                    </m:r>
                  </m:oMath>
                </a14:m>
                <a:r>
                  <a:rPr lang="en-US" altLang="zh-CN" sz="800" dirty="0" smtClean="0">
                    <a:solidFill>
                      <a:srgbClr val="0000FF"/>
                    </a:solidFill>
                    <a:latin typeface="微软雅黑" panose="020B0503020204020204" pitchFamily="34" charset="-122"/>
                    <a:ea typeface="微软雅黑" panose="020B0503020204020204" pitchFamily="34" charset="-122"/>
                  </a:rPr>
                  <a:t>85%</a:t>
                </a:r>
                <a:endParaRPr lang="en-US" altLang="zh-CN" sz="800" dirty="0">
                  <a:solidFill>
                    <a:srgbClr val="0000FF"/>
                  </a:solidFill>
                  <a:latin typeface="微软雅黑" panose="020B0503020204020204" pitchFamily="34" charset="-122"/>
                  <a:ea typeface="微软雅黑" panose="020B0503020204020204" pitchFamily="34" charset="-122"/>
                </a:endParaRPr>
              </a:p>
              <a:p>
                <a:r>
                  <a:rPr lang="en-US" altLang="zh-CN" sz="800" dirty="0">
                    <a:solidFill>
                      <a:srgbClr val="0000FF"/>
                    </a:solidFill>
                    <a:latin typeface="微软雅黑" panose="020B0503020204020204" pitchFamily="34" charset="-122"/>
                    <a:ea typeface="微软雅黑" panose="020B0503020204020204" pitchFamily="34" charset="-122"/>
                  </a:rPr>
                  <a:t>   </a:t>
                </a:r>
                <a:r>
                  <a:rPr lang="en-US" altLang="zh-CN" sz="800" dirty="0" smtClean="0">
                    <a:solidFill>
                      <a:srgbClr val="0000FF"/>
                    </a:solidFill>
                    <a:latin typeface="微软雅黑" panose="020B0503020204020204" pitchFamily="34" charset="-122"/>
                    <a:ea typeface="微软雅黑" panose="020B0503020204020204" pitchFamily="34" charset="-122"/>
                  </a:rPr>
                  <a:t>-  </a:t>
                </a:r>
                <a:r>
                  <a:rPr lang="en-US" altLang="zh-CN" sz="800" dirty="0">
                    <a:solidFill>
                      <a:srgbClr val="0000FF"/>
                    </a:solidFill>
                    <a:latin typeface="微软雅黑" panose="020B0503020204020204" pitchFamily="34" charset="-122"/>
                    <a:ea typeface="微软雅黑" panose="020B0503020204020204" pitchFamily="34" charset="-122"/>
                  </a:rPr>
                  <a:t>Max Users per APP ID, e.g. </a:t>
                </a:r>
                <a:r>
                  <a:rPr lang="en-US" altLang="zh-CN" sz="800" dirty="0" smtClean="0">
                    <a:solidFill>
                      <a:srgbClr val="0000FF"/>
                    </a:solidFill>
                    <a:latin typeface="微软雅黑" panose="020B0503020204020204" pitchFamily="34" charset="-122"/>
                    <a:ea typeface="微软雅黑" panose="020B0503020204020204" pitchFamily="34" charset="-122"/>
                  </a:rPr>
                  <a:t>400</a:t>
                </a:r>
                <a:endParaRPr lang="en-US" altLang="zh-CN" sz="800" dirty="0">
                  <a:solidFill>
                    <a:srgbClr val="0000FF"/>
                  </a:solidFill>
                  <a:latin typeface="微软雅黑" panose="020B0503020204020204" pitchFamily="34" charset="-122"/>
                  <a:ea typeface="微软雅黑" panose="020B0503020204020204" pitchFamily="34" charset="-122"/>
                </a:endParaRPr>
              </a:p>
              <a:p>
                <a:r>
                  <a:rPr lang="en-US" altLang="zh-CN" sz="800" dirty="0">
                    <a:solidFill>
                      <a:srgbClr val="0000FF"/>
                    </a:solidFill>
                    <a:latin typeface="微软雅黑" panose="020B0503020204020204" pitchFamily="34" charset="-122"/>
                    <a:ea typeface="微软雅黑" panose="020B0503020204020204" pitchFamily="34" charset="-122"/>
                  </a:rPr>
                  <a:t>   </a:t>
                </a:r>
                <a:r>
                  <a:rPr lang="en-US" altLang="zh-CN" sz="800" dirty="0" smtClean="0">
                    <a:solidFill>
                      <a:srgbClr val="0000FF"/>
                    </a:solidFill>
                    <a:latin typeface="微软雅黑" panose="020B0503020204020204" pitchFamily="34" charset="-122"/>
                    <a:ea typeface="微软雅黑" panose="020B0503020204020204" pitchFamily="34" charset="-122"/>
                  </a:rPr>
                  <a:t>- </a:t>
                </a:r>
                <a:r>
                  <a:rPr lang="en-GB" altLang="zh-CN" sz="800" dirty="0">
                    <a:solidFill>
                      <a:srgbClr val="0000FF"/>
                    </a:solidFill>
                    <a:latin typeface="微软雅黑" panose="020B0503020204020204" pitchFamily="34" charset="-122"/>
                    <a:ea typeface="微软雅黑" panose="020B0503020204020204" pitchFamily="34" charset="-122"/>
                  </a:rPr>
                  <a:t>Flow bit rate </a:t>
                </a:r>
                <a:r>
                  <a:rPr lang="en-GB" altLang="zh-CN" sz="800" dirty="0" smtClean="0">
                    <a:solidFill>
                      <a:srgbClr val="0000FF"/>
                    </a:solidFill>
                    <a:latin typeface="微软雅黑" panose="020B0503020204020204" pitchFamily="34" charset="-122"/>
                    <a:ea typeface="微软雅黑" panose="020B0503020204020204" pitchFamily="34" charset="-122"/>
                  </a:rPr>
                  <a:t>,</a:t>
                </a:r>
                <a:r>
                  <a:rPr lang="en-GB" altLang="zh-CN" sz="800" dirty="0">
                    <a:solidFill>
                      <a:srgbClr val="0000FF"/>
                    </a:solidFill>
                    <a:latin typeface="微软雅黑" panose="020B0503020204020204" pitchFamily="34" charset="-122"/>
                    <a:ea typeface="微软雅黑" panose="020B0503020204020204" pitchFamily="34" charset="-122"/>
                  </a:rPr>
                  <a:t>e.g. </a:t>
                </a:r>
                <a:r>
                  <a:rPr lang="en-GB" altLang="zh-CN" sz="800" dirty="0" err="1" smtClean="0">
                    <a:solidFill>
                      <a:srgbClr val="0000FF"/>
                    </a:solidFill>
                    <a:latin typeface="微软雅黑" panose="020B0503020204020204" pitchFamily="34" charset="-122"/>
                    <a:ea typeface="微软雅黑" panose="020B0503020204020204" pitchFamily="34" charset="-122"/>
                  </a:rPr>
                  <a:t>2.5MB</a:t>
                </a:r>
                <a:endParaRPr lang="en-US" altLang="zh-CN" sz="800" dirty="0">
                  <a:solidFill>
                    <a:srgbClr val="0000FF"/>
                  </a:solidFill>
                  <a:latin typeface="微软雅黑" panose="020B0503020204020204" pitchFamily="34" charset="-122"/>
                  <a:ea typeface="微软雅黑" panose="020B0503020204020204" pitchFamily="34" charset="-122"/>
                </a:endParaRPr>
              </a:p>
            </p:txBody>
          </p:sp>
        </mc:Choice>
        <mc:Fallback xmlns="">
          <p:sp>
            <p:nvSpPr>
              <p:cNvPr id="180" name="椭圆 268"/>
              <p:cNvSpPr>
                <a:spLocks noRot="1" noChangeAspect="1" noMove="1" noResize="1" noEditPoints="1" noAdjustHandles="1" noChangeArrowheads="1" noChangeShapeType="1" noTextEdit="1"/>
              </p:cNvSpPr>
              <p:nvPr/>
            </p:nvSpPr>
            <p:spPr bwMode="gray">
              <a:xfrm>
                <a:off x="10282729" y="3319032"/>
                <a:ext cx="532774" cy="510879"/>
              </a:xfrm>
              <a:prstGeom prst="ellipse">
                <a:avLst/>
              </a:prstGeom>
              <a:blipFill rotWithShape="0">
                <a:blip r:embed="rId19"/>
                <a:stretch>
                  <a:fillRect t="-51190" r="-262069" b="-58333"/>
                </a:stretch>
              </a:blipFill>
              <a:ln w="9525">
                <a:noFill/>
                <a:round/>
                <a:headEnd/>
                <a:tailEnd/>
              </a:ln>
              <a:effectLst/>
            </p:spPr>
            <p:txBody>
              <a:bodyPr/>
              <a:lstStyle/>
              <a:p>
                <a:r>
                  <a:rPr lang="en-US">
                    <a:noFill/>
                  </a:rPr>
                  <a:t> </a:t>
                </a:r>
              </a:p>
            </p:txBody>
          </p:sp>
        </mc:Fallback>
      </mc:AlternateContent>
      <p:sp>
        <p:nvSpPr>
          <p:cNvPr id="181" name="椭圆 255"/>
          <p:cNvSpPr/>
          <p:nvPr/>
        </p:nvSpPr>
        <p:spPr bwMode="gray">
          <a:xfrm>
            <a:off x="7790711" y="2516096"/>
            <a:ext cx="1080000" cy="229308"/>
          </a:xfrm>
          <a:prstGeom prst="ellipse">
            <a:avLst/>
          </a:prstGeom>
          <a:solidFill>
            <a:schemeClr val="accent2">
              <a:lumMod val="20000"/>
              <a:lumOff val="80000"/>
            </a:schemeClr>
          </a:solidFill>
          <a:ln w="19050">
            <a:solidFill>
              <a:srgbClr val="0000CC"/>
            </a:solidFill>
            <a:round/>
            <a:headEnd/>
            <a:tailEnd/>
          </a:ln>
          <a:effectLst/>
        </p:spPr>
        <p:txBody>
          <a:bodyPr wrap="none" rtlCol="0" anchor="ctr"/>
          <a:lstStyle/>
          <a:p>
            <a:pPr algn="ctr"/>
            <a:r>
              <a:rPr lang="en-US" altLang="zh-CN" sz="1333" b="1" dirty="0" smtClean="0">
                <a:solidFill>
                  <a:srgbClr val="0000CC"/>
                </a:solidFill>
                <a:latin typeface="Arial" charset="0"/>
              </a:rPr>
              <a:t>NSSF</a:t>
            </a:r>
            <a:endParaRPr lang="en-US" sz="1333" b="1" dirty="0">
              <a:solidFill>
                <a:srgbClr val="0000CC"/>
              </a:solidFill>
              <a:latin typeface="Arial" charset="0"/>
            </a:endParaRPr>
          </a:p>
        </p:txBody>
      </p:sp>
      <p:sp>
        <p:nvSpPr>
          <p:cNvPr id="182" name="椭圆 255"/>
          <p:cNvSpPr/>
          <p:nvPr/>
        </p:nvSpPr>
        <p:spPr bwMode="gray">
          <a:xfrm>
            <a:off x="10142692" y="2517757"/>
            <a:ext cx="1078077" cy="229308"/>
          </a:xfrm>
          <a:prstGeom prst="ellipse">
            <a:avLst/>
          </a:prstGeom>
          <a:solidFill>
            <a:schemeClr val="accent2">
              <a:lumMod val="20000"/>
              <a:lumOff val="80000"/>
            </a:schemeClr>
          </a:solidFill>
          <a:ln w="19050">
            <a:solidFill>
              <a:srgbClr val="0000CC"/>
            </a:solidFill>
            <a:round/>
            <a:headEnd/>
            <a:tailEnd/>
          </a:ln>
          <a:effectLst/>
        </p:spPr>
        <p:txBody>
          <a:bodyPr wrap="none" rtlCol="0" anchor="ctr"/>
          <a:lstStyle/>
          <a:p>
            <a:pPr algn="ctr"/>
            <a:r>
              <a:rPr lang="en-US" altLang="zh-CN" sz="1333" b="1" dirty="0" smtClean="0">
                <a:solidFill>
                  <a:srgbClr val="0000CC"/>
                </a:solidFill>
                <a:latin typeface="Arial" charset="0"/>
              </a:rPr>
              <a:t>NWDAF</a:t>
            </a:r>
            <a:endParaRPr lang="en-US" sz="1333" b="1" dirty="0">
              <a:solidFill>
                <a:srgbClr val="0000CC"/>
              </a:solidFill>
              <a:latin typeface="Arial" charset="0"/>
            </a:endParaRPr>
          </a:p>
        </p:txBody>
      </p:sp>
      <p:cxnSp>
        <p:nvCxnSpPr>
          <p:cNvPr id="183" name="直接箭头连接符 254"/>
          <p:cNvCxnSpPr>
            <a:stCxn id="181" idx="6"/>
            <a:endCxn id="182" idx="2"/>
          </p:cNvCxnSpPr>
          <p:nvPr/>
        </p:nvCxnSpPr>
        <p:spPr bwMode="auto">
          <a:xfrm>
            <a:off x="8870711" y="2630750"/>
            <a:ext cx="1271981" cy="1661"/>
          </a:xfrm>
          <a:prstGeom prst="straightConnector1">
            <a:avLst/>
          </a:prstGeom>
          <a:noFill/>
          <a:ln w="9525" cap="flat" cmpd="sng" algn="ctr">
            <a:solidFill>
              <a:srgbClr val="00B050"/>
            </a:solidFill>
            <a:prstDash val="solid"/>
            <a:round/>
            <a:headEnd type="triangle" w="med" len="med"/>
            <a:tailEnd type="none" w="med" len="med"/>
          </a:ln>
          <a:effectLst/>
        </p:spPr>
      </p:cxnSp>
      <p:cxnSp>
        <p:nvCxnSpPr>
          <p:cNvPr id="184" name="直接箭头连接符 183"/>
          <p:cNvCxnSpPr>
            <a:stCxn id="181" idx="4"/>
            <a:endCxn id="177" idx="0"/>
          </p:cNvCxnSpPr>
          <p:nvPr/>
        </p:nvCxnSpPr>
        <p:spPr bwMode="auto">
          <a:xfrm>
            <a:off x="8330711" y="2745404"/>
            <a:ext cx="1207151" cy="1354294"/>
          </a:xfrm>
          <a:prstGeom prst="straightConnector1">
            <a:avLst/>
          </a:prstGeom>
          <a:noFill/>
          <a:ln w="9525" cap="flat" cmpd="sng" algn="ctr">
            <a:solidFill>
              <a:srgbClr val="00B050"/>
            </a:solidFill>
            <a:prstDash val="solid"/>
            <a:round/>
            <a:headEnd type="none" w="med" len="med"/>
            <a:tailEnd type="triangle" w="med" len="med"/>
          </a:ln>
          <a:effectLst/>
        </p:spPr>
      </p:cxnSp>
      <p:cxnSp>
        <p:nvCxnSpPr>
          <p:cNvPr id="185" name="直接箭头连接符 184"/>
          <p:cNvCxnSpPr>
            <a:stCxn id="182" idx="4"/>
            <a:endCxn id="177" idx="0"/>
          </p:cNvCxnSpPr>
          <p:nvPr/>
        </p:nvCxnSpPr>
        <p:spPr bwMode="auto">
          <a:xfrm flipH="1">
            <a:off x="9537862" y="2747065"/>
            <a:ext cx="1143869" cy="1352633"/>
          </a:xfrm>
          <a:prstGeom prst="straightConnector1">
            <a:avLst/>
          </a:prstGeom>
          <a:noFill/>
          <a:ln w="9525" cap="flat" cmpd="sng" algn="ctr">
            <a:solidFill>
              <a:srgbClr val="00B050"/>
            </a:solidFill>
            <a:prstDash val="solid"/>
            <a:round/>
            <a:headEnd type="none" w="med" len="med"/>
            <a:tailEnd type="triangle" w="med" len="med"/>
          </a:ln>
          <a:effectLst/>
        </p:spPr>
      </p:cxnSp>
      <p:sp>
        <p:nvSpPr>
          <p:cNvPr id="186" name="椭圆 268"/>
          <p:cNvSpPr/>
          <p:nvPr/>
        </p:nvSpPr>
        <p:spPr bwMode="gray">
          <a:xfrm>
            <a:off x="9593813" y="2791541"/>
            <a:ext cx="1390732" cy="235660"/>
          </a:xfrm>
          <a:prstGeom prst="ellipse">
            <a:avLst/>
          </a:prstGeom>
          <a:noFill/>
          <a:ln w="9525">
            <a:noFill/>
            <a:round/>
            <a:headEnd/>
            <a:tailEnd/>
          </a:ln>
          <a:effectLst/>
        </p:spPr>
        <p:txBody>
          <a:bodyPr wrap="none" rtlCol="0" anchor="ctr"/>
          <a:lstStyle/>
          <a:p>
            <a:r>
              <a:rPr lang="zh-CN" altLang="en-US" sz="800" dirty="0" smtClean="0">
                <a:solidFill>
                  <a:srgbClr val="C00000"/>
                </a:solidFill>
                <a:latin typeface="微软雅黑" panose="020B0503020204020204" pitchFamily="34" charset="-122"/>
                <a:ea typeface="微软雅黑" panose="020B0503020204020204" pitchFamily="34" charset="-122"/>
              </a:rPr>
              <a:t>③ </a:t>
            </a:r>
            <a:r>
              <a:rPr lang="en-US" altLang="zh-CN" sz="800" dirty="0" smtClean="0">
                <a:solidFill>
                  <a:srgbClr val="C00000"/>
                </a:solidFill>
                <a:latin typeface="微软雅黑" panose="020B0503020204020204" pitchFamily="34" charset="-122"/>
                <a:ea typeface="微软雅黑" panose="020B0503020204020204" pitchFamily="34" charset="-122"/>
              </a:rPr>
              <a:t>Slice B QoS Parameter </a:t>
            </a:r>
            <a:r>
              <a:rPr lang="en-US" altLang="zh-CN" sz="800" dirty="0">
                <a:solidFill>
                  <a:srgbClr val="C00000"/>
                </a:solidFill>
                <a:latin typeface="微软雅黑" panose="020B0503020204020204" pitchFamily="34" charset="-122"/>
                <a:ea typeface="微软雅黑" panose="020B0503020204020204" pitchFamily="34" charset="-122"/>
              </a:rPr>
              <a:t>C</a:t>
            </a:r>
            <a:r>
              <a:rPr lang="en-US" altLang="zh-CN" sz="800" dirty="0" smtClean="0">
                <a:solidFill>
                  <a:srgbClr val="C00000"/>
                </a:solidFill>
                <a:latin typeface="微软雅黑" panose="020B0503020204020204" pitchFamily="34" charset="-122"/>
                <a:ea typeface="微软雅黑" panose="020B0503020204020204" pitchFamily="34" charset="-122"/>
              </a:rPr>
              <a:t>ombination </a:t>
            </a:r>
          </a:p>
          <a:p>
            <a:r>
              <a:rPr lang="en-US" altLang="zh-CN" sz="800" dirty="0" smtClean="0">
                <a:solidFill>
                  <a:srgbClr val="C00000"/>
                </a:solidFill>
                <a:latin typeface="微软雅黑" panose="020B0503020204020204" pitchFamily="34" charset="-122"/>
                <a:ea typeface="微软雅黑" panose="020B0503020204020204" pitchFamily="34" charset="-122"/>
              </a:rPr>
              <a:t>Recommendation per APP ID</a:t>
            </a:r>
          </a:p>
        </p:txBody>
      </p:sp>
      <mc:AlternateContent xmlns:mc="http://schemas.openxmlformats.org/markup-compatibility/2006" xmlns:a14="http://schemas.microsoft.com/office/drawing/2010/main">
        <mc:Choice Requires="a14">
          <p:sp>
            <p:nvSpPr>
              <p:cNvPr id="189" name="椭圆 268"/>
              <p:cNvSpPr/>
              <p:nvPr/>
            </p:nvSpPr>
            <p:spPr bwMode="gray">
              <a:xfrm>
                <a:off x="6514314" y="2769163"/>
                <a:ext cx="1422322" cy="910304"/>
              </a:xfrm>
              <a:prstGeom prst="ellipse">
                <a:avLst/>
              </a:prstGeom>
              <a:noFill/>
              <a:ln w="9525">
                <a:noFill/>
                <a:round/>
                <a:headEnd/>
                <a:tailEnd/>
              </a:ln>
              <a:effectLst/>
            </p:spPr>
            <p:txBody>
              <a:bodyPr wrap="none" rtlCol="0" anchor="ctr"/>
              <a:lstStyle/>
              <a:p>
                <a:pPr>
                  <a:buSzPct val="50000"/>
                </a:pPr>
                <a:r>
                  <a:rPr lang="zh-CN" altLang="en-US" sz="800" b="1" dirty="0" smtClean="0">
                    <a:solidFill>
                      <a:srgbClr val="0000FF"/>
                    </a:solidFill>
                    <a:latin typeface="微软雅黑" panose="020B0503020204020204" pitchFamily="34" charset="-122"/>
                    <a:ea typeface="微软雅黑" panose="020B0503020204020204" pitchFamily="34" charset="-122"/>
                  </a:rPr>
                  <a:t>① </a:t>
                </a:r>
                <a:r>
                  <a:rPr lang="en-US" altLang="zh-CN" sz="800" dirty="0" smtClean="0">
                    <a:solidFill>
                      <a:srgbClr val="0000FF"/>
                    </a:solidFill>
                    <a:latin typeface="微软雅黑" panose="020B0503020204020204" pitchFamily="34" charset="-122"/>
                    <a:ea typeface="微软雅黑" panose="020B0503020204020204" pitchFamily="34" charset="-122"/>
                  </a:rPr>
                  <a:t>Slice B QoE</a:t>
                </a:r>
                <a:r>
                  <a:rPr lang="zh-CN" altLang="en-US" sz="800" dirty="0" smtClean="0">
                    <a:solidFill>
                      <a:srgbClr val="0000FF"/>
                    </a:solidFill>
                    <a:latin typeface="微软雅黑" panose="020B0503020204020204" pitchFamily="34" charset="-122"/>
                    <a:ea typeface="微软雅黑" panose="020B0503020204020204" pitchFamily="34" charset="-122"/>
                  </a:rPr>
                  <a:t> </a:t>
                </a:r>
                <a:r>
                  <a:rPr lang="en-US" altLang="zh-CN" sz="800" dirty="0" smtClean="0">
                    <a:solidFill>
                      <a:srgbClr val="0000FF"/>
                    </a:solidFill>
                    <a:latin typeface="微软雅黑" panose="020B0503020204020204" pitchFamily="34" charset="-122"/>
                    <a:ea typeface="微软雅黑" panose="020B0503020204020204" pitchFamily="34" charset="-122"/>
                  </a:rPr>
                  <a:t>Request</a:t>
                </a:r>
              </a:p>
              <a:p>
                <a:pPr>
                  <a:buSzPct val="50000"/>
                </a:pPr>
                <a:r>
                  <a:rPr lang="en-US" altLang="zh-CN" sz="800" dirty="0">
                    <a:solidFill>
                      <a:srgbClr val="0000FF"/>
                    </a:solidFill>
                    <a:latin typeface="微软雅黑" panose="020B0503020204020204" pitchFamily="34" charset="-122"/>
                    <a:ea typeface="微软雅黑" panose="020B0503020204020204" pitchFamily="34" charset="-122"/>
                  </a:rPr>
                  <a:t> </a:t>
                </a:r>
                <a:r>
                  <a:rPr lang="en-US" altLang="zh-CN" sz="800" dirty="0" smtClean="0">
                    <a:solidFill>
                      <a:srgbClr val="0000FF"/>
                    </a:solidFill>
                    <a:latin typeface="微软雅黑" panose="020B0503020204020204" pitchFamily="34" charset="-122"/>
                    <a:ea typeface="微软雅黑" panose="020B0503020204020204" pitchFamily="34" charset="-122"/>
                  </a:rPr>
                  <a:t>   </a:t>
                </a:r>
                <a:r>
                  <a:rPr lang="en-US" sz="800" dirty="0" smtClean="0">
                    <a:solidFill>
                      <a:srgbClr val="0000FF"/>
                    </a:solidFill>
                    <a:latin typeface="微软雅黑" panose="020B0503020204020204" pitchFamily="34" charset="-122"/>
                    <a:ea typeface="微软雅黑" panose="020B0503020204020204" pitchFamily="34" charset="-122"/>
                  </a:rPr>
                  <a:t>- </a:t>
                </a:r>
                <a:r>
                  <a:rPr lang="en-US" sz="800" dirty="0">
                    <a:solidFill>
                      <a:srgbClr val="0000FF"/>
                    </a:solidFill>
                    <a:latin typeface="微软雅黑" panose="020B0503020204020204" pitchFamily="34" charset="-122"/>
                    <a:ea typeface="微软雅黑" panose="020B0503020204020204" pitchFamily="34" charset="-122"/>
                  </a:rPr>
                  <a:t>Geo Area</a:t>
                </a:r>
                <a:r>
                  <a:rPr lang="en-US" altLang="zh-CN" sz="800" dirty="0">
                    <a:solidFill>
                      <a:srgbClr val="0000FF"/>
                    </a:solidFill>
                    <a:latin typeface="微软雅黑" panose="020B0503020204020204" pitchFamily="34" charset="-122"/>
                    <a:ea typeface="微软雅黑" panose="020B0503020204020204" pitchFamily="34" charset="-122"/>
                  </a:rPr>
                  <a:t> </a:t>
                </a:r>
                <a:endParaRPr lang="en-US" altLang="zh-CN" sz="800" dirty="0" smtClean="0">
                  <a:solidFill>
                    <a:srgbClr val="0000FF"/>
                  </a:solidFill>
                  <a:latin typeface="微软雅黑" panose="020B0503020204020204" pitchFamily="34" charset="-122"/>
                  <a:ea typeface="微软雅黑" panose="020B0503020204020204" pitchFamily="34" charset="-122"/>
                </a:endParaRPr>
              </a:p>
              <a:p>
                <a:r>
                  <a:rPr lang="en-US" altLang="zh-CN" sz="800" dirty="0" smtClean="0">
                    <a:solidFill>
                      <a:srgbClr val="0000FF"/>
                    </a:solidFill>
                    <a:latin typeface="微软雅黑" panose="020B0503020204020204" pitchFamily="34" charset="-122"/>
                    <a:ea typeface="微软雅黑" panose="020B0503020204020204" pitchFamily="34" charset="-122"/>
                  </a:rPr>
                  <a:t>    - Service MOS</a:t>
                </a:r>
                <a:r>
                  <a:rPr lang="zh-CN" altLang="en-US" sz="800" dirty="0" smtClean="0">
                    <a:solidFill>
                      <a:srgbClr val="0000FF"/>
                    </a:solidFill>
                    <a:latin typeface="微软雅黑" panose="020B0503020204020204" pitchFamily="34" charset="-122"/>
                    <a:ea typeface="微软雅黑" panose="020B0503020204020204" pitchFamily="34" charset="-122"/>
                  </a:rPr>
                  <a:t> </a:t>
                </a:r>
                <a:r>
                  <a:rPr lang="en-US" altLang="zh-CN" sz="800" dirty="0" smtClean="0">
                    <a:solidFill>
                      <a:srgbClr val="0000FF"/>
                    </a:solidFill>
                    <a:latin typeface="微软雅黑" panose="020B0503020204020204" pitchFamily="34" charset="-122"/>
                    <a:ea typeface="微软雅黑" panose="020B0503020204020204" pitchFamily="34" charset="-122"/>
                  </a:rPr>
                  <a:t>Requirement</a:t>
                </a:r>
                <a:r>
                  <a:rPr lang="zh-CN" altLang="en-US" sz="800" dirty="0" smtClean="0">
                    <a:solidFill>
                      <a:srgbClr val="0000FF"/>
                    </a:solidFill>
                    <a:latin typeface="微软雅黑" panose="020B0503020204020204" pitchFamily="34" charset="-122"/>
                    <a:ea typeface="微软雅黑" panose="020B0503020204020204" pitchFamily="34" charset="-122"/>
                  </a:rPr>
                  <a:t> </a:t>
                </a:r>
                <a:endParaRPr lang="en-US" altLang="zh-CN" sz="800" dirty="0" smtClean="0">
                  <a:solidFill>
                    <a:srgbClr val="0000FF"/>
                  </a:solidFill>
                  <a:latin typeface="微软雅黑" panose="020B0503020204020204" pitchFamily="34" charset="-122"/>
                  <a:ea typeface="微软雅黑" panose="020B0503020204020204" pitchFamily="34" charset="-122"/>
                </a:endParaRPr>
              </a:p>
              <a:p>
                <a:r>
                  <a:rPr lang="en-US" altLang="zh-CN" sz="800" dirty="0" smtClean="0">
                    <a:solidFill>
                      <a:srgbClr val="0000FF"/>
                    </a:solidFill>
                    <a:latin typeface="微软雅黑" panose="020B0503020204020204" pitchFamily="34" charset="-122"/>
                    <a:ea typeface="微软雅黑" panose="020B0503020204020204" pitchFamily="34" charset="-122"/>
                  </a:rPr>
                  <a:t>       e.g. MOS</a:t>
                </a:r>
                <a:r>
                  <a:rPr lang="en-US" altLang="zh-CN" sz="800" dirty="0">
                    <a:solidFill>
                      <a:srgbClr val="0000FF"/>
                    </a:solidFill>
                    <a:ea typeface="微软雅黑" panose="020B0503020204020204" pitchFamily="34" charset="-122"/>
                  </a:rPr>
                  <a:t> </a:t>
                </a:r>
                <a14:m>
                  <m:oMath xmlns:m="http://schemas.openxmlformats.org/officeDocument/2006/math">
                    <m:r>
                      <a:rPr lang="en-US" altLang="zh-CN" sz="800" b="0" i="1">
                        <a:solidFill>
                          <a:srgbClr val="0000FF"/>
                        </a:solidFill>
                        <a:latin typeface="Cambria Math" panose="02040503050406030204" pitchFamily="18" charset="0"/>
                        <a:ea typeface="微软雅黑" panose="020B0503020204020204" pitchFamily="34" charset="-122"/>
                      </a:rPr>
                      <m:t>≥ </m:t>
                    </m:r>
                  </m:oMath>
                </a14:m>
                <a:r>
                  <a:rPr lang="en-US" altLang="zh-CN" sz="800" dirty="0" smtClean="0">
                    <a:solidFill>
                      <a:srgbClr val="0000FF"/>
                    </a:solidFill>
                    <a:latin typeface="微软雅黑" panose="020B0503020204020204" pitchFamily="34" charset="-122"/>
                    <a:ea typeface="微软雅黑" panose="020B0503020204020204" pitchFamily="34" charset="-122"/>
                  </a:rPr>
                  <a:t>3.5</a:t>
                </a:r>
              </a:p>
              <a:p>
                <a:r>
                  <a:rPr lang="en-US" altLang="zh-CN" sz="800" dirty="0" smtClean="0">
                    <a:solidFill>
                      <a:srgbClr val="0000FF"/>
                    </a:solidFill>
                    <a:latin typeface="微软雅黑" panose="020B0503020204020204" pitchFamily="34" charset="-122"/>
                    <a:ea typeface="微软雅黑" panose="020B0503020204020204" pitchFamily="34" charset="-122"/>
                  </a:rPr>
                  <a:t>    - Service MOS</a:t>
                </a:r>
                <a:r>
                  <a:rPr lang="zh-CN" altLang="en-US" sz="800" dirty="0" smtClean="0">
                    <a:solidFill>
                      <a:srgbClr val="0000FF"/>
                    </a:solidFill>
                    <a:latin typeface="微软雅黑" panose="020B0503020204020204" pitchFamily="34" charset="-122"/>
                    <a:ea typeface="微软雅黑" panose="020B0503020204020204" pitchFamily="34" charset="-122"/>
                  </a:rPr>
                  <a:t> </a:t>
                </a:r>
                <a:r>
                  <a:rPr lang="en-US" altLang="zh-CN" sz="800" dirty="0" smtClean="0">
                    <a:solidFill>
                      <a:srgbClr val="0000FF"/>
                    </a:solidFill>
                    <a:latin typeface="微软雅黑" panose="020B0503020204020204" pitchFamily="34" charset="-122"/>
                    <a:ea typeface="微软雅黑" panose="020B0503020204020204" pitchFamily="34" charset="-122"/>
                  </a:rPr>
                  <a:t>Percentage </a:t>
                </a:r>
              </a:p>
              <a:p>
                <a:r>
                  <a:rPr lang="en-US" altLang="zh-CN" sz="800" dirty="0" smtClean="0">
                    <a:solidFill>
                      <a:srgbClr val="0000FF"/>
                    </a:solidFill>
                    <a:latin typeface="微软雅黑" panose="020B0503020204020204" pitchFamily="34" charset="-122"/>
                    <a:ea typeface="微软雅黑" panose="020B0503020204020204" pitchFamily="34" charset="-122"/>
                  </a:rPr>
                  <a:t>       Requirement e.g</a:t>
                </a:r>
                <a:r>
                  <a:rPr lang="en-US" altLang="zh-CN" sz="800" dirty="0">
                    <a:solidFill>
                      <a:srgbClr val="0000FF"/>
                    </a:solidFill>
                    <a:latin typeface="微软雅黑" panose="020B0503020204020204" pitchFamily="34" charset="-122"/>
                    <a:ea typeface="微软雅黑" panose="020B0503020204020204" pitchFamily="34" charset="-122"/>
                  </a:rPr>
                  <a:t>. </a:t>
                </a:r>
                <a14:m>
                  <m:oMath xmlns:m="http://schemas.openxmlformats.org/officeDocument/2006/math">
                    <m:r>
                      <a:rPr lang="en-US" altLang="zh-CN" sz="800" b="0" i="1">
                        <a:solidFill>
                          <a:srgbClr val="0000FF"/>
                        </a:solidFill>
                        <a:latin typeface="Cambria Math" panose="02040503050406030204" pitchFamily="18" charset="0"/>
                        <a:ea typeface="微软雅黑" panose="020B0503020204020204" pitchFamily="34" charset="-122"/>
                      </a:rPr>
                      <m:t>≥</m:t>
                    </m:r>
                  </m:oMath>
                </a14:m>
                <a:r>
                  <a:rPr lang="en-US" altLang="zh-CN" sz="800" dirty="0" smtClean="0">
                    <a:solidFill>
                      <a:srgbClr val="0000FF"/>
                    </a:solidFill>
                    <a:latin typeface="微软雅黑" panose="020B0503020204020204" pitchFamily="34" charset="-122"/>
                    <a:ea typeface="微软雅黑" panose="020B0503020204020204" pitchFamily="34" charset="-122"/>
                  </a:rPr>
                  <a:t>85%</a:t>
                </a:r>
                <a:endParaRPr lang="en-US" altLang="zh-CN" sz="800" dirty="0">
                  <a:solidFill>
                    <a:srgbClr val="0000FF"/>
                  </a:solidFill>
                  <a:latin typeface="微软雅黑" panose="020B0503020204020204" pitchFamily="34" charset="-122"/>
                  <a:ea typeface="微软雅黑" panose="020B0503020204020204" pitchFamily="34" charset="-122"/>
                </a:endParaRPr>
              </a:p>
              <a:p>
                <a:r>
                  <a:rPr lang="en-US" altLang="zh-CN" sz="800" dirty="0">
                    <a:solidFill>
                      <a:srgbClr val="0000FF"/>
                    </a:solidFill>
                    <a:latin typeface="微软雅黑" panose="020B0503020204020204" pitchFamily="34" charset="-122"/>
                    <a:ea typeface="微软雅黑" panose="020B0503020204020204" pitchFamily="34" charset="-122"/>
                  </a:rPr>
                  <a:t> </a:t>
                </a:r>
                <a:r>
                  <a:rPr lang="en-US" altLang="zh-CN" sz="800" dirty="0" smtClean="0">
                    <a:solidFill>
                      <a:srgbClr val="0000FF"/>
                    </a:solidFill>
                    <a:latin typeface="微软雅黑" panose="020B0503020204020204" pitchFamily="34" charset="-122"/>
                    <a:ea typeface="微软雅黑" panose="020B0503020204020204" pitchFamily="34" charset="-122"/>
                  </a:rPr>
                  <a:t>   - Max Users Requirement per APP ID e.g. 500</a:t>
                </a:r>
              </a:p>
              <a:p>
                <a:r>
                  <a:rPr lang="en-US" sz="800" dirty="0" smtClean="0">
                    <a:solidFill>
                      <a:srgbClr val="0000FF"/>
                    </a:solidFill>
                    <a:latin typeface="微软雅黑" panose="020B0503020204020204" pitchFamily="34" charset="-122"/>
                    <a:ea typeface="微软雅黑" panose="020B0503020204020204" pitchFamily="34" charset="-122"/>
                  </a:rPr>
                  <a:t>    - </a:t>
                </a:r>
                <a:r>
                  <a:rPr lang="en-GB" sz="800" dirty="0">
                    <a:solidFill>
                      <a:srgbClr val="0000FF"/>
                    </a:solidFill>
                    <a:latin typeface="微软雅黑" panose="020B0503020204020204" pitchFamily="34" charset="-122"/>
                    <a:ea typeface="微软雅黑" panose="020B0503020204020204" pitchFamily="34" charset="-122"/>
                  </a:rPr>
                  <a:t>F</a:t>
                </a:r>
                <a:r>
                  <a:rPr lang="en-GB" sz="800" dirty="0" smtClean="0">
                    <a:solidFill>
                      <a:srgbClr val="0000FF"/>
                    </a:solidFill>
                    <a:latin typeface="微软雅黑" panose="020B0503020204020204" pitchFamily="34" charset="-122"/>
                    <a:ea typeface="微软雅黑" panose="020B0503020204020204" pitchFamily="34" charset="-122"/>
                  </a:rPr>
                  <a:t>low bit rate Requirement ,e.g. </a:t>
                </a:r>
                <a:r>
                  <a:rPr lang="en-GB" sz="800" dirty="0" err="1" smtClean="0">
                    <a:solidFill>
                      <a:srgbClr val="0000FF"/>
                    </a:solidFill>
                    <a:latin typeface="微软雅黑" panose="020B0503020204020204" pitchFamily="34" charset="-122"/>
                    <a:ea typeface="微软雅黑" panose="020B0503020204020204" pitchFamily="34" charset="-122"/>
                  </a:rPr>
                  <a:t>3.5MB</a:t>
                </a:r>
                <a:endParaRPr lang="en-US" sz="800" dirty="0">
                  <a:solidFill>
                    <a:srgbClr val="0000FF"/>
                  </a:solidFill>
                  <a:latin typeface="微软雅黑" panose="020B0503020204020204" pitchFamily="34" charset="-122"/>
                  <a:ea typeface="微软雅黑" panose="020B0503020204020204" pitchFamily="34" charset="-122"/>
                </a:endParaRPr>
              </a:p>
            </p:txBody>
          </p:sp>
        </mc:Choice>
        <mc:Fallback xmlns="">
          <p:sp>
            <p:nvSpPr>
              <p:cNvPr id="189" name="椭圆 268"/>
              <p:cNvSpPr>
                <a:spLocks noRot="1" noChangeAspect="1" noMove="1" noResize="1" noEditPoints="1" noAdjustHandles="1" noChangeArrowheads="1" noChangeShapeType="1" noTextEdit="1"/>
              </p:cNvSpPr>
              <p:nvPr/>
            </p:nvSpPr>
            <p:spPr bwMode="gray">
              <a:xfrm>
                <a:off x="6514314" y="2769163"/>
                <a:ext cx="1422322" cy="910304"/>
              </a:xfrm>
              <a:prstGeom prst="ellipse">
                <a:avLst/>
              </a:prstGeom>
              <a:blipFill rotWithShape="0">
                <a:blip r:embed="rId20"/>
                <a:stretch>
                  <a:fillRect t="-7333" r="-88841" b="-10000"/>
                </a:stretch>
              </a:blipFill>
              <a:ln w="9525">
                <a:noFill/>
                <a:round/>
                <a:headEnd/>
                <a:tailEnd/>
              </a:ln>
              <a:effectLst/>
            </p:spPr>
            <p:txBody>
              <a:bodyPr/>
              <a:lstStyle/>
              <a:p>
                <a:r>
                  <a:rPr lang="en-US">
                    <a:noFill/>
                  </a:rPr>
                  <a:t> </a:t>
                </a:r>
              </a:p>
            </p:txBody>
          </p:sp>
        </mc:Fallback>
      </mc:AlternateContent>
      <p:sp>
        <p:nvSpPr>
          <p:cNvPr id="195" name="任意多边形 194"/>
          <p:cNvSpPr/>
          <p:nvPr/>
        </p:nvSpPr>
        <p:spPr bwMode="auto">
          <a:xfrm>
            <a:off x="10047514" y="1765132"/>
            <a:ext cx="1735841" cy="2562547"/>
          </a:xfrm>
          <a:custGeom>
            <a:avLst/>
            <a:gdLst>
              <a:gd name="connsiteX0" fmla="*/ 0 w 1520827"/>
              <a:gd name="connsiteY0" fmla="*/ 2616200 h 2655109"/>
              <a:gd name="connsiteX1" fmla="*/ 1397000 w 1520827"/>
              <a:gd name="connsiteY1" fmla="*/ 2294467 h 2655109"/>
              <a:gd name="connsiteX2" fmla="*/ 1363134 w 1520827"/>
              <a:gd name="connsiteY2" fmla="*/ 0 h 2655109"/>
            </a:gdLst>
            <a:ahLst/>
            <a:cxnLst>
              <a:cxn ang="0">
                <a:pos x="connsiteX0" y="connsiteY0"/>
              </a:cxn>
              <a:cxn ang="0">
                <a:pos x="connsiteX1" y="connsiteY1"/>
              </a:cxn>
              <a:cxn ang="0">
                <a:pos x="connsiteX2" y="connsiteY2"/>
              </a:cxn>
            </a:cxnLst>
            <a:rect l="l" t="t" r="r" b="b"/>
            <a:pathLst>
              <a:path w="1520827" h="2655109">
                <a:moveTo>
                  <a:pt x="0" y="2616200"/>
                </a:moveTo>
                <a:cubicBezTo>
                  <a:pt x="584905" y="2673350"/>
                  <a:pt x="1169811" y="2730500"/>
                  <a:pt x="1397000" y="2294467"/>
                </a:cubicBezTo>
                <a:cubicBezTo>
                  <a:pt x="1624189" y="1858434"/>
                  <a:pt x="1493661" y="929217"/>
                  <a:pt x="1363134" y="0"/>
                </a:cubicBezTo>
              </a:path>
            </a:pathLst>
          </a:custGeom>
          <a:noFill/>
          <a:ln w="9525" cap="flat" cmpd="sng" algn="ctr">
            <a:solidFill>
              <a:srgbClr val="0000FF"/>
            </a:solidFill>
            <a:prstDash val="dash"/>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endParaRPr lang="en-US">
              <a:latin typeface="Arial" charset="0"/>
            </a:endParaRPr>
          </a:p>
        </p:txBody>
      </p:sp>
      <p:sp>
        <p:nvSpPr>
          <p:cNvPr id="196" name="椭圆 262"/>
          <p:cNvSpPr/>
          <p:nvPr/>
        </p:nvSpPr>
        <p:spPr bwMode="gray">
          <a:xfrm>
            <a:off x="7522931" y="4327679"/>
            <a:ext cx="1028529" cy="442880"/>
          </a:xfrm>
          <a:prstGeom prst="ellipse">
            <a:avLst/>
          </a:prstGeom>
          <a:solidFill>
            <a:schemeClr val="accent2">
              <a:lumMod val="20000"/>
              <a:lumOff val="80000"/>
            </a:schemeClr>
          </a:solidFill>
          <a:ln w="9525">
            <a:solidFill>
              <a:schemeClr val="tx1"/>
            </a:solidFill>
            <a:round/>
            <a:headEnd/>
            <a:tailEnd/>
          </a:ln>
          <a:effectLst/>
        </p:spPr>
        <p:txBody>
          <a:bodyPr wrap="none" rtlCol="0" anchor="ctr"/>
          <a:lstStyle/>
          <a:p>
            <a:pPr algn="ctr"/>
            <a:r>
              <a:rPr lang="en-US" altLang="zh-CN" sz="1067" dirty="0" err="1" smtClean="0">
                <a:solidFill>
                  <a:srgbClr val="000000"/>
                </a:solidFill>
                <a:latin typeface="微软雅黑" pitchFamily="34" charset="-122"/>
                <a:ea typeface="微软雅黑" pitchFamily="34" charset="-122"/>
              </a:rPr>
              <a:t>SMF</a:t>
            </a:r>
            <a:endParaRPr lang="en-US" altLang="zh-CN" sz="1067" dirty="0">
              <a:solidFill>
                <a:srgbClr val="000000"/>
              </a:solidFill>
              <a:latin typeface="微软雅黑" pitchFamily="34" charset="-122"/>
              <a:ea typeface="微软雅黑" pitchFamily="34" charset="-122"/>
            </a:endParaRPr>
          </a:p>
        </p:txBody>
      </p:sp>
      <p:sp>
        <p:nvSpPr>
          <p:cNvPr id="197" name="椭圆 255"/>
          <p:cNvSpPr/>
          <p:nvPr/>
        </p:nvSpPr>
        <p:spPr bwMode="gray">
          <a:xfrm>
            <a:off x="6981237" y="3765881"/>
            <a:ext cx="566388" cy="189953"/>
          </a:xfrm>
          <a:prstGeom prst="ellipse">
            <a:avLst/>
          </a:prstGeom>
          <a:solidFill>
            <a:schemeClr val="accent2">
              <a:lumMod val="20000"/>
              <a:lumOff val="80000"/>
            </a:schemeClr>
          </a:solidFill>
          <a:ln w="19050">
            <a:solidFill>
              <a:srgbClr val="0000CC"/>
            </a:solidFill>
            <a:round/>
            <a:headEnd/>
            <a:tailEnd/>
          </a:ln>
          <a:effectLst/>
        </p:spPr>
        <p:txBody>
          <a:bodyPr wrap="none" rtlCol="0" anchor="ctr"/>
          <a:lstStyle/>
          <a:p>
            <a:pPr algn="ctr"/>
            <a:r>
              <a:rPr lang="en-US" altLang="zh-CN" sz="1333" b="1" dirty="0" smtClean="0">
                <a:solidFill>
                  <a:srgbClr val="0000CC"/>
                </a:solidFill>
                <a:latin typeface="Arial" charset="0"/>
              </a:rPr>
              <a:t>AMF</a:t>
            </a:r>
            <a:endParaRPr lang="en-US" sz="1333" b="1" dirty="0">
              <a:solidFill>
                <a:srgbClr val="0000CC"/>
              </a:solidFill>
              <a:latin typeface="Arial" charset="0"/>
            </a:endParaRPr>
          </a:p>
        </p:txBody>
      </p:sp>
      <p:sp>
        <p:nvSpPr>
          <p:cNvPr id="198" name="任意多边形 197"/>
          <p:cNvSpPr/>
          <p:nvPr/>
        </p:nvSpPr>
        <p:spPr bwMode="auto">
          <a:xfrm>
            <a:off x="7382933" y="1786467"/>
            <a:ext cx="2844800" cy="2637420"/>
          </a:xfrm>
          <a:custGeom>
            <a:avLst/>
            <a:gdLst>
              <a:gd name="connsiteX0" fmla="*/ 0 w 2844800"/>
              <a:gd name="connsiteY0" fmla="*/ 0 h 2637420"/>
              <a:gd name="connsiteX1" fmla="*/ 457200 w 2844800"/>
              <a:gd name="connsiteY1" fmla="*/ 1854200 h 2637420"/>
              <a:gd name="connsiteX2" fmla="*/ 1710267 w 2844800"/>
              <a:gd name="connsiteY2" fmla="*/ 2607733 h 2637420"/>
              <a:gd name="connsiteX3" fmla="*/ 770467 w 2844800"/>
              <a:gd name="connsiteY3" fmla="*/ 931333 h 2637420"/>
              <a:gd name="connsiteX4" fmla="*/ 1253067 w 2844800"/>
              <a:gd name="connsiteY4" fmla="*/ 905933 h 2637420"/>
              <a:gd name="connsiteX5" fmla="*/ 2844800 w 2844800"/>
              <a:gd name="connsiteY5" fmla="*/ 922866 h 2637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44800" h="2637420">
                <a:moveTo>
                  <a:pt x="0" y="0"/>
                </a:moveTo>
                <a:cubicBezTo>
                  <a:pt x="86078" y="709789"/>
                  <a:pt x="172156" y="1419578"/>
                  <a:pt x="457200" y="1854200"/>
                </a:cubicBezTo>
                <a:cubicBezTo>
                  <a:pt x="742244" y="2288822"/>
                  <a:pt x="1658056" y="2761544"/>
                  <a:pt x="1710267" y="2607733"/>
                </a:cubicBezTo>
                <a:cubicBezTo>
                  <a:pt x="1762478" y="2453922"/>
                  <a:pt x="846667" y="1214966"/>
                  <a:pt x="770467" y="931333"/>
                </a:cubicBezTo>
                <a:cubicBezTo>
                  <a:pt x="694267" y="647700"/>
                  <a:pt x="1253067" y="905933"/>
                  <a:pt x="1253067" y="905933"/>
                </a:cubicBezTo>
                <a:lnTo>
                  <a:pt x="2844800" y="922866"/>
                </a:lnTo>
              </a:path>
            </a:pathLst>
          </a:custGeom>
          <a:noFill/>
          <a:ln w="9525" cap="flat" cmpd="sng" algn="ctr">
            <a:solidFill>
              <a:srgbClr val="0000FF"/>
            </a:solidFill>
            <a:prstDash val="dash"/>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sp>
        <p:nvSpPr>
          <p:cNvPr id="205" name="矩形 311"/>
          <p:cNvSpPr/>
          <p:nvPr/>
        </p:nvSpPr>
        <p:spPr>
          <a:xfrm>
            <a:off x="8240470" y="5665859"/>
            <a:ext cx="3405001" cy="461665"/>
          </a:xfrm>
          <a:prstGeom prst="rect">
            <a:avLst/>
          </a:prstGeom>
        </p:spPr>
        <p:txBody>
          <a:bodyPr wrap="square">
            <a:spAutoFit/>
          </a:bodyPr>
          <a:lstStyle/>
          <a:p>
            <a:pPr lvl="0" algn="ctr"/>
            <a:r>
              <a:rPr lang="en-US" altLang="zh-CN" sz="1200" dirty="0">
                <a:solidFill>
                  <a:srgbClr val="0000FF"/>
                </a:solidFill>
                <a:latin typeface="微软雅黑" panose="020B0503020204020204" pitchFamily="34" charset="-122"/>
                <a:ea typeface="微软雅黑" panose="020B0503020204020204" pitchFamily="34" charset="-122"/>
              </a:rPr>
              <a:t>NWDAF-Assisted Control Plane </a:t>
            </a:r>
            <a:endParaRPr lang="en-US" altLang="zh-CN" sz="1200" dirty="0" smtClean="0">
              <a:solidFill>
                <a:srgbClr val="0000FF"/>
              </a:solidFill>
              <a:latin typeface="微软雅黑" panose="020B0503020204020204" pitchFamily="34" charset="-122"/>
              <a:ea typeface="微软雅黑" panose="020B0503020204020204" pitchFamily="34" charset="-122"/>
            </a:endParaRPr>
          </a:p>
          <a:p>
            <a:pPr lvl="0" algn="ctr"/>
            <a:r>
              <a:rPr lang="en-US" altLang="zh-CN" sz="1200" dirty="0" smtClean="0">
                <a:solidFill>
                  <a:srgbClr val="0000FF"/>
                </a:solidFill>
                <a:latin typeface="微软雅黑" panose="020B0503020204020204" pitchFamily="34" charset="-122"/>
                <a:ea typeface="微软雅黑" panose="020B0503020204020204" pitchFamily="34" charset="-122"/>
              </a:rPr>
              <a:t>Slice SLA </a:t>
            </a:r>
            <a:r>
              <a:rPr lang="en-US" altLang="zh-CN" sz="1200" dirty="0">
                <a:solidFill>
                  <a:srgbClr val="0000FF"/>
                </a:solidFill>
                <a:latin typeface="微软雅黑" panose="020B0503020204020204" pitchFamily="34" charset="-122"/>
                <a:ea typeface="微软雅黑" panose="020B0503020204020204" pitchFamily="34" charset="-122"/>
              </a:rPr>
              <a:t>Guarantee</a:t>
            </a:r>
            <a:endParaRPr lang="en-US" sz="1200" dirty="0">
              <a:solidFill>
                <a:srgbClr val="0000FF"/>
              </a:solidFill>
              <a:latin typeface="微软雅黑" panose="020B0503020204020204" pitchFamily="34" charset="-122"/>
              <a:ea typeface="微软雅黑" panose="020B0503020204020204" pitchFamily="34" charset="-122"/>
            </a:endParaRPr>
          </a:p>
        </p:txBody>
      </p:sp>
      <p:sp>
        <p:nvSpPr>
          <p:cNvPr id="206" name="矩形 311"/>
          <p:cNvSpPr/>
          <p:nvPr/>
        </p:nvSpPr>
        <p:spPr>
          <a:xfrm>
            <a:off x="3421974" y="5699732"/>
            <a:ext cx="3405001" cy="461665"/>
          </a:xfrm>
          <a:prstGeom prst="rect">
            <a:avLst/>
          </a:prstGeom>
        </p:spPr>
        <p:txBody>
          <a:bodyPr wrap="square">
            <a:spAutoFit/>
          </a:bodyPr>
          <a:lstStyle/>
          <a:p>
            <a:pPr lvl="0" algn="ctr"/>
            <a:r>
              <a:rPr lang="en-US" altLang="zh-CN" sz="1200" dirty="0" smtClean="0">
                <a:solidFill>
                  <a:srgbClr val="0000FF"/>
                </a:solidFill>
                <a:latin typeface="微软雅黑" panose="020B0503020204020204" pitchFamily="34" charset="-122"/>
                <a:ea typeface="微软雅黑" panose="020B0503020204020204" pitchFamily="34" charset="-122"/>
              </a:rPr>
              <a:t>MDAS-Assisted Management Plane </a:t>
            </a:r>
          </a:p>
          <a:p>
            <a:pPr lvl="0" algn="ctr"/>
            <a:r>
              <a:rPr lang="en-US" altLang="zh-CN" sz="1200" dirty="0" smtClean="0">
                <a:solidFill>
                  <a:srgbClr val="0000FF"/>
                </a:solidFill>
                <a:latin typeface="微软雅黑" panose="020B0503020204020204" pitchFamily="34" charset="-122"/>
                <a:ea typeface="微软雅黑" panose="020B0503020204020204" pitchFamily="34" charset="-122"/>
              </a:rPr>
              <a:t>Slice SLA Management</a:t>
            </a:r>
            <a:endParaRPr lang="en-US" altLang="zh-CN" sz="1200" dirty="0">
              <a:solidFill>
                <a:srgbClr val="0000FF"/>
              </a:solidFill>
              <a:latin typeface="微软雅黑" panose="020B0503020204020204" pitchFamily="34" charset="-122"/>
              <a:ea typeface="微软雅黑" panose="020B0503020204020204" pitchFamily="34" charset="-122"/>
            </a:endParaRPr>
          </a:p>
        </p:txBody>
      </p:sp>
      <p:sp>
        <p:nvSpPr>
          <p:cNvPr id="211" name="矩形 311"/>
          <p:cNvSpPr/>
          <p:nvPr/>
        </p:nvSpPr>
        <p:spPr>
          <a:xfrm>
            <a:off x="293383" y="5665860"/>
            <a:ext cx="2763599" cy="461665"/>
          </a:xfrm>
          <a:prstGeom prst="rect">
            <a:avLst/>
          </a:prstGeom>
        </p:spPr>
        <p:txBody>
          <a:bodyPr wrap="square">
            <a:spAutoFit/>
          </a:bodyPr>
          <a:lstStyle/>
          <a:p>
            <a:pPr algn="ctr"/>
            <a:r>
              <a:rPr lang="en-US" altLang="zh-CN" sz="1200" dirty="0" smtClean="0">
                <a:solidFill>
                  <a:srgbClr val="0000FF"/>
                </a:solidFill>
                <a:latin typeface="微软雅黑" panose="020B0503020204020204" pitchFamily="34" charset="-122"/>
                <a:ea typeface="微软雅黑" panose="020B0503020204020204" pitchFamily="34" charset="-122"/>
              </a:rPr>
              <a:t>Static: physical network deployment per domain </a:t>
            </a:r>
            <a:endParaRPr lang="en-US" altLang="zh-CN" sz="1200" dirty="0">
              <a:solidFill>
                <a:srgbClr val="0000FF"/>
              </a:solidFill>
              <a:latin typeface="微软雅黑" panose="020B0503020204020204" pitchFamily="34" charset="-122"/>
              <a:ea typeface="微软雅黑" panose="020B0503020204020204" pitchFamily="34" charset="-122"/>
            </a:endParaRPr>
          </a:p>
        </p:txBody>
      </p:sp>
      <p:sp>
        <p:nvSpPr>
          <p:cNvPr id="96" name="椭圆 268"/>
          <p:cNvSpPr/>
          <p:nvPr/>
        </p:nvSpPr>
        <p:spPr bwMode="gray">
          <a:xfrm>
            <a:off x="8044406" y="2732866"/>
            <a:ext cx="1806861" cy="348906"/>
          </a:xfrm>
          <a:prstGeom prst="ellipse">
            <a:avLst/>
          </a:prstGeom>
          <a:noFill/>
          <a:ln w="9525">
            <a:noFill/>
            <a:round/>
            <a:headEnd/>
            <a:tailEnd/>
          </a:ln>
          <a:effectLst/>
        </p:spPr>
        <p:txBody>
          <a:bodyPr wrap="none" rtlCol="0" anchor="ctr"/>
          <a:lstStyle/>
          <a:p>
            <a:r>
              <a:rPr lang="zh-CN" altLang="en-US" sz="800" dirty="0" smtClean="0">
                <a:solidFill>
                  <a:srgbClr val="C00000"/>
                </a:solidFill>
                <a:latin typeface="微软雅黑" panose="020B0503020204020204" pitchFamily="34" charset="-122"/>
                <a:ea typeface="微软雅黑" panose="020B0503020204020204" pitchFamily="34" charset="-122"/>
              </a:rPr>
              <a:t>④ </a:t>
            </a:r>
            <a:r>
              <a:rPr lang="en-US" altLang="zh-CN" sz="800" dirty="0">
                <a:solidFill>
                  <a:srgbClr val="C00000"/>
                </a:solidFill>
                <a:latin typeface="微软雅黑" panose="020B0503020204020204" pitchFamily="34" charset="-122"/>
                <a:ea typeface="微软雅黑" panose="020B0503020204020204" pitchFamily="34" charset="-122"/>
              </a:rPr>
              <a:t>Slice </a:t>
            </a:r>
            <a:r>
              <a:rPr lang="en-US" altLang="zh-CN" sz="800" dirty="0" smtClean="0">
                <a:solidFill>
                  <a:srgbClr val="C00000"/>
                </a:solidFill>
                <a:latin typeface="微软雅黑" panose="020B0503020204020204" pitchFamily="34" charset="-122"/>
                <a:ea typeface="微软雅黑" panose="020B0503020204020204" pitchFamily="34" charset="-122"/>
              </a:rPr>
              <a:t>B </a:t>
            </a:r>
            <a:r>
              <a:rPr lang="en-US" altLang="zh-CN" sz="800" dirty="0">
                <a:solidFill>
                  <a:srgbClr val="C00000"/>
                </a:solidFill>
                <a:latin typeface="微软雅黑" panose="020B0503020204020204" pitchFamily="34" charset="-122"/>
                <a:ea typeface="微软雅黑" panose="020B0503020204020204" pitchFamily="34" charset="-122"/>
              </a:rPr>
              <a:t>load level info </a:t>
            </a:r>
            <a:endParaRPr lang="en-US" altLang="zh-CN" sz="800" dirty="0" smtClean="0">
              <a:solidFill>
                <a:srgbClr val="C00000"/>
              </a:solidFill>
              <a:latin typeface="微软雅黑" panose="020B0503020204020204" pitchFamily="34" charset="-122"/>
              <a:ea typeface="微软雅黑" panose="020B0503020204020204" pitchFamily="34" charset="-122"/>
            </a:endParaRPr>
          </a:p>
          <a:p>
            <a:r>
              <a:rPr lang="en-US" altLang="zh-CN" sz="800" dirty="0" smtClean="0">
                <a:solidFill>
                  <a:srgbClr val="C00000"/>
                </a:solidFill>
                <a:latin typeface="微软雅黑" panose="020B0503020204020204" pitchFamily="34" charset="-122"/>
                <a:ea typeface="微软雅黑" panose="020B0503020204020204" pitchFamily="34" charset="-122"/>
              </a:rPr>
              <a:t>per </a:t>
            </a:r>
            <a:r>
              <a:rPr lang="en-US" altLang="zh-CN" sz="800" dirty="0">
                <a:solidFill>
                  <a:srgbClr val="C00000"/>
                </a:solidFill>
                <a:latin typeface="微软雅黑" panose="020B0503020204020204" pitchFamily="34" charset="-122"/>
                <a:ea typeface="微软雅黑" panose="020B0503020204020204" pitchFamily="34" charset="-122"/>
              </a:rPr>
              <a:t>Region per time</a:t>
            </a:r>
          </a:p>
        </p:txBody>
      </p:sp>
      <p:sp>
        <p:nvSpPr>
          <p:cNvPr id="97" name="椭圆 268"/>
          <p:cNvSpPr/>
          <p:nvPr/>
        </p:nvSpPr>
        <p:spPr bwMode="gray">
          <a:xfrm>
            <a:off x="7862000" y="1785918"/>
            <a:ext cx="2927232" cy="785919"/>
          </a:xfrm>
          <a:prstGeom prst="ellipse">
            <a:avLst/>
          </a:prstGeom>
          <a:noFill/>
          <a:ln w="9525">
            <a:noFill/>
            <a:round/>
            <a:headEnd/>
            <a:tailEnd/>
          </a:ln>
          <a:effectLst/>
        </p:spPr>
        <p:txBody>
          <a:bodyPr wrap="none" rtlCol="0" anchor="ctr"/>
          <a:lstStyle/>
          <a:p>
            <a:r>
              <a:rPr lang="zh-CN" altLang="en-US" sz="800" dirty="0" smtClean="0">
                <a:solidFill>
                  <a:srgbClr val="C00000"/>
                </a:solidFill>
                <a:latin typeface="微软雅黑" panose="020B0503020204020204" pitchFamily="34" charset="-122"/>
                <a:ea typeface="微软雅黑" panose="020B0503020204020204" pitchFamily="34" charset="-122"/>
              </a:rPr>
              <a:t>② </a:t>
            </a:r>
            <a:r>
              <a:rPr lang="en-US" sz="800" dirty="0" smtClean="0">
                <a:solidFill>
                  <a:srgbClr val="C00000"/>
                </a:solidFill>
                <a:latin typeface="微软雅黑" panose="020B0503020204020204" pitchFamily="34" charset="-122"/>
                <a:ea typeface="微软雅黑" panose="020B0503020204020204" pitchFamily="34" charset="-122"/>
              </a:rPr>
              <a:t>Network Load Level</a:t>
            </a:r>
            <a:r>
              <a:rPr lang="zh-CN" altLang="en-US" sz="800" dirty="0" smtClean="0">
                <a:solidFill>
                  <a:srgbClr val="C00000"/>
                </a:solidFill>
                <a:latin typeface="微软雅黑" panose="020B0503020204020204" pitchFamily="34" charset="-122"/>
                <a:ea typeface="微软雅黑" panose="020B0503020204020204" pitchFamily="34" charset="-122"/>
              </a:rPr>
              <a:t> </a:t>
            </a:r>
            <a:r>
              <a:rPr lang="en-US" altLang="zh-CN" sz="800" dirty="0" smtClean="0">
                <a:solidFill>
                  <a:srgbClr val="C00000"/>
                </a:solidFill>
                <a:latin typeface="微软雅黑" panose="020B0503020204020204" pitchFamily="34" charset="-122"/>
                <a:ea typeface="微软雅黑" panose="020B0503020204020204" pitchFamily="34" charset="-122"/>
              </a:rPr>
              <a:t>Info</a:t>
            </a:r>
            <a:r>
              <a:rPr lang="zh-CN" altLang="en-US" sz="800" dirty="0" smtClean="0">
                <a:solidFill>
                  <a:srgbClr val="C00000"/>
                </a:solidFill>
                <a:latin typeface="微软雅黑" panose="020B0503020204020204" pitchFamily="34" charset="-122"/>
                <a:ea typeface="微软雅黑" panose="020B0503020204020204" pitchFamily="34" charset="-122"/>
              </a:rPr>
              <a:t> </a:t>
            </a:r>
            <a:r>
              <a:rPr lang="en-US" altLang="zh-CN" sz="800" dirty="0" smtClean="0">
                <a:solidFill>
                  <a:srgbClr val="C00000"/>
                </a:solidFill>
                <a:latin typeface="微软雅黑" panose="020B0503020204020204" pitchFamily="34" charset="-122"/>
                <a:ea typeface="微软雅黑" panose="020B0503020204020204" pitchFamily="34" charset="-122"/>
              </a:rPr>
              <a:t>per Region per time:</a:t>
            </a:r>
            <a:endParaRPr lang="en-US" altLang="zh-CN" sz="800" dirty="0">
              <a:solidFill>
                <a:srgbClr val="C00000"/>
              </a:solidFill>
              <a:latin typeface="微软雅黑" panose="020B0503020204020204" pitchFamily="34" charset="-122"/>
              <a:ea typeface="微软雅黑" panose="020B0503020204020204" pitchFamily="34" charset="-122"/>
            </a:endParaRPr>
          </a:p>
          <a:p>
            <a:r>
              <a:rPr lang="en-US" altLang="zh-CN" sz="800" dirty="0">
                <a:solidFill>
                  <a:srgbClr val="C00000"/>
                </a:solidFill>
                <a:latin typeface="微软雅黑" panose="020B0503020204020204" pitchFamily="34" charset="-122"/>
                <a:ea typeface="微软雅黑" panose="020B0503020204020204" pitchFamily="34" charset="-122"/>
              </a:rPr>
              <a:t>   </a:t>
            </a:r>
            <a:r>
              <a:rPr lang="en-US" altLang="zh-CN" sz="800" dirty="0">
                <a:latin typeface="微软雅黑" panose="020B0503020204020204" pitchFamily="34" charset="-122"/>
                <a:ea typeface="微软雅黑" panose="020B0503020204020204" pitchFamily="34" charset="-122"/>
              </a:rPr>
              <a:t>- Slice </a:t>
            </a:r>
            <a:r>
              <a:rPr lang="en-US" altLang="zh-CN" sz="800" dirty="0" smtClean="0">
                <a:latin typeface="微软雅黑" panose="020B0503020204020204" pitchFamily="34" charset="-122"/>
                <a:ea typeface="微软雅黑" panose="020B0503020204020204" pitchFamily="34" charset="-122"/>
              </a:rPr>
              <a:t>A </a:t>
            </a:r>
            <a:r>
              <a:rPr lang="en-US" altLang="zh-CN" sz="800" dirty="0">
                <a:latin typeface="微软雅黑" panose="020B0503020204020204" pitchFamily="34" charset="-122"/>
                <a:ea typeface="微软雅黑" panose="020B0503020204020204" pitchFamily="34" charset="-122"/>
              </a:rPr>
              <a:t>Load level info per Region per time</a:t>
            </a:r>
          </a:p>
          <a:p>
            <a:r>
              <a:rPr lang="en-US" altLang="zh-CN" sz="800" dirty="0" smtClean="0">
                <a:solidFill>
                  <a:srgbClr val="C00000"/>
                </a:solidFill>
                <a:latin typeface="微软雅黑" panose="020B0503020204020204" pitchFamily="34" charset="-122"/>
                <a:ea typeface="微软雅黑" panose="020B0503020204020204" pitchFamily="34" charset="-122"/>
              </a:rPr>
              <a:t>   - Slice B Load level info per Region per time</a:t>
            </a:r>
          </a:p>
          <a:p>
            <a:r>
              <a:rPr lang="en-US" altLang="zh-CN" sz="800" dirty="0" smtClean="0">
                <a:solidFill>
                  <a:srgbClr val="C00000"/>
                </a:solidFill>
                <a:latin typeface="微软雅黑" panose="020B0503020204020204" pitchFamily="34" charset="-122"/>
                <a:ea typeface="微软雅黑" panose="020B0503020204020204" pitchFamily="34" charset="-122"/>
              </a:rPr>
              <a:t>       -  S-NSSAI</a:t>
            </a:r>
          </a:p>
          <a:p>
            <a:r>
              <a:rPr lang="en-US" altLang="zh-CN" sz="800" dirty="0" smtClean="0">
                <a:solidFill>
                  <a:srgbClr val="C00000"/>
                </a:solidFill>
                <a:latin typeface="微软雅黑" panose="020B0503020204020204" pitchFamily="34" charset="-122"/>
                <a:ea typeface="微软雅黑" panose="020B0503020204020204" pitchFamily="34" charset="-122"/>
              </a:rPr>
              <a:t>       -  Max Registration Users per cell </a:t>
            </a:r>
          </a:p>
          <a:p>
            <a:r>
              <a:rPr lang="en-US" altLang="zh-CN" sz="800" dirty="0" smtClean="0">
                <a:solidFill>
                  <a:srgbClr val="C00000"/>
                </a:solidFill>
                <a:latin typeface="微软雅黑" panose="020B0503020204020204" pitchFamily="34" charset="-122"/>
                <a:ea typeface="微软雅黑" panose="020B0503020204020204" pitchFamily="34" charset="-122"/>
              </a:rPr>
              <a:t>        - Max Users per App ID per cell</a:t>
            </a:r>
          </a:p>
          <a:p>
            <a:r>
              <a:rPr lang="en-US" altLang="zh-CN" sz="800" dirty="0" smtClean="0">
                <a:solidFill>
                  <a:srgbClr val="C00000"/>
                </a:solidFill>
                <a:latin typeface="微软雅黑" panose="020B0503020204020204" pitchFamily="34" charset="-122"/>
                <a:ea typeface="微软雅黑" panose="020B0503020204020204" pitchFamily="34" charset="-122"/>
              </a:rPr>
              <a:t>        - Max Users per MOS</a:t>
            </a:r>
            <a:r>
              <a:rPr lang="zh-CN" altLang="en-US" sz="800" dirty="0" smtClean="0">
                <a:solidFill>
                  <a:srgbClr val="C00000"/>
                </a:solidFill>
                <a:latin typeface="微软雅黑" panose="020B0503020204020204" pitchFamily="34" charset="-122"/>
                <a:ea typeface="微软雅黑" panose="020B0503020204020204" pitchFamily="34" charset="-122"/>
              </a:rPr>
              <a:t> </a:t>
            </a:r>
            <a:r>
              <a:rPr lang="en-US" altLang="zh-CN" sz="800" dirty="0" smtClean="0">
                <a:solidFill>
                  <a:srgbClr val="C00000"/>
                </a:solidFill>
                <a:latin typeface="微软雅黑" panose="020B0503020204020204" pitchFamily="34" charset="-122"/>
                <a:ea typeface="微软雅黑" panose="020B0503020204020204" pitchFamily="34" charset="-122"/>
              </a:rPr>
              <a:t>Window per APP ID per cell</a:t>
            </a:r>
            <a:endParaRPr lang="en-US" sz="800" dirty="0">
              <a:solidFill>
                <a:srgbClr val="C00000"/>
              </a:solidFill>
              <a:latin typeface="微软雅黑" panose="020B0503020204020204" pitchFamily="34" charset="-122"/>
              <a:ea typeface="微软雅黑" panose="020B0503020204020204" pitchFamily="34" charset="-122"/>
            </a:endParaRPr>
          </a:p>
        </p:txBody>
      </p:sp>
      <p:sp>
        <p:nvSpPr>
          <p:cNvPr id="98" name="圆角矩形 310"/>
          <p:cNvSpPr/>
          <p:nvPr/>
        </p:nvSpPr>
        <p:spPr bwMode="auto">
          <a:xfrm>
            <a:off x="6869567" y="4181864"/>
            <a:ext cx="5091532" cy="1317993"/>
          </a:xfrm>
          <a:prstGeom prst="roundRect">
            <a:avLst>
              <a:gd name="adj" fmla="val 2113"/>
            </a:avLst>
          </a:prstGeom>
          <a:solidFill>
            <a:srgbClr val="8FE2FF">
              <a:alpha val="50196"/>
            </a:srgbClr>
          </a:solidFill>
          <a:ln w="12700" cap="flat" cmpd="sng" algn="ctr">
            <a:solidFill>
              <a:schemeClr val="tx1">
                <a:alpha val="50000"/>
              </a:schemeClr>
            </a:solidFill>
            <a:prstDash val="solid"/>
            <a:round/>
            <a:headEnd type="none" w="med" len="med"/>
            <a:tailEnd type="none" w="med" len="med"/>
          </a:ln>
          <a:effectLst/>
        </p:spPr>
        <p:txBody>
          <a:bodyPr vert="horz" wrap="square" lIns="105600" tIns="52800" rIns="105600" bIns="52800" numCol="1" rtlCol="0" anchor="t" anchorCtr="0" compatLnSpc="1">
            <a:prstTxWarp prst="textNoShape">
              <a:avLst/>
            </a:prstTxWarp>
            <a:noAutofit/>
          </a:bodyPr>
          <a:lstStyle/>
          <a:p>
            <a:pPr defTabSz="1068891" eaLnBrk="1" hangingPunct="1"/>
            <a:endParaRPr lang="en-US" sz="1600">
              <a:solidFill>
                <a:schemeClr val="bg1"/>
              </a:solidFill>
              <a:latin typeface="FrutigerNext LT Regular" pitchFamily="34" charset="0"/>
              <a:ea typeface="ＭＳ Ｐゴシック" pitchFamily="34" charset="-128"/>
            </a:endParaRPr>
          </a:p>
        </p:txBody>
      </p:sp>
      <p:sp>
        <p:nvSpPr>
          <p:cNvPr id="99" name="TextBox 8"/>
          <p:cNvSpPr txBox="1"/>
          <p:nvPr/>
        </p:nvSpPr>
        <p:spPr>
          <a:xfrm>
            <a:off x="9568284" y="4783365"/>
            <a:ext cx="2226892" cy="261610"/>
          </a:xfrm>
          <a:prstGeom prst="rect">
            <a:avLst/>
          </a:prstGeom>
          <a:noFill/>
          <a:ln>
            <a:noFill/>
          </a:ln>
        </p:spPr>
        <p:txBody>
          <a:bodyPr wrap="none" rtlCol="0">
            <a:spAutoFit/>
          </a:bodyPr>
          <a:lstStyle/>
          <a:p>
            <a:r>
              <a:rPr lang="en-US" altLang="zh-CN" sz="1100" b="1" dirty="0" smtClean="0">
                <a:solidFill>
                  <a:srgbClr val="C00000"/>
                </a:solidFill>
                <a:latin typeface="微软雅黑" pitchFamily="34" charset="-122"/>
                <a:ea typeface="微软雅黑" pitchFamily="34" charset="-122"/>
              </a:rPr>
              <a:t>Service Guarantee for Slice B</a:t>
            </a:r>
            <a:endParaRPr lang="zh-CN" altLang="en-US" sz="1100" b="1" dirty="0">
              <a:solidFill>
                <a:srgbClr val="C00000"/>
              </a:solidFill>
              <a:latin typeface="微软雅黑" pitchFamily="34" charset="-122"/>
              <a:ea typeface="微软雅黑" pitchFamily="34" charset="-122"/>
            </a:endParaRPr>
          </a:p>
        </p:txBody>
      </p:sp>
      <p:grpSp>
        <p:nvGrpSpPr>
          <p:cNvPr id="100" name="组合 99"/>
          <p:cNvGrpSpPr/>
          <p:nvPr/>
        </p:nvGrpSpPr>
        <p:grpSpPr>
          <a:xfrm>
            <a:off x="312137" y="1002483"/>
            <a:ext cx="11615494" cy="759602"/>
            <a:chOff x="1567446" y="1406629"/>
            <a:chExt cx="4777298" cy="569701"/>
          </a:xfrm>
        </p:grpSpPr>
        <p:sp>
          <p:nvSpPr>
            <p:cNvPr id="116" name="圆角矩形 270"/>
            <p:cNvSpPr/>
            <p:nvPr/>
          </p:nvSpPr>
          <p:spPr bwMode="auto">
            <a:xfrm>
              <a:off x="1567446" y="1406629"/>
              <a:ext cx="4777298" cy="569701"/>
            </a:xfrm>
            <a:prstGeom prst="roundRect">
              <a:avLst>
                <a:gd name="adj" fmla="val 5891"/>
              </a:avLst>
            </a:prstGeom>
            <a:noFill/>
            <a:ln w="9525" cap="flat" cmpd="sng" algn="ctr">
              <a:solidFill>
                <a:schemeClr val="tx1"/>
              </a:solidFill>
              <a:prstDash val="solid"/>
              <a:round/>
              <a:headEnd type="none" w="med" len="med"/>
              <a:tailEnd type="none" w="med" len="med"/>
            </a:ln>
            <a:effectLst/>
          </p:spPr>
          <p:txBody>
            <a:bodyPr vert="horz" wrap="square" lIns="105600" tIns="52800" rIns="105600" bIns="52800" numCol="1" rtlCol="0" anchor="t" anchorCtr="0" compatLnSpc="1">
              <a:prstTxWarp prst="textNoShape">
                <a:avLst/>
              </a:prstTxWarp>
              <a:noAutofit/>
            </a:bodyPr>
            <a:lstStyle/>
            <a:p>
              <a:pPr defTabSz="1068891" eaLnBrk="1" hangingPunct="1"/>
              <a:endParaRPr lang="zh-CN" altLang="en-US" sz="1600">
                <a:solidFill>
                  <a:prstClr val="white"/>
                </a:solidFill>
                <a:latin typeface="FrutigerNext LT Regular" pitchFamily="34" charset="0"/>
                <a:ea typeface="ＭＳ Ｐゴシック" pitchFamily="34" charset="-128"/>
              </a:endParaRPr>
            </a:p>
          </p:txBody>
        </p:sp>
        <p:sp>
          <p:nvSpPr>
            <p:cNvPr id="150" name="Rounded Rectangle 34"/>
            <p:cNvSpPr/>
            <p:nvPr/>
          </p:nvSpPr>
          <p:spPr bwMode="auto">
            <a:xfrm>
              <a:off x="3632129" y="1540058"/>
              <a:ext cx="510505" cy="254089"/>
            </a:xfrm>
            <a:prstGeom prst="roundRect">
              <a:avLst>
                <a:gd name="adj" fmla="val 8522"/>
              </a:avLst>
            </a:prstGeom>
            <a:noFill/>
            <a:ln w="9525" cap="flat" cmpd="sng" algn="ctr">
              <a:noFill/>
              <a:prstDash val="solid"/>
              <a:round/>
              <a:headEnd type="none" w="med" len="med"/>
              <a:tailEnd type="none" w="med" len="med"/>
            </a:ln>
            <a:effectLst/>
          </p:spPr>
          <p:txBody>
            <a:bodyPr vert="horz" wrap="square" lIns="121920" tIns="60960" rIns="121920" bIns="60960" numCol="1" rtlCol="0" anchor="ctr" anchorCtr="0" compatLnSpc="1">
              <a:prstTxWarp prst="textNoShape">
                <a:avLst/>
              </a:prstTxWarp>
            </a:bodyPr>
            <a:lstStyle/>
            <a:p>
              <a:pPr algn="ctr">
                <a:buClr>
                  <a:srgbClr val="CC9900"/>
                </a:buClr>
              </a:pPr>
              <a:r>
                <a:rPr lang="en-US" altLang="zh-CN" sz="2000" b="1" dirty="0" smtClean="0">
                  <a:solidFill>
                    <a:srgbClr val="0000FF"/>
                  </a:solidFill>
                  <a:latin typeface="微软雅黑" panose="020B0503020204020204" pitchFamily="34" charset="-122"/>
                  <a:ea typeface="微软雅黑" panose="020B0503020204020204" pitchFamily="34" charset="-122"/>
                </a:rPr>
                <a:t>Tenant</a:t>
              </a:r>
              <a:endParaRPr lang="en-US" altLang="zh-CN" sz="2000" b="1" dirty="0">
                <a:solidFill>
                  <a:srgbClr val="0000FF"/>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89059496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圆角矩形 310"/>
          <p:cNvSpPr/>
          <p:nvPr/>
        </p:nvSpPr>
        <p:spPr bwMode="auto">
          <a:xfrm>
            <a:off x="6869567" y="4181864"/>
            <a:ext cx="5091532" cy="1317993"/>
          </a:xfrm>
          <a:prstGeom prst="roundRect">
            <a:avLst>
              <a:gd name="adj" fmla="val 2113"/>
            </a:avLst>
          </a:prstGeom>
          <a:solidFill>
            <a:srgbClr val="8FE2FF">
              <a:alpha val="50196"/>
            </a:srgbClr>
          </a:solidFill>
          <a:ln w="12700" cap="flat" cmpd="sng" algn="ctr">
            <a:solidFill>
              <a:schemeClr val="tx1">
                <a:alpha val="50000"/>
              </a:schemeClr>
            </a:solidFill>
            <a:prstDash val="solid"/>
            <a:round/>
            <a:headEnd type="none" w="med" len="med"/>
            <a:tailEnd type="none" w="med" len="med"/>
          </a:ln>
          <a:effectLst/>
        </p:spPr>
        <p:txBody>
          <a:bodyPr vert="horz" wrap="square" lIns="105600" tIns="52800" rIns="105600" bIns="52800" numCol="1" rtlCol="0" anchor="t" anchorCtr="0" compatLnSpc="1">
            <a:prstTxWarp prst="textNoShape">
              <a:avLst/>
            </a:prstTxWarp>
            <a:noAutofit/>
          </a:bodyPr>
          <a:lstStyle/>
          <a:p>
            <a:pPr defTabSz="1068891" eaLnBrk="1" hangingPunct="1"/>
            <a:endParaRPr lang="en-US" sz="1600">
              <a:solidFill>
                <a:schemeClr val="bg1"/>
              </a:solidFill>
              <a:latin typeface="FrutigerNext LT Regular" pitchFamily="34" charset="0"/>
              <a:ea typeface="ＭＳ Ｐゴシック" pitchFamily="34" charset="-128"/>
            </a:endParaRPr>
          </a:p>
        </p:txBody>
      </p:sp>
      <p:sp>
        <p:nvSpPr>
          <p:cNvPr id="169" name="TextBox 8"/>
          <p:cNvSpPr txBox="1"/>
          <p:nvPr/>
        </p:nvSpPr>
        <p:spPr>
          <a:xfrm>
            <a:off x="9568284" y="4783365"/>
            <a:ext cx="2226892" cy="261610"/>
          </a:xfrm>
          <a:prstGeom prst="rect">
            <a:avLst/>
          </a:prstGeom>
          <a:noFill/>
          <a:ln>
            <a:noFill/>
          </a:ln>
        </p:spPr>
        <p:txBody>
          <a:bodyPr wrap="none" rtlCol="0">
            <a:spAutoFit/>
          </a:bodyPr>
          <a:lstStyle/>
          <a:p>
            <a:r>
              <a:rPr lang="en-US" altLang="zh-CN" sz="1100" b="1" dirty="0" smtClean="0">
                <a:solidFill>
                  <a:srgbClr val="C00000"/>
                </a:solidFill>
                <a:latin typeface="微软雅黑" pitchFamily="34" charset="-122"/>
                <a:ea typeface="微软雅黑" pitchFamily="34" charset="-122"/>
              </a:rPr>
              <a:t>Service Guarantee for Slice B</a:t>
            </a:r>
            <a:endParaRPr lang="zh-CN" altLang="en-US" sz="1100" b="1" dirty="0">
              <a:solidFill>
                <a:srgbClr val="C00000"/>
              </a:solidFill>
              <a:latin typeface="微软雅黑" pitchFamily="34" charset="-122"/>
              <a:ea typeface="微软雅黑" pitchFamily="34" charset="-122"/>
            </a:endParaRPr>
          </a:p>
        </p:txBody>
      </p:sp>
      <p:sp>
        <p:nvSpPr>
          <p:cNvPr id="3" name="标题 2"/>
          <p:cNvSpPr>
            <a:spLocks noGrp="1"/>
          </p:cNvSpPr>
          <p:nvPr>
            <p:ph type="title"/>
          </p:nvPr>
        </p:nvSpPr>
        <p:spPr>
          <a:xfrm>
            <a:off x="260162" y="185664"/>
            <a:ext cx="11760204" cy="871537"/>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a:bodyPr>
          <a:lstStyle/>
          <a:p>
            <a:r>
              <a:rPr lang="en-US" altLang="zh-CN" b="1" dirty="0">
                <a:solidFill>
                  <a:srgbClr val="C00000"/>
                </a:solidFill>
              </a:rPr>
              <a:t>Control plane notify management plane if slice B is </a:t>
            </a:r>
            <a:r>
              <a:rPr lang="en-US" altLang="zh-CN" b="1" dirty="0">
                <a:solidFill>
                  <a:srgbClr val="0000FF"/>
                </a:solidFill>
              </a:rPr>
              <a:t>partially</a:t>
            </a:r>
            <a:r>
              <a:rPr lang="en-US" altLang="zh-CN" b="1" dirty="0">
                <a:solidFill>
                  <a:srgbClr val="C00000"/>
                </a:solidFill>
              </a:rPr>
              <a:t> met</a:t>
            </a:r>
            <a:endParaRPr lang="en-US" b="1" dirty="0">
              <a:solidFill>
                <a:srgbClr val="C00000"/>
              </a:solidFill>
            </a:endParaRPr>
          </a:p>
        </p:txBody>
      </p:sp>
      <p:sp>
        <p:nvSpPr>
          <p:cNvPr id="101" name="圆角矩形 307"/>
          <p:cNvSpPr/>
          <p:nvPr/>
        </p:nvSpPr>
        <p:spPr bwMode="auto">
          <a:xfrm>
            <a:off x="3453829" y="4246202"/>
            <a:ext cx="3314002" cy="1068524"/>
          </a:xfrm>
          <a:prstGeom prst="roundRect">
            <a:avLst>
              <a:gd name="adj" fmla="val 3896"/>
            </a:avLst>
          </a:prstGeom>
          <a:solidFill>
            <a:srgbClr val="8FE2FF">
              <a:alpha val="50196"/>
            </a:srgbClr>
          </a:solidFill>
          <a:ln w="12700" cap="flat" cmpd="sng" algn="ctr">
            <a:solidFill>
              <a:schemeClr val="tx1"/>
            </a:solidFill>
            <a:prstDash val="solid"/>
            <a:round/>
            <a:headEnd type="none" w="med" len="med"/>
            <a:tailEnd type="none" w="med" len="med"/>
          </a:ln>
          <a:effectLst/>
        </p:spPr>
        <p:txBody>
          <a:bodyPr vert="horz" wrap="square" lIns="105600" tIns="52800" rIns="105600" bIns="52800" numCol="1" rtlCol="0" anchor="t" anchorCtr="0" compatLnSpc="1">
            <a:prstTxWarp prst="textNoShape">
              <a:avLst/>
            </a:prstTxWarp>
            <a:noAutofit/>
          </a:bodyPr>
          <a:lstStyle/>
          <a:p>
            <a:pPr defTabSz="1068891"/>
            <a:endParaRPr lang="en-US" sz="1333"/>
          </a:p>
        </p:txBody>
      </p:sp>
      <p:sp>
        <p:nvSpPr>
          <p:cNvPr id="102" name="TextBox 8"/>
          <p:cNvSpPr txBox="1"/>
          <p:nvPr/>
        </p:nvSpPr>
        <p:spPr>
          <a:xfrm>
            <a:off x="3398728" y="4245773"/>
            <a:ext cx="1616148" cy="415498"/>
          </a:xfrm>
          <a:prstGeom prst="rect">
            <a:avLst/>
          </a:prstGeom>
          <a:noFill/>
          <a:ln>
            <a:noFill/>
          </a:ln>
        </p:spPr>
        <p:txBody>
          <a:bodyPr wrap="none" rtlCol="0">
            <a:spAutoFit/>
          </a:bodyPr>
          <a:lstStyle/>
          <a:p>
            <a:r>
              <a:rPr lang="en-US" altLang="zh-CN" sz="1050" b="1" dirty="0" smtClean="0">
                <a:solidFill>
                  <a:srgbClr val="C00000"/>
                </a:solidFill>
                <a:latin typeface="微软雅黑" pitchFamily="34" charset="-122"/>
                <a:ea typeface="微软雅黑" pitchFamily="34" charset="-122"/>
              </a:rPr>
              <a:t>Creating/configuring</a:t>
            </a:r>
          </a:p>
          <a:p>
            <a:r>
              <a:rPr lang="en-US" altLang="zh-CN" sz="1050" b="1" dirty="0" smtClean="0">
                <a:solidFill>
                  <a:srgbClr val="C00000"/>
                </a:solidFill>
                <a:latin typeface="微软雅黑" pitchFamily="34" charset="-122"/>
                <a:ea typeface="微软雅黑" pitchFamily="34" charset="-122"/>
              </a:rPr>
              <a:t> Slice A</a:t>
            </a:r>
            <a:endParaRPr lang="zh-CN" altLang="en-US" sz="1050" b="1" dirty="0">
              <a:solidFill>
                <a:srgbClr val="C00000"/>
              </a:solidFill>
              <a:latin typeface="微软雅黑" pitchFamily="34" charset="-122"/>
              <a:ea typeface="微软雅黑" pitchFamily="34" charset="-122"/>
            </a:endParaRPr>
          </a:p>
        </p:txBody>
      </p:sp>
      <p:cxnSp>
        <p:nvCxnSpPr>
          <p:cNvPr id="103" name="直接箭头连接符 251"/>
          <p:cNvCxnSpPr>
            <a:stCxn id="106" idx="4"/>
            <a:endCxn id="104" idx="0"/>
          </p:cNvCxnSpPr>
          <p:nvPr/>
        </p:nvCxnSpPr>
        <p:spPr bwMode="auto">
          <a:xfrm flipH="1">
            <a:off x="4121046" y="2434276"/>
            <a:ext cx="1196709" cy="1265034"/>
          </a:xfrm>
          <a:prstGeom prst="straightConnector1">
            <a:avLst/>
          </a:prstGeom>
          <a:noFill/>
          <a:ln w="9525" cap="flat" cmpd="sng" algn="ctr">
            <a:solidFill>
              <a:schemeClr val="tx1"/>
            </a:solidFill>
            <a:prstDash val="solid"/>
            <a:round/>
            <a:headEnd type="none" w="med" len="med"/>
            <a:tailEnd type="triangle"/>
          </a:ln>
          <a:effectLst/>
        </p:spPr>
      </p:cxnSp>
      <p:sp>
        <p:nvSpPr>
          <p:cNvPr id="104" name="椭圆 253"/>
          <p:cNvSpPr/>
          <p:nvPr/>
        </p:nvSpPr>
        <p:spPr bwMode="gray">
          <a:xfrm>
            <a:off x="3730670" y="3699310"/>
            <a:ext cx="780751" cy="381060"/>
          </a:xfrm>
          <a:prstGeom prst="ellipse">
            <a:avLst/>
          </a:prstGeom>
          <a:solidFill>
            <a:schemeClr val="bg1"/>
          </a:solidFill>
          <a:ln w="9525">
            <a:solidFill>
              <a:schemeClr val="tx1"/>
            </a:solidFill>
            <a:round/>
            <a:headEnd/>
            <a:tailEnd/>
          </a:ln>
          <a:effectLst/>
        </p:spPr>
        <p:txBody>
          <a:bodyPr wrap="none" rtlCol="0" anchor="ctr"/>
          <a:lstStyle/>
          <a:p>
            <a:pPr algn="ctr"/>
            <a:r>
              <a:rPr lang="en-US" altLang="zh-CN" sz="1067" dirty="0">
                <a:solidFill>
                  <a:srgbClr val="000000"/>
                </a:solidFill>
                <a:latin typeface="Arial" charset="0"/>
              </a:rPr>
              <a:t>RAN-</a:t>
            </a:r>
          </a:p>
          <a:p>
            <a:pPr algn="ctr"/>
            <a:r>
              <a:rPr lang="en-US" altLang="zh-CN" sz="1067" dirty="0">
                <a:solidFill>
                  <a:srgbClr val="000000"/>
                </a:solidFill>
                <a:latin typeface="Arial" charset="0"/>
              </a:rPr>
              <a:t>NSSMF</a:t>
            </a:r>
            <a:endParaRPr lang="en-US" sz="1067" dirty="0">
              <a:solidFill>
                <a:srgbClr val="000000"/>
              </a:solidFill>
              <a:latin typeface="Arial" charset="0"/>
            </a:endParaRPr>
          </a:p>
        </p:txBody>
      </p:sp>
      <p:cxnSp>
        <p:nvCxnSpPr>
          <p:cNvPr id="105" name="直接箭头连接符 254"/>
          <p:cNvCxnSpPr>
            <a:stCxn id="106" idx="4"/>
            <a:endCxn id="108" idx="0"/>
          </p:cNvCxnSpPr>
          <p:nvPr/>
        </p:nvCxnSpPr>
        <p:spPr bwMode="auto">
          <a:xfrm>
            <a:off x="5317755" y="2434276"/>
            <a:ext cx="943527" cy="1188365"/>
          </a:xfrm>
          <a:prstGeom prst="straightConnector1">
            <a:avLst/>
          </a:prstGeom>
          <a:noFill/>
          <a:ln w="9525" cap="flat" cmpd="sng" algn="ctr">
            <a:solidFill>
              <a:schemeClr val="tx1"/>
            </a:solidFill>
            <a:prstDash val="solid"/>
            <a:round/>
            <a:headEnd type="none" w="med" len="med"/>
            <a:tailEnd type="triangle"/>
          </a:ln>
          <a:effectLst/>
        </p:spPr>
      </p:cxnSp>
      <p:sp>
        <p:nvSpPr>
          <p:cNvPr id="106" name="椭圆 255"/>
          <p:cNvSpPr/>
          <p:nvPr/>
        </p:nvSpPr>
        <p:spPr bwMode="gray">
          <a:xfrm>
            <a:off x="4816070" y="2204968"/>
            <a:ext cx="1003369" cy="229308"/>
          </a:xfrm>
          <a:prstGeom prst="ellipse">
            <a:avLst/>
          </a:prstGeom>
          <a:solidFill>
            <a:schemeClr val="bg1"/>
          </a:solidFill>
          <a:ln w="19050">
            <a:solidFill>
              <a:srgbClr val="0000CC"/>
            </a:solidFill>
            <a:round/>
            <a:headEnd/>
            <a:tailEnd/>
          </a:ln>
          <a:effectLst/>
        </p:spPr>
        <p:txBody>
          <a:bodyPr wrap="none" rtlCol="0" anchor="ctr"/>
          <a:lstStyle/>
          <a:p>
            <a:pPr algn="ctr"/>
            <a:r>
              <a:rPr lang="en-US" altLang="zh-CN" sz="1333" b="1" dirty="0">
                <a:solidFill>
                  <a:srgbClr val="0000CC"/>
                </a:solidFill>
                <a:latin typeface="Arial" charset="0"/>
              </a:rPr>
              <a:t>NSMF</a:t>
            </a:r>
            <a:endParaRPr lang="en-US" sz="1333" b="1" dirty="0">
              <a:solidFill>
                <a:srgbClr val="0000CC"/>
              </a:solidFill>
              <a:latin typeface="Arial" charset="0"/>
            </a:endParaRPr>
          </a:p>
        </p:txBody>
      </p:sp>
      <p:sp>
        <p:nvSpPr>
          <p:cNvPr id="107" name="椭圆 257"/>
          <p:cNvSpPr/>
          <p:nvPr/>
        </p:nvSpPr>
        <p:spPr bwMode="gray">
          <a:xfrm>
            <a:off x="4613161" y="3697458"/>
            <a:ext cx="1079152" cy="345661"/>
          </a:xfrm>
          <a:prstGeom prst="ellipse">
            <a:avLst/>
          </a:prstGeom>
          <a:solidFill>
            <a:schemeClr val="bg1"/>
          </a:solidFill>
          <a:ln w="9525">
            <a:solidFill>
              <a:schemeClr val="tx1"/>
            </a:solidFill>
            <a:round/>
            <a:headEnd/>
            <a:tailEnd/>
          </a:ln>
          <a:effectLst/>
        </p:spPr>
        <p:txBody>
          <a:bodyPr wrap="none" rtlCol="0" anchor="ctr"/>
          <a:lstStyle/>
          <a:p>
            <a:pPr algn="ctr"/>
            <a:r>
              <a:rPr lang="en-US" altLang="zh-CN" sz="1067" dirty="0">
                <a:solidFill>
                  <a:srgbClr val="000000"/>
                </a:solidFill>
                <a:latin typeface="Arial" charset="0"/>
              </a:rPr>
              <a:t>CN-</a:t>
            </a:r>
          </a:p>
          <a:p>
            <a:pPr algn="ctr"/>
            <a:r>
              <a:rPr lang="en-US" altLang="zh-CN" sz="1067" dirty="0">
                <a:solidFill>
                  <a:srgbClr val="000000"/>
                </a:solidFill>
                <a:latin typeface="Arial" charset="0"/>
              </a:rPr>
              <a:t>NSSMF</a:t>
            </a:r>
            <a:endParaRPr lang="en-US" sz="1067" dirty="0">
              <a:solidFill>
                <a:srgbClr val="000000"/>
              </a:solidFill>
              <a:latin typeface="Arial" charset="0"/>
            </a:endParaRPr>
          </a:p>
        </p:txBody>
      </p:sp>
      <p:sp>
        <p:nvSpPr>
          <p:cNvPr id="108" name="椭圆 258"/>
          <p:cNvSpPr/>
          <p:nvPr/>
        </p:nvSpPr>
        <p:spPr bwMode="gray">
          <a:xfrm>
            <a:off x="5870906" y="3622641"/>
            <a:ext cx="780751" cy="381060"/>
          </a:xfrm>
          <a:prstGeom prst="ellipse">
            <a:avLst/>
          </a:prstGeom>
          <a:solidFill>
            <a:schemeClr val="bg1"/>
          </a:solidFill>
          <a:ln w="9525">
            <a:solidFill>
              <a:schemeClr val="tx1"/>
            </a:solidFill>
            <a:round/>
            <a:headEnd/>
            <a:tailEnd/>
          </a:ln>
          <a:effectLst/>
        </p:spPr>
        <p:txBody>
          <a:bodyPr wrap="none" rtlCol="0" anchor="ctr"/>
          <a:lstStyle/>
          <a:p>
            <a:pPr algn="ctr"/>
            <a:r>
              <a:rPr lang="en-US" altLang="zh-CN" sz="1067" dirty="0">
                <a:solidFill>
                  <a:srgbClr val="000000"/>
                </a:solidFill>
                <a:latin typeface="Arial" charset="0"/>
              </a:rPr>
              <a:t>TN-</a:t>
            </a:r>
          </a:p>
          <a:p>
            <a:pPr algn="ctr"/>
            <a:r>
              <a:rPr lang="en-US" altLang="zh-CN" sz="1067" dirty="0">
                <a:solidFill>
                  <a:srgbClr val="000000"/>
                </a:solidFill>
                <a:latin typeface="Arial" charset="0"/>
              </a:rPr>
              <a:t>NSSMF</a:t>
            </a:r>
            <a:endParaRPr lang="en-US" sz="1067" dirty="0">
              <a:solidFill>
                <a:srgbClr val="000000"/>
              </a:solidFill>
              <a:latin typeface="Arial" charset="0"/>
            </a:endParaRPr>
          </a:p>
        </p:txBody>
      </p:sp>
      <p:sp>
        <p:nvSpPr>
          <p:cNvPr id="109" name="椭圆 255"/>
          <p:cNvSpPr/>
          <p:nvPr/>
        </p:nvSpPr>
        <p:spPr bwMode="gray">
          <a:xfrm>
            <a:off x="3567727" y="2206897"/>
            <a:ext cx="912154" cy="229308"/>
          </a:xfrm>
          <a:prstGeom prst="ellipse">
            <a:avLst/>
          </a:prstGeom>
          <a:solidFill>
            <a:schemeClr val="bg1"/>
          </a:solidFill>
          <a:ln w="19050">
            <a:solidFill>
              <a:srgbClr val="0000CC"/>
            </a:solidFill>
            <a:round/>
            <a:headEnd/>
            <a:tailEnd/>
          </a:ln>
          <a:effectLst/>
        </p:spPr>
        <p:txBody>
          <a:bodyPr wrap="none" rtlCol="0" anchor="ctr"/>
          <a:lstStyle/>
          <a:p>
            <a:pPr algn="ctr"/>
            <a:r>
              <a:rPr lang="en-US" altLang="zh-CN" sz="1333" b="1" dirty="0" smtClean="0">
                <a:solidFill>
                  <a:srgbClr val="0000CC"/>
                </a:solidFill>
                <a:latin typeface="Arial" charset="0"/>
              </a:rPr>
              <a:t>MDAS</a:t>
            </a:r>
            <a:endParaRPr lang="en-US" sz="1333" b="1" dirty="0">
              <a:solidFill>
                <a:srgbClr val="0000CC"/>
              </a:solidFill>
              <a:latin typeface="Arial" charset="0"/>
            </a:endParaRPr>
          </a:p>
        </p:txBody>
      </p:sp>
      <p:cxnSp>
        <p:nvCxnSpPr>
          <p:cNvPr id="110" name="直接箭头连接符 109"/>
          <p:cNvCxnSpPr>
            <a:stCxn id="106" idx="2"/>
            <a:endCxn id="109" idx="6"/>
          </p:cNvCxnSpPr>
          <p:nvPr/>
        </p:nvCxnSpPr>
        <p:spPr bwMode="auto">
          <a:xfrm flipH="1">
            <a:off x="4479881" y="2319622"/>
            <a:ext cx="336189" cy="1929"/>
          </a:xfrm>
          <a:prstGeom prst="straightConnector1">
            <a:avLst/>
          </a:prstGeom>
          <a:solidFill>
            <a:schemeClr val="accent1"/>
          </a:solidFill>
          <a:ln w="9525" cap="flat" cmpd="sng" algn="ctr">
            <a:solidFill>
              <a:schemeClr val="tx1"/>
            </a:solidFill>
            <a:prstDash val="solid"/>
            <a:round/>
            <a:headEnd type="triangle" w="med" len="med"/>
            <a:tailEnd type="triangle" w="med" len="med"/>
          </a:ln>
          <a:effectLst/>
        </p:spPr>
      </p:cxnSp>
      <p:sp>
        <p:nvSpPr>
          <p:cNvPr id="111" name="椭圆 256"/>
          <p:cNvSpPr/>
          <p:nvPr/>
        </p:nvSpPr>
        <p:spPr bwMode="gray">
          <a:xfrm>
            <a:off x="4150300" y="2789143"/>
            <a:ext cx="2290786" cy="320212"/>
          </a:xfrm>
          <a:prstGeom prst="ellipse">
            <a:avLst/>
          </a:prstGeom>
          <a:solidFill>
            <a:schemeClr val="bg1"/>
          </a:solidFill>
          <a:ln w="9525">
            <a:noFill/>
            <a:round/>
            <a:headEnd/>
            <a:tailEnd/>
          </a:ln>
          <a:effectLst/>
        </p:spPr>
        <p:txBody>
          <a:bodyPr wrap="none" rtlCol="0" anchor="ctr"/>
          <a:lstStyle/>
          <a:p>
            <a:pPr algn="ctr"/>
            <a:r>
              <a:rPr lang="en-US" altLang="zh-CN" sz="1200" dirty="0">
                <a:solidFill>
                  <a:srgbClr val="0000FF"/>
                </a:solidFill>
                <a:latin typeface="微软雅黑" panose="020B0503020204020204" pitchFamily="34" charset="-122"/>
                <a:ea typeface="微软雅黑" panose="020B0503020204020204" pitchFamily="34" charset="-122"/>
              </a:rPr>
              <a:t>Network KPIs per domain</a:t>
            </a:r>
          </a:p>
        </p:txBody>
      </p:sp>
      <p:sp>
        <p:nvSpPr>
          <p:cNvPr id="112" name="椭圆 268"/>
          <p:cNvSpPr/>
          <p:nvPr/>
        </p:nvSpPr>
        <p:spPr bwMode="gray">
          <a:xfrm>
            <a:off x="5247260" y="1834911"/>
            <a:ext cx="1081226" cy="296837"/>
          </a:xfrm>
          <a:prstGeom prst="ellipse">
            <a:avLst/>
          </a:prstGeom>
          <a:noFill/>
          <a:ln w="9525">
            <a:noFill/>
            <a:round/>
            <a:headEnd/>
            <a:tailEnd/>
          </a:ln>
          <a:effectLst/>
        </p:spPr>
        <p:txBody>
          <a:bodyPr wrap="none" rtlCol="0" anchor="ctr"/>
          <a:lstStyle/>
          <a:p>
            <a:pPr algn="ctr"/>
            <a:r>
              <a:rPr lang="en-US" altLang="zh-CN" sz="1067" b="1" dirty="0" smtClean="0">
                <a:solidFill>
                  <a:srgbClr val="C00000"/>
                </a:solidFill>
                <a:latin typeface="微软雅黑" panose="020B0503020204020204" pitchFamily="34" charset="-122"/>
                <a:ea typeface="微软雅黑" panose="020B0503020204020204" pitchFamily="34" charset="-122"/>
              </a:rPr>
              <a:t>Tenant B SLA</a:t>
            </a:r>
            <a:endParaRPr lang="en-US" sz="1067" b="1" dirty="0">
              <a:solidFill>
                <a:srgbClr val="C00000"/>
              </a:solidFill>
              <a:latin typeface="微软雅黑" panose="020B0503020204020204" pitchFamily="34" charset="-122"/>
              <a:ea typeface="微软雅黑" panose="020B0503020204020204" pitchFamily="34" charset="-122"/>
            </a:endParaRPr>
          </a:p>
        </p:txBody>
      </p:sp>
      <p:cxnSp>
        <p:nvCxnSpPr>
          <p:cNvPr id="113" name="直接箭头连接符 112"/>
          <p:cNvCxnSpPr/>
          <p:nvPr/>
        </p:nvCxnSpPr>
        <p:spPr bwMode="auto">
          <a:xfrm>
            <a:off x="5302595" y="1751943"/>
            <a:ext cx="15160" cy="453025"/>
          </a:xfrm>
          <a:prstGeom prst="straightConnector1">
            <a:avLst/>
          </a:prstGeom>
          <a:noFill/>
          <a:ln w="9525" cap="flat" cmpd="sng" algn="ctr">
            <a:solidFill>
              <a:srgbClr val="0000FF"/>
            </a:solidFill>
            <a:prstDash val="solid"/>
            <a:round/>
            <a:headEnd type="none" w="med" len="med"/>
            <a:tailEnd type="triangle"/>
          </a:ln>
          <a:effectLst/>
        </p:spPr>
      </p:cxnSp>
      <p:cxnSp>
        <p:nvCxnSpPr>
          <p:cNvPr id="114" name="直接箭头连接符 252"/>
          <p:cNvCxnSpPr>
            <a:stCxn id="106" idx="4"/>
            <a:endCxn id="107" idx="0"/>
          </p:cNvCxnSpPr>
          <p:nvPr/>
        </p:nvCxnSpPr>
        <p:spPr bwMode="auto">
          <a:xfrm flipH="1">
            <a:off x="5152737" y="2434276"/>
            <a:ext cx="165018" cy="1263182"/>
          </a:xfrm>
          <a:prstGeom prst="straightConnector1">
            <a:avLst/>
          </a:prstGeom>
          <a:noFill/>
          <a:ln w="9525" cap="flat" cmpd="sng" algn="ctr">
            <a:solidFill>
              <a:schemeClr val="tx1"/>
            </a:solidFill>
            <a:prstDash val="solid"/>
            <a:round/>
            <a:headEnd type="none" w="med" len="med"/>
            <a:tailEnd type="triangle"/>
          </a:ln>
          <a:effectLst/>
        </p:spPr>
      </p:cxnSp>
      <p:sp>
        <p:nvSpPr>
          <p:cNvPr id="115" name="TextBox 8"/>
          <p:cNvSpPr txBox="1"/>
          <p:nvPr/>
        </p:nvSpPr>
        <p:spPr>
          <a:xfrm>
            <a:off x="327471" y="2366905"/>
            <a:ext cx="1551923" cy="430887"/>
          </a:xfrm>
          <a:prstGeom prst="rect">
            <a:avLst/>
          </a:prstGeom>
          <a:noFill/>
          <a:ln>
            <a:noFill/>
          </a:ln>
        </p:spPr>
        <p:txBody>
          <a:bodyPr wrap="square" rtlCol="0">
            <a:spAutoFit/>
          </a:bodyPr>
          <a:lstStyle/>
          <a:p>
            <a:r>
              <a:rPr lang="en-US" altLang="zh-CN" sz="1100" b="1" dirty="0" smtClean="0">
                <a:solidFill>
                  <a:srgbClr val="C00000"/>
                </a:solidFill>
                <a:latin typeface="微软雅黑" pitchFamily="34" charset="-122"/>
                <a:ea typeface="微软雅黑" pitchFamily="34" charset="-122"/>
              </a:rPr>
              <a:t>Physical Network </a:t>
            </a:r>
          </a:p>
          <a:p>
            <a:r>
              <a:rPr lang="en-US" altLang="zh-CN" sz="1100" b="1" dirty="0" smtClean="0">
                <a:solidFill>
                  <a:srgbClr val="C00000"/>
                </a:solidFill>
                <a:latin typeface="微软雅黑" pitchFamily="34" charset="-122"/>
                <a:ea typeface="微软雅黑" pitchFamily="34" charset="-122"/>
              </a:rPr>
              <a:t>Deployment</a:t>
            </a:r>
            <a:endParaRPr lang="zh-CN" altLang="en-US" sz="1100" b="1" dirty="0">
              <a:solidFill>
                <a:srgbClr val="C00000"/>
              </a:solidFill>
              <a:latin typeface="微软雅黑" pitchFamily="34" charset="-122"/>
              <a:ea typeface="微软雅黑" pitchFamily="34" charset="-122"/>
            </a:endParaRPr>
          </a:p>
        </p:txBody>
      </p:sp>
      <p:cxnSp>
        <p:nvCxnSpPr>
          <p:cNvPr id="117" name="直接箭头连接符 251"/>
          <p:cNvCxnSpPr>
            <a:stCxn id="121" idx="4"/>
            <a:endCxn id="119" idx="0"/>
          </p:cNvCxnSpPr>
          <p:nvPr/>
        </p:nvCxnSpPr>
        <p:spPr bwMode="auto">
          <a:xfrm flipH="1">
            <a:off x="860619" y="3039883"/>
            <a:ext cx="987932" cy="737468"/>
          </a:xfrm>
          <a:prstGeom prst="straightConnector1">
            <a:avLst/>
          </a:prstGeom>
          <a:noFill/>
          <a:ln w="9525" cap="flat" cmpd="sng" algn="ctr">
            <a:solidFill>
              <a:schemeClr val="tx1"/>
            </a:solidFill>
            <a:prstDash val="solid"/>
            <a:round/>
            <a:headEnd type="none" w="med" len="med"/>
            <a:tailEnd type="triangle"/>
          </a:ln>
          <a:effectLst/>
        </p:spPr>
      </p:cxnSp>
      <p:cxnSp>
        <p:nvCxnSpPr>
          <p:cNvPr id="118" name="直接箭头连接符 252"/>
          <p:cNvCxnSpPr>
            <a:stCxn id="121" idx="4"/>
            <a:endCxn id="122" idx="0"/>
          </p:cNvCxnSpPr>
          <p:nvPr/>
        </p:nvCxnSpPr>
        <p:spPr bwMode="auto">
          <a:xfrm flipH="1">
            <a:off x="1838876" y="3039883"/>
            <a:ext cx="9675" cy="741528"/>
          </a:xfrm>
          <a:prstGeom prst="straightConnector1">
            <a:avLst/>
          </a:prstGeom>
          <a:noFill/>
          <a:ln w="9525" cap="flat" cmpd="sng" algn="ctr">
            <a:solidFill>
              <a:schemeClr val="tx1"/>
            </a:solidFill>
            <a:prstDash val="solid"/>
            <a:round/>
            <a:headEnd type="none" w="med" len="med"/>
            <a:tailEnd type="triangle"/>
          </a:ln>
          <a:effectLst/>
        </p:spPr>
      </p:cxnSp>
      <p:sp>
        <p:nvSpPr>
          <p:cNvPr id="119" name="椭圆 253"/>
          <p:cNvSpPr/>
          <p:nvPr/>
        </p:nvSpPr>
        <p:spPr bwMode="gray">
          <a:xfrm>
            <a:off x="470243" y="3777351"/>
            <a:ext cx="780751" cy="381060"/>
          </a:xfrm>
          <a:prstGeom prst="ellipse">
            <a:avLst/>
          </a:prstGeom>
          <a:solidFill>
            <a:schemeClr val="bg1"/>
          </a:solidFill>
          <a:ln w="9525">
            <a:solidFill>
              <a:schemeClr val="tx1"/>
            </a:solidFill>
            <a:round/>
            <a:headEnd/>
            <a:tailEnd/>
          </a:ln>
          <a:effectLst/>
        </p:spPr>
        <p:txBody>
          <a:bodyPr wrap="none" rtlCol="0" anchor="ctr"/>
          <a:lstStyle/>
          <a:p>
            <a:pPr algn="ctr"/>
            <a:r>
              <a:rPr lang="en-US" altLang="zh-CN" dirty="0" smtClean="0">
                <a:solidFill>
                  <a:srgbClr val="000000"/>
                </a:solidFill>
                <a:latin typeface="微软雅黑" panose="020B0503020204020204" pitchFamily="34" charset="-122"/>
                <a:ea typeface="微软雅黑" panose="020B0503020204020204" pitchFamily="34" charset="-122"/>
              </a:rPr>
              <a:t>RAN </a:t>
            </a:r>
          </a:p>
          <a:p>
            <a:pPr algn="ctr"/>
            <a:r>
              <a:rPr lang="en-US" altLang="zh-CN" sz="900" dirty="0" smtClean="0">
                <a:solidFill>
                  <a:srgbClr val="000000"/>
                </a:solidFill>
                <a:latin typeface="微软雅黑" panose="020B0503020204020204" pitchFamily="34" charset="-122"/>
                <a:ea typeface="微软雅黑" panose="020B0503020204020204" pitchFamily="34" charset="-122"/>
              </a:rPr>
              <a:t>Deployment</a:t>
            </a:r>
            <a:endParaRPr lang="en-US" altLang="zh-CN" dirty="0">
              <a:solidFill>
                <a:srgbClr val="000000"/>
              </a:solidFill>
              <a:latin typeface="微软雅黑" panose="020B0503020204020204" pitchFamily="34" charset="-122"/>
              <a:ea typeface="微软雅黑" panose="020B0503020204020204" pitchFamily="34" charset="-122"/>
            </a:endParaRPr>
          </a:p>
        </p:txBody>
      </p:sp>
      <p:cxnSp>
        <p:nvCxnSpPr>
          <p:cNvPr id="120" name="直接箭头连接符 254"/>
          <p:cNvCxnSpPr>
            <a:stCxn id="121" idx="4"/>
            <a:endCxn id="123" idx="0"/>
          </p:cNvCxnSpPr>
          <p:nvPr/>
        </p:nvCxnSpPr>
        <p:spPr bwMode="auto">
          <a:xfrm>
            <a:off x="1848550" y="3039883"/>
            <a:ext cx="961992" cy="752239"/>
          </a:xfrm>
          <a:prstGeom prst="straightConnector1">
            <a:avLst/>
          </a:prstGeom>
          <a:noFill/>
          <a:ln w="9525" cap="flat" cmpd="sng" algn="ctr">
            <a:solidFill>
              <a:schemeClr val="tx1"/>
            </a:solidFill>
            <a:prstDash val="solid"/>
            <a:round/>
            <a:headEnd type="none" w="med" len="med"/>
            <a:tailEnd type="triangle"/>
          </a:ln>
          <a:effectLst/>
        </p:spPr>
      </p:cxnSp>
      <p:sp>
        <p:nvSpPr>
          <p:cNvPr id="121" name="椭圆 255"/>
          <p:cNvSpPr/>
          <p:nvPr/>
        </p:nvSpPr>
        <p:spPr bwMode="gray">
          <a:xfrm>
            <a:off x="891463" y="2810575"/>
            <a:ext cx="1914175" cy="229308"/>
          </a:xfrm>
          <a:prstGeom prst="ellipse">
            <a:avLst/>
          </a:prstGeom>
          <a:solidFill>
            <a:schemeClr val="bg1"/>
          </a:solidFill>
          <a:ln w="19050">
            <a:solidFill>
              <a:srgbClr val="0000CC"/>
            </a:solidFill>
            <a:round/>
            <a:headEnd/>
            <a:tailEnd/>
          </a:ln>
          <a:effectLst/>
        </p:spPr>
        <p:txBody>
          <a:bodyPr wrap="none" rtlCol="0" anchor="ctr"/>
          <a:lstStyle/>
          <a:p>
            <a:pPr algn="ctr"/>
            <a:r>
              <a:rPr lang="en-US" altLang="zh-CN" sz="1333" b="1" dirty="0">
                <a:solidFill>
                  <a:srgbClr val="0000CC"/>
                </a:solidFill>
                <a:latin typeface="Arial" charset="0"/>
              </a:rPr>
              <a:t>NSMF</a:t>
            </a:r>
            <a:endParaRPr lang="en-US" sz="1333" b="1" dirty="0">
              <a:solidFill>
                <a:srgbClr val="0000CC"/>
              </a:solidFill>
              <a:latin typeface="Arial" charset="0"/>
            </a:endParaRPr>
          </a:p>
        </p:txBody>
      </p:sp>
      <p:sp>
        <p:nvSpPr>
          <p:cNvPr id="122" name="椭圆 257"/>
          <p:cNvSpPr/>
          <p:nvPr/>
        </p:nvSpPr>
        <p:spPr bwMode="gray">
          <a:xfrm>
            <a:off x="1344949" y="3781411"/>
            <a:ext cx="987853" cy="381060"/>
          </a:xfrm>
          <a:prstGeom prst="ellipse">
            <a:avLst/>
          </a:prstGeom>
          <a:solidFill>
            <a:schemeClr val="bg1"/>
          </a:solidFill>
          <a:ln w="9525">
            <a:solidFill>
              <a:schemeClr val="tx1"/>
            </a:solidFill>
            <a:round/>
            <a:headEnd/>
            <a:tailEnd/>
          </a:ln>
          <a:effectLst/>
        </p:spPr>
        <p:txBody>
          <a:bodyPr wrap="none" rtlCol="0" anchor="ctr"/>
          <a:lstStyle/>
          <a:p>
            <a:pPr algn="ctr"/>
            <a:r>
              <a:rPr lang="en-US" altLang="zh-CN" sz="900" dirty="0" smtClean="0">
                <a:solidFill>
                  <a:srgbClr val="000000"/>
                </a:solidFill>
                <a:latin typeface="微软雅黑" panose="020B0503020204020204" pitchFamily="34" charset="-122"/>
                <a:ea typeface="微软雅黑" panose="020B0503020204020204" pitchFamily="34" charset="-122"/>
              </a:rPr>
              <a:t>CN</a:t>
            </a:r>
          </a:p>
          <a:p>
            <a:pPr algn="ctr"/>
            <a:r>
              <a:rPr lang="en-US" altLang="zh-CN" sz="900" dirty="0" smtClean="0">
                <a:solidFill>
                  <a:srgbClr val="000000"/>
                </a:solidFill>
                <a:latin typeface="微软雅黑" panose="020B0503020204020204" pitchFamily="34" charset="-122"/>
                <a:ea typeface="微软雅黑" panose="020B0503020204020204" pitchFamily="34" charset="-122"/>
              </a:rPr>
              <a:t>Deployment</a:t>
            </a:r>
            <a:endParaRPr lang="en-US" altLang="zh-CN" sz="900" dirty="0">
              <a:solidFill>
                <a:srgbClr val="000000"/>
              </a:solidFill>
              <a:latin typeface="微软雅黑" panose="020B0503020204020204" pitchFamily="34" charset="-122"/>
              <a:ea typeface="微软雅黑" panose="020B0503020204020204" pitchFamily="34" charset="-122"/>
            </a:endParaRPr>
          </a:p>
        </p:txBody>
      </p:sp>
      <p:sp>
        <p:nvSpPr>
          <p:cNvPr id="123" name="椭圆 258"/>
          <p:cNvSpPr/>
          <p:nvPr/>
        </p:nvSpPr>
        <p:spPr bwMode="gray">
          <a:xfrm>
            <a:off x="2420167" y="3792122"/>
            <a:ext cx="780751" cy="381060"/>
          </a:xfrm>
          <a:prstGeom prst="ellipse">
            <a:avLst/>
          </a:prstGeom>
          <a:solidFill>
            <a:schemeClr val="bg1"/>
          </a:solidFill>
          <a:ln w="9525">
            <a:solidFill>
              <a:schemeClr val="tx1"/>
            </a:solidFill>
            <a:round/>
            <a:headEnd/>
            <a:tailEnd/>
          </a:ln>
          <a:effectLst/>
        </p:spPr>
        <p:txBody>
          <a:bodyPr wrap="none" rtlCol="0" anchor="ctr"/>
          <a:lstStyle/>
          <a:p>
            <a:pPr algn="ctr"/>
            <a:r>
              <a:rPr lang="en-US" altLang="zh-CN" sz="900" dirty="0" smtClean="0">
                <a:solidFill>
                  <a:srgbClr val="000000"/>
                </a:solidFill>
                <a:latin typeface="微软雅黑" panose="020B0503020204020204" pitchFamily="34" charset="-122"/>
                <a:ea typeface="微软雅黑" panose="020B0503020204020204" pitchFamily="34" charset="-122"/>
              </a:rPr>
              <a:t>TN</a:t>
            </a:r>
          </a:p>
          <a:p>
            <a:pPr algn="ctr"/>
            <a:r>
              <a:rPr lang="en-US" altLang="zh-CN" sz="900" dirty="0" smtClean="0">
                <a:solidFill>
                  <a:srgbClr val="000000"/>
                </a:solidFill>
                <a:latin typeface="微软雅黑" panose="020B0503020204020204" pitchFamily="34" charset="-122"/>
                <a:ea typeface="微软雅黑" panose="020B0503020204020204" pitchFamily="34" charset="-122"/>
              </a:rPr>
              <a:t>Deployment</a:t>
            </a:r>
            <a:endParaRPr lang="en-US" altLang="zh-CN" sz="900" dirty="0">
              <a:solidFill>
                <a:srgbClr val="000000"/>
              </a:solidFill>
              <a:latin typeface="微软雅黑" panose="020B0503020204020204" pitchFamily="34" charset="-122"/>
              <a:ea typeface="微软雅黑" panose="020B0503020204020204" pitchFamily="34" charset="-122"/>
            </a:endParaRPr>
          </a:p>
        </p:txBody>
      </p:sp>
      <p:sp>
        <p:nvSpPr>
          <p:cNvPr id="151" name="椭圆 259"/>
          <p:cNvSpPr/>
          <p:nvPr/>
        </p:nvSpPr>
        <p:spPr bwMode="gray">
          <a:xfrm>
            <a:off x="430844" y="4462939"/>
            <a:ext cx="2678843" cy="672180"/>
          </a:xfrm>
          <a:prstGeom prst="ellipse">
            <a:avLst/>
          </a:prstGeom>
          <a:solidFill>
            <a:schemeClr val="bg1"/>
          </a:solidFill>
          <a:ln w="9525">
            <a:solidFill>
              <a:schemeClr val="tx1"/>
            </a:solidFill>
            <a:round/>
            <a:headEnd/>
            <a:tailEnd/>
          </a:ln>
          <a:effectLst/>
        </p:spPr>
        <p:txBody>
          <a:bodyPr wrap="none" rtlCol="0" anchor="ctr"/>
          <a:lstStyle/>
          <a:p>
            <a:pPr algn="ctr"/>
            <a:r>
              <a:rPr lang="en-US" altLang="zh-CN" sz="1067" dirty="0" smtClean="0">
                <a:solidFill>
                  <a:srgbClr val="000000"/>
                </a:solidFill>
                <a:latin typeface="微软雅黑" pitchFamily="34" charset="-122"/>
                <a:ea typeface="微软雅黑" pitchFamily="34" charset="-122"/>
              </a:rPr>
              <a:t>RAN&amp;CN&amp;TN</a:t>
            </a:r>
            <a:r>
              <a:rPr lang="zh-CN" altLang="en-US" sz="1067" dirty="0" smtClean="0">
                <a:solidFill>
                  <a:srgbClr val="000000"/>
                </a:solidFill>
                <a:latin typeface="微软雅黑" pitchFamily="34" charset="-122"/>
                <a:ea typeface="微软雅黑" pitchFamily="34" charset="-122"/>
              </a:rPr>
              <a:t> </a:t>
            </a:r>
            <a:r>
              <a:rPr lang="en-US" altLang="zh-CN" sz="1067" dirty="0" smtClean="0">
                <a:solidFill>
                  <a:srgbClr val="000000"/>
                </a:solidFill>
                <a:latin typeface="微软雅黑" pitchFamily="34" charset="-122"/>
                <a:ea typeface="微软雅黑" pitchFamily="34" charset="-122"/>
              </a:rPr>
              <a:t>physical network </a:t>
            </a:r>
            <a:endParaRPr lang="en-US" altLang="zh-CN" sz="1067" dirty="0">
              <a:solidFill>
                <a:srgbClr val="000000"/>
              </a:solidFill>
              <a:latin typeface="微软雅黑" pitchFamily="34" charset="-122"/>
              <a:ea typeface="微软雅黑" pitchFamily="34" charset="-122"/>
            </a:endParaRPr>
          </a:p>
        </p:txBody>
      </p:sp>
      <p:cxnSp>
        <p:nvCxnSpPr>
          <p:cNvPr id="152" name="直接箭头连接符 151"/>
          <p:cNvCxnSpPr>
            <a:stCxn id="122" idx="4"/>
          </p:cNvCxnSpPr>
          <p:nvPr/>
        </p:nvCxnSpPr>
        <p:spPr bwMode="auto">
          <a:xfrm>
            <a:off x="1838877" y="4162471"/>
            <a:ext cx="4249" cy="300469"/>
          </a:xfrm>
          <a:prstGeom prst="straightConnector1">
            <a:avLst/>
          </a:prstGeom>
          <a:noFill/>
          <a:ln w="9525" cap="flat" cmpd="sng" algn="ctr">
            <a:solidFill>
              <a:schemeClr val="tx1"/>
            </a:solidFill>
            <a:prstDash val="solid"/>
            <a:round/>
            <a:headEnd type="none" w="med" len="med"/>
            <a:tailEnd type="triangle"/>
          </a:ln>
          <a:effectLst/>
        </p:spPr>
      </p:cxnSp>
      <p:sp>
        <p:nvSpPr>
          <p:cNvPr id="153" name="椭圆 268"/>
          <p:cNvSpPr/>
          <p:nvPr/>
        </p:nvSpPr>
        <p:spPr bwMode="gray">
          <a:xfrm>
            <a:off x="2082711" y="1918191"/>
            <a:ext cx="1255459" cy="296837"/>
          </a:xfrm>
          <a:prstGeom prst="ellipse">
            <a:avLst/>
          </a:prstGeom>
          <a:noFill/>
          <a:ln w="9525">
            <a:noFill/>
            <a:round/>
            <a:headEnd/>
            <a:tailEnd/>
          </a:ln>
          <a:effectLst/>
        </p:spPr>
        <p:txBody>
          <a:bodyPr wrap="none" rtlCol="0" anchor="ctr"/>
          <a:lstStyle/>
          <a:p>
            <a:pPr algn="ctr"/>
            <a:r>
              <a:rPr lang="en-US" altLang="zh-CN" sz="1067" b="1" dirty="0" smtClean="0">
                <a:solidFill>
                  <a:srgbClr val="C00000"/>
                </a:solidFill>
                <a:latin typeface="微软雅黑" panose="020B0503020204020204" pitchFamily="34" charset="-122"/>
                <a:ea typeface="微软雅黑" panose="020B0503020204020204" pitchFamily="34" charset="-122"/>
              </a:rPr>
              <a:t>Potential Tenant SLA Set</a:t>
            </a:r>
            <a:endParaRPr lang="en-US" sz="1067" b="1" dirty="0">
              <a:solidFill>
                <a:srgbClr val="C00000"/>
              </a:solidFill>
              <a:latin typeface="微软雅黑" panose="020B0503020204020204" pitchFamily="34" charset="-122"/>
              <a:ea typeface="微软雅黑" panose="020B0503020204020204" pitchFamily="34" charset="-122"/>
            </a:endParaRPr>
          </a:p>
        </p:txBody>
      </p:sp>
      <p:grpSp>
        <p:nvGrpSpPr>
          <p:cNvPr id="155" name="组合 154"/>
          <p:cNvGrpSpPr/>
          <p:nvPr/>
        </p:nvGrpSpPr>
        <p:grpSpPr>
          <a:xfrm>
            <a:off x="860618" y="4146589"/>
            <a:ext cx="1909323" cy="390923"/>
            <a:chOff x="1303087" y="3705698"/>
            <a:chExt cx="1431992" cy="233178"/>
          </a:xfrm>
        </p:grpSpPr>
        <p:cxnSp>
          <p:nvCxnSpPr>
            <p:cNvPr id="156" name="直接箭头连接符 155"/>
            <p:cNvCxnSpPr/>
            <p:nvPr/>
          </p:nvCxnSpPr>
          <p:spPr bwMode="auto">
            <a:xfrm>
              <a:off x="2735079" y="3721557"/>
              <a:ext cx="0" cy="217319"/>
            </a:xfrm>
            <a:prstGeom prst="straightConnector1">
              <a:avLst/>
            </a:prstGeom>
            <a:noFill/>
            <a:ln w="9525" cap="flat" cmpd="sng" algn="ctr">
              <a:solidFill>
                <a:schemeClr val="tx1"/>
              </a:solidFill>
              <a:prstDash val="solid"/>
              <a:round/>
              <a:headEnd type="none" w="med" len="med"/>
              <a:tailEnd type="triangle"/>
            </a:ln>
            <a:effectLst/>
          </p:spPr>
        </p:cxnSp>
        <p:cxnSp>
          <p:nvCxnSpPr>
            <p:cNvPr id="157" name="直接箭头连接符 156"/>
            <p:cNvCxnSpPr/>
            <p:nvPr/>
          </p:nvCxnSpPr>
          <p:spPr bwMode="auto">
            <a:xfrm>
              <a:off x="1303087" y="3705698"/>
              <a:ext cx="0" cy="225352"/>
            </a:xfrm>
            <a:prstGeom prst="straightConnector1">
              <a:avLst/>
            </a:prstGeom>
            <a:noFill/>
            <a:ln w="9525" cap="flat" cmpd="sng" algn="ctr">
              <a:solidFill>
                <a:schemeClr val="tx1"/>
              </a:solidFill>
              <a:prstDash val="solid"/>
              <a:round/>
              <a:headEnd type="none" w="med" len="med"/>
              <a:tailEnd type="triangle"/>
            </a:ln>
            <a:effectLst/>
          </p:spPr>
        </p:cxnSp>
      </p:grpSp>
      <p:cxnSp>
        <p:nvCxnSpPr>
          <p:cNvPr id="159" name="直接箭头连接符 158"/>
          <p:cNvCxnSpPr/>
          <p:nvPr/>
        </p:nvCxnSpPr>
        <p:spPr bwMode="auto">
          <a:xfrm>
            <a:off x="1848099" y="1775496"/>
            <a:ext cx="452" cy="1026201"/>
          </a:xfrm>
          <a:prstGeom prst="straightConnector1">
            <a:avLst/>
          </a:prstGeom>
          <a:noFill/>
          <a:ln w="28575" cap="flat" cmpd="sng" algn="ctr">
            <a:solidFill>
              <a:srgbClr val="0000FF"/>
            </a:solidFill>
            <a:prstDash val="solid"/>
            <a:round/>
            <a:headEnd type="none" w="med" len="med"/>
            <a:tailEnd type="triangle"/>
          </a:ln>
          <a:effectLst/>
        </p:spPr>
      </p:cxnSp>
      <p:sp>
        <p:nvSpPr>
          <p:cNvPr id="160" name="圆角矩形 307"/>
          <p:cNvSpPr/>
          <p:nvPr/>
        </p:nvSpPr>
        <p:spPr bwMode="auto">
          <a:xfrm>
            <a:off x="312137" y="2347245"/>
            <a:ext cx="2945113" cy="2984873"/>
          </a:xfrm>
          <a:prstGeom prst="roundRect">
            <a:avLst>
              <a:gd name="adj" fmla="val 3896"/>
            </a:avLst>
          </a:prstGeom>
          <a:noFill/>
          <a:ln w="9525" cap="flat" cmpd="sng" algn="ctr">
            <a:solidFill>
              <a:schemeClr val="tx1"/>
            </a:solidFill>
            <a:prstDash val="solid"/>
            <a:round/>
            <a:headEnd type="none" w="med" len="med"/>
            <a:tailEnd type="none" w="med" len="med"/>
          </a:ln>
          <a:effectLst/>
        </p:spPr>
        <p:txBody>
          <a:bodyPr vert="horz" wrap="square" lIns="105600" tIns="52800" rIns="105600" bIns="52800" numCol="1" rtlCol="0" anchor="t" anchorCtr="0" compatLnSpc="1">
            <a:prstTxWarp prst="textNoShape">
              <a:avLst/>
            </a:prstTxWarp>
            <a:noAutofit/>
          </a:bodyPr>
          <a:lstStyle/>
          <a:p>
            <a:pPr defTabSz="1068891" eaLnBrk="1" hangingPunct="1"/>
            <a:endParaRPr lang="en-US" sz="1600">
              <a:solidFill>
                <a:prstClr val="white"/>
              </a:solidFill>
              <a:latin typeface="FrutigerNext LT Regular" pitchFamily="34" charset="0"/>
              <a:ea typeface="ＭＳ Ｐゴシック" pitchFamily="34" charset="-128"/>
            </a:endParaRPr>
          </a:p>
        </p:txBody>
      </p:sp>
      <p:sp>
        <p:nvSpPr>
          <p:cNvPr id="161" name="椭圆 256"/>
          <p:cNvSpPr/>
          <p:nvPr/>
        </p:nvSpPr>
        <p:spPr bwMode="gray">
          <a:xfrm>
            <a:off x="689413" y="3242489"/>
            <a:ext cx="2364347" cy="229308"/>
          </a:xfrm>
          <a:prstGeom prst="ellipse">
            <a:avLst/>
          </a:prstGeom>
          <a:solidFill>
            <a:schemeClr val="bg1"/>
          </a:solidFill>
          <a:ln w="9525">
            <a:noFill/>
            <a:round/>
            <a:headEnd/>
            <a:tailEnd/>
          </a:ln>
          <a:effectLst/>
        </p:spPr>
        <p:txBody>
          <a:bodyPr wrap="none" rtlCol="0" anchor="ctr"/>
          <a:lstStyle/>
          <a:p>
            <a:pPr algn="ctr"/>
            <a:r>
              <a:rPr lang="en-US" sz="1100" dirty="0" smtClean="0">
                <a:solidFill>
                  <a:srgbClr val="0000FF"/>
                </a:solidFill>
                <a:latin typeface="微软雅黑" panose="020B0503020204020204" pitchFamily="34" charset="-122"/>
                <a:ea typeface="微软雅黑" panose="020B0503020204020204" pitchFamily="34" charset="-122"/>
              </a:rPr>
              <a:t>SLA decomposition per domain</a:t>
            </a:r>
            <a:endParaRPr lang="en-US" sz="1100" dirty="0">
              <a:solidFill>
                <a:srgbClr val="0000FF"/>
              </a:solidFill>
              <a:latin typeface="微软雅黑" panose="020B0503020204020204" pitchFamily="34" charset="-122"/>
              <a:ea typeface="微软雅黑" panose="020B0503020204020204" pitchFamily="34" charset="-122"/>
            </a:endParaRPr>
          </a:p>
        </p:txBody>
      </p:sp>
      <p:sp>
        <p:nvSpPr>
          <p:cNvPr id="162" name="圆角矩形 307"/>
          <p:cNvSpPr/>
          <p:nvPr/>
        </p:nvSpPr>
        <p:spPr bwMode="auto">
          <a:xfrm>
            <a:off x="3343761" y="4398602"/>
            <a:ext cx="3314002" cy="1068524"/>
          </a:xfrm>
          <a:prstGeom prst="roundRect">
            <a:avLst>
              <a:gd name="adj" fmla="val 3896"/>
            </a:avLst>
          </a:prstGeom>
          <a:solidFill>
            <a:srgbClr val="8FE2FF">
              <a:alpha val="50196"/>
            </a:srgbClr>
          </a:solidFill>
          <a:ln w="12700" cap="flat" cmpd="sng" algn="ctr">
            <a:solidFill>
              <a:schemeClr val="tx1"/>
            </a:solidFill>
            <a:prstDash val="solid"/>
            <a:round/>
            <a:headEnd type="none" w="med" len="med"/>
            <a:tailEnd type="none" w="med" len="med"/>
          </a:ln>
          <a:effectLst/>
        </p:spPr>
        <p:txBody>
          <a:bodyPr vert="horz" wrap="square" lIns="105600" tIns="52800" rIns="105600" bIns="52800" numCol="1" rtlCol="0" anchor="t" anchorCtr="0" compatLnSpc="1">
            <a:prstTxWarp prst="textNoShape">
              <a:avLst/>
            </a:prstTxWarp>
            <a:noAutofit/>
          </a:bodyPr>
          <a:lstStyle/>
          <a:p>
            <a:pPr defTabSz="1068891"/>
            <a:endParaRPr lang="en-US" sz="1333"/>
          </a:p>
        </p:txBody>
      </p:sp>
      <p:sp>
        <p:nvSpPr>
          <p:cNvPr id="163" name="TextBox 8"/>
          <p:cNvSpPr txBox="1"/>
          <p:nvPr/>
        </p:nvSpPr>
        <p:spPr>
          <a:xfrm>
            <a:off x="3288660" y="4398173"/>
            <a:ext cx="1616148" cy="415498"/>
          </a:xfrm>
          <a:prstGeom prst="rect">
            <a:avLst/>
          </a:prstGeom>
          <a:noFill/>
          <a:ln>
            <a:noFill/>
          </a:ln>
        </p:spPr>
        <p:txBody>
          <a:bodyPr wrap="none" rtlCol="0">
            <a:spAutoFit/>
          </a:bodyPr>
          <a:lstStyle/>
          <a:p>
            <a:r>
              <a:rPr lang="en-US" altLang="zh-CN" sz="1050" b="1" dirty="0" smtClean="0">
                <a:solidFill>
                  <a:srgbClr val="C00000"/>
                </a:solidFill>
                <a:latin typeface="微软雅黑" pitchFamily="34" charset="-122"/>
                <a:ea typeface="微软雅黑" pitchFamily="34" charset="-122"/>
              </a:rPr>
              <a:t>Creating/configuring</a:t>
            </a:r>
          </a:p>
          <a:p>
            <a:r>
              <a:rPr lang="en-US" altLang="zh-CN" sz="1050" b="1" dirty="0" smtClean="0">
                <a:solidFill>
                  <a:srgbClr val="C00000"/>
                </a:solidFill>
                <a:latin typeface="微软雅黑" pitchFamily="34" charset="-122"/>
                <a:ea typeface="微软雅黑" pitchFamily="34" charset="-122"/>
              </a:rPr>
              <a:t> Slice B</a:t>
            </a:r>
            <a:endParaRPr lang="zh-CN" altLang="en-US" sz="1050" b="1" dirty="0">
              <a:solidFill>
                <a:srgbClr val="C00000"/>
              </a:solidFill>
              <a:latin typeface="微软雅黑" pitchFamily="34" charset="-122"/>
              <a:ea typeface="微软雅黑" pitchFamily="34" charset="-122"/>
            </a:endParaRPr>
          </a:p>
        </p:txBody>
      </p:sp>
      <p:cxnSp>
        <p:nvCxnSpPr>
          <p:cNvPr id="164" name="直接箭头连接符 163"/>
          <p:cNvCxnSpPr/>
          <p:nvPr/>
        </p:nvCxnSpPr>
        <p:spPr bwMode="auto">
          <a:xfrm flipH="1">
            <a:off x="4109128" y="4003700"/>
            <a:ext cx="11917" cy="1100603"/>
          </a:xfrm>
          <a:prstGeom prst="straightConnector1">
            <a:avLst/>
          </a:prstGeom>
          <a:noFill/>
          <a:ln w="9525" cap="flat" cmpd="sng" algn="ctr">
            <a:solidFill>
              <a:srgbClr val="0000FF"/>
            </a:solidFill>
            <a:prstDash val="dash"/>
            <a:round/>
            <a:headEnd type="none" w="med" len="med"/>
            <a:tailEnd type="triangle"/>
          </a:ln>
          <a:effectLst/>
        </p:spPr>
      </p:cxnSp>
      <p:sp>
        <p:nvSpPr>
          <p:cNvPr id="165" name="椭圆 259"/>
          <p:cNvSpPr/>
          <p:nvPr/>
        </p:nvSpPr>
        <p:spPr bwMode="gray">
          <a:xfrm>
            <a:off x="3969212" y="4959773"/>
            <a:ext cx="2606671" cy="342349"/>
          </a:xfrm>
          <a:prstGeom prst="ellipse">
            <a:avLst/>
          </a:prstGeom>
          <a:solidFill>
            <a:schemeClr val="bg1"/>
          </a:solidFill>
          <a:ln w="9525">
            <a:solidFill>
              <a:srgbClr val="0000FF"/>
            </a:solidFill>
            <a:round/>
            <a:headEnd/>
            <a:tailEnd/>
          </a:ln>
          <a:effectLst/>
        </p:spPr>
        <p:txBody>
          <a:bodyPr wrap="none" rtlCol="0" anchor="ctr"/>
          <a:lstStyle/>
          <a:p>
            <a:pPr algn="ctr"/>
            <a:r>
              <a:rPr lang="en-US" altLang="zh-CN" sz="1067" dirty="0" smtClean="0">
                <a:solidFill>
                  <a:srgbClr val="0000FF"/>
                </a:solidFill>
                <a:latin typeface="微软雅黑" pitchFamily="34" charset="-122"/>
                <a:ea typeface="微软雅黑" pitchFamily="34" charset="-122"/>
              </a:rPr>
              <a:t>On demand RAN/CN/TN</a:t>
            </a:r>
          </a:p>
          <a:p>
            <a:pPr algn="ctr"/>
            <a:r>
              <a:rPr lang="en-US" altLang="zh-CN" sz="1067" dirty="0" smtClean="0">
                <a:solidFill>
                  <a:srgbClr val="0000FF"/>
                </a:solidFill>
                <a:latin typeface="微软雅黑" pitchFamily="34" charset="-122"/>
                <a:ea typeface="微软雅黑" pitchFamily="34" charset="-122"/>
              </a:rPr>
              <a:t> slice isolation </a:t>
            </a:r>
            <a:endParaRPr lang="en-US" sz="1067" dirty="0">
              <a:solidFill>
                <a:srgbClr val="0000FF"/>
              </a:solidFill>
              <a:latin typeface="微软雅黑" pitchFamily="34" charset="-122"/>
              <a:ea typeface="微软雅黑" pitchFamily="34" charset="-122"/>
            </a:endParaRPr>
          </a:p>
        </p:txBody>
      </p:sp>
      <p:sp>
        <p:nvSpPr>
          <p:cNvPr id="166" name="椭圆 259"/>
          <p:cNvSpPr/>
          <p:nvPr/>
        </p:nvSpPr>
        <p:spPr bwMode="gray">
          <a:xfrm>
            <a:off x="4664502" y="4413309"/>
            <a:ext cx="878100" cy="345843"/>
          </a:xfrm>
          <a:prstGeom prst="ellipse">
            <a:avLst/>
          </a:prstGeom>
          <a:solidFill>
            <a:schemeClr val="bg1"/>
          </a:solidFill>
          <a:ln w="9525">
            <a:solidFill>
              <a:schemeClr val="tx1"/>
            </a:solidFill>
            <a:round/>
            <a:headEnd/>
            <a:tailEnd/>
          </a:ln>
          <a:effectLst/>
        </p:spPr>
        <p:txBody>
          <a:bodyPr wrap="none" rtlCol="0" anchor="ctr"/>
          <a:lstStyle/>
          <a:p>
            <a:pPr algn="ctr"/>
            <a:r>
              <a:rPr lang="en-US" altLang="zh-CN" sz="1067" dirty="0" smtClean="0">
                <a:solidFill>
                  <a:srgbClr val="000000"/>
                </a:solidFill>
                <a:latin typeface="微软雅黑" pitchFamily="34" charset="-122"/>
                <a:ea typeface="微软雅黑" pitchFamily="34" charset="-122"/>
              </a:rPr>
              <a:t>CN slice</a:t>
            </a:r>
            <a:endParaRPr lang="en-US" sz="1067" dirty="0">
              <a:solidFill>
                <a:srgbClr val="000000"/>
              </a:solidFill>
              <a:latin typeface="微软雅黑" pitchFamily="34" charset="-122"/>
              <a:ea typeface="微软雅黑" pitchFamily="34" charset="-122"/>
            </a:endParaRPr>
          </a:p>
        </p:txBody>
      </p:sp>
      <p:sp>
        <p:nvSpPr>
          <p:cNvPr id="167" name="椭圆 262"/>
          <p:cNvSpPr/>
          <p:nvPr/>
        </p:nvSpPr>
        <p:spPr bwMode="gray">
          <a:xfrm>
            <a:off x="5853350" y="4349520"/>
            <a:ext cx="815863" cy="409632"/>
          </a:xfrm>
          <a:prstGeom prst="ellipse">
            <a:avLst/>
          </a:prstGeom>
          <a:solidFill>
            <a:schemeClr val="bg1"/>
          </a:solidFill>
          <a:ln w="9525">
            <a:solidFill>
              <a:schemeClr val="tx1"/>
            </a:solidFill>
            <a:round/>
            <a:headEnd/>
            <a:tailEnd/>
          </a:ln>
          <a:effectLst/>
        </p:spPr>
        <p:txBody>
          <a:bodyPr wrap="none" rtlCol="0" anchor="ctr"/>
          <a:lstStyle/>
          <a:p>
            <a:pPr algn="ctr"/>
            <a:r>
              <a:rPr lang="en-US" altLang="zh-CN" sz="1067" dirty="0">
                <a:solidFill>
                  <a:srgbClr val="000000"/>
                </a:solidFill>
                <a:latin typeface="微软雅黑" pitchFamily="34" charset="-122"/>
                <a:ea typeface="微软雅黑" pitchFamily="34" charset="-122"/>
              </a:rPr>
              <a:t>TN </a:t>
            </a:r>
            <a:r>
              <a:rPr lang="en-US" altLang="zh-CN" sz="1067" dirty="0" smtClean="0">
                <a:solidFill>
                  <a:srgbClr val="000000"/>
                </a:solidFill>
                <a:latin typeface="微软雅黑" pitchFamily="34" charset="-122"/>
                <a:ea typeface="微软雅黑" pitchFamily="34" charset="-122"/>
              </a:rPr>
              <a:t>slice</a:t>
            </a:r>
            <a:endParaRPr lang="en-US" altLang="zh-CN" sz="1067" dirty="0">
              <a:solidFill>
                <a:srgbClr val="000000"/>
              </a:solidFill>
              <a:latin typeface="微软雅黑" pitchFamily="34" charset="-122"/>
              <a:ea typeface="微软雅黑" pitchFamily="34" charset="-122"/>
            </a:endParaRPr>
          </a:p>
        </p:txBody>
      </p:sp>
      <p:cxnSp>
        <p:nvCxnSpPr>
          <p:cNvPr id="168" name="直接箭头连接符 167"/>
          <p:cNvCxnSpPr/>
          <p:nvPr/>
        </p:nvCxnSpPr>
        <p:spPr bwMode="auto">
          <a:xfrm>
            <a:off x="6156066" y="4024207"/>
            <a:ext cx="0" cy="345820"/>
          </a:xfrm>
          <a:prstGeom prst="straightConnector1">
            <a:avLst/>
          </a:prstGeom>
          <a:noFill/>
          <a:ln w="9525" cap="flat" cmpd="sng" algn="ctr">
            <a:solidFill>
              <a:srgbClr val="0000FF"/>
            </a:solidFill>
            <a:prstDash val="solid"/>
            <a:round/>
            <a:headEnd type="none" w="med" len="med"/>
            <a:tailEnd type="triangle"/>
          </a:ln>
          <a:effectLst/>
        </p:spPr>
      </p:cxnSp>
      <p:cxnSp>
        <p:nvCxnSpPr>
          <p:cNvPr id="170" name="直接箭头连接符 169"/>
          <p:cNvCxnSpPr/>
          <p:nvPr/>
        </p:nvCxnSpPr>
        <p:spPr bwMode="auto">
          <a:xfrm>
            <a:off x="4995748" y="4732518"/>
            <a:ext cx="0" cy="300469"/>
          </a:xfrm>
          <a:prstGeom prst="straightConnector1">
            <a:avLst/>
          </a:prstGeom>
          <a:noFill/>
          <a:ln w="9525" cap="flat" cmpd="sng" algn="ctr">
            <a:solidFill>
              <a:srgbClr val="0000FF"/>
            </a:solidFill>
            <a:prstDash val="dash"/>
            <a:round/>
            <a:headEnd type="none" w="med" len="med"/>
            <a:tailEnd type="triangle"/>
          </a:ln>
          <a:effectLst/>
        </p:spPr>
      </p:cxnSp>
      <p:cxnSp>
        <p:nvCxnSpPr>
          <p:cNvPr id="171" name="直接箭头连接符 170"/>
          <p:cNvCxnSpPr/>
          <p:nvPr/>
        </p:nvCxnSpPr>
        <p:spPr bwMode="auto">
          <a:xfrm>
            <a:off x="6156066" y="4769863"/>
            <a:ext cx="0" cy="289759"/>
          </a:xfrm>
          <a:prstGeom prst="straightConnector1">
            <a:avLst/>
          </a:prstGeom>
          <a:noFill/>
          <a:ln w="9525" cap="flat" cmpd="sng" algn="ctr">
            <a:solidFill>
              <a:srgbClr val="0000FF"/>
            </a:solidFill>
            <a:prstDash val="dash"/>
            <a:round/>
            <a:headEnd type="none" w="med" len="med"/>
            <a:tailEnd type="triangle"/>
          </a:ln>
          <a:effectLst/>
        </p:spPr>
      </p:cxnSp>
      <p:cxnSp>
        <p:nvCxnSpPr>
          <p:cNvPr id="172" name="直接箭头连接符 171"/>
          <p:cNvCxnSpPr/>
          <p:nvPr/>
        </p:nvCxnSpPr>
        <p:spPr bwMode="auto">
          <a:xfrm>
            <a:off x="4995748" y="4067490"/>
            <a:ext cx="0" cy="345820"/>
          </a:xfrm>
          <a:prstGeom prst="straightConnector1">
            <a:avLst/>
          </a:prstGeom>
          <a:noFill/>
          <a:ln w="9525" cap="flat" cmpd="sng" algn="ctr">
            <a:solidFill>
              <a:srgbClr val="0000FF"/>
            </a:solidFill>
            <a:prstDash val="solid"/>
            <a:round/>
            <a:headEnd type="none" w="med" len="med"/>
            <a:tailEnd type="triangle"/>
          </a:ln>
          <a:effectLst/>
        </p:spPr>
      </p:cxnSp>
      <p:sp>
        <p:nvSpPr>
          <p:cNvPr id="174" name="圆角矩形 310"/>
          <p:cNvSpPr/>
          <p:nvPr/>
        </p:nvSpPr>
        <p:spPr bwMode="auto">
          <a:xfrm>
            <a:off x="6928834" y="4029464"/>
            <a:ext cx="5091532" cy="1317993"/>
          </a:xfrm>
          <a:prstGeom prst="roundRect">
            <a:avLst>
              <a:gd name="adj" fmla="val 2113"/>
            </a:avLst>
          </a:prstGeom>
          <a:solidFill>
            <a:srgbClr val="8FE2FF">
              <a:alpha val="50196"/>
            </a:srgbClr>
          </a:solidFill>
          <a:ln w="12700" cap="flat" cmpd="sng" algn="ctr">
            <a:solidFill>
              <a:schemeClr val="tx1">
                <a:alpha val="50000"/>
              </a:schemeClr>
            </a:solidFill>
            <a:prstDash val="solid"/>
            <a:round/>
            <a:headEnd type="none" w="med" len="med"/>
            <a:tailEnd type="none" w="med" len="med"/>
          </a:ln>
          <a:effectLst/>
        </p:spPr>
        <p:txBody>
          <a:bodyPr vert="horz" wrap="square" lIns="105600" tIns="52800" rIns="105600" bIns="52800" numCol="1" rtlCol="0" anchor="t" anchorCtr="0" compatLnSpc="1">
            <a:prstTxWarp prst="textNoShape">
              <a:avLst/>
            </a:prstTxWarp>
            <a:noAutofit/>
          </a:bodyPr>
          <a:lstStyle/>
          <a:p>
            <a:pPr defTabSz="1068891" eaLnBrk="1" hangingPunct="1"/>
            <a:endParaRPr lang="en-US" sz="1600">
              <a:solidFill>
                <a:schemeClr val="bg1"/>
              </a:solidFill>
              <a:latin typeface="FrutigerNext LT Regular" pitchFamily="34" charset="0"/>
              <a:ea typeface="ＭＳ Ｐゴシック" pitchFamily="34" charset="-128"/>
            </a:endParaRPr>
          </a:p>
        </p:txBody>
      </p:sp>
      <p:sp>
        <p:nvSpPr>
          <p:cNvPr id="175" name="椭圆 262"/>
          <p:cNvSpPr/>
          <p:nvPr/>
        </p:nvSpPr>
        <p:spPr bwMode="gray">
          <a:xfrm>
            <a:off x="7389624" y="5012966"/>
            <a:ext cx="951531" cy="298161"/>
          </a:xfrm>
          <a:prstGeom prst="ellipse">
            <a:avLst/>
          </a:prstGeom>
          <a:solidFill>
            <a:schemeClr val="accent2">
              <a:lumMod val="20000"/>
              <a:lumOff val="80000"/>
            </a:schemeClr>
          </a:solidFill>
          <a:ln w="9525">
            <a:solidFill>
              <a:schemeClr val="tx1"/>
            </a:solidFill>
            <a:round/>
            <a:headEnd/>
            <a:tailEnd/>
          </a:ln>
          <a:effectLst/>
        </p:spPr>
        <p:txBody>
          <a:bodyPr wrap="none" rtlCol="0" anchor="ctr"/>
          <a:lstStyle/>
          <a:p>
            <a:pPr algn="ctr"/>
            <a:r>
              <a:rPr lang="en-US" altLang="zh-CN" sz="1067" dirty="0" smtClean="0">
                <a:solidFill>
                  <a:srgbClr val="000000"/>
                </a:solidFill>
                <a:latin typeface="微软雅黑" pitchFamily="34" charset="-122"/>
                <a:ea typeface="微软雅黑" pitchFamily="34" charset="-122"/>
              </a:rPr>
              <a:t>RAN</a:t>
            </a:r>
            <a:endParaRPr lang="en-US" sz="1067" dirty="0">
              <a:solidFill>
                <a:srgbClr val="000000"/>
              </a:solidFill>
              <a:latin typeface="微软雅黑" pitchFamily="34" charset="-122"/>
              <a:ea typeface="微软雅黑" pitchFamily="34" charset="-122"/>
            </a:endParaRPr>
          </a:p>
        </p:txBody>
      </p:sp>
      <p:sp>
        <p:nvSpPr>
          <p:cNvPr id="176" name="TextBox 8"/>
          <p:cNvSpPr txBox="1"/>
          <p:nvPr/>
        </p:nvSpPr>
        <p:spPr>
          <a:xfrm>
            <a:off x="9748405" y="4561992"/>
            <a:ext cx="2226892" cy="261610"/>
          </a:xfrm>
          <a:prstGeom prst="rect">
            <a:avLst/>
          </a:prstGeom>
          <a:noFill/>
          <a:ln>
            <a:noFill/>
          </a:ln>
        </p:spPr>
        <p:txBody>
          <a:bodyPr wrap="none" rtlCol="0">
            <a:spAutoFit/>
          </a:bodyPr>
          <a:lstStyle/>
          <a:p>
            <a:r>
              <a:rPr lang="en-US" altLang="zh-CN" sz="1100" b="1" dirty="0" smtClean="0">
                <a:solidFill>
                  <a:srgbClr val="C00000"/>
                </a:solidFill>
                <a:latin typeface="微软雅黑" pitchFamily="34" charset="-122"/>
                <a:ea typeface="微软雅黑" pitchFamily="34" charset="-122"/>
              </a:rPr>
              <a:t>Service Guarantee for Slice A</a:t>
            </a:r>
            <a:endParaRPr lang="zh-CN" altLang="en-US" sz="1100" b="1" dirty="0">
              <a:solidFill>
                <a:srgbClr val="C00000"/>
              </a:solidFill>
              <a:latin typeface="微软雅黑" pitchFamily="34" charset="-122"/>
              <a:ea typeface="微软雅黑" pitchFamily="34" charset="-122"/>
            </a:endParaRPr>
          </a:p>
        </p:txBody>
      </p:sp>
      <p:sp>
        <p:nvSpPr>
          <p:cNvPr id="177" name="椭圆 262"/>
          <p:cNvSpPr/>
          <p:nvPr/>
        </p:nvSpPr>
        <p:spPr bwMode="gray">
          <a:xfrm>
            <a:off x="9023597" y="4099698"/>
            <a:ext cx="1028529" cy="442880"/>
          </a:xfrm>
          <a:prstGeom prst="ellipse">
            <a:avLst/>
          </a:prstGeom>
          <a:solidFill>
            <a:schemeClr val="accent2">
              <a:lumMod val="20000"/>
              <a:lumOff val="80000"/>
            </a:schemeClr>
          </a:solidFill>
          <a:ln w="9525">
            <a:solidFill>
              <a:schemeClr val="tx1"/>
            </a:solidFill>
            <a:round/>
            <a:headEnd/>
            <a:tailEnd/>
          </a:ln>
          <a:effectLst/>
        </p:spPr>
        <p:txBody>
          <a:bodyPr wrap="none" rtlCol="0" anchor="ctr"/>
          <a:lstStyle/>
          <a:p>
            <a:pPr algn="ctr"/>
            <a:r>
              <a:rPr lang="en-US" altLang="zh-CN" sz="1067" dirty="0" smtClean="0">
                <a:solidFill>
                  <a:srgbClr val="000000"/>
                </a:solidFill>
                <a:latin typeface="微软雅黑" pitchFamily="34" charset="-122"/>
                <a:ea typeface="微软雅黑" pitchFamily="34" charset="-122"/>
              </a:rPr>
              <a:t>PCF</a:t>
            </a:r>
            <a:endParaRPr lang="en-US" altLang="zh-CN" sz="1067" dirty="0">
              <a:solidFill>
                <a:srgbClr val="000000"/>
              </a:solidFill>
              <a:latin typeface="微软雅黑" pitchFamily="34" charset="-122"/>
              <a:ea typeface="微软雅黑" pitchFamily="34" charset="-122"/>
            </a:endParaRPr>
          </a:p>
        </p:txBody>
      </p:sp>
      <p:sp>
        <p:nvSpPr>
          <p:cNvPr id="178" name="椭圆 316"/>
          <p:cNvSpPr/>
          <p:nvPr/>
        </p:nvSpPr>
        <p:spPr bwMode="gray">
          <a:xfrm>
            <a:off x="7473638" y="4554032"/>
            <a:ext cx="734597" cy="332851"/>
          </a:xfrm>
          <a:prstGeom prst="ellipse">
            <a:avLst/>
          </a:prstGeom>
          <a:noFill/>
          <a:ln w="9525">
            <a:noFill/>
            <a:round/>
            <a:headEnd/>
            <a:tailEnd/>
          </a:ln>
          <a:effectLst/>
        </p:spPr>
        <p:txBody>
          <a:bodyPr wrap="none" rtlCol="0" anchor="ctr"/>
          <a:lstStyle/>
          <a:p>
            <a:pPr algn="ctr"/>
            <a:endParaRPr lang="en-US" sz="1067" dirty="0">
              <a:solidFill>
                <a:srgbClr val="00B050"/>
              </a:solidFill>
              <a:latin typeface="微软雅黑" panose="020B0503020204020204" pitchFamily="34" charset="-122"/>
              <a:ea typeface="微软雅黑" panose="020B0503020204020204" pitchFamily="34" charset="-122"/>
            </a:endParaRPr>
          </a:p>
        </p:txBody>
      </p:sp>
      <mc:AlternateContent xmlns:mc="http://schemas.openxmlformats.org/markup-compatibility/2006" xmlns:a14="http://schemas.microsoft.com/office/drawing/2010/main">
        <mc:Choice Requires="a14">
          <p:sp>
            <p:nvSpPr>
              <p:cNvPr id="180" name="椭圆 268"/>
              <p:cNvSpPr/>
              <p:nvPr/>
            </p:nvSpPr>
            <p:spPr bwMode="gray">
              <a:xfrm>
                <a:off x="10282729" y="3319032"/>
                <a:ext cx="532774" cy="510879"/>
              </a:xfrm>
              <a:prstGeom prst="ellipse">
                <a:avLst/>
              </a:prstGeom>
              <a:noFill/>
              <a:ln w="9525">
                <a:noFill/>
                <a:round/>
                <a:headEnd/>
                <a:tailEnd/>
              </a:ln>
              <a:effectLst/>
            </p:spPr>
            <p:txBody>
              <a:bodyPr wrap="none" rtlCol="0" anchor="ctr"/>
              <a:lstStyle/>
              <a:p>
                <a:pPr>
                  <a:buSzPct val="50000"/>
                </a:pPr>
                <a:r>
                  <a:rPr lang="zh-CN" altLang="en-US" sz="800" dirty="0" smtClean="0">
                    <a:solidFill>
                      <a:srgbClr val="0000FF"/>
                    </a:solidFill>
                    <a:latin typeface="微软雅黑" panose="020B0503020204020204" pitchFamily="34" charset="-122"/>
                    <a:ea typeface="微软雅黑" panose="020B0503020204020204" pitchFamily="34" charset="-122"/>
                  </a:rPr>
                  <a:t>⑤ </a:t>
                </a:r>
                <a:r>
                  <a:rPr lang="en-US" altLang="zh-CN" sz="800" dirty="0" smtClean="0">
                    <a:solidFill>
                      <a:srgbClr val="0000FF"/>
                    </a:solidFill>
                    <a:latin typeface="微软雅黑" panose="020B0503020204020204" pitchFamily="34" charset="-122"/>
                    <a:ea typeface="微软雅黑" panose="020B0503020204020204" pitchFamily="34" charset="-122"/>
                  </a:rPr>
                  <a:t>Slice B QoE Response</a:t>
                </a:r>
              </a:p>
              <a:p>
                <a:pPr>
                  <a:buSzPct val="50000"/>
                </a:pPr>
                <a:r>
                  <a:rPr lang="en-US" altLang="zh-CN" sz="800" dirty="0" smtClean="0">
                    <a:solidFill>
                      <a:srgbClr val="0000FF"/>
                    </a:solidFill>
                    <a:latin typeface="微软雅黑" panose="020B0503020204020204" pitchFamily="34" charset="-122"/>
                    <a:ea typeface="微软雅黑" panose="020B0503020204020204" pitchFamily="34" charset="-122"/>
                  </a:rPr>
                  <a:t>  - </a:t>
                </a:r>
                <a:r>
                  <a:rPr lang="en-US" altLang="zh-CN" sz="800" dirty="0">
                    <a:solidFill>
                      <a:srgbClr val="0000FF"/>
                    </a:solidFill>
                    <a:latin typeface="微软雅黑" panose="020B0503020204020204" pitchFamily="34" charset="-122"/>
                    <a:ea typeface="微软雅黑" panose="020B0503020204020204" pitchFamily="34" charset="-122"/>
                  </a:rPr>
                  <a:t>Geo Area </a:t>
                </a:r>
              </a:p>
              <a:p>
                <a:r>
                  <a:rPr lang="en-US" altLang="zh-CN" sz="800" dirty="0">
                    <a:solidFill>
                      <a:srgbClr val="0000FF"/>
                    </a:solidFill>
                    <a:latin typeface="微软雅黑" panose="020B0503020204020204" pitchFamily="34" charset="-122"/>
                    <a:ea typeface="微软雅黑" panose="020B0503020204020204" pitchFamily="34" charset="-122"/>
                  </a:rPr>
                  <a:t> </a:t>
                </a:r>
                <a:r>
                  <a:rPr lang="en-US" altLang="zh-CN" sz="800" dirty="0" smtClean="0">
                    <a:solidFill>
                      <a:srgbClr val="0000FF"/>
                    </a:solidFill>
                    <a:latin typeface="微软雅黑" panose="020B0503020204020204" pitchFamily="34" charset="-122"/>
                    <a:ea typeface="微软雅黑" panose="020B0503020204020204" pitchFamily="34" charset="-122"/>
                  </a:rPr>
                  <a:t> - </a:t>
                </a:r>
                <a:r>
                  <a:rPr lang="en-US" altLang="zh-CN" sz="800" dirty="0">
                    <a:solidFill>
                      <a:srgbClr val="0000FF"/>
                    </a:solidFill>
                    <a:latin typeface="微软雅黑" panose="020B0503020204020204" pitchFamily="34" charset="-122"/>
                    <a:ea typeface="微软雅黑" panose="020B0503020204020204" pitchFamily="34" charset="-122"/>
                  </a:rPr>
                  <a:t>Service MOS</a:t>
                </a:r>
                <a:r>
                  <a:rPr lang="zh-CN" altLang="en-US" sz="800" dirty="0">
                    <a:solidFill>
                      <a:srgbClr val="0000FF"/>
                    </a:solidFill>
                    <a:latin typeface="微软雅黑" panose="020B0503020204020204" pitchFamily="34" charset="-122"/>
                    <a:ea typeface="微软雅黑" panose="020B0503020204020204" pitchFamily="34" charset="-122"/>
                  </a:rPr>
                  <a:t> </a:t>
                </a:r>
                <a:r>
                  <a:rPr lang="en-US" altLang="zh-CN" sz="800" dirty="0">
                    <a:solidFill>
                      <a:srgbClr val="0000FF"/>
                    </a:solidFill>
                    <a:latin typeface="微软雅黑" panose="020B0503020204020204" pitchFamily="34" charset="-122"/>
                    <a:ea typeface="微软雅黑" panose="020B0503020204020204" pitchFamily="34" charset="-122"/>
                  </a:rPr>
                  <a:t>Requirement</a:t>
                </a:r>
                <a:r>
                  <a:rPr lang="zh-CN" altLang="en-US" sz="800" dirty="0">
                    <a:solidFill>
                      <a:srgbClr val="0000FF"/>
                    </a:solidFill>
                    <a:latin typeface="微软雅黑" panose="020B0503020204020204" pitchFamily="34" charset="-122"/>
                    <a:ea typeface="微软雅黑" panose="020B0503020204020204" pitchFamily="34" charset="-122"/>
                  </a:rPr>
                  <a:t> </a:t>
                </a:r>
                <a:endParaRPr lang="en-US" altLang="zh-CN" sz="800" dirty="0">
                  <a:solidFill>
                    <a:srgbClr val="0000FF"/>
                  </a:solidFill>
                  <a:latin typeface="微软雅黑" panose="020B0503020204020204" pitchFamily="34" charset="-122"/>
                  <a:ea typeface="微软雅黑" panose="020B0503020204020204" pitchFamily="34" charset="-122"/>
                </a:endParaRPr>
              </a:p>
              <a:p>
                <a:r>
                  <a:rPr lang="en-US" altLang="zh-CN" sz="800" dirty="0">
                    <a:solidFill>
                      <a:srgbClr val="0000FF"/>
                    </a:solidFill>
                    <a:latin typeface="微软雅黑" panose="020B0503020204020204" pitchFamily="34" charset="-122"/>
                    <a:ea typeface="微软雅黑" panose="020B0503020204020204" pitchFamily="34" charset="-122"/>
                  </a:rPr>
                  <a:t>       e.g. MOS</a:t>
                </a:r>
                <a:r>
                  <a:rPr lang="en-US" altLang="zh-CN" sz="800" dirty="0">
                    <a:solidFill>
                      <a:srgbClr val="0000FF"/>
                    </a:solidFill>
                    <a:ea typeface="微软雅黑" panose="020B0503020204020204" pitchFamily="34" charset="-122"/>
                  </a:rPr>
                  <a:t> </a:t>
                </a:r>
                <a14:m>
                  <m:oMath xmlns:m="http://schemas.openxmlformats.org/officeDocument/2006/math">
                    <m:r>
                      <a:rPr lang="en-US" altLang="zh-CN" sz="800" b="0" i="1">
                        <a:solidFill>
                          <a:srgbClr val="0000FF"/>
                        </a:solidFill>
                        <a:latin typeface="Cambria Math" panose="02040503050406030204" pitchFamily="18" charset="0"/>
                        <a:ea typeface="微软雅黑" panose="020B0503020204020204" pitchFamily="34" charset="-122"/>
                      </a:rPr>
                      <m:t>≥ </m:t>
                    </m:r>
                  </m:oMath>
                </a14:m>
                <a:r>
                  <a:rPr lang="en-US" altLang="zh-CN" sz="800" dirty="0" smtClean="0">
                    <a:solidFill>
                      <a:srgbClr val="0000FF"/>
                    </a:solidFill>
                    <a:latin typeface="微软雅黑" panose="020B0503020204020204" pitchFamily="34" charset="-122"/>
                    <a:ea typeface="微软雅黑" panose="020B0503020204020204" pitchFamily="34" charset="-122"/>
                  </a:rPr>
                  <a:t>3.5</a:t>
                </a:r>
                <a:endParaRPr lang="en-US" altLang="zh-CN" sz="800" dirty="0">
                  <a:solidFill>
                    <a:srgbClr val="0000FF"/>
                  </a:solidFill>
                  <a:latin typeface="微软雅黑" panose="020B0503020204020204" pitchFamily="34" charset="-122"/>
                  <a:ea typeface="微软雅黑" panose="020B0503020204020204" pitchFamily="34" charset="-122"/>
                </a:endParaRPr>
              </a:p>
              <a:p>
                <a:r>
                  <a:rPr lang="en-US" altLang="zh-CN" sz="800" dirty="0">
                    <a:solidFill>
                      <a:srgbClr val="0000FF"/>
                    </a:solidFill>
                    <a:latin typeface="微软雅黑" panose="020B0503020204020204" pitchFamily="34" charset="-122"/>
                    <a:ea typeface="微软雅黑" panose="020B0503020204020204" pitchFamily="34" charset="-122"/>
                  </a:rPr>
                  <a:t>  </a:t>
                </a:r>
                <a:r>
                  <a:rPr lang="en-US" altLang="zh-CN" sz="800" dirty="0" smtClean="0">
                    <a:solidFill>
                      <a:srgbClr val="0000FF"/>
                    </a:solidFill>
                    <a:latin typeface="微软雅黑" panose="020B0503020204020204" pitchFamily="34" charset="-122"/>
                    <a:ea typeface="微软雅黑" panose="020B0503020204020204" pitchFamily="34" charset="-122"/>
                  </a:rPr>
                  <a:t>- </a:t>
                </a:r>
                <a:r>
                  <a:rPr lang="en-US" altLang="zh-CN" sz="800" dirty="0">
                    <a:solidFill>
                      <a:srgbClr val="0000FF"/>
                    </a:solidFill>
                    <a:latin typeface="微软雅黑" panose="020B0503020204020204" pitchFamily="34" charset="-122"/>
                    <a:ea typeface="微软雅黑" panose="020B0503020204020204" pitchFamily="34" charset="-122"/>
                  </a:rPr>
                  <a:t>Service MOS</a:t>
                </a:r>
                <a:r>
                  <a:rPr lang="zh-CN" altLang="en-US" sz="800" dirty="0">
                    <a:solidFill>
                      <a:srgbClr val="0000FF"/>
                    </a:solidFill>
                    <a:latin typeface="微软雅黑" panose="020B0503020204020204" pitchFamily="34" charset="-122"/>
                    <a:ea typeface="微软雅黑" panose="020B0503020204020204" pitchFamily="34" charset="-122"/>
                  </a:rPr>
                  <a:t> </a:t>
                </a:r>
                <a:r>
                  <a:rPr lang="en-US" altLang="zh-CN" sz="800" dirty="0">
                    <a:solidFill>
                      <a:srgbClr val="0000FF"/>
                    </a:solidFill>
                    <a:latin typeface="微软雅黑" panose="020B0503020204020204" pitchFamily="34" charset="-122"/>
                    <a:ea typeface="微软雅黑" panose="020B0503020204020204" pitchFamily="34" charset="-122"/>
                  </a:rPr>
                  <a:t>Percentage </a:t>
                </a:r>
              </a:p>
              <a:p>
                <a:r>
                  <a:rPr lang="en-US" altLang="zh-CN" sz="800" dirty="0">
                    <a:solidFill>
                      <a:srgbClr val="0000FF"/>
                    </a:solidFill>
                    <a:latin typeface="微软雅黑" panose="020B0503020204020204" pitchFamily="34" charset="-122"/>
                    <a:ea typeface="微软雅黑" panose="020B0503020204020204" pitchFamily="34" charset="-122"/>
                  </a:rPr>
                  <a:t>       Requirement e.g. </a:t>
                </a:r>
                <a14:m>
                  <m:oMath xmlns:m="http://schemas.openxmlformats.org/officeDocument/2006/math">
                    <m:r>
                      <a:rPr lang="en-US" altLang="zh-CN" sz="800" b="0" i="1">
                        <a:solidFill>
                          <a:srgbClr val="0000FF"/>
                        </a:solidFill>
                        <a:latin typeface="Cambria Math" panose="02040503050406030204" pitchFamily="18" charset="0"/>
                        <a:ea typeface="微软雅黑" panose="020B0503020204020204" pitchFamily="34" charset="-122"/>
                      </a:rPr>
                      <m:t>≥</m:t>
                    </m:r>
                  </m:oMath>
                </a14:m>
                <a:r>
                  <a:rPr lang="en-US" altLang="zh-CN" sz="800" dirty="0" smtClean="0">
                    <a:solidFill>
                      <a:srgbClr val="0000FF"/>
                    </a:solidFill>
                    <a:latin typeface="微软雅黑" panose="020B0503020204020204" pitchFamily="34" charset="-122"/>
                    <a:ea typeface="微软雅黑" panose="020B0503020204020204" pitchFamily="34" charset="-122"/>
                  </a:rPr>
                  <a:t>85%</a:t>
                </a:r>
                <a:endParaRPr lang="en-US" altLang="zh-CN" sz="800" dirty="0">
                  <a:solidFill>
                    <a:srgbClr val="0000FF"/>
                  </a:solidFill>
                  <a:latin typeface="微软雅黑" panose="020B0503020204020204" pitchFamily="34" charset="-122"/>
                  <a:ea typeface="微软雅黑" panose="020B0503020204020204" pitchFamily="34" charset="-122"/>
                </a:endParaRPr>
              </a:p>
              <a:p>
                <a:r>
                  <a:rPr lang="en-US" altLang="zh-CN" sz="800" dirty="0">
                    <a:solidFill>
                      <a:srgbClr val="0000FF"/>
                    </a:solidFill>
                    <a:latin typeface="微软雅黑" panose="020B0503020204020204" pitchFamily="34" charset="-122"/>
                    <a:ea typeface="微软雅黑" panose="020B0503020204020204" pitchFamily="34" charset="-122"/>
                  </a:rPr>
                  <a:t>   </a:t>
                </a:r>
                <a:r>
                  <a:rPr lang="en-US" altLang="zh-CN" sz="800" dirty="0" smtClean="0">
                    <a:solidFill>
                      <a:srgbClr val="0000FF"/>
                    </a:solidFill>
                    <a:latin typeface="微软雅黑" panose="020B0503020204020204" pitchFamily="34" charset="-122"/>
                    <a:ea typeface="微软雅黑" panose="020B0503020204020204" pitchFamily="34" charset="-122"/>
                  </a:rPr>
                  <a:t>-  </a:t>
                </a:r>
                <a:r>
                  <a:rPr lang="en-US" altLang="zh-CN" sz="800" dirty="0">
                    <a:solidFill>
                      <a:srgbClr val="0000FF"/>
                    </a:solidFill>
                    <a:latin typeface="微软雅黑" panose="020B0503020204020204" pitchFamily="34" charset="-122"/>
                    <a:ea typeface="微软雅黑" panose="020B0503020204020204" pitchFamily="34" charset="-122"/>
                  </a:rPr>
                  <a:t>Max Users per APP ID, e.g. </a:t>
                </a:r>
                <a:r>
                  <a:rPr lang="en-US" altLang="zh-CN" sz="800" dirty="0" smtClean="0">
                    <a:solidFill>
                      <a:srgbClr val="0000FF"/>
                    </a:solidFill>
                    <a:latin typeface="微软雅黑" panose="020B0503020204020204" pitchFamily="34" charset="-122"/>
                    <a:ea typeface="微软雅黑" panose="020B0503020204020204" pitchFamily="34" charset="-122"/>
                  </a:rPr>
                  <a:t>400</a:t>
                </a:r>
                <a:endParaRPr lang="en-US" altLang="zh-CN" sz="800" dirty="0">
                  <a:solidFill>
                    <a:srgbClr val="0000FF"/>
                  </a:solidFill>
                  <a:latin typeface="微软雅黑" panose="020B0503020204020204" pitchFamily="34" charset="-122"/>
                  <a:ea typeface="微软雅黑" panose="020B0503020204020204" pitchFamily="34" charset="-122"/>
                </a:endParaRPr>
              </a:p>
              <a:p>
                <a:r>
                  <a:rPr lang="en-US" altLang="zh-CN" sz="800" dirty="0">
                    <a:solidFill>
                      <a:srgbClr val="0000FF"/>
                    </a:solidFill>
                    <a:latin typeface="微软雅黑" panose="020B0503020204020204" pitchFamily="34" charset="-122"/>
                    <a:ea typeface="微软雅黑" panose="020B0503020204020204" pitchFamily="34" charset="-122"/>
                  </a:rPr>
                  <a:t>   </a:t>
                </a:r>
                <a:r>
                  <a:rPr lang="en-US" altLang="zh-CN" sz="800" dirty="0" smtClean="0">
                    <a:solidFill>
                      <a:srgbClr val="0000FF"/>
                    </a:solidFill>
                    <a:latin typeface="微软雅黑" panose="020B0503020204020204" pitchFamily="34" charset="-122"/>
                    <a:ea typeface="微软雅黑" panose="020B0503020204020204" pitchFamily="34" charset="-122"/>
                  </a:rPr>
                  <a:t>- </a:t>
                </a:r>
                <a:r>
                  <a:rPr lang="en-GB" altLang="zh-CN" sz="800" dirty="0">
                    <a:solidFill>
                      <a:srgbClr val="0000FF"/>
                    </a:solidFill>
                    <a:latin typeface="微软雅黑" panose="020B0503020204020204" pitchFamily="34" charset="-122"/>
                    <a:ea typeface="微软雅黑" panose="020B0503020204020204" pitchFamily="34" charset="-122"/>
                  </a:rPr>
                  <a:t>Flow bit rate </a:t>
                </a:r>
                <a:r>
                  <a:rPr lang="en-GB" altLang="zh-CN" sz="800" dirty="0" smtClean="0">
                    <a:solidFill>
                      <a:srgbClr val="0000FF"/>
                    </a:solidFill>
                    <a:latin typeface="微软雅黑" panose="020B0503020204020204" pitchFamily="34" charset="-122"/>
                    <a:ea typeface="微软雅黑" panose="020B0503020204020204" pitchFamily="34" charset="-122"/>
                  </a:rPr>
                  <a:t>,</a:t>
                </a:r>
                <a:r>
                  <a:rPr lang="en-GB" altLang="zh-CN" sz="800" dirty="0">
                    <a:solidFill>
                      <a:srgbClr val="0000FF"/>
                    </a:solidFill>
                    <a:latin typeface="微软雅黑" panose="020B0503020204020204" pitchFamily="34" charset="-122"/>
                    <a:ea typeface="微软雅黑" panose="020B0503020204020204" pitchFamily="34" charset="-122"/>
                  </a:rPr>
                  <a:t>e.g. </a:t>
                </a:r>
                <a:r>
                  <a:rPr lang="en-GB" altLang="zh-CN" sz="800" dirty="0" err="1" smtClean="0">
                    <a:solidFill>
                      <a:srgbClr val="0000FF"/>
                    </a:solidFill>
                    <a:latin typeface="微软雅黑" panose="020B0503020204020204" pitchFamily="34" charset="-122"/>
                    <a:ea typeface="微软雅黑" panose="020B0503020204020204" pitchFamily="34" charset="-122"/>
                  </a:rPr>
                  <a:t>2.5MB</a:t>
                </a:r>
                <a:endParaRPr lang="en-US" altLang="zh-CN" sz="800" dirty="0">
                  <a:solidFill>
                    <a:srgbClr val="0000FF"/>
                  </a:solidFill>
                  <a:latin typeface="微软雅黑" panose="020B0503020204020204" pitchFamily="34" charset="-122"/>
                  <a:ea typeface="微软雅黑" panose="020B0503020204020204" pitchFamily="34" charset="-122"/>
                </a:endParaRPr>
              </a:p>
            </p:txBody>
          </p:sp>
        </mc:Choice>
        <mc:Fallback xmlns="">
          <p:sp>
            <p:nvSpPr>
              <p:cNvPr id="180" name="椭圆 268"/>
              <p:cNvSpPr>
                <a:spLocks noRot="1" noChangeAspect="1" noMove="1" noResize="1" noEditPoints="1" noAdjustHandles="1" noChangeArrowheads="1" noChangeShapeType="1" noTextEdit="1"/>
              </p:cNvSpPr>
              <p:nvPr/>
            </p:nvSpPr>
            <p:spPr bwMode="gray">
              <a:xfrm>
                <a:off x="10282729" y="3319032"/>
                <a:ext cx="532774" cy="510879"/>
              </a:xfrm>
              <a:prstGeom prst="ellipse">
                <a:avLst/>
              </a:prstGeom>
              <a:blipFill rotWithShape="0">
                <a:blip r:embed="rId19"/>
                <a:stretch>
                  <a:fillRect t="-51190" r="-262069" b="-58333"/>
                </a:stretch>
              </a:blipFill>
              <a:ln w="9525">
                <a:noFill/>
                <a:round/>
                <a:headEnd/>
                <a:tailEnd/>
              </a:ln>
              <a:effectLst/>
            </p:spPr>
            <p:txBody>
              <a:bodyPr/>
              <a:lstStyle/>
              <a:p>
                <a:r>
                  <a:rPr lang="en-US">
                    <a:noFill/>
                  </a:rPr>
                  <a:t> </a:t>
                </a:r>
              </a:p>
            </p:txBody>
          </p:sp>
        </mc:Fallback>
      </mc:AlternateContent>
      <p:sp>
        <p:nvSpPr>
          <p:cNvPr id="181" name="椭圆 255"/>
          <p:cNvSpPr/>
          <p:nvPr/>
        </p:nvSpPr>
        <p:spPr bwMode="gray">
          <a:xfrm>
            <a:off x="7790711" y="2516096"/>
            <a:ext cx="1080000" cy="229308"/>
          </a:xfrm>
          <a:prstGeom prst="ellipse">
            <a:avLst/>
          </a:prstGeom>
          <a:solidFill>
            <a:schemeClr val="accent2">
              <a:lumMod val="20000"/>
              <a:lumOff val="80000"/>
            </a:schemeClr>
          </a:solidFill>
          <a:ln w="19050">
            <a:solidFill>
              <a:srgbClr val="0000CC"/>
            </a:solidFill>
            <a:round/>
            <a:headEnd/>
            <a:tailEnd/>
          </a:ln>
          <a:effectLst/>
        </p:spPr>
        <p:txBody>
          <a:bodyPr wrap="none" rtlCol="0" anchor="ctr"/>
          <a:lstStyle/>
          <a:p>
            <a:pPr algn="ctr"/>
            <a:r>
              <a:rPr lang="en-US" altLang="zh-CN" sz="1333" b="1" dirty="0" smtClean="0">
                <a:solidFill>
                  <a:srgbClr val="0000CC"/>
                </a:solidFill>
                <a:latin typeface="Arial" charset="0"/>
              </a:rPr>
              <a:t>NSSF</a:t>
            </a:r>
            <a:endParaRPr lang="en-US" sz="1333" b="1" dirty="0">
              <a:solidFill>
                <a:srgbClr val="0000CC"/>
              </a:solidFill>
              <a:latin typeface="Arial" charset="0"/>
            </a:endParaRPr>
          </a:p>
        </p:txBody>
      </p:sp>
      <p:sp>
        <p:nvSpPr>
          <p:cNvPr id="182" name="椭圆 255"/>
          <p:cNvSpPr/>
          <p:nvPr/>
        </p:nvSpPr>
        <p:spPr bwMode="gray">
          <a:xfrm>
            <a:off x="10142692" y="2517757"/>
            <a:ext cx="1078077" cy="229308"/>
          </a:xfrm>
          <a:prstGeom prst="ellipse">
            <a:avLst/>
          </a:prstGeom>
          <a:solidFill>
            <a:schemeClr val="accent2">
              <a:lumMod val="20000"/>
              <a:lumOff val="80000"/>
            </a:schemeClr>
          </a:solidFill>
          <a:ln w="19050">
            <a:solidFill>
              <a:srgbClr val="0000CC"/>
            </a:solidFill>
            <a:round/>
            <a:headEnd/>
            <a:tailEnd/>
          </a:ln>
          <a:effectLst/>
        </p:spPr>
        <p:txBody>
          <a:bodyPr wrap="none" rtlCol="0" anchor="ctr"/>
          <a:lstStyle/>
          <a:p>
            <a:pPr algn="ctr"/>
            <a:r>
              <a:rPr lang="en-US" altLang="zh-CN" sz="1333" b="1" dirty="0" smtClean="0">
                <a:solidFill>
                  <a:srgbClr val="0000CC"/>
                </a:solidFill>
                <a:latin typeface="Arial" charset="0"/>
              </a:rPr>
              <a:t>NWDAF</a:t>
            </a:r>
            <a:endParaRPr lang="en-US" sz="1333" b="1" dirty="0">
              <a:solidFill>
                <a:srgbClr val="0000CC"/>
              </a:solidFill>
              <a:latin typeface="Arial" charset="0"/>
            </a:endParaRPr>
          </a:p>
        </p:txBody>
      </p:sp>
      <p:cxnSp>
        <p:nvCxnSpPr>
          <p:cNvPr id="183" name="直接箭头连接符 254"/>
          <p:cNvCxnSpPr>
            <a:stCxn id="181" idx="6"/>
            <a:endCxn id="182" idx="2"/>
          </p:cNvCxnSpPr>
          <p:nvPr/>
        </p:nvCxnSpPr>
        <p:spPr bwMode="auto">
          <a:xfrm>
            <a:off x="8870711" y="2630750"/>
            <a:ext cx="1271981" cy="1661"/>
          </a:xfrm>
          <a:prstGeom prst="straightConnector1">
            <a:avLst/>
          </a:prstGeom>
          <a:noFill/>
          <a:ln w="9525" cap="flat" cmpd="sng" algn="ctr">
            <a:solidFill>
              <a:srgbClr val="00B050"/>
            </a:solidFill>
            <a:prstDash val="solid"/>
            <a:round/>
            <a:headEnd type="triangle" w="med" len="med"/>
            <a:tailEnd type="none" w="med" len="med"/>
          </a:ln>
          <a:effectLst/>
        </p:spPr>
      </p:cxnSp>
      <p:cxnSp>
        <p:nvCxnSpPr>
          <p:cNvPr id="184" name="直接箭头连接符 183"/>
          <p:cNvCxnSpPr>
            <a:stCxn id="181" idx="4"/>
            <a:endCxn id="177" idx="0"/>
          </p:cNvCxnSpPr>
          <p:nvPr/>
        </p:nvCxnSpPr>
        <p:spPr bwMode="auto">
          <a:xfrm>
            <a:off x="8330711" y="2745404"/>
            <a:ext cx="1207151" cy="1354294"/>
          </a:xfrm>
          <a:prstGeom prst="straightConnector1">
            <a:avLst/>
          </a:prstGeom>
          <a:noFill/>
          <a:ln w="9525" cap="flat" cmpd="sng" algn="ctr">
            <a:solidFill>
              <a:srgbClr val="00B050"/>
            </a:solidFill>
            <a:prstDash val="solid"/>
            <a:round/>
            <a:headEnd type="none" w="med" len="med"/>
            <a:tailEnd type="triangle" w="med" len="med"/>
          </a:ln>
          <a:effectLst/>
        </p:spPr>
      </p:cxnSp>
      <p:cxnSp>
        <p:nvCxnSpPr>
          <p:cNvPr id="185" name="直接箭头连接符 184"/>
          <p:cNvCxnSpPr>
            <a:stCxn id="182" idx="4"/>
            <a:endCxn id="177" idx="0"/>
          </p:cNvCxnSpPr>
          <p:nvPr/>
        </p:nvCxnSpPr>
        <p:spPr bwMode="auto">
          <a:xfrm flipH="1">
            <a:off x="9537862" y="2747065"/>
            <a:ext cx="1143869" cy="1352633"/>
          </a:xfrm>
          <a:prstGeom prst="straightConnector1">
            <a:avLst/>
          </a:prstGeom>
          <a:noFill/>
          <a:ln w="9525" cap="flat" cmpd="sng" algn="ctr">
            <a:solidFill>
              <a:srgbClr val="00B050"/>
            </a:solidFill>
            <a:prstDash val="solid"/>
            <a:round/>
            <a:headEnd type="none" w="med" len="med"/>
            <a:tailEnd type="triangle" w="med" len="med"/>
          </a:ln>
          <a:effectLst/>
        </p:spPr>
      </p:cxnSp>
      <p:sp>
        <p:nvSpPr>
          <p:cNvPr id="186" name="椭圆 268"/>
          <p:cNvSpPr/>
          <p:nvPr/>
        </p:nvSpPr>
        <p:spPr bwMode="gray">
          <a:xfrm>
            <a:off x="9593813" y="2791541"/>
            <a:ext cx="1390732" cy="235660"/>
          </a:xfrm>
          <a:prstGeom prst="ellipse">
            <a:avLst/>
          </a:prstGeom>
          <a:noFill/>
          <a:ln w="9525">
            <a:noFill/>
            <a:round/>
            <a:headEnd/>
            <a:tailEnd/>
          </a:ln>
          <a:effectLst/>
        </p:spPr>
        <p:txBody>
          <a:bodyPr wrap="none" rtlCol="0" anchor="ctr"/>
          <a:lstStyle/>
          <a:p>
            <a:r>
              <a:rPr lang="zh-CN" altLang="en-US" sz="800" dirty="0" smtClean="0">
                <a:solidFill>
                  <a:srgbClr val="C00000"/>
                </a:solidFill>
                <a:latin typeface="微软雅黑" panose="020B0503020204020204" pitchFamily="34" charset="-122"/>
                <a:ea typeface="微软雅黑" panose="020B0503020204020204" pitchFamily="34" charset="-122"/>
              </a:rPr>
              <a:t>③ </a:t>
            </a:r>
            <a:r>
              <a:rPr lang="en-US" altLang="zh-CN" sz="800" dirty="0" smtClean="0">
                <a:solidFill>
                  <a:srgbClr val="C00000"/>
                </a:solidFill>
                <a:latin typeface="微软雅黑" panose="020B0503020204020204" pitchFamily="34" charset="-122"/>
                <a:ea typeface="微软雅黑" panose="020B0503020204020204" pitchFamily="34" charset="-122"/>
              </a:rPr>
              <a:t>Slice B QoS Parameter </a:t>
            </a:r>
            <a:r>
              <a:rPr lang="en-US" altLang="zh-CN" sz="800" dirty="0">
                <a:solidFill>
                  <a:srgbClr val="C00000"/>
                </a:solidFill>
                <a:latin typeface="微软雅黑" panose="020B0503020204020204" pitchFamily="34" charset="-122"/>
                <a:ea typeface="微软雅黑" panose="020B0503020204020204" pitchFamily="34" charset="-122"/>
              </a:rPr>
              <a:t>C</a:t>
            </a:r>
            <a:r>
              <a:rPr lang="en-US" altLang="zh-CN" sz="800" dirty="0" smtClean="0">
                <a:solidFill>
                  <a:srgbClr val="C00000"/>
                </a:solidFill>
                <a:latin typeface="微软雅黑" panose="020B0503020204020204" pitchFamily="34" charset="-122"/>
                <a:ea typeface="微软雅黑" panose="020B0503020204020204" pitchFamily="34" charset="-122"/>
              </a:rPr>
              <a:t>ombination </a:t>
            </a:r>
          </a:p>
          <a:p>
            <a:r>
              <a:rPr lang="en-US" altLang="zh-CN" sz="800" dirty="0" smtClean="0">
                <a:solidFill>
                  <a:srgbClr val="C00000"/>
                </a:solidFill>
                <a:latin typeface="微软雅黑" panose="020B0503020204020204" pitchFamily="34" charset="-122"/>
                <a:ea typeface="微软雅黑" panose="020B0503020204020204" pitchFamily="34" charset="-122"/>
              </a:rPr>
              <a:t>Recommendation per APP ID</a:t>
            </a:r>
          </a:p>
        </p:txBody>
      </p:sp>
      <p:sp>
        <p:nvSpPr>
          <p:cNvPr id="188" name="椭圆 268"/>
          <p:cNvSpPr/>
          <p:nvPr/>
        </p:nvSpPr>
        <p:spPr bwMode="gray">
          <a:xfrm>
            <a:off x="8044406" y="2732866"/>
            <a:ext cx="1806861" cy="348906"/>
          </a:xfrm>
          <a:prstGeom prst="ellipse">
            <a:avLst/>
          </a:prstGeom>
          <a:noFill/>
          <a:ln w="9525">
            <a:noFill/>
            <a:round/>
            <a:headEnd/>
            <a:tailEnd/>
          </a:ln>
          <a:effectLst/>
        </p:spPr>
        <p:txBody>
          <a:bodyPr wrap="none" rtlCol="0" anchor="ctr"/>
          <a:lstStyle/>
          <a:p>
            <a:r>
              <a:rPr lang="zh-CN" altLang="en-US" sz="800" dirty="0" smtClean="0">
                <a:solidFill>
                  <a:srgbClr val="C00000"/>
                </a:solidFill>
                <a:latin typeface="微软雅黑" panose="020B0503020204020204" pitchFamily="34" charset="-122"/>
                <a:ea typeface="微软雅黑" panose="020B0503020204020204" pitchFamily="34" charset="-122"/>
              </a:rPr>
              <a:t>④ </a:t>
            </a:r>
            <a:r>
              <a:rPr lang="en-US" altLang="zh-CN" sz="800" dirty="0" smtClean="0">
                <a:solidFill>
                  <a:srgbClr val="C00000"/>
                </a:solidFill>
                <a:latin typeface="微软雅黑" panose="020B0503020204020204" pitchFamily="34" charset="-122"/>
                <a:ea typeface="微软雅黑" panose="020B0503020204020204" pitchFamily="34" charset="-122"/>
              </a:rPr>
              <a:t>Slice B </a:t>
            </a:r>
            <a:r>
              <a:rPr lang="en-US" sz="800" dirty="0" smtClean="0">
                <a:solidFill>
                  <a:srgbClr val="C00000"/>
                </a:solidFill>
                <a:latin typeface="微软雅黑" panose="020B0503020204020204" pitchFamily="34" charset="-122"/>
                <a:ea typeface="微软雅黑" panose="020B0503020204020204" pitchFamily="34" charset="-122"/>
              </a:rPr>
              <a:t>Load Level </a:t>
            </a:r>
            <a:r>
              <a:rPr lang="en-US" altLang="zh-CN" sz="800" dirty="0" smtClean="0">
                <a:solidFill>
                  <a:srgbClr val="C00000"/>
                </a:solidFill>
                <a:latin typeface="微软雅黑" panose="020B0503020204020204" pitchFamily="34" charset="-122"/>
                <a:ea typeface="微软雅黑" panose="020B0503020204020204" pitchFamily="34" charset="-122"/>
              </a:rPr>
              <a:t>Info</a:t>
            </a:r>
            <a:r>
              <a:rPr lang="zh-CN" altLang="en-US" sz="800" dirty="0" smtClean="0">
                <a:solidFill>
                  <a:srgbClr val="C00000"/>
                </a:solidFill>
                <a:latin typeface="微软雅黑" panose="020B0503020204020204" pitchFamily="34" charset="-122"/>
                <a:ea typeface="微软雅黑" panose="020B0503020204020204" pitchFamily="34" charset="-122"/>
              </a:rPr>
              <a:t> </a:t>
            </a:r>
            <a:endParaRPr lang="en-US" altLang="zh-CN" sz="800" dirty="0" smtClean="0">
              <a:solidFill>
                <a:srgbClr val="C00000"/>
              </a:solidFill>
              <a:latin typeface="微软雅黑" panose="020B0503020204020204" pitchFamily="34" charset="-122"/>
              <a:ea typeface="微软雅黑" panose="020B0503020204020204" pitchFamily="34" charset="-122"/>
            </a:endParaRPr>
          </a:p>
          <a:p>
            <a:r>
              <a:rPr lang="en-US" altLang="zh-CN" sz="800" dirty="0" smtClean="0">
                <a:solidFill>
                  <a:srgbClr val="C00000"/>
                </a:solidFill>
                <a:latin typeface="微软雅黑" panose="020B0503020204020204" pitchFamily="34" charset="-122"/>
                <a:ea typeface="微软雅黑" panose="020B0503020204020204" pitchFamily="34" charset="-122"/>
              </a:rPr>
              <a:t>per Cell per Region per cell</a:t>
            </a:r>
            <a:endParaRPr lang="zh-CN" altLang="en-US" sz="800" dirty="0" smtClean="0">
              <a:solidFill>
                <a:srgbClr val="C00000"/>
              </a:solidFill>
              <a:latin typeface="微软雅黑" panose="020B0503020204020204" pitchFamily="34" charset="-122"/>
              <a:ea typeface="微软雅黑" panose="020B0503020204020204" pitchFamily="34" charset="-122"/>
            </a:endParaRPr>
          </a:p>
        </p:txBody>
      </p:sp>
      <mc:AlternateContent xmlns:mc="http://schemas.openxmlformats.org/markup-compatibility/2006" xmlns:a14="http://schemas.microsoft.com/office/drawing/2010/main">
        <mc:Choice Requires="a14">
          <p:sp>
            <p:nvSpPr>
              <p:cNvPr id="189" name="椭圆 268"/>
              <p:cNvSpPr/>
              <p:nvPr/>
            </p:nvSpPr>
            <p:spPr bwMode="gray">
              <a:xfrm>
                <a:off x="6514314" y="2769163"/>
                <a:ext cx="1422322" cy="910304"/>
              </a:xfrm>
              <a:prstGeom prst="ellipse">
                <a:avLst/>
              </a:prstGeom>
              <a:noFill/>
              <a:ln w="9525">
                <a:noFill/>
                <a:round/>
                <a:headEnd/>
                <a:tailEnd/>
              </a:ln>
              <a:effectLst/>
            </p:spPr>
            <p:txBody>
              <a:bodyPr wrap="none" rtlCol="0" anchor="ctr"/>
              <a:lstStyle/>
              <a:p>
                <a:pPr>
                  <a:buSzPct val="50000"/>
                </a:pPr>
                <a:r>
                  <a:rPr lang="zh-CN" altLang="en-US" sz="800" b="1" dirty="0" smtClean="0">
                    <a:solidFill>
                      <a:srgbClr val="0000FF"/>
                    </a:solidFill>
                    <a:latin typeface="微软雅黑" panose="020B0503020204020204" pitchFamily="34" charset="-122"/>
                    <a:ea typeface="微软雅黑" panose="020B0503020204020204" pitchFamily="34" charset="-122"/>
                  </a:rPr>
                  <a:t>① </a:t>
                </a:r>
                <a:r>
                  <a:rPr lang="en-US" altLang="zh-CN" sz="800" dirty="0" smtClean="0">
                    <a:solidFill>
                      <a:srgbClr val="0000FF"/>
                    </a:solidFill>
                    <a:latin typeface="微软雅黑" panose="020B0503020204020204" pitchFamily="34" charset="-122"/>
                    <a:ea typeface="微软雅黑" panose="020B0503020204020204" pitchFamily="34" charset="-122"/>
                  </a:rPr>
                  <a:t>Slice B QoE</a:t>
                </a:r>
                <a:r>
                  <a:rPr lang="zh-CN" altLang="en-US" sz="800" dirty="0" smtClean="0">
                    <a:solidFill>
                      <a:srgbClr val="0000FF"/>
                    </a:solidFill>
                    <a:latin typeface="微软雅黑" panose="020B0503020204020204" pitchFamily="34" charset="-122"/>
                    <a:ea typeface="微软雅黑" panose="020B0503020204020204" pitchFamily="34" charset="-122"/>
                  </a:rPr>
                  <a:t> </a:t>
                </a:r>
                <a:r>
                  <a:rPr lang="en-US" altLang="zh-CN" sz="800" dirty="0" smtClean="0">
                    <a:solidFill>
                      <a:srgbClr val="0000FF"/>
                    </a:solidFill>
                    <a:latin typeface="微软雅黑" panose="020B0503020204020204" pitchFamily="34" charset="-122"/>
                    <a:ea typeface="微软雅黑" panose="020B0503020204020204" pitchFamily="34" charset="-122"/>
                  </a:rPr>
                  <a:t>Request</a:t>
                </a:r>
              </a:p>
              <a:p>
                <a:pPr>
                  <a:buSzPct val="50000"/>
                </a:pPr>
                <a:r>
                  <a:rPr lang="en-US" altLang="zh-CN" sz="800" dirty="0">
                    <a:solidFill>
                      <a:srgbClr val="0000FF"/>
                    </a:solidFill>
                    <a:latin typeface="微软雅黑" panose="020B0503020204020204" pitchFamily="34" charset="-122"/>
                    <a:ea typeface="微软雅黑" panose="020B0503020204020204" pitchFamily="34" charset="-122"/>
                  </a:rPr>
                  <a:t> </a:t>
                </a:r>
                <a:r>
                  <a:rPr lang="en-US" altLang="zh-CN" sz="800" dirty="0" smtClean="0">
                    <a:solidFill>
                      <a:srgbClr val="0000FF"/>
                    </a:solidFill>
                    <a:latin typeface="微软雅黑" panose="020B0503020204020204" pitchFamily="34" charset="-122"/>
                    <a:ea typeface="微软雅黑" panose="020B0503020204020204" pitchFamily="34" charset="-122"/>
                  </a:rPr>
                  <a:t>   </a:t>
                </a:r>
                <a:r>
                  <a:rPr lang="en-US" sz="800" dirty="0" smtClean="0">
                    <a:solidFill>
                      <a:srgbClr val="0000FF"/>
                    </a:solidFill>
                    <a:latin typeface="微软雅黑" panose="020B0503020204020204" pitchFamily="34" charset="-122"/>
                    <a:ea typeface="微软雅黑" panose="020B0503020204020204" pitchFamily="34" charset="-122"/>
                  </a:rPr>
                  <a:t>- </a:t>
                </a:r>
                <a:r>
                  <a:rPr lang="en-US" sz="800" dirty="0">
                    <a:solidFill>
                      <a:srgbClr val="0000FF"/>
                    </a:solidFill>
                    <a:latin typeface="微软雅黑" panose="020B0503020204020204" pitchFamily="34" charset="-122"/>
                    <a:ea typeface="微软雅黑" panose="020B0503020204020204" pitchFamily="34" charset="-122"/>
                  </a:rPr>
                  <a:t>Geo Area</a:t>
                </a:r>
                <a:r>
                  <a:rPr lang="en-US" altLang="zh-CN" sz="800" dirty="0">
                    <a:solidFill>
                      <a:srgbClr val="0000FF"/>
                    </a:solidFill>
                    <a:latin typeface="微软雅黑" panose="020B0503020204020204" pitchFamily="34" charset="-122"/>
                    <a:ea typeface="微软雅黑" panose="020B0503020204020204" pitchFamily="34" charset="-122"/>
                  </a:rPr>
                  <a:t> </a:t>
                </a:r>
                <a:endParaRPr lang="en-US" altLang="zh-CN" sz="800" dirty="0" smtClean="0">
                  <a:solidFill>
                    <a:srgbClr val="0000FF"/>
                  </a:solidFill>
                  <a:latin typeface="微软雅黑" panose="020B0503020204020204" pitchFamily="34" charset="-122"/>
                  <a:ea typeface="微软雅黑" panose="020B0503020204020204" pitchFamily="34" charset="-122"/>
                </a:endParaRPr>
              </a:p>
              <a:p>
                <a:r>
                  <a:rPr lang="en-US" altLang="zh-CN" sz="800" dirty="0" smtClean="0">
                    <a:solidFill>
                      <a:srgbClr val="0000FF"/>
                    </a:solidFill>
                    <a:latin typeface="微软雅黑" panose="020B0503020204020204" pitchFamily="34" charset="-122"/>
                    <a:ea typeface="微软雅黑" panose="020B0503020204020204" pitchFamily="34" charset="-122"/>
                  </a:rPr>
                  <a:t>    - Service MOS</a:t>
                </a:r>
                <a:r>
                  <a:rPr lang="zh-CN" altLang="en-US" sz="800" dirty="0" smtClean="0">
                    <a:solidFill>
                      <a:srgbClr val="0000FF"/>
                    </a:solidFill>
                    <a:latin typeface="微软雅黑" panose="020B0503020204020204" pitchFamily="34" charset="-122"/>
                    <a:ea typeface="微软雅黑" panose="020B0503020204020204" pitchFamily="34" charset="-122"/>
                  </a:rPr>
                  <a:t> </a:t>
                </a:r>
                <a:r>
                  <a:rPr lang="en-US" altLang="zh-CN" sz="800" dirty="0" smtClean="0">
                    <a:solidFill>
                      <a:srgbClr val="0000FF"/>
                    </a:solidFill>
                    <a:latin typeface="微软雅黑" panose="020B0503020204020204" pitchFamily="34" charset="-122"/>
                    <a:ea typeface="微软雅黑" panose="020B0503020204020204" pitchFamily="34" charset="-122"/>
                  </a:rPr>
                  <a:t>Requirement</a:t>
                </a:r>
                <a:r>
                  <a:rPr lang="zh-CN" altLang="en-US" sz="800" dirty="0" smtClean="0">
                    <a:solidFill>
                      <a:srgbClr val="0000FF"/>
                    </a:solidFill>
                    <a:latin typeface="微软雅黑" panose="020B0503020204020204" pitchFamily="34" charset="-122"/>
                    <a:ea typeface="微软雅黑" panose="020B0503020204020204" pitchFamily="34" charset="-122"/>
                  </a:rPr>
                  <a:t> </a:t>
                </a:r>
                <a:endParaRPr lang="en-US" altLang="zh-CN" sz="800" dirty="0" smtClean="0">
                  <a:solidFill>
                    <a:srgbClr val="0000FF"/>
                  </a:solidFill>
                  <a:latin typeface="微软雅黑" panose="020B0503020204020204" pitchFamily="34" charset="-122"/>
                  <a:ea typeface="微软雅黑" panose="020B0503020204020204" pitchFamily="34" charset="-122"/>
                </a:endParaRPr>
              </a:p>
              <a:p>
                <a:r>
                  <a:rPr lang="en-US" altLang="zh-CN" sz="800" dirty="0" smtClean="0">
                    <a:solidFill>
                      <a:srgbClr val="0000FF"/>
                    </a:solidFill>
                    <a:latin typeface="微软雅黑" panose="020B0503020204020204" pitchFamily="34" charset="-122"/>
                    <a:ea typeface="微软雅黑" panose="020B0503020204020204" pitchFamily="34" charset="-122"/>
                  </a:rPr>
                  <a:t>       e.g. MOS</a:t>
                </a:r>
                <a:r>
                  <a:rPr lang="en-US" altLang="zh-CN" sz="800" dirty="0">
                    <a:solidFill>
                      <a:srgbClr val="0000FF"/>
                    </a:solidFill>
                    <a:ea typeface="微软雅黑" panose="020B0503020204020204" pitchFamily="34" charset="-122"/>
                  </a:rPr>
                  <a:t> </a:t>
                </a:r>
                <a14:m>
                  <m:oMath xmlns:m="http://schemas.openxmlformats.org/officeDocument/2006/math">
                    <m:r>
                      <a:rPr lang="en-US" altLang="zh-CN" sz="800" b="0" i="1">
                        <a:solidFill>
                          <a:srgbClr val="0000FF"/>
                        </a:solidFill>
                        <a:latin typeface="Cambria Math" panose="02040503050406030204" pitchFamily="18" charset="0"/>
                        <a:ea typeface="微软雅黑" panose="020B0503020204020204" pitchFamily="34" charset="-122"/>
                      </a:rPr>
                      <m:t>≥ </m:t>
                    </m:r>
                  </m:oMath>
                </a14:m>
                <a:r>
                  <a:rPr lang="en-US" altLang="zh-CN" sz="800" dirty="0" smtClean="0">
                    <a:solidFill>
                      <a:srgbClr val="0000FF"/>
                    </a:solidFill>
                    <a:latin typeface="微软雅黑" panose="020B0503020204020204" pitchFamily="34" charset="-122"/>
                    <a:ea typeface="微软雅黑" panose="020B0503020204020204" pitchFamily="34" charset="-122"/>
                  </a:rPr>
                  <a:t>3.5</a:t>
                </a:r>
              </a:p>
              <a:p>
                <a:r>
                  <a:rPr lang="en-US" altLang="zh-CN" sz="800" dirty="0" smtClean="0">
                    <a:solidFill>
                      <a:srgbClr val="0000FF"/>
                    </a:solidFill>
                    <a:latin typeface="微软雅黑" panose="020B0503020204020204" pitchFamily="34" charset="-122"/>
                    <a:ea typeface="微软雅黑" panose="020B0503020204020204" pitchFamily="34" charset="-122"/>
                  </a:rPr>
                  <a:t>    - Service MOS</a:t>
                </a:r>
                <a:r>
                  <a:rPr lang="zh-CN" altLang="en-US" sz="800" dirty="0" smtClean="0">
                    <a:solidFill>
                      <a:srgbClr val="0000FF"/>
                    </a:solidFill>
                    <a:latin typeface="微软雅黑" panose="020B0503020204020204" pitchFamily="34" charset="-122"/>
                    <a:ea typeface="微软雅黑" panose="020B0503020204020204" pitchFamily="34" charset="-122"/>
                  </a:rPr>
                  <a:t> </a:t>
                </a:r>
                <a:r>
                  <a:rPr lang="en-US" altLang="zh-CN" sz="800" dirty="0" smtClean="0">
                    <a:solidFill>
                      <a:srgbClr val="0000FF"/>
                    </a:solidFill>
                    <a:latin typeface="微软雅黑" panose="020B0503020204020204" pitchFamily="34" charset="-122"/>
                    <a:ea typeface="微软雅黑" panose="020B0503020204020204" pitchFamily="34" charset="-122"/>
                  </a:rPr>
                  <a:t>Percentage </a:t>
                </a:r>
              </a:p>
              <a:p>
                <a:r>
                  <a:rPr lang="en-US" altLang="zh-CN" sz="800" dirty="0" smtClean="0">
                    <a:solidFill>
                      <a:srgbClr val="0000FF"/>
                    </a:solidFill>
                    <a:latin typeface="微软雅黑" panose="020B0503020204020204" pitchFamily="34" charset="-122"/>
                    <a:ea typeface="微软雅黑" panose="020B0503020204020204" pitchFamily="34" charset="-122"/>
                  </a:rPr>
                  <a:t>       Requirement e.g</a:t>
                </a:r>
                <a:r>
                  <a:rPr lang="en-US" altLang="zh-CN" sz="800" dirty="0">
                    <a:solidFill>
                      <a:srgbClr val="0000FF"/>
                    </a:solidFill>
                    <a:latin typeface="微软雅黑" panose="020B0503020204020204" pitchFamily="34" charset="-122"/>
                    <a:ea typeface="微软雅黑" panose="020B0503020204020204" pitchFamily="34" charset="-122"/>
                  </a:rPr>
                  <a:t>. </a:t>
                </a:r>
                <a14:m>
                  <m:oMath xmlns:m="http://schemas.openxmlformats.org/officeDocument/2006/math">
                    <m:r>
                      <a:rPr lang="en-US" altLang="zh-CN" sz="800" b="0" i="1">
                        <a:solidFill>
                          <a:srgbClr val="0000FF"/>
                        </a:solidFill>
                        <a:latin typeface="Cambria Math" panose="02040503050406030204" pitchFamily="18" charset="0"/>
                        <a:ea typeface="微软雅黑" panose="020B0503020204020204" pitchFamily="34" charset="-122"/>
                      </a:rPr>
                      <m:t>≥</m:t>
                    </m:r>
                  </m:oMath>
                </a14:m>
                <a:r>
                  <a:rPr lang="en-US" altLang="zh-CN" sz="800" dirty="0" smtClean="0">
                    <a:solidFill>
                      <a:srgbClr val="0000FF"/>
                    </a:solidFill>
                    <a:latin typeface="微软雅黑" panose="020B0503020204020204" pitchFamily="34" charset="-122"/>
                    <a:ea typeface="微软雅黑" panose="020B0503020204020204" pitchFamily="34" charset="-122"/>
                  </a:rPr>
                  <a:t>85%</a:t>
                </a:r>
                <a:endParaRPr lang="en-US" altLang="zh-CN" sz="800" dirty="0">
                  <a:solidFill>
                    <a:srgbClr val="0000FF"/>
                  </a:solidFill>
                  <a:latin typeface="微软雅黑" panose="020B0503020204020204" pitchFamily="34" charset="-122"/>
                  <a:ea typeface="微软雅黑" panose="020B0503020204020204" pitchFamily="34" charset="-122"/>
                </a:endParaRPr>
              </a:p>
              <a:p>
                <a:r>
                  <a:rPr lang="en-US" altLang="zh-CN" sz="800" dirty="0">
                    <a:solidFill>
                      <a:srgbClr val="0000FF"/>
                    </a:solidFill>
                    <a:latin typeface="微软雅黑" panose="020B0503020204020204" pitchFamily="34" charset="-122"/>
                    <a:ea typeface="微软雅黑" panose="020B0503020204020204" pitchFamily="34" charset="-122"/>
                  </a:rPr>
                  <a:t> </a:t>
                </a:r>
                <a:r>
                  <a:rPr lang="en-US" altLang="zh-CN" sz="800" dirty="0" smtClean="0">
                    <a:solidFill>
                      <a:srgbClr val="0000FF"/>
                    </a:solidFill>
                    <a:latin typeface="微软雅黑" panose="020B0503020204020204" pitchFamily="34" charset="-122"/>
                    <a:ea typeface="微软雅黑" panose="020B0503020204020204" pitchFamily="34" charset="-122"/>
                  </a:rPr>
                  <a:t>   - Max Users Requirement per APP ID e.g. 500</a:t>
                </a:r>
              </a:p>
              <a:p>
                <a:r>
                  <a:rPr lang="en-US" sz="800" dirty="0" smtClean="0">
                    <a:solidFill>
                      <a:srgbClr val="0000FF"/>
                    </a:solidFill>
                    <a:latin typeface="微软雅黑" panose="020B0503020204020204" pitchFamily="34" charset="-122"/>
                    <a:ea typeface="微软雅黑" panose="020B0503020204020204" pitchFamily="34" charset="-122"/>
                  </a:rPr>
                  <a:t>    - </a:t>
                </a:r>
                <a:r>
                  <a:rPr lang="en-GB" sz="800" dirty="0">
                    <a:solidFill>
                      <a:srgbClr val="0000FF"/>
                    </a:solidFill>
                    <a:latin typeface="微软雅黑" panose="020B0503020204020204" pitchFamily="34" charset="-122"/>
                    <a:ea typeface="微软雅黑" panose="020B0503020204020204" pitchFamily="34" charset="-122"/>
                  </a:rPr>
                  <a:t>F</a:t>
                </a:r>
                <a:r>
                  <a:rPr lang="en-GB" sz="800" dirty="0" smtClean="0">
                    <a:solidFill>
                      <a:srgbClr val="0000FF"/>
                    </a:solidFill>
                    <a:latin typeface="微软雅黑" panose="020B0503020204020204" pitchFamily="34" charset="-122"/>
                    <a:ea typeface="微软雅黑" panose="020B0503020204020204" pitchFamily="34" charset="-122"/>
                  </a:rPr>
                  <a:t>low bit rate Requirement ,e.g. </a:t>
                </a:r>
                <a:r>
                  <a:rPr lang="en-GB" sz="800" dirty="0" err="1" smtClean="0">
                    <a:solidFill>
                      <a:srgbClr val="0000FF"/>
                    </a:solidFill>
                    <a:latin typeface="微软雅黑" panose="020B0503020204020204" pitchFamily="34" charset="-122"/>
                    <a:ea typeface="微软雅黑" panose="020B0503020204020204" pitchFamily="34" charset="-122"/>
                  </a:rPr>
                  <a:t>3.5MB</a:t>
                </a:r>
                <a:endParaRPr lang="en-US" sz="800" dirty="0">
                  <a:solidFill>
                    <a:srgbClr val="0000FF"/>
                  </a:solidFill>
                  <a:latin typeface="微软雅黑" panose="020B0503020204020204" pitchFamily="34" charset="-122"/>
                  <a:ea typeface="微软雅黑" panose="020B0503020204020204" pitchFamily="34" charset="-122"/>
                </a:endParaRPr>
              </a:p>
            </p:txBody>
          </p:sp>
        </mc:Choice>
        <mc:Fallback xmlns="">
          <p:sp>
            <p:nvSpPr>
              <p:cNvPr id="189" name="椭圆 268"/>
              <p:cNvSpPr>
                <a:spLocks noRot="1" noChangeAspect="1" noMove="1" noResize="1" noEditPoints="1" noAdjustHandles="1" noChangeArrowheads="1" noChangeShapeType="1" noTextEdit="1"/>
              </p:cNvSpPr>
              <p:nvPr/>
            </p:nvSpPr>
            <p:spPr bwMode="gray">
              <a:xfrm>
                <a:off x="6514314" y="2769163"/>
                <a:ext cx="1422322" cy="910304"/>
              </a:xfrm>
              <a:prstGeom prst="ellipse">
                <a:avLst/>
              </a:prstGeom>
              <a:blipFill rotWithShape="0">
                <a:blip r:embed="rId20"/>
                <a:stretch>
                  <a:fillRect t="-7333" r="-88841" b="-10000"/>
                </a:stretch>
              </a:blipFill>
              <a:ln w="9525">
                <a:noFill/>
                <a:round/>
                <a:headEnd/>
                <a:tailEnd/>
              </a:ln>
              <a:effectLst/>
            </p:spPr>
            <p:txBody>
              <a:bodyPr/>
              <a:lstStyle/>
              <a:p>
                <a:r>
                  <a:rPr lang="en-US">
                    <a:noFill/>
                  </a:rPr>
                  <a:t> </a:t>
                </a:r>
              </a:p>
            </p:txBody>
          </p:sp>
        </mc:Fallback>
      </mc:AlternateContent>
      <p:sp>
        <p:nvSpPr>
          <p:cNvPr id="190" name="椭圆 268"/>
          <p:cNvSpPr/>
          <p:nvPr/>
        </p:nvSpPr>
        <p:spPr bwMode="gray">
          <a:xfrm>
            <a:off x="8208235" y="1783416"/>
            <a:ext cx="2517830" cy="785919"/>
          </a:xfrm>
          <a:prstGeom prst="ellipse">
            <a:avLst/>
          </a:prstGeom>
          <a:noFill/>
          <a:ln w="9525">
            <a:noFill/>
            <a:round/>
            <a:headEnd/>
            <a:tailEnd/>
          </a:ln>
          <a:effectLst/>
        </p:spPr>
        <p:txBody>
          <a:bodyPr wrap="none" rtlCol="0" anchor="ctr"/>
          <a:lstStyle/>
          <a:p>
            <a:r>
              <a:rPr lang="zh-CN" altLang="en-US" sz="800" dirty="0" smtClean="0">
                <a:solidFill>
                  <a:srgbClr val="C00000"/>
                </a:solidFill>
                <a:latin typeface="微软雅黑" panose="020B0503020204020204" pitchFamily="34" charset="-122"/>
                <a:ea typeface="微软雅黑" panose="020B0503020204020204" pitchFamily="34" charset="-122"/>
              </a:rPr>
              <a:t>② </a:t>
            </a:r>
            <a:r>
              <a:rPr lang="en-US" sz="800" dirty="0" smtClean="0">
                <a:solidFill>
                  <a:srgbClr val="C00000"/>
                </a:solidFill>
                <a:latin typeface="微软雅黑" panose="020B0503020204020204" pitchFamily="34" charset="-122"/>
                <a:ea typeface="微软雅黑" panose="020B0503020204020204" pitchFamily="34" charset="-122"/>
              </a:rPr>
              <a:t>Slice B Load Level</a:t>
            </a:r>
            <a:r>
              <a:rPr lang="zh-CN" altLang="en-US" sz="800" dirty="0" smtClean="0">
                <a:solidFill>
                  <a:srgbClr val="C00000"/>
                </a:solidFill>
                <a:latin typeface="微软雅黑" panose="020B0503020204020204" pitchFamily="34" charset="-122"/>
                <a:ea typeface="微软雅黑" panose="020B0503020204020204" pitchFamily="34" charset="-122"/>
              </a:rPr>
              <a:t> </a:t>
            </a:r>
            <a:r>
              <a:rPr lang="en-US" altLang="zh-CN" sz="800" dirty="0">
                <a:solidFill>
                  <a:srgbClr val="C00000"/>
                </a:solidFill>
                <a:latin typeface="微软雅黑" panose="020B0503020204020204" pitchFamily="34" charset="-122"/>
                <a:ea typeface="微软雅黑" panose="020B0503020204020204" pitchFamily="34" charset="-122"/>
              </a:rPr>
              <a:t>I</a:t>
            </a:r>
            <a:r>
              <a:rPr lang="en-US" altLang="zh-CN" sz="800" dirty="0" smtClean="0">
                <a:solidFill>
                  <a:srgbClr val="C00000"/>
                </a:solidFill>
                <a:latin typeface="微软雅黑" panose="020B0503020204020204" pitchFamily="34" charset="-122"/>
                <a:ea typeface="微软雅黑" panose="020B0503020204020204" pitchFamily="34" charset="-122"/>
              </a:rPr>
              <a:t>nfo</a:t>
            </a:r>
            <a:r>
              <a:rPr lang="zh-CN" altLang="en-US" sz="800" dirty="0" smtClean="0">
                <a:solidFill>
                  <a:srgbClr val="C00000"/>
                </a:solidFill>
                <a:latin typeface="微软雅黑" panose="020B0503020204020204" pitchFamily="34" charset="-122"/>
                <a:ea typeface="微软雅黑" panose="020B0503020204020204" pitchFamily="34" charset="-122"/>
              </a:rPr>
              <a:t> </a:t>
            </a:r>
            <a:r>
              <a:rPr lang="en-US" altLang="zh-CN" sz="800" dirty="0" smtClean="0">
                <a:solidFill>
                  <a:srgbClr val="C00000"/>
                </a:solidFill>
                <a:latin typeface="微软雅黑" panose="020B0503020204020204" pitchFamily="34" charset="-122"/>
                <a:ea typeface="微软雅黑" panose="020B0503020204020204" pitchFamily="34" charset="-122"/>
              </a:rPr>
              <a:t>per cell per Region:</a:t>
            </a:r>
            <a:endParaRPr lang="en-US" altLang="zh-CN" sz="800" dirty="0">
              <a:solidFill>
                <a:srgbClr val="C00000"/>
              </a:solidFill>
              <a:latin typeface="微软雅黑" panose="020B0503020204020204" pitchFamily="34" charset="-122"/>
              <a:ea typeface="微软雅黑" panose="020B0503020204020204" pitchFamily="34" charset="-122"/>
            </a:endParaRPr>
          </a:p>
          <a:p>
            <a:r>
              <a:rPr lang="en-US" altLang="zh-CN" sz="800" dirty="0" smtClean="0">
                <a:solidFill>
                  <a:srgbClr val="C00000"/>
                </a:solidFill>
                <a:latin typeface="微软雅黑" panose="020B0503020204020204" pitchFamily="34" charset="-122"/>
                <a:ea typeface="微软雅黑" panose="020B0503020204020204" pitchFamily="34" charset="-122"/>
              </a:rPr>
              <a:t>    - Max Users </a:t>
            </a:r>
          </a:p>
          <a:p>
            <a:r>
              <a:rPr lang="en-US" altLang="zh-CN" sz="800" dirty="0">
                <a:solidFill>
                  <a:srgbClr val="C00000"/>
                </a:solidFill>
                <a:latin typeface="微软雅黑" panose="020B0503020204020204" pitchFamily="34" charset="-122"/>
                <a:ea typeface="微软雅黑" panose="020B0503020204020204" pitchFamily="34" charset="-122"/>
              </a:rPr>
              <a:t> </a:t>
            </a:r>
            <a:r>
              <a:rPr lang="en-US" altLang="zh-CN" sz="800" dirty="0" smtClean="0">
                <a:solidFill>
                  <a:srgbClr val="C00000"/>
                </a:solidFill>
                <a:latin typeface="微软雅黑" panose="020B0503020204020204" pitchFamily="34" charset="-122"/>
                <a:ea typeface="微软雅黑" panose="020B0503020204020204" pitchFamily="34" charset="-122"/>
              </a:rPr>
              <a:t>   - </a:t>
            </a:r>
            <a:r>
              <a:rPr lang="en-US" altLang="zh-CN" sz="800" dirty="0">
                <a:solidFill>
                  <a:srgbClr val="C00000"/>
                </a:solidFill>
                <a:latin typeface="微软雅黑" panose="020B0503020204020204" pitchFamily="34" charset="-122"/>
                <a:ea typeface="微软雅黑" panose="020B0503020204020204" pitchFamily="34" charset="-122"/>
              </a:rPr>
              <a:t>T</a:t>
            </a:r>
            <a:r>
              <a:rPr lang="en-US" altLang="zh-CN" sz="800" dirty="0" smtClean="0">
                <a:solidFill>
                  <a:srgbClr val="C00000"/>
                </a:solidFill>
                <a:latin typeface="微软雅黑" panose="020B0503020204020204" pitchFamily="34" charset="-122"/>
                <a:ea typeface="微软雅黑" panose="020B0503020204020204" pitchFamily="34" charset="-122"/>
              </a:rPr>
              <a:t>ime Window</a:t>
            </a:r>
            <a:endParaRPr lang="en-US" altLang="zh-CN" sz="800" dirty="0">
              <a:solidFill>
                <a:srgbClr val="C00000"/>
              </a:solidFill>
              <a:latin typeface="微软雅黑" panose="020B0503020204020204" pitchFamily="34" charset="-122"/>
              <a:ea typeface="微软雅黑" panose="020B0503020204020204" pitchFamily="34" charset="-122"/>
            </a:endParaRPr>
          </a:p>
          <a:p>
            <a:r>
              <a:rPr lang="en-US" altLang="zh-CN" sz="800" dirty="0" smtClean="0">
                <a:solidFill>
                  <a:srgbClr val="C00000"/>
                </a:solidFill>
                <a:latin typeface="微软雅黑" panose="020B0503020204020204" pitchFamily="34" charset="-122"/>
                <a:ea typeface="微软雅黑" panose="020B0503020204020204" pitchFamily="34" charset="-122"/>
              </a:rPr>
              <a:t>    - Max Users per App ID </a:t>
            </a:r>
          </a:p>
          <a:p>
            <a:r>
              <a:rPr lang="en-US" altLang="zh-CN" sz="800" dirty="0" smtClean="0">
                <a:solidFill>
                  <a:srgbClr val="C00000"/>
                </a:solidFill>
                <a:latin typeface="微软雅黑" panose="020B0503020204020204" pitchFamily="34" charset="-122"/>
                <a:ea typeface="微软雅黑" panose="020B0503020204020204" pitchFamily="34" charset="-122"/>
              </a:rPr>
              <a:t>    - Max Users per MOS</a:t>
            </a:r>
            <a:r>
              <a:rPr lang="zh-CN" altLang="en-US" sz="800" dirty="0" smtClean="0">
                <a:solidFill>
                  <a:srgbClr val="C00000"/>
                </a:solidFill>
                <a:latin typeface="微软雅黑" panose="020B0503020204020204" pitchFamily="34" charset="-122"/>
                <a:ea typeface="微软雅黑" panose="020B0503020204020204" pitchFamily="34" charset="-122"/>
              </a:rPr>
              <a:t> </a:t>
            </a:r>
            <a:r>
              <a:rPr lang="en-US" altLang="zh-CN" sz="800" dirty="0">
                <a:solidFill>
                  <a:srgbClr val="C00000"/>
                </a:solidFill>
                <a:latin typeface="微软雅黑" panose="020B0503020204020204" pitchFamily="34" charset="-122"/>
                <a:ea typeface="微软雅黑" panose="020B0503020204020204" pitchFamily="34" charset="-122"/>
              </a:rPr>
              <a:t>W</a:t>
            </a:r>
            <a:r>
              <a:rPr lang="en-US" altLang="zh-CN" sz="800" dirty="0" smtClean="0">
                <a:solidFill>
                  <a:srgbClr val="C00000"/>
                </a:solidFill>
                <a:latin typeface="微软雅黑" panose="020B0503020204020204" pitchFamily="34" charset="-122"/>
                <a:ea typeface="微软雅黑" panose="020B0503020204020204" pitchFamily="34" charset="-122"/>
              </a:rPr>
              <a:t>indow per APP ID</a:t>
            </a:r>
            <a:endParaRPr lang="en-US" sz="800" dirty="0">
              <a:solidFill>
                <a:srgbClr val="C00000"/>
              </a:solidFill>
              <a:latin typeface="微软雅黑" panose="020B0503020204020204" pitchFamily="34" charset="-122"/>
              <a:ea typeface="微软雅黑" panose="020B0503020204020204" pitchFamily="34" charset="-122"/>
            </a:endParaRPr>
          </a:p>
        </p:txBody>
      </p:sp>
      <p:sp>
        <p:nvSpPr>
          <p:cNvPr id="195" name="任意多边形 194"/>
          <p:cNvSpPr/>
          <p:nvPr/>
        </p:nvSpPr>
        <p:spPr bwMode="auto">
          <a:xfrm>
            <a:off x="10047514" y="1765132"/>
            <a:ext cx="1735841" cy="2562547"/>
          </a:xfrm>
          <a:custGeom>
            <a:avLst/>
            <a:gdLst>
              <a:gd name="connsiteX0" fmla="*/ 0 w 1520827"/>
              <a:gd name="connsiteY0" fmla="*/ 2616200 h 2655109"/>
              <a:gd name="connsiteX1" fmla="*/ 1397000 w 1520827"/>
              <a:gd name="connsiteY1" fmla="*/ 2294467 h 2655109"/>
              <a:gd name="connsiteX2" fmla="*/ 1363134 w 1520827"/>
              <a:gd name="connsiteY2" fmla="*/ 0 h 2655109"/>
            </a:gdLst>
            <a:ahLst/>
            <a:cxnLst>
              <a:cxn ang="0">
                <a:pos x="connsiteX0" y="connsiteY0"/>
              </a:cxn>
              <a:cxn ang="0">
                <a:pos x="connsiteX1" y="connsiteY1"/>
              </a:cxn>
              <a:cxn ang="0">
                <a:pos x="connsiteX2" y="connsiteY2"/>
              </a:cxn>
            </a:cxnLst>
            <a:rect l="l" t="t" r="r" b="b"/>
            <a:pathLst>
              <a:path w="1520827" h="2655109">
                <a:moveTo>
                  <a:pt x="0" y="2616200"/>
                </a:moveTo>
                <a:cubicBezTo>
                  <a:pt x="584905" y="2673350"/>
                  <a:pt x="1169811" y="2730500"/>
                  <a:pt x="1397000" y="2294467"/>
                </a:cubicBezTo>
                <a:cubicBezTo>
                  <a:pt x="1624189" y="1858434"/>
                  <a:pt x="1493661" y="929217"/>
                  <a:pt x="1363134" y="0"/>
                </a:cubicBezTo>
              </a:path>
            </a:pathLst>
          </a:custGeom>
          <a:noFill/>
          <a:ln w="9525" cap="flat" cmpd="sng" algn="ctr">
            <a:solidFill>
              <a:srgbClr val="0000FF"/>
            </a:solidFill>
            <a:prstDash val="dash"/>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endParaRPr lang="en-US">
              <a:latin typeface="Arial" charset="0"/>
            </a:endParaRPr>
          </a:p>
        </p:txBody>
      </p:sp>
      <p:sp>
        <p:nvSpPr>
          <p:cNvPr id="196" name="椭圆 262"/>
          <p:cNvSpPr/>
          <p:nvPr/>
        </p:nvSpPr>
        <p:spPr bwMode="gray">
          <a:xfrm>
            <a:off x="7522931" y="4327679"/>
            <a:ext cx="1028529" cy="442880"/>
          </a:xfrm>
          <a:prstGeom prst="ellipse">
            <a:avLst/>
          </a:prstGeom>
          <a:solidFill>
            <a:schemeClr val="accent2">
              <a:lumMod val="20000"/>
              <a:lumOff val="80000"/>
            </a:schemeClr>
          </a:solidFill>
          <a:ln w="9525">
            <a:solidFill>
              <a:schemeClr val="tx1"/>
            </a:solidFill>
            <a:round/>
            <a:headEnd/>
            <a:tailEnd/>
          </a:ln>
          <a:effectLst/>
        </p:spPr>
        <p:txBody>
          <a:bodyPr wrap="none" rtlCol="0" anchor="ctr"/>
          <a:lstStyle/>
          <a:p>
            <a:pPr algn="ctr"/>
            <a:r>
              <a:rPr lang="en-US" altLang="zh-CN" sz="1067" dirty="0" err="1" smtClean="0">
                <a:solidFill>
                  <a:srgbClr val="000000"/>
                </a:solidFill>
                <a:latin typeface="微软雅黑" pitchFamily="34" charset="-122"/>
                <a:ea typeface="微软雅黑" pitchFamily="34" charset="-122"/>
              </a:rPr>
              <a:t>SMF</a:t>
            </a:r>
            <a:endParaRPr lang="en-US" altLang="zh-CN" sz="1067" dirty="0">
              <a:solidFill>
                <a:srgbClr val="000000"/>
              </a:solidFill>
              <a:latin typeface="微软雅黑" pitchFamily="34" charset="-122"/>
              <a:ea typeface="微软雅黑" pitchFamily="34" charset="-122"/>
            </a:endParaRPr>
          </a:p>
        </p:txBody>
      </p:sp>
      <p:sp>
        <p:nvSpPr>
          <p:cNvPr id="197" name="椭圆 255"/>
          <p:cNvSpPr/>
          <p:nvPr/>
        </p:nvSpPr>
        <p:spPr bwMode="gray">
          <a:xfrm>
            <a:off x="6981237" y="3765881"/>
            <a:ext cx="566388" cy="189953"/>
          </a:xfrm>
          <a:prstGeom prst="ellipse">
            <a:avLst/>
          </a:prstGeom>
          <a:solidFill>
            <a:schemeClr val="accent2">
              <a:lumMod val="20000"/>
              <a:lumOff val="80000"/>
            </a:schemeClr>
          </a:solidFill>
          <a:ln w="19050">
            <a:solidFill>
              <a:srgbClr val="0000CC"/>
            </a:solidFill>
            <a:round/>
            <a:headEnd/>
            <a:tailEnd/>
          </a:ln>
          <a:effectLst/>
        </p:spPr>
        <p:txBody>
          <a:bodyPr wrap="none" rtlCol="0" anchor="ctr"/>
          <a:lstStyle/>
          <a:p>
            <a:pPr algn="ctr"/>
            <a:r>
              <a:rPr lang="en-US" altLang="zh-CN" sz="1333" b="1" dirty="0" smtClean="0">
                <a:solidFill>
                  <a:srgbClr val="0000CC"/>
                </a:solidFill>
                <a:latin typeface="Arial" charset="0"/>
              </a:rPr>
              <a:t>AMF</a:t>
            </a:r>
            <a:endParaRPr lang="en-US" sz="1333" b="1" dirty="0">
              <a:solidFill>
                <a:srgbClr val="0000CC"/>
              </a:solidFill>
              <a:latin typeface="Arial" charset="0"/>
            </a:endParaRPr>
          </a:p>
        </p:txBody>
      </p:sp>
      <p:sp>
        <p:nvSpPr>
          <p:cNvPr id="198" name="任意多边形 197"/>
          <p:cNvSpPr/>
          <p:nvPr/>
        </p:nvSpPr>
        <p:spPr bwMode="auto">
          <a:xfrm>
            <a:off x="7382933" y="1786467"/>
            <a:ext cx="2844800" cy="2637420"/>
          </a:xfrm>
          <a:custGeom>
            <a:avLst/>
            <a:gdLst>
              <a:gd name="connsiteX0" fmla="*/ 0 w 2844800"/>
              <a:gd name="connsiteY0" fmla="*/ 0 h 2637420"/>
              <a:gd name="connsiteX1" fmla="*/ 457200 w 2844800"/>
              <a:gd name="connsiteY1" fmla="*/ 1854200 h 2637420"/>
              <a:gd name="connsiteX2" fmla="*/ 1710267 w 2844800"/>
              <a:gd name="connsiteY2" fmla="*/ 2607733 h 2637420"/>
              <a:gd name="connsiteX3" fmla="*/ 770467 w 2844800"/>
              <a:gd name="connsiteY3" fmla="*/ 931333 h 2637420"/>
              <a:gd name="connsiteX4" fmla="*/ 1253067 w 2844800"/>
              <a:gd name="connsiteY4" fmla="*/ 905933 h 2637420"/>
              <a:gd name="connsiteX5" fmla="*/ 2844800 w 2844800"/>
              <a:gd name="connsiteY5" fmla="*/ 922866 h 2637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44800" h="2637420">
                <a:moveTo>
                  <a:pt x="0" y="0"/>
                </a:moveTo>
                <a:cubicBezTo>
                  <a:pt x="86078" y="709789"/>
                  <a:pt x="172156" y="1419578"/>
                  <a:pt x="457200" y="1854200"/>
                </a:cubicBezTo>
                <a:cubicBezTo>
                  <a:pt x="742244" y="2288822"/>
                  <a:pt x="1658056" y="2761544"/>
                  <a:pt x="1710267" y="2607733"/>
                </a:cubicBezTo>
                <a:cubicBezTo>
                  <a:pt x="1762478" y="2453922"/>
                  <a:pt x="846667" y="1214966"/>
                  <a:pt x="770467" y="931333"/>
                </a:cubicBezTo>
                <a:cubicBezTo>
                  <a:pt x="694267" y="647700"/>
                  <a:pt x="1253067" y="905933"/>
                  <a:pt x="1253067" y="905933"/>
                </a:cubicBezTo>
                <a:lnTo>
                  <a:pt x="2844800" y="922866"/>
                </a:lnTo>
              </a:path>
            </a:pathLst>
          </a:custGeom>
          <a:noFill/>
          <a:ln w="9525" cap="flat" cmpd="sng" algn="ctr">
            <a:solidFill>
              <a:srgbClr val="0000FF"/>
            </a:solidFill>
            <a:prstDash val="dash"/>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sp>
        <p:nvSpPr>
          <p:cNvPr id="205" name="矩形 311"/>
          <p:cNvSpPr/>
          <p:nvPr/>
        </p:nvSpPr>
        <p:spPr>
          <a:xfrm>
            <a:off x="8240470" y="5665859"/>
            <a:ext cx="3405001" cy="461665"/>
          </a:xfrm>
          <a:prstGeom prst="rect">
            <a:avLst/>
          </a:prstGeom>
        </p:spPr>
        <p:txBody>
          <a:bodyPr wrap="square">
            <a:spAutoFit/>
          </a:bodyPr>
          <a:lstStyle/>
          <a:p>
            <a:pPr lvl="0" algn="ctr"/>
            <a:r>
              <a:rPr lang="en-US" altLang="zh-CN" sz="1200" dirty="0">
                <a:solidFill>
                  <a:srgbClr val="0000FF"/>
                </a:solidFill>
                <a:latin typeface="微软雅黑" panose="020B0503020204020204" pitchFamily="34" charset="-122"/>
                <a:ea typeface="微软雅黑" panose="020B0503020204020204" pitchFamily="34" charset="-122"/>
              </a:rPr>
              <a:t>NWDAF-Assisted Control Plane </a:t>
            </a:r>
            <a:endParaRPr lang="en-US" altLang="zh-CN" sz="1200" dirty="0" smtClean="0">
              <a:solidFill>
                <a:srgbClr val="0000FF"/>
              </a:solidFill>
              <a:latin typeface="微软雅黑" panose="020B0503020204020204" pitchFamily="34" charset="-122"/>
              <a:ea typeface="微软雅黑" panose="020B0503020204020204" pitchFamily="34" charset="-122"/>
            </a:endParaRPr>
          </a:p>
          <a:p>
            <a:pPr lvl="0" algn="ctr"/>
            <a:r>
              <a:rPr lang="en-US" altLang="zh-CN" sz="1200" dirty="0" smtClean="0">
                <a:solidFill>
                  <a:srgbClr val="0000FF"/>
                </a:solidFill>
                <a:latin typeface="微软雅黑" panose="020B0503020204020204" pitchFamily="34" charset="-122"/>
                <a:ea typeface="微软雅黑" panose="020B0503020204020204" pitchFamily="34" charset="-122"/>
              </a:rPr>
              <a:t>Slice SLA </a:t>
            </a:r>
            <a:r>
              <a:rPr lang="en-US" altLang="zh-CN" sz="1200" dirty="0">
                <a:solidFill>
                  <a:srgbClr val="0000FF"/>
                </a:solidFill>
                <a:latin typeface="微软雅黑" panose="020B0503020204020204" pitchFamily="34" charset="-122"/>
                <a:ea typeface="微软雅黑" panose="020B0503020204020204" pitchFamily="34" charset="-122"/>
              </a:rPr>
              <a:t>Guarantee</a:t>
            </a:r>
            <a:endParaRPr lang="en-US" sz="1200" dirty="0">
              <a:solidFill>
                <a:srgbClr val="0000FF"/>
              </a:solidFill>
              <a:latin typeface="微软雅黑" panose="020B0503020204020204" pitchFamily="34" charset="-122"/>
              <a:ea typeface="微软雅黑" panose="020B0503020204020204" pitchFamily="34" charset="-122"/>
            </a:endParaRPr>
          </a:p>
        </p:txBody>
      </p:sp>
      <p:sp>
        <p:nvSpPr>
          <p:cNvPr id="206" name="矩形 311"/>
          <p:cNvSpPr/>
          <p:nvPr/>
        </p:nvSpPr>
        <p:spPr>
          <a:xfrm>
            <a:off x="3421974" y="5699732"/>
            <a:ext cx="3405001" cy="461665"/>
          </a:xfrm>
          <a:prstGeom prst="rect">
            <a:avLst/>
          </a:prstGeom>
        </p:spPr>
        <p:txBody>
          <a:bodyPr wrap="square">
            <a:spAutoFit/>
          </a:bodyPr>
          <a:lstStyle/>
          <a:p>
            <a:pPr lvl="0" algn="ctr"/>
            <a:r>
              <a:rPr lang="en-US" altLang="zh-CN" sz="1200" dirty="0" smtClean="0">
                <a:solidFill>
                  <a:srgbClr val="0000FF"/>
                </a:solidFill>
                <a:latin typeface="微软雅黑" panose="020B0503020204020204" pitchFamily="34" charset="-122"/>
                <a:ea typeface="微软雅黑" panose="020B0503020204020204" pitchFamily="34" charset="-122"/>
              </a:rPr>
              <a:t>MDAS-Assisted Management Plane </a:t>
            </a:r>
          </a:p>
          <a:p>
            <a:pPr lvl="0" algn="ctr"/>
            <a:r>
              <a:rPr lang="en-US" altLang="zh-CN" sz="1200" dirty="0" smtClean="0">
                <a:solidFill>
                  <a:srgbClr val="0000FF"/>
                </a:solidFill>
                <a:latin typeface="微软雅黑" panose="020B0503020204020204" pitchFamily="34" charset="-122"/>
                <a:ea typeface="微软雅黑" panose="020B0503020204020204" pitchFamily="34" charset="-122"/>
              </a:rPr>
              <a:t>Slice SLA Management</a:t>
            </a:r>
            <a:endParaRPr lang="en-US" altLang="zh-CN" sz="1200" dirty="0">
              <a:solidFill>
                <a:srgbClr val="0000FF"/>
              </a:solidFill>
              <a:latin typeface="微软雅黑" panose="020B0503020204020204" pitchFamily="34" charset="-122"/>
              <a:ea typeface="微软雅黑" panose="020B0503020204020204" pitchFamily="34" charset="-122"/>
            </a:endParaRPr>
          </a:p>
        </p:txBody>
      </p:sp>
      <p:sp>
        <p:nvSpPr>
          <p:cNvPr id="211" name="矩形 311"/>
          <p:cNvSpPr/>
          <p:nvPr/>
        </p:nvSpPr>
        <p:spPr>
          <a:xfrm>
            <a:off x="293383" y="5665860"/>
            <a:ext cx="2763599" cy="461665"/>
          </a:xfrm>
          <a:prstGeom prst="rect">
            <a:avLst/>
          </a:prstGeom>
        </p:spPr>
        <p:txBody>
          <a:bodyPr wrap="square">
            <a:spAutoFit/>
          </a:bodyPr>
          <a:lstStyle/>
          <a:p>
            <a:pPr algn="ctr"/>
            <a:r>
              <a:rPr lang="en-US" altLang="zh-CN" sz="1200" dirty="0" smtClean="0">
                <a:solidFill>
                  <a:srgbClr val="0000FF"/>
                </a:solidFill>
                <a:latin typeface="微软雅黑" panose="020B0503020204020204" pitchFamily="34" charset="-122"/>
                <a:ea typeface="微软雅黑" panose="020B0503020204020204" pitchFamily="34" charset="-122"/>
              </a:rPr>
              <a:t>Static: physical network deployment per domain </a:t>
            </a:r>
            <a:endParaRPr lang="en-US" altLang="zh-CN" sz="1200" dirty="0">
              <a:solidFill>
                <a:srgbClr val="0000FF"/>
              </a:solidFill>
              <a:latin typeface="微软雅黑" panose="020B0503020204020204" pitchFamily="34" charset="-122"/>
              <a:ea typeface="微软雅黑" panose="020B0503020204020204" pitchFamily="34" charset="-122"/>
            </a:endParaRPr>
          </a:p>
        </p:txBody>
      </p:sp>
      <p:sp>
        <p:nvSpPr>
          <p:cNvPr id="97" name="圆角矩形 307"/>
          <p:cNvSpPr/>
          <p:nvPr/>
        </p:nvSpPr>
        <p:spPr bwMode="auto">
          <a:xfrm>
            <a:off x="280312" y="1834911"/>
            <a:ext cx="3039252" cy="3770021"/>
          </a:xfrm>
          <a:prstGeom prst="roundRect">
            <a:avLst>
              <a:gd name="adj" fmla="val 3896"/>
            </a:avLst>
          </a:prstGeom>
          <a:solidFill>
            <a:srgbClr val="979B9B">
              <a:alpha val="60000"/>
            </a:srgbClr>
          </a:solidFill>
          <a:ln w="9525" cap="flat" cmpd="sng" algn="ctr">
            <a:noFill/>
            <a:prstDash val="solid"/>
            <a:round/>
            <a:headEnd type="none" w="med" len="med"/>
            <a:tailEnd type="none" w="med" len="med"/>
          </a:ln>
          <a:effectLst/>
        </p:spPr>
        <p:txBody>
          <a:bodyPr vert="horz" wrap="square" lIns="105600" tIns="52800" rIns="105600" bIns="52800" numCol="1" rtlCol="0" anchor="t" anchorCtr="0" compatLnSpc="1">
            <a:prstTxWarp prst="textNoShape">
              <a:avLst/>
            </a:prstTxWarp>
            <a:noAutofit/>
          </a:bodyPr>
          <a:lstStyle/>
          <a:p>
            <a:pPr defTabSz="1068891" eaLnBrk="1" hangingPunct="1"/>
            <a:endParaRPr lang="en-US" sz="1600">
              <a:solidFill>
                <a:schemeClr val="bg1"/>
              </a:solidFill>
              <a:latin typeface="FrutigerNext LT Regular" pitchFamily="34" charset="0"/>
              <a:ea typeface="ＭＳ Ｐゴシック" pitchFamily="34" charset="-128"/>
            </a:endParaRPr>
          </a:p>
        </p:txBody>
      </p:sp>
      <p:sp>
        <p:nvSpPr>
          <p:cNvPr id="98" name="圆角矩形 307"/>
          <p:cNvSpPr/>
          <p:nvPr/>
        </p:nvSpPr>
        <p:spPr bwMode="auto">
          <a:xfrm>
            <a:off x="6825062" y="1843377"/>
            <a:ext cx="5311070" cy="3770021"/>
          </a:xfrm>
          <a:prstGeom prst="roundRect">
            <a:avLst>
              <a:gd name="adj" fmla="val 3896"/>
            </a:avLst>
          </a:prstGeom>
          <a:solidFill>
            <a:srgbClr val="979B9B">
              <a:alpha val="60000"/>
            </a:srgbClr>
          </a:solidFill>
          <a:ln w="9525" cap="flat" cmpd="sng" algn="ctr">
            <a:noFill/>
            <a:prstDash val="solid"/>
            <a:round/>
            <a:headEnd type="none" w="med" len="med"/>
            <a:tailEnd type="none" w="med" len="med"/>
          </a:ln>
          <a:effectLst/>
        </p:spPr>
        <p:txBody>
          <a:bodyPr vert="horz" wrap="square" lIns="105600" tIns="52800" rIns="105600" bIns="52800" numCol="1" rtlCol="0" anchor="t" anchorCtr="0" compatLnSpc="1">
            <a:prstTxWarp prst="textNoShape">
              <a:avLst/>
            </a:prstTxWarp>
            <a:noAutofit/>
          </a:bodyPr>
          <a:lstStyle/>
          <a:p>
            <a:pPr defTabSz="1068891" eaLnBrk="1" hangingPunct="1"/>
            <a:endParaRPr lang="en-US" sz="1600">
              <a:solidFill>
                <a:schemeClr val="bg1"/>
              </a:solidFill>
              <a:latin typeface="FrutigerNext LT Regular" pitchFamily="34" charset="0"/>
              <a:ea typeface="ＭＳ Ｐゴシック" pitchFamily="34" charset="-128"/>
            </a:endParaRPr>
          </a:p>
        </p:txBody>
      </p:sp>
      <p:sp>
        <p:nvSpPr>
          <p:cNvPr id="99" name="矩形 98"/>
          <p:cNvSpPr/>
          <p:nvPr/>
        </p:nvSpPr>
        <p:spPr>
          <a:xfrm>
            <a:off x="3420347" y="2419404"/>
            <a:ext cx="2626925" cy="230832"/>
          </a:xfrm>
          <a:prstGeom prst="rect">
            <a:avLst/>
          </a:prstGeom>
        </p:spPr>
        <p:txBody>
          <a:bodyPr wrap="square">
            <a:spAutoFit/>
          </a:bodyPr>
          <a:lstStyle/>
          <a:p>
            <a:pPr algn="ctr"/>
            <a:r>
              <a:rPr lang="en-US" altLang="zh-CN" sz="900" dirty="0" smtClean="0">
                <a:solidFill>
                  <a:srgbClr val="0000FF"/>
                </a:solidFill>
                <a:latin typeface="微软雅黑" panose="020B0503020204020204" pitchFamily="34" charset="-122"/>
                <a:ea typeface="微软雅黑" panose="020B0503020204020204" pitchFamily="34" charset="-122"/>
              </a:rPr>
              <a:t>② Network KPIs Combination</a:t>
            </a:r>
            <a:endParaRPr lang="en-US" altLang="zh-CN" sz="900" dirty="0">
              <a:solidFill>
                <a:srgbClr val="0000FF"/>
              </a:solidFill>
              <a:latin typeface="微软雅黑" panose="020B0503020204020204" pitchFamily="34" charset="-122"/>
              <a:ea typeface="微软雅黑" panose="020B0503020204020204" pitchFamily="34" charset="-122"/>
            </a:endParaRPr>
          </a:p>
        </p:txBody>
      </p:sp>
      <p:sp>
        <p:nvSpPr>
          <p:cNvPr id="100" name="矩形 99"/>
          <p:cNvSpPr/>
          <p:nvPr/>
        </p:nvSpPr>
        <p:spPr>
          <a:xfrm>
            <a:off x="5796646" y="2039561"/>
            <a:ext cx="1726143" cy="461665"/>
          </a:xfrm>
          <a:prstGeom prst="rect">
            <a:avLst/>
          </a:prstGeom>
        </p:spPr>
        <p:txBody>
          <a:bodyPr wrap="square">
            <a:spAutoFit/>
          </a:bodyPr>
          <a:lstStyle/>
          <a:p>
            <a:pPr algn="ctr"/>
            <a:r>
              <a:rPr lang="zh-CN" altLang="en-US" sz="800" b="1" dirty="0">
                <a:solidFill>
                  <a:srgbClr val="0000FF"/>
                </a:solidFill>
                <a:latin typeface="微软雅黑" panose="020B0503020204020204" pitchFamily="34" charset="-122"/>
                <a:ea typeface="微软雅黑" panose="020B0503020204020204" pitchFamily="34" charset="-122"/>
              </a:rPr>
              <a:t>① </a:t>
            </a:r>
            <a:r>
              <a:rPr lang="en-US" sz="800" dirty="0">
                <a:solidFill>
                  <a:srgbClr val="0000FF"/>
                </a:solidFill>
                <a:latin typeface="微软雅黑" panose="020B0503020204020204" pitchFamily="34" charset="-122"/>
                <a:ea typeface="微软雅黑" panose="020B0503020204020204" pitchFamily="34" charset="-122"/>
              </a:rPr>
              <a:t>Slice B Congestion Notification e.g. indicating how much slice B SLA is not met </a:t>
            </a:r>
          </a:p>
        </p:txBody>
      </p:sp>
      <p:cxnSp>
        <p:nvCxnSpPr>
          <p:cNvPr id="116" name="直接箭头连接符 115"/>
          <p:cNvCxnSpPr/>
          <p:nvPr/>
        </p:nvCxnSpPr>
        <p:spPr bwMode="auto">
          <a:xfrm flipH="1" flipV="1">
            <a:off x="5819439" y="2319622"/>
            <a:ext cx="1971272" cy="306348"/>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grpSp>
        <p:nvGrpSpPr>
          <p:cNvPr id="150" name="组合 149"/>
          <p:cNvGrpSpPr/>
          <p:nvPr/>
        </p:nvGrpSpPr>
        <p:grpSpPr>
          <a:xfrm>
            <a:off x="312137" y="1002483"/>
            <a:ext cx="11615494" cy="759602"/>
            <a:chOff x="1567446" y="1406629"/>
            <a:chExt cx="4777298" cy="569701"/>
          </a:xfrm>
        </p:grpSpPr>
        <p:sp>
          <p:nvSpPr>
            <p:cNvPr id="173" name="圆角矩形 270"/>
            <p:cNvSpPr/>
            <p:nvPr/>
          </p:nvSpPr>
          <p:spPr bwMode="auto">
            <a:xfrm>
              <a:off x="1567446" y="1406629"/>
              <a:ext cx="4777298" cy="569701"/>
            </a:xfrm>
            <a:prstGeom prst="roundRect">
              <a:avLst>
                <a:gd name="adj" fmla="val 5891"/>
              </a:avLst>
            </a:prstGeom>
            <a:noFill/>
            <a:ln w="9525" cap="flat" cmpd="sng" algn="ctr">
              <a:solidFill>
                <a:schemeClr val="tx1"/>
              </a:solidFill>
              <a:prstDash val="solid"/>
              <a:round/>
              <a:headEnd type="none" w="med" len="med"/>
              <a:tailEnd type="none" w="med" len="med"/>
            </a:ln>
            <a:effectLst/>
          </p:spPr>
          <p:txBody>
            <a:bodyPr vert="horz" wrap="square" lIns="105600" tIns="52800" rIns="105600" bIns="52800" numCol="1" rtlCol="0" anchor="t" anchorCtr="0" compatLnSpc="1">
              <a:prstTxWarp prst="textNoShape">
                <a:avLst/>
              </a:prstTxWarp>
              <a:noAutofit/>
            </a:bodyPr>
            <a:lstStyle/>
            <a:p>
              <a:pPr defTabSz="1068891" eaLnBrk="1" hangingPunct="1"/>
              <a:endParaRPr lang="zh-CN" altLang="en-US" sz="1600">
                <a:solidFill>
                  <a:prstClr val="white"/>
                </a:solidFill>
                <a:latin typeface="FrutigerNext LT Regular" pitchFamily="34" charset="0"/>
                <a:ea typeface="ＭＳ Ｐゴシック" pitchFamily="34" charset="-128"/>
              </a:endParaRPr>
            </a:p>
          </p:txBody>
        </p:sp>
        <p:sp>
          <p:nvSpPr>
            <p:cNvPr id="179" name="Rounded Rectangle 34"/>
            <p:cNvSpPr/>
            <p:nvPr/>
          </p:nvSpPr>
          <p:spPr bwMode="auto">
            <a:xfrm>
              <a:off x="3632129" y="1540058"/>
              <a:ext cx="510505" cy="254089"/>
            </a:xfrm>
            <a:prstGeom prst="roundRect">
              <a:avLst>
                <a:gd name="adj" fmla="val 8522"/>
              </a:avLst>
            </a:prstGeom>
            <a:noFill/>
            <a:ln w="9525" cap="flat" cmpd="sng" algn="ctr">
              <a:noFill/>
              <a:prstDash val="solid"/>
              <a:round/>
              <a:headEnd type="none" w="med" len="med"/>
              <a:tailEnd type="none" w="med" len="med"/>
            </a:ln>
            <a:effectLst/>
          </p:spPr>
          <p:txBody>
            <a:bodyPr vert="horz" wrap="square" lIns="121920" tIns="60960" rIns="121920" bIns="60960" numCol="1" rtlCol="0" anchor="ctr" anchorCtr="0" compatLnSpc="1">
              <a:prstTxWarp prst="textNoShape">
                <a:avLst/>
              </a:prstTxWarp>
            </a:bodyPr>
            <a:lstStyle/>
            <a:p>
              <a:pPr algn="ctr">
                <a:buClr>
                  <a:srgbClr val="CC9900"/>
                </a:buClr>
              </a:pPr>
              <a:r>
                <a:rPr lang="en-US" altLang="zh-CN" sz="2000" b="1" dirty="0" smtClean="0">
                  <a:solidFill>
                    <a:srgbClr val="0000FF"/>
                  </a:solidFill>
                  <a:latin typeface="微软雅黑" panose="020B0503020204020204" pitchFamily="34" charset="-122"/>
                  <a:ea typeface="微软雅黑" panose="020B0503020204020204" pitchFamily="34" charset="-122"/>
                </a:rPr>
                <a:t>Tenant</a:t>
              </a:r>
              <a:endParaRPr lang="en-US" altLang="zh-CN" sz="2000" b="1" dirty="0">
                <a:solidFill>
                  <a:srgbClr val="0000FF"/>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41817034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24"/>
          <p:cNvSpPr>
            <a:spLocks noGrp="1"/>
          </p:cNvSpPr>
          <p:nvPr>
            <p:ph type="title"/>
          </p:nvPr>
        </p:nvSpPr>
        <p:spPr>
          <a:xfrm>
            <a:off x="501698" y="121226"/>
            <a:ext cx="11295348" cy="685974"/>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a:bodyPr>
          <a:lstStyle/>
          <a:p>
            <a:r>
              <a:rPr lang="en-US" altLang="zh-CN" sz="2400" b="1" dirty="0" smtClean="0">
                <a:solidFill>
                  <a:srgbClr val="C00000"/>
                </a:solidFill>
              </a:rPr>
              <a:t>Alternative Interaction between </a:t>
            </a:r>
            <a:r>
              <a:rPr lang="en-US" altLang="zh-CN" sz="2400" b="1" dirty="0">
                <a:solidFill>
                  <a:srgbClr val="C00000"/>
                </a:solidFill>
              </a:rPr>
              <a:t>Control Plane and Management </a:t>
            </a:r>
            <a:r>
              <a:rPr lang="en-US" altLang="zh-CN" sz="2400" b="1" dirty="0" smtClean="0">
                <a:solidFill>
                  <a:srgbClr val="C00000"/>
                </a:solidFill>
              </a:rPr>
              <a:t>plane</a:t>
            </a:r>
            <a:endParaRPr lang="en-US" sz="2400" b="1" dirty="0">
              <a:solidFill>
                <a:srgbClr val="C00000"/>
              </a:solidFill>
            </a:endParaRPr>
          </a:p>
        </p:txBody>
      </p:sp>
      <p:grpSp>
        <p:nvGrpSpPr>
          <p:cNvPr id="211" name="组合 3"/>
          <p:cNvGrpSpPr/>
          <p:nvPr/>
        </p:nvGrpSpPr>
        <p:grpSpPr>
          <a:xfrm>
            <a:off x="4463820" y="3235205"/>
            <a:ext cx="5556782" cy="2535029"/>
            <a:chOff x="3448327" y="1790610"/>
            <a:chExt cx="3564622" cy="1901272"/>
          </a:xfrm>
        </p:grpSpPr>
        <p:sp>
          <p:nvSpPr>
            <p:cNvPr id="212" name="Parallelogram 211"/>
            <p:cNvSpPr/>
            <p:nvPr/>
          </p:nvSpPr>
          <p:spPr bwMode="auto">
            <a:xfrm>
              <a:off x="3448327" y="2378000"/>
              <a:ext cx="1453361" cy="625798"/>
            </a:xfrm>
            <a:prstGeom prst="parallelogram">
              <a:avLst>
                <a:gd name="adj" fmla="val 120776"/>
              </a:avLst>
            </a:prstGeom>
            <a:solidFill>
              <a:schemeClr val="accent3">
                <a:lumMod val="85000"/>
              </a:schemeClr>
            </a:solidFill>
            <a:ln w="9525" cap="flat" cmpd="sng" algn="ctr">
              <a:noFill/>
              <a:prstDash val="solid"/>
              <a:round/>
              <a:headEnd type="none" w="med" len="med"/>
              <a:tailEnd type="none" w="med" len="med"/>
            </a:ln>
            <a:effectLst/>
          </p:spPr>
          <p:txBody>
            <a:bodyPr vert="horz" wrap="square" lIns="48000" tIns="48000" rIns="48000" bIns="48000" numCol="1" rtlCol="0" anchor="t" anchorCtr="0" compatLnSpc="1">
              <a:prstTxWarp prst="textNoShape">
                <a:avLst/>
              </a:prstTxWarp>
            </a:bodyPr>
            <a:lstStyle/>
            <a:p>
              <a:pPr>
                <a:buClr>
                  <a:srgbClr val="CC9900"/>
                </a:buClr>
                <a:buFont typeface="Wingdings" pitchFamily="2" charset="2"/>
                <a:buChar char="n"/>
              </a:pPr>
              <a:endParaRPr lang="en-US" sz="2400">
                <a:solidFill>
                  <a:srgbClr val="000000"/>
                </a:solidFill>
                <a:latin typeface="微软雅黑" panose="020B0503020204020204" pitchFamily="34" charset="-122"/>
                <a:ea typeface="微软雅黑" panose="020B0503020204020204" pitchFamily="34" charset="-122"/>
              </a:endParaRPr>
            </a:p>
          </p:txBody>
        </p:sp>
        <p:sp>
          <p:nvSpPr>
            <p:cNvPr id="213" name="Parallelogram 71"/>
            <p:cNvSpPr/>
            <p:nvPr/>
          </p:nvSpPr>
          <p:spPr bwMode="auto">
            <a:xfrm>
              <a:off x="4396543" y="1790610"/>
              <a:ext cx="1034684" cy="1192105"/>
            </a:xfrm>
            <a:custGeom>
              <a:avLst/>
              <a:gdLst>
                <a:gd name="connsiteX0" fmla="*/ 0 w 2438725"/>
                <a:gd name="connsiteY0" fmla="*/ 521335 h 521335"/>
                <a:gd name="connsiteX1" fmla="*/ 595365 w 2438725"/>
                <a:gd name="connsiteY1" fmla="*/ 0 h 521335"/>
                <a:gd name="connsiteX2" fmla="*/ 2438725 w 2438725"/>
                <a:gd name="connsiteY2" fmla="*/ 0 h 521335"/>
                <a:gd name="connsiteX3" fmla="*/ 1843360 w 2438725"/>
                <a:gd name="connsiteY3" fmla="*/ 521335 h 521335"/>
                <a:gd name="connsiteX4" fmla="*/ 0 w 2438725"/>
                <a:gd name="connsiteY4" fmla="*/ 521335 h 521335"/>
                <a:gd name="connsiteX0" fmla="*/ 0 w 2438725"/>
                <a:gd name="connsiteY0" fmla="*/ 683260 h 683260"/>
                <a:gd name="connsiteX1" fmla="*/ 481065 w 2438725"/>
                <a:gd name="connsiteY1" fmla="*/ 0 h 683260"/>
                <a:gd name="connsiteX2" fmla="*/ 2438725 w 2438725"/>
                <a:gd name="connsiteY2" fmla="*/ 161925 h 683260"/>
                <a:gd name="connsiteX3" fmla="*/ 1843360 w 2438725"/>
                <a:gd name="connsiteY3" fmla="*/ 683260 h 683260"/>
                <a:gd name="connsiteX4" fmla="*/ 0 w 2438725"/>
                <a:gd name="connsiteY4" fmla="*/ 683260 h 683260"/>
                <a:gd name="connsiteX0" fmla="*/ 0 w 2438725"/>
                <a:gd name="connsiteY0" fmla="*/ 673735 h 673735"/>
                <a:gd name="connsiteX1" fmla="*/ 433440 w 2438725"/>
                <a:gd name="connsiteY1" fmla="*/ 0 h 673735"/>
                <a:gd name="connsiteX2" fmla="*/ 2438725 w 2438725"/>
                <a:gd name="connsiteY2" fmla="*/ 152400 h 673735"/>
                <a:gd name="connsiteX3" fmla="*/ 1843360 w 2438725"/>
                <a:gd name="connsiteY3" fmla="*/ 673735 h 673735"/>
                <a:gd name="connsiteX4" fmla="*/ 0 w 2438725"/>
                <a:gd name="connsiteY4" fmla="*/ 673735 h 673735"/>
                <a:gd name="connsiteX0" fmla="*/ 0 w 2438725"/>
                <a:gd name="connsiteY0" fmla="*/ 676116 h 676116"/>
                <a:gd name="connsiteX1" fmla="*/ 447728 w 2438725"/>
                <a:gd name="connsiteY1" fmla="*/ 0 h 676116"/>
                <a:gd name="connsiteX2" fmla="*/ 2438725 w 2438725"/>
                <a:gd name="connsiteY2" fmla="*/ 154781 h 676116"/>
                <a:gd name="connsiteX3" fmla="*/ 1843360 w 2438725"/>
                <a:gd name="connsiteY3" fmla="*/ 676116 h 676116"/>
                <a:gd name="connsiteX4" fmla="*/ 0 w 2438725"/>
                <a:gd name="connsiteY4" fmla="*/ 676116 h 676116"/>
                <a:gd name="connsiteX0" fmla="*/ 0 w 2588743"/>
                <a:gd name="connsiteY0" fmla="*/ 523716 h 676116"/>
                <a:gd name="connsiteX1" fmla="*/ 597746 w 2588743"/>
                <a:gd name="connsiteY1" fmla="*/ 0 h 676116"/>
                <a:gd name="connsiteX2" fmla="*/ 2588743 w 2588743"/>
                <a:gd name="connsiteY2" fmla="*/ 154781 h 676116"/>
                <a:gd name="connsiteX3" fmla="*/ 1993378 w 2588743"/>
                <a:gd name="connsiteY3" fmla="*/ 676116 h 676116"/>
                <a:gd name="connsiteX4" fmla="*/ 0 w 2588743"/>
                <a:gd name="connsiteY4" fmla="*/ 523716 h 676116"/>
                <a:gd name="connsiteX0" fmla="*/ 540272 w 3129015"/>
                <a:gd name="connsiteY0" fmla="*/ 523716 h 1180941"/>
                <a:gd name="connsiteX1" fmla="*/ 1138018 w 3129015"/>
                <a:gd name="connsiteY1" fmla="*/ 0 h 1180941"/>
                <a:gd name="connsiteX2" fmla="*/ 3129015 w 3129015"/>
                <a:gd name="connsiteY2" fmla="*/ 154781 h 1180941"/>
                <a:gd name="connsiteX3" fmla="*/ 0 w 3129015"/>
                <a:gd name="connsiteY3" fmla="*/ 1180941 h 1180941"/>
                <a:gd name="connsiteX4" fmla="*/ 540272 w 3129015"/>
                <a:gd name="connsiteY4" fmla="*/ 523716 h 1180941"/>
                <a:gd name="connsiteX0" fmla="*/ 597422 w 3186165"/>
                <a:gd name="connsiteY0" fmla="*/ 523716 h 1252379"/>
                <a:gd name="connsiteX1" fmla="*/ 1195168 w 3186165"/>
                <a:gd name="connsiteY1" fmla="*/ 0 h 1252379"/>
                <a:gd name="connsiteX2" fmla="*/ 3186165 w 3186165"/>
                <a:gd name="connsiteY2" fmla="*/ 154781 h 1252379"/>
                <a:gd name="connsiteX3" fmla="*/ 0 w 3186165"/>
                <a:gd name="connsiteY3" fmla="*/ 1252379 h 1252379"/>
                <a:gd name="connsiteX4" fmla="*/ 597422 w 3186165"/>
                <a:gd name="connsiteY4" fmla="*/ 523716 h 1252379"/>
                <a:gd name="connsiteX0" fmla="*/ 597422 w 1195168"/>
                <a:gd name="connsiteY0" fmla="*/ 523716 h 1252379"/>
                <a:gd name="connsiteX1" fmla="*/ 1195168 w 1195168"/>
                <a:gd name="connsiteY1" fmla="*/ 0 h 1252379"/>
                <a:gd name="connsiteX2" fmla="*/ 581078 w 1195168"/>
                <a:gd name="connsiteY2" fmla="*/ 745331 h 1252379"/>
                <a:gd name="connsiteX3" fmla="*/ 0 w 1195168"/>
                <a:gd name="connsiteY3" fmla="*/ 1252379 h 1252379"/>
                <a:gd name="connsiteX4" fmla="*/ 597422 w 1195168"/>
                <a:gd name="connsiteY4" fmla="*/ 523716 h 1252379"/>
                <a:gd name="connsiteX0" fmla="*/ 597422 w 1195168"/>
                <a:gd name="connsiteY0" fmla="*/ 523716 h 1252379"/>
                <a:gd name="connsiteX1" fmla="*/ 1195168 w 1195168"/>
                <a:gd name="connsiteY1" fmla="*/ 0 h 1252379"/>
                <a:gd name="connsiteX2" fmla="*/ 596953 w 1195168"/>
                <a:gd name="connsiteY2" fmla="*/ 732631 h 1252379"/>
                <a:gd name="connsiteX3" fmla="*/ 0 w 1195168"/>
                <a:gd name="connsiteY3" fmla="*/ 1252379 h 1252379"/>
                <a:gd name="connsiteX4" fmla="*/ 597422 w 1195168"/>
                <a:gd name="connsiteY4" fmla="*/ 523716 h 1252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5168" h="1252379">
                  <a:moveTo>
                    <a:pt x="597422" y="523716"/>
                  </a:moveTo>
                  <a:lnTo>
                    <a:pt x="1195168" y="0"/>
                  </a:lnTo>
                  <a:lnTo>
                    <a:pt x="596953" y="732631"/>
                  </a:lnTo>
                  <a:lnTo>
                    <a:pt x="0" y="1252379"/>
                  </a:lnTo>
                  <a:lnTo>
                    <a:pt x="597422" y="523716"/>
                  </a:lnTo>
                  <a:close/>
                </a:path>
              </a:pathLst>
            </a:custGeom>
            <a:solidFill>
              <a:srgbClr val="0099CC"/>
            </a:solidFill>
            <a:ln w="9525" cap="flat" cmpd="sng" algn="ctr">
              <a:noFill/>
              <a:prstDash val="solid"/>
              <a:round/>
              <a:headEnd type="none" w="med" len="med"/>
              <a:tailEnd type="none" w="med" len="med"/>
            </a:ln>
            <a:effectLst/>
          </p:spPr>
          <p:txBody>
            <a:bodyPr vert="horz" wrap="square" lIns="48000" tIns="48000" rIns="48000" bIns="48000" numCol="1" rtlCol="0" anchor="t" anchorCtr="0" compatLnSpc="1">
              <a:prstTxWarp prst="textNoShape">
                <a:avLst/>
              </a:prstTxWarp>
            </a:bodyPr>
            <a:lstStyle/>
            <a:p>
              <a:pPr>
                <a:buClr>
                  <a:srgbClr val="CC9900"/>
                </a:buClr>
                <a:buFont typeface="Wingdings" pitchFamily="2" charset="2"/>
                <a:buChar char="n"/>
              </a:pPr>
              <a:endParaRPr lang="en-US" sz="2400">
                <a:solidFill>
                  <a:srgbClr val="000000"/>
                </a:solidFill>
                <a:latin typeface="微软雅黑" panose="020B0503020204020204" pitchFamily="34" charset="-122"/>
                <a:ea typeface="微软雅黑" panose="020B0503020204020204" pitchFamily="34" charset="-122"/>
              </a:endParaRPr>
            </a:p>
          </p:txBody>
        </p:sp>
        <p:sp>
          <p:nvSpPr>
            <p:cNvPr id="214" name="Parallelogram 213"/>
            <p:cNvSpPr/>
            <p:nvPr/>
          </p:nvSpPr>
          <p:spPr bwMode="auto">
            <a:xfrm>
              <a:off x="4920552" y="1792478"/>
              <a:ext cx="2082659" cy="473810"/>
            </a:xfrm>
            <a:prstGeom prst="parallelogram">
              <a:avLst>
                <a:gd name="adj" fmla="val 114200"/>
              </a:avLst>
            </a:prstGeom>
            <a:solidFill>
              <a:srgbClr val="99CCFF"/>
            </a:solidFill>
            <a:ln w="9525" cap="flat" cmpd="sng" algn="ctr">
              <a:noFill/>
              <a:prstDash val="solid"/>
              <a:round/>
              <a:headEnd type="none" w="med" len="med"/>
              <a:tailEnd type="none" w="med" len="med"/>
            </a:ln>
            <a:effectLst/>
          </p:spPr>
          <p:txBody>
            <a:bodyPr vert="horz" wrap="square" lIns="48000" tIns="48000" rIns="48000" bIns="48000" numCol="1" rtlCol="0" anchor="t" anchorCtr="0" compatLnSpc="1">
              <a:prstTxWarp prst="textNoShape">
                <a:avLst/>
              </a:prstTxWarp>
            </a:bodyPr>
            <a:lstStyle/>
            <a:p>
              <a:pPr>
                <a:buClr>
                  <a:srgbClr val="CC9900"/>
                </a:buClr>
                <a:buFont typeface="Wingdings" pitchFamily="2" charset="2"/>
                <a:buChar char="n"/>
              </a:pPr>
              <a:endParaRPr lang="en-US" sz="2400">
                <a:solidFill>
                  <a:srgbClr val="000000"/>
                </a:solidFill>
                <a:latin typeface="微软雅黑" panose="020B0503020204020204" pitchFamily="34" charset="-122"/>
                <a:ea typeface="微软雅黑" panose="020B0503020204020204" pitchFamily="34" charset="-122"/>
              </a:endParaRPr>
            </a:p>
          </p:txBody>
        </p:sp>
        <p:sp>
          <p:nvSpPr>
            <p:cNvPr id="215" name="Parallelogram 214"/>
            <p:cNvSpPr/>
            <p:nvPr/>
          </p:nvSpPr>
          <p:spPr bwMode="auto">
            <a:xfrm>
              <a:off x="4907039" y="3192919"/>
              <a:ext cx="2105910" cy="496245"/>
            </a:xfrm>
            <a:prstGeom prst="parallelogram">
              <a:avLst>
                <a:gd name="adj" fmla="val 114200"/>
              </a:avLst>
            </a:prstGeom>
            <a:solidFill>
              <a:srgbClr val="009999"/>
            </a:solidFill>
            <a:ln w="9525" cap="flat" cmpd="sng" algn="ctr">
              <a:noFill/>
              <a:prstDash val="solid"/>
              <a:round/>
              <a:headEnd type="none" w="med" len="med"/>
              <a:tailEnd type="none" w="med" len="med"/>
            </a:ln>
            <a:effectLst/>
          </p:spPr>
          <p:txBody>
            <a:bodyPr vert="horz" wrap="square" lIns="48000" tIns="48000" rIns="48000" bIns="48000" numCol="1" rtlCol="0" anchor="t" anchorCtr="0" compatLnSpc="1">
              <a:prstTxWarp prst="textNoShape">
                <a:avLst/>
              </a:prstTxWarp>
            </a:bodyPr>
            <a:lstStyle/>
            <a:p>
              <a:pPr>
                <a:buClr>
                  <a:srgbClr val="CC9900"/>
                </a:buClr>
                <a:buFont typeface="Wingdings" pitchFamily="2" charset="2"/>
                <a:buChar char="n"/>
              </a:pPr>
              <a:endParaRPr lang="en-US" sz="2400">
                <a:solidFill>
                  <a:srgbClr val="000000"/>
                </a:solidFill>
                <a:latin typeface="微软雅黑" panose="020B0503020204020204" pitchFamily="34" charset="-122"/>
                <a:ea typeface="微软雅黑" panose="020B0503020204020204" pitchFamily="34" charset="-122"/>
              </a:endParaRPr>
            </a:p>
          </p:txBody>
        </p:sp>
        <p:sp>
          <p:nvSpPr>
            <p:cNvPr id="221" name="Parallelogram 71"/>
            <p:cNvSpPr/>
            <p:nvPr/>
          </p:nvSpPr>
          <p:spPr bwMode="auto">
            <a:xfrm>
              <a:off x="4389702" y="2499776"/>
              <a:ext cx="1038592" cy="1192106"/>
            </a:xfrm>
            <a:custGeom>
              <a:avLst/>
              <a:gdLst>
                <a:gd name="connsiteX0" fmla="*/ 0 w 2438725"/>
                <a:gd name="connsiteY0" fmla="*/ 521335 h 521335"/>
                <a:gd name="connsiteX1" fmla="*/ 595365 w 2438725"/>
                <a:gd name="connsiteY1" fmla="*/ 0 h 521335"/>
                <a:gd name="connsiteX2" fmla="*/ 2438725 w 2438725"/>
                <a:gd name="connsiteY2" fmla="*/ 0 h 521335"/>
                <a:gd name="connsiteX3" fmla="*/ 1843360 w 2438725"/>
                <a:gd name="connsiteY3" fmla="*/ 521335 h 521335"/>
                <a:gd name="connsiteX4" fmla="*/ 0 w 2438725"/>
                <a:gd name="connsiteY4" fmla="*/ 521335 h 521335"/>
                <a:gd name="connsiteX0" fmla="*/ 0 w 2438725"/>
                <a:gd name="connsiteY0" fmla="*/ 683260 h 683260"/>
                <a:gd name="connsiteX1" fmla="*/ 481065 w 2438725"/>
                <a:gd name="connsiteY1" fmla="*/ 0 h 683260"/>
                <a:gd name="connsiteX2" fmla="*/ 2438725 w 2438725"/>
                <a:gd name="connsiteY2" fmla="*/ 161925 h 683260"/>
                <a:gd name="connsiteX3" fmla="*/ 1843360 w 2438725"/>
                <a:gd name="connsiteY3" fmla="*/ 683260 h 683260"/>
                <a:gd name="connsiteX4" fmla="*/ 0 w 2438725"/>
                <a:gd name="connsiteY4" fmla="*/ 683260 h 683260"/>
                <a:gd name="connsiteX0" fmla="*/ 0 w 2438725"/>
                <a:gd name="connsiteY0" fmla="*/ 673735 h 673735"/>
                <a:gd name="connsiteX1" fmla="*/ 433440 w 2438725"/>
                <a:gd name="connsiteY1" fmla="*/ 0 h 673735"/>
                <a:gd name="connsiteX2" fmla="*/ 2438725 w 2438725"/>
                <a:gd name="connsiteY2" fmla="*/ 152400 h 673735"/>
                <a:gd name="connsiteX3" fmla="*/ 1843360 w 2438725"/>
                <a:gd name="connsiteY3" fmla="*/ 673735 h 673735"/>
                <a:gd name="connsiteX4" fmla="*/ 0 w 2438725"/>
                <a:gd name="connsiteY4" fmla="*/ 673735 h 673735"/>
                <a:gd name="connsiteX0" fmla="*/ 0 w 2438725"/>
                <a:gd name="connsiteY0" fmla="*/ 676116 h 676116"/>
                <a:gd name="connsiteX1" fmla="*/ 447728 w 2438725"/>
                <a:gd name="connsiteY1" fmla="*/ 0 h 676116"/>
                <a:gd name="connsiteX2" fmla="*/ 2438725 w 2438725"/>
                <a:gd name="connsiteY2" fmla="*/ 154781 h 676116"/>
                <a:gd name="connsiteX3" fmla="*/ 1843360 w 2438725"/>
                <a:gd name="connsiteY3" fmla="*/ 676116 h 676116"/>
                <a:gd name="connsiteX4" fmla="*/ 0 w 2438725"/>
                <a:gd name="connsiteY4" fmla="*/ 676116 h 676116"/>
                <a:gd name="connsiteX0" fmla="*/ 0 w 2588743"/>
                <a:gd name="connsiteY0" fmla="*/ 523716 h 676116"/>
                <a:gd name="connsiteX1" fmla="*/ 597746 w 2588743"/>
                <a:gd name="connsiteY1" fmla="*/ 0 h 676116"/>
                <a:gd name="connsiteX2" fmla="*/ 2588743 w 2588743"/>
                <a:gd name="connsiteY2" fmla="*/ 154781 h 676116"/>
                <a:gd name="connsiteX3" fmla="*/ 1993378 w 2588743"/>
                <a:gd name="connsiteY3" fmla="*/ 676116 h 676116"/>
                <a:gd name="connsiteX4" fmla="*/ 0 w 2588743"/>
                <a:gd name="connsiteY4" fmla="*/ 523716 h 676116"/>
                <a:gd name="connsiteX0" fmla="*/ 540272 w 3129015"/>
                <a:gd name="connsiteY0" fmla="*/ 523716 h 1180941"/>
                <a:gd name="connsiteX1" fmla="*/ 1138018 w 3129015"/>
                <a:gd name="connsiteY1" fmla="*/ 0 h 1180941"/>
                <a:gd name="connsiteX2" fmla="*/ 3129015 w 3129015"/>
                <a:gd name="connsiteY2" fmla="*/ 154781 h 1180941"/>
                <a:gd name="connsiteX3" fmla="*/ 0 w 3129015"/>
                <a:gd name="connsiteY3" fmla="*/ 1180941 h 1180941"/>
                <a:gd name="connsiteX4" fmla="*/ 540272 w 3129015"/>
                <a:gd name="connsiteY4" fmla="*/ 523716 h 1180941"/>
                <a:gd name="connsiteX0" fmla="*/ 597422 w 3186165"/>
                <a:gd name="connsiteY0" fmla="*/ 523716 h 1252379"/>
                <a:gd name="connsiteX1" fmla="*/ 1195168 w 3186165"/>
                <a:gd name="connsiteY1" fmla="*/ 0 h 1252379"/>
                <a:gd name="connsiteX2" fmla="*/ 3186165 w 3186165"/>
                <a:gd name="connsiteY2" fmla="*/ 154781 h 1252379"/>
                <a:gd name="connsiteX3" fmla="*/ 0 w 3186165"/>
                <a:gd name="connsiteY3" fmla="*/ 1252379 h 1252379"/>
                <a:gd name="connsiteX4" fmla="*/ 597422 w 3186165"/>
                <a:gd name="connsiteY4" fmla="*/ 523716 h 1252379"/>
                <a:gd name="connsiteX0" fmla="*/ 597422 w 1195168"/>
                <a:gd name="connsiteY0" fmla="*/ 523716 h 1252379"/>
                <a:gd name="connsiteX1" fmla="*/ 1195168 w 1195168"/>
                <a:gd name="connsiteY1" fmla="*/ 0 h 1252379"/>
                <a:gd name="connsiteX2" fmla="*/ 581078 w 1195168"/>
                <a:gd name="connsiteY2" fmla="*/ 745331 h 1252379"/>
                <a:gd name="connsiteX3" fmla="*/ 0 w 1195168"/>
                <a:gd name="connsiteY3" fmla="*/ 1252379 h 1252379"/>
                <a:gd name="connsiteX4" fmla="*/ 597422 w 1195168"/>
                <a:gd name="connsiteY4" fmla="*/ 523716 h 1252379"/>
                <a:gd name="connsiteX0" fmla="*/ 597422 w 1195168"/>
                <a:gd name="connsiteY0" fmla="*/ 523716 h 1252379"/>
                <a:gd name="connsiteX1" fmla="*/ 1195168 w 1195168"/>
                <a:gd name="connsiteY1" fmla="*/ 0 h 1252379"/>
                <a:gd name="connsiteX2" fmla="*/ 596953 w 1195168"/>
                <a:gd name="connsiteY2" fmla="*/ 732631 h 1252379"/>
                <a:gd name="connsiteX3" fmla="*/ 0 w 1195168"/>
                <a:gd name="connsiteY3" fmla="*/ 1252379 h 1252379"/>
                <a:gd name="connsiteX4" fmla="*/ 597422 w 1195168"/>
                <a:gd name="connsiteY4" fmla="*/ 523716 h 1252379"/>
                <a:gd name="connsiteX0" fmla="*/ 597422 w 1857428"/>
                <a:gd name="connsiteY0" fmla="*/ 523716 h 1252379"/>
                <a:gd name="connsiteX1" fmla="*/ 1195168 w 1857428"/>
                <a:gd name="connsiteY1" fmla="*/ 0 h 1252379"/>
                <a:gd name="connsiteX2" fmla="*/ 1857428 w 1857428"/>
                <a:gd name="connsiteY2" fmla="*/ 732631 h 1252379"/>
                <a:gd name="connsiteX3" fmla="*/ 0 w 1857428"/>
                <a:gd name="connsiteY3" fmla="*/ 1252379 h 1252379"/>
                <a:gd name="connsiteX4" fmla="*/ 597422 w 1857428"/>
                <a:gd name="connsiteY4" fmla="*/ 523716 h 1252379"/>
                <a:gd name="connsiteX0" fmla="*/ 0 w 1260006"/>
                <a:gd name="connsiteY0" fmla="*/ 523716 h 1252379"/>
                <a:gd name="connsiteX1" fmla="*/ 597746 w 1260006"/>
                <a:gd name="connsiteY1" fmla="*/ 0 h 1252379"/>
                <a:gd name="connsiteX2" fmla="*/ 1260006 w 1260006"/>
                <a:gd name="connsiteY2" fmla="*/ 732631 h 1252379"/>
                <a:gd name="connsiteX3" fmla="*/ 609078 w 1260006"/>
                <a:gd name="connsiteY3" fmla="*/ 1252379 h 1252379"/>
                <a:gd name="connsiteX4" fmla="*/ 0 w 1260006"/>
                <a:gd name="connsiteY4" fmla="*/ 523716 h 1252379"/>
                <a:gd name="connsiteX0" fmla="*/ 0 w 1199681"/>
                <a:gd name="connsiteY0" fmla="*/ 523716 h 1252379"/>
                <a:gd name="connsiteX1" fmla="*/ 597746 w 1199681"/>
                <a:gd name="connsiteY1" fmla="*/ 0 h 1252379"/>
                <a:gd name="connsiteX2" fmla="*/ 1199681 w 1199681"/>
                <a:gd name="connsiteY2" fmla="*/ 729456 h 1252379"/>
                <a:gd name="connsiteX3" fmla="*/ 609078 w 1199681"/>
                <a:gd name="connsiteY3" fmla="*/ 1252379 h 1252379"/>
                <a:gd name="connsiteX4" fmla="*/ 0 w 1199681"/>
                <a:gd name="connsiteY4" fmla="*/ 523716 h 1252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681" h="1252379">
                  <a:moveTo>
                    <a:pt x="0" y="523716"/>
                  </a:moveTo>
                  <a:lnTo>
                    <a:pt x="597746" y="0"/>
                  </a:lnTo>
                  <a:lnTo>
                    <a:pt x="1199681" y="729456"/>
                  </a:lnTo>
                  <a:lnTo>
                    <a:pt x="609078" y="1252379"/>
                  </a:lnTo>
                  <a:lnTo>
                    <a:pt x="0" y="523716"/>
                  </a:lnTo>
                  <a:close/>
                </a:path>
              </a:pathLst>
            </a:custGeom>
            <a:solidFill>
              <a:srgbClr val="007774"/>
            </a:solidFill>
            <a:ln w="9525" cap="flat" cmpd="sng" algn="ctr">
              <a:noFill/>
              <a:prstDash val="solid"/>
              <a:round/>
              <a:headEnd type="none" w="med" len="med"/>
              <a:tailEnd type="none" w="med" len="med"/>
            </a:ln>
            <a:effectLst/>
          </p:spPr>
          <p:txBody>
            <a:bodyPr vert="horz" wrap="square" lIns="48000" tIns="48000" rIns="48000" bIns="48000" numCol="1" rtlCol="0" anchor="t" anchorCtr="0" compatLnSpc="1">
              <a:prstTxWarp prst="textNoShape">
                <a:avLst/>
              </a:prstTxWarp>
            </a:bodyPr>
            <a:lstStyle/>
            <a:p>
              <a:pPr>
                <a:buClr>
                  <a:srgbClr val="CC9900"/>
                </a:buClr>
                <a:buFont typeface="Wingdings" pitchFamily="2" charset="2"/>
                <a:buChar char="n"/>
              </a:pPr>
              <a:endParaRPr lang="en-US" sz="2133">
                <a:solidFill>
                  <a:srgbClr val="000000"/>
                </a:solidFill>
                <a:latin typeface="微软雅黑" panose="020B0503020204020204" pitchFamily="34" charset="-122"/>
                <a:ea typeface="微软雅黑" panose="020B0503020204020204" pitchFamily="34" charset="-122"/>
              </a:endParaRPr>
            </a:p>
          </p:txBody>
        </p:sp>
        <p:sp>
          <p:nvSpPr>
            <p:cNvPr id="228" name="矩形 76"/>
            <p:cNvSpPr/>
            <p:nvPr/>
          </p:nvSpPr>
          <p:spPr>
            <a:xfrm>
              <a:off x="4070942" y="2458112"/>
              <a:ext cx="373992" cy="253393"/>
            </a:xfrm>
            <a:prstGeom prst="rect">
              <a:avLst/>
            </a:prstGeom>
            <a:solidFill>
              <a:schemeClr val="accent3">
                <a:lumMod val="75000"/>
              </a:schemeClr>
            </a:solidFill>
            <a:ln w="3175">
              <a:solidFill>
                <a:schemeClr val="tx1"/>
              </a:solid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t" anchorCtr="0"/>
            <a:lstStyle/>
            <a:p>
              <a:pPr algn="ctr"/>
              <a:r>
                <a:rPr lang="en-US" altLang="zh-CN" sz="1067" dirty="0">
                  <a:solidFill>
                    <a:srgbClr val="000000"/>
                  </a:solidFill>
                  <a:latin typeface="微软雅黑" panose="020B0503020204020204" pitchFamily="34" charset="-122"/>
                  <a:ea typeface="微软雅黑" panose="020B0503020204020204" pitchFamily="34" charset="-122"/>
                </a:rPr>
                <a:t>AMF</a:t>
              </a:r>
              <a:endParaRPr lang="zh-CN" altLang="en-US" sz="1067" dirty="0">
                <a:solidFill>
                  <a:srgbClr val="000000"/>
                </a:solidFill>
                <a:latin typeface="微软雅黑" panose="020B0503020204020204" pitchFamily="34" charset="-122"/>
                <a:ea typeface="微软雅黑" panose="020B0503020204020204" pitchFamily="34" charset="-122"/>
              </a:endParaRPr>
            </a:p>
          </p:txBody>
        </p:sp>
      </p:grpSp>
      <p:sp>
        <p:nvSpPr>
          <p:cNvPr id="245" name="Rectangle 244"/>
          <p:cNvSpPr/>
          <p:nvPr/>
        </p:nvSpPr>
        <p:spPr bwMode="auto">
          <a:xfrm>
            <a:off x="4586889" y="2276475"/>
            <a:ext cx="5553347" cy="3918825"/>
          </a:xfrm>
          <a:prstGeom prst="rect">
            <a:avLst/>
          </a:prstGeom>
          <a:noFill/>
          <a:ln w="12700" cap="flat" cmpd="sng" algn="ctr">
            <a:solidFill>
              <a:srgbClr val="FF9900"/>
            </a:solidFill>
            <a:prstDash val="dash"/>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buClr>
                <a:srgbClr val="CC9900"/>
              </a:buClr>
            </a:pPr>
            <a:r>
              <a:rPr lang="en-US" sz="1467" dirty="0">
                <a:solidFill>
                  <a:srgbClr val="000000"/>
                </a:solidFill>
                <a:latin typeface="微软雅黑" panose="020B0503020204020204" pitchFamily="34" charset="-122"/>
                <a:ea typeface="微软雅黑" panose="020B0503020204020204" pitchFamily="34" charset="-122"/>
              </a:rPr>
              <a:t>CN</a:t>
            </a:r>
          </a:p>
        </p:txBody>
      </p:sp>
      <p:grpSp>
        <p:nvGrpSpPr>
          <p:cNvPr id="246" name="组合 1744"/>
          <p:cNvGrpSpPr>
            <a:grpSpLocks/>
          </p:cNvGrpSpPr>
          <p:nvPr/>
        </p:nvGrpSpPr>
        <p:grpSpPr bwMode="auto">
          <a:xfrm>
            <a:off x="1188621" y="4181011"/>
            <a:ext cx="539947" cy="687425"/>
            <a:chOff x="7464425" y="27031950"/>
            <a:chExt cx="460375" cy="742951"/>
          </a:xfrm>
          <a:solidFill>
            <a:schemeClr val="bg2">
              <a:lumMod val="75000"/>
            </a:schemeClr>
          </a:solidFill>
        </p:grpSpPr>
        <p:sp>
          <p:nvSpPr>
            <p:cNvPr id="247" name="Freeform 246"/>
            <p:cNvSpPr>
              <a:spLocks noEditPoints="1"/>
            </p:cNvSpPr>
            <p:nvPr/>
          </p:nvSpPr>
          <p:spPr bwMode="auto">
            <a:xfrm>
              <a:off x="7464425" y="27144663"/>
              <a:ext cx="341312" cy="630238"/>
            </a:xfrm>
            <a:custGeom>
              <a:avLst/>
              <a:gdLst>
                <a:gd name="T0" fmla="*/ 2147483647 w 91"/>
                <a:gd name="T1" fmla="*/ 2147483647 h 168"/>
                <a:gd name="T2" fmla="*/ 2147483647 w 91"/>
                <a:gd name="T3" fmla="*/ 2147483647 h 168"/>
                <a:gd name="T4" fmla="*/ 2147483647 w 91"/>
                <a:gd name="T5" fmla="*/ 2147483647 h 168"/>
                <a:gd name="T6" fmla="*/ 2147483647 w 91"/>
                <a:gd name="T7" fmla="*/ 2147483647 h 168"/>
                <a:gd name="T8" fmla="*/ 2147483647 w 91"/>
                <a:gd name="T9" fmla="*/ 2147483647 h 168"/>
                <a:gd name="T10" fmla="*/ 2147483647 w 91"/>
                <a:gd name="T11" fmla="*/ 2147483647 h 168"/>
                <a:gd name="T12" fmla="*/ 2147483647 w 91"/>
                <a:gd name="T13" fmla="*/ 2147483647 h 168"/>
                <a:gd name="T14" fmla="*/ 2147483647 w 91"/>
                <a:gd name="T15" fmla="*/ 2147483647 h 168"/>
                <a:gd name="T16" fmla="*/ 2147483647 w 91"/>
                <a:gd name="T17" fmla="*/ 2147483647 h 168"/>
                <a:gd name="T18" fmla="*/ 2147483647 w 91"/>
                <a:gd name="T19" fmla="*/ 2147483647 h 168"/>
                <a:gd name="T20" fmla="*/ 2147483647 w 91"/>
                <a:gd name="T21" fmla="*/ 0 h 168"/>
                <a:gd name="T22" fmla="*/ 2147483647 w 91"/>
                <a:gd name="T23" fmla="*/ 0 h 168"/>
                <a:gd name="T24" fmla="*/ 2147483647 w 91"/>
                <a:gd name="T25" fmla="*/ 2147483647 h 168"/>
                <a:gd name="T26" fmla="*/ 2147483647 w 91"/>
                <a:gd name="T27" fmla="*/ 2147483647 h 168"/>
                <a:gd name="T28" fmla="*/ 2147483647 w 91"/>
                <a:gd name="T29" fmla="*/ 2147483647 h 168"/>
                <a:gd name="T30" fmla="*/ 2147483647 w 91"/>
                <a:gd name="T31" fmla="*/ 2147483647 h 168"/>
                <a:gd name="T32" fmla="*/ 0 w 91"/>
                <a:gd name="T33" fmla="*/ 2147483647 h 168"/>
                <a:gd name="T34" fmla="*/ 0 w 91"/>
                <a:gd name="T35" fmla="*/ 2147483647 h 168"/>
                <a:gd name="T36" fmla="*/ 2147483647 w 91"/>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1"/>
                <a:gd name="T58" fmla="*/ 0 h 168"/>
                <a:gd name="T59" fmla="*/ 91 w 91"/>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1" h="168">
                  <a:moveTo>
                    <a:pt x="84" y="22"/>
                  </a:moveTo>
                  <a:cubicBezTo>
                    <a:pt x="8" y="21"/>
                    <a:pt x="8" y="21"/>
                    <a:pt x="8" y="21"/>
                  </a:cubicBezTo>
                  <a:cubicBezTo>
                    <a:pt x="7" y="147"/>
                    <a:pt x="7" y="147"/>
                    <a:pt x="7" y="147"/>
                  </a:cubicBezTo>
                  <a:cubicBezTo>
                    <a:pt x="84" y="147"/>
                    <a:pt x="84" y="147"/>
                    <a:pt x="84" y="147"/>
                  </a:cubicBezTo>
                  <a:lnTo>
                    <a:pt x="84" y="22"/>
                  </a:lnTo>
                  <a:close/>
                  <a:moveTo>
                    <a:pt x="51" y="157"/>
                  </a:moveTo>
                  <a:cubicBezTo>
                    <a:pt x="51" y="154"/>
                    <a:pt x="49" y="151"/>
                    <a:pt x="45" y="151"/>
                  </a:cubicBezTo>
                  <a:cubicBezTo>
                    <a:pt x="42" y="151"/>
                    <a:pt x="40" y="154"/>
                    <a:pt x="40" y="157"/>
                  </a:cubicBezTo>
                  <a:cubicBezTo>
                    <a:pt x="40" y="160"/>
                    <a:pt x="42" y="163"/>
                    <a:pt x="45" y="163"/>
                  </a:cubicBezTo>
                  <a:cubicBezTo>
                    <a:pt x="49" y="163"/>
                    <a:pt x="51" y="160"/>
                    <a:pt x="51" y="157"/>
                  </a:cubicBezTo>
                  <a:close/>
                  <a:moveTo>
                    <a:pt x="16" y="0"/>
                  </a:moveTo>
                  <a:cubicBezTo>
                    <a:pt x="76" y="0"/>
                    <a:pt x="76" y="0"/>
                    <a:pt x="76" y="0"/>
                  </a:cubicBezTo>
                  <a:cubicBezTo>
                    <a:pt x="84" y="0"/>
                    <a:pt x="91" y="7"/>
                    <a:pt x="91" y="16"/>
                  </a:cubicBezTo>
                  <a:cubicBezTo>
                    <a:pt x="91" y="152"/>
                    <a:pt x="91" y="152"/>
                    <a:pt x="91" y="152"/>
                  </a:cubicBezTo>
                  <a:cubicBezTo>
                    <a:pt x="91" y="161"/>
                    <a:pt x="84" y="168"/>
                    <a:pt x="75" y="168"/>
                  </a:cubicBezTo>
                  <a:cubicBezTo>
                    <a:pt x="16" y="168"/>
                    <a:pt x="16" y="168"/>
                    <a:pt x="16" y="168"/>
                  </a:cubicBezTo>
                  <a:cubicBezTo>
                    <a:pt x="7" y="168"/>
                    <a:pt x="0" y="161"/>
                    <a:pt x="0" y="152"/>
                  </a:cubicBezTo>
                  <a:cubicBezTo>
                    <a:pt x="0" y="16"/>
                    <a:pt x="0" y="16"/>
                    <a:pt x="0" y="16"/>
                  </a:cubicBezTo>
                  <a:cubicBezTo>
                    <a:pt x="0" y="7"/>
                    <a:pt x="7"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48000" tIns="48000" rIns="48000" bIns="48000"/>
            <a:lstStyle/>
            <a:p>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248" name="Freeform 247"/>
            <p:cNvSpPr>
              <a:spLocks/>
            </p:cNvSpPr>
            <p:nvPr/>
          </p:nvSpPr>
          <p:spPr bwMode="auto">
            <a:xfrm>
              <a:off x="7775575" y="27031950"/>
              <a:ext cx="149225" cy="150813"/>
            </a:xfrm>
            <a:custGeom>
              <a:avLst/>
              <a:gdLst>
                <a:gd name="T0" fmla="*/ 2147483647 w 94"/>
                <a:gd name="T1" fmla="*/ 2147483647 h 95"/>
                <a:gd name="T2" fmla="*/ 2147483647 w 94"/>
                <a:gd name="T3" fmla="*/ 2147483647 h 95"/>
                <a:gd name="T4" fmla="*/ 2147483647 w 94"/>
                <a:gd name="T5" fmla="*/ 2147483647 h 95"/>
                <a:gd name="T6" fmla="*/ 2147483647 w 94"/>
                <a:gd name="T7" fmla="*/ 2147483647 h 95"/>
                <a:gd name="T8" fmla="*/ 2147483647 w 94"/>
                <a:gd name="T9" fmla="*/ 2147483647 h 95"/>
                <a:gd name="T10" fmla="*/ 2147483647 w 94"/>
                <a:gd name="T11" fmla="*/ 2147483647 h 95"/>
                <a:gd name="T12" fmla="*/ 2147483647 w 94"/>
                <a:gd name="T13" fmla="*/ 2147483647 h 95"/>
                <a:gd name="T14" fmla="*/ 2147483647 w 94"/>
                <a:gd name="T15" fmla="*/ 2147483647 h 95"/>
                <a:gd name="T16" fmla="*/ 2147483647 w 94"/>
                <a:gd name="T17" fmla="*/ 2147483647 h 95"/>
                <a:gd name="T18" fmla="*/ 2147483647 w 94"/>
                <a:gd name="T19" fmla="*/ 2147483647 h 95"/>
                <a:gd name="T20" fmla="*/ 2147483647 w 94"/>
                <a:gd name="T21" fmla="*/ 2147483647 h 95"/>
                <a:gd name="T22" fmla="*/ 2147483647 w 94"/>
                <a:gd name="T23" fmla="*/ 2147483647 h 95"/>
                <a:gd name="T24" fmla="*/ 2147483647 w 94"/>
                <a:gd name="T25" fmla="*/ 2147483647 h 95"/>
                <a:gd name="T26" fmla="*/ 2147483647 w 94"/>
                <a:gd name="T27" fmla="*/ 2147483647 h 95"/>
                <a:gd name="T28" fmla="*/ 2147483647 w 94"/>
                <a:gd name="T29" fmla="*/ 2147483647 h 95"/>
                <a:gd name="T30" fmla="*/ 2147483647 w 94"/>
                <a:gd name="T31" fmla="*/ 2147483647 h 95"/>
                <a:gd name="T32" fmla="*/ 2147483647 w 94"/>
                <a:gd name="T33" fmla="*/ 2147483647 h 95"/>
                <a:gd name="T34" fmla="*/ 2147483647 w 94"/>
                <a:gd name="T35" fmla="*/ 2147483647 h 95"/>
                <a:gd name="T36" fmla="*/ 2147483647 w 94"/>
                <a:gd name="T37" fmla="*/ 2147483647 h 95"/>
                <a:gd name="T38" fmla="*/ 2147483647 w 94"/>
                <a:gd name="T39" fmla="*/ 2147483647 h 95"/>
                <a:gd name="T40" fmla="*/ 2147483647 w 94"/>
                <a:gd name="T41" fmla="*/ 2147483647 h 95"/>
                <a:gd name="T42" fmla="*/ 2147483647 w 94"/>
                <a:gd name="T43" fmla="*/ 2147483647 h 95"/>
                <a:gd name="T44" fmla="*/ 2147483647 w 94"/>
                <a:gd name="T45" fmla="*/ 2147483647 h 95"/>
                <a:gd name="T46" fmla="*/ 2147483647 w 94"/>
                <a:gd name="T47" fmla="*/ 2147483647 h 95"/>
                <a:gd name="T48" fmla="*/ 2147483647 w 94"/>
                <a:gd name="T49" fmla="*/ 2147483647 h 95"/>
                <a:gd name="T50" fmla="*/ 2147483647 w 94"/>
                <a:gd name="T51" fmla="*/ 2147483647 h 95"/>
                <a:gd name="T52" fmla="*/ 2147483647 w 94"/>
                <a:gd name="T53" fmla="*/ 2147483647 h 95"/>
                <a:gd name="T54" fmla="*/ 2147483647 w 94"/>
                <a:gd name="T55" fmla="*/ 2147483647 h 95"/>
                <a:gd name="T56" fmla="*/ 2147483647 w 94"/>
                <a:gd name="T57" fmla="*/ 2147483647 h 95"/>
                <a:gd name="T58" fmla="*/ 2147483647 w 94"/>
                <a:gd name="T59" fmla="*/ 2147483647 h 95"/>
                <a:gd name="T60" fmla="*/ 2147483647 w 94"/>
                <a:gd name="T61" fmla="*/ 2147483647 h 95"/>
                <a:gd name="T62" fmla="*/ 2147483647 w 94"/>
                <a:gd name="T63" fmla="*/ 2147483647 h 95"/>
                <a:gd name="T64" fmla="*/ 2147483647 w 94"/>
                <a:gd name="T65" fmla="*/ 2147483647 h 95"/>
                <a:gd name="T66" fmla="*/ 2147483647 w 94"/>
                <a:gd name="T67" fmla="*/ 2147483647 h 95"/>
                <a:gd name="T68" fmla="*/ 2147483647 w 94"/>
                <a:gd name="T69" fmla="*/ 2147483647 h 95"/>
                <a:gd name="T70" fmla="*/ 2147483647 w 94"/>
                <a:gd name="T71" fmla="*/ 2147483647 h 95"/>
                <a:gd name="T72" fmla="*/ 2147483647 w 94"/>
                <a:gd name="T73" fmla="*/ 2147483647 h 95"/>
                <a:gd name="T74" fmla="*/ 2147483647 w 94"/>
                <a:gd name="T75" fmla="*/ 2147483647 h 95"/>
                <a:gd name="T76" fmla="*/ 2147483647 w 94"/>
                <a:gd name="T77" fmla="*/ 2147483647 h 95"/>
                <a:gd name="T78" fmla="*/ 2147483647 w 94"/>
                <a:gd name="T79" fmla="*/ 2147483647 h 95"/>
                <a:gd name="T80" fmla="*/ 2147483647 w 94"/>
                <a:gd name="T81" fmla="*/ 2147483647 h 95"/>
                <a:gd name="T82" fmla="*/ 2147483647 w 94"/>
                <a:gd name="T83" fmla="*/ 2147483647 h 95"/>
                <a:gd name="T84" fmla="*/ 2147483647 w 94"/>
                <a:gd name="T85" fmla="*/ 2147483647 h 95"/>
                <a:gd name="T86" fmla="*/ 2147483647 w 94"/>
                <a:gd name="T87" fmla="*/ 0 h 95"/>
                <a:gd name="T88" fmla="*/ 2147483647 w 94"/>
                <a:gd name="T89" fmla="*/ 0 h 95"/>
                <a:gd name="T90" fmla="*/ 2147483647 w 94"/>
                <a:gd name="T91" fmla="*/ 0 h 95"/>
                <a:gd name="T92" fmla="*/ 2147483647 w 94"/>
                <a:gd name="T93" fmla="*/ 2147483647 h 95"/>
                <a:gd name="T94" fmla="*/ 2147483647 w 94"/>
                <a:gd name="T95" fmla="*/ 2147483647 h 95"/>
                <a:gd name="T96" fmla="*/ 2147483647 w 94"/>
                <a:gd name="T97" fmla="*/ 2147483647 h 95"/>
                <a:gd name="T98" fmla="*/ 0 w 94"/>
                <a:gd name="T99" fmla="*/ 2147483647 h 95"/>
                <a:gd name="T100" fmla="*/ 2147483647 w 94"/>
                <a:gd name="T101" fmla="*/ 2147483647 h 95"/>
                <a:gd name="T102" fmla="*/ 2147483647 w 94"/>
                <a:gd name="T103" fmla="*/ 2147483647 h 95"/>
                <a:gd name="T104" fmla="*/ 2147483647 w 94"/>
                <a:gd name="T105" fmla="*/ 2147483647 h 95"/>
                <a:gd name="T106" fmla="*/ 2147483647 w 94"/>
                <a:gd name="T107" fmla="*/ 2147483647 h 9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94"/>
                <a:gd name="T163" fmla="*/ 0 h 95"/>
                <a:gd name="T164" fmla="*/ 94 w 94"/>
                <a:gd name="T165" fmla="*/ 95 h 9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94" h="95">
                  <a:moveTo>
                    <a:pt x="4" y="22"/>
                  </a:moveTo>
                  <a:lnTo>
                    <a:pt x="4" y="22"/>
                  </a:lnTo>
                  <a:lnTo>
                    <a:pt x="12" y="22"/>
                  </a:lnTo>
                  <a:lnTo>
                    <a:pt x="19" y="22"/>
                  </a:lnTo>
                  <a:lnTo>
                    <a:pt x="23" y="24"/>
                  </a:lnTo>
                  <a:lnTo>
                    <a:pt x="30" y="26"/>
                  </a:lnTo>
                  <a:lnTo>
                    <a:pt x="35" y="29"/>
                  </a:lnTo>
                  <a:lnTo>
                    <a:pt x="42" y="33"/>
                  </a:lnTo>
                  <a:lnTo>
                    <a:pt x="47" y="36"/>
                  </a:lnTo>
                  <a:lnTo>
                    <a:pt x="52" y="40"/>
                  </a:lnTo>
                  <a:lnTo>
                    <a:pt x="54" y="43"/>
                  </a:lnTo>
                  <a:lnTo>
                    <a:pt x="59" y="48"/>
                  </a:lnTo>
                  <a:lnTo>
                    <a:pt x="64" y="52"/>
                  </a:lnTo>
                  <a:lnTo>
                    <a:pt x="66" y="59"/>
                  </a:lnTo>
                  <a:lnTo>
                    <a:pt x="68" y="64"/>
                  </a:lnTo>
                  <a:lnTo>
                    <a:pt x="71" y="71"/>
                  </a:lnTo>
                  <a:lnTo>
                    <a:pt x="73" y="76"/>
                  </a:lnTo>
                  <a:lnTo>
                    <a:pt x="73" y="83"/>
                  </a:lnTo>
                  <a:lnTo>
                    <a:pt x="73" y="90"/>
                  </a:lnTo>
                  <a:lnTo>
                    <a:pt x="73" y="92"/>
                  </a:lnTo>
                  <a:lnTo>
                    <a:pt x="75" y="95"/>
                  </a:lnTo>
                  <a:lnTo>
                    <a:pt x="78" y="95"/>
                  </a:lnTo>
                  <a:lnTo>
                    <a:pt x="90" y="95"/>
                  </a:lnTo>
                  <a:lnTo>
                    <a:pt x="92" y="95"/>
                  </a:lnTo>
                  <a:lnTo>
                    <a:pt x="94" y="92"/>
                  </a:lnTo>
                  <a:lnTo>
                    <a:pt x="94" y="83"/>
                  </a:lnTo>
                  <a:lnTo>
                    <a:pt x="94" y="73"/>
                  </a:lnTo>
                  <a:lnTo>
                    <a:pt x="92" y="66"/>
                  </a:lnTo>
                  <a:lnTo>
                    <a:pt x="90" y="57"/>
                  </a:lnTo>
                  <a:lnTo>
                    <a:pt x="87" y="50"/>
                  </a:lnTo>
                  <a:lnTo>
                    <a:pt x="82" y="43"/>
                  </a:lnTo>
                  <a:lnTo>
                    <a:pt x="78" y="36"/>
                  </a:lnTo>
                  <a:lnTo>
                    <a:pt x="71" y="29"/>
                  </a:lnTo>
                  <a:lnTo>
                    <a:pt x="68" y="26"/>
                  </a:lnTo>
                  <a:lnTo>
                    <a:pt x="61" y="19"/>
                  </a:lnTo>
                  <a:lnTo>
                    <a:pt x="54" y="17"/>
                  </a:lnTo>
                  <a:lnTo>
                    <a:pt x="47" y="12"/>
                  </a:lnTo>
                  <a:lnTo>
                    <a:pt x="40" y="7"/>
                  </a:lnTo>
                  <a:lnTo>
                    <a:pt x="30" y="5"/>
                  </a:lnTo>
                  <a:lnTo>
                    <a:pt x="23" y="3"/>
                  </a:lnTo>
                  <a:lnTo>
                    <a:pt x="14" y="0"/>
                  </a:lnTo>
                  <a:lnTo>
                    <a:pt x="7" y="0"/>
                  </a:lnTo>
                  <a:lnTo>
                    <a:pt x="4" y="0"/>
                  </a:lnTo>
                  <a:lnTo>
                    <a:pt x="2" y="3"/>
                  </a:lnTo>
                  <a:lnTo>
                    <a:pt x="2" y="5"/>
                  </a:lnTo>
                  <a:lnTo>
                    <a:pt x="0" y="17"/>
                  </a:lnTo>
                  <a:lnTo>
                    <a:pt x="2" y="19"/>
                  </a:lnTo>
                  <a:lnTo>
                    <a:pt x="2" y="22"/>
                  </a:lnTo>
                  <a:lnTo>
                    <a:pt x="4"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48000" tIns="48000" rIns="48000" bIns="48000"/>
            <a:lstStyle/>
            <a:p>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249" name="Freeform 248"/>
            <p:cNvSpPr>
              <a:spLocks/>
            </p:cNvSpPr>
            <p:nvPr/>
          </p:nvSpPr>
          <p:spPr bwMode="auto">
            <a:xfrm>
              <a:off x="7786688" y="27092275"/>
              <a:ext cx="82550" cy="90488"/>
            </a:xfrm>
            <a:custGeom>
              <a:avLst/>
              <a:gdLst>
                <a:gd name="T0" fmla="*/ 2147483647 w 52"/>
                <a:gd name="T1" fmla="*/ 2147483647 h 57"/>
                <a:gd name="T2" fmla="*/ 2147483647 w 52"/>
                <a:gd name="T3" fmla="*/ 2147483647 h 57"/>
                <a:gd name="T4" fmla="*/ 2147483647 w 52"/>
                <a:gd name="T5" fmla="*/ 2147483647 h 57"/>
                <a:gd name="T6" fmla="*/ 2147483647 w 52"/>
                <a:gd name="T7" fmla="*/ 2147483647 h 57"/>
                <a:gd name="T8" fmla="*/ 2147483647 w 52"/>
                <a:gd name="T9" fmla="*/ 2147483647 h 57"/>
                <a:gd name="T10" fmla="*/ 2147483647 w 52"/>
                <a:gd name="T11" fmla="*/ 2147483647 h 57"/>
                <a:gd name="T12" fmla="*/ 2147483647 w 52"/>
                <a:gd name="T13" fmla="*/ 2147483647 h 57"/>
                <a:gd name="T14" fmla="*/ 2147483647 w 52"/>
                <a:gd name="T15" fmla="*/ 2147483647 h 57"/>
                <a:gd name="T16" fmla="*/ 2147483647 w 52"/>
                <a:gd name="T17" fmla="*/ 2147483647 h 57"/>
                <a:gd name="T18" fmla="*/ 2147483647 w 52"/>
                <a:gd name="T19" fmla="*/ 2147483647 h 57"/>
                <a:gd name="T20" fmla="*/ 2147483647 w 52"/>
                <a:gd name="T21" fmla="*/ 2147483647 h 57"/>
                <a:gd name="T22" fmla="*/ 2147483647 w 52"/>
                <a:gd name="T23" fmla="*/ 2147483647 h 57"/>
                <a:gd name="T24" fmla="*/ 2147483647 w 52"/>
                <a:gd name="T25" fmla="*/ 2147483647 h 57"/>
                <a:gd name="T26" fmla="*/ 2147483647 w 52"/>
                <a:gd name="T27" fmla="*/ 2147483647 h 57"/>
                <a:gd name="T28" fmla="*/ 2147483647 w 52"/>
                <a:gd name="T29" fmla="*/ 2147483647 h 57"/>
                <a:gd name="T30" fmla="*/ 2147483647 w 52"/>
                <a:gd name="T31" fmla="*/ 2147483647 h 57"/>
                <a:gd name="T32" fmla="*/ 2147483647 w 52"/>
                <a:gd name="T33" fmla="*/ 2147483647 h 57"/>
                <a:gd name="T34" fmla="*/ 2147483647 w 52"/>
                <a:gd name="T35" fmla="*/ 2147483647 h 57"/>
                <a:gd name="T36" fmla="*/ 2147483647 w 52"/>
                <a:gd name="T37" fmla="*/ 2147483647 h 57"/>
                <a:gd name="T38" fmla="*/ 2147483647 w 52"/>
                <a:gd name="T39" fmla="*/ 2147483647 h 57"/>
                <a:gd name="T40" fmla="*/ 2147483647 w 52"/>
                <a:gd name="T41" fmla="*/ 2147483647 h 57"/>
                <a:gd name="T42" fmla="*/ 2147483647 w 52"/>
                <a:gd name="T43" fmla="*/ 2147483647 h 57"/>
                <a:gd name="T44" fmla="*/ 2147483647 w 52"/>
                <a:gd name="T45" fmla="*/ 2147483647 h 57"/>
                <a:gd name="T46" fmla="*/ 2147483647 w 52"/>
                <a:gd name="T47" fmla="*/ 0 h 57"/>
                <a:gd name="T48" fmla="*/ 2147483647 w 52"/>
                <a:gd name="T49" fmla="*/ 0 h 57"/>
                <a:gd name="T50" fmla="*/ 2147483647 w 52"/>
                <a:gd name="T51" fmla="*/ 0 h 57"/>
                <a:gd name="T52" fmla="*/ 2147483647 w 52"/>
                <a:gd name="T53" fmla="*/ 0 h 57"/>
                <a:gd name="T54" fmla="*/ 2147483647 w 52"/>
                <a:gd name="T55" fmla="*/ 0 h 57"/>
                <a:gd name="T56" fmla="*/ 2147483647 w 52"/>
                <a:gd name="T57" fmla="*/ 2147483647 h 57"/>
                <a:gd name="T58" fmla="*/ 2147483647 w 52"/>
                <a:gd name="T59" fmla="*/ 2147483647 h 57"/>
                <a:gd name="T60" fmla="*/ 0 w 52"/>
                <a:gd name="T61" fmla="*/ 2147483647 h 57"/>
                <a:gd name="T62" fmla="*/ 0 w 52"/>
                <a:gd name="T63" fmla="*/ 2147483647 h 57"/>
                <a:gd name="T64" fmla="*/ 2147483647 w 52"/>
                <a:gd name="T65" fmla="*/ 2147483647 h 57"/>
                <a:gd name="T66" fmla="*/ 2147483647 w 52"/>
                <a:gd name="T67" fmla="*/ 2147483647 h 57"/>
                <a:gd name="T68" fmla="*/ 2147483647 w 52"/>
                <a:gd name="T69" fmla="*/ 2147483647 h 57"/>
                <a:gd name="T70" fmla="*/ 2147483647 w 52"/>
                <a:gd name="T71" fmla="*/ 2147483647 h 57"/>
                <a:gd name="T72" fmla="*/ 2147483647 w 52"/>
                <a:gd name="T73" fmla="*/ 2147483647 h 57"/>
                <a:gd name="T74" fmla="*/ 2147483647 w 52"/>
                <a:gd name="T75" fmla="*/ 2147483647 h 57"/>
                <a:gd name="T76" fmla="*/ 2147483647 w 52"/>
                <a:gd name="T77" fmla="*/ 2147483647 h 57"/>
                <a:gd name="T78" fmla="*/ 2147483647 w 52"/>
                <a:gd name="T79" fmla="*/ 2147483647 h 57"/>
                <a:gd name="T80" fmla="*/ 2147483647 w 52"/>
                <a:gd name="T81" fmla="*/ 2147483647 h 57"/>
                <a:gd name="T82" fmla="*/ 2147483647 w 52"/>
                <a:gd name="T83" fmla="*/ 2147483647 h 57"/>
                <a:gd name="T84" fmla="*/ 2147483647 w 52"/>
                <a:gd name="T85" fmla="*/ 2147483647 h 57"/>
                <a:gd name="T86" fmla="*/ 2147483647 w 52"/>
                <a:gd name="T87" fmla="*/ 2147483647 h 57"/>
                <a:gd name="T88" fmla="*/ 2147483647 w 52"/>
                <a:gd name="T89" fmla="*/ 2147483647 h 57"/>
                <a:gd name="T90" fmla="*/ 2147483647 w 52"/>
                <a:gd name="T91" fmla="*/ 2147483647 h 5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52"/>
                <a:gd name="T139" fmla="*/ 0 h 57"/>
                <a:gd name="T140" fmla="*/ 52 w 52"/>
                <a:gd name="T141" fmla="*/ 57 h 5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52" h="57">
                  <a:moveTo>
                    <a:pt x="33" y="54"/>
                  </a:moveTo>
                  <a:lnTo>
                    <a:pt x="33" y="54"/>
                  </a:lnTo>
                  <a:lnTo>
                    <a:pt x="33" y="57"/>
                  </a:lnTo>
                  <a:lnTo>
                    <a:pt x="35" y="57"/>
                  </a:lnTo>
                  <a:lnTo>
                    <a:pt x="47" y="57"/>
                  </a:lnTo>
                  <a:lnTo>
                    <a:pt x="49" y="57"/>
                  </a:lnTo>
                  <a:lnTo>
                    <a:pt x="49" y="54"/>
                  </a:lnTo>
                  <a:lnTo>
                    <a:pt x="52" y="52"/>
                  </a:lnTo>
                  <a:lnTo>
                    <a:pt x="52" y="47"/>
                  </a:lnTo>
                  <a:lnTo>
                    <a:pt x="49" y="43"/>
                  </a:lnTo>
                  <a:lnTo>
                    <a:pt x="49" y="38"/>
                  </a:lnTo>
                  <a:lnTo>
                    <a:pt x="49" y="33"/>
                  </a:lnTo>
                  <a:lnTo>
                    <a:pt x="47" y="28"/>
                  </a:lnTo>
                  <a:lnTo>
                    <a:pt x="45" y="24"/>
                  </a:lnTo>
                  <a:lnTo>
                    <a:pt x="42" y="19"/>
                  </a:lnTo>
                  <a:lnTo>
                    <a:pt x="38" y="17"/>
                  </a:lnTo>
                  <a:lnTo>
                    <a:pt x="38" y="14"/>
                  </a:lnTo>
                  <a:lnTo>
                    <a:pt x="33" y="10"/>
                  </a:lnTo>
                  <a:lnTo>
                    <a:pt x="31" y="7"/>
                  </a:lnTo>
                  <a:lnTo>
                    <a:pt x="26" y="5"/>
                  </a:lnTo>
                  <a:lnTo>
                    <a:pt x="23" y="2"/>
                  </a:lnTo>
                  <a:lnTo>
                    <a:pt x="19" y="2"/>
                  </a:lnTo>
                  <a:lnTo>
                    <a:pt x="14" y="0"/>
                  </a:lnTo>
                  <a:lnTo>
                    <a:pt x="9" y="0"/>
                  </a:lnTo>
                  <a:lnTo>
                    <a:pt x="5" y="0"/>
                  </a:lnTo>
                  <a:lnTo>
                    <a:pt x="2" y="0"/>
                  </a:lnTo>
                  <a:lnTo>
                    <a:pt x="2" y="2"/>
                  </a:lnTo>
                  <a:lnTo>
                    <a:pt x="0" y="17"/>
                  </a:lnTo>
                  <a:lnTo>
                    <a:pt x="0" y="19"/>
                  </a:lnTo>
                  <a:lnTo>
                    <a:pt x="2" y="19"/>
                  </a:lnTo>
                  <a:lnTo>
                    <a:pt x="2" y="21"/>
                  </a:lnTo>
                  <a:lnTo>
                    <a:pt x="5" y="21"/>
                  </a:lnTo>
                  <a:lnTo>
                    <a:pt x="9" y="21"/>
                  </a:lnTo>
                  <a:lnTo>
                    <a:pt x="14" y="24"/>
                  </a:lnTo>
                  <a:lnTo>
                    <a:pt x="19" y="26"/>
                  </a:lnTo>
                  <a:lnTo>
                    <a:pt x="23" y="28"/>
                  </a:lnTo>
                  <a:lnTo>
                    <a:pt x="23" y="31"/>
                  </a:lnTo>
                  <a:lnTo>
                    <a:pt x="28" y="35"/>
                  </a:lnTo>
                  <a:lnTo>
                    <a:pt x="28" y="40"/>
                  </a:lnTo>
                  <a:lnTo>
                    <a:pt x="31" y="45"/>
                  </a:lnTo>
                  <a:lnTo>
                    <a:pt x="31" y="52"/>
                  </a:lnTo>
                  <a:lnTo>
                    <a:pt x="33"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48000" tIns="48000" rIns="48000" bIns="48000"/>
            <a:lstStyle/>
            <a:p>
              <a:endParaRPr lang="zh-CN" altLang="en-US" sz="1400">
                <a:solidFill>
                  <a:srgbClr val="FFFFFF"/>
                </a:solidFill>
                <a:latin typeface="微软雅黑" panose="020B0503020204020204" pitchFamily="34" charset="-122"/>
                <a:ea typeface="微软雅黑" panose="020B0503020204020204" pitchFamily="34" charset="-122"/>
              </a:endParaRPr>
            </a:p>
          </p:txBody>
        </p:sp>
      </p:grpSp>
      <p:sp>
        <p:nvSpPr>
          <p:cNvPr id="274" name="Rectangle 273"/>
          <p:cNvSpPr/>
          <p:nvPr/>
        </p:nvSpPr>
        <p:spPr bwMode="auto">
          <a:xfrm>
            <a:off x="718891" y="1039483"/>
            <a:ext cx="2208757" cy="384725"/>
          </a:xfrm>
          <a:prstGeom prst="rect">
            <a:avLst/>
          </a:prstGeom>
          <a:solidFill>
            <a:srgbClr val="006699"/>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r>
              <a:rPr lang="en-US" altLang="zh-CN" sz="1867" b="1" dirty="0">
                <a:latin typeface="微软雅黑" panose="020B0503020204020204" pitchFamily="34" charset="-122"/>
                <a:ea typeface="微软雅黑" panose="020B0503020204020204" pitchFamily="34" charset="-122"/>
              </a:rPr>
              <a:t>UE</a:t>
            </a:r>
            <a:endParaRPr lang="en-US" sz="1867" b="1" dirty="0">
              <a:latin typeface="微软雅黑" panose="020B0503020204020204" pitchFamily="34" charset="-122"/>
              <a:ea typeface="微软雅黑" panose="020B0503020204020204" pitchFamily="34" charset="-122"/>
            </a:endParaRPr>
          </a:p>
        </p:txBody>
      </p:sp>
      <p:sp>
        <p:nvSpPr>
          <p:cNvPr id="275" name="Freeform 1224"/>
          <p:cNvSpPr>
            <a:spLocks/>
          </p:cNvSpPr>
          <p:nvPr/>
        </p:nvSpPr>
        <p:spPr bwMode="auto">
          <a:xfrm>
            <a:off x="10521805" y="3626810"/>
            <a:ext cx="1097065" cy="709440"/>
          </a:xfrm>
          <a:custGeom>
            <a:avLst/>
            <a:gdLst>
              <a:gd name="T0" fmla="*/ 2147483647 w 219"/>
              <a:gd name="T1" fmla="*/ 2147483647 h 128"/>
              <a:gd name="T2" fmla="*/ 2147483647 w 219"/>
              <a:gd name="T3" fmla="*/ 2147483647 h 128"/>
              <a:gd name="T4" fmla="*/ 2147483647 w 219"/>
              <a:gd name="T5" fmla="*/ 2147483647 h 128"/>
              <a:gd name="T6" fmla="*/ 2147483647 w 219"/>
              <a:gd name="T7" fmla="*/ 2147483647 h 128"/>
              <a:gd name="T8" fmla="*/ 2147483647 w 219"/>
              <a:gd name="T9" fmla="*/ 2147483647 h 128"/>
              <a:gd name="T10" fmla="*/ 2147483647 w 219"/>
              <a:gd name="T11" fmla="*/ 0 h 128"/>
              <a:gd name="T12" fmla="*/ 2147483647 w 219"/>
              <a:gd name="T13" fmla="*/ 2147483647 h 128"/>
              <a:gd name="T14" fmla="*/ 0 w 219"/>
              <a:gd name="T15" fmla="*/ 2147483647 h 128"/>
              <a:gd name="T16" fmla="*/ 2147483647 w 219"/>
              <a:gd name="T17" fmla="*/ 2147483647 h 128"/>
              <a:gd name="T18" fmla="*/ 2147483647 w 219"/>
              <a:gd name="T19" fmla="*/ 2147483647 h 128"/>
              <a:gd name="T20" fmla="*/ 2147483647 w 219"/>
              <a:gd name="T21" fmla="*/ 2147483647 h 1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9"/>
              <a:gd name="T34" fmla="*/ 0 h 128"/>
              <a:gd name="T35" fmla="*/ 219 w 219"/>
              <a:gd name="T36" fmla="*/ 128 h 1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9" h="128">
                <a:moveTo>
                  <a:pt x="91" y="120"/>
                </a:moveTo>
                <a:cubicBezTo>
                  <a:pt x="100" y="125"/>
                  <a:pt x="112" y="128"/>
                  <a:pt x="124" y="128"/>
                </a:cubicBezTo>
                <a:cubicBezTo>
                  <a:pt x="144" y="128"/>
                  <a:pt x="161" y="121"/>
                  <a:pt x="171" y="110"/>
                </a:cubicBezTo>
                <a:cubicBezTo>
                  <a:pt x="198" y="107"/>
                  <a:pt x="219" y="89"/>
                  <a:pt x="219" y="67"/>
                </a:cubicBezTo>
                <a:cubicBezTo>
                  <a:pt x="219" y="43"/>
                  <a:pt x="194" y="23"/>
                  <a:pt x="163" y="23"/>
                </a:cubicBezTo>
                <a:cubicBezTo>
                  <a:pt x="155" y="10"/>
                  <a:pt x="134" y="0"/>
                  <a:pt x="109" y="0"/>
                </a:cubicBezTo>
                <a:cubicBezTo>
                  <a:pt x="84" y="0"/>
                  <a:pt x="63" y="10"/>
                  <a:pt x="55" y="23"/>
                </a:cubicBezTo>
                <a:cubicBezTo>
                  <a:pt x="24" y="23"/>
                  <a:pt x="0" y="41"/>
                  <a:pt x="0" y="63"/>
                </a:cubicBezTo>
                <a:cubicBezTo>
                  <a:pt x="0" y="78"/>
                  <a:pt x="12" y="91"/>
                  <a:pt x="29" y="98"/>
                </a:cubicBezTo>
                <a:cubicBezTo>
                  <a:pt x="31" y="109"/>
                  <a:pt x="42" y="118"/>
                  <a:pt x="57" y="121"/>
                </a:cubicBezTo>
                <a:cubicBezTo>
                  <a:pt x="57" y="121"/>
                  <a:pt x="75" y="125"/>
                  <a:pt x="91" y="120"/>
                </a:cubicBezTo>
              </a:path>
            </a:pathLst>
          </a:custGeom>
          <a:noFill/>
          <a:ln w="28575">
            <a:solidFill>
              <a:srgbClr val="006699"/>
            </a:solidFill>
          </a:ln>
        </p:spPr>
        <p:txBody>
          <a:bodyPr lIns="48000" tIns="48000" rIns="48000" bIns="48000" anchor="ctr"/>
          <a:lstStyle/>
          <a:p>
            <a:pPr algn="ctr"/>
            <a:endParaRPr lang="en-US" sz="1333" dirty="0">
              <a:solidFill>
                <a:srgbClr val="006699"/>
              </a:solidFill>
              <a:latin typeface="微软雅黑" panose="020B0503020204020204" pitchFamily="34" charset="-122"/>
              <a:ea typeface="微软雅黑" panose="020B0503020204020204" pitchFamily="34" charset="-122"/>
            </a:endParaRPr>
          </a:p>
        </p:txBody>
      </p:sp>
      <p:sp>
        <p:nvSpPr>
          <p:cNvPr id="276" name="Freeform 1224"/>
          <p:cNvSpPr>
            <a:spLocks/>
          </p:cNvSpPr>
          <p:nvPr/>
        </p:nvSpPr>
        <p:spPr bwMode="auto">
          <a:xfrm>
            <a:off x="10652054" y="5017925"/>
            <a:ext cx="969765" cy="611475"/>
          </a:xfrm>
          <a:custGeom>
            <a:avLst/>
            <a:gdLst>
              <a:gd name="T0" fmla="*/ 2147483647 w 219"/>
              <a:gd name="T1" fmla="*/ 2147483647 h 128"/>
              <a:gd name="T2" fmla="*/ 2147483647 w 219"/>
              <a:gd name="T3" fmla="*/ 2147483647 h 128"/>
              <a:gd name="T4" fmla="*/ 2147483647 w 219"/>
              <a:gd name="T5" fmla="*/ 2147483647 h 128"/>
              <a:gd name="T6" fmla="*/ 2147483647 w 219"/>
              <a:gd name="T7" fmla="*/ 2147483647 h 128"/>
              <a:gd name="T8" fmla="*/ 2147483647 w 219"/>
              <a:gd name="T9" fmla="*/ 2147483647 h 128"/>
              <a:gd name="T10" fmla="*/ 2147483647 w 219"/>
              <a:gd name="T11" fmla="*/ 0 h 128"/>
              <a:gd name="T12" fmla="*/ 2147483647 w 219"/>
              <a:gd name="T13" fmla="*/ 2147483647 h 128"/>
              <a:gd name="T14" fmla="*/ 0 w 219"/>
              <a:gd name="T15" fmla="*/ 2147483647 h 128"/>
              <a:gd name="T16" fmla="*/ 2147483647 w 219"/>
              <a:gd name="T17" fmla="*/ 2147483647 h 128"/>
              <a:gd name="T18" fmla="*/ 2147483647 w 219"/>
              <a:gd name="T19" fmla="*/ 2147483647 h 128"/>
              <a:gd name="T20" fmla="*/ 2147483647 w 219"/>
              <a:gd name="T21" fmla="*/ 2147483647 h 1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9"/>
              <a:gd name="T34" fmla="*/ 0 h 128"/>
              <a:gd name="T35" fmla="*/ 219 w 219"/>
              <a:gd name="T36" fmla="*/ 128 h 1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9" h="128">
                <a:moveTo>
                  <a:pt x="91" y="120"/>
                </a:moveTo>
                <a:cubicBezTo>
                  <a:pt x="100" y="125"/>
                  <a:pt x="112" y="128"/>
                  <a:pt x="124" y="128"/>
                </a:cubicBezTo>
                <a:cubicBezTo>
                  <a:pt x="144" y="128"/>
                  <a:pt x="161" y="121"/>
                  <a:pt x="171" y="110"/>
                </a:cubicBezTo>
                <a:cubicBezTo>
                  <a:pt x="198" y="107"/>
                  <a:pt x="219" y="89"/>
                  <a:pt x="219" y="67"/>
                </a:cubicBezTo>
                <a:cubicBezTo>
                  <a:pt x="219" y="43"/>
                  <a:pt x="194" y="23"/>
                  <a:pt x="163" y="23"/>
                </a:cubicBezTo>
                <a:cubicBezTo>
                  <a:pt x="155" y="10"/>
                  <a:pt x="134" y="0"/>
                  <a:pt x="109" y="0"/>
                </a:cubicBezTo>
                <a:cubicBezTo>
                  <a:pt x="84" y="0"/>
                  <a:pt x="63" y="10"/>
                  <a:pt x="55" y="23"/>
                </a:cubicBezTo>
                <a:cubicBezTo>
                  <a:pt x="24" y="23"/>
                  <a:pt x="0" y="41"/>
                  <a:pt x="0" y="63"/>
                </a:cubicBezTo>
                <a:cubicBezTo>
                  <a:pt x="0" y="78"/>
                  <a:pt x="12" y="91"/>
                  <a:pt x="29" y="98"/>
                </a:cubicBezTo>
                <a:cubicBezTo>
                  <a:pt x="31" y="109"/>
                  <a:pt x="42" y="118"/>
                  <a:pt x="57" y="121"/>
                </a:cubicBezTo>
                <a:cubicBezTo>
                  <a:pt x="57" y="121"/>
                  <a:pt x="75" y="125"/>
                  <a:pt x="91" y="120"/>
                </a:cubicBezTo>
              </a:path>
            </a:pathLst>
          </a:custGeom>
          <a:noFill/>
          <a:ln w="28575">
            <a:solidFill>
              <a:srgbClr val="006699"/>
            </a:solidFill>
          </a:ln>
        </p:spPr>
        <p:txBody>
          <a:bodyPr lIns="48000" tIns="48000" rIns="48000" bIns="48000" anchor="ctr"/>
          <a:lstStyle/>
          <a:p>
            <a:pPr algn="ctr"/>
            <a:endParaRPr lang="en-US" sz="1333" dirty="0">
              <a:solidFill>
                <a:srgbClr val="006699"/>
              </a:solidFill>
              <a:latin typeface="微软雅黑" panose="020B0503020204020204" pitchFamily="34" charset="-122"/>
              <a:ea typeface="微软雅黑" panose="020B0503020204020204" pitchFamily="34" charset="-122"/>
            </a:endParaRPr>
          </a:p>
        </p:txBody>
      </p:sp>
      <p:grpSp>
        <p:nvGrpSpPr>
          <p:cNvPr id="280" name="Group 279"/>
          <p:cNvGrpSpPr/>
          <p:nvPr/>
        </p:nvGrpSpPr>
        <p:grpSpPr>
          <a:xfrm>
            <a:off x="3746202" y="4180715"/>
            <a:ext cx="562279" cy="767373"/>
            <a:chOff x="2790895" y="2002662"/>
            <a:chExt cx="302442" cy="366936"/>
          </a:xfrm>
          <a:solidFill>
            <a:schemeClr val="bg1">
              <a:lumMod val="50000"/>
            </a:schemeClr>
          </a:solidFill>
        </p:grpSpPr>
        <p:sp>
          <p:nvSpPr>
            <p:cNvPr id="281" name="Freeform 280"/>
            <p:cNvSpPr>
              <a:spLocks/>
            </p:cNvSpPr>
            <p:nvPr/>
          </p:nvSpPr>
          <p:spPr bwMode="auto">
            <a:xfrm>
              <a:off x="2940573" y="2182923"/>
              <a:ext cx="1543" cy="713"/>
            </a:xfrm>
            <a:custGeom>
              <a:avLst/>
              <a:gdLst>
                <a:gd name="T0" fmla="*/ 0 w 1"/>
                <a:gd name="T1" fmla="*/ 0 h 1588"/>
                <a:gd name="T2" fmla="*/ 2147483647 w 1"/>
                <a:gd name="T3" fmla="*/ 0 h 1588"/>
                <a:gd name="T4" fmla="*/ 0 w 1"/>
                <a:gd name="T5" fmla="*/ 0 h 1588"/>
                <a:gd name="T6" fmla="*/ 0 60000 65536"/>
                <a:gd name="T7" fmla="*/ 0 60000 65536"/>
                <a:gd name="T8" fmla="*/ 0 60000 65536"/>
                <a:gd name="T9" fmla="*/ 0 w 1"/>
                <a:gd name="T10" fmla="*/ 0 h 1588"/>
                <a:gd name="T11" fmla="*/ 1 w 1"/>
                <a:gd name="T12" fmla="*/ 1588 h 1588"/>
              </a:gdLst>
              <a:ahLst/>
              <a:cxnLst>
                <a:cxn ang="T6">
                  <a:pos x="T0" y="T1"/>
                </a:cxn>
                <a:cxn ang="T7">
                  <a:pos x="T2" y="T3"/>
                </a:cxn>
                <a:cxn ang="T8">
                  <a:pos x="T4" y="T5"/>
                </a:cxn>
              </a:cxnLst>
              <a:rect l="T9" t="T10" r="T11" b="T12"/>
              <a:pathLst>
                <a:path w="1" h="1588">
                  <a:moveTo>
                    <a:pt x="0" y="0"/>
                  </a:moveTo>
                  <a:cubicBezTo>
                    <a:pt x="1" y="0"/>
                    <a:pt x="1" y="0"/>
                    <a:pt x="1" y="0"/>
                  </a:cubicBezTo>
                  <a:cubicBezTo>
                    <a:pt x="1" y="0"/>
                    <a:pt x="1" y="0"/>
                    <a:pt x="0" y="0"/>
                  </a:cubicBez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2" name="Freeform 281"/>
            <p:cNvSpPr>
              <a:spLocks/>
            </p:cNvSpPr>
            <p:nvPr/>
          </p:nvSpPr>
          <p:spPr bwMode="auto">
            <a:xfrm>
              <a:off x="2940573" y="2182923"/>
              <a:ext cx="1543" cy="713"/>
            </a:xfrm>
            <a:custGeom>
              <a:avLst/>
              <a:gdLst>
                <a:gd name="T0" fmla="*/ 0 w 1"/>
                <a:gd name="T1" fmla="*/ 0 h 1588"/>
                <a:gd name="T2" fmla="*/ 2147483647 w 1"/>
                <a:gd name="T3" fmla="*/ 0 h 1588"/>
                <a:gd name="T4" fmla="*/ 0 w 1"/>
                <a:gd name="T5" fmla="*/ 0 h 1588"/>
                <a:gd name="T6" fmla="*/ 0 60000 65536"/>
                <a:gd name="T7" fmla="*/ 0 60000 65536"/>
                <a:gd name="T8" fmla="*/ 0 60000 65536"/>
                <a:gd name="T9" fmla="*/ 0 w 1"/>
                <a:gd name="T10" fmla="*/ 0 h 1588"/>
                <a:gd name="T11" fmla="*/ 1 w 1"/>
                <a:gd name="T12" fmla="*/ 1588 h 1588"/>
              </a:gdLst>
              <a:ahLst/>
              <a:cxnLst>
                <a:cxn ang="T6">
                  <a:pos x="T0" y="T1"/>
                </a:cxn>
                <a:cxn ang="T7">
                  <a:pos x="T2" y="T3"/>
                </a:cxn>
                <a:cxn ang="T8">
                  <a:pos x="T4" y="T5"/>
                </a:cxn>
              </a:cxnLst>
              <a:rect l="T9" t="T10" r="T11" b="T12"/>
              <a:pathLst>
                <a:path w="1" h="1588">
                  <a:moveTo>
                    <a:pt x="0" y="0"/>
                  </a:moveTo>
                  <a:cubicBezTo>
                    <a:pt x="1" y="0"/>
                    <a:pt x="1" y="0"/>
                    <a:pt x="1" y="0"/>
                  </a:cubicBezTo>
                  <a:cubicBezTo>
                    <a:pt x="1" y="0"/>
                    <a:pt x="1" y="0"/>
                    <a:pt x="0" y="0"/>
                  </a:cubicBez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3" name="Freeform 282"/>
            <p:cNvSpPr>
              <a:spLocks noEditPoints="1"/>
            </p:cNvSpPr>
            <p:nvPr/>
          </p:nvSpPr>
          <p:spPr bwMode="auto">
            <a:xfrm>
              <a:off x="2861327" y="2160836"/>
              <a:ext cx="160479" cy="208762"/>
            </a:xfrm>
            <a:custGeom>
              <a:avLst/>
              <a:gdLst>
                <a:gd name="T0" fmla="*/ 2147483647 w 88"/>
                <a:gd name="T1" fmla="*/ 2147483647 h 124"/>
                <a:gd name="T2" fmla="*/ 2147483647 w 88"/>
                <a:gd name="T3" fmla="*/ 2147483647 h 124"/>
                <a:gd name="T4" fmla="*/ 2147483647 w 88"/>
                <a:gd name="T5" fmla="*/ 2147483647 h 124"/>
                <a:gd name="T6" fmla="*/ 2147483647 w 88"/>
                <a:gd name="T7" fmla="*/ 2147483647 h 124"/>
                <a:gd name="T8" fmla="*/ 2147483647 w 88"/>
                <a:gd name="T9" fmla="*/ 0 h 124"/>
                <a:gd name="T10" fmla="*/ 2147483647 w 88"/>
                <a:gd name="T11" fmla="*/ 0 h 124"/>
                <a:gd name="T12" fmla="*/ 2147483647 w 88"/>
                <a:gd name="T13" fmla="*/ 0 h 124"/>
                <a:gd name="T14" fmla="*/ 2147483647 w 88"/>
                <a:gd name="T15" fmla="*/ 2147483647 h 124"/>
                <a:gd name="T16" fmla="*/ 2147483647 w 88"/>
                <a:gd name="T17" fmla="*/ 2147483647 h 124"/>
                <a:gd name="T18" fmla="*/ 0 w 88"/>
                <a:gd name="T19" fmla="*/ 2147483647 h 124"/>
                <a:gd name="T20" fmla="*/ 2147483647 w 88"/>
                <a:gd name="T21" fmla="*/ 2147483647 h 124"/>
                <a:gd name="T22" fmla="*/ 2147483647 w 88"/>
                <a:gd name="T23" fmla="*/ 2147483647 h 124"/>
                <a:gd name="T24" fmla="*/ 2147483647 w 88"/>
                <a:gd name="T25" fmla="*/ 2147483647 h 124"/>
                <a:gd name="T26" fmla="*/ 2147483647 w 88"/>
                <a:gd name="T27" fmla="*/ 2147483647 h 124"/>
                <a:gd name="T28" fmla="*/ 2147483647 w 88"/>
                <a:gd name="T29" fmla="*/ 2147483647 h 124"/>
                <a:gd name="T30" fmla="*/ 2147483647 w 88"/>
                <a:gd name="T31" fmla="*/ 2147483647 h 124"/>
                <a:gd name="T32" fmla="*/ 2147483647 w 88"/>
                <a:gd name="T33" fmla="*/ 2147483647 h 124"/>
                <a:gd name="T34" fmla="*/ 2147483647 w 88"/>
                <a:gd name="T35" fmla="*/ 2147483647 h 124"/>
                <a:gd name="T36" fmla="*/ 2147483647 w 88"/>
                <a:gd name="T37" fmla="*/ 2147483647 h 124"/>
                <a:gd name="T38" fmla="*/ 2147483647 w 88"/>
                <a:gd name="T39" fmla="*/ 2147483647 h 124"/>
                <a:gd name="T40" fmla="*/ 2147483647 w 88"/>
                <a:gd name="T41" fmla="*/ 2147483647 h 124"/>
                <a:gd name="T42" fmla="*/ 2147483647 w 88"/>
                <a:gd name="T43" fmla="*/ 2147483647 h 124"/>
                <a:gd name="T44" fmla="*/ 2147483647 w 88"/>
                <a:gd name="T45" fmla="*/ 2147483647 h 12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8"/>
                <a:gd name="T70" fmla="*/ 0 h 124"/>
                <a:gd name="T71" fmla="*/ 88 w 88"/>
                <a:gd name="T72" fmla="*/ 124 h 12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8" h="124">
                  <a:moveTo>
                    <a:pt x="69" y="124"/>
                  </a:moveTo>
                  <a:cubicBezTo>
                    <a:pt x="88" y="124"/>
                    <a:pt x="88" y="124"/>
                    <a:pt x="88" y="124"/>
                  </a:cubicBezTo>
                  <a:cubicBezTo>
                    <a:pt x="87" y="123"/>
                    <a:pt x="87" y="121"/>
                    <a:pt x="87" y="120"/>
                  </a:cubicBezTo>
                  <a:cubicBezTo>
                    <a:pt x="51" y="6"/>
                    <a:pt x="51" y="6"/>
                    <a:pt x="51" y="6"/>
                  </a:cubicBezTo>
                  <a:cubicBezTo>
                    <a:pt x="50" y="2"/>
                    <a:pt x="47" y="0"/>
                    <a:pt x="44" y="0"/>
                  </a:cubicBezTo>
                  <a:cubicBezTo>
                    <a:pt x="44" y="0"/>
                    <a:pt x="44" y="0"/>
                    <a:pt x="44" y="0"/>
                  </a:cubicBezTo>
                  <a:cubicBezTo>
                    <a:pt x="43" y="0"/>
                    <a:pt x="43" y="0"/>
                    <a:pt x="43" y="0"/>
                  </a:cubicBezTo>
                  <a:cubicBezTo>
                    <a:pt x="40" y="0"/>
                    <a:pt x="37" y="2"/>
                    <a:pt x="36" y="6"/>
                  </a:cubicBezTo>
                  <a:cubicBezTo>
                    <a:pt x="1" y="120"/>
                    <a:pt x="1" y="120"/>
                    <a:pt x="1" y="120"/>
                  </a:cubicBezTo>
                  <a:cubicBezTo>
                    <a:pt x="0" y="121"/>
                    <a:pt x="0" y="123"/>
                    <a:pt x="0" y="124"/>
                  </a:cubicBezTo>
                  <a:cubicBezTo>
                    <a:pt x="18" y="124"/>
                    <a:pt x="18" y="124"/>
                    <a:pt x="18" y="124"/>
                  </a:cubicBezTo>
                  <a:cubicBezTo>
                    <a:pt x="23" y="107"/>
                    <a:pt x="23" y="107"/>
                    <a:pt x="23" y="107"/>
                  </a:cubicBezTo>
                  <a:cubicBezTo>
                    <a:pt x="64" y="107"/>
                    <a:pt x="64" y="107"/>
                    <a:pt x="64" y="107"/>
                  </a:cubicBezTo>
                  <a:lnTo>
                    <a:pt x="69" y="124"/>
                  </a:lnTo>
                  <a:close/>
                  <a:moveTo>
                    <a:pt x="48" y="55"/>
                  </a:moveTo>
                  <a:cubicBezTo>
                    <a:pt x="39" y="55"/>
                    <a:pt x="39" y="55"/>
                    <a:pt x="39" y="55"/>
                  </a:cubicBezTo>
                  <a:cubicBezTo>
                    <a:pt x="44" y="40"/>
                    <a:pt x="44" y="40"/>
                    <a:pt x="44" y="40"/>
                  </a:cubicBezTo>
                  <a:lnTo>
                    <a:pt x="48" y="55"/>
                  </a:lnTo>
                  <a:close/>
                  <a:moveTo>
                    <a:pt x="29" y="89"/>
                  </a:moveTo>
                  <a:cubicBezTo>
                    <a:pt x="33" y="73"/>
                    <a:pt x="33" y="73"/>
                    <a:pt x="33" y="73"/>
                  </a:cubicBezTo>
                  <a:cubicBezTo>
                    <a:pt x="54" y="73"/>
                    <a:pt x="54" y="73"/>
                    <a:pt x="54" y="73"/>
                  </a:cubicBezTo>
                  <a:cubicBezTo>
                    <a:pt x="59" y="89"/>
                    <a:pt x="59" y="89"/>
                    <a:pt x="59" y="89"/>
                  </a:cubicBezTo>
                  <a:lnTo>
                    <a:pt x="29" y="89"/>
                  </a:ln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4" name="Freeform 283"/>
            <p:cNvSpPr>
              <a:spLocks/>
            </p:cNvSpPr>
            <p:nvPr/>
          </p:nvSpPr>
          <p:spPr bwMode="auto">
            <a:xfrm>
              <a:off x="2980693" y="2041849"/>
              <a:ext cx="56322" cy="132524"/>
            </a:xfrm>
            <a:custGeom>
              <a:avLst/>
              <a:gdLst>
                <a:gd name="T0" fmla="*/ 2147483647 w 31"/>
                <a:gd name="T1" fmla="*/ 2147483647 h 79"/>
                <a:gd name="T2" fmla="*/ 2147483647 w 31"/>
                <a:gd name="T3" fmla="*/ 2147483647 h 79"/>
                <a:gd name="T4" fmla="*/ 2147483647 w 31"/>
                <a:gd name="T5" fmla="*/ 2147483647 h 79"/>
                <a:gd name="T6" fmla="*/ 2147483647 w 31"/>
                <a:gd name="T7" fmla="*/ 2147483647 h 79"/>
                <a:gd name="T8" fmla="*/ 2147483647 w 31"/>
                <a:gd name="T9" fmla="*/ 2147483647 h 79"/>
                <a:gd name="T10" fmla="*/ 2147483647 w 31"/>
                <a:gd name="T11" fmla="*/ 2147483647 h 79"/>
                <a:gd name="T12" fmla="*/ 2147483647 w 31"/>
                <a:gd name="T13" fmla="*/ 2147483647 h 79"/>
                <a:gd name="T14" fmla="*/ 2147483647 w 31"/>
                <a:gd name="T15" fmla="*/ 2147483647 h 79"/>
                <a:gd name="T16" fmla="*/ 2147483647 w 31"/>
                <a:gd name="T17" fmla="*/ 2147483647 h 79"/>
                <a:gd name="T18" fmla="*/ 2147483647 w 31"/>
                <a:gd name="T19" fmla="*/ 2147483647 h 79"/>
                <a:gd name="T20" fmla="*/ 2147483647 w 31"/>
                <a:gd name="T21" fmla="*/ 2147483647 h 79"/>
                <a:gd name="T22" fmla="*/ 2147483647 w 31"/>
                <a:gd name="T23" fmla="*/ 2147483647 h 79"/>
                <a:gd name="T24" fmla="*/ 2147483647 w 31"/>
                <a:gd name="T25" fmla="*/ 2147483647 h 79"/>
                <a:gd name="T26" fmla="*/ 2147483647 w 31"/>
                <a:gd name="T27" fmla="*/ 2147483647 h 79"/>
                <a:gd name="T28" fmla="*/ 2147483647 w 31"/>
                <a:gd name="T29" fmla="*/ 2147483647 h 79"/>
                <a:gd name="T30" fmla="*/ 2147483647 w 31"/>
                <a:gd name="T31" fmla="*/ 2147483647 h 79"/>
                <a:gd name="T32" fmla="*/ 2147483647 w 31"/>
                <a:gd name="T33" fmla="*/ 2147483647 h 79"/>
                <a:gd name="T34" fmla="*/ 2147483647 w 31"/>
                <a:gd name="T35" fmla="*/ 2147483647 h 79"/>
                <a:gd name="T36" fmla="*/ 2147483647 w 31"/>
                <a:gd name="T37" fmla="*/ 2147483647 h 79"/>
                <a:gd name="T38" fmla="*/ 2147483647 w 31"/>
                <a:gd name="T39" fmla="*/ 2147483647 h 79"/>
                <a:gd name="T40" fmla="*/ 2147483647 w 31"/>
                <a:gd name="T41" fmla="*/ 2147483647 h 79"/>
                <a:gd name="T42" fmla="*/ 2147483647 w 31"/>
                <a:gd name="T43" fmla="*/ 2147483647 h 79"/>
                <a:gd name="T44" fmla="*/ 2147483647 w 31"/>
                <a:gd name="T45" fmla="*/ 2147483647 h 79"/>
                <a:gd name="T46" fmla="*/ 2147483647 w 31"/>
                <a:gd name="T47" fmla="*/ 2147483647 h 7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1"/>
                <a:gd name="T73" fmla="*/ 0 h 79"/>
                <a:gd name="T74" fmla="*/ 31 w 31"/>
                <a:gd name="T75" fmla="*/ 79 h 7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1" h="79">
                  <a:moveTo>
                    <a:pt x="6" y="78"/>
                  </a:moveTo>
                  <a:cubicBezTo>
                    <a:pt x="3" y="75"/>
                    <a:pt x="2" y="70"/>
                    <a:pt x="5" y="67"/>
                  </a:cubicBezTo>
                  <a:cubicBezTo>
                    <a:pt x="5" y="67"/>
                    <a:pt x="5" y="67"/>
                    <a:pt x="5" y="67"/>
                  </a:cubicBezTo>
                  <a:cubicBezTo>
                    <a:pt x="13" y="56"/>
                    <a:pt x="15" y="47"/>
                    <a:pt x="15" y="40"/>
                  </a:cubicBezTo>
                  <a:cubicBezTo>
                    <a:pt x="15" y="40"/>
                    <a:pt x="15" y="40"/>
                    <a:pt x="15" y="40"/>
                  </a:cubicBezTo>
                  <a:cubicBezTo>
                    <a:pt x="15" y="40"/>
                    <a:pt x="15" y="40"/>
                    <a:pt x="15" y="40"/>
                  </a:cubicBezTo>
                  <a:cubicBezTo>
                    <a:pt x="15" y="40"/>
                    <a:pt x="15" y="40"/>
                    <a:pt x="15" y="40"/>
                  </a:cubicBezTo>
                  <a:cubicBezTo>
                    <a:pt x="15" y="26"/>
                    <a:pt x="4" y="16"/>
                    <a:pt x="3" y="15"/>
                  </a:cubicBezTo>
                  <a:cubicBezTo>
                    <a:pt x="3" y="15"/>
                    <a:pt x="3" y="15"/>
                    <a:pt x="3" y="15"/>
                  </a:cubicBezTo>
                  <a:cubicBezTo>
                    <a:pt x="3" y="15"/>
                    <a:pt x="3" y="15"/>
                    <a:pt x="3" y="15"/>
                  </a:cubicBezTo>
                  <a:cubicBezTo>
                    <a:pt x="3" y="15"/>
                    <a:pt x="3" y="15"/>
                    <a:pt x="3" y="15"/>
                  </a:cubicBezTo>
                  <a:cubicBezTo>
                    <a:pt x="0" y="12"/>
                    <a:pt x="0" y="7"/>
                    <a:pt x="2" y="4"/>
                  </a:cubicBezTo>
                  <a:cubicBezTo>
                    <a:pt x="2" y="4"/>
                    <a:pt x="2" y="4"/>
                    <a:pt x="2" y="4"/>
                  </a:cubicBezTo>
                  <a:cubicBezTo>
                    <a:pt x="5" y="0"/>
                    <a:pt x="10" y="0"/>
                    <a:pt x="13" y="3"/>
                  </a:cubicBezTo>
                  <a:cubicBezTo>
                    <a:pt x="13" y="3"/>
                    <a:pt x="13" y="3"/>
                    <a:pt x="13" y="3"/>
                  </a:cubicBezTo>
                  <a:cubicBezTo>
                    <a:pt x="14" y="3"/>
                    <a:pt x="31" y="16"/>
                    <a:pt x="31" y="40"/>
                  </a:cubicBezTo>
                  <a:cubicBezTo>
                    <a:pt x="31" y="40"/>
                    <a:pt x="31" y="40"/>
                    <a:pt x="31" y="40"/>
                  </a:cubicBezTo>
                  <a:cubicBezTo>
                    <a:pt x="31" y="40"/>
                    <a:pt x="31" y="40"/>
                    <a:pt x="31" y="40"/>
                  </a:cubicBezTo>
                  <a:cubicBezTo>
                    <a:pt x="31" y="40"/>
                    <a:pt x="31" y="40"/>
                    <a:pt x="31" y="40"/>
                  </a:cubicBezTo>
                  <a:cubicBezTo>
                    <a:pt x="31" y="51"/>
                    <a:pt x="27" y="64"/>
                    <a:pt x="17" y="76"/>
                  </a:cubicBezTo>
                  <a:cubicBezTo>
                    <a:pt x="17" y="76"/>
                    <a:pt x="17" y="76"/>
                    <a:pt x="17" y="76"/>
                  </a:cubicBezTo>
                  <a:cubicBezTo>
                    <a:pt x="16" y="78"/>
                    <a:pt x="14" y="79"/>
                    <a:pt x="11" y="79"/>
                  </a:cubicBezTo>
                  <a:cubicBezTo>
                    <a:pt x="11" y="79"/>
                    <a:pt x="11" y="79"/>
                    <a:pt x="11" y="79"/>
                  </a:cubicBezTo>
                  <a:cubicBezTo>
                    <a:pt x="9" y="79"/>
                    <a:pt x="8" y="79"/>
                    <a:pt x="6" y="78"/>
                  </a:cubicBez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5" name="Freeform 284"/>
            <p:cNvSpPr>
              <a:spLocks/>
            </p:cNvSpPr>
            <p:nvPr/>
          </p:nvSpPr>
          <p:spPr bwMode="auto">
            <a:xfrm>
              <a:off x="3016955" y="2002662"/>
              <a:ext cx="76382" cy="207337"/>
            </a:xfrm>
            <a:custGeom>
              <a:avLst/>
              <a:gdLst>
                <a:gd name="T0" fmla="*/ 2147483647 w 42"/>
                <a:gd name="T1" fmla="*/ 2147483647 h 123"/>
                <a:gd name="T2" fmla="*/ 2147483647 w 42"/>
                <a:gd name="T3" fmla="*/ 2147483647 h 123"/>
                <a:gd name="T4" fmla="*/ 2147483647 w 42"/>
                <a:gd name="T5" fmla="*/ 2147483647 h 123"/>
                <a:gd name="T6" fmla="*/ 2147483647 w 42"/>
                <a:gd name="T7" fmla="*/ 2147483647 h 123"/>
                <a:gd name="T8" fmla="*/ 2147483647 w 42"/>
                <a:gd name="T9" fmla="*/ 2147483647 h 123"/>
                <a:gd name="T10" fmla="*/ 2147483647 w 42"/>
                <a:gd name="T11" fmla="*/ 2147483647 h 123"/>
                <a:gd name="T12" fmla="*/ 2147483647 w 42"/>
                <a:gd name="T13" fmla="*/ 2147483647 h 123"/>
                <a:gd name="T14" fmla="*/ 2147483647 w 42"/>
                <a:gd name="T15" fmla="*/ 2147483647 h 123"/>
                <a:gd name="T16" fmla="*/ 2147483647 w 42"/>
                <a:gd name="T17" fmla="*/ 2147483647 h 123"/>
                <a:gd name="T18" fmla="*/ 2147483647 w 42"/>
                <a:gd name="T19" fmla="*/ 2147483647 h 123"/>
                <a:gd name="T20" fmla="*/ 2147483647 w 42"/>
                <a:gd name="T21" fmla="*/ 2147483647 h 123"/>
                <a:gd name="T22" fmla="*/ 2147483647 w 42"/>
                <a:gd name="T23" fmla="*/ 2147483647 h 123"/>
                <a:gd name="T24" fmla="*/ 2147483647 w 42"/>
                <a:gd name="T25" fmla="*/ 2147483647 h 123"/>
                <a:gd name="T26" fmla="*/ 2147483647 w 42"/>
                <a:gd name="T27" fmla="*/ 2147483647 h 123"/>
                <a:gd name="T28" fmla="*/ 2147483647 w 42"/>
                <a:gd name="T29" fmla="*/ 2147483647 h 123"/>
                <a:gd name="T30" fmla="*/ 2147483647 w 42"/>
                <a:gd name="T31" fmla="*/ 2147483647 h 123"/>
                <a:gd name="T32" fmla="*/ 2147483647 w 42"/>
                <a:gd name="T33" fmla="*/ 2147483647 h 123"/>
                <a:gd name="T34" fmla="*/ 2147483647 w 42"/>
                <a:gd name="T35" fmla="*/ 2147483647 h 123"/>
                <a:gd name="T36" fmla="*/ 2147483647 w 42"/>
                <a:gd name="T37" fmla="*/ 2147483647 h 123"/>
                <a:gd name="T38" fmla="*/ 2147483647 w 42"/>
                <a:gd name="T39" fmla="*/ 2147483647 h 123"/>
                <a:gd name="T40" fmla="*/ 2147483647 w 42"/>
                <a:gd name="T41" fmla="*/ 2147483647 h 1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2"/>
                <a:gd name="T64" fmla="*/ 0 h 123"/>
                <a:gd name="T65" fmla="*/ 42 w 42"/>
                <a:gd name="T66" fmla="*/ 123 h 12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2" h="123">
                  <a:moveTo>
                    <a:pt x="10" y="121"/>
                  </a:moveTo>
                  <a:cubicBezTo>
                    <a:pt x="7" y="119"/>
                    <a:pt x="6" y="114"/>
                    <a:pt x="8" y="110"/>
                  </a:cubicBezTo>
                  <a:cubicBezTo>
                    <a:pt x="8" y="110"/>
                    <a:pt x="8" y="110"/>
                    <a:pt x="8" y="110"/>
                  </a:cubicBezTo>
                  <a:cubicBezTo>
                    <a:pt x="22" y="92"/>
                    <a:pt x="26" y="77"/>
                    <a:pt x="26" y="64"/>
                  </a:cubicBezTo>
                  <a:cubicBezTo>
                    <a:pt x="26" y="64"/>
                    <a:pt x="26" y="64"/>
                    <a:pt x="26" y="64"/>
                  </a:cubicBezTo>
                  <a:cubicBezTo>
                    <a:pt x="26" y="38"/>
                    <a:pt x="9" y="19"/>
                    <a:pt x="5" y="15"/>
                  </a:cubicBezTo>
                  <a:cubicBezTo>
                    <a:pt x="5" y="15"/>
                    <a:pt x="5" y="15"/>
                    <a:pt x="5" y="15"/>
                  </a:cubicBezTo>
                  <a:cubicBezTo>
                    <a:pt x="4" y="15"/>
                    <a:pt x="4" y="14"/>
                    <a:pt x="4" y="14"/>
                  </a:cubicBezTo>
                  <a:cubicBezTo>
                    <a:pt x="4" y="14"/>
                    <a:pt x="4" y="14"/>
                    <a:pt x="4" y="14"/>
                  </a:cubicBezTo>
                  <a:cubicBezTo>
                    <a:pt x="4" y="14"/>
                    <a:pt x="4" y="14"/>
                    <a:pt x="4" y="14"/>
                  </a:cubicBezTo>
                  <a:cubicBezTo>
                    <a:pt x="1" y="12"/>
                    <a:pt x="0" y="7"/>
                    <a:pt x="3" y="3"/>
                  </a:cubicBezTo>
                  <a:cubicBezTo>
                    <a:pt x="3" y="3"/>
                    <a:pt x="3" y="3"/>
                    <a:pt x="3" y="3"/>
                  </a:cubicBezTo>
                  <a:cubicBezTo>
                    <a:pt x="6" y="0"/>
                    <a:pt x="11" y="0"/>
                    <a:pt x="14" y="3"/>
                  </a:cubicBezTo>
                  <a:cubicBezTo>
                    <a:pt x="14" y="3"/>
                    <a:pt x="14" y="3"/>
                    <a:pt x="14" y="3"/>
                  </a:cubicBezTo>
                  <a:cubicBezTo>
                    <a:pt x="15" y="3"/>
                    <a:pt x="41" y="26"/>
                    <a:pt x="42" y="64"/>
                  </a:cubicBezTo>
                  <a:cubicBezTo>
                    <a:pt x="42" y="64"/>
                    <a:pt x="42" y="64"/>
                    <a:pt x="42" y="64"/>
                  </a:cubicBezTo>
                  <a:cubicBezTo>
                    <a:pt x="42" y="80"/>
                    <a:pt x="36" y="100"/>
                    <a:pt x="21" y="120"/>
                  </a:cubicBezTo>
                  <a:cubicBezTo>
                    <a:pt x="21" y="120"/>
                    <a:pt x="21" y="120"/>
                    <a:pt x="21" y="120"/>
                  </a:cubicBezTo>
                  <a:cubicBezTo>
                    <a:pt x="19" y="122"/>
                    <a:pt x="17" y="123"/>
                    <a:pt x="15" y="123"/>
                  </a:cubicBezTo>
                  <a:cubicBezTo>
                    <a:pt x="15" y="123"/>
                    <a:pt x="15" y="123"/>
                    <a:pt x="15" y="123"/>
                  </a:cubicBezTo>
                  <a:cubicBezTo>
                    <a:pt x="13" y="123"/>
                    <a:pt x="11" y="122"/>
                    <a:pt x="10" y="121"/>
                  </a:cubicBez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6" name="Freeform 285"/>
            <p:cNvSpPr>
              <a:spLocks/>
            </p:cNvSpPr>
            <p:nvPr/>
          </p:nvSpPr>
          <p:spPr bwMode="auto">
            <a:xfrm>
              <a:off x="2845674" y="2041849"/>
              <a:ext cx="58637" cy="132524"/>
            </a:xfrm>
            <a:custGeom>
              <a:avLst/>
              <a:gdLst>
                <a:gd name="T0" fmla="*/ 2147483647 w 32"/>
                <a:gd name="T1" fmla="*/ 2147483647 h 79"/>
                <a:gd name="T2" fmla="*/ 0 w 32"/>
                <a:gd name="T3" fmla="*/ 2147483647 h 79"/>
                <a:gd name="T4" fmla="*/ 0 w 32"/>
                <a:gd name="T5" fmla="*/ 2147483647 h 79"/>
                <a:gd name="T6" fmla="*/ 0 w 32"/>
                <a:gd name="T7" fmla="*/ 2147483647 h 79"/>
                <a:gd name="T8" fmla="*/ 0 w 32"/>
                <a:gd name="T9" fmla="*/ 2147483647 h 79"/>
                <a:gd name="T10" fmla="*/ 2147483647 w 32"/>
                <a:gd name="T11" fmla="*/ 2147483647 h 79"/>
                <a:gd name="T12" fmla="*/ 2147483647 w 32"/>
                <a:gd name="T13" fmla="*/ 2147483647 h 79"/>
                <a:gd name="T14" fmla="*/ 2147483647 w 32"/>
                <a:gd name="T15" fmla="*/ 2147483647 h 79"/>
                <a:gd name="T16" fmla="*/ 2147483647 w 32"/>
                <a:gd name="T17" fmla="*/ 2147483647 h 79"/>
                <a:gd name="T18" fmla="*/ 2147483647 w 32"/>
                <a:gd name="T19" fmla="*/ 2147483647 h 79"/>
                <a:gd name="T20" fmla="*/ 2147483647 w 32"/>
                <a:gd name="T21" fmla="*/ 2147483647 h 79"/>
                <a:gd name="T22" fmla="*/ 2147483647 w 32"/>
                <a:gd name="T23" fmla="*/ 2147483647 h 79"/>
                <a:gd name="T24" fmla="*/ 2147483647 w 32"/>
                <a:gd name="T25" fmla="*/ 2147483647 h 79"/>
                <a:gd name="T26" fmla="*/ 2147483647 w 32"/>
                <a:gd name="T27" fmla="*/ 2147483647 h 79"/>
                <a:gd name="T28" fmla="*/ 2147483647 w 32"/>
                <a:gd name="T29" fmla="*/ 2147483647 h 79"/>
                <a:gd name="T30" fmla="*/ 2147483647 w 32"/>
                <a:gd name="T31" fmla="*/ 2147483647 h 79"/>
                <a:gd name="T32" fmla="*/ 2147483647 w 32"/>
                <a:gd name="T33" fmla="*/ 2147483647 h 79"/>
                <a:gd name="T34" fmla="*/ 2147483647 w 32"/>
                <a:gd name="T35" fmla="*/ 2147483647 h 79"/>
                <a:gd name="T36" fmla="*/ 2147483647 w 32"/>
                <a:gd name="T37" fmla="*/ 2147483647 h 79"/>
                <a:gd name="T38" fmla="*/ 2147483647 w 32"/>
                <a:gd name="T39" fmla="*/ 2147483647 h 79"/>
                <a:gd name="T40" fmla="*/ 2147483647 w 32"/>
                <a:gd name="T41" fmla="*/ 2147483647 h 79"/>
                <a:gd name="T42" fmla="*/ 2147483647 w 32"/>
                <a:gd name="T43" fmla="*/ 2147483647 h 79"/>
                <a:gd name="T44" fmla="*/ 2147483647 w 32"/>
                <a:gd name="T45" fmla="*/ 2147483647 h 79"/>
                <a:gd name="T46" fmla="*/ 2147483647 w 32"/>
                <a:gd name="T47" fmla="*/ 2147483647 h 79"/>
                <a:gd name="T48" fmla="*/ 2147483647 w 32"/>
                <a:gd name="T49" fmla="*/ 2147483647 h 79"/>
                <a:gd name="T50" fmla="*/ 2147483647 w 32"/>
                <a:gd name="T51" fmla="*/ 2147483647 h 79"/>
                <a:gd name="T52" fmla="*/ 2147483647 w 32"/>
                <a:gd name="T53" fmla="*/ 2147483647 h 79"/>
                <a:gd name="T54" fmla="*/ 2147483647 w 32"/>
                <a:gd name="T55" fmla="*/ 2147483647 h 79"/>
                <a:gd name="T56" fmla="*/ 2147483647 w 32"/>
                <a:gd name="T57" fmla="*/ 2147483647 h 7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32"/>
                <a:gd name="T88" fmla="*/ 0 h 79"/>
                <a:gd name="T89" fmla="*/ 32 w 32"/>
                <a:gd name="T90" fmla="*/ 79 h 7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32" h="79">
                  <a:moveTo>
                    <a:pt x="14" y="76"/>
                  </a:moveTo>
                  <a:cubicBezTo>
                    <a:pt x="4" y="64"/>
                    <a:pt x="0" y="51"/>
                    <a:pt x="0" y="40"/>
                  </a:cubicBezTo>
                  <a:cubicBezTo>
                    <a:pt x="0" y="40"/>
                    <a:pt x="0" y="40"/>
                    <a:pt x="0" y="40"/>
                  </a:cubicBezTo>
                  <a:cubicBezTo>
                    <a:pt x="0" y="40"/>
                    <a:pt x="0" y="40"/>
                    <a:pt x="0" y="40"/>
                  </a:cubicBezTo>
                  <a:cubicBezTo>
                    <a:pt x="0" y="40"/>
                    <a:pt x="0" y="40"/>
                    <a:pt x="0" y="40"/>
                  </a:cubicBezTo>
                  <a:cubicBezTo>
                    <a:pt x="1" y="16"/>
                    <a:pt x="17" y="3"/>
                    <a:pt x="18" y="3"/>
                  </a:cubicBezTo>
                  <a:cubicBezTo>
                    <a:pt x="18" y="3"/>
                    <a:pt x="18" y="3"/>
                    <a:pt x="18" y="3"/>
                  </a:cubicBezTo>
                  <a:cubicBezTo>
                    <a:pt x="21" y="0"/>
                    <a:pt x="26" y="0"/>
                    <a:pt x="29" y="4"/>
                  </a:cubicBezTo>
                  <a:cubicBezTo>
                    <a:pt x="29" y="4"/>
                    <a:pt x="29" y="4"/>
                    <a:pt x="29" y="4"/>
                  </a:cubicBezTo>
                  <a:cubicBezTo>
                    <a:pt x="32" y="7"/>
                    <a:pt x="31" y="12"/>
                    <a:pt x="28" y="15"/>
                  </a:cubicBezTo>
                  <a:cubicBezTo>
                    <a:pt x="28" y="15"/>
                    <a:pt x="28" y="15"/>
                    <a:pt x="28" y="15"/>
                  </a:cubicBezTo>
                  <a:cubicBezTo>
                    <a:pt x="28" y="15"/>
                    <a:pt x="28" y="15"/>
                    <a:pt x="28" y="15"/>
                  </a:cubicBezTo>
                  <a:cubicBezTo>
                    <a:pt x="28" y="15"/>
                    <a:pt x="28" y="15"/>
                    <a:pt x="27" y="15"/>
                  </a:cubicBezTo>
                  <a:cubicBezTo>
                    <a:pt x="27" y="15"/>
                    <a:pt x="27" y="15"/>
                    <a:pt x="27" y="15"/>
                  </a:cubicBezTo>
                  <a:cubicBezTo>
                    <a:pt x="27" y="15"/>
                    <a:pt x="27" y="16"/>
                    <a:pt x="26" y="16"/>
                  </a:cubicBezTo>
                  <a:cubicBezTo>
                    <a:pt x="26" y="16"/>
                    <a:pt x="26" y="16"/>
                    <a:pt x="26" y="16"/>
                  </a:cubicBezTo>
                  <a:cubicBezTo>
                    <a:pt x="25" y="18"/>
                    <a:pt x="24" y="19"/>
                    <a:pt x="22" y="22"/>
                  </a:cubicBezTo>
                  <a:cubicBezTo>
                    <a:pt x="22" y="22"/>
                    <a:pt x="22" y="22"/>
                    <a:pt x="22" y="22"/>
                  </a:cubicBezTo>
                  <a:cubicBezTo>
                    <a:pt x="19" y="26"/>
                    <a:pt x="16" y="32"/>
                    <a:pt x="16" y="40"/>
                  </a:cubicBezTo>
                  <a:cubicBezTo>
                    <a:pt x="16" y="40"/>
                    <a:pt x="16" y="40"/>
                    <a:pt x="16" y="40"/>
                  </a:cubicBezTo>
                  <a:cubicBezTo>
                    <a:pt x="16" y="40"/>
                    <a:pt x="16" y="40"/>
                    <a:pt x="16" y="40"/>
                  </a:cubicBezTo>
                  <a:cubicBezTo>
                    <a:pt x="16" y="40"/>
                    <a:pt x="16" y="40"/>
                    <a:pt x="16" y="40"/>
                  </a:cubicBezTo>
                  <a:cubicBezTo>
                    <a:pt x="16" y="47"/>
                    <a:pt x="18" y="56"/>
                    <a:pt x="26" y="67"/>
                  </a:cubicBezTo>
                  <a:cubicBezTo>
                    <a:pt x="26" y="67"/>
                    <a:pt x="26" y="67"/>
                    <a:pt x="26" y="67"/>
                  </a:cubicBezTo>
                  <a:cubicBezTo>
                    <a:pt x="29" y="70"/>
                    <a:pt x="28" y="75"/>
                    <a:pt x="25" y="78"/>
                  </a:cubicBezTo>
                  <a:cubicBezTo>
                    <a:pt x="25" y="78"/>
                    <a:pt x="25" y="78"/>
                    <a:pt x="25" y="78"/>
                  </a:cubicBezTo>
                  <a:cubicBezTo>
                    <a:pt x="23" y="79"/>
                    <a:pt x="22" y="79"/>
                    <a:pt x="20" y="79"/>
                  </a:cubicBezTo>
                  <a:cubicBezTo>
                    <a:pt x="20" y="79"/>
                    <a:pt x="20" y="79"/>
                    <a:pt x="20" y="79"/>
                  </a:cubicBezTo>
                  <a:cubicBezTo>
                    <a:pt x="18" y="79"/>
                    <a:pt x="15" y="78"/>
                    <a:pt x="14" y="76"/>
                  </a:cubicBez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7" name="Freeform 286"/>
            <p:cNvSpPr>
              <a:spLocks/>
            </p:cNvSpPr>
            <p:nvPr/>
          </p:nvSpPr>
          <p:spPr bwMode="auto">
            <a:xfrm>
              <a:off x="2790895" y="2002662"/>
              <a:ext cx="74839" cy="207337"/>
            </a:xfrm>
            <a:custGeom>
              <a:avLst/>
              <a:gdLst>
                <a:gd name="T0" fmla="*/ 2147483647 w 41"/>
                <a:gd name="T1" fmla="*/ 2147483647 h 123"/>
                <a:gd name="T2" fmla="*/ 0 w 41"/>
                <a:gd name="T3" fmla="*/ 2147483647 h 123"/>
                <a:gd name="T4" fmla="*/ 0 w 41"/>
                <a:gd name="T5" fmla="*/ 2147483647 h 123"/>
                <a:gd name="T6" fmla="*/ 2147483647 w 41"/>
                <a:gd name="T7" fmla="*/ 2147483647 h 123"/>
                <a:gd name="T8" fmla="*/ 2147483647 w 41"/>
                <a:gd name="T9" fmla="*/ 2147483647 h 123"/>
                <a:gd name="T10" fmla="*/ 2147483647 w 41"/>
                <a:gd name="T11" fmla="*/ 2147483647 h 123"/>
                <a:gd name="T12" fmla="*/ 2147483647 w 41"/>
                <a:gd name="T13" fmla="*/ 2147483647 h 123"/>
                <a:gd name="T14" fmla="*/ 2147483647 w 41"/>
                <a:gd name="T15" fmla="*/ 2147483647 h 123"/>
                <a:gd name="T16" fmla="*/ 2147483647 w 41"/>
                <a:gd name="T17" fmla="*/ 2147483647 h 123"/>
                <a:gd name="T18" fmla="*/ 2147483647 w 41"/>
                <a:gd name="T19" fmla="*/ 2147483647 h 123"/>
                <a:gd name="T20" fmla="*/ 2147483647 w 41"/>
                <a:gd name="T21" fmla="*/ 2147483647 h 123"/>
                <a:gd name="T22" fmla="*/ 2147483647 w 41"/>
                <a:gd name="T23" fmla="*/ 2147483647 h 123"/>
                <a:gd name="T24" fmla="*/ 2147483647 w 41"/>
                <a:gd name="T25" fmla="*/ 2147483647 h 123"/>
                <a:gd name="T26" fmla="*/ 2147483647 w 41"/>
                <a:gd name="T27" fmla="*/ 2147483647 h 123"/>
                <a:gd name="T28" fmla="*/ 2147483647 w 41"/>
                <a:gd name="T29" fmla="*/ 2147483647 h 123"/>
                <a:gd name="T30" fmla="*/ 2147483647 w 41"/>
                <a:gd name="T31" fmla="*/ 2147483647 h 123"/>
                <a:gd name="T32" fmla="*/ 2147483647 w 41"/>
                <a:gd name="T33" fmla="*/ 2147483647 h 123"/>
                <a:gd name="T34" fmla="*/ 2147483647 w 41"/>
                <a:gd name="T35" fmla="*/ 2147483647 h 123"/>
                <a:gd name="T36" fmla="*/ 2147483647 w 41"/>
                <a:gd name="T37" fmla="*/ 2147483647 h 123"/>
                <a:gd name="T38" fmla="*/ 2147483647 w 41"/>
                <a:gd name="T39" fmla="*/ 2147483647 h 123"/>
                <a:gd name="T40" fmla="*/ 2147483647 w 41"/>
                <a:gd name="T41" fmla="*/ 2147483647 h 123"/>
                <a:gd name="T42" fmla="*/ 2147483647 w 41"/>
                <a:gd name="T43" fmla="*/ 2147483647 h 123"/>
                <a:gd name="T44" fmla="*/ 2147483647 w 41"/>
                <a:gd name="T45" fmla="*/ 2147483647 h 123"/>
                <a:gd name="T46" fmla="*/ 2147483647 w 41"/>
                <a:gd name="T47" fmla="*/ 2147483647 h 123"/>
                <a:gd name="T48" fmla="*/ 2147483647 w 41"/>
                <a:gd name="T49" fmla="*/ 2147483647 h 12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1"/>
                <a:gd name="T76" fmla="*/ 0 h 123"/>
                <a:gd name="T77" fmla="*/ 41 w 41"/>
                <a:gd name="T78" fmla="*/ 123 h 12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1" h="123">
                  <a:moveTo>
                    <a:pt x="20" y="120"/>
                  </a:moveTo>
                  <a:cubicBezTo>
                    <a:pt x="5" y="100"/>
                    <a:pt x="0" y="80"/>
                    <a:pt x="0" y="64"/>
                  </a:cubicBezTo>
                  <a:cubicBezTo>
                    <a:pt x="0" y="64"/>
                    <a:pt x="0" y="64"/>
                    <a:pt x="0" y="64"/>
                  </a:cubicBezTo>
                  <a:cubicBezTo>
                    <a:pt x="0" y="26"/>
                    <a:pt x="26" y="3"/>
                    <a:pt x="27" y="3"/>
                  </a:cubicBezTo>
                  <a:cubicBezTo>
                    <a:pt x="27" y="3"/>
                    <a:pt x="27" y="3"/>
                    <a:pt x="27" y="3"/>
                  </a:cubicBezTo>
                  <a:cubicBezTo>
                    <a:pt x="27" y="3"/>
                    <a:pt x="27" y="3"/>
                    <a:pt x="27" y="3"/>
                  </a:cubicBezTo>
                  <a:cubicBezTo>
                    <a:pt x="30" y="0"/>
                    <a:pt x="35" y="0"/>
                    <a:pt x="38" y="3"/>
                  </a:cubicBezTo>
                  <a:cubicBezTo>
                    <a:pt x="38" y="3"/>
                    <a:pt x="38" y="3"/>
                    <a:pt x="38" y="3"/>
                  </a:cubicBezTo>
                  <a:cubicBezTo>
                    <a:pt x="41" y="7"/>
                    <a:pt x="41" y="12"/>
                    <a:pt x="37" y="14"/>
                  </a:cubicBezTo>
                  <a:cubicBezTo>
                    <a:pt x="37" y="14"/>
                    <a:pt x="37" y="14"/>
                    <a:pt x="37" y="14"/>
                  </a:cubicBezTo>
                  <a:cubicBezTo>
                    <a:pt x="37" y="14"/>
                    <a:pt x="37" y="15"/>
                    <a:pt x="37" y="15"/>
                  </a:cubicBezTo>
                  <a:cubicBezTo>
                    <a:pt x="37" y="15"/>
                    <a:pt x="37" y="15"/>
                    <a:pt x="37" y="15"/>
                  </a:cubicBezTo>
                  <a:cubicBezTo>
                    <a:pt x="36" y="16"/>
                    <a:pt x="35" y="17"/>
                    <a:pt x="34" y="18"/>
                  </a:cubicBezTo>
                  <a:cubicBezTo>
                    <a:pt x="34" y="18"/>
                    <a:pt x="34" y="18"/>
                    <a:pt x="34" y="18"/>
                  </a:cubicBezTo>
                  <a:cubicBezTo>
                    <a:pt x="32" y="20"/>
                    <a:pt x="29" y="23"/>
                    <a:pt x="26" y="28"/>
                  </a:cubicBezTo>
                  <a:cubicBezTo>
                    <a:pt x="26" y="28"/>
                    <a:pt x="26" y="28"/>
                    <a:pt x="26" y="28"/>
                  </a:cubicBezTo>
                  <a:cubicBezTo>
                    <a:pt x="21" y="37"/>
                    <a:pt x="15" y="49"/>
                    <a:pt x="15" y="64"/>
                  </a:cubicBezTo>
                  <a:cubicBezTo>
                    <a:pt x="15" y="64"/>
                    <a:pt x="15" y="64"/>
                    <a:pt x="15" y="64"/>
                  </a:cubicBezTo>
                  <a:cubicBezTo>
                    <a:pt x="15" y="77"/>
                    <a:pt x="20" y="92"/>
                    <a:pt x="33" y="110"/>
                  </a:cubicBezTo>
                  <a:cubicBezTo>
                    <a:pt x="33" y="110"/>
                    <a:pt x="33" y="110"/>
                    <a:pt x="33" y="110"/>
                  </a:cubicBezTo>
                  <a:cubicBezTo>
                    <a:pt x="35" y="114"/>
                    <a:pt x="35" y="119"/>
                    <a:pt x="31" y="121"/>
                  </a:cubicBezTo>
                  <a:cubicBezTo>
                    <a:pt x="31" y="121"/>
                    <a:pt x="31" y="121"/>
                    <a:pt x="31" y="121"/>
                  </a:cubicBezTo>
                  <a:cubicBezTo>
                    <a:pt x="30" y="122"/>
                    <a:pt x="28" y="123"/>
                    <a:pt x="27" y="123"/>
                  </a:cubicBezTo>
                  <a:cubicBezTo>
                    <a:pt x="27" y="123"/>
                    <a:pt x="27" y="123"/>
                    <a:pt x="27" y="123"/>
                  </a:cubicBezTo>
                  <a:cubicBezTo>
                    <a:pt x="24" y="123"/>
                    <a:pt x="22" y="122"/>
                    <a:pt x="20" y="120"/>
                  </a:cubicBezTo>
                  <a:close/>
                </a:path>
              </a:pathLst>
            </a:custGeom>
            <a:grpFill/>
            <a:ln w="9525">
              <a:noFill/>
              <a:round/>
              <a:headEnd/>
              <a:tailEnd/>
            </a:ln>
            <a:extLst/>
          </p:spPr>
          <p:txBody>
            <a:bodyPr lIns="48000" tIns="48000" rIns="48000" bIns="48000"/>
            <a:lstStyle/>
            <a:p>
              <a:endParaRPr lang="zh-CN" altLang="en-US" sz="14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88" name="Oval 287"/>
            <p:cNvSpPr>
              <a:spLocks noChangeArrowheads="1"/>
            </p:cNvSpPr>
            <p:nvPr/>
          </p:nvSpPr>
          <p:spPr bwMode="auto">
            <a:xfrm>
              <a:off x="2915112" y="2085312"/>
              <a:ext cx="52464" cy="49162"/>
            </a:xfrm>
            <a:prstGeom prst="ellipse">
              <a:avLst/>
            </a:prstGeom>
            <a:grpFill/>
            <a:ln w="9525">
              <a:noFill/>
              <a:round/>
              <a:headEnd/>
              <a:tailEnd/>
            </a:ln>
            <a:extLst/>
          </p:spPr>
          <p:txBody>
            <a:bodyPr lIns="48000" tIns="48000" rIns="48000" bIns="48000"/>
            <a:lstStyle>
              <a:lvl1pPr eaLnBrk="0" hangingPunct="0">
                <a:defRPr sz="1200" b="1">
                  <a:solidFill>
                    <a:schemeClr val="tx1"/>
                  </a:solidFill>
                  <a:latin typeface="Arial" panose="020B0604020202020204" pitchFamily="34" charset="0"/>
                  <a:ea typeface="宋体" panose="02010600030101010101" pitchFamily="2" charset="-122"/>
                </a:defRPr>
              </a:lvl1pPr>
              <a:lvl2pPr marL="742950" indent="-285750" eaLnBrk="0" hangingPunct="0">
                <a:defRPr sz="1200" b="1">
                  <a:solidFill>
                    <a:schemeClr val="tx1"/>
                  </a:solidFill>
                  <a:latin typeface="Arial" panose="020B0604020202020204" pitchFamily="34" charset="0"/>
                  <a:ea typeface="宋体" panose="02010600030101010101" pitchFamily="2" charset="-122"/>
                </a:defRPr>
              </a:lvl2pPr>
              <a:lvl3pPr marL="1143000" indent="-228600" eaLnBrk="0" hangingPunct="0">
                <a:defRPr sz="1200" b="1">
                  <a:solidFill>
                    <a:schemeClr val="tx1"/>
                  </a:solidFill>
                  <a:latin typeface="Arial" panose="020B0604020202020204" pitchFamily="34" charset="0"/>
                  <a:ea typeface="宋体" panose="02010600030101010101" pitchFamily="2" charset="-122"/>
                </a:defRPr>
              </a:lvl3pPr>
              <a:lvl4pPr marL="1600200" indent="-228600" eaLnBrk="0" hangingPunct="0">
                <a:defRPr sz="1200" b="1">
                  <a:solidFill>
                    <a:schemeClr val="tx1"/>
                  </a:solidFill>
                  <a:latin typeface="Arial" panose="020B0604020202020204" pitchFamily="34" charset="0"/>
                  <a:ea typeface="宋体" panose="02010600030101010101" pitchFamily="2" charset="-122"/>
                </a:defRPr>
              </a:lvl4pPr>
              <a:lvl5pPr marL="2057400" indent="-228600" eaLnBrk="0" hangingPunct="0">
                <a:defRPr sz="1200" b="1">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sz="1200" b="1">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sz="1200" b="1">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sz="1200" b="1">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sz="1200" b="1">
                  <a:solidFill>
                    <a:schemeClr val="tx1"/>
                  </a:solidFill>
                  <a:latin typeface="Arial" panose="020B0604020202020204" pitchFamily="34" charset="0"/>
                  <a:ea typeface="宋体" panose="02010600030101010101" pitchFamily="2" charset="-122"/>
                </a:defRPr>
              </a:lvl9pPr>
            </a:lstStyle>
            <a:p>
              <a:pPr eaLnBrk="1" hangingPunct="1"/>
              <a:endParaRPr lang="zh-CN" altLang="en-US" sz="1400" b="0">
                <a:solidFill>
                  <a:srgbClr val="000000">
                    <a:lumMod val="95000"/>
                    <a:lumOff val="5000"/>
                  </a:srgbClr>
                </a:solidFill>
                <a:latin typeface="微软雅黑" panose="020B0503020204020204" pitchFamily="34" charset="-122"/>
                <a:ea typeface="微软雅黑" panose="020B0503020204020204" pitchFamily="34" charset="-122"/>
              </a:endParaRPr>
            </a:p>
          </p:txBody>
        </p:sp>
      </p:grpSp>
      <p:sp>
        <p:nvSpPr>
          <p:cNvPr id="291" name="Rectangle 290"/>
          <p:cNvSpPr/>
          <p:nvPr/>
        </p:nvSpPr>
        <p:spPr bwMode="auto">
          <a:xfrm>
            <a:off x="3647848" y="1049054"/>
            <a:ext cx="6520691" cy="384725"/>
          </a:xfrm>
          <a:prstGeom prst="rect">
            <a:avLst/>
          </a:prstGeom>
          <a:solidFill>
            <a:schemeClr val="accent3">
              <a:lumMod val="85000"/>
            </a:schemeClr>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buClr>
                <a:srgbClr val="CC9900"/>
              </a:buClr>
            </a:pPr>
            <a:r>
              <a:rPr lang="en-US" altLang="zh-CN" sz="1333" b="1" dirty="0">
                <a:solidFill>
                  <a:srgbClr val="000000"/>
                </a:solidFill>
                <a:latin typeface="微软雅黑" panose="020B0503020204020204" pitchFamily="34" charset="-122"/>
                <a:ea typeface="微软雅黑" panose="020B0503020204020204" pitchFamily="34" charset="-122"/>
              </a:rPr>
              <a:t>Operator</a:t>
            </a:r>
            <a:endParaRPr lang="en-US" sz="1333" b="1" dirty="0">
              <a:solidFill>
                <a:srgbClr val="000000"/>
              </a:solidFill>
              <a:latin typeface="微软雅黑" panose="020B0503020204020204" pitchFamily="34" charset="-122"/>
              <a:ea typeface="微软雅黑" panose="020B0503020204020204" pitchFamily="34" charset="-122"/>
            </a:endParaRPr>
          </a:p>
        </p:txBody>
      </p:sp>
      <p:sp>
        <p:nvSpPr>
          <p:cNvPr id="292" name="Rectangle 291"/>
          <p:cNvSpPr/>
          <p:nvPr/>
        </p:nvSpPr>
        <p:spPr bwMode="auto">
          <a:xfrm>
            <a:off x="10246472" y="1049054"/>
            <a:ext cx="1898201" cy="384725"/>
          </a:xfrm>
          <a:prstGeom prst="rect">
            <a:avLst/>
          </a:prstGeom>
          <a:solidFill>
            <a:schemeClr val="accent3">
              <a:lumMod val="85000"/>
            </a:schemeClr>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buClr>
                <a:srgbClr val="CC9900"/>
              </a:buClr>
            </a:pPr>
            <a:r>
              <a:rPr lang="en-US" altLang="zh-CN" sz="1333" b="1" dirty="0">
                <a:solidFill>
                  <a:srgbClr val="000000"/>
                </a:solidFill>
                <a:latin typeface="微软雅黑" panose="020B0503020204020204" pitchFamily="34" charset="-122"/>
                <a:ea typeface="微软雅黑" panose="020B0503020204020204" pitchFamily="34" charset="-122"/>
              </a:rPr>
              <a:t>Tenant</a:t>
            </a:r>
            <a:endParaRPr lang="zh-CN" altLang="en-US" sz="1333" b="1" dirty="0">
              <a:solidFill>
                <a:srgbClr val="000000"/>
              </a:solidFill>
              <a:latin typeface="微软雅黑" panose="020B0503020204020204" pitchFamily="34" charset="-122"/>
              <a:ea typeface="微软雅黑" panose="020B0503020204020204" pitchFamily="34" charset="-122"/>
            </a:endParaRPr>
          </a:p>
        </p:txBody>
      </p:sp>
      <p:sp>
        <p:nvSpPr>
          <p:cNvPr id="293" name="Rectangle 292"/>
          <p:cNvSpPr/>
          <p:nvPr/>
        </p:nvSpPr>
        <p:spPr bwMode="auto">
          <a:xfrm>
            <a:off x="3698658" y="2276473"/>
            <a:ext cx="675389" cy="3918827"/>
          </a:xfrm>
          <a:prstGeom prst="rect">
            <a:avLst/>
          </a:prstGeom>
          <a:noFill/>
          <a:ln w="12700" cap="flat" cmpd="sng" algn="ctr">
            <a:solidFill>
              <a:srgbClr val="FF9900"/>
            </a:solidFill>
            <a:prstDash val="dash"/>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buClr>
                <a:srgbClr val="CC9900"/>
              </a:buClr>
            </a:pPr>
            <a:r>
              <a:rPr lang="en-US" sz="1467" dirty="0">
                <a:solidFill>
                  <a:srgbClr val="000000"/>
                </a:solidFill>
                <a:latin typeface="微软雅黑" panose="020B0503020204020204" pitchFamily="34" charset="-122"/>
                <a:ea typeface="微软雅黑" panose="020B0503020204020204" pitchFamily="34" charset="-122"/>
              </a:rPr>
              <a:t>RAN</a:t>
            </a:r>
          </a:p>
        </p:txBody>
      </p:sp>
      <p:grpSp>
        <p:nvGrpSpPr>
          <p:cNvPr id="320" name="组合 1164"/>
          <p:cNvGrpSpPr>
            <a:grpSpLocks/>
          </p:cNvGrpSpPr>
          <p:nvPr/>
        </p:nvGrpSpPr>
        <p:grpSpPr bwMode="auto">
          <a:xfrm>
            <a:off x="10796475" y="3795949"/>
            <a:ext cx="241155" cy="323984"/>
            <a:chOff x="690563" y="407988"/>
            <a:chExt cx="487363" cy="755650"/>
          </a:xfrm>
        </p:grpSpPr>
        <p:sp>
          <p:nvSpPr>
            <p:cNvPr id="321" name="Freeform 8"/>
            <p:cNvSpPr>
              <a:spLocks/>
            </p:cNvSpPr>
            <p:nvPr/>
          </p:nvSpPr>
          <p:spPr bwMode="auto">
            <a:xfrm>
              <a:off x="692151" y="582613"/>
              <a:ext cx="238125" cy="581025"/>
            </a:xfrm>
            <a:custGeom>
              <a:avLst/>
              <a:gdLst>
                <a:gd name="T0" fmla="*/ 2147483647 w 150"/>
                <a:gd name="T1" fmla="*/ 2147483647 h 366"/>
                <a:gd name="T2" fmla="*/ 0 w 150"/>
                <a:gd name="T3" fmla="*/ 2147483647 h 366"/>
                <a:gd name="T4" fmla="*/ 0 w 150"/>
                <a:gd name="T5" fmla="*/ 0 h 366"/>
                <a:gd name="T6" fmla="*/ 2147483647 w 150"/>
                <a:gd name="T7" fmla="*/ 2147483647 h 366"/>
                <a:gd name="T8" fmla="*/ 2147483647 w 150"/>
                <a:gd name="T9" fmla="*/ 2147483647 h 366"/>
                <a:gd name="T10" fmla="*/ 0 60000 65536"/>
                <a:gd name="T11" fmla="*/ 0 60000 65536"/>
                <a:gd name="T12" fmla="*/ 0 60000 65536"/>
                <a:gd name="T13" fmla="*/ 0 60000 65536"/>
                <a:gd name="T14" fmla="*/ 0 60000 65536"/>
                <a:gd name="T15" fmla="*/ 0 w 150"/>
                <a:gd name="T16" fmla="*/ 0 h 366"/>
                <a:gd name="T17" fmla="*/ 150 w 150"/>
                <a:gd name="T18" fmla="*/ 366 h 366"/>
              </a:gdLst>
              <a:ahLst/>
              <a:cxnLst>
                <a:cxn ang="T10">
                  <a:pos x="T0" y="T1"/>
                </a:cxn>
                <a:cxn ang="T11">
                  <a:pos x="T2" y="T3"/>
                </a:cxn>
                <a:cxn ang="T12">
                  <a:pos x="T4" y="T5"/>
                </a:cxn>
                <a:cxn ang="T13">
                  <a:pos x="T6" y="T7"/>
                </a:cxn>
                <a:cxn ang="T14">
                  <a:pos x="T8" y="T9"/>
                </a:cxn>
              </a:cxnLst>
              <a:rect l="T15" t="T16" r="T17" b="T18"/>
              <a:pathLst>
                <a:path w="150" h="366">
                  <a:moveTo>
                    <a:pt x="150" y="366"/>
                  </a:moveTo>
                  <a:lnTo>
                    <a:pt x="0" y="342"/>
                  </a:lnTo>
                  <a:lnTo>
                    <a:pt x="0" y="0"/>
                  </a:lnTo>
                  <a:lnTo>
                    <a:pt x="150" y="26"/>
                  </a:lnTo>
                  <a:lnTo>
                    <a:pt x="150" y="366"/>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2" name="Freeform 9"/>
            <p:cNvSpPr>
              <a:spLocks/>
            </p:cNvSpPr>
            <p:nvPr/>
          </p:nvSpPr>
          <p:spPr bwMode="auto">
            <a:xfrm>
              <a:off x="690563" y="627063"/>
              <a:ext cx="242888" cy="53975"/>
            </a:xfrm>
            <a:custGeom>
              <a:avLst/>
              <a:gdLst>
                <a:gd name="T0" fmla="*/ 2147483647 w 153"/>
                <a:gd name="T1" fmla="*/ 2147483647 h 34"/>
                <a:gd name="T2" fmla="*/ 0 w 153"/>
                <a:gd name="T3" fmla="*/ 2147483647 h 34"/>
                <a:gd name="T4" fmla="*/ 0 w 153"/>
                <a:gd name="T5" fmla="*/ 0 h 34"/>
                <a:gd name="T6" fmla="*/ 2147483647 w 153"/>
                <a:gd name="T7" fmla="*/ 2147483647 h 34"/>
                <a:gd name="T8" fmla="*/ 2147483647 w 153"/>
                <a:gd name="T9" fmla="*/ 2147483647 h 34"/>
                <a:gd name="T10" fmla="*/ 0 60000 65536"/>
                <a:gd name="T11" fmla="*/ 0 60000 65536"/>
                <a:gd name="T12" fmla="*/ 0 60000 65536"/>
                <a:gd name="T13" fmla="*/ 0 60000 65536"/>
                <a:gd name="T14" fmla="*/ 0 60000 65536"/>
                <a:gd name="T15" fmla="*/ 0 w 153"/>
                <a:gd name="T16" fmla="*/ 0 h 34"/>
                <a:gd name="T17" fmla="*/ 153 w 153"/>
                <a:gd name="T18" fmla="*/ 34 h 34"/>
              </a:gdLst>
              <a:ahLst/>
              <a:cxnLst>
                <a:cxn ang="T10">
                  <a:pos x="T0" y="T1"/>
                </a:cxn>
                <a:cxn ang="T11">
                  <a:pos x="T2" y="T3"/>
                </a:cxn>
                <a:cxn ang="T12">
                  <a:pos x="T4" y="T5"/>
                </a:cxn>
                <a:cxn ang="T13">
                  <a:pos x="T6" y="T7"/>
                </a:cxn>
                <a:cxn ang="T14">
                  <a:pos x="T8" y="T9"/>
                </a:cxn>
              </a:cxnLst>
              <a:rect l="T15" t="T16" r="T17" b="T18"/>
              <a:pathLst>
                <a:path w="153" h="34">
                  <a:moveTo>
                    <a:pt x="153" y="34"/>
                  </a:moveTo>
                  <a:lnTo>
                    <a:pt x="0" y="8"/>
                  </a:lnTo>
                  <a:lnTo>
                    <a:pt x="0" y="0"/>
                  </a:lnTo>
                  <a:lnTo>
                    <a:pt x="153" y="26"/>
                  </a:lnTo>
                  <a:lnTo>
                    <a:pt x="153"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3" name="Freeform 10"/>
            <p:cNvSpPr>
              <a:spLocks/>
            </p:cNvSpPr>
            <p:nvPr/>
          </p:nvSpPr>
          <p:spPr bwMode="auto">
            <a:xfrm>
              <a:off x="766763" y="9826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5"/>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4" name="Freeform 11"/>
            <p:cNvSpPr>
              <a:spLocks/>
            </p:cNvSpPr>
            <p:nvPr/>
          </p:nvSpPr>
          <p:spPr bwMode="auto">
            <a:xfrm>
              <a:off x="766763" y="100171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5" name="Freeform 12"/>
            <p:cNvSpPr>
              <a:spLocks/>
            </p:cNvSpPr>
            <p:nvPr/>
          </p:nvSpPr>
          <p:spPr bwMode="auto">
            <a:xfrm>
              <a:off x="766763" y="10207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6" name="Freeform 13"/>
            <p:cNvSpPr>
              <a:spLocks/>
            </p:cNvSpPr>
            <p:nvPr/>
          </p:nvSpPr>
          <p:spPr bwMode="auto">
            <a:xfrm>
              <a:off x="766763" y="10414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5"/>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7" name="Freeform 14"/>
            <p:cNvSpPr>
              <a:spLocks/>
            </p:cNvSpPr>
            <p:nvPr/>
          </p:nvSpPr>
          <p:spPr bwMode="auto">
            <a:xfrm>
              <a:off x="766763" y="10604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8" name="Freeform 15"/>
            <p:cNvSpPr>
              <a:spLocks/>
            </p:cNvSpPr>
            <p:nvPr/>
          </p:nvSpPr>
          <p:spPr bwMode="auto">
            <a:xfrm>
              <a:off x="766763" y="10795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29" name="Freeform 16"/>
            <p:cNvSpPr>
              <a:spLocks/>
            </p:cNvSpPr>
            <p:nvPr/>
          </p:nvSpPr>
          <p:spPr bwMode="auto">
            <a:xfrm>
              <a:off x="766763" y="10985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30" name="Freeform 17"/>
            <p:cNvSpPr>
              <a:spLocks/>
            </p:cNvSpPr>
            <p:nvPr/>
          </p:nvSpPr>
          <p:spPr bwMode="auto">
            <a:xfrm>
              <a:off x="698501" y="407988"/>
              <a:ext cx="468313" cy="204788"/>
            </a:xfrm>
            <a:custGeom>
              <a:avLst/>
              <a:gdLst>
                <a:gd name="T0" fmla="*/ 2147483647 w 295"/>
                <a:gd name="T1" fmla="*/ 2147483647 h 129"/>
                <a:gd name="T2" fmla="*/ 0 w 295"/>
                <a:gd name="T3" fmla="*/ 2147483647 h 129"/>
                <a:gd name="T4" fmla="*/ 2147483647 w 295"/>
                <a:gd name="T5" fmla="*/ 0 h 129"/>
                <a:gd name="T6" fmla="*/ 2147483647 w 295"/>
                <a:gd name="T7" fmla="*/ 2147483647 h 129"/>
                <a:gd name="T8" fmla="*/ 2147483647 w 295"/>
                <a:gd name="T9" fmla="*/ 2147483647 h 129"/>
                <a:gd name="T10" fmla="*/ 0 60000 65536"/>
                <a:gd name="T11" fmla="*/ 0 60000 65536"/>
                <a:gd name="T12" fmla="*/ 0 60000 65536"/>
                <a:gd name="T13" fmla="*/ 0 60000 65536"/>
                <a:gd name="T14" fmla="*/ 0 60000 65536"/>
                <a:gd name="T15" fmla="*/ 0 w 295"/>
                <a:gd name="T16" fmla="*/ 0 h 129"/>
                <a:gd name="T17" fmla="*/ 295 w 295"/>
                <a:gd name="T18" fmla="*/ 129 h 129"/>
              </a:gdLst>
              <a:ahLst/>
              <a:cxnLst>
                <a:cxn ang="T10">
                  <a:pos x="T0" y="T1"/>
                </a:cxn>
                <a:cxn ang="T11">
                  <a:pos x="T2" y="T3"/>
                </a:cxn>
                <a:cxn ang="T12">
                  <a:pos x="T4" y="T5"/>
                </a:cxn>
                <a:cxn ang="T13">
                  <a:pos x="T6" y="T7"/>
                </a:cxn>
                <a:cxn ang="T14">
                  <a:pos x="T8" y="T9"/>
                </a:cxn>
              </a:cxnLst>
              <a:rect l="T15" t="T16" r="T17" b="T18"/>
              <a:pathLst>
                <a:path w="295" h="129">
                  <a:moveTo>
                    <a:pt x="150" y="129"/>
                  </a:moveTo>
                  <a:lnTo>
                    <a:pt x="0" y="103"/>
                  </a:lnTo>
                  <a:lnTo>
                    <a:pt x="148" y="0"/>
                  </a:lnTo>
                  <a:lnTo>
                    <a:pt x="295" y="15"/>
                  </a:lnTo>
                  <a:lnTo>
                    <a:pt x="150" y="129"/>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31" name="Freeform 18"/>
            <p:cNvSpPr>
              <a:spLocks/>
            </p:cNvSpPr>
            <p:nvPr/>
          </p:nvSpPr>
          <p:spPr bwMode="auto">
            <a:xfrm>
              <a:off x="944563" y="439738"/>
              <a:ext cx="233363" cy="722313"/>
            </a:xfrm>
            <a:custGeom>
              <a:avLst/>
              <a:gdLst>
                <a:gd name="T0" fmla="*/ 2147483647 w 147"/>
                <a:gd name="T1" fmla="*/ 2147483647 h 455"/>
                <a:gd name="T2" fmla="*/ 0 w 147"/>
                <a:gd name="T3" fmla="*/ 2147483647 h 455"/>
                <a:gd name="T4" fmla="*/ 0 w 147"/>
                <a:gd name="T5" fmla="*/ 2147483647 h 455"/>
                <a:gd name="T6" fmla="*/ 2147483647 w 147"/>
                <a:gd name="T7" fmla="*/ 0 h 455"/>
                <a:gd name="T8" fmla="*/ 2147483647 w 147"/>
                <a:gd name="T9" fmla="*/ 2147483647 h 455"/>
                <a:gd name="T10" fmla="*/ 0 60000 65536"/>
                <a:gd name="T11" fmla="*/ 0 60000 65536"/>
                <a:gd name="T12" fmla="*/ 0 60000 65536"/>
                <a:gd name="T13" fmla="*/ 0 60000 65536"/>
                <a:gd name="T14" fmla="*/ 0 60000 65536"/>
                <a:gd name="T15" fmla="*/ 0 w 147"/>
                <a:gd name="T16" fmla="*/ 0 h 455"/>
                <a:gd name="T17" fmla="*/ 147 w 147"/>
                <a:gd name="T18" fmla="*/ 455 h 455"/>
              </a:gdLst>
              <a:ahLst/>
              <a:cxnLst>
                <a:cxn ang="T10">
                  <a:pos x="T0" y="T1"/>
                </a:cxn>
                <a:cxn ang="T11">
                  <a:pos x="T2" y="T3"/>
                </a:cxn>
                <a:cxn ang="T12">
                  <a:pos x="T4" y="T5"/>
                </a:cxn>
                <a:cxn ang="T13">
                  <a:pos x="T6" y="T7"/>
                </a:cxn>
                <a:cxn ang="T14">
                  <a:pos x="T8" y="T9"/>
                </a:cxn>
              </a:cxnLst>
              <a:rect l="T15" t="T16" r="T17" b="T18"/>
              <a:pathLst>
                <a:path w="147" h="455">
                  <a:moveTo>
                    <a:pt x="147" y="318"/>
                  </a:moveTo>
                  <a:lnTo>
                    <a:pt x="0" y="455"/>
                  </a:lnTo>
                  <a:lnTo>
                    <a:pt x="0" y="114"/>
                  </a:lnTo>
                  <a:lnTo>
                    <a:pt x="147" y="0"/>
                  </a:lnTo>
                  <a:lnTo>
                    <a:pt x="147" y="318"/>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332" name="Freeform 19"/>
            <p:cNvSpPr>
              <a:spLocks/>
            </p:cNvSpPr>
            <p:nvPr/>
          </p:nvSpPr>
          <p:spPr bwMode="auto">
            <a:xfrm>
              <a:off x="722313" y="660401"/>
              <a:ext cx="180975" cy="42863"/>
            </a:xfrm>
            <a:custGeom>
              <a:avLst/>
              <a:gdLst>
                <a:gd name="T0" fmla="*/ 2147483647 w 66"/>
                <a:gd name="T1" fmla="*/ 2147483647 h 16"/>
                <a:gd name="T2" fmla="*/ 2147483647 w 66"/>
                <a:gd name="T3" fmla="*/ 2147483647 h 16"/>
                <a:gd name="T4" fmla="*/ 2147483647 w 66"/>
                <a:gd name="T5" fmla="*/ 2147483647 h 16"/>
                <a:gd name="T6" fmla="*/ 0 w 66"/>
                <a:gd name="T7" fmla="*/ 2147483647 h 16"/>
                <a:gd name="T8" fmla="*/ 0 w 66"/>
                <a:gd name="T9" fmla="*/ 2147483647 h 16"/>
                <a:gd name="T10" fmla="*/ 2147483647 w 66"/>
                <a:gd name="T11" fmla="*/ 0 h 16"/>
                <a:gd name="T12" fmla="*/ 2147483647 w 66"/>
                <a:gd name="T13" fmla="*/ 2147483647 h 16"/>
                <a:gd name="T14" fmla="*/ 2147483647 w 66"/>
                <a:gd name="T15" fmla="*/ 2147483647 h 16"/>
                <a:gd name="T16" fmla="*/ 0 60000 65536"/>
                <a:gd name="T17" fmla="*/ 0 60000 65536"/>
                <a:gd name="T18" fmla="*/ 0 60000 65536"/>
                <a:gd name="T19" fmla="*/ 0 60000 65536"/>
                <a:gd name="T20" fmla="*/ 0 60000 65536"/>
                <a:gd name="T21" fmla="*/ 0 60000 65536"/>
                <a:gd name="T22" fmla="*/ 0 60000 65536"/>
                <a:gd name="T23" fmla="*/ 0 60000 65536"/>
                <a:gd name="T24" fmla="*/ 0 w 66"/>
                <a:gd name="T25" fmla="*/ 0 h 16"/>
                <a:gd name="T26" fmla="*/ 66 w 66"/>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6" h="16">
                  <a:moveTo>
                    <a:pt x="66" y="14"/>
                  </a:moveTo>
                  <a:cubicBezTo>
                    <a:pt x="66" y="15"/>
                    <a:pt x="65" y="16"/>
                    <a:pt x="64" y="16"/>
                  </a:cubicBezTo>
                  <a:cubicBezTo>
                    <a:pt x="2" y="6"/>
                    <a:pt x="2" y="6"/>
                    <a:pt x="2" y="6"/>
                  </a:cubicBezTo>
                  <a:cubicBezTo>
                    <a:pt x="1" y="6"/>
                    <a:pt x="0" y="4"/>
                    <a:pt x="0" y="3"/>
                  </a:cubicBezTo>
                  <a:cubicBezTo>
                    <a:pt x="0" y="3"/>
                    <a:pt x="0" y="3"/>
                    <a:pt x="0" y="3"/>
                  </a:cubicBezTo>
                  <a:cubicBezTo>
                    <a:pt x="0" y="1"/>
                    <a:pt x="1" y="0"/>
                    <a:pt x="2" y="0"/>
                  </a:cubicBezTo>
                  <a:cubicBezTo>
                    <a:pt x="64" y="11"/>
                    <a:pt x="64" y="11"/>
                    <a:pt x="64" y="11"/>
                  </a:cubicBezTo>
                  <a:cubicBezTo>
                    <a:pt x="65" y="11"/>
                    <a:pt x="66" y="12"/>
                    <a:pt x="66"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grpSp>
      <p:grpSp>
        <p:nvGrpSpPr>
          <p:cNvPr id="123" name="组合 1164"/>
          <p:cNvGrpSpPr>
            <a:grpSpLocks/>
          </p:cNvGrpSpPr>
          <p:nvPr/>
        </p:nvGrpSpPr>
        <p:grpSpPr bwMode="auto">
          <a:xfrm>
            <a:off x="11076644" y="3910170"/>
            <a:ext cx="241155" cy="323984"/>
            <a:chOff x="690563" y="407988"/>
            <a:chExt cx="487363" cy="755650"/>
          </a:xfrm>
        </p:grpSpPr>
        <p:sp>
          <p:nvSpPr>
            <p:cNvPr id="124" name="Freeform 8"/>
            <p:cNvSpPr>
              <a:spLocks/>
            </p:cNvSpPr>
            <p:nvPr/>
          </p:nvSpPr>
          <p:spPr bwMode="auto">
            <a:xfrm>
              <a:off x="692151" y="582613"/>
              <a:ext cx="238125" cy="581025"/>
            </a:xfrm>
            <a:custGeom>
              <a:avLst/>
              <a:gdLst>
                <a:gd name="T0" fmla="*/ 2147483647 w 150"/>
                <a:gd name="T1" fmla="*/ 2147483647 h 366"/>
                <a:gd name="T2" fmla="*/ 0 w 150"/>
                <a:gd name="T3" fmla="*/ 2147483647 h 366"/>
                <a:gd name="T4" fmla="*/ 0 w 150"/>
                <a:gd name="T5" fmla="*/ 0 h 366"/>
                <a:gd name="T6" fmla="*/ 2147483647 w 150"/>
                <a:gd name="T7" fmla="*/ 2147483647 h 366"/>
                <a:gd name="T8" fmla="*/ 2147483647 w 150"/>
                <a:gd name="T9" fmla="*/ 2147483647 h 366"/>
                <a:gd name="T10" fmla="*/ 0 60000 65536"/>
                <a:gd name="T11" fmla="*/ 0 60000 65536"/>
                <a:gd name="T12" fmla="*/ 0 60000 65536"/>
                <a:gd name="T13" fmla="*/ 0 60000 65536"/>
                <a:gd name="T14" fmla="*/ 0 60000 65536"/>
                <a:gd name="T15" fmla="*/ 0 w 150"/>
                <a:gd name="T16" fmla="*/ 0 h 366"/>
                <a:gd name="T17" fmla="*/ 150 w 150"/>
                <a:gd name="T18" fmla="*/ 366 h 366"/>
              </a:gdLst>
              <a:ahLst/>
              <a:cxnLst>
                <a:cxn ang="T10">
                  <a:pos x="T0" y="T1"/>
                </a:cxn>
                <a:cxn ang="T11">
                  <a:pos x="T2" y="T3"/>
                </a:cxn>
                <a:cxn ang="T12">
                  <a:pos x="T4" y="T5"/>
                </a:cxn>
                <a:cxn ang="T13">
                  <a:pos x="T6" y="T7"/>
                </a:cxn>
                <a:cxn ang="T14">
                  <a:pos x="T8" y="T9"/>
                </a:cxn>
              </a:cxnLst>
              <a:rect l="T15" t="T16" r="T17" b="T18"/>
              <a:pathLst>
                <a:path w="150" h="366">
                  <a:moveTo>
                    <a:pt x="150" y="366"/>
                  </a:moveTo>
                  <a:lnTo>
                    <a:pt x="0" y="342"/>
                  </a:lnTo>
                  <a:lnTo>
                    <a:pt x="0" y="0"/>
                  </a:lnTo>
                  <a:lnTo>
                    <a:pt x="150" y="26"/>
                  </a:lnTo>
                  <a:lnTo>
                    <a:pt x="150" y="366"/>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25" name="Freeform 9"/>
            <p:cNvSpPr>
              <a:spLocks/>
            </p:cNvSpPr>
            <p:nvPr/>
          </p:nvSpPr>
          <p:spPr bwMode="auto">
            <a:xfrm>
              <a:off x="690563" y="627063"/>
              <a:ext cx="242888" cy="53975"/>
            </a:xfrm>
            <a:custGeom>
              <a:avLst/>
              <a:gdLst>
                <a:gd name="T0" fmla="*/ 2147483647 w 153"/>
                <a:gd name="T1" fmla="*/ 2147483647 h 34"/>
                <a:gd name="T2" fmla="*/ 0 w 153"/>
                <a:gd name="T3" fmla="*/ 2147483647 h 34"/>
                <a:gd name="T4" fmla="*/ 0 w 153"/>
                <a:gd name="T5" fmla="*/ 0 h 34"/>
                <a:gd name="T6" fmla="*/ 2147483647 w 153"/>
                <a:gd name="T7" fmla="*/ 2147483647 h 34"/>
                <a:gd name="T8" fmla="*/ 2147483647 w 153"/>
                <a:gd name="T9" fmla="*/ 2147483647 h 34"/>
                <a:gd name="T10" fmla="*/ 0 60000 65536"/>
                <a:gd name="T11" fmla="*/ 0 60000 65536"/>
                <a:gd name="T12" fmla="*/ 0 60000 65536"/>
                <a:gd name="T13" fmla="*/ 0 60000 65536"/>
                <a:gd name="T14" fmla="*/ 0 60000 65536"/>
                <a:gd name="T15" fmla="*/ 0 w 153"/>
                <a:gd name="T16" fmla="*/ 0 h 34"/>
                <a:gd name="T17" fmla="*/ 153 w 153"/>
                <a:gd name="T18" fmla="*/ 34 h 34"/>
              </a:gdLst>
              <a:ahLst/>
              <a:cxnLst>
                <a:cxn ang="T10">
                  <a:pos x="T0" y="T1"/>
                </a:cxn>
                <a:cxn ang="T11">
                  <a:pos x="T2" y="T3"/>
                </a:cxn>
                <a:cxn ang="T12">
                  <a:pos x="T4" y="T5"/>
                </a:cxn>
                <a:cxn ang="T13">
                  <a:pos x="T6" y="T7"/>
                </a:cxn>
                <a:cxn ang="T14">
                  <a:pos x="T8" y="T9"/>
                </a:cxn>
              </a:cxnLst>
              <a:rect l="T15" t="T16" r="T17" b="T18"/>
              <a:pathLst>
                <a:path w="153" h="34">
                  <a:moveTo>
                    <a:pt x="153" y="34"/>
                  </a:moveTo>
                  <a:lnTo>
                    <a:pt x="0" y="8"/>
                  </a:lnTo>
                  <a:lnTo>
                    <a:pt x="0" y="0"/>
                  </a:lnTo>
                  <a:lnTo>
                    <a:pt x="153" y="26"/>
                  </a:lnTo>
                  <a:lnTo>
                    <a:pt x="153"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26" name="Freeform 10"/>
            <p:cNvSpPr>
              <a:spLocks/>
            </p:cNvSpPr>
            <p:nvPr/>
          </p:nvSpPr>
          <p:spPr bwMode="auto">
            <a:xfrm>
              <a:off x="766763" y="9826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5"/>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27" name="Freeform 11"/>
            <p:cNvSpPr>
              <a:spLocks/>
            </p:cNvSpPr>
            <p:nvPr/>
          </p:nvSpPr>
          <p:spPr bwMode="auto">
            <a:xfrm>
              <a:off x="766763" y="100171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28" name="Freeform 12"/>
            <p:cNvSpPr>
              <a:spLocks/>
            </p:cNvSpPr>
            <p:nvPr/>
          </p:nvSpPr>
          <p:spPr bwMode="auto">
            <a:xfrm>
              <a:off x="766763" y="10207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29" name="Freeform 13"/>
            <p:cNvSpPr>
              <a:spLocks/>
            </p:cNvSpPr>
            <p:nvPr/>
          </p:nvSpPr>
          <p:spPr bwMode="auto">
            <a:xfrm>
              <a:off x="766763" y="10414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5"/>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0" name="Freeform 14"/>
            <p:cNvSpPr>
              <a:spLocks/>
            </p:cNvSpPr>
            <p:nvPr/>
          </p:nvSpPr>
          <p:spPr bwMode="auto">
            <a:xfrm>
              <a:off x="766763" y="10604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1" name="Freeform 15"/>
            <p:cNvSpPr>
              <a:spLocks/>
            </p:cNvSpPr>
            <p:nvPr/>
          </p:nvSpPr>
          <p:spPr bwMode="auto">
            <a:xfrm>
              <a:off x="766763" y="10795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2" name="Freeform 16"/>
            <p:cNvSpPr>
              <a:spLocks/>
            </p:cNvSpPr>
            <p:nvPr/>
          </p:nvSpPr>
          <p:spPr bwMode="auto">
            <a:xfrm>
              <a:off x="766763" y="10985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3" name="Freeform 17"/>
            <p:cNvSpPr>
              <a:spLocks/>
            </p:cNvSpPr>
            <p:nvPr/>
          </p:nvSpPr>
          <p:spPr bwMode="auto">
            <a:xfrm>
              <a:off x="698501" y="407988"/>
              <a:ext cx="468313" cy="204788"/>
            </a:xfrm>
            <a:custGeom>
              <a:avLst/>
              <a:gdLst>
                <a:gd name="T0" fmla="*/ 2147483647 w 295"/>
                <a:gd name="T1" fmla="*/ 2147483647 h 129"/>
                <a:gd name="T2" fmla="*/ 0 w 295"/>
                <a:gd name="T3" fmla="*/ 2147483647 h 129"/>
                <a:gd name="T4" fmla="*/ 2147483647 w 295"/>
                <a:gd name="T5" fmla="*/ 0 h 129"/>
                <a:gd name="T6" fmla="*/ 2147483647 w 295"/>
                <a:gd name="T7" fmla="*/ 2147483647 h 129"/>
                <a:gd name="T8" fmla="*/ 2147483647 w 295"/>
                <a:gd name="T9" fmla="*/ 2147483647 h 129"/>
                <a:gd name="T10" fmla="*/ 0 60000 65536"/>
                <a:gd name="T11" fmla="*/ 0 60000 65536"/>
                <a:gd name="T12" fmla="*/ 0 60000 65536"/>
                <a:gd name="T13" fmla="*/ 0 60000 65536"/>
                <a:gd name="T14" fmla="*/ 0 60000 65536"/>
                <a:gd name="T15" fmla="*/ 0 w 295"/>
                <a:gd name="T16" fmla="*/ 0 h 129"/>
                <a:gd name="T17" fmla="*/ 295 w 295"/>
                <a:gd name="T18" fmla="*/ 129 h 129"/>
              </a:gdLst>
              <a:ahLst/>
              <a:cxnLst>
                <a:cxn ang="T10">
                  <a:pos x="T0" y="T1"/>
                </a:cxn>
                <a:cxn ang="T11">
                  <a:pos x="T2" y="T3"/>
                </a:cxn>
                <a:cxn ang="T12">
                  <a:pos x="T4" y="T5"/>
                </a:cxn>
                <a:cxn ang="T13">
                  <a:pos x="T6" y="T7"/>
                </a:cxn>
                <a:cxn ang="T14">
                  <a:pos x="T8" y="T9"/>
                </a:cxn>
              </a:cxnLst>
              <a:rect l="T15" t="T16" r="T17" b="T18"/>
              <a:pathLst>
                <a:path w="295" h="129">
                  <a:moveTo>
                    <a:pt x="150" y="129"/>
                  </a:moveTo>
                  <a:lnTo>
                    <a:pt x="0" y="103"/>
                  </a:lnTo>
                  <a:lnTo>
                    <a:pt x="148" y="0"/>
                  </a:lnTo>
                  <a:lnTo>
                    <a:pt x="295" y="15"/>
                  </a:lnTo>
                  <a:lnTo>
                    <a:pt x="150" y="129"/>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4" name="Freeform 18"/>
            <p:cNvSpPr>
              <a:spLocks/>
            </p:cNvSpPr>
            <p:nvPr/>
          </p:nvSpPr>
          <p:spPr bwMode="auto">
            <a:xfrm>
              <a:off x="944563" y="439738"/>
              <a:ext cx="233363" cy="722313"/>
            </a:xfrm>
            <a:custGeom>
              <a:avLst/>
              <a:gdLst>
                <a:gd name="T0" fmla="*/ 2147483647 w 147"/>
                <a:gd name="T1" fmla="*/ 2147483647 h 455"/>
                <a:gd name="T2" fmla="*/ 0 w 147"/>
                <a:gd name="T3" fmla="*/ 2147483647 h 455"/>
                <a:gd name="T4" fmla="*/ 0 w 147"/>
                <a:gd name="T5" fmla="*/ 2147483647 h 455"/>
                <a:gd name="T6" fmla="*/ 2147483647 w 147"/>
                <a:gd name="T7" fmla="*/ 0 h 455"/>
                <a:gd name="T8" fmla="*/ 2147483647 w 147"/>
                <a:gd name="T9" fmla="*/ 2147483647 h 455"/>
                <a:gd name="T10" fmla="*/ 0 60000 65536"/>
                <a:gd name="T11" fmla="*/ 0 60000 65536"/>
                <a:gd name="T12" fmla="*/ 0 60000 65536"/>
                <a:gd name="T13" fmla="*/ 0 60000 65536"/>
                <a:gd name="T14" fmla="*/ 0 60000 65536"/>
                <a:gd name="T15" fmla="*/ 0 w 147"/>
                <a:gd name="T16" fmla="*/ 0 h 455"/>
                <a:gd name="T17" fmla="*/ 147 w 147"/>
                <a:gd name="T18" fmla="*/ 455 h 455"/>
              </a:gdLst>
              <a:ahLst/>
              <a:cxnLst>
                <a:cxn ang="T10">
                  <a:pos x="T0" y="T1"/>
                </a:cxn>
                <a:cxn ang="T11">
                  <a:pos x="T2" y="T3"/>
                </a:cxn>
                <a:cxn ang="T12">
                  <a:pos x="T4" y="T5"/>
                </a:cxn>
                <a:cxn ang="T13">
                  <a:pos x="T6" y="T7"/>
                </a:cxn>
                <a:cxn ang="T14">
                  <a:pos x="T8" y="T9"/>
                </a:cxn>
              </a:cxnLst>
              <a:rect l="T15" t="T16" r="T17" b="T18"/>
              <a:pathLst>
                <a:path w="147" h="455">
                  <a:moveTo>
                    <a:pt x="147" y="318"/>
                  </a:moveTo>
                  <a:lnTo>
                    <a:pt x="0" y="455"/>
                  </a:lnTo>
                  <a:lnTo>
                    <a:pt x="0" y="114"/>
                  </a:lnTo>
                  <a:lnTo>
                    <a:pt x="147" y="0"/>
                  </a:lnTo>
                  <a:lnTo>
                    <a:pt x="147" y="318"/>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5" name="Freeform 19"/>
            <p:cNvSpPr>
              <a:spLocks/>
            </p:cNvSpPr>
            <p:nvPr/>
          </p:nvSpPr>
          <p:spPr bwMode="auto">
            <a:xfrm>
              <a:off x="722313" y="660401"/>
              <a:ext cx="180975" cy="42863"/>
            </a:xfrm>
            <a:custGeom>
              <a:avLst/>
              <a:gdLst>
                <a:gd name="T0" fmla="*/ 2147483647 w 66"/>
                <a:gd name="T1" fmla="*/ 2147483647 h 16"/>
                <a:gd name="T2" fmla="*/ 2147483647 w 66"/>
                <a:gd name="T3" fmla="*/ 2147483647 h 16"/>
                <a:gd name="T4" fmla="*/ 2147483647 w 66"/>
                <a:gd name="T5" fmla="*/ 2147483647 h 16"/>
                <a:gd name="T6" fmla="*/ 0 w 66"/>
                <a:gd name="T7" fmla="*/ 2147483647 h 16"/>
                <a:gd name="T8" fmla="*/ 0 w 66"/>
                <a:gd name="T9" fmla="*/ 2147483647 h 16"/>
                <a:gd name="T10" fmla="*/ 2147483647 w 66"/>
                <a:gd name="T11" fmla="*/ 0 h 16"/>
                <a:gd name="T12" fmla="*/ 2147483647 w 66"/>
                <a:gd name="T13" fmla="*/ 2147483647 h 16"/>
                <a:gd name="T14" fmla="*/ 2147483647 w 66"/>
                <a:gd name="T15" fmla="*/ 2147483647 h 16"/>
                <a:gd name="T16" fmla="*/ 0 60000 65536"/>
                <a:gd name="T17" fmla="*/ 0 60000 65536"/>
                <a:gd name="T18" fmla="*/ 0 60000 65536"/>
                <a:gd name="T19" fmla="*/ 0 60000 65536"/>
                <a:gd name="T20" fmla="*/ 0 60000 65536"/>
                <a:gd name="T21" fmla="*/ 0 60000 65536"/>
                <a:gd name="T22" fmla="*/ 0 60000 65536"/>
                <a:gd name="T23" fmla="*/ 0 60000 65536"/>
                <a:gd name="T24" fmla="*/ 0 w 66"/>
                <a:gd name="T25" fmla="*/ 0 h 16"/>
                <a:gd name="T26" fmla="*/ 66 w 66"/>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6" h="16">
                  <a:moveTo>
                    <a:pt x="66" y="14"/>
                  </a:moveTo>
                  <a:cubicBezTo>
                    <a:pt x="66" y="15"/>
                    <a:pt x="65" y="16"/>
                    <a:pt x="64" y="16"/>
                  </a:cubicBezTo>
                  <a:cubicBezTo>
                    <a:pt x="2" y="6"/>
                    <a:pt x="2" y="6"/>
                    <a:pt x="2" y="6"/>
                  </a:cubicBezTo>
                  <a:cubicBezTo>
                    <a:pt x="1" y="6"/>
                    <a:pt x="0" y="4"/>
                    <a:pt x="0" y="3"/>
                  </a:cubicBezTo>
                  <a:cubicBezTo>
                    <a:pt x="0" y="3"/>
                    <a:pt x="0" y="3"/>
                    <a:pt x="0" y="3"/>
                  </a:cubicBezTo>
                  <a:cubicBezTo>
                    <a:pt x="0" y="1"/>
                    <a:pt x="1" y="0"/>
                    <a:pt x="2" y="0"/>
                  </a:cubicBezTo>
                  <a:cubicBezTo>
                    <a:pt x="64" y="11"/>
                    <a:pt x="64" y="11"/>
                    <a:pt x="64" y="11"/>
                  </a:cubicBezTo>
                  <a:cubicBezTo>
                    <a:pt x="65" y="11"/>
                    <a:pt x="66" y="12"/>
                    <a:pt x="66"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grpSp>
      <p:grpSp>
        <p:nvGrpSpPr>
          <p:cNvPr id="136" name="组合 1164"/>
          <p:cNvGrpSpPr>
            <a:grpSpLocks/>
          </p:cNvGrpSpPr>
          <p:nvPr/>
        </p:nvGrpSpPr>
        <p:grpSpPr bwMode="auto">
          <a:xfrm>
            <a:off x="10911553" y="5190221"/>
            <a:ext cx="241155" cy="323984"/>
            <a:chOff x="690563" y="407988"/>
            <a:chExt cx="487363" cy="755650"/>
          </a:xfrm>
        </p:grpSpPr>
        <p:sp>
          <p:nvSpPr>
            <p:cNvPr id="137" name="Freeform 8"/>
            <p:cNvSpPr>
              <a:spLocks/>
            </p:cNvSpPr>
            <p:nvPr/>
          </p:nvSpPr>
          <p:spPr bwMode="auto">
            <a:xfrm>
              <a:off x="692151" y="582613"/>
              <a:ext cx="238125" cy="581025"/>
            </a:xfrm>
            <a:custGeom>
              <a:avLst/>
              <a:gdLst>
                <a:gd name="T0" fmla="*/ 2147483647 w 150"/>
                <a:gd name="T1" fmla="*/ 2147483647 h 366"/>
                <a:gd name="T2" fmla="*/ 0 w 150"/>
                <a:gd name="T3" fmla="*/ 2147483647 h 366"/>
                <a:gd name="T4" fmla="*/ 0 w 150"/>
                <a:gd name="T5" fmla="*/ 0 h 366"/>
                <a:gd name="T6" fmla="*/ 2147483647 w 150"/>
                <a:gd name="T7" fmla="*/ 2147483647 h 366"/>
                <a:gd name="T8" fmla="*/ 2147483647 w 150"/>
                <a:gd name="T9" fmla="*/ 2147483647 h 366"/>
                <a:gd name="T10" fmla="*/ 0 60000 65536"/>
                <a:gd name="T11" fmla="*/ 0 60000 65536"/>
                <a:gd name="T12" fmla="*/ 0 60000 65536"/>
                <a:gd name="T13" fmla="*/ 0 60000 65536"/>
                <a:gd name="T14" fmla="*/ 0 60000 65536"/>
                <a:gd name="T15" fmla="*/ 0 w 150"/>
                <a:gd name="T16" fmla="*/ 0 h 366"/>
                <a:gd name="T17" fmla="*/ 150 w 150"/>
                <a:gd name="T18" fmla="*/ 366 h 366"/>
              </a:gdLst>
              <a:ahLst/>
              <a:cxnLst>
                <a:cxn ang="T10">
                  <a:pos x="T0" y="T1"/>
                </a:cxn>
                <a:cxn ang="T11">
                  <a:pos x="T2" y="T3"/>
                </a:cxn>
                <a:cxn ang="T12">
                  <a:pos x="T4" y="T5"/>
                </a:cxn>
                <a:cxn ang="T13">
                  <a:pos x="T6" y="T7"/>
                </a:cxn>
                <a:cxn ang="T14">
                  <a:pos x="T8" y="T9"/>
                </a:cxn>
              </a:cxnLst>
              <a:rect l="T15" t="T16" r="T17" b="T18"/>
              <a:pathLst>
                <a:path w="150" h="366">
                  <a:moveTo>
                    <a:pt x="150" y="366"/>
                  </a:moveTo>
                  <a:lnTo>
                    <a:pt x="0" y="342"/>
                  </a:lnTo>
                  <a:lnTo>
                    <a:pt x="0" y="0"/>
                  </a:lnTo>
                  <a:lnTo>
                    <a:pt x="150" y="26"/>
                  </a:lnTo>
                  <a:lnTo>
                    <a:pt x="150" y="366"/>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8" name="Freeform 9"/>
            <p:cNvSpPr>
              <a:spLocks/>
            </p:cNvSpPr>
            <p:nvPr/>
          </p:nvSpPr>
          <p:spPr bwMode="auto">
            <a:xfrm>
              <a:off x="690563" y="627063"/>
              <a:ext cx="242888" cy="53975"/>
            </a:xfrm>
            <a:custGeom>
              <a:avLst/>
              <a:gdLst>
                <a:gd name="T0" fmla="*/ 2147483647 w 153"/>
                <a:gd name="T1" fmla="*/ 2147483647 h 34"/>
                <a:gd name="T2" fmla="*/ 0 w 153"/>
                <a:gd name="T3" fmla="*/ 2147483647 h 34"/>
                <a:gd name="T4" fmla="*/ 0 w 153"/>
                <a:gd name="T5" fmla="*/ 0 h 34"/>
                <a:gd name="T6" fmla="*/ 2147483647 w 153"/>
                <a:gd name="T7" fmla="*/ 2147483647 h 34"/>
                <a:gd name="T8" fmla="*/ 2147483647 w 153"/>
                <a:gd name="T9" fmla="*/ 2147483647 h 34"/>
                <a:gd name="T10" fmla="*/ 0 60000 65536"/>
                <a:gd name="T11" fmla="*/ 0 60000 65536"/>
                <a:gd name="T12" fmla="*/ 0 60000 65536"/>
                <a:gd name="T13" fmla="*/ 0 60000 65536"/>
                <a:gd name="T14" fmla="*/ 0 60000 65536"/>
                <a:gd name="T15" fmla="*/ 0 w 153"/>
                <a:gd name="T16" fmla="*/ 0 h 34"/>
                <a:gd name="T17" fmla="*/ 153 w 153"/>
                <a:gd name="T18" fmla="*/ 34 h 34"/>
              </a:gdLst>
              <a:ahLst/>
              <a:cxnLst>
                <a:cxn ang="T10">
                  <a:pos x="T0" y="T1"/>
                </a:cxn>
                <a:cxn ang="T11">
                  <a:pos x="T2" y="T3"/>
                </a:cxn>
                <a:cxn ang="T12">
                  <a:pos x="T4" y="T5"/>
                </a:cxn>
                <a:cxn ang="T13">
                  <a:pos x="T6" y="T7"/>
                </a:cxn>
                <a:cxn ang="T14">
                  <a:pos x="T8" y="T9"/>
                </a:cxn>
              </a:cxnLst>
              <a:rect l="T15" t="T16" r="T17" b="T18"/>
              <a:pathLst>
                <a:path w="153" h="34">
                  <a:moveTo>
                    <a:pt x="153" y="34"/>
                  </a:moveTo>
                  <a:lnTo>
                    <a:pt x="0" y="8"/>
                  </a:lnTo>
                  <a:lnTo>
                    <a:pt x="0" y="0"/>
                  </a:lnTo>
                  <a:lnTo>
                    <a:pt x="153" y="26"/>
                  </a:lnTo>
                  <a:lnTo>
                    <a:pt x="153"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39" name="Freeform 10"/>
            <p:cNvSpPr>
              <a:spLocks/>
            </p:cNvSpPr>
            <p:nvPr/>
          </p:nvSpPr>
          <p:spPr bwMode="auto">
            <a:xfrm>
              <a:off x="766763" y="9826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5"/>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0" name="Freeform 11"/>
            <p:cNvSpPr>
              <a:spLocks/>
            </p:cNvSpPr>
            <p:nvPr/>
          </p:nvSpPr>
          <p:spPr bwMode="auto">
            <a:xfrm>
              <a:off x="766763" y="100171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1" name="Freeform 12"/>
            <p:cNvSpPr>
              <a:spLocks/>
            </p:cNvSpPr>
            <p:nvPr/>
          </p:nvSpPr>
          <p:spPr bwMode="auto">
            <a:xfrm>
              <a:off x="766763" y="10207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2" name="Freeform 13"/>
            <p:cNvSpPr>
              <a:spLocks/>
            </p:cNvSpPr>
            <p:nvPr/>
          </p:nvSpPr>
          <p:spPr bwMode="auto">
            <a:xfrm>
              <a:off x="766763" y="10414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5"/>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3" name="Freeform 14"/>
            <p:cNvSpPr>
              <a:spLocks/>
            </p:cNvSpPr>
            <p:nvPr/>
          </p:nvSpPr>
          <p:spPr bwMode="auto">
            <a:xfrm>
              <a:off x="766763" y="10604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4" name="Freeform 15"/>
            <p:cNvSpPr>
              <a:spLocks/>
            </p:cNvSpPr>
            <p:nvPr/>
          </p:nvSpPr>
          <p:spPr bwMode="auto">
            <a:xfrm>
              <a:off x="766763" y="10795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5" name="Freeform 16"/>
            <p:cNvSpPr>
              <a:spLocks/>
            </p:cNvSpPr>
            <p:nvPr/>
          </p:nvSpPr>
          <p:spPr bwMode="auto">
            <a:xfrm>
              <a:off x="766763" y="10985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6" name="Freeform 17"/>
            <p:cNvSpPr>
              <a:spLocks/>
            </p:cNvSpPr>
            <p:nvPr/>
          </p:nvSpPr>
          <p:spPr bwMode="auto">
            <a:xfrm>
              <a:off x="698501" y="407988"/>
              <a:ext cx="468313" cy="204788"/>
            </a:xfrm>
            <a:custGeom>
              <a:avLst/>
              <a:gdLst>
                <a:gd name="T0" fmla="*/ 2147483647 w 295"/>
                <a:gd name="T1" fmla="*/ 2147483647 h 129"/>
                <a:gd name="T2" fmla="*/ 0 w 295"/>
                <a:gd name="T3" fmla="*/ 2147483647 h 129"/>
                <a:gd name="T4" fmla="*/ 2147483647 w 295"/>
                <a:gd name="T5" fmla="*/ 0 h 129"/>
                <a:gd name="T6" fmla="*/ 2147483647 w 295"/>
                <a:gd name="T7" fmla="*/ 2147483647 h 129"/>
                <a:gd name="T8" fmla="*/ 2147483647 w 295"/>
                <a:gd name="T9" fmla="*/ 2147483647 h 129"/>
                <a:gd name="T10" fmla="*/ 0 60000 65536"/>
                <a:gd name="T11" fmla="*/ 0 60000 65536"/>
                <a:gd name="T12" fmla="*/ 0 60000 65536"/>
                <a:gd name="T13" fmla="*/ 0 60000 65536"/>
                <a:gd name="T14" fmla="*/ 0 60000 65536"/>
                <a:gd name="T15" fmla="*/ 0 w 295"/>
                <a:gd name="T16" fmla="*/ 0 h 129"/>
                <a:gd name="T17" fmla="*/ 295 w 295"/>
                <a:gd name="T18" fmla="*/ 129 h 129"/>
              </a:gdLst>
              <a:ahLst/>
              <a:cxnLst>
                <a:cxn ang="T10">
                  <a:pos x="T0" y="T1"/>
                </a:cxn>
                <a:cxn ang="T11">
                  <a:pos x="T2" y="T3"/>
                </a:cxn>
                <a:cxn ang="T12">
                  <a:pos x="T4" y="T5"/>
                </a:cxn>
                <a:cxn ang="T13">
                  <a:pos x="T6" y="T7"/>
                </a:cxn>
                <a:cxn ang="T14">
                  <a:pos x="T8" y="T9"/>
                </a:cxn>
              </a:cxnLst>
              <a:rect l="T15" t="T16" r="T17" b="T18"/>
              <a:pathLst>
                <a:path w="295" h="129">
                  <a:moveTo>
                    <a:pt x="150" y="129"/>
                  </a:moveTo>
                  <a:lnTo>
                    <a:pt x="0" y="103"/>
                  </a:lnTo>
                  <a:lnTo>
                    <a:pt x="148" y="0"/>
                  </a:lnTo>
                  <a:lnTo>
                    <a:pt x="295" y="15"/>
                  </a:lnTo>
                  <a:lnTo>
                    <a:pt x="150" y="129"/>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7" name="Freeform 18"/>
            <p:cNvSpPr>
              <a:spLocks/>
            </p:cNvSpPr>
            <p:nvPr/>
          </p:nvSpPr>
          <p:spPr bwMode="auto">
            <a:xfrm>
              <a:off x="944563" y="439738"/>
              <a:ext cx="233363" cy="722313"/>
            </a:xfrm>
            <a:custGeom>
              <a:avLst/>
              <a:gdLst>
                <a:gd name="T0" fmla="*/ 2147483647 w 147"/>
                <a:gd name="T1" fmla="*/ 2147483647 h 455"/>
                <a:gd name="T2" fmla="*/ 0 w 147"/>
                <a:gd name="T3" fmla="*/ 2147483647 h 455"/>
                <a:gd name="T4" fmla="*/ 0 w 147"/>
                <a:gd name="T5" fmla="*/ 2147483647 h 455"/>
                <a:gd name="T6" fmla="*/ 2147483647 w 147"/>
                <a:gd name="T7" fmla="*/ 0 h 455"/>
                <a:gd name="T8" fmla="*/ 2147483647 w 147"/>
                <a:gd name="T9" fmla="*/ 2147483647 h 455"/>
                <a:gd name="T10" fmla="*/ 0 60000 65536"/>
                <a:gd name="T11" fmla="*/ 0 60000 65536"/>
                <a:gd name="T12" fmla="*/ 0 60000 65536"/>
                <a:gd name="T13" fmla="*/ 0 60000 65536"/>
                <a:gd name="T14" fmla="*/ 0 60000 65536"/>
                <a:gd name="T15" fmla="*/ 0 w 147"/>
                <a:gd name="T16" fmla="*/ 0 h 455"/>
                <a:gd name="T17" fmla="*/ 147 w 147"/>
                <a:gd name="T18" fmla="*/ 455 h 455"/>
              </a:gdLst>
              <a:ahLst/>
              <a:cxnLst>
                <a:cxn ang="T10">
                  <a:pos x="T0" y="T1"/>
                </a:cxn>
                <a:cxn ang="T11">
                  <a:pos x="T2" y="T3"/>
                </a:cxn>
                <a:cxn ang="T12">
                  <a:pos x="T4" y="T5"/>
                </a:cxn>
                <a:cxn ang="T13">
                  <a:pos x="T6" y="T7"/>
                </a:cxn>
                <a:cxn ang="T14">
                  <a:pos x="T8" y="T9"/>
                </a:cxn>
              </a:cxnLst>
              <a:rect l="T15" t="T16" r="T17" b="T18"/>
              <a:pathLst>
                <a:path w="147" h="455">
                  <a:moveTo>
                    <a:pt x="147" y="318"/>
                  </a:moveTo>
                  <a:lnTo>
                    <a:pt x="0" y="455"/>
                  </a:lnTo>
                  <a:lnTo>
                    <a:pt x="0" y="114"/>
                  </a:lnTo>
                  <a:lnTo>
                    <a:pt x="147" y="0"/>
                  </a:lnTo>
                  <a:lnTo>
                    <a:pt x="147" y="318"/>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48" name="Freeform 19"/>
            <p:cNvSpPr>
              <a:spLocks/>
            </p:cNvSpPr>
            <p:nvPr/>
          </p:nvSpPr>
          <p:spPr bwMode="auto">
            <a:xfrm>
              <a:off x="722313" y="660401"/>
              <a:ext cx="180975" cy="42863"/>
            </a:xfrm>
            <a:custGeom>
              <a:avLst/>
              <a:gdLst>
                <a:gd name="T0" fmla="*/ 2147483647 w 66"/>
                <a:gd name="T1" fmla="*/ 2147483647 h 16"/>
                <a:gd name="T2" fmla="*/ 2147483647 w 66"/>
                <a:gd name="T3" fmla="*/ 2147483647 h 16"/>
                <a:gd name="T4" fmla="*/ 2147483647 w 66"/>
                <a:gd name="T5" fmla="*/ 2147483647 h 16"/>
                <a:gd name="T6" fmla="*/ 0 w 66"/>
                <a:gd name="T7" fmla="*/ 2147483647 h 16"/>
                <a:gd name="T8" fmla="*/ 0 w 66"/>
                <a:gd name="T9" fmla="*/ 2147483647 h 16"/>
                <a:gd name="T10" fmla="*/ 2147483647 w 66"/>
                <a:gd name="T11" fmla="*/ 0 h 16"/>
                <a:gd name="T12" fmla="*/ 2147483647 w 66"/>
                <a:gd name="T13" fmla="*/ 2147483647 h 16"/>
                <a:gd name="T14" fmla="*/ 2147483647 w 66"/>
                <a:gd name="T15" fmla="*/ 2147483647 h 16"/>
                <a:gd name="T16" fmla="*/ 0 60000 65536"/>
                <a:gd name="T17" fmla="*/ 0 60000 65536"/>
                <a:gd name="T18" fmla="*/ 0 60000 65536"/>
                <a:gd name="T19" fmla="*/ 0 60000 65536"/>
                <a:gd name="T20" fmla="*/ 0 60000 65536"/>
                <a:gd name="T21" fmla="*/ 0 60000 65536"/>
                <a:gd name="T22" fmla="*/ 0 60000 65536"/>
                <a:gd name="T23" fmla="*/ 0 60000 65536"/>
                <a:gd name="T24" fmla="*/ 0 w 66"/>
                <a:gd name="T25" fmla="*/ 0 h 16"/>
                <a:gd name="T26" fmla="*/ 66 w 66"/>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6" h="16">
                  <a:moveTo>
                    <a:pt x="66" y="14"/>
                  </a:moveTo>
                  <a:cubicBezTo>
                    <a:pt x="66" y="15"/>
                    <a:pt x="65" y="16"/>
                    <a:pt x="64" y="16"/>
                  </a:cubicBezTo>
                  <a:cubicBezTo>
                    <a:pt x="2" y="6"/>
                    <a:pt x="2" y="6"/>
                    <a:pt x="2" y="6"/>
                  </a:cubicBezTo>
                  <a:cubicBezTo>
                    <a:pt x="1" y="6"/>
                    <a:pt x="0" y="4"/>
                    <a:pt x="0" y="3"/>
                  </a:cubicBezTo>
                  <a:cubicBezTo>
                    <a:pt x="0" y="3"/>
                    <a:pt x="0" y="3"/>
                    <a:pt x="0" y="3"/>
                  </a:cubicBezTo>
                  <a:cubicBezTo>
                    <a:pt x="0" y="1"/>
                    <a:pt x="1" y="0"/>
                    <a:pt x="2" y="0"/>
                  </a:cubicBezTo>
                  <a:cubicBezTo>
                    <a:pt x="64" y="11"/>
                    <a:pt x="64" y="11"/>
                    <a:pt x="64" y="11"/>
                  </a:cubicBezTo>
                  <a:cubicBezTo>
                    <a:pt x="65" y="11"/>
                    <a:pt x="66" y="12"/>
                    <a:pt x="66"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grpSp>
      <p:grpSp>
        <p:nvGrpSpPr>
          <p:cNvPr id="149" name="组合 1164"/>
          <p:cNvGrpSpPr>
            <a:grpSpLocks/>
          </p:cNvGrpSpPr>
          <p:nvPr/>
        </p:nvGrpSpPr>
        <p:grpSpPr bwMode="auto">
          <a:xfrm>
            <a:off x="11178405" y="5249069"/>
            <a:ext cx="241155" cy="323984"/>
            <a:chOff x="690563" y="407988"/>
            <a:chExt cx="487363" cy="755650"/>
          </a:xfrm>
        </p:grpSpPr>
        <p:sp>
          <p:nvSpPr>
            <p:cNvPr id="150" name="Freeform 8"/>
            <p:cNvSpPr>
              <a:spLocks/>
            </p:cNvSpPr>
            <p:nvPr/>
          </p:nvSpPr>
          <p:spPr bwMode="auto">
            <a:xfrm>
              <a:off x="692151" y="582613"/>
              <a:ext cx="238125" cy="581025"/>
            </a:xfrm>
            <a:custGeom>
              <a:avLst/>
              <a:gdLst>
                <a:gd name="T0" fmla="*/ 2147483647 w 150"/>
                <a:gd name="T1" fmla="*/ 2147483647 h 366"/>
                <a:gd name="T2" fmla="*/ 0 w 150"/>
                <a:gd name="T3" fmla="*/ 2147483647 h 366"/>
                <a:gd name="T4" fmla="*/ 0 w 150"/>
                <a:gd name="T5" fmla="*/ 0 h 366"/>
                <a:gd name="T6" fmla="*/ 2147483647 w 150"/>
                <a:gd name="T7" fmla="*/ 2147483647 h 366"/>
                <a:gd name="T8" fmla="*/ 2147483647 w 150"/>
                <a:gd name="T9" fmla="*/ 2147483647 h 366"/>
                <a:gd name="T10" fmla="*/ 0 60000 65536"/>
                <a:gd name="T11" fmla="*/ 0 60000 65536"/>
                <a:gd name="T12" fmla="*/ 0 60000 65536"/>
                <a:gd name="T13" fmla="*/ 0 60000 65536"/>
                <a:gd name="T14" fmla="*/ 0 60000 65536"/>
                <a:gd name="T15" fmla="*/ 0 w 150"/>
                <a:gd name="T16" fmla="*/ 0 h 366"/>
                <a:gd name="T17" fmla="*/ 150 w 150"/>
                <a:gd name="T18" fmla="*/ 366 h 366"/>
              </a:gdLst>
              <a:ahLst/>
              <a:cxnLst>
                <a:cxn ang="T10">
                  <a:pos x="T0" y="T1"/>
                </a:cxn>
                <a:cxn ang="T11">
                  <a:pos x="T2" y="T3"/>
                </a:cxn>
                <a:cxn ang="T12">
                  <a:pos x="T4" y="T5"/>
                </a:cxn>
                <a:cxn ang="T13">
                  <a:pos x="T6" y="T7"/>
                </a:cxn>
                <a:cxn ang="T14">
                  <a:pos x="T8" y="T9"/>
                </a:cxn>
              </a:cxnLst>
              <a:rect l="T15" t="T16" r="T17" b="T18"/>
              <a:pathLst>
                <a:path w="150" h="366">
                  <a:moveTo>
                    <a:pt x="150" y="366"/>
                  </a:moveTo>
                  <a:lnTo>
                    <a:pt x="0" y="342"/>
                  </a:lnTo>
                  <a:lnTo>
                    <a:pt x="0" y="0"/>
                  </a:lnTo>
                  <a:lnTo>
                    <a:pt x="150" y="26"/>
                  </a:lnTo>
                  <a:lnTo>
                    <a:pt x="150" y="366"/>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1" name="Freeform 9"/>
            <p:cNvSpPr>
              <a:spLocks/>
            </p:cNvSpPr>
            <p:nvPr/>
          </p:nvSpPr>
          <p:spPr bwMode="auto">
            <a:xfrm>
              <a:off x="690563" y="627063"/>
              <a:ext cx="242888" cy="53975"/>
            </a:xfrm>
            <a:custGeom>
              <a:avLst/>
              <a:gdLst>
                <a:gd name="T0" fmla="*/ 2147483647 w 153"/>
                <a:gd name="T1" fmla="*/ 2147483647 h 34"/>
                <a:gd name="T2" fmla="*/ 0 w 153"/>
                <a:gd name="T3" fmla="*/ 2147483647 h 34"/>
                <a:gd name="T4" fmla="*/ 0 w 153"/>
                <a:gd name="T5" fmla="*/ 0 h 34"/>
                <a:gd name="T6" fmla="*/ 2147483647 w 153"/>
                <a:gd name="T7" fmla="*/ 2147483647 h 34"/>
                <a:gd name="T8" fmla="*/ 2147483647 w 153"/>
                <a:gd name="T9" fmla="*/ 2147483647 h 34"/>
                <a:gd name="T10" fmla="*/ 0 60000 65536"/>
                <a:gd name="T11" fmla="*/ 0 60000 65536"/>
                <a:gd name="T12" fmla="*/ 0 60000 65536"/>
                <a:gd name="T13" fmla="*/ 0 60000 65536"/>
                <a:gd name="T14" fmla="*/ 0 60000 65536"/>
                <a:gd name="T15" fmla="*/ 0 w 153"/>
                <a:gd name="T16" fmla="*/ 0 h 34"/>
                <a:gd name="T17" fmla="*/ 153 w 153"/>
                <a:gd name="T18" fmla="*/ 34 h 34"/>
              </a:gdLst>
              <a:ahLst/>
              <a:cxnLst>
                <a:cxn ang="T10">
                  <a:pos x="T0" y="T1"/>
                </a:cxn>
                <a:cxn ang="T11">
                  <a:pos x="T2" y="T3"/>
                </a:cxn>
                <a:cxn ang="T12">
                  <a:pos x="T4" y="T5"/>
                </a:cxn>
                <a:cxn ang="T13">
                  <a:pos x="T6" y="T7"/>
                </a:cxn>
                <a:cxn ang="T14">
                  <a:pos x="T8" y="T9"/>
                </a:cxn>
              </a:cxnLst>
              <a:rect l="T15" t="T16" r="T17" b="T18"/>
              <a:pathLst>
                <a:path w="153" h="34">
                  <a:moveTo>
                    <a:pt x="153" y="34"/>
                  </a:moveTo>
                  <a:lnTo>
                    <a:pt x="0" y="8"/>
                  </a:lnTo>
                  <a:lnTo>
                    <a:pt x="0" y="0"/>
                  </a:lnTo>
                  <a:lnTo>
                    <a:pt x="153" y="26"/>
                  </a:lnTo>
                  <a:lnTo>
                    <a:pt x="153"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2" name="Freeform 10"/>
            <p:cNvSpPr>
              <a:spLocks/>
            </p:cNvSpPr>
            <p:nvPr/>
          </p:nvSpPr>
          <p:spPr bwMode="auto">
            <a:xfrm>
              <a:off x="766763" y="9826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5"/>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3" name="Freeform 11"/>
            <p:cNvSpPr>
              <a:spLocks/>
            </p:cNvSpPr>
            <p:nvPr/>
          </p:nvSpPr>
          <p:spPr bwMode="auto">
            <a:xfrm>
              <a:off x="766763" y="100171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4" name="Freeform 12"/>
            <p:cNvSpPr>
              <a:spLocks/>
            </p:cNvSpPr>
            <p:nvPr/>
          </p:nvSpPr>
          <p:spPr bwMode="auto">
            <a:xfrm>
              <a:off x="766763" y="1020763"/>
              <a:ext cx="166688" cy="36513"/>
            </a:xfrm>
            <a:custGeom>
              <a:avLst/>
              <a:gdLst>
                <a:gd name="T0" fmla="*/ 2147483647 w 105"/>
                <a:gd name="T1" fmla="*/ 2147483647 h 23"/>
                <a:gd name="T2" fmla="*/ 0 w 105"/>
                <a:gd name="T3" fmla="*/ 2147483647 h 23"/>
                <a:gd name="T4" fmla="*/ 0 w 105"/>
                <a:gd name="T5" fmla="*/ 0 h 23"/>
                <a:gd name="T6" fmla="*/ 2147483647 w 105"/>
                <a:gd name="T7" fmla="*/ 2147483647 h 23"/>
                <a:gd name="T8" fmla="*/ 2147483647 w 105"/>
                <a:gd name="T9" fmla="*/ 2147483647 h 23"/>
                <a:gd name="T10" fmla="*/ 0 60000 65536"/>
                <a:gd name="T11" fmla="*/ 0 60000 65536"/>
                <a:gd name="T12" fmla="*/ 0 60000 65536"/>
                <a:gd name="T13" fmla="*/ 0 60000 65536"/>
                <a:gd name="T14" fmla="*/ 0 60000 65536"/>
                <a:gd name="T15" fmla="*/ 0 w 105"/>
                <a:gd name="T16" fmla="*/ 0 h 23"/>
                <a:gd name="T17" fmla="*/ 105 w 105"/>
                <a:gd name="T18" fmla="*/ 23 h 23"/>
              </a:gdLst>
              <a:ahLst/>
              <a:cxnLst>
                <a:cxn ang="T10">
                  <a:pos x="T0" y="T1"/>
                </a:cxn>
                <a:cxn ang="T11">
                  <a:pos x="T2" y="T3"/>
                </a:cxn>
                <a:cxn ang="T12">
                  <a:pos x="T4" y="T5"/>
                </a:cxn>
                <a:cxn ang="T13">
                  <a:pos x="T6" y="T7"/>
                </a:cxn>
                <a:cxn ang="T14">
                  <a:pos x="T8" y="T9"/>
                </a:cxn>
              </a:cxnLst>
              <a:rect l="T15" t="T16" r="T17" b="T18"/>
              <a:pathLst>
                <a:path w="105" h="23">
                  <a:moveTo>
                    <a:pt x="105" y="23"/>
                  </a:moveTo>
                  <a:lnTo>
                    <a:pt x="0" y="6"/>
                  </a:lnTo>
                  <a:lnTo>
                    <a:pt x="0" y="0"/>
                  </a:lnTo>
                  <a:lnTo>
                    <a:pt x="105" y="18"/>
                  </a:lnTo>
                  <a:lnTo>
                    <a:pt x="10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5" name="Freeform 13"/>
            <p:cNvSpPr>
              <a:spLocks/>
            </p:cNvSpPr>
            <p:nvPr/>
          </p:nvSpPr>
          <p:spPr bwMode="auto">
            <a:xfrm>
              <a:off x="766763" y="10414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5"/>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6" name="Freeform 14"/>
            <p:cNvSpPr>
              <a:spLocks/>
            </p:cNvSpPr>
            <p:nvPr/>
          </p:nvSpPr>
          <p:spPr bwMode="auto">
            <a:xfrm>
              <a:off x="766763" y="10604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7" name="Freeform 15"/>
            <p:cNvSpPr>
              <a:spLocks/>
            </p:cNvSpPr>
            <p:nvPr/>
          </p:nvSpPr>
          <p:spPr bwMode="auto">
            <a:xfrm>
              <a:off x="766763" y="107950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8" name="Freeform 16"/>
            <p:cNvSpPr>
              <a:spLocks/>
            </p:cNvSpPr>
            <p:nvPr/>
          </p:nvSpPr>
          <p:spPr bwMode="auto">
            <a:xfrm>
              <a:off x="766763" y="1098551"/>
              <a:ext cx="166688" cy="34925"/>
            </a:xfrm>
            <a:custGeom>
              <a:avLst/>
              <a:gdLst>
                <a:gd name="T0" fmla="*/ 2147483647 w 105"/>
                <a:gd name="T1" fmla="*/ 2147483647 h 22"/>
                <a:gd name="T2" fmla="*/ 0 w 105"/>
                <a:gd name="T3" fmla="*/ 2147483647 h 22"/>
                <a:gd name="T4" fmla="*/ 0 w 105"/>
                <a:gd name="T5" fmla="*/ 0 h 22"/>
                <a:gd name="T6" fmla="*/ 2147483647 w 105"/>
                <a:gd name="T7" fmla="*/ 2147483647 h 22"/>
                <a:gd name="T8" fmla="*/ 2147483647 w 105"/>
                <a:gd name="T9" fmla="*/ 2147483647 h 22"/>
                <a:gd name="T10" fmla="*/ 0 60000 65536"/>
                <a:gd name="T11" fmla="*/ 0 60000 65536"/>
                <a:gd name="T12" fmla="*/ 0 60000 65536"/>
                <a:gd name="T13" fmla="*/ 0 60000 65536"/>
                <a:gd name="T14" fmla="*/ 0 60000 65536"/>
                <a:gd name="T15" fmla="*/ 0 w 105"/>
                <a:gd name="T16" fmla="*/ 0 h 22"/>
                <a:gd name="T17" fmla="*/ 105 w 105"/>
                <a:gd name="T18" fmla="*/ 22 h 22"/>
              </a:gdLst>
              <a:ahLst/>
              <a:cxnLst>
                <a:cxn ang="T10">
                  <a:pos x="T0" y="T1"/>
                </a:cxn>
                <a:cxn ang="T11">
                  <a:pos x="T2" y="T3"/>
                </a:cxn>
                <a:cxn ang="T12">
                  <a:pos x="T4" y="T5"/>
                </a:cxn>
                <a:cxn ang="T13">
                  <a:pos x="T6" y="T7"/>
                </a:cxn>
                <a:cxn ang="T14">
                  <a:pos x="T8" y="T9"/>
                </a:cxn>
              </a:cxnLst>
              <a:rect l="T15" t="T16" r="T17" b="T18"/>
              <a:pathLst>
                <a:path w="105" h="22">
                  <a:moveTo>
                    <a:pt x="105" y="22"/>
                  </a:moveTo>
                  <a:lnTo>
                    <a:pt x="0" y="3"/>
                  </a:lnTo>
                  <a:lnTo>
                    <a:pt x="0" y="0"/>
                  </a:lnTo>
                  <a:lnTo>
                    <a:pt x="105" y="17"/>
                  </a:lnTo>
                  <a:lnTo>
                    <a:pt x="10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59" name="Freeform 17"/>
            <p:cNvSpPr>
              <a:spLocks/>
            </p:cNvSpPr>
            <p:nvPr/>
          </p:nvSpPr>
          <p:spPr bwMode="auto">
            <a:xfrm>
              <a:off x="698501" y="407988"/>
              <a:ext cx="468313" cy="204788"/>
            </a:xfrm>
            <a:custGeom>
              <a:avLst/>
              <a:gdLst>
                <a:gd name="T0" fmla="*/ 2147483647 w 295"/>
                <a:gd name="T1" fmla="*/ 2147483647 h 129"/>
                <a:gd name="T2" fmla="*/ 0 w 295"/>
                <a:gd name="T3" fmla="*/ 2147483647 h 129"/>
                <a:gd name="T4" fmla="*/ 2147483647 w 295"/>
                <a:gd name="T5" fmla="*/ 0 h 129"/>
                <a:gd name="T6" fmla="*/ 2147483647 w 295"/>
                <a:gd name="T7" fmla="*/ 2147483647 h 129"/>
                <a:gd name="T8" fmla="*/ 2147483647 w 295"/>
                <a:gd name="T9" fmla="*/ 2147483647 h 129"/>
                <a:gd name="T10" fmla="*/ 0 60000 65536"/>
                <a:gd name="T11" fmla="*/ 0 60000 65536"/>
                <a:gd name="T12" fmla="*/ 0 60000 65536"/>
                <a:gd name="T13" fmla="*/ 0 60000 65536"/>
                <a:gd name="T14" fmla="*/ 0 60000 65536"/>
                <a:gd name="T15" fmla="*/ 0 w 295"/>
                <a:gd name="T16" fmla="*/ 0 h 129"/>
                <a:gd name="T17" fmla="*/ 295 w 295"/>
                <a:gd name="T18" fmla="*/ 129 h 129"/>
              </a:gdLst>
              <a:ahLst/>
              <a:cxnLst>
                <a:cxn ang="T10">
                  <a:pos x="T0" y="T1"/>
                </a:cxn>
                <a:cxn ang="T11">
                  <a:pos x="T2" y="T3"/>
                </a:cxn>
                <a:cxn ang="T12">
                  <a:pos x="T4" y="T5"/>
                </a:cxn>
                <a:cxn ang="T13">
                  <a:pos x="T6" y="T7"/>
                </a:cxn>
                <a:cxn ang="T14">
                  <a:pos x="T8" y="T9"/>
                </a:cxn>
              </a:cxnLst>
              <a:rect l="T15" t="T16" r="T17" b="T18"/>
              <a:pathLst>
                <a:path w="295" h="129">
                  <a:moveTo>
                    <a:pt x="150" y="129"/>
                  </a:moveTo>
                  <a:lnTo>
                    <a:pt x="0" y="103"/>
                  </a:lnTo>
                  <a:lnTo>
                    <a:pt x="148" y="0"/>
                  </a:lnTo>
                  <a:lnTo>
                    <a:pt x="295" y="15"/>
                  </a:lnTo>
                  <a:lnTo>
                    <a:pt x="150" y="129"/>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60" name="Freeform 18"/>
            <p:cNvSpPr>
              <a:spLocks/>
            </p:cNvSpPr>
            <p:nvPr/>
          </p:nvSpPr>
          <p:spPr bwMode="auto">
            <a:xfrm>
              <a:off x="944563" y="439738"/>
              <a:ext cx="233363" cy="722313"/>
            </a:xfrm>
            <a:custGeom>
              <a:avLst/>
              <a:gdLst>
                <a:gd name="T0" fmla="*/ 2147483647 w 147"/>
                <a:gd name="T1" fmla="*/ 2147483647 h 455"/>
                <a:gd name="T2" fmla="*/ 0 w 147"/>
                <a:gd name="T3" fmla="*/ 2147483647 h 455"/>
                <a:gd name="T4" fmla="*/ 0 w 147"/>
                <a:gd name="T5" fmla="*/ 2147483647 h 455"/>
                <a:gd name="T6" fmla="*/ 2147483647 w 147"/>
                <a:gd name="T7" fmla="*/ 0 h 455"/>
                <a:gd name="T8" fmla="*/ 2147483647 w 147"/>
                <a:gd name="T9" fmla="*/ 2147483647 h 455"/>
                <a:gd name="T10" fmla="*/ 0 60000 65536"/>
                <a:gd name="T11" fmla="*/ 0 60000 65536"/>
                <a:gd name="T12" fmla="*/ 0 60000 65536"/>
                <a:gd name="T13" fmla="*/ 0 60000 65536"/>
                <a:gd name="T14" fmla="*/ 0 60000 65536"/>
                <a:gd name="T15" fmla="*/ 0 w 147"/>
                <a:gd name="T16" fmla="*/ 0 h 455"/>
                <a:gd name="T17" fmla="*/ 147 w 147"/>
                <a:gd name="T18" fmla="*/ 455 h 455"/>
              </a:gdLst>
              <a:ahLst/>
              <a:cxnLst>
                <a:cxn ang="T10">
                  <a:pos x="T0" y="T1"/>
                </a:cxn>
                <a:cxn ang="T11">
                  <a:pos x="T2" y="T3"/>
                </a:cxn>
                <a:cxn ang="T12">
                  <a:pos x="T4" y="T5"/>
                </a:cxn>
                <a:cxn ang="T13">
                  <a:pos x="T6" y="T7"/>
                </a:cxn>
                <a:cxn ang="T14">
                  <a:pos x="T8" y="T9"/>
                </a:cxn>
              </a:cxnLst>
              <a:rect l="T15" t="T16" r="T17" b="T18"/>
              <a:pathLst>
                <a:path w="147" h="455">
                  <a:moveTo>
                    <a:pt x="147" y="318"/>
                  </a:moveTo>
                  <a:lnTo>
                    <a:pt x="0" y="455"/>
                  </a:lnTo>
                  <a:lnTo>
                    <a:pt x="0" y="114"/>
                  </a:lnTo>
                  <a:lnTo>
                    <a:pt x="147" y="0"/>
                  </a:lnTo>
                  <a:lnTo>
                    <a:pt x="147" y="318"/>
                  </a:ln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sp>
          <p:nvSpPr>
            <p:cNvPr id="161" name="Freeform 19"/>
            <p:cNvSpPr>
              <a:spLocks/>
            </p:cNvSpPr>
            <p:nvPr/>
          </p:nvSpPr>
          <p:spPr bwMode="auto">
            <a:xfrm>
              <a:off x="722313" y="660401"/>
              <a:ext cx="180975" cy="42863"/>
            </a:xfrm>
            <a:custGeom>
              <a:avLst/>
              <a:gdLst>
                <a:gd name="T0" fmla="*/ 2147483647 w 66"/>
                <a:gd name="T1" fmla="*/ 2147483647 h 16"/>
                <a:gd name="T2" fmla="*/ 2147483647 w 66"/>
                <a:gd name="T3" fmla="*/ 2147483647 h 16"/>
                <a:gd name="T4" fmla="*/ 2147483647 w 66"/>
                <a:gd name="T5" fmla="*/ 2147483647 h 16"/>
                <a:gd name="T6" fmla="*/ 0 w 66"/>
                <a:gd name="T7" fmla="*/ 2147483647 h 16"/>
                <a:gd name="T8" fmla="*/ 0 w 66"/>
                <a:gd name="T9" fmla="*/ 2147483647 h 16"/>
                <a:gd name="T10" fmla="*/ 2147483647 w 66"/>
                <a:gd name="T11" fmla="*/ 0 h 16"/>
                <a:gd name="T12" fmla="*/ 2147483647 w 66"/>
                <a:gd name="T13" fmla="*/ 2147483647 h 16"/>
                <a:gd name="T14" fmla="*/ 2147483647 w 66"/>
                <a:gd name="T15" fmla="*/ 2147483647 h 16"/>
                <a:gd name="T16" fmla="*/ 0 60000 65536"/>
                <a:gd name="T17" fmla="*/ 0 60000 65536"/>
                <a:gd name="T18" fmla="*/ 0 60000 65536"/>
                <a:gd name="T19" fmla="*/ 0 60000 65536"/>
                <a:gd name="T20" fmla="*/ 0 60000 65536"/>
                <a:gd name="T21" fmla="*/ 0 60000 65536"/>
                <a:gd name="T22" fmla="*/ 0 60000 65536"/>
                <a:gd name="T23" fmla="*/ 0 60000 65536"/>
                <a:gd name="T24" fmla="*/ 0 w 66"/>
                <a:gd name="T25" fmla="*/ 0 h 16"/>
                <a:gd name="T26" fmla="*/ 66 w 66"/>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6" h="16">
                  <a:moveTo>
                    <a:pt x="66" y="14"/>
                  </a:moveTo>
                  <a:cubicBezTo>
                    <a:pt x="66" y="15"/>
                    <a:pt x="65" y="16"/>
                    <a:pt x="64" y="16"/>
                  </a:cubicBezTo>
                  <a:cubicBezTo>
                    <a:pt x="2" y="6"/>
                    <a:pt x="2" y="6"/>
                    <a:pt x="2" y="6"/>
                  </a:cubicBezTo>
                  <a:cubicBezTo>
                    <a:pt x="1" y="6"/>
                    <a:pt x="0" y="4"/>
                    <a:pt x="0" y="3"/>
                  </a:cubicBezTo>
                  <a:cubicBezTo>
                    <a:pt x="0" y="3"/>
                    <a:pt x="0" y="3"/>
                    <a:pt x="0" y="3"/>
                  </a:cubicBezTo>
                  <a:cubicBezTo>
                    <a:pt x="0" y="1"/>
                    <a:pt x="1" y="0"/>
                    <a:pt x="2" y="0"/>
                  </a:cubicBezTo>
                  <a:cubicBezTo>
                    <a:pt x="64" y="11"/>
                    <a:pt x="64" y="11"/>
                    <a:pt x="64" y="11"/>
                  </a:cubicBezTo>
                  <a:cubicBezTo>
                    <a:pt x="65" y="11"/>
                    <a:pt x="66" y="12"/>
                    <a:pt x="66"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33"/>
            </a:p>
          </p:txBody>
        </p:sp>
      </p:grpSp>
      <p:sp>
        <p:nvSpPr>
          <p:cNvPr id="113" name="矩形 76"/>
          <p:cNvSpPr/>
          <p:nvPr/>
        </p:nvSpPr>
        <p:spPr>
          <a:xfrm>
            <a:off x="5076630" y="2796711"/>
            <a:ext cx="748493" cy="367468"/>
          </a:xfrm>
          <a:prstGeom prst="rect">
            <a:avLst/>
          </a:prstGeom>
          <a:solidFill>
            <a:schemeClr val="accent3">
              <a:lumMod val="75000"/>
            </a:schemeClr>
          </a:solidFill>
          <a:ln w="19050">
            <a:no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067" dirty="0" smtClean="0">
                <a:solidFill>
                  <a:srgbClr val="000000"/>
                </a:solidFill>
                <a:latin typeface="微软雅黑" panose="020B0503020204020204" pitchFamily="34" charset="-122"/>
                <a:ea typeface="微软雅黑" panose="020B0503020204020204" pitchFamily="34" charset="-122"/>
              </a:rPr>
              <a:t>NSSF</a:t>
            </a:r>
            <a:endParaRPr lang="zh-CN" altLang="en-US" sz="1067" dirty="0">
              <a:solidFill>
                <a:srgbClr val="000000"/>
              </a:solidFill>
              <a:latin typeface="微软雅黑" panose="020B0503020204020204" pitchFamily="34" charset="-122"/>
              <a:ea typeface="微软雅黑" panose="020B0503020204020204" pitchFamily="34" charset="-122"/>
            </a:endParaRPr>
          </a:p>
        </p:txBody>
      </p:sp>
      <p:sp>
        <p:nvSpPr>
          <p:cNvPr id="114" name="Rectangle 244"/>
          <p:cNvSpPr/>
          <p:nvPr/>
        </p:nvSpPr>
        <p:spPr bwMode="auto">
          <a:xfrm>
            <a:off x="3683829" y="1529790"/>
            <a:ext cx="6456407" cy="540145"/>
          </a:xfrm>
          <a:prstGeom prst="rect">
            <a:avLst/>
          </a:prstGeom>
          <a:noFill/>
          <a:ln w="12700" cap="flat" cmpd="sng" algn="ctr">
            <a:solidFill>
              <a:srgbClr val="FF9900"/>
            </a:solidFill>
            <a:prstDash val="dash"/>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buClr>
                <a:srgbClr val="CC9900"/>
              </a:buClr>
            </a:pPr>
            <a:r>
              <a:rPr lang="en-US" sz="1467" dirty="0" smtClean="0">
                <a:solidFill>
                  <a:srgbClr val="000000"/>
                </a:solidFill>
                <a:latin typeface="微软雅黑" panose="020B0503020204020204" pitchFamily="34" charset="-122"/>
                <a:ea typeface="微软雅黑" panose="020B0503020204020204" pitchFamily="34" charset="-122"/>
              </a:rPr>
              <a:t>OAM</a:t>
            </a:r>
            <a:endParaRPr lang="en-US" sz="1467" dirty="0">
              <a:solidFill>
                <a:srgbClr val="000000"/>
              </a:solidFill>
              <a:latin typeface="微软雅黑" panose="020B0503020204020204" pitchFamily="34" charset="-122"/>
              <a:ea typeface="微软雅黑" panose="020B0503020204020204" pitchFamily="34" charset="-122"/>
            </a:endParaRPr>
          </a:p>
        </p:txBody>
      </p:sp>
      <p:sp>
        <p:nvSpPr>
          <p:cNvPr id="115" name="矩形 76"/>
          <p:cNvSpPr/>
          <p:nvPr/>
        </p:nvSpPr>
        <p:spPr>
          <a:xfrm>
            <a:off x="8254457" y="1602074"/>
            <a:ext cx="748493" cy="367468"/>
          </a:xfrm>
          <a:prstGeom prst="rect">
            <a:avLst/>
          </a:prstGeom>
          <a:solidFill>
            <a:schemeClr val="accent3">
              <a:lumMod val="40000"/>
              <a:lumOff val="60000"/>
            </a:schemeClr>
          </a:solidFill>
          <a:ln w="19050">
            <a:no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067" dirty="0" smtClean="0">
                <a:solidFill>
                  <a:srgbClr val="000000"/>
                </a:solidFill>
                <a:latin typeface="微软雅黑" panose="020B0503020204020204" pitchFamily="34" charset="-122"/>
                <a:ea typeface="微软雅黑" panose="020B0503020204020204" pitchFamily="34" charset="-122"/>
              </a:rPr>
              <a:t>MDAS</a:t>
            </a:r>
            <a:endParaRPr lang="zh-CN" altLang="en-US" sz="1067" dirty="0">
              <a:solidFill>
                <a:srgbClr val="000000"/>
              </a:solidFill>
              <a:latin typeface="微软雅黑" panose="020B0503020204020204" pitchFamily="34" charset="-122"/>
              <a:ea typeface="微软雅黑" panose="020B0503020204020204" pitchFamily="34" charset="-122"/>
            </a:endParaRPr>
          </a:p>
        </p:txBody>
      </p:sp>
      <p:sp>
        <p:nvSpPr>
          <p:cNvPr id="116" name="矩形 76"/>
          <p:cNvSpPr/>
          <p:nvPr/>
        </p:nvSpPr>
        <p:spPr>
          <a:xfrm>
            <a:off x="5079401" y="1602074"/>
            <a:ext cx="748493" cy="367468"/>
          </a:xfrm>
          <a:prstGeom prst="rect">
            <a:avLst/>
          </a:prstGeom>
          <a:solidFill>
            <a:schemeClr val="accent3">
              <a:lumMod val="40000"/>
              <a:lumOff val="60000"/>
            </a:schemeClr>
          </a:solidFill>
          <a:ln w="19050">
            <a:no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067" dirty="0" smtClean="0">
                <a:solidFill>
                  <a:srgbClr val="000000"/>
                </a:solidFill>
                <a:latin typeface="微软雅黑" panose="020B0503020204020204" pitchFamily="34" charset="-122"/>
                <a:ea typeface="微软雅黑" panose="020B0503020204020204" pitchFamily="34" charset="-122"/>
              </a:rPr>
              <a:t>NSMF</a:t>
            </a:r>
            <a:endParaRPr lang="zh-CN" altLang="en-US" sz="1067" dirty="0">
              <a:solidFill>
                <a:srgbClr val="000000"/>
              </a:solidFill>
              <a:latin typeface="微软雅黑" panose="020B0503020204020204" pitchFamily="34" charset="-122"/>
              <a:ea typeface="微软雅黑" panose="020B0503020204020204" pitchFamily="34" charset="-122"/>
            </a:endParaRPr>
          </a:p>
        </p:txBody>
      </p:sp>
      <p:sp>
        <p:nvSpPr>
          <p:cNvPr id="119" name="矩形 76"/>
          <p:cNvSpPr/>
          <p:nvPr/>
        </p:nvSpPr>
        <p:spPr>
          <a:xfrm>
            <a:off x="8254458" y="2796711"/>
            <a:ext cx="748493" cy="367468"/>
          </a:xfrm>
          <a:prstGeom prst="rect">
            <a:avLst/>
          </a:prstGeom>
          <a:solidFill>
            <a:schemeClr val="accent3">
              <a:lumMod val="75000"/>
            </a:schemeClr>
          </a:solidFill>
          <a:ln w="19050">
            <a:no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067" dirty="0" smtClean="0">
                <a:solidFill>
                  <a:srgbClr val="000000"/>
                </a:solidFill>
                <a:latin typeface="微软雅黑" panose="020B0503020204020204" pitchFamily="34" charset="-122"/>
                <a:ea typeface="微软雅黑" panose="020B0503020204020204" pitchFamily="34" charset="-122"/>
              </a:rPr>
              <a:t>NWDAF</a:t>
            </a:r>
            <a:endParaRPr lang="zh-CN" altLang="en-US" sz="1067" dirty="0">
              <a:solidFill>
                <a:srgbClr val="000000"/>
              </a:solidFill>
              <a:latin typeface="微软雅黑" panose="020B0503020204020204" pitchFamily="34" charset="-122"/>
              <a:ea typeface="微软雅黑" panose="020B0503020204020204" pitchFamily="34" charset="-122"/>
            </a:endParaRPr>
          </a:p>
        </p:txBody>
      </p:sp>
      <p:cxnSp>
        <p:nvCxnSpPr>
          <p:cNvPr id="31" name="直接连接符 30"/>
          <p:cNvCxnSpPr/>
          <p:nvPr/>
        </p:nvCxnSpPr>
        <p:spPr bwMode="auto">
          <a:xfrm>
            <a:off x="362909" y="5336872"/>
            <a:ext cx="741991" cy="0"/>
          </a:xfrm>
          <a:prstGeom prst="line">
            <a:avLst/>
          </a:prstGeom>
          <a:noFill/>
          <a:ln w="28575" cap="flat" cmpd="sng" algn="ctr">
            <a:solidFill>
              <a:srgbClr val="C00000"/>
            </a:solidFill>
            <a:prstDash val="sysDash"/>
            <a:round/>
            <a:headEnd type="none" w="med" len="med"/>
            <a:tailEnd type="none" w="med" len="med"/>
          </a:ln>
          <a:effectLst/>
        </p:spPr>
      </p:cxnSp>
      <p:cxnSp>
        <p:nvCxnSpPr>
          <p:cNvPr id="166" name="直接连接符 165"/>
          <p:cNvCxnSpPr/>
          <p:nvPr/>
        </p:nvCxnSpPr>
        <p:spPr bwMode="auto">
          <a:xfrm>
            <a:off x="347895" y="5892882"/>
            <a:ext cx="741991" cy="0"/>
          </a:xfrm>
          <a:prstGeom prst="line">
            <a:avLst/>
          </a:prstGeom>
          <a:noFill/>
          <a:ln w="28575" cap="flat" cmpd="sng" algn="ctr">
            <a:solidFill>
              <a:srgbClr val="0000FF"/>
            </a:solidFill>
            <a:prstDash val="sysDash"/>
            <a:round/>
            <a:headEnd type="none" w="med" len="med"/>
            <a:tailEnd type="none" w="med" len="med"/>
          </a:ln>
          <a:effectLst/>
        </p:spPr>
      </p:cxnSp>
      <p:sp>
        <p:nvSpPr>
          <p:cNvPr id="32" name="文本框 31"/>
          <p:cNvSpPr txBox="1"/>
          <p:nvPr/>
        </p:nvSpPr>
        <p:spPr>
          <a:xfrm>
            <a:off x="1112277" y="5209230"/>
            <a:ext cx="2275385" cy="246221"/>
          </a:xfrm>
          <a:prstGeom prst="rect">
            <a:avLst/>
          </a:prstGeom>
          <a:noFill/>
        </p:spPr>
        <p:txBody>
          <a:bodyPr wrap="square" rtlCol="0">
            <a:spAutoFit/>
          </a:bodyPr>
          <a:lstStyle/>
          <a:p>
            <a:r>
              <a:rPr lang="en-US" dirty="0" err="1" smtClean="0"/>
              <a:t>PDU</a:t>
            </a:r>
            <a:r>
              <a:rPr lang="en-US" dirty="0" smtClean="0"/>
              <a:t> Session</a:t>
            </a:r>
            <a:r>
              <a:rPr lang="zh-CN" altLang="en-US" dirty="0" smtClean="0"/>
              <a:t> </a:t>
            </a:r>
            <a:r>
              <a:rPr lang="en-US" altLang="zh-CN" dirty="0" smtClean="0"/>
              <a:t>Establishment Control</a:t>
            </a:r>
            <a:endParaRPr lang="en-US" dirty="0"/>
          </a:p>
        </p:txBody>
      </p:sp>
      <p:sp>
        <p:nvSpPr>
          <p:cNvPr id="167" name="文本框 166"/>
          <p:cNvSpPr txBox="1"/>
          <p:nvPr/>
        </p:nvSpPr>
        <p:spPr>
          <a:xfrm>
            <a:off x="1104900" y="5766610"/>
            <a:ext cx="2275385" cy="246221"/>
          </a:xfrm>
          <a:prstGeom prst="rect">
            <a:avLst/>
          </a:prstGeom>
          <a:noFill/>
        </p:spPr>
        <p:txBody>
          <a:bodyPr wrap="square" rtlCol="0">
            <a:spAutoFit/>
          </a:bodyPr>
          <a:lstStyle/>
          <a:p>
            <a:r>
              <a:rPr lang="en-US" dirty="0" smtClean="0"/>
              <a:t>Service Setup Control</a:t>
            </a:r>
            <a:endParaRPr lang="en-US" dirty="0"/>
          </a:p>
        </p:txBody>
      </p:sp>
      <p:sp>
        <p:nvSpPr>
          <p:cNvPr id="120" name="矩形 119"/>
          <p:cNvSpPr/>
          <p:nvPr/>
        </p:nvSpPr>
        <p:spPr>
          <a:xfrm>
            <a:off x="5033818" y="2327998"/>
            <a:ext cx="2722028" cy="400110"/>
          </a:xfrm>
          <a:prstGeom prst="rect">
            <a:avLst/>
          </a:prstGeom>
        </p:spPr>
        <p:txBody>
          <a:bodyPr wrap="square">
            <a:spAutoFit/>
          </a:bodyPr>
          <a:lstStyle/>
          <a:p>
            <a:pPr algn="ctr"/>
            <a:r>
              <a:rPr lang="en-US" dirty="0" smtClean="0"/>
              <a:t>1. Slice B Congestion Notification e.g. indicating how much slice B SLA is not met  </a:t>
            </a:r>
            <a:endParaRPr lang="en-US" dirty="0"/>
          </a:p>
        </p:txBody>
      </p:sp>
      <p:cxnSp>
        <p:nvCxnSpPr>
          <p:cNvPr id="121" name="直接箭头连接符 120"/>
          <p:cNvCxnSpPr/>
          <p:nvPr/>
        </p:nvCxnSpPr>
        <p:spPr bwMode="auto">
          <a:xfrm flipH="1" flipV="1">
            <a:off x="8628704" y="1969542"/>
            <a:ext cx="1" cy="827169"/>
          </a:xfrm>
          <a:prstGeom prst="straightConnector1">
            <a:avLst/>
          </a:prstGeom>
          <a:solidFill>
            <a:schemeClr val="accent1"/>
          </a:solidFill>
          <a:ln w="9525" cap="flat" cmpd="sng" algn="ctr">
            <a:solidFill>
              <a:srgbClr val="92D050"/>
            </a:solidFill>
            <a:prstDash val="solid"/>
            <a:round/>
            <a:headEnd type="none" w="med" len="med"/>
            <a:tailEnd type="triangle"/>
          </a:ln>
          <a:effectLst/>
        </p:spPr>
      </p:cxnSp>
      <p:sp>
        <p:nvSpPr>
          <p:cNvPr id="122" name="矩形 121"/>
          <p:cNvSpPr/>
          <p:nvPr/>
        </p:nvSpPr>
        <p:spPr>
          <a:xfrm>
            <a:off x="8417714" y="2040077"/>
            <a:ext cx="3540525" cy="707886"/>
          </a:xfrm>
          <a:prstGeom prst="rect">
            <a:avLst/>
          </a:prstGeom>
        </p:spPr>
        <p:txBody>
          <a:bodyPr wrap="square">
            <a:spAutoFit/>
          </a:bodyPr>
          <a:lstStyle/>
          <a:p>
            <a:r>
              <a:rPr lang="en-US" dirty="0" smtClean="0"/>
              <a:t>2. Service QoE data </a:t>
            </a:r>
          </a:p>
          <a:p>
            <a:r>
              <a:rPr lang="en-US" altLang="zh-CN" dirty="0" smtClean="0"/>
              <a:t>    - </a:t>
            </a:r>
            <a:r>
              <a:rPr lang="en-GB" altLang="zh-CN" dirty="0" smtClean="0"/>
              <a:t>UE </a:t>
            </a:r>
            <a:r>
              <a:rPr lang="en-GB" altLang="zh-CN" dirty="0"/>
              <a:t>service </a:t>
            </a:r>
            <a:r>
              <a:rPr lang="en-GB" altLang="zh-CN" dirty="0" err="1"/>
              <a:t>MoS</a:t>
            </a:r>
            <a:r>
              <a:rPr lang="en-GB" altLang="zh-CN" dirty="0"/>
              <a:t> data </a:t>
            </a:r>
            <a:r>
              <a:rPr lang="en-GB" altLang="zh-CN" dirty="0" smtClean="0"/>
              <a:t>distribution </a:t>
            </a:r>
            <a:r>
              <a:rPr lang="en-GB" altLang="zh-CN" dirty="0"/>
              <a:t>per region per </a:t>
            </a:r>
            <a:r>
              <a:rPr lang="en-GB" altLang="zh-CN" dirty="0" smtClean="0"/>
              <a:t>cell</a:t>
            </a:r>
            <a:r>
              <a:rPr lang="en-US" dirty="0" smtClean="0"/>
              <a:t> </a:t>
            </a:r>
          </a:p>
          <a:p>
            <a:r>
              <a:rPr lang="en-US" altLang="zh-CN" dirty="0" smtClean="0"/>
              <a:t>    - Slice </a:t>
            </a:r>
            <a:r>
              <a:rPr lang="en-US" altLang="zh-CN" dirty="0" err="1"/>
              <a:t>QoE</a:t>
            </a:r>
            <a:r>
              <a:rPr lang="en-US" altLang="zh-CN" dirty="0"/>
              <a:t> Requirement</a:t>
            </a:r>
          </a:p>
          <a:p>
            <a:endParaRPr lang="en-US" dirty="0"/>
          </a:p>
        </p:txBody>
      </p:sp>
      <p:cxnSp>
        <p:nvCxnSpPr>
          <p:cNvPr id="168" name="直接箭头连接符 167"/>
          <p:cNvCxnSpPr/>
          <p:nvPr/>
        </p:nvCxnSpPr>
        <p:spPr bwMode="auto">
          <a:xfrm flipH="1">
            <a:off x="5827894" y="1785808"/>
            <a:ext cx="2426563" cy="0"/>
          </a:xfrm>
          <a:prstGeom prst="straightConnector1">
            <a:avLst/>
          </a:prstGeom>
          <a:solidFill>
            <a:schemeClr val="accent1"/>
          </a:solidFill>
          <a:ln w="9525" cap="flat" cmpd="sng" algn="ctr">
            <a:solidFill>
              <a:srgbClr val="92D050"/>
            </a:solidFill>
            <a:prstDash val="solid"/>
            <a:round/>
            <a:headEnd type="none" w="med" len="med"/>
            <a:tailEnd type="triangle"/>
          </a:ln>
          <a:effectLst/>
        </p:spPr>
      </p:cxnSp>
      <p:sp>
        <p:nvSpPr>
          <p:cNvPr id="169" name="矩形 168"/>
          <p:cNvSpPr/>
          <p:nvPr/>
        </p:nvSpPr>
        <p:spPr>
          <a:xfrm>
            <a:off x="6231027" y="1524100"/>
            <a:ext cx="2165051" cy="246221"/>
          </a:xfrm>
          <a:prstGeom prst="rect">
            <a:avLst/>
          </a:prstGeom>
        </p:spPr>
        <p:txBody>
          <a:bodyPr wrap="square">
            <a:spAutoFit/>
          </a:bodyPr>
          <a:lstStyle/>
          <a:p>
            <a:r>
              <a:rPr lang="en-US" dirty="0" smtClean="0"/>
              <a:t>3. Network KPIs Combination</a:t>
            </a:r>
            <a:endParaRPr lang="en-US" dirty="0"/>
          </a:p>
        </p:txBody>
      </p:sp>
      <p:sp>
        <p:nvSpPr>
          <p:cNvPr id="2" name="任意多边形 1"/>
          <p:cNvSpPr/>
          <p:nvPr/>
        </p:nvSpPr>
        <p:spPr bwMode="auto">
          <a:xfrm>
            <a:off x="5499269" y="1825874"/>
            <a:ext cx="2764621" cy="959660"/>
          </a:xfrm>
          <a:custGeom>
            <a:avLst/>
            <a:gdLst>
              <a:gd name="connsiteX0" fmla="*/ 277014 w 3087948"/>
              <a:gd name="connsiteY0" fmla="*/ 950637 h 950637"/>
              <a:gd name="connsiteX1" fmla="*/ 268548 w 3087948"/>
              <a:gd name="connsiteY1" fmla="*/ 78571 h 950637"/>
              <a:gd name="connsiteX2" fmla="*/ 3087948 w 3087948"/>
              <a:gd name="connsiteY2" fmla="*/ 95504 h 950637"/>
            </a:gdLst>
            <a:ahLst/>
            <a:cxnLst>
              <a:cxn ang="0">
                <a:pos x="connsiteX0" y="connsiteY0"/>
              </a:cxn>
              <a:cxn ang="0">
                <a:pos x="connsiteX1" y="connsiteY1"/>
              </a:cxn>
              <a:cxn ang="0">
                <a:pos x="connsiteX2" y="connsiteY2"/>
              </a:cxn>
            </a:cxnLst>
            <a:rect l="l" t="t" r="r" b="b"/>
            <a:pathLst>
              <a:path w="3087948" h="950637">
                <a:moveTo>
                  <a:pt x="277014" y="950637"/>
                </a:moveTo>
                <a:cubicBezTo>
                  <a:pt x="38536" y="585865"/>
                  <a:pt x="-199941" y="221093"/>
                  <a:pt x="268548" y="78571"/>
                </a:cubicBezTo>
                <a:cubicBezTo>
                  <a:pt x="737037" y="-63951"/>
                  <a:pt x="1912492" y="15776"/>
                  <a:pt x="3087948" y="95504"/>
                </a:cubicBezTo>
              </a:path>
            </a:pathLst>
          </a:custGeom>
          <a:noFill/>
          <a:ln w="9525" cap="flat" cmpd="sng" algn="ctr">
            <a:solidFill>
              <a:srgbClr val="92D050"/>
            </a:solidFill>
            <a:prstDash val="solid"/>
            <a:round/>
            <a:headEnd type="none" w="med" len="med"/>
            <a:tailEnd type="triangle"/>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cxnSp>
        <p:nvCxnSpPr>
          <p:cNvPr id="172" name="Straight Connector 288"/>
          <p:cNvCxnSpPr/>
          <p:nvPr/>
        </p:nvCxnSpPr>
        <p:spPr bwMode="auto">
          <a:xfrm>
            <a:off x="10214235" y="1095328"/>
            <a:ext cx="32237" cy="5205884"/>
          </a:xfrm>
          <a:prstGeom prst="line">
            <a:avLst/>
          </a:prstGeom>
          <a:noFill/>
          <a:ln w="19050" cap="flat" cmpd="sng" algn="ctr">
            <a:solidFill>
              <a:schemeClr val="accent3">
                <a:lumMod val="75000"/>
              </a:schemeClr>
            </a:solidFill>
            <a:prstDash val="dash"/>
            <a:round/>
            <a:headEnd type="none" w="med" len="med"/>
            <a:tailEnd type="none" w="med" len="med"/>
          </a:ln>
          <a:effectLst/>
        </p:spPr>
      </p:cxnSp>
      <p:cxnSp>
        <p:nvCxnSpPr>
          <p:cNvPr id="173" name="Straight Connector 289"/>
          <p:cNvCxnSpPr/>
          <p:nvPr/>
        </p:nvCxnSpPr>
        <p:spPr bwMode="auto">
          <a:xfrm flipH="1">
            <a:off x="3576119" y="1042696"/>
            <a:ext cx="10434" cy="5258516"/>
          </a:xfrm>
          <a:prstGeom prst="line">
            <a:avLst/>
          </a:prstGeom>
          <a:noFill/>
          <a:ln w="19050" cap="flat" cmpd="sng" algn="ctr">
            <a:solidFill>
              <a:schemeClr val="accent3">
                <a:lumMod val="75000"/>
              </a:schemeClr>
            </a:solidFill>
            <a:prstDash val="dash"/>
            <a:round/>
            <a:headEnd type="none" w="med" len="med"/>
            <a:tailEnd type="none" w="med" len="med"/>
          </a:ln>
          <a:effectLst/>
        </p:spPr>
      </p:cxnSp>
      <p:sp>
        <p:nvSpPr>
          <p:cNvPr id="175" name="任意多边形 174"/>
          <p:cNvSpPr/>
          <p:nvPr/>
        </p:nvSpPr>
        <p:spPr bwMode="auto">
          <a:xfrm>
            <a:off x="1569804" y="3162301"/>
            <a:ext cx="3977573" cy="1222230"/>
          </a:xfrm>
          <a:custGeom>
            <a:avLst/>
            <a:gdLst>
              <a:gd name="connsiteX0" fmla="*/ 3867150 w 3977781"/>
              <a:gd name="connsiteY0" fmla="*/ 0 h 1333500"/>
              <a:gd name="connsiteX1" fmla="*/ 3933825 w 3977781"/>
              <a:gd name="connsiteY1" fmla="*/ 1181100 h 1333500"/>
              <a:gd name="connsiteX2" fmla="*/ 3286125 w 3977781"/>
              <a:gd name="connsiteY2" fmla="*/ 1238250 h 1333500"/>
              <a:gd name="connsiteX3" fmla="*/ 0 w 3977781"/>
              <a:gd name="connsiteY3" fmla="*/ 1333500 h 1333500"/>
            </a:gdLst>
            <a:ahLst/>
            <a:cxnLst>
              <a:cxn ang="0">
                <a:pos x="connsiteX0" y="connsiteY0"/>
              </a:cxn>
              <a:cxn ang="0">
                <a:pos x="connsiteX1" y="connsiteY1"/>
              </a:cxn>
              <a:cxn ang="0">
                <a:pos x="connsiteX2" y="connsiteY2"/>
              </a:cxn>
              <a:cxn ang="0">
                <a:pos x="connsiteX3" y="connsiteY3"/>
              </a:cxn>
            </a:cxnLst>
            <a:rect l="l" t="t" r="r" b="b"/>
            <a:pathLst>
              <a:path w="3977781" h="1333500">
                <a:moveTo>
                  <a:pt x="3867150" y="0"/>
                </a:moveTo>
                <a:cubicBezTo>
                  <a:pt x="3948906" y="487362"/>
                  <a:pt x="4030662" y="974725"/>
                  <a:pt x="3933825" y="1181100"/>
                </a:cubicBezTo>
                <a:cubicBezTo>
                  <a:pt x="3836988" y="1387475"/>
                  <a:pt x="3286125" y="1238250"/>
                  <a:pt x="3286125" y="1238250"/>
                </a:cubicBezTo>
                <a:lnTo>
                  <a:pt x="0" y="1333500"/>
                </a:lnTo>
              </a:path>
            </a:pathLst>
          </a:custGeom>
          <a:noFill/>
          <a:ln w="28575" cap="flat" cmpd="sng" algn="ctr">
            <a:solidFill>
              <a:srgbClr val="C00000"/>
            </a:solidFill>
            <a:prstDash val="sysDash"/>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sp>
        <p:nvSpPr>
          <p:cNvPr id="176" name="矩形 76"/>
          <p:cNvSpPr/>
          <p:nvPr/>
        </p:nvSpPr>
        <p:spPr>
          <a:xfrm>
            <a:off x="7382348" y="5369445"/>
            <a:ext cx="748493" cy="367468"/>
          </a:xfrm>
          <a:prstGeom prst="rect">
            <a:avLst/>
          </a:prstGeom>
          <a:solidFill>
            <a:schemeClr val="accent5">
              <a:lumMod val="75000"/>
            </a:schemeClr>
          </a:solidFill>
          <a:ln w="19050">
            <a:no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067" dirty="0" smtClean="0">
                <a:solidFill>
                  <a:srgbClr val="000000"/>
                </a:solidFill>
                <a:latin typeface="微软雅黑" panose="020B0503020204020204" pitchFamily="34" charset="-122"/>
                <a:ea typeface="微软雅黑" panose="020B0503020204020204" pitchFamily="34" charset="-122"/>
              </a:rPr>
              <a:t>PCF</a:t>
            </a:r>
            <a:endParaRPr lang="zh-CN" altLang="en-US" sz="1067" dirty="0">
              <a:solidFill>
                <a:srgbClr val="000000"/>
              </a:solidFill>
              <a:latin typeface="微软雅黑" panose="020B0503020204020204" pitchFamily="34" charset="-122"/>
              <a:ea typeface="微软雅黑" panose="020B0503020204020204" pitchFamily="34" charset="-122"/>
            </a:endParaRPr>
          </a:p>
        </p:txBody>
      </p:sp>
      <p:sp>
        <p:nvSpPr>
          <p:cNvPr id="177" name="矩形 76"/>
          <p:cNvSpPr/>
          <p:nvPr/>
        </p:nvSpPr>
        <p:spPr>
          <a:xfrm>
            <a:off x="7389479" y="3501772"/>
            <a:ext cx="748493" cy="367468"/>
          </a:xfrm>
          <a:prstGeom prst="rect">
            <a:avLst/>
          </a:prstGeom>
          <a:solidFill>
            <a:schemeClr val="tx2">
              <a:lumMod val="60000"/>
              <a:lumOff val="40000"/>
            </a:schemeClr>
          </a:solidFill>
          <a:ln w="19050">
            <a:noFill/>
            <a:prstDash val="solid"/>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067" dirty="0" smtClean="0">
                <a:solidFill>
                  <a:srgbClr val="000000"/>
                </a:solidFill>
                <a:latin typeface="微软雅黑" panose="020B0503020204020204" pitchFamily="34" charset="-122"/>
                <a:ea typeface="微软雅黑" panose="020B0503020204020204" pitchFamily="34" charset="-122"/>
              </a:rPr>
              <a:t>PCF</a:t>
            </a:r>
            <a:endParaRPr lang="zh-CN" altLang="en-US" sz="1067" dirty="0">
              <a:solidFill>
                <a:srgbClr val="000000"/>
              </a:solidFill>
              <a:latin typeface="微软雅黑" panose="020B0503020204020204" pitchFamily="34" charset="-122"/>
              <a:ea typeface="微软雅黑" panose="020B0503020204020204" pitchFamily="34" charset="-122"/>
            </a:endParaRPr>
          </a:p>
        </p:txBody>
      </p:sp>
      <p:sp>
        <p:nvSpPr>
          <p:cNvPr id="170" name="任意多边形 169"/>
          <p:cNvSpPr/>
          <p:nvPr/>
        </p:nvSpPr>
        <p:spPr bwMode="auto">
          <a:xfrm>
            <a:off x="1575303" y="3670654"/>
            <a:ext cx="8962931" cy="869160"/>
          </a:xfrm>
          <a:custGeom>
            <a:avLst/>
            <a:gdLst>
              <a:gd name="connsiteX0" fmla="*/ 8962931 w 8962931"/>
              <a:gd name="connsiteY0" fmla="*/ 294764 h 964720"/>
              <a:gd name="connsiteX1" fmla="*/ 6790099 w 8962931"/>
              <a:gd name="connsiteY1" fmla="*/ 50320 h 964720"/>
              <a:gd name="connsiteX2" fmla="*/ 5694630 w 8962931"/>
              <a:gd name="connsiteY2" fmla="*/ 68427 h 964720"/>
              <a:gd name="connsiteX3" fmla="*/ 4309449 w 8962931"/>
              <a:gd name="connsiteY3" fmla="*/ 756491 h 964720"/>
              <a:gd name="connsiteX4" fmla="*/ 0 w 8962931"/>
              <a:gd name="connsiteY4" fmla="*/ 964720 h 964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62931" h="964720">
                <a:moveTo>
                  <a:pt x="8962931" y="294764"/>
                </a:moveTo>
                <a:cubicBezTo>
                  <a:pt x="8148873" y="191403"/>
                  <a:pt x="7334816" y="88043"/>
                  <a:pt x="6790099" y="50320"/>
                </a:cubicBezTo>
                <a:cubicBezTo>
                  <a:pt x="6245382" y="12597"/>
                  <a:pt x="6108072" y="-49268"/>
                  <a:pt x="5694630" y="68427"/>
                </a:cubicBezTo>
                <a:cubicBezTo>
                  <a:pt x="5281188" y="186122"/>
                  <a:pt x="5258554" y="607109"/>
                  <a:pt x="4309449" y="756491"/>
                </a:cubicBezTo>
                <a:cubicBezTo>
                  <a:pt x="3360344" y="905873"/>
                  <a:pt x="695608" y="926997"/>
                  <a:pt x="0" y="964720"/>
                </a:cubicBezTo>
              </a:path>
            </a:pathLst>
          </a:custGeom>
          <a:noFill/>
          <a:ln w="28575" cap="flat" cmpd="sng" algn="ctr">
            <a:solidFill>
              <a:srgbClr val="0000FF"/>
            </a:solidFill>
            <a:prstDash val="sysDash"/>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sp>
        <p:nvSpPr>
          <p:cNvPr id="171" name="任意多边形 170"/>
          <p:cNvSpPr/>
          <p:nvPr/>
        </p:nvSpPr>
        <p:spPr bwMode="auto">
          <a:xfrm>
            <a:off x="1539089" y="4461253"/>
            <a:ext cx="9107786" cy="1167476"/>
          </a:xfrm>
          <a:custGeom>
            <a:avLst/>
            <a:gdLst>
              <a:gd name="connsiteX0" fmla="*/ 9107786 w 9107786"/>
              <a:gd name="connsiteY0" fmla="*/ 913459 h 1209697"/>
              <a:gd name="connsiteX1" fmla="*/ 6319319 w 9107786"/>
              <a:gd name="connsiteY1" fmla="*/ 1157903 h 1209697"/>
              <a:gd name="connsiteX2" fmla="*/ 4572000 w 9107786"/>
              <a:gd name="connsiteY2" fmla="*/ 26219 h 1209697"/>
              <a:gd name="connsiteX3" fmla="*/ 0 w 9107786"/>
              <a:gd name="connsiteY3" fmla="*/ 361198 h 1209697"/>
            </a:gdLst>
            <a:ahLst/>
            <a:cxnLst>
              <a:cxn ang="0">
                <a:pos x="connsiteX0" y="connsiteY0"/>
              </a:cxn>
              <a:cxn ang="0">
                <a:pos x="connsiteX1" y="connsiteY1"/>
              </a:cxn>
              <a:cxn ang="0">
                <a:pos x="connsiteX2" y="connsiteY2"/>
              </a:cxn>
              <a:cxn ang="0">
                <a:pos x="connsiteX3" y="connsiteY3"/>
              </a:cxn>
            </a:cxnLst>
            <a:rect l="l" t="t" r="r" b="b"/>
            <a:pathLst>
              <a:path w="9107786" h="1209697">
                <a:moveTo>
                  <a:pt x="9107786" y="913459"/>
                </a:moveTo>
                <a:cubicBezTo>
                  <a:pt x="8091534" y="1109617"/>
                  <a:pt x="7075283" y="1305776"/>
                  <a:pt x="6319319" y="1157903"/>
                </a:cubicBezTo>
                <a:cubicBezTo>
                  <a:pt x="5563355" y="1010030"/>
                  <a:pt x="5625220" y="159003"/>
                  <a:pt x="4572000" y="26219"/>
                </a:cubicBezTo>
                <a:cubicBezTo>
                  <a:pt x="3518780" y="-106565"/>
                  <a:pt x="730313" y="305368"/>
                  <a:pt x="0" y="361198"/>
                </a:cubicBezTo>
              </a:path>
            </a:pathLst>
          </a:custGeom>
          <a:noFill/>
          <a:ln w="28575" cap="flat" cmpd="sng" algn="ctr">
            <a:solidFill>
              <a:srgbClr val="0000FF"/>
            </a:solidFill>
            <a:prstDash val="sysDash"/>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endParaRPr lang="en-US">
              <a:latin typeface="Arial" charset="0"/>
            </a:endParaRPr>
          </a:p>
        </p:txBody>
      </p:sp>
      <p:cxnSp>
        <p:nvCxnSpPr>
          <p:cNvPr id="178" name="直接箭头连接符 177"/>
          <p:cNvCxnSpPr/>
          <p:nvPr/>
        </p:nvCxnSpPr>
        <p:spPr bwMode="auto">
          <a:xfrm flipH="1">
            <a:off x="5244134" y="1958365"/>
            <a:ext cx="2771" cy="827169"/>
          </a:xfrm>
          <a:prstGeom prst="straightConnector1">
            <a:avLst/>
          </a:prstGeom>
          <a:solidFill>
            <a:schemeClr val="accent1"/>
          </a:solidFill>
          <a:ln w="9525" cap="flat" cmpd="sng" algn="ctr">
            <a:solidFill>
              <a:srgbClr val="92D050"/>
            </a:solidFill>
            <a:prstDash val="dash"/>
            <a:round/>
            <a:headEnd type="none" w="med" len="med"/>
            <a:tailEnd type="triangle"/>
          </a:ln>
          <a:effectLst/>
        </p:spPr>
      </p:cxnSp>
      <p:sp>
        <p:nvSpPr>
          <p:cNvPr id="179" name="矩形 178"/>
          <p:cNvSpPr/>
          <p:nvPr/>
        </p:nvSpPr>
        <p:spPr>
          <a:xfrm>
            <a:off x="3720327" y="2056651"/>
            <a:ext cx="1684383" cy="246221"/>
          </a:xfrm>
          <a:prstGeom prst="rect">
            <a:avLst/>
          </a:prstGeom>
        </p:spPr>
        <p:txBody>
          <a:bodyPr wrap="square">
            <a:spAutoFit/>
          </a:bodyPr>
          <a:lstStyle/>
          <a:p>
            <a:r>
              <a:rPr lang="en-US" dirty="0"/>
              <a:t>4</a:t>
            </a:r>
            <a:r>
              <a:rPr lang="en-US" dirty="0" smtClean="0"/>
              <a:t>. Slice Resource update </a:t>
            </a:r>
            <a:endParaRPr lang="en-US" dirty="0"/>
          </a:p>
        </p:txBody>
      </p:sp>
      <p:sp>
        <p:nvSpPr>
          <p:cNvPr id="117" name="矩形 76"/>
          <p:cNvSpPr/>
          <p:nvPr/>
        </p:nvSpPr>
        <p:spPr>
          <a:xfrm>
            <a:off x="7936471" y="3220053"/>
            <a:ext cx="1490269" cy="319830"/>
          </a:xfrm>
          <a:prstGeom prst="rect">
            <a:avLst/>
          </a:prstGeom>
          <a:no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200" dirty="0" smtClean="0">
                <a:solidFill>
                  <a:srgbClr val="000000"/>
                </a:solidFill>
                <a:latin typeface="微软雅黑" panose="020B0503020204020204" pitchFamily="34" charset="-122"/>
                <a:ea typeface="微软雅黑" panose="020B0503020204020204" pitchFamily="34" charset="-122"/>
              </a:rPr>
              <a:t>Slice A</a:t>
            </a:r>
            <a:endParaRPr lang="zh-CN" altLang="en-US" sz="1200" dirty="0">
              <a:solidFill>
                <a:srgbClr val="000000"/>
              </a:solidFill>
              <a:latin typeface="微软雅黑" panose="020B0503020204020204" pitchFamily="34" charset="-122"/>
              <a:ea typeface="微软雅黑" panose="020B0503020204020204" pitchFamily="34" charset="-122"/>
            </a:endParaRPr>
          </a:p>
        </p:txBody>
      </p:sp>
      <p:sp>
        <p:nvSpPr>
          <p:cNvPr id="118" name="矩形 76"/>
          <p:cNvSpPr/>
          <p:nvPr/>
        </p:nvSpPr>
        <p:spPr>
          <a:xfrm>
            <a:off x="7900372" y="5135510"/>
            <a:ext cx="1665469" cy="391354"/>
          </a:xfrm>
          <a:prstGeom prst="rect">
            <a:avLst/>
          </a:prstGeom>
          <a:no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200" dirty="0" smtClean="0">
                <a:solidFill>
                  <a:srgbClr val="000000"/>
                </a:solidFill>
                <a:latin typeface="微软雅黑" panose="020B0503020204020204" pitchFamily="34" charset="-122"/>
                <a:ea typeface="微软雅黑" panose="020B0503020204020204" pitchFamily="34" charset="-122"/>
              </a:rPr>
              <a:t>Slice B</a:t>
            </a:r>
          </a:p>
        </p:txBody>
      </p:sp>
    </p:spTree>
    <p:extLst>
      <p:ext uri="{BB962C8B-B14F-4D97-AF65-F5344CB8AC3E}">
        <p14:creationId xmlns:p14="http://schemas.microsoft.com/office/powerpoint/2010/main" val="1732271355"/>
      </p:ext>
    </p:extLst>
  </p:cSld>
  <p:clrMapOvr>
    <a:masterClrMapping/>
  </p:clrMapOvr>
  <mc:AlternateContent xmlns:mc="http://schemas.openxmlformats.org/markup-compatibility/2006" xmlns:p14="http://schemas.microsoft.com/office/powerpoint/2010/main">
    <mc:Choice Requires="p14">
      <p:transition p14:dur="10" advClick="0" advTm="8000"/>
    </mc:Choice>
    <mc:Fallback xmlns="">
      <p:transition advClick="0" advTm="800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50456" y="68459"/>
            <a:ext cx="10549344" cy="4826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p>
            <a:r>
              <a:rPr lang="en-US" altLang="zh-CN" b="1" dirty="0" smtClean="0">
                <a:solidFill>
                  <a:srgbClr val="C00000"/>
                </a:solidFill>
              </a:rPr>
              <a:t>Way Forward </a:t>
            </a:r>
            <a:endParaRPr lang="en-US" b="1" dirty="0">
              <a:solidFill>
                <a:srgbClr val="C00000"/>
              </a:solidFill>
            </a:endParaRPr>
          </a:p>
        </p:txBody>
      </p:sp>
      <p:sp>
        <p:nvSpPr>
          <p:cNvPr id="3" name="文本框 2"/>
          <p:cNvSpPr txBox="1"/>
          <p:nvPr/>
        </p:nvSpPr>
        <p:spPr>
          <a:xfrm>
            <a:off x="914401" y="784008"/>
            <a:ext cx="10676586" cy="5509200"/>
          </a:xfrm>
          <a:prstGeom prst="rect">
            <a:avLst/>
          </a:prstGeom>
          <a:noFill/>
        </p:spPr>
        <p:txBody>
          <a:bodyPr wrap="square" rtlCol="0">
            <a:spAutoFit/>
          </a:bodyPr>
          <a:lstStyle/>
          <a:p>
            <a:pPr marL="342900" indent="-342900">
              <a:spcBef>
                <a:spcPct val="20000"/>
              </a:spcBef>
              <a:buBlip>
                <a:blip r:embed="rId3"/>
              </a:buBlip>
            </a:pPr>
            <a:r>
              <a:rPr lang="en-GB" altLang="zh-CN" sz="2000" dirty="0">
                <a:solidFill>
                  <a:srgbClr val="002060"/>
                </a:solidFill>
                <a:latin typeface="+mn-lt"/>
                <a:cs typeface="+mn-cs"/>
              </a:rPr>
              <a:t>Coordination between SA5 and SA2 are required to avoid the conflict adjustment on a case by case basis </a:t>
            </a:r>
            <a:r>
              <a:rPr lang="en-GB" altLang="zh-CN" sz="2000" dirty="0" smtClean="0">
                <a:solidFill>
                  <a:srgbClr val="002060"/>
                </a:solidFill>
              </a:rPr>
              <a:t>and </a:t>
            </a:r>
            <a:r>
              <a:rPr lang="en-US" altLang="zh-CN" sz="2000" dirty="0" smtClean="0">
                <a:solidFill>
                  <a:srgbClr val="002060"/>
                </a:solidFill>
                <a:latin typeface="+mn-lt"/>
                <a:cs typeface="+mn-cs"/>
              </a:rPr>
              <a:t>SA5 </a:t>
            </a:r>
            <a:r>
              <a:rPr lang="en-US" altLang="zh-CN" sz="2000" dirty="0">
                <a:solidFill>
                  <a:srgbClr val="002060"/>
                </a:solidFill>
                <a:latin typeface="+mn-lt"/>
                <a:cs typeface="+mn-cs"/>
              </a:rPr>
              <a:t>think both management plane and control plane could contribute to better SLA from different </a:t>
            </a:r>
            <a:r>
              <a:rPr lang="en-US" altLang="zh-CN" sz="2000" dirty="0" smtClean="0">
                <a:solidFill>
                  <a:srgbClr val="002060"/>
                </a:solidFill>
                <a:latin typeface="+mn-lt"/>
                <a:cs typeface="+mn-cs"/>
              </a:rPr>
              <a:t>aspect, for example:</a:t>
            </a:r>
          </a:p>
          <a:p>
            <a:pPr marL="800100" lvl="1" indent="-342900">
              <a:spcBef>
                <a:spcPct val="20000"/>
              </a:spcBef>
              <a:buBlip>
                <a:blip r:embed="rId3"/>
              </a:buBlip>
            </a:pPr>
            <a:r>
              <a:rPr lang="en-US" altLang="zh-CN" sz="2000" dirty="0" smtClean="0">
                <a:solidFill>
                  <a:srgbClr val="002060"/>
                </a:solidFill>
                <a:latin typeface="+mn-lt"/>
                <a:cs typeface="+mn-cs"/>
              </a:rPr>
              <a:t>SA5 </a:t>
            </a:r>
            <a:r>
              <a:rPr lang="en-US" altLang="zh-CN" sz="2000" dirty="0">
                <a:solidFill>
                  <a:srgbClr val="002060"/>
                </a:solidFill>
                <a:latin typeface="+mn-lt"/>
                <a:cs typeface="+mn-cs"/>
              </a:rPr>
              <a:t>will contribute to SLA in terms of network management optimization </a:t>
            </a:r>
            <a:r>
              <a:rPr lang="en-US" altLang="zh-CN" sz="2000" dirty="0" smtClean="0">
                <a:solidFill>
                  <a:srgbClr val="002060"/>
                </a:solidFill>
                <a:latin typeface="+mn-lt"/>
                <a:cs typeface="+mn-cs"/>
              </a:rPr>
              <a:t>aspect</a:t>
            </a:r>
          </a:p>
          <a:p>
            <a:pPr marL="800100" lvl="1" indent="-342900">
              <a:spcBef>
                <a:spcPct val="20000"/>
              </a:spcBef>
              <a:buBlip>
                <a:blip r:embed="rId3"/>
              </a:buBlip>
            </a:pPr>
            <a:r>
              <a:rPr lang="en-US" altLang="zh-CN" sz="2000" dirty="0" smtClean="0">
                <a:solidFill>
                  <a:srgbClr val="002060"/>
                </a:solidFill>
                <a:latin typeface="+mn-lt"/>
                <a:cs typeface="+mn-cs"/>
              </a:rPr>
              <a:t>while </a:t>
            </a:r>
            <a:r>
              <a:rPr lang="en-US" altLang="zh-CN" sz="2000" dirty="0">
                <a:solidFill>
                  <a:srgbClr val="002060"/>
                </a:solidFill>
                <a:latin typeface="+mn-lt"/>
                <a:cs typeface="+mn-cs"/>
              </a:rPr>
              <a:t>SA2 will contribute to SLA by optimizing UE or application service aspect </a:t>
            </a:r>
            <a:endParaRPr lang="en-US" altLang="zh-CN" sz="2000" dirty="0" smtClean="0">
              <a:solidFill>
                <a:srgbClr val="002060"/>
              </a:solidFill>
              <a:latin typeface="+mn-lt"/>
              <a:cs typeface="+mn-cs"/>
            </a:endParaRPr>
          </a:p>
          <a:p>
            <a:pPr>
              <a:spcBef>
                <a:spcPct val="20000"/>
              </a:spcBef>
            </a:pPr>
            <a:endParaRPr lang="en-US" altLang="zh-CN" sz="2000" dirty="0" smtClean="0">
              <a:solidFill>
                <a:srgbClr val="002060"/>
              </a:solidFill>
            </a:endParaRPr>
          </a:p>
          <a:p>
            <a:pPr marL="342900" indent="-342900">
              <a:spcBef>
                <a:spcPct val="20000"/>
              </a:spcBef>
              <a:buBlip>
                <a:blip r:embed="rId3"/>
              </a:buBlip>
            </a:pPr>
            <a:r>
              <a:rPr lang="en-US" altLang="zh-CN" sz="2000" dirty="0" smtClean="0">
                <a:solidFill>
                  <a:srgbClr val="002060"/>
                </a:solidFill>
                <a:latin typeface="+mn-lt"/>
                <a:cs typeface="+mn-cs"/>
              </a:rPr>
              <a:t>SA2 </a:t>
            </a:r>
            <a:r>
              <a:rPr lang="en-US" altLang="zh-CN" sz="2000" dirty="0">
                <a:solidFill>
                  <a:srgbClr val="002060"/>
                </a:solidFill>
                <a:latin typeface="+mn-lt"/>
                <a:cs typeface="+mn-cs"/>
              </a:rPr>
              <a:t>acknowledge that the slice SLA (e.g. </a:t>
            </a:r>
            <a:r>
              <a:rPr lang="en-US" altLang="zh-CN" sz="2000" dirty="0" smtClean="0">
                <a:solidFill>
                  <a:srgbClr val="002060"/>
                </a:solidFill>
                <a:latin typeface="+mn-lt"/>
                <a:cs typeface="+mn-cs"/>
              </a:rPr>
              <a:t>UE </a:t>
            </a:r>
            <a:r>
              <a:rPr lang="en-US" altLang="zh-CN" sz="2000" dirty="0">
                <a:solidFill>
                  <a:srgbClr val="002060"/>
                </a:solidFill>
                <a:latin typeface="+mn-lt"/>
                <a:cs typeface="+mn-cs"/>
              </a:rPr>
              <a:t>service MoS data distribution per region per cell) discussed in SA2 NWDAF is useful for SLA </a:t>
            </a:r>
            <a:r>
              <a:rPr lang="en-US" altLang="zh-CN" sz="2000" dirty="0" smtClean="0">
                <a:solidFill>
                  <a:srgbClr val="002060"/>
                </a:solidFill>
                <a:latin typeface="+mn-lt"/>
                <a:cs typeface="+mn-cs"/>
              </a:rPr>
              <a:t>management and will further study how to provide the information to OAM.</a:t>
            </a:r>
          </a:p>
          <a:p>
            <a:pPr>
              <a:spcBef>
                <a:spcPct val="20000"/>
              </a:spcBef>
            </a:pPr>
            <a:endParaRPr lang="en-US" altLang="zh-CN" sz="2000" dirty="0" smtClean="0">
              <a:solidFill>
                <a:srgbClr val="002060"/>
              </a:solidFill>
              <a:latin typeface="+mn-lt"/>
              <a:cs typeface="+mn-cs"/>
            </a:endParaRPr>
          </a:p>
          <a:p>
            <a:pPr marL="342900" indent="-342900">
              <a:spcBef>
                <a:spcPct val="20000"/>
              </a:spcBef>
              <a:buBlip>
                <a:blip r:embed="rId3"/>
              </a:buBlip>
            </a:pPr>
            <a:r>
              <a:rPr lang="en-US" altLang="zh-CN" sz="2000" dirty="0" smtClean="0">
                <a:solidFill>
                  <a:srgbClr val="002060"/>
                </a:solidFill>
                <a:latin typeface="+mn-lt"/>
                <a:cs typeface="+mn-cs"/>
              </a:rPr>
              <a:t>SA2 </a:t>
            </a:r>
            <a:r>
              <a:rPr lang="en-US" altLang="zh-CN" sz="2000" dirty="0">
                <a:solidFill>
                  <a:srgbClr val="002060"/>
                </a:solidFill>
                <a:latin typeface="+mn-lt"/>
                <a:cs typeface="+mn-cs"/>
              </a:rPr>
              <a:t>think slice level congestion in region is more about the summary statistics of UE based application/service experience and would like to clarify with </a:t>
            </a:r>
            <a:r>
              <a:rPr lang="en-US" altLang="zh-CN" sz="2000" dirty="0" smtClean="0">
                <a:solidFill>
                  <a:srgbClr val="002060"/>
                </a:solidFill>
                <a:latin typeface="+mn-lt"/>
                <a:cs typeface="+mn-cs"/>
              </a:rPr>
              <a:t>SA5 </a:t>
            </a:r>
            <a:r>
              <a:rPr lang="en-US" altLang="zh-CN" sz="2000" dirty="0">
                <a:solidFill>
                  <a:srgbClr val="002060"/>
                </a:solidFill>
                <a:latin typeface="+mn-lt"/>
                <a:cs typeface="+mn-cs"/>
              </a:rPr>
              <a:t>on what inputs are expected from OAM to support the slice level congestion statistics</a:t>
            </a:r>
            <a:r>
              <a:rPr lang="en-US" altLang="zh-CN" sz="2000" dirty="0" smtClean="0">
                <a:solidFill>
                  <a:srgbClr val="002060"/>
                </a:solidFill>
                <a:latin typeface="+mn-lt"/>
                <a:cs typeface="+mn-cs"/>
              </a:rPr>
              <a:t>.</a:t>
            </a:r>
          </a:p>
          <a:p>
            <a:pPr marL="342900" indent="-342900">
              <a:spcBef>
                <a:spcPct val="20000"/>
              </a:spcBef>
              <a:buBlip>
                <a:blip r:embed="rId3"/>
              </a:buBlip>
            </a:pPr>
            <a:endParaRPr lang="en-US" altLang="zh-CN" sz="2000" dirty="0">
              <a:solidFill>
                <a:srgbClr val="002060"/>
              </a:solidFill>
              <a:latin typeface="+mn-lt"/>
              <a:cs typeface="+mn-cs"/>
            </a:endParaRPr>
          </a:p>
          <a:p>
            <a:pPr marL="342900" indent="-342900">
              <a:spcBef>
                <a:spcPct val="20000"/>
              </a:spcBef>
              <a:buBlip>
                <a:blip r:embed="rId3"/>
              </a:buBlip>
            </a:pPr>
            <a:r>
              <a:rPr lang="en-US" altLang="zh-CN" sz="2000" dirty="0" smtClean="0">
                <a:solidFill>
                  <a:srgbClr val="002060"/>
                </a:solidFill>
                <a:latin typeface="+mn-lt"/>
                <a:cs typeface="+mn-cs"/>
              </a:rPr>
              <a:t>SA2 will study how </a:t>
            </a:r>
            <a:r>
              <a:rPr lang="en-US" altLang="zh-CN" sz="2000" dirty="0">
                <a:solidFill>
                  <a:srgbClr val="002060"/>
                </a:solidFill>
                <a:latin typeface="+mn-lt"/>
                <a:cs typeface="+mn-cs"/>
              </a:rPr>
              <a:t>to </a:t>
            </a:r>
            <a:r>
              <a:rPr lang="en-US" altLang="zh-CN" sz="2000" dirty="0" smtClean="0">
                <a:solidFill>
                  <a:srgbClr val="002060"/>
                </a:solidFill>
                <a:latin typeface="+mn-lt"/>
                <a:cs typeface="+mn-cs"/>
              </a:rPr>
              <a:t>provide NWDAF </a:t>
            </a:r>
            <a:r>
              <a:rPr lang="en-US" altLang="zh-CN" sz="2000" dirty="0">
                <a:solidFill>
                  <a:srgbClr val="002060"/>
                </a:solidFill>
                <a:latin typeface="+mn-lt"/>
                <a:cs typeface="+mn-cs"/>
              </a:rPr>
              <a:t>Provide Load Level Info to 5GC </a:t>
            </a:r>
            <a:r>
              <a:rPr lang="en-US" altLang="zh-CN" sz="2000" dirty="0" smtClean="0">
                <a:solidFill>
                  <a:srgbClr val="002060"/>
                </a:solidFill>
                <a:latin typeface="+mn-lt"/>
                <a:cs typeface="+mn-cs"/>
              </a:rPr>
              <a:t>NF and network slice priority, which will be discussed in later slides. </a:t>
            </a:r>
          </a:p>
        </p:txBody>
      </p:sp>
    </p:spTree>
    <p:extLst>
      <p:ext uri="{BB962C8B-B14F-4D97-AF65-F5344CB8AC3E}">
        <p14:creationId xmlns:p14="http://schemas.microsoft.com/office/powerpoint/2010/main" val="1624971487"/>
      </p:ext>
    </p:extLst>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eaLnBrk="1" hangingPunct="1"/>
            <a:r>
              <a:rPr lang="en-US" b="1" dirty="0">
                <a:solidFill>
                  <a:srgbClr val="C00000"/>
                </a:solidFill>
              </a:rPr>
              <a:t>Content</a:t>
            </a:r>
          </a:p>
        </p:txBody>
      </p:sp>
      <p:sp>
        <p:nvSpPr>
          <p:cNvPr id="3" name="内容占位符 2"/>
          <p:cNvSpPr>
            <a:spLocks noGrp="1"/>
          </p:cNvSpPr>
          <p:nvPr>
            <p:ph idx="1"/>
          </p:nvPr>
        </p:nvSpPr>
        <p:spPr/>
        <p:txBody>
          <a:bodyPr/>
          <a:lstStyle/>
          <a:p>
            <a:pPr>
              <a:buClr>
                <a:srgbClr val="C00000"/>
              </a:buClr>
              <a:buFont typeface="+mj-lt"/>
              <a:buAutoNum type="arabicPeriod"/>
            </a:pPr>
            <a:r>
              <a:rPr lang="en-US" sz="2200" dirty="0">
                <a:solidFill>
                  <a:srgbClr val="002060"/>
                </a:solidFill>
              </a:rPr>
              <a:t>General introduction and discussion</a:t>
            </a:r>
            <a:r>
              <a:rPr lang="en-US" sz="2200" b="1" u="sng" dirty="0" smtClean="0">
                <a:solidFill>
                  <a:srgbClr val="C00000"/>
                </a:solidFill>
              </a:rPr>
              <a:t> </a:t>
            </a:r>
          </a:p>
          <a:p>
            <a:pPr>
              <a:buClr>
                <a:srgbClr val="C00000"/>
              </a:buClr>
              <a:buFont typeface="+mj-lt"/>
              <a:buAutoNum type="arabicPeriod"/>
            </a:pPr>
            <a:r>
              <a:rPr lang="en-US" altLang="zh-CN" sz="2200" b="1" u="sng" dirty="0">
                <a:solidFill>
                  <a:srgbClr val="C00000"/>
                </a:solidFill>
              </a:rPr>
              <a:t>NWDAF Provide Load Level Info to 5GC NF</a:t>
            </a:r>
            <a:endParaRPr lang="en-US" sz="2200" b="1" u="sng" dirty="0">
              <a:solidFill>
                <a:srgbClr val="C00000"/>
              </a:solidFill>
            </a:endParaRPr>
          </a:p>
          <a:p>
            <a:pPr>
              <a:buClr>
                <a:srgbClr val="C00000"/>
              </a:buClr>
              <a:buFont typeface="+mj-lt"/>
              <a:buAutoNum type="arabicPeriod"/>
            </a:pPr>
            <a:r>
              <a:rPr lang="en-US" sz="2200" dirty="0" smtClean="0">
                <a:solidFill>
                  <a:srgbClr val="002060"/>
                </a:solidFill>
              </a:rPr>
              <a:t>Network Slice </a:t>
            </a:r>
            <a:r>
              <a:rPr lang="en-US" sz="2200" dirty="0">
                <a:solidFill>
                  <a:srgbClr val="002060"/>
                </a:solidFill>
              </a:rPr>
              <a:t>P</a:t>
            </a:r>
            <a:r>
              <a:rPr lang="en-US" sz="2200" dirty="0" smtClean="0">
                <a:solidFill>
                  <a:srgbClr val="002060"/>
                </a:solidFill>
              </a:rPr>
              <a:t>riority </a:t>
            </a:r>
          </a:p>
        </p:txBody>
      </p:sp>
    </p:spTree>
    <p:extLst>
      <p:ext uri="{BB962C8B-B14F-4D97-AF65-F5344CB8AC3E}">
        <p14:creationId xmlns:p14="http://schemas.microsoft.com/office/powerpoint/2010/main" val="3366245358"/>
      </p:ext>
    </p:extLst>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4239462" y="3707961"/>
            <a:ext cx="3798883" cy="400110"/>
          </a:xfrm>
          <a:prstGeom prst="rect">
            <a:avLst/>
          </a:prstGeom>
          <a:solidFill>
            <a:srgbClr val="CCFFCC"/>
          </a:solidFill>
          <a:ln w="28575">
            <a:noFill/>
            <a:prstDash val="dash"/>
          </a:ln>
        </p:spPr>
        <p:txBody>
          <a:bodyPr wrap="square" rtlCol="0">
            <a:spAutoFit/>
          </a:bodyPr>
          <a:lstStyle>
            <a:defPPr>
              <a:defRPr lang="en-US"/>
            </a:defPPr>
            <a:lvl1pPr>
              <a:defRPr sz="1300" i="1">
                <a:solidFill>
                  <a:srgbClr val="0000FF"/>
                </a:solidFill>
                <a:latin typeface="Cambria Math" panose="02040503050406030204" pitchFamily="18" charset="0"/>
              </a:defRPr>
            </a:lvl1pPr>
          </a:lstStyle>
          <a:p>
            <a:pPr algn="r"/>
            <a:r>
              <a:rPr lang="en-US" sz="1000" dirty="0"/>
              <a:t>QoE requirement </a:t>
            </a:r>
          </a:p>
          <a:p>
            <a:pPr algn="r"/>
            <a:r>
              <a:rPr lang="en-US" sz="1000" dirty="0"/>
              <a:t>for Slice </a:t>
            </a:r>
            <a:r>
              <a:rPr lang="en-US" sz="1000" dirty="0" smtClean="0"/>
              <a:t>B</a:t>
            </a:r>
            <a:endParaRPr lang="en-US" sz="1000" dirty="0"/>
          </a:p>
        </p:txBody>
      </p:sp>
      <p:sp>
        <p:nvSpPr>
          <p:cNvPr id="49" name="文本框 48"/>
          <p:cNvSpPr txBox="1"/>
          <p:nvPr/>
        </p:nvSpPr>
        <p:spPr>
          <a:xfrm>
            <a:off x="4239462" y="3242138"/>
            <a:ext cx="3765885" cy="400110"/>
          </a:xfrm>
          <a:prstGeom prst="rect">
            <a:avLst/>
          </a:prstGeom>
          <a:solidFill>
            <a:srgbClr val="8FE2FF"/>
          </a:solidFill>
          <a:ln w="28575">
            <a:noFill/>
            <a:prstDash val="dash"/>
          </a:ln>
        </p:spPr>
        <p:txBody>
          <a:bodyPr wrap="square" rtlCol="0">
            <a:spAutoFit/>
          </a:bodyPr>
          <a:lstStyle>
            <a:defPPr>
              <a:defRPr lang="en-US"/>
            </a:defPPr>
            <a:lvl1pPr>
              <a:defRPr sz="1300" i="1">
                <a:solidFill>
                  <a:srgbClr val="0000FF"/>
                </a:solidFill>
                <a:latin typeface="Cambria Math" panose="02040503050406030204" pitchFamily="18" charset="0"/>
              </a:defRPr>
            </a:lvl1pPr>
          </a:lstStyle>
          <a:p>
            <a:pPr algn="r"/>
            <a:r>
              <a:rPr lang="en-US" sz="1000" dirty="0" smtClean="0"/>
              <a:t>QoE requirement </a:t>
            </a:r>
          </a:p>
          <a:p>
            <a:pPr algn="r"/>
            <a:r>
              <a:rPr lang="en-US" sz="1000" dirty="0" smtClean="0"/>
              <a:t>for Slice </a:t>
            </a:r>
            <a:r>
              <a:rPr lang="en-US" sz="1000" dirty="0"/>
              <a:t>A</a:t>
            </a:r>
          </a:p>
        </p:txBody>
      </p:sp>
      <mc:AlternateContent xmlns:mc="http://schemas.openxmlformats.org/markup-compatibility/2006" xmlns:a14="http://schemas.microsoft.com/office/drawing/2010/main">
        <mc:Choice Requires="a14">
          <p:sp>
            <p:nvSpPr>
              <p:cNvPr id="50" name="内容占位符 2"/>
              <p:cNvSpPr txBox="1">
                <a:spLocks/>
              </p:cNvSpPr>
              <p:nvPr/>
            </p:nvSpPr>
            <p:spPr>
              <a:xfrm>
                <a:off x="4309874" y="3143381"/>
                <a:ext cx="3043909" cy="1032858"/>
              </a:xfrm>
              <a:prstGeom prst="rect">
                <a:avLst/>
              </a:prstGeom>
            </p:spPr>
            <p:txBody>
              <a:bodyPr/>
              <a:lstStyle>
                <a:lvl1pPr marL="300031" indent="-300031" algn="l" defTabSz="801668" rtl="0" fontAlgn="base">
                  <a:lnSpc>
                    <a:spcPct val="140000"/>
                  </a:lnSpc>
                  <a:spcBef>
                    <a:spcPct val="0"/>
                  </a:spcBef>
                  <a:spcAft>
                    <a:spcPct val="0"/>
                  </a:spcAft>
                  <a:buClr>
                    <a:schemeClr val="bg2"/>
                  </a:buClr>
                  <a:buSzPct val="60000"/>
                  <a:buFont typeface="Wingdings" pitchFamily="2" charset="2"/>
                  <a:buChar char="l"/>
                  <a:defRPr sz="2000" b="1">
                    <a:solidFill>
                      <a:schemeClr val="tx1"/>
                    </a:solidFill>
                    <a:latin typeface="微软雅黑" panose="020B0503020204020204" pitchFamily="34" charset="-122"/>
                    <a:ea typeface="微软雅黑" panose="020B0503020204020204" pitchFamily="34" charset="-122"/>
                    <a:cs typeface="+mn-cs"/>
                  </a:defRPr>
                </a:lvl1pPr>
                <a:lvl2pPr marL="652447" indent="-250819" algn="l" defTabSz="801668" rtl="0" fontAlgn="base">
                  <a:lnSpc>
                    <a:spcPct val="140000"/>
                  </a:lnSpc>
                  <a:spcBef>
                    <a:spcPct val="0"/>
                  </a:spcBef>
                  <a:spcAft>
                    <a:spcPct val="0"/>
                  </a:spcAft>
                  <a:buClr>
                    <a:schemeClr val="tx1"/>
                  </a:buClr>
                  <a:buSzPct val="50000"/>
                  <a:buFont typeface="Wingdings" pitchFamily="2" charset="2"/>
                  <a:buChar char="p"/>
                  <a:defRPr>
                    <a:solidFill>
                      <a:schemeClr val="tx1"/>
                    </a:solidFill>
                    <a:latin typeface="微软雅黑" panose="020B0503020204020204" pitchFamily="34" charset="-122"/>
                    <a:ea typeface="微软雅黑" panose="020B0503020204020204" pitchFamily="34" charset="-122"/>
                  </a:defRPr>
                </a:lvl2pPr>
                <a:lvl3pPr marL="1003275" indent="-201608" algn="l" defTabSz="801668" rtl="0" fontAlgn="base">
                  <a:lnSpc>
                    <a:spcPct val="140000"/>
                  </a:lnSpc>
                  <a:spcBef>
                    <a:spcPct val="0"/>
                  </a:spcBef>
                  <a:spcAft>
                    <a:spcPct val="0"/>
                  </a:spcAft>
                  <a:buSzPct val="50000"/>
                  <a:buFont typeface="Wingdings" pitchFamily="2" charset="2"/>
                  <a:buChar char="n"/>
                  <a:defRPr sz="1600">
                    <a:solidFill>
                      <a:schemeClr val="tx1"/>
                    </a:solidFill>
                    <a:latin typeface="微软雅黑" panose="020B0503020204020204" pitchFamily="34" charset="-122"/>
                    <a:ea typeface="微软雅黑" panose="020B0503020204020204" pitchFamily="34" charset="-122"/>
                  </a:defRPr>
                </a:lvl3pPr>
                <a:lvl4pPr marL="1401728" indent="-200020" algn="l" defTabSz="801668" rtl="0" fontAlgn="base">
                  <a:lnSpc>
                    <a:spcPct val="140000"/>
                  </a:lnSpc>
                  <a:spcBef>
                    <a:spcPct val="0"/>
                  </a:spcBef>
                  <a:spcAft>
                    <a:spcPct val="0"/>
                  </a:spcAft>
                  <a:buChar char="–"/>
                  <a:defRPr sz="1400">
                    <a:solidFill>
                      <a:schemeClr val="tx1"/>
                    </a:solidFill>
                    <a:latin typeface="微软雅黑" panose="020B0503020204020204" pitchFamily="34" charset="-122"/>
                    <a:ea typeface="微软雅黑" panose="020B0503020204020204" pitchFamily="34" charset="-122"/>
                  </a:defRPr>
                </a:lvl4pPr>
                <a:lvl5pPr marL="1803355"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微软雅黑" panose="020B0503020204020204" pitchFamily="34" charset="-122"/>
                    <a:ea typeface="微软雅黑" panose="020B0503020204020204" pitchFamily="34" charset="-122"/>
                  </a:defRPr>
                </a:lvl5pPr>
                <a:lvl6pPr marL="2260544"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6pPr>
                <a:lvl7pPr marL="2717732"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7pPr>
                <a:lvl8pPr marL="3174921"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8pPr>
                <a:lvl9pPr marL="3632109"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9pPr>
              </a:lstStyle>
              <a:p>
                <a:pPr marL="12700" indent="0">
                  <a:buNone/>
                </a:pPr>
                <a14:m>
                  <m:oMath xmlns:m="http://schemas.openxmlformats.org/officeDocument/2006/math">
                    <m:r>
                      <m:rPr>
                        <m:nor/>
                      </m:rPr>
                      <a:rPr lang="en-US" sz="1000" b="0" dirty="0" smtClean="0">
                        <a:latin typeface="Calibri" panose="020F0502020204030204" pitchFamily="34" charset="0"/>
                        <a:cs typeface="Calibri" panose="020F0502020204030204" pitchFamily="34" charset="0"/>
                      </a:rPr>
                      <m:t>Service</m:t>
                    </m:r>
                    <m:r>
                      <m:rPr>
                        <m:nor/>
                      </m:rPr>
                      <a:rPr lang="en-US" sz="1000" b="0" dirty="0" smtClean="0">
                        <a:latin typeface="Calibri" panose="020F0502020204030204" pitchFamily="34" charset="0"/>
                        <a:cs typeface="Calibri" panose="020F0502020204030204" pitchFamily="34" charset="0"/>
                      </a:rPr>
                      <m:t> 1 </m:t>
                    </m:r>
                    <m:r>
                      <m:rPr>
                        <m:nor/>
                      </m:rPr>
                      <a:rPr lang="en-US" sz="1000" b="0" smtClean="0">
                        <a:latin typeface="Calibri" panose="020F0502020204030204" pitchFamily="34" charset="0"/>
                        <a:cs typeface="Calibri" panose="020F0502020204030204" pitchFamily="34" charset="0"/>
                      </a:rPr>
                      <m:t>MOS</m:t>
                    </m:r>
                    <m:r>
                      <a:rPr lang="en-US" sz="1000" b="0" i="1">
                        <a:latin typeface="Cambria Math" panose="02040503050406030204" pitchFamily="18" charset="0"/>
                        <a:ea typeface="Cambria Math" panose="02040503050406030204" pitchFamily="18" charset="0"/>
                        <a:cs typeface="Calibri" panose="020F0502020204030204" pitchFamily="34" charset="0"/>
                      </a:rPr>
                      <m:t>≥</m:t>
                    </m:r>
                    <m:r>
                      <m:rPr>
                        <m:nor/>
                      </m:rPr>
                      <a:rPr lang="en-US" sz="1000" b="0" dirty="0">
                        <a:latin typeface="Calibri" panose="020F0502020204030204" pitchFamily="34" charset="0"/>
                        <a:cs typeface="Calibri" panose="020F0502020204030204" pitchFamily="34" charset="0"/>
                      </a:rPr>
                      <m:t>3.0</m:t>
                    </m:r>
                    <m:r>
                      <a:rPr lang="en-US" sz="1000" b="0" i="1" dirty="0" smtClean="0">
                        <a:latin typeface="Cambria Math" panose="02040503050406030204" pitchFamily="18" charset="0"/>
                        <a:cs typeface="Calibri" panose="020F0502020204030204" pitchFamily="34" charset="0"/>
                      </a:rPr>
                      <m:t> </m:t>
                    </m:r>
                    <m:r>
                      <a:rPr lang="en-US" sz="1000" b="0" i="1" dirty="0" smtClean="0">
                        <a:latin typeface="Cambria Math" panose="02040503050406030204" pitchFamily="18" charset="0"/>
                        <a:cs typeface="Calibri" panose="020F0502020204030204" pitchFamily="34" charset="0"/>
                      </a:rPr>
                      <m:t>𝑎𝑛𝑑</m:t>
                    </m:r>
                    <m:r>
                      <a:rPr lang="en-US" sz="1000" b="0" i="1" dirty="0" smtClean="0">
                        <a:latin typeface="Cambria Math" panose="02040503050406030204" pitchFamily="18" charset="0"/>
                        <a:cs typeface="Calibri" panose="020F0502020204030204" pitchFamily="34" charset="0"/>
                      </a:rPr>
                      <m:t> </m:t>
                    </m:r>
                    <m:sSub>
                      <m:sSubPr>
                        <m:ctrlPr>
                          <a:rPr lang="zh-CN" altLang="zh-CN" sz="1000" b="0" i="1" kern="0" smtClean="0">
                            <a:solidFill>
                              <a:schemeClr val="tx1"/>
                            </a:solidFill>
                            <a:latin typeface="Cambria Math" panose="02040503050406030204" pitchFamily="18" charset="0"/>
                          </a:rPr>
                        </m:ctrlPr>
                      </m:sSubPr>
                      <m:e>
                        <m:r>
                          <a:rPr lang="en-US" altLang="zh-CN" sz="1000" b="0" i="1" kern="0">
                            <a:solidFill>
                              <a:schemeClr val="tx1"/>
                            </a:solidFill>
                            <a:latin typeface="Cambria Math" panose="02040503050406030204" pitchFamily="18" charset="0"/>
                            <a:ea typeface="Cambria Math" panose="02040503050406030204" pitchFamily="18" charset="0"/>
                          </a:rPr>
                          <m:t>h</m:t>
                        </m:r>
                      </m:e>
                      <m:sub>
                        <m:r>
                          <a:rPr lang="en-US" altLang="zh-CN" sz="1000" b="0" i="1" kern="0">
                            <a:solidFill>
                              <a:schemeClr val="tx1"/>
                            </a:solidFill>
                            <a:latin typeface="Cambria Math" panose="02040503050406030204" pitchFamily="18" charset="0"/>
                            <a:ea typeface="Cambria Math" panose="02040503050406030204" pitchFamily="18" charset="0"/>
                          </a:rPr>
                          <m:t>1</m:t>
                        </m:r>
                      </m:sub>
                    </m:sSub>
                    <m:r>
                      <a:rPr lang="en-US" altLang="zh-CN" sz="1000" b="0" i="1" kern="0">
                        <a:solidFill>
                          <a:schemeClr val="tx1"/>
                        </a:solidFill>
                        <a:latin typeface="Cambria Math" panose="02040503050406030204" pitchFamily="18" charset="0"/>
                        <a:ea typeface="Cambria Math" panose="02040503050406030204" pitchFamily="18" charset="0"/>
                      </a:rPr>
                      <m:t>≥85%</m:t>
                    </m:r>
                  </m:oMath>
                </a14:m>
                <a:r>
                  <a:rPr lang="en-GB" altLang="zh-CN" sz="1000" b="0" i="1" kern="0" dirty="0" smtClean="0">
                    <a:solidFill>
                      <a:schemeClr val="tx1"/>
                    </a:solidFill>
                    <a:latin typeface="Cambria Math" panose="02040503050406030204" pitchFamily="18" charset="0"/>
                    <a:ea typeface="Cambria Math" panose="02040503050406030204" pitchFamily="18" charset="0"/>
                  </a:rPr>
                  <a:t>(</a:t>
                </a:r>
                <a:r>
                  <a:rPr lang="en-GB" altLang="zh-CN" sz="1000" b="0" i="1" kern="0" dirty="0">
                    <a:solidFill>
                      <a:schemeClr val="tx1"/>
                    </a:solidFill>
                    <a:latin typeface="Cambria Math" panose="02040503050406030204" pitchFamily="18" charset="0"/>
                    <a:ea typeface="Cambria Math" panose="02040503050406030204" pitchFamily="18" charset="0"/>
                  </a:rPr>
                  <a:t>1)</a:t>
                </a:r>
              </a:p>
              <a:p>
                <a:pPr marL="12700" indent="0">
                  <a:buNone/>
                </a:pPr>
                <a14:m>
                  <m:oMath xmlns:m="http://schemas.openxmlformats.org/officeDocument/2006/math">
                    <m:sSub>
                      <m:sSubPr>
                        <m:ctrlPr>
                          <a:rPr lang="zh-CN" altLang="zh-CN" sz="1000" b="0" i="1" kern="0">
                            <a:solidFill>
                              <a:schemeClr val="tx1"/>
                            </a:solidFill>
                            <a:latin typeface="Cambria Math" panose="02040503050406030204" pitchFamily="18" charset="0"/>
                          </a:rPr>
                        </m:ctrlPr>
                      </m:sSubPr>
                      <m:e>
                        <m:r>
                          <m:rPr>
                            <m:nor/>
                          </m:rPr>
                          <a:rPr lang="en-US" sz="1000" b="0" dirty="0">
                            <a:latin typeface="Calibri" panose="020F0502020204030204" pitchFamily="34" charset="0"/>
                            <a:cs typeface="Calibri" panose="020F0502020204030204" pitchFamily="34" charset="0"/>
                          </a:rPr>
                          <m:t>Service</m:t>
                        </m:r>
                        <m:r>
                          <m:rPr>
                            <m:nor/>
                          </m:rPr>
                          <a:rPr lang="en-US" sz="1000" b="0" dirty="0">
                            <a:latin typeface="Calibri" panose="020F0502020204030204" pitchFamily="34" charset="0"/>
                            <a:cs typeface="Calibri" panose="020F0502020204030204" pitchFamily="34" charset="0"/>
                          </a:rPr>
                          <m:t> 2 </m:t>
                        </m:r>
                        <m:r>
                          <m:rPr>
                            <m:nor/>
                          </m:rPr>
                          <a:rPr lang="en-US" sz="1000" b="0">
                            <a:latin typeface="Calibri" panose="020F0502020204030204" pitchFamily="34" charset="0"/>
                            <a:cs typeface="Calibri" panose="020F0502020204030204" pitchFamily="34" charset="0"/>
                          </a:rPr>
                          <m:t>MOS</m:t>
                        </m:r>
                        <m:r>
                          <a:rPr lang="en-US" sz="1000" b="0" i="1">
                            <a:latin typeface="Cambria Math" panose="02040503050406030204" pitchFamily="18" charset="0"/>
                            <a:ea typeface="Cambria Math" panose="02040503050406030204" pitchFamily="18" charset="0"/>
                            <a:cs typeface="Calibri" panose="020F0502020204030204" pitchFamily="34" charset="0"/>
                          </a:rPr>
                          <m:t>≥</m:t>
                        </m:r>
                        <m:r>
                          <m:rPr>
                            <m:nor/>
                          </m:rPr>
                          <a:rPr lang="en-US" sz="1000" b="0" dirty="0">
                            <a:latin typeface="Calibri" panose="020F0502020204030204" pitchFamily="34" charset="0"/>
                            <a:cs typeface="Calibri" panose="020F0502020204030204" pitchFamily="34" charset="0"/>
                          </a:rPr>
                          <m:t>3.</m:t>
                        </m:r>
                        <m:r>
                          <a:rPr lang="en-US" sz="1000" b="0" i="1" dirty="0" smtClean="0">
                            <a:latin typeface="Cambria Math" panose="02040503050406030204" pitchFamily="18" charset="0"/>
                            <a:cs typeface="Calibri" panose="020F0502020204030204" pitchFamily="34" charset="0"/>
                          </a:rPr>
                          <m:t>5</m:t>
                        </m:r>
                        <m:r>
                          <a:rPr lang="en-US" sz="1000" b="0" i="1" dirty="0">
                            <a:latin typeface="Cambria Math" panose="02040503050406030204" pitchFamily="18" charset="0"/>
                            <a:cs typeface="Calibri" panose="020F0502020204030204" pitchFamily="34" charset="0"/>
                          </a:rPr>
                          <m:t> </m:t>
                        </m:r>
                        <m:r>
                          <a:rPr lang="en-US" sz="1000" b="0" i="1" dirty="0">
                            <a:latin typeface="Cambria Math" panose="02040503050406030204" pitchFamily="18" charset="0"/>
                            <a:cs typeface="Calibri" panose="020F0502020204030204" pitchFamily="34" charset="0"/>
                          </a:rPr>
                          <m:t>𝑎𝑛𝑑</m:t>
                        </m:r>
                        <m:r>
                          <a:rPr lang="en-US" sz="1000" b="0" i="1" dirty="0" smtClean="0">
                            <a:latin typeface="Cambria Math" panose="02040503050406030204" pitchFamily="18" charset="0"/>
                            <a:cs typeface="Calibri" panose="020F0502020204030204" pitchFamily="34" charset="0"/>
                          </a:rPr>
                          <m:t> </m:t>
                        </m:r>
                        <m:r>
                          <a:rPr lang="en-US" altLang="zh-CN" sz="1000" b="0" i="1" kern="0">
                            <a:solidFill>
                              <a:schemeClr val="tx1"/>
                            </a:solidFill>
                            <a:latin typeface="Cambria Math" panose="02040503050406030204" pitchFamily="18" charset="0"/>
                            <a:ea typeface="Cambria Math" panose="02040503050406030204" pitchFamily="18" charset="0"/>
                          </a:rPr>
                          <m:t>h</m:t>
                        </m:r>
                      </m:e>
                      <m:sub>
                        <m:r>
                          <a:rPr lang="en-US" altLang="zh-CN" sz="1000" b="0" i="1" kern="0">
                            <a:solidFill>
                              <a:schemeClr val="tx1"/>
                            </a:solidFill>
                            <a:latin typeface="Cambria Math" panose="02040503050406030204" pitchFamily="18" charset="0"/>
                            <a:ea typeface="Cambria Math" panose="02040503050406030204" pitchFamily="18" charset="0"/>
                          </a:rPr>
                          <m:t>2</m:t>
                        </m:r>
                      </m:sub>
                    </m:sSub>
                    <m:r>
                      <a:rPr lang="en-US" altLang="zh-CN" sz="1000" b="0" i="1" kern="0">
                        <a:solidFill>
                          <a:schemeClr val="tx1"/>
                        </a:solidFill>
                        <a:latin typeface="Cambria Math" panose="02040503050406030204" pitchFamily="18" charset="0"/>
                        <a:ea typeface="Cambria Math" panose="02040503050406030204" pitchFamily="18" charset="0"/>
                      </a:rPr>
                      <m:t>≥</m:t>
                    </m:r>
                    <m:r>
                      <a:rPr lang="en-US" altLang="zh-CN" sz="1000" b="0" i="1" kern="0" smtClean="0">
                        <a:solidFill>
                          <a:schemeClr val="tx1"/>
                        </a:solidFill>
                        <a:latin typeface="Cambria Math" panose="02040503050406030204" pitchFamily="18" charset="0"/>
                        <a:ea typeface="Cambria Math" panose="02040503050406030204" pitchFamily="18" charset="0"/>
                      </a:rPr>
                      <m:t>87</m:t>
                    </m:r>
                    <m:r>
                      <a:rPr lang="en-US" altLang="zh-CN" sz="1000" b="0" i="1" kern="0">
                        <a:solidFill>
                          <a:schemeClr val="tx1"/>
                        </a:solidFill>
                        <a:latin typeface="Cambria Math" panose="02040503050406030204" pitchFamily="18" charset="0"/>
                        <a:ea typeface="Cambria Math" panose="02040503050406030204" pitchFamily="18" charset="0"/>
                      </a:rPr>
                      <m:t>%</m:t>
                    </m:r>
                  </m:oMath>
                </a14:m>
                <a:r>
                  <a:rPr lang="en-GB" altLang="zh-CN" sz="1000" b="0" i="1" kern="0" dirty="0" smtClean="0">
                    <a:solidFill>
                      <a:schemeClr val="tx1"/>
                    </a:solidFill>
                    <a:latin typeface="Cambria Math" panose="02040503050406030204" pitchFamily="18" charset="0"/>
                    <a:ea typeface="Cambria Math" panose="02040503050406030204" pitchFamily="18" charset="0"/>
                  </a:rPr>
                  <a:t>(2</a:t>
                </a:r>
                <a:r>
                  <a:rPr lang="en-GB" altLang="zh-CN" sz="1000" b="0" i="1" kern="0" dirty="0">
                    <a:solidFill>
                      <a:schemeClr val="tx1"/>
                    </a:solidFill>
                    <a:latin typeface="Cambria Math" panose="02040503050406030204" pitchFamily="18" charset="0"/>
                    <a:ea typeface="Cambria Math" panose="02040503050406030204" pitchFamily="18" charset="0"/>
                  </a:rPr>
                  <a:t>)</a:t>
                </a:r>
              </a:p>
              <a:p>
                <a:pPr marL="12700" indent="0">
                  <a:buNone/>
                </a:pPr>
                <a14:m>
                  <m:oMath xmlns:m="http://schemas.openxmlformats.org/officeDocument/2006/math">
                    <m:sSub>
                      <m:sSubPr>
                        <m:ctrlPr>
                          <a:rPr lang="zh-CN" altLang="zh-CN" sz="1000" b="0" i="1" kern="0">
                            <a:solidFill>
                              <a:schemeClr val="tx1"/>
                            </a:solidFill>
                            <a:latin typeface="Cambria Math" panose="02040503050406030204" pitchFamily="18" charset="0"/>
                          </a:rPr>
                        </m:ctrlPr>
                      </m:sSubPr>
                      <m:e>
                        <m:r>
                          <m:rPr>
                            <m:nor/>
                          </m:rPr>
                          <a:rPr lang="en-US" sz="1000" b="0" dirty="0">
                            <a:latin typeface="Calibri" panose="020F0502020204030204" pitchFamily="34" charset="0"/>
                            <a:cs typeface="Calibri" panose="020F0502020204030204" pitchFamily="34" charset="0"/>
                          </a:rPr>
                          <m:t>Service</m:t>
                        </m:r>
                        <m:r>
                          <m:rPr>
                            <m:nor/>
                          </m:rPr>
                          <a:rPr lang="en-US" sz="1000" b="0" dirty="0">
                            <a:latin typeface="Calibri" panose="020F0502020204030204" pitchFamily="34" charset="0"/>
                            <a:cs typeface="Calibri" panose="020F0502020204030204" pitchFamily="34" charset="0"/>
                          </a:rPr>
                          <m:t> 3 </m:t>
                        </m:r>
                        <m:r>
                          <m:rPr>
                            <m:nor/>
                          </m:rPr>
                          <a:rPr lang="en-US" sz="1000" b="0">
                            <a:latin typeface="Calibri" panose="020F0502020204030204" pitchFamily="34" charset="0"/>
                            <a:cs typeface="Calibri" panose="020F0502020204030204" pitchFamily="34" charset="0"/>
                          </a:rPr>
                          <m:t>MOS</m:t>
                        </m:r>
                        <m:r>
                          <a:rPr lang="en-US" sz="1000" b="0" i="1">
                            <a:latin typeface="Cambria Math" panose="02040503050406030204" pitchFamily="18" charset="0"/>
                            <a:ea typeface="Cambria Math" panose="02040503050406030204" pitchFamily="18" charset="0"/>
                            <a:cs typeface="Calibri" panose="020F0502020204030204" pitchFamily="34" charset="0"/>
                          </a:rPr>
                          <m:t>≥</m:t>
                        </m:r>
                        <m:r>
                          <m:rPr>
                            <m:nor/>
                          </m:rPr>
                          <a:rPr lang="en-US" sz="1000" b="0" i="0" smtClean="0">
                            <a:latin typeface="Cambria Math" panose="02040503050406030204" pitchFamily="18" charset="0"/>
                            <a:ea typeface="Cambria Math" panose="02040503050406030204" pitchFamily="18" charset="0"/>
                            <a:cs typeface="Calibri" panose="020F0502020204030204" pitchFamily="34" charset="0"/>
                          </a:rPr>
                          <m:t>4</m:t>
                        </m:r>
                        <m:r>
                          <m:rPr>
                            <m:nor/>
                          </m:rPr>
                          <a:rPr lang="en-US" sz="1000" b="0" dirty="0">
                            <a:latin typeface="Calibri" panose="020F0502020204030204" pitchFamily="34" charset="0"/>
                            <a:cs typeface="Calibri" panose="020F0502020204030204" pitchFamily="34" charset="0"/>
                          </a:rPr>
                          <m:t>.0</m:t>
                        </m:r>
                        <m:r>
                          <a:rPr lang="en-US" sz="1000" b="0" i="1" dirty="0">
                            <a:latin typeface="Cambria Math" panose="02040503050406030204" pitchFamily="18" charset="0"/>
                            <a:cs typeface="Calibri" panose="020F0502020204030204" pitchFamily="34" charset="0"/>
                          </a:rPr>
                          <m:t> </m:t>
                        </m:r>
                        <m:r>
                          <a:rPr lang="en-US" sz="1000" b="0" i="1" dirty="0">
                            <a:latin typeface="Cambria Math" panose="02040503050406030204" pitchFamily="18" charset="0"/>
                            <a:cs typeface="Calibri" panose="020F0502020204030204" pitchFamily="34" charset="0"/>
                          </a:rPr>
                          <m:t>𝑎𝑛𝑑</m:t>
                        </m:r>
                        <m:r>
                          <a:rPr lang="en-US" sz="1000" b="0" i="1" dirty="0" smtClean="0">
                            <a:latin typeface="Cambria Math" panose="02040503050406030204" pitchFamily="18" charset="0"/>
                            <a:cs typeface="Calibri" panose="020F0502020204030204" pitchFamily="34" charset="0"/>
                          </a:rPr>
                          <m:t> </m:t>
                        </m:r>
                        <m:r>
                          <a:rPr lang="en-US" altLang="zh-CN" sz="1000" b="0" i="1" kern="0">
                            <a:solidFill>
                              <a:schemeClr val="tx1"/>
                            </a:solidFill>
                            <a:latin typeface="Cambria Math" panose="02040503050406030204" pitchFamily="18" charset="0"/>
                            <a:ea typeface="Cambria Math" panose="02040503050406030204" pitchFamily="18" charset="0"/>
                          </a:rPr>
                          <m:t>h</m:t>
                        </m:r>
                      </m:e>
                      <m:sub>
                        <m:r>
                          <a:rPr lang="en-US" altLang="zh-CN" sz="1000" b="0" i="1" kern="0" smtClean="0">
                            <a:solidFill>
                              <a:schemeClr val="tx1"/>
                            </a:solidFill>
                            <a:latin typeface="Cambria Math" panose="02040503050406030204" pitchFamily="18" charset="0"/>
                            <a:ea typeface="Cambria Math" panose="02040503050406030204" pitchFamily="18" charset="0"/>
                          </a:rPr>
                          <m:t>3</m:t>
                        </m:r>
                      </m:sub>
                    </m:sSub>
                    <m:r>
                      <a:rPr lang="en-US" altLang="zh-CN" sz="1000" b="0" i="1" kern="0">
                        <a:solidFill>
                          <a:schemeClr val="tx1"/>
                        </a:solidFill>
                        <a:latin typeface="Cambria Math" panose="02040503050406030204" pitchFamily="18" charset="0"/>
                        <a:ea typeface="Cambria Math" panose="02040503050406030204" pitchFamily="18" charset="0"/>
                      </a:rPr>
                      <m:t>≥8</m:t>
                    </m:r>
                    <m:r>
                      <a:rPr lang="en-US" altLang="zh-CN" sz="1000" b="0" i="1" kern="0" smtClean="0">
                        <a:solidFill>
                          <a:schemeClr val="tx1"/>
                        </a:solidFill>
                        <a:latin typeface="Cambria Math" panose="02040503050406030204" pitchFamily="18" charset="0"/>
                        <a:ea typeface="Cambria Math" panose="02040503050406030204" pitchFamily="18" charset="0"/>
                      </a:rPr>
                      <m:t>6</m:t>
                    </m:r>
                    <m:r>
                      <a:rPr lang="en-US" altLang="zh-CN" sz="1000" b="0" i="1" kern="0">
                        <a:solidFill>
                          <a:schemeClr val="tx1"/>
                        </a:solidFill>
                        <a:latin typeface="Cambria Math" panose="02040503050406030204" pitchFamily="18" charset="0"/>
                        <a:ea typeface="Cambria Math" panose="02040503050406030204" pitchFamily="18" charset="0"/>
                      </a:rPr>
                      <m:t>%</m:t>
                    </m:r>
                  </m:oMath>
                </a14:m>
                <a:r>
                  <a:rPr lang="en-US" altLang="zh-CN" sz="1000" b="0" i="1" kern="0" dirty="0">
                    <a:solidFill>
                      <a:schemeClr val="tx1"/>
                    </a:solidFill>
                    <a:latin typeface="Cambria Math" panose="02040503050406030204" pitchFamily="18" charset="0"/>
                    <a:ea typeface="Cambria Math" panose="02040503050406030204" pitchFamily="18" charset="0"/>
                  </a:rPr>
                  <a:t> </a:t>
                </a:r>
                <a:r>
                  <a:rPr lang="en-GB" altLang="zh-CN" sz="1000" b="0" i="1" kern="0" dirty="0" smtClean="0">
                    <a:solidFill>
                      <a:schemeClr val="tx1"/>
                    </a:solidFill>
                    <a:latin typeface="Cambria Math" panose="02040503050406030204" pitchFamily="18" charset="0"/>
                    <a:ea typeface="Cambria Math" panose="02040503050406030204" pitchFamily="18" charset="0"/>
                  </a:rPr>
                  <a:t>(3)</a:t>
                </a:r>
                <a:endParaRPr lang="en-GB" altLang="zh-CN" sz="1000" b="0" i="1" kern="0" dirty="0">
                  <a:solidFill>
                    <a:schemeClr val="tx1"/>
                  </a:solidFill>
                  <a:latin typeface="Cambria Math" panose="02040503050406030204" pitchFamily="18" charset="0"/>
                  <a:ea typeface="Cambria Math" panose="02040503050406030204" pitchFamily="18" charset="0"/>
                </a:endParaRPr>
              </a:p>
              <a:p>
                <a:pPr marL="12700" indent="0">
                  <a:buNone/>
                </a:pPr>
                <a14:m>
                  <m:oMath xmlns:m="http://schemas.openxmlformats.org/officeDocument/2006/math">
                    <m:sSub>
                      <m:sSubPr>
                        <m:ctrlPr>
                          <a:rPr lang="zh-CN" altLang="zh-CN" sz="1000" b="0" i="1" kern="0">
                            <a:solidFill>
                              <a:schemeClr val="tx1"/>
                            </a:solidFill>
                            <a:latin typeface="Cambria Math" panose="02040503050406030204" pitchFamily="18" charset="0"/>
                          </a:rPr>
                        </m:ctrlPr>
                      </m:sSubPr>
                      <m:e>
                        <m:r>
                          <m:rPr>
                            <m:nor/>
                          </m:rPr>
                          <a:rPr lang="en-US" sz="1000" b="0" dirty="0">
                            <a:latin typeface="Calibri" panose="020F0502020204030204" pitchFamily="34" charset="0"/>
                            <a:cs typeface="Calibri" panose="020F0502020204030204" pitchFamily="34" charset="0"/>
                          </a:rPr>
                          <m:t>Service</m:t>
                        </m:r>
                        <m:r>
                          <m:rPr>
                            <m:nor/>
                          </m:rPr>
                          <a:rPr lang="en-US" sz="1000" b="0" dirty="0">
                            <a:latin typeface="Calibri" panose="020F0502020204030204" pitchFamily="34" charset="0"/>
                            <a:cs typeface="Calibri" panose="020F0502020204030204" pitchFamily="34" charset="0"/>
                          </a:rPr>
                          <m:t> 4 </m:t>
                        </m:r>
                        <m:r>
                          <m:rPr>
                            <m:nor/>
                          </m:rPr>
                          <a:rPr lang="en-US" sz="1000" b="0">
                            <a:latin typeface="Calibri" panose="020F0502020204030204" pitchFamily="34" charset="0"/>
                            <a:cs typeface="Calibri" panose="020F0502020204030204" pitchFamily="34" charset="0"/>
                          </a:rPr>
                          <m:t>MOS</m:t>
                        </m:r>
                        <m:r>
                          <a:rPr lang="en-US" sz="1000" b="0" i="1">
                            <a:latin typeface="Cambria Math" panose="02040503050406030204" pitchFamily="18" charset="0"/>
                            <a:ea typeface="Cambria Math" panose="02040503050406030204" pitchFamily="18" charset="0"/>
                            <a:cs typeface="Calibri" panose="020F0502020204030204" pitchFamily="34" charset="0"/>
                          </a:rPr>
                          <m:t>≥</m:t>
                        </m:r>
                        <m:r>
                          <m:rPr>
                            <m:nor/>
                          </m:rPr>
                          <a:rPr lang="en-US" sz="1000" b="0" dirty="0">
                            <a:latin typeface="Calibri" panose="020F0502020204030204" pitchFamily="34" charset="0"/>
                            <a:cs typeface="Calibri" panose="020F0502020204030204" pitchFamily="34" charset="0"/>
                          </a:rPr>
                          <m:t>3.0</m:t>
                        </m:r>
                        <m:r>
                          <a:rPr lang="en-US" sz="1000" b="0" i="1" dirty="0">
                            <a:latin typeface="Cambria Math" panose="02040503050406030204" pitchFamily="18" charset="0"/>
                            <a:cs typeface="Calibri" panose="020F0502020204030204" pitchFamily="34" charset="0"/>
                          </a:rPr>
                          <m:t> </m:t>
                        </m:r>
                        <m:r>
                          <a:rPr lang="en-US" sz="1000" b="0" i="1" dirty="0">
                            <a:latin typeface="Cambria Math" panose="02040503050406030204" pitchFamily="18" charset="0"/>
                            <a:cs typeface="Calibri" panose="020F0502020204030204" pitchFamily="34" charset="0"/>
                          </a:rPr>
                          <m:t>𝑎𝑛𝑑</m:t>
                        </m:r>
                        <m:r>
                          <a:rPr lang="en-US" sz="1000" b="0" i="1" dirty="0" smtClean="0">
                            <a:latin typeface="Cambria Math" panose="02040503050406030204" pitchFamily="18" charset="0"/>
                            <a:cs typeface="Calibri" panose="020F0502020204030204" pitchFamily="34" charset="0"/>
                          </a:rPr>
                          <m:t> </m:t>
                        </m:r>
                        <m:r>
                          <a:rPr lang="en-US" altLang="zh-CN" sz="1000" b="0" i="1" kern="0">
                            <a:solidFill>
                              <a:schemeClr val="tx1"/>
                            </a:solidFill>
                            <a:latin typeface="Cambria Math" panose="02040503050406030204" pitchFamily="18" charset="0"/>
                            <a:ea typeface="Cambria Math" panose="02040503050406030204" pitchFamily="18" charset="0"/>
                          </a:rPr>
                          <m:t>h</m:t>
                        </m:r>
                      </m:e>
                      <m:sub>
                        <m:r>
                          <a:rPr lang="en-US" altLang="zh-CN" sz="1000" b="0" i="1" kern="0" smtClean="0">
                            <a:solidFill>
                              <a:schemeClr val="tx1"/>
                            </a:solidFill>
                            <a:latin typeface="Cambria Math" panose="02040503050406030204" pitchFamily="18" charset="0"/>
                            <a:ea typeface="Cambria Math" panose="02040503050406030204" pitchFamily="18" charset="0"/>
                          </a:rPr>
                          <m:t>4</m:t>
                        </m:r>
                      </m:sub>
                    </m:sSub>
                    <m:r>
                      <a:rPr lang="en-US" altLang="zh-CN" sz="1000" b="0" i="1" kern="0">
                        <a:solidFill>
                          <a:schemeClr val="tx1"/>
                        </a:solidFill>
                        <a:latin typeface="Cambria Math" panose="02040503050406030204" pitchFamily="18" charset="0"/>
                        <a:ea typeface="Cambria Math" panose="02040503050406030204" pitchFamily="18" charset="0"/>
                      </a:rPr>
                      <m:t>≥</m:t>
                    </m:r>
                    <m:r>
                      <a:rPr lang="en-US" altLang="zh-CN" sz="1000" b="0" i="1" kern="0" smtClean="0">
                        <a:solidFill>
                          <a:schemeClr val="tx1"/>
                        </a:solidFill>
                        <a:latin typeface="Cambria Math" panose="02040503050406030204" pitchFamily="18" charset="0"/>
                        <a:ea typeface="Cambria Math" panose="02040503050406030204" pitchFamily="18" charset="0"/>
                      </a:rPr>
                      <m:t>88</m:t>
                    </m:r>
                    <m:r>
                      <a:rPr lang="en-US" altLang="zh-CN" sz="1000" b="0" i="1" kern="0">
                        <a:solidFill>
                          <a:schemeClr val="tx1"/>
                        </a:solidFill>
                        <a:latin typeface="Cambria Math" panose="02040503050406030204" pitchFamily="18" charset="0"/>
                        <a:ea typeface="Cambria Math" panose="02040503050406030204" pitchFamily="18" charset="0"/>
                      </a:rPr>
                      <m:t>%</m:t>
                    </m:r>
                  </m:oMath>
                </a14:m>
                <a:r>
                  <a:rPr lang="en-US" altLang="zh-CN" sz="1000" b="0" i="1" kern="0" dirty="0">
                    <a:solidFill>
                      <a:schemeClr val="tx1"/>
                    </a:solidFill>
                    <a:latin typeface="Cambria Math" panose="02040503050406030204" pitchFamily="18" charset="0"/>
                    <a:ea typeface="Cambria Math" panose="02040503050406030204" pitchFamily="18" charset="0"/>
                  </a:rPr>
                  <a:t> </a:t>
                </a:r>
                <a:r>
                  <a:rPr lang="en-GB" altLang="zh-CN" sz="1000" b="0" i="1" kern="0" dirty="0" smtClean="0">
                    <a:solidFill>
                      <a:schemeClr val="tx1"/>
                    </a:solidFill>
                    <a:latin typeface="Cambria Math" panose="02040503050406030204" pitchFamily="18" charset="0"/>
                    <a:ea typeface="Cambria Math" panose="02040503050406030204" pitchFamily="18" charset="0"/>
                  </a:rPr>
                  <a:t>(4)</a:t>
                </a:r>
              </a:p>
            </p:txBody>
          </p:sp>
        </mc:Choice>
        <mc:Fallback xmlns="">
          <p:sp>
            <p:nvSpPr>
              <p:cNvPr id="50" name="内容占位符 2"/>
              <p:cNvSpPr txBox="1">
                <a:spLocks noRot="1" noChangeAspect="1" noMove="1" noResize="1" noEditPoints="1" noAdjustHandles="1" noChangeArrowheads="1" noChangeShapeType="1" noTextEdit="1"/>
              </p:cNvSpPr>
              <p:nvPr/>
            </p:nvSpPr>
            <p:spPr>
              <a:xfrm>
                <a:off x="4309874" y="3143381"/>
                <a:ext cx="3043909" cy="1032858"/>
              </a:xfrm>
              <a:prstGeom prst="rect">
                <a:avLst/>
              </a:prstGeom>
              <a:blipFill rotWithShape="0">
                <a:blip r:embed="rId4"/>
                <a:stretch>
                  <a:fillRect/>
                </a:stretch>
              </a:blipFill>
            </p:spPr>
            <p:txBody>
              <a:bodyPr/>
              <a:lstStyle/>
              <a:p>
                <a:r>
                  <a:rPr lang="zh-CN" altLang="en-US">
                    <a:noFill/>
                  </a:rPr>
                  <a:t> </a:t>
                </a:r>
              </a:p>
            </p:txBody>
          </p:sp>
        </mc:Fallback>
      </mc:AlternateContent>
      <p:sp>
        <p:nvSpPr>
          <p:cNvPr id="20" name="右大括号 19"/>
          <p:cNvSpPr/>
          <p:nvPr/>
        </p:nvSpPr>
        <p:spPr bwMode="auto">
          <a:xfrm rot="10800000">
            <a:off x="4007976" y="822477"/>
            <a:ext cx="285916" cy="1910677"/>
          </a:xfrm>
          <a:prstGeom prst="rightBrace">
            <a:avLst>
              <a:gd name="adj1" fmla="val 8333"/>
              <a:gd name="adj2" fmla="val 48449"/>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graphicFrame>
        <p:nvGraphicFramePr>
          <p:cNvPr id="14" name="对象 13"/>
          <p:cNvGraphicFramePr>
            <a:graphicFrameLocks noChangeAspect="1"/>
          </p:cNvGraphicFramePr>
          <p:nvPr>
            <p:extLst/>
          </p:nvPr>
        </p:nvGraphicFramePr>
        <p:xfrm>
          <a:off x="4193836" y="840872"/>
          <a:ext cx="4159155" cy="1893341"/>
        </p:xfrm>
        <a:graphic>
          <a:graphicData uri="http://schemas.openxmlformats.org/presentationml/2006/ole">
            <mc:AlternateContent xmlns:mc="http://schemas.openxmlformats.org/markup-compatibility/2006">
              <mc:Choice xmlns:v="urn:schemas-microsoft-com:vml" Requires="v">
                <p:oleObj spid="_x0000_s46555" name="Visio" r:id="rId5" imgW="3505009" imgH="2362152" progId="Visio.Drawing.11">
                  <p:embed/>
                </p:oleObj>
              </mc:Choice>
              <mc:Fallback>
                <p:oleObj name="Visio" r:id="rId5" imgW="3505009" imgH="2362152" progId="Visio.Drawing.11">
                  <p:embed/>
                  <p:pic>
                    <p:nvPicPr>
                      <p:cNvPr id="0" name=""/>
                      <p:cNvPicPr/>
                      <p:nvPr/>
                    </p:nvPicPr>
                    <p:blipFill>
                      <a:blip r:embed="rId6"/>
                      <a:stretch>
                        <a:fillRect/>
                      </a:stretch>
                    </p:blipFill>
                    <p:spPr>
                      <a:xfrm>
                        <a:off x="4193836" y="840872"/>
                        <a:ext cx="4159155" cy="1893341"/>
                      </a:xfrm>
                      <a:prstGeom prst="rect">
                        <a:avLst/>
                      </a:prstGeom>
                    </p:spPr>
                  </p:pic>
                </p:oleObj>
              </mc:Fallback>
            </mc:AlternateContent>
          </a:graphicData>
        </a:graphic>
      </p:graphicFrame>
      <p:sp>
        <p:nvSpPr>
          <p:cNvPr id="22" name="右大括号 21"/>
          <p:cNvSpPr/>
          <p:nvPr/>
        </p:nvSpPr>
        <p:spPr bwMode="auto">
          <a:xfrm rot="10800000">
            <a:off x="4002712" y="2817382"/>
            <a:ext cx="285916" cy="337053"/>
          </a:xfrm>
          <a:prstGeom prst="rightBrace">
            <a:avLst>
              <a:gd name="adj1" fmla="val 8333"/>
              <a:gd name="adj2" fmla="val 51597"/>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sp>
        <p:nvSpPr>
          <p:cNvPr id="42" name="圆角矩形 41"/>
          <p:cNvSpPr/>
          <p:nvPr/>
        </p:nvSpPr>
        <p:spPr bwMode="auto">
          <a:xfrm>
            <a:off x="250182" y="5264876"/>
            <a:ext cx="3394540" cy="456946"/>
          </a:xfrm>
          <a:prstGeom prst="roundRect">
            <a:avLst/>
          </a:prstGeom>
          <a:solidFill>
            <a:srgbClr val="CCFFFF"/>
          </a:solidFill>
          <a:ln w="12700" algn="ctr">
            <a:solidFill>
              <a:srgbClr val="41719C"/>
            </a:solidFill>
            <a:prstDash val="dash"/>
            <a:miter lim="800000"/>
            <a:headEnd/>
            <a:tailEnd/>
          </a:ln>
        </p:spPr>
        <p:txBody>
          <a:bodyPr anchor="ctr"/>
          <a:lstStyle/>
          <a:p>
            <a:pPr algn="ctr"/>
            <a:r>
              <a:rPr lang="en-US" altLang="zh-CN" sz="1500" dirty="0">
                <a:solidFill>
                  <a:schemeClr val="tx1"/>
                </a:solidFill>
                <a:latin typeface="微软雅黑" panose="020B0503020204020204" pitchFamily="34" charset="-122"/>
                <a:ea typeface="微软雅黑" panose="020B0503020204020204" pitchFamily="34" charset="-122"/>
              </a:rPr>
              <a:t>5G NF</a:t>
            </a:r>
            <a:endParaRPr lang="zh-CN" altLang="en-US" sz="1500" dirty="0">
              <a:solidFill>
                <a:schemeClr val="tx1"/>
              </a:solidFill>
              <a:latin typeface="微软雅黑" panose="020B0503020204020204" pitchFamily="34" charset="-122"/>
              <a:ea typeface="微软雅黑" panose="020B0503020204020204" pitchFamily="34" charset="-122"/>
            </a:endParaRPr>
          </a:p>
        </p:txBody>
      </p:sp>
      <p:sp>
        <p:nvSpPr>
          <p:cNvPr id="43" name="Rounded Rectangle 3"/>
          <p:cNvSpPr>
            <a:spLocks noChangeArrowheads="1"/>
          </p:cNvSpPr>
          <p:nvPr/>
        </p:nvSpPr>
        <p:spPr bwMode="auto">
          <a:xfrm>
            <a:off x="158111" y="2229341"/>
            <a:ext cx="3497794" cy="962935"/>
          </a:xfrm>
          <a:prstGeom prst="roundRect">
            <a:avLst>
              <a:gd name="adj" fmla="val 8847"/>
            </a:avLst>
          </a:prstGeom>
          <a:noFill/>
          <a:ln w="12700" algn="ctr">
            <a:solidFill>
              <a:schemeClr val="tx2">
                <a:lumMod val="50000"/>
              </a:schemeClr>
            </a:solidFill>
            <a:prstDash val="lgDash"/>
            <a:miter lim="800000"/>
            <a:headEnd/>
            <a:tailEnd/>
          </a:ln>
        </p:spPr>
        <p:txBody>
          <a:bodyPr anchor="ctr"/>
          <a:lstStyle>
            <a:lvl1pPr>
              <a:spcBef>
                <a:spcPct val="20000"/>
              </a:spcBef>
              <a:buBlip>
                <a:blip r:embed="rId7"/>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a:spcBef>
                <a:spcPct val="0"/>
              </a:spcBef>
              <a:buNone/>
            </a:pPr>
            <a:endParaRPr lang="en-US" altLang="zh-CN" sz="750">
              <a:latin typeface="微软雅黑" panose="020B0503020204020204" pitchFamily="34" charset="-122"/>
              <a:ea typeface="微软雅黑" panose="020B0503020204020204" pitchFamily="34" charset="-122"/>
            </a:endParaRPr>
          </a:p>
        </p:txBody>
      </p:sp>
      <p:grpSp>
        <p:nvGrpSpPr>
          <p:cNvPr id="52" name="组合 51"/>
          <p:cNvGrpSpPr/>
          <p:nvPr/>
        </p:nvGrpSpPr>
        <p:grpSpPr>
          <a:xfrm>
            <a:off x="2450225" y="2313245"/>
            <a:ext cx="1070779" cy="577004"/>
            <a:chOff x="2344839" y="849773"/>
            <a:chExt cx="1177266" cy="537935"/>
          </a:xfrm>
        </p:grpSpPr>
        <p:sp>
          <p:nvSpPr>
            <p:cNvPr id="53" name="Rectangle 59"/>
            <p:cNvSpPr/>
            <p:nvPr/>
          </p:nvSpPr>
          <p:spPr bwMode="auto">
            <a:xfrm>
              <a:off x="2344839" y="1172506"/>
              <a:ext cx="1177266" cy="215202"/>
            </a:xfrm>
            <a:prstGeom prst="rect">
              <a:avLst/>
            </a:prstGeom>
            <a:noFill/>
          </p:spPr>
          <p:txBody>
            <a:bodyPr wrap="square">
              <a:spAutoFit/>
            </a:bodyPr>
            <a:lstStyle/>
            <a:p>
              <a:pPr algn="ctr">
                <a:buNone/>
                <a:defRPr/>
              </a:pPr>
              <a:r>
                <a:rPr lang="en-US" altLang="zh-CN" sz="900" dirty="0">
                  <a:solidFill>
                    <a:schemeClr val="tx1"/>
                  </a:solidFill>
                  <a:latin typeface="微软雅黑" panose="020B0503020204020204" pitchFamily="34" charset="-122"/>
                  <a:ea typeface="微软雅黑" panose="020B0503020204020204" pitchFamily="34" charset="-122"/>
                </a:rPr>
                <a:t>Vertical(URLLC)</a:t>
              </a:r>
            </a:p>
          </p:txBody>
        </p:sp>
        <p:pic>
          <p:nvPicPr>
            <p:cNvPr id="56" name="图片 55"/>
            <p:cNvPicPr>
              <a:picLocks noChangeAspect="1"/>
            </p:cNvPicPr>
            <p:nvPr/>
          </p:nvPicPr>
          <p:blipFill>
            <a:blip r:embed="rId8" cstate="print"/>
            <a:stretch>
              <a:fillRect/>
            </a:stretch>
          </p:blipFill>
          <p:spPr>
            <a:xfrm>
              <a:off x="2535452" y="849773"/>
              <a:ext cx="728147" cy="334018"/>
            </a:xfrm>
            <a:prstGeom prst="rect">
              <a:avLst/>
            </a:prstGeom>
            <a:solidFill>
              <a:srgbClr val="CCFFFF"/>
            </a:solidFill>
            <a:ln w="12700" algn="ctr">
              <a:solidFill>
                <a:srgbClr val="41719C"/>
              </a:solidFill>
              <a:prstDash val="dash"/>
              <a:miter lim="800000"/>
              <a:headEnd/>
              <a:tailEnd/>
            </a:ln>
          </p:spPr>
        </p:pic>
      </p:grpSp>
      <p:sp>
        <p:nvSpPr>
          <p:cNvPr id="57" name="Rounded Rectangle 13"/>
          <p:cNvSpPr>
            <a:spLocks noChangeArrowheads="1"/>
          </p:cNvSpPr>
          <p:nvPr/>
        </p:nvSpPr>
        <p:spPr bwMode="auto">
          <a:xfrm>
            <a:off x="250181" y="3924640"/>
            <a:ext cx="3405723" cy="773291"/>
          </a:xfrm>
          <a:prstGeom prst="roundRect">
            <a:avLst>
              <a:gd name="adj" fmla="val 16667"/>
            </a:avLst>
          </a:prstGeom>
          <a:solidFill>
            <a:schemeClr val="accent6">
              <a:lumMod val="60000"/>
              <a:lumOff val="40000"/>
            </a:schemeClr>
          </a:solidFill>
          <a:ln w="19050" algn="ctr">
            <a:solidFill>
              <a:srgbClr val="C00000"/>
            </a:solidFill>
            <a:miter lim="800000"/>
            <a:headEnd/>
            <a:tailEnd/>
          </a:ln>
        </p:spPr>
        <p:txBody>
          <a:bodyPr anchor="ctr"/>
          <a:lstStyle>
            <a:lvl1pPr defTabSz="800100">
              <a:spcBef>
                <a:spcPct val="20000"/>
              </a:spcBef>
              <a:buBlip>
                <a:blip r:embed="rId7"/>
              </a:buBlip>
              <a:defRPr sz="2800">
                <a:solidFill>
                  <a:schemeClr val="tx1"/>
                </a:solidFill>
                <a:latin typeface="Calibri" panose="020F0502020204030204" pitchFamily="34" charset="0"/>
              </a:defRPr>
            </a:lvl1pPr>
            <a:lvl2pPr marL="742950" indent="-285750" defTabSz="8001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defTabSz="8001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defTabSz="8001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8001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defTabSz="8001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defTabSz="8001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defTabSz="8001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defTabSz="8001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a:lnSpc>
                <a:spcPts val="900"/>
              </a:lnSpc>
              <a:spcBef>
                <a:spcPct val="0"/>
              </a:spcBef>
              <a:buNone/>
            </a:pPr>
            <a:r>
              <a:rPr lang="en-US" altLang="zh-CN" sz="1200" dirty="0">
                <a:solidFill>
                  <a:srgbClr val="C00000"/>
                </a:solidFill>
                <a:latin typeface="微软雅黑" panose="020B0503020204020204" pitchFamily="34" charset="-122"/>
                <a:ea typeface="微软雅黑" panose="020B0503020204020204" pitchFamily="34" charset="-122"/>
              </a:rPr>
              <a:t>                     </a:t>
            </a:r>
          </a:p>
          <a:p>
            <a:pPr algn="ctr">
              <a:lnSpc>
                <a:spcPts val="900"/>
              </a:lnSpc>
              <a:spcBef>
                <a:spcPct val="0"/>
              </a:spcBef>
              <a:buNone/>
            </a:pPr>
            <a:r>
              <a:rPr lang="en-US" altLang="zh-CN" sz="1200" dirty="0" smtClean="0">
                <a:solidFill>
                  <a:srgbClr val="C00000"/>
                </a:solidFill>
                <a:latin typeface="微软雅黑" panose="020B0503020204020204" pitchFamily="34" charset="-122"/>
                <a:ea typeface="微软雅黑" panose="020B0503020204020204" pitchFamily="34" charset="-122"/>
              </a:rPr>
              <a:t>NWDAF</a:t>
            </a:r>
          </a:p>
          <a:p>
            <a:pPr algn="ctr">
              <a:lnSpc>
                <a:spcPts val="900"/>
              </a:lnSpc>
              <a:spcBef>
                <a:spcPct val="0"/>
              </a:spcBef>
              <a:buNone/>
            </a:pPr>
            <a:endParaRPr lang="en-US" altLang="zh-CN" sz="1200" dirty="0" smtClean="0">
              <a:solidFill>
                <a:srgbClr val="C00000"/>
              </a:solidFill>
              <a:latin typeface="微软雅黑" panose="020B0503020204020204" pitchFamily="34" charset="-122"/>
              <a:ea typeface="微软雅黑" panose="020B0503020204020204" pitchFamily="34" charset="-122"/>
            </a:endParaRPr>
          </a:p>
          <a:p>
            <a:pPr algn="ctr">
              <a:lnSpc>
                <a:spcPts val="900"/>
              </a:lnSpc>
              <a:spcBef>
                <a:spcPct val="0"/>
              </a:spcBef>
              <a:buNone/>
            </a:pPr>
            <a:endParaRPr lang="en-US" altLang="zh-CN" sz="1200" dirty="0" smtClean="0">
              <a:solidFill>
                <a:srgbClr val="C00000"/>
              </a:solidFill>
              <a:latin typeface="微软雅黑" panose="020B0503020204020204" pitchFamily="34" charset="-122"/>
              <a:ea typeface="微软雅黑" panose="020B0503020204020204" pitchFamily="34" charset="-122"/>
            </a:endParaRPr>
          </a:p>
          <a:p>
            <a:pPr algn="ctr">
              <a:lnSpc>
                <a:spcPts val="900"/>
              </a:lnSpc>
              <a:spcBef>
                <a:spcPct val="0"/>
              </a:spcBef>
              <a:buNone/>
            </a:pPr>
            <a:endParaRPr lang="en-US" altLang="zh-CN" sz="1200" dirty="0" smtClean="0">
              <a:solidFill>
                <a:srgbClr val="C00000"/>
              </a:solidFill>
              <a:latin typeface="微软雅黑" panose="020B0503020204020204" pitchFamily="34" charset="-122"/>
              <a:ea typeface="微软雅黑" panose="020B0503020204020204" pitchFamily="34" charset="-122"/>
            </a:endParaRPr>
          </a:p>
          <a:p>
            <a:pPr algn="ctr">
              <a:lnSpc>
                <a:spcPts val="900"/>
              </a:lnSpc>
              <a:spcBef>
                <a:spcPct val="0"/>
              </a:spcBef>
              <a:buNone/>
            </a:pPr>
            <a:endParaRPr lang="en-US" altLang="zh-CN" sz="1200" dirty="0">
              <a:solidFill>
                <a:srgbClr val="C00000"/>
              </a:solidFill>
              <a:latin typeface="微软雅黑" panose="020B0503020204020204" pitchFamily="34" charset="-122"/>
              <a:ea typeface="微软雅黑" panose="020B0503020204020204" pitchFamily="34" charset="-122"/>
            </a:endParaRPr>
          </a:p>
          <a:p>
            <a:pPr algn="ctr">
              <a:lnSpc>
                <a:spcPts val="900"/>
              </a:lnSpc>
              <a:spcBef>
                <a:spcPct val="0"/>
              </a:spcBef>
              <a:buNone/>
            </a:pPr>
            <a:endParaRPr lang="en-US" altLang="zh-CN" sz="1200" dirty="0">
              <a:latin typeface="微软雅黑" panose="020B0503020204020204" pitchFamily="34" charset="-122"/>
              <a:ea typeface="微软雅黑" panose="020B0503020204020204" pitchFamily="34" charset="-122"/>
            </a:endParaRPr>
          </a:p>
        </p:txBody>
      </p:sp>
      <p:sp>
        <p:nvSpPr>
          <p:cNvPr id="58" name="文本框 134"/>
          <p:cNvSpPr txBox="1"/>
          <p:nvPr/>
        </p:nvSpPr>
        <p:spPr bwMode="auto">
          <a:xfrm>
            <a:off x="279652" y="2886467"/>
            <a:ext cx="3336120" cy="253916"/>
          </a:xfrm>
          <a:prstGeom prst="rect">
            <a:avLst/>
          </a:prstGeom>
          <a:solidFill>
            <a:schemeClr val="bg2">
              <a:lumMod val="40000"/>
              <a:lumOff val="60000"/>
              <a:alpha val="40000"/>
            </a:schemeClr>
          </a:solidFill>
        </p:spPr>
        <p:txBody>
          <a:bodyPr wrap="square" rtlCol="0">
            <a:spAutoFit/>
          </a:bodyPr>
          <a:lstStyle>
            <a:defPPr>
              <a:defRPr lang="en-US"/>
            </a:defPPr>
            <a:lvl1pPr algn="ctr">
              <a:defRPr sz="1050">
                <a:latin typeface="Calibri" panose="020F0502020204030204" pitchFamily="34" charset="0"/>
                <a:cs typeface="Calibri" panose="020F0502020204030204" pitchFamily="34" charset="0"/>
              </a:defRPr>
            </a:lvl1pPr>
          </a:lstStyle>
          <a:p>
            <a:r>
              <a:rPr lang="en-US" altLang="zh-CN" b="1" dirty="0">
                <a:solidFill>
                  <a:srgbClr val="C00000"/>
                </a:solidFill>
              </a:rPr>
              <a:t>Service </a:t>
            </a:r>
            <a:r>
              <a:rPr lang="en-US" altLang="zh-CN" b="1" dirty="0" smtClean="0">
                <a:solidFill>
                  <a:srgbClr val="C00000"/>
                </a:solidFill>
              </a:rPr>
              <a:t>MOS </a:t>
            </a:r>
            <a:r>
              <a:rPr lang="en-US" altLang="zh-CN" b="1" dirty="0">
                <a:solidFill>
                  <a:srgbClr val="C00000"/>
                </a:solidFill>
              </a:rPr>
              <a:t>Measurement and </a:t>
            </a:r>
            <a:r>
              <a:rPr lang="en-US" altLang="zh-CN" b="1" dirty="0" smtClean="0">
                <a:solidFill>
                  <a:srgbClr val="C00000"/>
                </a:solidFill>
              </a:rPr>
              <a:t>Service </a:t>
            </a:r>
            <a:r>
              <a:rPr lang="en-US" altLang="zh-CN" b="1" dirty="0">
                <a:solidFill>
                  <a:srgbClr val="C00000"/>
                </a:solidFill>
              </a:rPr>
              <a:t>SLA Monitoring </a:t>
            </a:r>
          </a:p>
        </p:txBody>
      </p:sp>
      <p:grpSp>
        <p:nvGrpSpPr>
          <p:cNvPr id="59" name="组合 58"/>
          <p:cNvGrpSpPr/>
          <p:nvPr/>
        </p:nvGrpSpPr>
        <p:grpSpPr>
          <a:xfrm>
            <a:off x="158111" y="2326475"/>
            <a:ext cx="954901" cy="545882"/>
            <a:chOff x="179732" y="862107"/>
            <a:chExt cx="1049864" cy="508920"/>
          </a:xfrm>
        </p:grpSpPr>
        <p:sp>
          <p:nvSpPr>
            <p:cNvPr id="60" name="Rectangle 59"/>
            <p:cNvSpPr/>
            <p:nvPr/>
          </p:nvSpPr>
          <p:spPr bwMode="auto">
            <a:xfrm>
              <a:off x="179732" y="1155825"/>
              <a:ext cx="1049864" cy="215202"/>
            </a:xfrm>
            <a:prstGeom prst="rect">
              <a:avLst/>
            </a:prstGeom>
            <a:noFill/>
          </p:spPr>
          <p:txBody>
            <a:bodyPr wrap="square">
              <a:spAutoFit/>
            </a:bodyPr>
            <a:lstStyle/>
            <a:p>
              <a:pPr algn="ctr">
                <a:buNone/>
                <a:defRPr/>
              </a:pPr>
              <a:r>
                <a:rPr lang="en-US" altLang="zh-CN" sz="900" dirty="0">
                  <a:solidFill>
                    <a:schemeClr val="tx1"/>
                  </a:solidFill>
                  <a:latin typeface="微软雅黑" panose="020B0503020204020204" pitchFamily="34" charset="-122"/>
                  <a:ea typeface="微软雅黑" panose="020B0503020204020204" pitchFamily="34" charset="-122"/>
                </a:rPr>
                <a:t>Video</a:t>
              </a:r>
            </a:p>
          </p:txBody>
        </p:sp>
        <p:pic>
          <p:nvPicPr>
            <p:cNvPr id="61" name="图片 60"/>
            <p:cNvPicPr>
              <a:picLocks noChangeAspect="1"/>
            </p:cNvPicPr>
            <p:nvPr/>
          </p:nvPicPr>
          <p:blipFill>
            <a:blip r:embed="rId9" cstate="print"/>
            <a:stretch>
              <a:fillRect/>
            </a:stretch>
          </p:blipFill>
          <p:spPr>
            <a:xfrm>
              <a:off x="350109" y="862107"/>
              <a:ext cx="798069" cy="292133"/>
            </a:xfrm>
            <a:prstGeom prst="rect">
              <a:avLst/>
            </a:prstGeom>
            <a:solidFill>
              <a:srgbClr val="CCFFFF"/>
            </a:solidFill>
            <a:ln w="12700" algn="ctr">
              <a:solidFill>
                <a:srgbClr val="41719C"/>
              </a:solidFill>
              <a:prstDash val="dash"/>
              <a:miter lim="800000"/>
              <a:headEnd/>
              <a:tailEnd/>
            </a:ln>
          </p:spPr>
        </p:pic>
      </p:grpSp>
      <p:sp>
        <p:nvSpPr>
          <p:cNvPr id="62" name="圆角矩形 149"/>
          <p:cNvSpPr/>
          <p:nvPr/>
        </p:nvSpPr>
        <p:spPr bwMode="auto">
          <a:xfrm>
            <a:off x="501128" y="4162632"/>
            <a:ext cx="703956" cy="442029"/>
          </a:xfrm>
          <a:prstGeom prst="roundRect">
            <a:avLst/>
          </a:prstGeom>
          <a:solidFill>
            <a:srgbClr val="00B0F0">
              <a:alpha val="50000"/>
            </a:srgb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1403" tIns="25701" rIns="51403" bIns="25701" numCol="1" rtlCol="0" anchor="ctr" anchorCtr="0" compatLnSpc="1">
            <a:prstTxWarp prst="textNoShape">
              <a:avLst/>
            </a:prstTxWarp>
          </a:bodyPr>
          <a:lstStyle/>
          <a:p>
            <a:pPr algn="ctr" defTabSz="514213">
              <a:spcBef>
                <a:spcPts val="338"/>
              </a:spcBef>
              <a:buClr>
                <a:prstClr val="white">
                  <a:lumMod val="50000"/>
                </a:prstClr>
              </a:buClr>
              <a:buSzPct val="80000"/>
            </a:pPr>
            <a:r>
              <a:rPr lang="en-US" altLang="zh-CN" sz="900" dirty="0">
                <a:solidFill>
                  <a:schemeClr val="tx1"/>
                </a:solidFill>
                <a:latin typeface="微软雅黑" pitchFamily="34" charset="-122"/>
                <a:ea typeface="微软雅黑" pitchFamily="34" charset="-122"/>
              </a:rPr>
              <a:t>Data Collection </a:t>
            </a:r>
          </a:p>
        </p:txBody>
      </p:sp>
      <p:sp>
        <p:nvSpPr>
          <p:cNvPr id="63" name="右箭头 62"/>
          <p:cNvSpPr/>
          <p:nvPr/>
        </p:nvSpPr>
        <p:spPr bwMode="auto">
          <a:xfrm rot="16200000">
            <a:off x="658593" y="4886811"/>
            <a:ext cx="684000" cy="98236"/>
          </a:xfrm>
          <a:prstGeom prst="rightArrow">
            <a:avLst/>
          </a:prstGeom>
          <a:solidFill>
            <a:schemeClr val="tx1"/>
          </a:solidFill>
          <a:ln w="9525" cap="flat" cmpd="sng" algn="ctr">
            <a:solidFill>
              <a:schemeClr val="tx1"/>
            </a:solidFill>
            <a:prstDash val="solid"/>
            <a:round/>
            <a:headEnd type="none" w="med" len="med"/>
            <a:tailEnd type="none" w="med" len="med"/>
          </a:ln>
          <a:effectLst/>
        </p:spPr>
        <p:txBody>
          <a:bodyPr rot="0" spcFirstLastPara="0" vertOverflow="overflow" horzOverflow="overflow" vert="horz" wrap="square" lIns="51422" tIns="25711" rIns="51422" bIns="25711" numCol="1" spcCol="0" rtlCol="0" fromWordArt="0" anchor="t" anchorCtr="0" forceAA="0" compatLnSpc="1">
            <a:prstTxWarp prst="textNoShape">
              <a:avLst/>
            </a:prstTxWarp>
            <a:noAutofit/>
          </a:bodyPr>
          <a:lstStyle/>
          <a:p>
            <a:pPr defTabSz="514213" eaLnBrk="0" hangingPunct="0"/>
            <a:endParaRPr lang="zh-CN" altLang="en-US" sz="1406" dirty="0">
              <a:solidFill>
                <a:schemeClr val="tx1"/>
              </a:solidFill>
              <a:latin typeface="微软雅黑" panose="020B0503020204020204" pitchFamily="34" charset="-122"/>
              <a:ea typeface="微软雅黑" panose="020B0503020204020204" pitchFamily="34" charset="-122"/>
            </a:endParaRPr>
          </a:p>
        </p:txBody>
      </p:sp>
      <p:sp>
        <p:nvSpPr>
          <p:cNvPr id="64" name="文本框 63"/>
          <p:cNvSpPr txBox="1"/>
          <p:nvPr/>
        </p:nvSpPr>
        <p:spPr bwMode="auto">
          <a:xfrm>
            <a:off x="116761" y="4874437"/>
            <a:ext cx="982942" cy="207749"/>
          </a:xfrm>
          <a:prstGeom prst="rect">
            <a:avLst/>
          </a:prstGeom>
          <a:noFill/>
        </p:spPr>
        <p:txBody>
          <a:bodyPr wrap="square">
            <a:spAutoFit/>
          </a:bodyPr>
          <a:lstStyle>
            <a:defPPr>
              <a:defRPr lang="en-US"/>
            </a:defPPr>
            <a:lvl1pPr algn="ctr">
              <a:buNone/>
              <a:defRPr sz="800">
                <a:solidFill>
                  <a:srgbClr val="C00000"/>
                </a:solidFill>
                <a:latin typeface="微软雅黑" panose="020B0503020204020204" pitchFamily="34" charset="-122"/>
                <a:ea typeface="微软雅黑" panose="020B0503020204020204" pitchFamily="34" charset="-122"/>
              </a:defRPr>
            </a:lvl1pPr>
          </a:lstStyle>
          <a:p>
            <a:r>
              <a:rPr lang="en-US" altLang="zh-CN" sz="750" dirty="0">
                <a:solidFill>
                  <a:schemeClr val="tx1"/>
                </a:solidFill>
              </a:rPr>
              <a:t>Network Data</a:t>
            </a:r>
          </a:p>
        </p:txBody>
      </p:sp>
      <p:sp>
        <p:nvSpPr>
          <p:cNvPr id="65" name="Rounded Rectangle 14"/>
          <p:cNvSpPr>
            <a:spLocks noChangeArrowheads="1"/>
          </p:cNvSpPr>
          <p:nvPr/>
        </p:nvSpPr>
        <p:spPr bwMode="auto">
          <a:xfrm>
            <a:off x="519428" y="5327427"/>
            <a:ext cx="872198" cy="335242"/>
          </a:xfrm>
          <a:prstGeom prst="roundRect">
            <a:avLst>
              <a:gd name="adj" fmla="val 25255"/>
            </a:avLst>
          </a:prstGeom>
          <a:noFill/>
          <a:ln w="19050" algn="ctr">
            <a:solidFill>
              <a:srgbClr val="C00000"/>
            </a:solidFill>
            <a:miter lim="800000"/>
            <a:headEnd/>
            <a:tailEnd/>
          </a:ln>
          <a:extLst/>
        </p:spPr>
        <p:txBody>
          <a:bodyPr anchor="ctr"/>
          <a:lstStyle/>
          <a:p>
            <a:pPr algn="ctr" defTabSz="600075">
              <a:lnSpc>
                <a:spcPts val="900"/>
              </a:lnSpc>
            </a:pPr>
            <a:r>
              <a:rPr lang="en-US" altLang="zh-CN" dirty="0">
                <a:solidFill>
                  <a:srgbClr val="C00000"/>
                </a:solidFill>
                <a:latin typeface="微软雅黑" panose="020B0503020204020204" pitchFamily="34" charset="-122"/>
                <a:ea typeface="微软雅黑" panose="020B0503020204020204" pitchFamily="34" charset="-122"/>
              </a:rPr>
              <a:t>RAN</a:t>
            </a:r>
          </a:p>
        </p:txBody>
      </p:sp>
      <p:sp>
        <p:nvSpPr>
          <p:cNvPr id="66" name="Rounded Rectangle 14"/>
          <p:cNvSpPr>
            <a:spLocks noChangeArrowheads="1"/>
          </p:cNvSpPr>
          <p:nvPr/>
        </p:nvSpPr>
        <p:spPr bwMode="auto">
          <a:xfrm>
            <a:off x="2247620" y="5336723"/>
            <a:ext cx="1313674" cy="328404"/>
          </a:xfrm>
          <a:prstGeom prst="roundRect">
            <a:avLst>
              <a:gd name="adj" fmla="val 25255"/>
            </a:avLst>
          </a:prstGeom>
          <a:noFill/>
          <a:ln w="19050" algn="ctr">
            <a:solidFill>
              <a:srgbClr val="C00000"/>
            </a:solidFill>
            <a:miter lim="800000"/>
            <a:headEnd/>
            <a:tailEnd/>
          </a:ln>
          <a:extLst/>
        </p:spPr>
        <p:txBody>
          <a:bodyPr anchor="ctr"/>
          <a:lstStyle/>
          <a:p>
            <a:pPr algn="r" defTabSz="600075">
              <a:lnSpc>
                <a:spcPts val="900"/>
              </a:lnSpc>
            </a:pPr>
            <a:r>
              <a:rPr lang="en-US" altLang="zh-CN" dirty="0" smtClean="0">
                <a:solidFill>
                  <a:srgbClr val="C00000"/>
                </a:solidFill>
                <a:latin typeface="微软雅黑" panose="020B0503020204020204" pitchFamily="34" charset="-122"/>
                <a:ea typeface="微软雅黑" panose="020B0503020204020204" pitchFamily="34" charset="-122"/>
              </a:rPr>
              <a:t>        CN</a:t>
            </a:r>
            <a:endParaRPr lang="en-US" altLang="zh-CN" dirty="0">
              <a:solidFill>
                <a:srgbClr val="C00000"/>
              </a:solidFill>
              <a:latin typeface="微软雅黑" panose="020B0503020204020204" pitchFamily="34" charset="-122"/>
              <a:ea typeface="微软雅黑" panose="020B0503020204020204" pitchFamily="34" charset="-122"/>
            </a:endParaRPr>
          </a:p>
        </p:txBody>
      </p:sp>
      <p:sp>
        <p:nvSpPr>
          <p:cNvPr id="67" name="Rounded Rectangle 13"/>
          <p:cNvSpPr>
            <a:spLocks noChangeArrowheads="1"/>
          </p:cNvSpPr>
          <p:nvPr/>
        </p:nvSpPr>
        <p:spPr bwMode="auto">
          <a:xfrm>
            <a:off x="250182" y="3658846"/>
            <a:ext cx="3405722" cy="203326"/>
          </a:xfrm>
          <a:prstGeom prst="roundRect">
            <a:avLst>
              <a:gd name="adj" fmla="val 16667"/>
            </a:avLst>
          </a:prstGeom>
          <a:solidFill>
            <a:srgbClr val="CCFFFF"/>
          </a:solidFill>
          <a:ln w="12700" algn="ctr">
            <a:solidFill>
              <a:srgbClr val="41719C"/>
            </a:solidFill>
            <a:prstDash val="dash"/>
            <a:miter lim="800000"/>
            <a:headEnd/>
            <a:tailEnd/>
          </a:ln>
        </p:spPr>
        <p:txBody>
          <a:bodyPr anchor="ctr"/>
          <a:lstStyle/>
          <a:p>
            <a:pPr algn="ctr"/>
            <a:r>
              <a:rPr lang="en-US" altLang="zh-CN" sz="1500" dirty="0">
                <a:solidFill>
                  <a:srgbClr val="C00000"/>
                </a:solidFill>
                <a:latin typeface="微软雅黑" panose="020B0503020204020204" pitchFamily="34" charset="-122"/>
                <a:ea typeface="微软雅黑" panose="020B0503020204020204" pitchFamily="34" charset="-122"/>
              </a:rPr>
              <a:t>NEF</a:t>
            </a:r>
          </a:p>
        </p:txBody>
      </p:sp>
      <p:sp>
        <p:nvSpPr>
          <p:cNvPr id="68" name="矩形标注 67"/>
          <p:cNvSpPr/>
          <p:nvPr/>
        </p:nvSpPr>
        <p:spPr bwMode="auto">
          <a:xfrm>
            <a:off x="2368876" y="4137137"/>
            <a:ext cx="1160546" cy="495472"/>
          </a:xfrm>
          <a:prstGeom prst="wedgeRectCallout">
            <a:avLst>
              <a:gd name="adj1" fmla="val 94879"/>
              <a:gd name="adj2" fmla="val -528861"/>
            </a:avLst>
          </a:prstGeom>
          <a:solidFill>
            <a:srgbClr val="00B0F0">
              <a:alpha val="50000"/>
            </a:srgb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1403" tIns="25701" rIns="51403" bIns="25701" numCol="1" rtlCol="0" anchor="ctr" anchorCtr="0" compatLnSpc="1">
            <a:prstTxWarp prst="textNoShape">
              <a:avLst/>
            </a:prstTxWarp>
          </a:bodyPr>
          <a:lstStyle/>
          <a:p>
            <a:pPr algn="ctr" defTabSz="514213">
              <a:spcBef>
                <a:spcPts val="338"/>
              </a:spcBef>
              <a:buClr>
                <a:prstClr val="white">
                  <a:lumMod val="50000"/>
                </a:prstClr>
              </a:buClr>
              <a:buSzPct val="80000"/>
            </a:pPr>
            <a:r>
              <a:rPr lang="en-US" altLang="zh-CN" sz="900" dirty="0">
                <a:latin typeface="微软雅黑" pitchFamily="34" charset="-122"/>
                <a:ea typeface="微软雅黑" pitchFamily="34" charset="-122"/>
              </a:rPr>
              <a:t>Service Distribution Model training</a:t>
            </a:r>
            <a:endParaRPr lang="zh-CN" altLang="en-US" sz="900" dirty="0">
              <a:latin typeface="微软雅黑" pitchFamily="34" charset="-122"/>
              <a:ea typeface="微软雅黑" pitchFamily="34" charset="-122"/>
            </a:endParaRPr>
          </a:p>
        </p:txBody>
      </p:sp>
      <p:sp>
        <p:nvSpPr>
          <p:cNvPr id="69" name="右箭头 68"/>
          <p:cNvSpPr/>
          <p:nvPr/>
        </p:nvSpPr>
        <p:spPr bwMode="auto">
          <a:xfrm rot="5400000">
            <a:off x="516016" y="3620389"/>
            <a:ext cx="972000" cy="101080"/>
          </a:xfrm>
          <a:prstGeom prst="rightArrow">
            <a:avLst/>
          </a:prstGeom>
          <a:solidFill>
            <a:schemeClr val="tx1"/>
          </a:solidFill>
          <a:ln w="9525" cap="flat" cmpd="sng" algn="ctr">
            <a:solidFill>
              <a:schemeClr val="tx1"/>
            </a:solidFill>
            <a:prstDash val="solid"/>
            <a:round/>
            <a:headEnd type="none" w="med" len="med"/>
            <a:tailEnd type="none" w="med" len="med"/>
          </a:ln>
          <a:effectLst/>
        </p:spPr>
        <p:txBody>
          <a:bodyPr rot="0" spcFirstLastPara="0" vertOverflow="overflow" horzOverflow="overflow" vert="horz" wrap="square" lIns="51422" tIns="25711" rIns="51422" bIns="25711" numCol="1" spcCol="0" rtlCol="0" fromWordArt="0" anchor="t" anchorCtr="0" forceAA="0" compatLnSpc="1">
            <a:prstTxWarp prst="textNoShape">
              <a:avLst/>
            </a:prstTxWarp>
            <a:noAutofit/>
          </a:bodyPr>
          <a:lstStyle/>
          <a:p>
            <a:pPr defTabSz="514213" eaLnBrk="0" hangingPunct="0"/>
            <a:endParaRPr lang="zh-CN" altLang="en-US" sz="1406" dirty="0">
              <a:solidFill>
                <a:schemeClr val="tx1"/>
              </a:solidFill>
              <a:latin typeface="微软雅黑" panose="020B0503020204020204" pitchFamily="34" charset="-122"/>
              <a:ea typeface="微软雅黑" panose="020B0503020204020204" pitchFamily="34" charset="-122"/>
            </a:endParaRPr>
          </a:p>
        </p:txBody>
      </p:sp>
      <p:sp>
        <p:nvSpPr>
          <p:cNvPr id="70" name="文本框 69"/>
          <p:cNvSpPr txBox="1"/>
          <p:nvPr/>
        </p:nvSpPr>
        <p:spPr bwMode="auto">
          <a:xfrm>
            <a:off x="30719" y="3269973"/>
            <a:ext cx="1113539" cy="207749"/>
          </a:xfrm>
          <a:prstGeom prst="rect">
            <a:avLst/>
          </a:prstGeom>
          <a:noFill/>
        </p:spPr>
        <p:txBody>
          <a:bodyPr wrap="square">
            <a:spAutoFit/>
          </a:bodyPr>
          <a:lstStyle>
            <a:defPPr>
              <a:defRPr lang="en-US"/>
            </a:defPPr>
            <a:lvl1pPr marL="177800" indent="-177800">
              <a:buClr>
                <a:schemeClr val="bg1">
                  <a:lumMod val="50000"/>
                </a:schemeClr>
              </a:buClr>
              <a:buSzPct val="80000"/>
              <a:buNone/>
              <a:defRPr sz="800">
                <a:solidFill>
                  <a:schemeClr val="tx1"/>
                </a:solidFill>
                <a:latin typeface="微软雅黑" panose="020B0503020204020204" pitchFamily="34" charset="-122"/>
                <a:ea typeface="微软雅黑" panose="020B0503020204020204" pitchFamily="34" charset="-122"/>
              </a:defRPr>
            </a:lvl1pPr>
          </a:lstStyle>
          <a:p>
            <a:r>
              <a:rPr lang="en-US" altLang="zh-CN" sz="750" dirty="0" smtClean="0"/>
              <a:t>Service MOS Data</a:t>
            </a:r>
            <a:endParaRPr lang="en-US" altLang="zh-CN" sz="750" dirty="0"/>
          </a:p>
        </p:txBody>
      </p:sp>
      <p:sp>
        <p:nvSpPr>
          <p:cNvPr id="71" name="圆角矩形 149"/>
          <p:cNvSpPr/>
          <p:nvPr/>
        </p:nvSpPr>
        <p:spPr bwMode="auto">
          <a:xfrm>
            <a:off x="1358038" y="4148085"/>
            <a:ext cx="816312" cy="484523"/>
          </a:xfrm>
          <a:prstGeom prst="roundRect">
            <a:avLst/>
          </a:prstGeom>
          <a:solidFill>
            <a:srgbClr val="00B0F0">
              <a:alpha val="50000"/>
            </a:srgb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1403" tIns="25701" rIns="51403" bIns="25701" numCol="1" rtlCol="0" anchor="ctr" anchorCtr="0" compatLnSpc="1">
            <a:prstTxWarp prst="textNoShape">
              <a:avLst/>
            </a:prstTxWarp>
          </a:bodyPr>
          <a:lstStyle/>
          <a:p>
            <a:pPr algn="ctr" defTabSz="514213">
              <a:spcBef>
                <a:spcPts val="338"/>
              </a:spcBef>
              <a:buClr>
                <a:prstClr val="white">
                  <a:lumMod val="50000"/>
                </a:prstClr>
              </a:buClr>
              <a:buSzPct val="80000"/>
            </a:pPr>
            <a:r>
              <a:rPr lang="en-US" altLang="zh-CN" sz="900" dirty="0" smtClean="0">
                <a:solidFill>
                  <a:schemeClr val="tx1"/>
                </a:solidFill>
                <a:latin typeface="微软雅黑" pitchFamily="34" charset="-122"/>
                <a:ea typeface="微软雅黑" pitchFamily="34" charset="-122"/>
              </a:rPr>
              <a:t>Service MOS model training</a:t>
            </a:r>
            <a:endParaRPr lang="en-US" altLang="zh-CN" sz="900" dirty="0">
              <a:solidFill>
                <a:schemeClr val="tx1"/>
              </a:solidFill>
              <a:latin typeface="微软雅黑" pitchFamily="34" charset="-122"/>
              <a:ea typeface="微软雅黑" pitchFamily="34" charset="-122"/>
            </a:endParaRPr>
          </a:p>
        </p:txBody>
      </p:sp>
      <p:sp>
        <p:nvSpPr>
          <p:cNvPr id="72" name="右箭头 71"/>
          <p:cNvSpPr/>
          <p:nvPr/>
        </p:nvSpPr>
        <p:spPr bwMode="auto">
          <a:xfrm rot="16200000">
            <a:off x="2319668" y="4972626"/>
            <a:ext cx="828000" cy="108000"/>
          </a:xfrm>
          <a:prstGeom prst="rightArrow">
            <a:avLst/>
          </a:prstGeom>
          <a:solidFill>
            <a:srgbClr val="FF7070"/>
          </a:solidFill>
          <a:ln w="9525" cap="flat" cmpd="sng" algn="ctr">
            <a:solidFill>
              <a:srgbClr val="C00000"/>
            </a:solidFill>
            <a:prstDash val="solid"/>
            <a:round/>
            <a:headEnd type="none" w="med" len="med"/>
            <a:tailEnd type="none" w="med" len="med"/>
          </a:ln>
          <a:effectLst/>
        </p:spPr>
        <p:txBody>
          <a:bodyPr rot="0" spcFirstLastPara="0" vertOverflow="overflow" horzOverflow="overflow" vert="horz" wrap="square" lIns="51408" tIns="25704" rIns="51408" bIns="25704" numCol="1" spcCol="0" rtlCol="0" fromWordArt="0" anchor="t" anchorCtr="0" forceAA="0" compatLnSpc="1">
            <a:prstTxWarp prst="textNoShape">
              <a:avLst/>
            </a:prstTxWarp>
            <a:noAutofit/>
          </a:bodyPr>
          <a:lstStyle/>
          <a:p>
            <a:pPr defTabSz="514076" eaLnBrk="0" hangingPunct="0"/>
            <a:endParaRPr lang="zh-CN" altLang="en-US" sz="700" dirty="0">
              <a:solidFill>
                <a:schemeClr val="tx1"/>
              </a:solidFill>
              <a:latin typeface="微软雅黑" panose="020B0503020204020204" pitchFamily="34" charset="-122"/>
              <a:ea typeface="微软雅黑" panose="020B0503020204020204" pitchFamily="34" charset="-122"/>
            </a:endParaRPr>
          </a:p>
        </p:txBody>
      </p:sp>
      <p:sp>
        <p:nvSpPr>
          <p:cNvPr id="73" name="任意多边形 72"/>
          <p:cNvSpPr/>
          <p:nvPr/>
        </p:nvSpPr>
        <p:spPr bwMode="auto">
          <a:xfrm>
            <a:off x="2712554" y="3002543"/>
            <a:ext cx="1335266" cy="1638459"/>
          </a:xfrm>
          <a:custGeom>
            <a:avLst/>
            <a:gdLst>
              <a:gd name="connsiteX0" fmla="*/ 0 w 1275907"/>
              <a:gd name="connsiteY0" fmla="*/ 552893 h 552893"/>
              <a:gd name="connsiteX1" fmla="*/ 818707 w 1275907"/>
              <a:gd name="connsiteY1" fmla="*/ 95693 h 552893"/>
              <a:gd name="connsiteX2" fmla="*/ 1275907 w 1275907"/>
              <a:gd name="connsiteY2" fmla="*/ 0 h 552893"/>
            </a:gdLst>
            <a:ahLst/>
            <a:cxnLst>
              <a:cxn ang="0">
                <a:pos x="connsiteX0" y="connsiteY0"/>
              </a:cxn>
              <a:cxn ang="0">
                <a:pos x="connsiteX1" y="connsiteY1"/>
              </a:cxn>
              <a:cxn ang="0">
                <a:pos x="connsiteX2" y="connsiteY2"/>
              </a:cxn>
            </a:cxnLst>
            <a:rect l="l" t="t" r="r" b="b"/>
            <a:pathLst>
              <a:path w="1275907" h="552893">
                <a:moveTo>
                  <a:pt x="0" y="552893"/>
                </a:moveTo>
                <a:cubicBezTo>
                  <a:pt x="303028" y="370367"/>
                  <a:pt x="606056" y="187842"/>
                  <a:pt x="818707" y="95693"/>
                </a:cubicBezTo>
                <a:cubicBezTo>
                  <a:pt x="1031358" y="3544"/>
                  <a:pt x="1153632" y="1772"/>
                  <a:pt x="1275907" y="0"/>
                </a:cubicBezTo>
              </a:path>
            </a:pathLst>
          </a:custGeom>
          <a:noFill/>
          <a:ln w="41275" cap="flat" cmpd="sng" algn="ctr">
            <a:solidFill>
              <a:srgbClr val="FF7070"/>
            </a:solidFill>
            <a:prstDash val="solid"/>
            <a:round/>
            <a:headEnd type="none" w="med" len="med"/>
            <a:tailEnd type="stealth" w="med" len="med"/>
          </a:ln>
          <a:effectLst/>
        </p:spPr>
        <p:txBody>
          <a:bodyPr vert="horz" wrap="square" lIns="79200" tIns="39600" rIns="79200" bIns="39600" numCol="1" rtlCol="0" anchor="t" anchorCtr="0" compatLnSpc="1">
            <a:prstTxWarp prst="textNoShape">
              <a:avLst/>
            </a:prstTxWarp>
            <a:sp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solidFill>
                <a:schemeClr val="bg1"/>
              </a:solidFill>
              <a:effectLst/>
              <a:latin typeface="FrutigerNext LT Regular" pitchFamily="34" charset="0"/>
              <a:ea typeface="ＭＳ Ｐゴシック" pitchFamily="34" charset="-128"/>
            </a:endParaRPr>
          </a:p>
        </p:txBody>
      </p:sp>
      <p:sp>
        <p:nvSpPr>
          <p:cNvPr id="74" name="圆角矩形 149"/>
          <p:cNvSpPr/>
          <p:nvPr/>
        </p:nvSpPr>
        <p:spPr bwMode="auto">
          <a:xfrm>
            <a:off x="2239187" y="5449018"/>
            <a:ext cx="944537" cy="160046"/>
          </a:xfrm>
          <a:prstGeom prst="roundRect">
            <a:avLst/>
          </a:prstGeom>
          <a:solidFill>
            <a:srgbClr val="0070C0">
              <a:alpha val="50000"/>
            </a:srgbClr>
          </a:solidFill>
          <a:ln>
            <a:noFill/>
          </a:ln>
          <a:effectLst/>
          <a:extLst/>
        </p:spPr>
        <p:txBody>
          <a:bodyPr vert="horz" wrap="square" lIns="51403" tIns="25701" rIns="51403" bIns="25701" numCol="1" rtlCol="0" anchor="ctr" anchorCtr="0" compatLnSpc="1">
            <a:prstTxWarp prst="textNoShape">
              <a:avLst/>
            </a:prstTxWarp>
          </a:bodyPr>
          <a:lstStyle/>
          <a:p>
            <a:pPr algn="ctr" defTabSz="514213">
              <a:spcBef>
                <a:spcPts val="338"/>
              </a:spcBef>
              <a:buClr>
                <a:prstClr val="white">
                  <a:lumMod val="50000"/>
                </a:prstClr>
              </a:buClr>
              <a:buSzPct val="80000"/>
            </a:pPr>
            <a:r>
              <a:rPr lang="en-US" altLang="zh-CN" sz="900" dirty="0" smtClean="0">
                <a:solidFill>
                  <a:schemeClr val="tx1"/>
                </a:solidFill>
                <a:latin typeface="微软雅黑" pitchFamily="34" charset="-122"/>
                <a:ea typeface="微软雅黑" pitchFamily="34" charset="-122"/>
              </a:rPr>
              <a:t>NSSF/</a:t>
            </a:r>
            <a:r>
              <a:rPr lang="en-US" altLang="zh-CN" sz="900" dirty="0" err="1" smtClean="0">
                <a:solidFill>
                  <a:schemeClr val="tx1"/>
                </a:solidFill>
                <a:latin typeface="微软雅黑" pitchFamily="34" charset="-122"/>
                <a:ea typeface="微软雅黑" pitchFamily="34" charset="-122"/>
              </a:rPr>
              <a:t>PCF</a:t>
            </a:r>
            <a:endParaRPr lang="en-US" altLang="zh-CN" sz="900" dirty="0">
              <a:solidFill>
                <a:schemeClr val="tx1"/>
              </a:solidFill>
              <a:latin typeface="微软雅黑" pitchFamily="34" charset="-122"/>
              <a:ea typeface="微软雅黑" pitchFamily="34" charset="-122"/>
            </a:endParaRPr>
          </a:p>
        </p:txBody>
      </p:sp>
      <p:cxnSp>
        <p:nvCxnSpPr>
          <p:cNvPr id="78" name="直接箭头连接符 77"/>
          <p:cNvCxnSpPr/>
          <p:nvPr/>
        </p:nvCxnSpPr>
        <p:spPr bwMode="auto">
          <a:xfrm>
            <a:off x="2175612" y="4350093"/>
            <a:ext cx="195962" cy="0"/>
          </a:xfrm>
          <a:prstGeom prst="straightConnector1">
            <a:avLst/>
          </a:prstGeom>
          <a:noFill/>
          <a:ln w="9525" cap="flat" cmpd="sng" algn="ctr">
            <a:solidFill>
              <a:schemeClr val="tx1"/>
            </a:solidFill>
            <a:prstDash val="solid"/>
            <a:round/>
            <a:headEnd type="none" w="med" len="med"/>
            <a:tailEnd type="triangle"/>
          </a:ln>
          <a:effectLst/>
        </p:spPr>
      </p:cxnSp>
      <p:sp>
        <p:nvSpPr>
          <p:cNvPr id="80" name="Rectangle 59"/>
          <p:cNvSpPr/>
          <p:nvPr/>
        </p:nvSpPr>
        <p:spPr bwMode="auto">
          <a:xfrm>
            <a:off x="1402310" y="2652534"/>
            <a:ext cx="954901" cy="230832"/>
          </a:xfrm>
          <a:prstGeom prst="rect">
            <a:avLst/>
          </a:prstGeom>
          <a:noFill/>
        </p:spPr>
        <p:txBody>
          <a:bodyPr wrap="square">
            <a:spAutoFit/>
          </a:bodyPr>
          <a:lstStyle/>
          <a:p>
            <a:pPr algn="ctr">
              <a:buNone/>
              <a:defRPr/>
            </a:pPr>
            <a:r>
              <a:rPr lang="en-US" altLang="zh-CN" sz="900" dirty="0">
                <a:solidFill>
                  <a:schemeClr val="tx1"/>
                </a:solidFill>
                <a:latin typeface="微软雅黑" panose="020B0503020204020204" pitchFamily="34" charset="-122"/>
                <a:ea typeface="微软雅黑" panose="020B0503020204020204" pitchFamily="34" charset="-122"/>
              </a:rPr>
              <a:t>Mobile Pay</a:t>
            </a:r>
          </a:p>
        </p:txBody>
      </p:sp>
      <p:pic>
        <p:nvPicPr>
          <p:cNvPr id="81" name="图片 80"/>
          <p:cNvPicPr>
            <a:picLocks noChangeAspect="1"/>
          </p:cNvPicPr>
          <p:nvPr/>
        </p:nvPicPr>
        <p:blipFill>
          <a:blip r:embed="rId10" cstate="print"/>
          <a:stretch>
            <a:fillRect/>
          </a:stretch>
        </p:blipFill>
        <p:spPr>
          <a:xfrm>
            <a:off x="1543883" y="2311484"/>
            <a:ext cx="726249" cy="332092"/>
          </a:xfrm>
          <a:prstGeom prst="rect">
            <a:avLst/>
          </a:prstGeom>
          <a:solidFill>
            <a:schemeClr val="tx1">
              <a:lumMod val="85000"/>
              <a:lumOff val="15000"/>
            </a:schemeClr>
          </a:solidFill>
          <a:ln w="12700" algn="ctr">
            <a:solidFill>
              <a:srgbClr val="41719C"/>
            </a:solidFill>
            <a:prstDash val="dash"/>
            <a:miter lim="800000"/>
            <a:headEnd/>
            <a:tailEnd/>
          </a:ln>
        </p:spPr>
      </p:pic>
      <p:sp>
        <p:nvSpPr>
          <p:cNvPr id="3" name="文本框 2"/>
          <p:cNvSpPr txBox="1"/>
          <p:nvPr/>
        </p:nvSpPr>
        <p:spPr>
          <a:xfrm>
            <a:off x="1394488" y="4744463"/>
            <a:ext cx="1342570" cy="438582"/>
          </a:xfrm>
          <a:prstGeom prst="rect">
            <a:avLst/>
          </a:prstGeom>
          <a:noFill/>
        </p:spPr>
        <p:txBody>
          <a:bodyPr wrap="square">
            <a:spAutoFit/>
          </a:bodyPr>
          <a:lstStyle>
            <a:defPPr>
              <a:defRPr lang="en-GB"/>
            </a:defPPr>
            <a:lvl1pPr algn="ctr">
              <a:buNone/>
              <a:defRPr sz="750">
                <a:latin typeface="微软雅黑" panose="020B0503020204020204" pitchFamily="34" charset="-122"/>
                <a:ea typeface="微软雅黑" panose="020B0503020204020204" pitchFamily="34" charset="-122"/>
              </a:defRPr>
            </a:lvl1pPr>
          </a:lstStyle>
          <a:p>
            <a:r>
              <a:rPr lang="en-US" altLang="zh-CN" dirty="0"/>
              <a:t>QoE </a:t>
            </a:r>
            <a:r>
              <a:rPr lang="en-US" altLang="zh-CN" dirty="0" smtClean="0"/>
              <a:t>Requirement + </a:t>
            </a:r>
          </a:p>
          <a:p>
            <a:r>
              <a:rPr lang="en-US" altLang="zh-CN" dirty="0"/>
              <a:t>L</a:t>
            </a:r>
            <a:r>
              <a:rPr lang="en-US" altLang="zh-CN" dirty="0" smtClean="0"/>
              <a:t>oad level space +</a:t>
            </a:r>
          </a:p>
          <a:p>
            <a:r>
              <a:rPr lang="en-US" altLang="zh-CN" dirty="0" smtClean="0"/>
              <a:t>Region Info(e.g. cell list )</a:t>
            </a:r>
            <a:endParaRPr lang="en-US" altLang="zh-CN" dirty="0"/>
          </a:p>
        </p:txBody>
      </p:sp>
      <p:sp>
        <p:nvSpPr>
          <p:cNvPr id="5" name="文本框 4"/>
          <p:cNvSpPr txBox="1"/>
          <p:nvPr/>
        </p:nvSpPr>
        <p:spPr>
          <a:xfrm>
            <a:off x="2985614" y="1898473"/>
            <a:ext cx="1438275" cy="323165"/>
          </a:xfrm>
          <a:prstGeom prst="rect">
            <a:avLst/>
          </a:prstGeom>
          <a:noFill/>
        </p:spPr>
        <p:txBody>
          <a:bodyPr wrap="square">
            <a:spAutoFit/>
          </a:bodyPr>
          <a:lstStyle>
            <a:defPPr>
              <a:defRPr lang="en-GB"/>
            </a:defPPr>
            <a:lvl1pPr algn="ctr">
              <a:buNone/>
              <a:defRPr sz="750">
                <a:latin typeface="微软雅黑" panose="020B0503020204020204" pitchFamily="34" charset="-122"/>
                <a:ea typeface="微软雅黑" panose="020B0503020204020204" pitchFamily="34" charset="-122"/>
              </a:defRPr>
            </a:lvl1pPr>
          </a:lstStyle>
          <a:p>
            <a:r>
              <a:rPr lang="en-US" altLang="zh-CN" dirty="0"/>
              <a:t>Trained Service Distribution model</a:t>
            </a:r>
          </a:p>
        </p:txBody>
      </p:sp>
      <p:sp>
        <p:nvSpPr>
          <p:cNvPr id="40" name="矩形 39"/>
          <p:cNvSpPr/>
          <p:nvPr/>
        </p:nvSpPr>
        <p:spPr>
          <a:xfrm>
            <a:off x="4202703" y="2953237"/>
            <a:ext cx="3802644" cy="215444"/>
          </a:xfrm>
          <a:prstGeom prst="rect">
            <a:avLst/>
          </a:prstGeom>
        </p:spPr>
        <p:txBody>
          <a:bodyPr wrap="none">
            <a:spAutoFit/>
          </a:bodyPr>
          <a:lstStyle/>
          <a:p>
            <a:r>
              <a:rPr lang="en-US" sz="800" i="1" dirty="0">
                <a:solidFill>
                  <a:srgbClr val="C00000"/>
                </a:solidFill>
              </a:rPr>
              <a:t>L</a:t>
            </a:r>
            <a:r>
              <a:rPr lang="en-US" sz="800" i="1" dirty="0" smtClean="0">
                <a:solidFill>
                  <a:srgbClr val="C00000"/>
                </a:solidFill>
              </a:rPr>
              <a:t>oad level Space, e.g. 1=very light, 2=light, 3=normal, 4=congestion, 5=heavy</a:t>
            </a:r>
          </a:p>
        </p:txBody>
      </p:sp>
      <p:sp>
        <p:nvSpPr>
          <p:cNvPr id="41" name="矩形 40"/>
          <p:cNvSpPr/>
          <p:nvPr/>
        </p:nvSpPr>
        <p:spPr>
          <a:xfrm>
            <a:off x="4202703" y="2773094"/>
            <a:ext cx="1435008" cy="215444"/>
          </a:xfrm>
          <a:prstGeom prst="rect">
            <a:avLst/>
          </a:prstGeom>
        </p:spPr>
        <p:txBody>
          <a:bodyPr wrap="none">
            <a:spAutoFit/>
          </a:bodyPr>
          <a:lstStyle/>
          <a:p>
            <a:r>
              <a:rPr lang="en-US" sz="800" i="1" dirty="0">
                <a:solidFill>
                  <a:srgbClr val="C00000"/>
                </a:solidFill>
              </a:rPr>
              <a:t>Region Info, e.g. Cell ID list</a:t>
            </a:r>
          </a:p>
        </p:txBody>
      </p:sp>
      <p:sp>
        <p:nvSpPr>
          <p:cNvPr id="44" name="右大括号 43"/>
          <p:cNvSpPr/>
          <p:nvPr/>
        </p:nvSpPr>
        <p:spPr bwMode="auto">
          <a:xfrm rot="10800000">
            <a:off x="4002712" y="3228137"/>
            <a:ext cx="285916" cy="915823"/>
          </a:xfrm>
          <a:prstGeom prst="rightBrace">
            <a:avLst>
              <a:gd name="adj1" fmla="val 8333"/>
              <a:gd name="adj2" fmla="val 51597"/>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b="0" i="0" u="none" strike="noStrike" cap="none" normalizeH="0" baseline="0" smtClean="0">
              <a:ln>
                <a:noFill/>
              </a:ln>
              <a:solidFill>
                <a:schemeClr val="tx1"/>
              </a:solidFill>
              <a:effectLst/>
              <a:latin typeface="Arial" charset="0"/>
            </a:endParaRPr>
          </a:p>
        </p:txBody>
      </p:sp>
      <p:sp>
        <p:nvSpPr>
          <p:cNvPr id="45" name="任意多边形 44"/>
          <p:cNvSpPr/>
          <p:nvPr/>
        </p:nvSpPr>
        <p:spPr bwMode="auto">
          <a:xfrm>
            <a:off x="2679669" y="3683886"/>
            <a:ext cx="1408283" cy="947818"/>
          </a:xfrm>
          <a:custGeom>
            <a:avLst/>
            <a:gdLst>
              <a:gd name="connsiteX0" fmla="*/ 0 w 1275907"/>
              <a:gd name="connsiteY0" fmla="*/ 552893 h 552893"/>
              <a:gd name="connsiteX1" fmla="*/ 818707 w 1275907"/>
              <a:gd name="connsiteY1" fmla="*/ 95693 h 552893"/>
              <a:gd name="connsiteX2" fmla="*/ 1275907 w 1275907"/>
              <a:gd name="connsiteY2" fmla="*/ 0 h 552893"/>
            </a:gdLst>
            <a:ahLst/>
            <a:cxnLst>
              <a:cxn ang="0">
                <a:pos x="connsiteX0" y="connsiteY0"/>
              </a:cxn>
              <a:cxn ang="0">
                <a:pos x="connsiteX1" y="connsiteY1"/>
              </a:cxn>
              <a:cxn ang="0">
                <a:pos x="connsiteX2" y="connsiteY2"/>
              </a:cxn>
            </a:cxnLst>
            <a:rect l="l" t="t" r="r" b="b"/>
            <a:pathLst>
              <a:path w="1275907" h="552893">
                <a:moveTo>
                  <a:pt x="0" y="552893"/>
                </a:moveTo>
                <a:cubicBezTo>
                  <a:pt x="303028" y="370367"/>
                  <a:pt x="606056" y="187842"/>
                  <a:pt x="818707" y="95693"/>
                </a:cubicBezTo>
                <a:cubicBezTo>
                  <a:pt x="1031358" y="3544"/>
                  <a:pt x="1153632" y="1772"/>
                  <a:pt x="1275907" y="0"/>
                </a:cubicBezTo>
              </a:path>
            </a:pathLst>
          </a:custGeom>
          <a:noFill/>
          <a:ln w="41275" cap="flat" cmpd="sng" algn="ctr">
            <a:solidFill>
              <a:srgbClr val="FF7070"/>
            </a:solidFill>
            <a:prstDash val="solid"/>
            <a:round/>
            <a:headEnd type="none" w="med" len="med"/>
            <a:tailEnd type="stealth" w="med" len="med"/>
          </a:ln>
          <a:effectLst/>
        </p:spPr>
        <p:txBody>
          <a:bodyPr vert="horz" wrap="square" lIns="79200" tIns="39600" rIns="79200" bIns="39600" numCol="1" rtlCol="0" anchor="t" anchorCtr="0" compatLnSpc="1">
            <a:prstTxWarp prst="textNoShape">
              <a:avLst/>
            </a:prstTxWarp>
            <a:sp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solidFill>
                <a:schemeClr val="bg1"/>
              </a:solidFill>
              <a:effectLst/>
              <a:latin typeface="FrutigerNext LT Regular" pitchFamily="34" charset="0"/>
              <a:ea typeface="ＭＳ Ｐゴシック" pitchFamily="34" charset="-128"/>
            </a:endParaRPr>
          </a:p>
        </p:txBody>
      </p:sp>
      <p:sp>
        <p:nvSpPr>
          <p:cNvPr id="75" name="下箭头 74"/>
          <p:cNvSpPr/>
          <p:nvPr/>
        </p:nvSpPr>
        <p:spPr bwMode="auto">
          <a:xfrm rot="16200000">
            <a:off x="8003668" y="2610215"/>
            <a:ext cx="384000" cy="314645"/>
          </a:xfrm>
          <a:prstGeom prst="downArrow">
            <a:avLst/>
          </a:prstGeom>
          <a:noFill/>
          <a:ln w="19050"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US" sz="1333">
              <a:latin typeface="Arial" charset="0"/>
            </a:endParaRPr>
          </a:p>
        </p:txBody>
      </p:sp>
      <p:sp>
        <p:nvSpPr>
          <p:cNvPr id="103" name="文本框 102"/>
          <p:cNvSpPr txBox="1"/>
          <p:nvPr/>
        </p:nvSpPr>
        <p:spPr>
          <a:xfrm>
            <a:off x="8275923" y="2589336"/>
            <a:ext cx="1122646" cy="415498"/>
          </a:xfrm>
          <a:prstGeom prst="rect">
            <a:avLst/>
          </a:prstGeom>
          <a:noFill/>
        </p:spPr>
        <p:txBody>
          <a:bodyPr wrap="square" rtlCol="0">
            <a:spAutoFit/>
          </a:bodyPr>
          <a:lstStyle/>
          <a:p>
            <a:pPr algn="ctr"/>
            <a:r>
              <a:rPr lang="en-US" sz="1050" b="1" dirty="0" smtClean="0">
                <a:latin typeface="+mj-lt"/>
              </a:rPr>
              <a:t>Load level Infor per Region </a:t>
            </a:r>
          </a:p>
        </p:txBody>
      </p:sp>
      <p:sp>
        <p:nvSpPr>
          <p:cNvPr id="104" name="文本框 103"/>
          <p:cNvSpPr txBox="1"/>
          <p:nvPr/>
        </p:nvSpPr>
        <p:spPr>
          <a:xfrm>
            <a:off x="9073283" y="684932"/>
            <a:ext cx="1060052" cy="461665"/>
          </a:xfrm>
          <a:prstGeom prst="rect">
            <a:avLst/>
          </a:prstGeom>
          <a:solidFill>
            <a:schemeClr val="accent1"/>
          </a:solidFill>
        </p:spPr>
        <p:txBody>
          <a:bodyPr wrap="square" rtlCol="0">
            <a:spAutoFit/>
          </a:bodyPr>
          <a:lstStyle/>
          <a:p>
            <a:pPr algn="ctr"/>
            <a:r>
              <a:rPr lang="en-US" sz="1200" b="1" dirty="0" smtClean="0">
                <a:solidFill>
                  <a:schemeClr val="bg1"/>
                </a:solidFill>
                <a:latin typeface="+mj-lt"/>
              </a:rPr>
              <a:t>Network Load level ID</a:t>
            </a:r>
          </a:p>
        </p:txBody>
      </p:sp>
      <p:sp>
        <p:nvSpPr>
          <p:cNvPr id="105" name="文本框 104"/>
          <p:cNvSpPr txBox="1"/>
          <p:nvPr/>
        </p:nvSpPr>
        <p:spPr>
          <a:xfrm>
            <a:off x="10385742" y="670515"/>
            <a:ext cx="1684273" cy="461665"/>
          </a:xfrm>
          <a:prstGeom prst="rect">
            <a:avLst/>
          </a:prstGeom>
          <a:solidFill>
            <a:schemeClr val="accent1"/>
          </a:solidFill>
        </p:spPr>
        <p:txBody>
          <a:bodyPr wrap="square" rtlCol="0">
            <a:spAutoFit/>
          </a:bodyPr>
          <a:lstStyle/>
          <a:p>
            <a:pPr algn="ctr"/>
            <a:r>
              <a:rPr lang="en-US" sz="1200" b="1" dirty="0">
                <a:solidFill>
                  <a:schemeClr val="bg1"/>
                </a:solidFill>
                <a:latin typeface="+mj-lt"/>
              </a:rPr>
              <a:t>Corresponding service distribution </a:t>
            </a:r>
            <a:r>
              <a:rPr lang="en-US" sz="1200" b="1" dirty="0" smtClean="0">
                <a:solidFill>
                  <a:schemeClr val="bg1"/>
                </a:solidFill>
                <a:latin typeface="+mj-lt"/>
              </a:rPr>
              <a:t>Infor </a:t>
            </a:r>
          </a:p>
        </p:txBody>
      </p:sp>
      <p:sp>
        <p:nvSpPr>
          <p:cNvPr id="93" name="右箭头 92"/>
          <p:cNvSpPr/>
          <p:nvPr/>
        </p:nvSpPr>
        <p:spPr bwMode="auto">
          <a:xfrm rot="5400000">
            <a:off x="2536046" y="5004638"/>
            <a:ext cx="861215" cy="115347"/>
          </a:xfrm>
          <a:prstGeom prst="rightArrow">
            <a:avLst/>
          </a:prstGeom>
          <a:solidFill>
            <a:srgbClr val="C00000"/>
          </a:solidFill>
          <a:ln w="3175" cap="flat" cmpd="sng" algn="ctr">
            <a:solidFill>
              <a:srgbClr val="C00000"/>
            </a:solidFill>
            <a:prstDash val="solid"/>
            <a:round/>
            <a:headEnd type="none" w="med" len="med"/>
            <a:tailEnd type="none" w="med" len="med"/>
          </a:ln>
          <a:effectLst/>
        </p:spPr>
        <p:txBody>
          <a:bodyPr rot="0" spcFirstLastPara="0" vertOverflow="overflow" horzOverflow="overflow" vert="horz" wrap="square" lIns="51408" tIns="25704" rIns="51408" bIns="25704" numCol="1" spcCol="0" rtlCol="0" fromWordArt="0" anchor="t" anchorCtr="0" forceAA="0" compatLnSpc="1">
            <a:prstTxWarp prst="textNoShape">
              <a:avLst/>
            </a:prstTxWarp>
            <a:noAutofit/>
          </a:bodyPr>
          <a:lstStyle/>
          <a:p>
            <a:pPr defTabSz="514076" eaLnBrk="0" hangingPunct="0"/>
            <a:endParaRPr lang="zh-CN" altLang="en-US" sz="700" dirty="0">
              <a:solidFill>
                <a:schemeClr val="tx1"/>
              </a:solidFill>
              <a:latin typeface="微软雅黑" panose="020B0503020204020204" pitchFamily="34" charset="-122"/>
              <a:ea typeface="微软雅黑" panose="020B0503020204020204" pitchFamily="34" charset="-122"/>
            </a:endParaRPr>
          </a:p>
        </p:txBody>
      </p:sp>
      <p:cxnSp>
        <p:nvCxnSpPr>
          <p:cNvPr id="94" name="肘形连接符 93"/>
          <p:cNvCxnSpPr/>
          <p:nvPr/>
        </p:nvCxnSpPr>
        <p:spPr bwMode="auto">
          <a:xfrm rot="5400000">
            <a:off x="4910422" y="2183882"/>
            <a:ext cx="2700000" cy="4983798"/>
          </a:xfrm>
          <a:prstGeom prst="bentConnector2">
            <a:avLst/>
          </a:prstGeom>
          <a:solidFill>
            <a:schemeClr val="accent1"/>
          </a:solidFill>
          <a:ln w="57150" cap="flat" cmpd="sng" algn="ctr">
            <a:solidFill>
              <a:srgbClr val="C00000"/>
            </a:solidFill>
            <a:prstDash val="solid"/>
            <a:round/>
            <a:headEnd type="none" w="med" len="med"/>
            <a:tailEnd type="none" w="med" len="med"/>
          </a:ln>
          <a:effectLst/>
        </p:spPr>
      </p:cxnSp>
      <p:cxnSp>
        <p:nvCxnSpPr>
          <p:cNvPr id="95" name="肘形连接符 94"/>
          <p:cNvCxnSpPr/>
          <p:nvPr/>
        </p:nvCxnSpPr>
        <p:spPr bwMode="auto">
          <a:xfrm rot="16200000" flipV="1">
            <a:off x="2649312" y="4943090"/>
            <a:ext cx="1404000" cy="792000"/>
          </a:xfrm>
          <a:prstGeom prst="bentConnector3">
            <a:avLst>
              <a:gd name="adj1" fmla="val 100679"/>
            </a:avLst>
          </a:prstGeom>
          <a:solidFill>
            <a:schemeClr val="accent1"/>
          </a:solidFill>
          <a:ln w="57150" cap="flat" cmpd="sng" algn="ctr">
            <a:solidFill>
              <a:srgbClr val="C00000"/>
            </a:solidFill>
            <a:prstDash val="solid"/>
            <a:round/>
            <a:headEnd type="none" w="med" len="med"/>
            <a:tailEnd type="none" w="med" len="med"/>
          </a:ln>
          <a:effectLst/>
        </p:spPr>
      </p:cxnSp>
      <p:sp>
        <p:nvSpPr>
          <p:cNvPr id="96" name="标题 1"/>
          <p:cNvSpPr>
            <a:spLocks noGrp="1"/>
          </p:cNvSpPr>
          <p:nvPr>
            <p:ph type="title"/>
          </p:nvPr>
        </p:nvSpPr>
        <p:spPr>
          <a:xfrm>
            <a:off x="550456" y="68459"/>
            <a:ext cx="10549344" cy="4826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a:bodyPr>
          <a:lstStyle/>
          <a:p>
            <a:r>
              <a:rPr lang="en-US" altLang="zh-CN" sz="2400" b="1" dirty="0" smtClean="0">
                <a:solidFill>
                  <a:srgbClr val="C00000"/>
                </a:solidFill>
              </a:rPr>
              <a:t>How NWDAF Provide </a:t>
            </a:r>
            <a:r>
              <a:rPr lang="en-US" altLang="zh-CN" sz="2400" b="1" dirty="0">
                <a:solidFill>
                  <a:srgbClr val="C00000"/>
                </a:solidFill>
              </a:rPr>
              <a:t>Load Level </a:t>
            </a:r>
            <a:r>
              <a:rPr lang="en-US" altLang="zh-CN" sz="2400" b="1" dirty="0" smtClean="0">
                <a:solidFill>
                  <a:srgbClr val="C00000"/>
                </a:solidFill>
              </a:rPr>
              <a:t>Info to 5GC NF</a:t>
            </a:r>
            <a:endParaRPr lang="en-US" sz="2400" b="1" dirty="0">
              <a:solidFill>
                <a:srgbClr val="C00000"/>
              </a:solidFill>
            </a:endParaRPr>
          </a:p>
        </p:txBody>
      </p:sp>
      <p:sp>
        <p:nvSpPr>
          <p:cNvPr id="85" name="文本框 84"/>
          <p:cNvSpPr txBox="1"/>
          <p:nvPr/>
        </p:nvSpPr>
        <p:spPr>
          <a:xfrm>
            <a:off x="3307804" y="3729151"/>
            <a:ext cx="1161656" cy="323165"/>
          </a:xfrm>
          <a:prstGeom prst="rect">
            <a:avLst/>
          </a:prstGeom>
          <a:noFill/>
        </p:spPr>
        <p:txBody>
          <a:bodyPr wrap="square">
            <a:spAutoFit/>
          </a:bodyPr>
          <a:lstStyle>
            <a:defPPr>
              <a:defRPr lang="en-GB"/>
            </a:defPPr>
            <a:lvl1pPr algn="ctr">
              <a:buNone/>
              <a:defRPr sz="750">
                <a:latin typeface="微软雅黑" panose="020B0503020204020204" pitchFamily="34" charset="-122"/>
                <a:ea typeface="微软雅黑" panose="020B0503020204020204" pitchFamily="34" charset="-122"/>
              </a:defRPr>
            </a:lvl1pPr>
          </a:lstStyle>
          <a:p>
            <a:r>
              <a:rPr lang="en-US" altLang="zh-CN" dirty="0" smtClean="0"/>
              <a:t>QoE Requirement+ Load level space</a:t>
            </a:r>
            <a:endParaRPr lang="en-US" altLang="zh-CN" dirty="0"/>
          </a:p>
        </p:txBody>
      </p:sp>
      <p:grpSp>
        <p:nvGrpSpPr>
          <p:cNvPr id="2" name="组合 1"/>
          <p:cNvGrpSpPr/>
          <p:nvPr/>
        </p:nvGrpSpPr>
        <p:grpSpPr>
          <a:xfrm>
            <a:off x="9184868" y="1135983"/>
            <a:ext cx="2984907" cy="5285669"/>
            <a:chOff x="9184868" y="1135983"/>
            <a:chExt cx="2984907" cy="5285669"/>
          </a:xfrm>
        </p:grpSpPr>
        <p:sp>
          <p:nvSpPr>
            <p:cNvPr id="77" name="矩形 76"/>
            <p:cNvSpPr/>
            <p:nvPr/>
          </p:nvSpPr>
          <p:spPr>
            <a:xfrm>
              <a:off x="9272202" y="1692408"/>
              <a:ext cx="861133" cy="400110"/>
            </a:xfrm>
            <a:prstGeom prst="rect">
              <a:avLst/>
            </a:prstGeom>
          </p:spPr>
          <p:txBody>
            <a:bodyPr wrap="none">
              <a:spAutoFit/>
            </a:bodyPr>
            <a:lstStyle/>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Network </a:t>
              </a:r>
            </a:p>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Load </a:t>
              </a:r>
              <a:r>
                <a:rPr lang="en-US" dirty="0">
                  <a:latin typeface="Calibri" panose="020F0502020204030204" pitchFamily="34" charset="0"/>
                  <a:ea typeface="宋体" panose="02010600030101010101" pitchFamily="2" charset="-122"/>
                  <a:cs typeface="Calibri" panose="020F0502020204030204" pitchFamily="34" charset="0"/>
                </a:rPr>
                <a:t>Level </a:t>
              </a:r>
              <a:r>
                <a:rPr lang="en-US" dirty="0" smtClean="0">
                  <a:latin typeface="Calibri" panose="020F0502020204030204" pitchFamily="34" charset="0"/>
                  <a:ea typeface="宋体" panose="02010600030101010101" pitchFamily="2" charset="-122"/>
                  <a:cs typeface="Calibri" panose="020F0502020204030204" pitchFamily="34" charset="0"/>
                </a:rPr>
                <a:t>1:</a:t>
              </a:r>
              <a:endParaRPr lang="en-US" dirty="0">
                <a:latin typeface="Calibri" panose="020F0502020204030204" pitchFamily="34" charset="0"/>
                <a:ea typeface="宋体" panose="02010600030101010101" pitchFamily="2" charset="-122"/>
                <a:cs typeface="Calibri" panose="020F0502020204030204" pitchFamily="34" charset="0"/>
              </a:endParaRPr>
            </a:p>
          </p:txBody>
        </p:sp>
        <p:graphicFrame>
          <p:nvGraphicFramePr>
            <p:cNvPr id="98" name="对象 97"/>
            <p:cNvGraphicFramePr>
              <a:graphicFrameLocks noChangeAspect="1"/>
            </p:cNvGraphicFramePr>
            <p:nvPr>
              <p:extLst/>
            </p:nvPr>
          </p:nvGraphicFramePr>
          <p:xfrm>
            <a:off x="11099800" y="1446418"/>
            <a:ext cx="1069975" cy="479425"/>
          </p:xfrm>
          <a:graphic>
            <a:graphicData uri="http://schemas.openxmlformats.org/presentationml/2006/ole">
              <mc:AlternateContent xmlns:mc="http://schemas.openxmlformats.org/markup-compatibility/2006">
                <mc:Choice xmlns:v="urn:schemas-microsoft-com:vml" Requires="v">
                  <p:oleObj spid="_x0000_s46556" name="Visio" r:id="rId11" imgW="1419034" imgH="666940" progId="Visio.Drawing.11">
                    <p:embed/>
                  </p:oleObj>
                </mc:Choice>
                <mc:Fallback>
                  <p:oleObj name="Visio" r:id="rId11" imgW="1419034" imgH="666940" progId="Visio.Drawing.11">
                    <p:embed/>
                    <p:pic>
                      <p:nvPicPr>
                        <p:cNvPr id="0" name=""/>
                        <p:cNvPicPr/>
                        <p:nvPr/>
                      </p:nvPicPr>
                      <p:blipFill>
                        <a:blip r:embed="rId12"/>
                        <a:stretch>
                          <a:fillRect/>
                        </a:stretch>
                      </p:blipFill>
                      <p:spPr>
                        <a:xfrm>
                          <a:off x="11099800" y="1446418"/>
                          <a:ext cx="1069975" cy="479425"/>
                        </a:xfrm>
                        <a:prstGeom prst="rect">
                          <a:avLst/>
                        </a:prstGeom>
                      </p:spPr>
                    </p:pic>
                  </p:oleObj>
                </mc:Fallback>
              </mc:AlternateContent>
            </a:graphicData>
          </a:graphic>
        </p:graphicFrame>
        <p:sp>
          <p:nvSpPr>
            <p:cNvPr id="102" name="左大括号 101"/>
            <p:cNvSpPr/>
            <p:nvPr/>
          </p:nvSpPr>
          <p:spPr bwMode="auto">
            <a:xfrm>
              <a:off x="9184868" y="1608359"/>
              <a:ext cx="197296" cy="4707773"/>
            </a:xfrm>
            <a:prstGeom prst="leftBrace">
              <a:avLst>
                <a:gd name="adj1" fmla="val 8333"/>
                <a:gd name="adj2" fmla="val 43076"/>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sz="800" b="1">
                <a:latin typeface="Arial" charset="0"/>
              </a:endParaRPr>
            </a:p>
          </p:txBody>
        </p:sp>
        <p:sp>
          <p:nvSpPr>
            <p:cNvPr id="106" name="下箭头 105"/>
            <p:cNvSpPr/>
            <p:nvPr/>
          </p:nvSpPr>
          <p:spPr bwMode="auto">
            <a:xfrm>
              <a:off x="11141401" y="1135983"/>
              <a:ext cx="192000" cy="314645"/>
            </a:xfrm>
            <a:prstGeom prst="downArrow">
              <a:avLst/>
            </a:prstGeom>
            <a:noFill/>
            <a:ln w="19050"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US" sz="1333">
                <a:latin typeface="Arial" charset="0"/>
              </a:endParaRPr>
            </a:p>
          </p:txBody>
        </p:sp>
        <p:sp>
          <p:nvSpPr>
            <p:cNvPr id="107" name="下箭头 106"/>
            <p:cNvSpPr/>
            <p:nvPr/>
          </p:nvSpPr>
          <p:spPr bwMode="auto">
            <a:xfrm>
              <a:off x="9520811" y="1152762"/>
              <a:ext cx="192000" cy="314645"/>
            </a:xfrm>
            <a:prstGeom prst="downArrow">
              <a:avLst/>
            </a:prstGeom>
            <a:noFill/>
            <a:ln w="19050"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US" sz="1333">
                <a:latin typeface="Arial" charset="0"/>
              </a:endParaRPr>
            </a:p>
          </p:txBody>
        </p:sp>
        <p:sp>
          <p:nvSpPr>
            <p:cNvPr id="86" name="左大括号 85"/>
            <p:cNvSpPr/>
            <p:nvPr/>
          </p:nvSpPr>
          <p:spPr bwMode="auto">
            <a:xfrm>
              <a:off x="10062325" y="1524029"/>
              <a:ext cx="216185" cy="824645"/>
            </a:xfrm>
            <a:prstGeom prst="leftBrace">
              <a:avLst>
                <a:gd name="adj1" fmla="val 8333"/>
                <a:gd name="adj2" fmla="val 43076"/>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sz="800" b="1">
                <a:latin typeface="Arial" charset="0"/>
              </a:endParaRPr>
            </a:p>
          </p:txBody>
        </p:sp>
        <p:sp>
          <p:nvSpPr>
            <p:cNvPr id="91" name="矩形 90"/>
            <p:cNvSpPr/>
            <p:nvPr/>
          </p:nvSpPr>
          <p:spPr>
            <a:xfrm>
              <a:off x="10184076" y="1471899"/>
              <a:ext cx="861133" cy="400110"/>
            </a:xfrm>
            <a:prstGeom prst="rect">
              <a:avLst/>
            </a:prstGeom>
          </p:spPr>
          <p:txBody>
            <a:bodyPr wrap="none">
              <a:spAutoFit/>
            </a:bodyPr>
            <a:lstStyle/>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Slice A</a:t>
              </a:r>
            </a:p>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Load </a:t>
              </a:r>
              <a:r>
                <a:rPr lang="en-US" dirty="0">
                  <a:latin typeface="Calibri" panose="020F0502020204030204" pitchFamily="34" charset="0"/>
                  <a:ea typeface="宋体" panose="02010600030101010101" pitchFamily="2" charset="-122"/>
                  <a:cs typeface="Calibri" panose="020F0502020204030204" pitchFamily="34" charset="0"/>
                </a:rPr>
                <a:t>Level </a:t>
              </a:r>
              <a:r>
                <a:rPr lang="en-US" dirty="0" smtClean="0">
                  <a:latin typeface="Calibri" panose="020F0502020204030204" pitchFamily="34" charset="0"/>
                  <a:ea typeface="宋体" panose="02010600030101010101" pitchFamily="2" charset="-122"/>
                  <a:cs typeface="Calibri" panose="020F0502020204030204" pitchFamily="34" charset="0"/>
                </a:rPr>
                <a:t>1:</a:t>
              </a:r>
              <a:endParaRPr lang="en-US" dirty="0">
                <a:latin typeface="Calibri" panose="020F0502020204030204" pitchFamily="34" charset="0"/>
                <a:ea typeface="宋体" panose="02010600030101010101" pitchFamily="2" charset="-122"/>
                <a:cs typeface="Calibri" panose="020F0502020204030204" pitchFamily="34" charset="0"/>
              </a:endParaRPr>
            </a:p>
          </p:txBody>
        </p:sp>
        <p:sp>
          <p:nvSpPr>
            <p:cNvPr id="92" name="矩形 91"/>
            <p:cNvSpPr/>
            <p:nvPr/>
          </p:nvSpPr>
          <p:spPr>
            <a:xfrm>
              <a:off x="10210151" y="1998257"/>
              <a:ext cx="861133" cy="400110"/>
            </a:xfrm>
            <a:prstGeom prst="rect">
              <a:avLst/>
            </a:prstGeom>
          </p:spPr>
          <p:txBody>
            <a:bodyPr wrap="none">
              <a:spAutoFit/>
            </a:bodyPr>
            <a:lstStyle/>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Slice B</a:t>
              </a:r>
            </a:p>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Load </a:t>
              </a:r>
              <a:r>
                <a:rPr lang="en-US" dirty="0">
                  <a:latin typeface="Calibri" panose="020F0502020204030204" pitchFamily="34" charset="0"/>
                  <a:ea typeface="宋体" panose="02010600030101010101" pitchFamily="2" charset="-122"/>
                  <a:cs typeface="Calibri" panose="020F0502020204030204" pitchFamily="34" charset="0"/>
                </a:rPr>
                <a:t>Level </a:t>
              </a:r>
              <a:r>
                <a:rPr lang="en-US" dirty="0" smtClean="0">
                  <a:latin typeface="Calibri" panose="020F0502020204030204" pitchFamily="34" charset="0"/>
                  <a:ea typeface="宋体" panose="02010600030101010101" pitchFamily="2" charset="-122"/>
                  <a:cs typeface="Calibri" panose="020F0502020204030204" pitchFamily="34" charset="0"/>
                </a:rPr>
                <a:t>2:</a:t>
              </a:r>
              <a:endParaRPr lang="en-US" dirty="0">
                <a:latin typeface="Calibri" panose="020F0502020204030204" pitchFamily="34" charset="0"/>
                <a:ea typeface="宋体" panose="02010600030101010101" pitchFamily="2" charset="-122"/>
                <a:cs typeface="Calibri" panose="020F0502020204030204" pitchFamily="34" charset="0"/>
              </a:endParaRPr>
            </a:p>
          </p:txBody>
        </p:sp>
        <p:sp>
          <p:nvSpPr>
            <p:cNvPr id="109" name="矩形 108"/>
            <p:cNvSpPr/>
            <p:nvPr/>
          </p:nvSpPr>
          <p:spPr>
            <a:xfrm>
              <a:off x="9272199" y="2691472"/>
              <a:ext cx="861133" cy="400110"/>
            </a:xfrm>
            <a:prstGeom prst="rect">
              <a:avLst/>
            </a:prstGeom>
          </p:spPr>
          <p:txBody>
            <a:bodyPr wrap="none">
              <a:spAutoFit/>
            </a:bodyPr>
            <a:lstStyle/>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Network </a:t>
              </a:r>
            </a:p>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Load </a:t>
              </a:r>
              <a:r>
                <a:rPr lang="en-US" dirty="0">
                  <a:latin typeface="Calibri" panose="020F0502020204030204" pitchFamily="34" charset="0"/>
                  <a:ea typeface="宋体" panose="02010600030101010101" pitchFamily="2" charset="-122"/>
                  <a:cs typeface="Calibri" panose="020F0502020204030204" pitchFamily="34" charset="0"/>
                </a:rPr>
                <a:t>Level </a:t>
              </a:r>
              <a:r>
                <a:rPr lang="en-US" dirty="0" smtClean="0">
                  <a:latin typeface="Calibri" panose="020F0502020204030204" pitchFamily="34" charset="0"/>
                  <a:ea typeface="宋体" panose="02010600030101010101" pitchFamily="2" charset="-122"/>
                  <a:cs typeface="Calibri" panose="020F0502020204030204" pitchFamily="34" charset="0"/>
                </a:rPr>
                <a:t>2:</a:t>
              </a:r>
              <a:endParaRPr lang="en-US" dirty="0">
                <a:latin typeface="Calibri" panose="020F0502020204030204" pitchFamily="34" charset="0"/>
                <a:ea typeface="宋体" panose="02010600030101010101" pitchFamily="2" charset="-122"/>
                <a:cs typeface="Calibri" panose="020F0502020204030204" pitchFamily="34" charset="0"/>
              </a:endParaRPr>
            </a:p>
          </p:txBody>
        </p:sp>
        <p:sp>
          <p:nvSpPr>
            <p:cNvPr id="111" name="左大括号 110"/>
            <p:cNvSpPr/>
            <p:nvPr/>
          </p:nvSpPr>
          <p:spPr bwMode="auto">
            <a:xfrm>
              <a:off x="10062322" y="2523093"/>
              <a:ext cx="216185" cy="824645"/>
            </a:xfrm>
            <a:prstGeom prst="leftBrace">
              <a:avLst>
                <a:gd name="adj1" fmla="val 8333"/>
                <a:gd name="adj2" fmla="val 43076"/>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sz="800" b="1">
                <a:latin typeface="Arial" charset="0"/>
              </a:endParaRPr>
            </a:p>
          </p:txBody>
        </p:sp>
        <p:sp>
          <p:nvSpPr>
            <p:cNvPr id="112" name="矩形 111"/>
            <p:cNvSpPr/>
            <p:nvPr/>
          </p:nvSpPr>
          <p:spPr>
            <a:xfrm>
              <a:off x="10184073" y="2470963"/>
              <a:ext cx="861133" cy="400110"/>
            </a:xfrm>
            <a:prstGeom prst="rect">
              <a:avLst/>
            </a:prstGeom>
          </p:spPr>
          <p:txBody>
            <a:bodyPr wrap="none">
              <a:spAutoFit/>
            </a:bodyPr>
            <a:lstStyle/>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Slice A</a:t>
              </a:r>
            </a:p>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Load </a:t>
              </a:r>
              <a:r>
                <a:rPr lang="en-US" dirty="0">
                  <a:latin typeface="Calibri" panose="020F0502020204030204" pitchFamily="34" charset="0"/>
                  <a:ea typeface="宋体" panose="02010600030101010101" pitchFamily="2" charset="-122"/>
                  <a:cs typeface="Calibri" panose="020F0502020204030204" pitchFamily="34" charset="0"/>
                </a:rPr>
                <a:t>Level </a:t>
              </a:r>
              <a:r>
                <a:rPr lang="en-US" dirty="0" smtClean="0">
                  <a:latin typeface="Calibri" panose="020F0502020204030204" pitchFamily="34" charset="0"/>
                  <a:ea typeface="宋体" panose="02010600030101010101" pitchFamily="2" charset="-122"/>
                  <a:cs typeface="Calibri" panose="020F0502020204030204" pitchFamily="34" charset="0"/>
                </a:rPr>
                <a:t>2:</a:t>
              </a:r>
              <a:endParaRPr lang="en-US" dirty="0">
                <a:latin typeface="Calibri" panose="020F0502020204030204" pitchFamily="34" charset="0"/>
                <a:ea typeface="宋体" panose="02010600030101010101" pitchFamily="2" charset="-122"/>
                <a:cs typeface="Calibri" panose="020F0502020204030204" pitchFamily="34" charset="0"/>
              </a:endParaRPr>
            </a:p>
          </p:txBody>
        </p:sp>
        <p:sp>
          <p:nvSpPr>
            <p:cNvPr id="113" name="矩形 112"/>
            <p:cNvSpPr/>
            <p:nvPr/>
          </p:nvSpPr>
          <p:spPr>
            <a:xfrm>
              <a:off x="10210148" y="2997321"/>
              <a:ext cx="861133" cy="400110"/>
            </a:xfrm>
            <a:prstGeom prst="rect">
              <a:avLst/>
            </a:prstGeom>
          </p:spPr>
          <p:txBody>
            <a:bodyPr wrap="none">
              <a:spAutoFit/>
            </a:bodyPr>
            <a:lstStyle/>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Slice B</a:t>
              </a:r>
            </a:p>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Load </a:t>
              </a:r>
              <a:r>
                <a:rPr lang="en-US" dirty="0">
                  <a:latin typeface="Calibri" panose="020F0502020204030204" pitchFamily="34" charset="0"/>
                  <a:ea typeface="宋体" panose="02010600030101010101" pitchFamily="2" charset="-122"/>
                  <a:cs typeface="Calibri" panose="020F0502020204030204" pitchFamily="34" charset="0"/>
                </a:rPr>
                <a:t>Level </a:t>
              </a:r>
              <a:r>
                <a:rPr lang="en-US" dirty="0" smtClean="0">
                  <a:latin typeface="Calibri" panose="020F0502020204030204" pitchFamily="34" charset="0"/>
                  <a:ea typeface="宋体" panose="02010600030101010101" pitchFamily="2" charset="-122"/>
                  <a:cs typeface="Calibri" panose="020F0502020204030204" pitchFamily="34" charset="0"/>
                </a:rPr>
                <a:t>1:</a:t>
              </a:r>
              <a:endParaRPr lang="en-US" dirty="0">
                <a:latin typeface="Calibri" panose="020F0502020204030204" pitchFamily="34" charset="0"/>
                <a:ea typeface="宋体" panose="02010600030101010101" pitchFamily="2" charset="-122"/>
                <a:cs typeface="Calibri" panose="020F0502020204030204" pitchFamily="34" charset="0"/>
              </a:endParaRPr>
            </a:p>
          </p:txBody>
        </p:sp>
        <p:sp>
          <p:nvSpPr>
            <p:cNvPr id="115" name="矩形 114"/>
            <p:cNvSpPr/>
            <p:nvPr/>
          </p:nvSpPr>
          <p:spPr>
            <a:xfrm>
              <a:off x="9280661" y="3715940"/>
              <a:ext cx="861133" cy="400110"/>
            </a:xfrm>
            <a:prstGeom prst="rect">
              <a:avLst/>
            </a:prstGeom>
          </p:spPr>
          <p:txBody>
            <a:bodyPr wrap="none">
              <a:spAutoFit/>
            </a:bodyPr>
            <a:lstStyle/>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Network </a:t>
              </a:r>
            </a:p>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Load Level 3:</a:t>
              </a:r>
              <a:endParaRPr lang="en-US" dirty="0">
                <a:latin typeface="Calibri" panose="020F0502020204030204" pitchFamily="34" charset="0"/>
                <a:ea typeface="宋体" panose="02010600030101010101" pitchFamily="2" charset="-122"/>
                <a:cs typeface="Calibri" panose="020F0502020204030204" pitchFamily="34" charset="0"/>
              </a:endParaRPr>
            </a:p>
          </p:txBody>
        </p:sp>
        <p:sp>
          <p:nvSpPr>
            <p:cNvPr id="117" name="左大括号 116"/>
            <p:cNvSpPr/>
            <p:nvPr/>
          </p:nvSpPr>
          <p:spPr bwMode="auto">
            <a:xfrm>
              <a:off x="10070784" y="3547561"/>
              <a:ext cx="216185" cy="824645"/>
            </a:xfrm>
            <a:prstGeom prst="leftBrace">
              <a:avLst>
                <a:gd name="adj1" fmla="val 8333"/>
                <a:gd name="adj2" fmla="val 43076"/>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sz="800" b="1">
                <a:latin typeface="Arial" charset="0"/>
              </a:endParaRPr>
            </a:p>
          </p:txBody>
        </p:sp>
        <p:sp>
          <p:nvSpPr>
            <p:cNvPr id="118" name="矩形 117"/>
            <p:cNvSpPr/>
            <p:nvPr/>
          </p:nvSpPr>
          <p:spPr>
            <a:xfrm>
              <a:off x="10192535" y="3495431"/>
              <a:ext cx="861133" cy="400110"/>
            </a:xfrm>
            <a:prstGeom prst="rect">
              <a:avLst/>
            </a:prstGeom>
          </p:spPr>
          <p:txBody>
            <a:bodyPr wrap="none">
              <a:spAutoFit/>
            </a:bodyPr>
            <a:lstStyle/>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Slice A</a:t>
              </a:r>
            </a:p>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Load </a:t>
              </a:r>
              <a:r>
                <a:rPr lang="en-US" dirty="0">
                  <a:latin typeface="Calibri" panose="020F0502020204030204" pitchFamily="34" charset="0"/>
                  <a:ea typeface="宋体" panose="02010600030101010101" pitchFamily="2" charset="-122"/>
                  <a:cs typeface="Calibri" panose="020F0502020204030204" pitchFamily="34" charset="0"/>
                </a:rPr>
                <a:t>Level </a:t>
              </a:r>
              <a:r>
                <a:rPr lang="en-US" dirty="0" smtClean="0">
                  <a:latin typeface="Calibri" panose="020F0502020204030204" pitchFamily="34" charset="0"/>
                  <a:ea typeface="宋体" panose="02010600030101010101" pitchFamily="2" charset="-122"/>
                  <a:cs typeface="Calibri" panose="020F0502020204030204" pitchFamily="34" charset="0"/>
                </a:rPr>
                <a:t>2:</a:t>
              </a:r>
              <a:endParaRPr lang="en-US" dirty="0">
                <a:latin typeface="Calibri" panose="020F0502020204030204" pitchFamily="34" charset="0"/>
                <a:ea typeface="宋体" panose="02010600030101010101" pitchFamily="2" charset="-122"/>
                <a:cs typeface="Calibri" panose="020F0502020204030204" pitchFamily="34" charset="0"/>
              </a:endParaRPr>
            </a:p>
          </p:txBody>
        </p:sp>
        <p:sp>
          <p:nvSpPr>
            <p:cNvPr id="119" name="矩形 118"/>
            <p:cNvSpPr/>
            <p:nvPr/>
          </p:nvSpPr>
          <p:spPr>
            <a:xfrm>
              <a:off x="10218610" y="4021789"/>
              <a:ext cx="861133" cy="400110"/>
            </a:xfrm>
            <a:prstGeom prst="rect">
              <a:avLst/>
            </a:prstGeom>
          </p:spPr>
          <p:txBody>
            <a:bodyPr wrap="none">
              <a:spAutoFit/>
            </a:bodyPr>
            <a:lstStyle/>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Slice B</a:t>
              </a:r>
            </a:p>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Load </a:t>
              </a:r>
              <a:r>
                <a:rPr lang="en-US" dirty="0">
                  <a:latin typeface="Calibri" panose="020F0502020204030204" pitchFamily="34" charset="0"/>
                  <a:ea typeface="宋体" panose="02010600030101010101" pitchFamily="2" charset="-122"/>
                  <a:cs typeface="Calibri" panose="020F0502020204030204" pitchFamily="34" charset="0"/>
                </a:rPr>
                <a:t>Level </a:t>
              </a:r>
              <a:r>
                <a:rPr lang="en-US" dirty="0" smtClean="0">
                  <a:latin typeface="Calibri" panose="020F0502020204030204" pitchFamily="34" charset="0"/>
                  <a:ea typeface="宋体" panose="02010600030101010101" pitchFamily="2" charset="-122"/>
                  <a:cs typeface="Calibri" panose="020F0502020204030204" pitchFamily="34" charset="0"/>
                </a:rPr>
                <a:t>3:</a:t>
              </a:r>
              <a:endParaRPr lang="en-US" dirty="0">
                <a:latin typeface="Calibri" panose="020F0502020204030204" pitchFamily="34" charset="0"/>
                <a:ea typeface="宋体" panose="02010600030101010101" pitchFamily="2" charset="-122"/>
                <a:cs typeface="Calibri" panose="020F0502020204030204" pitchFamily="34" charset="0"/>
              </a:endParaRPr>
            </a:p>
          </p:txBody>
        </p:sp>
        <p:sp>
          <p:nvSpPr>
            <p:cNvPr id="121" name="矩形 120"/>
            <p:cNvSpPr/>
            <p:nvPr/>
          </p:nvSpPr>
          <p:spPr>
            <a:xfrm>
              <a:off x="9289125" y="4698072"/>
              <a:ext cx="861133" cy="400110"/>
            </a:xfrm>
            <a:prstGeom prst="rect">
              <a:avLst/>
            </a:prstGeom>
          </p:spPr>
          <p:txBody>
            <a:bodyPr wrap="none">
              <a:spAutoFit/>
            </a:bodyPr>
            <a:lstStyle/>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Network </a:t>
              </a:r>
            </a:p>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Load </a:t>
              </a:r>
              <a:r>
                <a:rPr lang="en-US" dirty="0">
                  <a:latin typeface="Calibri" panose="020F0502020204030204" pitchFamily="34" charset="0"/>
                  <a:ea typeface="宋体" panose="02010600030101010101" pitchFamily="2" charset="-122"/>
                  <a:cs typeface="Calibri" panose="020F0502020204030204" pitchFamily="34" charset="0"/>
                </a:rPr>
                <a:t>Level </a:t>
              </a:r>
              <a:r>
                <a:rPr lang="en-US" dirty="0" smtClean="0">
                  <a:latin typeface="Calibri" panose="020F0502020204030204" pitchFamily="34" charset="0"/>
                  <a:ea typeface="宋体" panose="02010600030101010101" pitchFamily="2" charset="-122"/>
                  <a:cs typeface="Calibri" panose="020F0502020204030204" pitchFamily="34" charset="0"/>
                </a:rPr>
                <a:t>4:</a:t>
              </a:r>
              <a:endParaRPr lang="en-US" dirty="0">
                <a:latin typeface="Calibri" panose="020F0502020204030204" pitchFamily="34" charset="0"/>
                <a:ea typeface="宋体" panose="02010600030101010101" pitchFamily="2" charset="-122"/>
                <a:cs typeface="Calibri" panose="020F0502020204030204" pitchFamily="34" charset="0"/>
              </a:endParaRPr>
            </a:p>
          </p:txBody>
        </p:sp>
        <p:sp>
          <p:nvSpPr>
            <p:cNvPr id="123" name="左大括号 122"/>
            <p:cNvSpPr/>
            <p:nvPr/>
          </p:nvSpPr>
          <p:spPr bwMode="auto">
            <a:xfrm>
              <a:off x="10079248" y="4529693"/>
              <a:ext cx="216185" cy="824645"/>
            </a:xfrm>
            <a:prstGeom prst="leftBrace">
              <a:avLst>
                <a:gd name="adj1" fmla="val 8333"/>
                <a:gd name="adj2" fmla="val 43076"/>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sz="800" b="1">
                <a:latin typeface="Arial" charset="0"/>
              </a:endParaRPr>
            </a:p>
          </p:txBody>
        </p:sp>
        <p:sp>
          <p:nvSpPr>
            <p:cNvPr id="124" name="矩形 123"/>
            <p:cNvSpPr/>
            <p:nvPr/>
          </p:nvSpPr>
          <p:spPr>
            <a:xfrm>
              <a:off x="10200999" y="4477563"/>
              <a:ext cx="861133" cy="400110"/>
            </a:xfrm>
            <a:prstGeom prst="rect">
              <a:avLst/>
            </a:prstGeom>
          </p:spPr>
          <p:txBody>
            <a:bodyPr wrap="none">
              <a:spAutoFit/>
            </a:bodyPr>
            <a:lstStyle/>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Slice A</a:t>
              </a:r>
            </a:p>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Load </a:t>
              </a:r>
              <a:r>
                <a:rPr lang="en-US" dirty="0">
                  <a:latin typeface="Calibri" panose="020F0502020204030204" pitchFamily="34" charset="0"/>
                  <a:ea typeface="宋体" panose="02010600030101010101" pitchFamily="2" charset="-122"/>
                  <a:cs typeface="Calibri" panose="020F0502020204030204" pitchFamily="34" charset="0"/>
                </a:rPr>
                <a:t>Level </a:t>
              </a:r>
              <a:r>
                <a:rPr lang="en-US" dirty="0" smtClean="0">
                  <a:latin typeface="Calibri" panose="020F0502020204030204" pitchFamily="34" charset="0"/>
                  <a:ea typeface="宋体" panose="02010600030101010101" pitchFamily="2" charset="-122"/>
                  <a:cs typeface="Calibri" panose="020F0502020204030204" pitchFamily="34" charset="0"/>
                </a:rPr>
                <a:t>4:</a:t>
              </a:r>
              <a:endParaRPr lang="en-US" dirty="0">
                <a:latin typeface="Calibri" panose="020F0502020204030204" pitchFamily="34" charset="0"/>
                <a:ea typeface="宋体" panose="02010600030101010101" pitchFamily="2" charset="-122"/>
                <a:cs typeface="Calibri" panose="020F0502020204030204" pitchFamily="34" charset="0"/>
              </a:endParaRPr>
            </a:p>
          </p:txBody>
        </p:sp>
        <p:sp>
          <p:nvSpPr>
            <p:cNvPr id="125" name="矩形 124"/>
            <p:cNvSpPr/>
            <p:nvPr/>
          </p:nvSpPr>
          <p:spPr>
            <a:xfrm>
              <a:off x="10227074" y="5003921"/>
              <a:ext cx="861133" cy="400110"/>
            </a:xfrm>
            <a:prstGeom prst="rect">
              <a:avLst/>
            </a:prstGeom>
          </p:spPr>
          <p:txBody>
            <a:bodyPr wrap="none">
              <a:spAutoFit/>
            </a:bodyPr>
            <a:lstStyle/>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Slice B</a:t>
              </a:r>
            </a:p>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Load </a:t>
              </a:r>
              <a:r>
                <a:rPr lang="en-US" dirty="0">
                  <a:latin typeface="Calibri" panose="020F0502020204030204" pitchFamily="34" charset="0"/>
                  <a:ea typeface="宋体" panose="02010600030101010101" pitchFamily="2" charset="-122"/>
                  <a:cs typeface="Calibri" panose="020F0502020204030204" pitchFamily="34" charset="0"/>
                </a:rPr>
                <a:t>Level </a:t>
              </a:r>
              <a:r>
                <a:rPr lang="en-US" dirty="0" smtClean="0">
                  <a:latin typeface="Calibri" panose="020F0502020204030204" pitchFamily="34" charset="0"/>
                  <a:ea typeface="宋体" panose="02010600030101010101" pitchFamily="2" charset="-122"/>
                  <a:cs typeface="Calibri" panose="020F0502020204030204" pitchFamily="34" charset="0"/>
                </a:rPr>
                <a:t>4:</a:t>
              </a:r>
              <a:endParaRPr lang="en-US" dirty="0">
                <a:latin typeface="Calibri" panose="020F0502020204030204" pitchFamily="34" charset="0"/>
                <a:ea typeface="宋体" panose="02010600030101010101" pitchFamily="2" charset="-122"/>
                <a:cs typeface="Calibri" panose="020F0502020204030204" pitchFamily="34" charset="0"/>
              </a:endParaRPr>
            </a:p>
          </p:txBody>
        </p:sp>
        <p:sp>
          <p:nvSpPr>
            <p:cNvPr id="127" name="矩形 126"/>
            <p:cNvSpPr/>
            <p:nvPr/>
          </p:nvSpPr>
          <p:spPr>
            <a:xfrm>
              <a:off x="9289121" y="5697140"/>
              <a:ext cx="861133" cy="400110"/>
            </a:xfrm>
            <a:prstGeom prst="rect">
              <a:avLst/>
            </a:prstGeom>
          </p:spPr>
          <p:txBody>
            <a:bodyPr wrap="none">
              <a:spAutoFit/>
            </a:bodyPr>
            <a:lstStyle/>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Network </a:t>
              </a:r>
            </a:p>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Load </a:t>
              </a:r>
              <a:r>
                <a:rPr lang="en-US" dirty="0">
                  <a:latin typeface="Calibri" panose="020F0502020204030204" pitchFamily="34" charset="0"/>
                  <a:ea typeface="宋体" panose="02010600030101010101" pitchFamily="2" charset="-122"/>
                  <a:cs typeface="Calibri" panose="020F0502020204030204" pitchFamily="34" charset="0"/>
                </a:rPr>
                <a:t>Level </a:t>
              </a:r>
              <a:r>
                <a:rPr lang="en-US" dirty="0" smtClean="0">
                  <a:latin typeface="Calibri" panose="020F0502020204030204" pitchFamily="34" charset="0"/>
                  <a:ea typeface="宋体" panose="02010600030101010101" pitchFamily="2" charset="-122"/>
                  <a:cs typeface="Calibri" panose="020F0502020204030204" pitchFamily="34" charset="0"/>
                </a:rPr>
                <a:t>5:</a:t>
              </a:r>
              <a:endParaRPr lang="en-US" dirty="0">
                <a:latin typeface="Calibri" panose="020F0502020204030204" pitchFamily="34" charset="0"/>
                <a:ea typeface="宋体" panose="02010600030101010101" pitchFamily="2" charset="-122"/>
                <a:cs typeface="Calibri" panose="020F0502020204030204" pitchFamily="34" charset="0"/>
              </a:endParaRPr>
            </a:p>
          </p:txBody>
        </p:sp>
        <p:sp>
          <p:nvSpPr>
            <p:cNvPr id="129" name="左大括号 128"/>
            <p:cNvSpPr/>
            <p:nvPr/>
          </p:nvSpPr>
          <p:spPr bwMode="auto">
            <a:xfrm>
              <a:off x="10079244" y="5528761"/>
              <a:ext cx="216185" cy="824645"/>
            </a:xfrm>
            <a:prstGeom prst="leftBrace">
              <a:avLst>
                <a:gd name="adj1" fmla="val 8333"/>
                <a:gd name="adj2" fmla="val 43076"/>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sz="800" b="1">
                <a:latin typeface="Arial" charset="0"/>
              </a:endParaRPr>
            </a:p>
          </p:txBody>
        </p:sp>
        <p:sp>
          <p:nvSpPr>
            <p:cNvPr id="130" name="矩形 129"/>
            <p:cNvSpPr/>
            <p:nvPr/>
          </p:nvSpPr>
          <p:spPr>
            <a:xfrm>
              <a:off x="10200995" y="5476631"/>
              <a:ext cx="861133" cy="400110"/>
            </a:xfrm>
            <a:prstGeom prst="rect">
              <a:avLst/>
            </a:prstGeom>
          </p:spPr>
          <p:txBody>
            <a:bodyPr wrap="none">
              <a:spAutoFit/>
            </a:bodyPr>
            <a:lstStyle/>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Slice A</a:t>
              </a:r>
            </a:p>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Load </a:t>
              </a:r>
              <a:r>
                <a:rPr lang="en-US" dirty="0">
                  <a:latin typeface="Calibri" panose="020F0502020204030204" pitchFamily="34" charset="0"/>
                  <a:ea typeface="宋体" panose="02010600030101010101" pitchFamily="2" charset="-122"/>
                  <a:cs typeface="Calibri" panose="020F0502020204030204" pitchFamily="34" charset="0"/>
                </a:rPr>
                <a:t>Level </a:t>
              </a:r>
              <a:r>
                <a:rPr lang="en-US" dirty="0" smtClean="0">
                  <a:latin typeface="Calibri" panose="020F0502020204030204" pitchFamily="34" charset="0"/>
                  <a:ea typeface="宋体" panose="02010600030101010101" pitchFamily="2" charset="-122"/>
                  <a:cs typeface="Calibri" panose="020F0502020204030204" pitchFamily="34" charset="0"/>
                </a:rPr>
                <a:t>4:</a:t>
              </a:r>
              <a:endParaRPr lang="en-US" dirty="0">
                <a:latin typeface="Calibri" panose="020F0502020204030204" pitchFamily="34" charset="0"/>
                <a:ea typeface="宋体" panose="02010600030101010101" pitchFamily="2" charset="-122"/>
                <a:cs typeface="Calibri" panose="020F0502020204030204" pitchFamily="34" charset="0"/>
              </a:endParaRPr>
            </a:p>
          </p:txBody>
        </p:sp>
        <p:sp>
          <p:nvSpPr>
            <p:cNvPr id="131" name="矩形 130"/>
            <p:cNvSpPr/>
            <p:nvPr/>
          </p:nvSpPr>
          <p:spPr>
            <a:xfrm>
              <a:off x="10227070" y="6002989"/>
              <a:ext cx="861133" cy="400110"/>
            </a:xfrm>
            <a:prstGeom prst="rect">
              <a:avLst/>
            </a:prstGeom>
          </p:spPr>
          <p:txBody>
            <a:bodyPr wrap="none">
              <a:spAutoFit/>
            </a:bodyPr>
            <a:lstStyle/>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Slice B</a:t>
              </a:r>
            </a:p>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Load </a:t>
              </a:r>
              <a:r>
                <a:rPr lang="en-US" dirty="0">
                  <a:latin typeface="Calibri" panose="020F0502020204030204" pitchFamily="34" charset="0"/>
                  <a:ea typeface="宋体" panose="02010600030101010101" pitchFamily="2" charset="-122"/>
                  <a:cs typeface="Calibri" panose="020F0502020204030204" pitchFamily="34" charset="0"/>
                </a:rPr>
                <a:t>Level </a:t>
              </a:r>
              <a:r>
                <a:rPr lang="en-US" dirty="0" smtClean="0">
                  <a:latin typeface="Calibri" panose="020F0502020204030204" pitchFamily="34" charset="0"/>
                  <a:ea typeface="宋体" panose="02010600030101010101" pitchFamily="2" charset="-122"/>
                  <a:cs typeface="Calibri" panose="020F0502020204030204" pitchFamily="34" charset="0"/>
                </a:rPr>
                <a:t>5:</a:t>
              </a:r>
              <a:endParaRPr lang="en-US" dirty="0">
                <a:latin typeface="Calibri" panose="020F0502020204030204" pitchFamily="34" charset="0"/>
                <a:ea typeface="宋体" panose="02010600030101010101" pitchFamily="2" charset="-122"/>
                <a:cs typeface="Calibri" panose="020F0502020204030204" pitchFamily="34" charset="0"/>
              </a:endParaRPr>
            </a:p>
          </p:txBody>
        </p:sp>
        <p:graphicFrame>
          <p:nvGraphicFramePr>
            <p:cNvPr id="133" name="对象 132"/>
            <p:cNvGraphicFramePr>
              <a:graphicFrameLocks noChangeAspect="1"/>
            </p:cNvGraphicFramePr>
            <p:nvPr>
              <p:extLst/>
            </p:nvPr>
          </p:nvGraphicFramePr>
          <p:xfrm>
            <a:off x="11091333" y="1895154"/>
            <a:ext cx="1069975" cy="479425"/>
          </p:xfrm>
          <a:graphic>
            <a:graphicData uri="http://schemas.openxmlformats.org/presentationml/2006/ole">
              <mc:AlternateContent xmlns:mc="http://schemas.openxmlformats.org/markup-compatibility/2006">
                <mc:Choice xmlns:v="urn:schemas-microsoft-com:vml" Requires="v">
                  <p:oleObj spid="_x0000_s46557" name="Visio" r:id="rId13" imgW="1419034" imgH="666940" progId="Visio.Drawing.11">
                    <p:embed/>
                  </p:oleObj>
                </mc:Choice>
                <mc:Fallback>
                  <p:oleObj name="Visio" r:id="rId13" imgW="1419034" imgH="666940" progId="Visio.Drawing.11">
                    <p:embed/>
                    <p:pic>
                      <p:nvPicPr>
                        <p:cNvPr id="0" name=""/>
                        <p:cNvPicPr/>
                        <p:nvPr/>
                      </p:nvPicPr>
                      <p:blipFill>
                        <a:blip r:embed="rId12"/>
                        <a:stretch>
                          <a:fillRect/>
                        </a:stretch>
                      </p:blipFill>
                      <p:spPr>
                        <a:xfrm>
                          <a:off x="11091333" y="1895154"/>
                          <a:ext cx="1069975" cy="479425"/>
                        </a:xfrm>
                        <a:prstGeom prst="rect">
                          <a:avLst/>
                        </a:prstGeom>
                      </p:spPr>
                    </p:pic>
                  </p:oleObj>
                </mc:Fallback>
              </mc:AlternateContent>
            </a:graphicData>
          </a:graphic>
        </p:graphicFrame>
        <p:graphicFrame>
          <p:nvGraphicFramePr>
            <p:cNvPr id="134" name="对象 133"/>
            <p:cNvGraphicFramePr>
              <a:graphicFrameLocks noChangeAspect="1"/>
            </p:cNvGraphicFramePr>
            <p:nvPr>
              <p:extLst/>
            </p:nvPr>
          </p:nvGraphicFramePr>
          <p:xfrm>
            <a:off x="11082866" y="2403154"/>
            <a:ext cx="1069975" cy="479425"/>
          </p:xfrm>
          <a:graphic>
            <a:graphicData uri="http://schemas.openxmlformats.org/presentationml/2006/ole">
              <mc:AlternateContent xmlns:mc="http://schemas.openxmlformats.org/markup-compatibility/2006">
                <mc:Choice xmlns:v="urn:schemas-microsoft-com:vml" Requires="v">
                  <p:oleObj spid="_x0000_s46558" name="Visio" r:id="rId14" imgW="1419034" imgH="666940" progId="Visio.Drawing.11">
                    <p:embed/>
                  </p:oleObj>
                </mc:Choice>
                <mc:Fallback>
                  <p:oleObj name="Visio" r:id="rId14" imgW="1419034" imgH="666940" progId="Visio.Drawing.11">
                    <p:embed/>
                    <p:pic>
                      <p:nvPicPr>
                        <p:cNvPr id="0" name=""/>
                        <p:cNvPicPr/>
                        <p:nvPr/>
                      </p:nvPicPr>
                      <p:blipFill>
                        <a:blip r:embed="rId12"/>
                        <a:stretch>
                          <a:fillRect/>
                        </a:stretch>
                      </p:blipFill>
                      <p:spPr>
                        <a:xfrm>
                          <a:off x="11082866" y="2403154"/>
                          <a:ext cx="1069975" cy="479425"/>
                        </a:xfrm>
                        <a:prstGeom prst="rect">
                          <a:avLst/>
                        </a:prstGeom>
                      </p:spPr>
                    </p:pic>
                  </p:oleObj>
                </mc:Fallback>
              </mc:AlternateContent>
            </a:graphicData>
          </a:graphic>
        </p:graphicFrame>
        <p:graphicFrame>
          <p:nvGraphicFramePr>
            <p:cNvPr id="135" name="对象 134"/>
            <p:cNvGraphicFramePr>
              <a:graphicFrameLocks noChangeAspect="1"/>
            </p:cNvGraphicFramePr>
            <p:nvPr>
              <p:extLst/>
            </p:nvPr>
          </p:nvGraphicFramePr>
          <p:xfrm>
            <a:off x="11074400" y="2894223"/>
            <a:ext cx="1069975" cy="479425"/>
          </p:xfrm>
          <a:graphic>
            <a:graphicData uri="http://schemas.openxmlformats.org/presentationml/2006/ole">
              <mc:AlternateContent xmlns:mc="http://schemas.openxmlformats.org/markup-compatibility/2006">
                <mc:Choice xmlns:v="urn:schemas-microsoft-com:vml" Requires="v">
                  <p:oleObj spid="_x0000_s46559" name="Visio" r:id="rId15" imgW="1419034" imgH="666940" progId="Visio.Drawing.11">
                    <p:embed/>
                  </p:oleObj>
                </mc:Choice>
                <mc:Fallback>
                  <p:oleObj name="Visio" r:id="rId15" imgW="1419034" imgH="666940" progId="Visio.Drawing.11">
                    <p:embed/>
                    <p:pic>
                      <p:nvPicPr>
                        <p:cNvPr id="0" name=""/>
                        <p:cNvPicPr/>
                        <p:nvPr/>
                      </p:nvPicPr>
                      <p:blipFill>
                        <a:blip r:embed="rId12"/>
                        <a:stretch>
                          <a:fillRect/>
                        </a:stretch>
                      </p:blipFill>
                      <p:spPr>
                        <a:xfrm>
                          <a:off x="11074400" y="2894223"/>
                          <a:ext cx="1069975" cy="479425"/>
                        </a:xfrm>
                        <a:prstGeom prst="rect">
                          <a:avLst/>
                        </a:prstGeom>
                      </p:spPr>
                    </p:pic>
                  </p:oleObj>
                </mc:Fallback>
              </mc:AlternateContent>
            </a:graphicData>
          </a:graphic>
        </p:graphicFrame>
        <p:graphicFrame>
          <p:nvGraphicFramePr>
            <p:cNvPr id="136" name="对象 135"/>
            <p:cNvGraphicFramePr>
              <a:graphicFrameLocks noChangeAspect="1"/>
            </p:cNvGraphicFramePr>
            <p:nvPr>
              <p:extLst/>
            </p:nvPr>
          </p:nvGraphicFramePr>
          <p:xfrm>
            <a:off x="11065933" y="3402226"/>
            <a:ext cx="1069975" cy="479425"/>
          </p:xfrm>
          <a:graphic>
            <a:graphicData uri="http://schemas.openxmlformats.org/presentationml/2006/ole">
              <mc:AlternateContent xmlns:mc="http://schemas.openxmlformats.org/markup-compatibility/2006">
                <mc:Choice xmlns:v="urn:schemas-microsoft-com:vml" Requires="v">
                  <p:oleObj spid="_x0000_s46560" name="Visio" r:id="rId16" imgW="1419034" imgH="666940" progId="Visio.Drawing.11">
                    <p:embed/>
                  </p:oleObj>
                </mc:Choice>
                <mc:Fallback>
                  <p:oleObj name="Visio" r:id="rId16" imgW="1419034" imgH="666940" progId="Visio.Drawing.11">
                    <p:embed/>
                    <p:pic>
                      <p:nvPicPr>
                        <p:cNvPr id="0" name=""/>
                        <p:cNvPicPr/>
                        <p:nvPr/>
                      </p:nvPicPr>
                      <p:blipFill>
                        <a:blip r:embed="rId12"/>
                        <a:stretch>
                          <a:fillRect/>
                        </a:stretch>
                      </p:blipFill>
                      <p:spPr>
                        <a:xfrm>
                          <a:off x="11065933" y="3402226"/>
                          <a:ext cx="1069975" cy="479425"/>
                        </a:xfrm>
                        <a:prstGeom prst="rect">
                          <a:avLst/>
                        </a:prstGeom>
                      </p:spPr>
                    </p:pic>
                  </p:oleObj>
                </mc:Fallback>
              </mc:AlternateContent>
            </a:graphicData>
          </a:graphic>
        </p:graphicFrame>
        <p:graphicFrame>
          <p:nvGraphicFramePr>
            <p:cNvPr id="137" name="对象 136"/>
            <p:cNvGraphicFramePr>
              <a:graphicFrameLocks noChangeAspect="1"/>
            </p:cNvGraphicFramePr>
            <p:nvPr>
              <p:extLst/>
            </p:nvPr>
          </p:nvGraphicFramePr>
          <p:xfrm>
            <a:off x="11057466" y="3944093"/>
            <a:ext cx="1069975" cy="479425"/>
          </p:xfrm>
          <a:graphic>
            <a:graphicData uri="http://schemas.openxmlformats.org/presentationml/2006/ole">
              <mc:AlternateContent xmlns:mc="http://schemas.openxmlformats.org/markup-compatibility/2006">
                <mc:Choice xmlns:v="urn:schemas-microsoft-com:vml" Requires="v">
                  <p:oleObj spid="_x0000_s46561" name="Visio" r:id="rId17" imgW="1419034" imgH="666940" progId="Visio.Drawing.11">
                    <p:embed/>
                  </p:oleObj>
                </mc:Choice>
                <mc:Fallback>
                  <p:oleObj name="Visio" r:id="rId17" imgW="1419034" imgH="666940" progId="Visio.Drawing.11">
                    <p:embed/>
                    <p:pic>
                      <p:nvPicPr>
                        <p:cNvPr id="0" name=""/>
                        <p:cNvPicPr/>
                        <p:nvPr/>
                      </p:nvPicPr>
                      <p:blipFill>
                        <a:blip r:embed="rId12"/>
                        <a:stretch>
                          <a:fillRect/>
                        </a:stretch>
                      </p:blipFill>
                      <p:spPr>
                        <a:xfrm>
                          <a:off x="11057466" y="3944093"/>
                          <a:ext cx="1069975" cy="479425"/>
                        </a:xfrm>
                        <a:prstGeom prst="rect">
                          <a:avLst/>
                        </a:prstGeom>
                      </p:spPr>
                    </p:pic>
                  </p:oleObj>
                </mc:Fallback>
              </mc:AlternateContent>
            </a:graphicData>
          </a:graphic>
        </p:graphicFrame>
        <p:graphicFrame>
          <p:nvGraphicFramePr>
            <p:cNvPr id="138" name="对象 137"/>
            <p:cNvGraphicFramePr>
              <a:graphicFrameLocks noChangeAspect="1"/>
            </p:cNvGraphicFramePr>
            <p:nvPr>
              <p:extLst/>
            </p:nvPr>
          </p:nvGraphicFramePr>
          <p:xfrm>
            <a:off x="11074397" y="4435160"/>
            <a:ext cx="1069975" cy="479425"/>
          </p:xfrm>
          <a:graphic>
            <a:graphicData uri="http://schemas.openxmlformats.org/presentationml/2006/ole">
              <mc:AlternateContent xmlns:mc="http://schemas.openxmlformats.org/markup-compatibility/2006">
                <mc:Choice xmlns:v="urn:schemas-microsoft-com:vml" Requires="v">
                  <p:oleObj spid="_x0000_s46562" name="Visio" r:id="rId18" imgW="1419034" imgH="666940" progId="Visio.Drawing.11">
                    <p:embed/>
                  </p:oleObj>
                </mc:Choice>
                <mc:Fallback>
                  <p:oleObj name="Visio" r:id="rId18" imgW="1419034" imgH="666940" progId="Visio.Drawing.11">
                    <p:embed/>
                    <p:pic>
                      <p:nvPicPr>
                        <p:cNvPr id="0" name=""/>
                        <p:cNvPicPr/>
                        <p:nvPr/>
                      </p:nvPicPr>
                      <p:blipFill>
                        <a:blip r:embed="rId12"/>
                        <a:stretch>
                          <a:fillRect/>
                        </a:stretch>
                      </p:blipFill>
                      <p:spPr>
                        <a:xfrm>
                          <a:off x="11074397" y="4435160"/>
                          <a:ext cx="1069975" cy="479425"/>
                        </a:xfrm>
                        <a:prstGeom prst="rect">
                          <a:avLst/>
                        </a:prstGeom>
                      </p:spPr>
                    </p:pic>
                  </p:oleObj>
                </mc:Fallback>
              </mc:AlternateContent>
            </a:graphicData>
          </a:graphic>
        </p:graphicFrame>
        <p:graphicFrame>
          <p:nvGraphicFramePr>
            <p:cNvPr id="139" name="对象 138"/>
            <p:cNvGraphicFramePr>
              <a:graphicFrameLocks noChangeAspect="1"/>
            </p:cNvGraphicFramePr>
            <p:nvPr>
              <p:extLst/>
            </p:nvPr>
          </p:nvGraphicFramePr>
          <p:xfrm>
            <a:off x="11065931" y="4943159"/>
            <a:ext cx="1069975" cy="479425"/>
          </p:xfrm>
          <a:graphic>
            <a:graphicData uri="http://schemas.openxmlformats.org/presentationml/2006/ole">
              <mc:AlternateContent xmlns:mc="http://schemas.openxmlformats.org/markup-compatibility/2006">
                <mc:Choice xmlns:v="urn:schemas-microsoft-com:vml" Requires="v">
                  <p:oleObj spid="_x0000_s46563" name="Visio" r:id="rId19" imgW="1419034" imgH="666940" progId="Visio.Drawing.11">
                    <p:embed/>
                  </p:oleObj>
                </mc:Choice>
                <mc:Fallback>
                  <p:oleObj name="Visio" r:id="rId19" imgW="1419034" imgH="666940" progId="Visio.Drawing.11">
                    <p:embed/>
                    <p:pic>
                      <p:nvPicPr>
                        <p:cNvPr id="0" name=""/>
                        <p:cNvPicPr/>
                        <p:nvPr/>
                      </p:nvPicPr>
                      <p:blipFill>
                        <a:blip r:embed="rId12"/>
                        <a:stretch>
                          <a:fillRect/>
                        </a:stretch>
                      </p:blipFill>
                      <p:spPr>
                        <a:xfrm>
                          <a:off x="11065931" y="4943159"/>
                          <a:ext cx="1069975" cy="479425"/>
                        </a:xfrm>
                        <a:prstGeom prst="rect">
                          <a:avLst/>
                        </a:prstGeom>
                      </p:spPr>
                    </p:pic>
                  </p:oleObj>
                </mc:Fallback>
              </mc:AlternateContent>
            </a:graphicData>
          </a:graphic>
        </p:graphicFrame>
        <p:graphicFrame>
          <p:nvGraphicFramePr>
            <p:cNvPr id="140" name="对象 139"/>
            <p:cNvGraphicFramePr>
              <a:graphicFrameLocks noChangeAspect="1"/>
            </p:cNvGraphicFramePr>
            <p:nvPr>
              <p:extLst/>
            </p:nvPr>
          </p:nvGraphicFramePr>
          <p:xfrm>
            <a:off x="11057465" y="5451158"/>
            <a:ext cx="1069975" cy="479425"/>
          </p:xfrm>
          <a:graphic>
            <a:graphicData uri="http://schemas.openxmlformats.org/presentationml/2006/ole">
              <mc:AlternateContent xmlns:mc="http://schemas.openxmlformats.org/markup-compatibility/2006">
                <mc:Choice xmlns:v="urn:schemas-microsoft-com:vml" Requires="v">
                  <p:oleObj spid="_x0000_s46564" name="Visio" r:id="rId20" imgW="1419034" imgH="666940" progId="Visio.Drawing.11">
                    <p:embed/>
                  </p:oleObj>
                </mc:Choice>
                <mc:Fallback>
                  <p:oleObj name="Visio" r:id="rId20" imgW="1419034" imgH="666940" progId="Visio.Drawing.11">
                    <p:embed/>
                    <p:pic>
                      <p:nvPicPr>
                        <p:cNvPr id="0" name=""/>
                        <p:cNvPicPr/>
                        <p:nvPr/>
                      </p:nvPicPr>
                      <p:blipFill>
                        <a:blip r:embed="rId12"/>
                        <a:stretch>
                          <a:fillRect/>
                        </a:stretch>
                      </p:blipFill>
                      <p:spPr>
                        <a:xfrm>
                          <a:off x="11057465" y="5451158"/>
                          <a:ext cx="1069975" cy="479425"/>
                        </a:xfrm>
                        <a:prstGeom prst="rect">
                          <a:avLst/>
                        </a:prstGeom>
                      </p:spPr>
                    </p:pic>
                  </p:oleObj>
                </mc:Fallback>
              </mc:AlternateContent>
            </a:graphicData>
          </a:graphic>
        </p:graphicFrame>
        <p:graphicFrame>
          <p:nvGraphicFramePr>
            <p:cNvPr id="141" name="对象 140"/>
            <p:cNvGraphicFramePr>
              <a:graphicFrameLocks noChangeAspect="1"/>
            </p:cNvGraphicFramePr>
            <p:nvPr>
              <p:extLst/>
            </p:nvPr>
          </p:nvGraphicFramePr>
          <p:xfrm>
            <a:off x="11065930" y="5942227"/>
            <a:ext cx="1069975" cy="479425"/>
          </p:xfrm>
          <a:graphic>
            <a:graphicData uri="http://schemas.openxmlformats.org/presentationml/2006/ole">
              <mc:AlternateContent xmlns:mc="http://schemas.openxmlformats.org/markup-compatibility/2006">
                <mc:Choice xmlns:v="urn:schemas-microsoft-com:vml" Requires="v">
                  <p:oleObj spid="_x0000_s46565" name="Visio" r:id="rId21" imgW="1419034" imgH="666940" progId="Visio.Drawing.11">
                    <p:embed/>
                  </p:oleObj>
                </mc:Choice>
                <mc:Fallback>
                  <p:oleObj name="Visio" r:id="rId21" imgW="1419034" imgH="666940" progId="Visio.Drawing.11">
                    <p:embed/>
                    <p:pic>
                      <p:nvPicPr>
                        <p:cNvPr id="0" name=""/>
                        <p:cNvPicPr/>
                        <p:nvPr/>
                      </p:nvPicPr>
                      <p:blipFill>
                        <a:blip r:embed="rId12"/>
                        <a:stretch>
                          <a:fillRect/>
                        </a:stretch>
                      </p:blipFill>
                      <p:spPr>
                        <a:xfrm>
                          <a:off x="11065930" y="5942227"/>
                          <a:ext cx="1069975" cy="479425"/>
                        </a:xfrm>
                        <a:prstGeom prst="rect">
                          <a:avLst/>
                        </a:prstGeom>
                      </p:spPr>
                    </p:pic>
                  </p:oleObj>
                </mc:Fallback>
              </mc:AlternateContent>
            </a:graphicData>
          </a:graphic>
        </p:graphicFrame>
      </p:grpSp>
    </p:spTree>
    <p:extLst>
      <p:ext uri="{BB962C8B-B14F-4D97-AF65-F5344CB8AC3E}">
        <p14:creationId xmlns:p14="http://schemas.microsoft.com/office/powerpoint/2010/main" val="1452199310"/>
      </p:ext>
    </p:extLst>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50456" y="68459"/>
            <a:ext cx="10549344" cy="4826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a:bodyPr>
          <a:lstStyle/>
          <a:p>
            <a:r>
              <a:rPr lang="en-US" altLang="zh-CN" sz="2400" b="1" dirty="0">
                <a:solidFill>
                  <a:srgbClr val="C00000"/>
                </a:solidFill>
              </a:rPr>
              <a:t>Service Distribution Model Training per Region</a:t>
            </a:r>
            <a:endParaRPr lang="en-US" sz="2400" b="1" dirty="0">
              <a:solidFill>
                <a:srgbClr val="C00000"/>
              </a:solidFill>
            </a:endParaRPr>
          </a:p>
        </p:txBody>
      </p:sp>
      <p:sp>
        <p:nvSpPr>
          <p:cNvPr id="42" name="圆角矩形 41"/>
          <p:cNvSpPr/>
          <p:nvPr/>
        </p:nvSpPr>
        <p:spPr bwMode="auto">
          <a:xfrm>
            <a:off x="250182" y="5264876"/>
            <a:ext cx="3394540" cy="456946"/>
          </a:xfrm>
          <a:prstGeom prst="roundRect">
            <a:avLst/>
          </a:prstGeom>
          <a:solidFill>
            <a:srgbClr val="CCFFFF"/>
          </a:solidFill>
          <a:ln w="12700" algn="ctr">
            <a:solidFill>
              <a:srgbClr val="41719C"/>
            </a:solidFill>
            <a:prstDash val="dash"/>
            <a:miter lim="800000"/>
            <a:headEnd/>
            <a:tailEnd/>
          </a:ln>
        </p:spPr>
        <p:txBody>
          <a:bodyPr anchor="ctr"/>
          <a:lstStyle/>
          <a:p>
            <a:pPr algn="ctr"/>
            <a:r>
              <a:rPr lang="en-US" altLang="zh-CN" sz="1500" dirty="0">
                <a:solidFill>
                  <a:schemeClr val="tx1"/>
                </a:solidFill>
                <a:latin typeface="微软雅黑" panose="020B0503020204020204" pitchFamily="34" charset="-122"/>
                <a:ea typeface="微软雅黑" panose="020B0503020204020204" pitchFamily="34" charset="-122"/>
              </a:rPr>
              <a:t>5G NF</a:t>
            </a:r>
            <a:endParaRPr lang="zh-CN" altLang="en-US" sz="1500" dirty="0">
              <a:solidFill>
                <a:schemeClr val="tx1"/>
              </a:solidFill>
              <a:latin typeface="微软雅黑" panose="020B0503020204020204" pitchFamily="34" charset="-122"/>
              <a:ea typeface="微软雅黑" panose="020B0503020204020204" pitchFamily="34" charset="-122"/>
            </a:endParaRPr>
          </a:p>
        </p:txBody>
      </p:sp>
      <p:sp>
        <p:nvSpPr>
          <p:cNvPr id="43" name="Rounded Rectangle 3"/>
          <p:cNvSpPr>
            <a:spLocks noChangeArrowheads="1"/>
          </p:cNvSpPr>
          <p:nvPr/>
        </p:nvSpPr>
        <p:spPr bwMode="auto">
          <a:xfrm>
            <a:off x="158111" y="2229341"/>
            <a:ext cx="3497794" cy="962935"/>
          </a:xfrm>
          <a:prstGeom prst="roundRect">
            <a:avLst>
              <a:gd name="adj" fmla="val 8847"/>
            </a:avLst>
          </a:prstGeom>
          <a:noFill/>
          <a:ln w="12700" algn="ctr">
            <a:solidFill>
              <a:schemeClr val="tx2">
                <a:lumMod val="50000"/>
              </a:schemeClr>
            </a:solidFill>
            <a:prstDash val="lgDash"/>
            <a:miter lim="800000"/>
            <a:headEnd/>
            <a:tailEnd/>
          </a:ln>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a:spcBef>
                <a:spcPct val="0"/>
              </a:spcBef>
              <a:buNone/>
            </a:pPr>
            <a:endParaRPr lang="en-US" altLang="zh-CN" sz="750">
              <a:latin typeface="微软雅黑" panose="020B0503020204020204" pitchFamily="34" charset="-122"/>
              <a:ea typeface="微软雅黑" panose="020B0503020204020204" pitchFamily="34" charset="-122"/>
            </a:endParaRPr>
          </a:p>
        </p:txBody>
      </p:sp>
      <p:grpSp>
        <p:nvGrpSpPr>
          <p:cNvPr id="52" name="组合 51"/>
          <p:cNvGrpSpPr/>
          <p:nvPr/>
        </p:nvGrpSpPr>
        <p:grpSpPr>
          <a:xfrm>
            <a:off x="2450225" y="2313245"/>
            <a:ext cx="1070779" cy="577004"/>
            <a:chOff x="2344839" y="849773"/>
            <a:chExt cx="1177266" cy="537935"/>
          </a:xfrm>
        </p:grpSpPr>
        <p:sp>
          <p:nvSpPr>
            <p:cNvPr id="53" name="Rectangle 59"/>
            <p:cNvSpPr/>
            <p:nvPr/>
          </p:nvSpPr>
          <p:spPr bwMode="auto">
            <a:xfrm>
              <a:off x="2344839" y="1172506"/>
              <a:ext cx="1177266" cy="215202"/>
            </a:xfrm>
            <a:prstGeom prst="rect">
              <a:avLst/>
            </a:prstGeom>
            <a:noFill/>
          </p:spPr>
          <p:txBody>
            <a:bodyPr wrap="square">
              <a:spAutoFit/>
            </a:bodyPr>
            <a:lstStyle/>
            <a:p>
              <a:pPr algn="ctr">
                <a:buNone/>
                <a:defRPr/>
              </a:pPr>
              <a:r>
                <a:rPr lang="en-US" altLang="zh-CN" sz="900" dirty="0">
                  <a:solidFill>
                    <a:schemeClr val="tx1"/>
                  </a:solidFill>
                  <a:latin typeface="微软雅黑" panose="020B0503020204020204" pitchFamily="34" charset="-122"/>
                  <a:ea typeface="微软雅黑" panose="020B0503020204020204" pitchFamily="34" charset="-122"/>
                </a:rPr>
                <a:t>Vertical(URLLC)</a:t>
              </a:r>
            </a:p>
          </p:txBody>
        </p:sp>
        <p:pic>
          <p:nvPicPr>
            <p:cNvPr id="56" name="图片 55"/>
            <p:cNvPicPr>
              <a:picLocks noChangeAspect="1"/>
            </p:cNvPicPr>
            <p:nvPr/>
          </p:nvPicPr>
          <p:blipFill>
            <a:blip r:embed="rId4" cstate="print"/>
            <a:stretch>
              <a:fillRect/>
            </a:stretch>
          </p:blipFill>
          <p:spPr>
            <a:xfrm>
              <a:off x="2535452" y="849773"/>
              <a:ext cx="728147" cy="334018"/>
            </a:xfrm>
            <a:prstGeom prst="rect">
              <a:avLst/>
            </a:prstGeom>
            <a:solidFill>
              <a:srgbClr val="CCFFFF"/>
            </a:solidFill>
            <a:ln w="12700" algn="ctr">
              <a:solidFill>
                <a:srgbClr val="41719C"/>
              </a:solidFill>
              <a:prstDash val="dash"/>
              <a:miter lim="800000"/>
              <a:headEnd/>
              <a:tailEnd/>
            </a:ln>
          </p:spPr>
        </p:pic>
      </p:grpSp>
      <p:sp>
        <p:nvSpPr>
          <p:cNvPr id="57" name="Rounded Rectangle 13"/>
          <p:cNvSpPr>
            <a:spLocks noChangeArrowheads="1"/>
          </p:cNvSpPr>
          <p:nvPr/>
        </p:nvSpPr>
        <p:spPr bwMode="auto">
          <a:xfrm>
            <a:off x="250181" y="3924640"/>
            <a:ext cx="3405723" cy="773291"/>
          </a:xfrm>
          <a:prstGeom prst="roundRect">
            <a:avLst>
              <a:gd name="adj" fmla="val 16667"/>
            </a:avLst>
          </a:prstGeom>
          <a:solidFill>
            <a:schemeClr val="accent6">
              <a:lumMod val="60000"/>
              <a:lumOff val="40000"/>
            </a:schemeClr>
          </a:solidFill>
          <a:ln w="19050" algn="ctr">
            <a:solidFill>
              <a:srgbClr val="C00000"/>
            </a:solidFill>
            <a:miter lim="800000"/>
            <a:headEnd/>
            <a:tailEnd/>
          </a:ln>
        </p:spPr>
        <p:txBody>
          <a:bodyPr anchor="ctr"/>
          <a:lstStyle>
            <a:lvl1pPr defTabSz="800100">
              <a:spcBef>
                <a:spcPct val="20000"/>
              </a:spcBef>
              <a:buBlip>
                <a:blip r:embed="rId3"/>
              </a:buBlip>
              <a:defRPr sz="2800">
                <a:solidFill>
                  <a:schemeClr val="tx1"/>
                </a:solidFill>
                <a:latin typeface="Calibri" panose="020F0502020204030204" pitchFamily="34" charset="0"/>
              </a:defRPr>
            </a:lvl1pPr>
            <a:lvl2pPr marL="742950" indent="-285750" defTabSz="8001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defTabSz="8001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defTabSz="8001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8001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defTabSz="8001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defTabSz="8001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defTabSz="8001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defTabSz="8001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a:lnSpc>
                <a:spcPts val="900"/>
              </a:lnSpc>
              <a:spcBef>
                <a:spcPct val="0"/>
              </a:spcBef>
              <a:buNone/>
            </a:pPr>
            <a:r>
              <a:rPr lang="en-US" altLang="zh-CN" sz="1200" dirty="0">
                <a:solidFill>
                  <a:srgbClr val="C00000"/>
                </a:solidFill>
                <a:latin typeface="微软雅黑" panose="020B0503020204020204" pitchFamily="34" charset="-122"/>
                <a:ea typeface="微软雅黑" panose="020B0503020204020204" pitchFamily="34" charset="-122"/>
              </a:rPr>
              <a:t>                     </a:t>
            </a:r>
          </a:p>
          <a:p>
            <a:pPr algn="ctr">
              <a:lnSpc>
                <a:spcPts val="900"/>
              </a:lnSpc>
              <a:spcBef>
                <a:spcPct val="0"/>
              </a:spcBef>
              <a:buNone/>
            </a:pPr>
            <a:r>
              <a:rPr lang="en-US" altLang="zh-CN" sz="1200" dirty="0" smtClean="0">
                <a:solidFill>
                  <a:srgbClr val="C00000"/>
                </a:solidFill>
                <a:latin typeface="微软雅黑" panose="020B0503020204020204" pitchFamily="34" charset="-122"/>
                <a:ea typeface="微软雅黑" panose="020B0503020204020204" pitchFamily="34" charset="-122"/>
              </a:rPr>
              <a:t>NWDAF</a:t>
            </a:r>
          </a:p>
          <a:p>
            <a:pPr algn="ctr">
              <a:lnSpc>
                <a:spcPts val="900"/>
              </a:lnSpc>
              <a:spcBef>
                <a:spcPct val="0"/>
              </a:spcBef>
              <a:buNone/>
            </a:pPr>
            <a:endParaRPr lang="en-US" altLang="zh-CN" sz="1200" dirty="0" smtClean="0">
              <a:solidFill>
                <a:srgbClr val="C00000"/>
              </a:solidFill>
              <a:latin typeface="微软雅黑" panose="020B0503020204020204" pitchFamily="34" charset="-122"/>
              <a:ea typeface="微软雅黑" panose="020B0503020204020204" pitchFamily="34" charset="-122"/>
            </a:endParaRPr>
          </a:p>
          <a:p>
            <a:pPr algn="ctr">
              <a:lnSpc>
                <a:spcPts val="900"/>
              </a:lnSpc>
              <a:spcBef>
                <a:spcPct val="0"/>
              </a:spcBef>
              <a:buNone/>
            </a:pPr>
            <a:endParaRPr lang="en-US" altLang="zh-CN" sz="1200" dirty="0" smtClean="0">
              <a:solidFill>
                <a:srgbClr val="C00000"/>
              </a:solidFill>
              <a:latin typeface="微软雅黑" panose="020B0503020204020204" pitchFamily="34" charset="-122"/>
              <a:ea typeface="微软雅黑" panose="020B0503020204020204" pitchFamily="34" charset="-122"/>
            </a:endParaRPr>
          </a:p>
          <a:p>
            <a:pPr algn="ctr">
              <a:lnSpc>
                <a:spcPts val="900"/>
              </a:lnSpc>
              <a:spcBef>
                <a:spcPct val="0"/>
              </a:spcBef>
              <a:buNone/>
            </a:pPr>
            <a:endParaRPr lang="en-US" altLang="zh-CN" sz="1200" dirty="0" smtClean="0">
              <a:solidFill>
                <a:srgbClr val="C00000"/>
              </a:solidFill>
              <a:latin typeface="微软雅黑" panose="020B0503020204020204" pitchFamily="34" charset="-122"/>
              <a:ea typeface="微软雅黑" panose="020B0503020204020204" pitchFamily="34" charset="-122"/>
            </a:endParaRPr>
          </a:p>
          <a:p>
            <a:pPr algn="ctr">
              <a:lnSpc>
                <a:spcPts val="900"/>
              </a:lnSpc>
              <a:spcBef>
                <a:spcPct val="0"/>
              </a:spcBef>
              <a:buNone/>
            </a:pPr>
            <a:endParaRPr lang="en-US" altLang="zh-CN" sz="1200" dirty="0">
              <a:solidFill>
                <a:srgbClr val="C00000"/>
              </a:solidFill>
              <a:latin typeface="微软雅黑" panose="020B0503020204020204" pitchFamily="34" charset="-122"/>
              <a:ea typeface="微软雅黑" panose="020B0503020204020204" pitchFamily="34" charset="-122"/>
            </a:endParaRPr>
          </a:p>
          <a:p>
            <a:pPr algn="ctr">
              <a:lnSpc>
                <a:spcPts val="900"/>
              </a:lnSpc>
              <a:spcBef>
                <a:spcPct val="0"/>
              </a:spcBef>
              <a:buNone/>
            </a:pPr>
            <a:endParaRPr lang="en-US" altLang="zh-CN" sz="1200" dirty="0">
              <a:latin typeface="微软雅黑" panose="020B0503020204020204" pitchFamily="34" charset="-122"/>
              <a:ea typeface="微软雅黑" panose="020B0503020204020204" pitchFamily="34" charset="-122"/>
            </a:endParaRPr>
          </a:p>
        </p:txBody>
      </p:sp>
      <p:sp>
        <p:nvSpPr>
          <p:cNvPr id="58" name="文本框 134"/>
          <p:cNvSpPr txBox="1"/>
          <p:nvPr/>
        </p:nvSpPr>
        <p:spPr bwMode="auto">
          <a:xfrm>
            <a:off x="279652" y="2886467"/>
            <a:ext cx="3336120" cy="253916"/>
          </a:xfrm>
          <a:prstGeom prst="rect">
            <a:avLst/>
          </a:prstGeom>
          <a:solidFill>
            <a:schemeClr val="bg2">
              <a:lumMod val="40000"/>
              <a:lumOff val="60000"/>
              <a:alpha val="40000"/>
            </a:schemeClr>
          </a:solidFill>
        </p:spPr>
        <p:txBody>
          <a:bodyPr wrap="square" rtlCol="0">
            <a:spAutoFit/>
          </a:bodyPr>
          <a:lstStyle>
            <a:defPPr>
              <a:defRPr lang="en-US"/>
            </a:defPPr>
            <a:lvl1pPr algn="ctr">
              <a:defRPr sz="1050">
                <a:latin typeface="Calibri" panose="020F0502020204030204" pitchFamily="34" charset="0"/>
                <a:cs typeface="Calibri" panose="020F0502020204030204" pitchFamily="34" charset="0"/>
              </a:defRPr>
            </a:lvl1pPr>
          </a:lstStyle>
          <a:p>
            <a:r>
              <a:rPr lang="en-US" altLang="zh-CN" b="1" dirty="0">
                <a:solidFill>
                  <a:srgbClr val="C00000"/>
                </a:solidFill>
              </a:rPr>
              <a:t>Service </a:t>
            </a:r>
            <a:r>
              <a:rPr lang="en-US" altLang="zh-CN" b="1" dirty="0" smtClean="0">
                <a:solidFill>
                  <a:srgbClr val="C00000"/>
                </a:solidFill>
              </a:rPr>
              <a:t>MOS </a:t>
            </a:r>
            <a:r>
              <a:rPr lang="en-US" altLang="zh-CN" b="1" dirty="0">
                <a:solidFill>
                  <a:srgbClr val="C00000"/>
                </a:solidFill>
              </a:rPr>
              <a:t>Measurement and </a:t>
            </a:r>
            <a:r>
              <a:rPr lang="en-US" altLang="zh-CN" b="1" dirty="0" smtClean="0">
                <a:solidFill>
                  <a:srgbClr val="C00000"/>
                </a:solidFill>
              </a:rPr>
              <a:t>Service </a:t>
            </a:r>
            <a:r>
              <a:rPr lang="en-US" altLang="zh-CN" b="1" dirty="0">
                <a:solidFill>
                  <a:srgbClr val="C00000"/>
                </a:solidFill>
              </a:rPr>
              <a:t>SLA Monitoring </a:t>
            </a:r>
          </a:p>
        </p:txBody>
      </p:sp>
      <p:grpSp>
        <p:nvGrpSpPr>
          <p:cNvPr id="59" name="组合 58"/>
          <p:cNvGrpSpPr/>
          <p:nvPr/>
        </p:nvGrpSpPr>
        <p:grpSpPr>
          <a:xfrm>
            <a:off x="158111" y="2326475"/>
            <a:ext cx="954901" cy="545882"/>
            <a:chOff x="179732" y="862107"/>
            <a:chExt cx="1049864" cy="508920"/>
          </a:xfrm>
        </p:grpSpPr>
        <p:sp>
          <p:nvSpPr>
            <p:cNvPr id="60" name="Rectangle 59"/>
            <p:cNvSpPr/>
            <p:nvPr/>
          </p:nvSpPr>
          <p:spPr bwMode="auto">
            <a:xfrm>
              <a:off x="179732" y="1155825"/>
              <a:ext cx="1049864" cy="215202"/>
            </a:xfrm>
            <a:prstGeom prst="rect">
              <a:avLst/>
            </a:prstGeom>
            <a:noFill/>
          </p:spPr>
          <p:txBody>
            <a:bodyPr wrap="square">
              <a:spAutoFit/>
            </a:bodyPr>
            <a:lstStyle/>
            <a:p>
              <a:pPr algn="ctr">
                <a:buNone/>
                <a:defRPr/>
              </a:pPr>
              <a:r>
                <a:rPr lang="en-US" altLang="zh-CN" sz="900" dirty="0">
                  <a:solidFill>
                    <a:schemeClr val="tx1"/>
                  </a:solidFill>
                  <a:latin typeface="微软雅黑" panose="020B0503020204020204" pitchFamily="34" charset="-122"/>
                  <a:ea typeface="微软雅黑" panose="020B0503020204020204" pitchFamily="34" charset="-122"/>
                </a:rPr>
                <a:t>Video</a:t>
              </a:r>
            </a:p>
          </p:txBody>
        </p:sp>
        <p:pic>
          <p:nvPicPr>
            <p:cNvPr id="61" name="图片 60"/>
            <p:cNvPicPr>
              <a:picLocks noChangeAspect="1"/>
            </p:cNvPicPr>
            <p:nvPr/>
          </p:nvPicPr>
          <p:blipFill>
            <a:blip r:embed="rId5" cstate="print"/>
            <a:stretch>
              <a:fillRect/>
            </a:stretch>
          </p:blipFill>
          <p:spPr>
            <a:xfrm>
              <a:off x="350109" y="862107"/>
              <a:ext cx="798069" cy="292133"/>
            </a:xfrm>
            <a:prstGeom prst="rect">
              <a:avLst/>
            </a:prstGeom>
            <a:solidFill>
              <a:srgbClr val="CCFFFF"/>
            </a:solidFill>
            <a:ln w="12700" algn="ctr">
              <a:solidFill>
                <a:srgbClr val="41719C"/>
              </a:solidFill>
              <a:prstDash val="dash"/>
              <a:miter lim="800000"/>
              <a:headEnd/>
              <a:tailEnd/>
            </a:ln>
          </p:spPr>
        </p:pic>
      </p:grpSp>
      <p:sp>
        <p:nvSpPr>
          <p:cNvPr id="62" name="圆角矩形 149"/>
          <p:cNvSpPr/>
          <p:nvPr/>
        </p:nvSpPr>
        <p:spPr bwMode="auto">
          <a:xfrm>
            <a:off x="501128" y="4162632"/>
            <a:ext cx="703956" cy="442029"/>
          </a:xfrm>
          <a:prstGeom prst="roundRect">
            <a:avLst/>
          </a:prstGeom>
          <a:solidFill>
            <a:srgbClr val="00B0F0">
              <a:alpha val="50000"/>
            </a:srgb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1403" tIns="25701" rIns="51403" bIns="25701" numCol="1" rtlCol="0" anchor="ctr" anchorCtr="0" compatLnSpc="1">
            <a:prstTxWarp prst="textNoShape">
              <a:avLst/>
            </a:prstTxWarp>
          </a:bodyPr>
          <a:lstStyle/>
          <a:p>
            <a:pPr algn="ctr" defTabSz="514213">
              <a:spcBef>
                <a:spcPts val="338"/>
              </a:spcBef>
              <a:buClr>
                <a:prstClr val="white">
                  <a:lumMod val="50000"/>
                </a:prstClr>
              </a:buClr>
              <a:buSzPct val="80000"/>
            </a:pPr>
            <a:r>
              <a:rPr lang="en-US" altLang="zh-CN" sz="900" dirty="0">
                <a:solidFill>
                  <a:schemeClr val="tx1"/>
                </a:solidFill>
                <a:latin typeface="微软雅黑" pitchFamily="34" charset="-122"/>
                <a:ea typeface="微软雅黑" pitchFamily="34" charset="-122"/>
              </a:rPr>
              <a:t>Data Collection </a:t>
            </a:r>
          </a:p>
        </p:txBody>
      </p:sp>
      <p:sp>
        <p:nvSpPr>
          <p:cNvPr id="63" name="右箭头 62"/>
          <p:cNvSpPr/>
          <p:nvPr/>
        </p:nvSpPr>
        <p:spPr bwMode="auto">
          <a:xfrm rot="16200000">
            <a:off x="658593" y="4886811"/>
            <a:ext cx="684000" cy="98236"/>
          </a:xfrm>
          <a:prstGeom prst="rightArrow">
            <a:avLst/>
          </a:prstGeom>
          <a:solidFill>
            <a:schemeClr val="tx1"/>
          </a:solidFill>
          <a:ln w="9525" cap="flat" cmpd="sng" algn="ctr">
            <a:solidFill>
              <a:schemeClr val="tx1"/>
            </a:solidFill>
            <a:prstDash val="solid"/>
            <a:round/>
            <a:headEnd type="none" w="med" len="med"/>
            <a:tailEnd type="none" w="med" len="med"/>
          </a:ln>
          <a:effectLst/>
        </p:spPr>
        <p:txBody>
          <a:bodyPr rot="0" spcFirstLastPara="0" vertOverflow="overflow" horzOverflow="overflow" vert="horz" wrap="square" lIns="51422" tIns="25711" rIns="51422" bIns="25711" numCol="1" spcCol="0" rtlCol="0" fromWordArt="0" anchor="t" anchorCtr="0" forceAA="0" compatLnSpc="1">
            <a:prstTxWarp prst="textNoShape">
              <a:avLst/>
            </a:prstTxWarp>
            <a:noAutofit/>
          </a:bodyPr>
          <a:lstStyle/>
          <a:p>
            <a:pPr defTabSz="514213" eaLnBrk="0" hangingPunct="0"/>
            <a:endParaRPr lang="zh-CN" altLang="en-US" sz="1406" dirty="0">
              <a:solidFill>
                <a:schemeClr val="tx1"/>
              </a:solidFill>
              <a:latin typeface="微软雅黑" panose="020B0503020204020204" pitchFamily="34" charset="-122"/>
              <a:ea typeface="微软雅黑" panose="020B0503020204020204" pitchFamily="34" charset="-122"/>
            </a:endParaRPr>
          </a:p>
        </p:txBody>
      </p:sp>
      <p:sp>
        <p:nvSpPr>
          <p:cNvPr id="64" name="文本框 63"/>
          <p:cNvSpPr txBox="1"/>
          <p:nvPr/>
        </p:nvSpPr>
        <p:spPr bwMode="auto">
          <a:xfrm>
            <a:off x="116761" y="4874437"/>
            <a:ext cx="982942" cy="207749"/>
          </a:xfrm>
          <a:prstGeom prst="rect">
            <a:avLst/>
          </a:prstGeom>
          <a:noFill/>
        </p:spPr>
        <p:txBody>
          <a:bodyPr wrap="square">
            <a:spAutoFit/>
          </a:bodyPr>
          <a:lstStyle>
            <a:defPPr>
              <a:defRPr lang="en-US"/>
            </a:defPPr>
            <a:lvl1pPr algn="ctr">
              <a:buNone/>
              <a:defRPr sz="800">
                <a:solidFill>
                  <a:srgbClr val="C00000"/>
                </a:solidFill>
                <a:latin typeface="微软雅黑" panose="020B0503020204020204" pitchFamily="34" charset="-122"/>
                <a:ea typeface="微软雅黑" panose="020B0503020204020204" pitchFamily="34" charset="-122"/>
              </a:defRPr>
            </a:lvl1pPr>
          </a:lstStyle>
          <a:p>
            <a:r>
              <a:rPr lang="en-US" altLang="zh-CN" sz="750" dirty="0">
                <a:solidFill>
                  <a:schemeClr val="tx1"/>
                </a:solidFill>
              </a:rPr>
              <a:t>Network Data</a:t>
            </a:r>
          </a:p>
        </p:txBody>
      </p:sp>
      <p:sp>
        <p:nvSpPr>
          <p:cNvPr id="65" name="Rounded Rectangle 14"/>
          <p:cNvSpPr>
            <a:spLocks noChangeArrowheads="1"/>
          </p:cNvSpPr>
          <p:nvPr/>
        </p:nvSpPr>
        <p:spPr bwMode="auto">
          <a:xfrm>
            <a:off x="519428" y="5327427"/>
            <a:ext cx="872198" cy="335242"/>
          </a:xfrm>
          <a:prstGeom prst="roundRect">
            <a:avLst>
              <a:gd name="adj" fmla="val 25255"/>
            </a:avLst>
          </a:prstGeom>
          <a:noFill/>
          <a:ln w="19050" algn="ctr">
            <a:solidFill>
              <a:srgbClr val="C00000"/>
            </a:solidFill>
            <a:miter lim="800000"/>
            <a:headEnd/>
            <a:tailEnd/>
          </a:ln>
          <a:extLst/>
        </p:spPr>
        <p:txBody>
          <a:bodyPr anchor="ctr"/>
          <a:lstStyle/>
          <a:p>
            <a:pPr algn="ctr" defTabSz="600075">
              <a:lnSpc>
                <a:spcPts val="900"/>
              </a:lnSpc>
            </a:pPr>
            <a:r>
              <a:rPr lang="en-US" altLang="zh-CN" dirty="0">
                <a:solidFill>
                  <a:srgbClr val="C00000"/>
                </a:solidFill>
                <a:latin typeface="微软雅黑" panose="020B0503020204020204" pitchFamily="34" charset="-122"/>
                <a:ea typeface="微软雅黑" panose="020B0503020204020204" pitchFamily="34" charset="-122"/>
              </a:rPr>
              <a:t>RAN</a:t>
            </a:r>
          </a:p>
        </p:txBody>
      </p:sp>
      <p:sp>
        <p:nvSpPr>
          <p:cNvPr id="66" name="Rounded Rectangle 14"/>
          <p:cNvSpPr>
            <a:spLocks noChangeArrowheads="1"/>
          </p:cNvSpPr>
          <p:nvPr/>
        </p:nvSpPr>
        <p:spPr bwMode="auto">
          <a:xfrm>
            <a:off x="2247620" y="5336723"/>
            <a:ext cx="1313674" cy="328404"/>
          </a:xfrm>
          <a:prstGeom prst="roundRect">
            <a:avLst>
              <a:gd name="adj" fmla="val 25255"/>
            </a:avLst>
          </a:prstGeom>
          <a:noFill/>
          <a:ln w="19050" algn="ctr">
            <a:solidFill>
              <a:srgbClr val="C00000"/>
            </a:solidFill>
            <a:miter lim="800000"/>
            <a:headEnd/>
            <a:tailEnd/>
          </a:ln>
          <a:extLst/>
        </p:spPr>
        <p:txBody>
          <a:bodyPr anchor="ctr"/>
          <a:lstStyle/>
          <a:p>
            <a:pPr algn="r" defTabSz="600075">
              <a:lnSpc>
                <a:spcPts val="900"/>
              </a:lnSpc>
            </a:pPr>
            <a:r>
              <a:rPr lang="en-US" altLang="zh-CN" dirty="0" smtClean="0">
                <a:solidFill>
                  <a:srgbClr val="C00000"/>
                </a:solidFill>
                <a:latin typeface="微软雅黑" panose="020B0503020204020204" pitchFamily="34" charset="-122"/>
                <a:ea typeface="微软雅黑" panose="020B0503020204020204" pitchFamily="34" charset="-122"/>
              </a:rPr>
              <a:t>        CN</a:t>
            </a:r>
            <a:endParaRPr lang="en-US" altLang="zh-CN" dirty="0">
              <a:solidFill>
                <a:srgbClr val="C00000"/>
              </a:solidFill>
              <a:latin typeface="微软雅黑" panose="020B0503020204020204" pitchFamily="34" charset="-122"/>
              <a:ea typeface="微软雅黑" panose="020B0503020204020204" pitchFamily="34" charset="-122"/>
            </a:endParaRPr>
          </a:p>
        </p:txBody>
      </p:sp>
      <p:sp>
        <p:nvSpPr>
          <p:cNvPr id="67" name="Rounded Rectangle 13"/>
          <p:cNvSpPr>
            <a:spLocks noChangeArrowheads="1"/>
          </p:cNvSpPr>
          <p:nvPr/>
        </p:nvSpPr>
        <p:spPr bwMode="auto">
          <a:xfrm>
            <a:off x="250182" y="3658846"/>
            <a:ext cx="3405722" cy="203326"/>
          </a:xfrm>
          <a:prstGeom prst="roundRect">
            <a:avLst>
              <a:gd name="adj" fmla="val 16667"/>
            </a:avLst>
          </a:prstGeom>
          <a:solidFill>
            <a:srgbClr val="CCFFFF"/>
          </a:solidFill>
          <a:ln w="12700" algn="ctr">
            <a:solidFill>
              <a:srgbClr val="41719C"/>
            </a:solidFill>
            <a:prstDash val="dash"/>
            <a:miter lim="800000"/>
            <a:headEnd/>
            <a:tailEnd/>
          </a:ln>
        </p:spPr>
        <p:txBody>
          <a:bodyPr anchor="ctr"/>
          <a:lstStyle/>
          <a:p>
            <a:pPr algn="ctr"/>
            <a:r>
              <a:rPr lang="en-US" altLang="zh-CN" sz="1500" dirty="0">
                <a:solidFill>
                  <a:srgbClr val="C00000"/>
                </a:solidFill>
                <a:latin typeface="微软雅黑" panose="020B0503020204020204" pitchFamily="34" charset="-122"/>
                <a:ea typeface="微软雅黑" panose="020B0503020204020204" pitchFamily="34" charset="-122"/>
              </a:rPr>
              <a:t>NEF</a:t>
            </a:r>
          </a:p>
        </p:txBody>
      </p:sp>
      <p:sp>
        <p:nvSpPr>
          <p:cNvPr id="68" name="矩形标注 67"/>
          <p:cNvSpPr/>
          <p:nvPr/>
        </p:nvSpPr>
        <p:spPr bwMode="auto">
          <a:xfrm>
            <a:off x="2368876" y="4137137"/>
            <a:ext cx="1160546" cy="495472"/>
          </a:xfrm>
          <a:prstGeom prst="wedgeRectCallout">
            <a:avLst>
              <a:gd name="adj1" fmla="val 94879"/>
              <a:gd name="adj2" fmla="val -525443"/>
            </a:avLst>
          </a:prstGeom>
          <a:solidFill>
            <a:srgbClr val="00B0F0">
              <a:alpha val="50000"/>
            </a:srgb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1403" tIns="25701" rIns="51403" bIns="25701" numCol="1" rtlCol="0" anchor="ctr" anchorCtr="0" compatLnSpc="1">
            <a:prstTxWarp prst="textNoShape">
              <a:avLst/>
            </a:prstTxWarp>
          </a:bodyPr>
          <a:lstStyle/>
          <a:p>
            <a:pPr algn="ctr" defTabSz="514213">
              <a:spcBef>
                <a:spcPts val="338"/>
              </a:spcBef>
              <a:buClr>
                <a:prstClr val="white">
                  <a:lumMod val="50000"/>
                </a:prstClr>
              </a:buClr>
              <a:buSzPct val="80000"/>
            </a:pPr>
            <a:r>
              <a:rPr lang="en-US" altLang="zh-CN" sz="900" dirty="0">
                <a:latin typeface="微软雅黑" pitchFamily="34" charset="-122"/>
                <a:ea typeface="微软雅黑" pitchFamily="34" charset="-122"/>
              </a:rPr>
              <a:t>Service Distribution Model training</a:t>
            </a:r>
            <a:endParaRPr lang="zh-CN" altLang="en-US" sz="900" dirty="0">
              <a:latin typeface="微软雅黑" pitchFamily="34" charset="-122"/>
              <a:ea typeface="微软雅黑" pitchFamily="34" charset="-122"/>
            </a:endParaRPr>
          </a:p>
        </p:txBody>
      </p:sp>
      <p:sp>
        <p:nvSpPr>
          <p:cNvPr id="69" name="右箭头 68"/>
          <p:cNvSpPr/>
          <p:nvPr/>
        </p:nvSpPr>
        <p:spPr bwMode="auto">
          <a:xfrm rot="5400000">
            <a:off x="516016" y="3620389"/>
            <a:ext cx="972000" cy="101080"/>
          </a:xfrm>
          <a:prstGeom prst="rightArrow">
            <a:avLst/>
          </a:prstGeom>
          <a:solidFill>
            <a:schemeClr val="tx1"/>
          </a:solidFill>
          <a:ln w="9525" cap="flat" cmpd="sng" algn="ctr">
            <a:solidFill>
              <a:schemeClr val="tx1"/>
            </a:solidFill>
            <a:prstDash val="solid"/>
            <a:round/>
            <a:headEnd type="none" w="med" len="med"/>
            <a:tailEnd type="none" w="med" len="med"/>
          </a:ln>
          <a:effectLst/>
        </p:spPr>
        <p:txBody>
          <a:bodyPr rot="0" spcFirstLastPara="0" vertOverflow="overflow" horzOverflow="overflow" vert="horz" wrap="square" lIns="51422" tIns="25711" rIns="51422" bIns="25711" numCol="1" spcCol="0" rtlCol="0" fromWordArt="0" anchor="t" anchorCtr="0" forceAA="0" compatLnSpc="1">
            <a:prstTxWarp prst="textNoShape">
              <a:avLst/>
            </a:prstTxWarp>
            <a:noAutofit/>
          </a:bodyPr>
          <a:lstStyle/>
          <a:p>
            <a:pPr defTabSz="514213" eaLnBrk="0" hangingPunct="0"/>
            <a:endParaRPr lang="zh-CN" altLang="en-US" sz="1406" dirty="0">
              <a:solidFill>
                <a:schemeClr val="tx1"/>
              </a:solidFill>
              <a:latin typeface="微软雅黑" panose="020B0503020204020204" pitchFamily="34" charset="-122"/>
              <a:ea typeface="微软雅黑" panose="020B0503020204020204" pitchFamily="34" charset="-122"/>
            </a:endParaRPr>
          </a:p>
        </p:txBody>
      </p:sp>
      <p:sp>
        <p:nvSpPr>
          <p:cNvPr id="70" name="文本框 69"/>
          <p:cNvSpPr txBox="1"/>
          <p:nvPr/>
        </p:nvSpPr>
        <p:spPr bwMode="auto">
          <a:xfrm>
            <a:off x="30719" y="3269973"/>
            <a:ext cx="1113539" cy="207749"/>
          </a:xfrm>
          <a:prstGeom prst="rect">
            <a:avLst/>
          </a:prstGeom>
          <a:noFill/>
        </p:spPr>
        <p:txBody>
          <a:bodyPr wrap="square">
            <a:spAutoFit/>
          </a:bodyPr>
          <a:lstStyle>
            <a:defPPr>
              <a:defRPr lang="en-US"/>
            </a:defPPr>
            <a:lvl1pPr marL="177800" indent="-177800">
              <a:buClr>
                <a:schemeClr val="bg1">
                  <a:lumMod val="50000"/>
                </a:schemeClr>
              </a:buClr>
              <a:buSzPct val="80000"/>
              <a:buNone/>
              <a:defRPr sz="800">
                <a:solidFill>
                  <a:schemeClr val="tx1"/>
                </a:solidFill>
                <a:latin typeface="微软雅黑" panose="020B0503020204020204" pitchFamily="34" charset="-122"/>
                <a:ea typeface="微软雅黑" panose="020B0503020204020204" pitchFamily="34" charset="-122"/>
              </a:defRPr>
            </a:lvl1pPr>
          </a:lstStyle>
          <a:p>
            <a:r>
              <a:rPr lang="en-US" altLang="zh-CN" sz="750" dirty="0" smtClean="0"/>
              <a:t>Service MOS Data</a:t>
            </a:r>
            <a:endParaRPr lang="en-US" altLang="zh-CN" sz="750" dirty="0"/>
          </a:p>
        </p:txBody>
      </p:sp>
      <p:sp>
        <p:nvSpPr>
          <p:cNvPr id="71" name="圆角矩形 149"/>
          <p:cNvSpPr/>
          <p:nvPr/>
        </p:nvSpPr>
        <p:spPr bwMode="auto">
          <a:xfrm>
            <a:off x="1358038" y="4148085"/>
            <a:ext cx="816312" cy="484523"/>
          </a:xfrm>
          <a:prstGeom prst="roundRect">
            <a:avLst/>
          </a:prstGeom>
          <a:solidFill>
            <a:srgbClr val="00B0F0">
              <a:alpha val="50000"/>
            </a:srgb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1403" tIns="25701" rIns="51403" bIns="25701" numCol="1" rtlCol="0" anchor="ctr" anchorCtr="0" compatLnSpc="1">
            <a:prstTxWarp prst="textNoShape">
              <a:avLst/>
            </a:prstTxWarp>
          </a:bodyPr>
          <a:lstStyle/>
          <a:p>
            <a:pPr algn="ctr" defTabSz="514213">
              <a:spcBef>
                <a:spcPts val="338"/>
              </a:spcBef>
              <a:buClr>
                <a:prstClr val="white">
                  <a:lumMod val="50000"/>
                </a:prstClr>
              </a:buClr>
              <a:buSzPct val="80000"/>
            </a:pPr>
            <a:r>
              <a:rPr lang="en-US" altLang="zh-CN" sz="900" dirty="0" smtClean="0">
                <a:solidFill>
                  <a:schemeClr val="tx1"/>
                </a:solidFill>
                <a:latin typeface="微软雅黑" pitchFamily="34" charset="-122"/>
                <a:ea typeface="微软雅黑" pitchFamily="34" charset="-122"/>
              </a:rPr>
              <a:t>Service MOS model training</a:t>
            </a:r>
            <a:endParaRPr lang="en-US" altLang="zh-CN" sz="900" dirty="0">
              <a:solidFill>
                <a:schemeClr val="tx1"/>
              </a:solidFill>
              <a:latin typeface="微软雅黑" pitchFamily="34" charset="-122"/>
              <a:ea typeface="微软雅黑" pitchFamily="34" charset="-122"/>
            </a:endParaRPr>
          </a:p>
        </p:txBody>
      </p:sp>
      <p:sp>
        <p:nvSpPr>
          <p:cNvPr id="74" name="圆角矩形 149"/>
          <p:cNvSpPr/>
          <p:nvPr/>
        </p:nvSpPr>
        <p:spPr bwMode="auto">
          <a:xfrm>
            <a:off x="2239187" y="5449018"/>
            <a:ext cx="944537" cy="160046"/>
          </a:xfrm>
          <a:prstGeom prst="roundRect">
            <a:avLst/>
          </a:prstGeom>
          <a:solidFill>
            <a:srgbClr val="0070C0">
              <a:alpha val="50000"/>
            </a:srgbClr>
          </a:solidFill>
          <a:ln>
            <a:noFill/>
          </a:ln>
          <a:effectLst/>
          <a:extLst/>
        </p:spPr>
        <p:txBody>
          <a:bodyPr vert="horz" wrap="square" lIns="51403" tIns="25701" rIns="51403" bIns="25701" numCol="1" rtlCol="0" anchor="ctr" anchorCtr="0" compatLnSpc="1">
            <a:prstTxWarp prst="textNoShape">
              <a:avLst/>
            </a:prstTxWarp>
          </a:bodyPr>
          <a:lstStyle/>
          <a:p>
            <a:pPr algn="ctr" defTabSz="514213">
              <a:spcBef>
                <a:spcPts val="338"/>
              </a:spcBef>
              <a:buClr>
                <a:prstClr val="white">
                  <a:lumMod val="50000"/>
                </a:prstClr>
              </a:buClr>
              <a:buSzPct val="80000"/>
            </a:pPr>
            <a:r>
              <a:rPr lang="en-US" altLang="zh-CN" sz="900" dirty="0" smtClean="0">
                <a:solidFill>
                  <a:schemeClr val="tx1"/>
                </a:solidFill>
                <a:latin typeface="微软雅黑" pitchFamily="34" charset="-122"/>
                <a:ea typeface="微软雅黑" pitchFamily="34" charset="-122"/>
              </a:rPr>
              <a:t>NSSF/PCF</a:t>
            </a:r>
            <a:endParaRPr lang="en-US" altLang="zh-CN" sz="900" dirty="0">
              <a:solidFill>
                <a:schemeClr val="tx1"/>
              </a:solidFill>
              <a:latin typeface="微软雅黑" pitchFamily="34" charset="-122"/>
              <a:ea typeface="微软雅黑" pitchFamily="34" charset="-122"/>
            </a:endParaRPr>
          </a:p>
        </p:txBody>
      </p:sp>
      <p:cxnSp>
        <p:nvCxnSpPr>
          <p:cNvPr id="78" name="直接箭头连接符 77"/>
          <p:cNvCxnSpPr/>
          <p:nvPr/>
        </p:nvCxnSpPr>
        <p:spPr bwMode="auto">
          <a:xfrm>
            <a:off x="2175612" y="4350093"/>
            <a:ext cx="195962" cy="0"/>
          </a:xfrm>
          <a:prstGeom prst="straightConnector1">
            <a:avLst/>
          </a:prstGeom>
          <a:noFill/>
          <a:ln w="9525" cap="flat" cmpd="sng" algn="ctr">
            <a:solidFill>
              <a:schemeClr val="tx1"/>
            </a:solidFill>
            <a:prstDash val="solid"/>
            <a:round/>
            <a:headEnd type="none" w="med" len="med"/>
            <a:tailEnd type="triangle"/>
          </a:ln>
          <a:effectLst/>
        </p:spPr>
      </p:cxnSp>
      <p:sp>
        <p:nvSpPr>
          <p:cNvPr id="80" name="Rectangle 59"/>
          <p:cNvSpPr/>
          <p:nvPr/>
        </p:nvSpPr>
        <p:spPr bwMode="auto">
          <a:xfrm>
            <a:off x="1402310" y="2652534"/>
            <a:ext cx="954901" cy="230832"/>
          </a:xfrm>
          <a:prstGeom prst="rect">
            <a:avLst/>
          </a:prstGeom>
          <a:noFill/>
        </p:spPr>
        <p:txBody>
          <a:bodyPr wrap="square">
            <a:spAutoFit/>
          </a:bodyPr>
          <a:lstStyle/>
          <a:p>
            <a:pPr algn="ctr">
              <a:buNone/>
              <a:defRPr/>
            </a:pPr>
            <a:r>
              <a:rPr lang="en-US" altLang="zh-CN" sz="900" dirty="0">
                <a:solidFill>
                  <a:schemeClr val="tx1"/>
                </a:solidFill>
                <a:latin typeface="微软雅黑" panose="020B0503020204020204" pitchFamily="34" charset="-122"/>
                <a:ea typeface="微软雅黑" panose="020B0503020204020204" pitchFamily="34" charset="-122"/>
              </a:rPr>
              <a:t>Mobile Pay</a:t>
            </a:r>
          </a:p>
        </p:txBody>
      </p:sp>
      <p:pic>
        <p:nvPicPr>
          <p:cNvPr id="81" name="图片 80"/>
          <p:cNvPicPr>
            <a:picLocks noChangeAspect="1"/>
          </p:cNvPicPr>
          <p:nvPr/>
        </p:nvPicPr>
        <p:blipFill>
          <a:blip r:embed="rId6" cstate="print"/>
          <a:stretch>
            <a:fillRect/>
          </a:stretch>
        </p:blipFill>
        <p:spPr>
          <a:xfrm>
            <a:off x="1543883" y="2311484"/>
            <a:ext cx="726249" cy="332092"/>
          </a:xfrm>
          <a:prstGeom prst="rect">
            <a:avLst/>
          </a:prstGeom>
          <a:solidFill>
            <a:schemeClr val="tx1">
              <a:lumMod val="85000"/>
              <a:lumOff val="15000"/>
            </a:schemeClr>
          </a:solidFill>
          <a:ln w="12700" algn="ctr">
            <a:solidFill>
              <a:srgbClr val="41719C"/>
            </a:solidFill>
            <a:prstDash val="dash"/>
            <a:miter lim="800000"/>
            <a:headEnd/>
            <a:tailEnd/>
          </a:ln>
        </p:spPr>
      </p:pic>
      <p:sp>
        <p:nvSpPr>
          <p:cNvPr id="30" name="右大括号 29"/>
          <p:cNvSpPr/>
          <p:nvPr/>
        </p:nvSpPr>
        <p:spPr bwMode="auto">
          <a:xfrm rot="10800000">
            <a:off x="4007976" y="822477"/>
            <a:ext cx="285916" cy="1910677"/>
          </a:xfrm>
          <a:prstGeom prst="rightBrace">
            <a:avLst>
              <a:gd name="adj1" fmla="val 8333"/>
              <a:gd name="adj2" fmla="val 48449"/>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graphicFrame>
        <p:nvGraphicFramePr>
          <p:cNvPr id="31" name="对象 30"/>
          <p:cNvGraphicFramePr>
            <a:graphicFrameLocks noChangeAspect="1"/>
          </p:cNvGraphicFramePr>
          <p:nvPr>
            <p:extLst/>
          </p:nvPr>
        </p:nvGraphicFramePr>
        <p:xfrm>
          <a:off x="4193836" y="840872"/>
          <a:ext cx="4159155" cy="1893341"/>
        </p:xfrm>
        <a:graphic>
          <a:graphicData uri="http://schemas.openxmlformats.org/presentationml/2006/ole">
            <mc:AlternateContent xmlns:mc="http://schemas.openxmlformats.org/markup-compatibility/2006">
              <mc:Choice xmlns:v="urn:schemas-microsoft-com:vml" Requires="v">
                <p:oleObj spid="_x0000_s47149" name="Visio" r:id="rId7" imgW="3505009" imgH="2362152" progId="Visio.Drawing.11">
                  <p:embed/>
                </p:oleObj>
              </mc:Choice>
              <mc:Fallback>
                <p:oleObj name="Visio" r:id="rId7" imgW="3505009" imgH="2362152" progId="Visio.Drawing.11">
                  <p:embed/>
                  <p:pic>
                    <p:nvPicPr>
                      <p:cNvPr id="0" name=""/>
                      <p:cNvPicPr/>
                      <p:nvPr/>
                    </p:nvPicPr>
                    <p:blipFill>
                      <a:blip r:embed="rId8"/>
                      <a:stretch>
                        <a:fillRect/>
                      </a:stretch>
                    </p:blipFill>
                    <p:spPr>
                      <a:xfrm>
                        <a:off x="4193836" y="840872"/>
                        <a:ext cx="4159155" cy="1893341"/>
                      </a:xfrm>
                      <a:prstGeom prst="rect">
                        <a:avLst/>
                      </a:prstGeom>
                    </p:spPr>
                  </p:pic>
                </p:oleObj>
              </mc:Fallback>
            </mc:AlternateContent>
          </a:graphicData>
        </a:graphic>
      </p:graphicFrame>
      <p:sp>
        <p:nvSpPr>
          <p:cNvPr id="32" name="文本框 31"/>
          <p:cNvSpPr txBox="1"/>
          <p:nvPr/>
        </p:nvSpPr>
        <p:spPr>
          <a:xfrm>
            <a:off x="2985614" y="1898473"/>
            <a:ext cx="1438275" cy="323165"/>
          </a:xfrm>
          <a:prstGeom prst="rect">
            <a:avLst/>
          </a:prstGeom>
          <a:noFill/>
        </p:spPr>
        <p:txBody>
          <a:bodyPr wrap="square">
            <a:spAutoFit/>
          </a:bodyPr>
          <a:lstStyle>
            <a:defPPr>
              <a:defRPr lang="en-GB"/>
            </a:defPPr>
            <a:lvl1pPr algn="ctr">
              <a:buNone/>
              <a:defRPr sz="750">
                <a:latin typeface="微软雅黑" panose="020B0503020204020204" pitchFamily="34" charset="-122"/>
                <a:ea typeface="微软雅黑" panose="020B0503020204020204" pitchFamily="34" charset="-122"/>
              </a:defRPr>
            </a:lvl1pPr>
          </a:lstStyle>
          <a:p>
            <a:r>
              <a:rPr lang="en-US" altLang="zh-CN" dirty="0"/>
              <a:t>Trained Service Distribution model</a:t>
            </a:r>
          </a:p>
        </p:txBody>
      </p:sp>
    </p:spTree>
    <p:extLst>
      <p:ext uri="{BB962C8B-B14F-4D97-AF65-F5344CB8AC3E}">
        <p14:creationId xmlns:p14="http://schemas.microsoft.com/office/powerpoint/2010/main" val="919378709"/>
      </p:ext>
    </p:extLst>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4239462" y="3707961"/>
            <a:ext cx="3905471" cy="400110"/>
          </a:xfrm>
          <a:prstGeom prst="rect">
            <a:avLst/>
          </a:prstGeom>
          <a:solidFill>
            <a:srgbClr val="CCFFCC"/>
          </a:solidFill>
          <a:ln w="28575">
            <a:noFill/>
            <a:prstDash val="dash"/>
          </a:ln>
        </p:spPr>
        <p:txBody>
          <a:bodyPr wrap="square" rtlCol="0">
            <a:spAutoFit/>
          </a:bodyPr>
          <a:lstStyle>
            <a:defPPr>
              <a:defRPr lang="en-US"/>
            </a:defPPr>
            <a:lvl1pPr>
              <a:defRPr sz="1300" i="1">
                <a:solidFill>
                  <a:srgbClr val="0000FF"/>
                </a:solidFill>
                <a:latin typeface="Cambria Math" panose="02040503050406030204" pitchFamily="18" charset="0"/>
              </a:defRPr>
            </a:lvl1pPr>
          </a:lstStyle>
          <a:p>
            <a:pPr algn="r"/>
            <a:r>
              <a:rPr lang="en-US" sz="1000" dirty="0"/>
              <a:t>QoE requirement </a:t>
            </a:r>
          </a:p>
          <a:p>
            <a:pPr algn="r"/>
            <a:r>
              <a:rPr lang="en-US" sz="1000" dirty="0"/>
              <a:t>for Slice </a:t>
            </a:r>
            <a:r>
              <a:rPr lang="en-US" sz="1000" dirty="0" smtClean="0"/>
              <a:t>B</a:t>
            </a:r>
            <a:endParaRPr lang="en-US" sz="1000" dirty="0"/>
          </a:p>
        </p:txBody>
      </p:sp>
      <p:sp>
        <p:nvSpPr>
          <p:cNvPr id="49" name="文本框 48"/>
          <p:cNvSpPr txBox="1"/>
          <p:nvPr/>
        </p:nvSpPr>
        <p:spPr>
          <a:xfrm>
            <a:off x="4239462" y="3242138"/>
            <a:ext cx="3905471" cy="400110"/>
          </a:xfrm>
          <a:prstGeom prst="rect">
            <a:avLst/>
          </a:prstGeom>
          <a:solidFill>
            <a:srgbClr val="8FE2FF"/>
          </a:solidFill>
          <a:ln w="28575">
            <a:noFill/>
            <a:prstDash val="dash"/>
          </a:ln>
        </p:spPr>
        <p:txBody>
          <a:bodyPr wrap="square" rtlCol="0">
            <a:spAutoFit/>
          </a:bodyPr>
          <a:lstStyle>
            <a:defPPr>
              <a:defRPr lang="en-US"/>
            </a:defPPr>
            <a:lvl1pPr>
              <a:defRPr sz="1300" i="1">
                <a:solidFill>
                  <a:srgbClr val="0000FF"/>
                </a:solidFill>
                <a:latin typeface="Cambria Math" panose="02040503050406030204" pitchFamily="18" charset="0"/>
              </a:defRPr>
            </a:lvl1pPr>
          </a:lstStyle>
          <a:p>
            <a:pPr algn="r"/>
            <a:r>
              <a:rPr lang="en-US" sz="1000" dirty="0" smtClean="0"/>
              <a:t>QoE requirement </a:t>
            </a:r>
          </a:p>
          <a:p>
            <a:pPr algn="r"/>
            <a:r>
              <a:rPr lang="en-US" sz="1000" dirty="0" smtClean="0"/>
              <a:t>for Slice </a:t>
            </a:r>
            <a:r>
              <a:rPr lang="en-US" sz="1000" dirty="0"/>
              <a:t>A</a:t>
            </a:r>
          </a:p>
        </p:txBody>
      </p:sp>
      <mc:AlternateContent xmlns:mc="http://schemas.openxmlformats.org/markup-compatibility/2006" xmlns:a14="http://schemas.microsoft.com/office/drawing/2010/main">
        <mc:Choice Requires="a14">
          <p:sp>
            <p:nvSpPr>
              <p:cNvPr id="50" name="内容占位符 2"/>
              <p:cNvSpPr txBox="1">
                <a:spLocks/>
              </p:cNvSpPr>
              <p:nvPr/>
            </p:nvSpPr>
            <p:spPr>
              <a:xfrm>
                <a:off x="4309874" y="3143381"/>
                <a:ext cx="3043909" cy="1032858"/>
              </a:xfrm>
              <a:prstGeom prst="rect">
                <a:avLst/>
              </a:prstGeom>
            </p:spPr>
            <p:txBody>
              <a:bodyPr/>
              <a:lstStyle>
                <a:lvl1pPr marL="300031" indent="-300031" algn="l" defTabSz="801668" rtl="0" fontAlgn="base">
                  <a:lnSpc>
                    <a:spcPct val="140000"/>
                  </a:lnSpc>
                  <a:spcBef>
                    <a:spcPct val="0"/>
                  </a:spcBef>
                  <a:spcAft>
                    <a:spcPct val="0"/>
                  </a:spcAft>
                  <a:buClr>
                    <a:schemeClr val="bg2"/>
                  </a:buClr>
                  <a:buSzPct val="60000"/>
                  <a:buFont typeface="Wingdings" pitchFamily="2" charset="2"/>
                  <a:buChar char="l"/>
                  <a:defRPr sz="2000" b="1">
                    <a:solidFill>
                      <a:schemeClr val="tx1"/>
                    </a:solidFill>
                    <a:latin typeface="微软雅黑" panose="020B0503020204020204" pitchFamily="34" charset="-122"/>
                    <a:ea typeface="微软雅黑" panose="020B0503020204020204" pitchFamily="34" charset="-122"/>
                    <a:cs typeface="+mn-cs"/>
                  </a:defRPr>
                </a:lvl1pPr>
                <a:lvl2pPr marL="652447" indent="-250819" algn="l" defTabSz="801668" rtl="0" fontAlgn="base">
                  <a:lnSpc>
                    <a:spcPct val="140000"/>
                  </a:lnSpc>
                  <a:spcBef>
                    <a:spcPct val="0"/>
                  </a:spcBef>
                  <a:spcAft>
                    <a:spcPct val="0"/>
                  </a:spcAft>
                  <a:buClr>
                    <a:schemeClr val="tx1"/>
                  </a:buClr>
                  <a:buSzPct val="50000"/>
                  <a:buFont typeface="Wingdings" pitchFamily="2" charset="2"/>
                  <a:buChar char="p"/>
                  <a:defRPr>
                    <a:solidFill>
                      <a:schemeClr val="tx1"/>
                    </a:solidFill>
                    <a:latin typeface="微软雅黑" panose="020B0503020204020204" pitchFamily="34" charset="-122"/>
                    <a:ea typeface="微软雅黑" panose="020B0503020204020204" pitchFamily="34" charset="-122"/>
                  </a:defRPr>
                </a:lvl2pPr>
                <a:lvl3pPr marL="1003275" indent="-201608" algn="l" defTabSz="801668" rtl="0" fontAlgn="base">
                  <a:lnSpc>
                    <a:spcPct val="140000"/>
                  </a:lnSpc>
                  <a:spcBef>
                    <a:spcPct val="0"/>
                  </a:spcBef>
                  <a:spcAft>
                    <a:spcPct val="0"/>
                  </a:spcAft>
                  <a:buSzPct val="50000"/>
                  <a:buFont typeface="Wingdings" pitchFamily="2" charset="2"/>
                  <a:buChar char="n"/>
                  <a:defRPr sz="1600">
                    <a:solidFill>
                      <a:schemeClr val="tx1"/>
                    </a:solidFill>
                    <a:latin typeface="微软雅黑" panose="020B0503020204020204" pitchFamily="34" charset="-122"/>
                    <a:ea typeface="微软雅黑" panose="020B0503020204020204" pitchFamily="34" charset="-122"/>
                  </a:defRPr>
                </a:lvl3pPr>
                <a:lvl4pPr marL="1401728" indent="-200020" algn="l" defTabSz="801668" rtl="0" fontAlgn="base">
                  <a:lnSpc>
                    <a:spcPct val="140000"/>
                  </a:lnSpc>
                  <a:spcBef>
                    <a:spcPct val="0"/>
                  </a:spcBef>
                  <a:spcAft>
                    <a:spcPct val="0"/>
                  </a:spcAft>
                  <a:buChar char="–"/>
                  <a:defRPr sz="1400">
                    <a:solidFill>
                      <a:schemeClr val="tx1"/>
                    </a:solidFill>
                    <a:latin typeface="微软雅黑" panose="020B0503020204020204" pitchFamily="34" charset="-122"/>
                    <a:ea typeface="微软雅黑" panose="020B0503020204020204" pitchFamily="34" charset="-122"/>
                  </a:defRPr>
                </a:lvl4pPr>
                <a:lvl5pPr marL="1803355"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微软雅黑" panose="020B0503020204020204" pitchFamily="34" charset="-122"/>
                    <a:ea typeface="微软雅黑" panose="020B0503020204020204" pitchFamily="34" charset="-122"/>
                  </a:defRPr>
                </a:lvl5pPr>
                <a:lvl6pPr marL="2260544"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6pPr>
                <a:lvl7pPr marL="2717732"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7pPr>
                <a:lvl8pPr marL="3174921"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8pPr>
                <a:lvl9pPr marL="3632109"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9pPr>
              </a:lstStyle>
              <a:p>
                <a:pPr marL="12700" indent="0">
                  <a:buNone/>
                </a:pPr>
                <a14:m>
                  <m:oMath xmlns:m="http://schemas.openxmlformats.org/officeDocument/2006/math">
                    <m:r>
                      <m:rPr>
                        <m:nor/>
                      </m:rPr>
                      <a:rPr lang="en-US" sz="1000" b="0" dirty="0" smtClean="0">
                        <a:latin typeface="Calibri" panose="020F0502020204030204" pitchFamily="34" charset="0"/>
                        <a:cs typeface="Calibri" panose="020F0502020204030204" pitchFamily="34" charset="0"/>
                      </a:rPr>
                      <m:t>Service</m:t>
                    </m:r>
                    <m:r>
                      <m:rPr>
                        <m:nor/>
                      </m:rPr>
                      <a:rPr lang="en-US" sz="1000" b="0" dirty="0" smtClean="0">
                        <a:latin typeface="Calibri" panose="020F0502020204030204" pitchFamily="34" charset="0"/>
                        <a:cs typeface="Calibri" panose="020F0502020204030204" pitchFamily="34" charset="0"/>
                      </a:rPr>
                      <m:t> 1 </m:t>
                    </m:r>
                    <m:r>
                      <m:rPr>
                        <m:nor/>
                      </m:rPr>
                      <a:rPr lang="en-US" sz="1000" b="0" smtClean="0">
                        <a:latin typeface="Calibri" panose="020F0502020204030204" pitchFamily="34" charset="0"/>
                        <a:cs typeface="Calibri" panose="020F0502020204030204" pitchFamily="34" charset="0"/>
                      </a:rPr>
                      <m:t>MOS</m:t>
                    </m:r>
                    <m:r>
                      <a:rPr lang="en-US" sz="1000" b="0" i="1">
                        <a:latin typeface="Cambria Math" panose="02040503050406030204" pitchFamily="18" charset="0"/>
                        <a:ea typeface="Cambria Math" panose="02040503050406030204" pitchFamily="18" charset="0"/>
                        <a:cs typeface="Calibri" panose="020F0502020204030204" pitchFamily="34" charset="0"/>
                      </a:rPr>
                      <m:t>≥</m:t>
                    </m:r>
                    <m:r>
                      <m:rPr>
                        <m:nor/>
                      </m:rPr>
                      <a:rPr lang="en-US" sz="1000" b="0" dirty="0">
                        <a:latin typeface="Calibri" panose="020F0502020204030204" pitchFamily="34" charset="0"/>
                        <a:cs typeface="Calibri" panose="020F0502020204030204" pitchFamily="34" charset="0"/>
                      </a:rPr>
                      <m:t>3.0</m:t>
                    </m:r>
                    <m:r>
                      <a:rPr lang="en-US" sz="1000" b="0" i="1" dirty="0" smtClean="0">
                        <a:latin typeface="Cambria Math" panose="02040503050406030204" pitchFamily="18" charset="0"/>
                        <a:cs typeface="Calibri" panose="020F0502020204030204" pitchFamily="34" charset="0"/>
                      </a:rPr>
                      <m:t> </m:t>
                    </m:r>
                    <m:r>
                      <a:rPr lang="en-US" sz="1000" b="0" i="1" dirty="0" smtClean="0">
                        <a:latin typeface="Cambria Math" panose="02040503050406030204" pitchFamily="18" charset="0"/>
                        <a:cs typeface="Calibri" panose="020F0502020204030204" pitchFamily="34" charset="0"/>
                      </a:rPr>
                      <m:t>𝑎𝑛𝑑</m:t>
                    </m:r>
                    <m:r>
                      <a:rPr lang="en-US" sz="1000" b="0" i="1" dirty="0" smtClean="0">
                        <a:latin typeface="Cambria Math" panose="02040503050406030204" pitchFamily="18" charset="0"/>
                        <a:cs typeface="Calibri" panose="020F0502020204030204" pitchFamily="34" charset="0"/>
                      </a:rPr>
                      <m:t> </m:t>
                    </m:r>
                    <m:sSub>
                      <m:sSubPr>
                        <m:ctrlPr>
                          <a:rPr lang="zh-CN" altLang="zh-CN" sz="1000" b="0" i="1" kern="0" smtClean="0">
                            <a:solidFill>
                              <a:schemeClr val="tx1"/>
                            </a:solidFill>
                            <a:latin typeface="Cambria Math" panose="02040503050406030204" pitchFamily="18" charset="0"/>
                          </a:rPr>
                        </m:ctrlPr>
                      </m:sSubPr>
                      <m:e>
                        <m:r>
                          <a:rPr lang="en-US" altLang="zh-CN" sz="1000" b="0" i="1" kern="0">
                            <a:solidFill>
                              <a:schemeClr val="tx1"/>
                            </a:solidFill>
                            <a:latin typeface="Cambria Math" panose="02040503050406030204" pitchFamily="18" charset="0"/>
                            <a:ea typeface="Cambria Math" panose="02040503050406030204" pitchFamily="18" charset="0"/>
                          </a:rPr>
                          <m:t>h</m:t>
                        </m:r>
                      </m:e>
                      <m:sub>
                        <m:r>
                          <a:rPr lang="en-US" altLang="zh-CN" sz="1000" b="0" i="1" kern="0">
                            <a:solidFill>
                              <a:schemeClr val="tx1"/>
                            </a:solidFill>
                            <a:latin typeface="Cambria Math" panose="02040503050406030204" pitchFamily="18" charset="0"/>
                            <a:ea typeface="Cambria Math" panose="02040503050406030204" pitchFamily="18" charset="0"/>
                          </a:rPr>
                          <m:t>1</m:t>
                        </m:r>
                      </m:sub>
                    </m:sSub>
                    <m:r>
                      <a:rPr lang="en-US" altLang="zh-CN" sz="1000" b="0" i="1" kern="0">
                        <a:solidFill>
                          <a:schemeClr val="tx1"/>
                        </a:solidFill>
                        <a:latin typeface="Cambria Math" panose="02040503050406030204" pitchFamily="18" charset="0"/>
                        <a:ea typeface="Cambria Math" panose="02040503050406030204" pitchFamily="18" charset="0"/>
                      </a:rPr>
                      <m:t>≥85%</m:t>
                    </m:r>
                  </m:oMath>
                </a14:m>
                <a:r>
                  <a:rPr lang="en-GB" altLang="zh-CN" sz="1000" b="0" i="1" kern="0" dirty="0" smtClean="0">
                    <a:solidFill>
                      <a:schemeClr val="tx1"/>
                    </a:solidFill>
                    <a:latin typeface="Cambria Math" panose="02040503050406030204" pitchFamily="18" charset="0"/>
                    <a:ea typeface="Cambria Math" panose="02040503050406030204" pitchFamily="18" charset="0"/>
                  </a:rPr>
                  <a:t>(</a:t>
                </a:r>
                <a:r>
                  <a:rPr lang="en-GB" altLang="zh-CN" sz="1000" b="0" i="1" kern="0" dirty="0">
                    <a:solidFill>
                      <a:schemeClr val="tx1"/>
                    </a:solidFill>
                    <a:latin typeface="Cambria Math" panose="02040503050406030204" pitchFamily="18" charset="0"/>
                    <a:ea typeface="Cambria Math" panose="02040503050406030204" pitchFamily="18" charset="0"/>
                  </a:rPr>
                  <a:t>1)</a:t>
                </a:r>
              </a:p>
              <a:p>
                <a:pPr marL="12700" indent="0">
                  <a:buNone/>
                </a:pPr>
                <a14:m>
                  <m:oMath xmlns:m="http://schemas.openxmlformats.org/officeDocument/2006/math">
                    <m:sSub>
                      <m:sSubPr>
                        <m:ctrlPr>
                          <a:rPr lang="zh-CN" altLang="zh-CN" sz="1000" b="0" i="1" kern="0">
                            <a:solidFill>
                              <a:schemeClr val="tx1"/>
                            </a:solidFill>
                            <a:latin typeface="Cambria Math" panose="02040503050406030204" pitchFamily="18" charset="0"/>
                          </a:rPr>
                        </m:ctrlPr>
                      </m:sSubPr>
                      <m:e>
                        <m:r>
                          <m:rPr>
                            <m:nor/>
                          </m:rPr>
                          <a:rPr lang="en-US" sz="1000" b="0" dirty="0">
                            <a:latin typeface="Calibri" panose="020F0502020204030204" pitchFamily="34" charset="0"/>
                            <a:cs typeface="Calibri" panose="020F0502020204030204" pitchFamily="34" charset="0"/>
                          </a:rPr>
                          <m:t>Service</m:t>
                        </m:r>
                        <m:r>
                          <m:rPr>
                            <m:nor/>
                          </m:rPr>
                          <a:rPr lang="en-US" sz="1000" b="0" dirty="0">
                            <a:latin typeface="Calibri" panose="020F0502020204030204" pitchFamily="34" charset="0"/>
                            <a:cs typeface="Calibri" panose="020F0502020204030204" pitchFamily="34" charset="0"/>
                          </a:rPr>
                          <m:t> 2 </m:t>
                        </m:r>
                        <m:r>
                          <m:rPr>
                            <m:nor/>
                          </m:rPr>
                          <a:rPr lang="en-US" sz="1000" b="0">
                            <a:latin typeface="Calibri" panose="020F0502020204030204" pitchFamily="34" charset="0"/>
                            <a:cs typeface="Calibri" panose="020F0502020204030204" pitchFamily="34" charset="0"/>
                          </a:rPr>
                          <m:t>MOS</m:t>
                        </m:r>
                        <m:r>
                          <a:rPr lang="en-US" sz="1000" b="0" i="1">
                            <a:latin typeface="Cambria Math" panose="02040503050406030204" pitchFamily="18" charset="0"/>
                            <a:ea typeface="Cambria Math" panose="02040503050406030204" pitchFamily="18" charset="0"/>
                            <a:cs typeface="Calibri" panose="020F0502020204030204" pitchFamily="34" charset="0"/>
                          </a:rPr>
                          <m:t>≥</m:t>
                        </m:r>
                        <m:r>
                          <m:rPr>
                            <m:nor/>
                          </m:rPr>
                          <a:rPr lang="en-US" sz="1000" b="0" dirty="0">
                            <a:latin typeface="Calibri" panose="020F0502020204030204" pitchFamily="34" charset="0"/>
                            <a:cs typeface="Calibri" panose="020F0502020204030204" pitchFamily="34" charset="0"/>
                          </a:rPr>
                          <m:t>3.</m:t>
                        </m:r>
                        <m:r>
                          <a:rPr lang="en-US" sz="1000" b="0" i="1" dirty="0" smtClean="0">
                            <a:latin typeface="Cambria Math" panose="02040503050406030204" pitchFamily="18" charset="0"/>
                            <a:cs typeface="Calibri" panose="020F0502020204030204" pitchFamily="34" charset="0"/>
                          </a:rPr>
                          <m:t>5</m:t>
                        </m:r>
                        <m:r>
                          <a:rPr lang="en-US" sz="1000" b="0" i="1" dirty="0">
                            <a:latin typeface="Cambria Math" panose="02040503050406030204" pitchFamily="18" charset="0"/>
                            <a:cs typeface="Calibri" panose="020F0502020204030204" pitchFamily="34" charset="0"/>
                          </a:rPr>
                          <m:t> </m:t>
                        </m:r>
                        <m:r>
                          <a:rPr lang="en-US" sz="1000" b="0" i="1" dirty="0">
                            <a:latin typeface="Cambria Math" panose="02040503050406030204" pitchFamily="18" charset="0"/>
                            <a:cs typeface="Calibri" panose="020F0502020204030204" pitchFamily="34" charset="0"/>
                          </a:rPr>
                          <m:t>𝑎𝑛𝑑</m:t>
                        </m:r>
                        <m:r>
                          <a:rPr lang="en-US" sz="1000" b="0" i="1" dirty="0" smtClean="0">
                            <a:latin typeface="Cambria Math" panose="02040503050406030204" pitchFamily="18" charset="0"/>
                            <a:cs typeface="Calibri" panose="020F0502020204030204" pitchFamily="34" charset="0"/>
                          </a:rPr>
                          <m:t> </m:t>
                        </m:r>
                        <m:r>
                          <a:rPr lang="en-US" altLang="zh-CN" sz="1000" b="0" i="1" kern="0">
                            <a:solidFill>
                              <a:schemeClr val="tx1"/>
                            </a:solidFill>
                            <a:latin typeface="Cambria Math" panose="02040503050406030204" pitchFamily="18" charset="0"/>
                            <a:ea typeface="Cambria Math" panose="02040503050406030204" pitchFamily="18" charset="0"/>
                          </a:rPr>
                          <m:t>h</m:t>
                        </m:r>
                      </m:e>
                      <m:sub>
                        <m:r>
                          <a:rPr lang="en-US" altLang="zh-CN" sz="1000" b="0" i="1" kern="0">
                            <a:solidFill>
                              <a:schemeClr val="tx1"/>
                            </a:solidFill>
                            <a:latin typeface="Cambria Math" panose="02040503050406030204" pitchFamily="18" charset="0"/>
                            <a:ea typeface="Cambria Math" panose="02040503050406030204" pitchFamily="18" charset="0"/>
                          </a:rPr>
                          <m:t>2</m:t>
                        </m:r>
                      </m:sub>
                    </m:sSub>
                    <m:r>
                      <a:rPr lang="en-US" altLang="zh-CN" sz="1000" b="0" i="1" kern="0">
                        <a:solidFill>
                          <a:schemeClr val="tx1"/>
                        </a:solidFill>
                        <a:latin typeface="Cambria Math" panose="02040503050406030204" pitchFamily="18" charset="0"/>
                        <a:ea typeface="Cambria Math" panose="02040503050406030204" pitchFamily="18" charset="0"/>
                      </a:rPr>
                      <m:t>≥</m:t>
                    </m:r>
                    <m:r>
                      <a:rPr lang="en-US" altLang="zh-CN" sz="1000" b="0" i="1" kern="0" smtClean="0">
                        <a:solidFill>
                          <a:schemeClr val="tx1"/>
                        </a:solidFill>
                        <a:latin typeface="Cambria Math" panose="02040503050406030204" pitchFamily="18" charset="0"/>
                        <a:ea typeface="Cambria Math" panose="02040503050406030204" pitchFamily="18" charset="0"/>
                      </a:rPr>
                      <m:t>87</m:t>
                    </m:r>
                    <m:r>
                      <a:rPr lang="en-US" altLang="zh-CN" sz="1000" b="0" i="1" kern="0">
                        <a:solidFill>
                          <a:schemeClr val="tx1"/>
                        </a:solidFill>
                        <a:latin typeface="Cambria Math" panose="02040503050406030204" pitchFamily="18" charset="0"/>
                        <a:ea typeface="Cambria Math" panose="02040503050406030204" pitchFamily="18" charset="0"/>
                      </a:rPr>
                      <m:t>%</m:t>
                    </m:r>
                  </m:oMath>
                </a14:m>
                <a:r>
                  <a:rPr lang="en-GB" altLang="zh-CN" sz="1000" b="0" i="1" kern="0" dirty="0" smtClean="0">
                    <a:solidFill>
                      <a:schemeClr val="tx1"/>
                    </a:solidFill>
                    <a:latin typeface="Cambria Math" panose="02040503050406030204" pitchFamily="18" charset="0"/>
                    <a:ea typeface="Cambria Math" panose="02040503050406030204" pitchFamily="18" charset="0"/>
                  </a:rPr>
                  <a:t>(2</a:t>
                </a:r>
                <a:r>
                  <a:rPr lang="en-GB" altLang="zh-CN" sz="1000" b="0" i="1" kern="0" dirty="0">
                    <a:solidFill>
                      <a:schemeClr val="tx1"/>
                    </a:solidFill>
                    <a:latin typeface="Cambria Math" panose="02040503050406030204" pitchFamily="18" charset="0"/>
                    <a:ea typeface="Cambria Math" panose="02040503050406030204" pitchFamily="18" charset="0"/>
                  </a:rPr>
                  <a:t>)</a:t>
                </a:r>
              </a:p>
              <a:p>
                <a:pPr marL="12700" indent="0">
                  <a:buNone/>
                </a:pPr>
                <a14:m>
                  <m:oMath xmlns:m="http://schemas.openxmlformats.org/officeDocument/2006/math">
                    <m:sSub>
                      <m:sSubPr>
                        <m:ctrlPr>
                          <a:rPr lang="zh-CN" altLang="zh-CN" sz="1000" b="0" i="1" kern="0">
                            <a:solidFill>
                              <a:schemeClr val="tx1"/>
                            </a:solidFill>
                            <a:latin typeface="Cambria Math" panose="02040503050406030204" pitchFamily="18" charset="0"/>
                          </a:rPr>
                        </m:ctrlPr>
                      </m:sSubPr>
                      <m:e>
                        <m:r>
                          <m:rPr>
                            <m:nor/>
                          </m:rPr>
                          <a:rPr lang="en-US" sz="1000" b="0" dirty="0">
                            <a:latin typeface="Calibri" panose="020F0502020204030204" pitchFamily="34" charset="0"/>
                            <a:cs typeface="Calibri" panose="020F0502020204030204" pitchFamily="34" charset="0"/>
                          </a:rPr>
                          <m:t>Service</m:t>
                        </m:r>
                        <m:r>
                          <m:rPr>
                            <m:nor/>
                          </m:rPr>
                          <a:rPr lang="en-US" sz="1000" b="0" dirty="0">
                            <a:latin typeface="Calibri" panose="020F0502020204030204" pitchFamily="34" charset="0"/>
                            <a:cs typeface="Calibri" panose="020F0502020204030204" pitchFamily="34" charset="0"/>
                          </a:rPr>
                          <m:t> 3 </m:t>
                        </m:r>
                        <m:r>
                          <m:rPr>
                            <m:nor/>
                          </m:rPr>
                          <a:rPr lang="en-US" sz="1000" b="0">
                            <a:latin typeface="Calibri" panose="020F0502020204030204" pitchFamily="34" charset="0"/>
                            <a:cs typeface="Calibri" panose="020F0502020204030204" pitchFamily="34" charset="0"/>
                          </a:rPr>
                          <m:t>MOS</m:t>
                        </m:r>
                        <m:r>
                          <a:rPr lang="en-US" sz="1000" b="0" i="1">
                            <a:latin typeface="Cambria Math" panose="02040503050406030204" pitchFamily="18" charset="0"/>
                            <a:ea typeface="Cambria Math" panose="02040503050406030204" pitchFamily="18" charset="0"/>
                            <a:cs typeface="Calibri" panose="020F0502020204030204" pitchFamily="34" charset="0"/>
                          </a:rPr>
                          <m:t>≥</m:t>
                        </m:r>
                        <m:r>
                          <m:rPr>
                            <m:nor/>
                          </m:rPr>
                          <a:rPr lang="en-US" sz="1000" b="0" i="0" smtClean="0">
                            <a:latin typeface="Cambria Math" panose="02040503050406030204" pitchFamily="18" charset="0"/>
                            <a:ea typeface="Cambria Math" panose="02040503050406030204" pitchFamily="18" charset="0"/>
                            <a:cs typeface="Calibri" panose="020F0502020204030204" pitchFamily="34" charset="0"/>
                          </a:rPr>
                          <m:t>4</m:t>
                        </m:r>
                        <m:r>
                          <m:rPr>
                            <m:nor/>
                          </m:rPr>
                          <a:rPr lang="en-US" sz="1000" b="0" dirty="0">
                            <a:latin typeface="Calibri" panose="020F0502020204030204" pitchFamily="34" charset="0"/>
                            <a:cs typeface="Calibri" panose="020F0502020204030204" pitchFamily="34" charset="0"/>
                          </a:rPr>
                          <m:t>.0</m:t>
                        </m:r>
                        <m:r>
                          <a:rPr lang="en-US" sz="1000" b="0" i="1" dirty="0">
                            <a:latin typeface="Cambria Math" panose="02040503050406030204" pitchFamily="18" charset="0"/>
                            <a:cs typeface="Calibri" panose="020F0502020204030204" pitchFamily="34" charset="0"/>
                          </a:rPr>
                          <m:t> </m:t>
                        </m:r>
                        <m:r>
                          <a:rPr lang="en-US" sz="1000" b="0" i="1" dirty="0">
                            <a:latin typeface="Cambria Math" panose="02040503050406030204" pitchFamily="18" charset="0"/>
                            <a:cs typeface="Calibri" panose="020F0502020204030204" pitchFamily="34" charset="0"/>
                          </a:rPr>
                          <m:t>𝑎𝑛𝑑</m:t>
                        </m:r>
                        <m:r>
                          <a:rPr lang="en-US" sz="1000" b="0" i="1" dirty="0" smtClean="0">
                            <a:latin typeface="Cambria Math" panose="02040503050406030204" pitchFamily="18" charset="0"/>
                            <a:cs typeface="Calibri" panose="020F0502020204030204" pitchFamily="34" charset="0"/>
                          </a:rPr>
                          <m:t> </m:t>
                        </m:r>
                        <m:r>
                          <a:rPr lang="en-US" altLang="zh-CN" sz="1000" b="0" i="1" kern="0">
                            <a:solidFill>
                              <a:schemeClr val="tx1"/>
                            </a:solidFill>
                            <a:latin typeface="Cambria Math" panose="02040503050406030204" pitchFamily="18" charset="0"/>
                            <a:ea typeface="Cambria Math" panose="02040503050406030204" pitchFamily="18" charset="0"/>
                          </a:rPr>
                          <m:t>h</m:t>
                        </m:r>
                      </m:e>
                      <m:sub>
                        <m:r>
                          <a:rPr lang="en-US" altLang="zh-CN" sz="1000" b="0" i="1" kern="0" smtClean="0">
                            <a:solidFill>
                              <a:schemeClr val="tx1"/>
                            </a:solidFill>
                            <a:latin typeface="Cambria Math" panose="02040503050406030204" pitchFamily="18" charset="0"/>
                            <a:ea typeface="Cambria Math" panose="02040503050406030204" pitchFamily="18" charset="0"/>
                          </a:rPr>
                          <m:t>3</m:t>
                        </m:r>
                      </m:sub>
                    </m:sSub>
                    <m:r>
                      <a:rPr lang="en-US" altLang="zh-CN" sz="1000" b="0" i="1" kern="0">
                        <a:solidFill>
                          <a:schemeClr val="tx1"/>
                        </a:solidFill>
                        <a:latin typeface="Cambria Math" panose="02040503050406030204" pitchFamily="18" charset="0"/>
                        <a:ea typeface="Cambria Math" panose="02040503050406030204" pitchFamily="18" charset="0"/>
                      </a:rPr>
                      <m:t>≥</m:t>
                    </m:r>
                    <m:r>
                      <a:rPr lang="en-US" altLang="zh-CN" sz="1000" b="0" i="1" kern="0" smtClean="0">
                        <a:solidFill>
                          <a:schemeClr val="tx1"/>
                        </a:solidFill>
                        <a:latin typeface="Cambria Math" panose="02040503050406030204" pitchFamily="18" charset="0"/>
                        <a:ea typeface="Cambria Math" panose="02040503050406030204" pitchFamily="18" charset="0"/>
                      </a:rPr>
                      <m:t>86</m:t>
                    </m:r>
                    <m:r>
                      <a:rPr lang="en-US" altLang="zh-CN" sz="1000" b="0" i="1" kern="0">
                        <a:solidFill>
                          <a:schemeClr val="tx1"/>
                        </a:solidFill>
                        <a:latin typeface="Cambria Math" panose="02040503050406030204" pitchFamily="18" charset="0"/>
                        <a:ea typeface="Cambria Math" panose="02040503050406030204" pitchFamily="18" charset="0"/>
                      </a:rPr>
                      <m:t>%</m:t>
                    </m:r>
                  </m:oMath>
                </a14:m>
                <a:r>
                  <a:rPr lang="en-US" altLang="zh-CN" sz="1000" b="0" i="1" kern="0" dirty="0">
                    <a:solidFill>
                      <a:schemeClr val="tx1"/>
                    </a:solidFill>
                    <a:latin typeface="Cambria Math" panose="02040503050406030204" pitchFamily="18" charset="0"/>
                    <a:ea typeface="Cambria Math" panose="02040503050406030204" pitchFamily="18" charset="0"/>
                  </a:rPr>
                  <a:t> </a:t>
                </a:r>
                <a:r>
                  <a:rPr lang="en-GB" altLang="zh-CN" sz="1000" b="0" i="1" kern="0" dirty="0" smtClean="0">
                    <a:solidFill>
                      <a:schemeClr val="tx1"/>
                    </a:solidFill>
                    <a:latin typeface="Cambria Math" panose="02040503050406030204" pitchFamily="18" charset="0"/>
                    <a:ea typeface="Cambria Math" panose="02040503050406030204" pitchFamily="18" charset="0"/>
                  </a:rPr>
                  <a:t>(3)</a:t>
                </a:r>
                <a:endParaRPr lang="en-GB" altLang="zh-CN" sz="1000" b="0" i="1" kern="0" dirty="0">
                  <a:solidFill>
                    <a:schemeClr val="tx1"/>
                  </a:solidFill>
                  <a:latin typeface="Cambria Math" panose="02040503050406030204" pitchFamily="18" charset="0"/>
                  <a:ea typeface="Cambria Math" panose="02040503050406030204" pitchFamily="18" charset="0"/>
                </a:endParaRPr>
              </a:p>
              <a:p>
                <a:pPr marL="12700" indent="0">
                  <a:buNone/>
                </a:pPr>
                <a14:m>
                  <m:oMath xmlns:m="http://schemas.openxmlformats.org/officeDocument/2006/math">
                    <m:sSub>
                      <m:sSubPr>
                        <m:ctrlPr>
                          <a:rPr lang="zh-CN" altLang="zh-CN" sz="1000" b="0" i="1" kern="0">
                            <a:solidFill>
                              <a:schemeClr val="tx1"/>
                            </a:solidFill>
                            <a:latin typeface="Cambria Math" panose="02040503050406030204" pitchFamily="18" charset="0"/>
                          </a:rPr>
                        </m:ctrlPr>
                      </m:sSubPr>
                      <m:e>
                        <m:r>
                          <m:rPr>
                            <m:nor/>
                          </m:rPr>
                          <a:rPr lang="en-US" sz="1000" b="0" dirty="0">
                            <a:latin typeface="Calibri" panose="020F0502020204030204" pitchFamily="34" charset="0"/>
                            <a:cs typeface="Calibri" panose="020F0502020204030204" pitchFamily="34" charset="0"/>
                          </a:rPr>
                          <m:t>Service</m:t>
                        </m:r>
                        <m:r>
                          <m:rPr>
                            <m:nor/>
                          </m:rPr>
                          <a:rPr lang="en-US" sz="1000" b="0" dirty="0">
                            <a:latin typeface="Calibri" panose="020F0502020204030204" pitchFamily="34" charset="0"/>
                            <a:cs typeface="Calibri" panose="020F0502020204030204" pitchFamily="34" charset="0"/>
                          </a:rPr>
                          <m:t> 4 </m:t>
                        </m:r>
                        <m:r>
                          <m:rPr>
                            <m:nor/>
                          </m:rPr>
                          <a:rPr lang="en-US" sz="1000" b="0">
                            <a:latin typeface="Calibri" panose="020F0502020204030204" pitchFamily="34" charset="0"/>
                            <a:cs typeface="Calibri" panose="020F0502020204030204" pitchFamily="34" charset="0"/>
                          </a:rPr>
                          <m:t>MOS</m:t>
                        </m:r>
                        <m:r>
                          <a:rPr lang="en-US" sz="1000" b="0" i="1">
                            <a:latin typeface="Cambria Math" panose="02040503050406030204" pitchFamily="18" charset="0"/>
                            <a:ea typeface="Cambria Math" panose="02040503050406030204" pitchFamily="18" charset="0"/>
                            <a:cs typeface="Calibri" panose="020F0502020204030204" pitchFamily="34" charset="0"/>
                          </a:rPr>
                          <m:t>≥</m:t>
                        </m:r>
                        <m:r>
                          <m:rPr>
                            <m:nor/>
                          </m:rPr>
                          <a:rPr lang="en-US" sz="1000" b="0" dirty="0">
                            <a:latin typeface="Calibri" panose="020F0502020204030204" pitchFamily="34" charset="0"/>
                            <a:cs typeface="Calibri" panose="020F0502020204030204" pitchFamily="34" charset="0"/>
                          </a:rPr>
                          <m:t>3.0</m:t>
                        </m:r>
                        <m:r>
                          <a:rPr lang="en-US" sz="1000" b="0" i="1" dirty="0">
                            <a:latin typeface="Cambria Math" panose="02040503050406030204" pitchFamily="18" charset="0"/>
                            <a:cs typeface="Calibri" panose="020F0502020204030204" pitchFamily="34" charset="0"/>
                          </a:rPr>
                          <m:t> </m:t>
                        </m:r>
                        <m:r>
                          <a:rPr lang="en-US" sz="1000" b="0" i="1" dirty="0">
                            <a:latin typeface="Cambria Math" panose="02040503050406030204" pitchFamily="18" charset="0"/>
                            <a:cs typeface="Calibri" panose="020F0502020204030204" pitchFamily="34" charset="0"/>
                          </a:rPr>
                          <m:t>𝑎𝑛𝑑</m:t>
                        </m:r>
                        <m:r>
                          <a:rPr lang="en-US" sz="1000" b="0" i="1" dirty="0" smtClean="0">
                            <a:latin typeface="Cambria Math" panose="02040503050406030204" pitchFamily="18" charset="0"/>
                            <a:cs typeface="Calibri" panose="020F0502020204030204" pitchFamily="34" charset="0"/>
                          </a:rPr>
                          <m:t> </m:t>
                        </m:r>
                        <m:r>
                          <a:rPr lang="en-US" altLang="zh-CN" sz="1000" b="0" i="1" kern="0">
                            <a:solidFill>
                              <a:schemeClr val="tx1"/>
                            </a:solidFill>
                            <a:latin typeface="Cambria Math" panose="02040503050406030204" pitchFamily="18" charset="0"/>
                            <a:ea typeface="Cambria Math" panose="02040503050406030204" pitchFamily="18" charset="0"/>
                          </a:rPr>
                          <m:t>h</m:t>
                        </m:r>
                      </m:e>
                      <m:sub>
                        <m:r>
                          <a:rPr lang="en-US" altLang="zh-CN" sz="1000" b="0" i="1" kern="0" smtClean="0">
                            <a:solidFill>
                              <a:schemeClr val="tx1"/>
                            </a:solidFill>
                            <a:latin typeface="Cambria Math" panose="02040503050406030204" pitchFamily="18" charset="0"/>
                            <a:ea typeface="Cambria Math" panose="02040503050406030204" pitchFamily="18" charset="0"/>
                          </a:rPr>
                          <m:t>4</m:t>
                        </m:r>
                      </m:sub>
                    </m:sSub>
                    <m:r>
                      <a:rPr lang="en-US" altLang="zh-CN" sz="1000" b="0" i="1" kern="0">
                        <a:solidFill>
                          <a:schemeClr val="tx1"/>
                        </a:solidFill>
                        <a:latin typeface="Cambria Math" panose="02040503050406030204" pitchFamily="18" charset="0"/>
                        <a:ea typeface="Cambria Math" panose="02040503050406030204" pitchFamily="18" charset="0"/>
                      </a:rPr>
                      <m:t>≥</m:t>
                    </m:r>
                    <m:r>
                      <a:rPr lang="en-US" altLang="zh-CN" sz="1000" b="0" i="1" kern="0" smtClean="0">
                        <a:solidFill>
                          <a:schemeClr val="tx1"/>
                        </a:solidFill>
                        <a:latin typeface="Cambria Math" panose="02040503050406030204" pitchFamily="18" charset="0"/>
                        <a:ea typeface="Cambria Math" panose="02040503050406030204" pitchFamily="18" charset="0"/>
                      </a:rPr>
                      <m:t>88</m:t>
                    </m:r>
                    <m:r>
                      <a:rPr lang="en-US" altLang="zh-CN" sz="1000" b="0" i="1" kern="0">
                        <a:solidFill>
                          <a:schemeClr val="tx1"/>
                        </a:solidFill>
                        <a:latin typeface="Cambria Math" panose="02040503050406030204" pitchFamily="18" charset="0"/>
                        <a:ea typeface="Cambria Math" panose="02040503050406030204" pitchFamily="18" charset="0"/>
                      </a:rPr>
                      <m:t>%</m:t>
                    </m:r>
                  </m:oMath>
                </a14:m>
                <a:r>
                  <a:rPr lang="en-US" altLang="zh-CN" sz="1000" b="0" i="1" kern="0" dirty="0">
                    <a:solidFill>
                      <a:schemeClr val="tx1"/>
                    </a:solidFill>
                    <a:latin typeface="Cambria Math" panose="02040503050406030204" pitchFamily="18" charset="0"/>
                    <a:ea typeface="Cambria Math" panose="02040503050406030204" pitchFamily="18" charset="0"/>
                  </a:rPr>
                  <a:t> </a:t>
                </a:r>
                <a:r>
                  <a:rPr lang="en-GB" altLang="zh-CN" sz="1000" b="0" i="1" kern="0" dirty="0" smtClean="0">
                    <a:solidFill>
                      <a:schemeClr val="tx1"/>
                    </a:solidFill>
                    <a:latin typeface="Cambria Math" panose="02040503050406030204" pitchFamily="18" charset="0"/>
                    <a:ea typeface="Cambria Math" panose="02040503050406030204" pitchFamily="18" charset="0"/>
                  </a:rPr>
                  <a:t>(4)</a:t>
                </a:r>
              </a:p>
            </p:txBody>
          </p:sp>
        </mc:Choice>
        <mc:Fallback xmlns="">
          <p:sp>
            <p:nvSpPr>
              <p:cNvPr id="50" name="内容占位符 2"/>
              <p:cNvSpPr txBox="1">
                <a:spLocks noRot="1" noChangeAspect="1" noMove="1" noResize="1" noEditPoints="1" noAdjustHandles="1" noChangeArrowheads="1" noChangeShapeType="1" noTextEdit="1"/>
              </p:cNvSpPr>
              <p:nvPr/>
            </p:nvSpPr>
            <p:spPr>
              <a:xfrm>
                <a:off x="4309874" y="3143381"/>
                <a:ext cx="3043909" cy="1032858"/>
              </a:xfrm>
              <a:prstGeom prst="rect">
                <a:avLst/>
              </a:prstGeom>
              <a:blipFill rotWithShape="0">
                <a:blip r:embed="rId3"/>
                <a:stretch>
                  <a:fillRect/>
                </a:stretch>
              </a:blipFill>
            </p:spPr>
            <p:txBody>
              <a:bodyPr/>
              <a:lstStyle/>
              <a:p>
                <a:r>
                  <a:rPr lang="zh-CN" altLang="en-US">
                    <a:noFill/>
                  </a:rPr>
                  <a:t> </a:t>
                </a:r>
              </a:p>
            </p:txBody>
          </p:sp>
        </mc:Fallback>
      </mc:AlternateContent>
      <p:sp>
        <p:nvSpPr>
          <p:cNvPr id="20" name="右大括号 19"/>
          <p:cNvSpPr/>
          <p:nvPr/>
        </p:nvSpPr>
        <p:spPr bwMode="auto">
          <a:xfrm rot="10800000">
            <a:off x="4007976" y="822477"/>
            <a:ext cx="285916" cy="1910677"/>
          </a:xfrm>
          <a:prstGeom prst="rightBrace">
            <a:avLst>
              <a:gd name="adj1" fmla="val 8333"/>
              <a:gd name="adj2" fmla="val 48449"/>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graphicFrame>
        <p:nvGraphicFramePr>
          <p:cNvPr id="14" name="对象 13"/>
          <p:cNvGraphicFramePr>
            <a:graphicFrameLocks noChangeAspect="1"/>
          </p:cNvGraphicFramePr>
          <p:nvPr>
            <p:extLst/>
          </p:nvPr>
        </p:nvGraphicFramePr>
        <p:xfrm>
          <a:off x="4193836" y="840872"/>
          <a:ext cx="4159155" cy="1893341"/>
        </p:xfrm>
        <a:graphic>
          <a:graphicData uri="http://schemas.openxmlformats.org/presentationml/2006/ole">
            <mc:AlternateContent xmlns:mc="http://schemas.openxmlformats.org/markup-compatibility/2006">
              <mc:Choice xmlns:v="urn:schemas-microsoft-com:vml" Requires="v">
                <p:oleObj spid="_x0000_s49197" name="Visio" r:id="rId4" imgW="3505009" imgH="2362152" progId="Visio.Drawing.11">
                  <p:embed/>
                </p:oleObj>
              </mc:Choice>
              <mc:Fallback>
                <p:oleObj name="Visio" r:id="rId4" imgW="3505009" imgH="2362152" progId="Visio.Drawing.11">
                  <p:embed/>
                  <p:pic>
                    <p:nvPicPr>
                      <p:cNvPr id="0" name=""/>
                      <p:cNvPicPr/>
                      <p:nvPr/>
                    </p:nvPicPr>
                    <p:blipFill>
                      <a:blip r:embed="rId5"/>
                      <a:stretch>
                        <a:fillRect/>
                      </a:stretch>
                    </p:blipFill>
                    <p:spPr>
                      <a:xfrm>
                        <a:off x="4193836" y="840872"/>
                        <a:ext cx="4159155" cy="1893341"/>
                      </a:xfrm>
                      <a:prstGeom prst="rect">
                        <a:avLst/>
                      </a:prstGeom>
                    </p:spPr>
                  </p:pic>
                </p:oleObj>
              </mc:Fallback>
            </mc:AlternateContent>
          </a:graphicData>
        </a:graphic>
      </p:graphicFrame>
      <p:sp>
        <p:nvSpPr>
          <p:cNvPr id="22" name="右大括号 21"/>
          <p:cNvSpPr/>
          <p:nvPr/>
        </p:nvSpPr>
        <p:spPr bwMode="auto">
          <a:xfrm rot="10800000">
            <a:off x="4002712" y="2817382"/>
            <a:ext cx="285916" cy="337053"/>
          </a:xfrm>
          <a:prstGeom prst="rightBrace">
            <a:avLst>
              <a:gd name="adj1" fmla="val 8333"/>
              <a:gd name="adj2" fmla="val 51597"/>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sp>
        <p:nvSpPr>
          <p:cNvPr id="42" name="圆角矩形 41"/>
          <p:cNvSpPr/>
          <p:nvPr/>
        </p:nvSpPr>
        <p:spPr bwMode="auto">
          <a:xfrm>
            <a:off x="250182" y="5264876"/>
            <a:ext cx="3394540" cy="456946"/>
          </a:xfrm>
          <a:prstGeom prst="roundRect">
            <a:avLst/>
          </a:prstGeom>
          <a:solidFill>
            <a:srgbClr val="CCFFFF"/>
          </a:solidFill>
          <a:ln w="12700" algn="ctr">
            <a:solidFill>
              <a:srgbClr val="41719C"/>
            </a:solidFill>
            <a:prstDash val="dash"/>
            <a:miter lim="800000"/>
            <a:headEnd/>
            <a:tailEnd/>
          </a:ln>
        </p:spPr>
        <p:txBody>
          <a:bodyPr anchor="ctr"/>
          <a:lstStyle/>
          <a:p>
            <a:pPr algn="ctr"/>
            <a:r>
              <a:rPr lang="en-US" altLang="zh-CN" sz="1500" dirty="0">
                <a:solidFill>
                  <a:schemeClr val="tx1"/>
                </a:solidFill>
                <a:latin typeface="微软雅黑" panose="020B0503020204020204" pitchFamily="34" charset="-122"/>
                <a:ea typeface="微软雅黑" panose="020B0503020204020204" pitchFamily="34" charset="-122"/>
              </a:rPr>
              <a:t>5G NF</a:t>
            </a:r>
            <a:endParaRPr lang="zh-CN" altLang="en-US" sz="1500" dirty="0">
              <a:solidFill>
                <a:schemeClr val="tx1"/>
              </a:solidFill>
              <a:latin typeface="微软雅黑" panose="020B0503020204020204" pitchFamily="34" charset="-122"/>
              <a:ea typeface="微软雅黑" panose="020B0503020204020204" pitchFamily="34" charset="-122"/>
            </a:endParaRPr>
          </a:p>
        </p:txBody>
      </p:sp>
      <p:sp>
        <p:nvSpPr>
          <p:cNvPr id="43" name="Rounded Rectangle 3"/>
          <p:cNvSpPr>
            <a:spLocks noChangeArrowheads="1"/>
          </p:cNvSpPr>
          <p:nvPr/>
        </p:nvSpPr>
        <p:spPr bwMode="auto">
          <a:xfrm>
            <a:off x="158111" y="2229341"/>
            <a:ext cx="3497794" cy="962935"/>
          </a:xfrm>
          <a:prstGeom prst="roundRect">
            <a:avLst>
              <a:gd name="adj" fmla="val 8847"/>
            </a:avLst>
          </a:prstGeom>
          <a:noFill/>
          <a:ln w="12700" algn="ctr">
            <a:solidFill>
              <a:schemeClr val="tx2">
                <a:lumMod val="50000"/>
              </a:schemeClr>
            </a:solidFill>
            <a:prstDash val="lgDash"/>
            <a:miter lim="800000"/>
            <a:headEnd/>
            <a:tailEnd/>
          </a:ln>
        </p:spPr>
        <p:txBody>
          <a:bodyPr anchor="ctr"/>
          <a:lstStyle>
            <a:lvl1pPr>
              <a:spcBef>
                <a:spcPct val="20000"/>
              </a:spcBef>
              <a:buBlip>
                <a:blip r:embed="rId6"/>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a:spcBef>
                <a:spcPct val="0"/>
              </a:spcBef>
              <a:buNone/>
            </a:pPr>
            <a:endParaRPr lang="en-US" altLang="zh-CN" sz="750">
              <a:latin typeface="微软雅黑" panose="020B0503020204020204" pitchFamily="34" charset="-122"/>
              <a:ea typeface="微软雅黑" panose="020B0503020204020204" pitchFamily="34" charset="-122"/>
            </a:endParaRPr>
          </a:p>
        </p:txBody>
      </p:sp>
      <p:grpSp>
        <p:nvGrpSpPr>
          <p:cNvPr id="52" name="组合 51"/>
          <p:cNvGrpSpPr/>
          <p:nvPr/>
        </p:nvGrpSpPr>
        <p:grpSpPr>
          <a:xfrm>
            <a:off x="2450225" y="2313245"/>
            <a:ext cx="1070779" cy="577004"/>
            <a:chOff x="2344839" y="849773"/>
            <a:chExt cx="1177266" cy="537935"/>
          </a:xfrm>
        </p:grpSpPr>
        <p:sp>
          <p:nvSpPr>
            <p:cNvPr id="53" name="Rectangle 59"/>
            <p:cNvSpPr/>
            <p:nvPr/>
          </p:nvSpPr>
          <p:spPr bwMode="auto">
            <a:xfrm>
              <a:off x="2344839" y="1172506"/>
              <a:ext cx="1177266" cy="215202"/>
            </a:xfrm>
            <a:prstGeom prst="rect">
              <a:avLst/>
            </a:prstGeom>
            <a:noFill/>
          </p:spPr>
          <p:txBody>
            <a:bodyPr wrap="square">
              <a:spAutoFit/>
            </a:bodyPr>
            <a:lstStyle/>
            <a:p>
              <a:pPr algn="ctr">
                <a:buNone/>
                <a:defRPr/>
              </a:pPr>
              <a:r>
                <a:rPr lang="en-US" altLang="zh-CN" sz="900" dirty="0">
                  <a:solidFill>
                    <a:schemeClr val="tx1"/>
                  </a:solidFill>
                  <a:latin typeface="微软雅黑" panose="020B0503020204020204" pitchFamily="34" charset="-122"/>
                  <a:ea typeface="微软雅黑" panose="020B0503020204020204" pitchFamily="34" charset="-122"/>
                </a:rPr>
                <a:t>Vertical(URLLC)</a:t>
              </a:r>
            </a:p>
          </p:txBody>
        </p:sp>
        <p:pic>
          <p:nvPicPr>
            <p:cNvPr id="56" name="图片 55"/>
            <p:cNvPicPr>
              <a:picLocks noChangeAspect="1"/>
            </p:cNvPicPr>
            <p:nvPr/>
          </p:nvPicPr>
          <p:blipFill>
            <a:blip r:embed="rId7" cstate="print"/>
            <a:stretch>
              <a:fillRect/>
            </a:stretch>
          </p:blipFill>
          <p:spPr>
            <a:xfrm>
              <a:off x="2535452" y="849773"/>
              <a:ext cx="728147" cy="334018"/>
            </a:xfrm>
            <a:prstGeom prst="rect">
              <a:avLst/>
            </a:prstGeom>
            <a:solidFill>
              <a:srgbClr val="CCFFFF"/>
            </a:solidFill>
            <a:ln w="12700" algn="ctr">
              <a:solidFill>
                <a:srgbClr val="41719C"/>
              </a:solidFill>
              <a:prstDash val="dash"/>
              <a:miter lim="800000"/>
              <a:headEnd/>
              <a:tailEnd/>
            </a:ln>
          </p:spPr>
        </p:pic>
      </p:grpSp>
      <p:sp>
        <p:nvSpPr>
          <p:cNvPr id="57" name="Rounded Rectangle 13"/>
          <p:cNvSpPr>
            <a:spLocks noChangeArrowheads="1"/>
          </p:cNvSpPr>
          <p:nvPr/>
        </p:nvSpPr>
        <p:spPr bwMode="auto">
          <a:xfrm>
            <a:off x="250181" y="3924640"/>
            <a:ext cx="3405723" cy="773291"/>
          </a:xfrm>
          <a:prstGeom prst="roundRect">
            <a:avLst>
              <a:gd name="adj" fmla="val 16667"/>
            </a:avLst>
          </a:prstGeom>
          <a:solidFill>
            <a:schemeClr val="accent6">
              <a:lumMod val="60000"/>
              <a:lumOff val="40000"/>
            </a:schemeClr>
          </a:solidFill>
          <a:ln w="19050" algn="ctr">
            <a:solidFill>
              <a:srgbClr val="C00000"/>
            </a:solidFill>
            <a:miter lim="800000"/>
            <a:headEnd/>
            <a:tailEnd/>
          </a:ln>
        </p:spPr>
        <p:txBody>
          <a:bodyPr anchor="ctr"/>
          <a:lstStyle>
            <a:lvl1pPr defTabSz="800100">
              <a:spcBef>
                <a:spcPct val="20000"/>
              </a:spcBef>
              <a:buBlip>
                <a:blip r:embed="rId6"/>
              </a:buBlip>
              <a:defRPr sz="2800">
                <a:solidFill>
                  <a:schemeClr val="tx1"/>
                </a:solidFill>
                <a:latin typeface="Calibri" panose="020F0502020204030204" pitchFamily="34" charset="0"/>
              </a:defRPr>
            </a:lvl1pPr>
            <a:lvl2pPr marL="742950" indent="-285750" defTabSz="8001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defTabSz="8001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defTabSz="8001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8001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defTabSz="8001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defTabSz="8001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defTabSz="8001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defTabSz="8001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a:lnSpc>
                <a:spcPts val="900"/>
              </a:lnSpc>
              <a:spcBef>
                <a:spcPct val="0"/>
              </a:spcBef>
              <a:buNone/>
            </a:pPr>
            <a:r>
              <a:rPr lang="en-US" altLang="zh-CN" sz="1200" dirty="0">
                <a:solidFill>
                  <a:srgbClr val="C00000"/>
                </a:solidFill>
                <a:latin typeface="微软雅黑" panose="020B0503020204020204" pitchFamily="34" charset="-122"/>
                <a:ea typeface="微软雅黑" panose="020B0503020204020204" pitchFamily="34" charset="-122"/>
              </a:rPr>
              <a:t>                     </a:t>
            </a:r>
          </a:p>
          <a:p>
            <a:pPr algn="ctr">
              <a:lnSpc>
                <a:spcPts val="900"/>
              </a:lnSpc>
              <a:spcBef>
                <a:spcPct val="0"/>
              </a:spcBef>
              <a:buNone/>
            </a:pPr>
            <a:r>
              <a:rPr lang="en-US" altLang="zh-CN" sz="1200" dirty="0" smtClean="0">
                <a:solidFill>
                  <a:srgbClr val="C00000"/>
                </a:solidFill>
                <a:latin typeface="微软雅黑" panose="020B0503020204020204" pitchFamily="34" charset="-122"/>
                <a:ea typeface="微软雅黑" panose="020B0503020204020204" pitchFamily="34" charset="-122"/>
              </a:rPr>
              <a:t>NWDAF</a:t>
            </a:r>
          </a:p>
          <a:p>
            <a:pPr algn="ctr">
              <a:lnSpc>
                <a:spcPts val="900"/>
              </a:lnSpc>
              <a:spcBef>
                <a:spcPct val="0"/>
              </a:spcBef>
              <a:buNone/>
            </a:pPr>
            <a:endParaRPr lang="en-US" altLang="zh-CN" sz="1200" dirty="0" smtClean="0">
              <a:solidFill>
                <a:srgbClr val="C00000"/>
              </a:solidFill>
              <a:latin typeface="微软雅黑" panose="020B0503020204020204" pitchFamily="34" charset="-122"/>
              <a:ea typeface="微软雅黑" panose="020B0503020204020204" pitchFamily="34" charset="-122"/>
            </a:endParaRPr>
          </a:p>
          <a:p>
            <a:pPr algn="ctr">
              <a:lnSpc>
                <a:spcPts val="900"/>
              </a:lnSpc>
              <a:spcBef>
                <a:spcPct val="0"/>
              </a:spcBef>
              <a:buNone/>
            </a:pPr>
            <a:endParaRPr lang="en-US" altLang="zh-CN" sz="1200" dirty="0" smtClean="0">
              <a:solidFill>
                <a:srgbClr val="C00000"/>
              </a:solidFill>
              <a:latin typeface="微软雅黑" panose="020B0503020204020204" pitchFamily="34" charset="-122"/>
              <a:ea typeface="微软雅黑" panose="020B0503020204020204" pitchFamily="34" charset="-122"/>
            </a:endParaRPr>
          </a:p>
          <a:p>
            <a:pPr algn="ctr">
              <a:lnSpc>
                <a:spcPts val="900"/>
              </a:lnSpc>
              <a:spcBef>
                <a:spcPct val="0"/>
              </a:spcBef>
              <a:buNone/>
            </a:pPr>
            <a:endParaRPr lang="en-US" altLang="zh-CN" sz="1200" dirty="0" smtClean="0">
              <a:solidFill>
                <a:srgbClr val="C00000"/>
              </a:solidFill>
              <a:latin typeface="微软雅黑" panose="020B0503020204020204" pitchFamily="34" charset="-122"/>
              <a:ea typeface="微软雅黑" panose="020B0503020204020204" pitchFamily="34" charset="-122"/>
            </a:endParaRPr>
          </a:p>
          <a:p>
            <a:pPr algn="ctr">
              <a:lnSpc>
                <a:spcPts val="900"/>
              </a:lnSpc>
              <a:spcBef>
                <a:spcPct val="0"/>
              </a:spcBef>
              <a:buNone/>
            </a:pPr>
            <a:endParaRPr lang="en-US" altLang="zh-CN" sz="1200" dirty="0">
              <a:solidFill>
                <a:srgbClr val="C00000"/>
              </a:solidFill>
              <a:latin typeface="微软雅黑" panose="020B0503020204020204" pitchFamily="34" charset="-122"/>
              <a:ea typeface="微软雅黑" panose="020B0503020204020204" pitchFamily="34" charset="-122"/>
            </a:endParaRPr>
          </a:p>
          <a:p>
            <a:pPr algn="ctr">
              <a:lnSpc>
                <a:spcPts val="900"/>
              </a:lnSpc>
              <a:spcBef>
                <a:spcPct val="0"/>
              </a:spcBef>
              <a:buNone/>
            </a:pPr>
            <a:endParaRPr lang="en-US" altLang="zh-CN" sz="1200" dirty="0">
              <a:latin typeface="微软雅黑" panose="020B0503020204020204" pitchFamily="34" charset="-122"/>
              <a:ea typeface="微软雅黑" panose="020B0503020204020204" pitchFamily="34" charset="-122"/>
            </a:endParaRPr>
          </a:p>
        </p:txBody>
      </p:sp>
      <p:sp>
        <p:nvSpPr>
          <p:cNvPr id="58" name="文本框 134"/>
          <p:cNvSpPr txBox="1"/>
          <p:nvPr/>
        </p:nvSpPr>
        <p:spPr bwMode="auto">
          <a:xfrm>
            <a:off x="279652" y="2886467"/>
            <a:ext cx="3336120" cy="253916"/>
          </a:xfrm>
          <a:prstGeom prst="rect">
            <a:avLst/>
          </a:prstGeom>
          <a:solidFill>
            <a:schemeClr val="bg2">
              <a:lumMod val="40000"/>
              <a:lumOff val="60000"/>
              <a:alpha val="40000"/>
            </a:schemeClr>
          </a:solidFill>
        </p:spPr>
        <p:txBody>
          <a:bodyPr wrap="square" rtlCol="0">
            <a:spAutoFit/>
          </a:bodyPr>
          <a:lstStyle>
            <a:defPPr>
              <a:defRPr lang="en-US"/>
            </a:defPPr>
            <a:lvl1pPr algn="ctr">
              <a:defRPr sz="1050">
                <a:latin typeface="Calibri" panose="020F0502020204030204" pitchFamily="34" charset="0"/>
                <a:cs typeface="Calibri" panose="020F0502020204030204" pitchFamily="34" charset="0"/>
              </a:defRPr>
            </a:lvl1pPr>
          </a:lstStyle>
          <a:p>
            <a:r>
              <a:rPr lang="en-US" altLang="zh-CN" b="1" dirty="0">
                <a:solidFill>
                  <a:srgbClr val="C00000"/>
                </a:solidFill>
              </a:rPr>
              <a:t>Service </a:t>
            </a:r>
            <a:r>
              <a:rPr lang="en-US" altLang="zh-CN" b="1" dirty="0" smtClean="0">
                <a:solidFill>
                  <a:srgbClr val="C00000"/>
                </a:solidFill>
              </a:rPr>
              <a:t>MOS </a:t>
            </a:r>
            <a:r>
              <a:rPr lang="en-US" altLang="zh-CN" b="1" dirty="0">
                <a:solidFill>
                  <a:srgbClr val="C00000"/>
                </a:solidFill>
              </a:rPr>
              <a:t>Measurement and </a:t>
            </a:r>
            <a:r>
              <a:rPr lang="en-US" altLang="zh-CN" b="1" dirty="0" smtClean="0">
                <a:solidFill>
                  <a:srgbClr val="C00000"/>
                </a:solidFill>
              </a:rPr>
              <a:t>Service </a:t>
            </a:r>
            <a:r>
              <a:rPr lang="en-US" altLang="zh-CN" b="1" dirty="0">
                <a:solidFill>
                  <a:srgbClr val="C00000"/>
                </a:solidFill>
              </a:rPr>
              <a:t>SLA Monitoring </a:t>
            </a:r>
          </a:p>
        </p:txBody>
      </p:sp>
      <p:grpSp>
        <p:nvGrpSpPr>
          <p:cNvPr id="59" name="组合 58"/>
          <p:cNvGrpSpPr/>
          <p:nvPr/>
        </p:nvGrpSpPr>
        <p:grpSpPr>
          <a:xfrm>
            <a:off x="158111" y="2326475"/>
            <a:ext cx="954901" cy="545882"/>
            <a:chOff x="179732" y="862107"/>
            <a:chExt cx="1049864" cy="508920"/>
          </a:xfrm>
        </p:grpSpPr>
        <p:sp>
          <p:nvSpPr>
            <p:cNvPr id="60" name="Rectangle 59"/>
            <p:cNvSpPr/>
            <p:nvPr/>
          </p:nvSpPr>
          <p:spPr bwMode="auto">
            <a:xfrm>
              <a:off x="179732" y="1155825"/>
              <a:ext cx="1049864" cy="215202"/>
            </a:xfrm>
            <a:prstGeom prst="rect">
              <a:avLst/>
            </a:prstGeom>
            <a:noFill/>
          </p:spPr>
          <p:txBody>
            <a:bodyPr wrap="square">
              <a:spAutoFit/>
            </a:bodyPr>
            <a:lstStyle/>
            <a:p>
              <a:pPr algn="ctr">
                <a:buNone/>
                <a:defRPr/>
              </a:pPr>
              <a:r>
                <a:rPr lang="en-US" altLang="zh-CN" sz="900" dirty="0">
                  <a:solidFill>
                    <a:schemeClr val="tx1"/>
                  </a:solidFill>
                  <a:latin typeface="微软雅黑" panose="020B0503020204020204" pitchFamily="34" charset="-122"/>
                  <a:ea typeface="微软雅黑" panose="020B0503020204020204" pitchFamily="34" charset="-122"/>
                </a:rPr>
                <a:t>Video</a:t>
              </a:r>
            </a:p>
          </p:txBody>
        </p:sp>
        <p:pic>
          <p:nvPicPr>
            <p:cNvPr id="61" name="图片 60"/>
            <p:cNvPicPr>
              <a:picLocks noChangeAspect="1"/>
            </p:cNvPicPr>
            <p:nvPr/>
          </p:nvPicPr>
          <p:blipFill>
            <a:blip r:embed="rId8" cstate="print"/>
            <a:stretch>
              <a:fillRect/>
            </a:stretch>
          </p:blipFill>
          <p:spPr>
            <a:xfrm>
              <a:off x="350109" y="862107"/>
              <a:ext cx="798069" cy="292133"/>
            </a:xfrm>
            <a:prstGeom prst="rect">
              <a:avLst/>
            </a:prstGeom>
            <a:solidFill>
              <a:srgbClr val="CCFFFF"/>
            </a:solidFill>
            <a:ln w="12700" algn="ctr">
              <a:solidFill>
                <a:srgbClr val="41719C"/>
              </a:solidFill>
              <a:prstDash val="dash"/>
              <a:miter lim="800000"/>
              <a:headEnd/>
              <a:tailEnd/>
            </a:ln>
          </p:spPr>
        </p:pic>
      </p:grpSp>
      <p:sp>
        <p:nvSpPr>
          <p:cNvPr id="62" name="圆角矩形 149"/>
          <p:cNvSpPr/>
          <p:nvPr/>
        </p:nvSpPr>
        <p:spPr bwMode="auto">
          <a:xfrm>
            <a:off x="501128" y="4162632"/>
            <a:ext cx="703956" cy="442029"/>
          </a:xfrm>
          <a:prstGeom prst="roundRect">
            <a:avLst/>
          </a:prstGeom>
          <a:solidFill>
            <a:srgbClr val="00B0F0">
              <a:alpha val="50000"/>
            </a:srgb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1403" tIns="25701" rIns="51403" bIns="25701" numCol="1" rtlCol="0" anchor="ctr" anchorCtr="0" compatLnSpc="1">
            <a:prstTxWarp prst="textNoShape">
              <a:avLst/>
            </a:prstTxWarp>
          </a:bodyPr>
          <a:lstStyle/>
          <a:p>
            <a:pPr algn="ctr" defTabSz="514213">
              <a:spcBef>
                <a:spcPts val="338"/>
              </a:spcBef>
              <a:buClr>
                <a:prstClr val="white">
                  <a:lumMod val="50000"/>
                </a:prstClr>
              </a:buClr>
              <a:buSzPct val="80000"/>
            </a:pPr>
            <a:r>
              <a:rPr lang="en-US" altLang="zh-CN" sz="900" dirty="0">
                <a:solidFill>
                  <a:schemeClr val="tx1"/>
                </a:solidFill>
                <a:latin typeface="微软雅黑" pitchFamily="34" charset="-122"/>
                <a:ea typeface="微软雅黑" pitchFamily="34" charset="-122"/>
              </a:rPr>
              <a:t>Data Collection </a:t>
            </a:r>
          </a:p>
        </p:txBody>
      </p:sp>
      <p:sp>
        <p:nvSpPr>
          <p:cNvPr id="63" name="右箭头 62"/>
          <p:cNvSpPr/>
          <p:nvPr/>
        </p:nvSpPr>
        <p:spPr bwMode="auto">
          <a:xfrm rot="16200000">
            <a:off x="658593" y="4886811"/>
            <a:ext cx="684000" cy="98236"/>
          </a:xfrm>
          <a:prstGeom prst="rightArrow">
            <a:avLst/>
          </a:prstGeom>
          <a:solidFill>
            <a:schemeClr val="tx1"/>
          </a:solidFill>
          <a:ln w="9525" cap="flat" cmpd="sng" algn="ctr">
            <a:solidFill>
              <a:schemeClr val="tx1"/>
            </a:solidFill>
            <a:prstDash val="solid"/>
            <a:round/>
            <a:headEnd type="none" w="med" len="med"/>
            <a:tailEnd type="none" w="med" len="med"/>
          </a:ln>
          <a:effectLst/>
        </p:spPr>
        <p:txBody>
          <a:bodyPr rot="0" spcFirstLastPara="0" vertOverflow="overflow" horzOverflow="overflow" vert="horz" wrap="square" lIns="51422" tIns="25711" rIns="51422" bIns="25711" numCol="1" spcCol="0" rtlCol="0" fromWordArt="0" anchor="t" anchorCtr="0" forceAA="0" compatLnSpc="1">
            <a:prstTxWarp prst="textNoShape">
              <a:avLst/>
            </a:prstTxWarp>
            <a:noAutofit/>
          </a:bodyPr>
          <a:lstStyle/>
          <a:p>
            <a:pPr defTabSz="514213" eaLnBrk="0" hangingPunct="0"/>
            <a:endParaRPr lang="zh-CN" altLang="en-US" sz="1406" dirty="0">
              <a:solidFill>
                <a:schemeClr val="tx1"/>
              </a:solidFill>
              <a:latin typeface="微软雅黑" panose="020B0503020204020204" pitchFamily="34" charset="-122"/>
              <a:ea typeface="微软雅黑" panose="020B0503020204020204" pitchFamily="34" charset="-122"/>
            </a:endParaRPr>
          </a:p>
        </p:txBody>
      </p:sp>
      <p:sp>
        <p:nvSpPr>
          <p:cNvPr id="64" name="文本框 63"/>
          <p:cNvSpPr txBox="1"/>
          <p:nvPr/>
        </p:nvSpPr>
        <p:spPr bwMode="auto">
          <a:xfrm>
            <a:off x="116761" y="4874437"/>
            <a:ext cx="982942" cy="207749"/>
          </a:xfrm>
          <a:prstGeom prst="rect">
            <a:avLst/>
          </a:prstGeom>
          <a:noFill/>
        </p:spPr>
        <p:txBody>
          <a:bodyPr wrap="square">
            <a:spAutoFit/>
          </a:bodyPr>
          <a:lstStyle>
            <a:defPPr>
              <a:defRPr lang="en-US"/>
            </a:defPPr>
            <a:lvl1pPr algn="ctr">
              <a:buNone/>
              <a:defRPr sz="800">
                <a:solidFill>
                  <a:srgbClr val="C00000"/>
                </a:solidFill>
                <a:latin typeface="微软雅黑" panose="020B0503020204020204" pitchFamily="34" charset="-122"/>
                <a:ea typeface="微软雅黑" panose="020B0503020204020204" pitchFamily="34" charset="-122"/>
              </a:defRPr>
            </a:lvl1pPr>
          </a:lstStyle>
          <a:p>
            <a:r>
              <a:rPr lang="en-US" altLang="zh-CN" sz="750" dirty="0">
                <a:solidFill>
                  <a:schemeClr val="tx1"/>
                </a:solidFill>
              </a:rPr>
              <a:t>Network Data</a:t>
            </a:r>
          </a:p>
        </p:txBody>
      </p:sp>
      <p:sp>
        <p:nvSpPr>
          <p:cNvPr id="65" name="Rounded Rectangle 14"/>
          <p:cNvSpPr>
            <a:spLocks noChangeArrowheads="1"/>
          </p:cNvSpPr>
          <p:nvPr/>
        </p:nvSpPr>
        <p:spPr bwMode="auto">
          <a:xfrm>
            <a:off x="519428" y="5327427"/>
            <a:ext cx="872198" cy="335242"/>
          </a:xfrm>
          <a:prstGeom prst="roundRect">
            <a:avLst>
              <a:gd name="adj" fmla="val 25255"/>
            </a:avLst>
          </a:prstGeom>
          <a:noFill/>
          <a:ln w="19050" algn="ctr">
            <a:solidFill>
              <a:srgbClr val="C00000"/>
            </a:solidFill>
            <a:miter lim="800000"/>
            <a:headEnd/>
            <a:tailEnd/>
          </a:ln>
          <a:extLst/>
        </p:spPr>
        <p:txBody>
          <a:bodyPr anchor="ctr"/>
          <a:lstStyle/>
          <a:p>
            <a:pPr algn="ctr" defTabSz="600075">
              <a:lnSpc>
                <a:spcPts val="900"/>
              </a:lnSpc>
            </a:pPr>
            <a:r>
              <a:rPr lang="en-US" altLang="zh-CN" dirty="0">
                <a:solidFill>
                  <a:srgbClr val="C00000"/>
                </a:solidFill>
                <a:latin typeface="微软雅黑" panose="020B0503020204020204" pitchFamily="34" charset="-122"/>
                <a:ea typeface="微软雅黑" panose="020B0503020204020204" pitchFamily="34" charset="-122"/>
              </a:rPr>
              <a:t>RAN</a:t>
            </a:r>
          </a:p>
        </p:txBody>
      </p:sp>
      <p:sp>
        <p:nvSpPr>
          <p:cNvPr id="66" name="Rounded Rectangle 14"/>
          <p:cNvSpPr>
            <a:spLocks noChangeArrowheads="1"/>
          </p:cNvSpPr>
          <p:nvPr/>
        </p:nvSpPr>
        <p:spPr bwMode="auto">
          <a:xfrm>
            <a:off x="2247620" y="5336723"/>
            <a:ext cx="1313674" cy="328404"/>
          </a:xfrm>
          <a:prstGeom prst="roundRect">
            <a:avLst>
              <a:gd name="adj" fmla="val 25255"/>
            </a:avLst>
          </a:prstGeom>
          <a:noFill/>
          <a:ln w="19050" algn="ctr">
            <a:solidFill>
              <a:srgbClr val="C00000"/>
            </a:solidFill>
            <a:miter lim="800000"/>
            <a:headEnd/>
            <a:tailEnd/>
          </a:ln>
          <a:extLst/>
        </p:spPr>
        <p:txBody>
          <a:bodyPr anchor="ctr"/>
          <a:lstStyle/>
          <a:p>
            <a:pPr algn="r" defTabSz="600075">
              <a:lnSpc>
                <a:spcPts val="900"/>
              </a:lnSpc>
            </a:pPr>
            <a:r>
              <a:rPr lang="en-US" altLang="zh-CN" dirty="0" smtClean="0">
                <a:solidFill>
                  <a:srgbClr val="C00000"/>
                </a:solidFill>
                <a:latin typeface="微软雅黑" panose="020B0503020204020204" pitchFamily="34" charset="-122"/>
                <a:ea typeface="微软雅黑" panose="020B0503020204020204" pitchFamily="34" charset="-122"/>
              </a:rPr>
              <a:t>        CN</a:t>
            </a:r>
            <a:endParaRPr lang="en-US" altLang="zh-CN" dirty="0">
              <a:solidFill>
                <a:srgbClr val="C00000"/>
              </a:solidFill>
              <a:latin typeface="微软雅黑" panose="020B0503020204020204" pitchFamily="34" charset="-122"/>
              <a:ea typeface="微软雅黑" panose="020B0503020204020204" pitchFamily="34" charset="-122"/>
            </a:endParaRPr>
          </a:p>
        </p:txBody>
      </p:sp>
      <p:sp>
        <p:nvSpPr>
          <p:cNvPr id="67" name="Rounded Rectangle 13"/>
          <p:cNvSpPr>
            <a:spLocks noChangeArrowheads="1"/>
          </p:cNvSpPr>
          <p:nvPr/>
        </p:nvSpPr>
        <p:spPr bwMode="auto">
          <a:xfrm>
            <a:off x="250182" y="3658846"/>
            <a:ext cx="3405722" cy="203326"/>
          </a:xfrm>
          <a:prstGeom prst="roundRect">
            <a:avLst>
              <a:gd name="adj" fmla="val 16667"/>
            </a:avLst>
          </a:prstGeom>
          <a:solidFill>
            <a:srgbClr val="CCFFFF"/>
          </a:solidFill>
          <a:ln w="12700" algn="ctr">
            <a:solidFill>
              <a:srgbClr val="41719C"/>
            </a:solidFill>
            <a:prstDash val="dash"/>
            <a:miter lim="800000"/>
            <a:headEnd/>
            <a:tailEnd/>
          </a:ln>
        </p:spPr>
        <p:txBody>
          <a:bodyPr anchor="ctr"/>
          <a:lstStyle/>
          <a:p>
            <a:pPr algn="ctr"/>
            <a:r>
              <a:rPr lang="en-US" altLang="zh-CN" sz="1500" dirty="0">
                <a:solidFill>
                  <a:srgbClr val="C00000"/>
                </a:solidFill>
                <a:latin typeface="微软雅黑" panose="020B0503020204020204" pitchFamily="34" charset="-122"/>
                <a:ea typeface="微软雅黑" panose="020B0503020204020204" pitchFamily="34" charset="-122"/>
              </a:rPr>
              <a:t>NEF</a:t>
            </a:r>
          </a:p>
        </p:txBody>
      </p:sp>
      <p:sp>
        <p:nvSpPr>
          <p:cNvPr id="68" name="矩形标注 67"/>
          <p:cNvSpPr/>
          <p:nvPr/>
        </p:nvSpPr>
        <p:spPr bwMode="auto">
          <a:xfrm>
            <a:off x="2368876" y="4137137"/>
            <a:ext cx="1160546" cy="495472"/>
          </a:xfrm>
          <a:prstGeom prst="wedgeRectCallout">
            <a:avLst>
              <a:gd name="adj1" fmla="val 94879"/>
              <a:gd name="adj2" fmla="val -528861"/>
            </a:avLst>
          </a:prstGeom>
          <a:solidFill>
            <a:srgbClr val="00B0F0">
              <a:alpha val="50000"/>
            </a:srgb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1403" tIns="25701" rIns="51403" bIns="25701" numCol="1" rtlCol="0" anchor="ctr" anchorCtr="0" compatLnSpc="1">
            <a:prstTxWarp prst="textNoShape">
              <a:avLst/>
            </a:prstTxWarp>
          </a:bodyPr>
          <a:lstStyle/>
          <a:p>
            <a:pPr algn="ctr" defTabSz="514213">
              <a:spcBef>
                <a:spcPts val="338"/>
              </a:spcBef>
              <a:buClr>
                <a:prstClr val="white">
                  <a:lumMod val="50000"/>
                </a:prstClr>
              </a:buClr>
              <a:buSzPct val="80000"/>
            </a:pPr>
            <a:r>
              <a:rPr lang="en-US" altLang="zh-CN" sz="900" dirty="0">
                <a:latin typeface="微软雅黑" pitchFamily="34" charset="-122"/>
                <a:ea typeface="微软雅黑" pitchFamily="34" charset="-122"/>
              </a:rPr>
              <a:t>Service Distribution Model training</a:t>
            </a:r>
            <a:endParaRPr lang="zh-CN" altLang="en-US" sz="900" dirty="0">
              <a:latin typeface="微软雅黑" pitchFamily="34" charset="-122"/>
              <a:ea typeface="微软雅黑" pitchFamily="34" charset="-122"/>
            </a:endParaRPr>
          </a:p>
        </p:txBody>
      </p:sp>
      <p:sp>
        <p:nvSpPr>
          <p:cNvPr id="69" name="右箭头 68"/>
          <p:cNvSpPr/>
          <p:nvPr/>
        </p:nvSpPr>
        <p:spPr bwMode="auto">
          <a:xfrm rot="5400000">
            <a:off x="516016" y="3620389"/>
            <a:ext cx="972000" cy="101080"/>
          </a:xfrm>
          <a:prstGeom prst="rightArrow">
            <a:avLst/>
          </a:prstGeom>
          <a:solidFill>
            <a:schemeClr val="tx1"/>
          </a:solidFill>
          <a:ln w="9525" cap="flat" cmpd="sng" algn="ctr">
            <a:solidFill>
              <a:schemeClr val="tx1"/>
            </a:solidFill>
            <a:prstDash val="solid"/>
            <a:round/>
            <a:headEnd type="none" w="med" len="med"/>
            <a:tailEnd type="none" w="med" len="med"/>
          </a:ln>
          <a:effectLst/>
        </p:spPr>
        <p:txBody>
          <a:bodyPr rot="0" spcFirstLastPara="0" vertOverflow="overflow" horzOverflow="overflow" vert="horz" wrap="square" lIns="51422" tIns="25711" rIns="51422" bIns="25711" numCol="1" spcCol="0" rtlCol="0" fromWordArt="0" anchor="t" anchorCtr="0" forceAA="0" compatLnSpc="1">
            <a:prstTxWarp prst="textNoShape">
              <a:avLst/>
            </a:prstTxWarp>
            <a:noAutofit/>
          </a:bodyPr>
          <a:lstStyle/>
          <a:p>
            <a:pPr defTabSz="514213" eaLnBrk="0" hangingPunct="0"/>
            <a:endParaRPr lang="zh-CN" altLang="en-US" sz="1406" dirty="0">
              <a:solidFill>
                <a:schemeClr val="tx1"/>
              </a:solidFill>
              <a:latin typeface="微软雅黑" panose="020B0503020204020204" pitchFamily="34" charset="-122"/>
              <a:ea typeface="微软雅黑" panose="020B0503020204020204" pitchFamily="34" charset="-122"/>
            </a:endParaRPr>
          </a:p>
        </p:txBody>
      </p:sp>
      <p:sp>
        <p:nvSpPr>
          <p:cNvPr id="70" name="文本框 69"/>
          <p:cNvSpPr txBox="1"/>
          <p:nvPr/>
        </p:nvSpPr>
        <p:spPr bwMode="auto">
          <a:xfrm>
            <a:off x="30719" y="3269973"/>
            <a:ext cx="1113539" cy="207749"/>
          </a:xfrm>
          <a:prstGeom prst="rect">
            <a:avLst/>
          </a:prstGeom>
          <a:noFill/>
        </p:spPr>
        <p:txBody>
          <a:bodyPr wrap="square">
            <a:spAutoFit/>
          </a:bodyPr>
          <a:lstStyle>
            <a:defPPr>
              <a:defRPr lang="en-US"/>
            </a:defPPr>
            <a:lvl1pPr marL="177800" indent="-177800">
              <a:buClr>
                <a:schemeClr val="bg1">
                  <a:lumMod val="50000"/>
                </a:schemeClr>
              </a:buClr>
              <a:buSzPct val="80000"/>
              <a:buNone/>
              <a:defRPr sz="800">
                <a:solidFill>
                  <a:schemeClr val="tx1"/>
                </a:solidFill>
                <a:latin typeface="微软雅黑" panose="020B0503020204020204" pitchFamily="34" charset="-122"/>
                <a:ea typeface="微软雅黑" panose="020B0503020204020204" pitchFamily="34" charset="-122"/>
              </a:defRPr>
            </a:lvl1pPr>
          </a:lstStyle>
          <a:p>
            <a:r>
              <a:rPr lang="en-US" altLang="zh-CN" sz="750" dirty="0" smtClean="0"/>
              <a:t>Service MOS Data</a:t>
            </a:r>
            <a:endParaRPr lang="en-US" altLang="zh-CN" sz="750" dirty="0"/>
          </a:p>
        </p:txBody>
      </p:sp>
      <p:sp>
        <p:nvSpPr>
          <p:cNvPr id="71" name="圆角矩形 149"/>
          <p:cNvSpPr/>
          <p:nvPr/>
        </p:nvSpPr>
        <p:spPr bwMode="auto">
          <a:xfrm>
            <a:off x="1358038" y="4148085"/>
            <a:ext cx="816312" cy="484523"/>
          </a:xfrm>
          <a:prstGeom prst="roundRect">
            <a:avLst/>
          </a:prstGeom>
          <a:solidFill>
            <a:srgbClr val="00B0F0">
              <a:alpha val="50000"/>
            </a:srgb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1403" tIns="25701" rIns="51403" bIns="25701" numCol="1" rtlCol="0" anchor="ctr" anchorCtr="0" compatLnSpc="1">
            <a:prstTxWarp prst="textNoShape">
              <a:avLst/>
            </a:prstTxWarp>
          </a:bodyPr>
          <a:lstStyle/>
          <a:p>
            <a:pPr algn="ctr" defTabSz="514213">
              <a:spcBef>
                <a:spcPts val="338"/>
              </a:spcBef>
              <a:buClr>
                <a:prstClr val="white">
                  <a:lumMod val="50000"/>
                </a:prstClr>
              </a:buClr>
              <a:buSzPct val="80000"/>
            </a:pPr>
            <a:r>
              <a:rPr lang="en-US" altLang="zh-CN" sz="900" dirty="0" smtClean="0">
                <a:solidFill>
                  <a:schemeClr val="tx1"/>
                </a:solidFill>
                <a:latin typeface="微软雅黑" pitchFamily="34" charset="-122"/>
                <a:ea typeface="微软雅黑" pitchFamily="34" charset="-122"/>
              </a:rPr>
              <a:t>Service MOS model training</a:t>
            </a:r>
            <a:endParaRPr lang="en-US" altLang="zh-CN" sz="900" dirty="0">
              <a:solidFill>
                <a:schemeClr val="tx1"/>
              </a:solidFill>
              <a:latin typeface="微软雅黑" pitchFamily="34" charset="-122"/>
              <a:ea typeface="微软雅黑" pitchFamily="34" charset="-122"/>
            </a:endParaRPr>
          </a:p>
        </p:txBody>
      </p:sp>
      <p:sp>
        <p:nvSpPr>
          <p:cNvPr id="72" name="右箭头 71"/>
          <p:cNvSpPr/>
          <p:nvPr/>
        </p:nvSpPr>
        <p:spPr bwMode="auto">
          <a:xfrm rot="16200000">
            <a:off x="2319668" y="4972626"/>
            <a:ext cx="828000" cy="108000"/>
          </a:xfrm>
          <a:prstGeom prst="rightArrow">
            <a:avLst/>
          </a:prstGeom>
          <a:solidFill>
            <a:srgbClr val="FF7070"/>
          </a:solidFill>
          <a:ln w="9525" cap="flat" cmpd="sng" algn="ctr">
            <a:solidFill>
              <a:srgbClr val="C00000"/>
            </a:solidFill>
            <a:prstDash val="solid"/>
            <a:round/>
            <a:headEnd type="none" w="med" len="med"/>
            <a:tailEnd type="none" w="med" len="med"/>
          </a:ln>
          <a:effectLst/>
        </p:spPr>
        <p:txBody>
          <a:bodyPr rot="0" spcFirstLastPara="0" vertOverflow="overflow" horzOverflow="overflow" vert="horz" wrap="square" lIns="51408" tIns="25704" rIns="51408" bIns="25704" numCol="1" spcCol="0" rtlCol="0" fromWordArt="0" anchor="t" anchorCtr="0" forceAA="0" compatLnSpc="1">
            <a:prstTxWarp prst="textNoShape">
              <a:avLst/>
            </a:prstTxWarp>
            <a:noAutofit/>
          </a:bodyPr>
          <a:lstStyle/>
          <a:p>
            <a:pPr defTabSz="514076" eaLnBrk="0" hangingPunct="0"/>
            <a:endParaRPr lang="zh-CN" altLang="en-US" sz="700" dirty="0">
              <a:solidFill>
                <a:schemeClr val="tx1"/>
              </a:solidFill>
              <a:latin typeface="微软雅黑" panose="020B0503020204020204" pitchFamily="34" charset="-122"/>
              <a:ea typeface="微软雅黑" panose="020B0503020204020204" pitchFamily="34" charset="-122"/>
            </a:endParaRPr>
          </a:p>
        </p:txBody>
      </p:sp>
      <p:sp>
        <p:nvSpPr>
          <p:cNvPr id="73" name="任意多边形 72"/>
          <p:cNvSpPr/>
          <p:nvPr/>
        </p:nvSpPr>
        <p:spPr bwMode="auto">
          <a:xfrm>
            <a:off x="2712554" y="3002543"/>
            <a:ext cx="1335266" cy="1638459"/>
          </a:xfrm>
          <a:custGeom>
            <a:avLst/>
            <a:gdLst>
              <a:gd name="connsiteX0" fmla="*/ 0 w 1275907"/>
              <a:gd name="connsiteY0" fmla="*/ 552893 h 552893"/>
              <a:gd name="connsiteX1" fmla="*/ 818707 w 1275907"/>
              <a:gd name="connsiteY1" fmla="*/ 95693 h 552893"/>
              <a:gd name="connsiteX2" fmla="*/ 1275907 w 1275907"/>
              <a:gd name="connsiteY2" fmla="*/ 0 h 552893"/>
            </a:gdLst>
            <a:ahLst/>
            <a:cxnLst>
              <a:cxn ang="0">
                <a:pos x="connsiteX0" y="connsiteY0"/>
              </a:cxn>
              <a:cxn ang="0">
                <a:pos x="connsiteX1" y="connsiteY1"/>
              </a:cxn>
              <a:cxn ang="0">
                <a:pos x="connsiteX2" y="connsiteY2"/>
              </a:cxn>
            </a:cxnLst>
            <a:rect l="l" t="t" r="r" b="b"/>
            <a:pathLst>
              <a:path w="1275907" h="552893">
                <a:moveTo>
                  <a:pt x="0" y="552893"/>
                </a:moveTo>
                <a:cubicBezTo>
                  <a:pt x="303028" y="370367"/>
                  <a:pt x="606056" y="187842"/>
                  <a:pt x="818707" y="95693"/>
                </a:cubicBezTo>
                <a:cubicBezTo>
                  <a:pt x="1031358" y="3544"/>
                  <a:pt x="1153632" y="1772"/>
                  <a:pt x="1275907" y="0"/>
                </a:cubicBezTo>
              </a:path>
            </a:pathLst>
          </a:custGeom>
          <a:noFill/>
          <a:ln w="41275" cap="flat" cmpd="sng" algn="ctr">
            <a:solidFill>
              <a:srgbClr val="FF7070"/>
            </a:solidFill>
            <a:prstDash val="solid"/>
            <a:round/>
            <a:headEnd type="none" w="med" len="med"/>
            <a:tailEnd type="stealth" w="med" len="med"/>
          </a:ln>
          <a:effectLst/>
        </p:spPr>
        <p:txBody>
          <a:bodyPr vert="horz" wrap="square" lIns="79200" tIns="39600" rIns="79200" bIns="39600" numCol="1" rtlCol="0" anchor="t" anchorCtr="0" compatLnSpc="1">
            <a:prstTxWarp prst="textNoShape">
              <a:avLst/>
            </a:prstTxWarp>
            <a:sp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solidFill>
                <a:schemeClr val="bg1"/>
              </a:solidFill>
              <a:effectLst/>
              <a:latin typeface="FrutigerNext LT Regular" pitchFamily="34" charset="0"/>
              <a:ea typeface="ＭＳ Ｐゴシック" pitchFamily="34" charset="-128"/>
            </a:endParaRPr>
          </a:p>
        </p:txBody>
      </p:sp>
      <p:sp>
        <p:nvSpPr>
          <p:cNvPr id="74" name="圆角矩形 149"/>
          <p:cNvSpPr/>
          <p:nvPr/>
        </p:nvSpPr>
        <p:spPr bwMode="auto">
          <a:xfrm>
            <a:off x="2239187" y="5449018"/>
            <a:ext cx="944537" cy="160046"/>
          </a:xfrm>
          <a:prstGeom prst="roundRect">
            <a:avLst/>
          </a:prstGeom>
          <a:solidFill>
            <a:srgbClr val="0070C0">
              <a:alpha val="50000"/>
            </a:srgbClr>
          </a:solidFill>
          <a:ln>
            <a:noFill/>
          </a:ln>
          <a:effectLst/>
          <a:extLst/>
        </p:spPr>
        <p:txBody>
          <a:bodyPr vert="horz" wrap="square" lIns="51403" tIns="25701" rIns="51403" bIns="25701" numCol="1" rtlCol="0" anchor="ctr" anchorCtr="0" compatLnSpc="1">
            <a:prstTxWarp prst="textNoShape">
              <a:avLst/>
            </a:prstTxWarp>
          </a:bodyPr>
          <a:lstStyle/>
          <a:p>
            <a:pPr algn="ctr" defTabSz="514213">
              <a:spcBef>
                <a:spcPts val="338"/>
              </a:spcBef>
              <a:buClr>
                <a:prstClr val="white">
                  <a:lumMod val="50000"/>
                </a:prstClr>
              </a:buClr>
              <a:buSzPct val="80000"/>
            </a:pPr>
            <a:r>
              <a:rPr lang="en-US" altLang="zh-CN" sz="900" dirty="0" smtClean="0">
                <a:solidFill>
                  <a:schemeClr val="tx1"/>
                </a:solidFill>
                <a:latin typeface="微软雅黑" pitchFamily="34" charset="-122"/>
                <a:ea typeface="微软雅黑" pitchFamily="34" charset="-122"/>
              </a:rPr>
              <a:t>NSSF/</a:t>
            </a:r>
            <a:r>
              <a:rPr lang="en-US" altLang="zh-CN" sz="900" dirty="0" err="1" smtClean="0">
                <a:solidFill>
                  <a:schemeClr val="tx1"/>
                </a:solidFill>
                <a:latin typeface="微软雅黑" pitchFamily="34" charset="-122"/>
                <a:ea typeface="微软雅黑" pitchFamily="34" charset="-122"/>
              </a:rPr>
              <a:t>PCF</a:t>
            </a:r>
            <a:endParaRPr lang="en-US" altLang="zh-CN" sz="900" dirty="0">
              <a:solidFill>
                <a:schemeClr val="tx1"/>
              </a:solidFill>
              <a:latin typeface="微软雅黑" pitchFamily="34" charset="-122"/>
              <a:ea typeface="微软雅黑" pitchFamily="34" charset="-122"/>
            </a:endParaRPr>
          </a:p>
        </p:txBody>
      </p:sp>
      <p:cxnSp>
        <p:nvCxnSpPr>
          <p:cNvPr id="78" name="直接箭头连接符 77"/>
          <p:cNvCxnSpPr/>
          <p:nvPr/>
        </p:nvCxnSpPr>
        <p:spPr bwMode="auto">
          <a:xfrm>
            <a:off x="2175612" y="4350093"/>
            <a:ext cx="195962" cy="0"/>
          </a:xfrm>
          <a:prstGeom prst="straightConnector1">
            <a:avLst/>
          </a:prstGeom>
          <a:noFill/>
          <a:ln w="9525" cap="flat" cmpd="sng" algn="ctr">
            <a:solidFill>
              <a:schemeClr val="tx1"/>
            </a:solidFill>
            <a:prstDash val="solid"/>
            <a:round/>
            <a:headEnd type="none" w="med" len="med"/>
            <a:tailEnd type="triangle"/>
          </a:ln>
          <a:effectLst/>
        </p:spPr>
      </p:cxnSp>
      <p:sp>
        <p:nvSpPr>
          <p:cNvPr id="80" name="Rectangle 59"/>
          <p:cNvSpPr/>
          <p:nvPr/>
        </p:nvSpPr>
        <p:spPr bwMode="auto">
          <a:xfrm>
            <a:off x="1402310" y="2652534"/>
            <a:ext cx="954901" cy="230832"/>
          </a:xfrm>
          <a:prstGeom prst="rect">
            <a:avLst/>
          </a:prstGeom>
          <a:noFill/>
        </p:spPr>
        <p:txBody>
          <a:bodyPr wrap="square">
            <a:spAutoFit/>
          </a:bodyPr>
          <a:lstStyle/>
          <a:p>
            <a:pPr algn="ctr">
              <a:buNone/>
              <a:defRPr/>
            </a:pPr>
            <a:r>
              <a:rPr lang="en-US" altLang="zh-CN" sz="900" dirty="0">
                <a:solidFill>
                  <a:schemeClr val="tx1"/>
                </a:solidFill>
                <a:latin typeface="微软雅黑" panose="020B0503020204020204" pitchFamily="34" charset="-122"/>
                <a:ea typeface="微软雅黑" panose="020B0503020204020204" pitchFamily="34" charset="-122"/>
              </a:rPr>
              <a:t>Mobile Pay</a:t>
            </a:r>
          </a:p>
        </p:txBody>
      </p:sp>
      <p:pic>
        <p:nvPicPr>
          <p:cNvPr id="81" name="图片 80"/>
          <p:cNvPicPr>
            <a:picLocks noChangeAspect="1"/>
          </p:cNvPicPr>
          <p:nvPr/>
        </p:nvPicPr>
        <p:blipFill>
          <a:blip r:embed="rId9" cstate="print"/>
          <a:stretch>
            <a:fillRect/>
          </a:stretch>
        </p:blipFill>
        <p:spPr>
          <a:xfrm>
            <a:off x="1543883" y="2311484"/>
            <a:ext cx="726249" cy="332092"/>
          </a:xfrm>
          <a:prstGeom prst="rect">
            <a:avLst/>
          </a:prstGeom>
          <a:solidFill>
            <a:schemeClr val="tx1">
              <a:lumMod val="85000"/>
              <a:lumOff val="15000"/>
            </a:schemeClr>
          </a:solidFill>
          <a:ln w="12700" algn="ctr">
            <a:solidFill>
              <a:srgbClr val="41719C"/>
            </a:solidFill>
            <a:prstDash val="dash"/>
            <a:miter lim="800000"/>
            <a:headEnd/>
            <a:tailEnd/>
          </a:ln>
        </p:spPr>
      </p:pic>
      <p:sp>
        <p:nvSpPr>
          <p:cNvPr id="3" name="文本框 2"/>
          <p:cNvSpPr txBox="1"/>
          <p:nvPr/>
        </p:nvSpPr>
        <p:spPr>
          <a:xfrm>
            <a:off x="1394488" y="4744463"/>
            <a:ext cx="1342570" cy="438582"/>
          </a:xfrm>
          <a:prstGeom prst="rect">
            <a:avLst/>
          </a:prstGeom>
          <a:noFill/>
        </p:spPr>
        <p:txBody>
          <a:bodyPr wrap="square">
            <a:spAutoFit/>
          </a:bodyPr>
          <a:lstStyle>
            <a:defPPr>
              <a:defRPr lang="en-GB"/>
            </a:defPPr>
            <a:lvl1pPr algn="ctr">
              <a:buNone/>
              <a:defRPr sz="750">
                <a:latin typeface="微软雅黑" panose="020B0503020204020204" pitchFamily="34" charset="-122"/>
                <a:ea typeface="微软雅黑" panose="020B0503020204020204" pitchFamily="34" charset="-122"/>
              </a:defRPr>
            </a:lvl1pPr>
          </a:lstStyle>
          <a:p>
            <a:r>
              <a:rPr lang="en-US" altLang="zh-CN" dirty="0"/>
              <a:t>QoE </a:t>
            </a:r>
            <a:r>
              <a:rPr lang="en-US" altLang="zh-CN" dirty="0" smtClean="0"/>
              <a:t>Requirement + </a:t>
            </a:r>
          </a:p>
          <a:p>
            <a:r>
              <a:rPr lang="en-US" altLang="zh-CN" dirty="0"/>
              <a:t>L</a:t>
            </a:r>
            <a:r>
              <a:rPr lang="en-US" altLang="zh-CN" dirty="0" smtClean="0"/>
              <a:t>oad level space +</a:t>
            </a:r>
          </a:p>
          <a:p>
            <a:r>
              <a:rPr lang="en-US" altLang="zh-CN" dirty="0" smtClean="0"/>
              <a:t>Region Info(e.g. cell list )</a:t>
            </a:r>
            <a:endParaRPr lang="en-US" altLang="zh-CN" dirty="0"/>
          </a:p>
        </p:txBody>
      </p:sp>
      <p:sp>
        <p:nvSpPr>
          <p:cNvPr id="5" name="文本框 4"/>
          <p:cNvSpPr txBox="1"/>
          <p:nvPr/>
        </p:nvSpPr>
        <p:spPr>
          <a:xfrm>
            <a:off x="2985614" y="1898473"/>
            <a:ext cx="1438275" cy="323165"/>
          </a:xfrm>
          <a:prstGeom prst="rect">
            <a:avLst/>
          </a:prstGeom>
          <a:noFill/>
        </p:spPr>
        <p:txBody>
          <a:bodyPr wrap="square">
            <a:spAutoFit/>
          </a:bodyPr>
          <a:lstStyle>
            <a:defPPr>
              <a:defRPr lang="en-GB"/>
            </a:defPPr>
            <a:lvl1pPr algn="ctr">
              <a:buNone/>
              <a:defRPr sz="750">
                <a:latin typeface="微软雅黑" panose="020B0503020204020204" pitchFamily="34" charset="-122"/>
                <a:ea typeface="微软雅黑" panose="020B0503020204020204" pitchFamily="34" charset="-122"/>
              </a:defRPr>
            </a:lvl1pPr>
          </a:lstStyle>
          <a:p>
            <a:r>
              <a:rPr lang="en-US" altLang="zh-CN" dirty="0"/>
              <a:t>Trained Service Distribution model</a:t>
            </a:r>
          </a:p>
        </p:txBody>
      </p:sp>
      <p:sp>
        <p:nvSpPr>
          <p:cNvPr id="40" name="矩形 39"/>
          <p:cNvSpPr/>
          <p:nvPr/>
        </p:nvSpPr>
        <p:spPr>
          <a:xfrm>
            <a:off x="4202703" y="2953237"/>
            <a:ext cx="3802644" cy="215444"/>
          </a:xfrm>
          <a:prstGeom prst="rect">
            <a:avLst/>
          </a:prstGeom>
        </p:spPr>
        <p:txBody>
          <a:bodyPr wrap="none">
            <a:spAutoFit/>
          </a:bodyPr>
          <a:lstStyle/>
          <a:p>
            <a:r>
              <a:rPr lang="en-US" sz="800" i="1" dirty="0">
                <a:solidFill>
                  <a:srgbClr val="C00000"/>
                </a:solidFill>
              </a:rPr>
              <a:t>L</a:t>
            </a:r>
            <a:r>
              <a:rPr lang="en-US" sz="800" i="1" dirty="0" smtClean="0">
                <a:solidFill>
                  <a:srgbClr val="C00000"/>
                </a:solidFill>
              </a:rPr>
              <a:t>oad level Space, e.g. 1=very light, 2=light, 3=normal, 4=congestion, 5=heavy</a:t>
            </a:r>
          </a:p>
        </p:txBody>
      </p:sp>
      <p:sp>
        <p:nvSpPr>
          <p:cNvPr id="41" name="矩形 40"/>
          <p:cNvSpPr/>
          <p:nvPr/>
        </p:nvSpPr>
        <p:spPr>
          <a:xfrm>
            <a:off x="4202703" y="2773094"/>
            <a:ext cx="1435008" cy="215444"/>
          </a:xfrm>
          <a:prstGeom prst="rect">
            <a:avLst/>
          </a:prstGeom>
        </p:spPr>
        <p:txBody>
          <a:bodyPr wrap="none">
            <a:spAutoFit/>
          </a:bodyPr>
          <a:lstStyle/>
          <a:p>
            <a:r>
              <a:rPr lang="en-US" sz="800" i="1" dirty="0">
                <a:solidFill>
                  <a:srgbClr val="C00000"/>
                </a:solidFill>
              </a:rPr>
              <a:t>Region Info, e.g. Cell ID list</a:t>
            </a:r>
          </a:p>
        </p:txBody>
      </p:sp>
      <p:sp>
        <p:nvSpPr>
          <p:cNvPr id="44" name="右大括号 43"/>
          <p:cNvSpPr/>
          <p:nvPr/>
        </p:nvSpPr>
        <p:spPr bwMode="auto">
          <a:xfrm rot="10800000">
            <a:off x="4002712" y="3228137"/>
            <a:ext cx="285916" cy="915823"/>
          </a:xfrm>
          <a:prstGeom prst="rightBrace">
            <a:avLst>
              <a:gd name="adj1" fmla="val 8333"/>
              <a:gd name="adj2" fmla="val 51597"/>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b="0" i="0" u="none" strike="noStrike" cap="none" normalizeH="0" baseline="0" smtClean="0">
              <a:ln>
                <a:noFill/>
              </a:ln>
              <a:solidFill>
                <a:schemeClr val="tx1"/>
              </a:solidFill>
              <a:effectLst/>
              <a:latin typeface="Arial" charset="0"/>
            </a:endParaRPr>
          </a:p>
        </p:txBody>
      </p:sp>
      <p:sp>
        <p:nvSpPr>
          <p:cNvPr id="45" name="任意多边形 44"/>
          <p:cNvSpPr/>
          <p:nvPr/>
        </p:nvSpPr>
        <p:spPr bwMode="auto">
          <a:xfrm>
            <a:off x="2679669" y="3683886"/>
            <a:ext cx="1408283" cy="947818"/>
          </a:xfrm>
          <a:custGeom>
            <a:avLst/>
            <a:gdLst>
              <a:gd name="connsiteX0" fmla="*/ 0 w 1275907"/>
              <a:gd name="connsiteY0" fmla="*/ 552893 h 552893"/>
              <a:gd name="connsiteX1" fmla="*/ 818707 w 1275907"/>
              <a:gd name="connsiteY1" fmla="*/ 95693 h 552893"/>
              <a:gd name="connsiteX2" fmla="*/ 1275907 w 1275907"/>
              <a:gd name="connsiteY2" fmla="*/ 0 h 552893"/>
            </a:gdLst>
            <a:ahLst/>
            <a:cxnLst>
              <a:cxn ang="0">
                <a:pos x="connsiteX0" y="connsiteY0"/>
              </a:cxn>
              <a:cxn ang="0">
                <a:pos x="connsiteX1" y="connsiteY1"/>
              </a:cxn>
              <a:cxn ang="0">
                <a:pos x="connsiteX2" y="connsiteY2"/>
              </a:cxn>
            </a:cxnLst>
            <a:rect l="l" t="t" r="r" b="b"/>
            <a:pathLst>
              <a:path w="1275907" h="552893">
                <a:moveTo>
                  <a:pt x="0" y="552893"/>
                </a:moveTo>
                <a:cubicBezTo>
                  <a:pt x="303028" y="370367"/>
                  <a:pt x="606056" y="187842"/>
                  <a:pt x="818707" y="95693"/>
                </a:cubicBezTo>
                <a:cubicBezTo>
                  <a:pt x="1031358" y="3544"/>
                  <a:pt x="1153632" y="1772"/>
                  <a:pt x="1275907" y="0"/>
                </a:cubicBezTo>
              </a:path>
            </a:pathLst>
          </a:custGeom>
          <a:noFill/>
          <a:ln w="41275" cap="flat" cmpd="sng" algn="ctr">
            <a:solidFill>
              <a:srgbClr val="FF7070"/>
            </a:solidFill>
            <a:prstDash val="solid"/>
            <a:round/>
            <a:headEnd type="none" w="med" len="med"/>
            <a:tailEnd type="stealth" w="med" len="med"/>
          </a:ln>
          <a:effectLst/>
        </p:spPr>
        <p:txBody>
          <a:bodyPr vert="horz" wrap="square" lIns="79200" tIns="39600" rIns="79200" bIns="39600" numCol="1" rtlCol="0" anchor="t" anchorCtr="0" compatLnSpc="1">
            <a:prstTxWarp prst="textNoShape">
              <a:avLst/>
            </a:prstTxWarp>
            <a:sp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solidFill>
                <a:schemeClr val="bg1"/>
              </a:solidFill>
              <a:effectLst/>
              <a:latin typeface="FrutigerNext LT Regular" pitchFamily="34" charset="0"/>
              <a:ea typeface="ＭＳ Ｐゴシック" pitchFamily="34" charset="-128"/>
            </a:endParaRPr>
          </a:p>
        </p:txBody>
      </p:sp>
      <p:sp>
        <p:nvSpPr>
          <p:cNvPr id="96" name="标题 1"/>
          <p:cNvSpPr>
            <a:spLocks noGrp="1"/>
          </p:cNvSpPr>
          <p:nvPr>
            <p:ph type="title"/>
          </p:nvPr>
        </p:nvSpPr>
        <p:spPr>
          <a:xfrm>
            <a:off x="550456" y="68459"/>
            <a:ext cx="10549344" cy="4826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a:bodyPr>
          <a:lstStyle/>
          <a:p>
            <a:r>
              <a:rPr lang="en-US" altLang="zh-CN" sz="2400" b="1" dirty="0" smtClean="0">
                <a:solidFill>
                  <a:srgbClr val="C00000"/>
                </a:solidFill>
              </a:rPr>
              <a:t>NWDAF-assisted </a:t>
            </a:r>
            <a:r>
              <a:rPr lang="en-US" altLang="zh-CN" sz="2400" b="1" dirty="0">
                <a:solidFill>
                  <a:srgbClr val="C00000"/>
                </a:solidFill>
              </a:rPr>
              <a:t>Load Level Infor</a:t>
            </a:r>
            <a:endParaRPr lang="en-US" sz="2400" b="1" dirty="0">
              <a:solidFill>
                <a:srgbClr val="C00000"/>
              </a:solidFill>
            </a:endParaRPr>
          </a:p>
        </p:txBody>
      </p:sp>
      <p:sp>
        <p:nvSpPr>
          <p:cNvPr id="85" name="文本框 84"/>
          <p:cNvSpPr txBox="1"/>
          <p:nvPr/>
        </p:nvSpPr>
        <p:spPr>
          <a:xfrm>
            <a:off x="3307804" y="3729151"/>
            <a:ext cx="1161656" cy="323165"/>
          </a:xfrm>
          <a:prstGeom prst="rect">
            <a:avLst/>
          </a:prstGeom>
          <a:noFill/>
        </p:spPr>
        <p:txBody>
          <a:bodyPr wrap="square">
            <a:spAutoFit/>
          </a:bodyPr>
          <a:lstStyle>
            <a:defPPr>
              <a:defRPr lang="en-GB"/>
            </a:defPPr>
            <a:lvl1pPr algn="ctr">
              <a:buNone/>
              <a:defRPr sz="750">
                <a:latin typeface="微软雅黑" panose="020B0503020204020204" pitchFamily="34" charset="-122"/>
                <a:ea typeface="微软雅黑" panose="020B0503020204020204" pitchFamily="34" charset="-122"/>
              </a:defRPr>
            </a:lvl1pPr>
          </a:lstStyle>
          <a:p>
            <a:r>
              <a:rPr lang="en-US" altLang="zh-CN" dirty="0" smtClean="0"/>
              <a:t>QoE Requirement+ Load level space</a:t>
            </a:r>
            <a:endParaRPr lang="en-US" altLang="zh-CN" dirty="0"/>
          </a:p>
        </p:txBody>
      </p:sp>
    </p:spTree>
    <p:extLst>
      <p:ext uri="{BB962C8B-B14F-4D97-AF65-F5344CB8AC3E}">
        <p14:creationId xmlns:p14="http://schemas.microsoft.com/office/powerpoint/2010/main" val="1050009597"/>
      </p:ext>
    </p:extLst>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4239462" y="3707961"/>
            <a:ext cx="3905471" cy="400110"/>
          </a:xfrm>
          <a:prstGeom prst="rect">
            <a:avLst/>
          </a:prstGeom>
          <a:solidFill>
            <a:srgbClr val="CCFFCC"/>
          </a:solidFill>
          <a:ln w="28575">
            <a:noFill/>
            <a:prstDash val="dash"/>
          </a:ln>
        </p:spPr>
        <p:txBody>
          <a:bodyPr wrap="square" rtlCol="0">
            <a:spAutoFit/>
          </a:bodyPr>
          <a:lstStyle>
            <a:defPPr>
              <a:defRPr lang="en-US"/>
            </a:defPPr>
            <a:lvl1pPr>
              <a:defRPr sz="1300" i="1">
                <a:solidFill>
                  <a:srgbClr val="0000FF"/>
                </a:solidFill>
                <a:latin typeface="Cambria Math" panose="02040503050406030204" pitchFamily="18" charset="0"/>
              </a:defRPr>
            </a:lvl1pPr>
          </a:lstStyle>
          <a:p>
            <a:pPr algn="r"/>
            <a:r>
              <a:rPr lang="en-US" sz="1000" dirty="0"/>
              <a:t>QoE requirement </a:t>
            </a:r>
          </a:p>
          <a:p>
            <a:pPr algn="r"/>
            <a:r>
              <a:rPr lang="en-US" sz="1000" dirty="0"/>
              <a:t>for Slice </a:t>
            </a:r>
            <a:r>
              <a:rPr lang="en-US" sz="1000" dirty="0" smtClean="0"/>
              <a:t>B</a:t>
            </a:r>
            <a:endParaRPr lang="en-US" sz="1000" dirty="0"/>
          </a:p>
        </p:txBody>
      </p:sp>
      <p:sp>
        <p:nvSpPr>
          <p:cNvPr id="49" name="文本框 48"/>
          <p:cNvSpPr txBox="1"/>
          <p:nvPr/>
        </p:nvSpPr>
        <p:spPr>
          <a:xfrm>
            <a:off x="4239462" y="3242138"/>
            <a:ext cx="3905471" cy="400110"/>
          </a:xfrm>
          <a:prstGeom prst="rect">
            <a:avLst/>
          </a:prstGeom>
          <a:solidFill>
            <a:srgbClr val="8FE2FF"/>
          </a:solidFill>
          <a:ln w="28575">
            <a:noFill/>
            <a:prstDash val="dash"/>
          </a:ln>
        </p:spPr>
        <p:txBody>
          <a:bodyPr wrap="square" rtlCol="0">
            <a:spAutoFit/>
          </a:bodyPr>
          <a:lstStyle>
            <a:defPPr>
              <a:defRPr lang="en-US"/>
            </a:defPPr>
            <a:lvl1pPr>
              <a:defRPr sz="1300" i="1">
                <a:solidFill>
                  <a:srgbClr val="0000FF"/>
                </a:solidFill>
                <a:latin typeface="Cambria Math" panose="02040503050406030204" pitchFamily="18" charset="0"/>
              </a:defRPr>
            </a:lvl1pPr>
          </a:lstStyle>
          <a:p>
            <a:pPr algn="r"/>
            <a:r>
              <a:rPr lang="en-US" sz="1000" dirty="0" smtClean="0"/>
              <a:t>QoE requirement </a:t>
            </a:r>
          </a:p>
          <a:p>
            <a:pPr algn="r"/>
            <a:r>
              <a:rPr lang="en-US" sz="1000" dirty="0" smtClean="0"/>
              <a:t>for Slice </a:t>
            </a:r>
            <a:r>
              <a:rPr lang="en-US" sz="1000" dirty="0"/>
              <a:t>A</a:t>
            </a:r>
          </a:p>
        </p:txBody>
      </p:sp>
      <mc:AlternateContent xmlns:mc="http://schemas.openxmlformats.org/markup-compatibility/2006" xmlns:a14="http://schemas.microsoft.com/office/drawing/2010/main">
        <mc:Choice Requires="a14">
          <p:sp>
            <p:nvSpPr>
              <p:cNvPr id="50" name="内容占位符 2"/>
              <p:cNvSpPr txBox="1">
                <a:spLocks/>
              </p:cNvSpPr>
              <p:nvPr/>
            </p:nvSpPr>
            <p:spPr>
              <a:xfrm>
                <a:off x="4309874" y="3143381"/>
                <a:ext cx="3043909" cy="1032858"/>
              </a:xfrm>
              <a:prstGeom prst="rect">
                <a:avLst/>
              </a:prstGeom>
            </p:spPr>
            <p:txBody>
              <a:bodyPr/>
              <a:lstStyle>
                <a:lvl1pPr marL="300031" indent="-300031" algn="l" defTabSz="801668" rtl="0" fontAlgn="base">
                  <a:lnSpc>
                    <a:spcPct val="140000"/>
                  </a:lnSpc>
                  <a:spcBef>
                    <a:spcPct val="0"/>
                  </a:spcBef>
                  <a:spcAft>
                    <a:spcPct val="0"/>
                  </a:spcAft>
                  <a:buClr>
                    <a:schemeClr val="bg2"/>
                  </a:buClr>
                  <a:buSzPct val="60000"/>
                  <a:buFont typeface="Wingdings" pitchFamily="2" charset="2"/>
                  <a:buChar char="l"/>
                  <a:defRPr sz="2000" b="1">
                    <a:solidFill>
                      <a:schemeClr val="tx1"/>
                    </a:solidFill>
                    <a:latin typeface="微软雅黑" panose="020B0503020204020204" pitchFamily="34" charset="-122"/>
                    <a:ea typeface="微软雅黑" panose="020B0503020204020204" pitchFamily="34" charset="-122"/>
                    <a:cs typeface="+mn-cs"/>
                  </a:defRPr>
                </a:lvl1pPr>
                <a:lvl2pPr marL="652447" indent="-250819" algn="l" defTabSz="801668" rtl="0" fontAlgn="base">
                  <a:lnSpc>
                    <a:spcPct val="140000"/>
                  </a:lnSpc>
                  <a:spcBef>
                    <a:spcPct val="0"/>
                  </a:spcBef>
                  <a:spcAft>
                    <a:spcPct val="0"/>
                  </a:spcAft>
                  <a:buClr>
                    <a:schemeClr val="tx1"/>
                  </a:buClr>
                  <a:buSzPct val="50000"/>
                  <a:buFont typeface="Wingdings" pitchFamily="2" charset="2"/>
                  <a:buChar char="p"/>
                  <a:defRPr>
                    <a:solidFill>
                      <a:schemeClr val="tx1"/>
                    </a:solidFill>
                    <a:latin typeface="微软雅黑" panose="020B0503020204020204" pitchFamily="34" charset="-122"/>
                    <a:ea typeface="微软雅黑" panose="020B0503020204020204" pitchFamily="34" charset="-122"/>
                  </a:defRPr>
                </a:lvl2pPr>
                <a:lvl3pPr marL="1003275" indent="-201608" algn="l" defTabSz="801668" rtl="0" fontAlgn="base">
                  <a:lnSpc>
                    <a:spcPct val="140000"/>
                  </a:lnSpc>
                  <a:spcBef>
                    <a:spcPct val="0"/>
                  </a:spcBef>
                  <a:spcAft>
                    <a:spcPct val="0"/>
                  </a:spcAft>
                  <a:buSzPct val="50000"/>
                  <a:buFont typeface="Wingdings" pitchFamily="2" charset="2"/>
                  <a:buChar char="n"/>
                  <a:defRPr sz="1600">
                    <a:solidFill>
                      <a:schemeClr val="tx1"/>
                    </a:solidFill>
                    <a:latin typeface="微软雅黑" panose="020B0503020204020204" pitchFamily="34" charset="-122"/>
                    <a:ea typeface="微软雅黑" panose="020B0503020204020204" pitchFamily="34" charset="-122"/>
                  </a:defRPr>
                </a:lvl3pPr>
                <a:lvl4pPr marL="1401728" indent="-200020" algn="l" defTabSz="801668" rtl="0" fontAlgn="base">
                  <a:lnSpc>
                    <a:spcPct val="140000"/>
                  </a:lnSpc>
                  <a:spcBef>
                    <a:spcPct val="0"/>
                  </a:spcBef>
                  <a:spcAft>
                    <a:spcPct val="0"/>
                  </a:spcAft>
                  <a:buChar char="–"/>
                  <a:defRPr sz="1400">
                    <a:solidFill>
                      <a:schemeClr val="tx1"/>
                    </a:solidFill>
                    <a:latin typeface="微软雅黑" panose="020B0503020204020204" pitchFamily="34" charset="-122"/>
                    <a:ea typeface="微软雅黑" panose="020B0503020204020204" pitchFamily="34" charset="-122"/>
                  </a:defRPr>
                </a:lvl4pPr>
                <a:lvl5pPr marL="1803355"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微软雅黑" panose="020B0503020204020204" pitchFamily="34" charset="-122"/>
                    <a:ea typeface="微软雅黑" panose="020B0503020204020204" pitchFamily="34" charset="-122"/>
                  </a:defRPr>
                </a:lvl5pPr>
                <a:lvl6pPr marL="2260544"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6pPr>
                <a:lvl7pPr marL="2717732"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7pPr>
                <a:lvl8pPr marL="3174921"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8pPr>
                <a:lvl9pPr marL="3632109"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9pPr>
              </a:lstStyle>
              <a:p>
                <a:pPr marL="12700" indent="0">
                  <a:buNone/>
                </a:pPr>
                <a14:m>
                  <m:oMath xmlns:m="http://schemas.openxmlformats.org/officeDocument/2006/math">
                    <m:r>
                      <m:rPr>
                        <m:nor/>
                      </m:rPr>
                      <a:rPr lang="en-US" sz="1000" b="0" dirty="0" smtClean="0">
                        <a:latin typeface="Calibri" panose="020F0502020204030204" pitchFamily="34" charset="0"/>
                        <a:cs typeface="Calibri" panose="020F0502020204030204" pitchFamily="34" charset="0"/>
                      </a:rPr>
                      <m:t>Service</m:t>
                    </m:r>
                    <m:r>
                      <m:rPr>
                        <m:nor/>
                      </m:rPr>
                      <a:rPr lang="en-US" sz="1000" b="0" dirty="0" smtClean="0">
                        <a:latin typeface="Calibri" panose="020F0502020204030204" pitchFamily="34" charset="0"/>
                        <a:cs typeface="Calibri" panose="020F0502020204030204" pitchFamily="34" charset="0"/>
                      </a:rPr>
                      <m:t> 1 </m:t>
                    </m:r>
                    <m:r>
                      <m:rPr>
                        <m:nor/>
                      </m:rPr>
                      <a:rPr lang="en-US" sz="1000" b="0" smtClean="0">
                        <a:latin typeface="Calibri" panose="020F0502020204030204" pitchFamily="34" charset="0"/>
                        <a:cs typeface="Calibri" panose="020F0502020204030204" pitchFamily="34" charset="0"/>
                      </a:rPr>
                      <m:t>MOS</m:t>
                    </m:r>
                    <m:r>
                      <a:rPr lang="en-US" sz="1000" b="0" i="1">
                        <a:latin typeface="Cambria Math" panose="02040503050406030204" pitchFamily="18" charset="0"/>
                        <a:ea typeface="Cambria Math" panose="02040503050406030204" pitchFamily="18" charset="0"/>
                        <a:cs typeface="Calibri" panose="020F0502020204030204" pitchFamily="34" charset="0"/>
                      </a:rPr>
                      <m:t>≥</m:t>
                    </m:r>
                    <m:r>
                      <m:rPr>
                        <m:nor/>
                      </m:rPr>
                      <a:rPr lang="en-US" sz="1000" b="0" dirty="0">
                        <a:latin typeface="Calibri" panose="020F0502020204030204" pitchFamily="34" charset="0"/>
                        <a:cs typeface="Calibri" panose="020F0502020204030204" pitchFamily="34" charset="0"/>
                      </a:rPr>
                      <m:t>3.0</m:t>
                    </m:r>
                    <m:r>
                      <a:rPr lang="en-US" sz="1000" b="0" i="1" dirty="0" smtClean="0">
                        <a:latin typeface="Cambria Math" panose="02040503050406030204" pitchFamily="18" charset="0"/>
                        <a:cs typeface="Calibri" panose="020F0502020204030204" pitchFamily="34" charset="0"/>
                      </a:rPr>
                      <m:t> </m:t>
                    </m:r>
                    <m:r>
                      <a:rPr lang="en-US" sz="1000" b="0" i="1" dirty="0" smtClean="0">
                        <a:latin typeface="Cambria Math" panose="02040503050406030204" pitchFamily="18" charset="0"/>
                        <a:cs typeface="Calibri" panose="020F0502020204030204" pitchFamily="34" charset="0"/>
                      </a:rPr>
                      <m:t>𝑎𝑛𝑑</m:t>
                    </m:r>
                    <m:r>
                      <a:rPr lang="en-US" sz="1000" b="0" i="1" dirty="0" smtClean="0">
                        <a:latin typeface="Cambria Math" panose="02040503050406030204" pitchFamily="18" charset="0"/>
                        <a:cs typeface="Calibri" panose="020F0502020204030204" pitchFamily="34" charset="0"/>
                      </a:rPr>
                      <m:t> </m:t>
                    </m:r>
                    <m:sSub>
                      <m:sSubPr>
                        <m:ctrlPr>
                          <a:rPr lang="zh-CN" altLang="zh-CN" sz="1000" b="0" i="1" kern="0" smtClean="0">
                            <a:solidFill>
                              <a:schemeClr val="tx1"/>
                            </a:solidFill>
                            <a:latin typeface="Cambria Math" panose="02040503050406030204" pitchFamily="18" charset="0"/>
                          </a:rPr>
                        </m:ctrlPr>
                      </m:sSubPr>
                      <m:e>
                        <m:r>
                          <a:rPr lang="en-US" altLang="zh-CN" sz="1000" b="0" i="1" kern="0">
                            <a:solidFill>
                              <a:schemeClr val="tx1"/>
                            </a:solidFill>
                            <a:latin typeface="Cambria Math" panose="02040503050406030204" pitchFamily="18" charset="0"/>
                            <a:ea typeface="Cambria Math" panose="02040503050406030204" pitchFamily="18" charset="0"/>
                          </a:rPr>
                          <m:t>h</m:t>
                        </m:r>
                      </m:e>
                      <m:sub>
                        <m:r>
                          <a:rPr lang="en-US" altLang="zh-CN" sz="1000" b="0" i="1" kern="0">
                            <a:solidFill>
                              <a:schemeClr val="tx1"/>
                            </a:solidFill>
                            <a:latin typeface="Cambria Math" panose="02040503050406030204" pitchFamily="18" charset="0"/>
                            <a:ea typeface="Cambria Math" panose="02040503050406030204" pitchFamily="18" charset="0"/>
                          </a:rPr>
                          <m:t>1</m:t>
                        </m:r>
                      </m:sub>
                    </m:sSub>
                    <m:r>
                      <a:rPr lang="en-US" altLang="zh-CN" sz="1000" b="0" i="1" kern="0">
                        <a:solidFill>
                          <a:schemeClr val="tx1"/>
                        </a:solidFill>
                        <a:latin typeface="Cambria Math" panose="02040503050406030204" pitchFamily="18" charset="0"/>
                        <a:ea typeface="Cambria Math" panose="02040503050406030204" pitchFamily="18" charset="0"/>
                      </a:rPr>
                      <m:t>≥85%</m:t>
                    </m:r>
                  </m:oMath>
                </a14:m>
                <a:r>
                  <a:rPr lang="en-GB" altLang="zh-CN" sz="1000" b="0" i="1" kern="0" dirty="0" smtClean="0">
                    <a:solidFill>
                      <a:schemeClr val="tx1"/>
                    </a:solidFill>
                    <a:latin typeface="Cambria Math" panose="02040503050406030204" pitchFamily="18" charset="0"/>
                    <a:ea typeface="Cambria Math" panose="02040503050406030204" pitchFamily="18" charset="0"/>
                  </a:rPr>
                  <a:t>(</a:t>
                </a:r>
                <a:r>
                  <a:rPr lang="en-GB" altLang="zh-CN" sz="1000" b="0" i="1" kern="0" dirty="0">
                    <a:solidFill>
                      <a:schemeClr val="tx1"/>
                    </a:solidFill>
                    <a:latin typeface="Cambria Math" panose="02040503050406030204" pitchFamily="18" charset="0"/>
                    <a:ea typeface="Cambria Math" panose="02040503050406030204" pitchFamily="18" charset="0"/>
                  </a:rPr>
                  <a:t>1)</a:t>
                </a:r>
              </a:p>
              <a:p>
                <a:pPr marL="12700" indent="0">
                  <a:buNone/>
                </a:pPr>
                <a14:m>
                  <m:oMath xmlns:m="http://schemas.openxmlformats.org/officeDocument/2006/math">
                    <m:sSub>
                      <m:sSubPr>
                        <m:ctrlPr>
                          <a:rPr lang="zh-CN" altLang="zh-CN" sz="1000" b="0" i="1" kern="0">
                            <a:solidFill>
                              <a:schemeClr val="tx1"/>
                            </a:solidFill>
                            <a:latin typeface="Cambria Math" panose="02040503050406030204" pitchFamily="18" charset="0"/>
                          </a:rPr>
                        </m:ctrlPr>
                      </m:sSubPr>
                      <m:e>
                        <m:r>
                          <m:rPr>
                            <m:nor/>
                          </m:rPr>
                          <a:rPr lang="en-US" sz="1000" b="0" dirty="0">
                            <a:latin typeface="Calibri" panose="020F0502020204030204" pitchFamily="34" charset="0"/>
                            <a:cs typeface="Calibri" panose="020F0502020204030204" pitchFamily="34" charset="0"/>
                          </a:rPr>
                          <m:t>Service</m:t>
                        </m:r>
                        <m:r>
                          <m:rPr>
                            <m:nor/>
                          </m:rPr>
                          <a:rPr lang="en-US" sz="1000" b="0" dirty="0">
                            <a:latin typeface="Calibri" panose="020F0502020204030204" pitchFamily="34" charset="0"/>
                            <a:cs typeface="Calibri" panose="020F0502020204030204" pitchFamily="34" charset="0"/>
                          </a:rPr>
                          <m:t> 2 </m:t>
                        </m:r>
                        <m:r>
                          <m:rPr>
                            <m:nor/>
                          </m:rPr>
                          <a:rPr lang="en-US" sz="1000" b="0">
                            <a:latin typeface="Calibri" panose="020F0502020204030204" pitchFamily="34" charset="0"/>
                            <a:cs typeface="Calibri" panose="020F0502020204030204" pitchFamily="34" charset="0"/>
                          </a:rPr>
                          <m:t>MOS</m:t>
                        </m:r>
                        <m:r>
                          <a:rPr lang="en-US" sz="1000" b="0" i="1">
                            <a:latin typeface="Cambria Math" panose="02040503050406030204" pitchFamily="18" charset="0"/>
                            <a:ea typeface="Cambria Math" panose="02040503050406030204" pitchFamily="18" charset="0"/>
                            <a:cs typeface="Calibri" panose="020F0502020204030204" pitchFamily="34" charset="0"/>
                          </a:rPr>
                          <m:t>≥</m:t>
                        </m:r>
                        <m:r>
                          <m:rPr>
                            <m:nor/>
                          </m:rPr>
                          <a:rPr lang="en-US" sz="1000" b="0" dirty="0">
                            <a:latin typeface="Calibri" panose="020F0502020204030204" pitchFamily="34" charset="0"/>
                            <a:cs typeface="Calibri" panose="020F0502020204030204" pitchFamily="34" charset="0"/>
                          </a:rPr>
                          <m:t>3.</m:t>
                        </m:r>
                        <m:r>
                          <a:rPr lang="en-US" sz="1000" b="0" i="1" dirty="0" smtClean="0">
                            <a:latin typeface="Cambria Math" panose="02040503050406030204" pitchFamily="18" charset="0"/>
                            <a:cs typeface="Calibri" panose="020F0502020204030204" pitchFamily="34" charset="0"/>
                          </a:rPr>
                          <m:t>5</m:t>
                        </m:r>
                        <m:r>
                          <a:rPr lang="en-US" sz="1000" b="0" i="1" dirty="0">
                            <a:latin typeface="Cambria Math" panose="02040503050406030204" pitchFamily="18" charset="0"/>
                            <a:cs typeface="Calibri" panose="020F0502020204030204" pitchFamily="34" charset="0"/>
                          </a:rPr>
                          <m:t> </m:t>
                        </m:r>
                        <m:r>
                          <a:rPr lang="en-US" sz="1000" b="0" i="1" dirty="0">
                            <a:latin typeface="Cambria Math" panose="02040503050406030204" pitchFamily="18" charset="0"/>
                            <a:cs typeface="Calibri" panose="020F0502020204030204" pitchFamily="34" charset="0"/>
                          </a:rPr>
                          <m:t>𝑎𝑛𝑑</m:t>
                        </m:r>
                        <m:r>
                          <a:rPr lang="en-US" sz="1000" b="0" i="1" dirty="0" smtClean="0">
                            <a:latin typeface="Cambria Math" panose="02040503050406030204" pitchFamily="18" charset="0"/>
                            <a:cs typeface="Calibri" panose="020F0502020204030204" pitchFamily="34" charset="0"/>
                          </a:rPr>
                          <m:t> </m:t>
                        </m:r>
                        <m:r>
                          <a:rPr lang="en-US" altLang="zh-CN" sz="1000" b="0" i="1" kern="0">
                            <a:solidFill>
                              <a:schemeClr val="tx1"/>
                            </a:solidFill>
                            <a:latin typeface="Cambria Math" panose="02040503050406030204" pitchFamily="18" charset="0"/>
                            <a:ea typeface="Cambria Math" panose="02040503050406030204" pitchFamily="18" charset="0"/>
                          </a:rPr>
                          <m:t>h</m:t>
                        </m:r>
                      </m:e>
                      <m:sub>
                        <m:r>
                          <a:rPr lang="en-US" altLang="zh-CN" sz="1000" b="0" i="1" kern="0">
                            <a:solidFill>
                              <a:schemeClr val="tx1"/>
                            </a:solidFill>
                            <a:latin typeface="Cambria Math" panose="02040503050406030204" pitchFamily="18" charset="0"/>
                            <a:ea typeface="Cambria Math" panose="02040503050406030204" pitchFamily="18" charset="0"/>
                          </a:rPr>
                          <m:t>2</m:t>
                        </m:r>
                      </m:sub>
                    </m:sSub>
                    <m:r>
                      <a:rPr lang="en-US" altLang="zh-CN" sz="1000" b="0" i="1" kern="0">
                        <a:solidFill>
                          <a:schemeClr val="tx1"/>
                        </a:solidFill>
                        <a:latin typeface="Cambria Math" panose="02040503050406030204" pitchFamily="18" charset="0"/>
                        <a:ea typeface="Cambria Math" panose="02040503050406030204" pitchFamily="18" charset="0"/>
                      </a:rPr>
                      <m:t>≥</m:t>
                    </m:r>
                    <m:r>
                      <a:rPr lang="en-US" altLang="zh-CN" sz="1000" b="0" i="1" kern="0" smtClean="0">
                        <a:solidFill>
                          <a:schemeClr val="tx1"/>
                        </a:solidFill>
                        <a:latin typeface="Cambria Math" panose="02040503050406030204" pitchFamily="18" charset="0"/>
                        <a:ea typeface="Cambria Math" panose="02040503050406030204" pitchFamily="18" charset="0"/>
                      </a:rPr>
                      <m:t>87</m:t>
                    </m:r>
                    <m:r>
                      <a:rPr lang="en-US" altLang="zh-CN" sz="1000" b="0" i="1" kern="0">
                        <a:solidFill>
                          <a:schemeClr val="tx1"/>
                        </a:solidFill>
                        <a:latin typeface="Cambria Math" panose="02040503050406030204" pitchFamily="18" charset="0"/>
                        <a:ea typeface="Cambria Math" panose="02040503050406030204" pitchFamily="18" charset="0"/>
                      </a:rPr>
                      <m:t>%</m:t>
                    </m:r>
                  </m:oMath>
                </a14:m>
                <a:r>
                  <a:rPr lang="en-GB" altLang="zh-CN" sz="1000" b="0" i="1" kern="0" dirty="0" smtClean="0">
                    <a:solidFill>
                      <a:schemeClr val="tx1"/>
                    </a:solidFill>
                    <a:latin typeface="Cambria Math" panose="02040503050406030204" pitchFamily="18" charset="0"/>
                    <a:ea typeface="Cambria Math" panose="02040503050406030204" pitchFamily="18" charset="0"/>
                  </a:rPr>
                  <a:t>(2</a:t>
                </a:r>
                <a:r>
                  <a:rPr lang="en-GB" altLang="zh-CN" sz="1000" b="0" i="1" kern="0" dirty="0">
                    <a:solidFill>
                      <a:schemeClr val="tx1"/>
                    </a:solidFill>
                    <a:latin typeface="Cambria Math" panose="02040503050406030204" pitchFamily="18" charset="0"/>
                    <a:ea typeface="Cambria Math" panose="02040503050406030204" pitchFamily="18" charset="0"/>
                  </a:rPr>
                  <a:t>)</a:t>
                </a:r>
              </a:p>
              <a:p>
                <a:pPr marL="12700" indent="0">
                  <a:buNone/>
                </a:pPr>
                <a14:m>
                  <m:oMath xmlns:m="http://schemas.openxmlformats.org/officeDocument/2006/math">
                    <m:sSub>
                      <m:sSubPr>
                        <m:ctrlPr>
                          <a:rPr lang="zh-CN" altLang="zh-CN" sz="1000" b="0" i="1" kern="0">
                            <a:solidFill>
                              <a:schemeClr val="tx1"/>
                            </a:solidFill>
                            <a:latin typeface="Cambria Math" panose="02040503050406030204" pitchFamily="18" charset="0"/>
                          </a:rPr>
                        </m:ctrlPr>
                      </m:sSubPr>
                      <m:e>
                        <m:r>
                          <m:rPr>
                            <m:nor/>
                          </m:rPr>
                          <a:rPr lang="en-US" sz="1000" b="0" dirty="0">
                            <a:latin typeface="Calibri" panose="020F0502020204030204" pitchFamily="34" charset="0"/>
                            <a:cs typeface="Calibri" panose="020F0502020204030204" pitchFamily="34" charset="0"/>
                          </a:rPr>
                          <m:t>Service</m:t>
                        </m:r>
                        <m:r>
                          <m:rPr>
                            <m:nor/>
                          </m:rPr>
                          <a:rPr lang="en-US" sz="1000" b="0" dirty="0">
                            <a:latin typeface="Calibri" panose="020F0502020204030204" pitchFamily="34" charset="0"/>
                            <a:cs typeface="Calibri" panose="020F0502020204030204" pitchFamily="34" charset="0"/>
                          </a:rPr>
                          <m:t> 3 </m:t>
                        </m:r>
                        <m:r>
                          <m:rPr>
                            <m:nor/>
                          </m:rPr>
                          <a:rPr lang="en-US" sz="1000" b="0">
                            <a:latin typeface="Calibri" panose="020F0502020204030204" pitchFamily="34" charset="0"/>
                            <a:cs typeface="Calibri" panose="020F0502020204030204" pitchFamily="34" charset="0"/>
                          </a:rPr>
                          <m:t>MOS</m:t>
                        </m:r>
                        <m:r>
                          <a:rPr lang="en-US" sz="1000" b="0" i="1">
                            <a:latin typeface="Cambria Math" panose="02040503050406030204" pitchFamily="18" charset="0"/>
                            <a:ea typeface="Cambria Math" panose="02040503050406030204" pitchFamily="18" charset="0"/>
                            <a:cs typeface="Calibri" panose="020F0502020204030204" pitchFamily="34" charset="0"/>
                          </a:rPr>
                          <m:t>≥</m:t>
                        </m:r>
                        <m:r>
                          <m:rPr>
                            <m:nor/>
                          </m:rPr>
                          <a:rPr lang="en-US" sz="1000" b="0" i="0" smtClean="0">
                            <a:latin typeface="Cambria Math" panose="02040503050406030204" pitchFamily="18" charset="0"/>
                            <a:ea typeface="Cambria Math" panose="02040503050406030204" pitchFamily="18" charset="0"/>
                            <a:cs typeface="Calibri" panose="020F0502020204030204" pitchFamily="34" charset="0"/>
                          </a:rPr>
                          <m:t>4</m:t>
                        </m:r>
                        <m:r>
                          <m:rPr>
                            <m:nor/>
                          </m:rPr>
                          <a:rPr lang="en-US" sz="1000" b="0" dirty="0">
                            <a:latin typeface="Calibri" panose="020F0502020204030204" pitchFamily="34" charset="0"/>
                            <a:cs typeface="Calibri" panose="020F0502020204030204" pitchFamily="34" charset="0"/>
                          </a:rPr>
                          <m:t>.0</m:t>
                        </m:r>
                        <m:r>
                          <a:rPr lang="en-US" sz="1000" b="0" i="1" dirty="0">
                            <a:latin typeface="Cambria Math" panose="02040503050406030204" pitchFamily="18" charset="0"/>
                            <a:cs typeface="Calibri" panose="020F0502020204030204" pitchFamily="34" charset="0"/>
                          </a:rPr>
                          <m:t> </m:t>
                        </m:r>
                        <m:r>
                          <a:rPr lang="en-US" sz="1000" b="0" i="1" dirty="0">
                            <a:latin typeface="Cambria Math" panose="02040503050406030204" pitchFamily="18" charset="0"/>
                            <a:cs typeface="Calibri" panose="020F0502020204030204" pitchFamily="34" charset="0"/>
                          </a:rPr>
                          <m:t>𝑎𝑛𝑑</m:t>
                        </m:r>
                        <m:r>
                          <a:rPr lang="en-US" sz="1000" b="0" i="1" dirty="0" smtClean="0">
                            <a:latin typeface="Cambria Math" panose="02040503050406030204" pitchFamily="18" charset="0"/>
                            <a:cs typeface="Calibri" panose="020F0502020204030204" pitchFamily="34" charset="0"/>
                          </a:rPr>
                          <m:t> </m:t>
                        </m:r>
                        <m:r>
                          <a:rPr lang="en-US" altLang="zh-CN" sz="1000" b="0" i="1" kern="0">
                            <a:solidFill>
                              <a:schemeClr val="tx1"/>
                            </a:solidFill>
                            <a:latin typeface="Cambria Math" panose="02040503050406030204" pitchFamily="18" charset="0"/>
                            <a:ea typeface="Cambria Math" panose="02040503050406030204" pitchFamily="18" charset="0"/>
                          </a:rPr>
                          <m:t>h</m:t>
                        </m:r>
                      </m:e>
                      <m:sub>
                        <m:r>
                          <a:rPr lang="en-US" altLang="zh-CN" sz="1000" b="0" i="1" kern="0" smtClean="0">
                            <a:solidFill>
                              <a:schemeClr val="tx1"/>
                            </a:solidFill>
                            <a:latin typeface="Cambria Math" panose="02040503050406030204" pitchFamily="18" charset="0"/>
                            <a:ea typeface="Cambria Math" panose="02040503050406030204" pitchFamily="18" charset="0"/>
                          </a:rPr>
                          <m:t>3</m:t>
                        </m:r>
                      </m:sub>
                    </m:sSub>
                    <m:r>
                      <a:rPr lang="en-US" altLang="zh-CN" sz="1000" b="0" i="1" kern="0">
                        <a:solidFill>
                          <a:schemeClr val="tx1"/>
                        </a:solidFill>
                        <a:latin typeface="Cambria Math" panose="02040503050406030204" pitchFamily="18" charset="0"/>
                        <a:ea typeface="Cambria Math" panose="02040503050406030204" pitchFamily="18" charset="0"/>
                      </a:rPr>
                      <m:t>≥8</m:t>
                    </m:r>
                    <m:r>
                      <a:rPr lang="en-US" altLang="zh-CN" sz="1000" b="0" i="1" kern="0" smtClean="0">
                        <a:solidFill>
                          <a:schemeClr val="tx1"/>
                        </a:solidFill>
                        <a:latin typeface="Cambria Math" panose="02040503050406030204" pitchFamily="18" charset="0"/>
                        <a:ea typeface="Cambria Math" panose="02040503050406030204" pitchFamily="18" charset="0"/>
                      </a:rPr>
                      <m:t>6</m:t>
                    </m:r>
                    <m:r>
                      <a:rPr lang="en-US" altLang="zh-CN" sz="1000" b="0" i="1" kern="0">
                        <a:solidFill>
                          <a:schemeClr val="tx1"/>
                        </a:solidFill>
                        <a:latin typeface="Cambria Math" panose="02040503050406030204" pitchFamily="18" charset="0"/>
                        <a:ea typeface="Cambria Math" panose="02040503050406030204" pitchFamily="18" charset="0"/>
                      </a:rPr>
                      <m:t>%</m:t>
                    </m:r>
                  </m:oMath>
                </a14:m>
                <a:r>
                  <a:rPr lang="en-US" altLang="zh-CN" sz="1000" b="0" i="1" kern="0" dirty="0">
                    <a:solidFill>
                      <a:schemeClr val="tx1"/>
                    </a:solidFill>
                    <a:latin typeface="Cambria Math" panose="02040503050406030204" pitchFamily="18" charset="0"/>
                    <a:ea typeface="Cambria Math" panose="02040503050406030204" pitchFamily="18" charset="0"/>
                  </a:rPr>
                  <a:t> </a:t>
                </a:r>
                <a:r>
                  <a:rPr lang="en-GB" altLang="zh-CN" sz="1000" b="0" i="1" kern="0" dirty="0" smtClean="0">
                    <a:solidFill>
                      <a:schemeClr val="tx1"/>
                    </a:solidFill>
                    <a:latin typeface="Cambria Math" panose="02040503050406030204" pitchFamily="18" charset="0"/>
                    <a:ea typeface="Cambria Math" panose="02040503050406030204" pitchFamily="18" charset="0"/>
                  </a:rPr>
                  <a:t>(3)</a:t>
                </a:r>
                <a:endParaRPr lang="en-GB" altLang="zh-CN" sz="1000" b="0" i="1" kern="0" dirty="0">
                  <a:solidFill>
                    <a:schemeClr val="tx1"/>
                  </a:solidFill>
                  <a:latin typeface="Cambria Math" panose="02040503050406030204" pitchFamily="18" charset="0"/>
                  <a:ea typeface="Cambria Math" panose="02040503050406030204" pitchFamily="18" charset="0"/>
                </a:endParaRPr>
              </a:p>
              <a:p>
                <a:pPr marL="12700" indent="0">
                  <a:buNone/>
                </a:pPr>
                <a14:m>
                  <m:oMath xmlns:m="http://schemas.openxmlformats.org/officeDocument/2006/math">
                    <m:sSub>
                      <m:sSubPr>
                        <m:ctrlPr>
                          <a:rPr lang="zh-CN" altLang="zh-CN" sz="1000" b="0" i="1" kern="0">
                            <a:solidFill>
                              <a:schemeClr val="tx1"/>
                            </a:solidFill>
                            <a:latin typeface="Cambria Math" panose="02040503050406030204" pitchFamily="18" charset="0"/>
                          </a:rPr>
                        </m:ctrlPr>
                      </m:sSubPr>
                      <m:e>
                        <m:r>
                          <m:rPr>
                            <m:nor/>
                          </m:rPr>
                          <a:rPr lang="en-US" sz="1000" b="0" dirty="0">
                            <a:latin typeface="Calibri" panose="020F0502020204030204" pitchFamily="34" charset="0"/>
                            <a:cs typeface="Calibri" panose="020F0502020204030204" pitchFamily="34" charset="0"/>
                          </a:rPr>
                          <m:t>Service</m:t>
                        </m:r>
                        <m:r>
                          <m:rPr>
                            <m:nor/>
                          </m:rPr>
                          <a:rPr lang="en-US" sz="1000" b="0" dirty="0">
                            <a:latin typeface="Calibri" panose="020F0502020204030204" pitchFamily="34" charset="0"/>
                            <a:cs typeface="Calibri" panose="020F0502020204030204" pitchFamily="34" charset="0"/>
                          </a:rPr>
                          <m:t> 4 </m:t>
                        </m:r>
                        <m:r>
                          <m:rPr>
                            <m:nor/>
                          </m:rPr>
                          <a:rPr lang="en-US" sz="1000" b="0">
                            <a:latin typeface="Calibri" panose="020F0502020204030204" pitchFamily="34" charset="0"/>
                            <a:cs typeface="Calibri" panose="020F0502020204030204" pitchFamily="34" charset="0"/>
                          </a:rPr>
                          <m:t>MOS</m:t>
                        </m:r>
                        <m:r>
                          <a:rPr lang="en-US" sz="1000" b="0" i="1">
                            <a:latin typeface="Cambria Math" panose="02040503050406030204" pitchFamily="18" charset="0"/>
                            <a:ea typeface="Cambria Math" panose="02040503050406030204" pitchFamily="18" charset="0"/>
                            <a:cs typeface="Calibri" panose="020F0502020204030204" pitchFamily="34" charset="0"/>
                          </a:rPr>
                          <m:t>≥</m:t>
                        </m:r>
                        <m:r>
                          <m:rPr>
                            <m:nor/>
                          </m:rPr>
                          <a:rPr lang="en-US" sz="1000" b="0" dirty="0">
                            <a:latin typeface="Calibri" panose="020F0502020204030204" pitchFamily="34" charset="0"/>
                            <a:cs typeface="Calibri" panose="020F0502020204030204" pitchFamily="34" charset="0"/>
                          </a:rPr>
                          <m:t>3.0</m:t>
                        </m:r>
                        <m:r>
                          <a:rPr lang="en-US" sz="1000" b="0" i="1" dirty="0">
                            <a:latin typeface="Cambria Math" panose="02040503050406030204" pitchFamily="18" charset="0"/>
                            <a:cs typeface="Calibri" panose="020F0502020204030204" pitchFamily="34" charset="0"/>
                          </a:rPr>
                          <m:t> </m:t>
                        </m:r>
                        <m:r>
                          <a:rPr lang="en-US" sz="1000" b="0" i="1" dirty="0">
                            <a:latin typeface="Cambria Math" panose="02040503050406030204" pitchFamily="18" charset="0"/>
                            <a:cs typeface="Calibri" panose="020F0502020204030204" pitchFamily="34" charset="0"/>
                          </a:rPr>
                          <m:t>𝑎𝑛𝑑</m:t>
                        </m:r>
                        <m:r>
                          <a:rPr lang="en-US" sz="1000" b="0" i="1" dirty="0" smtClean="0">
                            <a:latin typeface="Cambria Math" panose="02040503050406030204" pitchFamily="18" charset="0"/>
                            <a:cs typeface="Calibri" panose="020F0502020204030204" pitchFamily="34" charset="0"/>
                          </a:rPr>
                          <m:t> </m:t>
                        </m:r>
                        <m:r>
                          <a:rPr lang="en-US" altLang="zh-CN" sz="1000" b="0" i="1" kern="0">
                            <a:solidFill>
                              <a:schemeClr val="tx1"/>
                            </a:solidFill>
                            <a:latin typeface="Cambria Math" panose="02040503050406030204" pitchFamily="18" charset="0"/>
                            <a:ea typeface="Cambria Math" panose="02040503050406030204" pitchFamily="18" charset="0"/>
                          </a:rPr>
                          <m:t>h</m:t>
                        </m:r>
                      </m:e>
                      <m:sub>
                        <m:r>
                          <a:rPr lang="en-US" altLang="zh-CN" sz="1000" b="0" i="1" kern="0" smtClean="0">
                            <a:solidFill>
                              <a:schemeClr val="tx1"/>
                            </a:solidFill>
                            <a:latin typeface="Cambria Math" panose="02040503050406030204" pitchFamily="18" charset="0"/>
                            <a:ea typeface="Cambria Math" panose="02040503050406030204" pitchFamily="18" charset="0"/>
                          </a:rPr>
                          <m:t>4</m:t>
                        </m:r>
                      </m:sub>
                    </m:sSub>
                    <m:r>
                      <a:rPr lang="en-US" altLang="zh-CN" sz="1000" b="0" i="1" kern="0">
                        <a:solidFill>
                          <a:schemeClr val="tx1"/>
                        </a:solidFill>
                        <a:latin typeface="Cambria Math" panose="02040503050406030204" pitchFamily="18" charset="0"/>
                        <a:ea typeface="Cambria Math" panose="02040503050406030204" pitchFamily="18" charset="0"/>
                      </a:rPr>
                      <m:t>≥</m:t>
                    </m:r>
                    <m:r>
                      <a:rPr lang="en-US" altLang="zh-CN" sz="1000" b="0" i="1" kern="0" smtClean="0">
                        <a:solidFill>
                          <a:schemeClr val="tx1"/>
                        </a:solidFill>
                        <a:latin typeface="Cambria Math" panose="02040503050406030204" pitchFamily="18" charset="0"/>
                        <a:ea typeface="Cambria Math" panose="02040503050406030204" pitchFamily="18" charset="0"/>
                      </a:rPr>
                      <m:t>88</m:t>
                    </m:r>
                    <m:r>
                      <a:rPr lang="en-US" altLang="zh-CN" sz="1000" b="0" i="1" kern="0">
                        <a:solidFill>
                          <a:schemeClr val="tx1"/>
                        </a:solidFill>
                        <a:latin typeface="Cambria Math" panose="02040503050406030204" pitchFamily="18" charset="0"/>
                        <a:ea typeface="Cambria Math" panose="02040503050406030204" pitchFamily="18" charset="0"/>
                      </a:rPr>
                      <m:t>%</m:t>
                    </m:r>
                  </m:oMath>
                </a14:m>
                <a:r>
                  <a:rPr lang="en-US" altLang="zh-CN" sz="1000" b="0" i="1" kern="0" dirty="0">
                    <a:solidFill>
                      <a:schemeClr val="tx1"/>
                    </a:solidFill>
                    <a:latin typeface="Cambria Math" panose="02040503050406030204" pitchFamily="18" charset="0"/>
                    <a:ea typeface="Cambria Math" panose="02040503050406030204" pitchFamily="18" charset="0"/>
                  </a:rPr>
                  <a:t> </a:t>
                </a:r>
                <a:r>
                  <a:rPr lang="en-GB" altLang="zh-CN" sz="1000" b="0" i="1" kern="0" dirty="0" smtClean="0">
                    <a:solidFill>
                      <a:schemeClr val="tx1"/>
                    </a:solidFill>
                    <a:latin typeface="Cambria Math" panose="02040503050406030204" pitchFamily="18" charset="0"/>
                    <a:ea typeface="Cambria Math" panose="02040503050406030204" pitchFamily="18" charset="0"/>
                  </a:rPr>
                  <a:t>(4)</a:t>
                </a:r>
              </a:p>
            </p:txBody>
          </p:sp>
        </mc:Choice>
        <mc:Fallback xmlns="">
          <p:sp>
            <p:nvSpPr>
              <p:cNvPr id="50" name="内容占位符 2"/>
              <p:cNvSpPr txBox="1">
                <a:spLocks noRot="1" noChangeAspect="1" noMove="1" noResize="1" noEditPoints="1" noAdjustHandles="1" noChangeArrowheads="1" noChangeShapeType="1" noTextEdit="1"/>
              </p:cNvSpPr>
              <p:nvPr/>
            </p:nvSpPr>
            <p:spPr>
              <a:xfrm>
                <a:off x="4309874" y="3143381"/>
                <a:ext cx="3043909" cy="1032858"/>
              </a:xfrm>
              <a:prstGeom prst="rect">
                <a:avLst/>
              </a:prstGeom>
              <a:blipFill rotWithShape="0">
                <a:blip r:embed="rId3"/>
                <a:stretch>
                  <a:fillRect/>
                </a:stretch>
              </a:blipFill>
            </p:spPr>
            <p:txBody>
              <a:bodyPr/>
              <a:lstStyle/>
              <a:p>
                <a:r>
                  <a:rPr lang="zh-CN" altLang="en-US">
                    <a:noFill/>
                  </a:rPr>
                  <a:t> </a:t>
                </a:r>
              </a:p>
            </p:txBody>
          </p:sp>
        </mc:Fallback>
      </mc:AlternateContent>
      <p:sp>
        <p:nvSpPr>
          <p:cNvPr id="20" name="右大括号 19"/>
          <p:cNvSpPr/>
          <p:nvPr/>
        </p:nvSpPr>
        <p:spPr bwMode="auto">
          <a:xfrm rot="10800000">
            <a:off x="4007976" y="822477"/>
            <a:ext cx="285916" cy="1910677"/>
          </a:xfrm>
          <a:prstGeom prst="rightBrace">
            <a:avLst>
              <a:gd name="adj1" fmla="val 8333"/>
              <a:gd name="adj2" fmla="val 48449"/>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graphicFrame>
        <p:nvGraphicFramePr>
          <p:cNvPr id="14" name="对象 13"/>
          <p:cNvGraphicFramePr>
            <a:graphicFrameLocks noChangeAspect="1"/>
          </p:cNvGraphicFramePr>
          <p:nvPr>
            <p:extLst/>
          </p:nvPr>
        </p:nvGraphicFramePr>
        <p:xfrm>
          <a:off x="4193836" y="840872"/>
          <a:ext cx="4159155" cy="1893341"/>
        </p:xfrm>
        <a:graphic>
          <a:graphicData uri="http://schemas.openxmlformats.org/presentationml/2006/ole">
            <mc:AlternateContent xmlns:mc="http://schemas.openxmlformats.org/markup-compatibility/2006">
              <mc:Choice xmlns:v="urn:schemas-microsoft-com:vml" Requires="v">
                <p:oleObj spid="_x0000_s50222" name="Visio" r:id="rId4" imgW="3505009" imgH="2362152" progId="Visio.Drawing.11">
                  <p:embed/>
                </p:oleObj>
              </mc:Choice>
              <mc:Fallback>
                <p:oleObj name="Visio" r:id="rId4" imgW="3505009" imgH="2362152" progId="Visio.Drawing.11">
                  <p:embed/>
                  <p:pic>
                    <p:nvPicPr>
                      <p:cNvPr id="0" name=""/>
                      <p:cNvPicPr/>
                      <p:nvPr/>
                    </p:nvPicPr>
                    <p:blipFill>
                      <a:blip r:embed="rId5"/>
                      <a:stretch>
                        <a:fillRect/>
                      </a:stretch>
                    </p:blipFill>
                    <p:spPr>
                      <a:xfrm>
                        <a:off x="4193836" y="840872"/>
                        <a:ext cx="4159155" cy="1893341"/>
                      </a:xfrm>
                      <a:prstGeom prst="rect">
                        <a:avLst/>
                      </a:prstGeom>
                    </p:spPr>
                  </p:pic>
                </p:oleObj>
              </mc:Fallback>
            </mc:AlternateContent>
          </a:graphicData>
        </a:graphic>
      </p:graphicFrame>
      <p:sp>
        <p:nvSpPr>
          <p:cNvPr id="22" name="右大括号 21"/>
          <p:cNvSpPr/>
          <p:nvPr/>
        </p:nvSpPr>
        <p:spPr bwMode="auto">
          <a:xfrm rot="10800000">
            <a:off x="4002712" y="2817382"/>
            <a:ext cx="285916" cy="337053"/>
          </a:xfrm>
          <a:prstGeom prst="rightBrace">
            <a:avLst>
              <a:gd name="adj1" fmla="val 8333"/>
              <a:gd name="adj2" fmla="val 51597"/>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sp>
        <p:nvSpPr>
          <p:cNvPr id="42" name="圆角矩形 41"/>
          <p:cNvSpPr/>
          <p:nvPr/>
        </p:nvSpPr>
        <p:spPr bwMode="auto">
          <a:xfrm>
            <a:off x="250182" y="5264876"/>
            <a:ext cx="3394540" cy="456946"/>
          </a:xfrm>
          <a:prstGeom prst="roundRect">
            <a:avLst/>
          </a:prstGeom>
          <a:solidFill>
            <a:srgbClr val="CCFFFF"/>
          </a:solidFill>
          <a:ln w="12700" algn="ctr">
            <a:solidFill>
              <a:srgbClr val="41719C"/>
            </a:solidFill>
            <a:prstDash val="dash"/>
            <a:miter lim="800000"/>
            <a:headEnd/>
            <a:tailEnd/>
          </a:ln>
        </p:spPr>
        <p:txBody>
          <a:bodyPr anchor="ctr"/>
          <a:lstStyle/>
          <a:p>
            <a:pPr algn="ctr"/>
            <a:r>
              <a:rPr lang="en-US" altLang="zh-CN" sz="1500" dirty="0">
                <a:solidFill>
                  <a:schemeClr val="tx1"/>
                </a:solidFill>
                <a:latin typeface="微软雅黑" panose="020B0503020204020204" pitchFamily="34" charset="-122"/>
                <a:ea typeface="微软雅黑" panose="020B0503020204020204" pitchFamily="34" charset="-122"/>
              </a:rPr>
              <a:t>5G NF</a:t>
            </a:r>
            <a:endParaRPr lang="zh-CN" altLang="en-US" sz="1500" dirty="0">
              <a:solidFill>
                <a:schemeClr val="tx1"/>
              </a:solidFill>
              <a:latin typeface="微软雅黑" panose="020B0503020204020204" pitchFamily="34" charset="-122"/>
              <a:ea typeface="微软雅黑" panose="020B0503020204020204" pitchFamily="34" charset="-122"/>
            </a:endParaRPr>
          </a:p>
        </p:txBody>
      </p:sp>
      <p:sp>
        <p:nvSpPr>
          <p:cNvPr id="43" name="Rounded Rectangle 3"/>
          <p:cNvSpPr>
            <a:spLocks noChangeArrowheads="1"/>
          </p:cNvSpPr>
          <p:nvPr/>
        </p:nvSpPr>
        <p:spPr bwMode="auto">
          <a:xfrm>
            <a:off x="158111" y="2229341"/>
            <a:ext cx="3497794" cy="962935"/>
          </a:xfrm>
          <a:prstGeom prst="roundRect">
            <a:avLst>
              <a:gd name="adj" fmla="val 8847"/>
            </a:avLst>
          </a:prstGeom>
          <a:noFill/>
          <a:ln w="12700" algn="ctr">
            <a:solidFill>
              <a:schemeClr val="tx2">
                <a:lumMod val="50000"/>
              </a:schemeClr>
            </a:solidFill>
            <a:prstDash val="lgDash"/>
            <a:miter lim="800000"/>
            <a:headEnd/>
            <a:tailEnd/>
          </a:ln>
        </p:spPr>
        <p:txBody>
          <a:bodyPr anchor="ctr"/>
          <a:lstStyle>
            <a:lvl1pPr>
              <a:spcBef>
                <a:spcPct val="20000"/>
              </a:spcBef>
              <a:buBlip>
                <a:blip r:embed="rId6"/>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a:spcBef>
                <a:spcPct val="0"/>
              </a:spcBef>
              <a:buNone/>
            </a:pPr>
            <a:endParaRPr lang="en-US" altLang="zh-CN" sz="750">
              <a:latin typeface="微软雅黑" panose="020B0503020204020204" pitchFamily="34" charset="-122"/>
              <a:ea typeface="微软雅黑" panose="020B0503020204020204" pitchFamily="34" charset="-122"/>
            </a:endParaRPr>
          </a:p>
        </p:txBody>
      </p:sp>
      <p:grpSp>
        <p:nvGrpSpPr>
          <p:cNvPr id="52" name="组合 51"/>
          <p:cNvGrpSpPr/>
          <p:nvPr/>
        </p:nvGrpSpPr>
        <p:grpSpPr>
          <a:xfrm>
            <a:off x="2450225" y="2313245"/>
            <a:ext cx="1070779" cy="577004"/>
            <a:chOff x="2344839" y="849773"/>
            <a:chExt cx="1177266" cy="537935"/>
          </a:xfrm>
        </p:grpSpPr>
        <p:sp>
          <p:nvSpPr>
            <p:cNvPr id="53" name="Rectangle 59"/>
            <p:cNvSpPr/>
            <p:nvPr/>
          </p:nvSpPr>
          <p:spPr bwMode="auto">
            <a:xfrm>
              <a:off x="2344839" y="1172506"/>
              <a:ext cx="1177266" cy="215202"/>
            </a:xfrm>
            <a:prstGeom prst="rect">
              <a:avLst/>
            </a:prstGeom>
            <a:noFill/>
          </p:spPr>
          <p:txBody>
            <a:bodyPr wrap="square">
              <a:spAutoFit/>
            </a:bodyPr>
            <a:lstStyle/>
            <a:p>
              <a:pPr algn="ctr">
                <a:buNone/>
                <a:defRPr/>
              </a:pPr>
              <a:r>
                <a:rPr lang="en-US" altLang="zh-CN" sz="900" dirty="0">
                  <a:solidFill>
                    <a:schemeClr val="tx1"/>
                  </a:solidFill>
                  <a:latin typeface="微软雅黑" panose="020B0503020204020204" pitchFamily="34" charset="-122"/>
                  <a:ea typeface="微软雅黑" panose="020B0503020204020204" pitchFamily="34" charset="-122"/>
                </a:rPr>
                <a:t>Vertical(URLLC)</a:t>
              </a:r>
            </a:p>
          </p:txBody>
        </p:sp>
        <p:pic>
          <p:nvPicPr>
            <p:cNvPr id="56" name="图片 55"/>
            <p:cNvPicPr>
              <a:picLocks noChangeAspect="1"/>
            </p:cNvPicPr>
            <p:nvPr/>
          </p:nvPicPr>
          <p:blipFill>
            <a:blip r:embed="rId7" cstate="print"/>
            <a:stretch>
              <a:fillRect/>
            </a:stretch>
          </p:blipFill>
          <p:spPr>
            <a:xfrm>
              <a:off x="2535452" y="849773"/>
              <a:ext cx="728147" cy="334018"/>
            </a:xfrm>
            <a:prstGeom prst="rect">
              <a:avLst/>
            </a:prstGeom>
            <a:solidFill>
              <a:srgbClr val="CCFFFF"/>
            </a:solidFill>
            <a:ln w="12700" algn="ctr">
              <a:solidFill>
                <a:srgbClr val="41719C"/>
              </a:solidFill>
              <a:prstDash val="dash"/>
              <a:miter lim="800000"/>
              <a:headEnd/>
              <a:tailEnd/>
            </a:ln>
          </p:spPr>
        </p:pic>
      </p:grpSp>
      <p:sp>
        <p:nvSpPr>
          <p:cNvPr id="57" name="Rounded Rectangle 13"/>
          <p:cNvSpPr>
            <a:spLocks noChangeArrowheads="1"/>
          </p:cNvSpPr>
          <p:nvPr/>
        </p:nvSpPr>
        <p:spPr bwMode="auto">
          <a:xfrm>
            <a:off x="250181" y="3924640"/>
            <a:ext cx="3405723" cy="773291"/>
          </a:xfrm>
          <a:prstGeom prst="roundRect">
            <a:avLst>
              <a:gd name="adj" fmla="val 16667"/>
            </a:avLst>
          </a:prstGeom>
          <a:solidFill>
            <a:schemeClr val="accent6">
              <a:lumMod val="60000"/>
              <a:lumOff val="40000"/>
            </a:schemeClr>
          </a:solidFill>
          <a:ln w="19050" algn="ctr">
            <a:solidFill>
              <a:srgbClr val="C00000"/>
            </a:solidFill>
            <a:miter lim="800000"/>
            <a:headEnd/>
            <a:tailEnd/>
          </a:ln>
        </p:spPr>
        <p:txBody>
          <a:bodyPr anchor="ctr"/>
          <a:lstStyle>
            <a:lvl1pPr defTabSz="800100">
              <a:spcBef>
                <a:spcPct val="20000"/>
              </a:spcBef>
              <a:buBlip>
                <a:blip r:embed="rId6"/>
              </a:buBlip>
              <a:defRPr sz="2800">
                <a:solidFill>
                  <a:schemeClr val="tx1"/>
                </a:solidFill>
                <a:latin typeface="Calibri" panose="020F0502020204030204" pitchFamily="34" charset="0"/>
              </a:defRPr>
            </a:lvl1pPr>
            <a:lvl2pPr marL="742950" indent="-285750" defTabSz="8001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defTabSz="8001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defTabSz="8001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8001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defTabSz="8001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defTabSz="8001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defTabSz="8001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defTabSz="8001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a:lnSpc>
                <a:spcPts val="900"/>
              </a:lnSpc>
              <a:spcBef>
                <a:spcPct val="0"/>
              </a:spcBef>
              <a:buNone/>
            </a:pPr>
            <a:r>
              <a:rPr lang="en-US" altLang="zh-CN" sz="1200" dirty="0">
                <a:solidFill>
                  <a:srgbClr val="C00000"/>
                </a:solidFill>
                <a:latin typeface="微软雅黑" panose="020B0503020204020204" pitchFamily="34" charset="-122"/>
                <a:ea typeface="微软雅黑" panose="020B0503020204020204" pitchFamily="34" charset="-122"/>
              </a:rPr>
              <a:t>                     </a:t>
            </a:r>
          </a:p>
          <a:p>
            <a:pPr algn="ctr">
              <a:lnSpc>
                <a:spcPts val="900"/>
              </a:lnSpc>
              <a:spcBef>
                <a:spcPct val="0"/>
              </a:spcBef>
              <a:buNone/>
            </a:pPr>
            <a:r>
              <a:rPr lang="en-US" altLang="zh-CN" sz="1200" dirty="0" smtClean="0">
                <a:solidFill>
                  <a:srgbClr val="C00000"/>
                </a:solidFill>
                <a:latin typeface="微软雅黑" panose="020B0503020204020204" pitchFamily="34" charset="-122"/>
                <a:ea typeface="微软雅黑" panose="020B0503020204020204" pitchFamily="34" charset="-122"/>
              </a:rPr>
              <a:t>NWDAF</a:t>
            </a:r>
          </a:p>
          <a:p>
            <a:pPr algn="ctr">
              <a:lnSpc>
                <a:spcPts val="900"/>
              </a:lnSpc>
              <a:spcBef>
                <a:spcPct val="0"/>
              </a:spcBef>
              <a:buNone/>
            </a:pPr>
            <a:endParaRPr lang="en-US" altLang="zh-CN" sz="1200" dirty="0" smtClean="0">
              <a:solidFill>
                <a:srgbClr val="C00000"/>
              </a:solidFill>
              <a:latin typeface="微软雅黑" panose="020B0503020204020204" pitchFamily="34" charset="-122"/>
              <a:ea typeface="微软雅黑" panose="020B0503020204020204" pitchFamily="34" charset="-122"/>
            </a:endParaRPr>
          </a:p>
          <a:p>
            <a:pPr algn="ctr">
              <a:lnSpc>
                <a:spcPts val="900"/>
              </a:lnSpc>
              <a:spcBef>
                <a:spcPct val="0"/>
              </a:spcBef>
              <a:buNone/>
            </a:pPr>
            <a:endParaRPr lang="en-US" altLang="zh-CN" sz="1200" dirty="0" smtClean="0">
              <a:solidFill>
                <a:srgbClr val="C00000"/>
              </a:solidFill>
              <a:latin typeface="微软雅黑" panose="020B0503020204020204" pitchFamily="34" charset="-122"/>
              <a:ea typeface="微软雅黑" panose="020B0503020204020204" pitchFamily="34" charset="-122"/>
            </a:endParaRPr>
          </a:p>
          <a:p>
            <a:pPr algn="ctr">
              <a:lnSpc>
                <a:spcPts val="900"/>
              </a:lnSpc>
              <a:spcBef>
                <a:spcPct val="0"/>
              </a:spcBef>
              <a:buNone/>
            </a:pPr>
            <a:endParaRPr lang="en-US" altLang="zh-CN" sz="1200" dirty="0" smtClean="0">
              <a:solidFill>
                <a:srgbClr val="C00000"/>
              </a:solidFill>
              <a:latin typeface="微软雅黑" panose="020B0503020204020204" pitchFamily="34" charset="-122"/>
              <a:ea typeface="微软雅黑" panose="020B0503020204020204" pitchFamily="34" charset="-122"/>
            </a:endParaRPr>
          </a:p>
          <a:p>
            <a:pPr algn="ctr">
              <a:lnSpc>
                <a:spcPts val="900"/>
              </a:lnSpc>
              <a:spcBef>
                <a:spcPct val="0"/>
              </a:spcBef>
              <a:buNone/>
            </a:pPr>
            <a:endParaRPr lang="en-US" altLang="zh-CN" sz="1200" dirty="0">
              <a:solidFill>
                <a:srgbClr val="C00000"/>
              </a:solidFill>
              <a:latin typeface="微软雅黑" panose="020B0503020204020204" pitchFamily="34" charset="-122"/>
              <a:ea typeface="微软雅黑" panose="020B0503020204020204" pitchFamily="34" charset="-122"/>
            </a:endParaRPr>
          </a:p>
          <a:p>
            <a:pPr algn="ctr">
              <a:lnSpc>
                <a:spcPts val="900"/>
              </a:lnSpc>
              <a:spcBef>
                <a:spcPct val="0"/>
              </a:spcBef>
              <a:buNone/>
            </a:pPr>
            <a:endParaRPr lang="en-US" altLang="zh-CN" sz="1200" dirty="0">
              <a:latin typeface="微软雅黑" panose="020B0503020204020204" pitchFamily="34" charset="-122"/>
              <a:ea typeface="微软雅黑" panose="020B0503020204020204" pitchFamily="34" charset="-122"/>
            </a:endParaRPr>
          </a:p>
        </p:txBody>
      </p:sp>
      <p:sp>
        <p:nvSpPr>
          <p:cNvPr id="58" name="文本框 134"/>
          <p:cNvSpPr txBox="1"/>
          <p:nvPr/>
        </p:nvSpPr>
        <p:spPr bwMode="auto">
          <a:xfrm>
            <a:off x="279652" y="2886467"/>
            <a:ext cx="3336120" cy="253916"/>
          </a:xfrm>
          <a:prstGeom prst="rect">
            <a:avLst/>
          </a:prstGeom>
          <a:solidFill>
            <a:schemeClr val="bg2">
              <a:lumMod val="40000"/>
              <a:lumOff val="60000"/>
              <a:alpha val="40000"/>
            </a:schemeClr>
          </a:solidFill>
        </p:spPr>
        <p:txBody>
          <a:bodyPr wrap="square" rtlCol="0">
            <a:spAutoFit/>
          </a:bodyPr>
          <a:lstStyle>
            <a:defPPr>
              <a:defRPr lang="en-US"/>
            </a:defPPr>
            <a:lvl1pPr algn="ctr">
              <a:defRPr sz="1050">
                <a:latin typeface="Calibri" panose="020F0502020204030204" pitchFamily="34" charset="0"/>
                <a:cs typeface="Calibri" panose="020F0502020204030204" pitchFamily="34" charset="0"/>
              </a:defRPr>
            </a:lvl1pPr>
          </a:lstStyle>
          <a:p>
            <a:r>
              <a:rPr lang="en-US" altLang="zh-CN" b="1" dirty="0">
                <a:solidFill>
                  <a:srgbClr val="C00000"/>
                </a:solidFill>
              </a:rPr>
              <a:t>Service </a:t>
            </a:r>
            <a:r>
              <a:rPr lang="en-US" altLang="zh-CN" b="1" dirty="0" smtClean="0">
                <a:solidFill>
                  <a:srgbClr val="C00000"/>
                </a:solidFill>
              </a:rPr>
              <a:t>MOS </a:t>
            </a:r>
            <a:r>
              <a:rPr lang="en-US" altLang="zh-CN" b="1" dirty="0">
                <a:solidFill>
                  <a:srgbClr val="C00000"/>
                </a:solidFill>
              </a:rPr>
              <a:t>Measurement and </a:t>
            </a:r>
            <a:r>
              <a:rPr lang="en-US" altLang="zh-CN" b="1" dirty="0" smtClean="0">
                <a:solidFill>
                  <a:srgbClr val="C00000"/>
                </a:solidFill>
              </a:rPr>
              <a:t>Service </a:t>
            </a:r>
            <a:r>
              <a:rPr lang="en-US" altLang="zh-CN" b="1" dirty="0">
                <a:solidFill>
                  <a:srgbClr val="C00000"/>
                </a:solidFill>
              </a:rPr>
              <a:t>SLA Monitoring </a:t>
            </a:r>
          </a:p>
        </p:txBody>
      </p:sp>
      <p:grpSp>
        <p:nvGrpSpPr>
          <p:cNvPr id="59" name="组合 58"/>
          <p:cNvGrpSpPr/>
          <p:nvPr/>
        </p:nvGrpSpPr>
        <p:grpSpPr>
          <a:xfrm>
            <a:off x="158111" y="2326475"/>
            <a:ext cx="954901" cy="545882"/>
            <a:chOff x="179732" y="862107"/>
            <a:chExt cx="1049864" cy="508920"/>
          </a:xfrm>
        </p:grpSpPr>
        <p:sp>
          <p:nvSpPr>
            <p:cNvPr id="60" name="Rectangle 59"/>
            <p:cNvSpPr/>
            <p:nvPr/>
          </p:nvSpPr>
          <p:spPr bwMode="auto">
            <a:xfrm>
              <a:off x="179732" y="1155825"/>
              <a:ext cx="1049864" cy="215202"/>
            </a:xfrm>
            <a:prstGeom prst="rect">
              <a:avLst/>
            </a:prstGeom>
            <a:noFill/>
          </p:spPr>
          <p:txBody>
            <a:bodyPr wrap="square">
              <a:spAutoFit/>
            </a:bodyPr>
            <a:lstStyle/>
            <a:p>
              <a:pPr algn="ctr">
                <a:buNone/>
                <a:defRPr/>
              </a:pPr>
              <a:r>
                <a:rPr lang="en-US" altLang="zh-CN" sz="900" dirty="0">
                  <a:solidFill>
                    <a:schemeClr val="tx1"/>
                  </a:solidFill>
                  <a:latin typeface="微软雅黑" panose="020B0503020204020204" pitchFamily="34" charset="-122"/>
                  <a:ea typeface="微软雅黑" panose="020B0503020204020204" pitchFamily="34" charset="-122"/>
                </a:rPr>
                <a:t>Video</a:t>
              </a:r>
            </a:p>
          </p:txBody>
        </p:sp>
        <p:pic>
          <p:nvPicPr>
            <p:cNvPr id="61" name="图片 60"/>
            <p:cNvPicPr>
              <a:picLocks noChangeAspect="1"/>
            </p:cNvPicPr>
            <p:nvPr/>
          </p:nvPicPr>
          <p:blipFill>
            <a:blip r:embed="rId8" cstate="print"/>
            <a:stretch>
              <a:fillRect/>
            </a:stretch>
          </p:blipFill>
          <p:spPr>
            <a:xfrm>
              <a:off x="350109" y="862107"/>
              <a:ext cx="798069" cy="292133"/>
            </a:xfrm>
            <a:prstGeom prst="rect">
              <a:avLst/>
            </a:prstGeom>
            <a:solidFill>
              <a:srgbClr val="CCFFFF"/>
            </a:solidFill>
            <a:ln w="12700" algn="ctr">
              <a:solidFill>
                <a:srgbClr val="41719C"/>
              </a:solidFill>
              <a:prstDash val="dash"/>
              <a:miter lim="800000"/>
              <a:headEnd/>
              <a:tailEnd/>
            </a:ln>
          </p:spPr>
        </p:pic>
      </p:grpSp>
      <p:sp>
        <p:nvSpPr>
          <p:cNvPr id="62" name="圆角矩形 149"/>
          <p:cNvSpPr/>
          <p:nvPr/>
        </p:nvSpPr>
        <p:spPr bwMode="auto">
          <a:xfrm>
            <a:off x="501128" y="4162632"/>
            <a:ext cx="703956" cy="442029"/>
          </a:xfrm>
          <a:prstGeom prst="roundRect">
            <a:avLst/>
          </a:prstGeom>
          <a:solidFill>
            <a:srgbClr val="00B0F0">
              <a:alpha val="50000"/>
            </a:srgb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1403" tIns="25701" rIns="51403" bIns="25701" numCol="1" rtlCol="0" anchor="ctr" anchorCtr="0" compatLnSpc="1">
            <a:prstTxWarp prst="textNoShape">
              <a:avLst/>
            </a:prstTxWarp>
          </a:bodyPr>
          <a:lstStyle/>
          <a:p>
            <a:pPr algn="ctr" defTabSz="514213">
              <a:spcBef>
                <a:spcPts val="338"/>
              </a:spcBef>
              <a:buClr>
                <a:prstClr val="white">
                  <a:lumMod val="50000"/>
                </a:prstClr>
              </a:buClr>
              <a:buSzPct val="80000"/>
            </a:pPr>
            <a:r>
              <a:rPr lang="en-US" altLang="zh-CN" sz="900" dirty="0">
                <a:solidFill>
                  <a:schemeClr val="tx1"/>
                </a:solidFill>
                <a:latin typeface="微软雅黑" pitchFamily="34" charset="-122"/>
                <a:ea typeface="微软雅黑" pitchFamily="34" charset="-122"/>
              </a:rPr>
              <a:t>Data Collection </a:t>
            </a:r>
          </a:p>
        </p:txBody>
      </p:sp>
      <p:sp>
        <p:nvSpPr>
          <p:cNvPr id="63" name="右箭头 62"/>
          <p:cNvSpPr/>
          <p:nvPr/>
        </p:nvSpPr>
        <p:spPr bwMode="auto">
          <a:xfrm rot="16200000">
            <a:off x="658593" y="4886811"/>
            <a:ext cx="684000" cy="98236"/>
          </a:xfrm>
          <a:prstGeom prst="rightArrow">
            <a:avLst/>
          </a:prstGeom>
          <a:solidFill>
            <a:schemeClr val="tx1"/>
          </a:solidFill>
          <a:ln w="9525" cap="flat" cmpd="sng" algn="ctr">
            <a:solidFill>
              <a:schemeClr val="tx1"/>
            </a:solidFill>
            <a:prstDash val="solid"/>
            <a:round/>
            <a:headEnd type="none" w="med" len="med"/>
            <a:tailEnd type="none" w="med" len="med"/>
          </a:ln>
          <a:effectLst/>
        </p:spPr>
        <p:txBody>
          <a:bodyPr rot="0" spcFirstLastPara="0" vertOverflow="overflow" horzOverflow="overflow" vert="horz" wrap="square" lIns="51422" tIns="25711" rIns="51422" bIns="25711" numCol="1" spcCol="0" rtlCol="0" fromWordArt="0" anchor="t" anchorCtr="0" forceAA="0" compatLnSpc="1">
            <a:prstTxWarp prst="textNoShape">
              <a:avLst/>
            </a:prstTxWarp>
            <a:noAutofit/>
          </a:bodyPr>
          <a:lstStyle/>
          <a:p>
            <a:pPr defTabSz="514213" eaLnBrk="0" hangingPunct="0"/>
            <a:endParaRPr lang="zh-CN" altLang="en-US" sz="1406" dirty="0">
              <a:solidFill>
                <a:schemeClr val="tx1"/>
              </a:solidFill>
              <a:latin typeface="微软雅黑" panose="020B0503020204020204" pitchFamily="34" charset="-122"/>
              <a:ea typeface="微软雅黑" panose="020B0503020204020204" pitchFamily="34" charset="-122"/>
            </a:endParaRPr>
          </a:p>
        </p:txBody>
      </p:sp>
      <p:sp>
        <p:nvSpPr>
          <p:cNvPr id="64" name="文本框 63"/>
          <p:cNvSpPr txBox="1"/>
          <p:nvPr/>
        </p:nvSpPr>
        <p:spPr bwMode="auto">
          <a:xfrm>
            <a:off x="116761" y="4874437"/>
            <a:ext cx="982942" cy="207749"/>
          </a:xfrm>
          <a:prstGeom prst="rect">
            <a:avLst/>
          </a:prstGeom>
          <a:noFill/>
        </p:spPr>
        <p:txBody>
          <a:bodyPr wrap="square">
            <a:spAutoFit/>
          </a:bodyPr>
          <a:lstStyle>
            <a:defPPr>
              <a:defRPr lang="en-US"/>
            </a:defPPr>
            <a:lvl1pPr algn="ctr">
              <a:buNone/>
              <a:defRPr sz="800">
                <a:solidFill>
                  <a:srgbClr val="C00000"/>
                </a:solidFill>
                <a:latin typeface="微软雅黑" panose="020B0503020204020204" pitchFamily="34" charset="-122"/>
                <a:ea typeface="微软雅黑" panose="020B0503020204020204" pitchFamily="34" charset="-122"/>
              </a:defRPr>
            </a:lvl1pPr>
          </a:lstStyle>
          <a:p>
            <a:r>
              <a:rPr lang="en-US" altLang="zh-CN" sz="750" dirty="0">
                <a:solidFill>
                  <a:schemeClr val="tx1"/>
                </a:solidFill>
              </a:rPr>
              <a:t>Network Data</a:t>
            </a:r>
          </a:p>
        </p:txBody>
      </p:sp>
      <p:sp>
        <p:nvSpPr>
          <p:cNvPr id="65" name="Rounded Rectangle 14"/>
          <p:cNvSpPr>
            <a:spLocks noChangeArrowheads="1"/>
          </p:cNvSpPr>
          <p:nvPr/>
        </p:nvSpPr>
        <p:spPr bwMode="auto">
          <a:xfrm>
            <a:off x="519428" y="5327427"/>
            <a:ext cx="872198" cy="335242"/>
          </a:xfrm>
          <a:prstGeom prst="roundRect">
            <a:avLst>
              <a:gd name="adj" fmla="val 25255"/>
            </a:avLst>
          </a:prstGeom>
          <a:noFill/>
          <a:ln w="19050" algn="ctr">
            <a:solidFill>
              <a:srgbClr val="C00000"/>
            </a:solidFill>
            <a:miter lim="800000"/>
            <a:headEnd/>
            <a:tailEnd/>
          </a:ln>
          <a:extLst/>
        </p:spPr>
        <p:txBody>
          <a:bodyPr anchor="ctr"/>
          <a:lstStyle/>
          <a:p>
            <a:pPr algn="ctr" defTabSz="600075">
              <a:lnSpc>
                <a:spcPts val="900"/>
              </a:lnSpc>
            </a:pPr>
            <a:r>
              <a:rPr lang="en-US" altLang="zh-CN" dirty="0">
                <a:solidFill>
                  <a:srgbClr val="C00000"/>
                </a:solidFill>
                <a:latin typeface="微软雅黑" panose="020B0503020204020204" pitchFamily="34" charset="-122"/>
                <a:ea typeface="微软雅黑" panose="020B0503020204020204" pitchFamily="34" charset="-122"/>
              </a:rPr>
              <a:t>RAN</a:t>
            </a:r>
          </a:p>
        </p:txBody>
      </p:sp>
      <p:sp>
        <p:nvSpPr>
          <p:cNvPr id="66" name="Rounded Rectangle 14"/>
          <p:cNvSpPr>
            <a:spLocks noChangeArrowheads="1"/>
          </p:cNvSpPr>
          <p:nvPr/>
        </p:nvSpPr>
        <p:spPr bwMode="auto">
          <a:xfrm>
            <a:off x="2247620" y="5336723"/>
            <a:ext cx="1313674" cy="328404"/>
          </a:xfrm>
          <a:prstGeom prst="roundRect">
            <a:avLst>
              <a:gd name="adj" fmla="val 25255"/>
            </a:avLst>
          </a:prstGeom>
          <a:noFill/>
          <a:ln w="19050" algn="ctr">
            <a:solidFill>
              <a:srgbClr val="C00000"/>
            </a:solidFill>
            <a:miter lim="800000"/>
            <a:headEnd/>
            <a:tailEnd/>
          </a:ln>
          <a:extLst/>
        </p:spPr>
        <p:txBody>
          <a:bodyPr anchor="ctr"/>
          <a:lstStyle/>
          <a:p>
            <a:pPr algn="r" defTabSz="600075">
              <a:lnSpc>
                <a:spcPts val="900"/>
              </a:lnSpc>
            </a:pPr>
            <a:r>
              <a:rPr lang="en-US" altLang="zh-CN" dirty="0" smtClean="0">
                <a:solidFill>
                  <a:srgbClr val="C00000"/>
                </a:solidFill>
                <a:latin typeface="微软雅黑" panose="020B0503020204020204" pitchFamily="34" charset="-122"/>
                <a:ea typeface="微软雅黑" panose="020B0503020204020204" pitchFamily="34" charset="-122"/>
              </a:rPr>
              <a:t>        CN</a:t>
            </a:r>
            <a:endParaRPr lang="en-US" altLang="zh-CN" dirty="0">
              <a:solidFill>
                <a:srgbClr val="C00000"/>
              </a:solidFill>
              <a:latin typeface="微软雅黑" panose="020B0503020204020204" pitchFamily="34" charset="-122"/>
              <a:ea typeface="微软雅黑" panose="020B0503020204020204" pitchFamily="34" charset="-122"/>
            </a:endParaRPr>
          </a:p>
        </p:txBody>
      </p:sp>
      <p:sp>
        <p:nvSpPr>
          <p:cNvPr id="67" name="Rounded Rectangle 13"/>
          <p:cNvSpPr>
            <a:spLocks noChangeArrowheads="1"/>
          </p:cNvSpPr>
          <p:nvPr/>
        </p:nvSpPr>
        <p:spPr bwMode="auto">
          <a:xfrm>
            <a:off x="250182" y="3658846"/>
            <a:ext cx="3405722" cy="203326"/>
          </a:xfrm>
          <a:prstGeom prst="roundRect">
            <a:avLst>
              <a:gd name="adj" fmla="val 16667"/>
            </a:avLst>
          </a:prstGeom>
          <a:solidFill>
            <a:srgbClr val="CCFFFF"/>
          </a:solidFill>
          <a:ln w="12700" algn="ctr">
            <a:solidFill>
              <a:srgbClr val="41719C"/>
            </a:solidFill>
            <a:prstDash val="dash"/>
            <a:miter lim="800000"/>
            <a:headEnd/>
            <a:tailEnd/>
          </a:ln>
        </p:spPr>
        <p:txBody>
          <a:bodyPr anchor="ctr"/>
          <a:lstStyle/>
          <a:p>
            <a:pPr algn="ctr"/>
            <a:r>
              <a:rPr lang="en-US" altLang="zh-CN" sz="1500" dirty="0">
                <a:solidFill>
                  <a:srgbClr val="C00000"/>
                </a:solidFill>
                <a:latin typeface="微软雅黑" panose="020B0503020204020204" pitchFamily="34" charset="-122"/>
                <a:ea typeface="微软雅黑" panose="020B0503020204020204" pitchFamily="34" charset="-122"/>
              </a:rPr>
              <a:t>NEF</a:t>
            </a:r>
          </a:p>
        </p:txBody>
      </p:sp>
      <p:sp>
        <p:nvSpPr>
          <p:cNvPr id="68" name="矩形标注 67"/>
          <p:cNvSpPr/>
          <p:nvPr/>
        </p:nvSpPr>
        <p:spPr bwMode="auto">
          <a:xfrm>
            <a:off x="2368876" y="4137137"/>
            <a:ext cx="1160546" cy="495472"/>
          </a:xfrm>
          <a:prstGeom prst="wedgeRectCallout">
            <a:avLst>
              <a:gd name="adj1" fmla="val 94879"/>
              <a:gd name="adj2" fmla="val -528861"/>
            </a:avLst>
          </a:prstGeom>
          <a:solidFill>
            <a:srgbClr val="00B0F0">
              <a:alpha val="50000"/>
            </a:srgb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1403" tIns="25701" rIns="51403" bIns="25701" numCol="1" rtlCol="0" anchor="ctr" anchorCtr="0" compatLnSpc="1">
            <a:prstTxWarp prst="textNoShape">
              <a:avLst/>
            </a:prstTxWarp>
          </a:bodyPr>
          <a:lstStyle/>
          <a:p>
            <a:pPr algn="ctr" defTabSz="514213">
              <a:spcBef>
                <a:spcPts val="338"/>
              </a:spcBef>
              <a:buClr>
                <a:prstClr val="white">
                  <a:lumMod val="50000"/>
                </a:prstClr>
              </a:buClr>
              <a:buSzPct val="80000"/>
            </a:pPr>
            <a:r>
              <a:rPr lang="en-US" altLang="zh-CN" sz="900" dirty="0">
                <a:latin typeface="微软雅黑" pitchFamily="34" charset="-122"/>
                <a:ea typeface="微软雅黑" pitchFamily="34" charset="-122"/>
              </a:rPr>
              <a:t>Service Distribution Model training</a:t>
            </a:r>
            <a:endParaRPr lang="zh-CN" altLang="en-US" sz="900" dirty="0">
              <a:latin typeface="微软雅黑" pitchFamily="34" charset="-122"/>
              <a:ea typeface="微软雅黑" pitchFamily="34" charset="-122"/>
            </a:endParaRPr>
          </a:p>
        </p:txBody>
      </p:sp>
      <p:sp>
        <p:nvSpPr>
          <p:cNvPr id="69" name="右箭头 68"/>
          <p:cNvSpPr/>
          <p:nvPr/>
        </p:nvSpPr>
        <p:spPr bwMode="auto">
          <a:xfrm rot="5400000">
            <a:off x="516016" y="3620389"/>
            <a:ext cx="972000" cy="101080"/>
          </a:xfrm>
          <a:prstGeom prst="rightArrow">
            <a:avLst/>
          </a:prstGeom>
          <a:solidFill>
            <a:schemeClr val="tx1"/>
          </a:solidFill>
          <a:ln w="9525" cap="flat" cmpd="sng" algn="ctr">
            <a:solidFill>
              <a:schemeClr val="tx1"/>
            </a:solidFill>
            <a:prstDash val="solid"/>
            <a:round/>
            <a:headEnd type="none" w="med" len="med"/>
            <a:tailEnd type="none" w="med" len="med"/>
          </a:ln>
          <a:effectLst/>
        </p:spPr>
        <p:txBody>
          <a:bodyPr rot="0" spcFirstLastPara="0" vertOverflow="overflow" horzOverflow="overflow" vert="horz" wrap="square" lIns="51422" tIns="25711" rIns="51422" bIns="25711" numCol="1" spcCol="0" rtlCol="0" fromWordArt="0" anchor="t" anchorCtr="0" forceAA="0" compatLnSpc="1">
            <a:prstTxWarp prst="textNoShape">
              <a:avLst/>
            </a:prstTxWarp>
            <a:noAutofit/>
          </a:bodyPr>
          <a:lstStyle/>
          <a:p>
            <a:pPr defTabSz="514213" eaLnBrk="0" hangingPunct="0"/>
            <a:endParaRPr lang="zh-CN" altLang="en-US" sz="1406" dirty="0">
              <a:solidFill>
                <a:schemeClr val="tx1"/>
              </a:solidFill>
              <a:latin typeface="微软雅黑" panose="020B0503020204020204" pitchFamily="34" charset="-122"/>
              <a:ea typeface="微软雅黑" panose="020B0503020204020204" pitchFamily="34" charset="-122"/>
            </a:endParaRPr>
          </a:p>
        </p:txBody>
      </p:sp>
      <p:sp>
        <p:nvSpPr>
          <p:cNvPr id="70" name="文本框 69"/>
          <p:cNvSpPr txBox="1"/>
          <p:nvPr/>
        </p:nvSpPr>
        <p:spPr bwMode="auto">
          <a:xfrm>
            <a:off x="30719" y="3269973"/>
            <a:ext cx="1113539" cy="207749"/>
          </a:xfrm>
          <a:prstGeom prst="rect">
            <a:avLst/>
          </a:prstGeom>
          <a:noFill/>
        </p:spPr>
        <p:txBody>
          <a:bodyPr wrap="square">
            <a:spAutoFit/>
          </a:bodyPr>
          <a:lstStyle>
            <a:defPPr>
              <a:defRPr lang="en-US"/>
            </a:defPPr>
            <a:lvl1pPr marL="177800" indent="-177800">
              <a:buClr>
                <a:schemeClr val="bg1">
                  <a:lumMod val="50000"/>
                </a:schemeClr>
              </a:buClr>
              <a:buSzPct val="80000"/>
              <a:buNone/>
              <a:defRPr sz="800">
                <a:solidFill>
                  <a:schemeClr val="tx1"/>
                </a:solidFill>
                <a:latin typeface="微软雅黑" panose="020B0503020204020204" pitchFamily="34" charset="-122"/>
                <a:ea typeface="微软雅黑" panose="020B0503020204020204" pitchFamily="34" charset="-122"/>
              </a:defRPr>
            </a:lvl1pPr>
          </a:lstStyle>
          <a:p>
            <a:r>
              <a:rPr lang="en-US" altLang="zh-CN" sz="750" dirty="0" smtClean="0"/>
              <a:t>Service MOS Data</a:t>
            </a:r>
            <a:endParaRPr lang="en-US" altLang="zh-CN" sz="750" dirty="0"/>
          </a:p>
        </p:txBody>
      </p:sp>
      <p:sp>
        <p:nvSpPr>
          <p:cNvPr id="71" name="圆角矩形 149"/>
          <p:cNvSpPr/>
          <p:nvPr/>
        </p:nvSpPr>
        <p:spPr bwMode="auto">
          <a:xfrm>
            <a:off x="1358038" y="4148085"/>
            <a:ext cx="816312" cy="484523"/>
          </a:xfrm>
          <a:prstGeom prst="roundRect">
            <a:avLst/>
          </a:prstGeom>
          <a:solidFill>
            <a:srgbClr val="00B0F0">
              <a:alpha val="50000"/>
            </a:srgb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1403" tIns="25701" rIns="51403" bIns="25701" numCol="1" rtlCol="0" anchor="ctr" anchorCtr="0" compatLnSpc="1">
            <a:prstTxWarp prst="textNoShape">
              <a:avLst/>
            </a:prstTxWarp>
          </a:bodyPr>
          <a:lstStyle/>
          <a:p>
            <a:pPr algn="ctr" defTabSz="514213">
              <a:spcBef>
                <a:spcPts val="338"/>
              </a:spcBef>
              <a:buClr>
                <a:prstClr val="white">
                  <a:lumMod val="50000"/>
                </a:prstClr>
              </a:buClr>
              <a:buSzPct val="80000"/>
            </a:pPr>
            <a:r>
              <a:rPr lang="en-US" altLang="zh-CN" sz="900" dirty="0" smtClean="0">
                <a:solidFill>
                  <a:schemeClr val="tx1"/>
                </a:solidFill>
                <a:latin typeface="微软雅黑" pitchFamily="34" charset="-122"/>
                <a:ea typeface="微软雅黑" pitchFamily="34" charset="-122"/>
              </a:rPr>
              <a:t>Service MOS model training</a:t>
            </a:r>
            <a:endParaRPr lang="en-US" altLang="zh-CN" sz="900" dirty="0">
              <a:solidFill>
                <a:schemeClr val="tx1"/>
              </a:solidFill>
              <a:latin typeface="微软雅黑" pitchFamily="34" charset="-122"/>
              <a:ea typeface="微软雅黑" pitchFamily="34" charset="-122"/>
            </a:endParaRPr>
          </a:p>
        </p:txBody>
      </p:sp>
      <p:sp>
        <p:nvSpPr>
          <p:cNvPr id="72" name="右箭头 71"/>
          <p:cNvSpPr/>
          <p:nvPr/>
        </p:nvSpPr>
        <p:spPr bwMode="auto">
          <a:xfrm rot="16200000">
            <a:off x="2319668" y="4972626"/>
            <a:ext cx="828000" cy="108000"/>
          </a:xfrm>
          <a:prstGeom prst="rightArrow">
            <a:avLst/>
          </a:prstGeom>
          <a:solidFill>
            <a:srgbClr val="FF7070"/>
          </a:solidFill>
          <a:ln w="9525" cap="flat" cmpd="sng" algn="ctr">
            <a:solidFill>
              <a:srgbClr val="C00000"/>
            </a:solidFill>
            <a:prstDash val="solid"/>
            <a:round/>
            <a:headEnd type="none" w="med" len="med"/>
            <a:tailEnd type="none" w="med" len="med"/>
          </a:ln>
          <a:effectLst/>
        </p:spPr>
        <p:txBody>
          <a:bodyPr rot="0" spcFirstLastPara="0" vertOverflow="overflow" horzOverflow="overflow" vert="horz" wrap="square" lIns="51408" tIns="25704" rIns="51408" bIns="25704" numCol="1" spcCol="0" rtlCol="0" fromWordArt="0" anchor="t" anchorCtr="0" forceAA="0" compatLnSpc="1">
            <a:prstTxWarp prst="textNoShape">
              <a:avLst/>
            </a:prstTxWarp>
            <a:noAutofit/>
          </a:bodyPr>
          <a:lstStyle/>
          <a:p>
            <a:pPr defTabSz="514076" eaLnBrk="0" hangingPunct="0"/>
            <a:endParaRPr lang="zh-CN" altLang="en-US" sz="700" dirty="0">
              <a:solidFill>
                <a:schemeClr val="tx1"/>
              </a:solidFill>
              <a:latin typeface="微软雅黑" panose="020B0503020204020204" pitchFamily="34" charset="-122"/>
              <a:ea typeface="微软雅黑" panose="020B0503020204020204" pitchFamily="34" charset="-122"/>
            </a:endParaRPr>
          </a:p>
        </p:txBody>
      </p:sp>
      <p:sp>
        <p:nvSpPr>
          <p:cNvPr id="73" name="任意多边形 72"/>
          <p:cNvSpPr/>
          <p:nvPr/>
        </p:nvSpPr>
        <p:spPr bwMode="auto">
          <a:xfrm>
            <a:off x="2712554" y="3002543"/>
            <a:ext cx="1335266" cy="1638459"/>
          </a:xfrm>
          <a:custGeom>
            <a:avLst/>
            <a:gdLst>
              <a:gd name="connsiteX0" fmla="*/ 0 w 1275907"/>
              <a:gd name="connsiteY0" fmla="*/ 552893 h 552893"/>
              <a:gd name="connsiteX1" fmla="*/ 818707 w 1275907"/>
              <a:gd name="connsiteY1" fmla="*/ 95693 h 552893"/>
              <a:gd name="connsiteX2" fmla="*/ 1275907 w 1275907"/>
              <a:gd name="connsiteY2" fmla="*/ 0 h 552893"/>
            </a:gdLst>
            <a:ahLst/>
            <a:cxnLst>
              <a:cxn ang="0">
                <a:pos x="connsiteX0" y="connsiteY0"/>
              </a:cxn>
              <a:cxn ang="0">
                <a:pos x="connsiteX1" y="connsiteY1"/>
              </a:cxn>
              <a:cxn ang="0">
                <a:pos x="connsiteX2" y="connsiteY2"/>
              </a:cxn>
            </a:cxnLst>
            <a:rect l="l" t="t" r="r" b="b"/>
            <a:pathLst>
              <a:path w="1275907" h="552893">
                <a:moveTo>
                  <a:pt x="0" y="552893"/>
                </a:moveTo>
                <a:cubicBezTo>
                  <a:pt x="303028" y="370367"/>
                  <a:pt x="606056" y="187842"/>
                  <a:pt x="818707" y="95693"/>
                </a:cubicBezTo>
                <a:cubicBezTo>
                  <a:pt x="1031358" y="3544"/>
                  <a:pt x="1153632" y="1772"/>
                  <a:pt x="1275907" y="0"/>
                </a:cubicBezTo>
              </a:path>
            </a:pathLst>
          </a:custGeom>
          <a:noFill/>
          <a:ln w="41275" cap="flat" cmpd="sng" algn="ctr">
            <a:solidFill>
              <a:srgbClr val="FF7070"/>
            </a:solidFill>
            <a:prstDash val="solid"/>
            <a:round/>
            <a:headEnd type="none" w="med" len="med"/>
            <a:tailEnd type="stealth" w="med" len="med"/>
          </a:ln>
          <a:effectLst/>
        </p:spPr>
        <p:txBody>
          <a:bodyPr vert="horz" wrap="square" lIns="79200" tIns="39600" rIns="79200" bIns="39600" numCol="1" rtlCol="0" anchor="t" anchorCtr="0" compatLnSpc="1">
            <a:prstTxWarp prst="textNoShape">
              <a:avLst/>
            </a:prstTxWarp>
            <a:sp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solidFill>
                <a:schemeClr val="bg1"/>
              </a:solidFill>
              <a:effectLst/>
              <a:latin typeface="FrutigerNext LT Regular" pitchFamily="34" charset="0"/>
              <a:ea typeface="ＭＳ Ｐゴシック" pitchFamily="34" charset="-128"/>
            </a:endParaRPr>
          </a:p>
        </p:txBody>
      </p:sp>
      <p:sp>
        <p:nvSpPr>
          <p:cNvPr id="74" name="圆角矩形 149"/>
          <p:cNvSpPr/>
          <p:nvPr/>
        </p:nvSpPr>
        <p:spPr bwMode="auto">
          <a:xfrm>
            <a:off x="2239187" y="5449018"/>
            <a:ext cx="944537" cy="160046"/>
          </a:xfrm>
          <a:prstGeom prst="roundRect">
            <a:avLst/>
          </a:prstGeom>
          <a:solidFill>
            <a:srgbClr val="0070C0">
              <a:alpha val="50000"/>
            </a:srgbClr>
          </a:solidFill>
          <a:ln>
            <a:noFill/>
          </a:ln>
          <a:effectLst/>
          <a:extLst/>
        </p:spPr>
        <p:txBody>
          <a:bodyPr vert="horz" wrap="square" lIns="51403" tIns="25701" rIns="51403" bIns="25701" numCol="1" rtlCol="0" anchor="ctr" anchorCtr="0" compatLnSpc="1">
            <a:prstTxWarp prst="textNoShape">
              <a:avLst/>
            </a:prstTxWarp>
          </a:bodyPr>
          <a:lstStyle/>
          <a:p>
            <a:pPr algn="ctr" defTabSz="514213">
              <a:spcBef>
                <a:spcPts val="338"/>
              </a:spcBef>
              <a:buClr>
                <a:prstClr val="white">
                  <a:lumMod val="50000"/>
                </a:prstClr>
              </a:buClr>
              <a:buSzPct val="80000"/>
            </a:pPr>
            <a:r>
              <a:rPr lang="en-US" altLang="zh-CN" sz="900" dirty="0" smtClean="0">
                <a:solidFill>
                  <a:schemeClr val="tx1"/>
                </a:solidFill>
                <a:latin typeface="微软雅黑" pitchFamily="34" charset="-122"/>
                <a:ea typeface="微软雅黑" pitchFamily="34" charset="-122"/>
              </a:rPr>
              <a:t>NSSF/</a:t>
            </a:r>
            <a:r>
              <a:rPr lang="en-US" altLang="zh-CN" sz="900" dirty="0" err="1" smtClean="0">
                <a:solidFill>
                  <a:schemeClr val="tx1"/>
                </a:solidFill>
                <a:latin typeface="微软雅黑" pitchFamily="34" charset="-122"/>
                <a:ea typeface="微软雅黑" pitchFamily="34" charset="-122"/>
              </a:rPr>
              <a:t>PCF</a:t>
            </a:r>
            <a:endParaRPr lang="en-US" altLang="zh-CN" sz="900" dirty="0">
              <a:solidFill>
                <a:schemeClr val="tx1"/>
              </a:solidFill>
              <a:latin typeface="微软雅黑" pitchFamily="34" charset="-122"/>
              <a:ea typeface="微软雅黑" pitchFamily="34" charset="-122"/>
            </a:endParaRPr>
          </a:p>
        </p:txBody>
      </p:sp>
      <p:cxnSp>
        <p:nvCxnSpPr>
          <p:cNvPr id="78" name="直接箭头连接符 77"/>
          <p:cNvCxnSpPr/>
          <p:nvPr/>
        </p:nvCxnSpPr>
        <p:spPr bwMode="auto">
          <a:xfrm>
            <a:off x="2175612" y="4350093"/>
            <a:ext cx="195962" cy="0"/>
          </a:xfrm>
          <a:prstGeom prst="straightConnector1">
            <a:avLst/>
          </a:prstGeom>
          <a:noFill/>
          <a:ln w="9525" cap="flat" cmpd="sng" algn="ctr">
            <a:solidFill>
              <a:schemeClr val="tx1"/>
            </a:solidFill>
            <a:prstDash val="solid"/>
            <a:round/>
            <a:headEnd type="none" w="med" len="med"/>
            <a:tailEnd type="triangle"/>
          </a:ln>
          <a:effectLst/>
        </p:spPr>
      </p:cxnSp>
      <p:sp>
        <p:nvSpPr>
          <p:cNvPr id="80" name="Rectangle 59"/>
          <p:cNvSpPr/>
          <p:nvPr/>
        </p:nvSpPr>
        <p:spPr bwMode="auto">
          <a:xfrm>
            <a:off x="1402310" y="2652534"/>
            <a:ext cx="954901" cy="230832"/>
          </a:xfrm>
          <a:prstGeom prst="rect">
            <a:avLst/>
          </a:prstGeom>
          <a:noFill/>
        </p:spPr>
        <p:txBody>
          <a:bodyPr wrap="square">
            <a:spAutoFit/>
          </a:bodyPr>
          <a:lstStyle/>
          <a:p>
            <a:pPr algn="ctr">
              <a:buNone/>
              <a:defRPr/>
            </a:pPr>
            <a:r>
              <a:rPr lang="en-US" altLang="zh-CN" sz="900" dirty="0">
                <a:solidFill>
                  <a:schemeClr val="tx1"/>
                </a:solidFill>
                <a:latin typeface="微软雅黑" panose="020B0503020204020204" pitchFamily="34" charset="-122"/>
                <a:ea typeface="微软雅黑" panose="020B0503020204020204" pitchFamily="34" charset="-122"/>
              </a:rPr>
              <a:t>Mobile Pay</a:t>
            </a:r>
          </a:p>
        </p:txBody>
      </p:sp>
      <p:pic>
        <p:nvPicPr>
          <p:cNvPr id="81" name="图片 80"/>
          <p:cNvPicPr>
            <a:picLocks noChangeAspect="1"/>
          </p:cNvPicPr>
          <p:nvPr/>
        </p:nvPicPr>
        <p:blipFill>
          <a:blip r:embed="rId9" cstate="print"/>
          <a:stretch>
            <a:fillRect/>
          </a:stretch>
        </p:blipFill>
        <p:spPr>
          <a:xfrm>
            <a:off x="1543883" y="2311484"/>
            <a:ext cx="726249" cy="332092"/>
          </a:xfrm>
          <a:prstGeom prst="rect">
            <a:avLst/>
          </a:prstGeom>
          <a:solidFill>
            <a:schemeClr val="tx1">
              <a:lumMod val="85000"/>
              <a:lumOff val="15000"/>
            </a:schemeClr>
          </a:solidFill>
          <a:ln w="12700" algn="ctr">
            <a:solidFill>
              <a:srgbClr val="41719C"/>
            </a:solidFill>
            <a:prstDash val="dash"/>
            <a:miter lim="800000"/>
            <a:headEnd/>
            <a:tailEnd/>
          </a:ln>
        </p:spPr>
      </p:pic>
      <p:sp>
        <p:nvSpPr>
          <p:cNvPr id="3" name="文本框 2"/>
          <p:cNvSpPr txBox="1"/>
          <p:nvPr/>
        </p:nvSpPr>
        <p:spPr>
          <a:xfrm>
            <a:off x="1394488" y="4744463"/>
            <a:ext cx="1342570" cy="438582"/>
          </a:xfrm>
          <a:prstGeom prst="rect">
            <a:avLst/>
          </a:prstGeom>
          <a:noFill/>
        </p:spPr>
        <p:txBody>
          <a:bodyPr wrap="square">
            <a:spAutoFit/>
          </a:bodyPr>
          <a:lstStyle>
            <a:defPPr>
              <a:defRPr lang="en-GB"/>
            </a:defPPr>
            <a:lvl1pPr algn="ctr">
              <a:buNone/>
              <a:defRPr sz="750">
                <a:latin typeface="微软雅黑" panose="020B0503020204020204" pitchFamily="34" charset="-122"/>
                <a:ea typeface="微软雅黑" panose="020B0503020204020204" pitchFamily="34" charset="-122"/>
              </a:defRPr>
            </a:lvl1pPr>
          </a:lstStyle>
          <a:p>
            <a:r>
              <a:rPr lang="en-US" altLang="zh-CN" dirty="0"/>
              <a:t>QoE </a:t>
            </a:r>
            <a:r>
              <a:rPr lang="en-US" altLang="zh-CN" dirty="0" smtClean="0"/>
              <a:t>Requirement + </a:t>
            </a:r>
          </a:p>
          <a:p>
            <a:r>
              <a:rPr lang="en-US" altLang="zh-CN" dirty="0"/>
              <a:t>L</a:t>
            </a:r>
            <a:r>
              <a:rPr lang="en-US" altLang="zh-CN" dirty="0" smtClean="0"/>
              <a:t>oad level space +</a:t>
            </a:r>
          </a:p>
          <a:p>
            <a:r>
              <a:rPr lang="en-US" altLang="zh-CN" dirty="0" smtClean="0"/>
              <a:t>Region Info(e.g. cell list )</a:t>
            </a:r>
            <a:endParaRPr lang="en-US" altLang="zh-CN" dirty="0"/>
          </a:p>
        </p:txBody>
      </p:sp>
      <p:sp>
        <p:nvSpPr>
          <p:cNvPr id="5" name="文本框 4"/>
          <p:cNvSpPr txBox="1"/>
          <p:nvPr/>
        </p:nvSpPr>
        <p:spPr>
          <a:xfrm>
            <a:off x="2985614" y="1898473"/>
            <a:ext cx="1438275" cy="323165"/>
          </a:xfrm>
          <a:prstGeom prst="rect">
            <a:avLst/>
          </a:prstGeom>
          <a:noFill/>
        </p:spPr>
        <p:txBody>
          <a:bodyPr wrap="square">
            <a:spAutoFit/>
          </a:bodyPr>
          <a:lstStyle>
            <a:defPPr>
              <a:defRPr lang="en-GB"/>
            </a:defPPr>
            <a:lvl1pPr algn="ctr">
              <a:buNone/>
              <a:defRPr sz="750">
                <a:latin typeface="微软雅黑" panose="020B0503020204020204" pitchFamily="34" charset="-122"/>
                <a:ea typeface="微软雅黑" panose="020B0503020204020204" pitchFamily="34" charset="-122"/>
              </a:defRPr>
            </a:lvl1pPr>
          </a:lstStyle>
          <a:p>
            <a:r>
              <a:rPr lang="en-US" altLang="zh-CN" dirty="0"/>
              <a:t>Trained Service Distribution model</a:t>
            </a:r>
          </a:p>
        </p:txBody>
      </p:sp>
      <p:sp>
        <p:nvSpPr>
          <p:cNvPr id="40" name="矩形 39"/>
          <p:cNvSpPr/>
          <p:nvPr/>
        </p:nvSpPr>
        <p:spPr>
          <a:xfrm>
            <a:off x="4202703" y="2953237"/>
            <a:ext cx="3802644" cy="215444"/>
          </a:xfrm>
          <a:prstGeom prst="rect">
            <a:avLst/>
          </a:prstGeom>
        </p:spPr>
        <p:txBody>
          <a:bodyPr wrap="none">
            <a:spAutoFit/>
          </a:bodyPr>
          <a:lstStyle/>
          <a:p>
            <a:r>
              <a:rPr lang="en-US" sz="800" i="1" dirty="0">
                <a:solidFill>
                  <a:srgbClr val="C00000"/>
                </a:solidFill>
              </a:rPr>
              <a:t>L</a:t>
            </a:r>
            <a:r>
              <a:rPr lang="en-US" sz="800" i="1" dirty="0" smtClean="0">
                <a:solidFill>
                  <a:srgbClr val="C00000"/>
                </a:solidFill>
              </a:rPr>
              <a:t>oad level Space, e.g. 1=very light, 2=light, 3=normal, 4=congestion, 5=heavy</a:t>
            </a:r>
          </a:p>
        </p:txBody>
      </p:sp>
      <p:sp>
        <p:nvSpPr>
          <p:cNvPr id="41" name="矩形 40"/>
          <p:cNvSpPr/>
          <p:nvPr/>
        </p:nvSpPr>
        <p:spPr>
          <a:xfrm>
            <a:off x="4202703" y="2773094"/>
            <a:ext cx="1435008" cy="215444"/>
          </a:xfrm>
          <a:prstGeom prst="rect">
            <a:avLst/>
          </a:prstGeom>
        </p:spPr>
        <p:txBody>
          <a:bodyPr wrap="none">
            <a:spAutoFit/>
          </a:bodyPr>
          <a:lstStyle/>
          <a:p>
            <a:r>
              <a:rPr lang="en-US" sz="800" i="1" dirty="0">
                <a:solidFill>
                  <a:srgbClr val="C00000"/>
                </a:solidFill>
              </a:rPr>
              <a:t>Region Info, e.g. Cell ID list</a:t>
            </a:r>
          </a:p>
        </p:txBody>
      </p:sp>
      <p:sp>
        <p:nvSpPr>
          <p:cNvPr id="44" name="右大括号 43"/>
          <p:cNvSpPr/>
          <p:nvPr/>
        </p:nvSpPr>
        <p:spPr bwMode="auto">
          <a:xfrm rot="10800000">
            <a:off x="4002712" y="3228137"/>
            <a:ext cx="285916" cy="915823"/>
          </a:xfrm>
          <a:prstGeom prst="rightBrace">
            <a:avLst>
              <a:gd name="adj1" fmla="val 8333"/>
              <a:gd name="adj2" fmla="val 51597"/>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b="0" i="0" u="none" strike="noStrike" cap="none" normalizeH="0" baseline="0" smtClean="0">
              <a:ln>
                <a:noFill/>
              </a:ln>
              <a:solidFill>
                <a:schemeClr val="tx1"/>
              </a:solidFill>
              <a:effectLst/>
              <a:latin typeface="Arial" charset="0"/>
            </a:endParaRPr>
          </a:p>
        </p:txBody>
      </p:sp>
      <p:sp>
        <p:nvSpPr>
          <p:cNvPr id="45" name="任意多边形 44"/>
          <p:cNvSpPr/>
          <p:nvPr/>
        </p:nvSpPr>
        <p:spPr bwMode="auto">
          <a:xfrm>
            <a:off x="2679669" y="3683886"/>
            <a:ext cx="1408283" cy="947818"/>
          </a:xfrm>
          <a:custGeom>
            <a:avLst/>
            <a:gdLst>
              <a:gd name="connsiteX0" fmla="*/ 0 w 1275907"/>
              <a:gd name="connsiteY0" fmla="*/ 552893 h 552893"/>
              <a:gd name="connsiteX1" fmla="*/ 818707 w 1275907"/>
              <a:gd name="connsiteY1" fmla="*/ 95693 h 552893"/>
              <a:gd name="connsiteX2" fmla="*/ 1275907 w 1275907"/>
              <a:gd name="connsiteY2" fmla="*/ 0 h 552893"/>
            </a:gdLst>
            <a:ahLst/>
            <a:cxnLst>
              <a:cxn ang="0">
                <a:pos x="connsiteX0" y="connsiteY0"/>
              </a:cxn>
              <a:cxn ang="0">
                <a:pos x="connsiteX1" y="connsiteY1"/>
              </a:cxn>
              <a:cxn ang="0">
                <a:pos x="connsiteX2" y="connsiteY2"/>
              </a:cxn>
            </a:cxnLst>
            <a:rect l="l" t="t" r="r" b="b"/>
            <a:pathLst>
              <a:path w="1275907" h="552893">
                <a:moveTo>
                  <a:pt x="0" y="552893"/>
                </a:moveTo>
                <a:cubicBezTo>
                  <a:pt x="303028" y="370367"/>
                  <a:pt x="606056" y="187842"/>
                  <a:pt x="818707" y="95693"/>
                </a:cubicBezTo>
                <a:cubicBezTo>
                  <a:pt x="1031358" y="3544"/>
                  <a:pt x="1153632" y="1772"/>
                  <a:pt x="1275907" y="0"/>
                </a:cubicBezTo>
              </a:path>
            </a:pathLst>
          </a:custGeom>
          <a:noFill/>
          <a:ln w="41275" cap="flat" cmpd="sng" algn="ctr">
            <a:solidFill>
              <a:srgbClr val="FF7070"/>
            </a:solidFill>
            <a:prstDash val="solid"/>
            <a:round/>
            <a:headEnd type="none" w="med" len="med"/>
            <a:tailEnd type="stealth" w="med" len="med"/>
          </a:ln>
          <a:effectLst/>
        </p:spPr>
        <p:txBody>
          <a:bodyPr vert="horz" wrap="square" lIns="79200" tIns="39600" rIns="79200" bIns="39600" numCol="1" rtlCol="0" anchor="t" anchorCtr="0" compatLnSpc="1">
            <a:prstTxWarp prst="textNoShape">
              <a:avLst/>
            </a:prstTxWarp>
            <a:sp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solidFill>
                <a:schemeClr val="bg1"/>
              </a:solidFill>
              <a:effectLst/>
              <a:latin typeface="FrutigerNext LT Regular" pitchFamily="34" charset="0"/>
              <a:ea typeface="ＭＳ Ｐゴシック" pitchFamily="34" charset="-128"/>
            </a:endParaRPr>
          </a:p>
        </p:txBody>
      </p:sp>
      <p:sp>
        <p:nvSpPr>
          <p:cNvPr id="96" name="标题 1"/>
          <p:cNvSpPr>
            <a:spLocks noGrp="1"/>
          </p:cNvSpPr>
          <p:nvPr>
            <p:ph type="title"/>
          </p:nvPr>
        </p:nvSpPr>
        <p:spPr>
          <a:xfrm>
            <a:off x="550456" y="68459"/>
            <a:ext cx="10549344" cy="4826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a:bodyPr>
          <a:lstStyle/>
          <a:p>
            <a:r>
              <a:rPr lang="en-US" altLang="zh-CN" sz="2400" b="1" dirty="0" smtClean="0">
                <a:solidFill>
                  <a:srgbClr val="C00000"/>
                </a:solidFill>
              </a:rPr>
              <a:t>NWDAF-assisted </a:t>
            </a:r>
            <a:r>
              <a:rPr lang="en-US" altLang="zh-CN" sz="2400" b="1" dirty="0">
                <a:solidFill>
                  <a:srgbClr val="C00000"/>
                </a:solidFill>
              </a:rPr>
              <a:t>Load Level Infor</a:t>
            </a:r>
            <a:endParaRPr lang="en-US" sz="2400" b="1" dirty="0">
              <a:solidFill>
                <a:srgbClr val="C00000"/>
              </a:solidFill>
            </a:endParaRPr>
          </a:p>
        </p:txBody>
      </p:sp>
      <p:sp>
        <p:nvSpPr>
          <p:cNvPr id="85" name="文本框 84"/>
          <p:cNvSpPr txBox="1"/>
          <p:nvPr/>
        </p:nvSpPr>
        <p:spPr>
          <a:xfrm>
            <a:off x="3307804" y="3729151"/>
            <a:ext cx="1161656" cy="323165"/>
          </a:xfrm>
          <a:prstGeom prst="rect">
            <a:avLst/>
          </a:prstGeom>
          <a:noFill/>
        </p:spPr>
        <p:txBody>
          <a:bodyPr wrap="square">
            <a:spAutoFit/>
          </a:bodyPr>
          <a:lstStyle>
            <a:defPPr>
              <a:defRPr lang="en-GB"/>
            </a:defPPr>
            <a:lvl1pPr algn="ctr">
              <a:buNone/>
              <a:defRPr sz="750">
                <a:latin typeface="微软雅黑" panose="020B0503020204020204" pitchFamily="34" charset="-122"/>
                <a:ea typeface="微软雅黑" panose="020B0503020204020204" pitchFamily="34" charset="-122"/>
              </a:defRPr>
            </a:lvl1pPr>
          </a:lstStyle>
          <a:p>
            <a:r>
              <a:rPr lang="en-US" altLang="zh-CN" dirty="0" smtClean="0"/>
              <a:t>QoE Requirement+ Load level space</a:t>
            </a:r>
            <a:endParaRPr lang="en-US" altLang="zh-CN" dirty="0"/>
          </a:p>
        </p:txBody>
      </p:sp>
      <p:sp>
        <p:nvSpPr>
          <p:cNvPr id="46" name="文本框 45"/>
          <p:cNvSpPr txBox="1"/>
          <p:nvPr/>
        </p:nvSpPr>
        <p:spPr>
          <a:xfrm>
            <a:off x="4234942" y="4726038"/>
            <a:ext cx="3905471" cy="400110"/>
          </a:xfrm>
          <a:prstGeom prst="rect">
            <a:avLst/>
          </a:prstGeom>
          <a:solidFill>
            <a:srgbClr val="CCFFCC"/>
          </a:solidFill>
          <a:ln w="28575">
            <a:noFill/>
            <a:prstDash val="dash"/>
          </a:ln>
        </p:spPr>
        <p:txBody>
          <a:bodyPr wrap="square" rtlCol="0">
            <a:spAutoFit/>
          </a:bodyPr>
          <a:lstStyle>
            <a:defPPr>
              <a:defRPr lang="en-US"/>
            </a:defPPr>
            <a:lvl1pPr>
              <a:defRPr sz="1300" i="1">
                <a:solidFill>
                  <a:srgbClr val="0000FF"/>
                </a:solidFill>
                <a:latin typeface="Cambria Math" panose="02040503050406030204" pitchFamily="18" charset="0"/>
              </a:defRPr>
            </a:lvl1pPr>
          </a:lstStyle>
          <a:p>
            <a:pPr algn="r"/>
            <a:r>
              <a:rPr lang="en-US" sz="1000" dirty="0"/>
              <a:t>QoE requirement </a:t>
            </a:r>
          </a:p>
          <a:p>
            <a:pPr algn="r"/>
            <a:r>
              <a:rPr lang="en-US" sz="1000" dirty="0"/>
              <a:t>for Slice </a:t>
            </a:r>
            <a:r>
              <a:rPr lang="en-US" sz="1000" dirty="0" smtClean="0"/>
              <a:t>B</a:t>
            </a:r>
            <a:endParaRPr lang="en-US" sz="1000" dirty="0"/>
          </a:p>
        </p:txBody>
      </p:sp>
      <p:sp>
        <p:nvSpPr>
          <p:cNvPr id="47" name="文本框 46"/>
          <p:cNvSpPr txBox="1"/>
          <p:nvPr/>
        </p:nvSpPr>
        <p:spPr>
          <a:xfrm>
            <a:off x="4234942" y="4260215"/>
            <a:ext cx="3905471" cy="400110"/>
          </a:xfrm>
          <a:prstGeom prst="rect">
            <a:avLst/>
          </a:prstGeom>
          <a:solidFill>
            <a:srgbClr val="8FE2FF"/>
          </a:solidFill>
          <a:ln w="28575">
            <a:noFill/>
            <a:prstDash val="dash"/>
          </a:ln>
        </p:spPr>
        <p:txBody>
          <a:bodyPr wrap="square" rtlCol="0">
            <a:spAutoFit/>
          </a:bodyPr>
          <a:lstStyle>
            <a:defPPr>
              <a:defRPr lang="en-US"/>
            </a:defPPr>
            <a:lvl1pPr>
              <a:defRPr sz="1300" i="1">
                <a:solidFill>
                  <a:srgbClr val="0000FF"/>
                </a:solidFill>
                <a:latin typeface="Cambria Math" panose="02040503050406030204" pitchFamily="18" charset="0"/>
              </a:defRPr>
            </a:lvl1pPr>
          </a:lstStyle>
          <a:p>
            <a:pPr algn="r"/>
            <a:r>
              <a:rPr lang="en-US" sz="1000" dirty="0" smtClean="0"/>
              <a:t>QoE requirement </a:t>
            </a:r>
          </a:p>
          <a:p>
            <a:pPr algn="r"/>
            <a:r>
              <a:rPr lang="en-US" sz="1000" dirty="0" smtClean="0"/>
              <a:t>for Slice </a:t>
            </a:r>
            <a:r>
              <a:rPr lang="en-US" sz="1000" dirty="0"/>
              <a:t>A</a:t>
            </a:r>
          </a:p>
        </p:txBody>
      </p:sp>
      <mc:AlternateContent xmlns:mc="http://schemas.openxmlformats.org/markup-compatibility/2006" xmlns:a14="http://schemas.microsoft.com/office/drawing/2010/main">
        <mc:Choice Requires="a14">
          <p:sp>
            <p:nvSpPr>
              <p:cNvPr id="51" name="内容占位符 2"/>
              <p:cNvSpPr txBox="1">
                <a:spLocks/>
              </p:cNvSpPr>
              <p:nvPr/>
            </p:nvSpPr>
            <p:spPr>
              <a:xfrm>
                <a:off x="4305354" y="4161458"/>
                <a:ext cx="3043909" cy="1032858"/>
              </a:xfrm>
              <a:prstGeom prst="rect">
                <a:avLst/>
              </a:prstGeom>
            </p:spPr>
            <p:txBody>
              <a:bodyPr/>
              <a:lstStyle>
                <a:lvl1pPr marL="300031" indent="-300031" algn="l" defTabSz="801668" rtl="0" fontAlgn="base">
                  <a:lnSpc>
                    <a:spcPct val="140000"/>
                  </a:lnSpc>
                  <a:spcBef>
                    <a:spcPct val="0"/>
                  </a:spcBef>
                  <a:spcAft>
                    <a:spcPct val="0"/>
                  </a:spcAft>
                  <a:buClr>
                    <a:schemeClr val="bg2"/>
                  </a:buClr>
                  <a:buSzPct val="60000"/>
                  <a:buFont typeface="Wingdings" pitchFamily="2" charset="2"/>
                  <a:buChar char="l"/>
                  <a:defRPr sz="2000" b="1">
                    <a:solidFill>
                      <a:schemeClr val="tx1"/>
                    </a:solidFill>
                    <a:latin typeface="微软雅黑" panose="020B0503020204020204" pitchFamily="34" charset="-122"/>
                    <a:ea typeface="微软雅黑" panose="020B0503020204020204" pitchFamily="34" charset="-122"/>
                    <a:cs typeface="+mn-cs"/>
                  </a:defRPr>
                </a:lvl1pPr>
                <a:lvl2pPr marL="652447" indent="-250819" algn="l" defTabSz="801668" rtl="0" fontAlgn="base">
                  <a:lnSpc>
                    <a:spcPct val="140000"/>
                  </a:lnSpc>
                  <a:spcBef>
                    <a:spcPct val="0"/>
                  </a:spcBef>
                  <a:spcAft>
                    <a:spcPct val="0"/>
                  </a:spcAft>
                  <a:buClr>
                    <a:schemeClr val="tx1"/>
                  </a:buClr>
                  <a:buSzPct val="50000"/>
                  <a:buFont typeface="Wingdings" pitchFamily="2" charset="2"/>
                  <a:buChar char="p"/>
                  <a:defRPr>
                    <a:solidFill>
                      <a:schemeClr val="tx1"/>
                    </a:solidFill>
                    <a:latin typeface="微软雅黑" panose="020B0503020204020204" pitchFamily="34" charset="-122"/>
                    <a:ea typeface="微软雅黑" panose="020B0503020204020204" pitchFamily="34" charset="-122"/>
                  </a:defRPr>
                </a:lvl2pPr>
                <a:lvl3pPr marL="1003275" indent="-201608" algn="l" defTabSz="801668" rtl="0" fontAlgn="base">
                  <a:lnSpc>
                    <a:spcPct val="140000"/>
                  </a:lnSpc>
                  <a:spcBef>
                    <a:spcPct val="0"/>
                  </a:spcBef>
                  <a:spcAft>
                    <a:spcPct val="0"/>
                  </a:spcAft>
                  <a:buSzPct val="50000"/>
                  <a:buFont typeface="Wingdings" pitchFamily="2" charset="2"/>
                  <a:buChar char="n"/>
                  <a:defRPr sz="1600">
                    <a:solidFill>
                      <a:schemeClr val="tx1"/>
                    </a:solidFill>
                    <a:latin typeface="微软雅黑" panose="020B0503020204020204" pitchFamily="34" charset="-122"/>
                    <a:ea typeface="微软雅黑" panose="020B0503020204020204" pitchFamily="34" charset="-122"/>
                  </a:defRPr>
                </a:lvl3pPr>
                <a:lvl4pPr marL="1401728" indent="-200020" algn="l" defTabSz="801668" rtl="0" fontAlgn="base">
                  <a:lnSpc>
                    <a:spcPct val="140000"/>
                  </a:lnSpc>
                  <a:spcBef>
                    <a:spcPct val="0"/>
                  </a:spcBef>
                  <a:spcAft>
                    <a:spcPct val="0"/>
                  </a:spcAft>
                  <a:buChar char="–"/>
                  <a:defRPr sz="1400">
                    <a:solidFill>
                      <a:schemeClr val="tx1"/>
                    </a:solidFill>
                    <a:latin typeface="微软雅黑" panose="020B0503020204020204" pitchFamily="34" charset="-122"/>
                    <a:ea typeface="微软雅黑" panose="020B0503020204020204" pitchFamily="34" charset="-122"/>
                  </a:defRPr>
                </a:lvl4pPr>
                <a:lvl5pPr marL="1803355"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微软雅黑" panose="020B0503020204020204" pitchFamily="34" charset="-122"/>
                    <a:ea typeface="微软雅黑" panose="020B0503020204020204" pitchFamily="34" charset="-122"/>
                  </a:defRPr>
                </a:lvl5pPr>
                <a:lvl6pPr marL="2260544"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6pPr>
                <a:lvl7pPr marL="2717732"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7pPr>
                <a:lvl8pPr marL="3174921"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8pPr>
                <a:lvl9pPr marL="3632109"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9pPr>
              </a:lstStyle>
              <a:p>
                <a:pPr marL="12700" indent="0">
                  <a:buNone/>
                </a:pPr>
                <a14:m>
                  <m:oMath xmlns:m="http://schemas.openxmlformats.org/officeDocument/2006/math">
                    <m:r>
                      <m:rPr>
                        <m:nor/>
                      </m:rPr>
                      <a:rPr lang="en-US" sz="1000" b="0" dirty="0" smtClean="0">
                        <a:latin typeface="Calibri" panose="020F0502020204030204" pitchFamily="34" charset="0"/>
                        <a:cs typeface="Calibri" panose="020F0502020204030204" pitchFamily="34" charset="0"/>
                      </a:rPr>
                      <m:t>Service</m:t>
                    </m:r>
                    <m:r>
                      <m:rPr>
                        <m:nor/>
                      </m:rPr>
                      <a:rPr lang="en-US" sz="1000" b="0" dirty="0" smtClean="0">
                        <a:latin typeface="Calibri" panose="020F0502020204030204" pitchFamily="34" charset="0"/>
                        <a:cs typeface="Calibri" panose="020F0502020204030204" pitchFamily="34" charset="0"/>
                      </a:rPr>
                      <m:t> 1 </m:t>
                    </m:r>
                    <m:r>
                      <m:rPr>
                        <m:nor/>
                      </m:rPr>
                      <a:rPr lang="en-US" sz="1000" b="0" smtClean="0">
                        <a:latin typeface="Calibri" panose="020F0502020204030204" pitchFamily="34" charset="0"/>
                        <a:cs typeface="Calibri" panose="020F0502020204030204" pitchFamily="34" charset="0"/>
                      </a:rPr>
                      <m:t>MOS</m:t>
                    </m:r>
                    <m:r>
                      <a:rPr lang="en-US" sz="1000" b="0" i="1">
                        <a:latin typeface="Cambria Math" panose="02040503050406030204" pitchFamily="18" charset="0"/>
                        <a:ea typeface="Cambria Math" panose="02040503050406030204" pitchFamily="18" charset="0"/>
                        <a:cs typeface="Calibri" panose="020F0502020204030204" pitchFamily="34" charset="0"/>
                      </a:rPr>
                      <m:t>≥</m:t>
                    </m:r>
                    <m:r>
                      <m:rPr>
                        <m:nor/>
                      </m:rPr>
                      <a:rPr lang="en-US" sz="1000" b="0" dirty="0">
                        <a:latin typeface="Calibri" panose="020F0502020204030204" pitchFamily="34" charset="0"/>
                        <a:cs typeface="Calibri" panose="020F0502020204030204" pitchFamily="34" charset="0"/>
                      </a:rPr>
                      <m:t>3.0</m:t>
                    </m:r>
                    <m:r>
                      <a:rPr lang="en-US" sz="1000" b="0" i="1" dirty="0" smtClean="0">
                        <a:latin typeface="Cambria Math" panose="02040503050406030204" pitchFamily="18" charset="0"/>
                        <a:cs typeface="Calibri" panose="020F0502020204030204" pitchFamily="34" charset="0"/>
                      </a:rPr>
                      <m:t> </m:t>
                    </m:r>
                    <m:r>
                      <a:rPr lang="en-US" sz="1000" b="0" i="1" dirty="0" smtClean="0">
                        <a:latin typeface="Cambria Math" panose="02040503050406030204" pitchFamily="18" charset="0"/>
                        <a:cs typeface="Calibri" panose="020F0502020204030204" pitchFamily="34" charset="0"/>
                      </a:rPr>
                      <m:t>𝑎𝑛𝑑</m:t>
                    </m:r>
                    <m:r>
                      <a:rPr lang="en-US" sz="1000" b="0" i="1" dirty="0" smtClean="0">
                        <a:latin typeface="Cambria Math" panose="02040503050406030204" pitchFamily="18" charset="0"/>
                        <a:cs typeface="Calibri" panose="020F0502020204030204" pitchFamily="34" charset="0"/>
                      </a:rPr>
                      <m:t> 90%≥</m:t>
                    </m:r>
                    <m:sSub>
                      <m:sSubPr>
                        <m:ctrlPr>
                          <a:rPr lang="zh-CN" altLang="zh-CN" sz="1000" b="0" i="1" kern="0">
                            <a:latin typeface="Cambria Math" panose="02040503050406030204" pitchFamily="18" charset="0"/>
                          </a:rPr>
                        </m:ctrlPr>
                      </m:sSubPr>
                      <m:e>
                        <m:r>
                          <a:rPr lang="en-US" altLang="zh-CN" sz="1000" b="0" i="1" kern="0">
                            <a:latin typeface="Cambria Math" panose="02040503050406030204" pitchFamily="18" charset="0"/>
                            <a:ea typeface="Cambria Math" panose="02040503050406030204" pitchFamily="18" charset="0"/>
                          </a:rPr>
                          <m:t>h</m:t>
                        </m:r>
                      </m:e>
                      <m:sub>
                        <m:r>
                          <a:rPr lang="en-US" altLang="zh-CN" sz="1000" b="0" i="1" kern="0">
                            <a:latin typeface="Cambria Math" panose="02040503050406030204" pitchFamily="18" charset="0"/>
                            <a:ea typeface="Cambria Math" panose="02040503050406030204" pitchFamily="18" charset="0"/>
                          </a:rPr>
                          <m:t>1</m:t>
                        </m:r>
                      </m:sub>
                    </m:sSub>
                    <m:r>
                      <a:rPr lang="en-US" altLang="zh-CN" sz="1000" b="0" i="1" kern="0">
                        <a:latin typeface="Cambria Math" panose="02040503050406030204" pitchFamily="18" charset="0"/>
                        <a:ea typeface="Cambria Math" panose="02040503050406030204" pitchFamily="18" charset="0"/>
                      </a:rPr>
                      <m:t>≥</m:t>
                    </m:r>
                    <m:r>
                      <a:rPr lang="en-US" altLang="zh-CN" sz="1000" b="0" i="1" kern="0" smtClean="0">
                        <a:latin typeface="Cambria Math" panose="02040503050406030204" pitchFamily="18" charset="0"/>
                        <a:ea typeface="Cambria Math" panose="02040503050406030204" pitchFamily="18" charset="0"/>
                      </a:rPr>
                      <m:t>85</m:t>
                    </m:r>
                    <m:r>
                      <a:rPr lang="en-US" altLang="zh-CN" sz="1000" b="0" i="1" kern="0">
                        <a:latin typeface="Cambria Math" panose="02040503050406030204" pitchFamily="18" charset="0"/>
                        <a:ea typeface="Cambria Math" panose="02040503050406030204" pitchFamily="18" charset="0"/>
                      </a:rPr>
                      <m:t>%</m:t>
                    </m:r>
                  </m:oMath>
                </a14:m>
                <a:r>
                  <a:rPr lang="en-GB" altLang="zh-CN" sz="1000" b="0" i="1" kern="0" dirty="0" smtClean="0">
                    <a:solidFill>
                      <a:schemeClr val="tx1"/>
                    </a:solidFill>
                    <a:latin typeface="Cambria Math" panose="02040503050406030204" pitchFamily="18" charset="0"/>
                    <a:ea typeface="Cambria Math" panose="02040503050406030204" pitchFamily="18" charset="0"/>
                  </a:rPr>
                  <a:t>(</a:t>
                </a:r>
                <a:r>
                  <a:rPr lang="en-GB" altLang="zh-CN" sz="1000" b="0" i="1" kern="0" dirty="0">
                    <a:solidFill>
                      <a:schemeClr val="tx1"/>
                    </a:solidFill>
                    <a:latin typeface="Cambria Math" panose="02040503050406030204" pitchFamily="18" charset="0"/>
                    <a:ea typeface="Cambria Math" panose="02040503050406030204" pitchFamily="18" charset="0"/>
                  </a:rPr>
                  <a:t>1)</a:t>
                </a:r>
              </a:p>
              <a:p>
                <a:pPr marL="12700" indent="0">
                  <a:buNone/>
                </a:pPr>
                <a14:m>
                  <m:oMath xmlns:m="http://schemas.openxmlformats.org/officeDocument/2006/math">
                    <m:sSub>
                      <m:sSubPr>
                        <m:ctrlPr>
                          <a:rPr lang="zh-CN" altLang="zh-CN" sz="1000" b="0" i="1" kern="0" smtClean="0">
                            <a:solidFill>
                              <a:schemeClr val="tx1"/>
                            </a:solidFill>
                            <a:latin typeface="Cambria Math" panose="02040503050406030204" pitchFamily="18" charset="0"/>
                          </a:rPr>
                        </m:ctrlPr>
                      </m:sSubPr>
                      <m:e>
                        <m:r>
                          <m:rPr>
                            <m:nor/>
                          </m:rPr>
                          <a:rPr lang="en-US" sz="1000" b="0" dirty="0">
                            <a:latin typeface="Calibri" panose="020F0502020204030204" pitchFamily="34" charset="0"/>
                            <a:cs typeface="Calibri" panose="020F0502020204030204" pitchFamily="34" charset="0"/>
                          </a:rPr>
                          <m:t>Service</m:t>
                        </m:r>
                        <m:r>
                          <m:rPr>
                            <m:nor/>
                          </m:rPr>
                          <a:rPr lang="en-US" sz="1000" b="0" dirty="0">
                            <a:latin typeface="Calibri" panose="020F0502020204030204" pitchFamily="34" charset="0"/>
                            <a:cs typeface="Calibri" panose="020F0502020204030204" pitchFamily="34" charset="0"/>
                          </a:rPr>
                          <m:t> 2 </m:t>
                        </m:r>
                        <m:r>
                          <m:rPr>
                            <m:nor/>
                          </m:rPr>
                          <a:rPr lang="en-US" sz="1000" b="0">
                            <a:latin typeface="Calibri" panose="020F0502020204030204" pitchFamily="34" charset="0"/>
                            <a:cs typeface="Calibri" panose="020F0502020204030204" pitchFamily="34" charset="0"/>
                          </a:rPr>
                          <m:t>MOS</m:t>
                        </m:r>
                        <m:r>
                          <a:rPr lang="en-US" sz="1000" b="0" i="1">
                            <a:latin typeface="Cambria Math" panose="02040503050406030204" pitchFamily="18" charset="0"/>
                            <a:ea typeface="Cambria Math" panose="02040503050406030204" pitchFamily="18" charset="0"/>
                            <a:cs typeface="Calibri" panose="020F0502020204030204" pitchFamily="34" charset="0"/>
                          </a:rPr>
                          <m:t>≥</m:t>
                        </m:r>
                        <m:r>
                          <m:rPr>
                            <m:nor/>
                          </m:rPr>
                          <a:rPr lang="en-US" sz="1000" b="0" dirty="0">
                            <a:latin typeface="Calibri" panose="020F0502020204030204" pitchFamily="34" charset="0"/>
                            <a:cs typeface="Calibri" panose="020F0502020204030204" pitchFamily="34" charset="0"/>
                          </a:rPr>
                          <m:t>3.</m:t>
                        </m:r>
                        <m:r>
                          <a:rPr lang="en-US" sz="1000" b="0" i="1" dirty="0" smtClean="0">
                            <a:latin typeface="Cambria Math" panose="02040503050406030204" pitchFamily="18" charset="0"/>
                            <a:cs typeface="Calibri" panose="020F0502020204030204" pitchFamily="34" charset="0"/>
                          </a:rPr>
                          <m:t>5</m:t>
                        </m:r>
                        <m:r>
                          <a:rPr lang="en-US" sz="1000" b="0" i="1" dirty="0">
                            <a:latin typeface="Cambria Math" panose="02040503050406030204" pitchFamily="18" charset="0"/>
                            <a:cs typeface="Calibri" panose="020F0502020204030204" pitchFamily="34" charset="0"/>
                          </a:rPr>
                          <m:t> </m:t>
                        </m:r>
                        <m:r>
                          <a:rPr lang="en-US" sz="1000" b="0" i="1" dirty="0">
                            <a:latin typeface="Cambria Math" panose="02040503050406030204" pitchFamily="18" charset="0"/>
                            <a:cs typeface="Calibri" panose="020F0502020204030204" pitchFamily="34" charset="0"/>
                          </a:rPr>
                          <m:t>𝑎𝑛𝑑</m:t>
                        </m:r>
                        <m:r>
                          <a:rPr lang="en-US" sz="1000" b="0" i="1" dirty="0" smtClean="0">
                            <a:latin typeface="Cambria Math" panose="02040503050406030204" pitchFamily="18" charset="0"/>
                            <a:cs typeface="Calibri" panose="020F0502020204030204" pitchFamily="34" charset="0"/>
                          </a:rPr>
                          <m:t> 95</m:t>
                        </m:r>
                        <m:r>
                          <a:rPr lang="en-US" sz="1000" b="0" i="1" dirty="0">
                            <a:latin typeface="Cambria Math" panose="02040503050406030204" pitchFamily="18" charset="0"/>
                            <a:cs typeface="Calibri" panose="020F0502020204030204" pitchFamily="34" charset="0"/>
                          </a:rPr>
                          <m:t>%≥</m:t>
                        </m:r>
                        <m:r>
                          <a:rPr lang="en-US" altLang="zh-CN" sz="1000" b="0" i="1" kern="0">
                            <a:solidFill>
                              <a:schemeClr val="tx1"/>
                            </a:solidFill>
                            <a:latin typeface="Cambria Math" panose="02040503050406030204" pitchFamily="18" charset="0"/>
                            <a:ea typeface="Cambria Math" panose="02040503050406030204" pitchFamily="18" charset="0"/>
                          </a:rPr>
                          <m:t>h</m:t>
                        </m:r>
                      </m:e>
                      <m:sub>
                        <m:r>
                          <a:rPr lang="en-US" altLang="zh-CN" sz="1000" b="0" i="1" kern="0">
                            <a:solidFill>
                              <a:schemeClr val="tx1"/>
                            </a:solidFill>
                            <a:latin typeface="Cambria Math" panose="02040503050406030204" pitchFamily="18" charset="0"/>
                            <a:ea typeface="Cambria Math" panose="02040503050406030204" pitchFamily="18" charset="0"/>
                          </a:rPr>
                          <m:t>2</m:t>
                        </m:r>
                      </m:sub>
                    </m:sSub>
                    <m:r>
                      <a:rPr lang="en-US" altLang="zh-CN" sz="1000" b="0" i="1" kern="0">
                        <a:solidFill>
                          <a:schemeClr val="tx1"/>
                        </a:solidFill>
                        <a:latin typeface="Cambria Math" panose="02040503050406030204" pitchFamily="18" charset="0"/>
                        <a:ea typeface="Cambria Math" panose="02040503050406030204" pitchFamily="18" charset="0"/>
                      </a:rPr>
                      <m:t>≥9</m:t>
                    </m:r>
                    <m:r>
                      <a:rPr lang="en-US" altLang="zh-CN" sz="1000" b="0" i="1" kern="0" smtClean="0">
                        <a:solidFill>
                          <a:schemeClr val="tx1"/>
                        </a:solidFill>
                        <a:latin typeface="Cambria Math" panose="02040503050406030204" pitchFamily="18" charset="0"/>
                        <a:ea typeface="Cambria Math" panose="02040503050406030204" pitchFamily="18" charset="0"/>
                      </a:rPr>
                      <m:t>2</m:t>
                    </m:r>
                    <m:r>
                      <a:rPr lang="en-US" altLang="zh-CN" sz="1000" b="0" i="1" kern="0">
                        <a:solidFill>
                          <a:schemeClr val="tx1"/>
                        </a:solidFill>
                        <a:latin typeface="Cambria Math" panose="02040503050406030204" pitchFamily="18" charset="0"/>
                        <a:ea typeface="Cambria Math" panose="02040503050406030204" pitchFamily="18" charset="0"/>
                      </a:rPr>
                      <m:t>%</m:t>
                    </m:r>
                  </m:oMath>
                </a14:m>
                <a:r>
                  <a:rPr lang="en-GB" altLang="zh-CN" sz="1000" b="0" i="1" kern="0" dirty="0" smtClean="0">
                    <a:solidFill>
                      <a:schemeClr val="tx1"/>
                    </a:solidFill>
                    <a:latin typeface="Cambria Math" panose="02040503050406030204" pitchFamily="18" charset="0"/>
                    <a:ea typeface="Cambria Math" panose="02040503050406030204" pitchFamily="18" charset="0"/>
                  </a:rPr>
                  <a:t>(2</a:t>
                </a:r>
                <a:r>
                  <a:rPr lang="en-GB" altLang="zh-CN" sz="1000" b="0" i="1" kern="0" dirty="0">
                    <a:solidFill>
                      <a:schemeClr val="tx1"/>
                    </a:solidFill>
                    <a:latin typeface="Cambria Math" panose="02040503050406030204" pitchFamily="18" charset="0"/>
                    <a:ea typeface="Cambria Math" panose="02040503050406030204" pitchFamily="18" charset="0"/>
                  </a:rPr>
                  <a:t>)</a:t>
                </a:r>
              </a:p>
              <a:p>
                <a:pPr marL="12700" indent="0">
                  <a:buNone/>
                </a:pPr>
                <a14:m>
                  <m:oMath xmlns:m="http://schemas.openxmlformats.org/officeDocument/2006/math">
                    <m:sSub>
                      <m:sSubPr>
                        <m:ctrlPr>
                          <a:rPr lang="zh-CN" altLang="zh-CN" sz="1000" b="0" i="1" kern="0">
                            <a:solidFill>
                              <a:schemeClr val="tx1"/>
                            </a:solidFill>
                            <a:latin typeface="Cambria Math" panose="02040503050406030204" pitchFamily="18" charset="0"/>
                          </a:rPr>
                        </m:ctrlPr>
                      </m:sSubPr>
                      <m:e>
                        <m:r>
                          <m:rPr>
                            <m:nor/>
                          </m:rPr>
                          <a:rPr lang="en-US" sz="1000" b="0" dirty="0">
                            <a:latin typeface="Calibri" panose="020F0502020204030204" pitchFamily="34" charset="0"/>
                            <a:cs typeface="Calibri" panose="020F0502020204030204" pitchFamily="34" charset="0"/>
                          </a:rPr>
                          <m:t>Service</m:t>
                        </m:r>
                        <m:r>
                          <m:rPr>
                            <m:nor/>
                          </m:rPr>
                          <a:rPr lang="en-US" sz="1000" b="0" dirty="0">
                            <a:latin typeface="Calibri" panose="020F0502020204030204" pitchFamily="34" charset="0"/>
                            <a:cs typeface="Calibri" panose="020F0502020204030204" pitchFamily="34" charset="0"/>
                          </a:rPr>
                          <m:t> 3 </m:t>
                        </m:r>
                        <m:r>
                          <m:rPr>
                            <m:nor/>
                          </m:rPr>
                          <a:rPr lang="en-US" sz="1000" b="0">
                            <a:latin typeface="Calibri" panose="020F0502020204030204" pitchFamily="34" charset="0"/>
                            <a:cs typeface="Calibri" panose="020F0502020204030204" pitchFamily="34" charset="0"/>
                          </a:rPr>
                          <m:t>MOS</m:t>
                        </m:r>
                        <m:r>
                          <a:rPr lang="en-US" sz="1000" b="0" i="1">
                            <a:latin typeface="Cambria Math" panose="02040503050406030204" pitchFamily="18" charset="0"/>
                            <a:ea typeface="Cambria Math" panose="02040503050406030204" pitchFamily="18" charset="0"/>
                            <a:cs typeface="Calibri" panose="020F0502020204030204" pitchFamily="34" charset="0"/>
                          </a:rPr>
                          <m:t>≥</m:t>
                        </m:r>
                        <m:r>
                          <m:rPr>
                            <m:nor/>
                          </m:rPr>
                          <a:rPr lang="en-US" sz="1000" b="0" i="0" smtClean="0">
                            <a:latin typeface="Cambria Math" panose="02040503050406030204" pitchFamily="18" charset="0"/>
                            <a:ea typeface="Cambria Math" panose="02040503050406030204" pitchFamily="18" charset="0"/>
                            <a:cs typeface="Calibri" panose="020F0502020204030204" pitchFamily="34" charset="0"/>
                          </a:rPr>
                          <m:t>4</m:t>
                        </m:r>
                        <m:r>
                          <m:rPr>
                            <m:nor/>
                          </m:rPr>
                          <a:rPr lang="en-US" sz="1000" b="0" dirty="0">
                            <a:latin typeface="Calibri" panose="020F0502020204030204" pitchFamily="34" charset="0"/>
                            <a:cs typeface="Calibri" panose="020F0502020204030204" pitchFamily="34" charset="0"/>
                          </a:rPr>
                          <m:t>.0</m:t>
                        </m:r>
                        <m:r>
                          <a:rPr lang="en-US" sz="1000" b="0" i="1" dirty="0">
                            <a:latin typeface="Cambria Math" panose="02040503050406030204" pitchFamily="18" charset="0"/>
                            <a:cs typeface="Calibri" panose="020F0502020204030204" pitchFamily="34" charset="0"/>
                          </a:rPr>
                          <m:t> </m:t>
                        </m:r>
                        <m:r>
                          <a:rPr lang="en-US" sz="1000" b="0" i="1" dirty="0">
                            <a:latin typeface="Cambria Math" panose="02040503050406030204" pitchFamily="18" charset="0"/>
                            <a:cs typeface="Calibri" panose="020F0502020204030204" pitchFamily="34" charset="0"/>
                          </a:rPr>
                          <m:t>𝑎𝑛𝑑</m:t>
                        </m:r>
                        <m:r>
                          <a:rPr lang="en-US" sz="1000" b="0" i="1" dirty="0" smtClean="0">
                            <a:latin typeface="Cambria Math" panose="02040503050406030204" pitchFamily="18" charset="0"/>
                            <a:cs typeface="Calibri" panose="020F0502020204030204" pitchFamily="34" charset="0"/>
                          </a:rPr>
                          <m:t> 90</m:t>
                        </m:r>
                        <m:r>
                          <a:rPr lang="en-US" sz="1000" b="0" i="1" dirty="0">
                            <a:latin typeface="Cambria Math" panose="02040503050406030204" pitchFamily="18" charset="0"/>
                            <a:cs typeface="Calibri" panose="020F0502020204030204" pitchFamily="34" charset="0"/>
                          </a:rPr>
                          <m:t>%≥</m:t>
                        </m:r>
                        <m:r>
                          <a:rPr lang="en-US" altLang="zh-CN" sz="1000" b="0" i="1" kern="0">
                            <a:solidFill>
                              <a:schemeClr val="tx1"/>
                            </a:solidFill>
                            <a:latin typeface="Cambria Math" panose="02040503050406030204" pitchFamily="18" charset="0"/>
                            <a:ea typeface="Cambria Math" panose="02040503050406030204" pitchFamily="18" charset="0"/>
                          </a:rPr>
                          <m:t>h</m:t>
                        </m:r>
                      </m:e>
                      <m:sub>
                        <m:r>
                          <a:rPr lang="en-US" altLang="zh-CN" sz="1000" b="0" i="1" kern="0" smtClean="0">
                            <a:solidFill>
                              <a:schemeClr val="tx1"/>
                            </a:solidFill>
                            <a:latin typeface="Cambria Math" panose="02040503050406030204" pitchFamily="18" charset="0"/>
                            <a:ea typeface="Cambria Math" panose="02040503050406030204" pitchFamily="18" charset="0"/>
                          </a:rPr>
                          <m:t>3</m:t>
                        </m:r>
                      </m:sub>
                    </m:sSub>
                    <m:r>
                      <a:rPr lang="en-US" altLang="zh-CN" sz="1000" b="0" i="1" kern="0">
                        <a:solidFill>
                          <a:schemeClr val="tx1"/>
                        </a:solidFill>
                        <a:latin typeface="Cambria Math" panose="02040503050406030204" pitchFamily="18" charset="0"/>
                        <a:ea typeface="Cambria Math" panose="02040503050406030204" pitchFamily="18" charset="0"/>
                      </a:rPr>
                      <m:t>≥</m:t>
                    </m:r>
                    <m:r>
                      <a:rPr lang="en-US" altLang="zh-CN" sz="1000" b="0" i="1" kern="0" smtClean="0">
                        <a:solidFill>
                          <a:schemeClr val="tx1"/>
                        </a:solidFill>
                        <a:latin typeface="Cambria Math" panose="02040503050406030204" pitchFamily="18" charset="0"/>
                        <a:ea typeface="Cambria Math" panose="02040503050406030204" pitchFamily="18" charset="0"/>
                      </a:rPr>
                      <m:t>87</m:t>
                    </m:r>
                    <m:r>
                      <a:rPr lang="en-US" altLang="zh-CN" sz="1000" b="0" i="1" kern="0">
                        <a:solidFill>
                          <a:schemeClr val="tx1"/>
                        </a:solidFill>
                        <a:latin typeface="Cambria Math" panose="02040503050406030204" pitchFamily="18" charset="0"/>
                        <a:ea typeface="Cambria Math" panose="02040503050406030204" pitchFamily="18" charset="0"/>
                      </a:rPr>
                      <m:t>%</m:t>
                    </m:r>
                  </m:oMath>
                </a14:m>
                <a:r>
                  <a:rPr lang="en-US" altLang="zh-CN" sz="1000" b="0" i="1" kern="0" dirty="0">
                    <a:solidFill>
                      <a:schemeClr val="tx1"/>
                    </a:solidFill>
                    <a:latin typeface="Cambria Math" panose="02040503050406030204" pitchFamily="18" charset="0"/>
                    <a:ea typeface="Cambria Math" panose="02040503050406030204" pitchFamily="18" charset="0"/>
                  </a:rPr>
                  <a:t> </a:t>
                </a:r>
                <a:r>
                  <a:rPr lang="en-GB" altLang="zh-CN" sz="1000" b="0" i="1" kern="0" dirty="0" smtClean="0">
                    <a:solidFill>
                      <a:schemeClr val="tx1"/>
                    </a:solidFill>
                    <a:latin typeface="Cambria Math" panose="02040503050406030204" pitchFamily="18" charset="0"/>
                    <a:ea typeface="Cambria Math" panose="02040503050406030204" pitchFamily="18" charset="0"/>
                  </a:rPr>
                  <a:t>(3)</a:t>
                </a:r>
                <a:endParaRPr lang="en-GB" altLang="zh-CN" sz="1000" b="0" i="1" kern="0" dirty="0">
                  <a:solidFill>
                    <a:schemeClr val="tx1"/>
                  </a:solidFill>
                  <a:latin typeface="Cambria Math" panose="02040503050406030204" pitchFamily="18" charset="0"/>
                  <a:ea typeface="Cambria Math" panose="02040503050406030204" pitchFamily="18" charset="0"/>
                </a:endParaRPr>
              </a:p>
              <a:p>
                <a:pPr marL="12700" indent="0">
                  <a:buNone/>
                </a:pPr>
                <a14:m>
                  <m:oMath xmlns:m="http://schemas.openxmlformats.org/officeDocument/2006/math">
                    <m:sSub>
                      <m:sSubPr>
                        <m:ctrlPr>
                          <a:rPr lang="zh-CN" altLang="zh-CN" sz="1000" b="0" i="1" kern="0">
                            <a:solidFill>
                              <a:schemeClr val="tx1"/>
                            </a:solidFill>
                            <a:latin typeface="Cambria Math" panose="02040503050406030204" pitchFamily="18" charset="0"/>
                          </a:rPr>
                        </m:ctrlPr>
                      </m:sSubPr>
                      <m:e>
                        <m:r>
                          <m:rPr>
                            <m:nor/>
                          </m:rPr>
                          <a:rPr lang="en-US" sz="1000" b="0" dirty="0">
                            <a:latin typeface="Calibri" panose="020F0502020204030204" pitchFamily="34" charset="0"/>
                            <a:cs typeface="Calibri" panose="020F0502020204030204" pitchFamily="34" charset="0"/>
                          </a:rPr>
                          <m:t>Service</m:t>
                        </m:r>
                        <m:r>
                          <m:rPr>
                            <m:nor/>
                          </m:rPr>
                          <a:rPr lang="en-US" sz="1000" b="0" dirty="0">
                            <a:latin typeface="Calibri" panose="020F0502020204030204" pitchFamily="34" charset="0"/>
                            <a:cs typeface="Calibri" panose="020F0502020204030204" pitchFamily="34" charset="0"/>
                          </a:rPr>
                          <m:t> 4 </m:t>
                        </m:r>
                        <m:r>
                          <m:rPr>
                            <m:nor/>
                          </m:rPr>
                          <a:rPr lang="en-US" sz="1000" b="0">
                            <a:latin typeface="Calibri" panose="020F0502020204030204" pitchFamily="34" charset="0"/>
                            <a:cs typeface="Calibri" panose="020F0502020204030204" pitchFamily="34" charset="0"/>
                          </a:rPr>
                          <m:t>MOS</m:t>
                        </m:r>
                        <m:r>
                          <a:rPr lang="en-US" sz="1000" b="0" i="1">
                            <a:latin typeface="Cambria Math" panose="02040503050406030204" pitchFamily="18" charset="0"/>
                            <a:ea typeface="Cambria Math" panose="02040503050406030204" pitchFamily="18" charset="0"/>
                            <a:cs typeface="Calibri" panose="020F0502020204030204" pitchFamily="34" charset="0"/>
                          </a:rPr>
                          <m:t>≥</m:t>
                        </m:r>
                        <m:r>
                          <m:rPr>
                            <m:nor/>
                          </m:rPr>
                          <a:rPr lang="en-US" sz="1000" b="0" dirty="0">
                            <a:latin typeface="Calibri" panose="020F0502020204030204" pitchFamily="34" charset="0"/>
                            <a:cs typeface="Calibri" panose="020F0502020204030204" pitchFamily="34" charset="0"/>
                          </a:rPr>
                          <m:t>3.0</m:t>
                        </m:r>
                        <m:r>
                          <a:rPr lang="en-US" sz="1000" b="0" i="1" dirty="0">
                            <a:latin typeface="Cambria Math" panose="02040503050406030204" pitchFamily="18" charset="0"/>
                            <a:cs typeface="Calibri" panose="020F0502020204030204" pitchFamily="34" charset="0"/>
                          </a:rPr>
                          <m:t> </m:t>
                        </m:r>
                        <m:r>
                          <a:rPr lang="en-US" sz="1000" b="0" i="1" dirty="0">
                            <a:latin typeface="Cambria Math" panose="02040503050406030204" pitchFamily="18" charset="0"/>
                            <a:cs typeface="Calibri" panose="020F0502020204030204" pitchFamily="34" charset="0"/>
                          </a:rPr>
                          <m:t>𝑎𝑛𝑑</m:t>
                        </m:r>
                        <m:r>
                          <a:rPr lang="en-US" sz="1000" b="0" i="1" dirty="0" smtClean="0">
                            <a:latin typeface="Cambria Math" panose="02040503050406030204" pitchFamily="18" charset="0"/>
                            <a:cs typeface="Calibri" panose="020F0502020204030204" pitchFamily="34" charset="0"/>
                          </a:rPr>
                          <m:t> 85</m:t>
                        </m:r>
                        <m:r>
                          <a:rPr lang="en-US" sz="1000" b="0" i="1" dirty="0">
                            <a:latin typeface="Cambria Math" panose="02040503050406030204" pitchFamily="18" charset="0"/>
                            <a:cs typeface="Calibri" panose="020F0502020204030204" pitchFamily="34" charset="0"/>
                          </a:rPr>
                          <m:t>%≥</m:t>
                        </m:r>
                        <m:r>
                          <a:rPr lang="en-US" altLang="zh-CN" sz="1000" b="0" i="1" kern="0">
                            <a:solidFill>
                              <a:schemeClr val="tx1"/>
                            </a:solidFill>
                            <a:latin typeface="Cambria Math" panose="02040503050406030204" pitchFamily="18" charset="0"/>
                            <a:ea typeface="Cambria Math" panose="02040503050406030204" pitchFamily="18" charset="0"/>
                          </a:rPr>
                          <m:t>h</m:t>
                        </m:r>
                      </m:e>
                      <m:sub>
                        <m:r>
                          <a:rPr lang="en-US" altLang="zh-CN" sz="1000" b="0" i="1" kern="0" smtClean="0">
                            <a:solidFill>
                              <a:schemeClr val="tx1"/>
                            </a:solidFill>
                            <a:latin typeface="Cambria Math" panose="02040503050406030204" pitchFamily="18" charset="0"/>
                            <a:ea typeface="Cambria Math" panose="02040503050406030204" pitchFamily="18" charset="0"/>
                          </a:rPr>
                          <m:t>4</m:t>
                        </m:r>
                      </m:sub>
                    </m:sSub>
                    <m:r>
                      <a:rPr lang="en-US" altLang="zh-CN" sz="1000" b="0" i="1" kern="0">
                        <a:solidFill>
                          <a:schemeClr val="tx1"/>
                        </a:solidFill>
                        <a:latin typeface="Cambria Math" panose="02040503050406030204" pitchFamily="18" charset="0"/>
                        <a:ea typeface="Cambria Math" panose="02040503050406030204" pitchFamily="18" charset="0"/>
                      </a:rPr>
                      <m:t>≥</m:t>
                    </m:r>
                    <m:r>
                      <a:rPr lang="en-US" altLang="zh-CN" sz="1000" b="0" i="1" kern="0" smtClean="0">
                        <a:solidFill>
                          <a:schemeClr val="tx1"/>
                        </a:solidFill>
                        <a:latin typeface="Cambria Math" panose="02040503050406030204" pitchFamily="18" charset="0"/>
                        <a:ea typeface="Cambria Math" panose="02040503050406030204" pitchFamily="18" charset="0"/>
                      </a:rPr>
                      <m:t>80</m:t>
                    </m:r>
                    <m:r>
                      <a:rPr lang="en-US" altLang="zh-CN" sz="1000" b="0" i="1" kern="0">
                        <a:solidFill>
                          <a:schemeClr val="tx1"/>
                        </a:solidFill>
                        <a:latin typeface="Cambria Math" panose="02040503050406030204" pitchFamily="18" charset="0"/>
                        <a:ea typeface="Cambria Math" panose="02040503050406030204" pitchFamily="18" charset="0"/>
                      </a:rPr>
                      <m:t>%</m:t>
                    </m:r>
                  </m:oMath>
                </a14:m>
                <a:r>
                  <a:rPr lang="en-US" altLang="zh-CN" sz="1000" b="0" i="1" kern="0" dirty="0">
                    <a:solidFill>
                      <a:schemeClr val="tx1"/>
                    </a:solidFill>
                    <a:latin typeface="Cambria Math" panose="02040503050406030204" pitchFamily="18" charset="0"/>
                    <a:ea typeface="Cambria Math" panose="02040503050406030204" pitchFamily="18" charset="0"/>
                  </a:rPr>
                  <a:t> </a:t>
                </a:r>
                <a:r>
                  <a:rPr lang="en-GB" altLang="zh-CN" sz="1000" b="0" i="1" kern="0" dirty="0" smtClean="0">
                    <a:solidFill>
                      <a:schemeClr val="tx1"/>
                    </a:solidFill>
                    <a:latin typeface="Cambria Math" panose="02040503050406030204" pitchFamily="18" charset="0"/>
                    <a:ea typeface="Cambria Math" panose="02040503050406030204" pitchFamily="18" charset="0"/>
                  </a:rPr>
                  <a:t>(4)</a:t>
                </a:r>
              </a:p>
            </p:txBody>
          </p:sp>
        </mc:Choice>
        <mc:Fallback xmlns="">
          <p:sp>
            <p:nvSpPr>
              <p:cNvPr id="51" name="内容占位符 2"/>
              <p:cNvSpPr txBox="1">
                <a:spLocks noRot="1" noChangeAspect="1" noMove="1" noResize="1" noEditPoints="1" noAdjustHandles="1" noChangeArrowheads="1" noChangeShapeType="1" noTextEdit="1"/>
              </p:cNvSpPr>
              <p:nvPr/>
            </p:nvSpPr>
            <p:spPr>
              <a:xfrm>
                <a:off x="4305354" y="4161458"/>
                <a:ext cx="3043909" cy="1032858"/>
              </a:xfrm>
              <a:prstGeom prst="rect">
                <a:avLst/>
              </a:prstGeom>
              <a:blipFill rotWithShape="0">
                <a:blip r:embed="rId11"/>
                <a:stretch>
                  <a:fillRect/>
                </a:stretch>
              </a:blipFill>
            </p:spPr>
            <p:txBody>
              <a:bodyPr/>
              <a:lstStyle/>
              <a:p>
                <a:r>
                  <a:rPr lang="en-US">
                    <a:noFill/>
                  </a:rPr>
                  <a:t> </a:t>
                </a:r>
              </a:p>
            </p:txBody>
          </p:sp>
        </mc:Fallback>
      </mc:AlternateContent>
      <p:sp>
        <p:nvSpPr>
          <p:cNvPr id="54" name="右大括号 53"/>
          <p:cNvSpPr/>
          <p:nvPr/>
        </p:nvSpPr>
        <p:spPr bwMode="auto">
          <a:xfrm rot="10800000">
            <a:off x="3998192" y="4246214"/>
            <a:ext cx="285916" cy="915823"/>
          </a:xfrm>
          <a:prstGeom prst="rightBrace">
            <a:avLst>
              <a:gd name="adj1" fmla="val 8333"/>
              <a:gd name="adj2" fmla="val 51597"/>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b="0" i="0" u="none" strike="noStrike" cap="none" normalizeH="0" baseline="0" smtClean="0">
              <a:ln>
                <a:noFill/>
              </a:ln>
              <a:solidFill>
                <a:schemeClr val="tx1"/>
              </a:solidFill>
              <a:effectLst/>
              <a:latin typeface="Arial" charset="0"/>
            </a:endParaRPr>
          </a:p>
        </p:txBody>
      </p:sp>
      <p:sp>
        <p:nvSpPr>
          <p:cNvPr id="55" name="文本框 54"/>
          <p:cNvSpPr txBox="1"/>
          <p:nvPr/>
        </p:nvSpPr>
        <p:spPr>
          <a:xfrm>
            <a:off x="4244371" y="5725388"/>
            <a:ext cx="3905471" cy="400110"/>
          </a:xfrm>
          <a:prstGeom prst="rect">
            <a:avLst/>
          </a:prstGeom>
          <a:solidFill>
            <a:srgbClr val="CCFFCC"/>
          </a:solidFill>
          <a:ln w="28575">
            <a:noFill/>
            <a:prstDash val="dash"/>
          </a:ln>
        </p:spPr>
        <p:txBody>
          <a:bodyPr wrap="square" rtlCol="0">
            <a:spAutoFit/>
          </a:bodyPr>
          <a:lstStyle>
            <a:defPPr>
              <a:defRPr lang="en-US"/>
            </a:defPPr>
            <a:lvl1pPr>
              <a:defRPr sz="1300" i="1">
                <a:solidFill>
                  <a:srgbClr val="0000FF"/>
                </a:solidFill>
                <a:latin typeface="Cambria Math" panose="02040503050406030204" pitchFamily="18" charset="0"/>
              </a:defRPr>
            </a:lvl1pPr>
          </a:lstStyle>
          <a:p>
            <a:pPr algn="r"/>
            <a:r>
              <a:rPr lang="en-US" sz="1000" dirty="0"/>
              <a:t>QoE requirement </a:t>
            </a:r>
          </a:p>
          <a:p>
            <a:pPr algn="r"/>
            <a:r>
              <a:rPr lang="en-US" sz="1000" dirty="0"/>
              <a:t>for Slice </a:t>
            </a:r>
            <a:r>
              <a:rPr lang="en-US" sz="1000" dirty="0" smtClean="0"/>
              <a:t>B</a:t>
            </a:r>
            <a:endParaRPr lang="en-US" sz="1000" dirty="0"/>
          </a:p>
        </p:txBody>
      </p:sp>
      <p:sp>
        <p:nvSpPr>
          <p:cNvPr id="75" name="文本框 74"/>
          <p:cNvSpPr txBox="1"/>
          <p:nvPr/>
        </p:nvSpPr>
        <p:spPr>
          <a:xfrm>
            <a:off x="4244371" y="5259565"/>
            <a:ext cx="3905471" cy="400110"/>
          </a:xfrm>
          <a:prstGeom prst="rect">
            <a:avLst/>
          </a:prstGeom>
          <a:solidFill>
            <a:srgbClr val="8FE2FF"/>
          </a:solidFill>
          <a:ln w="28575">
            <a:noFill/>
            <a:prstDash val="dash"/>
          </a:ln>
        </p:spPr>
        <p:txBody>
          <a:bodyPr wrap="square" rtlCol="0">
            <a:spAutoFit/>
          </a:bodyPr>
          <a:lstStyle>
            <a:defPPr>
              <a:defRPr lang="en-US"/>
            </a:defPPr>
            <a:lvl1pPr>
              <a:defRPr sz="1300" i="1">
                <a:solidFill>
                  <a:srgbClr val="0000FF"/>
                </a:solidFill>
                <a:latin typeface="Cambria Math" panose="02040503050406030204" pitchFamily="18" charset="0"/>
              </a:defRPr>
            </a:lvl1pPr>
          </a:lstStyle>
          <a:p>
            <a:pPr algn="r"/>
            <a:r>
              <a:rPr lang="en-US" sz="1000" dirty="0" smtClean="0"/>
              <a:t>QoE requirement </a:t>
            </a:r>
          </a:p>
          <a:p>
            <a:pPr algn="r"/>
            <a:r>
              <a:rPr lang="en-US" sz="1000" dirty="0" smtClean="0"/>
              <a:t>for Slice </a:t>
            </a:r>
            <a:r>
              <a:rPr lang="en-US" sz="1000" dirty="0"/>
              <a:t>A</a:t>
            </a:r>
          </a:p>
        </p:txBody>
      </p:sp>
      <p:sp>
        <p:nvSpPr>
          <p:cNvPr id="77" name="右大括号 76"/>
          <p:cNvSpPr/>
          <p:nvPr/>
        </p:nvSpPr>
        <p:spPr bwMode="auto">
          <a:xfrm rot="10800000">
            <a:off x="4007621" y="5245564"/>
            <a:ext cx="285916" cy="915823"/>
          </a:xfrm>
          <a:prstGeom prst="rightBrace">
            <a:avLst>
              <a:gd name="adj1" fmla="val 8333"/>
              <a:gd name="adj2" fmla="val 51597"/>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b="0" i="0" u="none" strike="noStrike" cap="none" normalizeH="0" baseline="0" smtClean="0">
              <a:ln>
                <a:noFill/>
              </a:ln>
              <a:solidFill>
                <a:schemeClr val="tx1"/>
              </a:solidFill>
              <a:effectLst/>
              <a:latin typeface="Arial" charset="0"/>
            </a:endParaRPr>
          </a:p>
        </p:txBody>
      </p:sp>
      <mc:AlternateContent xmlns:mc="http://schemas.openxmlformats.org/markup-compatibility/2006" xmlns:a14="http://schemas.microsoft.com/office/drawing/2010/main">
        <mc:Choice Requires="a14">
          <p:sp>
            <p:nvSpPr>
              <p:cNvPr id="79" name="内容占位符 2"/>
              <p:cNvSpPr txBox="1">
                <a:spLocks/>
              </p:cNvSpPr>
              <p:nvPr/>
            </p:nvSpPr>
            <p:spPr>
              <a:xfrm>
                <a:off x="4289267" y="5162038"/>
                <a:ext cx="3043909" cy="1032858"/>
              </a:xfrm>
              <a:prstGeom prst="rect">
                <a:avLst/>
              </a:prstGeom>
            </p:spPr>
            <p:txBody>
              <a:bodyPr/>
              <a:lstStyle>
                <a:lvl1pPr marL="300031" indent="-300031" algn="l" defTabSz="801668" rtl="0" fontAlgn="base">
                  <a:lnSpc>
                    <a:spcPct val="140000"/>
                  </a:lnSpc>
                  <a:spcBef>
                    <a:spcPct val="0"/>
                  </a:spcBef>
                  <a:spcAft>
                    <a:spcPct val="0"/>
                  </a:spcAft>
                  <a:buClr>
                    <a:schemeClr val="bg2"/>
                  </a:buClr>
                  <a:buSzPct val="60000"/>
                  <a:buFont typeface="Wingdings" pitchFamily="2" charset="2"/>
                  <a:buChar char="l"/>
                  <a:defRPr sz="2000" b="1">
                    <a:solidFill>
                      <a:schemeClr val="tx1"/>
                    </a:solidFill>
                    <a:latin typeface="微软雅黑" panose="020B0503020204020204" pitchFamily="34" charset="-122"/>
                    <a:ea typeface="微软雅黑" panose="020B0503020204020204" pitchFamily="34" charset="-122"/>
                    <a:cs typeface="+mn-cs"/>
                  </a:defRPr>
                </a:lvl1pPr>
                <a:lvl2pPr marL="652447" indent="-250819" algn="l" defTabSz="801668" rtl="0" fontAlgn="base">
                  <a:lnSpc>
                    <a:spcPct val="140000"/>
                  </a:lnSpc>
                  <a:spcBef>
                    <a:spcPct val="0"/>
                  </a:spcBef>
                  <a:spcAft>
                    <a:spcPct val="0"/>
                  </a:spcAft>
                  <a:buClr>
                    <a:schemeClr val="tx1"/>
                  </a:buClr>
                  <a:buSzPct val="50000"/>
                  <a:buFont typeface="Wingdings" pitchFamily="2" charset="2"/>
                  <a:buChar char="p"/>
                  <a:defRPr>
                    <a:solidFill>
                      <a:schemeClr val="tx1"/>
                    </a:solidFill>
                    <a:latin typeface="微软雅黑" panose="020B0503020204020204" pitchFamily="34" charset="-122"/>
                    <a:ea typeface="微软雅黑" panose="020B0503020204020204" pitchFamily="34" charset="-122"/>
                  </a:defRPr>
                </a:lvl2pPr>
                <a:lvl3pPr marL="1003275" indent="-201608" algn="l" defTabSz="801668" rtl="0" fontAlgn="base">
                  <a:lnSpc>
                    <a:spcPct val="140000"/>
                  </a:lnSpc>
                  <a:spcBef>
                    <a:spcPct val="0"/>
                  </a:spcBef>
                  <a:spcAft>
                    <a:spcPct val="0"/>
                  </a:spcAft>
                  <a:buSzPct val="50000"/>
                  <a:buFont typeface="Wingdings" pitchFamily="2" charset="2"/>
                  <a:buChar char="n"/>
                  <a:defRPr sz="1600">
                    <a:solidFill>
                      <a:schemeClr val="tx1"/>
                    </a:solidFill>
                    <a:latin typeface="微软雅黑" panose="020B0503020204020204" pitchFamily="34" charset="-122"/>
                    <a:ea typeface="微软雅黑" panose="020B0503020204020204" pitchFamily="34" charset="-122"/>
                  </a:defRPr>
                </a:lvl3pPr>
                <a:lvl4pPr marL="1401728" indent="-200020" algn="l" defTabSz="801668" rtl="0" fontAlgn="base">
                  <a:lnSpc>
                    <a:spcPct val="140000"/>
                  </a:lnSpc>
                  <a:spcBef>
                    <a:spcPct val="0"/>
                  </a:spcBef>
                  <a:spcAft>
                    <a:spcPct val="0"/>
                  </a:spcAft>
                  <a:buChar char="–"/>
                  <a:defRPr sz="1400">
                    <a:solidFill>
                      <a:schemeClr val="tx1"/>
                    </a:solidFill>
                    <a:latin typeface="微软雅黑" panose="020B0503020204020204" pitchFamily="34" charset="-122"/>
                    <a:ea typeface="微软雅黑" panose="020B0503020204020204" pitchFamily="34" charset="-122"/>
                  </a:defRPr>
                </a:lvl4pPr>
                <a:lvl5pPr marL="1803355"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微软雅黑" panose="020B0503020204020204" pitchFamily="34" charset="-122"/>
                    <a:ea typeface="微软雅黑" panose="020B0503020204020204" pitchFamily="34" charset="-122"/>
                  </a:defRPr>
                </a:lvl5pPr>
                <a:lvl6pPr marL="2260544"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6pPr>
                <a:lvl7pPr marL="2717732"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7pPr>
                <a:lvl8pPr marL="3174921"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8pPr>
                <a:lvl9pPr marL="3632109"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9pPr>
              </a:lstStyle>
              <a:p>
                <a:pPr marL="12700" indent="0">
                  <a:buNone/>
                </a:pPr>
                <a14:m>
                  <m:oMath xmlns:m="http://schemas.openxmlformats.org/officeDocument/2006/math">
                    <m:r>
                      <m:rPr>
                        <m:nor/>
                      </m:rPr>
                      <a:rPr lang="en-US" sz="1000" b="0" dirty="0" smtClean="0">
                        <a:latin typeface="Calibri" panose="020F0502020204030204" pitchFamily="34" charset="0"/>
                        <a:cs typeface="Calibri" panose="020F0502020204030204" pitchFamily="34" charset="0"/>
                      </a:rPr>
                      <m:t>Service</m:t>
                    </m:r>
                    <m:r>
                      <m:rPr>
                        <m:nor/>
                      </m:rPr>
                      <a:rPr lang="en-US" sz="1000" b="0" dirty="0" smtClean="0">
                        <a:latin typeface="Calibri" panose="020F0502020204030204" pitchFamily="34" charset="0"/>
                        <a:cs typeface="Calibri" panose="020F0502020204030204" pitchFamily="34" charset="0"/>
                      </a:rPr>
                      <m:t> 1 </m:t>
                    </m:r>
                    <m:r>
                      <m:rPr>
                        <m:nor/>
                      </m:rPr>
                      <a:rPr lang="en-US" sz="1000" b="0" smtClean="0">
                        <a:latin typeface="Calibri" panose="020F0502020204030204" pitchFamily="34" charset="0"/>
                        <a:cs typeface="Calibri" panose="020F0502020204030204" pitchFamily="34" charset="0"/>
                      </a:rPr>
                      <m:t>MOS</m:t>
                    </m:r>
                    <m:r>
                      <a:rPr lang="en-US" sz="1000" b="0" i="1">
                        <a:latin typeface="Cambria Math" panose="02040503050406030204" pitchFamily="18" charset="0"/>
                        <a:ea typeface="Cambria Math" panose="02040503050406030204" pitchFamily="18" charset="0"/>
                        <a:cs typeface="Calibri" panose="020F0502020204030204" pitchFamily="34" charset="0"/>
                      </a:rPr>
                      <m:t>≥</m:t>
                    </m:r>
                    <m:r>
                      <m:rPr>
                        <m:nor/>
                      </m:rPr>
                      <a:rPr lang="en-US" sz="1000" b="0" dirty="0">
                        <a:latin typeface="Calibri" panose="020F0502020204030204" pitchFamily="34" charset="0"/>
                        <a:cs typeface="Calibri" panose="020F0502020204030204" pitchFamily="34" charset="0"/>
                      </a:rPr>
                      <m:t>3.0</m:t>
                    </m:r>
                    <m:r>
                      <a:rPr lang="en-US" sz="1000" b="0" i="1" dirty="0" smtClean="0">
                        <a:latin typeface="Cambria Math" panose="02040503050406030204" pitchFamily="18" charset="0"/>
                        <a:cs typeface="Calibri" panose="020F0502020204030204" pitchFamily="34" charset="0"/>
                      </a:rPr>
                      <m:t> </m:t>
                    </m:r>
                    <m:r>
                      <a:rPr lang="en-US" sz="1000" b="0" i="1" dirty="0" smtClean="0">
                        <a:latin typeface="Cambria Math" panose="02040503050406030204" pitchFamily="18" charset="0"/>
                        <a:cs typeface="Calibri" panose="020F0502020204030204" pitchFamily="34" charset="0"/>
                      </a:rPr>
                      <m:t>𝑎𝑛𝑑</m:t>
                    </m:r>
                    <m:r>
                      <a:rPr lang="en-US" sz="1000" b="0" i="1" dirty="0" smtClean="0">
                        <a:latin typeface="Cambria Math" panose="02040503050406030204" pitchFamily="18" charset="0"/>
                        <a:cs typeface="Calibri" panose="020F0502020204030204" pitchFamily="34" charset="0"/>
                      </a:rPr>
                      <m:t> 85%≥</m:t>
                    </m:r>
                    <m:sSub>
                      <m:sSubPr>
                        <m:ctrlPr>
                          <a:rPr lang="zh-CN" altLang="zh-CN" sz="1000" b="0" i="1" kern="0">
                            <a:latin typeface="Cambria Math" panose="02040503050406030204" pitchFamily="18" charset="0"/>
                          </a:rPr>
                        </m:ctrlPr>
                      </m:sSubPr>
                      <m:e>
                        <m:r>
                          <a:rPr lang="en-US" altLang="zh-CN" sz="1000" b="0" i="1" kern="0">
                            <a:latin typeface="Cambria Math" panose="02040503050406030204" pitchFamily="18" charset="0"/>
                            <a:ea typeface="Cambria Math" panose="02040503050406030204" pitchFamily="18" charset="0"/>
                          </a:rPr>
                          <m:t>h</m:t>
                        </m:r>
                      </m:e>
                      <m:sub>
                        <m:r>
                          <a:rPr lang="en-US" altLang="zh-CN" sz="1000" b="0" i="1" kern="0">
                            <a:latin typeface="Cambria Math" panose="02040503050406030204" pitchFamily="18" charset="0"/>
                            <a:ea typeface="Cambria Math" panose="02040503050406030204" pitchFamily="18" charset="0"/>
                          </a:rPr>
                          <m:t>1</m:t>
                        </m:r>
                      </m:sub>
                    </m:sSub>
                    <m:r>
                      <a:rPr lang="en-US" altLang="zh-CN" sz="1000" b="0" i="1" kern="0">
                        <a:latin typeface="Cambria Math" panose="02040503050406030204" pitchFamily="18" charset="0"/>
                        <a:ea typeface="Cambria Math" panose="02040503050406030204" pitchFamily="18" charset="0"/>
                      </a:rPr>
                      <m:t>≥80%</m:t>
                    </m:r>
                  </m:oMath>
                </a14:m>
                <a:r>
                  <a:rPr lang="en-GB" altLang="zh-CN" sz="1000" b="0" i="1" kern="0" dirty="0" smtClean="0">
                    <a:solidFill>
                      <a:schemeClr val="tx1"/>
                    </a:solidFill>
                    <a:latin typeface="Cambria Math" panose="02040503050406030204" pitchFamily="18" charset="0"/>
                    <a:ea typeface="Cambria Math" panose="02040503050406030204" pitchFamily="18" charset="0"/>
                  </a:rPr>
                  <a:t>(</a:t>
                </a:r>
                <a:r>
                  <a:rPr lang="en-GB" altLang="zh-CN" sz="1000" b="0" i="1" kern="0" dirty="0">
                    <a:solidFill>
                      <a:schemeClr val="tx1"/>
                    </a:solidFill>
                    <a:latin typeface="Cambria Math" panose="02040503050406030204" pitchFamily="18" charset="0"/>
                    <a:ea typeface="Cambria Math" panose="02040503050406030204" pitchFamily="18" charset="0"/>
                  </a:rPr>
                  <a:t>1)</a:t>
                </a:r>
              </a:p>
              <a:p>
                <a:pPr marL="12700" indent="0">
                  <a:buNone/>
                </a:pPr>
                <a14:m>
                  <m:oMath xmlns:m="http://schemas.openxmlformats.org/officeDocument/2006/math">
                    <m:sSub>
                      <m:sSubPr>
                        <m:ctrlPr>
                          <a:rPr lang="zh-CN" altLang="zh-CN" sz="1000" b="0" i="1" kern="0" smtClean="0">
                            <a:solidFill>
                              <a:schemeClr val="tx1"/>
                            </a:solidFill>
                            <a:latin typeface="Cambria Math" panose="02040503050406030204" pitchFamily="18" charset="0"/>
                          </a:rPr>
                        </m:ctrlPr>
                      </m:sSubPr>
                      <m:e>
                        <m:r>
                          <m:rPr>
                            <m:nor/>
                          </m:rPr>
                          <a:rPr lang="en-US" sz="1000" b="0" dirty="0">
                            <a:latin typeface="Calibri" panose="020F0502020204030204" pitchFamily="34" charset="0"/>
                            <a:cs typeface="Calibri" panose="020F0502020204030204" pitchFamily="34" charset="0"/>
                          </a:rPr>
                          <m:t>Service</m:t>
                        </m:r>
                        <m:r>
                          <m:rPr>
                            <m:nor/>
                          </m:rPr>
                          <a:rPr lang="en-US" sz="1000" b="0" dirty="0">
                            <a:latin typeface="Calibri" panose="020F0502020204030204" pitchFamily="34" charset="0"/>
                            <a:cs typeface="Calibri" panose="020F0502020204030204" pitchFamily="34" charset="0"/>
                          </a:rPr>
                          <m:t> 2 </m:t>
                        </m:r>
                        <m:r>
                          <m:rPr>
                            <m:nor/>
                          </m:rPr>
                          <a:rPr lang="en-US" sz="1000" b="0">
                            <a:latin typeface="Calibri" panose="020F0502020204030204" pitchFamily="34" charset="0"/>
                            <a:cs typeface="Calibri" panose="020F0502020204030204" pitchFamily="34" charset="0"/>
                          </a:rPr>
                          <m:t>MOS</m:t>
                        </m:r>
                        <m:r>
                          <a:rPr lang="en-US" sz="1000" b="0" i="1">
                            <a:latin typeface="Cambria Math" panose="02040503050406030204" pitchFamily="18" charset="0"/>
                            <a:ea typeface="Cambria Math" panose="02040503050406030204" pitchFamily="18" charset="0"/>
                            <a:cs typeface="Calibri" panose="020F0502020204030204" pitchFamily="34" charset="0"/>
                          </a:rPr>
                          <m:t>≥</m:t>
                        </m:r>
                        <m:r>
                          <m:rPr>
                            <m:nor/>
                          </m:rPr>
                          <a:rPr lang="en-US" sz="1000" b="0" dirty="0">
                            <a:latin typeface="Calibri" panose="020F0502020204030204" pitchFamily="34" charset="0"/>
                            <a:cs typeface="Calibri" panose="020F0502020204030204" pitchFamily="34" charset="0"/>
                          </a:rPr>
                          <m:t>3.</m:t>
                        </m:r>
                        <m:r>
                          <a:rPr lang="en-US" sz="1000" b="0" i="1" dirty="0" smtClean="0">
                            <a:latin typeface="Cambria Math" panose="02040503050406030204" pitchFamily="18" charset="0"/>
                            <a:cs typeface="Calibri" panose="020F0502020204030204" pitchFamily="34" charset="0"/>
                          </a:rPr>
                          <m:t>5</m:t>
                        </m:r>
                        <m:r>
                          <a:rPr lang="en-US" sz="1000" b="0" i="1" dirty="0">
                            <a:latin typeface="Cambria Math" panose="02040503050406030204" pitchFamily="18" charset="0"/>
                            <a:cs typeface="Calibri" panose="020F0502020204030204" pitchFamily="34" charset="0"/>
                          </a:rPr>
                          <m:t> </m:t>
                        </m:r>
                        <m:r>
                          <a:rPr lang="en-US" sz="1000" b="0" i="1" dirty="0">
                            <a:latin typeface="Cambria Math" panose="02040503050406030204" pitchFamily="18" charset="0"/>
                            <a:cs typeface="Calibri" panose="020F0502020204030204" pitchFamily="34" charset="0"/>
                          </a:rPr>
                          <m:t>𝑎𝑛𝑑</m:t>
                        </m:r>
                        <m:r>
                          <a:rPr lang="en-US" sz="1000" b="0" i="1" dirty="0" smtClean="0">
                            <a:latin typeface="Cambria Math" panose="02040503050406030204" pitchFamily="18" charset="0"/>
                            <a:cs typeface="Calibri" panose="020F0502020204030204" pitchFamily="34" charset="0"/>
                          </a:rPr>
                          <m:t> </m:t>
                        </m:r>
                        <m:r>
                          <a:rPr lang="en-US" sz="1000" b="0" i="1" dirty="0">
                            <a:latin typeface="Cambria Math" panose="02040503050406030204" pitchFamily="18" charset="0"/>
                            <a:cs typeface="Calibri" panose="020F0502020204030204" pitchFamily="34" charset="0"/>
                          </a:rPr>
                          <m:t>92%≥</m:t>
                        </m:r>
                        <m:r>
                          <a:rPr lang="en-US" altLang="zh-CN" sz="1000" b="0" i="1" kern="0">
                            <a:solidFill>
                              <a:schemeClr val="tx1"/>
                            </a:solidFill>
                            <a:latin typeface="Cambria Math" panose="02040503050406030204" pitchFamily="18" charset="0"/>
                            <a:ea typeface="Cambria Math" panose="02040503050406030204" pitchFamily="18" charset="0"/>
                          </a:rPr>
                          <m:t>h</m:t>
                        </m:r>
                      </m:e>
                      <m:sub>
                        <m:r>
                          <a:rPr lang="en-US" altLang="zh-CN" sz="1000" b="0" i="1" kern="0">
                            <a:solidFill>
                              <a:schemeClr val="tx1"/>
                            </a:solidFill>
                            <a:latin typeface="Cambria Math" panose="02040503050406030204" pitchFamily="18" charset="0"/>
                            <a:ea typeface="Cambria Math" panose="02040503050406030204" pitchFamily="18" charset="0"/>
                          </a:rPr>
                          <m:t>2</m:t>
                        </m:r>
                      </m:sub>
                    </m:sSub>
                    <m:r>
                      <a:rPr lang="en-US" altLang="zh-CN" sz="1000" b="0" i="1" kern="0">
                        <a:solidFill>
                          <a:schemeClr val="tx1"/>
                        </a:solidFill>
                        <a:latin typeface="Cambria Math" panose="02040503050406030204" pitchFamily="18" charset="0"/>
                        <a:ea typeface="Cambria Math" panose="02040503050406030204" pitchFamily="18" charset="0"/>
                      </a:rPr>
                      <m:t>≥9</m:t>
                    </m:r>
                    <m:r>
                      <a:rPr lang="en-US" altLang="zh-CN" sz="1000" b="0" i="1" kern="0" smtClean="0">
                        <a:solidFill>
                          <a:schemeClr val="tx1"/>
                        </a:solidFill>
                        <a:latin typeface="Cambria Math" panose="02040503050406030204" pitchFamily="18" charset="0"/>
                        <a:ea typeface="Cambria Math" panose="02040503050406030204" pitchFamily="18" charset="0"/>
                      </a:rPr>
                      <m:t>0</m:t>
                    </m:r>
                    <m:r>
                      <a:rPr lang="en-US" altLang="zh-CN" sz="1000" b="0" i="1" kern="0">
                        <a:solidFill>
                          <a:schemeClr val="tx1"/>
                        </a:solidFill>
                        <a:latin typeface="Cambria Math" panose="02040503050406030204" pitchFamily="18" charset="0"/>
                        <a:ea typeface="Cambria Math" panose="02040503050406030204" pitchFamily="18" charset="0"/>
                      </a:rPr>
                      <m:t>%</m:t>
                    </m:r>
                  </m:oMath>
                </a14:m>
                <a:r>
                  <a:rPr lang="en-GB" altLang="zh-CN" sz="1000" b="0" i="1" kern="0" dirty="0" smtClean="0">
                    <a:solidFill>
                      <a:schemeClr val="tx1"/>
                    </a:solidFill>
                    <a:latin typeface="Cambria Math" panose="02040503050406030204" pitchFamily="18" charset="0"/>
                    <a:ea typeface="Cambria Math" panose="02040503050406030204" pitchFamily="18" charset="0"/>
                  </a:rPr>
                  <a:t>(2</a:t>
                </a:r>
                <a:r>
                  <a:rPr lang="en-GB" altLang="zh-CN" sz="1000" b="0" i="1" kern="0" dirty="0">
                    <a:solidFill>
                      <a:schemeClr val="tx1"/>
                    </a:solidFill>
                    <a:latin typeface="Cambria Math" panose="02040503050406030204" pitchFamily="18" charset="0"/>
                    <a:ea typeface="Cambria Math" panose="02040503050406030204" pitchFamily="18" charset="0"/>
                  </a:rPr>
                  <a:t>)</a:t>
                </a:r>
              </a:p>
              <a:p>
                <a:pPr marL="12700" indent="0">
                  <a:buNone/>
                </a:pPr>
                <a14:m>
                  <m:oMath xmlns:m="http://schemas.openxmlformats.org/officeDocument/2006/math">
                    <m:sSub>
                      <m:sSubPr>
                        <m:ctrlPr>
                          <a:rPr lang="zh-CN" altLang="zh-CN" sz="1000" b="0" i="1" kern="0">
                            <a:solidFill>
                              <a:schemeClr val="tx1"/>
                            </a:solidFill>
                            <a:latin typeface="Cambria Math" panose="02040503050406030204" pitchFamily="18" charset="0"/>
                          </a:rPr>
                        </m:ctrlPr>
                      </m:sSubPr>
                      <m:e>
                        <m:r>
                          <m:rPr>
                            <m:nor/>
                          </m:rPr>
                          <a:rPr lang="en-US" sz="1000" b="0" dirty="0">
                            <a:latin typeface="Calibri" panose="020F0502020204030204" pitchFamily="34" charset="0"/>
                            <a:cs typeface="Calibri" panose="020F0502020204030204" pitchFamily="34" charset="0"/>
                          </a:rPr>
                          <m:t>Service</m:t>
                        </m:r>
                        <m:r>
                          <m:rPr>
                            <m:nor/>
                          </m:rPr>
                          <a:rPr lang="en-US" sz="1000" b="0" dirty="0">
                            <a:latin typeface="Calibri" panose="020F0502020204030204" pitchFamily="34" charset="0"/>
                            <a:cs typeface="Calibri" panose="020F0502020204030204" pitchFamily="34" charset="0"/>
                          </a:rPr>
                          <m:t> 3 </m:t>
                        </m:r>
                        <m:r>
                          <m:rPr>
                            <m:nor/>
                          </m:rPr>
                          <a:rPr lang="en-US" sz="1000" b="0">
                            <a:latin typeface="Calibri" panose="020F0502020204030204" pitchFamily="34" charset="0"/>
                            <a:cs typeface="Calibri" panose="020F0502020204030204" pitchFamily="34" charset="0"/>
                          </a:rPr>
                          <m:t>MOS</m:t>
                        </m:r>
                        <m:r>
                          <a:rPr lang="en-US" sz="1000" b="0" i="1">
                            <a:latin typeface="Cambria Math" panose="02040503050406030204" pitchFamily="18" charset="0"/>
                            <a:ea typeface="Cambria Math" panose="02040503050406030204" pitchFamily="18" charset="0"/>
                            <a:cs typeface="Calibri" panose="020F0502020204030204" pitchFamily="34" charset="0"/>
                          </a:rPr>
                          <m:t>≥</m:t>
                        </m:r>
                        <m:r>
                          <m:rPr>
                            <m:nor/>
                          </m:rPr>
                          <a:rPr lang="en-US" sz="1000" b="0" i="0" smtClean="0">
                            <a:latin typeface="Cambria Math" panose="02040503050406030204" pitchFamily="18" charset="0"/>
                            <a:ea typeface="Cambria Math" panose="02040503050406030204" pitchFamily="18" charset="0"/>
                            <a:cs typeface="Calibri" panose="020F0502020204030204" pitchFamily="34" charset="0"/>
                          </a:rPr>
                          <m:t>4</m:t>
                        </m:r>
                        <m:r>
                          <m:rPr>
                            <m:nor/>
                          </m:rPr>
                          <a:rPr lang="en-US" sz="1000" b="0" dirty="0">
                            <a:latin typeface="Calibri" panose="020F0502020204030204" pitchFamily="34" charset="0"/>
                            <a:cs typeface="Calibri" panose="020F0502020204030204" pitchFamily="34" charset="0"/>
                          </a:rPr>
                          <m:t>.0</m:t>
                        </m:r>
                        <m:r>
                          <a:rPr lang="en-US" sz="1000" b="0" i="1" dirty="0">
                            <a:latin typeface="Cambria Math" panose="02040503050406030204" pitchFamily="18" charset="0"/>
                            <a:cs typeface="Calibri" panose="020F0502020204030204" pitchFamily="34" charset="0"/>
                          </a:rPr>
                          <m:t> </m:t>
                        </m:r>
                        <m:r>
                          <a:rPr lang="en-US" sz="1000" b="0" i="1" dirty="0">
                            <a:latin typeface="Cambria Math" panose="02040503050406030204" pitchFamily="18" charset="0"/>
                            <a:cs typeface="Calibri" panose="020F0502020204030204" pitchFamily="34" charset="0"/>
                          </a:rPr>
                          <m:t>𝑎𝑛𝑑</m:t>
                        </m:r>
                        <m:r>
                          <a:rPr lang="en-US" sz="1000" b="0" i="1" dirty="0" smtClean="0">
                            <a:latin typeface="Cambria Math" panose="02040503050406030204" pitchFamily="18" charset="0"/>
                            <a:cs typeface="Calibri" panose="020F0502020204030204" pitchFamily="34" charset="0"/>
                          </a:rPr>
                          <m:t> 87</m:t>
                        </m:r>
                        <m:r>
                          <a:rPr lang="en-US" sz="1000" b="0" i="1" dirty="0">
                            <a:latin typeface="Cambria Math" panose="02040503050406030204" pitchFamily="18" charset="0"/>
                            <a:cs typeface="Calibri" panose="020F0502020204030204" pitchFamily="34" charset="0"/>
                          </a:rPr>
                          <m:t>%≥</m:t>
                        </m:r>
                        <m:r>
                          <a:rPr lang="en-US" altLang="zh-CN" sz="1000" b="0" i="1" kern="0">
                            <a:solidFill>
                              <a:schemeClr val="tx1"/>
                            </a:solidFill>
                            <a:latin typeface="Cambria Math" panose="02040503050406030204" pitchFamily="18" charset="0"/>
                            <a:ea typeface="Cambria Math" panose="02040503050406030204" pitchFamily="18" charset="0"/>
                          </a:rPr>
                          <m:t>h</m:t>
                        </m:r>
                      </m:e>
                      <m:sub>
                        <m:r>
                          <a:rPr lang="en-US" altLang="zh-CN" sz="1000" b="0" i="1" kern="0" smtClean="0">
                            <a:solidFill>
                              <a:schemeClr val="tx1"/>
                            </a:solidFill>
                            <a:latin typeface="Cambria Math" panose="02040503050406030204" pitchFamily="18" charset="0"/>
                            <a:ea typeface="Cambria Math" panose="02040503050406030204" pitchFamily="18" charset="0"/>
                          </a:rPr>
                          <m:t>3</m:t>
                        </m:r>
                      </m:sub>
                    </m:sSub>
                    <m:r>
                      <a:rPr lang="en-US" altLang="zh-CN" sz="1000" b="0" i="1" kern="0">
                        <a:solidFill>
                          <a:schemeClr val="tx1"/>
                        </a:solidFill>
                        <a:latin typeface="Cambria Math" panose="02040503050406030204" pitchFamily="18" charset="0"/>
                        <a:ea typeface="Cambria Math" panose="02040503050406030204" pitchFamily="18" charset="0"/>
                      </a:rPr>
                      <m:t>≥</m:t>
                    </m:r>
                    <m:r>
                      <a:rPr lang="en-US" altLang="zh-CN" sz="1000" b="0" i="1" kern="0" smtClean="0">
                        <a:solidFill>
                          <a:schemeClr val="tx1"/>
                        </a:solidFill>
                        <a:latin typeface="Cambria Math" panose="02040503050406030204" pitchFamily="18" charset="0"/>
                        <a:ea typeface="Cambria Math" panose="02040503050406030204" pitchFamily="18" charset="0"/>
                      </a:rPr>
                      <m:t>80</m:t>
                    </m:r>
                    <m:r>
                      <a:rPr lang="en-US" altLang="zh-CN" sz="1000" b="0" i="1" kern="0">
                        <a:solidFill>
                          <a:schemeClr val="tx1"/>
                        </a:solidFill>
                        <a:latin typeface="Cambria Math" panose="02040503050406030204" pitchFamily="18" charset="0"/>
                        <a:ea typeface="Cambria Math" panose="02040503050406030204" pitchFamily="18" charset="0"/>
                      </a:rPr>
                      <m:t>%</m:t>
                    </m:r>
                  </m:oMath>
                </a14:m>
                <a:r>
                  <a:rPr lang="en-US" altLang="zh-CN" sz="1000" b="0" i="1" kern="0" dirty="0">
                    <a:solidFill>
                      <a:schemeClr val="tx1"/>
                    </a:solidFill>
                    <a:latin typeface="Cambria Math" panose="02040503050406030204" pitchFamily="18" charset="0"/>
                    <a:ea typeface="Cambria Math" panose="02040503050406030204" pitchFamily="18" charset="0"/>
                  </a:rPr>
                  <a:t> </a:t>
                </a:r>
                <a:r>
                  <a:rPr lang="en-GB" altLang="zh-CN" sz="1000" b="0" i="1" kern="0" dirty="0" smtClean="0">
                    <a:solidFill>
                      <a:schemeClr val="tx1"/>
                    </a:solidFill>
                    <a:latin typeface="Cambria Math" panose="02040503050406030204" pitchFamily="18" charset="0"/>
                    <a:ea typeface="Cambria Math" panose="02040503050406030204" pitchFamily="18" charset="0"/>
                  </a:rPr>
                  <a:t>(3)</a:t>
                </a:r>
                <a:endParaRPr lang="en-GB" altLang="zh-CN" sz="1000" b="0" i="1" kern="0" dirty="0">
                  <a:solidFill>
                    <a:schemeClr val="tx1"/>
                  </a:solidFill>
                  <a:latin typeface="Cambria Math" panose="02040503050406030204" pitchFamily="18" charset="0"/>
                  <a:ea typeface="Cambria Math" panose="02040503050406030204" pitchFamily="18" charset="0"/>
                </a:endParaRPr>
              </a:p>
              <a:p>
                <a:pPr marL="12700" indent="0">
                  <a:buNone/>
                </a:pPr>
                <a14:m>
                  <m:oMath xmlns:m="http://schemas.openxmlformats.org/officeDocument/2006/math">
                    <m:sSub>
                      <m:sSubPr>
                        <m:ctrlPr>
                          <a:rPr lang="zh-CN" altLang="zh-CN" sz="1000" b="0" i="1" kern="0">
                            <a:solidFill>
                              <a:schemeClr val="tx1"/>
                            </a:solidFill>
                            <a:latin typeface="Cambria Math" panose="02040503050406030204" pitchFamily="18" charset="0"/>
                          </a:rPr>
                        </m:ctrlPr>
                      </m:sSubPr>
                      <m:e>
                        <m:r>
                          <m:rPr>
                            <m:nor/>
                          </m:rPr>
                          <a:rPr lang="en-US" sz="1000" b="0" dirty="0">
                            <a:latin typeface="Calibri" panose="020F0502020204030204" pitchFamily="34" charset="0"/>
                            <a:cs typeface="Calibri" panose="020F0502020204030204" pitchFamily="34" charset="0"/>
                          </a:rPr>
                          <m:t>Service</m:t>
                        </m:r>
                        <m:r>
                          <m:rPr>
                            <m:nor/>
                          </m:rPr>
                          <a:rPr lang="en-US" sz="1000" b="0" dirty="0">
                            <a:latin typeface="Calibri" panose="020F0502020204030204" pitchFamily="34" charset="0"/>
                            <a:cs typeface="Calibri" panose="020F0502020204030204" pitchFamily="34" charset="0"/>
                          </a:rPr>
                          <m:t> 4 </m:t>
                        </m:r>
                        <m:r>
                          <m:rPr>
                            <m:nor/>
                          </m:rPr>
                          <a:rPr lang="en-US" sz="1000" b="0">
                            <a:latin typeface="Calibri" panose="020F0502020204030204" pitchFamily="34" charset="0"/>
                            <a:cs typeface="Calibri" panose="020F0502020204030204" pitchFamily="34" charset="0"/>
                          </a:rPr>
                          <m:t>MOS</m:t>
                        </m:r>
                        <m:r>
                          <a:rPr lang="en-US" sz="1000" b="0" i="1">
                            <a:latin typeface="Cambria Math" panose="02040503050406030204" pitchFamily="18" charset="0"/>
                            <a:ea typeface="Cambria Math" panose="02040503050406030204" pitchFamily="18" charset="0"/>
                            <a:cs typeface="Calibri" panose="020F0502020204030204" pitchFamily="34" charset="0"/>
                          </a:rPr>
                          <m:t>≥</m:t>
                        </m:r>
                        <m:r>
                          <m:rPr>
                            <m:nor/>
                          </m:rPr>
                          <a:rPr lang="en-US" sz="1000" b="0" dirty="0">
                            <a:latin typeface="Calibri" panose="020F0502020204030204" pitchFamily="34" charset="0"/>
                            <a:cs typeface="Calibri" panose="020F0502020204030204" pitchFamily="34" charset="0"/>
                          </a:rPr>
                          <m:t>3.0</m:t>
                        </m:r>
                        <m:r>
                          <a:rPr lang="en-US" sz="1000" b="0" i="1" dirty="0">
                            <a:latin typeface="Cambria Math" panose="02040503050406030204" pitchFamily="18" charset="0"/>
                            <a:cs typeface="Calibri" panose="020F0502020204030204" pitchFamily="34" charset="0"/>
                          </a:rPr>
                          <m:t> </m:t>
                        </m:r>
                        <m:r>
                          <a:rPr lang="en-US" sz="1000" b="0" i="1" dirty="0">
                            <a:latin typeface="Cambria Math" panose="02040503050406030204" pitchFamily="18" charset="0"/>
                            <a:cs typeface="Calibri" panose="020F0502020204030204" pitchFamily="34" charset="0"/>
                          </a:rPr>
                          <m:t>𝑎𝑛𝑑</m:t>
                        </m:r>
                        <m:r>
                          <a:rPr lang="en-US" sz="1000" b="0" i="1" dirty="0" smtClean="0">
                            <a:latin typeface="Cambria Math" panose="02040503050406030204" pitchFamily="18" charset="0"/>
                            <a:cs typeface="Calibri" panose="020F0502020204030204" pitchFamily="34" charset="0"/>
                          </a:rPr>
                          <m:t> </m:t>
                        </m:r>
                        <m:r>
                          <a:rPr lang="en-US" sz="1000" b="0" i="1" dirty="0">
                            <a:latin typeface="Cambria Math" panose="02040503050406030204" pitchFamily="18" charset="0"/>
                            <a:cs typeface="Calibri" panose="020F0502020204030204" pitchFamily="34" charset="0"/>
                          </a:rPr>
                          <m:t>8</m:t>
                        </m:r>
                        <m:r>
                          <a:rPr lang="en-US" sz="1000" b="0" i="1" dirty="0" smtClean="0">
                            <a:latin typeface="Cambria Math" panose="02040503050406030204" pitchFamily="18" charset="0"/>
                            <a:cs typeface="Calibri" panose="020F0502020204030204" pitchFamily="34" charset="0"/>
                          </a:rPr>
                          <m:t>0</m:t>
                        </m:r>
                        <m:r>
                          <a:rPr lang="en-US" sz="1000" b="0" i="1" dirty="0">
                            <a:latin typeface="Cambria Math" panose="02040503050406030204" pitchFamily="18" charset="0"/>
                            <a:cs typeface="Calibri" panose="020F0502020204030204" pitchFamily="34" charset="0"/>
                          </a:rPr>
                          <m:t>%≥</m:t>
                        </m:r>
                        <m:r>
                          <a:rPr lang="en-US" altLang="zh-CN" sz="1000" b="0" i="1" kern="0">
                            <a:solidFill>
                              <a:schemeClr val="tx1"/>
                            </a:solidFill>
                            <a:latin typeface="Cambria Math" panose="02040503050406030204" pitchFamily="18" charset="0"/>
                            <a:ea typeface="Cambria Math" panose="02040503050406030204" pitchFamily="18" charset="0"/>
                          </a:rPr>
                          <m:t>h</m:t>
                        </m:r>
                      </m:e>
                      <m:sub>
                        <m:r>
                          <a:rPr lang="en-US" altLang="zh-CN" sz="1000" b="0" i="1" kern="0" smtClean="0">
                            <a:solidFill>
                              <a:schemeClr val="tx1"/>
                            </a:solidFill>
                            <a:latin typeface="Cambria Math" panose="02040503050406030204" pitchFamily="18" charset="0"/>
                            <a:ea typeface="Cambria Math" panose="02040503050406030204" pitchFamily="18" charset="0"/>
                          </a:rPr>
                          <m:t>4</m:t>
                        </m:r>
                      </m:sub>
                    </m:sSub>
                    <m:r>
                      <a:rPr lang="en-US" altLang="zh-CN" sz="1000" b="0" i="1" kern="0">
                        <a:solidFill>
                          <a:schemeClr val="tx1"/>
                        </a:solidFill>
                        <a:latin typeface="Cambria Math" panose="02040503050406030204" pitchFamily="18" charset="0"/>
                        <a:ea typeface="Cambria Math" panose="02040503050406030204" pitchFamily="18" charset="0"/>
                      </a:rPr>
                      <m:t>≥</m:t>
                    </m:r>
                    <m:r>
                      <a:rPr lang="en-US" altLang="zh-CN" sz="1000" b="0" i="1" kern="0" smtClean="0">
                        <a:solidFill>
                          <a:schemeClr val="tx1"/>
                        </a:solidFill>
                        <a:latin typeface="Cambria Math" panose="02040503050406030204" pitchFamily="18" charset="0"/>
                        <a:ea typeface="Cambria Math" panose="02040503050406030204" pitchFamily="18" charset="0"/>
                      </a:rPr>
                      <m:t>70</m:t>
                    </m:r>
                    <m:r>
                      <a:rPr lang="en-US" altLang="zh-CN" sz="1000" b="0" i="1" kern="0">
                        <a:solidFill>
                          <a:schemeClr val="tx1"/>
                        </a:solidFill>
                        <a:latin typeface="Cambria Math" panose="02040503050406030204" pitchFamily="18" charset="0"/>
                        <a:ea typeface="Cambria Math" panose="02040503050406030204" pitchFamily="18" charset="0"/>
                      </a:rPr>
                      <m:t>%</m:t>
                    </m:r>
                  </m:oMath>
                </a14:m>
                <a:r>
                  <a:rPr lang="en-US" altLang="zh-CN" sz="1000" b="0" i="1" kern="0" dirty="0">
                    <a:solidFill>
                      <a:schemeClr val="tx1"/>
                    </a:solidFill>
                    <a:latin typeface="Cambria Math" panose="02040503050406030204" pitchFamily="18" charset="0"/>
                    <a:ea typeface="Cambria Math" panose="02040503050406030204" pitchFamily="18" charset="0"/>
                  </a:rPr>
                  <a:t> </a:t>
                </a:r>
                <a:r>
                  <a:rPr lang="en-GB" altLang="zh-CN" sz="1000" b="0" i="1" kern="0" dirty="0" smtClean="0">
                    <a:solidFill>
                      <a:schemeClr val="tx1"/>
                    </a:solidFill>
                    <a:latin typeface="Cambria Math" panose="02040503050406030204" pitchFamily="18" charset="0"/>
                    <a:ea typeface="Cambria Math" panose="02040503050406030204" pitchFamily="18" charset="0"/>
                  </a:rPr>
                  <a:t>(4)</a:t>
                </a:r>
              </a:p>
            </p:txBody>
          </p:sp>
        </mc:Choice>
        <mc:Fallback xmlns="">
          <p:sp>
            <p:nvSpPr>
              <p:cNvPr id="79" name="内容占位符 2"/>
              <p:cNvSpPr txBox="1">
                <a:spLocks noRot="1" noChangeAspect="1" noMove="1" noResize="1" noEditPoints="1" noAdjustHandles="1" noChangeArrowheads="1" noChangeShapeType="1" noTextEdit="1"/>
              </p:cNvSpPr>
              <p:nvPr/>
            </p:nvSpPr>
            <p:spPr>
              <a:xfrm>
                <a:off x="4289267" y="5162038"/>
                <a:ext cx="3043909" cy="1032858"/>
              </a:xfrm>
              <a:prstGeom prst="rect">
                <a:avLst/>
              </a:prstGeom>
              <a:blipFill rotWithShape="0">
                <a:blip r:embed="rId12"/>
                <a:stretch>
                  <a:fillRect/>
                </a:stretch>
              </a:blipFill>
            </p:spPr>
            <p:txBody>
              <a:bodyPr/>
              <a:lstStyle/>
              <a:p>
                <a:r>
                  <a:rPr lang="en-US">
                    <a:noFill/>
                  </a:rPr>
                  <a:t> </a:t>
                </a:r>
              </a:p>
            </p:txBody>
          </p:sp>
        </mc:Fallback>
      </mc:AlternateContent>
      <p:sp>
        <p:nvSpPr>
          <p:cNvPr id="83" name="文本框 82"/>
          <p:cNvSpPr txBox="1"/>
          <p:nvPr/>
        </p:nvSpPr>
        <p:spPr>
          <a:xfrm>
            <a:off x="3333290" y="4505965"/>
            <a:ext cx="1011819" cy="323165"/>
          </a:xfrm>
          <a:prstGeom prst="rect">
            <a:avLst/>
          </a:prstGeom>
          <a:noFill/>
        </p:spPr>
        <p:txBody>
          <a:bodyPr wrap="square">
            <a:spAutoFit/>
          </a:bodyPr>
          <a:lstStyle>
            <a:defPPr>
              <a:defRPr lang="en-GB"/>
            </a:defPPr>
            <a:lvl1pPr algn="ctr">
              <a:buNone/>
              <a:defRPr sz="750">
                <a:latin typeface="微软雅黑" panose="020B0503020204020204" pitchFamily="34" charset="-122"/>
                <a:ea typeface="微软雅黑" panose="020B0503020204020204" pitchFamily="34" charset="-122"/>
              </a:defRPr>
            </a:lvl1pPr>
          </a:lstStyle>
          <a:p>
            <a:r>
              <a:rPr lang="en-US" altLang="zh-CN" dirty="0" smtClean="0">
                <a:solidFill>
                  <a:srgbClr val="FF0000"/>
                </a:solidFill>
              </a:rPr>
              <a:t>Load </a:t>
            </a:r>
          </a:p>
          <a:p>
            <a:r>
              <a:rPr lang="en-US" altLang="zh-CN" dirty="0" smtClean="0">
                <a:solidFill>
                  <a:srgbClr val="FF0000"/>
                </a:solidFill>
              </a:rPr>
              <a:t>level </a:t>
            </a:r>
            <a:r>
              <a:rPr lang="en-US" altLang="zh-CN" dirty="0">
                <a:solidFill>
                  <a:srgbClr val="FF0000"/>
                </a:solidFill>
              </a:rPr>
              <a:t>3</a:t>
            </a:r>
          </a:p>
        </p:txBody>
      </p:sp>
      <p:sp>
        <p:nvSpPr>
          <p:cNvPr id="84" name="文本框 83"/>
          <p:cNvSpPr txBox="1"/>
          <p:nvPr/>
        </p:nvSpPr>
        <p:spPr>
          <a:xfrm>
            <a:off x="3561294" y="5520299"/>
            <a:ext cx="605131" cy="323165"/>
          </a:xfrm>
          <a:prstGeom prst="rect">
            <a:avLst/>
          </a:prstGeom>
          <a:noFill/>
        </p:spPr>
        <p:txBody>
          <a:bodyPr wrap="square">
            <a:spAutoFit/>
          </a:bodyPr>
          <a:lstStyle>
            <a:defPPr>
              <a:defRPr lang="en-GB"/>
            </a:defPPr>
            <a:lvl1pPr algn="ctr">
              <a:buNone/>
              <a:defRPr sz="750">
                <a:latin typeface="微软雅黑" panose="020B0503020204020204" pitchFamily="34" charset="-122"/>
                <a:ea typeface="微软雅黑" panose="020B0503020204020204" pitchFamily="34" charset="-122"/>
              </a:defRPr>
            </a:lvl1pPr>
          </a:lstStyle>
          <a:p>
            <a:r>
              <a:rPr lang="en-US" altLang="zh-CN" dirty="0" smtClean="0">
                <a:solidFill>
                  <a:srgbClr val="FF0000"/>
                </a:solidFill>
              </a:rPr>
              <a:t>Load </a:t>
            </a:r>
          </a:p>
          <a:p>
            <a:r>
              <a:rPr lang="en-US" altLang="zh-CN" dirty="0" smtClean="0">
                <a:solidFill>
                  <a:srgbClr val="FF0000"/>
                </a:solidFill>
              </a:rPr>
              <a:t>level 4</a:t>
            </a:r>
            <a:endParaRPr lang="en-US" altLang="zh-CN" dirty="0">
              <a:solidFill>
                <a:srgbClr val="FF0000"/>
              </a:solidFill>
            </a:endParaRPr>
          </a:p>
        </p:txBody>
      </p:sp>
      <p:sp>
        <p:nvSpPr>
          <p:cNvPr id="87" name="下箭头 86"/>
          <p:cNvSpPr/>
          <p:nvPr/>
        </p:nvSpPr>
        <p:spPr bwMode="auto">
          <a:xfrm>
            <a:off x="5691646" y="4104855"/>
            <a:ext cx="239150" cy="125849"/>
          </a:xfrm>
          <a:prstGeom prst="downArrow">
            <a:avLst/>
          </a:prstGeom>
          <a:noFill/>
          <a:ln w="19050"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US" sz="1333">
              <a:latin typeface="Arial" charset="0"/>
            </a:endParaRPr>
          </a:p>
        </p:txBody>
      </p:sp>
      <p:sp>
        <p:nvSpPr>
          <p:cNvPr id="88" name="文本框 87"/>
          <p:cNvSpPr txBox="1"/>
          <p:nvPr/>
        </p:nvSpPr>
        <p:spPr>
          <a:xfrm>
            <a:off x="3357949" y="5841200"/>
            <a:ext cx="1011819" cy="553998"/>
          </a:xfrm>
          <a:prstGeom prst="rect">
            <a:avLst/>
          </a:prstGeom>
          <a:noFill/>
        </p:spPr>
        <p:txBody>
          <a:bodyPr wrap="square">
            <a:spAutoFit/>
          </a:bodyPr>
          <a:lstStyle>
            <a:defPPr>
              <a:defRPr lang="en-GB"/>
            </a:defPPr>
            <a:lvl1pPr algn="ctr">
              <a:buNone/>
              <a:defRPr sz="750">
                <a:latin typeface="微软雅黑" panose="020B0503020204020204" pitchFamily="34" charset="-122"/>
                <a:ea typeface="微软雅黑" panose="020B0503020204020204" pitchFamily="34" charset="-122"/>
              </a:defRPr>
            </a:lvl1pPr>
          </a:lstStyle>
          <a:p>
            <a:r>
              <a:rPr lang="en-US" altLang="zh-CN" sz="1000" b="1" dirty="0" smtClean="0">
                <a:solidFill>
                  <a:srgbClr val="FF0000"/>
                </a:solidFill>
              </a:rPr>
              <a:t>.</a:t>
            </a:r>
          </a:p>
          <a:p>
            <a:r>
              <a:rPr lang="en-US" altLang="zh-CN" sz="1000" b="1" dirty="0" smtClean="0">
                <a:solidFill>
                  <a:srgbClr val="FF0000"/>
                </a:solidFill>
              </a:rPr>
              <a:t>.</a:t>
            </a:r>
          </a:p>
          <a:p>
            <a:r>
              <a:rPr lang="en-US" altLang="zh-CN" sz="1000" b="1" dirty="0" smtClean="0">
                <a:solidFill>
                  <a:srgbClr val="FF0000"/>
                </a:solidFill>
              </a:rPr>
              <a:t>.</a:t>
            </a:r>
          </a:p>
        </p:txBody>
      </p:sp>
    </p:spTree>
    <p:extLst>
      <p:ext uri="{BB962C8B-B14F-4D97-AF65-F5344CB8AC3E}">
        <p14:creationId xmlns:p14="http://schemas.microsoft.com/office/powerpoint/2010/main" val="4275737195"/>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51932" y="228600"/>
            <a:ext cx="10173383" cy="1143000"/>
          </a:xfrm>
        </p:spPr>
        <p:txBody>
          <a:bodyPr/>
          <a:lstStyle/>
          <a:p>
            <a:r>
              <a:rPr lang="en-GB" altLang="zh-CN" b="1" dirty="0">
                <a:solidFill>
                  <a:srgbClr val="C00000"/>
                </a:solidFill>
              </a:rPr>
              <a:t>NWDAF-Assisted Service Characteristics Learning for Slice</a:t>
            </a:r>
            <a:endParaRPr lang="zh-CN" alt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文本框 5"/>
          <p:cNvSpPr txBox="1"/>
          <p:nvPr/>
        </p:nvSpPr>
        <p:spPr>
          <a:xfrm>
            <a:off x="4409768" y="1101550"/>
            <a:ext cx="7782232" cy="5193729"/>
          </a:xfrm>
          <a:prstGeom prst="rect">
            <a:avLst/>
          </a:prstGeom>
          <a:noFill/>
        </p:spPr>
        <p:txBody>
          <a:bodyPr wrap="square" rtlCol="0">
            <a:spAutoFit/>
          </a:bodyPr>
          <a:lstStyle/>
          <a:p>
            <a:pPr>
              <a:spcBef>
                <a:spcPts val="600"/>
              </a:spcBef>
              <a:spcAft>
                <a:spcPts val="600"/>
              </a:spcAft>
            </a:pPr>
            <a:r>
              <a:rPr lang="en-GB" altLang="zh-CN" sz="1250" dirty="0" smtClean="0">
                <a:solidFill>
                  <a:srgbClr val="002060"/>
                </a:solidFill>
                <a:latin typeface="+mj-lt"/>
                <a:cs typeface="+mn-cs"/>
              </a:rPr>
              <a:t>1. Slice </a:t>
            </a:r>
            <a:r>
              <a:rPr lang="en-GB" altLang="zh-CN" sz="1250" dirty="0">
                <a:solidFill>
                  <a:srgbClr val="002060"/>
                </a:solidFill>
                <a:latin typeface="+mj-lt"/>
                <a:cs typeface="+mn-cs"/>
              </a:rPr>
              <a:t>B is created by OAM but SLA b/w operator and Tennant B is not signed. Slice B Field Test starts </a:t>
            </a:r>
            <a:r>
              <a:rPr lang="en-GB" altLang="zh-CN" sz="1250" dirty="0" smtClean="0">
                <a:solidFill>
                  <a:srgbClr val="002060"/>
                </a:solidFill>
                <a:latin typeface="+mj-lt"/>
                <a:cs typeface="+mn-cs"/>
              </a:rPr>
              <a:t>to </a:t>
            </a:r>
            <a:r>
              <a:rPr lang="en-GB" altLang="zh-CN" sz="1250" dirty="0">
                <a:solidFill>
                  <a:srgbClr val="002060"/>
                </a:solidFill>
                <a:latin typeface="+mj-lt"/>
                <a:cs typeface="+mn-cs"/>
              </a:rPr>
              <a:t>learn Service Characteristics for Slice B and avoid impacting on Slice A (as SLA b/w operator and Tennant A is already agreed</a:t>
            </a:r>
            <a:r>
              <a:rPr lang="en-GB" altLang="zh-CN" sz="1250" dirty="0" smtClean="0">
                <a:solidFill>
                  <a:srgbClr val="002060"/>
                </a:solidFill>
                <a:latin typeface="+mj-lt"/>
                <a:cs typeface="+mn-cs"/>
              </a:rPr>
              <a:t>).</a:t>
            </a:r>
            <a:endParaRPr lang="zh-CN" altLang="zh-CN" sz="1250" dirty="0">
              <a:solidFill>
                <a:srgbClr val="002060"/>
              </a:solidFill>
              <a:latin typeface="+mj-lt"/>
              <a:cs typeface="+mn-cs"/>
            </a:endParaRPr>
          </a:p>
          <a:p>
            <a:pPr>
              <a:spcBef>
                <a:spcPts val="600"/>
              </a:spcBef>
              <a:spcAft>
                <a:spcPts val="600"/>
              </a:spcAft>
            </a:pPr>
            <a:r>
              <a:rPr lang="en-GB" altLang="zh-CN" sz="1250" dirty="0" smtClean="0">
                <a:solidFill>
                  <a:srgbClr val="002060"/>
                </a:solidFill>
                <a:latin typeface="+mj-lt"/>
                <a:cs typeface="+mn-cs"/>
              </a:rPr>
              <a:t>2. NSSF </a:t>
            </a:r>
            <a:r>
              <a:rPr lang="en-GB" altLang="zh-CN" sz="1250" dirty="0">
                <a:solidFill>
                  <a:srgbClr val="002060"/>
                </a:solidFill>
                <a:latin typeface="+mj-lt"/>
                <a:cs typeface="+mn-cs"/>
              </a:rPr>
              <a:t>temporarily indicates slice B Field Trial Indication to PCF, in order to avoid impacting the agreed SLA for Slice A i.e. RAN will prioritize Slice A related activity compared to slice B.</a:t>
            </a:r>
            <a:endParaRPr lang="zh-CN" altLang="zh-CN" sz="1250" dirty="0">
              <a:solidFill>
                <a:srgbClr val="002060"/>
              </a:solidFill>
              <a:latin typeface="+mj-lt"/>
              <a:cs typeface="+mn-cs"/>
            </a:endParaRPr>
          </a:p>
          <a:p>
            <a:pPr>
              <a:spcBef>
                <a:spcPts val="600"/>
              </a:spcBef>
              <a:spcAft>
                <a:spcPts val="600"/>
              </a:spcAft>
            </a:pPr>
            <a:r>
              <a:rPr lang="en-GB" altLang="zh-CN" sz="1250" dirty="0" smtClean="0">
                <a:solidFill>
                  <a:srgbClr val="002060"/>
                </a:solidFill>
                <a:latin typeface="+mj-lt"/>
                <a:cs typeface="+mn-cs"/>
              </a:rPr>
              <a:t>3</a:t>
            </a:r>
            <a:r>
              <a:rPr lang="en-GB" altLang="zh-CN" sz="1250" dirty="0">
                <a:solidFill>
                  <a:srgbClr val="002060"/>
                </a:solidFill>
                <a:latin typeface="+mj-lt"/>
                <a:cs typeface="+mn-cs"/>
              </a:rPr>
              <a:t>. NSSF sends the </a:t>
            </a:r>
            <a:r>
              <a:rPr lang="en-GB" altLang="zh-CN" sz="1250" dirty="0" err="1">
                <a:solidFill>
                  <a:srgbClr val="002060"/>
                </a:solidFill>
                <a:latin typeface="+mj-lt"/>
                <a:cs typeface="+mn-cs"/>
              </a:rPr>
              <a:t>QoE</a:t>
            </a:r>
            <a:r>
              <a:rPr lang="en-GB" altLang="zh-CN" sz="1250" dirty="0">
                <a:solidFill>
                  <a:srgbClr val="002060"/>
                </a:solidFill>
                <a:latin typeface="+mj-lt"/>
                <a:cs typeface="+mn-cs"/>
              </a:rPr>
              <a:t> Requirement for Slice B to NWDAF and NWDAF derives the Service Characteristics for Slice B. </a:t>
            </a:r>
            <a:endParaRPr lang="en-GB" altLang="zh-CN" sz="1250" dirty="0" smtClean="0">
              <a:solidFill>
                <a:srgbClr val="002060"/>
              </a:solidFill>
              <a:latin typeface="+mj-lt"/>
              <a:cs typeface="+mn-cs"/>
            </a:endParaRPr>
          </a:p>
          <a:p>
            <a:pPr>
              <a:spcBef>
                <a:spcPts val="600"/>
              </a:spcBef>
              <a:spcAft>
                <a:spcPts val="600"/>
              </a:spcAft>
            </a:pPr>
            <a:r>
              <a:rPr lang="en-GB" altLang="zh-CN" sz="1250" dirty="0">
                <a:solidFill>
                  <a:srgbClr val="002060"/>
                </a:solidFill>
                <a:latin typeface="+mj-lt"/>
                <a:cs typeface="+mn-cs"/>
              </a:rPr>
              <a:t>4. NWDAF-Assisted </a:t>
            </a:r>
            <a:r>
              <a:rPr lang="en-GB" altLang="zh-CN" sz="1250" dirty="0" err="1">
                <a:solidFill>
                  <a:srgbClr val="002060"/>
                </a:solidFill>
                <a:latin typeface="+mj-lt"/>
                <a:cs typeface="+mn-cs"/>
              </a:rPr>
              <a:t>QoS</a:t>
            </a:r>
            <a:r>
              <a:rPr lang="en-GB" altLang="zh-CN" sz="1250" dirty="0">
                <a:solidFill>
                  <a:srgbClr val="002060"/>
                </a:solidFill>
                <a:latin typeface="+mj-lt"/>
                <a:cs typeface="+mn-cs"/>
              </a:rPr>
              <a:t> profile provisioning for slice B is performed, which depends on discussion outcome key issue 5 and </a:t>
            </a:r>
            <a:r>
              <a:rPr lang="en-GB" altLang="zh-CN" sz="1250" dirty="0" err="1">
                <a:solidFill>
                  <a:srgbClr val="002060"/>
                </a:solidFill>
                <a:latin typeface="+mj-lt"/>
                <a:cs typeface="+mn-cs"/>
              </a:rPr>
              <a:t>QoS</a:t>
            </a:r>
            <a:r>
              <a:rPr lang="en-GB" altLang="zh-CN" sz="1250" dirty="0">
                <a:solidFill>
                  <a:srgbClr val="002060"/>
                </a:solidFill>
                <a:latin typeface="+mj-lt"/>
                <a:cs typeface="+mn-cs"/>
              </a:rPr>
              <a:t> Profile Provisioning.</a:t>
            </a:r>
            <a:endParaRPr lang="zh-CN" altLang="zh-CN" sz="1250" dirty="0">
              <a:solidFill>
                <a:srgbClr val="002060"/>
              </a:solidFill>
              <a:latin typeface="+mj-lt"/>
              <a:cs typeface="+mn-cs"/>
            </a:endParaRPr>
          </a:p>
          <a:p>
            <a:pPr>
              <a:spcBef>
                <a:spcPts val="600"/>
              </a:spcBef>
              <a:spcAft>
                <a:spcPts val="600"/>
              </a:spcAft>
            </a:pPr>
            <a:r>
              <a:rPr lang="en-GB" altLang="zh-CN" sz="1250" dirty="0">
                <a:solidFill>
                  <a:srgbClr val="002060"/>
                </a:solidFill>
                <a:latin typeface="+mj-lt"/>
                <a:cs typeface="+mn-cs"/>
              </a:rPr>
              <a:t>5a. Only when NWDAF-Assisted </a:t>
            </a:r>
            <a:r>
              <a:rPr lang="en-GB" altLang="zh-CN" sz="1250" dirty="0" err="1">
                <a:solidFill>
                  <a:srgbClr val="002060"/>
                </a:solidFill>
                <a:latin typeface="+mj-lt"/>
                <a:cs typeface="+mn-cs"/>
              </a:rPr>
              <a:t>QoS</a:t>
            </a:r>
            <a:r>
              <a:rPr lang="en-GB" altLang="zh-CN" sz="1250" dirty="0">
                <a:solidFill>
                  <a:srgbClr val="002060"/>
                </a:solidFill>
                <a:latin typeface="+mj-lt"/>
                <a:cs typeface="+mn-cs"/>
              </a:rPr>
              <a:t> profile provisioning is successfully finished and the stable </a:t>
            </a:r>
            <a:r>
              <a:rPr lang="en-GB" altLang="zh-CN" sz="1250" dirty="0" err="1">
                <a:solidFill>
                  <a:srgbClr val="002060"/>
                </a:solidFill>
                <a:latin typeface="+mj-lt"/>
                <a:cs typeface="+mn-cs"/>
              </a:rPr>
              <a:t>QoS</a:t>
            </a:r>
            <a:r>
              <a:rPr lang="en-GB" altLang="zh-CN" sz="1250" dirty="0">
                <a:solidFill>
                  <a:srgbClr val="002060"/>
                </a:solidFill>
                <a:latin typeface="+mj-lt"/>
                <a:cs typeface="+mn-cs"/>
              </a:rPr>
              <a:t> profile per App ID is found e.g. </a:t>
            </a:r>
            <a:r>
              <a:rPr lang="en-GB" altLang="zh-CN" sz="1250" dirty="0" err="1">
                <a:solidFill>
                  <a:srgbClr val="002060"/>
                </a:solidFill>
                <a:latin typeface="+mj-lt"/>
                <a:cs typeface="+mn-cs"/>
              </a:rPr>
              <a:t>QoS</a:t>
            </a:r>
            <a:r>
              <a:rPr lang="en-GB" altLang="zh-CN" sz="1250" dirty="0">
                <a:solidFill>
                  <a:srgbClr val="002060"/>
                </a:solidFill>
                <a:latin typeface="+mj-lt"/>
                <a:cs typeface="+mn-cs"/>
              </a:rPr>
              <a:t> parameters combinations per Service MOS Window for APP 3 and APP4 , the procedure for NWDAF-Assisted Network Load Level Info will be </a:t>
            </a:r>
            <a:r>
              <a:rPr lang="en-GB" altLang="zh-CN" sz="1250" dirty="0" smtClean="0">
                <a:solidFill>
                  <a:srgbClr val="002060"/>
                </a:solidFill>
                <a:latin typeface="+mj-lt"/>
                <a:cs typeface="+mn-cs"/>
              </a:rPr>
              <a:t>performed and .</a:t>
            </a:r>
          </a:p>
          <a:p>
            <a:pPr>
              <a:spcBef>
                <a:spcPts val="600"/>
              </a:spcBef>
              <a:spcAft>
                <a:spcPts val="600"/>
              </a:spcAft>
            </a:pPr>
            <a:r>
              <a:rPr lang="en-GB" altLang="zh-CN" sz="1250" dirty="0">
                <a:solidFill>
                  <a:srgbClr val="002060"/>
                </a:solidFill>
                <a:latin typeface="+mj-lt"/>
                <a:cs typeface="+mn-cs"/>
              </a:rPr>
              <a:t>NWDAF classify the observed </a:t>
            </a:r>
            <a:r>
              <a:rPr lang="en-GB" altLang="zh-CN" sz="1250" dirty="0" err="1">
                <a:solidFill>
                  <a:srgbClr val="002060"/>
                </a:solidFill>
                <a:latin typeface="+mj-lt"/>
                <a:cs typeface="+mn-cs"/>
              </a:rPr>
              <a:t>QoE</a:t>
            </a:r>
            <a:r>
              <a:rPr lang="en-GB" altLang="zh-CN" sz="1250" dirty="0">
                <a:solidFill>
                  <a:srgbClr val="002060"/>
                </a:solidFill>
                <a:latin typeface="+mj-lt"/>
                <a:cs typeface="+mn-cs"/>
              </a:rPr>
              <a:t> data i.e. how many percent of user’s service experience satisfy per APP ID per slice per time (Slice A: x1% for APP 1, x2% for APP 2; Slice B: x3% for APP 3, x4% for APP 4)to  5 categories</a:t>
            </a:r>
            <a:r>
              <a:rPr lang="en-GB" altLang="zh-CN" sz="1250" dirty="0" smtClean="0">
                <a:solidFill>
                  <a:srgbClr val="002060"/>
                </a:solidFill>
                <a:latin typeface="+mj-lt"/>
                <a:cs typeface="+mn-cs"/>
              </a:rPr>
              <a:t>, which </a:t>
            </a:r>
            <a:r>
              <a:rPr lang="en-GB" altLang="zh-CN" sz="1250" dirty="0">
                <a:solidFill>
                  <a:srgbClr val="002060"/>
                </a:solidFill>
                <a:latin typeface="+mj-lt"/>
                <a:cs typeface="+mn-cs"/>
              </a:rPr>
              <a:t>equals to  Network Load Level </a:t>
            </a:r>
            <a:r>
              <a:rPr lang="en-GB" altLang="zh-CN" sz="1250" dirty="0" smtClean="0">
                <a:solidFill>
                  <a:srgbClr val="002060"/>
                </a:solidFill>
                <a:latin typeface="+mj-lt"/>
                <a:cs typeface="+mn-cs"/>
              </a:rPr>
              <a:t>1~5   </a:t>
            </a:r>
            <a:r>
              <a:rPr lang="en-GB" altLang="zh-CN" sz="1400" b="1" dirty="0" smtClean="0">
                <a:solidFill>
                  <a:srgbClr val="C00000"/>
                </a:solidFill>
                <a:latin typeface="+mj-lt"/>
                <a:cs typeface="+mn-cs"/>
              </a:rPr>
              <a:t>-&gt;see next slides for details.</a:t>
            </a:r>
          </a:p>
          <a:p>
            <a:pPr>
              <a:spcBef>
                <a:spcPts val="600"/>
              </a:spcBef>
              <a:spcAft>
                <a:spcPts val="600"/>
              </a:spcAft>
            </a:pPr>
            <a:r>
              <a:rPr lang="en-US" altLang="zh-CN" sz="1250" dirty="0" smtClean="0">
                <a:solidFill>
                  <a:srgbClr val="002060"/>
                </a:solidFill>
                <a:latin typeface="+mj-lt"/>
                <a:cs typeface="+mn-cs"/>
              </a:rPr>
              <a:t>5b</a:t>
            </a:r>
            <a:r>
              <a:rPr lang="en-US" altLang="zh-CN" sz="1250" dirty="0">
                <a:solidFill>
                  <a:srgbClr val="002060"/>
                </a:solidFill>
                <a:latin typeface="+mj-lt"/>
                <a:cs typeface="+mn-cs"/>
              </a:rPr>
              <a:t>. The NWDAF figures out the Network Load Level info per time per Region, by measuring the similarity between the observed </a:t>
            </a:r>
            <a:r>
              <a:rPr lang="en-US" altLang="zh-CN" sz="1250" dirty="0" err="1">
                <a:solidFill>
                  <a:srgbClr val="002060"/>
                </a:solidFill>
                <a:latin typeface="+mj-lt"/>
                <a:cs typeface="+mn-cs"/>
              </a:rPr>
              <a:t>QoE</a:t>
            </a:r>
            <a:r>
              <a:rPr lang="en-US" altLang="zh-CN" sz="1250" dirty="0">
                <a:solidFill>
                  <a:srgbClr val="002060"/>
                </a:solidFill>
                <a:latin typeface="+mj-lt"/>
                <a:cs typeface="+mn-cs"/>
              </a:rPr>
              <a:t> data i.e. how many percent of user’s service experience satisfy per APP ID per slice per </a:t>
            </a:r>
            <a:r>
              <a:rPr lang="en-US" altLang="zh-CN" sz="1250" dirty="0" smtClean="0">
                <a:solidFill>
                  <a:srgbClr val="002060"/>
                </a:solidFill>
                <a:latin typeface="+mj-lt"/>
                <a:cs typeface="+mn-cs"/>
              </a:rPr>
              <a:t>time and </a:t>
            </a:r>
            <a:r>
              <a:rPr lang="en-GB" altLang="zh-CN" sz="1250" dirty="0">
                <a:solidFill>
                  <a:srgbClr val="002060"/>
                </a:solidFill>
                <a:latin typeface="+mj-lt"/>
                <a:cs typeface="+mn-cs"/>
              </a:rPr>
              <a:t>and the Network Load Level 1~5</a:t>
            </a:r>
            <a:r>
              <a:rPr lang="en-US" altLang="zh-CN" sz="1250" dirty="0" smtClean="0">
                <a:solidFill>
                  <a:srgbClr val="002060"/>
                </a:solidFill>
                <a:latin typeface="+mj-lt"/>
                <a:cs typeface="+mn-cs"/>
              </a:rPr>
              <a:t>.</a:t>
            </a:r>
            <a:r>
              <a:rPr lang="en-GB" altLang="zh-CN" sz="1200" dirty="0">
                <a:solidFill>
                  <a:srgbClr val="002060"/>
                </a:solidFill>
              </a:rPr>
              <a:t> </a:t>
            </a:r>
            <a:r>
              <a:rPr lang="en-GB" altLang="zh-CN" sz="1200" b="1" dirty="0">
                <a:solidFill>
                  <a:srgbClr val="C00000"/>
                </a:solidFill>
              </a:rPr>
              <a:t>-&gt;see next slides for details</a:t>
            </a:r>
            <a:r>
              <a:rPr lang="en-GB" altLang="zh-CN" sz="1200" b="1" dirty="0" smtClean="0">
                <a:solidFill>
                  <a:srgbClr val="C00000"/>
                </a:solidFill>
              </a:rPr>
              <a:t>.</a:t>
            </a:r>
            <a:endParaRPr lang="en-GB" altLang="zh-CN" sz="1250" dirty="0">
              <a:solidFill>
                <a:srgbClr val="002060"/>
              </a:solidFill>
              <a:latin typeface="+mj-lt"/>
              <a:cs typeface="+mn-cs"/>
            </a:endParaRPr>
          </a:p>
          <a:p>
            <a:pPr>
              <a:spcBef>
                <a:spcPts val="600"/>
              </a:spcBef>
              <a:spcAft>
                <a:spcPts val="600"/>
              </a:spcAft>
            </a:pPr>
            <a:r>
              <a:rPr lang="en-GB" altLang="zh-CN" sz="1250" dirty="0" smtClean="0">
                <a:solidFill>
                  <a:srgbClr val="002060"/>
                </a:solidFill>
                <a:latin typeface="+mj-lt"/>
                <a:cs typeface="+mn-cs"/>
              </a:rPr>
              <a:t>5c~5d. NSSF/PCF </a:t>
            </a:r>
            <a:r>
              <a:rPr lang="en-GB" altLang="zh-CN" sz="1250" dirty="0">
                <a:solidFill>
                  <a:srgbClr val="002060"/>
                </a:solidFill>
                <a:latin typeface="+mj-lt"/>
                <a:cs typeface="+mn-cs"/>
              </a:rPr>
              <a:t>may use the Network Load Level info </a:t>
            </a:r>
            <a:r>
              <a:rPr lang="en-GB" altLang="zh-CN" sz="1250" dirty="0" smtClean="0">
                <a:solidFill>
                  <a:srgbClr val="002060"/>
                </a:solidFill>
                <a:latin typeface="+mj-lt"/>
                <a:cs typeface="+mn-cs"/>
              </a:rPr>
              <a:t>for </a:t>
            </a:r>
            <a:r>
              <a:rPr lang="en-GB" altLang="zh-CN" sz="1250" dirty="0">
                <a:solidFill>
                  <a:srgbClr val="002060"/>
                </a:solidFill>
                <a:latin typeface="+mj-lt"/>
                <a:cs typeface="+mn-cs"/>
              </a:rPr>
              <a:t>slice selection or slice congestion </a:t>
            </a:r>
            <a:r>
              <a:rPr lang="en-GB" altLang="zh-CN" sz="1250" dirty="0" smtClean="0">
                <a:solidFill>
                  <a:srgbClr val="002060"/>
                </a:solidFill>
                <a:latin typeface="+mj-lt"/>
                <a:cs typeface="+mn-cs"/>
              </a:rPr>
              <a:t>control or the policy decisions.</a:t>
            </a:r>
            <a:endParaRPr lang="en-GB" altLang="zh-CN" sz="1250" dirty="0">
              <a:solidFill>
                <a:srgbClr val="002060"/>
              </a:solidFill>
              <a:latin typeface="+mj-lt"/>
              <a:cs typeface="+mn-cs"/>
            </a:endParaRPr>
          </a:p>
          <a:p>
            <a:pPr>
              <a:spcBef>
                <a:spcPts val="600"/>
              </a:spcBef>
              <a:spcAft>
                <a:spcPts val="600"/>
              </a:spcAft>
            </a:pPr>
            <a:r>
              <a:rPr lang="en-GB" altLang="zh-CN" sz="1250" dirty="0">
                <a:solidFill>
                  <a:srgbClr val="002060"/>
                </a:solidFill>
                <a:latin typeface="+mj-lt"/>
                <a:cs typeface="+mn-cs"/>
              </a:rPr>
              <a:t>6. Slice B Field Test completes and the field test indication is removed and SLA between Operator and Tenant B is signed</a:t>
            </a:r>
            <a:r>
              <a:rPr lang="en-GB" altLang="zh-CN" sz="1250" dirty="0" smtClean="0">
                <a:solidFill>
                  <a:srgbClr val="002060"/>
                </a:solidFill>
                <a:latin typeface="+mj-lt"/>
                <a:cs typeface="+mn-cs"/>
              </a:rPr>
              <a:t>.</a:t>
            </a:r>
            <a:endParaRPr lang="en-US" altLang="zh-CN" sz="1200" dirty="0" smtClean="0">
              <a:solidFill>
                <a:srgbClr val="002060"/>
              </a:solidFill>
              <a:latin typeface="+mj-lt"/>
              <a:cs typeface="+mn-cs"/>
            </a:endParaRPr>
          </a:p>
        </p:txBody>
      </p:sp>
      <p:sp>
        <p:nvSpPr>
          <p:cNvPr id="9" name="Rectangle 20"/>
          <p:cNvSpPr>
            <a:spLocks noChangeArrowheads="1"/>
          </p:cNvSpPr>
          <p:nvPr/>
        </p:nvSpPr>
        <p:spPr bwMode="auto">
          <a:xfrm flipV="1">
            <a:off x="2197904" y="-1356854"/>
            <a:ext cx="8241188"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10" name="对象 9"/>
          <p:cNvGraphicFramePr>
            <a:graphicFrameLocks noChangeAspect="1"/>
          </p:cNvGraphicFramePr>
          <p:nvPr>
            <p:extLst>
              <p:ext uri="{D42A27DB-BD31-4B8C-83A1-F6EECF244321}">
                <p14:modId xmlns:p14="http://schemas.microsoft.com/office/powerpoint/2010/main" val="2265677851"/>
              </p:ext>
            </p:extLst>
          </p:nvPr>
        </p:nvGraphicFramePr>
        <p:xfrm>
          <a:off x="20820" y="973392"/>
          <a:ext cx="4388948" cy="5766005"/>
        </p:xfrm>
        <a:graphic>
          <a:graphicData uri="http://schemas.openxmlformats.org/presentationml/2006/ole">
            <mc:AlternateContent xmlns:mc="http://schemas.openxmlformats.org/markup-compatibility/2006">
              <mc:Choice xmlns:v="urn:schemas-microsoft-com:vml" Requires="v">
                <p:oleObj spid="_x0000_s57371" name="Visio" r:id="rId3" imgW="13876020" imgH="17114596" progId="Visio.Drawing.11">
                  <p:embed/>
                </p:oleObj>
              </mc:Choice>
              <mc:Fallback>
                <p:oleObj name="Visio" r:id="rId3" imgW="13876020" imgH="17114596" progId="Visio.Drawing.11">
                  <p:embed/>
                  <p:pic>
                    <p:nvPicPr>
                      <p:cNvPr id="0" name="Object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820" y="973392"/>
                        <a:ext cx="4388948" cy="5766005"/>
                      </a:xfrm>
                      <a:prstGeom prst="rect">
                        <a:avLst/>
                      </a:prstGeom>
                      <a:noFill/>
                    </p:spPr>
                  </p:pic>
                </p:oleObj>
              </mc:Fallback>
            </mc:AlternateContent>
          </a:graphicData>
        </a:graphic>
      </p:graphicFrame>
    </p:spTree>
    <p:extLst>
      <p:ext uri="{BB962C8B-B14F-4D97-AF65-F5344CB8AC3E}">
        <p14:creationId xmlns:p14="http://schemas.microsoft.com/office/powerpoint/2010/main" val="712197470"/>
      </p:ext>
    </p:extLst>
  </p:cSld>
  <p:clrMapOvr>
    <a:masterClrMapping/>
  </p:clrMapOvr>
  <mc:AlternateContent xmlns:mc="http://schemas.openxmlformats.org/markup-compatibility/2006" xmlns:p14="http://schemas.microsoft.com/office/powerpoint/2010/main">
    <mc:Choice Requires="p14">
      <p:transition p14:dur="10" advClick="0" advTm="8000"/>
    </mc:Choice>
    <mc:Fallback xmlns="">
      <p:transition advClick="0" advTm="8000"/>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4239462" y="3707961"/>
            <a:ext cx="3905471" cy="400110"/>
          </a:xfrm>
          <a:prstGeom prst="rect">
            <a:avLst/>
          </a:prstGeom>
          <a:solidFill>
            <a:srgbClr val="CCFFCC"/>
          </a:solidFill>
          <a:ln w="28575">
            <a:noFill/>
            <a:prstDash val="dash"/>
          </a:ln>
        </p:spPr>
        <p:txBody>
          <a:bodyPr wrap="square" rtlCol="0">
            <a:spAutoFit/>
          </a:bodyPr>
          <a:lstStyle>
            <a:defPPr>
              <a:defRPr lang="en-US"/>
            </a:defPPr>
            <a:lvl1pPr>
              <a:defRPr sz="1300" i="1">
                <a:solidFill>
                  <a:srgbClr val="0000FF"/>
                </a:solidFill>
                <a:latin typeface="Cambria Math" panose="02040503050406030204" pitchFamily="18" charset="0"/>
              </a:defRPr>
            </a:lvl1pPr>
          </a:lstStyle>
          <a:p>
            <a:pPr algn="r"/>
            <a:r>
              <a:rPr lang="en-US" sz="1000" dirty="0"/>
              <a:t>QoE requirement </a:t>
            </a:r>
          </a:p>
          <a:p>
            <a:pPr algn="r"/>
            <a:r>
              <a:rPr lang="en-US" sz="1000" dirty="0"/>
              <a:t>for Slice </a:t>
            </a:r>
            <a:r>
              <a:rPr lang="en-US" sz="1000" dirty="0" smtClean="0"/>
              <a:t>B</a:t>
            </a:r>
            <a:endParaRPr lang="en-US" sz="1000" dirty="0"/>
          </a:p>
        </p:txBody>
      </p:sp>
      <p:sp>
        <p:nvSpPr>
          <p:cNvPr id="49" name="文本框 48"/>
          <p:cNvSpPr txBox="1"/>
          <p:nvPr/>
        </p:nvSpPr>
        <p:spPr>
          <a:xfrm>
            <a:off x="4239462" y="3242138"/>
            <a:ext cx="3905471" cy="400110"/>
          </a:xfrm>
          <a:prstGeom prst="rect">
            <a:avLst/>
          </a:prstGeom>
          <a:solidFill>
            <a:srgbClr val="8FE2FF"/>
          </a:solidFill>
          <a:ln w="28575">
            <a:noFill/>
            <a:prstDash val="dash"/>
          </a:ln>
        </p:spPr>
        <p:txBody>
          <a:bodyPr wrap="square" rtlCol="0">
            <a:spAutoFit/>
          </a:bodyPr>
          <a:lstStyle>
            <a:defPPr>
              <a:defRPr lang="en-US"/>
            </a:defPPr>
            <a:lvl1pPr>
              <a:defRPr sz="1300" i="1">
                <a:solidFill>
                  <a:srgbClr val="0000FF"/>
                </a:solidFill>
                <a:latin typeface="Cambria Math" panose="02040503050406030204" pitchFamily="18" charset="0"/>
              </a:defRPr>
            </a:lvl1pPr>
          </a:lstStyle>
          <a:p>
            <a:pPr algn="r"/>
            <a:r>
              <a:rPr lang="en-US" sz="1000" dirty="0" smtClean="0"/>
              <a:t>QoE requirement </a:t>
            </a:r>
          </a:p>
          <a:p>
            <a:pPr algn="r"/>
            <a:r>
              <a:rPr lang="en-US" sz="1000" dirty="0" smtClean="0"/>
              <a:t>for Slice </a:t>
            </a:r>
            <a:r>
              <a:rPr lang="en-US" sz="1000" dirty="0"/>
              <a:t>A</a:t>
            </a:r>
          </a:p>
        </p:txBody>
      </p:sp>
      <mc:AlternateContent xmlns:mc="http://schemas.openxmlformats.org/markup-compatibility/2006" xmlns:a14="http://schemas.microsoft.com/office/drawing/2010/main">
        <mc:Choice Requires="a14">
          <p:sp>
            <p:nvSpPr>
              <p:cNvPr id="50" name="内容占位符 2"/>
              <p:cNvSpPr txBox="1">
                <a:spLocks/>
              </p:cNvSpPr>
              <p:nvPr/>
            </p:nvSpPr>
            <p:spPr>
              <a:xfrm>
                <a:off x="4309874" y="3143381"/>
                <a:ext cx="3043909" cy="1032858"/>
              </a:xfrm>
              <a:prstGeom prst="rect">
                <a:avLst/>
              </a:prstGeom>
            </p:spPr>
            <p:txBody>
              <a:bodyPr/>
              <a:lstStyle>
                <a:lvl1pPr marL="300031" indent="-300031" algn="l" defTabSz="801668" rtl="0" fontAlgn="base">
                  <a:lnSpc>
                    <a:spcPct val="140000"/>
                  </a:lnSpc>
                  <a:spcBef>
                    <a:spcPct val="0"/>
                  </a:spcBef>
                  <a:spcAft>
                    <a:spcPct val="0"/>
                  </a:spcAft>
                  <a:buClr>
                    <a:schemeClr val="bg2"/>
                  </a:buClr>
                  <a:buSzPct val="60000"/>
                  <a:buFont typeface="Wingdings" pitchFamily="2" charset="2"/>
                  <a:buChar char="l"/>
                  <a:defRPr sz="2000" b="1">
                    <a:solidFill>
                      <a:schemeClr val="tx1"/>
                    </a:solidFill>
                    <a:latin typeface="微软雅黑" panose="020B0503020204020204" pitchFamily="34" charset="-122"/>
                    <a:ea typeface="微软雅黑" panose="020B0503020204020204" pitchFamily="34" charset="-122"/>
                    <a:cs typeface="+mn-cs"/>
                  </a:defRPr>
                </a:lvl1pPr>
                <a:lvl2pPr marL="652447" indent="-250819" algn="l" defTabSz="801668" rtl="0" fontAlgn="base">
                  <a:lnSpc>
                    <a:spcPct val="140000"/>
                  </a:lnSpc>
                  <a:spcBef>
                    <a:spcPct val="0"/>
                  </a:spcBef>
                  <a:spcAft>
                    <a:spcPct val="0"/>
                  </a:spcAft>
                  <a:buClr>
                    <a:schemeClr val="tx1"/>
                  </a:buClr>
                  <a:buSzPct val="50000"/>
                  <a:buFont typeface="Wingdings" pitchFamily="2" charset="2"/>
                  <a:buChar char="p"/>
                  <a:defRPr>
                    <a:solidFill>
                      <a:schemeClr val="tx1"/>
                    </a:solidFill>
                    <a:latin typeface="微软雅黑" panose="020B0503020204020204" pitchFamily="34" charset="-122"/>
                    <a:ea typeface="微软雅黑" panose="020B0503020204020204" pitchFamily="34" charset="-122"/>
                  </a:defRPr>
                </a:lvl2pPr>
                <a:lvl3pPr marL="1003275" indent="-201608" algn="l" defTabSz="801668" rtl="0" fontAlgn="base">
                  <a:lnSpc>
                    <a:spcPct val="140000"/>
                  </a:lnSpc>
                  <a:spcBef>
                    <a:spcPct val="0"/>
                  </a:spcBef>
                  <a:spcAft>
                    <a:spcPct val="0"/>
                  </a:spcAft>
                  <a:buSzPct val="50000"/>
                  <a:buFont typeface="Wingdings" pitchFamily="2" charset="2"/>
                  <a:buChar char="n"/>
                  <a:defRPr sz="1600">
                    <a:solidFill>
                      <a:schemeClr val="tx1"/>
                    </a:solidFill>
                    <a:latin typeface="微软雅黑" panose="020B0503020204020204" pitchFamily="34" charset="-122"/>
                    <a:ea typeface="微软雅黑" panose="020B0503020204020204" pitchFamily="34" charset="-122"/>
                  </a:defRPr>
                </a:lvl3pPr>
                <a:lvl4pPr marL="1401728" indent="-200020" algn="l" defTabSz="801668" rtl="0" fontAlgn="base">
                  <a:lnSpc>
                    <a:spcPct val="140000"/>
                  </a:lnSpc>
                  <a:spcBef>
                    <a:spcPct val="0"/>
                  </a:spcBef>
                  <a:spcAft>
                    <a:spcPct val="0"/>
                  </a:spcAft>
                  <a:buChar char="–"/>
                  <a:defRPr sz="1400">
                    <a:solidFill>
                      <a:schemeClr val="tx1"/>
                    </a:solidFill>
                    <a:latin typeface="微软雅黑" panose="020B0503020204020204" pitchFamily="34" charset="-122"/>
                    <a:ea typeface="微软雅黑" panose="020B0503020204020204" pitchFamily="34" charset="-122"/>
                  </a:defRPr>
                </a:lvl4pPr>
                <a:lvl5pPr marL="1803355"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微软雅黑" panose="020B0503020204020204" pitchFamily="34" charset="-122"/>
                    <a:ea typeface="微软雅黑" panose="020B0503020204020204" pitchFamily="34" charset="-122"/>
                  </a:defRPr>
                </a:lvl5pPr>
                <a:lvl6pPr marL="2260544"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6pPr>
                <a:lvl7pPr marL="2717732"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7pPr>
                <a:lvl8pPr marL="3174921"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8pPr>
                <a:lvl9pPr marL="3632109"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9pPr>
              </a:lstStyle>
              <a:p>
                <a:pPr marL="12700" indent="0">
                  <a:buNone/>
                </a:pPr>
                <a14:m>
                  <m:oMath xmlns:m="http://schemas.openxmlformats.org/officeDocument/2006/math">
                    <m:r>
                      <m:rPr>
                        <m:nor/>
                      </m:rPr>
                      <a:rPr lang="en-US" sz="1000" b="0" dirty="0" smtClean="0">
                        <a:latin typeface="Calibri" panose="020F0502020204030204" pitchFamily="34" charset="0"/>
                        <a:cs typeface="Calibri" panose="020F0502020204030204" pitchFamily="34" charset="0"/>
                      </a:rPr>
                      <m:t>Service</m:t>
                    </m:r>
                    <m:r>
                      <m:rPr>
                        <m:nor/>
                      </m:rPr>
                      <a:rPr lang="en-US" sz="1000" b="0" dirty="0" smtClean="0">
                        <a:latin typeface="Calibri" panose="020F0502020204030204" pitchFamily="34" charset="0"/>
                        <a:cs typeface="Calibri" panose="020F0502020204030204" pitchFamily="34" charset="0"/>
                      </a:rPr>
                      <m:t> 1 </m:t>
                    </m:r>
                    <m:r>
                      <m:rPr>
                        <m:nor/>
                      </m:rPr>
                      <a:rPr lang="en-US" sz="1000" b="0" smtClean="0">
                        <a:latin typeface="Calibri" panose="020F0502020204030204" pitchFamily="34" charset="0"/>
                        <a:cs typeface="Calibri" panose="020F0502020204030204" pitchFamily="34" charset="0"/>
                      </a:rPr>
                      <m:t>MOS</m:t>
                    </m:r>
                    <m:r>
                      <a:rPr lang="en-US" sz="1000" b="0" i="1">
                        <a:latin typeface="Cambria Math" panose="02040503050406030204" pitchFamily="18" charset="0"/>
                        <a:ea typeface="Cambria Math" panose="02040503050406030204" pitchFamily="18" charset="0"/>
                        <a:cs typeface="Calibri" panose="020F0502020204030204" pitchFamily="34" charset="0"/>
                      </a:rPr>
                      <m:t>≥</m:t>
                    </m:r>
                    <m:r>
                      <m:rPr>
                        <m:nor/>
                      </m:rPr>
                      <a:rPr lang="en-US" sz="1000" b="0" dirty="0">
                        <a:latin typeface="Calibri" panose="020F0502020204030204" pitchFamily="34" charset="0"/>
                        <a:cs typeface="Calibri" panose="020F0502020204030204" pitchFamily="34" charset="0"/>
                      </a:rPr>
                      <m:t>3.0</m:t>
                    </m:r>
                    <m:r>
                      <a:rPr lang="en-US" sz="1000" b="0" i="1" dirty="0" smtClean="0">
                        <a:latin typeface="Cambria Math" panose="02040503050406030204" pitchFamily="18" charset="0"/>
                        <a:cs typeface="Calibri" panose="020F0502020204030204" pitchFamily="34" charset="0"/>
                      </a:rPr>
                      <m:t> </m:t>
                    </m:r>
                    <m:r>
                      <a:rPr lang="en-US" sz="1000" b="0" i="1" dirty="0" smtClean="0">
                        <a:latin typeface="Cambria Math" panose="02040503050406030204" pitchFamily="18" charset="0"/>
                        <a:cs typeface="Calibri" panose="020F0502020204030204" pitchFamily="34" charset="0"/>
                      </a:rPr>
                      <m:t>𝑎𝑛𝑑</m:t>
                    </m:r>
                    <m:r>
                      <a:rPr lang="en-US" sz="1000" b="0" i="1" dirty="0" smtClean="0">
                        <a:latin typeface="Cambria Math" panose="02040503050406030204" pitchFamily="18" charset="0"/>
                        <a:cs typeface="Calibri" panose="020F0502020204030204" pitchFamily="34" charset="0"/>
                      </a:rPr>
                      <m:t> </m:t>
                    </m:r>
                    <m:sSub>
                      <m:sSubPr>
                        <m:ctrlPr>
                          <a:rPr lang="zh-CN" altLang="zh-CN" sz="1000" b="0" i="1" kern="0" smtClean="0">
                            <a:solidFill>
                              <a:schemeClr val="tx1"/>
                            </a:solidFill>
                            <a:latin typeface="Cambria Math" panose="02040503050406030204" pitchFamily="18" charset="0"/>
                          </a:rPr>
                        </m:ctrlPr>
                      </m:sSubPr>
                      <m:e>
                        <m:r>
                          <a:rPr lang="en-US" altLang="zh-CN" sz="1000" b="0" i="1" kern="0">
                            <a:solidFill>
                              <a:schemeClr val="tx1"/>
                            </a:solidFill>
                            <a:latin typeface="Cambria Math" panose="02040503050406030204" pitchFamily="18" charset="0"/>
                            <a:ea typeface="Cambria Math" panose="02040503050406030204" pitchFamily="18" charset="0"/>
                          </a:rPr>
                          <m:t>h</m:t>
                        </m:r>
                      </m:e>
                      <m:sub>
                        <m:r>
                          <a:rPr lang="en-US" altLang="zh-CN" sz="1000" b="0" i="1" kern="0">
                            <a:solidFill>
                              <a:schemeClr val="tx1"/>
                            </a:solidFill>
                            <a:latin typeface="Cambria Math" panose="02040503050406030204" pitchFamily="18" charset="0"/>
                            <a:ea typeface="Cambria Math" panose="02040503050406030204" pitchFamily="18" charset="0"/>
                          </a:rPr>
                          <m:t>1</m:t>
                        </m:r>
                      </m:sub>
                    </m:sSub>
                    <m:r>
                      <a:rPr lang="en-US" altLang="zh-CN" sz="1000" b="0" i="1" kern="0">
                        <a:solidFill>
                          <a:schemeClr val="tx1"/>
                        </a:solidFill>
                        <a:latin typeface="Cambria Math" panose="02040503050406030204" pitchFamily="18" charset="0"/>
                        <a:ea typeface="Cambria Math" panose="02040503050406030204" pitchFamily="18" charset="0"/>
                      </a:rPr>
                      <m:t>≥8</m:t>
                    </m:r>
                    <m:r>
                      <a:rPr lang="en-US" altLang="zh-CN" sz="1000" b="0" i="1" kern="0" smtClean="0">
                        <a:solidFill>
                          <a:schemeClr val="tx1"/>
                        </a:solidFill>
                        <a:latin typeface="Cambria Math" panose="02040503050406030204" pitchFamily="18" charset="0"/>
                        <a:ea typeface="Cambria Math" panose="02040503050406030204" pitchFamily="18" charset="0"/>
                      </a:rPr>
                      <m:t>5</m:t>
                    </m:r>
                    <m:r>
                      <a:rPr lang="en-US" altLang="zh-CN" sz="1000" b="0" i="1" kern="0">
                        <a:solidFill>
                          <a:schemeClr val="tx1"/>
                        </a:solidFill>
                        <a:latin typeface="Cambria Math" panose="02040503050406030204" pitchFamily="18" charset="0"/>
                        <a:ea typeface="Cambria Math" panose="02040503050406030204" pitchFamily="18" charset="0"/>
                      </a:rPr>
                      <m:t>%</m:t>
                    </m:r>
                  </m:oMath>
                </a14:m>
                <a:r>
                  <a:rPr lang="en-GB" altLang="zh-CN" sz="1000" b="0" i="1" kern="0" dirty="0" smtClean="0">
                    <a:solidFill>
                      <a:schemeClr val="tx1"/>
                    </a:solidFill>
                    <a:latin typeface="Cambria Math" panose="02040503050406030204" pitchFamily="18" charset="0"/>
                    <a:ea typeface="Cambria Math" panose="02040503050406030204" pitchFamily="18" charset="0"/>
                  </a:rPr>
                  <a:t>(</a:t>
                </a:r>
                <a:r>
                  <a:rPr lang="en-GB" altLang="zh-CN" sz="1000" b="0" i="1" kern="0" dirty="0">
                    <a:solidFill>
                      <a:schemeClr val="tx1"/>
                    </a:solidFill>
                    <a:latin typeface="Cambria Math" panose="02040503050406030204" pitchFamily="18" charset="0"/>
                    <a:ea typeface="Cambria Math" panose="02040503050406030204" pitchFamily="18" charset="0"/>
                  </a:rPr>
                  <a:t>1)</a:t>
                </a:r>
              </a:p>
              <a:p>
                <a:pPr marL="12700" indent="0">
                  <a:buNone/>
                </a:pPr>
                <a14:m>
                  <m:oMath xmlns:m="http://schemas.openxmlformats.org/officeDocument/2006/math">
                    <m:sSub>
                      <m:sSubPr>
                        <m:ctrlPr>
                          <a:rPr lang="zh-CN" altLang="zh-CN" sz="1000" b="0" i="1" kern="0">
                            <a:solidFill>
                              <a:schemeClr val="tx1"/>
                            </a:solidFill>
                            <a:latin typeface="Cambria Math" panose="02040503050406030204" pitchFamily="18" charset="0"/>
                          </a:rPr>
                        </m:ctrlPr>
                      </m:sSubPr>
                      <m:e>
                        <m:r>
                          <m:rPr>
                            <m:nor/>
                          </m:rPr>
                          <a:rPr lang="en-US" sz="1000" b="0" dirty="0">
                            <a:latin typeface="Calibri" panose="020F0502020204030204" pitchFamily="34" charset="0"/>
                            <a:cs typeface="Calibri" panose="020F0502020204030204" pitchFamily="34" charset="0"/>
                          </a:rPr>
                          <m:t>Service</m:t>
                        </m:r>
                        <m:r>
                          <m:rPr>
                            <m:nor/>
                          </m:rPr>
                          <a:rPr lang="en-US" sz="1000" b="0" dirty="0">
                            <a:latin typeface="Calibri" panose="020F0502020204030204" pitchFamily="34" charset="0"/>
                            <a:cs typeface="Calibri" panose="020F0502020204030204" pitchFamily="34" charset="0"/>
                          </a:rPr>
                          <m:t> 2 </m:t>
                        </m:r>
                        <m:r>
                          <m:rPr>
                            <m:nor/>
                          </m:rPr>
                          <a:rPr lang="en-US" sz="1000" b="0">
                            <a:latin typeface="Calibri" panose="020F0502020204030204" pitchFamily="34" charset="0"/>
                            <a:cs typeface="Calibri" panose="020F0502020204030204" pitchFamily="34" charset="0"/>
                          </a:rPr>
                          <m:t>MOS</m:t>
                        </m:r>
                        <m:r>
                          <a:rPr lang="en-US" sz="1000" b="0" i="1">
                            <a:latin typeface="Cambria Math" panose="02040503050406030204" pitchFamily="18" charset="0"/>
                            <a:ea typeface="Cambria Math" panose="02040503050406030204" pitchFamily="18" charset="0"/>
                            <a:cs typeface="Calibri" panose="020F0502020204030204" pitchFamily="34" charset="0"/>
                          </a:rPr>
                          <m:t>≥</m:t>
                        </m:r>
                        <m:r>
                          <m:rPr>
                            <m:nor/>
                          </m:rPr>
                          <a:rPr lang="en-US" sz="1000" b="0" dirty="0">
                            <a:latin typeface="Calibri" panose="020F0502020204030204" pitchFamily="34" charset="0"/>
                            <a:cs typeface="Calibri" panose="020F0502020204030204" pitchFamily="34" charset="0"/>
                          </a:rPr>
                          <m:t>3.</m:t>
                        </m:r>
                        <m:r>
                          <a:rPr lang="en-US" sz="1000" b="0" i="1" dirty="0" smtClean="0">
                            <a:latin typeface="Cambria Math" panose="02040503050406030204" pitchFamily="18" charset="0"/>
                            <a:cs typeface="Calibri" panose="020F0502020204030204" pitchFamily="34" charset="0"/>
                          </a:rPr>
                          <m:t>5</m:t>
                        </m:r>
                        <m:r>
                          <a:rPr lang="en-US" sz="1000" b="0" i="1" dirty="0">
                            <a:latin typeface="Cambria Math" panose="02040503050406030204" pitchFamily="18" charset="0"/>
                            <a:cs typeface="Calibri" panose="020F0502020204030204" pitchFamily="34" charset="0"/>
                          </a:rPr>
                          <m:t> </m:t>
                        </m:r>
                        <m:r>
                          <a:rPr lang="en-US" sz="1000" b="0" i="1" dirty="0">
                            <a:latin typeface="Cambria Math" panose="02040503050406030204" pitchFamily="18" charset="0"/>
                            <a:cs typeface="Calibri" panose="020F0502020204030204" pitchFamily="34" charset="0"/>
                          </a:rPr>
                          <m:t>𝑎𝑛𝑑</m:t>
                        </m:r>
                        <m:r>
                          <a:rPr lang="en-US" sz="1000" b="0" i="1" dirty="0" smtClean="0">
                            <a:latin typeface="Cambria Math" panose="02040503050406030204" pitchFamily="18" charset="0"/>
                            <a:cs typeface="Calibri" panose="020F0502020204030204" pitchFamily="34" charset="0"/>
                          </a:rPr>
                          <m:t> </m:t>
                        </m:r>
                        <m:r>
                          <a:rPr lang="en-US" altLang="zh-CN" sz="1000" b="0" i="1" kern="0">
                            <a:solidFill>
                              <a:schemeClr val="tx1"/>
                            </a:solidFill>
                            <a:latin typeface="Cambria Math" panose="02040503050406030204" pitchFamily="18" charset="0"/>
                            <a:ea typeface="Cambria Math" panose="02040503050406030204" pitchFamily="18" charset="0"/>
                          </a:rPr>
                          <m:t>h</m:t>
                        </m:r>
                      </m:e>
                      <m:sub>
                        <m:r>
                          <a:rPr lang="en-US" altLang="zh-CN" sz="1000" b="0" i="1" kern="0">
                            <a:solidFill>
                              <a:schemeClr val="tx1"/>
                            </a:solidFill>
                            <a:latin typeface="Cambria Math" panose="02040503050406030204" pitchFamily="18" charset="0"/>
                            <a:ea typeface="Cambria Math" panose="02040503050406030204" pitchFamily="18" charset="0"/>
                          </a:rPr>
                          <m:t>2</m:t>
                        </m:r>
                      </m:sub>
                    </m:sSub>
                    <m:r>
                      <a:rPr lang="en-US" altLang="zh-CN" sz="1000" b="0" i="1" kern="0">
                        <a:solidFill>
                          <a:schemeClr val="tx1"/>
                        </a:solidFill>
                        <a:latin typeface="Cambria Math" panose="02040503050406030204" pitchFamily="18" charset="0"/>
                        <a:ea typeface="Cambria Math" panose="02040503050406030204" pitchFamily="18" charset="0"/>
                      </a:rPr>
                      <m:t>≥</m:t>
                    </m:r>
                    <m:r>
                      <a:rPr lang="en-US" altLang="zh-CN" sz="1000" b="0" i="1" kern="0" smtClean="0">
                        <a:solidFill>
                          <a:schemeClr val="tx1"/>
                        </a:solidFill>
                        <a:latin typeface="Cambria Math" panose="02040503050406030204" pitchFamily="18" charset="0"/>
                        <a:ea typeface="Cambria Math" panose="02040503050406030204" pitchFamily="18" charset="0"/>
                      </a:rPr>
                      <m:t>87</m:t>
                    </m:r>
                    <m:r>
                      <a:rPr lang="en-US" altLang="zh-CN" sz="1000" b="0" i="1" kern="0">
                        <a:solidFill>
                          <a:schemeClr val="tx1"/>
                        </a:solidFill>
                        <a:latin typeface="Cambria Math" panose="02040503050406030204" pitchFamily="18" charset="0"/>
                        <a:ea typeface="Cambria Math" panose="02040503050406030204" pitchFamily="18" charset="0"/>
                      </a:rPr>
                      <m:t>%</m:t>
                    </m:r>
                  </m:oMath>
                </a14:m>
                <a:r>
                  <a:rPr lang="en-GB" altLang="zh-CN" sz="1000" b="0" i="1" kern="0" dirty="0" smtClean="0">
                    <a:solidFill>
                      <a:schemeClr val="tx1"/>
                    </a:solidFill>
                    <a:latin typeface="Cambria Math" panose="02040503050406030204" pitchFamily="18" charset="0"/>
                    <a:ea typeface="Cambria Math" panose="02040503050406030204" pitchFamily="18" charset="0"/>
                  </a:rPr>
                  <a:t>(2</a:t>
                </a:r>
                <a:r>
                  <a:rPr lang="en-GB" altLang="zh-CN" sz="1000" b="0" i="1" kern="0" dirty="0">
                    <a:solidFill>
                      <a:schemeClr val="tx1"/>
                    </a:solidFill>
                    <a:latin typeface="Cambria Math" panose="02040503050406030204" pitchFamily="18" charset="0"/>
                    <a:ea typeface="Cambria Math" panose="02040503050406030204" pitchFamily="18" charset="0"/>
                  </a:rPr>
                  <a:t>)</a:t>
                </a:r>
              </a:p>
              <a:p>
                <a:pPr marL="12700" indent="0">
                  <a:buNone/>
                </a:pPr>
                <a14:m>
                  <m:oMath xmlns:m="http://schemas.openxmlformats.org/officeDocument/2006/math">
                    <m:sSub>
                      <m:sSubPr>
                        <m:ctrlPr>
                          <a:rPr lang="zh-CN" altLang="zh-CN" sz="1000" b="0" i="1" kern="0">
                            <a:solidFill>
                              <a:schemeClr val="tx1"/>
                            </a:solidFill>
                            <a:latin typeface="Cambria Math" panose="02040503050406030204" pitchFamily="18" charset="0"/>
                          </a:rPr>
                        </m:ctrlPr>
                      </m:sSubPr>
                      <m:e>
                        <m:r>
                          <m:rPr>
                            <m:nor/>
                          </m:rPr>
                          <a:rPr lang="en-US" sz="1000" b="0" dirty="0">
                            <a:latin typeface="Calibri" panose="020F0502020204030204" pitchFamily="34" charset="0"/>
                            <a:cs typeface="Calibri" panose="020F0502020204030204" pitchFamily="34" charset="0"/>
                          </a:rPr>
                          <m:t>Service</m:t>
                        </m:r>
                        <m:r>
                          <m:rPr>
                            <m:nor/>
                          </m:rPr>
                          <a:rPr lang="en-US" sz="1000" b="0" dirty="0">
                            <a:latin typeface="Calibri" panose="020F0502020204030204" pitchFamily="34" charset="0"/>
                            <a:cs typeface="Calibri" panose="020F0502020204030204" pitchFamily="34" charset="0"/>
                          </a:rPr>
                          <m:t> 3 </m:t>
                        </m:r>
                        <m:r>
                          <m:rPr>
                            <m:nor/>
                          </m:rPr>
                          <a:rPr lang="en-US" sz="1000" b="0">
                            <a:latin typeface="Calibri" panose="020F0502020204030204" pitchFamily="34" charset="0"/>
                            <a:cs typeface="Calibri" panose="020F0502020204030204" pitchFamily="34" charset="0"/>
                          </a:rPr>
                          <m:t>MOS</m:t>
                        </m:r>
                        <m:r>
                          <a:rPr lang="en-US" sz="1000" b="0" i="1">
                            <a:latin typeface="Cambria Math" panose="02040503050406030204" pitchFamily="18" charset="0"/>
                            <a:ea typeface="Cambria Math" panose="02040503050406030204" pitchFamily="18" charset="0"/>
                            <a:cs typeface="Calibri" panose="020F0502020204030204" pitchFamily="34" charset="0"/>
                          </a:rPr>
                          <m:t>≥</m:t>
                        </m:r>
                        <m:r>
                          <m:rPr>
                            <m:nor/>
                          </m:rPr>
                          <a:rPr lang="en-US" sz="1000" b="0" i="0" smtClean="0">
                            <a:latin typeface="Cambria Math" panose="02040503050406030204" pitchFamily="18" charset="0"/>
                            <a:ea typeface="Cambria Math" panose="02040503050406030204" pitchFamily="18" charset="0"/>
                            <a:cs typeface="Calibri" panose="020F0502020204030204" pitchFamily="34" charset="0"/>
                          </a:rPr>
                          <m:t>4</m:t>
                        </m:r>
                        <m:r>
                          <m:rPr>
                            <m:nor/>
                          </m:rPr>
                          <a:rPr lang="en-US" sz="1000" b="0" dirty="0">
                            <a:latin typeface="Calibri" panose="020F0502020204030204" pitchFamily="34" charset="0"/>
                            <a:cs typeface="Calibri" panose="020F0502020204030204" pitchFamily="34" charset="0"/>
                          </a:rPr>
                          <m:t>.0</m:t>
                        </m:r>
                        <m:r>
                          <a:rPr lang="en-US" sz="1000" b="0" i="1" dirty="0">
                            <a:latin typeface="Cambria Math" panose="02040503050406030204" pitchFamily="18" charset="0"/>
                            <a:cs typeface="Calibri" panose="020F0502020204030204" pitchFamily="34" charset="0"/>
                          </a:rPr>
                          <m:t> </m:t>
                        </m:r>
                        <m:r>
                          <a:rPr lang="en-US" sz="1000" b="0" i="1" dirty="0">
                            <a:latin typeface="Cambria Math" panose="02040503050406030204" pitchFamily="18" charset="0"/>
                            <a:cs typeface="Calibri" panose="020F0502020204030204" pitchFamily="34" charset="0"/>
                          </a:rPr>
                          <m:t>𝑎𝑛𝑑</m:t>
                        </m:r>
                        <m:r>
                          <a:rPr lang="en-US" sz="1000" b="0" i="1" dirty="0" smtClean="0">
                            <a:latin typeface="Cambria Math" panose="02040503050406030204" pitchFamily="18" charset="0"/>
                            <a:cs typeface="Calibri" panose="020F0502020204030204" pitchFamily="34" charset="0"/>
                          </a:rPr>
                          <m:t> </m:t>
                        </m:r>
                        <m:r>
                          <a:rPr lang="en-US" altLang="zh-CN" sz="1000" b="0" i="1" kern="0">
                            <a:solidFill>
                              <a:schemeClr val="tx1"/>
                            </a:solidFill>
                            <a:latin typeface="Cambria Math" panose="02040503050406030204" pitchFamily="18" charset="0"/>
                            <a:ea typeface="Cambria Math" panose="02040503050406030204" pitchFamily="18" charset="0"/>
                          </a:rPr>
                          <m:t>h</m:t>
                        </m:r>
                      </m:e>
                      <m:sub>
                        <m:r>
                          <a:rPr lang="en-US" altLang="zh-CN" sz="1000" b="0" i="1" kern="0" smtClean="0">
                            <a:solidFill>
                              <a:schemeClr val="tx1"/>
                            </a:solidFill>
                            <a:latin typeface="Cambria Math" panose="02040503050406030204" pitchFamily="18" charset="0"/>
                            <a:ea typeface="Cambria Math" panose="02040503050406030204" pitchFamily="18" charset="0"/>
                          </a:rPr>
                          <m:t>3</m:t>
                        </m:r>
                      </m:sub>
                    </m:sSub>
                    <m:r>
                      <a:rPr lang="en-US" altLang="zh-CN" sz="1000" b="0" i="1" kern="0">
                        <a:solidFill>
                          <a:schemeClr val="tx1"/>
                        </a:solidFill>
                        <a:latin typeface="Cambria Math" panose="02040503050406030204" pitchFamily="18" charset="0"/>
                        <a:ea typeface="Cambria Math" panose="02040503050406030204" pitchFamily="18" charset="0"/>
                      </a:rPr>
                      <m:t>≥8</m:t>
                    </m:r>
                    <m:r>
                      <a:rPr lang="en-US" altLang="zh-CN" sz="1000" b="0" i="1" kern="0" smtClean="0">
                        <a:solidFill>
                          <a:schemeClr val="tx1"/>
                        </a:solidFill>
                        <a:latin typeface="Cambria Math" panose="02040503050406030204" pitchFamily="18" charset="0"/>
                        <a:ea typeface="Cambria Math" panose="02040503050406030204" pitchFamily="18" charset="0"/>
                      </a:rPr>
                      <m:t>6</m:t>
                    </m:r>
                    <m:r>
                      <a:rPr lang="en-US" altLang="zh-CN" sz="1000" b="0" i="1" kern="0">
                        <a:solidFill>
                          <a:schemeClr val="tx1"/>
                        </a:solidFill>
                        <a:latin typeface="Cambria Math" panose="02040503050406030204" pitchFamily="18" charset="0"/>
                        <a:ea typeface="Cambria Math" panose="02040503050406030204" pitchFamily="18" charset="0"/>
                      </a:rPr>
                      <m:t>%</m:t>
                    </m:r>
                  </m:oMath>
                </a14:m>
                <a:r>
                  <a:rPr lang="en-US" altLang="zh-CN" sz="1000" b="0" i="1" kern="0" dirty="0">
                    <a:solidFill>
                      <a:schemeClr val="tx1"/>
                    </a:solidFill>
                    <a:latin typeface="Cambria Math" panose="02040503050406030204" pitchFamily="18" charset="0"/>
                    <a:ea typeface="Cambria Math" panose="02040503050406030204" pitchFamily="18" charset="0"/>
                  </a:rPr>
                  <a:t> </a:t>
                </a:r>
                <a:r>
                  <a:rPr lang="en-GB" altLang="zh-CN" sz="1000" b="0" i="1" kern="0" dirty="0" smtClean="0">
                    <a:solidFill>
                      <a:schemeClr val="tx1"/>
                    </a:solidFill>
                    <a:latin typeface="Cambria Math" panose="02040503050406030204" pitchFamily="18" charset="0"/>
                    <a:ea typeface="Cambria Math" panose="02040503050406030204" pitchFamily="18" charset="0"/>
                  </a:rPr>
                  <a:t>(3)</a:t>
                </a:r>
                <a:endParaRPr lang="en-GB" altLang="zh-CN" sz="1000" b="0" i="1" kern="0" dirty="0">
                  <a:solidFill>
                    <a:schemeClr val="tx1"/>
                  </a:solidFill>
                  <a:latin typeface="Cambria Math" panose="02040503050406030204" pitchFamily="18" charset="0"/>
                  <a:ea typeface="Cambria Math" panose="02040503050406030204" pitchFamily="18" charset="0"/>
                </a:endParaRPr>
              </a:p>
              <a:p>
                <a:pPr marL="12700" indent="0">
                  <a:buNone/>
                </a:pPr>
                <a14:m>
                  <m:oMath xmlns:m="http://schemas.openxmlformats.org/officeDocument/2006/math">
                    <m:sSub>
                      <m:sSubPr>
                        <m:ctrlPr>
                          <a:rPr lang="zh-CN" altLang="zh-CN" sz="1000" b="0" i="1" kern="0">
                            <a:solidFill>
                              <a:schemeClr val="tx1"/>
                            </a:solidFill>
                            <a:latin typeface="Cambria Math" panose="02040503050406030204" pitchFamily="18" charset="0"/>
                          </a:rPr>
                        </m:ctrlPr>
                      </m:sSubPr>
                      <m:e>
                        <m:r>
                          <m:rPr>
                            <m:nor/>
                          </m:rPr>
                          <a:rPr lang="en-US" sz="1000" b="0" dirty="0">
                            <a:latin typeface="Calibri" panose="020F0502020204030204" pitchFamily="34" charset="0"/>
                            <a:cs typeface="Calibri" panose="020F0502020204030204" pitchFamily="34" charset="0"/>
                          </a:rPr>
                          <m:t>Service</m:t>
                        </m:r>
                        <m:r>
                          <m:rPr>
                            <m:nor/>
                          </m:rPr>
                          <a:rPr lang="en-US" sz="1000" b="0" dirty="0">
                            <a:latin typeface="Calibri" panose="020F0502020204030204" pitchFamily="34" charset="0"/>
                            <a:cs typeface="Calibri" panose="020F0502020204030204" pitchFamily="34" charset="0"/>
                          </a:rPr>
                          <m:t> 4 </m:t>
                        </m:r>
                        <m:r>
                          <m:rPr>
                            <m:nor/>
                          </m:rPr>
                          <a:rPr lang="en-US" sz="1000" b="0">
                            <a:latin typeface="Calibri" panose="020F0502020204030204" pitchFamily="34" charset="0"/>
                            <a:cs typeface="Calibri" panose="020F0502020204030204" pitchFamily="34" charset="0"/>
                          </a:rPr>
                          <m:t>MOS</m:t>
                        </m:r>
                        <m:r>
                          <a:rPr lang="en-US" sz="1000" b="0" i="1">
                            <a:latin typeface="Cambria Math" panose="02040503050406030204" pitchFamily="18" charset="0"/>
                            <a:ea typeface="Cambria Math" panose="02040503050406030204" pitchFamily="18" charset="0"/>
                            <a:cs typeface="Calibri" panose="020F0502020204030204" pitchFamily="34" charset="0"/>
                          </a:rPr>
                          <m:t>≥</m:t>
                        </m:r>
                        <m:r>
                          <m:rPr>
                            <m:nor/>
                          </m:rPr>
                          <a:rPr lang="en-US" sz="1000" b="0" dirty="0">
                            <a:latin typeface="Calibri" panose="020F0502020204030204" pitchFamily="34" charset="0"/>
                            <a:cs typeface="Calibri" panose="020F0502020204030204" pitchFamily="34" charset="0"/>
                          </a:rPr>
                          <m:t>3.0</m:t>
                        </m:r>
                        <m:r>
                          <a:rPr lang="en-US" sz="1000" b="0" i="1" dirty="0">
                            <a:latin typeface="Cambria Math" panose="02040503050406030204" pitchFamily="18" charset="0"/>
                            <a:cs typeface="Calibri" panose="020F0502020204030204" pitchFamily="34" charset="0"/>
                          </a:rPr>
                          <m:t> </m:t>
                        </m:r>
                        <m:r>
                          <a:rPr lang="en-US" sz="1000" b="0" i="1" dirty="0">
                            <a:latin typeface="Cambria Math" panose="02040503050406030204" pitchFamily="18" charset="0"/>
                            <a:cs typeface="Calibri" panose="020F0502020204030204" pitchFamily="34" charset="0"/>
                          </a:rPr>
                          <m:t>𝑎𝑛𝑑</m:t>
                        </m:r>
                        <m:r>
                          <a:rPr lang="en-US" sz="1000" b="0" i="1" dirty="0" smtClean="0">
                            <a:latin typeface="Cambria Math" panose="02040503050406030204" pitchFamily="18" charset="0"/>
                            <a:cs typeface="Calibri" panose="020F0502020204030204" pitchFamily="34" charset="0"/>
                          </a:rPr>
                          <m:t> </m:t>
                        </m:r>
                        <m:r>
                          <a:rPr lang="en-US" altLang="zh-CN" sz="1000" b="0" i="1" kern="0">
                            <a:solidFill>
                              <a:schemeClr val="tx1"/>
                            </a:solidFill>
                            <a:latin typeface="Cambria Math" panose="02040503050406030204" pitchFamily="18" charset="0"/>
                            <a:ea typeface="Cambria Math" panose="02040503050406030204" pitchFamily="18" charset="0"/>
                          </a:rPr>
                          <m:t>h</m:t>
                        </m:r>
                      </m:e>
                      <m:sub>
                        <m:r>
                          <a:rPr lang="en-US" altLang="zh-CN" sz="1000" b="0" i="1" kern="0" smtClean="0">
                            <a:solidFill>
                              <a:schemeClr val="tx1"/>
                            </a:solidFill>
                            <a:latin typeface="Cambria Math" panose="02040503050406030204" pitchFamily="18" charset="0"/>
                            <a:ea typeface="Cambria Math" panose="02040503050406030204" pitchFamily="18" charset="0"/>
                          </a:rPr>
                          <m:t>4</m:t>
                        </m:r>
                      </m:sub>
                    </m:sSub>
                    <m:r>
                      <a:rPr lang="en-US" altLang="zh-CN" sz="1000" b="0" i="1" kern="0">
                        <a:solidFill>
                          <a:schemeClr val="tx1"/>
                        </a:solidFill>
                        <a:latin typeface="Cambria Math" panose="02040503050406030204" pitchFamily="18" charset="0"/>
                        <a:ea typeface="Cambria Math" panose="02040503050406030204" pitchFamily="18" charset="0"/>
                      </a:rPr>
                      <m:t>≥</m:t>
                    </m:r>
                    <m:r>
                      <a:rPr lang="en-US" altLang="zh-CN" sz="1000" b="0" i="1" kern="0" smtClean="0">
                        <a:solidFill>
                          <a:schemeClr val="tx1"/>
                        </a:solidFill>
                        <a:latin typeface="Cambria Math" panose="02040503050406030204" pitchFamily="18" charset="0"/>
                        <a:ea typeface="Cambria Math" panose="02040503050406030204" pitchFamily="18" charset="0"/>
                      </a:rPr>
                      <m:t>88</m:t>
                    </m:r>
                    <m:r>
                      <a:rPr lang="en-US" altLang="zh-CN" sz="1000" b="0" i="1" kern="0">
                        <a:solidFill>
                          <a:schemeClr val="tx1"/>
                        </a:solidFill>
                        <a:latin typeface="Cambria Math" panose="02040503050406030204" pitchFamily="18" charset="0"/>
                        <a:ea typeface="Cambria Math" panose="02040503050406030204" pitchFamily="18" charset="0"/>
                      </a:rPr>
                      <m:t>%</m:t>
                    </m:r>
                  </m:oMath>
                </a14:m>
                <a:r>
                  <a:rPr lang="en-US" altLang="zh-CN" sz="1000" b="0" i="1" kern="0" dirty="0">
                    <a:solidFill>
                      <a:schemeClr val="tx1"/>
                    </a:solidFill>
                    <a:latin typeface="Cambria Math" panose="02040503050406030204" pitchFamily="18" charset="0"/>
                    <a:ea typeface="Cambria Math" panose="02040503050406030204" pitchFamily="18" charset="0"/>
                  </a:rPr>
                  <a:t> </a:t>
                </a:r>
                <a:r>
                  <a:rPr lang="en-GB" altLang="zh-CN" sz="1000" b="0" i="1" kern="0" dirty="0" smtClean="0">
                    <a:solidFill>
                      <a:schemeClr val="tx1"/>
                    </a:solidFill>
                    <a:latin typeface="Cambria Math" panose="02040503050406030204" pitchFamily="18" charset="0"/>
                    <a:ea typeface="Cambria Math" panose="02040503050406030204" pitchFamily="18" charset="0"/>
                  </a:rPr>
                  <a:t>(4)</a:t>
                </a:r>
              </a:p>
            </p:txBody>
          </p:sp>
        </mc:Choice>
        <mc:Fallback xmlns="">
          <p:sp>
            <p:nvSpPr>
              <p:cNvPr id="50" name="内容占位符 2"/>
              <p:cNvSpPr txBox="1">
                <a:spLocks noRot="1" noChangeAspect="1" noMove="1" noResize="1" noEditPoints="1" noAdjustHandles="1" noChangeArrowheads="1" noChangeShapeType="1" noTextEdit="1"/>
              </p:cNvSpPr>
              <p:nvPr/>
            </p:nvSpPr>
            <p:spPr>
              <a:xfrm>
                <a:off x="4309874" y="3143381"/>
                <a:ext cx="3043909" cy="1032858"/>
              </a:xfrm>
              <a:prstGeom prst="rect">
                <a:avLst/>
              </a:prstGeom>
              <a:blipFill rotWithShape="0">
                <a:blip r:embed="rId4"/>
                <a:stretch>
                  <a:fillRect/>
                </a:stretch>
              </a:blipFill>
            </p:spPr>
            <p:txBody>
              <a:bodyPr/>
              <a:lstStyle/>
              <a:p>
                <a:r>
                  <a:rPr lang="zh-CN" altLang="en-US">
                    <a:noFill/>
                  </a:rPr>
                  <a:t> </a:t>
                </a:r>
              </a:p>
            </p:txBody>
          </p:sp>
        </mc:Fallback>
      </mc:AlternateContent>
      <p:sp>
        <p:nvSpPr>
          <p:cNvPr id="20" name="右大括号 19"/>
          <p:cNvSpPr/>
          <p:nvPr/>
        </p:nvSpPr>
        <p:spPr bwMode="auto">
          <a:xfrm rot="10800000">
            <a:off x="4007976" y="822477"/>
            <a:ext cx="285916" cy="1910677"/>
          </a:xfrm>
          <a:prstGeom prst="rightBrace">
            <a:avLst>
              <a:gd name="adj1" fmla="val 8333"/>
              <a:gd name="adj2" fmla="val 48449"/>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graphicFrame>
        <p:nvGraphicFramePr>
          <p:cNvPr id="14" name="对象 13"/>
          <p:cNvGraphicFramePr>
            <a:graphicFrameLocks noChangeAspect="1"/>
          </p:cNvGraphicFramePr>
          <p:nvPr>
            <p:extLst/>
          </p:nvPr>
        </p:nvGraphicFramePr>
        <p:xfrm>
          <a:off x="4193836" y="840872"/>
          <a:ext cx="4159155" cy="1893341"/>
        </p:xfrm>
        <a:graphic>
          <a:graphicData uri="http://schemas.openxmlformats.org/presentationml/2006/ole">
            <mc:AlternateContent xmlns:mc="http://schemas.openxmlformats.org/markup-compatibility/2006">
              <mc:Choice xmlns:v="urn:schemas-microsoft-com:vml" Requires="v">
                <p:oleObj spid="_x0000_s56542" name="Visio" r:id="rId5" imgW="3505009" imgH="2362152" progId="Visio.Drawing.11">
                  <p:embed/>
                </p:oleObj>
              </mc:Choice>
              <mc:Fallback>
                <p:oleObj name="Visio" r:id="rId5" imgW="3505009" imgH="2362152" progId="Visio.Drawing.11">
                  <p:embed/>
                  <p:pic>
                    <p:nvPicPr>
                      <p:cNvPr id="0" name=""/>
                      <p:cNvPicPr/>
                      <p:nvPr/>
                    </p:nvPicPr>
                    <p:blipFill>
                      <a:blip r:embed="rId6"/>
                      <a:stretch>
                        <a:fillRect/>
                      </a:stretch>
                    </p:blipFill>
                    <p:spPr>
                      <a:xfrm>
                        <a:off x="4193836" y="840872"/>
                        <a:ext cx="4159155" cy="1893341"/>
                      </a:xfrm>
                      <a:prstGeom prst="rect">
                        <a:avLst/>
                      </a:prstGeom>
                    </p:spPr>
                  </p:pic>
                </p:oleObj>
              </mc:Fallback>
            </mc:AlternateContent>
          </a:graphicData>
        </a:graphic>
      </p:graphicFrame>
      <p:sp>
        <p:nvSpPr>
          <p:cNvPr id="22" name="右大括号 21"/>
          <p:cNvSpPr/>
          <p:nvPr/>
        </p:nvSpPr>
        <p:spPr bwMode="auto">
          <a:xfrm rot="10800000">
            <a:off x="4002712" y="2817382"/>
            <a:ext cx="285916" cy="337053"/>
          </a:xfrm>
          <a:prstGeom prst="rightBrace">
            <a:avLst>
              <a:gd name="adj1" fmla="val 8333"/>
              <a:gd name="adj2" fmla="val 51597"/>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sp>
        <p:nvSpPr>
          <p:cNvPr id="42" name="圆角矩形 41"/>
          <p:cNvSpPr/>
          <p:nvPr/>
        </p:nvSpPr>
        <p:spPr bwMode="auto">
          <a:xfrm>
            <a:off x="250182" y="5264876"/>
            <a:ext cx="3394540" cy="456946"/>
          </a:xfrm>
          <a:prstGeom prst="roundRect">
            <a:avLst/>
          </a:prstGeom>
          <a:solidFill>
            <a:srgbClr val="CCFFFF"/>
          </a:solidFill>
          <a:ln w="12700" algn="ctr">
            <a:solidFill>
              <a:srgbClr val="41719C"/>
            </a:solidFill>
            <a:prstDash val="dash"/>
            <a:miter lim="800000"/>
            <a:headEnd/>
            <a:tailEnd/>
          </a:ln>
        </p:spPr>
        <p:txBody>
          <a:bodyPr anchor="ctr"/>
          <a:lstStyle/>
          <a:p>
            <a:pPr algn="ctr"/>
            <a:r>
              <a:rPr lang="en-US" altLang="zh-CN" sz="1500" dirty="0">
                <a:solidFill>
                  <a:schemeClr val="tx1"/>
                </a:solidFill>
                <a:latin typeface="微软雅黑" panose="020B0503020204020204" pitchFamily="34" charset="-122"/>
                <a:ea typeface="微软雅黑" panose="020B0503020204020204" pitchFamily="34" charset="-122"/>
              </a:rPr>
              <a:t>5G NF</a:t>
            </a:r>
            <a:endParaRPr lang="zh-CN" altLang="en-US" sz="1500" dirty="0">
              <a:solidFill>
                <a:schemeClr val="tx1"/>
              </a:solidFill>
              <a:latin typeface="微软雅黑" panose="020B0503020204020204" pitchFamily="34" charset="-122"/>
              <a:ea typeface="微软雅黑" panose="020B0503020204020204" pitchFamily="34" charset="-122"/>
            </a:endParaRPr>
          </a:p>
        </p:txBody>
      </p:sp>
      <p:sp>
        <p:nvSpPr>
          <p:cNvPr id="43" name="Rounded Rectangle 3"/>
          <p:cNvSpPr>
            <a:spLocks noChangeArrowheads="1"/>
          </p:cNvSpPr>
          <p:nvPr/>
        </p:nvSpPr>
        <p:spPr bwMode="auto">
          <a:xfrm>
            <a:off x="158111" y="2229341"/>
            <a:ext cx="3497794" cy="962935"/>
          </a:xfrm>
          <a:prstGeom prst="roundRect">
            <a:avLst>
              <a:gd name="adj" fmla="val 8847"/>
            </a:avLst>
          </a:prstGeom>
          <a:noFill/>
          <a:ln w="12700" algn="ctr">
            <a:solidFill>
              <a:schemeClr val="tx2">
                <a:lumMod val="50000"/>
              </a:schemeClr>
            </a:solidFill>
            <a:prstDash val="lgDash"/>
            <a:miter lim="800000"/>
            <a:headEnd/>
            <a:tailEnd/>
          </a:ln>
        </p:spPr>
        <p:txBody>
          <a:bodyPr anchor="ctr"/>
          <a:lstStyle>
            <a:lvl1pPr>
              <a:spcBef>
                <a:spcPct val="20000"/>
              </a:spcBef>
              <a:buBlip>
                <a:blip r:embed="rId7"/>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a:spcBef>
                <a:spcPct val="0"/>
              </a:spcBef>
              <a:buNone/>
            </a:pPr>
            <a:endParaRPr lang="en-US" altLang="zh-CN" sz="750">
              <a:latin typeface="微软雅黑" panose="020B0503020204020204" pitchFamily="34" charset="-122"/>
              <a:ea typeface="微软雅黑" panose="020B0503020204020204" pitchFamily="34" charset="-122"/>
            </a:endParaRPr>
          </a:p>
        </p:txBody>
      </p:sp>
      <p:grpSp>
        <p:nvGrpSpPr>
          <p:cNvPr id="52" name="组合 51"/>
          <p:cNvGrpSpPr/>
          <p:nvPr/>
        </p:nvGrpSpPr>
        <p:grpSpPr>
          <a:xfrm>
            <a:off x="2450225" y="2313245"/>
            <a:ext cx="1070779" cy="577004"/>
            <a:chOff x="2344839" y="849773"/>
            <a:chExt cx="1177266" cy="537935"/>
          </a:xfrm>
        </p:grpSpPr>
        <p:sp>
          <p:nvSpPr>
            <p:cNvPr id="53" name="Rectangle 59"/>
            <p:cNvSpPr/>
            <p:nvPr/>
          </p:nvSpPr>
          <p:spPr bwMode="auto">
            <a:xfrm>
              <a:off x="2344839" y="1172506"/>
              <a:ext cx="1177266" cy="215202"/>
            </a:xfrm>
            <a:prstGeom prst="rect">
              <a:avLst/>
            </a:prstGeom>
            <a:noFill/>
          </p:spPr>
          <p:txBody>
            <a:bodyPr wrap="square">
              <a:spAutoFit/>
            </a:bodyPr>
            <a:lstStyle/>
            <a:p>
              <a:pPr algn="ctr">
                <a:buNone/>
                <a:defRPr/>
              </a:pPr>
              <a:r>
                <a:rPr lang="en-US" altLang="zh-CN" sz="900" dirty="0">
                  <a:solidFill>
                    <a:schemeClr val="tx1"/>
                  </a:solidFill>
                  <a:latin typeface="微软雅黑" panose="020B0503020204020204" pitchFamily="34" charset="-122"/>
                  <a:ea typeface="微软雅黑" panose="020B0503020204020204" pitchFamily="34" charset="-122"/>
                </a:rPr>
                <a:t>Vertical(URLLC)</a:t>
              </a:r>
            </a:p>
          </p:txBody>
        </p:sp>
        <p:pic>
          <p:nvPicPr>
            <p:cNvPr id="56" name="图片 55"/>
            <p:cNvPicPr>
              <a:picLocks noChangeAspect="1"/>
            </p:cNvPicPr>
            <p:nvPr/>
          </p:nvPicPr>
          <p:blipFill>
            <a:blip r:embed="rId8" cstate="print"/>
            <a:stretch>
              <a:fillRect/>
            </a:stretch>
          </p:blipFill>
          <p:spPr>
            <a:xfrm>
              <a:off x="2535452" y="849773"/>
              <a:ext cx="728147" cy="334018"/>
            </a:xfrm>
            <a:prstGeom prst="rect">
              <a:avLst/>
            </a:prstGeom>
            <a:solidFill>
              <a:srgbClr val="CCFFFF"/>
            </a:solidFill>
            <a:ln w="12700" algn="ctr">
              <a:solidFill>
                <a:srgbClr val="41719C"/>
              </a:solidFill>
              <a:prstDash val="dash"/>
              <a:miter lim="800000"/>
              <a:headEnd/>
              <a:tailEnd/>
            </a:ln>
          </p:spPr>
        </p:pic>
      </p:grpSp>
      <p:sp>
        <p:nvSpPr>
          <p:cNvPr id="57" name="Rounded Rectangle 13"/>
          <p:cNvSpPr>
            <a:spLocks noChangeArrowheads="1"/>
          </p:cNvSpPr>
          <p:nvPr/>
        </p:nvSpPr>
        <p:spPr bwMode="auto">
          <a:xfrm>
            <a:off x="250181" y="3924640"/>
            <a:ext cx="3405723" cy="773291"/>
          </a:xfrm>
          <a:prstGeom prst="roundRect">
            <a:avLst>
              <a:gd name="adj" fmla="val 16667"/>
            </a:avLst>
          </a:prstGeom>
          <a:solidFill>
            <a:schemeClr val="accent6">
              <a:lumMod val="60000"/>
              <a:lumOff val="40000"/>
            </a:schemeClr>
          </a:solidFill>
          <a:ln w="19050" algn="ctr">
            <a:solidFill>
              <a:srgbClr val="C00000"/>
            </a:solidFill>
            <a:miter lim="800000"/>
            <a:headEnd/>
            <a:tailEnd/>
          </a:ln>
        </p:spPr>
        <p:txBody>
          <a:bodyPr anchor="ctr"/>
          <a:lstStyle>
            <a:lvl1pPr defTabSz="800100">
              <a:spcBef>
                <a:spcPct val="20000"/>
              </a:spcBef>
              <a:buBlip>
                <a:blip r:embed="rId7"/>
              </a:buBlip>
              <a:defRPr sz="2800">
                <a:solidFill>
                  <a:schemeClr val="tx1"/>
                </a:solidFill>
                <a:latin typeface="Calibri" panose="020F0502020204030204" pitchFamily="34" charset="0"/>
              </a:defRPr>
            </a:lvl1pPr>
            <a:lvl2pPr marL="742950" indent="-285750" defTabSz="8001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defTabSz="8001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defTabSz="8001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8001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defTabSz="8001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defTabSz="8001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defTabSz="8001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defTabSz="8001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a:lnSpc>
                <a:spcPts val="900"/>
              </a:lnSpc>
              <a:spcBef>
                <a:spcPct val="0"/>
              </a:spcBef>
              <a:buNone/>
            </a:pPr>
            <a:r>
              <a:rPr lang="en-US" altLang="zh-CN" sz="1200" dirty="0">
                <a:solidFill>
                  <a:srgbClr val="C00000"/>
                </a:solidFill>
                <a:latin typeface="微软雅黑" panose="020B0503020204020204" pitchFamily="34" charset="-122"/>
                <a:ea typeface="微软雅黑" panose="020B0503020204020204" pitchFamily="34" charset="-122"/>
              </a:rPr>
              <a:t>                     </a:t>
            </a:r>
          </a:p>
          <a:p>
            <a:pPr algn="ctr">
              <a:lnSpc>
                <a:spcPts val="900"/>
              </a:lnSpc>
              <a:spcBef>
                <a:spcPct val="0"/>
              </a:spcBef>
              <a:buNone/>
            </a:pPr>
            <a:r>
              <a:rPr lang="en-US" altLang="zh-CN" sz="1200" dirty="0" smtClean="0">
                <a:solidFill>
                  <a:srgbClr val="C00000"/>
                </a:solidFill>
                <a:latin typeface="微软雅黑" panose="020B0503020204020204" pitchFamily="34" charset="-122"/>
                <a:ea typeface="微软雅黑" panose="020B0503020204020204" pitchFamily="34" charset="-122"/>
              </a:rPr>
              <a:t>NWDAF</a:t>
            </a:r>
          </a:p>
          <a:p>
            <a:pPr algn="ctr">
              <a:lnSpc>
                <a:spcPts val="900"/>
              </a:lnSpc>
              <a:spcBef>
                <a:spcPct val="0"/>
              </a:spcBef>
              <a:buNone/>
            </a:pPr>
            <a:endParaRPr lang="en-US" altLang="zh-CN" sz="1200" dirty="0" smtClean="0">
              <a:solidFill>
                <a:srgbClr val="C00000"/>
              </a:solidFill>
              <a:latin typeface="微软雅黑" panose="020B0503020204020204" pitchFamily="34" charset="-122"/>
              <a:ea typeface="微软雅黑" panose="020B0503020204020204" pitchFamily="34" charset="-122"/>
            </a:endParaRPr>
          </a:p>
          <a:p>
            <a:pPr algn="ctr">
              <a:lnSpc>
                <a:spcPts val="900"/>
              </a:lnSpc>
              <a:spcBef>
                <a:spcPct val="0"/>
              </a:spcBef>
              <a:buNone/>
            </a:pPr>
            <a:endParaRPr lang="en-US" altLang="zh-CN" sz="1200" dirty="0" smtClean="0">
              <a:solidFill>
                <a:srgbClr val="C00000"/>
              </a:solidFill>
              <a:latin typeface="微软雅黑" panose="020B0503020204020204" pitchFamily="34" charset="-122"/>
              <a:ea typeface="微软雅黑" panose="020B0503020204020204" pitchFamily="34" charset="-122"/>
            </a:endParaRPr>
          </a:p>
          <a:p>
            <a:pPr algn="ctr">
              <a:lnSpc>
                <a:spcPts val="900"/>
              </a:lnSpc>
              <a:spcBef>
                <a:spcPct val="0"/>
              </a:spcBef>
              <a:buNone/>
            </a:pPr>
            <a:endParaRPr lang="en-US" altLang="zh-CN" sz="1200" dirty="0" smtClean="0">
              <a:solidFill>
                <a:srgbClr val="C00000"/>
              </a:solidFill>
              <a:latin typeface="微软雅黑" panose="020B0503020204020204" pitchFamily="34" charset="-122"/>
              <a:ea typeface="微软雅黑" panose="020B0503020204020204" pitchFamily="34" charset="-122"/>
            </a:endParaRPr>
          </a:p>
          <a:p>
            <a:pPr algn="ctr">
              <a:lnSpc>
                <a:spcPts val="900"/>
              </a:lnSpc>
              <a:spcBef>
                <a:spcPct val="0"/>
              </a:spcBef>
              <a:buNone/>
            </a:pPr>
            <a:endParaRPr lang="en-US" altLang="zh-CN" sz="1200" dirty="0">
              <a:solidFill>
                <a:srgbClr val="C00000"/>
              </a:solidFill>
              <a:latin typeface="微软雅黑" panose="020B0503020204020204" pitchFamily="34" charset="-122"/>
              <a:ea typeface="微软雅黑" panose="020B0503020204020204" pitchFamily="34" charset="-122"/>
            </a:endParaRPr>
          </a:p>
          <a:p>
            <a:pPr algn="ctr">
              <a:lnSpc>
                <a:spcPts val="900"/>
              </a:lnSpc>
              <a:spcBef>
                <a:spcPct val="0"/>
              </a:spcBef>
              <a:buNone/>
            </a:pPr>
            <a:endParaRPr lang="en-US" altLang="zh-CN" sz="1200" dirty="0">
              <a:latin typeface="微软雅黑" panose="020B0503020204020204" pitchFamily="34" charset="-122"/>
              <a:ea typeface="微软雅黑" panose="020B0503020204020204" pitchFamily="34" charset="-122"/>
            </a:endParaRPr>
          </a:p>
        </p:txBody>
      </p:sp>
      <p:sp>
        <p:nvSpPr>
          <p:cNvPr id="58" name="文本框 134"/>
          <p:cNvSpPr txBox="1"/>
          <p:nvPr/>
        </p:nvSpPr>
        <p:spPr bwMode="auto">
          <a:xfrm>
            <a:off x="279652" y="2886467"/>
            <a:ext cx="3336120" cy="253916"/>
          </a:xfrm>
          <a:prstGeom prst="rect">
            <a:avLst/>
          </a:prstGeom>
          <a:solidFill>
            <a:schemeClr val="bg2">
              <a:lumMod val="40000"/>
              <a:lumOff val="60000"/>
              <a:alpha val="40000"/>
            </a:schemeClr>
          </a:solidFill>
        </p:spPr>
        <p:txBody>
          <a:bodyPr wrap="square" rtlCol="0">
            <a:spAutoFit/>
          </a:bodyPr>
          <a:lstStyle>
            <a:defPPr>
              <a:defRPr lang="en-US"/>
            </a:defPPr>
            <a:lvl1pPr algn="ctr">
              <a:defRPr sz="1050">
                <a:latin typeface="Calibri" panose="020F0502020204030204" pitchFamily="34" charset="0"/>
                <a:cs typeface="Calibri" panose="020F0502020204030204" pitchFamily="34" charset="0"/>
              </a:defRPr>
            </a:lvl1pPr>
          </a:lstStyle>
          <a:p>
            <a:r>
              <a:rPr lang="en-US" altLang="zh-CN" b="1" dirty="0">
                <a:solidFill>
                  <a:srgbClr val="C00000"/>
                </a:solidFill>
              </a:rPr>
              <a:t>Service </a:t>
            </a:r>
            <a:r>
              <a:rPr lang="en-US" altLang="zh-CN" b="1" dirty="0" smtClean="0">
                <a:solidFill>
                  <a:srgbClr val="C00000"/>
                </a:solidFill>
              </a:rPr>
              <a:t>MOS </a:t>
            </a:r>
            <a:r>
              <a:rPr lang="en-US" altLang="zh-CN" b="1" dirty="0">
                <a:solidFill>
                  <a:srgbClr val="C00000"/>
                </a:solidFill>
              </a:rPr>
              <a:t>Measurement and </a:t>
            </a:r>
            <a:r>
              <a:rPr lang="en-US" altLang="zh-CN" b="1" dirty="0" smtClean="0">
                <a:solidFill>
                  <a:srgbClr val="C00000"/>
                </a:solidFill>
              </a:rPr>
              <a:t>Service </a:t>
            </a:r>
            <a:r>
              <a:rPr lang="en-US" altLang="zh-CN" b="1" dirty="0">
                <a:solidFill>
                  <a:srgbClr val="C00000"/>
                </a:solidFill>
              </a:rPr>
              <a:t>SLA Monitoring </a:t>
            </a:r>
          </a:p>
        </p:txBody>
      </p:sp>
      <p:grpSp>
        <p:nvGrpSpPr>
          <p:cNvPr id="59" name="组合 58"/>
          <p:cNvGrpSpPr/>
          <p:nvPr/>
        </p:nvGrpSpPr>
        <p:grpSpPr>
          <a:xfrm>
            <a:off x="158111" y="2326475"/>
            <a:ext cx="954901" cy="545882"/>
            <a:chOff x="179732" y="862107"/>
            <a:chExt cx="1049864" cy="508920"/>
          </a:xfrm>
        </p:grpSpPr>
        <p:sp>
          <p:nvSpPr>
            <p:cNvPr id="60" name="Rectangle 59"/>
            <p:cNvSpPr/>
            <p:nvPr/>
          </p:nvSpPr>
          <p:spPr bwMode="auto">
            <a:xfrm>
              <a:off x="179732" y="1155825"/>
              <a:ext cx="1049864" cy="215202"/>
            </a:xfrm>
            <a:prstGeom prst="rect">
              <a:avLst/>
            </a:prstGeom>
            <a:noFill/>
          </p:spPr>
          <p:txBody>
            <a:bodyPr wrap="square">
              <a:spAutoFit/>
            </a:bodyPr>
            <a:lstStyle/>
            <a:p>
              <a:pPr algn="ctr">
                <a:buNone/>
                <a:defRPr/>
              </a:pPr>
              <a:r>
                <a:rPr lang="en-US" altLang="zh-CN" sz="900" dirty="0">
                  <a:solidFill>
                    <a:schemeClr val="tx1"/>
                  </a:solidFill>
                  <a:latin typeface="微软雅黑" panose="020B0503020204020204" pitchFamily="34" charset="-122"/>
                  <a:ea typeface="微软雅黑" panose="020B0503020204020204" pitchFamily="34" charset="-122"/>
                </a:rPr>
                <a:t>Video</a:t>
              </a:r>
            </a:p>
          </p:txBody>
        </p:sp>
        <p:pic>
          <p:nvPicPr>
            <p:cNvPr id="61" name="图片 60"/>
            <p:cNvPicPr>
              <a:picLocks noChangeAspect="1"/>
            </p:cNvPicPr>
            <p:nvPr/>
          </p:nvPicPr>
          <p:blipFill>
            <a:blip r:embed="rId9" cstate="print"/>
            <a:stretch>
              <a:fillRect/>
            </a:stretch>
          </p:blipFill>
          <p:spPr>
            <a:xfrm>
              <a:off x="350109" y="862107"/>
              <a:ext cx="798069" cy="292133"/>
            </a:xfrm>
            <a:prstGeom prst="rect">
              <a:avLst/>
            </a:prstGeom>
            <a:solidFill>
              <a:srgbClr val="CCFFFF"/>
            </a:solidFill>
            <a:ln w="12700" algn="ctr">
              <a:solidFill>
                <a:srgbClr val="41719C"/>
              </a:solidFill>
              <a:prstDash val="dash"/>
              <a:miter lim="800000"/>
              <a:headEnd/>
              <a:tailEnd/>
            </a:ln>
          </p:spPr>
        </p:pic>
      </p:grpSp>
      <p:sp>
        <p:nvSpPr>
          <p:cNvPr id="62" name="圆角矩形 149"/>
          <p:cNvSpPr/>
          <p:nvPr/>
        </p:nvSpPr>
        <p:spPr bwMode="auto">
          <a:xfrm>
            <a:off x="501128" y="4162632"/>
            <a:ext cx="703956" cy="442029"/>
          </a:xfrm>
          <a:prstGeom prst="roundRect">
            <a:avLst/>
          </a:prstGeom>
          <a:solidFill>
            <a:srgbClr val="00B0F0">
              <a:alpha val="50000"/>
            </a:srgb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1403" tIns="25701" rIns="51403" bIns="25701" numCol="1" rtlCol="0" anchor="ctr" anchorCtr="0" compatLnSpc="1">
            <a:prstTxWarp prst="textNoShape">
              <a:avLst/>
            </a:prstTxWarp>
          </a:bodyPr>
          <a:lstStyle/>
          <a:p>
            <a:pPr algn="ctr" defTabSz="514213">
              <a:spcBef>
                <a:spcPts val="338"/>
              </a:spcBef>
              <a:buClr>
                <a:prstClr val="white">
                  <a:lumMod val="50000"/>
                </a:prstClr>
              </a:buClr>
              <a:buSzPct val="80000"/>
            </a:pPr>
            <a:r>
              <a:rPr lang="en-US" altLang="zh-CN" sz="900" dirty="0">
                <a:solidFill>
                  <a:schemeClr val="tx1"/>
                </a:solidFill>
                <a:latin typeface="微软雅黑" pitchFamily="34" charset="-122"/>
                <a:ea typeface="微软雅黑" pitchFamily="34" charset="-122"/>
              </a:rPr>
              <a:t>Data Collection </a:t>
            </a:r>
          </a:p>
        </p:txBody>
      </p:sp>
      <p:sp>
        <p:nvSpPr>
          <p:cNvPr id="63" name="右箭头 62"/>
          <p:cNvSpPr/>
          <p:nvPr/>
        </p:nvSpPr>
        <p:spPr bwMode="auto">
          <a:xfrm rot="16200000">
            <a:off x="658593" y="4886811"/>
            <a:ext cx="684000" cy="98236"/>
          </a:xfrm>
          <a:prstGeom prst="rightArrow">
            <a:avLst/>
          </a:prstGeom>
          <a:solidFill>
            <a:schemeClr val="tx1"/>
          </a:solidFill>
          <a:ln w="9525" cap="flat" cmpd="sng" algn="ctr">
            <a:solidFill>
              <a:schemeClr val="tx1"/>
            </a:solidFill>
            <a:prstDash val="solid"/>
            <a:round/>
            <a:headEnd type="none" w="med" len="med"/>
            <a:tailEnd type="none" w="med" len="med"/>
          </a:ln>
          <a:effectLst/>
        </p:spPr>
        <p:txBody>
          <a:bodyPr rot="0" spcFirstLastPara="0" vertOverflow="overflow" horzOverflow="overflow" vert="horz" wrap="square" lIns="51422" tIns="25711" rIns="51422" bIns="25711" numCol="1" spcCol="0" rtlCol="0" fromWordArt="0" anchor="t" anchorCtr="0" forceAA="0" compatLnSpc="1">
            <a:prstTxWarp prst="textNoShape">
              <a:avLst/>
            </a:prstTxWarp>
            <a:noAutofit/>
          </a:bodyPr>
          <a:lstStyle/>
          <a:p>
            <a:pPr defTabSz="514213" eaLnBrk="0" hangingPunct="0"/>
            <a:endParaRPr lang="zh-CN" altLang="en-US" sz="1406" dirty="0">
              <a:solidFill>
                <a:schemeClr val="tx1"/>
              </a:solidFill>
              <a:latin typeface="微软雅黑" panose="020B0503020204020204" pitchFamily="34" charset="-122"/>
              <a:ea typeface="微软雅黑" panose="020B0503020204020204" pitchFamily="34" charset="-122"/>
            </a:endParaRPr>
          </a:p>
        </p:txBody>
      </p:sp>
      <p:sp>
        <p:nvSpPr>
          <p:cNvPr id="64" name="文本框 63"/>
          <p:cNvSpPr txBox="1"/>
          <p:nvPr/>
        </p:nvSpPr>
        <p:spPr bwMode="auto">
          <a:xfrm>
            <a:off x="116761" y="4874437"/>
            <a:ext cx="982942" cy="207749"/>
          </a:xfrm>
          <a:prstGeom prst="rect">
            <a:avLst/>
          </a:prstGeom>
          <a:noFill/>
        </p:spPr>
        <p:txBody>
          <a:bodyPr wrap="square">
            <a:spAutoFit/>
          </a:bodyPr>
          <a:lstStyle>
            <a:defPPr>
              <a:defRPr lang="en-US"/>
            </a:defPPr>
            <a:lvl1pPr algn="ctr">
              <a:buNone/>
              <a:defRPr sz="800">
                <a:solidFill>
                  <a:srgbClr val="C00000"/>
                </a:solidFill>
                <a:latin typeface="微软雅黑" panose="020B0503020204020204" pitchFamily="34" charset="-122"/>
                <a:ea typeface="微软雅黑" panose="020B0503020204020204" pitchFamily="34" charset="-122"/>
              </a:defRPr>
            </a:lvl1pPr>
          </a:lstStyle>
          <a:p>
            <a:r>
              <a:rPr lang="en-US" altLang="zh-CN" sz="750" dirty="0">
                <a:solidFill>
                  <a:schemeClr val="tx1"/>
                </a:solidFill>
              </a:rPr>
              <a:t>Network Data</a:t>
            </a:r>
          </a:p>
        </p:txBody>
      </p:sp>
      <p:sp>
        <p:nvSpPr>
          <p:cNvPr id="65" name="Rounded Rectangle 14"/>
          <p:cNvSpPr>
            <a:spLocks noChangeArrowheads="1"/>
          </p:cNvSpPr>
          <p:nvPr/>
        </p:nvSpPr>
        <p:spPr bwMode="auto">
          <a:xfrm>
            <a:off x="519428" y="5327427"/>
            <a:ext cx="872198" cy="335242"/>
          </a:xfrm>
          <a:prstGeom prst="roundRect">
            <a:avLst>
              <a:gd name="adj" fmla="val 25255"/>
            </a:avLst>
          </a:prstGeom>
          <a:noFill/>
          <a:ln w="19050" algn="ctr">
            <a:solidFill>
              <a:srgbClr val="C00000"/>
            </a:solidFill>
            <a:miter lim="800000"/>
            <a:headEnd/>
            <a:tailEnd/>
          </a:ln>
          <a:extLst/>
        </p:spPr>
        <p:txBody>
          <a:bodyPr anchor="ctr"/>
          <a:lstStyle/>
          <a:p>
            <a:pPr algn="ctr" defTabSz="600075">
              <a:lnSpc>
                <a:spcPts val="900"/>
              </a:lnSpc>
            </a:pPr>
            <a:r>
              <a:rPr lang="en-US" altLang="zh-CN" dirty="0">
                <a:solidFill>
                  <a:srgbClr val="C00000"/>
                </a:solidFill>
                <a:latin typeface="微软雅黑" panose="020B0503020204020204" pitchFamily="34" charset="-122"/>
                <a:ea typeface="微软雅黑" panose="020B0503020204020204" pitchFamily="34" charset="-122"/>
              </a:rPr>
              <a:t>RAN</a:t>
            </a:r>
          </a:p>
        </p:txBody>
      </p:sp>
      <p:sp>
        <p:nvSpPr>
          <p:cNvPr id="66" name="Rounded Rectangle 14"/>
          <p:cNvSpPr>
            <a:spLocks noChangeArrowheads="1"/>
          </p:cNvSpPr>
          <p:nvPr/>
        </p:nvSpPr>
        <p:spPr bwMode="auto">
          <a:xfrm>
            <a:off x="2247620" y="5336723"/>
            <a:ext cx="1313674" cy="328404"/>
          </a:xfrm>
          <a:prstGeom prst="roundRect">
            <a:avLst>
              <a:gd name="adj" fmla="val 25255"/>
            </a:avLst>
          </a:prstGeom>
          <a:noFill/>
          <a:ln w="19050" algn="ctr">
            <a:solidFill>
              <a:srgbClr val="C00000"/>
            </a:solidFill>
            <a:miter lim="800000"/>
            <a:headEnd/>
            <a:tailEnd/>
          </a:ln>
          <a:extLst/>
        </p:spPr>
        <p:txBody>
          <a:bodyPr anchor="ctr"/>
          <a:lstStyle/>
          <a:p>
            <a:pPr algn="r" defTabSz="600075">
              <a:lnSpc>
                <a:spcPts val="900"/>
              </a:lnSpc>
            </a:pPr>
            <a:r>
              <a:rPr lang="en-US" altLang="zh-CN" dirty="0" smtClean="0">
                <a:solidFill>
                  <a:srgbClr val="C00000"/>
                </a:solidFill>
                <a:latin typeface="微软雅黑" panose="020B0503020204020204" pitchFamily="34" charset="-122"/>
                <a:ea typeface="微软雅黑" panose="020B0503020204020204" pitchFamily="34" charset="-122"/>
              </a:rPr>
              <a:t>        CN</a:t>
            </a:r>
            <a:endParaRPr lang="en-US" altLang="zh-CN" dirty="0">
              <a:solidFill>
                <a:srgbClr val="C00000"/>
              </a:solidFill>
              <a:latin typeface="微软雅黑" panose="020B0503020204020204" pitchFamily="34" charset="-122"/>
              <a:ea typeface="微软雅黑" panose="020B0503020204020204" pitchFamily="34" charset="-122"/>
            </a:endParaRPr>
          </a:p>
        </p:txBody>
      </p:sp>
      <p:sp>
        <p:nvSpPr>
          <p:cNvPr id="67" name="Rounded Rectangle 13"/>
          <p:cNvSpPr>
            <a:spLocks noChangeArrowheads="1"/>
          </p:cNvSpPr>
          <p:nvPr/>
        </p:nvSpPr>
        <p:spPr bwMode="auto">
          <a:xfrm>
            <a:off x="250182" y="3658846"/>
            <a:ext cx="3405722" cy="203326"/>
          </a:xfrm>
          <a:prstGeom prst="roundRect">
            <a:avLst>
              <a:gd name="adj" fmla="val 16667"/>
            </a:avLst>
          </a:prstGeom>
          <a:solidFill>
            <a:srgbClr val="CCFFFF"/>
          </a:solidFill>
          <a:ln w="12700" algn="ctr">
            <a:solidFill>
              <a:srgbClr val="41719C"/>
            </a:solidFill>
            <a:prstDash val="dash"/>
            <a:miter lim="800000"/>
            <a:headEnd/>
            <a:tailEnd/>
          </a:ln>
        </p:spPr>
        <p:txBody>
          <a:bodyPr anchor="ctr"/>
          <a:lstStyle/>
          <a:p>
            <a:pPr algn="ctr"/>
            <a:r>
              <a:rPr lang="en-US" altLang="zh-CN" sz="1500" dirty="0">
                <a:solidFill>
                  <a:srgbClr val="C00000"/>
                </a:solidFill>
                <a:latin typeface="微软雅黑" panose="020B0503020204020204" pitchFamily="34" charset="-122"/>
                <a:ea typeface="微软雅黑" panose="020B0503020204020204" pitchFamily="34" charset="-122"/>
              </a:rPr>
              <a:t>NEF</a:t>
            </a:r>
          </a:p>
        </p:txBody>
      </p:sp>
      <p:sp>
        <p:nvSpPr>
          <p:cNvPr id="68" name="矩形标注 67"/>
          <p:cNvSpPr/>
          <p:nvPr/>
        </p:nvSpPr>
        <p:spPr bwMode="auto">
          <a:xfrm>
            <a:off x="2368876" y="4137137"/>
            <a:ext cx="1160546" cy="495472"/>
          </a:xfrm>
          <a:prstGeom prst="wedgeRectCallout">
            <a:avLst>
              <a:gd name="adj1" fmla="val 94879"/>
              <a:gd name="adj2" fmla="val -528861"/>
            </a:avLst>
          </a:prstGeom>
          <a:solidFill>
            <a:srgbClr val="00B0F0">
              <a:alpha val="50000"/>
            </a:srgb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1403" tIns="25701" rIns="51403" bIns="25701" numCol="1" rtlCol="0" anchor="ctr" anchorCtr="0" compatLnSpc="1">
            <a:prstTxWarp prst="textNoShape">
              <a:avLst/>
            </a:prstTxWarp>
          </a:bodyPr>
          <a:lstStyle/>
          <a:p>
            <a:pPr algn="ctr" defTabSz="514213">
              <a:spcBef>
                <a:spcPts val="338"/>
              </a:spcBef>
              <a:buClr>
                <a:prstClr val="white">
                  <a:lumMod val="50000"/>
                </a:prstClr>
              </a:buClr>
              <a:buSzPct val="80000"/>
            </a:pPr>
            <a:r>
              <a:rPr lang="en-US" altLang="zh-CN" sz="900" dirty="0">
                <a:latin typeface="微软雅黑" pitchFamily="34" charset="-122"/>
                <a:ea typeface="微软雅黑" pitchFamily="34" charset="-122"/>
              </a:rPr>
              <a:t>Service Distribution Model training</a:t>
            </a:r>
            <a:endParaRPr lang="zh-CN" altLang="en-US" sz="900" dirty="0">
              <a:latin typeface="微软雅黑" pitchFamily="34" charset="-122"/>
              <a:ea typeface="微软雅黑" pitchFamily="34" charset="-122"/>
            </a:endParaRPr>
          </a:p>
        </p:txBody>
      </p:sp>
      <p:sp>
        <p:nvSpPr>
          <p:cNvPr id="69" name="右箭头 68"/>
          <p:cNvSpPr/>
          <p:nvPr/>
        </p:nvSpPr>
        <p:spPr bwMode="auto">
          <a:xfrm rot="5400000">
            <a:off x="516016" y="3620389"/>
            <a:ext cx="972000" cy="101080"/>
          </a:xfrm>
          <a:prstGeom prst="rightArrow">
            <a:avLst/>
          </a:prstGeom>
          <a:solidFill>
            <a:schemeClr val="tx1"/>
          </a:solidFill>
          <a:ln w="9525" cap="flat" cmpd="sng" algn="ctr">
            <a:solidFill>
              <a:schemeClr val="tx1"/>
            </a:solidFill>
            <a:prstDash val="solid"/>
            <a:round/>
            <a:headEnd type="none" w="med" len="med"/>
            <a:tailEnd type="none" w="med" len="med"/>
          </a:ln>
          <a:effectLst/>
        </p:spPr>
        <p:txBody>
          <a:bodyPr rot="0" spcFirstLastPara="0" vertOverflow="overflow" horzOverflow="overflow" vert="horz" wrap="square" lIns="51422" tIns="25711" rIns="51422" bIns="25711" numCol="1" spcCol="0" rtlCol="0" fromWordArt="0" anchor="t" anchorCtr="0" forceAA="0" compatLnSpc="1">
            <a:prstTxWarp prst="textNoShape">
              <a:avLst/>
            </a:prstTxWarp>
            <a:noAutofit/>
          </a:bodyPr>
          <a:lstStyle/>
          <a:p>
            <a:pPr defTabSz="514213" eaLnBrk="0" hangingPunct="0"/>
            <a:endParaRPr lang="zh-CN" altLang="en-US" sz="1406" dirty="0">
              <a:solidFill>
                <a:schemeClr val="tx1"/>
              </a:solidFill>
              <a:latin typeface="微软雅黑" panose="020B0503020204020204" pitchFamily="34" charset="-122"/>
              <a:ea typeface="微软雅黑" panose="020B0503020204020204" pitchFamily="34" charset="-122"/>
            </a:endParaRPr>
          </a:p>
        </p:txBody>
      </p:sp>
      <p:sp>
        <p:nvSpPr>
          <p:cNvPr id="70" name="文本框 69"/>
          <p:cNvSpPr txBox="1"/>
          <p:nvPr/>
        </p:nvSpPr>
        <p:spPr bwMode="auto">
          <a:xfrm>
            <a:off x="30719" y="3269973"/>
            <a:ext cx="1113539" cy="207749"/>
          </a:xfrm>
          <a:prstGeom prst="rect">
            <a:avLst/>
          </a:prstGeom>
          <a:noFill/>
        </p:spPr>
        <p:txBody>
          <a:bodyPr wrap="square">
            <a:spAutoFit/>
          </a:bodyPr>
          <a:lstStyle>
            <a:defPPr>
              <a:defRPr lang="en-US"/>
            </a:defPPr>
            <a:lvl1pPr marL="177800" indent="-177800">
              <a:buClr>
                <a:schemeClr val="bg1">
                  <a:lumMod val="50000"/>
                </a:schemeClr>
              </a:buClr>
              <a:buSzPct val="80000"/>
              <a:buNone/>
              <a:defRPr sz="800">
                <a:solidFill>
                  <a:schemeClr val="tx1"/>
                </a:solidFill>
                <a:latin typeface="微软雅黑" panose="020B0503020204020204" pitchFamily="34" charset="-122"/>
                <a:ea typeface="微软雅黑" panose="020B0503020204020204" pitchFamily="34" charset="-122"/>
              </a:defRPr>
            </a:lvl1pPr>
          </a:lstStyle>
          <a:p>
            <a:r>
              <a:rPr lang="en-US" altLang="zh-CN" sz="750" dirty="0" smtClean="0"/>
              <a:t>Service MOS Data</a:t>
            </a:r>
            <a:endParaRPr lang="en-US" altLang="zh-CN" sz="750" dirty="0"/>
          </a:p>
        </p:txBody>
      </p:sp>
      <p:sp>
        <p:nvSpPr>
          <p:cNvPr id="71" name="圆角矩形 149"/>
          <p:cNvSpPr/>
          <p:nvPr/>
        </p:nvSpPr>
        <p:spPr bwMode="auto">
          <a:xfrm>
            <a:off x="1358038" y="4148085"/>
            <a:ext cx="816312" cy="484523"/>
          </a:xfrm>
          <a:prstGeom prst="roundRect">
            <a:avLst/>
          </a:prstGeom>
          <a:solidFill>
            <a:srgbClr val="00B0F0">
              <a:alpha val="50000"/>
            </a:srgb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1403" tIns="25701" rIns="51403" bIns="25701" numCol="1" rtlCol="0" anchor="ctr" anchorCtr="0" compatLnSpc="1">
            <a:prstTxWarp prst="textNoShape">
              <a:avLst/>
            </a:prstTxWarp>
          </a:bodyPr>
          <a:lstStyle/>
          <a:p>
            <a:pPr algn="ctr" defTabSz="514213">
              <a:spcBef>
                <a:spcPts val="338"/>
              </a:spcBef>
              <a:buClr>
                <a:prstClr val="white">
                  <a:lumMod val="50000"/>
                </a:prstClr>
              </a:buClr>
              <a:buSzPct val="80000"/>
            </a:pPr>
            <a:r>
              <a:rPr lang="en-US" altLang="zh-CN" sz="900" dirty="0" smtClean="0">
                <a:solidFill>
                  <a:schemeClr val="tx1"/>
                </a:solidFill>
                <a:latin typeface="微软雅黑" pitchFamily="34" charset="-122"/>
                <a:ea typeface="微软雅黑" pitchFamily="34" charset="-122"/>
              </a:rPr>
              <a:t>Service MOS model training</a:t>
            </a:r>
            <a:endParaRPr lang="en-US" altLang="zh-CN" sz="900" dirty="0">
              <a:solidFill>
                <a:schemeClr val="tx1"/>
              </a:solidFill>
              <a:latin typeface="微软雅黑" pitchFamily="34" charset="-122"/>
              <a:ea typeface="微软雅黑" pitchFamily="34" charset="-122"/>
            </a:endParaRPr>
          </a:p>
        </p:txBody>
      </p:sp>
      <p:sp>
        <p:nvSpPr>
          <p:cNvPr id="72" name="右箭头 71"/>
          <p:cNvSpPr/>
          <p:nvPr/>
        </p:nvSpPr>
        <p:spPr bwMode="auto">
          <a:xfrm rot="16200000">
            <a:off x="2319668" y="4972626"/>
            <a:ext cx="828000" cy="108000"/>
          </a:xfrm>
          <a:prstGeom prst="rightArrow">
            <a:avLst/>
          </a:prstGeom>
          <a:solidFill>
            <a:srgbClr val="FF7070"/>
          </a:solidFill>
          <a:ln w="9525" cap="flat" cmpd="sng" algn="ctr">
            <a:solidFill>
              <a:srgbClr val="C00000"/>
            </a:solidFill>
            <a:prstDash val="solid"/>
            <a:round/>
            <a:headEnd type="none" w="med" len="med"/>
            <a:tailEnd type="none" w="med" len="med"/>
          </a:ln>
          <a:effectLst/>
        </p:spPr>
        <p:txBody>
          <a:bodyPr rot="0" spcFirstLastPara="0" vertOverflow="overflow" horzOverflow="overflow" vert="horz" wrap="square" lIns="51408" tIns="25704" rIns="51408" bIns="25704" numCol="1" spcCol="0" rtlCol="0" fromWordArt="0" anchor="t" anchorCtr="0" forceAA="0" compatLnSpc="1">
            <a:prstTxWarp prst="textNoShape">
              <a:avLst/>
            </a:prstTxWarp>
            <a:noAutofit/>
          </a:bodyPr>
          <a:lstStyle/>
          <a:p>
            <a:pPr defTabSz="514076" eaLnBrk="0" hangingPunct="0"/>
            <a:endParaRPr lang="zh-CN" altLang="en-US" sz="700" dirty="0">
              <a:solidFill>
                <a:schemeClr val="tx1"/>
              </a:solidFill>
              <a:latin typeface="微软雅黑" panose="020B0503020204020204" pitchFamily="34" charset="-122"/>
              <a:ea typeface="微软雅黑" panose="020B0503020204020204" pitchFamily="34" charset="-122"/>
            </a:endParaRPr>
          </a:p>
        </p:txBody>
      </p:sp>
      <p:sp>
        <p:nvSpPr>
          <p:cNvPr id="73" name="任意多边形 72"/>
          <p:cNvSpPr/>
          <p:nvPr/>
        </p:nvSpPr>
        <p:spPr bwMode="auto">
          <a:xfrm>
            <a:off x="2712554" y="3002543"/>
            <a:ext cx="1335266" cy="1638459"/>
          </a:xfrm>
          <a:custGeom>
            <a:avLst/>
            <a:gdLst>
              <a:gd name="connsiteX0" fmla="*/ 0 w 1275907"/>
              <a:gd name="connsiteY0" fmla="*/ 552893 h 552893"/>
              <a:gd name="connsiteX1" fmla="*/ 818707 w 1275907"/>
              <a:gd name="connsiteY1" fmla="*/ 95693 h 552893"/>
              <a:gd name="connsiteX2" fmla="*/ 1275907 w 1275907"/>
              <a:gd name="connsiteY2" fmla="*/ 0 h 552893"/>
            </a:gdLst>
            <a:ahLst/>
            <a:cxnLst>
              <a:cxn ang="0">
                <a:pos x="connsiteX0" y="connsiteY0"/>
              </a:cxn>
              <a:cxn ang="0">
                <a:pos x="connsiteX1" y="connsiteY1"/>
              </a:cxn>
              <a:cxn ang="0">
                <a:pos x="connsiteX2" y="connsiteY2"/>
              </a:cxn>
            </a:cxnLst>
            <a:rect l="l" t="t" r="r" b="b"/>
            <a:pathLst>
              <a:path w="1275907" h="552893">
                <a:moveTo>
                  <a:pt x="0" y="552893"/>
                </a:moveTo>
                <a:cubicBezTo>
                  <a:pt x="303028" y="370367"/>
                  <a:pt x="606056" y="187842"/>
                  <a:pt x="818707" y="95693"/>
                </a:cubicBezTo>
                <a:cubicBezTo>
                  <a:pt x="1031358" y="3544"/>
                  <a:pt x="1153632" y="1772"/>
                  <a:pt x="1275907" y="0"/>
                </a:cubicBezTo>
              </a:path>
            </a:pathLst>
          </a:custGeom>
          <a:noFill/>
          <a:ln w="41275" cap="flat" cmpd="sng" algn="ctr">
            <a:solidFill>
              <a:srgbClr val="FF7070"/>
            </a:solidFill>
            <a:prstDash val="solid"/>
            <a:round/>
            <a:headEnd type="none" w="med" len="med"/>
            <a:tailEnd type="stealth" w="med" len="med"/>
          </a:ln>
          <a:effectLst/>
        </p:spPr>
        <p:txBody>
          <a:bodyPr vert="horz" wrap="square" lIns="79200" tIns="39600" rIns="79200" bIns="39600" numCol="1" rtlCol="0" anchor="t" anchorCtr="0" compatLnSpc="1">
            <a:prstTxWarp prst="textNoShape">
              <a:avLst/>
            </a:prstTxWarp>
            <a:sp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solidFill>
                <a:schemeClr val="bg1"/>
              </a:solidFill>
              <a:effectLst/>
              <a:latin typeface="FrutigerNext LT Regular" pitchFamily="34" charset="0"/>
              <a:ea typeface="ＭＳ Ｐゴシック" pitchFamily="34" charset="-128"/>
            </a:endParaRPr>
          </a:p>
        </p:txBody>
      </p:sp>
      <p:sp>
        <p:nvSpPr>
          <p:cNvPr id="74" name="圆角矩形 149"/>
          <p:cNvSpPr/>
          <p:nvPr/>
        </p:nvSpPr>
        <p:spPr bwMode="auto">
          <a:xfrm>
            <a:off x="2239187" y="5449018"/>
            <a:ext cx="944537" cy="160046"/>
          </a:xfrm>
          <a:prstGeom prst="roundRect">
            <a:avLst/>
          </a:prstGeom>
          <a:solidFill>
            <a:srgbClr val="0070C0">
              <a:alpha val="50000"/>
            </a:srgbClr>
          </a:solidFill>
          <a:ln>
            <a:noFill/>
          </a:ln>
          <a:effectLst/>
          <a:extLst/>
        </p:spPr>
        <p:txBody>
          <a:bodyPr vert="horz" wrap="square" lIns="51403" tIns="25701" rIns="51403" bIns="25701" numCol="1" rtlCol="0" anchor="ctr" anchorCtr="0" compatLnSpc="1">
            <a:prstTxWarp prst="textNoShape">
              <a:avLst/>
            </a:prstTxWarp>
          </a:bodyPr>
          <a:lstStyle/>
          <a:p>
            <a:pPr algn="ctr" defTabSz="514213">
              <a:spcBef>
                <a:spcPts val="338"/>
              </a:spcBef>
              <a:buClr>
                <a:prstClr val="white">
                  <a:lumMod val="50000"/>
                </a:prstClr>
              </a:buClr>
              <a:buSzPct val="80000"/>
            </a:pPr>
            <a:r>
              <a:rPr lang="en-US" altLang="zh-CN" sz="900" dirty="0" smtClean="0">
                <a:solidFill>
                  <a:schemeClr val="tx1"/>
                </a:solidFill>
                <a:latin typeface="微软雅黑" pitchFamily="34" charset="-122"/>
                <a:ea typeface="微软雅黑" pitchFamily="34" charset="-122"/>
              </a:rPr>
              <a:t>NSSF/</a:t>
            </a:r>
            <a:r>
              <a:rPr lang="en-US" altLang="zh-CN" sz="900" dirty="0" err="1" smtClean="0">
                <a:solidFill>
                  <a:schemeClr val="tx1"/>
                </a:solidFill>
                <a:latin typeface="微软雅黑" pitchFamily="34" charset="-122"/>
                <a:ea typeface="微软雅黑" pitchFamily="34" charset="-122"/>
              </a:rPr>
              <a:t>PCF</a:t>
            </a:r>
            <a:endParaRPr lang="en-US" altLang="zh-CN" sz="900" dirty="0">
              <a:solidFill>
                <a:schemeClr val="tx1"/>
              </a:solidFill>
              <a:latin typeface="微软雅黑" pitchFamily="34" charset="-122"/>
              <a:ea typeface="微软雅黑" pitchFamily="34" charset="-122"/>
            </a:endParaRPr>
          </a:p>
        </p:txBody>
      </p:sp>
      <p:cxnSp>
        <p:nvCxnSpPr>
          <p:cNvPr id="78" name="直接箭头连接符 77"/>
          <p:cNvCxnSpPr/>
          <p:nvPr/>
        </p:nvCxnSpPr>
        <p:spPr bwMode="auto">
          <a:xfrm>
            <a:off x="2175612" y="4350093"/>
            <a:ext cx="195962" cy="0"/>
          </a:xfrm>
          <a:prstGeom prst="straightConnector1">
            <a:avLst/>
          </a:prstGeom>
          <a:noFill/>
          <a:ln w="9525" cap="flat" cmpd="sng" algn="ctr">
            <a:solidFill>
              <a:schemeClr val="tx1"/>
            </a:solidFill>
            <a:prstDash val="solid"/>
            <a:round/>
            <a:headEnd type="none" w="med" len="med"/>
            <a:tailEnd type="triangle"/>
          </a:ln>
          <a:effectLst/>
        </p:spPr>
      </p:cxnSp>
      <p:sp>
        <p:nvSpPr>
          <p:cNvPr id="80" name="Rectangle 59"/>
          <p:cNvSpPr/>
          <p:nvPr/>
        </p:nvSpPr>
        <p:spPr bwMode="auto">
          <a:xfrm>
            <a:off x="1402310" y="2652534"/>
            <a:ext cx="954901" cy="230832"/>
          </a:xfrm>
          <a:prstGeom prst="rect">
            <a:avLst/>
          </a:prstGeom>
          <a:noFill/>
        </p:spPr>
        <p:txBody>
          <a:bodyPr wrap="square">
            <a:spAutoFit/>
          </a:bodyPr>
          <a:lstStyle/>
          <a:p>
            <a:pPr algn="ctr">
              <a:buNone/>
              <a:defRPr/>
            </a:pPr>
            <a:r>
              <a:rPr lang="en-US" altLang="zh-CN" sz="900" dirty="0">
                <a:solidFill>
                  <a:schemeClr val="tx1"/>
                </a:solidFill>
                <a:latin typeface="微软雅黑" panose="020B0503020204020204" pitchFamily="34" charset="-122"/>
                <a:ea typeface="微软雅黑" panose="020B0503020204020204" pitchFamily="34" charset="-122"/>
              </a:rPr>
              <a:t>Mobile Pay</a:t>
            </a:r>
          </a:p>
        </p:txBody>
      </p:sp>
      <p:pic>
        <p:nvPicPr>
          <p:cNvPr id="81" name="图片 80"/>
          <p:cNvPicPr>
            <a:picLocks noChangeAspect="1"/>
          </p:cNvPicPr>
          <p:nvPr/>
        </p:nvPicPr>
        <p:blipFill>
          <a:blip r:embed="rId10" cstate="print"/>
          <a:stretch>
            <a:fillRect/>
          </a:stretch>
        </p:blipFill>
        <p:spPr>
          <a:xfrm>
            <a:off x="1543883" y="2311484"/>
            <a:ext cx="726249" cy="332092"/>
          </a:xfrm>
          <a:prstGeom prst="rect">
            <a:avLst/>
          </a:prstGeom>
          <a:solidFill>
            <a:schemeClr val="tx1">
              <a:lumMod val="85000"/>
              <a:lumOff val="15000"/>
            </a:schemeClr>
          </a:solidFill>
          <a:ln w="12700" algn="ctr">
            <a:solidFill>
              <a:srgbClr val="41719C"/>
            </a:solidFill>
            <a:prstDash val="dash"/>
            <a:miter lim="800000"/>
            <a:headEnd/>
            <a:tailEnd/>
          </a:ln>
        </p:spPr>
      </p:pic>
      <p:sp>
        <p:nvSpPr>
          <p:cNvPr id="3" name="文本框 2"/>
          <p:cNvSpPr txBox="1"/>
          <p:nvPr/>
        </p:nvSpPr>
        <p:spPr>
          <a:xfrm>
            <a:off x="1394488" y="4744463"/>
            <a:ext cx="1342570" cy="438582"/>
          </a:xfrm>
          <a:prstGeom prst="rect">
            <a:avLst/>
          </a:prstGeom>
          <a:noFill/>
        </p:spPr>
        <p:txBody>
          <a:bodyPr wrap="square">
            <a:spAutoFit/>
          </a:bodyPr>
          <a:lstStyle>
            <a:defPPr>
              <a:defRPr lang="en-GB"/>
            </a:defPPr>
            <a:lvl1pPr algn="ctr">
              <a:buNone/>
              <a:defRPr sz="750">
                <a:latin typeface="微软雅黑" panose="020B0503020204020204" pitchFamily="34" charset="-122"/>
                <a:ea typeface="微软雅黑" panose="020B0503020204020204" pitchFamily="34" charset="-122"/>
              </a:defRPr>
            </a:lvl1pPr>
          </a:lstStyle>
          <a:p>
            <a:r>
              <a:rPr lang="en-US" altLang="zh-CN" dirty="0"/>
              <a:t>QoE </a:t>
            </a:r>
            <a:r>
              <a:rPr lang="en-US" altLang="zh-CN" dirty="0" smtClean="0"/>
              <a:t>Requirement + </a:t>
            </a:r>
          </a:p>
          <a:p>
            <a:r>
              <a:rPr lang="en-US" altLang="zh-CN" dirty="0"/>
              <a:t>L</a:t>
            </a:r>
            <a:r>
              <a:rPr lang="en-US" altLang="zh-CN" dirty="0" smtClean="0"/>
              <a:t>oad level space +</a:t>
            </a:r>
          </a:p>
          <a:p>
            <a:r>
              <a:rPr lang="en-US" altLang="zh-CN" dirty="0" smtClean="0"/>
              <a:t>Region Info(e.g. cell list )</a:t>
            </a:r>
            <a:endParaRPr lang="en-US" altLang="zh-CN" dirty="0"/>
          </a:p>
        </p:txBody>
      </p:sp>
      <p:sp>
        <p:nvSpPr>
          <p:cNvPr id="5" name="文本框 4"/>
          <p:cNvSpPr txBox="1"/>
          <p:nvPr/>
        </p:nvSpPr>
        <p:spPr>
          <a:xfrm>
            <a:off x="2985614" y="1898473"/>
            <a:ext cx="1438275" cy="323165"/>
          </a:xfrm>
          <a:prstGeom prst="rect">
            <a:avLst/>
          </a:prstGeom>
          <a:noFill/>
        </p:spPr>
        <p:txBody>
          <a:bodyPr wrap="square">
            <a:spAutoFit/>
          </a:bodyPr>
          <a:lstStyle>
            <a:defPPr>
              <a:defRPr lang="en-GB"/>
            </a:defPPr>
            <a:lvl1pPr algn="ctr">
              <a:buNone/>
              <a:defRPr sz="750">
                <a:latin typeface="微软雅黑" panose="020B0503020204020204" pitchFamily="34" charset="-122"/>
                <a:ea typeface="微软雅黑" panose="020B0503020204020204" pitchFamily="34" charset="-122"/>
              </a:defRPr>
            </a:lvl1pPr>
          </a:lstStyle>
          <a:p>
            <a:r>
              <a:rPr lang="en-US" altLang="zh-CN" dirty="0"/>
              <a:t>Trained Service Distribution model</a:t>
            </a:r>
          </a:p>
        </p:txBody>
      </p:sp>
      <p:sp>
        <p:nvSpPr>
          <p:cNvPr id="40" name="矩形 39"/>
          <p:cNvSpPr/>
          <p:nvPr/>
        </p:nvSpPr>
        <p:spPr>
          <a:xfrm>
            <a:off x="4202703" y="2953237"/>
            <a:ext cx="3802644" cy="215444"/>
          </a:xfrm>
          <a:prstGeom prst="rect">
            <a:avLst/>
          </a:prstGeom>
        </p:spPr>
        <p:txBody>
          <a:bodyPr wrap="none">
            <a:spAutoFit/>
          </a:bodyPr>
          <a:lstStyle/>
          <a:p>
            <a:r>
              <a:rPr lang="en-US" sz="800" i="1" dirty="0">
                <a:solidFill>
                  <a:srgbClr val="C00000"/>
                </a:solidFill>
              </a:rPr>
              <a:t>L</a:t>
            </a:r>
            <a:r>
              <a:rPr lang="en-US" sz="800" i="1" dirty="0" smtClean="0">
                <a:solidFill>
                  <a:srgbClr val="C00000"/>
                </a:solidFill>
              </a:rPr>
              <a:t>oad level Space, e.g. 1=very light, 2=light, 3=normal, 4=congestion, 5=heavy</a:t>
            </a:r>
          </a:p>
        </p:txBody>
      </p:sp>
      <p:sp>
        <p:nvSpPr>
          <p:cNvPr id="41" name="矩形 40"/>
          <p:cNvSpPr/>
          <p:nvPr/>
        </p:nvSpPr>
        <p:spPr>
          <a:xfrm>
            <a:off x="4202703" y="2773094"/>
            <a:ext cx="1435008" cy="215444"/>
          </a:xfrm>
          <a:prstGeom prst="rect">
            <a:avLst/>
          </a:prstGeom>
        </p:spPr>
        <p:txBody>
          <a:bodyPr wrap="none">
            <a:spAutoFit/>
          </a:bodyPr>
          <a:lstStyle/>
          <a:p>
            <a:r>
              <a:rPr lang="en-US" sz="800" i="1" dirty="0">
                <a:solidFill>
                  <a:srgbClr val="C00000"/>
                </a:solidFill>
              </a:rPr>
              <a:t>Region Info, e.g. Cell ID list</a:t>
            </a:r>
          </a:p>
        </p:txBody>
      </p:sp>
      <p:sp>
        <p:nvSpPr>
          <p:cNvPr id="44" name="右大括号 43"/>
          <p:cNvSpPr/>
          <p:nvPr/>
        </p:nvSpPr>
        <p:spPr bwMode="auto">
          <a:xfrm rot="10800000">
            <a:off x="4002712" y="3228137"/>
            <a:ext cx="285916" cy="915823"/>
          </a:xfrm>
          <a:prstGeom prst="rightBrace">
            <a:avLst>
              <a:gd name="adj1" fmla="val 8333"/>
              <a:gd name="adj2" fmla="val 51597"/>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b="0" i="0" u="none" strike="noStrike" cap="none" normalizeH="0" baseline="0" smtClean="0">
              <a:ln>
                <a:noFill/>
              </a:ln>
              <a:solidFill>
                <a:schemeClr val="tx1"/>
              </a:solidFill>
              <a:effectLst/>
              <a:latin typeface="Arial" charset="0"/>
            </a:endParaRPr>
          </a:p>
        </p:txBody>
      </p:sp>
      <p:sp>
        <p:nvSpPr>
          <p:cNvPr id="45" name="任意多边形 44"/>
          <p:cNvSpPr/>
          <p:nvPr/>
        </p:nvSpPr>
        <p:spPr bwMode="auto">
          <a:xfrm>
            <a:off x="2679669" y="3683886"/>
            <a:ext cx="1408283" cy="947818"/>
          </a:xfrm>
          <a:custGeom>
            <a:avLst/>
            <a:gdLst>
              <a:gd name="connsiteX0" fmla="*/ 0 w 1275907"/>
              <a:gd name="connsiteY0" fmla="*/ 552893 h 552893"/>
              <a:gd name="connsiteX1" fmla="*/ 818707 w 1275907"/>
              <a:gd name="connsiteY1" fmla="*/ 95693 h 552893"/>
              <a:gd name="connsiteX2" fmla="*/ 1275907 w 1275907"/>
              <a:gd name="connsiteY2" fmla="*/ 0 h 552893"/>
            </a:gdLst>
            <a:ahLst/>
            <a:cxnLst>
              <a:cxn ang="0">
                <a:pos x="connsiteX0" y="connsiteY0"/>
              </a:cxn>
              <a:cxn ang="0">
                <a:pos x="connsiteX1" y="connsiteY1"/>
              </a:cxn>
              <a:cxn ang="0">
                <a:pos x="connsiteX2" y="connsiteY2"/>
              </a:cxn>
            </a:cxnLst>
            <a:rect l="l" t="t" r="r" b="b"/>
            <a:pathLst>
              <a:path w="1275907" h="552893">
                <a:moveTo>
                  <a:pt x="0" y="552893"/>
                </a:moveTo>
                <a:cubicBezTo>
                  <a:pt x="303028" y="370367"/>
                  <a:pt x="606056" y="187842"/>
                  <a:pt x="818707" y="95693"/>
                </a:cubicBezTo>
                <a:cubicBezTo>
                  <a:pt x="1031358" y="3544"/>
                  <a:pt x="1153632" y="1772"/>
                  <a:pt x="1275907" y="0"/>
                </a:cubicBezTo>
              </a:path>
            </a:pathLst>
          </a:custGeom>
          <a:noFill/>
          <a:ln w="41275" cap="flat" cmpd="sng" algn="ctr">
            <a:solidFill>
              <a:srgbClr val="FF7070"/>
            </a:solidFill>
            <a:prstDash val="solid"/>
            <a:round/>
            <a:headEnd type="none" w="med" len="med"/>
            <a:tailEnd type="stealth" w="med" len="med"/>
          </a:ln>
          <a:effectLst/>
        </p:spPr>
        <p:txBody>
          <a:bodyPr vert="horz" wrap="square" lIns="79200" tIns="39600" rIns="79200" bIns="39600" numCol="1" rtlCol="0" anchor="t" anchorCtr="0" compatLnSpc="1">
            <a:prstTxWarp prst="textNoShape">
              <a:avLst/>
            </a:prstTxWarp>
            <a:sp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solidFill>
                <a:schemeClr val="bg1"/>
              </a:solidFill>
              <a:effectLst/>
              <a:latin typeface="FrutigerNext LT Regular" pitchFamily="34" charset="0"/>
              <a:ea typeface="ＭＳ Ｐゴシック" pitchFamily="34" charset="-128"/>
            </a:endParaRPr>
          </a:p>
        </p:txBody>
      </p:sp>
      <p:sp>
        <p:nvSpPr>
          <p:cNvPr id="96" name="标题 1"/>
          <p:cNvSpPr>
            <a:spLocks noGrp="1"/>
          </p:cNvSpPr>
          <p:nvPr>
            <p:ph type="title"/>
          </p:nvPr>
        </p:nvSpPr>
        <p:spPr>
          <a:xfrm>
            <a:off x="550456" y="68459"/>
            <a:ext cx="10549344" cy="4826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a:bodyPr>
          <a:lstStyle/>
          <a:p>
            <a:r>
              <a:rPr lang="en-GB" altLang="zh-CN" sz="2400" b="1" dirty="0">
                <a:solidFill>
                  <a:srgbClr val="C00000"/>
                </a:solidFill>
              </a:rPr>
              <a:t>Alternative solution for Question 2 – </a:t>
            </a:r>
            <a:r>
              <a:rPr lang="en-US" altLang="zh-CN" sz="2400" b="1" dirty="0">
                <a:solidFill>
                  <a:srgbClr val="C00000"/>
                </a:solidFill>
              </a:rPr>
              <a:t>NWDAF-assisted Load Level Infor</a:t>
            </a:r>
            <a:endParaRPr lang="en-US" sz="2400" b="1" dirty="0">
              <a:solidFill>
                <a:srgbClr val="C00000"/>
              </a:solidFill>
            </a:endParaRPr>
          </a:p>
        </p:txBody>
      </p:sp>
      <p:sp>
        <p:nvSpPr>
          <p:cNvPr id="85" name="文本框 84"/>
          <p:cNvSpPr txBox="1"/>
          <p:nvPr/>
        </p:nvSpPr>
        <p:spPr>
          <a:xfrm>
            <a:off x="3307804" y="3729151"/>
            <a:ext cx="1161656" cy="323165"/>
          </a:xfrm>
          <a:prstGeom prst="rect">
            <a:avLst/>
          </a:prstGeom>
          <a:noFill/>
        </p:spPr>
        <p:txBody>
          <a:bodyPr wrap="square">
            <a:spAutoFit/>
          </a:bodyPr>
          <a:lstStyle>
            <a:defPPr>
              <a:defRPr lang="en-GB"/>
            </a:defPPr>
            <a:lvl1pPr algn="ctr">
              <a:buNone/>
              <a:defRPr sz="750">
                <a:latin typeface="微软雅黑" panose="020B0503020204020204" pitchFamily="34" charset="-122"/>
                <a:ea typeface="微软雅黑" panose="020B0503020204020204" pitchFamily="34" charset="-122"/>
              </a:defRPr>
            </a:lvl1pPr>
          </a:lstStyle>
          <a:p>
            <a:r>
              <a:rPr lang="en-US" altLang="zh-CN" dirty="0" smtClean="0"/>
              <a:t>QoE Requirement+ Load level space</a:t>
            </a:r>
            <a:endParaRPr lang="en-US" altLang="zh-CN" dirty="0"/>
          </a:p>
        </p:txBody>
      </p:sp>
      <p:sp>
        <p:nvSpPr>
          <p:cNvPr id="46" name="文本框 45"/>
          <p:cNvSpPr txBox="1"/>
          <p:nvPr/>
        </p:nvSpPr>
        <p:spPr>
          <a:xfrm>
            <a:off x="4234942" y="4726038"/>
            <a:ext cx="3905471" cy="400110"/>
          </a:xfrm>
          <a:prstGeom prst="rect">
            <a:avLst/>
          </a:prstGeom>
          <a:solidFill>
            <a:srgbClr val="CCFFCC"/>
          </a:solidFill>
          <a:ln w="28575">
            <a:noFill/>
            <a:prstDash val="dash"/>
          </a:ln>
        </p:spPr>
        <p:txBody>
          <a:bodyPr wrap="square" rtlCol="0">
            <a:spAutoFit/>
          </a:bodyPr>
          <a:lstStyle>
            <a:defPPr>
              <a:defRPr lang="en-US"/>
            </a:defPPr>
            <a:lvl1pPr>
              <a:defRPr sz="1300" i="1">
                <a:solidFill>
                  <a:srgbClr val="0000FF"/>
                </a:solidFill>
                <a:latin typeface="Cambria Math" panose="02040503050406030204" pitchFamily="18" charset="0"/>
              </a:defRPr>
            </a:lvl1pPr>
          </a:lstStyle>
          <a:p>
            <a:pPr algn="r"/>
            <a:r>
              <a:rPr lang="en-US" sz="1000" dirty="0"/>
              <a:t>QoE requirement </a:t>
            </a:r>
          </a:p>
          <a:p>
            <a:pPr algn="r"/>
            <a:r>
              <a:rPr lang="en-US" sz="1000" dirty="0"/>
              <a:t>for Slice </a:t>
            </a:r>
            <a:r>
              <a:rPr lang="en-US" sz="1000" dirty="0" smtClean="0"/>
              <a:t>B</a:t>
            </a:r>
            <a:endParaRPr lang="en-US" sz="1000" dirty="0"/>
          </a:p>
        </p:txBody>
      </p:sp>
      <p:sp>
        <p:nvSpPr>
          <p:cNvPr id="47" name="文本框 46"/>
          <p:cNvSpPr txBox="1"/>
          <p:nvPr/>
        </p:nvSpPr>
        <p:spPr>
          <a:xfrm>
            <a:off x="4234942" y="4260215"/>
            <a:ext cx="3905471" cy="400110"/>
          </a:xfrm>
          <a:prstGeom prst="rect">
            <a:avLst/>
          </a:prstGeom>
          <a:solidFill>
            <a:srgbClr val="8FE2FF"/>
          </a:solidFill>
          <a:ln w="28575">
            <a:noFill/>
            <a:prstDash val="dash"/>
          </a:ln>
        </p:spPr>
        <p:txBody>
          <a:bodyPr wrap="square" rtlCol="0">
            <a:spAutoFit/>
          </a:bodyPr>
          <a:lstStyle>
            <a:defPPr>
              <a:defRPr lang="en-US"/>
            </a:defPPr>
            <a:lvl1pPr>
              <a:defRPr sz="1300" i="1">
                <a:solidFill>
                  <a:srgbClr val="0000FF"/>
                </a:solidFill>
                <a:latin typeface="Cambria Math" panose="02040503050406030204" pitchFamily="18" charset="0"/>
              </a:defRPr>
            </a:lvl1pPr>
          </a:lstStyle>
          <a:p>
            <a:pPr algn="r"/>
            <a:r>
              <a:rPr lang="en-US" sz="1000" dirty="0" smtClean="0"/>
              <a:t>QoE requirement </a:t>
            </a:r>
          </a:p>
          <a:p>
            <a:pPr algn="r"/>
            <a:r>
              <a:rPr lang="en-US" sz="1000" dirty="0" smtClean="0"/>
              <a:t>for Slice </a:t>
            </a:r>
            <a:r>
              <a:rPr lang="en-US" sz="1000" dirty="0"/>
              <a:t>A</a:t>
            </a:r>
          </a:p>
        </p:txBody>
      </p:sp>
      <mc:AlternateContent xmlns:mc="http://schemas.openxmlformats.org/markup-compatibility/2006" xmlns:a14="http://schemas.microsoft.com/office/drawing/2010/main">
        <mc:Choice Requires="a14">
          <p:sp>
            <p:nvSpPr>
              <p:cNvPr id="51" name="内容占位符 2"/>
              <p:cNvSpPr txBox="1">
                <a:spLocks/>
              </p:cNvSpPr>
              <p:nvPr/>
            </p:nvSpPr>
            <p:spPr>
              <a:xfrm>
                <a:off x="4305354" y="4161458"/>
                <a:ext cx="3043909" cy="1032858"/>
              </a:xfrm>
              <a:prstGeom prst="rect">
                <a:avLst/>
              </a:prstGeom>
            </p:spPr>
            <p:txBody>
              <a:bodyPr/>
              <a:lstStyle>
                <a:lvl1pPr marL="300031" indent="-300031" algn="l" defTabSz="801668" rtl="0" fontAlgn="base">
                  <a:lnSpc>
                    <a:spcPct val="140000"/>
                  </a:lnSpc>
                  <a:spcBef>
                    <a:spcPct val="0"/>
                  </a:spcBef>
                  <a:spcAft>
                    <a:spcPct val="0"/>
                  </a:spcAft>
                  <a:buClr>
                    <a:schemeClr val="bg2"/>
                  </a:buClr>
                  <a:buSzPct val="60000"/>
                  <a:buFont typeface="Wingdings" pitchFamily="2" charset="2"/>
                  <a:buChar char="l"/>
                  <a:defRPr sz="2000" b="1">
                    <a:solidFill>
                      <a:schemeClr val="tx1"/>
                    </a:solidFill>
                    <a:latin typeface="微软雅黑" panose="020B0503020204020204" pitchFamily="34" charset="-122"/>
                    <a:ea typeface="微软雅黑" panose="020B0503020204020204" pitchFamily="34" charset="-122"/>
                    <a:cs typeface="+mn-cs"/>
                  </a:defRPr>
                </a:lvl1pPr>
                <a:lvl2pPr marL="652447" indent="-250819" algn="l" defTabSz="801668" rtl="0" fontAlgn="base">
                  <a:lnSpc>
                    <a:spcPct val="140000"/>
                  </a:lnSpc>
                  <a:spcBef>
                    <a:spcPct val="0"/>
                  </a:spcBef>
                  <a:spcAft>
                    <a:spcPct val="0"/>
                  </a:spcAft>
                  <a:buClr>
                    <a:schemeClr val="tx1"/>
                  </a:buClr>
                  <a:buSzPct val="50000"/>
                  <a:buFont typeface="Wingdings" pitchFamily="2" charset="2"/>
                  <a:buChar char="p"/>
                  <a:defRPr>
                    <a:solidFill>
                      <a:schemeClr val="tx1"/>
                    </a:solidFill>
                    <a:latin typeface="微软雅黑" panose="020B0503020204020204" pitchFamily="34" charset="-122"/>
                    <a:ea typeface="微软雅黑" panose="020B0503020204020204" pitchFamily="34" charset="-122"/>
                  </a:defRPr>
                </a:lvl2pPr>
                <a:lvl3pPr marL="1003275" indent="-201608" algn="l" defTabSz="801668" rtl="0" fontAlgn="base">
                  <a:lnSpc>
                    <a:spcPct val="140000"/>
                  </a:lnSpc>
                  <a:spcBef>
                    <a:spcPct val="0"/>
                  </a:spcBef>
                  <a:spcAft>
                    <a:spcPct val="0"/>
                  </a:spcAft>
                  <a:buSzPct val="50000"/>
                  <a:buFont typeface="Wingdings" pitchFamily="2" charset="2"/>
                  <a:buChar char="n"/>
                  <a:defRPr sz="1600">
                    <a:solidFill>
                      <a:schemeClr val="tx1"/>
                    </a:solidFill>
                    <a:latin typeface="微软雅黑" panose="020B0503020204020204" pitchFamily="34" charset="-122"/>
                    <a:ea typeface="微软雅黑" panose="020B0503020204020204" pitchFamily="34" charset="-122"/>
                  </a:defRPr>
                </a:lvl3pPr>
                <a:lvl4pPr marL="1401728" indent="-200020" algn="l" defTabSz="801668" rtl="0" fontAlgn="base">
                  <a:lnSpc>
                    <a:spcPct val="140000"/>
                  </a:lnSpc>
                  <a:spcBef>
                    <a:spcPct val="0"/>
                  </a:spcBef>
                  <a:spcAft>
                    <a:spcPct val="0"/>
                  </a:spcAft>
                  <a:buChar char="–"/>
                  <a:defRPr sz="1400">
                    <a:solidFill>
                      <a:schemeClr val="tx1"/>
                    </a:solidFill>
                    <a:latin typeface="微软雅黑" panose="020B0503020204020204" pitchFamily="34" charset="-122"/>
                    <a:ea typeface="微软雅黑" panose="020B0503020204020204" pitchFamily="34" charset="-122"/>
                  </a:defRPr>
                </a:lvl4pPr>
                <a:lvl5pPr marL="1803355"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微软雅黑" panose="020B0503020204020204" pitchFamily="34" charset="-122"/>
                    <a:ea typeface="微软雅黑" panose="020B0503020204020204" pitchFamily="34" charset="-122"/>
                  </a:defRPr>
                </a:lvl5pPr>
                <a:lvl6pPr marL="2260544"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6pPr>
                <a:lvl7pPr marL="2717732"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7pPr>
                <a:lvl8pPr marL="3174921"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8pPr>
                <a:lvl9pPr marL="3632109"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9pPr>
              </a:lstStyle>
              <a:p>
                <a:pPr marL="12700" indent="0">
                  <a:buNone/>
                </a:pPr>
                <a14:m>
                  <m:oMath xmlns:m="http://schemas.openxmlformats.org/officeDocument/2006/math">
                    <m:r>
                      <m:rPr>
                        <m:nor/>
                      </m:rPr>
                      <a:rPr lang="en-US" sz="1000" b="0" dirty="0" smtClean="0">
                        <a:latin typeface="Calibri" panose="020F0502020204030204" pitchFamily="34" charset="0"/>
                        <a:cs typeface="Calibri" panose="020F0502020204030204" pitchFamily="34" charset="0"/>
                      </a:rPr>
                      <m:t>Service</m:t>
                    </m:r>
                    <m:r>
                      <m:rPr>
                        <m:nor/>
                      </m:rPr>
                      <a:rPr lang="en-US" sz="1000" b="0" dirty="0" smtClean="0">
                        <a:latin typeface="Calibri" panose="020F0502020204030204" pitchFamily="34" charset="0"/>
                        <a:cs typeface="Calibri" panose="020F0502020204030204" pitchFamily="34" charset="0"/>
                      </a:rPr>
                      <m:t> 1 </m:t>
                    </m:r>
                    <m:r>
                      <m:rPr>
                        <m:nor/>
                      </m:rPr>
                      <a:rPr lang="en-US" sz="1000" b="0" smtClean="0">
                        <a:latin typeface="Calibri" panose="020F0502020204030204" pitchFamily="34" charset="0"/>
                        <a:cs typeface="Calibri" panose="020F0502020204030204" pitchFamily="34" charset="0"/>
                      </a:rPr>
                      <m:t>MOS</m:t>
                    </m:r>
                    <m:r>
                      <a:rPr lang="en-US" sz="1000" b="0" i="1">
                        <a:latin typeface="Cambria Math" panose="02040503050406030204" pitchFamily="18" charset="0"/>
                        <a:ea typeface="Cambria Math" panose="02040503050406030204" pitchFamily="18" charset="0"/>
                        <a:cs typeface="Calibri" panose="020F0502020204030204" pitchFamily="34" charset="0"/>
                      </a:rPr>
                      <m:t>≥</m:t>
                    </m:r>
                    <m:r>
                      <m:rPr>
                        <m:nor/>
                      </m:rPr>
                      <a:rPr lang="en-US" sz="1000" b="0" dirty="0">
                        <a:latin typeface="Calibri" panose="020F0502020204030204" pitchFamily="34" charset="0"/>
                        <a:cs typeface="Calibri" panose="020F0502020204030204" pitchFamily="34" charset="0"/>
                      </a:rPr>
                      <m:t>3.0</m:t>
                    </m:r>
                    <m:r>
                      <a:rPr lang="en-US" sz="1000" b="0" i="1" dirty="0" smtClean="0">
                        <a:latin typeface="Cambria Math" panose="02040503050406030204" pitchFamily="18" charset="0"/>
                        <a:cs typeface="Calibri" panose="020F0502020204030204" pitchFamily="34" charset="0"/>
                      </a:rPr>
                      <m:t> </m:t>
                    </m:r>
                    <m:r>
                      <a:rPr lang="en-US" sz="1000" b="0" i="1" dirty="0" smtClean="0">
                        <a:latin typeface="Cambria Math" panose="02040503050406030204" pitchFamily="18" charset="0"/>
                        <a:cs typeface="Calibri" panose="020F0502020204030204" pitchFamily="34" charset="0"/>
                      </a:rPr>
                      <m:t>𝑎𝑛𝑑</m:t>
                    </m:r>
                    <m:r>
                      <a:rPr lang="en-US" sz="1000" b="0" i="1" dirty="0" smtClean="0">
                        <a:latin typeface="Cambria Math" panose="02040503050406030204" pitchFamily="18" charset="0"/>
                        <a:cs typeface="Calibri" panose="020F0502020204030204" pitchFamily="34" charset="0"/>
                      </a:rPr>
                      <m:t> 90%≥</m:t>
                    </m:r>
                    <m:sSub>
                      <m:sSubPr>
                        <m:ctrlPr>
                          <a:rPr lang="zh-CN" altLang="zh-CN" sz="1000" b="0" i="1" kern="0">
                            <a:latin typeface="Cambria Math" panose="02040503050406030204" pitchFamily="18" charset="0"/>
                          </a:rPr>
                        </m:ctrlPr>
                      </m:sSubPr>
                      <m:e>
                        <m:r>
                          <a:rPr lang="en-US" altLang="zh-CN" sz="1000" b="0" i="1" kern="0">
                            <a:latin typeface="Cambria Math" panose="02040503050406030204" pitchFamily="18" charset="0"/>
                            <a:ea typeface="Cambria Math" panose="02040503050406030204" pitchFamily="18" charset="0"/>
                          </a:rPr>
                          <m:t>h</m:t>
                        </m:r>
                      </m:e>
                      <m:sub>
                        <m:r>
                          <a:rPr lang="en-US" altLang="zh-CN" sz="1000" b="0" i="1" kern="0">
                            <a:latin typeface="Cambria Math" panose="02040503050406030204" pitchFamily="18" charset="0"/>
                            <a:ea typeface="Cambria Math" panose="02040503050406030204" pitchFamily="18" charset="0"/>
                          </a:rPr>
                          <m:t>1</m:t>
                        </m:r>
                      </m:sub>
                    </m:sSub>
                    <m:r>
                      <a:rPr lang="en-US" altLang="zh-CN" sz="1000" b="0" i="1" kern="0">
                        <a:latin typeface="Cambria Math" panose="02040503050406030204" pitchFamily="18" charset="0"/>
                        <a:ea typeface="Cambria Math" panose="02040503050406030204" pitchFamily="18" charset="0"/>
                      </a:rPr>
                      <m:t>≥</m:t>
                    </m:r>
                    <m:r>
                      <a:rPr lang="en-US" altLang="zh-CN" sz="1000" b="0" i="1" kern="0" smtClean="0">
                        <a:latin typeface="Cambria Math" panose="02040503050406030204" pitchFamily="18" charset="0"/>
                        <a:ea typeface="Cambria Math" panose="02040503050406030204" pitchFamily="18" charset="0"/>
                      </a:rPr>
                      <m:t>85</m:t>
                    </m:r>
                    <m:r>
                      <a:rPr lang="en-US" altLang="zh-CN" sz="1000" b="0" i="1" kern="0">
                        <a:latin typeface="Cambria Math" panose="02040503050406030204" pitchFamily="18" charset="0"/>
                        <a:ea typeface="Cambria Math" panose="02040503050406030204" pitchFamily="18" charset="0"/>
                      </a:rPr>
                      <m:t>%</m:t>
                    </m:r>
                  </m:oMath>
                </a14:m>
                <a:r>
                  <a:rPr lang="en-GB" altLang="zh-CN" sz="1000" b="0" i="1" kern="0" dirty="0" smtClean="0">
                    <a:solidFill>
                      <a:schemeClr val="tx1"/>
                    </a:solidFill>
                    <a:latin typeface="Cambria Math" panose="02040503050406030204" pitchFamily="18" charset="0"/>
                    <a:ea typeface="Cambria Math" panose="02040503050406030204" pitchFamily="18" charset="0"/>
                  </a:rPr>
                  <a:t>(</a:t>
                </a:r>
                <a:r>
                  <a:rPr lang="en-GB" altLang="zh-CN" sz="1000" b="0" i="1" kern="0" dirty="0">
                    <a:solidFill>
                      <a:schemeClr val="tx1"/>
                    </a:solidFill>
                    <a:latin typeface="Cambria Math" panose="02040503050406030204" pitchFamily="18" charset="0"/>
                    <a:ea typeface="Cambria Math" panose="02040503050406030204" pitchFamily="18" charset="0"/>
                  </a:rPr>
                  <a:t>1)</a:t>
                </a:r>
              </a:p>
              <a:p>
                <a:pPr marL="12700" indent="0">
                  <a:buNone/>
                </a:pPr>
                <a14:m>
                  <m:oMath xmlns:m="http://schemas.openxmlformats.org/officeDocument/2006/math">
                    <m:sSub>
                      <m:sSubPr>
                        <m:ctrlPr>
                          <a:rPr lang="zh-CN" altLang="zh-CN" sz="1000" b="0" i="1" kern="0" smtClean="0">
                            <a:solidFill>
                              <a:schemeClr val="tx1"/>
                            </a:solidFill>
                            <a:latin typeface="Cambria Math" panose="02040503050406030204" pitchFamily="18" charset="0"/>
                          </a:rPr>
                        </m:ctrlPr>
                      </m:sSubPr>
                      <m:e>
                        <m:r>
                          <m:rPr>
                            <m:nor/>
                          </m:rPr>
                          <a:rPr lang="en-US" sz="1000" b="0" dirty="0">
                            <a:latin typeface="Calibri" panose="020F0502020204030204" pitchFamily="34" charset="0"/>
                            <a:cs typeface="Calibri" panose="020F0502020204030204" pitchFamily="34" charset="0"/>
                          </a:rPr>
                          <m:t>Service</m:t>
                        </m:r>
                        <m:r>
                          <m:rPr>
                            <m:nor/>
                          </m:rPr>
                          <a:rPr lang="en-US" sz="1000" b="0" dirty="0">
                            <a:latin typeface="Calibri" panose="020F0502020204030204" pitchFamily="34" charset="0"/>
                            <a:cs typeface="Calibri" panose="020F0502020204030204" pitchFamily="34" charset="0"/>
                          </a:rPr>
                          <m:t> 2 </m:t>
                        </m:r>
                        <m:r>
                          <m:rPr>
                            <m:nor/>
                          </m:rPr>
                          <a:rPr lang="en-US" sz="1000" b="0">
                            <a:latin typeface="Calibri" panose="020F0502020204030204" pitchFamily="34" charset="0"/>
                            <a:cs typeface="Calibri" panose="020F0502020204030204" pitchFamily="34" charset="0"/>
                          </a:rPr>
                          <m:t>MOS</m:t>
                        </m:r>
                        <m:r>
                          <a:rPr lang="en-US" sz="1000" b="0" i="1">
                            <a:latin typeface="Cambria Math" panose="02040503050406030204" pitchFamily="18" charset="0"/>
                            <a:ea typeface="Cambria Math" panose="02040503050406030204" pitchFamily="18" charset="0"/>
                            <a:cs typeface="Calibri" panose="020F0502020204030204" pitchFamily="34" charset="0"/>
                          </a:rPr>
                          <m:t>≥</m:t>
                        </m:r>
                        <m:r>
                          <m:rPr>
                            <m:nor/>
                          </m:rPr>
                          <a:rPr lang="en-US" sz="1000" b="0" dirty="0">
                            <a:latin typeface="Calibri" panose="020F0502020204030204" pitchFamily="34" charset="0"/>
                            <a:cs typeface="Calibri" panose="020F0502020204030204" pitchFamily="34" charset="0"/>
                          </a:rPr>
                          <m:t>3.</m:t>
                        </m:r>
                        <m:r>
                          <a:rPr lang="en-US" sz="1000" b="0" i="1" dirty="0" smtClean="0">
                            <a:latin typeface="Cambria Math" panose="02040503050406030204" pitchFamily="18" charset="0"/>
                            <a:cs typeface="Calibri" panose="020F0502020204030204" pitchFamily="34" charset="0"/>
                          </a:rPr>
                          <m:t>5</m:t>
                        </m:r>
                        <m:r>
                          <a:rPr lang="en-US" sz="1000" b="0" i="1" dirty="0">
                            <a:latin typeface="Cambria Math" panose="02040503050406030204" pitchFamily="18" charset="0"/>
                            <a:cs typeface="Calibri" panose="020F0502020204030204" pitchFamily="34" charset="0"/>
                          </a:rPr>
                          <m:t> </m:t>
                        </m:r>
                        <m:r>
                          <a:rPr lang="en-US" sz="1000" b="0" i="1" dirty="0">
                            <a:latin typeface="Cambria Math" panose="02040503050406030204" pitchFamily="18" charset="0"/>
                            <a:cs typeface="Calibri" panose="020F0502020204030204" pitchFamily="34" charset="0"/>
                          </a:rPr>
                          <m:t>𝑎𝑛𝑑</m:t>
                        </m:r>
                        <m:r>
                          <a:rPr lang="en-US" sz="1000" b="0" i="1" dirty="0" smtClean="0">
                            <a:latin typeface="Cambria Math" panose="02040503050406030204" pitchFamily="18" charset="0"/>
                            <a:cs typeface="Calibri" panose="020F0502020204030204" pitchFamily="34" charset="0"/>
                          </a:rPr>
                          <m:t> 90</m:t>
                        </m:r>
                        <m:r>
                          <a:rPr lang="en-US" sz="1000" b="0" i="1" dirty="0">
                            <a:latin typeface="Cambria Math" panose="02040503050406030204" pitchFamily="18" charset="0"/>
                            <a:cs typeface="Calibri" panose="020F0502020204030204" pitchFamily="34" charset="0"/>
                          </a:rPr>
                          <m:t>%≥</m:t>
                        </m:r>
                        <m:r>
                          <a:rPr lang="en-US" altLang="zh-CN" sz="1000" b="0" i="1" kern="0">
                            <a:solidFill>
                              <a:schemeClr val="tx1"/>
                            </a:solidFill>
                            <a:latin typeface="Cambria Math" panose="02040503050406030204" pitchFamily="18" charset="0"/>
                            <a:ea typeface="Cambria Math" panose="02040503050406030204" pitchFamily="18" charset="0"/>
                          </a:rPr>
                          <m:t>h</m:t>
                        </m:r>
                      </m:e>
                      <m:sub>
                        <m:r>
                          <a:rPr lang="en-US" altLang="zh-CN" sz="1000" b="0" i="1" kern="0">
                            <a:solidFill>
                              <a:schemeClr val="tx1"/>
                            </a:solidFill>
                            <a:latin typeface="Cambria Math" panose="02040503050406030204" pitchFamily="18" charset="0"/>
                            <a:ea typeface="Cambria Math" panose="02040503050406030204" pitchFamily="18" charset="0"/>
                          </a:rPr>
                          <m:t>2</m:t>
                        </m:r>
                      </m:sub>
                    </m:sSub>
                    <m:r>
                      <a:rPr lang="en-US" altLang="zh-CN" sz="1000" b="0" i="1" kern="0">
                        <a:solidFill>
                          <a:schemeClr val="tx1"/>
                        </a:solidFill>
                        <a:latin typeface="Cambria Math" panose="02040503050406030204" pitchFamily="18" charset="0"/>
                        <a:ea typeface="Cambria Math" panose="02040503050406030204" pitchFamily="18" charset="0"/>
                      </a:rPr>
                      <m:t>≥</m:t>
                    </m:r>
                    <m:r>
                      <a:rPr lang="en-US" altLang="zh-CN" sz="1000" b="0" i="1" kern="0" smtClean="0">
                        <a:solidFill>
                          <a:schemeClr val="tx1"/>
                        </a:solidFill>
                        <a:latin typeface="Cambria Math" panose="02040503050406030204" pitchFamily="18" charset="0"/>
                        <a:ea typeface="Cambria Math" panose="02040503050406030204" pitchFamily="18" charset="0"/>
                      </a:rPr>
                      <m:t>87</m:t>
                    </m:r>
                    <m:r>
                      <a:rPr lang="en-US" altLang="zh-CN" sz="1000" b="0" i="1" kern="0">
                        <a:solidFill>
                          <a:schemeClr val="tx1"/>
                        </a:solidFill>
                        <a:latin typeface="Cambria Math" panose="02040503050406030204" pitchFamily="18" charset="0"/>
                        <a:ea typeface="Cambria Math" panose="02040503050406030204" pitchFamily="18" charset="0"/>
                      </a:rPr>
                      <m:t>%</m:t>
                    </m:r>
                  </m:oMath>
                </a14:m>
                <a:r>
                  <a:rPr lang="en-GB" altLang="zh-CN" sz="1000" b="0" i="1" kern="0" dirty="0" smtClean="0">
                    <a:solidFill>
                      <a:schemeClr val="tx1"/>
                    </a:solidFill>
                    <a:latin typeface="Cambria Math" panose="02040503050406030204" pitchFamily="18" charset="0"/>
                    <a:ea typeface="Cambria Math" panose="02040503050406030204" pitchFamily="18" charset="0"/>
                  </a:rPr>
                  <a:t>(2</a:t>
                </a:r>
                <a:r>
                  <a:rPr lang="en-GB" altLang="zh-CN" sz="1000" b="0" i="1" kern="0" dirty="0">
                    <a:solidFill>
                      <a:schemeClr val="tx1"/>
                    </a:solidFill>
                    <a:latin typeface="Cambria Math" panose="02040503050406030204" pitchFamily="18" charset="0"/>
                    <a:ea typeface="Cambria Math" panose="02040503050406030204" pitchFamily="18" charset="0"/>
                  </a:rPr>
                  <a:t>)</a:t>
                </a:r>
              </a:p>
              <a:p>
                <a:pPr marL="12700" indent="0">
                  <a:buNone/>
                </a:pPr>
                <a14:m>
                  <m:oMath xmlns:m="http://schemas.openxmlformats.org/officeDocument/2006/math">
                    <m:sSub>
                      <m:sSubPr>
                        <m:ctrlPr>
                          <a:rPr lang="zh-CN" altLang="zh-CN" sz="1000" b="0" i="1" kern="0">
                            <a:solidFill>
                              <a:schemeClr val="tx1"/>
                            </a:solidFill>
                            <a:latin typeface="Cambria Math" panose="02040503050406030204" pitchFamily="18" charset="0"/>
                          </a:rPr>
                        </m:ctrlPr>
                      </m:sSubPr>
                      <m:e>
                        <m:r>
                          <m:rPr>
                            <m:nor/>
                          </m:rPr>
                          <a:rPr lang="en-US" sz="1000" b="0" dirty="0">
                            <a:latin typeface="Calibri" panose="020F0502020204030204" pitchFamily="34" charset="0"/>
                            <a:cs typeface="Calibri" panose="020F0502020204030204" pitchFamily="34" charset="0"/>
                          </a:rPr>
                          <m:t>Service</m:t>
                        </m:r>
                        <m:r>
                          <m:rPr>
                            <m:nor/>
                          </m:rPr>
                          <a:rPr lang="en-US" sz="1000" b="0" dirty="0">
                            <a:latin typeface="Calibri" panose="020F0502020204030204" pitchFamily="34" charset="0"/>
                            <a:cs typeface="Calibri" panose="020F0502020204030204" pitchFamily="34" charset="0"/>
                          </a:rPr>
                          <m:t> 3 </m:t>
                        </m:r>
                        <m:r>
                          <m:rPr>
                            <m:nor/>
                          </m:rPr>
                          <a:rPr lang="en-US" sz="1000" b="0">
                            <a:latin typeface="Calibri" panose="020F0502020204030204" pitchFamily="34" charset="0"/>
                            <a:cs typeface="Calibri" panose="020F0502020204030204" pitchFamily="34" charset="0"/>
                          </a:rPr>
                          <m:t>MOS</m:t>
                        </m:r>
                        <m:r>
                          <a:rPr lang="en-US" sz="1000" b="0" i="1">
                            <a:latin typeface="Cambria Math" panose="02040503050406030204" pitchFamily="18" charset="0"/>
                            <a:ea typeface="Cambria Math" panose="02040503050406030204" pitchFamily="18" charset="0"/>
                            <a:cs typeface="Calibri" panose="020F0502020204030204" pitchFamily="34" charset="0"/>
                          </a:rPr>
                          <m:t>≥</m:t>
                        </m:r>
                        <m:r>
                          <m:rPr>
                            <m:nor/>
                          </m:rPr>
                          <a:rPr lang="en-US" sz="1000" b="0" i="0" smtClean="0">
                            <a:latin typeface="Cambria Math" panose="02040503050406030204" pitchFamily="18" charset="0"/>
                            <a:ea typeface="Cambria Math" panose="02040503050406030204" pitchFamily="18" charset="0"/>
                            <a:cs typeface="Calibri" panose="020F0502020204030204" pitchFamily="34" charset="0"/>
                          </a:rPr>
                          <m:t>4</m:t>
                        </m:r>
                        <m:r>
                          <m:rPr>
                            <m:nor/>
                          </m:rPr>
                          <a:rPr lang="en-US" sz="1000" b="0" dirty="0">
                            <a:latin typeface="Calibri" panose="020F0502020204030204" pitchFamily="34" charset="0"/>
                            <a:cs typeface="Calibri" panose="020F0502020204030204" pitchFamily="34" charset="0"/>
                          </a:rPr>
                          <m:t>.0</m:t>
                        </m:r>
                        <m:r>
                          <a:rPr lang="en-US" sz="1000" b="0" i="1" dirty="0">
                            <a:latin typeface="Cambria Math" panose="02040503050406030204" pitchFamily="18" charset="0"/>
                            <a:cs typeface="Calibri" panose="020F0502020204030204" pitchFamily="34" charset="0"/>
                          </a:rPr>
                          <m:t> </m:t>
                        </m:r>
                        <m:r>
                          <a:rPr lang="en-US" sz="1000" b="0" i="1" dirty="0">
                            <a:latin typeface="Cambria Math" panose="02040503050406030204" pitchFamily="18" charset="0"/>
                            <a:cs typeface="Calibri" panose="020F0502020204030204" pitchFamily="34" charset="0"/>
                          </a:rPr>
                          <m:t>𝑎𝑛𝑑</m:t>
                        </m:r>
                        <m:r>
                          <a:rPr lang="en-US" sz="1000" b="0" i="1" dirty="0" smtClean="0">
                            <a:latin typeface="Cambria Math" panose="02040503050406030204" pitchFamily="18" charset="0"/>
                            <a:cs typeface="Calibri" panose="020F0502020204030204" pitchFamily="34" charset="0"/>
                          </a:rPr>
                          <m:t> 90</m:t>
                        </m:r>
                        <m:r>
                          <a:rPr lang="en-US" sz="1000" b="0" i="1" dirty="0">
                            <a:latin typeface="Cambria Math" panose="02040503050406030204" pitchFamily="18" charset="0"/>
                            <a:cs typeface="Calibri" panose="020F0502020204030204" pitchFamily="34" charset="0"/>
                          </a:rPr>
                          <m:t>%≥</m:t>
                        </m:r>
                        <m:r>
                          <a:rPr lang="en-US" altLang="zh-CN" sz="1000" b="0" i="1" kern="0">
                            <a:solidFill>
                              <a:schemeClr val="tx1"/>
                            </a:solidFill>
                            <a:latin typeface="Cambria Math" panose="02040503050406030204" pitchFamily="18" charset="0"/>
                            <a:ea typeface="Cambria Math" panose="02040503050406030204" pitchFamily="18" charset="0"/>
                          </a:rPr>
                          <m:t>h</m:t>
                        </m:r>
                      </m:e>
                      <m:sub>
                        <m:r>
                          <a:rPr lang="en-US" altLang="zh-CN" sz="1000" b="0" i="1" kern="0" smtClean="0">
                            <a:solidFill>
                              <a:schemeClr val="tx1"/>
                            </a:solidFill>
                            <a:latin typeface="Cambria Math" panose="02040503050406030204" pitchFamily="18" charset="0"/>
                            <a:ea typeface="Cambria Math" panose="02040503050406030204" pitchFamily="18" charset="0"/>
                          </a:rPr>
                          <m:t>3</m:t>
                        </m:r>
                      </m:sub>
                    </m:sSub>
                    <m:r>
                      <a:rPr lang="en-US" altLang="zh-CN" sz="1000" b="0" i="1" kern="0">
                        <a:solidFill>
                          <a:schemeClr val="tx1"/>
                        </a:solidFill>
                        <a:latin typeface="Cambria Math" panose="02040503050406030204" pitchFamily="18" charset="0"/>
                        <a:ea typeface="Cambria Math" panose="02040503050406030204" pitchFamily="18" charset="0"/>
                      </a:rPr>
                      <m:t>≥</m:t>
                    </m:r>
                    <m:r>
                      <a:rPr lang="en-US" altLang="zh-CN" sz="1000" b="0" i="1" kern="0" smtClean="0">
                        <a:solidFill>
                          <a:schemeClr val="tx1"/>
                        </a:solidFill>
                        <a:latin typeface="Cambria Math" panose="02040503050406030204" pitchFamily="18" charset="0"/>
                        <a:ea typeface="Cambria Math" panose="02040503050406030204" pitchFamily="18" charset="0"/>
                      </a:rPr>
                      <m:t>86</m:t>
                    </m:r>
                    <m:r>
                      <a:rPr lang="en-US" altLang="zh-CN" sz="1000" b="0" i="1" kern="0">
                        <a:solidFill>
                          <a:schemeClr val="tx1"/>
                        </a:solidFill>
                        <a:latin typeface="Cambria Math" panose="02040503050406030204" pitchFamily="18" charset="0"/>
                        <a:ea typeface="Cambria Math" panose="02040503050406030204" pitchFamily="18" charset="0"/>
                      </a:rPr>
                      <m:t>%</m:t>
                    </m:r>
                  </m:oMath>
                </a14:m>
                <a:r>
                  <a:rPr lang="en-US" altLang="zh-CN" sz="1000" b="0" i="1" kern="0" dirty="0">
                    <a:solidFill>
                      <a:schemeClr val="tx1"/>
                    </a:solidFill>
                    <a:latin typeface="Cambria Math" panose="02040503050406030204" pitchFamily="18" charset="0"/>
                    <a:ea typeface="Cambria Math" panose="02040503050406030204" pitchFamily="18" charset="0"/>
                  </a:rPr>
                  <a:t> </a:t>
                </a:r>
                <a:r>
                  <a:rPr lang="en-GB" altLang="zh-CN" sz="1000" b="0" i="1" kern="0" dirty="0" smtClean="0">
                    <a:solidFill>
                      <a:schemeClr val="tx1"/>
                    </a:solidFill>
                    <a:latin typeface="Cambria Math" panose="02040503050406030204" pitchFamily="18" charset="0"/>
                    <a:ea typeface="Cambria Math" panose="02040503050406030204" pitchFamily="18" charset="0"/>
                  </a:rPr>
                  <a:t>(3)</a:t>
                </a:r>
                <a:endParaRPr lang="en-GB" altLang="zh-CN" sz="1000" b="0" i="1" kern="0" dirty="0">
                  <a:solidFill>
                    <a:schemeClr val="tx1"/>
                  </a:solidFill>
                  <a:latin typeface="Cambria Math" panose="02040503050406030204" pitchFamily="18" charset="0"/>
                  <a:ea typeface="Cambria Math" panose="02040503050406030204" pitchFamily="18" charset="0"/>
                </a:endParaRPr>
              </a:p>
              <a:p>
                <a:pPr marL="12700" indent="0">
                  <a:buNone/>
                </a:pPr>
                <a14:m>
                  <m:oMath xmlns:m="http://schemas.openxmlformats.org/officeDocument/2006/math">
                    <m:sSub>
                      <m:sSubPr>
                        <m:ctrlPr>
                          <a:rPr lang="zh-CN" altLang="zh-CN" sz="1000" b="0" i="1" kern="0">
                            <a:solidFill>
                              <a:schemeClr val="tx1"/>
                            </a:solidFill>
                            <a:latin typeface="Cambria Math" panose="02040503050406030204" pitchFamily="18" charset="0"/>
                          </a:rPr>
                        </m:ctrlPr>
                      </m:sSubPr>
                      <m:e>
                        <m:r>
                          <m:rPr>
                            <m:nor/>
                          </m:rPr>
                          <a:rPr lang="en-US" sz="1000" b="0" dirty="0">
                            <a:latin typeface="Calibri" panose="020F0502020204030204" pitchFamily="34" charset="0"/>
                            <a:cs typeface="Calibri" panose="020F0502020204030204" pitchFamily="34" charset="0"/>
                          </a:rPr>
                          <m:t>Service</m:t>
                        </m:r>
                        <m:r>
                          <m:rPr>
                            <m:nor/>
                          </m:rPr>
                          <a:rPr lang="en-US" sz="1000" b="0" dirty="0">
                            <a:latin typeface="Calibri" panose="020F0502020204030204" pitchFamily="34" charset="0"/>
                            <a:cs typeface="Calibri" panose="020F0502020204030204" pitchFamily="34" charset="0"/>
                          </a:rPr>
                          <m:t> 4 </m:t>
                        </m:r>
                        <m:r>
                          <m:rPr>
                            <m:nor/>
                          </m:rPr>
                          <a:rPr lang="en-US" sz="1000" b="0">
                            <a:latin typeface="Calibri" panose="020F0502020204030204" pitchFamily="34" charset="0"/>
                            <a:cs typeface="Calibri" panose="020F0502020204030204" pitchFamily="34" charset="0"/>
                          </a:rPr>
                          <m:t>MOS</m:t>
                        </m:r>
                        <m:r>
                          <a:rPr lang="en-US" sz="1000" b="0" i="1">
                            <a:latin typeface="Cambria Math" panose="02040503050406030204" pitchFamily="18" charset="0"/>
                            <a:ea typeface="Cambria Math" panose="02040503050406030204" pitchFamily="18" charset="0"/>
                            <a:cs typeface="Calibri" panose="020F0502020204030204" pitchFamily="34" charset="0"/>
                          </a:rPr>
                          <m:t>≥</m:t>
                        </m:r>
                        <m:r>
                          <m:rPr>
                            <m:nor/>
                          </m:rPr>
                          <a:rPr lang="en-US" sz="1000" b="0" dirty="0">
                            <a:latin typeface="Calibri" panose="020F0502020204030204" pitchFamily="34" charset="0"/>
                            <a:cs typeface="Calibri" panose="020F0502020204030204" pitchFamily="34" charset="0"/>
                          </a:rPr>
                          <m:t>3.0</m:t>
                        </m:r>
                        <m:r>
                          <a:rPr lang="en-US" sz="1000" b="0" i="1" dirty="0">
                            <a:latin typeface="Cambria Math" panose="02040503050406030204" pitchFamily="18" charset="0"/>
                            <a:cs typeface="Calibri" panose="020F0502020204030204" pitchFamily="34" charset="0"/>
                          </a:rPr>
                          <m:t> </m:t>
                        </m:r>
                        <m:r>
                          <a:rPr lang="en-US" sz="1000" b="0" i="1" dirty="0">
                            <a:latin typeface="Cambria Math" panose="02040503050406030204" pitchFamily="18" charset="0"/>
                            <a:cs typeface="Calibri" panose="020F0502020204030204" pitchFamily="34" charset="0"/>
                          </a:rPr>
                          <m:t>𝑎𝑛𝑑</m:t>
                        </m:r>
                        <m:r>
                          <a:rPr lang="en-US" sz="1000" b="0" i="1" dirty="0" smtClean="0">
                            <a:latin typeface="Cambria Math" panose="02040503050406030204" pitchFamily="18" charset="0"/>
                            <a:cs typeface="Calibri" panose="020F0502020204030204" pitchFamily="34" charset="0"/>
                          </a:rPr>
                          <m:t> 90</m:t>
                        </m:r>
                        <m:r>
                          <a:rPr lang="en-US" sz="1000" b="0" i="1" dirty="0">
                            <a:latin typeface="Cambria Math" panose="02040503050406030204" pitchFamily="18" charset="0"/>
                            <a:cs typeface="Calibri" panose="020F0502020204030204" pitchFamily="34" charset="0"/>
                          </a:rPr>
                          <m:t>%≥</m:t>
                        </m:r>
                        <m:r>
                          <a:rPr lang="en-US" altLang="zh-CN" sz="1000" b="0" i="1" kern="0">
                            <a:solidFill>
                              <a:schemeClr val="tx1"/>
                            </a:solidFill>
                            <a:latin typeface="Cambria Math" panose="02040503050406030204" pitchFamily="18" charset="0"/>
                            <a:ea typeface="Cambria Math" panose="02040503050406030204" pitchFamily="18" charset="0"/>
                          </a:rPr>
                          <m:t>h</m:t>
                        </m:r>
                      </m:e>
                      <m:sub>
                        <m:r>
                          <a:rPr lang="en-US" altLang="zh-CN" sz="1000" b="0" i="1" kern="0" smtClean="0">
                            <a:solidFill>
                              <a:schemeClr val="tx1"/>
                            </a:solidFill>
                            <a:latin typeface="Cambria Math" panose="02040503050406030204" pitchFamily="18" charset="0"/>
                            <a:ea typeface="Cambria Math" panose="02040503050406030204" pitchFamily="18" charset="0"/>
                          </a:rPr>
                          <m:t>4</m:t>
                        </m:r>
                      </m:sub>
                    </m:sSub>
                    <m:r>
                      <a:rPr lang="en-US" altLang="zh-CN" sz="1000" b="0" i="1" kern="0">
                        <a:solidFill>
                          <a:schemeClr val="tx1"/>
                        </a:solidFill>
                        <a:latin typeface="Cambria Math" panose="02040503050406030204" pitchFamily="18" charset="0"/>
                        <a:ea typeface="Cambria Math" panose="02040503050406030204" pitchFamily="18" charset="0"/>
                      </a:rPr>
                      <m:t>≥</m:t>
                    </m:r>
                    <m:r>
                      <a:rPr lang="en-US" altLang="zh-CN" sz="1000" b="0" i="1" kern="0" smtClean="0">
                        <a:solidFill>
                          <a:schemeClr val="tx1"/>
                        </a:solidFill>
                        <a:latin typeface="Cambria Math" panose="02040503050406030204" pitchFamily="18" charset="0"/>
                        <a:ea typeface="Cambria Math" panose="02040503050406030204" pitchFamily="18" charset="0"/>
                      </a:rPr>
                      <m:t>88</m:t>
                    </m:r>
                    <m:r>
                      <a:rPr lang="en-US" altLang="zh-CN" sz="1000" b="0" i="1" kern="0">
                        <a:solidFill>
                          <a:schemeClr val="tx1"/>
                        </a:solidFill>
                        <a:latin typeface="Cambria Math" panose="02040503050406030204" pitchFamily="18" charset="0"/>
                        <a:ea typeface="Cambria Math" panose="02040503050406030204" pitchFamily="18" charset="0"/>
                      </a:rPr>
                      <m:t>%</m:t>
                    </m:r>
                  </m:oMath>
                </a14:m>
                <a:r>
                  <a:rPr lang="en-US" altLang="zh-CN" sz="1000" b="0" i="1" kern="0" dirty="0">
                    <a:solidFill>
                      <a:schemeClr val="tx1"/>
                    </a:solidFill>
                    <a:latin typeface="Cambria Math" panose="02040503050406030204" pitchFamily="18" charset="0"/>
                    <a:ea typeface="Cambria Math" panose="02040503050406030204" pitchFamily="18" charset="0"/>
                  </a:rPr>
                  <a:t> </a:t>
                </a:r>
                <a:r>
                  <a:rPr lang="en-GB" altLang="zh-CN" sz="1000" b="0" i="1" kern="0" dirty="0" smtClean="0">
                    <a:solidFill>
                      <a:schemeClr val="tx1"/>
                    </a:solidFill>
                    <a:latin typeface="Cambria Math" panose="02040503050406030204" pitchFamily="18" charset="0"/>
                    <a:ea typeface="Cambria Math" panose="02040503050406030204" pitchFamily="18" charset="0"/>
                  </a:rPr>
                  <a:t>(4)</a:t>
                </a:r>
              </a:p>
            </p:txBody>
          </p:sp>
        </mc:Choice>
        <mc:Fallback xmlns="">
          <p:sp>
            <p:nvSpPr>
              <p:cNvPr id="51" name="内容占位符 2"/>
              <p:cNvSpPr txBox="1">
                <a:spLocks noRot="1" noChangeAspect="1" noMove="1" noResize="1" noEditPoints="1" noAdjustHandles="1" noChangeArrowheads="1" noChangeShapeType="1" noTextEdit="1"/>
              </p:cNvSpPr>
              <p:nvPr/>
            </p:nvSpPr>
            <p:spPr>
              <a:xfrm>
                <a:off x="4305354" y="4161458"/>
                <a:ext cx="3043909" cy="1032858"/>
              </a:xfrm>
              <a:prstGeom prst="rect">
                <a:avLst/>
              </a:prstGeom>
              <a:blipFill rotWithShape="0">
                <a:blip r:embed="rId12"/>
                <a:stretch>
                  <a:fillRect/>
                </a:stretch>
              </a:blipFill>
            </p:spPr>
            <p:txBody>
              <a:bodyPr/>
              <a:lstStyle/>
              <a:p>
                <a:r>
                  <a:rPr lang="zh-CN" altLang="en-US">
                    <a:noFill/>
                  </a:rPr>
                  <a:t> </a:t>
                </a:r>
              </a:p>
            </p:txBody>
          </p:sp>
        </mc:Fallback>
      </mc:AlternateContent>
      <p:sp>
        <p:nvSpPr>
          <p:cNvPr id="54" name="右大括号 53"/>
          <p:cNvSpPr/>
          <p:nvPr/>
        </p:nvSpPr>
        <p:spPr bwMode="auto">
          <a:xfrm rot="10800000">
            <a:off x="3998192" y="4246214"/>
            <a:ext cx="285916" cy="915823"/>
          </a:xfrm>
          <a:prstGeom prst="rightBrace">
            <a:avLst>
              <a:gd name="adj1" fmla="val 8333"/>
              <a:gd name="adj2" fmla="val 51597"/>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b="0" i="0" u="none" strike="noStrike" cap="none" normalizeH="0" baseline="0" smtClean="0">
              <a:ln>
                <a:noFill/>
              </a:ln>
              <a:solidFill>
                <a:schemeClr val="tx1"/>
              </a:solidFill>
              <a:effectLst/>
              <a:latin typeface="Arial" charset="0"/>
            </a:endParaRPr>
          </a:p>
        </p:txBody>
      </p:sp>
      <p:sp>
        <p:nvSpPr>
          <p:cNvPr id="55" name="文本框 54"/>
          <p:cNvSpPr txBox="1"/>
          <p:nvPr/>
        </p:nvSpPr>
        <p:spPr>
          <a:xfrm>
            <a:off x="4244371" y="5725388"/>
            <a:ext cx="3905471" cy="400110"/>
          </a:xfrm>
          <a:prstGeom prst="rect">
            <a:avLst/>
          </a:prstGeom>
          <a:solidFill>
            <a:srgbClr val="CCFFCC"/>
          </a:solidFill>
          <a:ln w="28575">
            <a:noFill/>
            <a:prstDash val="dash"/>
          </a:ln>
        </p:spPr>
        <p:txBody>
          <a:bodyPr wrap="square" rtlCol="0">
            <a:spAutoFit/>
          </a:bodyPr>
          <a:lstStyle>
            <a:defPPr>
              <a:defRPr lang="en-US"/>
            </a:defPPr>
            <a:lvl1pPr>
              <a:defRPr sz="1300" i="1">
                <a:solidFill>
                  <a:srgbClr val="0000FF"/>
                </a:solidFill>
                <a:latin typeface="Cambria Math" panose="02040503050406030204" pitchFamily="18" charset="0"/>
              </a:defRPr>
            </a:lvl1pPr>
          </a:lstStyle>
          <a:p>
            <a:pPr algn="r"/>
            <a:r>
              <a:rPr lang="en-US" sz="1000" dirty="0"/>
              <a:t>QoE requirement </a:t>
            </a:r>
          </a:p>
          <a:p>
            <a:pPr algn="r"/>
            <a:r>
              <a:rPr lang="en-US" sz="1000" dirty="0"/>
              <a:t>for Slice </a:t>
            </a:r>
            <a:r>
              <a:rPr lang="en-US" sz="1000" dirty="0" smtClean="0"/>
              <a:t>B</a:t>
            </a:r>
            <a:endParaRPr lang="en-US" sz="1000" dirty="0"/>
          </a:p>
        </p:txBody>
      </p:sp>
      <p:sp>
        <p:nvSpPr>
          <p:cNvPr id="75" name="文本框 74"/>
          <p:cNvSpPr txBox="1"/>
          <p:nvPr/>
        </p:nvSpPr>
        <p:spPr>
          <a:xfrm>
            <a:off x="4244371" y="5259565"/>
            <a:ext cx="3905471" cy="400110"/>
          </a:xfrm>
          <a:prstGeom prst="rect">
            <a:avLst/>
          </a:prstGeom>
          <a:solidFill>
            <a:srgbClr val="8FE2FF"/>
          </a:solidFill>
          <a:ln w="28575">
            <a:noFill/>
            <a:prstDash val="dash"/>
          </a:ln>
        </p:spPr>
        <p:txBody>
          <a:bodyPr wrap="square" rtlCol="0">
            <a:spAutoFit/>
          </a:bodyPr>
          <a:lstStyle>
            <a:defPPr>
              <a:defRPr lang="en-US"/>
            </a:defPPr>
            <a:lvl1pPr>
              <a:defRPr sz="1300" i="1">
                <a:solidFill>
                  <a:srgbClr val="0000FF"/>
                </a:solidFill>
                <a:latin typeface="Cambria Math" panose="02040503050406030204" pitchFamily="18" charset="0"/>
              </a:defRPr>
            </a:lvl1pPr>
          </a:lstStyle>
          <a:p>
            <a:pPr algn="r"/>
            <a:r>
              <a:rPr lang="en-US" sz="1000" dirty="0" smtClean="0"/>
              <a:t>QoE requirement </a:t>
            </a:r>
          </a:p>
          <a:p>
            <a:pPr algn="r"/>
            <a:r>
              <a:rPr lang="en-US" sz="1000" dirty="0" smtClean="0"/>
              <a:t>for Slice </a:t>
            </a:r>
            <a:r>
              <a:rPr lang="en-US" sz="1000" dirty="0"/>
              <a:t>A</a:t>
            </a:r>
          </a:p>
        </p:txBody>
      </p:sp>
      <p:sp>
        <p:nvSpPr>
          <p:cNvPr id="77" name="右大括号 76"/>
          <p:cNvSpPr/>
          <p:nvPr/>
        </p:nvSpPr>
        <p:spPr bwMode="auto">
          <a:xfrm rot="10800000">
            <a:off x="4007621" y="5245564"/>
            <a:ext cx="285916" cy="915823"/>
          </a:xfrm>
          <a:prstGeom prst="rightBrace">
            <a:avLst>
              <a:gd name="adj1" fmla="val 8333"/>
              <a:gd name="adj2" fmla="val 51597"/>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b="0" i="0" u="none" strike="noStrike" cap="none" normalizeH="0" baseline="0" smtClean="0">
              <a:ln>
                <a:noFill/>
              </a:ln>
              <a:solidFill>
                <a:schemeClr val="tx1"/>
              </a:solidFill>
              <a:effectLst/>
              <a:latin typeface="Arial" charset="0"/>
            </a:endParaRPr>
          </a:p>
        </p:txBody>
      </p:sp>
      <mc:AlternateContent xmlns:mc="http://schemas.openxmlformats.org/markup-compatibility/2006" xmlns:a14="http://schemas.microsoft.com/office/drawing/2010/main">
        <mc:Choice Requires="a14">
          <p:sp>
            <p:nvSpPr>
              <p:cNvPr id="79" name="内容占位符 2"/>
              <p:cNvSpPr txBox="1">
                <a:spLocks/>
              </p:cNvSpPr>
              <p:nvPr/>
            </p:nvSpPr>
            <p:spPr>
              <a:xfrm>
                <a:off x="4289267" y="5162038"/>
                <a:ext cx="3043909" cy="1032858"/>
              </a:xfrm>
              <a:prstGeom prst="rect">
                <a:avLst/>
              </a:prstGeom>
            </p:spPr>
            <p:txBody>
              <a:bodyPr/>
              <a:lstStyle>
                <a:lvl1pPr marL="300031" indent="-300031" algn="l" defTabSz="801668" rtl="0" fontAlgn="base">
                  <a:lnSpc>
                    <a:spcPct val="140000"/>
                  </a:lnSpc>
                  <a:spcBef>
                    <a:spcPct val="0"/>
                  </a:spcBef>
                  <a:spcAft>
                    <a:spcPct val="0"/>
                  </a:spcAft>
                  <a:buClr>
                    <a:schemeClr val="bg2"/>
                  </a:buClr>
                  <a:buSzPct val="60000"/>
                  <a:buFont typeface="Wingdings" pitchFamily="2" charset="2"/>
                  <a:buChar char="l"/>
                  <a:defRPr sz="2000" b="1">
                    <a:solidFill>
                      <a:schemeClr val="tx1"/>
                    </a:solidFill>
                    <a:latin typeface="微软雅黑" panose="020B0503020204020204" pitchFamily="34" charset="-122"/>
                    <a:ea typeface="微软雅黑" panose="020B0503020204020204" pitchFamily="34" charset="-122"/>
                    <a:cs typeface="+mn-cs"/>
                  </a:defRPr>
                </a:lvl1pPr>
                <a:lvl2pPr marL="652447" indent="-250819" algn="l" defTabSz="801668" rtl="0" fontAlgn="base">
                  <a:lnSpc>
                    <a:spcPct val="140000"/>
                  </a:lnSpc>
                  <a:spcBef>
                    <a:spcPct val="0"/>
                  </a:spcBef>
                  <a:spcAft>
                    <a:spcPct val="0"/>
                  </a:spcAft>
                  <a:buClr>
                    <a:schemeClr val="tx1"/>
                  </a:buClr>
                  <a:buSzPct val="50000"/>
                  <a:buFont typeface="Wingdings" pitchFamily="2" charset="2"/>
                  <a:buChar char="p"/>
                  <a:defRPr>
                    <a:solidFill>
                      <a:schemeClr val="tx1"/>
                    </a:solidFill>
                    <a:latin typeface="微软雅黑" panose="020B0503020204020204" pitchFamily="34" charset="-122"/>
                    <a:ea typeface="微软雅黑" panose="020B0503020204020204" pitchFamily="34" charset="-122"/>
                  </a:defRPr>
                </a:lvl2pPr>
                <a:lvl3pPr marL="1003275" indent="-201608" algn="l" defTabSz="801668" rtl="0" fontAlgn="base">
                  <a:lnSpc>
                    <a:spcPct val="140000"/>
                  </a:lnSpc>
                  <a:spcBef>
                    <a:spcPct val="0"/>
                  </a:spcBef>
                  <a:spcAft>
                    <a:spcPct val="0"/>
                  </a:spcAft>
                  <a:buSzPct val="50000"/>
                  <a:buFont typeface="Wingdings" pitchFamily="2" charset="2"/>
                  <a:buChar char="n"/>
                  <a:defRPr sz="1600">
                    <a:solidFill>
                      <a:schemeClr val="tx1"/>
                    </a:solidFill>
                    <a:latin typeface="微软雅黑" panose="020B0503020204020204" pitchFamily="34" charset="-122"/>
                    <a:ea typeface="微软雅黑" panose="020B0503020204020204" pitchFamily="34" charset="-122"/>
                  </a:defRPr>
                </a:lvl3pPr>
                <a:lvl4pPr marL="1401728" indent="-200020" algn="l" defTabSz="801668" rtl="0" fontAlgn="base">
                  <a:lnSpc>
                    <a:spcPct val="140000"/>
                  </a:lnSpc>
                  <a:spcBef>
                    <a:spcPct val="0"/>
                  </a:spcBef>
                  <a:spcAft>
                    <a:spcPct val="0"/>
                  </a:spcAft>
                  <a:buChar char="–"/>
                  <a:defRPr sz="1400">
                    <a:solidFill>
                      <a:schemeClr val="tx1"/>
                    </a:solidFill>
                    <a:latin typeface="微软雅黑" panose="020B0503020204020204" pitchFamily="34" charset="-122"/>
                    <a:ea typeface="微软雅黑" panose="020B0503020204020204" pitchFamily="34" charset="-122"/>
                  </a:defRPr>
                </a:lvl4pPr>
                <a:lvl5pPr marL="1803355"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微软雅黑" panose="020B0503020204020204" pitchFamily="34" charset="-122"/>
                    <a:ea typeface="微软雅黑" panose="020B0503020204020204" pitchFamily="34" charset="-122"/>
                  </a:defRPr>
                </a:lvl5pPr>
                <a:lvl6pPr marL="2260544"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6pPr>
                <a:lvl7pPr marL="2717732"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7pPr>
                <a:lvl8pPr marL="3174921"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8pPr>
                <a:lvl9pPr marL="3632109"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9pPr>
              </a:lstStyle>
              <a:p>
                <a:pPr marL="12700" indent="0">
                  <a:buNone/>
                </a:pPr>
                <a14:m>
                  <m:oMath xmlns:m="http://schemas.openxmlformats.org/officeDocument/2006/math">
                    <m:r>
                      <m:rPr>
                        <m:nor/>
                      </m:rPr>
                      <a:rPr lang="en-US" sz="1000" b="0" dirty="0" smtClean="0">
                        <a:latin typeface="Calibri" panose="020F0502020204030204" pitchFamily="34" charset="0"/>
                        <a:cs typeface="Calibri" panose="020F0502020204030204" pitchFamily="34" charset="0"/>
                      </a:rPr>
                      <m:t>Service</m:t>
                    </m:r>
                    <m:r>
                      <m:rPr>
                        <m:nor/>
                      </m:rPr>
                      <a:rPr lang="en-US" sz="1000" b="0" dirty="0" smtClean="0">
                        <a:latin typeface="Calibri" panose="020F0502020204030204" pitchFamily="34" charset="0"/>
                        <a:cs typeface="Calibri" panose="020F0502020204030204" pitchFamily="34" charset="0"/>
                      </a:rPr>
                      <m:t> 1 </m:t>
                    </m:r>
                    <m:r>
                      <m:rPr>
                        <m:nor/>
                      </m:rPr>
                      <a:rPr lang="en-US" sz="1000" b="0" smtClean="0">
                        <a:latin typeface="Calibri" panose="020F0502020204030204" pitchFamily="34" charset="0"/>
                        <a:cs typeface="Calibri" panose="020F0502020204030204" pitchFamily="34" charset="0"/>
                      </a:rPr>
                      <m:t>MOS</m:t>
                    </m:r>
                    <m:r>
                      <a:rPr lang="en-US" sz="1000" b="0" i="1">
                        <a:latin typeface="Cambria Math" panose="02040503050406030204" pitchFamily="18" charset="0"/>
                        <a:ea typeface="Cambria Math" panose="02040503050406030204" pitchFamily="18" charset="0"/>
                        <a:cs typeface="Calibri" panose="020F0502020204030204" pitchFamily="34" charset="0"/>
                      </a:rPr>
                      <m:t>≥</m:t>
                    </m:r>
                    <m:r>
                      <m:rPr>
                        <m:nor/>
                      </m:rPr>
                      <a:rPr lang="en-US" sz="1000" b="0" dirty="0">
                        <a:latin typeface="Calibri" panose="020F0502020204030204" pitchFamily="34" charset="0"/>
                        <a:cs typeface="Calibri" panose="020F0502020204030204" pitchFamily="34" charset="0"/>
                      </a:rPr>
                      <m:t>3.0</m:t>
                    </m:r>
                    <m:r>
                      <a:rPr lang="en-US" sz="1000" b="0" i="1" dirty="0" smtClean="0">
                        <a:latin typeface="Cambria Math" panose="02040503050406030204" pitchFamily="18" charset="0"/>
                        <a:cs typeface="Calibri" panose="020F0502020204030204" pitchFamily="34" charset="0"/>
                      </a:rPr>
                      <m:t> </m:t>
                    </m:r>
                    <m:r>
                      <a:rPr lang="en-US" sz="1000" b="0" i="1" dirty="0" smtClean="0">
                        <a:latin typeface="Cambria Math" panose="02040503050406030204" pitchFamily="18" charset="0"/>
                        <a:cs typeface="Calibri" panose="020F0502020204030204" pitchFamily="34" charset="0"/>
                      </a:rPr>
                      <m:t>𝑎𝑛𝑑</m:t>
                    </m:r>
                    <m:r>
                      <a:rPr lang="en-US" sz="1000" b="0" i="1" dirty="0" smtClean="0">
                        <a:latin typeface="Cambria Math" panose="02040503050406030204" pitchFamily="18" charset="0"/>
                        <a:cs typeface="Calibri" panose="020F0502020204030204" pitchFamily="34" charset="0"/>
                      </a:rPr>
                      <m:t> 85%≥</m:t>
                    </m:r>
                    <m:sSub>
                      <m:sSubPr>
                        <m:ctrlPr>
                          <a:rPr lang="zh-CN" altLang="zh-CN" sz="1000" b="0" i="1" kern="0">
                            <a:latin typeface="Cambria Math" panose="02040503050406030204" pitchFamily="18" charset="0"/>
                          </a:rPr>
                        </m:ctrlPr>
                      </m:sSubPr>
                      <m:e>
                        <m:r>
                          <a:rPr lang="en-US" altLang="zh-CN" sz="1000" b="0" i="1" kern="0">
                            <a:latin typeface="Cambria Math" panose="02040503050406030204" pitchFamily="18" charset="0"/>
                            <a:ea typeface="Cambria Math" panose="02040503050406030204" pitchFamily="18" charset="0"/>
                          </a:rPr>
                          <m:t>h</m:t>
                        </m:r>
                      </m:e>
                      <m:sub>
                        <m:r>
                          <a:rPr lang="en-US" altLang="zh-CN" sz="1000" b="0" i="1" kern="0">
                            <a:latin typeface="Cambria Math" panose="02040503050406030204" pitchFamily="18" charset="0"/>
                            <a:ea typeface="Cambria Math" panose="02040503050406030204" pitchFamily="18" charset="0"/>
                          </a:rPr>
                          <m:t>1</m:t>
                        </m:r>
                      </m:sub>
                    </m:sSub>
                    <m:r>
                      <a:rPr lang="en-US" altLang="zh-CN" sz="1000" b="0" i="1" kern="0">
                        <a:latin typeface="Cambria Math" panose="02040503050406030204" pitchFamily="18" charset="0"/>
                        <a:ea typeface="Cambria Math" panose="02040503050406030204" pitchFamily="18" charset="0"/>
                      </a:rPr>
                      <m:t>≥80%</m:t>
                    </m:r>
                  </m:oMath>
                </a14:m>
                <a:r>
                  <a:rPr lang="en-GB" altLang="zh-CN" sz="1000" b="0" i="1" kern="0" dirty="0" smtClean="0">
                    <a:solidFill>
                      <a:schemeClr val="tx1"/>
                    </a:solidFill>
                    <a:latin typeface="Cambria Math" panose="02040503050406030204" pitchFamily="18" charset="0"/>
                    <a:ea typeface="Cambria Math" panose="02040503050406030204" pitchFamily="18" charset="0"/>
                  </a:rPr>
                  <a:t>(</a:t>
                </a:r>
                <a:r>
                  <a:rPr lang="en-GB" altLang="zh-CN" sz="1000" b="0" i="1" kern="0" dirty="0">
                    <a:solidFill>
                      <a:schemeClr val="tx1"/>
                    </a:solidFill>
                    <a:latin typeface="Cambria Math" panose="02040503050406030204" pitchFamily="18" charset="0"/>
                    <a:ea typeface="Cambria Math" panose="02040503050406030204" pitchFamily="18" charset="0"/>
                  </a:rPr>
                  <a:t>1)</a:t>
                </a:r>
              </a:p>
              <a:p>
                <a:pPr marL="12700" indent="0">
                  <a:buNone/>
                </a:pPr>
                <a14:m>
                  <m:oMath xmlns:m="http://schemas.openxmlformats.org/officeDocument/2006/math">
                    <m:sSub>
                      <m:sSubPr>
                        <m:ctrlPr>
                          <a:rPr lang="zh-CN" altLang="zh-CN" sz="1000" b="0" i="1" kern="0" smtClean="0">
                            <a:solidFill>
                              <a:schemeClr val="tx1"/>
                            </a:solidFill>
                            <a:latin typeface="Cambria Math" panose="02040503050406030204" pitchFamily="18" charset="0"/>
                          </a:rPr>
                        </m:ctrlPr>
                      </m:sSubPr>
                      <m:e>
                        <m:r>
                          <m:rPr>
                            <m:nor/>
                          </m:rPr>
                          <a:rPr lang="en-US" sz="1000" b="0" dirty="0">
                            <a:latin typeface="Calibri" panose="020F0502020204030204" pitchFamily="34" charset="0"/>
                            <a:cs typeface="Calibri" panose="020F0502020204030204" pitchFamily="34" charset="0"/>
                          </a:rPr>
                          <m:t>Service</m:t>
                        </m:r>
                        <m:r>
                          <m:rPr>
                            <m:nor/>
                          </m:rPr>
                          <a:rPr lang="en-US" sz="1000" b="0" dirty="0">
                            <a:latin typeface="Calibri" panose="020F0502020204030204" pitchFamily="34" charset="0"/>
                            <a:cs typeface="Calibri" panose="020F0502020204030204" pitchFamily="34" charset="0"/>
                          </a:rPr>
                          <m:t> 2 </m:t>
                        </m:r>
                        <m:r>
                          <m:rPr>
                            <m:nor/>
                          </m:rPr>
                          <a:rPr lang="en-US" sz="1000" b="0">
                            <a:latin typeface="Calibri" panose="020F0502020204030204" pitchFamily="34" charset="0"/>
                            <a:cs typeface="Calibri" panose="020F0502020204030204" pitchFamily="34" charset="0"/>
                          </a:rPr>
                          <m:t>MOS</m:t>
                        </m:r>
                        <m:r>
                          <a:rPr lang="en-US" sz="1000" b="0" i="1">
                            <a:latin typeface="Cambria Math" panose="02040503050406030204" pitchFamily="18" charset="0"/>
                            <a:ea typeface="Cambria Math" panose="02040503050406030204" pitchFamily="18" charset="0"/>
                            <a:cs typeface="Calibri" panose="020F0502020204030204" pitchFamily="34" charset="0"/>
                          </a:rPr>
                          <m:t>≥</m:t>
                        </m:r>
                        <m:r>
                          <m:rPr>
                            <m:nor/>
                          </m:rPr>
                          <a:rPr lang="en-US" sz="1000" b="0" dirty="0">
                            <a:latin typeface="Calibri" panose="020F0502020204030204" pitchFamily="34" charset="0"/>
                            <a:cs typeface="Calibri" panose="020F0502020204030204" pitchFamily="34" charset="0"/>
                          </a:rPr>
                          <m:t>3.</m:t>
                        </m:r>
                        <m:r>
                          <a:rPr lang="en-US" sz="1000" b="0" i="1" dirty="0" smtClean="0">
                            <a:latin typeface="Cambria Math" panose="02040503050406030204" pitchFamily="18" charset="0"/>
                            <a:cs typeface="Calibri" panose="020F0502020204030204" pitchFamily="34" charset="0"/>
                          </a:rPr>
                          <m:t>5</m:t>
                        </m:r>
                        <m:r>
                          <a:rPr lang="en-US" sz="1000" b="0" i="1" dirty="0">
                            <a:latin typeface="Cambria Math" panose="02040503050406030204" pitchFamily="18" charset="0"/>
                            <a:cs typeface="Calibri" panose="020F0502020204030204" pitchFamily="34" charset="0"/>
                          </a:rPr>
                          <m:t> </m:t>
                        </m:r>
                        <m:r>
                          <a:rPr lang="en-US" sz="1000" b="0" i="1" dirty="0">
                            <a:latin typeface="Cambria Math" panose="02040503050406030204" pitchFamily="18" charset="0"/>
                            <a:cs typeface="Calibri" panose="020F0502020204030204" pitchFamily="34" charset="0"/>
                          </a:rPr>
                          <m:t>𝑎𝑛𝑑</m:t>
                        </m:r>
                        <m:r>
                          <a:rPr lang="en-US" sz="1000" b="0" i="1" dirty="0" smtClean="0">
                            <a:latin typeface="Cambria Math" panose="02040503050406030204" pitchFamily="18" charset="0"/>
                            <a:cs typeface="Calibri" panose="020F0502020204030204" pitchFamily="34" charset="0"/>
                          </a:rPr>
                          <m:t> 87</m:t>
                        </m:r>
                        <m:r>
                          <a:rPr lang="en-US" sz="1000" b="0" i="1" dirty="0">
                            <a:latin typeface="Cambria Math" panose="02040503050406030204" pitchFamily="18" charset="0"/>
                            <a:cs typeface="Calibri" panose="020F0502020204030204" pitchFamily="34" charset="0"/>
                          </a:rPr>
                          <m:t>%≥</m:t>
                        </m:r>
                        <m:r>
                          <a:rPr lang="en-US" altLang="zh-CN" sz="1000" b="0" i="1" kern="0">
                            <a:solidFill>
                              <a:schemeClr val="tx1"/>
                            </a:solidFill>
                            <a:latin typeface="Cambria Math" panose="02040503050406030204" pitchFamily="18" charset="0"/>
                            <a:ea typeface="Cambria Math" panose="02040503050406030204" pitchFamily="18" charset="0"/>
                          </a:rPr>
                          <m:t>h</m:t>
                        </m:r>
                      </m:e>
                      <m:sub>
                        <m:r>
                          <a:rPr lang="en-US" altLang="zh-CN" sz="1000" b="0" i="1" kern="0">
                            <a:solidFill>
                              <a:schemeClr val="tx1"/>
                            </a:solidFill>
                            <a:latin typeface="Cambria Math" panose="02040503050406030204" pitchFamily="18" charset="0"/>
                            <a:ea typeface="Cambria Math" panose="02040503050406030204" pitchFamily="18" charset="0"/>
                          </a:rPr>
                          <m:t>2</m:t>
                        </m:r>
                      </m:sub>
                    </m:sSub>
                    <m:r>
                      <a:rPr lang="en-US" altLang="zh-CN" sz="1000" b="0" i="1" kern="0">
                        <a:solidFill>
                          <a:schemeClr val="tx1"/>
                        </a:solidFill>
                        <a:latin typeface="Cambria Math" panose="02040503050406030204" pitchFamily="18" charset="0"/>
                        <a:ea typeface="Cambria Math" panose="02040503050406030204" pitchFamily="18" charset="0"/>
                      </a:rPr>
                      <m:t>≥</m:t>
                    </m:r>
                    <m:r>
                      <a:rPr lang="en-US" altLang="zh-CN" sz="1000" b="0" i="1" kern="0" smtClean="0">
                        <a:solidFill>
                          <a:schemeClr val="tx1"/>
                        </a:solidFill>
                        <a:latin typeface="Cambria Math" panose="02040503050406030204" pitchFamily="18" charset="0"/>
                        <a:ea typeface="Cambria Math" panose="02040503050406030204" pitchFamily="18" charset="0"/>
                      </a:rPr>
                      <m:t>80</m:t>
                    </m:r>
                    <m:r>
                      <a:rPr lang="en-US" altLang="zh-CN" sz="1000" b="0" i="1" kern="0">
                        <a:solidFill>
                          <a:schemeClr val="tx1"/>
                        </a:solidFill>
                        <a:latin typeface="Cambria Math" panose="02040503050406030204" pitchFamily="18" charset="0"/>
                        <a:ea typeface="Cambria Math" panose="02040503050406030204" pitchFamily="18" charset="0"/>
                      </a:rPr>
                      <m:t>%</m:t>
                    </m:r>
                  </m:oMath>
                </a14:m>
                <a:r>
                  <a:rPr lang="en-GB" altLang="zh-CN" sz="1000" b="0" i="1" kern="0" dirty="0" smtClean="0">
                    <a:solidFill>
                      <a:schemeClr val="tx1"/>
                    </a:solidFill>
                    <a:latin typeface="Cambria Math" panose="02040503050406030204" pitchFamily="18" charset="0"/>
                    <a:ea typeface="Cambria Math" panose="02040503050406030204" pitchFamily="18" charset="0"/>
                  </a:rPr>
                  <a:t>(2</a:t>
                </a:r>
                <a:r>
                  <a:rPr lang="en-GB" altLang="zh-CN" sz="1000" b="0" i="1" kern="0" dirty="0">
                    <a:solidFill>
                      <a:schemeClr val="tx1"/>
                    </a:solidFill>
                    <a:latin typeface="Cambria Math" panose="02040503050406030204" pitchFamily="18" charset="0"/>
                    <a:ea typeface="Cambria Math" panose="02040503050406030204" pitchFamily="18" charset="0"/>
                  </a:rPr>
                  <a:t>)</a:t>
                </a:r>
              </a:p>
              <a:p>
                <a:pPr marL="12700" indent="0">
                  <a:buNone/>
                </a:pPr>
                <a14:m>
                  <m:oMath xmlns:m="http://schemas.openxmlformats.org/officeDocument/2006/math">
                    <m:sSub>
                      <m:sSubPr>
                        <m:ctrlPr>
                          <a:rPr lang="zh-CN" altLang="zh-CN" sz="1000" b="0" i="1" kern="0">
                            <a:solidFill>
                              <a:schemeClr val="tx1"/>
                            </a:solidFill>
                            <a:latin typeface="Cambria Math" panose="02040503050406030204" pitchFamily="18" charset="0"/>
                          </a:rPr>
                        </m:ctrlPr>
                      </m:sSubPr>
                      <m:e>
                        <m:r>
                          <m:rPr>
                            <m:nor/>
                          </m:rPr>
                          <a:rPr lang="en-US" sz="1000" b="0" dirty="0">
                            <a:latin typeface="Calibri" panose="020F0502020204030204" pitchFamily="34" charset="0"/>
                            <a:cs typeface="Calibri" panose="020F0502020204030204" pitchFamily="34" charset="0"/>
                          </a:rPr>
                          <m:t>Service</m:t>
                        </m:r>
                        <m:r>
                          <m:rPr>
                            <m:nor/>
                          </m:rPr>
                          <a:rPr lang="en-US" sz="1000" b="0" dirty="0">
                            <a:latin typeface="Calibri" panose="020F0502020204030204" pitchFamily="34" charset="0"/>
                            <a:cs typeface="Calibri" panose="020F0502020204030204" pitchFamily="34" charset="0"/>
                          </a:rPr>
                          <m:t> 3 </m:t>
                        </m:r>
                        <m:r>
                          <m:rPr>
                            <m:nor/>
                          </m:rPr>
                          <a:rPr lang="en-US" sz="1000" b="0">
                            <a:latin typeface="Calibri" panose="020F0502020204030204" pitchFamily="34" charset="0"/>
                            <a:cs typeface="Calibri" panose="020F0502020204030204" pitchFamily="34" charset="0"/>
                          </a:rPr>
                          <m:t>MOS</m:t>
                        </m:r>
                        <m:r>
                          <a:rPr lang="en-US" sz="1000" b="0" i="1">
                            <a:latin typeface="Cambria Math" panose="02040503050406030204" pitchFamily="18" charset="0"/>
                            <a:ea typeface="Cambria Math" panose="02040503050406030204" pitchFamily="18" charset="0"/>
                            <a:cs typeface="Calibri" panose="020F0502020204030204" pitchFamily="34" charset="0"/>
                          </a:rPr>
                          <m:t>≥</m:t>
                        </m:r>
                        <m:r>
                          <m:rPr>
                            <m:nor/>
                          </m:rPr>
                          <a:rPr lang="en-US" sz="1000" b="0" i="0" smtClean="0">
                            <a:latin typeface="Cambria Math" panose="02040503050406030204" pitchFamily="18" charset="0"/>
                            <a:ea typeface="Cambria Math" panose="02040503050406030204" pitchFamily="18" charset="0"/>
                            <a:cs typeface="Calibri" panose="020F0502020204030204" pitchFamily="34" charset="0"/>
                          </a:rPr>
                          <m:t>4</m:t>
                        </m:r>
                        <m:r>
                          <m:rPr>
                            <m:nor/>
                          </m:rPr>
                          <a:rPr lang="en-US" sz="1000" b="0" dirty="0">
                            <a:latin typeface="Calibri" panose="020F0502020204030204" pitchFamily="34" charset="0"/>
                            <a:cs typeface="Calibri" panose="020F0502020204030204" pitchFamily="34" charset="0"/>
                          </a:rPr>
                          <m:t>.0</m:t>
                        </m:r>
                        <m:r>
                          <a:rPr lang="en-US" sz="1000" b="0" i="1" dirty="0">
                            <a:latin typeface="Cambria Math" panose="02040503050406030204" pitchFamily="18" charset="0"/>
                            <a:cs typeface="Calibri" panose="020F0502020204030204" pitchFamily="34" charset="0"/>
                          </a:rPr>
                          <m:t> </m:t>
                        </m:r>
                        <m:r>
                          <a:rPr lang="en-US" sz="1000" b="0" i="1" dirty="0">
                            <a:latin typeface="Cambria Math" panose="02040503050406030204" pitchFamily="18" charset="0"/>
                            <a:cs typeface="Calibri" panose="020F0502020204030204" pitchFamily="34" charset="0"/>
                          </a:rPr>
                          <m:t>𝑎𝑛𝑑</m:t>
                        </m:r>
                        <m:r>
                          <a:rPr lang="en-US" sz="1000" b="0" i="1" dirty="0" smtClean="0">
                            <a:latin typeface="Cambria Math" panose="02040503050406030204" pitchFamily="18" charset="0"/>
                            <a:cs typeface="Calibri" panose="020F0502020204030204" pitchFamily="34" charset="0"/>
                          </a:rPr>
                          <m:t> 86</m:t>
                        </m:r>
                        <m:r>
                          <a:rPr lang="en-US" sz="1000" b="0" i="1" dirty="0">
                            <a:latin typeface="Cambria Math" panose="02040503050406030204" pitchFamily="18" charset="0"/>
                            <a:cs typeface="Calibri" panose="020F0502020204030204" pitchFamily="34" charset="0"/>
                          </a:rPr>
                          <m:t>%≥</m:t>
                        </m:r>
                        <m:r>
                          <a:rPr lang="en-US" altLang="zh-CN" sz="1000" b="0" i="1" kern="0">
                            <a:solidFill>
                              <a:schemeClr val="tx1"/>
                            </a:solidFill>
                            <a:latin typeface="Cambria Math" panose="02040503050406030204" pitchFamily="18" charset="0"/>
                            <a:ea typeface="Cambria Math" panose="02040503050406030204" pitchFamily="18" charset="0"/>
                          </a:rPr>
                          <m:t>h</m:t>
                        </m:r>
                      </m:e>
                      <m:sub>
                        <m:r>
                          <a:rPr lang="en-US" altLang="zh-CN" sz="1000" b="0" i="1" kern="0" smtClean="0">
                            <a:solidFill>
                              <a:schemeClr val="tx1"/>
                            </a:solidFill>
                            <a:latin typeface="Cambria Math" panose="02040503050406030204" pitchFamily="18" charset="0"/>
                            <a:ea typeface="Cambria Math" panose="02040503050406030204" pitchFamily="18" charset="0"/>
                          </a:rPr>
                          <m:t>3</m:t>
                        </m:r>
                      </m:sub>
                    </m:sSub>
                    <m:r>
                      <a:rPr lang="en-US" altLang="zh-CN" sz="1000" b="0" i="1" kern="0">
                        <a:solidFill>
                          <a:schemeClr val="tx1"/>
                        </a:solidFill>
                        <a:latin typeface="Cambria Math" panose="02040503050406030204" pitchFamily="18" charset="0"/>
                        <a:ea typeface="Cambria Math" panose="02040503050406030204" pitchFamily="18" charset="0"/>
                      </a:rPr>
                      <m:t>≥</m:t>
                    </m:r>
                    <m:r>
                      <a:rPr lang="en-US" altLang="zh-CN" sz="1000" b="0" i="1" kern="0" smtClean="0">
                        <a:solidFill>
                          <a:schemeClr val="tx1"/>
                        </a:solidFill>
                        <a:latin typeface="Cambria Math" panose="02040503050406030204" pitchFamily="18" charset="0"/>
                        <a:ea typeface="Cambria Math" panose="02040503050406030204" pitchFamily="18" charset="0"/>
                      </a:rPr>
                      <m:t>80</m:t>
                    </m:r>
                    <m:r>
                      <a:rPr lang="en-US" altLang="zh-CN" sz="1000" b="0" i="1" kern="0">
                        <a:solidFill>
                          <a:schemeClr val="tx1"/>
                        </a:solidFill>
                        <a:latin typeface="Cambria Math" panose="02040503050406030204" pitchFamily="18" charset="0"/>
                        <a:ea typeface="Cambria Math" panose="02040503050406030204" pitchFamily="18" charset="0"/>
                      </a:rPr>
                      <m:t>%</m:t>
                    </m:r>
                  </m:oMath>
                </a14:m>
                <a:r>
                  <a:rPr lang="en-US" altLang="zh-CN" sz="1000" b="0" i="1" kern="0" dirty="0">
                    <a:solidFill>
                      <a:schemeClr val="tx1"/>
                    </a:solidFill>
                    <a:latin typeface="Cambria Math" panose="02040503050406030204" pitchFamily="18" charset="0"/>
                    <a:ea typeface="Cambria Math" panose="02040503050406030204" pitchFamily="18" charset="0"/>
                  </a:rPr>
                  <a:t> </a:t>
                </a:r>
                <a:r>
                  <a:rPr lang="en-GB" altLang="zh-CN" sz="1000" b="0" i="1" kern="0" dirty="0" smtClean="0">
                    <a:solidFill>
                      <a:schemeClr val="tx1"/>
                    </a:solidFill>
                    <a:latin typeface="Cambria Math" panose="02040503050406030204" pitchFamily="18" charset="0"/>
                    <a:ea typeface="Cambria Math" panose="02040503050406030204" pitchFamily="18" charset="0"/>
                  </a:rPr>
                  <a:t>(3)</a:t>
                </a:r>
                <a:endParaRPr lang="en-GB" altLang="zh-CN" sz="1000" b="0" i="1" kern="0" dirty="0">
                  <a:solidFill>
                    <a:schemeClr val="tx1"/>
                  </a:solidFill>
                  <a:latin typeface="Cambria Math" panose="02040503050406030204" pitchFamily="18" charset="0"/>
                  <a:ea typeface="Cambria Math" panose="02040503050406030204" pitchFamily="18" charset="0"/>
                </a:endParaRPr>
              </a:p>
              <a:p>
                <a:pPr marL="12700" indent="0">
                  <a:buNone/>
                </a:pPr>
                <a14:m>
                  <m:oMath xmlns:m="http://schemas.openxmlformats.org/officeDocument/2006/math">
                    <m:sSub>
                      <m:sSubPr>
                        <m:ctrlPr>
                          <a:rPr lang="zh-CN" altLang="zh-CN" sz="1000" b="0" i="1" kern="0">
                            <a:solidFill>
                              <a:schemeClr val="tx1"/>
                            </a:solidFill>
                            <a:latin typeface="Cambria Math" panose="02040503050406030204" pitchFamily="18" charset="0"/>
                          </a:rPr>
                        </m:ctrlPr>
                      </m:sSubPr>
                      <m:e>
                        <m:r>
                          <m:rPr>
                            <m:nor/>
                          </m:rPr>
                          <a:rPr lang="en-US" sz="1000" b="0" dirty="0">
                            <a:latin typeface="Calibri" panose="020F0502020204030204" pitchFamily="34" charset="0"/>
                            <a:cs typeface="Calibri" panose="020F0502020204030204" pitchFamily="34" charset="0"/>
                          </a:rPr>
                          <m:t>Service</m:t>
                        </m:r>
                        <m:r>
                          <m:rPr>
                            <m:nor/>
                          </m:rPr>
                          <a:rPr lang="en-US" sz="1000" b="0" dirty="0">
                            <a:latin typeface="Calibri" panose="020F0502020204030204" pitchFamily="34" charset="0"/>
                            <a:cs typeface="Calibri" panose="020F0502020204030204" pitchFamily="34" charset="0"/>
                          </a:rPr>
                          <m:t> 4 </m:t>
                        </m:r>
                        <m:r>
                          <m:rPr>
                            <m:nor/>
                          </m:rPr>
                          <a:rPr lang="en-US" sz="1000" b="0">
                            <a:latin typeface="Calibri" panose="020F0502020204030204" pitchFamily="34" charset="0"/>
                            <a:cs typeface="Calibri" panose="020F0502020204030204" pitchFamily="34" charset="0"/>
                          </a:rPr>
                          <m:t>MOS</m:t>
                        </m:r>
                        <m:r>
                          <a:rPr lang="en-US" sz="1000" b="0" i="1">
                            <a:latin typeface="Cambria Math" panose="02040503050406030204" pitchFamily="18" charset="0"/>
                            <a:ea typeface="Cambria Math" panose="02040503050406030204" pitchFamily="18" charset="0"/>
                            <a:cs typeface="Calibri" panose="020F0502020204030204" pitchFamily="34" charset="0"/>
                          </a:rPr>
                          <m:t>≥</m:t>
                        </m:r>
                        <m:r>
                          <m:rPr>
                            <m:nor/>
                          </m:rPr>
                          <a:rPr lang="en-US" sz="1000" b="0" dirty="0">
                            <a:latin typeface="Calibri" panose="020F0502020204030204" pitchFamily="34" charset="0"/>
                            <a:cs typeface="Calibri" panose="020F0502020204030204" pitchFamily="34" charset="0"/>
                          </a:rPr>
                          <m:t>3.0</m:t>
                        </m:r>
                        <m:r>
                          <a:rPr lang="en-US" sz="1000" b="0" i="1" dirty="0">
                            <a:latin typeface="Cambria Math" panose="02040503050406030204" pitchFamily="18" charset="0"/>
                            <a:cs typeface="Calibri" panose="020F0502020204030204" pitchFamily="34" charset="0"/>
                          </a:rPr>
                          <m:t> </m:t>
                        </m:r>
                        <m:r>
                          <a:rPr lang="en-US" sz="1000" b="0" i="1" dirty="0">
                            <a:latin typeface="Cambria Math" panose="02040503050406030204" pitchFamily="18" charset="0"/>
                            <a:cs typeface="Calibri" panose="020F0502020204030204" pitchFamily="34" charset="0"/>
                          </a:rPr>
                          <m:t>𝑎𝑛𝑑</m:t>
                        </m:r>
                        <m:r>
                          <a:rPr lang="en-US" sz="1000" b="0" i="1" dirty="0" smtClean="0">
                            <a:latin typeface="Cambria Math" panose="02040503050406030204" pitchFamily="18" charset="0"/>
                            <a:cs typeface="Calibri" panose="020F0502020204030204" pitchFamily="34" charset="0"/>
                          </a:rPr>
                          <m:t> </m:t>
                        </m:r>
                        <m:r>
                          <a:rPr lang="en-US" sz="1000" b="0" i="1" dirty="0">
                            <a:latin typeface="Cambria Math" panose="02040503050406030204" pitchFamily="18" charset="0"/>
                            <a:cs typeface="Calibri" panose="020F0502020204030204" pitchFamily="34" charset="0"/>
                          </a:rPr>
                          <m:t>8</m:t>
                        </m:r>
                        <m:r>
                          <a:rPr lang="en-US" sz="1000" b="0" i="1" dirty="0" smtClean="0">
                            <a:latin typeface="Cambria Math" panose="02040503050406030204" pitchFamily="18" charset="0"/>
                            <a:cs typeface="Calibri" panose="020F0502020204030204" pitchFamily="34" charset="0"/>
                          </a:rPr>
                          <m:t>8</m:t>
                        </m:r>
                        <m:r>
                          <a:rPr lang="en-US" sz="1000" b="0" i="1" dirty="0">
                            <a:latin typeface="Cambria Math" panose="02040503050406030204" pitchFamily="18" charset="0"/>
                            <a:cs typeface="Calibri" panose="020F0502020204030204" pitchFamily="34" charset="0"/>
                          </a:rPr>
                          <m:t>%≥</m:t>
                        </m:r>
                        <m:r>
                          <a:rPr lang="en-US" altLang="zh-CN" sz="1000" b="0" i="1" kern="0">
                            <a:solidFill>
                              <a:schemeClr val="tx1"/>
                            </a:solidFill>
                            <a:latin typeface="Cambria Math" panose="02040503050406030204" pitchFamily="18" charset="0"/>
                            <a:ea typeface="Cambria Math" panose="02040503050406030204" pitchFamily="18" charset="0"/>
                          </a:rPr>
                          <m:t>h</m:t>
                        </m:r>
                      </m:e>
                      <m:sub>
                        <m:r>
                          <a:rPr lang="en-US" altLang="zh-CN" sz="1000" b="0" i="1" kern="0" smtClean="0">
                            <a:solidFill>
                              <a:schemeClr val="tx1"/>
                            </a:solidFill>
                            <a:latin typeface="Cambria Math" panose="02040503050406030204" pitchFamily="18" charset="0"/>
                            <a:ea typeface="Cambria Math" panose="02040503050406030204" pitchFamily="18" charset="0"/>
                          </a:rPr>
                          <m:t>4</m:t>
                        </m:r>
                      </m:sub>
                    </m:sSub>
                    <m:r>
                      <a:rPr lang="en-US" altLang="zh-CN" sz="1000" b="0" i="1" kern="0">
                        <a:solidFill>
                          <a:schemeClr val="tx1"/>
                        </a:solidFill>
                        <a:latin typeface="Cambria Math" panose="02040503050406030204" pitchFamily="18" charset="0"/>
                        <a:ea typeface="Cambria Math" panose="02040503050406030204" pitchFamily="18" charset="0"/>
                      </a:rPr>
                      <m:t>≥</m:t>
                    </m:r>
                    <m:r>
                      <a:rPr lang="en-US" altLang="zh-CN" sz="1000" b="0" i="1" kern="0" smtClean="0">
                        <a:solidFill>
                          <a:schemeClr val="tx1"/>
                        </a:solidFill>
                        <a:latin typeface="Cambria Math" panose="02040503050406030204" pitchFamily="18" charset="0"/>
                        <a:ea typeface="Cambria Math" panose="02040503050406030204" pitchFamily="18" charset="0"/>
                      </a:rPr>
                      <m:t>80</m:t>
                    </m:r>
                    <m:r>
                      <a:rPr lang="en-US" altLang="zh-CN" sz="1000" b="0" i="1" kern="0">
                        <a:solidFill>
                          <a:schemeClr val="tx1"/>
                        </a:solidFill>
                        <a:latin typeface="Cambria Math" panose="02040503050406030204" pitchFamily="18" charset="0"/>
                        <a:ea typeface="Cambria Math" panose="02040503050406030204" pitchFamily="18" charset="0"/>
                      </a:rPr>
                      <m:t>%</m:t>
                    </m:r>
                  </m:oMath>
                </a14:m>
                <a:r>
                  <a:rPr lang="en-US" altLang="zh-CN" sz="1000" b="0" i="1" kern="0" dirty="0">
                    <a:solidFill>
                      <a:schemeClr val="tx1"/>
                    </a:solidFill>
                    <a:latin typeface="Cambria Math" panose="02040503050406030204" pitchFamily="18" charset="0"/>
                    <a:ea typeface="Cambria Math" panose="02040503050406030204" pitchFamily="18" charset="0"/>
                  </a:rPr>
                  <a:t> </a:t>
                </a:r>
                <a:r>
                  <a:rPr lang="en-GB" altLang="zh-CN" sz="1000" b="0" i="1" kern="0" dirty="0" smtClean="0">
                    <a:solidFill>
                      <a:schemeClr val="tx1"/>
                    </a:solidFill>
                    <a:latin typeface="Cambria Math" panose="02040503050406030204" pitchFamily="18" charset="0"/>
                    <a:ea typeface="Cambria Math" panose="02040503050406030204" pitchFamily="18" charset="0"/>
                  </a:rPr>
                  <a:t>(4)</a:t>
                </a:r>
              </a:p>
            </p:txBody>
          </p:sp>
        </mc:Choice>
        <mc:Fallback xmlns="">
          <p:sp>
            <p:nvSpPr>
              <p:cNvPr id="79" name="内容占位符 2"/>
              <p:cNvSpPr txBox="1">
                <a:spLocks noRot="1" noChangeAspect="1" noMove="1" noResize="1" noEditPoints="1" noAdjustHandles="1" noChangeArrowheads="1" noChangeShapeType="1" noTextEdit="1"/>
              </p:cNvSpPr>
              <p:nvPr/>
            </p:nvSpPr>
            <p:spPr>
              <a:xfrm>
                <a:off x="4289267" y="5162038"/>
                <a:ext cx="3043909" cy="1032858"/>
              </a:xfrm>
              <a:prstGeom prst="rect">
                <a:avLst/>
              </a:prstGeom>
              <a:blipFill rotWithShape="0">
                <a:blip r:embed="rId13"/>
                <a:stretch>
                  <a:fillRect/>
                </a:stretch>
              </a:blipFill>
            </p:spPr>
            <p:txBody>
              <a:bodyPr/>
              <a:lstStyle/>
              <a:p>
                <a:r>
                  <a:rPr lang="zh-CN" altLang="en-US">
                    <a:noFill/>
                  </a:rPr>
                  <a:t> </a:t>
                </a:r>
              </a:p>
            </p:txBody>
          </p:sp>
        </mc:Fallback>
      </mc:AlternateContent>
      <p:sp>
        <p:nvSpPr>
          <p:cNvPr id="83" name="文本框 82"/>
          <p:cNvSpPr txBox="1"/>
          <p:nvPr/>
        </p:nvSpPr>
        <p:spPr>
          <a:xfrm>
            <a:off x="3333290" y="4505965"/>
            <a:ext cx="1011819" cy="323165"/>
          </a:xfrm>
          <a:prstGeom prst="rect">
            <a:avLst/>
          </a:prstGeom>
          <a:noFill/>
        </p:spPr>
        <p:txBody>
          <a:bodyPr wrap="square">
            <a:spAutoFit/>
          </a:bodyPr>
          <a:lstStyle>
            <a:defPPr>
              <a:defRPr lang="en-GB"/>
            </a:defPPr>
            <a:lvl1pPr algn="ctr">
              <a:buNone/>
              <a:defRPr sz="750">
                <a:latin typeface="微软雅黑" panose="020B0503020204020204" pitchFamily="34" charset="-122"/>
                <a:ea typeface="微软雅黑" panose="020B0503020204020204" pitchFamily="34" charset="-122"/>
              </a:defRPr>
            </a:lvl1pPr>
          </a:lstStyle>
          <a:p>
            <a:r>
              <a:rPr lang="en-US" altLang="zh-CN" dirty="0" smtClean="0">
                <a:solidFill>
                  <a:srgbClr val="FF0000"/>
                </a:solidFill>
              </a:rPr>
              <a:t>Load </a:t>
            </a:r>
          </a:p>
          <a:p>
            <a:r>
              <a:rPr lang="en-US" altLang="zh-CN" dirty="0" smtClean="0">
                <a:solidFill>
                  <a:srgbClr val="FF0000"/>
                </a:solidFill>
              </a:rPr>
              <a:t>level </a:t>
            </a:r>
            <a:r>
              <a:rPr lang="en-US" altLang="zh-CN" dirty="0">
                <a:solidFill>
                  <a:srgbClr val="FF0000"/>
                </a:solidFill>
              </a:rPr>
              <a:t>3</a:t>
            </a:r>
          </a:p>
        </p:txBody>
      </p:sp>
      <p:sp>
        <p:nvSpPr>
          <p:cNvPr id="84" name="文本框 83"/>
          <p:cNvSpPr txBox="1"/>
          <p:nvPr/>
        </p:nvSpPr>
        <p:spPr>
          <a:xfrm>
            <a:off x="3561294" y="5520299"/>
            <a:ext cx="605131" cy="323165"/>
          </a:xfrm>
          <a:prstGeom prst="rect">
            <a:avLst/>
          </a:prstGeom>
          <a:noFill/>
        </p:spPr>
        <p:txBody>
          <a:bodyPr wrap="square">
            <a:spAutoFit/>
          </a:bodyPr>
          <a:lstStyle>
            <a:defPPr>
              <a:defRPr lang="en-GB"/>
            </a:defPPr>
            <a:lvl1pPr algn="ctr">
              <a:buNone/>
              <a:defRPr sz="750">
                <a:latin typeface="微软雅黑" panose="020B0503020204020204" pitchFamily="34" charset="-122"/>
                <a:ea typeface="微软雅黑" panose="020B0503020204020204" pitchFamily="34" charset="-122"/>
              </a:defRPr>
            </a:lvl1pPr>
          </a:lstStyle>
          <a:p>
            <a:r>
              <a:rPr lang="en-US" altLang="zh-CN" dirty="0" smtClean="0">
                <a:solidFill>
                  <a:srgbClr val="FF0000"/>
                </a:solidFill>
              </a:rPr>
              <a:t>Load </a:t>
            </a:r>
          </a:p>
          <a:p>
            <a:r>
              <a:rPr lang="en-US" altLang="zh-CN" dirty="0" smtClean="0">
                <a:solidFill>
                  <a:srgbClr val="FF0000"/>
                </a:solidFill>
              </a:rPr>
              <a:t>level 4</a:t>
            </a:r>
            <a:endParaRPr lang="en-US" altLang="zh-CN" dirty="0">
              <a:solidFill>
                <a:srgbClr val="FF0000"/>
              </a:solidFill>
            </a:endParaRPr>
          </a:p>
        </p:txBody>
      </p:sp>
      <p:sp>
        <p:nvSpPr>
          <p:cNvPr id="87" name="下箭头 86"/>
          <p:cNvSpPr/>
          <p:nvPr/>
        </p:nvSpPr>
        <p:spPr bwMode="auto">
          <a:xfrm>
            <a:off x="5691646" y="4104855"/>
            <a:ext cx="239150" cy="125849"/>
          </a:xfrm>
          <a:prstGeom prst="downArrow">
            <a:avLst/>
          </a:prstGeom>
          <a:noFill/>
          <a:ln w="19050"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US" sz="1333">
              <a:latin typeface="Arial" charset="0"/>
            </a:endParaRPr>
          </a:p>
        </p:txBody>
      </p:sp>
      <p:sp>
        <p:nvSpPr>
          <p:cNvPr id="88" name="文本框 87"/>
          <p:cNvSpPr txBox="1"/>
          <p:nvPr/>
        </p:nvSpPr>
        <p:spPr>
          <a:xfrm>
            <a:off x="3357949" y="5841200"/>
            <a:ext cx="1011819" cy="553998"/>
          </a:xfrm>
          <a:prstGeom prst="rect">
            <a:avLst/>
          </a:prstGeom>
          <a:noFill/>
        </p:spPr>
        <p:txBody>
          <a:bodyPr wrap="square">
            <a:spAutoFit/>
          </a:bodyPr>
          <a:lstStyle>
            <a:defPPr>
              <a:defRPr lang="en-GB"/>
            </a:defPPr>
            <a:lvl1pPr algn="ctr">
              <a:buNone/>
              <a:defRPr sz="750">
                <a:latin typeface="微软雅黑" panose="020B0503020204020204" pitchFamily="34" charset="-122"/>
                <a:ea typeface="微软雅黑" panose="020B0503020204020204" pitchFamily="34" charset="-122"/>
              </a:defRPr>
            </a:lvl1pPr>
          </a:lstStyle>
          <a:p>
            <a:r>
              <a:rPr lang="en-US" altLang="zh-CN" sz="1000" b="1" dirty="0" smtClean="0">
                <a:solidFill>
                  <a:srgbClr val="FF0000"/>
                </a:solidFill>
              </a:rPr>
              <a:t>.</a:t>
            </a:r>
          </a:p>
          <a:p>
            <a:r>
              <a:rPr lang="en-US" altLang="zh-CN" sz="1000" b="1" dirty="0" smtClean="0">
                <a:solidFill>
                  <a:srgbClr val="FF0000"/>
                </a:solidFill>
              </a:rPr>
              <a:t>.</a:t>
            </a:r>
          </a:p>
          <a:p>
            <a:r>
              <a:rPr lang="en-US" altLang="zh-CN" sz="1000" b="1" dirty="0" smtClean="0">
                <a:solidFill>
                  <a:srgbClr val="FF0000"/>
                </a:solidFill>
              </a:rPr>
              <a:t>.</a:t>
            </a:r>
          </a:p>
        </p:txBody>
      </p:sp>
      <p:sp>
        <p:nvSpPr>
          <p:cNvPr id="90" name="下箭头 89"/>
          <p:cNvSpPr/>
          <p:nvPr/>
        </p:nvSpPr>
        <p:spPr bwMode="auto">
          <a:xfrm rot="16200000">
            <a:off x="8003668" y="2610215"/>
            <a:ext cx="384000" cy="314645"/>
          </a:xfrm>
          <a:prstGeom prst="downArrow">
            <a:avLst/>
          </a:prstGeom>
          <a:noFill/>
          <a:ln w="19050"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US" sz="1333">
              <a:latin typeface="Arial" charset="0"/>
            </a:endParaRPr>
          </a:p>
        </p:txBody>
      </p:sp>
      <p:sp>
        <p:nvSpPr>
          <p:cNvPr id="105" name="文本框 104"/>
          <p:cNvSpPr txBox="1"/>
          <p:nvPr/>
        </p:nvSpPr>
        <p:spPr>
          <a:xfrm>
            <a:off x="9073283" y="684932"/>
            <a:ext cx="1060052" cy="461665"/>
          </a:xfrm>
          <a:prstGeom prst="rect">
            <a:avLst/>
          </a:prstGeom>
          <a:solidFill>
            <a:schemeClr val="accent1"/>
          </a:solidFill>
        </p:spPr>
        <p:txBody>
          <a:bodyPr wrap="square" rtlCol="0">
            <a:spAutoFit/>
          </a:bodyPr>
          <a:lstStyle/>
          <a:p>
            <a:pPr algn="ctr"/>
            <a:r>
              <a:rPr lang="en-US" sz="1200" b="1" dirty="0" smtClean="0">
                <a:solidFill>
                  <a:schemeClr val="bg1"/>
                </a:solidFill>
                <a:latin typeface="+mj-lt"/>
              </a:rPr>
              <a:t>Network Load level ID</a:t>
            </a:r>
          </a:p>
        </p:txBody>
      </p:sp>
      <p:sp>
        <p:nvSpPr>
          <p:cNvPr id="106" name="文本框 105"/>
          <p:cNvSpPr txBox="1"/>
          <p:nvPr/>
        </p:nvSpPr>
        <p:spPr>
          <a:xfrm>
            <a:off x="10385742" y="670515"/>
            <a:ext cx="1684273" cy="461665"/>
          </a:xfrm>
          <a:prstGeom prst="rect">
            <a:avLst/>
          </a:prstGeom>
          <a:solidFill>
            <a:schemeClr val="accent1"/>
          </a:solidFill>
        </p:spPr>
        <p:txBody>
          <a:bodyPr wrap="square" rtlCol="0">
            <a:spAutoFit/>
          </a:bodyPr>
          <a:lstStyle/>
          <a:p>
            <a:pPr algn="ctr"/>
            <a:r>
              <a:rPr lang="en-US" sz="1200" b="1" dirty="0">
                <a:solidFill>
                  <a:schemeClr val="bg1"/>
                </a:solidFill>
                <a:latin typeface="+mj-lt"/>
              </a:rPr>
              <a:t>Corresponding service distribution </a:t>
            </a:r>
            <a:r>
              <a:rPr lang="en-US" sz="1200" b="1" dirty="0" smtClean="0">
                <a:solidFill>
                  <a:schemeClr val="bg1"/>
                </a:solidFill>
                <a:latin typeface="+mj-lt"/>
              </a:rPr>
              <a:t>Infor </a:t>
            </a:r>
          </a:p>
        </p:txBody>
      </p:sp>
      <p:sp>
        <p:nvSpPr>
          <p:cNvPr id="109" name="右箭头 108"/>
          <p:cNvSpPr/>
          <p:nvPr/>
        </p:nvSpPr>
        <p:spPr bwMode="auto">
          <a:xfrm rot="5400000">
            <a:off x="2536046" y="5004638"/>
            <a:ext cx="861215" cy="115347"/>
          </a:xfrm>
          <a:prstGeom prst="rightArrow">
            <a:avLst/>
          </a:prstGeom>
          <a:solidFill>
            <a:srgbClr val="C00000"/>
          </a:solidFill>
          <a:ln w="3175" cap="flat" cmpd="sng" algn="ctr">
            <a:solidFill>
              <a:srgbClr val="C00000"/>
            </a:solidFill>
            <a:prstDash val="solid"/>
            <a:round/>
            <a:headEnd type="none" w="med" len="med"/>
            <a:tailEnd type="none" w="med" len="med"/>
          </a:ln>
          <a:effectLst/>
        </p:spPr>
        <p:txBody>
          <a:bodyPr rot="0" spcFirstLastPara="0" vertOverflow="overflow" horzOverflow="overflow" vert="horz" wrap="square" lIns="51408" tIns="25704" rIns="51408" bIns="25704" numCol="1" spcCol="0" rtlCol="0" fromWordArt="0" anchor="t" anchorCtr="0" forceAA="0" compatLnSpc="1">
            <a:prstTxWarp prst="textNoShape">
              <a:avLst/>
            </a:prstTxWarp>
            <a:noAutofit/>
          </a:bodyPr>
          <a:lstStyle/>
          <a:p>
            <a:pPr defTabSz="514076" eaLnBrk="0" hangingPunct="0"/>
            <a:endParaRPr lang="zh-CN" altLang="en-US" sz="700" dirty="0">
              <a:solidFill>
                <a:schemeClr val="tx1"/>
              </a:solidFill>
              <a:latin typeface="微软雅黑" panose="020B0503020204020204" pitchFamily="34" charset="-122"/>
              <a:ea typeface="微软雅黑" panose="020B0503020204020204" pitchFamily="34" charset="-122"/>
            </a:endParaRPr>
          </a:p>
        </p:txBody>
      </p:sp>
      <p:cxnSp>
        <p:nvCxnSpPr>
          <p:cNvPr id="110" name="肘形连接符 109"/>
          <p:cNvCxnSpPr/>
          <p:nvPr/>
        </p:nvCxnSpPr>
        <p:spPr bwMode="auto">
          <a:xfrm rot="10800000" flipV="1">
            <a:off x="3702238" y="3380029"/>
            <a:ext cx="5106004" cy="2945741"/>
          </a:xfrm>
          <a:prstGeom prst="bentConnector3">
            <a:avLst>
              <a:gd name="adj1" fmla="val 586"/>
            </a:avLst>
          </a:prstGeom>
          <a:solidFill>
            <a:schemeClr val="accent1"/>
          </a:solidFill>
          <a:ln w="57150" cap="flat" cmpd="sng" algn="ctr">
            <a:solidFill>
              <a:srgbClr val="C00000"/>
            </a:solidFill>
            <a:prstDash val="solid"/>
            <a:round/>
            <a:headEnd type="none" w="med" len="med"/>
            <a:tailEnd type="none" w="med" len="med"/>
          </a:ln>
          <a:effectLst/>
        </p:spPr>
      </p:cxnSp>
      <p:cxnSp>
        <p:nvCxnSpPr>
          <p:cNvPr id="111" name="肘形连接符 110"/>
          <p:cNvCxnSpPr/>
          <p:nvPr/>
        </p:nvCxnSpPr>
        <p:spPr bwMode="auto">
          <a:xfrm rot="16200000" flipV="1">
            <a:off x="2477838" y="5114567"/>
            <a:ext cx="1688680" cy="733728"/>
          </a:xfrm>
          <a:prstGeom prst="bentConnector3">
            <a:avLst>
              <a:gd name="adj1" fmla="val 101141"/>
            </a:avLst>
          </a:prstGeom>
          <a:solidFill>
            <a:schemeClr val="accent1"/>
          </a:solidFill>
          <a:ln w="57150" cap="flat" cmpd="sng" algn="ctr">
            <a:solidFill>
              <a:srgbClr val="C00000"/>
            </a:solidFill>
            <a:prstDash val="solid"/>
            <a:round/>
            <a:headEnd type="none" w="med" len="med"/>
            <a:tailEnd type="none" w="med" len="med"/>
          </a:ln>
          <a:effectLst/>
        </p:spPr>
      </p:cxnSp>
      <p:cxnSp>
        <p:nvCxnSpPr>
          <p:cNvPr id="112" name="直接连接符 111"/>
          <p:cNvCxnSpPr/>
          <p:nvPr/>
        </p:nvCxnSpPr>
        <p:spPr bwMode="auto">
          <a:xfrm>
            <a:off x="8761863" y="3359372"/>
            <a:ext cx="648566" cy="565268"/>
          </a:xfrm>
          <a:prstGeom prst="line">
            <a:avLst/>
          </a:prstGeom>
          <a:solidFill>
            <a:schemeClr val="accent1"/>
          </a:solidFill>
          <a:ln w="57150" cap="flat" cmpd="sng" algn="ctr">
            <a:solidFill>
              <a:srgbClr val="C00000"/>
            </a:solidFill>
            <a:prstDash val="solid"/>
            <a:round/>
            <a:headEnd type="stealth" w="med" len="med"/>
            <a:tailEnd type="none" w="med" len="med"/>
          </a:ln>
          <a:effectLst/>
        </p:spPr>
      </p:cxnSp>
      <p:grpSp>
        <p:nvGrpSpPr>
          <p:cNvPr id="82" name="组合 81"/>
          <p:cNvGrpSpPr/>
          <p:nvPr/>
        </p:nvGrpSpPr>
        <p:grpSpPr>
          <a:xfrm>
            <a:off x="9184868" y="1135983"/>
            <a:ext cx="2984907" cy="5285669"/>
            <a:chOff x="9184868" y="1135983"/>
            <a:chExt cx="2984907" cy="5285669"/>
          </a:xfrm>
        </p:grpSpPr>
        <p:sp>
          <p:nvSpPr>
            <p:cNvPr id="86" name="矩形 85"/>
            <p:cNvSpPr/>
            <p:nvPr/>
          </p:nvSpPr>
          <p:spPr>
            <a:xfrm>
              <a:off x="9272202" y="1692408"/>
              <a:ext cx="861133" cy="400110"/>
            </a:xfrm>
            <a:prstGeom prst="rect">
              <a:avLst/>
            </a:prstGeom>
          </p:spPr>
          <p:txBody>
            <a:bodyPr wrap="none">
              <a:spAutoFit/>
            </a:bodyPr>
            <a:lstStyle/>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Network </a:t>
              </a:r>
            </a:p>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Load </a:t>
              </a:r>
              <a:r>
                <a:rPr lang="en-US" dirty="0">
                  <a:latin typeface="Calibri" panose="020F0502020204030204" pitchFamily="34" charset="0"/>
                  <a:ea typeface="宋体" panose="02010600030101010101" pitchFamily="2" charset="-122"/>
                  <a:cs typeface="Calibri" panose="020F0502020204030204" pitchFamily="34" charset="0"/>
                </a:rPr>
                <a:t>Level </a:t>
              </a:r>
              <a:r>
                <a:rPr lang="en-US" dirty="0" smtClean="0">
                  <a:latin typeface="Calibri" panose="020F0502020204030204" pitchFamily="34" charset="0"/>
                  <a:ea typeface="宋体" panose="02010600030101010101" pitchFamily="2" charset="-122"/>
                  <a:cs typeface="Calibri" panose="020F0502020204030204" pitchFamily="34" charset="0"/>
                </a:rPr>
                <a:t>1:</a:t>
              </a:r>
              <a:endParaRPr lang="en-US" dirty="0">
                <a:latin typeface="Calibri" panose="020F0502020204030204" pitchFamily="34" charset="0"/>
                <a:ea typeface="宋体" panose="02010600030101010101" pitchFamily="2" charset="-122"/>
                <a:cs typeface="Calibri" panose="020F0502020204030204" pitchFamily="34" charset="0"/>
              </a:endParaRPr>
            </a:p>
          </p:txBody>
        </p:sp>
        <p:graphicFrame>
          <p:nvGraphicFramePr>
            <p:cNvPr id="89" name="对象 88"/>
            <p:cNvGraphicFramePr>
              <a:graphicFrameLocks noChangeAspect="1"/>
            </p:cNvGraphicFramePr>
            <p:nvPr>
              <p:extLst/>
            </p:nvPr>
          </p:nvGraphicFramePr>
          <p:xfrm>
            <a:off x="11099800" y="1446418"/>
            <a:ext cx="1069975" cy="479425"/>
          </p:xfrm>
          <a:graphic>
            <a:graphicData uri="http://schemas.openxmlformats.org/presentationml/2006/ole">
              <mc:AlternateContent xmlns:mc="http://schemas.openxmlformats.org/markup-compatibility/2006">
                <mc:Choice xmlns:v="urn:schemas-microsoft-com:vml" Requires="v">
                  <p:oleObj spid="_x0000_s56543" name="Visio" r:id="rId14" imgW="1419034" imgH="666940" progId="Visio.Drawing.11">
                    <p:embed/>
                  </p:oleObj>
                </mc:Choice>
                <mc:Fallback>
                  <p:oleObj name="Visio" r:id="rId14" imgW="1419034" imgH="666940" progId="Visio.Drawing.11">
                    <p:embed/>
                    <p:pic>
                      <p:nvPicPr>
                        <p:cNvPr id="0" name=""/>
                        <p:cNvPicPr/>
                        <p:nvPr/>
                      </p:nvPicPr>
                      <p:blipFill>
                        <a:blip r:embed="rId15"/>
                        <a:stretch>
                          <a:fillRect/>
                        </a:stretch>
                      </p:blipFill>
                      <p:spPr>
                        <a:xfrm>
                          <a:off x="11099800" y="1446418"/>
                          <a:ext cx="1069975" cy="479425"/>
                        </a:xfrm>
                        <a:prstGeom prst="rect">
                          <a:avLst/>
                        </a:prstGeom>
                      </p:spPr>
                    </p:pic>
                  </p:oleObj>
                </mc:Fallback>
              </mc:AlternateContent>
            </a:graphicData>
          </a:graphic>
        </p:graphicFrame>
        <p:sp>
          <p:nvSpPr>
            <p:cNvPr id="119" name="左大括号 118"/>
            <p:cNvSpPr/>
            <p:nvPr/>
          </p:nvSpPr>
          <p:spPr bwMode="auto">
            <a:xfrm>
              <a:off x="9184868" y="1608359"/>
              <a:ext cx="197296" cy="4707773"/>
            </a:xfrm>
            <a:prstGeom prst="leftBrace">
              <a:avLst>
                <a:gd name="adj1" fmla="val 8333"/>
                <a:gd name="adj2" fmla="val 43076"/>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sz="800" b="1">
                <a:latin typeface="Arial" charset="0"/>
              </a:endParaRPr>
            </a:p>
          </p:txBody>
        </p:sp>
        <p:sp>
          <p:nvSpPr>
            <p:cNvPr id="120" name="下箭头 119"/>
            <p:cNvSpPr/>
            <p:nvPr/>
          </p:nvSpPr>
          <p:spPr bwMode="auto">
            <a:xfrm>
              <a:off x="11141401" y="1135983"/>
              <a:ext cx="192000" cy="314645"/>
            </a:xfrm>
            <a:prstGeom prst="downArrow">
              <a:avLst/>
            </a:prstGeom>
            <a:noFill/>
            <a:ln w="19050"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US" sz="1333">
                <a:latin typeface="Arial" charset="0"/>
              </a:endParaRPr>
            </a:p>
          </p:txBody>
        </p:sp>
        <p:sp>
          <p:nvSpPr>
            <p:cNvPr id="121" name="下箭头 120"/>
            <p:cNvSpPr/>
            <p:nvPr/>
          </p:nvSpPr>
          <p:spPr bwMode="auto">
            <a:xfrm>
              <a:off x="9520811" y="1152762"/>
              <a:ext cx="192000" cy="314645"/>
            </a:xfrm>
            <a:prstGeom prst="downArrow">
              <a:avLst/>
            </a:prstGeom>
            <a:noFill/>
            <a:ln w="19050"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US" sz="1333">
                <a:latin typeface="Arial" charset="0"/>
              </a:endParaRPr>
            </a:p>
          </p:txBody>
        </p:sp>
        <p:sp>
          <p:nvSpPr>
            <p:cNvPr id="122" name="左大括号 121"/>
            <p:cNvSpPr/>
            <p:nvPr/>
          </p:nvSpPr>
          <p:spPr bwMode="auto">
            <a:xfrm>
              <a:off x="10062325" y="1524029"/>
              <a:ext cx="216185" cy="824645"/>
            </a:xfrm>
            <a:prstGeom prst="leftBrace">
              <a:avLst>
                <a:gd name="adj1" fmla="val 8333"/>
                <a:gd name="adj2" fmla="val 43076"/>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sz="800" b="1">
                <a:latin typeface="Arial" charset="0"/>
              </a:endParaRPr>
            </a:p>
          </p:txBody>
        </p:sp>
        <p:sp>
          <p:nvSpPr>
            <p:cNvPr id="123" name="矩形 122"/>
            <p:cNvSpPr/>
            <p:nvPr/>
          </p:nvSpPr>
          <p:spPr>
            <a:xfrm>
              <a:off x="10184076" y="1471899"/>
              <a:ext cx="861133" cy="400110"/>
            </a:xfrm>
            <a:prstGeom prst="rect">
              <a:avLst/>
            </a:prstGeom>
          </p:spPr>
          <p:txBody>
            <a:bodyPr wrap="none">
              <a:spAutoFit/>
            </a:bodyPr>
            <a:lstStyle/>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Slice A</a:t>
              </a:r>
            </a:p>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Load </a:t>
              </a:r>
              <a:r>
                <a:rPr lang="en-US" dirty="0">
                  <a:latin typeface="Calibri" panose="020F0502020204030204" pitchFamily="34" charset="0"/>
                  <a:ea typeface="宋体" panose="02010600030101010101" pitchFamily="2" charset="-122"/>
                  <a:cs typeface="Calibri" panose="020F0502020204030204" pitchFamily="34" charset="0"/>
                </a:rPr>
                <a:t>Level </a:t>
              </a:r>
              <a:r>
                <a:rPr lang="en-US" dirty="0" smtClean="0">
                  <a:latin typeface="Calibri" panose="020F0502020204030204" pitchFamily="34" charset="0"/>
                  <a:ea typeface="宋体" panose="02010600030101010101" pitchFamily="2" charset="-122"/>
                  <a:cs typeface="Calibri" panose="020F0502020204030204" pitchFamily="34" charset="0"/>
                </a:rPr>
                <a:t>1:</a:t>
              </a:r>
              <a:endParaRPr lang="en-US" dirty="0">
                <a:latin typeface="Calibri" panose="020F0502020204030204" pitchFamily="34" charset="0"/>
                <a:ea typeface="宋体" panose="02010600030101010101" pitchFamily="2" charset="-122"/>
                <a:cs typeface="Calibri" panose="020F0502020204030204" pitchFamily="34" charset="0"/>
              </a:endParaRPr>
            </a:p>
          </p:txBody>
        </p:sp>
        <p:sp>
          <p:nvSpPr>
            <p:cNvPr id="124" name="矩形 123"/>
            <p:cNvSpPr/>
            <p:nvPr/>
          </p:nvSpPr>
          <p:spPr>
            <a:xfrm>
              <a:off x="10210151" y="1998257"/>
              <a:ext cx="861133" cy="400110"/>
            </a:xfrm>
            <a:prstGeom prst="rect">
              <a:avLst/>
            </a:prstGeom>
          </p:spPr>
          <p:txBody>
            <a:bodyPr wrap="none">
              <a:spAutoFit/>
            </a:bodyPr>
            <a:lstStyle/>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Slice B</a:t>
              </a:r>
            </a:p>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Load </a:t>
              </a:r>
              <a:r>
                <a:rPr lang="en-US" dirty="0">
                  <a:latin typeface="Calibri" panose="020F0502020204030204" pitchFamily="34" charset="0"/>
                  <a:ea typeface="宋体" panose="02010600030101010101" pitchFamily="2" charset="-122"/>
                  <a:cs typeface="Calibri" panose="020F0502020204030204" pitchFamily="34" charset="0"/>
                </a:rPr>
                <a:t>Level </a:t>
              </a:r>
              <a:r>
                <a:rPr lang="en-US" dirty="0" smtClean="0">
                  <a:latin typeface="Calibri" panose="020F0502020204030204" pitchFamily="34" charset="0"/>
                  <a:ea typeface="宋体" panose="02010600030101010101" pitchFamily="2" charset="-122"/>
                  <a:cs typeface="Calibri" panose="020F0502020204030204" pitchFamily="34" charset="0"/>
                </a:rPr>
                <a:t>2:</a:t>
              </a:r>
              <a:endParaRPr lang="en-US" dirty="0">
                <a:latin typeface="Calibri" panose="020F0502020204030204" pitchFamily="34" charset="0"/>
                <a:ea typeface="宋体" panose="02010600030101010101" pitchFamily="2" charset="-122"/>
                <a:cs typeface="Calibri" panose="020F0502020204030204" pitchFamily="34" charset="0"/>
              </a:endParaRPr>
            </a:p>
          </p:txBody>
        </p:sp>
        <p:sp>
          <p:nvSpPr>
            <p:cNvPr id="125" name="矩形 124"/>
            <p:cNvSpPr/>
            <p:nvPr/>
          </p:nvSpPr>
          <p:spPr>
            <a:xfrm>
              <a:off x="9272199" y="2691472"/>
              <a:ext cx="861133" cy="400110"/>
            </a:xfrm>
            <a:prstGeom prst="rect">
              <a:avLst/>
            </a:prstGeom>
          </p:spPr>
          <p:txBody>
            <a:bodyPr wrap="none">
              <a:spAutoFit/>
            </a:bodyPr>
            <a:lstStyle/>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Network </a:t>
              </a:r>
            </a:p>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Load </a:t>
              </a:r>
              <a:r>
                <a:rPr lang="en-US" dirty="0">
                  <a:latin typeface="Calibri" panose="020F0502020204030204" pitchFamily="34" charset="0"/>
                  <a:ea typeface="宋体" panose="02010600030101010101" pitchFamily="2" charset="-122"/>
                  <a:cs typeface="Calibri" panose="020F0502020204030204" pitchFamily="34" charset="0"/>
                </a:rPr>
                <a:t>Level </a:t>
              </a:r>
              <a:r>
                <a:rPr lang="en-US" dirty="0" smtClean="0">
                  <a:latin typeface="Calibri" panose="020F0502020204030204" pitchFamily="34" charset="0"/>
                  <a:ea typeface="宋体" panose="02010600030101010101" pitchFamily="2" charset="-122"/>
                  <a:cs typeface="Calibri" panose="020F0502020204030204" pitchFamily="34" charset="0"/>
                </a:rPr>
                <a:t>2:</a:t>
              </a:r>
              <a:endParaRPr lang="en-US" dirty="0">
                <a:latin typeface="Calibri" panose="020F0502020204030204" pitchFamily="34" charset="0"/>
                <a:ea typeface="宋体" panose="02010600030101010101" pitchFamily="2" charset="-122"/>
                <a:cs typeface="Calibri" panose="020F0502020204030204" pitchFamily="34" charset="0"/>
              </a:endParaRPr>
            </a:p>
          </p:txBody>
        </p:sp>
        <p:sp>
          <p:nvSpPr>
            <p:cNvPr id="126" name="左大括号 125"/>
            <p:cNvSpPr/>
            <p:nvPr/>
          </p:nvSpPr>
          <p:spPr bwMode="auto">
            <a:xfrm>
              <a:off x="10062322" y="2523093"/>
              <a:ext cx="216185" cy="824645"/>
            </a:xfrm>
            <a:prstGeom prst="leftBrace">
              <a:avLst>
                <a:gd name="adj1" fmla="val 8333"/>
                <a:gd name="adj2" fmla="val 43076"/>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sz="800" b="1">
                <a:latin typeface="Arial" charset="0"/>
              </a:endParaRPr>
            </a:p>
          </p:txBody>
        </p:sp>
        <p:sp>
          <p:nvSpPr>
            <p:cNvPr id="127" name="矩形 126"/>
            <p:cNvSpPr/>
            <p:nvPr/>
          </p:nvSpPr>
          <p:spPr>
            <a:xfrm>
              <a:off x="10184073" y="2470963"/>
              <a:ext cx="861133" cy="400110"/>
            </a:xfrm>
            <a:prstGeom prst="rect">
              <a:avLst/>
            </a:prstGeom>
          </p:spPr>
          <p:txBody>
            <a:bodyPr wrap="none">
              <a:spAutoFit/>
            </a:bodyPr>
            <a:lstStyle/>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Slice A</a:t>
              </a:r>
            </a:p>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Load </a:t>
              </a:r>
              <a:r>
                <a:rPr lang="en-US" dirty="0">
                  <a:latin typeface="Calibri" panose="020F0502020204030204" pitchFamily="34" charset="0"/>
                  <a:ea typeface="宋体" panose="02010600030101010101" pitchFamily="2" charset="-122"/>
                  <a:cs typeface="Calibri" panose="020F0502020204030204" pitchFamily="34" charset="0"/>
                </a:rPr>
                <a:t>Level </a:t>
              </a:r>
              <a:r>
                <a:rPr lang="en-US" dirty="0" smtClean="0">
                  <a:latin typeface="Calibri" panose="020F0502020204030204" pitchFamily="34" charset="0"/>
                  <a:ea typeface="宋体" panose="02010600030101010101" pitchFamily="2" charset="-122"/>
                  <a:cs typeface="Calibri" panose="020F0502020204030204" pitchFamily="34" charset="0"/>
                </a:rPr>
                <a:t>2:</a:t>
              </a:r>
              <a:endParaRPr lang="en-US" dirty="0">
                <a:latin typeface="Calibri" panose="020F0502020204030204" pitchFamily="34" charset="0"/>
                <a:ea typeface="宋体" panose="02010600030101010101" pitchFamily="2" charset="-122"/>
                <a:cs typeface="Calibri" panose="020F0502020204030204" pitchFamily="34" charset="0"/>
              </a:endParaRPr>
            </a:p>
          </p:txBody>
        </p:sp>
        <p:sp>
          <p:nvSpPr>
            <p:cNvPr id="128" name="矩形 127"/>
            <p:cNvSpPr/>
            <p:nvPr/>
          </p:nvSpPr>
          <p:spPr>
            <a:xfrm>
              <a:off x="10210148" y="2997321"/>
              <a:ext cx="861133" cy="400110"/>
            </a:xfrm>
            <a:prstGeom prst="rect">
              <a:avLst/>
            </a:prstGeom>
          </p:spPr>
          <p:txBody>
            <a:bodyPr wrap="none">
              <a:spAutoFit/>
            </a:bodyPr>
            <a:lstStyle/>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Slice B</a:t>
              </a:r>
            </a:p>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Load </a:t>
              </a:r>
              <a:r>
                <a:rPr lang="en-US" dirty="0">
                  <a:latin typeface="Calibri" panose="020F0502020204030204" pitchFamily="34" charset="0"/>
                  <a:ea typeface="宋体" panose="02010600030101010101" pitchFamily="2" charset="-122"/>
                  <a:cs typeface="Calibri" panose="020F0502020204030204" pitchFamily="34" charset="0"/>
                </a:rPr>
                <a:t>Level </a:t>
              </a:r>
              <a:r>
                <a:rPr lang="en-US" dirty="0" smtClean="0">
                  <a:latin typeface="Calibri" panose="020F0502020204030204" pitchFamily="34" charset="0"/>
                  <a:ea typeface="宋体" panose="02010600030101010101" pitchFamily="2" charset="-122"/>
                  <a:cs typeface="Calibri" panose="020F0502020204030204" pitchFamily="34" charset="0"/>
                </a:rPr>
                <a:t>1:</a:t>
              </a:r>
              <a:endParaRPr lang="en-US" dirty="0">
                <a:latin typeface="Calibri" panose="020F0502020204030204" pitchFamily="34" charset="0"/>
                <a:ea typeface="宋体" panose="02010600030101010101" pitchFamily="2" charset="-122"/>
                <a:cs typeface="Calibri" panose="020F0502020204030204" pitchFamily="34" charset="0"/>
              </a:endParaRPr>
            </a:p>
          </p:txBody>
        </p:sp>
        <p:sp>
          <p:nvSpPr>
            <p:cNvPr id="129" name="矩形 128"/>
            <p:cNvSpPr/>
            <p:nvPr/>
          </p:nvSpPr>
          <p:spPr>
            <a:xfrm>
              <a:off x="9274249" y="3715940"/>
              <a:ext cx="873958" cy="400110"/>
            </a:xfrm>
            <a:prstGeom prst="rect">
              <a:avLst/>
            </a:prstGeom>
          </p:spPr>
          <p:txBody>
            <a:bodyPr wrap="none">
              <a:spAutoFit/>
            </a:bodyPr>
            <a:lstStyle/>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Network </a:t>
              </a:r>
            </a:p>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Load Level 3:</a:t>
              </a:r>
              <a:endParaRPr lang="en-US" dirty="0">
                <a:latin typeface="Calibri" panose="020F0502020204030204" pitchFamily="34" charset="0"/>
                <a:ea typeface="宋体" panose="02010600030101010101" pitchFamily="2" charset="-122"/>
                <a:cs typeface="Calibri" panose="020F0502020204030204" pitchFamily="34" charset="0"/>
              </a:endParaRPr>
            </a:p>
          </p:txBody>
        </p:sp>
        <p:sp>
          <p:nvSpPr>
            <p:cNvPr id="130" name="左大括号 129"/>
            <p:cNvSpPr/>
            <p:nvPr/>
          </p:nvSpPr>
          <p:spPr bwMode="auto">
            <a:xfrm>
              <a:off x="10070784" y="3547561"/>
              <a:ext cx="216185" cy="824645"/>
            </a:xfrm>
            <a:prstGeom prst="leftBrace">
              <a:avLst>
                <a:gd name="adj1" fmla="val 8333"/>
                <a:gd name="adj2" fmla="val 43076"/>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sz="800" b="1">
                <a:latin typeface="Arial" charset="0"/>
              </a:endParaRPr>
            </a:p>
          </p:txBody>
        </p:sp>
        <p:sp>
          <p:nvSpPr>
            <p:cNvPr id="131" name="矩形 130"/>
            <p:cNvSpPr/>
            <p:nvPr/>
          </p:nvSpPr>
          <p:spPr>
            <a:xfrm>
              <a:off x="10192535" y="3495431"/>
              <a:ext cx="861133" cy="400110"/>
            </a:xfrm>
            <a:prstGeom prst="rect">
              <a:avLst/>
            </a:prstGeom>
          </p:spPr>
          <p:txBody>
            <a:bodyPr wrap="none">
              <a:spAutoFit/>
            </a:bodyPr>
            <a:lstStyle/>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Slice A</a:t>
              </a:r>
            </a:p>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Load </a:t>
              </a:r>
              <a:r>
                <a:rPr lang="en-US" dirty="0">
                  <a:latin typeface="Calibri" panose="020F0502020204030204" pitchFamily="34" charset="0"/>
                  <a:ea typeface="宋体" panose="02010600030101010101" pitchFamily="2" charset="-122"/>
                  <a:cs typeface="Calibri" panose="020F0502020204030204" pitchFamily="34" charset="0"/>
                </a:rPr>
                <a:t>Level </a:t>
              </a:r>
              <a:r>
                <a:rPr lang="en-US" dirty="0" smtClean="0">
                  <a:latin typeface="Calibri" panose="020F0502020204030204" pitchFamily="34" charset="0"/>
                  <a:ea typeface="宋体" panose="02010600030101010101" pitchFamily="2" charset="-122"/>
                  <a:cs typeface="Calibri" panose="020F0502020204030204" pitchFamily="34" charset="0"/>
                </a:rPr>
                <a:t>2:</a:t>
              </a:r>
              <a:endParaRPr lang="en-US" dirty="0">
                <a:latin typeface="Calibri" panose="020F0502020204030204" pitchFamily="34" charset="0"/>
                <a:ea typeface="宋体" panose="02010600030101010101" pitchFamily="2" charset="-122"/>
                <a:cs typeface="Calibri" panose="020F0502020204030204" pitchFamily="34" charset="0"/>
              </a:endParaRPr>
            </a:p>
          </p:txBody>
        </p:sp>
        <p:sp>
          <p:nvSpPr>
            <p:cNvPr id="132" name="矩形 131"/>
            <p:cNvSpPr/>
            <p:nvPr/>
          </p:nvSpPr>
          <p:spPr>
            <a:xfrm>
              <a:off x="10218610" y="4021789"/>
              <a:ext cx="861133" cy="400110"/>
            </a:xfrm>
            <a:prstGeom prst="rect">
              <a:avLst/>
            </a:prstGeom>
          </p:spPr>
          <p:txBody>
            <a:bodyPr wrap="none">
              <a:spAutoFit/>
            </a:bodyPr>
            <a:lstStyle/>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Slice B</a:t>
              </a:r>
            </a:p>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Load </a:t>
              </a:r>
              <a:r>
                <a:rPr lang="en-US" dirty="0">
                  <a:latin typeface="Calibri" panose="020F0502020204030204" pitchFamily="34" charset="0"/>
                  <a:ea typeface="宋体" panose="02010600030101010101" pitchFamily="2" charset="-122"/>
                  <a:cs typeface="Calibri" panose="020F0502020204030204" pitchFamily="34" charset="0"/>
                </a:rPr>
                <a:t>Level </a:t>
              </a:r>
              <a:r>
                <a:rPr lang="en-US" dirty="0" smtClean="0">
                  <a:latin typeface="Calibri" panose="020F0502020204030204" pitchFamily="34" charset="0"/>
                  <a:ea typeface="宋体" panose="02010600030101010101" pitchFamily="2" charset="-122"/>
                  <a:cs typeface="Calibri" panose="020F0502020204030204" pitchFamily="34" charset="0"/>
                </a:rPr>
                <a:t>3:</a:t>
              </a:r>
              <a:endParaRPr lang="en-US" dirty="0">
                <a:latin typeface="Calibri" panose="020F0502020204030204" pitchFamily="34" charset="0"/>
                <a:ea typeface="宋体" panose="02010600030101010101" pitchFamily="2" charset="-122"/>
                <a:cs typeface="Calibri" panose="020F0502020204030204" pitchFamily="34" charset="0"/>
              </a:endParaRPr>
            </a:p>
          </p:txBody>
        </p:sp>
        <p:sp>
          <p:nvSpPr>
            <p:cNvPr id="133" name="矩形 132"/>
            <p:cNvSpPr/>
            <p:nvPr/>
          </p:nvSpPr>
          <p:spPr>
            <a:xfrm>
              <a:off x="9282713" y="4698072"/>
              <a:ext cx="873958" cy="400110"/>
            </a:xfrm>
            <a:prstGeom prst="rect">
              <a:avLst/>
            </a:prstGeom>
          </p:spPr>
          <p:txBody>
            <a:bodyPr wrap="none">
              <a:spAutoFit/>
            </a:bodyPr>
            <a:lstStyle/>
            <a:p>
              <a:pPr algn="ctr">
                <a:spcAft>
                  <a:spcPts val="0"/>
                </a:spcAft>
              </a:pPr>
              <a:r>
                <a:rPr lang="en-US" b="1" dirty="0" smtClean="0">
                  <a:solidFill>
                    <a:srgbClr val="FF0000"/>
                  </a:solidFill>
                  <a:latin typeface="Calibri" panose="020F0502020204030204" pitchFamily="34" charset="0"/>
                  <a:ea typeface="宋体" panose="02010600030101010101" pitchFamily="2" charset="-122"/>
                  <a:cs typeface="Calibri" panose="020F0502020204030204" pitchFamily="34" charset="0"/>
                </a:rPr>
                <a:t>Network </a:t>
              </a:r>
            </a:p>
            <a:p>
              <a:pPr algn="ctr">
                <a:spcAft>
                  <a:spcPts val="0"/>
                </a:spcAft>
              </a:pPr>
              <a:r>
                <a:rPr lang="en-US" b="1" dirty="0" smtClean="0">
                  <a:solidFill>
                    <a:srgbClr val="FF0000"/>
                  </a:solidFill>
                  <a:latin typeface="Calibri" panose="020F0502020204030204" pitchFamily="34" charset="0"/>
                  <a:ea typeface="宋体" panose="02010600030101010101" pitchFamily="2" charset="-122"/>
                  <a:cs typeface="Calibri" panose="020F0502020204030204" pitchFamily="34" charset="0"/>
                </a:rPr>
                <a:t>Load </a:t>
              </a:r>
              <a:r>
                <a:rPr lang="en-US" b="1" dirty="0">
                  <a:solidFill>
                    <a:srgbClr val="FF0000"/>
                  </a:solidFill>
                  <a:latin typeface="Calibri" panose="020F0502020204030204" pitchFamily="34" charset="0"/>
                  <a:ea typeface="宋体" panose="02010600030101010101" pitchFamily="2" charset="-122"/>
                  <a:cs typeface="Calibri" panose="020F0502020204030204" pitchFamily="34" charset="0"/>
                </a:rPr>
                <a:t>Level </a:t>
              </a:r>
              <a:r>
                <a:rPr lang="en-US" b="1" dirty="0" smtClean="0">
                  <a:solidFill>
                    <a:srgbClr val="FF0000"/>
                  </a:solidFill>
                  <a:latin typeface="Calibri" panose="020F0502020204030204" pitchFamily="34" charset="0"/>
                  <a:ea typeface="宋体" panose="02010600030101010101" pitchFamily="2" charset="-122"/>
                  <a:cs typeface="Calibri" panose="020F0502020204030204" pitchFamily="34" charset="0"/>
                </a:rPr>
                <a:t>4:</a:t>
              </a:r>
              <a:endParaRPr lang="en-US" b="1" dirty="0">
                <a:solidFill>
                  <a:srgbClr val="FF0000"/>
                </a:solidFill>
                <a:latin typeface="Calibri" panose="020F0502020204030204" pitchFamily="34" charset="0"/>
                <a:ea typeface="宋体" panose="02010600030101010101" pitchFamily="2" charset="-122"/>
                <a:cs typeface="Calibri" panose="020F0502020204030204" pitchFamily="34" charset="0"/>
              </a:endParaRPr>
            </a:p>
          </p:txBody>
        </p:sp>
        <p:sp>
          <p:nvSpPr>
            <p:cNvPr id="134" name="左大括号 133"/>
            <p:cNvSpPr/>
            <p:nvPr/>
          </p:nvSpPr>
          <p:spPr bwMode="auto">
            <a:xfrm>
              <a:off x="10079248" y="4529693"/>
              <a:ext cx="216185" cy="824645"/>
            </a:xfrm>
            <a:prstGeom prst="leftBrace">
              <a:avLst>
                <a:gd name="adj1" fmla="val 8333"/>
                <a:gd name="adj2" fmla="val 43076"/>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sz="800" b="1">
                <a:latin typeface="Arial" charset="0"/>
              </a:endParaRPr>
            </a:p>
          </p:txBody>
        </p:sp>
        <p:sp>
          <p:nvSpPr>
            <p:cNvPr id="135" name="矩形 134"/>
            <p:cNvSpPr/>
            <p:nvPr/>
          </p:nvSpPr>
          <p:spPr>
            <a:xfrm>
              <a:off x="10200999" y="4477563"/>
              <a:ext cx="861133" cy="400110"/>
            </a:xfrm>
            <a:prstGeom prst="rect">
              <a:avLst/>
            </a:prstGeom>
          </p:spPr>
          <p:txBody>
            <a:bodyPr wrap="none">
              <a:spAutoFit/>
            </a:bodyPr>
            <a:lstStyle/>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Slice A</a:t>
              </a:r>
            </a:p>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Load </a:t>
              </a:r>
              <a:r>
                <a:rPr lang="en-US" dirty="0">
                  <a:latin typeface="Calibri" panose="020F0502020204030204" pitchFamily="34" charset="0"/>
                  <a:ea typeface="宋体" panose="02010600030101010101" pitchFamily="2" charset="-122"/>
                  <a:cs typeface="Calibri" panose="020F0502020204030204" pitchFamily="34" charset="0"/>
                </a:rPr>
                <a:t>Level </a:t>
              </a:r>
              <a:r>
                <a:rPr lang="en-US" dirty="0" smtClean="0">
                  <a:latin typeface="Calibri" panose="020F0502020204030204" pitchFamily="34" charset="0"/>
                  <a:ea typeface="宋体" panose="02010600030101010101" pitchFamily="2" charset="-122"/>
                  <a:cs typeface="Calibri" panose="020F0502020204030204" pitchFamily="34" charset="0"/>
                </a:rPr>
                <a:t>4:</a:t>
              </a:r>
              <a:endParaRPr lang="en-US" dirty="0">
                <a:latin typeface="Calibri" panose="020F0502020204030204" pitchFamily="34" charset="0"/>
                <a:ea typeface="宋体" panose="02010600030101010101" pitchFamily="2" charset="-122"/>
                <a:cs typeface="Calibri" panose="020F0502020204030204" pitchFamily="34" charset="0"/>
              </a:endParaRPr>
            </a:p>
          </p:txBody>
        </p:sp>
        <p:sp>
          <p:nvSpPr>
            <p:cNvPr id="136" name="矩形 135"/>
            <p:cNvSpPr/>
            <p:nvPr/>
          </p:nvSpPr>
          <p:spPr>
            <a:xfrm>
              <a:off x="10227074" y="5003921"/>
              <a:ext cx="861133" cy="400110"/>
            </a:xfrm>
            <a:prstGeom prst="rect">
              <a:avLst/>
            </a:prstGeom>
          </p:spPr>
          <p:txBody>
            <a:bodyPr wrap="none">
              <a:spAutoFit/>
            </a:bodyPr>
            <a:lstStyle/>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Slice B</a:t>
              </a:r>
            </a:p>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Load </a:t>
              </a:r>
              <a:r>
                <a:rPr lang="en-US" dirty="0">
                  <a:latin typeface="Calibri" panose="020F0502020204030204" pitchFamily="34" charset="0"/>
                  <a:ea typeface="宋体" panose="02010600030101010101" pitchFamily="2" charset="-122"/>
                  <a:cs typeface="Calibri" panose="020F0502020204030204" pitchFamily="34" charset="0"/>
                </a:rPr>
                <a:t>Level </a:t>
              </a:r>
              <a:r>
                <a:rPr lang="en-US" dirty="0" smtClean="0">
                  <a:latin typeface="Calibri" panose="020F0502020204030204" pitchFamily="34" charset="0"/>
                  <a:ea typeface="宋体" panose="02010600030101010101" pitchFamily="2" charset="-122"/>
                  <a:cs typeface="Calibri" panose="020F0502020204030204" pitchFamily="34" charset="0"/>
                </a:rPr>
                <a:t>4:</a:t>
              </a:r>
              <a:endParaRPr lang="en-US" dirty="0">
                <a:latin typeface="Calibri" panose="020F0502020204030204" pitchFamily="34" charset="0"/>
                <a:ea typeface="宋体" panose="02010600030101010101" pitchFamily="2" charset="-122"/>
                <a:cs typeface="Calibri" panose="020F0502020204030204" pitchFamily="34" charset="0"/>
              </a:endParaRPr>
            </a:p>
          </p:txBody>
        </p:sp>
        <p:sp>
          <p:nvSpPr>
            <p:cNvPr id="137" name="矩形 136"/>
            <p:cNvSpPr/>
            <p:nvPr/>
          </p:nvSpPr>
          <p:spPr>
            <a:xfrm>
              <a:off x="9289121" y="5697140"/>
              <a:ext cx="861133" cy="400110"/>
            </a:xfrm>
            <a:prstGeom prst="rect">
              <a:avLst/>
            </a:prstGeom>
          </p:spPr>
          <p:txBody>
            <a:bodyPr wrap="none">
              <a:spAutoFit/>
            </a:bodyPr>
            <a:lstStyle/>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Network </a:t>
              </a:r>
            </a:p>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Load </a:t>
              </a:r>
              <a:r>
                <a:rPr lang="en-US" dirty="0">
                  <a:latin typeface="Calibri" panose="020F0502020204030204" pitchFamily="34" charset="0"/>
                  <a:ea typeface="宋体" panose="02010600030101010101" pitchFamily="2" charset="-122"/>
                  <a:cs typeface="Calibri" panose="020F0502020204030204" pitchFamily="34" charset="0"/>
                </a:rPr>
                <a:t>Level </a:t>
              </a:r>
              <a:r>
                <a:rPr lang="en-US" dirty="0" smtClean="0">
                  <a:latin typeface="Calibri" panose="020F0502020204030204" pitchFamily="34" charset="0"/>
                  <a:ea typeface="宋体" panose="02010600030101010101" pitchFamily="2" charset="-122"/>
                  <a:cs typeface="Calibri" panose="020F0502020204030204" pitchFamily="34" charset="0"/>
                </a:rPr>
                <a:t>5:</a:t>
              </a:r>
              <a:endParaRPr lang="en-US" dirty="0">
                <a:latin typeface="Calibri" panose="020F0502020204030204" pitchFamily="34" charset="0"/>
                <a:ea typeface="宋体" panose="02010600030101010101" pitchFamily="2" charset="-122"/>
                <a:cs typeface="Calibri" panose="020F0502020204030204" pitchFamily="34" charset="0"/>
              </a:endParaRPr>
            </a:p>
          </p:txBody>
        </p:sp>
        <p:sp>
          <p:nvSpPr>
            <p:cNvPr id="138" name="左大括号 137"/>
            <p:cNvSpPr/>
            <p:nvPr/>
          </p:nvSpPr>
          <p:spPr bwMode="auto">
            <a:xfrm>
              <a:off x="10079244" y="5528761"/>
              <a:ext cx="216185" cy="824645"/>
            </a:xfrm>
            <a:prstGeom prst="leftBrace">
              <a:avLst>
                <a:gd name="adj1" fmla="val 8333"/>
                <a:gd name="adj2" fmla="val 43076"/>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sz="800" b="1">
                <a:latin typeface="Arial" charset="0"/>
              </a:endParaRPr>
            </a:p>
          </p:txBody>
        </p:sp>
        <p:sp>
          <p:nvSpPr>
            <p:cNvPr id="139" name="矩形 138"/>
            <p:cNvSpPr/>
            <p:nvPr/>
          </p:nvSpPr>
          <p:spPr>
            <a:xfrm>
              <a:off x="10200995" y="5476631"/>
              <a:ext cx="861133" cy="400110"/>
            </a:xfrm>
            <a:prstGeom prst="rect">
              <a:avLst/>
            </a:prstGeom>
          </p:spPr>
          <p:txBody>
            <a:bodyPr wrap="none">
              <a:spAutoFit/>
            </a:bodyPr>
            <a:lstStyle/>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Slice A</a:t>
              </a:r>
            </a:p>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Load </a:t>
              </a:r>
              <a:r>
                <a:rPr lang="en-US" dirty="0">
                  <a:latin typeface="Calibri" panose="020F0502020204030204" pitchFamily="34" charset="0"/>
                  <a:ea typeface="宋体" panose="02010600030101010101" pitchFamily="2" charset="-122"/>
                  <a:cs typeface="Calibri" panose="020F0502020204030204" pitchFamily="34" charset="0"/>
                </a:rPr>
                <a:t>Level </a:t>
              </a:r>
              <a:r>
                <a:rPr lang="en-US" dirty="0" smtClean="0">
                  <a:latin typeface="Calibri" panose="020F0502020204030204" pitchFamily="34" charset="0"/>
                  <a:ea typeface="宋体" panose="02010600030101010101" pitchFamily="2" charset="-122"/>
                  <a:cs typeface="Calibri" panose="020F0502020204030204" pitchFamily="34" charset="0"/>
                </a:rPr>
                <a:t>4:</a:t>
              </a:r>
              <a:endParaRPr lang="en-US" dirty="0">
                <a:latin typeface="Calibri" panose="020F0502020204030204" pitchFamily="34" charset="0"/>
                <a:ea typeface="宋体" panose="02010600030101010101" pitchFamily="2" charset="-122"/>
                <a:cs typeface="Calibri" panose="020F0502020204030204" pitchFamily="34" charset="0"/>
              </a:endParaRPr>
            </a:p>
          </p:txBody>
        </p:sp>
        <p:sp>
          <p:nvSpPr>
            <p:cNvPr id="140" name="矩形 139"/>
            <p:cNvSpPr/>
            <p:nvPr/>
          </p:nvSpPr>
          <p:spPr>
            <a:xfrm>
              <a:off x="10227070" y="6002989"/>
              <a:ext cx="861133" cy="400110"/>
            </a:xfrm>
            <a:prstGeom prst="rect">
              <a:avLst/>
            </a:prstGeom>
          </p:spPr>
          <p:txBody>
            <a:bodyPr wrap="none">
              <a:spAutoFit/>
            </a:bodyPr>
            <a:lstStyle/>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Slice B</a:t>
              </a:r>
            </a:p>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Load </a:t>
              </a:r>
              <a:r>
                <a:rPr lang="en-US" dirty="0">
                  <a:latin typeface="Calibri" panose="020F0502020204030204" pitchFamily="34" charset="0"/>
                  <a:ea typeface="宋体" panose="02010600030101010101" pitchFamily="2" charset="-122"/>
                  <a:cs typeface="Calibri" panose="020F0502020204030204" pitchFamily="34" charset="0"/>
                </a:rPr>
                <a:t>Level </a:t>
              </a:r>
              <a:r>
                <a:rPr lang="en-US" dirty="0" smtClean="0">
                  <a:latin typeface="Calibri" panose="020F0502020204030204" pitchFamily="34" charset="0"/>
                  <a:ea typeface="宋体" panose="02010600030101010101" pitchFamily="2" charset="-122"/>
                  <a:cs typeface="Calibri" panose="020F0502020204030204" pitchFamily="34" charset="0"/>
                </a:rPr>
                <a:t>5:</a:t>
              </a:r>
              <a:endParaRPr lang="en-US" dirty="0">
                <a:latin typeface="Calibri" panose="020F0502020204030204" pitchFamily="34" charset="0"/>
                <a:ea typeface="宋体" panose="02010600030101010101" pitchFamily="2" charset="-122"/>
                <a:cs typeface="Calibri" panose="020F0502020204030204" pitchFamily="34" charset="0"/>
              </a:endParaRPr>
            </a:p>
          </p:txBody>
        </p:sp>
        <p:graphicFrame>
          <p:nvGraphicFramePr>
            <p:cNvPr id="141" name="对象 140"/>
            <p:cNvGraphicFramePr>
              <a:graphicFrameLocks noChangeAspect="1"/>
            </p:cNvGraphicFramePr>
            <p:nvPr>
              <p:extLst/>
            </p:nvPr>
          </p:nvGraphicFramePr>
          <p:xfrm>
            <a:off x="11091333" y="1895154"/>
            <a:ext cx="1069975" cy="479425"/>
          </p:xfrm>
          <a:graphic>
            <a:graphicData uri="http://schemas.openxmlformats.org/presentationml/2006/ole">
              <mc:AlternateContent xmlns:mc="http://schemas.openxmlformats.org/markup-compatibility/2006">
                <mc:Choice xmlns:v="urn:schemas-microsoft-com:vml" Requires="v">
                  <p:oleObj spid="_x0000_s56544" name="Visio" r:id="rId16" imgW="1419034" imgH="666940" progId="Visio.Drawing.11">
                    <p:embed/>
                  </p:oleObj>
                </mc:Choice>
                <mc:Fallback>
                  <p:oleObj name="Visio" r:id="rId16" imgW="1419034" imgH="666940" progId="Visio.Drawing.11">
                    <p:embed/>
                    <p:pic>
                      <p:nvPicPr>
                        <p:cNvPr id="0" name=""/>
                        <p:cNvPicPr/>
                        <p:nvPr/>
                      </p:nvPicPr>
                      <p:blipFill>
                        <a:blip r:embed="rId15"/>
                        <a:stretch>
                          <a:fillRect/>
                        </a:stretch>
                      </p:blipFill>
                      <p:spPr>
                        <a:xfrm>
                          <a:off x="11091333" y="1895154"/>
                          <a:ext cx="1069975" cy="479425"/>
                        </a:xfrm>
                        <a:prstGeom prst="rect">
                          <a:avLst/>
                        </a:prstGeom>
                      </p:spPr>
                    </p:pic>
                  </p:oleObj>
                </mc:Fallback>
              </mc:AlternateContent>
            </a:graphicData>
          </a:graphic>
        </p:graphicFrame>
        <p:graphicFrame>
          <p:nvGraphicFramePr>
            <p:cNvPr id="142" name="对象 141"/>
            <p:cNvGraphicFramePr>
              <a:graphicFrameLocks noChangeAspect="1"/>
            </p:cNvGraphicFramePr>
            <p:nvPr>
              <p:extLst/>
            </p:nvPr>
          </p:nvGraphicFramePr>
          <p:xfrm>
            <a:off x="11082866" y="2403154"/>
            <a:ext cx="1069975" cy="479425"/>
          </p:xfrm>
          <a:graphic>
            <a:graphicData uri="http://schemas.openxmlformats.org/presentationml/2006/ole">
              <mc:AlternateContent xmlns:mc="http://schemas.openxmlformats.org/markup-compatibility/2006">
                <mc:Choice xmlns:v="urn:schemas-microsoft-com:vml" Requires="v">
                  <p:oleObj spid="_x0000_s56545" name="Visio" r:id="rId17" imgW="1419034" imgH="666940" progId="Visio.Drawing.11">
                    <p:embed/>
                  </p:oleObj>
                </mc:Choice>
                <mc:Fallback>
                  <p:oleObj name="Visio" r:id="rId17" imgW="1419034" imgH="666940" progId="Visio.Drawing.11">
                    <p:embed/>
                    <p:pic>
                      <p:nvPicPr>
                        <p:cNvPr id="0" name=""/>
                        <p:cNvPicPr/>
                        <p:nvPr/>
                      </p:nvPicPr>
                      <p:blipFill>
                        <a:blip r:embed="rId15"/>
                        <a:stretch>
                          <a:fillRect/>
                        </a:stretch>
                      </p:blipFill>
                      <p:spPr>
                        <a:xfrm>
                          <a:off x="11082866" y="2403154"/>
                          <a:ext cx="1069975" cy="479425"/>
                        </a:xfrm>
                        <a:prstGeom prst="rect">
                          <a:avLst/>
                        </a:prstGeom>
                      </p:spPr>
                    </p:pic>
                  </p:oleObj>
                </mc:Fallback>
              </mc:AlternateContent>
            </a:graphicData>
          </a:graphic>
        </p:graphicFrame>
        <p:graphicFrame>
          <p:nvGraphicFramePr>
            <p:cNvPr id="143" name="对象 142"/>
            <p:cNvGraphicFramePr>
              <a:graphicFrameLocks noChangeAspect="1"/>
            </p:cNvGraphicFramePr>
            <p:nvPr>
              <p:extLst/>
            </p:nvPr>
          </p:nvGraphicFramePr>
          <p:xfrm>
            <a:off x="11074400" y="2894223"/>
            <a:ext cx="1069975" cy="479425"/>
          </p:xfrm>
          <a:graphic>
            <a:graphicData uri="http://schemas.openxmlformats.org/presentationml/2006/ole">
              <mc:AlternateContent xmlns:mc="http://schemas.openxmlformats.org/markup-compatibility/2006">
                <mc:Choice xmlns:v="urn:schemas-microsoft-com:vml" Requires="v">
                  <p:oleObj spid="_x0000_s56546" name="Visio" r:id="rId18" imgW="1419034" imgH="666940" progId="Visio.Drawing.11">
                    <p:embed/>
                  </p:oleObj>
                </mc:Choice>
                <mc:Fallback>
                  <p:oleObj name="Visio" r:id="rId18" imgW="1419034" imgH="666940" progId="Visio.Drawing.11">
                    <p:embed/>
                    <p:pic>
                      <p:nvPicPr>
                        <p:cNvPr id="0" name=""/>
                        <p:cNvPicPr/>
                        <p:nvPr/>
                      </p:nvPicPr>
                      <p:blipFill>
                        <a:blip r:embed="rId15"/>
                        <a:stretch>
                          <a:fillRect/>
                        </a:stretch>
                      </p:blipFill>
                      <p:spPr>
                        <a:xfrm>
                          <a:off x="11074400" y="2894223"/>
                          <a:ext cx="1069975" cy="479425"/>
                        </a:xfrm>
                        <a:prstGeom prst="rect">
                          <a:avLst/>
                        </a:prstGeom>
                      </p:spPr>
                    </p:pic>
                  </p:oleObj>
                </mc:Fallback>
              </mc:AlternateContent>
            </a:graphicData>
          </a:graphic>
        </p:graphicFrame>
        <p:graphicFrame>
          <p:nvGraphicFramePr>
            <p:cNvPr id="144" name="对象 143"/>
            <p:cNvGraphicFramePr>
              <a:graphicFrameLocks noChangeAspect="1"/>
            </p:cNvGraphicFramePr>
            <p:nvPr>
              <p:extLst/>
            </p:nvPr>
          </p:nvGraphicFramePr>
          <p:xfrm>
            <a:off x="11065933" y="3402226"/>
            <a:ext cx="1069975" cy="479425"/>
          </p:xfrm>
          <a:graphic>
            <a:graphicData uri="http://schemas.openxmlformats.org/presentationml/2006/ole">
              <mc:AlternateContent xmlns:mc="http://schemas.openxmlformats.org/markup-compatibility/2006">
                <mc:Choice xmlns:v="urn:schemas-microsoft-com:vml" Requires="v">
                  <p:oleObj spid="_x0000_s56547" name="Visio" r:id="rId19" imgW="1419034" imgH="666940" progId="Visio.Drawing.11">
                    <p:embed/>
                  </p:oleObj>
                </mc:Choice>
                <mc:Fallback>
                  <p:oleObj name="Visio" r:id="rId19" imgW="1419034" imgH="666940" progId="Visio.Drawing.11">
                    <p:embed/>
                    <p:pic>
                      <p:nvPicPr>
                        <p:cNvPr id="0" name=""/>
                        <p:cNvPicPr/>
                        <p:nvPr/>
                      </p:nvPicPr>
                      <p:blipFill>
                        <a:blip r:embed="rId15"/>
                        <a:stretch>
                          <a:fillRect/>
                        </a:stretch>
                      </p:blipFill>
                      <p:spPr>
                        <a:xfrm>
                          <a:off x="11065933" y="3402226"/>
                          <a:ext cx="1069975" cy="479425"/>
                        </a:xfrm>
                        <a:prstGeom prst="rect">
                          <a:avLst/>
                        </a:prstGeom>
                      </p:spPr>
                    </p:pic>
                  </p:oleObj>
                </mc:Fallback>
              </mc:AlternateContent>
            </a:graphicData>
          </a:graphic>
        </p:graphicFrame>
        <p:graphicFrame>
          <p:nvGraphicFramePr>
            <p:cNvPr id="145" name="对象 144"/>
            <p:cNvGraphicFramePr>
              <a:graphicFrameLocks noChangeAspect="1"/>
            </p:cNvGraphicFramePr>
            <p:nvPr>
              <p:extLst/>
            </p:nvPr>
          </p:nvGraphicFramePr>
          <p:xfrm>
            <a:off x="11057466" y="3944093"/>
            <a:ext cx="1069975" cy="479425"/>
          </p:xfrm>
          <a:graphic>
            <a:graphicData uri="http://schemas.openxmlformats.org/presentationml/2006/ole">
              <mc:AlternateContent xmlns:mc="http://schemas.openxmlformats.org/markup-compatibility/2006">
                <mc:Choice xmlns:v="urn:schemas-microsoft-com:vml" Requires="v">
                  <p:oleObj spid="_x0000_s56548" name="Visio" r:id="rId20" imgW="1419034" imgH="666940" progId="Visio.Drawing.11">
                    <p:embed/>
                  </p:oleObj>
                </mc:Choice>
                <mc:Fallback>
                  <p:oleObj name="Visio" r:id="rId20" imgW="1419034" imgH="666940" progId="Visio.Drawing.11">
                    <p:embed/>
                    <p:pic>
                      <p:nvPicPr>
                        <p:cNvPr id="0" name=""/>
                        <p:cNvPicPr/>
                        <p:nvPr/>
                      </p:nvPicPr>
                      <p:blipFill>
                        <a:blip r:embed="rId15"/>
                        <a:stretch>
                          <a:fillRect/>
                        </a:stretch>
                      </p:blipFill>
                      <p:spPr>
                        <a:xfrm>
                          <a:off x="11057466" y="3944093"/>
                          <a:ext cx="1069975" cy="479425"/>
                        </a:xfrm>
                        <a:prstGeom prst="rect">
                          <a:avLst/>
                        </a:prstGeom>
                      </p:spPr>
                    </p:pic>
                  </p:oleObj>
                </mc:Fallback>
              </mc:AlternateContent>
            </a:graphicData>
          </a:graphic>
        </p:graphicFrame>
        <p:graphicFrame>
          <p:nvGraphicFramePr>
            <p:cNvPr id="146" name="对象 145"/>
            <p:cNvGraphicFramePr>
              <a:graphicFrameLocks noChangeAspect="1"/>
            </p:cNvGraphicFramePr>
            <p:nvPr>
              <p:extLst/>
            </p:nvPr>
          </p:nvGraphicFramePr>
          <p:xfrm>
            <a:off x="11074397" y="4435160"/>
            <a:ext cx="1069975" cy="479425"/>
          </p:xfrm>
          <a:graphic>
            <a:graphicData uri="http://schemas.openxmlformats.org/presentationml/2006/ole">
              <mc:AlternateContent xmlns:mc="http://schemas.openxmlformats.org/markup-compatibility/2006">
                <mc:Choice xmlns:v="urn:schemas-microsoft-com:vml" Requires="v">
                  <p:oleObj spid="_x0000_s56549" name="Visio" r:id="rId21" imgW="1419034" imgH="666940" progId="Visio.Drawing.11">
                    <p:embed/>
                  </p:oleObj>
                </mc:Choice>
                <mc:Fallback>
                  <p:oleObj name="Visio" r:id="rId21" imgW="1419034" imgH="666940" progId="Visio.Drawing.11">
                    <p:embed/>
                    <p:pic>
                      <p:nvPicPr>
                        <p:cNvPr id="0" name=""/>
                        <p:cNvPicPr/>
                        <p:nvPr/>
                      </p:nvPicPr>
                      <p:blipFill>
                        <a:blip r:embed="rId15"/>
                        <a:stretch>
                          <a:fillRect/>
                        </a:stretch>
                      </p:blipFill>
                      <p:spPr>
                        <a:xfrm>
                          <a:off x="11074397" y="4435160"/>
                          <a:ext cx="1069975" cy="479425"/>
                        </a:xfrm>
                        <a:prstGeom prst="rect">
                          <a:avLst/>
                        </a:prstGeom>
                      </p:spPr>
                    </p:pic>
                  </p:oleObj>
                </mc:Fallback>
              </mc:AlternateContent>
            </a:graphicData>
          </a:graphic>
        </p:graphicFrame>
        <p:graphicFrame>
          <p:nvGraphicFramePr>
            <p:cNvPr id="147" name="对象 146"/>
            <p:cNvGraphicFramePr>
              <a:graphicFrameLocks noChangeAspect="1"/>
            </p:cNvGraphicFramePr>
            <p:nvPr>
              <p:extLst/>
            </p:nvPr>
          </p:nvGraphicFramePr>
          <p:xfrm>
            <a:off x="11065931" y="4943159"/>
            <a:ext cx="1069975" cy="479425"/>
          </p:xfrm>
          <a:graphic>
            <a:graphicData uri="http://schemas.openxmlformats.org/presentationml/2006/ole">
              <mc:AlternateContent xmlns:mc="http://schemas.openxmlformats.org/markup-compatibility/2006">
                <mc:Choice xmlns:v="urn:schemas-microsoft-com:vml" Requires="v">
                  <p:oleObj spid="_x0000_s56550" name="Visio" r:id="rId22" imgW="1419034" imgH="666940" progId="Visio.Drawing.11">
                    <p:embed/>
                  </p:oleObj>
                </mc:Choice>
                <mc:Fallback>
                  <p:oleObj name="Visio" r:id="rId22" imgW="1419034" imgH="666940" progId="Visio.Drawing.11">
                    <p:embed/>
                    <p:pic>
                      <p:nvPicPr>
                        <p:cNvPr id="0" name=""/>
                        <p:cNvPicPr/>
                        <p:nvPr/>
                      </p:nvPicPr>
                      <p:blipFill>
                        <a:blip r:embed="rId15"/>
                        <a:stretch>
                          <a:fillRect/>
                        </a:stretch>
                      </p:blipFill>
                      <p:spPr>
                        <a:xfrm>
                          <a:off x="11065931" y="4943159"/>
                          <a:ext cx="1069975" cy="479425"/>
                        </a:xfrm>
                        <a:prstGeom prst="rect">
                          <a:avLst/>
                        </a:prstGeom>
                      </p:spPr>
                    </p:pic>
                  </p:oleObj>
                </mc:Fallback>
              </mc:AlternateContent>
            </a:graphicData>
          </a:graphic>
        </p:graphicFrame>
        <p:graphicFrame>
          <p:nvGraphicFramePr>
            <p:cNvPr id="148" name="对象 147"/>
            <p:cNvGraphicFramePr>
              <a:graphicFrameLocks noChangeAspect="1"/>
            </p:cNvGraphicFramePr>
            <p:nvPr>
              <p:extLst/>
            </p:nvPr>
          </p:nvGraphicFramePr>
          <p:xfrm>
            <a:off x="11057465" y="5451158"/>
            <a:ext cx="1069975" cy="479425"/>
          </p:xfrm>
          <a:graphic>
            <a:graphicData uri="http://schemas.openxmlformats.org/presentationml/2006/ole">
              <mc:AlternateContent xmlns:mc="http://schemas.openxmlformats.org/markup-compatibility/2006">
                <mc:Choice xmlns:v="urn:schemas-microsoft-com:vml" Requires="v">
                  <p:oleObj spid="_x0000_s56551" name="Visio" r:id="rId23" imgW="1419034" imgH="666940" progId="Visio.Drawing.11">
                    <p:embed/>
                  </p:oleObj>
                </mc:Choice>
                <mc:Fallback>
                  <p:oleObj name="Visio" r:id="rId23" imgW="1419034" imgH="666940" progId="Visio.Drawing.11">
                    <p:embed/>
                    <p:pic>
                      <p:nvPicPr>
                        <p:cNvPr id="0" name=""/>
                        <p:cNvPicPr/>
                        <p:nvPr/>
                      </p:nvPicPr>
                      <p:blipFill>
                        <a:blip r:embed="rId15"/>
                        <a:stretch>
                          <a:fillRect/>
                        </a:stretch>
                      </p:blipFill>
                      <p:spPr>
                        <a:xfrm>
                          <a:off x="11057465" y="5451158"/>
                          <a:ext cx="1069975" cy="479425"/>
                        </a:xfrm>
                        <a:prstGeom prst="rect">
                          <a:avLst/>
                        </a:prstGeom>
                      </p:spPr>
                    </p:pic>
                  </p:oleObj>
                </mc:Fallback>
              </mc:AlternateContent>
            </a:graphicData>
          </a:graphic>
        </p:graphicFrame>
        <p:graphicFrame>
          <p:nvGraphicFramePr>
            <p:cNvPr id="149" name="对象 148"/>
            <p:cNvGraphicFramePr>
              <a:graphicFrameLocks noChangeAspect="1"/>
            </p:cNvGraphicFramePr>
            <p:nvPr>
              <p:extLst/>
            </p:nvPr>
          </p:nvGraphicFramePr>
          <p:xfrm>
            <a:off x="11065930" y="5942227"/>
            <a:ext cx="1069975" cy="479425"/>
          </p:xfrm>
          <a:graphic>
            <a:graphicData uri="http://schemas.openxmlformats.org/presentationml/2006/ole">
              <mc:AlternateContent xmlns:mc="http://schemas.openxmlformats.org/markup-compatibility/2006">
                <mc:Choice xmlns:v="urn:schemas-microsoft-com:vml" Requires="v">
                  <p:oleObj spid="_x0000_s56552" name="Visio" r:id="rId24" imgW="1419034" imgH="666940" progId="Visio.Drawing.11">
                    <p:embed/>
                  </p:oleObj>
                </mc:Choice>
                <mc:Fallback>
                  <p:oleObj name="Visio" r:id="rId24" imgW="1419034" imgH="666940" progId="Visio.Drawing.11">
                    <p:embed/>
                    <p:pic>
                      <p:nvPicPr>
                        <p:cNvPr id="0" name=""/>
                        <p:cNvPicPr/>
                        <p:nvPr/>
                      </p:nvPicPr>
                      <p:blipFill>
                        <a:blip r:embed="rId15"/>
                        <a:stretch>
                          <a:fillRect/>
                        </a:stretch>
                      </p:blipFill>
                      <p:spPr>
                        <a:xfrm>
                          <a:off x="11065930" y="5942227"/>
                          <a:ext cx="1069975" cy="479425"/>
                        </a:xfrm>
                        <a:prstGeom prst="rect">
                          <a:avLst/>
                        </a:prstGeom>
                      </p:spPr>
                    </p:pic>
                  </p:oleObj>
                </mc:Fallback>
              </mc:AlternateContent>
            </a:graphicData>
          </a:graphic>
        </p:graphicFrame>
      </p:grpSp>
      <p:sp>
        <p:nvSpPr>
          <p:cNvPr id="150" name="文本框 149"/>
          <p:cNvSpPr txBox="1"/>
          <p:nvPr/>
        </p:nvSpPr>
        <p:spPr>
          <a:xfrm>
            <a:off x="9220717" y="1410580"/>
            <a:ext cx="2952000" cy="972000"/>
          </a:xfrm>
          <a:prstGeom prst="rect">
            <a:avLst/>
          </a:prstGeom>
          <a:solidFill>
            <a:srgbClr val="C1C3C3">
              <a:alpha val="50000"/>
            </a:srgbClr>
          </a:solidFill>
        </p:spPr>
        <p:txBody>
          <a:bodyPr wrap="square" rtlCol="0">
            <a:spAutoFit/>
          </a:bodyPr>
          <a:lstStyle/>
          <a:p>
            <a:endParaRPr lang="en-US" dirty="0"/>
          </a:p>
        </p:txBody>
      </p:sp>
      <p:sp>
        <p:nvSpPr>
          <p:cNvPr id="151" name="文本框 150"/>
          <p:cNvSpPr txBox="1"/>
          <p:nvPr/>
        </p:nvSpPr>
        <p:spPr>
          <a:xfrm>
            <a:off x="9209308" y="2411963"/>
            <a:ext cx="2952000" cy="972000"/>
          </a:xfrm>
          <a:prstGeom prst="rect">
            <a:avLst/>
          </a:prstGeom>
          <a:solidFill>
            <a:srgbClr val="C1C3C3">
              <a:alpha val="50000"/>
            </a:srgbClr>
          </a:solidFill>
        </p:spPr>
        <p:txBody>
          <a:bodyPr wrap="square" rtlCol="0">
            <a:spAutoFit/>
          </a:bodyPr>
          <a:lstStyle/>
          <a:p>
            <a:endParaRPr lang="en-US" dirty="0"/>
          </a:p>
        </p:txBody>
      </p:sp>
      <p:sp>
        <p:nvSpPr>
          <p:cNvPr id="152" name="文本框 151"/>
          <p:cNvSpPr txBox="1"/>
          <p:nvPr/>
        </p:nvSpPr>
        <p:spPr>
          <a:xfrm>
            <a:off x="9220717" y="3409912"/>
            <a:ext cx="2952000" cy="972000"/>
          </a:xfrm>
          <a:prstGeom prst="rect">
            <a:avLst/>
          </a:prstGeom>
          <a:solidFill>
            <a:srgbClr val="C1C3C3">
              <a:alpha val="50000"/>
            </a:srgbClr>
          </a:solidFill>
        </p:spPr>
        <p:txBody>
          <a:bodyPr wrap="square" rtlCol="0">
            <a:spAutoFit/>
          </a:bodyPr>
          <a:lstStyle/>
          <a:p>
            <a:endParaRPr lang="en-US" dirty="0"/>
          </a:p>
        </p:txBody>
      </p:sp>
      <p:sp>
        <p:nvSpPr>
          <p:cNvPr id="153" name="文本框 152"/>
          <p:cNvSpPr txBox="1"/>
          <p:nvPr/>
        </p:nvSpPr>
        <p:spPr>
          <a:xfrm>
            <a:off x="9220717" y="5471651"/>
            <a:ext cx="2952000" cy="972000"/>
          </a:xfrm>
          <a:prstGeom prst="rect">
            <a:avLst/>
          </a:prstGeom>
          <a:solidFill>
            <a:srgbClr val="C1C3C3">
              <a:alpha val="50000"/>
            </a:srgbClr>
          </a:solidFill>
        </p:spPr>
        <p:txBody>
          <a:bodyPr wrap="square" rtlCol="0">
            <a:spAutoFit/>
          </a:bodyPr>
          <a:lstStyle/>
          <a:p>
            <a:endParaRPr lang="en-US" dirty="0"/>
          </a:p>
        </p:txBody>
      </p:sp>
      <p:sp>
        <p:nvSpPr>
          <p:cNvPr id="154" name="文本框 153"/>
          <p:cNvSpPr txBox="1"/>
          <p:nvPr/>
        </p:nvSpPr>
        <p:spPr>
          <a:xfrm>
            <a:off x="8246919" y="2393970"/>
            <a:ext cx="1122646" cy="415498"/>
          </a:xfrm>
          <a:prstGeom prst="rect">
            <a:avLst/>
          </a:prstGeom>
          <a:noFill/>
        </p:spPr>
        <p:txBody>
          <a:bodyPr wrap="square" rtlCol="0">
            <a:spAutoFit/>
          </a:bodyPr>
          <a:lstStyle/>
          <a:p>
            <a:pPr algn="ctr"/>
            <a:r>
              <a:rPr lang="en-US" sz="1050" b="1" dirty="0" smtClean="0">
                <a:latin typeface="+mj-lt"/>
              </a:rPr>
              <a:t>Load level Infor per Region </a:t>
            </a:r>
          </a:p>
        </p:txBody>
      </p:sp>
      <p:sp>
        <p:nvSpPr>
          <p:cNvPr id="102" name="文本框 101"/>
          <p:cNvSpPr txBox="1"/>
          <p:nvPr/>
        </p:nvSpPr>
        <p:spPr>
          <a:xfrm>
            <a:off x="4092615" y="4224759"/>
            <a:ext cx="4140000" cy="972000"/>
          </a:xfrm>
          <a:prstGeom prst="rect">
            <a:avLst/>
          </a:prstGeom>
          <a:solidFill>
            <a:srgbClr val="C1C3C3">
              <a:alpha val="50000"/>
            </a:srgbClr>
          </a:solidFill>
        </p:spPr>
        <p:txBody>
          <a:bodyPr wrap="square" rtlCol="0">
            <a:spAutoFit/>
          </a:bodyPr>
          <a:lstStyle/>
          <a:p>
            <a:endParaRPr lang="en-US" dirty="0"/>
          </a:p>
        </p:txBody>
      </p:sp>
      <p:sp>
        <p:nvSpPr>
          <p:cNvPr id="103" name="文本框 102"/>
          <p:cNvSpPr txBox="1"/>
          <p:nvPr/>
        </p:nvSpPr>
        <p:spPr>
          <a:xfrm>
            <a:off x="4092615" y="3200115"/>
            <a:ext cx="4140000" cy="972000"/>
          </a:xfrm>
          <a:prstGeom prst="rect">
            <a:avLst/>
          </a:prstGeom>
          <a:solidFill>
            <a:srgbClr val="C1C3C3">
              <a:alpha val="50000"/>
            </a:srgbClr>
          </a:solidFill>
        </p:spPr>
        <p:txBody>
          <a:bodyPr wrap="square" rtlCol="0">
            <a:spAutoFit/>
          </a:bodyPr>
          <a:lstStyle/>
          <a:p>
            <a:endParaRPr lang="en-US" dirty="0"/>
          </a:p>
        </p:txBody>
      </p:sp>
    </p:spTree>
    <p:extLst>
      <p:ext uri="{BB962C8B-B14F-4D97-AF65-F5344CB8AC3E}">
        <p14:creationId xmlns:p14="http://schemas.microsoft.com/office/powerpoint/2010/main" val="3569420520"/>
      </p:ext>
    </p:extLst>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内容占位符 1"/>
          <p:cNvSpPr txBox="1">
            <a:spLocks/>
          </p:cNvSpPr>
          <p:nvPr/>
        </p:nvSpPr>
        <p:spPr>
          <a:xfrm>
            <a:off x="6875722" y="668315"/>
            <a:ext cx="5134052" cy="442020"/>
          </a:xfrm>
          <a:prstGeom prst="rect">
            <a:avLst/>
          </a:prstGeom>
        </p:spPr>
        <p:txBody>
          <a:bodyPr/>
          <a:lstStyle>
            <a:lvl1pPr marL="300031" indent="-300031" algn="l" defTabSz="801668" rtl="0" fontAlgn="base">
              <a:lnSpc>
                <a:spcPct val="140000"/>
              </a:lnSpc>
              <a:spcBef>
                <a:spcPct val="0"/>
              </a:spcBef>
              <a:spcAft>
                <a:spcPct val="0"/>
              </a:spcAft>
              <a:buClr>
                <a:schemeClr val="bg2"/>
              </a:buClr>
              <a:buSzPct val="60000"/>
              <a:buFont typeface="Wingdings" pitchFamily="2" charset="2"/>
              <a:buChar char="l"/>
              <a:defRPr sz="2000" b="1">
                <a:solidFill>
                  <a:schemeClr val="tx1"/>
                </a:solidFill>
                <a:latin typeface="微软雅黑" panose="020B0503020204020204" pitchFamily="34" charset="-122"/>
                <a:ea typeface="微软雅黑" panose="020B0503020204020204" pitchFamily="34" charset="-122"/>
                <a:cs typeface="+mn-cs"/>
              </a:defRPr>
            </a:lvl1pPr>
            <a:lvl2pPr marL="652447" indent="-250819" algn="l" defTabSz="801668" rtl="0" fontAlgn="base">
              <a:lnSpc>
                <a:spcPct val="140000"/>
              </a:lnSpc>
              <a:spcBef>
                <a:spcPct val="0"/>
              </a:spcBef>
              <a:spcAft>
                <a:spcPct val="0"/>
              </a:spcAft>
              <a:buClr>
                <a:schemeClr val="tx1"/>
              </a:buClr>
              <a:buSzPct val="50000"/>
              <a:buFont typeface="Wingdings" pitchFamily="2" charset="2"/>
              <a:buChar char="p"/>
              <a:defRPr>
                <a:solidFill>
                  <a:schemeClr val="tx1"/>
                </a:solidFill>
                <a:latin typeface="微软雅黑" panose="020B0503020204020204" pitchFamily="34" charset="-122"/>
                <a:ea typeface="微软雅黑" panose="020B0503020204020204" pitchFamily="34" charset="-122"/>
              </a:defRPr>
            </a:lvl2pPr>
            <a:lvl3pPr marL="1003275" indent="-201608" algn="l" defTabSz="801668" rtl="0" fontAlgn="base">
              <a:lnSpc>
                <a:spcPct val="140000"/>
              </a:lnSpc>
              <a:spcBef>
                <a:spcPct val="0"/>
              </a:spcBef>
              <a:spcAft>
                <a:spcPct val="0"/>
              </a:spcAft>
              <a:buSzPct val="50000"/>
              <a:buFont typeface="Wingdings" pitchFamily="2" charset="2"/>
              <a:buChar char="n"/>
              <a:defRPr sz="1600">
                <a:solidFill>
                  <a:schemeClr val="tx1"/>
                </a:solidFill>
                <a:latin typeface="微软雅黑" panose="020B0503020204020204" pitchFamily="34" charset="-122"/>
                <a:ea typeface="微软雅黑" panose="020B0503020204020204" pitchFamily="34" charset="-122"/>
              </a:defRPr>
            </a:lvl3pPr>
            <a:lvl4pPr marL="1401728" indent="-200020" algn="l" defTabSz="801668" rtl="0" fontAlgn="base">
              <a:lnSpc>
                <a:spcPct val="140000"/>
              </a:lnSpc>
              <a:spcBef>
                <a:spcPct val="0"/>
              </a:spcBef>
              <a:spcAft>
                <a:spcPct val="0"/>
              </a:spcAft>
              <a:buChar char="–"/>
              <a:defRPr sz="1400">
                <a:solidFill>
                  <a:schemeClr val="tx1"/>
                </a:solidFill>
                <a:latin typeface="微软雅黑" panose="020B0503020204020204" pitchFamily="34" charset="-122"/>
                <a:ea typeface="微软雅黑" panose="020B0503020204020204" pitchFamily="34" charset="-122"/>
              </a:defRPr>
            </a:lvl4pPr>
            <a:lvl5pPr marL="1803355"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微软雅黑" panose="020B0503020204020204" pitchFamily="34" charset="-122"/>
                <a:ea typeface="微软雅黑" panose="020B0503020204020204" pitchFamily="34" charset="-122"/>
              </a:defRPr>
            </a:lvl5pPr>
            <a:lvl6pPr marL="2260544"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6pPr>
            <a:lvl7pPr marL="2717732"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7pPr>
            <a:lvl8pPr marL="3174921"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8pPr>
            <a:lvl9pPr marL="3632109"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9pPr>
          </a:lstStyle>
          <a:p>
            <a:pPr marL="0" lvl="2" indent="0">
              <a:lnSpc>
                <a:spcPct val="100000"/>
              </a:lnSpc>
              <a:spcBef>
                <a:spcPts val="800"/>
              </a:spcBef>
              <a:spcAft>
                <a:spcPts val="800"/>
              </a:spcAft>
              <a:buClr>
                <a:schemeClr val="tx1"/>
              </a:buClr>
              <a:buSzPct val="100000"/>
              <a:buNone/>
              <a:defRPr/>
            </a:pPr>
            <a:r>
              <a:rPr lang="en-US" altLang="zh-CN" sz="1867" b="1" kern="0" dirty="0">
                <a:latin typeface="Calibri" panose="020F0502020204030204" pitchFamily="34" charset="0"/>
                <a:ea typeface="宋体" panose="02010600030101010101" pitchFamily="2" charset="-122"/>
                <a:cs typeface="Calibri" panose="020F0502020204030204" pitchFamily="34" charset="0"/>
              </a:rPr>
              <a:t>PCF prioritizes slice A + B due to lack of resource</a:t>
            </a:r>
            <a:r>
              <a:rPr lang="en-US" altLang="zh-CN" b="1" kern="0" dirty="0">
                <a:latin typeface="Calibri" panose="020F0502020204030204" pitchFamily="34" charset="0"/>
                <a:ea typeface="宋体" panose="02010600030101010101" pitchFamily="2" charset="-122"/>
                <a:cs typeface="Calibri" panose="020F0502020204030204" pitchFamily="34" charset="0"/>
              </a:rPr>
              <a:t> </a:t>
            </a:r>
          </a:p>
        </p:txBody>
      </p:sp>
      <p:sp>
        <p:nvSpPr>
          <p:cNvPr id="88" name="标题 1"/>
          <p:cNvSpPr>
            <a:spLocks noGrp="1"/>
          </p:cNvSpPr>
          <p:nvPr>
            <p:ph type="title"/>
          </p:nvPr>
        </p:nvSpPr>
        <p:spPr>
          <a:xfrm>
            <a:off x="0" y="11918"/>
            <a:ext cx="12192000" cy="871537"/>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a:bodyPr>
          <a:lstStyle/>
          <a:p>
            <a:r>
              <a:rPr lang="en-GB" altLang="zh-CN" sz="2400" b="1" dirty="0">
                <a:solidFill>
                  <a:srgbClr val="C00000"/>
                </a:solidFill>
              </a:rPr>
              <a:t>Alternative solution for Question 3 – NSSF </a:t>
            </a:r>
            <a:r>
              <a:rPr lang="en-US" sz="2400" b="1" dirty="0">
                <a:solidFill>
                  <a:srgbClr val="C00000"/>
                </a:solidFill>
              </a:rPr>
              <a:t>Request OAM Adjustment</a:t>
            </a:r>
          </a:p>
        </p:txBody>
      </p:sp>
      <p:graphicFrame>
        <p:nvGraphicFramePr>
          <p:cNvPr id="62" name="对象 61"/>
          <p:cNvGraphicFramePr>
            <a:graphicFrameLocks noChangeAspect="1"/>
          </p:cNvGraphicFramePr>
          <p:nvPr>
            <p:extLst/>
          </p:nvPr>
        </p:nvGraphicFramePr>
        <p:xfrm>
          <a:off x="7920203" y="4800235"/>
          <a:ext cx="4014243" cy="1346535"/>
        </p:xfrm>
        <a:graphic>
          <a:graphicData uri="http://schemas.openxmlformats.org/presentationml/2006/ole">
            <mc:AlternateContent xmlns:mc="http://schemas.openxmlformats.org/markup-compatibility/2006">
              <mc:Choice xmlns:v="urn:schemas-microsoft-com:vml" Requires="v">
                <p:oleObj spid="_x0000_s35934" name="Visio" r:id="rId4" imgW="2771775" imgH="1133284" progId="Visio.Drawing.11">
                  <p:embed/>
                </p:oleObj>
              </mc:Choice>
              <mc:Fallback>
                <p:oleObj name="Visio" r:id="rId4" imgW="2771775" imgH="1133284" progId="Visio.Drawing.11">
                  <p:embed/>
                  <p:pic>
                    <p:nvPicPr>
                      <p:cNvPr id="0" name=""/>
                      <p:cNvPicPr/>
                      <p:nvPr/>
                    </p:nvPicPr>
                    <p:blipFill>
                      <a:blip r:embed="rId5"/>
                      <a:stretch>
                        <a:fillRect/>
                      </a:stretch>
                    </p:blipFill>
                    <p:spPr>
                      <a:xfrm>
                        <a:off x="7920203" y="4800235"/>
                        <a:ext cx="4014243" cy="1346535"/>
                      </a:xfrm>
                      <a:prstGeom prst="rect">
                        <a:avLst/>
                      </a:prstGeom>
                    </p:spPr>
                  </p:pic>
                </p:oleObj>
              </mc:Fallback>
            </mc:AlternateContent>
          </a:graphicData>
        </a:graphic>
      </p:graphicFrame>
      <p:sp>
        <p:nvSpPr>
          <p:cNvPr id="82" name="文本框 81"/>
          <p:cNvSpPr txBox="1"/>
          <p:nvPr/>
        </p:nvSpPr>
        <p:spPr>
          <a:xfrm>
            <a:off x="7005964" y="1753179"/>
            <a:ext cx="4992000" cy="359009"/>
          </a:xfrm>
          <a:prstGeom prst="rect">
            <a:avLst/>
          </a:prstGeom>
          <a:solidFill>
            <a:srgbClr val="CCFFCC"/>
          </a:solidFill>
          <a:ln w="28575">
            <a:noFill/>
            <a:prstDash val="dash"/>
          </a:ln>
        </p:spPr>
        <p:txBody>
          <a:bodyPr wrap="square" rtlCol="0">
            <a:spAutoFit/>
          </a:bodyPr>
          <a:lstStyle>
            <a:defPPr>
              <a:defRPr lang="en-US"/>
            </a:defPPr>
            <a:lvl1pPr>
              <a:defRPr sz="1300" i="1">
                <a:solidFill>
                  <a:srgbClr val="0000FF"/>
                </a:solidFill>
                <a:latin typeface="Cambria Math" panose="02040503050406030204" pitchFamily="18" charset="0"/>
              </a:defRPr>
            </a:lvl1pPr>
          </a:lstStyle>
          <a:p>
            <a:pPr algn="r"/>
            <a:r>
              <a:rPr lang="en-US" sz="1733" dirty="0"/>
              <a:t>Slice B</a:t>
            </a:r>
          </a:p>
        </p:txBody>
      </p:sp>
      <p:sp>
        <p:nvSpPr>
          <p:cNvPr id="83" name="文本框 82"/>
          <p:cNvSpPr txBox="1"/>
          <p:nvPr/>
        </p:nvSpPr>
        <p:spPr>
          <a:xfrm>
            <a:off x="7022992" y="1201161"/>
            <a:ext cx="4992000" cy="359009"/>
          </a:xfrm>
          <a:prstGeom prst="rect">
            <a:avLst/>
          </a:prstGeom>
          <a:solidFill>
            <a:srgbClr val="8FE2FF"/>
          </a:solidFill>
          <a:ln w="28575">
            <a:noFill/>
            <a:prstDash val="dash"/>
          </a:ln>
        </p:spPr>
        <p:txBody>
          <a:bodyPr wrap="square" rtlCol="0">
            <a:spAutoFit/>
          </a:bodyPr>
          <a:lstStyle>
            <a:defPPr>
              <a:defRPr lang="en-US"/>
            </a:defPPr>
            <a:lvl1pPr>
              <a:defRPr sz="1300" i="1">
                <a:solidFill>
                  <a:srgbClr val="0000FF"/>
                </a:solidFill>
                <a:latin typeface="Cambria Math" panose="02040503050406030204" pitchFamily="18" charset="0"/>
              </a:defRPr>
            </a:lvl1pPr>
          </a:lstStyle>
          <a:p>
            <a:pPr algn="r"/>
            <a:r>
              <a:rPr lang="en-US" sz="1733" dirty="0"/>
              <a:t>Slice A</a:t>
            </a:r>
          </a:p>
        </p:txBody>
      </p:sp>
      <p:sp>
        <p:nvSpPr>
          <p:cNvPr id="84" name="左大括号 83"/>
          <p:cNvSpPr/>
          <p:nvPr/>
        </p:nvSpPr>
        <p:spPr bwMode="auto">
          <a:xfrm>
            <a:off x="6768075" y="1115139"/>
            <a:ext cx="336000" cy="1728000"/>
          </a:xfrm>
          <a:prstGeom prst="leftBrace">
            <a:avLst/>
          </a:prstGeom>
          <a:noFill/>
          <a:ln w="28575"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US" sz="1333">
              <a:latin typeface="Arial" charset="0"/>
            </a:endParaRPr>
          </a:p>
        </p:txBody>
      </p:sp>
      <mc:AlternateContent xmlns:mc="http://schemas.openxmlformats.org/markup-compatibility/2006" xmlns:a14="http://schemas.microsoft.com/office/drawing/2010/main">
        <mc:Choice Requires="a14">
          <p:sp>
            <p:nvSpPr>
              <p:cNvPr id="85" name="内容占位符 2"/>
              <p:cNvSpPr txBox="1">
                <a:spLocks/>
              </p:cNvSpPr>
              <p:nvPr/>
            </p:nvSpPr>
            <p:spPr>
              <a:xfrm>
                <a:off x="6932962" y="1055965"/>
                <a:ext cx="5402737" cy="2007137"/>
              </a:xfrm>
              <a:prstGeom prst="rect">
                <a:avLst/>
              </a:prstGeom>
            </p:spPr>
            <p:txBody>
              <a:bodyPr/>
              <a:lstStyle>
                <a:lvl1pPr marL="300031" indent="-300031" algn="l" defTabSz="801668" rtl="0" fontAlgn="base">
                  <a:lnSpc>
                    <a:spcPct val="140000"/>
                  </a:lnSpc>
                  <a:spcBef>
                    <a:spcPct val="0"/>
                  </a:spcBef>
                  <a:spcAft>
                    <a:spcPct val="0"/>
                  </a:spcAft>
                  <a:buClr>
                    <a:schemeClr val="bg2"/>
                  </a:buClr>
                  <a:buSzPct val="60000"/>
                  <a:buFont typeface="Wingdings" pitchFamily="2" charset="2"/>
                  <a:buChar char="l"/>
                  <a:defRPr sz="2000" b="1">
                    <a:solidFill>
                      <a:schemeClr val="tx1"/>
                    </a:solidFill>
                    <a:latin typeface="微软雅黑" panose="020B0503020204020204" pitchFamily="34" charset="-122"/>
                    <a:ea typeface="微软雅黑" panose="020B0503020204020204" pitchFamily="34" charset="-122"/>
                    <a:cs typeface="+mn-cs"/>
                  </a:defRPr>
                </a:lvl1pPr>
                <a:lvl2pPr marL="652447" indent="-250819" algn="l" defTabSz="801668" rtl="0" fontAlgn="base">
                  <a:lnSpc>
                    <a:spcPct val="140000"/>
                  </a:lnSpc>
                  <a:spcBef>
                    <a:spcPct val="0"/>
                  </a:spcBef>
                  <a:spcAft>
                    <a:spcPct val="0"/>
                  </a:spcAft>
                  <a:buClr>
                    <a:schemeClr val="tx1"/>
                  </a:buClr>
                  <a:buSzPct val="50000"/>
                  <a:buFont typeface="Wingdings" pitchFamily="2" charset="2"/>
                  <a:buChar char="p"/>
                  <a:defRPr>
                    <a:solidFill>
                      <a:schemeClr val="tx1"/>
                    </a:solidFill>
                    <a:latin typeface="微软雅黑" panose="020B0503020204020204" pitchFamily="34" charset="-122"/>
                    <a:ea typeface="微软雅黑" panose="020B0503020204020204" pitchFamily="34" charset="-122"/>
                  </a:defRPr>
                </a:lvl2pPr>
                <a:lvl3pPr marL="1003275" indent="-201608" algn="l" defTabSz="801668" rtl="0" fontAlgn="base">
                  <a:lnSpc>
                    <a:spcPct val="140000"/>
                  </a:lnSpc>
                  <a:spcBef>
                    <a:spcPct val="0"/>
                  </a:spcBef>
                  <a:spcAft>
                    <a:spcPct val="0"/>
                  </a:spcAft>
                  <a:buSzPct val="50000"/>
                  <a:buFont typeface="Wingdings" pitchFamily="2" charset="2"/>
                  <a:buChar char="n"/>
                  <a:defRPr sz="1600">
                    <a:solidFill>
                      <a:schemeClr val="tx1"/>
                    </a:solidFill>
                    <a:latin typeface="微软雅黑" panose="020B0503020204020204" pitchFamily="34" charset="-122"/>
                    <a:ea typeface="微软雅黑" panose="020B0503020204020204" pitchFamily="34" charset="-122"/>
                  </a:defRPr>
                </a:lvl3pPr>
                <a:lvl4pPr marL="1401728" indent="-200020" algn="l" defTabSz="801668" rtl="0" fontAlgn="base">
                  <a:lnSpc>
                    <a:spcPct val="140000"/>
                  </a:lnSpc>
                  <a:spcBef>
                    <a:spcPct val="0"/>
                  </a:spcBef>
                  <a:spcAft>
                    <a:spcPct val="0"/>
                  </a:spcAft>
                  <a:buChar char="–"/>
                  <a:defRPr sz="1400">
                    <a:solidFill>
                      <a:schemeClr val="tx1"/>
                    </a:solidFill>
                    <a:latin typeface="微软雅黑" panose="020B0503020204020204" pitchFamily="34" charset="-122"/>
                    <a:ea typeface="微软雅黑" panose="020B0503020204020204" pitchFamily="34" charset="-122"/>
                  </a:defRPr>
                </a:lvl4pPr>
                <a:lvl5pPr marL="1803355"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微软雅黑" panose="020B0503020204020204" pitchFamily="34" charset="-122"/>
                    <a:ea typeface="微软雅黑" panose="020B0503020204020204" pitchFamily="34" charset="-122"/>
                  </a:defRPr>
                </a:lvl5pPr>
                <a:lvl6pPr marL="2260544"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6pPr>
                <a:lvl7pPr marL="2717732"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7pPr>
                <a:lvl8pPr marL="3174921"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8pPr>
                <a:lvl9pPr marL="3632109"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9pPr>
              </a:lstStyle>
              <a:p>
                <a:pPr marL="16933" indent="0">
                  <a:buNone/>
                </a:pPr>
                <a14:m>
                  <m:oMath xmlns:m="http://schemas.openxmlformats.org/officeDocument/2006/math">
                    <m:sSub>
                      <m:sSubPr>
                        <m:ctrlPr>
                          <a:rPr lang="zh-CN" altLang="zh-CN" sz="1200" i="1" kern="0">
                            <a:latin typeface="Cambria Math" panose="02040503050406030204" pitchFamily="18" charset="0"/>
                          </a:rPr>
                        </m:ctrlPr>
                      </m:sSubPr>
                      <m:e>
                        <m:r>
                          <a:rPr lang="en-US" altLang="zh-CN" sz="1200" i="1" kern="0">
                            <a:latin typeface="Cambria Math" panose="02040503050406030204" pitchFamily="18" charset="0"/>
                            <a:ea typeface="Cambria Math" panose="02040503050406030204" pitchFamily="18" charset="0"/>
                          </a:rPr>
                          <m:t>h</m:t>
                        </m:r>
                      </m:e>
                      <m:sub>
                        <m:r>
                          <a:rPr lang="en-US" altLang="zh-CN" sz="1200" i="1" kern="0">
                            <a:latin typeface="Cambria Math" panose="02040503050406030204" pitchFamily="18" charset="0"/>
                            <a:ea typeface="Cambria Math" panose="02040503050406030204" pitchFamily="18" charset="0"/>
                          </a:rPr>
                          <m:t>1</m:t>
                        </m:r>
                      </m:sub>
                    </m:sSub>
                    <m:d>
                      <m:dPr>
                        <m:ctrlPr>
                          <a:rPr lang="zh-CN" altLang="zh-CN" sz="1200" i="1" kern="0">
                            <a:latin typeface="Cambria Math" panose="02040503050406030204" pitchFamily="18" charset="0"/>
                          </a:rPr>
                        </m:ctrlPr>
                      </m:dPr>
                      <m:e>
                        <m:r>
                          <a:rPr lang="en-GB" altLang="zh-CN" sz="1200" i="1" kern="0">
                            <a:latin typeface="Cambria Math" panose="02040503050406030204" pitchFamily="18" charset="0"/>
                            <a:ea typeface="Cambria Math" panose="02040503050406030204" pitchFamily="18" charset="0"/>
                          </a:rPr>
                          <m:t>𝑥</m:t>
                        </m:r>
                      </m:e>
                    </m:d>
                    <m:r>
                      <a:rPr lang="en-GB" altLang="zh-CN" sz="1200" i="1" kern="0">
                        <a:latin typeface="Cambria Math" panose="02040503050406030204" pitchFamily="18" charset="0"/>
                        <a:ea typeface="Cambria Math" panose="02040503050406030204" pitchFamily="18" charset="0"/>
                      </a:rPr>
                      <m:t>=</m:t>
                    </m:r>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𝑤</m:t>
                        </m:r>
                      </m:e>
                      <m:sub>
                        <m:r>
                          <a:rPr lang="en-US" altLang="zh-CN" sz="1200" i="1" kern="0">
                            <a:latin typeface="Cambria Math" panose="02040503050406030204" pitchFamily="18" charset="0"/>
                            <a:ea typeface="Cambria Math" panose="02040503050406030204" pitchFamily="18" charset="0"/>
                          </a:rPr>
                          <m:t>1</m:t>
                        </m:r>
                        <m:r>
                          <a:rPr lang="en-GB" altLang="zh-CN" sz="1200" i="1" kern="0">
                            <a:latin typeface="Cambria Math" panose="02040503050406030204" pitchFamily="18" charset="0"/>
                            <a:ea typeface="Cambria Math" panose="02040503050406030204" pitchFamily="18" charset="0"/>
                          </a:rPr>
                          <m:t>0</m:t>
                        </m:r>
                      </m:sub>
                    </m:sSub>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𝑥</m:t>
                        </m:r>
                      </m:e>
                      <m:sub>
                        <m:r>
                          <a:rPr lang="en-GB" altLang="zh-CN" sz="1200" i="1" kern="0">
                            <a:latin typeface="Cambria Math" panose="02040503050406030204" pitchFamily="18" charset="0"/>
                            <a:ea typeface="Cambria Math" panose="02040503050406030204" pitchFamily="18" charset="0"/>
                          </a:rPr>
                          <m:t>0</m:t>
                        </m:r>
                      </m:sub>
                    </m:sSub>
                    <m:r>
                      <a:rPr lang="en-GB" altLang="zh-CN" sz="1200" i="1" kern="0">
                        <a:latin typeface="Cambria Math" panose="02040503050406030204" pitchFamily="18" charset="0"/>
                        <a:ea typeface="Cambria Math" panose="02040503050406030204" pitchFamily="18" charset="0"/>
                      </a:rPr>
                      <m:t>+</m:t>
                    </m:r>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𝑤</m:t>
                        </m:r>
                      </m:e>
                      <m:sub>
                        <m:r>
                          <a:rPr lang="en-US" altLang="zh-CN" sz="1200" i="1" kern="0">
                            <a:latin typeface="Cambria Math" panose="02040503050406030204" pitchFamily="18" charset="0"/>
                            <a:ea typeface="Cambria Math" panose="02040503050406030204" pitchFamily="18" charset="0"/>
                          </a:rPr>
                          <m:t>1</m:t>
                        </m:r>
                        <m:r>
                          <a:rPr lang="en-GB" altLang="zh-CN" sz="1200" i="1" kern="0">
                            <a:latin typeface="Cambria Math" panose="02040503050406030204" pitchFamily="18" charset="0"/>
                            <a:ea typeface="Cambria Math" panose="02040503050406030204" pitchFamily="18" charset="0"/>
                          </a:rPr>
                          <m:t>1</m:t>
                        </m:r>
                      </m:sub>
                    </m:sSub>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𝑥</m:t>
                        </m:r>
                      </m:e>
                      <m:sub>
                        <m:r>
                          <a:rPr lang="en-GB" altLang="zh-CN" sz="1200" i="1" kern="0">
                            <a:latin typeface="Cambria Math" panose="02040503050406030204" pitchFamily="18" charset="0"/>
                            <a:ea typeface="Cambria Math" panose="02040503050406030204" pitchFamily="18" charset="0"/>
                          </a:rPr>
                          <m:t>1</m:t>
                        </m:r>
                      </m:sub>
                    </m:sSub>
                    <m:r>
                      <a:rPr lang="en-GB" altLang="zh-CN" sz="1200" i="1" kern="0">
                        <a:latin typeface="Cambria Math" panose="02040503050406030204" pitchFamily="18" charset="0"/>
                        <a:ea typeface="Cambria Math" panose="02040503050406030204" pitchFamily="18" charset="0"/>
                      </a:rPr>
                      <m:t>+</m:t>
                    </m:r>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𝑤</m:t>
                        </m:r>
                      </m:e>
                      <m:sub>
                        <m:r>
                          <a:rPr lang="en-US" altLang="zh-CN" sz="1200" i="1" kern="0">
                            <a:latin typeface="Cambria Math" panose="02040503050406030204" pitchFamily="18" charset="0"/>
                            <a:ea typeface="Cambria Math" panose="02040503050406030204" pitchFamily="18" charset="0"/>
                          </a:rPr>
                          <m:t>1</m:t>
                        </m:r>
                        <m:r>
                          <a:rPr lang="en-GB" altLang="zh-CN" sz="1200" i="1" kern="0">
                            <a:latin typeface="Cambria Math" panose="02040503050406030204" pitchFamily="18" charset="0"/>
                            <a:ea typeface="Cambria Math" panose="02040503050406030204" pitchFamily="18" charset="0"/>
                          </a:rPr>
                          <m:t>2</m:t>
                        </m:r>
                      </m:sub>
                    </m:sSub>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𝑥</m:t>
                        </m:r>
                      </m:e>
                      <m:sub>
                        <m:r>
                          <a:rPr lang="en-GB" altLang="zh-CN" sz="1200" i="1" kern="0">
                            <a:latin typeface="Cambria Math" panose="02040503050406030204" pitchFamily="18" charset="0"/>
                            <a:ea typeface="Cambria Math" panose="02040503050406030204" pitchFamily="18" charset="0"/>
                          </a:rPr>
                          <m:t>2</m:t>
                        </m:r>
                      </m:sub>
                    </m:sSub>
                    <m:r>
                      <a:rPr lang="en-GB" altLang="zh-CN" sz="1200" i="1" kern="0">
                        <a:latin typeface="Cambria Math" panose="02040503050406030204" pitchFamily="18" charset="0"/>
                        <a:ea typeface="Cambria Math" panose="02040503050406030204" pitchFamily="18" charset="0"/>
                      </a:rPr>
                      <m:t>+</m:t>
                    </m:r>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𝑤</m:t>
                        </m:r>
                      </m:e>
                      <m:sub>
                        <m:r>
                          <a:rPr lang="en-US" altLang="zh-CN" sz="1200" i="1" kern="0">
                            <a:latin typeface="Cambria Math" panose="02040503050406030204" pitchFamily="18" charset="0"/>
                            <a:ea typeface="Cambria Math" panose="02040503050406030204" pitchFamily="18" charset="0"/>
                          </a:rPr>
                          <m:t>1</m:t>
                        </m:r>
                        <m:r>
                          <a:rPr lang="en-GB" altLang="zh-CN" sz="1200" i="1" kern="0">
                            <a:latin typeface="Cambria Math" panose="02040503050406030204" pitchFamily="18" charset="0"/>
                            <a:ea typeface="Cambria Math" panose="02040503050406030204" pitchFamily="18" charset="0"/>
                          </a:rPr>
                          <m:t>3</m:t>
                        </m:r>
                      </m:sub>
                    </m:sSub>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𝑥</m:t>
                        </m:r>
                      </m:e>
                      <m:sub>
                        <m:r>
                          <a:rPr lang="en-GB" altLang="zh-CN" sz="1200" i="1" kern="0">
                            <a:latin typeface="Cambria Math" panose="02040503050406030204" pitchFamily="18" charset="0"/>
                            <a:ea typeface="Cambria Math" panose="02040503050406030204" pitchFamily="18" charset="0"/>
                          </a:rPr>
                          <m:t>3</m:t>
                        </m:r>
                      </m:sub>
                    </m:sSub>
                    <m:r>
                      <a:rPr lang="en-GB" altLang="zh-CN" sz="1200" i="1" kern="0">
                        <a:latin typeface="Cambria Math" panose="02040503050406030204" pitchFamily="18" charset="0"/>
                        <a:ea typeface="Cambria Math" panose="02040503050406030204" pitchFamily="18" charset="0"/>
                      </a:rPr>
                      <m:t>+</m:t>
                    </m:r>
                    <m:r>
                      <a:rPr lang="en-US" altLang="zh-CN" sz="1200" i="1" kern="0">
                        <a:latin typeface="Cambria Math" panose="02040503050406030204" pitchFamily="18" charset="0"/>
                        <a:ea typeface="Cambria Math" panose="02040503050406030204" pitchFamily="18" charset="0"/>
                      </a:rPr>
                      <m:t>…</m:t>
                    </m:r>
                    <m:r>
                      <a:rPr lang="en-GB" altLang="zh-CN" sz="1200" i="1" kern="0">
                        <a:latin typeface="Cambria Math" panose="02040503050406030204" pitchFamily="18" charset="0"/>
                        <a:ea typeface="Cambria Math" panose="02040503050406030204" pitchFamily="18" charset="0"/>
                      </a:rPr>
                      <m:t>+</m:t>
                    </m:r>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𝑤</m:t>
                        </m:r>
                      </m:e>
                      <m:sub>
                        <m:r>
                          <a:rPr lang="en-US" altLang="zh-CN" sz="1200" i="1" kern="0">
                            <a:latin typeface="Cambria Math" panose="02040503050406030204" pitchFamily="18" charset="0"/>
                            <a:ea typeface="Cambria Math" panose="02040503050406030204" pitchFamily="18" charset="0"/>
                          </a:rPr>
                          <m:t>1</m:t>
                        </m:r>
                        <m:r>
                          <a:rPr lang="en-GB" altLang="zh-CN" sz="1200" i="1" kern="0">
                            <a:latin typeface="Cambria Math" panose="02040503050406030204" pitchFamily="18" charset="0"/>
                            <a:ea typeface="Cambria Math" panose="02040503050406030204" pitchFamily="18" charset="0"/>
                          </a:rPr>
                          <m:t>𝐷</m:t>
                        </m:r>
                      </m:sub>
                    </m:sSub>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𝑥</m:t>
                        </m:r>
                      </m:e>
                      <m:sub>
                        <m:r>
                          <a:rPr lang="en-GB" altLang="zh-CN" sz="1200" i="1" kern="0">
                            <a:latin typeface="Cambria Math" panose="02040503050406030204" pitchFamily="18" charset="0"/>
                            <a:ea typeface="Cambria Math" panose="02040503050406030204" pitchFamily="18" charset="0"/>
                          </a:rPr>
                          <m:t>𝐷</m:t>
                        </m:r>
                      </m:sub>
                    </m:sSub>
                  </m:oMath>
                </a14:m>
                <a:r>
                  <a:rPr lang="en-US" altLang="zh-CN" sz="1200" i="1" kern="0" dirty="0">
                    <a:latin typeface="Cambria Math" panose="02040503050406030204" pitchFamily="18" charset="0"/>
                    <a:ea typeface="Cambria Math" panose="02040503050406030204" pitchFamily="18" charset="0"/>
                  </a:rPr>
                  <a:t> </a:t>
                </a:r>
                <a:r>
                  <a:rPr lang="en-GB" altLang="zh-CN" sz="1200" i="1" kern="0" dirty="0">
                    <a:latin typeface="Cambria Math" panose="02040503050406030204" pitchFamily="18" charset="0"/>
                    <a:ea typeface="Cambria Math" panose="02040503050406030204" pitchFamily="18" charset="0"/>
                  </a:rPr>
                  <a:t>(1)</a:t>
                </a:r>
              </a:p>
              <a:p>
                <a:pPr marL="16933" indent="0">
                  <a:buNone/>
                </a:pPr>
                <a14:m>
                  <m:oMath xmlns:m="http://schemas.openxmlformats.org/officeDocument/2006/math">
                    <m:sSub>
                      <m:sSubPr>
                        <m:ctrlPr>
                          <a:rPr lang="zh-CN" altLang="zh-CN" sz="1200" i="1" kern="0">
                            <a:latin typeface="Cambria Math" panose="02040503050406030204" pitchFamily="18" charset="0"/>
                          </a:rPr>
                        </m:ctrlPr>
                      </m:sSubPr>
                      <m:e>
                        <m:r>
                          <a:rPr lang="en-US" altLang="zh-CN" sz="1200" i="1" kern="0">
                            <a:latin typeface="Cambria Math" panose="02040503050406030204" pitchFamily="18" charset="0"/>
                            <a:ea typeface="Cambria Math" panose="02040503050406030204" pitchFamily="18" charset="0"/>
                          </a:rPr>
                          <m:t>h</m:t>
                        </m:r>
                      </m:e>
                      <m:sub>
                        <m:r>
                          <a:rPr lang="en-US" altLang="zh-CN" sz="1200" i="1" kern="0">
                            <a:latin typeface="Cambria Math" panose="02040503050406030204" pitchFamily="18" charset="0"/>
                            <a:ea typeface="Cambria Math" panose="02040503050406030204" pitchFamily="18" charset="0"/>
                          </a:rPr>
                          <m:t>2</m:t>
                        </m:r>
                      </m:sub>
                    </m:sSub>
                    <m:d>
                      <m:dPr>
                        <m:ctrlPr>
                          <a:rPr lang="zh-CN" altLang="zh-CN" sz="1200" i="1" kern="0">
                            <a:latin typeface="Cambria Math" panose="02040503050406030204" pitchFamily="18" charset="0"/>
                          </a:rPr>
                        </m:ctrlPr>
                      </m:dPr>
                      <m:e>
                        <m:r>
                          <a:rPr lang="en-GB" altLang="zh-CN" sz="1200" i="1" kern="0">
                            <a:latin typeface="Cambria Math" panose="02040503050406030204" pitchFamily="18" charset="0"/>
                            <a:ea typeface="Cambria Math" panose="02040503050406030204" pitchFamily="18" charset="0"/>
                          </a:rPr>
                          <m:t>𝑥</m:t>
                        </m:r>
                      </m:e>
                    </m:d>
                    <m:r>
                      <a:rPr lang="en-GB" altLang="zh-CN" sz="1200" i="1" kern="0">
                        <a:latin typeface="Cambria Math" panose="02040503050406030204" pitchFamily="18" charset="0"/>
                        <a:ea typeface="Cambria Math" panose="02040503050406030204" pitchFamily="18" charset="0"/>
                      </a:rPr>
                      <m:t>=</m:t>
                    </m:r>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𝑤</m:t>
                        </m:r>
                      </m:e>
                      <m:sub>
                        <m:r>
                          <a:rPr lang="en-US" altLang="zh-CN" sz="1200" i="1" kern="0">
                            <a:latin typeface="Cambria Math" panose="02040503050406030204" pitchFamily="18" charset="0"/>
                            <a:ea typeface="Cambria Math" panose="02040503050406030204" pitchFamily="18" charset="0"/>
                          </a:rPr>
                          <m:t>2</m:t>
                        </m:r>
                        <m:r>
                          <a:rPr lang="en-GB" altLang="zh-CN" sz="1200" i="1" kern="0">
                            <a:latin typeface="Cambria Math" panose="02040503050406030204" pitchFamily="18" charset="0"/>
                            <a:ea typeface="Cambria Math" panose="02040503050406030204" pitchFamily="18" charset="0"/>
                          </a:rPr>
                          <m:t>0</m:t>
                        </m:r>
                      </m:sub>
                    </m:sSub>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𝑥</m:t>
                        </m:r>
                      </m:e>
                      <m:sub>
                        <m:r>
                          <a:rPr lang="en-GB" altLang="zh-CN" sz="1200" i="1" kern="0">
                            <a:latin typeface="Cambria Math" panose="02040503050406030204" pitchFamily="18" charset="0"/>
                            <a:ea typeface="Cambria Math" panose="02040503050406030204" pitchFamily="18" charset="0"/>
                          </a:rPr>
                          <m:t>0</m:t>
                        </m:r>
                      </m:sub>
                    </m:sSub>
                    <m:r>
                      <a:rPr lang="en-GB" altLang="zh-CN" sz="1200" i="1" kern="0">
                        <a:latin typeface="Cambria Math" panose="02040503050406030204" pitchFamily="18" charset="0"/>
                        <a:ea typeface="Cambria Math" panose="02040503050406030204" pitchFamily="18" charset="0"/>
                      </a:rPr>
                      <m:t>+</m:t>
                    </m:r>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𝑤</m:t>
                        </m:r>
                      </m:e>
                      <m:sub>
                        <m:r>
                          <a:rPr lang="en-US" altLang="zh-CN" sz="1200" i="1" kern="0">
                            <a:latin typeface="Cambria Math" panose="02040503050406030204" pitchFamily="18" charset="0"/>
                            <a:ea typeface="Cambria Math" panose="02040503050406030204" pitchFamily="18" charset="0"/>
                          </a:rPr>
                          <m:t>2</m:t>
                        </m:r>
                        <m:r>
                          <a:rPr lang="en-GB" altLang="zh-CN" sz="1200" i="1" kern="0">
                            <a:latin typeface="Cambria Math" panose="02040503050406030204" pitchFamily="18" charset="0"/>
                            <a:ea typeface="Cambria Math" panose="02040503050406030204" pitchFamily="18" charset="0"/>
                          </a:rPr>
                          <m:t>1</m:t>
                        </m:r>
                      </m:sub>
                    </m:sSub>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𝑥</m:t>
                        </m:r>
                      </m:e>
                      <m:sub>
                        <m:r>
                          <a:rPr lang="en-GB" altLang="zh-CN" sz="1200" i="1" kern="0">
                            <a:latin typeface="Cambria Math" panose="02040503050406030204" pitchFamily="18" charset="0"/>
                            <a:ea typeface="Cambria Math" panose="02040503050406030204" pitchFamily="18" charset="0"/>
                          </a:rPr>
                          <m:t>1</m:t>
                        </m:r>
                      </m:sub>
                    </m:sSub>
                    <m:r>
                      <a:rPr lang="en-GB" altLang="zh-CN" sz="1200" i="1" kern="0">
                        <a:latin typeface="Cambria Math" panose="02040503050406030204" pitchFamily="18" charset="0"/>
                        <a:ea typeface="Cambria Math" panose="02040503050406030204" pitchFamily="18" charset="0"/>
                      </a:rPr>
                      <m:t>+</m:t>
                    </m:r>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𝑤</m:t>
                        </m:r>
                      </m:e>
                      <m:sub>
                        <m:r>
                          <a:rPr lang="en-US" altLang="zh-CN" sz="1200" i="1" kern="0">
                            <a:latin typeface="Cambria Math" panose="02040503050406030204" pitchFamily="18" charset="0"/>
                            <a:ea typeface="Cambria Math" panose="02040503050406030204" pitchFamily="18" charset="0"/>
                          </a:rPr>
                          <m:t>2</m:t>
                        </m:r>
                        <m:r>
                          <a:rPr lang="en-GB" altLang="zh-CN" sz="1200" i="1" kern="0">
                            <a:latin typeface="Cambria Math" panose="02040503050406030204" pitchFamily="18" charset="0"/>
                            <a:ea typeface="Cambria Math" panose="02040503050406030204" pitchFamily="18" charset="0"/>
                          </a:rPr>
                          <m:t>2</m:t>
                        </m:r>
                      </m:sub>
                    </m:sSub>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𝑥</m:t>
                        </m:r>
                      </m:e>
                      <m:sub>
                        <m:r>
                          <a:rPr lang="en-GB" altLang="zh-CN" sz="1200" i="1" kern="0">
                            <a:latin typeface="Cambria Math" panose="02040503050406030204" pitchFamily="18" charset="0"/>
                            <a:ea typeface="Cambria Math" panose="02040503050406030204" pitchFamily="18" charset="0"/>
                          </a:rPr>
                          <m:t>2</m:t>
                        </m:r>
                      </m:sub>
                    </m:sSub>
                    <m:r>
                      <a:rPr lang="en-GB" altLang="zh-CN" sz="1200" i="1" kern="0">
                        <a:latin typeface="Cambria Math" panose="02040503050406030204" pitchFamily="18" charset="0"/>
                        <a:ea typeface="Cambria Math" panose="02040503050406030204" pitchFamily="18" charset="0"/>
                      </a:rPr>
                      <m:t>+</m:t>
                    </m:r>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𝑤</m:t>
                        </m:r>
                      </m:e>
                      <m:sub>
                        <m:r>
                          <a:rPr lang="en-US" altLang="zh-CN" sz="1200" i="1" kern="0">
                            <a:latin typeface="Cambria Math" panose="02040503050406030204" pitchFamily="18" charset="0"/>
                            <a:ea typeface="Cambria Math" panose="02040503050406030204" pitchFamily="18" charset="0"/>
                          </a:rPr>
                          <m:t>2</m:t>
                        </m:r>
                        <m:r>
                          <a:rPr lang="en-GB" altLang="zh-CN" sz="1200" i="1" kern="0">
                            <a:latin typeface="Cambria Math" panose="02040503050406030204" pitchFamily="18" charset="0"/>
                            <a:ea typeface="Cambria Math" panose="02040503050406030204" pitchFamily="18" charset="0"/>
                          </a:rPr>
                          <m:t>3</m:t>
                        </m:r>
                      </m:sub>
                    </m:sSub>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𝑥</m:t>
                        </m:r>
                      </m:e>
                      <m:sub>
                        <m:r>
                          <a:rPr lang="en-GB" altLang="zh-CN" sz="1200" i="1" kern="0">
                            <a:latin typeface="Cambria Math" panose="02040503050406030204" pitchFamily="18" charset="0"/>
                            <a:ea typeface="Cambria Math" panose="02040503050406030204" pitchFamily="18" charset="0"/>
                          </a:rPr>
                          <m:t>3</m:t>
                        </m:r>
                      </m:sub>
                    </m:sSub>
                    <m:r>
                      <a:rPr lang="en-GB" altLang="zh-CN" sz="1200" i="1" kern="0">
                        <a:latin typeface="Cambria Math" panose="02040503050406030204" pitchFamily="18" charset="0"/>
                        <a:ea typeface="Cambria Math" panose="02040503050406030204" pitchFamily="18" charset="0"/>
                      </a:rPr>
                      <m:t>+</m:t>
                    </m:r>
                    <m:r>
                      <a:rPr lang="en-US" altLang="zh-CN" sz="1200" i="1" kern="0">
                        <a:latin typeface="Cambria Math" panose="02040503050406030204" pitchFamily="18" charset="0"/>
                        <a:ea typeface="Cambria Math" panose="02040503050406030204" pitchFamily="18" charset="0"/>
                      </a:rPr>
                      <m:t>…</m:t>
                    </m:r>
                    <m:r>
                      <a:rPr lang="en-GB" altLang="zh-CN" sz="1200" i="1" kern="0">
                        <a:latin typeface="Cambria Math" panose="02040503050406030204" pitchFamily="18" charset="0"/>
                        <a:ea typeface="Cambria Math" panose="02040503050406030204" pitchFamily="18" charset="0"/>
                      </a:rPr>
                      <m:t>+</m:t>
                    </m:r>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𝑤</m:t>
                        </m:r>
                      </m:e>
                      <m:sub>
                        <m:r>
                          <a:rPr lang="en-US" altLang="zh-CN" sz="1200" i="1" kern="0">
                            <a:latin typeface="Cambria Math" panose="02040503050406030204" pitchFamily="18" charset="0"/>
                            <a:ea typeface="Cambria Math" panose="02040503050406030204" pitchFamily="18" charset="0"/>
                          </a:rPr>
                          <m:t>2</m:t>
                        </m:r>
                        <m:r>
                          <a:rPr lang="en-GB" altLang="zh-CN" sz="1200" i="1" kern="0">
                            <a:latin typeface="Cambria Math" panose="02040503050406030204" pitchFamily="18" charset="0"/>
                            <a:ea typeface="Cambria Math" panose="02040503050406030204" pitchFamily="18" charset="0"/>
                          </a:rPr>
                          <m:t>𝐷</m:t>
                        </m:r>
                      </m:sub>
                    </m:sSub>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𝑥</m:t>
                        </m:r>
                      </m:e>
                      <m:sub>
                        <m:r>
                          <a:rPr lang="en-GB" altLang="zh-CN" sz="1200" i="1" kern="0">
                            <a:latin typeface="Cambria Math" panose="02040503050406030204" pitchFamily="18" charset="0"/>
                            <a:ea typeface="Cambria Math" panose="02040503050406030204" pitchFamily="18" charset="0"/>
                          </a:rPr>
                          <m:t>𝐷</m:t>
                        </m:r>
                      </m:sub>
                    </m:sSub>
                  </m:oMath>
                </a14:m>
                <a:r>
                  <a:rPr lang="en-US" altLang="zh-CN" sz="1200" i="1" kern="0" dirty="0">
                    <a:latin typeface="Cambria Math" panose="02040503050406030204" pitchFamily="18" charset="0"/>
                    <a:ea typeface="Cambria Math" panose="02040503050406030204" pitchFamily="18" charset="0"/>
                  </a:rPr>
                  <a:t> </a:t>
                </a:r>
                <a:r>
                  <a:rPr lang="en-GB" altLang="zh-CN" sz="1200" i="1" kern="0" dirty="0">
                    <a:latin typeface="Cambria Math" panose="02040503050406030204" pitchFamily="18" charset="0"/>
                    <a:ea typeface="Cambria Math" panose="02040503050406030204" pitchFamily="18" charset="0"/>
                  </a:rPr>
                  <a:t>(2)</a:t>
                </a:r>
              </a:p>
              <a:p>
                <a:pPr marL="16933" indent="0">
                  <a:buNone/>
                </a:pPr>
                <a14:m>
                  <m:oMath xmlns:m="http://schemas.openxmlformats.org/officeDocument/2006/math">
                    <m:sSub>
                      <m:sSubPr>
                        <m:ctrlPr>
                          <a:rPr lang="zh-CN" altLang="zh-CN" sz="1200" i="1" kern="0">
                            <a:latin typeface="Cambria Math" panose="02040503050406030204" pitchFamily="18" charset="0"/>
                          </a:rPr>
                        </m:ctrlPr>
                      </m:sSubPr>
                      <m:e>
                        <m:r>
                          <a:rPr lang="en-US" altLang="zh-CN" sz="1200" i="1" kern="0">
                            <a:latin typeface="Cambria Math" panose="02040503050406030204" pitchFamily="18" charset="0"/>
                            <a:ea typeface="Cambria Math" panose="02040503050406030204" pitchFamily="18" charset="0"/>
                          </a:rPr>
                          <m:t>h</m:t>
                        </m:r>
                      </m:e>
                      <m:sub>
                        <m:r>
                          <a:rPr lang="en-US" altLang="zh-CN" sz="1200" i="1" kern="0">
                            <a:latin typeface="Cambria Math" panose="02040503050406030204" pitchFamily="18" charset="0"/>
                            <a:ea typeface="Cambria Math" panose="02040503050406030204" pitchFamily="18" charset="0"/>
                          </a:rPr>
                          <m:t>3</m:t>
                        </m:r>
                      </m:sub>
                    </m:sSub>
                    <m:d>
                      <m:dPr>
                        <m:ctrlPr>
                          <a:rPr lang="zh-CN" altLang="zh-CN" sz="1200" i="1" kern="0">
                            <a:latin typeface="Cambria Math" panose="02040503050406030204" pitchFamily="18" charset="0"/>
                          </a:rPr>
                        </m:ctrlPr>
                      </m:dPr>
                      <m:e>
                        <m:r>
                          <a:rPr lang="en-GB" altLang="zh-CN" sz="1200" i="1" kern="0">
                            <a:latin typeface="Cambria Math" panose="02040503050406030204" pitchFamily="18" charset="0"/>
                            <a:ea typeface="Cambria Math" panose="02040503050406030204" pitchFamily="18" charset="0"/>
                          </a:rPr>
                          <m:t>𝑥</m:t>
                        </m:r>
                      </m:e>
                    </m:d>
                    <m:r>
                      <a:rPr lang="en-GB" altLang="zh-CN" sz="1200" i="1" kern="0">
                        <a:latin typeface="Cambria Math" panose="02040503050406030204" pitchFamily="18" charset="0"/>
                        <a:ea typeface="Cambria Math" panose="02040503050406030204" pitchFamily="18" charset="0"/>
                      </a:rPr>
                      <m:t>=</m:t>
                    </m:r>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𝑤</m:t>
                        </m:r>
                      </m:e>
                      <m:sub>
                        <m:r>
                          <a:rPr lang="en-US" altLang="zh-CN" sz="1200" i="1" kern="0">
                            <a:latin typeface="Cambria Math" panose="02040503050406030204" pitchFamily="18" charset="0"/>
                            <a:ea typeface="Cambria Math" panose="02040503050406030204" pitchFamily="18" charset="0"/>
                          </a:rPr>
                          <m:t>3</m:t>
                        </m:r>
                        <m:r>
                          <a:rPr lang="en-GB" altLang="zh-CN" sz="1200" i="1" kern="0">
                            <a:latin typeface="Cambria Math" panose="02040503050406030204" pitchFamily="18" charset="0"/>
                            <a:ea typeface="Cambria Math" panose="02040503050406030204" pitchFamily="18" charset="0"/>
                          </a:rPr>
                          <m:t>0</m:t>
                        </m:r>
                      </m:sub>
                    </m:sSub>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𝑥</m:t>
                        </m:r>
                      </m:e>
                      <m:sub>
                        <m:r>
                          <a:rPr lang="en-GB" altLang="zh-CN" sz="1200" i="1" kern="0">
                            <a:latin typeface="Cambria Math" panose="02040503050406030204" pitchFamily="18" charset="0"/>
                            <a:ea typeface="Cambria Math" panose="02040503050406030204" pitchFamily="18" charset="0"/>
                          </a:rPr>
                          <m:t>0</m:t>
                        </m:r>
                      </m:sub>
                    </m:sSub>
                    <m:r>
                      <a:rPr lang="en-GB" altLang="zh-CN" sz="1200" i="1" kern="0">
                        <a:latin typeface="Cambria Math" panose="02040503050406030204" pitchFamily="18" charset="0"/>
                        <a:ea typeface="Cambria Math" panose="02040503050406030204" pitchFamily="18" charset="0"/>
                      </a:rPr>
                      <m:t>+</m:t>
                    </m:r>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𝑤</m:t>
                        </m:r>
                      </m:e>
                      <m:sub>
                        <m:r>
                          <a:rPr lang="en-US" altLang="zh-CN" sz="1200" i="1" kern="0">
                            <a:latin typeface="Cambria Math" panose="02040503050406030204" pitchFamily="18" charset="0"/>
                            <a:ea typeface="Cambria Math" panose="02040503050406030204" pitchFamily="18" charset="0"/>
                          </a:rPr>
                          <m:t>3</m:t>
                        </m:r>
                        <m:r>
                          <a:rPr lang="en-GB" altLang="zh-CN" sz="1200" i="1" kern="0">
                            <a:latin typeface="Cambria Math" panose="02040503050406030204" pitchFamily="18" charset="0"/>
                            <a:ea typeface="Cambria Math" panose="02040503050406030204" pitchFamily="18" charset="0"/>
                          </a:rPr>
                          <m:t>1</m:t>
                        </m:r>
                      </m:sub>
                    </m:sSub>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𝑥</m:t>
                        </m:r>
                      </m:e>
                      <m:sub>
                        <m:r>
                          <a:rPr lang="en-GB" altLang="zh-CN" sz="1200" i="1" kern="0">
                            <a:latin typeface="Cambria Math" panose="02040503050406030204" pitchFamily="18" charset="0"/>
                            <a:ea typeface="Cambria Math" panose="02040503050406030204" pitchFamily="18" charset="0"/>
                          </a:rPr>
                          <m:t>1</m:t>
                        </m:r>
                      </m:sub>
                    </m:sSub>
                    <m:r>
                      <a:rPr lang="en-GB" altLang="zh-CN" sz="1200" i="1" kern="0">
                        <a:latin typeface="Cambria Math" panose="02040503050406030204" pitchFamily="18" charset="0"/>
                        <a:ea typeface="Cambria Math" panose="02040503050406030204" pitchFamily="18" charset="0"/>
                      </a:rPr>
                      <m:t>+</m:t>
                    </m:r>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𝑤</m:t>
                        </m:r>
                      </m:e>
                      <m:sub>
                        <m:r>
                          <a:rPr lang="en-US" altLang="zh-CN" sz="1200" i="1" kern="0">
                            <a:latin typeface="Cambria Math" panose="02040503050406030204" pitchFamily="18" charset="0"/>
                            <a:ea typeface="Cambria Math" panose="02040503050406030204" pitchFamily="18" charset="0"/>
                          </a:rPr>
                          <m:t>3</m:t>
                        </m:r>
                        <m:r>
                          <a:rPr lang="en-GB" altLang="zh-CN" sz="1200" i="1" kern="0">
                            <a:latin typeface="Cambria Math" panose="02040503050406030204" pitchFamily="18" charset="0"/>
                            <a:ea typeface="Cambria Math" panose="02040503050406030204" pitchFamily="18" charset="0"/>
                          </a:rPr>
                          <m:t>2</m:t>
                        </m:r>
                      </m:sub>
                    </m:sSub>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𝑥</m:t>
                        </m:r>
                      </m:e>
                      <m:sub>
                        <m:r>
                          <a:rPr lang="en-GB" altLang="zh-CN" sz="1200" i="1" kern="0">
                            <a:latin typeface="Cambria Math" panose="02040503050406030204" pitchFamily="18" charset="0"/>
                            <a:ea typeface="Cambria Math" panose="02040503050406030204" pitchFamily="18" charset="0"/>
                          </a:rPr>
                          <m:t>2</m:t>
                        </m:r>
                      </m:sub>
                    </m:sSub>
                    <m:r>
                      <a:rPr lang="en-GB" altLang="zh-CN" sz="1200" i="1" kern="0">
                        <a:latin typeface="Cambria Math" panose="02040503050406030204" pitchFamily="18" charset="0"/>
                        <a:ea typeface="Cambria Math" panose="02040503050406030204" pitchFamily="18" charset="0"/>
                      </a:rPr>
                      <m:t>+</m:t>
                    </m:r>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𝑤</m:t>
                        </m:r>
                      </m:e>
                      <m:sub>
                        <m:r>
                          <a:rPr lang="en-US" altLang="zh-CN" sz="1200" i="1" kern="0">
                            <a:latin typeface="Cambria Math" panose="02040503050406030204" pitchFamily="18" charset="0"/>
                            <a:ea typeface="Cambria Math" panose="02040503050406030204" pitchFamily="18" charset="0"/>
                          </a:rPr>
                          <m:t>3</m:t>
                        </m:r>
                        <m:r>
                          <a:rPr lang="en-GB" altLang="zh-CN" sz="1200" i="1" kern="0">
                            <a:latin typeface="Cambria Math" panose="02040503050406030204" pitchFamily="18" charset="0"/>
                            <a:ea typeface="Cambria Math" panose="02040503050406030204" pitchFamily="18" charset="0"/>
                          </a:rPr>
                          <m:t>3</m:t>
                        </m:r>
                      </m:sub>
                    </m:sSub>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𝑥</m:t>
                        </m:r>
                      </m:e>
                      <m:sub>
                        <m:r>
                          <a:rPr lang="en-GB" altLang="zh-CN" sz="1200" i="1" kern="0">
                            <a:latin typeface="Cambria Math" panose="02040503050406030204" pitchFamily="18" charset="0"/>
                            <a:ea typeface="Cambria Math" panose="02040503050406030204" pitchFamily="18" charset="0"/>
                          </a:rPr>
                          <m:t>3</m:t>
                        </m:r>
                      </m:sub>
                    </m:sSub>
                    <m:r>
                      <a:rPr lang="en-GB" altLang="zh-CN" sz="1200" i="1" kern="0">
                        <a:latin typeface="Cambria Math" panose="02040503050406030204" pitchFamily="18" charset="0"/>
                        <a:ea typeface="Cambria Math" panose="02040503050406030204" pitchFamily="18" charset="0"/>
                      </a:rPr>
                      <m:t>+</m:t>
                    </m:r>
                    <m:r>
                      <a:rPr lang="en-US" altLang="zh-CN" sz="1200" i="1" kern="0">
                        <a:latin typeface="Cambria Math" panose="02040503050406030204" pitchFamily="18" charset="0"/>
                        <a:ea typeface="Cambria Math" panose="02040503050406030204" pitchFamily="18" charset="0"/>
                      </a:rPr>
                      <m:t>…</m:t>
                    </m:r>
                    <m:r>
                      <a:rPr lang="en-GB" altLang="zh-CN" sz="1200" i="1" kern="0">
                        <a:latin typeface="Cambria Math" panose="02040503050406030204" pitchFamily="18" charset="0"/>
                        <a:ea typeface="Cambria Math" panose="02040503050406030204" pitchFamily="18" charset="0"/>
                      </a:rPr>
                      <m:t>+</m:t>
                    </m:r>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𝑤</m:t>
                        </m:r>
                      </m:e>
                      <m:sub>
                        <m:r>
                          <a:rPr lang="en-US" altLang="zh-CN" sz="1200" i="1" kern="0">
                            <a:latin typeface="Cambria Math" panose="02040503050406030204" pitchFamily="18" charset="0"/>
                            <a:ea typeface="Cambria Math" panose="02040503050406030204" pitchFamily="18" charset="0"/>
                          </a:rPr>
                          <m:t>3</m:t>
                        </m:r>
                        <m:r>
                          <a:rPr lang="en-GB" altLang="zh-CN" sz="1200" i="1" kern="0">
                            <a:latin typeface="Cambria Math" panose="02040503050406030204" pitchFamily="18" charset="0"/>
                            <a:ea typeface="Cambria Math" panose="02040503050406030204" pitchFamily="18" charset="0"/>
                          </a:rPr>
                          <m:t>𝐷</m:t>
                        </m:r>
                      </m:sub>
                    </m:sSub>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𝑥</m:t>
                        </m:r>
                      </m:e>
                      <m:sub>
                        <m:r>
                          <a:rPr lang="en-GB" altLang="zh-CN" sz="1200" i="1" kern="0">
                            <a:latin typeface="Cambria Math" panose="02040503050406030204" pitchFamily="18" charset="0"/>
                            <a:ea typeface="Cambria Math" panose="02040503050406030204" pitchFamily="18" charset="0"/>
                          </a:rPr>
                          <m:t>𝐷</m:t>
                        </m:r>
                      </m:sub>
                    </m:sSub>
                  </m:oMath>
                </a14:m>
                <a:r>
                  <a:rPr lang="en-US" altLang="zh-CN" sz="1200" i="1" kern="0" dirty="0">
                    <a:latin typeface="Cambria Math" panose="02040503050406030204" pitchFamily="18" charset="0"/>
                    <a:ea typeface="Cambria Math" panose="02040503050406030204" pitchFamily="18" charset="0"/>
                  </a:rPr>
                  <a:t> </a:t>
                </a:r>
                <a:r>
                  <a:rPr lang="en-GB" altLang="zh-CN" sz="1200" i="1" kern="0" dirty="0">
                    <a:latin typeface="Cambria Math" panose="02040503050406030204" pitchFamily="18" charset="0"/>
                    <a:ea typeface="Cambria Math" panose="02040503050406030204" pitchFamily="18" charset="0"/>
                  </a:rPr>
                  <a:t>(3)</a:t>
                </a:r>
              </a:p>
              <a:p>
                <a:pPr marL="16933" indent="0">
                  <a:buNone/>
                </a:pPr>
                <a14:m>
                  <m:oMath xmlns:m="http://schemas.openxmlformats.org/officeDocument/2006/math">
                    <m:sSub>
                      <m:sSubPr>
                        <m:ctrlPr>
                          <a:rPr lang="zh-CN" altLang="zh-CN" sz="1200" i="1" kern="0">
                            <a:latin typeface="Cambria Math" panose="02040503050406030204" pitchFamily="18" charset="0"/>
                          </a:rPr>
                        </m:ctrlPr>
                      </m:sSubPr>
                      <m:e>
                        <m:r>
                          <a:rPr lang="en-US" altLang="zh-CN" sz="1200" i="1" kern="0">
                            <a:latin typeface="Cambria Math" panose="02040503050406030204" pitchFamily="18" charset="0"/>
                            <a:ea typeface="Cambria Math" panose="02040503050406030204" pitchFamily="18" charset="0"/>
                          </a:rPr>
                          <m:t>h</m:t>
                        </m:r>
                      </m:e>
                      <m:sub>
                        <m:r>
                          <a:rPr lang="en-US" altLang="zh-CN" sz="1200" i="1" kern="0">
                            <a:latin typeface="Cambria Math" panose="02040503050406030204" pitchFamily="18" charset="0"/>
                            <a:ea typeface="Cambria Math" panose="02040503050406030204" pitchFamily="18" charset="0"/>
                          </a:rPr>
                          <m:t>4</m:t>
                        </m:r>
                      </m:sub>
                    </m:sSub>
                    <m:d>
                      <m:dPr>
                        <m:ctrlPr>
                          <a:rPr lang="zh-CN" altLang="zh-CN" sz="1200" i="1" kern="0">
                            <a:latin typeface="Cambria Math" panose="02040503050406030204" pitchFamily="18" charset="0"/>
                          </a:rPr>
                        </m:ctrlPr>
                      </m:dPr>
                      <m:e>
                        <m:r>
                          <a:rPr lang="en-GB" altLang="zh-CN" sz="1200" i="1" kern="0">
                            <a:latin typeface="Cambria Math" panose="02040503050406030204" pitchFamily="18" charset="0"/>
                            <a:ea typeface="Cambria Math" panose="02040503050406030204" pitchFamily="18" charset="0"/>
                          </a:rPr>
                          <m:t>𝑥</m:t>
                        </m:r>
                      </m:e>
                    </m:d>
                    <m:r>
                      <a:rPr lang="en-GB" altLang="zh-CN" sz="1200" i="1" kern="0">
                        <a:latin typeface="Cambria Math" panose="02040503050406030204" pitchFamily="18" charset="0"/>
                        <a:ea typeface="Cambria Math" panose="02040503050406030204" pitchFamily="18" charset="0"/>
                      </a:rPr>
                      <m:t>=</m:t>
                    </m:r>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𝑤</m:t>
                        </m:r>
                      </m:e>
                      <m:sub>
                        <m:r>
                          <a:rPr lang="en-US" altLang="zh-CN" sz="1200" i="1" kern="0">
                            <a:latin typeface="Cambria Math" panose="02040503050406030204" pitchFamily="18" charset="0"/>
                            <a:ea typeface="Cambria Math" panose="02040503050406030204" pitchFamily="18" charset="0"/>
                          </a:rPr>
                          <m:t>4</m:t>
                        </m:r>
                        <m:r>
                          <a:rPr lang="en-GB" altLang="zh-CN" sz="1200" i="1" kern="0">
                            <a:latin typeface="Cambria Math" panose="02040503050406030204" pitchFamily="18" charset="0"/>
                            <a:ea typeface="Cambria Math" panose="02040503050406030204" pitchFamily="18" charset="0"/>
                          </a:rPr>
                          <m:t>0</m:t>
                        </m:r>
                      </m:sub>
                    </m:sSub>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𝑥</m:t>
                        </m:r>
                      </m:e>
                      <m:sub>
                        <m:r>
                          <a:rPr lang="en-GB" altLang="zh-CN" sz="1200" i="1" kern="0">
                            <a:latin typeface="Cambria Math" panose="02040503050406030204" pitchFamily="18" charset="0"/>
                            <a:ea typeface="Cambria Math" panose="02040503050406030204" pitchFamily="18" charset="0"/>
                          </a:rPr>
                          <m:t>0</m:t>
                        </m:r>
                      </m:sub>
                    </m:sSub>
                    <m:r>
                      <a:rPr lang="en-GB" altLang="zh-CN" sz="1200" i="1" kern="0">
                        <a:latin typeface="Cambria Math" panose="02040503050406030204" pitchFamily="18" charset="0"/>
                        <a:ea typeface="Cambria Math" panose="02040503050406030204" pitchFamily="18" charset="0"/>
                      </a:rPr>
                      <m:t>+</m:t>
                    </m:r>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𝑤</m:t>
                        </m:r>
                      </m:e>
                      <m:sub>
                        <m:r>
                          <a:rPr lang="en-US" altLang="zh-CN" sz="1200" i="1" kern="0">
                            <a:latin typeface="Cambria Math" panose="02040503050406030204" pitchFamily="18" charset="0"/>
                            <a:ea typeface="Cambria Math" panose="02040503050406030204" pitchFamily="18" charset="0"/>
                          </a:rPr>
                          <m:t>4</m:t>
                        </m:r>
                        <m:r>
                          <a:rPr lang="en-GB" altLang="zh-CN" sz="1200" i="1" kern="0">
                            <a:latin typeface="Cambria Math" panose="02040503050406030204" pitchFamily="18" charset="0"/>
                            <a:ea typeface="Cambria Math" panose="02040503050406030204" pitchFamily="18" charset="0"/>
                          </a:rPr>
                          <m:t>1</m:t>
                        </m:r>
                      </m:sub>
                    </m:sSub>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𝑥</m:t>
                        </m:r>
                      </m:e>
                      <m:sub>
                        <m:r>
                          <a:rPr lang="en-GB" altLang="zh-CN" sz="1200" i="1" kern="0">
                            <a:latin typeface="Cambria Math" panose="02040503050406030204" pitchFamily="18" charset="0"/>
                            <a:ea typeface="Cambria Math" panose="02040503050406030204" pitchFamily="18" charset="0"/>
                          </a:rPr>
                          <m:t>1</m:t>
                        </m:r>
                      </m:sub>
                    </m:sSub>
                    <m:r>
                      <a:rPr lang="en-GB" altLang="zh-CN" sz="1200" i="1" kern="0">
                        <a:latin typeface="Cambria Math" panose="02040503050406030204" pitchFamily="18" charset="0"/>
                        <a:ea typeface="Cambria Math" panose="02040503050406030204" pitchFamily="18" charset="0"/>
                      </a:rPr>
                      <m:t>+</m:t>
                    </m:r>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𝑤</m:t>
                        </m:r>
                      </m:e>
                      <m:sub>
                        <m:r>
                          <a:rPr lang="en-US" altLang="zh-CN" sz="1200" i="1" kern="0">
                            <a:latin typeface="Cambria Math" panose="02040503050406030204" pitchFamily="18" charset="0"/>
                            <a:ea typeface="Cambria Math" panose="02040503050406030204" pitchFamily="18" charset="0"/>
                          </a:rPr>
                          <m:t>4</m:t>
                        </m:r>
                        <m:r>
                          <a:rPr lang="en-GB" altLang="zh-CN" sz="1200" i="1" kern="0">
                            <a:latin typeface="Cambria Math" panose="02040503050406030204" pitchFamily="18" charset="0"/>
                            <a:ea typeface="Cambria Math" panose="02040503050406030204" pitchFamily="18" charset="0"/>
                          </a:rPr>
                          <m:t>2</m:t>
                        </m:r>
                      </m:sub>
                    </m:sSub>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𝑥</m:t>
                        </m:r>
                      </m:e>
                      <m:sub>
                        <m:r>
                          <a:rPr lang="en-GB" altLang="zh-CN" sz="1200" i="1" kern="0">
                            <a:latin typeface="Cambria Math" panose="02040503050406030204" pitchFamily="18" charset="0"/>
                            <a:ea typeface="Cambria Math" panose="02040503050406030204" pitchFamily="18" charset="0"/>
                          </a:rPr>
                          <m:t>2</m:t>
                        </m:r>
                      </m:sub>
                    </m:sSub>
                    <m:r>
                      <a:rPr lang="en-GB" altLang="zh-CN" sz="1200" i="1" kern="0">
                        <a:latin typeface="Cambria Math" panose="02040503050406030204" pitchFamily="18" charset="0"/>
                        <a:ea typeface="Cambria Math" panose="02040503050406030204" pitchFamily="18" charset="0"/>
                      </a:rPr>
                      <m:t>+</m:t>
                    </m:r>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𝑤</m:t>
                        </m:r>
                      </m:e>
                      <m:sub>
                        <m:r>
                          <a:rPr lang="en-US" altLang="zh-CN" sz="1200" i="1" kern="0">
                            <a:latin typeface="Cambria Math" panose="02040503050406030204" pitchFamily="18" charset="0"/>
                            <a:ea typeface="Cambria Math" panose="02040503050406030204" pitchFamily="18" charset="0"/>
                          </a:rPr>
                          <m:t>4</m:t>
                        </m:r>
                        <m:r>
                          <a:rPr lang="en-GB" altLang="zh-CN" sz="1200" i="1" kern="0">
                            <a:latin typeface="Cambria Math" panose="02040503050406030204" pitchFamily="18" charset="0"/>
                            <a:ea typeface="Cambria Math" panose="02040503050406030204" pitchFamily="18" charset="0"/>
                          </a:rPr>
                          <m:t>3</m:t>
                        </m:r>
                      </m:sub>
                    </m:sSub>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𝑥</m:t>
                        </m:r>
                      </m:e>
                      <m:sub>
                        <m:r>
                          <a:rPr lang="en-GB" altLang="zh-CN" sz="1200" i="1" kern="0">
                            <a:latin typeface="Cambria Math" panose="02040503050406030204" pitchFamily="18" charset="0"/>
                            <a:ea typeface="Cambria Math" panose="02040503050406030204" pitchFamily="18" charset="0"/>
                          </a:rPr>
                          <m:t>3</m:t>
                        </m:r>
                      </m:sub>
                    </m:sSub>
                    <m:r>
                      <a:rPr lang="en-GB" altLang="zh-CN" sz="1200" i="1" kern="0">
                        <a:latin typeface="Cambria Math" panose="02040503050406030204" pitchFamily="18" charset="0"/>
                        <a:ea typeface="Cambria Math" panose="02040503050406030204" pitchFamily="18" charset="0"/>
                      </a:rPr>
                      <m:t>+</m:t>
                    </m:r>
                    <m:r>
                      <a:rPr lang="en-US" altLang="zh-CN" sz="1200" i="1" kern="0">
                        <a:latin typeface="Cambria Math" panose="02040503050406030204" pitchFamily="18" charset="0"/>
                        <a:ea typeface="Cambria Math" panose="02040503050406030204" pitchFamily="18" charset="0"/>
                      </a:rPr>
                      <m:t>…</m:t>
                    </m:r>
                    <m:r>
                      <a:rPr lang="en-GB" altLang="zh-CN" sz="1200" i="1" kern="0">
                        <a:latin typeface="Cambria Math" panose="02040503050406030204" pitchFamily="18" charset="0"/>
                        <a:ea typeface="Cambria Math" panose="02040503050406030204" pitchFamily="18" charset="0"/>
                      </a:rPr>
                      <m:t>+</m:t>
                    </m:r>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𝑤</m:t>
                        </m:r>
                      </m:e>
                      <m:sub>
                        <m:r>
                          <a:rPr lang="en-US" altLang="zh-CN" sz="1200" i="1" kern="0">
                            <a:latin typeface="Cambria Math" panose="02040503050406030204" pitchFamily="18" charset="0"/>
                            <a:ea typeface="Cambria Math" panose="02040503050406030204" pitchFamily="18" charset="0"/>
                          </a:rPr>
                          <m:t>4</m:t>
                        </m:r>
                        <m:r>
                          <a:rPr lang="en-GB" altLang="zh-CN" sz="1200" i="1" kern="0">
                            <a:latin typeface="Cambria Math" panose="02040503050406030204" pitchFamily="18" charset="0"/>
                            <a:ea typeface="Cambria Math" panose="02040503050406030204" pitchFamily="18" charset="0"/>
                          </a:rPr>
                          <m:t>𝐷</m:t>
                        </m:r>
                      </m:sub>
                    </m:sSub>
                    <m:sSub>
                      <m:sSubPr>
                        <m:ctrlPr>
                          <a:rPr lang="zh-CN" altLang="zh-CN" sz="1200" i="1" kern="0">
                            <a:latin typeface="Cambria Math" panose="02040503050406030204" pitchFamily="18" charset="0"/>
                          </a:rPr>
                        </m:ctrlPr>
                      </m:sSubPr>
                      <m:e>
                        <m:r>
                          <a:rPr lang="en-GB" altLang="zh-CN" sz="1200" i="1" kern="0">
                            <a:latin typeface="Cambria Math" panose="02040503050406030204" pitchFamily="18" charset="0"/>
                            <a:ea typeface="Cambria Math" panose="02040503050406030204" pitchFamily="18" charset="0"/>
                          </a:rPr>
                          <m:t>𝑥</m:t>
                        </m:r>
                      </m:e>
                      <m:sub>
                        <m:r>
                          <a:rPr lang="en-GB" altLang="zh-CN" sz="1200" i="1" kern="0">
                            <a:latin typeface="Cambria Math" panose="02040503050406030204" pitchFamily="18" charset="0"/>
                            <a:ea typeface="Cambria Math" panose="02040503050406030204" pitchFamily="18" charset="0"/>
                          </a:rPr>
                          <m:t>𝐷</m:t>
                        </m:r>
                      </m:sub>
                    </m:sSub>
                  </m:oMath>
                </a14:m>
                <a:r>
                  <a:rPr lang="en-US" altLang="zh-CN" sz="1200" i="1" kern="0" dirty="0">
                    <a:latin typeface="Cambria Math" panose="02040503050406030204" pitchFamily="18" charset="0"/>
                    <a:ea typeface="Cambria Math" panose="02040503050406030204" pitchFamily="18" charset="0"/>
                  </a:rPr>
                  <a:t> </a:t>
                </a:r>
                <a:r>
                  <a:rPr lang="en-GB" altLang="zh-CN" sz="1200" i="1" kern="0" dirty="0">
                    <a:latin typeface="Cambria Math" panose="02040503050406030204" pitchFamily="18" charset="0"/>
                    <a:ea typeface="Cambria Math" panose="02040503050406030204" pitchFamily="18" charset="0"/>
                  </a:rPr>
                  <a:t>(4)</a:t>
                </a:r>
              </a:p>
              <a:p>
                <a:pPr marL="16933" indent="0">
                  <a:buNone/>
                </a:pPr>
                <a:endParaRPr lang="en-GB" altLang="zh-CN" sz="1200" i="1" kern="0" dirty="0">
                  <a:latin typeface="Cambria Math" panose="02040503050406030204" pitchFamily="18" charset="0"/>
                  <a:ea typeface="Cambria Math" panose="02040503050406030204" pitchFamily="18" charset="0"/>
                </a:endParaRPr>
              </a:p>
            </p:txBody>
          </p:sp>
        </mc:Choice>
        <mc:Fallback xmlns="">
          <p:sp>
            <p:nvSpPr>
              <p:cNvPr id="85" name="内容占位符 2"/>
              <p:cNvSpPr txBox="1">
                <a:spLocks noRot="1" noChangeAspect="1" noMove="1" noResize="1" noEditPoints="1" noAdjustHandles="1" noChangeArrowheads="1" noChangeShapeType="1" noTextEdit="1"/>
              </p:cNvSpPr>
              <p:nvPr/>
            </p:nvSpPr>
            <p:spPr>
              <a:xfrm>
                <a:off x="5199721" y="791973"/>
                <a:ext cx="4052053" cy="1505353"/>
              </a:xfrm>
              <a:prstGeom prst="rect">
                <a:avLst/>
              </a:prstGeom>
              <a:blipFill rotWithShape="0">
                <a:blip r:embed="rId11"/>
                <a:stretch>
                  <a:fillRect/>
                </a:stretch>
              </a:blipFill>
            </p:spPr>
            <p:txBody>
              <a:bodyPr/>
              <a:lstStyle/>
              <a:p>
                <a:r>
                  <a:rPr lang="zh-CN" altLang="en-US">
                    <a:noFill/>
                  </a:rPr>
                  <a:t> </a:t>
                </a:r>
              </a:p>
            </p:txBody>
          </p:sp>
        </mc:Fallback>
      </mc:AlternateContent>
      <p:sp>
        <p:nvSpPr>
          <p:cNvPr id="94" name="文本框 93"/>
          <p:cNvSpPr txBox="1"/>
          <p:nvPr/>
        </p:nvSpPr>
        <p:spPr>
          <a:xfrm>
            <a:off x="6983256" y="3450929"/>
            <a:ext cx="4992000" cy="359009"/>
          </a:xfrm>
          <a:prstGeom prst="rect">
            <a:avLst/>
          </a:prstGeom>
          <a:solidFill>
            <a:srgbClr val="CCFFCC"/>
          </a:solidFill>
          <a:ln w="28575">
            <a:noFill/>
            <a:prstDash val="dash"/>
          </a:ln>
        </p:spPr>
        <p:txBody>
          <a:bodyPr wrap="square" rtlCol="0">
            <a:spAutoFit/>
          </a:bodyPr>
          <a:lstStyle>
            <a:defPPr>
              <a:defRPr lang="en-US"/>
            </a:defPPr>
            <a:lvl1pPr>
              <a:defRPr sz="1300" i="1">
                <a:solidFill>
                  <a:srgbClr val="0000FF"/>
                </a:solidFill>
                <a:latin typeface="Cambria Math" panose="02040503050406030204" pitchFamily="18" charset="0"/>
              </a:defRPr>
            </a:lvl1pPr>
          </a:lstStyle>
          <a:p>
            <a:pPr algn="r"/>
            <a:r>
              <a:rPr lang="en-US" sz="1733" dirty="0"/>
              <a:t>Tenant Requirement for Slice B</a:t>
            </a:r>
          </a:p>
        </p:txBody>
      </p:sp>
      <p:sp>
        <p:nvSpPr>
          <p:cNvPr id="103" name="文本框 102"/>
          <p:cNvSpPr txBox="1"/>
          <p:nvPr/>
        </p:nvSpPr>
        <p:spPr>
          <a:xfrm>
            <a:off x="7005861" y="2970123"/>
            <a:ext cx="4992000" cy="359009"/>
          </a:xfrm>
          <a:prstGeom prst="rect">
            <a:avLst/>
          </a:prstGeom>
          <a:solidFill>
            <a:srgbClr val="8FE2FF"/>
          </a:solidFill>
          <a:ln w="28575">
            <a:noFill/>
            <a:prstDash val="dash"/>
          </a:ln>
        </p:spPr>
        <p:txBody>
          <a:bodyPr wrap="square" rtlCol="0">
            <a:spAutoFit/>
          </a:bodyPr>
          <a:lstStyle>
            <a:defPPr>
              <a:defRPr lang="en-US"/>
            </a:defPPr>
            <a:lvl1pPr>
              <a:defRPr sz="1300" i="1">
                <a:solidFill>
                  <a:srgbClr val="0000FF"/>
                </a:solidFill>
                <a:latin typeface="Cambria Math" panose="02040503050406030204" pitchFamily="18" charset="0"/>
              </a:defRPr>
            </a:lvl1pPr>
          </a:lstStyle>
          <a:p>
            <a:pPr algn="r"/>
            <a:r>
              <a:rPr lang="en-US" sz="1733" dirty="0"/>
              <a:t>Tenant Requirement for Slice A</a:t>
            </a:r>
          </a:p>
        </p:txBody>
      </p:sp>
      <p:sp>
        <p:nvSpPr>
          <p:cNvPr id="107" name="左大括号 106"/>
          <p:cNvSpPr/>
          <p:nvPr/>
        </p:nvSpPr>
        <p:spPr bwMode="auto">
          <a:xfrm>
            <a:off x="6782252" y="2975640"/>
            <a:ext cx="336000" cy="1536000"/>
          </a:xfrm>
          <a:prstGeom prst="leftBrace">
            <a:avLst/>
          </a:prstGeom>
          <a:noFill/>
          <a:ln w="28575"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US" sz="1333">
              <a:latin typeface="Arial" charset="0"/>
            </a:endParaRPr>
          </a:p>
        </p:txBody>
      </p:sp>
      <mc:AlternateContent xmlns:mc="http://schemas.openxmlformats.org/markup-compatibility/2006" xmlns:a14="http://schemas.microsoft.com/office/drawing/2010/main">
        <mc:Choice Requires="a14">
          <p:sp>
            <p:nvSpPr>
              <p:cNvPr id="110" name="内容占位符 2"/>
              <p:cNvSpPr txBox="1">
                <a:spLocks/>
              </p:cNvSpPr>
              <p:nvPr/>
            </p:nvSpPr>
            <p:spPr>
              <a:xfrm>
                <a:off x="6960096" y="2806050"/>
                <a:ext cx="2080195" cy="1735777"/>
              </a:xfrm>
              <a:prstGeom prst="rect">
                <a:avLst/>
              </a:prstGeom>
            </p:spPr>
            <p:txBody>
              <a:bodyPr/>
              <a:lstStyle>
                <a:lvl1pPr marL="300031" indent="-300031" algn="l" defTabSz="801668" rtl="0" fontAlgn="base">
                  <a:lnSpc>
                    <a:spcPct val="140000"/>
                  </a:lnSpc>
                  <a:spcBef>
                    <a:spcPct val="0"/>
                  </a:spcBef>
                  <a:spcAft>
                    <a:spcPct val="0"/>
                  </a:spcAft>
                  <a:buClr>
                    <a:schemeClr val="bg2"/>
                  </a:buClr>
                  <a:buSzPct val="60000"/>
                  <a:buFont typeface="Wingdings" pitchFamily="2" charset="2"/>
                  <a:buChar char="l"/>
                  <a:defRPr sz="2000" b="1">
                    <a:solidFill>
                      <a:schemeClr val="tx1"/>
                    </a:solidFill>
                    <a:latin typeface="微软雅黑" panose="020B0503020204020204" pitchFamily="34" charset="-122"/>
                    <a:ea typeface="微软雅黑" panose="020B0503020204020204" pitchFamily="34" charset="-122"/>
                    <a:cs typeface="+mn-cs"/>
                  </a:defRPr>
                </a:lvl1pPr>
                <a:lvl2pPr marL="652447" indent="-250819" algn="l" defTabSz="801668" rtl="0" fontAlgn="base">
                  <a:lnSpc>
                    <a:spcPct val="140000"/>
                  </a:lnSpc>
                  <a:spcBef>
                    <a:spcPct val="0"/>
                  </a:spcBef>
                  <a:spcAft>
                    <a:spcPct val="0"/>
                  </a:spcAft>
                  <a:buClr>
                    <a:schemeClr val="tx1"/>
                  </a:buClr>
                  <a:buSzPct val="50000"/>
                  <a:buFont typeface="Wingdings" pitchFamily="2" charset="2"/>
                  <a:buChar char="p"/>
                  <a:defRPr>
                    <a:solidFill>
                      <a:schemeClr val="tx1"/>
                    </a:solidFill>
                    <a:latin typeface="微软雅黑" panose="020B0503020204020204" pitchFamily="34" charset="-122"/>
                    <a:ea typeface="微软雅黑" panose="020B0503020204020204" pitchFamily="34" charset="-122"/>
                  </a:defRPr>
                </a:lvl2pPr>
                <a:lvl3pPr marL="1003275" indent="-201608" algn="l" defTabSz="801668" rtl="0" fontAlgn="base">
                  <a:lnSpc>
                    <a:spcPct val="140000"/>
                  </a:lnSpc>
                  <a:spcBef>
                    <a:spcPct val="0"/>
                  </a:spcBef>
                  <a:spcAft>
                    <a:spcPct val="0"/>
                  </a:spcAft>
                  <a:buSzPct val="50000"/>
                  <a:buFont typeface="Wingdings" pitchFamily="2" charset="2"/>
                  <a:buChar char="n"/>
                  <a:defRPr sz="1600">
                    <a:solidFill>
                      <a:schemeClr val="tx1"/>
                    </a:solidFill>
                    <a:latin typeface="微软雅黑" panose="020B0503020204020204" pitchFamily="34" charset="-122"/>
                    <a:ea typeface="微软雅黑" panose="020B0503020204020204" pitchFamily="34" charset="-122"/>
                  </a:defRPr>
                </a:lvl3pPr>
                <a:lvl4pPr marL="1401728" indent="-200020" algn="l" defTabSz="801668" rtl="0" fontAlgn="base">
                  <a:lnSpc>
                    <a:spcPct val="140000"/>
                  </a:lnSpc>
                  <a:spcBef>
                    <a:spcPct val="0"/>
                  </a:spcBef>
                  <a:spcAft>
                    <a:spcPct val="0"/>
                  </a:spcAft>
                  <a:buChar char="–"/>
                  <a:defRPr sz="1400">
                    <a:solidFill>
                      <a:schemeClr val="tx1"/>
                    </a:solidFill>
                    <a:latin typeface="微软雅黑" panose="020B0503020204020204" pitchFamily="34" charset="-122"/>
                    <a:ea typeface="微软雅黑" panose="020B0503020204020204" pitchFamily="34" charset="-122"/>
                  </a:defRPr>
                </a:lvl4pPr>
                <a:lvl5pPr marL="1803355"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微软雅黑" panose="020B0503020204020204" pitchFamily="34" charset="-122"/>
                    <a:ea typeface="微软雅黑" panose="020B0503020204020204" pitchFamily="34" charset="-122"/>
                  </a:defRPr>
                </a:lvl5pPr>
                <a:lvl6pPr marL="2260544"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6pPr>
                <a:lvl7pPr marL="2717732"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7pPr>
                <a:lvl8pPr marL="3174921"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8pPr>
                <a:lvl9pPr marL="3632109"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9pPr>
              </a:lstStyle>
              <a:p>
                <a:pPr marL="16933" indent="0">
                  <a:buNone/>
                </a:pPr>
                <a14:m>
                  <m:oMath xmlns:m="http://schemas.openxmlformats.org/officeDocument/2006/math">
                    <m:sSub>
                      <m:sSubPr>
                        <m:ctrlPr>
                          <a:rPr lang="zh-CN" altLang="zh-CN" sz="1200" i="1" kern="0">
                            <a:latin typeface="Cambria Math" panose="02040503050406030204" pitchFamily="18" charset="0"/>
                          </a:rPr>
                        </m:ctrlPr>
                      </m:sSubPr>
                      <m:e>
                        <m:r>
                          <a:rPr lang="en-US" altLang="zh-CN" sz="1200" i="1" kern="0">
                            <a:latin typeface="Cambria Math" panose="02040503050406030204" pitchFamily="18" charset="0"/>
                            <a:ea typeface="Cambria Math" panose="02040503050406030204" pitchFamily="18" charset="0"/>
                          </a:rPr>
                          <m:t>h</m:t>
                        </m:r>
                      </m:e>
                      <m:sub>
                        <m:r>
                          <a:rPr lang="en-US" altLang="zh-CN" sz="1200" i="1" kern="0">
                            <a:latin typeface="Cambria Math" panose="02040503050406030204" pitchFamily="18" charset="0"/>
                            <a:ea typeface="Cambria Math" panose="02040503050406030204" pitchFamily="18" charset="0"/>
                          </a:rPr>
                          <m:t>1</m:t>
                        </m:r>
                      </m:sub>
                    </m:sSub>
                    <m:d>
                      <m:dPr>
                        <m:ctrlPr>
                          <a:rPr lang="zh-CN" altLang="zh-CN" sz="1200" i="1" kern="0">
                            <a:latin typeface="Cambria Math" panose="02040503050406030204" pitchFamily="18" charset="0"/>
                          </a:rPr>
                        </m:ctrlPr>
                      </m:dPr>
                      <m:e>
                        <m:r>
                          <a:rPr lang="en-GB" altLang="zh-CN" sz="1200" i="1" kern="0">
                            <a:latin typeface="Cambria Math" panose="02040503050406030204" pitchFamily="18" charset="0"/>
                            <a:ea typeface="Cambria Math" panose="02040503050406030204" pitchFamily="18" charset="0"/>
                          </a:rPr>
                          <m:t>𝑥</m:t>
                        </m:r>
                      </m:e>
                    </m:d>
                    <m:r>
                      <a:rPr lang="en-US" altLang="zh-CN" sz="1200" i="1" kern="0">
                        <a:latin typeface="Cambria Math" panose="02040503050406030204" pitchFamily="18" charset="0"/>
                        <a:ea typeface="Cambria Math" panose="02040503050406030204" pitchFamily="18" charset="0"/>
                      </a:rPr>
                      <m:t>≥85%</m:t>
                    </m:r>
                  </m:oMath>
                </a14:m>
                <a:r>
                  <a:rPr lang="en-US" altLang="zh-CN" sz="1200" i="1" kern="0" dirty="0">
                    <a:latin typeface="Cambria Math" panose="02040503050406030204" pitchFamily="18" charset="0"/>
                    <a:ea typeface="Cambria Math" panose="02040503050406030204" pitchFamily="18" charset="0"/>
                  </a:rPr>
                  <a:t> </a:t>
                </a:r>
                <a:r>
                  <a:rPr lang="en-GB" altLang="zh-CN" sz="1200" i="1" kern="0" dirty="0">
                    <a:latin typeface="Cambria Math" panose="02040503050406030204" pitchFamily="18" charset="0"/>
                    <a:ea typeface="Cambria Math" panose="02040503050406030204" pitchFamily="18" charset="0"/>
                  </a:rPr>
                  <a:t>(1)</a:t>
                </a:r>
              </a:p>
              <a:p>
                <a:pPr marL="16933" indent="0">
                  <a:buNone/>
                </a:pPr>
                <a14:m>
                  <m:oMath xmlns:m="http://schemas.openxmlformats.org/officeDocument/2006/math">
                    <m:sSub>
                      <m:sSubPr>
                        <m:ctrlPr>
                          <a:rPr lang="zh-CN" altLang="zh-CN" sz="1200" i="1" kern="0">
                            <a:latin typeface="Cambria Math" panose="02040503050406030204" pitchFamily="18" charset="0"/>
                          </a:rPr>
                        </m:ctrlPr>
                      </m:sSubPr>
                      <m:e>
                        <m:r>
                          <a:rPr lang="en-US" altLang="zh-CN" sz="1200" i="1" kern="0">
                            <a:latin typeface="Cambria Math" panose="02040503050406030204" pitchFamily="18" charset="0"/>
                            <a:ea typeface="Cambria Math" panose="02040503050406030204" pitchFamily="18" charset="0"/>
                          </a:rPr>
                          <m:t>h</m:t>
                        </m:r>
                      </m:e>
                      <m:sub>
                        <m:r>
                          <a:rPr lang="en-US" altLang="zh-CN" sz="1200" i="1" kern="0">
                            <a:latin typeface="Cambria Math" panose="02040503050406030204" pitchFamily="18" charset="0"/>
                            <a:ea typeface="Cambria Math" panose="02040503050406030204" pitchFamily="18" charset="0"/>
                          </a:rPr>
                          <m:t>2</m:t>
                        </m:r>
                      </m:sub>
                    </m:sSub>
                    <m:d>
                      <m:dPr>
                        <m:ctrlPr>
                          <a:rPr lang="zh-CN" altLang="zh-CN" sz="1200" i="1" kern="0">
                            <a:latin typeface="Cambria Math" panose="02040503050406030204" pitchFamily="18" charset="0"/>
                          </a:rPr>
                        </m:ctrlPr>
                      </m:dPr>
                      <m:e>
                        <m:r>
                          <a:rPr lang="en-GB" altLang="zh-CN" sz="1200" i="1" kern="0">
                            <a:latin typeface="Cambria Math" panose="02040503050406030204" pitchFamily="18" charset="0"/>
                            <a:ea typeface="Cambria Math" panose="02040503050406030204" pitchFamily="18" charset="0"/>
                          </a:rPr>
                          <m:t>𝑥</m:t>
                        </m:r>
                      </m:e>
                    </m:d>
                    <m:r>
                      <a:rPr lang="en-US" altLang="zh-CN" sz="1200" i="1" kern="0">
                        <a:latin typeface="Cambria Math" panose="02040503050406030204" pitchFamily="18" charset="0"/>
                        <a:ea typeface="Cambria Math" panose="02040503050406030204" pitchFamily="18" charset="0"/>
                      </a:rPr>
                      <m:t>≥92%</m:t>
                    </m:r>
                  </m:oMath>
                </a14:m>
                <a:r>
                  <a:rPr lang="en-US" altLang="zh-CN" sz="1200" i="1" kern="0" dirty="0">
                    <a:latin typeface="Cambria Math" panose="02040503050406030204" pitchFamily="18" charset="0"/>
                    <a:ea typeface="Cambria Math" panose="02040503050406030204" pitchFamily="18" charset="0"/>
                  </a:rPr>
                  <a:t> </a:t>
                </a:r>
                <a:r>
                  <a:rPr lang="en-GB" altLang="zh-CN" sz="1200" i="1" kern="0" dirty="0">
                    <a:latin typeface="Cambria Math" panose="02040503050406030204" pitchFamily="18" charset="0"/>
                    <a:ea typeface="Cambria Math" panose="02040503050406030204" pitchFamily="18" charset="0"/>
                  </a:rPr>
                  <a:t>(2)</a:t>
                </a:r>
              </a:p>
              <a:p>
                <a:pPr marL="16933" indent="0">
                  <a:buNone/>
                </a:pPr>
                <a14:m>
                  <m:oMath xmlns:m="http://schemas.openxmlformats.org/officeDocument/2006/math">
                    <m:sSub>
                      <m:sSubPr>
                        <m:ctrlPr>
                          <a:rPr lang="zh-CN" altLang="zh-CN" sz="1200" i="1" kern="0">
                            <a:latin typeface="Cambria Math" panose="02040503050406030204" pitchFamily="18" charset="0"/>
                          </a:rPr>
                        </m:ctrlPr>
                      </m:sSubPr>
                      <m:e>
                        <m:r>
                          <a:rPr lang="en-US" altLang="zh-CN" sz="1200" i="1" kern="0">
                            <a:latin typeface="Cambria Math" panose="02040503050406030204" pitchFamily="18" charset="0"/>
                            <a:ea typeface="Cambria Math" panose="02040503050406030204" pitchFamily="18" charset="0"/>
                          </a:rPr>
                          <m:t>h</m:t>
                        </m:r>
                      </m:e>
                      <m:sub>
                        <m:r>
                          <a:rPr lang="en-US" altLang="zh-CN" sz="1200" b="0" i="1" kern="0">
                            <a:latin typeface="Cambria Math" panose="02040503050406030204" pitchFamily="18" charset="0"/>
                            <a:ea typeface="Cambria Math" panose="02040503050406030204" pitchFamily="18" charset="0"/>
                          </a:rPr>
                          <m:t>3</m:t>
                        </m:r>
                      </m:sub>
                    </m:sSub>
                    <m:d>
                      <m:dPr>
                        <m:ctrlPr>
                          <a:rPr lang="zh-CN" altLang="zh-CN" sz="1200" i="1" kern="0">
                            <a:latin typeface="Cambria Math" panose="02040503050406030204" pitchFamily="18" charset="0"/>
                          </a:rPr>
                        </m:ctrlPr>
                      </m:dPr>
                      <m:e>
                        <m:r>
                          <a:rPr lang="en-GB" altLang="zh-CN" sz="1200" i="1" kern="0">
                            <a:latin typeface="Cambria Math" panose="02040503050406030204" pitchFamily="18" charset="0"/>
                            <a:ea typeface="Cambria Math" panose="02040503050406030204" pitchFamily="18" charset="0"/>
                          </a:rPr>
                          <m:t>𝑥</m:t>
                        </m:r>
                      </m:e>
                    </m:d>
                    <m:r>
                      <a:rPr lang="en-US" altLang="zh-CN" sz="1200" i="1" kern="0">
                        <a:latin typeface="Cambria Math" panose="02040503050406030204" pitchFamily="18" charset="0"/>
                        <a:ea typeface="Cambria Math" panose="02040503050406030204" pitchFamily="18" charset="0"/>
                      </a:rPr>
                      <m:t>≥8</m:t>
                    </m:r>
                    <m:r>
                      <a:rPr lang="en-US" altLang="zh-CN" sz="1200" b="0" i="1" kern="0">
                        <a:latin typeface="Cambria Math" panose="02040503050406030204" pitchFamily="18" charset="0"/>
                        <a:ea typeface="Cambria Math" panose="02040503050406030204" pitchFamily="18" charset="0"/>
                      </a:rPr>
                      <m:t>7</m:t>
                    </m:r>
                    <m:r>
                      <a:rPr lang="en-US" altLang="zh-CN" sz="1200" i="1" kern="0">
                        <a:latin typeface="Cambria Math" panose="02040503050406030204" pitchFamily="18" charset="0"/>
                        <a:ea typeface="Cambria Math" panose="02040503050406030204" pitchFamily="18" charset="0"/>
                      </a:rPr>
                      <m:t>%</m:t>
                    </m:r>
                  </m:oMath>
                </a14:m>
                <a:r>
                  <a:rPr lang="en-US" altLang="zh-CN" sz="1200" i="1" kern="0" dirty="0">
                    <a:latin typeface="Cambria Math" panose="02040503050406030204" pitchFamily="18" charset="0"/>
                    <a:ea typeface="Cambria Math" panose="02040503050406030204" pitchFamily="18" charset="0"/>
                  </a:rPr>
                  <a:t> </a:t>
                </a:r>
                <a:r>
                  <a:rPr lang="en-GB" altLang="zh-CN" sz="1200" i="1" kern="0" dirty="0">
                    <a:latin typeface="Cambria Math" panose="02040503050406030204" pitchFamily="18" charset="0"/>
                    <a:ea typeface="Cambria Math" panose="02040503050406030204" pitchFamily="18" charset="0"/>
                  </a:rPr>
                  <a:t>(3)</a:t>
                </a:r>
              </a:p>
              <a:p>
                <a:pPr marL="16933" indent="0">
                  <a:buNone/>
                </a:pPr>
                <a14:m>
                  <m:oMath xmlns:m="http://schemas.openxmlformats.org/officeDocument/2006/math">
                    <m:sSub>
                      <m:sSubPr>
                        <m:ctrlPr>
                          <a:rPr lang="zh-CN" altLang="zh-CN" sz="1200" i="1" kern="0">
                            <a:latin typeface="Cambria Math" panose="02040503050406030204" pitchFamily="18" charset="0"/>
                          </a:rPr>
                        </m:ctrlPr>
                      </m:sSubPr>
                      <m:e>
                        <m:r>
                          <a:rPr lang="en-US" altLang="zh-CN" sz="1200" i="1" kern="0">
                            <a:latin typeface="Cambria Math" panose="02040503050406030204" pitchFamily="18" charset="0"/>
                            <a:ea typeface="Cambria Math" panose="02040503050406030204" pitchFamily="18" charset="0"/>
                          </a:rPr>
                          <m:t>h</m:t>
                        </m:r>
                      </m:e>
                      <m:sub>
                        <m:r>
                          <a:rPr lang="en-US" altLang="zh-CN" sz="1200" b="0" i="1" kern="0">
                            <a:latin typeface="Cambria Math" panose="02040503050406030204" pitchFamily="18" charset="0"/>
                            <a:ea typeface="Cambria Math" panose="02040503050406030204" pitchFamily="18" charset="0"/>
                          </a:rPr>
                          <m:t>4</m:t>
                        </m:r>
                      </m:sub>
                    </m:sSub>
                    <m:d>
                      <m:dPr>
                        <m:ctrlPr>
                          <a:rPr lang="zh-CN" altLang="zh-CN" sz="1200" i="1" kern="0">
                            <a:latin typeface="Cambria Math" panose="02040503050406030204" pitchFamily="18" charset="0"/>
                          </a:rPr>
                        </m:ctrlPr>
                      </m:dPr>
                      <m:e>
                        <m:r>
                          <a:rPr lang="en-GB" altLang="zh-CN" sz="1200" i="1" kern="0">
                            <a:latin typeface="Cambria Math" panose="02040503050406030204" pitchFamily="18" charset="0"/>
                            <a:ea typeface="Cambria Math" panose="02040503050406030204" pitchFamily="18" charset="0"/>
                          </a:rPr>
                          <m:t>𝑥</m:t>
                        </m:r>
                      </m:e>
                    </m:d>
                    <m:r>
                      <a:rPr lang="en-US" altLang="zh-CN" sz="1200" i="1" kern="0">
                        <a:latin typeface="Cambria Math" panose="02040503050406030204" pitchFamily="18" charset="0"/>
                        <a:ea typeface="Cambria Math" panose="02040503050406030204" pitchFamily="18" charset="0"/>
                      </a:rPr>
                      <m:t>≥</m:t>
                    </m:r>
                    <m:r>
                      <a:rPr lang="en-US" altLang="zh-CN" sz="1200" b="0" i="1" kern="0">
                        <a:latin typeface="Cambria Math" panose="02040503050406030204" pitchFamily="18" charset="0"/>
                        <a:ea typeface="Cambria Math" panose="02040503050406030204" pitchFamily="18" charset="0"/>
                      </a:rPr>
                      <m:t>80</m:t>
                    </m:r>
                    <m:r>
                      <a:rPr lang="en-US" altLang="zh-CN" sz="1200" i="1" kern="0">
                        <a:latin typeface="Cambria Math" panose="02040503050406030204" pitchFamily="18" charset="0"/>
                        <a:ea typeface="Cambria Math" panose="02040503050406030204" pitchFamily="18" charset="0"/>
                      </a:rPr>
                      <m:t>%</m:t>
                    </m:r>
                  </m:oMath>
                </a14:m>
                <a:r>
                  <a:rPr lang="en-US" altLang="zh-CN" sz="1200" i="1" kern="0" dirty="0">
                    <a:latin typeface="Cambria Math" panose="02040503050406030204" pitchFamily="18" charset="0"/>
                    <a:ea typeface="Cambria Math" panose="02040503050406030204" pitchFamily="18" charset="0"/>
                  </a:rPr>
                  <a:t> </a:t>
                </a:r>
                <a:r>
                  <a:rPr lang="en-GB" altLang="zh-CN" sz="1200" i="1" kern="0" dirty="0">
                    <a:latin typeface="Cambria Math" panose="02040503050406030204" pitchFamily="18" charset="0"/>
                    <a:ea typeface="Cambria Math" panose="02040503050406030204" pitchFamily="18" charset="0"/>
                  </a:rPr>
                  <a:t>(4)</a:t>
                </a:r>
              </a:p>
              <a:p>
                <a:pPr marL="16933" indent="0">
                  <a:buNone/>
                </a:pPr>
                <a:endParaRPr lang="en-GB" altLang="zh-CN" sz="1200" i="1" kern="0" dirty="0">
                  <a:latin typeface="Cambria Math" panose="02040503050406030204" pitchFamily="18" charset="0"/>
                  <a:ea typeface="Cambria Math" panose="02040503050406030204" pitchFamily="18" charset="0"/>
                </a:endParaRPr>
              </a:p>
            </p:txBody>
          </p:sp>
        </mc:Choice>
        <mc:Fallback xmlns="">
          <p:sp>
            <p:nvSpPr>
              <p:cNvPr id="110" name="内容占位符 2"/>
              <p:cNvSpPr txBox="1">
                <a:spLocks noRot="1" noChangeAspect="1" noMove="1" noResize="1" noEditPoints="1" noAdjustHandles="1" noChangeArrowheads="1" noChangeShapeType="1" noTextEdit="1"/>
              </p:cNvSpPr>
              <p:nvPr/>
            </p:nvSpPr>
            <p:spPr>
              <a:xfrm>
                <a:off x="5220072" y="2104537"/>
                <a:ext cx="1560146" cy="1301833"/>
              </a:xfrm>
              <a:prstGeom prst="rect">
                <a:avLst/>
              </a:prstGeom>
              <a:blipFill rotWithShape="0">
                <a:blip r:embed="rId12"/>
                <a:stretch>
                  <a:fillRect/>
                </a:stretch>
              </a:blipFill>
            </p:spPr>
            <p:txBody>
              <a:bodyPr/>
              <a:lstStyle/>
              <a:p>
                <a:r>
                  <a:rPr lang="zh-CN" altLang="en-US">
                    <a:noFill/>
                  </a:rPr>
                  <a:t> </a:t>
                </a:r>
              </a:p>
            </p:txBody>
          </p:sp>
        </mc:Fallback>
      </mc:AlternateContent>
      <p:sp>
        <p:nvSpPr>
          <p:cNvPr id="58" name="下箭头 57"/>
          <p:cNvSpPr/>
          <p:nvPr/>
        </p:nvSpPr>
        <p:spPr bwMode="auto">
          <a:xfrm>
            <a:off x="9552384" y="4476880"/>
            <a:ext cx="384000" cy="394241"/>
          </a:xfrm>
          <a:prstGeom prst="downArrow">
            <a:avLst/>
          </a:prstGeom>
          <a:noFill/>
          <a:ln w="19050"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US" sz="1333">
              <a:latin typeface="Arial" charset="0"/>
            </a:endParaRPr>
          </a:p>
        </p:txBody>
      </p:sp>
      <p:sp>
        <p:nvSpPr>
          <p:cNvPr id="89" name="Rounded Rectangle 3"/>
          <p:cNvSpPr>
            <a:spLocks noChangeArrowheads="1"/>
          </p:cNvSpPr>
          <p:nvPr/>
        </p:nvSpPr>
        <p:spPr bwMode="auto">
          <a:xfrm>
            <a:off x="3369391" y="3097838"/>
            <a:ext cx="3101547" cy="2677577"/>
          </a:xfrm>
          <a:prstGeom prst="roundRect">
            <a:avLst>
              <a:gd name="adj" fmla="val 8847"/>
            </a:avLst>
          </a:prstGeom>
          <a:solidFill>
            <a:schemeClr val="accent6">
              <a:lumMod val="20000"/>
              <a:lumOff val="80000"/>
            </a:schemeClr>
          </a:solidFill>
          <a:ln w="12700" algn="ctr">
            <a:solidFill>
              <a:srgbClr val="41719C"/>
            </a:solidFill>
            <a:prstDash val="dash"/>
            <a:miter lim="800000"/>
            <a:headEnd/>
            <a:tailEnd/>
          </a:ln>
        </p:spPr>
        <p:txBody>
          <a:bodyPr anchor="ctr"/>
          <a:lstStyle>
            <a:lvl1pPr>
              <a:spcBef>
                <a:spcPct val="20000"/>
              </a:spcBef>
              <a:buBlip>
                <a:blip r:embed="rId1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a:spcBef>
                <a:spcPct val="0"/>
              </a:spcBef>
              <a:buNone/>
            </a:pPr>
            <a:endParaRPr lang="en-US" altLang="zh-CN" sz="900">
              <a:latin typeface="微软雅黑" panose="020B0503020204020204" pitchFamily="34" charset="-122"/>
              <a:ea typeface="微软雅黑" panose="020B0503020204020204" pitchFamily="34" charset="-122"/>
            </a:endParaRPr>
          </a:p>
        </p:txBody>
      </p:sp>
      <p:sp>
        <p:nvSpPr>
          <p:cNvPr id="90" name="Rounded Rectangle 14"/>
          <p:cNvSpPr>
            <a:spLocks noChangeArrowheads="1"/>
          </p:cNvSpPr>
          <p:nvPr/>
        </p:nvSpPr>
        <p:spPr bwMode="auto">
          <a:xfrm>
            <a:off x="3347657" y="4624488"/>
            <a:ext cx="3068865" cy="1138064"/>
          </a:xfrm>
          <a:prstGeom prst="roundRect">
            <a:avLst>
              <a:gd name="adj" fmla="val 25255"/>
            </a:avLst>
          </a:prstGeom>
          <a:solidFill>
            <a:schemeClr val="accent6">
              <a:lumMod val="60000"/>
              <a:lumOff val="40000"/>
            </a:schemeClr>
          </a:solidFill>
          <a:ln w="19050" algn="ctr">
            <a:solidFill>
              <a:srgbClr val="0000FF"/>
            </a:solidFill>
            <a:miter lim="800000"/>
            <a:headEnd/>
            <a:tailEnd/>
          </a:ln>
          <a:extLst/>
        </p:spPr>
        <p:txBody>
          <a:bodyPr anchor="ctr"/>
          <a:lstStyle/>
          <a:p>
            <a:pPr algn="ctr" defTabSz="1066773">
              <a:lnSpc>
                <a:spcPts val="1200"/>
              </a:lnSpc>
            </a:pPr>
            <a:r>
              <a:rPr lang="en-US" altLang="zh-CN" sz="1333" dirty="0">
                <a:solidFill>
                  <a:srgbClr val="C00000"/>
                </a:solidFill>
                <a:latin typeface="微软雅黑" panose="020B0503020204020204" pitchFamily="34" charset="-122"/>
                <a:ea typeface="微软雅黑" panose="020B0503020204020204" pitchFamily="34" charset="-122"/>
              </a:rPr>
              <a:t>OAM/MDAS</a:t>
            </a:r>
          </a:p>
          <a:p>
            <a:pPr algn="ctr" defTabSz="1066773">
              <a:lnSpc>
                <a:spcPts val="1200"/>
              </a:lnSpc>
            </a:pPr>
            <a:endParaRPr lang="en-US" altLang="zh-CN" sz="1333" dirty="0">
              <a:solidFill>
                <a:srgbClr val="C00000"/>
              </a:solidFill>
              <a:latin typeface="微软雅黑" panose="020B0503020204020204" pitchFamily="34" charset="-122"/>
              <a:ea typeface="微软雅黑" panose="020B0503020204020204" pitchFamily="34" charset="-122"/>
            </a:endParaRPr>
          </a:p>
          <a:p>
            <a:pPr algn="ctr" defTabSz="1066773">
              <a:lnSpc>
                <a:spcPts val="1200"/>
              </a:lnSpc>
            </a:pPr>
            <a:endParaRPr lang="en-US" altLang="zh-CN" sz="1333" dirty="0">
              <a:solidFill>
                <a:srgbClr val="C00000"/>
              </a:solidFill>
              <a:latin typeface="微软雅黑" panose="020B0503020204020204" pitchFamily="34" charset="-122"/>
              <a:ea typeface="微软雅黑" panose="020B0503020204020204" pitchFamily="34" charset="-122"/>
            </a:endParaRPr>
          </a:p>
          <a:p>
            <a:pPr algn="ctr" defTabSz="1066773">
              <a:lnSpc>
                <a:spcPts val="1200"/>
              </a:lnSpc>
            </a:pPr>
            <a:endParaRPr lang="en-US" altLang="zh-CN" sz="1333" dirty="0">
              <a:solidFill>
                <a:srgbClr val="C00000"/>
              </a:solidFill>
              <a:latin typeface="微软雅黑" panose="020B0503020204020204" pitchFamily="34" charset="-122"/>
              <a:ea typeface="微软雅黑" panose="020B0503020204020204" pitchFamily="34" charset="-122"/>
            </a:endParaRPr>
          </a:p>
        </p:txBody>
      </p:sp>
      <p:sp>
        <p:nvSpPr>
          <p:cNvPr id="91" name="Rounded Rectangle 3"/>
          <p:cNvSpPr>
            <a:spLocks noChangeArrowheads="1"/>
          </p:cNvSpPr>
          <p:nvPr/>
        </p:nvSpPr>
        <p:spPr bwMode="auto">
          <a:xfrm>
            <a:off x="212590" y="3099040"/>
            <a:ext cx="2862881" cy="2677577"/>
          </a:xfrm>
          <a:prstGeom prst="roundRect">
            <a:avLst>
              <a:gd name="adj" fmla="val 8847"/>
            </a:avLst>
          </a:prstGeom>
          <a:solidFill>
            <a:srgbClr val="CCFFFF"/>
          </a:solidFill>
          <a:ln w="12700" algn="ctr">
            <a:solidFill>
              <a:srgbClr val="41719C"/>
            </a:solidFill>
            <a:prstDash val="dash"/>
            <a:miter lim="800000"/>
            <a:headEnd/>
            <a:tailEnd/>
          </a:ln>
        </p:spPr>
        <p:txBody>
          <a:bodyPr anchor="ctr"/>
          <a:lstStyle>
            <a:lvl1pPr>
              <a:spcBef>
                <a:spcPct val="20000"/>
              </a:spcBef>
              <a:buBlip>
                <a:blip r:embed="rId1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a:spcBef>
                <a:spcPct val="0"/>
              </a:spcBef>
              <a:buNone/>
            </a:pPr>
            <a:endParaRPr lang="en-US" altLang="zh-CN" sz="900">
              <a:latin typeface="微软雅黑" panose="020B0503020204020204" pitchFamily="34" charset="-122"/>
              <a:ea typeface="微软雅黑" panose="020B0503020204020204" pitchFamily="34" charset="-122"/>
            </a:endParaRPr>
          </a:p>
        </p:txBody>
      </p:sp>
      <p:sp>
        <p:nvSpPr>
          <p:cNvPr id="93" name="圆角矩形 92"/>
          <p:cNvSpPr/>
          <p:nvPr/>
        </p:nvSpPr>
        <p:spPr bwMode="auto">
          <a:xfrm>
            <a:off x="328377" y="4782899"/>
            <a:ext cx="2588156" cy="877772"/>
          </a:xfrm>
          <a:prstGeom prst="roundRect">
            <a:avLst/>
          </a:prstGeom>
          <a:noFill/>
          <a:ln w="19050" cap="flat" cmpd="sng" algn="ctr">
            <a:solidFill>
              <a:schemeClr val="tx1">
                <a:lumMod val="75000"/>
                <a:lumOff val="25000"/>
              </a:schemeClr>
            </a:solidFill>
            <a:prstDash val="lgDash"/>
            <a:round/>
            <a:headEnd type="none" w="med" len="med"/>
            <a:tailEnd type="none" w="med" len="med"/>
          </a:ln>
          <a:effectLst/>
        </p:spPr>
        <p:txBody>
          <a:bodyPr rot="0" spcFirstLastPara="0" vertOverflow="overflow" horzOverflow="overflow" vert="horz" wrap="square" lIns="68563" tIns="34281" rIns="68563" bIns="34281" numCol="1" spcCol="0" rtlCol="0" fromWordArt="0" anchor="t" anchorCtr="0" forceAA="0" compatLnSpc="1">
            <a:prstTxWarp prst="textNoShape">
              <a:avLst/>
            </a:prstTxWarp>
            <a:noAutofit/>
          </a:bodyPr>
          <a:lstStyle/>
          <a:p>
            <a:pPr algn="ctr" defTabSz="685600"/>
            <a:r>
              <a:rPr lang="en-US" altLang="zh-CN" sz="1333" dirty="0">
                <a:latin typeface="微软雅黑" panose="020B0503020204020204" pitchFamily="34" charset="-122"/>
                <a:ea typeface="微软雅黑" panose="020B0503020204020204" pitchFamily="34" charset="-122"/>
              </a:rPr>
              <a:t>5G NF</a:t>
            </a:r>
            <a:endParaRPr lang="zh-CN" altLang="en-US" sz="1333" dirty="0">
              <a:latin typeface="微软雅黑" panose="020B0503020204020204" pitchFamily="34" charset="-122"/>
              <a:ea typeface="微软雅黑" panose="020B0503020204020204" pitchFamily="34" charset="-122"/>
            </a:endParaRPr>
          </a:p>
        </p:txBody>
      </p:sp>
      <p:sp>
        <p:nvSpPr>
          <p:cNvPr id="95" name="Rounded Rectangle 3"/>
          <p:cNvSpPr>
            <a:spLocks noChangeArrowheads="1"/>
          </p:cNvSpPr>
          <p:nvPr/>
        </p:nvSpPr>
        <p:spPr bwMode="auto">
          <a:xfrm>
            <a:off x="197602" y="1220756"/>
            <a:ext cx="6145633" cy="1283913"/>
          </a:xfrm>
          <a:prstGeom prst="roundRect">
            <a:avLst>
              <a:gd name="adj" fmla="val 8847"/>
            </a:avLst>
          </a:prstGeom>
          <a:noFill/>
          <a:ln w="12700" algn="ctr">
            <a:solidFill>
              <a:schemeClr val="tx2">
                <a:lumMod val="50000"/>
              </a:schemeClr>
            </a:solidFill>
            <a:prstDash val="lgDash"/>
            <a:miter lim="800000"/>
            <a:headEnd/>
            <a:tailEnd/>
          </a:ln>
        </p:spPr>
        <p:txBody>
          <a:bodyPr anchor="ctr"/>
          <a:lstStyle>
            <a:lvl1pPr>
              <a:spcBef>
                <a:spcPct val="20000"/>
              </a:spcBef>
              <a:buBlip>
                <a:blip r:embed="rId1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a:spcBef>
                <a:spcPct val="0"/>
              </a:spcBef>
              <a:buNone/>
            </a:pPr>
            <a:endParaRPr lang="en-US" altLang="zh-CN" sz="1000">
              <a:latin typeface="微软雅黑" panose="020B0503020204020204" pitchFamily="34" charset="-122"/>
              <a:ea typeface="微软雅黑" panose="020B0503020204020204" pitchFamily="34" charset="-122"/>
            </a:endParaRPr>
          </a:p>
        </p:txBody>
      </p:sp>
      <p:grpSp>
        <p:nvGrpSpPr>
          <p:cNvPr id="96" name="组合 95"/>
          <p:cNvGrpSpPr/>
          <p:nvPr/>
        </p:nvGrpSpPr>
        <p:grpSpPr>
          <a:xfrm>
            <a:off x="1802270" y="1350268"/>
            <a:ext cx="1273201" cy="711743"/>
            <a:chOff x="1308223" y="862107"/>
            <a:chExt cx="1049864" cy="497663"/>
          </a:xfrm>
        </p:grpSpPr>
        <p:sp>
          <p:nvSpPr>
            <p:cNvPr id="97" name="Rectangle 59"/>
            <p:cNvSpPr/>
            <p:nvPr/>
          </p:nvSpPr>
          <p:spPr bwMode="auto">
            <a:xfrm>
              <a:off x="1308223" y="1166087"/>
              <a:ext cx="1049864" cy="193683"/>
            </a:xfrm>
            <a:prstGeom prst="rect">
              <a:avLst/>
            </a:prstGeom>
            <a:noFill/>
          </p:spPr>
          <p:txBody>
            <a:bodyPr wrap="square">
              <a:spAutoFit/>
            </a:bodyPr>
            <a:lstStyle/>
            <a:p>
              <a:pPr algn="ctr">
                <a:buNone/>
                <a:defRPr/>
              </a:pPr>
              <a:r>
                <a:rPr lang="en-US" altLang="zh-CN" sz="1200" dirty="0">
                  <a:latin typeface="微软雅黑" panose="020B0503020204020204" pitchFamily="34" charset="-122"/>
                  <a:ea typeface="微软雅黑" panose="020B0503020204020204" pitchFamily="34" charset="-122"/>
                </a:rPr>
                <a:t>Mobile Pay</a:t>
              </a:r>
            </a:p>
          </p:txBody>
        </p:sp>
        <p:pic>
          <p:nvPicPr>
            <p:cNvPr id="98" name="图片 97"/>
            <p:cNvPicPr>
              <a:picLocks noChangeAspect="1"/>
            </p:cNvPicPr>
            <p:nvPr/>
          </p:nvPicPr>
          <p:blipFill>
            <a:blip r:embed="rId14" cstate="print"/>
            <a:stretch>
              <a:fillRect/>
            </a:stretch>
          </p:blipFill>
          <p:spPr>
            <a:xfrm>
              <a:off x="1428555" y="862107"/>
              <a:ext cx="798473" cy="309606"/>
            </a:xfrm>
            <a:prstGeom prst="rect">
              <a:avLst/>
            </a:prstGeom>
            <a:solidFill>
              <a:srgbClr val="66D7F7"/>
            </a:solidFill>
            <a:ln w="9525" cap="flat" cmpd="sng" algn="ctr">
              <a:noFill/>
              <a:prstDash val="solid"/>
              <a:round/>
              <a:headEnd type="none" w="med" len="med"/>
              <a:tailEnd type="none" w="med" len="med"/>
            </a:ln>
            <a:effectLst/>
          </p:spPr>
        </p:pic>
      </p:grpSp>
      <p:grpSp>
        <p:nvGrpSpPr>
          <p:cNvPr id="99" name="组合 98"/>
          <p:cNvGrpSpPr/>
          <p:nvPr/>
        </p:nvGrpSpPr>
        <p:grpSpPr>
          <a:xfrm>
            <a:off x="4718888" y="1369689"/>
            <a:ext cx="1275043" cy="711817"/>
            <a:chOff x="3471758" y="875688"/>
            <a:chExt cx="1051382" cy="497715"/>
          </a:xfrm>
        </p:grpSpPr>
        <p:sp>
          <p:nvSpPr>
            <p:cNvPr id="100" name="Rectangle 59"/>
            <p:cNvSpPr/>
            <p:nvPr/>
          </p:nvSpPr>
          <p:spPr bwMode="auto">
            <a:xfrm>
              <a:off x="3471758" y="1179721"/>
              <a:ext cx="1051382" cy="193682"/>
            </a:xfrm>
            <a:prstGeom prst="rect">
              <a:avLst/>
            </a:prstGeom>
            <a:noFill/>
          </p:spPr>
          <p:txBody>
            <a:bodyPr wrap="square">
              <a:spAutoFit/>
            </a:bodyPr>
            <a:lstStyle/>
            <a:p>
              <a:pPr algn="ctr">
                <a:defRPr/>
              </a:pPr>
              <a:r>
                <a:rPr lang="en-US" altLang="zh-CN" sz="1200" dirty="0">
                  <a:latin typeface="微软雅黑" panose="020B0503020204020204" pitchFamily="34" charset="-122"/>
                  <a:ea typeface="微软雅黑" panose="020B0503020204020204" pitchFamily="34" charset="-122"/>
                </a:rPr>
                <a:t>Auto Drive</a:t>
              </a:r>
            </a:p>
          </p:txBody>
        </p:sp>
        <p:pic>
          <p:nvPicPr>
            <p:cNvPr id="101" name="图片 100"/>
            <p:cNvPicPr>
              <a:picLocks noChangeAspect="1"/>
            </p:cNvPicPr>
            <p:nvPr/>
          </p:nvPicPr>
          <p:blipFill>
            <a:blip r:embed="rId15" cstate="print"/>
            <a:stretch>
              <a:fillRect/>
            </a:stretch>
          </p:blipFill>
          <p:spPr>
            <a:xfrm>
              <a:off x="3684863" y="875688"/>
              <a:ext cx="605357" cy="326770"/>
            </a:xfrm>
            <a:prstGeom prst="rect">
              <a:avLst/>
            </a:prstGeom>
            <a:solidFill>
              <a:srgbClr val="66D7F7"/>
            </a:solidFill>
            <a:ln w="9525" cap="flat" cmpd="sng" algn="ctr">
              <a:noFill/>
              <a:prstDash val="solid"/>
              <a:round/>
              <a:headEnd type="none" w="med" len="med"/>
              <a:tailEnd type="none" w="med" len="med"/>
            </a:ln>
            <a:effectLst/>
          </p:spPr>
        </p:pic>
      </p:grpSp>
      <p:grpSp>
        <p:nvGrpSpPr>
          <p:cNvPr id="102" name="组合 101"/>
          <p:cNvGrpSpPr/>
          <p:nvPr/>
        </p:nvGrpSpPr>
        <p:grpSpPr>
          <a:xfrm>
            <a:off x="3199492" y="1332627"/>
            <a:ext cx="1427705" cy="738563"/>
            <a:chOff x="2344839" y="849773"/>
            <a:chExt cx="1177266" cy="516416"/>
          </a:xfrm>
        </p:grpSpPr>
        <p:sp>
          <p:nvSpPr>
            <p:cNvPr id="104" name="Rectangle 59"/>
            <p:cNvSpPr/>
            <p:nvPr/>
          </p:nvSpPr>
          <p:spPr bwMode="auto">
            <a:xfrm>
              <a:off x="2344839" y="1172506"/>
              <a:ext cx="1177266" cy="193683"/>
            </a:xfrm>
            <a:prstGeom prst="rect">
              <a:avLst/>
            </a:prstGeom>
            <a:noFill/>
          </p:spPr>
          <p:txBody>
            <a:bodyPr wrap="square">
              <a:spAutoFit/>
            </a:bodyPr>
            <a:lstStyle/>
            <a:p>
              <a:pPr algn="ctr">
                <a:buNone/>
                <a:defRPr/>
              </a:pPr>
              <a:r>
                <a:rPr lang="en-US" altLang="zh-CN" sz="1200" dirty="0">
                  <a:latin typeface="微软雅黑" panose="020B0503020204020204" pitchFamily="34" charset="-122"/>
                  <a:ea typeface="微软雅黑" panose="020B0503020204020204" pitchFamily="34" charset="-122"/>
                </a:rPr>
                <a:t>Vertical(URLLC)</a:t>
              </a:r>
            </a:p>
          </p:txBody>
        </p:sp>
        <p:pic>
          <p:nvPicPr>
            <p:cNvPr id="105" name="图片 104"/>
            <p:cNvPicPr>
              <a:picLocks noChangeAspect="1"/>
            </p:cNvPicPr>
            <p:nvPr/>
          </p:nvPicPr>
          <p:blipFill>
            <a:blip r:embed="rId16" cstate="print"/>
            <a:stretch>
              <a:fillRect/>
            </a:stretch>
          </p:blipFill>
          <p:spPr>
            <a:xfrm>
              <a:off x="2535452" y="849773"/>
              <a:ext cx="728147" cy="334018"/>
            </a:xfrm>
            <a:prstGeom prst="rect">
              <a:avLst/>
            </a:prstGeom>
            <a:solidFill>
              <a:srgbClr val="66D7F7"/>
            </a:solidFill>
            <a:ln w="9525" cap="flat" cmpd="sng" algn="ctr">
              <a:noFill/>
              <a:prstDash val="solid"/>
              <a:round/>
              <a:headEnd type="none" w="med" len="med"/>
              <a:tailEnd type="none" w="med" len="med"/>
            </a:ln>
            <a:effectLst/>
          </p:spPr>
        </p:pic>
      </p:grpSp>
      <p:sp>
        <p:nvSpPr>
          <p:cNvPr id="106" name="Rounded Rectangle 13"/>
          <p:cNvSpPr>
            <a:spLocks noChangeArrowheads="1"/>
          </p:cNvSpPr>
          <p:nvPr/>
        </p:nvSpPr>
        <p:spPr bwMode="auto">
          <a:xfrm>
            <a:off x="332545" y="3551065"/>
            <a:ext cx="2591595" cy="801068"/>
          </a:xfrm>
          <a:prstGeom prst="roundRect">
            <a:avLst>
              <a:gd name="adj" fmla="val 16667"/>
            </a:avLst>
          </a:prstGeom>
          <a:noFill/>
          <a:ln w="19050" algn="ctr">
            <a:solidFill>
              <a:srgbClr val="C00000"/>
            </a:solidFill>
            <a:miter lim="800000"/>
            <a:headEnd/>
            <a:tailEnd/>
          </a:ln>
        </p:spPr>
        <p:txBody>
          <a:bodyPr anchor="ctr"/>
          <a:lstStyle>
            <a:lvl1pPr defTabSz="800100">
              <a:spcBef>
                <a:spcPct val="20000"/>
              </a:spcBef>
              <a:buBlip>
                <a:blip r:embed="rId13"/>
              </a:buBlip>
              <a:defRPr sz="2800">
                <a:solidFill>
                  <a:schemeClr val="tx1"/>
                </a:solidFill>
                <a:latin typeface="Calibri" panose="020F0502020204030204" pitchFamily="34" charset="0"/>
              </a:defRPr>
            </a:lvl1pPr>
            <a:lvl2pPr marL="742950" indent="-285750" defTabSz="8001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defTabSz="8001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defTabSz="8001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8001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defTabSz="8001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defTabSz="8001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defTabSz="8001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defTabSz="8001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a:lnSpc>
                <a:spcPts val="1200"/>
              </a:lnSpc>
              <a:spcBef>
                <a:spcPct val="0"/>
              </a:spcBef>
              <a:buNone/>
            </a:pPr>
            <a:r>
              <a:rPr lang="en-US" altLang="zh-CN" sz="1600" dirty="0">
                <a:solidFill>
                  <a:srgbClr val="C00000"/>
                </a:solidFill>
                <a:latin typeface="微软雅黑" panose="020B0503020204020204" pitchFamily="34" charset="-122"/>
                <a:ea typeface="微软雅黑" panose="020B0503020204020204" pitchFamily="34" charset="-122"/>
              </a:rPr>
              <a:t>NWDAF</a:t>
            </a:r>
          </a:p>
          <a:p>
            <a:pPr algn="ctr">
              <a:lnSpc>
                <a:spcPts val="1200"/>
              </a:lnSpc>
              <a:spcBef>
                <a:spcPct val="0"/>
              </a:spcBef>
              <a:buNone/>
            </a:pPr>
            <a:endParaRPr lang="en-US" altLang="zh-CN" sz="1600" dirty="0">
              <a:solidFill>
                <a:srgbClr val="C00000"/>
              </a:solidFill>
              <a:latin typeface="微软雅黑" panose="020B0503020204020204" pitchFamily="34" charset="-122"/>
              <a:ea typeface="微软雅黑" panose="020B0503020204020204" pitchFamily="34" charset="-122"/>
            </a:endParaRPr>
          </a:p>
          <a:p>
            <a:pPr algn="ctr">
              <a:lnSpc>
                <a:spcPts val="1200"/>
              </a:lnSpc>
              <a:spcBef>
                <a:spcPct val="0"/>
              </a:spcBef>
              <a:buNone/>
            </a:pPr>
            <a:endParaRPr lang="en-US" altLang="zh-CN" sz="1600" dirty="0">
              <a:solidFill>
                <a:srgbClr val="C00000"/>
              </a:solidFill>
              <a:latin typeface="微软雅黑" panose="020B0503020204020204" pitchFamily="34" charset="-122"/>
              <a:ea typeface="微软雅黑" panose="020B0503020204020204" pitchFamily="34" charset="-122"/>
            </a:endParaRPr>
          </a:p>
          <a:p>
            <a:pPr algn="ctr">
              <a:lnSpc>
                <a:spcPts val="1200"/>
              </a:lnSpc>
              <a:spcBef>
                <a:spcPct val="0"/>
              </a:spcBef>
              <a:buNone/>
            </a:pPr>
            <a:endParaRPr lang="en-US" altLang="zh-CN" sz="1400" dirty="0">
              <a:latin typeface="微软雅黑" panose="020B0503020204020204" pitchFamily="34" charset="-122"/>
              <a:ea typeface="微软雅黑" panose="020B0503020204020204" pitchFamily="34" charset="-122"/>
            </a:endParaRPr>
          </a:p>
        </p:txBody>
      </p:sp>
      <p:sp>
        <p:nvSpPr>
          <p:cNvPr id="108" name="文本框 134"/>
          <p:cNvSpPr txBox="1"/>
          <p:nvPr/>
        </p:nvSpPr>
        <p:spPr bwMode="auto">
          <a:xfrm>
            <a:off x="305394" y="2096924"/>
            <a:ext cx="5911693" cy="307777"/>
          </a:xfrm>
          <a:prstGeom prst="rect">
            <a:avLst/>
          </a:prstGeom>
          <a:solidFill>
            <a:schemeClr val="bg2">
              <a:lumMod val="40000"/>
              <a:lumOff val="60000"/>
              <a:alpha val="40000"/>
            </a:schemeClr>
          </a:solidFill>
        </p:spPr>
        <p:txBody>
          <a:bodyPr wrap="square" rtlCol="0">
            <a:spAutoFit/>
          </a:bodyPr>
          <a:lstStyle>
            <a:defPPr>
              <a:defRPr lang="en-US"/>
            </a:defPPr>
            <a:lvl1pPr algn="ctr">
              <a:defRPr sz="1050">
                <a:latin typeface="Calibri" panose="020F0502020204030204" pitchFamily="34" charset="0"/>
                <a:cs typeface="Calibri" panose="020F0502020204030204" pitchFamily="34" charset="0"/>
              </a:defRPr>
            </a:lvl1pPr>
          </a:lstStyle>
          <a:p>
            <a:r>
              <a:rPr lang="en-US" altLang="zh-CN" sz="1400" b="1" dirty="0">
                <a:solidFill>
                  <a:srgbClr val="C00000"/>
                </a:solidFill>
              </a:rPr>
              <a:t>Service MOS Measurement and Service SLA Monitoring </a:t>
            </a:r>
          </a:p>
        </p:txBody>
      </p:sp>
      <p:grpSp>
        <p:nvGrpSpPr>
          <p:cNvPr id="123" name="组合 122"/>
          <p:cNvGrpSpPr/>
          <p:nvPr/>
        </p:nvGrpSpPr>
        <p:grpSpPr>
          <a:xfrm>
            <a:off x="143340" y="1350267"/>
            <a:ext cx="1273201" cy="697066"/>
            <a:chOff x="179732" y="862107"/>
            <a:chExt cx="1049864" cy="487400"/>
          </a:xfrm>
        </p:grpSpPr>
        <p:sp>
          <p:nvSpPr>
            <p:cNvPr id="124" name="Rectangle 59"/>
            <p:cNvSpPr/>
            <p:nvPr/>
          </p:nvSpPr>
          <p:spPr bwMode="auto">
            <a:xfrm>
              <a:off x="179732" y="1155825"/>
              <a:ext cx="1049864" cy="193682"/>
            </a:xfrm>
            <a:prstGeom prst="rect">
              <a:avLst/>
            </a:prstGeom>
            <a:noFill/>
          </p:spPr>
          <p:txBody>
            <a:bodyPr wrap="square">
              <a:spAutoFit/>
            </a:bodyPr>
            <a:lstStyle/>
            <a:p>
              <a:pPr algn="ctr">
                <a:buNone/>
                <a:defRPr/>
              </a:pPr>
              <a:r>
                <a:rPr lang="en-US" altLang="zh-CN" sz="1200" dirty="0">
                  <a:latin typeface="微软雅黑" panose="020B0503020204020204" pitchFamily="34" charset="-122"/>
                  <a:ea typeface="微软雅黑" panose="020B0503020204020204" pitchFamily="34" charset="-122"/>
                </a:rPr>
                <a:t>Video</a:t>
              </a:r>
            </a:p>
          </p:txBody>
        </p:sp>
        <p:pic>
          <p:nvPicPr>
            <p:cNvPr id="125" name="图片 124"/>
            <p:cNvPicPr>
              <a:picLocks noChangeAspect="1"/>
            </p:cNvPicPr>
            <p:nvPr/>
          </p:nvPicPr>
          <p:blipFill>
            <a:blip r:embed="rId17" cstate="print"/>
            <a:stretch>
              <a:fillRect/>
            </a:stretch>
          </p:blipFill>
          <p:spPr>
            <a:xfrm>
              <a:off x="350109" y="862107"/>
              <a:ext cx="798069" cy="292133"/>
            </a:xfrm>
            <a:prstGeom prst="rect">
              <a:avLst/>
            </a:prstGeom>
            <a:solidFill>
              <a:srgbClr val="66D7F7"/>
            </a:solidFill>
            <a:ln w="9525" cap="flat" cmpd="sng" algn="ctr">
              <a:noFill/>
              <a:prstDash val="solid"/>
              <a:round/>
              <a:headEnd type="none" w="med" len="med"/>
              <a:tailEnd type="none" w="med" len="med"/>
            </a:ln>
            <a:effectLst/>
          </p:spPr>
        </p:pic>
      </p:grpSp>
      <p:sp>
        <p:nvSpPr>
          <p:cNvPr id="126" name="Rounded Rectangle 14"/>
          <p:cNvSpPr>
            <a:spLocks noChangeArrowheads="1"/>
          </p:cNvSpPr>
          <p:nvPr/>
        </p:nvSpPr>
        <p:spPr bwMode="auto">
          <a:xfrm>
            <a:off x="415705" y="5084035"/>
            <a:ext cx="785455" cy="497764"/>
          </a:xfrm>
          <a:prstGeom prst="roundRect">
            <a:avLst>
              <a:gd name="adj" fmla="val 25255"/>
            </a:avLst>
          </a:prstGeom>
          <a:noFill/>
          <a:ln w="19050" algn="ctr">
            <a:solidFill>
              <a:srgbClr val="C00000"/>
            </a:solidFill>
            <a:miter lim="800000"/>
            <a:headEnd/>
            <a:tailEnd/>
          </a:ln>
          <a:extLst/>
        </p:spPr>
        <p:txBody>
          <a:bodyPr anchor="ctr"/>
          <a:lstStyle/>
          <a:p>
            <a:pPr algn="ctr" defTabSz="800080">
              <a:lnSpc>
                <a:spcPts val="1200"/>
              </a:lnSpc>
            </a:pPr>
            <a:r>
              <a:rPr lang="en-US" altLang="zh-CN" sz="1333" dirty="0">
                <a:solidFill>
                  <a:srgbClr val="C00000"/>
                </a:solidFill>
                <a:latin typeface="微软雅黑" panose="020B0503020204020204" pitchFamily="34" charset="-122"/>
                <a:ea typeface="微软雅黑" panose="020B0503020204020204" pitchFamily="34" charset="-122"/>
              </a:rPr>
              <a:t>RAN</a:t>
            </a:r>
          </a:p>
        </p:txBody>
      </p:sp>
      <p:sp>
        <p:nvSpPr>
          <p:cNvPr id="127" name="Rounded Rectangle 14"/>
          <p:cNvSpPr>
            <a:spLocks noChangeArrowheads="1"/>
          </p:cNvSpPr>
          <p:nvPr/>
        </p:nvSpPr>
        <p:spPr bwMode="auto">
          <a:xfrm>
            <a:off x="1335728" y="5104541"/>
            <a:ext cx="1497613" cy="497496"/>
          </a:xfrm>
          <a:prstGeom prst="roundRect">
            <a:avLst>
              <a:gd name="adj" fmla="val 25255"/>
            </a:avLst>
          </a:prstGeom>
          <a:noFill/>
          <a:ln w="19050" algn="ctr">
            <a:solidFill>
              <a:srgbClr val="C00000"/>
            </a:solidFill>
            <a:miter lim="800000"/>
            <a:headEnd/>
            <a:tailEnd/>
          </a:ln>
          <a:extLst/>
        </p:spPr>
        <p:txBody>
          <a:bodyPr anchor="ctr"/>
          <a:lstStyle/>
          <a:p>
            <a:pPr algn="r" defTabSz="800080">
              <a:lnSpc>
                <a:spcPts val="1200"/>
              </a:lnSpc>
            </a:pPr>
            <a:r>
              <a:rPr lang="en-US" altLang="zh-CN" sz="1333" dirty="0">
                <a:solidFill>
                  <a:srgbClr val="C00000"/>
                </a:solidFill>
                <a:latin typeface="微软雅黑" panose="020B0503020204020204" pitchFamily="34" charset="-122"/>
                <a:ea typeface="微软雅黑" panose="020B0503020204020204" pitchFamily="34" charset="-122"/>
              </a:rPr>
              <a:t>CN</a:t>
            </a:r>
          </a:p>
        </p:txBody>
      </p:sp>
      <p:sp>
        <p:nvSpPr>
          <p:cNvPr id="128" name="Rounded Rectangle 13"/>
          <p:cNvSpPr>
            <a:spLocks noChangeArrowheads="1"/>
          </p:cNvSpPr>
          <p:nvPr/>
        </p:nvSpPr>
        <p:spPr bwMode="auto">
          <a:xfrm>
            <a:off x="332546" y="3151330"/>
            <a:ext cx="2596805" cy="271101"/>
          </a:xfrm>
          <a:prstGeom prst="roundRect">
            <a:avLst>
              <a:gd name="adj" fmla="val 16667"/>
            </a:avLst>
          </a:prstGeom>
          <a:noFill/>
          <a:ln w="19050" algn="ctr">
            <a:solidFill>
              <a:srgbClr val="C00000"/>
            </a:solidFill>
            <a:miter lim="800000"/>
            <a:headEnd/>
            <a:tailEnd/>
          </a:ln>
        </p:spPr>
        <p:txBody>
          <a:bodyPr anchor="ctr"/>
          <a:lstStyle>
            <a:lvl1pPr defTabSz="800100">
              <a:spcBef>
                <a:spcPct val="20000"/>
              </a:spcBef>
              <a:buBlip>
                <a:blip r:embed="rId13"/>
              </a:buBlip>
              <a:defRPr sz="2800">
                <a:solidFill>
                  <a:schemeClr val="tx1"/>
                </a:solidFill>
                <a:latin typeface="Calibri" panose="020F0502020204030204" pitchFamily="34" charset="0"/>
              </a:defRPr>
            </a:lvl1pPr>
            <a:lvl2pPr marL="742950" indent="-285750" defTabSz="8001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defTabSz="8001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defTabSz="8001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8001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defTabSz="8001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defTabSz="8001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defTabSz="8001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defTabSz="8001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a:lnSpc>
                <a:spcPts val="1200"/>
              </a:lnSpc>
              <a:spcBef>
                <a:spcPct val="0"/>
              </a:spcBef>
              <a:buNone/>
            </a:pPr>
            <a:r>
              <a:rPr lang="en-US" altLang="zh-CN" sz="1600" dirty="0">
                <a:solidFill>
                  <a:srgbClr val="C00000"/>
                </a:solidFill>
                <a:latin typeface="微软雅黑" panose="020B0503020204020204" pitchFamily="34" charset="-122"/>
                <a:ea typeface="微软雅黑" panose="020B0503020204020204" pitchFamily="34" charset="-122"/>
              </a:rPr>
              <a:t>NEF</a:t>
            </a:r>
            <a:endParaRPr lang="en-US" altLang="zh-CN" sz="1600" dirty="0">
              <a:latin typeface="微软雅黑" panose="020B0503020204020204" pitchFamily="34" charset="-122"/>
              <a:ea typeface="微软雅黑" panose="020B0503020204020204" pitchFamily="34" charset="-122"/>
            </a:endParaRPr>
          </a:p>
        </p:txBody>
      </p:sp>
      <p:sp>
        <p:nvSpPr>
          <p:cNvPr id="129" name="矩形标注 128"/>
          <p:cNvSpPr/>
          <p:nvPr/>
        </p:nvSpPr>
        <p:spPr bwMode="auto">
          <a:xfrm>
            <a:off x="4929338" y="4999737"/>
            <a:ext cx="1366735" cy="614463"/>
          </a:xfrm>
          <a:prstGeom prst="wedgeRectCallout">
            <a:avLst>
              <a:gd name="adj1" fmla="val 94033"/>
              <a:gd name="adj2" fmla="val -247465"/>
            </a:avLst>
          </a:prstGeom>
          <a:solidFill>
            <a:srgbClr val="00B0F0">
              <a:alpha val="50000"/>
            </a:srgb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37" tIns="34268" rIns="68537" bIns="34268" numCol="1" rtlCol="0" anchor="ctr" anchorCtr="0" compatLnSpc="1">
            <a:prstTxWarp prst="textNoShape">
              <a:avLst/>
            </a:prstTxWarp>
          </a:bodyPr>
          <a:lstStyle/>
          <a:p>
            <a:pPr algn="ctr" defTabSz="514213">
              <a:spcBef>
                <a:spcPts val="338"/>
              </a:spcBef>
              <a:buClr>
                <a:prstClr val="white">
                  <a:lumMod val="50000"/>
                </a:prstClr>
              </a:buClr>
              <a:buSzPct val="80000"/>
            </a:pPr>
            <a:r>
              <a:rPr lang="en-US" altLang="zh-CN" sz="1100" dirty="0">
                <a:latin typeface="微软雅黑" pitchFamily="34" charset="-122"/>
                <a:ea typeface="微软雅黑" pitchFamily="34" charset="-122"/>
              </a:rPr>
              <a:t>Slice Resource Configuration Model training</a:t>
            </a:r>
            <a:endParaRPr lang="zh-CN" altLang="en-US" sz="1100" dirty="0">
              <a:latin typeface="微软雅黑" pitchFamily="34" charset="-122"/>
              <a:ea typeface="微软雅黑" pitchFamily="34" charset="-122"/>
            </a:endParaRPr>
          </a:p>
        </p:txBody>
      </p:sp>
      <p:sp>
        <p:nvSpPr>
          <p:cNvPr id="130" name="圆角矩形 149"/>
          <p:cNvSpPr/>
          <p:nvPr/>
        </p:nvSpPr>
        <p:spPr bwMode="auto">
          <a:xfrm>
            <a:off x="3710219" y="5046685"/>
            <a:ext cx="1067380" cy="552136"/>
          </a:xfrm>
          <a:prstGeom prst="roundRect">
            <a:avLst/>
          </a:prstGeom>
          <a:solidFill>
            <a:srgbClr val="00B0F0">
              <a:alpha val="50000"/>
            </a:srgb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37" tIns="34268" rIns="68537" bIns="34268" numCol="1" rtlCol="0" anchor="ctr" anchorCtr="0" compatLnSpc="1">
            <a:prstTxWarp prst="textNoShape">
              <a:avLst/>
            </a:prstTxWarp>
          </a:bodyPr>
          <a:lstStyle/>
          <a:p>
            <a:pPr algn="ctr" defTabSz="514213">
              <a:spcBef>
                <a:spcPts val="338"/>
              </a:spcBef>
              <a:buClr>
                <a:prstClr val="white">
                  <a:lumMod val="50000"/>
                </a:prstClr>
              </a:buClr>
              <a:buSzPct val="80000"/>
            </a:pPr>
            <a:r>
              <a:rPr lang="en-US" altLang="zh-CN" sz="1100" dirty="0">
                <a:latin typeface="微软雅黑" pitchFamily="34" charset="-122"/>
                <a:ea typeface="微软雅黑" pitchFamily="34" charset="-122"/>
              </a:rPr>
              <a:t>Data </a:t>
            </a:r>
          </a:p>
          <a:p>
            <a:pPr algn="ctr" defTabSz="514213">
              <a:spcBef>
                <a:spcPts val="338"/>
              </a:spcBef>
              <a:buClr>
                <a:prstClr val="white">
                  <a:lumMod val="50000"/>
                </a:prstClr>
              </a:buClr>
              <a:buSzPct val="80000"/>
            </a:pPr>
            <a:r>
              <a:rPr lang="en-US" altLang="zh-CN" sz="1100" dirty="0">
                <a:latin typeface="微软雅黑" pitchFamily="34" charset="-122"/>
                <a:ea typeface="微软雅黑" pitchFamily="34" charset="-122"/>
              </a:rPr>
              <a:t>Collection </a:t>
            </a:r>
          </a:p>
        </p:txBody>
      </p:sp>
      <p:sp>
        <p:nvSpPr>
          <p:cNvPr id="131" name="右箭头 130"/>
          <p:cNvSpPr/>
          <p:nvPr/>
        </p:nvSpPr>
        <p:spPr bwMode="auto">
          <a:xfrm rot="16200000">
            <a:off x="513994" y="4447557"/>
            <a:ext cx="414228" cy="192024"/>
          </a:xfrm>
          <a:prstGeom prst="rightArrow">
            <a:avLst/>
          </a:prstGeom>
          <a:solidFill>
            <a:schemeClr val="tx1"/>
          </a:solidFill>
          <a:ln w="9525" cap="flat" cmpd="sng" algn="ctr">
            <a:solidFill>
              <a:schemeClr val="tx1"/>
            </a:solidFill>
            <a:prstDash val="solid"/>
            <a:round/>
            <a:headEnd type="none" w="med" len="med"/>
            <a:tailEnd type="none" w="med" len="med"/>
          </a:ln>
          <a:effectLst/>
        </p:spPr>
        <p:txBody>
          <a:bodyPr rot="0" spcFirstLastPara="0" vertOverflow="overflow" horzOverflow="overflow" vert="horz" wrap="square" lIns="68563" tIns="34281" rIns="68563" bIns="34281" numCol="1" spcCol="0" rtlCol="0" fromWordArt="0" anchor="t" anchorCtr="0" forceAA="0" compatLnSpc="1">
            <a:prstTxWarp prst="textNoShape">
              <a:avLst/>
            </a:prstTxWarp>
            <a:noAutofit/>
          </a:bodyPr>
          <a:lstStyle/>
          <a:p>
            <a:pPr defTabSz="685600"/>
            <a:endParaRPr lang="zh-CN" altLang="en-US" sz="1875" dirty="0">
              <a:latin typeface="微软雅黑" panose="020B0503020204020204" pitchFamily="34" charset="-122"/>
              <a:ea typeface="微软雅黑" panose="020B0503020204020204" pitchFamily="34" charset="-122"/>
            </a:endParaRPr>
          </a:p>
        </p:txBody>
      </p:sp>
      <p:sp>
        <p:nvSpPr>
          <p:cNvPr id="132" name="文本框 131"/>
          <p:cNvSpPr txBox="1"/>
          <p:nvPr/>
        </p:nvSpPr>
        <p:spPr bwMode="auto">
          <a:xfrm>
            <a:off x="529084" y="4462019"/>
            <a:ext cx="1310589" cy="246221"/>
          </a:xfrm>
          <a:prstGeom prst="rect">
            <a:avLst/>
          </a:prstGeom>
          <a:noFill/>
        </p:spPr>
        <p:txBody>
          <a:bodyPr wrap="square">
            <a:spAutoFit/>
          </a:bodyPr>
          <a:lstStyle>
            <a:defPPr>
              <a:defRPr lang="en-US"/>
            </a:defPPr>
            <a:lvl1pPr algn="ctr">
              <a:buNone/>
              <a:defRPr sz="800">
                <a:solidFill>
                  <a:srgbClr val="C00000"/>
                </a:solidFill>
                <a:latin typeface="微软雅黑" panose="020B0503020204020204" pitchFamily="34" charset="-122"/>
                <a:ea typeface="微软雅黑" panose="020B0503020204020204" pitchFamily="34" charset="-122"/>
              </a:defRPr>
            </a:lvl1pPr>
          </a:lstStyle>
          <a:p>
            <a:r>
              <a:rPr lang="en-US" altLang="zh-CN" sz="1000" dirty="0">
                <a:solidFill>
                  <a:schemeClr val="tx1"/>
                </a:solidFill>
              </a:rPr>
              <a:t>Network Data</a:t>
            </a:r>
          </a:p>
        </p:txBody>
      </p:sp>
      <p:sp>
        <p:nvSpPr>
          <p:cNvPr id="133" name="文本框 132"/>
          <p:cNvSpPr txBox="1"/>
          <p:nvPr/>
        </p:nvSpPr>
        <p:spPr bwMode="auto">
          <a:xfrm>
            <a:off x="2542584" y="4025384"/>
            <a:ext cx="1474373" cy="400110"/>
          </a:xfrm>
          <a:prstGeom prst="rect">
            <a:avLst/>
          </a:prstGeom>
          <a:noFill/>
        </p:spPr>
        <p:txBody>
          <a:bodyPr wrap="square">
            <a:spAutoFit/>
          </a:bodyPr>
          <a:lstStyle>
            <a:defPPr>
              <a:defRPr lang="en-US"/>
            </a:defPPr>
            <a:lvl1pPr marL="177800" indent="-177800">
              <a:buClr>
                <a:schemeClr val="bg1">
                  <a:lumMod val="50000"/>
                </a:schemeClr>
              </a:buClr>
              <a:buSzPct val="80000"/>
              <a:buNone/>
              <a:defRPr sz="800">
                <a:solidFill>
                  <a:schemeClr val="tx1"/>
                </a:solidFill>
                <a:latin typeface="微软雅黑" panose="020B0503020204020204" pitchFamily="34" charset="-122"/>
                <a:ea typeface="微软雅黑" panose="020B0503020204020204" pitchFamily="34" charset="-122"/>
              </a:defRPr>
            </a:lvl1pPr>
          </a:lstStyle>
          <a:p>
            <a:pPr algn="ctr"/>
            <a:r>
              <a:rPr lang="en-US" altLang="zh-CN" sz="1000" dirty="0" smtClean="0"/>
              <a:t>Service QoE</a:t>
            </a:r>
          </a:p>
          <a:p>
            <a:pPr algn="ctr"/>
            <a:r>
              <a:rPr lang="en-US" altLang="zh-CN" sz="1000" dirty="0" smtClean="0"/>
              <a:t>Data</a:t>
            </a:r>
            <a:endParaRPr lang="en-US" altLang="zh-CN" sz="1000" dirty="0"/>
          </a:p>
        </p:txBody>
      </p:sp>
      <p:sp>
        <p:nvSpPr>
          <p:cNvPr id="134" name="圆角矩形 149"/>
          <p:cNvSpPr/>
          <p:nvPr/>
        </p:nvSpPr>
        <p:spPr bwMode="auto">
          <a:xfrm>
            <a:off x="1487488" y="5325007"/>
            <a:ext cx="912000" cy="216228"/>
          </a:xfrm>
          <a:prstGeom prst="roundRect">
            <a:avLst/>
          </a:prstGeom>
          <a:solidFill>
            <a:srgbClr val="00B0F0">
              <a:alpha val="50000"/>
            </a:srgb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37" tIns="34268" rIns="68537" bIns="34268" numCol="1" rtlCol="0" anchor="ctr" anchorCtr="0" compatLnSpc="1">
            <a:prstTxWarp prst="textNoShape">
              <a:avLst/>
            </a:prstTxWarp>
          </a:bodyPr>
          <a:lstStyle/>
          <a:p>
            <a:pPr algn="ctr" defTabSz="685600">
              <a:spcBef>
                <a:spcPts val="451"/>
              </a:spcBef>
              <a:buClr>
                <a:prstClr val="white">
                  <a:lumMod val="50000"/>
                </a:prstClr>
              </a:buClr>
              <a:buSzPct val="80000"/>
            </a:pPr>
            <a:r>
              <a:rPr lang="en-US" altLang="zh-CN" sz="1200" dirty="0" smtClean="0">
                <a:latin typeface="微软雅黑" pitchFamily="34" charset="-122"/>
                <a:ea typeface="微软雅黑" pitchFamily="34" charset="-122"/>
              </a:rPr>
              <a:t>NSSF/</a:t>
            </a:r>
            <a:r>
              <a:rPr lang="en-US" altLang="zh-CN" sz="1200" dirty="0" err="1" smtClean="0">
                <a:latin typeface="微软雅黑" pitchFamily="34" charset="-122"/>
                <a:ea typeface="微软雅黑" pitchFamily="34" charset="-122"/>
              </a:rPr>
              <a:t>PCF</a:t>
            </a:r>
            <a:endParaRPr lang="en-US" altLang="zh-CN" sz="1200" dirty="0">
              <a:latin typeface="微软雅黑" pitchFamily="34" charset="-122"/>
              <a:ea typeface="微软雅黑" pitchFamily="34" charset="-122"/>
            </a:endParaRPr>
          </a:p>
        </p:txBody>
      </p:sp>
      <p:sp>
        <p:nvSpPr>
          <p:cNvPr id="135" name="Rounded Rectangle 14"/>
          <p:cNvSpPr>
            <a:spLocks noChangeArrowheads="1"/>
          </p:cNvSpPr>
          <p:nvPr/>
        </p:nvSpPr>
        <p:spPr bwMode="auto">
          <a:xfrm>
            <a:off x="3351952" y="3241786"/>
            <a:ext cx="3084723" cy="720148"/>
          </a:xfrm>
          <a:prstGeom prst="roundRect">
            <a:avLst>
              <a:gd name="adj" fmla="val 25255"/>
            </a:avLst>
          </a:prstGeom>
          <a:solidFill>
            <a:schemeClr val="accent6">
              <a:lumMod val="60000"/>
              <a:lumOff val="40000"/>
            </a:schemeClr>
          </a:solidFill>
          <a:ln w="19050" algn="ctr">
            <a:solidFill>
              <a:srgbClr val="0000FF"/>
            </a:solidFill>
            <a:miter lim="800000"/>
            <a:headEnd/>
            <a:tailEnd/>
          </a:ln>
          <a:extLst/>
        </p:spPr>
        <p:txBody>
          <a:bodyPr anchor="ctr"/>
          <a:lstStyle/>
          <a:p>
            <a:pPr algn="ctr" defTabSz="1066773">
              <a:lnSpc>
                <a:spcPts val="1200"/>
              </a:lnSpc>
            </a:pPr>
            <a:endParaRPr lang="en-US" altLang="zh-CN" sz="1333" dirty="0">
              <a:solidFill>
                <a:srgbClr val="C00000"/>
              </a:solidFill>
              <a:latin typeface="微软雅黑" panose="020B0503020204020204" pitchFamily="34" charset="-122"/>
              <a:ea typeface="微软雅黑" panose="020B0503020204020204" pitchFamily="34" charset="-122"/>
            </a:endParaRPr>
          </a:p>
          <a:p>
            <a:pPr algn="ctr" defTabSz="1066773">
              <a:lnSpc>
                <a:spcPts val="1200"/>
              </a:lnSpc>
            </a:pPr>
            <a:endParaRPr lang="en-US" altLang="zh-CN" sz="1333" dirty="0">
              <a:solidFill>
                <a:srgbClr val="C00000"/>
              </a:solidFill>
              <a:latin typeface="微软雅黑" panose="020B0503020204020204" pitchFamily="34" charset="-122"/>
              <a:ea typeface="微软雅黑" panose="020B0503020204020204" pitchFamily="34" charset="-122"/>
            </a:endParaRPr>
          </a:p>
          <a:p>
            <a:pPr algn="ctr" defTabSz="1066773">
              <a:lnSpc>
                <a:spcPts val="1200"/>
              </a:lnSpc>
            </a:pPr>
            <a:endParaRPr lang="en-US" altLang="zh-CN" sz="1333" dirty="0">
              <a:solidFill>
                <a:srgbClr val="C00000"/>
              </a:solidFill>
              <a:latin typeface="微软雅黑" panose="020B0503020204020204" pitchFamily="34" charset="-122"/>
              <a:ea typeface="微软雅黑" panose="020B0503020204020204" pitchFamily="34" charset="-122"/>
            </a:endParaRPr>
          </a:p>
          <a:p>
            <a:pPr algn="ctr" defTabSz="1066773">
              <a:lnSpc>
                <a:spcPts val="1200"/>
              </a:lnSpc>
            </a:pPr>
            <a:r>
              <a:rPr lang="en-US" altLang="zh-CN" sz="1333" dirty="0">
                <a:solidFill>
                  <a:srgbClr val="C00000"/>
                </a:solidFill>
                <a:latin typeface="微软雅黑" panose="020B0503020204020204" pitchFamily="34" charset="-122"/>
                <a:ea typeface="微软雅黑" panose="020B0503020204020204" pitchFamily="34" charset="-122"/>
              </a:rPr>
              <a:t>OAM/NSMF</a:t>
            </a:r>
          </a:p>
          <a:p>
            <a:pPr algn="ctr" defTabSz="1066773">
              <a:lnSpc>
                <a:spcPts val="1200"/>
              </a:lnSpc>
            </a:pPr>
            <a:endParaRPr lang="en-US" altLang="zh-CN" sz="1333" dirty="0">
              <a:solidFill>
                <a:srgbClr val="C00000"/>
              </a:solidFill>
              <a:latin typeface="微软雅黑" panose="020B0503020204020204" pitchFamily="34" charset="-122"/>
              <a:ea typeface="微软雅黑" panose="020B0503020204020204" pitchFamily="34" charset="-122"/>
            </a:endParaRPr>
          </a:p>
          <a:p>
            <a:pPr algn="ctr" defTabSz="1066773">
              <a:lnSpc>
                <a:spcPts val="1200"/>
              </a:lnSpc>
            </a:pPr>
            <a:endParaRPr lang="en-US" altLang="zh-CN" sz="1333" dirty="0">
              <a:solidFill>
                <a:srgbClr val="C00000"/>
              </a:solidFill>
              <a:latin typeface="微软雅黑" panose="020B0503020204020204" pitchFamily="34" charset="-122"/>
              <a:ea typeface="微软雅黑" panose="020B0503020204020204" pitchFamily="34" charset="-122"/>
            </a:endParaRPr>
          </a:p>
        </p:txBody>
      </p:sp>
      <p:sp>
        <p:nvSpPr>
          <p:cNvPr id="136" name="右箭头 135"/>
          <p:cNvSpPr/>
          <p:nvPr/>
        </p:nvSpPr>
        <p:spPr bwMode="auto">
          <a:xfrm rot="5400000">
            <a:off x="3592787" y="4475214"/>
            <a:ext cx="1052357" cy="90588"/>
          </a:xfrm>
          <a:prstGeom prst="rightArrow">
            <a:avLst/>
          </a:prstGeom>
          <a:solidFill>
            <a:schemeClr val="tx1"/>
          </a:solidFill>
          <a:ln w="9525" cap="flat" cmpd="sng" algn="ctr">
            <a:solidFill>
              <a:schemeClr val="tx1"/>
            </a:solidFill>
            <a:prstDash val="solid"/>
            <a:round/>
            <a:headEnd type="none" w="med" len="med"/>
            <a:tailEnd type="none" w="med" len="med"/>
          </a:ln>
          <a:effectLst/>
        </p:spPr>
        <p:txBody>
          <a:bodyPr rot="0" spcFirstLastPara="0" vertOverflow="overflow" horzOverflow="overflow" vert="horz" wrap="square" lIns="68563" tIns="34281" rIns="68563" bIns="34281" numCol="1" spcCol="0" rtlCol="0" fromWordArt="0" anchor="t" anchorCtr="0" forceAA="0" compatLnSpc="1">
            <a:prstTxWarp prst="textNoShape">
              <a:avLst/>
            </a:prstTxWarp>
            <a:noAutofit/>
          </a:bodyPr>
          <a:lstStyle/>
          <a:p>
            <a:pPr defTabSz="685600"/>
            <a:endParaRPr lang="zh-CN" altLang="en-US" sz="1875" dirty="0">
              <a:latin typeface="微软雅黑" panose="020B0503020204020204" pitchFamily="34" charset="-122"/>
              <a:ea typeface="微软雅黑" panose="020B0503020204020204" pitchFamily="34" charset="-122"/>
            </a:endParaRPr>
          </a:p>
        </p:txBody>
      </p:sp>
      <p:sp>
        <p:nvSpPr>
          <p:cNvPr id="137" name="文本框 136"/>
          <p:cNvSpPr txBox="1"/>
          <p:nvPr/>
        </p:nvSpPr>
        <p:spPr bwMode="auto">
          <a:xfrm>
            <a:off x="3783549" y="4112108"/>
            <a:ext cx="1544367" cy="246221"/>
          </a:xfrm>
          <a:prstGeom prst="rect">
            <a:avLst/>
          </a:prstGeom>
          <a:noFill/>
        </p:spPr>
        <p:txBody>
          <a:bodyPr wrap="square">
            <a:spAutoFit/>
          </a:bodyPr>
          <a:lstStyle>
            <a:defPPr>
              <a:defRPr lang="en-US"/>
            </a:defPPr>
            <a:lvl1pPr marL="177800" indent="-177800">
              <a:buClr>
                <a:schemeClr val="bg1">
                  <a:lumMod val="50000"/>
                </a:schemeClr>
              </a:buClr>
              <a:buSzPct val="80000"/>
              <a:buNone/>
              <a:defRPr sz="800">
                <a:solidFill>
                  <a:schemeClr val="tx1"/>
                </a:solidFill>
                <a:latin typeface="微软雅黑" panose="020B0503020204020204" pitchFamily="34" charset="-122"/>
                <a:ea typeface="微软雅黑" panose="020B0503020204020204" pitchFamily="34" charset="-122"/>
              </a:defRPr>
            </a:lvl1pPr>
          </a:lstStyle>
          <a:p>
            <a:pPr algn="ctr"/>
            <a:r>
              <a:rPr lang="en-US" altLang="zh-CN" sz="1000" dirty="0"/>
              <a:t>Network slice KPI</a:t>
            </a:r>
          </a:p>
        </p:txBody>
      </p:sp>
      <p:sp>
        <p:nvSpPr>
          <p:cNvPr id="138" name="圆角矩形 149"/>
          <p:cNvSpPr/>
          <p:nvPr/>
        </p:nvSpPr>
        <p:spPr bwMode="auto">
          <a:xfrm>
            <a:off x="425205" y="3766706"/>
            <a:ext cx="910523" cy="531332"/>
          </a:xfrm>
          <a:prstGeom prst="roundRect">
            <a:avLst/>
          </a:prstGeom>
          <a:solidFill>
            <a:srgbClr val="00B0F0">
              <a:alpha val="50000"/>
            </a:srgb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37" tIns="34268" rIns="68537" bIns="34268" numCol="1" rtlCol="0" anchor="ctr" anchorCtr="0" compatLnSpc="1">
            <a:prstTxWarp prst="textNoShape">
              <a:avLst/>
            </a:prstTxWarp>
          </a:bodyPr>
          <a:lstStyle/>
          <a:p>
            <a:pPr algn="ctr" defTabSz="685600">
              <a:spcBef>
                <a:spcPts val="451"/>
              </a:spcBef>
              <a:buClr>
                <a:prstClr val="white">
                  <a:lumMod val="50000"/>
                </a:prstClr>
              </a:buClr>
              <a:buSzPct val="80000"/>
            </a:pPr>
            <a:r>
              <a:rPr lang="en-US" altLang="zh-CN" sz="1200" dirty="0">
                <a:latin typeface="微软雅黑" pitchFamily="34" charset="-122"/>
                <a:ea typeface="微软雅黑" pitchFamily="34" charset="-122"/>
              </a:rPr>
              <a:t>Data collection</a:t>
            </a:r>
          </a:p>
        </p:txBody>
      </p:sp>
      <p:sp>
        <p:nvSpPr>
          <p:cNvPr id="139" name="圆角矩形 149"/>
          <p:cNvSpPr/>
          <p:nvPr/>
        </p:nvSpPr>
        <p:spPr bwMode="auto">
          <a:xfrm>
            <a:off x="1591090" y="3769912"/>
            <a:ext cx="1184799" cy="541649"/>
          </a:xfrm>
          <a:prstGeom prst="roundRect">
            <a:avLst/>
          </a:prstGeom>
          <a:solidFill>
            <a:srgbClr val="00B0F0">
              <a:alpha val="50000"/>
            </a:srgb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37" tIns="34268" rIns="68537" bIns="34268" numCol="1" rtlCol="0" anchor="ctr" anchorCtr="0" compatLnSpc="1">
            <a:prstTxWarp prst="textNoShape">
              <a:avLst/>
            </a:prstTxWarp>
          </a:bodyPr>
          <a:lstStyle/>
          <a:p>
            <a:pPr algn="ctr" defTabSz="514213">
              <a:spcBef>
                <a:spcPts val="338"/>
              </a:spcBef>
              <a:buClr>
                <a:prstClr val="white">
                  <a:lumMod val="50000"/>
                </a:prstClr>
              </a:buClr>
              <a:buSzPct val="80000"/>
            </a:pPr>
            <a:r>
              <a:rPr lang="en-US" altLang="zh-CN" sz="1100" dirty="0">
                <a:latin typeface="微软雅黑" pitchFamily="34" charset="-122"/>
                <a:ea typeface="微软雅黑" pitchFamily="34" charset="-122"/>
              </a:rPr>
              <a:t>Service Distribution Model training</a:t>
            </a:r>
            <a:endParaRPr lang="zh-CN" altLang="en-US" sz="1100" dirty="0">
              <a:latin typeface="微软雅黑" pitchFamily="34" charset="-122"/>
              <a:ea typeface="微软雅黑" pitchFamily="34" charset="-122"/>
            </a:endParaRPr>
          </a:p>
        </p:txBody>
      </p:sp>
      <p:sp>
        <p:nvSpPr>
          <p:cNvPr id="140" name="右箭头 139"/>
          <p:cNvSpPr/>
          <p:nvPr/>
        </p:nvSpPr>
        <p:spPr bwMode="auto">
          <a:xfrm rot="5400000">
            <a:off x="6433" y="2967484"/>
            <a:ext cx="1390344" cy="174637"/>
          </a:xfrm>
          <a:prstGeom prst="rightArrow">
            <a:avLst/>
          </a:prstGeom>
          <a:solidFill>
            <a:schemeClr val="tx1"/>
          </a:solidFill>
          <a:ln w="9525" cap="flat" cmpd="sng" algn="ctr">
            <a:solidFill>
              <a:schemeClr val="tx1"/>
            </a:solidFill>
            <a:prstDash val="solid"/>
            <a:round/>
            <a:headEnd type="none" w="med" len="med"/>
            <a:tailEnd type="none" w="med" len="med"/>
          </a:ln>
          <a:effectLst/>
        </p:spPr>
        <p:txBody>
          <a:bodyPr rot="0" spcFirstLastPara="0" vertOverflow="overflow" horzOverflow="overflow" vert="horz" wrap="square" lIns="68563" tIns="34281" rIns="68563" bIns="34281" numCol="1" spcCol="0" rtlCol="0" fromWordArt="0" anchor="t" anchorCtr="0" forceAA="0" compatLnSpc="1">
            <a:prstTxWarp prst="textNoShape">
              <a:avLst/>
            </a:prstTxWarp>
            <a:noAutofit/>
          </a:bodyPr>
          <a:lstStyle/>
          <a:p>
            <a:pPr defTabSz="685600"/>
            <a:endParaRPr lang="zh-CN" altLang="en-US" sz="1875" dirty="0">
              <a:latin typeface="微软雅黑" panose="020B0503020204020204" pitchFamily="34" charset="-122"/>
              <a:ea typeface="微软雅黑" panose="020B0503020204020204" pitchFamily="34" charset="-122"/>
            </a:endParaRPr>
          </a:p>
        </p:txBody>
      </p:sp>
      <p:sp>
        <p:nvSpPr>
          <p:cNvPr id="141" name="文本框 140"/>
          <p:cNvSpPr txBox="1"/>
          <p:nvPr/>
        </p:nvSpPr>
        <p:spPr bwMode="auto">
          <a:xfrm>
            <a:off x="743993" y="2660915"/>
            <a:ext cx="2911384" cy="276999"/>
          </a:xfrm>
          <a:prstGeom prst="rect">
            <a:avLst/>
          </a:prstGeom>
          <a:noFill/>
        </p:spPr>
        <p:txBody>
          <a:bodyPr wrap="square">
            <a:spAutoFit/>
          </a:bodyPr>
          <a:lstStyle>
            <a:defPPr>
              <a:defRPr lang="zh-CN"/>
            </a:defPPr>
            <a:lvl1pPr algn="ctr">
              <a:buNone/>
              <a:defRPr sz="1400">
                <a:solidFill>
                  <a:schemeClr val="bg1"/>
                </a:solidFill>
              </a:defRPr>
            </a:lvl1pPr>
          </a:lstStyle>
          <a:p>
            <a:pPr marL="177796" indent="-177796" algn="l">
              <a:buClr>
                <a:schemeClr val="bg1">
                  <a:lumMod val="50000"/>
                </a:schemeClr>
              </a:buClr>
              <a:buSzPct val="80000"/>
            </a:pPr>
            <a:r>
              <a:rPr lang="en-US" altLang="zh-CN" sz="1200" dirty="0">
                <a:solidFill>
                  <a:schemeClr val="tx1"/>
                </a:solidFill>
                <a:latin typeface="微软雅黑" panose="020B0503020204020204" pitchFamily="34" charset="-122"/>
                <a:ea typeface="微软雅黑" panose="020B0503020204020204" pitchFamily="34" charset="-122"/>
              </a:rPr>
              <a:t>Service MOS Data</a:t>
            </a:r>
          </a:p>
        </p:txBody>
      </p:sp>
      <p:cxnSp>
        <p:nvCxnSpPr>
          <p:cNvPr id="142" name="直接连接符 141"/>
          <p:cNvCxnSpPr/>
          <p:nvPr/>
        </p:nvCxnSpPr>
        <p:spPr bwMode="auto">
          <a:xfrm flipV="1">
            <a:off x="2924141" y="4057944"/>
            <a:ext cx="949201" cy="1"/>
          </a:xfrm>
          <a:prstGeom prst="line">
            <a:avLst/>
          </a:prstGeom>
          <a:noFill/>
          <a:ln w="34925" cap="flat" cmpd="sng" algn="ctr">
            <a:solidFill>
              <a:schemeClr val="tx1"/>
            </a:solidFill>
            <a:prstDash val="solid"/>
            <a:round/>
            <a:headEnd type="none" w="med" len="med"/>
            <a:tailEnd type="none" w="med" len="med"/>
          </a:ln>
          <a:effectLst/>
        </p:spPr>
      </p:cxnSp>
      <p:sp>
        <p:nvSpPr>
          <p:cNvPr id="143" name="右箭头 142"/>
          <p:cNvSpPr/>
          <p:nvPr/>
        </p:nvSpPr>
        <p:spPr bwMode="auto">
          <a:xfrm rot="5400000">
            <a:off x="3367790" y="4490284"/>
            <a:ext cx="1005409" cy="109013"/>
          </a:xfrm>
          <a:prstGeom prst="rightArrow">
            <a:avLst/>
          </a:prstGeom>
          <a:solidFill>
            <a:schemeClr val="tx1"/>
          </a:solidFill>
          <a:ln w="9525" cap="flat" cmpd="sng" algn="ctr">
            <a:solidFill>
              <a:schemeClr val="tx1"/>
            </a:solidFill>
            <a:prstDash val="solid"/>
            <a:round/>
            <a:headEnd type="none" w="med" len="med"/>
            <a:tailEnd type="none" w="med" len="med"/>
          </a:ln>
          <a:effectLst/>
        </p:spPr>
        <p:txBody>
          <a:bodyPr rot="0" spcFirstLastPara="0" vertOverflow="overflow" horzOverflow="overflow" vert="horz" wrap="square" lIns="68563" tIns="34281" rIns="68563" bIns="34281" numCol="1" spcCol="0" rtlCol="0" fromWordArt="0" anchor="t" anchorCtr="0" forceAA="0" compatLnSpc="1">
            <a:prstTxWarp prst="textNoShape">
              <a:avLst/>
            </a:prstTxWarp>
            <a:noAutofit/>
          </a:bodyPr>
          <a:lstStyle/>
          <a:p>
            <a:pPr defTabSz="685600"/>
            <a:endParaRPr lang="zh-CN" altLang="en-US" sz="1875" dirty="0">
              <a:latin typeface="微软雅黑" panose="020B0503020204020204" pitchFamily="34" charset="-122"/>
              <a:ea typeface="微软雅黑" panose="020B0503020204020204" pitchFamily="34" charset="-122"/>
            </a:endParaRPr>
          </a:p>
        </p:txBody>
      </p:sp>
      <p:grpSp>
        <p:nvGrpSpPr>
          <p:cNvPr id="144" name="组合 143"/>
          <p:cNvGrpSpPr/>
          <p:nvPr/>
        </p:nvGrpSpPr>
        <p:grpSpPr>
          <a:xfrm>
            <a:off x="2289841" y="5563227"/>
            <a:ext cx="3182543" cy="362051"/>
            <a:chOff x="1796217" y="4389290"/>
            <a:chExt cx="2386907" cy="271538"/>
          </a:xfrm>
        </p:grpSpPr>
        <p:cxnSp>
          <p:nvCxnSpPr>
            <p:cNvPr id="145" name="直接连接符 144"/>
            <p:cNvCxnSpPr/>
            <p:nvPr/>
          </p:nvCxnSpPr>
          <p:spPr bwMode="auto">
            <a:xfrm>
              <a:off x="1796217" y="4389290"/>
              <a:ext cx="0" cy="271538"/>
            </a:xfrm>
            <a:prstGeom prst="line">
              <a:avLst/>
            </a:prstGeom>
            <a:noFill/>
            <a:ln w="38100" cap="flat" cmpd="sng" algn="ctr">
              <a:solidFill>
                <a:srgbClr val="C00000"/>
              </a:solidFill>
              <a:prstDash val="solid"/>
              <a:round/>
              <a:headEnd type="none" w="med" len="med"/>
              <a:tailEnd type="none" w="med" len="med"/>
            </a:ln>
            <a:effectLst/>
          </p:spPr>
        </p:cxnSp>
        <p:cxnSp>
          <p:nvCxnSpPr>
            <p:cNvPr id="146" name="直接连接符 145"/>
            <p:cNvCxnSpPr/>
            <p:nvPr/>
          </p:nvCxnSpPr>
          <p:spPr bwMode="auto">
            <a:xfrm>
              <a:off x="1796217" y="4660828"/>
              <a:ext cx="2386907" cy="0"/>
            </a:xfrm>
            <a:prstGeom prst="line">
              <a:avLst/>
            </a:prstGeom>
            <a:noFill/>
            <a:ln w="38100" cap="flat" cmpd="sng" algn="ctr">
              <a:solidFill>
                <a:srgbClr val="C00000"/>
              </a:solidFill>
              <a:prstDash val="solid"/>
              <a:round/>
              <a:headEnd type="none" w="med" len="med"/>
              <a:tailEnd type="none" w="med" len="med"/>
            </a:ln>
            <a:effectLst/>
          </p:spPr>
        </p:cxnSp>
        <p:cxnSp>
          <p:nvCxnSpPr>
            <p:cNvPr id="147" name="直接箭头连接符 146"/>
            <p:cNvCxnSpPr/>
            <p:nvPr/>
          </p:nvCxnSpPr>
          <p:spPr bwMode="auto">
            <a:xfrm flipV="1">
              <a:off x="4183124" y="4389290"/>
              <a:ext cx="0" cy="271538"/>
            </a:xfrm>
            <a:prstGeom prst="straightConnector1">
              <a:avLst/>
            </a:prstGeom>
            <a:noFill/>
            <a:ln w="38100" cap="flat" cmpd="sng" algn="ctr">
              <a:solidFill>
                <a:srgbClr val="C00000"/>
              </a:solidFill>
              <a:prstDash val="solid"/>
              <a:round/>
              <a:headEnd type="none" w="med" len="med"/>
              <a:tailEnd type="triangle"/>
            </a:ln>
            <a:effectLst/>
          </p:spPr>
        </p:cxnSp>
      </p:grpSp>
      <p:sp>
        <p:nvSpPr>
          <p:cNvPr id="148" name="文本框 147"/>
          <p:cNvSpPr txBox="1"/>
          <p:nvPr/>
        </p:nvSpPr>
        <p:spPr bwMode="auto">
          <a:xfrm>
            <a:off x="2199685" y="5907043"/>
            <a:ext cx="3552395" cy="461665"/>
          </a:xfrm>
          <a:prstGeom prst="rect">
            <a:avLst/>
          </a:prstGeom>
          <a:noFill/>
        </p:spPr>
        <p:txBody>
          <a:bodyPr wrap="square">
            <a:spAutoFit/>
          </a:bodyPr>
          <a:lstStyle>
            <a:defPPr>
              <a:defRPr lang="zh-CN"/>
            </a:defPPr>
            <a:lvl1pPr algn="ctr">
              <a:buNone/>
              <a:defRPr sz="1400">
                <a:solidFill>
                  <a:schemeClr val="bg1"/>
                </a:solidFill>
              </a:defRPr>
            </a:lvl1pPr>
          </a:lstStyle>
          <a:p>
            <a:r>
              <a:rPr lang="en-US" sz="1200" dirty="0">
                <a:solidFill>
                  <a:schemeClr val="tx1"/>
                </a:solidFill>
              </a:rPr>
              <a:t>Slice B Congestion Notification e.g. indicating how much slice B SLA is not met  </a:t>
            </a:r>
          </a:p>
        </p:txBody>
      </p:sp>
      <p:sp>
        <p:nvSpPr>
          <p:cNvPr id="64" name="文本框 63"/>
          <p:cNvSpPr txBox="1"/>
          <p:nvPr/>
        </p:nvSpPr>
        <p:spPr bwMode="auto">
          <a:xfrm>
            <a:off x="6539115" y="4677139"/>
            <a:ext cx="1669120" cy="523220"/>
          </a:xfrm>
          <a:prstGeom prst="rect">
            <a:avLst/>
          </a:prstGeom>
          <a:noFill/>
        </p:spPr>
        <p:txBody>
          <a:bodyPr wrap="square">
            <a:spAutoFit/>
          </a:bodyPr>
          <a:lstStyle>
            <a:defPPr>
              <a:defRPr lang="en-GB"/>
            </a:defPPr>
            <a:lvl1pPr marL="177800" indent="-177800">
              <a:buClr>
                <a:schemeClr val="bg1">
                  <a:lumMod val="50000"/>
                </a:schemeClr>
              </a:buClr>
              <a:buSzPct val="80000"/>
              <a:buNone/>
              <a:defRPr sz="1200">
                <a:latin typeface="微软雅黑" panose="020B0503020204020204" pitchFamily="34" charset="-122"/>
                <a:ea typeface="微软雅黑" panose="020B0503020204020204" pitchFamily="34" charset="-122"/>
              </a:defRPr>
            </a:lvl1pPr>
          </a:lstStyle>
          <a:p>
            <a:pPr algn="ctr"/>
            <a:r>
              <a:rPr lang="en-US" altLang="zh-CN" sz="1400" kern="0" dirty="0">
                <a:latin typeface="Calibri" panose="020F0502020204030204" pitchFamily="34" charset="0"/>
                <a:ea typeface="宋体" panose="02010600030101010101" pitchFamily="2" charset="-122"/>
                <a:cs typeface="Calibri" panose="020F0502020204030204" pitchFamily="34" charset="0"/>
              </a:rPr>
              <a:t>Network </a:t>
            </a:r>
            <a:r>
              <a:rPr lang="en-US" altLang="zh-CN" sz="1400" kern="0" dirty="0" err="1">
                <a:latin typeface="Calibri" panose="020F0502020204030204" pitchFamily="34" charset="0"/>
                <a:ea typeface="宋体" panose="02010600030101010101" pitchFamily="2" charset="-122"/>
                <a:cs typeface="Calibri" panose="020F0502020204030204" pitchFamily="34" charset="0"/>
              </a:rPr>
              <a:t>KPIs</a:t>
            </a:r>
            <a:r>
              <a:rPr lang="en-US" altLang="zh-CN" sz="1400" kern="0" dirty="0">
                <a:latin typeface="Calibri" panose="020F0502020204030204" pitchFamily="34" charset="0"/>
                <a:ea typeface="宋体" panose="02010600030101010101" pitchFamily="2" charset="-122"/>
                <a:cs typeface="Calibri" panose="020F0502020204030204" pitchFamily="34" charset="0"/>
              </a:rPr>
              <a:t> Value</a:t>
            </a:r>
          </a:p>
          <a:p>
            <a:pPr algn="ctr"/>
            <a:r>
              <a:rPr lang="en-US" altLang="zh-CN" sz="1400" kern="0" dirty="0">
                <a:latin typeface="Calibri" panose="020F0502020204030204" pitchFamily="34" charset="0"/>
                <a:ea typeface="宋体" panose="02010600030101010101" pitchFamily="2" charset="-122"/>
                <a:cs typeface="Calibri" panose="020F0502020204030204" pitchFamily="34" charset="0"/>
              </a:rPr>
              <a:t> </a:t>
            </a:r>
            <a:r>
              <a:rPr lang="en-US" altLang="zh-CN" sz="1400" kern="0" dirty="0">
                <a:latin typeface="Calibri" panose="020F0502020204030204" pitchFamily="34" charset="0"/>
                <a:ea typeface="宋体" panose="02010600030101010101" pitchFamily="2" charset="-122"/>
              </a:rPr>
              <a:t>(for slice A+B)</a:t>
            </a:r>
            <a:endParaRPr lang="en-US" altLang="zh-CN" sz="1400" dirty="0"/>
          </a:p>
        </p:txBody>
      </p:sp>
      <p:grpSp>
        <p:nvGrpSpPr>
          <p:cNvPr id="65" name="组合 64"/>
          <p:cNvGrpSpPr/>
          <p:nvPr/>
        </p:nvGrpSpPr>
        <p:grpSpPr>
          <a:xfrm>
            <a:off x="6288021" y="3697686"/>
            <a:ext cx="1597919" cy="1843549"/>
            <a:chOff x="4827506" y="2701394"/>
            <a:chExt cx="1112646" cy="1382662"/>
          </a:xfrm>
        </p:grpSpPr>
        <p:cxnSp>
          <p:nvCxnSpPr>
            <p:cNvPr id="66" name="直接连接符 65"/>
            <p:cNvCxnSpPr/>
            <p:nvPr/>
          </p:nvCxnSpPr>
          <p:spPr bwMode="auto">
            <a:xfrm flipH="1" flipV="1">
              <a:off x="5076056" y="4083918"/>
              <a:ext cx="864096" cy="138"/>
            </a:xfrm>
            <a:prstGeom prst="line">
              <a:avLst/>
            </a:prstGeom>
            <a:noFill/>
            <a:ln w="34925" cap="flat" cmpd="sng" algn="ctr">
              <a:solidFill>
                <a:schemeClr val="tx2"/>
              </a:solidFill>
              <a:prstDash val="solid"/>
              <a:round/>
              <a:headEnd type="none" w="med" len="med"/>
              <a:tailEnd type="none" w="med" len="med"/>
            </a:ln>
            <a:effectLst/>
          </p:spPr>
        </p:cxnSp>
        <p:cxnSp>
          <p:nvCxnSpPr>
            <p:cNvPr id="67" name="直接连接符 66"/>
            <p:cNvCxnSpPr/>
            <p:nvPr/>
          </p:nvCxnSpPr>
          <p:spPr bwMode="auto">
            <a:xfrm flipV="1">
              <a:off x="5076056" y="2701394"/>
              <a:ext cx="0" cy="1382524"/>
            </a:xfrm>
            <a:prstGeom prst="line">
              <a:avLst/>
            </a:prstGeom>
            <a:noFill/>
            <a:ln w="34925" cap="flat" cmpd="sng" algn="ctr">
              <a:solidFill>
                <a:schemeClr val="tx2"/>
              </a:solidFill>
              <a:prstDash val="solid"/>
              <a:round/>
              <a:headEnd type="none" w="med" len="med"/>
              <a:tailEnd type="none" w="med" len="med"/>
            </a:ln>
            <a:effectLst/>
          </p:spPr>
        </p:cxnSp>
        <p:cxnSp>
          <p:nvCxnSpPr>
            <p:cNvPr id="68" name="直接连接符 67"/>
            <p:cNvCxnSpPr/>
            <p:nvPr/>
          </p:nvCxnSpPr>
          <p:spPr bwMode="auto">
            <a:xfrm flipH="1">
              <a:off x="4827506" y="2701394"/>
              <a:ext cx="248550" cy="1"/>
            </a:xfrm>
            <a:prstGeom prst="line">
              <a:avLst/>
            </a:prstGeom>
            <a:noFill/>
            <a:ln w="34925" cap="flat" cmpd="sng" algn="ctr">
              <a:solidFill>
                <a:schemeClr val="tx2"/>
              </a:solidFill>
              <a:prstDash val="solid"/>
              <a:round/>
              <a:headEnd type="none" w="med" len="med"/>
              <a:tailEnd type="triangle" w="med" len="med"/>
            </a:ln>
            <a:effectLst/>
          </p:spPr>
        </p:cxnSp>
      </p:grpSp>
    </p:spTree>
    <p:extLst>
      <p:ext uri="{BB962C8B-B14F-4D97-AF65-F5344CB8AC3E}">
        <p14:creationId xmlns:p14="http://schemas.microsoft.com/office/powerpoint/2010/main" val="3188942283"/>
      </p:ext>
    </p:extLst>
  </p:cSld>
  <p:clrMapOvr>
    <a:masterClrMapping/>
  </p:clrMapOvr>
  <mc:AlternateContent xmlns:mc="http://schemas.openxmlformats.org/markup-compatibility/2006" xmlns:p14="http://schemas.microsoft.com/office/powerpoint/2010/main">
    <mc:Choice Requires="p14">
      <p:transition p14:dur="10" advClick="0" advTm="8000"/>
    </mc:Choice>
    <mc:Fallback xmlns="">
      <p:transition advClick="0" advTm="8000"/>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eaLnBrk="1" hangingPunct="1"/>
            <a:r>
              <a:rPr lang="en-US" b="1" dirty="0">
                <a:solidFill>
                  <a:srgbClr val="C00000"/>
                </a:solidFill>
              </a:rPr>
              <a:t>Content</a:t>
            </a:r>
          </a:p>
        </p:txBody>
      </p:sp>
      <p:sp>
        <p:nvSpPr>
          <p:cNvPr id="3" name="内容占位符 2"/>
          <p:cNvSpPr>
            <a:spLocks noGrp="1"/>
          </p:cNvSpPr>
          <p:nvPr>
            <p:ph idx="1"/>
          </p:nvPr>
        </p:nvSpPr>
        <p:spPr/>
        <p:txBody>
          <a:bodyPr/>
          <a:lstStyle/>
          <a:p>
            <a:pPr>
              <a:buClr>
                <a:srgbClr val="C00000"/>
              </a:buClr>
              <a:buFont typeface="+mj-lt"/>
              <a:buAutoNum type="arabicPeriod"/>
            </a:pPr>
            <a:r>
              <a:rPr lang="en-US" sz="2200" dirty="0">
                <a:solidFill>
                  <a:srgbClr val="002060"/>
                </a:solidFill>
              </a:rPr>
              <a:t>General introduction and discussion</a:t>
            </a:r>
            <a:r>
              <a:rPr lang="en-US" sz="2200" b="1" u="sng" dirty="0" smtClean="0">
                <a:solidFill>
                  <a:srgbClr val="C00000"/>
                </a:solidFill>
              </a:rPr>
              <a:t> </a:t>
            </a:r>
          </a:p>
          <a:p>
            <a:pPr>
              <a:buClr>
                <a:srgbClr val="C00000"/>
              </a:buClr>
              <a:buFont typeface="+mj-lt"/>
              <a:buAutoNum type="arabicPeriod"/>
            </a:pPr>
            <a:r>
              <a:rPr lang="en-US" altLang="zh-CN" sz="2200" dirty="0">
                <a:solidFill>
                  <a:srgbClr val="002060"/>
                </a:solidFill>
              </a:rPr>
              <a:t>NWDAF Provide Load Level Info to 5GC NF</a:t>
            </a:r>
            <a:endParaRPr lang="en-US" sz="2200" dirty="0">
              <a:solidFill>
                <a:srgbClr val="002060"/>
              </a:solidFill>
            </a:endParaRPr>
          </a:p>
          <a:p>
            <a:pPr>
              <a:buClr>
                <a:srgbClr val="C00000"/>
              </a:buClr>
              <a:buFont typeface="+mj-lt"/>
              <a:buAutoNum type="arabicPeriod"/>
            </a:pPr>
            <a:r>
              <a:rPr lang="en-US" sz="2200" b="1" u="sng" dirty="0">
                <a:solidFill>
                  <a:srgbClr val="C00000"/>
                </a:solidFill>
              </a:rPr>
              <a:t>Network Slice Priority </a:t>
            </a:r>
          </a:p>
        </p:txBody>
      </p:sp>
    </p:spTree>
    <p:extLst>
      <p:ext uri="{BB962C8B-B14F-4D97-AF65-F5344CB8AC3E}">
        <p14:creationId xmlns:p14="http://schemas.microsoft.com/office/powerpoint/2010/main" val="3829938347"/>
      </p:ext>
    </p:extLst>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51933" y="-29306"/>
            <a:ext cx="9103784"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a:bodyPr>
          <a:lstStyle/>
          <a:p>
            <a:r>
              <a:rPr lang="en-US" sz="2400" b="1" dirty="0">
                <a:solidFill>
                  <a:srgbClr val="C00000"/>
                </a:solidFill>
              </a:rPr>
              <a:t>Procedure for </a:t>
            </a:r>
            <a:r>
              <a:rPr lang="en-US" sz="2400" b="1" dirty="0" smtClean="0">
                <a:solidFill>
                  <a:srgbClr val="C00000"/>
                </a:solidFill>
              </a:rPr>
              <a:t>newly added slice B with Field Test Indication</a:t>
            </a:r>
            <a:endParaRPr lang="en-US" sz="2400" b="1" dirty="0">
              <a:solidFill>
                <a:srgbClr val="C00000"/>
              </a:solidFill>
            </a:endParaRPr>
          </a:p>
        </p:txBody>
      </p:sp>
      <p:graphicFrame>
        <p:nvGraphicFramePr>
          <p:cNvPr id="6" name="内容占位符 5"/>
          <p:cNvGraphicFramePr>
            <a:graphicFrameLocks noGrp="1" noChangeAspect="1"/>
          </p:cNvGraphicFramePr>
          <p:nvPr>
            <p:ph sz="quarter" idx="11"/>
            <p:extLst>
              <p:ext uri="{D42A27DB-BD31-4B8C-83A1-F6EECF244321}">
                <p14:modId xmlns:p14="http://schemas.microsoft.com/office/powerpoint/2010/main" val="724345240"/>
              </p:ext>
            </p:extLst>
          </p:nvPr>
        </p:nvGraphicFramePr>
        <p:xfrm>
          <a:off x="473808" y="1266092"/>
          <a:ext cx="5387975" cy="4829908"/>
        </p:xfrm>
        <a:graphic>
          <a:graphicData uri="http://schemas.openxmlformats.org/presentationml/2006/ole">
            <mc:AlternateContent xmlns:mc="http://schemas.openxmlformats.org/markup-compatibility/2006">
              <mc:Choice xmlns:v="urn:schemas-microsoft-com:vml" Requires="v">
                <p:oleObj spid="_x0000_s36945" name="Visio" r:id="rId4" imgW="12710160" imgH="7665644" progId="Visio.Drawing.11">
                  <p:embed/>
                </p:oleObj>
              </mc:Choice>
              <mc:Fallback>
                <p:oleObj name="Visio" r:id="rId4" imgW="12710160" imgH="7665644" progId="Visio.Drawing.11">
                  <p:embed/>
                  <p:pic>
                    <p:nvPicPr>
                      <p:cNvPr id="0" name=""/>
                      <p:cNvPicPr/>
                      <p:nvPr/>
                    </p:nvPicPr>
                    <p:blipFill>
                      <a:blip r:embed="rId5"/>
                      <a:stretch>
                        <a:fillRect/>
                      </a:stretch>
                    </p:blipFill>
                    <p:spPr>
                      <a:xfrm>
                        <a:off x="473808" y="1266092"/>
                        <a:ext cx="5387975" cy="4829908"/>
                      </a:xfrm>
                      <a:prstGeom prst="rect">
                        <a:avLst/>
                      </a:prstGeom>
                    </p:spPr>
                  </p:pic>
                </p:oleObj>
              </mc:Fallback>
            </mc:AlternateContent>
          </a:graphicData>
        </a:graphic>
      </p:graphicFrame>
      <p:sp>
        <p:nvSpPr>
          <p:cNvPr id="7" name="文本框 6"/>
          <p:cNvSpPr txBox="1"/>
          <p:nvPr/>
        </p:nvSpPr>
        <p:spPr>
          <a:xfrm>
            <a:off x="6086706" y="946524"/>
            <a:ext cx="5976339" cy="5576911"/>
          </a:xfrm>
          <a:prstGeom prst="rect">
            <a:avLst/>
          </a:prstGeom>
          <a:noFill/>
        </p:spPr>
        <p:txBody>
          <a:bodyPr wrap="square" rtlCol="0">
            <a:spAutoFit/>
          </a:bodyPr>
          <a:lstStyle/>
          <a:p>
            <a:pPr>
              <a:spcBef>
                <a:spcPct val="20000"/>
              </a:spcBef>
            </a:pPr>
            <a:r>
              <a:rPr lang="en-US" altLang="zh-CN" sz="1800" dirty="0">
                <a:solidFill>
                  <a:srgbClr val="002060"/>
                </a:solidFill>
                <a:latin typeface="+mj-lt"/>
                <a:cs typeface="+mn-cs"/>
              </a:rPr>
              <a:t>Step 1. Given that a network has deployed Slice A and new slice B is created, </a:t>
            </a:r>
            <a:r>
              <a:rPr lang="en-US" altLang="zh-CN" sz="1800" dirty="0" smtClean="0">
                <a:solidFill>
                  <a:srgbClr val="002060"/>
                </a:solidFill>
                <a:latin typeface="+mj-lt"/>
                <a:cs typeface="+mn-cs"/>
              </a:rPr>
              <a:t>field test for slice B begin and Slice B SLA is not signed.</a:t>
            </a:r>
          </a:p>
          <a:p>
            <a:pPr>
              <a:spcBef>
                <a:spcPct val="20000"/>
              </a:spcBef>
            </a:pPr>
            <a:endParaRPr lang="en-US" altLang="zh-CN" sz="1800" dirty="0" smtClean="0">
              <a:solidFill>
                <a:srgbClr val="002060"/>
              </a:solidFill>
              <a:latin typeface="+mj-lt"/>
              <a:cs typeface="+mn-cs"/>
            </a:endParaRPr>
          </a:p>
          <a:p>
            <a:pPr>
              <a:spcBef>
                <a:spcPct val="20000"/>
              </a:spcBef>
            </a:pPr>
            <a:r>
              <a:rPr lang="en-US" altLang="zh-CN" sz="1800" dirty="0" smtClean="0">
                <a:solidFill>
                  <a:srgbClr val="002060"/>
                </a:solidFill>
                <a:latin typeface="+mj-lt"/>
                <a:cs typeface="+mn-cs"/>
              </a:rPr>
              <a:t>Step 1. NSSF subscribes the network load level information per region per time to the NWDAF;</a:t>
            </a:r>
          </a:p>
          <a:p>
            <a:pPr>
              <a:spcBef>
                <a:spcPct val="20000"/>
              </a:spcBef>
            </a:pPr>
            <a:endParaRPr lang="en-US" altLang="zh-CN" sz="1800" dirty="0" smtClean="0">
              <a:solidFill>
                <a:srgbClr val="002060"/>
              </a:solidFill>
              <a:latin typeface="+mj-lt"/>
              <a:cs typeface="+mn-cs"/>
            </a:endParaRPr>
          </a:p>
          <a:p>
            <a:pPr>
              <a:spcBef>
                <a:spcPct val="20000"/>
              </a:spcBef>
            </a:pPr>
            <a:r>
              <a:rPr lang="en-US" altLang="zh-CN" sz="1800" dirty="0" smtClean="0">
                <a:solidFill>
                  <a:srgbClr val="002060"/>
                </a:solidFill>
                <a:latin typeface="+mj-lt"/>
                <a:cs typeface="+mn-cs"/>
              </a:rPr>
              <a:t>Step 2. NSSF temporarily indicates slice B Field Trial Indication to  PCF to avoid </a:t>
            </a:r>
            <a:r>
              <a:rPr lang="en-US" altLang="zh-CN" sz="1800" dirty="0">
                <a:solidFill>
                  <a:srgbClr val="002060"/>
                </a:solidFill>
                <a:latin typeface="+mj-lt"/>
                <a:cs typeface="+mn-cs"/>
              </a:rPr>
              <a:t>impacting the agreed SLA for Slice </a:t>
            </a:r>
            <a:r>
              <a:rPr lang="en-US" altLang="zh-CN" sz="1800" dirty="0" smtClean="0">
                <a:solidFill>
                  <a:srgbClr val="002060"/>
                </a:solidFill>
                <a:latin typeface="+mj-lt"/>
                <a:cs typeface="+mn-cs"/>
              </a:rPr>
              <a:t>A i.e. RAN will prioritize Slice A related activity compared to slice B.</a:t>
            </a:r>
          </a:p>
          <a:p>
            <a:pPr>
              <a:spcBef>
                <a:spcPct val="20000"/>
              </a:spcBef>
            </a:pPr>
            <a:endParaRPr lang="en-US" altLang="zh-CN" sz="1800" dirty="0">
              <a:solidFill>
                <a:srgbClr val="002060"/>
              </a:solidFill>
              <a:latin typeface="+mj-lt"/>
              <a:cs typeface="+mn-cs"/>
            </a:endParaRPr>
          </a:p>
          <a:p>
            <a:r>
              <a:rPr lang="en-US" altLang="zh-CN" sz="1800" dirty="0" smtClean="0">
                <a:solidFill>
                  <a:srgbClr val="002060"/>
                </a:solidFill>
                <a:latin typeface="+mj-lt"/>
                <a:cs typeface="+mn-cs"/>
              </a:rPr>
              <a:t>Step 3. </a:t>
            </a:r>
            <a:r>
              <a:rPr lang="en-US" altLang="zh-CN" sz="1800" dirty="0">
                <a:solidFill>
                  <a:srgbClr val="002060"/>
                </a:solidFill>
                <a:latin typeface="+mj-lt"/>
                <a:cs typeface="+mn-cs"/>
              </a:rPr>
              <a:t>Slice B Field Test  complete and Slice B SLA is </a:t>
            </a:r>
            <a:r>
              <a:rPr lang="en-US" altLang="zh-CN" sz="1800" dirty="0" smtClean="0">
                <a:solidFill>
                  <a:srgbClr val="002060"/>
                </a:solidFill>
                <a:latin typeface="+mj-lt"/>
                <a:cs typeface="+mn-cs"/>
              </a:rPr>
              <a:t>signed</a:t>
            </a:r>
            <a:endParaRPr lang="en-US" altLang="zh-CN" sz="1800" dirty="0" smtClean="0">
              <a:solidFill>
                <a:srgbClr val="002060"/>
              </a:solidFill>
              <a:latin typeface="+mj-lt"/>
            </a:endParaRPr>
          </a:p>
          <a:p>
            <a:pPr>
              <a:spcBef>
                <a:spcPct val="20000"/>
              </a:spcBef>
            </a:pPr>
            <a:endParaRPr lang="en-US" altLang="zh-CN" sz="1800" dirty="0" smtClean="0">
              <a:solidFill>
                <a:srgbClr val="002060"/>
              </a:solidFill>
              <a:latin typeface="+mj-lt"/>
              <a:cs typeface="+mn-cs"/>
            </a:endParaRPr>
          </a:p>
          <a:p>
            <a:pPr>
              <a:spcBef>
                <a:spcPct val="20000"/>
              </a:spcBef>
            </a:pPr>
            <a:r>
              <a:rPr lang="en-US" altLang="zh-CN" sz="1800" dirty="0" smtClean="0">
                <a:solidFill>
                  <a:srgbClr val="002060"/>
                </a:solidFill>
                <a:latin typeface="+mj-lt"/>
                <a:cs typeface="+mn-cs"/>
              </a:rPr>
              <a:t>Step 4. NWDAF notifies the slice B load level information to the NSSF.</a:t>
            </a:r>
          </a:p>
          <a:p>
            <a:pPr>
              <a:spcBef>
                <a:spcPct val="20000"/>
              </a:spcBef>
            </a:pPr>
            <a:endParaRPr lang="en-US" altLang="zh-CN" sz="1800" dirty="0">
              <a:solidFill>
                <a:srgbClr val="002060"/>
              </a:solidFill>
              <a:latin typeface="+mj-lt"/>
              <a:cs typeface="+mn-cs"/>
            </a:endParaRPr>
          </a:p>
          <a:p>
            <a:pPr>
              <a:spcBef>
                <a:spcPct val="20000"/>
              </a:spcBef>
            </a:pPr>
            <a:r>
              <a:rPr lang="en-US" altLang="zh-CN" sz="1800" dirty="0">
                <a:solidFill>
                  <a:srgbClr val="002060"/>
                </a:solidFill>
                <a:latin typeface="+mj-lt"/>
                <a:cs typeface="+mn-cs"/>
              </a:rPr>
              <a:t>Step 5. NSSF determines to remove the slice B Field Trial Indication . </a:t>
            </a:r>
          </a:p>
        </p:txBody>
      </p:sp>
    </p:spTree>
    <p:extLst>
      <p:ext uri="{BB962C8B-B14F-4D97-AF65-F5344CB8AC3E}">
        <p14:creationId xmlns:p14="http://schemas.microsoft.com/office/powerpoint/2010/main" val="2258645778"/>
      </p:ext>
    </p:extLst>
  </p:cSld>
  <p:clrMapOvr>
    <a:masterClrMapping/>
  </p:clrMapOvr>
  <mc:AlternateContent xmlns:mc="http://schemas.openxmlformats.org/markup-compatibility/2006" xmlns:p14="http://schemas.microsoft.com/office/powerpoint/2010/main">
    <mc:Choice Requires="p14">
      <p:transition p14:dur="10" advClick="0" advTm="8000"/>
    </mc:Choice>
    <mc:Fallback xmlns="">
      <p:transition advClick="0" advTm="800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对象 23"/>
          <p:cNvGraphicFramePr>
            <a:graphicFrameLocks noChangeAspect="1"/>
          </p:cNvGraphicFramePr>
          <p:nvPr>
            <p:extLst>
              <p:ext uri="{D42A27DB-BD31-4B8C-83A1-F6EECF244321}">
                <p14:modId xmlns:p14="http://schemas.microsoft.com/office/powerpoint/2010/main" val="2778276016"/>
              </p:ext>
            </p:extLst>
          </p:nvPr>
        </p:nvGraphicFramePr>
        <p:xfrm>
          <a:off x="3732895" y="1029603"/>
          <a:ext cx="3556000" cy="4084638"/>
        </p:xfrm>
        <a:graphic>
          <a:graphicData uri="http://schemas.openxmlformats.org/presentationml/2006/ole">
            <mc:AlternateContent xmlns:mc="http://schemas.openxmlformats.org/markup-compatibility/2006">
              <mc:Choice xmlns:v="urn:schemas-microsoft-com:vml" Requires="v">
                <p:oleObj spid="_x0000_s58389" name="Visio" r:id="rId4" imgW="2800367" imgH="2686109" progId="Visio.Drawing.11">
                  <p:embed/>
                </p:oleObj>
              </mc:Choice>
              <mc:Fallback>
                <p:oleObj name="Visio" r:id="rId4" imgW="2800367" imgH="2686109" progId="Visio.Drawing.11">
                  <p:embed/>
                  <p:pic>
                    <p:nvPicPr>
                      <p:cNvPr id="0" name=""/>
                      <p:cNvPicPr/>
                      <p:nvPr/>
                    </p:nvPicPr>
                    <p:blipFill>
                      <a:blip r:embed="rId5"/>
                      <a:stretch>
                        <a:fillRect/>
                      </a:stretch>
                    </p:blipFill>
                    <p:spPr>
                      <a:xfrm>
                        <a:off x="3732895" y="1029603"/>
                        <a:ext cx="3556000" cy="4084638"/>
                      </a:xfrm>
                      <a:prstGeom prst="rect">
                        <a:avLst/>
                      </a:prstGeom>
                    </p:spPr>
                  </p:pic>
                </p:oleObj>
              </mc:Fallback>
            </mc:AlternateContent>
          </a:graphicData>
        </a:graphic>
      </p:graphicFrame>
      <p:sp>
        <p:nvSpPr>
          <p:cNvPr id="25" name="矩形 24"/>
          <p:cNvSpPr/>
          <p:nvPr/>
        </p:nvSpPr>
        <p:spPr>
          <a:xfrm>
            <a:off x="7076057" y="1188672"/>
            <a:ext cx="5308066" cy="261610"/>
          </a:xfrm>
          <a:prstGeom prst="rect">
            <a:avLst/>
          </a:prstGeom>
        </p:spPr>
        <p:txBody>
          <a:bodyPr wrap="square">
            <a:spAutoFit/>
          </a:bodyPr>
          <a:lstStyle/>
          <a:p>
            <a:pPr algn="ctr"/>
            <a:r>
              <a:rPr lang="en-GB" altLang="zh-CN" sz="1100" dirty="0" smtClean="0">
                <a:solidFill>
                  <a:srgbClr val="72AF2F"/>
                </a:solidFill>
              </a:rPr>
              <a:t>Slice A: 98</a:t>
            </a:r>
            <a:r>
              <a:rPr lang="en-GB" altLang="zh-CN" sz="1100" dirty="0">
                <a:solidFill>
                  <a:srgbClr val="72AF2F"/>
                </a:solidFill>
              </a:rPr>
              <a:t>% for APP </a:t>
            </a:r>
            <a:r>
              <a:rPr lang="en-GB" altLang="zh-CN" sz="1100" dirty="0" smtClean="0">
                <a:solidFill>
                  <a:srgbClr val="72AF2F"/>
                </a:solidFill>
              </a:rPr>
              <a:t>1, </a:t>
            </a:r>
            <a:r>
              <a:rPr lang="en-GB" altLang="zh-CN" sz="1100" dirty="0">
                <a:solidFill>
                  <a:srgbClr val="72AF2F"/>
                </a:solidFill>
              </a:rPr>
              <a:t>98% for APP </a:t>
            </a:r>
            <a:r>
              <a:rPr lang="en-GB" altLang="zh-CN" sz="1100" dirty="0" smtClean="0">
                <a:solidFill>
                  <a:srgbClr val="72AF2F"/>
                </a:solidFill>
              </a:rPr>
              <a:t>2; Slice B: 98</a:t>
            </a:r>
            <a:r>
              <a:rPr lang="en-GB" altLang="zh-CN" sz="1100" dirty="0">
                <a:solidFill>
                  <a:srgbClr val="72AF2F"/>
                </a:solidFill>
              </a:rPr>
              <a:t>% for APP </a:t>
            </a:r>
            <a:r>
              <a:rPr lang="en-GB" altLang="zh-CN" sz="1100" dirty="0" smtClean="0">
                <a:solidFill>
                  <a:srgbClr val="72AF2F"/>
                </a:solidFill>
              </a:rPr>
              <a:t>3, </a:t>
            </a:r>
            <a:r>
              <a:rPr lang="en-GB" altLang="zh-CN" sz="1100" dirty="0">
                <a:solidFill>
                  <a:srgbClr val="72AF2F"/>
                </a:solidFill>
              </a:rPr>
              <a:t>97% for APP </a:t>
            </a:r>
            <a:r>
              <a:rPr lang="en-GB" altLang="zh-CN" sz="1100" dirty="0" smtClean="0">
                <a:solidFill>
                  <a:srgbClr val="72AF2F"/>
                </a:solidFill>
              </a:rPr>
              <a:t>4</a:t>
            </a:r>
            <a:endParaRPr lang="en-GB" altLang="zh-CN" sz="1100" dirty="0">
              <a:solidFill>
                <a:srgbClr val="72AF2F"/>
              </a:solidFill>
              <a:latin typeface="Times New Roman" panose="02020603050405020304" pitchFamily="18" charset="0"/>
            </a:endParaRPr>
          </a:p>
        </p:txBody>
      </p:sp>
      <p:sp>
        <p:nvSpPr>
          <p:cNvPr id="26" name="矩形 25"/>
          <p:cNvSpPr/>
          <p:nvPr/>
        </p:nvSpPr>
        <p:spPr>
          <a:xfrm>
            <a:off x="7022209" y="2026066"/>
            <a:ext cx="5431051" cy="261610"/>
          </a:xfrm>
          <a:prstGeom prst="rect">
            <a:avLst/>
          </a:prstGeom>
        </p:spPr>
        <p:txBody>
          <a:bodyPr wrap="square">
            <a:spAutoFit/>
          </a:bodyPr>
          <a:lstStyle/>
          <a:p>
            <a:pPr algn="ctr"/>
            <a:r>
              <a:rPr lang="en-GB" altLang="zh-CN" sz="1100" dirty="0" smtClean="0">
                <a:solidFill>
                  <a:srgbClr val="1A5221"/>
                </a:solidFill>
                <a:ea typeface="Arial Unicode MS" panose="020B0604020202020204" pitchFamily="34" charset="-122"/>
              </a:rPr>
              <a:t>Slice A: 90% </a:t>
            </a:r>
            <a:r>
              <a:rPr lang="en-GB" altLang="zh-CN" sz="1100" dirty="0">
                <a:solidFill>
                  <a:srgbClr val="1A5221"/>
                </a:solidFill>
                <a:ea typeface="Arial Unicode MS" panose="020B0604020202020204" pitchFamily="34" charset="-122"/>
              </a:rPr>
              <a:t>for APP </a:t>
            </a:r>
            <a:r>
              <a:rPr lang="en-GB" altLang="zh-CN" sz="1100" dirty="0" smtClean="0">
                <a:solidFill>
                  <a:srgbClr val="1A5221"/>
                </a:solidFill>
                <a:ea typeface="Arial Unicode MS" panose="020B0604020202020204" pitchFamily="34" charset="-122"/>
              </a:rPr>
              <a:t>1, </a:t>
            </a:r>
            <a:r>
              <a:rPr lang="en-GB" altLang="zh-CN" sz="1100" dirty="0">
                <a:solidFill>
                  <a:srgbClr val="1A5221"/>
                </a:solidFill>
                <a:ea typeface="Arial Unicode MS" panose="020B0604020202020204" pitchFamily="34" charset="-122"/>
              </a:rPr>
              <a:t>90% for APP </a:t>
            </a:r>
            <a:r>
              <a:rPr lang="en-GB" altLang="zh-CN" sz="1100" dirty="0" smtClean="0">
                <a:solidFill>
                  <a:srgbClr val="1A5221"/>
                </a:solidFill>
                <a:ea typeface="Arial Unicode MS" panose="020B0604020202020204" pitchFamily="34" charset="-122"/>
              </a:rPr>
              <a:t>2; Slice B: 90</a:t>
            </a:r>
            <a:r>
              <a:rPr lang="en-GB" altLang="zh-CN" sz="1100" dirty="0">
                <a:solidFill>
                  <a:srgbClr val="1A5221"/>
                </a:solidFill>
                <a:ea typeface="Arial Unicode MS" panose="020B0604020202020204" pitchFamily="34" charset="-122"/>
              </a:rPr>
              <a:t>% for APP </a:t>
            </a:r>
            <a:r>
              <a:rPr lang="en-GB" altLang="zh-CN" sz="1100" dirty="0" smtClean="0">
                <a:solidFill>
                  <a:srgbClr val="1A5221"/>
                </a:solidFill>
                <a:ea typeface="Arial Unicode MS" panose="020B0604020202020204" pitchFamily="34" charset="-122"/>
              </a:rPr>
              <a:t>3, </a:t>
            </a:r>
            <a:r>
              <a:rPr lang="en-GB" altLang="zh-CN" sz="1100" dirty="0">
                <a:solidFill>
                  <a:srgbClr val="1A5221"/>
                </a:solidFill>
                <a:ea typeface="Arial Unicode MS" panose="020B0604020202020204" pitchFamily="34" charset="-122"/>
              </a:rPr>
              <a:t>90% for APP </a:t>
            </a:r>
            <a:r>
              <a:rPr lang="en-GB" altLang="zh-CN" sz="1100" dirty="0" smtClean="0">
                <a:solidFill>
                  <a:srgbClr val="1A5221"/>
                </a:solidFill>
                <a:ea typeface="Arial Unicode MS" panose="020B0604020202020204" pitchFamily="34" charset="-122"/>
              </a:rPr>
              <a:t>4</a:t>
            </a:r>
            <a:endParaRPr lang="en-GB" altLang="zh-CN" sz="1100" dirty="0">
              <a:solidFill>
                <a:srgbClr val="1A5221"/>
              </a:solidFill>
              <a:ea typeface="Arial Unicode MS" panose="020B0604020202020204" pitchFamily="34" charset="-122"/>
            </a:endParaRPr>
          </a:p>
        </p:txBody>
      </p:sp>
      <p:sp>
        <p:nvSpPr>
          <p:cNvPr id="27" name="矩形 26"/>
          <p:cNvSpPr/>
          <p:nvPr/>
        </p:nvSpPr>
        <p:spPr>
          <a:xfrm>
            <a:off x="7100091" y="2897666"/>
            <a:ext cx="5282411" cy="261610"/>
          </a:xfrm>
          <a:prstGeom prst="rect">
            <a:avLst/>
          </a:prstGeom>
        </p:spPr>
        <p:txBody>
          <a:bodyPr wrap="square">
            <a:spAutoFit/>
          </a:bodyPr>
          <a:lstStyle/>
          <a:p>
            <a:pPr algn="ctr"/>
            <a:r>
              <a:rPr lang="en-GB" altLang="zh-CN" sz="1100" dirty="0" smtClean="0">
                <a:solidFill>
                  <a:srgbClr val="0070C0"/>
                </a:solidFill>
              </a:rPr>
              <a:t>Slice A: 85% </a:t>
            </a:r>
            <a:r>
              <a:rPr lang="en-GB" altLang="zh-CN" sz="1100" dirty="0">
                <a:solidFill>
                  <a:srgbClr val="0070C0"/>
                </a:solidFill>
              </a:rPr>
              <a:t>for APP 1</a:t>
            </a:r>
            <a:r>
              <a:rPr lang="en-GB" altLang="zh-CN" sz="1100" dirty="0" smtClean="0">
                <a:solidFill>
                  <a:srgbClr val="0070C0"/>
                </a:solidFill>
              </a:rPr>
              <a:t>, </a:t>
            </a:r>
            <a:r>
              <a:rPr lang="en-GB" altLang="zh-CN" sz="1100" dirty="0">
                <a:solidFill>
                  <a:srgbClr val="0070C0"/>
                </a:solidFill>
              </a:rPr>
              <a:t>87% for APP </a:t>
            </a:r>
            <a:r>
              <a:rPr lang="en-GB" altLang="zh-CN" sz="1100" dirty="0" smtClean="0">
                <a:solidFill>
                  <a:srgbClr val="0070C0"/>
                </a:solidFill>
              </a:rPr>
              <a:t>2; Slice B: 86</a:t>
            </a:r>
            <a:r>
              <a:rPr lang="en-GB" altLang="zh-CN" sz="1100" dirty="0">
                <a:solidFill>
                  <a:srgbClr val="0070C0"/>
                </a:solidFill>
              </a:rPr>
              <a:t>% for APP </a:t>
            </a:r>
            <a:r>
              <a:rPr lang="en-GB" altLang="zh-CN" sz="1100" dirty="0" smtClean="0">
                <a:solidFill>
                  <a:srgbClr val="0070C0"/>
                </a:solidFill>
              </a:rPr>
              <a:t>3, </a:t>
            </a:r>
            <a:r>
              <a:rPr lang="en-GB" altLang="zh-CN" sz="1100" dirty="0">
                <a:solidFill>
                  <a:srgbClr val="0070C0"/>
                </a:solidFill>
              </a:rPr>
              <a:t>88% for APP </a:t>
            </a:r>
            <a:r>
              <a:rPr lang="en-GB" altLang="zh-CN" sz="1100" dirty="0" smtClean="0">
                <a:solidFill>
                  <a:srgbClr val="0070C0"/>
                </a:solidFill>
              </a:rPr>
              <a:t>4</a:t>
            </a:r>
            <a:endParaRPr lang="en-GB" altLang="zh-CN" sz="1100" dirty="0">
              <a:solidFill>
                <a:srgbClr val="0070C0"/>
              </a:solidFill>
            </a:endParaRPr>
          </a:p>
        </p:txBody>
      </p:sp>
      <p:sp>
        <p:nvSpPr>
          <p:cNvPr id="2" name="标题 1"/>
          <p:cNvSpPr>
            <a:spLocks noGrp="1"/>
          </p:cNvSpPr>
          <p:nvPr>
            <p:ph type="title"/>
          </p:nvPr>
        </p:nvSpPr>
        <p:spPr>
          <a:xfrm>
            <a:off x="169332" y="77579"/>
            <a:ext cx="11565467" cy="4826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a:bodyPr>
          <a:lstStyle/>
          <a:p>
            <a:r>
              <a:rPr lang="en-US" sz="2400" b="1" dirty="0" smtClean="0">
                <a:solidFill>
                  <a:srgbClr val="C00000"/>
                </a:solidFill>
              </a:rPr>
              <a:t>How NWDAF figure out Network Load Level ID (step 5a)</a:t>
            </a:r>
            <a:endParaRPr lang="en-US" sz="2400" b="1" dirty="0">
              <a:solidFill>
                <a:srgbClr val="C00000"/>
              </a:solidFill>
            </a:endParaRPr>
          </a:p>
        </p:txBody>
      </p:sp>
      <p:pic>
        <p:nvPicPr>
          <p:cNvPr id="3" name="图片 2"/>
          <p:cNvPicPr>
            <a:picLocks noChangeAspect="1"/>
          </p:cNvPicPr>
          <p:nvPr/>
        </p:nvPicPr>
        <p:blipFill>
          <a:blip r:embed="rId6"/>
          <a:stretch>
            <a:fillRect/>
          </a:stretch>
        </p:blipFill>
        <p:spPr>
          <a:xfrm>
            <a:off x="774276" y="4289652"/>
            <a:ext cx="2548987" cy="1725773"/>
          </a:xfrm>
          <a:prstGeom prst="rect">
            <a:avLst/>
          </a:prstGeom>
        </p:spPr>
      </p:pic>
      <p:graphicFrame>
        <p:nvGraphicFramePr>
          <p:cNvPr id="8" name="表格 7"/>
          <p:cNvGraphicFramePr>
            <a:graphicFrameLocks noGrp="1"/>
          </p:cNvGraphicFramePr>
          <p:nvPr>
            <p:extLst/>
          </p:nvPr>
        </p:nvGraphicFramePr>
        <p:xfrm>
          <a:off x="90660" y="1014236"/>
          <a:ext cx="3332163" cy="1984130"/>
        </p:xfrm>
        <a:graphic>
          <a:graphicData uri="http://schemas.openxmlformats.org/drawingml/2006/table">
            <a:tbl>
              <a:tblPr/>
              <a:tblGrid>
                <a:gridCol w="3332163">
                  <a:extLst>
                    <a:ext uri="{9D8B030D-6E8A-4147-A177-3AD203B41FA5}">
                      <a16:colId xmlns:a16="http://schemas.microsoft.com/office/drawing/2014/main" val="20000"/>
                    </a:ext>
                  </a:extLst>
                </a:gridCol>
              </a:tblGrid>
              <a:tr h="126033">
                <a:tc>
                  <a:txBody>
                    <a:bodyPr/>
                    <a:lstStyle/>
                    <a:p>
                      <a:pPr algn="l" hangingPunct="0">
                        <a:spcAft>
                          <a:spcPts val="0"/>
                        </a:spcAft>
                      </a:pPr>
                      <a:r>
                        <a:rPr lang="x-none" sz="1000" b="1" dirty="0">
                          <a:effectLst/>
                          <a:latin typeface="Calibri" panose="020F0502020204030204" pitchFamily="34" charset="0"/>
                          <a:cs typeface="Calibri" panose="020F0502020204030204" pitchFamily="34" charset="0"/>
                        </a:rPr>
                        <a:t>Information</a:t>
                      </a:r>
                      <a:endParaRPr lang="en-US" sz="1000" b="1"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solidFill>
                      <a:schemeClr val="bg1">
                        <a:lumMod val="75000"/>
                      </a:schemeClr>
                    </a:solidFill>
                  </a:tcPr>
                </a:tc>
                <a:extLst>
                  <a:ext uri="{0D108BD9-81ED-4DB2-BD59-A6C34878D82A}">
                    <a16:rowId xmlns:a16="http://schemas.microsoft.com/office/drawing/2014/main" val="10000"/>
                  </a:ext>
                </a:extLst>
              </a:tr>
              <a:tr h="153865">
                <a:tc>
                  <a:txBody>
                    <a:bodyPr/>
                    <a:lstStyle/>
                    <a:p>
                      <a:pPr algn="l" hangingPunct="0">
                        <a:spcAft>
                          <a:spcPts val="0"/>
                        </a:spcAft>
                      </a:pPr>
                      <a:r>
                        <a:rPr lang="en-US" sz="1000" b="0" dirty="0" smtClean="0">
                          <a:solidFill>
                            <a:schemeClr val="tx1"/>
                          </a:solidFill>
                          <a:effectLst/>
                          <a:latin typeface="Calibri" panose="020F0502020204030204" pitchFamily="34" charset="0"/>
                          <a:cs typeface="Calibri" panose="020F0502020204030204" pitchFamily="34" charset="0"/>
                        </a:rPr>
                        <a:t>Region per Network </a:t>
                      </a:r>
                      <a:endParaRPr lang="en-US" sz="1000" b="0" dirty="0">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01"/>
                  </a:ext>
                </a:extLst>
              </a:tr>
              <a:tr h="153865">
                <a:tc>
                  <a:txBody>
                    <a:bodyPr/>
                    <a:lstStyle/>
                    <a:p>
                      <a:pPr algn="l" hangingPunct="0">
                        <a:spcAft>
                          <a:spcPts val="0"/>
                        </a:spcAft>
                      </a:pPr>
                      <a:r>
                        <a:rPr lang="en-US" sz="1000" b="0" dirty="0" smtClean="0">
                          <a:solidFill>
                            <a:schemeClr val="tx1"/>
                          </a:solidFill>
                          <a:effectLst/>
                          <a:latin typeface="Calibri" panose="020F0502020204030204" pitchFamily="34" charset="0"/>
                          <a:ea typeface="宋体" panose="02010600030101010101" pitchFamily="2" charset="-122"/>
                          <a:cs typeface="Calibri" panose="020F0502020204030204" pitchFamily="34" charset="0"/>
                        </a:rPr>
                        <a:t>Time window</a:t>
                      </a:r>
                      <a:endParaRPr lang="en-US" sz="1000" b="0" dirty="0">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02"/>
                  </a:ext>
                </a:extLst>
              </a:tr>
              <a:tr h="70910">
                <a:tc>
                  <a:txBody>
                    <a:bodyPr/>
                    <a:lstStyle/>
                    <a:p>
                      <a:pPr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Slice A</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03"/>
                  </a:ext>
                </a:extLst>
              </a:tr>
              <a:tr h="70910">
                <a:tc>
                  <a:txBody>
                    <a:bodyPr/>
                    <a:lstStyle/>
                    <a:p>
                      <a:pPr marL="0" indent="93663"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&gt;App 1</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04"/>
                  </a:ext>
                </a:extLst>
              </a:tr>
              <a:tr h="70910">
                <a:tc>
                  <a:txBody>
                    <a:bodyPr/>
                    <a:lstStyle/>
                    <a:p>
                      <a:pPr marL="0" indent="177800"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&gt;&gt;how many percent</a:t>
                      </a:r>
                      <a:r>
                        <a:rPr lang="en-US" sz="1000" baseline="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 UEs’ experience satisfy</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05"/>
                  </a:ext>
                </a:extLst>
              </a:tr>
              <a:tr h="70910">
                <a:tc>
                  <a:txBody>
                    <a:bodyPr/>
                    <a:lstStyle/>
                    <a:p>
                      <a:pPr marL="0" indent="93663" algn="l" defTabSz="914400" rtl="0" eaLnBrk="1" latinLnBrk="0" hangingPunct="0">
                        <a:spcAft>
                          <a:spcPts val="0"/>
                        </a:spcAft>
                      </a:pPr>
                      <a:r>
                        <a:rPr lang="en-US" sz="1000" kern="12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&gt;App 2</a:t>
                      </a:r>
                      <a:endParaRPr lang="en-US" sz="1000" kern="12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06"/>
                  </a:ext>
                </a:extLst>
              </a:tr>
              <a:tr h="70910">
                <a:tc>
                  <a:txBody>
                    <a:bodyPr/>
                    <a:lstStyle/>
                    <a:p>
                      <a:pPr marL="0" indent="177800"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&gt;&gt;how many percent</a:t>
                      </a:r>
                      <a:r>
                        <a:rPr lang="en-US" sz="1000" baseline="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 UEs’ experience satisfy</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07"/>
                  </a:ext>
                </a:extLst>
              </a:tr>
              <a:tr h="70910">
                <a:tc>
                  <a:txBody>
                    <a:bodyPr/>
                    <a:lstStyle/>
                    <a:p>
                      <a:pPr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Slice B</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08"/>
                  </a:ext>
                </a:extLst>
              </a:tr>
              <a:tr h="140567">
                <a:tc>
                  <a:txBody>
                    <a:bodyPr/>
                    <a:lstStyle/>
                    <a:p>
                      <a:pPr marL="0" indent="93663"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&gt;App 3</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09"/>
                  </a:ext>
                </a:extLst>
              </a:tr>
              <a:tr h="70910">
                <a:tc>
                  <a:txBody>
                    <a:bodyPr/>
                    <a:lstStyle/>
                    <a:p>
                      <a:pPr marL="0" indent="177800"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&gt;&gt;how many percent</a:t>
                      </a:r>
                      <a:r>
                        <a:rPr lang="en-US" sz="1000" baseline="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 UEs’ experience satisfy</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10"/>
                  </a:ext>
                </a:extLst>
              </a:tr>
              <a:tr h="70910">
                <a:tc>
                  <a:txBody>
                    <a:bodyPr/>
                    <a:lstStyle/>
                    <a:p>
                      <a:pPr marL="0" indent="93663" algn="l" defTabSz="914400" rtl="0" eaLnBrk="1" latinLnBrk="0" hangingPunct="0">
                        <a:spcAft>
                          <a:spcPts val="0"/>
                        </a:spcAft>
                      </a:pPr>
                      <a:r>
                        <a:rPr lang="en-US" sz="1000" kern="12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&gt;App 4</a:t>
                      </a:r>
                      <a:endParaRPr lang="en-US" sz="1000" kern="12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11"/>
                  </a:ext>
                </a:extLst>
              </a:tr>
              <a:tr h="70910">
                <a:tc>
                  <a:txBody>
                    <a:bodyPr/>
                    <a:lstStyle/>
                    <a:p>
                      <a:pPr marL="0" indent="177800"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&gt;&gt;how many percent</a:t>
                      </a:r>
                      <a:r>
                        <a:rPr lang="en-US" sz="1000" baseline="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 UEs’ experience satisfy</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12"/>
                  </a:ext>
                </a:extLst>
              </a:tr>
            </a:tbl>
          </a:graphicData>
        </a:graphic>
      </p:graphicFrame>
      <p:sp>
        <p:nvSpPr>
          <p:cNvPr id="9" name="Rectangle 7"/>
          <p:cNvSpPr>
            <a:spLocks noChangeArrowheads="1"/>
          </p:cNvSpPr>
          <p:nvPr/>
        </p:nvSpPr>
        <p:spPr bwMode="auto">
          <a:xfrm>
            <a:off x="171868" y="768015"/>
            <a:ext cx="3320140"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Table 1: </a:t>
            </a:r>
            <a:r>
              <a:rPr kumimoji="0" lang="en-GB" altLang="en-US" sz="1000" b="1" i="0" u="none" strike="noStrike" cap="none" normalizeH="0" baseline="0" dirty="0" smtClean="0">
                <a:ln>
                  <a:noFill/>
                </a:ln>
                <a:solidFill>
                  <a:srgbClr val="FF0000"/>
                </a:solidFill>
                <a:effectLst/>
                <a:latin typeface="Arial" panose="020B0604020202020204" pitchFamily="34" charset="0"/>
                <a:ea typeface="Times New Roman" panose="02020603050405020304" pitchFamily="18" charset="0"/>
                <a:cs typeface="Arial" panose="020B0604020202020204" pitchFamily="34" charset="0"/>
              </a:rPr>
              <a:t>Region level </a:t>
            </a:r>
            <a:r>
              <a:rPr kumimoji="0" lang="en-GB" altLang="en-US"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input information for K-Means</a:t>
            </a:r>
            <a:endParaRPr kumimoji="0" lang="en-US" altLang="en-US" sz="800" b="0" i="0" u="none" strike="noStrike" cap="none" normalizeH="0" baseline="0" dirty="0" smtClean="0">
              <a:ln>
                <a:noFill/>
              </a:ln>
              <a:solidFill>
                <a:srgbClr val="FF0000"/>
              </a:solidFill>
              <a:effectLst/>
            </a:endParaRPr>
          </a:p>
        </p:txBody>
      </p:sp>
      <p:sp>
        <p:nvSpPr>
          <p:cNvPr id="4" name="文本框 3"/>
          <p:cNvSpPr txBox="1"/>
          <p:nvPr/>
        </p:nvSpPr>
        <p:spPr>
          <a:xfrm>
            <a:off x="715319" y="6101196"/>
            <a:ext cx="2780492" cy="246221"/>
          </a:xfrm>
          <a:prstGeom prst="rect">
            <a:avLst/>
          </a:prstGeom>
          <a:noFill/>
        </p:spPr>
        <p:txBody>
          <a:bodyPr wrap="square" rtlCol="0">
            <a:spAutoFit/>
          </a:bodyPr>
          <a:lstStyle/>
          <a:p>
            <a:pPr algn="ctr"/>
            <a:r>
              <a:rPr lang="en-US" b="1" i="1" dirty="0" smtClean="0">
                <a:latin typeface="+mj-lt"/>
              </a:rPr>
              <a:t>Figure 1. Training process for K-Means, e.g. K=2</a:t>
            </a:r>
            <a:endParaRPr lang="en-US" b="1" i="1" dirty="0">
              <a:latin typeface="+mj-lt"/>
            </a:endParaRPr>
          </a:p>
        </p:txBody>
      </p:sp>
      <p:sp>
        <p:nvSpPr>
          <p:cNvPr id="5" name="文本框 4"/>
          <p:cNvSpPr txBox="1"/>
          <p:nvPr/>
        </p:nvSpPr>
        <p:spPr>
          <a:xfrm>
            <a:off x="-186784" y="3589374"/>
            <a:ext cx="3609608" cy="400110"/>
          </a:xfrm>
          <a:prstGeom prst="rect">
            <a:avLst/>
          </a:prstGeom>
          <a:noFill/>
        </p:spPr>
        <p:txBody>
          <a:bodyPr wrap="square" rtlCol="0">
            <a:spAutoFit/>
          </a:bodyPr>
          <a:lstStyle/>
          <a:p>
            <a:pPr algn="r"/>
            <a:r>
              <a:rPr lang="en-US" i="1" dirty="0" smtClean="0">
                <a:solidFill>
                  <a:srgbClr val="C00000"/>
                </a:solidFill>
                <a:latin typeface="+mj-lt"/>
              </a:rPr>
              <a:t>K=5</a:t>
            </a:r>
            <a:r>
              <a:rPr lang="en-US" dirty="0" smtClean="0">
                <a:solidFill>
                  <a:srgbClr val="C00000"/>
                </a:solidFill>
                <a:latin typeface="+mj-lt"/>
              </a:rPr>
              <a:t>, </a:t>
            </a:r>
            <a:r>
              <a:rPr lang="en-US" i="1" dirty="0" smtClean="0">
                <a:solidFill>
                  <a:srgbClr val="C00000"/>
                </a:solidFill>
                <a:latin typeface="+mj-lt"/>
              </a:rPr>
              <a:t>given by PCF or configured in NWDAF, which means that number of load levels is 5</a:t>
            </a:r>
            <a:endParaRPr lang="en-US" i="1" dirty="0">
              <a:solidFill>
                <a:srgbClr val="C00000"/>
              </a:solidFill>
              <a:latin typeface="+mj-lt"/>
            </a:endParaRPr>
          </a:p>
        </p:txBody>
      </p:sp>
      <p:sp>
        <p:nvSpPr>
          <p:cNvPr id="12" name="文本框 11"/>
          <p:cNvSpPr txBox="1"/>
          <p:nvPr/>
        </p:nvSpPr>
        <p:spPr>
          <a:xfrm>
            <a:off x="886305" y="4043431"/>
            <a:ext cx="2533039" cy="246221"/>
          </a:xfrm>
          <a:prstGeom prst="rect">
            <a:avLst/>
          </a:prstGeom>
          <a:noFill/>
        </p:spPr>
        <p:txBody>
          <a:bodyPr wrap="square" rtlCol="0">
            <a:spAutoFit/>
          </a:bodyPr>
          <a:lstStyle/>
          <a:p>
            <a:pPr algn="r"/>
            <a:r>
              <a:rPr lang="en-US" i="1" dirty="0" smtClean="0">
                <a:solidFill>
                  <a:srgbClr val="C00000"/>
                </a:solidFill>
                <a:latin typeface="+mj-lt"/>
              </a:rPr>
              <a:t>K-Means algorithm</a:t>
            </a:r>
            <a:endParaRPr lang="en-US" i="1" dirty="0">
              <a:solidFill>
                <a:srgbClr val="C00000"/>
              </a:solidFill>
              <a:latin typeface="+mj-lt"/>
            </a:endParaRPr>
          </a:p>
        </p:txBody>
      </p:sp>
      <p:sp>
        <p:nvSpPr>
          <p:cNvPr id="14" name="左大括号 13"/>
          <p:cNvSpPr/>
          <p:nvPr/>
        </p:nvSpPr>
        <p:spPr bwMode="auto">
          <a:xfrm rot="10800000">
            <a:off x="3393881" y="832997"/>
            <a:ext cx="219541" cy="5495035"/>
          </a:xfrm>
          <a:prstGeom prst="leftBrace">
            <a:avLst>
              <a:gd name="adj1" fmla="val 8333"/>
              <a:gd name="adj2" fmla="val 56417"/>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sz="1050" b="1">
              <a:latin typeface="Arial" charset="0"/>
            </a:endParaRPr>
          </a:p>
        </p:txBody>
      </p:sp>
      <p:sp>
        <p:nvSpPr>
          <p:cNvPr id="10" name="右箭头 9"/>
          <p:cNvSpPr/>
          <p:nvPr/>
        </p:nvSpPr>
        <p:spPr bwMode="auto">
          <a:xfrm>
            <a:off x="3616901" y="3079104"/>
            <a:ext cx="303540" cy="296333"/>
          </a:xfrm>
          <a:prstGeom prst="rightArrow">
            <a:avLst/>
          </a:prstGeom>
          <a:noFill/>
          <a:ln w="12700" cap="flat" cmpd="sng" algn="ctr">
            <a:solidFill>
              <a:srgbClr val="FF0000"/>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sp>
        <p:nvSpPr>
          <p:cNvPr id="11" name="文本框 10"/>
          <p:cNvSpPr txBox="1"/>
          <p:nvPr/>
        </p:nvSpPr>
        <p:spPr>
          <a:xfrm>
            <a:off x="3920441" y="5822447"/>
            <a:ext cx="7600505" cy="338554"/>
          </a:xfrm>
          <a:prstGeom prst="rect">
            <a:avLst/>
          </a:prstGeom>
          <a:noFill/>
        </p:spPr>
        <p:txBody>
          <a:bodyPr wrap="square" rtlCol="0">
            <a:spAutoFit/>
          </a:bodyPr>
          <a:lstStyle/>
          <a:p>
            <a:r>
              <a:rPr lang="en-US" altLang="zh-CN" sz="1600" b="1" i="1" dirty="0" smtClean="0">
                <a:latin typeface="+mj-lt"/>
              </a:rPr>
              <a:t>Note: Slice requirement for load level 3 is </a:t>
            </a:r>
            <a:r>
              <a:rPr lang="en-GB" altLang="zh-CN" sz="1600" b="1" i="1" dirty="0">
                <a:latin typeface="+mj-lt"/>
              </a:rPr>
              <a:t>Slice QoE baseline </a:t>
            </a:r>
            <a:r>
              <a:rPr lang="en-GB" altLang="zh-CN" sz="1600" b="1" i="1" dirty="0" smtClean="0">
                <a:latin typeface="+mj-lt"/>
              </a:rPr>
              <a:t>Requirement from Tenant</a:t>
            </a:r>
            <a:endParaRPr lang="en-US" altLang="zh-CN" sz="1600" b="1" i="1" dirty="0" smtClean="0">
              <a:latin typeface="+mj-lt"/>
            </a:endParaRPr>
          </a:p>
        </p:txBody>
      </p:sp>
      <p:sp>
        <p:nvSpPr>
          <p:cNvPr id="18" name="矩形 17"/>
          <p:cNvSpPr/>
          <p:nvPr/>
        </p:nvSpPr>
        <p:spPr>
          <a:xfrm>
            <a:off x="7100091" y="3640158"/>
            <a:ext cx="5282411" cy="261610"/>
          </a:xfrm>
          <a:prstGeom prst="rect">
            <a:avLst/>
          </a:prstGeom>
        </p:spPr>
        <p:txBody>
          <a:bodyPr wrap="square">
            <a:spAutoFit/>
          </a:bodyPr>
          <a:lstStyle/>
          <a:p>
            <a:pPr algn="ctr"/>
            <a:r>
              <a:rPr lang="en-GB" altLang="zh-CN" sz="1100" dirty="0" smtClean="0">
                <a:solidFill>
                  <a:srgbClr val="C00000"/>
                </a:solidFill>
              </a:rPr>
              <a:t>Slice A: 80% </a:t>
            </a:r>
            <a:r>
              <a:rPr lang="en-GB" altLang="zh-CN" sz="1100" dirty="0">
                <a:solidFill>
                  <a:srgbClr val="C00000"/>
                </a:solidFill>
              </a:rPr>
              <a:t>for APP 1</a:t>
            </a:r>
            <a:r>
              <a:rPr lang="en-GB" altLang="zh-CN" sz="1100" dirty="0" smtClean="0">
                <a:solidFill>
                  <a:srgbClr val="C00000"/>
                </a:solidFill>
              </a:rPr>
              <a:t>, 80% </a:t>
            </a:r>
            <a:r>
              <a:rPr lang="en-GB" altLang="zh-CN" sz="1100" dirty="0">
                <a:solidFill>
                  <a:srgbClr val="C00000"/>
                </a:solidFill>
              </a:rPr>
              <a:t>for APP </a:t>
            </a:r>
            <a:r>
              <a:rPr lang="en-GB" altLang="zh-CN" sz="1100" dirty="0" smtClean="0">
                <a:solidFill>
                  <a:srgbClr val="C00000"/>
                </a:solidFill>
              </a:rPr>
              <a:t>2; Slice B: 80% </a:t>
            </a:r>
            <a:r>
              <a:rPr lang="en-GB" altLang="zh-CN" sz="1100" dirty="0">
                <a:solidFill>
                  <a:srgbClr val="C00000"/>
                </a:solidFill>
              </a:rPr>
              <a:t>for APP </a:t>
            </a:r>
            <a:r>
              <a:rPr lang="en-GB" altLang="zh-CN" sz="1100" dirty="0" smtClean="0">
                <a:solidFill>
                  <a:srgbClr val="C00000"/>
                </a:solidFill>
              </a:rPr>
              <a:t>3, 80% </a:t>
            </a:r>
            <a:r>
              <a:rPr lang="en-GB" altLang="zh-CN" sz="1100" dirty="0">
                <a:solidFill>
                  <a:srgbClr val="C00000"/>
                </a:solidFill>
              </a:rPr>
              <a:t>for APP </a:t>
            </a:r>
            <a:r>
              <a:rPr lang="en-GB" altLang="zh-CN" sz="1100" dirty="0" smtClean="0">
                <a:solidFill>
                  <a:srgbClr val="C00000"/>
                </a:solidFill>
              </a:rPr>
              <a:t>4</a:t>
            </a:r>
            <a:endParaRPr lang="en-GB" altLang="zh-CN" sz="1100" dirty="0">
              <a:solidFill>
                <a:srgbClr val="C00000"/>
              </a:solidFill>
            </a:endParaRPr>
          </a:p>
        </p:txBody>
      </p:sp>
      <p:sp>
        <p:nvSpPr>
          <p:cNvPr id="19" name="矩形 18"/>
          <p:cNvSpPr/>
          <p:nvPr/>
        </p:nvSpPr>
        <p:spPr>
          <a:xfrm>
            <a:off x="7095091" y="4719751"/>
            <a:ext cx="5282411" cy="261610"/>
          </a:xfrm>
          <a:prstGeom prst="rect">
            <a:avLst/>
          </a:prstGeom>
        </p:spPr>
        <p:txBody>
          <a:bodyPr wrap="square">
            <a:spAutoFit/>
          </a:bodyPr>
          <a:lstStyle/>
          <a:p>
            <a:pPr algn="ctr"/>
            <a:r>
              <a:rPr lang="en-GB" altLang="zh-CN" sz="1100" dirty="0" smtClean="0">
                <a:solidFill>
                  <a:srgbClr val="FF0000"/>
                </a:solidFill>
              </a:rPr>
              <a:t>Slice A: 70% </a:t>
            </a:r>
            <a:r>
              <a:rPr lang="en-GB" altLang="zh-CN" sz="1100" dirty="0">
                <a:solidFill>
                  <a:srgbClr val="FF0000"/>
                </a:solidFill>
              </a:rPr>
              <a:t>for APP 1</a:t>
            </a:r>
            <a:r>
              <a:rPr lang="en-GB" altLang="zh-CN" sz="1100" dirty="0" smtClean="0">
                <a:solidFill>
                  <a:srgbClr val="FF0000"/>
                </a:solidFill>
              </a:rPr>
              <a:t>, 70% </a:t>
            </a:r>
            <a:r>
              <a:rPr lang="en-GB" altLang="zh-CN" sz="1100" dirty="0">
                <a:solidFill>
                  <a:srgbClr val="FF0000"/>
                </a:solidFill>
              </a:rPr>
              <a:t>for APP </a:t>
            </a:r>
            <a:r>
              <a:rPr lang="en-GB" altLang="zh-CN" sz="1100" dirty="0" smtClean="0">
                <a:solidFill>
                  <a:srgbClr val="FF0000"/>
                </a:solidFill>
              </a:rPr>
              <a:t>2; Slice B: 70% </a:t>
            </a:r>
            <a:r>
              <a:rPr lang="en-GB" altLang="zh-CN" sz="1100" dirty="0">
                <a:solidFill>
                  <a:srgbClr val="FF0000"/>
                </a:solidFill>
              </a:rPr>
              <a:t>for APP </a:t>
            </a:r>
            <a:r>
              <a:rPr lang="en-GB" altLang="zh-CN" sz="1100" dirty="0" smtClean="0">
                <a:solidFill>
                  <a:srgbClr val="FF0000"/>
                </a:solidFill>
              </a:rPr>
              <a:t>3, 70% </a:t>
            </a:r>
            <a:r>
              <a:rPr lang="en-GB" altLang="zh-CN" sz="1100" dirty="0">
                <a:solidFill>
                  <a:srgbClr val="FF0000"/>
                </a:solidFill>
              </a:rPr>
              <a:t>for APP </a:t>
            </a:r>
            <a:r>
              <a:rPr lang="en-GB" altLang="zh-CN" sz="1100" dirty="0" smtClean="0">
                <a:solidFill>
                  <a:srgbClr val="FF0000"/>
                </a:solidFill>
              </a:rPr>
              <a:t>4</a:t>
            </a:r>
            <a:endParaRPr lang="en-GB" altLang="zh-CN" sz="1100" dirty="0">
              <a:solidFill>
                <a:srgbClr val="FF0000"/>
              </a:solidFill>
            </a:endParaRPr>
          </a:p>
        </p:txBody>
      </p:sp>
    </p:spTree>
    <p:extLst>
      <p:ext uri="{BB962C8B-B14F-4D97-AF65-F5344CB8AC3E}">
        <p14:creationId xmlns:p14="http://schemas.microsoft.com/office/powerpoint/2010/main" val="1238680241"/>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对象 23"/>
          <p:cNvGraphicFramePr>
            <a:graphicFrameLocks noChangeAspect="1"/>
          </p:cNvGraphicFramePr>
          <p:nvPr>
            <p:extLst>
              <p:ext uri="{D42A27DB-BD31-4B8C-83A1-F6EECF244321}">
                <p14:modId xmlns:p14="http://schemas.microsoft.com/office/powerpoint/2010/main" val="2812100709"/>
              </p:ext>
            </p:extLst>
          </p:nvPr>
        </p:nvGraphicFramePr>
        <p:xfrm>
          <a:off x="3732895" y="1029603"/>
          <a:ext cx="3556000" cy="4084638"/>
        </p:xfrm>
        <a:graphic>
          <a:graphicData uri="http://schemas.openxmlformats.org/presentationml/2006/ole">
            <mc:AlternateContent xmlns:mc="http://schemas.openxmlformats.org/markup-compatibility/2006">
              <mc:Choice xmlns:v="urn:schemas-microsoft-com:vml" Requires="v">
                <p:oleObj spid="_x0000_s59408" name="Visio" r:id="rId4" imgW="2800367" imgH="2686109" progId="Visio.Drawing.11">
                  <p:embed/>
                </p:oleObj>
              </mc:Choice>
              <mc:Fallback>
                <p:oleObj name="Visio" r:id="rId4" imgW="2800367" imgH="2686109" progId="Visio.Drawing.11">
                  <p:embed/>
                  <p:pic>
                    <p:nvPicPr>
                      <p:cNvPr id="0" name=""/>
                      <p:cNvPicPr/>
                      <p:nvPr/>
                    </p:nvPicPr>
                    <p:blipFill>
                      <a:blip r:embed="rId5"/>
                      <a:stretch>
                        <a:fillRect/>
                      </a:stretch>
                    </p:blipFill>
                    <p:spPr>
                      <a:xfrm>
                        <a:off x="3732895" y="1029603"/>
                        <a:ext cx="3556000" cy="4084638"/>
                      </a:xfrm>
                      <a:prstGeom prst="rect">
                        <a:avLst/>
                      </a:prstGeom>
                    </p:spPr>
                  </p:pic>
                </p:oleObj>
              </mc:Fallback>
            </mc:AlternateContent>
          </a:graphicData>
        </a:graphic>
      </p:graphicFrame>
      <p:sp>
        <p:nvSpPr>
          <p:cNvPr id="25" name="矩形 24"/>
          <p:cNvSpPr/>
          <p:nvPr/>
        </p:nvSpPr>
        <p:spPr>
          <a:xfrm>
            <a:off x="7076057" y="1188672"/>
            <a:ext cx="5308066" cy="261610"/>
          </a:xfrm>
          <a:prstGeom prst="rect">
            <a:avLst/>
          </a:prstGeom>
        </p:spPr>
        <p:txBody>
          <a:bodyPr wrap="square">
            <a:spAutoFit/>
          </a:bodyPr>
          <a:lstStyle/>
          <a:p>
            <a:pPr algn="ctr"/>
            <a:r>
              <a:rPr lang="en-GB" altLang="zh-CN" sz="1100" dirty="0" smtClean="0">
                <a:solidFill>
                  <a:srgbClr val="72AF2F"/>
                </a:solidFill>
              </a:rPr>
              <a:t>Slice A: 98</a:t>
            </a:r>
            <a:r>
              <a:rPr lang="en-GB" altLang="zh-CN" sz="1100" dirty="0">
                <a:solidFill>
                  <a:srgbClr val="72AF2F"/>
                </a:solidFill>
              </a:rPr>
              <a:t>% for APP </a:t>
            </a:r>
            <a:r>
              <a:rPr lang="en-GB" altLang="zh-CN" sz="1100" dirty="0" smtClean="0">
                <a:solidFill>
                  <a:srgbClr val="72AF2F"/>
                </a:solidFill>
              </a:rPr>
              <a:t>1, </a:t>
            </a:r>
            <a:r>
              <a:rPr lang="en-GB" altLang="zh-CN" sz="1100" dirty="0">
                <a:solidFill>
                  <a:srgbClr val="72AF2F"/>
                </a:solidFill>
              </a:rPr>
              <a:t>98% for APP </a:t>
            </a:r>
            <a:r>
              <a:rPr lang="en-GB" altLang="zh-CN" sz="1100" dirty="0" smtClean="0">
                <a:solidFill>
                  <a:srgbClr val="72AF2F"/>
                </a:solidFill>
              </a:rPr>
              <a:t>2; Slice B: 98</a:t>
            </a:r>
            <a:r>
              <a:rPr lang="en-GB" altLang="zh-CN" sz="1100" dirty="0">
                <a:solidFill>
                  <a:srgbClr val="72AF2F"/>
                </a:solidFill>
              </a:rPr>
              <a:t>% for APP </a:t>
            </a:r>
            <a:r>
              <a:rPr lang="en-GB" altLang="zh-CN" sz="1100" dirty="0" smtClean="0">
                <a:solidFill>
                  <a:srgbClr val="72AF2F"/>
                </a:solidFill>
              </a:rPr>
              <a:t>3, </a:t>
            </a:r>
            <a:r>
              <a:rPr lang="en-GB" altLang="zh-CN" sz="1100" dirty="0">
                <a:solidFill>
                  <a:srgbClr val="72AF2F"/>
                </a:solidFill>
              </a:rPr>
              <a:t>97% for APP </a:t>
            </a:r>
            <a:r>
              <a:rPr lang="en-GB" altLang="zh-CN" sz="1100" dirty="0" smtClean="0">
                <a:solidFill>
                  <a:srgbClr val="72AF2F"/>
                </a:solidFill>
              </a:rPr>
              <a:t>4</a:t>
            </a:r>
            <a:endParaRPr lang="en-GB" altLang="zh-CN" sz="1100" dirty="0">
              <a:solidFill>
                <a:srgbClr val="72AF2F"/>
              </a:solidFill>
              <a:latin typeface="Times New Roman" panose="02020603050405020304" pitchFamily="18" charset="0"/>
            </a:endParaRPr>
          </a:p>
        </p:txBody>
      </p:sp>
      <p:sp>
        <p:nvSpPr>
          <p:cNvPr id="26" name="矩形 25"/>
          <p:cNvSpPr/>
          <p:nvPr/>
        </p:nvSpPr>
        <p:spPr>
          <a:xfrm>
            <a:off x="7022209" y="2026066"/>
            <a:ext cx="5431051" cy="261610"/>
          </a:xfrm>
          <a:prstGeom prst="rect">
            <a:avLst/>
          </a:prstGeom>
        </p:spPr>
        <p:txBody>
          <a:bodyPr wrap="square">
            <a:spAutoFit/>
          </a:bodyPr>
          <a:lstStyle/>
          <a:p>
            <a:pPr algn="ctr"/>
            <a:r>
              <a:rPr lang="en-GB" altLang="zh-CN" sz="1100" dirty="0" smtClean="0">
                <a:solidFill>
                  <a:srgbClr val="1A5221"/>
                </a:solidFill>
                <a:ea typeface="Arial Unicode MS" panose="020B0604020202020204" pitchFamily="34" charset="-122"/>
              </a:rPr>
              <a:t>Slice A: 90% </a:t>
            </a:r>
            <a:r>
              <a:rPr lang="en-GB" altLang="zh-CN" sz="1100" dirty="0">
                <a:solidFill>
                  <a:srgbClr val="1A5221"/>
                </a:solidFill>
                <a:ea typeface="Arial Unicode MS" panose="020B0604020202020204" pitchFamily="34" charset="-122"/>
              </a:rPr>
              <a:t>for APP </a:t>
            </a:r>
            <a:r>
              <a:rPr lang="en-GB" altLang="zh-CN" sz="1100" dirty="0" smtClean="0">
                <a:solidFill>
                  <a:srgbClr val="1A5221"/>
                </a:solidFill>
                <a:ea typeface="Arial Unicode MS" panose="020B0604020202020204" pitchFamily="34" charset="-122"/>
              </a:rPr>
              <a:t>1, </a:t>
            </a:r>
            <a:r>
              <a:rPr lang="en-GB" altLang="zh-CN" sz="1100" dirty="0">
                <a:solidFill>
                  <a:srgbClr val="1A5221"/>
                </a:solidFill>
                <a:ea typeface="Arial Unicode MS" panose="020B0604020202020204" pitchFamily="34" charset="-122"/>
              </a:rPr>
              <a:t>90% for APP </a:t>
            </a:r>
            <a:r>
              <a:rPr lang="en-GB" altLang="zh-CN" sz="1100" dirty="0" smtClean="0">
                <a:solidFill>
                  <a:srgbClr val="1A5221"/>
                </a:solidFill>
                <a:ea typeface="Arial Unicode MS" panose="020B0604020202020204" pitchFamily="34" charset="-122"/>
              </a:rPr>
              <a:t>2; Slice B: 90</a:t>
            </a:r>
            <a:r>
              <a:rPr lang="en-GB" altLang="zh-CN" sz="1100" dirty="0">
                <a:solidFill>
                  <a:srgbClr val="1A5221"/>
                </a:solidFill>
                <a:ea typeface="Arial Unicode MS" panose="020B0604020202020204" pitchFamily="34" charset="-122"/>
              </a:rPr>
              <a:t>% for APP </a:t>
            </a:r>
            <a:r>
              <a:rPr lang="en-GB" altLang="zh-CN" sz="1100" dirty="0" smtClean="0">
                <a:solidFill>
                  <a:srgbClr val="1A5221"/>
                </a:solidFill>
                <a:ea typeface="Arial Unicode MS" panose="020B0604020202020204" pitchFamily="34" charset="-122"/>
              </a:rPr>
              <a:t>3, </a:t>
            </a:r>
            <a:r>
              <a:rPr lang="en-GB" altLang="zh-CN" sz="1100" dirty="0">
                <a:solidFill>
                  <a:srgbClr val="1A5221"/>
                </a:solidFill>
                <a:ea typeface="Arial Unicode MS" panose="020B0604020202020204" pitchFamily="34" charset="-122"/>
              </a:rPr>
              <a:t>90% for APP </a:t>
            </a:r>
            <a:r>
              <a:rPr lang="en-GB" altLang="zh-CN" sz="1100" dirty="0" smtClean="0">
                <a:solidFill>
                  <a:srgbClr val="1A5221"/>
                </a:solidFill>
                <a:ea typeface="Arial Unicode MS" panose="020B0604020202020204" pitchFamily="34" charset="-122"/>
              </a:rPr>
              <a:t>4</a:t>
            </a:r>
            <a:endParaRPr lang="en-GB" altLang="zh-CN" sz="1100" dirty="0">
              <a:solidFill>
                <a:srgbClr val="1A5221"/>
              </a:solidFill>
              <a:ea typeface="Arial Unicode MS" panose="020B0604020202020204" pitchFamily="34" charset="-122"/>
            </a:endParaRPr>
          </a:p>
        </p:txBody>
      </p:sp>
      <p:sp>
        <p:nvSpPr>
          <p:cNvPr id="27" name="矩形 26"/>
          <p:cNvSpPr/>
          <p:nvPr/>
        </p:nvSpPr>
        <p:spPr>
          <a:xfrm>
            <a:off x="7100091" y="2897666"/>
            <a:ext cx="5282411" cy="261610"/>
          </a:xfrm>
          <a:prstGeom prst="rect">
            <a:avLst/>
          </a:prstGeom>
        </p:spPr>
        <p:txBody>
          <a:bodyPr wrap="square">
            <a:spAutoFit/>
          </a:bodyPr>
          <a:lstStyle/>
          <a:p>
            <a:pPr algn="ctr"/>
            <a:r>
              <a:rPr lang="en-GB" altLang="zh-CN" sz="1100" dirty="0" smtClean="0">
                <a:solidFill>
                  <a:srgbClr val="0070C0"/>
                </a:solidFill>
              </a:rPr>
              <a:t>Slice A: 85% </a:t>
            </a:r>
            <a:r>
              <a:rPr lang="en-GB" altLang="zh-CN" sz="1100" dirty="0">
                <a:solidFill>
                  <a:srgbClr val="0070C0"/>
                </a:solidFill>
              </a:rPr>
              <a:t>for APP 1</a:t>
            </a:r>
            <a:r>
              <a:rPr lang="en-GB" altLang="zh-CN" sz="1100" dirty="0" smtClean="0">
                <a:solidFill>
                  <a:srgbClr val="0070C0"/>
                </a:solidFill>
              </a:rPr>
              <a:t>, </a:t>
            </a:r>
            <a:r>
              <a:rPr lang="en-GB" altLang="zh-CN" sz="1100" dirty="0">
                <a:solidFill>
                  <a:srgbClr val="0070C0"/>
                </a:solidFill>
              </a:rPr>
              <a:t>87% for APP </a:t>
            </a:r>
            <a:r>
              <a:rPr lang="en-GB" altLang="zh-CN" sz="1100" dirty="0" smtClean="0">
                <a:solidFill>
                  <a:srgbClr val="0070C0"/>
                </a:solidFill>
              </a:rPr>
              <a:t>2; Slice B: 86</a:t>
            </a:r>
            <a:r>
              <a:rPr lang="en-GB" altLang="zh-CN" sz="1100" dirty="0">
                <a:solidFill>
                  <a:srgbClr val="0070C0"/>
                </a:solidFill>
              </a:rPr>
              <a:t>% for APP </a:t>
            </a:r>
            <a:r>
              <a:rPr lang="en-GB" altLang="zh-CN" sz="1100" dirty="0" smtClean="0">
                <a:solidFill>
                  <a:srgbClr val="0070C0"/>
                </a:solidFill>
              </a:rPr>
              <a:t>3, </a:t>
            </a:r>
            <a:r>
              <a:rPr lang="en-GB" altLang="zh-CN" sz="1100" dirty="0">
                <a:solidFill>
                  <a:srgbClr val="0070C0"/>
                </a:solidFill>
              </a:rPr>
              <a:t>88% for APP </a:t>
            </a:r>
            <a:r>
              <a:rPr lang="en-GB" altLang="zh-CN" sz="1100" dirty="0" smtClean="0">
                <a:solidFill>
                  <a:srgbClr val="0070C0"/>
                </a:solidFill>
              </a:rPr>
              <a:t>4</a:t>
            </a:r>
            <a:endParaRPr lang="en-GB" altLang="zh-CN" sz="1100" dirty="0">
              <a:solidFill>
                <a:srgbClr val="0070C0"/>
              </a:solidFill>
            </a:endParaRPr>
          </a:p>
        </p:txBody>
      </p:sp>
      <p:sp>
        <p:nvSpPr>
          <p:cNvPr id="2" name="标题 1"/>
          <p:cNvSpPr>
            <a:spLocks noGrp="1"/>
          </p:cNvSpPr>
          <p:nvPr>
            <p:ph type="title"/>
          </p:nvPr>
        </p:nvSpPr>
        <p:spPr>
          <a:xfrm>
            <a:off x="169332" y="77579"/>
            <a:ext cx="11565467" cy="4826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a:bodyPr>
          <a:lstStyle/>
          <a:p>
            <a:r>
              <a:rPr lang="en-US" sz="2400" b="1" dirty="0" smtClean="0">
                <a:solidFill>
                  <a:srgbClr val="C00000"/>
                </a:solidFill>
              </a:rPr>
              <a:t>How NWDAF figure out the associated Slice Load Level ID</a:t>
            </a:r>
            <a:r>
              <a:rPr lang="en-US" altLang="zh-CN" sz="2400" b="1" dirty="0">
                <a:solidFill>
                  <a:srgbClr val="C00000"/>
                </a:solidFill>
              </a:rPr>
              <a:t>(step 5a)</a:t>
            </a:r>
            <a:endParaRPr lang="en-US" sz="2400" b="1" dirty="0">
              <a:solidFill>
                <a:srgbClr val="C00000"/>
              </a:solidFill>
            </a:endParaRPr>
          </a:p>
        </p:txBody>
      </p:sp>
      <p:pic>
        <p:nvPicPr>
          <p:cNvPr id="3" name="图片 2"/>
          <p:cNvPicPr>
            <a:picLocks noChangeAspect="1"/>
          </p:cNvPicPr>
          <p:nvPr/>
        </p:nvPicPr>
        <p:blipFill>
          <a:blip r:embed="rId6"/>
          <a:stretch>
            <a:fillRect/>
          </a:stretch>
        </p:blipFill>
        <p:spPr>
          <a:xfrm>
            <a:off x="774276" y="4289652"/>
            <a:ext cx="2548987" cy="1725773"/>
          </a:xfrm>
          <a:prstGeom prst="rect">
            <a:avLst/>
          </a:prstGeom>
        </p:spPr>
      </p:pic>
      <p:graphicFrame>
        <p:nvGraphicFramePr>
          <p:cNvPr id="8" name="表格 7"/>
          <p:cNvGraphicFramePr>
            <a:graphicFrameLocks noGrp="1"/>
          </p:cNvGraphicFramePr>
          <p:nvPr>
            <p:extLst/>
          </p:nvPr>
        </p:nvGraphicFramePr>
        <p:xfrm>
          <a:off x="90660" y="1014236"/>
          <a:ext cx="3332163" cy="1984130"/>
        </p:xfrm>
        <a:graphic>
          <a:graphicData uri="http://schemas.openxmlformats.org/drawingml/2006/table">
            <a:tbl>
              <a:tblPr/>
              <a:tblGrid>
                <a:gridCol w="3332163">
                  <a:extLst>
                    <a:ext uri="{9D8B030D-6E8A-4147-A177-3AD203B41FA5}">
                      <a16:colId xmlns:a16="http://schemas.microsoft.com/office/drawing/2014/main" val="20000"/>
                    </a:ext>
                  </a:extLst>
                </a:gridCol>
              </a:tblGrid>
              <a:tr h="126033">
                <a:tc>
                  <a:txBody>
                    <a:bodyPr/>
                    <a:lstStyle/>
                    <a:p>
                      <a:pPr algn="l" hangingPunct="0">
                        <a:spcAft>
                          <a:spcPts val="0"/>
                        </a:spcAft>
                      </a:pPr>
                      <a:r>
                        <a:rPr lang="x-none" sz="1000" b="1" dirty="0">
                          <a:effectLst/>
                          <a:latin typeface="Calibri" panose="020F0502020204030204" pitchFamily="34" charset="0"/>
                          <a:cs typeface="Calibri" panose="020F0502020204030204" pitchFamily="34" charset="0"/>
                        </a:rPr>
                        <a:t>Information</a:t>
                      </a:r>
                      <a:endParaRPr lang="en-US" sz="1000" b="1"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solidFill>
                      <a:schemeClr val="bg1">
                        <a:lumMod val="75000"/>
                      </a:schemeClr>
                    </a:solidFill>
                  </a:tcPr>
                </a:tc>
                <a:extLst>
                  <a:ext uri="{0D108BD9-81ED-4DB2-BD59-A6C34878D82A}">
                    <a16:rowId xmlns:a16="http://schemas.microsoft.com/office/drawing/2014/main" val="10000"/>
                  </a:ext>
                </a:extLst>
              </a:tr>
              <a:tr h="153865">
                <a:tc>
                  <a:txBody>
                    <a:bodyPr/>
                    <a:lstStyle/>
                    <a:p>
                      <a:pPr algn="l" hangingPunct="0">
                        <a:spcAft>
                          <a:spcPts val="0"/>
                        </a:spcAft>
                      </a:pPr>
                      <a:r>
                        <a:rPr lang="en-US" sz="1000" b="0" dirty="0" smtClean="0">
                          <a:solidFill>
                            <a:schemeClr val="tx1"/>
                          </a:solidFill>
                          <a:effectLst/>
                          <a:latin typeface="Calibri" panose="020F0502020204030204" pitchFamily="34" charset="0"/>
                          <a:cs typeface="Calibri" panose="020F0502020204030204" pitchFamily="34" charset="0"/>
                        </a:rPr>
                        <a:t>Region per Network </a:t>
                      </a:r>
                      <a:endParaRPr lang="en-US" sz="1000" b="0" dirty="0">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01"/>
                  </a:ext>
                </a:extLst>
              </a:tr>
              <a:tr h="153865">
                <a:tc>
                  <a:txBody>
                    <a:bodyPr/>
                    <a:lstStyle/>
                    <a:p>
                      <a:pPr algn="l" hangingPunct="0">
                        <a:spcAft>
                          <a:spcPts val="0"/>
                        </a:spcAft>
                      </a:pPr>
                      <a:r>
                        <a:rPr lang="en-US" sz="1000" b="0" dirty="0" smtClean="0">
                          <a:solidFill>
                            <a:schemeClr val="tx1"/>
                          </a:solidFill>
                          <a:effectLst/>
                          <a:latin typeface="Calibri" panose="020F0502020204030204" pitchFamily="34" charset="0"/>
                          <a:ea typeface="宋体" panose="02010600030101010101" pitchFamily="2" charset="-122"/>
                          <a:cs typeface="Calibri" panose="020F0502020204030204" pitchFamily="34" charset="0"/>
                        </a:rPr>
                        <a:t>Time window</a:t>
                      </a:r>
                      <a:endParaRPr lang="en-US" sz="1000" b="0" dirty="0">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02"/>
                  </a:ext>
                </a:extLst>
              </a:tr>
              <a:tr h="70910">
                <a:tc>
                  <a:txBody>
                    <a:bodyPr/>
                    <a:lstStyle/>
                    <a:p>
                      <a:pPr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Slice A</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03"/>
                  </a:ext>
                </a:extLst>
              </a:tr>
              <a:tr h="70910">
                <a:tc>
                  <a:txBody>
                    <a:bodyPr/>
                    <a:lstStyle/>
                    <a:p>
                      <a:pPr marL="0" indent="93663"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&gt;App 1</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04"/>
                  </a:ext>
                </a:extLst>
              </a:tr>
              <a:tr h="70910">
                <a:tc>
                  <a:txBody>
                    <a:bodyPr/>
                    <a:lstStyle/>
                    <a:p>
                      <a:pPr marL="0" indent="177800"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&gt;&gt;how many percent</a:t>
                      </a:r>
                      <a:r>
                        <a:rPr lang="en-US" sz="1000" baseline="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 UEs’ experience satisfy</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05"/>
                  </a:ext>
                </a:extLst>
              </a:tr>
              <a:tr h="70910">
                <a:tc>
                  <a:txBody>
                    <a:bodyPr/>
                    <a:lstStyle/>
                    <a:p>
                      <a:pPr marL="0" indent="93663" algn="l" defTabSz="914400" rtl="0" eaLnBrk="1" latinLnBrk="0" hangingPunct="0">
                        <a:spcAft>
                          <a:spcPts val="0"/>
                        </a:spcAft>
                      </a:pPr>
                      <a:r>
                        <a:rPr lang="en-US" sz="1000" kern="12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&gt;App 2</a:t>
                      </a:r>
                      <a:endParaRPr lang="en-US" sz="1000" kern="12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06"/>
                  </a:ext>
                </a:extLst>
              </a:tr>
              <a:tr h="70910">
                <a:tc>
                  <a:txBody>
                    <a:bodyPr/>
                    <a:lstStyle/>
                    <a:p>
                      <a:pPr marL="0" indent="177800"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&gt;&gt;how many percent</a:t>
                      </a:r>
                      <a:r>
                        <a:rPr lang="en-US" sz="1000" baseline="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 UEs’ experience satisfy</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07"/>
                  </a:ext>
                </a:extLst>
              </a:tr>
              <a:tr h="70910">
                <a:tc>
                  <a:txBody>
                    <a:bodyPr/>
                    <a:lstStyle/>
                    <a:p>
                      <a:pPr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Slice B</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08"/>
                  </a:ext>
                </a:extLst>
              </a:tr>
              <a:tr h="140567">
                <a:tc>
                  <a:txBody>
                    <a:bodyPr/>
                    <a:lstStyle/>
                    <a:p>
                      <a:pPr marL="0" indent="93663"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&gt;App 3</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09"/>
                  </a:ext>
                </a:extLst>
              </a:tr>
              <a:tr h="70910">
                <a:tc>
                  <a:txBody>
                    <a:bodyPr/>
                    <a:lstStyle/>
                    <a:p>
                      <a:pPr marL="0" indent="177800"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&gt;&gt;how many percent</a:t>
                      </a:r>
                      <a:r>
                        <a:rPr lang="en-US" sz="1000" baseline="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 UEs’ experience satisfy</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10"/>
                  </a:ext>
                </a:extLst>
              </a:tr>
              <a:tr h="70910">
                <a:tc>
                  <a:txBody>
                    <a:bodyPr/>
                    <a:lstStyle/>
                    <a:p>
                      <a:pPr marL="0" indent="93663" algn="l" defTabSz="914400" rtl="0" eaLnBrk="1" latinLnBrk="0" hangingPunct="0">
                        <a:spcAft>
                          <a:spcPts val="0"/>
                        </a:spcAft>
                      </a:pPr>
                      <a:r>
                        <a:rPr lang="en-US" sz="1000" kern="12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&gt;App 4</a:t>
                      </a:r>
                      <a:endParaRPr lang="en-US" sz="1000" kern="12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11"/>
                  </a:ext>
                </a:extLst>
              </a:tr>
              <a:tr h="70910">
                <a:tc>
                  <a:txBody>
                    <a:bodyPr/>
                    <a:lstStyle/>
                    <a:p>
                      <a:pPr marL="0" indent="177800"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&gt;&gt;how many percent</a:t>
                      </a:r>
                      <a:r>
                        <a:rPr lang="en-US" sz="1000" baseline="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 UEs’ experience satisfy</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12"/>
                  </a:ext>
                </a:extLst>
              </a:tr>
            </a:tbl>
          </a:graphicData>
        </a:graphic>
      </p:graphicFrame>
      <p:sp>
        <p:nvSpPr>
          <p:cNvPr id="9" name="Rectangle 7"/>
          <p:cNvSpPr>
            <a:spLocks noChangeArrowheads="1"/>
          </p:cNvSpPr>
          <p:nvPr/>
        </p:nvSpPr>
        <p:spPr bwMode="auto">
          <a:xfrm>
            <a:off x="171868" y="768015"/>
            <a:ext cx="3320140"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Table 1: </a:t>
            </a:r>
            <a:r>
              <a:rPr kumimoji="0" lang="en-GB" altLang="en-US" sz="1000" b="1" i="0" u="none" strike="noStrike" cap="none" normalizeH="0" baseline="0" dirty="0" smtClean="0">
                <a:ln>
                  <a:noFill/>
                </a:ln>
                <a:solidFill>
                  <a:srgbClr val="FF0000"/>
                </a:solidFill>
                <a:effectLst/>
                <a:latin typeface="Arial" panose="020B0604020202020204" pitchFamily="34" charset="0"/>
                <a:ea typeface="Times New Roman" panose="02020603050405020304" pitchFamily="18" charset="0"/>
                <a:cs typeface="Arial" panose="020B0604020202020204" pitchFamily="34" charset="0"/>
              </a:rPr>
              <a:t>Region level </a:t>
            </a:r>
            <a:r>
              <a:rPr kumimoji="0" lang="en-GB" altLang="en-US"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input information for K-Means</a:t>
            </a:r>
            <a:endParaRPr kumimoji="0" lang="en-US" altLang="en-US" sz="800" b="0" i="0" u="none" strike="noStrike" cap="none" normalizeH="0" baseline="0" dirty="0" smtClean="0">
              <a:ln>
                <a:noFill/>
              </a:ln>
              <a:solidFill>
                <a:srgbClr val="FF0000"/>
              </a:solidFill>
              <a:effectLst/>
            </a:endParaRPr>
          </a:p>
        </p:txBody>
      </p:sp>
      <p:sp>
        <p:nvSpPr>
          <p:cNvPr id="4" name="文本框 3"/>
          <p:cNvSpPr txBox="1"/>
          <p:nvPr/>
        </p:nvSpPr>
        <p:spPr>
          <a:xfrm>
            <a:off x="715319" y="6101196"/>
            <a:ext cx="2780492" cy="246221"/>
          </a:xfrm>
          <a:prstGeom prst="rect">
            <a:avLst/>
          </a:prstGeom>
          <a:noFill/>
        </p:spPr>
        <p:txBody>
          <a:bodyPr wrap="square" rtlCol="0">
            <a:spAutoFit/>
          </a:bodyPr>
          <a:lstStyle/>
          <a:p>
            <a:pPr algn="ctr"/>
            <a:r>
              <a:rPr lang="en-US" b="1" i="1" dirty="0" smtClean="0">
                <a:latin typeface="+mj-lt"/>
              </a:rPr>
              <a:t>Figure 1. Training process for K-Means, e.g. K=2</a:t>
            </a:r>
            <a:endParaRPr lang="en-US" b="1" i="1" dirty="0">
              <a:latin typeface="+mj-lt"/>
            </a:endParaRPr>
          </a:p>
        </p:txBody>
      </p:sp>
      <p:sp>
        <p:nvSpPr>
          <p:cNvPr id="5" name="文本框 4"/>
          <p:cNvSpPr txBox="1"/>
          <p:nvPr/>
        </p:nvSpPr>
        <p:spPr>
          <a:xfrm>
            <a:off x="-186784" y="3589374"/>
            <a:ext cx="3609608" cy="400110"/>
          </a:xfrm>
          <a:prstGeom prst="rect">
            <a:avLst/>
          </a:prstGeom>
          <a:noFill/>
        </p:spPr>
        <p:txBody>
          <a:bodyPr wrap="square" rtlCol="0">
            <a:spAutoFit/>
          </a:bodyPr>
          <a:lstStyle/>
          <a:p>
            <a:pPr algn="r"/>
            <a:r>
              <a:rPr lang="en-US" i="1" dirty="0" smtClean="0">
                <a:solidFill>
                  <a:srgbClr val="C00000"/>
                </a:solidFill>
                <a:latin typeface="+mj-lt"/>
              </a:rPr>
              <a:t>K=5</a:t>
            </a:r>
            <a:r>
              <a:rPr lang="en-US" dirty="0" smtClean="0">
                <a:solidFill>
                  <a:srgbClr val="C00000"/>
                </a:solidFill>
                <a:latin typeface="+mj-lt"/>
              </a:rPr>
              <a:t>, </a:t>
            </a:r>
            <a:r>
              <a:rPr lang="en-US" i="1" dirty="0" smtClean="0">
                <a:solidFill>
                  <a:srgbClr val="C00000"/>
                </a:solidFill>
                <a:latin typeface="+mj-lt"/>
              </a:rPr>
              <a:t>given by PCF or configured in NWDAF, which means that number of load levels is 5</a:t>
            </a:r>
            <a:endParaRPr lang="en-US" i="1" dirty="0">
              <a:solidFill>
                <a:srgbClr val="C00000"/>
              </a:solidFill>
              <a:latin typeface="+mj-lt"/>
            </a:endParaRPr>
          </a:p>
        </p:txBody>
      </p:sp>
      <p:sp>
        <p:nvSpPr>
          <p:cNvPr id="12" name="文本框 11"/>
          <p:cNvSpPr txBox="1"/>
          <p:nvPr/>
        </p:nvSpPr>
        <p:spPr>
          <a:xfrm>
            <a:off x="886305" y="4043431"/>
            <a:ext cx="2533039" cy="246221"/>
          </a:xfrm>
          <a:prstGeom prst="rect">
            <a:avLst/>
          </a:prstGeom>
          <a:noFill/>
        </p:spPr>
        <p:txBody>
          <a:bodyPr wrap="square" rtlCol="0">
            <a:spAutoFit/>
          </a:bodyPr>
          <a:lstStyle/>
          <a:p>
            <a:pPr algn="r"/>
            <a:r>
              <a:rPr lang="en-US" i="1" dirty="0" smtClean="0">
                <a:solidFill>
                  <a:srgbClr val="C00000"/>
                </a:solidFill>
                <a:latin typeface="+mj-lt"/>
              </a:rPr>
              <a:t>K-Means algorithm</a:t>
            </a:r>
            <a:endParaRPr lang="en-US" i="1" dirty="0">
              <a:solidFill>
                <a:srgbClr val="C00000"/>
              </a:solidFill>
              <a:latin typeface="+mj-lt"/>
            </a:endParaRPr>
          </a:p>
        </p:txBody>
      </p:sp>
      <p:sp>
        <p:nvSpPr>
          <p:cNvPr id="14" name="左大括号 13"/>
          <p:cNvSpPr/>
          <p:nvPr/>
        </p:nvSpPr>
        <p:spPr bwMode="auto">
          <a:xfrm rot="10800000">
            <a:off x="3393881" y="832997"/>
            <a:ext cx="219541" cy="5495035"/>
          </a:xfrm>
          <a:prstGeom prst="leftBrace">
            <a:avLst>
              <a:gd name="adj1" fmla="val 8333"/>
              <a:gd name="adj2" fmla="val 56417"/>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sz="1050" b="1">
              <a:latin typeface="Arial" charset="0"/>
            </a:endParaRPr>
          </a:p>
        </p:txBody>
      </p:sp>
      <p:sp>
        <p:nvSpPr>
          <p:cNvPr id="10" name="右箭头 9"/>
          <p:cNvSpPr/>
          <p:nvPr/>
        </p:nvSpPr>
        <p:spPr bwMode="auto">
          <a:xfrm>
            <a:off x="3616901" y="3079104"/>
            <a:ext cx="303540" cy="296333"/>
          </a:xfrm>
          <a:prstGeom prst="rightArrow">
            <a:avLst/>
          </a:prstGeom>
          <a:noFill/>
          <a:ln w="12700" cap="flat" cmpd="sng" algn="ctr">
            <a:solidFill>
              <a:srgbClr val="FF0000"/>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sp>
        <p:nvSpPr>
          <p:cNvPr id="18" name="矩形 17"/>
          <p:cNvSpPr/>
          <p:nvPr/>
        </p:nvSpPr>
        <p:spPr>
          <a:xfrm>
            <a:off x="7100091" y="3640158"/>
            <a:ext cx="5282411" cy="261610"/>
          </a:xfrm>
          <a:prstGeom prst="rect">
            <a:avLst/>
          </a:prstGeom>
        </p:spPr>
        <p:txBody>
          <a:bodyPr wrap="square">
            <a:spAutoFit/>
          </a:bodyPr>
          <a:lstStyle/>
          <a:p>
            <a:pPr algn="ctr"/>
            <a:r>
              <a:rPr lang="en-GB" altLang="zh-CN" sz="1100" dirty="0" smtClean="0">
                <a:solidFill>
                  <a:srgbClr val="C00000"/>
                </a:solidFill>
              </a:rPr>
              <a:t>Slice A: 80% </a:t>
            </a:r>
            <a:r>
              <a:rPr lang="en-GB" altLang="zh-CN" sz="1100" dirty="0">
                <a:solidFill>
                  <a:srgbClr val="C00000"/>
                </a:solidFill>
              </a:rPr>
              <a:t>for APP 1</a:t>
            </a:r>
            <a:r>
              <a:rPr lang="en-GB" altLang="zh-CN" sz="1100" dirty="0" smtClean="0">
                <a:solidFill>
                  <a:srgbClr val="C00000"/>
                </a:solidFill>
              </a:rPr>
              <a:t>, 80% </a:t>
            </a:r>
            <a:r>
              <a:rPr lang="en-GB" altLang="zh-CN" sz="1100" dirty="0">
                <a:solidFill>
                  <a:srgbClr val="C00000"/>
                </a:solidFill>
              </a:rPr>
              <a:t>for APP </a:t>
            </a:r>
            <a:r>
              <a:rPr lang="en-GB" altLang="zh-CN" sz="1100" dirty="0" smtClean="0">
                <a:solidFill>
                  <a:srgbClr val="C00000"/>
                </a:solidFill>
              </a:rPr>
              <a:t>2; Slice B: 80% </a:t>
            </a:r>
            <a:r>
              <a:rPr lang="en-GB" altLang="zh-CN" sz="1100" dirty="0">
                <a:solidFill>
                  <a:srgbClr val="C00000"/>
                </a:solidFill>
              </a:rPr>
              <a:t>for APP </a:t>
            </a:r>
            <a:r>
              <a:rPr lang="en-GB" altLang="zh-CN" sz="1100" dirty="0" smtClean="0">
                <a:solidFill>
                  <a:srgbClr val="C00000"/>
                </a:solidFill>
              </a:rPr>
              <a:t>3, 80% </a:t>
            </a:r>
            <a:r>
              <a:rPr lang="en-GB" altLang="zh-CN" sz="1100" dirty="0">
                <a:solidFill>
                  <a:srgbClr val="C00000"/>
                </a:solidFill>
              </a:rPr>
              <a:t>for APP </a:t>
            </a:r>
            <a:r>
              <a:rPr lang="en-GB" altLang="zh-CN" sz="1100" dirty="0" smtClean="0">
                <a:solidFill>
                  <a:srgbClr val="C00000"/>
                </a:solidFill>
              </a:rPr>
              <a:t>4</a:t>
            </a:r>
            <a:endParaRPr lang="en-GB" altLang="zh-CN" sz="1100" dirty="0">
              <a:solidFill>
                <a:srgbClr val="C00000"/>
              </a:solidFill>
            </a:endParaRPr>
          </a:p>
        </p:txBody>
      </p:sp>
      <p:sp>
        <p:nvSpPr>
          <p:cNvPr id="19" name="矩形 18"/>
          <p:cNvSpPr/>
          <p:nvPr/>
        </p:nvSpPr>
        <p:spPr>
          <a:xfrm>
            <a:off x="7095091" y="4719751"/>
            <a:ext cx="5282411" cy="261610"/>
          </a:xfrm>
          <a:prstGeom prst="rect">
            <a:avLst/>
          </a:prstGeom>
        </p:spPr>
        <p:txBody>
          <a:bodyPr wrap="square">
            <a:spAutoFit/>
          </a:bodyPr>
          <a:lstStyle/>
          <a:p>
            <a:pPr algn="ctr"/>
            <a:r>
              <a:rPr lang="en-GB" altLang="zh-CN" sz="1100" dirty="0" smtClean="0">
                <a:solidFill>
                  <a:srgbClr val="FF0000"/>
                </a:solidFill>
              </a:rPr>
              <a:t>Slice A: 70% </a:t>
            </a:r>
            <a:r>
              <a:rPr lang="en-GB" altLang="zh-CN" sz="1100" dirty="0">
                <a:solidFill>
                  <a:srgbClr val="FF0000"/>
                </a:solidFill>
              </a:rPr>
              <a:t>for APP 1</a:t>
            </a:r>
            <a:r>
              <a:rPr lang="en-GB" altLang="zh-CN" sz="1100" dirty="0" smtClean="0">
                <a:solidFill>
                  <a:srgbClr val="FF0000"/>
                </a:solidFill>
              </a:rPr>
              <a:t>, 70% </a:t>
            </a:r>
            <a:r>
              <a:rPr lang="en-GB" altLang="zh-CN" sz="1100" dirty="0">
                <a:solidFill>
                  <a:srgbClr val="FF0000"/>
                </a:solidFill>
              </a:rPr>
              <a:t>for APP </a:t>
            </a:r>
            <a:r>
              <a:rPr lang="en-GB" altLang="zh-CN" sz="1100" dirty="0" smtClean="0">
                <a:solidFill>
                  <a:srgbClr val="FF0000"/>
                </a:solidFill>
              </a:rPr>
              <a:t>2; Slice B: 70% </a:t>
            </a:r>
            <a:r>
              <a:rPr lang="en-GB" altLang="zh-CN" sz="1100" dirty="0">
                <a:solidFill>
                  <a:srgbClr val="FF0000"/>
                </a:solidFill>
              </a:rPr>
              <a:t>for APP </a:t>
            </a:r>
            <a:r>
              <a:rPr lang="en-GB" altLang="zh-CN" sz="1100" dirty="0" smtClean="0">
                <a:solidFill>
                  <a:srgbClr val="FF0000"/>
                </a:solidFill>
              </a:rPr>
              <a:t>3, 70% </a:t>
            </a:r>
            <a:r>
              <a:rPr lang="en-GB" altLang="zh-CN" sz="1100" dirty="0">
                <a:solidFill>
                  <a:srgbClr val="FF0000"/>
                </a:solidFill>
              </a:rPr>
              <a:t>for APP </a:t>
            </a:r>
            <a:r>
              <a:rPr lang="en-GB" altLang="zh-CN" sz="1100" dirty="0" smtClean="0">
                <a:solidFill>
                  <a:srgbClr val="FF0000"/>
                </a:solidFill>
              </a:rPr>
              <a:t>4</a:t>
            </a:r>
            <a:endParaRPr lang="en-GB" altLang="zh-CN" sz="1100" dirty="0">
              <a:solidFill>
                <a:srgbClr val="FF0000"/>
              </a:solidFill>
            </a:endParaRPr>
          </a:p>
        </p:txBody>
      </p:sp>
      <p:sp>
        <p:nvSpPr>
          <p:cNvPr id="20" name="左大括号 19"/>
          <p:cNvSpPr/>
          <p:nvPr/>
        </p:nvSpPr>
        <p:spPr bwMode="auto">
          <a:xfrm rot="5400000">
            <a:off x="8391659" y="-88527"/>
            <a:ext cx="244664" cy="2450191"/>
          </a:xfrm>
          <a:prstGeom prst="leftBrace">
            <a:avLst>
              <a:gd name="adj1" fmla="val 8333"/>
              <a:gd name="adj2" fmla="val 50935"/>
            </a:avLst>
          </a:prstGeom>
          <a:noFill/>
          <a:ln w="9525" cap="flat" cmpd="sng" algn="ctr">
            <a:solidFill>
              <a:srgbClr val="92D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21" name="左大括号 20"/>
          <p:cNvSpPr/>
          <p:nvPr/>
        </p:nvSpPr>
        <p:spPr bwMode="auto">
          <a:xfrm rot="5400000">
            <a:off x="10844573" y="-82134"/>
            <a:ext cx="244664" cy="2450191"/>
          </a:xfrm>
          <a:prstGeom prst="leftBrace">
            <a:avLst>
              <a:gd name="adj1" fmla="val 8333"/>
              <a:gd name="adj2" fmla="val 50935"/>
            </a:avLst>
          </a:prstGeom>
          <a:noFill/>
          <a:ln w="9525" cap="flat" cmpd="sng" algn="ctr">
            <a:solidFill>
              <a:srgbClr val="92D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6" name="文本框 5"/>
          <p:cNvSpPr txBox="1"/>
          <p:nvPr/>
        </p:nvSpPr>
        <p:spPr>
          <a:xfrm>
            <a:off x="7577366" y="792765"/>
            <a:ext cx="1873250" cy="246221"/>
          </a:xfrm>
          <a:prstGeom prst="rect">
            <a:avLst/>
          </a:prstGeom>
          <a:noFill/>
        </p:spPr>
        <p:txBody>
          <a:bodyPr wrap="square" rtlCol="0">
            <a:spAutoFit/>
          </a:bodyPr>
          <a:lstStyle/>
          <a:p>
            <a:r>
              <a:rPr lang="en-US" altLang="zh-CN" dirty="0" smtClean="0">
                <a:solidFill>
                  <a:srgbClr val="92D050"/>
                </a:solidFill>
              </a:rPr>
              <a:t>Slice Load Level 1 for Slice A</a:t>
            </a:r>
            <a:endParaRPr lang="zh-CN" altLang="en-US" dirty="0">
              <a:solidFill>
                <a:srgbClr val="92D050"/>
              </a:solidFill>
            </a:endParaRPr>
          </a:p>
        </p:txBody>
      </p:sp>
      <p:sp>
        <p:nvSpPr>
          <p:cNvPr id="28" name="文本框 27"/>
          <p:cNvSpPr txBox="1"/>
          <p:nvPr/>
        </p:nvSpPr>
        <p:spPr>
          <a:xfrm>
            <a:off x="9861549" y="783557"/>
            <a:ext cx="1873250" cy="246221"/>
          </a:xfrm>
          <a:prstGeom prst="rect">
            <a:avLst/>
          </a:prstGeom>
          <a:noFill/>
        </p:spPr>
        <p:txBody>
          <a:bodyPr wrap="square" rtlCol="0">
            <a:spAutoFit/>
          </a:bodyPr>
          <a:lstStyle/>
          <a:p>
            <a:r>
              <a:rPr lang="en-US" altLang="zh-CN" dirty="0" smtClean="0">
                <a:solidFill>
                  <a:srgbClr val="92D050"/>
                </a:solidFill>
              </a:rPr>
              <a:t>Slice Load Level 1 for Slice B</a:t>
            </a:r>
            <a:endParaRPr lang="zh-CN" altLang="en-US" dirty="0">
              <a:solidFill>
                <a:srgbClr val="92D050"/>
              </a:solidFill>
            </a:endParaRPr>
          </a:p>
        </p:txBody>
      </p:sp>
      <p:sp>
        <p:nvSpPr>
          <p:cNvPr id="29" name="左大括号 28"/>
          <p:cNvSpPr/>
          <p:nvPr/>
        </p:nvSpPr>
        <p:spPr bwMode="auto">
          <a:xfrm rot="5400000">
            <a:off x="8384405" y="745339"/>
            <a:ext cx="244664" cy="2450191"/>
          </a:xfrm>
          <a:prstGeom prst="leftBrace">
            <a:avLst>
              <a:gd name="adj1" fmla="val 8333"/>
              <a:gd name="adj2" fmla="val 50935"/>
            </a:avLst>
          </a:prstGeom>
          <a:noFill/>
          <a:ln w="9525" cap="flat" cmpd="sng" algn="ctr">
            <a:solidFill>
              <a:srgbClr val="72732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30" name="左大括号 29"/>
          <p:cNvSpPr/>
          <p:nvPr/>
        </p:nvSpPr>
        <p:spPr bwMode="auto">
          <a:xfrm rot="5400000">
            <a:off x="10837319" y="736984"/>
            <a:ext cx="244664" cy="2450191"/>
          </a:xfrm>
          <a:prstGeom prst="leftBrace">
            <a:avLst>
              <a:gd name="adj1" fmla="val 8333"/>
              <a:gd name="adj2" fmla="val 50935"/>
            </a:avLst>
          </a:prstGeom>
          <a:noFill/>
          <a:ln w="9525" cap="flat" cmpd="sng" algn="ctr">
            <a:solidFill>
              <a:srgbClr val="72732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31" name="文本框 30"/>
          <p:cNvSpPr txBox="1"/>
          <p:nvPr/>
        </p:nvSpPr>
        <p:spPr>
          <a:xfrm>
            <a:off x="7570112" y="1626631"/>
            <a:ext cx="1873250" cy="246221"/>
          </a:xfrm>
          <a:prstGeom prst="rect">
            <a:avLst/>
          </a:prstGeom>
          <a:noFill/>
        </p:spPr>
        <p:txBody>
          <a:bodyPr wrap="square" rtlCol="0">
            <a:spAutoFit/>
          </a:bodyPr>
          <a:lstStyle/>
          <a:p>
            <a:r>
              <a:rPr lang="en-US" altLang="zh-CN" dirty="0" smtClean="0">
                <a:solidFill>
                  <a:srgbClr val="72732F"/>
                </a:solidFill>
              </a:rPr>
              <a:t>Slice Load Level 2 for Slice A</a:t>
            </a:r>
            <a:endParaRPr lang="zh-CN" altLang="en-US" dirty="0">
              <a:solidFill>
                <a:srgbClr val="72732F"/>
              </a:solidFill>
            </a:endParaRPr>
          </a:p>
        </p:txBody>
      </p:sp>
      <p:sp>
        <p:nvSpPr>
          <p:cNvPr id="32" name="文本框 31"/>
          <p:cNvSpPr txBox="1"/>
          <p:nvPr/>
        </p:nvSpPr>
        <p:spPr>
          <a:xfrm>
            <a:off x="9854295" y="1617423"/>
            <a:ext cx="1873250" cy="246221"/>
          </a:xfrm>
          <a:prstGeom prst="rect">
            <a:avLst/>
          </a:prstGeom>
          <a:noFill/>
        </p:spPr>
        <p:txBody>
          <a:bodyPr wrap="square" rtlCol="0">
            <a:spAutoFit/>
          </a:bodyPr>
          <a:lstStyle/>
          <a:p>
            <a:r>
              <a:rPr lang="en-US" altLang="zh-CN" dirty="0" smtClean="0">
                <a:solidFill>
                  <a:srgbClr val="72732F"/>
                </a:solidFill>
              </a:rPr>
              <a:t>Slice Load Level 2 for Slice B</a:t>
            </a:r>
            <a:endParaRPr lang="zh-CN" altLang="en-US" dirty="0">
              <a:solidFill>
                <a:srgbClr val="72732F"/>
              </a:solidFill>
            </a:endParaRPr>
          </a:p>
        </p:txBody>
      </p:sp>
      <p:sp>
        <p:nvSpPr>
          <p:cNvPr id="33" name="左大括号 32"/>
          <p:cNvSpPr/>
          <p:nvPr/>
        </p:nvSpPr>
        <p:spPr bwMode="auto">
          <a:xfrm rot="5400000">
            <a:off x="8406179" y="1580610"/>
            <a:ext cx="244664" cy="2450191"/>
          </a:xfrm>
          <a:prstGeom prst="leftBrace">
            <a:avLst>
              <a:gd name="adj1" fmla="val 8333"/>
              <a:gd name="adj2" fmla="val 50935"/>
            </a:avLst>
          </a:prstGeom>
          <a:no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34" name="左大括号 33"/>
          <p:cNvSpPr/>
          <p:nvPr/>
        </p:nvSpPr>
        <p:spPr bwMode="auto">
          <a:xfrm rot="5400000">
            <a:off x="10844579" y="1587003"/>
            <a:ext cx="244664" cy="2450191"/>
          </a:xfrm>
          <a:prstGeom prst="leftBrace">
            <a:avLst>
              <a:gd name="adj1" fmla="val 8333"/>
              <a:gd name="adj2" fmla="val 50935"/>
            </a:avLst>
          </a:prstGeom>
          <a:no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35" name="文本框 34"/>
          <p:cNvSpPr txBox="1"/>
          <p:nvPr/>
        </p:nvSpPr>
        <p:spPr>
          <a:xfrm>
            <a:off x="7591886" y="2461902"/>
            <a:ext cx="1873250" cy="246221"/>
          </a:xfrm>
          <a:prstGeom prst="rect">
            <a:avLst/>
          </a:prstGeom>
          <a:noFill/>
        </p:spPr>
        <p:txBody>
          <a:bodyPr wrap="square" rtlCol="0">
            <a:spAutoFit/>
          </a:bodyPr>
          <a:lstStyle/>
          <a:p>
            <a:r>
              <a:rPr lang="en-US" altLang="zh-CN" dirty="0" smtClean="0">
                <a:solidFill>
                  <a:srgbClr val="0070C0"/>
                </a:solidFill>
              </a:rPr>
              <a:t>Slice Load Level 3 for Slice A</a:t>
            </a:r>
            <a:endParaRPr lang="zh-CN" altLang="en-US" dirty="0">
              <a:solidFill>
                <a:srgbClr val="0070C0"/>
              </a:solidFill>
            </a:endParaRPr>
          </a:p>
        </p:txBody>
      </p:sp>
      <p:sp>
        <p:nvSpPr>
          <p:cNvPr id="36" name="文本框 35"/>
          <p:cNvSpPr txBox="1"/>
          <p:nvPr/>
        </p:nvSpPr>
        <p:spPr>
          <a:xfrm>
            <a:off x="9876069" y="2452694"/>
            <a:ext cx="1873250" cy="246221"/>
          </a:xfrm>
          <a:prstGeom prst="rect">
            <a:avLst/>
          </a:prstGeom>
          <a:noFill/>
        </p:spPr>
        <p:txBody>
          <a:bodyPr wrap="square" rtlCol="0">
            <a:spAutoFit/>
          </a:bodyPr>
          <a:lstStyle/>
          <a:p>
            <a:r>
              <a:rPr lang="en-US" altLang="zh-CN" dirty="0" smtClean="0">
                <a:solidFill>
                  <a:srgbClr val="0070C0"/>
                </a:solidFill>
              </a:rPr>
              <a:t>Slice Load Level 3 for Slice B</a:t>
            </a:r>
            <a:endParaRPr lang="zh-CN" altLang="en-US" dirty="0">
              <a:solidFill>
                <a:srgbClr val="0070C0"/>
              </a:solidFill>
            </a:endParaRPr>
          </a:p>
        </p:txBody>
      </p:sp>
      <p:sp>
        <p:nvSpPr>
          <p:cNvPr id="37" name="左大括号 36"/>
          <p:cNvSpPr/>
          <p:nvPr/>
        </p:nvSpPr>
        <p:spPr bwMode="auto">
          <a:xfrm rot="5400000">
            <a:off x="8369893" y="2342142"/>
            <a:ext cx="244664" cy="2450191"/>
          </a:xfrm>
          <a:prstGeom prst="leftBrace">
            <a:avLst>
              <a:gd name="adj1" fmla="val 8333"/>
              <a:gd name="adj2" fmla="val 50935"/>
            </a:avLst>
          </a:prstGeom>
          <a:no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38" name="左大括号 37"/>
          <p:cNvSpPr/>
          <p:nvPr/>
        </p:nvSpPr>
        <p:spPr bwMode="auto">
          <a:xfrm rot="5400000">
            <a:off x="10822807" y="2348535"/>
            <a:ext cx="244664" cy="2450191"/>
          </a:xfrm>
          <a:prstGeom prst="leftBrace">
            <a:avLst>
              <a:gd name="adj1" fmla="val 8333"/>
              <a:gd name="adj2" fmla="val 50935"/>
            </a:avLst>
          </a:prstGeom>
          <a:no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39" name="文本框 38"/>
          <p:cNvSpPr txBox="1"/>
          <p:nvPr/>
        </p:nvSpPr>
        <p:spPr>
          <a:xfrm>
            <a:off x="7555600" y="3223434"/>
            <a:ext cx="1873250" cy="246221"/>
          </a:xfrm>
          <a:prstGeom prst="rect">
            <a:avLst/>
          </a:prstGeom>
          <a:noFill/>
        </p:spPr>
        <p:txBody>
          <a:bodyPr wrap="square" rtlCol="0">
            <a:spAutoFit/>
          </a:bodyPr>
          <a:lstStyle/>
          <a:p>
            <a:r>
              <a:rPr lang="en-US" altLang="zh-CN" dirty="0" smtClean="0">
                <a:solidFill>
                  <a:srgbClr val="C00000"/>
                </a:solidFill>
              </a:rPr>
              <a:t>Slice Load Level 4 for Slice A</a:t>
            </a:r>
            <a:endParaRPr lang="zh-CN" altLang="en-US" dirty="0">
              <a:solidFill>
                <a:srgbClr val="C00000"/>
              </a:solidFill>
            </a:endParaRPr>
          </a:p>
        </p:txBody>
      </p:sp>
      <p:sp>
        <p:nvSpPr>
          <p:cNvPr id="40" name="文本框 39"/>
          <p:cNvSpPr txBox="1"/>
          <p:nvPr/>
        </p:nvSpPr>
        <p:spPr>
          <a:xfrm>
            <a:off x="9839783" y="3214226"/>
            <a:ext cx="1873250" cy="246221"/>
          </a:xfrm>
          <a:prstGeom prst="rect">
            <a:avLst/>
          </a:prstGeom>
          <a:noFill/>
        </p:spPr>
        <p:txBody>
          <a:bodyPr wrap="square" rtlCol="0">
            <a:spAutoFit/>
          </a:bodyPr>
          <a:lstStyle/>
          <a:p>
            <a:r>
              <a:rPr lang="en-US" altLang="zh-CN" dirty="0" smtClean="0">
                <a:solidFill>
                  <a:srgbClr val="C00000"/>
                </a:solidFill>
              </a:rPr>
              <a:t>Slice Load Level 4 for Slice B</a:t>
            </a:r>
            <a:endParaRPr lang="zh-CN" altLang="en-US" dirty="0">
              <a:solidFill>
                <a:srgbClr val="C00000"/>
              </a:solidFill>
            </a:endParaRPr>
          </a:p>
        </p:txBody>
      </p:sp>
      <p:sp>
        <p:nvSpPr>
          <p:cNvPr id="41" name="左大括号 40"/>
          <p:cNvSpPr/>
          <p:nvPr/>
        </p:nvSpPr>
        <p:spPr bwMode="auto">
          <a:xfrm rot="5400000">
            <a:off x="8377149" y="3437734"/>
            <a:ext cx="244664" cy="2450191"/>
          </a:xfrm>
          <a:prstGeom prst="leftBrace">
            <a:avLst>
              <a:gd name="adj1" fmla="val 8333"/>
              <a:gd name="adj2" fmla="val 50935"/>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42" name="左大括号 41"/>
          <p:cNvSpPr/>
          <p:nvPr/>
        </p:nvSpPr>
        <p:spPr bwMode="auto">
          <a:xfrm rot="5400000">
            <a:off x="10830063" y="3444127"/>
            <a:ext cx="244664" cy="2450191"/>
          </a:xfrm>
          <a:prstGeom prst="leftBrace">
            <a:avLst>
              <a:gd name="adj1" fmla="val 8333"/>
              <a:gd name="adj2" fmla="val 50935"/>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43" name="文本框 42"/>
          <p:cNvSpPr txBox="1"/>
          <p:nvPr/>
        </p:nvSpPr>
        <p:spPr>
          <a:xfrm>
            <a:off x="7562856" y="4319026"/>
            <a:ext cx="1873250" cy="246221"/>
          </a:xfrm>
          <a:prstGeom prst="rect">
            <a:avLst/>
          </a:prstGeom>
          <a:noFill/>
        </p:spPr>
        <p:txBody>
          <a:bodyPr wrap="square" rtlCol="0">
            <a:spAutoFit/>
          </a:bodyPr>
          <a:lstStyle/>
          <a:p>
            <a:r>
              <a:rPr lang="en-US" altLang="zh-CN" dirty="0" smtClean="0">
                <a:solidFill>
                  <a:srgbClr val="FF0000"/>
                </a:solidFill>
              </a:rPr>
              <a:t>Slice Load Level 5 for Slice A</a:t>
            </a:r>
            <a:endParaRPr lang="zh-CN" altLang="en-US" dirty="0">
              <a:solidFill>
                <a:srgbClr val="FF0000"/>
              </a:solidFill>
            </a:endParaRPr>
          </a:p>
        </p:txBody>
      </p:sp>
      <p:sp>
        <p:nvSpPr>
          <p:cNvPr id="44" name="文本框 43"/>
          <p:cNvSpPr txBox="1"/>
          <p:nvPr/>
        </p:nvSpPr>
        <p:spPr>
          <a:xfrm>
            <a:off x="9847039" y="4309818"/>
            <a:ext cx="1873250" cy="246221"/>
          </a:xfrm>
          <a:prstGeom prst="rect">
            <a:avLst/>
          </a:prstGeom>
          <a:noFill/>
        </p:spPr>
        <p:txBody>
          <a:bodyPr wrap="square" rtlCol="0">
            <a:spAutoFit/>
          </a:bodyPr>
          <a:lstStyle/>
          <a:p>
            <a:r>
              <a:rPr lang="en-US" altLang="zh-CN" dirty="0" smtClean="0">
                <a:solidFill>
                  <a:srgbClr val="FF0000"/>
                </a:solidFill>
              </a:rPr>
              <a:t>Slice Load Level 5 for Slice B</a:t>
            </a:r>
            <a:endParaRPr lang="zh-CN" altLang="en-US" dirty="0">
              <a:solidFill>
                <a:srgbClr val="FF0000"/>
              </a:solidFill>
            </a:endParaRPr>
          </a:p>
        </p:txBody>
      </p:sp>
      <p:sp>
        <p:nvSpPr>
          <p:cNvPr id="45" name="文本框 44"/>
          <p:cNvSpPr txBox="1"/>
          <p:nvPr/>
        </p:nvSpPr>
        <p:spPr>
          <a:xfrm>
            <a:off x="3920441" y="5822447"/>
            <a:ext cx="7600505" cy="338554"/>
          </a:xfrm>
          <a:prstGeom prst="rect">
            <a:avLst/>
          </a:prstGeom>
          <a:noFill/>
        </p:spPr>
        <p:txBody>
          <a:bodyPr wrap="square" rtlCol="0">
            <a:spAutoFit/>
          </a:bodyPr>
          <a:lstStyle/>
          <a:p>
            <a:r>
              <a:rPr lang="en-US" altLang="zh-CN" sz="1600" b="1" i="1" dirty="0" smtClean="0">
                <a:latin typeface="+mj-lt"/>
              </a:rPr>
              <a:t>Note: Slice requirement for load level 3 is </a:t>
            </a:r>
            <a:r>
              <a:rPr lang="en-GB" altLang="zh-CN" sz="1600" b="1" i="1" dirty="0">
                <a:latin typeface="+mj-lt"/>
              </a:rPr>
              <a:t>Slice QoE baseline </a:t>
            </a:r>
            <a:r>
              <a:rPr lang="en-GB" altLang="zh-CN" sz="1600" b="1" i="1" dirty="0" smtClean="0">
                <a:latin typeface="+mj-lt"/>
              </a:rPr>
              <a:t>Requirement from Tenant</a:t>
            </a:r>
            <a:endParaRPr lang="en-US" altLang="zh-CN" sz="1600" b="1" i="1" dirty="0" smtClean="0">
              <a:latin typeface="+mj-lt"/>
            </a:endParaRPr>
          </a:p>
        </p:txBody>
      </p:sp>
    </p:spTree>
    <p:extLst>
      <p:ext uri="{BB962C8B-B14F-4D97-AF65-F5344CB8AC3E}">
        <p14:creationId xmlns:p14="http://schemas.microsoft.com/office/powerpoint/2010/main" val="947326188"/>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2400" y="168537"/>
            <a:ext cx="10842823" cy="4826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a:bodyPr>
          <a:lstStyle/>
          <a:p>
            <a:r>
              <a:rPr lang="en-US" sz="2400" b="1" dirty="0">
                <a:solidFill>
                  <a:srgbClr val="C00000"/>
                </a:solidFill>
              </a:rPr>
              <a:t>Service Distribution Model Training per Region</a:t>
            </a:r>
          </a:p>
        </p:txBody>
      </p:sp>
      <p:sp>
        <p:nvSpPr>
          <p:cNvPr id="63" name="文本框 62"/>
          <p:cNvSpPr txBox="1"/>
          <p:nvPr/>
        </p:nvSpPr>
        <p:spPr>
          <a:xfrm>
            <a:off x="4973095" y="5798136"/>
            <a:ext cx="7323679" cy="523220"/>
          </a:xfrm>
          <a:prstGeom prst="rect">
            <a:avLst/>
          </a:prstGeom>
          <a:noFill/>
        </p:spPr>
        <p:txBody>
          <a:bodyPr wrap="square" rtlCol="0">
            <a:spAutoFit/>
          </a:bodyPr>
          <a:lstStyle/>
          <a:p>
            <a:pPr>
              <a:spcBef>
                <a:spcPts val="600"/>
              </a:spcBef>
              <a:spcAft>
                <a:spcPts val="600"/>
              </a:spcAft>
            </a:pPr>
            <a:r>
              <a:rPr lang="en-US" sz="1400" i="1" dirty="0" smtClean="0">
                <a:solidFill>
                  <a:srgbClr val="C00000"/>
                </a:solidFill>
                <a:latin typeface="Calibri"/>
              </a:rPr>
              <a:t>Note. It </a:t>
            </a:r>
            <a:r>
              <a:rPr lang="en-US" sz="1400" i="1" dirty="0">
                <a:solidFill>
                  <a:srgbClr val="C00000"/>
                </a:solidFill>
                <a:latin typeface="Calibri"/>
              </a:rPr>
              <a:t>could be a supervised learning based neural </a:t>
            </a:r>
            <a:r>
              <a:rPr lang="en-US" sz="1400" i="1" dirty="0" smtClean="0">
                <a:solidFill>
                  <a:srgbClr val="C00000"/>
                </a:solidFill>
                <a:latin typeface="Calibri"/>
              </a:rPr>
              <a:t>network (</a:t>
            </a:r>
            <a:r>
              <a:rPr lang="en-US" sz="1400" i="1" dirty="0" err="1" smtClean="0">
                <a:solidFill>
                  <a:srgbClr val="C00000"/>
                </a:solidFill>
                <a:latin typeface="Calibri"/>
              </a:rPr>
              <a:t>NN</a:t>
            </a:r>
            <a:r>
              <a:rPr lang="en-US" sz="1400" i="1" dirty="0" smtClean="0">
                <a:solidFill>
                  <a:srgbClr val="C00000"/>
                </a:solidFill>
                <a:latin typeface="Calibri"/>
              </a:rPr>
              <a:t>), </a:t>
            </a:r>
            <a:r>
              <a:rPr lang="en-US" sz="1400" i="1" dirty="0">
                <a:solidFill>
                  <a:srgbClr val="C00000"/>
                </a:solidFill>
                <a:latin typeface="Calibri"/>
              </a:rPr>
              <a:t>e.g. Recurrent Neural Network (RNN) which allows to exhibit temporal dynamic behavior for a time sequence.</a:t>
            </a:r>
          </a:p>
        </p:txBody>
      </p:sp>
      <p:graphicFrame>
        <p:nvGraphicFramePr>
          <p:cNvPr id="36" name="对象 35"/>
          <p:cNvGraphicFramePr>
            <a:graphicFrameLocks noChangeAspect="1"/>
          </p:cNvGraphicFramePr>
          <p:nvPr>
            <p:extLst/>
          </p:nvPr>
        </p:nvGraphicFramePr>
        <p:xfrm>
          <a:off x="5183315" y="921626"/>
          <a:ext cx="4772154" cy="3161532"/>
        </p:xfrm>
        <a:graphic>
          <a:graphicData uri="http://schemas.openxmlformats.org/presentationml/2006/ole">
            <mc:AlternateContent xmlns:mc="http://schemas.openxmlformats.org/markup-compatibility/2006">
              <mc:Choice xmlns:v="urn:schemas-microsoft-com:vml" Requires="v">
                <p:oleObj spid="_x0000_s48173" name="Visio" r:id="rId3" imgW="3505009" imgH="2362152" progId="Visio.Drawing.11">
                  <p:embed/>
                </p:oleObj>
              </mc:Choice>
              <mc:Fallback>
                <p:oleObj name="Visio" r:id="rId3" imgW="3505009" imgH="2362152" progId="Visio.Drawing.11">
                  <p:embed/>
                  <p:pic>
                    <p:nvPicPr>
                      <p:cNvPr id="0" name=""/>
                      <p:cNvPicPr/>
                      <p:nvPr/>
                    </p:nvPicPr>
                    <p:blipFill>
                      <a:blip r:embed="rId4"/>
                      <a:stretch>
                        <a:fillRect/>
                      </a:stretch>
                    </p:blipFill>
                    <p:spPr>
                      <a:xfrm>
                        <a:off x="5183315" y="921626"/>
                        <a:ext cx="4772154" cy="3161532"/>
                      </a:xfrm>
                      <a:prstGeom prst="rect">
                        <a:avLst/>
                      </a:prstGeom>
                    </p:spPr>
                  </p:pic>
                </p:oleObj>
              </mc:Fallback>
            </mc:AlternateContent>
          </a:graphicData>
        </a:graphic>
      </p:graphicFrame>
      <p:sp>
        <p:nvSpPr>
          <p:cNvPr id="5" name="左大括号 4"/>
          <p:cNvSpPr/>
          <p:nvPr/>
        </p:nvSpPr>
        <p:spPr bwMode="auto">
          <a:xfrm>
            <a:off x="1822489" y="1579482"/>
            <a:ext cx="206631" cy="2746354"/>
          </a:xfrm>
          <a:prstGeom prst="leftBrace">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b="1">
              <a:latin typeface="Arial" charset="0"/>
            </a:endParaRPr>
          </a:p>
        </p:txBody>
      </p:sp>
      <p:sp>
        <p:nvSpPr>
          <p:cNvPr id="9" name="文本框 8"/>
          <p:cNvSpPr txBox="1"/>
          <p:nvPr/>
        </p:nvSpPr>
        <p:spPr>
          <a:xfrm>
            <a:off x="1375356" y="2825701"/>
            <a:ext cx="898489" cy="261610"/>
          </a:xfrm>
          <a:prstGeom prst="rect">
            <a:avLst/>
          </a:prstGeom>
          <a:noFill/>
        </p:spPr>
        <p:txBody>
          <a:bodyPr wrap="square" rtlCol="0">
            <a:spAutoFit/>
          </a:bodyPr>
          <a:lstStyle/>
          <a:p>
            <a:r>
              <a:rPr lang="en-US" sz="1050" b="1" dirty="0" smtClean="0">
                <a:latin typeface="+mj-lt"/>
              </a:rPr>
              <a:t>Slice A</a:t>
            </a:r>
            <a:endParaRPr lang="en-US" sz="1050" b="1" dirty="0">
              <a:latin typeface="+mj-lt"/>
            </a:endParaRPr>
          </a:p>
        </p:txBody>
      </p:sp>
      <p:sp>
        <p:nvSpPr>
          <p:cNvPr id="12" name="文本框 11"/>
          <p:cNvSpPr txBox="1"/>
          <p:nvPr/>
        </p:nvSpPr>
        <p:spPr>
          <a:xfrm>
            <a:off x="1373244" y="4698457"/>
            <a:ext cx="898489" cy="261610"/>
          </a:xfrm>
          <a:prstGeom prst="rect">
            <a:avLst/>
          </a:prstGeom>
          <a:noFill/>
        </p:spPr>
        <p:txBody>
          <a:bodyPr wrap="square" rtlCol="0">
            <a:spAutoFit/>
          </a:bodyPr>
          <a:lstStyle/>
          <a:p>
            <a:r>
              <a:rPr lang="en-US" sz="1050" b="1" dirty="0" smtClean="0">
                <a:latin typeface="+mj-lt"/>
              </a:rPr>
              <a:t>Slice B</a:t>
            </a:r>
            <a:endParaRPr lang="en-US" sz="1050" b="1" dirty="0">
              <a:latin typeface="+mj-lt"/>
            </a:endParaRPr>
          </a:p>
        </p:txBody>
      </p:sp>
      <p:sp>
        <p:nvSpPr>
          <p:cNvPr id="45" name="文本框 44"/>
          <p:cNvSpPr txBox="1"/>
          <p:nvPr/>
        </p:nvSpPr>
        <p:spPr>
          <a:xfrm>
            <a:off x="1916198" y="2785715"/>
            <a:ext cx="459657" cy="307777"/>
          </a:xfrm>
          <a:prstGeom prst="rect">
            <a:avLst/>
          </a:prstGeom>
          <a:noFill/>
        </p:spPr>
        <p:txBody>
          <a:bodyPr wrap="square" rtlCol="0">
            <a:spAutoFit/>
          </a:bodyPr>
          <a:lstStyle>
            <a:defPPr>
              <a:defRPr lang="en-GB"/>
            </a:defPPr>
            <a:lvl1pPr>
              <a:defRPr sz="1400" b="1">
                <a:latin typeface="+mj-lt"/>
              </a:defRPr>
            </a:lvl1pPr>
          </a:lstStyle>
          <a:p>
            <a:r>
              <a:rPr lang="en-US" dirty="0"/>
              <a:t>……</a:t>
            </a:r>
          </a:p>
        </p:txBody>
      </p:sp>
      <p:sp>
        <p:nvSpPr>
          <p:cNvPr id="39" name="文本框 38"/>
          <p:cNvSpPr txBox="1"/>
          <p:nvPr/>
        </p:nvSpPr>
        <p:spPr>
          <a:xfrm>
            <a:off x="886083" y="3251260"/>
            <a:ext cx="579803" cy="246221"/>
          </a:xfrm>
          <a:prstGeom prst="rect">
            <a:avLst/>
          </a:prstGeom>
          <a:noFill/>
        </p:spPr>
        <p:txBody>
          <a:bodyPr wrap="square" rtlCol="0">
            <a:spAutoFit/>
          </a:bodyPr>
          <a:lstStyle/>
          <a:p>
            <a:r>
              <a:rPr lang="en-US" b="1" dirty="0" smtClean="0">
                <a:latin typeface="+mj-lt"/>
              </a:rPr>
              <a:t>Cell 1</a:t>
            </a:r>
            <a:endParaRPr lang="en-US" b="1" dirty="0">
              <a:latin typeface="+mj-lt"/>
            </a:endParaRPr>
          </a:p>
        </p:txBody>
      </p:sp>
      <p:sp>
        <p:nvSpPr>
          <p:cNvPr id="40" name="左大括号 39"/>
          <p:cNvSpPr/>
          <p:nvPr/>
        </p:nvSpPr>
        <p:spPr bwMode="auto">
          <a:xfrm>
            <a:off x="1293055" y="2800075"/>
            <a:ext cx="210294" cy="2520000"/>
          </a:xfrm>
          <a:prstGeom prst="leftBrace">
            <a:avLst>
              <a:gd name="adj1" fmla="val 8333"/>
              <a:gd name="adj2" fmla="val 23122"/>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b="1">
              <a:latin typeface="Arial" charset="0"/>
            </a:endParaRPr>
          </a:p>
        </p:txBody>
      </p:sp>
      <p:sp>
        <p:nvSpPr>
          <p:cNvPr id="44" name="文本框 43"/>
          <p:cNvSpPr txBox="1"/>
          <p:nvPr/>
        </p:nvSpPr>
        <p:spPr>
          <a:xfrm>
            <a:off x="2353815" y="1655573"/>
            <a:ext cx="605808" cy="261610"/>
          </a:xfrm>
          <a:prstGeom prst="rect">
            <a:avLst/>
          </a:prstGeom>
          <a:noFill/>
        </p:spPr>
        <p:txBody>
          <a:bodyPr wrap="square" rtlCol="0">
            <a:spAutoFit/>
          </a:bodyPr>
          <a:lstStyle/>
          <a:p>
            <a:r>
              <a:rPr lang="en-US" sz="1050" b="1" dirty="0" smtClean="0">
                <a:latin typeface="+mj-lt"/>
              </a:rPr>
              <a:t>App 1</a:t>
            </a:r>
          </a:p>
        </p:txBody>
      </p:sp>
      <p:sp>
        <p:nvSpPr>
          <p:cNvPr id="68" name="文本框 67"/>
          <p:cNvSpPr txBox="1"/>
          <p:nvPr/>
        </p:nvSpPr>
        <p:spPr>
          <a:xfrm>
            <a:off x="1879065" y="1623235"/>
            <a:ext cx="898904" cy="261610"/>
          </a:xfrm>
          <a:prstGeom prst="rect">
            <a:avLst/>
          </a:prstGeom>
          <a:noFill/>
        </p:spPr>
        <p:txBody>
          <a:bodyPr wrap="square" rtlCol="0">
            <a:spAutoFit/>
          </a:bodyPr>
          <a:lstStyle/>
          <a:p>
            <a:r>
              <a:rPr lang="en-US" sz="1050" b="1" dirty="0" smtClean="0">
                <a:latin typeface="+mj-lt"/>
              </a:rPr>
              <a:t>NSI 1</a:t>
            </a:r>
            <a:endParaRPr lang="en-US" sz="1050" b="1" dirty="0">
              <a:latin typeface="+mj-lt"/>
            </a:endParaRPr>
          </a:p>
        </p:txBody>
      </p:sp>
      <p:sp>
        <p:nvSpPr>
          <p:cNvPr id="69" name="文本框 68"/>
          <p:cNvSpPr txBox="1"/>
          <p:nvPr/>
        </p:nvSpPr>
        <p:spPr>
          <a:xfrm>
            <a:off x="1862698" y="4027883"/>
            <a:ext cx="898489" cy="261610"/>
          </a:xfrm>
          <a:prstGeom prst="rect">
            <a:avLst/>
          </a:prstGeom>
          <a:noFill/>
        </p:spPr>
        <p:txBody>
          <a:bodyPr wrap="square" rtlCol="0">
            <a:spAutoFit/>
          </a:bodyPr>
          <a:lstStyle/>
          <a:p>
            <a:r>
              <a:rPr lang="en-US" sz="1050" b="1" dirty="0" smtClean="0">
                <a:latin typeface="+mj-lt"/>
              </a:rPr>
              <a:t>NSI X</a:t>
            </a:r>
            <a:endParaRPr lang="en-US" sz="1050" b="1" dirty="0">
              <a:latin typeface="+mj-lt"/>
            </a:endParaRPr>
          </a:p>
        </p:txBody>
      </p:sp>
      <p:sp>
        <p:nvSpPr>
          <p:cNvPr id="70" name="左大括号 69"/>
          <p:cNvSpPr/>
          <p:nvPr/>
        </p:nvSpPr>
        <p:spPr bwMode="auto">
          <a:xfrm>
            <a:off x="2261980" y="1269928"/>
            <a:ext cx="260535" cy="2844871"/>
          </a:xfrm>
          <a:prstGeom prst="leftBrace">
            <a:avLst>
              <a:gd name="adj1" fmla="val 8333"/>
              <a:gd name="adj2" fmla="val 17096"/>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b="1">
              <a:latin typeface="Arial" charset="0"/>
            </a:endParaRPr>
          </a:p>
        </p:txBody>
      </p:sp>
      <p:sp>
        <p:nvSpPr>
          <p:cNvPr id="47" name="文本框 46"/>
          <p:cNvSpPr txBox="1"/>
          <p:nvPr/>
        </p:nvSpPr>
        <p:spPr>
          <a:xfrm>
            <a:off x="2369725" y="3860883"/>
            <a:ext cx="649168" cy="261610"/>
          </a:xfrm>
          <a:prstGeom prst="rect">
            <a:avLst/>
          </a:prstGeom>
          <a:noFill/>
        </p:spPr>
        <p:txBody>
          <a:bodyPr wrap="square" rtlCol="0">
            <a:spAutoFit/>
          </a:bodyPr>
          <a:lstStyle/>
          <a:p>
            <a:r>
              <a:rPr lang="en-US" sz="1050" b="1" dirty="0" smtClean="0">
                <a:latin typeface="+mj-lt"/>
              </a:rPr>
              <a:t>App P</a:t>
            </a:r>
          </a:p>
        </p:txBody>
      </p:sp>
      <p:sp>
        <p:nvSpPr>
          <p:cNvPr id="48" name="文本框 47"/>
          <p:cNvSpPr txBox="1"/>
          <p:nvPr/>
        </p:nvSpPr>
        <p:spPr>
          <a:xfrm>
            <a:off x="2373077" y="2698459"/>
            <a:ext cx="498149" cy="307777"/>
          </a:xfrm>
          <a:prstGeom prst="rect">
            <a:avLst/>
          </a:prstGeom>
          <a:noFill/>
        </p:spPr>
        <p:txBody>
          <a:bodyPr wrap="square" rtlCol="0">
            <a:spAutoFit/>
          </a:bodyPr>
          <a:lstStyle>
            <a:defPPr>
              <a:defRPr lang="en-GB"/>
            </a:defPPr>
            <a:lvl1pPr>
              <a:defRPr sz="1400" b="1">
                <a:latin typeface="+mj-lt"/>
              </a:defRPr>
            </a:lvl1pPr>
          </a:lstStyle>
          <a:p>
            <a:r>
              <a:rPr lang="en-US" dirty="0"/>
              <a:t>……</a:t>
            </a:r>
          </a:p>
        </p:txBody>
      </p:sp>
      <p:sp>
        <p:nvSpPr>
          <p:cNvPr id="3" name="矩形 2"/>
          <p:cNvSpPr/>
          <p:nvPr/>
        </p:nvSpPr>
        <p:spPr>
          <a:xfrm>
            <a:off x="2993801" y="1288873"/>
            <a:ext cx="2518639" cy="253916"/>
          </a:xfrm>
          <a:prstGeom prst="rect">
            <a:avLst/>
          </a:prstGeom>
        </p:spPr>
        <p:txBody>
          <a:bodyPr wrap="none">
            <a:spAutoFit/>
          </a:bodyPr>
          <a:lstStyle/>
          <a:p>
            <a:pPr indent="180975" algn="r">
              <a:spcAft>
                <a:spcPts val="0"/>
              </a:spcAft>
            </a:pPr>
            <a:r>
              <a:rPr lang="en-US" sz="1050" dirty="0" smtClean="0">
                <a:latin typeface="Calibri" panose="020F0502020204030204" pitchFamily="34" charset="0"/>
                <a:cs typeface="Calibri" panose="020F0502020204030204" pitchFamily="34" charset="0"/>
              </a:rPr>
              <a:t>Number of active PDU Sessions in </a:t>
            </a:r>
            <a:r>
              <a:rPr lang="en-US" sz="1050" dirty="0" err="1" smtClean="0">
                <a:latin typeface="Calibri" panose="020F0502020204030204" pitchFamily="34" charset="0"/>
                <a:cs typeface="Calibri" panose="020F0502020204030204" pitchFamily="34" charset="0"/>
              </a:rPr>
              <a:t>NSI</a:t>
            </a:r>
            <a:r>
              <a:rPr lang="en-US" sz="1050" dirty="0" smtClean="0">
                <a:latin typeface="Calibri" panose="020F0502020204030204" pitchFamily="34" charset="0"/>
                <a:cs typeface="Calibri" panose="020F0502020204030204" pitchFamily="34" charset="0"/>
              </a:rPr>
              <a:t> 1</a:t>
            </a:r>
            <a:endParaRPr lang="en-US" sz="1050" dirty="0">
              <a:solidFill>
                <a:srgbClr val="000000"/>
              </a:solidFill>
              <a:latin typeface="Calibri" panose="020F0502020204030204" pitchFamily="34" charset="0"/>
              <a:ea typeface="宋体" panose="02010600030101010101" pitchFamily="2" charset="-122"/>
              <a:cs typeface="Calibri" panose="020F0502020204030204" pitchFamily="34" charset="0"/>
            </a:endParaRPr>
          </a:p>
        </p:txBody>
      </p:sp>
      <p:sp>
        <p:nvSpPr>
          <p:cNvPr id="6" name="矩形 5"/>
          <p:cNvSpPr/>
          <p:nvPr/>
        </p:nvSpPr>
        <p:spPr>
          <a:xfrm>
            <a:off x="3126851" y="1688047"/>
            <a:ext cx="2385589" cy="253916"/>
          </a:xfrm>
          <a:prstGeom prst="rect">
            <a:avLst/>
          </a:prstGeom>
        </p:spPr>
        <p:txBody>
          <a:bodyPr wrap="none">
            <a:spAutoFit/>
          </a:bodyPr>
          <a:lstStyle/>
          <a:p>
            <a:pPr indent="361950" algn="r" defTabSz="914378" eaLnBrk="1">
              <a:spcAft>
                <a:spcPts val="0"/>
              </a:spcAft>
            </a:pPr>
            <a:r>
              <a:rPr lang="en-US" sz="1050" dirty="0" smtClean="0">
                <a:latin typeface="Calibri" panose="020F0502020204030204" pitchFamily="34" charset="0"/>
                <a:cs typeface="Calibri" panose="020F0502020204030204" pitchFamily="34" charset="0"/>
              </a:rPr>
              <a:t>Number of users for application 1</a:t>
            </a:r>
            <a:endParaRPr lang="en-US" sz="1050" dirty="0">
              <a:latin typeface="Calibri" panose="020F0502020204030204" pitchFamily="34" charset="0"/>
              <a:cs typeface="Calibri" panose="020F0502020204030204" pitchFamily="34" charset="0"/>
            </a:endParaRPr>
          </a:p>
        </p:txBody>
      </p:sp>
      <mc:AlternateContent xmlns:mc="http://schemas.openxmlformats.org/markup-compatibility/2006" xmlns:a14="http://schemas.microsoft.com/office/drawing/2010/main">
        <mc:Choice Requires="a14">
          <p:sp>
            <p:nvSpPr>
              <p:cNvPr id="7" name="矩形 6"/>
              <p:cNvSpPr/>
              <p:nvPr/>
            </p:nvSpPr>
            <p:spPr>
              <a:xfrm>
                <a:off x="2479237" y="1999981"/>
                <a:ext cx="3033203" cy="253916"/>
              </a:xfrm>
              <a:prstGeom prst="rect">
                <a:avLst/>
              </a:prstGeom>
            </p:spPr>
            <p:txBody>
              <a:bodyPr wrap="none">
                <a:spAutoFit/>
              </a:bodyPr>
              <a:lstStyle/>
              <a:p>
                <a:pPr indent="361950" algn="r" defTabSz="914378" eaLnBrk="1">
                  <a:spcAft>
                    <a:spcPts val="0"/>
                  </a:spcAft>
                </a:pPr>
                <a:r>
                  <a:rPr lang="en-US" sz="1050" dirty="0">
                    <a:latin typeface="Calibri" panose="020F0502020204030204" pitchFamily="34" charset="0"/>
                    <a:cs typeface="Calibri" panose="020F0502020204030204" pitchFamily="34" charset="0"/>
                  </a:rPr>
                  <a:t>Number of users </a:t>
                </a:r>
                <a:r>
                  <a:rPr lang="en-US" sz="1050" dirty="0" smtClean="0">
                    <a:latin typeface="Calibri" panose="020F0502020204030204" pitchFamily="34" charset="0"/>
                    <a:cs typeface="Calibri" panose="020F0502020204030204" pitchFamily="34" charset="0"/>
                  </a:rPr>
                  <a:t>whose service </a:t>
                </a:r>
                <a:r>
                  <a:rPr lang="en-US" sz="1050" dirty="0">
                    <a:latin typeface="Calibri" panose="020F0502020204030204" pitchFamily="34" charset="0"/>
                    <a:cs typeface="Calibri" panose="020F0502020204030204" pitchFamily="34" charset="0"/>
                  </a:rPr>
                  <a:t>MOS</a:t>
                </a:r>
                <a14:m>
                  <m:oMath xmlns:m="http://schemas.openxmlformats.org/officeDocument/2006/math">
                    <m:r>
                      <a:rPr lang="en-US" sz="1050" i="1">
                        <a:latin typeface="Cambria Math" panose="02040503050406030204" pitchFamily="18" charset="0"/>
                        <a:ea typeface="Cambria Math" panose="02040503050406030204" pitchFamily="18" charset="0"/>
                        <a:cs typeface="Calibri" panose="020F0502020204030204" pitchFamily="34" charset="0"/>
                      </a:rPr>
                      <m:t>∈</m:t>
                    </m:r>
                  </m:oMath>
                </a14:m>
                <a:r>
                  <a:rPr lang="en-US" sz="1050" dirty="0">
                    <a:latin typeface="Calibri" panose="020F0502020204030204" pitchFamily="34" charset="0"/>
                    <a:cs typeface="Calibri" panose="020F0502020204030204" pitchFamily="34" charset="0"/>
                  </a:rPr>
                  <a:t>[0, 3.0]</a:t>
                </a:r>
              </a:p>
            </p:txBody>
          </p:sp>
        </mc:Choice>
        <mc:Fallback xmlns="">
          <p:sp>
            <p:nvSpPr>
              <p:cNvPr id="7" name="矩形 6"/>
              <p:cNvSpPr>
                <a:spLocks noRot="1" noChangeAspect="1" noMove="1" noResize="1" noEditPoints="1" noAdjustHandles="1" noChangeArrowheads="1" noChangeShapeType="1" noTextEdit="1"/>
              </p:cNvSpPr>
              <p:nvPr/>
            </p:nvSpPr>
            <p:spPr>
              <a:xfrm>
                <a:off x="2479237" y="1999981"/>
                <a:ext cx="3033203" cy="253916"/>
              </a:xfrm>
              <a:prstGeom prst="rect">
                <a:avLst/>
              </a:prstGeom>
              <a:blipFill rotWithShape="0">
                <a:blip r:embed="rId6"/>
                <a:stretch>
                  <a:fillRect b="-1428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矩形 7"/>
              <p:cNvSpPr/>
              <p:nvPr/>
            </p:nvSpPr>
            <p:spPr>
              <a:xfrm>
                <a:off x="2376645" y="2341325"/>
                <a:ext cx="3135795" cy="253916"/>
              </a:xfrm>
              <a:prstGeom prst="rect">
                <a:avLst/>
              </a:prstGeom>
            </p:spPr>
            <p:txBody>
              <a:bodyPr wrap="none">
                <a:spAutoFit/>
              </a:bodyPr>
              <a:lstStyle/>
              <a:p>
                <a:pPr indent="361950" algn="r" defTabSz="914378" eaLnBrk="1">
                  <a:spcAft>
                    <a:spcPts val="0"/>
                  </a:spcAft>
                </a:pPr>
                <a:r>
                  <a:rPr lang="en-US" sz="1050" dirty="0">
                    <a:latin typeface="Calibri" panose="020F0502020204030204" pitchFamily="34" charset="0"/>
                    <a:cs typeface="Calibri" panose="020F0502020204030204" pitchFamily="34" charset="0"/>
                  </a:rPr>
                  <a:t>Number of users whose service </a:t>
                </a:r>
                <a:r>
                  <a:rPr lang="en-US" sz="1050" dirty="0" smtClean="0">
                    <a:latin typeface="Calibri" panose="020F0502020204030204" pitchFamily="34" charset="0"/>
                    <a:cs typeface="Calibri" panose="020F0502020204030204" pitchFamily="34" charset="0"/>
                  </a:rPr>
                  <a:t>MOS</a:t>
                </a:r>
                <a14:m>
                  <m:oMath xmlns:m="http://schemas.openxmlformats.org/officeDocument/2006/math">
                    <m:r>
                      <a:rPr lang="en-US" sz="1050" i="1">
                        <a:latin typeface="Cambria Math" panose="02040503050406030204" pitchFamily="18" charset="0"/>
                        <a:ea typeface="Cambria Math" panose="02040503050406030204" pitchFamily="18" charset="0"/>
                        <a:cs typeface="Calibri" panose="020F0502020204030204" pitchFamily="34" charset="0"/>
                      </a:rPr>
                      <m:t>∈</m:t>
                    </m:r>
                  </m:oMath>
                </a14:m>
                <a:r>
                  <a:rPr lang="en-US" sz="1050" dirty="0">
                    <a:latin typeface="Calibri" panose="020F0502020204030204" pitchFamily="34" charset="0"/>
                    <a:cs typeface="Calibri" panose="020F0502020204030204" pitchFamily="34" charset="0"/>
                  </a:rPr>
                  <a:t>[3.0, 4.0]</a:t>
                </a:r>
              </a:p>
            </p:txBody>
          </p:sp>
        </mc:Choice>
        <mc:Fallback xmlns="">
          <p:sp>
            <p:nvSpPr>
              <p:cNvPr id="8" name="矩形 7"/>
              <p:cNvSpPr>
                <a:spLocks noRot="1" noChangeAspect="1" noMove="1" noResize="1" noEditPoints="1" noAdjustHandles="1" noChangeArrowheads="1" noChangeShapeType="1" noTextEdit="1"/>
              </p:cNvSpPr>
              <p:nvPr/>
            </p:nvSpPr>
            <p:spPr>
              <a:xfrm>
                <a:off x="2376645" y="2341325"/>
                <a:ext cx="3135795" cy="253916"/>
              </a:xfrm>
              <a:prstGeom prst="rect">
                <a:avLst/>
              </a:prstGeom>
              <a:blipFill rotWithShape="0">
                <a:blip r:embed="rId7"/>
                <a:stretch>
                  <a:fillRect b="-1428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矩形 10"/>
              <p:cNvSpPr/>
              <p:nvPr/>
            </p:nvSpPr>
            <p:spPr>
              <a:xfrm>
                <a:off x="2376645" y="2724292"/>
                <a:ext cx="3135795" cy="253916"/>
              </a:xfrm>
              <a:prstGeom prst="rect">
                <a:avLst/>
              </a:prstGeom>
            </p:spPr>
            <p:txBody>
              <a:bodyPr wrap="none">
                <a:spAutoFit/>
              </a:bodyPr>
              <a:lstStyle/>
              <a:p>
                <a:pPr lvl="0" indent="361950" algn="r" defTabSz="914378" eaLnBrk="1" fontAlgn="auto">
                  <a:spcBef>
                    <a:spcPts val="0"/>
                  </a:spcBef>
                  <a:spcAft>
                    <a:spcPts val="0"/>
                  </a:spcAft>
                  <a:defRPr/>
                </a:pPr>
                <a:r>
                  <a:rPr lang="en-US" sz="1050" dirty="0">
                    <a:latin typeface="Calibri" panose="020F0502020204030204" pitchFamily="34" charset="0"/>
                    <a:cs typeface="Calibri" panose="020F0502020204030204" pitchFamily="34" charset="0"/>
                  </a:rPr>
                  <a:t>Number of users whose service MOS</a:t>
                </a:r>
                <a14:m>
                  <m:oMath xmlns:m="http://schemas.openxmlformats.org/officeDocument/2006/math">
                    <m:r>
                      <a:rPr lang="en-US" sz="1050" i="1">
                        <a:latin typeface="Cambria Math" panose="02040503050406030204" pitchFamily="18" charset="0"/>
                        <a:ea typeface="Cambria Math" panose="02040503050406030204" pitchFamily="18" charset="0"/>
                        <a:cs typeface="Calibri" panose="020F0502020204030204" pitchFamily="34" charset="0"/>
                      </a:rPr>
                      <m:t>∈</m:t>
                    </m:r>
                  </m:oMath>
                </a14:m>
                <a:r>
                  <a:rPr lang="en-US" sz="1050" dirty="0">
                    <a:latin typeface="Calibri" panose="020F0502020204030204" pitchFamily="34" charset="0"/>
                    <a:cs typeface="Calibri" panose="020F0502020204030204" pitchFamily="34" charset="0"/>
                  </a:rPr>
                  <a:t>[4.0, 5.0]</a:t>
                </a:r>
              </a:p>
            </p:txBody>
          </p:sp>
        </mc:Choice>
        <mc:Fallback xmlns="">
          <p:sp>
            <p:nvSpPr>
              <p:cNvPr id="11" name="矩形 10"/>
              <p:cNvSpPr>
                <a:spLocks noRot="1" noChangeAspect="1" noMove="1" noResize="1" noEditPoints="1" noAdjustHandles="1" noChangeArrowheads="1" noChangeShapeType="1" noTextEdit="1"/>
              </p:cNvSpPr>
              <p:nvPr/>
            </p:nvSpPr>
            <p:spPr>
              <a:xfrm>
                <a:off x="2376645" y="2724292"/>
                <a:ext cx="3135795" cy="253916"/>
              </a:xfrm>
              <a:prstGeom prst="rect">
                <a:avLst/>
              </a:prstGeom>
              <a:blipFill rotWithShape="0">
                <a:blip r:embed="rId8"/>
                <a:stretch>
                  <a:fillRect b="-1428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矩形 13"/>
              <p:cNvSpPr/>
              <p:nvPr/>
            </p:nvSpPr>
            <p:spPr>
              <a:xfrm>
                <a:off x="3200792" y="3123872"/>
                <a:ext cx="2311648" cy="261610"/>
              </a:xfrm>
              <a:prstGeom prst="rect">
                <a:avLst/>
              </a:prstGeom>
            </p:spPr>
            <p:txBody>
              <a:bodyPr wrap="none">
                <a:spAutoFit/>
              </a:bodyPr>
              <a:lstStyle/>
              <a:p>
                <a:pPr lvl="0" indent="361950" algn="r" defTabSz="914378" eaLnBrk="1" fontAlgn="auto">
                  <a:spcBef>
                    <a:spcPts val="0"/>
                  </a:spcBef>
                  <a:spcAft>
                    <a:spcPts val="0"/>
                  </a:spcAft>
                  <a:defRPr/>
                </a:pPr>
                <a:r>
                  <a:rPr lang="en-US" sz="1050" dirty="0">
                    <a:latin typeface="Calibri" panose="020F0502020204030204" pitchFamily="34" charset="0"/>
                    <a:cs typeface="Calibri" panose="020F0502020204030204" pitchFamily="34" charset="0"/>
                  </a:rPr>
                  <a:t>percentage of service MOS</a:t>
                </a:r>
                <a14:m>
                  <m:oMath xmlns:m="http://schemas.openxmlformats.org/officeDocument/2006/math">
                    <m:r>
                      <a:rPr lang="en-US" sz="1050" i="1">
                        <a:latin typeface="Cambria Math" panose="02040503050406030204" pitchFamily="18" charset="0"/>
                        <a:ea typeface="Cambria Math" panose="02040503050406030204" pitchFamily="18" charset="0"/>
                        <a:cs typeface="Calibri" panose="020F0502020204030204" pitchFamily="34" charset="0"/>
                      </a:rPr>
                      <m:t>≥</m:t>
                    </m:r>
                  </m:oMath>
                </a14:m>
                <a:r>
                  <a:rPr lang="en-US" sz="1050" dirty="0">
                    <a:latin typeface="Calibri" panose="020F0502020204030204" pitchFamily="34" charset="0"/>
                    <a:cs typeface="Calibri" panose="020F0502020204030204" pitchFamily="34" charset="0"/>
                  </a:rPr>
                  <a:t>3.0</a:t>
                </a:r>
              </a:p>
            </p:txBody>
          </p:sp>
        </mc:Choice>
        <mc:Fallback xmlns="">
          <p:sp>
            <p:nvSpPr>
              <p:cNvPr id="14" name="矩形 13"/>
              <p:cNvSpPr>
                <a:spLocks noRot="1" noChangeAspect="1" noMove="1" noResize="1" noEditPoints="1" noAdjustHandles="1" noChangeArrowheads="1" noChangeShapeType="1" noTextEdit="1"/>
              </p:cNvSpPr>
              <p:nvPr/>
            </p:nvSpPr>
            <p:spPr>
              <a:xfrm>
                <a:off x="3200792" y="3123872"/>
                <a:ext cx="2311648" cy="261610"/>
              </a:xfrm>
              <a:prstGeom prst="rect">
                <a:avLst/>
              </a:prstGeom>
              <a:blipFill rotWithShape="0">
                <a:blip r:embed="rId9"/>
                <a:stretch>
                  <a:fillRect b="-11628"/>
                </a:stretch>
              </a:blipFill>
            </p:spPr>
            <p:txBody>
              <a:bodyPr/>
              <a:lstStyle/>
              <a:p>
                <a:r>
                  <a:rPr lang="en-US">
                    <a:noFill/>
                  </a:rPr>
                  <a:t> </a:t>
                </a:r>
              </a:p>
            </p:txBody>
          </p:sp>
        </mc:Fallback>
      </mc:AlternateContent>
      <p:sp>
        <p:nvSpPr>
          <p:cNvPr id="30" name="左大括号 29"/>
          <p:cNvSpPr/>
          <p:nvPr/>
        </p:nvSpPr>
        <p:spPr bwMode="auto">
          <a:xfrm>
            <a:off x="2737959" y="1572318"/>
            <a:ext cx="238628" cy="1813164"/>
          </a:xfrm>
          <a:prstGeom prst="leftBrace">
            <a:avLst>
              <a:gd name="adj1" fmla="val 8333"/>
              <a:gd name="adj2" fmla="val 11437"/>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sz="700">
              <a:latin typeface="Arial" charset="0"/>
            </a:endParaRPr>
          </a:p>
        </p:txBody>
      </p:sp>
      <p:sp>
        <p:nvSpPr>
          <p:cNvPr id="31" name="文本框 30"/>
          <p:cNvSpPr txBox="1"/>
          <p:nvPr/>
        </p:nvSpPr>
        <p:spPr>
          <a:xfrm>
            <a:off x="1973566" y="4638441"/>
            <a:ext cx="490571" cy="307777"/>
          </a:xfrm>
          <a:prstGeom prst="rect">
            <a:avLst/>
          </a:prstGeom>
          <a:noFill/>
        </p:spPr>
        <p:txBody>
          <a:bodyPr wrap="square" rtlCol="0">
            <a:spAutoFit/>
          </a:bodyPr>
          <a:lstStyle>
            <a:defPPr>
              <a:defRPr lang="en-GB"/>
            </a:defPPr>
            <a:lvl1pPr>
              <a:defRPr sz="1400" b="1">
                <a:latin typeface="+mj-lt"/>
              </a:defRPr>
            </a:lvl1pPr>
          </a:lstStyle>
          <a:p>
            <a:r>
              <a:rPr lang="en-US" dirty="0"/>
              <a:t>……</a:t>
            </a:r>
          </a:p>
        </p:txBody>
      </p:sp>
      <p:sp>
        <p:nvSpPr>
          <p:cNvPr id="34" name="文本框 33"/>
          <p:cNvSpPr txBox="1"/>
          <p:nvPr/>
        </p:nvSpPr>
        <p:spPr>
          <a:xfrm>
            <a:off x="2571173" y="4657028"/>
            <a:ext cx="556222" cy="307777"/>
          </a:xfrm>
          <a:prstGeom prst="rect">
            <a:avLst/>
          </a:prstGeom>
          <a:noFill/>
        </p:spPr>
        <p:txBody>
          <a:bodyPr wrap="square" rtlCol="0">
            <a:spAutoFit/>
          </a:bodyPr>
          <a:lstStyle>
            <a:defPPr>
              <a:defRPr lang="en-GB"/>
            </a:defPPr>
            <a:lvl1pPr>
              <a:defRPr sz="1400" b="1">
                <a:latin typeface="+mj-lt"/>
              </a:defRPr>
            </a:lvl1pPr>
          </a:lstStyle>
          <a:p>
            <a:r>
              <a:rPr lang="en-US" dirty="0"/>
              <a:t>……</a:t>
            </a:r>
          </a:p>
        </p:txBody>
      </p:sp>
      <p:sp>
        <p:nvSpPr>
          <p:cNvPr id="35" name="文本框 34"/>
          <p:cNvSpPr txBox="1"/>
          <p:nvPr/>
        </p:nvSpPr>
        <p:spPr>
          <a:xfrm>
            <a:off x="4085881" y="3775381"/>
            <a:ext cx="527553" cy="307777"/>
          </a:xfrm>
          <a:prstGeom prst="rect">
            <a:avLst/>
          </a:prstGeom>
          <a:noFill/>
        </p:spPr>
        <p:txBody>
          <a:bodyPr wrap="square" rtlCol="0">
            <a:spAutoFit/>
          </a:bodyPr>
          <a:lstStyle>
            <a:defPPr>
              <a:defRPr lang="en-GB"/>
            </a:defPPr>
            <a:lvl1pPr>
              <a:defRPr sz="1400" b="1">
                <a:latin typeface="+mj-lt"/>
              </a:defRPr>
            </a:lvl1pPr>
          </a:lstStyle>
          <a:p>
            <a:r>
              <a:rPr lang="en-US" dirty="0"/>
              <a:t>……</a:t>
            </a:r>
          </a:p>
        </p:txBody>
      </p:sp>
      <p:sp>
        <p:nvSpPr>
          <p:cNvPr id="37" name="左大括号 36"/>
          <p:cNvSpPr/>
          <p:nvPr/>
        </p:nvSpPr>
        <p:spPr bwMode="auto">
          <a:xfrm rot="10800000">
            <a:off x="11254494" y="1633132"/>
            <a:ext cx="179595" cy="2026422"/>
          </a:xfrm>
          <a:prstGeom prst="leftBrace">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sz="1050" b="1">
              <a:latin typeface="Arial" charset="0"/>
            </a:endParaRPr>
          </a:p>
        </p:txBody>
      </p:sp>
      <p:sp>
        <p:nvSpPr>
          <p:cNvPr id="38" name="文本框 37"/>
          <p:cNvSpPr txBox="1"/>
          <p:nvPr/>
        </p:nvSpPr>
        <p:spPr>
          <a:xfrm>
            <a:off x="11252190" y="2433725"/>
            <a:ext cx="939810" cy="577081"/>
          </a:xfrm>
          <a:prstGeom prst="rect">
            <a:avLst/>
          </a:prstGeom>
          <a:noFill/>
        </p:spPr>
        <p:txBody>
          <a:bodyPr wrap="square" rtlCol="0">
            <a:spAutoFit/>
          </a:bodyPr>
          <a:lstStyle/>
          <a:p>
            <a:pPr algn="ctr"/>
            <a:r>
              <a:rPr lang="en-US" sz="1050" b="1" dirty="0" smtClean="0">
                <a:latin typeface="+mj-lt"/>
              </a:rPr>
              <a:t>Region</a:t>
            </a:r>
          </a:p>
          <a:p>
            <a:pPr algn="ctr"/>
            <a:r>
              <a:rPr lang="en-US" sz="1050" b="1" dirty="0" smtClean="0">
                <a:latin typeface="+mj-lt"/>
              </a:rPr>
              <a:t>(e.g. Cell or cell list)</a:t>
            </a:r>
            <a:endParaRPr lang="en-US" sz="1050" b="1" dirty="0">
              <a:latin typeface="+mj-lt"/>
            </a:endParaRPr>
          </a:p>
        </p:txBody>
      </p:sp>
      <p:sp>
        <p:nvSpPr>
          <p:cNvPr id="10" name="矩形 9"/>
          <p:cNvSpPr/>
          <p:nvPr/>
        </p:nvSpPr>
        <p:spPr>
          <a:xfrm>
            <a:off x="9799356" y="1634657"/>
            <a:ext cx="1634733" cy="400110"/>
          </a:xfrm>
          <a:prstGeom prst="rect">
            <a:avLst/>
          </a:prstGeom>
        </p:spPr>
        <p:txBody>
          <a:bodyPr wrap="square">
            <a:spAutoFit/>
          </a:bodyPr>
          <a:lstStyle/>
          <a:p>
            <a:pPr indent="93663">
              <a:spcAft>
                <a:spcPts val="0"/>
              </a:spcAft>
            </a:pPr>
            <a:r>
              <a:rPr lang="en-US" dirty="0">
                <a:solidFill>
                  <a:srgbClr val="000000"/>
                </a:solidFill>
                <a:latin typeface="Calibri" panose="020F0502020204030204" pitchFamily="34" charset="0"/>
                <a:ea typeface="宋体" panose="02010600030101010101" pitchFamily="2" charset="-122"/>
                <a:cs typeface="Calibri" panose="020F0502020204030204" pitchFamily="34" charset="0"/>
              </a:rPr>
              <a:t>how many percent UEs’ experience </a:t>
            </a:r>
            <a:r>
              <a:rPr lang="en-US" dirty="0" smtClean="0">
                <a:solidFill>
                  <a:srgbClr val="000000"/>
                </a:solidFill>
                <a:latin typeface="Calibri" panose="020F0502020204030204" pitchFamily="34" charset="0"/>
                <a:ea typeface="宋体" panose="02010600030101010101" pitchFamily="2" charset="-122"/>
                <a:cs typeface="Calibri" panose="020F0502020204030204" pitchFamily="34" charset="0"/>
              </a:rPr>
              <a:t>satisfy for App 1</a:t>
            </a:r>
            <a:endParaRPr lang="en-US" dirty="0">
              <a:solidFill>
                <a:srgbClr val="000000"/>
              </a:solidFill>
              <a:latin typeface="Calibri" panose="020F0502020204030204" pitchFamily="34" charset="0"/>
              <a:ea typeface="宋体" panose="02010600030101010101" pitchFamily="2" charset="-122"/>
              <a:cs typeface="Calibri" panose="020F0502020204030204" pitchFamily="34" charset="0"/>
            </a:endParaRPr>
          </a:p>
        </p:txBody>
      </p:sp>
      <p:sp>
        <p:nvSpPr>
          <p:cNvPr id="41" name="矩形 40"/>
          <p:cNvSpPr/>
          <p:nvPr/>
        </p:nvSpPr>
        <p:spPr>
          <a:xfrm>
            <a:off x="9770752" y="2201785"/>
            <a:ext cx="1634733" cy="400110"/>
          </a:xfrm>
          <a:prstGeom prst="rect">
            <a:avLst/>
          </a:prstGeom>
        </p:spPr>
        <p:txBody>
          <a:bodyPr wrap="square">
            <a:spAutoFit/>
          </a:bodyPr>
          <a:lstStyle/>
          <a:p>
            <a:pPr indent="93663">
              <a:spcAft>
                <a:spcPts val="0"/>
              </a:spcAft>
            </a:pPr>
            <a:r>
              <a:rPr lang="en-US" dirty="0">
                <a:solidFill>
                  <a:srgbClr val="000000"/>
                </a:solidFill>
                <a:latin typeface="Calibri" panose="020F0502020204030204" pitchFamily="34" charset="0"/>
                <a:ea typeface="宋体" panose="02010600030101010101" pitchFamily="2" charset="-122"/>
                <a:cs typeface="Calibri" panose="020F0502020204030204" pitchFamily="34" charset="0"/>
              </a:rPr>
              <a:t>how many percent UEs’ experience </a:t>
            </a:r>
            <a:r>
              <a:rPr lang="en-US" dirty="0" smtClean="0">
                <a:solidFill>
                  <a:srgbClr val="000000"/>
                </a:solidFill>
                <a:latin typeface="Calibri" panose="020F0502020204030204" pitchFamily="34" charset="0"/>
                <a:ea typeface="宋体" panose="02010600030101010101" pitchFamily="2" charset="-122"/>
                <a:cs typeface="Calibri" panose="020F0502020204030204" pitchFamily="34" charset="0"/>
              </a:rPr>
              <a:t>satisfy for App 2</a:t>
            </a:r>
            <a:endParaRPr lang="en-US" dirty="0">
              <a:solidFill>
                <a:srgbClr val="000000"/>
              </a:solidFill>
              <a:latin typeface="Calibri" panose="020F0502020204030204" pitchFamily="34" charset="0"/>
              <a:ea typeface="宋体" panose="02010600030101010101" pitchFamily="2" charset="-122"/>
              <a:cs typeface="Calibri" panose="020F0502020204030204" pitchFamily="34" charset="0"/>
            </a:endParaRPr>
          </a:p>
        </p:txBody>
      </p:sp>
      <p:sp>
        <p:nvSpPr>
          <p:cNvPr id="42" name="矩形 41"/>
          <p:cNvSpPr/>
          <p:nvPr/>
        </p:nvSpPr>
        <p:spPr>
          <a:xfrm>
            <a:off x="9685705" y="3238698"/>
            <a:ext cx="1634733" cy="400110"/>
          </a:xfrm>
          <a:prstGeom prst="rect">
            <a:avLst/>
          </a:prstGeom>
        </p:spPr>
        <p:txBody>
          <a:bodyPr wrap="square">
            <a:spAutoFit/>
          </a:bodyPr>
          <a:lstStyle/>
          <a:p>
            <a:pPr indent="93663">
              <a:spcAft>
                <a:spcPts val="0"/>
              </a:spcAft>
            </a:pPr>
            <a:r>
              <a:rPr lang="en-US" dirty="0">
                <a:solidFill>
                  <a:srgbClr val="000000"/>
                </a:solidFill>
                <a:latin typeface="Calibri" panose="020F0502020204030204" pitchFamily="34" charset="0"/>
                <a:ea typeface="宋体" panose="02010600030101010101" pitchFamily="2" charset="-122"/>
                <a:cs typeface="Calibri" panose="020F0502020204030204" pitchFamily="34" charset="0"/>
              </a:rPr>
              <a:t>how many percent UEs’ experience </a:t>
            </a:r>
            <a:r>
              <a:rPr lang="en-US" dirty="0" smtClean="0">
                <a:solidFill>
                  <a:srgbClr val="000000"/>
                </a:solidFill>
                <a:latin typeface="Calibri" panose="020F0502020204030204" pitchFamily="34" charset="0"/>
                <a:ea typeface="宋体" panose="02010600030101010101" pitchFamily="2" charset="-122"/>
                <a:cs typeface="Calibri" panose="020F0502020204030204" pitchFamily="34" charset="0"/>
              </a:rPr>
              <a:t>satisfy for App Q</a:t>
            </a:r>
            <a:endParaRPr lang="en-US" dirty="0">
              <a:solidFill>
                <a:srgbClr val="000000"/>
              </a:solidFill>
              <a:latin typeface="Calibri" panose="020F0502020204030204" pitchFamily="34" charset="0"/>
              <a:ea typeface="宋体" panose="02010600030101010101" pitchFamily="2" charset="-122"/>
              <a:cs typeface="Calibri" panose="020F0502020204030204" pitchFamily="34" charset="0"/>
            </a:endParaRPr>
          </a:p>
        </p:txBody>
      </p:sp>
      <p:sp>
        <p:nvSpPr>
          <p:cNvPr id="43" name="左大括号 42"/>
          <p:cNvSpPr/>
          <p:nvPr/>
        </p:nvSpPr>
        <p:spPr bwMode="auto">
          <a:xfrm>
            <a:off x="762462" y="3153356"/>
            <a:ext cx="210294" cy="3168000"/>
          </a:xfrm>
          <a:prstGeom prst="leftBrace">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b="1">
              <a:latin typeface="Arial" charset="0"/>
            </a:endParaRPr>
          </a:p>
        </p:txBody>
      </p:sp>
      <p:sp>
        <p:nvSpPr>
          <p:cNvPr id="49" name="文本框 48"/>
          <p:cNvSpPr txBox="1"/>
          <p:nvPr/>
        </p:nvSpPr>
        <p:spPr>
          <a:xfrm>
            <a:off x="857505" y="5370237"/>
            <a:ext cx="579803" cy="246221"/>
          </a:xfrm>
          <a:prstGeom prst="rect">
            <a:avLst/>
          </a:prstGeom>
          <a:noFill/>
        </p:spPr>
        <p:txBody>
          <a:bodyPr wrap="square" rtlCol="0">
            <a:spAutoFit/>
          </a:bodyPr>
          <a:lstStyle/>
          <a:p>
            <a:r>
              <a:rPr lang="en-US" b="1" dirty="0" smtClean="0">
                <a:latin typeface="+mj-lt"/>
              </a:rPr>
              <a:t>Cell 2</a:t>
            </a:r>
            <a:endParaRPr lang="en-US" b="1" dirty="0">
              <a:latin typeface="+mj-lt"/>
            </a:endParaRPr>
          </a:p>
        </p:txBody>
      </p:sp>
      <p:sp>
        <p:nvSpPr>
          <p:cNvPr id="50" name="文本框 49"/>
          <p:cNvSpPr txBox="1"/>
          <p:nvPr/>
        </p:nvSpPr>
        <p:spPr>
          <a:xfrm>
            <a:off x="854795" y="5965455"/>
            <a:ext cx="556222" cy="307777"/>
          </a:xfrm>
          <a:prstGeom prst="rect">
            <a:avLst/>
          </a:prstGeom>
          <a:noFill/>
        </p:spPr>
        <p:txBody>
          <a:bodyPr wrap="square" rtlCol="0">
            <a:spAutoFit/>
          </a:bodyPr>
          <a:lstStyle>
            <a:defPPr>
              <a:defRPr lang="en-GB"/>
            </a:defPPr>
            <a:lvl1pPr>
              <a:defRPr sz="1400" b="1">
                <a:latin typeface="+mj-lt"/>
              </a:defRPr>
            </a:lvl1pPr>
          </a:lstStyle>
          <a:p>
            <a:r>
              <a:rPr lang="en-US" dirty="0"/>
              <a:t>……</a:t>
            </a:r>
          </a:p>
        </p:txBody>
      </p:sp>
      <p:sp>
        <p:nvSpPr>
          <p:cNvPr id="51" name="文本框 50"/>
          <p:cNvSpPr txBox="1"/>
          <p:nvPr/>
        </p:nvSpPr>
        <p:spPr>
          <a:xfrm>
            <a:off x="-92331" y="4061360"/>
            <a:ext cx="939810" cy="577081"/>
          </a:xfrm>
          <a:prstGeom prst="rect">
            <a:avLst/>
          </a:prstGeom>
          <a:noFill/>
        </p:spPr>
        <p:txBody>
          <a:bodyPr wrap="square" rtlCol="0">
            <a:spAutoFit/>
          </a:bodyPr>
          <a:lstStyle/>
          <a:p>
            <a:pPr algn="ctr"/>
            <a:r>
              <a:rPr lang="en-US" sz="1050" b="1" dirty="0" smtClean="0">
                <a:latin typeface="+mj-lt"/>
              </a:rPr>
              <a:t>Region</a:t>
            </a:r>
          </a:p>
          <a:p>
            <a:pPr algn="ctr"/>
            <a:r>
              <a:rPr lang="en-US" sz="1050" b="1" dirty="0" smtClean="0">
                <a:latin typeface="+mj-lt"/>
              </a:rPr>
              <a:t>(e.g. Cell or cell list)</a:t>
            </a:r>
            <a:endParaRPr lang="en-US" sz="1050" b="1" dirty="0">
              <a:latin typeface="+mj-lt"/>
            </a:endParaRPr>
          </a:p>
        </p:txBody>
      </p:sp>
      <p:sp>
        <p:nvSpPr>
          <p:cNvPr id="53" name="文本框 52"/>
          <p:cNvSpPr txBox="1"/>
          <p:nvPr/>
        </p:nvSpPr>
        <p:spPr>
          <a:xfrm>
            <a:off x="1339402" y="5140440"/>
            <a:ext cx="898489" cy="261610"/>
          </a:xfrm>
          <a:prstGeom prst="rect">
            <a:avLst/>
          </a:prstGeom>
          <a:noFill/>
        </p:spPr>
        <p:txBody>
          <a:bodyPr wrap="square" rtlCol="0">
            <a:spAutoFit/>
          </a:bodyPr>
          <a:lstStyle/>
          <a:p>
            <a:r>
              <a:rPr lang="en-US" sz="1050" b="1" dirty="0" smtClean="0">
                <a:latin typeface="+mj-lt"/>
              </a:rPr>
              <a:t>Slice C</a:t>
            </a:r>
            <a:endParaRPr lang="en-US" sz="1050" b="1" dirty="0">
              <a:latin typeface="+mj-lt"/>
            </a:endParaRPr>
          </a:p>
        </p:txBody>
      </p:sp>
    </p:spTree>
    <p:extLst>
      <p:ext uri="{BB962C8B-B14F-4D97-AF65-F5344CB8AC3E}">
        <p14:creationId xmlns:p14="http://schemas.microsoft.com/office/powerpoint/2010/main" val="992620275"/>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4239462" y="3707961"/>
            <a:ext cx="3905471" cy="400110"/>
          </a:xfrm>
          <a:prstGeom prst="rect">
            <a:avLst/>
          </a:prstGeom>
          <a:solidFill>
            <a:srgbClr val="CCFFCC"/>
          </a:solidFill>
          <a:ln w="28575">
            <a:noFill/>
            <a:prstDash val="dash"/>
          </a:ln>
        </p:spPr>
        <p:txBody>
          <a:bodyPr wrap="square" rtlCol="0">
            <a:spAutoFit/>
          </a:bodyPr>
          <a:lstStyle>
            <a:defPPr>
              <a:defRPr lang="en-US"/>
            </a:defPPr>
            <a:lvl1pPr>
              <a:defRPr sz="1300" i="1">
                <a:solidFill>
                  <a:srgbClr val="0000FF"/>
                </a:solidFill>
                <a:latin typeface="Cambria Math" panose="02040503050406030204" pitchFamily="18" charset="0"/>
              </a:defRPr>
            </a:lvl1pPr>
          </a:lstStyle>
          <a:p>
            <a:pPr algn="r"/>
            <a:r>
              <a:rPr lang="en-US" sz="1000" dirty="0"/>
              <a:t>QoE requirement </a:t>
            </a:r>
          </a:p>
          <a:p>
            <a:pPr algn="r"/>
            <a:r>
              <a:rPr lang="en-US" sz="1000" dirty="0"/>
              <a:t>for Slice </a:t>
            </a:r>
            <a:r>
              <a:rPr lang="en-US" sz="1000" dirty="0" smtClean="0"/>
              <a:t>B</a:t>
            </a:r>
            <a:endParaRPr lang="en-US" sz="1000" dirty="0"/>
          </a:p>
        </p:txBody>
      </p:sp>
      <p:sp>
        <p:nvSpPr>
          <p:cNvPr id="49" name="文本框 48"/>
          <p:cNvSpPr txBox="1"/>
          <p:nvPr/>
        </p:nvSpPr>
        <p:spPr>
          <a:xfrm>
            <a:off x="4239462" y="3242138"/>
            <a:ext cx="3905471" cy="400110"/>
          </a:xfrm>
          <a:prstGeom prst="rect">
            <a:avLst/>
          </a:prstGeom>
          <a:solidFill>
            <a:srgbClr val="8FE2FF"/>
          </a:solidFill>
          <a:ln w="28575">
            <a:noFill/>
            <a:prstDash val="dash"/>
          </a:ln>
        </p:spPr>
        <p:txBody>
          <a:bodyPr wrap="square" rtlCol="0">
            <a:spAutoFit/>
          </a:bodyPr>
          <a:lstStyle>
            <a:defPPr>
              <a:defRPr lang="en-US"/>
            </a:defPPr>
            <a:lvl1pPr>
              <a:defRPr sz="1300" i="1">
                <a:solidFill>
                  <a:srgbClr val="0000FF"/>
                </a:solidFill>
                <a:latin typeface="Cambria Math" panose="02040503050406030204" pitchFamily="18" charset="0"/>
              </a:defRPr>
            </a:lvl1pPr>
          </a:lstStyle>
          <a:p>
            <a:pPr algn="r"/>
            <a:r>
              <a:rPr lang="en-US" sz="1000" dirty="0" smtClean="0"/>
              <a:t>QoE requirement </a:t>
            </a:r>
          </a:p>
          <a:p>
            <a:pPr algn="r"/>
            <a:r>
              <a:rPr lang="en-US" sz="1000" dirty="0" smtClean="0"/>
              <a:t>for Slice </a:t>
            </a:r>
            <a:r>
              <a:rPr lang="en-US" sz="1000" dirty="0"/>
              <a:t>A</a:t>
            </a:r>
          </a:p>
        </p:txBody>
      </p:sp>
      <mc:AlternateContent xmlns:mc="http://schemas.openxmlformats.org/markup-compatibility/2006" xmlns:a14="http://schemas.microsoft.com/office/drawing/2010/main">
        <mc:Choice Requires="a14">
          <p:sp>
            <p:nvSpPr>
              <p:cNvPr id="50" name="内容占位符 2"/>
              <p:cNvSpPr txBox="1">
                <a:spLocks/>
              </p:cNvSpPr>
              <p:nvPr/>
            </p:nvSpPr>
            <p:spPr>
              <a:xfrm>
                <a:off x="4309874" y="3143381"/>
                <a:ext cx="3043909" cy="1032858"/>
              </a:xfrm>
              <a:prstGeom prst="rect">
                <a:avLst/>
              </a:prstGeom>
            </p:spPr>
            <p:txBody>
              <a:bodyPr/>
              <a:lstStyle>
                <a:lvl1pPr marL="300031" indent="-300031" algn="l" defTabSz="801668" rtl="0" fontAlgn="base">
                  <a:lnSpc>
                    <a:spcPct val="140000"/>
                  </a:lnSpc>
                  <a:spcBef>
                    <a:spcPct val="0"/>
                  </a:spcBef>
                  <a:spcAft>
                    <a:spcPct val="0"/>
                  </a:spcAft>
                  <a:buClr>
                    <a:schemeClr val="bg2"/>
                  </a:buClr>
                  <a:buSzPct val="60000"/>
                  <a:buFont typeface="Wingdings" pitchFamily="2" charset="2"/>
                  <a:buChar char="l"/>
                  <a:defRPr sz="2000" b="1">
                    <a:solidFill>
                      <a:schemeClr val="tx1"/>
                    </a:solidFill>
                    <a:latin typeface="微软雅黑" panose="020B0503020204020204" pitchFamily="34" charset="-122"/>
                    <a:ea typeface="微软雅黑" panose="020B0503020204020204" pitchFamily="34" charset="-122"/>
                    <a:cs typeface="+mn-cs"/>
                  </a:defRPr>
                </a:lvl1pPr>
                <a:lvl2pPr marL="652447" indent="-250819" algn="l" defTabSz="801668" rtl="0" fontAlgn="base">
                  <a:lnSpc>
                    <a:spcPct val="140000"/>
                  </a:lnSpc>
                  <a:spcBef>
                    <a:spcPct val="0"/>
                  </a:spcBef>
                  <a:spcAft>
                    <a:spcPct val="0"/>
                  </a:spcAft>
                  <a:buClr>
                    <a:schemeClr val="tx1"/>
                  </a:buClr>
                  <a:buSzPct val="50000"/>
                  <a:buFont typeface="Wingdings" pitchFamily="2" charset="2"/>
                  <a:buChar char="p"/>
                  <a:defRPr>
                    <a:solidFill>
                      <a:schemeClr val="tx1"/>
                    </a:solidFill>
                    <a:latin typeface="微软雅黑" panose="020B0503020204020204" pitchFamily="34" charset="-122"/>
                    <a:ea typeface="微软雅黑" panose="020B0503020204020204" pitchFamily="34" charset="-122"/>
                  </a:defRPr>
                </a:lvl2pPr>
                <a:lvl3pPr marL="1003275" indent="-201608" algn="l" defTabSz="801668" rtl="0" fontAlgn="base">
                  <a:lnSpc>
                    <a:spcPct val="140000"/>
                  </a:lnSpc>
                  <a:spcBef>
                    <a:spcPct val="0"/>
                  </a:spcBef>
                  <a:spcAft>
                    <a:spcPct val="0"/>
                  </a:spcAft>
                  <a:buSzPct val="50000"/>
                  <a:buFont typeface="Wingdings" pitchFamily="2" charset="2"/>
                  <a:buChar char="n"/>
                  <a:defRPr sz="1600">
                    <a:solidFill>
                      <a:schemeClr val="tx1"/>
                    </a:solidFill>
                    <a:latin typeface="微软雅黑" panose="020B0503020204020204" pitchFamily="34" charset="-122"/>
                    <a:ea typeface="微软雅黑" panose="020B0503020204020204" pitchFamily="34" charset="-122"/>
                  </a:defRPr>
                </a:lvl3pPr>
                <a:lvl4pPr marL="1401728" indent="-200020" algn="l" defTabSz="801668" rtl="0" fontAlgn="base">
                  <a:lnSpc>
                    <a:spcPct val="140000"/>
                  </a:lnSpc>
                  <a:spcBef>
                    <a:spcPct val="0"/>
                  </a:spcBef>
                  <a:spcAft>
                    <a:spcPct val="0"/>
                  </a:spcAft>
                  <a:buChar char="–"/>
                  <a:defRPr sz="1400">
                    <a:solidFill>
                      <a:schemeClr val="tx1"/>
                    </a:solidFill>
                    <a:latin typeface="微软雅黑" panose="020B0503020204020204" pitchFamily="34" charset="-122"/>
                    <a:ea typeface="微软雅黑" panose="020B0503020204020204" pitchFamily="34" charset="-122"/>
                  </a:defRPr>
                </a:lvl4pPr>
                <a:lvl5pPr marL="1803355"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微软雅黑" panose="020B0503020204020204" pitchFamily="34" charset="-122"/>
                    <a:ea typeface="微软雅黑" panose="020B0503020204020204" pitchFamily="34" charset="-122"/>
                  </a:defRPr>
                </a:lvl5pPr>
                <a:lvl6pPr marL="2260544"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6pPr>
                <a:lvl7pPr marL="2717732"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7pPr>
                <a:lvl8pPr marL="3174921"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8pPr>
                <a:lvl9pPr marL="3632109"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9pPr>
              </a:lstStyle>
              <a:p>
                <a:pPr marL="12700" indent="0">
                  <a:buNone/>
                </a:pPr>
                <a14:m>
                  <m:oMath xmlns:m="http://schemas.openxmlformats.org/officeDocument/2006/math">
                    <m:r>
                      <m:rPr>
                        <m:nor/>
                      </m:rPr>
                      <a:rPr lang="en-US" sz="1000" b="0" dirty="0" smtClean="0">
                        <a:latin typeface="Calibri" panose="020F0502020204030204" pitchFamily="34" charset="0"/>
                        <a:cs typeface="Calibri" panose="020F0502020204030204" pitchFamily="34" charset="0"/>
                      </a:rPr>
                      <m:t>Service</m:t>
                    </m:r>
                    <m:r>
                      <m:rPr>
                        <m:nor/>
                      </m:rPr>
                      <a:rPr lang="en-US" sz="1000" b="0" dirty="0" smtClean="0">
                        <a:latin typeface="Calibri" panose="020F0502020204030204" pitchFamily="34" charset="0"/>
                        <a:cs typeface="Calibri" panose="020F0502020204030204" pitchFamily="34" charset="0"/>
                      </a:rPr>
                      <m:t> 1 </m:t>
                    </m:r>
                    <m:r>
                      <m:rPr>
                        <m:nor/>
                      </m:rPr>
                      <a:rPr lang="en-US" sz="1000" b="0" smtClean="0">
                        <a:latin typeface="Calibri" panose="020F0502020204030204" pitchFamily="34" charset="0"/>
                        <a:cs typeface="Calibri" panose="020F0502020204030204" pitchFamily="34" charset="0"/>
                      </a:rPr>
                      <m:t>MOS</m:t>
                    </m:r>
                    <m:r>
                      <a:rPr lang="en-US" sz="1000" b="0" i="1">
                        <a:latin typeface="Cambria Math" panose="02040503050406030204" pitchFamily="18" charset="0"/>
                        <a:ea typeface="Cambria Math" panose="02040503050406030204" pitchFamily="18" charset="0"/>
                        <a:cs typeface="Calibri" panose="020F0502020204030204" pitchFamily="34" charset="0"/>
                      </a:rPr>
                      <m:t>≥</m:t>
                    </m:r>
                    <m:r>
                      <m:rPr>
                        <m:nor/>
                      </m:rPr>
                      <a:rPr lang="en-US" sz="1000" b="0" dirty="0">
                        <a:latin typeface="Calibri" panose="020F0502020204030204" pitchFamily="34" charset="0"/>
                        <a:cs typeface="Calibri" panose="020F0502020204030204" pitchFamily="34" charset="0"/>
                      </a:rPr>
                      <m:t>3.0</m:t>
                    </m:r>
                    <m:r>
                      <a:rPr lang="en-US" sz="1000" b="0" i="1" dirty="0" smtClean="0">
                        <a:latin typeface="Cambria Math" panose="02040503050406030204" pitchFamily="18" charset="0"/>
                        <a:cs typeface="Calibri" panose="020F0502020204030204" pitchFamily="34" charset="0"/>
                      </a:rPr>
                      <m:t> </m:t>
                    </m:r>
                    <m:r>
                      <a:rPr lang="en-US" sz="1000" b="0" i="1" dirty="0" smtClean="0">
                        <a:latin typeface="Cambria Math" panose="02040503050406030204" pitchFamily="18" charset="0"/>
                        <a:cs typeface="Calibri" panose="020F0502020204030204" pitchFamily="34" charset="0"/>
                      </a:rPr>
                      <m:t>𝑎𝑛𝑑</m:t>
                    </m:r>
                    <m:r>
                      <a:rPr lang="en-US" sz="1000" b="0" i="1" dirty="0" smtClean="0">
                        <a:latin typeface="Cambria Math" panose="02040503050406030204" pitchFamily="18" charset="0"/>
                        <a:cs typeface="Calibri" panose="020F0502020204030204" pitchFamily="34" charset="0"/>
                      </a:rPr>
                      <m:t> </m:t>
                    </m:r>
                    <m:sSub>
                      <m:sSubPr>
                        <m:ctrlPr>
                          <a:rPr lang="zh-CN" altLang="zh-CN" sz="1000" b="0" i="1" kern="0" smtClean="0">
                            <a:solidFill>
                              <a:schemeClr val="tx1"/>
                            </a:solidFill>
                            <a:latin typeface="Cambria Math" panose="02040503050406030204" pitchFamily="18" charset="0"/>
                          </a:rPr>
                        </m:ctrlPr>
                      </m:sSubPr>
                      <m:e>
                        <m:r>
                          <a:rPr lang="en-US" altLang="zh-CN" sz="1000" b="0" i="1" kern="0">
                            <a:solidFill>
                              <a:schemeClr val="tx1"/>
                            </a:solidFill>
                            <a:latin typeface="Cambria Math" panose="02040503050406030204" pitchFamily="18" charset="0"/>
                            <a:ea typeface="Cambria Math" panose="02040503050406030204" pitchFamily="18" charset="0"/>
                          </a:rPr>
                          <m:t>h</m:t>
                        </m:r>
                      </m:e>
                      <m:sub>
                        <m:r>
                          <a:rPr lang="en-US" altLang="zh-CN" sz="1000" b="0" i="1" kern="0">
                            <a:solidFill>
                              <a:schemeClr val="tx1"/>
                            </a:solidFill>
                            <a:latin typeface="Cambria Math" panose="02040503050406030204" pitchFamily="18" charset="0"/>
                            <a:ea typeface="Cambria Math" panose="02040503050406030204" pitchFamily="18" charset="0"/>
                          </a:rPr>
                          <m:t>1</m:t>
                        </m:r>
                      </m:sub>
                    </m:sSub>
                    <m:r>
                      <a:rPr lang="en-US" altLang="zh-CN" sz="1000" b="0" i="1" kern="0">
                        <a:solidFill>
                          <a:schemeClr val="tx1"/>
                        </a:solidFill>
                        <a:latin typeface="Cambria Math" panose="02040503050406030204" pitchFamily="18" charset="0"/>
                        <a:ea typeface="Cambria Math" panose="02040503050406030204" pitchFamily="18" charset="0"/>
                      </a:rPr>
                      <m:t>≥8</m:t>
                    </m:r>
                    <m:r>
                      <a:rPr lang="en-US" altLang="zh-CN" sz="1000" b="0" i="1" kern="0" smtClean="0">
                        <a:solidFill>
                          <a:schemeClr val="tx1"/>
                        </a:solidFill>
                        <a:latin typeface="Cambria Math" panose="02040503050406030204" pitchFamily="18" charset="0"/>
                        <a:ea typeface="Cambria Math" panose="02040503050406030204" pitchFamily="18" charset="0"/>
                      </a:rPr>
                      <m:t>5</m:t>
                    </m:r>
                    <m:r>
                      <a:rPr lang="en-US" altLang="zh-CN" sz="1000" b="0" i="1" kern="0">
                        <a:solidFill>
                          <a:schemeClr val="tx1"/>
                        </a:solidFill>
                        <a:latin typeface="Cambria Math" panose="02040503050406030204" pitchFamily="18" charset="0"/>
                        <a:ea typeface="Cambria Math" panose="02040503050406030204" pitchFamily="18" charset="0"/>
                      </a:rPr>
                      <m:t>%</m:t>
                    </m:r>
                  </m:oMath>
                </a14:m>
                <a:r>
                  <a:rPr lang="en-GB" altLang="zh-CN" sz="1000" b="0" i="1" kern="0" dirty="0" smtClean="0">
                    <a:solidFill>
                      <a:schemeClr val="tx1"/>
                    </a:solidFill>
                    <a:latin typeface="Cambria Math" panose="02040503050406030204" pitchFamily="18" charset="0"/>
                    <a:ea typeface="Cambria Math" panose="02040503050406030204" pitchFamily="18" charset="0"/>
                  </a:rPr>
                  <a:t>(</a:t>
                </a:r>
                <a:r>
                  <a:rPr lang="en-GB" altLang="zh-CN" sz="1000" b="0" i="1" kern="0" dirty="0">
                    <a:solidFill>
                      <a:schemeClr val="tx1"/>
                    </a:solidFill>
                    <a:latin typeface="Cambria Math" panose="02040503050406030204" pitchFamily="18" charset="0"/>
                    <a:ea typeface="Cambria Math" panose="02040503050406030204" pitchFamily="18" charset="0"/>
                  </a:rPr>
                  <a:t>1)</a:t>
                </a:r>
              </a:p>
              <a:p>
                <a:pPr marL="12700" indent="0">
                  <a:buNone/>
                </a:pPr>
                <a14:m>
                  <m:oMath xmlns:m="http://schemas.openxmlformats.org/officeDocument/2006/math">
                    <m:sSub>
                      <m:sSubPr>
                        <m:ctrlPr>
                          <a:rPr lang="zh-CN" altLang="zh-CN" sz="1000" b="0" i="1" kern="0">
                            <a:solidFill>
                              <a:schemeClr val="tx1"/>
                            </a:solidFill>
                            <a:latin typeface="Cambria Math" panose="02040503050406030204" pitchFamily="18" charset="0"/>
                          </a:rPr>
                        </m:ctrlPr>
                      </m:sSubPr>
                      <m:e>
                        <m:r>
                          <m:rPr>
                            <m:nor/>
                          </m:rPr>
                          <a:rPr lang="en-US" sz="1000" b="0" dirty="0">
                            <a:latin typeface="Calibri" panose="020F0502020204030204" pitchFamily="34" charset="0"/>
                            <a:cs typeface="Calibri" panose="020F0502020204030204" pitchFamily="34" charset="0"/>
                          </a:rPr>
                          <m:t>Service</m:t>
                        </m:r>
                        <m:r>
                          <m:rPr>
                            <m:nor/>
                          </m:rPr>
                          <a:rPr lang="en-US" sz="1000" b="0" dirty="0">
                            <a:latin typeface="Calibri" panose="020F0502020204030204" pitchFamily="34" charset="0"/>
                            <a:cs typeface="Calibri" panose="020F0502020204030204" pitchFamily="34" charset="0"/>
                          </a:rPr>
                          <m:t> 2 </m:t>
                        </m:r>
                        <m:r>
                          <m:rPr>
                            <m:nor/>
                          </m:rPr>
                          <a:rPr lang="en-US" sz="1000" b="0">
                            <a:latin typeface="Calibri" panose="020F0502020204030204" pitchFamily="34" charset="0"/>
                            <a:cs typeface="Calibri" panose="020F0502020204030204" pitchFamily="34" charset="0"/>
                          </a:rPr>
                          <m:t>MOS</m:t>
                        </m:r>
                        <m:r>
                          <a:rPr lang="en-US" sz="1000" b="0" i="1">
                            <a:latin typeface="Cambria Math" panose="02040503050406030204" pitchFamily="18" charset="0"/>
                            <a:ea typeface="Cambria Math" panose="02040503050406030204" pitchFamily="18" charset="0"/>
                            <a:cs typeface="Calibri" panose="020F0502020204030204" pitchFamily="34" charset="0"/>
                          </a:rPr>
                          <m:t>≥</m:t>
                        </m:r>
                        <m:r>
                          <m:rPr>
                            <m:nor/>
                          </m:rPr>
                          <a:rPr lang="en-US" sz="1000" b="0" dirty="0">
                            <a:latin typeface="Calibri" panose="020F0502020204030204" pitchFamily="34" charset="0"/>
                            <a:cs typeface="Calibri" panose="020F0502020204030204" pitchFamily="34" charset="0"/>
                          </a:rPr>
                          <m:t>3.</m:t>
                        </m:r>
                        <m:r>
                          <a:rPr lang="en-US" sz="1000" b="0" i="1" dirty="0" smtClean="0">
                            <a:latin typeface="Cambria Math" panose="02040503050406030204" pitchFamily="18" charset="0"/>
                            <a:cs typeface="Calibri" panose="020F0502020204030204" pitchFamily="34" charset="0"/>
                          </a:rPr>
                          <m:t>5</m:t>
                        </m:r>
                        <m:r>
                          <a:rPr lang="en-US" sz="1000" b="0" i="1" dirty="0">
                            <a:latin typeface="Cambria Math" panose="02040503050406030204" pitchFamily="18" charset="0"/>
                            <a:cs typeface="Calibri" panose="020F0502020204030204" pitchFamily="34" charset="0"/>
                          </a:rPr>
                          <m:t> </m:t>
                        </m:r>
                        <m:r>
                          <a:rPr lang="en-US" sz="1000" b="0" i="1" dirty="0">
                            <a:latin typeface="Cambria Math" panose="02040503050406030204" pitchFamily="18" charset="0"/>
                            <a:cs typeface="Calibri" panose="020F0502020204030204" pitchFamily="34" charset="0"/>
                          </a:rPr>
                          <m:t>𝑎𝑛𝑑</m:t>
                        </m:r>
                        <m:r>
                          <a:rPr lang="en-US" sz="1000" b="0" i="1" dirty="0" smtClean="0">
                            <a:latin typeface="Cambria Math" panose="02040503050406030204" pitchFamily="18" charset="0"/>
                            <a:cs typeface="Calibri" panose="020F0502020204030204" pitchFamily="34" charset="0"/>
                          </a:rPr>
                          <m:t> </m:t>
                        </m:r>
                        <m:r>
                          <a:rPr lang="en-US" altLang="zh-CN" sz="1000" b="0" i="1" kern="0">
                            <a:solidFill>
                              <a:schemeClr val="tx1"/>
                            </a:solidFill>
                            <a:latin typeface="Cambria Math" panose="02040503050406030204" pitchFamily="18" charset="0"/>
                            <a:ea typeface="Cambria Math" panose="02040503050406030204" pitchFamily="18" charset="0"/>
                          </a:rPr>
                          <m:t>h</m:t>
                        </m:r>
                      </m:e>
                      <m:sub>
                        <m:r>
                          <a:rPr lang="en-US" altLang="zh-CN" sz="1000" b="0" i="1" kern="0">
                            <a:solidFill>
                              <a:schemeClr val="tx1"/>
                            </a:solidFill>
                            <a:latin typeface="Cambria Math" panose="02040503050406030204" pitchFamily="18" charset="0"/>
                            <a:ea typeface="Cambria Math" panose="02040503050406030204" pitchFamily="18" charset="0"/>
                          </a:rPr>
                          <m:t>2</m:t>
                        </m:r>
                      </m:sub>
                    </m:sSub>
                    <m:r>
                      <a:rPr lang="en-US" altLang="zh-CN" sz="1000" b="0" i="1" kern="0">
                        <a:solidFill>
                          <a:schemeClr val="tx1"/>
                        </a:solidFill>
                        <a:latin typeface="Cambria Math" panose="02040503050406030204" pitchFamily="18" charset="0"/>
                        <a:ea typeface="Cambria Math" panose="02040503050406030204" pitchFamily="18" charset="0"/>
                      </a:rPr>
                      <m:t>≥</m:t>
                    </m:r>
                    <m:r>
                      <a:rPr lang="en-US" altLang="zh-CN" sz="1000" b="0" i="1" kern="0" smtClean="0">
                        <a:solidFill>
                          <a:schemeClr val="tx1"/>
                        </a:solidFill>
                        <a:latin typeface="Cambria Math" panose="02040503050406030204" pitchFamily="18" charset="0"/>
                        <a:ea typeface="Cambria Math" panose="02040503050406030204" pitchFamily="18" charset="0"/>
                      </a:rPr>
                      <m:t>87</m:t>
                    </m:r>
                    <m:r>
                      <a:rPr lang="en-US" altLang="zh-CN" sz="1000" b="0" i="1" kern="0">
                        <a:solidFill>
                          <a:schemeClr val="tx1"/>
                        </a:solidFill>
                        <a:latin typeface="Cambria Math" panose="02040503050406030204" pitchFamily="18" charset="0"/>
                        <a:ea typeface="Cambria Math" panose="02040503050406030204" pitchFamily="18" charset="0"/>
                      </a:rPr>
                      <m:t>%</m:t>
                    </m:r>
                  </m:oMath>
                </a14:m>
                <a:r>
                  <a:rPr lang="en-GB" altLang="zh-CN" sz="1000" b="0" i="1" kern="0" dirty="0" smtClean="0">
                    <a:solidFill>
                      <a:schemeClr val="tx1"/>
                    </a:solidFill>
                    <a:latin typeface="Cambria Math" panose="02040503050406030204" pitchFamily="18" charset="0"/>
                    <a:ea typeface="Cambria Math" panose="02040503050406030204" pitchFamily="18" charset="0"/>
                  </a:rPr>
                  <a:t>(2</a:t>
                </a:r>
                <a:r>
                  <a:rPr lang="en-GB" altLang="zh-CN" sz="1000" b="0" i="1" kern="0" dirty="0">
                    <a:solidFill>
                      <a:schemeClr val="tx1"/>
                    </a:solidFill>
                    <a:latin typeface="Cambria Math" panose="02040503050406030204" pitchFamily="18" charset="0"/>
                    <a:ea typeface="Cambria Math" panose="02040503050406030204" pitchFamily="18" charset="0"/>
                  </a:rPr>
                  <a:t>)</a:t>
                </a:r>
              </a:p>
              <a:p>
                <a:pPr marL="12700" indent="0">
                  <a:buNone/>
                </a:pPr>
                <a14:m>
                  <m:oMath xmlns:m="http://schemas.openxmlformats.org/officeDocument/2006/math">
                    <m:sSub>
                      <m:sSubPr>
                        <m:ctrlPr>
                          <a:rPr lang="zh-CN" altLang="zh-CN" sz="1000" b="0" i="1" kern="0">
                            <a:solidFill>
                              <a:schemeClr val="tx1"/>
                            </a:solidFill>
                            <a:latin typeface="Cambria Math" panose="02040503050406030204" pitchFamily="18" charset="0"/>
                          </a:rPr>
                        </m:ctrlPr>
                      </m:sSubPr>
                      <m:e>
                        <m:r>
                          <m:rPr>
                            <m:nor/>
                          </m:rPr>
                          <a:rPr lang="en-US" sz="1000" b="0" dirty="0">
                            <a:latin typeface="Calibri" panose="020F0502020204030204" pitchFamily="34" charset="0"/>
                            <a:cs typeface="Calibri" panose="020F0502020204030204" pitchFamily="34" charset="0"/>
                          </a:rPr>
                          <m:t>Service</m:t>
                        </m:r>
                        <m:r>
                          <m:rPr>
                            <m:nor/>
                          </m:rPr>
                          <a:rPr lang="en-US" sz="1000" b="0" dirty="0">
                            <a:latin typeface="Calibri" panose="020F0502020204030204" pitchFamily="34" charset="0"/>
                            <a:cs typeface="Calibri" panose="020F0502020204030204" pitchFamily="34" charset="0"/>
                          </a:rPr>
                          <m:t> 3 </m:t>
                        </m:r>
                        <m:r>
                          <m:rPr>
                            <m:nor/>
                          </m:rPr>
                          <a:rPr lang="en-US" sz="1000" b="0">
                            <a:latin typeface="Calibri" panose="020F0502020204030204" pitchFamily="34" charset="0"/>
                            <a:cs typeface="Calibri" panose="020F0502020204030204" pitchFamily="34" charset="0"/>
                          </a:rPr>
                          <m:t>MOS</m:t>
                        </m:r>
                        <m:r>
                          <a:rPr lang="en-US" sz="1000" b="0" i="1">
                            <a:latin typeface="Cambria Math" panose="02040503050406030204" pitchFamily="18" charset="0"/>
                            <a:ea typeface="Cambria Math" panose="02040503050406030204" pitchFamily="18" charset="0"/>
                            <a:cs typeface="Calibri" panose="020F0502020204030204" pitchFamily="34" charset="0"/>
                          </a:rPr>
                          <m:t>≥</m:t>
                        </m:r>
                        <m:r>
                          <m:rPr>
                            <m:nor/>
                          </m:rPr>
                          <a:rPr lang="en-US" sz="1000" b="0" i="0" smtClean="0">
                            <a:latin typeface="Cambria Math" panose="02040503050406030204" pitchFamily="18" charset="0"/>
                            <a:ea typeface="Cambria Math" panose="02040503050406030204" pitchFamily="18" charset="0"/>
                            <a:cs typeface="Calibri" panose="020F0502020204030204" pitchFamily="34" charset="0"/>
                          </a:rPr>
                          <m:t>4</m:t>
                        </m:r>
                        <m:r>
                          <m:rPr>
                            <m:nor/>
                          </m:rPr>
                          <a:rPr lang="en-US" sz="1000" b="0" dirty="0">
                            <a:latin typeface="Calibri" panose="020F0502020204030204" pitchFamily="34" charset="0"/>
                            <a:cs typeface="Calibri" panose="020F0502020204030204" pitchFamily="34" charset="0"/>
                          </a:rPr>
                          <m:t>.0</m:t>
                        </m:r>
                        <m:r>
                          <a:rPr lang="en-US" sz="1000" b="0" i="1" dirty="0">
                            <a:latin typeface="Cambria Math" panose="02040503050406030204" pitchFamily="18" charset="0"/>
                            <a:cs typeface="Calibri" panose="020F0502020204030204" pitchFamily="34" charset="0"/>
                          </a:rPr>
                          <m:t> </m:t>
                        </m:r>
                        <m:r>
                          <a:rPr lang="en-US" sz="1000" b="0" i="1" dirty="0">
                            <a:latin typeface="Cambria Math" panose="02040503050406030204" pitchFamily="18" charset="0"/>
                            <a:cs typeface="Calibri" panose="020F0502020204030204" pitchFamily="34" charset="0"/>
                          </a:rPr>
                          <m:t>𝑎𝑛𝑑</m:t>
                        </m:r>
                        <m:r>
                          <a:rPr lang="en-US" sz="1000" b="0" i="1" dirty="0" smtClean="0">
                            <a:latin typeface="Cambria Math" panose="02040503050406030204" pitchFamily="18" charset="0"/>
                            <a:cs typeface="Calibri" panose="020F0502020204030204" pitchFamily="34" charset="0"/>
                          </a:rPr>
                          <m:t> </m:t>
                        </m:r>
                        <m:r>
                          <a:rPr lang="en-US" altLang="zh-CN" sz="1000" b="0" i="1" kern="0">
                            <a:solidFill>
                              <a:schemeClr val="tx1"/>
                            </a:solidFill>
                            <a:latin typeface="Cambria Math" panose="02040503050406030204" pitchFamily="18" charset="0"/>
                            <a:ea typeface="Cambria Math" panose="02040503050406030204" pitchFamily="18" charset="0"/>
                          </a:rPr>
                          <m:t>h</m:t>
                        </m:r>
                      </m:e>
                      <m:sub>
                        <m:r>
                          <a:rPr lang="en-US" altLang="zh-CN" sz="1000" b="0" i="1" kern="0" smtClean="0">
                            <a:solidFill>
                              <a:schemeClr val="tx1"/>
                            </a:solidFill>
                            <a:latin typeface="Cambria Math" panose="02040503050406030204" pitchFamily="18" charset="0"/>
                            <a:ea typeface="Cambria Math" panose="02040503050406030204" pitchFamily="18" charset="0"/>
                          </a:rPr>
                          <m:t>3</m:t>
                        </m:r>
                      </m:sub>
                    </m:sSub>
                    <m:r>
                      <a:rPr lang="en-US" altLang="zh-CN" sz="1000" b="0" i="1" kern="0">
                        <a:solidFill>
                          <a:schemeClr val="tx1"/>
                        </a:solidFill>
                        <a:latin typeface="Cambria Math" panose="02040503050406030204" pitchFamily="18" charset="0"/>
                        <a:ea typeface="Cambria Math" panose="02040503050406030204" pitchFamily="18" charset="0"/>
                      </a:rPr>
                      <m:t>≥8</m:t>
                    </m:r>
                    <m:r>
                      <a:rPr lang="en-US" altLang="zh-CN" sz="1000" b="0" i="1" kern="0" smtClean="0">
                        <a:solidFill>
                          <a:schemeClr val="tx1"/>
                        </a:solidFill>
                        <a:latin typeface="Cambria Math" panose="02040503050406030204" pitchFamily="18" charset="0"/>
                        <a:ea typeface="Cambria Math" panose="02040503050406030204" pitchFamily="18" charset="0"/>
                      </a:rPr>
                      <m:t>6</m:t>
                    </m:r>
                    <m:r>
                      <a:rPr lang="en-US" altLang="zh-CN" sz="1000" b="0" i="1" kern="0">
                        <a:solidFill>
                          <a:schemeClr val="tx1"/>
                        </a:solidFill>
                        <a:latin typeface="Cambria Math" panose="02040503050406030204" pitchFamily="18" charset="0"/>
                        <a:ea typeface="Cambria Math" panose="02040503050406030204" pitchFamily="18" charset="0"/>
                      </a:rPr>
                      <m:t>%</m:t>
                    </m:r>
                  </m:oMath>
                </a14:m>
                <a:r>
                  <a:rPr lang="en-US" altLang="zh-CN" sz="1000" b="0" i="1" kern="0" dirty="0">
                    <a:solidFill>
                      <a:schemeClr val="tx1"/>
                    </a:solidFill>
                    <a:latin typeface="Cambria Math" panose="02040503050406030204" pitchFamily="18" charset="0"/>
                    <a:ea typeface="Cambria Math" panose="02040503050406030204" pitchFamily="18" charset="0"/>
                  </a:rPr>
                  <a:t> </a:t>
                </a:r>
                <a:r>
                  <a:rPr lang="en-GB" altLang="zh-CN" sz="1000" b="0" i="1" kern="0" dirty="0" smtClean="0">
                    <a:solidFill>
                      <a:schemeClr val="tx1"/>
                    </a:solidFill>
                    <a:latin typeface="Cambria Math" panose="02040503050406030204" pitchFamily="18" charset="0"/>
                    <a:ea typeface="Cambria Math" panose="02040503050406030204" pitchFamily="18" charset="0"/>
                  </a:rPr>
                  <a:t>(3)</a:t>
                </a:r>
                <a:endParaRPr lang="en-GB" altLang="zh-CN" sz="1000" b="0" i="1" kern="0" dirty="0">
                  <a:solidFill>
                    <a:schemeClr val="tx1"/>
                  </a:solidFill>
                  <a:latin typeface="Cambria Math" panose="02040503050406030204" pitchFamily="18" charset="0"/>
                  <a:ea typeface="Cambria Math" panose="02040503050406030204" pitchFamily="18" charset="0"/>
                </a:endParaRPr>
              </a:p>
              <a:p>
                <a:pPr marL="12700" indent="0">
                  <a:buNone/>
                </a:pPr>
                <a14:m>
                  <m:oMath xmlns:m="http://schemas.openxmlformats.org/officeDocument/2006/math">
                    <m:sSub>
                      <m:sSubPr>
                        <m:ctrlPr>
                          <a:rPr lang="zh-CN" altLang="zh-CN" sz="1000" b="0" i="1" kern="0">
                            <a:solidFill>
                              <a:schemeClr val="tx1"/>
                            </a:solidFill>
                            <a:latin typeface="Cambria Math" panose="02040503050406030204" pitchFamily="18" charset="0"/>
                          </a:rPr>
                        </m:ctrlPr>
                      </m:sSubPr>
                      <m:e>
                        <m:r>
                          <m:rPr>
                            <m:nor/>
                          </m:rPr>
                          <a:rPr lang="en-US" sz="1000" b="0" dirty="0">
                            <a:latin typeface="Calibri" panose="020F0502020204030204" pitchFamily="34" charset="0"/>
                            <a:cs typeface="Calibri" panose="020F0502020204030204" pitchFamily="34" charset="0"/>
                          </a:rPr>
                          <m:t>Service</m:t>
                        </m:r>
                        <m:r>
                          <m:rPr>
                            <m:nor/>
                          </m:rPr>
                          <a:rPr lang="en-US" sz="1000" b="0" dirty="0">
                            <a:latin typeface="Calibri" panose="020F0502020204030204" pitchFamily="34" charset="0"/>
                            <a:cs typeface="Calibri" panose="020F0502020204030204" pitchFamily="34" charset="0"/>
                          </a:rPr>
                          <m:t> 4 </m:t>
                        </m:r>
                        <m:r>
                          <m:rPr>
                            <m:nor/>
                          </m:rPr>
                          <a:rPr lang="en-US" sz="1000" b="0">
                            <a:latin typeface="Calibri" panose="020F0502020204030204" pitchFamily="34" charset="0"/>
                            <a:cs typeface="Calibri" panose="020F0502020204030204" pitchFamily="34" charset="0"/>
                          </a:rPr>
                          <m:t>MOS</m:t>
                        </m:r>
                        <m:r>
                          <a:rPr lang="en-US" sz="1000" b="0" i="1">
                            <a:latin typeface="Cambria Math" panose="02040503050406030204" pitchFamily="18" charset="0"/>
                            <a:ea typeface="Cambria Math" panose="02040503050406030204" pitchFamily="18" charset="0"/>
                            <a:cs typeface="Calibri" panose="020F0502020204030204" pitchFamily="34" charset="0"/>
                          </a:rPr>
                          <m:t>≥</m:t>
                        </m:r>
                        <m:r>
                          <m:rPr>
                            <m:nor/>
                          </m:rPr>
                          <a:rPr lang="en-US" sz="1000" b="0" dirty="0">
                            <a:latin typeface="Calibri" panose="020F0502020204030204" pitchFamily="34" charset="0"/>
                            <a:cs typeface="Calibri" panose="020F0502020204030204" pitchFamily="34" charset="0"/>
                          </a:rPr>
                          <m:t>3.0</m:t>
                        </m:r>
                        <m:r>
                          <a:rPr lang="en-US" sz="1000" b="0" i="1" dirty="0">
                            <a:latin typeface="Cambria Math" panose="02040503050406030204" pitchFamily="18" charset="0"/>
                            <a:cs typeface="Calibri" panose="020F0502020204030204" pitchFamily="34" charset="0"/>
                          </a:rPr>
                          <m:t> </m:t>
                        </m:r>
                        <m:r>
                          <a:rPr lang="en-US" sz="1000" b="0" i="1" dirty="0">
                            <a:latin typeface="Cambria Math" panose="02040503050406030204" pitchFamily="18" charset="0"/>
                            <a:cs typeface="Calibri" panose="020F0502020204030204" pitchFamily="34" charset="0"/>
                          </a:rPr>
                          <m:t>𝑎𝑛𝑑</m:t>
                        </m:r>
                        <m:r>
                          <a:rPr lang="en-US" sz="1000" b="0" i="1" dirty="0" smtClean="0">
                            <a:latin typeface="Cambria Math" panose="02040503050406030204" pitchFamily="18" charset="0"/>
                            <a:cs typeface="Calibri" panose="020F0502020204030204" pitchFamily="34" charset="0"/>
                          </a:rPr>
                          <m:t> </m:t>
                        </m:r>
                        <m:r>
                          <a:rPr lang="en-US" altLang="zh-CN" sz="1000" b="0" i="1" kern="0">
                            <a:solidFill>
                              <a:schemeClr val="tx1"/>
                            </a:solidFill>
                            <a:latin typeface="Cambria Math" panose="02040503050406030204" pitchFamily="18" charset="0"/>
                            <a:ea typeface="Cambria Math" panose="02040503050406030204" pitchFamily="18" charset="0"/>
                          </a:rPr>
                          <m:t>h</m:t>
                        </m:r>
                      </m:e>
                      <m:sub>
                        <m:r>
                          <a:rPr lang="en-US" altLang="zh-CN" sz="1000" b="0" i="1" kern="0" smtClean="0">
                            <a:solidFill>
                              <a:schemeClr val="tx1"/>
                            </a:solidFill>
                            <a:latin typeface="Cambria Math" panose="02040503050406030204" pitchFamily="18" charset="0"/>
                            <a:ea typeface="Cambria Math" panose="02040503050406030204" pitchFamily="18" charset="0"/>
                          </a:rPr>
                          <m:t>4</m:t>
                        </m:r>
                      </m:sub>
                    </m:sSub>
                    <m:r>
                      <a:rPr lang="en-US" altLang="zh-CN" sz="1000" b="0" i="1" kern="0">
                        <a:solidFill>
                          <a:schemeClr val="tx1"/>
                        </a:solidFill>
                        <a:latin typeface="Cambria Math" panose="02040503050406030204" pitchFamily="18" charset="0"/>
                        <a:ea typeface="Cambria Math" panose="02040503050406030204" pitchFamily="18" charset="0"/>
                      </a:rPr>
                      <m:t>≥</m:t>
                    </m:r>
                    <m:r>
                      <a:rPr lang="en-US" altLang="zh-CN" sz="1000" b="0" i="1" kern="0" smtClean="0">
                        <a:solidFill>
                          <a:schemeClr val="tx1"/>
                        </a:solidFill>
                        <a:latin typeface="Cambria Math" panose="02040503050406030204" pitchFamily="18" charset="0"/>
                        <a:ea typeface="Cambria Math" panose="02040503050406030204" pitchFamily="18" charset="0"/>
                      </a:rPr>
                      <m:t>88</m:t>
                    </m:r>
                    <m:r>
                      <a:rPr lang="en-US" altLang="zh-CN" sz="1000" b="0" i="1" kern="0">
                        <a:solidFill>
                          <a:schemeClr val="tx1"/>
                        </a:solidFill>
                        <a:latin typeface="Cambria Math" panose="02040503050406030204" pitchFamily="18" charset="0"/>
                        <a:ea typeface="Cambria Math" panose="02040503050406030204" pitchFamily="18" charset="0"/>
                      </a:rPr>
                      <m:t>%</m:t>
                    </m:r>
                  </m:oMath>
                </a14:m>
                <a:r>
                  <a:rPr lang="en-US" altLang="zh-CN" sz="1000" b="0" i="1" kern="0" dirty="0">
                    <a:solidFill>
                      <a:schemeClr val="tx1"/>
                    </a:solidFill>
                    <a:latin typeface="Cambria Math" panose="02040503050406030204" pitchFamily="18" charset="0"/>
                    <a:ea typeface="Cambria Math" panose="02040503050406030204" pitchFamily="18" charset="0"/>
                  </a:rPr>
                  <a:t> </a:t>
                </a:r>
                <a:r>
                  <a:rPr lang="en-GB" altLang="zh-CN" sz="1000" b="0" i="1" kern="0" dirty="0" smtClean="0">
                    <a:solidFill>
                      <a:schemeClr val="tx1"/>
                    </a:solidFill>
                    <a:latin typeface="Cambria Math" panose="02040503050406030204" pitchFamily="18" charset="0"/>
                    <a:ea typeface="Cambria Math" panose="02040503050406030204" pitchFamily="18" charset="0"/>
                  </a:rPr>
                  <a:t>(4)</a:t>
                </a:r>
              </a:p>
            </p:txBody>
          </p:sp>
        </mc:Choice>
        <mc:Fallback xmlns="">
          <p:sp>
            <p:nvSpPr>
              <p:cNvPr id="50" name="内容占位符 2"/>
              <p:cNvSpPr txBox="1">
                <a:spLocks noRot="1" noChangeAspect="1" noMove="1" noResize="1" noEditPoints="1" noAdjustHandles="1" noChangeArrowheads="1" noChangeShapeType="1" noTextEdit="1"/>
              </p:cNvSpPr>
              <p:nvPr/>
            </p:nvSpPr>
            <p:spPr>
              <a:xfrm>
                <a:off x="4309874" y="3143381"/>
                <a:ext cx="3043909" cy="1032858"/>
              </a:xfrm>
              <a:prstGeom prst="rect">
                <a:avLst/>
              </a:prstGeom>
              <a:blipFill rotWithShape="0">
                <a:blip r:embed="rId4"/>
                <a:stretch>
                  <a:fillRect/>
                </a:stretch>
              </a:blipFill>
            </p:spPr>
            <p:txBody>
              <a:bodyPr/>
              <a:lstStyle/>
              <a:p>
                <a:r>
                  <a:rPr lang="zh-CN" altLang="en-US">
                    <a:noFill/>
                  </a:rPr>
                  <a:t> </a:t>
                </a:r>
              </a:p>
            </p:txBody>
          </p:sp>
        </mc:Fallback>
      </mc:AlternateContent>
      <p:sp>
        <p:nvSpPr>
          <p:cNvPr id="20" name="右大括号 19"/>
          <p:cNvSpPr/>
          <p:nvPr/>
        </p:nvSpPr>
        <p:spPr bwMode="auto">
          <a:xfrm rot="10800000">
            <a:off x="4007976" y="822477"/>
            <a:ext cx="285916" cy="1910677"/>
          </a:xfrm>
          <a:prstGeom prst="rightBrace">
            <a:avLst>
              <a:gd name="adj1" fmla="val 8333"/>
              <a:gd name="adj2" fmla="val 48449"/>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graphicFrame>
        <p:nvGraphicFramePr>
          <p:cNvPr id="14" name="对象 13"/>
          <p:cNvGraphicFramePr>
            <a:graphicFrameLocks noChangeAspect="1"/>
          </p:cNvGraphicFramePr>
          <p:nvPr>
            <p:extLst/>
          </p:nvPr>
        </p:nvGraphicFramePr>
        <p:xfrm>
          <a:off x="4193836" y="840872"/>
          <a:ext cx="4159155" cy="1893341"/>
        </p:xfrm>
        <a:graphic>
          <a:graphicData uri="http://schemas.openxmlformats.org/presentationml/2006/ole">
            <mc:AlternateContent xmlns:mc="http://schemas.openxmlformats.org/markup-compatibility/2006">
              <mc:Choice xmlns:v="urn:schemas-microsoft-com:vml" Requires="v">
                <p:oleObj spid="_x0000_s55529" name="Visio" r:id="rId5" imgW="3505009" imgH="2362152" progId="Visio.Drawing.11">
                  <p:embed/>
                </p:oleObj>
              </mc:Choice>
              <mc:Fallback>
                <p:oleObj name="Visio" r:id="rId5" imgW="3505009" imgH="2362152" progId="Visio.Drawing.11">
                  <p:embed/>
                  <p:pic>
                    <p:nvPicPr>
                      <p:cNvPr id="0" name=""/>
                      <p:cNvPicPr/>
                      <p:nvPr/>
                    </p:nvPicPr>
                    <p:blipFill>
                      <a:blip r:embed="rId6"/>
                      <a:stretch>
                        <a:fillRect/>
                      </a:stretch>
                    </p:blipFill>
                    <p:spPr>
                      <a:xfrm>
                        <a:off x="4193836" y="840872"/>
                        <a:ext cx="4159155" cy="1893341"/>
                      </a:xfrm>
                      <a:prstGeom prst="rect">
                        <a:avLst/>
                      </a:prstGeom>
                    </p:spPr>
                  </p:pic>
                </p:oleObj>
              </mc:Fallback>
            </mc:AlternateContent>
          </a:graphicData>
        </a:graphic>
      </p:graphicFrame>
      <p:sp>
        <p:nvSpPr>
          <p:cNvPr id="22" name="右大括号 21"/>
          <p:cNvSpPr/>
          <p:nvPr/>
        </p:nvSpPr>
        <p:spPr bwMode="auto">
          <a:xfrm rot="10800000">
            <a:off x="4002712" y="2817382"/>
            <a:ext cx="285916" cy="337053"/>
          </a:xfrm>
          <a:prstGeom prst="rightBrace">
            <a:avLst>
              <a:gd name="adj1" fmla="val 8333"/>
              <a:gd name="adj2" fmla="val 51597"/>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sp>
        <p:nvSpPr>
          <p:cNvPr id="42" name="圆角矩形 41"/>
          <p:cNvSpPr/>
          <p:nvPr/>
        </p:nvSpPr>
        <p:spPr bwMode="auto">
          <a:xfrm>
            <a:off x="250182" y="5264876"/>
            <a:ext cx="3394540" cy="456946"/>
          </a:xfrm>
          <a:prstGeom prst="roundRect">
            <a:avLst/>
          </a:prstGeom>
          <a:solidFill>
            <a:srgbClr val="CCFFFF"/>
          </a:solidFill>
          <a:ln w="12700" algn="ctr">
            <a:solidFill>
              <a:srgbClr val="41719C"/>
            </a:solidFill>
            <a:prstDash val="dash"/>
            <a:miter lim="800000"/>
            <a:headEnd/>
            <a:tailEnd/>
          </a:ln>
        </p:spPr>
        <p:txBody>
          <a:bodyPr anchor="ctr"/>
          <a:lstStyle/>
          <a:p>
            <a:pPr algn="ctr"/>
            <a:r>
              <a:rPr lang="en-US" altLang="zh-CN" sz="1500" dirty="0">
                <a:solidFill>
                  <a:schemeClr val="tx1"/>
                </a:solidFill>
                <a:latin typeface="微软雅黑" panose="020B0503020204020204" pitchFamily="34" charset="-122"/>
                <a:ea typeface="微软雅黑" panose="020B0503020204020204" pitchFamily="34" charset="-122"/>
              </a:rPr>
              <a:t>5G NF</a:t>
            </a:r>
            <a:endParaRPr lang="zh-CN" altLang="en-US" sz="1500" dirty="0">
              <a:solidFill>
                <a:schemeClr val="tx1"/>
              </a:solidFill>
              <a:latin typeface="微软雅黑" panose="020B0503020204020204" pitchFamily="34" charset="-122"/>
              <a:ea typeface="微软雅黑" panose="020B0503020204020204" pitchFamily="34" charset="-122"/>
            </a:endParaRPr>
          </a:p>
        </p:txBody>
      </p:sp>
      <p:sp>
        <p:nvSpPr>
          <p:cNvPr id="43" name="Rounded Rectangle 3"/>
          <p:cNvSpPr>
            <a:spLocks noChangeArrowheads="1"/>
          </p:cNvSpPr>
          <p:nvPr/>
        </p:nvSpPr>
        <p:spPr bwMode="auto">
          <a:xfrm>
            <a:off x="158111" y="2229341"/>
            <a:ext cx="3497794" cy="962935"/>
          </a:xfrm>
          <a:prstGeom prst="roundRect">
            <a:avLst>
              <a:gd name="adj" fmla="val 8847"/>
            </a:avLst>
          </a:prstGeom>
          <a:noFill/>
          <a:ln w="12700" algn="ctr">
            <a:solidFill>
              <a:schemeClr val="tx2">
                <a:lumMod val="50000"/>
              </a:schemeClr>
            </a:solidFill>
            <a:prstDash val="lgDash"/>
            <a:miter lim="800000"/>
            <a:headEnd/>
            <a:tailEnd/>
          </a:ln>
        </p:spPr>
        <p:txBody>
          <a:bodyPr anchor="ctr"/>
          <a:lstStyle>
            <a:lvl1pPr>
              <a:spcBef>
                <a:spcPct val="20000"/>
              </a:spcBef>
              <a:buBlip>
                <a:blip r:embed="rId7"/>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a:spcBef>
                <a:spcPct val="0"/>
              </a:spcBef>
              <a:buNone/>
            </a:pPr>
            <a:endParaRPr lang="en-US" altLang="zh-CN" sz="750">
              <a:latin typeface="微软雅黑" panose="020B0503020204020204" pitchFamily="34" charset="-122"/>
              <a:ea typeface="微软雅黑" panose="020B0503020204020204" pitchFamily="34" charset="-122"/>
            </a:endParaRPr>
          </a:p>
        </p:txBody>
      </p:sp>
      <p:grpSp>
        <p:nvGrpSpPr>
          <p:cNvPr id="52" name="组合 51"/>
          <p:cNvGrpSpPr/>
          <p:nvPr/>
        </p:nvGrpSpPr>
        <p:grpSpPr>
          <a:xfrm>
            <a:off x="2450225" y="2313245"/>
            <a:ext cx="1070779" cy="577004"/>
            <a:chOff x="2344839" y="849773"/>
            <a:chExt cx="1177266" cy="537935"/>
          </a:xfrm>
        </p:grpSpPr>
        <p:sp>
          <p:nvSpPr>
            <p:cNvPr id="53" name="Rectangle 59"/>
            <p:cNvSpPr/>
            <p:nvPr/>
          </p:nvSpPr>
          <p:spPr bwMode="auto">
            <a:xfrm>
              <a:off x="2344839" y="1172506"/>
              <a:ext cx="1177266" cy="215202"/>
            </a:xfrm>
            <a:prstGeom prst="rect">
              <a:avLst/>
            </a:prstGeom>
            <a:noFill/>
          </p:spPr>
          <p:txBody>
            <a:bodyPr wrap="square">
              <a:spAutoFit/>
            </a:bodyPr>
            <a:lstStyle/>
            <a:p>
              <a:pPr algn="ctr">
                <a:buNone/>
                <a:defRPr/>
              </a:pPr>
              <a:r>
                <a:rPr lang="en-US" altLang="zh-CN" sz="900" dirty="0">
                  <a:solidFill>
                    <a:schemeClr val="tx1"/>
                  </a:solidFill>
                  <a:latin typeface="微软雅黑" panose="020B0503020204020204" pitchFamily="34" charset="-122"/>
                  <a:ea typeface="微软雅黑" panose="020B0503020204020204" pitchFamily="34" charset="-122"/>
                </a:rPr>
                <a:t>Vertical(URLLC)</a:t>
              </a:r>
            </a:p>
          </p:txBody>
        </p:sp>
        <p:pic>
          <p:nvPicPr>
            <p:cNvPr id="56" name="图片 55"/>
            <p:cNvPicPr>
              <a:picLocks noChangeAspect="1"/>
            </p:cNvPicPr>
            <p:nvPr/>
          </p:nvPicPr>
          <p:blipFill>
            <a:blip r:embed="rId8" cstate="print"/>
            <a:stretch>
              <a:fillRect/>
            </a:stretch>
          </p:blipFill>
          <p:spPr>
            <a:xfrm>
              <a:off x="2535452" y="849773"/>
              <a:ext cx="728147" cy="334018"/>
            </a:xfrm>
            <a:prstGeom prst="rect">
              <a:avLst/>
            </a:prstGeom>
            <a:solidFill>
              <a:srgbClr val="CCFFFF"/>
            </a:solidFill>
            <a:ln w="12700" algn="ctr">
              <a:solidFill>
                <a:srgbClr val="41719C"/>
              </a:solidFill>
              <a:prstDash val="dash"/>
              <a:miter lim="800000"/>
              <a:headEnd/>
              <a:tailEnd/>
            </a:ln>
          </p:spPr>
        </p:pic>
      </p:grpSp>
      <p:sp>
        <p:nvSpPr>
          <p:cNvPr id="57" name="Rounded Rectangle 13"/>
          <p:cNvSpPr>
            <a:spLocks noChangeArrowheads="1"/>
          </p:cNvSpPr>
          <p:nvPr/>
        </p:nvSpPr>
        <p:spPr bwMode="auto">
          <a:xfrm>
            <a:off x="250181" y="3924640"/>
            <a:ext cx="3405723" cy="773291"/>
          </a:xfrm>
          <a:prstGeom prst="roundRect">
            <a:avLst>
              <a:gd name="adj" fmla="val 16667"/>
            </a:avLst>
          </a:prstGeom>
          <a:solidFill>
            <a:schemeClr val="accent6">
              <a:lumMod val="60000"/>
              <a:lumOff val="40000"/>
            </a:schemeClr>
          </a:solidFill>
          <a:ln w="19050" algn="ctr">
            <a:solidFill>
              <a:srgbClr val="C00000"/>
            </a:solidFill>
            <a:miter lim="800000"/>
            <a:headEnd/>
            <a:tailEnd/>
          </a:ln>
        </p:spPr>
        <p:txBody>
          <a:bodyPr anchor="ctr"/>
          <a:lstStyle>
            <a:lvl1pPr defTabSz="800100">
              <a:spcBef>
                <a:spcPct val="20000"/>
              </a:spcBef>
              <a:buBlip>
                <a:blip r:embed="rId7"/>
              </a:buBlip>
              <a:defRPr sz="2800">
                <a:solidFill>
                  <a:schemeClr val="tx1"/>
                </a:solidFill>
                <a:latin typeface="Calibri" panose="020F0502020204030204" pitchFamily="34" charset="0"/>
              </a:defRPr>
            </a:lvl1pPr>
            <a:lvl2pPr marL="742950" indent="-285750" defTabSz="8001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defTabSz="8001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defTabSz="8001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8001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defTabSz="8001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defTabSz="8001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defTabSz="8001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defTabSz="8001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a:lnSpc>
                <a:spcPts val="900"/>
              </a:lnSpc>
              <a:spcBef>
                <a:spcPct val="0"/>
              </a:spcBef>
              <a:buNone/>
            </a:pPr>
            <a:r>
              <a:rPr lang="en-US" altLang="zh-CN" sz="1200" dirty="0">
                <a:solidFill>
                  <a:srgbClr val="C00000"/>
                </a:solidFill>
                <a:latin typeface="微软雅黑" panose="020B0503020204020204" pitchFamily="34" charset="-122"/>
                <a:ea typeface="微软雅黑" panose="020B0503020204020204" pitchFamily="34" charset="-122"/>
              </a:rPr>
              <a:t>                     </a:t>
            </a:r>
          </a:p>
          <a:p>
            <a:pPr algn="ctr">
              <a:lnSpc>
                <a:spcPts val="900"/>
              </a:lnSpc>
              <a:spcBef>
                <a:spcPct val="0"/>
              </a:spcBef>
              <a:buNone/>
            </a:pPr>
            <a:r>
              <a:rPr lang="en-US" altLang="zh-CN" sz="1200" dirty="0" smtClean="0">
                <a:solidFill>
                  <a:srgbClr val="C00000"/>
                </a:solidFill>
                <a:latin typeface="微软雅黑" panose="020B0503020204020204" pitchFamily="34" charset="-122"/>
                <a:ea typeface="微软雅黑" panose="020B0503020204020204" pitchFamily="34" charset="-122"/>
              </a:rPr>
              <a:t>NWDAF</a:t>
            </a:r>
          </a:p>
          <a:p>
            <a:pPr algn="ctr">
              <a:lnSpc>
                <a:spcPts val="900"/>
              </a:lnSpc>
              <a:spcBef>
                <a:spcPct val="0"/>
              </a:spcBef>
              <a:buNone/>
            </a:pPr>
            <a:endParaRPr lang="en-US" altLang="zh-CN" sz="1200" dirty="0" smtClean="0">
              <a:solidFill>
                <a:srgbClr val="C00000"/>
              </a:solidFill>
              <a:latin typeface="微软雅黑" panose="020B0503020204020204" pitchFamily="34" charset="-122"/>
              <a:ea typeface="微软雅黑" panose="020B0503020204020204" pitchFamily="34" charset="-122"/>
            </a:endParaRPr>
          </a:p>
          <a:p>
            <a:pPr algn="ctr">
              <a:lnSpc>
                <a:spcPts val="900"/>
              </a:lnSpc>
              <a:spcBef>
                <a:spcPct val="0"/>
              </a:spcBef>
              <a:buNone/>
            </a:pPr>
            <a:endParaRPr lang="en-US" altLang="zh-CN" sz="1200" dirty="0" smtClean="0">
              <a:solidFill>
                <a:srgbClr val="C00000"/>
              </a:solidFill>
              <a:latin typeface="微软雅黑" panose="020B0503020204020204" pitchFamily="34" charset="-122"/>
              <a:ea typeface="微软雅黑" panose="020B0503020204020204" pitchFamily="34" charset="-122"/>
            </a:endParaRPr>
          </a:p>
          <a:p>
            <a:pPr algn="ctr">
              <a:lnSpc>
                <a:spcPts val="900"/>
              </a:lnSpc>
              <a:spcBef>
                <a:spcPct val="0"/>
              </a:spcBef>
              <a:buNone/>
            </a:pPr>
            <a:endParaRPr lang="en-US" altLang="zh-CN" sz="1200" dirty="0" smtClean="0">
              <a:solidFill>
                <a:srgbClr val="C00000"/>
              </a:solidFill>
              <a:latin typeface="微软雅黑" panose="020B0503020204020204" pitchFamily="34" charset="-122"/>
              <a:ea typeface="微软雅黑" panose="020B0503020204020204" pitchFamily="34" charset="-122"/>
            </a:endParaRPr>
          </a:p>
          <a:p>
            <a:pPr algn="ctr">
              <a:lnSpc>
                <a:spcPts val="900"/>
              </a:lnSpc>
              <a:spcBef>
                <a:spcPct val="0"/>
              </a:spcBef>
              <a:buNone/>
            </a:pPr>
            <a:endParaRPr lang="en-US" altLang="zh-CN" sz="1200" dirty="0">
              <a:solidFill>
                <a:srgbClr val="C00000"/>
              </a:solidFill>
              <a:latin typeface="微软雅黑" panose="020B0503020204020204" pitchFamily="34" charset="-122"/>
              <a:ea typeface="微软雅黑" panose="020B0503020204020204" pitchFamily="34" charset="-122"/>
            </a:endParaRPr>
          </a:p>
          <a:p>
            <a:pPr algn="ctr">
              <a:lnSpc>
                <a:spcPts val="900"/>
              </a:lnSpc>
              <a:spcBef>
                <a:spcPct val="0"/>
              </a:spcBef>
              <a:buNone/>
            </a:pPr>
            <a:endParaRPr lang="en-US" altLang="zh-CN" sz="1200" dirty="0">
              <a:latin typeface="微软雅黑" panose="020B0503020204020204" pitchFamily="34" charset="-122"/>
              <a:ea typeface="微软雅黑" panose="020B0503020204020204" pitchFamily="34" charset="-122"/>
            </a:endParaRPr>
          </a:p>
        </p:txBody>
      </p:sp>
      <p:sp>
        <p:nvSpPr>
          <p:cNvPr id="58" name="文本框 134"/>
          <p:cNvSpPr txBox="1"/>
          <p:nvPr/>
        </p:nvSpPr>
        <p:spPr bwMode="auto">
          <a:xfrm>
            <a:off x="279652" y="2886467"/>
            <a:ext cx="3336120" cy="253916"/>
          </a:xfrm>
          <a:prstGeom prst="rect">
            <a:avLst/>
          </a:prstGeom>
          <a:solidFill>
            <a:schemeClr val="bg2">
              <a:lumMod val="40000"/>
              <a:lumOff val="60000"/>
              <a:alpha val="40000"/>
            </a:schemeClr>
          </a:solidFill>
        </p:spPr>
        <p:txBody>
          <a:bodyPr wrap="square" rtlCol="0">
            <a:spAutoFit/>
          </a:bodyPr>
          <a:lstStyle>
            <a:defPPr>
              <a:defRPr lang="en-US"/>
            </a:defPPr>
            <a:lvl1pPr algn="ctr">
              <a:defRPr sz="1050">
                <a:latin typeface="Calibri" panose="020F0502020204030204" pitchFamily="34" charset="0"/>
                <a:cs typeface="Calibri" panose="020F0502020204030204" pitchFamily="34" charset="0"/>
              </a:defRPr>
            </a:lvl1pPr>
          </a:lstStyle>
          <a:p>
            <a:r>
              <a:rPr lang="en-US" altLang="zh-CN" b="1" dirty="0">
                <a:solidFill>
                  <a:srgbClr val="C00000"/>
                </a:solidFill>
              </a:rPr>
              <a:t>Service </a:t>
            </a:r>
            <a:r>
              <a:rPr lang="en-US" altLang="zh-CN" b="1" dirty="0" smtClean="0">
                <a:solidFill>
                  <a:srgbClr val="C00000"/>
                </a:solidFill>
              </a:rPr>
              <a:t>MOS </a:t>
            </a:r>
            <a:r>
              <a:rPr lang="en-US" altLang="zh-CN" b="1" dirty="0">
                <a:solidFill>
                  <a:srgbClr val="C00000"/>
                </a:solidFill>
              </a:rPr>
              <a:t>Measurement and </a:t>
            </a:r>
            <a:r>
              <a:rPr lang="en-US" altLang="zh-CN" b="1" dirty="0" smtClean="0">
                <a:solidFill>
                  <a:srgbClr val="C00000"/>
                </a:solidFill>
              </a:rPr>
              <a:t>Service </a:t>
            </a:r>
            <a:r>
              <a:rPr lang="en-US" altLang="zh-CN" b="1" dirty="0">
                <a:solidFill>
                  <a:srgbClr val="C00000"/>
                </a:solidFill>
              </a:rPr>
              <a:t>SLA Monitoring </a:t>
            </a:r>
          </a:p>
        </p:txBody>
      </p:sp>
      <p:grpSp>
        <p:nvGrpSpPr>
          <p:cNvPr id="59" name="组合 58"/>
          <p:cNvGrpSpPr/>
          <p:nvPr/>
        </p:nvGrpSpPr>
        <p:grpSpPr>
          <a:xfrm>
            <a:off x="158111" y="2326475"/>
            <a:ext cx="954901" cy="545882"/>
            <a:chOff x="179732" y="862107"/>
            <a:chExt cx="1049864" cy="508920"/>
          </a:xfrm>
        </p:grpSpPr>
        <p:sp>
          <p:nvSpPr>
            <p:cNvPr id="60" name="Rectangle 59"/>
            <p:cNvSpPr/>
            <p:nvPr/>
          </p:nvSpPr>
          <p:spPr bwMode="auto">
            <a:xfrm>
              <a:off x="179732" y="1155825"/>
              <a:ext cx="1049864" cy="215202"/>
            </a:xfrm>
            <a:prstGeom prst="rect">
              <a:avLst/>
            </a:prstGeom>
            <a:noFill/>
          </p:spPr>
          <p:txBody>
            <a:bodyPr wrap="square">
              <a:spAutoFit/>
            </a:bodyPr>
            <a:lstStyle/>
            <a:p>
              <a:pPr algn="ctr">
                <a:buNone/>
                <a:defRPr/>
              </a:pPr>
              <a:r>
                <a:rPr lang="en-US" altLang="zh-CN" sz="900" dirty="0">
                  <a:solidFill>
                    <a:schemeClr val="tx1"/>
                  </a:solidFill>
                  <a:latin typeface="微软雅黑" panose="020B0503020204020204" pitchFamily="34" charset="-122"/>
                  <a:ea typeface="微软雅黑" panose="020B0503020204020204" pitchFamily="34" charset="-122"/>
                </a:rPr>
                <a:t>Video</a:t>
              </a:r>
            </a:p>
          </p:txBody>
        </p:sp>
        <p:pic>
          <p:nvPicPr>
            <p:cNvPr id="61" name="图片 60"/>
            <p:cNvPicPr>
              <a:picLocks noChangeAspect="1"/>
            </p:cNvPicPr>
            <p:nvPr/>
          </p:nvPicPr>
          <p:blipFill>
            <a:blip r:embed="rId9" cstate="print"/>
            <a:stretch>
              <a:fillRect/>
            </a:stretch>
          </p:blipFill>
          <p:spPr>
            <a:xfrm>
              <a:off x="350109" y="862107"/>
              <a:ext cx="798069" cy="292133"/>
            </a:xfrm>
            <a:prstGeom prst="rect">
              <a:avLst/>
            </a:prstGeom>
            <a:solidFill>
              <a:srgbClr val="CCFFFF"/>
            </a:solidFill>
            <a:ln w="12700" algn="ctr">
              <a:solidFill>
                <a:srgbClr val="41719C"/>
              </a:solidFill>
              <a:prstDash val="dash"/>
              <a:miter lim="800000"/>
              <a:headEnd/>
              <a:tailEnd/>
            </a:ln>
          </p:spPr>
        </p:pic>
      </p:grpSp>
      <p:sp>
        <p:nvSpPr>
          <p:cNvPr id="62" name="圆角矩形 149"/>
          <p:cNvSpPr/>
          <p:nvPr/>
        </p:nvSpPr>
        <p:spPr bwMode="auto">
          <a:xfrm>
            <a:off x="501128" y="4162632"/>
            <a:ext cx="703956" cy="442029"/>
          </a:xfrm>
          <a:prstGeom prst="roundRect">
            <a:avLst/>
          </a:prstGeom>
          <a:solidFill>
            <a:srgbClr val="00B0F0">
              <a:alpha val="50000"/>
            </a:srgb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1403" tIns="25701" rIns="51403" bIns="25701" numCol="1" rtlCol="0" anchor="ctr" anchorCtr="0" compatLnSpc="1">
            <a:prstTxWarp prst="textNoShape">
              <a:avLst/>
            </a:prstTxWarp>
          </a:bodyPr>
          <a:lstStyle/>
          <a:p>
            <a:pPr algn="ctr" defTabSz="514213">
              <a:spcBef>
                <a:spcPts val="338"/>
              </a:spcBef>
              <a:buClr>
                <a:prstClr val="white">
                  <a:lumMod val="50000"/>
                </a:prstClr>
              </a:buClr>
              <a:buSzPct val="80000"/>
            </a:pPr>
            <a:r>
              <a:rPr lang="en-US" altLang="zh-CN" sz="900" dirty="0">
                <a:solidFill>
                  <a:schemeClr val="tx1"/>
                </a:solidFill>
                <a:latin typeface="微软雅黑" pitchFamily="34" charset="-122"/>
                <a:ea typeface="微软雅黑" pitchFamily="34" charset="-122"/>
              </a:rPr>
              <a:t>Data Collection </a:t>
            </a:r>
          </a:p>
        </p:txBody>
      </p:sp>
      <p:sp>
        <p:nvSpPr>
          <p:cNvPr id="63" name="右箭头 62"/>
          <p:cNvSpPr/>
          <p:nvPr/>
        </p:nvSpPr>
        <p:spPr bwMode="auto">
          <a:xfrm rot="16200000">
            <a:off x="658593" y="4886811"/>
            <a:ext cx="684000" cy="98236"/>
          </a:xfrm>
          <a:prstGeom prst="rightArrow">
            <a:avLst/>
          </a:prstGeom>
          <a:solidFill>
            <a:schemeClr val="tx1"/>
          </a:solidFill>
          <a:ln w="9525" cap="flat" cmpd="sng" algn="ctr">
            <a:solidFill>
              <a:schemeClr val="tx1"/>
            </a:solidFill>
            <a:prstDash val="solid"/>
            <a:round/>
            <a:headEnd type="none" w="med" len="med"/>
            <a:tailEnd type="none" w="med" len="med"/>
          </a:ln>
          <a:effectLst/>
        </p:spPr>
        <p:txBody>
          <a:bodyPr rot="0" spcFirstLastPara="0" vertOverflow="overflow" horzOverflow="overflow" vert="horz" wrap="square" lIns="51422" tIns="25711" rIns="51422" bIns="25711" numCol="1" spcCol="0" rtlCol="0" fromWordArt="0" anchor="t" anchorCtr="0" forceAA="0" compatLnSpc="1">
            <a:prstTxWarp prst="textNoShape">
              <a:avLst/>
            </a:prstTxWarp>
            <a:noAutofit/>
          </a:bodyPr>
          <a:lstStyle/>
          <a:p>
            <a:pPr defTabSz="514213" eaLnBrk="0" hangingPunct="0"/>
            <a:endParaRPr lang="zh-CN" altLang="en-US" sz="1406" dirty="0">
              <a:solidFill>
                <a:schemeClr val="tx1"/>
              </a:solidFill>
              <a:latin typeface="微软雅黑" panose="020B0503020204020204" pitchFamily="34" charset="-122"/>
              <a:ea typeface="微软雅黑" panose="020B0503020204020204" pitchFamily="34" charset="-122"/>
            </a:endParaRPr>
          </a:p>
        </p:txBody>
      </p:sp>
      <p:sp>
        <p:nvSpPr>
          <p:cNvPr id="64" name="文本框 63"/>
          <p:cNvSpPr txBox="1"/>
          <p:nvPr/>
        </p:nvSpPr>
        <p:spPr bwMode="auto">
          <a:xfrm>
            <a:off x="116761" y="4874437"/>
            <a:ext cx="982942" cy="207749"/>
          </a:xfrm>
          <a:prstGeom prst="rect">
            <a:avLst/>
          </a:prstGeom>
          <a:noFill/>
        </p:spPr>
        <p:txBody>
          <a:bodyPr wrap="square">
            <a:spAutoFit/>
          </a:bodyPr>
          <a:lstStyle>
            <a:defPPr>
              <a:defRPr lang="en-US"/>
            </a:defPPr>
            <a:lvl1pPr algn="ctr">
              <a:buNone/>
              <a:defRPr sz="800">
                <a:solidFill>
                  <a:srgbClr val="C00000"/>
                </a:solidFill>
                <a:latin typeface="微软雅黑" panose="020B0503020204020204" pitchFamily="34" charset="-122"/>
                <a:ea typeface="微软雅黑" panose="020B0503020204020204" pitchFamily="34" charset="-122"/>
              </a:defRPr>
            </a:lvl1pPr>
          </a:lstStyle>
          <a:p>
            <a:r>
              <a:rPr lang="en-US" altLang="zh-CN" sz="750" dirty="0">
                <a:solidFill>
                  <a:schemeClr val="tx1"/>
                </a:solidFill>
              </a:rPr>
              <a:t>Network Data</a:t>
            </a:r>
          </a:p>
        </p:txBody>
      </p:sp>
      <p:sp>
        <p:nvSpPr>
          <p:cNvPr id="65" name="Rounded Rectangle 14"/>
          <p:cNvSpPr>
            <a:spLocks noChangeArrowheads="1"/>
          </p:cNvSpPr>
          <p:nvPr/>
        </p:nvSpPr>
        <p:spPr bwMode="auto">
          <a:xfrm>
            <a:off x="519428" y="5327427"/>
            <a:ext cx="872198" cy="335242"/>
          </a:xfrm>
          <a:prstGeom prst="roundRect">
            <a:avLst>
              <a:gd name="adj" fmla="val 25255"/>
            </a:avLst>
          </a:prstGeom>
          <a:noFill/>
          <a:ln w="19050" algn="ctr">
            <a:solidFill>
              <a:srgbClr val="C00000"/>
            </a:solidFill>
            <a:miter lim="800000"/>
            <a:headEnd/>
            <a:tailEnd/>
          </a:ln>
          <a:extLst/>
        </p:spPr>
        <p:txBody>
          <a:bodyPr anchor="ctr"/>
          <a:lstStyle/>
          <a:p>
            <a:pPr algn="ctr" defTabSz="600075">
              <a:lnSpc>
                <a:spcPts val="900"/>
              </a:lnSpc>
            </a:pPr>
            <a:r>
              <a:rPr lang="en-US" altLang="zh-CN" dirty="0">
                <a:solidFill>
                  <a:srgbClr val="C00000"/>
                </a:solidFill>
                <a:latin typeface="微软雅黑" panose="020B0503020204020204" pitchFamily="34" charset="-122"/>
                <a:ea typeface="微软雅黑" panose="020B0503020204020204" pitchFamily="34" charset="-122"/>
              </a:rPr>
              <a:t>RAN</a:t>
            </a:r>
          </a:p>
        </p:txBody>
      </p:sp>
      <p:sp>
        <p:nvSpPr>
          <p:cNvPr id="66" name="Rounded Rectangle 14"/>
          <p:cNvSpPr>
            <a:spLocks noChangeArrowheads="1"/>
          </p:cNvSpPr>
          <p:nvPr/>
        </p:nvSpPr>
        <p:spPr bwMode="auto">
          <a:xfrm>
            <a:off x="2247620" y="5336723"/>
            <a:ext cx="1313674" cy="328404"/>
          </a:xfrm>
          <a:prstGeom prst="roundRect">
            <a:avLst>
              <a:gd name="adj" fmla="val 25255"/>
            </a:avLst>
          </a:prstGeom>
          <a:noFill/>
          <a:ln w="19050" algn="ctr">
            <a:solidFill>
              <a:srgbClr val="C00000"/>
            </a:solidFill>
            <a:miter lim="800000"/>
            <a:headEnd/>
            <a:tailEnd/>
          </a:ln>
          <a:extLst/>
        </p:spPr>
        <p:txBody>
          <a:bodyPr anchor="ctr"/>
          <a:lstStyle/>
          <a:p>
            <a:pPr algn="r" defTabSz="600075">
              <a:lnSpc>
                <a:spcPts val="900"/>
              </a:lnSpc>
            </a:pPr>
            <a:r>
              <a:rPr lang="en-US" altLang="zh-CN" dirty="0" smtClean="0">
                <a:solidFill>
                  <a:srgbClr val="C00000"/>
                </a:solidFill>
                <a:latin typeface="微软雅黑" panose="020B0503020204020204" pitchFamily="34" charset="-122"/>
                <a:ea typeface="微软雅黑" panose="020B0503020204020204" pitchFamily="34" charset="-122"/>
              </a:rPr>
              <a:t>        CN</a:t>
            </a:r>
            <a:endParaRPr lang="en-US" altLang="zh-CN" dirty="0">
              <a:solidFill>
                <a:srgbClr val="C00000"/>
              </a:solidFill>
              <a:latin typeface="微软雅黑" panose="020B0503020204020204" pitchFamily="34" charset="-122"/>
              <a:ea typeface="微软雅黑" panose="020B0503020204020204" pitchFamily="34" charset="-122"/>
            </a:endParaRPr>
          </a:p>
        </p:txBody>
      </p:sp>
      <p:sp>
        <p:nvSpPr>
          <p:cNvPr id="67" name="Rounded Rectangle 13"/>
          <p:cNvSpPr>
            <a:spLocks noChangeArrowheads="1"/>
          </p:cNvSpPr>
          <p:nvPr/>
        </p:nvSpPr>
        <p:spPr bwMode="auto">
          <a:xfrm>
            <a:off x="250182" y="3658846"/>
            <a:ext cx="3405722" cy="203326"/>
          </a:xfrm>
          <a:prstGeom prst="roundRect">
            <a:avLst>
              <a:gd name="adj" fmla="val 16667"/>
            </a:avLst>
          </a:prstGeom>
          <a:solidFill>
            <a:srgbClr val="CCFFFF"/>
          </a:solidFill>
          <a:ln w="12700" algn="ctr">
            <a:solidFill>
              <a:srgbClr val="41719C"/>
            </a:solidFill>
            <a:prstDash val="dash"/>
            <a:miter lim="800000"/>
            <a:headEnd/>
            <a:tailEnd/>
          </a:ln>
        </p:spPr>
        <p:txBody>
          <a:bodyPr anchor="ctr"/>
          <a:lstStyle/>
          <a:p>
            <a:pPr algn="ctr"/>
            <a:r>
              <a:rPr lang="en-US" altLang="zh-CN" sz="1500" dirty="0">
                <a:solidFill>
                  <a:srgbClr val="C00000"/>
                </a:solidFill>
                <a:latin typeface="微软雅黑" panose="020B0503020204020204" pitchFamily="34" charset="-122"/>
                <a:ea typeface="微软雅黑" panose="020B0503020204020204" pitchFamily="34" charset="-122"/>
              </a:rPr>
              <a:t>NEF</a:t>
            </a:r>
          </a:p>
        </p:txBody>
      </p:sp>
      <p:sp>
        <p:nvSpPr>
          <p:cNvPr id="68" name="矩形标注 67"/>
          <p:cNvSpPr/>
          <p:nvPr/>
        </p:nvSpPr>
        <p:spPr bwMode="auto">
          <a:xfrm>
            <a:off x="2368876" y="4137137"/>
            <a:ext cx="1160546" cy="495472"/>
          </a:xfrm>
          <a:prstGeom prst="wedgeRectCallout">
            <a:avLst>
              <a:gd name="adj1" fmla="val 94879"/>
              <a:gd name="adj2" fmla="val -528861"/>
            </a:avLst>
          </a:prstGeom>
          <a:solidFill>
            <a:srgbClr val="00B0F0">
              <a:alpha val="50000"/>
            </a:srgb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1403" tIns="25701" rIns="51403" bIns="25701" numCol="1" rtlCol="0" anchor="ctr" anchorCtr="0" compatLnSpc="1">
            <a:prstTxWarp prst="textNoShape">
              <a:avLst/>
            </a:prstTxWarp>
          </a:bodyPr>
          <a:lstStyle/>
          <a:p>
            <a:pPr algn="ctr" defTabSz="514213">
              <a:spcBef>
                <a:spcPts val="338"/>
              </a:spcBef>
              <a:buClr>
                <a:prstClr val="white">
                  <a:lumMod val="50000"/>
                </a:prstClr>
              </a:buClr>
              <a:buSzPct val="80000"/>
            </a:pPr>
            <a:r>
              <a:rPr lang="en-US" altLang="zh-CN" sz="900" dirty="0">
                <a:latin typeface="微软雅黑" pitchFamily="34" charset="-122"/>
                <a:ea typeface="微软雅黑" pitchFamily="34" charset="-122"/>
              </a:rPr>
              <a:t>Service Distribution Model training</a:t>
            </a:r>
            <a:endParaRPr lang="zh-CN" altLang="en-US" sz="900" dirty="0">
              <a:latin typeface="微软雅黑" pitchFamily="34" charset="-122"/>
              <a:ea typeface="微软雅黑" pitchFamily="34" charset="-122"/>
            </a:endParaRPr>
          </a:p>
        </p:txBody>
      </p:sp>
      <p:sp>
        <p:nvSpPr>
          <p:cNvPr id="69" name="右箭头 68"/>
          <p:cNvSpPr/>
          <p:nvPr/>
        </p:nvSpPr>
        <p:spPr bwMode="auto">
          <a:xfrm rot="5400000">
            <a:off x="516016" y="3620389"/>
            <a:ext cx="972000" cy="101080"/>
          </a:xfrm>
          <a:prstGeom prst="rightArrow">
            <a:avLst/>
          </a:prstGeom>
          <a:solidFill>
            <a:schemeClr val="tx1"/>
          </a:solidFill>
          <a:ln w="9525" cap="flat" cmpd="sng" algn="ctr">
            <a:solidFill>
              <a:schemeClr val="tx1"/>
            </a:solidFill>
            <a:prstDash val="solid"/>
            <a:round/>
            <a:headEnd type="none" w="med" len="med"/>
            <a:tailEnd type="none" w="med" len="med"/>
          </a:ln>
          <a:effectLst/>
        </p:spPr>
        <p:txBody>
          <a:bodyPr rot="0" spcFirstLastPara="0" vertOverflow="overflow" horzOverflow="overflow" vert="horz" wrap="square" lIns="51422" tIns="25711" rIns="51422" bIns="25711" numCol="1" spcCol="0" rtlCol="0" fromWordArt="0" anchor="t" anchorCtr="0" forceAA="0" compatLnSpc="1">
            <a:prstTxWarp prst="textNoShape">
              <a:avLst/>
            </a:prstTxWarp>
            <a:noAutofit/>
          </a:bodyPr>
          <a:lstStyle/>
          <a:p>
            <a:pPr defTabSz="514213" eaLnBrk="0" hangingPunct="0"/>
            <a:endParaRPr lang="zh-CN" altLang="en-US" sz="1406" dirty="0">
              <a:solidFill>
                <a:schemeClr val="tx1"/>
              </a:solidFill>
              <a:latin typeface="微软雅黑" panose="020B0503020204020204" pitchFamily="34" charset="-122"/>
              <a:ea typeface="微软雅黑" panose="020B0503020204020204" pitchFamily="34" charset="-122"/>
            </a:endParaRPr>
          </a:p>
        </p:txBody>
      </p:sp>
      <p:sp>
        <p:nvSpPr>
          <p:cNvPr id="70" name="文本框 69"/>
          <p:cNvSpPr txBox="1"/>
          <p:nvPr/>
        </p:nvSpPr>
        <p:spPr bwMode="auto">
          <a:xfrm>
            <a:off x="30719" y="3269973"/>
            <a:ext cx="1113539" cy="207749"/>
          </a:xfrm>
          <a:prstGeom prst="rect">
            <a:avLst/>
          </a:prstGeom>
          <a:noFill/>
        </p:spPr>
        <p:txBody>
          <a:bodyPr wrap="square">
            <a:spAutoFit/>
          </a:bodyPr>
          <a:lstStyle>
            <a:defPPr>
              <a:defRPr lang="en-US"/>
            </a:defPPr>
            <a:lvl1pPr marL="177800" indent="-177800">
              <a:buClr>
                <a:schemeClr val="bg1">
                  <a:lumMod val="50000"/>
                </a:schemeClr>
              </a:buClr>
              <a:buSzPct val="80000"/>
              <a:buNone/>
              <a:defRPr sz="800">
                <a:solidFill>
                  <a:schemeClr val="tx1"/>
                </a:solidFill>
                <a:latin typeface="微软雅黑" panose="020B0503020204020204" pitchFamily="34" charset="-122"/>
                <a:ea typeface="微软雅黑" panose="020B0503020204020204" pitchFamily="34" charset="-122"/>
              </a:defRPr>
            </a:lvl1pPr>
          </a:lstStyle>
          <a:p>
            <a:r>
              <a:rPr lang="en-US" altLang="zh-CN" sz="750" dirty="0" smtClean="0"/>
              <a:t>Service MOS Data</a:t>
            </a:r>
            <a:endParaRPr lang="en-US" altLang="zh-CN" sz="750" dirty="0"/>
          </a:p>
        </p:txBody>
      </p:sp>
      <p:sp>
        <p:nvSpPr>
          <p:cNvPr id="71" name="圆角矩形 149"/>
          <p:cNvSpPr/>
          <p:nvPr/>
        </p:nvSpPr>
        <p:spPr bwMode="auto">
          <a:xfrm>
            <a:off x="1358038" y="4148085"/>
            <a:ext cx="816312" cy="484523"/>
          </a:xfrm>
          <a:prstGeom prst="roundRect">
            <a:avLst/>
          </a:prstGeom>
          <a:solidFill>
            <a:srgbClr val="00B0F0">
              <a:alpha val="50000"/>
            </a:srgb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1403" tIns="25701" rIns="51403" bIns="25701" numCol="1" rtlCol="0" anchor="ctr" anchorCtr="0" compatLnSpc="1">
            <a:prstTxWarp prst="textNoShape">
              <a:avLst/>
            </a:prstTxWarp>
          </a:bodyPr>
          <a:lstStyle/>
          <a:p>
            <a:pPr algn="ctr" defTabSz="514213">
              <a:spcBef>
                <a:spcPts val="338"/>
              </a:spcBef>
              <a:buClr>
                <a:prstClr val="white">
                  <a:lumMod val="50000"/>
                </a:prstClr>
              </a:buClr>
              <a:buSzPct val="80000"/>
            </a:pPr>
            <a:r>
              <a:rPr lang="en-US" altLang="zh-CN" sz="900" dirty="0" smtClean="0">
                <a:solidFill>
                  <a:schemeClr val="tx1"/>
                </a:solidFill>
                <a:latin typeface="微软雅黑" pitchFamily="34" charset="-122"/>
                <a:ea typeface="微软雅黑" pitchFamily="34" charset="-122"/>
              </a:rPr>
              <a:t>Service MOS model training</a:t>
            </a:r>
            <a:endParaRPr lang="en-US" altLang="zh-CN" sz="900" dirty="0">
              <a:solidFill>
                <a:schemeClr val="tx1"/>
              </a:solidFill>
              <a:latin typeface="微软雅黑" pitchFamily="34" charset="-122"/>
              <a:ea typeface="微软雅黑" pitchFamily="34" charset="-122"/>
            </a:endParaRPr>
          </a:p>
        </p:txBody>
      </p:sp>
      <p:sp>
        <p:nvSpPr>
          <p:cNvPr id="72" name="右箭头 71"/>
          <p:cNvSpPr/>
          <p:nvPr/>
        </p:nvSpPr>
        <p:spPr bwMode="auto">
          <a:xfrm rot="16200000">
            <a:off x="2319668" y="4972626"/>
            <a:ext cx="828000" cy="108000"/>
          </a:xfrm>
          <a:prstGeom prst="rightArrow">
            <a:avLst/>
          </a:prstGeom>
          <a:solidFill>
            <a:srgbClr val="FF7070"/>
          </a:solidFill>
          <a:ln w="9525" cap="flat" cmpd="sng" algn="ctr">
            <a:solidFill>
              <a:srgbClr val="C00000"/>
            </a:solidFill>
            <a:prstDash val="solid"/>
            <a:round/>
            <a:headEnd type="none" w="med" len="med"/>
            <a:tailEnd type="none" w="med" len="med"/>
          </a:ln>
          <a:effectLst/>
        </p:spPr>
        <p:txBody>
          <a:bodyPr rot="0" spcFirstLastPara="0" vertOverflow="overflow" horzOverflow="overflow" vert="horz" wrap="square" lIns="51408" tIns="25704" rIns="51408" bIns="25704" numCol="1" spcCol="0" rtlCol="0" fromWordArt="0" anchor="t" anchorCtr="0" forceAA="0" compatLnSpc="1">
            <a:prstTxWarp prst="textNoShape">
              <a:avLst/>
            </a:prstTxWarp>
            <a:noAutofit/>
          </a:bodyPr>
          <a:lstStyle/>
          <a:p>
            <a:pPr defTabSz="514076" eaLnBrk="0" hangingPunct="0"/>
            <a:endParaRPr lang="zh-CN" altLang="en-US" sz="700" dirty="0">
              <a:solidFill>
                <a:schemeClr val="tx1"/>
              </a:solidFill>
              <a:latin typeface="微软雅黑" panose="020B0503020204020204" pitchFamily="34" charset="-122"/>
              <a:ea typeface="微软雅黑" panose="020B0503020204020204" pitchFamily="34" charset="-122"/>
            </a:endParaRPr>
          </a:p>
        </p:txBody>
      </p:sp>
      <p:sp>
        <p:nvSpPr>
          <p:cNvPr id="73" name="任意多边形 72"/>
          <p:cNvSpPr/>
          <p:nvPr/>
        </p:nvSpPr>
        <p:spPr bwMode="auto">
          <a:xfrm>
            <a:off x="2712554" y="3002543"/>
            <a:ext cx="1335266" cy="1638459"/>
          </a:xfrm>
          <a:custGeom>
            <a:avLst/>
            <a:gdLst>
              <a:gd name="connsiteX0" fmla="*/ 0 w 1275907"/>
              <a:gd name="connsiteY0" fmla="*/ 552893 h 552893"/>
              <a:gd name="connsiteX1" fmla="*/ 818707 w 1275907"/>
              <a:gd name="connsiteY1" fmla="*/ 95693 h 552893"/>
              <a:gd name="connsiteX2" fmla="*/ 1275907 w 1275907"/>
              <a:gd name="connsiteY2" fmla="*/ 0 h 552893"/>
            </a:gdLst>
            <a:ahLst/>
            <a:cxnLst>
              <a:cxn ang="0">
                <a:pos x="connsiteX0" y="connsiteY0"/>
              </a:cxn>
              <a:cxn ang="0">
                <a:pos x="connsiteX1" y="connsiteY1"/>
              </a:cxn>
              <a:cxn ang="0">
                <a:pos x="connsiteX2" y="connsiteY2"/>
              </a:cxn>
            </a:cxnLst>
            <a:rect l="l" t="t" r="r" b="b"/>
            <a:pathLst>
              <a:path w="1275907" h="552893">
                <a:moveTo>
                  <a:pt x="0" y="552893"/>
                </a:moveTo>
                <a:cubicBezTo>
                  <a:pt x="303028" y="370367"/>
                  <a:pt x="606056" y="187842"/>
                  <a:pt x="818707" y="95693"/>
                </a:cubicBezTo>
                <a:cubicBezTo>
                  <a:pt x="1031358" y="3544"/>
                  <a:pt x="1153632" y="1772"/>
                  <a:pt x="1275907" y="0"/>
                </a:cubicBezTo>
              </a:path>
            </a:pathLst>
          </a:custGeom>
          <a:noFill/>
          <a:ln w="41275" cap="flat" cmpd="sng" algn="ctr">
            <a:solidFill>
              <a:srgbClr val="FF7070"/>
            </a:solidFill>
            <a:prstDash val="solid"/>
            <a:round/>
            <a:headEnd type="none" w="med" len="med"/>
            <a:tailEnd type="stealth" w="med" len="med"/>
          </a:ln>
          <a:effectLst/>
        </p:spPr>
        <p:txBody>
          <a:bodyPr vert="horz" wrap="square" lIns="79200" tIns="39600" rIns="79200" bIns="39600" numCol="1" rtlCol="0" anchor="t" anchorCtr="0" compatLnSpc="1">
            <a:prstTxWarp prst="textNoShape">
              <a:avLst/>
            </a:prstTxWarp>
            <a:sp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solidFill>
                <a:schemeClr val="bg1"/>
              </a:solidFill>
              <a:effectLst/>
              <a:latin typeface="FrutigerNext LT Regular" pitchFamily="34" charset="0"/>
              <a:ea typeface="ＭＳ Ｐゴシック" pitchFamily="34" charset="-128"/>
            </a:endParaRPr>
          </a:p>
        </p:txBody>
      </p:sp>
      <p:sp>
        <p:nvSpPr>
          <p:cNvPr id="74" name="圆角矩形 149"/>
          <p:cNvSpPr/>
          <p:nvPr/>
        </p:nvSpPr>
        <p:spPr bwMode="auto">
          <a:xfrm>
            <a:off x="2239187" y="5449018"/>
            <a:ext cx="944537" cy="160046"/>
          </a:xfrm>
          <a:prstGeom prst="roundRect">
            <a:avLst/>
          </a:prstGeom>
          <a:solidFill>
            <a:srgbClr val="0070C0">
              <a:alpha val="50000"/>
            </a:srgbClr>
          </a:solidFill>
          <a:ln>
            <a:noFill/>
          </a:ln>
          <a:effectLst/>
          <a:extLst/>
        </p:spPr>
        <p:txBody>
          <a:bodyPr vert="horz" wrap="square" lIns="51403" tIns="25701" rIns="51403" bIns="25701" numCol="1" rtlCol="0" anchor="ctr" anchorCtr="0" compatLnSpc="1">
            <a:prstTxWarp prst="textNoShape">
              <a:avLst/>
            </a:prstTxWarp>
          </a:bodyPr>
          <a:lstStyle/>
          <a:p>
            <a:pPr algn="ctr" defTabSz="514213">
              <a:spcBef>
                <a:spcPts val="338"/>
              </a:spcBef>
              <a:buClr>
                <a:prstClr val="white">
                  <a:lumMod val="50000"/>
                </a:prstClr>
              </a:buClr>
              <a:buSzPct val="80000"/>
            </a:pPr>
            <a:r>
              <a:rPr lang="en-US" altLang="zh-CN" sz="900" dirty="0" smtClean="0">
                <a:solidFill>
                  <a:schemeClr val="tx1"/>
                </a:solidFill>
                <a:latin typeface="微软雅黑" pitchFamily="34" charset="-122"/>
                <a:ea typeface="微软雅黑" pitchFamily="34" charset="-122"/>
              </a:rPr>
              <a:t>NSSF/</a:t>
            </a:r>
            <a:r>
              <a:rPr lang="en-US" altLang="zh-CN" sz="900" dirty="0" err="1" smtClean="0">
                <a:solidFill>
                  <a:schemeClr val="tx1"/>
                </a:solidFill>
                <a:latin typeface="微软雅黑" pitchFamily="34" charset="-122"/>
                <a:ea typeface="微软雅黑" pitchFamily="34" charset="-122"/>
              </a:rPr>
              <a:t>PCF</a:t>
            </a:r>
            <a:endParaRPr lang="en-US" altLang="zh-CN" sz="900" dirty="0">
              <a:solidFill>
                <a:schemeClr val="tx1"/>
              </a:solidFill>
              <a:latin typeface="微软雅黑" pitchFamily="34" charset="-122"/>
              <a:ea typeface="微软雅黑" pitchFamily="34" charset="-122"/>
            </a:endParaRPr>
          </a:p>
        </p:txBody>
      </p:sp>
      <p:cxnSp>
        <p:nvCxnSpPr>
          <p:cNvPr id="78" name="直接箭头连接符 77"/>
          <p:cNvCxnSpPr/>
          <p:nvPr/>
        </p:nvCxnSpPr>
        <p:spPr bwMode="auto">
          <a:xfrm>
            <a:off x="2175612" y="4350093"/>
            <a:ext cx="195962" cy="0"/>
          </a:xfrm>
          <a:prstGeom prst="straightConnector1">
            <a:avLst/>
          </a:prstGeom>
          <a:noFill/>
          <a:ln w="9525" cap="flat" cmpd="sng" algn="ctr">
            <a:solidFill>
              <a:schemeClr val="tx1"/>
            </a:solidFill>
            <a:prstDash val="solid"/>
            <a:round/>
            <a:headEnd type="none" w="med" len="med"/>
            <a:tailEnd type="triangle"/>
          </a:ln>
          <a:effectLst/>
        </p:spPr>
      </p:cxnSp>
      <p:sp>
        <p:nvSpPr>
          <p:cNvPr id="80" name="Rectangle 59"/>
          <p:cNvSpPr/>
          <p:nvPr/>
        </p:nvSpPr>
        <p:spPr bwMode="auto">
          <a:xfrm>
            <a:off x="1402310" y="2652534"/>
            <a:ext cx="954901" cy="230832"/>
          </a:xfrm>
          <a:prstGeom prst="rect">
            <a:avLst/>
          </a:prstGeom>
          <a:noFill/>
        </p:spPr>
        <p:txBody>
          <a:bodyPr wrap="square">
            <a:spAutoFit/>
          </a:bodyPr>
          <a:lstStyle/>
          <a:p>
            <a:pPr algn="ctr">
              <a:buNone/>
              <a:defRPr/>
            </a:pPr>
            <a:r>
              <a:rPr lang="en-US" altLang="zh-CN" sz="900" dirty="0">
                <a:solidFill>
                  <a:schemeClr val="tx1"/>
                </a:solidFill>
                <a:latin typeface="微软雅黑" panose="020B0503020204020204" pitchFamily="34" charset="-122"/>
                <a:ea typeface="微软雅黑" panose="020B0503020204020204" pitchFamily="34" charset="-122"/>
              </a:rPr>
              <a:t>Mobile Pay</a:t>
            </a:r>
          </a:p>
        </p:txBody>
      </p:sp>
      <p:pic>
        <p:nvPicPr>
          <p:cNvPr id="81" name="图片 80"/>
          <p:cNvPicPr>
            <a:picLocks noChangeAspect="1"/>
          </p:cNvPicPr>
          <p:nvPr/>
        </p:nvPicPr>
        <p:blipFill>
          <a:blip r:embed="rId10" cstate="print"/>
          <a:stretch>
            <a:fillRect/>
          </a:stretch>
        </p:blipFill>
        <p:spPr>
          <a:xfrm>
            <a:off x="1543883" y="2311484"/>
            <a:ext cx="726249" cy="332092"/>
          </a:xfrm>
          <a:prstGeom prst="rect">
            <a:avLst/>
          </a:prstGeom>
          <a:solidFill>
            <a:schemeClr val="tx1">
              <a:lumMod val="85000"/>
              <a:lumOff val="15000"/>
            </a:schemeClr>
          </a:solidFill>
          <a:ln w="12700" algn="ctr">
            <a:solidFill>
              <a:srgbClr val="41719C"/>
            </a:solidFill>
            <a:prstDash val="dash"/>
            <a:miter lim="800000"/>
            <a:headEnd/>
            <a:tailEnd/>
          </a:ln>
        </p:spPr>
      </p:pic>
      <p:sp>
        <p:nvSpPr>
          <p:cNvPr id="3" name="文本框 2"/>
          <p:cNvSpPr txBox="1"/>
          <p:nvPr/>
        </p:nvSpPr>
        <p:spPr>
          <a:xfrm>
            <a:off x="1394488" y="4744463"/>
            <a:ext cx="1342570" cy="438582"/>
          </a:xfrm>
          <a:prstGeom prst="rect">
            <a:avLst/>
          </a:prstGeom>
          <a:noFill/>
        </p:spPr>
        <p:txBody>
          <a:bodyPr wrap="square">
            <a:spAutoFit/>
          </a:bodyPr>
          <a:lstStyle>
            <a:defPPr>
              <a:defRPr lang="en-GB"/>
            </a:defPPr>
            <a:lvl1pPr algn="ctr">
              <a:buNone/>
              <a:defRPr sz="750">
                <a:latin typeface="微软雅黑" panose="020B0503020204020204" pitchFamily="34" charset="-122"/>
                <a:ea typeface="微软雅黑" panose="020B0503020204020204" pitchFamily="34" charset="-122"/>
              </a:defRPr>
            </a:lvl1pPr>
          </a:lstStyle>
          <a:p>
            <a:r>
              <a:rPr lang="en-US" altLang="zh-CN" dirty="0"/>
              <a:t>QoE </a:t>
            </a:r>
            <a:r>
              <a:rPr lang="en-US" altLang="zh-CN" dirty="0" smtClean="0"/>
              <a:t>Requirement + </a:t>
            </a:r>
          </a:p>
          <a:p>
            <a:r>
              <a:rPr lang="en-US" altLang="zh-CN" dirty="0"/>
              <a:t>L</a:t>
            </a:r>
            <a:r>
              <a:rPr lang="en-US" altLang="zh-CN" dirty="0" smtClean="0"/>
              <a:t>oad level space +</a:t>
            </a:r>
          </a:p>
          <a:p>
            <a:r>
              <a:rPr lang="en-US" altLang="zh-CN" dirty="0" smtClean="0"/>
              <a:t>Region Info(e.g. cell list )</a:t>
            </a:r>
            <a:endParaRPr lang="en-US" altLang="zh-CN" dirty="0"/>
          </a:p>
        </p:txBody>
      </p:sp>
      <p:sp>
        <p:nvSpPr>
          <p:cNvPr id="5" name="文本框 4"/>
          <p:cNvSpPr txBox="1"/>
          <p:nvPr/>
        </p:nvSpPr>
        <p:spPr>
          <a:xfrm>
            <a:off x="2985614" y="1898473"/>
            <a:ext cx="1438275" cy="323165"/>
          </a:xfrm>
          <a:prstGeom prst="rect">
            <a:avLst/>
          </a:prstGeom>
          <a:noFill/>
        </p:spPr>
        <p:txBody>
          <a:bodyPr wrap="square">
            <a:spAutoFit/>
          </a:bodyPr>
          <a:lstStyle>
            <a:defPPr>
              <a:defRPr lang="en-GB"/>
            </a:defPPr>
            <a:lvl1pPr algn="ctr">
              <a:buNone/>
              <a:defRPr sz="750">
                <a:latin typeface="微软雅黑" panose="020B0503020204020204" pitchFamily="34" charset="-122"/>
                <a:ea typeface="微软雅黑" panose="020B0503020204020204" pitchFamily="34" charset="-122"/>
              </a:defRPr>
            </a:lvl1pPr>
          </a:lstStyle>
          <a:p>
            <a:r>
              <a:rPr lang="en-US" altLang="zh-CN" dirty="0"/>
              <a:t>Trained Service Distribution model</a:t>
            </a:r>
          </a:p>
        </p:txBody>
      </p:sp>
      <p:sp>
        <p:nvSpPr>
          <p:cNvPr id="40" name="矩形 39"/>
          <p:cNvSpPr/>
          <p:nvPr/>
        </p:nvSpPr>
        <p:spPr>
          <a:xfrm>
            <a:off x="4202703" y="2953237"/>
            <a:ext cx="3802644" cy="215444"/>
          </a:xfrm>
          <a:prstGeom prst="rect">
            <a:avLst/>
          </a:prstGeom>
        </p:spPr>
        <p:txBody>
          <a:bodyPr wrap="none">
            <a:spAutoFit/>
          </a:bodyPr>
          <a:lstStyle/>
          <a:p>
            <a:r>
              <a:rPr lang="en-US" sz="800" i="1" dirty="0">
                <a:solidFill>
                  <a:srgbClr val="C00000"/>
                </a:solidFill>
              </a:rPr>
              <a:t>L</a:t>
            </a:r>
            <a:r>
              <a:rPr lang="en-US" sz="800" i="1" dirty="0" smtClean="0">
                <a:solidFill>
                  <a:srgbClr val="C00000"/>
                </a:solidFill>
              </a:rPr>
              <a:t>oad level Space, e.g. 1=very light, 2=light, 3=normal, 4=congestion, 5=heavy</a:t>
            </a:r>
          </a:p>
        </p:txBody>
      </p:sp>
      <p:sp>
        <p:nvSpPr>
          <p:cNvPr id="41" name="矩形 40"/>
          <p:cNvSpPr/>
          <p:nvPr/>
        </p:nvSpPr>
        <p:spPr>
          <a:xfrm>
            <a:off x="4202703" y="2773094"/>
            <a:ext cx="1435008" cy="215444"/>
          </a:xfrm>
          <a:prstGeom prst="rect">
            <a:avLst/>
          </a:prstGeom>
        </p:spPr>
        <p:txBody>
          <a:bodyPr wrap="none">
            <a:spAutoFit/>
          </a:bodyPr>
          <a:lstStyle/>
          <a:p>
            <a:r>
              <a:rPr lang="en-US" sz="800" i="1" dirty="0">
                <a:solidFill>
                  <a:srgbClr val="C00000"/>
                </a:solidFill>
              </a:rPr>
              <a:t>Region Info, e.g. Cell ID list</a:t>
            </a:r>
          </a:p>
        </p:txBody>
      </p:sp>
      <p:sp>
        <p:nvSpPr>
          <p:cNvPr id="44" name="右大括号 43"/>
          <p:cNvSpPr/>
          <p:nvPr/>
        </p:nvSpPr>
        <p:spPr bwMode="auto">
          <a:xfrm rot="10800000">
            <a:off x="4002712" y="3228137"/>
            <a:ext cx="285916" cy="915823"/>
          </a:xfrm>
          <a:prstGeom prst="rightBrace">
            <a:avLst>
              <a:gd name="adj1" fmla="val 8333"/>
              <a:gd name="adj2" fmla="val 51597"/>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b="0" i="0" u="none" strike="noStrike" cap="none" normalizeH="0" baseline="0" smtClean="0">
              <a:ln>
                <a:noFill/>
              </a:ln>
              <a:solidFill>
                <a:schemeClr val="tx1"/>
              </a:solidFill>
              <a:effectLst/>
              <a:latin typeface="Arial" charset="0"/>
            </a:endParaRPr>
          </a:p>
        </p:txBody>
      </p:sp>
      <p:sp>
        <p:nvSpPr>
          <p:cNvPr id="45" name="任意多边形 44"/>
          <p:cNvSpPr/>
          <p:nvPr/>
        </p:nvSpPr>
        <p:spPr bwMode="auto">
          <a:xfrm>
            <a:off x="2679669" y="3683886"/>
            <a:ext cx="1408283" cy="947818"/>
          </a:xfrm>
          <a:custGeom>
            <a:avLst/>
            <a:gdLst>
              <a:gd name="connsiteX0" fmla="*/ 0 w 1275907"/>
              <a:gd name="connsiteY0" fmla="*/ 552893 h 552893"/>
              <a:gd name="connsiteX1" fmla="*/ 818707 w 1275907"/>
              <a:gd name="connsiteY1" fmla="*/ 95693 h 552893"/>
              <a:gd name="connsiteX2" fmla="*/ 1275907 w 1275907"/>
              <a:gd name="connsiteY2" fmla="*/ 0 h 552893"/>
            </a:gdLst>
            <a:ahLst/>
            <a:cxnLst>
              <a:cxn ang="0">
                <a:pos x="connsiteX0" y="connsiteY0"/>
              </a:cxn>
              <a:cxn ang="0">
                <a:pos x="connsiteX1" y="connsiteY1"/>
              </a:cxn>
              <a:cxn ang="0">
                <a:pos x="connsiteX2" y="connsiteY2"/>
              </a:cxn>
            </a:cxnLst>
            <a:rect l="l" t="t" r="r" b="b"/>
            <a:pathLst>
              <a:path w="1275907" h="552893">
                <a:moveTo>
                  <a:pt x="0" y="552893"/>
                </a:moveTo>
                <a:cubicBezTo>
                  <a:pt x="303028" y="370367"/>
                  <a:pt x="606056" y="187842"/>
                  <a:pt x="818707" y="95693"/>
                </a:cubicBezTo>
                <a:cubicBezTo>
                  <a:pt x="1031358" y="3544"/>
                  <a:pt x="1153632" y="1772"/>
                  <a:pt x="1275907" y="0"/>
                </a:cubicBezTo>
              </a:path>
            </a:pathLst>
          </a:custGeom>
          <a:noFill/>
          <a:ln w="41275" cap="flat" cmpd="sng" algn="ctr">
            <a:solidFill>
              <a:srgbClr val="FF7070"/>
            </a:solidFill>
            <a:prstDash val="solid"/>
            <a:round/>
            <a:headEnd type="none" w="med" len="med"/>
            <a:tailEnd type="stealth" w="med" len="med"/>
          </a:ln>
          <a:effectLst/>
        </p:spPr>
        <p:txBody>
          <a:bodyPr vert="horz" wrap="square" lIns="79200" tIns="39600" rIns="79200" bIns="39600" numCol="1" rtlCol="0" anchor="t" anchorCtr="0" compatLnSpc="1">
            <a:prstTxWarp prst="textNoShape">
              <a:avLst/>
            </a:prstTxWarp>
            <a:sp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solidFill>
                <a:schemeClr val="bg1"/>
              </a:solidFill>
              <a:effectLst/>
              <a:latin typeface="FrutigerNext LT Regular" pitchFamily="34" charset="0"/>
              <a:ea typeface="ＭＳ Ｐゴシック" pitchFamily="34" charset="-128"/>
            </a:endParaRPr>
          </a:p>
        </p:txBody>
      </p:sp>
      <p:sp>
        <p:nvSpPr>
          <p:cNvPr id="96" name="标题 1"/>
          <p:cNvSpPr>
            <a:spLocks noGrp="1"/>
          </p:cNvSpPr>
          <p:nvPr>
            <p:ph type="title"/>
          </p:nvPr>
        </p:nvSpPr>
        <p:spPr>
          <a:xfrm>
            <a:off x="550456" y="68459"/>
            <a:ext cx="10549344" cy="4826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a:bodyPr>
          <a:lstStyle/>
          <a:p>
            <a:r>
              <a:rPr lang="en-GB" altLang="zh-CN" sz="2400" b="1" dirty="0" smtClean="0">
                <a:solidFill>
                  <a:srgbClr val="C00000"/>
                </a:solidFill>
              </a:rPr>
              <a:t>How </a:t>
            </a:r>
            <a:r>
              <a:rPr lang="en-US" altLang="zh-CN" sz="2400" b="1" dirty="0" smtClean="0">
                <a:solidFill>
                  <a:srgbClr val="C00000"/>
                </a:solidFill>
              </a:rPr>
              <a:t>NWDAF figure out </a:t>
            </a:r>
            <a:r>
              <a:rPr lang="en-US" altLang="zh-CN" sz="2400" b="1" dirty="0">
                <a:solidFill>
                  <a:srgbClr val="C00000"/>
                </a:solidFill>
              </a:rPr>
              <a:t>N</a:t>
            </a:r>
            <a:r>
              <a:rPr lang="en-US" altLang="zh-CN" sz="2400" b="1" dirty="0" smtClean="0">
                <a:solidFill>
                  <a:srgbClr val="C00000"/>
                </a:solidFill>
              </a:rPr>
              <a:t>etwork Load </a:t>
            </a:r>
            <a:r>
              <a:rPr lang="en-US" altLang="zh-CN" sz="2400" b="1">
                <a:solidFill>
                  <a:srgbClr val="C00000"/>
                </a:solidFill>
              </a:rPr>
              <a:t>Level </a:t>
            </a:r>
            <a:r>
              <a:rPr lang="en-US" altLang="zh-CN" sz="2400" b="1" smtClean="0">
                <a:solidFill>
                  <a:srgbClr val="C00000"/>
                </a:solidFill>
              </a:rPr>
              <a:t>Info(step </a:t>
            </a:r>
            <a:r>
              <a:rPr lang="en-US" altLang="zh-CN" sz="2400" b="1" dirty="0" smtClean="0">
                <a:solidFill>
                  <a:srgbClr val="C00000"/>
                </a:solidFill>
              </a:rPr>
              <a:t>5b)</a:t>
            </a:r>
            <a:endParaRPr lang="en-US" sz="2400" b="1" dirty="0">
              <a:solidFill>
                <a:srgbClr val="C00000"/>
              </a:solidFill>
            </a:endParaRPr>
          </a:p>
        </p:txBody>
      </p:sp>
      <p:sp>
        <p:nvSpPr>
          <p:cNvPr id="85" name="文本框 84"/>
          <p:cNvSpPr txBox="1"/>
          <p:nvPr/>
        </p:nvSpPr>
        <p:spPr>
          <a:xfrm>
            <a:off x="3307804" y="3729151"/>
            <a:ext cx="1161656" cy="323165"/>
          </a:xfrm>
          <a:prstGeom prst="rect">
            <a:avLst/>
          </a:prstGeom>
          <a:noFill/>
        </p:spPr>
        <p:txBody>
          <a:bodyPr wrap="square">
            <a:spAutoFit/>
          </a:bodyPr>
          <a:lstStyle>
            <a:defPPr>
              <a:defRPr lang="en-GB"/>
            </a:defPPr>
            <a:lvl1pPr algn="ctr">
              <a:buNone/>
              <a:defRPr sz="750">
                <a:latin typeface="微软雅黑" panose="020B0503020204020204" pitchFamily="34" charset="-122"/>
                <a:ea typeface="微软雅黑" panose="020B0503020204020204" pitchFamily="34" charset="-122"/>
              </a:defRPr>
            </a:lvl1pPr>
          </a:lstStyle>
          <a:p>
            <a:r>
              <a:rPr lang="en-US" altLang="zh-CN" dirty="0" smtClean="0"/>
              <a:t>QoE Requirement+ Load level space</a:t>
            </a:r>
            <a:endParaRPr lang="en-US" altLang="zh-CN" dirty="0"/>
          </a:p>
        </p:txBody>
      </p:sp>
      <p:sp>
        <p:nvSpPr>
          <p:cNvPr id="46" name="文本框 45"/>
          <p:cNvSpPr txBox="1"/>
          <p:nvPr/>
        </p:nvSpPr>
        <p:spPr>
          <a:xfrm>
            <a:off x="4234942" y="4726038"/>
            <a:ext cx="3905471" cy="400110"/>
          </a:xfrm>
          <a:prstGeom prst="rect">
            <a:avLst/>
          </a:prstGeom>
          <a:solidFill>
            <a:srgbClr val="CCFFCC"/>
          </a:solidFill>
          <a:ln w="28575">
            <a:noFill/>
            <a:prstDash val="dash"/>
          </a:ln>
        </p:spPr>
        <p:txBody>
          <a:bodyPr wrap="square" rtlCol="0">
            <a:spAutoFit/>
          </a:bodyPr>
          <a:lstStyle>
            <a:defPPr>
              <a:defRPr lang="en-US"/>
            </a:defPPr>
            <a:lvl1pPr>
              <a:defRPr sz="1300" i="1">
                <a:solidFill>
                  <a:srgbClr val="0000FF"/>
                </a:solidFill>
                <a:latin typeface="Cambria Math" panose="02040503050406030204" pitchFamily="18" charset="0"/>
              </a:defRPr>
            </a:lvl1pPr>
          </a:lstStyle>
          <a:p>
            <a:pPr algn="r"/>
            <a:r>
              <a:rPr lang="en-US" sz="1000" dirty="0"/>
              <a:t>QoE requirement </a:t>
            </a:r>
          </a:p>
          <a:p>
            <a:pPr algn="r"/>
            <a:r>
              <a:rPr lang="en-US" sz="1000" dirty="0"/>
              <a:t>for Slice </a:t>
            </a:r>
            <a:r>
              <a:rPr lang="en-US" sz="1000" dirty="0" smtClean="0"/>
              <a:t>B</a:t>
            </a:r>
            <a:endParaRPr lang="en-US" sz="1000" dirty="0"/>
          </a:p>
        </p:txBody>
      </p:sp>
      <p:sp>
        <p:nvSpPr>
          <p:cNvPr id="47" name="文本框 46"/>
          <p:cNvSpPr txBox="1"/>
          <p:nvPr/>
        </p:nvSpPr>
        <p:spPr>
          <a:xfrm>
            <a:off x="4234942" y="4260215"/>
            <a:ext cx="3905471" cy="400110"/>
          </a:xfrm>
          <a:prstGeom prst="rect">
            <a:avLst/>
          </a:prstGeom>
          <a:solidFill>
            <a:srgbClr val="8FE2FF"/>
          </a:solidFill>
          <a:ln w="28575">
            <a:noFill/>
            <a:prstDash val="dash"/>
          </a:ln>
        </p:spPr>
        <p:txBody>
          <a:bodyPr wrap="square" rtlCol="0">
            <a:spAutoFit/>
          </a:bodyPr>
          <a:lstStyle>
            <a:defPPr>
              <a:defRPr lang="en-US"/>
            </a:defPPr>
            <a:lvl1pPr>
              <a:defRPr sz="1300" i="1">
                <a:solidFill>
                  <a:srgbClr val="0000FF"/>
                </a:solidFill>
                <a:latin typeface="Cambria Math" panose="02040503050406030204" pitchFamily="18" charset="0"/>
              </a:defRPr>
            </a:lvl1pPr>
          </a:lstStyle>
          <a:p>
            <a:pPr algn="r"/>
            <a:r>
              <a:rPr lang="en-US" sz="1000" dirty="0" smtClean="0"/>
              <a:t>QoE requirement </a:t>
            </a:r>
          </a:p>
          <a:p>
            <a:pPr algn="r"/>
            <a:r>
              <a:rPr lang="en-US" sz="1000" dirty="0" smtClean="0"/>
              <a:t>for Slice </a:t>
            </a:r>
            <a:r>
              <a:rPr lang="en-US" sz="1000" dirty="0"/>
              <a:t>A</a:t>
            </a:r>
          </a:p>
        </p:txBody>
      </p:sp>
      <mc:AlternateContent xmlns:mc="http://schemas.openxmlformats.org/markup-compatibility/2006" xmlns:a14="http://schemas.microsoft.com/office/drawing/2010/main">
        <mc:Choice Requires="a14">
          <p:sp>
            <p:nvSpPr>
              <p:cNvPr id="51" name="内容占位符 2"/>
              <p:cNvSpPr txBox="1">
                <a:spLocks/>
              </p:cNvSpPr>
              <p:nvPr/>
            </p:nvSpPr>
            <p:spPr>
              <a:xfrm>
                <a:off x="4305354" y="4161458"/>
                <a:ext cx="3043909" cy="1032858"/>
              </a:xfrm>
              <a:prstGeom prst="rect">
                <a:avLst/>
              </a:prstGeom>
            </p:spPr>
            <p:txBody>
              <a:bodyPr/>
              <a:lstStyle>
                <a:lvl1pPr marL="300031" indent="-300031" algn="l" defTabSz="801668" rtl="0" fontAlgn="base">
                  <a:lnSpc>
                    <a:spcPct val="140000"/>
                  </a:lnSpc>
                  <a:spcBef>
                    <a:spcPct val="0"/>
                  </a:spcBef>
                  <a:spcAft>
                    <a:spcPct val="0"/>
                  </a:spcAft>
                  <a:buClr>
                    <a:schemeClr val="bg2"/>
                  </a:buClr>
                  <a:buSzPct val="60000"/>
                  <a:buFont typeface="Wingdings" pitchFamily="2" charset="2"/>
                  <a:buChar char="l"/>
                  <a:defRPr sz="2000" b="1">
                    <a:solidFill>
                      <a:schemeClr val="tx1"/>
                    </a:solidFill>
                    <a:latin typeface="微软雅黑" panose="020B0503020204020204" pitchFamily="34" charset="-122"/>
                    <a:ea typeface="微软雅黑" panose="020B0503020204020204" pitchFamily="34" charset="-122"/>
                    <a:cs typeface="+mn-cs"/>
                  </a:defRPr>
                </a:lvl1pPr>
                <a:lvl2pPr marL="652447" indent="-250819" algn="l" defTabSz="801668" rtl="0" fontAlgn="base">
                  <a:lnSpc>
                    <a:spcPct val="140000"/>
                  </a:lnSpc>
                  <a:spcBef>
                    <a:spcPct val="0"/>
                  </a:spcBef>
                  <a:spcAft>
                    <a:spcPct val="0"/>
                  </a:spcAft>
                  <a:buClr>
                    <a:schemeClr val="tx1"/>
                  </a:buClr>
                  <a:buSzPct val="50000"/>
                  <a:buFont typeface="Wingdings" pitchFamily="2" charset="2"/>
                  <a:buChar char="p"/>
                  <a:defRPr>
                    <a:solidFill>
                      <a:schemeClr val="tx1"/>
                    </a:solidFill>
                    <a:latin typeface="微软雅黑" panose="020B0503020204020204" pitchFamily="34" charset="-122"/>
                    <a:ea typeface="微软雅黑" panose="020B0503020204020204" pitchFamily="34" charset="-122"/>
                  </a:defRPr>
                </a:lvl2pPr>
                <a:lvl3pPr marL="1003275" indent="-201608" algn="l" defTabSz="801668" rtl="0" fontAlgn="base">
                  <a:lnSpc>
                    <a:spcPct val="140000"/>
                  </a:lnSpc>
                  <a:spcBef>
                    <a:spcPct val="0"/>
                  </a:spcBef>
                  <a:spcAft>
                    <a:spcPct val="0"/>
                  </a:spcAft>
                  <a:buSzPct val="50000"/>
                  <a:buFont typeface="Wingdings" pitchFamily="2" charset="2"/>
                  <a:buChar char="n"/>
                  <a:defRPr sz="1600">
                    <a:solidFill>
                      <a:schemeClr val="tx1"/>
                    </a:solidFill>
                    <a:latin typeface="微软雅黑" panose="020B0503020204020204" pitchFamily="34" charset="-122"/>
                    <a:ea typeface="微软雅黑" panose="020B0503020204020204" pitchFamily="34" charset="-122"/>
                  </a:defRPr>
                </a:lvl3pPr>
                <a:lvl4pPr marL="1401728" indent="-200020" algn="l" defTabSz="801668" rtl="0" fontAlgn="base">
                  <a:lnSpc>
                    <a:spcPct val="140000"/>
                  </a:lnSpc>
                  <a:spcBef>
                    <a:spcPct val="0"/>
                  </a:spcBef>
                  <a:spcAft>
                    <a:spcPct val="0"/>
                  </a:spcAft>
                  <a:buChar char="–"/>
                  <a:defRPr sz="1400">
                    <a:solidFill>
                      <a:schemeClr val="tx1"/>
                    </a:solidFill>
                    <a:latin typeface="微软雅黑" panose="020B0503020204020204" pitchFamily="34" charset="-122"/>
                    <a:ea typeface="微软雅黑" panose="020B0503020204020204" pitchFamily="34" charset="-122"/>
                  </a:defRPr>
                </a:lvl4pPr>
                <a:lvl5pPr marL="1803355"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微软雅黑" panose="020B0503020204020204" pitchFamily="34" charset="-122"/>
                    <a:ea typeface="微软雅黑" panose="020B0503020204020204" pitchFamily="34" charset="-122"/>
                  </a:defRPr>
                </a:lvl5pPr>
                <a:lvl6pPr marL="2260544"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6pPr>
                <a:lvl7pPr marL="2717732"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7pPr>
                <a:lvl8pPr marL="3174921"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8pPr>
                <a:lvl9pPr marL="3632109"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9pPr>
              </a:lstStyle>
              <a:p>
                <a:pPr marL="12700" indent="0">
                  <a:buNone/>
                </a:pPr>
                <a14:m>
                  <m:oMath xmlns:m="http://schemas.openxmlformats.org/officeDocument/2006/math">
                    <m:r>
                      <m:rPr>
                        <m:nor/>
                      </m:rPr>
                      <a:rPr lang="en-US" sz="1000" b="0" dirty="0" smtClean="0">
                        <a:latin typeface="Calibri" panose="020F0502020204030204" pitchFamily="34" charset="0"/>
                        <a:cs typeface="Calibri" panose="020F0502020204030204" pitchFamily="34" charset="0"/>
                      </a:rPr>
                      <m:t>Service</m:t>
                    </m:r>
                    <m:r>
                      <m:rPr>
                        <m:nor/>
                      </m:rPr>
                      <a:rPr lang="en-US" sz="1000" b="0" dirty="0" smtClean="0">
                        <a:latin typeface="Calibri" panose="020F0502020204030204" pitchFamily="34" charset="0"/>
                        <a:cs typeface="Calibri" panose="020F0502020204030204" pitchFamily="34" charset="0"/>
                      </a:rPr>
                      <m:t> 1 </m:t>
                    </m:r>
                    <m:r>
                      <m:rPr>
                        <m:nor/>
                      </m:rPr>
                      <a:rPr lang="en-US" sz="1000" b="0" smtClean="0">
                        <a:latin typeface="Calibri" panose="020F0502020204030204" pitchFamily="34" charset="0"/>
                        <a:cs typeface="Calibri" panose="020F0502020204030204" pitchFamily="34" charset="0"/>
                      </a:rPr>
                      <m:t>MOS</m:t>
                    </m:r>
                    <m:r>
                      <a:rPr lang="en-US" sz="1000" b="0" i="1">
                        <a:latin typeface="Cambria Math" panose="02040503050406030204" pitchFamily="18" charset="0"/>
                        <a:ea typeface="Cambria Math" panose="02040503050406030204" pitchFamily="18" charset="0"/>
                        <a:cs typeface="Calibri" panose="020F0502020204030204" pitchFamily="34" charset="0"/>
                      </a:rPr>
                      <m:t>≥</m:t>
                    </m:r>
                    <m:r>
                      <m:rPr>
                        <m:nor/>
                      </m:rPr>
                      <a:rPr lang="en-US" sz="1000" b="0" dirty="0">
                        <a:latin typeface="Calibri" panose="020F0502020204030204" pitchFamily="34" charset="0"/>
                        <a:cs typeface="Calibri" panose="020F0502020204030204" pitchFamily="34" charset="0"/>
                      </a:rPr>
                      <m:t>3.0</m:t>
                    </m:r>
                    <m:r>
                      <a:rPr lang="en-US" sz="1000" b="0" i="1" dirty="0" smtClean="0">
                        <a:latin typeface="Cambria Math" panose="02040503050406030204" pitchFamily="18" charset="0"/>
                        <a:cs typeface="Calibri" panose="020F0502020204030204" pitchFamily="34" charset="0"/>
                      </a:rPr>
                      <m:t> </m:t>
                    </m:r>
                    <m:r>
                      <a:rPr lang="en-US" sz="1000" b="0" i="1" dirty="0" smtClean="0">
                        <a:latin typeface="Cambria Math" panose="02040503050406030204" pitchFamily="18" charset="0"/>
                        <a:cs typeface="Calibri" panose="020F0502020204030204" pitchFamily="34" charset="0"/>
                      </a:rPr>
                      <m:t>𝑎𝑛𝑑</m:t>
                    </m:r>
                    <m:r>
                      <a:rPr lang="en-US" sz="1000" b="0" i="1" dirty="0" smtClean="0">
                        <a:latin typeface="Cambria Math" panose="02040503050406030204" pitchFamily="18" charset="0"/>
                        <a:cs typeface="Calibri" panose="020F0502020204030204" pitchFamily="34" charset="0"/>
                      </a:rPr>
                      <m:t> 90%≥</m:t>
                    </m:r>
                    <m:sSub>
                      <m:sSubPr>
                        <m:ctrlPr>
                          <a:rPr lang="zh-CN" altLang="zh-CN" sz="1000" b="0" i="1" kern="0">
                            <a:latin typeface="Cambria Math" panose="02040503050406030204" pitchFamily="18" charset="0"/>
                          </a:rPr>
                        </m:ctrlPr>
                      </m:sSubPr>
                      <m:e>
                        <m:r>
                          <a:rPr lang="en-US" altLang="zh-CN" sz="1000" b="0" i="1" kern="0">
                            <a:latin typeface="Cambria Math" panose="02040503050406030204" pitchFamily="18" charset="0"/>
                            <a:ea typeface="Cambria Math" panose="02040503050406030204" pitchFamily="18" charset="0"/>
                          </a:rPr>
                          <m:t>h</m:t>
                        </m:r>
                      </m:e>
                      <m:sub>
                        <m:r>
                          <a:rPr lang="en-US" altLang="zh-CN" sz="1000" b="0" i="1" kern="0">
                            <a:latin typeface="Cambria Math" panose="02040503050406030204" pitchFamily="18" charset="0"/>
                            <a:ea typeface="Cambria Math" panose="02040503050406030204" pitchFamily="18" charset="0"/>
                          </a:rPr>
                          <m:t>1</m:t>
                        </m:r>
                      </m:sub>
                    </m:sSub>
                    <m:r>
                      <a:rPr lang="en-US" altLang="zh-CN" sz="1000" b="0" i="1" kern="0">
                        <a:latin typeface="Cambria Math" panose="02040503050406030204" pitchFamily="18" charset="0"/>
                        <a:ea typeface="Cambria Math" panose="02040503050406030204" pitchFamily="18" charset="0"/>
                      </a:rPr>
                      <m:t>≥</m:t>
                    </m:r>
                    <m:r>
                      <a:rPr lang="en-US" altLang="zh-CN" sz="1000" b="0" i="1" kern="0" smtClean="0">
                        <a:latin typeface="Cambria Math" panose="02040503050406030204" pitchFamily="18" charset="0"/>
                        <a:ea typeface="Cambria Math" panose="02040503050406030204" pitchFamily="18" charset="0"/>
                      </a:rPr>
                      <m:t>85</m:t>
                    </m:r>
                    <m:r>
                      <a:rPr lang="en-US" altLang="zh-CN" sz="1000" b="0" i="1" kern="0">
                        <a:latin typeface="Cambria Math" panose="02040503050406030204" pitchFamily="18" charset="0"/>
                        <a:ea typeface="Cambria Math" panose="02040503050406030204" pitchFamily="18" charset="0"/>
                      </a:rPr>
                      <m:t>%</m:t>
                    </m:r>
                  </m:oMath>
                </a14:m>
                <a:r>
                  <a:rPr lang="en-GB" altLang="zh-CN" sz="1000" b="0" i="1" kern="0" dirty="0" smtClean="0">
                    <a:solidFill>
                      <a:schemeClr val="tx1"/>
                    </a:solidFill>
                    <a:latin typeface="Cambria Math" panose="02040503050406030204" pitchFamily="18" charset="0"/>
                    <a:ea typeface="Cambria Math" panose="02040503050406030204" pitchFamily="18" charset="0"/>
                  </a:rPr>
                  <a:t>(</a:t>
                </a:r>
                <a:r>
                  <a:rPr lang="en-GB" altLang="zh-CN" sz="1000" b="0" i="1" kern="0" dirty="0">
                    <a:solidFill>
                      <a:schemeClr val="tx1"/>
                    </a:solidFill>
                    <a:latin typeface="Cambria Math" panose="02040503050406030204" pitchFamily="18" charset="0"/>
                    <a:ea typeface="Cambria Math" panose="02040503050406030204" pitchFamily="18" charset="0"/>
                  </a:rPr>
                  <a:t>1)</a:t>
                </a:r>
              </a:p>
              <a:p>
                <a:pPr marL="12700" indent="0">
                  <a:buNone/>
                </a:pPr>
                <a14:m>
                  <m:oMath xmlns:m="http://schemas.openxmlformats.org/officeDocument/2006/math">
                    <m:sSub>
                      <m:sSubPr>
                        <m:ctrlPr>
                          <a:rPr lang="zh-CN" altLang="zh-CN" sz="1000" b="0" i="1" kern="0" smtClean="0">
                            <a:solidFill>
                              <a:schemeClr val="tx1"/>
                            </a:solidFill>
                            <a:latin typeface="Cambria Math" panose="02040503050406030204" pitchFamily="18" charset="0"/>
                          </a:rPr>
                        </m:ctrlPr>
                      </m:sSubPr>
                      <m:e>
                        <m:r>
                          <m:rPr>
                            <m:nor/>
                          </m:rPr>
                          <a:rPr lang="en-US" sz="1000" b="0" dirty="0">
                            <a:latin typeface="Calibri" panose="020F0502020204030204" pitchFamily="34" charset="0"/>
                            <a:cs typeface="Calibri" panose="020F0502020204030204" pitchFamily="34" charset="0"/>
                          </a:rPr>
                          <m:t>Service</m:t>
                        </m:r>
                        <m:r>
                          <m:rPr>
                            <m:nor/>
                          </m:rPr>
                          <a:rPr lang="en-US" sz="1000" b="0" dirty="0">
                            <a:latin typeface="Calibri" panose="020F0502020204030204" pitchFamily="34" charset="0"/>
                            <a:cs typeface="Calibri" panose="020F0502020204030204" pitchFamily="34" charset="0"/>
                          </a:rPr>
                          <m:t> 2 </m:t>
                        </m:r>
                        <m:r>
                          <m:rPr>
                            <m:nor/>
                          </m:rPr>
                          <a:rPr lang="en-US" sz="1000" b="0">
                            <a:latin typeface="Calibri" panose="020F0502020204030204" pitchFamily="34" charset="0"/>
                            <a:cs typeface="Calibri" panose="020F0502020204030204" pitchFamily="34" charset="0"/>
                          </a:rPr>
                          <m:t>MOS</m:t>
                        </m:r>
                        <m:r>
                          <a:rPr lang="en-US" sz="1000" b="0" i="1">
                            <a:latin typeface="Cambria Math" panose="02040503050406030204" pitchFamily="18" charset="0"/>
                            <a:ea typeface="Cambria Math" panose="02040503050406030204" pitchFamily="18" charset="0"/>
                            <a:cs typeface="Calibri" panose="020F0502020204030204" pitchFamily="34" charset="0"/>
                          </a:rPr>
                          <m:t>≥</m:t>
                        </m:r>
                        <m:r>
                          <m:rPr>
                            <m:nor/>
                          </m:rPr>
                          <a:rPr lang="en-US" sz="1000" b="0" dirty="0">
                            <a:latin typeface="Calibri" panose="020F0502020204030204" pitchFamily="34" charset="0"/>
                            <a:cs typeface="Calibri" panose="020F0502020204030204" pitchFamily="34" charset="0"/>
                          </a:rPr>
                          <m:t>3.</m:t>
                        </m:r>
                        <m:r>
                          <a:rPr lang="en-US" sz="1000" b="0" i="1" dirty="0" smtClean="0">
                            <a:latin typeface="Cambria Math" panose="02040503050406030204" pitchFamily="18" charset="0"/>
                            <a:cs typeface="Calibri" panose="020F0502020204030204" pitchFamily="34" charset="0"/>
                          </a:rPr>
                          <m:t>5</m:t>
                        </m:r>
                        <m:r>
                          <a:rPr lang="en-US" sz="1000" b="0" i="1" dirty="0">
                            <a:latin typeface="Cambria Math" panose="02040503050406030204" pitchFamily="18" charset="0"/>
                            <a:cs typeface="Calibri" panose="020F0502020204030204" pitchFamily="34" charset="0"/>
                          </a:rPr>
                          <m:t> </m:t>
                        </m:r>
                        <m:r>
                          <a:rPr lang="en-US" sz="1000" b="0" i="1" dirty="0">
                            <a:latin typeface="Cambria Math" panose="02040503050406030204" pitchFamily="18" charset="0"/>
                            <a:cs typeface="Calibri" panose="020F0502020204030204" pitchFamily="34" charset="0"/>
                          </a:rPr>
                          <m:t>𝑎𝑛𝑑</m:t>
                        </m:r>
                        <m:r>
                          <a:rPr lang="en-US" sz="1000" b="0" i="1" dirty="0" smtClean="0">
                            <a:latin typeface="Cambria Math" panose="02040503050406030204" pitchFamily="18" charset="0"/>
                            <a:cs typeface="Calibri" panose="020F0502020204030204" pitchFamily="34" charset="0"/>
                          </a:rPr>
                          <m:t> 90</m:t>
                        </m:r>
                        <m:r>
                          <a:rPr lang="en-US" sz="1000" b="0" i="1" dirty="0">
                            <a:latin typeface="Cambria Math" panose="02040503050406030204" pitchFamily="18" charset="0"/>
                            <a:cs typeface="Calibri" panose="020F0502020204030204" pitchFamily="34" charset="0"/>
                          </a:rPr>
                          <m:t>%≥</m:t>
                        </m:r>
                        <m:r>
                          <a:rPr lang="en-US" altLang="zh-CN" sz="1000" b="0" i="1" kern="0">
                            <a:solidFill>
                              <a:schemeClr val="tx1"/>
                            </a:solidFill>
                            <a:latin typeface="Cambria Math" panose="02040503050406030204" pitchFamily="18" charset="0"/>
                            <a:ea typeface="Cambria Math" panose="02040503050406030204" pitchFamily="18" charset="0"/>
                          </a:rPr>
                          <m:t>h</m:t>
                        </m:r>
                      </m:e>
                      <m:sub>
                        <m:r>
                          <a:rPr lang="en-US" altLang="zh-CN" sz="1000" b="0" i="1" kern="0">
                            <a:solidFill>
                              <a:schemeClr val="tx1"/>
                            </a:solidFill>
                            <a:latin typeface="Cambria Math" panose="02040503050406030204" pitchFamily="18" charset="0"/>
                            <a:ea typeface="Cambria Math" panose="02040503050406030204" pitchFamily="18" charset="0"/>
                          </a:rPr>
                          <m:t>2</m:t>
                        </m:r>
                      </m:sub>
                    </m:sSub>
                    <m:r>
                      <a:rPr lang="en-US" altLang="zh-CN" sz="1000" b="0" i="1" kern="0">
                        <a:solidFill>
                          <a:schemeClr val="tx1"/>
                        </a:solidFill>
                        <a:latin typeface="Cambria Math" panose="02040503050406030204" pitchFamily="18" charset="0"/>
                        <a:ea typeface="Cambria Math" panose="02040503050406030204" pitchFamily="18" charset="0"/>
                      </a:rPr>
                      <m:t>≥</m:t>
                    </m:r>
                    <m:r>
                      <a:rPr lang="en-US" altLang="zh-CN" sz="1000" b="0" i="1" kern="0" smtClean="0">
                        <a:solidFill>
                          <a:schemeClr val="tx1"/>
                        </a:solidFill>
                        <a:latin typeface="Cambria Math" panose="02040503050406030204" pitchFamily="18" charset="0"/>
                        <a:ea typeface="Cambria Math" panose="02040503050406030204" pitchFamily="18" charset="0"/>
                      </a:rPr>
                      <m:t>87</m:t>
                    </m:r>
                    <m:r>
                      <a:rPr lang="en-US" altLang="zh-CN" sz="1000" b="0" i="1" kern="0">
                        <a:solidFill>
                          <a:schemeClr val="tx1"/>
                        </a:solidFill>
                        <a:latin typeface="Cambria Math" panose="02040503050406030204" pitchFamily="18" charset="0"/>
                        <a:ea typeface="Cambria Math" panose="02040503050406030204" pitchFamily="18" charset="0"/>
                      </a:rPr>
                      <m:t>%</m:t>
                    </m:r>
                  </m:oMath>
                </a14:m>
                <a:r>
                  <a:rPr lang="en-GB" altLang="zh-CN" sz="1000" b="0" i="1" kern="0" dirty="0" smtClean="0">
                    <a:solidFill>
                      <a:schemeClr val="tx1"/>
                    </a:solidFill>
                    <a:latin typeface="Cambria Math" panose="02040503050406030204" pitchFamily="18" charset="0"/>
                    <a:ea typeface="Cambria Math" panose="02040503050406030204" pitchFamily="18" charset="0"/>
                  </a:rPr>
                  <a:t>(2</a:t>
                </a:r>
                <a:r>
                  <a:rPr lang="en-GB" altLang="zh-CN" sz="1000" b="0" i="1" kern="0" dirty="0">
                    <a:solidFill>
                      <a:schemeClr val="tx1"/>
                    </a:solidFill>
                    <a:latin typeface="Cambria Math" panose="02040503050406030204" pitchFamily="18" charset="0"/>
                    <a:ea typeface="Cambria Math" panose="02040503050406030204" pitchFamily="18" charset="0"/>
                  </a:rPr>
                  <a:t>)</a:t>
                </a:r>
              </a:p>
              <a:p>
                <a:pPr marL="12700" indent="0">
                  <a:buNone/>
                </a:pPr>
                <a14:m>
                  <m:oMath xmlns:m="http://schemas.openxmlformats.org/officeDocument/2006/math">
                    <m:sSub>
                      <m:sSubPr>
                        <m:ctrlPr>
                          <a:rPr lang="zh-CN" altLang="zh-CN" sz="1000" b="0" i="1" kern="0">
                            <a:solidFill>
                              <a:schemeClr val="tx1"/>
                            </a:solidFill>
                            <a:latin typeface="Cambria Math" panose="02040503050406030204" pitchFamily="18" charset="0"/>
                          </a:rPr>
                        </m:ctrlPr>
                      </m:sSubPr>
                      <m:e>
                        <m:r>
                          <m:rPr>
                            <m:nor/>
                          </m:rPr>
                          <a:rPr lang="en-US" sz="1000" b="0" dirty="0">
                            <a:latin typeface="Calibri" panose="020F0502020204030204" pitchFamily="34" charset="0"/>
                            <a:cs typeface="Calibri" panose="020F0502020204030204" pitchFamily="34" charset="0"/>
                          </a:rPr>
                          <m:t>Service</m:t>
                        </m:r>
                        <m:r>
                          <m:rPr>
                            <m:nor/>
                          </m:rPr>
                          <a:rPr lang="en-US" sz="1000" b="0" dirty="0">
                            <a:latin typeface="Calibri" panose="020F0502020204030204" pitchFamily="34" charset="0"/>
                            <a:cs typeface="Calibri" panose="020F0502020204030204" pitchFamily="34" charset="0"/>
                          </a:rPr>
                          <m:t> 3 </m:t>
                        </m:r>
                        <m:r>
                          <m:rPr>
                            <m:nor/>
                          </m:rPr>
                          <a:rPr lang="en-US" sz="1000" b="0">
                            <a:latin typeface="Calibri" panose="020F0502020204030204" pitchFamily="34" charset="0"/>
                            <a:cs typeface="Calibri" panose="020F0502020204030204" pitchFamily="34" charset="0"/>
                          </a:rPr>
                          <m:t>MOS</m:t>
                        </m:r>
                        <m:r>
                          <a:rPr lang="en-US" sz="1000" b="0" i="1">
                            <a:latin typeface="Cambria Math" panose="02040503050406030204" pitchFamily="18" charset="0"/>
                            <a:ea typeface="Cambria Math" panose="02040503050406030204" pitchFamily="18" charset="0"/>
                            <a:cs typeface="Calibri" panose="020F0502020204030204" pitchFamily="34" charset="0"/>
                          </a:rPr>
                          <m:t>≥</m:t>
                        </m:r>
                        <m:r>
                          <m:rPr>
                            <m:nor/>
                          </m:rPr>
                          <a:rPr lang="en-US" sz="1000" b="0" i="0" smtClean="0">
                            <a:latin typeface="Cambria Math" panose="02040503050406030204" pitchFamily="18" charset="0"/>
                            <a:ea typeface="Cambria Math" panose="02040503050406030204" pitchFamily="18" charset="0"/>
                            <a:cs typeface="Calibri" panose="020F0502020204030204" pitchFamily="34" charset="0"/>
                          </a:rPr>
                          <m:t>4</m:t>
                        </m:r>
                        <m:r>
                          <m:rPr>
                            <m:nor/>
                          </m:rPr>
                          <a:rPr lang="en-US" sz="1000" b="0" dirty="0">
                            <a:latin typeface="Calibri" panose="020F0502020204030204" pitchFamily="34" charset="0"/>
                            <a:cs typeface="Calibri" panose="020F0502020204030204" pitchFamily="34" charset="0"/>
                          </a:rPr>
                          <m:t>.0</m:t>
                        </m:r>
                        <m:r>
                          <a:rPr lang="en-US" sz="1000" b="0" i="1" dirty="0">
                            <a:latin typeface="Cambria Math" panose="02040503050406030204" pitchFamily="18" charset="0"/>
                            <a:cs typeface="Calibri" panose="020F0502020204030204" pitchFamily="34" charset="0"/>
                          </a:rPr>
                          <m:t> </m:t>
                        </m:r>
                        <m:r>
                          <a:rPr lang="en-US" sz="1000" b="0" i="1" dirty="0">
                            <a:latin typeface="Cambria Math" panose="02040503050406030204" pitchFamily="18" charset="0"/>
                            <a:cs typeface="Calibri" panose="020F0502020204030204" pitchFamily="34" charset="0"/>
                          </a:rPr>
                          <m:t>𝑎𝑛𝑑</m:t>
                        </m:r>
                        <m:r>
                          <a:rPr lang="en-US" sz="1000" b="0" i="1" dirty="0" smtClean="0">
                            <a:latin typeface="Cambria Math" panose="02040503050406030204" pitchFamily="18" charset="0"/>
                            <a:cs typeface="Calibri" panose="020F0502020204030204" pitchFamily="34" charset="0"/>
                          </a:rPr>
                          <m:t> 90</m:t>
                        </m:r>
                        <m:r>
                          <a:rPr lang="en-US" sz="1000" b="0" i="1" dirty="0">
                            <a:latin typeface="Cambria Math" panose="02040503050406030204" pitchFamily="18" charset="0"/>
                            <a:cs typeface="Calibri" panose="020F0502020204030204" pitchFamily="34" charset="0"/>
                          </a:rPr>
                          <m:t>%≥</m:t>
                        </m:r>
                        <m:r>
                          <a:rPr lang="en-US" altLang="zh-CN" sz="1000" b="0" i="1" kern="0">
                            <a:solidFill>
                              <a:schemeClr val="tx1"/>
                            </a:solidFill>
                            <a:latin typeface="Cambria Math" panose="02040503050406030204" pitchFamily="18" charset="0"/>
                            <a:ea typeface="Cambria Math" panose="02040503050406030204" pitchFamily="18" charset="0"/>
                          </a:rPr>
                          <m:t>h</m:t>
                        </m:r>
                      </m:e>
                      <m:sub>
                        <m:r>
                          <a:rPr lang="en-US" altLang="zh-CN" sz="1000" b="0" i="1" kern="0" smtClean="0">
                            <a:solidFill>
                              <a:schemeClr val="tx1"/>
                            </a:solidFill>
                            <a:latin typeface="Cambria Math" panose="02040503050406030204" pitchFamily="18" charset="0"/>
                            <a:ea typeface="Cambria Math" panose="02040503050406030204" pitchFamily="18" charset="0"/>
                          </a:rPr>
                          <m:t>3</m:t>
                        </m:r>
                      </m:sub>
                    </m:sSub>
                    <m:r>
                      <a:rPr lang="en-US" altLang="zh-CN" sz="1000" b="0" i="1" kern="0">
                        <a:solidFill>
                          <a:schemeClr val="tx1"/>
                        </a:solidFill>
                        <a:latin typeface="Cambria Math" panose="02040503050406030204" pitchFamily="18" charset="0"/>
                        <a:ea typeface="Cambria Math" panose="02040503050406030204" pitchFamily="18" charset="0"/>
                      </a:rPr>
                      <m:t>≥</m:t>
                    </m:r>
                    <m:r>
                      <a:rPr lang="en-US" altLang="zh-CN" sz="1000" b="0" i="1" kern="0" smtClean="0">
                        <a:solidFill>
                          <a:schemeClr val="tx1"/>
                        </a:solidFill>
                        <a:latin typeface="Cambria Math" panose="02040503050406030204" pitchFamily="18" charset="0"/>
                        <a:ea typeface="Cambria Math" panose="02040503050406030204" pitchFamily="18" charset="0"/>
                      </a:rPr>
                      <m:t>86</m:t>
                    </m:r>
                    <m:r>
                      <a:rPr lang="en-US" altLang="zh-CN" sz="1000" b="0" i="1" kern="0">
                        <a:solidFill>
                          <a:schemeClr val="tx1"/>
                        </a:solidFill>
                        <a:latin typeface="Cambria Math" panose="02040503050406030204" pitchFamily="18" charset="0"/>
                        <a:ea typeface="Cambria Math" panose="02040503050406030204" pitchFamily="18" charset="0"/>
                      </a:rPr>
                      <m:t>%</m:t>
                    </m:r>
                  </m:oMath>
                </a14:m>
                <a:r>
                  <a:rPr lang="en-US" altLang="zh-CN" sz="1000" b="0" i="1" kern="0" dirty="0">
                    <a:solidFill>
                      <a:schemeClr val="tx1"/>
                    </a:solidFill>
                    <a:latin typeface="Cambria Math" panose="02040503050406030204" pitchFamily="18" charset="0"/>
                    <a:ea typeface="Cambria Math" panose="02040503050406030204" pitchFamily="18" charset="0"/>
                  </a:rPr>
                  <a:t> </a:t>
                </a:r>
                <a:r>
                  <a:rPr lang="en-GB" altLang="zh-CN" sz="1000" b="0" i="1" kern="0" dirty="0" smtClean="0">
                    <a:solidFill>
                      <a:schemeClr val="tx1"/>
                    </a:solidFill>
                    <a:latin typeface="Cambria Math" panose="02040503050406030204" pitchFamily="18" charset="0"/>
                    <a:ea typeface="Cambria Math" panose="02040503050406030204" pitchFamily="18" charset="0"/>
                  </a:rPr>
                  <a:t>(3)</a:t>
                </a:r>
                <a:endParaRPr lang="en-GB" altLang="zh-CN" sz="1000" b="0" i="1" kern="0" dirty="0">
                  <a:solidFill>
                    <a:schemeClr val="tx1"/>
                  </a:solidFill>
                  <a:latin typeface="Cambria Math" panose="02040503050406030204" pitchFamily="18" charset="0"/>
                  <a:ea typeface="Cambria Math" panose="02040503050406030204" pitchFamily="18" charset="0"/>
                </a:endParaRPr>
              </a:p>
              <a:p>
                <a:pPr marL="12700" indent="0">
                  <a:buNone/>
                </a:pPr>
                <a14:m>
                  <m:oMath xmlns:m="http://schemas.openxmlformats.org/officeDocument/2006/math">
                    <m:sSub>
                      <m:sSubPr>
                        <m:ctrlPr>
                          <a:rPr lang="zh-CN" altLang="zh-CN" sz="1000" b="0" i="1" kern="0">
                            <a:solidFill>
                              <a:schemeClr val="tx1"/>
                            </a:solidFill>
                            <a:latin typeface="Cambria Math" panose="02040503050406030204" pitchFamily="18" charset="0"/>
                          </a:rPr>
                        </m:ctrlPr>
                      </m:sSubPr>
                      <m:e>
                        <m:r>
                          <m:rPr>
                            <m:nor/>
                          </m:rPr>
                          <a:rPr lang="en-US" sz="1000" b="0" dirty="0">
                            <a:latin typeface="Calibri" panose="020F0502020204030204" pitchFamily="34" charset="0"/>
                            <a:cs typeface="Calibri" panose="020F0502020204030204" pitchFamily="34" charset="0"/>
                          </a:rPr>
                          <m:t>Service</m:t>
                        </m:r>
                        <m:r>
                          <m:rPr>
                            <m:nor/>
                          </m:rPr>
                          <a:rPr lang="en-US" sz="1000" b="0" dirty="0">
                            <a:latin typeface="Calibri" panose="020F0502020204030204" pitchFamily="34" charset="0"/>
                            <a:cs typeface="Calibri" panose="020F0502020204030204" pitchFamily="34" charset="0"/>
                          </a:rPr>
                          <m:t> 4 </m:t>
                        </m:r>
                        <m:r>
                          <m:rPr>
                            <m:nor/>
                          </m:rPr>
                          <a:rPr lang="en-US" sz="1000" b="0">
                            <a:latin typeface="Calibri" panose="020F0502020204030204" pitchFamily="34" charset="0"/>
                            <a:cs typeface="Calibri" panose="020F0502020204030204" pitchFamily="34" charset="0"/>
                          </a:rPr>
                          <m:t>MOS</m:t>
                        </m:r>
                        <m:r>
                          <a:rPr lang="en-US" sz="1000" b="0" i="1">
                            <a:latin typeface="Cambria Math" panose="02040503050406030204" pitchFamily="18" charset="0"/>
                            <a:ea typeface="Cambria Math" panose="02040503050406030204" pitchFamily="18" charset="0"/>
                            <a:cs typeface="Calibri" panose="020F0502020204030204" pitchFamily="34" charset="0"/>
                          </a:rPr>
                          <m:t>≥</m:t>
                        </m:r>
                        <m:r>
                          <m:rPr>
                            <m:nor/>
                          </m:rPr>
                          <a:rPr lang="en-US" sz="1000" b="0" dirty="0">
                            <a:latin typeface="Calibri" panose="020F0502020204030204" pitchFamily="34" charset="0"/>
                            <a:cs typeface="Calibri" panose="020F0502020204030204" pitchFamily="34" charset="0"/>
                          </a:rPr>
                          <m:t>3.0</m:t>
                        </m:r>
                        <m:r>
                          <a:rPr lang="en-US" sz="1000" b="0" i="1" dirty="0">
                            <a:latin typeface="Cambria Math" panose="02040503050406030204" pitchFamily="18" charset="0"/>
                            <a:cs typeface="Calibri" panose="020F0502020204030204" pitchFamily="34" charset="0"/>
                          </a:rPr>
                          <m:t> </m:t>
                        </m:r>
                        <m:r>
                          <a:rPr lang="en-US" sz="1000" b="0" i="1" dirty="0">
                            <a:latin typeface="Cambria Math" panose="02040503050406030204" pitchFamily="18" charset="0"/>
                            <a:cs typeface="Calibri" panose="020F0502020204030204" pitchFamily="34" charset="0"/>
                          </a:rPr>
                          <m:t>𝑎𝑛𝑑</m:t>
                        </m:r>
                        <m:r>
                          <a:rPr lang="en-US" sz="1000" b="0" i="1" dirty="0" smtClean="0">
                            <a:latin typeface="Cambria Math" panose="02040503050406030204" pitchFamily="18" charset="0"/>
                            <a:cs typeface="Calibri" panose="020F0502020204030204" pitchFamily="34" charset="0"/>
                          </a:rPr>
                          <m:t> 90</m:t>
                        </m:r>
                        <m:r>
                          <a:rPr lang="en-US" sz="1000" b="0" i="1" dirty="0">
                            <a:latin typeface="Cambria Math" panose="02040503050406030204" pitchFamily="18" charset="0"/>
                            <a:cs typeface="Calibri" panose="020F0502020204030204" pitchFamily="34" charset="0"/>
                          </a:rPr>
                          <m:t>%≥</m:t>
                        </m:r>
                        <m:r>
                          <a:rPr lang="en-US" altLang="zh-CN" sz="1000" b="0" i="1" kern="0">
                            <a:solidFill>
                              <a:schemeClr val="tx1"/>
                            </a:solidFill>
                            <a:latin typeface="Cambria Math" panose="02040503050406030204" pitchFamily="18" charset="0"/>
                            <a:ea typeface="Cambria Math" panose="02040503050406030204" pitchFamily="18" charset="0"/>
                          </a:rPr>
                          <m:t>h</m:t>
                        </m:r>
                      </m:e>
                      <m:sub>
                        <m:r>
                          <a:rPr lang="en-US" altLang="zh-CN" sz="1000" b="0" i="1" kern="0" smtClean="0">
                            <a:solidFill>
                              <a:schemeClr val="tx1"/>
                            </a:solidFill>
                            <a:latin typeface="Cambria Math" panose="02040503050406030204" pitchFamily="18" charset="0"/>
                            <a:ea typeface="Cambria Math" panose="02040503050406030204" pitchFamily="18" charset="0"/>
                          </a:rPr>
                          <m:t>4</m:t>
                        </m:r>
                      </m:sub>
                    </m:sSub>
                    <m:r>
                      <a:rPr lang="en-US" altLang="zh-CN" sz="1000" b="0" i="1" kern="0">
                        <a:solidFill>
                          <a:schemeClr val="tx1"/>
                        </a:solidFill>
                        <a:latin typeface="Cambria Math" panose="02040503050406030204" pitchFamily="18" charset="0"/>
                        <a:ea typeface="Cambria Math" panose="02040503050406030204" pitchFamily="18" charset="0"/>
                      </a:rPr>
                      <m:t>≥</m:t>
                    </m:r>
                    <m:r>
                      <a:rPr lang="en-US" altLang="zh-CN" sz="1000" b="0" i="1" kern="0" smtClean="0">
                        <a:solidFill>
                          <a:schemeClr val="tx1"/>
                        </a:solidFill>
                        <a:latin typeface="Cambria Math" panose="02040503050406030204" pitchFamily="18" charset="0"/>
                        <a:ea typeface="Cambria Math" panose="02040503050406030204" pitchFamily="18" charset="0"/>
                      </a:rPr>
                      <m:t>88</m:t>
                    </m:r>
                    <m:r>
                      <a:rPr lang="en-US" altLang="zh-CN" sz="1000" b="0" i="1" kern="0">
                        <a:solidFill>
                          <a:schemeClr val="tx1"/>
                        </a:solidFill>
                        <a:latin typeface="Cambria Math" panose="02040503050406030204" pitchFamily="18" charset="0"/>
                        <a:ea typeface="Cambria Math" panose="02040503050406030204" pitchFamily="18" charset="0"/>
                      </a:rPr>
                      <m:t>%</m:t>
                    </m:r>
                  </m:oMath>
                </a14:m>
                <a:r>
                  <a:rPr lang="en-US" altLang="zh-CN" sz="1000" b="0" i="1" kern="0" dirty="0">
                    <a:solidFill>
                      <a:schemeClr val="tx1"/>
                    </a:solidFill>
                    <a:latin typeface="Cambria Math" panose="02040503050406030204" pitchFamily="18" charset="0"/>
                    <a:ea typeface="Cambria Math" panose="02040503050406030204" pitchFamily="18" charset="0"/>
                  </a:rPr>
                  <a:t> </a:t>
                </a:r>
                <a:r>
                  <a:rPr lang="en-GB" altLang="zh-CN" sz="1000" b="0" i="1" kern="0" dirty="0" smtClean="0">
                    <a:solidFill>
                      <a:schemeClr val="tx1"/>
                    </a:solidFill>
                    <a:latin typeface="Cambria Math" panose="02040503050406030204" pitchFamily="18" charset="0"/>
                    <a:ea typeface="Cambria Math" panose="02040503050406030204" pitchFamily="18" charset="0"/>
                  </a:rPr>
                  <a:t>(4)</a:t>
                </a:r>
              </a:p>
            </p:txBody>
          </p:sp>
        </mc:Choice>
        <mc:Fallback xmlns="">
          <p:sp>
            <p:nvSpPr>
              <p:cNvPr id="51" name="内容占位符 2"/>
              <p:cNvSpPr txBox="1">
                <a:spLocks noRot="1" noChangeAspect="1" noMove="1" noResize="1" noEditPoints="1" noAdjustHandles="1" noChangeArrowheads="1" noChangeShapeType="1" noTextEdit="1"/>
              </p:cNvSpPr>
              <p:nvPr/>
            </p:nvSpPr>
            <p:spPr>
              <a:xfrm>
                <a:off x="4305354" y="4161458"/>
                <a:ext cx="3043909" cy="1032858"/>
              </a:xfrm>
              <a:prstGeom prst="rect">
                <a:avLst/>
              </a:prstGeom>
              <a:blipFill rotWithShape="0">
                <a:blip r:embed="rId12"/>
                <a:stretch>
                  <a:fillRect/>
                </a:stretch>
              </a:blipFill>
            </p:spPr>
            <p:txBody>
              <a:bodyPr/>
              <a:lstStyle/>
              <a:p>
                <a:r>
                  <a:rPr lang="zh-CN" altLang="en-US">
                    <a:noFill/>
                  </a:rPr>
                  <a:t> </a:t>
                </a:r>
              </a:p>
            </p:txBody>
          </p:sp>
        </mc:Fallback>
      </mc:AlternateContent>
      <p:sp>
        <p:nvSpPr>
          <p:cNvPr id="54" name="右大括号 53"/>
          <p:cNvSpPr/>
          <p:nvPr/>
        </p:nvSpPr>
        <p:spPr bwMode="auto">
          <a:xfrm rot="10800000">
            <a:off x="3998192" y="4246214"/>
            <a:ext cx="285916" cy="915823"/>
          </a:xfrm>
          <a:prstGeom prst="rightBrace">
            <a:avLst>
              <a:gd name="adj1" fmla="val 8333"/>
              <a:gd name="adj2" fmla="val 51597"/>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b="0" i="0" u="none" strike="noStrike" cap="none" normalizeH="0" baseline="0" smtClean="0">
              <a:ln>
                <a:noFill/>
              </a:ln>
              <a:solidFill>
                <a:schemeClr val="tx1"/>
              </a:solidFill>
              <a:effectLst/>
              <a:latin typeface="Arial" charset="0"/>
            </a:endParaRPr>
          </a:p>
        </p:txBody>
      </p:sp>
      <p:sp>
        <p:nvSpPr>
          <p:cNvPr id="55" name="文本框 54"/>
          <p:cNvSpPr txBox="1"/>
          <p:nvPr/>
        </p:nvSpPr>
        <p:spPr>
          <a:xfrm>
            <a:off x="4244371" y="5725388"/>
            <a:ext cx="3905471" cy="400110"/>
          </a:xfrm>
          <a:prstGeom prst="rect">
            <a:avLst/>
          </a:prstGeom>
          <a:solidFill>
            <a:srgbClr val="CCFFCC"/>
          </a:solidFill>
          <a:ln w="28575">
            <a:noFill/>
            <a:prstDash val="dash"/>
          </a:ln>
        </p:spPr>
        <p:txBody>
          <a:bodyPr wrap="square" rtlCol="0">
            <a:spAutoFit/>
          </a:bodyPr>
          <a:lstStyle>
            <a:defPPr>
              <a:defRPr lang="en-US"/>
            </a:defPPr>
            <a:lvl1pPr>
              <a:defRPr sz="1300" i="1">
                <a:solidFill>
                  <a:srgbClr val="0000FF"/>
                </a:solidFill>
                <a:latin typeface="Cambria Math" panose="02040503050406030204" pitchFamily="18" charset="0"/>
              </a:defRPr>
            </a:lvl1pPr>
          </a:lstStyle>
          <a:p>
            <a:pPr algn="r"/>
            <a:r>
              <a:rPr lang="en-US" sz="1000" dirty="0"/>
              <a:t>QoE requirement </a:t>
            </a:r>
          </a:p>
          <a:p>
            <a:pPr algn="r"/>
            <a:r>
              <a:rPr lang="en-US" sz="1000" dirty="0"/>
              <a:t>for Slice </a:t>
            </a:r>
            <a:r>
              <a:rPr lang="en-US" sz="1000" dirty="0" smtClean="0"/>
              <a:t>B</a:t>
            </a:r>
            <a:endParaRPr lang="en-US" sz="1000" dirty="0"/>
          </a:p>
        </p:txBody>
      </p:sp>
      <p:sp>
        <p:nvSpPr>
          <p:cNvPr id="75" name="文本框 74"/>
          <p:cNvSpPr txBox="1"/>
          <p:nvPr/>
        </p:nvSpPr>
        <p:spPr>
          <a:xfrm>
            <a:off x="4244371" y="5259565"/>
            <a:ext cx="3905471" cy="400110"/>
          </a:xfrm>
          <a:prstGeom prst="rect">
            <a:avLst/>
          </a:prstGeom>
          <a:solidFill>
            <a:srgbClr val="8FE2FF"/>
          </a:solidFill>
          <a:ln w="28575">
            <a:noFill/>
            <a:prstDash val="dash"/>
          </a:ln>
        </p:spPr>
        <p:txBody>
          <a:bodyPr wrap="square" rtlCol="0">
            <a:spAutoFit/>
          </a:bodyPr>
          <a:lstStyle>
            <a:defPPr>
              <a:defRPr lang="en-US"/>
            </a:defPPr>
            <a:lvl1pPr>
              <a:defRPr sz="1300" i="1">
                <a:solidFill>
                  <a:srgbClr val="0000FF"/>
                </a:solidFill>
                <a:latin typeface="Cambria Math" panose="02040503050406030204" pitchFamily="18" charset="0"/>
              </a:defRPr>
            </a:lvl1pPr>
          </a:lstStyle>
          <a:p>
            <a:pPr algn="r"/>
            <a:r>
              <a:rPr lang="en-US" sz="1000" dirty="0" smtClean="0"/>
              <a:t>QoE requirement </a:t>
            </a:r>
          </a:p>
          <a:p>
            <a:pPr algn="r"/>
            <a:r>
              <a:rPr lang="en-US" sz="1000" dirty="0" smtClean="0"/>
              <a:t>for Slice </a:t>
            </a:r>
            <a:r>
              <a:rPr lang="en-US" sz="1000" dirty="0"/>
              <a:t>A</a:t>
            </a:r>
          </a:p>
        </p:txBody>
      </p:sp>
      <p:sp>
        <p:nvSpPr>
          <p:cNvPr id="77" name="右大括号 76"/>
          <p:cNvSpPr/>
          <p:nvPr/>
        </p:nvSpPr>
        <p:spPr bwMode="auto">
          <a:xfrm rot="10800000">
            <a:off x="4007621" y="5245564"/>
            <a:ext cx="285916" cy="915823"/>
          </a:xfrm>
          <a:prstGeom prst="rightBrace">
            <a:avLst>
              <a:gd name="adj1" fmla="val 8333"/>
              <a:gd name="adj2" fmla="val 51597"/>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b="0" i="0" u="none" strike="noStrike" cap="none" normalizeH="0" baseline="0" smtClean="0">
              <a:ln>
                <a:noFill/>
              </a:ln>
              <a:solidFill>
                <a:schemeClr val="tx1"/>
              </a:solidFill>
              <a:effectLst/>
              <a:latin typeface="Arial" charset="0"/>
            </a:endParaRPr>
          </a:p>
        </p:txBody>
      </p:sp>
      <mc:AlternateContent xmlns:mc="http://schemas.openxmlformats.org/markup-compatibility/2006" xmlns:a14="http://schemas.microsoft.com/office/drawing/2010/main">
        <mc:Choice Requires="a14">
          <p:sp>
            <p:nvSpPr>
              <p:cNvPr id="79" name="内容占位符 2"/>
              <p:cNvSpPr txBox="1">
                <a:spLocks/>
              </p:cNvSpPr>
              <p:nvPr/>
            </p:nvSpPr>
            <p:spPr>
              <a:xfrm>
                <a:off x="4289267" y="5162038"/>
                <a:ext cx="3043909" cy="1032858"/>
              </a:xfrm>
              <a:prstGeom prst="rect">
                <a:avLst/>
              </a:prstGeom>
            </p:spPr>
            <p:txBody>
              <a:bodyPr/>
              <a:lstStyle>
                <a:lvl1pPr marL="300031" indent="-300031" algn="l" defTabSz="801668" rtl="0" fontAlgn="base">
                  <a:lnSpc>
                    <a:spcPct val="140000"/>
                  </a:lnSpc>
                  <a:spcBef>
                    <a:spcPct val="0"/>
                  </a:spcBef>
                  <a:spcAft>
                    <a:spcPct val="0"/>
                  </a:spcAft>
                  <a:buClr>
                    <a:schemeClr val="bg2"/>
                  </a:buClr>
                  <a:buSzPct val="60000"/>
                  <a:buFont typeface="Wingdings" pitchFamily="2" charset="2"/>
                  <a:buChar char="l"/>
                  <a:defRPr sz="2000" b="1">
                    <a:solidFill>
                      <a:schemeClr val="tx1"/>
                    </a:solidFill>
                    <a:latin typeface="微软雅黑" panose="020B0503020204020204" pitchFamily="34" charset="-122"/>
                    <a:ea typeface="微软雅黑" panose="020B0503020204020204" pitchFamily="34" charset="-122"/>
                    <a:cs typeface="+mn-cs"/>
                  </a:defRPr>
                </a:lvl1pPr>
                <a:lvl2pPr marL="652447" indent="-250819" algn="l" defTabSz="801668" rtl="0" fontAlgn="base">
                  <a:lnSpc>
                    <a:spcPct val="140000"/>
                  </a:lnSpc>
                  <a:spcBef>
                    <a:spcPct val="0"/>
                  </a:spcBef>
                  <a:spcAft>
                    <a:spcPct val="0"/>
                  </a:spcAft>
                  <a:buClr>
                    <a:schemeClr val="tx1"/>
                  </a:buClr>
                  <a:buSzPct val="50000"/>
                  <a:buFont typeface="Wingdings" pitchFamily="2" charset="2"/>
                  <a:buChar char="p"/>
                  <a:defRPr>
                    <a:solidFill>
                      <a:schemeClr val="tx1"/>
                    </a:solidFill>
                    <a:latin typeface="微软雅黑" panose="020B0503020204020204" pitchFamily="34" charset="-122"/>
                    <a:ea typeface="微软雅黑" panose="020B0503020204020204" pitchFamily="34" charset="-122"/>
                  </a:defRPr>
                </a:lvl2pPr>
                <a:lvl3pPr marL="1003275" indent="-201608" algn="l" defTabSz="801668" rtl="0" fontAlgn="base">
                  <a:lnSpc>
                    <a:spcPct val="140000"/>
                  </a:lnSpc>
                  <a:spcBef>
                    <a:spcPct val="0"/>
                  </a:spcBef>
                  <a:spcAft>
                    <a:spcPct val="0"/>
                  </a:spcAft>
                  <a:buSzPct val="50000"/>
                  <a:buFont typeface="Wingdings" pitchFamily="2" charset="2"/>
                  <a:buChar char="n"/>
                  <a:defRPr sz="1600">
                    <a:solidFill>
                      <a:schemeClr val="tx1"/>
                    </a:solidFill>
                    <a:latin typeface="微软雅黑" panose="020B0503020204020204" pitchFamily="34" charset="-122"/>
                    <a:ea typeface="微软雅黑" panose="020B0503020204020204" pitchFamily="34" charset="-122"/>
                  </a:defRPr>
                </a:lvl3pPr>
                <a:lvl4pPr marL="1401728" indent="-200020" algn="l" defTabSz="801668" rtl="0" fontAlgn="base">
                  <a:lnSpc>
                    <a:spcPct val="140000"/>
                  </a:lnSpc>
                  <a:spcBef>
                    <a:spcPct val="0"/>
                  </a:spcBef>
                  <a:spcAft>
                    <a:spcPct val="0"/>
                  </a:spcAft>
                  <a:buChar char="–"/>
                  <a:defRPr sz="1400">
                    <a:solidFill>
                      <a:schemeClr val="tx1"/>
                    </a:solidFill>
                    <a:latin typeface="微软雅黑" panose="020B0503020204020204" pitchFamily="34" charset="-122"/>
                    <a:ea typeface="微软雅黑" panose="020B0503020204020204" pitchFamily="34" charset="-122"/>
                  </a:defRPr>
                </a:lvl4pPr>
                <a:lvl5pPr marL="1803355"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微软雅黑" panose="020B0503020204020204" pitchFamily="34" charset="-122"/>
                    <a:ea typeface="微软雅黑" panose="020B0503020204020204" pitchFamily="34" charset="-122"/>
                  </a:defRPr>
                </a:lvl5pPr>
                <a:lvl6pPr marL="2260544"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6pPr>
                <a:lvl7pPr marL="2717732"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7pPr>
                <a:lvl8pPr marL="3174921"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8pPr>
                <a:lvl9pPr marL="3632109" indent="-201608" algn="l" defTabSz="801668" rtl="0" fontAlgn="base">
                  <a:lnSpc>
                    <a:spcPct val="140000"/>
                  </a:lnSpc>
                  <a:spcBef>
                    <a:spcPct val="0"/>
                  </a:spcBef>
                  <a:spcAft>
                    <a:spcPct val="0"/>
                  </a:spcAft>
                  <a:buFont typeface="FrutigerNext LT Medium" pitchFamily="20" charset="0"/>
                  <a:buChar char="~"/>
                  <a:defRPr sz="1200">
                    <a:solidFill>
                      <a:schemeClr val="tx1"/>
                    </a:solidFill>
                    <a:latin typeface="+mj-lt"/>
                    <a:ea typeface="+mn-ea"/>
                  </a:defRPr>
                </a:lvl9pPr>
              </a:lstStyle>
              <a:p>
                <a:pPr marL="12700" indent="0">
                  <a:buNone/>
                </a:pPr>
                <a14:m>
                  <m:oMath xmlns:m="http://schemas.openxmlformats.org/officeDocument/2006/math">
                    <m:r>
                      <m:rPr>
                        <m:nor/>
                      </m:rPr>
                      <a:rPr lang="en-US" sz="1000" b="0" dirty="0" smtClean="0">
                        <a:latin typeface="Calibri" panose="020F0502020204030204" pitchFamily="34" charset="0"/>
                        <a:cs typeface="Calibri" panose="020F0502020204030204" pitchFamily="34" charset="0"/>
                      </a:rPr>
                      <m:t>Service</m:t>
                    </m:r>
                    <m:r>
                      <m:rPr>
                        <m:nor/>
                      </m:rPr>
                      <a:rPr lang="en-US" sz="1000" b="0" dirty="0" smtClean="0">
                        <a:latin typeface="Calibri" panose="020F0502020204030204" pitchFamily="34" charset="0"/>
                        <a:cs typeface="Calibri" panose="020F0502020204030204" pitchFamily="34" charset="0"/>
                      </a:rPr>
                      <m:t> 1 </m:t>
                    </m:r>
                    <m:r>
                      <m:rPr>
                        <m:nor/>
                      </m:rPr>
                      <a:rPr lang="en-US" sz="1000" b="0" smtClean="0">
                        <a:latin typeface="Calibri" panose="020F0502020204030204" pitchFamily="34" charset="0"/>
                        <a:cs typeface="Calibri" panose="020F0502020204030204" pitchFamily="34" charset="0"/>
                      </a:rPr>
                      <m:t>MOS</m:t>
                    </m:r>
                    <m:r>
                      <a:rPr lang="en-US" sz="1000" b="0" i="1">
                        <a:latin typeface="Cambria Math" panose="02040503050406030204" pitchFamily="18" charset="0"/>
                        <a:ea typeface="Cambria Math" panose="02040503050406030204" pitchFamily="18" charset="0"/>
                        <a:cs typeface="Calibri" panose="020F0502020204030204" pitchFamily="34" charset="0"/>
                      </a:rPr>
                      <m:t>≥</m:t>
                    </m:r>
                    <m:r>
                      <m:rPr>
                        <m:nor/>
                      </m:rPr>
                      <a:rPr lang="en-US" sz="1000" b="0" dirty="0">
                        <a:latin typeface="Calibri" panose="020F0502020204030204" pitchFamily="34" charset="0"/>
                        <a:cs typeface="Calibri" panose="020F0502020204030204" pitchFamily="34" charset="0"/>
                      </a:rPr>
                      <m:t>3.0</m:t>
                    </m:r>
                    <m:r>
                      <a:rPr lang="en-US" sz="1000" b="0" i="1" dirty="0" smtClean="0">
                        <a:latin typeface="Cambria Math" panose="02040503050406030204" pitchFamily="18" charset="0"/>
                        <a:cs typeface="Calibri" panose="020F0502020204030204" pitchFamily="34" charset="0"/>
                      </a:rPr>
                      <m:t> </m:t>
                    </m:r>
                    <m:r>
                      <a:rPr lang="en-US" sz="1000" b="0" i="1" dirty="0" smtClean="0">
                        <a:latin typeface="Cambria Math" panose="02040503050406030204" pitchFamily="18" charset="0"/>
                        <a:cs typeface="Calibri" panose="020F0502020204030204" pitchFamily="34" charset="0"/>
                      </a:rPr>
                      <m:t>𝑎𝑛𝑑</m:t>
                    </m:r>
                    <m:r>
                      <a:rPr lang="en-US" sz="1000" b="0" i="1" dirty="0" smtClean="0">
                        <a:latin typeface="Cambria Math" panose="02040503050406030204" pitchFamily="18" charset="0"/>
                        <a:cs typeface="Calibri" panose="020F0502020204030204" pitchFamily="34" charset="0"/>
                      </a:rPr>
                      <m:t> 85%≥</m:t>
                    </m:r>
                    <m:sSub>
                      <m:sSubPr>
                        <m:ctrlPr>
                          <a:rPr lang="zh-CN" altLang="zh-CN" sz="1000" b="0" i="1" kern="0">
                            <a:latin typeface="Cambria Math" panose="02040503050406030204" pitchFamily="18" charset="0"/>
                          </a:rPr>
                        </m:ctrlPr>
                      </m:sSubPr>
                      <m:e>
                        <m:r>
                          <a:rPr lang="en-US" altLang="zh-CN" sz="1000" b="0" i="1" kern="0">
                            <a:latin typeface="Cambria Math" panose="02040503050406030204" pitchFamily="18" charset="0"/>
                            <a:ea typeface="Cambria Math" panose="02040503050406030204" pitchFamily="18" charset="0"/>
                          </a:rPr>
                          <m:t>h</m:t>
                        </m:r>
                      </m:e>
                      <m:sub>
                        <m:r>
                          <a:rPr lang="en-US" altLang="zh-CN" sz="1000" b="0" i="1" kern="0">
                            <a:latin typeface="Cambria Math" panose="02040503050406030204" pitchFamily="18" charset="0"/>
                            <a:ea typeface="Cambria Math" panose="02040503050406030204" pitchFamily="18" charset="0"/>
                          </a:rPr>
                          <m:t>1</m:t>
                        </m:r>
                      </m:sub>
                    </m:sSub>
                    <m:r>
                      <a:rPr lang="en-US" altLang="zh-CN" sz="1000" b="0" i="1" kern="0">
                        <a:latin typeface="Cambria Math" panose="02040503050406030204" pitchFamily="18" charset="0"/>
                        <a:ea typeface="Cambria Math" panose="02040503050406030204" pitchFamily="18" charset="0"/>
                      </a:rPr>
                      <m:t>≥80%</m:t>
                    </m:r>
                  </m:oMath>
                </a14:m>
                <a:r>
                  <a:rPr lang="en-GB" altLang="zh-CN" sz="1000" b="0" i="1" kern="0" dirty="0" smtClean="0">
                    <a:solidFill>
                      <a:schemeClr val="tx1"/>
                    </a:solidFill>
                    <a:latin typeface="Cambria Math" panose="02040503050406030204" pitchFamily="18" charset="0"/>
                    <a:ea typeface="Cambria Math" panose="02040503050406030204" pitchFamily="18" charset="0"/>
                  </a:rPr>
                  <a:t>(</a:t>
                </a:r>
                <a:r>
                  <a:rPr lang="en-GB" altLang="zh-CN" sz="1000" b="0" i="1" kern="0" dirty="0">
                    <a:solidFill>
                      <a:schemeClr val="tx1"/>
                    </a:solidFill>
                    <a:latin typeface="Cambria Math" panose="02040503050406030204" pitchFamily="18" charset="0"/>
                    <a:ea typeface="Cambria Math" panose="02040503050406030204" pitchFamily="18" charset="0"/>
                  </a:rPr>
                  <a:t>1)</a:t>
                </a:r>
              </a:p>
              <a:p>
                <a:pPr marL="12700" indent="0">
                  <a:buNone/>
                </a:pPr>
                <a14:m>
                  <m:oMath xmlns:m="http://schemas.openxmlformats.org/officeDocument/2006/math">
                    <m:sSub>
                      <m:sSubPr>
                        <m:ctrlPr>
                          <a:rPr lang="zh-CN" altLang="zh-CN" sz="1000" b="0" i="1" kern="0" smtClean="0">
                            <a:solidFill>
                              <a:schemeClr val="tx1"/>
                            </a:solidFill>
                            <a:latin typeface="Cambria Math" panose="02040503050406030204" pitchFamily="18" charset="0"/>
                          </a:rPr>
                        </m:ctrlPr>
                      </m:sSubPr>
                      <m:e>
                        <m:r>
                          <m:rPr>
                            <m:nor/>
                          </m:rPr>
                          <a:rPr lang="en-US" sz="1000" b="0" dirty="0">
                            <a:latin typeface="Calibri" panose="020F0502020204030204" pitchFamily="34" charset="0"/>
                            <a:cs typeface="Calibri" panose="020F0502020204030204" pitchFamily="34" charset="0"/>
                          </a:rPr>
                          <m:t>Service</m:t>
                        </m:r>
                        <m:r>
                          <m:rPr>
                            <m:nor/>
                          </m:rPr>
                          <a:rPr lang="en-US" sz="1000" b="0" dirty="0">
                            <a:latin typeface="Calibri" panose="020F0502020204030204" pitchFamily="34" charset="0"/>
                            <a:cs typeface="Calibri" panose="020F0502020204030204" pitchFamily="34" charset="0"/>
                          </a:rPr>
                          <m:t> 2 </m:t>
                        </m:r>
                        <m:r>
                          <m:rPr>
                            <m:nor/>
                          </m:rPr>
                          <a:rPr lang="en-US" sz="1000" b="0">
                            <a:latin typeface="Calibri" panose="020F0502020204030204" pitchFamily="34" charset="0"/>
                            <a:cs typeface="Calibri" panose="020F0502020204030204" pitchFamily="34" charset="0"/>
                          </a:rPr>
                          <m:t>MOS</m:t>
                        </m:r>
                        <m:r>
                          <a:rPr lang="en-US" sz="1000" b="0" i="1">
                            <a:latin typeface="Cambria Math" panose="02040503050406030204" pitchFamily="18" charset="0"/>
                            <a:ea typeface="Cambria Math" panose="02040503050406030204" pitchFamily="18" charset="0"/>
                            <a:cs typeface="Calibri" panose="020F0502020204030204" pitchFamily="34" charset="0"/>
                          </a:rPr>
                          <m:t>≥</m:t>
                        </m:r>
                        <m:r>
                          <m:rPr>
                            <m:nor/>
                          </m:rPr>
                          <a:rPr lang="en-US" sz="1000" b="0" dirty="0">
                            <a:latin typeface="Calibri" panose="020F0502020204030204" pitchFamily="34" charset="0"/>
                            <a:cs typeface="Calibri" panose="020F0502020204030204" pitchFamily="34" charset="0"/>
                          </a:rPr>
                          <m:t>3.</m:t>
                        </m:r>
                        <m:r>
                          <a:rPr lang="en-US" sz="1000" b="0" i="1" dirty="0" smtClean="0">
                            <a:latin typeface="Cambria Math" panose="02040503050406030204" pitchFamily="18" charset="0"/>
                            <a:cs typeface="Calibri" panose="020F0502020204030204" pitchFamily="34" charset="0"/>
                          </a:rPr>
                          <m:t>5</m:t>
                        </m:r>
                        <m:r>
                          <a:rPr lang="en-US" sz="1000" b="0" i="1" dirty="0">
                            <a:latin typeface="Cambria Math" panose="02040503050406030204" pitchFamily="18" charset="0"/>
                            <a:cs typeface="Calibri" panose="020F0502020204030204" pitchFamily="34" charset="0"/>
                          </a:rPr>
                          <m:t> </m:t>
                        </m:r>
                        <m:r>
                          <a:rPr lang="en-US" sz="1000" b="0" i="1" dirty="0">
                            <a:latin typeface="Cambria Math" panose="02040503050406030204" pitchFamily="18" charset="0"/>
                            <a:cs typeface="Calibri" panose="020F0502020204030204" pitchFamily="34" charset="0"/>
                          </a:rPr>
                          <m:t>𝑎𝑛𝑑</m:t>
                        </m:r>
                        <m:r>
                          <a:rPr lang="en-US" sz="1000" b="0" i="1" dirty="0" smtClean="0">
                            <a:latin typeface="Cambria Math" panose="02040503050406030204" pitchFamily="18" charset="0"/>
                            <a:cs typeface="Calibri" panose="020F0502020204030204" pitchFamily="34" charset="0"/>
                          </a:rPr>
                          <m:t> 87</m:t>
                        </m:r>
                        <m:r>
                          <a:rPr lang="en-US" sz="1000" b="0" i="1" dirty="0">
                            <a:latin typeface="Cambria Math" panose="02040503050406030204" pitchFamily="18" charset="0"/>
                            <a:cs typeface="Calibri" panose="020F0502020204030204" pitchFamily="34" charset="0"/>
                          </a:rPr>
                          <m:t>%≥</m:t>
                        </m:r>
                        <m:r>
                          <a:rPr lang="en-US" altLang="zh-CN" sz="1000" b="0" i="1" kern="0">
                            <a:solidFill>
                              <a:schemeClr val="tx1"/>
                            </a:solidFill>
                            <a:latin typeface="Cambria Math" panose="02040503050406030204" pitchFamily="18" charset="0"/>
                            <a:ea typeface="Cambria Math" panose="02040503050406030204" pitchFamily="18" charset="0"/>
                          </a:rPr>
                          <m:t>h</m:t>
                        </m:r>
                      </m:e>
                      <m:sub>
                        <m:r>
                          <a:rPr lang="en-US" altLang="zh-CN" sz="1000" b="0" i="1" kern="0">
                            <a:solidFill>
                              <a:schemeClr val="tx1"/>
                            </a:solidFill>
                            <a:latin typeface="Cambria Math" panose="02040503050406030204" pitchFamily="18" charset="0"/>
                            <a:ea typeface="Cambria Math" panose="02040503050406030204" pitchFamily="18" charset="0"/>
                          </a:rPr>
                          <m:t>2</m:t>
                        </m:r>
                      </m:sub>
                    </m:sSub>
                    <m:r>
                      <a:rPr lang="en-US" altLang="zh-CN" sz="1000" b="0" i="1" kern="0">
                        <a:solidFill>
                          <a:schemeClr val="tx1"/>
                        </a:solidFill>
                        <a:latin typeface="Cambria Math" panose="02040503050406030204" pitchFamily="18" charset="0"/>
                        <a:ea typeface="Cambria Math" panose="02040503050406030204" pitchFamily="18" charset="0"/>
                      </a:rPr>
                      <m:t>≥</m:t>
                    </m:r>
                    <m:r>
                      <a:rPr lang="en-US" altLang="zh-CN" sz="1000" b="0" i="1" kern="0" smtClean="0">
                        <a:solidFill>
                          <a:schemeClr val="tx1"/>
                        </a:solidFill>
                        <a:latin typeface="Cambria Math" panose="02040503050406030204" pitchFamily="18" charset="0"/>
                        <a:ea typeface="Cambria Math" panose="02040503050406030204" pitchFamily="18" charset="0"/>
                      </a:rPr>
                      <m:t>80</m:t>
                    </m:r>
                    <m:r>
                      <a:rPr lang="en-US" altLang="zh-CN" sz="1000" b="0" i="1" kern="0">
                        <a:solidFill>
                          <a:schemeClr val="tx1"/>
                        </a:solidFill>
                        <a:latin typeface="Cambria Math" panose="02040503050406030204" pitchFamily="18" charset="0"/>
                        <a:ea typeface="Cambria Math" panose="02040503050406030204" pitchFamily="18" charset="0"/>
                      </a:rPr>
                      <m:t>%</m:t>
                    </m:r>
                  </m:oMath>
                </a14:m>
                <a:r>
                  <a:rPr lang="en-GB" altLang="zh-CN" sz="1000" b="0" i="1" kern="0" dirty="0" smtClean="0">
                    <a:solidFill>
                      <a:schemeClr val="tx1"/>
                    </a:solidFill>
                    <a:latin typeface="Cambria Math" panose="02040503050406030204" pitchFamily="18" charset="0"/>
                    <a:ea typeface="Cambria Math" panose="02040503050406030204" pitchFamily="18" charset="0"/>
                  </a:rPr>
                  <a:t>(2</a:t>
                </a:r>
                <a:r>
                  <a:rPr lang="en-GB" altLang="zh-CN" sz="1000" b="0" i="1" kern="0" dirty="0">
                    <a:solidFill>
                      <a:schemeClr val="tx1"/>
                    </a:solidFill>
                    <a:latin typeface="Cambria Math" panose="02040503050406030204" pitchFamily="18" charset="0"/>
                    <a:ea typeface="Cambria Math" panose="02040503050406030204" pitchFamily="18" charset="0"/>
                  </a:rPr>
                  <a:t>)</a:t>
                </a:r>
              </a:p>
              <a:p>
                <a:pPr marL="12700" indent="0">
                  <a:buNone/>
                </a:pPr>
                <a14:m>
                  <m:oMath xmlns:m="http://schemas.openxmlformats.org/officeDocument/2006/math">
                    <m:sSub>
                      <m:sSubPr>
                        <m:ctrlPr>
                          <a:rPr lang="zh-CN" altLang="zh-CN" sz="1000" b="0" i="1" kern="0">
                            <a:solidFill>
                              <a:schemeClr val="tx1"/>
                            </a:solidFill>
                            <a:latin typeface="Cambria Math" panose="02040503050406030204" pitchFamily="18" charset="0"/>
                          </a:rPr>
                        </m:ctrlPr>
                      </m:sSubPr>
                      <m:e>
                        <m:r>
                          <m:rPr>
                            <m:nor/>
                          </m:rPr>
                          <a:rPr lang="en-US" sz="1000" b="0" dirty="0">
                            <a:latin typeface="Calibri" panose="020F0502020204030204" pitchFamily="34" charset="0"/>
                            <a:cs typeface="Calibri" panose="020F0502020204030204" pitchFamily="34" charset="0"/>
                          </a:rPr>
                          <m:t>Service</m:t>
                        </m:r>
                        <m:r>
                          <m:rPr>
                            <m:nor/>
                          </m:rPr>
                          <a:rPr lang="en-US" sz="1000" b="0" dirty="0">
                            <a:latin typeface="Calibri" panose="020F0502020204030204" pitchFamily="34" charset="0"/>
                            <a:cs typeface="Calibri" panose="020F0502020204030204" pitchFamily="34" charset="0"/>
                          </a:rPr>
                          <m:t> 3 </m:t>
                        </m:r>
                        <m:r>
                          <m:rPr>
                            <m:nor/>
                          </m:rPr>
                          <a:rPr lang="en-US" sz="1000" b="0">
                            <a:latin typeface="Calibri" panose="020F0502020204030204" pitchFamily="34" charset="0"/>
                            <a:cs typeface="Calibri" panose="020F0502020204030204" pitchFamily="34" charset="0"/>
                          </a:rPr>
                          <m:t>MOS</m:t>
                        </m:r>
                        <m:r>
                          <a:rPr lang="en-US" sz="1000" b="0" i="1">
                            <a:latin typeface="Cambria Math" panose="02040503050406030204" pitchFamily="18" charset="0"/>
                            <a:ea typeface="Cambria Math" panose="02040503050406030204" pitchFamily="18" charset="0"/>
                            <a:cs typeface="Calibri" panose="020F0502020204030204" pitchFamily="34" charset="0"/>
                          </a:rPr>
                          <m:t>≥</m:t>
                        </m:r>
                        <m:r>
                          <m:rPr>
                            <m:nor/>
                          </m:rPr>
                          <a:rPr lang="en-US" sz="1000" b="0" i="0" smtClean="0">
                            <a:latin typeface="Cambria Math" panose="02040503050406030204" pitchFamily="18" charset="0"/>
                            <a:ea typeface="Cambria Math" panose="02040503050406030204" pitchFamily="18" charset="0"/>
                            <a:cs typeface="Calibri" panose="020F0502020204030204" pitchFamily="34" charset="0"/>
                          </a:rPr>
                          <m:t>4</m:t>
                        </m:r>
                        <m:r>
                          <m:rPr>
                            <m:nor/>
                          </m:rPr>
                          <a:rPr lang="en-US" sz="1000" b="0" dirty="0">
                            <a:latin typeface="Calibri" panose="020F0502020204030204" pitchFamily="34" charset="0"/>
                            <a:cs typeface="Calibri" panose="020F0502020204030204" pitchFamily="34" charset="0"/>
                          </a:rPr>
                          <m:t>.0</m:t>
                        </m:r>
                        <m:r>
                          <a:rPr lang="en-US" sz="1000" b="0" i="1" dirty="0">
                            <a:latin typeface="Cambria Math" panose="02040503050406030204" pitchFamily="18" charset="0"/>
                            <a:cs typeface="Calibri" panose="020F0502020204030204" pitchFamily="34" charset="0"/>
                          </a:rPr>
                          <m:t> </m:t>
                        </m:r>
                        <m:r>
                          <a:rPr lang="en-US" sz="1000" b="0" i="1" dirty="0">
                            <a:latin typeface="Cambria Math" panose="02040503050406030204" pitchFamily="18" charset="0"/>
                            <a:cs typeface="Calibri" panose="020F0502020204030204" pitchFamily="34" charset="0"/>
                          </a:rPr>
                          <m:t>𝑎𝑛𝑑</m:t>
                        </m:r>
                        <m:r>
                          <a:rPr lang="en-US" sz="1000" b="0" i="1" dirty="0" smtClean="0">
                            <a:latin typeface="Cambria Math" panose="02040503050406030204" pitchFamily="18" charset="0"/>
                            <a:cs typeface="Calibri" panose="020F0502020204030204" pitchFamily="34" charset="0"/>
                          </a:rPr>
                          <m:t> 86</m:t>
                        </m:r>
                        <m:r>
                          <a:rPr lang="en-US" sz="1000" b="0" i="1" dirty="0">
                            <a:latin typeface="Cambria Math" panose="02040503050406030204" pitchFamily="18" charset="0"/>
                            <a:cs typeface="Calibri" panose="020F0502020204030204" pitchFamily="34" charset="0"/>
                          </a:rPr>
                          <m:t>%≥</m:t>
                        </m:r>
                        <m:r>
                          <a:rPr lang="en-US" altLang="zh-CN" sz="1000" b="0" i="1" kern="0">
                            <a:solidFill>
                              <a:schemeClr val="tx1"/>
                            </a:solidFill>
                            <a:latin typeface="Cambria Math" panose="02040503050406030204" pitchFamily="18" charset="0"/>
                            <a:ea typeface="Cambria Math" panose="02040503050406030204" pitchFamily="18" charset="0"/>
                          </a:rPr>
                          <m:t>h</m:t>
                        </m:r>
                      </m:e>
                      <m:sub>
                        <m:r>
                          <a:rPr lang="en-US" altLang="zh-CN" sz="1000" b="0" i="1" kern="0" smtClean="0">
                            <a:solidFill>
                              <a:schemeClr val="tx1"/>
                            </a:solidFill>
                            <a:latin typeface="Cambria Math" panose="02040503050406030204" pitchFamily="18" charset="0"/>
                            <a:ea typeface="Cambria Math" panose="02040503050406030204" pitchFamily="18" charset="0"/>
                          </a:rPr>
                          <m:t>3</m:t>
                        </m:r>
                      </m:sub>
                    </m:sSub>
                    <m:r>
                      <a:rPr lang="en-US" altLang="zh-CN" sz="1000" b="0" i="1" kern="0">
                        <a:solidFill>
                          <a:schemeClr val="tx1"/>
                        </a:solidFill>
                        <a:latin typeface="Cambria Math" panose="02040503050406030204" pitchFamily="18" charset="0"/>
                        <a:ea typeface="Cambria Math" panose="02040503050406030204" pitchFamily="18" charset="0"/>
                      </a:rPr>
                      <m:t>≥</m:t>
                    </m:r>
                    <m:r>
                      <a:rPr lang="en-US" altLang="zh-CN" sz="1000" b="0" i="1" kern="0" smtClean="0">
                        <a:solidFill>
                          <a:schemeClr val="tx1"/>
                        </a:solidFill>
                        <a:latin typeface="Cambria Math" panose="02040503050406030204" pitchFamily="18" charset="0"/>
                        <a:ea typeface="Cambria Math" panose="02040503050406030204" pitchFamily="18" charset="0"/>
                      </a:rPr>
                      <m:t>80</m:t>
                    </m:r>
                    <m:r>
                      <a:rPr lang="en-US" altLang="zh-CN" sz="1000" b="0" i="1" kern="0">
                        <a:solidFill>
                          <a:schemeClr val="tx1"/>
                        </a:solidFill>
                        <a:latin typeface="Cambria Math" panose="02040503050406030204" pitchFamily="18" charset="0"/>
                        <a:ea typeface="Cambria Math" panose="02040503050406030204" pitchFamily="18" charset="0"/>
                      </a:rPr>
                      <m:t>%</m:t>
                    </m:r>
                  </m:oMath>
                </a14:m>
                <a:r>
                  <a:rPr lang="en-US" altLang="zh-CN" sz="1000" b="0" i="1" kern="0" dirty="0">
                    <a:solidFill>
                      <a:schemeClr val="tx1"/>
                    </a:solidFill>
                    <a:latin typeface="Cambria Math" panose="02040503050406030204" pitchFamily="18" charset="0"/>
                    <a:ea typeface="Cambria Math" panose="02040503050406030204" pitchFamily="18" charset="0"/>
                  </a:rPr>
                  <a:t> </a:t>
                </a:r>
                <a:r>
                  <a:rPr lang="en-GB" altLang="zh-CN" sz="1000" b="0" i="1" kern="0" dirty="0" smtClean="0">
                    <a:solidFill>
                      <a:schemeClr val="tx1"/>
                    </a:solidFill>
                    <a:latin typeface="Cambria Math" panose="02040503050406030204" pitchFamily="18" charset="0"/>
                    <a:ea typeface="Cambria Math" panose="02040503050406030204" pitchFamily="18" charset="0"/>
                  </a:rPr>
                  <a:t>(3)</a:t>
                </a:r>
                <a:endParaRPr lang="en-GB" altLang="zh-CN" sz="1000" b="0" i="1" kern="0" dirty="0">
                  <a:solidFill>
                    <a:schemeClr val="tx1"/>
                  </a:solidFill>
                  <a:latin typeface="Cambria Math" panose="02040503050406030204" pitchFamily="18" charset="0"/>
                  <a:ea typeface="Cambria Math" panose="02040503050406030204" pitchFamily="18" charset="0"/>
                </a:endParaRPr>
              </a:p>
              <a:p>
                <a:pPr marL="12700" indent="0">
                  <a:buNone/>
                </a:pPr>
                <a14:m>
                  <m:oMath xmlns:m="http://schemas.openxmlformats.org/officeDocument/2006/math">
                    <m:sSub>
                      <m:sSubPr>
                        <m:ctrlPr>
                          <a:rPr lang="zh-CN" altLang="zh-CN" sz="1000" b="0" i="1" kern="0">
                            <a:solidFill>
                              <a:schemeClr val="tx1"/>
                            </a:solidFill>
                            <a:latin typeface="Cambria Math" panose="02040503050406030204" pitchFamily="18" charset="0"/>
                          </a:rPr>
                        </m:ctrlPr>
                      </m:sSubPr>
                      <m:e>
                        <m:r>
                          <m:rPr>
                            <m:nor/>
                          </m:rPr>
                          <a:rPr lang="en-US" sz="1000" b="0" dirty="0">
                            <a:latin typeface="Calibri" panose="020F0502020204030204" pitchFamily="34" charset="0"/>
                            <a:cs typeface="Calibri" panose="020F0502020204030204" pitchFamily="34" charset="0"/>
                          </a:rPr>
                          <m:t>Service</m:t>
                        </m:r>
                        <m:r>
                          <m:rPr>
                            <m:nor/>
                          </m:rPr>
                          <a:rPr lang="en-US" sz="1000" b="0" dirty="0">
                            <a:latin typeface="Calibri" panose="020F0502020204030204" pitchFamily="34" charset="0"/>
                            <a:cs typeface="Calibri" panose="020F0502020204030204" pitchFamily="34" charset="0"/>
                          </a:rPr>
                          <m:t> 4 </m:t>
                        </m:r>
                        <m:r>
                          <m:rPr>
                            <m:nor/>
                          </m:rPr>
                          <a:rPr lang="en-US" sz="1000" b="0">
                            <a:latin typeface="Calibri" panose="020F0502020204030204" pitchFamily="34" charset="0"/>
                            <a:cs typeface="Calibri" panose="020F0502020204030204" pitchFamily="34" charset="0"/>
                          </a:rPr>
                          <m:t>MOS</m:t>
                        </m:r>
                        <m:r>
                          <a:rPr lang="en-US" sz="1000" b="0" i="1">
                            <a:latin typeface="Cambria Math" panose="02040503050406030204" pitchFamily="18" charset="0"/>
                            <a:ea typeface="Cambria Math" panose="02040503050406030204" pitchFamily="18" charset="0"/>
                            <a:cs typeface="Calibri" panose="020F0502020204030204" pitchFamily="34" charset="0"/>
                          </a:rPr>
                          <m:t>≥</m:t>
                        </m:r>
                        <m:r>
                          <m:rPr>
                            <m:nor/>
                          </m:rPr>
                          <a:rPr lang="en-US" sz="1000" b="0" dirty="0">
                            <a:latin typeface="Calibri" panose="020F0502020204030204" pitchFamily="34" charset="0"/>
                            <a:cs typeface="Calibri" panose="020F0502020204030204" pitchFamily="34" charset="0"/>
                          </a:rPr>
                          <m:t>3.0</m:t>
                        </m:r>
                        <m:r>
                          <a:rPr lang="en-US" sz="1000" b="0" i="1" dirty="0">
                            <a:latin typeface="Cambria Math" panose="02040503050406030204" pitchFamily="18" charset="0"/>
                            <a:cs typeface="Calibri" panose="020F0502020204030204" pitchFamily="34" charset="0"/>
                          </a:rPr>
                          <m:t> </m:t>
                        </m:r>
                        <m:r>
                          <a:rPr lang="en-US" sz="1000" b="0" i="1" dirty="0">
                            <a:latin typeface="Cambria Math" panose="02040503050406030204" pitchFamily="18" charset="0"/>
                            <a:cs typeface="Calibri" panose="020F0502020204030204" pitchFamily="34" charset="0"/>
                          </a:rPr>
                          <m:t>𝑎𝑛𝑑</m:t>
                        </m:r>
                        <m:r>
                          <a:rPr lang="en-US" sz="1000" b="0" i="1" dirty="0" smtClean="0">
                            <a:latin typeface="Cambria Math" panose="02040503050406030204" pitchFamily="18" charset="0"/>
                            <a:cs typeface="Calibri" panose="020F0502020204030204" pitchFamily="34" charset="0"/>
                          </a:rPr>
                          <m:t> </m:t>
                        </m:r>
                        <m:r>
                          <a:rPr lang="en-US" sz="1000" b="0" i="1" dirty="0">
                            <a:latin typeface="Cambria Math" panose="02040503050406030204" pitchFamily="18" charset="0"/>
                            <a:cs typeface="Calibri" panose="020F0502020204030204" pitchFamily="34" charset="0"/>
                          </a:rPr>
                          <m:t>8</m:t>
                        </m:r>
                        <m:r>
                          <a:rPr lang="en-US" sz="1000" b="0" i="1" dirty="0" smtClean="0">
                            <a:latin typeface="Cambria Math" panose="02040503050406030204" pitchFamily="18" charset="0"/>
                            <a:cs typeface="Calibri" panose="020F0502020204030204" pitchFamily="34" charset="0"/>
                          </a:rPr>
                          <m:t>8</m:t>
                        </m:r>
                        <m:r>
                          <a:rPr lang="en-US" sz="1000" b="0" i="1" dirty="0">
                            <a:latin typeface="Cambria Math" panose="02040503050406030204" pitchFamily="18" charset="0"/>
                            <a:cs typeface="Calibri" panose="020F0502020204030204" pitchFamily="34" charset="0"/>
                          </a:rPr>
                          <m:t>%≥</m:t>
                        </m:r>
                        <m:r>
                          <a:rPr lang="en-US" altLang="zh-CN" sz="1000" b="0" i="1" kern="0">
                            <a:solidFill>
                              <a:schemeClr val="tx1"/>
                            </a:solidFill>
                            <a:latin typeface="Cambria Math" panose="02040503050406030204" pitchFamily="18" charset="0"/>
                            <a:ea typeface="Cambria Math" panose="02040503050406030204" pitchFamily="18" charset="0"/>
                          </a:rPr>
                          <m:t>h</m:t>
                        </m:r>
                      </m:e>
                      <m:sub>
                        <m:r>
                          <a:rPr lang="en-US" altLang="zh-CN" sz="1000" b="0" i="1" kern="0" smtClean="0">
                            <a:solidFill>
                              <a:schemeClr val="tx1"/>
                            </a:solidFill>
                            <a:latin typeface="Cambria Math" panose="02040503050406030204" pitchFamily="18" charset="0"/>
                            <a:ea typeface="Cambria Math" panose="02040503050406030204" pitchFamily="18" charset="0"/>
                          </a:rPr>
                          <m:t>4</m:t>
                        </m:r>
                      </m:sub>
                    </m:sSub>
                    <m:r>
                      <a:rPr lang="en-US" altLang="zh-CN" sz="1000" b="0" i="1" kern="0">
                        <a:solidFill>
                          <a:schemeClr val="tx1"/>
                        </a:solidFill>
                        <a:latin typeface="Cambria Math" panose="02040503050406030204" pitchFamily="18" charset="0"/>
                        <a:ea typeface="Cambria Math" panose="02040503050406030204" pitchFamily="18" charset="0"/>
                      </a:rPr>
                      <m:t>≥</m:t>
                    </m:r>
                    <m:r>
                      <a:rPr lang="en-US" altLang="zh-CN" sz="1000" b="0" i="1" kern="0" smtClean="0">
                        <a:solidFill>
                          <a:schemeClr val="tx1"/>
                        </a:solidFill>
                        <a:latin typeface="Cambria Math" panose="02040503050406030204" pitchFamily="18" charset="0"/>
                        <a:ea typeface="Cambria Math" panose="02040503050406030204" pitchFamily="18" charset="0"/>
                      </a:rPr>
                      <m:t>80</m:t>
                    </m:r>
                    <m:r>
                      <a:rPr lang="en-US" altLang="zh-CN" sz="1000" b="0" i="1" kern="0">
                        <a:solidFill>
                          <a:schemeClr val="tx1"/>
                        </a:solidFill>
                        <a:latin typeface="Cambria Math" panose="02040503050406030204" pitchFamily="18" charset="0"/>
                        <a:ea typeface="Cambria Math" panose="02040503050406030204" pitchFamily="18" charset="0"/>
                      </a:rPr>
                      <m:t>%</m:t>
                    </m:r>
                  </m:oMath>
                </a14:m>
                <a:r>
                  <a:rPr lang="en-US" altLang="zh-CN" sz="1000" b="0" i="1" kern="0" dirty="0">
                    <a:solidFill>
                      <a:schemeClr val="tx1"/>
                    </a:solidFill>
                    <a:latin typeface="Cambria Math" panose="02040503050406030204" pitchFamily="18" charset="0"/>
                    <a:ea typeface="Cambria Math" panose="02040503050406030204" pitchFamily="18" charset="0"/>
                  </a:rPr>
                  <a:t> </a:t>
                </a:r>
                <a:r>
                  <a:rPr lang="en-GB" altLang="zh-CN" sz="1000" b="0" i="1" kern="0" dirty="0" smtClean="0">
                    <a:solidFill>
                      <a:schemeClr val="tx1"/>
                    </a:solidFill>
                    <a:latin typeface="Cambria Math" panose="02040503050406030204" pitchFamily="18" charset="0"/>
                    <a:ea typeface="Cambria Math" panose="02040503050406030204" pitchFamily="18" charset="0"/>
                  </a:rPr>
                  <a:t>(4)</a:t>
                </a:r>
              </a:p>
            </p:txBody>
          </p:sp>
        </mc:Choice>
        <mc:Fallback xmlns="">
          <p:sp>
            <p:nvSpPr>
              <p:cNvPr id="79" name="内容占位符 2"/>
              <p:cNvSpPr txBox="1">
                <a:spLocks noRot="1" noChangeAspect="1" noMove="1" noResize="1" noEditPoints="1" noAdjustHandles="1" noChangeArrowheads="1" noChangeShapeType="1" noTextEdit="1"/>
              </p:cNvSpPr>
              <p:nvPr/>
            </p:nvSpPr>
            <p:spPr>
              <a:xfrm>
                <a:off x="4289267" y="5162038"/>
                <a:ext cx="3043909" cy="1032858"/>
              </a:xfrm>
              <a:prstGeom prst="rect">
                <a:avLst/>
              </a:prstGeom>
              <a:blipFill rotWithShape="0">
                <a:blip r:embed="rId13"/>
                <a:stretch>
                  <a:fillRect/>
                </a:stretch>
              </a:blipFill>
            </p:spPr>
            <p:txBody>
              <a:bodyPr/>
              <a:lstStyle/>
              <a:p>
                <a:r>
                  <a:rPr lang="zh-CN" altLang="en-US">
                    <a:noFill/>
                  </a:rPr>
                  <a:t> </a:t>
                </a:r>
              </a:p>
            </p:txBody>
          </p:sp>
        </mc:Fallback>
      </mc:AlternateContent>
      <p:sp>
        <p:nvSpPr>
          <p:cNvPr id="83" name="文本框 82"/>
          <p:cNvSpPr txBox="1"/>
          <p:nvPr/>
        </p:nvSpPr>
        <p:spPr>
          <a:xfrm>
            <a:off x="3333290" y="4505965"/>
            <a:ext cx="1011819" cy="323165"/>
          </a:xfrm>
          <a:prstGeom prst="rect">
            <a:avLst/>
          </a:prstGeom>
          <a:noFill/>
        </p:spPr>
        <p:txBody>
          <a:bodyPr wrap="square">
            <a:spAutoFit/>
          </a:bodyPr>
          <a:lstStyle>
            <a:defPPr>
              <a:defRPr lang="en-GB"/>
            </a:defPPr>
            <a:lvl1pPr algn="ctr">
              <a:buNone/>
              <a:defRPr sz="750">
                <a:latin typeface="微软雅黑" panose="020B0503020204020204" pitchFamily="34" charset="-122"/>
                <a:ea typeface="微软雅黑" panose="020B0503020204020204" pitchFamily="34" charset="-122"/>
              </a:defRPr>
            </a:lvl1pPr>
          </a:lstStyle>
          <a:p>
            <a:r>
              <a:rPr lang="en-US" altLang="zh-CN" dirty="0" smtClean="0">
                <a:solidFill>
                  <a:srgbClr val="FF0000"/>
                </a:solidFill>
              </a:rPr>
              <a:t>Load </a:t>
            </a:r>
          </a:p>
          <a:p>
            <a:r>
              <a:rPr lang="en-US" altLang="zh-CN" dirty="0" smtClean="0">
                <a:solidFill>
                  <a:srgbClr val="FF0000"/>
                </a:solidFill>
              </a:rPr>
              <a:t>level </a:t>
            </a:r>
            <a:r>
              <a:rPr lang="en-US" altLang="zh-CN" dirty="0">
                <a:solidFill>
                  <a:srgbClr val="FF0000"/>
                </a:solidFill>
              </a:rPr>
              <a:t>3</a:t>
            </a:r>
          </a:p>
        </p:txBody>
      </p:sp>
      <p:sp>
        <p:nvSpPr>
          <p:cNvPr id="84" name="文本框 83"/>
          <p:cNvSpPr txBox="1"/>
          <p:nvPr/>
        </p:nvSpPr>
        <p:spPr>
          <a:xfrm>
            <a:off x="3561294" y="5520299"/>
            <a:ext cx="605131" cy="323165"/>
          </a:xfrm>
          <a:prstGeom prst="rect">
            <a:avLst/>
          </a:prstGeom>
          <a:noFill/>
        </p:spPr>
        <p:txBody>
          <a:bodyPr wrap="square">
            <a:spAutoFit/>
          </a:bodyPr>
          <a:lstStyle>
            <a:defPPr>
              <a:defRPr lang="en-GB"/>
            </a:defPPr>
            <a:lvl1pPr algn="ctr">
              <a:buNone/>
              <a:defRPr sz="750">
                <a:latin typeface="微软雅黑" panose="020B0503020204020204" pitchFamily="34" charset="-122"/>
                <a:ea typeface="微软雅黑" panose="020B0503020204020204" pitchFamily="34" charset="-122"/>
              </a:defRPr>
            </a:lvl1pPr>
          </a:lstStyle>
          <a:p>
            <a:r>
              <a:rPr lang="en-US" altLang="zh-CN" dirty="0" smtClean="0">
                <a:solidFill>
                  <a:srgbClr val="FF0000"/>
                </a:solidFill>
              </a:rPr>
              <a:t>Load </a:t>
            </a:r>
          </a:p>
          <a:p>
            <a:r>
              <a:rPr lang="en-US" altLang="zh-CN" dirty="0" smtClean="0">
                <a:solidFill>
                  <a:srgbClr val="FF0000"/>
                </a:solidFill>
              </a:rPr>
              <a:t>level 4</a:t>
            </a:r>
            <a:endParaRPr lang="en-US" altLang="zh-CN" dirty="0">
              <a:solidFill>
                <a:srgbClr val="FF0000"/>
              </a:solidFill>
            </a:endParaRPr>
          </a:p>
        </p:txBody>
      </p:sp>
      <p:sp>
        <p:nvSpPr>
          <p:cNvPr id="87" name="下箭头 86"/>
          <p:cNvSpPr/>
          <p:nvPr/>
        </p:nvSpPr>
        <p:spPr bwMode="auto">
          <a:xfrm>
            <a:off x="5691646" y="4104855"/>
            <a:ext cx="239150" cy="125849"/>
          </a:xfrm>
          <a:prstGeom prst="downArrow">
            <a:avLst/>
          </a:prstGeom>
          <a:noFill/>
          <a:ln w="19050"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US" sz="1333">
              <a:latin typeface="Arial" charset="0"/>
            </a:endParaRPr>
          </a:p>
        </p:txBody>
      </p:sp>
      <p:sp>
        <p:nvSpPr>
          <p:cNvPr id="88" name="文本框 87"/>
          <p:cNvSpPr txBox="1"/>
          <p:nvPr/>
        </p:nvSpPr>
        <p:spPr>
          <a:xfrm>
            <a:off x="3357949" y="5841200"/>
            <a:ext cx="1011819" cy="553998"/>
          </a:xfrm>
          <a:prstGeom prst="rect">
            <a:avLst/>
          </a:prstGeom>
          <a:noFill/>
        </p:spPr>
        <p:txBody>
          <a:bodyPr wrap="square">
            <a:spAutoFit/>
          </a:bodyPr>
          <a:lstStyle>
            <a:defPPr>
              <a:defRPr lang="en-GB"/>
            </a:defPPr>
            <a:lvl1pPr algn="ctr">
              <a:buNone/>
              <a:defRPr sz="750">
                <a:latin typeface="微软雅黑" panose="020B0503020204020204" pitchFamily="34" charset="-122"/>
                <a:ea typeface="微软雅黑" panose="020B0503020204020204" pitchFamily="34" charset="-122"/>
              </a:defRPr>
            </a:lvl1pPr>
          </a:lstStyle>
          <a:p>
            <a:r>
              <a:rPr lang="en-US" altLang="zh-CN" sz="1000" b="1" dirty="0" smtClean="0">
                <a:solidFill>
                  <a:srgbClr val="FF0000"/>
                </a:solidFill>
              </a:rPr>
              <a:t>.</a:t>
            </a:r>
          </a:p>
          <a:p>
            <a:r>
              <a:rPr lang="en-US" altLang="zh-CN" sz="1000" b="1" dirty="0" smtClean="0">
                <a:solidFill>
                  <a:srgbClr val="FF0000"/>
                </a:solidFill>
              </a:rPr>
              <a:t>.</a:t>
            </a:r>
          </a:p>
          <a:p>
            <a:r>
              <a:rPr lang="en-US" altLang="zh-CN" sz="1000" b="1" dirty="0" smtClean="0">
                <a:solidFill>
                  <a:srgbClr val="FF0000"/>
                </a:solidFill>
              </a:rPr>
              <a:t>.</a:t>
            </a:r>
          </a:p>
        </p:txBody>
      </p:sp>
      <p:sp>
        <p:nvSpPr>
          <p:cNvPr id="90" name="下箭头 89"/>
          <p:cNvSpPr/>
          <p:nvPr/>
        </p:nvSpPr>
        <p:spPr bwMode="auto">
          <a:xfrm rot="16200000">
            <a:off x="8003668" y="2610215"/>
            <a:ext cx="384000" cy="314645"/>
          </a:xfrm>
          <a:prstGeom prst="downArrow">
            <a:avLst/>
          </a:prstGeom>
          <a:noFill/>
          <a:ln w="19050"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US" sz="1333">
              <a:latin typeface="Arial" charset="0"/>
            </a:endParaRPr>
          </a:p>
        </p:txBody>
      </p:sp>
      <p:sp>
        <p:nvSpPr>
          <p:cNvPr id="105" name="文本框 104"/>
          <p:cNvSpPr txBox="1"/>
          <p:nvPr/>
        </p:nvSpPr>
        <p:spPr>
          <a:xfrm>
            <a:off x="9073283" y="684932"/>
            <a:ext cx="1060052" cy="461665"/>
          </a:xfrm>
          <a:prstGeom prst="rect">
            <a:avLst/>
          </a:prstGeom>
          <a:solidFill>
            <a:schemeClr val="accent1"/>
          </a:solidFill>
        </p:spPr>
        <p:txBody>
          <a:bodyPr wrap="square" rtlCol="0">
            <a:spAutoFit/>
          </a:bodyPr>
          <a:lstStyle/>
          <a:p>
            <a:pPr algn="ctr"/>
            <a:r>
              <a:rPr lang="en-US" sz="1200" b="1" dirty="0" smtClean="0">
                <a:solidFill>
                  <a:schemeClr val="bg1"/>
                </a:solidFill>
                <a:latin typeface="+mj-lt"/>
              </a:rPr>
              <a:t>Network Load level ID</a:t>
            </a:r>
          </a:p>
        </p:txBody>
      </p:sp>
      <p:sp>
        <p:nvSpPr>
          <p:cNvPr id="106" name="文本框 105"/>
          <p:cNvSpPr txBox="1"/>
          <p:nvPr/>
        </p:nvSpPr>
        <p:spPr>
          <a:xfrm>
            <a:off x="10385742" y="670515"/>
            <a:ext cx="1684273" cy="461665"/>
          </a:xfrm>
          <a:prstGeom prst="rect">
            <a:avLst/>
          </a:prstGeom>
          <a:solidFill>
            <a:schemeClr val="accent1"/>
          </a:solidFill>
        </p:spPr>
        <p:txBody>
          <a:bodyPr wrap="square" rtlCol="0">
            <a:spAutoFit/>
          </a:bodyPr>
          <a:lstStyle/>
          <a:p>
            <a:pPr algn="ctr"/>
            <a:r>
              <a:rPr lang="en-US" sz="1200" b="1" dirty="0">
                <a:solidFill>
                  <a:schemeClr val="bg1"/>
                </a:solidFill>
                <a:latin typeface="+mj-lt"/>
              </a:rPr>
              <a:t>Corresponding service distribution </a:t>
            </a:r>
            <a:r>
              <a:rPr lang="en-US" sz="1200" b="1" dirty="0" smtClean="0">
                <a:solidFill>
                  <a:schemeClr val="bg1"/>
                </a:solidFill>
                <a:latin typeface="+mj-lt"/>
              </a:rPr>
              <a:t>Infor </a:t>
            </a:r>
          </a:p>
        </p:txBody>
      </p:sp>
      <p:sp>
        <p:nvSpPr>
          <p:cNvPr id="109" name="右箭头 108"/>
          <p:cNvSpPr/>
          <p:nvPr/>
        </p:nvSpPr>
        <p:spPr bwMode="auto">
          <a:xfrm rot="5400000">
            <a:off x="2536046" y="5004638"/>
            <a:ext cx="861215" cy="115347"/>
          </a:xfrm>
          <a:prstGeom prst="rightArrow">
            <a:avLst/>
          </a:prstGeom>
          <a:solidFill>
            <a:srgbClr val="C00000"/>
          </a:solidFill>
          <a:ln w="3175" cap="flat" cmpd="sng" algn="ctr">
            <a:solidFill>
              <a:srgbClr val="C00000"/>
            </a:solidFill>
            <a:prstDash val="solid"/>
            <a:round/>
            <a:headEnd type="none" w="med" len="med"/>
            <a:tailEnd type="none" w="med" len="med"/>
          </a:ln>
          <a:effectLst/>
        </p:spPr>
        <p:txBody>
          <a:bodyPr rot="0" spcFirstLastPara="0" vertOverflow="overflow" horzOverflow="overflow" vert="horz" wrap="square" lIns="51408" tIns="25704" rIns="51408" bIns="25704" numCol="1" spcCol="0" rtlCol="0" fromWordArt="0" anchor="t" anchorCtr="0" forceAA="0" compatLnSpc="1">
            <a:prstTxWarp prst="textNoShape">
              <a:avLst/>
            </a:prstTxWarp>
            <a:noAutofit/>
          </a:bodyPr>
          <a:lstStyle/>
          <a:p>
            <a:pPr defTabSz="514076" eaLnBrk="0" hangingPunct="0"/>
            <a:endParaRPr lang="zh-CN" altLang="en-US" sz="700" dirty="0">
              <a:solidFill>
                <a:schemeClr val="tx1"/>
              </a:solidFill>
              <a:latin typeface="微软雅黑" panose="020B0503020204020204" pitchFamily="34" charset="-122"/>
              <a:ea typeface="微软雅黑" panose="020B0503020204020204" pitchFamily="34" charset="-122"/>
            </a:endParaRPr>
          </a:p>
        </p:txBody>
      </p:sp>
      <p:cxnSp>
        <p:nvCxnSpPr>
          <p:cNvPr id="110" name="肘形连接符 109"/>
          <p:cNvCxnSpPr/>
          <p:nvPr/>
        </p:nvCxnSpPr>
        <p:spPr bwMode="auto">
          <a:xfrm rot="10800000" flipV="1">
            <a:off x="3702238" y="3380029"/>
            <a:ext cx="5106004" cy="2945741"/>
          </a:xfrm>
          <a:prstGeom prst="bentConnector3">
            <a:avLst>
              <a:gd name="adj1" fmla="val 586"/>
            </a:avLst>
          </a:prstGeom>
          <a:solidFill>
            <a:schemeClr val="accent1"/>
          </a:solidFill>
          <a:ln w="57150" cap="flat" cmpd="sng" algn="ctr">
            <a:solidFill>
              <a:srgbClr val="C00000"/>
            </a:solidFill>
            <a:prstDash val="solid"/>
            <a:round/>
            <a:headEnd type="none" w="med" len="med"/>
            <a:tailEnd type="none" w="med" len="med"/>
          </a:ln>
          <a:effectLst/>
        </p:spPr>
      </p:cxnSp>
      <p:cxnSp>
        <p:nvCxnSpPr>
          <p:cNvPr id="111" name="肘形连接符 110"/>
          <p:cNvCxnSpPr/>
          <p:nvPr/>
        </p:nvCxnSpPr>
        <p:spPr bwMode="auto">
          <a:xfrm rot="16200000" flipV="1">
            <a:off x="2477838" y="5114567"/>
            <a:ext cx="1688680" cy="733728"/>
          </a:xfrm>
          <a:prstGeom prst="bentConnector3">
            <a:avLst>
              <a:gd name="adj1" fmla="val 101141"/>
            </a:avLst>
          </a:prstGeom>
          <a:solidFill>
            <a:schemeClr val="accent1"/>
          </a:solidFill>
          <a:ln w="57150" cap="flat" cmpd="sng" algn="ctr">
            <a:solidFill>
              <a:srgbClr val="C00000"/>
            </a:solidFill>
            <a:prstDash val="solid"/>
            <a:round/>
            <a:headEnd type="none" w="med" len="med"/>
            <a:tailEnd type="none" w="med" len="med"/>
          </a:ln>
          <a:effectLst/>
        </p:spPr>
      </p:cxnSp>
      <p:cxnSp>
        <p:nvCxnSpPr>
          <p:cNvPr id="112" name="直接连接符 111"/>
          <p:cNvCxnSpPr/>
          <p:nvPr/>
        </p:nvCxnSpPr>
        <p:spPr bwMode="auto">
          <a:xfrm>
            <a:off x="8761863" y="3359372"/>
            <a:ext cx="648566" cy="565268"/>
          </a:xfrm>
          <a:prstGeom prst="line">
            <a:avLst/>
          </a:prstGeom>
          <a:solidFill>
            <a:schemeClr val="accent1"/>
          </a:solidFill>
          <a:ln w="57150" cap="flat" cmpd="sng" algn="ctr">
            <a:solidFill>
              <a:srgbClr val="C00000"/>
            </a:solidFill>
            <a:prstDash val="solid"/>
            <a:round/>
            <a:headEnd type="stealth" w="med" len="med"/>
            <a:tailEnd type="none" w="med" len="med"/>
          </a:ln>
          <a:effectLst/>
        </p:spPr>
      </p:cxnSp>
      <p:grpSp>
        <p:nvGrpSpPr>
          <p:cNvPr id="82" name="组合 81"/>
          <p:cNvGrpSpPr/>
          <p:nvPr/>
        </p:nvGrpSpPr>
        <p:grpSpPr>
          <a:xfrm>
            <a:off x="9184868" y="1135983"/>
            <a:ext cx="2984907" cy="5285669"/>
            <a:chOff x="9184868" y="1135983"/>
            <a:chExt cx="2984907" cy="5285669"/>
          </a:xfrm>
        </p:grpSpPr>
        <p:sp>
          <p:nvSpPr>
            <p:cNvPr id="86" name="矩形 85"/>
            <p:cNvSpPr/>
            <p:nvPr/>
          </p:nvSpPr>
          <p:spPr>
            <a:xfrm>
              <a:off x="9272202" y="1692408"/>
              <a:ext cx="861133" cy="400110"/>
            </a:xfrm>
            <a:prstGeom prst="rect">
              <a:avLst/>
            </a:prstGeom>
          </p:spPr>
          <p:txBody>
            <a:bodyPr wrap="none">
              <a:spAutoFit/>
            </a:bodyPr>
            <a:lstStyle/>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Network </a:t>
              </a:r>
            </a:p>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Load </a:t>
              </a:r>
              <a:r>
                <a:rPr lang="en-US" dirty="0">
                  <a:latin typeface="Calibri" panose="020F0502020204030204" pitchFamily="34" charset="0"/>
                  <a:ea typeface="宋体" panose="02010600030101010101" pitchFamily="2" charset="-122"/>
                  <a:cs typeface="Calibri" panose="020F0502020204030204" pitchFamily="34" charset="0"/>
                </a:rPr>
                <a:t>Level </a:t>
              </a:r>
              <a:r>
                <a:rPr lang="en-US" dirty="0" smtClean="0">
                  <a:latin typeface="Calibri" panose="020F0502020204030204" pitchFamily="34" charset="0"/>
                  <a:ea typeface="宋体" panose="02010600030101010101" pitchFamily="2" charset="-122"/>
                  <a:cs typeface="Calibri" panose="020F0502020204030204" pitchFamily="34" charset="0"/>
                </a:rPr>
                <a:t>1:</a:t>
              </a:r>
              <a:endParaRPr lang="en-US" dirty="0">
                <a:latin typeface="Calibri" panose="020F0502020204030204" pitchFamily="34" charset="0"/>
                <a:ea typeface="宋体" panose="02010600030101010101" pitchFamily="2" charset="-122"/>
                <a:cs typeface="Calibri" panose="020F0502020204030204" pitchFamily="34" charset="0"/>
              </a:endParaRPr>
            </a:p>
          </p:txBody>
        </p:sp>
        <p:graphicFrame>
          <p:nvGraphicFramePr>
            <p:cNvPr id="89" name="对象 88"/>
            <p:cNvGraphicFramePr>
              <a:graphicFrameLocks noChangeAspect="1"/>
            </p:cNvGraphicFramePr>
            <p:nvPr>
              <p:extLst/>
            </p:nvPr>
          </p:nvGraphicFramePr>
          <p:xfrm>
            <a:off x="11099800" y="1446418"/>
            <a:ext cx="1069975" cy="479425"/>
          </p:xfrm>
          <a:graphic>
            <a:graphicData uri="http://schemas.openxmlformats.org/presentationml/2006/ole">
              <mc:AlternateContent xmlns:mc="http://schemas.openxmlformats.org/markup-compatibility/2006">
                <mc:Choice xmlns:v="urn:schemas-microsoft-com:vml" Requires="v">
                  <p:oleObj spid="_x0000_s55530" name="Visio" r:id="rId14" imgW="1419034" imgH="666940" progId="Visio.Drawing.11">
                    <p:embed/>
                  </p:oleObj>
                </mc:Choice>
                <mc:Fallback>
                  <p:oleObj name="Visio" r:id="rId14" imgW="1419034" imgH="666940" progId="Visio.Drawing.11">
                    <p:embed/>
                    <p:pic>
                      <p:nvPicPr>
                        <p:cNvPr id="0" name=""/>
                        <p:cNvPicPr/>
                        <p:nvPr/>
                      </p:nvPicPr>
                      <p:blipFill>
                        <a:blip r:embed="rId15"/>
                        <a:stretch>
                          <a:fillRect/>
                        </a:stretch>
                      </p:blipFill>
                      <p:spPr>
                        <a:xfrm>
                          <a:off x="11099800" y="1446418"/>
                          <a:ext cx="1069975" cy="479425"/>
                        </a:xfrm>
                        <a:prstGeom prst="rect">
                          <a:avLst/>
                        </a:prstGeom>
                      </p:spPr>
                    </p:pic>
                  </p:oleObj>
                </mc:Fallback>
              </mc:AlternateContent>
            </a:graphicData>
          </a:graphic>
        </p:graphicFrame>
        <p:sp>
          <p:nvSpPr>
            <p:cNvPr id="119" name="左大括号 118"/>
            <p:cNvSpPr/>
            <p:nvPr/>
          </p:nvSpPr>
          <p:spPr bwMode="auto">
            <a:xfrm>
              <a:off x="9184868" y="1608359"/>
              <a:ext cx="197296" cy="4707773"/>
            </a:xfrm>
            <a:prstGeom prst="leftBrace">
              <a:avLst>
                <a:gd name="adj1" fmla="val 8333"/>
                <a:gd name="adj2" fmla="val 43076"/>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sz="800" b="1">
                <a:latin typeface="Arial" charset="0"/>
              </a:endParaRPr>
            </a:p>
          </p:txBody>
        </p:sp>
        <p:sp>
          <p:nvSpPr>
            <p:cNvPr id="120" name="下箭头 119"/>
            <p:cNvSpPr/>
            <p:nvPr/>
          </p:nvSpPr>
          <p:spPr bwMode="auto">
            <a:xfrm>
              <a:off x="11141401" y="1135983"/>
              <a:ext cx="192000" cy="314645"/>
            </a:xfrm>
            <a:prstGeom prst="downArrow">
              <a:avLst/>
            </a:prstGeom>
            <a:noFill/>
            <a:ln w="19050"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US" sz="1333">
                <a:latin typeface="Arial" charset="0"/>
              </a:endParaRPr>
            </a:p>
          </p:txBody>
        </p:sp>
        <p:sp>
          <p:nvSpPr>
            <p:cNvPr id="121" name="下箭头 120"/>
            <p:cNvSpPr/>
            <p:nvPr/>
          </p:nvSpPr>
          <p:spPr bwMode="auto">
            <a:xfrm>
              <a:off x="9520811" y="1152762"/>
              <a:ext cx="192000" cy="314645"/>
            </a:xfrm>
            <a:prstGeom prst="downArrow">
              <a:avLst/>
            </a:prstGeom>
            <a:noFill/>
            <a:ln w="19050"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US" sz="1333">
                <a:latin typeface="Arial" charset="0"/>
              </a:endParaRPr>
            </a:p>
          </p:txBody>
        </p:sp>
        <p:sp>
          <p:nvSpPr>
            <p:cNvPr id="122" name="左大括号 121"/>
            <p:cNvSpPr/>
            <p:nvPr/>
          </p:nvSpPr>
          <p:spPr bwMode="auto">
            <a:xfrm>
              <a:off x="10062325" y="1524029"/>
              <a:ext cx="216185" cy="824645"/>
            </a:xfrm>
            <a:prstGeom prst="leftBrace">
              <a:avLst>
                <a:gd name="adj1" fmla="val 8333"/>
                <a:gd name="adj2" fmla="val 43076"/>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sz="800" b="1">
                <a:latin typeface="Arial" charset="0"/>
              </a:endParaRPr>
            </a:p>
          </p:txBody>
        </p:sp>
        <p:sp>
          <p:nvSpPr>
            <p:cNvPr id="123" name="矩形 122"/>
            <p:cNvSpPr/>
            <p:nvPr/>
          </p:nvSpPr>
          <p:spPr>
            <a:xfrm>
              <a:off x="10184076" y="1471899"/>
              <a:ext cx="861133" cy="400110"/>
            </a:xfrm>
            <a:prstGeom prst="rect">
              <a:avLst/>
            </a:prstGeom>
          </p:spPr>
          <p:txBody>
            <a:bodyPr wrap="none">
              <a:spAutoFit/>
            </a:bodyPr>
            <a:lstStyle/>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Slice A</a:t>
              </a:r>
            </a:p>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Load </a:t>
              </a:r>
              <a:r>
                <a:rPr lang="en-US" dirty="0">
                  <a:latin typeface="Calibri" panose="020F0502020204030204" pitchFamily="34" charset="0"/>
                  <a:ea typeface="宋体" panose="02010600030101010101" pitchFamily="2" charset="-122"/>
                  <a:cs typeface="Calibri" panose="020F0502020204030204" pitchFamily="34" charset="0"/>
                </a:rPr>
                <a:t>Level </a:t>
              </a:r>
              <a:r>
                <a:rPr lang="en-US" dirty="0" smtClean="0">
                  <a:latin typeface="Calibri" panose="020F0502020204030204" pitchFamily="34" charset="0"/>
                  <a:ea typeface="宋体" panose="02010600030101010101" pitchFamily="2" charset="-122"/>
                  <a:cs typeface="Calibri" panose="020F0502020204030204" pitchFamily="34" charset="0"/>
                </a:rPr>
                <a:t>1:</a:t>
              </a:r>
              <a:endParaRPr lang="en-US" dirty="0">
                <a:latin typeface="Calibri" panose="020F0502020204030204" pitchFamily="34" charset="0"/>
                <a:ea typeface="宋体" panose="02010600030101010101" pitchFamily="2" charset="-122"/>
                <a:cs typeface="Calibri" panose="020F0502020204030204" pitchFamily="34" charset="0"/>
              </a:endParaRPr>
            </a:p>
          </p:txBody>
        </p:sp>
        <p:sp>
          <p:nvSpPr>
            <p:cNvPr id="124" name="矩形 123"/>
            <p:cNvSpPr/>
            <p:nvPr/>
          </p:nvSpPr>
          <p:spPr>
            <a:xfrm>
              <a:off x="10210151" y="1998257"/>
              <a:ext cx="861133" cy="400110"/>
            </a:xfrm>
            <a:prstGeom prst="rect">
              <a:avLst/>
            </a:prstGeom>
          </p:spPr>
          <p:txBody>
            <a:bodyPr wrap="none">
              <a:spAutoFit/>
            </a:bodyPr>
            <a:lstStyle/>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Slice B</a:t>
              </a:r>
            </a:p>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Load </a:t>
              </a:r>
              <a:r>
                <a:rPr lang="en-US" dirty="0">
                  <a:latin typeface="Calibri" panose="020F0502020204030204" pitchFamily="34" charset="0"/>
                  <a:ea typeface="宋体" panose="02010600030101010101" pitchFamily="2" charset="-122"/>
                  <a:cs typeface="Calibri" panose="020F0502020204030204" pitchFamily="34" charset="0"/>
                </a:rPr>
                <a:t>Level </a:t>
              </a:r>
              <a:r>
                <a:rPr lang="en-US" dirty="0" smtClean="0">
                  <a:latin typeface="Calibri" panose="020F0502020204030204" pitchFamily="34" charset="0"/>
                  <a:ea typeface="宋体" panose="02010600030101010101" pitchFamily="2" charset="-122"/>
                  <a:cs typeface="Calibri" panose="020F0502020204030204" pitchFamily="34" charset="0"/>
                </a:rPr>
                <a:t>2:</a:t>
              </a:r>
              <a:endParaRPr lang="en-US" dirty="0">
                <a:latin typeface="Calibri" panose="020F0502020204030204" pitchFamily="34" charset="0"/>
                <a:ea typeface="宋体" panose="02010600030101010101" pitchFamily="2" charset="-122"/>
                <a:cs typeface="Calibri" panose="020F0502020204030204" pitchFamily="34" charset="0"/>
              </a:endParaRPr>
            </a:p>
          </p:txBody>
        </p:sp>
        <p:sp>
          <p:nvSpPr>
            <p:cNvPr id="125" name="矩形 124"/>
            <p:cNvSpPr/>
            <p:nvPr/>
          </p:nvSpPr>
          <p:spPr>
            <a:xfrm>
              <a:off x="9272199" y="2691472"/>
              <a:ext cx="861133" cy="400110"/>
            </a:xfrm>
            <a:prstGeom prst="rect">
              <a:avLst/>
            </a:prstGeom>
          </p:spPr>
          <p:txBody>
            <a:bodyPr wrap="none">
              <a:spAutoFit/>
            </a:bodyPr>
            <a:lstStyle/>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Network </a:t>
              </a:r>
            </a:p>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Load </a:t>
              </a:r>
              <a:r>
                <a:rPr lang="en-US" dirty="0">
                  <a:latin typeface="Calibri" panose="020F0502020204030204" pitchFamily="34" charset="0"/>
                  <a:ea typeface="宋体" panose="02010600030101010101" pitchFamily="2" charset="-122"/>
                  <a:cs typeface="Calibri" panose="020F0502020204030204" pitchFamily="34" charset="0"/>
                </a:rPr>
                <a:t>Level </a:t>
              </a:r>
              <a:r>
                <a:rPr lang="en-US" dirty="0" smtClean="0">
                  <a:latin typeface="Calibri" panose="020F0502020204030204" pitchFamily="34" charset="0"/>
                  <a:ea typeface="宋体" panose="02010600030101010101" pitchFamily="2" charset="-122"/>
                  <a:cs typeface="Calibri" panose="020F0502020204030204" pitchFamily="34" charset="0"/>
                </a:rPr>
                <a:t>2:</a:t>
              </a:r>
              <a:endParaRPr lang="en-US" dirty="0">
                <a:latin typeface="Calibri" panose="020F0502020204030204" pitchFamily="34" charset="0"/>
                <a:ea typeface="宋体" panose="02010600030101010101" pitchFamily="2" charset="-122"/>
                <a:cs typeface="Calibri" panose="020F0502020204030204" pitchFamily="34" charset="0"/>
              </a:endParaRPr>
            </a:p>
          </p:txBody>
        </p:sp>
        <p:sp>
          <p:nvSpPr>
            <p:cNvPr id="126" name="左大括号 125"/>
            <p:cNvSpPr/>
            <p:nvPr/>
          </p:nvSpPr>
          <p:spPr bwMode="auto">
            <a:xfrm>
              <a:off x="10062322" y="2523093"/>
              <a:ext cx="216185" cy="824645"/>
            </a:xfrm>
            <a:prstGeom prst="leftBrace">
              <a:avLst>
                <a:gd name="adj1" fmla="val 8333"/>
                <a:gd name="adj2" fmla="val 43076"/>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sz="800" b="1">
                <a:latin typeface="Arial" charset="0"/>
              </a:endParaRPr>
            </a:p>
          </p:txBody>
        </p:sp>
        <p:sp>
          <p:nvSpPr>
            <p:cNvPr id="127" name="矩形 126"/>
            <p:cNvSpPr/>
            <p:nvPr/>
          </p:nvSpPr>
          <p:spPr>
            <a:xfrm>
              <a:off x="10184073" y="2470963"/>
              <a:ext cx="861133" cy="400110"/>
            </a:xfrm>
            <a:prstGeom prst="rect">
              <a:avLst/>
            </a:prstGeom>
          </p:spPr>
          <p:txBody>
            <a:bodyPr wrap="none">
              <a:spAutoFit/>
            </a:bodyPr>
            <a:lstStyle/>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Slice A</a:t>
              </a:r>
            </a:p>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Load </a:t>
              </a:r>
              <a:r>
                <a:rPr lang="en-US" dirty="0">
                  <a:latin typeface="Calibri" panose="020F0502020204030204" pitchFamily="34" charset="0"/>
                  <a:ea typeface="宋体" panose="02010600030101010101" pitchFamily="2" charset="-122"/>
                  <a:cs typeface="Calibri" panose="020F0502020204030204" pitchFamily="34" charset="0"/>
                </a:rPr>
                <a:t>Level </a:t>
              </a:r>
              <a:r>
                <a:rPr lang="en-US" dirty="0" smtClean="0">
                  <a:latin typeface="Calibri" panose="020F0502020204030204" pitchFamily="34" charset="0"/>
                  <a:ea typeface="宋体" panose="02010600030101010101" pitchFamily="2" charset="-122"/>
                  <a:cs typeface="Calibri" panose="020F0502020204030204" pitchFamily="34" charset="0"/>
                </a:rPr>
                <a:t>2:</a:t>
              </a:r>
              <a:endParaRPr lang="en-US" dirty="0">
                <a:latin typeface="Calibri" panose="020F0502020204030204" pitchFamily="34" charset="0"/>
                <a:ea typeface="宋体" panose="02010600030101010101" pitchFamily="2" charset="-122"/>
                <a:cs typeface="Calibri" panose="020F0502020204030204" pitchFamily="34" charset="0"/>
              </a:endParaRPr>
            </a:p>
          </p:txBody>
        </p:sp>
        <p:sp>
          <p:nvSpPr>
            <p:cNvPr id="128" name="矩形 127"/>
            <p:cNvSpPr/>
            <p:nvPr/>
          </p:nvSpPr>
          <p:spPr>
            <a:xfrm>
              <a:off x="10210148" y="2997321"/>
              <a:ext cx="861133" cy="400110"/>
            </a:xfrm>
            <a:prstGeom prst="rect">
              <a:avLst/>
            </a:prstGeom>
          </p:spPr>
          <p:txBody>
            <a:bodyPr wrap="none">
              <a:spAutoFit/>
            </a:bodyPr>
            <a:lstStyle/>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Slice B</a:t>
              </a:r>
            </a:p>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Load </a:t>
              </a:r>
              <a:r>
                <a:rPr lang="en-US" dirty="0">
                  <a:latin typeface="Calibri" panose="020F0502020204030204" pitchFamily="34" charset="0"/>
                  <a:ea typeface="宋体" panose="02010600030101010101" pitchFamily="2" charset="-122"/>
                  <a:cs typeface="Calibri" panose="020F0502020204030204" pitchFamily="34" charset="0"/>
                </a:rPr>
                <a:t>Level </a:t>
              </a:r>
              <a:r>
                <a:rPr lang="en-US" dirty="0" smtClean="0">
                  <a:latin typeface="Calibri" panose="020F0502020204030204" pitchFamily="34" charset="0"/>
                  <a:ea typeface="宋体" panose="02010600030101010101" pitchFamily="2" charset="-122"/>
                  <a:cs typeface="Calibri" panose="020F0502020204030204" pitchFamily="34" charset="0"/>
                </a:rPr>
                <a:t>1:</a:t>
              </a:r>
              <a:endParaRPr lang="en-US" dirty="0">
                <a:latin typeface="Calibri" panose="020F0502020204030204" pitchFamily="34" charset="0"/>
                <a:ea typeface="宋体" panose="02010600030101010101" pitchFamily="2" charset="-122"/>
                <a:cs typeface="Calibri" panose="020F0502020204030204" pitchFamily="34" charset="0"/>
              </a:endParaRPr>
            </a:p>
          </p:txBody>
        </p:sp>
        <p:sp>
          <p:nvSpPr>
            <p:cNvPr id="129" name="矩形 128"/>
            <p:cNvSpPr/>
            <p:nvPr/>
          </p:nvSpPr>
          <p:spPr>
            <a:xfrm>
              <a:off x="9274249" y="3715940"/>
              <a:ext cx="873958" cy="400110"/>
            </a:xfrm>
            <a:prstGeom prst="rect">
              <a:avLst/>
            </a:prstGeom>
          </p:spPr>
          <p:txBody>
            <a:bodyPr wrap="none">
              <a:spAutoFit/>
            </a:bodyPr>
            <a:lstStyle/>
            <a:p>
              <a:pPr algn="ctr">
                <a:spcAft>
                  <a:spcPts val="0"/>
                </a:spcAft>
              </a:pPr>
              <a:r>
                <a:rPr lang="en-US" b="1" dirty="0" smtClean="0">
                  <a:solidFill>
                    <a:srgbClr val="FF0000"/>
                  </a:solidFill>
                  <a:latin typeface="Calibri" panose="020F0502020204030204" pitchFamily="34" charset="0"/>
                  <a:ea typeface="宋体" panose="02010600030101010101" pitchFamily="2" charset="-122"/>
                  <a:cs typeface="Calibri" panose="020F0502020204030204" pitchFamily="34" charset="0"/>
                </a:rPr>
                <a:t>Network </a:t>
              </a:r>
            </a:p>
            <a:p>
              <a:pPr algn="ctr">
                <a:spcAft>
                  <a:spcPts val="0"/>
                </a:spcAft>
              </a:pPr>
              <a:r>
                <a:rPr lang="en-US" b="1" dirty="0" smtClean="0">
                  <a:solidFill>
                    <a:srgbClr val="FF0000"/>
                  </a:solidFill>
                  <a:latin typeface="Calibri" panose="020F0502020204030204" pitchFamily="34" charset="0"/>
                  <a:ea typeface="宋体" panose="02010600030101010101" pitchFamily="2" charset="-122"/>
                  <a:cs typeface="Calibri" panose="020F0502020204030204" pitchFamily="34" charset="0"/>
                </a:rPr>
                <a:t>Load Level 3:</a:t>
              </a:r>
              <a:endParaRPr lang="en-US" b="1" dirty="0">
                <a:solidFill>
                  <a:srgbClr val="FF0000"/>
                </a:solidFill>
                <a:latin typeface="Calibri" panose="020F0502020204030204" pitchFamily="34" charset="0"/>
                <a:ea typeface="宋体" panose="02010600030101010101" pitchFamily="2" charset="-122"/>
                <a:cs typeface="Calibri" panose="020F0502020204030204" pitchFamily="34" charset="0"/>
              </a:endParaRPr>
            </a:p>
          </p:txBody>
        </p:sp>
        <p:sp>
          <p:nvSpPr>
            <p:cNvPr id="130" name="左大括号 129"/>
            <p:cNvSpPr/>
            <p:nvPr/>
          </p:nvSpPr>
          <p:spPr bwMode="auto">
            <a:xfrm>
              <a:off x="10070784" y="3547561"/>
              <a:ext cx="216185" cy="824645"/>
            </a:xfrm>
            <a:prstGeom prst="leftBrace">
              <a:avLst>
                <a:gd name="adj1" fmla="val 8333"/>
                <a:gd name="adj2" fmla="val 43076"/>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sz="800" b="1">
                <a:latin typeface="Arial" charset="0"/>
              </a:endParaRPr>
            </a:p>
          </p:txBody>
        </p:sp>
        <p:sp>
          <p:nvSpPr>
            <p:cNvPr id="131" name="矩形 130"/>
            <p:cNvSpPr/>
            <p:nvPr/>
          </p:nvSpPr>
          <p:spPr>
            <a:xfrm>
              <a:off x="10192535" y="3495431"/>
              <a:ext cx="861133" cy="400110"/>
            </a:xfrm>
            <a:prstGeom prst="rect">
              <a:avLst/>
            </a:prstGeom>
          </p:spPr>
          <p:txBody>
            <a:bodyPr wrap="none">
              <a:spAutoFit/>
            </a:bodyPr>
            <a:lstStyle/>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Slice A</a:t>
              </a:r>
            </a:p>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Load </a:t>
              </a:r>
              <a:r>
                <a:rPr lang="en-US" dirty="0">
                  <a:latin typeface="Calibri" panose="020F0502020204030204" pitchFamily="34" charset="0"/>
                  <a:ea typeface="宋体" panose="02010600030101010101" pitchFamily="2" charset="-122"/>
                  <a:cs typeface="Calibri" panose="020F0502020204030204" pitchFamily="34" charset="0"/>
                </a:rPr>
                <a:t>Level </a:t>
              </a:r>
              <a:r>
                <a:rPr lang="en-US" dirty="0" smtClean="0">
                  <a:latin typeface="Calibri" panose="020F0502020204030204" pitchFamily="34" charset="0"/>
                  <a:ea typeface="宋体" panose="02010600030101010101" pitchFamily="2" charset="-122"/>
                  <a:cs typeface="Calibri" panose="020F0502020204030204" pitchFamily="34" charset="0"/>
                </a:rPr>
                <a:t>2:</a:t>
              </a:r>
              <a:endParaRPr lang="en-US" dirty="0">
                <a:latin typeface="Calibri" panose="020F0502020204030204" pitchFamily="34" charset="0"/>
                <a:ea typeface="宋体" panose="02010600030101010101" pitchFamily="2" charset="-122"/>
                <a:cs typeface="Calibri" panose="020F0502020204030204" pitchFamily="34" charset="0"/>
              </a:endParaRPr>
            </a:p>
          </p:txBody>
        </p:sp>
        <p:sp>
          <p:nvSpPr>
            <p:cNvPr id="132" name="矩形 131"/>
            <p:cNvSpPr/>
            <p:nvPr/>
          </p:nvSpPr>
          <p:spPr>
            <a:xfrm>
              <a:off x="10218610" y="4021789"/>
              <a:ext cx="861133" cy="400110"/>
            </a:xfrm>
            <a:prstGeom prst="rect">
              <a:avLst/>
            </a:prstGeom>
          </p:spPr>
          <p:txBody>
            <a:bodyPr wrap="none">
              <a:spAutoFit/>
            </a:bodyPr>
            <a:lstStyle/>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Slice B</a:t>
              </a:r>
            </a:p>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Load </a:t>
              </a:r>
              <a:r>
                <a:rPr lang="en-US" dirty="0">
                  <a:latin typeface="Calibri" panose="020F0502020204030204" pitchFamily="34" charset="0"/>
                  <a:ea typeface="宋体" panose="02010600030101010101" pitchFamily="2" charset="-122"/>
                  <a:cs typeface="Calibri" panose="020F0502020204030204" pitchFamily="34" charset="0"/>
                </a:rPr>
                <a:t>Level </a:t>
              </a:r>
              <a:r>
                <a:rPr lang="en-US" dirty="0" smtClean="0">
                  <a:latin typeface="Calibri" panose="020F0502020204030204" pitchFamily="34" charset="0"/>
                  <a:ea typeface="宋体" panose="02010600030101010101" pitchFamily="2" charset="-122"/>
                  <a:cs typeface="Calibri" panose="020F0502020204030204" pitchFamily="34" charset="0"/>
                </a:rPr>
                <a:t>3:</a:t>
              </a:r>
              <a:endParaRPr lang="en-US" dirty="0">
                <a:latin typeface="Calibri" panose="020F0502020204030204" pitchFamily="34" charset="0"/>
                <a:ea typeface="宋体" panose="02010600030101010101" pitchFamily="2" charset="-122"/>
                <a:cs typeface="Calibri" panose="020F0502020204030204" pitchFamily="34" charset="0"/>
              </a:endParaRPr>
            </a:p>
          </p:txBody>
        </p:sp>
        <p:sp>
          <p:nvSpPr>
            <p:cNvPr id="133" name="矩形 132"/>
            <p:cNvSpPr/>
            <p:nvPr/>
          </p:nvSpPr>
          <p:spPr>
            <a:xfrm>
              <a:off x="9289125" y="4698072"/>
              <a:ext cx="861133" cy="400110"/>
            </a:xfrm>
            <a:prstGeom prst="rect">
              <a:avLst/>
            </a:prstGeom>
          </p:spPr>
          <p:txBody>
            <a:bodyPr wrap="none">
              <a:spAutoFit/>
            </a:bodyPr>
            <a:lstStyle/>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Network </a:t>
              </a:r>
            </a:p>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Load </a:t>
              </a:r>
              <a:r>
                <a:rPr lang="en-US" dirty="0">
                  <a:latin typeface="Calibri" panose="020F0502020204030204" pitchFamily="34" charset="0"/>
                  <a:ea typeface="宋体" panose="02010600030101010101" pitchFamily="2" charset="-122"/>
                  <a:cs typeface="Calibri" panose="020F0502020204030204" pitchFamily="34" charset="0"/>
                </a:rPr>
                <a:t>Level </a:t>
              </a:r>
              <a:r>
                <a:rPr lang="en-US" dirty="0" smtClean="0">
                  <a:latin typeface="Calibri" panose="020F0502020204030204" pitchFamily="34" charset="0"/>
                  <a:ea typeface="宋体" panose="02010600030101010101" pitchFamily="2" charset="-122"/>
                  <a:cs typeface="Calibri" panose="020F0502020204030204" pitchFamily="34" charset="0"/>
                </a:rPr>
                <a:t>4:</a:t>
              </a:r>
              <a:endParaRPr lang="en-US" dirty="0">
                <a:latin typeface="Calibri" panose="020F0502020204030204" pitchFamily="34" charset="0"/>
                <a:ea typeface="宋体" panose="02010600030101010101" pitchFamily="2" charset="-122"/>
                <a:cs typeface="Calibri" panose="020F0502020204030204" pitchFamily="34" charset="0"/>
              </a:endParaRPr>
            </a:p>
          </p:txBody>
        </p:sp>
        <p:sp>
          <p:nvSpPr>
            <p:cNvPr id="134" name="左大括号 133"/>
            <p:cNvSpPr/>
            <p:nvPr/>
          </p:nvSpPr>
          <p:spPr bwMode="auto">
            <a:xfrm>
              <a:off x="10079248" y="4529693"/>
              <a:ext cx="216185" cy="824645"/>
            </a:xfrm>
            <a:prstGeom prst="leftBrace">
              <a:avLst>
                <a:gd name="adj1" fmla="val 8333"/>
                <a:gd name="adj2" fmla="val 43076"/>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sz="800" b="1">
                <a:latin typeface="Arial" charset="0"/>
              </a:endParaRPr>
            </a:p>
          </p:txBody>
        </p:sp>
        <p:sp>
          <p:nvSpPr>
            <p:cNvPr id="135" name="矩形 134"/>
            <p:cNvSpPr/>
            <p:nvPr/>
          </p:nvSpPr>
          <p:spPr>
            <a:xfrm>
              <a:off x="10200999" y="4477563"/>
              <a:ext cx="861133" cy="400110"/>
            </a:xfrm>
            <a:prstGeom prst="rect">
              <a:avLst/>
            </a:prstGeom>
          </p:spPr>
          <p:txBody>
            <a:bodyPr wrap="none">
              <a:spAutoFit/>
            </a:bodyPr>
            <a:lstStyle/>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Slice A</a:t>
              </a:r>
            </a:p>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Load </a:t>
              </a:r>
              <a:r>
                <a:rPr lang="en-US" dirty="0">
                  <a:latin typeface="Calibri" panose="020F0502020204030204" pitchFamily="34" charset="0"/>
                  <a:ea typeface="宋体" panose="02010600030101010101" pitchFamily="2" charset="-122"/>
                  <a:cs typeface="Calibri" panose="020F0502020204030204" pitchFamily="34" charset="0"/>
                </a:rPr>
                <a:t>Level </a:t>
              </a:r>
              <a:r>
                <a:rPr lang="en-US" dirty="0" smtClean="0">
                  <a:latin typeface="Calibri" panose="020F0502020204030204" pitchFamily="34" charset="0"/>
                  <a:ea typeface="宋体" panose="02010600030101010101" pitchFamily="2" charset="-122"/>
                  <a:cs typeface="Calibri" panose="020F0502020204030204" pitchFamily="34" charset="0"/>
                </a:rPr>
                <a:t>4:</a:t>
              </a:r>
              <a:endParaRPr lang="en-US" dirty="0">
                <a:latin typeface="Calibri" panose="020F0502020204030204" pitchFamily="34" charset="0"/>
                <a:ea typeface="宋体" panose="02010600030101010101" pitchFamily="2" charset="-122"/>
                <a:cs typeface="Calibri" panose="020F0502020204030204" pitchFamily="34" charset="0"/>
              </a:endParaRPr>
            </a:p>
          </p:txBody>
        </p:sp>
        <p:sp>
          <p:nvSpPr>
            <p:cNvPr id="136" name="矩形 135"/>
            <p:cNvSpPr/>
            <p:nvPr/>
          </p:nvSpPr>
          <p:spPr>
            <a:xfrm>
              <a:off x="10227074" y="5003921"/>
              <a:ext cx="861133" cy="400110"/>
            </a:xfrm>
            <a:prstGeom prst="rect">
              <a:avLst/>
            </a:prstGeom>
          </p:spPr>
          <p:txBody>
            <a:bodyPr wrap="none">
              <a:spAutoFit/>
            </a:bodyPr>
            <a:lstStyle/>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Slice B</a:t>
              </a:r>
            </a:p>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Load </a:t>
              </a:r>
              <a:r>
                <a:rPr lang="en-US" dirty="0">
                  <a:latin typeface="Calibri" panose="020F0502020204030204" pitchFamily="34" charset="0"/>
                  <a:ea typeface="宋体" panose="02010600030101010101" pitchFamily="2" charset="-122"/>
                  <a:cs typeface="Calibri" panose="020F0502020204030204" pitchFamily="34" charset="0"/>
                </a:rPr>
                <a:t>Level </a:t>
              </a:r>
              <a:r>
                <a:rPr lang="en-US" dirty="0" smtClean="0">
                  <a:latin typeface="Calibri" panose="020F0502020204030204" pitchFamily="34" charset="0"/>
                  <a:ea typeface="宋体" panose="02010600030101010101" pitchFamily="2" charset="-122"/>
                  <a:cs typeface="Calibri" panose="020F0502020204030204" pitchFamily="34" charset="0"/>
                </a:rPr>
                <a:t>4:</a:t>
              </a:r>
              <a:endParaRPr lang="en-US" dirty="0">
                <a:latin typeface="Calibri" panose="020F0502020204030204" pitchFamily="34" charset="0"/>
                <a:ea typeface="宋体" panose="02010600030101010101" pitchFamily="2" charset="-122"/>
                <a:cs typeface="Calibri" panose="020F0502020204030204" pitchFamily="34" charset="0"/>
              </a:endParaRPr>
            </a:p>
          </p:txBody>
        </p:sp>
        <p:sp>
          <p:nvSpPr>
            <p:cNvPr id="137" name="矩形 136"/>
            <p:cNvSpPr/>
            <p:nvPr/>
          </p:nvSpPr>
          <p:spPr>
            <a:xfrm>
              <a:off x="9289121" y="5697140"/>
              <a:ext cx="861133" cy="400110"/>
            </a:xfrm>
            <a:prstGeom prst="rect">
              <a:avLst/>
            </a:prstGeom>
          </p:spPr>
          <p:txBody>
            <a:bodyPr wrap="none">
              <a:spAutoFit/>
            </a:bodyPr>
            <a:lstStyle/>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Network </a:t>
              </a:r>
            </a:p>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Load </a:t>
              </a:r>
              <a:r>
                <a:rPr lang="en-US" dirty="0">
                  <a:latin typeface="Calibri" panose="020F0502020204030204" pitchFamily="34" charset="0"/>
                  <a:ea typeface="宋体" panose="02010600030101010101" pitchFamily="2" charset="-122"/>
                  <a:cs typeface="Calibri" panose="020F0502020204030204" pitchFamily="34" charset="0"/>
                </a:rPr>
                <a:t>Level </a:t>
              </a:r>
              <a:r>
                <a:rPr lang="en-US" dirty="0" smtClean="0">
                  <a:latin typeface="Calibri" panose="020F0502020204030204" pitchFamily="34" charset="0"/>
                  <a:ea typeface="宋体" panose="02010600030101010101" pitchFamily="2" charset="-122"/>
                  <a:cs typeface="Calibri" panose="020F0502020204030204" pitchFamily="34" charset="0"/>
                </a:rPr>
                <a:t>5:</a:t>
              </a:r>
              <a:endParaRPr lang="en-US" dirty="0">
                <a:latin typeface="Calibri" panose="020F0502020204030204" pitchFamily="34" charset="0"/>
                <a:ea typeface="宋体" panose="02010600030101010101" pitchFamily="2" charset="-122"/>
                <a:cs typeface="Calibri" panose="020F0502020204030204" pitchFamily="34" charset="0"/>
              </a:endParaRPr>
            </a:p>
          </p:txBody>
        </p:sp>
        <p:sp>
          <p:nvSpPr>
            <p:cNvPr id="138" name="左大括号 137"/>
            <p:cNvSpPr/>
            <p:nvPr/>
          </p:nvSpPr>
          <p:spPr bwMode="auto">
            <a:xfrm>
              <a:off x="10079244" y="5528761"/>
              <a:ext cx="216185" cy="824645"/>
            </a:xfrm>
            <a:prstGeom prst="leftBrace">
              <a:avLst>
                <a:gd name="adj1" fmla="val 8333"/>
                <a:gd name="adj2" fmla="val 43076"/>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sz="800" b="1">
                <a:latin typeface="Arial" charset="0"/>
              </a:endParaRPr>
            </a:p>
          </p:txBody>
        </p:sp>
        <p:sp>
          <p:nvSpPr>
            <p:cNvPr id="139" name="矩形 138"/>
            <p:cNvSpPr/>
            <p:nvPr/>
          </p:nvSpPr>
          <p:spPr>
            <a:xfrm>
              <a:off x="10200995" y="5476631"/>
              <a:ext cx="861133" cy="400110"/>
            </a:xfrm>
            <a:prstGeom prst="rect">
              <a:avLst/>
            </a:prstGeom>
          </p:spPr>
          <p:txBody>
            <a:bodyPr wrap="none">
              <a:spAutoFit/>
            </a:bodyPr>
            <a:lstStyle/>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Slice A</a:t>
              </a:r>
            </a:p>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Load </a:t>
              </a:r>
              <a:r>
                <a:rPr lang="en-US" dirty="0">
                  <a:latin typeface="Calibri" panose="020F0502020204030204" pitchFamily="34" charset="0"/>
                  <a:ea typeface="宋体" panose="02010600030101010101" pitchFamily="2" charset="-122"/>
                  <a:cs typeface="Calibri" panose="020F0502020204030204" pitchFamily="34" charset="0"/>
                </a:rPr>
                <a:t>Level </a:t>
              </a:r>
              <a:r>
                <a:rPr lang="en-US" dirty="0" smtClean="0">
                  <a:latin typeface="Calibri" panose="020F0502020204030204" pitchFamily="34" charset="0"/>
                  <a:ea typeface="宋体" panose="02010600030101010101" pitchFamily="2" charset="-122"/>
                  <a:cs typeface="Calibri" panose="020F0502020204030204" pitchFamily="34" charset="0"/>
                </a:rPr>
                <a:t>4:</a:t>
              </a:r>
              <a:endParaRPr lang="en-US" dirty="0">
                <a:latin typeface="Calibri" panose="020F0502020204030204" pitchFamily="34" charset="0"/>
                <a:ea typeface="宋体" panose="02010600030101010101" pitchFamily="2" charset="-122"/>
                <a:cs typeface="Calibri" panose="020F0502020204030204" pitchFamily="34" charset="0"/>
              </a:endParaRPr>
            </a:p>
          </p:txBody>
        </p:sp>
        <p:sp>
          <p:nvSpPr>
            <p:cNvPr id="140" name="矩形 139"/>
            <p:cNvSpPr/>
            <p:nvPr/>
          </p:nvSpPr>
          <p:spPr>
            <a:xfrm>
              <a:off x="10227070" y="6002989"/>
              <a:ext cx="861133" cy="400110"/>
            </a:xfrm>
            <a:prstGeom prst="rect">
              <a:avLst/>
            </a:prstGeom>
          </p:spPr>
          <p:txBody>
            <a:bodyPr wrap="none">
              <a:spAutoFit/>
            </a:bodyPr>
            <a:lstStyle/>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Slice B</a:t>
              </a:r>
            </a:p>
            <a:p>
              <a:pPr algn="ctr">
                <a:spcAft>
                  <a:spcPts val="0"/>
                </a:spcAft>
              </a:pPr>
              <a:r>
                <a:rPr lang="en-US" dirty="0" smtClean="0">
                  <a:latin typeface="Calibri" panose="020F0502020204030204" pitchFamily="34" charset="0"/>
                  <a:ea typeface="宋体" panose="02010600030101010101" pitchFamily="2" charset="-122"/>
                  <a:cs typeface="Calibri" panose="020F0502020204030204" pitchFamily="34" charset="0"/>
                </a:rPr>
                <a:t>Load </a:t>
              </a:r>
              <a:r>
                <a:rPr lang="en-US" dirty="0">
                  <a:latin typeface="Calibri" panose="020F0502020204030204" pitchFamily="34" charset="0"/>
                  <a:ea typeface="宋体" panose="02010600030101010101" pitchFamily="2" charset="-122"/>
                  <a:cs typeface="Calibri" panose="020F0502020204030204" pitchFamily="34" charset="0"/>
                </a:rPr>
                <a:t>Level </a:t>
              </a:r>
              <a:r>
                <a:rPr lang="en-US" dirty="0" smtClean="0">
                  <a:latin typeface="Calibri" panose="020F0502020204030204" pitchFamily="34" charset="0"/>
                  <a:ea typeface="宋体" panose="02010600030101010101" pitchFamily="2" charset="-122"/>
                  <a:cs typeface="Calibri" panose="020F0502020204030204" pitchFamily="34" charset="0"/>
                </a:rPr>
                <a:t>5:</a:t>
              </a:r>
              <a:endParaRPr lang="en-US" dirty="0">
                <a:latin typeface="Calibri" panose="020F0502020204030204" pitchFamily="34" charset="0"/>
                <a:ea typeface="宋体" panose="02010600030101010101" pitchFamily="2" charset="-122"/>
                <a:cs typeface="Calibri" panose="020F0502020204030204" pitchFamily="34" charset="0"/>
              </a:endParaRPr>
            </a:p>
          </p:txBody>
        </p:sp>
        <p:graphicFrame>
          <p:nvGraphicFramePr>
            <p:cNvPr id="141" name="对象 140"/>
            <p:cNvGraphicFramePr>
              <a:graphicFrameLocks noChangeAspect="1"/>
            </p:cNvGraphicFramePr>
            <p:nvPr>
              <p:extLst/>
            </p:nvPr>
          </p:nvGraphicFramePr>
          <p:xfrm>
            <a:off x="11091333" y="1895154"/>
            <a:ext cx="1069975" cy="479425"/>
          </p:xfrm>
          <a:graphic>
            <a:graphicData uri="http://schemas.openxmlformats.org/presentationml/2006/ole">
              <mc:AlternateContent xmlns:mc="http://schemas.openxmlformats.org/markup-compatibility/2006">
                <mc:Choice xmlns:v="urn:schemas-microsoft-com:vml" Requires="v">
                  <p:oleObj spid="_x0000_s55531" name="Visio" r:id="rId16" imgW="1419034" imgH="666940" progId="Visio.Drawing.11">
                    <p:embed/>
                  </p:oleObj>
                </mc:Choice>
                <mc:Fallback>
                  <p:oleObj name="Visio" r:id="rId16" imgW="1419034" imgH="666940" progId="Visio.Drawing.11">
                    <p:embed/>
                    <p:pic>
                      <p:nvPicPr>
                        <p:cNvPr id="0" name=""/>
                        <p:cNvPicPr/>
                        <p:nvPr/>
                      </p:nvPicPr>
                      <p:blipFill>
                        <a:blip r:embed="rId15"/>
                        <a:stretch>
                          <a:fillRect/>
                        </a:stretch>
                      </p:blipFill>
                      <p:spPr>
                        <a:xfrm>
                          <a:off x="11091333" y="1895154"/>
                          <a:ext cx="1069975" cy="479425"/>
                        </a:xfrm>
                        <a:prstGeom prst="rect">
                          <a:avLst/>
                        </a:prstGeom>
                      </p:spPr>
                    </p:pic>
                  </p:oleObj>
                </mc:Fallback>
              </mc:AlternateContent>
            </a:graphicData>
          </a:graphic>
        </p:graphicFrame>
        <p:graphicFrame>
          <p:nvGraphicFramePr>
            <p:cNvPr id="142" name="对象 141"/>
            <p:cNvGraphicFramePr>
              <a:graphicFrameLocks noChangeAspect="1"/>
            </p:cNvGraphicFramePr>
            <p:nvPr>
              <p:extLst/>
            </p:nvPr>
          </p:nvGraphicFramePr>
          <p:xfrm>
            <a:off x="11082866" y="2403154"/>
            <a:ext cx="1069975" cy="479425"/>
          </p:xfrm>
          <a:graphic>
            <a:graphicData uri="http://schemas.openxmlformats.org/presentationml/2006/ole">
              <mc:AlternateContent xmlns:mc="http://schemas.openxmlformats.org/markup-compatibility/2006">
                <mc:Choice xmlns:v="urn:schemas-microsoft-com:vml" Requires="v">
                  <p:oleObj spid="_x0000_s55532" name="Visio" r:id="rId17" imgW="1419034" imgH="666940" progId="Visio.Drawing.11">
                    <p:embed/>
                  </p:oleObj>
                </mc:Choice>
                <mc:Fallback>
                  <p:oleObj name="Visio" r:id="rId17" imgW="1419034" imgH="666940" progId="Visio.Drawing.11">
                    <p:embed/>
                    <p:pic>
                      <p:nvPicPr>
                        <p:cNvPr id="0" name=""/>
                        <p:cNvPicPr/>
                        <p:nvPr/>
                      </p:nvPicPr>
                      <p:blipFill>
                        <a:blip r:embed="rId15"/>
                        <a:stretch>
                          <a:fillRect/>
                        </a:stretch>
                      </p:blipFill>
                      <p:spPr>
                        <a:xfrm>
                          <a:off x="11082866" y="2403154"/>
                          <a:ext cx="1069975" cy="479425"/>
                        </a:xfrm>
                        <a:prstGeom prst="rect">
                          <a:avLst/>
                        </a:prstGeom>
                      </p:spPr>
                    </p:pic>
                  </p:oleObj>
                </mc:Fallback>
              </mc:AlternateContent>
            </a:graphicData>
          </a:graphic>
        </p:graphicFrame>
        <p:graphicFrame>
          <p:nvGraphicFramePr>
            <p:cNvPr id="143" name="对象 142"/>
            <p:cNvGraphicFramePr>
              <a:graphicFrameLocks noChangeAspect="1"/>
            </p:cNvGraphicFramePr>
            <p:nvPr>
              <p:extLst/>
            </p:nvPr>
          </p:nvGraphicFramePr>
          <p:xfrm>
            <a:off x="11074400" y="2894223"/>
            <a:ext cx="1069975" cy="479425"/>
          </p:xfrm>
          <a:graphic>
            <a:graphicData uri="http://schemas.openxmlformats.org/presentationml/2006/ole">
              <mc:AlternateContent xmlns:mc="http://schemas.openxmlformats.org/markup-compatibility/2006">
                <mc:Choice xmlns:v="urn:schemas-microsoft-com:vml" Requires="v">
                  <p:oleObj spid="_x0000_s55533" name="Visio" r:id="rId18" imgW="1419034" imgH="666940" progId="Visio.Drawing.11">
                    <p:embed/>
                  </p:oleObj>
                </mc:Choice>
                <mc:Fallback>
                  <p:oleObj name="Visio" r:id="rId18" imgW="1419034" imgH="666940" progId="Visio.Drawing.11">
                    <p:embed/>
                    <p:pic>
                      <p:nvPicPr>
                        <p:cNvPr id="0" name=""/>
                        <p:cNvPicPr/>
                        <p:nvPr/>
                      </p:nvPicPr>
                      <p:blipFill>
                        <a:blip r:embed="rId15"/>
                        <a:stretch>
                          <a:fillRect/>
                        </a:stretch>
                      </p:blipFill>
                      <p:spPr>
                        <a:xfrm>
                          <a:off x="11074400" y="2894223"/>
                          <a:ext cx="1069975" cy="479425"/>
                        </a:xfrm>
                        <a:prstGeom prst="rect">
                          <a:avLst/>
                        </a:prstGeom>
                      </p:spPr>
                    </p:pic>
                  </p:oleObj>
                </mc:Fallback>
              </mc:AlternateContent>
            </a:graphicData>
          </a:graphic>
        </p:graphicFrame>
        <p:graphicFrame>
          <p:nvGraphicFramePr>
            <p:cNvPr id="144" name="对象 143"/>
            <p:cNvGraphicFramePr>
              <a:graphicFrameLocks noChangeAspect="1"/>
            </p:cNvGraphicFramePr>
            <p:nvPr>
              <p:extLst/>
            </p:nvPr>
          </p:nvGraphicFramePr>
          <p:xfrm>
            <a:off x="11065933" y="3402226"/>
            <a:ext cx="1069975" cy="479425"/>
          </p:xfrm>
          <a:graphic>
            <a:graphicData uri="http://schemas.openxmlformats.org/presentationml/2006/ole">
              <mc:AlternateContent xmlns:mc="http://schemas.openxmlformats.org/markup-compatibility/2006">
                <mc:Choice xmlns:v="urn:schemas-microsoft-com:vml" Requires="v">
                  <p:oleObj spid="_x0000_s55534" name="Visio" r:id="rId19" imgW="1419034" imgH="666940" progId="Visio.Drawing.11">
                    <p:embed/>
                  </p:oleObj>
                </mc:Choice>
                <mc:Fallback>
                  <p:oleObj name="Visio" r:id="rId19" imgW="1419034" imgH="666940" progId="Visio.Drawing.11">
                    <p:embed/>
                    <p:pic>
                      <p:nvPicPr>
                        <p:cNvPr id="0" name=""/>
                        <p:cNvPicPr/>
                        <p:nvPr/>
                      </p:nvPicPr>
                      <p:blipFill>
                        <a:blip r:embed="rId15"/>
                        <a:stretch>
                          <a:fillRect/>
                        </a:stretch>
                      </p:blipFill>
                      <p:spPr>
                        <a:xfrm>
                          <a:off x="11065933" y="3402226"/>
                          <a:ext cx="1069975" cy="479425"/>
                        </a:xfrm>
                        <a:prstGeom prst="rect">
                          <a:avLst/>
                        </a:prstGeom>
                      </p:spPr>
                    </p:pic>
                  </p:oleObj>
                </mc:Fallback>
              </mc:AlternateContent>
            </a:graphicData>
          </a:graphic>
        </p:graphicFrame>
        <p:graphicFrame>
          <p:nvGraphicFramePr>
            <p:cNvPr id="145" name="对象 144"/>
            <p:cNvGraphicFramePr>
              <a:graphicFrameLocks noChangeAspect="1"/>
            </p:cNvGraphicFramePr>
            <p:nvPr>
              <p:extLst/>
            </p:nvPr>
          </p:nvGraphicFramePr>
          <p:xfrm>
            <a:off x="11057466" y="3944093"/>
            <a:ext cx="1069975" cy="479425"/>
          </p:xfrm>
          <a:graphic>
            <a:graphicData uri="http://schemas.openxmlformats.org/presentationml/2006/ole">
              <mc:AlternateContent xmlns:mc="http://schemas.openxmlformats.org/markup-compatibility/2006">
                <mc:Choice xmlns:v="urn:schemas-microsoft-com:vml" Requires="v">
                  <p:oleObj spid="_x0000_s55535" name="Visio" r:id="rId20" imgW="1419034" imgH="666940" progId="Visio.Drawing.11">
                    <p:embed/>
                  </p:oleObj>
                </mc:Choice>
                <mc:Fallback>
                  <p:oleObj name="Visio" r:id="rId20" imgW="1419034" imgH="666940" progId="Visio.Drawing.11">
                    <p:embed/>
                    <p:pic>
                      <p:nvPicPr>
                        <p:cNvPr id="0" name=""/>
                        <p:cNvPicPr/>
                        <p:nvPr/>
                      </p:nvPicPr>
                      <p:blipFill>
                        <a:blip r:embed="rId15"/>
                        <a:stretch>
                          <a:fillRect/>
                        </a:stretch>
                      </p:blipFill>
                      <p:spPr>
                        <a:xfrm>
                          <a:off x="11057466" y="3944093"/>
                          <a:ext cx="1069975" cy="479425"/>
                        </a:xfrm>
                        <a:prstGeom prst="rect">
                          <a:avLst/>
                        </a:prstGeom>
                      </p:spPr>
                    </p:pic>
                  </p:oleObj>
                </mc:Fallback>
              </mc:AlternateContent>
            </a:graphicData>
          </a:graphic>
        </p:graphicFrame>
        <p:graphicFrame>
          <p:nvGraphicFramePr>
            <p:cNvPr id="146" name="对象 145"/>
            <p:cNvGraphicFramePr>
              <a:graphicFrameLocks noChangeAspect="1"/>
            </p:cNvGraphicFramePr>
            <p:nvPr>
              <p:extLst/>
            </p:nvPr>
          </p:nvGraphicFramePr>
          <p:xfrm>
            <a:off x="11074397" y="4435160"/>
            <a:ext cx="1069975" cy="479425"/>
          </p:xfrm>
          <a:graphic>
            <a:graphicData uri="http://schemas.openxmlformats.org/presentationml/2006/ole">
              <mc:AlternateContent xmlns:mc="http://schemas.openxmlformats.org/markup-compatibility/2006">
                <mc:Choice xmlns:v="urn:schemas-microsoft-com:vml" Requires="v">
                  <p:oleObj spid="_x0000_s55536" name="Visio" r:id="rId21" imgW="1419034" imgH="666940" progId="Visio.Drawing.11">
                    <p:embed/>
                  </p:oleObj>
                </mc:Choice>
                <mc:Fallback>
                  <p:oleObj name="Visio" r:id="rId21" imgW="1419034" imgH="666940" progId="Visio.Drawing.11">
                    <p:embed/>
                    <p:pic>
                      <p:nvPicPr>
                        <p:cNvPr id="0" name=""/>
                        <p:cNvPicPr/>
                        <p:nvPr/>
                      </p:nvPicPr>
                      <p:blipFill>
                        <a:blip r:embed="rId15"/>
                        <a:stretch>
                          <a:fillRect/>
                        </a:stretch>
                      </p:blipFill>
                      <p:spPr>
                        <a:xfrm>
                          <a:off x="11074397" y="4435160"/>
                          <a:ext cx="1069975" cy="479425"/>
                        </a:xfrm>
                        <a:prstGeom prst="rect">
                          <a:avLst/>
                        </a:prstGeom>
                      </p:spPr>
                    </p:pic>
                  </p:oleObj>
                </mc:Fallback>
              </mc:AlternateContent>
            </a:graphicData>
          </a:graphic>
        </p:graphicFrame>
        <p:graphicFrame>
          <p:nvGraphicFramePr>
            <p:cNvPr id="147" name="对象 146"/>
            <p:cNvGraphicFramePr>
              <a:graphicFrameLocks noChangeAspect="1"/>
            </p:cNvGraphicFramePr>
            <p:nvPr>
              <p:extLst/>
            </p:nvPr>
          </p:nvGraphicFramePr>
          <p:xfrm>
            <a:off x="11065931" y="4943159"/>
            <a:ext cx="1069975" cy="479425"/>
          </p:xfrm>
          <a:graphic>
            <a:graphicData uri="http://schemas.openxmlformats.org/presentationml/2006/ole">
              <mc:AlternateContent xmlns:mc="http://schemas.openxmlformats.org/markup-compatibility/2006">
                <mc:Choice xmlns:v="urn:schemas-microsoft-com:vml" Requires="v">
                  <p:oleObj spid="_x0000_s55537" name="Visio" r:id="rId22" imgW="1419034" imgH="666940" progId="Visio.Drawing.11">
                    <p:embed/>
                  </p:oleObj>
                </mc:Choice>
                <mc:Fallback>
                  <p:oleObj name="Visio" r:id="rId22" imgW="1419034" imgH="666940" progId="Visio.Drawing.11">
                    <p:embed/>
                    <p:pic>
                      <p:nvPicPr>
                        <p:cNvPr id="0" name=""/>
                        <p:cNvPicPr/>
                        <p:nvPr/>
                      </p:nvPicPr>
                      <p:blipFill>
                        <a:blip r:embed="rId15"/>
                        <a:stretch>
                          <a:fillRect/>
                        </a:stretch>
                      </p:blipFill>
                      <p:spPr>
                        <a:xfrm>
                          <a:off x="11065931" y="4943159"/>
                          <a:ext cx="1069975" cy="479425"/>
                        </a:xfrm>
                        <a:prstGeom prst="rect">
                          <a:avLst/>
                        </a:prstGeom>
                      </p:spPr>
                    </p:pic>
                  </p:oleObj>
                </mc:Fallback>
              </mc:AlternateContent>
            </a:graphicData>
          </a:graphic>
        </p:graphicFrame>
        <p:graphicFrame>
          <p:nvGraphicFramePr>
            <p:cNvPr id="148" name="对象 147"/>
            <p:cNvGraphicFramePr>
              <a:graphicFrameLocks noChangeAspect="1"/>
            </p:cNvGraphicFramePr>
            <p:nvPr>
              <p:extLst/>
            </p:nvPr>
          </p:nvGraphicFramePr>
          <p:xfrm>
            <a:off x="11057465" y="5451158"/>
            <a:ext cx="1069975" cy="479425"/>
          </p:xfrm>
          <a:graphic>
            <a:graphicData uri="http://schemas.openxmlformats.org/presentationml/2006/ole">
              <mc:AlternateContent xmlns:mc="http://schemas.openxmlformats.org/markup-compatibility/2006">
                <mc:Choice xmlns:v="urn:schemas-microsoft-com:vml" Requires="v">
                  <p:oleObj spid="_x0000_s55538" name="Visio" r:id="rId23" imgW="1419034" imgH="666940" progId="Visio.Drawing.11">
                    <p:embed/>
                  </p:oleObj>
                </mc:Choice>
                <mc:Fallback>
                  <p:oleObj name="Visio" r:id="rId23" imgW="1419034" imgH="666940" progId="Visio.Drawing.11">
                    <p:embed/>
                    <p:pic>
                      <p:nvPicPr>
                        <p:cNvPr id="0" name=""/>
                        <p:cNvPicPr/>
                        <p:nvPr/>
                      </p:nvPicPr>
                      <p:blipFill>
                        <a:blip r:embed="rId15"/>
                        <a:stretch>
                          <a:fillRect/>
                        </a:stretch>
                      </p:blipFill>
                      <p:spPr>
                        <a:xfrm>
                          <a:off x="11057465" y="5451158"/>
                          <a:ext cx="1069975" cy="479425"/>
                        </a:xfrm>
                        <a:prstGeom prst="rect">
                          <a:avLst/>
                        </a:prstGeom>
                      </p:spPr>
                    </p:pic>
                  </p:oleObj>
                </mc:Fallback>
              </mc:AlternateContent>
            </a:graphicData>
          </a:graphic>
        </p:graphicFrame>
        <p:graphicFrame>
          <p:nvGraphicFramePr>
            <p:cNvPr id="149" name="对象 148"/>
            <p:cNvGraphicFramePr>
              <a:graphicFrameLocks noChangeAspect="1"/>
            </p:cNvGraphicFramePr>
            <p:nvPr>
              <p:extLst/>
            </p:nvPr>
          </p:nvGraphicFramePr>
          <p:xfrm>
            <a:off x="11065930" y="5942227"/>
            <a:ext cx="1069975" cy="479425"/>
          </p:xfrm>
          <a:graphic>
            <a:graphicData uri="http://schemas.openxmlformats.org/presentationml/2006/ole">
              <mc:AlternateContent xmlns:mc="http://schemas.openxmlformats.org/markup-compatibility/2006">
                <mc:Choice xmlns:v="urn:schemas-microsoft-com:vml" Requires="v">
                  <p:oleObj spid="_x0000_s55539" name="Visio" r:id="rId24" imgW="1419034" imgH="666940" progId="Visio.Drawing.11">
                    <p:embed/>
                  </p:oleObj>
                </mc:Choice>
                <mc:Fallback>
                  <p:oleObj name="Visio" r:id="rId24" imgW="1419034" imgH="666940" progId="Visio.Drawing.11">
                    <p:embed/>
                    <p:pic>
                      <p:nvPicPr>
                        <p:cNvPr id="0" name=""/>
                        <p:cNvPicPr/>
                        <p:nvPr/>
                      </p:nvPicPr>
                      <p:blipFill>
                        <a:blip r:embed="rId15"/>
                        <a:stretch>
                          <a:fillRect/>
                        </a:stretch>
                      </p:blipFill>
                      <p:spPr>
                        <a:xfrm>
                          <a:off x="11065930" y="5942227"/>
                          <a:ext cx="1069975" cy="479425"/>
                        </a:xfrm>
                        <a:prstGeom prst="rect">
                          <a:avLst/>
                        </a:prstGeom>
                      </p:spPr>
                    </p:pic>
                  </p:oleObj>
                </mc:Fallback>
              </mc:AlternateContent>
            </a:graphicData>
          </a:graphic>
        </p:graphicFrame>
      </p:grpSp>
      <p:sp>
        <p:nvSpPr>
          <p:cNvPr id="150" name="文本框 149"/>
          <p:cNvSpPr txBox="1"/>
          <p:nvPr/>
        </p:nvSpPr>
        <p:spPr>
          <a:xfrm>
            <a:off x="9220717" y="1410580"/>
            <a:ext cx="2952000" cy="972000"/>
          </a:xfrm>
          <a:prstGeom prst="rect">
            <a:avLst/>
          </a:prstGeom>
          <a:solidFill>
            <a:srgbClr val="C1C3C3">
              <a:alpha val="50000"/>
            </a:srgbClr>
          </a:solidFill>
        </p:spPr>
        <p:txBody>
          <a:bodyPr wrap="square" rtlCol="0">
            <a:spAutoFit/>
          </a:bodyPr>
          <a:lstStyle/>
          <a:p>
            <a:endParaRPr lang="en-US" dirty="0"/>
          </a:p>
        </p:txBody>
      </p:sp>
      <p:sp>
        <p:nvSpPr>
          <p:cNvPr id="151" name="文本框 150"/>
          <p:cNvSpPr txBox="1"/>
          <p:nvPr/>
        </p:nvSpPr>
        <p:spPr>
          <a:xfrm>
            <a:off x="9209308" y="2411963"/>
            <a:ext cx="2952000" cy="972000"/>
          </a:xfrm>
          <a:prstGeom prst="rect">
            <a:avLst/>
          </a:prstGeom>
          <a:solidFill>
            <a:srgbClr val="C1C3C3">
              <a:alpha val="50000"/>
            </a:srgbClr>
          </a:solidFill>
        </p:spPr>
        <p:txBody>
          <a:bodyPr wrap="square" rtlCol="0">
            <a:spAutoFit/>
          </a:bodyPr>
          <a:lstStyle/>
          <a:p>
            <a:endParaRPr lang="en-US" dirty="0"/>
          </a:p>
        </p:txBody>
      </p:sp>
      <p:sp>
        <p:nvSpPr>
          <p:cNvPr id="152" name="文本框 151"/>
          <p:cNvSpPr txBox="1"/>
          <p:nvPr/>
        </p:nvSpPr>
        <p:spPr>
          <a:xfrm>
            <a:off x="9220717" y="4427548"/>
            <a:ext cx="2952000" cy="972000"/>
          </a:xfrm>
          <a:prstGeom prst="rect">
            <a:avLst/>
          </a:prstGeom>
          <a:solidFill>
            <a:srgbClr val="C1C3C3">
              <a:alpha val="50000"/>
            </a:srgbClr>
          </a:solidFill>
        </p:spPr>
        <p:txBody>
          <a:bodyPr wrap="square" rtlCol="0">
            <a:spAutoFit/>
          </a:bodyPr>
          <a:lstStyle/>
          <a:p>
            <a:endParaRPr lang="en-US" dirty="0"/>
          </a:p>
        </p:txBody>
      </p:sp>
      <p:sp>
        <p:nvSpPr>
          <p:cNvPr id="153" name="文本框 152"/>
          <p:cNvSpPr txBox="1"/>
          <p:nvPr/>
        </p:nvSpPr>
        <p:spPr>
          <a:xfrm>
            <a:off x="9220717" y="5471651"/>
            <a:ext cx="2952000" cy="972000"/>
          </a:xfrm>
          <a:prstGeom prst="rect">
            <a:avLst/>
          </a:prstGeom>
          <a:solidFill>
            <a:srgbClr val="C1C3C3">
              <a:alpha val="50000"/>
            </a:srgbClr>
          </a:solidFill>
        </p:spPr>
        <p:txBody>
          <a:bodyPr wrap="square" rtlCol="0">
            <a:spAutoFit/>
          </a:bodyPr>
          <a:lstStyle/>
          <a:p>
            <a:endParaRPr lang="en-US" dirty="0"/>
          </a:p>
        </p:txBody>
      </p:sp>
      <p:sp>
        <p:nvSpPr>
          <p:cNvPr id="154" name="文本框 153"/>
          <p:cNvSpPr txBox="1"/>
          <p:nvPr/>
        </p:nvSpPr>
        <p:spPr>
          <a:xfrm>
            <a:off x="8246919" y="2393970"/>
            <a:ext cx="1122646" cy="415498"/>
          </a:xfrm>
          <a:prstGeom prst="rect">
            <a:avLst/>
          </a:prstGeom>
          <a:noFill/>
        </p:spPr>
        <p:txBody>
          <a:bodyPr wrap="square" rtlCol="0">
            <a:spAutoFit/>
          </a:bodyPr>
          <a:lstStyle/>
          <a:p>
            <a:pPr algn="ctr"/>
            <a:r>
              <a:rPr lang="en-US" sz="1050" b="1" dirty="0" smtClean="0">
                <a:latin typeface="+mj-lt"/>
              </a:rPr>
              <a:t>Load level Infor per Region </a:t>
            </a:r>
          </a:p>
        </p:txBody>
      </p:sp>
      <p:sp>
        <p:nvSpPr>
          <p:cNvPr id="104" name="文本框 103"/>
          <p:cNvSpPr txBox="1"/>
          <p:nvPr/>
        </p:nvSpPr>
        <p:spPr>
          <a:xfrm>
            <a:off x="4092615" y="5223827"/>
            <a:ext cx="4140000" cy="972000"/>
          </a:xfrm>
          <a:prstGeom prst="rect">
            <a:avLst/>
          </a:prstGeom>
          <a:solidFill>
            <a:srgbClr val="C1C3C3">
              <a:alpha val="50000"/>
            </a:srgbClr>
          </a:solidFill>
        </p:spPr>
        <p:txBody>
          <a:bodyPr wrap="square" rtlCol="0">
            <a:spAutoFit/>
          </a:bodyPr>
          <a:lstStyle/>
          <a:p>
            <a:endParaRPr lang="en-US" dirty="0"/>
          </a:p>
        </p:txBody>
      </p:sp>
      <p:sp>
        <p:nvSpPr>
          <p:cNvPr id="107" name="文本框 106"/>
          <p:cNvSpPr txBox="1"/>
          <p:nvPr/>
        </p:nvSpPr>
        <p:spPr>
          <a:xfrm>
            <a:off x="4092615" y="3200115"/>
            <a:ext cx="4140000" cy="972000"/>
          </a:xfrm>
          <a:prstGeom prst="rect">
            <a:avLst/>
          </a:prstGeom>
          <a:solidFill>
            <a:srgbClr val="C1C3C3">
              <a:alpha val="50000"/>
            </a:srgbClr>
          </a:solidFill>
        </p:spPr>
        <p:txBody>
          <a:bodyPr wrap="square" rtlCol="0">
            <a:spAutoFit/>
          </a:bodyPr>
          <a:lstStyle/>
          <a:p>
            <a:endParaRPr lang="en-US" dirty="0"/>
          </a:p>
        </p:txBody>
      </p:sp>
    </p:spTree>
    <p:extLst>
      <p:ext uri="{BB962C8B-B14F-4D97-AF65-F5344CB8AC3E}">
        <p14:creationId xmlns:p14="http://schemas.microsoft.com/office/powerpoint/2010/main" val="3171412751"/>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56157" y="2949464"/>
            <a:ext cx="5075929" cy="503741"/>
          </a:xfrm>
        </p:spPr>
        <p:txBody>
          <a:bodyPr/>
          <a:lstStyle/>
          <a:p>
            <a:pPr marL="0" indent="0">
              <a:buNone/>
            </a:pPr>
            <a:r>
              <a:rPr lang="en-US" altLang="zh-CN" sz="4400" dirty="0"/>
              <a:t>Thanks!</a:t>
            </a:r>
            <a:endParaRPr lang="zh-CN" altLang="en-US" sz="4400" dirty="0"/>
          </a:p>
        </p:txBody>
      </p:sp>
    </p:spTree>
    <p:extLst>
      <p:ext uri="{BB962C8B-B14F-4D97-AF65-F5344CB8AC3E}">
        <p14:creationId xmlns:p14="http://schemas.microsoft.com/office/powerpoint/2010/main" val="777072370"/>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9332" y="77579"/>
            <a:ext cx="11565467" cy="4826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a:bodyPr>
          <a:lstStyle/>
          <a:p>
            <a:r>
              <a:rPr lang="en-US" sz="2400" b="1" dirty="0" smtClean="0">
                <a:solidFill>
                  <a:srgbClr val="C00000"/>
                </a:solidFill>
              </a:rPr>
              <a:t>Network Load Level ID derivation per </a:t>
            </a:r>
            <a:r>
              <a:rPr lang="en-US" sz="2400" b="1" dirty="0">
                <a:solidFill>
                  <a:srgbClr val="C00000"/>
                </a:solidFill>
              </a:rPr>
              <a:t>Load level </a:t>
            </a:r>
            <a:r>
              <a:rPr lang="en-US" sz="2400" b="1" dirty="0" smtClean="0">
                <a:solidFill>
                  <a:srgbClr val="C00000"/>
                </a:solidFill>
              </a:rPr>
              <a:t>space </a:t>
            </a:r>
            <a:endParaRPr lang="en-US" sz="2400" b="1" dirty="0">
              <a:solidFill>
                <a:srgbClr val="C00000"/>
              </a:solidFill>
            </a:endParaRPr>
          </a:p>
        </p:txBody>
      </p:sp>
      <p:pic>
        <p:nvPicPr>
          <p:cNvPr id="3" name="图片 2"/>
          <p:cNvPicPr>
            <a:picLocks noChangeAspect="1"/>
          </p:cNvPicPr>
          <p:nvPr/>
        </p:nvPicPr>
        <p:blipFill>
          <a:blip r:embed="rId4"/>
          <a:stretch>
            <a:fillRect/>
          </a:stretch>
        </p:blipFill>
        <p:spPr>
          <a:xfrm>
            <a:off x="774276" y="4289652"/>
            <a:ext cx="2548987" cy="1725773"/>
          </a:xfrm>
          <a:prstGeom prst="rect">
            <a:avLst/>
          </a:prstGeom>
        </p:spPr>
      </p:pic>
      <mc:AlternateContent xmlns:mc="http://schemas.openxmlformats.org/markup-compatibility/2006" xmlns:a14="http://schemas.microsoft.com/office/drawing/2010/main">
        <mc:Choice Requires="a14">
          <p:graphicFrame>
            <p:nvGraphicFramePr>
              <p:cNvPr id="8" name="表格 7"/>
              <p:cNvGraphicFramePr>
                <a:graphicFrameLocks noGrp="1"/>
              </p:cNvGraphicFramePr>
              <p:nvPr>
                <p:extLst>
                  <p:ext uri="{D42A27DB-BD31-4B8C-83A1-F6EECF244321}">
                    <p14:modId xmlns:p14="http://schemas.microsoft.com/office/powerpoint/2010/main" val="3554958791"/>
                  </p:ext>
                </p:extLst>
              </p:nvPr>
            </p:nvGraphicFramePr>
            <p:xfrm>
              <a:off x="90660" y="1014236"/>
              <a:ext cx="3332163" cy="2441330"/>
            </p:xfrm>
            <a:graphic>
              <a:graphicData uri="http://schemas.openxmlformats.org/drawingml/2006/table">
                <a:tbl>
                  <a:tblPr/>
                  <a:tblGrid>
                    <a:gridCol w="3332163">
                      <a:extLst>
                        <a:ext uri="{9D8B030D-6E8A-4147-A177-3AD203B41FA5}">
                          <a16:colId xmlns:a16="http://schemas.microsoft.com/office/drawing/2014/main" val="20000"/>
                        </a:ext>
                      </a:extLst>
                    </a:gridCol>
                  </a:tblGrid>
                  <a:tr h="126033">
                    <a:tc>
                      <a:txBody>
                        <a:bodyPr/>
                        <a:lstStyle/>
                        <a:p>
                          <a:pPr algn="l" hangingPunct="0">
                            <a:spcAft>
                              <a:spcPts val="0"/>
                            </a:spcAft>
                          </a:pPr>
                          <a:r>
                            <a:rPr lang="x-none" sz="1000" b="1" dirty="0">
                              <a:effectLst/>
                              <a:latin typeface="Calibri" panose="020F0502020204030204" pitchFamily="34" charset="0"/>
                              <a:cs typeface="Calibri" panose="020F0502020204030204" pitchFamily="34" charset="0"/>
                            </a:rPr>
                            <a:t>Information</a:t>
                          </a:r>
                          <a:endParaRPr lang="en-US" sz="1000" b="1"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solidFill>
                          <a:schemeClr val="bg1">
                            <a:lumMod val="75000"/>
                          </a:schemeClr>
                        </a:solidFill>
                      </a:tcPr>
                    </a:tc>
                    <a:extLst>
                      <a:ext uri="{0D108BD9-81ED-4DB2-BD59-A6C34878D82A}">
                        <a16:rowId xmlns:a16="http://schemas.microsoft.com/office/drawing/2014/main" val="10000"/>
                      </a:ext>
                    </a:extLst>
                  </a:tr>
                  <a:tr h="153865">
                    <a:tc>
                      <a:txBody>
                        <a:bodyPr/>
                        <a:lstStyle/>
                        <a:p>
                          <a:pPr algn="l" hangingPunct="0">
                            <a:spcAft>
                              <a:spcPts val="0"/>
                            </a:spcAft>
                          </a:pPr>
                          <a:r>
                            <a:rPr lang="en-US" sz="1000" b="0" dirty="0" smtClean="0">
                              <a:solidFill>
                                <a:schemeClr val="tx1"/>
                              </a:solidFill>
                              <a:effectLst/>
                              <a:latin typeface="Calibri" panose="020F0502020204030204" pitchFamily="34" charset="0"/>
                              <a:cs typeface="Calibri" panose="020F0502020204030204" pitchFamily="34" charset="0"/>
                            </a:rPr>
                            <a:t>Region per Network </a:t>
                          </a:r>
                          <a:endParaRPr lang="en-US" sz="1000" b="0" dirty="0">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01"/>
                      </a:ext>
                    </a:extLst>
                  </a:tr>
                  <a:tr h="153865">
                    <a:tc>
                      <a:txBody>
                        <a:bodyPr/>
                        <a:lstStyle/>
                        <a:p>
                          <a:pPr algn="l" hangingPunct="0">
                            <a:spcAft>
                              <a:spcPts val="0"/>
                            </a:spcAft>
                          </a:pPr>
                          <a:r>
                            <a:rPr lang="en-US" sz="1000" b="0" dirty="0" smtClean="0">
                              <a:solidFill>
                                <a:schemeClr val="tx1"/>
                              </a:solidFill>
                              <a:effectLst/>
                              <a:latin typeface="Calibri" panose="020F0502020204030204" pitchFamily="34" charset="0"/>
                              <a:ea typeface="宋体" panose="02010600030101010101" pitchFamily="2" charset="-122"/>
                              <a:cs typeface="Calibri" panose="020F0502020204030204" pitchFamily="34" charset="0"/>
                            </a:rPr>
                            <a:t>Time window</a:t>
                          </a:r>
                          <a:endParaRPr lang="en-US" sz="1000" b="0" dirty="0">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02"/>
                      </a:ext>
                    </a:extLst>
                  </a:tr>
                  <a:tr h="70910">
                    <a:tc>
                      <a:txBody>
                        <a:bodyPr/>
                        <a:lstStyle/>
                        <a:p>
                          <a:pPr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Application 1</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03"/>
                      </a:ext>
                    </a:extLst>
                  </a:tr>
                  <a:tr h="70910">
                    <a:tc>
                      <a:txBody>
                        <a:bodyPr/>
                        <a:lstStyle/>
                        <a:p>
                          <a:pPr marL="0" indent="93663"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&gt;how many percent</a:t>
                          </a:r>
                          <a:r>
                            <a:rPr lang="en-US" sz="1000" baseline="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 UEs’ experience satisfy for application 1</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04"/>
                      </a:ext>
                    </a:extLst>
                  </a:tr>
                  <a:tr h="70910">
                    <a:tc>
                      <a:txBody>
                        <a:bodyPr/>
                        <a:lstStyle/>
                        <a:p>
                          <a:pPr marL="0" indent="93663"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&gt;number of users for</a:t>
                          </a:r>
                          <a:r>
                            <a:rPr lang="en-US" sz="1000" baseline="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 application 1</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05"/>
                      </a:ext>
                    </a:extLst>
                  </a:tr>
                  <a:tr h="70910">
                    <a:tc>
                      <a:txBody>
                        <a:bodyPr/>
                        <a:lstStyle/>
                        <a:p>
                          <a:pPr marL="0" marR="0" lvl="0" indent="93663" algn="l" defTabSz="914400" rtl="0" eaLnBrk="1" fontAlgn="auto" latinLnBrk="0" hangingPunct="0">
                            <a:lnSpc>
                              <a:spcPct val="100000"/>
                            </a:lnSpc>
                            <a:spcBef>
                              <a:spcPts val="0"/>
                            </a:spcBef>
                            <a:spcAft>
                              <a:spcPts val="0"/>
                            </a:spcAft>
                            <a:buClrTx/>
                            <a:buSzTx/>
                            <a:buFontTx/>
                            <a:buNone/>
                            <a:tabLst/>
                            <a:defRPr/>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&gt;number of users whose</a:t>
                          </a:r>
                          <a:r>
                            <a:rPr lang="en-US" sz="1000" baseline="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 </a:t>
                          </a:r>
                          <a:r>
                            <a:rPr lang="en-US" sz="1000" kern="1200" dirty="0" smtClean="0">
                              <a:solidFill>
                                <a:schemeClr val="tx1"/>
                              </a:solidFill>
                              <a:effectLst/>
                              <a:latin typeface="Calibri" panose="020F0502020204030204" pitchFamily="34" charset="0"/>
                              <a:ea typeface="+mn-ea"/>
                              <a:cs typeface="Calibri" panose="020F0502020204030204" pitchFamily="34" charset="0"/>
                            </a:rPr>
                            <a:t>MOS</a:t>
                          </a:r>
                          <a14:m>
                            <m:oMath xmlns:m="http://schemas.openxmlformats.org/officeDocument/2006/math">
                              <m:r>
                                <a:rPr lang="en-US" sz="1000" i="1" kern="1200" smtClean="0">
                                  <a:solidFill>
                                    <a:schemeClr val="tx1"/>
                                  </a:solidFill>
                                  <a:effectLst/>
                                  <a:latin typeface="Cambria Math" panose="02040503050406030204" pitchFamily="18" charset="0"/>
                                  <a:ea typeface="Cambria Math" panose="02040503050406030204" pitchFamily="18" charset="0"/>
                                  <a:cs typeface="Calibri" panose="020F0502020204030204" pitchFamily="34" charset="0"/>
                                </a:rPr>
                                <m:t>∈</m:t>
                              </m:r>
                            </m:oMath>
                          </a14:m>
                          <a:r>
                            <a:rPr lang="en-US" sz="1000" kern="1200" dirty="0" smtClean="0">
                              <a:solidFill>
                                <a:schemeClr val="tx1"/>
                              </a:solidFill>
                              <a:effectLst/>
                              <a:latin typeface="Calibri" panose="020F0502020204030204" pitchFamily="34" charset="0"/>
                              <a:ea typeface="+mn-ea"/>
                              <a:cs typeface="Calibri" panose="020F0502020204030204" pitchFamily="34" charset="0"/>
                            </a:rPr>
                            <a:t>[0,</a:t>
                          </a:r>
                          <a:r>
                            <a:rPr lang="en-US" sz="1000" kern="1200" baseline="0" dirty="0" smtClean="0">
                              <a:solidFill>
                                <a:schemeClr val="tx1"/>
                              </a:solidFill>
                              <a:effectLst/>
                              <a:latin typeface="Calibri" panose="020F0502020204030204" pitchFamily="34" charset="0"/>
                              <a:ea typeface="+mn-ea"/>
                              <a:cs typeface="Calibri" panose="020F0502020204030204" pitchFamily="34" charset="0"/>
                            </a:rPr>
                            <a:t> 3.0</a:t>
                          </a:r>
                          <a:r>
                            <a:rPr lang="en-US" sz="1000" kern="1200" dirty="0" smtClean="0">
                              <a:solidFill>
                                <a:schemeClr val="tx1"/>
                              </a:solidFill>
                              <a:effectLst/>
                              <a:latin typeface="Calibri" panose="020F0502020204030204" pitchFamily="34" charset="0"/>
                              <a:ea typeface="+mn-ea"/>
                              <a:cs typeface="Calibri" panose="020F0502020204030204" pitchFamily="34" charset="0"/>
                            </a:rPr>
                            <a:t>] for application 1</a:t>
                          </a:r>
                          <a:endParaRPr lang="en-US" sz="1000" kern="1200" dirty="0">
                            <a:solidFill>
                              <a:schemeClr val="tx1"/>
                            </a:solidFill>
                            <a:effectLst/>
                            <a:latin typeface="Calibri" panose="020F0502020204030204" pitchFamily="34" charset="0"/>
                            <a:ea typeface="+mn-ea"/>
                            <a:cs typeface="Calibri" panose="020F0502020204030204" pitchFamily="34" charset="0"/>
                          </a:endParaRPr>
                        </a:p>
                      </a:txBody>
                      <a:tcPr marL="51435" marR="51435" marT="0" marB="0"/>
                    </a:tc>
                    <a:extLst>
                      <a:ext uri="{0D108BD9-81ED-4DB2-BD59-A6C34878D82A}">
                        <a16:rowId xmlns:a16="http://schemas.microsoft.com/office/drawing/2014/main" val="10006"/>
                      </a:ext>
                    </a:extLst>
                  </a:tr>
                  <a:tr h="70910">
                    <a:tc>
                      <a:txBody>
                        <a:bodyPr/>
                        <a:lstStyle/>
                        <a:p>
                          <a:pPr marL="0" marR="0" lvl="0" indent="93663" algn="l" defTabSz="914400" rtl="0" eaLnBrk="1" fontAlgn="auto" latinLnBrk="0" hangingPunct="0">
                            <a:lnSpc>
                              <a:spcPct val="100000"/>
                            </a:lnSpc>
                            <a:spcBef>
                              <a:spcPts val="0"/>
                            </a:spcBef>
                            <a:spcAft>
                              <a:spcPts val="0"/>
                            </a:spcAft>
                            <a:buClrTx/>
                            <a:buSzTx/>
                            <a:buFontTx/>
                            <a:buNone/>
                            <a:tabLst/>
                            <a:defRPr/>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&gt;number of users whose</a:t>
                          </a:r>
                          <a:r>
                            <a:rPr lang="en-US" sz="1000" baseline="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 </a:t>
                          </a:r>
                          <a:r>
                            <a:rPr lang="en-US" sz="1000" kern="1200" dirty="0" smtClean="0">
                              <a:solidFill>
                                <a:schemeClr val="tx1"/>
                              </a:solidFill>
                              <a:effectLst/>
                              <a:latin typeface="Calibri" panose="020F0502020204030204" pitchFamily="34" charset="0"/>
                              <a:ea typeface="+mn-ea"/>
                              <a:cs typeface="Calibri" panose="020F0502020204030204" pitchFamily="34" charset="0"/>
                            </a:rPr>
                            <a:t>MOS</a:t>
                          </a:r>
                          <a14:m>
                            <m:oMath xmlns:m="http://schemas.openxmlformats.org/officeDocument/2006/math">
                              <m:r>
                                <a:rPr lang="en-US" sz="1000" i="1" kern="1200" smtClean="0">
                                  <a:solidFill>
                                    <a:schemeClr val="tx1"/>
                                  </a:solidFill>
                                  <a:effectLst/>
                                  <a:latin typeface="Cambria Math" panose="02040503050406030204" pitchFamily="18" charset="0"/>
                                  <a:ea typeface="Cambria Math" panose="02040503050406030204" pitchFamily="18" charset="0"/>
                                  <a:cs typeface="Calibri" panose="020F0502020204030204" pitchFamily="34" charset="0"/>
                                </a:rPr>
                                <m:t>∈</m:t>
                              </m:r>
                            </m:oMath>
                          </a14:m>
                          <a:r>
                            <a:rPr lang="en-US" sz="1000" kern="1200" dirty="0" smtClean="0">
                              <a:solidFill>
                                <a:schemeClr val="tx1"/>
                              </a:solidFill>
                              <a:effectLst/>
                              <a:latin typeface="Calibri" panose="020F0502020204030204" pitchFamily="34" charset="0"/>
                              <a:ea typeface="+mn-ea"/>
                              <a:cs typeface="Calibri" panose="020F0502020204030204" pitchFamily="34" charset="0"/>
                            </a:rPr>
                            <a:t>[3.0,</a:t>
                          </a:r>
                          <a:r>
                            <a:rPr lang="en-US" sz="1000" kern="1200" baseline="0" dirty="0" smtClean="0">
                              <a:solidFill>
                                <a:schemeClr val="tx1"/>
                              </a:solidFill>
                              <a:effectLst/>
                              <a:latin typeface="Calibri" panose="020F0502020204030204" pitchFamily="34" charset="0"/>
                              <a:ea typeface="+mn-ea"/>
                              <a:cs typeface="Calibri" panose="020F0502020204030204" pitchFamily="34" charset="0"/>
                            </a:rPr>
                            <a:t> 4.0</a:t>
                          </a:r>
                          <a:r>
                            <a:rPr lang="en-US" sz="1000" kern="1200" dirty="0" smtClean="0">
                              <a:solidFill>
                                <a:schemeClr val="tx1"/>
                              </a:solidFill>
                              <a:effectLst/>
                              <a:latin typeface="Calibri" panose="020F0502020204030204" pitchFamily="34" charset="0"/>
                              <a:ea typeface="+mn-ea"/>
                              <a:cs typeface="Calibri" panose="020F0502020204030204" pitchFamily="34" charset="0"/>
                            </a:rPr>
                            <a:t>] for application 1</a:t>
                          </a:r>
                          <a:endParaRPr lang="en-US" sz="1000" kern="1200" dirty="0">
                            <a:solidFill>
                              <a:schemeClr val="tx1"/>
                            </a:solidFill>
                            <a:effectLst/>
                            <a:latin typeface="Calibri" panose="020F0502020204030204" pitchFamily="34" charset="0"/>
                            <a:ea typeface="+mn-ea"/>
                            <a:cs typeface="Calibri" panose="020F0502020204030204" pitchFamily="34" charset="0"/>
                          </a:endParaRPr>
                        </a:p>
                      </a:txBody>
                      <a:tcPr marL="51435" marR="51435" marT="0" marB="0"/>
                    </a:tc>
                    <a:extLst>
                      <a:ext uri="{0D108BD9-81ED-4DB2-BD59-A6C34878D82A}">
                        <a16:rowId xmlns:a16="http://schemas.microsoft.com/office/drawing/2014/main" val="10007"/>
                      </a:ext>
                    </a:extLst>
                  </a:tr>
                  <a:tr h="70910">
                    <a:tc>
                      <a:txBody>
                        <a:bodyPr/>
                        <a:lstStyle/>
                        <a:p>
                          <a:pPr marL="0" marR="0" lvl="0" indent="93663" algn="l" defTabSz="914400" rtl="0" eaLnBrk="1" fontAlgn="auto" latinLnBrk="0" hangingPunct="0">
                            <a:lnSpc>
                              <a:spcPct val="100000"/>
                            </a:lnSpc>
                            <a:spcBef>
                              <a:spcPts val="0"/>
                            </a:spcBef>
                            <a:spcAft>
                              <a:spcPts val="0"/>
                            </a:spcAft>
                            <a:buClrTx/>
                            <a:buSzTx/>
                            <a:buFontTx/>
                            <a:buNone/>
                            <a:tabLst/>
                            <a:defRPr/>
                          </a:pPr>
                          <a:r>
                            <a:rPr lang="en-US" sz="1000" kern="1200" dirty="0" smtClean="0">
                              <a:solidFill>
                                <a:schemeClr val="tx1"/>
                              </a:solidFill>
                              <a:effectLst/>
                              <a:latin typeface="Calibri" panose="020F0502020204030204" pitchFamily="34" charset="0"/>
                              <a:ea typeface="+mn-ea"/>
                              <a:cs typeface="Calibri" panose="020F0502020204030204" pitchFamily="34" charset="0"/>
                            </a:rPr>
                            <a:t>&gt;number of users</a:t>
                          </a:r>
                          <a:r>
                            <a:rPr lang="en-US" sz="1000" kern="1200" baseline="0" dirty="0" smtClean="0">
                              <a:solidFill>
                                <a:schemeClr val="tx1"/>
                              </a:solidFill>
                              <a:effectLst/>
                              <a:latin typeface="Calibri" panose="020F0502020204030204" pitchFamily="34" charset="0"/>
                              <a:ea typeface="+mn-ea"/>
                              <a:cs typeface="Calibri" panose="020F0502020204030204" pitchFamily="34" charset="0"/>
                            </a:rPr>
                            <a:t> whose MOS</a:t>
                          </a:r>
                          <a14:m>
                            <m:oMath xmlns:m="http://schemas.openxmlformats.org/officeDocument/2006/math">
                              <m:r>
                                <a:rPr lang="en-US" sz="1000" i="1" kern="1200" smtClean="0">
                                  <a:solidFill>
                                    <a:schemeClr val="tx1"/>
                                  </a:solidFill>
                                  <a:effectLst/>
                                  <a:latin typeface="Cambria Math" panose="02040503050406030204" pitchFamily="18" charset="0"/>
                                  <a:ea typeface="Cambria Math" panose="02040503050406030204" pitchFamily="18" charset="0"/>
                                  <a:cs typeface="Calibri" panose="020F0502020204030204" pitchFamily="34" charset="0"/>
                                </a:rPr>
                                <m:t>∈</m:t>
                              </m:r>
                            </m:oMath>
                          </a14:m>
                          <a:r>
                            <a:rPr lang="en-US" sz="1000" kern="1200" dirty="0" smtClean="0">
                              <a:solidFill>
                                <a:schemeClr val="tx1"/>
                              </a:solidFill>
                              <a:effectLst/>
                              <a:latin typeface="Calibri" panose="020F0502020204030204" pitchFamily="34" charset="0"/>
                              <a:ea typeface="+mn-ea"/>
                              <a:cs typeface="Calibri" panose="020F0502020204030204" pitchFamily="34" charset="0"/>
                            </a:rPr>
                            <a:t>[4.0,</a:t>
                          </a:r>
                          <a:r>
                            <a:rPr lang="en-US" sz="1000" kern="1200" baseline="0" dirty="0" smtClean="0">
                              <a:solidFill>
                                <a:schemeClr val="tx1"/>
                              </a:solidFill>
                              <a:effectLst/>
                              <a:latin typeface="Calibri" panose="020F0502020204030204" pitchFamily="34" charset="0"/>
                              <a:ea typeface="+mn-ea"/>
                              <a:cs typeface="Calibri" panose="020F0502020204030204" pitchFamily="34" charset="0"/>
                            </a:rPr>
                            <a:t> 5.0</a:t>
                          </a:r>
                          <a:r>
                            <a:rPr lang="en-US" sz="1000" kern="1200" dirty="0" smtClean="0">
                              <a:solidFill>
                                <a:schemeClr val="tx1"/>
                              </a:solidFill>
                              <a:effectLst/>
                              <a:latin typeface="Calibri" panose="020F0502020204030204" pitchFamily="34" charset="0"/>
                              <a:ea typeface="+mn-ea"/>
                              <a:cs typeface="Calibri" panose="020F0502020204030204" pitchFamily="34" charset="0"/>
                            </a:rPr>
                            <a:t>] for</a:t>
                          </a:r>
                          <a:r>
                            <a:rPr lang="en-US" sz="1000" kern="1200" baseline="0" dirty="0" smtClean="0">
                              <a:solidFill>
                                <a:schemeClr val="tx1"/>
                              </a:solidFill>
                              <a:effectLst/>
                              <a:latin typeface="Calibri" panose="020F0502020204030204" pitchFamily="34" charset="0"/>
                              <a:ea typeface="+mn-ea"/>
                              <a:cs typeface="Calibri" panose="020F0502020204030204" pitchFamily="34" charset="0"/>
                            </a:rPr>
                            <a:t> application 1</a:t>
                          </a:r>
                          <a:endParaRPr lang="en-US" sz="1000" kern="1200" dirty="0">
                            <a:solidFill>
                              <a:schemeClr val="tx1"/>
                            </a:solidFill>
                            <a:effectLst/>
                            <a:latin typeface="Calibri" panose="020F0502020204030204" pitchFamily="34" charset="0"/>
                            <a:ea typeface="+mn-ea"/>
                            <a:cs typeface="Calibri" panose="020F0502020204030204" pitchFamily="34" charset="0"/>
                          </a:endParaRPr>
                        </a:p>
                      </a:txBody>
                      <a:tcPr marL="51435" marR="51435" marT="0" marB="0"/>
                    </a:tc>
                    <a:extLst>
                      <a:ext uri="{0D108BD9-81ED-4DB2-BD59-A6C34878D82A}">
                        <a16:rowId xmlns:a16="http://schemas.microsoft.com/office/drawing/2014/main" val="10008"/>
                      </a:ext>
                    </a:extLst>
                  </a:tr>
                  <a:tr h="70910">
                    <a:tc>
                      <a:txBody>
                        <a:bodyPr/>
                        <a:lstStyle/>
                        <a:p>
                          <a:pPr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Application 2</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09"/>
                      </a:ext>
                    </a:extLst>
                  </a:tr>
                  <a:tr h="70910">
                    <a:tc>
                      <a:txBody>
                        <a:bodyPr/>
                        <a:lstStyle/>
                        <a:p>
                          <a:pPr marL="0" indent="93663"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&gt;how many percent</a:t>
                          </a:r>
                          <a:r>
                            <a:rPr lang="en-US" sz="1000" baseline="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 UEs’ experience satisfy for application 2</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10"/>
                      </a:ext>
                    </a:extLst>
                  </a:tr>
                  <a:tr h="70910">
                    <a:tc>
                      <a:txBody>
                        <a:bodyPr/>
                        <a:lstStyle/>
                        <a:p>
                          <a:pPr marL="0" indent="93663"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&gt;number of users for</a:t>
                          </a:r>
                          <a:r>
                            <a:rPr lang="en-US" sz="1000" baseline="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 application 2</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11"/>
                      </a:ext>
                    </a:extLst>
                  </a:tr>
                  <a:tr h="140567">
                    <a:tc>
                      <a:txBody>
                        <a:bodyPr/>
                        <a:lstStyle/>
                        <a:p>
                          <a:pPr marL="0" marR="0" lvl="0" indent="93663" algn="l" defTabSz="914400" rtl="0" eaLnBrk="1" fontAlgn="auto" latinLnBrk="0" hangingPunct="0">
                            <a:lnSpc>
                              <a:spcPct val="100000"/>
                            </a:lnSpc>
                            <a:spcBef>
                              <a:spcPts val="0"/>
                            </a:spcBef>
                            <a:spcAft>
                              <a:spcPts val="0"/>
                            </a:spcAft>
                            <a:buClrTx/>
                            <a:buSzTx/>
                            <a:buFontTx/>
                            <a:buNone/>
                            <a:tabLst/>
                            <a:defRPr/>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&gt;number of users whose</a:t>
                          </a:r>
                          <a:r>
                            <a:rPr lang="en-US" sz="1000" baseline="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 </a:t>
                          </a:r>
                          <a:r>
                            <a:rPr lang="en-US" sz="1000" kern="1200" dirty="0" smtClean="0">
                              <a:solidFill>
                                <a:schemeClr val="tx1"/>
                              </a:solidFill>
                              <a:effectLst/>
                              <a:latin typeface="Calibri" panose="020F0502020204030204" pitchFamily="34" charset="0"/>
                              <a:ea typeface="+mn-ea"/>
                              <a:cs typeface="Calibri" panose="020F0502020204030204" pitchFamily="34" charset="0"/>
                            </a:rPr>
                            <a:t>MOS</a:t>
                          </a:r>
                          <a14:m>
                            <m:oMath xmlns:m="http://schemas.openxmlformats.org/officeDocument/2006/math">
                              <m:r>
                                <a:rPr lang="en-US" sz="1000" i="1" kern="1200" smtClean="0">
                                  <a:solidFill>
                                    <a:schemeClr val="tx1"/>
                                  </a:solidFill>
                                  <a:effectLst/>
                                  <a:latin typeface="Cambria Math" panose="02040503050406030204" pitchFamily="18" charset="0"/>
                                  <a:ea typeface="Cambria Math" panose="02040503050406030204" pitchFamily="18" charset="0"/>
                                  <a:cs typeface="Calibri" panose="020F0502020204030204" pitchFamily="34" charset="0"/>
                                </a:rPr>
                                <m:t>∈</m:t>
                              </m:r>
                            </m:oMath>
                          </a14:m>
                          <a:r>
                            <a:rPr lang="en-US" sz="1000" kern="1200" dirty="0" smtClean="0">
                              <a:solidFill>
                                <a:schemeClr val="tx1"/>
                              </a:solidFill>
                              <a:effectLst/>
                              <a:latin typeface="Calibri" panose="020F0502020204030204" pitchFamily="34" charset="0"/>
                              <a:ea typeface="+mn-ea"/>
                              <a:cs typeface="Calibri" panose="020F0502020204030204" pitchFamily="34" charset="0"/>
                            </a:rPr>
                            <a:t>[0,</a:t>
                          </a:r>
                          <a:r>
                            <a:rPr lang="en-US" sz="1000" kern="1200" baseline="0" dirty="0" smtClean="0">
                              <a:solidFill>
                                <a:schemeClr val="tx1"/>
                              </a:solidFill>
                              <a:effectLst/>
                              <a:latin typeface="Calibri" panose="020F0502020204030204" pitchFamily="34" charset="0"/>
                              <a:ea typeface="+mn-ea"/>
                              <a:cs typeface="Calibri" panose="020F0502020204030204" pitchFamily="34" charset="0"/>
                            </a:rPr>
                            <a:t> 3.0</a:t>
                          </a:r>
                          <a:r>
                            <a:rPr lang="en-US" sz="1000" kern="1200" dirty="0" smtClean="0">
                              <a:solidFill>
                                <a:schemeClr val="tx1"/>
                              </a:solidFill>
                              <a:effectLst/>
                              <a:latin typeface="Calibri" panose="020F0502020204030204" pitchFamily="34" charset="0"/>
                              <a:ea typeface="+mn-ea"/>
                              <a:cs typeface="Calibri" panose="020F0502020204030204" pitchFamily="34" charset="0"/>
                            </a:rPr>
                            <a:t>] for application 2</a:t>
                          </a:r>
                          <a:endParaRPr lang="en-US" sz="1000" kern="1200" dirty="0">
                            <a:solidFill>
                              <a:schemeClr val="tx1"/>
                            </a:solidFill>
                            <a:effectLst/>
                            <a:latin typeface="Calibri" panose="020F0502020204030204" pitchFamily="34" charset="0"/>
                            <a:ea typeface="+mn-ea"/>
                            <a:cs typeface="Calibri" panose="020F0502020204030204" pitchFamily="34" charset="0"/>
                          </a:endParaRPr>
                        </a:p>
                      </a:txBody>
                      <a:tcPr marL="51435" marR="51435" marT="0" marB="0"/>
                    </a:tc>
                    <a:extLst>
                      <a:ext uri="{0D108BD9-81ED-4DB2-BD59-A6C34878D82A}">
                        <a16:rowId xmlns:a16="http://schemas.microsoft.com/office/drawing/2014/main" val="10012"/>
                      </a:ext>
                    </a:extLst>
                  </a:tr>
                  <a:tr h="70910">
                    <a:tc>
                      <a:txBody>
                        <a:bodyPr/>
                        <a:lstStyle/>
                        <a:p>
                          <a:pPr marL="0" marR="0" lvl="0" indent="93663" algn="l" defTabSz="914400" rtl="0" eaLnBrk="1" fontAlgn="auto" latinLnBrk="0" hangingPunct="0">
                            <a:lnSpc>
                              <a:spcPct val="100000"/>
                            </a:lnSpc>
                            <a:spcBef>
                              <a:spcPts val="0"/>
                            </a:spcBef>
                            <a:spcAft>
                              <a:spcPts val="0"/>
                            </a:spcAft>
                            <a:buClrTx/>
                            <a:buSzTx/>
                            <a:buFontTx/>
                            <a:buNone/>
                            <a:tabLst/>
                            <a:defRPr/>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&gt;number of users whose</a:t>
                          </a:r>
                          <a:r>
                            <a:rPr lang="en-US" sz="1000" baseline="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 </a:t>
                          </a:r>
                          <a:r>
                            <a:rPr lang="en-US" sz="1000" kern="1200" dirty="0" smtClean="0">
                              <a:solidFill>
                                <a:schemeClr val="tx1"/>
                              </a:solidFill>
                              <a:effectLst/>
                              <a:latin typeface="Calibri" panose="020F0502020204030204" pitchFamily="34" charset="0"/>
                              <a:ea typeface="+mn-ea"/>
                              <a:cs typeface="Calibri" panose="020F0502020204030204" pitchFamily="34" charset="0"/>
                            </a:rPr>
                            <a:t>MOS</a:t>
                          </a:r>
                          <a14:m>
                            <m:oMath xmlns:m="http://schemas.openxmlformats.org/officeDocument/2006/math">
                              <m:r>
                                <a:rPr lang="en-US" sz="1000" i="1" kern="1200" smtClean="0">
                                  <a:solidFill>
                                    <a:schemeClr val="tx1"/>
                                  </a:solidFill>
                                  <a:effectLst/>
                                  <a:latin typeface="Cambria Math" panose="02040503050406030204" pitchFamily="18" charset="0"/>
                                  <a:ea typeface="Cambria Math" panose="02040503050406030204" pitchFamily="18" charset="0"/>
                                  <a:cs typeface="Calibri" panose="020F0502020204030204" pitchFamily="34" charset="0"/>
                                </a:rPr>
                                <m:t>∈</m:t>
                              </m:r>
                            </m:oMath>
                          </a14:m>
                          <a:r>
                            <a:rPr lang="en-US" sz="1000" kern="1200" dirty="0" smtClean="0">
                              <a:solidFill>
                                <a:schemeClr val="tx1"/>
                              </a:solidFill>
                              <a:effectLst/>
                              <a:latin typeface="Calibri" panose="020F0502020204030204" pitchFamily="34" charset="0"/>
                              <a:ea typeface="+mn-ea"/>
                              <a:cs typeface="Calibri" panose="020F0502020204030204" pitchFamily="34" charset="0"/>
                            </a:rPr>
                            <a:t>[3.0,</a:t>
                          </a:r>
                          <a:r>
                            <a:rPr lang="en-US" sz="1000" kern="1200" baseline="0" dirty="0" smtClean="0">
                              <a:solidFill>
                                <a:schemeClr val="tx1"/>
                              </a:solidFill>
                              <a:effectLst/>
                              <a:latin typeface="Calibri" panose="020F0502020204030204" pitchFamily="34" charset="0"/>
                              <a:ea typeface="+mn-ea"/>
                              <a:cs typeface="Calibri" panose="020F0502020204030204" pitchFamily="34" charset="0"/>
                            </a:rPr>
                            <a:t> 4.0</a:t>
                          </a:r>
                          <a:r>
                            <a:rPr lang="en-US" sz="1000" kern="1200" dirty="0" smtClean="0">
                              <a:solidFill>
                                <a:schemeClr val="tx1"/>
                              </a:solidFill>
                              <a:effectLst/>
                              <a:latin typeface="Calibri" panose="020F0502020204030204" pitchFamily="34" charset="0"/>
                              <a:ea typeface="+mn-ea"/>
                              <a:cs typeface="Calibri" panose="020F0502020204030204" pitchFamily="34" charset="0"/>
                            </a:rPr>
                            <a:t>] for application 2</a:t>
                          </a:r>
                          <a:endParaRPr lang="en-US" sz="1000" kern="1200" dirty="0">
                            <a:solidFill>
                              <a:schemeClr val="tx1"/>
                            </a:solidFill>
                            <a:effectLst/>
                            <a:latin typeface="Calibri" panose="020F0502020204030204" pitchFamily="34" charset="0"/>
                            <a:ea typeface="+mn-ea"/>
                            <a:cs typeface="Calibri" panose="020F0502020204030204" pitchFamily="34" charset="0"/>
                          </a:endParaRPr>
                        </a:p>
                      </a:txBody>
                      <a:tcPr marL="51435" marR="51435" marT="0" marB="0"/>
                    </a:tc>
                    <a:extLst>
                      <a:ext uri="{0D108BD9-81ED-4DB2-BD59-A6C34878D82A}">
                        <a16:rowId xmlns:a16="http://schemas.microsoft.com/office/drawing/2014/main" val="10013"/>
                      </a:ext>
                    </a:extLst>
                  </a:tr>
                  <a:tr h="70910">
                    <a:tc>
                      <a:txBody>
                        <a:bodyPr/>
                        <a:lstStyle/>
                        <a:p>
                          <a:pPr marL="0" marR="0" lvl="0" indent="93663" algn="l" defTabSz="914400" rtl="0" eaLnBrk="1" fontAlgn="auto" latinLnBrk="0" hangingPunct="0">
                            <a:lnSpc>
                              <a:spcPct val="100000"/>
                            </a:lnSpc>
                            <a:spcBef>
                              <a:spcPts val="0"/>
                            </a:spcBef>
                            <a:spcAft>
                              <a:spcPts val="0"/>
                            </a:spcAft>
                            <a:buClrTx/>
                            <a:buSzTx/>
                            <a:buFontTx/>
                            <a:buNone/>
                            <a:tabLst/>
                            <a:defRPr/>
                          </a:pPr>
                          <a:r>
                            <a:rPr lang="en-US" sz="1000" kern="1200" dirty="0" smtClean="0">
                              <a:solidFill>
                                <a:schemeClr val="tx1"/>
                              </a:solidFill>
                              <a:effectLst/>
                              <a:latin typeface="Calibri" panose="020F0502020204030204" pitchFamily="34" charset="0"/>
                              <a:ea typeface="+mn-ea"/>
                              <a:cs typeface="Calibri" panose="020F0502020204030204" pitchFamily="34" charset="0"/>
                            </a:rPr>
                            <a:t>&gt;number of users</a:t>
                          </a:r>
                          <a:r>
                            <a:rPr lang="en-US" sz="1000" kern="1200" baseline="0" dirty="0" smtClean="0">
                              <a:solidFill>
                                <a:schemeClr val="tx1"/>
                              </a:solidFill>
                              <a:effectLst/>
                              <a:latin typeface="Calibri" panose="020F0502020204030204" pitchFamily="34" charset="0"/>
                              <a:ea typeface="+mn-ea"/>
                              <a:cs typeface="Calibri" panose="020F0502020204030204" pitchFamily="34" charset="0"/>
                            </a:rPr>
                            <a:t> whose MOS</a:t>
                          </a:r>
                          <a14:m>
                            <m:oMath xmlns:m="http://schemas.openxmlformats.org/officeDocument/2006/math">
                              <m:r>
                                <a:rPr lang="en-US" sz="1000" i="1" kern="1200" smtClean="0">
                                  <a:solidFill>
                                    <a:schemeClr val="tx1"/>
                                  </a:solidFill>
                                  <a:effectLst/>
                                  <a:latin typeface="Cambria Math" panose="02040503050406030204" pitchFamily="18" charset="0"/>
                                  <a:ea typeface="Cambria Math" panose="02040503050406030204" pitchFamily="18" charset="0"/>
                                  <a:cs typeface="Calibri" panose="020F0502020204030204" pitchFamily="34" charset="0"/>
                                </a:rPr>
                                <m:t>∈</m:t>
                              </m:r>
                            </m:oMath>
                          </a14:m>
                          <a:r>
                            <a:rPr lang="en-US" sz="1000" kern="1200" dirty="0" smtClean="0">
                              <a:solidFill>
                                <a:schemeClr val="tx1"/>
                              </a:solidFill>
                              <a:effectLst/>
                              <a:latin typeface="Calibri" panose="020F0502020204030204" pitchFamily="34" charset="0"/>
                              <a:ea typeface="+mn-ea"/>
                              <a:cs typeface="Calibri" panose="020F0502020204030204" pitchFamily="34" charset="0"/>
                            </a:rPr>
                            <a:t>[4.0,</a:t>
                          </a:r>
                          <a:r>
                            <a:rPr lang="en-US" sz="1000" kern="1200" baseline="0" dirty="0" smtClean="0">
                              <a:solidFill>
                                <a:schemeClr val="tx1"/>
                              </a:solidFill>
                              <a:effectLst/>
                              <a:latin typeface="Calibri" panose="020F0502020204030204" pitchFamily="34" charset="0"/>
                              <a:ea typeface="+mn-ea"/>
                              <a:cs typeface="Calibri" panose="020F0502020204030204" pitchFamily="34" charset="0"/>
                            </a:rPr>
                            <a:t> 5.0</a:t>
                          </a:r>
                          <a:r>
                            <a:rPr lang="en-US" sz="1000" kern="1200" dirty="0" smtClean="0">
                              <a:solidFill>
                                <a:schemeClr val="tx1"/>
                              </a:solidFill>
                              <a:effectLst/>
                              <a:latin typeface="Calibri" panose="020F0502020204030204" pitchFamily="34" charset="0"/>
                              <a:ea typeface="+mn-ea"/>
                              <a:cs typeface="Calibri" panose="020F0502020204030204" pitchFamily="34" charset="0"/>
                            </a:rPr>
                            <a:t>] for</a:t>
                          </a:r>
                          <a:r>
                            <a:rPr lang="en-US" sz="1000" kern="1200" baseline="0" dirty="0" smtClean="0">
                              <a:solidFill>
                                <a:schemeClr val="tx1"/>
                              </a:solidFill>
                              <a:effectLst/>
                              <a:latin typeface="Calibri" panose="020F0502020204030204" pitchFamily="34" charset="0"/>
                              <a:ea typeface="+mn-ea"/>
                              <a:cs typeface="Calibri" panose="020F0502020204030204" pitchFamily="34" charset="0"/>
                            </a:rPr>
                            <a:t> application 2</a:t>
                          </a:r>
                          <a:endParaRPr lang="en-US" sz="1000" kern="1200" dirty="0">
                            <a:solidFill>
                              <a:schemeClr val="tx1"/>
                            </a:solidFill>
                            <a:effectLst/>
                            <a:latin typeface="Calibri" panose="020F0502020204030204" pitchFamily="34" charset="0"/>
                            <a:ea typeface="+mn-ea"/>
                            <a:cs typeface="Calibri" panose="020F0502020204030204" pitchFamily="34" charset="0"/>
                          </a:endParaRPr>
                        </a:p>
                      </a:txBody>
                      <a:tcPr marL="51435" marR="51435" marT="0" marB="0"/>
                    </a:tc>
                    <a:extLst>
                      <a:ext uri="{0D108BD9-81ED-4DB2-BD59-A6C34878D82A}">
                        <a16:rowId xmlns:a16="http://schemas.microsoft.com/office/drawing/2014/main" val="10014"/>
                      </a:ext>
                    </a:extLst>
                  </a:tr>
                  <a:tr h="70910">
                    <a:tc>
                      <a:txBody>
                        <a:bodyPr/>
                        <a:lstStyle/>
                        <a:p>
                          <a:pPr marL="0" indent="0"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15"/>
                      </a:ext>
                    </a:extLst>
                  </a:tr>
                </a:tbl>
              </a:graphicData>
            </a:graphic>
          </p:graphicFrame>
        </mc:Choice>
        <mc:Fallback xmlns="">
          <p:graphicFrame>
            <p:nvGraphicFramePr>
              <p:cNvPr id="8" name="表格 7"/>
              <p:cNvGraphicFramePr>
                <a:graphicFrameLocks noGrp="1"/>
              </p:cNvGraphicFramePr>
              <p:nvPr>
                <p:extLst>
                  <p:ext uri="{D42A27DB-BD31-4B8C-83A1-F6EECF244321}">
                    <p14:modId xmlns:p14="http://schemas.microsoft.com/office/powerpoint/2010/main" val="3554958791"/>
                  </p:ext>
                </p:extLst>
              </p:nvPr>
            </p:nvGraphicFramePr>
            <p:xfrm>
              <a:off x="90660" y="1014236"/>
              <a:ext cx="3332163" cy="2441330"/>
            </p:xfrm>
            <a:graphic>
              <a:graphicData uri="http://schemas.openxmlformats.org/drawingml/2006/table">
                <a:tbl>
                  <a:tblPr/>
                  <a:tblGrid>
                    <a:gridCol w="3332163"/>
                  </a:tblGrid>
                  <a:tr h="152400">
                    <a:tc>
                      <a:txBody>
                        <a:bodyPr/>
                        <a:lstStyle/>
                        <a:p>
                          <a:pPr algn="l" hangingPunct="0">
                            <a:spcAft>
                              <a:spcPts val="0"/>
                            </a:spcAft>
                          </a:pPr>
                          <a:r>
                            <a:rPr lang="x-none" sz="1000" b="1" dirty="0">
                              <a:effectLst/>
                              <a:latin typeface="Calibri" panose="020F0502020204030204" pitchFamily="34" charset="0"/>
                              <a:cs typeface="Calibri" panose="020F0502020204030204" pitchFamily="34" charset="0"/>
                            </a:rPr>
                            <a:t>Information</a:t>
                          </a:r>
                          <a:endParaRPr lang="en-US" sz="1000" b="1"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solidFill>
                          <a:schemeClr val="bg1">
                            <a:lumMod val="75000"/>
                          </a:schemeClr>
                        </a:solidFill>
                      </a:tcPr>
                    </a:tc>
                  </a:tr>
                  <a:tr h="153865">
                    <a:tc>
                      <a:txBody>
                        <a:bodyPr/>
                        <a:lstStyle/>
                        <a:p>
                          <a:pPr algn="l" hangingPunct="0">
                            <a:spcAft>
                              <a:spcPts val="0"/>
                            </a:spcAft>
                          </a:pPr>
                          <a:r>
                            <a:rPr lang="en-US" sz="1000" b="0" dirty="0" smtClean="0">
                              <a:solidFill>
                                <a:schemeClr val="tx1"/>
                              </a:solidFill>
                              <a:effectLst/>
                              <a:latin typeface="Calibri" panose="020F0502020204030204" pitchFamily="34" charset="0"/>
                              <a:cs typeface="Calibri" panose="020F0502020204030204" pitchFamily="34" charset="0"/>
                            </a:rPr>
                            <a:t>Region per Network </a:t>
                          </a:r>
                          <a:endParaRPr lang="en-US" sz="1000" b="0" dirty="0">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r>
                  <a:tr h="153865">
                    <a:tc>
                      <a:txBody>
                        <a:bodyPr/>
                        <a:lstStyle/>
                        <a:p>
                          <a:pPr algn="l" hangingPunct="0">
                            <a:spcAft>
                              <a:spcPts val="0"/>
                            </a:spcAft>
                          </a:pPr>
                          <a:r>
                            <a:rPr lang="en-US" sz="1000" b="0" dirty="0" smtClean="0">
                              <a:solidFill>
                                <a:schemeClr val="tx1"/>
                              </a:solidFill>
                              <a:effectLst/>
                              <a:latin typeface="Calibri" panose="020F0502020204030204" pitchFamily="34" charset="0"/>
                              <a:ea typeface="宋体" panose="02010600030101010101" pitchFamily="2" charset="-122"/>
                              <a:cs typeface="Calibri" panose="020F0502020204030204" pitchFamily="34" charset="0"/>
                            </a:rPr>
                            <a:t>Time window</a:t>
                          </a:r>
                          <a:endParaRPr lang="en-US" sz="1000" b="0" dirty="0">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r>
                  <a:tr h="152400">
                    <a:tc>
                      <a:txBody>
                        <a:bodyPr/>
                        <a:lstStyle/>
                        <a:p>
                          <a:pPr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Application 1</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r>
                  <a:tr h="152400">
                    <a:tc>
                      <a:txBody>
                        <a:bodyPr/>
                        <a:lstStyle/>
                        <a:p>
                          <a:pPr marL="0" indent="93663"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&gt;how many percent</a:t>
                          </a:r>
                          <a:r>
                            <a:rPr lang="en-US" sz="1000" baseline="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 UEs’ experience satisfy for application 1</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r>
                  <a:tr h="152400">
                    <a:tc>
                      <a:txBody>
                        <a:bodyPr/>
                        <a:lstStyle/>
                        <a:p>
                          <a:pPr marL="0" indent="93663"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&gt;number of users for</a:t>
                          </a:r>
                          <a:r>
                            <a:rPr lang="en-US" sz="1000" baseline="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 application 1</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r>
                  <a:tr h="152400">
                    <a:tc>
                      <a:txBody>
                        <a:bodyPr/>
                        <a:lstStyle/>
                        <a:p>
                          <a:endParaRPr lang="zh-CN"/>
                        </a:p>
                      </a:txBody>
                      <a:tcPr marL="51435" marR="51435" marT="0" marB="0">
                        <a:blipFill rotWithShape="0">
                          <a:blip r:embed="rId5"/>
                          <a:stretch>
                            <a:fillRect l="-182" t="-624000" r="-365" b="-956000"/>
                          </a:stretch>
                        </a:blipFill>
                      </a:tcPr>
                    </a:tc>
                  </a:tr>
                  <a:tr h="152400">
                    <a:tc>
                      <a:txBody>
                        <a:bodyPr/>
                        <a:lstStyle/>
                        <a:p>
                          <a:endParaRPr lang="zh-CN"/>
                        </a:p>
                      </a:txBody>
                      <a:tcPr marL="51435" marR="51435" marT="0" marB="0">
                        <a:blipFill rotWithShape="0">
                          <a:blip r:embed="rId5"/>
                          <a:stretch>
                            <a:fillRect l="-182" t="-724000" r="-365" b="-856000"/>
                          </a:stretch>
                        </a:blipFill>
                      </a:tcPr>
                    </a:tc>
                  </a:tr>
                  <a:tr h="152400">
                    <a:tc>
                      <a:txBody>
                        <a:bodyPr/>
                        <a:lstStyle/>
                        <a:p>
                          <a:endParaRPr lang="zh-CN"/>
                        </a:p>
                      </a:txBody>
                      <a:tcPr marL="51435" marR="51435" marT="0" marB="0">
                        <a:blipFill rotWithShape="0">
                          <a:blip r:embed="rId5"/>
                          <a:stretch>
                            <a:fillRect l="-182" t="-824000" r="-365" b="-756000"/>
                          </a:stretch>
                        </a:blipFill>
                      </a:tcPr>
                    </a:tc>
                  </a:tr>
                  <a:tr h="152400">
                    <a:tc>
                      <a:txBody>
                        <a:bodyPr/>
                        <a:lstStyle/>
                        <a:p>
                          <a:pPr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Application 2</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r>
                  <a:tr h="152400">
                    <a:tc>
                      <a:txBody>
                        <a:bodyPr/>
                        <a:lstStyle/>
                        <a:p>
                          <a:pPr marL="0" indent="93663"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&gt;how many percent</a:t>
                          </a:r>
                          <a:r>
                            <a:rPr lang="en-US" sz="1000" baseline="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 UEs’ experience satisfy for application 2</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r>
                  <a:tr h="152400">
                    <a:tc>
                      <a:txBody>
                        <a:bodyPr/>
                        <a:lstStyle/>
                        <a:p>
                          <a:pPr marL="0" indent="93663"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&gt;number of users for</a:t>
                          </a:r>
                          <a:r>
                            <a:rPr lang="en-US" sz="1000" baseline="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 application 2</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r>
                  <a:tr h="152400">
                    <a:tc>
                      <a:txBody>
                        <a:bodyPr/>
                        <a:lstStyle/>
                        <a:p>
                          <a:endParaRPr lang="zh-CN"/>
                        </a:p>
                      </a:txBody>
                      <a:tcPr marL="51435" marR="51435" marT="0" marB="0">
                        <a:blipFill rotWithShape="0">
                          <a:blip r:embed="rId5"/>
                          <a:stretch>
                            <a:fillRect l="-182" t="-1224000" r="-365" b="-356000"/>
                          </a:stretch>
                        </a:blipFill>
                      </a:tcPr>
                    </a:tc>
                  </a:tr>
                  <a:tr h="152400">
                    <a:tc>
                      <a:txBody>
                        <a:bodyPr/>
                        <a:lstStyle/>
                        <a:p>
                          <a:endParaRPr lang="zh-CN"/>
                        </a:p>
                      </a:txBody>
                      <a:tcPr marL="51435" marR="51435" marT="0" marB="0">
                        <a:blipFill rotWithShape="0">
                          <a:blip r:embed="rId5"/>
                          <a:stretch>
                            <a:fillRect l="-182" t="-1324000" r="-365" b="-256000"/>
                          </a:stretch>
                        </a:blipFill>
                      </a:tcPr>
                    </a:tc>
                  </a:tr>
                  <a:tr h="152400">
                    <a:tc>
                      <a:txBody>
                        <a:bodyPr/>
                        <a:lstStyle/>
                        <a:p>
                          <a:endParaRPr lang="zh-CN"/>
                        </a:p>
                      </a:txBody>
                      <a:tcPr marL="51435" marR="51435" marT="0" marB="0">
                        <a:blipFill rotWithShape="0">
                          <a:blip r:embed="rId5"/>
                          <a:stretch>
                            <a:fillRect l="-182" t="-1424000" r="-365" b="-156000"/>
                          </a:stretch>
                        </a:blipFill>
                      </a:tcPr>
                    </a:tc>
                  </a:tr>
                  <a:tr h="152400">
                    <a:tc>
                      <a:txBody>
                        <a:bodyPr/>
                        <a:lstStyle/>
                        <a:p>
                          <a:pPr marL="0" indent="0"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r>
                </a:tbl>
              </a:graphicData>
            </a:graphic>
          </p:graphicFrame>
        </mc:Fallback>
      </mc:AlternateContent>
      <p:sp>
        <p:nvSpPr>
          <p:cNvPr id="9" name="Rectangle 7"/>
          <p:cNvSpPr>
            <a:spLocks noChangeArrowheads="1"/>
          </p:cNvSpPr>
          <p:nvPr/>
        </p:nvSpPr>
        <p:spPr bwMode="auto">
          <a:xfrm>
            <a:off x="171868" y="768015"/>
            <a:ext cx="3320140"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Table 3: </a:t>
            </a:r>
            <a:r>
              <a:rPr kumimoji="0" lang="en-GB" altLang="en-US" sz="1000" b="1" i="0" u="none" strike="noStrike" cap="none" normalizeH="0" baseline="0" dirty="0" smtClean="0">
                <a:ln>
                  <a:noFill/>
                </a:ln>
                <a:solidFill>
                  <a:srgbClr val="FF0000"/>
                </a:solidFill>
                <a:effectLst/>
                <a:latin typeface="Arial" panose="020B0604020202020204" pitchFamily="34" charset="0"/>
                <a:ea typeface="Times New Roman" panose="02020603050405020304" pitchFamily="18" charset="0"/>
                <a:cs typeface="Arial" panose="020B0604020202020204" pitchFamily="34" charset="0"/>
              </a:rPr>
              <a:t>Region level </a:t>
            </a:r>
            <a:r>
              <a:rPr kumimoji="0" lang="en-GB" altLang="en-US"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input information for K-Means</a:t>
            </a:r>
            <a:endParaRPr kumimoji="0" lang="en-US" altLang="en-US" sz="800" b="0" i="0" u="none" strike="noStrike" cap="none" normalizeH="0" baseline="0" dirty="0" smtClean="0">
              <a:ln>
                <a:noFill/>
              </a:ln>
              <a:solidFill>
                <a:srgbClr val="FF0000"/>
              </a:solidFill>
              <a:effectLst/>
            </a:endParaRPr>
          </a:p>
        </p:txBody>
      </p:sp>
      <p:sp>
        <p:nvSpPr>
          <p:cNvPr id="4" name="文本框 3"/>
          <p:cNvSpPr txBox="1"/>
          <p:nvPr/>
        </p:nvSpPr>
        <p:spPr>
          <a:xfrm>
            <a:off x="715319" y="6101196"/>
            <a:ext cx="2780492" cy="246221"/>
          </a:xfrm>
          <a:prstGeom prst="rect">
            <a:avLst/>
          </a:prstGeom>
          <a:noFill/>
        </p:spPr>
        <p:txBody>
          <a:bodyPr wrap="square" rtlCol="0">
            <a:spAutoFit/>
          </a:bodyPr>
          <a:lstStyle/>
          <a:p>
            <a:pPr algn="ctr"/>
            <a:r>
              <a:rPr lang="en-US" b="1" i="1" dirty="0" smtClean="0">
                <a:latin typeface="+mj-lt"/>
              </a:rPr>
              <a:t>Figure 1. Training process for K-Means, e.g. K=2</a:t>
            </a:r>
            <a:endParaRPr lang="en-US" b="1" i="1" dirty="0">
              <a:latin typeface="+mj-lt"/>
            </a:endParaRPr>
          </a:p>
        </p:txBody>
      </p:sp>
      <p:sp>
        <p:nvSpPr>
          <p:cNvPr id="5" name="文本框 4"/>
          <p:cNvSpPr txBox="1"/>
          <p:nvPr/>
        </p:nvSpPr>
        <p:spPr>
          <a:xfrm>
            <a:off x="-186784" y="3589374"/>
            <a:ext cx="3609608" cy="400110"/>
          </a:xfrm>
          <a:prstGeom prst="rect">
            <a:avLst/>
          </a:prstGeom>
          <a:noFill/>
        </p:spPr>
        <p:txBody>
          <a:bodyPr wrap="square" rtlCol="0">
            <a:spAutoFit/>
          </a:bodyPr>
          <a:lstStyle/>
          <a:p>
            <a:pPr algn="r"/>
            <a:r>
              <a:rPr lang="en-US" i="1" dirty="0" smtClean="0">
                <a:solidFill>
                  <a:srgbClr val="C00000"/>
                </a:solidFill>
                <a:latin typeface="+mj-lt"/>
              </a:rPr>
              <a:t>K=5</a:t>
            </a:r>
            <a:r>
              <a:rPr lang="en-US" dirty="0" smtClean="0">
                <a:solidFill>
                  <a:srgbClr val="C00000"/>
                </a:solidFill>
                <a:latin typeface="+mj-lt"/>
              </a:rPr>
              <a:t>, </a:t>
            </a:r>
            <a:r>
              <a:rPr lang="en-US" i="1" dirty="0" smtClean="0">
                <a:solidFill>
                  <a:srgbClr val="C00000"/>
                </a:solidFill>
                <a:latin typeface="+mj-lt"/>
              </a:rPr>
              <a:t>given by PCF or configured in NWDAF, which means that number of load levels is 5</a:t>
            </a:r>
            <a:endParaRPr lang="en-US" i="1" dirty="0">
              <a:solidFill>
                <a:srgbClr val="C00000"/>
              </a:solidFill>
              <a:latin typeface="+mj-lt"/>
            </a:endParaRPr>
          </a:p>
        </p:txBody>
      </p:sp>
      <p:sp>
        <p:nvSpPr>
          <p:cNvPr id="12" name="文本框 11"/>
          <p:cNvSpPr txBox="1"/>
          <p:nvPr/>
        </p:nvSpPr>
        <p:spPr>
          <a:xfrm>
            <a:off x="886305" y="4043431"/>
            <a:ext cx="2533039" cy="246221"/>
          </a:xfrm>
          <a:prstGeom prst="rect">
            <a:avLst/>
          </a:prstGeom>
          <a:noFill/>
        </p:spPr>
        <p:txBody>
          <a:bodyPr wrap="square" rtlCol="0">
            <a:spAutoFit/>
          </a:bodyPr>
          <a:lstStyle/>
          <a:p>
            <a:pPr algn="r"/>
            <a:r>
              <a:rPr lang="en-US" i="1" dirty="0" smtClean="0">
                <a:solidFill>
                  <a:srgbClr val="C00000"/>
                </a:solidFill>
                <a:latin typeface="+mj-lt"/>
              </a:rPr>
              <a:t>K-Means algorithm</a:t>
            </a:r>
            <a:endParaRPr lang="en-US" i="1" dirty="0">
              <a:solidFill>
                <a:srgbClr val="C00000"/>
              </a:solidFill>
              <a:latin typeface="+mj-lt"/>
            </a:endParaRPr>
          </a:p>
        </p:txBody>
      </p:sp>
      <p:sp>
        <p:nvSpPr>
          <p:cNvPr id="14" name="左大括号 13"/>
          <p:cNvSpPr/>
          <p:nvPr/>
        </p:nvSpPr>
        <p:spPr bwMode="auto">
          <a:xfrm rot="10800000">
            <a:off x="3393883" y="833000"/>
            <a:ext cx="304169" cy="5495035"/>
          </a:xfrm>
          <a:prstGeom prst="leftBrace">
            <a:avLst>
              <a:gd name="adj1" fmla="val 8333"/>
              <a:gd name="adj2" fmla="val 75579"/>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sz="1050" b="1">
              <a:latin typeface="Arial" charset="0"/>
            </a:endParaRPr>
          </a:p>
        </p:txBody>
      </p:sp>
      <mc:AlternateContent xmlns:mc="http://schemas.openxmlformats.org/markup-compatibility/2006" xmlns:a14="http://schemas.microsoft.com/office/drawing/2010/main">
        <mc:Choice Requires="a14">
          <p:graphicFrame>
            <p:nvGraphicFramePr>
              <p:cNvPr id="15" name="表格 14"/>
              <p:cNvGraphicFramePr>
                <a:graphicFrameLocks noGrp="1"/>
              </p:cNvGraphicFramePr>
              <p:nvPr>
                <p:extLst/>
              </p:nvPr>
            </p:nvGraphicFramePr>
            <p:xfrm>
              <a:off x="4001593" y="969504"/>
              <a:ext cx="3479483" cy="3357195"/>
            </p:xfrm>
            <a:graphic>
              <a:graphicData uri="http://schemas.openxmlformats.org/drawingml/2006/table">
                <a:tbl>
                  <a:tblPr/>
                  <a:tblGrid>
                    <a:gridCol w="3479483">
                      <a:extLst>
                        <a:ext uri="{9D8B030D-6E8A-4147-A177-3AD203B41FA5}">
                          <a16:colId xmlns:a16="http://schemas.microsoft.com/office/drawing/2014/main" val="20000"/>
                        </a:ext>
                      </a:extLst>
                    </a:gridCol>
                  </a:tblGrid>
                  <a:tr h="126033">
                    <a:tc>
                      <a:txBody>
                        <a:bodyPr/>
                        <a:lstStyle/>
                        <a:p>
                          <a:pPr algn="l" hangingPunct="0">
                            <a:spcAft>
                              <a:spcPts val="0"/>
                            </a:spcAft>
                          </a:pPr>
                          <a:r>
                            <a:rPr lang="x-none" sz="1000" b="1" dirty="0">
                              <a:effectLst/>
                              <a:latin typeface="Calibri" panose="020F0502020204030204" pitchFamily="34" charset="0"/>
                              <a:cs typeface="Calibri" panose="020F0502020204030204" pitchFamily="34" charset="0"/>
                            </a:rPr>
                            <a:t>Information</a:t>
                          </a:r>
                          <a:endParaRPr lang="en-US" sz="1000" b="1"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solidFill>
                          <a:schemeClr val="bg1">
                            <a:lumMod val="75000"/>
                          </a:schemeClr>
                        </a:solidFill>
                      </a:tcPr>
                    </a:tc>
                    <a:extLst>
                      <a:ext uri="{0D108BD9-81ED-4DB2-BD59-A6C34878D82A}">
                        <a16:rowId xmlns:a16="http://schemas.microsoft.com/office/drawing/2014/main" val="10000"/>
                      </a:ext>
                    </a:extLst>
                  </a:tr>
                  <a:tr h="153865">
                    <a:tc>
                      <a:txBody>
                        <a:bodyPr/>
                        <a:lstStyle/>
                        <a:p>
                          <a:pPr algn="l" hangingPunct="0">
                            <a:spcAft>
                              <a:spcPts val="0"/>
                            </a:spcAft>
                          </a:pPr>
                          <a:r>
                            <a:rPr lang="en-US" sz="1000" b="0" dirty="0" smtClean="0">
                              <a:solidFill>
                                <a:schemeClr val="tx1"/>
                              </a:solidFill>
                              <a:effectLst/>
                              <a:latin typeface="Calibri" panose="020F0502020204030204" pitchFamily="34" charset="0"/>
                              <a:cs typeface="Calibri" panose="020F0502020204030204" pitchFamily="34" charset="0"/>
                            </a:rPr>
                            <a:t>Region</a:t>
                          </a:r>
                          <a:endParaRPr lang="en-US" sz="1000" b="0" dirty="0">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01"/>
                      </a:ext>
                    </a:extLst>
                  </a:tr>
                  <a:tr h="153865">
                    <a:tc>
                      <a:txBody>
                        <a:bodyPr/>
                        <a:lstStyle/>
                        <a:p>
                          <a:pPr algn="l" hangingPunct="0">
                            <a:spcAft>
                              <a:spcPts val="0"/>
                            </a:spcAft>
                          </a:pPr>
                          <a:r>
                            <a:rPr lang="en-US" sz="1000" b="0" dirty="0" smtClean="0">
                              <a:solidFill>
                                <a:schemeClr val="tx1"/>
                              </a:solidFill>
                              <a:effectLst/>
                              <a:latin typeface="Calibri" panose="020F0502020204030204" pitchFamily="34" charset="0"/>
                              <a:ea typeface="宋体" panose="02010600030101010101" pitchFamily="2" charset="-122"/>
                              <a:cs typeface="Calibri" panose="020F0502020204030204" pitchFamily="34" charset="0"/>
                            </a:rPr>
                            <a:t>Time window</a:t>
                          </a:r>
                          <a:endParaRPr lang="en-US" sz="1000" b="0" dirty="0">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02"/>
                      </a:ext>
                    </a:extLst>
                  </a:tr>
                  <a:tr h="153865">
                    <a:tc>
                      <a:txBody>
                        <a:bodyPr/>
                        <a:lstStyle/>
                        <a:p>
                          <a:pPr algn="l" hangingPunct="0">
                            <a:spcAft>
                              <a:spcPts val="0"/>
                            </a:spcAft>
                          </a:pPr>
                          <a:r>
                            <a:rPr lang="en-US" sz="1000" b="0" dirty="0" smtClean="0">
                              <a:solidFill>
                                <a:schemeClr val="tx1"/>
                              </a:solidFill>
                              <a:effectLst/>
                              <a:latin typeface="Calibri" panose="020F0502020204030204" pitchFamily="34" charset="0"/>
                              <a:ea typeface="宋体" panose="02010600030101010101" pitchFamily="2" charset="-122"/>
                              <a:cs typeface="Calibri" panose="020F0502020204030204" pitchFamily="34" charset="0"/>
                            </a:rPr>
                            <a:t>Centroid 1</a:t>
                          </a:r>
                          <a:endParaRPr lang="en-US" sz="1000" b="0" dirty="0">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03"/>
                      </a:ext>
                    </a:extLst>
                  </a:tr>
                  <a:tr h="70910">
                    <a:tc>
                      <a:txBody>
                        <a:bodyPr/>
                        <a:lstStyle/>
                        <a:p>
                          <a:pPr marL="0" indent="93663" algn="l" defTabSz="914400" rtl="0" eaLnBrk="1" latinLnBrk="0" hangingPunct="0">
                            <a:spcAft>
                              <a:spcPts val="0"/>
                            </a:spcAft>
                          </a:pPr>
                          <a:r>
                            <a:rPr lang="en-US" sz="1000" kern="12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&gt;Application 1</a:t>
                          </a:r>
                          <a:endParaRPr lang="en-US" sz="1000" kern="12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04"/>
                      </a:ext>
                    </a:extLst>
                  </a:tr>
                  <a:tr h="70910">
                    <a:tc>
                      <a:txBody>
                        <a:bodyPr/>
                        <a:lstStyle/>
                        <a:p>
                          <a:pPr marL="0" indent="177800" algn="l" hangingPunct="0">
                            <a:spcAft>
                              <a:spcPts val="0"/>
                            </a:spcAft>
                          </a:pPr>
                          <a:r>
                            <a:rPr lang="en-US" sz="1000" dirty="0" smtClean="0">
                              <a:solidFill>
                                <a:srgbClr val="C00000"/>
                              </a:solidFill>
                              <a:effectLst/>
                              <a:latin typeface="Calibri" panose="020F0502020204030204" pitchFamily="34" charset="0"/>
                              <a:ea typeface="宋体" panose="02010600030101010101" pitchFamily="2" charset="-122"/>
                              <a:cs typeface="Calibri" panose="020F0502020204030204" pitchFamily="34" charset="0"/>
                            </a:rPr>
                            <a:t>&gt;&gt;how many percent</a:t>
                          </a:r>
                          <a:r>
                            <a:rPr lang="en-US" sz="1000" baseline="0" dirty="0" smtClean="0">
                              <a:solidFill>
                                <a:srgbClr val="C00000"/>
                              </a:solidFill>
                              <a:effectLst/>
                              <a:latin typeface="Calibri" panose="020F0502020204030204" pitchFamily="34" charset="0"/>
                              <a:ea typeface="宋体" panose="02010600030101010101" pitchFamily="2" charset="-122"/>
                              <a:cs typeface="Calibri" panose="020F0502020204030204" pitchFamily="34" charset="0"/>
                            </a:rPr>
                            <a:t> UEs’ experience satisfy for application 1</a:t>
                          </a:r>
                          <a:endParaRPr lang="en-US" sz="10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05"/>
                      </a:ext>
                    </a:extLst>
                  </a:tr>
                  <a:tr h="70910">
                    <a:tc>
                      <a:txBody>
                        <a:bodyPr/>
                        <a:lstStyle/>
                        <a:p>
                          <a:pPr marL="0" indent="177800" algn="l" defTabSz="914400" rtl="0" eaLnBrk="1" latinLnBrk="0" hangingPunct="0">
                            <a:spcAft>
                              <a:spcPts val="0"/>
                            </a:spcAft>
                          </a:pPr>
                          <a:r>
                            <a:rPr lang="en-US" sz="1000" kern="12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&gt;&gt;number of users for application 1</a:t>
                          </a:r>
                          <a:endParaRPr lang="en-US" sz="1000" kern="12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06"/>
                      </a:ext>
                    </a:extLst>
                  </a:tr>
                  <a:tr h="70910">
                    <a:tc>
                      <a:txBody>
                        <a:bodyPr/>
                        <a:lstStyle/>
                        <a:p>
                          <a:pPr marL="0" marR="0" lvl="0" indent="177800" algn="l" defTabSz="914400" rtl="0" eaLnBrk="1" fontAlgn="auto" latinLnBrk="0" hangingPunct="0">
                            <a:lnSpc>
                              <a:spcPct val="100000"/>
                            </a:lnSpc>
                            <a:spcBef>
                              <a:spcPts val="0"/>
                            </a:spcBef>
                            <a:spcAft>
                              <a:spcPts val="0"/>
                            </a:spcAft>
                            <a:buClrTx/>
                            <a:buSzTx/>
                            <a:buFontTx/>
                            <a:buNone/>
                            <a:tabLst/>
                            <a:defRPr/>
                          </a:pPr>
                          <a:r>
                            <a:rPr lang="en-US" sz="1000" kern="12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&gt;&gt;number of users whose MOS</a:t>
                          </a:r>
                          <a14:m>
                            <m:oMath xmlns:m="http://schemas.openxmlformats.org/officeDocument/2006/math">
                              <m:r>
                                <a:rPr lang="en-US" sz="1000" kern="1200" smtClean="0">
                                  <a:solidFill>
                                    <a:srgbClr val="000000"/>
                                  </a:solidFill>
                                  <a:effectLst/>
                                  <a:latin typeface="Cambria Math" panose="02040503050406030204" pitchFamily="18" charset="0"/>
                                  <a:ea typeface="宋体" panose="02010600030101010101" pitchFamily="2" charset="-122"/>
                                  <a:cs typeface="Calibri" panose="020F0502020204030204" pitchFamily="34" charset="0"/>
                                </a:rPr>
                                <m:t>∈</m:t>
                              </m:r>
                            </m:oMath>
                          </a14:m>
                          <a:r>
                            <a:rPr lang="en-US" sz="1000" kern="12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[0, 3.0] for application 1</a:t>
                          </a:r>
                          <a:endParaRPr lang="en-US" sz="1000" kern="12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07"/>
                      </a:ext>
                    </a:extLst>
                  </a:tr>
                  <a:tr h="70910">
                    <a:tc>
                      <a:txBody>
                        <a:bodyPr/>
                        <a:lstStyle/>
                        <a:p>
                          <a:pPr marL="0" marR="0" lvl="0" indent="177800" algn="l" defTabSz="914400" rtl="0" eaLnBrk="1" fontAlgn="auto" latinLnBrk="0" hangingPunct="0">
                            <a:lnSpc>
                              <a:spcPct val="100000"/>
                            </a:lnSpc>
                            <a:spcBef>
                              <a:spcPts val="0"/>
                            </a:spcBef>
                            <a:spcAft>
                              <a:spcPts val="0"/>
                            </a:spcAft>
                            <a:buClrTx/>
                            <a:buSzTx/>
                            <a:buFontTx/>
                            <a:buNone/>
                            <a:tabLst/>
                            <a:defRPr/>
                          </a:pPr>
                          <a:r>
                            <a:rPr lang="en-US" sz="1000" kern="12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&gt;&gt;number of users whose MOS</a:t>
                          </a:r>
                          <a14:m>
                            <m:oMath xmlns:m="http://schemas.openxmlformats.org/officeDocument/2006/math">
                              <m:r>
                                <a:rPr lang="en-US" sz="1000" kern="1200" smtClean="0">
                                  <a:solidFill>
                                    <a:srgbClr val="000000"/>
                                  </a:solidFill>
                                  <a:effectLst/>
                                  <a:latin typeface="Cambria Math" panose="02040503050406030204" pitchFamily="18" charset="0"/>
                                  <a:ea typeface="宋体" panose="02010600030101010101" pitchFamily="2" charset="-122"/>
                                  <a:cs typeface="Calibri" panose="020F0502020204030204" pitchFamily="34" charset="0"/>
                                </a:rPr>
                                <m:t>∈</m:t>
                              </m:r>
                            </m:oMath>
                          </a14:m>
                          <a:r>
                            <a:rPr lang="en-US" sz="1000" kern="12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[3.0, 4.0] for application 1</a:t>
                          </a:r>
                          <a:endParaRPr lang="en-US" sz="1000" kern="12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08"/>
                      </a:ext>
                    </a:extLst>
                  </a:tr>
                  <a:tr h="70910">
                    <a:tc>
                      <a:txBody>
                        <a:bodyPr/>
                        <a:lstStyle/>
                        <a:p>
                          <a:pPr marL="0" marR="0" lvl="0" indent="177800" algn="l" defTabSz="914400" rtl="0" eaLnBrk="1" fontAlgn="auto" latinLnBrk="0" hangingPunct="0">
                            <a:lnSpc>
                              <a:spcPct val="100000"/>
                            </a:lnSpc>
                            <a:spcBef>
                              <a:spcPts val="0"/>
                            </a:spcBef>
                            <a:spcAft>
                              <a:spcPts val="0"/>
                            </a:spcAft>
                            <a:buClrTx/>
                            <a:buSzTx/>
                            <a:buFontTx/>
                            <a:buNone/>
                            <a:tabLst/>
                            <a:defRPr/>
                          </a:pPr>
                          <a:r>
                            <a:rPr lang="en-US" sz="1000" kern="12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&gt;&gt;number of users whose MOS</a:t>
                          </a:r>
                          <a14:m>
                            <m:oMath xmlns:m="http://schemas.openxmlformats.org/officeDocument/2006/math">
                              <m:r>
                                <a:rPr lang="en-US" sz="1000" kern="1200" smtClean="0">
                                  <a:solidFill>
                                    <a:srgbClr val="000000"/>
                                  </a:solidFill>
                                  <a:effectLst/>
                                  <a:latin typeface="Cambria Math" panose="02040503050406030204" pitchFamily="18" charset="0"/>
                                  <a:ea typeface="宋体" panose="02010600030101010101" pitchFamily="2" charset="-122"/>
                                  <a:cs typeface="Calibri" panose="020F0502020204030204" pitchFamily="34" charset="0"/>
                                </a:rPr>
                                <m:t>∈</m:t>
                              </m:r>
                            </m:oMath>
                          </a14:m>
                          <a:r>
                            <a:rPr lang="en-US" sz="1000" kern="12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[4.0, 5.0] for application 1</a:t>
                          </a:r>
                          <a:endParaRPr lang="en-US" sz="1000" kern="12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09"/>
                      </a:ext>
                    </a:extLst>
                  </a:tr>
                  <a:tr h="70910">
                    <a:tc>
                      <a:txBody>
                        <a:bodyPr/>
                        <a:lstStyle/>
                        <a:p>
                          <a:pPr marL="0" indent="93663" algn="l" defTabSz="914400" rtl="0" eaLnBrk="1" latinLnBrk="0" hangingPunct="0">
                            <a:spcAft>
                              <a:spcPts val="0"/>
                            </a:spcAft>
                          </a:pPr>
                          <a:r>
                            <a:rPr lang="en-US" sz="1000" kern="12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&gt;Application 2</a:t>
                          </a:r>
                          <a:endParaRPr lang="en-US" sz="1000" kern="12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10"/>
                      </a:ext>
                    </a:extLst>
                  </a:tr>
                  <a:tr h="70910">
                    <a:tc>
                      <a:txBody>
                        <a:bodyPr/>
                        <a:lstStyle/>
                        <a:p>
                          <a:pPr marL="0" marR="0" lvl="0" indent="177800" algn="l" defTabSz="914400" rtl="0" eaLnBrk="1" fontAlgn="auto" latinLnBrk="0" hangingPunct="0">
                            <a:lnSpc>
                              <a:spcPct val="100000"/>
                            </a:lnSpc>
                            <a:spcBef>
                              <a:spcPts val="0"/>
                            </a:spcBef>
                            <a:spcAft>
                              <a:spcPts val="0"/>
                            </a:spcAft>
                            <a:buClrTx/>
                            <a:buSzTx/>
                            <a:buFontTx/>
                            <a:buNone/>
                            <a:tabLst/>
                            <a:defRPr/>
                          </a:pPr>
                          <a:r>
                            <a:rPr lang="en-US" sz="1000" kern="1200" dirty="0" smtClean="0">
                              <a:solidFill>
                                <a:srgbClr val="C00000"/>
                              </a:solidFill>
                              <a:effectLst/>
                              <a:latin typeface="Calibri" panose="020F0502020204030204" pitchFamily="34" charset="0"/>
                              <a:ea typeface="宋体" panose="02010600030101010101" pitchFamily="2" charset="-122"/>
                              <a:cs typeface="Calibri" panose="020F0502020204030204" pitchFamily="34" charset="0"/>
                            </a:rPr>
                            <a:t>&gt;&gt;how many percent UEs’ experience satisfy for application 2</a:t>
                          </a:r>
                          <a:endParaRPr lang="en-US" sz="1000" kern="12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11"/>
                      </a:ext>
                    </a:extLst>
                  </a:tr>
                  <a:tr h="70910">
                    <a:tc>
                      <a:txBody>
                        <a:bodyPr/>
                        <a:lstStyle/>
                        <a:p>
                          <a:pPr marL="0" marR="0" lvl="0" indent="177800" algn="l" defTabSz="914400" rtl="0" eaLnBrk="1" fontAlgn="auto" latinLnBrk="0" hangingPunct="0">
                            <a:lnSpc>
                              <a:spcPct val="100000"/>
                            </a:lnSpc>
                            <a:spcBef>
                              <a:spcPts val="0"/>
                            </a:spcBef>
                            <a:spcAft>
                              <a:spcPts val="0"/>
                            </a:spcAft>
                            <a:buClrTx/>
                            <a:buSzTx/>
                            <a:buFontTx/>
                            <a:buNone/>
                            <a:tabLst/>
                            <a:defRPr/>
                          </a:pPr>
                          <a:r>
                            <a:rPr lang="en-US" sz="1000" kern="12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&gt;&gt;number of users for application 2</a:t>
                          </a:r>
                          <a:endParaRPr lang="en-US" sz="1000" kern="12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12"/>
                      </a:ext>
                    </a:extLst>
                  </a:tr>
                  <a:tr h="140567">
                    <a:tc>
                      <a:txBody>
                        <a:bodyPr/>
                        <a:lstStyle/>
                        <a:p>
                          <a:pPr marL="0" marR="0" lvl="0" indent="177800" algn="l" defTabSz="914400" rtl="0" eaLnBrk="1" fontAlgn="auto" latinLnBrk="0" hangingPunct="0">
                            <a:lnSpc>
                              <a:spcPct val="100000"/>
                            </a:lnSpc>
                            <a:spcBef>
                              <a:spcPts val="0"/>
                            </a:spcBef>
                            <a:spcAft>
                              <a:spcPts val="0"/>
                            </a:spcAft>
                            <a:buClrTx/>
                            <a:buSzTx/>
                            <a:buFontTx/>
                            <a:buNone/>
                            <a:tabLst/>
                            <a:defRPr/>
                          </a:pPr>
                          <a:r>
                            <a:rPr lang="en-US" sz="1000" kern="12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&gt;&gt;number of users whose MOS</a:t>
                          </a:r>
                          <a14:m>
                            <m:oMath xmlns:m="http://schemas.openxmlformats.org/officeDocument/2006/math">
                              <m:r>
                                <a:rPr lang="en-US" sz="1000" kern="1200" smtClean="0">
                                  <a:solidFill>
                                    <a:srgbClr val="000000"/>
                                  </a:solidFill>
                                  <a:effectLst/>
                                  <a:latin typeface="Cambria Math" panose="02040503050406030204" pitchFamily="18" charset="0"/>
                                  <a:ea typeface="宋体" panose="02010600030101010101" pitchFamily="2" charset="-122"/>
                                  <a:cs typeface="Calibri" panose="020F0502020204030204" pitchFamily="34" charset="0"/>
                                </a:rPr>
                                <m:t>∈</m:t>
                              </m:r>
                            </m:oMath>
                          </a14:m>
                          <a:r>
                            <a:rPr lang="en-US" sz="1000" kern="12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[0, 3.0] for application 2</a:t>
                          </a:r>
                          <a:endParaRPr lang="en-US" sz="1000" kern="12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13"/>
                      </a:ext>
                    </a:extLst>
                  </a:tr>
                  <a:tr h="70910">
                    <a:tc>
                      <a:txBody>
                        <a:bodyPr/>
                        <a:lstStyle/>
                        <a:p>
                          <a:pPr marL="0" marR="0" lvl="0" indent="177800" algn="l" defTabSz="914400" rtl="0" eaLnBrk="1" fontAlgn="auto" latinLnBrk="0" hangingPunct="0">
                            <a:lnSpc>
                              <a:spcPct val="100000"/>
                            </a:lnSpc>
                            <a:spcBef>
                              <a:spcPts val="0"/>
                            </a:spcBef>
                            <a:spcAft>
                              <a:spcPts val="0"/>
                            </a:spcAft>
                            <a:buClrTx/>
                            <a:buSzTx/>
                            <a:buFontTx/>
                            <a:buNone/>
                            <a:tabLst/>
                            <a:defRPr/>
                          </a:pPr>
                          <a:r>
                            <a:rPr lang="en-US" sz="1000" kern="12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&gt;&gt;number of users whose MOS</a:t>
                          </a:r>
                          <a14:m>
                            <m:oMath xmlns:m="http://schemas.openxmlformats.org/officeDocument/2006/math">
                              <m:r>
                                <a:rPr lang="en-US" sz="1000" kern="1200" smtClean="0">
                                  <a:solidFill>
                                    <a:srgbClr val="000000"/>
                                  </a:solidFill>
                                  <a:effectLst/>
                                  <a:latin typeface="Cambria Math" panose="02040503050406030204" pitchFamily="18" charset="0"/>
                                  <a:ea typeface="宋体" panose="02010600030101010101" pitchFamily="2" charset="-122"/>
                                  <a:cs typeface="Calibri" panose="020F0502020204030204" pitchFamily="34" charset="0"/>
                                </a:rPr>
                                <m:t>∈</m:t>
                              </m:r>
                            </m:oMath>
                          </a14:m>
                          <a:r>
                            <a:rPr lang="en-US" sz="1000" kern="12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[3.0, 4.0] for application 2</a:t>
                          </a:r>
                          <a:endParaRPr lang="en-US" sz="1000" kern="12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14"/>
                      </a:ext>
                    </a:extLst>
                  </a:tr>
                  <a:tr h="70910">
                    <a:tc>
                      <a:txBody>
                        <a:bodyPr/>
                        <a:lstStyle/>
                        <a:p>
                          <a:pPr marL="0" marR="0" lvl="0" indent="177800" algn="l" defTabSz="914400" rtl="0" eaLnBrk="1" fontAlgn="auto" latinLnBrk="0" hangingPunct="0">
                            <a:lnSpc>
                              <a:spcPct val="100000"/>
                            </a:lnSpc>
                            <a:spcBef>
                              <a:spcPts val="0"/>
                            </a:spcBef>
                            <a:spcAft>
                              <a:spcPts val="0"/>
                            </a:spcAft>
                            <a:buClrTx/>
                            <a:buSzTx/>
                            <a:buFontTx/>
                            <a:buNone/>
                            <a:tabLst/>
                            <a:defRPr/>
                          </a:pPr>
                          <a:r>
                            <a:rPr lang="en-US" sz="1000" kern="12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&gt;&gt;number of users whose MOS</a:t>
                          </a:r>
                          <a14:m>
                            <m:oMath xmlns:m="http://schemas.openxmlformats.org/officeDocument/2006/math">
                              <m:r>
                                <a:rPr lang="en-US" sz="1000" kern="1200" smtClean="0">
                                  <a:solidFill>
                                    <a:srgbClr val="000000"/>
                                  </a:solidFill>
                                  <a:effectLst/>
                                  <a:latin typeface="Cambria Math" panose="02040503050406030204" pitchFamily="18" charset="0"/>
                                  <a:ea typeface="宋体" panose="02010600030101010101" pitchFamily="2" charset="-122"/>
                                  <a:cs typeface="Calibri" panose="020F0502020204030204" pitchFamily="34" charset="0"/>
                                </a:rPr>
                                <m:t>∈</m:t>
                              </m:r>
                            </m:oMath>
                          </a14:m>
                          <a:r>
                            <a:rPr lang="en-US" sz="1000" kern="12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[4.0, 5.0] for application 2</a:t>
                          </a:r>
                          <a:endParaRPr lang="en-US" sz="1000" kern="12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15"/>
                      </a:ext>
                    </a:extLst>
                  </a:tr>
                  <a:tr h="70910">
                    <a:tc>
                      <a:txBody>
                        <a:bodyPr/>
                        <a:lstStyle/>
                        <a:p>
                          <a:pPr marL="0" marR="0" lvl="0" indent="93663" algn="l" defTabSz="914400" rtl="0" eaLnBrk="1" fontAlgn="auto" latinLnBrk="0" hangingPunct="0">
                            <a:lnSpc>
                              <a:spcPct val="100000"/>
                            </a:lnSpc>
                            <a:spcBef>
                              <a:spcPts val="0"/>
                            </a:spcBef>
                            <a:spcAft>
                              <a:spcPts val="0"/>
                            </a:spcAft>
                            <a:buClrTx/>
                            <a:buSzTx/>
                            <a:buFontTx/>
                            <a:buNone/>
                            <a:tabLst/>
                            <a:defRPr/>
                          </a:pPr>
                          <a:r>
                            <a:rPr lang="en-US" sz="1000" kern="12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&gt;Application 3</a:t>
                          </a:r>
                          <a:endParaRPr lang="en-US" sz="1000" kern="12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16"/>
                      </a:ext>
                    </a:extLst>
                  </a:tr>
                  <a:tr h="70910">
                    <a:tc>
                      <a:txBody>
                        <a:bodyPr/>
                        <a:lstStyle/>
                        <a:p>
                          <a:pPr marL="0" marR="0" lvl="0" indent="177800" algn="l" defTabSz="914400" rtl="0" eaLnBrk="1" fontAlgn="auto" latinLnBrk="0" hangingPunct="0">
                            <a:lnSpc>
                              <a:spcPct val="100000"/>
                            </a:lnSpc>
                            <a:spcBef>
                              <a:spcPts val="0"/>
                            </a:spcBef>
                            <a:spcAft>
                              <a:spcPts val="0"/>
                            </a:spcAft>
                            <a:buClrTx/>
                            <a:buSzTx/>
                            <a:buFontTx/>
                            <a:buNone/>
                            <a:tabLst/>
                            <a:defRPr/>
                          </a:pPr>
                          <a:r>
                            <a:rPr lang="en-US" sz="1000" kern="12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a:t>
                          </a:r>
                          <a:endParaRPr lang="en-US" sz="1000" kern="12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17"/>
                      </a:ext>
                    </a:extLst>
                  </a:tr>
                  <a:tr h="70910">
                    <a:tc>
                      <a:txBody>
                        <a:bodyPr/>
                        <a:lstStyle/>
                        <a:p>
                          <a:pPr algn="l" hangingPunct="0">
                            <a:spcAft>
                              <a:spcPts val="0"/>
                            </a:spcAft>
                          </a:pPr>
                          <a:r>
                            <a:rPr lang="en-US" sz="1000" b="0" dirty="0" smtClean="0">
                              <a:solidFill>
                                <a:schemeClr val="tx1"/>
                              </a:solidFill>
                              <a:effectLst/>
                              <a:latin typeface="Calibri" panose="020F0502020204030204" pitchFamily="34" charset="0"/>
                              <a:ea typeface="宋体" panose="02010600030101010101" pitchFamily="2" charset="-122"/>
                              <a:cs typeface="Calibri" panose="020F0502020204030204" pitchFamily="34" charset="0"/>
                            </a:rPr>
                            <a:t>Centroid 2</a:t>
                          </a:r>
                          <a:endParaRPr lang="en-US" sz="1000" b="0" dirty="0">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18"/>
                      </a:ext>
                    </a:extLst>
                  </a:tr>
                  <a:tr h="70910">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sz="1000" kern="12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a:t>
                          </a:r>
                          <a:endParaRPr lang="en-US" sz="1000" kern="12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19"/>
                      </a:ext>
                    </a:extLst>
                  </a:tr>
                  <a:tr h="70910">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sz="1000" b="0" kern="1200" dirty="0" smtClean="0">
                              <a:solidFill>
                                <a:schemeClr val="tx1"/>
                              </a:solidFill>
                              <a:effectLst/>
                              <a:latin typeface="Calibri" panose="020F0502020204030204" pitchFamily="34" charset="0"/>
                              <a:ea typeface="宋体" panose="02010600030101010101" pitchFamily="2" charset="-122"/>
                              <a:cs typeface="Calibri" panose="020F0502020204030204" pitchFamily="34" charset="0"/>
                            </a:rPr>
                            <a:t>Centroid 5</a:t>
                          </a:r>
                          <a:endParaRPr lang="en-US" sz="1000" b="0" kern="1200" dirty="0">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20"/>
                      </a:ext>
                    </a:extLst>
                  </a:tr>
                  <a:tr h="70910">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sz="1000" kern="12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a:t>
                          </a:r>
                          <a:endParaRPr lang="en-US" sz="1000" kern="12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21"/>
                      </a:ext>
                    </a:extLst>
                  </a:tr>
                </a:tbl>
              </a:graphicData>
            </a:graphic>
          </p:graphicFrame>
        </mc:Choice>
        <mc:Fallback xmlns="">
          <p:graphicFrame>
            <p:nvGraphicFramePr>
              <p:cNvPr id="15" name="表格 14"/>
              <p:cNvGraphicFramePr>
                <a:graphicFrameLocks noGrp="1"/>
              </p:cNvGraphicFramePr>
              <p:nvPr>
                <p:extLst>
                  <p:ext uri="{D42A27DB-BD31-4B8C-83A1-F6EECF244321}">
                    <p14:modId xmlns:p14="http://schemas.microsoft.com/office/powerpoint/2010/main" val="3577167164"/>
                  </p:ext>
                </p:extLst>
              </p:nvPr>
            </p:nvGraphicFramePr>
            <p:xfrm>
              <a:off x="4001593" y="969504"/>
              <a:ext cx="3479483" cy="3357195"/>
            </p:xfrm>
            <a:graphic>
              <a:graphicData uri="http://schemas.openxmlformats.org/drawingml/2006/table">
                <a:tbl>
                  <a:tblPr/>
                  <a:tblGrid>
                    <a:gridCol w="3479483"/>
                  </a:tblGrid>
                  <a:tr h="152400">
                    <a:tc>
                      <a:txBody>
                        <a:bodyPr/>
                        <a:lstStyle/>
                        <a:p>
                          <a:pPr algn="l" hangingPunct="0">
                            <a:spcAft>
                              <a:spcPts val="0"/>
                            </a:spcAft>
                          </a:pPr>
                          <a:r>
                            <a:rPr lang="x-none" sz="1000" b="1" dirty="0">
                              <a:effectLst/>
                              <a:latin typeface="Calibri" panose="020F0502020204030204" pitchFamily="34" charset="0"/>
                              <a:cs typeface="Calibri" panose="020F0502020204030204" pitchFamily="34" charset="0"/>
                            </a:rPr>
                            <a:t>Information</a:t>
                          </a:r>
                          <a:endParaRPr lang="en-US" sz="1000" b="1"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solidFill>
                          <a:schemeClr val="bg1">
                            <a:lumMod val="75000"/>
                          </a:schemeClr>
                        </a:solidFill>
                      </a:tcPr>
                    </a:tc>
                  </a:tr>
                  <a:tr h="153865">
                    <a:tc>
                      <a:txBody>
                        <a:bodyPr/>
                        <a:lstStyle/>
                        <a:p>
                          <a:pPr algn="l" hangingPunct="0">
                            <a:spcAft>
                              <a:spcPts val="0"/>
                            </a:spcAft>
                          </a:pPr>
                          <a:r>
                            <a:rPr lang="en-US" sz="1000" b="0" dirty="0" smtClean="0">
                              <a:solidFill>
                                <a:schemeClr val="tx1"/>
                              </a:solidFill>
                              <a:effectLst/>
                              <a:latin typeface="Calibri" panose="020F0502020204030204" pitchFamily="34" charset="0"/>
                              <a:cs typeface="Calibri" panose="020F0502020204030204" pitchFamily="34" charset="0"/>
                            </a:rPr>
                            <a:t>Region</a:t>
                          </a:r>
                          <a:endParaRPr lang="en-US" sz="1000" b="0" dirty="0">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r>
                  <a:tr h="153865">
                    <a:tc>
                      <a:txBody>
                        <a:bodyPr/>
                        <a:lstStyle/>
                        <a:p>
                          <a:pPr algn="l" hangingPunct="0">
                            <a:spcAft>
                              <a:spcPts val="0"/>
                            </a:spcAft>
                          </a:pPr>
                          <a:r>
                            <a:rPr lang="en-US" sz="1000" b="0" dirty="0" smtClean="0">
                              <a:solidFill>
                                <a:schemeClr val="tx1"/>
                              </a:solidFill>
                              <a:effectLst/>
                              <a:latin typeface="Calibri" panose="020F0502020204030204" pitchFamily="34" charset="0"/>
                              <a:ea typeface="宋体" panose="02010600030101010101" pitchFamily="2" charset="-122"/>
                              <a:cs typeface="Calibri" panose="020F0502020204030204" pitchFamily="34" charset="0"/>
                            </a:rPr>
                            <a:t>Time window</a:t>
                          </a:r>
                          <a:endParaRPr lang="en-US" sz="1000" b="0" dirty="0">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r>
                  <a:tr h="153865">
                    <a:tc>
                      <a:txBody>
                        <a:bodyPr/>
                        <a:lstStyle/>
                        <a:p>
                          <a:pPr algn="l" hangingPunct="0">
                            <a:spcAft>
                              <a:spcPts val="0"/>
                            </a:spcAft>
                          </a:pPr>
                          <a:r>
                            <a:rPr lang="en-US" sz="1000" b="0" dirty="0" smtClean="0">
                              <a:solidFill>
                                <a:schemeClr val="tx1"/>
                              </a:solidFill>
                              <a:effectLst/>
                              <a:latin typeface="Calibri" panose="020F0502020204030204" pitchFamily="34" charset="0"/>
                              <a:ea typeface="宋体" panose="02010600030101010101" pitchFamily="2" charset="-122"/>
                              <a:cs typeface="Calibri" panose="020F0502020204030204" pitchFamily="34" charset="0"/>
                            </a:rPr>
                            <a:t>Centroid </a:t>
                          </a:r>
                          <a:r>
                            <a:rPr lang="en-US" sz="1000" b="0" dirty="0" smtClean="0">
                              <a:solidFill>
                                <a:schemeClr val="tx1"/>
                              </a:solidFill>
                              <a:effectLst/>
                              <a:latin typeface="Calibri" panose="020F0502020204030204" pitchFamily="34" charset="0"/>
                              <a:ea typeface="宋体" panose="02010600030101010101" pitchFamily="2" charset="-122"/>
                              <a:cs typeface="Calibri" panose="020F0502020204030204" pitchFamily="34" charset="0"/>
                            </a:rPr>
                            <a:t>1</a:t>
                          </a:r>
                          <a:endParaRPr lang="en-US" sz="1000" b="0" dirty="0">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r>
                  <a:tr h="152400">
                    <a:tc>
                      <a:txBody>
                        <a:bodyPr/>
                        <a:lstStyle/>
                        <a:p>
                          <a:pPr marL="0" indent="93663" algn="l" defTabSz="914400" rtl="0" eaLnBrk="1" latinLnBrk="0" hangingPunct="0">
                            <a:spcAft>
                              <a:spcPts val="0"/>
                            </a:spcAft>
                          </a:pPr>
                          <a:r>
                            <a:rPr lang="en-US" sz="1000" kern="12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&gt;Application 1</a:t>
                          </a:r>
                          <a:endParaRPr lang="en-US" sz="1000" kern="12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r>
                  <a:tr h="152400">
                    <a:tc>
                      <a:txBody>
                        <a:bodyPr/>
                        <a:lstStyle/>
                        <a:p>
                          <a:pPr marL="0" indent="177800" algn="l" hangingPunct="0">
                            <a:spcAft>
                              <a:spcPts val="0"/>
                            </a:spcAft>
                          </a:pPr>
                          <a:r>
                            <a:rPr lang="en-US" sz="1000" dirty="0" smtClean="0">
                              <a:solidFill>
                                <a:srgbClr val="C00000"/>
                              </a:solidFill>
                              <a:effectLst/>
                              <a:latin typeface="Calibri" panose="020F0502020204030204" pitchFamily="34" charset="0"/>
                              <a:ea typeface="宋体" panose="02010600030101010101" pitchFamily="2" charset="-122"/>
                              <a:cs typeface="Calibri" panose="020F0502020204030204" pitchFamily="34" charset="0"/>
                            </a:rPr>
                            <a:t>&gt;&gt;how many percent</a:t>
                          </a:r>
                          <a:r>
                            <a:rPr lang="en-US" sz="1000" baseline="0" dirty="0" smtClean="0">
                              <a:solidFill>
                                <a:srgbClr val="C00000"/>
                              </a:solidFill>
                              <a:effectLst/>
                              <a:latin typeface="Calibri" panose="020F0502020204030204" pitchFamily="34" charset="0"/>
                              <a:ea typeface="宋体" panose="02010600030101010101" pitchFamily="2" charset="-122"/>
                              <a:cs typeface="Calibri" panose="020F0502020204030204" pitchFamily="34" charset="0"/>
                            </a:rPr>
                            <a:t> UEs’ experience satisfy for application 1</a:t>
                          </a:r>
                          <a:endParaRPr lang="en-US" sz="10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r>
                  <a:tr h="152400">
                    <a:tc>
                      <a:txBody>
                        <a:bodyPr/>
                        <a:lstStyle/>
                        <a:p>
                          <a:pPr marL="0" indent="177800" algn="l" defTabSz="914400" rtl="0" eaLnBrk="1" latinLnBrk="0" hangingPunct="0">
                            <a:spcAft>
                              <a:spcPts val="0"/>
                            </a:spcAft>
                          </a:pPr>
                          <a:r>
                            <a:rPr lang="en-US" sz="1000" kern="12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&gt;&gt;number of users for application 1</a:t>
                          </a:r>
                          <a:endParaRPr lang="en-US" sz="1000" kern="12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r>
                  <a:tr h="152400">
                    <a:tc>
                      <a:txBody>
                        <a:bodyPr/>
                        <a:lstStyle/>
                        <a:p>
                          <a:endParaRPr lang="en-US"/>
                        </a:p>
                      </a:txBody>
                      <a:tcPr marL="51435" marR="51435" marT="0" marB="0">
                        <a:blipFill rotWithShape="0">
                          <a:blip r:embed="rId6"/>
                          <a:stretch>
                            <a:fillRect l="-175" t="-728000" r="-350" b="-1456000"/>
                          </a:stretch>
                        </a:blipFill>
                      </a:tcPr>
                    </a:tc>
                  </a:tr>
                  <a:tr h="152400">
                    <a:tc>
                      <a:txBody>
                        <a:bodyPr/>
                        <a:lstStyle/>
                        <a:p>
                          <a:endParaRPr lang="en-US"/>
                        </a:p>
                      </a:txBody>
                      <a:tcPr marL="51435" marR="51435" marT="0" marB="0">
                        <a:blipFill rotWithShape="0">
                          <a:blip r:embed="rId6"/>
                          <a:stretch>
                            <a:fillRect l="-175" t="-828000" r="-350" b="-1356000"/>
                          </a:stretch>
                        </a:blipFill>
                      </a:tcPr>
                    </a:tc>
                  </a:tr>
                  <a:tr h="152400">
                    <a:tc>
                      <a:txBody>
                        <a:bodyPr/>
                        <a:lstStyle/>
                        <a:p>
                          <a:endParaRPr lang="en-US"/>
                        </a:p>
                      </a:txBody>
                      <a:tcPr marL="51435" marR="51435" marT="0" marB="0">
                        <a:blipFill rotWithShape="0">
                          <a:blip r:embed="rId6"/>
                          <a:stretch>
                            <a:fillRect l="-175" t="-928000" r="-350" b="-1256000"/>
                          </a:stretch>
                        </a:blipFill>
                      </a:tcPr>
                    </a:tc>
                  </a:tr>
                  <a:tr h="152400">
                    <a:tc>
                      <a:txBody>
                        <a:bodyPr/>
                        <a:lstStyle/>
                        <a:p>
                          <a:pPr marL="0" indent="93663" algn="l" defTabSz="914400" rtl="0" eaLnBrk="1" latinLnBrk="0" hangingPunct="0">
                            <a:spcAft>
                              <a:spcPts val="0"/>
                            </a:spcAft>
                          </a:pPr>
                          <a:r>
                            <a:rPr lang="en-US" sz="1000" kern="12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&gt;Application 2</a:t>
                          </a:r>
                          <a:endParaRPr lang="en-US" sz="1000" kern="12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r>
                  <a:tr h="152400">
                    <a:tc>
                      <a:txBody>
                        <a:bodyPr/>
                        <a:lstStyle/>
                        <a:p>
                          <a:pPr marL="0" marR="0" lvl="0" indent="177800" algn="l" defTabSz="914400" rtl="0" eaLnBrk="1" fontAlgn="auto" latinLnBrk="0" hangingPunct="0">
                            <a:lnSpc>
                              <a:spcPct val="100000"/>
                            </a:lnSpc>
                            <a:spcBef>
                              <a:spcPts val="0"/>
                            </a:spcBef>
                            <a:spcAft>
                              <a:spcPts val="0"/>
                            </a:spcAft>
                            <a:buClrTx/>
                            <a:buSzTx/>
                            <a:buFontTx/>
                            <a:buNone/>
                            <a:tabLst/>
                            <a:defRPr/>
                          </a:pPr>
                          <a:r>
                            <a:rPr lang="en-US" sz="1000" kern="1200" dirty="0" smtClean="0">
                              <a:solidFill>
                                <a:srgbClr val="C00000"/>
                              </a:solidFill>
                              <a:effectLst/>
                              <a:latin typeface="Calibri" panose="020F0502020204030204" pitchFamily="34" charset="0"/>
                              <a:ea typeface="宋体" panose="02010600030101010101" pitchFamily="2" charset="-122"/>
                              <a:cs typeface="Calibri" panose="020F0502020204030204" pitchFamily="34" charset="0"/>
                            </a:rPr>
                            <a:t>&gt;&gt;how many percent UEs’ experience satisfy for application 2</a:t>
                          </a:r>
                          <a:endParaRPr lang="en-US" sz="1000" kern="12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r>
                  <a:tr h="152400">
                    <a:tc>
                      <a:txBody>
                        <a:bodyPr/>
                        <a:lstStyle/>
                        <a:p>
                          <a:pPr marL="0" marR="0" lvl="0" indent="177800" algn="l" defTabSz="914400" rtl="0" eaLnBrk="1" fontAlgn="auto" latinLnBrk="0" hangingPunct="0">
                            <a:lnSpc>
                              <a:spcPct val="100000"/>
                            </a:lnSpc>
                            <a:spcBef>
                              <a:spcPts val="0"/>
                            </a:spcBef>
                            <a:spcAft>
                              <a:spcPts val="0"/>
                            </a:spcAft>
                            <a:buClrTx/>
                            <a:buSzTx/>
                            <a:buFontTx/>
                            <a:buNone/>
                            <a:tabLst/>
                            <a:defRPr/>
                          </a:pPr>
                          <a:r>
                            <a:rPr lang="en-US" sz="1000" kern="12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&gt;&gt;number of users for application 2</a:t>
                          </a:r>
                          <a:endParaRPr lang="en-US" sz="1000" kern="12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r>
                  <a:tr h="152400">
                    <a:tc>
                      <a:txBody>
                        <a:bodyPr/>
                        <a:lstStyle/>
                        <a:p>
                          <a:endParaRPr lang="en-US"/>
                        </a:p>
                      </a:txBody>
                      <a:tcPr marL="51435" marR="51435" marT="0" marB="0">
                        <a:blipFill rotWithShape="0">
                          <a:blip r:embed="rId6"/>
                          <a:stretch>
                            <a:fillRect l="-175" t="-1328000" r="-350" b="-856000"/>
                          </a:stretch>
                        </a:blipFill>
                      </a:tcPr>
                    </a:tc>
                  </a:tr>
                  <a:tr h="152400">
                    <a:tc>
                      <a:txBody>
                        <a:bodyPr/>
                        <a:lstStyle/>
                        <a:p>
                          <a:endParaRPr lang="en-US"/>
                        </a:p>
                      </a:txBody>
                      <a:tcPr marL="51435" marR="51435" marT="0" marB="0">
                        <a:blipFill rotWithShape="0">
                          <a:blip r:embed="rId6"/>
                          <a:stretch>
                            <a:fillRect l="-175" t="-1428000" r="-350" b="-756000"/>
                          </a:stretch>
                        </a:blipFill>
                      </a:tcPr>
                    </a:tc>
                  </a:tr>
                  <a:tr h="152400">
                    <a:tc>
                      <a:txBody>
                        <a:bodyPr/>
                        <a:lstStyle/>
                        <a:p>
                          <a:endParaRPr lang="en-US"/>
                        </a:p>
                      </a:txBody>
                      <a:tcPr marL="51435" marR="51435" marT="0" marB="0">
                        <a:blipFill rotWithShape="0">
                          <a:blip r:embed="rId6"/>
                          <a:stretch>
                            <a:fillRect l="-175" t="-1528000" r="-350" b="-656000"/>
                          </a:stretch>
                        </a:blipFill>
                      </a:tcPr>
                    </a:tc>
                  </a:tr>
                  <a:tr h="152400">
                    <a:tc>
                      <a:txBody>
                        <a:bodyPr/>
                        <a:lstStyle/>
                        <a:p>
                          <a:pPr marL="0" marR="0" lvl="0" indent="93663" algn="l" defTabSz="914400" rtl="0" eaLnBrk="1" fontAlgn="auto" latinLnBrk="0" hangingPunct="0">
                            <a:lnSpc>
                              <a:spcPct val="100000"/>
                            </a:lnSpc>
                            <a:spcBef>
                              <a:spcPts val="0"/>
                            </a:spcBef>
                            <a:spcAft>
                              <a:spcPts val="0"/>
                            </a:spcAft>
                            <a:buClrTx/>
                            <a:buSzTx/>
                            <a:buFontTx/>
                            <a:buNone/>
                            <a:tabLst/>
                            <a:defRPr/>
                          </a:pPr>
                          <a:r>
                            <a:rPr lang="en-US" sz="1000" kern="12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&gt;Application 3</a:t>
                          </a:r>
                          <a:endParaRPr lang="en-US" sz="1000" kern="12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r>
                  <a:tr h="152400">
                    <a:tc>
                      <a:txBody>
                        <a:bodyPr/>
                        <a:lstStyle/>
                        <a:p>
                          <a:pPr marL="0" marR="0" lvl="0" indent="177800" algn="l" defTabSz="914400" rtl="0" eaLnBrk="1" fontAlgn="auto" latinLnBrk="0" hangingPunct="0">
                            <a:lnSpc>
                              <a:spcPct val="100000"/>
                            </a:lnSpc>
                            <a:spcBef>
                              <a:spcPts val="0"/>
                            </a:spcBef>
                            <a:spcAft>
                              <a:spcPts val="0"/>
                            </a:spcAft>
                            <a:buClrTx/>
                            <a:buSzTx/>
                            <a:buFontTx/>
                            <a:buNone/>
                            <a:tabLst/>
                            <a:defRPr/>
                          </a:pPr>
                          <a:r>
                            <a:rPr lang="en-US" sz="1000" kern="12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a:t>
                          </a:r>
                          <a:endParaRPr lang="en-US" sz="1000" kern="12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r>
                  <a:tr h="152400">
                    <a:tc>
                      <a:txBody>
                        <a:bodyPr/>
                        <a:lstStyle/>
                        <a:p>
                          <a:pPr algn="l" hangingPunct="0">
                            <a:spcAft>
                              <a:spcPts val="0"/>
                            </a:spcAft>
                          </a:pPr>
                          <a:r>
                            <a:rPr lang="en-US" sz="1000" b="0" dirty="0" smtClean="0">
                              <a:solidFill>
                                <a:schemeClr val="tx1"/>
                              </a:solidFill>
                              <a:effectLst/>
                              <a:latin typeface="Calibri" panose="020F0502020204030204" pitchFamily="34" charset="0"/>
                              <a:ea typeface="宋体" panose="02010600030101010101" pitchFamily="2" charset="-122"/>
                              <a:cs typeface="Calibri" panose="020F0502020204030204" pitchFamily="34" charset="0"/>
                            </a:rPr>
                            <a:t>Centroid </a:t>
                          </a:r>
                          <a:r>
                            <a:rPr lang="en-US" sz="1000" b="0" dirty="0" smtClean="0">
                              <a:solidFill>
                                <a:schemeClr val="tx1"/>
                              </a:solidFill>
                              <a:effectLst/>
                              <a:latin typeface="Calibri" panose="020F0502020204030204" pitchFamily="34" charset="0"/>
                              <a:ea typeface="宋体" panose="02010600030101010101" pitchFamily="2" charset="-122"/>
                              <a:cs typeface="Calibri" panose="020F0502020204030204" pitchFamily="34" charset="0"/>
                            </a:rPr>
                            <a:t>2</a:t>
                          </a:r>
                          <a:endParaRPr lang="en-US" sz="1000" b="0" dirty="0">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r>
                  <a:tr h="152400">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sz="1000" kern="12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a:t>
                          </a:r>
                          <a:endParaRPr lang="en-US" sz="1000" kern="12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r>
                  <a:tr h="152400">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sz="1000" b="0" kern="1200" dirty="0" smtClean="0">
                              <a:solidFill>
                                <a:schemeClr val="tx1"/>
                              </a:solidFill>
                              <a:effectLst/>
                              <a:latin typeface="Calibri" panose="020F0502020204030204" pitchFamily="34" charset="0"/>
                              <a:ea typeface="宋体" panose="02010600030101010101" pitchFamily="2" charset="-122"/>
                              <a:cs typeface="Calibri" panose="020F0502020204030204" pitchFamily="34" charset="0"/>
                            </a:rPr>
                            <a:t>Centroid </a:t>
                          </a:r>
                          <a:r>
                            <a:rPr lang="en-US" sz="1000" b="0" kern="1200" dirty="0" smtClean="0">
                              <a:solidFill>
                                <a:schemeClr val="tx1"/>
                              </a:solidFill>
                              <a:effectLst/>
                              <a:latin typeface="Calibri" panose="020F0502020204030204" pitchFamily="34" charset="0"/>
                              <a:ea typeface="宋体" panose="02010600030101010101" pitchFamily="2" charset="-122"/>
                              <a:cs typeface="Calibri" panose="020F0502020204030204" pitchFamily="34" charset="0"/>
                            </a:rPr>
                            <a:t>5</a:t>
                          </a:r>
                          <a:endParaRPr lang="en-US" sz="1000" b="0" kern="1200" dirty="0">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r>
                  <a:tr h="152400">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sz="1000" kern="12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a:t>
                          </a:r>
                          <a:endParaRPr lang="en-US" sz="1000" kern="12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tr>
                </a:tbl>
              </a:graphicData>
            </a:graphic>
          </p:graphicFrame>
        </mc:Fallback>
      </mc:AlternateContent>
      <p:sp>
        <p:nvSpPr>
          <p:cNvPr id="16" name="Rectangle 7"/>
          <p:cNvSpPr>
            <a:spLocks noChangeArrowheads="1"/>
          </p:cNvSpPr>
          <p:nvPr/>
        </p:nvSpPr>
        <p:spPr bwMode="auto">
          <a:xfrm>
            <a:off x="4082801" y="723283"/>
            <a:ext cx="340349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Table 4: Centroid for each cluster</a:t>
            </a:r>
            <a:r>
              <a:rPr kumimoji="0" lang="en-GB" altLang="en-US" sz="1000" b="1" i="0" u="none" strike="noStrike" cap="none" normalizeH="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derived by NWDAF</a:t>
            </a:r>
            <a:endParaRPr kumimoji="0" lang="en-US" altLang="en-US" sz="800" b="0" i="0" u="none" strike="noStrike" cap="none" normalizeH="0" baseline="0" dirty="0" smtClean="0">
              <a:ln>
                <a:noFill/>
              </a:ln>
              <a:solidFill>
                <a:srgbClr val="FF0000"/>
              </a:solidFill>
              <a:effectLst/>
            </a:endParaRPr>
          </a:p>
        </p:txBody>
      </p:sp>
      <p:sp>
        <p:nvSpPr>
          <p:cNvPr id="18" name="文本框 17"/>
          <p:cNvSpPr txBox="1"/>
          <p:nvPr/>
        </p:nvSpPr>
        <p:spPr>
          <a:xfrm>
            <a:off x="4102018" y="6081815"/>
            <a:ext cx="3300723" cy="246221"/>
          </a:xfrm>
          <a:prstGeom prst="rect">
            <a:avLst/>
          </a:prstGeom>
          <a:noFill/>
        </p:spPr>
        <p:txBody>
          <a:bodyPr wrap="square" rtlCol="0">
            <a:spAutoFit/>
          </a:bodyPr>
          <a:lstStyle/>
          <a:p>
            <a:pPr algn="ctr"/>
            <a:r>
              <a:rPr lang="en-US" b="1" i="1" dirty="0">
                <a:latin typeface="+mj-lt"/>
              </a:rPr>
              <a:t>Figure 2. Cosine Similarity values for different </a:t>
            </a:r>
            <a:r>
              <a:rPr lang="en-US" b="1" i="1" dirty="0" smtClean="0">
                <a:latin typeface="+mj-lt"/>
              </a:rPr>
              <a:t>vectors.</a:t>
            </a:r>
            <a:endParaRPr lang="en-US" b="1" i="1" dirty="0">
              <a:latin typeface="+mj-lt"/>
            </a:endParaRPr>
          </a:p>
        </p:txBody>
      </p:sp>
      <p:sp>
        <p:nvSpPr>
          <p:cNvPr id="7" name="文本框 6"/>
          <p:cNvSpPr txBox="1"/>
          <p:nvPr/>
        </p:nvSpPr>
        <p:spPr>
          <a:xfrm>
            <a:off x="3811285" y="4346079"/>
            <a:ext cx="3714327" cy="400110"/>
          </a:xfrm>
          <a:prstGeom prst="rect">
            <a:avLst/>
          </a:prstGeom>
          <a:noFill/>
        </p:spPr>
        <p:txBody>
          <a:bodyPr wrap="square" rtlCol="0">
            <a:spAutoFit/>
          </a:bodyPr>
          <a:lstStyle>
            <a:defPPr>
              <a:defRPr lang="en-GB"/>
            </a:defPPr>
            <a:lvl1pPr algn="r">
              <a:defRPr i="1">
                <a:solidFill>
                  <a:srgbClr val="C00000"/>
                </a:solidFill>
                <a:latin typeface="+mj-lt"/>
              </a:defRPr>
            </a:lvl1pPr>
          </a:lstStyle>
          <a:p>
            <a:r>
              <a:rPr lang="en-US" dirty="0" smtClean="0"/>
              <a:t>Slice QoE Requirement </a:t>
            </a:r>
            <a:r>
              <a:rPr lang="en-US" dirty="0"/>
              <a:t>vector </a:t>
            </a:r>
            <a:r>
              <a:rPr lang="en-US" dirty="0" smtClean="0"/>
              <a:t>from AF: (85%, 92%, 87%, 80%, 80%, …)</a:t>
            </a:r>
            <a:endParaRPr lang="en-US" dirty="0"/>
          </a:p>
        </p:txBody>
      </p:sp>
      <p:sp>
        <p:nvSpPr>
          <p:cNvPr id="20" name="左大括号 19"/>
          <p:cNvSpPr/>
          <p:nvPr/>
        </p:nvSpPr>
        <p:spPr bwMode="auto">
          <a:xfrm rot="10800000">
            <a:off x="7570148" y="941396"/>
            <a:ext cx="304169" cy="5386638"/>
          </a:xfrm>
          <a:prstGeom prst="leftBrace">
            <a:avLst>
              <a:gd name="adj1" fmla="val 8333"/>
              <a:gd name="adj2" fmla="val 75579"/>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sz="1050" b="1">
              <a:latin typeface="Arial" charset="0"/>
            </a:endParaRPr>
          </a:p>
        </p:txBody>
      </p:sp>
      <p:graphicFrame>
        <p:nvGraphicFramePr>
          <p:cNvPr id="21" name="表格 20"/>
          <p:cNvGraphicFramePr>
            <a:graphicFrameLocks noGrp="1"/>
          </p:cNvGraphicFramePr>
          <p:nvPr>
            <p:extLst/>
          </p:nvPr>
        </p:nvGraphicFramePr>
        <p:xfrm>
          <a:off x="7861670" y="956111"/>
          <a:ext cx="4341495" cy="2442795"/>
        </p:xfrm>
        <a:graphic>
          <a:graphicData uri="http://schemas.openxmlformats.org/drawingml/2006/table">
            <a:tbl>
              <a:tblPr/>
              <a:tblGrid>
                <a:gridCol w="4341495">
                  <a:extLst>
                    <a:ext uri="{9D8B030D-6E8A-4147-A177-3AD203B41FA5}">
                      <a16:colId xmlns:a16="http://schemas.microsoft.com/office/drawing/2014/main" val="20000"/>
                    </a:ext>
                  </a:extLst>
                </a:gridCol>
              </a:tblGrid>
              <a:tr h="126033">
                <a:tc>
                  <a:txBody>
                    <a:bodyPr/>
                    <a:lstStyle/>
                    <a:p>
                      <a:pPr algn="l" hangingPunct="0">
                        <a:spcAft>
                          <a:spcPts val="0"/>
                        </a:spcAft>
                      </a:pPr>
                      <a:r>
                        <a:rPr lang="x-none" sz="1000" b="1" dirty="0">
                          <a:effectLst/>
                          <a:latin typeface="Calibri" panose="020F0502020204030204" pitchFamily="34" charset="0"/>
                          <a:cs typeface="Calibri" panose="020F0502020204030204" pitchFamily="34" charset="0"/>
                        </a:rPr>
                        <a:t>Information</a:t>
                      </a:r>
                      <a:endParaRPr lang="en-US" sz="1000" b="1"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solidFill>
                      <a:schemeClr val="bg1">
                        <a:lumMod val="75000"/>
                      </a:schemeClr>
                    </a:solidFill>
                  </a:tcPr>
                </a:tc>
                <a:extLst>
                  <a:ext uri="{0D108BD9-81ED-4DB2-BD59-A6C34878D82A}">
                    <a16:rowId xmlns:a16="http://schemas.microsoft.com/office/drawing/2014/main" val="10000"/>
                  </a:ext>
                </a:extLst>
              </a:tr>
              <a:tr h="153865">
                <a:tc>
                  <a:txBody>
                    <a:bodyPr/>
                    <a:lstStyle/>
                    <a:p>
                      <a:pPr algn="l" hangingPunct="0">
                        <a:spcAft>
                          <a:spcPts val="0"/>
                        </a:spcAft>
                      </a:pPr>
                      <a:r>
                        <a:rPr lang="en-US" sz="1000" b="0" dirty="0" smtClean="0">
                          <a:solidFill>
                            <a:schemeClr val="tx1"/>
                          </a:solidFill>
                          <a:effectLst/>
                          <a:latin typeface="Calibri" panose="020F0502020204030204" pitchFamily="34" charset="0"/>
                          <a:cs typeface="Calibri" panose="020F0502020204030204" pitchFamily="34" charset="0"/>
                        </a:rPr>
                        <a:t>Region</a:t>
                      </a:r>
                      <a:endParaRPr lang="en-US" sz="1000" b="0" dirty="0">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01"/>
                  </a:ext>
                </a:extLst>
              </a:tr>
              <a:tr h="153865">
                <a:tc>
                  <a:txBody>
                    <a:bodyPr/>
                    <a:lstStyle/>
                    <a:p>
                      <a:pPr algn="l" hangingPunct="0">
                        <a:spcAft>
                          <a:spcPts val="0"/>
                        </a:spcAft>
                      </a:pPr>
                      <a:r>
                        <a:rPr lang="en-US" sz="1000" b="0" dirty="0" smtClean="0">
                          <a:solidFill>
                            <a:schemeClr val="tx1"/>
                          </a:solidFill>
                          <a:effectLst/>
                          <a:latin typeface="Calibri" panose="020F0502020204030204" pitchFamily="34" charset="0"/>
                          <a:ea typeface="宋体" panose="02010600030101010101" pitchFamily="2" charset="-122"/>
                          <a:cs typeface="Calibri" panose="020F0502020204030204" pitchFamily="34" charset="0"/>
                        </a:rPr>
                        <a:t>Time window</a:t>
                      </a:r>
                      <a:endParaRPr lang="en-US" sz="1000" b="0" dirty="0">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02"/>
                  </a:ext>
                </a:extLst>
              </a:tr>
              <a:tr h="153865">
                <a:tc>
                  <a:txBody>
                    <a:bodyPr/>
                    <a:lstStyle/>
                    <a:p>
                      <a:pPr algn="l" hangingPunct="0">
                        <a:spcAft>
                          <a:spcPts val="0"/>
                        </a:spcAft>
                      </a:pPr>
                      <a:r>
                        <a:rPr lang="en-US" sz="1000" b="0" dirty="0" smtClean="0">
                          <a:solidFill>
                            <a:schemeClr val="tx1"/>
                          </a:solidFill>
                          <a:effectLst/>
                          <a:latin typeface="Calibri" panose="020F0502020204030204" pitchFamily="34" charset="0"/>
                          <a:ea typeface="宋体" panose="02010600030101010101" pitchFamily="2" charset="-122"/>
                          <a:cs typeface="Calibri" panose="020F0502020204030204" pitchFamily="34" charset="0"/>
                        </a:rPr>
                        <a:t>Load Level 1</a:t>
                      </a:r>
                      <a:endParaRPr lang="en-US" sz="1000" b="0" dirty="0">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03"/>
                  </a:ext>
                </a:extLst>
              </a:tr>
              <a:tr h="70910">
                <a:tc>
                  <a:txBody>
                    <a:bodyPr/>
                    <a:lstStyle/>
                    <a:p>
                      <a:pPr marL="0" indent="93663" algn="l" defTabSz="914400" rtl="0" eaLnBrk="1" latinLnBrk="0" hangingPunct="0">
                        <a:spcAft>
                          <a:spcPts val="0"/>
                        </a:spcAft>
                      </a:pPr>
                      <a:r>
                        <a:rPr lang="en-US" sz="1000" kern="12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&gt;Application 1</a:t>
                      </a:r>
                      <a:endParaRPr lang="en-US" sz="1000" kern="12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04"/>
                  </a:ext>
                </a:extLst>
              </a:tr>
              <a:tr h="70910">
                <a:tc>
                  <a:txBody>
                    <a:bodyPr/>
                    <a:lstStyle/>
                    <a:p>
                      <a:pPr marL="0" indent="177800" algn="l" hangingPunct="0">
                        <a:spcAft>
                          <a:spcPts val="0"/>
                        </a:spcAft>
                      </a:pPr>
                      <a:r>
                        <a:rPr lang="en-US" sz="1000" dirty="0" smtClean="0">
                          <a:solidFill>
                            <a:srgbClr val="C00000"/>
                          </a:solidFill>
                          <a:effectLst/>
                          <a:latin typeface="Calibri" panose="020F0502020204030204" pitchFamily="34" charset="0"/>
                          <a:ea typeface="宋体" panose="02010600030101010101" pitchFamily="2" charset="-122"/>
                          <a:cs typeface="Calibri" panose="020F0502020204030204" pitchFamily="34" charset="0"/>
                        </a:rPr>
                        <a:t>&gt;&gt;lower</a:t>
                      </a:r>
                      <a:r>
                        <a:rPr lang="en-US" sz="1000" baseline="0" dirty="0" smtClean="0">
                          <a:solidFill>
                            <a:srgbClr val="C00000"/>
                          </a:solidFill>
                          <a:effectLst/>
                          <a:latin typeface="Calibri" panose="020F0502020204030204" pitchFamily="34" charset="0"/>
                          <a:ea typeface="宋体" panose="02010600030101010101" pitchFamily="2" charset="-122"/>
                          <a:cs typeface="Calibri" panose="020F0502020204030204" pitchFamily="34" charset="0"/>
                        </a:rPr>
                        <a:t> bound for </a:t>
                      </a:r>
                      <a:r>
                        <a:rPr lang="en-US" sz="1000" dirty="0" smtClean="0">
                          <a:solidFill>
                            <a:srgbClr val="C00000"/>
                          </a:solidFill>
                          <a:effectLst/>
                          <a:latin typeface="Calibri" panose="020F0502020204030204" pitchFamily="34" charset="0"/>
                          <a:ea typeface="宋体" panose="02010600030101010101" pitchFamily="2" charset="-122"/>
                          <a:cs typeface="Calibri" panose="020F0502020204030204" pitchFamily="34" charset="0"/>
                        </a:rPr>
                        <a:t>how many percent</a:t>
                      </a:r>
                      <a:r>
                        <a:rPr lang="en-US" sz="1000" baseline="0" dirty="0" smtClean="0">
                          <a:solidFill>
                            <a:srgbClr val="C00000"/>
                          </a:solidFill>
                          <a:effectLst/>
                          <a:latin typeface="Calibri" panose="020F0502020204030204" pitchFamily="34" charset="0"/>
                          <a:ea typeface="宋体" panose="02010600030101010101" pitchFamily="2" charset="-122"/>
                          <a:cs typeface="Calibri" panose="020F0502020204030204" pitchFamily="34" charset="0"/>
                        </a:rPr>
                        <a:t> UEs’ experience satisfy for application 1</a:t>
                      </a:r>
                      <a:endParaRPr lang="en-US" sz="10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05"/>
                  </a:ext>
                </a:extLst>
              </a:tr>
              <a:tr h="70910">
                <a:tc>
                  <a:txBody>
                    <a:bodyPr/>
                    <a:lstStyle/>
                    <a:p>
                      <a:pPr marL="0" indent="177800" algn="l" defTabSz="914400" rtl="0" eaLnBrk="1" latinLnBrk="0" hangingPunct="0">
                        <a:spcAft>
                          <a:spcPts val="0"/>
                        </a:spcAft>
                      </a:pPr>
                      <a:r>
                        <a:rPr lang="en-US" sz="1000" kern="1200" dirty="0" smtClean="0">
                          <a:solidFill>
                            <a:srgbClr val="C00000"/>
                          </a:solidFill>
                          <a:effectLst/>
                          <a:latin typeface="Calibri" panose="020F0502020204030204" pitchFamily="34" charset="0"/>
                          <a:ea typeface="宋体" panose="02010600030101010101" pitchFamily="2" charset="-122"/>
                          <a:cs typeface="Calibri" panose="020F0502020204030204" pitchFamily="34" charset="0"/>
                        </a:rPr>
                        <a:t>&gt;&gt;upper bound for how many percent </a:t>
                      </a:r>
                      <a:r>
                        <a:rPr lang="en-US" sz="1000" kern="1200" dirty="0" err="1" smtClean="0">
                          <a:solidFill>
                            <a:srgbClr val="C00000"/>
                          </a:solidFill>
                          <a:effectLst/>
                          <a:latin typeface="Calibri" panose="020F0502020204030204" pitchFamily="34" charset="0"/>
                          <a:ea typeface="宋体" panose="02010600030101010101" pitchFamily="2" charset="-122"/>
                          <a:cs typeface="Calibri" panose="020F0502020204030204" pitchFamily="34" charset="0"/>
                        </a:rPr>
                        <a:t>UEs</a:t>
                      </a:r>
                      <a:r>
                        <a:rPr lang="en-US" sz="1000" kern="1200" dirty="0" smtClean="0">
                          <a:solidFill>
                            <a:srgbClr val="C00000"/>
                          </a:solidFill>
                          <a:effectLst/>
                          <a:latin typeface="Calibri" panose="020F0502020204030204" pitchFamily="34" charset="0"/>
                          <a:ea typeface="宋体" panose="02010600030101010101" pitchFamily="2" charset="-122"/>
                          <a:cs typeface="Calibri" panose="020F0502020204030204" pitchFamily="34" charset="0"/>
                        </a:rPr>
                        <a:t>’ experience satisfy for application 1</a:t>
                      </a:r>
                      <a:endParaRPr lang="en-US" sz="1000" kern="12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06"/>
                  </a:ext>
                </a:extLst>
              </a:tr>
              <a:tr h="70910">
                <a:tc>
                  <a:txBody>
                    <a:bodyPr/>
                    <a:lstStyle/>
                    <a:p>
                      <a:pPr marL="0" indent="93663" algn="l" defTabSz="914400" rtl="0" eaLnBrk="1" latinLnBrk="0" hangingPunct="0">
                        <a:spcAft>
                          <a:spcPts val="0"/>
                        </a:spcAft>
                      </a:pPr>
                      <a:r>
                        <a:rPr lang="en-US" sz="1000" kern="12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&gt;Application 2</a:t>
                      </a:r>
                      <a:endParaRPr lang="en-US" sz="1000" kern="12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07"/>
                  </a:ext>
                </a:extLst>
              </a:tr>
              <a:tr h="70910">
                <a:tc>
                  <a:txBody>
                    <a:bodyPr/>
                    <a:lstStyle/>
                    <a:p>
                      <a:pPr marL="0" indent="177800" algn="l" hangingPunct="0">
                        <a:spcAft>
                          <a:spcPts val="0"/>
                        </a:spcAft>
                      </a:pPr>
                      <a:r>
                        <a:rPr lang="en-US" sz="1000" dirty="0" smtClean="0">
                          <a:solidFill>
                            <a:srgbClr val="C00000"/>
                          </a:solidFill>
                          <a:effectLst/>
                          <a:latin typeface="Calibri" panose="020F0502020204030204" pitchFamily="34" charset="0"/>
                          <a:ea typeface="宋体" panose="02010600030101010101" pitchFamily="2" charset="-122"/>
                          <a:cs typeface="Calibri" panose="020F0502020204030204" pitchFamily="34" charset="0"/>
                        </a:rPr>
                        <a:t>&gt;&gt;lower</a:t>
                      </a:r>
                      <a:r>
                        <a:rPr lang="en-US" sz="1000" baseline="0" dirty="0" smtClean="0">
                          <a:solidFill>
                            <a:srgbClr val="C00000"/>
                          </a:solidFill>
                          <a:effectLst/>
                          <a:latin typeface="Calibri" panose="020F0502020204030204" pitchFamily="34" charset="0"/>
                          <a:ea typeface="宋体" panose="02010600030101010101" pitchFamily="2" charset="-122"/>
                          <a:cs typeface="Calibri" panose="020F0502020204030204" pitchFamily="34" charset="0"/>
                        </a:rPr>
                        <a:t> bound for </a:t>
                      </a:r>
                      <a:r>
                        <a:rPr lang="en-US" sz="1000" dirty="0" smtClean="0">
                          <a:solidFill>
                            <a:srgbClr val="C00000"/>
                          </a:solidFill>
                          <a:effectLst/>
                          <a:latin typeface="Calibri" panose="020F0502020204030204" pitchFamily="34" charset="0"/>
                          <a:ea typeface="宋体" panose="02010600030101010101" pitchFamily="2" charset="-122"/>
                          <a:cs typeface="Calibri" panose="020F0502020204030204" pitchFamily="34" charset="0"/>
                        </a:rPr>
                        <a:t>how many percent</a:t>
                      </a:r>
                      <a:r>
                        <a:rPr lang="en-US" sz="1000" baseline="0" dirty="0" smtClean="0">
                          <a:solidFill>
                            <a:srgbClr val="C00000"/>
                          </a:solidFill>
                          <a:effectLst/>
                          <a:latin typeface="Calibri" panose="020F0502020204030204" pitchFamily="34" charset="0"/>
                          <a:ea typeface="宋体" panose="02010600030101010101" pitchFamily="2" charset="-122"/>
                          <a:cs typeface="Calibri" panose="020F0502020204030204" pitchFamily="34" charset="0"/>
                        </a:rPr>
                        <a:t> UEs’ experience satisfy for application 2</a:t>
                      </a:r>
                      <a:endParaRPr lang="en-US" sz="10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08"/>
                  </a:ext>
                </a:extLst>
              </a:tr>
              <a:tr h="70910">
                <a:tc>
                  <a:txBody>
                    <a:bodyPr/>
                    <a:lstStyle/>
                    <a:p>
                      <a:pPr marL="0" indent="177800" algn="l" defTabSz="914400" rtl="0" eaLnBrk="1" latinLnBrk="0" hangingPunct="0">
                        <a:spcAft>
                          <a:spcPts val="0"/>
                        </a:spcAft>
                      </a:pPr>
                      <a:r>
                        <a:rPr lang="en-US" sz="1000" kern="1200" dirty="0" smtClean="0">
                          <a:solidFill>
                            <a:srgbClr val="C00000"/>
                          </a:solidFill>
                          <a:effectLst/>
                          <a:latin typeface="Calibri" panose="020F0502020204030204" pitchFamily="34" charset="0"/>
                          <a:ea typeface="宋体" panose="02010600030101010101" pitchFamily="2" charset="-122"/>
                          <a:cs typeface="Calibri" panose="020F0502020204030204" pitchFamily="34" charset="0"/>
                        </a:rPr>
                        <a:t>&gt;&gt;upper bound for how many percent </a:t>
                      </a:r>
                      <a:r>
                        <a:rPr lang="en-US" sz="1000" kern="1200" dirty="0" err="1" smtClean="0">
                          <a:solidFill>
                            <a:srgbClr val="C00000"/>
                          </a:solidFill>
                          <a:effectLst/>
                          <a:latin typeface="Calibri" panose="020F0502020204030204" pitchFamily="34" charset="0"/>
                          <a:ea typeface="宋体" panose="02010600030101010101" pitchFamily="2" charset="-122"/>
                          <a:cs typeface="Calibri" panose="020F0502020204030204" pitchFamily="34" charset="0"/>
                        </a:rPr>
                        <a:t>UEs</a:t>
                      </a:r>
                      <a:r>
                        <a:rPr lang="en-US" sz="1000" kern="1200" dirty="0" smtClean="0">
                          <a:solidFill>
                            <a:srgbClr val="C00000"/>
                          </a:solidFill>
                          <a:effectLst/>
                          <a:latin typeface="Calibri" panose="020F0502020204030204" pitchFamily="34" charset="0"/>
                          <a:ea typeface="宋体" panose="02010600030101010101" pitchFamily="2" charset="-122"/>
                          <a:cs typeface="Calibri" panose="020F0502020204030204" pitchFamily="34" charset="0"/>
                        </a:rPr>
                        <a:t>’ experience satisfy for application 2</a:t>
                      </a:r>
                      <a:endParaRPr lang="en-US" sz="1000" kern="12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09"/>
                  </a:ext>
                </a:extLst>
              </a:tr>
              <a:tr h="70910">
                <a:tc>
                  <a:txBody>
                    <a:bodyPr/>
                    <a:lstStyle/>
                    <a:p>
                      <a:pPr marL="0" marR="0" lvl="0" indent="93663" algn="l" defTabSz="914400" rtl="0" eaLnBrk="1" fontAlgn="auto" latinLnBrk="0" hangingPunct="0">
                        <a:lnSpc>
                          <a:spcPct val="100000"/>
                        </a:lnSpc>
                        <a:spcBef>
                          <a:spcPts val="0"/>
                        </a:spcBef>
                        <a:spcAft>
                          <a:spcPts val="0"/>
                        </a:spcAft>
                        <a:buClrTx/>
                        <a:buSzTx/>
                        <a:buFontTx/>
                        <a:buNone/>
                        <a:tabLst/>
                        <a:defRPr/>
                      </a:pPr>
                      <a:r>
                        <a:rPr lang="en-US" sz="1000" kern="12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&gt;Application 3</a:t>
                      </a:r>
                      <a:endParaRPr lang="en-US" sz="1000" kern="12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10"/>
                  </a:ext>
                </a:extLst>
              </a:tr>
              <a:tr h="70910">
                <a:tc>
                  <a:txBody>
                    <a:bodyPr/>
                    <a:lstStyle/>
                    <a:p>
                      <a:pPr marL="0" marR="0" lvl="0" indent="177800" algn="l" defTabSz="914400" rtl="0" eaLnBrk="1" fontAlgn="auto" latinLnBrk="0" hangingPunct="0">
                        <a:lnSpc>
                          <a:spcPct val="100000"/>
                        </a:lnSpc>
                        <a:spcBef>
                          <a:spcPts val="0"/>
                        </a:spcBef>
                        <a:spcAft>
                          <a:spcPts val="0"/>
                        </a:spcAft>
                        <a:buClrTx/>
                        <a:buSzTx/>
                        <a:buFontTx/>
                        <a:buNone/>
                        <a:tabLst/>
                        <a:defRPr/>
                      </a:pPr>
                      <a:r>
                        <a:rPr lang="en-US" sz="1000" kern="12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a:t>
                      </a:r>
                      <a:endParaRPr lang="en-US" sz="1000" kern="12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11"/>
                  </a:ext>
                </a:extLst>
              </a:tr>
              <a:tr h="70910">
                <a:tc>
                  <a:txBody>
                    <a:bodyPr/>
                    <a:lstStyle/>
                    <a:p>
                      <a:pPr algn="l" hangingPunct="0">
                        <a:spcAft>
                          <a:spcPts val="0"/>
                        </a:spcAft>
                      </a:pPr>
                      <a:r>
                        <a:rPr lang="en-US" sz="1000" b="0" dirty="0" smtClean="0">
                          <a:solidFill>
                            <a:schemeClr val="tx1"/>
                          </a:solidFill>
                          <a:effectLst/>
                          <a:latin typeface="Calibri" panose="020F0502020204030204" pitchFamily="34" charset="0"/>
                          <a:ea typeface="宋体" panose="02010600030101010101" pitchFamily="2" charset="-122"/>
                          <a:cs typeface="Calibri" panose="020F0502020204030204" pitchFamily="34" charset="0"/>
                        </a:rPr>
                        <a:t>Load Level 2</a:t>
                      </a:r>
                      <a:endParaRPr lang="en-US" sz="1000" b="0" dirty="0">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12"/>
                  </a:ext>
                </a:extLst>
              </a:tr>
              <a:tr h="70910">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sz="1000" kern="12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a:t>
                      </a:r>
                      <a:endParaRPr lang="en-US" sz="1000" kern="12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13"/>
                  </a:ext>
                </a:extLst>
              </a:tr>
              <a:tr h="70910">
                <a:tc>
                  <a:txBody>
                    <a:bodyPr/>
                    <a:lstStyle/>
                    <a:p>
                      <a:pPr algn="l" hangingPunct="0">
                        <a:spcAft>
                          <a:spcPts val="0"/>
                        </a:spcAft>
                      </a:pPr>
                      <a:r>
                        <a:rPr lang="en-US" sz="1000" b="0" dirty="0" smtClean="0">
                          <a:solidFill>
                            <a:schemeClr val="tx1"/>
                          </a:solidFill>
                          <a:effectLst/>
                          <a:latin typeface="Calibri" panose="020F0502020204030204" pitchFamily="34" charset="0"/>
                          <a:ea typeface="宋体" panose="02010600030101010101" pitchFamily="2" charset="-122"/>
                          <a:cs typeface="Calibri" panose="020F0502020204030204" pitchFamily="34" charset="0"/>
                        </a:rPr>
                        <a:t>Load Level 5</a:t>
                      </a:r>
                      <a:endParaRPr lang="en-US" sz="1000" b="0" dirty="0">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14"/>
                  </a:ext>
                </a:extLst>
              </a:tr>
              <a:tr h="70910">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sz="1000" kern="12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a:t>
                      </a:r>
                      <a:endParaRPr lang="en-US" sz="1000" kern="12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51435" marR="51435" marT="0" marB="0"/>
                </a:tc>
                <a:extLst>
                  <a:ext uri="{0D108BD9-81ED-4DB2-BD59-A6C34878D82A}">
                    <a16:rowId xmlns:a16="http://schemas.microsoft.com/office/drawing/2014/main" val="10015"/>
                  </a:ext>
                </a:extLst>
              </a:tr>
            </a:tbl>
          </a:graphicData>
        </a:graphic>
      </p:graphicFrame>
      <p:sp>
        <p:nvSpPr>
          <p:cNvPr id="22" name="Rectangle 7"/>
          <p:cNvSpPr>
            <a:spLocks noChangeArrowheads="1"/>
          </p:cNvSpPr>
          <p:nvPr/>
        </p:nvSpPr>
        <p:spPr bwMode="auto">
          <a:xfrm>
            <a:off x="8413139" y="709890"/>
            <a:ext cx="3292889"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Table 5: Slice</a:t>
            </a:r>
            <a:r>
              <a:rPr kumimoji="0" lang="en-GB" altLang="en-US" sz="1000" b="1" i="0" u="none" strike="noStrike" cap="none" normalizeH="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Requirement for different load levels </a:t>
            </a:r>
            <a:endParaRPr kumimoji="0" lang="en-US" altLang="en-US" sz="800" b="0" i="0" u="none" strike="noStrike" cap="none" normalizeH="0" baseline="0" dirty="0" smtClean="0">
              <a:ln>
                <a:noFill/>
              </a:ln>
              <a:solidFill>
                <a:srgbClr val="FF0000"/>
              </a:solidFill>
              <a:effectLst/>
            </a:endParaRPr>
          </a:p>
        </p:txBody>
      </p:sp>
      <p:sp>
        <p:nvSpPr>
          <p:cNvPr id="10" name="右箭头 9"/>
          <p:cNvSpPr/>
          <p:nvPr/>
        </p:nvSpPr>
        <p:spPr bwMode="auto">
          <a:xfrm>
            <a:off x="3698053" y="1972734"/>
            <a:ext cx="303540" cy="296333"/>
          </a:xfrm>
          <a:prstGeom prst="rightArrow">
            <a:avLst/>
          </a:prstGeom>
          <a:noFill/>
          <a:ln w="12700" cap="flat" cmpd="sng" algn="ctr">
            <a:solidFill>
              <a:srgbClr val="FF0000"/>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graphicFrame>
        <p:nvGraphicFramePr>
          <p:cNvPr id="6" name="对象 5"/>
          <p:cNvGraphicFramePr>
            <a:graphicFrameLocks noChangeAspect="1"/>
          </p:cNvGraphicFramePr>
          <p:nvPr>
            <p:extLst/>
          </p:nvPr>
        </p:nvGraphicFramePr>
        <p:xfrm>
          <a:off x="4479925" y="4573588"/>
          <a:ext cx="2398713" cy="1527175"/>
        </p:xfrm>
        <a:graphic>
          <a:graphicData uri="http://schemas.openxmlformats.org/presentationml/2006/ole">
            <mc:AlternateContent xmlns:mc="http://schemas.openxmlformats.org/markup-compatibility/2006">
              <mc:Choice xmlns:v="urn:schemas-microsoft-com:vml" Requires="v">
                <p:oleObj spid="_x0000_s51245" name="Visio" r:id="rId7" imgW="2933509" imgH="2686193" progId="Visio.Drawing.11">
                  <p:embed/>
                </p:oleObj>
              </mc:Choice>
              <mc:Fallback>
                <p:oleObj name="Visio" r:id="rId7" imgW="2933509" imgH="2686193" progId="Visio.Drawing.11">
                  <p:embed/>
                  <p:pic>
                    <p:nvPicPr>
                      <p:cNvPr id="0" name=""/>
                      <p:cNvPicPr/>
                      <p:nvPr/>
                    </p:nvPicPr>
                    <p:blipFill>
                      <a:blip r:embed="rId8"/>
                      <a:stretch>
                        <a:fillRect/>
                      </a:stretch>
                    </p:blipFill>
                    <p:spPr>
                      <a:xfrm>
                        <a:off x="4479925" y="4573588"/>
                        <a:ext cx="2398713" cy="1527175"/>
                      </a:xfrm>
                      <a:prstGeom prst="rect">
                        <a:avLst/>
                      </a:prstGeom>
                    </p:spPr>
                  </p:pic>
                </p:oleObj>
              </mc:Fallback>
            </mc:AlternateContent>
          </a:graphicData>
        </a:graphic>
      </p:graphicFrame>
      <p:sp>
        <p:nvSpPr>
          <p:cNvPr id="11" name="文本框 10"/>
          <p:cNvSpPr txBox="1"/>
          <p:nvPr/>
        </p:nvSpPr>
        <p:spPr>
          <a:xfrm>
            <a:off x="7816016" y="5044787"/>
            <a:ext cx="4107107" cy="584775"/>
          </a:xfrm>
          <a:prstGeom prst="rect">
            <a:avLst/>
          </a:prstGeom>
          <a:noFill/>
        </p:spPr>
        <p:txBody>
          <a:bodyPr wrap="square" rtlCol="0">
            <a:spAutoFit/>
          </a:bodyPr>
          <a:lstStyle/>
          <a:p>
            <a:r>
              <a:rPr lang="en-US" altLang="zh-CN" sz="1600" dirty="0" smtClean="0"/>
              <a:t>Note: NWDAF will derive the Slice Load Level info based on the same procedure </a:t>
            </a:r>
            <a:endParaRPr lang="zh-CN" altLang="en-US" sz="1600" dirty="0"/>
          </a:p>
        </p:txBody>
      </p:sp>
    </p:spTree>
    <p:extLst>
      <p:ext uri="{BB962C8B-B14F-4D97-AF65-F5344CB8AC3E}">
        <p14:creationId xmlns:p14="http://schemas.microsoft.com/office/powerpoint/2010/main" val="4288312625"/>
      </p:ext>
    </p:extLst>
  </p:cSld>
  <p:clrMapOvr>
    <a:masterClrMapping/>
  </p:clrMapOvr>
  <p:transition spd="slow"/>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44450" cap="flat" cmpd="sng" algn="ctr">
          <a:solidFill>
            <a:srgbClr val="0000FF"/>
          </a:solidFill>
          <a:prstDash val="sysDash"/>
          <a:round/>
          <a:headEnd type="none" w="med" len="med"/>
          <a:tailEnd type="triangl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nokia powerpoint template nokia pure v13">
  <a:themeElements>
    <a:clrScheme name="Nokia Master Theme">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Nokia Pure v2">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Nokia PowerPoint Template Nokia Pure v12" id="{7AC05BEF-BBDF-4CF1-AA23-A676535EABCE}" vid="{991539CA-B441-4AED-8339-F6770207F6A2}"/>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50394</TotalTime>
  <Words>5326</Words>
  <Application>Microsoft Office PowerPoint</Application>
  <PresentationFormat>宽屏</PresentationFormat>
  <Paragraphs>1219</Paragraphs>
  <Slides>33</Slides>
  <Notes>23</Notes>
  <HiddenSlides>0</HiddenSlides>
  <MMClips>0</MMClips>
  <ScaleCrop>false</ScaleCrop>
  <HeadingPairs>
    <vt:vector size="8" baseType="variant">
      <vt:variant>
        <vt:lpstr>已用的字体</vt:lpstr>
      </vt:variant>
      <vt:variant>
        <vt:i4>15</vt:i4>
      </vt:variant>
      <vt:variant>
        <vt:lpstr>主题</vt:lpstr>
      </vt:variant>
      <vt:variant>
        <vt:i4>2</vt:i4>
      </vt:variant>
      <vt:variant>
        <vt:lpstr>嵌入 OLE 服务器</vt:lpstr>
      </vt:variant>
      <vt:variant>
        <vt:i4>2</vt:i4>
      </vt:variant>
      <vt:variant>
        <vt:lpstr>幻灯片标题</vt:lpstr>
      </vt:variant>
      <vt:variant>
        <vt:i4>33</vt:i4>
      </vt:variant>
    </vt:vector>
  </HeadingPairs>
  <TitlesOfParts>
    <vt:vector size="52" baseType="lpstr">
      <vt:lpstr>Arial Unicode MS</vt:lpstr>
      <vt:lpstr>FrutigerNext LT Regular</vt:lpstr>
      <vt:lpstr>Lucida Grande</vt:lpstr>
      <vt:lpstr>ＭＳ Ｐゴシック</vt:lpstr>
      <vt:lpstr>Nokia Pure Headline Light</vt:lpstr>
      <vt:lpstr>Nokia Pure Text Light</vt:lpstr>
      <vt:lpstr>ヒラギノ角ゴ Pro W3</vt:lpstr>
      <vt:lpstr>黑体</vt:lpstr>
      <vt:lpstr>宋体</vt:lpstr>
      <vt:lpstr>微软雅黑</vt:lpstr>
      <vt:lpstr>Arial</vt:lpstr>
      <vt:lpstr>Calibri</vt:lpstr>
      <vt:lpstr>Cambria Math</vt:lpstr>
      <vt:lpstr>Times New Roman</vt:lpstr>
      <vt:lpstr>Wingdings</vt:lpstr>
      <vt:lpstr>Office Theme</vt:lpstr>
      <vt:lpstr>nokia powerpoint template nokia pure v13</vt:lpstr>
      <vt:lpstr>think-cell Slide</vt:lpstr>
      <vt:lpstr>Visio</vt:lpstr>
      <vt:lpstr>Slice SLA  Guarantee from Control plane  China Mobile, Huawei</vt:lpstr>
      <vt:lpstr>NWDAF-Assisted Service Characteristics Learning for Slice</vt:lpstr>
      <vt:lpstr>NWDAF-Assisted Service Characteristics Learning for Slice</vt:lpstr>
      <vt:lpstr>How NWDAF figure out Network Load Level ID (step 5a)</vt:lpstr>
      <vt:lpstr>How NWDAF figure out the associated Slice Load Level ID(step 5a)</vt:lpstr>
      <vt:lpstr>Service Distribution Model Training per Region</vt:lpstr>
      <vt:lpstr>How NWDAF figure out Network Load Level Info(step 5b)</vt:lpstr>
      <vt:lpstr>PowerPoint 演示文稿</vt:lpstr>
      <vt:lpstr>Network Load Level ID derivation per Load level space </vt:lpstr>
      <vt:lpstr>Data Collection for Neural Network</vt:lpstr>
      <vt:lpstr>First Slice A is deployed and Slice A SLA is met totally  </vt:lpstr>
      <vt:lpstr>Slice B Characteristics is learned and Slice B SLA is met partially or totally  </vt:lpstr>
      <vt:lpstr>Request Management Plane Adjustment when Slice B SLA is partially met</vt:lpstr>
      <vt:lpstr>Slice Resource Adjustment</vt:lpstr>
      <vt:lpstr>Content</vt:lpstr>
      <vt:lpstr>Physical Network Deployment per potential Tenant  SLA Set</vt:lpstr>
      <vt:lpstr>First Slice A is deployed and Management Plane is to create slice A per the tenant SLA</vt:lpstr>
      <vt:lpstr>NWDAF-Assisted Control Plane Slice A SLA Guarantee </vt:lpstr>
      <vt:lpstr>OAM determines network has resource and then new Slice B is created </vt:lpstr>
      <vt:lpstr>New Slice B with filed trial indication to avoid impacting the agreed Slice A SLA</vt:lpstr>
      <vt:lpstr>NWDAF-Assisted Control Plane Slice B SLA Guarantee and partial or total Slice B Requirement could be met</vt:lpstr>
      <vt:lpstr>Control plane notify management plane if slice B is partially met</vt:lpstr>
      <vt:lpstr>Alternative Interaction between Control Plane and Management plane</vt:lpstr>
      <vt:lpstr>Way Forward </vt:lpstr>
      <vt:lpstr>Content</vt:lpstr>
      <vt:lpstr>How NWDAF Provide Load Level Info to 5GC NF</vt:lpstr>
      <vt:lpstr>Service Distribution Model Training per Region</vt:lpstr>
      <vt:lpstr>NWDAF-assisted Load Level Infor</vt:lpstr>
      <vt:lpstr>NWDAF-assisted Load Level Infor</vt:lpstr>
      <vt:lpstr>Alternative solution for Question 2 – NWDAF-assisted Load Level Infor</vt:lpstr>
      <vt:lpstr>Alternative solution for Question 3 – NSSF Request OAM Adjustment</vt:lpstr>
      <vt:lpstr>Content</vt:lpstr>
      <vt:lpstr>Procedure for newly added slice B with Field Test Indication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cmcc</cp:lastModifiedBy>
  <cp:revision>1985</cp:revision>
  <dcterms:created xsi:type="dcterms:W3CDTF">2008-08-30T09:32:10Z</dcterms:created>
  <dcterms:modified xsi:type="dcterms:W3CDTF">2018-10-09T10:21:43Z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(3)I0qnLgFLzHspPLjWayYSLt8kh2rtbNEn+TyR49cOuK61QEFWmiann2zvvp8ilve27Ttz905X
SxC29+wrtNy4EE5cw3/UZGTc0+ErFs7VWNSdqZ9k1z8rxZ5YLgVqav0xVkHArt8CdqpyAXK3
EYu4hOmNXKyCcV7/WolrYWjnN8oLhivJ0hfP3Ywg/jAXx4tLUMKFjgOd9vmLx2y67ioLcMvn
MhbhzdVFE40qsW+gRa</vt:lpwstr>
  </property>
  <property fmtid="{D5CDD505-2E9C-101B-9397-08002B2CF9AE}" pid="3" name="_2015_ms_pID_7253431">
    <vt:lpwstr>8t051PbbMV/KjUPK9S3rQk5dCn7lU84SUH7o1SBJfwsez3zmjafj6Y
Uin0LNeZidPTVPn4wUsCWvZMPuLqRNcofAagfyzD9xEasnaArKbm3o+Or5h4OkCKpdf9Wezc
qA4XtQaM8XBxaxz3DHv8hUAdJ/yr7f19v+2hxqI+671WxeQzDKJhMOGsLlZ4pJaBocw7d5WF
aIblwC+TI5D1BjHAAjx3ZAFQAx9vmMr9cV/1</vt:lpwstr>
  </property>
  <property fmtid="{D5CDD505-2E9C-101B-9397-08002B2CF9AE}" pid="4" name="_2015_ms_pID_7253432">
    <vt:lpwstr>BA==</vt:lpwstr>
  </property>
  <property fmtid="{D5CDD505-2E9C-101B-9397-08002B2CF9AE}" pid="5" name="_2015_ms_pID_725343_00">
    <vt:lpwstr>_2015_ms_pID_725343</vt:lpwstr>
  </property>
  <property fmtid="{D5CDD505-2E9C-101B-9397-08002B2CF9AE}" pid="6" name="_2015_ms_pID_7253431_00">
    <vt:lpwstr>_2015_ms_pID_7253431</vt:lpwstr>
  </property>
  <property fmtid="{D5CDD505-2E9C-101B-9397-08002B2CF9AE}" pid="7" name="_readonly">
    <vt:lpwstr/>
  </property>
  <property fmtid="{D5CDD505-2E9C-101B-9397-08002B2CF9AE}" pid="8" name="_change">
    <vt:lpwstr/>
  </property>
  <property fmtid="{D5CDD505-2E9C-101B-9397-08002B2CF9AE}" pid="9" name="_full-control">
    <vt:lpwstr/>
  </property>
  <property fmtid="{D5CDD505-2E9C-101B-9397-08002B2CF9AE}" pid="10" name="sflag">
    <vt:lpwstr>1538965951</vt:lpwstr>
  </property>
</Properties>
</file>