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9"/>
  </p:notesMasterIdLst>
  <p:handoutMasterIdLst>
    <p:handoutMasterId r:id="rId20"/>
  </p:handoutMasterIdLst>
  <p:sldIdLst>
    <p:sldId id="303" r:id="rId2"/>
    <p:sldId id="806" r:id="rId3"/>
    <p:sldId id="809" r:id="rId4"/>
    <p:sldId id="822" r:id="rId5"/>
    <p:sldId id="807" r:id="rId6"/>
    <p:sldId id="810" r:id="rId7"/>
    <p:sldId id="808" r:id="rId8"/>
    <p:sldId id="812" r:id="rId9"/>
    <p:sldId id="814" r:id="rId10"/>
    <p:sldId id="821" r:id="rId11"/>
    <p:sldId id="813" r:id="rId12"/>
    <p:sldId id="815" r:id="rId13"/>
    <p:sldId id="816" r:id="rId14"/>
    <p:sldId id="817" r:id="rId15"/>
    <p:sldId id="818" r:id="rId16"/>
    <p:sldId id="819" r:id="rId17"/>
    <p:sldId id="820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66CCFF"/>
    <a:srgbClr val="FFCCCC"/>
    <a:srgbClr val="0000FF"/>
    <a:srgbClr val="72732F"/>
    <a:srgbClr val="3910A0"/>
    <a:srgbClr val="000000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92515" autoAdjust="0"/>
  </p:normalViewPr>
  <p:slideViewPr>
    <p:cSldViewPr snapToGrid="0">
      <p:cViewPr varScale="1">
        <p:scale>
          <a:sx n="70" d="100"/>
          <a:sy n="70" d="100"/>
        </p:scale>
        <p:origin x="-629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-1882" y="-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772AB86-AC28-45CA-B9BD-AE34761979B1}" type="datetime1">
              <a:rPr lang="en-US" altLang="zh-CN"/>
              <a:pPr>
                <a:defRPr/>
              </a:pPr>
              <a:t>11/20/2018</a:t>
            </a:fld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F271BEE6-C19E-4796-9FB7-B91E35F88CEF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603086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AEAEFE9-4C46-4646-935D-B67AC02AFE94}" type="datetime1">
              <a:rPr lang="en-US" altLang="zh-CN"/>
              <a:pPr>
                <a:defRPr/>
              </a:pPr>
              <a:t>11/20/2018</a:t>
            </a:fld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3559F0BF-D353-4BFA-A975-D3FE14CF65A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937361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3F710D-3533-40EF-B665-8F29E8F92A38}" type="slidenum">
              <a:rPr lang="en-GB" altLang="en-US"/>
              <a:pPr/>
              <a:t>1</a:t>
            </a:fld>
            <a:endParaRPr lang="en-GB" altLang="en-US" dirty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9F0BF-D353-4BFA-A975-D3FE14CF65AC}" type="slidenum">
              <a:rPr lang="en-GB" altLang="en-US" smtClean="0"/>
              <a:pPr/>
              <a:t>10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9F0BF-D353-4BFA-A975-D3FE14CF65AC}" type="slidenum">
              <a:rPr lang="en-GB" altLang="en-US" smtClean="0"/>
              <a:pPr/>
              <a:t>11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9F0BF-D353-4BFA-A975-D3FE14CF65AC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9F0BF-D353-4BFA-A975-D3FE14CF65AC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9F0BF-D353-4BFA-A975-D3FE14CF65AC}" type="slidenum">
              <a:rPr lang="en-GB" altLang="en-US" smtClean="0"/>
              <a:pPr/>
              <a:t>4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9F0BF-D353-4BFA-A975-D3FE14CF65AC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9F0BF-D353-4BFA-A975-D3FE14CF65AC}" type="slidenum">
              <a:rPr lang="en-GB" altLang="en-US" smtClean="0"/>
              <a:pPr/>
              <a:t>6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3F710D-3533-40EF-B665-8F29E8F92A38}" type="slidenum">
              <a:rPr lang="en-GB" altLang="en-US"/>
              <a:pPr/>
              <a:t>7</a:t>
            </a:fld>
            <a:endParaRPr lang="en-GB" altLang="en-US" dirty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9F0BF-D353-4BFA-A975-D3FE14CF65AC}" type="slidenum">
              <a:rPr lang="en-GB" altLang="en-US" smtClean="0"/>
              <a:pPr/>
              <a:t>8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9F0BF-D353-4BFA-A975-D3FE14CF65AC}" type="slidenum">
              <a:rPr lang="en-GB" altLang="en-US" smtClean="0"/>
              <a:pPr/>
              <a:t>9</a:t>
            </a:fld>
            <a:endParaRPr lang="en-GB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dirty="0" smtClean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595313" y="6394450"/>
            <a:ext cx="4422775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b="1" dirty="0" smtClean="0"/>
              <a:t>3GPP TSG SA2 Meeting #129bis       West Palm Beach,</a:t>
            </a:r>
            <a:r>
              <a:rPr lang="en-GB" altLang="zh-CN" b="1" baseline="0" dirty="0" smtClean="0"/>
              <a:t> U.S.A</a:t>
            </a:r>
            <a:r>
              <a:rPr lang="en-GB" altLang="zh-CN" b="1" dirty="0" smtClean="0"/>
              <a:t>, 26-30  Nov</a:t>
            </a:r>
            <a:r>
              <a:rPr lang="en-GB" altLang="zh-CN" b="1" baseline="0" dirty="0" smtClean="0"/>
              <a:t> </a:t>
            </a:r>
            <a:r>
              <a:rPr lang="en-GB" altLang="zh-CN" b="1" dirty="0" smtClean="0"/>
              <a:t> 2018 </a:t>
            </a:r>
            <a:endParaRPr lang="sv-SE" altLang="zh-CN" sz="1200" b="1" dirty="0" smtClean="0">
              <a:latin typeface="Arial "/>
            </a:endParaRPr>
          </a:p>
        </p:txBody>
      </p:sp>
      <p:sp>
        <p:nvSpPr>
          <p:cNvPr id="6" name="Oval 11"/>
          <p:cNvSpPr>
            <a:spLocks noChangeArrowheads="1"/>
          </p:cNvSpPr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fld id="{0CD7632E-D1D0-44AE-8F3B-BE050BA2209F}" type="slidenum">
              <a:rPr lang="en-GB" altLang="en-US" b="1"/>
              <a:pPr algn="ctr"/>
              <a:t>‹#›</a:t>
            </a:fld>
            <a:endParaRPr lang="en-GB" altLang="en-US" b="1" dirty="0"/>
          </a:p>
          <a:p>
            <a:endParaRPr lang="en-GB" altLang="en-US" dirty="0"/>
          </a:p>
        </p:txBody>
      </p:sp>
      <p:sp>
        <p:nvSpPr>
          <p:cNvPr id="7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dirty="0" smtClean="0">
                <a:solidFill>
                  <a:schemeClr val="bg1"/>
                </a:solidFill>
              </a:rPr>
              <a:t>© 3GPP 2012</a:t>
            </a:r>
            <a:endParaRPr lang="en-GB" altLang="zh-CN" dirty="0" smtClean="0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7639050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/>
              <a:t>S2-1811805</a:t>
            </a:r>
            <a:endParaRPr lang="en-GB" altLang="zh-CN" sz="1200" dirty="0" smtClean="0">
              <a:solidFill>
                <a:schemeClr val="bg2"/>
              </a:solidFill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 userDrawn="1"/>
        </p:nvSpPr>
        <p:spPr bwMode="auto">
          <a:xfrm>
            <a:off x="298449" y="90488"/>
            <a:ext cx="493330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b="1" dirty="0" smtClean="0"/>
              <a:t>3GPP TSG SA2 Meeting #129bis   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West Palm Beach, U.S.A</a:t>
            </a:r>
            <a:r>
              <a:rPr lang="en-GB" altLang="zh-CN" b="1" dirty="0" smtClean="0"/>
              <a:t>, 26-30 Nov 2018 </a:t>
            </a:r>
            <a:endParaRPr lang="sv-SE" altLang="zh-CN" sz="1200" b="1" dirty="0" smtClean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443990"/>
            <a:ext cx="8388350" cy="48307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dirty="0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3" y="6394450"/>
            <a:ext cx="4422775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b="1" dirty="0" smtClean="0"/>
              <a:t>3GPP TSG SA2 Meeting #129bis       West Palm Beach,</a:t>
            </a:r>
            <a:r>
              <a:rPr lang="en-GB" altLang="zh-CN" b="1" baseline="0" dirty="0" smtClean="0"/>
              <a:t> U.S.A</a:t>
            </a:r>
            <a:r>
              <a:rPr lang="en-GB" altLang="zh-CN" b="1" dirty="0" smtClean="0"/>
              <a:t>, 26-30  Nov</a:t>
            </a:r>
            <a:r>
              <a:rPr lang="en-GB" altLang="zh-CN" b="1" baseline="0" dirty="0" smtClean="0"/>
              <a:t> </a:t>
            </a:r>
            <a:r>
              <a:rPr lang="en-GB" altLang="zh-CN" b="1" dirty="0" smtClean="0"/>
              <a:t> 2018 </a:t>
            </a:r>
            <a:endParaRPr lang="sv-SE" altLang="zh-CN" sz="1200" b="1" dirty="0" smtClean="0">
              <a:latin typeface="Arial "/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fld id="{D57A8E26-C3AA-40DC-A81A-F99BD11FE080}" type="slidenum">
              <a:rPr lang="en-GB" altLang="en-US" b="1"/>
              <a:pPr algn="ctr"/>
              <a:t>‹#›</a:t>
            </a:fld>
            <a:endParaRPr lang="en-GB" altLang="en-US" b="1" dirty="0"/>
          </a:p>
          <a:p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dirty="0" smtClean="0">
                <a:solidFill>
                  <a:schemeClr val="bg1"/>
                </a:solidFill>
              </a:rPr>
              <a:t>© 3GPP 2012</a:t>
            </a:r>
            <a:endParaRPr lang="en-GB" altLang="zh-CN" dirty="0" smtClean="0"/>
          </a:p>
        </p:txBody>
      </p:sp>
      <p:sp>
        <p:nvSpPr>
          <p:cNvPr id="1032" name="Text Box 13"/>
          <p:cNvSpPr txBox="1">
            <a:spLocks noChangeArrowheads="1"/>
          </p:cNvSpPr>
          <p:nvPr userDrawn="1"/>
        </p:nvSpPr>
        <p:spPr bwMode="auto">
          <a:xfrm>
            <a:off x="7639050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/>
              <a:t>S2-1811805 </a:t>
            </a:r>
            <a:endParaRPr lang="en-GB" altLang="zh-CN" sz="1200" dirty="0" smtClean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78" r:id="rId2"/>
    <p:sldLayoutId id="214748387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z="4000" dirty="0" smtClean="0"/>
              <a:t>Way forward for Enable </a:t>
            </a:r>
            <a:br>
              <a:rPr lang="en-US" altLang="zh-CN" sz="4000" dirty="0" smtClean="0"/>
            </a:br>
            <a:r>
              <a:rPr lang="en-US" altLang="zh-CN" sz="4000" dirty="0" smtClean="0"/>
              <a:t>Location Service in Rel-16</a:t>
            </a: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 smtClean="0"/>
              <a:t>CATT</a:t>
            </a:r>
            <a:endParaRPr lang="en-GB" altLang="en-US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488950" y="106680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Annex B-2: SA3 status on </a:t>
            </a:r>
            <a:r>
              <a:rPr lang="en-US" altLang="zh-CN" dirty="0" err="1"/>
              <a:t>FS_eLCS_Sec</a:t>
            </a:r>
            <a:r>
              <a:rPr lang="en-US" altLang="zh-CN" kern="1200" dirty="0">
                <a:solidFill>
                  <a:schemeClr val="dk1"/>
                </a:solidFill>
              </a:rPr>
              <a:t/>
            </a:r>
            <a:br>
              <a:rPr lang="en-US" altLang="zh-CN" kern="1200" dirty="0">
                <a:solidFill>
                  <a:schemeClr val="dk1"/>
                </a:solidFill>
              </a:rPr>
            </a:br>
            <a:r>
              <a:rPr lang="en-US" altLang="zh-CN" dirty="0" smtClean="0"/>
              <a:t> after SA3#93</a:t>
            </a:r>
            <a:endParaRPr lang="zh-CN" altLang="en-US" dirty="0" smtClean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46315" y="4180113"/>
            <a:ext cx="8392886" cy="1796140"/>
          </a:xfrm>
        </p:spPr>
        <p:txBody>
          <a:bodyPr/>
          <a:lstStyle/>
          <a:p>
            <a:r>
              <a:rPr lang="en-GB" altLang="zh-CN" sz="2000" dirty="0"/>
              <a:t>First SA3 meeting on </a:t>
            </a:r>
            <a:r>
              <a:rPr lang="en-US" altLang="zh-CN" sz="2000" dirty="0" err="1" smtClean="0"/>
              <a:t>FS_eLCS_Sec</a:t>
            </a:r>
            <a:r>
              <a:rPr lang="en-US" altLang="zh-CN" sz="2000" dirty="0" smtClean="0"/>
              <a:t>;</a:t>
            </a:r>
            <a:r>
              <a:rPr lang="en-GB" sz="2000" dirty="0" smtClean="0"/>
              <a:t> 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720903"/>
              </p:ext>
            </p:extLst>
          </p:nvPr>
        </p:nvGraphicFramePr>
        <p:xfrm>
          <a:off x="558800" y="1464092"/>
          <a:ext cx="8026400" cy="18211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5500"/>
                <a:gridCol w="4102100"/>
                <a:gridCol w="660400"/>
                <a:gridCol w="596900"/>
                <a:gridCol w="593271"/>
                <a:gridCol w="1248229"/>
              </a:tblGrid>
              <a:tr h="18288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Doc-type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S3-183527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Bluetooth positioning - new KI for the upcoming TR on </a:t>
                      </a:r>
                      <a:r>
                        <a:rPr lang="en-US" sz="14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FS_eLCS_Sec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33.814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7620" marR="7620" marT="7620" marB="0" anchor="ctr"/>
                </a:tc>
              </a:tr>
              <a:tr h="25908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S3-183744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 to TR33.814 - Scope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33.814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7620" marR="7620" marT="7620" marB="0" anchor="ctr"/>
                </a:tc>
              </a:tr>
              <a:tr h="25908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S3-183811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skeleton for TR 33.814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33.814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7620" marR="7620" marT="7620" marB="0" anchor="ctr"/>
                </a:tc>
              </a:tr>
              <a:tr h="25908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S3-183814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TBS positioning - new KI for the upcoming TR on FS_eLCS_Sec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33.814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07249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488950" y="106680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Annex C: RAN2 status on “</a:t>
            </a:r>
            <a:r>
              <a:rPr lang="en-GB" altLang="zh-CN" dirty="0" smtClean="0"/>
              <a:t>Study </a:t>
            </a:r>
            <a:r>
              <a:rPr lang="en-GB" altLang="zh-CN" dirty="0"/>
              <a:t>on NR Positioning </a:t>
            </a:r>
            <a:r>
              <a:rPr lang="en-GB" altLang="zh-CN" dirty="0" smtClean="0"/>
              <a:t>Support”</a:t>
            </a:r>
            <a:endParaRPr lang="zh-CN" altLang="en-US" dirty="0" smtClean="0"/>
          </a:p>
        </p:txBody>
      </p:sp>
      <p:sp>
        <p:nvSpPr>
          <p:cNvPr id="2" name="矩形 1"/>
          <p:cNvSpPr/>
          <p:nvPr/>
        </p:nvSpPr>
        <p:spPr>
          <a:xfrm>
            <a:off x="416560" y="1341283"/>
            <a:ext cx="8341360" cy="83099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600" dirty="0"/>
              <a:t> </a:t>
            </a:r>
            <a:r>
              <a:rPr lang="en-GB" altLang="zh-CN" sz="1600" dirty="0" smtClean="0"/>
              <a:t>Working </a:t>
            </a:r>
            <a:r>
              <a:rPr lang="en-GB" altLang="zh-CN" sz="1600" dirty="0"/>
              <a:t>assumption</a:t>
            </a:r>
            <a:endParaRPr lang="zh-CN" altLang="zh-CN" sz="1600" dirty="0"/>
          </a:p>
          <a:p>
            <a:r>
              <a:rPr lang="en-GB" altLang="zh-CN" sz="1600" dirty="0"/>
              <a:t>1: Rel-15 positioning architecture is the baseline for Rel-16 (for evaluation for proposed changes</a:t>
            </a:r>
            <a:r>
              <a:rPr lang="en-GB" altLang="zh-CN" sz="1600" dirty="0" smtClean="0"/>
              <a:t>)</a:t>
            </a:r>
            <a:endParaRPr lang="zh-CN" altLang="zh-CN" sz="1600" dirty="0"/>
          </a:p>
        </p:txBody>
      </p:sp>
      <p:sp>
        <p:nvSpPr>
          <p:cNvPr id="3" name="矩形 2"/>
          <p:cNvSpPr/>
          <p:nvPr/>
        </p:nvSpPr>
        <p:spPr>
          <a:xfrm>
            <a:off x="416560" y="2341299"/>
            <a:ext cx="8341360" cy="13234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600" dirty="0"/>
              <a:t> </a:t>
            </a:r>
            <a:r>
              <a:rPr lang="en-GB" altLang="zh-CN" sz="1600" dirty="0" smtClean="0"/>
              <a:t>Agreements</a:t>
            </a:r>
            <a:endParaRPr lang="zh-CN" altLang="zh-CN" sz="1600" dirty="0"/>
          </a:p>
          <a:p>
            <a:r>
              <a:rPr lang="en-GB" altLang="zh-CN" sz="1600" dirty="0" smtClean="0"/>
              <a:t>1. RAN2 </a:t>
            </a:r>
            <a:r>
              <a:rPr lang="en-GB" altLang="zh-CN" sz="1600" dirty="0"/>
              <a:t>will study the RAN2 protocol impacts associated with supporting location management functionality in RAN</a:t>
            </a:r>
            <a:endParaRPr lang="zh-CN" altLang="zh-CN" sz="1600" dirty="0"/>
          </a:p>
          <a:p>
            <a:r>
              <a:rPr lang="en-GB" altLang="zh-CN" sz="1600" dirty="0" smtClean="0"/>
              <a:t>2. RAN2 </a:t>
            </a:r>
            <a:r>
              <a:rPr lang="en-GB" altLang="zh-CN" sz="1600" dirty="0"/>
              <a:t>expect SA2 to consider the E2E delay aspects of supporting location management functionality in </a:t>
            </a:r>
            <a:r>
              <a:rPr lang="en-GB" altLang="zh-CN" sz="1600" dirty="0" smtClean="0"/>
              <a:t>RAN</a:t>
            </a:r>
            <a:r>
              <a:rPr lang="en-GB" altLang="zh-CN" sz="1600" dirty="0"/>
              <a:t> </a:t>
            </a:r>
            <a:endParaRPr lang="zh-CN" altLang="zh-CN" sz="1600" dirty="0"/>
          </a:p>
        </p:txBody>
      </p:sp>
      <p:sp>
        <p:nvSpPr>
          <p:cNvPr id="4" name="矩形 3"/>
          <p:cNvSpPr/>
          <p:nvPr/>
        </p:nvSpPr>
        <p:spPr>
          <a:xfrm>
            <a:off x="416560" y="3818835"/>
            <a:ext cx="8341360" cy="132343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600" dirty="0"/>
              <a:t> </a:t>
            </a:r>
            <a:r>
              <a:rPr lang="en-GB" altLang="zh-CN" sz="1600" dirty="0" smtClean="0"/>
              <a:t>Agreements</a:t>
            </a:r>
            <a:endParaRPr lang="zh-CN" altLang="zh-CN" sz="1600" dirty="0"/>
          </a:p>
          <a:p>
            <a:r>
              <a:rPr lang="en-GB" altLang="zh-CN" sz="1600" dirty="0" smtClean="0"/>
              <a:t>1. LPP </a:t>
            </a:r>
            <a:r>
              <a:rPr lang="en-GB" altLang="zh-CN" sz="1600" dirty="0"/>
              <a:t>is reused and extended to support the new NR RAT dependent positioning methods (that are discussed in the scope of this SI)</a:t>
            </a:r>
            <a:endParaRPr lang="zh-CN" altLang="zh-CN" sz="1600" dirty="0"/>
          </a:p>
          <a:p>
            <a:r>
              <a:rPr lang="en-GB" altLang="zh-CN" sz="1600" dirty="0" smtClean="0"/>
              <a:t>2. RAN2 </a:t>
            </a:r>
            <a:r>
              <a:rPr lang="en-GB" altLang="zh-CN" sz="1600" dirty="0"/>
              <a:t>assume that </a:t>
            </a:r>
            <a:r>
              <a:rPr lang="en-GB" altLang="zh-CN" sz="1600" dirty="0" err="1"/>
              <a:t>NRPPa</a:t>
            </a:r>
            <a:r>
              <a:rPr lang="en-GB" altLang="zh-CN" sz="1600" dirty="0"/>
              <a:t> is reused to support new NR RAT dependent positioning methods (this is a RAN3 decision</a:t>
            </a:r>
            <a:r>
              <a:rPr lang="en-GB" altLang="zh-CN" sz="1600" dirty="0" smtClean="0"/>
              <a:t>)</a:t>
            </a:r>
            <a:endParaRPr lang="zh-CN" altLang="zh-CN" sz="1600" dirty="0"/>
          </a:p>
        </p:txBody>
      </p:sp>
      <p:sp>
        <p:nvSpPr>
          <p:cNvPr id="5" name="矩形 4"/>
          <p:cNvSpPr/>
          <p:nvPr/>
        </p:nvSpPr>
        <p:spPr>
          <a:xfrm>
            <a:off x="416560" y="5363989"/>
            <a:ext cx="8341360" cy="58477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altLang="zh-CN" sz="1600" dirty="0" smtClean="0"/>
              <a:t>R2-1819099  Reply </a:t>
            </a:r>
            <a:r>
              <a:rPr lang="en-GB" altLang="zh-CN" sz="1600" dirty="0"/>
              <a:t>LS on Location Service exposure to NG-RAN	Ericsson	LS </a:t>
            </a:r>
            <a:r>
              <a:rPr lang="en-GB" altLang="zh-CN" sz="1600" dirty="0" smtClean="0"/>
              <a:t>out Approved</a:t>
            </a:r>
            <a:endParaRPr lang="zh-CN" altLang="en-US" sz="16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451392"/>
              </p:ext>
            </p:extLst>
          </p:nvPr>
        </p:nvGraphicFramePr>
        <p:xfrm>
          <a:off x="6586083" y="5959650"/>
          <a:ext cx="1804987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包装程序外壳对象" showAsIcon="1" r:id="rId4" imgW="1805040" imgH="862920" progId="Package">
                  <p:embed/>
                </p:oleObj>
              </mc:Choice>
              <mc:Fallback>
                <p:oleObj name="包装程序外壳对象" showAsIcon="1" r:id="rId4" imgW="1805040" imgH="8629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86083" y="5959650"/>
                        <a:ext cx="1804987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61600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Annex </a:t>
            </a:r>
            <a:r>
              <a:rPr lang="en-US" altLang="zh-CN" dirty="0" smtClean="0"/>
              <a:t>D: RAN1 </a:t>
            </a:r>
            <a:r>
              <a:rPr lang="en-US" altLang="zh-CN" dirty="0"/>
              <a:t>status on “</a:t>
            </a:r>
            <a:r>
              <a:rPr lang="en-GB" altLang="zh-CN" dirty="0"/>
              <a:t>Study on NR Positioning </a:t>
            </a:r>
            <a:r>
              <a:rPr lang="en-GB" altLang="zh-CN" dirty="0" smtClean="0"/>
              <a:t>Support”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Rel. 16 NR Positioning </a:t>
            </a:r>
            <a:r>
              <a:rPr lang="en-GB" sz="1800" dirty="0" smtClean="0"/>
              <a:t>Requirements</a:t>
            </a:r>
          </a:p>
          <a:p>
            <a:pPr lvl="1"/>
            <a:r>
              <a:rPr lang="en-US" sz="1200" dirty="0"/>
              <a:t>Regulatory requirements are considered as a minimum performance targets for NR Positioning studies. Additional requirements based on commercial use cases can be used as input performance </a:t>
            </a:r>
            <a:r>
              <a:rPr lang="en-US" sz="1200" dirty="0" smtClean="0"/>
              <a:t>targets. </a:t>
            </a:r>
          </a:p>
          <a:p>
            <a:r>
              <a:rPr lang="en-US" sz="1800" dirty="0" smtClean="0"/>
              <a:t>For </a:t>
            </a:r>
            <a:r>
              <a:rPr lang="en-US" sz="1800" dirty="0"/>
              <a:t>regulatory use </a:t>
            </a:r>
            <a:r>
              <a:rPr lang="en-US" sz="1800" dirty="0" smtClean="0"/>
              <a:t>cases: </a:t>
            </a:r>
            <a:endParaRPr lang="en-US" sz="1800" dirty="0"/>
          </a:p>
          <a:p>
            <a:pPr lvl="1"/>
            <a:r>
              <a:rPr lang="x-none" sz="1200" dirty="0"/>
              <a:t>Horizontal positioning error &lt;= 50m for 80% of U</a:t>
            </a:r>
            <a:r>
              <a:rPr lang="en-US" sz="1200" dirty="0"/>
              <a:t>E</a:t>
            </a:r>
            <a:r>
              <a:rPr lang="x-none" sz="1200" dirty="0"/>
              <a:t>s</a:t>
            </a:r>
            <a:endParaRPr lang="en-US" sz="1200" dirty="0"/>
          </a:p>
          <a:p>
            <a:pPr lvl="1"/>
            <a:r>
              <a:rPr lang="x-none" sz="1200" dirty="0"/>
              <a:t>Vertical positioning error [&lt;5 m] for [80%] of UEs</a:t>
            </a:r>
            <a:endParaRPr lang="en-US" sz="1200" dirty="0"/>
          </a:p>
          <a:p>
            <a:pPr lvl="1"/>
            <a:r>
              <a:rPr lang="en-US" sz="1200" dirty="0" smtClean="0"/>
              <a:t>End </a:t>
            </a:r>
            <a:r>
              <a:rPr lang="en-US" sz="1200" dirty="0"/>
              <a:t>to end latency and TTFF &lt; 30 seconds</a:t>
            </a:r>
          </a:p>
          <a:p>
            <a:r>
              <a:rPr lang="en-US" sz="1800" dirty="0" smtClean="0"/>
              <a:t>For </a:t>
            </a:r>
            <a:r>
              <a:rPr lang="en-US" sz="1800" dirty="0"/>
              <a:t>commercial use </a:t>
            </a:r>
            <a:r>
              <a:rPr lang="en-US" sz="1800" dirty="0" smtClean="0"/>
              <a:t>cases:</a:t>
            </a:r>
            <a:endParaRPr lang="en-US" sz="1800" dirty="0"/>
          </a:p>
          <a:p>
            <a:pPr lvl="1"/>
            <a:r>
              <a:rPr lang="x-none" sz="1200" dirty="0"/>
              <a:t>Horizontal positioning error &lt; 3m for 80% of UEs in indoor deployment scenarios</a:t>
            </a:r>
            <a:endParaRPr lang="en-US" sz="1200" dirty="0"/>
          </a:p>
          <a:p>
            <a:pPr lvl="1"/>
            <a:r>
              <a:rPr lang="x-none" sz="1200" dirty="0"/>
              <a:t>Vertical positioning error &lt; [3]m for [80]% of UEs in indoor deployment scenarios</a:t>
            </a:r>
            <a:endParaRPr lang="en-US" sz="1200" dirty="0"/>
          </a:p>
          <a:p>
            <a:pPr lvl="1"/>
            <a:r>
              <a:rPr lang="x-none" sz="1200" dirty="0"/>
              <a:t>Horizontal positioning error &lt; 10m for 80% of UEs in outdoor deployments scenarios </a:t>
            </a:r>
            <a:endParaRPr lang="en-US" sz="1200" dirty="0"/>
          </a:p>
          <a:p>
            <a:pPr lvl="1"/>
            <a:r>
              <a:rPr lang="x-none" sz="1200" dirty="0"/>
              <a:t>Vertical positioning error &lt; [3]m for [80]% of UEs in outdoor deployment scenarios</a:t>
            </a:r>
            <a:endParaRPr lang="en-US" sz="1200" dirty="0"/>
          </a:p>
          <a:p>
            <a:pPr lvl="1"/>
            <a:r>
              <a:rPr lang="x-none" sz="1200" dirty="0"/>
              <a:t>End to end latency &lt; [1]s</a:t>
            </a:r>
            <a:endParaRPr lang="en-US" sz="1200" dirty="0"/>
          </a:p>
          <a:p>
            <a:pPr lvl="1"/>
            <a:r>
              <a:rPr lang="x-none" sz="1200" dirty="0"/>
              <a:t>Note</a:t>
            </a:r>
            <a:r>
              <a:rPr lang="en-US" sz="1200" dirty="0"/>
              <a:t>s</a:t>
            </a:r>
            <a:r>
              <a:rPr lang="x-none" sz="1200" dirty="0"/>
              <a:t>:</a:t>
            </a:r>
            <a:endParaRPr lang="en-US" sz="1200" dirty="0"/>
          </a:p>
          <a:p>
            <a:pPr lvl="2"/>
            <a:r>
              <a:rPr lang="x-none" sz="1200" dirty="0"/>
              <a:t>This does not eliminate more or less demanding commercial use cases.</a:t>
            </a:r>
            <a:endParaRPr lang="en-US" sz="1200" dirty="0"/>
          </a:p>
          <a:p>
            <a:pPr lvl="2"/>
            <a:r>
              <a:rPr lang="x-none" sz="1200" dirty="0"/>
              <a:t>For commercial use cases, indoor deployment means indoor deployed UEs and gNBs</a:t>
            </a:r>
            <a:r>
              <a:rPr lang="en-US" sz="1200" dirty="0"/>
              <a:t>.</a:t>
            </a:r>
          </a:p>
          <a:p>
            <a:pPr lvl="2"/>
            <a:r>
              <a:rPr lang="x-none" sz="1200" dirty="0"/>
              <a:t>For commercial use cases, outdoor deployment means outdoor deployed UEs and gNBs</a:t>
            </a:r>
            <a:r>
              <a:rPr lang="en-US" sz="1200" dirty="0"/>
              <a:t>.</a:t>
            </a:r>
          </a:p>
          <a:p>
            <a:r>
              <a:rPr lang="x-none" sz="1400" dirty="0" smtClean="0"/>
              <a:t>Note</a:t>
            </a:r>
            <a:r>
              <a:rPr lang="x-none" sz="1400" dirty="0"/>
              <a:t>: It </a:t>
            </a:r>
            <a:r>
              <a:rPr lang="en-US" sz="1400" dirty="0"/>
              <a:t>is</a:t>
            </a:r>
            <a:r>
              <a:rPr lang="x-none" sz="1400" dirty="0"/>
              <a:t> understood that no single positioning technology has to meet all the requirements for every scenario</a:t>
            </a:r>
            <a:r>
              <a:rPr lang="en-US" sz="1400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45358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Annex D: RAN1 status on “</a:t>
            </a:r>
            <a:r>
              <a:rPr lang="en-GB" altLang="zh-CN" dirty="0"/>
              <a:t>Study on NR Positioning </a:t>
            </a:r>
            <a:r>
              <a:rPr lang="en-GB" altLang="zh-CN" dirty="0" smtClean="0"/>
              <a:t>Support”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For </a:t>
            </a:r>
            <a:r>
              <a:rPr lang="en-US" sz="1800" dirty="0"/>
              <a:t>evaluating baseline performance, scenarios (with various options/configurations) are defined below for RAT-dependent positioning techniques for NR positioning study:</a:t>
            </a:r>
          </a:p>
          <a:p>
            <a:pPr lvl="1"/>
            <a:r>
              <a:rPr lang="x-none" sz="1600" dirty="0"/>
              <a:t>Scenario 1. Indoor Office for FR1 and FR2 (Open office and Mixed Office)</a:t>
            </a:r>
            <a:endParaRPr lang="en-US" sz="1600" dirty="0"/>
          </a:p>
          <a:p>
            <a:pPr lvl="1"/>
            <a:r>
              <a:rPr lang="x-none" sz="1600" dirty="0"/>
              <a:t>Scenario 2. UMi street canyon for FR1 and FR2 (ISD 200m)</a:t>
            </a:r>
            <a:endParaRPr lang="en-US" sz="1600" dirty="0"/>
          </a:p>
          <a:p>
            <a:pPr lvl="1"/>
            <a:r>
              <a:rPr lang="x-none" sz="1600" dirty="0"/>
              <a:t>Scenario 3. UMa (ISD 500m, TBD: ISD &gt; 500m) for FR1 only (Macro cell only deployment scenario</a:t>
            </a:r>
            <a:r>
              <a:rPr lang="x-none" sz="1600" dirty="0" smtClean="0"/>
              <a:t>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8397912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Annex D: RAN1 status on “</a:t>
            </a:r>
            <a:r>
              <a:rPr lang="en-GB" altLang="zh-CN" dirty="0"/>
              <a:t>Study on NR Positioning Support”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b="1" dirty="0"/>
              <a:t>RAT-dependent </a:t>
            </a:r>
            <a:r>
              <a:rPr lang="en-GB" sz="1800" b="1" dirty="0" smtClean="0"/>
              <a:t>NR Positioning Technologies</a:t>
            </a:r>
          </a:p>
          <a:p>
            <a:pPr lvl="1"/>
            <a:r>
              <a:rPr lang="x-none" sz="1600" dirty="0" smtClean="0"/>
              <a:t>Downlink </a:t>
            </a:r>
            <a:r>
              <a:rPr lang="x-none" sz="1600" dirty="0"/>
              <a:t>based solutions</a:t>
            </a:r>
            <a:endParaRPr lang="en-US" sz="1600" dirty="0"/>
          </a:p>
          <a:p>
            <a:pPr lvl="1"/>
            <a:r>
              <a:rPr lang="x-none" sz="1600" dirty="0"/>
              <a:t>Downlink and uplink based solutions</a:t>
            </a:r>
            <a:endParaRPr lang="en-US" sz="1600" dirty="0"/>
          </a:p>
          <a:p>
            <a:pPr lvl="1"/>
            <a:r>
              <a:rPr lang="x-none" sz="1600" dirty="0"/>
              <a:t>Uplink based solutions</a:t>
            </a:r>
            <a:endParaRPr lang="en-US" sz="1600" dirty="0"/>
          </a:p>
          <a:p>
            <a:pPr lvl="1"/>
            <a:r>
              <a:rPr lang="en-US" sz="1600" dirty="0"/>
              <a:t>Combination of downlink, uplink as well as downlink and uplink techniques can be used for NR positioning.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8977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Annex D: RAN1 status on “</a:t>
            </a:r>
            <a:r>
              <a:rPr lang="en-GB" altLang="zh-CN" dirty="0"/>
              <a:t>Study on NR Positioning Support”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b="1" dirty="0"/>
              <a:t>Downlink Based Solutions</a:t>
            </a:r>
            <a:endParaRPr lang="en-US" sz="1800" b="1" dirty="0"/>
          </a:p>
          <a:p>
            <a:pPr lvl="1"/>
            <a:r>
              <a:rPr lang="x-none" sz="1600" dirty="0" smtClean="0"/>
              <a:t>Timing </a:t>
            </a:r>
            <a:r>
              <a:rPr lang="x-none" sz="1600" dirty="0"/>
              <a:t>based techniques</a:t>
            </a:r>
            <a:endParaRPr lang="en-US" sz="1600" dirty="0"/>
          </a:p>
          <a:p>
            <a:pPr lvl="2"/>
            <a:r>
              <a:rPr lang="x-none" sz="1100" dirty="0"/>
              <a:t>Timing of arrival path(s)</a:t>
            </a:r>
            <a:endParaRPr lang="en-US" sz="1400" dirty="0"/>
          </a:p>
          <a:p>
            <a:pPr lvl="2"/>
            <a:r>
              <a:rPr lang="x-none" sz="1100" dirty="0"/>
              <a:t>Phase difference based techniques</a:t>
            </a:r>
            <a:endParaRPr lang="en-US" sz="1400" dirty="0"/>
          </a:p>
          <a:p>
            <a:pPr lvl="3"/>
            <a:r>
              <a:rPr lang="x-none" sz="1400" dirty="0"/>
              <a:t>Note: feasibility needs to be further assessed</a:t>
            </a:r>
            <a:endParaRPr lang="en-US" sz="1600" dirty="0"/>
          </a:p>
          <a:p>
            <a:pPr lvl="1"/>
            <a:r>
              <a:rPr lang="x-none" sz="1600" dirty="0"/>
              <a:t>Angle-based techniques</a:t>
            </a:r>
            <a:endParaRPr lang="en-US" sz="1600" dirty="0"/>
          </a:p>
          <a:p>
            <a:pPr lvl="2"/>
            <a:r>
              <a:rPr lang="x-none" sz="1100" dirty="0"/>
              <a:t>Downlink angle(s) of departure</a:t>
            </a:r>
            <a:endParaRPr lang="en-US" sz="1400" dirty="0"/>
          </a:p>
          <a:p>
            <a:pPr lvl="2"/>
            <a:r>
              <a:rPr lang="x-none" sz="1100" dirty="0"/>
              <a:t>Downlink angle(s) of arrival</a:t>
            </a:r>
            <a:endParaRPr lang="en-US" sz="1400" dirty="0"/>
          </a:p>
          <a:p>
            <a:pPr lvl="1"/>
            <a:r>
              <a:rPr lang="x-none" sz="1600" dirty="0"/>
              <a:t>Carrier-phase based techniques</a:t>
            </a:r>
            <a:endParaRPr lang="en-US" sz="1600" dirty="0"/>
          </a:p>
          <a:p>
            <a:pPr lvl="2"/>
            <a:r>
              <a:rPr lang="x-none" sz="1100" dirty="0"/>
              <a:t>Note: feasibility needs to be further assessed</a:t>
            </a:r>
            <a:endParaRPr lang="en-US" sz="1400" dirty="0"/>
          </a:p>
          <a:p>
            <a:pPr lvl="1"/>
            <a:r>
              <a:rPr lang="x-none" sz="1600" dirty="0"/>
              <a:t>Received reference signal power based techniques</a:t>
            </a:r>
            <a:endParaRPr lang="en-US" sz="1600" dirty="0"/>
          </a:p>
          <a:p>
            <a:pPr lvl="1"/>
            <a:r>
              <a:rPr lang="x-none" sz="1600" dirty="0"/>
              <a:t>Cell ID and TRP related information (e.g. RS resource and/or resource set ID)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14523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Annex D: RAN1 status on “</a:t>
            </a:r>
            <a:r>
              <a:rPr lang="en-GB" altLang="zh-CN" dirty="0"/>
              <a:t>Study on NR Positioning Support”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443990"/>
            <a:ext cx="8388350" cy="2649039"/>
          </a:xfrm>
        </p:spPr>
        <p:txBody>
          <a:bodyPr/>
          <a:lstStyle/>
          <a:p>
            <a:r>
              <a:rPr lang="en-GB" sz="1800" b="1" dirty="0" smtClean="0"/>
              <a:t>Uplink </a:t>
            </a:r>
            <a:r>
              <a:rPr lang="en-GB" sz="1800" b="1" dirty="0"/>
              <a:t>Based Solutions</a:t>
            </a:r>
            <a:endParaRPr lang="en-US" sz="1800" b="1" dirty="0"/>
          </a:p>
          <a:p>
            <a:pPr lvl="1"/>
            <a:r>
              <a:rPr lang="x-none" sz="1600" dirty="0" smtClean="0"/>
              <a:t>Timing </a:t>
            </a:r>
            <a:r>
              <a:rPr lang="x-none" sz="1600" dirty="0"/>
              <a:t>based techniques </a:t>
            </a:r>
            <a:endParaRPr lang="en-US" sz="2000" dirty="0"/>
          </a:p>
          <a:p>
            <a:pPr lvl="2"/>
            <a:r>
              <a:rPr lang="x-none" sz="1400" dirty="0"/>
              <a:t>Timing of arrival path(s)</a:t>
            </a:r>
            <a:endParaRPr lang="en-US" sz="1800" dirty="0"/>
          </a:p>
          <a:p>
            <a:pPr lvl="1"/>
            <a:r>
              <a:rPr lang="x-none" sz="1600" dirty="0"/>
              <a:t>Angle-based techniques</a:t>
            </a:r>
            <a:endParaRPr lang="en-US" sz="2000" dirty="0"/>
          </a:p>
          <a:p>
            <a:pPr lvl="2"/>
            <a:r>
              <a:rPr lang="x-none" sz="1400" dirty="0"/>
              <a:t>Uplink angle(s) of departure </a:t>
            </a:r>
            <a:endParaRPr lang="en-US" sz="1800" dirty="0"/>
          </a:p>
          <a:p>
            <a:pPr lvl="2"/>
            <a:r>
              <a:rPr lang="x-none" sz="1400" dirty="0"/>
              <a:t>Uplink angle(s) of arrival </a:t>
            </a:r>
            <a:endParaRPr lang="en-US" sz="1800" dirty="0"/>
          </a:p>
          <a:p>
            <a:pPr lvl="1"/>
            <a:r>
              <a:rPr lang="x-none" sz="1600" dirty="0"/>
              <a:t>Carrier-phase based techniques</a:t>
            </a:r>
            <a:endParaRPr lang="en-US" sz="2000" dirty="0"/>
          </a:p>
          <a:p>
            <a:pPr lvl="2"/>
            <a:r>
              <a:rPr lang="x-none" sz="1400" dirty="0"/>
              <a:t>Note: feasibility needs to be further assessed</a:t>
            </a:r>
            <a:endParaRPr lang="en-US" sz="1800" dirty="0"/>
          </a:p>
          <a:p>
            <a:pPr lvl="1"/>
            <a:r>
              <a:rPr lang="x-none" sz="1600" dirty="0"/>
              <a:t>Received reference signal power based techniques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583775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Annex D: RAN1 status on “</a:t>
            </a:r>
            <a:r>
              <a:rPr lang="en-GB" altLang="zh-CN" dirty="0"/>
              <a:t>Study on NR Positioning Support”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b="1" dirty="0" smtClean="0"/>
              <a:t>Downlink </a:t>
            </a:r>
            <a:r>
              <a:rPr lang="en-GB" sz="1800" b="1" dirty="0"/>
              <a:t>and Uplink Based Solutions</a:t>
            </a:r>
            <a:endParaRPr lang="en-US" sz="1800" b="1" dirty="0"/>
          </a:p>
          <a:p>
            <a:pPr lvl="1"/>
            <a:r>
              <a:rPr lang="x-none" sz="1600" dirty="0" smtClean="0"/>
              <a:t>Timing </a:t>
            </a:r>
            <a:r>
              <a:rPr lang="x-none" sz="1600" dirty="0"/>
              <a:t>based techniques</a:t>
            </a:r>
            <a:endParaRPr lang="en-US" sz="2000" dirty="0"/>
          </a:p>
          <a:p>
            <a:pPr lvl="2"/>
            <a:r>
              <a:rPr lang="x-none" sz="1400" dirty="0"/>
              <a:t>Round trip time measurement including support for multiple TRPs</a:t>
            </a:r>
            <a:endParaRPr lang="en-US" sz="1800" dirty="0"/>
          </a:p>
          <a:p>
            <a:pPr lvl="1"/>
            <a:r>
              <a:rPr lang="x-none" sz="1600" dirty="0"/>
              <a:t>Combination of DL and UL techniques for NR positioning</a:t>
            </a:r>
            <a:endParaRPr lang="en-US" sz="2000" dirty="0"/>
          </a:p>
          <a:p>
            <a:pPr lvl="2"/>
            <a:r>
              <a:rPr lang="x-none" sz="1400" dirty="0"/>
              <a:t>e.g. E-CID like techniques (including one or multiple cells)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57060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Latest Status of </a:t>
            </a:r>
            <a:r>
              <a:rPr lang="en-US" altLang="zh-CN" dirty="0" err="1" smtClean="0"/>
              <a:t>FS_eLCS</a:t>
            </a:r>
            <a:endParaRPr lang="zh-CN" altLang="en-US" dirty="0" smtClean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252248" y="1249192"/>
            <a:ext cx="8621877" cy="4755368"/>
          </a:xfrm>
        </p:spPr>
        <p:txBody>
          <a:bodyPr/>
          <a:lstStyle/>
          <a:p>
            <a:r>
              <a:rPr lang="en-US" altLang="zh-CN" sz="2000" dirty="0" smtClean="0"/>
              <a:t>Some text from the SID Objective:</a:t>
            </a:r>
          </a:p>
          <a:p>
            <a:pPr lvl="1"/>
            <a:r>
              <a:rPr lang="en-US" altLang="zh-CN" sz="1600" dirty="0" smtClean="0"/>
              <a:t>This </a:t>
            </a:r>
            <a:r>
              <a:rPr lang="en-US" altLang="zh-CN" sz="1600" dirty="0"/>
              <a:t>study will consider un-trusted non-3GPP access and 3GPP access first from the perspective of UE access (though can allow non-3GPP access to be used for UE location </a:t>
            </a:r>
            <a:r>
              <a:rPr lang="en-US" altLang="zh-CN" sz="1600" dirty="0" smtClean="0"/>
              <a:t>determination. </a:t>
            </a:r>
            <a:r>
              <a:rPr lang="en-US" altLang="zh-CN" sz="1600" b="1" i="1" dirty="0" smtClean="0">
                <a:solidFill>
                  <a:srgbClr val="FF0000"/>
                </a:solidFill>
              </a:rPr>
              <a:t>After </a:t>
            </a:r>
            <a:r>
              <a:rPr lang="en-US" altLang="zh-CN" sz="1600" b="1" i="1" dirty="0">
                <a:solidFill>
                  <a:srgbClr val="FF0000"/>
                </a:solidFill>
              </a:rPr>
              <a:t>the architecture for connecting trusted non-3GPP access to 5GC has been specified</a:t>
            </a:r>
            <a:r>
              <a:rPr lang="en-US" altLang="zh-CN" sz="1600" dirty="0"/>
              <a:t>, the study will also consider how to support location services for trusted non-3GPP </a:t>
            </a:r>
            <a:r>
              <a:rPr lang="en-US" altLang="zh-CN" sz="1600" dirty="0" smtClean="0"/>
              <a:t>access.</a:t>
            </a:r>
          </a:p>
          <a:p>
            <a:r>
              <a:rPr lang="en-US" altLang="zh-CN" sz="2000" dirty="0" smtClean="0"/>
              <a:t>First part:</a:t>
            </a:r>
          </a:p>
          <a:p>
            <a:pPr lvl="1"/>
            <a:r>
              <a:rPr lang="en-US" altLang="zh-CN" sz="1600" dirty="0" smtClean="0"/>
              <a:t>Focus on “un-trusted </a:t>
            </a:r>
            <a:r>
              <a:rPr lang="en-US" altLang="zh-CN" sz="1600" dirty="0"/>
              <a:t>non-3GPP access and 3GPP access </a:t>
            </a:r>
            <a:r>
              <a:rPr lang="en-US" altLang="zh-CN" sz="1600" dirty="0" smtClean="0"/>
              <a:t>”</a:t>
            </a:r>
          </a:p>
          <a:p>
            <a:pPr lvl="1"/>
            <a:r>
              <a:rPr lang="en-US" altLang="zh-CN" sz="1600" dirty="0" smtClean="0"/>
              <a:t>16 key issues, 27 solutions captured in TR23.731;</a:t>
            </a:r>
          </a:p>
          <a:p>
            <a:pPr lvl="1"/>
            <a:r>
              <a:rPr lang="en-US" altLang="zh-CN" sz="1600" b="1" i="1" u="sng" dirty="0" smtClean="0">
                <a:solidFill>
                  <a:srgbClr val="FF0000"/>
                </a:solidFill>
              </a:rPr>
              <a:t>Interim conclusion already reached on 10 key </a:t>
            </a:r>
            <a:r>
              <a:rPr lang="en-US" altLang="zh-CN" sz="1600" b="1" i="1" u="sng" dirty="0">
                <a:solidFill>
                  <a:srgbClr val="FF0000"/>
                </a:solidFill>
              </a:rPr>
              <a:t>issues</a:t>
            </a:r>
            <a:r>
              <a:rPr lang="en-US" altLang="zh-CN" sz="1600" b="1" i="1" u="sng" dirty="0" smtClean="0">
                <a:solidFill>
                  <a:srgbClr val="FF0000"/>
                </a:solidFill>
              </a:rPr>
              <a:t>(#: 1,3,4,6,7,8,9,10,12 </a:t>
            </a:r>
            <a:r>
              <a:rPr lang="en-US" altLang="zh-CN" sz="1600" b="1" i="1" u="sng" dirty="0">
                <a:solidFill>
                  <a:srgbClr val="FF0000"/>
                </a:solidFill>
              </a:rPr>
              <a:t>and 14); </a:t>
            </a:r>
            <a:r>
              <a:rPr lang="en-US" altLang="zh-CN" sz="1600" b="1" i="1" u="sng" dirty="0" smtClean="0">
                <a:solidFill>
                  <a:srgbClr val="FF0000"/>
                </a:solidFill>
              </a:rPr>
              <a:t>Most of them would be converted to conclusions  for normative work;</a:t>
            </a:r>
            <a:endParaRPr lang="en-US" altLang="zh-CN" sz="1600" b="1" i="1" u="sng" dirty="0">
              <a:solidFill>
                <a:srgbClr val="FF0000"/>
              </a:solidFill>
            </a:endParaRPr>
          </a:p>
          <a:p>
            <a:pPr lvl="2"/>
            <a:r>
              <a:rPr lang="en-US" altLang="zh-CN" sz="1400" dirty="0"/>
              <a:t>For This meeting, </a:t>
            </a:r>
            <a:r>
              <a:rPr lang="en-US" altLang="zh-CN" sz="1400" dirty="0" smtClean="0"/>
              <a:t> some key issues </a:t>
            </a:r>
            <a:r>
              <a:rPr lang="en-US" altLang="zh-CN" sz="1200" dirty="0" smtClean="0"/>
              <a:t>are expected to concluded (#: 2,5,16), the others may not (#11, 13, 15); </a:t>
            </a:r>
            <a:endParaRPr lang="en-US" altLang="zh-CN" sz="1200" dirty="0"/>
          </a:p>
          <a:p>
            <a:r>
              <a:rPr lang="en-US" altLang="zh-CN" sz="2000" dirty="0" smtClean="0"/>
              <a:t>Second part:</a:t>
            </a:r>
          </a:p>
          <a:p>
            <a:pPr lvl="1"/>
            <a:r>
              <a:rPr lang="en-US" altLang="zh-CN" sz="1600" dirty="0"/>
              <a:t>Focus on </a:t>
            </a:r>
            <a:r>
              <a:rPr lang="en-US" altLang="zh-CN" sz="1600" dirty="0" smtClean="0"/>
              <a:t>“</a:t>
            </a:r>
            <a:r>
              <a:rPr lang="en-US" altLang="zh-CN" sz="1600" i="1" dirty="0"/>
              <a:t>trusted non-3GPP </a:t>
            </a:r>
            <a:r>
              <a:rPr lang="en-US" altLang="zh-CN" sz="1600" dirty="0"/>
              <a:t>access ”, has dependency on the Study FS_5WWC; </a:t>
            </a:r>
            <a:endParaRPr lang="en-US" altLang="zh-CN" sz="1600" dirty="0" smtClean="0"/>
          </a:p>
          <a:p>
            <a:pPr lvl="1"/>
            <a:r>
              <a:rPr lang="en-US" altLang="zh-CN" sz="1600" dirty="0" smtClean="0"/>
              <a:t>The FS_5WWC progress well: </a:t>
            </a:r>
          </a:p>
          <a:p>
            <a:pPr lvl="2"/>
            <a:r>
              <a:rPr lang="en-US" altLang="zh-CN" sz="1200" dirty="0" smtClean="0"/>
              <a:t>the </a:t>
            </a:r>
            <a:r>
              <a:rPr lang="en-US" altLang="zh-CN" sz="1200" dirty="0"/>
              <a:t>architecture for connecting trusted non-3GPP access to 5GC </a:t>
            </a:r>
            <a:r>
              <a:rPr lang="en-US" altLang="zh-CN" sz="1200" dirty="0" smtClean="0"/>
              <a:t>is expected to be specified during the normative phase of 5WWC;</a:t>
            </a:r>
            <a:endParaRPr lang="en-US" altLang="zh-CN" sz="1200" dirty="0"/>
          </a:p>
          <a:p>
            <a:pPr lvl="1"/>
            <a:r>
              <a:rPr lang="en-US" altLang="zh-CN" sz="1600" dirty="0" smtClean="0"/>
              <a:t>LCS Solutions for this part is </a:t>
            </a:r>
            <a:r>
              <a:rPr lang="en-US" altLang="zh-CN" sz="1600" dirty="0"/>
              <a:t>expected in this meeting;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RAN </a:t>
            </a:r>
            <a:r>
              <a:rPr lang="en-US" altLang="zh-CN" dirty="0" smtClean="0"/>
              <a:t>dependency (1/2)</a:t>
            </a:r>
            <a:endParaRPr lang="zh-CN" altLang="en-US" dirty="0" smtClean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252248" y="1162104"/>
            <a:ext cx="8621877" cy="3442553"/>
          </a:xfrm>
        </p:spPr>
        <p:txBody>
          <a:bodyPr/>
          <a:lstStyle/>
          <a:p>
            <a:r>
              <a:rPr lang="en-US" altLang="zh-CN" sz="1600" dirty="0" smtClean="0"/>
              <a:t>RAN#80 Approved </a:t>
            </a:r>
            <a:r>
              <a:rPr lang="en-US" altLang="zh-CN" sz="1600" dirty="0"/>
              <a:t>“NR Positioning</a:t>
            </a:r>
            <a:r>
              <a:rPr lang="en-US" altLang="zh-CN" sz="1600" dirty="0" smtClean="0"/>
              <a:t>” in RP-181399, </a:t>
            </a:r>
            <a:r>
              <a:rPr lang="en-US" altLang="zh-CN" sz="1600" dirty="0" smtClean="0"/>
              <a:t>and RAN#81 </a:t>
            </a:r>
            <a:r>
              <a:rPr lang="en-US" altLang="zh-CN" sz="1600" dirty="0" smtClean="0">
                <a:solidFill>
                  <a:srgbClr val="0070C0"/>
                </a:solidFill>
              </a:rPr>
              <a:t>Updated it</a:t>
            </a:r>
            <a:r>
              <a:rPr lang="en-US" altLang="zh-CN" sz="1600" dirty="0" smtClean="0"/>
              <a:t> in RP-182155 , which related </a:t>
            </a:r>
            <a:r>
              <a:rPr lang="en-US" altLang="zh-CN" sz="1600" dirty="0" smtClean="0"/>
              <a:t>to </a:t>
            </a:r>
            <a:r>
              <a:rPr lang="en-US" altLang="zh-CN" sz="1600" i="1" u="sng" dirty="0" smtClean="0">
                <a:solidFill>
                  <a:srgbClr val="FF0000"/>
                </a:solidFill>
              </a:rPr>
              <a:t>First part:</a:t>
            </a:r>
          </a:p>
          <a:p>
            <a:pPr lvl="1"/>
            <a:r>
              <a:rPr lang="en-US" altLang="zh-CN" sz="1600" dirty="0" smtClean="0"/>
              <a:t>Objective:</a:t>
            </a:r>
          </a:p>
          <a:p>
            <a:pPr lvl="2"/>
            <a:r>
              <a:rPr lang="en-US" altLang="zh-CN" sz="1200" dirty="0" smtClean="0">
                <a:solidFill>
                  <a:srgbClr val="0070C0"/>
                </a:solidFill>
              </a:rPr>
              <a:t>Select the </a:t>
            </a:r>
            <a:r>
              <a:rPr lang="en-US" altLang="zh-CN" sz="1200" dirty="0" smtClean="0"/>
              <a:t>requirements</a:t>
            </a:r>
            <a:r>
              <a:rPr lang="en-US" altLang="zh-CN" sz="1200" dirty="0" smtClean="0"/>
              <a:t>, </a:t>
            </a:r>
            <a:r>
              <a:rPr lang="en-US" altLang="zh-CN" sz="1200" dirty="0">
                <a:solidFill>
                  <a:srgbClr val="0070C0"/>
                </a:solidFill>
              </a:rPr>
              <a:t>and study corresponding </a:t>
            </a:r>
            <a:r>
              <a:rPr lang="en-US" altLang="zh-CN" sz="1200" dirty="0" smtClean="0"/>
              <a:t>evaluation </a:t>
            </a:r>
            <a:r>
              <a:rPr lang="en-US" altLang="zh-CN" sz="1200" dirty="0" smtClean="0"/>
              <a:t>scenarios/methodologies </a:t>
            </a:r>
            <a:r>
              <a:rPr lang="en-US" altLang="zh-CN" sz="1200" dirty="0" smtClean="0">
                <a:solidFill>
                  <a:srgbClr val="FF0000"/>
                </a:solidFill>
              </a:rPr>
              <a:t>to enable positioning in regulatory and commercial use cases</a:t>
            </a:r>
            <a:r>
              <a:rPr lang="en-GB" altLang="zh-CN" sz="1200" dirty="0" smtClean="0">
                <a:solidFill>
                  <a:srgbClr val="FF0000"/>
                </a:solidFill>
              </a:rPr>
              <a:t>;</a:t>
            </a:r>
            <a:r>
              <a:rPr lang="en-US" altLang="zh-CN" sz="1200" dirty="0" smtClean="0"/>
              <a:t> [RAN1]  </a:t>
            </a:r>
            <a:endParaRPr lang="en-GB" altLang="zh-CN" sz="1200" dirty="0" smtClean="0"/>
          </a:p>
          <a:p>
            <a:pPr lvl="2"/>
            <a:r>
              <a:rPr lang="en-US" altLang="zh-CN" sz="1200" dirty="0" smtClean="0"/>
              <a:t>Study and evaluate potential solutions of positioning technologies based on the above identified requirements, evaluation scenarios/methodologies [RAN1]</a:t>
            </a:r>
          </a:p>
          <a:p>
            <a:pPr lvl="2"/>
            <a:r>
              <a:rPr lang="en-GB" altLang="zh-CN" sz="1200" b="1" i="1" dirty="0" smtClean="0">
                <a:solidFill>
                  <a:srgbClr val="FF0000"/>
                </a:solidFill>
              </a:rPr>
              <a:t>Study </a:t>
            </a:r>
            <a:r>
              <a:rPr lang="en-GB" altLang="zh-CN" sz="1200" b="1" i="1" dirty="0">
                <a:solidFill>
                  <a:srgbClr val="FF0000"/>
                </a:solidFill>
              </a:rPr>
              <a:t>of positioning architecture for location services, functional interfaces, protocol, and procedures for supporting NR dependent positioning technologies </a:t>
            </a:r>
            <a:r>
              <a:rPr lang="en-GB" altLang="zh-CN" sz="1200" dirty="0">
                <a:solidFill>
                  <a:srgbClr val="FF0000"/>
                </a:solidFill>
              </a:rPr>
              <a:t>(if needed; otherwise, need to be confirmed) [</a:t>
            </a:r>
            <a:r>
              <a:rPr lang="en-GB" altLang="zh-CN" sz="1200" dirty="0" smtClean="0">
                <a:solidFill>
                  <a:srgbClr val="FF0000"/>
                </a:solidFill>
              </a:rPr>
              <a:t>RAN2 </a:t>
            </a:r>
            <a:r>
              <a:rPr lang="en-GB" altLang="zh-CN" sz="1200" dirty="0">
                <a:solidFill>
                  <a:srgbClr val="0070C0"/>
                </a:solidFill>
              </a:rPr>
              <a:t>primary,</a:t>
            </a:r>
            <a:r>
              <a:rPr lang="en-GB" altLang="zh-CN" sz="1200" dirty="0" smtClean="0">
                <a:solidFill>
                  <a:srgbClr val="FF0000"/>
                </a:solidFill>
              </a:rPr>
              <a:t>, </a:t>
            </a:r>
            <a:r>
              <a:rPr lang="en-GB" altLang="zh-CN" sz="1200" dirty="0" smtClean="0">
                <a:solidFill>
                  <a:srgbClr val="0070C0"/>
                </a:solidFill>
              </a:rPr>
              <a:t>RAN3 </a:t>
            </a:r>
            <a:r>
              <a:rPr lang="en-GB" altLang="zh-CN" sz="1200" dirty="0">
                <a:solidFill>
                  <a:srgbClr val="0070C0"/>
                </a:solidFill>
              </a:rPr>
              <a:t>checks, according to current practices for positioning architecture</a:t>
            </a:r>
            <a:r>
              <a:rPr lang="en-GB" altLang="zh-CN" sz="1200" dirty="0" smtClean="0">
                <a:solidFill>
                  <a:srgbClr val="FF0000"/>
                </a:solidFill>
              </a:rPr>
              <a:t>]</a:t>
            </a:r>
            <a:endParaRPr lang="en-US" altLang="zh-CN" sz="1200" dirty="0" smtClean="0">
              <a:solidFill>
                <a:srgbClr val="FF0000"/>
              </a:solidFill>
              <a:latin typeface="SimSun" pitchFamily="2" charset="-122"/>
            </a:endParaRPr>
          </a:p>
          <a:p>
            <a:pPr lvl="1"/>
            <a:r>
              <a:rPr lang="en-US" altLang="zh-CN" sz="1600" dirty="0" smtClean="0"/>
              <a:t>TimeLine: </a:t>
            </a:r>
          </a:p>
          <a:p>
            <a:pPr lvl="2"/>
            <a:r>
              <a:rPr lang="en-US" altLang="zh-CN" sz="1200" dirty="0" smtClean="0"/>
              <a:t>Target completion date: RAN#83 (March’2019</a:t>
            </a:r>
            <a:r>
              <a:rPr lang="en-US" altLang="zh-CN" sz="1200" dirty="0" smtClean="0"/>
              <a:t>):</a:t>
            </a:r>
            <a:endParaRPr lang="en-US" altLang="zh-CN" sz="1200" dirty="0" smtClean="0"/>
          </a:p>
          <a:p>
            <a:pPr lvl="2"/>
            <a:r>
              <a:rPr lang="en-US" altLang="zh-CN" sz="1200" dirty="0" smtClean="0"/>
              <a:t>2 </a:t>
            </a:r>
            <a:r>
              <a:rPr lang="en-US" altLang="zh-CN" sz="1200" dirty="0"/>
              <a:t>TU each allocated for </a:t>
            </a:r>
            <a:r>
              <a:rPr lang="en-US" altLang="zh-CN" sz="1200" dirty="0" smtClean="0"/>
              <a:t>RAN1 </a:t>
            </a:r>
            <a:r>
              <a:rPr lang="en-US" altLang="zh-CN" sz="1200" dirty="0"/>
              <a:t>in Q4’2018  and Q1’2019; </a:t>
            </a:r>
            <a:r>
              <a:rPr lang="en-US" altLang="zh-CN" sz="1200" dirty="0" smtClean="0"/>
              <a:t>  </a:t>
            </a:r>
          </a:p>
          <a:p>
            <a:pPr lvl="2"/>
            <a:r>
              <a:rPr lang="en-US" altLang="zh-CN" sz="1200" dirty="0" smtClean="0"/>
              <a:t>0.5 </a:t>
            </a:r>
            <a:r>
              <a:rPr lang="en-US" altLang="zh-CN" sz="1200" dirty="0" smtClean="0"/>
              <a:t>TU each allocated for RAN2 in Q4’2018  and </a:t>
            </a:r>
            <a:r>
              <a:rPr lang="en-US" altLang="zh-CN" sz="1200" dirty="0" smtClean="0"/>
              <a:t>Q1’2019; </a:t>
            </a:r>
          </a:p>
          <a:p>
            <a:pPr lvl="2"/>
            <a:r>
              <a:rPr lang="en-US" altLang="zh-CN" sz="1200" dirty="0" smtClean="0"/>
              <a:t>1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TU </a:t>
            </a:r>
            <a:r>
              <a:rPr lang="en-US" altLang="zh-CN" sz="1200" dirty="0" smtClean="0"/>
              <a:t>allocated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RAN3 in Q1’2019</a:t>
            </a:r>
            <a:r>
              <a:rPr lang="en-US" altLang="zh-CN" sz="1200" dirty="0"/>
              <a:t>; </a:t>
            </a:r>
            <a:endParaRPr lang="en-US" altLang="zh-CN" sz="2000" dirty="0" smtClean="0">
              <a:solidFill>
                <a:srgbClr val="000000"/>
              </a:solidFill>
              <a:latin typeface="SimSun" pitchFamily="2" charset="-122"/>
            </a:endParaRPr>
          </a:p>
          <a:p>
            <a:pPr marL="0" indent="0">
              <a:buNone/>
            </a:pPr>
            <a:endParaRPr lang="zh-CN" altLang="en-US" sz="2000" dirty="0" smtClean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932397"/>
              </p:ext>
            </p:extLst>
          </p:nvPr>
        </p:nvGraphicFramePr>
        <p:xfrm>
          <a:off x="6895421" y="5500914"/>
          <a:ext cx="1665287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包装程序外壳对象" showAsIcon="1" r:id="rId4" imgW="1665360" imgH="862920" progId="Package">
                  <p:embed/>
                </p:oleObj>
              </mc:Choice>
              <mc:Fallback>
                <p:oleObj name="包装程序外壳对象" showAsIcon="1" r:id="rId4" imgW="1665360" imgH="8629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95421" y="5500914"/>
                        <a:ext cx="1665287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48039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RAN </a:t>
            </a:r>
            <a:r>
              <a:rPr lang="en-US" altLang="zh-CN" dirty="0" smtClean="0"/>
              <a:t>dependency (2/2)</a:t>
            </a:r>
            <a:endParaRPr lang="zh-CN" altLang="en-US" dirty="0" smtClean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252248" y="1162104"/>
            <a:ext cx="8621877" cy="3344582"/>
          </a:xfrm>
        </p:spPr>
        <p:txBody>
          <a:bodyPr/>
          <a:lstStyle/>
          <a:p>
            <a:r>
              <a:rPr lang="en-US" altLang="zh-CN" sz="1800" dirty="0" smtClean="0"/>
              <a:t>Status </a:t>
            </a:r>
            <a:r>
              <a:rPr lang="en-US" altLang="zh-CN" sz="1800" dirty="0" smtClean="0"/>
              <a:t>of Study </a:t>
            </a:r>
            <a:r>
              <a:rPr lang="en-US" altLang="zh-CN" sz="1800" dirty="0"/>
              <a:t>“NR </a:t>
            </a:r>
            <a:r>
              <a:rPr lang="en-US" altLang="zh-CN" sz="1800" dirty="0" smtClean="0"/>
              <a:t>Positioning” after RAN WGs Nov meeting:</a:t>
            </a:r>
            <a:endParaRPr lang="en-US" altLang="zh-CN" sz="1800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1600" dirty="0" smtClean="0"/>
              <a:t>RAN WG1:</a:t>
            </a:r>
          </a:p>
          <a:p>
            <a:pPr lvl="2"/>
            <a:r>
              <a:rPr lang="en-GB" sz="1200" dirty="0" smtClean="0"/>
              <a:t>Target NR </a:t>
            </a:r>
            <a:r>
              <a:rPr lang="en-GB" sz="1200" dirty="0"/>
              <a:t>Positioning </a:t>
            </a:r>
            <a:r>
              <a:rPr lang="en-GB" sz="1200" dirty="0" smtClean="0"/>
              <a:t>Requirements (</a:t>
            </a:r>
            <a:r>
              <a:rPr lang="en-US" sz="1200" dirty="0"/>
              <a:t>r</a:t>
            </a:r>
            <a:r>
              <a:rPr lang="en-US" sz="1200" dirty="0" smtClean="0"/>
              <a:t>egulatory and </a:t>
            </a:r>
            <a:r>
              <a:rPr lang="en-US" sz="1200" dirty="0"/>
              <a:t>commercial </a:t>
            </a:r>
            <a:r>
              <a:rPr lang="en-US" sz="1200" dirty="0" smtClean="0"/>
              <a:t>)  were agreed; </a:t>
            </a:r>
          </a:p>
          <a:p>
            <a:pPr lvl="2"/>
            <a:r>
              <a:rPr lang="en-GB" sz="1200" dirty="0" smtClean="0"/>
              <a:t>Scenarios </a:t>
            </a:r>
            <a:r>
              <a:rPr lang="en-GB" sz="1200" dirty="0"/>
              <a:t>and System Parameters for Positioning </a:t>
            </a:r>
            <a:r>
              <a:rPr lang="en-GB" sz="1200" dirty="0" smtClean="0"/>
              <a:t>Evaluations were defined;</a:t>
            </a:r>
          </a:p>
          <a:p>
            <a:pPr lvl="2"/>
            <a:r>
              <a:rPr lang="en-GB" sz="1200" dirty="0"/>
              <a:t>RAT-dependent NR Positioning </a:t>
            </a:r>
            <a:r>
              <a:rPr lang="en-GB" sz="1200" dirty="0" smtClean="0"/>
              <a:t>Technologies to be investigated and evaluated were </a:t>
            </a:r>
            <a:r>
              <a:rPr lang="en-GB" sz="1200" dirty="0"/>
              <a:t>identified</a:t>
            </a:r>
            <a:endParaRPr lang="en-US" altLang="zh-CN" sz="1200" dirty="0" smtClean="0"/>
          </a:p>
          <a:p>
            <a:pPr lvl="1"/>
            <a:r>
              <a:rPr lang="en-US" altLang="zh-CN" sz="1600" dirty="0" smtClean="0"/>
              <a:t>RAN WG2:  </a:t>
            </a:r>
            <a:r>
              <a:rPr lang="en-US" altLang="zh-CN" sz="1600" dirty="0" smtClean="0">
                <a:solidFill>
                  <a:srgbClr val="FF0000"/>
                </a:solidFill>
              </a:rPr>
              <a:t>[SA2 work has dependency here]</a:t>
            </a:r>
          </a:p>
          <a:p>
            <a:pPr lvl="2"/>
            <a:r>
              <a:rPr lang="en-US" altLang="zh-CN" sz="1400" dirty="0" smtClean="0"/>
              <a:t>Working assumption, working agreement on Architecture and Protocol reached, and LS out on “</a:t>
            </a:r>
            <a:r>
              <a:rPr lang="en-GB" altLang="zh-CN" sz="1400" dirty="0"/>
              <a:t>Location Service exposure to NG-RAN</a:t>
            </a:r>
            <a:r>
              <a:rPr lang="en-US" altLang="zh-CN" sz="1400" dirty="0" smtClean="0"/>
              <a:t> ”approved in RP-1819099. </a:t>
            </a:r>
          </a:p>
          <a:p>
            <a:pPr lvl="1"/>
            <a:r>
              <a:rPr lang="en-US" altLang="zh-CN" sz="1600" dirty="0" smtClean="0"/>
              <a:t>RAN WG3: </a:t>
            </a:r>
            <a:endParaRPr lang="en-US" altLang="zh-CN" sz="1600" dirty="0" smtClean="0"/>
          </a:p>
          <a:p>
            <a:pPr lvl="2"/>
            <a:r>
              <a:rPr lang="en-US" altLang="zh-CN" sz="1200" dirty="0" smtClean="0"/>
              <a:t>Not </a:t>
            </a:r>
            <a:r>
              <a:rPr lang="en-US" altLang="zh-CN" sz="1200" dirty="0" smtClean="0"/>
              <a:t>on Q4 meeting agenda</a:t>
            </a:r>
            <a:r>
              <a:rPr lang="en-US" altLang="zh-CN" sz="1200" dirty="0" smtClean="0"/>
              <a:t>:</a:t>
            </a:r>
            <a:endParaRPr lang="en-US" altLang="zh-CN" sz="1600" dirty="0" smtClean="0">
              <a:solidFill>
                <a:srgbClr val="000000"/>
              </a:solidFill>
              <a:latin typeface="SimSun" pitchFamily="2" charset="-122"/>
            </a:endParaRPr>
          </a:p>
          <a:p>
            <a:pPr marL="0" indent="0">
              <a:buNone/>
            </a:pPr>
            <a:endParaRPr lang="en-US" altLang="zh-CN" sz="2000" dirty="0" smtClean="0">
              <a:solidFill>
                <a:srgbClr val="000000"/>
              </a:solidFill>
              <a:latin typeface="SimSun" pitchFamily="2" charset="-122"/>
            </a:endParaRPr>
          </a:p>
          <a:p>
            <a:pPr marL="0" indent="0">
              <a:buNone/>
            </a:pPr>
            <a:endParaRPr lang="zh-CN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1178859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Forward: General</a:t>
            </a:r>
            <a:endParaRPr lang="zh-CN" altLang="en-US" dirty="0" smtClean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252248" y="1249192"/>
            <a:ext cx="8621877" cy="4927673"/>
          </a:xfrm>
        </p:spPr>
        <p:txBody>
          <a:bodyPr/>
          <a:lstStyle/>
          <a:p>
            <a:r>
              <a:rPr lang="en-US" altLang="zh-CN" sz="2400" dirty="0" smtClean="0"/>
              <a:t>To agree the WID this meeting:</a:t>
            </a:r>
            <a:endParaRPr lang="en-US" altLang="zh-CN" sz="2400" dirty="0"/>
          </a:p>
          <a:p>
            <a:pPr lvl="1"/>
            <a:r>
              <a:rPr lang="en-US" altLang="zh-CN" sz="2000" dirty="0" smtClean="0"/>
              <a:t>Objective:</a:t>
            </a:r>
          </a:p>
          <a:p>
            <a:pPr lvl="2"/>
            <a:r>
              <a:rPr lang="en-US" altLang="zh-CN" sz="1800" dirty="0" smtClean="0"/>
              <a:t>Specify what have be agreed to be move to normative work; </a:t>
            </a:r>
          </a:p>
          <a:p>
            <a:pPr lvl="1"/>
            <a:r>
              <a:rPr lang="en-US" altLang="zh-CN" sz="2000" dirty="0" smtClean="0"/>
              <a:t>Timeline: </a:t>
            </a:r>
          </a:p>
          <a:p>
            <a:pPr lvl="2"/>
            <a:r>
              <a:rPr lang="en-US" altLang="zh-CN" sz="1800" dirty="0" smtClean="0"/>
              <a:t>Target Completed Date: SA#84, i.e. June 2019; </a:t>
            </a:r>
            <a:endParaRPr lang="zh-CN" altLang="en-US" sz="1800" dirty="0" smtClean="0"/>
          </a:p>
          <a:p>
            <a:r>
              <a:rPr lang="en-US" altLang="zh-CN" sz="2400" dirty="0" smtClean="0"/>
              <a:t>To conclude as much as possible during this meeting;</a:t>
            </a:r>
          </a:p>
          <a:p>
            <a:pPr lvl="1"/>
            <a:r>
              <a:rPr lang="en-US" altLang="zh-CN" sz="2000" dirty="0" smtClean="0"/>
              <a:t>For those key issues unable to concludes, to decide </a:t>
            </a:r>
          </a:p>
          <a:p>
            <a:pPr lvl="2"/>
            <a:r>
              <a:rPr lang="en-US" altLang="zh-CN" sz="1800" dirty="0" smtClean="0"/>
              <a:t>which to be studied continuously next Q1;</a:t>
            </a:r>
          </a:p>
          <a:p>
            <a:pPr lvl="2"/>
            <a:r>
              <a:rPr lang="en-US" altLang="zh-CN" sz="1800" dirty="0" smtClean="0"/>
              <a:t>which to be deferred to next release;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: Detail Plan for Q1</a:t>
            </a:r>
            <a:endParaRPr lang="zh-CN" altLang="en-US" dirty="0" smtClean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252248" y="1249192"/>
            <a:ext cx="8621877" cy="4927673"/>
          </a:xfrm>
        </p:spPr>
        <p:txBody>
          <a:bodyPr/>
          <a:lstStyle/>
          <a:p>
            <a:r>
              <a:rPr lang="en-US" altLang="zh-CN" sz="2400" dirty="0" smtClean="0"/>
              <a:t>Work plan for next Q1:</a:t>
            </a:r>
          </a:p>
          <a:p>
            <a:pPr lvl="1"/>
            <a:r>
              <a:rPr lang="en-US" altLang="zh-CN" sz="2000" dirty="0" smtClean="0"/>
              <a:t>2 TUs request for each meeting:</a:t>
            </a:r>
          </a:p>
          <a:p>
            <a:pPr lvl="2"/>
            <a:r>
              <a:rPr lang="en-US" altLang="zh-CN" sz="1800" dirty="0" smtClean="0"/>
              <a:t>Those TUs are requested for combined WID and SID work;</a:t>
            </a:r>
          </a:p>
          <a:p>
            <a:pPr lvl="2"/>
            <a:r>
              <a:rPr lang="en-US" altLang="zh-CN" sz="1800" dirty="0" smtClean="0"/>
              <a:t>½ TU </a:t>
            </a:r>
            <a:r>
              <a:rPr lang="en-US" altLang="zh-CN" sz="1800" dirty="0"/>
              <a:t>per meeting </a:t>
            </a:r>
            <a:r>
              <a:rPr lang="en-US" altLang="zh-CN" sz="1800" dirty="0" smtClean="0"/>
              <a:t>should be used for the study.</a:t>
            </a:r>
          </a:p>
          <a:p>
            <a:pPr lvl="1"/>
            <a:r>
              <a:rPr lang="en-US" altLang="zh-CN" sz="2000" dirty="0" smtClean="0"/>
              <a:t>List </a:t>
            </a:r>
            <a:r>
              <a:rPr lang="en-US" altLang="zh-CN" sz="2000" dirty="0"/>
              <a:t>of key issues for continuation/conclusion in </a:t>
            </a:r>
            <a:r>
              <a:rPr lang="en-US" altLang="zh-CN" sz="2000" dirty="0" smtClean="0"/>
              <a:t>Q1:</a:t>
            </a:r>
          </a:p>
          <a:p>
            <a:pPr lvl="2"/>
            <a:r>
              <a:rPr lang="en-US" altLang="zh-CN" sz="1800" dirty="0" smtClean="0"/>
              <a:t>Conclusion </a:t>
            </a:r>
            <a:r>
              <a:rPr lang="en-US" altLang="zh-CN" sz="1800" dirty="0"/>
              <a:t>on </a:t>
            </a:r>
            <a:r>
              <a:rPr lang="en-US" altLang="zh-CN" sz="1800" dirty="0" smtClean="0"/>
              <a:t>KI#2,5,16; also </a:t>
            </a:r>
            <a:r>
              <a:rPr lang="en-US" altLang="zh-CN" sz="1800" dirty="0"/>
              <a:t>considering related </a:t>
            </a:r>
            <a:r>
              <a:rPr lang="en-US" altLang="zh-CN" sz="1800" dirty="0">
                <a:solidFill>
                  <a:srgbClr val="FF0000"/>
                </a:solidFill>
              </a:rPr>
              <a:t>RAN </a:t>
            </a:r>
            <a:r>
              <a:rPr lang="en-US" altLang="zh-CN" sz="1800" dirty="0" smtClean="0">
                <a:solidFill>
                  <a:srgbClr val="FF0000"/>
                </a:solidFill>
              </a:rPr>
              <a:t>and SA1 </a:t>
            </a:r>
            <a:r>
              <a:rPr lang="en-US" altLang="zh-CN" sz="1800" dirty="0" smtClean="0"/>
              <a:t>input;</a:t>
            </a:r>
            <a:endParaRPr lang="zh-CN" altLang="zh-CN" sz="1800" dirty="0"/>
          </a:p>
          <a:p>
            <a:pPr lvl="2"/>
            <a:r>
              <a:rPr lang="en-US" altLang="zh-CN" sz="1800" dirty="0" smtClean="0"/>
              <a:t>Conclusion </a:t>
            </a:r>
            <a:r>
              <a:rPr lang="en-US" altLang="zh-CN" sz="1800" dirty="0"/>
              <a:t>on </a:t>
            </a:r>
            <a:r>
              <a:rPr lang="en-US" altLang="zh-CN" sz="1800" dirty="0" smtClean="0"/>
              <a:t>LCS for trusted-NON-3GPP access aspects;</a:t>
            </a:r>
            <a:endParaRPr lang="zh-CN" altLang="zh-CN" sz="1800" dirty="0"/>
          </a:p>
          <a:p>
            <a:pPr lvl="2"/>
            <a:r>
              <a:rPr lang="en-US" altLang="zh-CN" sz="1800" dirty="0" smtClean="0"/>
              <a:t>This </a:t>
            </a:r>
            <a:r>
              <a:rPr lang="en-US" altLang="zh-CN" sz="1800" dirty="0"/>
              <a:t>list/items are be verified, updated, completed and decided during </a:t>
            </a:r>
            <a:r>
              <a:rPr lang="en-US" altLang="zh-CN" sz="1800" dirty="0" smtClean="0"/>
              <a:t>SA2#129bis</a:t>
            </a:r>
            <a:endParaRPr lang="en-US" altLang="zh-CN" sz="1800" dirty="0"/>
          </a:p>
          <a:p>
            <a:pPr lvl="1"/>
            <a:r>
              <a:rPr lang="en-US" altLang="zh-CN" sz="2000" dirty="0" smtClean="0"/>
              <a:t>Conclude the Study in Q1:</a:t>
            </a:r>
          </a:p>
          <a:p>
            <a:pPr lvl="2"/>
            <a:r>
              <a:rPr lang="en-US" altLang="zh-CN" sz="1800" dirty="0" smtClean="0"/>
              <a:t>Conclude the Study by follow normal procedure;</a:t>
            </a:r>
            <a:r>
              <a:rPr lang="en-US" altLang="zh-CN" sz="1800" dirty="0"/>
              <a:t> sending the TR for approval in </a:t>
            </a:r>
            <a:r>
              <a:rPr lang="en-US" altLang="zh-CN" sz="1800" dirty="0" smtClean="0"/>
              <a:t>Q1;</a:t>
            </a:r>
          </a:p>
          <a:p>
            <a:pPr lvl="2"/>
            <a:r>
              <a:rPr lang="en-US" altLang="zh-CN" sz="1800" dirty="0" smtClean="0"/>
              <a:t>If some agreements reached for normative work for Rel-16, WID will be updated accordingly;</a:t>
            </a:r>
          </a:p>
        </p:txBody>
      </p:sp>
    </p:spTree>
    <p:extLst>
      <p:ext uri="{BB962C8B-B14F-4D97-AF65-F5344CB8AC3E}">
        <p14:creationId xmlns:p14="http://schemas.microsoft.com/office/powerpoint/2010/main" val="2395141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z="4000" dirty="0" smtClean="0"/>
              <a:t>THANKS!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488950" y="96520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Annex A: Key Issues, and their status</a:t>
            </a:r>
            <a:endParaRPr lang="zh-CN" altLang="en-US" dirty="0" smtClean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519175"/>
              </p:ext>
            </p:extLst>
          </p:nvPr>
        </p:nvGraphicFramePr>
        <p:xfrm>
          <a:off x="182880" y="1066800"/>
          <a:ext cx="8747760" cy="54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514"/>
                <a:gridCol w="4323246"/>
                <a:gridCol w="843280"/>
                <a:gridCol w="3220720"/>
              </a:tblGrid>
              <a:tr h="37592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#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 Title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Interim</a:t>
                      </a:r>
                      <a:r>
                        <a:rPr lang="en-US" altLang="zh-CN" sz="1100" baseline="0" dirty="0" smtClean="0"/>
                        <a:t> conclusion</a:t>
                      </a:r>
                      <a:endParaRPr lang="zh-CN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Remarks</a:t>
                      </a:r>
                      <a:endParaRPr lang="zh-CN" altLang="en-US" sz="1400" dirty="0"/>
                    </a:p>
                  </a:txBody>
                  <a:tcPr anchor="ctr"/>
                </a:tc>
              </a:tr>
              <a:tr h="278301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1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Enhancement to LCS Architecture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Yes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anchor="ctr"/>
                </a:tc>
              </a:tr>
              <a:tr h="26836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2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Positioning via user plane transmission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This meeting</a:t>
                      </a:r>
                      <a:r>
                        <a:rPr lang="en-US" altLang="zh-CN" sz="1200" baseline="0" dirty="0" smtClean="0"/>
                        <a:t> may concluded.</a:t>
                      </a:r>
                      <a:endParaRPr lang="zh-CN" altLang="en-US" sz="1200" dirty="0"/>
                    </a:p>
                  </a:txBody>
                  <a:tcPr anchor="ctr"/>
                </a:tc>
              </a:tr>
              <a:tr h="26836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3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Support of low latency and high performance LCS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Yes</a:t>
                      </a:r>
                      <a:endParaRPr lang="zh-CN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anchor="ctr"/>
                </a:tc>
              </a:tr>
              <a:tr h="331299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4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 Reduce overhead for repetitive non-successful privacy verification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Yes</a:t>
                      </a:r>
                      <a:endParaRPr lang="zh-CN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anchor="ctr"/>
                </a:tc>
              </a:tr>
              <a:tr h="26836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5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Slicing dependent location service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This meeting</a:t>
                      </a:r>
                      <a:r>
                        <a:rPr lang="en-US" altLang="zh-CN" sz="1200" baseline="0" dirty="0" smtClean="0"/>
                        <a:t> may concluded.</a:t>
                      </a:r>
                      <a:endParaRPr lang="zh-CN" altLang="en-US" sz="1200" dirty="0" smtClean="0"/>
                    </a:p>
                  </a:txBody>
                  <a:tcPr anchor="ctr"/>
                </a:tc>
              </a:tr>
              <a:tr h="26836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6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Scalability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Yes</a:t>
                      </a:r>
                      <a:endParaRPr lang="zh-CN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anchor="ctr"/>
                </a:tc>
              </a:tr>
              <a:tr h="26836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7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Location service exposure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</a:rPr>
                        <a:t>Yes*</a:t>
                      </a:r>
                      <a:endParaRPr lang="zh-CN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Whether</a:t>
                      </a:r>
                      <a:r>
                        <a:rPr lang="en-US" altLang="zh-CN" sz="1200" baseline="0" dirty="0" smtClean="0"/>
                        <a:t> exposure to NG-RAN is under going cross TSG coronation </a:t>
                      </a:r>
                      <a:endParaRPr lang="zh-CN" altLang="en-US" sz="1200" dirty="0"/>
                    </a:p>
                  </a:txBody>
                  <a:tcPr anchor="ctr"/>
                </a:tc>
              </a:tr>
              <a:tr h="26836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8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Support of </a:t>
                      </a:r>
                      <a:r>
                        <a:rPr lang="en-US" altLang="zh-CN" sz="1200" dirty="0" err="1" smtClean="0"/>
                        <a:t>IoT</a:t>
                      </a:r>
                      <a:r>
                        <a:rPr lang="en-US" altLang="zh-CN" sz="1200" dirty="0" smtClean="0"/>
                        <a:t> UEs	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Yes</a:t>
                      </a:r>
                      <a:endParaRPr lang="zh-CN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anchor="ctr"/>
                </a:tc>
              </a:tr>
              <a:tr h="26836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9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Support EUTRAN positioning methods	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Yes</a:t>
                      </a:r>
                      <a:endParaRPr lang="zh-CN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Has RAN dependency.</a:t>
                      </a:r>
                      <a:endParaRPr lang="zh-CN" altLang="en-US" sz="1200" dirty="0"/>
                    </a:p>
                  </a:txBody>
                  <a:tcPr anchor="ctr"/>
                </a:tc>
              </a:tr>
              <a:tr h="26836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10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Support NR positioning methods	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Yes</a:t>
                      </a:r>
                      <a:endParaRPr lang="zh-CN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Has RAN dependency.</a:t>
                      </a:r>
                      <a:endParaRPr lang="zh-CN" altLang="en-US" sz="1200" dirty="0" smtClean="0"/>
                    </a:p>
                  </a:txBody>
                  <a:tcPr anchor="ctr"/>
                </a:tc>
              </a:tr>
              <a:tr h="447270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11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Coordination of Positioning </a:t>
                      </a:r>
                      <a:r>
                        <a:rPr lang="en-US" altLang="zh-CN" sz="1200" dirty="0" err="1" smtClean="0"/>
                        <a:t>Signalling</a:t>
                      </a:r>
                      <a:r>
                        <a:rPr lang="en-US" altLang="zh-CN" sz="1200" dirty="0" smtClean="0"/>
                        <a:t> Transmitted via Control Plane Path and User Plane Path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Maybe</a:t>
                      </a:r>
                      <a:r>
                        <a:rPr lang="en-US" altLang="zh-CN" sz="1200" baseline="0" dirty="0" smtClean="0"/>
                        <a:t> deferred.</a:t>
                      </a:r>
                      <a:endParaRPr lang="zh-CN" altLang="en-US" sz="1200" dirty="0" smtClean="0"/>
                    </a:p>
                  </a:txBody>
                  <a:tcPr anchor="ctr"/>
                </a:tc>
              </a:tr>
              <a:tr h="26836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12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LCS support for Non-3GPP access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</a:rPr>
                        <a:t>Yes*</a:t>
                      </a:r>
                      <a:endParaRPr lang="zh-CN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Trust</a:t>
                      </a:r>
                      <a:r>
                        <a:rPr lang="en-US" altLang="zh-CN" sz="1200" baseline="0" dirty="0" smtClean="0"/>
                        <a:t> NON-3GPP Access need further input;</a:t>
                      </a:r>
                      <a:endParaRPr lang="zh-CN" altLang="en-US" sz="1200" dirty="0"/>
                    </a:p>
                  </a:txBody>
                  <a:tcPr anchor="ctr"/>
                </a:tc>
              </a:tr>
              <a:tr h="26836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13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Support of Flexible and Efficient Periodic and Triggered Location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Maybe</a:t>
                      </a:r>
                      <a:r>
                        <a:rPr lang="en-US" altLang="zh-CN" sz="1200" baseline="0" dirty="0" smtClean="0"/>
                        <a:t> deferred.</a:t>
                      </a:r>
                      <a:endParaRPr lang="zh-CN" altLang="en-US" sz="1200" dirty="0" smtClean="0"/>
                    </a:p>
                  </a:txBody>
                  <a:tcPr anchor="ctr"/>
                </a:tc>
              </a:tr>
              <a:tr h="26836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14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Positioning Access selection for LCS service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Yes</a:t>
                      </a:r>
                      <a:endParaRPr lang="zh-CN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anchor="ctr"/>
                </a:tc>
              </a:tr>
              <a:tr h="26836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15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Location continuity support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Maybe</a:t>
                      </a:r>
                      <a:r>
                        <a:rPr lang="en-US" altLang="zh-CN" sz="1200" baseline="0" dirty="0" smtClean="0"/>
                        <a:t> deferred.</a:t>
                      </a:r>
                      <a:endParaRPr lang="zh-CN" altLang="en-US" sz="1200" dirty="0"/>
                    </a:p>
                  </a:txBody>
                  <a:tcPr anchor="ctr"/>
                </a:tc>
              </a:tr>
              <a:tr h="362786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16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Distribution Positioning Assistance Data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This meeting</a:t>
                      </a:r>
                      <a:r>
                        <a:rPr lang="en-US" altLang="zh-CN" sz="1200" baseline="0" dirty="0" smtClean="0"/>
                        <a:t> may concluded.</a:t>
                      </a:r>
                      <a:r>
                        <a:rPr lang="en-US" altLang="zh-CN" sz="1200" dirty="0" smtClean="0"/>
                        <a:t> Has RAN dependency.</a:t>
                      </a:r>
                      <a:endParaRPr lang="zh-CN" altLang="en-US" sz="1200" dirty="0" smtClean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20345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488950" y="106680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Annex B-1: SA1 status on 5G_HYPOS after SA1#84</a:t>
            </a:r>
            <a:endParaRPr lang="zh-CN" altLang="en-US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871238"/>
              </p:ext>
            </p:extLst>
          </p:nvPr>
        </p:nvGraphicFramePr>
        <p:xfrm>
          <a:off x="410483" y="1304889"/>
          <a:ext cx="8388350" cy="2659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4032"/>
                <a:gridCol w="3722914"/>
                <a:gridCol w="1099458"/>
                <a:gridCol w="587828"/>
                <a:gridCol w="544286"/>
                <a:gridCol w="609600"/>
                <a:gridCol w="950232"/>
              </a:tblGrid>
              <a:tr h="1589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err="1">
                          <a:effectLst/>
                        </a:rPr>
                        <a:t>Tdoc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Title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Source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Doc-type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Spec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CRnbr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Decision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</a:tr>
              <a:tr h="1589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S1-183471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Functional requirements for 5G positioning services (clause 6)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ESA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CR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u="none" strike="noStrike">
                          <a:effectLst/>
                        </a:rPr>
                        <a:t>22.261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u="none" strike="noStrike">
                          <a:effectLst/>
                        </a:rPr>
                        <a:t>0331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agreed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</a:tr>
              <a:tr h="51465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S1-183631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Termnology correction for positioning-related tables in 7.3.2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LG Electronics Mobile Research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CR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u="none" strike="noStrike">
                          <a:effectLst/>
                        </a:rPr>
                        <a:t>22.261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u="none" strike="noStrike">
                          <a:effectLst/>
                        </a:rPr>
                        <a:t>0309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agreed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</a:tr>
              <a:tr h="51465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S1-183687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Clarification on positioning-related descriptions in 7.3.1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LG Electronics Mobile Research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CR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u="none" strike="noStrike">
                          <a:effectLst/>
                        </a:rPr>
                        <a:t>22.261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u="none" strike="noStrike">
                          <a:effectLst/>
                        </a:rPr>
                        <a:t>0308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agreed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</a:tr>
              <a:tr h="1589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S1-183696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Clarification of requirement on energy per fix in clause 7.3.2.3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ESA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CR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u="none" strike="noStrike">
                          <a:effectLst/>
                        </a:rPr>
                        <a:t>22.261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u="none" strike="noStrike">
                          <a:effectLst/>
                        </a:rPr>
                        <a:t>0330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agreed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68" marR="7568" marT="7568" marB="0" anchor="ctr"/>
                </a:tc>
              </a:tr>
            </a:tbl>
          </a:graphicData>
        </a:graphic>
      </p:graphicFrame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46315" y="4180113"/>
            <a:ext cx="8392886" cy="1796140"/>
          </a:xfrm>
        </p:spPr>
        <p:txBody>
          <a:bodyPr/>
          <a:lstStyle/>
          <a:p>
            <a:r>
              <a:rPr lang="en-GB" sz="2000" dirty="0" smtClean="0"/>
              <a:t>Initial thoughts: </a:t>
            </a:r>
          </a:p>
          <a:p>
            <a:pPr lvl="1"/>
            <a:r>
              <a:rPr lang="en-GB" sz="1800" dirty="0" smtClean="0">
                <a:ea typeface="+mn-ea"/>
                <a:cs typeface="+mn-cs"/>
              </a:rPr>
              <a:t>SA2 may check those CRs during next Q1;</a:t>
            </a:r>
            <a:endParaRPr lang="en-GB" sz="18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38618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44450" cap="flat" cmpd="sng" algn="ctr">
          <a:solidFill>
            <a:srgbClr val="0000FF"/>
          </a:solidFill>
          <a:prstDash val="sysDash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6360</TotalTime>
  <Words>1593</Words>
  <Application>Microsoft Office PowerPoint</Application>
  <PresentationFormat>全屏显示(4:3)</PresentationFormat>
  <Paragraphs>265</Paragraphs>
  <Slides>17</Slides>
  <Notes>11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Theme</vt:lpstr>
      <vt:lpstr>程序包</vt:lpstr>
      <vt:lpstr>Way forward for Enable  Location Service in Rel-16</vt:lpstr>
      <vt:lpstr>Latest Status of FS_eLCS</vt:lpstr>
      <vt:lpstr>RAN dependency (1/2)</vt:lpstr>
      <vt:lpstr>RAN dependency (2/2)</vt:lpstr>
      <vt:lpstr>Way Forward: General</vt:lpstr>
      <vt:lpstr>Way Forward : Detail Plan for Q1</vt:lpstr>
      <vt:lpstr>THANKS!</vt:lpstr>
      <vt:lpstr>Annex A: Key Issues, and their status</vt:lpstr>
      <vt:lpstr>Annex B-1: SA1 status on 5G_HYPOS after SA1#84</vt:lpstr>
      <vt:lpstr>Annex B-2: SA3 status on FS_eLCS_Sec  after SA3#93</vt:lpstr>
      <vt:lpstr>Annex C: RAN2 status on “Study on NR Positioning Support”</vt:lpstr>
      <vt:lpstr>Annex D: RAN1 status on “Study on NR Positioning Support”</vt:lpstr>
      <vt:lpstr>Annex D: RAN1 status on “Study on NR Positioning Support” (cont.)</vt:lpstr>
      <vt:lpstr>Annex D: RAN1 status on “Study on NR Positioning Support” (cont.)</vt:lpstr>
      <vt:lpstr>Annex D: RAN1 status on “Study on NR Positioning Support” (cont.)</vt:lpstr>
      <vt:lpstr>Annex D: RAN1 status on “Study on NR Positioning Support” (cont.)</vt:lpstr>
      <vt:lpstr>Annex D: RAN1 status on “Study on NR Positioning Support” (cont.)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AIMING</cp:lastModifiedBy>
  <cp:revision>1498</cp:revision>
  <dcterms:created xsi:type="dcterms:W3CDTF">2008-08-30T09:32:10Z</dcterms:created>
  <dcterms:modified xsi:type="dcterms:W3CDTF">2018-11-20T10:18:56Z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(2)ITeIcrsdXxHExezwksUIfMpAL+U/y5Duubdx7v+aNdqjHejYZ9GTaj9YBkzkGvu/MmOGo84S_x000d_
aXePflFL+uWP5kErRVpyWrOu4N6EB+W1YemcDkiodFr4cQO4SARotOp0CqVKu8hK36CMG6zZ_x000d_
GnwZICnk4vIbVuDnR01ckoURQHiHuo60/Tk4rm4hFHb5iVSUUVY3d3VGdjY6P4KZrSZBAU2Y_x000d_
eLOqTeNaJSON99wl5F</vt:lpwstr>
  </property>
  <property fmtid="{D5CDD505-2E9C-101B-9397-08002B2CF9AE}" pid="3" name="_2015_ms_pID_7253431">
    <vt:lpwstr>NoouDYQPBQXcq/umedFI9rqy/21+FIHV5quExk4Rvl9ogL0nWRS/Ft_x000d_
UnDB1N4ri1QZqtAo0GfJXPwNQVEP9jug3CewLTJU9Q+hU55ZMm+hNvKO+9WXmZqCeFxhdLPM_x000d_
I9GV2DGyUxIJJ8bUrYhAPqb7UEpwm2ViyiaOKZJrNNIGqu9ZmVq26ri6wsu1QM1rcGVjgM2P_x000d_
ydbWYXbkhTDpUBkl</vt:lpwstr>
  </property>
  <property fmtid="{D5CDD505-2E9C-101B-9397-08002B2CF9AE}" pid="4" name="_2015_ms_pID_7253432">
    <vt:lpwstr>KA==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1494295150</vt:lpwstr>
  </property>
</Properties>
</file>