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288" r:id="rId3"/>
    <p:sldId id="293" r:id="rId4"/>
    <p:sldId id="294" r:id="rId5"/>
    <p:sldId id="270" r:id="rId6"/>
    <p:sldId id="285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30/11/2018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30/11/2018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30/11/2018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30/11/2018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30/11/2018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4402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EPS SPID/RFSP </a:t>
            </a:r>
            <a:r>
              <a:rPr lang="en-AU" dirty="0" smtClean="0">
                <a:solidFill>
                  <a:srgbClr val="00B050"/>
                </a:solidFill>
              </a:rPr>
              <a:t>concept</a:t>
            </a:r>
            <a:r>
              <a:rPr lang="en-AU" dirty="0" smtClean="0">
                <a:solidFill>
                  <a:srgbClr val="FF0000"/>
                </a:solidFill>
              </a:rPr>
              <a:t> </a:t>
            </a:r>
            <a:r>
              <a:rPr lang="en-AU" dirty="0" smtClean="0">
                <a:solidFill>
                  <a:srgbClr val="FF0000"/>
                </a:solidFill>
              </a:rPr>
              <a:t>extension/</a:t>
            </a:r>
            <a:r>
              <a:rPr lang="en-AU" dirty="0" smtClean="0">
                <a:solidFill>
                  <a:srgbClr val="00B050"/>
                </a:solidFill>
              </a:rPr>
              <a:t>alternative</a:t>
            </a:r>
            <a:r>
              <a:rPr lang="en-AU" dirty="0" smtClean="0">
                <a:solidFill>
                  <a:srgbClr val="FF0000"/>
                </a:solidFill>
              </a:rPr>
              <a:t/>
            </a:r>
            <a:br>
              <a:rPr lang="en-AU" dirty="0" smtClean="0">
                <a:solidFill>
                  <a:srgbClr val="FF0000"/>
                </a:solidFill>
              </a:rPr>
            </a:br>
            <a:r>
              <a:rPr lang="en-AU" dirty="0" smtClean="0">
                <a:solidFill>
                  <a:srgbClr val="FF0000"/>
                </a:solidFill>
              </a:rPr>
              <a:t>TEI-16 Proposal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7290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Vodafone, Verizon, Telstra, Telecom Italia, Ericsson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879405" y="19509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S2-1813343</a:t>
            </a:r>
            <a:endParaRPr lang="en-GB" dirty="0" smtClean="0"/>
          </a:p>
          <a:p>
            <a:pPr algn="r"/>
            <a:r>
              <a:rPr lang="en-GB" dirty="0" smtClean="0"/>
              <a:t>Rev of </a:t>
            </a:r>
            <a:r>
              <a:rPr lang="en-GB" dirty="0" smtClean="0"/>
              <a:t>S2-1812492</a:t>
            </a:r>
            <a:endParaRPr lang="en-GB" dirty="0" smtClean="0"/>
          </a:p>
          <a:p>
            <a:pPr algn="r"/>
            <a:endParaRPr lang="en-GB" dirty="0" smtClean="0"/>
          </a:p>
          <a:p>
            <a:pPr algn="r"/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37848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</a:t>
            </a:r>
            <a:r>
              <a:rPr lang="en-GB" dirty="0" smtClean="0">
                <a:solidFill>
                  <a:srgbClr val="00B050"/>
                </a:solidFill>
              </a:rPr>
              <a:t> 1</a:t>
            </a:r>
            <a:r>
              <a:rPr lang="en-GB" dirty="0" smtClean="0"/>
              <a:t>: Prioritise capacity for a specific enterprise on a specific macro cell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75" y="1962426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832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0196" y="2926978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175" y="2250458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230325" y="430698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A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1175" y="36495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B</a:t>
            </a:r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8472" y="1732166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73241" y="1683440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33" y="3737987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74326" y="4814469"/>
            <a:ext cx="8395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A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A 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B </a:t>
            </a:r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B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10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e 21"/>
          <p:cNvSpPr/>
          <p:nvPr/>
        </p:nvSpPr>
        <p:spPr>
          <a:xfrm>
            <a:off x="3032637" y="2343487"/>
            <a:ext cx="2962348" cy="2107024"/>
          </a:xfrm>
          <a:prstGeom prst="pie">
            <a:avLst>
              <a:gd name="adj1" fmla="val 16124245"/>
              <a:gd name="adj2" fmla="val 224605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Pie 7"/>
          <p:cNvSpPr/>
          <p:nvPr/>
        </p:nvSpPr>
        <p:spPr>
          <a:xfrm>
            <a:off x="2327267" y="2331869"/>
            <a:ext cx="3014686" cy="2232248"/>
          </a:xfrm>
          <a:prstGeom prst="pie">
            <a:avLst>
              <a:gd name="adj1" fmla="val 8041373"/>
              <a:gd name="adj2" fmla="val 1620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8336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 2</a:t>
            </a:r>
            <a:r>
              <a:rPr lang="en-GB" dirty="0" smtClean="0"/>
              <a:t>: Prioritise capacity for specific enterprises on a specific cell of a sectored macro </a:t>
            </a:r>
            <a:r>
              <a:rPr lang="en-GB" dirty="0" err="1" smtClean="0"/>
              <a:t>eNB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75" y="1962426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58" y="2023641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9590" y="2236682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779911" y="340505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/>
              <a:t>eNB</a:t>
            </a:r>
            <a:r>
              <a:rPr lang="en-GB" b="1" dirty="0" smtClean="0"/>
              <a:t> K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380315" y="2874293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K1 (West Sector)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8255" y="1948961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38056" y="2236682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33" y="3737987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74326" y="4814469"/>
            <a:ext cx="8395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</a:t>
            </a:r>
            <a:r>
              <a:rPr lang="en-GB" b="1" dirty="0">
                <a:solidFill>
                  <a:srgbClr val="FF0000"/>
                </a:solidFill>
              </a:rPr>
              <a:t>K</a:t>
            </a:r>
            <a:r>
              <a:rPr lang="en-GB" b="1" dirty="0" smtClean="0">
                <a:solidFill>
                  <a:srgbClr val="FF0000"/>
                </a:solidFill>
              </a:rPr>
              <a:t>1 (</a:t>
            </a:r>
            <a:r>
              <a:rPr lang="en-GB" b="1" dirty="0" err="1" smtClean="0">
                <a:solidFill>
                  <a:srgbClr val="FF0000"/>
                </a:solidFill>
              </a:rPr>
              <a:t>eNB</a:t>
            </a:r>
            <a:r>
              <a:rPr lang="en-GB" b="1" dirty="0" smtClean="0">
                <a:solidFill>
                  <a:srgbClr val="FF0000"/>
                </a:solidFill>
              </a:rPr>
              <a:t> K, West Sector)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K1 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endParaRPr lang="en-GB" dirty="0"/>
          </a:p>
          <a:p>
            <a:pPr marL="0" lvl="1"/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K2 (</a:t>
            </a:r>
            <a:r>
              <a:rPr lang="en-GB" b="1" dirty="0" err="1" smtClean="0">
                <a:solidFill>
                  <a:schemeClr val="accent5">
                    <a:lumMod val="75000"/>
                  </a:schemeClr>
                </a:solidFill>
              </a:rPr>
              <a:t>eNB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K, East Sector) 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519778" y="2814768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Cell K2 </a:t>
            </a:r>
          </a:p>
          <a:p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(East Sector)</a:t>
            </a:r>
            <a:endParaRPr lang="en-GB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2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e 7"/>
          <p:cNvSpPr/>
          <p:nvPr/>
        </p:nvSpPr>
        <p:spPr>
          <a:xfrm>
            <a:off x="2737125" y="1888777"/>
            <a:ext cx="3014686" cy="2232248"/>
          </a:xfrm>
          <a:prstGeom prst="pie">
            <a:avLst>
              <a:gd name="adj1" fmla="val 8041373"/>
              <a:gd name="adj2" fmla="val 1620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8336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 3</a:t>
            </a:r>
            <a:r>
              <a:rPr lang="en-GB" dirty="0" smtClean="0"/>
              <a:t>: Prioritise different capacities for multiple enterprises on specific cells of a sectored macro </a:t>
            </a:r>
            <a:r>
              <a:rPr lang="en-GB" dirty="0" err="1" smtClean="0"/>
              <a:t>eNB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33" y="1519334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516" y="1580549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9448" y="1793590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189769" y="296196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/>
              <a:t>eNB</a:t>
            </a:r>
            <a:r>
              <a:rPr lang="en-GB" b="1" dirty="0" smtClean="0"/>
              <a:t> K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90173" y="2431201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K1 (West Sector)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4211" y="1912261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22377" y="2369756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550" y="3312539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95536" y="4387559"/>
            <a:ext cx="83953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</a:t>
            </a:r>
            <a:r>
              <a:rPr lang="en-GB" b="1" dirty="0">
                <a:solidFill>
                  <a:srgbClr val="FF0000"/>
                </a:solidFill>
              </a:rPr>
              <a:t>K</a:t>
            </a:r>
            <a:r>
              <a:rPr lang="en-GB" b="1" dirty="0" smtClean="0">
                <a:solidFill>
                  <a:srgbClr val="FF0000"/>
                </a:solidFill>
              </a:rPr>
              <a:t>1 (</a:t>
            </a:r>
            <a:r>
              <a:rPr lang="en-GB" b="1" dirty="0" err="1" smtClean="0">
                <a:solidFill>
                  <a:srgbClr val="FF0000"/>
                </a:solidFill>
              </a:rPr>
              <a:t>eNB</a:t>
            </a:r>
            <a:r>
              <a:rPr lang="en-GB" b="1" dirty="0" smtClean="0">
                <a:solidFill>
                  <a:srgbClr val="FF0000"/>
                </a:solidFill>
              </a:rPr>
              <a:t> K, West Sector)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K1 resources</a:t>
            </a:r>
            <a:r>
              <a:rPr lang="en-GB" dirty="0" smtClean="0"/>
              <a:t>.</a:t>
            </a:r>
          </a:p>
          <a:p>
            <a:pPr lvl="1"/>
            <a:r>
              <a:rPr lang="en-GB" b="1" dirty="0">
                <a:solidFill>
                  <a:schemeClr val="bg2">
                    <a:lumMod val="1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3’s </a:t>
            </a:r>
            <a:r>
              <a:rPr lang="en-GB" dirty="0"/>
              <a:t>employees get priority access to </a:t>
            </a:r>
            <a:r>
              <a:rPr lang="en-GB" dirty="0">
                <a:solidFill>
                  <a:srgbClr val="FF0000"/>
                </a:solidFill>
              </a:rPr>
              <a:t>W</a:t>
            </a:r>
            <a:r>
              <a:rPr lang="en-GB" dirty="0" smtClean="0">
                <a:solidFill>
                  <a:srgbClr val="FF0000"/>
                </a:solidFill>
              </a:rPr>
              <a:t>% </a:t>
            </a:r>
            <a:r>
              <a:rPr lang="en-GB" dirty="0"/>
              <a:t>(but not all) </a:t>
            </a:r>
            <a:r>
              <a:rPr lang="en-GB" dirty="0">
                <a:solidFill>
                  <a:srgbClr val="FF0000"/>
                </a:solidFill>
              </a:rPr>
              <a:t>of Cell </a:t>
            </a:r>
            <a:r>
              <a:rPr lang="en-GB" dirty="0" smtClean="0">
                <a:solidFill>
                  <a:srgbClr val="FF0000"/>
                </a:solidFill>
              </a:rPr>
              <a:t>K1 resources</a:t>
            </a:r>
            <a:endParaRPr lang="en-GB" dirty="0"/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endParaRPr lang="en-GB" dirty="0"/>
          </a:p>
          <a:p>
            <a:pPr marL="0" lvl="1"/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K2 (</a:t>
            </a:r>
            <a:r>
              <a:rPr lang="en-GB" b="1" dirty="0" err="1" smtClean="0">
                <a:solidFill>
                  <a:schemeClr val="accent5">
                    <a:lumMod val="75000"/>
                  </a:schemeClr>
                </a:solidFill>
              </a:rPr>
              <a:t>eNB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K, East Sector) 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b="1" dirty="0">
                <a:solidFill>
                  <a:schemeClr val="bg2">
                    <a:lumMod val="1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3’s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Z% </a:t>
            </a:r>
            <a:r>
              <a:rPr lang="en-GB" dirty="0"/>
              <a:t>(but not all)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of 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  <p:sp>
        <p:nvSpPr>
          <p:cNvPr id="9" name="Pie 8"/>
          <p:cNvSpPr/>
          <p:nvPr/>
        </p:nvSpPr>
        <p:spPr>
          <a:xfrm>
            <a:off x="3375904" y="1875201"/>
            <a:ext cx="2962348" cy="2107024"/>
          </a:xfrm>
          <a:prstGeom prst="pie">
            <a:avLst>
              <a:gd name="adj1" fmla="val 16124245"/>
              <a:gd name="adj2" fmla="val 224605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636" y="2371676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Cell K2 </a:t>
            </a:r>
          </a:p>
          <a:p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(East Sector)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7553076" y="2141371"/>
            <a:ext cx="288948" cy="863530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842024" y="3307067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Enterprise 3</a:t>
            </a:r>
            <a:endParaRPr lang="en-GB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Right Brace 23"/>
          <p:cNvSpPr/>
          <p:nvPr/>
        </p:nvSpPr>
        <p:spPr>
          <a:xfrm>
            <a:off x="7572723" y="3078682"/>
            <a:ext cx="288948" cy="863530"/>
          </a:xfrm>
          <a:prstGeom prst="rightBrac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eft Brace 6"/>
          <p:cNvSpPr/>
          <p:nvPr/>
        </p:nvSpPr>
        <p:spPr>
          <a:xfrm>
            <a:off x="1220324" y="2007177"/>
            <a:ext cx="189252" cy="424024"/>
          </a:xfrm>
          <a:prstGeom prst="lef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-21814" y="3158295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Enterprise 3</a:t>
            </a:r>
            <a:endParaRPr lang="en-GB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Left Brace 26"/>
          <p:cNvSpPr/>
          <p:nvPr/>
        </p:nvSpPr>
        <p:spPr>
          <a:xfrm>
            <a:off x="1152508" y="2548127"/>
            <a:ext cx="307710" cy="1329861"/>
          </a:xfrm>
          <a:prstGeom prst="leftBrac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8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Additional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Description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112568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This is </a:t>
            </a:r>
            <a:r>
              <a:rPr lang="en-US" sz="2000" b="1" u="sng" dirty="0" smtClean="0"/>
              <a:t>not </a:t>
            </a:r>
            <a:r>
              <a:rPr lang="en-US" sz="2000" dirty="0" smtClean="0"/>
              <a:t>a ‘closed access’ cell that is reserved exclusively for the use of an enterprise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Cell </a:t>
            </a:r>
            <a:r>
              <a:rPr lang="en-US" sz="2000" dirty="0" smtClean="0"/>
              <a:t>A is configured with knowledge that it needs to give special treatment to Enterprise 1’s users.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600" dirty="0" smtClean="0"/>
              <a:t>Requires cell A to know whether the UE belongs to ‘enterprise 1’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600" dirty="0" smtClean="0"/>
              <a:t>For non-enterprise users, or, users from other enterprise groups &lt;&gt; 1,  default behavior is applied. Some resources are reserved for them in order to ensure coverage.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The RRM strategy of the cells is operator/implementation specific.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 smtClean="0"/>
              <a:t>However, as </a:t>
            </a:r>
            <a:r>
              <a:rPr lang="en-US" sz="1600" dirty="0"/>
              <a:t>indicated in the WID, RP-151827 “</a:t>
            </a:r>
            <a:r>
              <a:rPr lang="en-GB" sz="1600" dirty="0"/>
              <a:t>RAN Aspects of RAN Sharing Enhancements for LTE”, existing </a:t>
            </a:r>
            <a:r>
              <a:rPr lang="en-GB" sz="1600" dirty="0" err="1"/>
              <a:t>eNBs</a:t>
            </a:r>
            <a:r>
              <a:rPr lang="en-GB" sz="1600" dirty="0"/>
              <a:t> are able to share load between the sharing PLMNs’ customers (“Sharing is normally based on agreed quota or share ratio.“) </a:t>
            </a:r>
            <a:endParaRPr lang="en-GB" sz="1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 smtClean="0"/>
              <a:t>In </a:t>
            </a:r>
            <a:r>
              <a:rPr lang="en-GB" sz="1600" dirty="0"/>
              <a:t>a non-shared PLMN, or a PLMN with few sharing partners, this </a:t>
            </a:r>
            <a:r>
              <a:rPr lang="en-GB" sz="1600" dirty="0" err="1"/>
              <a:t>eNB</a:t>
            </a:r>
            <a:r>
              <a:rPr lang="en-GB" sz="1600" dirty="0"/>
              <a:t> functionality </a:t>
            </a:r>
            <a:r>
              <a:rPr lang="en-GB" sz="1600" dirty="0" smtClean="0"/>
              <a:t>could </a:t>
            </a:r>
            <a:r>
              <a:rPr lang="en-GB" sz="1600" dirty="0"/>
              <a:t>be re-purposed to </a:t>
            </a:r>
            <a:r>
              <a:rPr lang="en-GB" sz="1600" dirty="0" smtClean="0"/>
              <a:t>serve a “Matching Enterprise user group” and a “Default user group”</a:t>
            </a:r>
            <a:endParaRPr lang="en-US" sz="16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0070C0"/>
                </a:solidFill>
              </a:rPr>
              <a:t>Cell A generates separate counters/statistics for ‘enterprise 1’ and ‘other’ users -&gt; enables any Service Level Agreement to be monitored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Agree to draft TEI-16 EPC CRs for this functionality.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Choose between SPID/RFSP based concept and alternative approaches</a:t>
            </a:r>
            <a:endParaRPr lang="en-GB" dirty="0"/>
          </a:p>
          <a:p>
            <a:pPr marL="342900" indent="-342900">
              <a:buFont typeface="+mj-lt"/>
              <a:buAutoNum type="alphaLcParenR"/>
            </a:pPr>
            <a:endParaRPr lang="en-GB" dirty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Agree </a:t>
            </a:r>
            <a:r>
              <a:rPr lang="en-GB" dirty="0" smtClean="0"/>
              <a:t>not to replicate in 5GCore.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Allocate </a:t>
            </a:r>
            <a:r>
              <a:rPr lang="en-GB" dirty="0" smtClean="0"/>
              <a:t>1 </a:t>
            </a:r>
            <a:r>
              <a:rPr lang="en-GB" dirty="0" smtClean="0"/>
              <a:t>TU </a:t>
            </a:r>
            <a:r>
              <a:rPr lang="en-GB" dirty="0" smtClean="0"/>
              <a:t>spread over two SA2 meetings for </a:t>
            </a:r>
            <a:r>
              <a:rPr lang="en-GB" dirty="0" smtClean="0"/>
              <a:t>this work.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Report to SA/RAN/CT on the need for limited stage 3 work.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613</Words>
  <Application>Microsoft Office PowerPoint</Application>
  <PresentationFormat>On-screen Show (4:3)</PresentationFormat>
  <Paragraphs>76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Tema di Office</vt:lpstr>
      <vt:lpstr>EPS SPID/RFSP concept extension/alternative TEI-16 Proposal </vt:lpstr>
      <vt:lpstr>Use case 1: Prioritise capacity for a specific enterprise on a specific macro cell</vt:lpstr>
      <vt:lpstr>Use case 2: Prioritise capacity for specific enterprises on a specific cell of a sectored macro eNB</vt:lpstr>
      <vt:lpstr>Use case 3: Prioritise different capacities for multiple enterprises on specific cells of a sectored macro eNB</vt:lpstr>
      <vt:lpstr>Additional Description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22</cp:lastModifiedBy>
  <cp:revision>169</cp:revision>
  <dcterms:created xsi:type="dcterms:W3CDTF">2017-01-26T10:38:39Z</dcterms:created>
  <dcterms:modified xsi:type="dcterms:W3CDTF">2018-11-30T01:10:24Z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