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3"/>
  </p:notesMasterIdLst>
  <p:sldIdLst>
    <p:sldId id="272" r:id="rId2"/>
    <p:sldId id="288" r:id="rId3"/>
    <p:sldId id="293" r:id="rId4"/>
    <p:sldId id="294" r:id="rId5"/>
    <p:sldId id="270" r:id="rId6"/>
    <p:sldId id="286" r:id="rId7"/>
    <p:sldId id="295" r:id="rId8"/>
    <p:sldId id="290" r:id="rId9"/>
    <p:sldId id="291" r:id="rId10"/>
    <p:sldId id="292" r:id="rId11"/>
    <p:sldId id="285" r:id="rId12"/>
  </p:sldIdLst>
  <p:sldSz cx="9144000" cy="6858000" type="screen4x3"/>
  <p:notesSz cx="6858000" cy="9144000"/>
  <p:defaultText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5" d="100"/>
          <a:sy n="65" d="100"/>
        </p:scale>
        <p:origin x="1536" y="66"/>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intestazione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it-IT"/>
          </a:p>
        </p:txBody>
      </p:sp>
      <p:sp>
        <p:nvSpPr>
          <p:cNvPr id="3" name="Segnaposto data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D87A92F-BA2D-4066-9396-9CCA495930BC}" type="datetimeFigureOut">
              <a:rPr lang="it-IT" smtClean="0"/>
              <a:t>29/11/2018</a:t>
            </a:fld>
            <a:endParaRPr lang="it-IT"/>
          </a:p>
        </p:txBody>
      </p:sp>
      <p:sp>
        <p:nvSpPr>
          <p:cNvPr id="4" name="Segnaposto immagine diapositiva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it-IT"/>
          </a:p>
        </p:txBody>
      </p:sp>
      <p:sp>
        <p:nvSpPr>
          <p:cNvPr id="5" name="Segnaposto note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6" name="Segnaposto piè di pagina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it-IT"/>
          </a:p>
        </p:txBody>
      </p:sp>
      <p:sp>
        <p:nvSpPr>
          <p:cNvPr id="7" name="Segnaposto numero diapositiva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63E5BD7-2F59-4F94-9718-F03F7C24282C}" type="slidenum">
              <a:rPr lang="it-IT" smtClean="0"/>
              <a:t>‹#›</a:t>
            </a:fld>
            <a:endParaRPr lang="it-IT"/>
          </a:p>
        </p:txBody>
      </p:sp>
    </p:spTree>
    <p:extLst>
      <p:ext uri="{BB962C8B-B14F-4D97-AF65-F5344CB8AC3E}">
        <p14:creationId xmlns:p14="http://schemas.microsoft.com/office/powerpoint/2010/main" val="351228937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titolo">
    <p:spTree>
      <p:nvGrpSpPr>
        <p:cNvPr id="1" name=""/>
        <p:cNvGrpSpPr/>
        <p:nvPr/>
      </p:nvGrpSpPr>
      <p:grpSpPr>
        <a:xfrm>
          <a:off x="0" y="0"/>
          <a:ext cx="0" cy="0"/>
          <a:chOff x="0" y="0"/>
          <a:chExt cx="0" cy="0"/>
        </a:xfrm>
      </p:grpSpPr>
      <p:sp>
        <p:nvSpPr>
          <p:cNvPr id="2" name="Titolo 1"/>
          <p:cNvSpPr>
            <a:spLocks noGrp="1"/>
          </p:cNvSpPr>
          <p:nvPr>
            <p:ph type="ctrTitle"/>
          </p:nvPr>
        </p:nvSpPr>
        <p:spPr>
          <a:xfrm>
            <a:off x="685800" y="2130425"/>
            <a:ext cx="7772400" cy="1470025"/>
          </a:xfrm>
        </p:spPr>
        <p:txBody>
          <a:bodyPr/>
          <a:lstStyle/>
          <a:p>
            <a:r>
              <a:rPr lang="it-IT" smtClean="0"/>
              <a:t>Fare clic per modificare lo stile del titolo</a:t>
            </a:r>
            <a:endParaRPr lang="it-IT"/>
          </a:p>
        </p:txBody>
      </p:sp>
      <p:sp>
        <p:nvSpPr>
          <p:cNvPr id="3" name="Sottotitolo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it-IT" smtClean="0"/>
              <a:t>Fare clic per modificare lo stile del sottotitolo dello schema</a:t>
            </a:r>
            <a:endParaRPr lang="it-IT"/>
          </a:p>
        </p:txBody>
      </p:sp>
      <p:sp>
        <p:nvSpPr>
          <p:cNvPr id="4" name="Segnaposto data 3"/>
          <p:cNvSpPr>
            <a:spLocks noGrp="1"/>
          </p:cNvSpPr>
          <p:nvPr>
            <p:ph type="dt" sz="half" idx="10"/>
          </p:nvPr>
        </p:nvSpPr>
        <p:spPr/>
        <p:txBody>
          <a:bodyPr/>
          <a:lstStyle/>
          <a:p>
            <a:fld id="{F3F13E4B-32A5-4CD4-A507-6A72020AB42D}" type="datetime1">
              <a:rPr lang="it-IT" smtClean="0"/>
              <a:t>29/11/2018</a:t>
            </a:fld>
            <a:endParaRPr lang="it-IT" dirty="0"/>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E7A41E1B-4F70-4964-A407-84C68BE8251C}" type="slidenum">
              <a:rPr lang="it-IT" smtClean="0"/>
              <a:t>‹#›</a:t>
            </a:fld>
            <a:endParaRPr lang="it-IT"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testo verticale 2"/>
          <p:cNvSpPr>
            <a:spLocks noGrp="1"/>
          </p:cNvSpPr>
          <p:nvPr>
            <p:ph type="body" orient="vert" idx="1"/>
          </p:nvPr>
        </p:nvSpPr>
        <p:spPr/>
        <p:txBody>
          <a:bodyPr vert="eaVert"/>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10"/>
          </p:nvPr>
        </p:nvSpPr>
        <p:spPr/>
        <p:txBody>
          <a:bodyPr/>
          <a:lstStyle/>
          <a:p>
            <a:fld id="{0A5002FA-EA4F-490C-97D2-687B7C898314}" type="datetime1">
              <a:rPr lang="it-IT" smtClean="0"/>
              <a:t>29/11/2018</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E7A41E1B-4F70-4964-A407-84C68BE8251C}" type="slidenum">
              <a:rPr lang="it-IT" smtClean="0"/>
              <a:t>‹#›</a:t>
            </a:fld>
            <a:endParaRPr lang="it-IT"/>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olo e testo verticale">
    <p:spTree>
      <p:nvGrpSpPr>
        <p:cNvPr id="1" name=""/>
        <p:cNvGrpSpPr/>
        <p:nvPr/>
      </p:nvGrpSpPr>
      <p:grpSpPr>
        <a:xfrm>
          <a:off x="0" y="0"/>
          <a:ext cx="0" cy="0"/>
          <a:chOff x="0" y="0"/>
          <a:chExt cx="0" cy="0"/>
        </a:xfrm>
      </p:grpSpPr>
      <p:sp>
        <p:nvSpPr>
          <p:cNvPr id="2" name="Titolo verticale 1"/>
          <p:cNvSpPr>
            <a:spLocks noGrp="1"/>
          </p:cNvSpPr>
          <p:nvPr>
            <p:ph type="title" orient="vert"/>
          </p:nvPr>
        </p:nvSpPr>
        <p:spPr>
          <a:xfrm>
            <a:off x="6629400" y="274638"/>
            <a:ext cx="2057400" cy="5851525"/>
          </a:xfrm>
        </p:spPr>
        <p:txBody>
          <a:bodyPr vert="eaVert"/>
          <a:lstStyle/>
          <a:p>
            <a:r>
              <a:rPr lang="it-IT" smtClean="0"/>
              <a:t>Fare clic per modificare lo stile del titolo</a:t>
            </a:r>
            <a:endParaRPr lang="it-IT"/>
          </a:p>
        </p:txBody>
      </p:sp>
      <p:sp>
        <p:nvSpPr>
          <p:cNvPr id="3" name="Segnaposto testo verticale 2"/>
          <p:cNvSpPr>
            <a:spLocks noGrp="1"/>
          </p:cNvSpPr>
          <p:nvPr>
            <p:ph type="body" orient="vert" idx="1"/>
          </p:nvPr>
        </p:nvSpPr>
        <p:spPr>
          <a:xfrm>
            <a:off x="457200" y="274638"/>
            <a:ext cx="6019800" cy="5851525"/>
          </a:xfrm>
        </p:spPr>
        <p:txBody>
          <a:bodyPr vert="eaVert"/>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10"/>
          </p:nvPr>
        </p:nvSpPr>
        <p:spPr/>
        <p:txBody>
          <a:bodyPr/>
          <a:lstStyle/>
          <a:p>
            <a:fld id="{AA1F5046-A99B-49DC-A711-2CAD22107FBC}" type="datetime1">
              <a:rPr lang="it-IT" smtClean="0"/>
              <a:t>29/11/2018</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E7A41E1B-4F70-4964-A407-84C68BE8251C}" type="slidenum">
              <a:rPr lang="it-IT" smtClean="0"/>
              <a:t>‹#›</a:t>
            </a:fld>
            <a:endParaRPr lang="it-IT"/>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contenuto 2"/>
          <p:cNvSpPr>
            <a:spLocks noGrp="1"/>
          </p:cNvSpPr>
          <p:nvPr>
            <p:ph idx="1"/>
          </p:nvPr>
        </p:nvSpPr>
        <p:spPr/>
        <p:txBody>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10"/>
          </p:nvPr>
        </p:nvSpPr>
        <p:spPr/>
        <p:txBody>
          <a:bodyPr/>
          <a:lstStyle/>
          <a:p>
            <a:fld id="{6358BDB5-28B0-4122-8168-B1289069AD3F}" type="datetime1">
              <a:rPr lang="it-IT" smtClean="0"/>
              <a:t>29/11/2018</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E7A41E1B-4F70-4964-A407-84C68BE8251C}" type="slidenum">
              <a:rPr lang="it-IT" smtClean="0"/>
              <a:t>‹#›</a:t>
            </a:fld>
            <a:endParaRPr lang="it-IT"/>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Intestazione sezione">
    <p:spTree>
      <p:nvGrpSpPr>
        <p:cNvPr id="1" name=""/>
        <p:cNvGrpSpPr/>
        <p:nvPr/>
      </p:nvGrpSpPr>
      <p:grpSpPr>
        <a:xfrm>
          <a:off x="0" y="0"/>
          <a:ext cx="0" cy="0"/>
          <a:chOff x="0" y="0"/>
          <a:chExt cx="0" cy="0"/>
        </a:xfrm>
      </p:grpSpPr>
      <p:sp>
        <p:nvSpPr>
          <p:cNvPr id="2" name="Titolo 1"/>
          <p:cNvSpPr>
            <a:spLocks noGrp="1"/>
          </p:cNvSpPr>
          <p:nvPr>
            <p:ph type="title"/>
          </p:nvPr>
        </p:nvSpPr>
        <p:spPr>
          <a:xfrm>
            <a:off x="722313" y="4406900"/>
            <a:ext cx="7772400" cy="1362075"/>
          </a:xfrm>
        </p:spPr>
        <p:txBody>
          <a:bodyPr anchor="t"/>
          <a:lstStyle>
            <a:lvl1pPr algn="l">
              <a:defRPr sz="4000" b="1" cap="all"/>
            </a:lvl1pPr>
          </a:lstStyle>
          <a:p>
            <a:r>
              <a:rPr lang="it-IT" smtClean="0"/>
              <a:t>Fare clic per modificare lo stile del titolo</a:t>
            </a:r>
            <a:endParaRPr lang="it-IT"/>
          </a:p>
        </p:txBody>
      </p:sp>
      <p:sp>
        <p:nvSpPr>
          <p:cNvPr id="3" name="Segnaposto testo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it-IT" smtClean="0"/>
              <a:t>Fare clic per modificare stili del testo dello schema</a:t>
            </a:r>
          </a:p>
        </p:txBody>
      </p:sp>
      <p:sp>
        <p:nvSpPr>
          <p:cNvPr id="4" name="Segnaposto data 3"/>
          <p:cNvSpPr>
            <a:spLocks noGrp="1"/>
          </p:cNvSpPr>
          <p:nvPr>
            <p:ph type="dt" sz="half" idx="10"/>
          </p:nvPr>
        </p:nvSpPr>
        <p:spPr/>
        <p:txBody>
          <a:bodyPr/>
          <a:lstStyle/>
          <a:p>
            <a:fld id="{69CB5499-1459-4AA7-8AC9-7F07E9813A30}" type="datetime1">
              <a:rPr lang="it-IT" smtClean="0"/>
              <a:t>29/11/2018</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E7A41E1B-4F70-4964-A407-84C68BE8251C}" type="slidenum">
              <a:rPr lang="it-IT" smtClean="0"/>
              <a:t>‹#›</a:t>
            </a:fld>
            <a:endParaRPr lang="it-IT"/>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ue contenuti">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contenuto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contenuto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5" name="Segnaposto data 4"/>
          <p:cNvSpPr>
            <a:spLocks noGrp="1"/>
          </p:cNvSpPr>
          <p:nvPr>
            <p:ph type="dt" sz="half" idx="10"/>
          </p:nvPr>
        </p:nvSpPr>
        <p:spPr/>
        <p:txBody>
          <a:bodyPr/>
          <a:lstStyle/>
          <a:p>
            <a:fld id="{181571EA-5653-48FA-8CAD-B2E834E9BD0A}" type="datetime1">
              <a:rPr lang="it-IT" smtClean="0"/>
              <a:t>29/11/2018</a:t>
            </a:fld>
            <a:endParaRPr lang="it-IT"/>
          </a:p>
        </p:txBody>
      </p:sp>
      <p:sp>
        <p:nvSpPr>
          <p:cNvPr id="6" name="Segnaposto piè di pagina 5"/>
          <p:cNvSpPr>
            <a:spLocks noGrp="1"/>
          </p:cNvSpPr>
          <p:nvPr>
            <p:ph type="ftr" sz="quarter" idx="11"/>
          </p:nvPr>
        </p:nvSpPr>
        <p:spPr/>
        <p:txBody>
          <a:bodyPr/>
          <a:lstStyle/>
          <a:p>
            <a:endParaRPr lang="it-IT"/>
          </a:p>
        </p:txBody>
      </p:sp>
      <p:sp>
        <p:nvSpPr>
          <p:cNvPr id="7" name="Segnaposto numero diapositiva 6"/>
          <p:cNvSpPr>
            <a:spLocks noGrp="1"/>
          </p:cNvSpPr>
          <p:nvPr>
            <p:ph type="sldNum" sz="quarter" idx="12"/>
          </p:nvPr>
        </p:nvSpPr>
        <p:spPr/>
        <p:txBody>
          <a:bodyPr/>
          <a:lstStyle/>
          <a:p>
            <a:fld id="{E7A41E1B-4F70-4964-A407-84C68BE8251C}" type="slidenum">
              <a:rPr lang="it-IT" smtClean="0"/>
              <a:t>‹#›</a:t>
            </a:fld>
            <a:endParaRPr lang="it-IT"/>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lvl1pPr>
              <a:defRPr/>
            </a:lvl1pPr>
          </a:lstStyle>
          <a:p>
            <a:r>
              <a:rPr lang="it-IT" smtClean="0"/>
              <a:t>Fare clic per modificare lo stile del titolo</a:t>
            </a:r>
            <a:endParaRPr lang="it-IT"/>
          </a:p>
        </p:txBody>
      </p:sp>
      <p:sp>
        <p:nvSpPr>
          <p:cNvPr id="3" name="Segnaposto testo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Fare clic per modificare stili del testo dello schema</a:t>
            </a:r>
          </a:p>
        </p:txBody>
      </p:sp>
      <p:sp>
        <p:nvSpPr>
          <p:cNvPr id="4" name="Segnaposto contenuto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5" name="Segnaposto testo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Fare clic per modificare stili del testo dello schema</a:t>
            </a:r>
          </a:p>
        </p:txBody>
      </p:sp>
      <p:sp>
        <p:nvSpPr>
          <p:cNvPr id="6" name="Segnaposto contenuto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7" name="Segnaposto data 6"/>
          <p:cNvSpPr>
            <a:spLocks noGrp="1"/>
          </p:cNvSpPr>
          <p:nvPr>
            <p:ph type="dt" sz="half" idx="10"/>
          </p:nvPr>
        </p:nvSpPr>
        <p:spPr/>
        <p:txBody>
          <a:bodyPr/>
          <a:lstStyle/>
          <a:p>
            <a:fld id="{8105AD41-A219-4E94-8CFD-40A4883128F4}" type="datetime1">
              <a:rPr lang="it-IT" smtClean="0"/>
              <a:t>29/11/2018</a:t>
            </a:fld>
            <a:endParaRPr lang="it-IT"/>
          </a:p>
        </p:txBody>
      </p:sp>
      <p:sp>
        <p:nvSpPr>
          <p:cNvPr id="8" name="Segnaposto piè di pagina 7"/>
          <p:cNvSpPr>
            <a:spLocks noGrp="1"/>
          </p:cNvSpPr>
          <p:nvPr>
            <p:ph type="ftr" sz="quarter" idx="11"/>
          </p:nvPr>
        </p:nvSpPr>
        <p:spPr/>
        <p:txBody>
          <a:bodyPr/>
          <a:lstStyle/>
          <a:p>
            <a:endParaRPr lang="it-IT"/>
          </a:p>
        </p:txBody>
      </p:sp>
      <p:sp>
        <p:nvSpPr>
          <p:cNvPr id="9" name="Segnaposto numero diapositiva 8"/>
          <p:cNvSpPr>
            <a:spLocks noGrp="1"/>
          </p:cNvSpPr>
          <p:nvPr>
            <p:ph type="sldNum" sz="quarter" idx="12"/>
          </p:nvPr>
        </p:nvSpPr>
        <p:spPr/>
        <p:txBody>
          <a:bodyPr/>
          <a:lstStyle/>
          <a:p>
            <a:fld id="{E7A41E1B-4F70-4964-A407-84C68BE8251C}" type="slidenum">
              <a:rPr lang="it-IT" smtClean="0"/>
              <a:t>‹#›</a:t>
            </a:fld>
            <a:endParaRPr lang="it-IT"/>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data 2"/>
          <p:cNvSpPr>
            <a:spLocks noGrp="1"/>
          </p:cNvSpPr>
          <p:nvPr>
            <p:ph type="dt" sz="half" idx="10"/>
          </p:nvPr>
        </p:nvSpPr>
        <p:spPr/>
        <p:txBody>
          <a:bodyPr/>
          <a:lstStyle/>
          <a:p>
            <a:fld id="{44AB6901-58F5-40BA-AACA-F0A47FBF71E1}" type="datetime1">
              <a:rPr lang="it-IT" smtClean="0"/>
              <a:t>29/11/2018</a:t>
            </a:fld>
            <a:endParaRPr lang="it-IT"/>
          </a:p>
        </p:txBody>
      </p:sp>
      <p:sp>
        <p:nvSpPr>
          <p:cNvPr id="4" name="Segnaposto piè di pagina 3"/>
          <p:cNvSpPr>
            <a:spLocks noGrp="1"/>
          </p:cNvSpPr>
          <p:nvPr>
            <p:ph type="ftr" sz="quarter" idx="11"/>
          </p:nvPr>
        </p:nvSpPr>
        <p:spPr/>
        <p:txBody>
          <a:bodyPr/>
          <a:lstStyle/>
          <a:p>
            <a:endParaRPr lang="it-IT"/>
          </a:p>
        </p:txBody>
      </p:sp>
      <p:sp>
        <p:nvSpPr>
          <p:cNvPr id="5" name="Segnaposto numero diapositiva 4"/>
          <p:cNvSpPr>
            <a:spLocks noGrp="1"/>
          </p:cNvSpPr>
          <p:nvPr>
            <p:ph type="sldNum" sz="quarter" idx="12"/>
          </p:nvPr>
        </p:nvSpPr>
        <p:spPr/>
        <p:txBody>
          <a:bodyPr/>
          <a:lstStyle/>
          <a:p>
            <a:fld id="{E7A41E1B-4F70-4964-A407-84C68BE8251C}" type="slidenum">
              <a:rPr lang="it-IT" smtClean="0"/>
              <a:t>‹#›</a:t>
            </a:fld>
            <a:endParaRPr lang="it-IT"/>
          </a:p>
        </p:txBody>
      </p:sp>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uota">
    <p:spTree>
      <p:nvGrpSpPr>
        <p:cNvPr id="1" name=""/>
        <p:cNvGrpSpPr/>
        <p:nvPr/>
      </p:nvGrpSpPr>
      <p:grpSpPr>
        <a:xfrm>
          <a:off x="0" y="0"/>
          <a:ext cx="0" cy="0"/>
          <a:chOff x="0" y="0"/>
          <a:chExt cx="0" cy="0"/>
        </a:xfrm>
      </p:grpSpPr>
      <p:sp>
        <p:nvSpPr>
          <p:cNvPr id="2" name="Segnaposto data 1"/>
          <p:cNvSpPr>
            <a:spLocks noGrp="1"/>
          </p:cNvSpPr>
          <p:nvPr>
            <p:ph type="dt" sz="half" idx="10"/>
          </p:nvPr>
        </p:nvSpPr>
        <p:spPr/>
        <p:txBody>
          <a:bodyPr/>
          <a:lstStyle/>
          <a:p>
            <a:fld id="{B65058E2-133C-48AE-BAA9-B08804C706AB}" type="datetime1">
              <a:rPr lang="it-IT" smtClean="0"/>
              <a:t>29/11/2018</a:t>
            </a:fld>
            <a:endParaRPr lang="it-IT"/>
          </a:p>
        </p:txBody>
      </p:sp>
      <p:sp>
        <p:nvSpPr>
          <p:cNvPr id="3" name="Segnaposto piè di pagina 2"/>
          <p:cNvSpPr>
            <a:spLocks noGrp="1"/>
          </p:cNvSpPr>
          <p:nvPr>
            <p:ph type="ftr" sz="quarter" idx="11"/>
          </p:nvPr>
        </p:nvSpPr>
        <p:spPr/>
        <p:txBody>
          <a:bodyPr/>
          <a:lstStyle/>
          <a:p>
            <a:endParaRPr lang="it-IT"/>
          </a:p>
        </p:txBody>
      </p:sp>
      <p:sp>
        <p:nvSpPr>
          <p:cNvPr id="4" name="Segnaposto numero diapositiva 3"/>
          <p:cNvSpPr>
            <a:spLocks noGrp="1"/>
          </p:cNvSpPr>
          <p:nvPr>
            <p:ph type="sldNum" sz="quarter" idx="12"/>
          </p:nvPr>
        </p:nvSpPr>
        <p:spPr/>
        <p:txBody>
          <a:bodyPr/>
          <a:lstStyle/>
          <a:p>
            <a:fld id="{E7A41E1B-4F70-4964-A407-84C68BE8251C}" type="slidenum">
              <a:rPr lang="it-IT" smtClean="0"/>
              <a:t>‹#›</a:t>
            </a:fld>
            <a:endParaRPr lang="it-IT"/>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457200" y="273050"/>
            <a:ext cx="3008313" cy="1162050"/>
          </a:xfrm>
        </p:spPr>
        <p:txBody>
          <a:bodyPr anchor="b"/>
          <a:lstStyle>
            <a:lvl1pPr algn="l">
              <a:defRPr sz="2000" b="1"/>
            </a:lvl1pPr>
          </a:lstStyle>
          <a:p>
            <a:r>
              <a:rPr lang="it-IT" smtClean="0"/>
              <a:t>Fare clic per modificare lo stile del titolo</a:t>
            </a:r>
            <a:endParaRPr lang="it-IT"/>
          </a:p>
        </p:txBody>
      </p:sp>
      <p:sp>
        <p:nvSpPr>
          <p:cNvPr id="3" name="Segnaposto contenuto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testo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smtClean="0"/>
              <a:t>Fare clic per modificare stili del testo dello schema</a:t>
            </a:r>
          </a:p>
        </p:txBody>
      </p:sp>
      <p:sp>
        <p:nvSpPr>
          <p:cNvPr id="5" name="Segnaposto data 4"/>
          <p:cNvSpPr>
            <a:spLocks noGrp="1"/>
          </p:cNvSpPr>
          <p:nvPr>
            <p:ph type="dt" sz="half" idx="10"/>
          </p:nvPr>
        </p:nvSpPr>
        <p:spPr/>
        <p:txBody>
          <a:bodyPr/>
          <a:lstStyle/>
          <a:p>
            <a:fld id="{21C30307-AB52-4B60-922F-4E38BB7C76E4}" type="datetime1">
              <a:rPr lang="it-IT" smtClean="0"/>
              <a:t>29/11/2018</a:t>
            </a:fld>
            <a:endParaRPr lang="it-IT"/>
          </a:p>
        </p:txBody>
      </p:sp>
      <p:sp>
        <p:nvSpPr>
          <p:cNvPr id="6" name="Segnaposto piè di pagina 5"/>
          <p:cNvSpPr>
            <a:spLocks noGrp="1"/>
          </p:cNvSpPr>
          <p:nvPr>
            <p:ph type="ftr" sz="quarter" idx="11"/>
          </p:nvPr>
        </p:nvSpPr>
        <p:spPr/>
        <p:txBody>
          <a:bodyPr/>
          <a:lstStyle/>
          <a:p>
            <a:endParaRPr lang="it-IT"/>
          </a:p>
        </p:txBody>
      </p:sp>
      <p:sp>
        <p:nvSpPr>
          <p:cNvPr id="7" name="Segnaposto numero diapositiva 6"/>
          <p:cNvSpPr>
            <a:spLocks noGrp="1"/>
          </p:cNvSpPr>
          <p:nvPr>
            <p:ph type="sldNum" sz="quarter" idx="12"/>
          </p:nvPr>
        </p:nvSpPr>
        <p:spPr/>
        <p:txBody>
          <a:bodyPr/>
          <a:lstStyle/>
          <a:p>
            <a:fld id="{E7A41E1B-4F70-4964-A407-84C68BE8251C}" type="slidenum">
              <a:rPr lang="it-IT" smtClean="0"/>
              <a:t>‹#›</a:t>
            </a:fld>
            <a:endParaRPr lang="it-IT"/>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1792288" y="4800600"/>
            <a:ext cx="5486400" cy="566738"/>
          </a:xfrm>
        </p:spPr>
        <p:txBody>
          <a:bodyPr anchor="b"/>
          <a:lstStyle>
            <a:lvl1pPr algn="l">
              <a:defRPr sz="2000" b="1"/>
            </a:lvl1pPr>
          </a:lstStyle>
          <a:p>
            <a:r>
              <a:rPr lang="it-IT" smtClean="0"/>
              <a:t>Fare clic per modificare lo stile del titolo</a:t>
            </a:r>
            <a:endParaRPr lang="it-IT"/>
          </a:p>
        </p:txBody>
      </p:sp>
      <p:sp>
        <p:nvSpPr>
          <p:cNvPr id="3" name="Segnaposto immagine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it-IT"/>
          </a:p>
        </p:txBody>
      </p:sp>
      <p:sp>
        <p:nvSpPr>
          <p:cNvPr id="4" name="Segnaposto testo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smtClean="0"/>
              <a:t>Fare clic per modificare stili del testo dello schema</a:t>
            </a:r>
          </a:p>
        </p:txBody>
      </p:sp>
      <p:sp>
        <p:nvSpPr>
          <p:cNvPr id="5" name="Segnaposto data 4"/>
          <p:cNvSpPr>
            <a:spLocks noGrp="1"/>
          </p:cNvSpPr>
          <p:nvPr>
            <p:ph type="dt" sz="half" idx="10"/>
          </p:nvPr>
        </p:nvSpPr>
        <p:spPr/>
        <p:txBody>
          <a:bodyPr/>
          <a:lstStyle/>
          <a:p>
            <a:fld id="{41EC7203-1305-4353-B20F-8ED83B540804}" type="datetime1">
              <a:rPr lang="it-IT" smtClean="0"/>
              <a:t>29/11/2018</a:t>
            </a:fld>
            <a:endParaRPr lang="it-IT"/>
          </a:p>
        </p:txBody>
      </p:sp>
      <p:sp>
        <p:nvSpPr>
          <p:cNvPr id="6" name="Segnaposto piè di pagina 5"/>
          <p:cNvSpPr>
            <a:spLocks noGrp="1"/>
          </p:cNvSpPr>
          <p:nvPr>
            <p:ph type="ftr" sz="quarter" idx="11"/>
          </p:nvPr>
        </p:nvSpPr>
        <p:spPr/>
        <p:txBody>
          <a:bodyPr/>
          <a:lstStyle/>
          <a:p>
            <a:endParaRPr lang="it-IT"/>
          </a:p>
        </p:txBody>
      </p:sp>
      <p:sp>
        <p:nvSpPr>
          <p:cNvPr id="7" name="Segnaposto numero diapositiva 6"/>
          <p:cNvSpPr>
            <a:spLocks noGrp="1"/>
          </p:cNvSpPr>
          <p:nvPr>
            <p:ph type="sldNum" sz="quarter" idx="12"/>
          </p:nvPr>
        </p:nvSpPr>
        <p:spPr/>
        <p:txBody>
          <a:bodyPr/>
          <a:lstStyle/>
          <a:p>
            <a:fld id="{E7A41E1B-4F70-4964-A407-84C68BE8251C}" type="slidenum">
              <a:rPr lang="it-IT" smtClean="0"/>
              <a:t>‹#›</a:t>
            </a:fld>
            <a:endParaRPr lang="it-IT"/>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titolo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it-IT" smtClean="0"/>
              <a:t>Fare clic per modificare lo stile del titolo</a:t>
            </a:r>
            <a:endParaRPr lang="it-IT"/>
          </a:p>
        </p:txBody>
      </p:sp>
      <p:sp>
        <p:nvSpPr>
          <p:cNvPr id="3" name="Segnaposto testo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20EE29F-E0B4-4552-9324-6752C36C9CB4}" type="datetime1">
              <a:rPr lang="it-IT" smtClean="0"/>
              <a:t>29/11/2018</a:t>
            </a:fld>
            <a:endParaRPr lang="it-IT"/>
          </a:p>
        </p:txBody>
      </p:sp>
      <p:sp>
        <p:nvSpPr>
          <p:cNvPr id="5" name="Segnaposto piè di pagina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it-IT"/>
          </a:p>
        </p:txBody>
      </p:sp>
      <p:sp>
        <p:nvSpPr>
          <p:cNvPr id="6" name="Segnaposto numero diapositiva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endParaRPr lang="it-IT"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6.xml"/><Relationship Id="rId4" Type="http://schemas.openxmlformats.org/officeDocument/2006/relationships/image" Target="../media/image3.jpg"/></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6.xml"/><Relationship Id="rId4" Type="http://schemas.openxmlformats.org/officeDocument/2006/relationships/image" Target="../media/image3.jpg"/></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6.xml"/><Relationship Id="rId4" Type="http://schemas.openxmlformats.org/officeDocument/2006/relationships/image" Target="../media/image3.jp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ctrTitle"/>
          </p:nvPr>
        </p:nvSpPr>
        <p:spPr>
          <a:xfrm>
            <a:off x="755576" y="2440225"/>
            <a:ext cx="7772400" cy="1470025"/>
          </a:xfrm>
        </p:spPr>
        <p:txBody>
          <a:bodyPr>
            <a:normAutofit fontScale="90000"/>
          </a:bodyPr>
          <a:lstStyle/>
          <a:p>
            <a:r>
              <a:rPr lang="en-AU" dirty="0" smtClean="0">
                <a:solidFill>
                  <a:srgbClr val="FF0000"/>
                </a:solidFill>
              </a:rPr>
              <a:t>EPS SPID/RFSP </a:t>
            </a:r>
            <a:r>
              <a:rPr lang="en-AU" dirty="0" smtClean="0">
                <a:solidFill>
                  <a:srgbClr val="00B050"/>
                </a:solidFill>
              </a:rPr>
              <a:t>concept</a:t>
            </a:r>
            <a:r>
              <a:rPr lang="en-AU" dirty="0" smtClean="0">
                <a:solidFill>
                  <a:srgbClr val="FF0000"/>
                </a:solidFill>
              </a:rPr>
              <a:t> extension</a:t>
            </a:r>
            <a:br>
              <a:rPr lang="en-AU" dirty="0" smtClean="0">
                <a:solidFill>
                  <a:srgbClr val="FF0000"/>
                </a:solidFill>
              </a:rPr>
            </a:br>
            <a:r>
              <a:rPr lang="en-AU" dirty="0" smtClean="0">
                <a:solidFill>
                  <a:srgbClr val="FF0000"/>
                </a:solidFill>
              </a:rPr>
              <a:t>TEI-16 Proposal</a:t>
            </a:r>
            <a:br>
              <a:rPr lang="en-AU" dirty="0" smtClean="0">
                <a:solidFill>
                  <a:srgbClr val="FF0000"/>
                </a:solidFill>
              </a:rPr>
            </a:br>
            <a:endParaRPr lang="it-IT" b="1" dirty="0">
              <a:solidFill>
                <a:srgbClr val="FF0000"/>
              </a:solidFill>
            </a:endParaRPr>
          </a:p>
        </p:txBody>
      </p:sp>
      <p:sp>
        <p:nvSpPr>
          <p:cNvPr id="3" name="TextBox 2"/>
          <p:cNvSpPr txBox="1"/>
          <p:nvPr/>
        </p:nvSpPr>
        <p:spPr>
          <a:xfrm>
            <a:off x="1043608" y="4581128"/>
            <a:ext cx="7290033" cy="369332"/>
          </a:xfrm>
          <a:prstGeom prst="rect">
            <a:avLst/>
          </a:prstGeom>
          <a:noFill/>
        </p:spPr>
        <p:txBody>
          <a:bodyPr wrap="square" rtlCol="0">
            <a:spAutoFit/>
          </a:bodyPr>
          <a:lstStyle/>
          <a:p>
            <a:r>
              <a:rPr lang="en-GB" dirty="0" smtClean="0"/>
              <a:t>Source: Vodafone, Verizon, Telstra, Telecom Italia, Ericsson</a:t>
            </a:r>
            <a:endParaRPr lang="en-GB" dirty="0"/>
          </a:p>
        </p:txBody>
      </p:sp>
      <p:sp>
        <p:nvSpPr>
          <p:cNvPr id="4" name="Slide Number Placeholder 3"/>
          <p:cNvSpPr>
            <a:spLocks noGrp="1"/>
          </p:cNvSpPr>
          <p:nvPr>
            <p:ph type="sldNum" sz="quarter" idx="12"/>
          </p:nvPr>
        </p:nvSpPr>
        <p:spPr/>
        <p:txBody>
          <a:bodyPr/>
          <a:lstStyle/>
          <a:p>
            <a:fld id="{E7A41E1B-4F70-4964-A407-84C68BE8251C}" type="slidenum">
              <a:rPr lang="it-IT" smtClean="0"/>
              <a:t>1</a:t>
            </a:fld>
            <a:endParaRPr lang="it-IT" dirty="0"/>
          </a:p>
        </p:txBody>
      </p:sp>
      <p:sp>
        <p:nvSpPr>
          <p:cNvPr id="5" name="Rectangle 4"/>
          <p:cNvSpPr/>
          <p:nvPr/>
        </p:nvSpPr>
        <p:spPr>
          <a:xfrm>
            <a:off x="755576" y="188640"/>
            <a:ext cx="4968552" cy="646331"/>
          </a:xfrm>
          <a:prstGeom prst="rect">
            <a:avLst/>
          </a:prstGeom>
        </p:spPr>
        <p:txBody>
          <a:bodyPr wrap="square">
            <a:spAutoFit/>
          </a:bodyPr>
          <a:lstStyle/>
          <a:p>
            <a:pPr hangingPunct="0"/>
            <a:r>
              <a:rPr lang="en-GB" b="1" dirty="0"/>
              <a:t>SA WG2 Meeting #</a:t>
            </a:r>
            <a:r>
              <a:rPr lang="en-GB" b="1" dirty="0" smtClean="0"/>
              <a:t>129bis</a:t>
            </a:r>
            <a:br>
              <a:rPr lang="en-GB" b="1" dirty="0" smtClean="0"/>
            </a:br>
            <a:r>
              <a:rPr lang="en-GB" b="1" dirty="0"/>
              <a:t>November 26 - 30, 2018, West Palm Beach, USA</a:t>
            </a:r>
            <a:endParaRPr lang="en-GB" dirty="0"/>
          </a:p>
        </p:txBody>
      </p:sp>
      <p:sp>
        <p:nvSpPr>
          <p:cNvPr id="6" name="TextBox 5"/>
          <p:cNvSpPr txBox="1"/>
          <p:nvPr/>
        </p:nvSpPr>
        <p:spPr>
          <a:xfrm>
            <a:off x="1019691" y="5142865"/>
            <a:ext cx="1781642" cy="369332"/>
          </a:xfrm>
          <a:prstGeom prst="rect">
            <a:avLst/>
          </a:prstGeom>
          <a:noFill/>
        </p:spPr>
        <p:txBody>
          <a:bodyPr wrap="none" rtlCol="0">
            <a:spAutoFit/>
          </a:bodyPr>
          <a:lstStyle/>
          <a:p>
            <a:r>
              <a:rPr lang="en-GB" dirty="0" smtClean="0"/>
              <a:t>Agenda item: 7.1</a:t>
            </a:r>
            <a:endParaRPr lang="en-GB" dirty="0"/>
          </a:p>
        </p:txBody>
      </p:sp>
      <p:sp>
        <p:nvSpPr>
          <p:cNvPr id="7" name="TextBox 6"/>
          <p:cNvSpPr txBox="1"/>
          <p:nvPr/>
        </p:nvSpPr>
        <p:spPr>
          <a:xfrm>
            <a:off x="5879405" y="195098"/>
            <a:ext cx="3240360" cy="1754326"/>
          </a:xfrm>
          <a:prstGeom prst="rect">
            <a:avLst/>
          </a:prstGeom>
          <a:noFill/>
        </p:spPr>
        <p:txBody>
          <a:bodyPr wrap="square" rtlCol="0">
            <a:spAutoFit/>
          </a:bodyPr>
          <a:lstStyle/>
          <a:p>
            <a:pPr algn="r"/>
            <a:r>
              <a:rPr lang="en-GB" dirty="0" err="1" smtClean="0"/>
              <a:t>Tdoc</a:t>
            </a:r>
            <a:r>
              <a:rPr lang="en-GB" dirty="0" smtClean="0"/>
              <a:t> S2-1812492</a:t>
            </a:r>
          </a:p>
          <a:p>
            <a:pPr algn="r"/>
            <a:r>
              <a:rPr lang="en-GB" dirty="0" smtClean="0"/>
              <a:t>Rev of S2-1812020</a:t>
            </a:r>
          </a:p>
          <a:p>
            <a:pPr algn="r"/>
            <a:endParaRPr lang="en-GB" dirty="0" smtClean="0"/>
          </a:p>
          <a:p>
            <a:pPr algn="r"/>
            <a:r>
              <a:rPr lang="en-GB" dirty="0" smtClean="0"/>
              <a:t>Slides 3 and 4 added. </a:t>
            </a:r>
            <a:r>
              <a:rPr lang="en-GB" dirty="0" smtClean="0">
                <a:solidFill>
                  <a:srgbClr val="00B050"/>
                </a:solidFill>
              </a:rPr>
              <a:t>Other changes in Green/</a:t>
            </a:r>
            <a:r>
              <a:rPr lang="en-GB" strike="sngStrike" dirty="0" smtClean="0"/>
              <a:t>strikethrough</a:t>
            </a:r>
          </a:p>
          <a:p>
            <a:pPr algn="r"/>
            <a:endParaRPr lang="en-GB" dirty="0">
              <a:solidFill>
                <a:schemeClr val="accent1">
                  <a:lumMod val="75000"/>
                </a:schemeClr>
              </a:solidFill>
            </a:endParaRPr>
          </a:p>
        </p:txBody>
      </p:sp>
    </p:spTree>
    <p:extLst>
      <p:ext uri="{BB962C8B-B14F-4D97-AF65-F5344CB8AC3E}">
        <p14:creationId xmlns:p14="http://schemas.microsoft.com/office/powerpoint/2010/main" val="271356332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vert="horz" lIns="91440" tIns="45720" rIns="91440" bIns="45720" rtlCol="0" anchor="ctr">
            <a:normAutofit/>
          </a:bodyPr>
          <a:lstStyle/>
          <a:p>
            <a:pPr algn="l"/>
            <a:r>
              <a:rPr lang="en-US" sz="2800" dirty="0" smtClean="0">
                <a:solidFill>
                  <a:srgbClr val="FF0000"/>
                </a:solidFill>
              </a:rPr>
              <a:t>Specification Impacts of SPID/RFSP </a:t>
            </a:r>
            <a:endParaRPr lang="it-IT" sz="2800" b="1" dirty="0">
              <a:solidFill>
                <a:srgbClr val="FF0000"/>
              </a:solidFill>
            </a:endParaRPr>
          </a:p>
        </p:txBody>
      </p:sp>
      <p:sp>
        <p:nvSpPr>
          <p:cNvPr id="3" name="Segnaposto contenuto 2"/>
          <p:cNvSpPr>
            <a:spLocks noGrp="1"/>
          </p:cNvSpPr>
          <p:nvPr>
            <p:ph idx="1"/>
          </p:nvPr>
        </p:nvSpPr>
        <p:spPr>
          <a:xfrm>
            <a:off x="467544" y="1340768"/>
            <a:ext cx="8229600" cy="5015582"/>
          </a:xfrm>
        </p:spPr>
        <p:txBody>
          <a:bodyPr vert="horz" lIns="91440" tIns="45720" rIns="91440" bIns="45720" rtlCol="0">
            <a:normAutofit lnSpcReduction="10000"/>
          </a:bodyPr>
          <a:lstStyle/>
          <a:p>
            <a:r>
              <a:rPr lang="en-GB" sz="1600" dirty="0" smtClean="0"/>
              <a:t>Stage 2: TS 23.401</a:t>
            </a:r>
          </a:p>
          <a:p>
            <a:pPr lvl="1"/>
            <a:r>
              <a:rPr lang="en-GB" sz="1400" strike="sngStrike" dirty="0" smtClean="0">
                <a:solidFill>
                  <a:srgbClr val="00B050"/>
                </a:solidFill>
              </a:rPr>
              <a:t>Potentially no change needed in 4.3.6</a:t>
            </a:r>
          </a:p>
          <a:p>
            <a:pPr lvl="1"/>
            <a:r>
              <a:rPr lang="en-GB" sz="1400" strike="sngStrike" dirty="0" smtClean="0">
                <a:solidFill>
                  <a:srgbClr val="00B050"/>
                </a:solidFill>
              </a:rPr>
              <a:t>However, probably useful to </a:t>
            </a:r>
            <a:r>
              <a:rPr lang="en-GB" sz="1400" dirty="0" smtClean="0"/>
              <a:t>describe  in </a:t>
            </a:r>
            <a:r>
              <a:rPr lang="en-GB" sz="1400" dirty="0" smtClean="0">
                <a:solidFill>
                  <a:srgbClr val="00B050"/>
                </a:solidFill>
              </a:rPr>
              <a:t>clause 4.3.6 of TS 24.301 </a:t>
            </a:r>
            <a:r>
              <a:rPr lang="en-GB" sz="1400" dirty="0" smtClean="0"/>
              <a:t>the added field, and update the HSS and MME storage tables</a:t>
            </a:r>
          </a:p>
          <a:p>
            <a:pPr lvl="1"/>
            <a:r>
              <a:rPr lang="en-GB" sz="1400" dirty="0"/>
              <a:t>Existing ‘</a:t>
            </a:r>
            <a:r>
              <a:rPr lang="en-GB" sz="1400" dirty="0" err="1"/>
              <a:t>fallback</a:t>
            </a:r>
            <a:r>
              <a:rPr lang="en-GB" sz="1400" dirty="0" smtClean="0"/>
              <a:t>’ mechanisms support partial rollout in core or RAN:</a:t>
            </a:r>
            <a:endParaRPr lang="en-GB" sz="1400" dirty="0"/>
          </a:p>
          <a:p>
            <a:pPr marL="457200" lvl="1" indent="0">
              <a:buNone/>
            </a:pPr>
            <a:r>
              <a:rPr lang="en-GB" sz="1200" dirty="0" smtClean="0"/>
              <a:t>	“…</a:t>
            </a:r>
            <a:r>
              <a:rPr lang="en-GB" sz="1200" i="1" dirty="0"/>
              <a:t>The MME stores the subscribed RFSP Index value received from the HSS and the RFSP Index value in use. During the Tracking Area Update procedure, the MME may update the RFSP Index value in use (e.g. the MME may need to update the RFSP Index value in use if the UE related context information in the MME has changed</a:t>
            </a:r>
            <a:r>
              <a:rPr lang="en-GB" sz="1200" i="1" dirty="0" smtClean="0"/>
              <a:t>)…”</a:t>
            </a:r>
          </a:p>
          <a:p>
            <a:pPr marL="457200" lvl="1" indent="0">
              <a:buNone/>
            </a:pPr>
            <a:r>
              <a:rPr lang="en-GB" sz="1200" i="1" dirty="0" smtClean="0"/>
              <a:t>-	</a:t>
            </a:r>
            <a:r>
              <a:rPr lang="en-GB" sz="1200" dirty="0" smtClean="0">
                <a:solidFill>
                  <a:srgbClr val="00B050"/>
                </a:solidFill>
              </a:rPr>
              <a:t>Add RFSP and the new parameter to S1-Path Switch </a:t>
            </a:r>
            <a:r>
              <a:rPr lang="en-GB" sz="1200" dirty="0" err="1" smtClean="0">
                <a:solidFill>
                  <a:srgbClr val="00B050"/>
                </a:solidFill>
              </a:rPr>
              <a:t>Ack</a:t>
            </a:r>
            <a:r>
              <a:rPr lang="en-GB" sz="1200" dirty="0" smtClean="0">
                <a:solidFill>
                  <a:srgbClr val="00B050"/>
                </a:solidFill>
              </a:rPr>
              <a:t> to handle mix of supporting and non-supporting </a:t>
            </a:r>
            <a:r>
              <a:rPr lang="en-GB" sz="1200" dirty="0" err="1" smtClean="0">
                <a:solidFill>
                  <a:srgbClr val="00B050"/>
                </a:solidFill>
              </a:rPr>
              <a:t>eNBs</a:t>
            </a:r>
            <a:endParaRPr lang="en-GB" sz="1200" dirty="0">
              <a:solidFill>
                <a:srgbClr val="00B050"/>
              </a:solidFill>
            </a:endParaRPr>
          </a:p>
          <a:p>
            <a:r>
              <a:rPr lang="en-GB" sz="1600" dirty="0" smtClean="0"/>
              <a:t>Interworking with 5GCore Depends whether RFSP extension is desired in 5GCore</a:t>
            </a:r>
          </a:p>
          <a:p>
            <a:pPr lvl="1"/>
            <a:r>
              <a:rPr lang="en-GB" sz="1500" dirty="0" smtClean="0"/>
              <a:t>Can reuse S10 (= N26) functionality</a:t>
            </a:r>
          </a:p>
          <a:p>
            <a:pPr lvl="1"/>
            <a:r>
              <a:rPr lang="en-GB" sz="1500" dirty="0" smtClean="0"/>
              <a:t>TS 23.501 clause 5.3.4.3 is close copy of clause 4.3.6 of TS 23.401.</a:t>
            </a:r>
          </a:p>
          <a:p>
            <a:r>
              <a:rPr lang="en-GB" sz="1600" dirty="0" smtClean="0"/>
              <a:t>CT 4 specifications:</a:t>
            </a:r>
          </a:p>
          <a:p>
            <a:pPr lvl="1"/>
            <a:r>
              <a:rPr lang="en-GB" sz="1400" dirty="0" smtClean="0"/>
              <a:t>29.272 Diameter,  add </a:t>
            </a:r>
            <a:r>
              <a:rPr lang="en-GB" sz="1400" dirty="0" smtClean="0">
                <a:solidFill>
                  <a:srgbClr val="00B050"/>
                </a:solidFill>
              </a:rPr>
              <a:t>new parameter </a:t>
            </a:r>
            <a:r>
              <a:rPr lang="en-GB" sz="1400" dirty="0" smtClean="0"/>
              <a:t>to the Subscription-Data AVP (which carries the existing RAT-Frequency-Selection-Priority-ID)</a:t>
            </a:r>
          </a:p>
          <a:p>
            <a:pPr lvl="1"/>
            <a:r>
              <a:rPr lang="en-GB" sz="1400" dirty="0" smtClean="0"/>
              <a:t>29.274 GTP-C, add the ‘subscribed’ and ‘in use’  </a:t>
            </a:r>
            <a:r>
              <a:rPr lang="en-GB" sz="1400" dirty="0" smtClean="0">
                <a:solidFill>
                  <a:srgbClr val="00B050"/>
                </a:solidFill>
              </a:rPr>
              <a:t>values for the new parameter </a:t>
            </a:r>
            <a:r>
              <a:rPr lang="en-GB" sz="1400" dirty="0"/>
              <a:t>t</a:t>
            </a:r>
            <a:r>
              <a:rPr lang="en-GB" sz="1400" dirty="0" smtClean="0"/>
              <a:t>o Forward Relocation Request and Context Response messages (which carry the existing RFSP Index parameters</a:t>
            </a:r>
            <a:r>
              <a:rPr lang="en-GB" sz="1200" dirty="0" smtClean="0"/>
              <a:t>)</a:t>
            </a:r>
          </a:p>
          <a:p>
            <a:r>
              <a:rPr lang="en-GB" sz="1600" dirty="0" smtClean="0"/>
              <a:t>RAN 3 specifications</a:t>
            </a:r>
          </a:p>
          <a:p>
            <a:pPr marL="571500" lvl="1" indent="-171450">
              <a:buFontTx/>
              <a:buChar char="-"/>
            </a:pPr>
            <a:r>
              <a:rPr lang="en-GB" sz="1400" dirty="0" smtClean="0"/>
              <a:t>36.413 S1 AP, add the </a:t>
            </a:r>
            <a:r>
              <a:rPr lang="en-GB" sz="1400" dirty="0" smtClean="0">
                <a:solidFill>
                  <a:srgbClr val="00B050"/>
                </a:solidFill>
              </a:rPr>
              <a:t>new parameter </a:t>
            </a:r>
            <a:r>
              <a:rPr lang="en-GB" sz="1400" dirty="0" smtClean="0"/>
              <a:t>to messages carrying </a:t>
            </a:r>
            <a:r>
              <a:rPr lang="en-GB" sz="1400" i="1" dirty="0" smtClean="0"/>
              <a:t>Subscriber </a:t>
            </a:r>
            <a:r>
              <a:rPr lang="en-GB" sz="1400" i="1" dirty="0"/>
              <a:t>Profile ID</a:t>
            </a:r>
            <a:r>
              <a:rPr lang="en-GB" sz="1400" dirty="0"/>
              <a:t> </a:t>
            </a:r>
            <a:r>
              <a:rPr lang="en-GB" sz="1400" i="1" dirty="0"/>
              <a:t>for RAT/Frequency </a:t>
            </a:r>
            <a:r>
              <a:rPr lang="en-GB" sz="1400" i="1" dirty="0" smtClean="0"/>
              <a:t>priority</a:t>
            </a:r>
          </a:p>
          <a:p>
            <a:pPr marL="571500" lvl="1" indent="-171450">
              <a:buFontTx/>
              <a:buChar char="-"/>
            </a:pPr>
            <a:r>
              <a:rPr lang="en-GB" sz="1400" dirty="0" smtClean="0"/>
              <a:t>36.423 X2 AP: as S1-AP</a:t>
            </a:r>
          </a:p>
          <a:p>
            <a:pPr marL="571500" lvl="1" indent="-171450">
              <a:buFontTx/>
              <a:buChar char="-"/>
            </a:pPr>
            <a:r>
              <a:rPr lang="en-GB" sz="1400" dirty="0" smtClean="0"/>
              <a:t>36.300 potentially add new “well known” value for Enterprise</a:t>
            </a:r>
          </a:p>
        </p:txBody>
      </p:sp>
      <p:sp>
        <p:nvSpPr>
          <p:cNvPr id="4" name="Slide Number Placeholder 3"/>
          <p:cNvSpPr>
            <a:spLocks noGrp="1"/>
          </p:cNvSpPr>
          <p:nvPr>
            <p:ph type="sldNum" sz="quarter" idx="12"/>
          </p:nvPr>
        </p:nvSpPr>
        <p:spPr/>
        <p:txBody>
          <a:bodyPr/>
          <a:lstStyle/>
          <a:p>
            <a:fld id="{E7A41E1B-4F70-4964-A407-84C68BE8251C}" type="slidenum">
              <a:rPr lang="it-IT" smtClean="0"/>
              <a:t>10</a:t>
            </a:fld>
            <a:endParaRPr lang="it-IT"/>
          </a:p>
        </p:txBody>
      </p:sp>
    </p:spTree>
    <p:extLst>
      <p:ext uri="{BB962C8B-B14F-4D97-AF65-F5344CB8AC3E}">
        <p14:creationId xmlns:p14="http://schemas.microsoft.com/office/powerpoint/2010/main" val="39975503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vert="horz" lIns="91440" tIns="45720" rIns="91440" bIns="45720" rtlCol="0" anchor="ctr">
            <a:normAutofit/>
          </a:bodyPr>
          <a:lstStyle/>
          <a:p>
            <a:pPr algn="l"/>
            <a:r>
              <a:rPr lang="it-IT" sz="2800" b="1" dirty="0" err="1" smtClean="0">
                <a:solidFill>
                  <a:srgbClr val="FF0000"/>
                </a:solidFill>
              </a:rPr>
              <a:t>Proposals</a:t>
            </a:r>
            <a:endParaRPr lang="it-IT" sz="2800" b="1" dirty="0">
              <a:solidFill>
                <a:srgbClr val="FF0000"/>
              </a:solidFill>
            </a:endParaRPr>
          </a:p>
        </p:txBody>
      </p:sp>
      <p:sp>
        <p:nvSpPr>
          <p:cNvPr id="3" name="Segnaposto contenuto 2"/>
          <p:cNvSpPr>
            <a:spLocks noGrp="1"/>
          </p:cNvSpPr>
          <p:nvPr>
            <p:ph idx="1"/>
          </p:nvPr>
        </p:nvSpPr>
        <p:spPr/>
        <p:txBody>
          <a:bodyPr vert="horz" lIns="91440" tIns="45720" rIns="91440" bIns="45720" rtlCol="0">
            <a:normAutofit/>
          </a:bodyPr>
          <a:lstStyle/>
          <a:p>
            <a:endParaRPr lang="en-GB" sz="1600" b="1" dirty="0" smtClean="0"/>
          </a:p>
          <a:p>
            <a:endParaRPr lang="en-GB" sz="1600" b="1" dirty="0"/>
          </a:p>
          <a:p>
            <a:endParaRPr lang="en-US" sz="1600" b="1" dirty="0">
              <a:solidFill>
                <a:srgbClr val="FF0000"/>
              </a:solidFill>
            </a:endParaRPr>
          </a:p>
        </p:txBody>
      </p:sp>
      <p:sp>
        <p:nvSpPr>
          <p:cNvPr id="4" name="Slide Number Placeholder 3"/>
          <p:cNvSpPr>
            <a:spLocks noGrp="1"/>
          </p:cNvSpPr>
          <p:nvPr>
            <p:ph type="sldNum" sz="quarter" idx="12"/>
          </p:nvPr>
        </p:nvSpPr>
        <p:spPr/>
        <p:txBody>
          <a:bodyPr/>
          <a:lstStyle/>
          <a:p>
            <a:fld id="{E7A41E1B-4F70-4964-A407-84C68BE8251C}" type="slidenum">
              <a:rPr lang="it-IT" smtClean="0"/>
              <a:t>11</a:t>
            </a:fld>
            <a:endParaRPr lang="it-IT"/>
          </a:p>
        </p:txBody>
      </p:sp>
      <p:sp>
        <p:nvSpPr>
          <p:cNvPr id="5" name="TextBox 4"/>
          <p:cNvSpPr txBox="1"/>
          <p:nvPr/>
        </p:nvSpPr>
        <p:spPr>
          <a:xfrm>
            <a:off x="899592" y="1916832"/>
            <a:ext cx="7344816" cy="2308324"/>
          </a:xfrm>
          <a:prstGeom prst="rect">
            <a:avLst/>
          </a:prstGeom>
          <a:noFill/>
        </p:spPr>
        <p:txBody>
          <a:bodyPr wrap="square" rtlCol="0">
            <a:spAutoFit/>
          </a:bodyPr>
          <a:lstStyle/>
          <a:p>
            <a:pPr marL="342900" indent="-342900">
              <a:buFont typeface="+mj-lt"/>
              <a:buAutoNum type="alphaLcParenR"/>
            </a:pPr>
            <a:r>
              <a:rPr lang="en-GB" dirty="0" smtClean="0"/>
              <a:t>Agree to draft TEI-16 EPC CRs for this functionality.</a:t>
            </a:r>
          </a:p>
          <a:p>
            <a:pPr marL="342900" indent="-342900">
              <a:buFont typeface="+mj-lt"/>
              <a:buAutoNum type="alphaLcParenR"/>
            </a:pPr>
            <a:endParaRPr lang="en-GB" dirty="0"/>
          </a:p>
          <a:p>
            <a:pPr marL="342900" indent="-342900">
              <a:buFont typeface="+mj-lt"/>
              <a:buAutoNum type="alphaLcParenR"/>
            </a:pPr>
            <a:r>
              <a:rPr lang="en-GB" dirty="0" smtClean="0"/>
              <a:t> </a:t>
            </a:r>
            <a:r>
              <a:rPr lang="en-GB" strike="sngStrike" dirty="0" smtClean="0">
                <a:solidFill>
                  <a:srgbClr val="00B050"/>
                </a:solidFill>
              </a:rPr>
              <a:t>Decide now whether or  </a:t>
            </a:r>
            <a:r>
              <a:rPr lang="en-GB" dirty="0" smtClean="0">
                <a:solidFill>
                  <a:srgbClr val="00B050"/>
                </a:solidFill>
              </a:rPr>
              <a:t>Agree </a:t>
            </a:r>
            <a:r>
              <a:rPr lang="en-GB" dirty="0" smtClean="0"/>
              <a:t>not to replicate in 5GCore.</a:t>
            </a:r>
          </a:p>
          <a:p>
            <a:pPr marL="342900" indent="-342900">
              <a:buFont typeface="+mj-lt"/>
              <a:buAutoNum type="alphaLcParenR"/>
            </a:pPr>
            <a:endParaRPr lang="en-GB" dirty="0" smtClean="0"/>
          </a:p>
          <a:p>
            <a:pPr marL="342900" indent="-342900">
              <a:buFont typeface="+mj-lt"/>
              <a:buAutoNum type="alphaLcParenR"/>
            </a:pPr>
            <a:r>
              <a:rPr lang="en-GB" dirty="0" smtClean="0"/>
              <a:t>Allocate 0.5 TU in SA2 for this work.</a:t>
            </a:r>
          </a:p>
          <a:p>
            <a:pPr marL="342900" indent="-342900">
              <a:buFont typeface="+mj-lt"/>
              <a:buAutoNum type="alphaLcParenR"/>
            </a:pPr>
            <a:endParaRPr lang="en-GB" dirty="0" smtClean="0"/>
          </a:p>
          <a:p>
            <a:pPr marL="342900" indent="-342900">
              <a:buFont typeface="+mj-lt"/>
              <a:buAutoNum type="alphaLcParenR"/>
            </a:pPr>
            <a:r>
              <a:rPr lang="en-GB" dirty="0" smtClean="0"/>
              <a:t>Report to SA/RAN/CT on the need for limited stage 3 work.</a:t>
            </a:r>
            <a:endParaRPr lang="en-GB" dirty="0"/>
          </a:p>
          <a:p>
            <a:endParaRPr lang="en-GB" dirty="0"/>
          </a:p>
        </p:txBody>
      </p:sp>
    </p:spTree>
    <p:extLst>
      <p:ext uri="{BB962C8B-B14F-4D97-AF65-F5344CB8AC3E}">
        <p14:creationId xmlns:p14="http://schemas.microsoft.com/office/powerpoint/2010/main" val="184280795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74638"/>
            <a:ext cx="8937848" cy="1143000"/>
          </a:xfrm>
        </p:spPr>
        <p:txBody>
          <a:bodyPr>
            <a:normAutofit fontScale="90000"/>
          </a:bodyPr>
          <a:lstStyle/>
          <a:p>
            <a:r>
              <a:rPr lang="en-GB" dirty="0" smtClean="0">
                <a:solidFill>
                  <a:srgbClr val="FF0000"/>
                </a:solidFill>
              </a:rPr>
              <a:t>Use case</a:t>
            </a:r>
            <a:r>
              <a:rPr lang="en-GB" dirty="0" smtClean="0">
                <a:solidFill>
                  <a:srgbClr val="00B050"/>
                </a:solidFill>
              </a:rPr>
              <a:t> 1</a:t>
            </a:r>
            <a:r>
              <a:rPr lang="en-GB" dirty="0" smtClean="0"/>
              <a:t>: Prioritise capacity for a specific enterprise on a specific macro cell</a:t>
            </a:r>
            <a:endParaRPr lang="en-GB" dirty="0"/>
          </a:p>
        </p:txBody>
      </p:sp>
      <p:sp>
        <p:nvSpPr>
          <p:cNvPr id="3" name="Slide Number Placeholder 2"/>
          <p:cNvSpPr>
            <a:spLocks noGrp="1"/>
          </p:cNvSpPr>
          <p:nvPr>
            <p:ph type="sldNum" sz="quarter" idx="12"/>
          </p:nvPr>
        </p:nvSpPr>
        <p:spPr>
          <a:xfrm>
            <a:off x="6804248" y="6492875"/>
            <a:ext cx="2133600" cy="365125"/>
          </a:xfrm>
        </p:spPr>
        <p:txBody>
          <a:bodyPr/>
          <a:lstStyle/>
          <a:p>
            <a:fld id="{E7A41E1B-4F70-4964-A407-84C68BE8251C}" type="slidenum">
              <a:rPr lang="it-IT" smtClean="0"/>
              <a:t>2</a:t>
            </a:fld>
            <a:endParaRPr lang="it-IT" dirty="0"/>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94475" y="1962426"/>
            <a:ext cx="2327938" cy="2869146"/>
          </a:xfrm>
          <a:prstGeom prst="rect">
            <a:avLst/>
          </a:prstGeom>
        </p:spPr>
      </p:pic>
      <p:pic>
        <p:nvPicPr>
          <p:cNvPr id="5" name="Pictur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292080" y="1916832"/>
            <a:ext cx="2327938" cy="2869146"/>
          </a:xfrm>
          <a:prstGeom prst="rect">
            <a:avLst/>
          </a:prstGeom>
        </p:spPr>
      </p:pic>
      <p:pic>
        <p:nvPicPr>
          <p:cNvPr id="13" name="Picture 3" descr="C:\Users\listerd\AppData\Local\Microsoft\Windows\Temporary Internet Files\Content.IE5\SOPER40J\cell-tower[1].png"/>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2220196" y="2926978"/>
            <a:ext cx="672244" cy="1353041"/>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3" descr="C:\Users\listerd\AppData\Local\Microsoft\Windows\Temporary Internet Files\Content.IE5\SOPER40J\cell-tower[1].png"/>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4801175" y="2250458"/>
            <a:ext cx="672244" cy="1353041"/>
          </a:xfrm>
          <a:prstGeom prst="rect">
            <a:avLst/>
          </a:prstGeom>
          <a:noFill/>
          <a:extLst>
            <a:ext uri="{909E8E84-426E-40DD-AFC4-6F175D3DCCD1}">
              <a14:hiddenFill xmlns:a14="http://schemas.microsoft.com/office/drawing/2010/main">
                <a:solidFill>
                  <a:srgbClr val="FFFFFF"/>
                </a:solidFill>
              </a14:hiddenFill>
            </a:ext>
          </a:extLst>
        </p:spPr>
      </p:pic>
      <p:sp>
        <p:nvSpPr>
          <p:cNvPr id="16" name="TextBox 15"/>
          <p:cNvSpPr txBox="1"/>
          <p:nvPr/>
        </p:nvSpPr>
        <p:spPr>
          <a:xfrm>
            <a:off x="2230325" y="4306980"/>
            <a:ext cx="792088" cy="369332"/>
          </a:xfrm>
          <a:prstGeom prst="rect">
            <a:avLst/>
          </a:prstGeom>
          <a:noFill/>
        </p:spPr>
        <p:txBody>
          <a:bodyPr wrap="square" rtlCol="0">
            <a:spAutoFit/>
          </a:bodyPr>
          <a:lstStyle/>
          <a:p>
            <a:r>
              <a:rPr lang="en-GB" b="1" dirty="0" smtClean="0">
                <a:solidFill>
                  <a:srgbClr val="FF0000"/>
                </a:solidFill>
              </a:rPr>
              <a:t>Cell A</a:t>
            </a:r>
            <a:endParaRPr lang="en-GB" b="1" dirty="0">
              <a:solidFill>
                <a:srgbClr val="FF0000"/>
              </a:solidFill>
            </a:endParaRPr>
          </a:p>
        </p:txBody>
      </p:sp>
      <p:sp>
        <p:nvSpPr>
          <p:cNvPr id="17" name="TextBox 16"/>
          <p:cNvSpPr txBox="1"/>
          <p:nvPr/>
        </p:nvSpPr>
        <p:spPr>
          <a:xfrm>
            <a:off x="4801175" y="3649512"/>
            <a:ext cx="792088" cy="369332"/>
          </a:xfrm>
          <a:prstGeom prst="rect">
            <a:avLst/>
          </a:prstGeom>
          <a:noFill/>
        </p:spPr>
        <p:txBody>
          <a:bodyPr wrap="square" rtlCol="0">
            <a:spAutoFit/>
          </a:bodyPr>
          <a:lstStyle/>
          <a:p>
            <a:r>
              <a:rPr lang="en-GB" b="1" dirty="0" smtClean="0">
                <a:solidFill>
                  <a:schemeClr val="accent5">
                    <a:lumMod val="75000"/>
                  </a:schemeClr>
                </a:solidFill>
              </a:rPr>
              <a:t>Cell B</a:t>
            </a:r>
            <a:endParaRPr lang="en-GB" b="1" dirty="0">
              <a:solidFill>
                <a:schemeClr val="accent5">
                  <a:lumMod val="75000"/>
                </a:schemeClr>
              </a:solidFill>
            </a:endParaRPr>
          </a:p>
        </p:txBody>
      </p:sp>
      <p:sp>
        <p:nvSpPr>
          <p:cNvPr id="19" name="TextBox 18"/>
          <p:cNvSpPr txBox="1"/>
          <p:nvPr/>
        </p:nvSpPr>
        <p:spPr>
          <a:xfrm>
            <a:off x="1008472" y="1732166"/>
            <a:ext cx="1368665" cy="369332"/>
          </a:xfrm>
          <a:prstGeom prst="rect">
            <a:avLst/>
          </a:prstGeom>
          <a:noFill/>
        </p:spPr>
        <p:txBody>
          <a:bodyPr wrap="square" rtlCol="0">
            <a:spAutoFit/>
          </a:bodyPr>
          <a:lstStyle/>
          <a:p>
            <a:r>
              <a:rPr lang="en-GB" b="1" dirty="0" smtClean="0">
                <a:solidFill>
                  <a:srgbClr val="00B050"/>
                </a:solidFill>
              </a:rPr>
              <a:t>Enterprise 1</a:t>
            </a:r>
            <a:endParaRPr lang="en-GB" b="1" dirty="0">
              <a:solidFill>
                <a:srgbClr val="00B050"/>
              </a:solidFill>
            </a:endParaRPr>
          </a:p>
        </p:txBody>
      </p:sp>
      <p:sp>
        <p:nvSpPr>
          <p:cNvPr id="20" name="TextBox 19"/>
          <p:cNvSpPr txBox="1"/>
          <p:nvPr/>
        </p:nvSpPr>
        <p:spPr>
          <a:xfrm>
            <a:off x="6173241" y="1683440"/>
            <a:ext cx="1368665" cy="369332"/>
          </a:xfrm>
          <a:prstGeom prst="rect">
            <a:avLst/>
          </a:prstGeom>
          <a:noFill/>
        </p:spPr>
        <p:txBody>
          <a:bodyPr wrap="square" rtlCol="0">
            <a:spAutoFit/>
          </a:bodyPr>
          <a:lstStyle/>
          <a:p>
            <a:r>
              <a:rPr lang="en-GB" b="1" dirty="0" smtClean="0">
                <a:solidFill>
                  <a:schemeClr val="accent6">
                    <a:lumMod val="50000"/>
                  </a:schemeClr>
                </a:solidFill>
              </a:rPr>
              <a:t>Enterprise 2</a:t>
            </a:r>
            <a:endParaRPr lang="en-GB" b="1" dirty="0">
              <a:solidFill>
                <a:schemeClr val="accent6">
                  <a:lumMod val="50000"/>
                </a:schemeClr>
              </a:solidFill>
            </a:endParaRPr>
          </a:p>
        </p:txBody>
      </p:sp>
      <p:pic>
        <p:nvPicPr>
          <p:cNvPr id="21" name="Picture 2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568633" y="3737987"/>
            <a:ext cx="1232542" cy="1400910"/>
          </a:xfrm>
          <a:prstGeom prst="rect">
            <a:avLst/>
          </a:prstGeom>
        </p:spPr>
      </p:pic>
      <p:sp>
        <p:nvSpPr>
          <p:cNvPr id="23" name="TextBox 22"/>
          <p:cNvSpPr txBox="1"/>
          <p:nvPr/>
        </p:nvSpPr>
        <p:spPr>
          <a:xfrm>
            <a:off x="374326" y="4814469"/>
            <a:ext cx="8395347" cy="2308324"/>
          </a:xfrm>
          <a:prstGeom prst="rect">
            <a:avLst/>
          </a:prstGeom>
          <a:noFill/>
        </p:spPr>
        <p:txBody>
          <a:bodyPr wrap="square" rtlCol="0">
            <a:spAutoFit/>
          </a:bodyPr>
          <a:lstStyle/>
          <a:p>
            <a:r>
              <a:rPr lang="en-GB" b="1" dirty="0" smtClean="0">
                <a:solidFill>
                  <a:srgbClr val="FF0000"/>
                </a:solidFill>
              </a:rPr>
              <a:t>Cell A RRM</a:t>
            </a:r>
            <a:r>
              <a:rPr lang="en-GB" dirty="0" smtClean="0"/>
              <a:t>:</a:t>
            </a:r>
          </a:p>
          <a:p>
            <a:pPr lvl="1"/>
            <a:r>
              <a:rPr lang="en-GB" b="1" dirty="0" smtClean="0">
                <a:solidFill>
                  <a:srgbClr val="00B050"/>
                </a:solidFill>
              </a:rPr>
              <a:t>Enterprise 1’s </a:t>
            </a:r>
            <a:r>
              <a:rPr lang="en-GB" dirty="0" smtClean="0"/>
              <a:t>employees get priority access to </a:t>
            </a:r>
            <a:r>
              <a:rPr lang="en-GB" dirty="0" smtClean="0">
                <a:solidFill>
                  <a:srgbClr val="FF0000"/>
                </a:solidFill>
              </a:rPr>
              <a:t>X% </a:t>
            </a:r>
            <a:r>
              <a:rPr lang="en-GB" dirty="0" smtClean="0"/>
              <a:t>(but not all) </a:t>
            </a:r>
            <a:r>
              <a:rPr lang="en-GB" dirty="0" smtClean="0">
                <a:solidFill>
                  <a:srgbClr val="FF0000"/>
                </a:solidFill>
              </a:rPr>
              <a:t>of Cell A resources</a:t>
            </a:r>
            <a:r>
              <a:rPr lang="en-GB" dirty="0" smtClean="0"/>
              <a:t>.</a:t>
            </a:r>
          </a:p>
          <a:p>
            <a:pPr lvl="1"/>
            <a:r>
              <a:rPr lang="en-GB" dirty="0" smtClean="0"/>
              <a:t>Handle </a:t>
            </a:r>
            <a:r>
              <a:rPr lang="en-GB" b="1" dirty="0" smtClean="0">
                <a:solidFill>
                  <a:schemeClr val="accent6">
                    <a:lumMod val="50000"/>
                  </a:schemeClr>
                </a:solidFill>
              </a:rPr>
              <a:t>Enterprise 2</a:t>
            </a:r>
            <a:r>
              <a:rPr lang="en-GB" b="1" dirty="0" smtClean="0">
                <a:solidFill>
                  <a:schemeClr val="accent5">
                    <a:lumMod val="75000"/>
                  </a:schemeClr>
                </a:solidFill>
              </a:rPr>
              <a:t> </a:t>
            </a:r>
            <a:r>
              <a:rPr lang="en-GB" dirty="0" smtClean="0"/>
              <a:t>employees and other users with default behaviour</a:t>
            </a:r>
          </a:p>
          <a:p>
            <a:pPr lvl="1"/>
            <a:r>
              <a:rPr lang="en-GB" dirty="0" smtClean="0"/>
              <a:t/>
            </a:r>
            <a:br>
              <a:rPr lang="en-GB" dirty="0" smtClean="0"/>
            </a:br>
            <a:r>
              <a:rPr lang="en-GB" b="1" dirty="0" smtClean="0">
                <a:solidFill>
                  <a:schemeClr val="accent5">
                    <a:lumMod val="75000"/>
                  </a:schemeClr>
                </a:solidFill>
              </a:rPr>
              <a:t>Cell B </a:t>
            </a:r>
            <a:r>
              <a:rPr lang="en-GB" b="1" dirty="0">
                <a:solidFill>
                  <a:schemeClr val="accent5">
                    <a:lumMod val="75000"/>
                  </a:schemeClr>
                </a:solidFill>
              </a:rPr>
              <a:t>RRM</a:t>
            </a:r>
            <a:r>
              <a:rPr lang="en-GB" dirty="0"/>
              <a:t>:</a:t>
            </a:r>
          </a:p>
          <a:p>
            <a:pPr lvl="1"/>
            <a:r>
              <a:rPr lang="en-GB" b="1" dirty="0">
                <a:solidFill>
                  <a:schemeClr val="accent6">
                    <a:lumMod val="50000"/>
                  </a:schemeClr>
                </a:solidFill>
              </a:rPr>
              <a:t>Enterprise </a:t>
            </a:r>
            <a:r>
              <a:rPr lang="en-GB" b="1" dirty="0" smtClean="0">
                <a:solidFill>
                  <a:schemeClr val="accent6">
                    <a:lumMod val="50000"/>
                  </a:schemeClr>
                </a:solidFill>
              </a:rPr>
              <a:t>2’s </a:t>
            </a:r>
            <a:r>
              <a:rPr lang="en-GB" dirty="0"/>
              <a:t>employees get priority access to </a:t>
            </a:r>
            <a:r>
              <a:rPr lang="en-GB" dirty="0" smtClean="0">
                <a:solidFill>
                  <a:schemeClr val="accent5">
                    <a:lumMod val="75000"/>
                  </a:schemeClr>
                </a:solidFill>
              </a:rPr>
              <a:t>Y% </a:t>
            </a:r>
            <a:r>
              <a:rPr lang="en-GB" dirty="0" smtClean="0"/>
              <a:t>(but not all) </a:t>
            </a:r>
            <a:r>
              <a:rPr lang="en-GB" dirty="0" smtClean="0">
                <a:solidFill>
                  <a:schemeClr val="accent5">
                    <a:lumMod val="75000"/>
                  </a:schemeClr>
                </a:solidFill>
              </a:rPr>
              <a:t>of </a:t>
            </a:r>
            <a:r>
              <a:rPr lang="en-GB" dirty="0">
                <a:solidFill>
                  <a:schemeClr val="accent5">
                    <a:lumMod val="75000"/>
                  </a:schemeClr>
                </a:solidFill>
              </a:rPr>
              <a:t>Cell </a:t>
            </a:r>
            <a:r>
              <a:rPr lang="en-GB" dirty="0" smtClean="0">
                <a:solidFill>
                  <a:schemeClr val="accent5">
                    <a:lumMod val="75000"/>
                  </a:schemeClr>
                </a:solidFill>
              </a:rPr>
              <a:t>B </a:t>
            </a:r>
            <a:r>
              <a:rPr lang="en-GB" dirty="0">
                <a:solidFill>
                  <a:schemeClr val="accent5">
                    <a:lumMod val="75000"/>
                  </a:schemeClr>
                </a:solidFill>
              </a:rPr>
              <a:t>resources</a:t>
            </a:r>
            <a:r>
              <a:rPr lang="en-GB" dirty="0"/>
              <a:t>.</a:t>
            </a:r>
          </a:p>
          <a:p>
            <a:pPr lvl="1"/>
            <a:r>
              <a:rPr lang="en-GB" dirty="0"/>
              <a:t>Handle </a:t>
            </a:r>
            <a:r>
              <a:rPr lang="en-GB" b="1" dirty="0">
                <a:solidFill>
                  <a:srgbClr val="00B050"/>
                </a:solidFill>
              </a:rPr>
              <a:t>Enterprise </a:t>
            </a:r>
            <a:r>
              <a:rPr lang="en-GB" b="1" dirty="0" smtClean="0">
                <a:solidFill>
                  <a:srgbClr val="00B050"/>
                </a:solidFill>
              </a:rPr>
              <a:t>1 </a:t>
            </a:r>
            <a:r>
              <a:rPr lang="en-GB" dirty="0"/>
              <a:t>employees and other users with default </a:t>
            </a:r>
            <a:r>
              <a:rPr lang="en-GB" dirty="0" smtClean="0"/>
              <a:t>behaviour</a:t>
            </a:r>
            <a:endParaRPr lang="en-GB" dirty="0"/>
          </a:p>
          <a:p>
            <a:endParaRPr lang="en-GB" dirty="0"/>
          </a:p>
        </p:txBody>
      </p:sp>
    </p:spTree>
    <p:extLst>
      <p:ext uri="{BB962C8B-B14F-4D97-AF65-F5344CB8AC3E}">
        <p14:creationId xmlns:p14="http://schemas.microsoft.com/office/powerpoint/2010/main" val="150107356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Pie 21"/>
          <p:cNvSpPr/>
          <p:nvPr/>
        </p:nvSpPr>
        <p:spPr>
          <a:xfrm>
            <a:off x="3032637" y="2343487"/>
            <a:ext cx="2962348" cy="2107024"/>
          </a:xfrm>
          <a:prstGeom prst="pie">
            <a:avLst>
              <a:gd name="adj1" fmla="val 16124245"/>
              <a:gd name="adj2" fmla="val 2246058"/>
            </a:avLst>
          </a:prstGeom>
          <a:solidFill>
            <a:schemeClr val="tx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sp>
        <p:nvSpPr>
          <p:cNvPr id="8" name="Pie 7"/>
          <p:cNvSpPr/>
          <p:nvPr/>
        </p:nvSpPr>
        <p:spPr>
          <a:xfrm>
            <a:off x="2327267" y="2331869"/>
            <a:ext cx="3014686" cy="2232248"/>
          </a:xfrm>
          <a:prstGeom prst="pie">
            <a:avLst>
              <a:gd name="adj1" fmla="val 8041373"/>
              <a:gd name="adj2" fmla="val 16200000"/>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sp>
        <p:nvSpPr>
          <p:cNvPr id="2" name="Title 1"/>
          <p:cNvSpPr>
            <a:spLocks noGrp="1"/>
          </p:cNvSpPr>
          <p:nvPr>
            <p:ph type="title"/>
          </p:nvPr>
        </p:nvSpPr>
        <p:spPr>
          <a:xfrm>
            <a:off x="179512" y="274638"/>
            <a:ext cx="8758336" cy="1143000"/>
          </a:xfrm>
        </p:spPr>
        <p:txBody>
          <a:bodyPr>
            <a:normAutofit fontScale="90000"/>
          </a:bodyPr>
          <a:lstStyle/>
          <a:p>
            <a:r>
              <a:rPr lang="en-GB" dirty="0" smtClean="0">
                <a:solidFill>
                  <a:srgbClr val="FF0000"/>
                </a:solidFill>
              </a:rPr>
              <a:t>Use case 2</a:t>
            </a:r>
            <a:r>
              <a:rPr lang="en-GB" dirty="0" smtClean="0"/>
              <a:t>: Prioritise capacity for specific enterprises on a specific cell of a sectored macro </a:t>
            </a:r>
            <a:r>
              <a:rPr lang="en-GB" dirty="0" err="1" smtClean="0"/>
              <a:t>eNB</a:t>
            </a:r>
            <a:endParaRPr lang="en-GB" dirty="0"/>
          </a:p>
        </p:txBody>
      </p:sp>
      <p:sp>
        <p:nvSpPr>
          <p:cNvPr id="3" name="Slide Number Placeholder 2"/>
          <p:cNvSpPr>
            <a:spLocks noGrp="1"/>
          </p:cNvSpPr>
          <p:nvPr>
            <p:ph type="sldNum" sz="quarter" idx="12"/>
          </p:nvPr>
        </p:nvSpPr>
        <p:spPr>
          <a:xfrm>
            <a:off x="6804248" y="6492875"/>
            <a:ext cx="2133600" cy="365125"/>
          </a:xfrm>
        </p:spPr>
        <p:txBody>
          <a:bodyPr/>
          <a:lstStyle/>
          <a:p>
            <a:fld id="{E7A41E1B-4F70-4964-A407-84C68BE8251C}" type="slidenum">
              <a:rPr lang="it-IT" smtClean="0"/>
              <a:t>3</a:t>
            </a:fld>
            <a:endParaRPr lang="it-IT" dirty="0"/>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94475" y="1962426"/>
            <a:ext cx="2327938" cy="2869146"/>
          </a:xfrm>
          <a:prstGeom prst="rect">
            <a:avLst/>
          </a:prstGeom>
        </p:spPr>
      </p:pic>
      <p:pic>
        <p:nvPicPr>
          <p:cNvPr id="5" name="Pictur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646658" y="2023641"/>
            <a:ext cx="2327938" cy="2869146"/>
          </a:xfrm>
          <a:prstGeom prst="rect">
            <a:avLst/>
          </a:prstGeom>
        </p:spPr>
      </p:pic>
      <p:pic>
        <p:nvPicPr>
          <p:cNvPr id="13" name="Picture 3" descr="C:\Users\listerd\AppData\Local\Microsoft\Windows\Temporary Internet Files\Content.IE5\SOPER40J\cell-tower[1].png"/>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3759590" y="2236682"/>
            <a:ext cx="672244" cy="1353041"/>
          </a:xfrm>
          <a:prstGeom prst="rect">
            <a:avLst/>
          </a:prstGeom>
          <a:noFill/>
          <a:extLst>
            <a:ext uri="{909E8E84-426E-40DD-AFC4-6F175D3DCCD1}">
              <a14:hiddenFill xmlns:a14="http://schemas.microsoft.com/office/drawing/2010/main">
                <a:solidFill>
                  <a:srgbClr val="FFFFFF"/>
                </a:solidFill>
              </a14:hiddenFill>
            </a:ext>
          </a:extLst>
        </p:spPr>
      </p:pic>
      <p:sp>
        <p:nvSpPr>
          <p:cNvPr id="16" name="TextBox 15"/>
          <p:cNvSpPr txBox="1"/>
          <p:nvPr/>
        </p:nvSpPr>
        <p:spPr>
          <a:xfrm>
            <a:off x="3779911" y="3405057"/>
            <a:ext cx="792088" cy="369332"/>
          </a:xfrm>
          <a:prstGeom prst="rect">
            <a:avLst/>
          </a:prstGeom>
          <a:noFill/>
        </p:spPr>
        <p:txBody>
          <a:bodyPr wrap="square" rtlCol="0">
            <a:spAutoFit/>
          </a:bodyPr>
          <a:lstStyle/>
          <a:p>
            <a:r>
              <a:rPr lang="en-GB" b="1" dirty="0" err="1" smtClean="0"/>
              <a:t>eNB</a:t>
            </a:r>
            <a:r>
              <a:rPr lang="en-GB" b="1" dirty="0" smtClean="0"/>
              <a:t> K</a:t>
            </a:r>
            <a:endParaRPr lang="en-GB" b="1" dirty="0"/>
          </a:p>
        </p:txBody>
      </p:sp>
      <p:sp>
        <p:nvSpPr>
          <p:cNvPr id="17" name="TextBox 16"/>
          <p:cNvSpPr txBox="1"/>
          <p:nvPr/>
        </p:nvSpPr>
        <p:spPr>
          <a:xfrm>
            <a:off x="2380315" y="2874293"/>
            <a:ext cx="2066905" cy="646331"/>
          </a:xfrm>
          <a:prstGeom prst="rect">
            <a:avLst/>
          </a:prstGeom>
          <a:noFill/>
        </p:spPr>
        <p:txBody>
          <a:bodyPr wrap="square" rtlCol="0">
            <a:spAutoFit/>
          </a:bodyPr>
          <a:lstStyle/>
          <a:p>
            <a:r>
              <a:rPr lang="en-GB" b="1" dirty="0" smtClean="0">
                <a:solidFill>
                  <a:srgbClr val="FF0000"/>
                </a:solidFill>
              </a:rPr>
              <a:t>Cell K1 (West Sector)</a:t>
            </a:r>
            <a:endParaRPr lang="en-GB" b="1" dirty="0">
              <a:solidFill>
                <a:srgbClr val="FF0000"/>
              </a:solidFill>
            </a:endParaRPr>
          </a:p>
        </p:txBody>
      </p:sp>
      <p:sp>
        <p:nvSpPr>
          <p:cNvPr id="19" name="TextBox 18"/>
          <p:cNvSpPr txBox="1"/>
          <p:nvPr/>
        </p:nvSpPr>
        <p:spPr>
          <a:xfrm>
            <a:off x="148255" y="1948961"/>
            <a:ext cx="1368665" cy="369332"/>
          </a:xfrm>
          <a:prstGeom prst="rect">
            <a:avLst/>
          </a:prstGeom>
          <a:noFill/>
        </p:spPr>
        <p:txBody>
          <a:bodyPr wrap="square" rtlCol="0">
            <a:spAutoFit/>
          </a:bodyPr>
          <a:lstStyle/>
          <a:p>
            <a:r>
              <a:rPr lang="en-GB" b="1" dirty="0" smtClean="0">
                <a:solidFill>
                  <a:srgbClr val="00B050"/>
                </a:solidFill>
              </a:rPr>
              <a:t>Enterprise 1</a:t>
            </a:r>
            <a:endParaRPr lang="en-GB" b="1" dirty="0">
              <a:solidFill>
                <a:srgbClr val="00B050"/>
              </a:solidFill>
            </a:endParaRPr>
          </a:p>
        </p:txBody>
      </p:sp>
      <p:sp>
        <p:nvSpPr>
          <p:cNvPr id="20" name="TextBox 19"/>
          <p:cNvSpPr txBox="1"/>
          <p:nvPr/>
        </p:nvSpPr>
        <p:spPr>
          <a:xfrm>
            <a:off x="7138056" y="2236682"/>
            <a:ext cx="1368665" cy="369332"/>
          </a:xfrm>
          <a:prstGeom prst="rect">
            <a:avLst/>
          </a:prstGeom>
          <a:noFill/>
        </p:spPr>
        <p:txBody>
          <a:bodyPr wrap="square" rtlCol="0">
            <a:spAutoFit/>
          </a:bodyPr>
          <a:lstStyle/>
          <a:p>
            <a:r>
              <a:rPr lang="en-GB" b="1" dirty="0" smtClean="0">
                <a:solidFill>
                  <a:schemeClr val="accent6">
                    <a:lumMod val="50000"/>
                  </a:schemeClr>
                </a:solidFill>
              </a:rPr>
              <a:t>Enterprise 2</a:t>
            </a:r>
            <a:endParaRPr lang="en-GB" b="1" dirty="0">
              <a:solidFill>
                <a:schemeClr val="accent6">
                  <a:lumMod val="50000"/>
                </a:schemeClr>
              </a:solidFill>
            </a:endParaRPr>
          </a:p>
        </p:txBody>
      </p:sp>
      <p:pic>
        <p:nvPicPr>
          <p:cNvPr id="21" name="Picture 2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568633" y="3737987"/>
            <a:ext cx="1232542" cy="1400910"/>
          </a:xfrm>
          <a:prstGeom prst="rect">
            <a:avLst/>
          </a:prstGeom>
        </p:spPr>
      </p:pic>
      <p:sp>
        <p:nvSpPr>
          <p:cNvPr id="23" name="TextBox 22"/>
          <p:cNvSpPr txBox="1"/>
          <p:nvPr/>
        </p:nvSpPr>
        <p:spPr>
          <a:xfrm>
            <a:off x="374326" y="4814469"/>
            <a:ext cx="8395347" cy="2308324"/>
          </a:xfrm>
          <a:prstGeom prst="rect">
            <a:avLst/>
          </a:prstGeom>
          <a:noFill/>
        </p:spPr>
        <p:txBody>
          <a:bodyPr wrap="square" rtlCol="0">
            <a:spAutoFit/>
          </a:bodyPr>
          <a:lstStyle/>
          <a:p>
            <a:r>
              <a:rPr lang="en-GB" b="1" dirty="0" smtClean="0">
                <a:solidFill>
                  <a:srgbClr val="FF0000"/>
                </a:solidFill>
              </a:rPr>
              <a:t>Cell </a:t>
            </a:r>
            <a:r>
              <a:rPr lang="en-GB" b="1" dirty="0">
                <a:solidFill>
                  <a:srgbClr val="FF0000"/>
                </a:solidFill>
              </a:rPr>
              <a:t>K</a:t>
            </a:r>
            <a:r>
              <a:rPr lang="en-GB" b="1" dirty="0" smtClean="0">
                <a:solidFill>
                  <a:srgbClr val="FF0000"/>
                </a:solidFill>
              </a:rPr>
              <a:t>1 (</a:t>
            </a:r>
            <a:r>
              <a:rPr lang="en-GB" b="1" dirty="0" err="1" smtClean="0">
                <a:solidFill>
                  <a:srgbClr val="FF0000"/>
                </a:solidFill>
              </a:rPr>
              <a:t>eNB</a:t>
            </a:r>
            <a:r>
              <a:rPr lang="en-GB" b="1" dirty="0" smtClean="0">
                <a:solidFill>
                  <a:srgbClr val="FF0000"/>
                </a:solidFill>
              </a:rPr>
              <a:t> K, West Sector) RRM</a:t>
            </a:r>
            <a:r>
              <a:rPr lang="en-GB" dirty="0" smtClean="0"/>
              <a:t>:</a:t>
            </a:r>
          </a:p>
          <a:p>
            <a:pPr lvl="1"/>
            <a:r>
              <a:rPr lang="en-GB" b="1" dirty="0" smtClean="0">
                <a:solidFill>
                  <a:srgbClr val="00B050"/>
                </a:solidFill>
              </a:rPr>
              <a:t>Enterprise 1’s </a:t>
            </a:r>
            <a:r>
              <a:rPr lang="en-GB" dirty="0" smtClean="0"/>
              <a:t>employees get priority access to </a:t>
            </a:r>
            <a:r>
              <a:rPr lang="en-GB" dirty="0" smtClean="0">
                <a:solidFill>
                  <a:srgbClr val="FF0000"/>
                </a:solidFill>
              </a:rPr>
              <a:t>X% </a:t>
            </a:r>
            <a:r>
              <a:rPr lang="en-GB" dirty="0" smtClean="0"/>
              <a:t>(but not all) </a:t>
            </a:r>
            <a:r>
              <a:rPr lang="en-GB" dirty="0" smtClean="0">
                <a:solidFill>
                  <a:srgbClr val="FF0000"/>
                </a:solidFill>
              </a:rPr>
              <a:t>of Cell K1 resources</a:t>
            </a:r>
            <a:r>
              <a:rPr lang="en-GB" dirty="0" smtClean="0"/>
              <a:t>.</a:t>
            </a:r>
          </a:p>
          <a:p>
            <a:pPr lvl="1"/>
            <a:r>
              <a:rPr lang="en-GB" dirty="0" smtClean="0"/>
              <a:t>Handle </a:t>
            </a:r>
            <a:r>
              <a:rPr lang="en-GB" b="1" dirty="0" smtClean="0">
                <a:solidFill>
                  <a:schemeClr val="accent6">
                    <a:lumMod val="50000"/>
                  </a:schemeClr>
                </a:solidFill>
              </a:rPr>
              <a:t>Enterprise 2</a:t>
            </a:r>
            <a:r>
              <a:rPr lang="en-GB" b="1" dirty="0" smtClean="0">
                <a:solidFill>
                  <a:schemeClr val="accent5">
                    <a:lumMod val="75000"/>
                  </a:schemeClr>
                </a:solidFill>
              </a:rPr>
              <a:t> </a:t>
            </a:r>
            <a:r>
              <a:rPr lang="en-GB" dirty="0" smtClean="0"/>
              <a:t>employees and other users with default behaviour</a:t>
            </a:r>
          </a:p>
          <a:p>
            <a:pPr lvl="1"/>
            <a:endParaRPr lang="en-GB" dirty="0"/>
          </a:p>
          <a:p>
            <a:pPr marL="0" lvl="1"/>
            <a:r>
              <a:rPr lang="en-GB" b="1" dirty="0" smtClean="0">
                <a:solidFill>
                  <a:schemeClr val="accent5">
                    <a:lumMod val="75000"/>
                  </a:schemeClr>
                </a:solidFill>
              </a:rPr>
              <a:t>Cell K2 (</a:t>
            </a:r>
            <a:r>
              <a:rPr lang="en-GB" b="1" dirty="0" err="1" smtClean="0">
                <a:solidFill>
                  <a:schemeClr val="accent5">
                    <a:lumMod val="75000"/>
                  </a:schemeClr>
                </a:solidFill>
              </a:rPr>
              <a:t>eNB</a:t>
            </a:r>
            <a:r>
              <a:rPr lang="en-GB" b="1" dirty="0" smtClean="0">
                <a:solidFill>
                  <a:schemeClr val="accent5">
                    <a:lumMod val="75000"/>
                  </a:schemeClr>
                </a:solidFill>
              </a:rPr>
              <a:t> K, East Sector) RRM</a:t>
            </a:r>
            <a:r>
              <a:rPr lang="en-GB" dirty="0"/>
              <a:t>:</a:t>
            </a:r>
          </a:p>
          <a:p>
            <a:pPr lvl="1"/>
            <a:r>
              <a:rPr lang="en-GB" b="1" dirty="0">
                <a:solidFill>
                  <a:schemeClr val="accent6">
                    <a:lumMod val="50000"/>
                  </a:schemeClr>
                </a:solidFill>
              </a:rPr>
              <a:t>Enterprise </a:t>
            </a:r>
            <a:r>
              <a:rPr lang="en-GB" b="1" dirty="0" smtClean="0">
                <a:solidFill>
                  <a:schemeClr val="accent6">
                    <a:lumMod val="50000"/>
                  </a:schemeClr>
                </a:solidFill>
              </a:rPr>
              <a:t>2’s </a:t>
            </a:r>
            <a:r>
              <a:rPr lang="en-GB" dirty="0"/>
              <a:t>employees get priority access to </a:t>
            </a:r>
            <a:r>
              <a:rPr lang="en-GB" dirty="0" smtClean="0">
                <a:solidFill>
                  <a:schemeClr val="accent5">
                    <a:lumMod val="75000"/>
                  </a:schemeClr>
                </a:solidFill>
              </a:rPr>
              <a:t>Y% </a:t>
            </a:r>
            <a:r>
              <a:rPr lang="en-GB" dirty="0" smtClean="0"/>
              <a:t>(but not all) </a:t>
            </a:r>
            <a:r>
              <a:rPr lang="en-GB" dirty="0" smtClean="0">
                <a:solidFill>
                  <a:schemeClr val="accent5">
                    <a:lumMod val="75000"/>
                  </a:schemeClr>
                </a:solidFill>
              </a:rPr>
              <a:t>of </a:t>
            </a:r>
            <a:r>
              <a:rPr lang="en-GB" dirty="0">
                <a:solidFill>
                  <a:schemeClr val="accent5">
                    <a:lumMod val="75000"/>
                  </a:schemeClr>
                </a:solidFill>
              </a:rPr>
              <a:t>Cell </a:t>
            </a:r>
            <a:r>
              <a:rPr lang="en-GB" dirty="0" smtClean="0">
                <a:solidFill>
                  <a:schemeClr val="accent5">
                    <a:lumMod val="75000"/>
                  </a:schemeClr>
                </a:solidFill>
              </a:rPr>
              <a:t>K2 </a:t>
            </a:r>
            <a:r>
              <a:rPr lang="en-GB" dirty="0">
                <a:solidFill>
                  <a:schemeClr val="accent5">
                    <a:lumMod val="75000"/>
                  </a:schemeClr>
                </a:solidFill>
              </a:rPr>
              <a:t>resources</a:t>
            </a:r>
            <a:r>
              <a:rPr lang="en-GB" dirty="0"/>
              <a:t>.</a:t>
            </a:r>
          </a:p>
          <a:p>
            <a:pPr lvl="1"/>
            <a:r>
              <a:rPr lang="en-GB" dirty="0"/>
              <a:t>Handle </a:t>
            </a:r>
            <a:r>
              <a:rPr lang="en-GB" b="1" dirty="0">
                <a:solidFill>
                  <a:srgbClr val="00B050"/>
                </a:solidFill>
              </a:rPr>
              <a:t>Enterprise </a:t>
            </a:r>
            <a:r>
              <a:rPr lang="en-GB" b="1" dirty="0" smtClean="0">
                <a:solidFill>
                  <a:srgbClr val="00B050"/>
                </a:solidFill>
              </a:rPr>
              <a:t>1 </a:t>
            </a:r>
            <a:r>
              <a:rPr lang="en-GB" dirty="0"/>
              <a:t>employees and other users with default </a:t>
            </a:r>
            <a:r>
              <a:rPr lang="en-GB" dirty="0" smtClean="0"/>
              <a:t>behaviour</a:t>
            </a:r>
            <a:endParaRPr lang="en-GB" dirty="0"/>
          </a:p>
          <a:p>
            <a:endParaRPr lang="en-GB" dirty="0"/>
          </a:p>
        </p:txBody>
      </p:sp>
      <p:sp>
        <p:nvSpPr>
          <p:cNvPr id="18" name="TextBox 17"/>
          <p:cNvSpPr txBox="1"/>
          <p:nvPr/>
        </p:nvSpPr>
        <p:spPr>
          <a:xfrm>
            <a:off x="4519778" y="2814768"/>
            <a:ext cx="2066905" cy="646331"/>
          </a:xfrm>
          <a:prstGeom prst="rect">
            <a:avLst/>
          </a:prstGeom>
          <a:noFill/>
        </p:spPr>
        <p:txBody>
          <a:bodyPr wrap="square" rtlCol="0">
            <a:spAutoFit/>
          </a:bodyPr>
          <a:lstStyle/>
          <a:p>
            <a:r>
              <a:rPr lang="en-GB" b="1" dirty="0" smtClean="0">
                <a:solidFill>
                  <a:schemeClr val="tx2">
                    <a:lumMod val="50000"/>
                  </a:schemeClr>
                </a:solidFill>
              </a:rPr>
              <a:t>Cell K2 </a:t>
            </a:r>
          </a:p>
          <a:p>
            <a:r>
              <a:rPr lang="en-GB" b="1" dirty="0" smtClean="0">
                <a:solidFill>
                  <a:schemeClr val="tx2">
                    <a:lumMod val="50000"/>
                  </a:schemeClr>
                </a:solidFill>
              </a:rPr>
              <a:t>(East Sector)</a:t>
            </a:r>
            <a:endParaRPr lang="en-GB" b="1" dirty="0">
              <a:solidFill>
                <a:schemeClr val="tx2">
                  <a:lumMod val="50000"/>
                </a:schemeClr>
              </a:solidFill>
            </a:endParaRPr>
          </a:p>
        </p:txBody>
      </p:sp>
    </p:spTree>
    <p:extLst>
      <p:ext uri="{BB962C8B-B14F-4D97-AF65-F5344CB8AC3E}">
        <p14:creationId xmlns:p14="http://schemas.microsoft.com/office/powerpoint/2010/main" val="233482890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Pie 7"/>
          <p:cNvSpPr/>
          <p:nvPr/>
        </p:nvSpPr>
        <p:spPr>
          <a:xfrm>
            <a:off x="2737125" y="1888777"/>
            <a:ext cx="3014686" cy="2232248"/>
          </a:xfrm>
          <a:prstGeom prst="pie">
            <a:avLst>
              <a:gd name="adj1" fmla="val 8041373"/>
              <a:gd name="adj2" fmla="val 16200000"/>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sp>
        <p:nvSpPr>
          <p:cNvPr id="2" name="Title 1"/>
          <p:cNvSpPr>
            <a:spLocks noGrp="1"/>
          </p:cNvSpPr>
          <p:nvPr>
            <p:ph type="title"/>
          </p:nvPr>
        </p:nvSpPr>
        <p:spPr>
          <a:xfrm>
            <a:off x="179512" y="274638"/>
            <a:ext cx="8758336" cy="1143000"/>
          </a:xfrm>
        </p:spPr>
        <p:txBody>
          <a:bodyPr>
            <a:normAutofit fontScale="90000"/>
          </a:bodyPr>
          <a:lstStyle/>
          <a:p>
            <a:r>
              <a:rPr lang="en-GB" dirty="0" smtClean="0">
                <a:solidFill>
                  <a:srgbClr val="FF0000"/>
                </a:solidFill>
              </a:rPr>
              <a:t>Use case 3</a:t>
            </a:r>
            <a:r>
              <a:rPr lang="en-GB" dirty="0" smtClean="0"/>
              <a:t>: Prioritise different capacities for multiple enterprises on specific cells of a sectored macro </a:t>
            </a:r>
            <a:r>
              <a:rPr lang="en-GB" dirty="0" err="1" smtClean="0"/>
              <a:t>eNB</a:t>
            </a:r>
            <a:endParaRPr lang="en-GB" dirty="0"/>
          </a:p>
        </p:txBody>
      </p:sp>
      <p:sp>
        <p:nvSpPr>
          <p:cNvPr id="3" name="Slide Number Placeholder 2"/>
          <p:cNvSpPr>
            <a:spLocks noGrp="1"/>
          </p:cNvSpPr>
          <p:nvPr>
            <p:ph type="sldNum" sz="quarter" idx="12"/>
          </p:nvPr>
        </p:nvSpPr>
        <p:spPr>
          <a:xfrm>
            <a:off x="6804248" y="6492875"/>
            <a:ext cx="2133600" cy="365125"/>
          </a:xfrm>
        </p:spPr>
        <p:txBody>
          <a:bodyPr/>
          <a:lstStyle/>
          <a:p>
            <a:fld id="{E7A41E1B-4F70-4964-A407-84C68BE8251C}" type="slidenum">
              <a:rPr lang="it-IT" smtClean="0"/>
              <a:t>4</a:t>
            </a:fld>
            <a:endParaRPr lang="it-IT" dirty="0"/>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104333" y="1519334"/>
            <a:ext cx="2327938" cy="2869146"/>
          </a:xfrm>
          <a:prstGeom prst="rect">
            <a:avLst/>
          </a:prstGeom>
        </p:spPr>
      </p:pic>
      <p:pic>
        <p:nvPicPr>
          <p:cNvPr id="5" name="Pictur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056516" y="1580549"/>
            <a:ext cx="2327938" cy="2869146"/>
          </a:xfrm>
          <a:prstGeom prst="rect">
            <a:avLst/>
          </a:prstGeom>
        </p:spPr>
      </p:pic>
      <p:pic>
        <p:nvPicPr>
          <p:cNvPr id="13" name="Picture 3" descr="C:\Users\listerd\AppData\Local\Microsoft\Windows\Temporary Internet Files\Content.IE5\SOPER40J\cell-tower[1].png"/>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4169448" y="1793590"/>
            <a:ext cx="672244" cy="1353041"/>
          </a:xfrm>
          <a:prstGeom prst="rect">
            <a:avLst/>
          </a:prstGeom>
          <a:noFill/>
          <a:extLst>
            <a:ext uri="{909E8E84-426E-40DD-AFC4-6F175D3DCCD1}">
              <a14:hiddenFill xmlns:a14="http://schemas.microsoft.com/office/drawing/2010/main">
                <a:solidFill>
                  <a:srgbClr val="FFFFFF"/>
                </a:solidFill>
              </a14:hiddenFill>
            </a:ext>
          </a:extLst>
        </p:spPr>
      </p:pic>
      <p:sp>
        <p:nvSpPr>
          <p:cNvPr id="16" name="TextBox 15"/>
          <p:cNvSpPr txBox="1"/>
          <p:nvPr/>
        </p:nvSpPr>
        <p:spPr>
          <a:xfrm>
            <a:off x="4189769" y="2961965"/>
            <a:ext cx="792088" cy="369332"/>
          </a:xfrm>
          <a:prstGeom prst="rect">
            <a:avLst/>
          </a:prstGeom>
          <a:noFill/>
        </p:spPr>
        <p:txBody>
          <a:bodyPr wrap="square" rtlCol="0">
            <a:spAutoFit/>
          </a:bodyPr>
          <a:lstStyle/>
          <a:p>
            <a:r>
              <a:rPr lang="en-GB" b="1" dirty="0" err="1" smtClean="0"/>
              <a:t>eNB</a:t>
            </a:r>
            <a:r>
              <a:rPr lang="en-GB" b="1" dirty="0" smtClean="0"/>
              <a:t> K</a:t>
            </a:r>
            <a:endParaRPr lang="en-GB" b="1" dirty="0"/>
          </a:p>
        </p:txBody>
      </p:sp>
      <p:sp>
        <p:nvSpPr>
          <p:cNvPr id="17" name="TextBox 16"/>
          <p:cNvSpPr txBox="1"/>
          <p:nvPr/>
        </p:nvSpPr>
        <p:spPr>
          <a:xfrm>
            <a:off x="2790173" y="2431201"/>
            <a:ext cx="2066905" cy="646331"/>
          </a:xfrm>
          <a:prstGeom prst="rect">
            <a:avLst/>
          </a:prstGeom>
          <a:noFill/>
        </p:spPr>
        <p:txBody>
          <a:bodyPr wrap="square" rtlCol="0">
            <a:spAutoFit/>
          </a:bodyPr>
          <a:lstStyle/>
          <a:p>
            <a:r>
              <a:rPr lang="en-GB" b="1" dirty="0" smtClean="0">
                <a:solidFill>
                  <a:srgbClr val="FF0000"/>
                </a:solidFill>
              </a:rPr>
              <a:t>Cell K1 (West Sector)</a:t>
            </a:r>
            <a:endParaRPr lang="en-GB" b="1" dirty="0">
              <a:solidFill>
                <a:srgbClr val="FF0000"/>
              </a:solidFill>
            </a:endParaRPr>
          </a:p>
        </p:txBody>
      </p:sp>
      <p:sp>
        <p:nvSpPr>
          <p:cNvPr id="19" name="TextBox 18"/>
          <p:cNvSpPr txBox="1"/>
          <p:nvPr/>
        </p:nvSpPr>
        <p:spPr>
          <a:xfrm>
            <a:off x="-14211" y="1912261"/>
            <a:ext cx="1368665" cy="369332"/>
          </a:xfrm>
          <a:prstGeom prst="rect">
            <a:avLst/>
          </a:prstGeom>
          <a:noFill/>
        </p:spPr>
        <p:txBody>
          <a:bodyPr wrap="square" rtlCol="0">
            <a:spAutoFit/>
          </a:bodyPr>
          <a:lstStyle/>
          <a:p>
            <a:r>
              <a:rPr lang="en-GB" b="1" dirty="0" smtClean="0">
                <a:solidFill>
                  <a:srgbClr val="00B050"/>
                </a:solidFill>
              </a:rPr>
              <a:t>Enterprise 1</a:t>
            </a:r>
            <a:endParaRPr lang="en-GB" b="1" dirty="0">
              <a:solidFill>
                <a:srgbClr val="00B050"/>
              </a:solidFill>
            </a:endParaRPr>
          </a:p>
        </p:txBody>
      </p:sp>
      <p:sp>
        <p:nvSpPr>
          <p:cNvPr id="20" name="TextBox 19"/>
          <p:cNvSpPr txBox="1"/>
          <p:nvPr/>
        </p:nvSpPr>
        <p:spPr>
          <a:xfrm>
            <a:off x="7822377" y="2369756"/>
            <a:ext cx="1368665" cy="369332"/>
          </a:xfrm>
          <a:prstGeom prst="rect">
            <a:avLst/>
          </a:prstGeom>
          <a:noFill/>
        </p:spPr>
        <p:txBody>
          <a:bodyPr wrap="square" rtlCol="0">
            <a:spAutoFit/>
          </a:bodyPr>
          <a:lstStyle/>
          <a:p>
            <a:r>
              <a:rPr lang="en-GB" b="1" dirty="0" smtClean="0">
                <a:solidFill>
                  <a:schemeClr val="accent6">
                    <a:lumMod val="50000"/>
                  </a:schemeClr>
                </a:solidFill>
              </a:rPr>
              <a:t>Enterprise 2</a:t>
            </a:r>
            <a:endParaRPr lang="en-GB" b="1" dirty="0">
              <a:solidFill>
                <a:schemeClr val="accent6">
                  <a:lumMod val="50000"/>
                </a:schemeClr>
              </a:solidFill>
            </a:endParaRPr>
          </a:p>
        </p:txBody>
      </p:sp>
      <p:pic>
        <p:nvPicPr>
          <p:cNvPr id="21" name="Picture 2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955550" y="3312539"/>
            <a:ext cx="1232542" cy="1400910"/>
          </a:xfrm>
          <a:prstGeom prst="rect">
            <a:avLst/>
          </a:prstGeom>
        </p:spPr>
      </p:pic>
      <p:sp>
        <p:nvSpPr>
          <p:cNvPr id="23" name="TextBox 22"/>
          <p:cNvSpPr txBox="1"/>
          <p:nvPr/>
        </p:nvSpPr>
        <p:spPr>
          <a:xfrm>
            <a:off x="395536" y="4387559"/>
            <a:ext cx="8395347" cy="2862322"/>
          </a:xfrm>
          <a:prstGeom prst="rect">
            <a:avLst/>
          </a:prstGeom>
          <a:noFill/>
        </p:spPr>
        <p:txBody>
          <a:bodyPr wrap="square" rtlCol="0">
            <a:spAutoFit/>
          </a:bodyPr>
          <a:lstStyle/>
          <a:p>
            <a:r>
              <a:rPr lang="en-GB" b="1" dirty="0" smtClean="0">
                <a:solidFill>
                  <a:srgbClr val="FF0000"/>
                </a:solidFill>
              </a:rPr>
              <a:t>Cell </a:t>
            </a:r>
            <a:r>
              <a:rPr lang="en-GB" b="1" dirty="0">
                <a:solidFill>
                  <a:srgbClr val="FF0000"/>
                </a:solidFill>
              </a:rPr>
              <a:t>K</a:t>
            </a:r>
            <a:r>
              <a:rPr lang="en-GB" b="1" dirty="0" smtClean="0">
                <a:solidFill>
                  <a:srgbClr val="FF0000"/>
                </a:solidFill>
              </a:rPr>
              <a:t>1 (</a:t>
            </a:r>
            <a:r>
              <a:rPr lang="en-GB" b="1" dirty="0" err="1" smtClean="0">
                <a:solidFill>
                  <a:srgbClr val="FF0000"/>
                </a:solidFill>
              </a:rPr>
              <a:t>eNB</a:t>
            </a:r>
            <a:r>
              <a:rPr lang="en-GB" b="1" dirty="0" smtClean="0">
                <a:solidFill>
                  <a:srgbClr val="FF0000"/>
                </a:solidFill>
              </a:rPr>
              <a:t> K, West Sector) RRM</a:t>
            </a:r>
            <a:r>
              <a:rPr lang="en-GB" dirty="0" smtClean="0"/>
              <a:t>:</a:t>
            </a:r>
          </a:p>
          <a:p>
            <a:pPr lvl="1"/>
            <a:r>
              <a:rPr lang="en-GB" b="1" dirty="0" smtClean="0">
                <a:solidFill>
                  <a:srgbClr val="00B050"/>
                </a:solidFill>
              </a:rPr>
              <a:t>Enterprise 1’s </a:t>
            </a:r>
            <a:r>
              <a:rPr lang="en-GB" dirty="0" smtClean="0"/>
              <a:t>employees get priority access to </a:t>
            </a:r>
            <a:r>
              <a:rPr lang="en-GB" dirty="0" smtClean="0">
                <a:solidFill>
                  <a:srgbClr val="FF0000"/>
                </a:solidFill>
              </a:rPr>
              <a:t>X% </a:t>
            </a:r>
            <a:r>
              <a:rPr lang="en-GB" dirty="0" smtClean="0"/>
              <a:t>(but not all) </a:t>
            </a:r>
            <a:r>
              <a:rPr lang="en-GB" dirty="0" smtClean="0">
                <a:solidFill>
                  <a:srgbClr val="FF0000"/>
                </a:solidFill>
              </a:rPr>
              <a:t>of Cell K1 resources</a:t>
            </a:r>
            <a:r>
              <a:rPr lang="en-GB" dirty="0" smtClean="0"/>
              <a:t>.</a:t>
            </a:r>
          </a:p>
          <a:p>
            <a:pPr lvl="1"/>
            <a:r>
              <a:rPr lang="en-GB" b="1" dirty="0">
                <a:solidFill>
                  <a:schemeClr val="bg2">
                    <a:lumMod val="10000"/>
                  </a:schemeClr>
                </a:solidFill>
              </a:rPr>
              <a:t>Enterprise </a:t>
            </a:r>
            <a:r>
              <a:rPr lang="en-GB" b="1" dirty="0" smtClean="0">
                <a:solidFill>
                  <a:schemeClr val="bg2">
                    <a:lumMod val="10000"/>
                  </a:schemeClr>
                </a:solidFill>
              </a:rPr>
              <a:t>3’s </a:t>
            </a:r>
            <a:r>
              <a:rPr lang="en-GB" dirty="0"/>
              <a:t>employees get priority access to </a:t>
            </a:r>
            <a:r>
              <a:rPr lang="en-GB" dirty="0">
                <a:solidFill>
                  <a:srgbClr val="FF0000"/>
                </a:solidFill>
              </a:rPr>
              <a:t>W</a:t>
            </a:r>
            <a:r>
              <a:rPr lang="en-GB" dirty="0" smtClean="0">
                <a:solidFill>
                  <a:srgbClr val="FF0000"/>
                </a:solidFill>
              </a:rPr>
              <a:t>% </a:t>
            </a:r>
            <a:r>
              <a:rPr lang="en-GB" dirty="0"/>
              <a:t>(but not all) </a:t>
            </a:r>
            <a:r>
              <a:rPr lang="en-GB" dirty="0">
                <a:solidFill>
                  <a:srgbClr val="FF0000"/>
                </a:solidFill>
              </a:rPr>
              <a:t>of Cell </a:t>
            </a:r>
            <a:r>
              <a:rPr lang="en-GB" dirty="0" smtClean="0">
                <a:solidFill>
                  <a:srgbClr val="FF0000"/>
                </a:solidFill>
              </a:rPr>
              <a:t>K1 resources</a:t>
            </a:r>
            <a:endParaRPr lang="en-GB" dirty="0"/>
          </a:p>
          <a:p>
            <a:pPr lvl="1"/>
            <a:r>
              <a:rPr lang="en-GB" dirty="0" smtClean="0"/>
              <a:t>Handle </a:t>
            </a:r>
            <a:r>
              <a:rPr lang="en-GB" b="1" dirty="0" smtClean="0">
                <a:solidFill>
                  <a:schemeClr val="accent6">
                    <a:lumMod val="50000"/>
                  </a:schemeClr>
                </a:solidFill>
              </a:rPr>
              <a:t>Enterprise 2</a:t>
            </a:r>
            <a:r>
              <a:rPr lang="en-GB" b="1" dirty="0" smtClean="0">
                <a:solidFill>
                  <a:schemeClr val="accent5">
                    <a:lumMod val="75000"/>
                  </a:schemeClr>
                </a:solidFill>
              </a:rPr>
              <a:t> </a:t>
            </a:r>
            <a:r>
              <a:rPr lang="en-GB" dirty="0" smtClean="0"/>
              <a:t>employees and other users with default behaviour</a:t>
            </a:r>
          </a:p>
          <a:p>
            <a:pPr lvl="1"/>
            <a:endParaRPr lang="en-GB" dirty="0"/>
          </a:p>
          <a:p>
            <a:pPr marL="0" lvl="1"/>
            <a:r>
              <a:rPr lang="en-GB" b="1" dirty="0" smtClean="0">
                <a:solidFill>
                  <a:schemeClr val="accent5">
                    <a:lumMod val="75000"/>
                  </a:schemeClr>
                </a:solidFill>
              </a:rPr>
              <a:t>Cell K2 (</a:t>
            </a:r>
            <a:r>
              <a:rPr lang="en-GB" b="1" dirty="0" err="1" smtClean="0">
                <a:solidFill>
                  <a:schemeClr val="accent5">
                    <a:lumMod val="75000"/>
                  </a:schemeClr>
                </a:solidFill>
              </a:rPr>
              <a:t>eNB</a:t>
            </a:r>
            <a:r>
              <a:rPr lang="en-GB" b="1" dirty="0" smtClean="0">
                <a:solidFill>
                  <a:schemeClr val="accent5">
                    <a:lumMod val="75000"/>
                  </a:schemeClr>
                </a:solidFill>
              </a:rPr>
              <a:t> K, East Sector) RRM</a:t>
            </a:r>
            <a:r>
              <a:rPr lang="en-GB" dirty="0"/>
              <a:t>:</a:t>
            </a:r>
          </a:p>
          <a:p>
            <a:pPr lvl="1"/>
            <a:r>
              <a:rPr lang="en-GB" b="1" dirty="0">
                <a:solidFill>
                  <a:schemeClr val="accent6">
                    <a:lumMod val="50000"/>
                  </a:schemeClr>
                </a:solidFill>
              </a:rPr>
              <a:t>Enterprise </a:t>
            </a:r>
            <a:r>
              <a:rPr lang="en-GB" b="1" dirty="0" smtClean="0">
                <a:solidFill>
                  <a:schemeClr val="accent6">
                    <a:lumMod val="50000"/>
                  </a:schemeClr>
                </a:solidFill>
              </a:rPr>
              <a:t>2’s </a:t>
            </a:r>
            <a:r>
              <a:rPr lang="en-GB" dirty="0"/>
              <a:t>employees get priority access to </a:t>
            </a:r>
            <a:r>
              <a:rPr lang="en-GB" dirty="0" smtClean="0">
                <a:solidFill>
                  <a:schemeClr val="accent5">
                    <a:lumMod val="75000"/>
                  </a:schemeClr>
                </a:solidFill>
              </a:rPr>
              <a:t>Y% </a:t>
            </a:r>
            <a:r>
              <a:rPr lang="en-GB" dirty="0" smtClean="0"/>
              <a:t>(but not all) </a:t>
            </a:r>
            <a:r>
              <a:rPr lang="en-GB" dirty="0" smtClean="0">
                <a:solidFill>
                  <a:schemeClr val="accent5">
                    <a:lumMod val="75000"/>
                  </a:schemeClr>
                </a:solidFill>
              </a:rPr>
              <a:t>of </a:t>
            </a:r>
            <a:r>
              <a:rPr lang="en-GB" dirty="0">
                <a:solidFill>
                  <a:schemeClr val="accent5">
                    <a:lumMod val="75000"/>
                  </a:schemeClr>
                </a:solidFill>
              </a:rPr>
              <a:t>Cell </a:t>
            </a:r>
            <a:r>
              <a:rPr lang="en-GB" dirty="0" smtClean="0">
                <a:solidFill>
                  <a:schemeClr val="accent5">
                    <a:lumMod val="75000"/>
                  </a:schemeClr>
                </a:solidFill>
              </a:rPr>
              <a:t>K2 </a:t>
            </a:r>
            <a:r>
              <a:rPr lang="en-GB" dirty="0">
                <a:solidFill>
                  <a:schemeClr val="accent5">
                    <a:lumMod val="75000"/>
                  </a:schemeClr>
                </a:solidFill>
              </a:rPr>
              <a:t>resources</a:t>
            </a:r>
            <a:r>
              <a:rPr lang="en-GB" dirty="0"/>
              <a:t>.</a:t>
            </a:r>
          </a:p>
          <a:p>
            <a:pPr lvl="1"/>
            <a:r>
              <a:rPr lang="en-GB" b="1" dirty="0">
                <a:solidFill>
                  <a:schemeClr val="bg2">
                    <a:lumMod val="10000"/>
                  </a:schemeClr>
                </a:solidFill>
              </a:rPr>
              <a:t>Enterprise </a:t>
            </a:r>
            <a:r>
              <a:rPr lang="en-GB" b="1" dirty="0" smtClean="0">
                <a:solidFill>
                  <a:schemeClr val="bg2">
                    <a:lumMod val="10000"/>
                  </a:schemeClr>
                </a:solidFill>
              </a:rPr>
              <a:t>3’s </a:t>
            </a:r>
            <a:r>
              <a:rPr lang="en-GB" dirty="0"/>
              <a:t>employees get priority access to </a:t>
            </a:r>
            <a:r>
              <a:rPr lang="en-GB" dirty="0" smtClean="0">
                <a:solidFill>
                  <a:schemeClr val="accent5">
                    <a:lumMod val="75000"/>
                  </a:schemeClr>
                </a:solidFill>
              </a:rPr>
              <a:t>Z% </a:t>
            </a:r>
            <a:r>
              <a:rPr lang="en-GB" dirty="0"/>
              <a:t>(but not all) </a:t>
            </a:r>
            <a:r>
              <a:rPr lang="en-GB" dirty="0">
                <a:solidFill>
                  <a:schemeClr val="accent5">
                    <a:lumMod val="75000"/>
                  </a:schemeClr>
                </a:solidFill>
              </a:rPr>
              <a:t>of Cell </a:t>
            </a:r>
            <a:r>
              <a:rPr lang="en-GB" dirty="0" smtClean="0">
                <a:solidFill>
                  <a:schemeClr val="accent5">
                    <a:lumMod val="75000"/>
                  </a:schemeClr>
                </a:solidFill>
              </a:rPr>
              <a:t>K2 </a:t>
            </a:r>
            <a:r>
              <a:rPr lang="en-GB" dirty="0">
                <a:solidFill>
                  <a:schemeClr val="accent5">
                    <a:lumMod val="75000"/>
                  </a:schemeClr>
                </a:solidFill>
              </a:rPr>
              <a:t>resources</a:t>
            </a:r>
            <a:r>
              <a:rPr lang="en-GB" dirty="0" smtClean="0"/>
              <a:t>.</a:t>
            </a:r>
          </a:p>
          <a:p>
            <a:pPr lvl="1"/>
            <a:r>
              <a:rPr lang="en-GB" dirty="0" smtClean="0"/>
              <a:t>Handle </a:t>
            </a:r>
            <a:r>
              <a:rPr lang="en-GB" b="1" dirty="0">
                <a:solidFill>
                  <a:srgbClr val="00B050"/>
                </a:solidFill>
              </a:rPr>
              <a:t>Enterprise </a:t>
            </a:r>
            <a:r>
              <a:rPr lang="en-GB" b="1" dirty="0" smtClean="0">
                <a:solidFill>
                  <a:srgbClr val="00B050"/>
                </a:solidFill>
              </a:rPr>
              <a:t>1 </a:t>
            </a:r>
            <a:r>
              <a:rPr lang="en-GB" dirty="0"/>
              <a:t>employees and other users with default </a:t>
            </a:r>
            <a:r>
              <a:rPr lang="en-GB" dirty="0" smtClean="0"/>
              <a:t>behaviour</a:t>
            </a:r>
            <a:endParaRPr lang="en-GB" dirty="0"/>
          </a:p>
          <a:p>
            <a:endParaRPr lang="en-GB" dirty="0"/>
          </a:p>
        </p:txBody>
      </p:sp>
      <p:sp>
        <p:nvSpPr>
          <p:cNvPr id="9" name="Pie 8"/>
          <p:cNvSpPr/>
          <p:nvPr/>
        </p:nvSpPr>
        <p:spPr>
          <a:xfrm>
            <a:off x="3375904" y="1875201"/>
            <a:ext cx="2962348" cy="2107024"/>
          </a:xfrm>
          <a:prstGeom prst="pie">
            <a:avLst>
              <a:gd name="adj1" fmla="val 16124245"/>
              <a:gd name="adj2" fmla="val 2246058"/>
            </a:avLst>
          </a:prstGeom>
          <a:solidFill>
            <a:schemeClr val="tx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sp>
        <p:nvSpPr>
          <p:cNvPr id="18" name="TextBox 17"/>
          <p:cNvSpPr txBox="1"/>
          <p:nvPr/>
        </p:nvSpPr>
        <p:spPr>
          <a:xfrm>
            <a:off x="4929636" y="2371676"/>
            <a:ext cx="2066905" cy="646331"/>
          </a:xfrm>
          <a:prstGeom prst="rect">
            <a:avLst/>
          </a:prstGeom>
          <a:noFill/>
        </p:spPr>
        <p:txBody>
          <a:bodyPr wrap="square" rtlCol="0">
            <a:spAutoFit/>
          </a:bodyPr>
          <a:lstStyle/>
          <a:p>
            <a:r>
              <a:rPr lang="en-GB" b="1" dirty="0" smtClean="0">
                <a:solidFill>
                  <a:schemeClr val="accent5">
                    <a:lumMod val="50000"/>
                  </a:schemeClr>
                </a:solidFill>
              </a:rPr>
              <a:t>Cell K2 </a:t>
            </a:r>
          </a:p>
          <a:p>
            <a:r>
              <a:rPr lang="en-GB" b="1" dirty="0" smtClean="0">
                <a:solidFill>
                  <a:schemeClr val="accent5">
                    <a:lumMod val="50000"/>
                  </a:schemeClr>
                </a:solidFill>
              </a:rPr>
              <a:t>(East Sector)</a:t>
            </a:r>
            <a:endParaRPr lang="en-GB" b="1" dirty="0">
              <a:solidFill>
                <a:schemeClr val="accent5">
                  <a:lumMod val="50000"/>
                </a:schemeClr>
              </a:solidFill>
            </a:endParaRPr>
          </a:p>
        </p:txBody>
      </p:sp>
      <p:sp>
        <p:nvSpPr>
          <p:cNvPr id="6" name="Right Brace 5"/>
          <p:cNvSpPr/>
          <p:nvPr/>
        </p:nvSpPr>
        <p:spPr>
          <a:xfrm>
            <a:off x="7553076" y="2141371"/>
            <a:ext cx="288948" cy="863530"/>
          </a:xfrm>
          <a:prstGeom prst="rightBrace">
            <a:avLst/>
          </a:prstGeom>
          <a:ln w="25400">
            <a:solidFill>
              <a:schemeClr val="accent6">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22" name="TextBox 21"/>
          <p:cNvSpPr txBox="1"/>
          <p:nvPr/>
        </p:nvSpPr>
        <p:spPr>
          <a:xfrm>
            <a:off x="7842024" y="3307067"/>
            <a:ext cx="1368665" cy="369332"/>
          </a:xfrm>
          <a:prstGeom prst="rect">
            <a:avLst/>
          </a:prstGeom>
          <a:noFill/>
        </p:spPr>
        <p:txBody>
          <a:bodyPr wrap="square" rtlCol="0">
            <a:spAutoFit/>
          </a:bodyPr>
          <a:lstStyle/>
          <a:p>
            <a:r>
              <a:rPr lang="en-GB" b="1" dirty="0" smtClean="0">
                <a:solidFill>
                  <a:schemeClr val="bg2">
                    <a:lumMod val="10000"/>
                  </a:schemeClr>
                </a:solidFill>
              </a:rPr>
              <a:t>Enterprise 3</a:t>
            </a:r>
            <a:endParaRPr lang="en-GB" b="1" dirty="0">
              <a:solidFill>
                <a:schemeClr val="bg2">
                  <a:lumMod val="10000"/>
                </a:schemeClr>
              </a:solidFill>
            </a:endParaRPr>
          </a:p>
        </p:txBody>
      </p:sp>
      <p:sp>
        <p:nvSpPr>
          <p:cNvPr id="24" name="Right Brace 23"/>
          <p:cNvSpPr/>
          <p:nvPr/>
        </p:nvSpPr>
        <p:spPr>
          <a:xfrm>
            <a:off x="7572723" y="3078682"/>
            <a:ext cx="288948" cy="863530"/>
          </a:xfrm>
          <a:prstGeom prst="rightBrace">
            <a:avLst/>
          </a:prstGeom>
          <a:ln w="25400">
            <a:solidFill>
              <a:srgbClr val="00206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7" name="Left Brace 6"/>
          <p:cNvSpPr/>
          <p:nvPr/>
        </p:nvSpPr>
        <p:spPr>
          <a:xfrm>
            <a:off x="1220324" y="2007177"/>
            <a:ext cx="189252" cy="424024"/>
          </a:xfrm>
          <a:prstGeom prst="leftBrace">
            <a:avLst/>
          </a:prstGeom>
          <a:ln w="25400">
            <a:solidFill>
              <a:srgbClr val="00B05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26" name="TextBox 25"/>
          <p:cNvSpPr txBox="1"/>
          <p:nvPr/>
        </p:nvSpPr>
        <p:spPr>
          <a:xfrm>
            <a:off x="-21814" y="3158295"/>
            <a:ext cx="1368665" cy="369332"/>
          </a:xfrm>
          <a:prstGeom prst="rect">
            <a:avLst/>
          </a:prstGeom>
          <a:noFill/>
        </p:spPr>
        <p:txBody>
          <a:bodyPr wrap="square" rtlCol="0">
            <a:spAutoFit/>
          </a:bodyPr>
          <a:lstStyle/>
          <a:p>
            <a:r>
              <a:rPr lang="en-GB" b="1" dirty="0" smtClean="0">
                <a:solidFill>
                  <a:schemeClr val="bg2">
                    <a:lumMod val="10000"/>
                  </a:schemeClr>
                </a:solidFill>
              </a:rPr>
              <a:t>Enterprise 3</a:t>
            </a:r>
            <a:endParaRPr lang="en-GB" b="1" dirty="0">
              <a:solidFill>
                <a:schemeClr val="bg2">
                  <a:lumMod val="10000"/>
                </a:schemeClr>
              </a:solidFill>
            </a:endParaRPr>
          </a:p>
        </p:txBody>
      </p:sp>
      <p:sp>
        <p:nvSpPr>
          <p:cNvPr id="27" name="Left Brace 26"/>
          <p:cNvSpPr/>
          <p:nvPr/>
        </p:nvSpPr>
        <p:spPr>
          <a:xfrm>
            <a:off x="1152508" y="2548127"/>
            <a:ext cx="307710" cy="1329861"/>
          </a:xfrm>
          <a:prstGeom prst="leftBrace">
            <a:avLst/>
          </a:prstGeom>
          <a:ln w="25400">
            <a:solidFill>
              <a:srgbClr val="00206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Tree>
    <p:extLst>
      <p:ext uri="{BB962C8B-B14F-4D97-AF65-F5344CB8AC3E}">
        <p14:creationId xmlns:p14="http://schemas.microsoft.com/office/powerpoint/2010/main" val="12988658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vert="horz" lIns="91440" tIns="45720" rIns="91440" bIns="45720" rtlCol="0" anchor="ctr">
            <a:normAutofit/>
          </a:bodyPr>
          <a:lstStyle/>
          <a:p>
            <a:pPr algn="l"/>
            <a:r>
              <a:rPr lang="it-IT" sz="2800" b="1" dirty="0" err="1" smtClean="0">
                <a:solidFill>
                  <a:srgbClr val="FF0000"/>
                </a:solidFill>
              </a:rPr>
              <a:t>Additional</a:t>
            </a:r>
            <a:r>
              <a:rPr lang="it-IT" sz="2800" b="1" dirty="0" smtClean="0">
                <a:solidFill>
                  <a:srgbClr val="FF0000"/>
                </a:solidFill>
              </a:rPr>
              <a:t> </a:t>
            </a:r>
            <a:r>
              <a:rPr lang="it-IT" sz="2800" b="1" dirty="0" err="1" smtClean="0">
                <a:solidFill>
                  <a:srgbClr val="FF0000"/>
                </a:solidFill>
              </a:rPr>
              <a:t>Description</a:t>
            </a:r>
            <a:endParaRPr lang="it-IT" sz="2800" b="1" dirty="0">
              <a:solidFill>
                <a:srgbClr val="FF0000"/>
              </a:solidFill>
            </a:endParaRPr>
          </a:p>
        </p:txBody>
      </p:sp>
      <p:sp>
        <p:nvSpPr>
          <p:cNvPr id="3" name="Segnaposto contenuto 2"/>
          <p:cNvSpPr>
            <a:spLocks noGrp="1"/>
          </p:cNvSpPr>
          <p:nvPr>
            <p:ph idx="1"/>
          </p:nvPr>
        </p:nvSpPr>
        <p:spPr>
          <a:xfrm>
            <a:off x="539552" y="1052736"/>
            <a:ext cx="8229600" cy="5112568"/>
          </a:xfrm>
        </p:spPr>
        <p:txBody>
          <a:bodyPr vert="horz" lIns="91440" tIns="45720" rIns="91440" bIns="45720" rtlCol="0">
            <a:normAutofit lnSpcReduction="10000"/>
          </a:bodyPr>
          <a:lstStyle/>
          <a:p>
            <a:pPr marL="457200" indent="-457200">
              <a:buFont typeface="+mj-lt"/>
              <a:buAutoNum type="arabicPeriod"/>
            </a:pPr>
            <a:r>
              <a:rPr lang="en-US" sz="2000" dirty="0" smtClean="0"/>
              <a:t>This is </a:t>
            </a:r>
            <a:r>
              <a:rPr lang="en-US" sz="2000" b="1" u="sng" dirty="0" smtClean="0"/>
              <a:t>not </a:t>
            </a:r>
            <a:r>
              <a:rPr lang="en-US" sz="2000" dirty="0" smtClean="0"/>
              <a:t>a ‘closed access’ cell that is reserved exclusively for the use of an enterprise</a:t>
            </a:r>
          </a:p>
          <a:p>
            <a:pPr marL="457200" indent="-457200">
              <a:buFont typeface="+mj-lt"/>
              <a:buAutoNum type="arabicPeriod"/>
            </a:pPr>
            <a:r>
              <a:rPr lang="en-US" sz="2000" dirty="0" smtClean="0"/>
              <a:t>Some similarity to a </a:t>
            </a:r>
            <a:r>
              <a:rPr lang="en-US" sz="2000" dirty="0" err="1" smtClean="0"/>
              <a:t>WiFi</a:t>
            </a:r>
            <a:r>
              <a:rPr lang="en-US" sz="2000" dirty="0" smtClean="0"/>
              <a:t> Access Point that has two SSIDs, one for private use and one for public use.</a:t>
            </a:r>
          </a:p>
          <a:p>
            <a:pPr marL="457200" indent="-457200">
              <a:buFont typeface="+mj-lt"/>
              <a:buAutoNum type="arabicPeriod"/>
            </a:pPr>
            <a:r>
              <a:rPr lang="en-US" sz="2000" dirty="0" smtClean="0"/>
              <a:t>Cell A is configured with knowledge that it needs to give special treatment to Enterprise 1’s users.</a:t>
            </a:r>
          </a:p>
          <a:p>
            <a:pPr marL="800100" lvl="1" indent="-342900">
              <a:buFont typeface="+mj-lt"/>
              <a:buAutoNum type="alphaLcParenR"/>
            </a:pPr>
            <a:r>
              <a:rPr lang="en-US" sz="1600" dirty="0" smtClean="0"/>
              <a:t>Requires cell A to know whether the UE belongs to ‘enterprise 1’</a:t>
            </a:r>
          </a:p>
          <a:p>
            <a:pPr marL="800100" lvl="1" indent="-342900">
              <a:buFont typeface="+mj-lt"/>
              <a:buAutoNum type="alphaLcParenR"/>
            </a:pPr>
            <a:r>
              <a:rPr lang="en-US" sz="1600" dirty="0" smtClean="0"/>
              <a:t>For non-enterprise users, or, users from other enterprise groups &lt;&gt; 1,  default behavior is applied. Some resources are reserved for them in order to ensure coverage.</a:t>
            </a:r>
            <a:endParaRPr lang="en-US" sz="2000" dirty="0" smtClean="0"/>
          </a:p>
          <a:p>
            <a:pPr marL="457200" indent="-457200">
              <a:buFont typeface="+mj-lt"/>
              <a:buAutoNum type="arabicPeriod"/>
            </a:pPr>
            <a:r>
              <a:rPr lang="en-US" sz="2000" dirty="0" smtClean="0"/>
              <a:t>The RRM strategy of the cells is operator/implementation specific.</a:t>
            </a:r>
          </a:p>
          <a:p>
            <a:pPr lvl="1">
              <a:buFont typeface="Arial" panose="020B0604020202020204" pitchFamily="34" charset="0"/>
              <a:buChar char="•"/>
            </a:pPr>
            <a:r>
              <a:rPr lang="en-US" sz="1600" dirty="0" smtClean="0"/>
              <a:t>However, as </a:t>
            </a:r>
            <a:r>
              <a:rPr lang="en-US" sz="1600" dirty="0"/>
              <a:t>indicated in the WID, RP-151827 “</a:t>
            </a:r>
            <a:r>
              <a:rPr lang="en-GB" sz="1600" dirty="0"/>
              <a:t>RAN Aspects of RAN Sharing Enhancements for LTE”, existing </a:t>
            </a:r>
            <a:r>
              <a:rPr lang="en-GB" sz="1600" dirty="0" err="1"/>
              <a:t>eNBs</a:t>
            </a:r>
            <a:r>
              <a:rPr lang="en-GB" sz="1600" dirty="0"/>
              <a:t> are able to share load between the sharing PLMNs’ customers (“Sharing is normally based on agreed quota or share ratio.“) </a:t>
            </a:r>
            <a:endParaRPr lang="en-GB" sz="1600" dirty="0" smtClean="0"/>
          </a:p>
          <a:p>
            <a:pPr lvl="1">
              <a:buFont typeface="Arial" panose="020B0604020202020204" pitchFamily="34" charset="0"/>
              <a:buChar char="•"/>
            </a:pPr>
            <a:r>
              <a:rPr lang="en-GB" sz="1600" dirty="0" smtClean="0"/>
              <a:t>In </a:t>
            </a:r>
            <a:r>
              <a:rPr lang="en-GB" sz="1600" dirty="0"/>
              <a:t>a non-shared PLMN, or a PLMN with few sharing partners, this </a:t>
            </a:r>
            <a:r>
              <a:rPr lang="en-GB" sz="1600" dirty="0" err="1"/>
              <a:t>eNB</a:t>
            </a:r>
            <a:r>
              <a:rPr lang="en-GB" sz="1600" dirty="0"/>
              <a:t> functionality </a:t>
            </a:r>
            <a:r>
              <a:rPr lang="en-GB" sz="1600" dirty="0" smtClean="0"/>
              <a:t>could </a:t>
            </a:r>
            <a:r>
              <a:rPr lang="en-GB" sz="1600" dirty="0"/>
              <a:t>be re-purposed to </a:t>
            </a:r>
            <a:r>
              <a:rPr lang="en-GB" sz="1600" dirty="0" smtClean="0"/>
              <a:t>serve a “Matching Enterprise user group” and a “Default user group”</a:t>
            </a:r>
            <a:endParaRPr lang="en-US" sz="1600" dirty="0" smtClean="0"/>
          </a:p>
          <a:p>
            <a:pPr marL="457200" indent="-457200">
              <a:buFont typeface="+mj-lt"/>
              <a:buAutoNum type="arabicPeriod"/>
            </a:pPr>
            <a:r>
              <a:rPr lang="en-US" sz="2000" b="1" dirty="0" smtClean="0">
                <a:solidFill>
                  <a:srgbClr val="0070C0"/>
                </a:solidFill>
              </a:rPr>
              <a:t>Cell A generates separate counters/statistics for ‘enterprise 1’ and ‘other’ users -&gt; enables any Service Level Agreement to be monitored</a:t>
            </a:r>
            <a:r>
              <a:rPr lang="en-US" sz="2000" dirty="0" smtClean="0"/>
              <a:t>. </a:t>
            </a:r>
          </a:p>
          <a:p>
            <a:pPr marL="0" indent="0">
              <a:buNone/>
            </a:pPr>
            <a:endParaRPr lang="en-US" sz="1600" dirty="0"/>
          </a:p>
          <a:p>
            <a:pPr marL="0" indent="0">
              <a:buNone/>
            </a:pPr>
            <a:endParaRPr lang="en-US" sz="1600" dirty="0" smtClean="0"/>
          </a:p>
          <a:p>
            <a:endParaRPr lang="it-IT" sz="1600" dirty="0"/>
          </a:p>
        </p:txBody>
      </p:sp>
      <p:sp>
        <p:nvSpPr>
          <p:cNvPr id="4" name="Slide Number Placeholder 3"/>
          <p:cNvSpPr>
            <a:spLocks noGrp="1"/>
          </p:cNvSpPr>
          <p:nvPr>
            <p:ph type="sldNum" sz="quarter" idx="12"/>
          </p:nvPr>
        </p:nvSpPr>
        <p:spPr/>
        <p:txBody>
          <a:bodyPr/>
          <a:lstStyle/>
          <a:p>
            <a:fld id="{E7A41E1B-4F70-4964-A407-84C68BE8251C}" type="slidenum">
              <a:rPr lang="it-IT" smtClean="0"/>
              <a:t>5</a:t>
            </a:fld>
            <a:endParaRPr lang="it-IT"/>
          </a:p>
        </p:txBody>
      </p:sp>
    </p:spTree>
    <p:extLst>
      <p:ext uri="{BB962C8B-B14F-4D97-AF65-F5344CB8AC3E}">
        <p14:creationId xmlns:p14="http://schemas.microsoft.com/office/powerpoint/2010/main" val="218731016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vert="horz" lIns="91440" tIns="45720" rIns="91440" bIns="45720" rtlCol="0" anchor="ctr">
            <a:normAutofit/>
          </a:bodyPr>
          <a:lstStyle/>
          <a:p>
            <a:pPr algn="l"/>
            <a:r>
              <a:rPr lang="en-US" sz="2800" dirty="0">
                <a:solidFill>
                  <a:srgbClr val="FF0000"/>
                </a:solidFill>
              </a:rPr>
              <a:t>No current tools available to solve </a:t>
            </a:r>
            <a:r>
              <a:rPr lang="en-US" sz="2800" dirty="0" smtClean="0">
                <a:solidFill>
                  <a:srgbClr val="FF0000"/>
                </a:solidFill>
              </a:rPr>
              <a:t>this </a:t>
            </a:r>
            <a:r>
              <a:rPr lang="en-US" sz="2800" dirty="0" smtClean="0">
                <a:solidFill>
                  <a:srgbClr val="00B050"/>
                </a:solidFill>
              </a:rPr>
              <a:t>(1)</a:t>
            </a:r>
            <a:endParaRPr lang="it-IT" sz="2800" b="1" dirty="0">
              <a:solidFill>
                <a:srgbClr val="00B050"/>
              </a:solidFill>
            </a:endParaRPr>
          </a:p>
        </p:txBody>
      </p:sp>
      <p:sp>
        <p:nvSpPr>
          <p:cNvPr id="3" name="Segnaposto contenuto 2"/>
          <p:cNvSpPr>
            <a:spLocks noGrp="1"/>
          </p:cNvSpPr>
          <p:nvPr>
            <p:ph idx="1"/>
          </p:nvPr>
        </p:nvSpPr>
        <p:spPr>
          <a:xfrm>
            <a:off x="467544" y="1340768"/>
            <a:ext cx="8229600" cy="4525963"/>
          </a:xfrm>
        </p:spPr>
        <p:txBody>
          <a:bodyPr vert="horz" lIns="91440" tIns="45720" rIns="91440" bIns="45720" rtlCol="0">
            <a:normAutofit fontScale="92500" lnSpcReduction="10000"/>
          </a:bodyPr>
          <a:lstStyle/>
          <a:p>
            <a:r>
              <a:rPr lang="en-US" sz="1600" dirty="0" smtClean="0"/>
              <a:t>Current </a:t>
            </a:r>
            <a:r>
              <a:rPr lang="en-US" sz="1600" dirty="0" err="1" smtClean="0"/>
              <a:t>QoS</a:t>
            </a:r>
            <a:r>
              <a:rPr lang="en-US" sz="1600" dirty="0" smtClean="0"/>
              <a:t> information is ‘abstract’ and relates primarily to that UE, rather than the “set of UEs used by the enterprise’s employees”</a:t>
            </a:r>
          </a:p>
          <a:p>
            <a:r>
              <a:rPr lang="en-US" sz="1600" dirty="0"/>
              <a:t>RAN </a:t>
            </a:r>
            <a:r>
              <a:rPr lang="en-US" sz="1600" dirty="0" smtClean="0"/>
              <a:t>does not </a:t>
            </a:r>
            <a:r>
              <a:rPr lang="en-US" sz="1600" dirty="0"/>
              <a:t>know the ‘group’ of the UE</a:t>
            </a:r>
          </a:p>
          <a:p>
            <a:r>
              <a:rPr lang="en-US" sz="1600" dirty="0"/>
              <a:t>RAN does not have visibility of the </a:t>
            </a:r>
            <a:r>
              <a:rPr lang="en-US" sz="1600" dirty="0" smtClean="0"/>
              <a:t>IMSI</a:t>
            </a:r>
          </a:p>
          <a:p>
            <a:r>
              <a:rPr lang="en-US" sz="1600" dirty="0" smtClean="0"/>
              <a:t>There are too many enterprises to allocate different IMSI ranges to different enterprises.</a:t>
            </a:r>
          </a:p>
          <a:p>
            <a:r>
              <a:rPr lang="en-US" sz="1600" dirty="0" smtClean="0"/>
              <a:t>APN is not visible to the RAN</a:t>
            </a:r>
          </a:p>
          <a:p>
            <a:r>
              <a:rPr lang="en-US" sz="1600" b="1" dirty="0" smtClean="0">
                <a:solidFill>
                  <a:srgbClr val="00B050"/>
                </a:solidFill>
              </a:rPr>
              <a:t>Hybrid CSG -&gt; see next slide</a:t>
            </a:r>
            <a:endParaRPr lang="en-US" sz="1600" b="1" dirty="0">
              <a:solidFill>
                <a:srgbClr val="00B050"/>
              </a:solidFill>
            </a:endParaRPr>
          </a:p>
          <a:p>
            <a:r>
              <a:rPr lang="en-US" sz="1600" dirty="0"/>
              <a:t>Access Class Barring only applies to idle </a:t>
            </a:r>
            <a:r>
              <a:rPr lang="en-US" sz="1600" dirty="0" smtClean="0"/>
              <a:t>mode. Also, </a:t>
            </a:r>
            <a:r>
              <a:rPr lang="en-US" sz="1600" dirty="0"/>
              <a:t>Access Classes </a:t>
            </a:r>
            <a:r>
              <a:rPr lang="en-US" sz="1600" dirty="0" smtClean="0"/>
              <a:t>need to be </a:t>
            </a:r>
            <a:r>
              <a:rPr lang="en-US" sz="1600" dirty="0"/>
              <a:t>randomly allocated to devices – so all ‘groups’ are likely to have an equal proportion of devices in each Access Class.</a:t>
            </a:r>
          </a:p>
          <a:p>
            <a:r>
              <a:rPr lang="en-US" sz="1600" dirty="0"/>
              <a:t>“Low Access Priority” does not help as LAPI devices should not be rejected if their group’s load is within the </a:t>
            </a:r>
            <a:r>
              <a:rPr lang="en-US" sz="1600" dirty="0" err="1"/>
              <a:t>eNB’s</a:t>
            </a:r>
            <a:r>
              <a:rPr lang="en-US" sz="1600" dirty="0"/>
              <a:t> quota for that group</a:t>
            </a:r>
            <a:r>
              <a:rPr lang="en-US" sz="1600" dirty="0" smtClean="0"/>
              <a:t>.</a:t>
            </a:r>
            <a:br>
              <a:rPr lang="en-US" sz="1600" dirty="0" smtClean="0"/>
            </a:br>
            <a:endParaRPr lang="en-US" sz="1600" dirty="0"/>
          </a:p>
          <a:p>
            <a:r>
              <a:rPr lang="en-US" sz="1600" dirty="0" smtClean="0"/>
              <a:t>SPID/RFSP has only 256 values. This can identify that the UE is an Enterprise subscriber but NOT WHICH ENTERPRISE</a:t>
            </a:r>
          </a:p>
          <a:p>
            <a:pPr lvl="1"/>
            <a:r>
              <a:rPr lang="en-US" sz="1600" dirty="0" smtClean="0"/>
              <a:t>there are insufficient values to identify different the enterprises within a PLMN (or MME area, or even a Tracking Area)</a:t>
            </a:r>
            <a:endParaRPr lang="en-US" sz="1600" dirty="0"/>
          </a:p>
          <a:p>
            <a:r>
              <a:rPr lang="en-US" sz="1600" dirty="0" smtClean="0"/>
              <a:t>Use of 5GCore -&gt; enterprise provided (or ‘bring your own’) devices are frequently not leading edge devices – e.g. they may well not be 5GCore capable devices</a:t>
            </a:r>
          </a:p>
          <a:p>
            <a:endParaRPr lang="en-US" sz="1600" dirty="0"/>
          </a:p>
          <a:p>
            <a:endParaRPr lang="it-IT" sz="1600" dirty="0"/>
          </a:p>
        </p:txBody>
      </p:sp>
      <p:sp>
        <p:nvSpPr>
          <p:cNvPr id="4" name="Slide Number Placeholder 3"/>
          <p:cNvSpPr>
            <a:spLocks noGrp="1"/>
          </p:cNvSpPr>
          <p:nvPr>
            <p:ph type="sldNum" sz="quarter" idx="12"/>
          </p:nvPr>
        </p:nvSpPr>
        <p:spPr/>
        <p:txBody>
          <a:bodyPr/>
          <a:lstStyle/>
          <a:p>
            <a:fld id="{E7A41E1B-4F70-4964-A407-84C68BE8251C}" type="slidenum">
              <a:rPr lang="it-IT" smtClean="0"/>
              <a:t>6</a:t>
            </a:fld>
            <a:endParaRPr lang="it-IT"/>
          </a:p>
        </p:txBody>
      </p:sp>
    </p:spTree>
    <p:extLst>
      <p:ext uri="{BB962C8B-B14F-4D97-AF65-F5344CB8AC3E}">
        <p14:creationId xmlns:p14="http://schemas.microsoft.com/office/powerpoint/2010/main" val="299272272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vert="horz" lIns="91440" tIns="45720" rIns="91440" bIns="45720" rtlCol="0" anchor="ctr">
            <a:normAutofit/>
          </a:bodyPr>
          <a:lstStyle/>
          <a:p>
            <a:pPr algn="l"/>
            <a:r>
              <a:rPr lang="en-US" sz="2800" dirty="0">
                <a:solidFill>
                  <a:srgbClr val="00B050"/>
                </a:solidFill>
              </a:rPr>
              <a:t>No current tools available to solve </a:t>
            </a:r>
            <a:r>
              <a:rPr lang="en-US" sz="2800" dirty="0" smtClean="0">
                <a:solidFill>
                  <a:srgbClr val="00B050"/>
                </a:solidFill>
              </a:rPr>
              <a:t>this (2): </a:t>
            </a:r>
            <a:br>
              <a:rPr lang="en-US" sz="2800" dirty="0" smtClean="0">
                <a:solidFill>
                  <a:srgbClr val="00B050"/>
                </a:solidFill>
              </a:rPr>
            </a:br>
            <a:r>
              <a:rPr lang="en-US" sz="2800" dirty="0" smtClean="0">
                <a:solidFill>
                  <a:srgbClr val="00B050"/>
                </a:solidFill>
              </a:rPr>
              <a:t>	Hybrid Closed Subscriber Group</a:t>
            </a:r>
            <a:endParaRPr lang="it-IT" sz="2800" b="1" dirty="0">
              <a:solidFill>
                <a:srgbClr val="00B050"/>
              </a:solidFill>
            </a:endParaRPr>
          </a:p>
        </p:txBody>
      </p:sp>
      <p:sp>
        <p:nvSpPr>
          <p:cNvPr id="3" name="Segnaposto contenuto 2"/>
          <p:cNvSpPr>
            <a:spLocks noGrp="1"/>
          </p:cNvSpPr>
          <p:nvPr>
            <p:ph idx="1"/>
          </p:nvPr>
        </p:nvSpPr>
        <p:spPr>
          <a:xfrm>
            <a:off x="467544" y="1340768"/>
            <a:ext cx="8229600" cy="4525963"/>
          </a:xfrm>
        </p:spPr>
        <p:txBody>
          <a:bodyPr vert="horz" lIns="91440" tIns="45720" rIns="91440" bIns="45720" rtlCol="0">
            <a:normAutofit/>
          </a:bodyPr>
          <a:lstStyle/>
          <a:p>
            <a:r>
              <a:rPr lang="en-US" sz="2000" dirty="0">
                <a:solidFill>
                  <a:srgbClr val="00B050"/>
                </a:solidFill>
              </a:rPr>
              <a:t>Hybrid CSG specified </a:t>
            </a:r>
            <a:r>
              <a:rPr lang="en-US" sz="2000" dirty="0" smtClean="0">
                <a:solidFill>
                  <a:srgbClr val="00B050"/>
                </a:solidFill>
              </a:rPr>
              <a:t>in </a:t>
            </a:r>
            <a:r>
              <a:rPr lang="en-US" sz="2000" dirty="0" err="1" smtClean="0">
                <a:solidFill>
                  <a:srgbClr val="00B050"/>
                </a:solidFill>
              </a:rPr>
              <a:t>Rel</a:t>
            </a:r>
            <a:r>
              <a:rPr lang="en-US" sz="2000" dirty="0" smtClean="0">
                <a:solidFill>
                  <a:srgbClr val="00B050"/>
                </a:solidFill>
              </a:rPr>
              <a:t> 9. Developed for Home </a:t>
            </a:r>
            <a:r>
              <a:rPr lang="en-US" sz="2000" dirty="0" err="1" smtClean="0">
                <a:solidFill>
                  <a:srgbClr val="00B050"/>
                </a:solidFill>
              </a:rPr>
              <a:t>eNB</a:t>
            </a:r>
            <a:r>
              <a:rPr lang="en-US" sz="2000" dirty="0" smtClean="0">
                <a:solidFill>
                  <a:srgbClr val="00B050"/>
                </a:solidFill>
              </a:rPr>
              <a:t> concept with one cell per </a:t>
            </a:r>
            <a:r>
              <a:rPr lang="en-US" sz="2000" dirty="0" err="1" smtClean="0">
                <a:solidFill>
                  <a:srgbClr val="00B050"/>
                </a:solidFill>
              </a:rPr>
              <a:t>eNB</a:t>
            </a:r>
            <a:r>
              <a:rPr lang="en-US" sz="2000" dirty="0" smtClean="0">
                <a:solidFill>
                  <a:srgbClr val="00B050"/>
                </a:solidFill>
              </a:rPr>
              <a:t>.</a:t>
            </a:r>
          </a:p>
          <a:p>
            <a:r>
              <a:rPr lang="en-US" sz="2000" dirty="0" smtClean="0">
                <a:solidFill>
                  <a:srgbClr val="00B050"/>
                </a:solidFill>
              </a:rPr>
              <a:t>CSG concept involves</a:t>
            </a:r>
            <a:br>
              <a:rPr lang="en-US" sz="2000" dirty="0" smtClean="0">
                <a:solidFill>
                  <a:srgbClr val="00B050"/>
                </a:solidFill>
              </a:rPr>
            </a:br>
            <a:r>
              <a:rPr lang="en-US" sz="2000" dirty="0" smtClean="0">
                <a:solidFill>
                  <a:srgbClr val="00B050"/>
                </a:solidFill>
              </a:rPr>
              <a:t>- when </a:t>
            </a:r>
            <a:r>
              <a:rPr lang="en-US" sz="2000" dirty="0" err="1" smtClean="0">
                <a:solidFill>
                  <a:srgbClr val="00B050"/>
                </a:solidFill>
              </a:rPr>
              <a:t>eNB</a:t>
            </a:r>
            <a:r>
              <a:rPr lang="en-US" sz="2000" dirty="0" smtClean="0">
                <a:solidFill>
                  <a:srgbClr val="00B050"/>
                </a:solidFill>
              </a:rPr>
              <a:t> is connected, the </a:t>
            </a:r>
            <a:r>
              <a:rPr lang="en-US" sz="2000" dirty="0" err="1" smtClean="0">
                <a:solidFill>
                  <a:srgbClr val="00B050"/>
                </a:solidFill>
              </a:rPr>
              <a:t>eNB’s</a:t>
            </a:r>
            <a:r>
              <a:rPr lang="en-US" sz="2000" dirty="0" smtClean="0">
                <a:solidFill>
                  <a:srgbClr val="00B050"/>
                </a:solidFill>
              </a:rPr>
              <a:t> CSG ID(s) are supplied to the MME</a:t>
            </a:r>
            <a:br>
              <a:rPr lang="en-US" sz="2000" dirty="0" smtClean="0">
                <a:solidFill>
                  <a:srgbClr val="00B050"/>
                </a:solidFill>
              </a:rPr>
            </a:br>
            <a:r>
              <a:rPr lang="en-US" sz="2000" dirty="0" smtClean="0">
                <a:solidFill>
                  <a:srgbClr val="00B050"/>
                </a:solidFill>
              </a:rPr>
              <a:t>- the UE’s CSG ID(s) are sent from the HSS to the MME</a:t>
            </a:r>
            <a:br>
              <a:rPr lang="en-US" sz="2000" dirty="0" smtClean="0">
                <a:solidFill>
                  <a:srgbClr val="00B050"/>
                </a:solidFill>
              </a:rPr>
            </a:br>
            <a:r>
              <a:rPr lang="en-US" sz="2000" dirty="0" smtClean="0">
                <a:solidFill>
                  <a:srgbClr val="00B050"/>
                </a:solidFill>
              </a:rPr>
              <a:t>- the MME compares the </a:t>
            </a:r>
            <a:r>
              <a:rPr lang="en-US" sz="2000" dirty="0" err="1" smtClean="0">
                <a:solidFill>
                  <a:srgbClr val="00B050"/>
                </a:solidFill>
              </a:rPr>
              <a:t>eNB’s</a:t>
            </a:r>
            <a:r>
              <a:rPr lang="en-US" sz="2000" dirty="0" smtClean="0">
                <a:solidFill>
                  <a:srgbClr val="00B050"/>
                </a:solidFill>
              </a:rPr>
              <a:t> and UE’s CSG IDs and sends the binary result to the </a:t>
            </a:r>
            <a:r>
              <a:rPr lang="en-US" sz="2000" dirty="0" err="1" smtClean="0">
                <a:solidFill>
                  <a:srgbClr val="00B050"/>
                </a:solidFill>
              </a:rPr>
              <a:t>eNB</a:t>
            </a:r>
            <a:r>
              <a:rPr lang="en-US" sz="2000" dirty="0" smtClean="0">
                <a:solidFill>
                  <a:srgbClr val="00B050"/>
                </a:solidFill>
              </a:rPr>
              <a:t>.</a:t>
            </a:r>
          </a:p>
          <a:p>
            <a:r>
              <a:rPr lang="en-US" sz="2000" dirty="0" smtClean="0">
                <a:solidFill>
                  <a:srgbClr val="00B050"/>
                </a:solidFill>
              </a:rPr>
              <a:t>Current CSG concept does not support Use Cases 2 and 3 as:</a:t>
            </a:r>
            <a:br>
              <a:rPr lang="en-US" sz="2000" dirty="0" smtClean="0">
                <a:solidFill>
                  <a:srgbClr val="00B050"/>
                </a:solidFill>
              </a:rPr>
            </a:br>
            <a:r>
              <a:rPr lang="en-US" sz="2000" dirty="0" smtClean="0">
                <a:solidFill>
                  <a:srgbClr val="00B050"/>
                </a:solidFill>
              </a:rPr>
              <a:t>- the S1 Setup associates the CSG ID(s) with all cells of the </a:t>
            </a:r>
            <a:r>
              <a:rPr lang="en-US" sz="2000" dirty="0" err="1" smtClean="0">
                <a:solidFill>
                  <a:srgbClr val="00B050"/>
                </a:solidFill>
              </a:rPr>
              <a:t>eNB</a:t>
            </a:r>
            <a:r>
              <a:rPr lang="en-US" sz="2000" dirty="0" smtClean="0">
                <a:solidFill>
                  <a:srgbClr val="00B050"/>
                </a:solidFill>
              </a:rPr>
              <a:t>;</a:t>
            </a:r>
            <a:br>
              <a:rPr lang="en-US" sz="2000" dirty="0" smtClean="0">
                <a:solidFill>
                  <a:srgbClr val="00B050"/>
                </a:solidFill>
              </a:rPr>
            </a:br>
            <a:r>
              <a:rPr lang="en-US" sz="2000" dirty="0" smtClean="0">
                <a:solidFill>
                  <a:srgbClr val="00B050"/>
                </a:solidFill>
              </a:rPr>
              <a:t>- the UE Associated S1-AP </a:t>
            </a:r>
            <a:r>
              <a:rPr lang="en-US" sz="2000" dirty="0" err="1" smtClean="0">
                <a:solidFill>
                  <a:srgbClr val="00B050"/>
                </a:solidFill>
              </a:rPr>
              <a:t>signalling</a:t>
            </a:r>
            <a:r>
              <a:rPr lang="en-US" sz="2000" dirty="0" smtClean="0">
                <a:solidFill>
                  <a:srgbClr val="00B050"/>
                </a:solidFill>
              </a:rPr>
              <a:t> does not indicate which CSG the UE is a member of;</a:t>
            </a:r>
            <a:br>
              <a:rPr lang="en-US" sz="2000" dirty="0" smtClean="0">
                <a:solidFill>
                  <a:srgbClr val="00B050"/>
                </a:solidFill>
              </a:rPr>
            </a:br>
            <a:r>
              <a:rPr lang="en-US" sz="2000" dirty="0" smtClean="0">
                <a:solidFill>
                  <a:srgbClr val="00B050"/>
                </a:solidFill>
              </a:rPr>
              <a:t>- while the MME </a:t>
            </a:r>
            <a:r>
              <a:rPr lang="en-US" sz="2000" i="1" dirty="0" smtClean="0">
                <a:solidFill>
                  <a:srgbClr val="00B050"/>
                </a:solidFill>
              </a:rPr>
              <a:t>could</a:t>
            </a:r>
            <a:r>
              <a:rPr lang="en-US" sz="2000" dirty="0" smtClean="0">
                <a:solidFill>
                  <a:srgbClr val="00B050"/>
                </a:solidFill>
              </a:rPr>
              <a:t> activate Location Reporting on the </a:t>
            </a:r>
            <a:r>
              <a:rPr lang="en-US" sz="2000" dirty="0" err="1" smtClean="0">
                <a:solidFill>
                  <a:srgbClr val="00B050"/>
                </a:solidFill>
              </a:rPr>
              <a:t>eNB</a:t>
            </a:r>
            <a:r>
              <a:rPr lang="en-US" sz="2000" dirty="0">
                <a:solidFill>
                  <a:srgbClr val="00B050"/>
                </a:solidFill>
              </a:rPr>
              <a:t> </a:t>
            </a:r>
            <a:r>
              <a:rPr lang="en-US" sz="2000" dirty="0" smtClean="0">
                <a:solidFill>
                  <a:srgbClr val="00B050"/>
                </a:solidFill>
              </a:rPr>
              <a:t>to track intra-</a:t>
            </a:r>
            <a:r>
              <a:rPr lang="en-US" sz="2000" dirty="0" err="1" smtClean="0">
                <a:solidFill>
                  <a:srgbClr val="00B050"/>
                </a:solidFill>
              </a:rPr>
              <a:t>eNB</a:t>
            </a:r>
            <a:r>
              <a:rPr lang="en-US" sz="2000" dirty="0" smtClean="0">
                <a:solidFill>
                  <a:srgbClr val="00B050"/>
                </a:solidFill>
              </a:rPr>
              <a:t> cell changes, the Location Report sent by the </a:t>
            </a:r>
            <a:r>
              <a:rPr lang="en-US" sz="2000" dirty="0" err="1" smtClean="0">
                <a:solidFill>
                  <a:srgbClr val="00B050"/>
                </a:solidFill>
              </a:rPr>
              <a:t>eNB</a:t>
            </a:r>
            <a:r>
              <a:rPr lang="en-US" sz="2000" dirty="0" smtClean="0">
                <a:solidFill>
                  <a:srgbClr val="00B050"/>
                </a:solidFill>
              </a:rPr>
              <a:t> does not contain any CSG-ID</a:t>
            </a:r>
            <a:r>
              <a:rPr lang="en-US" sz="2000" dirty="0" smtClean="0"/>
              <a:t>.</a:t>
            </a:r>
          </a:p>
          <a:p>
            <a:pPr marL="0" indent="0">
              <a:buNone/>
            </a:pPr>
            <a:endParaRPr lang="it-IT" sz="1600" dirty="0"/>
          </a:p>
        </p:txBody>
      </p:sp>
      <p:sp>
        <p:nvSpPr>
          <p:cNvPr id="4" name="Slide Number Placeholder 3"/>
          <p:cNvSpPr>
            <a:spLocks noGrp="1"/>
          </p:cNvSpPr>
          <p:nvPr>
            <p:ph type="sldNum" sz="quarter" idx="12"/>
          </p:nvPr>
        </p:nvSpPr>
        <p:spPr/>
        <p:txBody>
          <a:bodyPr/>
          <a:lstStyle/>
          <a:p>
            <a:fld id="{E7A41E1B-4F70-4964-A407-84C68BE8251C}" type="slidenum">
              <a:rPr lang="it-IT" smtClean="0"/>
              <a:t>7</a:t>
            </a:fld>
            <a:endParaRPr lang="it-IT"/>
          </a:p>
        </p:txBody>
      </p:sp>
    </p:spTree>
    <p:extLst>
      <p:ext uri="{BB962C8B-B14F-4D97-AF65-F5344CB8AC3E}">
        <p14:creationId xmlns:p14="http://schemas.microsoft.com/office/powerpoint/2010/main" val="269780178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vert="horz" lIns="91440" tIns="45720" rIns="91440" bIns="45720" rtlCol="0" anchor="ctr">
            <a:normAutofit/>
          </a:bodyPr>
          <a:lstStyle/>
          <a:p>
            <a:pPr algn="l"/>
            <a:r>
              <a:rPr lang="en-US" sz="2800" dirty="0" smtClean="0">
                <a:solidFill>
                  <a:srgbClr val="FF0000"/>
                </a:solidFill>
              </a:rPr>
              <a:t>Proposed solution: Extend concept of SPID/RFSP</a:t>
            </a:r>
            <a:endParaRPr lang="it-IT" sz="2800" b="1" dirty="0">
              <a:solidFill>
                <a:srgbClr val="FF0000"/>
              </a:solidFill>
            </a:endParaRPr>
          </a:p>
        </p:txBody>
      </p:sp>
      <p:sp>
        <p:nvSpPr>
          <p:cNvPr id="3" name="Segnaposto contenuto 2"/>
          <p:cNvSpPr>
            <a:spLocks noGrp="1"/>
          </p:cNvSpPr>
          <p:nvPr>
            <p:ph idx="1"/>
          </p:nvPr>
        </p:nvSpPr>
        <p:spPr>
          <a:xfrm>
            <a:off x="467544" y="1340768"/>
            <a:ext cx="8229600" cy="4525963"/>
          </a:xfrm>
        </p:spPr>
        <p:txBody>
          <a:bodyPr vert="horz" lIns="91440" tIns="45720" rIns="91440" bIns="45720" rtlCol="0">
            <a:normAutofit fontScale="85000" lnSpcReduction="20000"/>
          </a:bodyPr>
          <a:lstStyle/>
          <a:p>
            <a:r>
              <a:rPr lang="en-US" sz="1600" dirty="0" smtClean="0"/>
              <a:t>Add a 32 bit, optional, </a:t>
            </a:r>
            <a:r>
              <a:rPr lang="en-US" sz="1600" dirty="0" smtClean="0">
                <a:solidFill>
                  <a:srgbClr val="00B050"/>
                </a:solidFill>
              </a:rPr>
              <a:t>parameter to S6a and S1 interfaces and handle using the same mechanisms as specified in TS 23.401 (e.g. clause 4.3.6)</a:t>
            </a:r>
            <a:r>
              <a:rPr lang="en-US" sz="1600" dirty="0" smtClean="0"/>
              <a:t>.  </a:t>
            </a:r>
            <a:r>
              <a:rPr lang="en-GB" sz="1600" dirty="0" smtClean="0"/>
              <a:t>'Index </a:t>
            </a:r>
            <a:r>
              <a:rPr lang="en-GB" sz="1600" dirty="0"/>
              <a:t>to RAT/Frequency Selection Priority' (RFSP </a:t>
            </a:r>
            <a:r>
              <a:rPr lang="en-GB" sz="1600" dirty="0" smtClean="0"/>
              <a:t>Index)</a:t>
            </a:r>
            <a:r>
              <a:rPr lang="en-US" sz="1600" dirty="0" smtClean="0"/>
              <a:t> so that e.g. individual enterprises can be differentiated from each other. </a:t>
            </a:r>
          </a:p>
          <a:p>
            <a:pPr marL="0" indent="0">
              <a:buNone/>
            </a:pPr>
            <a:r>
              <a:rPr lang="en-US" sz="1600" dirty="0" smtClean="0">
                <a:solidFill>
                  <a:srgbClr val="FF0000"/>
                </a:solidFill>
              </a:rPr>
              <a:t>Rationale:</a:t>
            </a:r>
          </a:p>
          <a:p>
            <a:r>
              <a:rPr lang="en-US" sz="1600" dirty="0" smtClean="0"/>
              <a:t>The SPID/RFSP mechanism was specified in 3GPP Release 8</a:t>
            </a:r>
          </a:p>
          <a:p>
            <a:r>
              <a:rPr lang="en-US" sz="1600" dirty="0" smtClean="0"/>
              <a:t>The </a:t>
            </a:r>
            <a:r>
              <a:rPr lang="en-US" sz="1600" dirty="0" err="1" smtClean="0"/>
              <a:t>standardised</a:t>
            </a:r>
            <a:r>
              <a:rPr lang="en-US" sz="1600" dirty="0" smtClean="0"/>
              <a:t> values in Annex I of TS 36.300, and e.g. the LS from GSMA in S2-178308 ,imply that it is at least somewhat implemented, rather than being an unimplemented or “yet to be implemented” feature.  </a:t>
            </a:r>
          </a:p>
          <a:p>
            <a:r>
              <a:rPr lang="en-US" sz="1600" dirty="0" smtClean="0"/>
              <a:t>RFSP functionality specified in clause 4.3.6 of TS 23.401 allows visited network policy to be applied to the RFSP Index of Roaming subscriber.</a:t>
            </a:r>
          </a:p>
          <a:p>
            <a:r>
              <a:rPr lang="en-US" sz="1600" dirty="0" smtClean="0">
                <a:solidFill>
                  <a:srgbClr val="00B050"/>
                </a:solidFill>
              </a:rPr>
              <a:t>Outside of clause 4.3.6, the definitions, and the sections on HSS and MME storage, there is only one other usage of “RFSP” in TS 23.401 (and that section refers straight to clause 4.3.6). </a:t>
            </a:r>
            <a:br>
              <a:rPr lang="en-US" sz="1600" dirty="0" smtClean="0">
                <a:solidFill>
                  <a:srgbClr val="00B050"/>
                </a:solidFill>
              </a:rPr>
            </a:br>
            <a:r>
              <a:rPr lang="en-US" sz="1600" dirty="0" smtClean="0">
                <a:solidFill>
                  <a:srgbClr val="00B050"/>
                </a:solidFill>
              </a:rPr>
              <a:t>- In contrast there are 730 </a:t>
            </a:r>
            <a:r>
              <a:rPr lang="en-US" sz="1600" dirty="0">
                <a:solidFill>
                  <a:srgbClr val="00B050"/>
                </a:solidFill>
              </a:rPr>
              <a:t> </a:t>
            </a:r>
            <a:r>
              <a:rPr lang="en-US" sz="1600" dirty="0" smtClean="0">
                <a:solidFill>
                  <a:srgbClr val="00B050"/>
                </a:solidFill>
              </a:rPr>
              <a:t>occurrences of CSG in TS 23.401 spread throughout TS 23.401, and all of these would need checking and possibly modifying if the CSG concept is modified to support use cases 2 and 3.</a:t>
            </a:r>
          </a:p>
          <a:p>
            <a:pPr lvl="1"/>
            <a:endParaRPr lang="en-US" sz="1200" dirty="0" smtClean="0"/>
          </a:p>
          <a:p>
            <a:r>
              <a:rPr lang="en-US" sz="1600" dirty="0" smtClean="0"/>
              <a:t>Existing MME, S1 interface, and E-UTRAN behavior provides the ability to handle a mix of supporting and non-supporting entities smoothly.</a:t>
            </a:r>
          </a:p>
          <a:p>
            <a:endParaRPr lang="en-US" sz="1600" dirty="0" smtClean="0"/>
          </a:p>
          <a:p>
            <a:r>
              <a:rPr lang="en-US" sz="1600" dirty="0" smtClean="0"/>
              <a:t>Why 32 bit extension?</a:t>
            </a:r>
          </a:p>
          <a:p>
            <a:pPr lvl="1"/>
            <a:r>
              <a:rPr lang="en-US" sz="1600" dirty="0" smtClean="0"/>
              <a:t>gives sufficient </a:t>
            </a:r>
            <a:r>
              <a:rPr lang="en-US" sz="1600" dirty="0" err="1" smtClean="0"/>
              <a:t>codespace</a:t>
            </a:r>
            <a:r>
              <a:rPr lang="en-US" sz="1600" dirty="0" smtClean="0"/>
              <a:t> for identification of an enterprise (16 bits is insufficient; 24 bits is borderline for large PLMN) </a:t>
            </a:r>
          </a:p>
          <a:p>
            <a:pPr lvl="1"/>
            <a:r>
              <a:rPr lang="en-US" sz="1600" dirty="0" smtClean="0"/>
              <a:t>CT4’s Diameter and GTP-C specifications seem to use 32 bit parameters</a:t>
            </a:r>
          </a:p>
          <a:p>
            <a:pPr lvl="1"/>
            <a:r>
              <a:rPr lang="en-US" sz="1600" dirty="0"/>
              <a:t>i</a:t>
            </a:r>
            <a:r>
              <a:rPr lang="en-US" sz="1600" dirty="0" smtClean="0"/>
              <a:t>f desired, could allow 1:1 mapping with a 5GCore NSSAI parameter.</a:t>
            </a:r>
            <a:endParaRPr lang="en-US" sz="1600" dirty="0"/>
          </a:p>
          <a:p>
            <a:endParaRPr lang="it-IT" sz="1600" dirty="0"/>
          </a:p>
        </p:txBody>
      </p:sp>
      <p:sp>
        <p:nvSpPr>
          <p:cNvPr id="4" name="Slide Number Placeholder 3"/>
          <p:cNvSpPr>
            <a:spLocks noGrp="1"/>
          </p:cNvSpPr>
          <p:nvPr>
            <p:ph type="sldNum" sz="quarter" idx="12"/>
          </p:nvPr>
        </p:nvSpPr>
        <p:spPr/>
        <p:txBody>
          <a:bodyPr/>
          <a:lstStyle/>
          <a:p>
            <a:fld id="{E7A41E1B-4F70-4964-A407-84C68BE8251C}" type="slidenum">
              <a:rPr lang="it-IT" smtClean="0"/>
              <a:t>8</a:t>
            </a:fld>
            <a:endParaRPr lang="it-IT"/>
          </a:p>
        </p:txBody>
      </p:sp>
    </p:spTree>
    <p:extLst>
      <p:ext uri="{BB962C8B-B14F-4D97-AF65-F5344CB8AC3E}">
        <p14:creationId xmlns:p14="http://schemas.microsoft.com/office/powerpoint/2010/main" val="341495691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vert="horz" lIns="91440" tIns="45720" rIns="91440" bIns="45720" rtlCol="0" anchor="ctr">
            <a:normAutofit/>
          </a:bodyPr>
          <a:lstStyle/>
          <a:p>
            <a:pPr algn="l"/>
            <a:r>
              <a:rPr lang="en-US" sz="2800" dirty="0" smtClean="0">
                <a:solidFill>
                  <a:srgbClr val="FF0000"/>
                </a:solidFill>
              </a:rPr>
              <a:t>Alternative potential solutions: </a:t>
            </a:r>
            <a:endParaRPr lang="it-IT" sz="2800" b="1" dirty="0">
              <a:solidFill>
                <a:srgbClr val="FF0000"/>
              </a:solidFill>
            </a:endParaRPr>
          </a:p>
        </p:txBody>
      </p:sp>
      <p:sp>
        <p:nvSpPr>
          <p:cNvPr id="3" name="Segnaposto contenuto 2"/>
          <p:cNvSpPr>
            <a:spLocks noGrp="1"/>
          </p:cNvSpPr>
          <p:nvPr>
            <p:ph idx="1"/>
          </p:nvPr>
        </p:nvSpPr>
        <p:spPr>
          <a:xfrm>
            <a:off x="467544" y="1340768"/>
            <a:ext cx="8229600" cy="4525963"/>
          </a:xfrm>
        </p:spPr>
        <p:txBody>
          <a:bodyPr vert="horz" lIns="91440" tIns="45720" rIns="91440" bIns="45720" rtlCol="0">
            <a:normAutofit/>
          </a:bodyPr>
          <a:lstStyle/>
          <a:p>
            <a:r>
              <a:rPr lang="en-GB" sz="1600" dirty="0" smtClean="0"/>
              <a:t>UE Usage Type (c.f. R13 DECOR)</a:t>
            </a:r>
          </a:p>
          <a:p>
            <a:pPr marL="685800" lvl="1"/>
            <a:r>
              <a:rPr lang="en-GB" sz="1400" dirty="0" smtClean="0"/>
              <a:t>This is only 8 bits long</a:t>
            </a:r>
          </a:p>
          <a:p>
            <a:pPr marL="685800" lvl="1"/>
            <a:r>
              <a:rPr lang="en-GB" sz="1400" dirty="0" smtClean="0"/>
              <a:t>Not sent to RAN, nor transferred on X2</a:t>
            </a:r>
          </a:p>
          <a:p>
            <a:pPr marL="685800" lvl="1"/>
            <a:r>
              <a:rPr lang="en-GB" sz="1400" dirty="0" smtClean="0"/>
              <a:t>As not sent to RAN, no concept of VPLMN policing the value from HPLMN specified</a:t>
            </a:r>
            <a:br>
              <a:rPr lang="en-GB" sz="1400" dirty="0" smtClean="0"/>
            </a:br>
            <a:r>
              <a:rPr lang="en-GB" sz="1400" dirty="0" smtClean="0"/>
              <a:t>As NB-</a:t>
            </a:r>
            <a:r>
              <a:rPr lang="en-GB" sz="1400" dirty="0" err="1" smtClean="0"/>
              <a:t>IoT</a:t>
            </a:r>
            <a:r>
              <a:rPr lang="en-GB" sz="1400" dirty="0" smtClean="0"/>
              <a:t> MME selection can be “RAT based”, probably less widely implemented than RFSP Index</a:t>
            </a:r>
          </a:p>
          <a:p>
            <a:endParaRPr lang="en-GB" sz="1600" dirty="0"/>
          </a:p>
          <a:p>
            <a:r>
              <a:rPr lang="en-GB" sz="1600" dirty="0" smtClean="0"/>
              <a:t>DCN ID (c.f. R14 </a:t>
            </a:r>
            <a:r>
              <a:rPr lang="en-GB" sz="1600" dirty="0" err="1" smtClean="0"/>
              <a:t>eDECOR</a:t>
            </a:r>
            <a:r>
              <a:rPr lang="en-GB" sz="1600" dirty="0" smtClean="0"/>
              <a:t>)</a:t>
            </a:r>
          </a:p>
          <a:p>
            <a:pPr marL="685800" lvl="1"/>
            <a:r>
              <a:rPr lang="en-GB" sz="1400" dirty="0" smtClean="0"/>
              <a:t>16 bits long (as indicated by NG-RAN’s use of 24 bit </a:t>
            </a:r>
            <a:r>
              <a:rPr lang="en-GB" sz="1400" dirty="0" err="1" smtClean="0"/>
              <a:t>TACodes</a:t>
            </a:r>
            <a:r>
              <a:rPr lang="en-GB" sz="1400" dirty="0" smtClean="0"/>
              <a:t>, 16 bits are really not sufficient for simple allocation to large numbers of different enterprises)</a:t>
            </a:r>
          </a:p>
          <a:p>
            <a:pPr marL="685800" lvl="1"/>
            <a:r>
              <a:rPr lang="en-GB" sz="1400" dirty="0" smtClean="0"/>
              <a:t>Intended for very different purpose (i.e. MME selection at PLMN change)</a:t>
            </a:r>
          </a:p>
          <a:p>
            <a:pPr marL="0" indent="0">
              <a:buNone/>
            </a:pPr>
            <a:endParaRPr lang="en-GB" sz="1600" dirty="0" smtClean="0"/>
          </a:p>
          <a:p>
            <a:r>
              <a:rPr lang="en-GB" sz="1600" dirty="0" smtClean="0"/>
              <a:t>New parameter</a:t>
            </a:r>
          </a:p>
          <a:p>
            <a:pPr marL="400050" lvl="1" indent="0">
              <a:buNone/>
            </a:pPr>
            <a:r>
              <a:rPr lang="en-GB" sz="1400" dirty="0" smtClean="0"/>
              <a:t>Slower rollout than with existing concept</a:t>
            </a:r>
          </a:p>
          <a:p>
            <a:endParaRPr lang="en-GB" sz="1600" dirty="0"/>
          </a:p>
          <a:p>
            <a:r>
              <a:rPr lang="en-GB" sz="1600" dirty="0" smtClean="0"/>
              <a:t>“Full 5GCore Slicing”</a:t>
            </a:r>
          </a:p>
          <a:p>
            <a:pPr lvl="1"/>
            <a:r>
              <a:rPr lang="en-GB" sz="1400" dirty="0" smtClean="0"/>
              <a:t>Unnecessary complexity for EPC</a:t>
            </a:r>
          </a:p>
          <a:p>
            <a:endParaRPr lang="en-GB" sz="1600" dirty="0"/>
          </a:p>
          <a:p>
            <a:endParaRPr lang="en-GB" sz="1600" dirty="0" smtClean="0"/>
          </a:p>
        </p:txBody>
      </p:sp>
      <p:sp>
        <p:nvSpPr>
          <p:cNvPr id="4" name="Slide Number Placeholder 3"/>
          <p:cNvSpPr>
            <a:spLocks noGrp="1"/>
          </p:cNvSpPr>
          <p:nvPr>
            <p:ph type="sldNum" sz="quarter" idx="12"/>
          </p:nvPr>
        </p:nvSpPr>
        <p:spPr/>
        <p:txBody>
          <a:bodyPr/>
          <a:lstStyle/>
          <a:p>
            <a:fld id="{E7A41E1B-4F70-4964-A407-84C68BE8251C}" type="slidenum">
              <a:rPr lang="it-IT" smtClean="0"/>
              <a:t>9</a:t>
            </a:fld>
            <a:endParaRPr lang="it-IT"/>
          </a:p>
        </p:txBody>
      </p:sp>
      <p:sp>
        <p:nvSpPr>
          <p:cNvPr id="5" name="Titolo 1"/>
          <p:cNvSpPr txBox="1">
            <a:spLocks/>
          </p:cNvSpPr>
          <p:nvPr/>
        </p:nvSpPr>
        <p:spPr>
          <a:xfrm>
            <a:off x="477888" y="5379471"/>
            <a:ext cx="8229600" cy="1143000"/>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sz="2800" dirty="0" smtClean="0">
                <a:solidFill>
                  <a:srgbClr val="FF0000"/>
                </a:solidFill>
                <a:sym typeface="Wingdings" panose="05000000000000000000" pitchFamily="2" charset="2"/>
              </a:rPr>
              <a:t> </a:t>
            </a:r>
            <a:r>
              <a:rPr lang="en-US" sz="2800" dirty="0" smtClean="0">
                <a:solidFill>
                  <a:srgbClr val="00B050"/>
                </a:solidFill>
                <a:sym typeface="Wingdings" panose="05000000000000000000" pitchFamily="2" charset="2"/>
              </a:rPr>
              <a:t>Extension of </a:t>
            </a:r>
            <a:r>
              <a:rPr lang="en-US" sz="2800" dirty="0" smtClean="0">
                <a:solidFill>
                  <a:srgbClr val="FF0000"/>
                </a:solidFill>
                <a:sym typeface="Wingdings" panose="05000000000000000000" pitchFamily="2" charset="2"/>
              </a:rPr>
              <a:t>SPID/RFSP </a:t>
            </a:r>
            <a:r>
              <a:rPr lang="en-US" sz="2800" dirty="0" smtClean="0">
                <a:solidFill>
                  <a:srgbClr val="00B050"/>
                </a:solidFill>
                <a:sym typeface="Wingdings" panose="05000000000000000000" pitchFamily="2" charset="2"/>
              </a:rPr>
              <a:t>concept </a:t>
            </a:r>
            <a:r>
              <a:rPr lang="en-US" sz="2800" dirty="0" smtClean="0">
                <a:solidFill>
                  <a:srgbClr val="FF0000"/>
                </a:solidFill>
                <a:sym typeface="Wingdings" panose="05000000000000000000" pitchFamily="2" charset="2"/>
              </a:rPr>
              <a:t>is sufficient</a:t>
            </a:r>
            <a:endParaRPr lang="it-IT" sz="2800" b="1" dirty="0">
              <a:solidFill>
                <a:srgbClr val="FF0000"/>
              </a:solidFill>
            </a:endParaRPr>
          </a:p>
        </p:txBody>
      </p:sp>
    </p:spTree>
    <p:extLst>
      <p:ext uri="{BB962C8B-B14F-4D97-AF65-F5344CB8AC3E}">
        <p14:creationId xmlns:p14="http://schemas.microsoft.com/office/powerpoint/2010/main" val="2739215596"/>
      </p:ext>
    </p:extLst>
  </p:cSld>
  <p:clrMapOvr>
    <a:masterClrMapping/>
  </p:clrMapOvr>
  <p:timing>
    <p:tnLst>
      <p:par>
        <p:cTn id="1" dur="indefinite" restart="never" nodeType="tmRoot"/>
      </p:par>
    </p:tnLst>
  </p:timing>
</p:sld>
</file>

<file path=ppt/theme/theme1.xml><?xml version="1.0" encoding="utf-8"?>
<a:theme xmlns:a="http://schemas.openxmlformats.org/drawingml/2006/main" name="Tema di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ema di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0</TotalTime>
  <Words>1107</Words>
  <Application>Microsoft Office PowerPoint</Application>
  <PresentationFormat>On-screen Show (4:3)</PresentationFormat>
  <Paragraphs>145</Paragraphs>
  <Slides>11</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11</vt:i4>
      </vt:variant>
    </vt:vector>
  </HeadingPairs>
  <TitlesOfParts>
    <vt:vector size="15" baseType="lpstr">
      <vt:lpstr>Arial</vt:lpstr>
      <vt:lpstr>Calibri</vt:lpstr>
      <vt:lpstr>Wingdings</vt:lpstr>
      <vt:lpstr>Tema di Office</vt:lpstr>
      <vt:lpstr>EPS SPID/RFSP concept extension TEI-16 Proposal </vt:lpstr>
      <vt:lpstr>Use case 1: Prioritise capacity for a specific enterprise on a specific macro cell</vt:lpstr>
      <vt:lpstr>Use case 2: Prioritise capacity for specific enterprises on a specific cell of a sectored macro eNB</vt:lpstr>
      <vt:lpstr>Use case 3: Prioritise different capacities for multiple enterprises on specific cells of a sectored macro eNB</vt:lpstr>
      <vt:lpstr>Additional Description</vt:lpstr>
      <vt:lpstr>No current tools available to solve this (1)</vt:lpstr>
      <vt:lpstr>No current tools available to solve this (2):   Hybrid Closed Subscriber Group</vt:lpstr>
      <vt:lpstr>Proposed solution: Extend concept of SPID/RFSP</vt:lpstr>
      <vt:lpstr>Alternative potential solutions: </vt:lpstr>
      <vt:lpstr>Specification Impacts of SPID/RFSP </vt:lpstr>
      <vt:lpstr>Proposals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Presentazione standard di PowerPoint</dc:title>
  <dc:creator>D'Alessandro Rosalia</dc:creator>
  <cp:lastModifiedBy>CDP 22</cp:lastModifiedBy>
  <cp:revision>166</cp:revision>
  <dcterms:created xsi:type="dcterms:W3CDTF">2017-01-26T10:38:39Z</dcterms:created>
  <dcterms:modified xsi:type="dcterms:W3CDTF">2018-11-29T23:51:03Z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17da11e7-ad83-4459-98c6-12a88e2eac78_Enabled">
    <vt:lpwstr>True</vt:lpwstr>
  </property>
  <property fmtid="{D5CDD505-2E9C-101B-9397-08002B2CF9AE}" pid="3" name="MSIP_Label_17da11e7-ad83-4459-98c6-12a88e2eac78_SiteId">
    <vt:lpwstr>68283f3b-8487-4c86-adb3-a5228f18b893</vt:lpwstr>
  </property>
  <property fmtid="{D5CDD505-2E9C-101B-9397-08002B2CF9AE}" pid="4" name="MSIP_Label_17da11e7-ad83-4459-98c6-12a88e2eac78_Owner">
    <vt:lpwstr>chris.pudney@vodafone.com</vt:lpwstr>
  </property>
  <property fmtid="{D5CDD505-2E9C-101B-9397-08002B2CF9AE}" pid="5" name="MSIP_Label_17da11e7-ad83-4459-98c6-12a88e2eac78_SetDate">
    <vt:lpwstr>2018-11-19T18:12:32.9749457Z</vt:lpwstr>
  </property>
  <property fmtid="{D5CDD505-2E9C-101B-9397-08002B2CF9AE}" pid="6" name="MSIP_Label_17da11e7-ad83-4459-98c6-12a88e2eac78_Name">
    <vt:lpwstr>Non-Vodafone</vt:lpwstr>
  </property>
  <property fmtid="{D5CDD505-2E9C-101B-9397-08002B2CF9AE}" pid="7" name="MSIP_Label_17da11e7-ad83-4459-98c6-12a88e2eac78_Application">
    <vt:lpwstr>Microsoft Azure Information Protection</vt:lpwstr>
  </property>
  <property fmtid="{D5CDD505-2E9C-101B-9397-08002B2CF9AE}" pid="8" name="MSIP_Label_17da11e7-ad83-4459-98c6-12a88e2eac78_Extended_MSFT_Method">
    <vt:lpwstr>Manual</vt:lpwstr>
  </property>
  <property fmtid="{D5CDD505-2E9C-101B-9397-08002B2CF9AE}" pid="9" name="Sensitivity">
    <vt:lpwstr>Non-Vodafone</vt:lpwstr>
  </property>
</Properties>
</file>