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789" r:id="rId3"/>
    <p:sldId id="792" r:id="rId4"/>
    <p:sldId id="793" r:id="rId5"/>
    <p:sldId id="788" r:id="rId6"/>
    <p:sldId id="791" r:id="rId7"/>
    <p:sldId id="79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2AF2F"/>
    <a:srgbClr val="0000FF"/>
    <a:srgbClr val="72732F"/>
    <a:srgbClr val="3910A0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89" autoAdjust="0"/>
    <p:restoredTop sz="94424" autoAdjust="0"/>
  </p:normalViewPr>
  <p:slideViewPr>
    <p:cSldViewPr snapToGrid="0">
      <p:cViewPr varScale="1">
        <p:scale>
          <a:sx n="74" d="100"/>
          <a:sy n="74" d="100"/>
        </p:scale>
        <p:origin x="16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958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7/3/2018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7/3/2018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96862AC-EAD1-48F4-9660-1BABCAFA9634}" type="slidenum">
              <a:rPr lang="en-US" altLang="zh-CN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zh-CN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475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96862AC-EAD1-48F4-9660-1BABCAFA9634}" type="slidenum">
              <a:rPr lang="en-US" altLang="zh-CN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zh-CN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24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96862AC-EAD1-48F4-9660-1BABCAFA9634}" type="slidenum">
              <a:rPr lang="en-US" altLang="zh-CN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zh-CN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296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96862AC-EAD1-48F4-9660-1BABCAFA9634}" type="slidenum">
              <a:rPr lang="en-US" altLang="zh-CN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zh-CN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9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#128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July 2 - 6, 2018, Vilnius, Lithuania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dirty="0" smtClean="0"/>
              <a:t>3GPP TSG SA WG2, 2-6. July 2018</a:t>
            </a:r>
            <a:endParaRPr lang="en-GB" altLang="zh-CN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</a:rPr>
              <a:t>© 3GPP 2012</a:t>
            </a:r>
            <a:endParaRPr lang="en-GB" altLang="zh-CN" smtClean="0"/>
          </a:p>
        </p:txBody>
      </p:sp>
      <p:sp>
        <p:nvSpPr>
          <p:cNvPr id="1032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S2-187190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8" y="1588"/>
          <a:ext cx="1587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179388" y="7921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179388" y="112871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179388" y="14557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179388" y="622141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179388" y="3746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417513" y="-196850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8656638" y="-196850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3063"/>
            <a:ext cx="8229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563"/>
            <a:ext cx="82296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47478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1835150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647700" y="6945313"/>
            <a:ext cx="792163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47478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1835150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195513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647700" y="6945313"/>
            <a:ext cx="792163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6191250"/>
            <a:ext cx="687387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03/07/2018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0"/>
            <a:ext cx="144462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341438" y="6191250"/>
            <a:ext cx="607853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1503363" y="6332538"/>
            <a:ext cx="60785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431800" y="6383338"/>
            <a:ext cx="6078538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7650163" y="68263"/>
            <a:ext cx="14636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S2-17####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6169025"/>
            <a:ext cx="533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dirty="0" smtClean="0"/>
              <a:t>Discussion about </a:t>
            </a:r>
            <a:br>
              <a:rPr lang="en-GB" dirty="0" smtClean="0"/>
            </a:br>
            <a:r>
              <a:rPr lang="en-GB" dirty="0" smtClean="0"/>
              <a:t>scope </a:t>
            </a:r>
            <a:r>
              <a:rPr lang="en-US" altLang="zh-CN" dirty="0" smtClean="0"/>
              <a:t>border </a:t>
            </a:r>
            <a:r>
              <a:rPr lang="en-US" altLang="zh-CN" smtClean="0"/>
              <a:t>between </a:t>
            </a:r>
            <a:r>
              <a:rPr lang="en-US" altLang="zh-CN" smtClean="0"/>
              <a:t>SA2, RAN3 </a:t>
            </a:r>
            <a:r>
              <a:rPr lang="en-US" altLang="zh-CN" dirty="0" smtClean="0"/>
              <a:t>and SA5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97"/>
          <p:cNvSpPr>
            <a:spLocks noGrp="1"/>
          </p:cNvSpPr>
          <p:nvPr>
            <p:ph type="title"/>
          </p:nvPr>
        </p:nvSpPr>
        <p:spPr>
          <a:xfrm>
            <a:off x="123824" y="20638"/>
            <a:ext cx="8296703" cy="635000"/>
          </a:xfrm>
        </p:spPr>
        <p:txBody>
          <a:bodyPr/>
          <a:lstStyle/>
          <a:p>
            <a:pPr>
              <a:defRPr/>
            </a:pPr>
            <a:r>
              <a:rPr lang="en-GB" altLang="zh-CN" sz="2800" dirty="0" smtClean="0">
                <a:solidFill>
                  <a:schemeClr val="tx1"/>
                </a:solidFill>
                <a:ea typeface="+mn-ea"/>
                <a:cs typeface="+mn-cs"/>
              </a:rPr>
              <a:t>Agreement about interaction b/w SA2, SA5 and RAN3</a:t>
            </a:r>
            <a:endParaRPr lang="en-US" altLang="zh-CN" sz="28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1652" y="935383"/>
            <a:ext cx="8038875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SA2 is to identify potential coordination with SA5 and send LS to SA5 or have a joint </a:t>
            </a:r>
            <a:r>
              <a:rPr lang="en-US" sz="2000" dirty="0" err="1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conf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 call when ready. We will try to send LS to SA5 this meeting ,which may be postponed to next SA2 meeting due to </a:t>
            </a:r>
            <a:r>
              <a:rPr lang="en-US" sz="200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limited time</a:t>
            </a:r>
          </a:p>
          <a:p>
            <a:pPr marL="0" lvl="2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defRPr/>
            </a:pPr>
            <a:endParaRPr lang="en-US" sz="2000" b="1" dirty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+mn-lt"/>
              </a:rPr>
              <a:t>Update SID: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RAN group is responsible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for </a:t>
            </a:r>
            <a:r>
              <a:rPr lang="en-US" altLang="zh-CN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NG RAN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data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collection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and NG RAN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specific data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analytics.</a:t>
            </a: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sz="2000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UE specific data collocation belongs to SA2 while non-UE specific data collection belongs to SA5</a:t>
            </a:r>
          </a:p>
          <a:p>
            <a:pPr marL="0" lvl="2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defRPr/>
            </a:pPr>
            <a:endParaRPr lang="en-US" sz="2000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5754075"/>
            <a:ext cx="9066528" cy="38472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zh-CN" sz="1900" dirty="0" smtClean="0">
                <a:solidFill>
                  <a:srgbClr val="FFFFFF"/>
                </a:solidFill>
              </a:rPr>
              <a:t>Update </a:t>
            </a:r>
            <a:r>
              <a:rPr lang="en-GB" altLang="zh-CN" sz="1900" dirty="0" err="1" smtClean="0">
                <a:solidFill>
                  <a:srgbClr val="FFFFFF"/>
                </a:solidFill>
              </a:rPr>
              <a:t>eNA</a:t>
            </a:r>
            <a:r>
              <a:rPr lang="en-GB" altLang="zh-CN" sz="1900" dirty="0" smtClean="0">
                <a:solidFill>
                  <a:srgbClr val="FFFFFF"/>
                </a:solidFill>
              </a:rPr>
              <a:t> SID accordingly  </a:t>
            </a:r>
            <a:endParaRPr lang="zh-CN" altLang="en-US" sz="1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848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825500" y="2600325"/>
            <a:ext cx="6827838" cy="1143000"/>
          </a:xfrm>
        </p:spPr>
        <p:txBody>
          <a:bodyPr/>
          <a:lstStyle/>
          <a:p>
            <a:r>
              <a:rPr lang="en-US" altLang="zh-CN" b="1" smtClean="0"/>
              <a:t>BACKUP</a:t>
            </a:r>
            <a:endParaRPr lang="zh-CN" altLang="en-US" b="1" smtClean="0"/>
          </a:p>
        </p:txBody>
      </p:sp>
    </p:spTree>
    <p:extLst>
      <p:ext uri="{BB962C8B-B14F-4D97-AF65-F5344CB8AC3E}">
        <p14:creationId xmlns:p14="http://schemas.microsoft.com/office/powerpoint/2010/main" val="39708693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97"/>
          <p:cNvSpPr>
            <a:spLocks noGrp="1"/>
          </p:cNvSpPr>
          <p:nvPr>
            <p:ph type="title"/>
          </p:nvPr>
        </p:nvSpPr>
        <p:spPr>
          <a:xfrm>
            <a:off x="123824" y="20638"/>
            <a:ext cx="8296703" cy="635000"/>
          </a:xfrm>
        </p:spPr>
        <p:txBody>
          <a:bodyPr/>
          <a:lstStyle/>
          <a:p>
            <a:pPr>
              <a:defRPr/>
            </a:pPr>
            <a:r>
              <a:rPr lang="en-GB" altLang="zh-CN" sz="2800" dirty="0" smtClean="0">
                <a:solidFill>
                  <a:schemeClr val="tx1"/>
                </a:solidFill>
                <a:ea typeface="+mn-ea"/>
                <a:cs typeface="+mn-cs"/>
              </a:rPr>
              <a:t>Proposal for the scope border between SA2 and SA5</a:t>
            </a:r>
            <a:endParaRPr lang="en-US" altLang="zh-CN" sz="28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cxnSp>
        <p:nvCxnSpPr>
          <p:cNvPr id="41" name="直接箭头连接符 40"/>
          <p:cNvCxnSpPr>
            <a:stCxn id="45" idx="1"/>
            <a:endCxn id="43" idx="3"/>
          </p:cNvCxnSpPr>
          <p:nvPr/>
        </p:nvCxnSpPr>
        <p:spPr bwMode="auto">
          <a:xfrm flipH="1" flipV="1">
            <a:off x="3601792" y="4370233"/>
            <a:ext cx="1162201" cy="1"/>
          </a:xfrm>
          <a:prstGeom prst="straightConnector1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矩形 41"/>
          <p:cNvSpPr/>
          <p:nvPr/>
        </p:nvSpPr>
        <p:spPr>
          <a:xfrm>
            <a:off x="260657" y="3248943"/>
            <a:ext cx="1485013" cy="30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12700" lvl="3">
              <a:spcBef>
                <a:spcPct val="20000"/>
              </a:spcBef>
              <a:buClr>
                <a:srgbClr val="461100"/>
              </a:buClr>
              <a:buSzPct val="100000"/>
              <a:buFont typeface="Arial" panose="020B0604020202020204" pitchFamily="34" charset="0"/>
              <a:buNone/>
            </a:pPr>
            <a:r>
              <a:rPr lang="en-GB" sz="1800" b="1" u="sng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Case 2</a:t>
            </a:r>
            <a:r>
              <a:rPr lang="en-GB" sz="18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:</a:t>
            </a:r>
            <a:endParaRPr lang="en-GB" sz="1800" b="1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2391178" y="4183489"/>
            <a:ext cx="1210614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NWDAF</a:t>
            </a:r>
            <a:endParaRPr lang="zh-CN" altLang="en-US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5" name="圆角矩形 44"/>
          <p:cNvSpPr/>
          <p:nvPr/>
        </p:nvSpPr>
        <p:spPr bwMode="auto">
          <a:xfrm>
            <a:off x="4763993" y="4183490"/>
            <a:ext cx="1676400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5GC NF(s)/AF</a:t>
            </a:r>
            <a:endParaRPr lang="zh-CN" altLang="en-US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4847" y="3679379"/>
            <a:ext cx="7379593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altLang="zh-CN" sz="1800" b="1" dirty="0" smtClean="0">
                <a:solidFill>
                  <a:srgbClr val="002060"/>
                </a:solidFill>
                <a:latin typeface="+mn-lt"/>
              </a:rPr>
              <a:t>SA2 Scope: </a:t>
            </a:r>
            <a:r>
              <a:rPr lang="en-US" altLang="zh-CN" sz="1800" dirty="0" smtClean="0">
                <a:solidFill>
                  <a:srgbClr val="002060"/>
                </a:solidFill>
                <a:latin typeface="+mn-lt"/>
              </a:rPr>
              <a:t>Interaction between NWDAF </a:t>
            </a:r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and </a:t>
            </a:r>
            <a:r>
              <a:rPr lang="en-US" altLang="zh-CN" sz="1800" dirty="0" smtClean="0">
                <a:solidFill>
                  <a:srgbClr val="002060"/>
                </a:solidFill>
                <a:latin typeface="+mn-lt"/>
              </a:rPr>
              <a:t>5GC </a:t>
            </a:r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NF(s)/</a:t>
            </a:r>
            <a:r>
              <a:rPr lang="en-US" altLang="zh-CN" sz="1800" dirty="0" smtClean="0">
                <a:solidFill>
                  <a:srgbClr val="002060"/>
                </a:solidFill>
                <a:latin typeface="+mn-lt"/>
              </a:rPr>
              <a:t>AF</a:t>
            </a: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altLang="zh-CN" sz="1800" dirty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altLang="zh-CN" sz="1800" dirty="0" smtClean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altLang="zh-CN" sz="18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34" name="直接箭头连接符 33"/>
          <p:cNvCxnSpPr>
            <a:stCxn id="40" idx="1"/>
            <a:endCxn id="39" idx="3"/>
          </p:cNvCxnSpPr>
          <p:nvPr/>
        </p:nvCxnSpPr>
        <p:spPr bwMode="auto">
          <a:xfrm flipH="1" flipV="1">
            <a:off x="3599644" y="5952181"/>
            <a:ext cx="1162201" cy="1"/>
          </a:xfrm>
          <a:prstGeom prst="straightConnector1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37"/>
          <p:cNvSpPr/>
          <p:nvPr/>
        </p:nvSpPr>
        <p:spPr>
          <a:xfrm>
            <a:off x="258509" y="4895297"/>
            <a:ext cx="1763474" cy="28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12700" lvl="3">
              <a:spcBef>
                <a:spcPct val="20000"/>
              </a:spcBef>
              <a:buClr>
                <a:srgbClr val="461100"/>
              </a:buClr>
              <a:buSzPct val="100000"/>
              <a:buFont typeface="Arial" panose="020B0604020202020204" pitchFamily="34" charset="0"/>
              <a:buNone/>
            </a:pPr>
            <a:r>
              <a:rPr lang="en-GB" sz="1800" b="1" u="sng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Case 3</a:t>
            </a:r>
            <a:r>
              <a:rPr lang="en-GB" sz="18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:</a:t>
            </a:r>
            <a:endParaRPr lang="en-GB" sz="1800" b="1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39" name="圆角矩形 38"/>
          <p:cNvSpPr/>
          <p:nvPr/>
        </p:nvSpPr>
        <p:spPr bwMode="auto">
          <a:xfrm>
            <a:off x="2389030" y="5765437"/>
            <a:ext cx="1210614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NWDAF</a:t>
            </a:r>
            <a:endParaRPr lang="zh-CN" altLang="en-US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4761845" y="5765438"/>
            <a:ext cx="1676400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800" dirty="0">
                <a:solidFill>
                  <a:srgbClr val="002060"/>
                </a:solidFill>
                <a:latin typeface="+mn-lt"/>
              </a:rPr>
              <a:t>OAM</a:t>
            </a:r>
            <a:endParaRPr lang="zh-CN" altLang="en-US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1652" y="5289389"/>
            <a:ext cx="9071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+mn-lt"/>
              </a:rPr>
              <a:t>SA2+SA5 Scope</a:t>
            </a: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: NWDAF and OAM Interactions for Data Collection and/or Data Analytics</a:t>
            </a: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sz="1800" dirty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SA5 Data collection per UE </a:t>
            </a:r>
            <a:r>
              <a:rPr lang="en-US" sz="1800" dirty="0" err="1" smtClean="0">
                <a:solidFill>
                  <a:srgbClr val="002060"/>
                </a:solidFill>
                <a:latin typeface="+mn-lt"/>
              </a:rPr>
              <a:t>indepent</a:t>
            </a:r>
            <a:endParaRPr lang="en-US" sz="1800" dirty="0" smtClean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1800" dirty="0" smtClean="0">
                <a:solidFill>
                  <a:srgbClr val="002060"/>
                </a:solidFill>
                <a:latin typeface="+mn-lt"/>
              </a:rPr>
              <a:t>SA2 </a:t>
            </a:r>
            <a:r>
              <a:rPr lang="en-US" altLang="zh-CN" sz="1800" dirty="0">
                <a:solidFill>
                  <a:srgbClr val="002060"/>
                </a:solidFill>
              </a:rPr>
              <a:t>Data collection per UE </a:t>
            </a:r>
            <a:r>
              <a:rPr lang="en-US" altLang="zh-CN" sz="1800" dirty="0" err="1" smtClean="0">
                <a:solidFill>
                  <a:srgbClr val="002060"/>
                </a:solidFill>
              </a:rPr>
              <a:t>depedent</a:t>
            </a:r>
            <a:endParaRPr lang="en-US" altLang="zh-CN" sz="1800" dirty="0">
              <a:solidFill>
                <a:srgbClr val="002060"/>
              </a:solidFill>
            </a:endParaRPr>
          </a:p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sz="18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28" name="直接箭头连接符 27"/>
          <p:cNvCxnSpPr>
            <a:stCxn id="33" idx="1"/>
            <a:endCxn id="30" idx="3"/>
          </p:cNvCxnSpPr>
          <p:nvPr/>
        </p:nvCxnSpPr>
        <p:spPr bwMode="auto">
          <a:xfrm flipH="1">
            <a:off x="1991928" y="1905048"/>
            <a:ext cx="927277" cy="8227"/>
          </a:xfrm>
          <a:prstGeom prst="straightConnector1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oval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矩形 28"/>
          <p:cNvSpPr/>
          <p:nvPr/>
        </p:nvSpPr>
        <p:spPr>
          <a:xfrm>
            <a:off x="258509" y="792342"/>
            <a:ext cx="7516034" cy="35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12700" lvl="3">
              <a:spcBef>
                <a:spcPct val="20000"/>
              </a:spcBef>
              <a:buClr>
                <a:srgbClr val="461100"/>
              </a:buClr>
              <a:buSzPct val="100000"/>
              <a:buFont typeface="Arial" panose="020B0604020202020204" pitchFamily="34" charset="0"/>
              <a:buNone/>
            </a:pPr>
            <a:r>
              <a:rPr lang="en-GB" sz="1800" b="1" u="sng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Case 1</a:t>
            </a:r>
            <a:r>
              <a:rPr lang="en-GB" sz="18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:</a:t>
            </a:r>
          </a:p>
        </p:txBody>
      </p:sp>
      <p:sp>
        <p:nvSpPr>
          <p:cNvPr id="30" name="圆角矩形 29"/>
          <p:cNvSpPr/>
          <p:nvPr/>
        </p:nvSpPr>
        <p:spPr bwMode="auto">
          <a:xfrm>
            <a:off x="279036" y="1706114"/>
            <a:ext cx="1712892" cy="414321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002060"/>
                </a:solidFill>
                <a:latin typeface="+mn-lt"/>
              </a:rPr>
              <a:t>Individual UE(s)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2919205" y="1706177"/>
            <a:ext cx="2627290" cy="397741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  <a:latin typeface="+mn-lt"/>
              </a:rPr>
              <a:t>Group </a:t>
            </a:r>
            <a:r>
              <a:rPr lang="en-US" altLang="zh-CN" sz="1400" dirty="0" smtClean="0">
                <a:solidFill>
                  <a:srgbClr val="002060"/>
                </a:solidFill>
                <a:latin typeface="+mn-lt"/>
              </a:rPr>
              <a:t>UE(s) +all UE per service</a:t>
            </a:r>
            <a:endParaRPr lang="zh-CN" altLang="en-US" sz="1400" strike="sngStrike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圆角矩形 43"/>
          <p:cNvSpPr/>
          <p:nvPr/>
        </p:nvSpPr>
        <p:spPr bwMode="auto">
          <a:xfrm>
            <a:off x="6331869" y="1706176"/>
            <a:ext cx="2632761" cy="397741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  <a:latin typeface="+mn-lt"/>
              </a:rPr>
              <a:t>All </a:t>
            </a:r>
            <a:r>
              <a:rPr lang="en-US" altLang="zh-CN" sz="1400" dirty="0" smtClean="0">
                <a:solidFill>
                  <a:srgbClr val="002060"/>
                </a:solidFill>
                <a:latin typeface="+mn-lt"/>
              </a:rPr>
              <a:t>UEs(i.e. network/slice level)</a:t>
            </a:r>
            <a:endParaRPr lang="zh-CN" altLang="en-US" sz="14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47" name="直接箭头连接符 46"/>
          <p:cNvCxnSpPr>
            <a:stCxn id="33" idx="3"/>
            <a:endCxn id="44" idx="1"/>
          </p:cNvCxnSpPr>
          <p:nvPr/>
        </p:nvCxnSpPr>
        <p:spPr bwMode="auto">
          <a:xfrm flipV="1">
            <a:off x="5546495" y="1905047"/>
            <a:ext cx="785374" cy="1"/>
          </a:xfrm>
          <a:prstGeom prst="straightConnector1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oval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 47"/>
          <p:cNvSpPr/>
          <p:nvPr/>
        </p:nvSpPr>
        <p:spPr>
          <a:xfrm>
            <a:off x="803671" y="2561362"/>
            <a:ext cx="467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>
                <a:solidFill>
                  <a:srgbClr val="002060"/>
                </a:solidFill>
                <a:latin typeface="+mn-lt"/>
                <a:ea typeface="黑体" pitchFamily="49" charset="-122"/>
              </a:rPr>
              <a:t>SA2</a:t>
            </a:r>
            <a:endParaRPr lang="zh-CN" altLang="en-US" sz="1400" dirty="0">
              <a:latin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89021" y="2561362"/>
            <a:ext cx="467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SA2</a:t>
            </a:r>
            <a:endParaRPr lang="zh-CN" altLang="en-US" sz="1400" dirty="0">
              <a:latin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93882" y="2533932"/>
            <a:ext cx="467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SA5</a:t>
            </a:r>
            <a:endParaRPr lang="zh-CN" altLang="en-US" sz="1400" dirty="0">
              <a:latin typeface="+mn-lt"/>
            </a:endParaRPr>
          </a:p>
        </p:txBody>
      </p:sp>
      <p:sp>
        <p:nvSpPr>
          <p:cNvPr id="51" name="下箭头 50"/>
          <p:cNvSpPr/>
          <p:nvPr/>
        </p:nvSpPr>
        <p:spPr bwMode="auto">
          <a:xfrm>
            <a:off x="923646" y="2222092"/>
            <a:ext cx="270456" cy="331265"/>
          </a:xfrm>
          <a:prstGeom prst="downArrow">
            <a:avLst/>
          </a:prstGeom>
          <a:noFill/>
          <a:ln w="4445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52" name="下箭头 51"/>
          <p:cNvSpPr/>
          <p:nvPr/>
        </p:nvSpPr>
        <p:spPr bwMode="auto">
          <a:xfrm>
            <a:off x="4071034" y="2202376"/>
            <a:ext cx="270456" cy="331265"/>
          </a:xfrm>
          <a:prstGeom prst="downArrow">
            <a:avLst/>
          </a:prstGeom>
          <a:noFill/>
          <a:ln w="4445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lt"/>
            </a:endParaRPr>
          </a:p>
        </p:txBody>
      </p:sp>
      <p:sp>
        <p:nvSpPr>
          <p:cNvPr id="53" name="下箭头 52"/>
          <p:cNvSpPr/>
          <p:nvPr/>
        </p:nvSpPr>
        <p:spPr bwMode="auto">
          <a:xfrm>
            <a:off x="7395494" y="2185783"/>
            <a:ext cx="270456" cy="331265"/>
          </a:xfrm>
          <a:prstGeom prst="downArrow">
            <a:avLst/>
          </a:prstGeom>
          <a:noFill/>
          <a:ln w="4445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latin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8509" y="1122338"/>
            <a:ext cx="9830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altLang="zh-CN" sz="16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NWDAF </a:t>
            </a:r>
            <a:r>
              <a:rPr lang="en-US" altLang="zh-CN" sz="16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output </a:t>
            </a:r>
            <a:r>
              <a:rPr lang="en-US" altLang="zh-CN" sz="16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is used </a:t>
            </a:r>
            <a:r>
              <a:rPr lang="en-US" altLang="zh-CN" sz="16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to AF service performance monitoring or 3GPP service performance monitoring 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576703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97"/>
          <p:cNvSpPr>
            <a:spLocks noGrp="1"/>
          </p:cNvSpPr>
          <p:nvPr>
            <p:ph type="title"/>
          </p:nvPr>
        </p:nvSpPr>
        <p:spPr>
          <a:xfrm>
            <a:off x="123824" y="20638"/>
            <a:ext cx="8296703" cy="635000"/>
          </a:xfrm>
        </p:spPr>
        <p:txBody>
          <a:bodyPr/>
          <a:lstStyle/>
          <a:p>
            <a:pPr>
              <a:defRPr/>
            </a:pPr>
            <a:r>
              <a:rPr lang="en-GB" altLang="zh-CN" sz="2800" dirty="0" smtClean="0">
                <a:solidFill>
                  <a:schemeClr val="tx1"/>
                </a:solidFill>
                <a:ea typeface="+mn-ea"/>
                <a:cs typeface="+mn-cs"/>
              </a:rPr>
              <a:t>Proposal for the scope border between SA2 and RAN3</a:t>
            </a:r>
            <a:endParaRPr lang="en-US" altLang="zh-CN" sz="28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8509" y="1160416"/>
            <a:ext cx="1763474" cy="28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12700" lvl="3">
              <a:spcBef>
                <a:spcPct val="20000"/>
              </a:spcBef>
              <a:buClr>
                <a:srgbClr val="461100"/>
              </a:buClr>
              <a:buSzPct val="100000"/>
              <a:buFont typeface="Arial" panose="020B0604020202020204" pitchFamily="34" charset="0"/>
              <a:buNone/>
            </a:pPr>
            <a:r>
              <a:rPr lang="en-GB" sz="2000" b="1" u="sng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Case 1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:</a:t>
            </a:r>
            <a:endParaRPr lang="en-GB" sz="2000" b="1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1652" y="1554508"/>
            <a:ext cx="8038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RAN3 Scope: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Rel-16 RAN3 SID (on RAN-centric Data Collection) is responsible for </a:t>
            </a:r>
            <a:r>
              <a:rPr lang="en-US" altLang="zh-CN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NG RAN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data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collection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and NG RAN </a:t>
            </a:r>
            <a:r>
              <a:rPr lang="en-US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specific data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analytics, which shall not be addressed by SA2.</a:t>
            </a:r>
            <a:endParaRPr lang="en-US" sz="2000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9240" y="2858280"/>
            <a:ext cx="1763474" cy="28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12700" lvl="3">
              <a:spcBef>
                <a:spcPct val="20000"/>
              </a:spcBef>
              <a:buClr>
                <a:srgbClr val="461100"/>
              </a:buClr>
              <a:buSzPct val="100000"/>
              <a:buFont typeface="Arial" panose="020B0604020202020204" pitchFamily="34" charset="0"/>
              <a:buNone/>
            </a:pPr>
            <a:r>
              <a:rPr lang="en-GB" sz="2000" b="1" u="sng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Case </a:t>
            </a:r>
            <a:r>
              <a:rPr lang="en-GB" sz="2000" b="1" u="sng" dirty="0">
                <a:solidFill>
                  <a:srgbClr val="002060"/>
                </a:solidFill>
                <a:latin typeface="+mn-lt"/>
                <a:ea typeface="黑体" pitchFamily="49" charset="-122"/>
              </a:rPr>
              <a:t>2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:</a:t>
            </a:r>
            <a:endParaRPr lang="en-GB" sz="2000" b="1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2383" y="3252372"/>
            <a:ext cx="830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+mn-lt"/>
              </a:rPr>
              <a:t>SA2+RAN3 Scope</a:t>
            </a:r>
            <a:r>
              <a:rPr lang="en-US" sz="2000" dirty="0" smtClean="0">
                <a:solidFill>
                  <a:srgbClr val="002060"/>
                </a:solidFill>
                <a:latin typeface="+mn-lt"/>
              </a:rPr>
              <a:t>:  </a:t>
            </a:r>
            <a:r>
              <a:rPr lang="en-US" altLang="zh-CN" sz="2000" dirty="0">
                <a:solidFill>
                  <a:srgbClr val="002060"/>
                </a:solidFill>
                <a:latin typeface="+mn-lt"/>
                <a:ea typeface="黑体" pitchFamily="49" charset="-122"/>
              </a:rPr>
              <a:t>any pontifical Interactions between NWDAF and </a:t>
            </a:r>
            <a:r>
              <a:rPr lang="en-US" altLang="zh-CN" sz="2000" dirty="0" smtClean="0">
                <a:solidFill>
                  <a:srgbClr val="002060"/>
                </a:solidFill>
                <a:latin typeface="+mn-lt"/>
                <a:ea typeface="黑体" pitchFamily="49" charset="-122"/>
              </a:rPr>
              <a:t>NG RAN</a:t>
            </a:r>
            <a:endParaRPr lang="en-US" sz="2000" dirty="0">
              <a:solidFill>
                <a:srgbClr val="002060"/>
              </a:solidFill>
              <a:latin typeface="+mn-lt"/>
              <a:ea typeface="黑体" pitchFamily="49" charset="-122"/>
            </a:endParaRPr>
          </a:p>
        </p:txBody>
      </p:sp>
      <p:cxnSp>
        <p:nvCxnSpPr>
          <p:cNvPr id="36" name="直接箭头连接符 35"/>
          <p:cNvCxnSpPr>
            <a:stCxn id="55" idx="1"/>
            <a:endCxn id="37" idx="3"/>
          </p:cNvCxnSpPr>
          <p:nvPr/>
        </p:nvCxnSpPr>
        <p:spPr bwMode="auto">
          <a:xfrm flipH="1" flipV="1">
            <a:off x="2839790" y="4076131"/>
            <a:ext cx="1162201" cy="1"/>
          </a:xfrm>
          <a:prstGeom prst="straightConnector1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圆角矩形 36"/>
          <p:cNvSpPr/>
          <p:nvPr/>
        </p:nvSpPr>
        <p:spPr bwMode="auto">
          <a:xfrm>
            <a:off x="1629176" y="3889387"/>
            <a:ext cx="1210614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solidFill>
                  <a:srgbClr val="002060"/>
                </a:solidFill>
                <a:latin typeface="+mn-lt"/>
              </a:rPr>
              <a:t>NWDAF</a:t>
            </a:r>
            <a:endParaRPr lang="zh-CN" alt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4001991" y="3889388"/>
            <a:ext cx="1676400" cy="373487"/>
          </a:xfrm>
          <a:prstGeom prst="roundRect">
            <a:avLst/>
          </a:prstGeom>
          <a:noFill/>
          <a:ln w="31750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 smtClean="0">
                <a:solidFill>
                  <a:srgbClr val="002060"/>
                </a:solidFill>
                <a:latin typeface="+mn-lt"/>
              </a:rPr>
              <a:t>NG RAN</a:t>
            </a:r>
            <a:endParaRPr lang="zh-CN" alt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 rot="18786442">
            <a:off x="5206331" y="4966849"/>
            <a:ext cx="4504797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Newly Added per Laurent Comment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5754075"/>
            <a:ext cx="9066528" cy="38472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zh-CN" sz="1900" dirty="0" smtClean="0">
                <a:solidFill>
                  <a:srgbClr val="FFFFFF"/>
                </a:solidFill>
              </a:rPr>
              <a:t>Update </a:t>
            </a:r>
            <a:r>
              <a:rPr lang="en-GB" altLang="zh-CN" sz="1900" dirty="0" err="1" smtClean="0">
                <a:solidFill>
                  <a:srgbClr val="FFFFFF"/>
                </a:solidFill>
              </a:rPr>
              <a:t>eNA</a:t>
            </a:r>
            <a:r>
              <a:rPr lang="en-GB" altLang="zh-CN" sz="1900" dirty="0" smtClean="0">
                <a:solidFill>
                  <a:srgbClr val="FFFFFF"/>
                </a:solidFill>
              </a:rPr>
              <a:t> SID accordingly  </a:t>
            </a:r>
            <a:endParaRPr lang="zh-CN" altLang="en-US" sz="1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521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97"/>
          <p:cNvSpPr>
            <a:spLocks noGrp="1"/>
          </p:cNvSpPr>
          <p:nvPr>
            <p:ph type="title"/>
          </p:nvPr>
        </p:nvSpPr>
        <p:spPr>
          <a:xfrm>
            <a:off x="123824" y="20638"/>
            <a:ext cx="8296703" cy="635000"/>
          </a:xfrm>
        </p:spPr>
        <p:txBody>
          <a:bodyPr/>
          <a:lstStyle/>
          <a:p>
            <a:pPr>
              <a:defRPr/>
            </a:pPr>
            <a:r>
              <a:rPr lang="en-GB" altLang="zh-CN" sz="2800" dirty="0" smtClean="0">
                <a:solidFill>
                  <a:schemeClr val="tx1"/>
                </a:solidFill>
                <a:ea typeface="+mn-ea"/>
                <a:cs typeface="+mn-cs"/>
              </a:rPr>
              <a:t>LS to SA5</a:t>
            </a:r>
            <a:r>
              <a:rPr lang="en-GB" altLang="zh-CN" sz="2800" u="sng" dirty="0" smtClean="0">
                <a:ea typeface="+mn-ea"/>
                <a:cs typeface="+mn-cs"/>
              </a:rPr>
              <a:t>/RAN3</a:t>
            </a:r>
            <a:r>
              <a:rPr lang="en-GB" altLang="zh-CN" sz="2800" dirty="0" smtClean="0">
                <a:solidFill>
                  <a:schemeClr val="tx1"/>
                </a:solidFill>
                <a:ea typeface="+mn-ea"/>
                <a:cs typeface="+mn-cs"/>
              </a:rPr>
              <a:t> </a:t>
            </a:r>
            <a:endParaRPr lang="en-US" altLang="zh-CN" sz="28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9092" y="1193620"/>
            <a:ext cx="850005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400" lvl="2" indent="-23040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altLang="zh-CN" sz="2400" dirty="0"/>
              <a:t>I</a:t>
            </a:r>
            <a:r>
              <a:rPr lang="en-US" altLang="zh-CN" sz="2400" dirty="0" smtClean="0"/>
              <a:t>nform SA5</a:t>
            </a:r>
            <a:r>
              <a:rPr lang="en-US" altLang="zh-CN" sz="2400" u="sng" dirty="0" smtClean="0">
                <a:solidFill>
                  <a:srgbClr val="FF0000"/>
                </a:solidFill>
              </a:rPr>
              <a:t>/RAN3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of current SA2 status </a:t>
            </a:r>
            <a:r>
              <a:rPr lang="en-US" altLang="zh-CN" sz="2400" dirty="0" smtClean="0"/>
              <a:t>with attachment of SA2 TR</a:t>
            </a:r>
            <a:endParaRPr lang="en-US" altLang="zh-CN" sz="2400" dirty="0"/>
          </a:p>
          <a:p>
            <a:pPr marL="230400" lvl="2" indent="-23040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altLang="zh-CN" sz="2400" dirty="0" smtClean="0"/>
          </a:p>
          <a:p>
            <a:pPr marL="230400" lvl="2" indent="-23040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altLang="zh-CN" sz="2400" dirty="0"/>
              <a:t>I</a:t>
            </a:r>
            <a:r>
              <a:rPr lang="en-US" altLang="zh-CN" sz="2400" dirty="0" smtClean="0"/>
              <a:t>nvite SA5/</a:t>
            </a:r>
            <a:r>
              <a:rPr lang="en-US" altLang="zh-CN" sz="2400" u="sng" dirty="0">
                <a:solidFill>
                  <a:srgbClr val="FF0000"/>
                </a:solidFill>
              </a:rPr>
              <a:t>/RAN3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to have a joint investigation on </a:t>
            </a:r>
            <a:r>
              <a:rPr lang="en-US" altLang="zh-CN" sz="2400" dirty="0" smtClean="0"/>
              <a:t>SA2+SA5 area </a:t>
            </a:r>
            <a:r>
              <a:rPr lang="en-US" altLang="zh-CN" sz="2400" u="sng" dirty="0" smtClean="0">
                <a:solidFill>
                  <a:srgbClr val="FF0000"/>
                </a:solidFill>
              </a:rPr>
              <a:t>and SA2+RAN3 area respectively </a:t>
            </a:r>
            <a:r>
              <a:rPr lang="en-US" altLang="zh-CN" sz="2400" dirty="0" smtClean="0"/>
              <a:t>per the discussion outcome of previous slide</a:t>
            </a:r>
          </a:p>
          <a:p>
            <a:pPr marL="230400" lvl="2" indent="-23040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endParaRPr lang="en-US" sz="2400" dirty="0">
              <a:solidFill>
                <a:srgbClr val="002060"/>
              </a:solidFill>
              <a:latin typeface="+mn-lt"/>
            </a:endParaRPr>
          </a:p>
          <a:p>
            <a:pPr marL="230400" lvl="2" indent="-230400">
              <a:spcBef>
                <a:spcPts val="600"/>
              </a:spcBef>
              <a:spcAft>
                <a:spcPts val="300"/>
              </a:spcAft>
              <a:buClr>
                <a:srgbClr val="461100"/>
              </a:buClr>
              <a:buSzPct val="100000"/>
              <a:buBlip>
                <a:blip r:embed="rId3"/>
              </a:buBlip>
              <a:defRPr/>
            </a:pPr>
            <a:r>
              <a:rPr lang="en-US" sz="2400" dirty="0"/>
              <a:t>Welcome/encourage </a:t>
            </a:r>
            <a:r>
              <a:rPr lang="en-US" sz="2400" dirty="0" smtClean="0"/>
              <a:t>SA5</a:t>
            </a:r>
            <a:r>
              <a:rPr lang="en-US" sz="2400" u="sng" dirty="0" smtClean="0">
                <a:solidFill>
                  <a:srgbClr val="FF0000"/>
                </a:solidFill>
              </a:rPr>
              <a:t>/RAN3</a:t>
            </a:r>
            <a:r>
              <a:rPr lang="en-US" sz="2400" dirty="0" smtClean="0"/>
              <a:t> </a:t>
            </a:r>
            <a:r>
              <a:rPr lang="en-US" sz="2400" dirty="0"/>
              <a:t>to provide their </a:t>
            </a:r>
            <a:r>
              <a:rPr lang="en-US" sz="2400" dirty="0" smtClean="0"/>
              <a:t>consideration/input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14845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40116</TotalTime>
  <Words>311</Words>
  <Application>Microsoft Office PowerPoint</Application>
  <PresentationFormat>全屏显示(4:3)</PresentationFormat>
  <Paragraphs>50</Paragraphs>
  <Slides>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Lucida Grande</vt:lpstr>
      <vt:lpstr>Nokia Pure Headline Light</vt:lpstr>
      <vt:lpstr>Nokia Pure Text Light</vt:lpstr>
      <vt:lpstr>ヒラギノ角ゴ Pro W3</vt:lpstr>
      <vt:lpstr>黑体</vt:lpstr>
      <vt:lpstr>宋体</vt:lpstr>
      <vt:lpstr>Arial</vt:lpstr>
      <vt:lpstr>Calibri</vt:lpstr>
      <vt:lpstr>Times New Roman</vt:lpstr>
      <vt:lpstr>Office Theme</vt:lpstr>
      <vt:lpstr>nokia powerpoint template nokia pure v13</vt:lpstr>
      <vt:lpstr>think-cell Slide</vt:lpstr>
      <vt:lpstr>Discussion about  scope border between SA2, RAN3 and SA5 </vt:lpstr>
      <vt:lpstr>Agreement about interaction b/w SA2, SA5 and RAN3</vt:lpstr>
      <vt:lpstr>BACKUP</vt:lpstr>
      <vt:lpstr>Proposal for the scope border between SA2 and SA5</vt:lpstr>
      <vt:lpstr>Proposal for the scope border between SA2 and RAN3</vt:lpstr>
      <vt:lpstr>LS to SA5/RAN3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Wuxiaobo (Xiaobo)</cp:lastModifiedBy>
  <cp:revision>1432</cp:revision>
  <dcterms:created xsi:type="dcterms:W3CDTF">2008-08-30T09:32:10Z</dcterms:created>
  <dcterms:modified xsi:type="dcterms:W3CDTF">2018-07-03T11:16:07Z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(3)8fRyec/YK72Z0vmJ4xoZWLG/zXKA61CK0Z6ZHmvwHs0UOqrzcBarfLFTAdUU3G27ECzQQU0O
HOWn2F5fWRkEEVQjb4Iy+8nXQyQPKXjpTwdhHOE4x5VC4GdZ+kq5Ec90uH72Dv47kLwJNZu9
HdKFJ433qDSpWwHDFmA/11/D4U5DrEkZKby6aVUL1lPqW35XSRH7f6wfUec3c8hkoQu0Lqic
O0Ec0LHHPvULY7tiFo</vt:lpwstr>
  </property>
  <property fmtid="{D5CDD505-2E9C-101B-9397-08002B2CF9AE}" pid="3" name="_2015_ms_pID_7253431">
    <vt:lpwstr>DTC9rzt/Ex9I/N9HG9WsvwZEVeySafhF0fTYSdUBR4uR99QDAxzWOH
vAjiS6yDhJ9dxmlTcMBvPDO4u3psQBzDL154i31z6d5lJAP/nAOti6hnNANwUmlXnRCW3w61
DOGowYmx2BXN5c0IN0RVGsPVEY6DwK0erU91wFPzg1keQ5eXb1oge+WkV2ueMKAAePnz96Ae
iI3OpYmntu+XL2KZnJC0frQ1BQEQNOy4u5rL</vt:lpwstr>
  </property>
  <property fmtid="{D5CDD505-2E9C-101B-9397-08002B2CF9AE}" pid="4" name="_2015_ms_pID_7253432">
    <vt:lpwstr>TlCANWEjgbs1JPXW3MJ0HfA=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1530616555</vt:lpwstr>
  </property>
</Properties>
</file>