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 id="2147483747" r:id="rId2"/>
  </p:sldMasterIdLst>
  <p:notesMasterIdLst>
    <p:notesMasterId r:id="rId16"/>
  </p:notesMasterIdLst>
  <p:handoutMasterIdLst>
    <p:handoutMasterId r:id="rId17"/>
  </p:handoutMasterIdLst>
  <p:sldIdLst>
    <p:sldId id="303" r:id="rId3"/>
    <p:sldId id="758" r:id="rId4"/>
    <p:sldId id="747" r:id="rId5"/>
    <p:sldId id="778" r:id="rId6"/>
    <p:sldId id="786" r:id="rId7"/>
    <p:sldId id="783" r:id="rId8"/>
    <p:sldId id="775" r:id="rId9"/>
    <p:sldId id="780" r:id="rId10"/>
    <p:sldId id="781" r:id="rId11"/>
    <p:sldId id="785" r:id="rId12"/>
    <p:sldId id="784" r:id="rId13"/>
    <p:sldId id="756" r:id="rId14"/>
    <p:sldId id="770" r:id="rId15"/>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2AF2F"/>
    <a:srgbClr val="0000FF"/>
    <a:srgbClr val="72732F"/>
    <a:srgbClr val="3910A0"/>
    <a:srgbClr val="000000"/>
    <a:srgbClr val="5C88D0"/>
    <a:srgbClr val="2A6EA8"/>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964" autoAdjust="0"/>
    <p:restoredTop sz="94424" autoAdjust="0"/>
  </p:normalViewPr>
  <p:slideViewPr>
    <p:cSldViewPr snapToGrid="0">
      <p:cViewPr varScale="1">
        <p:scale>
          <a:sx n="74" d="100"/>
          <a:sy n="74" d="100"/>
        </p:scale>
        <p:origin x="1410"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52" d="100"/>
          <a:sy n="52" d="100"/>
        </p:scale>
        <p:origin x="2958" y="9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DFAEEE76-387C-4915-B0BF-213EFBBF6431}" type="datetime1">
              <a:rPr lang="en-US" altLang="zh-CN"/>
              <a:pPr>
                <a:defRPr/>
              </a:pPr>
              <a:t>7/2/2018</a:t>
            </a:fld>
            <a:endParaRPr lang="en-US" altLang="zh-CN"/>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7F4EDFFB-7906-4EE4-AFFB-9C1E5D12A570}" type="slidenum">
              <a:rPr lang="en-GB" altLang="en-US"/>
              <a:pPr>
                <a:defRPr/>
              </a:pPr>
              <a:t>‹#›</a:t>
            </a:fld>
            <a:endParaRPr lang="en-GB" altLang="en-US" dirty="0"/>
          </a:p>
        </p:txBody>
      </p:sp>
    </p:spTree>
    <p:extLst>
      <p:ext uri="{BB962C8B-B14F-4D97-AF65-F5344CB8AC3E}">
        <p14:creationId xmlns:p14="http://schemas.microsoft.com/office/powerpoint/2010/main" val="22317376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ABAF846-3954-43F4-ACA8-526D9629D70F}" type="datetime1">
              <a:rPr lang="en-US" altLang="zh-CN"/>
              <a:pPr>
                <a:defRPr/>
              </a:pPr>
              <a:t>7/2/2018</a:t>
            </a:fld>
            <a:endParaRPr lang="en-US" altLang="zh-CN"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A819218E-849D-4E86-A2D9-142525684592}" type="slidenum">
              <a:rPr lang="en-GB" altLang="en-US"/>
              <a:pPr>
                <a:defRPr/>
              </a:pPr>
              <a:t>‹#›</a:t>
            </a:fld>
            <a:endParaRPr lang="en-GB" altLang="en-US" dirty="0"/>
          </a:p>
        </p:txBody>
      </p:sp>
    </p:spTree>
    <p:extLst>
      <p:ext uri="{BB962C8B-B14F-4D97-AF65-F5344CB8AC3E}">
        <p14:creationId xmlns:p14="http://schemas.microsoft.com/office/powerpoint/2010/main" val="247655000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D699AB5E-D6AB-4DCA-9519-2191C81192E4}" type="slidenum">
              <a:rPr lang="en-GB" altLang="en-US" sz="1200" smtClean="0">
                <a:latin typeface="Times New Roman" panose="02020603050405020304" pitchFamily="18" charset="0"/>
              </a:rPr>
              <a:pPr/>
              <a:t>1</a:t>
            </a:fld>
            <a:endParaRPr lang="en-GB" altLang="en-US" sz="1200" smtClean="0">
              <a:latin typeface="Times New Roman" panose="02020603050405020304" pitchFamily="18" charset="0"/>
            </a:endParaRPr>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17972664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幻灯片图像占位符 1"/>
          <p:cNvSpPr>
            <a:spLocks noGrp="1" noRot="1" noChangeAspect="1" noTextEdit="1"/>
          </p:cNvSpPr>
          <p:nvPr>
            <p:ph type="sldImg"/>
          </p:nvPr>
        </p:nvSpPr>
        <p:spPr>
          <a:ln/>
        </p:spPr>
      </p:sp>
      <p:sp>
        <p:nvSpPr>
          <p:cNvPr id="10243"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10244"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8322FDFF-322A-4B9C-8E4A-88670408AF1D}" type="slidenum">
              <a:rPr lang="en-GB" altLang="en-US" sz="1200" smtClean="0">
                <a:latin typeface="Times New Roman" panose="02020603050405020304" pitchFamily="18" charset="0"/>
              </a:rPr>
              <a:pPr/>
              <a:t>3</a:t>
            </a:fld>
            <a:endParaRPr lang="en-GB" altLang="en-US" sz="1200" smtClean="0">
              <a:latin typeface="Times New Roman" panose="02020603050405020304" pitchFamily="18" charset="0"/>
            </a:endParaRPr>
          </a:p>
        </p:txBody>
      </p:sp>
    </p:spTree>
    <p:extLst>
      <p:ext uri="{BB962C8B-B14F-4D97-AF65-F5344CB8AC3E}">
        <p14:creationId xmlns:p14="http://schemas.microsoft.com/office/powerpoint/2010/main" val="27337047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a:ln/>
        </p:spPr>
      </p:sp>
      <mc:AlternateContent xmlns:mc="http://schemas.openxmlformats.org/markup-compatibility/2006" xmlns:a14="http://schemas.microsoft.com/office/drawing/2010/main">
        <mc:Choice Requires="a14">
          <p:sp>
            <p:nvSpPr>
              <p:cNvPr id="12291" name="备注占位符 2"/>
              <p:cNvSpPr>
                <a:spLocks noGrp="1"/>
              </p:cNvSpPr>
              <p:nvPr>
                <p:ph type="body" idx="1"/>
              </p:nvPr>
            </p:nvSpPr>
            <p:spPr>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a:lstStyle/>
              <a:p>
                <a:pPr rtl="0"/>
                <a:r>
                  <a:rPr lang="en-US" altLang="zh-CN" dirty="0" smtClean="0"/>
                  <a:t>Data</a:t>
                </a:r>
                <a:r>
                  <a:rPr lang="en-US" altLang="zh-CN" baseline="0" dirty="0" smtClean="0"/>
                  <a:t> normalization or feature scaling</a:t>
                </a:r>
                <a:endParaRPr lang="en-US" altLang="zh-CN" dirty="0" smtClean="0"/>
              </a:p>
              <a:p>
                <a:pPr rtl="0"/>
                <a:endParaRPr lang="en-US" altLang="zh-CN" dirty="0" smtClean="0"/>
              </a:p>
              <a:p>
                <a:pPr rtl="0"/>
                <a:r>
                  <a:rPr lang="en-US" altLang="zh-CN" dirty="0" smtClean="0"/>
                  <a:t>https://en.wikipedia.org/wiki/Feature_scaling</a:t>
                </a:r>
              </a:p>
              <a:p>
                <a:pPr rtl="0"/>
                <a:endParaRPr lang="en-US" altLang="zh-CN" dirty="0" smtClean="0"/>
              </a:p>
              <a:p>
                <a:pPr hangingPunct="0"/>
                <a:r>
                  <a:rPr lang="en-US" altLang="zh-CN" sz="1200" kern="1200" dirty="0" smtClean="0">
                    <a:solidFill>
                      <a:schemeClr val="tx1"/>
                    </a:solidFill>
                    <a:effectLst/>
                    <a:latin typeface="Times New Roman" pitchFamily="18" charset="0"/>
                    <a:ea typeface="+mn-ea"/>
                    <a:cs typeface="+mn-cs"/>
                  </a:rPr>
                  <a:t>Since the range of values of raw data varies widely, in some machine learning algorithms, objective functions will not work properly without normalization. For example, linear </a:t>
                </a:r>
                <a:r>
                  <a:rPr lang="en-GB" altLang="zh-CN" sz="1200" kern="1200" dirty="0">
                    <a:solidFill>
                      <a:schemeClr val="tx1"/>
                    </a:solidFill>
                    <a:effectLst/>
                    <a:latin typeface="Times New Roman" pitchFamily="18" charset="0"/>
                    <a:ea typeface="+mn-ea"/>
                    <a:cs typeface="+mn-cs"/>
                  </a:rPr>
                  <a:t>regression model as shown in formula (1), </a:t>
                </a:r>
                <a14:m>
                  <m:oMath xmlns:m="http://schemas.openxmlformats.org/officeDocument/2006/math">
                    <m:r>
                      <a:rPr lang="en-GB" altLang="zh-CN" sz="1200" i="1" kern="1200">
                        <a:solidFill>
                          <a:schemeClr val="tx1"/>
                        </a:solidFill>
                        <a:effectLst/>
                        <a:latin typeface="Cambria Math" panose="02040503050406030204" pitchFamily="18" charset="0"/>
                        <a:ea typeface="+mn-ea"/>
                        <a:cs typeface="+mn-cs"/>
                      </a:rPr>
                      <m:t>𝑊</m:t>
                    </m:r>
                    <m:r>
                      <a:rPr lang="en-GB" altLang="zh-CN" sz="1200" i="1" kern="1200">
                        <a:solidFill>
                          <a:schemeClr val="tx1"/>
                        </a:solidFill>
                        <a:effectLst/>
                        <a:latin typeface="Cambria Math" panose="02040503050406030204" pitchFamily="18" charset="0"/>
                        <a:ea typeface="+mn-ea"/>
                        <a:cs typeface="+mn-cs"/>
                      </a:rPr>
                      <m:t>=</m:t>
                    </m:r>
                    <m:r>
                      <a:rPr lang="en-GB" altLang="zh-CN" sz="1200" kern="1200">
                        <a:solidFill>
                          <a:schemeClr val="tx1"/>
                        </a:solidFill>
                        <a:effectLst/>
                        <a:latin typeface="Cambria Math" panose="02040503050406030204" pitchFamily="18" charset="0"/>
                        <a:ea typeface="+mn-ea"/>
                        <a:cs typeface="+mn-cs"/>
                      </a:rPr>
                      <m:t>(</m:t>
                    </m:r>
                    <m:r>
                      <a:rPr lang="en-GB" altLang="zh-CN" sz="1200" i="1" kern="1200">
                        <a:solidFill>
                          <a:schemeClr val="tx1"/>
                        </a:solidFill>
                        <a:effectLst/>
                        <a:latin typeface="Cambria Math" panose="02040503050406030204" pitchFamily="18" charset="0"/>
                        <a:ea typeface="+mn-ea"/>
                        <a:cs typeface="+mn-cs"/>
                      </a:rPr>
                      <m:t> </m:t>
                    </m:r>
                    <m:sSub>
                      <m:sSubPr>
                        <m:ctrlPr>
                          <a:rPr lang="zh-CN" altLang="zh-CN" sz="1200" i="1" kern="1200">
                            <a:solidFill>
                              <a:schemeClr val="tx1"/>
                            </a:solidFill>
                            <a:effectLst/>
                            <a:latin typeface="Cambria Math" panose="02040503050406030204" pitchFamily="18" charset="0"/>
                            <a:ea typeface="+mn-ea"/>
                            <a:cs typeface="+mn-cs"/>
                          </a:rPr>
                        </m:ctrlPr>
                      </m:sSubPr>
                      <m:e>
                        <m:r>
                          <a:rPr lang="en-GB" altLang="zh-CN" sz="1200" i="1" kern="1200">
                            <a:solidFill>
                              <a:schemeClr val="tx1"/>
                            </a:solidFill>
                            <a:effectLst/>
                            <a:latin typeface="Cambria Math" panose="02040503050406030204" pitchFamily="18" charset="0"/>
                            <a:ea typeface="+mn-ea"/>
                            <a:cs typeface="+mn-cs"/>
                          </a:rPr>
                          <m:t>𝑤</m:t>
                        </m:r>
                      </m:e>
                      <m:sub>
                        <m:r>
                          <a:rPr lang="en-GB" altLang="zh-CN" sz="1200" i="1" kern="1200">
                            <a:solidFill>
                              <a:schemeClr val="tx1"/>
                            </a:solidFill>
                            <a:effectLst/>
                            <a:latin typeface="Cambria Math" panose="02040503050406030204" pitchFamily="18" charset="0"/>
                            <a:ea typeface="+mn-ea"/>
                            <a:cs typeface="+mn-cs"/>
                          </a:rPr>
                          <m:t>0</m:t>
                        </m:r>
                      </m:sub>
                    </m:sSub>
                    <m:r>
                      <a:rPr lang="en-GB" altLang="zh-CN" sz="1200" i="1" kern="1200">
                        <a:solidFill>
                          <a:schemeClr val="tx1"/>
                        </a:solidFill>
                        <a:effectLst/>
                        <a:latin typeface="Cambria Math" panose="02040503050406030204" pitchFamily="18" charset="0"/>
                        <a:ea typeface="+mn-ea"/>
                        <a:cs typeface="+mn-cs"/>
                      </a:rPr>
                      <m:t>,</m:t>
                    </m:r>
                    <m:sSub>
                      <m:sSubPr>
                        <m:ctrlPr>
                          <a:rPr lang="zh-CN" altLang="zh-CN" sz="1200" i="1" kern="1200">
                            <a:solidFill>
                              <a:schemeClr val="tx1"/>
                            </a:solidFill>
                            <a:effectLst/>
                            <a:latin typeface="Cambria Math" panose="02040503050406030204" pitchFamily="18" charset="0"/>
                            <a:ea typeface="+mn-ea"/>
                            <a:cs typeface="+mn-cs"/>
                          </a:rPr>
                        </m:ctrlPr>
                      </m:sSubPr>
                      <m:e>
                        <m:r>
                          <a:rPr lang="en-GB" altLang="zh-CN" sz="1200" i="1" kern="1200">
                            <a:solidFill>
                              <a:schemeClr val="tx1"/>
                            </a:solidFill>
                            <a:effectLst/>
                            <a:latin typeface="Cambria Math" panose="02040503050406030204" pitchFamily="18" charset="0"/>
                            <a:ea typeface="+mn-ea"/>
                            <a:cs typeface="+mn-cs"/>
                          </a:rPr>
                          <m:t>𝑤</m:t>
                        </m:r>
                      </m:e>
                      <m:sub>
                        <m:r>
                          <a:rPr lang="en-GB" altLang="zh-CN" sz="1200" i="1" kern="1200">
                            <a:solidFill>
                              <a:schemeClr val="tx1"/>
                            </a:solidFill>
                            <a:effectLst/>
                            <a:latin typeface="Cambria Math" panose="02040503050406030204" pitchFamily="18" charset="0"/>
                            <a:ea typeface="+mn-ea"/>
                            <a:cs typeface="+mn-cs"/>
                          </a:rPr>
                          <m:t>1</m:t>
                        </m:r>
                      </m:sub>
                    </m:sSub>
                    <m:r>
                      <a:rPr lang="en-GB" altLang="zh-CN" sz="1200" i="1" kern="1200">
                        <a:solidFill>
                          <a:schemeClr val="tx1"/>
                        </a:solidFill>
                        <a:effectLst/>
                        <a:latin typeface="Cambria Math" panose="02040503050406030204" pitchFamily="18" charset="0"/>
                        <a:ea typeface="+mn-ea"/>
                        <a:cs typeface="+mn-cs"/>
                      </a:rPr>
                      <m:t> </m:t>
                    </m:r>
                    <m:sSub>
                      <m:sSubPr>
                        <m:ctrlPr>
                          <a:rPr lang="zh-CN" altLang="zh-CN" sz="1200" i="1" kern="1200">
                            <a:solidFill>
                              <a:schemeClr val="tx1"/>
                            </a:solidFill>
                            <a:effectLst/>
                            <a:latin typeface="Cambria Math" panose="02040503050406030204" pitchFamily="18" charset="0"/>
                            <a:ea typeface="+mn-ea"/>
                            <a:cs typeface="+mn-cs"/>
                          </a:rPr>
                        </m:ctrlPr>
                      </m:sSubPr>
                      <m:e>
                        <m:r>
                          <a:rPr lang="en-GB" altLang="zh-CN" sz="1200" i="1" kern="1200">
                            <a:solidFill>
                              <a:schemeClr val="tx1"/>
                            </a:solidFill>
                            <a:effectLst/>
                            <a:latin typeface="Cambria Math" panose="02040503050406030204" pitchFamily="18" charset="0"/>
                            <a:ea typeface="+mn-ea"/>
                            <a:cs typeface="+mn-cs"/>
                          </a:rPr>
                          <m:t>𝑤</m:t>
                        </m:r>
                      </m:e>
                      <m:sub>
                        <m:r>
                          <a:rPr lang="en-GB" altLang="zh-CN" sz="1200" i="1" kern="1200">
                            <a:solidFill>
                              <a:schemeClr val="tx1"/>
                            </a:solidFill>
                            <a:effectLst/>
                            <a:latin typeface="Cambria Math" panose="02040503050406030204" pitchFamily="18" charset="0"/>
                            <a:ea typeface="+mn-ea"/>
                            <a:cs typeface="+mn-cs"/>
                          </a:rPr>
                          <m:t>2</m:t>
                        </m:r>
                      </m:sub>
                    </m:sSub>
                    <m:r>
                      <a:rPr lang="en-GB" altLang="zh-CN" sz="1200" i="1" kern="1200">
                        <a:solidFill>
                          <a:schemeClr val="tx1"/>
                        </a:solidFill>
                        <a:effectLst/>
                        <a:latin typeface="Cambria Math" panose="02040503050406030204" pitchFamily="18" charset="0"/>
                        <a:ea typeface="+mn-ea"/>
                        <a:cs typeface="+mn-cs"/>
                      </a:rPr>
                      <m:t>,</m:t>
                    </m:r>
                    <m:sSub>
                      <m:sSubPr>
                        <m:ctrlPr>
                          <a:rPr lang="zh-CN" altLang="zh-CN" sz="1200" i="1" kern="1200">
                            <a:solidFill>
                              <a:schemeClr val="tx1"/>
                            </a:solidFill>
                            <a:effectLst/>
                            <a:latin typeface="Cambria Math" panose="02040503050406030204" pitchFamily="18" charset="0"/>
                            <a:ea typeface="+mn-ea"/>
                            <a:cs typeface="+mn-cs"/>
                          </a:rPr>
                        </m:ctrlPr>
                      </m:sSubPr>
                      <m:e>
                        <m:r>
                          <a:rPr lang="en-GB" altLang="zh-CN" sz="1200" i="1" kern="1200">
                            <a:solidFill>
                              <a:schemeClr val="tx1"/>
                            </a:solidFill>
                            <a:effectLst/>
                            <a:latin typeface="Cambria Math" panose="02040503050406030204" pitchFamily="18" charset="0"/>
                            <a:ea typeface="+mn-ea"/>
                            <a:cs typeface="+mn-cs"/>
                          </a:rPr>
                          <m:t>𝑤</m:t>
                        </m:r>
                      </m:e>
                      <m:sub>
                        <m:r>
                          <a:rPr lang="en-GB" altLang="zh-CN" sz="1200" i="1" kern="1200">
                            <a:solidFill>
                              <a:schemeClr val="tx1"/>
                            </a:solidFill>
                            <a:effectLst/>
                            <a:latin typeface="Cambria Math" panose="02040503050406030204" pitchFamily="18" charset="0"/>
                            <a:ea typeface="+mn-ea"/>
                            <a:cs typeface="+mn-cs"/>
                          </a:rPr>
                          <m:t>3</m:t>
                        </m:r>
                      </m:sub>
                    </m:sSub>
                    <m:r>
                      <a:rPr lang="en-GB" altLang="zh-CN" sz="1200" kern="1200">
                        <a:solidFill>
                          <a:schemeClr val="tx1"/>
                        </a:solidFill>
                        <a:effectLst/>
                        <a:latin typeface="Cambria Math" panose="02040503050406030204" pitchFamily="18" charset="0"/>
                        <a:ea typeface="+mn-ea"/>
                        <a:cs typeface="+mn-cs"/>
                      </a:rPr>
                      <m:t>,</m:t>
                    </m:r>
                    <m:r>
                      <a:rPr lang="en-GB" altLang="zh-CN" sz="1200" i="1" kern="1200">
                        <a:solidFill>
                          <a:schemeClr val="tx1"/>
                        </a:solidFill>
                        <a:effectLst/>
                        <a:latin typeface="Cambria Math" panose="02040503050406030204" pitchFamily="18" charset="0"/>
                        <a:ea typeface="+mn-ea"/>
                        <a:cs typeface="+mn-cs"/>
                      </a:rPr>
                      <m:t> </m:t>
                    </m:r>
                    <m:r>
                      <a:rPr lang="en-US" altLang="zh-CN" sz="1200" i="1" kern="1200">
                        <a:solidFill>
                          <a:schemeClr val="tx1"/>
                        </a:solidFill>
                        <a:effectLst/>
                        <a:latin typeface="Cambria Math" panose="02040503050406030204" pitchFamily="18" charset="0"/>
                        <a:ea typeface="+mn-ea"/>
                        <a:cs typeface="+mn-cs"/>
                      </a:rPr>
                      <m:t>…</m:t>
                    </m:r>
                    <m:r>
                      <a:rPr lang="en-GB" altLang="zh-CN" sz="1200" i="1" kern="1200">
                        <a:solidFill>
                          <a:schemeClr val="tx1"/>
                        </a:solidFill>
                        <a:effectLst/>
                        <a:latin typeface="Cambria Math" panose="02040503050406030204" pitchFamily="18" charset="0"/>
                        <a:ea typeface="+mn-ea"/>
                        <a:cs typeface="+mn-cs"/>
                      </a:rPr>
                      <m:t>, </m:t>
                    </m:r>
                    <m:sSub>
                      <m:sSubPr>
                        <m:ctrlPr>
                          <a:rPr lang="zh-CN" altLang="zh-CN" sz="1200" i="1" kern="1200">
                            <a:solidFill>
                              <a:schemeClr val="tx1"/>
                            </a:solidFill>
                            <a:effectLst/>
                            <a:latin typeface="Cambria Math" panose="02040503050406030204" pitchFamily="18" charset="0"/>
                            <a:ea typeface="+mn-ea"/>
                            <a:cs typeface="+mn-cs"/>
                          </a:rPr>
                        </m:ctrlPr>
                      </m:sSubPr>
                      <m:e>
                        <m:r>
                          <a:rPr lang="en-GB" altLang="zh-CN" sz="1200" i="1" kern="1200">
                            <a:solidFill>
                              <a:schemeClr val="tx1"/>
                            </a:solidFill>
                            <a:effectLst/>
                            <a:latin typeface="Cambria Math" panose="02040503050406030204" pitchFamily="18" charset="0"/>
                            <a:ea typeface="+mn-ea"/>
                            <a:cs typeface="+mn-cs"/>
                          </a:rPr>
                          <m:t>𝑤</m:t>
                        </m:r>
                      </m:e>
                      <m:sub>
                        <m:r>
                          <a:rPr lang="en-GB" altLang="zh-CN" sz="1200" i="1" kern="1200">
                            <a:solidFill>
                              <a:schemeClr val="tx1"/>
                            </a:solidFill>
                            <a:effectLst/>
                            <a:latin typeface="Cambria Math" panose="02040503050406030204" pitchFamily="18" charset="0"/>
                            <a:ea typeface="+mn-ea"/>
                            <a:cs typeface="+mn-cs"/>
                          </a:rPr>
                          <m:t>𝐷</m:t>
                        </m:r>
                      </m:sub>
                    </m:sSub>
                    <m:r>
                      <a:rPr lang="en-GB" altLang="zh-CN" sz="1200" i="1" kern="1200">
                        <a:solidFill>
                          <a:schemeClr val="tx1"/>
                        </a:solidFill>
                        <a:effectLst/>
                        <a:latin typeface="Cambria Math" panose="02040503050406030204" pitchFamily="18" charset="0"/>
                        <a:ea typeface="+mn-ea"/>
                        <a:cs typeface="+mn-cs"/>
                      </a:rPr>
                      <m:t>)</m:t>
                    </m:r>
                  </m:oMath>
                </a14:m>
                <a:r>
                  <a:rPr lang="en-GB" altLang="zh-CN" sz="1200" kern="1200" dirty="0">
                    <a:solidFill>
                      <a:schemeClr val="tx1"/>
                    </a:solidFill>
                    <a:effectLst/>
                    <a:latin typeface="Times New Roman" pitchFamily="18" charset="0"/>
                    <a:ea typeface="+mn-ea"/>
                    <a:cs typeface="+mn-cs"/>
                  </a:rPr>
                  <a:t> who acts as weight vector may not work properly as </a:t>
                </a:r>
                <a:r>
                  <a:rPr lang="en-US" altLang="zh-CN" sz="1200" kern="1200" dirty="0">
                    <a:solidFill>
                      <a:schemeClr val="tx1"/>
                    </a:solidFill>
                    <a:effectLst/>
                    <a:latin typeface="Times New Roman" pitchFamily="18" charset="0"/>
                    <a:ea typeface="+mn-ea"/>
                    <a:cs typeface="+mn-cs"/>
                  </a:rPr>
                  <a:t>the range of values of raw data varies widely</a:t>
                </a:r>
                <a:r>
                  <a:rPr lang="en-US" altLang="zh-CN" sz="1200" kern="1200" dirty="0" smtClean="0">
                    <a:solidFill>
                      <a:schemeClr val="tx1"/>
                    </a:solidFill>
                    <a:effectLst/>
                    <a:latin typeface="Times New Roman" pitchFamily="18" charset="0"/>
                    <a:ea typeface="+mn-ea"/>
                    <a:cs typeface="+mn-cs"/>
                  </a:rPr>
                  <a:t>.</a:t>
                </a:r>
              </a:p>
              <a:p>
                <a:pPr hangingPunct="0"/>
                <a:endParaRPr lang="zh-CN" altLang="zh-CN" sz="1200" kern="1200" dirty="0">
                  <a:solidFill>
                    <a:schemeClr val="tx1"/>
                  </a:solidFill>
                  <a:effectLst/>
                  <a:latin typeface="Times New Roman" pitchFamily="18" charset="0"/>
                  <a:ea typeface="+mn-ea"/>
                  <a:cs typeface="+mn-cs"/>
                </a:endParaRPr>
              </a:p>
              <a:p>
                <a:pPr hangingPunct="0"/>
                <a:r>
                  <a:rPr lang="en-US" altLang="zh-CN" sz="1200" kern="1200" dirty="0">
                    <a:solidFill>
                      <a:schemeClr val="tx1"/>
                    </a:solidFill>
                    <a:effectLst/>
                    <a:latin typeface="Times New Roman" pitchFamily="18" charset="0"/>
                    <a:ea typeface="+mn-ea"/>
                    <a:cs typeface="+mn-cs"/>
                  </a:rPr>
                  <a:t>Another example is that the majority of classifiers calculate the distance between two points by the Euclidean distance. If one of the features has a broad range of values, the distance will be governed by this particular feature. Therefore, the range of all features should be normalized so that each feature contributes approximately proportionately to the final distance. </a:t>
                </a:r>
                <a:endParaRPr lang="en-US" altLang="zh-CN" sz="1200" kern="1200" dirty="0" smtClean="0">
                  <a:solidFill>
                    <a:schemeClr val="tx1"/>
                  </a:solidFill>
                  <a:effectLst/>
                  <a:latin typeface="Times New Roman" pitchFamily="18" charset="0"/>
                  <a:ea typeface="+mn-ea"/>
                  <a:cs typeface="+mn-cs"/>
                </a:endParaRPr>
              </a:p>
              <a:p>
                <a:pPr hangingPunct="0"/>
                <a:endParaRPr lang="zh-CN" altLang="zh-CN" sz="1200" kern="1200" dirty="0">
                  <a:solidFill>
                    <a:schemeClr val="tx1"/>
                  </a:solidFill>
                  <a:effectLst/>
                  <a:latin typeface="Times New Roman" pitchFamily="18" charset="0"/>
                  <a:ea typeface="+mn-ea"/>
                  <a:cs typeface="+mn-cs"/>
                </a:endParaRPr>
              </a:p>
              <a:p>
                <a:pPr hangingPunct="0"/>
                <a:r>
                  <a:rPr lang="en-US" altLang="zh-CN" sz="1200" kern="1200" dirty="0">
                    <a:solidFill>
                      <a:schemeClr val="tx1"/>
                    </a:solidFill>
                    <a:effectLst/>
                    <a:latin typeface="Times New Roman" pitchFamily="18" charset="0"/>
                    <a:ea typeface="+mn-ea"/>
                    <a:cs typeface="+mn-cs"/>
                  </a:rPr>
                  <a:t>Another reason why feature scaling is applied is that gradient descent converges much faster with feature scaling than without it.</a:t>
                </a:r>
                <a:endParaRPr lang="zh-CN" altLang="zh-CN" sz="1200" kern="1200" dirty="0">
                  <a:solidFill>
                    <a:schemeClr val="tx1"/>
                  </a:solidFill>
                  <a:effectLst/>
                  <a:latin typeface="Times New Roman" pitchFamily="18" charset="0"/>
                  <a:ea typeface="+mn-ea"/>
                  <a:cs typeface="+mn-cs"/>
                </a:endParaRPr>
              </a:p>
              <a:p>
                <a:endParaRPr lang="zh-CN" altLang="en-US" dirty="0" smtClean="0"/>
              </a:p>
            </p:txBody>
          </p:sp>
        </mc:Choice>
        <mc:Fallback xmlns="">
          <p:sp>
            <p:nvSpPr>
              <p:cNvPr id="12291"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r>
                  <a:rPr lang="en-US" altLang="zh-CN" dirty="0" smtClean="0"/>
                  <a:t>Data</a:t>
                </a:r>
                <a:r>
                  <a:rPr lang="en-US" altLang="zh-CN" baseline="0" dirty="0" smtClean="0"/>
                  <a:t> normalization or feature scaling</a:t>
                </a:r>
                <a:endParaRPr lang="en-US" altLang="zh-CN" dirty="0" smtClean="0"/>
              </a:p>
              <a:p>
                <a:pPr rtl="0"/>
                <a:endParaRPr lang="en-US" altLang="zh-CN" dirty="0" smtClean="0"/>
              </a:p>
              <a:p>
                <a:pPr rtl="0"/>
                <a:r>
                  <a:rPr lang="en-US" altLang="zh-CN" dirty="0" smtClean="0"/>
                  <a:t>https://en.wikipedia.org/wiki/Feature_scaling</a:t>
                </a:r>
              </a:p>
              <a:p>
                <a:pPr rtl="0"/>
                <a:endParaRPr lang="en-US" altLang="zh-CN" dirty="0" smtClean="0"/>
              </a:p>
              <a:p>
                <a:pPr hangingPunct="0"/>
                <a:r>
                  <a:rPr lang="en-US" altLang="zh-CN" sz="1200" kern="1200" dirty="0" smtClean="0">
                    <a:solidFill>
                      <a:schemeClr val="tx1"/>
                    </a:solidFill>
                    <a:effectLst/>
                    <a:latin typeface="Times New Roman" pitchFamily="18" charset="0"/>
                    <a:ea typeface="+mn-ea"/>
                    <a:cs typeface="+mn-cs"/>
                  </a:rPr>
                  <a:t>Since the range of values of raw data varies widely, in some machine learning algorithms, objective functions will not work properly without normalization. For example, linear </a:t>
                </a:r>
                <a:r>
                  <a:rPr lang="en-GB" altLang="zh-CN" sz="1200" kern="1200" dirty="0">
                    <a:solidFill>
                      <a:schemeClr val="tx1"/>
                    </a:solidFill>
                    <a:effectLst/>
                    <a:latin typeface="Times New Roman" pitchFamily="18" charset="0"/>
                    <a:ea typeface="+mn-ea"/>
                    <a:cs typeface="+mn-cs"/>
                  </a:rPr>
                  <a:t>regression model as shown in formula (1), </a:t>
                </a:r>
                <a:r>
                  <a:rPr lang="en-GB" altLang="zh-CN" sz="1200" i="0" kern="1200">
                    <a:solidFill>
                      <a:schemeClr val="tx1"/>
                    </a:solidFill>
                    <a:effectLst/>
                    <a:latin typeface="Times New Roman" pitchFamily="18" charset="0"/>
                    <a:ea typeface="+mn-ea"/>
                    <a:cs typeface="+mn-cs"/>
                  </a:rPr>
                  <a:t>𝑊=( 𝑤</a:t>
                </a:r>
                <a:r>
                  <a:rPr lang="zh-CN" altLang="zh-CN" sz="1200" i="0" kern="1200">
                    <a:solidFill>
                      <a:schemeClr val="tx1"/>
                    </a:solidFill>
                    <a:effectLst/>
                    <a:latin typeface="Times New Roman" pitchFamily="18" charset="0"/>
                    <a:ea typeface="+mn-ea"/>
                    <a:cs typeface="+mn-cs"/>
                  </a:rPr>
                  <a:t>_</a:t>
                </a:r>
                <a:r>
                  <a:rPr lang="en-GB" altLang="zh-CN" sz="1200" i="0" kern="1200">
                    <a:solidFill>
                      <a:schemeClr val="tx1"/>
                    </a:solidFill>
                    <a:effectLst/>
                    <a:latin typeface="Times New Roman" pitchFamily="18" charset="0"/>
                    <a:ea typeface="+mn-ea"/>
                    <a:cs typeface="+mn-cs"/>
                  </a:rPr>
                  <a:t>0,𝑤</a:t>
                </a:r>
                <a:r>
                  <a:rPr lang="zh-CN" altLang="zh-CN" sz="1200" i="0" kern="1200">
                    <a:solidFill>
                      <a:schemeClr val="tx1"/>
                    </a:solidFill>
                    <a:effectLst/>
                    <a:latin typeface="Times New Roman" pitchFamily="18" charset="0"/>
                    <a:ea typeface="+mn-ea"/>
                    <a:cs typeface="+mn-cs"/>
                  </a:rPr>
                  <a:t>_</a:t>
                </a:r>
                <a:r>
                  <a:rPr lang="en-GB" altLang="zh-CN" sz="1200" i="0" kern="1200">
                    <a:solidFill>
                      <a:schemeClr val="tx1"/>
                    </a:solidFill>
                    <a:effectLst/>
                    <a:latin typeface="Times New Roman" pitchFamily="18" charset="0"/>
                    <a:ea typeface="+mn-ea"/>
                    <a:cs typeface="+mn-cs"/>
                  </a:rPr>
                  <a:t>1  𝑤</a:t>
                </a:r>
                <a:r>
                  <a:rPr lang="zh-CN" altLang="zh-CN" sz="1200" i="0" kern="1200">
                    <a:solidFill>
                      <a:schemeClr val="tx1"/>
                    </a:solidFill>
                    <a:effectLst/>
                    <a:latin typeface="Times New Roman" pitchFamily="18" charset="0"/>
                    <a:ea typeface="+mn-ea"/>
                    <a:cs typeface="+mn-cs"/>
                  </a:rPr>
                  <a:t>_</a:t>
                </a:r>
                <a:r>
                  <a:rPr lang="en-GB" altLang="zh-CN" sz="1200" i="0" kern="1200">
                    <a:solidFill>
                      <a:schemeClr val="tx1"/>
                    </a:solidFill>
                    <a:effectLst/>
                    <a:latin typeface="Times New Roman" pitchFamily="18" charset="0"/>
                    <a:ea typeface="+mn-ea"/>
                    <a:cs typeface="+mn-cs"/>
                  </a:rPr>
                  <a:t>2,𝑤</a:t>
                </a:r>
                <a:r>
                  <a:rPr lang="zh-CN" altLang="zh-CN" sz="1200" i="0" kern="1200">
                    <a:solidFill>
                      <a:schemeClr val="tx1"/>
                    </a:solidFill>
                    <a:effectLst/>
                    <a:latin typeface="Times New Roman" pitchFamily="18" charset="0"/>
                    <a:ea typeface="+mn-ea"/>
                    <a:cs typeface="+mn-cs"/>
                  </a:rPr>
                  <a:t>_</a:t>
                </a:r>
                <a:r>
                  <a:rPr lang="en-GB" altLang="zh-CN" sz="1200" i="0" kern="1200">
                    <a:solidFill>
                      <a:schemeClr val="tx1"/>
                    </a:solidFill>
                    <a:effectLst/>
                    <a:latin typeface="Times New Roman" pitchFamily="18" charset="0"/>
                    <a:ea typeface="+mn-ea"/>
                    <a:cs typeface="+mn-cs"/>
                  </a:rPr>
                  <a:t>3, </a:t>
                </a:r>
                <a:r>
                  <a:rPr lang="en-US" altLang="zh-CN" sz="1200" i="0" kern="1200">
                    <a:solidFill>
                      <a:schemeClr val="tx1"/>
                    </a:solidFill>
                    <a:effectLst/>
                    <a:latin typeface="Times New Roman" pitchFamily="18" charset="0"/>
                    <a:ea typeface="+mn-ea"/>
                    <a:cs typeface="+mn-cs"/>
                  </a:rPr>
                  <a:t>…</a:t>
                </a:r>
                <a:r>
                  <a:rPr lang="en-GB" altLang="zh-CN" sz="1200" i="0" kern="1200">
                    <a:solidFill>
                      <a:schemeClr val="tx1"/>
                    </a:solidFill>
                    <a:effectLst/>
                    <a:latin typeface="Times New Roman" pitchFamily="18" charset="0"/>
                    <a:ea typeface="+mn-ea"/>
                    <a:cs typeface="+mn-cs"/>
                  </a:rPr>
                  <a:t>, 𝑤</a:t>
                </a:r>
                <a:r>
                  <a:rPr lang="zh-CN" altLang="zh-CN" sz="1200" i="0" kern="1200">
                    <a:solidFill>
                      <a:schemeClr val="tx1"/>
                    </a:solidFill>
                    <a:effectLst/>
                    <a:latin typeface="Times New Roman" pitchFamily="18" charset="0"/>
                    <a:ea typeface="+mn-ea"/>
                    <a:cs typeface="+mn-cs"/>
                  </a:rPr>
                  <a:t>_</a:t>
                </a:r>
                <a:r>
                  <a:rPr lang="en-GB" altLang="zh-CN" sz="1200" i="0" kern="1200">
                    <a:solidFill>
                      <a:schemeClr val="tx1"/>
                    </a:solidFill>
                    <a:effectLst/>
                    <a:latin typeface="Times New Roman" pitchFamily="18" charset="0"/>
                    <a:ea typeface="+mn-ea"/>
                    <a:cs typeface="+mn-cs"/>
                  </a:rPr>
                  <a:t>𝐷)</a:t>
                </a:r>
                <a:r>
                  <a:rPr lang="en-GB" altLang="zh-CN" sz="1200" kern="1200" dirty="0">
                    <a:solidFill>
                      <a:schemeClr val="tx1"/>
                    </a:solidFill>
                    <a:effectLst/>
                    <a:latin typeface="Times New Roman" pitchFamily="18" charset="0"/>
                    <a:ea typeface="+mn-ea"/>
                    <a:cs typeface="+mn-cs"/>
                  </a:rPr>
                  <a:t> who acts as weight vector may not work properly as </a:t>
                </a:r>
                <a:r>
                  <a:rPr lang="en-US" altLang="zh-CN" sz="1200" kern="1200" dirty="0">
                    <a:solidFill>
                      <a:schemeClr val="tx1"/>
                    </a:solidFill>
                    <a:effectLst/>
                    <a:latin typeface="Times New Roman" pitchFamily="18" charset="0"/>
                    <a:ea typeface="+mn-ea"/>
                    <a:cs typeface="+mn-cs"/>
                  </a:rPr>
                  <a:t>the range of values of raw data varies widely</a:t>
                </a:r>
                <a:r>
                  <a:rPr lang="en-US" altLang="zh-CN" sz="1200" kern="1200" dirty="0" smtClean="0">
                    <a:solidFill>
                      <a:schemeClr val="tx1"/>
                    </a:solidFill>
                    <a:effectLst/>
                    <a:latin typeface="Times New Roman" pitchFamily="18" charset="0"/>
                    <a:ea typeface="+mn-ea"/>
                    <a:cs typeface="+mn-cs"/>
                  </a:rPr>
                  <a:t>.</a:t>
                </a:r>
              </a:p>
              <a:p>
                <a:pPr hangingPunct="0"/>
                <a:endParaRPr lang="zh-CN" altLang="zh-CN" sz="1200" kern="1200" dirty="0">
                  <a:solidFill>
                    <a:schemeClr val="tx1"/>
                  </a:solidFill>
                  <a:effectLst/>
                  <a:latin typeface="Times New Roman" pitchFamily="18" charset="0"/>
                  <a:ea typeface="+mn-ea"/>
                  <a:cs typeface="+mn-cs"/>
                </a:endParaRPr>
              </a:p>
              <a:p>
                <a:pPr hangingPunct="0"/>
                <a:r>
                  <a:rPr lang="en-US" altLang="zh-CN" sz="1200" kern="1200" dirty="0">
                    <a:solidFill>
                      <a:schemeClr val="tx1"/>
                    </a:solidFill>
                    <a:effectLst/>
                    <a:latin typeface="Times New Roman" pitchFamily="18" charset="0"/>
                    <a:ea typeface="+mn-ea"/>
                    <a:cs typeface="+mn-cs"/>
                  </a:rPr>
                  <a:t>Another example is that the majority of classifiers calculate the distance between two points by the Euclidean distance. If one of the features has a broad range of values, the distance will be governed by this particular feature. Therefore, the range of all features should be normalized so that each feature contributes approximately proportionately to the final distance. </a:t>
                </a:r>
                <a:endParaRPr lang="en-US" altLang="zh-CN" sz="1200" kern="1200" dirty="0" smtClean="0">
                  <a:solidFill>
                    <a:schemeClr val="tx1"/>
                  </a:solidFill>
                  <a:effectLst/>
                  <a:latin typeface="Times New Roman" pitchFamily="18" charset="0"/>
                  <a:ea typeface="+mn-ea"/>
                  <a:cs typeface="+mn-cs"/>
                </a:endParaRPr>
              </a:p>
              <a:p>
                <a:pPr hangingPunct="0"/>
                <a:endParaRPr lang="zh-CN" altLang="zh-CN" sz="1200" kern="1200" dirty="0">
                  <a:solidFill>
                    <a:schemeClr val="tx1"/>
                  </a:solidFill>
                  <a:effectLst/>
                  <a:latin typeface="Times New Roman" pitchFamily="18" charset="0"/>
                  <a:ea typeface="+mn-ea"/>
                  <a:cs typeface="+mn-cs"/>
                </a:endParaRPr>
              </a:p>
              <a:p>
                <a:pPr hangingPunct="0"/>
                <a:r>
                  <a:rPr lang="en-US" altLang="zh-CN" sz="1200" kern="1200" dirty="0">
                    <a:solidFill>
                      <a:schemeClr val="tx1"/>
                    </a:solidFill>
                    <a:effectLst/>
                    <a:latin typeface="Times New Roman" pitchFamily="18" charset="0"/>
                    <a:ea typeface="+mn-ea"/>
                    <a:cs typeface="+mn-cs"/>
                  </a:rPr>
                  <a:t>Another reason why feature scaling is applied is that gradient descent converges much faster with feature scaling than without it.</a:t>
                </a:r>
                <a:endParaRPr lang="zh-CN" altLang="zh-CN" sz="1200" kern="1200" dirty="0">
                  <a:solidFill>
                    <a:schemeClr val="tx1"/>
                  </a:solidFill>
                  <a:effectLst/>
                  <a:latin typeface="Times New Roman" pitchFamily="18" charset="0"/>
                  <a:ea typeface="+mn-ea"/>
                  <a:cs typeface="+mn-cs"/>
                </a:endParaRPr>
              </a:p>
              <a:p>
                <a:endParaRPr lang="zh-CN" altLang="en-US" dirty="0" smtClean="0"/>
              </a:p>
            </p:txBody>
          </p:sp>
        </mc:Fallback>
      </mc:AlternateContent>
      <p:sp>
        <p:nvSpPr>
          <p:cNvPr id="12292"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E583DAA0-FB23-4070-8AB1-AC785B5779D3}" type="slidenum">
              <a:rPr lang="en-GB" altLang="en-US" sz="1200" smtClean="0">
                <a:latin typeface="Times New Roman" panose="02020603050405020304" pitchFamily="18" charset="0"/>
              </a:rPr>
              <a:pPr/>
              <a:t>4</a:t>
            </a:fld>
            <a:endParaRPr lang="en-GB" altLang="en-US" sz="1200" smtClean="0">
              <a:latin typeface="Times New Roman" panose="02020603050405020304" pitchFamily="18" charset="0"/>
            </a:endParaRPr>
          </a:p>
        </p:txBody>
      </p:sp>
    </p:spTree>
    <p:extLst>
      <p:ext uri="{BB962C8B-B14F-4D97-AF65-F5344CB8AC3E}">
        <p14:creationId xmlns:p14="http://schemas.microsoft.com/office/powerpoint/2010/main" val="30002983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幻灯片图像占位符 1"/>
          <p:cNvSpPr>
            <a:spLocks noGrp="1" noRot="1" noChangeAspect="1" noTextEdit="1"/>
          </p:cNvSpPr>
          <p:nvPr>
            <p:ph type="sldImg"/>
          </p:nvPr>
        </p:nvSpPr>
        <p:spPr>
          <a:ln/>
        </p:spPr>
      </p:sp>
      <p:sp>
        <p:nvSpPr>
          <p:cNvPr id="22531"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22532"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C96862AC-EAD1-48F4-9660-1BABCAFA9634}" type="slidenum">
              <a:rPr lang="en-US" altLang="zh-CN" sz="1200" smtClean="0">
                <a:latin typeface="Times New Roman" panose="02020603050405020304" pitchFamily="18" charset="0"/>
              </a:rPr>
              <a:pPr/>
              <a:t>5</a:t>
            </a:fld>
            <a:endParaRPr lang="en-US" altLang="zh-CN" sz="1200" smtClean="0">
              <a:latin typeface="Times New Roman" panose="02020603050405020304" pitchFamily="18" charset="0"/>
            </a:endParaRPr>
          </a:p>
        </p:txBody>
      </p:sp>
    </p:spTree>
    <p:extLst>
      <p:ext uri="{BB962C8B-B14F-4D97-AF65-F5344CB8AC3E}">
        <p14:creationId xmlns:p14="http://schemas.microsoft.com/office/powerpoint/2010/main" val="21228309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a:ln/>
        </p:spPr>
      </p:sp>
      <mc:AlternateContent xmlns:mc="http://schemas.openxmlformats.org/markup-compatibility/2006" xmlns:a14="http://schemas.microsoft.com/office/drawing/2010/main">
        <mc:Choice Requires="a14">
          <p:sp>
            <p:nvSpPr>
              <p:cNvPr id="12291" name="备注占位符 2"/>
              <p:cNvSpPr>
                <a:spLocks noGrp="1"/>
              </p:cNvSpPr>
              <p:nvPr>
                <p:ph type="body" idx="1"/>
              </p:nvPr>
            </p:nvSpPr>
            <p:spPr>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a:lstStyle/>
              <a:p>
                <a:pPr rtl="0"/>
                <a:r>
                  <a:rPr lang="en-US" altLang="zh-CN" dirty="0" smtClean="0"/>
                  <a:t>Data</a:t>
                </a:r>
                <a:r>
                  <a:rPr lang="en-US" altLang="zh-CN" baseline="0" dirty="0" smtClean="0"/>
                  <a:t> normalization or feature scaling</a:t>
                </a:r>
                <a:endParaRPr lang="en-US" altLang="zh-CN" dirty="0" smtClean="0"/>
              </a:p>
              <a:p>
                <a:pPr rtl="0"/>
                <a:endParaRPr lang="en-US" altLang="zh-CN" dirty="0" smtClean="0"/>
              </a:p>
              <a:p>
                <a:pPr rtl="0"/>
                <a:r>
                  <a:rPr lang="en-US" altLang="zh-CN" dirty="0" smtClean="0"/>
                  <a:t>https://en.wikipedia.org/wiki/Feature_scaling</a:t>
                </a:r>
              </a:p>
              <a:p>
                <a:pPr rtl="0"/>
                <a:endParaRPr lang="en-US" altLang="zh-CN" dirty="0" smtClean="0"/>
              </a:p>
              <a:p>
                <a:pPr hangingPunct="0"/>
                <a:r>
                  <a:rPr lang="en-US" altLang="zh-CN" sz="1200" kern="1200" dirty="0" smtClean="0">
                    <a:solidFill>
                      <a:schemeClr val="tx1"/>
                    </a:solidFill>
                    <a:effectLst/>
                    <a:latin typeface="Times New Roman" pitchFamily="18" charset="0"/>
                    <a:ea typeface="+mn-ea"/>
                    <a:cs typeface="+mn-cs"/>
                  </a:rPr>
                  <a:t>Since the range of values of raw data varies widely, in some machine learning algorithms, objective functions will not work properly without normalization. For example, linear </a:t>
                </a:r>
                <a:r>
                  <a:rPr lang="en-GB" altLang="zh-CN" sz="1200" kern="1200" dirty="0">
                    <a:solidFill>
                      <a:schemeClr val="tx1"/>
                    </a:solidFill>
                    <a:effectLst/>
                    <a:latin typeface="Times New Roman" pitchFamily="18" charset="0"/>
                    <a:ea typeface="+mn-ea"/>
                    <a:cs typeface="+mn-cs"/>
                  </a:rPr>
                  <a:t>regression model as shown in formula (1), </a:t>
                </a:r>
                <a14:m>
                  <m:oMath xmlns:m="http://schemas.openxmlformats.org/officeDocument/2006/math">
                    <m:r>
                      <a:rPr lang="en-GB" altLang="zh-CN" sz="1200" i="1" kern="1200">
                        <a:solidFill>
                          <a:schemeClr val="tx1"/>
                        </a:solidFill>
                        <a:effectLst/>
                        <a:latin typeface="Cambria Math" panose="02040503050406030204" pitchFamily="18" charset="0"/>
                        <a:ea typeface="+mn-ea"/>
                        <a:cs typeface="+mn-cs"/>
                      </a:rPr>
                      <m:t>𝑊</m:t>
                    </m:r>
                    <m:r>
                      <a:rPr lang="en-GB" altLang="zh-CN" sz="1200" i="1" kern="1200">
                        <a:solidFill>
                          <a:schemeClr val="tx1"/>
                        </a:solidFill>
                        <a:effectLst/>
                        <a:latin typeface="Cambria Math" panose="02040503050406030204" pitchFamily="18" charset="0"/>
                        <a:ea typeface="+mn-ea"/>
                        <a:cs typeface="+mn-cs"/>
                      </a:rPr>
                      <m:t>=</m:t>
                    </m:r>
                    <m:r>
                      <a:rPr lang="en-GB" altLang="zh-CN" sz="1200" kern="1200">
                        <a:solidFill>
                          <a:schemeClr val="tx1"/>
                        </a:solidFill>
                        <a:effectLst/>
                        <a:latin typeface="Cambria Math" panose="02040503050406030204" pitchFamily="18" charset="0"/>
                        <a:ea typeface="+mn-ea"/>
                        <a:cs typeface="+mn-cs"/>
                      </a:rPr>
                      <m:t>(</m:t>
                    </m:r>
                    <m:r>
                      <a:rPr lang="en-GB" altLang="zh-CN" sz="1200" i="1" kern="1200">
                        <a:solidFill>
                          <a:schemeClr val="tx1"/>
                        </a:solidFill>
                        <a:effectLst/>
                        <a:latin typeface="Cambria Math" panose="02040503050406030204" pitchFamily="18" charset="0"/>
                        <a:ea typeface="+mn-ea"/>
                        <a:cs typeface="+mn-cs"/>
                      </a:rPr>
                      <m:t> </m:t>
                    </m:r>
                    <m:sSub>
                      <m:sSubPr>
                        <m:ctrlPr>
                          <a:rPr lang="zh-CN" altLang="zh-CN" sz="1200" i="1" kern="1200">
                            <a:solidFill>
                              <a:schemeClr val="tx1"/>
                            </a:solidFill>
                            <a:effectLst/>
                            <a:latin typeface="Cambria Math" panose="02040503050406030204" pitchFamily="18" charset="0"/>
                            <a:ea typeface="+mn-ea"/>
                            <a:cs typeface="+mn-cs"/>
                          </a:rPr>
                        </m:ctrlPr>
                      </m:sSubPr>
                      <m:e>
                        <m:r>
                          <a:rPr lang="en-GB" altLang="zh-CN" sz="1200" i="1" kern="1200">
                            <a:solidFill>
                              <a:schemeClr val="tx1"/>
                            </a:solidFill>
                            <a:effectLst/>
                            <a:latin typeface="Cambria Math" panose="02040503050406030204" pitchFamily="18" charset="0"/>
                            <a:ea typeface="+mn-ea"/>
                            <a:cs typeface="+mn-cs"/>
                          </a:rPr>
                          <m:t>𝑤</m:t>
                        </m:r>
                      </m:e>
                      <m:sub>
                        <m:r>
                          <a:rPr lang="en-GB" altLang="zh-CN" sz="1200" i="1" kern="1200">
                            <a:solidFill>
                              <a:schemeClr val="tx1"/>
                            </a:solidFill>
                            <a:effectLst/>
                            <a:latin typeface="Cambria Math" panose="02040503050406030204" pitchFamily="18" charset="0"/>
                            <a:ea typeface="+mn-ea"/>
                            <a:cs typeface="+mn-cs"/>
                          </a:rPr>
                          <m:t>0</m:t>
                        </m:r>
                      </m:sub>
                    </m:sSub>
                    <m:r>
                      <a:rPr lang="en-GB" altLang="zh-CN" sz="1200" i="1" kern="1200">
                        <a:solidFill>
                          <a:schemeClr val="tx1"/>
                        </a:solidFill>
                        <a:effectLst/>
                        <a:latin typeface="Cambria Math" panose="02040503050406030204" pitchFamily="18" charset="0"/>
                        <a:ea typeface="+mn-ea"/>
                        <a:cs typeface="+mn-cs"/>
                      </a:rPr>
                      <m:t>,</m:t>
                    </m:r>
                    <m:sSub>
                      <m:sSubPr>
                        <m:ctrlPr>
                          <a:rPr lang="zh-CN" altLang="zh-CN" sz="1200" i="1" kern="1200">
                            <a:solidFill>
                              <a:schemeClr val="tx1"/>
                            </a:solidFill>
                            <a:effectLst/>
                            <a:latin typeface="Cambria Math" panose="02040503050406030204" pitchFamily="18" charset="0"/>
                            <a:ea typeface="+mn-ea"/>
                            <a:cs typeface="+mn-cs"/>
                          </a:rPr>
                        </m:ctrlPr>
                      </m:sSubPr>
                      <m:e>
                        <m:r>
                          <a:rPr lang="en-GB" altLang="zh-CN" sz="1200" i="1" kern="1200">
                            <a:solidFill>
                              <a:schemeClr val="tx1"/>
                            </a:solidFill>
                            <a:effectLst/>
                            <a:latin typeface="Cambria Math" panose="02040503050406030204" pitchFamily="18" charset="0"/>
                            <a:ea typeface="+mn-ea"/>
                            <a:cs typeface="+mn-cs"/>
                          </a:rPr>
                          <m:t>𝑤</m:t>
                        </m:r>
                      </m:e>
                      <m:sub>
                        <m:r>
                          <a:rPr lang="en-GB" altLang="zh-CN" sz="1200" i="1" kern="1200">
                            <a:solidFill>
                              <a:schemeClr val="tx1"/>
                            </a:solidFill>
                            <a:effectLst/>
                            <a:latin typeface="Cambria Math" panose="02040503050406030204" pitchFamily="18" charset="0"/>
                            <a:ea typeface="+mn-ea"/>
                            <a:cs typeface="+mn-cs"/>
                          </a:rPr>
                          <m:t>1</m:t>
                        </m:r>
                      </m:sub>
                    </m:sSub>
                    <m:r>
                      <a:rPr lang="en-GB" altLang="zh-CN" sz="1200" i="1" kern="1200">
                        <a:solidFill>
                          <a:schemeClr val="tx1"/>
                        </a:solidFill>
                        <a:effectLst/>
                        <a:latin typeface="Cambria Math" panose="02040503050406030204" pitchFamily="18" charset="0"/>
                        <a:ea typeface="+mn-ea"/>
                        <a:cs typeface="+mn-cs"/>
                      </a:rPr>
                      <m:t> </m:t>
                    </m:r>
                    <m:sSub>
                      <m:sSubPr>
                        <m:ctrlPr>
                          <a:rPr lang="zh-CN" altLang="zh-CN" sz="1200" i="1" kern="1200">
                            <a:solidFill>
                              <a:schemeClr val="tx1"/>
                            </a:solidFill>
                            <a:effectLst/>
                            <a:latin typeface="Cambria Math" panose="02040503050406030204" pitchFamily="18" charset="0"/>
                            <a:ea typeface="+mn-ea"/>
                            <a:cs typeface="+mn-cs"/>
                          </a:rPr>
                        </m:ctrlPr>
                      </m:sSubPr>
                      <m:e>
                        <m:r>
                          <a:rPr lang="en-GB" altLang="zh-CN" sz="1200" i="1" kern="1200">
                            <a:solidFill>
                              <a:schemeClr val="tx1"/>
                            </a:solidFill>
                            <a:effectLst/>
                            <a:latin typeface="Cambria Math" panose="02040503050406030204" pitchFamily="18" charset="0"/>
                            <a:ea typeface="+mn-ea"/>
                            <a:cs typeface="+mn-cs"/>
                          </a:rPr>
                          <m:t>𝑤</m:t>
                        </m:r>
                      </m:e>
                      <m:sub>
                        <m:r>
                          <a:rPr lang="en-GB" altLang="zh-CN" sz="1200" i="1" kern="1200">
                            <a:solidFill>
                              <a:schemeClr val="tx1"/>
                            </a:solidFill>
                            <a:effectLst/>
                            <a:latin typeface="Cambria Math" panose="02040503050406030204" pitchFamily="18" charset="0"/>
                            <a:ea typeface="+mn-ea"/>
                            <a:cs typeface="+mn-cs"/>
                          </a:rPr>
                          <m:t>2</m:t>
                        </m:r>
                      </m:sub>
                    </m:sSub>
                    <m:r>
                      <a:rPr lang="en-GB" altLang="zh-CN" sz="1200" i="1" kern="1200">
                        <a:solidFill>
                          <a:schemeClr val="tx1"/>
                        </a:solidFill>
                        <a:effectLst/>
                        <a:latin typeface="Cambria Math" panose="02040503050406030204" pitchFamily="18" charset="0"/>
                        <a:ea typeface="+mn-ea"/>
                        <a:cs typeface="+mn-cs"/>
                      </a:rPr>
                      <m:t>,</m:t>
                    </m:r>
                    <m:sSub>
                      <m:sSubPr>
                        <m:ctrlPr>
                          <a:rPr lang="zh-CN" altLang="zh-CN" sz="1200" i="1" kern="1200">
                            <a:solidFill>
                              <a:schemeClr val="tx1"/>
                            </a:solidFill>
                            <a:effectLst/>
                            <a:latin typeface="Cambria Math" panose="02040503050406030204" pitchFamily="18" charset="0"/>
                            <a:ea typeface="+mn-ea"/>
                            <a:cs typeface="+mn-cs"/>
                          </a:rPr>
                        </m:ctrlPr>
                      </m:sSubPr>
                      <m:e>
                        <m:r>
                          <a:rPr lang="en-GB" altLang="zh-CN" sz="1200" i="1" kern="1200">
                            <a:solidFill>
                              <a:schemeClr val="tx1"/>
                            </a:solidFill>
                            <a:effectLst/>
                            <a:latin typeface="Cambria Math" panose="02040503050406030204" pitchFamily="18" charset="0"/>
                            <a:ea typeface="+mn-ea"/>
                            <a:cs typeface="+mn-cs"/>
                          </a:rPr>
                          <m:t>𝑤</m:t>
                        </m:r>
                      </m:e>
                      <m:sub>
                        <m:r>
                          <a:rPr lang="en-GB" altLang="zh-CN" sz="1200" i="1" kern="1200">
                            <a:solidFill>
                              <a:schemeClr val="tx1"/>
                            </a:solidFill>
                            <a:effectLst/>
                            <a:latin typeface="Cambria Math" panose="02040503050406030204" pitchFamily="18" charset="0"/>
                            <a:ea typeface="+mn-ea"/>
                            <a:cs typeface="+mn-cs"/>
                          </a:rPr>
                          <m:t>3</m:t>
                        </m:r>
                      </m:sub>
                    </m:sSub>
                    <m:r>
                      <a:rPr lang="en-GB" altLang="zh-CN" sz="1200" kern="1200">
                        <a:solidFill>
                          <a:schemeClr val="tx1"/>
                        </a:solidFill>
                        <a:effectLst/>
                        <a:latin typeface="Cambria Math" panose="02040503050406030204" pitchFamily="18" charset="0"/>
                        <a:ea typeface="+mn-ea"/>
                        <a:cs typeface="+mn-cs"/>
                      </a:rPr>
                      <m:t>,</m:t>
                    </m:r>
                    <m:r>
                      <a:rPr lang="en-GB" altLang="zh-CN" sz="1200" i="1" kern="1200">
                        <a:solidFill>
                          <a:schemeClr val="tx1"/>
                        </a:solidFill>
                        <a:effectLst/>
                        <a:latin typeface="Cambria Math" panose="02040503050406030204" pitchFamily="18" charset="0"/>
                        <a:ea typeface="+mn-ea"/>
                        <a:cs typeface="+mn-cs"/>
                      </a:rPr>
                      <m:t> </m:t>
                    </m:r>
                    <m:r>
                      <a:rPr lang="en-US" altLang="zh-CN" sz="1200" i="1" kern="1200">
                        <a:solidFill>
                          <a:schemeClr val="tx1"/>
                        </a:solidFill>
                        <a:effectLst/>
                        <a:latin typeface="Cambria Math" panose="02040503050406030204" pitchFamily="18" charset="0"/>
                        <a:ea typeface="+mn-ea"/>
                        <a:cs typeface="+mn-cs"/>
                      </a:rPr>
                      <m:t>…</m:t>
                    </m:r>
                    <m:r>
                      <a:rPr lang="en-GB" altLang="zh-CN" sz="1200" i="1" kern="1200">
                        <a:solidFill>
                          <a:schemeClr val="tx1"/>
                        </a:solidFill>
                        <a:effectLst/>
                        <a:latin typeface="Cambria Math" panose="02040503050406030204" pitchFamily="18" charset="0"/>
                        <a:ea typeface="+mn-ea"/>
                        <a:cs typeface="+mn-cs"/>
                      </a:rPr>
                      <m:t>, </m:t>
                    </m:r>
                    <m:sSub>
                      <m:sSubPr>
                        <m:ctrlPr>
                          <a:rPr lang="zh-CN" altLang="zh-CN" sz="1200" i="1" kern="1200">
                            <a:solidFill>
                              <a:schemeClr val="tx1"/>
                            </a:solidFill>
                            <a:effectLst/>
                            <a:latin typeface="Cambria Math" panose="02040503050406030204" pitchFamily="18" charset="0"/>
                            <a:ea typeface="+mn-ea"/>
                            <a:cs typeface="+mn-cs"/>
                          </a:rPr>
                        </m:ctrlPr>
                      </m:sSubPr>
                      <m:e>
                        <m:r>
                          <a:rPr lang="en-GB" altLang="zh-CN" sz="1200" i="1" kern="1200">
                            <a:solidFill>
                              <a:schemeClr val="tx1"/>
                            </a:solidFill>
                            <a:effectLst/>
                            <a:latin typeface="Cambria Math" panose="02040503050406030204" pitchFamily="18" charset="0"/>
                            <a:ea typeface="+mn-ea"/>
                            <a:cs typeface="+mn-cs"/>
                          </a:rPr>
                          <m:t>𝑤</m:t>
                        </m:r>
                      </m:e>
                      <m:sub>
                        <m:r>
                          <a:rPr lang="en-GB" altLang="zh-CN" sz="1200" i="1" kern="1200">
                            <a:solidFill>
                              <a:schemeClr val="tx1"/>
                            </a:solidFill>
                            <a:effectLst/>
                            <a:latin typeface="Cambria Math" panose="02040503050406030204" pitchFamily="18" charset="0"/>
                            <a:ea typeface="+mn-ea"/>
                            <a:cs typeface="+mn-cs"/>
                          </a:rPr>
                          <m:t>𝐷</m:t>
                        </m:r>
                      </m:sub>
                    </m:sSub>
                    <m:r>
                      <a:rPr lang="en-GB" altLang="zh-CN" sz="1200" i="1" kern="1200">
                        <a:solidFill>
                          <a:schemeClr val="tx1"/>
                        </a:solidFill>
                        <a:effectLst/>
                        <a:latin typeface="Cambria Math" panose="02040503050406030204" pitchFamily="18" charset="0"/>
                        <a:ea typeface="+mn-ea"/>
                        <a:cs typeface="+mn-cs"/>
                      </a:rPr>
                      <m:t>)</m:t>
                    </m:r>
                  </m:oMath>
                </a14:m>
                <a:r>
                  <a:rPr lang="en-GB" altLang="zh-CN" sz="1200" kern="1200" dirty="0">
                    <a:solidFill>
                      <a:schemeClr val="tx1"/>
                    </a:solidFill>
                    <a:effectLst/>
                    <a:latin typeface="Times New Roman" pitchFamily="18" charset="0"/>
                    <a:ea typeface="+mn-ea"/>
                    <a:cs typeface="+mn-cs"/>
                  </a:rPr>
                  <a:t> who acts as weight vector may not work properly as </a:t>
                </a:r>
                <a:r>
                  <a:rPr lang="en-US" altLang="zh-CN" sz="1200" kern="1200" dirty="0">
                    <a:solidFill>
                      <a:schemeClr val="tx1"/>
                    </a:solidFill>
                    <a:effectLst/>
                    <a:latin typeface="Times New Roman" pitchFamily="18" charset="0"/>
                    <a:ea typeface="+mn-ea"/>
                    <a:cs typeface="+mn-cs"/>
                  </a:rPr>
                  <a:t>the range of values of raw data varies widely</a:t>
                </a:r>
                <a:r>
                  <a:rPr lang="en-US" altLang="zh-CN" sz="1200" kern="1200" dirty="0" smtClean="0">
                    <a:solidFill>
                      <a:schemeClr val="tx1"/>
                    </a:solidFill>
                    <a:effectLst/>
                    <a:latin typeface="Times New Roman" pitchFamily="18" charset="0"/>
                    <a:ea typeface="+mn-ea"/>
                    <a:cs typeface="+mn-cs"/>
                  </a:rPr>
                  <a:t>.</a:t>
                </a:r>
              </a:p>
              <a:p>
                <a:pPr hangingPunct="0"/>
                <a:endParaRPr lang="zh-CN" altLang="zh-CN" sz="1200" kern="1200" dirty="0">
                  <a:solidFill>
                    <a:schemeClr val="tx1"/>
                  </a:solidFill>
                  <a:effectLst/>
                  <a:latin typeface="Times New Roman" pitchFamily="18" charset="0"/>
                  <a:ea typeface="+mn-ea"/>
                  <a:cs typeface="+mn-cs"/>
                </a:endParaRPr>
              </a:p>
              <a:p>
                <a:pPr hangingPunct="0"/>
                <a:r>
                  <a:rPr lang="en-US" altLang="zh-CN" sz="1200" kern="1200" dirty="0">
                    <a:solidFill>
                      <a:schemeClr val="tx1"/>
                    </a:solidFill>
                    <a:effectLst/>
                    <a:latin typeface="Times New Roman" pitchFamily="18" charset="0"/>
                    <a:ea typeface="+mn-ea"/>
                    <a:cs typeface="+mn-cs"/>
                  </a:rPr>
                  <a:t>Another example is that the majority of classifiers calculate the distance between two points by the Euclidean distance. If one of the features has a broad range of values, the distance will be governed by this particular feature. Therefore, the range of all features should be normalized so that each feature contributes approximately proportionately to the final distance. </a:t>
                </a:r>
                <a:endParaRPr lang="en-US" altLang="zh-CN" sz="1200" kern="1200" dirty="0" smtClean="0">
                  <a:solidFill>
                    <a:schemeClr val="tx1"/>
                  </a:solidFill>
                  <a:effectLst/>
                  <a:latin typeface="Times New Roman" pitchFamily="18" charset="0"/>
                  <a:ea typeface="+mn-ea"/>
                  <a:cs typeface="+mn-cs"/>
                </a:endParaRPr>
              </a:p>
              <a:p>
                <a:pPr hangingPunct="0"/>
                <a:endParaRPr lang="zh-CN" altLang="zh-CN" sz="1200" kern="1200" dirty="0">
                  <a:solidFill>
                    <a:schemeClr val="tx1"/>
                  </a:solidFill>
                  <a:effectLst/>
                  <a:latin typeface="Times New Roman" pitchFamily="18" charset="0"/>
                  <a:ea typeface="+mn-ea"/>
                  <a:cs typeface="+mn-cs"/>
                </a:endParaRPr>
              </a:p>
              <a:p>
                <a:pPr hangingPunct="0"/>
                <a:r>
                  <a:rPr lang="en-US" altLang="zh-CN" sz="1200" kern="1200" dirty="0">
                    <a:solidFill>
                      <a:schemeClr val="tx1"/>
                    </a:solidFill>
                    <a:effectLst/>
                    <a:latin typeface="Times New Roman" pitchFamily="18" charset="0"/>
                    <a:ea typeface="+mn-ea"/>
                    <a:cs typeface="+mn-cs"/>
                  </a:rPr>
                  <a:t>Another reason why feature scaling is applied is that gradient descent converges much faster with feature scaling than without it.</a:t>
                </a:r>
                <a:endParaRPr lang="zh-CN" altLang="zh-CN" sz="1200" kern="1200" dirty="0">
                  <a:solidFill>
                    <a:schemeClr val="tx1"/>
                  </a:solidFill>
                  <a:effectLst/>
                  <a:latin typeface="Times New Roman" pitchFamily="18" charset="0"/>
                  <a:ea typeface="+mn-ea"/>
                  <a:cs typeface="+mn-cs"/>
                </a:endParaRPr>
              </a:p>
              <a:p>
                <a:endParaRPr lang="zh-CN" altLang="en-US" dirty="0" smtClean="0"/>
              </a:p>
            </p:txBody>
          </p:sp>
        </mc:Choice>
        <mc:Fallback xmlns="">
          <p:sp>
            <p:nvSpPr>
              <p:cNvPr id="12291"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r>
                  <a:rPr lang="en-US" altLang="zh-CN" dirty="0" smtClean="0"/>
                  <a:t>Data</a:t>
                </a:r>
                <a:r>
                  <a:rPr lang="en-US" altLang="zh-CN" baseline="0" dirty="0" smtClean="0"/>
                  <a:t> normalization or feature scaling</a:t>
                </a:r>
                <a:endParaRPr lang="en-US" altLang="zh-CN" dirty="0" smtClean="0"/>
              </a:p>
              <a:p>
                <a:pPr rtl="0"/>
                <a:endParaRPr lang="en-US" altLang="zh-CN" dirty="0" smtClean="0"/>
              </a:p>
              <a:p>
                <a:pPr rtl="0"/>
                <a:r>
                  <a:rPr lang="en-US" altLang="zh-CN" dirty="0" smtClean="0"/>
                  <a:t>https://en.wikipedia.org/wiki/Feature_scaling</a:t>
                </a:r>
              </a:p>
              <a:p>
                <a:pPr rtl="0"/>
                <a:endParaRPr lang="en-US" altLang="zh-CN" dirty="0" smtClean="0"/>
              </a:p>
              <a:p>
                <a:pPr hangingPunct="0"/>
                <a:r>
                  <a:rPr lang="en-US" altLang="zh-CN" sz="1200" kern="1200" dirty="0" smtClean="0">
                    <a:solidFill>
                      <a:schemeClr val="tx1"/>
                    </a:solidFill>
                    <a:effectLst/>
                    <a:latin typeface="Times New Roman" pitchFamily="18" charset="0"/>
                    <a:ea typeface="+mn-ea"/>
                    <a:cs typeface="+mn-cs"/>
                  </a:rPr>
                  <a:t>Since the range of values of raw data varies widely, in some machine learning algorithms, objective functions will not work properly without normalization. For example, linear </a:t>
                </a:r>
                <a:r>
                  <a:rPr lang="en-GB" altLang="zh-CN" sz="1200" kern="1200" dirty="0">
                    <a:solidFill>
                      <a:schemeClr val="tx1"/>
                    </a:solidFill>
                    <a:effectLst/>
                    <a:latin typeface="Times New Roman" pitchFamily="18" charset="0"/>
                    <a:ea typeface="+mn-ea"/>
                    <a:cs typeface="+mn-cs"/>
                  </a:rPr>
                  <a:t>regression model as shown in formula (1), </a:t>
                </a:r>
                <a:r>
                  <a:rPr lang="en-GB" altLang="zh-CN" sz="1200" i="0" kern="1200">
                    <a:solidFill>
                      <a:schemeClr val="tx1"/>
                    </a:solidFill>
                    <a:effectLst/>
                    <a:latin typeface="Times New Roman" pitchFamily="18" charset="0"/>
                    <a:ea typeface="+mn-ea"/>
                    <a:cs typeface="+mn-cs"/>
                  </a:rPr>
                  <a:t>𝑊=( 𝑤</a:t>
                </a:r>
                <a:r>
                  <a:rPr lang="zh-CN" altLang="zh-CN" sz="1200" i="0" kern="1200">
                    <a:solidFill>
                      <a:schemeClr val="tx1"/>
                    </a:solidFill>
                    <a:effectLst/>
                    <a:latin typeface="Times New Roman" pitchFamily="18" charset="0"/>
                    <a:ea typeface="+mn-ea"/>
                    <a:cs typeface="+mn-cs"/>
                  </a:rPr>
                  <a:t>_</a:t>
                </a:r>
                <a:r>
                  <a:rPr lang="en-GB" altLang="zh-CN" sz="1200" i="0" kern="1200">
                    <a:solidFill>
                      <a:schemeClr val="tx1"/>
                    </a:solidFill>
                    <a:effectLst/>
                    <a:latin typeface="Times New Roman" pitchFamily="18" charset="0"/>
                    <a:ea typeface="+mn-ea"/>
                    <a:cs typeface="+mn-cs"/>
                  </a:rPr>
                  <a:t>0,𝑤</a:t>
                </a:r>
                <a:r>
                  <a:rPr lang="zh-CN" altLang="zh-CN" sz="1200" i="0" kern="1200">
                    <a:solidFill>
                      <a:schemeClr val="tx1"/>
                    </a:solidFill>
                    <a:effectLst/>
                    <a:latin typeface="Times New Roman" pitchFamily="18" charset="0"/>
                    <a:ea typeface="+mn-ea"/>
                    <a:cs typeface="+mn-cs"/>
                  </a:rPr>
                  <a:t>_</a:t>
                </a:r>
                <a:r>
                  <a:rPr lang="en-GB" altLang="zh-CN" sz="1200" i="0" kern="1200">
                    <a:solidFill>
                      <a:schemeClr val="tx1"/>
                    </a:solidFill>
                    <a:effectLst/>
                    <a:latin typeface="Times New Roman" pitchFamily="18" charset="0"/>
                    <a:ea typeface="+mn-ea"/>
                    <a:cs typeface="+mn-cs"/>
                  </a:rPr>
                  <a:t>1  𝑤</a:t>
                </a:r>
                <a:r>
                  <a:rPr lang="zh-CN" altLang="zh-CN" sz="1200" i="0" kern="1200">
                    <a:solidFill>
                      <a:schemeClr val="tx1"/>
                    </a:solidFill>
                    <a:effectLst/>
                    <a:latin typeface="Times New Roman" pitchFamily="18" charset="0"/>
                    <a:ea typeface="+mn-ea"/>
                    <a:cs typeface="+mn-cs"/>
                  </a:rPr>
                  <a:t>_</a:t>
                </a:r>
                <a:r>
                  <a:rPr lang="en-GB" altLang="zh-CN" sz="1200" i="0" kern="1200">
                    <a:solidFill>
                      <a:schemeClr val="tx1"/>
                    </a:solidFill>
                    <a:effectLst/>
                    <a:latin typeface="Times New Roman" pitchFamily="18" charset="0"/>
                    <a:ea typeface="+mn-ea"/>
                    <a:cs typeface="+mn-cs"/>
                  </a:rPr>
                  <a:t>2,𝑤</a:t>
                </a:r>
                <a:r>
                  <a:rPr lang="zh-CN" altLang="zh-CN" sz="1200" i="0" kern="1200">
                    <a:solidFill>
                      <a:schemeClr val="tx1"/>
                    </a:solidFill>
                    <a:effectLst/>
                    <a:latin typeface="Times New Roman" pitchFamily="18" charset="0"/>
                    <a:ea typeface="+mn-ea"/>
                    <a:cs typeface="+mn-cs"/>
                  </a:rPr>
                  <a:t>_</a:t>
                </a:r>
                <a:r>
                  <a:rPr lang="en-GB" altLang="zh-CN" sz="1200" i="0" kern="1200">
                    <a:solidFill>
                      <a:schemeClr val="tx1"/>
                    </a:solidFill>
                    <a:effectLst/>
                    <a:latin typeface="Times New Roman" pitchFamily="18" charset="0"/>
                    <a:ea typeface="+mn-ea"/>
                    <a:cs typeface="+mn-cs"/>
                  </a:rPr>
                  <a:t>3, </a:t>
                </a:r>
                <a:r>
                  <a:rPr lang="en-US" altLang="zh-CN" sz="1200" i="0" kern="1200">
                    <a:solidFill>
                      <a:schemeClr val="tx1"/>
                    </a:solidFill>
                    <a:effectLst/>
                    <a:latin typeface="Times New Roman" pitchFamily="18" charset="0"/>
                    <a:ea typeface="+mn-ea"/>
                    <a:cs typeface="+mn-cs"/>
                  </a:rPr>
                  <a:t>…</a:t>
                </a:r>
                <a:r>
                  <a:rPr lang="en-GB" altLang="zh-CN" sz="1200" i="0" kern="1200">
                    <a:solidFill>
                      <a:schemeClr val="tx1"/>
                    </a:solidFill>
                    <a:effectLst/>
                    <a:latin typeface="Times New Roman" pitchFamily="18" charset="0"/>
                    <a:ea typeface="+mn-ea"/>
                    <a:cs typeface="+mn-cs"/>
                  </a:rPr>
                  <a:t>, 𝑤</a:t>
                </a:r>
                <a:r>
                  <a:rPr lang="zh-CN" altLang="zh-CN" sz="1200" i="0" kern="1200">
                    <a:solidFill>
                      <a:schemeClr val="tx1"/>
                    </a:solidFill>
                    <a:effectLst/>
                    <a:latin typeface="Times New Roman" pitchFamily="18" charset="0"/>
                    <a:ea typeface="+mn-ea"/>
                    <a:cs typeface="+mn-cs"/>
                  </a:rPr>
                  <a:t>_</a:t>
                </a:r>
                <a:r>
                  <a:rPr lang="en-GB" altLang="zh-CN" sz="1200" i="0" kern="1200">
                    <a:solidFill>
                      <a:schemeClr val="tx1"/>
                    </a:solidFill>
                    <a:effectLst/>
                    <a:latin typeface="Times New Roman" pitchFamily="18" charset="0"/>
                    <a:ea typeface="+mn-ea"/>
                    <a:cs typeface="+mn-cs"/>
                  </a:rPr>
                  <a:t>𝐷)</a:t>
                </a:r>
                <a:r>
                  <a:rPr lang="en-GB" altLang="zh-CN" sz="1200" kern="1200" dirty="0">
                    <a:solidFill>
                      <a:schemeClr val="tx1"/>
                    </a:solidFill>
                    <a:effectLst/>
                    <a:latin typeface="Times New Roman" pitchFamily="18" charset="0"/>
                    <a:ea typeface="+mn-ea"/>
                    <a:cs typeface="+mn-cs"/>
                  </a:rPr>
                  <a:t> who acts as weight vector may not work properly as </a:t>
                </a:r>
                <a:r>
                  <a:rPr lang="en-US" altLang="zh-CN" sz="1200" kern="1200" dirty="0">
                    <a:solidFill>
                      <a:schemeClr val="tx1"/>
                    </a:solidFill>
                    <a:effectLst/>
                    <a:latin typeface="Times New Roman" pitchFamily="18" charset="0"/>
                    <a:ea typeface="+mn-ea"/>
                    <a:cs typeface="+mn-cs"/>
                  </a:rPr>
                  <a:t>the range of values of raw data varies widely</a:t>
                </a:r>
                <a:r>
                  <a:rPr lang="en-US" altLang="zh-CN" sz="1200" kern="1200" dirty="0" smtClean="0">
                    <a:solidFill>
                      <a:schemeClr val="tx1"/>
                    </a:solidFill>
                    <a:effectLst/>
                    <a:latin typeface="Times New Roman" pitchFamily="18" charset="0"/>
                    <a:ea typeface="+mn-ea"/>
                    <a:cs typeface="+mn-cs"/>
                  </a:rPr>
                  <a:t>.</a:t>
                </a:r>
              </a:p>
              <a:p>
                <a:pPr hangingPunct="0"/>
                <a:endParaRPr lang="zh-CN" altLang="zh-CN" sz="1200" kern="1200" dirty="0">
                  <a:solidFill>
                    <a:schemeClr val="tx1"/>
                  </a:solidFill>
                  <a:effectLst/>
                  <a:latin typeface="Times New Roman" pitchFamily="18" charset="0"/>
                  <a:ea typeface="+mn-ea"/>
                  <a:cs typeface="+mn-cs"/>
                </a:endParaRPr>
              </a:p>
              <a:p>
                <a:pPr hangingPunct="0"/>
                <a:r>
                  <a:rPr lang="en-US" altLang="zh-CN" sz="1200" kern="1200" dirty="0">
                    <a:solidFill>
                      <a:schemeClr val="tx1"/>
                    </a:solidFill>
                    <a:effectLst/>
                    <a:latin typeface="Times New Roman" pitchFamily="18" charset="0"/>
                    <a:ea typeface="+mn-ea"/>
                    <a:cs typeface="+mn-cs"/>
                  </a:rPr>
                  <a:t>Another example is that the majority of classifiers calculate the distance between two points by the Euclidean distance. If one of the features has a broad range of values, the distance will be governed by this particular feature. Therefore, the range of all features should be normalized so that each feature contributes approximately proportionately to the final distance. </a:t>
                </a:r>
                <a:endParaRPr lang="en-US" altLang="zh-CN" sz="1200" kern="1200" dirty="0" smtClean="0">
                  <a:solidFill>
                    <a:schemeClr val="tx1"/>
                  </a:solidFill>
                  <a:effectLst/>
                  <a:latin typeface="Times New Roman" pitchFamily="18" charset="0"/>
                  <a:ea typeface="+mn-ea"/>
                  <a:cs typeface="+mn-cs"/>
                </a:endParaRPr>
              </a:p>
              <a:p>
                <a:pPr hangingPunct="0"/>
                <a:endParaRPr lang="zh-CN" altLang="zh-CN" sz="1200" kern="1200" dirty="0">
                  <a:solidFill>
                    <a:schemeClr val="tx1"/>
                  </a:solidFill>
                  <a:effectLst/>
                  <a:latin typeface="Times New Roman" pitchFamily="18" charset="0"/>
                  <a:ea typeface="+mn-ea"/>
                  <a:cs typeface="+mn-cs"/>
                </a:endParaRPr>
              </a:p>
              <a:p>
                <a:pPr hangingPunct="0"/>
                <a:r>
                  <a:rPr lang="en-US" altLang="zh-CN" sz="1200" kern="1200" dirty="0">
                    <a:solidFill>
                      <a:schemeClr val="tx1"/>
                    </a:solidFill>
                    <a:effectLst/>
                    <a:latin typeface="Times New Roman" pitchFamily="18" charset="0"/>
                    <a:ea typeface="+mn-ea"/>
                    <a:cs typeface="+mn-cs"/>
                  </a:rPr>
                  <a:t>Another reason why feature scaling is applied is that gradient descent converges much faster with feature scaling than without it.</a:t>
                </a:r>
                <a:endParaRPr lang="zh-CN" altLang="zh-CN" sz="1200" kern="1200" dirty="0">
                  <a:solidFill>
                    <a:schemeClr val="tx1"/>
                  </a:solidFill>
                  <a:effectLst/>
                  <a:latin typeface="Times New Roman" pitchFamily="18" charset="0"/>
                  <a:ea typeface="+mn-ea"/>
                  <a:cs typeface="+mn-cs"/>
                </a:endParaRPr>
              </a:p>
              <a:p>
                <a:endParaRPr lang="zh-CN" altLang="en-US" dirty="0" smtClean="0"/>
              </a:p>
            </p:txBody>
          </p:sp>
        </mc:Fallback>
      </mc:AlternateContent>
      <p:sp>
        <p:nvSpPr>
          <p:cNvPr id="12292"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E583DAA0-FB23-4070-8AB1-AC785B5779D3}" type="slidenum">
              <a:rPr lang="en-GB" altLang="en-US" sz="1200" smtClean="0">
                <a:latin typeface="Times New Roman" panose="02020603050405020304" pitchFamily="18" charset="0"/>
              </a:rPr>
              <a:pPr/>
              <a:t>6</a:t>
            </a:fld>
            <a:endParaRPr lang="en-GB" altLang="en-US" sz="1200" smtClean="0">
              <a:latin typeface="Times New Roman" panose="02020603050405020304" pitchFamily="18" charset="0"/>
            </a:endParaRPr>
          </a:p>
        </p:txBody>
      </p:sp>
    </p:spTree>
    <p:extLst>
      <p:ext uri="{BB962C8B-B14F-4D97-AF65-F5344CB8AC3E}">
        <p14:creationId xmlns:p14="http://schemas.microsoft.com/office/powerpoint/2010/main" val="16684956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a:ln/>
        </p:spPr>
      </p:sp>
      <p:sp>
        <p:nvSpPr>
          <p:cNvPr id="14339"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14340"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86BD0CB8-1918-4072-89F8-E54119BF402F}" type="slidenum">
              <a:rPr lang="en-GB" altLang="en-US" sz="1200" smtClean="0">
                <a:latin typeface="Times New Roman" panose="02020603050405020304" pitchFamily="18" charset="0"/>
              </a:rPr>
              <a:pPr/>
              <a:t>7</a:t>
            </a:fld>
            <a:endParaRPr lang="en-GB" altLang="en-US" sz="1200" smtClean="0">
              <a:latin typeface="Times New Roman" panose="02020603050405020304" pitchFamily="18" charset="0"/>
            </a:endParaRPr>
          </a:p>
        </p:txBody>
      </p:sp>
    </p:spTree>
    <p:extLst>
      <p:ext uri="{BB962C8B-B14F-4D97-AF65-F5344CB8AC3E}">
        <p14:creationId xmlns:p14="http://schemas.microsoft.com/office/powerpoint/2010/main" val="16284478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幻灯片图像占位符 1"/>
          <p:cNvSpPr>
            <a:spLocks noGrp="1" noRot="1" noChangeAspect="1" noTextEdit="1"/>
          </p:cNvSpPr>
          <p:nvPr>
            <p:ph type="sldImg"/>
          </p:nvPr>
        </p:nvSpPr>
        <p:spPr>
          <a:ln/>
        </p:spPr>
      </p:sp>
      <p:sp>
        <p:nvSpPr>
          <p:cNvPr id="16387"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16388"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8347021B-73B9-4AAC-9D79-7ED30270AEB5}" type="slidenum">
              <a:rPr lang="en-GB" altLang="en-US" sz="1200" smtClean="0">
                <a:latin typeface="Times New Roman" panose="02020603050405020304" pitchFamily="18" charset="0"/>
              </a:rPr>
              <a:pPr/>
              <a:t>8</a:t>
            </a:fld>
            <a:endParaRPr lang="en-GB" altLang="en-US" sz="1200" smtClean="0">
              <a:latin typeface="Times New Roman" panose="02020603050405020304" pitchFamily="18" charset="0"/>
            </a:endParaRPr>
          </a:p>
        </p:txBody>
      </p:sp>
    </p:spTree>
    <p:extLst>
      <p:ext uri="{BB962C8B-B14F-4D97-AF65-F5344CB8AC3E}">
        <p14:creationId xmlns:p14="http://schemas.microsoft.com/office/powerpoint/2010/main" val="31852259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幻灯片图像占位符 1"/>
          <p:cNvSpPr>
            <a:spLocks noGrp="1" noRot="1" noChangeAspect="1" noTextEdit="1"/>
          </p:cNvSpPr>
          <p:nvPr>
            <p:ph type="sldImg"/>
          </p:nvPr>
        </p:nvSpPr>
        <p:spPr>
          <a:ln/>
        </p:spPr>
      </p:sp>
      <p:sp>
        <p:nvSpPr>
          <p:cNvPr id="18435"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18436"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37E72D90-05C7-4F70-85A6-6AC7A05E78E3}" type="slidenum">
              <a:rPr lang="en-GB" altLang="en-US" sz="1200" smtClean="0">
                <a:latin typeface="Times New Roman" panose="02020603050405020304" pitchFamily="18" charset="0"/>
              </a:rPr>
              <a:pPr/>
              <a:t>9</a:t>
            </a:fld>
            <a:endParaRPr lang="en-GB" altLang="en-US" sz="1200" smtClean="0">
              <a:latin typeface="Times New Roman" panose="02020603050405020304" pitchFamily="18" charset="0"/>
            </a:endParaRPr>
          </a:p>
        </p:txBody>
      </p:sp>
    </p:spTree>
    <p:extLst>
      <p:ext uri="{BB962C8B-B14F-4D97-AF65-F5344CB8AC3E}">
        <p14:creationId xmlns:p14="http://schemas.microsoft.com/office/powerpoint/2010/main" val="37538222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幻灯片图像占位符 1"/>
          <p:cNvSpPr>
            <a:spLocks noGrp="1" noRot="1" noChangeAspect="1" noTextEdit="1"/>
          </p:cNvSpPr>
          <p:nvPr>
            <p:ph type="sldImg"/>
          </p:nvPr>
        </p:nvSpPr>
        <p:spPr>
          <a:ln/>
        </p:spPr>
      </p:sp>
      <p:sp>
        <p:nvSpPr>
          <p:cNvPr id="22531"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22532"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C96862AC-EAD1-48F4-9660-1BABCAFA9634}" type="slidenum">
              <a:rPr lang="en-US" altLang="zh-CN" sz="1200" smtClean="0">
                <a:latin typeface="Times New Roman" panose="02020603050405020304" pitchFamily="18" charset="0"/>
              </a:rPr>
              <a:pPr/>
              <a:t>10</a:t>
            </a:fld>
            <a:endParaRPr lang="en-US" altLang="zh-CN" sz="1200" smtClean="0">
              <a:latin typeface="Times New Roman" panose="02020603050405020304" pitchFamily="18" charset="0"/>
            </a:endParaRPr>
          </a:p>
        </p:txBody>
      </p:sp>
    </p:spTree>
    <p:extLst>
      <p:ext uri="{BB962C8B-B14F-4D97-AF65-F5344CB8AC3E}">
        <p14:creationId xmlns:p14="http://schemas.microsoft.com/office/powerpoint/2010/main" val="12755699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323850" y="73025"/>
            <a:ext cx="58102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zh-CN" sz="1200" b="1" dirty="0" smtClean="0">
                <a:latin typeface="+mj-lt"/>
              </a:rPr>
              <a:t>SA WG2 Meeting #128</a:t>
            </a:r>
          </a:p>
          <a:p>
            <a:pPr algn="l" rtl="0" eaLnBrk="1" fontAlgn="base" hangingPunct="1">
              <a:spcBef>
                <a:spcPct val="0"/>
              </a:spcBef>
              <a:spcAft>
                <a:spcPct val="0"/>
              </a:spcAft>
              <a:defRPr/>
            </a:pPr>
            <a:r>
              <a:rPr lang="en-GB" sz="1200" b="1" kern="1200" dirty="0" smtClean="0">
                <a:solidFill>
                  <a:schemeClr val="tx1"/>
                </a:solidFill>
                <a:latin typeface="+mj-lt"/>
                <a:ea typeface="+mn-ea"/>
                <a:cs typeface="Arial" panose="020B0604020202020204" pitchFamily="34" charset="0"/>
              </a:rPr>
              <a:t>July 2 - 6, 2018, Vilnius, Lithuania</a:t>
            </a:r>
            <a:endParaRPr lang="sv-SE" altLang="zh-CN" sz="1200" b="1" kern="1200" dirty="0" smtClean="0">
              <a:solidFill>
                <a:schemeClr val="tx1"/>
              </a:solidFill>
              <a:latin typeface="+mj-lt"/>
              <a:ea typeface="+mn-ea"/>
              <a:cs typeface="Arial" panose="020B0604020202020204" pitchFamily="34" charset="0"/>
            </a:endParaRPr>
          </a:p>
        </p:txBody>
      </p:sp>
      <p:sp>
        <p:nvSpPr>
          <p:cNvPr id="2" name="Title 1"/>
          <p:cNvSpPr>
            <a:spLocks noGrp="1"/>
          </p:cNvSpPr>
          <p:nvPr>
            <p:ph type="ctrTitle"/>
          </p:nvPr>
        </p:nvSpPr>
        <p:spPr>
          <a:xfrm>
            <a:off x="685800" y="2130434"/>
            <a:ext cx="7772400" cy="1470025"/>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val="3281399238"/>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2893869280"/>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Tree>
    <p:extLst>
      <p:ext uri="{BB962C8B-B14F-4D97-AF65-F5344CB8AC3E}">
        <p14:creationId xmlns:p14="http://schemas.microsoft.com/office/powerpoint/2010/main" val="4106875033"/>
      </p:ext>
    </p:extLst>
  </p:cSld>
  <p:clrMapOvr>
    <a:masterClrMapping/>
  </p:clrMapOvr>
  <p:transition spd="slow"/>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p:nvPr>
        </p:nvSpPr>
        <p:spPr>
          <a:xfrm>
            <a:off x="417600" y="787200"/>
            <a:ext cx="8308800" cy="4128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zh-CN" altLang="en-US" smtClean="0"/>
              <a:t>单击此处编辑母版文本样式</a:t>
            </a:r>
          </a:p>
        </p:txBody>
      </p:sp>
      <p:sp>
        <p:nvSpPr>
          <p:cNvPr id="43" name="Text Placeholder 42"/>
          <p:cNvSpPr>
            <a:spLocks noGrp="1"/>
          </p:cNvSpPr>
          <p:nvPr>
            <p:ph type="body" sz="quarter" idx="11"/>
          </p:nvPr>
        </p:nvSpPr>
        <p:spPr>
          <a:xfrm>
            <a:off x="417600" y="374400"/>
            <a:ext cx="8308800" cy="412800"/>
          </a:xfrm>
          <a:prstGeom prst="rect">
            <a:avLst/>
          </a:prstGeom>
        </p:spPr>
        <p:txBody>
          <a:bodyPr lIns="0" tIns="0" rIns="0" bIns="0"/>
          <a:lstStyle>
            <a:lvl1pPr marL="0" indent="0">
              <a:buNone/>
              <a:defRPr sz="2000" baseline="0">
                <a:solidFill>
                  <a:schemeClr val="tx1"/>
                </a:solidFill>
                <a:latin typeface="+mj-lt"/>
              </a:defRPr>
            </a:lvl1pPr>
          </a:lstStyle>
          <a:p>
            <a:pPr lvl="0"/>
            <a:r>
              <a:rPr lang="zh-CN" altLang="en-US" smtClean="0"/>
              <a:t>单击此处编辑母版文本样式</a:t>
            </a:r>
          </a:p>
        </p:txBody>
      </p:sp>
      <p:sp>
        <p:nvSpPr>
          <p:cNvPr id="4" name="Text Placeholder 3"/>
          <p:cNvSpPr>
            <a:spLocks noGrp="1"/>
          </p:cNvSpPr>
          <p:nvPr>
            <p:ph type="body" sz="quarter" idx="12"/>
          </p:nvPr>
        </p:nvSpPr>
        <p:spPr>
          <a:xfrm>
            <a:off x="417600" y="1440000"/>
            <a:ext cx="8308800" cy="4747200"/>
          </a:xfrm>
          <a:prstGeom prst="rect">
            <a:avLst/>
          </a:prstGeom>
        </p:spPr>
        <p:txBody>
          <a:bodyPr lIns="0" tIns="0" rIns="0" bIns="0"/>
          <a:lstStyle>
            <a:lvl1pPr marL="230400" indent="-230400">
              <a:spcBef>
                <a:spcPts val="0"/>
              </a:spcBef>
              <a:spcAft>
                <a:spcPts val="600"/>
              </a:spcAft>
              <a:defRPr sz="1600">
                <a:solidFill>
                  <a:schemeClr val="tx2"/>
                </a:solidFill>
                <a:latin typeface="+mn-lt"/>
              </a:defRPr>
            </a:lvl1pPr>
            <a:lvl2pPr marL="460800" indent="-230400">
              <a:spcBef>
                <a:spcPts val="0"/>
              </a:spcBef>
              <a:spcAft>
                <a:spcPts val="600"/>
              </a:spcAft>
              <a:defRPr sz="1400">
                <a:solidFill>
                  <a:schemeClr val="tx2"/>
                </a:solidFill>
                <a:latin typeface="+mn-lt"/>
              </a:defRPr>
            </a:lvl2pPr>
            <a:lvl3pPr marL="691200">
              <a:spcBef>
                <a:spcPts val="0"/>
              </a:spcBef>
              <a:spcAft>
                <a:spcPts val="600"/>
              </a:spcAft>
              <a:defRPr sz="1200">
                <a:solidFill>
                  <a:schemeClr val="tx2"/>
                </a:solidFill>
                <a:latin typeface="+mn-lt"/>
              </a:defRPr>
            </a:lvl3pPr>
            <a:lvl4pPr marL="921600">
              <a:spcBef>
                <a:spcPts val="0"/>
              </a:spcBef>
              <a:spcAft>
                <a:spcPts val="600"/>
              </a:spcAft>
              <a:defRPr sz="1000">
                <a:solidFill>
                  <a:schemeClr val="tx2"/>
                </a:solidFill>
                <a:latin typeface="+mn-lt"/>
              </a:defRPr>
            </a:lvl4pPr>
            <a:lvl5pPr marL="1152000" indent="-228600">
              <a:spcBef>
                <a:spcPts val="0"/>
              </a:spcBef>
              <a:spcAft>
                <a:spcPts val="600"/>
              </a:spcAft>
              <a:buFont typeface="Arial" panose="020B0604020202020204" pitchFamily="34" charset="0"/>
              <a:buChar char="•"/>
              <a:defRPr sz="9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8391449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600"/>
              </a:spcAft>
              <a:defRPr baseline="0"/>
            </a:lvl1pPr>
            <a:lvl2pPr>
              <a:spcAft>
                <a:spcPts val="600"/>
              </a:spcAft>
              <a:defRPr/>
            </a:lvl2pPr>
            <a:lvl3pPr>
              <a:spcAft>
                <a:spcPts val="600"/>
              </a:spcAft>
              <a:defRPr/>
            </a:lvl3pPr>
            <a:lvl4pPr>
              <a:spcAft>
                <a:spcPts val="600"/>
              </a:spcAft>
              <a:defRPr/>
            </a:lvl4pPr>
            <a:lvl5pPr>
              <a:spcAft>
                <a:spcPts val="600"/>
              </a:spcAf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itle 1"/>
          <p:cNvSpPr>
            <a:spLocks noGrp="1"/>
          </p:cNvSpPr>
          <p:nvPr>
            <p:ph type="title"/>
          </p:nvPr>
        </p:nvSpPr>
        <p:spPr>
          <a:xfrm>
            <a:off x="418120" y="372332"/>
            <a:ext cx="8229600" cy="415719"/>
          </a:xfrm>
        </p:spPr>
        <p:txBody>
          <a:bodyPr/>
          <a:lstStyle>
            <a:lvl1pPr>
              <a:defRPr/>
            </a:lvl1pPr>
          </a:lstStyle>
          <a:p>
            <a:r>
              <a:rPr lang="en-US" smtClean="0"/>
              <a:t>Click to edit Master title style</a:t>
            </a:r>
            <a:endParaRPr lang="en-US" dirty="0"/>
          </a:p>
        </p:txBody>
      </p:sp>
      <p:sp>
        <p:nvSpPr>
          <p:cNvPr id="6" name="Content Placeholder 8"/>
          <p:cNvSpPr>
            <a:spLocks noGrp="1"/>
          </p:cNvSpPr>
          <p:nvPr>
            <p:ph sz="quarter" idx="13"/>
          </p:nvPr>
        </p:nvSpPr>
        <p:spPr>
          <a:xfrm>
            <a:off x="418123" y="717056"/>
            <a:ext cx="8227649" cy="402167"/>
          </a:xfrm>
        </p:spPr>
        <p:txBody>
          <a:bodyPr/>
          <a:lstStyle>
            <a:lvl1pPr marL="0" indent="0">
              <a:buFont typeface="Arial"/>
              <a:buNone/>
              <a:defRPr sz="1800">
                <a:solidFill>
                  <a:schemeClr val="bg2"/>
                </a:solidFill>
                <a:latin typeface="+mj-lt"/>
              </a:defRPr>
            </a:lvl1pPr>
          </a:lstStyle>
          <a:p>
            <a:pPr lvl="0"/>
            <a:r>
              <a:rPr lang="en-US" smtClean="0"/>
              <a:t>Click to edit Master text styles</a:t>
            </a:r>
          </a:p>
        </p:txBody>
      </p:sp>
    </p:spTree>
    <p:extLst>
      <p:ext uri="{BB962C8B-B14F-4D97-AF65-F5344CB8AC3E}">
        <p14:creationId xmlns:p14="http://schemas.microsoft.com/office/powerpoint/2010/main" val="343278427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okia White 2">
    <p:spTree>
      <p:nvGrpSpPr>
        <p:cNvPr id="1" name=""/>
        <p:cNvGrpSpPr/>
        <p:nvPr/>
      </p:nvGrpSpPr>
      <p:grpSpPr>
        <a:xfrm>
          <a:off x="0" y="0"/>
          <a:ext cx="0" cy="0"/>
          <a:chOff x="0" y="0"/>
          <a:chExt cx="0" cy="0"/>
        </a:xfrm>
      </p:grpSpPr>
      <p:sp>
        <p:nvSpPr>
          <p:cNvPr id="2" name="Title 1"/>
          <p:cNvSpPr>
            <a:spLocks noGrp="1"/>
          </p:cNvSpPr>
          <p:nvPr>
            <p:ph type="title"/>
          </p:nvPr>
        </p:nvSpPr>
        <p:spPr>
          <a:xfrm>
            <a:off x="418120" y="372332"/>
            <a:ext cx="8229600" cy="415719"/>
          </a:xfrm>
        </p:spPr>
        <p:txBody>
          <a:bodyPr/>
          <a:lstStyle>
            <a:lvl1pPr>
              <a:defRPr/>
            </a:lvl1pPr>
          </a:lstStyle>
          <a:p>
            <a:r>
              <a:rPr lang="en-US" smtClean="0"/>
              <a:t>Click to edit Master title style</a:t>
            </a:r>
            <a:endParaRPr lang="en-US" dirty="0"/>
          </a:p>
        </p:txBody>
      </p:sp>
      <p:sp>
        <p:nvSpPr>
          <p:cNvPr id="8" name="Content Placeholder 8"/>
          <p:cNvSpPr>
            <a:spLocks noGrp="1"/>
          </p:cNvSpPr>
          <p:nvPr>
            <p:ph sz="quarter" idx="13"/>
          </p:nvPr>
        </p:nvSpPr>
        <p:spPr>
          <a:xfrm>
            <a:off x="418123" y="717056"/>
            <a:ext cx="8227649" cy="402167"/>
          </a:xfrm>
        </p:spPr>
        <p:txBody>
          <a:bodyPr/>
          <a:lstStyle>
            <a:lvl1pPr marL="0" indent="0">
              <a:buFont typeface="Arial"/>
              <a:buNone/>
              <a:defRPr sz="1800">
                <a:solidFill>
                  <a:schemeClr val="bg2"/>
                </a:solidFill>
                <a:latin typeface="+mj-lt"/>
              </a:defRPr>
            </a:lvl1pPr>
          </a:lstStyle>
          <a:p>
            <a:pPr lvl="0"/>
            <a:r>
              <a:rPr lang="en-US" smtClean="0"/>
              <a:t>Click to edit Master text styles</a:t>
            </a:r>
          </a:p>
        </p:txBody>
      </p:sp>
      <p:sp>
        <p:nvSpPr>
          <p:cNvPr id="12" name="Text Placeholder 10"/>
          <p:cNvSpPr>
            <a:spLocks noGrp="1"/>
          </p:cNvSpPr>
          <p:nvPr>
            <p:ph type="body" sz="quarter" idx="16"/>
          </p:nvPr>
        </p:nvSpPr>
        <p:spPr>
          <a:xfrm>
            <a:off x="423863" y="1449917"/>
            <a:ext cx="4032250" cy="3393016"/>
          </a:xfrm>
        </p:spPr>
        <p:txBody>
          <a:bodyPr/>
          <a:lstStyle>
            <a:lvl1pPr marL="0" indent="0">
              <a:spcAft>
                <a:spcPts val="600"/>
              </a:spcAft>
              <a:buFont typeface="Arial" pitchFamily="34" charset="0"/>
              <a:buNone/>
              <a:defRPr baseline="0"/>
            </a:lvl1pPr>
            <a:lvl2pPr>
              <a:buNone/>
              <a:defRPr/>
            </a:lvl2pPr>
            <a:lvl3pPr>
              <a:buNone/>
              <a:defRPr/>
            </a:lvl3pPr>
            <a:lvl4pPr>
              <a:buNone/>
              <a:defRPr/>
            </a:lvl4pPr>
            <a:lvl5pPr>
              <a:buNone/>
              <a:defRPr/>
            </a:lvl5pPr>
          </a:lstStyle>
          <a:p>
            <a:pPr lvl="0"/>
            <a:r>
              <a:rPr lang="en-US" smtClean="0"/>
              <a:t>Click to edit Master text styles</a:t>
            </a:r>
          </a:p>
        </p:txBody>
      </p:sp>
      <p:sp>
        <p:nvSpPr>
          <p:cNvPr id="14" name="Text Placeholder 10"/>
          <p:cNvSpPr>
            <a:spLocks noGrp="1"/>
          </p:cNvSpPr>
          <p:nvPr>
            <p:ph type="body" sz="quarter" idx="17"/>
          </p:nvPr>
        </p:nvSpPr>
        <p:spPr>
          <a:xfrm>
            <a:off x="4608513" y="1449747"/>
            <a:ext cx="4032250" cy="3393016"/>
          </a:xfrm>
        </p:spPr>
        <p:txBody>
          <a:bodyPr/>
          <a:lstStyle>
            <a:lvl1pPr marL="0" indent="0">
              <a:spcAft>
                <a:spcPts val="600"/>
              </a:spcAft>
              <a:buNone/>
              <a:defRPr baseline="0"/>
            </a:lvl1pPr>
            <a:lvl2pPr marL="0" indent="0">
              <a:spcAft>
                <a:spcPts val="600"/>
              </a:spcAft>
              <a:buNone/>
              <a:defRPr/>
            </a:lvl2pPr>
            <a:lvl3pPr>
              <a:buNone/>
              <a:defRPr/>
            </a:lvl3pPr>
            <a:lvl4pPr>
              <a:buNone/>
              <a:defRPr/>
            </a:lvl4pPr>
            <a:lvl5pPr>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37634640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Nokia White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6" name="Content Placeholder 8"/>
          <p:cNvSpPr>
            <a:spLocks noGrp="1"/>
          </p:cNvSpPr>
          <p:nvPr>
            <p:ph sz="quarter" idx="13"/>
          </p:nvPr>
        </p:nvSpPr>
        <p:spPr>
          <a:xfrm>
            <a:off x="418123" y="717056"/>
            <a:ext cx="8227649" cy="402167"/>
          </a:xfrm>
        </p:spPr>
        <p:txBody>
          <a:bodyPr/>
          <a:lstStyle>
            <a:lvl1pPr marL="0" indent="0">
              <a:buFont typeface="Arial"/>
              <a:buNone/>
              <a:defRPr sz="1800">
                <a:solidFill>
                  <a:schemeClr val="bg2"/>
                </a:solidFill>
                <a:latin typeface="+mj-lt"/>
              </a:defRPr>
            </a:lvl1pPr>
          </a:lstStyle>
          <a:p>
            <a:pPr lvl="0"/>
            <a:r>
              <a:rPr lang="en-US" smtClean="0"/>
              <a:t>Click to edit Master text styles</a:t>
            </a:r>
          </a:p>
        </p:txBody>
      </p:sp>
    </p:spTree>
    <p:extLst>
      <p:ext uri="{BB962C8B-B14F-4D97-AF65-F5344CB8AC3E}">
        <p14:creationId xmlns:p14="http://schemas.microsoft.com/office/powerpoint/2010/main" val="26000034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slideLayout" Target="../slideLayouts/slideLayout7.xml"/><Relationship Id="rId7" Type="http://schemas.openxmlformats.org/officeDocument/2006/relationships/oleObject" Target="../embeddings/oleObject1.bin"/><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tags" Target="../tags/tag1.xml"/><Relationship Id="rId5" Type="http://schemas.openxmlformats.org/officeDocument/2006/relationships/vmlDrawing" Target="../drawings/vmlDrawing1.vml"/><Relationship Id="rId4" Type="http://schemas.openxmlformats.org/officeDocument/2006/relationships/theme" Target="../theme/theme2.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zh-CN" smtClean="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 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sp>
        <p:nvSpPr>
          <p:cNvPr id="14" name="TextBox 13"/>
          <p:cNvSpPr txBox="1"/>
          <p:nvPr userDrawn="1"/>
        </p:nvSpPr>
        <p:spPr>
          <a:xfrm>
            <a:off x="595313" y="6394450"/>
            <a:ext cx="4422775" cy="311150"/>
          </a:xfrm>
          <a:prstGeom prst="rect">
            <a:avLst/>
          </a:prstGeom>
          <a:noFill/>
        </p:spPr>
        <p:txBody>
          <a:bodyPr anchor="ctr">
            <a:norm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r>
              <a:rPr lang="en-GB" altLang="zh-CN" dirty="0" smtClean="0"/>
              <a:t>3GPP TSG SA WG2, 2-6. July 2018</a:t>
            </a:r>
            <a:endParaRPr lang="en-GB" altLang="zh-CN" dirty="0" smtClean="0">
              <a:solidFill>
                <a:schemeClr val="bg1"/>
              </a:solidFill>
            </a:endParaRPr>
          </a:p>
        </p:txBody>
      </p:sp>
      <p:sp>
        <p:nvSpPr>
          <p:cNvPr id="1030" name="Oval 11"/>
          <p:cNvSpPr>
            <a:spLocks noChangeArrowheads="1"/>
          </p:cNvSpPr>
          <p:nvPr userDrawn="1"/>
        </p:nvSpPr>
        <p:spPr bwMode="auto">
          <a:xfrm>
            <a:off x="8318500" y="6383338"/>
            <a:ext cx="511175" cy="296862"/>
          </a:xfrm>
          <a:prstGeom prst="ellipse">
            <a:avLst/>
          </a:prstGeom>
          <a:solidFill>
            <a:schemeClr val="bg1">
              <a:alpha val="50195"/>
            </a:schemeClr>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B522A0EE-3CC5-4780-9F44-5219D9C8D8B3}" type="slidenum">
              <a:rPr lang="en-GB" altLang="en-US" b="1" smtClean="0"/>
              <a:pPr algn="ctr">
                <a:defRPr/>
              </a:pPr>
              <a:t>‹#›</a:t>
            </a:fld>
            <a:endParaRPr lang="en-GB" altLang="en-US" b="1" smtClean="0"/>
          </a:p>
          <a:p>
            <a:pPr>
              <a:defRPr/>
            </a:pPr>
            <a:endParaRPr lang="en-GB" altLang="en-US" smtClean="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zh-CN" smtClean="0">
                <a:solidFill>
                  <a:schemeClr val="bg1"/>
                </a:solidFill>
              </a:rPr>
              <a:t>© 3GPP 2012</a:t>
            </a:r>
            <a:endParaRPr lang="en-GB" altLang="zh-CN" smtClean="0"/>
          </a:p>
        </p:txBody>
      </p:sp>
      <p:sp>
        <p:nvSpPr>
          <p:cNvPr id="1032" name="Text Box 13"/>
          <p:cNvSpPr txBox="1">
            <a:spLocks noChangeArrowheads="1"/>
          </p:cNvSpPr>
          <p:nvPr userDrawn="1"/>
        </p:nvSpPr>
        <p:spPr bwMode="auto">
          <a:xfrm>
            <a:off x="7556500" y="177800"/>
            <a:ext cx="15462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zh-CN" sz="1200" b="1" dirty="0" smtClean="0"/>
              <a:t>S2-186972 </a:t>
            </a:r>
            <a:r>
              <a:rPr lang="en-GB" altLang="zh-CN" sz="1200" b="1" baseline="0" dirty="0" smtClean="0"/>
              <a:t>_was6666</a:t>
            </a:r>
            <a:endParaRPr lang="en-GB" altLang="zh-CN" sz="1200" dirty="0" smtClean="0">
              <a:solidFill>
                <a:schemeClr val="bg2"/>
              </a:solidFill>
            </a:endParaRPr>
          </a:p>
        </p:txBody>
      </p:sp>
    </p:spTree>
  </p:cSld>
  <p:clrMap bg1="lt1" tx1="dk1" bg2="lt2" tx2="dk2" accent1="accent1" accent2="accent2" accent3="accent3" accent4="accent4" accent5="accent5" accent6="accent6" hlink="hlink" folHlink="folHlink"/>
  <p:sldLayoutIdLst>
    <p:sldLayoutId id="2147483816" r:id="rId1"/>
    <p:sldLayoutId id="2147483810" r:id="rId2"/>
    <p:sldLayoutId id="2147483811" r:id="rId3"/>
    <p:sldLayoutId id="2147483812" r:id="rId4"/>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050" name="Object 30" hidden="1"/>
          <p:cNvGraphicFramePr>
            <a:graphicFrameLocks noChangeAspect="1"/>
          </p:cNvGraphicFramePr>
          <p:nvPr>
            <p:custDataLst>
              <p:tags r:id="rId6"/>
            </p:custDataLst>
          </p:nvPr>
        </p:nvGraphicFramePr>
        <p:xfrm>
          <a:off x="1588" y="1588"/>
          <a:ext cx="1587" cy="3175"/>
        </p:xfrm>
        <a:graphic>
          <a:graphicData uri="http://schemas.openxmlformats.org/presentationml/2006/ole">
            <mc:AlternateContent xmlns:mc="http://schemas.openxmlformats.org/markup-compatibility/2006">
              <mc:Choice xmlns:v="urn:schemas-microsoft-com:vml" Requires="v">
                <p:oleObj spid="_x0000_s2206" name="think-cell Slide" r:id="rId7" imgW="360" imgH="360" progId="">
                  <p:embed/>
                </p:oleObj>
              </mc:Choice>
              <mc:Fallback>
                <p:oleObj name="think-cell Slide" r:id="rId7" imgW="360" imgH="360" progId="">
                  <p:embed/>
                  <p:pic>
                    <p:nvPicPr>
                      <p:cNvPr id="0" name="Object 30" hidden="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88" y="1588"/>
                        <a:ext cx="1587"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051" name="Line 9"/>
          <p:cNvSpPr>
            <a:spLocks noChangeShapeType="1"/>
          </p:cNvSpPr>
          <p:nvPr/>
        </p:nvSpPr>
        <p:spPr bwMode="auto">
          <a:xfrm flipV="1">
            <a:off x="-179388" y="792163"/>
            <a:ext cx="9502776"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endParaRPr lang="en-US"/>
          </a:p>
        </p:txBody>
      </p:sp>
      <p:sp>
        <p:nvSpPr>
          <p:cNvPr id="2052" name="Line 12"/>
          <p:cNvSpPr>
            <a:spLocks noChangeShapeType="1"/>
          </p:cNvSpPr>
          <p:nvPr/>
        </p:nvSpPr>
        <p:spPr bwMode="auto">
          <a:xfrm flipV="1">
            <a:off x="-179388" y="6553200"/>
            <a:ext cx="9502776"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endParaRPr lang="en-US"/>
          </a:p>
        </p:txBody>
      </p:sp>
      <p:sp>
        <p:nvSpPr>
          <p:cNvPr id="2053" name="Line 9"/>
          <p:cNvSpPr>
            <a:spLocks noChangeShapeType="1"/>
          </p:cNvSpPr>
          <p:nvPr/>
        </p:nvSpPr>
        <p:spPr bwMode="auto">
          <a:xfrm flipV="1">
            <a:off x="-179388" y="1128713"/>
            <a:ext cx="9502776"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endParaRPr lang="en-US"/>
          </a:p>
        </p:txBody>
      </p:sp>
      <p:sp>
        <p:nvSpPr>
          <p:cNvPr id="2054" name="Line 10"/>
          <p:cNvSpPr>
            <a:spLocks noChangeShapeType="1"/>
          </p:cNvSpPr>
          <p:nvPr/>
        </p:nvSpPr>
        <p:spPr bwMode="auto">
          <a:xfrm flipH="1">
            <a:off x="-179388" y="1455738"/>
            <a:ext cx="9502776"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endParaRPr lang="en-US"/>
          </a:p>
        </p:txBody>
      </p:sp>
      <p:sp>
        <p:nvSpPr>
          <p:cNvPr id="2055" name="Line 12"/>
          <p:cNvSpPr>
            <a:spLocks noChangeShapeType="1"/>
          </p:cNvSpPr>
          <p:nvPr/>
        </p:nvSpPr>
        <p:spPr bwMode="auto">
          <a:xfrm flipV="1">
            <a:off x="-179388" y="6221413"/>
            <a:ext cx="9502776"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endParaRPr lang="en-US"/>
          </a:p>
        </p:txBody>
      </p:sp>
      <p:sp>
        <p:nvSpPr>
          <p:cNvPr id="2056" name="Line 13"/>
          <p:cNvSpPr>
            <a:spLocks noChangeShapeType="1"/>
          </p:cNvSpPr>
          <p:nvPr/>
        </p:nvSpPr>
        <p:spPr bwMode="auto">
          <a:xfrm flipH="1" flipV="1">
            <a:off x="-179388" y="5867400"/>
            <a:ext cx="9502776"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endParaRPr lang="en-US"/>
          </a:p>
        </p:txBody>
      </p:sp>
      <p:sp>
        <p:nvSpPr>
          <p:cNvPr id="2057" name="Line 14"/>
          <p:cNvSpPr>
            <a:spLocks noChangeShapeType="1"/>
          </p:cNvSpPr>
          <p:nvPr/>
        </p:nvSpPr>
        <p:spPr bwMode="auto">
          <a:xfrm>
            <a:off x="-179388" y="374650"/>
            <a:ext cx="9502776"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endParaRPr lang="en-US"/>
          </a:p>
        </p:txBody>
      </p:sp>
      <p:sp>
        <p:nvSpPr>
          <p:cNvPr id="2058" name="Line 15"/>
          <p:cNvSpPr>
            <a:spLocks noChangeShapeType="1"/>
          </p:cNvSpPr>
          <p:nvPr/>
        </p:nvSpPr>
        <p:spPr bwMode="auto">
          <a:xfrm flipH="1">
            <a:off x="417513" y="-196850"/>
            <a:ext cx="0" cy="7345363"/>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endParaRPr lang="en-US"/>
          </a:p>
        </p:txBody>
      </p:sp>
      <p:sp>
        <p:nvSpPr>
          <p:cNvPr id="2059" name="Line 17"/>
          <p:cNvSpPr>
            <a:spLocks noChangeShapeType="1"/>
          </p:cNvSpPr>
          <p:nvPr/>
        </p:nvSpPr>
        <p:spPr bwMode="auto">
          <a:xfrm>
            <a:off x="8656638" y="-196850"/>
            <a:ext cx="0" cy="7345363"/>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endParaRPr lang="en-US"/>
          </a:p>
        </p:txBody>
      </p:sp>
      <p:sp>
        <p:nvSpPr>
          <p:cNvPr id="2060" name="Title Placeholder 1"/>
          <p:cNvSpPr>
            <a:spLocks noGrp="1"/>
          </p:cNvSpPr>
          <p:nvPr>
            <p:ph type="title"/>
          </p:nvPr>
        </p:nvSpPr>
        <p:spPr bwMode="auto">
          <a:xfrm>
            <a:off x="417513" y="373063"/>
            <a:ext cx="8229600"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zh-CN" smtClean="0"/>
              <a:t>Click to edit Master title style</a:t>
            </a:r>
          </a:p>
        </p:txBody>
      </p:sp>
      <p:sp>
        <p:nvSpPr>
          <p:cNvPr id="2061" name="Text Placeholder 2"/>
          <p:cNvSpPr>
            <a:spLocks noGrp="1"/>
          </p:cNvSpPr>
          <p:nvPr>
            <p:ph type="body" idx="1"/>
          </p:nvPr>
        </p:nvSpPr>
        <p:spPr bwMode="auto">
          <a:xfrm>
            <a:off x="417513" y="1452563"/>
            <a:ext cx="8229600" cy="4408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2062" name="Text Box 9"/>
          <p:cNvSpPr txBox="1">
            <a:spLocks noChangeArrowheads="1"/>
          </p:cNvSpPr>
          <p:nvPr/>
        </p:nvSpPr>
        <p:spPr bwMode="auto">
          <a:xfrm>
            <a:off x="0" y="-469900"/>
            <a:ext cx="9144000" cy="233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miter lim="800000"/>
                <a:headEnd/>
                <a:tailEnd/>
              </a14:hiddenLine>
            </a:ext>
          </a:extLst>
        </p:spPr>
        <p:txBody>
          <a:bodyPr lIns="90000" tIns="46800" rIns="90000" bIns="46800">
            <a:spAutoFit/>
          </a:bodyPr>
          <a:lstStyle>
            <a:lvl1pPr defTabSz="762000">
              <a:defRPr sz="1000">
                <a:solidFill>
                  <a:schemeClr val="tx1"/>
                </a:solidFill>
                <a:latin typeface="Arial" panose="020B0604020202020204" pitchFamily="34" charset="0"/>
                <a:cs typeface="Arial" panose="020B0604020202020204" pitchFamily="34" charset="0"/>
              </a:defRPr>
            </a:lvl1pPr>
            <a:lvl2pPr marL="742950" indent="-285750" defTabSz="762000">
              <a:defRPr sz="1000">
                <a:solidFill>
                  <a:schemeClr val="tx1"/>
                </a:solidFill>
                <a:latin typeface="Arial" panose="020B0604020202020204" pitchFamily="34" charset="0"/>
                <a:cs typeface="Arial" panose="020B0604020202020204" pitchFamily="34" charset="0"/>
              </a:defRPr>
            </a:lvl2pPr>
            <a:lvl3pPr marL="1143000" indent="-228600" defTabSz="762000">
              <a:defRPr sz="1000">
                <a:solidFill>
                  <a:schemeClr val="tx1"/>
                </a:solidFill>
                <a:latin typeface="Arial" panose="020B0604020202020204" pitchFamily="34" charset="0"/>
                <a:cs typeface="Arial" panose="020B0604020202020204" pitchFamily="34" charset="0"/>
              </a:defRPr>
            </a:lvl3pPr>
            <a:lvl4pPr marL="1600200" indent="-228600" defTabSz="762000">
              <a:defRPr sz="1000">
                <a:solidFill>
                  <a:schemeClr val="tx1"/>
                </a:solidFill>
                <a:latin typeface="Arial" panose="020B0604020202020204" pitchFamily="34" charset="0"/>
                <a:cs typeface="Arial" panose="020B0604020202020204" pitchFamily="34" charset="0"/>
              </a:defRPr>
            </a:lvl4pPr>
            <a:lvl5pPr marL="2057400" indent="-228600" defTabSz="762000">
              <a:defRPr sz="1000">
                <a:solidFill>
                  <a:schemeClr val="tx1"/>
                </a:solidFill>
                <a:latin typeface="Arial" panose="020B0604020202020204" pitchFamily="34" charset="0"/>
                <a:cs typeface="Arial" panose="020B0604020202020204" pitchFamily="34" charset="0"/>
              </a:defRPr>
            </a:lvl5pPr>
            <a:lvl6pPr marL="2514600" indent="-228600" defTabSz="7620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7620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7620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7620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lnSpc>
                <a:spcPct val="90000"/>
              </a:lnSpc>
              <a:spcBef>
                <a:spcPct val="50000"/>
              </a:spcBef>
              <a:buClr>
                <a:srgbClr val="00C9FF"/>
              </a:buClr>
              <a:defRPr/>
            </a:pPr>
            <a:r>
              <a:rPr lang="en-US" altLang="zh-CN" smtClean="0">
                <a:solidFill>
                  <a:srgbClr val="FFFFFF"/>
                </a:solidFill>
                <a:latin typeface="Nokia Pure Text Light"/>
                <a:ea typeface="宋体" panose="02010600030101010101" pitchFamily="2" charset="-122"/>
              </a:rPr>
              <a:t>To change the document information in the footer, press [Alt + F8] and use the “FORM“</a:t>
            </a:r>
          </a:p>
        </p:txBody>
      </p:sp>
      <p:sp>
        <p:nvSpPr>
          <p:cNvPr id="2063" name="AutoShape 57"/>
          <p:cNvSpPr>
            <a:spLocks noChangeArrowheads="1"/>
          </p:cNvSpPr>
          <p:nvPr/>
        </p:nvSpPr>
        <p:spPr bwMode="auto">
          <a:xfrm>
            <a:off x="1474788" y="6945313"/>
            <a:ext cx="287337" cy="179387"/>
          </a:xfrm>
          <a:prstGeom prst="roundRect">
            <a:avLst>
              <a:gd name="adj" fmla="val 16667"/>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18000" tIns="252000" rIns="18000" bIns="0"/>
          <a:lstStyle>
            <a:lvl1pPr defTabSz="603250">
              <a:defRPr sz="1000">
                <a:solidFill>
                  <a:schemeClr val="tx1"/>
                </a:solidFill>
                <a:latin typeface="Arial" panose="020B0604020202020204" pitchFamily="34" charset="0"/>
                <a:cs typeface="Arial" panose="020B0604020202020204" pitchFamily="34" charset="0"/>
              </a:defRPr>
            </a:lvl1pPr>
            <a:lvl2pPr marL="742950" indent="-285750" defTabSz="603250">
              <a:defRPr sz="1000">
                <a:solidFill>
                  <a:schemeClr val="tx1"/>
                </a:solidFill>
                <a:latin typeface="Arial" panose="020B0604020202020204" pitchFamily="34" charset="0"/>
                <a:cs typeface="Arial" panose="020B0604020202020204" pitchFamily="34" charset="0"/>
              </a:defRPr>
            </a:lvl2pPr>
            <a:lvl3pPr marL="1143000" indent="-228600" defTabSz="603250">
              <a:defRPr sz="1000">
                <a:solidFill>
                  <a:schemeClr val="tx1"/>
                </a:solidFill>
                <a:latin typeface="Arial" panose="020B0604020202020204" pitchFamily="34" charset="0"/>
                <a:cs typeface="Arial" panose="020B0604020202020204" pitchFamily="34" charset="0"/>
              </a:defRPr>
            </a:lvl3pPr>
            <a:lvl4pPr marL="1600200" indent="-228600" defTabSz="603250">
              <a:defRPr sz="1000">
                <a:solidFill>
                  <a:schemeClr val="tx1"/>
                </a:solidFill>
                <a:latin typeface="Arial" panose="020B0604020202020204" pitchFamily="34" charset="0"/>
                <a:cs typeface="Arial" panose="020B0604020202020204" pitchFamily="34" charset="0"/>
              </a:defRPr>
            </a:lvl4pPr>
            <a:lvl5pPr marL="2057400" indent="-228600" defTabSz="603250">
              <a:defRPr sz="1000">
                <a:solidFill>
                  <a:schemeClr val="tx1"/>
                </a:solidFill>
                <a:latin typeface="Arial" panose="020B0604020202020204" pitchFamily="34" charset="0"/>
                <a:cs typeface="Arial" panose="020B0604020202020204" pitchFamily="34" charset="0"/>
              </a:defRPr>
            </a:lvl5pPr>
            <a:lvl6pPr marL="25146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spcBef>
                <a:spcPct val="15000"/>
              </a:spcBef>
              <a:spcAft>
                <a:spcPct val="15000"/>
              </a:spcAft>
              <a:buClr>
                <a:srgbClr val="00C9FF"/>
              </a:buClr>
              <a:defRPr/>
            </a:pPr>
            <a:r>
              <a:rPr lang="en-GB" altLang="zh-CN" sz="500" b="1" smtClean="0">
                <a:solidFill>
                  <a:srgbClr val="FFFFFF"/>
                </a:solidFill>
                <a:latin typeface="Nokia Pure Text Light"/>
                <a:ea typeface="宋体" panose="02010600030101010101" pitchFamily="2" charset="-122"/>
              </a:rPr>
              <a:t>R 18 </a:t>
            </a:r>
            <a:br>
              <a:rPr lang="en-GB" altLang="zh-CN" sz="500" b="1" smtClean="0">
                <a:solidFill>
                  <a:srgbClr val="FFFFFF"/>
                </a:solidFill>
                <a:latin typeface="Nokia Pure Text Light"/>
                <a:ea typeface="宋体" panose="02010600030101010101" pitchFamily="2" charset="-122"/>
              </a:rPr>
            </a:br>
            <a:r>
              <a:rPr lang="en-GB" altLang="zh-CN" sz="500" b="1" smtClean="0">
                <a:solidFill>
                  <a:srgbClr val="FFFFFF"/>
                </a:solidFill>
                <a:latin typeface="Nokia Pure Text Light"/>
                <a:ea typeface="宋体" panose="02010600030101010101" pitchFamily="2" charset="-122"/>
              </a:rPr>
              <a:t>G 65 </a:t>
            </a:r>
            <a:br>
              <a:rPr lang="en-GB" altLang="zh-CN" sz="500" b="1" smtClean="0">
                <a:solidFill>
                  <a:srgbClr val="FFFFFF"/>
                </a:solidFill>
                <a:latin typeface="Nokia Pure Text Light"/>
                <a:ea typeface="宋体" panose="02010600030101010101" pitchFamily="2" charset="-122"/>
              </a:rPr>
            </a:br>
            <a:r>
              <a:rPr lang="en-GB" altLang="zh-CN" sz="500" b="1" smtClean="0">
                <a:solidFill>
                  <a:srgbClr val="FFFFFF"/>
                </a:solidFill>
                <a:latin typeface="Nokia Pure Text Light"/>
                <a:ea typeface="宋体" panose="02010600030101010101" pitchFamily="2" charset="-122"/>
              </a:rPr>
              <a:t>B 145</a:t>
            </a:r>
          </a:p>
        </p:txBody>
      </p:sp>
      <p:sp>
        <p:nvSpPr>
          <p:cNvPr id="2064" name="AutoShape 58"/>
          <p:cNvSpPr>
            <a:spLocks noChangeArrowheads="1"/>
          </p:cNvSpPr>
          <p:nvPr/>
        </p:nvSpPr>
        <p:spPr bwMode="auto">
          <a:xfrm>
            <a:off x="1835150" y="6945313"/>
            <a:ext cx="287338" cy="179387"/>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18000" tIns="252000" rIns="18000" bIns="0"/>
          <a:lstStyle>
            <a:lvl1pPr defTabSz="603250">
              <a:defRPr sz="1000">
                <a:solidFill>
                  <a:schemeClr val="tx1"/>
                </a:solidFill>
                <a:latin typeface="Arial" panose="020B0604020202020204" pitchFamily="34" charset="0"/>
                <a:cs typeface="Arial" panose="020B0604020202020204" pitchFamily="34" charset="0"/>
              </a:defRPr>
            </a:lvl1pPr>
            <a:lvl2pPr marL="742950" indent="-285750" defTabSz="603250">
              <a:defRPr sz="1000">
                <a:solidFill>
                  <a:schemeClr val="tx1"/>
                </a:solidFill>
                <a:latin typeface="Arial" panose="020B0604020202020204" pitchFamily="34" charset="0"/>
                <a:cs typeface="Arial" panose="020B0604020202020204" pitchFamily="34" charset="0"/>
              </a:defRPr>
            </a:lvl2pPr>
            <a:lvl3pPr marL="1143000" indent="-228600" defTabSz="603250">
              <a:defRPr sz="1000">
                <a:solidFill>
                  <a:schemeClr val="tx1"/>
                </a:solidFill>
                <a:latin typeface="Arial" panose="020B0604020202020204" pitchFamily="34" charset="0"/>
                <a:cs typeface="Arial" panose="020B0604020202020204" pitchFamily="34" charset="0"/>
              </a:defRPr>
            </a:lvl3pPr>
            <a:lvl4pPr marL="1600200" indent="-228600" defTabSz="603250">
              <a:defRPr sz="1000">
                <a:solidFill>
                  <a:schemeClr val="tx1"/>
                </a:solidFill>
                <a:latin typeface="Arial" panose="020B0604020202020204" pitchFamily="34" charset="0"/>
                <a:cs typeface="Arial" panose="020B0604020202020204" pitchFamily="34" charset="0"/>
              </a:defRPr>
            </a:lvl4pPr>
            <a:lvl5pPr marL="2057400" indent="-228600" defTabSz="603250">
              <a:defRPr sz="1000">
                <a:solidFill>
                  <a:schemeClr val="tx1"/>
                </a:solidFill>
                <a:latin typeface="Arial" panose="020B0604020202020204" pitchFamily="34" charset="0"/>
                <a:cs typeface="Arial" panose="020B0604020202020204" pitchFamily="34" charset="0"/>
              </a:defRPr>
            </a:lvl5pPr>
            <a:lvl6pPr marL="25146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spcBef>
                <a:spcPct val="15000"/>
              </a:spcBef>
              <a:spcAft>
                <a:spcPct val="15000"/>
              </a:spcAft>
              <a:buClr>
                <a:srgbClr val="00C9FF"/>
              </a:buClr>
              <a:defRPr/>
            </a:pPr>
            <a:r>
              <a:rPr lang="en-GB" altLang="zh-CN" sz="500" b="1" smtClean="0">
                <a:solidFill>
                  <a:srgbClr val="FFFFFF"/>
                </a:solidFill>
                <a:latin typeface="Nokia Pure Text Light"/>
                <a:ea typeface="宋体" panose="02010600030101010101" pitchFamily="2" charset="-122"/>
              </a:rPr>
              <a:t>R 0 </a:t>
            </a:r>
            <a:br>
              <a:rPr lang="en-GB" altLang="zh-CN" sz="500" b="1" smtClean="0">
                <a:solidFill>
                  <a:srgbClr val="FFFFFF"/>
                </a:solidFill>
                <a:latin typeface="Nokia Pure Text Light"/>
                <a:ea typeface="宋体" panose="02010600030101010101" pitchFamily="2" charset="-122"/>
              </a:rPr>
            </a:br>
            <a:r>
              <a:rPr lang="en-GB" altLang="zh-CN" sz="500" b="1" smtClean="0">
                <a:solidFill>
                  <a:srgbClr val="FFFFFF"/>
                </a:solidFill>
                <a:latin typeface="Nokia Pure Text Light"/>
                <a:ea typeface="宋体" panose="02010600030101010101" pitchFamily="2" charset="-122"/>
              </a:rPr>
              <a:t>G 201 </a:t>
            </a:r>
            <a:br>
              <a:rPr lang="en-GB" altLang="zh-CN" sz="500" b="1" smtClean="0">
                <a:solidFill>
                  <a:srgbClr val="FFFFFF"/>
                </a:solidFill>
                <a:latin typeface="Nokia Pure Text Light"/>
                <a:ea typeface="宋体" panose="02010600030101010101" pitchFamily="2" charset="-122"/>
              </a:rPr>
            </a:br>
            <a:r>
              <a:rPr lang="en-GB" altLang="zh-CN" sz="500" b="1" smtClean="0">
                <a:solidFill>
                  <a:srgbClr val="FFFFFF"/>
                </a:solidFill>
                <a:latin typeface="Nokia Pure Text Light"/>
                <a:ea typeface="宋体" panose="02010600030101010101" pitchFamily="2" charset="-122"/>
              </a:rPr>
              <a:t>B 255</a:t>
            </a:r>
          </a:p>
        </p:txBody>
      </p:sp>
      <p:sp>
        <p:nvSpPr>
          <p:cNvPr id="44" name="AutoShape 59"/>
          <p:cNvSpPr>
            <a:spLocks noChangeArrowheads="1"/>
          </p:cNvSpPr>
          <p:nvPr/>
        </p:nvSpPr>
        <p:spPr bwMode="auto">
          <a:xfrm>
            <a:off x="2195513" y="6945313"/>
            <a:ext cx="287337" cy="179387"/>
          </a:xfrm>
          <a:prstGeom prst="roundRect">
            <a:avLst>
              <a:gd name="adj" fmla="val 16667"/>
            </a:avLst>
          </a:prstGeom>
          <a:solidFill>
            <a:schemeClr val="accent4"/>
          </a:solidFill>
          <a:ln w="9525">
            <a:noFill/>
            <a:round/>
            <a:headEnd/>
            <a:tailEnd/>
          </a:ln>
          <a:effectLst/>
        </p:spPr>
        <p:txBody>
          <a:bodyPr lIns="18000" tIns="252000" rIns="18000" bIns="0"/>
          <a:lstStyle/>
          <a:p>
            <a:pPr defTabSz="604647" fontAlgn="auto">
              <a:spcBef>
                <a:spcPct val="15000"/>
              </a:spcBef>
              <a:spcAft>
                <a:spcPct val="15000"/>
              </a:spcAft>
              <a:buClr>
                <a:srgbClr val="00C9FF"/>
              </a:buClr>
              <a:defRPr/>
            </a:pPr>
            <a:r>
              <a:rPr lang="en-US" sz="500" b="1" dirty="0">
                <a:solidFill>
                  <a:srgbClr val="FFFFFF"/>
                </a:solidFill>
                <a:latin typeface="Nokia Pure Text Light"/>
              </a:rPr>
              <a:t>R 104</a:t>
            </a:r>
            <a:br>
              <a:rPr lang="en-US" sz="500" b="1" dirty="0">
                <a:solidFill>
                  <a:srgbClr val="FFFFFF"/>
                </a:solidFill>
                <a:latin typeface="Nokia Pure Text Light"/>
              </a:rPr>
            </a:br>
            <a:r>
              <a:rPr lang="en-US" sz="500" b="1" dirty="0">
                <a:solidFill>
                  <a:srgbClr val="FFFFFF"/>
                </a:solidFill>
                <a:latin typeface="Nokia Pure Text Light"/>
              </a:rPr>
              <a:t>G 113</a:t>
            </a:r>
            <a:br>
              <a:rPr lang="en-US" sz="500" b="1" dirty="0">
                <a:solidFill>
                  <a:srgbClr val="FFFFFF"/>
                </a:solidFill>
                <a:latin typeface="Nokia Pure Text Light"/>
              </a:rPr>
            </a:br>
            <a:r>
              <a:rPr lang="en-US" sz="500" b="1" dirty="0">
                <a:solidFill>
                  <a:srgbClr val="FFFFFF"/>
                </a:solidFill>
                <a:latin typeface="Nokia Pure Text Light"/>
              </a:rPr>
              <a:t>B 122</a:t>
            </a:r>
          </a:p>
        </p:txBody>
      </p:sp>
      <p:sp>
        <p:nvSpPr>
          <p:cNvPr id="45" name="AutoShape 64"/>
          <p:cNvSpPr>
            <a:spLocks noChangeArrowheads="1"/>
          </p:cNvSpPr>
          <p:nvPr/>
        </p:nvSpPr>
        <p:spPr bwMode="auto">
          <a:xfrm>
            <a:off x="2916238" y="6945313"/>
            <a:ext cx="287337" cy="179387"/>
          </a:xfrm>
          <a:prstGeom prst="roundRect">
            <a:avLst>
              <a:gd name="adj" fmla="val 16667"/>
            </a:avLst>
          </a:prstGeom>
          <a:solidFill>
            <a:schemeClr val="accent6"/>
          </a:solidFill>
          <a:ln w="9525">
            <a:noFill/>
            <a:round/>
            <a:headEnd/>
            <a:tailEnd/>
          </a:ln>
        </p:spPr>
        <p:txBody>
          <a:bodyPr lIns="18000" tIns="252000" rIns="18000" bIns="0"/>
          <a:lstStyle/>
          <a:p>
            <a:pPr defTabSz="603250">
              <a:spcBef>
                <a:spcPct val="15000"/>
              </a:spcBef>
              <a:spcAft>
                <a:spcPct val="15000"/>
              </a:spcAft>
              <a:buClr>
                <a:srgbClr val="00C9FF"/>
              </a:buClr>
              <a:defRPr/>
            </a:pPr>
            <a:r>
              <a:rPr lang="en-GB" sz="500" b="1" dirty="0">
                <a:solidFill>
                  <a:srgbClr val="FFFFFF"/>
                </a:solidFill>
                <a:latin typeface="Nokia Pure Text Light"/>
              </a:rPr>
              <a:t>R 216</a:t>
            </a:r>
            <a:br>
              <a:rPr lang="en-GB" sz="500" b="1" dirty="0">
                <a:solidFill>
                  <a:srgbClr val="FFFFFF"/>
                </a:solidFill>
                <a:latin typeface="Nokia Pure Text Light"/>
              </a:rPr>
            </a:br>
            <a:r>
              <a:rPr lang="en-GB" sz="500" b="1" dirty="0">
                <a:solidFill>
                  <a:srgbClr val="FFFFFF"/>
                </a:solidFill>
                <a:latin typeface="Nokia Pure Text Light"/>
              </a:rPr>
              <a:t>G 217</a:t>
            </a:r>
            <a:br>
              <a:rPr lang="en-GB" sz="500" b="1" dirty="0">
                <a:solidFill>
                  <a:srgbClr val="FFFFFF"/>
                </a:solidFill>
                <a:latin typeface="Nokia Pure Text Light"/>
              </a:rPr>
            </a:br>
            <a:r>
              <a:rPr lang="en-GB" sz="500" b="1" dirty="0">
                <a:solidFill>
                  <a:srgbClr val="FFFFFF"/>
                </a:solidFill>
                <a:latin typeface="Nokia Pure Text Light"/>
              </a:rPr>
              <a:t>B 218</a:t>
            </a:r>
          </a:p>
        </p:txBody>
      </p:sp>
      <p:sp>
        <p:nvSpPr>
          <p:cNvPr id="46" name="AutoShape 65"/>
          <p:cNvSpPr>
            <a:spLocks noChangeArrowheads="1"/>
          </p:cNvSpPr>
          <p:nvPr/>
        </p:nvSpPr>
        <p:spPr bwMode="auto">
          <a:xfrm>
            <a:off x="2555875" y="6945313"/>
            <a:ext cx="287338" cy="179387"/>
          </a:xfrm>
          <a:prstGeom prst="roundRect">
            <a:avLst>
              <a:gd name="adj" fmla="val 16667"/>
            </a:avLst>
          </a:prstGeom>
          <a:solidFill>
            <a:schemeClr val="accent4"/>
          </a:solidFill>
          <a:ln w="9525">
            <a:noFill/>
            <a:round/>
            <a:headEnd/>
            <a:tailEnd/>
          </a:ln>
        </p:spPr>
        <p:txBody>
          <a:bodyPr lIns="18000" tIns="252000" rIns="18000" bIns="0"/>
          <a:lstStyle/>
          <a:p>
            <a:pPr defTabSz="603250">
              <a:spcBef>
                <a:spcPct val="15000"/>
              </a:spcBef>
              <a:spcAft>
                <a:spcPct val="15000"/>
              </a:spcAft>
              <a:buClr>
                <a:srgbClr val="00C9FF"/>
              </a:buClr>
              <a:defRPr/>
            </a:pPr>
            <a:r>
              <a:rPr lang="en-GB" sz="500" b="1" dirty="0">
                <a:solidFill>
                  <a:srgbClr val="FFFFFF"/>
                </a:solidFill>
                <a:latin typeface="Nokia Pure Text Light"/>
              </a:rPr>
              <a:t>R 168</a:t>
            </a:r>
            <a:br>
              <a:rPr lang="en-GB" sz="500" b="1" dirty="0">
                <a:solidFill>
                  <a:srgbClr val="FFFFFF"/>
                </a:solidFill>
                <a:latin typeface="Nokia Pure Text Light"/>
              </a:rPr>
            </a:br>
            <a:r>
              <a:rPr lang="en-GB" sz="500" b="1" dirty="0">
                <a:solidFill>
                  <a:srgbClr val="FFFFFF"/>
                </a:solidFill>
                <a:latin typeface="Nokia Pure Text Light"/>
              </a:rPr>
              <a:t>G 187</a:t>
            </a:r>
            <a:br>
              <a:rPr lang="en-GB" sz="500" b="1" dirty="0">
                <a:solidFill>
                  <a:srgbClr val="FFFFFF"/>
                </a:solidFill>
                <a:latin typeface="Nokia Pure Text Light"/>
              </a:rPr>
            </a:br>
            <a:r>
              <a:rPr lang="en-GB" sz="500" b="1" dirty="0">
                <a:solidFill>
                  <a:srgbClr val="FFFFFF"/>
                </a:solidFill>
                <a:latin typeface="Nokia Pure Text Light"/>
              </a:rPr>
              <a:t>B 192</a:t>
            </a:r>
          </a:p>
        </p:txBody>
      </p:sp>
      <p:sp>
        <p:nvSpPr>
          <p:cNvPr id="2068" name="Rectangle 68"/>
          <p:cNvSpPr>
            <a:spLocks noChangeArrowheads="1"/>
          </p:cNvSpPr>
          <p:nvPr/>
        </p:nvSpPr>
        <p:spPr bwMode="auto">
          <a:xfrm>
            <a:off x="647700" y="6945313"/>
            <a:ext cx="792163" cy="17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lvl1pPr defTabSz="603250">
              <a:defRPr sz="1000">
                <a:solidFill>
                  <a:schemeClr val="tx1"/>
                </a:solidFill>
                <a:latin typeface="Arial" panose="020B0604020202020204" pitchFamily="34" charset="0"/>
                <a:cs typeface="Arial" panose="020B0604020202020204" pitchFamily="34" charset="0"/>
              </a:defRPr>
            </a:lvl1pPr>
            <a:lvl2pPr marL="742950" indent="-285750" defTabSz="603250">
              <a:defRPr sz="1000">
                <a:solidFill>
                  <a:schemeClr val="tx1"/>
                </a:solidFill>
                <a:latin typeface="Arial" panose="020B0604020202020204" pitchFamily="34" charset="0"/>
                <a:cs typeface="Arial" panose="020B0604020202020204" pitchFamily="34" charset="0"/>
              </a:defRPr>
            </a:lvl2pPr>
            <a:lvl3pPr marL="1143000" indent="-228600" defTabSz="603250">
              <a:defRPr sz="1000">
                <a:solidFill>
                  <a:schemeClr val="tx1"/>
                </a:solidFill>
                <a:latin typeface="Arial" panose="020B0604020202020204" pitchFamily="34" charset="0"/>
                <a:cs typeface="Arial" panose="020B0604020202020204" pitchFamily="34" charset="0"/>
              </a:defRPr>
            </a:lvl3pPr>
            <a:lvl4pPr marL="1600200" indent="-228600" defTabSz="603250">
              <a:defRPr sz="1000">
                <a:solidFill>
                  <a:schemeClr val="tx1"/>
                </a:solidFill>
                <a:latin typeface="Arial" panose="020B0604020202020204" pitchFamily="34" charset="0"/>
                <a:cs typeface="Arial" panose="020B0604020202020204" pitchFamily="34" charset="0"/>
              </a:defRPr>
            </a:lvl4pPr>
            <a:lvl5pPr marL="2057400" indent="-228600" defTabSz="603250">
              <a:defRPr sz="1000">
                <a:solidFill>
                  <a:schemeClr val="tx1"/>
                </a:solidFill>
                <a:latin typeface="Arial" panose="020B0604020202020204" pitchFamily="34" charset="0"/>
                <a:cs typeface="Arial" panose="020B0604020202020204" pitchFamily="34" charset="0"/>
              </a:defRPr>
            </a:lvl5pPr>
            <a:lvl6pPr marL="25146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a:spcBef>
                <a:spcPct val="15000"/>
              </a:spcBef>
              <a:spcAft>
                <a:spcPct val="15000"/>
              </a:spcAft>
              <a:buClr>
                <a:srgbClr val="00C9FF"/>
              </a:buClr>
              <a:defRPr/>
            </a:pPr>
            <a:r>
              <a:rPr lang="en-GB" altLang="zh-CN" sz="500" b="1" smtClean="0">
                <a:solidFill>
                  <a:srgbClr val="FFFFFF"/>
                </a:solidFill>
                <a:ea typeface="宋体" panose="02010600030101010101" pitchFamily="2" charset="-122"/>
              </a:rPr>
              <a:t>Core and </a:t>
            </a:r>
            <a:r>
              <a:rPr lang="en-GB" altLang="zh-CN" sz="500" b="1" smtClean="0">
                <a:solidFill>
                  <a:srgbClr val="FFFFFF"/>
                </a:solidFill>
                <a:latin typeface="Nokia Pure Text Light"/>
                <a:ea typeface="宋体" panose="02010600030101010101" pitchFamily="2" charset="-122"/>
              </a:rPr>
              <a:t>background</a:t>
            </a:r>
            <a:r>
              <a:rPr lang="en-GB" altLang="zh-CN" sz="500" b="1" smtClean="0">
                <a:solidFill>
                  <a:srgbClr val="FFFFFF"/>
                </a:solidFill>
                <a:ea typeface="宋体" panose="02010600030101010101" pitchFamily="2" charset="-122"/>
              </a:rPr>
              <a:t> colors:</a:t>
            </a:r>
          </a:p>
        </p:txBody>
      </p:sp>
      <p:sp>
        <p:nvSpPr>
          <p:cNvPr id="2069" name="AutoShape 57"/>
          <p:cNvSpPr>
            <a:spLocks noChangeArrowheads="1"/>
          </p:cNvSpPr>
          <p:nvPr/>
        </p:nvSpPr>
        <p:spPr bwMode="auto">
          <a:xfrm>
            <a:off x="1474788" y="6945313"/>
            <a:ext cx="287337" cy="179387"/>
          </a:xfrm>
          <a:prstGeom prst="roundRect">
            <a:avLst>
              <a:gd name="adj" fmla="val 16667"/>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18000" tIns="252000" rIns="18000" bIns="0"/>
          <a:lstStyle>
            <a:lvl1pPr defTabSz="603250">
              <a:defRPr sz="1000">
                <a:solidFill>
                  <a:schemeClr val="tx1"/>
                </a:solidFill>
                <a:latin typeface="Arial" panose="020B0604020202020204" pitchFamily="34" charset="0"/>
                <a:cs typeface="Arial" panose="020B0604020202020204" pitchFamily="34" charset="0"/>
              </a:defRPr>
            </a:lvl1pPr>
            <a:lvl2pPr marL="742950" indent="-285750" defTabSz="603250">
              <a:defRPr sz="1000">
                <a:solidFill>
                  <a:schemeClr val="tx1"/>
                </a:solidFill>
                <a:latin typeface="Arial" panose="020B0604020202020204" pitchFamily="34" charset="0"/>
                <a:cs typeface="Arial" panose="020B0604020202020204" pitchFamily="34" charset="0"/>
              </a:defRPr>
            </a:lvl2pPr>
            <a:lvl3pPr marL="1143000" indent="-228600" defTabSz="603250">
              <a:defRPr sz="1000">
                <a:solidFill>
                  <a:schemeClr val="tx1"/>
                </a:solidFill>
                <a:latin typeface="Arial" panose="020B0604020202020204" pitchFamily="34" charset="0"/>
                <a:cs typeface="Arial" panose="020B0604020202020204" pitchFamily="34" charset="0"/>
              </a:defRPr>
            </a:lvl3pPr>
            <a:lvl4pPr marL="1600200" indent="-228600" defTabSz="603250">
              <a:defRPr sz="1000">
                <a:solidFill>
                  <a:schemeClr val="tx1"/>
                </a:solidFill>
                <a:latin typeface="Arial" panose="020B0604020202020204" pitchFamily="34" charset="0"/>
                <a:cs typeface="Arial" panose="020B0604020202020204" pitchFamily="34" charset="0"/>
              </a:defRPr>
            </a:lvl4pPr>
            <a:lvl5pPr marL="2057400" indent="-228600" defTabSz="603250">
              <a:defRPr sz="1000">
                <a:solidFill>
                  <a:schemeClr val="tx1"/>
                </a:solidFill>
                <a:latin typeface="Arial" panose="020B0604020202020204" pitchFamily="34" charset="0"/>
                <a:cs typeface="Arial" panose="020B0604020202020204" pitchFamily="34" charset="0"/>
              </a:defRPr>
            </a:lvl5pPr>
            <a:lvl6pPr marL="25146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spcBef>
                <a:spcPct val="15000"/>
              </a:spcBef>
              <a:spcAft>
                <a:spcPct val="15000"/>
              </a:spcAft>
              <a:buClr>
                <a:srgbClr val="00C9FF"/>
              </a:buClr>
              <a:defRPr/>
            </a:pPr>
            <a:endParaRPr lang="en-US" altLang="zh-CN" sz="500" b="1" smtClean="0">
              <a:solidFill>
                <a:srgbClr val="FFFFFF"/>
              </a:solidFill>
              <a:latin typeface="Nokia Pure Text Light"/>
              <a:ea typeface="宋体" panose="02010600030101010101" pitchFamily="2" charset="-122"/>
            </a:endParaRPr>
          </a:p>
        </p:txBody>
      </p:sp>
      <p:sp>
        <p:nvSpPr>
          <p:cNvPr id="2070" name="AutoShape 58"/>
          <p:cNvSpPr>
            <a:spLocks noChangeArrowheads="1"/>
          </p:cNvSpPr>
          <p:nvPr/>
        </p:nvSpPr>
        <p:spPr bwMode="auto">
          <a:xfrm>
            <a:off x="1835150" y="6945313"/>
            <a:ext cx="287338" cy="179387"/>
          </a:xfrm>
          <a:prstGeom prst="roundRect">
            <a:avLst>
              <a:gd name="adj" fmla="val 16667"/>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18000" tIns="252000" rIns="18000" bIns="0"/>
          <a:lstStyle>
            <a:lvl1pPr defTabSz="603250">
              <a:defRPr sz="1000">
                <a:solidFill>
                  <a:schemeClr val="tx1"/>
                </a:solidFill>
                <a:latin typeface="Arial" panose="020B0604020202020204" pitchFamily="34" charset="0"/>
                <a:cs typeface="Arial" panose="020B0604020202020204" pitchFamily="34" charset="0"/>
              </a:defRPr>
            </a:lvl1pPr>
            <a:lvl2pPr marL="742950" indent="-285750" defTabSz="603250">
              <a:defRPr sz="1000">
                <a:solidFill>
                  <a:schemeClr val="tx1"/>
                </a:solidFill>
                <a:latin typeface="Arial" panose="020B0604020202020204" pitchFamily="34" charset="0"/>
                <a:cs typeface="Arial" panose="020B0604020202020204" pitchFamily="34" charset="0"/>
              </a:defRPr>
            </a:lvl2pPr>
            <a:lvl3pPr marL="1143000" indent="-228600" defTabSz="603250">
              <a:defRPr sz="1000">
                <a:solidFill>
                  <a:schemeClr val="tx1"/>
                </a:solidFill>
                <a:latin typeface="Arial" panose="020B0604020202020204" pitchFamily="34" charset="0"/>
                <a:cs typeface="Arial" panose="020B0604020202020204" pitchFamily="34" charset="0"/>
              </a:defRPr>
            </a:lvl3pPr>
            <a:lvl4pPr marL="1600200" indent="-228600" defTabSz="603250">
              <a:defRPr sz="1000">
                <a:solidFill>
                  <a:schemeClr val="tx1"/>
                </a:solidFill>
                <a:latin typeface="Arial" panose="020B0604020202020204" pitchFamily="34" charset="0"/>
                <a:cs typeface="Arial" panose="020B0604020202020204" pitchFamily="34" charset="0"/>
              </a:defRPr>
            </a:lvl4pPr>
            <a:lvl5pPr marL="2057400" indent="-228600" defTabSz="603250">
              <a:defRPr sz="1000">
                <a:solidFill>
                  <a:schemeClr val="tx1"/>
                </a:solidFill>
                <a:latin typeface="Arial" panose="020B0604020202020204" pitchFamily="34" charset="0"/>
                <a:cs typeface="Arial" panose="020B0604020202020204" pitchFamily="34" charset="0"/>
              </a:defRPr>
            </a:lvl5pPr>
            <a:lvl6pPr marL="25146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spcBef>
                <a:spcPct val="15000"/>
              </a:spcBef>
              <a:spcAft>
                <a:spcPct val="15000"/>
              </a:spcAft>
              <a:buClr>
                <a:srgbClr val="00C9FF"/>
              </a:buClr>
              <a:defRPr/>
            </a:pPr>
            <a:endParaRPr lang="en-US" altLang="zh-CN" sz="500" b="1" smtClean="0">
              <a:solidFill>
                <a:srgbClr val="FFFFFF"/>
              </a:solidFill>
              <a:latin typeface="Nokia Pure Text Light"/>
              <a:ea typeface="宋体" panose="02010600030101010101" pitchFamily="2" charset="-122"/>
            </a:endParaRPr>
          </a:p>
        </p:txBody>
      </p:sp>
      <p:sp>
        <p:nvSpPr>
          <p:cNvPr id="2071" name="AutoShape 59"/>
          <p:cNvSpPr>
            <a:spLocks noChangeArrowheads="1"/>
          </p:cNvSpPr>
          <p:nvPr/>
        </p:nvSpPr>
        <p:spPr bwMode="auto">
          <a:xfrm>
            <a:off x="2195513" y="6945313"/>
            <a:ext cx="287337" cy="179387"/>
          </a:xfrm>
          <a:prstGeom prst="roundRect">
            <a:avLst>
              <a:gd name="adj" fmla="val 16667"/>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18000" tIns="252000" rIns="18000" bIns="0"/>
          <a:lstStyle>
            <a:lvl1pPr defTabSz="603250">
              <a:defRPr sz="1000">
                <a:solidFill>
                  <a:schemeClr val="tx1"/>
                </a:solidFill>
                <a:latin typeface="Arial" panose="020B0604020202020204" pitchFamily="34" charset="0"/>
                <a:cs typeface="Arial" panose="020B0604020202020204" pitchFamily="34" charset="0"/>
              </a:defRPr>
            </a:lvl1pPr>
            <a:lvl2pPr marL="742950" indent="-285750" defTabSz="603250">
              <a:defRPr sz="1000">
                <a:solidFill>
                  <a:schemeClr val="tx1"/>
                </a:solidFill>
                <a:latin typeface="Arial" panose="020B0604020202020204" pitchFamily="34" charset="0"/>
                <a:cs typeface="Arial" panose="020B0604020202020204" pitchFamily="34" charset="0"/>
              </a:defRPr>
            </a:lvl2pPr>
            <a:lvl3pPr marL="1143000" indent="-228600" defTabSz="603250">
              <a:defRPr sz="1000">
                <a:solidFill>
                  <a:schemeClr val="tx1"/>
                </a:solidFill>
                <a:latin typeface="Arial" panose="020B0604020202020204" pitchFamily="34" charset="0"/>
                <a:cs typeface="Arial" panose="020B0604020202020204" pitchFamily="34" charset="0"/>
              </a:defRPr>
            </a:lvl3pPr>
            <a:lvl4pPr marL="1600200" indent="-228600" defTabSz="603250">
              <a:defRPr sz="1000">
                <a:solidFill>
                  <a:schemeClr val="tx1"/>
                </a:solidFill>
                <a:latin typeface="Arial" panose="020B0604020202020204" pitchFamily="34" charset="0"/>
                <a:cs typeface="Arial" panose="020B0604020202020204" pitchFamily="34" charset="0"/>
              </a:defRPr>
            </a:lvl4pPr>
            <a:lvl5pPr marL="2057400" indent="-228600" defTabSz="603250">
              <a:defRPr sz="1000">
                <a:solidFill>
                  <a:schemeClr val="tx1"/>
                </a:solidFill>
                <a:latin typeface="Arial" panose="020B0604020202020204" pitchFamily="34" charset="0"/>
                <a:cs typeface="Arial" panose="020B0604020202020204" pitchFamily="34" charset="0"/>
              </a:defRPr>
            </a:lvl5pPr>
            <a:lvl6pPr marL="25146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spcBef>
                <a:spcPct val="15000"/>
              </a:spcBef>
              <a:spcAft>
                <a:spcPct val="15000"/>
              </a:spcAft>
              <a:buClr>
                <a:srgbClr val="00C9FF"/>
              </a:buClr>
              <a:defRPr/>
            </a:pPr>
            <a:endParaRPr lang="en-US" altLang="zh-CN" sz="500" b="1" smtClean="0">
              <a:solidFill>
                <a:srgbClr val="FFFFFF"/>
              </a:solidFill>
              <a:latin typeface="Nokia Pure Text Light"/>
              <a:ea typeface="宋体" panose="02010600030101010101" pitchFamily="2" charset="-122"/>
            </a:endParaRPr>
          </a:p>
        </p:txBody>
      </p:sp>
      <p:sp>
        <p:nvSpPr>
          <p:cNvPr id="2072" name="Rectangle 68"/>
          <p:cNvSpPr>
            <a:spLocks noChangeArrowheads="1"/>
          </p:cNvSpPr>
          <p:nvPr/>
        </p:nvSpPr>
        <p:spPr bwMode="auto">
          <a:xfrm>
            <a:off x="647700" y="6945313"/>
            <a:ext cx="792163" cy="17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lvl1pPr defTabSz="603250">
              <a:defRPr sz="1000">
                <a:solidFill>
                  <a:schemeClr val="tx1"/>
                </a:solidFill>
                <a:latin typeface="Arial" panose="020B0604020202020204" pitchFamily="34" charset="0"/>
                <a:cs typeface="Arial" panose="020B0604020202020204" pitchFamily="34" charset="0"/>
              </a:defRPr>
            </a:lvl1pPr>
            <a:lvl2pPr marL="742950" indent="-285750" defTabSz="603250">
              <a:defRPr sz="1000">
                <a:solidFill>
                  <a:schemeClr val="tx1"/>
                </a:solidFill>
                <a:latin typeface="Arial" panose="020B0604020202020204" pitchFamily="34" charset="0"/>
                <a:cs typeface="Arial" panose="020B0604020202020204" pitchFamily="34" charset="0"/>
              </a:defRPr>
            </a:lvl2pPr>
            <a:lvl3pPr marL="1143000" indent="-228600" defTabSz="603250">
              <a:defRPr sz="1000">
                <a:solidFill>
                  <a:schemeClr val="tx1"/>
                </a:solidFill>
                <a:latin typeface="Arial" panose="020B0604020202020204" pitchFamily="34" charset="0"/>
                <a:cs typeface="Arial" panose="020B0604020202020204" pitchFamily="34" charset="0"/>
              </a:defRPr>
            </a:lvl3pPr>
            <a:lvl4pPr marL="1600200" indent="-228600" defTabSz="603250">
              <a:defRPr sz="1000">
                <a:solidFill>
                  <a:schemeClr val="tx1"/>
                </a:solidFill>
                <a:latin typeface="Arial" panose="020B0604020202020204" pitchFamily="34" charset="0"/>
                <a:cs typeface="Arial" panose="020B0604020202020204" pitchFamily="34" charset="0"/>
              </a:defRPr>
            </a:lvl4pPr>
            <a:lvl5pPr marL="2057400" indent="-228600" defTabSz="603250">
              <a:defRPr sz="1000">
                <a:solidFill>
                  <a:schemeClr val="tx1"/>
                </a:solidFill>
                <a:latin typeface="Arial" panose="020B0604020202020204" pitchFamily="34" charset="0"/>
                <a:cs typeface="Arial" panose="020B0604020202020204" pitchFamily="34" charset="0"/>
              </a:defRPr>
            </a:lvl5pPr>
            <a:lvl6pPr marL="25146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60325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a:spcBef>
                <a:spcPct val="15000"/>
              </a:spcBef>
              <a:spcAft>
                <a:spcPct val="15000"/>
              </a:spcAft>
              <a:buClr>
                <a:srgbClr val="00C9FF"/>
              </a:buClr>
              <a:defRPr/>
            </a:pPr>
            <a:endParaRPr lang="en-GB" altLang="zh-CN" sz="500" b="1" smtClean="0">
              <a:solidFill>
                <a:srgbClr val="FFFFFF"/>
              </a:solidFill>
              <a:ea typeface="宋体" panose="02010600030101010101" pitchFamily="2" charset="-122"/>
            </a:endParaRPr>
          </a:p>
        </p:txBody>
      </p:sp>
      <p:sp>
        <p:nvSpPr>
          <p:cNvPr id="52" name="Date Placeholder 3"/>
          <p:cNvSpPr txBox="1">
            <a:spLocks/>
          </p:cNvSpPr>
          <p:nvPr/>
        </p:nvSpPr>
        <p:spPr>
          <a:xfrm>
            <a:off x="722313" y="6191250"/>
            <a:ext cx="687387" cy="184150"/>
          </a:xfrm>
          <a:prstGeom prst="rect">
            <a:avLst/>
          </a:prstGeom>
        </p:spPr>
        <p:txBody>
          <a:bodyPr lIns="0" tIns="0" rIns="0" bIns="0"/>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fld id="{2BAE746B-DF28-4EDE-A5A1-6C383097A924}" type="datetime1">
              <a:rPr lang="en-GB" altLang="zh-CN" sz="800" smtClean="0">
                <a:solidFill>
                  <a:srgbClr val="68717A"/>
                </a:solidFill>
                <a:latin typeface="Nokia Pure Text Light"/>
                <a:ea typeface="宋体" panose="02010600030101010101" pitchFamily="2" charset="-122"/>
              </a:rPr>
              <a:pPr eaLnBrk="1" hangingPunct="1">
                <a:defRPr/>
              </a:pPr>
              <a:t>02/07/2018</a:t>
            </a:fld>
            <a:endParaRPr lang="en-GB" altLang="zh-CN" sz="800" smtClean="0">
              <a:solidFill>
                <a:srgbClr val="68717A"/>
              </a:solidFill>
              <a:latin typeface="Nokia Pure Text Light"/>
              <a:ea typeface="宋体" panose="02010600030101010101" pitchFamily="2" charset="-122"/>
            </a:endParaRPr>
          </a:p>
        </p:txBody>
      </p:sp>
      <p:sp>
        <p:nvSpPr>
          <p:cNvPr id="53" name="Slide Number Placeholder 5"/>
          <p:cNvSpPr txBox="1">
            <a:spLocks/>
          </p:cNvSpPr>
          <p:nvPr/>
        </p:nvSpPr>
        <p:spPr>
          <a:xfrm>
            <a:off x="433388" y="6191250"/>
            <a:ext cx="144462" cy="184150"/>
          </a:xfrm>
          <a:prstGeom prst="rect">
            <a:avLst/>
          </a:prstGeom>
        </p:spPr>
        <p:txBody>
          <a:bodyPr lIns="0" tIns="0" rIns="0" bIns="0"/>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fld id="{B2492509-1C68-4D21-984B-3DF05DC87241}" type="slidenum">
              <a:rPr lang="en-GB" altLang="zh-CN" sz="800" smtClean="0">
                <a:solidFill>
                  <a:srgbClr val="68717A"/>
                </a:solidFill>
                <a:latin typeface="Nokia Pure Text Light"/>
                <a:ea typeface="宋体" panose="02010600030101010101" pitchFamily="2" charset="-122"/>
              </a:rPr>
              <a:pPr eaLnBrk="1" hangingPunct="1">
                <a:defRPr/>
              </a:pPr>
              <a:t>‹#›</a:t>
            </a:fld>
            <a:endParaRPr lang="en-GB" altLang="zh-CN" smtClean="0">
              <a:solidFill>
                <a:srgbClr val="68717A"/>
              </a:solidFill>
              <a:latin typeface="Nokia Pure Text Light"/>
              <a:ea typeface="宋体" panose="02010600030101010101" pitchFamily="2" charset="-122"/>
            </a:endParaRPr>
          </a:p>
        </p:txBody>
      </p:sp>
      <p:sp>
        <p:nvSpPr>
          <p:cNvPr id="2075" name="TextBox 2"/>
          <p:cNvSpPr txBox="1">
            <a:spLocks noChangeArrowheads="1"/>
          </p:cNvSpPr>
          <p:nvPr/>
        </p:nvSpPr>
        <p:spPr bwMode="auto">
          <a:xfrm>
            <a:off x="1341438" y="6191250"/>
            <a:ext cx="6078537"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457200">
              <a:defRPr sz="1000">
                <a:solidFill>
                  <a:schemeClr val="tx1"/>
                </a:solidFill>
                <a:latin typeface="Arial" panose="020B0604020202020204" pitchFamily="34" charset="0"/>
                <a:cs typeface="Arial" panose="020B0604020202020204" pitchFamily="34" charset="0"/>
              </a:defRPr>
            </a:lvl1pPr>
            <a:lvl2pPr marL="742950" indent="-285750" defTabSz="457200">
              <a:defRPr sz="1000">
                <a:solidFill>
                  <a:schemeClr val="tx1"/>
                </a:solidFill>
                <a:latin typeface="Arial" panose="020B0604020202020204" pitchFamily="34" charset="0"/>
                <a:cs typeface="Arial" panose="020B0604020202020204" pitchFamily="34" charset="0"/>
              </a:defRPr>
            </a:lvl2pPr>
            <a:lvl3pPr marL="1143000" indent="-228600" defTabSz="457200">
              <a:defRPr sz="1000">
                <a:solidFill>
                  <a:schemeClr val="tx1"/>
                </a:solidFill>
                <a:latin typeface="Arial" panose="020B0604020202020204" pitchFamily="34" charset="0"/>
                <a:cs typeface="Arial" panose="020B0604020202020204" pitchFamily="34" charset="0"/>
              </a:defRPr>
            </a:lvl3pPr>
            <a:lvl4pPr marL="1600200" indent="-228600" defTabSz="457200">
              <a:defRPr sz="1000">
                <a:solidFill>
                  <a:schemeClr val="tx1"/>
                </a:solidFill>
                <a:latin typeface="Arial" panose="020B0604020202020204" pitchFamily="34" charset="0"/>
                <a:cs typeface="Arial" panose="020B0604020202020204" pitchFamily="34" charset="0"/>
              </a:defRPr>
            </a:lvl4pPr>
            <a:lvl5pPr marL="2057400" indent="-228600" defTabSz="457200">
              <a:defRPr sz="1000">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zh-CN" sz="800" smtClean="0">
                <a:solidFill>
                  <a:srgbClr val="68717A"/>
                </a:solidFill>
                <a:latin typeface="Nokia Pure Text Light"/>
                <a:ea typeface="宋体" panose="02010600030101010101" pitchFamily="2" charset="-122"/>
              </a:rPr>
              <a:t>© Huawei 20157</a:t>
            </a:r>
          </a:p>
        </p:txBody>
      </p:sp>
      <p:sp>
        <p:nvSpPr>
          <p:cNvPr id="2076" name="TextBox 27"/>
          <p:cNvSpPr txBox="1">
            <a:spLocks noChangeArrowheads="1"/>
          </p:cNvSpPr>
          <p:nvPr/>
        </p:nvSpPr>
        <p:spPr bwMode="auto">
          <a:xfrm>
            <a:off x="1503363" y="6332538"/>
            <a:ext cx="607853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defRPr sz="1000">
                <a:solidFill>
                  <a:schemeClr val="tx1"/>
                </a:solidFill>
                <a:latin typeface="Arial" panose="020B0604020202020204" pitchFamily="34" charset="0"/>
                <a:cs typeface="Arial" panose="020B0604020202020204" pitchFamily="34" charset="0"/>
              </a:defRPr>
            </a:lvl1pPr>
            <a:lvl2pPr marL="742950" indent="-285750" defTabSz="457200">
              <a:defRPr sz="1000">
                <a:solidFill>
                  <a:schemeClr val="tx1"/>
                </a:solidFill>
                <a:latin typeface="Arial" panose="020B0604020202020204" pitchFamily="34" charset="0"/>
                <a:cs typeface="Arial" panose="020B0604020202020204" pitchFamily="34" charset="0"/>
              </a:defRPr>
            </a:lvl2pPr>
            <a:lvl3pPr marL="1143000" indent="-228600" defTabSz="457200">
              <a:defRPr sz="1000">
                <a:solidFill>
                  <a:schemeClr val="tx1"/>
                </a:solidFill>
                <a:latin typeface="Arial" panose="020B0604020202020204" pitchFamily="34" charset="0"/>
                <a:cs typeface="Arial" panose="020B0604020202020204" pitchFamily="34" charset="0"/>
              </a:defRPr>
            </a:lvl3pPr>
            <a:lvl4pPr marL="1600200" indent="-228600" defTabSz="457200">
              <a:defRPr sz="1000">
                <a:solidFill>
                  <a:schemeClr val="tx1"/>
                </a:solidFill>
                <a:latin typeface="Arial" panose="020B0604020202020204" pitchFamily="34" charset="0"/>
                <a:cs typeface="Arial" panose="020B0604020202020204" pitchFamily="34" charset="0"/>
              </a:defRPr>
            </a:lvl4pPr>
            <a:lvl5pPr marL="2057400" indent="-228600" defTabSz="457200">
              <a:defRPr sz="1000">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en-GB" altLang="zh-CN" sz="800" smtClean="0">
              <a:solidFill>
                <a:srgbClr val="68717A"/>
              </a:solidFill>
              <a:ea typeface="宋体" panose="02010600030101010101" pitchFamily="2" charset="-122"/>
            </a:endParaRPr>
          </a:p>
          <a:p>
            <a:pPr eaLnBrk="1" hangingPunct="1">
              <a:defRPr/>
            </a:pPr>
            <a:endParaRPr lang="en-GB" altLang="zh-CN" sz="800" smtClean="0">
              <a:solidFill>
                <a:srgbClr val="68717A"/>
              </a:solidFill>
              <a:ea typeface="宋体" panose="02010600030101010101" pitchFamily="2" charset="-122"/>
            </a:endParaRPr>
          </a:p>
        </p:txBody>
      </p:sp>
      <p:sp>
        <p:nvSpPr>
          <p:cNvPr id="2077" name="TextBox 28"/>
          <p:cNvSpPr txBox="1">
            <a:spLocks noChangeArrowheads="1"/>
          </p:cNvSpPr>
          <p:nvPr/>
        </p:nvSpPr>
        <p:spPr bwMode="auto">
          <a:xfrm>
            <a:off x="431800" y="6383338"/>
            <a:ext cx="6078538"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457200">
              <a:defRPr sz="1000">
                <a:solidFill>
                  <a:schemeClr val="tx1"/>
                </a:solidFill>
                <a:latin typeface="Arial" panose="020B0604020202020204" pitchFamily="34" charset="0"/>
                <a:cs typeface="Arial" panose="020B0604020202020204" pitchFamily="34" charset="0"/>
              </a:defRPr>
            </a:lvl1pPr>
            <a:lvl2pPr marL="742950" indent="-285750" defTabSz="457200">
              <a:defRPr sz="1000">
                <a:solidFill>
                  <a:schemeClr val="tx1"/>
                </a:solidFill>
                <a:latin typeface="Arial" panose="020B0604020202020204" pitchFamily="34" charset="0"/>
                <a:cs typeface="Arial" panose="020B0604020202020204" pitchFamily="34" charset="0"/>
              </a:defRPr>
            </a:lvl2pPr>
            <a:lvl3pPr marL="1143000" indent="-228600" defTabSz="457200">
              <a:defRPr sz="1000">
                <a:solidFill>
                  <a:schemeClr val="tx1"/>
                </a:solidFill>
                <a:latin typeface="Arial" panose="020B0604020202020204" pitchFamily="34" charset="0"/>
                <a:cs typeface="Arial" panose="020B0604020202020204" pitchFamily="34" charset="0"/>
              </a:defRPr>
            </a:lvl3pPr>
            <a:lvl4pPr marL="1600200" indent="-228600" defTabSz="457200">
              <a:defRPr sz="1000">
                <a:solidFill>
                  <a:schemeClr val="tx1"/>
                </a:solidFill>
                <a:latin typeface="Arial" panose="020B0604020202020204" pitchFamily="34" charset="0"/>
                <a:cs typeface="Arial" panose="020B0604020202020204" pitchFamily="34" charset="0"/>
              </a:defRPr>
            </a:lvl4pPr>
            <a:lvl5pPr marL="2057400" indent="-228600" defTabSz="457200">
              <a:defRPr sz="1000">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zh-CN" sz="800" smtClean="0">
                <a:solidFill>
                  <a:srgbClr val="68717A"/>
                </a:solidFill>
                <a:latin typeface="Nokia Pure Text Light"/>
                <a:ea typeface="宋体" panose="02010600030101010101" pitchFamily="2" charset="-122"/>
              </a:rPr>
              <a:t>Confidential</a:t>
            </a:r>
          </a:p>
        </p:txBody>
      </p:sp>
      <p:sp>
        <p:nvSpPr>
          <p:cNvPr id="2078" name="Text Box 13"/>
          <p:cNvSpPr txBox="1">
            <a:spLocks noChangeArrowheads="1"/>
          </p:cNvSpPr>
          <p:nvPr userDrawn="1"/>
        </p:nvSpPr>
        <p:spPr bwMode="auto">
          <a:xfrm>
            <a:off x="7650163" y="68263"/>
            <a:ext cx="146367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zh-CN" sz="1200" b="1" dirty="0" smtClean="0">
                <a:ea typeface="宋体" panose="02010600030101010101" pitchFamily="2" charset="-122"/>
              </a:rPr>
              <a:t>S2-17####</a:t>
            </a:r>
            <a:endParaRPr lang="en-GB" altLang="zh-CN" sz="1200" dirty="0" smtClean="0">
              <a:solidFill>
                <a:schemeClr val="bg2"/>
              </a:solidFill>
              <a:ea typeface="宋体" panose="02010600030101010101" pitchFamily="2" charset="-122"/>
            </a:endParaRPr>
          </a:p>
        </p:txBody>
      </p:sp>
      <p:pic>
        <p:nvPicPr>
          <p:cNvPr id="2079" name="图片 4"/>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7972425" y="6169025"/>
            <a:ext cx="533400"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13" r:id="rId1"/>
    <p:sldLayoutId id="2147483814" r:id="rId2"/>
    <p:sldLayoutId id="2147483815" r:id="rId3"/>
  </p:sldLayoutIdLst>
  <p:timing>
    <p:tnLst>
      <p:par>
        <p:cTn id="1" dur="indefinite" restart="never" nodeType="tmRoot"/>
      </p:par>
    </p:tnLst>
  </p:timing>
  <p:hf sldNum="0" hdr="0"/>
  <p:txStyles>
    <p:titleStyle>
      <a:lvl1pPr algn="l" defTabSz="457200" rtl="0" eaLnBrk="0" fontAlgn="base" hangingPunct="0">
        <a:spcBef>
          <a:spcPct val="0"/>
        </a:spcBef>
        <a:spcAft>
          <a:spcPct val="0"/>
        </a:spcAft>
        <a:defRPr b="1" kern="1200">
          <a:solidFill>
            <a:schemeClr val="tx1"/>
          </a:solidFill>
          <a:latin typeface="+mj-lt"/>
          <a:ea typeface="ヒラギノ角ゴ Pro W3" charset="0"/>
          <a:cs typeface="Arial"/>
        </a:defRPr>
      </a:lvl1pPr>
      <a:lvl2pPr algn="l" defTabSz="457200" rtl="0" eaLnBrk="0" fontAlgn="base" hangingPunct="0">
        <a:spcBef>
          <a:spcPct val="0"/>
        </a:spcBef>
        <a:spcAft>
          <a:spcPct val="0"/>
        </a:spcAft>
        <a:defRPr b="1">
          <a:solidFill>
            <a:schemeClr val="tx1"/>
          </a:solidFill>
          <a:latin typeface="Nokia Pure Headline Light"/>
          <a:ea typeface="ヒラギノ角ゴ Pro W3" charset="0"/>
          <a:cs typeface="Arial" pitchFamily="34" charset="0"/>
        </a:defRPr>
      </a:lvl2pPr>
      <a:lvl3pPr algn="l" defTabSz="457200" rtl="0" eaLnBrk="0" fontAlgn="base" hangingPunct="0">
        <a:spcBef>
          <a:spcPct val="0"/>
        </a:spcBef>
        <a:spcAft>
          <a:spcPct val="0"/>
        </a:spcAft>
        <a:defRPr b="1">
          <a:solidFill>
            <a:schemeClr val="tx1"/>
          </a:solidFill>
          <a:latin typeface="Nokia Pure Headline Light"/>
          <a:ea typeface="ヒラギノ角ゴ Pro W3" charset="0"/>
          <a:cs typeface="Arial" pitchFamily="34" charset="0"/>
        </a:defRPr>
      </a:lvl3pPr>
      <a:lvl4pPr algn="l" defTabSz="457200" rtl="0" eaLnBrk="0" fontAlgn="base" hangingPunct="0">
        <a:spcBef>
          <a:spcPct val="0"/>
        </a:spcBef>
        <a:spcAft>
          <a:spcPct val="0"/>
        </a:spcAft>
        <a:defRPr b="1">
          <a:solidFill>
            <a:schemeClr val="tx1"/>
          </a:solidFill>
          <a:latin typeface="Nokia Pure Headline Light"/>
          <a:ea typeface="ヒラギノ角ゴ Pro W3" charset="0"/>
          <a:cs typeface="Arial" pitchFamily="34" charset="0"/>
        </a:defRPr>
      </a:lvl4pPr>
      <a:lvl5pPr algn="l" defTabSz="457200" rtl="0" eaLnBrk="0" fontAlgn="base" hangingPunct="0">
        <a:spcBef>
          <a:spcPct val="0"/>
        </a:spcBef>
        <a:spcAft>
          <a:spcPct val="0"/>
        </a:spcAft>
        <a:defRPr b="1">
          <a:solidFill>
            <a:schemeClr val="tx1"/>
          </a:solidFill>
          <a:latin typeface="Nokia Pure Headline Light"/>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8" indent="-230188" algn="l" defTabSz="457200" rtl="0" eaLnBrk="0" fontAlgn="base" hangingPunct="0">
        <a:spcBef>
          <a:spcPct val="0"/>
        </a:spcBef>
        <a:spcAft>
          <a:spcPts val="600"/>
        </a:spcAft>
        <a:buFont typeface="Arial" panose="020B0604020202020204" pitchFamily="34" charset="0"/>
        <a:buChar char="•"/>
        <a:defRPr sz="3200" kern="1200">
          <a:solidFill>
            <a:schemeClr val="bg2"/>
          </a:solidFill>
          <a:latin typeface="+mn-lt"/>
          <a:ea typeface="ヒラギノ角ゴ Pro W3" charset="0"/>
          <a:cs typeface="ヒラギノ角ゴ Pro W3" charset="0"/>
        </a:defRPr>
      </a:lvl1pPr>
      <a:lvl2pPr marL="458788" indent="-228600" algn="l" defTabSz="457200" rtl="0" eaLnBrk="0" fontAlgn="base" hangingPunct="0">
        <a:spcBef>
          <a:spcPct val="0"/>
        </a:spcBef>
        <a:spcAft>
          <a:spcPts val="600"/>
        </a:spcAft>
        <a:buFont typeface="Lucida Grande"/>
        <a:buChar char="-"/>
        <a:defRPr sz="2800" kern="1200">
          <a:solidFill>
            <a:schemeClr val="bg2"/>
          </a:solidFill>
          <a:latin typeface="+mn-lt"/>
          <a:ea typeface="ヒラギノ角ゴ Pro W3" charset="0"/>
          <a:cs typeface="ヒラギノ角ゴ Pro W3"/>
        </a:defRPr>
      </a:lvl2pPr>
      <a:lvl3pPr marL="684213" indent="-225425" algn="l" defTabSz="457200" rtl="0" eaLnBrk="0" fontAlgn="base" hangingPunct="0">
        <a:spcBef>
          <a:spcPct val="0"/>
        </a:spcBef>
        <a:spcAft>
          <a:spcPts val="600"/>
        </a:spcAft>
        <a:buFont typeface="Arial" panose="020B0604020202020204" pitchFamily="34" charset="0"/>
        <a:buChar char="•"/>
        <a:defRPr sz="2400" kern="1200">
          <a:solidFill>
            <a:schemeClr val="bg2"/>
          </a:solidFill>
          <a:latin typeface="+mn-lt"/>
          <a:ea typeface="ヒラギノ角ゴ Pro W3" charset="0"/>
          <a:cs typeface="ヒラギノ角ゴ Pro W3"/>
        </a:defRPr>
      </a:lvl3pPr>
      <a:lvl4pPr marL="912813" indent="-228600" algn="l" defTabSz="457200" rtl="0" eaLnBrk="0" fontAlgn="base" hangingPunct="0">
        <a:spcBef>
          <a:spcPct val="0"/>
        </a:spcBef>
        <a:spcAft>
          <a:spcPts val="600"/>
        </a:spcAft>
        <a:buFont typeface="Lucida Grande"/>
        <a:buChar char="-"/>
        <a:defRPr sz="2000" kern="1200">
          <a:solidFill>
            <a:schemeClr val="bg2"/>
          </a:solidFill>
          <a:latin typeface="+mn-lt"/>
          <a:ea typeface="ヒラギノ角ゴ Pro W3" charset="0"/>
          <a:cs typeface="ヒラギノ角ゴ Pro W3"/>
        </a:defRPr>
      </a:lvl4pPr>
      <a:lvl5pPr marL="1143000" indent="-230188" algn="l" defTabSz="457200" rtl="0" eaLnBrk="0" fontAlgn="base" hangingPunct="0">
        <a:spcBef>
          <a:spcPct val="0"/>
        </a:spcBef>
        <a:spcAft>
          <a:spcPts val="600"/>
        </a:spcAft>
        <a:buFont typeface="Arial" panose="020B0604020202020204" pitchFamily="34" charset="0"/>
        <a:buChar char="•"/>
        <a:defRPr sz="2000" kern="1200">
          <a:solidFill>
            <a:schemeClr val="bg2"/>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4.xml"/><Relationship Id="rId1" Type="http://schemas.openxmlformats.org/officeDocument/2006/relationships/vmlDrawing" Target="../drawings/vmlDrawing2.vml"/><Relationship Id="rId6" Type="http://schemas.openxmlformats.org/officeDocument/2006/relationships/image" Target="../media/image1.jpeg"/><Relationship Id="rId5" Type="http://schemas.openxmlformats.org/officeDocument/2006/relationships/image" Target="../media/image5.png"/><Relationship Id="rId4" Type="http://schemas.openxmlformats.org/officeDocument/2006/relationships/image" Target="../media/image4.wmf"/></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4.xml"/><Relationship Id="rId5" Type="http://schemas.openxmlformats.org/officeDocument/2006/relationships/image" Target="../media/image8.png"/><Relationship Id="rId4" Type="http://schemas.openxmlformats.org/officeDocument/2006/relationships/hyperlink" Target="https://en.wikipedia.org/wiki/Feature_scaling"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image" Target="../media/image91.png"/><Relationship Id="rId4" Type="http://schemas.openxmlformats.org/officeDocument/2006/relationships/hyperlink" Target="https://en.wikipedia.org/wiki/Feature_scaling"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10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a:xfrm>
            <a:off x="685800" y="2130425"/>
            <a:ext cx="7772400" cy="1470025"/>
          </a:xfrm>
        </p:spPr>
        <p:txBody>
          <a:bodyPr/>
          <a:lstStyle/>
          <a:p>
            <a:r>
              <a:rPr lang="en-GB" dirty="0" smtClean="0"/>
              <a:t>Discussion about </a:t>
            </a:r>
            <a:br>
              <a:rPr lang="en-GB" dirty="0" smtClean="0"/>
            </a:br>
            <a:r>
              <a:rPr lang="en-US" altLang="zh-CN" dirty="0" smtClean="0"/>
              <a:t>NWDAF interactions with OAM</a:t>
            </a:r>
            <a:endParaRPr lang="en-US" dirty="0" smtClean="0"/>
          </a:p>
        </p:txBody>
      </p:sp>
      <p:sp>
        <p:nvSpPr>
          <p:cNvPr id="6147" name="Subtitle 6"/>
          <p:cNvSpPr>
            <a:spLocks noGrp="1"/>
          </p:cNvSpPr>
          <p:nvPr>
            <p:ph type="subTitle" idx="1"/>
          </p:nvPr>
        </p:nvSpPr>
        <p:spPr>
          <a:xfrm>
            <a:off x="711198" y="3886199"/>
            <a:ext cx="7772401" cy="1735667"/>
          </a:xfrm>
        </p:spPr>
        <p:txBody>
          <a:bodyPr/>
          <a:lstStyle/>
          <a:p>
            <a:r>
              <a:rPr lang="en-US" altLang="en-US" dirty="0" smtClean="0"/>
              <a:t/>
            </a:r>
            <a:br>
              <a:rPr lang="en-US" altLang="en-US" dirty="0" smtClean="0"/>
            </a:br>
            <a:r>
              <a:rPr lang="en-US" altLang="en-US" dirty="0" smtClean="0"/>
              <a:t>Huawei, HiSilicon, CATR, </a:t>
            </a:r>
            <a:r>
              <a:rPr lang="en-US" altLang="en-US" dirty="0"/>
              <a:t>Convida Wireless </a:t>
            </a:r>
            <a:r>
              <a:rPr lang="en-US" altLang="en-US" dirty="0" smtClean="0"/>
              <a:t>LLC, China Unicom, China Mobile, </a:t>
            </a:r>
            <a:r>
              <a:rPr lang="en-US" altLang="en-US" u="sng" dirty="0" smtClean="0">
                <a:solidFill>
                  <a:srgbClr val="C00000"/>
                </a:solidFill>
              </a:rPr>
              <a:t>Orange, </a:t>
            </a:r>
            <a:r>
              <a:rPr lang="en-US" altLang="en-US" u="sng" dirty="0" smtClean="0">
                <a:solidFill>
                  <a:srgbClr val="C00000"/>
                </a:solidFill>
              </a:rPr>
              <a:t>Alibaba, </a:t>
            </a:r>
            <a:r>
              <a:rPr lang="en-US" altLang="en-US" b="1" i="1" u="sng" dirty="0" smtClean="0">
                <a:solidFill>
                  <a:srgbClr val="C00000"/>
                </a:solidFill>
              </a:rPr>
              <a:t>KDDI, NEC</a:t>
            </a:r>
            <a:endParaRPr lang="en-GB" altLang="en-US" b="1" i="1" u="sng" dirty="0" smtClean="0">
              <a:solidFill>
                <a:srgbClr val="C00000"/>
              </a:solidFill>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97"/>
          <p:cNvSpPr>
            <a:spLocks noGrp="1"/>
          </p:cNvSpPr>
          <p:nvPr>
            <p:ph type="title"/>
          </p:nvPr>
        </p:nvSpPr>
        <p:spPr>
          <a:xfrm>
            <a:off x="123824" y="20638"/>
            <a:ext cx="8296703" cy="635000"/>
          </a:xfrm>
        </p:spPr>
        <p:txBody>
          <a:bodyPr/>
          <a:lstStyle/>
          <a:p>
            <a:pPr>
              <a:defRPr/>
            </a:pPr>
            <a:r>
              <a:rPr lang="en-GB" altLang="zh-CN" sz="2400" dirty="0" smtClean="0">
                <a:solidFill>
                  <a:schemeClr val="tx1"/>
                </a:solidFill>
                <a:ea typeface="+mn-ea"/>
                <a:cs typeface="+mn-cs"/>
              </a:rPr>
              <a:t>Open Discussion: how to collect QFI level measurement/KPIs</a:t>
            </a:r>
            <a:endParaRPr lang="en-US" altLang="zh-CN" sz="2400" dirty="0">
              <a:solidFill>
                <a:schemeClr val="tx1"/>
              </a:solidFill>
              <a:ea typeface="+mn-ea"/>
              <a:cs typeface="+mn-cs"/>
            </a:endParaRPr>
          </a:p>
        </p:txBody>
      </p:sp>
      <p:sp>
        <p:nvSpPr>
          <p:cNvPr id="6" name="矩形 5"/>
          <p:cNvSpPr/>
          <p:nvPr/>
        </p:nvSpPr>
        <p:spPr>
          <a:xfrm>
            <a:off x="4906900" y="3092392"/>
            <a:ext cx="1053443" cy="2954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marL="12700" lvl="3">
              <a:spcBef>
                <a:spcPct val="20000"/>
              </a:spcBef>
              <a:buClr>
                <a:srgbClr val="461100"/>
              </a:buClr>
              <a:buSzPct val="100000"/>
              <a:buFont typeface="Arial" panose="020B0604020202020204" pitchFamily="34" charset="0"/>
              <a:buNone/>
            </a:pPr>
            <a:r>
              <a:rPr lang="en-GB" sz="1500" b="1" dirty="0">
                <a:solidFill>
                  <a:srgbClr val="002060"/>
                </a:solidFill>
                <a:latin typeface="+mj-lt"/>
                <a:ea typeface="黑体" pitchFamily="49" charset="-122"/>
              </a:rPr>
              <a:t>Option </a:t>
            </a:r>
            <a:r>
              <a:rPr lang="en-GB" sz="1500" b="1" dirty="0" smtClean="0">
                <a:solidFill>
                  <a:srgbClr val="002060"/>
                </a:solidFill>
                <a:latin typeface="+mj-lt"/>
                <a:ea typeface="黑体" pitchFamily="49" charset="-122"/>
              </a:rPr>
              <a:t>2</a:t>
            </a:r>
            <a:endParaRPr lang="en-GB" sz="1500" b="1" dirty="0">
              <a:solidFill>
                <a:srgbClr val="002060"/>
              </a:solidFill>
              <a:latin typeface="+mj-lt"/>
              <a:ea typeface="黑体" pitchFamily="49" charset="-122"/>
            </a:endParaRPr>
          </a:p>
        </p:txBody>
      </p:sp>
      <p:sp>
        <p:nvSpPr>
          <p:cNvPr id="7" name="文本框 6"/>
          <p:cNvSpPr txBox="1"/>
          <p:nvPr/>
        </p:nvSpPr>
        <p:spPr>
          <a:xfrm>
            <a:off x="4688054" y="4387761"/>
            <a:ext cx="4388099" cy="469359"/>
          </a:xfrm>
          <a:prstGeom prst="rect">
            <a:avLst/>
          </a:prstGeom>
          <a:noFill/>
        </p:spPr>
        <p:txBody>
          <a:bodyPr wrap="square" rtlCol="0">
            <a:spAutoFit/>
          </a:bodyPr>
          <a:lstStyle/>
          <a:p>
            <a:pPr marL="230400" lvl="2" indent="-230400">
              <a:spcBef>
                <a:spcPts val="0"/>
              </a:spcBef>
              <a:spcAft>
                <a:spcPts val="300"/>
              </a:spcAft>
              <a:buClr>
                <a:srgbClr val="461100"/>
              </a:buClr>
              <a:buSzPct val="100000"/>
              <a:buBlip>
                <a:blip r:embed="rId3"/>
              </a:buBlip>
              <a:defRPr/>
            </a:pPr>
            <a:r>
              <a:rPr lang="en-US" sz="1100" dirty="0" smtClean="0">
                <a:solidFill>
                  <a:schemeClr val="tx2"/>
                </a:solidFill>
                <a:latin typeface="+mj-lt"/>
              </a:rPr>
              <a:t>OAM collects </a:t>
            </a:r>
            <a:r>
              <a:rPr lang="en-GB" altLang="zh-CN" sz="1100" dirty="0" smtClean="0">
                <a:solidFill>
                  <a:schemeClr val="tx2"/>
                </a:solidFill>
                <a:latin typeface="+mj-lt"/>
              </a:rPr>
              <a:t>QFI and network level </a:t>
            </a:r>
            <a:r>
              <a:rPr lang="en-GB" altLang="zh-CN" sz="1100" dirty="0">
                <a:solidFill>
                  <a:schemeClr val="tx2"/>
                </a:solidFill>
                <a:latin typeface="+mj-lt"/>
              </a:rPr>
              <a:t>network </a:t>
            </a:r>
            <a:r>
              <a:rPr lang="en-GB" altLang="zh-CN" sz="1100" dirty="0" smtClean="0">
                <a:solidFill>
                  <a:schemeClr val="tx2"/>
                </a:solidFill>
                <a:latin typeface="+mj-lt"/>
              </a:rPr>
              <a:t>data from 5GC NFs;</a:t>
            </a:r>
            <a:endParaRPr lang="en-US" sz="1100" dirty="0">
              <a:solidFill>
                <a:schemeClr val="tx2"/>
              </a:solidFill>
              <a:latin typeface="+mj-lt"/>
            </a:endParaRPr>
          </a:p>
          <a:p>
            <a:pPr marL="230400" lvl="2" indent="-230400">
              <a:spcBef>
                <a:spcPts val="0"/>
              </a:spcBef>
              <a:spcAft>
                <a:spcPts val="300"/>
              </a:spcAft>
              <a:buClr>
                <a:srgbClr val="461100"/>
              </a:buClr>
              <a:buSzPct val="100000"/>
              <a:buBlip>
                <a:blip r:embed="rId3"/>
              </a:buBlip>
              <a:defRPr/>
            </a:pPr>
            <a:r>
              <a:rPr lang="en-US" sz="1100" dirty="0">
                <a:solidFill>
                  <a:schemeClr val="tx2"/>
                </a:solidFill>
                <a:latin typeface="+mj-lt"/>
              </a:rPr>
              <a:t>OAM provides </a:t>
            </a:r>
            <a:r>
              <a:rPr lang="en-GB" altLang="zh-CN" sz="1100" dirty="0" smtClean="0">
                <a:solidFill>
                  <a:schemeClr val="tx2"/>
                </a:solidFill>
                <a:latin typeface="+mj-lt"/>
              </a:rPr>
              <a:t>QFI and network level </a:t>
            </a:r>
            <a:r>
              <a:rPr lang="en-GB" altLang="zh-CN" sz="1100" dirty="0">
                <a:solidFill>
                  <a:schemeClr val="tx2"/>
                </a:solidFill>
                <a:latin typeface="+mj-lt"/>
              </a:rPr>
              <a:t>network </a:t>
            </a:r>
            <a:r>
              <a:rPr lang="en-GB" altLang="zh-CN" sz="1100" dirty="0" smtClean="0">
                <a:solidFill>
                  <a:schemeClr val="tx2"/>
                </a:solidFill>
                <a:latin typeface="+mj-lt"/>
              </a:rPr>
              <a:t>data to NWDAF.</a:t>
            </a:r>
            <a:endParaRPr lang="en-US" sz="1100" dirty="0">
              <a:solidFill>
                <a:schemeClr val="tx2"/>
              </a:solidFill>
              <a:latin typeface="+mj-lt"/>
            </a:endParaRPr>
          </a:p>
        </p:txBody>
      </p:sp>
      <p:grpSp>
        <p:nvGrpSpPr>
          <p:cNvPr id="9" name="组合 8"/>
          <p:cNvGrpSpPr/>
          <p:nvPr/>
        </p:nvGrpSpPr>
        <p:grpSpPr>
          <a:xfrm>
            <a:off x="4896424" y="3370190"/>
            <a:ext cx="3945061" cy="1275874"/>
            <a:chOff x="1937849" y="4573060"/>
            <a:chExt cx="5652629" cy="1599151"/>
          </a:xfrm>
        </p:grpSpPr>
        <p:sp>
          <p:nvSpPr>
            <p:cNvPr id="10" name="文本框 9"/>
            <p:cNvSpPr txBox="1"/>
            <p:nvPr/>
          </p:nvSpPr>
          <p:spPr>
            <a:xfrm>
              <a:off x="1937849" y="4573060"/>
              <a:ext cx="1371501" cy="369332"/>
            </a:xfrm>
            <a:prstGeom prst="rect">
              <a:avLst/>
            </a:prstGeom>
            <a:noFill/>
            <a:ln>
              <a:solidFill>
                <a:schemeClr val="tx1"/>
              </a:solidFill>
            </a:ln>
          </p:spPr>
          <p:txBody>
            <a:bodyPr wrap="square" rtlCol="0">
              <a:spAutoFit/>
            </a:bodyPr>
            <a:lstStyle/>
            <a:p>
              <a:pPr algn="ctr"/>
              <a:r>
                <a:rPr lang="en-US" dirty="0" smtClean="0"/>
                <a:t>OAM</a:t>
              </a:r>
              <a:endParaRPr lang="en-US" dirty="0"/>
            </a:p>
          </p:txBody>
        </p:sp>
        <p:sp>
          <p:nvSpPr>
            <p:cNvPr id="11" name="文本框 10"/>
            <p:cNvSpPr txBox="1"/>
            <p:nvPr/>
          </p:nvSpPr>
          <p:spPr>
            <a:xfrm>
              <a:off x="6078310" y="4573060"/>
              <a:ext cx="1512168" cy="369332"/>
            </a:xfrm>
            <a:prstGeom prst="rect">
              <a:avLst/>
            </a:prstGeom>
            <a:noFill/>
            <a:ln>
              <a:solidFill>
                <a:schemeClr val="tx1"/>
              </a:solidFill>
            </a:ln>
          </p:spPr>
          <p:txBody>
            <a:bodyPr wrap="square" rtlCol="0">
              <a:spAutoFit/>
            </a:bodyPr>
            <a:lstStyle/>
            <a:p>
              <a:pPr algn="ctr"/>
              <a:r>
                <a:rPr lang="en-US" dirty="0" smtClean="0"/>
                <a:t>NWDAF</a:t>
              </a:r>
              <a:endParaRPr lang="en-US" dirty="0"/>
            </a:p>
          </p:txBody>
        </p:sp>
        <p:cxnSp>
          <p:nvCxnSpPr>
            <p:cNvPr id="12" name="直接箭头连接符 11"/>
            <p:cNvCxnSpPr/>
            <p:nvPr/>
          </p:nvCxnSpPr>
          <p:spPr bwMode="auto">
            <a:xfrm flipH="1">
              <a:off x="3269998" y="4645068"/>
              <a:ext cx="2808000" cy="0"/>
            </a:xfrm>
            <a:prstGeom prst="straightConnector1">
              <a:avLst/>
            </a:prstGeom>
            <a:noFill/>
            <a:ln w="34925" cap="flat" cmpd="sng" algn="ctr">
              <a:solidFill>
                <a:schemeClr val="tx1"/>
              </a:solidFill>
              <a:prstDash val="solid"/>
              <a:round/>
              <a:headEnd type="triangle" w="med" len="med"/>
              <a:tailEnd type="ova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直接箭头连接符 12"/>
            <p:cNvCxnSpPr>
              <a:stCxn id="14" idx="0"/>
              <a:endCxn id="10" idx="3"/>
            </p:cNvCxnSpPr>
            <p:nvPr/>
          </p:nvCxnSpPr>
          <p:spPr bwMode="auto">
            <a:xfrm flipH="1" flipV="1">
              <a:off x="3309350" y="4757726"/>
              <a:ext cx="1371685" cy="517283"/>
            </a:xfrm>
            <a:prstGeom prst="straightConnector1">
              <a:avLst/>
            </a:prstGeom>
            <a:noFill/>
            <a:ln w="9525" cap="flat" cmpd="sng" algn="ctr">
              <a:solidFill>
                <a:schemeClr val="tx1"/>
              </a:solidFill>
              <a:prstDash val="solid"/>
              <a:round/>
              <a:headEnd type="oval"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 name="文本框 13"/>
            <p:cNvSpPr txBox="1"/>
            <p:nvPr/>
          </p:nvSpPr>
          <p:spPr>
            <a:xfrm>
              <a:off x="3812570" y="5275009"/>
              <a:ext cx="1736930" cy="246221"/>
            </a:xfrm>
            <a:prstGeom prst="rect">
              <a:avLst/>
            </a:prstGeom>
            <a:noFill/>
            <a:ln>
              <a:solidFill>
                <a:schemeClr val="tx1"/>
              </a:solidFill>
            </a:ln>
          </p:spPr>
          <p:txBody>
            <a:bodyPr wrap="square" rtlCol="0">
              <a:spAutoFit/>
            </a:bodyPr>
            <a:lstStyle/>
            <a:p>
              <a:pPr algn="ctr"/>
              <a:r>
                <a:rPr lang="en-US" dirty="0" smtClean="0"/>
                <a:t>5GC NF (e.g. PCF)</a:t>
              </a:r>
              <a:endParaRPr lang="en-US" dirty="0"/>
            </a:p>
          </p:txBody>
        </p:sp>
        <p:cxnSp>
          <p:nvCxnSpPr>
            <p:cNvPr id="15" name="直接连接符 14"/>
            <p:cNvCxnSpPr>
              <a:stCxn id="16" idx="3"/>
            </p:cNvCxnSpPr>
            <p:nvPr/>
          </p:nvCxnSpPr>
          <p:spPr bwMode="auto">
            <a:xfrm flipH="1">
              <a:off x="2577222" y="5065465"/>
              <a:ext cx="1411316" cy="79504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 name="椭圆 15"/>
            <p:cNvSpPr/>
            <p:nvPr/>
          </p:nvSpPr>
          <p:spPr bwMode="auto">
            <a:xfrm>
              <a:off x="3978017" y="4942540"/>
              <a:ext cx="71844" cy="144016"/>
            </a:xfrm>
            <a:prstGeom prst="ellips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en-US" sz="1800" b="0" i="0" u="none" strike="noStrike" cap="none" normalizeH="0" baseline="0" smtClean="0">
                <a:ln>
                  <a:noFill/>
                </a:ln>
                <a:solidFill>
                  <a:schemeClr val="tx1"/>
                </a:solidFill>
                <a:effectLst/>
                <a:latin typeface="Arial" charset="0"/>
                <a:ea typeface="宋体" charset="-122"/>
              </a:endParaRPr>
            </a:p>
          </p:txBody>
        </p:sp>
        <p:sp>
          <p:nvSpPr>
            <p:cNvPr id="17" name="椭圆 16"/>
            <p:cNvSpPr/>
            <p:nvPr/>
          </p:nvSpPr>
          <p:spPr bwMode="auto">
            <a:xfrm>
              <a:off x="5346180" y="4580532"/>
              <a:ext cx="66984" cy="144016"/>
            </a:xfrm>
            <a:prstGeom prst="ellips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en-US" sz="1800" b="0" i="0" u="none" strike="noStrike" cap="none" normalizeH="0" baseline="0" smtClean="0">
                <a:ln>
                  <a:noFill/>
                </a:ln>
                <a:solidFill>
                  <a:schemeClr val="tx1"/>
                </a:solidFill>
                <a:effectLst/>
                <a:latin typeface="Arial" charset="0"/>
                <a:ea typeface="宋体" charset="-122"/>
              </a:endParaRPr>
            </a:p>
          </p:txBody>
        </p:sp>
        <p:cxnSp>
          <p:nvCxnSpPr>
            <p:cNvPr id="18" name="直接连接符 17"/>
            <p:cNvCxnSpPr>
              <a:stCxn id="17" idx="6"/>
            </p:cNvCxnSpPr>
            <p:nvPr/>
          </p:nvCxnSpPr>
          <p:spPr bwMode="auto">
            <a:xfrm>
              <a:off x="5413163" y="4652539"/>
              <a:ext cx="1615095" cy="1519672"/>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9" name="矩形 18"/>
          <p:cNvSpPr/>
          <p:nvPr/>
        </p:nvSpPr>
        <p:spPr>
          <a:xfrm>
            <a:off x="281742" y="3092393"/>
            <a:ext cx="1053443" cy="289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marL="12700" lvl="3">
              <a:spcBef>
                <a:spcPct val="20000"/>
              </a:spcBef>
              <a:buClr>
                <a:srgbClr val="461100"/>
              </a:buClr>
              <a:buSzPct val="100000"/>
              <a:buFont typeface="Arial" panose="020B0604020202020204" pitchFamily="34" charset="0"/>
              <a:buNone/>
            </a:pPr>
            <a:r>
              <a:rPr lang="en-GB" sz="1500" b="1" dirty="0">
                <a:solidFill>
                  <a:srgbClr val="002060"/>
                </a:solidFill>
                <a:latin typeface="+mj-lt"/>
                <a:ea typeface="黑体" pitchFamily="49" charset="-122"/>
              </a:rPr>
              <a:t>Option </a:t>
            </a:r>
            <a:r>
              <a:rPr lang="en-GB" sz="1500" b="1" dirty="0" smtClean="0">
                <a:solidFill>
                  <a:srgbClr val="002060"/>
                </a:solidFill>
                <a:latin typeface="+mj-lt"/>
                <a:ea typeface="黑体" pitchFamily="49" charset="-122"/>
              </a:rPr>
              <a:t>1</a:t>
            </a:r>
            <a:endParaRPr lang="en-GB" sz="1500" b="1" dirty="0">
              <a:solidFill>
                <a:srgbClr val="002060"/>
              </a:solidFill>
              <a:latin typeface="+mj-lt"/>
              <a:ea typeface="黑体" pitchFamily="49" charset="-122"/>
            </a:endParaRPr>
          </a:p>
        </p:txBody>
      </p:sp>
      <p:sp>
        <p:nvSpPr>
          <p:cNvPr id="20" name="文本框 19"/>
          <p:cNvSpPr txBox="1"/>
          <p:nvPr/>
        </p:nvSpPr>
        <p:spPr>
          <a:xfrm>
            <a:off x="114293" y="4397371"/>
            <a:ext cx="4676192" cy="469359"/>
          </a:xfrm>
          <a:prstGeom prst="rect">
            <a:avLst/>
          </a:prstGeom>
          <a:noFill/>
        </p:spPr>
        <p:txBody>
          <a:bodyPr wrap="square" rtlCol="0">
            <a:spAutoFit/>
          </a:bodyPr>
          <a:lstStyle/>
          <a:p>
            <a:pPr marL="230400" lvl="2" indent="-230400">
              <a:spcBef>
                <a:spcPts val="0"/>
              </a:spcBef>
              <a:spcAft>
                <a:spcPts val="300"/>
              </a:spcAft>
              <a:buClr>
                <a:srgbClr val="461100"/>
              </a:buClr>
              <a:buSzPct val="100000"/>
              <a:buBlip>
                <a:blip r:embed="rId3"/>
              </a:buBlip>
              <a:defRPr/>
            </a:pPr>
            <a:r>
              <a:rPr lang="en-US" sz="1100" dirty="0" smtClean="0">
                <a:solidFill>
                  <a:schemeClr val="tx2"/>
                </a:solidFill>
                <a:latin typeface="+mj-lt"/>
              </a:rPr>
              <a:t>5GC NFs provide </a:t>
            </a:r>
            <a:r>
              <a:rPr lang="en-GB" altLang="zh-CN" sz="1100" dirty="0" smtClean="0">
                <a:solidFill>
                  <a:schemeClr val="tx2"/>
                </a:solidFill>
                <a:latin typeface="+mj-lt"/>
              </a:rPr>
              <a:t>QFI </a:t>
            </a:r>
            <a:r>
              <a:rPr lang="en-GB" altLang="zh-CN" sz="1100" dirty="0">
                <a:solidFill>
                  <a:schemeClr val="tx2"/>
                </a:solidFill>
                <a:latin typeface="+mj-lt"/>
              </a:rPr>
              <a:t>level network </a:t>
            </a:r>
            <a:r>
              <a:rPr lang="en-GB" altLang="zh-CN" sz="1100" dirty="0" smtClean="0">
                <a:solidFill>
                  <a:schemeClr val="tx2"/>
                </a:solidFill>
                <a:latin typeface="+mj-lt"/>
              </a:rPr>
              <a:t>data </a:t>
            </a:r>
            <a:r>
              <a:rPr lang="en-US" altLang="zh-CN" sz="1100" dirty="0" smtClean="0">
                <a:solidFill>
                  <a:schemeClr val="tx2"/>
                </a:solidFill>
                <a:latin typeface="+mj-lt"/>
              </a:rPr>
              <a:t>to the NWDAF;</a:t>
            </a:r>
            <a:endParaRPr lang="en-US" sz="1100" dirty="0">
              <a:solidFill>
                <a:schemeClr val="tx2"/>
              </a:solidFill>
              <a:latin typeface="+mj-lt"/>
            </a:endParaRPr>
          </a:p>
          <a:p>
            <a:pPr marL="230400" lvl="2" indent="-230400">
              <a:spcBef>
                <a:spcPts val="0"/>
              </a:spcBef>
              <a:spcAft>
                <a:spcPts val="300"/>
              </a:spcAft>
              <a:buClr>
                <a:srgbClr val="461100"/>
              </a:buClr>
              <a:buSzPct val="100000"/>
              <a:buBlip>
                <a:blip r:embed="rId3"/>
              </a:buBlip>
              <a:defRPr/>
            </a:pPr>
            <a:r>
              <a:rPr lang="en-US" sz="1100" dirty="0">
                <a:solidFill>
                  <a:schemeClr val="tx2"/>
                </a:solidFill>
                <a:latin typeface="+mj-lt"/>
              </a:rPr>
              <a:t>OAM provides </a:t>
            </a:r>
            <a:r>
              <a:rPr lang="en-GB" sz="1100" dirty="0" smtClean="0">
                <a:solidFill>
                  <a:schemeClr val="tx2"/>
                </a:solidFill>
                <a:latin typeface="+mj-lt"/>
              </a:rPr>
              <a:t>network level data </a:t>
            </a:r>
            <a:r>
              <a:rPr lang="en-US" sz="1100" dirty="0" smtClean="0">
                <a:solidFill>
                  <a:schemeClr val="tx2"/>
                </a:solidFill>
                <a:latin typeface="+mj-lt"/>
              </a:rPr>
              <a:t>to the NWDAF.</a:t>
            </a:r>
            <a:endParaRPr lang="en-US" sz="1100" dirty="0">
              <a:solidFill>
                <a:schemeClr val="tx2"/>
              </a:solidFill>
              <a:latin typeface="+mj-lt"/>
            </a:endParaRPr>
          </a:p>
        </p:txBody>
      </p:sp>
      <p:grpSp>
        <p:nvGrpSpPr>
          <p:cNvPr id="21" name="组合 20"/>
          <p:cNvGrpSpPr/>
          <p:nvPr/>
        </p:nvGrpSpPr>
        <p:grpSpPr>
          <a:xfrm>
            <a:off x="262805" y="3377475"/>
            <a:ext cx="4140149" cy="1268589"/>
            <a:chOff x="1937849" y="1333394"/>
            <a:chExt cx="5652629" cy="1532697"/>
          </a:xfrm>
        </p:grpSpPr>
        <p:sp>
          <p:nvSpPr>
            <p:cNvPr id="22" name="文本框 21"/>
            <p:cNvSpPr txBox="1"/>
            <p:nvPr/>
          </p:nvSpPr>
          <p:spPr>
            <a:xfrm>
              <a:off x="1937849" y="1333394"/>
              <a:ext cx="1371501" cy="369332"/>
            </a:xfrm>
            <a:prstGeom prst="rect">
              <a:avLst/>
            </a:prstGeom>
            <a:noFill/>
            <a:ln>
              <a:solidFill>
                <a:schemeClr val="tx1"/>
              </a:solidFill>
            </a:ln>
          </p:spPr>
          <p:txBody>
            <a:bodyPr wrap="square" rtlCol="0">
              <a:spAutoFit/>
            </a:bodyPr>
            <a:lstStyle/>
            <a:p>
              <a:pPr algn="ctr"/>
              <a:r>
                <a:rPr lang="en-US" dirty="0" smtClean="0"/>
                <a:t>OAM</a:t>
              </a:r>
              <a:endParaRPr lang="en-US" dirty="0"/>
            </a:p>
          </p:txBody>
        </p:sp>
        <p:sp>
          <p:nvSpPr>
            <p:cNvPr id="23" name="文本框 22"/>
            <p:cNvSpPr txBox="1"/>
            <p:nvPr/>
          </p:nvSpPr>
          <p:spPr>
            <a:xfrm>
              <a:off x="6078310" y="1333394"/>
              <a:ext cx="1512168" cy="369332"/>
            </a:xfrm>
            <a:prstGeom prst="rect">
              <a:avLst/>
            </a:prstGeom>
            <a:noFill/>
            <a:ln>
              <a:solidFill>
                <a:schemeClr val="tx1"/>
              </a:solidFill>
            </a:ln>
          </p:spPr>
          <p:txBody>
            <a:bodyPr wrap="square" rtlCol="0">
              <a:spAutoFit/>
            </a:bodyPr>
            <a:lstStyle/>
            <a:p>
              <a:pPr algn="ctr"/>
              <a:r>
                <a:rPr lang="en-US" dirty="0" smtClean="0"/>
                <a:t>NWDAF</a:t>
              </a:r>
              <a:endParaRPr lang="en-US" dirty="0"/>
            </a:p>
          </p:txBody>
        </p:sp>
        <p:cxnSp>
          <p:nvCxnSpPr>
            <p:cNvPr id="24" name="直接箭头连接符 23"/>
            <p:cNvCxnSpPr/>
            <p:nvPr/>
          </p:nvCxnSpPr>
          <p:spPr bwMode="auto">
            <a:xfrm flipH="1">
              <a:off x="3269998" y="1405402"/>
              <a:ext cx="2808000" cy="0"/>
            </a:xfrm>
            <a:prstGeom prst="straightConnector1">
              <a:avLst/>
            </a:prstGeom>
            <a:noFill/>
            <a:ln w="9525" cap="flat" cmpd="sng" algn="ctr">
              <a:solidFill>
                <a:schemeClr val="tx1"/>
              </a:solidFill>
              <a:prstDash val="solid"/>
              <a:round/>
              <a:headEnd type="triangle" w="med" len="med"/>
              <a:tailEnd type="ova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 name="直接箭头连接符 24"/>
            <p:cNvCxnSpPr>
              <a:stCxn id="26" idx="0"/>
              <a:endCxn id="23" idx="1"/>
            </p:cNvCxnSpPr>
            <p:nvPr/>
          </p:nvCxnSpPr>
          <p:spPr bwMode="auto">
            <a:xfrm flipV="1">
              <a:off x="4681035" y="1518060"/>
              <a:ext cx="1397275" cy="517283"/>
            </a:xfrm>
            <a:prstGeom prst="straightConnector1">
              <a:avLst/>
            </a:prstGeom>
            <a:noFill/>
            <a:ln w="9525" cap="flat" cmpd="sng" algn="ctr">
              <a:solidFill>
                <a:schemeClr val="tx1"/>
              </a:solidFill>
              <a:prstDash val="solid"/>
              <a:round/>
              <a:headEnd type="oval"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6" name="文本框 25"/>
            <p:cNvSpPr txBox="1"/>
            <p:nvPr/>
          </p:nvSpPr>
          <p:spPr>
            <a:xfrm>
              <a:off x="3812570" y="2035343"/>
              <a:ext cx="1736930" cy="246221"/>
            </a:xfrm>
            <a:prstGeom prst="rect">
              <a:avLst/>
            </a:prstGeom>
            <a:noFill/>
            <a:ln>
              <a:solidFill>
                <a:schemeClr val="tx1"/>
              </a:solidFill>
            </a:ln>
          </p:spPr>
          <p:txBody>
            <a:bodyPr wrap="square" rtlCol="0">
              <a:spAutoFit/>
            </a:bodyPr>
            <a:lstStyle/>
            <a:p>
              <a:pPr algn="ctr"/>
              <a:r>
                <a:rPr lang="en-US" dirty="0" smtClean="0"/>
                <a:t>5GC NF (e.g. PCF)</a:t>
              </a:r>
              <a:endParaRPr lang="en-US" dirty="0"/>
            </a:p>
          </p:txBody>
        </p:sp>
        <p:cxnSp>
          <p:nvCxnSpPr>
            <p:cNvPr id="27" name="直接连接符 26"/>
            <p:cNvCxnSpPr>
              <a:stCxn id="28" idx="3"/>
            </p:cNvCxnSpPr>
            <p:nvPr/>
          </p:nvCxnSpPr>
          <p:spPr bwMode="auto">
            <a:xfrm flipH="1">
              <a:off x="2827485" y="1468819"/>
              <a:ext cx="1383572" cy="1397272"/>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8" name="椭圆 27"/>
            <p:cNvSpPr/>
            <p:nvPr/>
          </p:nvSpPr>
          <p:spPr bwMode="auto">
            <a:xfrm>
              <a:off x="4200535" y="1345893"/>
              <a:ext cx="71844" cy="144016"/>
            </a:xfrm>
            <a:prstGeom prst="ellips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en-US" sz="1800" b="0" i="0" u="none" strike="noStrike" cap="none" normalizeH="0" baseline="0" smtClean="0">
                <a:ln>
                  <a:noFill/>
                </a:ln>
                <a:solidFill>
                  <a:schemeClr val="tx1"/>
                </a:solidFill>
                <a:effectLst/>
                <a:latin typeface="Arial" charset="0"/>
                <a:ea typeface="宋体" charset="-122"/>
              </a:endParaRPr>
            </a:p>
          </p:txBody>
        </p:sp>
        <p:sp>
          <p:nvSpPr>
            <p:cNvPr id="29" name="椭圆 28"/>
            <p:cNvSpPr/>
            <p:nvPr/>
          </p:nvSpPr>
          <p:spPr bwMode="auto">
            <a:xfrm>
              <a:off x="5402417" y="1694356"/>
              <a:ext cx="66984" cy="144016"/>
            </a:xfrm>
            <a:prstGeom prst="ellips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en-US" sz="1800" b="0" i="0" u="none" strike="noStrike" cap="none" normalizeH="0" baseline="0" smtClean="0">
                <a:ln>
                  <a:noFill/>
                </a:ln>
                <a:solidFill>
                  <a:schemeClr val="tx1"/>
                </a:solidFill>
                <a:effectLst/>
                <a:latin typeface="Arial" charset="0"/>
                <a:ea typeface="宋体" charset="-122"/>
              </a:endParaRPr>
            </a:p>
          </p:txBody>
        </p:sp>
        <p:cxnSp>
          <p:nvCxnSpPr>
            <p:cNvPr id="30" name="直接连接符 29"/>
            <p:cNvCxnSpPr/>
            <p:nvPr/>
          </p:nvCxnSpPr>
          <p:spPr bwMode="auto">
            <a:xfrm>
              <a:off x="5469401" y="1808323"/>
              <a:ext cx="802878" cy="846527"/>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aphicFrame>
        <p:nvGraphicFramePr>
          <p:cNvPr id="31" name="表格 30"/>
          <p:cNvGraphicFramePr>
            <a:graphicFrameLocks noGrp="1"/>
          </p:cNvGraphicFramePr>
          <p:nvPr>
            <p:extLst>
              <p:ext uri="{D42A27DB-BD31-4B8C-83A1-F6EECF244321}">
                <p14:modId xmlns:p14="http://schemas.microsoft.com/office/powerpoint/2010/main" val="2761635772"/>
              </p:ext>
            </p:extLst>
          </p:nvPr>
        </p:nvGraphicFramePr>
        <p:xfrm>
          <a:off x="95446" y="682226"/>
          <a:ext cx="4297863" cy="2232300"/>
        </p:xfrm>
        <a:graphic>
          <a:graphicData uri="http://schemas.openxmlformats.org/drawingml/2006/table">
            <a:tbl>
              <a:tblPr/>
              <a:tblGrid>
                <a:gridCol w="1461234"/>
                <a:gridCol w="2836629"/>
              </a:tblGrid>
              <a:tr h="269097">
                <a:tc gridSpan="2">
                  <a:txBody>
                    <a:bodyPr/>
                    <a:lstStyle/>
                    <a:p>
                      <a:pPr algn="l" hangingPunct="0">
                        <a:spcAft>
                          <a:spcPts val="0"/>
                        </a:spcAft>
                      </a:pPr>
                      <a:r>
                        <a:rPr lang="en-US" sz="1050" b="1" kern="1200" dirty="0" smtClean="0">
                          <a:solidFill>
                            <a:srgbClr val="FF0000"/>
                          </a:solidFill>
                          <a:effectLst/>
                          <a:latin typeface="Calibri" panose="020F0502020204030204" pitchFamily="34" charset="0"/>
                          <a:ea typeface="宋体" panose="02010600030101010101" pitchFamily="2" charset="-122"/>
                          <a:cs typeface="Calibri" panose="020F0502020204030204" pitchFamily="34" charset="0"/>
                        </a:rPr>
                        <a:t>QFI Level measurements/KPIs as defined in </a:t>
                      </a:r>
                      <a:r>
                        <a:rPr lang="en-GB" altLang="ja-JP" sz="1050" b="1" kern="1200" dirty="0" smtClean="0">
                          <a:solidFill>
                            <a:srgbClr val="FF0000"/>
                          </a:solidFill>
                          <a:effectLst/>
                          <a:latin typeface="Calibri" panose="020F0502020204030204" pitchFamily="34" charset="0"/>
                          <a:ea typeface="宋体" panose="02010600030101010101" pitchFamily="2" charset="-122"/>
                          <a:cs typeface="Calibri" panose="020F0502020204030204" pitchFamily="34" charset="0"/>
                        </a:rPr>
                        <a:t>Table 6.3.1.1-2, TR 23.791 for solution 3: </a:t>
                      </a:r>
                      <a:r>
                        <a:rPr lang="en-GB" altLang="ja-JP" sz="1050" b="1" kern="1200" dirty="0" err="1" smtClean="0">
                          <a:solidFill>
                            <a:srgbClr val="FF0000"/>
                          </a:solidFill>
                          <a:effectLst/>
                          <a:latin typeface="Calibri" panose="020F0502020204030204" pitchFamily="34" charset="0"/>
                          <a:ea typeface="宋体" panose="02010600030101010101" pitchFamily="2" charset="-122"/>
                          <a:cs typeface="Calibri" panose="020F0502020204030204" pitchFamily="34" charset="0"/>
                        </a:rPr>
                        <a:t>QoS</a:t>
                      </a:r>
                      <a:r>
                        <a:rPr lang="en-GB" altLang="ja-JP" sz="1050" b="1" kern="1200" dirty="0" smtClean="0">
                          <a:solidFill>
                            <a:srgbClr val="FF0000"/>
                          </a:solidFill>
                          <a:effectLst/>
                          <a:latin typeface="Calibri" panose="020F0502020204030204" pitchFamily="34" charset="0"/>
                          <a:ea typeface="宋体" panose="02010600030101010101" pitchFamily="2" charset="-122"/>
                          <a:cs typeface="Calibri" panose="020F0502020204030204" pitchFamily="34" charset="0"/>
                        </a:rPr>
                        <a:t> profile provisioning</a:t>
                      </a:r>
                      <a:endParaRPr lang="en-US" sz="1050" b="1" kern="1200" dirty="0">
                        <a:solidFill>
                          <a:srgbClr val="FF0000"/>
                        </a:solidFill>
                        <a:effectLst/>
                        <a:latin typeface="Calibri" panose="020F0502020204030204" pitchFamily="34" charset="0"/>
                        <a:ea typeface="宋体" panose="02010600030101010101" pitchFamily="2" charset="-122"/>
                        <a:cs typeface="Calibri" panose="020F0502020204030204" pitchFamily="34" charset="0"/>
                      </a:endParaRPr>
                    </a:p>
                  </a:txBody>
                  <a:tcPr marL="45314" marR="45314" marT="0" marB="0">
                    <a:solidFill>
                      <a:srgbClr val="CCFFFF"/>
                    </a:solidFill>
                  </a:tcPr>
                </a:tc>
                <a:tc hMerge="1">
                  <a:txBody>
                    <a:bodyPr/>
                    <a:lstStyle/>
                    <a:p>
                      <a:pPr algn="ctr" hangingPunct="0">
                        <a:spcAft>
                          <a:spcPts val="0"/>
                        </a:spcAft>
                      </a:pPr>
                      <a:endParaRPr lang="en-US" sz="800" b="1"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45314" marR="45314" marT="0" marB="0">
                    <a:solidFill>
                      <a:schemeClr val="bg2">
                        <a:lumMod val="60000"/>
                        <a:lumOff val="40000"/>
                      </a:schemeClr>
                    </a:solidFill>
                  </a:tcPr>
                </a:tc>
              </a:tr>
              <a:tr h="269097">
                <a:tc>
                  <a:txBody>
                    <a:bodyPr/>
                    <a:lstStyle/>
                    <a:p>
                      <a:pPr algn="l" hangingPunct="0">
                        <a:spcAft>
                          <a:spcPts val="0"/>
                        </a:spcAft>
                      </a:pPr>
                      <a:r>
                        <a:rPr lang="x-none" sz="900" b="0" dirty="0">
                          <a:solidFill>
                            <a:schemeClr val="tx1"/>
                          </a:solidFill>
                          <a:effectLst/>
                          <a:latin typeface="Calibri" panose="020F0502020204030204" pitchFamily="34" charset="0"/>
                          <a:cs typeface="Calibri" panose="020F0502020204030204" pitchFamily="34" charset="0"/>
                        </a:rPr>
                        <a:t>S-NSSAI</a:t>
                      </a:r>
                      <a:endParaRPr lang="en-US" sz="900" b="0" dirty="0">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a:txBody>
                  <a:tcPr marL="45314" marR="45314" marT="0" marB="0"/>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x-none" sz="900" b="0" dirty="0" smtClean="0">
                          <a:solidFill>
                            <a:schemeClr val="tx1"/>
                          </a:solidFill>
                          <a:effectLst/>
                          <a:latin typeface="Calibri" panose="020F0502020204030204" pitchFamily="34" charset="0"/>
                          <a:cs typeface="Calibri" panose="020F0502020204030204" pitchFamily="34" charset="0"/>
                        </a:rPr>
                        <a:t>T</a:t>
                      </a:r>
                      <a:r>
                        <a:rPr lang="en-US" sz="900" b="0" dirty="0" smtClean="0">
                          <a:solidFill>
                            <a:schemeClr val="tx1"/>
                          </a:solidFill>
                          <a:effectLst/>
                          <a:latin typeface="Calibri" panose="020F0502020204030204" pitchFamily="34" charset="0"/>
                          <a:cs typeface="Calibri" panose="020F0502020204030204" pitchFamily="34" charset="0"/>
                        </a:rPr>
                        <a:t>o</a:t>
                      </a:r>
                      <a:r>
                        <a:rPr lang="en-US" sz="900" b="0" baseline="0" dirty="0" smtClean="0">
                          <a:solidFill>
                            <a:schemeClr val="tx1"/>
                          </a:solidFill>
                          <a:effectLst/>
                          <a:latin typeface="Calibri" panose="020F0502020204030204" pitchFamily="34" charset="0"/>
                          <a:cs typeface="Calibri" panose="020F0502020204030204" pitchFamily="34" charset="0"/>
                        </a:rPr>
                        <a:t> </a:t>
                      </a:r>
                      <a:r>
                        <a:rPr lang="x-none" sz="900" b="0" dirty="0" smtClean="0">
                          <a:solidFill>
                            <a:schemeClr val="tx1"/>
                          </a:solidFill>
                          <a:effectLst/>
                          <a:latin typeface="Calibri" panose="020F0502020204030204" pitchFamily="34" charset="0"/>
                          <a:cs typeface="Calibri" panose="020F0502020204030204" pitchFamily="34" charset="0"/>
                        </a:rPr>
                        <a:t>identify </a:t>
                      </a:r>
                      <a:r>
                        <a:rPr lang="x-none" sz="900" b="0" dirty="0">
                          <a:solidFill>
                            <a:schemeClr val="tx1"/>
                          </a:solidFill>
                          <a:effectLst/>
                          <a:latin typeface="Calibri" panose="020F0502020204030204" pitchFamily="34" charset="0"/>
                          <a:cs typeface="Calibri" panose="020F0502020204030204" pitchFamily="34" charset="0"/>
                        </a:rPr>
                        <a:t>the S-NSSAI </a:t>
                      </a:r>
                      <a:r>
                        <a:rPr lang="en-US" sz="900" b="0" dirty="0" smtClean="0">
                          <a:solidFill>
                            <a:schemeClr val="tx1"/>
                          </a:solidFill>
                          <a:effectLst/>
                          <a:latin typeface="Calibri" panose="020F0502020204030204" pitchFamily="34" charset="0"/>
                          <a:cs typeface="Calibri" panose="020F0502020204030204" pitchFamily="34" charset="0"/>
                        </a:rPr>
                        <a:t>(</a:t>
                      </a:r>
                      <a:r>
                        <a:rPr lang="x-none" sz="900" b="0" dirty="0" smtClean="0">
                          <a:solidFill>
                            <a:schemeClr val="tx1"/>
                          </a:solidFill>
                          <a:effectLst/>
                          <a:latin typeface="Calibri" panose="020F0502020204030204" pitchFamily="34" charset="0"/>
                          <a:cs typeface="Calibri" panose="020F0502020204030204" pitchFamily="34" charset="0"/>
                        </a:rPr>
                        <a:t>SMF/AMF</a:t>
                      </a:r>
                      <a:r>
                        <a:rPr lang="en-US" sz="900" b="0" dirty="0" smtClean="0">
                          <a:solidFill>
                            <a:schemeClr val="tx1"/>
                          </a:solidFill>
                          <a:effectLst/>
                          <a:latin typeface="Calibri" panose="020F0502020204030204" pitchFamily="34" charset="0"/>
                          <a:cs typeface="Calibri" panose="020F0502020204030204" pitchFamily="34" charset="0"/>
                        </a:rPr>
                        <a:t>)</a:t>
                      </a:r>
                      <a:endParaRPr lang="en-US" sz="900" b="0" dirty="0">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a:txBody>
                  <a:tcPr marL="45314" marR="45314" marT="0" marB="0"/>
                </a:tc>
              </a:tr>
              <a:tr h="284916">
                <a:tc>
                  <a:txBody>
                    <a:bodyPr/>
                    <a:lstStyle/>
                    <a:p>
                      <a:pPr algn="l" hangingPunct="0">
                        <a:spcAft>
                          <a:spcPts val="0"/>
                        </a:spcAft>
                      </a:pPr>
                      <a:r>
                        <a:rPr lang="x-none" sz="900" b="0" dirty="0">
                          <a:effectLst/>
                          <a:latin typeface="Calibri" panose="020F0502020204030204" pitchFamily="34" charset="0"/>
                          <a:cs typeface="Calibri" panose="020F0502020204030204" pitchFamily="34" charset="0"/>
                        </a:rPr>
                        <a:t>Application ID</a:t>
                      </a:r>
                      <a:endParaRPr lang="en-US" sz="900" b="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45314" marR="45314" marT="0" marB="0"/>
                </a:tc>
                <a:tc>
                  <a:txBody>
                    <a:bodyPr/>
                    <a:lstStyle/>
                    <a:p>
                      <a:pPr algn="l" hangingPunct="0">
                        <a:spcAft>
                          <a:spcPts val="0"/>
                        </a:spcAft>
                      </a:pPr>
                      <a:r>
                        <a:rPr lang="en-US" sz="900" b="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To identify application</a:t>
                      </a:r>
                      <a:r>
                        <a:rPr lang="en-US" sz="900" b="0" baseline="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 (PCF)</a:t>
                      </a:r>
                      <a:endParaRPr lang="en-US" sz="900" b="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45314" marR="45314" marT="0" marB="0"/>
                </a:tc>
              </a:tr>
              <a:tr h="269097">
                <a:tc>
                  <a:txBody>
                    <a:bodyPr/>
                    <a:lstStyle/>
                    <a:p>
                      <a:pPr algn="l" hangingPunct="0">
                        <a:spcAft>
                          <a:spcPts val="0"/>
                        </a:spcAft>
                      </a:pPr>
                      <a:r>
                        <a:rPr lang="x-none" sz="900" b="0" dirty="0">
                          <a:effectLst/>
                          <a:latin typeface="Calibri" panose="020F0502020204030204" pitchFamily="34" charset="0"/>
                          <a:cs typeface="Calibri" panose="020F0502020204030204" pitchFamily="34" charset="0"/>
                        </a:rPr>
                        <a:t>QFI</a:t>
                      </a:r>
                      <a:endParaRPr lang="en-US" sz="900" b="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45314" marR="45314" marT="0" marB="0"/>
                </a:tc>
                <a:tc>
                  <a:txBody>
                    <a:bodyPr/>
                    <a:lstStyle/>
                    <a:p>
                      <a:pPr algn="l" hangingPunct="0">
                        <a:spcAft>
                          <a:spcPts val="0"/>
                        </a:spcAft>
                      </a:pPr>
                      <a:r>
                        <a:rPr lang="x-none" sz="900" b="0" dirty="0">
                          <a:effectLst/>
                          <a:latin typeface="Calibri" panose="020F0502020204030204" pitchFamily="34" charset="0"/>
                          <a:cs typeface="Calibri" panose="020F0502020204030204" pitchFamily="34" charset="0"/>
                        </a:rPr>
                        <a:t>To identify the QoS </a:t>
                      </a:r>
                      <a:r>
                        <a:rPr lang="x-none" sz="900" b="0" dirty="0" smtClean="0">
                          <a:effectLst/>
                          <a:latin typeface="Calibri" panose="020F0502020204030204" pitchFamily="34" charset="0"/>
                          <a:cs typeface="Calibri" panose="020F0502020204030204" pitchFamily="34" charset="0"/>
                        </a:rPr>
                        <a:t>flow</a:t>
                      </a:r>
                      <a:r>
                        <a:rPr lang="en-US" sz="900" b="0" dirty="0" smtClean="0">
                          <a:effectLst/>
                          <a:latin typeface="Calibri" panose="020F0502020204030204" pitchFamily="34" charset="0"/>
                          <a:cs typeface="Calibri" panose="020F0502020204030204" pitchFamily="34" charset="0"/>
                        </a:rPr>
                        <a:t> (PCF/SMF)</a:t>
                      </a:r>
                      <a:endParaRPr lang="en-US" sz="900" b="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45314" marR="45314" marT="0" marB="0"/>
                </a:tc>
              </a:tr>
              <a:tr h="281859">
                <a:tc>
                  <a:txBody>
                    <a:bodyPr/>
                    <a:lstStyle/>
                    <a:p>
                      <a:pPr algn="l" hangingPunct="0">
                        <a:spcAft>
                          <a:spcPts val="0"/>
                        </a:spcAft>
                      </a:pPr>
                      <a:r>
                        <a:rPr lang="x-none" sz="900" b="0" dirty="0">
                          <a:effectLst/>
                          <a:latin typeface="Calibri" panose="020F0502020204030204" pitchFamily="34" charset="0"/>
                          <a:cs typeface="Calibri" panose="020F0502020204030204" pitchFamily="34" charset="0"/>
                        </a:rPr>
                        <a:t>QoS flow Bit </a:t>
                      </a:r>
                      <a:r>
                        <a:rPr lang="x-none" sz="900" b="0" dirty="0" smtClean="0">
                          <a:effectLst/>
                          <a:latin typeface="Calibri" panose="020F0502020204030204" pitchFamily="34" charset="0"/>
                          <a:cs typeface="Calibri" panose="020F0502020204030204" pitchFamily="34" charset="0"/>
                        </a:rPr>
                        <a:t>Rate</a:t>
                      </a:r>
                      <a:endParaRPr lang="en-US" sz="900" b="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45314" marR="45314" marT="0" marB="0"/>
                </a:tc>
                <a:tc>
                  <a:txBody>
                    <a:bodyPr/>
                    <a:lstStyle/>
                    <a:p>
                      <a:pPr hangingPunct="0">
                        <a:spcAft>
                          <a:spcPts val="0"/>
                        </a:spcAft>
                      </a:pPr>
                      <a:r>
                        <a:rPr lang="x-none" sz="900" b="0" dirty="0">
                          <a:effectLst/>
                          <a:latin typeface="Calibri" panose="020F0502020204030204" pitchFamily="34" charset="0"/>
                          <a:cs typeface="Calibri" panose="020F0502020204030204" pitchFamily="34" charset="0"/>
                        </a:rPr>
                        <a:t>To determine the QoS parameter: </a:t>
                      </a:r>
                      <a:r>
                        <a:rPr lang="x-none" sz="900" b="0" dirty="0" smtClean="0">
                          <a:effectLst/>
                          <a:latin typeface="Calibri" panose="020F0502020204030204" pitchFamily="34" charset="0"/>
                          <a:cs typeface="Calibri" panose="020F0502020204030204" pitchFamily="34" charset="0"/>
                        </a:rPr>
                        <a:t>GFBR/MFBR</a:t>
                      </a:r>
                      <a:r>
                        <a:rPr lang="en-US" sz="900" b="0" dirty="0" smtClean="0">
                          <a:effectLst/>
                          <a:latin typeface="Calibri" panose="020F0502020204030204" pitchFamily="34" charset="0"/>
                          <a:cs typeface="Calibri" panose="020F0502020204030204" pitchFamily="34" charset="0"/>
                        </a:rPr>
                        <a:t> (SMF)</a:t>
                      </a:r>
                      <a:endParaRPr lang="en-US" sz="900" b="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45314" marR="45314" marT="0" marB="0"/>
                </a:tc>
              </a:tr>
              <a:tr h="269097">
                <a:tc>
                  <a:txBody>
                    <a:bodyPr/>
                    <a:lstStyle/>
                    <a:p>
                      <a:pPr algn="l" hangingPunct="0">
                        <a:spcAft>
                          <a:spcPts val="0"/>
                        </a:spcAft>
                      </a:pPr>
                      <a:r>
                        <a:rPr lang="x-none" sz="900" b="0" dirty="0">
                          <a:effectLst/>
                          <a:latin typeface="Calibri" panose="020F0502020204030204" pitchFamily="34" charset="0"/>
                          <a:cs typeface="Calibri" panose="020F0502020204030204" pitchFamily="34" charset="0"/>
                        </a:rPr>
                        <a:t>QoS flow </a:t>
                      </a:r>
                      <a:r>
                        <a:rPr lang="en-US" sz="900" b="0" dirty="0" smtClean="0">
                          <a:effectLst/>
                          <a:latin typeface="Calibri" panose="020F0502020204030204" pitchFamily="34" charset="0"/>
                          <a:cs typeface="Calibri" panose="020F0502020204030204" pitchFamily="34" charset="0"/>
                        </a:rPr>
                        <a:t>Packet Delay</a:t>
                      </a:r>
                      <a:endParaRPr lang="en-US" sz="900" b="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45314" marR="45314" marT="0" marB="0"/>
                </a:tc>
                <a:tc>
                  <a:txBody>
                    <a:bodyPr/>
                    <a:lstStyle/>
                    <a:p>
                      <a:pPr hangingPunct="0">
                        <a:spcAft>
                          <a:spcPts val="0"/>
                        </a:spcAft>
                      </a:pPr>
                      <a:r>
                        <a:rPr lang="x-none" sz="900" b="0" dirty="0">
                          <a:effectLst/>
                          <a:latin typeface="Calibri" panose="020F0502020204030204" pitchFamily="34" charset="0"/>
                          <a:cs typeface="Calibri" panose="020F0502020204030204" pitchFamily="34" charset="0"/>
                        </a:rPr>
                        <a:t>To determine the QoS parameter: </a:t>
                      </a:r>
                      <a:r>
                        <a:rPr lang="en-US" sz="900" b="0" dirty="0" smtClean="0">
                          <a:effectLst/>
                          <a:latin typeface="Calibri" panose="020F0502020204030204" pitchFamily="34" charset="0"/>
                          <a:cs typeface="Calibri" panose="020F0502020204030204" pitchFamily="34" charset="0"/>
                        </a:rPr>
                        <a:t>PDB (SMF)</a:t>
                      </a:r>
                      <a:endParaRPr lang="en-US" sz="900" b="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45314" marR="45314" marT="0" marB="0"/>
                </a:tc>
              </a:tr>
              <a:tr h="269097">
                <a:tc>
                  <a:txBody>
                    <a:bodyPr/>
                    <a:lstStyle/>
                    <a:p>
                      <a:pPr algn="l" hangingPunct="0">
                        <a:spcAft>
                          <a:spcPts val="0"/>
                        </a:spcAft>
                      </a:pPr>
                      <a:r>
                        <a:rPr lang="x-none" sz="900" b="0" dirty="0">
                          <a:effectLst/>
                          <a:latin typeface="Calibri" panose="020F0502020204030204" pitchFamily="34" charset="0"/>
                          <a:cs typeface="Calibri" panose="020F0502020204030204" pitchFamily="34" charset="0"/>
                        </a:rPr>
                        <a:t>QoS flow </a:t>
                      </a:r>
                      <a:r>
                        <a:rPr lang="en-US" sz="900" b="0" dirty="0" smtClean="0">
                          <a:effectLst/>
                          <a:latin typeface="Calibri" panose="020F0502020204030204" pitchFamily="34" charset="0"/>
                          <a:cs typeface="Calibri" panose="020F0502020204030204" pitchFamily="34" charset="0"/>
                        </a:rPr>
                        <a:t>Packet Error Rate</a:t>
                      </a:r>
                      <a:endParaRPr lang="en-US" sz="900" b="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45314" marR="45314" marT="0" marB="0"/>
                </a:tc>
                <a:tc>
                  <a:txBody>
                    <a:bodyPr/>
                    <a:lstStyle/>
                    <a:p>
                      <a:pPr hangingPunct="0">
                        <a:spcAft>
                          <a:spcPts val="0"/>
                        </a:spcAft>
                      </a:pPr>
                      <a:r>
                        <a:rPr lang="x-none" sz="900" b="0" dirty="0">
                          <a:effectLst/>
                          <a:latin typeface="Calibri" panose="020F0502020204030204" pitchFamily="34" charset="0"/>
                          <a:cs typeface="Calibri" panose="020F0502020204030204" pitchFamily="34" charset="0"/>
                        </a:rPr>
                        <a:t>To determine the QoS parameter: </a:t>
                      </a:r>
                      <a:r>
                        <a:rPr lang="en-US" sz="900" b="0" dirty="0" smtClean="0">
                          <a:effectLst/>
                          <a:latin typeface="Calibri" panose="020F0502020204030204" pitchFamily="34" charset="0"/>
                          <a:cs typeface="Calibri" panose="020F0502020204030204" pitchFamily="34" charset="0"/>
                        </a:rPr>
                        <a:t>PER (SMF)</a:t>
                      </a:r>
                      <a:endParaRPr lang="en-US" sz="900" b="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45314" marR="45314" marT="0" marB="0"/>
                </a:tc>
              </a:tr>
              <a:tr h="269097">
                <a:tc>
                  <a:txBody>
                    <a:bodyPr/>
                    <a:lstStyle/>
                    <a:p>
                      <a:pPr algn="l" hangingPunct="0">
                        <a:spcAft>
                          <a:spcPts val="0"/>
                        </a:spcAft>
                      </a:pPr>
                      <a:r>
                        <a:rPr lang="en-US" sz="800" b="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a:t>
                      </a:r>
                      <a:endParaRPr lang="en-US" sz="800" b="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45314" marR="45314" marT="0" marB="0"/>
                </a:tc>
                <a:tc>
                  <a:txBody>
                    <a:bodyPr/>
                    <a:lstStyle/>
                    <a:p>
                      <a:pPr hangingPunct="0">
                        <a:spcAft>
                          <a:spcPts val="0"/>
                        </a:spcAft>
                      </a:pPr>
                      <a:r>
                        <a:rPr lang="en-US" sz="800" b="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a:t>
                      </a:r>
                      <a:endParaRPr lang="en-US" sz="800" b="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45314" marR="45314" marT="0" marB="0"/>
                </a:tc>
              </a:tr>
            </a:tbl>
          </a:graphicData>
        </a:graphic>
      </p:graphicFrame>
      <p:graphicFrame>
        <p:nvGraphicFramePr>
          <p:cNvPr id="32" name="表格 2"/>
          <p:cNvGraphicFramePr>
            <a:graphicFrameLocks noGrp="1"/>
          </p:cNvGraphicFramePr>
          <p:nvPr>
            <p:extLst>
              <p:ext uri="{D42A27DB-BD31-4B8C-83A1-F6EECF244321}">
                <p14:modId xmlns:p14="http://schemas.microsoft.com/office/powerpoint/2010/main" val="69187160"/>
              </p:ext>
            </p:extLst>
          </p:nvPr>
        </p:nvGraphicFramePr>
        <p:xfrm>
          <a:off x="4678470" y="667777"/>
          <a:ext cx="4163015" cy="2236392"/>
        </p:xfrm>
        <a:graphic>
          <a:graphicData uri="http://schemas.openxmlformats.org/drawingml/2006/table">
            <a:tbl>
              <a:tblPr firstRow="1" bandRow="1"/>
              <a:tblGrid>
                <a:gridCol w="1827528"/>
                <a:gridCol w="2335487"/>
              </a:tblGrid>
              <a:tr h="96230">
                <a:tc gridSpan="2">
                  <a:txBody>
                    <a:bodyPr/>
                    <a:lstStyle/>
                    <a:p>
                      <a:pPr algn="l"/>
                      <a:r>
                        <a:rPr lang="en-US" altLang="zh-CN" sz="1050" b="1" kern="1200" dirty="0" smtClean="0">
                          <a:solidFill>
                            <a:srgbClr val="FF0000"/>
                          </a:solidFill>
                          <a:effectLst/>
                          <a:latin typeface="Calibri" panose="020F0502020204030204" pitchFamily="34" charset="0"/>
                          <a:ea typeface="宋体" panose="02010600030101010101" pitchFamily="2" charset="-122"/>
                          <a:cs typeface="Calibri" panose="020F0502020204030204" pitchFamily="34" charset="0"/>
                        </a:rPr>
                        <a:t>Network level measurements/KPIs defined in SA5, TS 28.532</a:t>
                      </a:r>
                      <a:endParaRPr lang="zh-CN" altLang="en-US" sz="1050" b="1" kern="1200" dirty="0" smtClean="0">
                        <a:solidFill>
                          <a:srgbClr val="FF0000"/>
                        </a:solidFill>
                        <a:effectLst/>
                        <a:latin typeface="Calibri" panose="020F0502020204030204" pitchFamily="34" charset="0"/>
                        <a:ea typeface="宋体" panose="02010600030101010101" pitchFamily="2" charset="-122"/>
                        <a:cs typeface="Calibri" panose="020F0502020204030204" pitchFamily="34" charset="0"/>
                      </a:endParaRPr>
                    </a:p>
                  </a:txBody>
                  <a:tcPr marL="51422" marR="51422" marT="25711" marB="25711">
                    <a:solidFill>
                      <a:srgbClr val="FFE3C6"/>
                    </a:solidFill>
                  </a:tcPr>
                </a:tc>
                <a:tc hMerge="1">
                  <a:txBody>
                    <a:bodyPr/>
                    <a:lstStyle/>
                    <a:p>
                      <a:pPr algn="ctr"/>
                      <a:endParaRPr lang="zh-CN" altLang="en-US" sz="800" b="1" dirty="0">
                        <a:latin typeface="Calibri" panose="020F0502020204030204" pitchFamily="34" charset="0"/>
                        <a:ea typeface="微软雅黑" panose="020B0503020204020204" pitchFamily="34" charset="-122"/>
                        <a:cs typeface="Calibri" panose="020F0502020204030204" pitchFamily="34" charset="0"/>
                      </a:endParaRPr>
                    </a:p>
                  </a:txBody>
                  <a:tcPr marL="51422" marR="51422" marT="25711" marB="25711">
                    <a:solidFill>
                      <a:srgbClr val="FFE3C6"/>
                    </a:solidFill>
                  </a:tcPr>
                </a:tc>
              </a:tr>
              <a:tr h="114690">
                <a:tc>
                  <a:txBody>
                    <a:bodyPr/>
                    <a:lstStyle/>
                    <a:p>
                      <a:r>
                        <a:rPr lang="en-GB" altLang="zh-CN" sz="900" kern="1200" dirty="0" smtClean="0">
                          <a:effectLst/>
                          <a:latin typeface="Calibri" panose="020F0502020204030204" pitchFamily="34" charset="0"/>
                          <a:cs typeface="Calibri" panose="020F0502020204030204" pitchFamily="34" charset="0"/>
                        </a:rPr>
                        <a:t>1.Registered Subscribers of network and network Slice Instance</a:t>
                      </a:r>
                      <a:endParaRPr lang="zh-CN" altLang="en-US" sz="900" dirty="0">
                        <a:latin typeface="Calibri" panose="020F0502020204030204" pitchFamily="34" charset="0"/>
                        <a:ea typeface="微软雅黑" panose="020B0503020204020204" pitchFamily="34" charset="-122"/>
                        <a:cs typeface="Calibri" panose="020F0502020204030204" pitchFamily="34" charset="0"/>
                      </a:endParaRPr>
                    </a:p>
                  </a:txBody>
                  <a:tcPr marL="51422" marR="51422" marT="25711" marB="25711"/>
                </a:tc>
                <a:tc>
                  <a:txBody>
                    <a:bodyPr/>
                    <a:lstStyle/>
                    <a:p>
                      <a:pPr marL="0" algn="l" defTabSz="914400" rtl="0" eaLnBrk="1" latinLnBrk="0" hangingPunct="1"/>
                      <a:r>
                        <a:rPr lang="en-US" altLang="zh-CN" sz="900" kern="1200" dirty="0" smtClean="0">
                          <a:effectLst/>
                          <a:latin typeface="Calibri" panose="020F0502020204030204" pitchFamily="34" charset="0"/>
                          <a:cs typeface="Calibri" panose="020F0502020204030204" pitchFamily="34" charset="0"/>
                        </a:rPr>
                        <a:t>1.</a:t>
                      </a:r>
                      <a:r>
                        <a:rPr lang="en-GB" altLang="zh-CN" sz="900" kern="1200" dirty="0" smtClean="0">
                          <a:effectLst/>
                          <a:latin typeface="Calibri" panose="020F0502020204030204" pitchFamily="34" charset="0"/>
                          <a:cs typeface="Calibri" panose="020F0502020204030204" pitchFamily="34" charset="0"/>
                        </a:rPr>
                        <a:t> Mean/Maximum number of registered subscribers (AMF)</a:t>
                      </a:r>
                      <a:endParaRPr lang="zh-CN" altLang="en-US" sz="900" kern="1200" dirty="0">
                        <a:solidFill>
                          <a:schemeClr val="dk1"/>
                        </a:solidFill>
                        <a:effectLst/>
                        <a:latin typeface="Calibri" panose="020F0502020204030204" pitchFamily="34" charset="0"/>
                        <a:ea typeface="微软雅黑" panose="020B0503020204020204" pitchFamily="34" charset="-122"/>
                        <a:cs typeface="Calibri" panose="020F0502020204030204" pitchFamily="34" charset="0"/>
                      </a:endParaRPr>
                    </a:p>
                  </a:txBody>
                  <a:tcPr marL="51422" marR="51422" marT="25711" marB="25711"/>
                </a:tc>
              </a:tr>
              <a:tr h="154292">
                <a:tc>
                  <a:txBody>
                    <a:bodyPr/>
                    <a:lstStyle/>
                    <a:p>
                      <a:pPr marL="0" algn="l" defTabSz="914400" rtl="0" eaLnBrk="1" latinLnBrk="0" hangingPunct="1"/>
                      <a:r>
                        <a:rPr lang="en-US" altLang="zh-CN" sz="900" kern="1200" dirty="0" smtClean="0">
                          <a:effectLst/>
                          <a:latin typeface="Calibri" panose="020F0502020204030204" pitchFamily="34" charset="0"/>
                          <a:cs typeface="Calibri" panose="020F0502020204030204" pitchFamily="34" charset="0"/>
                        </a:rPr>
                        <a:t>2.</a:t>
                      </a:r>
                      <a:r>
                        <a:rPr lang="en-GB" altLang="zh-CN" sz="900" kern="1200" dirty="0" smtClean="0">
                          <a:effectLst/>
                          <a:latin typeface="Calibri" panose="020F0502020204030204" pitchFamily="34" charset="0"/>
                          <a:cs typeface="Calibri" panose="020F0502020204030204" pitchFamily="34" charset="0"/>
                        </a:rPr>
                        <a:t> End-to-end Latency of 5G Network</a:t>
                      </a:r>
                      <a:endParaRPr lang="zh-CN" altLang="en-US" sz="900" kern="1200" dirty="0">
                        <a:solidFill>
                          <a:schemeClr val="dk1"/>
                        </a:solidFill>
                        <a:effectLst/>
                        <a:latin typeface="Calibri" panose="020F0502020204030204" pitchFamily="34" charset="0"/>
                        <a:ea typeface="微软雅黑" panose="020B0503020204020204" pitchFamily="34" charset="-122"/>
                        <a:cs typeface="Calibri" panose="020F0502020204030204" pitchFamily="34" charset="0"/>
                      </a:endParaRPr>
                    </a:p>
                  </a:txBody>
                  <a:tcPr marL="51422" marR="51422" marT="25711" marB="25711"/>
                </a:tc>
                <a:tc>
                  <a:txBody>
                    <a:bodyPr/>
                    <a:lstStyle/>
                    <a:p>
                      <a:pPr marL="0" algn="l" defTabSz="914400" rtl="0" eaLnBrk="1" latinLnBrk="0" hangingPunct="1"/>
                      <a:r>
                        <a:rPr lang="en-US" altLang="zh-CN" sz="900" kern="1200" dirty="0" smtClean="0">
                          <a:effectLst/>
                          <a:latin typeface="Calibri" panose="020F0502020204030204" pitchFamily="34" charset="0"/>
                          <a:cs typeface="Calibri" panose="020F0502020204030204" pitchFamily="34" charset="0"/>
                        </a:rPr>
                        <a:t>2.</a:t>
                      </a:r>
                      <a:r>
                        <a:rPr lang="en-GB" altLang="zh-CN" sz="900" kern="1200" dirty="0" smtClean="0">
                          <a:effectLst/>
                          <a:latin typeface="Calibri" panose="020F0502020204030204" pitchFamily="34" charset="0"/>
                          <a:cs typeface="Calibri" panose="020F0502020204030204" pitchFamily="34" charset="0"/>
                        </a:rPr>
                        <a:t> </a:t>
                      </a:r>
                      <a:r>
                        <a:rPr lang="en-US" altLang="zh-CN" sz="900" kern="1200" dirty="0" smtClean="0">
                          <a:effectLst/>
                          <a:latin typeface="Calibri" panose="020F0502020204030204" pitchFamily="34" charset="0"/>
                          <a:cs typeface="Calibri" panose="020F0502020204030204" pitchFamily="34" charset="0"/>
                        </a:rPr>
                        <a:t>Mean/Maximum </a:t>
                      </a:r>
                      <a:r>
                        <a:rPr lang="en-GB" altLang="zh-CN" sz="900" kern="1200" dirty="0" smtClean="0">
                          <a:effectLst/>
                          <a:latin typeface="Calibri" panose="020F0502020204030204" pitchFamily="34" charset="0"/>
                          <a:cs typeface="Calibri" panose="020F0502020204030204" pitchFamily="34" charset="0"/>
                        </a:rPr>
                        <a:t>Number of active PDU sessions(SMF)</a:t>
                      </a:r>
                      <a:endParaRPr lang="zh-CN" altLang="en-US" sz="900" kern="1200" dirty="0">
                        <a:solidFill>
                          <a:schemeClr val="dk1"/>
                        </a:solidFill>
                        <a:effectLst/>
                        <a:latin typeface="Calibri" panose="020F0502020204030204" pitchFamily="34" charset="0"/>
                        <a:ea typeface="微软雅黑" panose="020B0503020204020204" pitchFamily="34" charset="-122"/>
                        <a:cs typeface="Calibri" panose="020F0502020204030204" pitchFamily="34" charset="0"/>
                      </a:endParaRPr>
                    </a:p>
                  </a:txBody>
                  <a:tcPr marL="51422" marR="51422" marT="25711" marB="25711"/>
                </a:tc>
              </a:tr>
              <a:tr h="158526">
                <a:tc>
                  <a:txBody>
                    <a:bodyPr/>
                    <a:lstStyle/>
                    <a:p>
                      <a:pPr marL="0" algn="l" defTabSz="914400" rtl="0" eaLnBrk="1" latinLnBrk="0" hangingPunct="1"/>
                      <a:r>
                        <a:rPr lang="en-US" altLang="zh-CN" sz="900" kern="1200" dirty="0" smtClean="0">
                          <a:effectLst/>
                          <a:latin typeface="Calibri" panose="020F0502020204030204" pitchFamily="34" charset="0"/>
                          <a:cs typeface="Calibri" panose="020F0502020204030204" pitchFamily="34" charset="0"/>
                        </a:rPr>
                        <a:t>3. </a:t>
                      </a:r>
                      <a:r>
                        <a:rPr lang="en-GB" altLang="zh-CN" sz="900" kern="1200" dirty="0" smtClean="0">
                          <a:effectLst/>
                          <a:latin typeface="Calibri" panose="020F0502020204030204" pitchFamily="34" charset="0"/>
                          <a:cs typeface="Calibri" panose="020F0502020204030204" pitchFamily="34" charset="0"/>
                        </a:rPr>
                        <a:t>Upstream/Downstream Throughput for Network and Network Slice Instance</a:t>
                      </a:r>
                      <a:endParaRPr lang="zh-CN" altLang="en-US" sz="900" kern="1200" dirty="0">
                        <a:solidFill>
                          <a:schemeClr val="dk1"/>
                        </a:solidFill>
                        <a:effectLst/>
                        <a:latin typeface="Calibri" panose="020F0502020204030204" pitchFamily="34" charset="0"/>
                        <a:ea typeface="微软雅黑" panose="020B0503020204020204" pitchFamily="34" charset="-122"/>
                        <a:cs typeface="Calibri" panose="020F0502020204030204" pitchFamily="34" charset="0"/>
                      </a:endParaRPr>
                    </a:p>
                  </a:txBody>
                  <a:tcPr marL="51422" marR="51422" marT="25711" marB="25711"/>
                </a:tc>
                <a:tc>
                  <a:txBody>
                    <a:bodyPr/>
                    <a:lstStyle/>
                    <a:p>
                      <a:pPr marL="0" algn="l" defTabSz="914400" rtl="0" eaLnBrk="1" latinLnBrk="0" hangingPunct="1"/>
                      <a:r>
                        <a:rPr lang="en-US" altLang="zh-CN" sz="900" kern="1200" dirty="0" smtClean="0">
                          <a:effectLst/>
                          <a:latin typeface="Calibri" panose="020F0502020204030204" pitchFamily="34" charset="0"/>
                          <a:cs typeface="Calibri" panose="020F0502020204030204" pitchFamily="34" charset="0"/>
                        </a:rPr>
                        <a:t>3.</a:t>
                      </a:r>
                      <a:r>
                        <a:rPr lang="en-GB" altLang="zh-CN" sz="900" kern="1200" dirty="0" smtClean="0">
                          <a:effectLst/>
                          <a:latin typeface="Calibri" panose="020F0502020204030204" pitchFamily="34" charset="0"/>
                          <a:cs typeface="Calibri" panose="020F0502020204030204" pitchFamily="34" charset="0"/>
                        </a:rPr>
                        <a:t> Number of incoming GTP data packets on the N3 interface, from (R)AN to UPF (UPF,</a:t>
                      </a:r>
                      <a:r>
                        <a:rPr lang="en-GB" altLang="zh-CN" sz="900" kern="1200" baseline="0" dirty="0" smtClean="0">
                          <a:effectLst/>
                          <a:latin typeface="Calibri" panose="020F0502020204030204" pitchFamily="34" charset="0"/>
                          <a:cs typeface="Calibri" panose="020F0502020204030204" pitchFamily="34" charset="0"/>
                        </a:rPr>
                        <a:t> N3</a:t>
                      </a:r>
                      <a:r>
                        <a:rPr lang="en-GB" altLang="zh-CN" sz="900" kern="1200" dirty="0" smtClean="0">
                          <a:effectLst/>
                          <a:latin typeface="Calibri" panose="020F0502020204030204" pitchFamily="34" charset="0"/>
                          <a:cs typeface="Calibri" panose="020F0502020204030204" pitchFamily="34" charset="0"/>
                        </a:rPr>
                        <a:t>)</a:t>
                      </a:r>
                      <a:endParaRPr lang="zh-CN" altLang="en-US" sz="900" kern="1200" dirty="0">
                        <a:solidFill>
                          <a:schemeClr val="dk1"/>
                        </a:solidFill>
                        <a:effectLst/>
                        <a:latin typeface="Calibri" panose="020F0502020204030204" pitchFamily="34" charset="0"/>
                        <a:ea typeface="微软雅黑" panose="020B0503020204020204" pitchFamily="34" charset="-122"/>
                        <a:cs typeface="Calibri" panose="020F0502020204030204" pitchFamily="34" charset="0"/>
                      </a:endParaRPr>
                    </a:p>
                  </a:txBody>
                  <a:tcPr marL="51422" marR="51422" marT="25711" marB="25711"/>
                </a:tc>
              </a:tr>
              <a:tr h="144016">
                <a:tc>
                  <a:txBody>
                    <a:bodyPr/>
                    <a:lstStyle/>
                    <a:p>
                      <a:r>
                        <a:rPr lang="en-US" altLang="zh-CN" sz="900" kern="1200" dirty="0" smtClean="0">
                          <a:effectLst/>
                          <a:latin typeface="Calibri" panose="020F0502020204030204" pitchFamily="34" charset="0"/>
                          <a:cs typeface="Calibri" panose="020F0502020204030204" pitchFamily="34" charset="0"/>
                        </a:rPr>
                        <a:t>4.Number of PDU sessions of network and network slice instance</a:t>
                      </a:r>
                      <a:endParaRPr lang="zh-CN" altLang="en-US" sz="900" kern="1200" dirty="0">
                        <a:solidFill>
                          <a:schemeClr val="tx1"/>
                        </a:solidFill>
                        <a:effectLst/>
                        <a:latin typeface="Calibri" panose="020F0502020204030204" pitchFamily="34" charset="0"/>
                        <a:ea typeface="微软雅黑" panose="020B0503020204020204" pitchFamily="34" charset="-122"/>
                        <a:cs typeface="Calibri" panose="020F0502020204030204" pitchFamily="34" charset="0"/>
                      </a:endParaRPr>
                    </a:p>
                  </a:txBody>
                  <a:tcPr marL="51422" marR="51422" marT="25711" marB="25711"/>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900" kern="1200" dirty="0" smtClean="0">
                          <a:effectLst/>
                          <a:latin typeface="Calibri" panose="020F0502020204030204" pitchFamily="34" charset="0"/>
                          <a:cs typeface="Calibri" panose="020F0502020204030204" pitchFamily="34" charset="0"/>
                        </a:rPr>
                        <a:t>4.</a:t>
                      </a:r>
                      <a:r>
                        <a:rPr lang="en-GB" altLang="zh-CN" sz="900" kern="1200" dirty="0" smtClean="0">
                          <a:effectLst/>
                          <a:latin typeface="Calibri" panose="020F0502020204030204" pitchFamily="34" charset="0"/>
                          <a:cs typeface="Calibri" panose="020F0502020204030204" pitchFamily="34" charset="0"/>
                        </a:rPr>
                        <a:t> Number of outgoing GTP data packets of on the N3 interface, from UPF to (R)AN(UPF,</a:t>
                      </a:r>
                      <a:r>
                        <a:rPr lang="en-GB" altLang="zh-CN" sz="900" kern="1200" baseline="0" dirty="0" smtClean="0">
                          <a:effectLst/>
                          <a:latin typeface="Calibri" panose="020F0502020204030204" pitchFamily="34" charset="0"/>
                          <a:cs typeface="Calibri" panose="020F0502020204030204" pitchFamily="34" charset="0"/>
                        </a:rPr>
                        <a:t> N3</a:t>
                      </a:r>
                      <a:r>
                        <a:rPr lang="en-GB" altLang="zh-CN" sz="900" kern="1200" dirty="0" smtClean="0">
                          <a:effectLst/>
                          <a:latin typeface="Calibri" panose="020F0502020204030204" pitchFamily="34" charset="0"/>
                          <a:cs typeface="Calibri" panose="020F0502020204030204" pitchFamily="34" charset="0"/>
                        </a:rPr>
                        <a:t>)</a:t>
                      </a:r>
                      <a:endParaRPr lang="zh-CN" altLang="en-US" sz="900" kern="1200" dirty="0" smtClean="0">
                        <a:solidFill>
                          <a:schemeClr val="tx1"/>
                        </a:solidFill>
                        <a:effectLst/>
                        <a:latin typeface="Calibri" panose="020F0502020204030204" pitchFamily="34" charset="0"/>
                        <a:ea typeface="微软雅黑" panose="020B0503020204020204" pitchFamily="34" charset="-122"/>
                        <a:cs typeface="Calibri" panose="020F0502020204030204" pitchFamily="34" charset="0"/>
                      </a:endParaRPr>
                    </a:p>
                  </a:txBody>
                  <a:tcPr marL="51422" marR="51422" marT="25711" marB="25711"/>
                </a:tc>
              </a:tr>
              <a:tr h="0">
                <a:tc>
                  <a:txBody>
                    <a:bodyPr/>
                    <a:lstStyle/>
                    <a:p>
                      <a:pPr marL="0" algn="l" defTabSz="914400" rtl="0" eaLnBrk="1" latinLnBrk="0" hangingPunct="1"/>
                      <a:r>
                        <a:rPr lang="en-US" altLang="zh-CN" sz="900" kern="1200" dirty="0" smtClean="0">
                          <a:effectLst/>
                          <a:latin typeface="Calibri" panose="020F0502020204030204" pitchFamily="34" charset="0"/>
                          <a:cs typeface="Calibri" panose="020F0502020204030204" pitchFamily="34" charset="0"/>
                        </a:rPr>
                        <a:t>5.Virtualised resource utilization of network slice instance</a:t>
                      </a:r>
                      <a:endParaRPr lang="zh-CN" altLang="en-US" sz="900" kern="1200" dirty="0">
                        <a:solidFill>
                          <a:schemeClr val="tx1"/>
                        </a:solidFill>
                        <a:effectLst/>
                        <a:latin typeface="Calibri" panose="020F0502020204030204" pitchFamily="34" charset="0"/>
                        <a:ea typeface="微软雅黑" panose="020B0503020204020204" pitchFamily="34" charset="-122"/>
                        <a:cs typeface="Calibri" panose="020F0502020204030204" pitchFamily="34" charset="0"/>
                      </a:endParaRPr>
                    </a:p>
                  </a:txBody>
                  <a:tcPr marL="51422" marR="51422" marT="25711" marB="25711"/>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900" kern="1200" dirty="0" smtClean="0">
                          <a:effectLst/>
                          <a:latin typeface="Calibri" panose="020F0502020204030204" pitchFamily="34" charset="0"/>
                          <a:cs typeface="Calibri" panose="020F0502020204030204" pitchFamily="34" charset="0"/>
                        </a:rPr>
                        <a:t>5.</a:t>
                      </a:r>
                      <a:r>
                        <a:rPr lang="en-GB" altLang="zh-CN" sz="900" kern="1200" dirty="0" smtClean="0">
                          <a:effectLst/>
                          <a:latin typeface="Calibri" panose="020F0502020204030204" pitchFamily="34" charset="0"/>
                          <a:cs typeface="Calibri" panose="020F0502020204030204" pitchFamily="34" charset="0"/>
                        </a:rPr>
                        <a:t> Number of octets of incoming GTP data packets on the N3 interface, from (R)AN to UPF(UPF,</a:t>
                      </a:r>
                      <a:r>
                        <a:rPr lang="en-GB" altLang="zh-CN" sz="900" kern="1200" baseline="0" dirty="0" smtClean="0">
                          <a:effectLst/>
                          <a:latin typeface="Calibri" panose="020F0502020204030204" pitchFamily="34" charset="0"/>
                          <a:cs typeface="Calibri" panose="020F0502020204030204" pitchFamily="34" charset="0"/>
                        </a:rPr>
                        <a:t> N3</a:t>
                      </a:r>
                      <a:r>
                        <a:rPr lang="en-GB" altLang="zh-CN" sz="900" kern="1200" dirty="0" smtClean="0">
                          <a:effectLst/>
                          <a:latin typeface="Calibri" panose="020F0502020204030204" pitchFamily="34" charset="0"/>
                          <a:cs typeface="Calibri" panose="020F0502020204030204" pitchFamily="34" charset="0"/>
                        </a:rPr>
                        <a:t>)</a:t>
                      </a:r>
                      <a:endParaRPr lang="zh-CN" altLang="en-US" sz="900" kern="1200" dirty="0" smtClean="0">
                        <a:solidFill>
                          <a:schemeClr val="tx1"/>
                        </a:solidFill>
                        <a:effectLst/>
                        <a:latin typeface="Calibri" panose="020F0502020204030204" pitchFamily="34" charset="0"/>
                        <a:ea typeface="微软雅黑" panose="020B0503020204020204" pitchFamily="34" charset="-122"/>
                        <a:cs typeface="Calibri" panose="020F0502020204030204" pitchFamily="34" charset="0"/>
                      </a:endParaRPr>
                    </a:p>
                  </a:txBody>
                  <a:tcPr marL="51422" marR="51422" marT="25711" marB="25711"/>
                </a:tc>
              </a:tr>
              <a:tr h="115844">
                <a:tc>
                  <a:txBody>
                    <a:bodyPr/>
                    <a:lstStyle/>
                    <a:p>
                      <a:pPr algn="l" hangingPunct="0">
                        <a:spcAft>
                          <a:spcPts val="0"/>
                        </a:spcAft>
                      </a:pPr>
                      <a:r>
                        <a:rPr lang="en-US" sz="800" b="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a:t>
                      </a:r>
                      <a:endParaRPr lang="en-US" sz="800" b="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45314" marR="45314" marT="0" marB="0"/>
                </a:tc>
                <a:tc>
                  <a:txBody>
                    <a:bodyPr/>
                    <a:lstStyle/>
                    <a:p>
                      <a:pPr hangingPunct="0">
                        <a:spcAft>
                          <a:spcPts val="0"/>
                        </a:spcAft>
                      </a:pPr>
                      <a:r>
                        <a:rPr lang="en-US" sz="800" b="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a:t>
                      </a:r>
                      <a:endParaRPr lang="en-US" sz="800" b="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45314" marR="45314" marT="0" marB="0"/>
                </a:tc>
              </a:tr>
            </a:tbl>
          </a:graphicData>
        </a:graphic>
      </p:graphicFrame>
      <p:sp>
        <p:nvSpPr>
          <p:cNvPr id="33" name="文本框 32"/>
          <p:cNvSpPr txBox="1"/>
          <p:nvPr/>
        </p:nvSpPr>
        <p:spPr>
          <a:xfrm rot="19031614">
            <a:off x="3413292" y="1494418"/>
            <a:ext cx="1979324" cy="430887"/>
          </a:xfrm>
          <a:prstGeom prst="rect">
            <a:avLst/>
          </a:prstGeom>
          <a:solidFill>
            <a:srgbClr val="FFFF00"/>
          </a:solidFill>
        </p:spPr>
        <p:txBody>
          <a:bodyPr wrap="square" rtlCol="0">
            <a:spAutoFit/>
          </a:bodyPr>
          <a:lstStyle/>
          <a:p>
            <a:pPr algn="ctr"/>
            <a:r>
              <a:rPr lang="en-US" altLang="zh-CN" sz="2200" b="1" dirty="0" smtClean="0">
                <a:solidFill>
                  <a:srgbClr val="FF0000"/>
                </a:solidFill>
              </a:rPr>
              <a:t>Newly added</a:t>
            </a:r>
            <a:endParaRPr lang="zh-CN" altLang="en-US" sz="2200" b="1" dirty="0">
              <a:solidFill>
                <a:srgbClr val="FF0000"/>
              </a:solidFill>
            </a:endParaRPr>
          </a:p>
        </p:txBody>
      </p:sp>
      <p:sp>
        <p:nvSpPr>
          <p:cNvPr id="34" name="文本框 33"/>
          <p:cNvSpPr txBox="1"/>
          <p:nvPr/>
        </p:nvSpPr>
        <p:spPr>
          <a:xfrm>
            <a:off x="29847" y="5007966"/>
            <a:ext cx="9066528" cy="1277273"/>
          </a:xfrm>
          <a:prstGeom prst="rect">
            <a:avLst/>
          </a:prstGeom>
          <a:noFill/>
        </p:spPr>
        <p:txBody>
          <a:bodyPr wrap="square" rtlCol="0">
            <a:spAutoFit/>
          </a:bodyPr>
          <a:lstStyle/>
          <a:p>
            <a:r>
              <a:rPr lang="en-GB" altLang="zh-CN" sz="1200" b="1" dirty="0" smtClean="0">
                <a:solidFill>
                  <a:srgbClr val="FF0000"/>
                </a:solidFill>
              </a:rPr>
              <a:t>Question: </a:t>
            </a:r>
          </a:p>
          <a:p>
            <a:pPr marL="230400" lvl="2" indent="-230400">
              <a:spcBef>
                <a:spcPts val="0"/>
              </a:spcBef>
              <a:spcAft>
                <a:spcPts val="600"/>
              </a:spcAft>
              <a:buClr>
                <a:srgbClr val="461100"/>
              </a:buClr>
              <a:buSzPct val="100000"/>
              <a:buBlip>
                <a:blip r:embed="rId3"/>
              </a:buBlip>
              <a:defRPr/>
            </a:pPr>
            <a:r>
              <a:rPr lang="en-GB" altLang="zh-CN" sz="1200" dirty="0" smtClean="0">
                <a:solidFill>
                  <a:schemeClr val="tx2"/>
                </a:solidFill>
                <a:latin typeface="+mn-lt"/>
                <a:cs typeface="+mn-cs"/>
              </a:rPr>
              <a:t>It is clear that network level measurements/KPIs are collected by OAM, however what is not clear is that how to collect QFI level measurements/KPIs:</a:t>
            </a:r>
          </a:p>
          <a:p>
            <a:pPr marL="800100" lvl="1" indent="-342900">
              <a:buClr>
                <a:srgbClr val="C00000"/>
              </a:buClr>
              <a:buFont typeface="Courier New" panose="02070309020205020404" pitchFamily="49" charset="0"/>
              <a:buChar char="o"/>
            </a:pPr>
            <a:r>
              <a:rPr lang="en-GB" altLang="zh-CN" sz="1200" dirty="0">
                <a:solidFill>
                  <a:schemeClr val="tx2"/>
                </a:solidFill>
                <a:latin typeface="+mn-lt"/>
                <a:cs typeface="+mn-cs"/>
              </a:rPr>
              <a:t>Option 1: </a:t>
            </a:r>
            <a:r>
              <a:rPr lang="en-GB" altLang="zh-CN" sz="1200" dirty="0" smtClean="0">
                <a:solidFill>
                  <a:schemeClr val="tx2"/>
                </a:solidFill>
                <a:latin typeface="+mn-lt"/>
                <a:cs typeface="+mn-cs"/>
              </a:rPr>
              <a:t>QFI </a:t>
            </a:r>
            <a:r>
              <a:rPr lang="en-GB" altLang="zh-CN" sz="1200" dirty="0">
                <a:solidFill>
                  <a:schemeClr val="tx2"/>
                </a:solidFill>
                <a:latin typeface="+mn-lt"/>
                <a:cs typeface="+mn-cs"/>
              </a:rPr>
              <a:t>level measurements/KPIs collected from 5GC NF? </a:t>
            </a:r>
          </a:p>
          <a:p>
            <a:pPr marL="800100" lvl="1" indent="-342900">
              <a:buClr>
                <a:srgbClr val="C00000"/>
              </a:buClr>
              <a:buFont typeface="Courier New" panose="02070309020205020404" pitchFamily="49" charset="0"/>
              <a:buChar char="o"/>
            </a:pPr>
            <a:r>
              <a:rPr lang="en-GB" altLang="zh-CN" sz="1200" dirty="0">
                <a:solidFill>
                  <a:schemeClr val="tx2"/>
                </a:solidFill>
                <a:latin typeface="+mn-lt"/>
                <a:cs typeface="+mn-cs"/>
              </a:rPr>
              <a:t>Option 2: </a:t>
            </a:r>
            <a:r>
              <a:rPr lang="en-GB" altLang="zh-CN" sz="1200" dirty="0" smtClean="0">
                <a:solidFill>
                  <a:schemeClr val="tx2"/>
                </a:solidFill>
                <a:latin typeface="+mn-lt"/>
                <a:cs typeface="+mn-cs"/>
              </a:rPr>
              <a:t>QFI </a:t>
            </a:r>
            <a:r>
              <a:rPr lang="en-GB" altLang="zh-CN" sz="1200" dirty="0">
                <a:solidFill>
                  <a:schemeClr val="tx2"/>
                </a:solidFill>
                <a:latin typeface="+mn-lt"/>
                <a:cs typeface="+mn-cs"/>
              </a:rPr>
              <a:t>level measurements/KPIs collected from OAM?</a:t>
            </a:r>
          </a:p>
          <a:p>
            <a:pPr marL="800100" lvl="1" indent="-342900">
              <a:buClr>
                <a:srgbClr val="C00000"/>
              </a:buClr>
              <a:buFont typeface="Courier New" panose="02070309020205020404" pitchFamily="49" charset="0"/>
              <a:buChar char="o"/>
            </a:pPr>
            <a:r>
              <a:rPr lang="en-GB" altLang="zh-CN" sz="1200" dirty="0">
                <a:solidFill>
                  <a:schemeClr val="tx2"/>
                </a:solidFill>
                <a:latin typeface="+mn-lt"/>
                <a:cs typeface="+mn-cs"/>
              </a:rPr>
              <a:t>Option </a:t>
            </a:r>
            <a:r>
              <a:rPr lang="en-GB" altLang="zh-CN" sz="1200" dirty="0" smtClean="0">
                <a:solidFill>
                  <a:schemeClr val="tx2"/>
                </a:solidFill>
                <a:latin typeface="+mn-lt"/>
                <a:cs typeface="+mn-cs"/>
              </a:rPr>
              <a:t>1+2</a:t>
            </a:r>
            <a:endParaRPr lang="en-GB" altLang="zh-CN" sz="1200" dirty="0">
              <a:solidFill>
                <a:schemeClr val="tx2"/>
              </a:solidFill>
              <a:latin typeface="+mn-lt"/>
              <a:cs typeface="+mn-cs"/>
            </a:endParaRPr>
          </a:p>
        </p:txBody>
      </p:sp>
    </p:spTree>
    <p:extLst>
      <p:ext uri="{BB962C8B-B14F-4D97-AF65-F5344CB8AC3E}">
        <p14:creationId xmlns:p14="http://schemas.microsoft.com/office/powerpoint/2010/main" val="2109836380"/>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417513" y="168275"/>
            <a:ext cx="8308975" cy="412750"/>
          </a:xfrm>
        </p:spPr>
        <p:txBody>
          <a:bodyPr/>
          <a:lstStyle/>
          <a:p>
            <a:pPr>
              <a:defRPr/>
            </a:pPr>
            <a:r>
              <a:rPr lang="en-GB" sz="2400" u="sng" dirty="0" smtClean="0">
                <a:solidFill>
                  <a:srgbClr val="C00000"/>
                </a:solidFill>
              </a:rPr>
              <a:t>Data Analytics</a:t>
            </a:r>
            <a:r>
              <a:rPr lang="en-GB" sz="2400" dirty="0" smtClean="0"/>
              <a:t> Interactions </a:t>
            </a:r>
            <a:r>
              <a:rPr lang="en-GB" sz="2400" dirty="0"/>
              <a:t>between OAM and NWDAF</a:t>
            </a:r>
            <a:endParaRPr lang="en-US" altLang="zh-CN" sz="2400" dirty="0" smtClean="0"/>
          </a:p>
        </p:txBody>
      </p:sp>
      <p:sp>
        <p:nvSpPr>
          <p:cNvPr id="10" name="Text Placeholder 2"/>
          <p:cNvSpPr>
            <a:spLocks noGrp="1"/>
          </p:cNvSpPr>
          <p:nvPr>
            <p:ph type="body" sz="quarter" idx="10"/>
          </p:nvPr>
        </p:nvSpPr>
        <p:spPr>
          <a:xfrm>
            <a:off x="179512" y="587664"/>
            <a:ext cx="7272808" cy="504056"/>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marL="12700" lvl="3" indent="0">
              <a:spcAft>
                <a:spcPct val="0"/>
              </a:spcAft>
              <a:buClr>
                <a:srgbClr val="461100"/>
              </a:buClr>
              <a:buSzPct val="100000"/>
              <a:buNone/>
            </a:pPr>
            <a:r>
              <a:rPr lang="en-GB" sz="1800" b="1" kern="1200" dirty="0">
                <a:solidFill>
                  <a:srgbClr val="002060"/>
                </a:solidFill>
                <a:ea typeface="黑体" pitchFamily="49" charset="-122"/>
              </a:rPr>
              <a:t>Option </a:t>
            </a:r>
            <a:r>
              <a:rPr lang="en-GB" sz="1800" b="1" kern="1200" dirty="0" smtClean="0">
                <a:solidFill>
                  <a:srgbClr val="002060"/>
                </a:solidFill>
                <a:ea typeface="黑体" pitchFamily="49" charset="-122"/>
              </a:rPr>
              <a:t>A</a:t>
            </a:r>
            <a:endParaRPr lang="en-GB" sz="1800" dirty="0"/>
          </a:p>
        </p:txBody>
      </p:sp>
      <p:sp>
        <p:nvSpPr>
          <p:cNvPr id="11" name="矩形 10"/>
          <p:cNvSpPr/>
          <p:nvPr/>
        </p:nvSpPr>
        <p:spPr>
          <a:xfrm>
            <a:off x="125760" y="2423586"/>
            <a:ext cx="882047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marL="12700" lvl="3">
              <a:spcBef>
                <a:spcPct val="20000"/>
              </a:spcBef>
              <a:buClr>
                <a:srgbClr val="461100"/>
              </a:buClr>
              <a:buSzPct val="100000"/>
              <a:buFont typeface="Arial" panose="020B0604020202020204" pitchFamily="34" charset="0"/>
              <a:buNone/>
            </a:pPr>
            <a:r>
              <a:rPr lang="en-GB" sz="1800" b="1" dirty="0">
                <a:solidFill>
                  <a:srgbClr val="002060"/>
                </a:solidFill>
                <a:latin typeface="+mj-lt"/>
                <a:ea typeface="黑体" pitchFamily="49" charset="-122"/>
              </a:rPr>
              <a:t>Option B</a:t>
            </a:r>
          </a:p>
        </p:txBody>
      </p:sp>
      <p:grpSp>
        <p:nvGrpSpPr>
          <p:cNvPr id="12" name="组合 11"/>
          <p:cNvGrpSpPr/>
          <p:nvPr/>
        </p:nvGrpSpPr>
        <p:grpSpPr>
          <a:xfrm>
            <a:off x="899592" y="889498"/>
            <a:ext cx="7704855" cy="1531290"/>
            <a:chOff x="984755" y="1484784"/>
            <a:chExt cx="4667364" cy="1531290"/>
          </a:xfrm>
        </p:grpSpPr>
        <p:sp>
          <p:nvSpPr>
            <p:cNvPr id="13" name="文本框 12"/>
            <p:cNvSpPr txBox="1"/>
            <p:nvPr/>
          </p:nvSpPr>
          <p:spPr>
            <a:xfrm>
              <a:off x="1835696" y="1484784"/>
              <a:ext cx="936104" cy="369332"/>
            </a:xfrm>
            <a:prstGeom prst="rect">
              <a:avLst/>
            </a:prstGeom>
            <a:noFill/>
            <a:ln>
              <a:solidFill>
                <a:schemeClr val="tx1"/>
              </a:solidFill>
            </a:ln>
          </p:spPr>
          <p:txBody>
            <a:bodyPr wrap="square" rtlCol="0">
              <a:spAutoFit/>
            </a:bodyPr>
            <a:lstStyle/>
            <a:p>
              <a:pPr algn="ctr"/>
              <a:r>
                <a:rPr lang="en-US" dirty="0" smtClean="0"/>
                <a:t>OAM</a:t>
              </a:r>
              <a:endParaRPr lang="en-US" dirty="0"/>
            </a:p>
          </p:txBody>
        </p:sp>
        <p:sp>
          <p:nvSpPr>
            <p:cNvPr id="14" name="文本框 13"/>
            <p:cNvSpPr txBox="1"/>
            <p:nvPr/>
          </p:nvSpPr>
          <p:spPr>
            <a:xfrm>
              <a:off x="4211960" y="1484784"/>
              <a:ext cx="936104" cy="369332"/>
            </a:xfrm>
            <a:prstGeom prst="rect">
              <a:avLst/>
            </a:prstGeom>
            <a:noFill/>
            <a:ln>
              <a:solidFill>
                <a:schemeClr val="tx1"/>
              </a:solidFill>
            </a:ln>
          </p:spPr>
          <p:txBody>
            <a:bodyPr wrap="square" rtlCol="0">
              <a:spAutoFit/>
            </a:bodyPr>
            <a:lstStyle/>
            <a:p>
              <a:pPr algn="ctr"/>
              <a:r>
                <a:rPr lang="en-US" dirty="0" smtClean="0"/>
                <a:t>NWDAF</a:t>
              </a:r>
              <a:endParaRPr lang="en-US" dirty="0"/>
            </a:p>
          </p:txBody>
        </p:sp>
        <p:cxnSp>
          <p:nvCxnSpPr>
            <p:cNvPr id="15" name="直接箭头连接符 14"/>
            <p:cNvCxnSpPr>
              <a:stCxn id="14" idx="1"/>
              <a:endCxn id="13" idx="3"/>
            </p:cNvCxnSpPr>
            <p:nvPr/>
          </p:nvCxnSpPr>
          <p:spPr bwMode="auto">
            <a:xfrm flipH="1">
              <a:off x="2771800" y="1669450"/>
              <a:ext cx="1440160" cy="0"/>
            </a:xfrm>
            <a:prstGeom prst="straightConnector1">
              <a:avLst/>
            </a:prstGeom>
            <a:noFill/>
            <a:ln w="9525" cap="flat" cmpd="sng" algn="ctr">
              <a:solidFill>
                <a:schemeClr val="tx1"/>
              </a:solidFill>
              <a:prstDash val="solid"/>
              <a:round/>
              <a:headEnd type="oval"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 name="椭圆 15"/>
            <p:cNvSpPr/>
            <p:nvPr/>
          </p:nvSpPr>
          <p:spPr bwMode="auto">
            <a:xfrm>
              <a:off x="3491880" y="1597442"/>
              <a:ext cx="45719" cy="144016"/>
            </a:xfrm>
            <a:prstGeom prst="ellips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en-US" sz="1800" b="0" i="0" u="none" strike="noStrike" cap="none" normalizeH="0" baseline="0" smtClean="0">
                <a:ln>
                  <a:noFill/>
                </a:ln>
                <a:solidFill>
                  <a:schemeClr val="tx1"/>
                </a:solidFill>
                <a:effectLst/>
                <a:latin typeface="Arial" charset="0"/>
                <a:ea typeface="宋体" charset="-122"/>
              </a:endParaRPr>
            </a:p>
          </p:txBody>
        </p:sp>
        <p:sp>
          <p:nvSpPr>
            <p:cNvPr id="17" name="文本框 16"/>
            <p:cNvSpPr txBox="1"/>
            <p:nvPr/>
          </p:nvSpPr>
          <p:spPr>
            <a:xfrm>
              <a:off x="984755" y="1946550"/>
              <a:ext cx="4667364" cy="1069524"/>
            </a:xfrm>
            <a:prstGeom prst="rect">
              <a:avLst/>
            </a:prstGeom>
            <a:noFill/>
          </p:spPr>
          <p:txBody>
            <a:bodyPr wrap="square" rtlCol="0">
              <a:spAutoFit/>
            </a:bodyPr>
            <a:lstStyle/>
            <a:p>
              <a:pPr marL="0" lvl="2" indent="-230400">
                <a:spcBef>
                  <a:spcPts val="0"/>
                </a:spcBef>
                <a:spcAft>
                  <a:spcPts val="300"/>
                </a:spcAft>
                <a:buClr>
                  <a:srgbClr val="461100"/>
                </a:buClr>
                <a:buSzPct val="100000"/>
                <a:buBlip>
                  <a:blip r:embed="rId2"/>
                </a:buBlip>
                <a:defRPr/>
              </a:pPr>
              <a:r>
                <a:rPr lang="en-US" sz="1400" dirty="0">
                  <a:solidFill>
                    <a:schemeClr val="tx2"/>
                  </a:solidFill>
                  <a:latin typeface="+mn-lt"/>
                  <a:cs typeface="+mn-cs"/>
                </a:rPr>
                <a:t>NWDAF provides</a:t>
              </a:r>
              <a:r>
                <a:rPr lang="en-GB" altLang="zh-CN" sz="1400" dirty="0">
                  <a:solidFill>
                    <a:schemeClr val="tx2"/>
                  </a:solidFill>
                  <a:latin typeface="+mn-lt"/>
                  <a:cs typeface="+mn-cs"/>
                </a:rPr>
                <a:t> how many percent UEs’ experience is satisfied per application to OAM</a:t>
              </a:r>
            </a:p>
            <a:p>
              <a:pPr marL="0" lvl="2" indent="-230400">
                <a:spcBef>
                  <a:spcPts val="0"/>
                </a:spcBef>
                <a:spcAft>
                  <a:spcPts val="300"/>
                </a:spcAft>
                <a:buClr>
                  <a:srgbClr val="461100"/>
                </a:buClr>
                <a:buSzPct val="100000"/>
                <a:buBlip>
                  <a:blip r:embed="rId2"/>
                </a:buBlip>
                <a:defRPr/>
              </a:pPr>
              <a:r>
                <a:rPr lang="en-GB" sz="1400" dirty="0">
                  <a:solidFill>
                    <a:schemeClr val="tx2"/>
                  </a:solidFill>
                  <a:latin typeface="+mn-lt"/>
                  <a:cs typeface="+mn-cs"/>
                </a:rPr>
                <a:t>OAM </a:t>
              </a:r>
              <a:r>
                <a:rPr lang="en-US" sz="1400" dirty="0">
                  <a:solidFill>
                    <a:schemeClr val="tx2"/>
                  </a:solidFill>
                  <a:latin typeface="+mn-lt"/>
                  <a:cs typeface="+mn-cs"/>
                </a:rPr>
                <a:t>derives a set of recommended network </a:t>
              </a:r>
              <a:r>
                <a:rPr lang="en-GB" altLang="zh-CN" sz="1400" dirty="0">
                  <a:solidFill>
                    <a:schemeClr val="tx2"/>
                  </a:solidFill>
                  <a:latin typeface="+mn-lt"/>
                  <a:cs typeface="+mn-cs"/>
                </a:rPr>
                <a:t>KPIs combination(s) </a:t>
              </a:r>
            </a:p>
            <a:p>
              <a:pPr marL="0" lvl="2" indent="-230400">
                <a:spcBef>
                  <a:spcPts val="0"/>
                </a:spcBef>
                <a:spcAft>
                  <a:spcPts val="300"/>
                </a:spcAft>
                <a:buClr>
                  <a:srgbClr val="461100"/>
                </a:buClr>
                <a:buSzPct val="100000"/>
                <a:buBlip>
                  <a:blip r:embed="rId2"/>
                </a:buBlip>
                <a:defRPr/>
              </a:pPr>
              <a:r>
                <a:rPr lang="en-GB" altLang="zh-CN" sz="1400" dirty="0">
                  <a:solidFill>
                    <a:schemeClr val="tx2"/>
                  </a:solidFill>
                  <a:latin typeface="+mn-lt"/>
                  <a:cs typeface="+mn-cs"/>
                </a:rPr>
                <a:t>OAM adjust slice resource </a:t>
              </a:r>
              <a:r>
                <a:rPr lang="en-US" altLang="zh-CN" sz="1400" dirty="0">
                  <a:solidFill>
                    <a:schemeClr val="tx2"/>
                  </a:solidFill>
                  <a:latin typeface="+mn-lt"/>
                  <a:cs typeface="+mn-cs"/>
                </a:rPr>
                <a:t>if the network slice cannot meet the tenant requirement</a:t>
              </a:r>
              <a:r>
                <a:rPr lang="en-GB" altLang="zh-CN" sz="1400" dirty="0">
                  <a:solidFill>
                    <a:schemeClr val="tx2"/>
                  </a:solidFill>
                  <a:latin typeface="+mn-lt"/>
                  <a:cs typeface="+mn-cs"/>
                </a:rPr>
                <a:t>.</a:t>
              </a:r>
            </a:p>
            <a:p>
              <a:pPr marL="0" lvl="2" indent="-230400">
                <a:spcBef>
                  <a:spcPts val="0"/>
                </a:spcBef>
                <a:spcAft>
                  <a:spcPts val="300"/>
                </a:spcAft>
                <a:buClr>
                  <a:srgbClr val="461100"/>
                </a:buClr>
                <a:buSzPct val="100000"/>
                <a:buBlip>
                  <a:blip r:embed="rId2"/>
                </a:buBlip>
                <a:defRPr/>
              </a:pPr>
              <a:r>
                <a:rPr lang="en-US" altLang="zh-CN" sz="1400" dirty="0">
                  <a:solidFill>
                    <a:srgbClr val="FF0000"/>
                  </a:solidFill>
                  <a:latin typeface="+mn-lt"/>
                  <a:cs typeface="+mn-cs"/>
                </a:rPr>
                <a:t>Question to SA5: whether OAM should get aware of the application related info?</a:t>
              </a:r>
            </a:p>
          </p:txBody>
        </p:sp>
        <p:cxnSp>
          <p:nvCxnSpPr>
            <p:cNvPr id="18" name="直接连接符 17"/>
            <p:cNvCxnSpPr>
              <a:stCxn id="16" idx="4"/>
            </p:cNvCxnSpPr>
            <p:nvPr/>
          </p:nvCxnSpPr>
          <p:spPr bwMode="auto">
            <a:xfrm flipH="1">
              <a:off x="3318437" y="1741458"/>
              <a:ext cx="196303" cy="23358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9" name="文本框 18"/>
          <p:cNvSpPr txBox="1"/>
          <p:nvPr/>
        </p:nvSpPr>
        <p:spPr>
          <a:xfrm>
            <a:off x="1943707" y="2855634"/>
            <a:ext cx="1371501" cy="369332"/>
          </a:xfrm>
          <a:prstGeom prst="rect">
            <a:avLst/>
          </a:prstGeom>
          <a:noFill/>
          <a:ln>
            <a:solidFill>
              <a:schemeClr val="tx1"/>
            </a:solidFill>
          </a:ln>
        </p:spPr>
        <p:txBody>
          <a:bodyPr wrap="square" rtlCol="0">
            <a:spAutoFit/>
          </a:bodyPr>
          <a:lstStyle/>
          <a:p>
            <a:pPr algn="ctr"/>
            <a:r>
              <a:rPr lang="en-US" dirty="0" smtClean="0"/>
              <a:t>OAM</a:t>
            </a:r>
            <a:endParaRPr lang="en-US" dirty="0"/>
          </a:p>
        </p:txBody>
      </p:sp>
      <p:sp>
        <p:nvSpPr>
          <p:cNvPr id="20" name="文本框 19"/>
          <p:cNvSpPr txBox="1"/>
          <p:nvPr/>
        </p:nvSpPr>
        <p:spPr>
          <a:xfrm>
            <a:off x="6084168" y="2855634"/>
            <a:ext cx="1512168" cy="369332"/>
          </a:xfrm>
          <a:prstGeom prst="rect">
            <a:avLst/>
          </a:prstGeom>
          <a:noFill/>
          <a:ln>
            <a:solidFill>
              <a:schemeClr val="tx1"/>
            </a:solidFill>
          </a:ln>
        </p:spPr>
        <p:txBody>
          <a:bodyPr wrap="square" rtlCol="0">
            <a:spAutoFit/>
          </a:bodyPr>
          <a:lstStyle/>
          <a:p>
            <a:pPr algn="ctr"/>
            <a:r>
              <a:rPr lang="en-US" dirty="0" smtClean="0"/>
              <a:t>NWDAF</a:t>
            </a:r>
            <a:endParaRPr lang="en-US" dirty="0"/>
          </a:p>
        </p:txBody>
      </p:sp>
      <p:sp>
        <p:nvSpPr>
          <p:cNvPr id="21" name="椭圆 20"/>
          <p:cNvSpPr/>
          <p:nvPr/>
        </p:nvSpPr>
        <p:spPr bwMode="auto">
          <a:xfrm>
            <a:off x="5297104" y="3071658"/>
            <a:ext cx="66984" cy="144016"/>
          </a:xfrm>
          <a:prstGeom prst="ellips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en-US" sz="1800" b="0" i="0" u="none" strike="noStrike" cap="none" normalizeH="0" baseline="0" smtClean="0">
              <a:ln>
                <a:noFill/>
              </a:ln>
              <a:solidFill>
                <a:schemeClr val="tx1"/>
              </a:solidFill>
              <a:effectLst/>
              <a:latin typeface="Arial" charset="0"/>
              <a:ea typeface="宋体" charset="-122"/>
            </a:endParaRPr>
          </a:p>
        </p:txBody>
      </p:sp>
      <p:sp>
        <p:nvSpPr>
          <p:cNvPr id="22" name="文本框 21"/>
          <p:cNvSpPr txBox="1"/>
          <p:nvPr/>
        </p:nvSpPr>
        <p:spPr>
          <a:xfrm>
            <a:off x="827584" y="3364275"/>
            <a:ext cx="7560840" cy="815608"/>
          </a:xfrm>
          <a:prstGeom prst="rect">
            <a:avLst/>
          </a:prstGeom>
          <a:noFill/>
        </p:spPr>
        <p:txBody>
          <a:bodyPr wrap="square" rtlCol="0">
            <a:spAutoFit/>
          </a:bodyPr>
          <a:lstStyle/>
          <a:p>
            <a:pPr marL="230400" lvl="2" indent="-230400">
              <a:spcBef>
                <a:spcPts val="0"/>
              </a:spcBef>
              <a:spcAft>
                <a:spcPts val="300"/>
              </a:spcAft>
              <a:buClr>
                <a:srgbClr val="461100"/>
              </a:buClr>
              <a:buSzPct val="100000"/>
              <a:buBlip>
                <a:blip r:embed="rId2"/>
              </a:buBlip>
              <a:defRPr/>
            </a:pPr>
            <a:r>
              <a:rPr lang="en-US" sz="1400" dirty="0">
                <a:solidFill>
                  <a:schemeClr val="tx2"/>
                </a:solidFill>
                <a:latin typeface="+mn-lt"/>
                <a:cs typeface="+mn-cs"/>
              </a:rPr>
              <a:t>NWDAF retrieves network </a:t>
            </a:r>
            <a:r>
              <a:rPr lang="en-GB" altLang="zh-CN" sz="1400" dirty="0">
                <a:solidFill>
                  <a:schemeClr val="tx2"/>
                </a:solidFill>
                <a:latin typeface="+mn-lt"/>
                <a:cs typeface="+mn-cs"/>
              </a:rPr>
              <a:t>KPIs </a:t>
            </a:r>
            <a:r>
              <a:rPr lang="en-US" sz="1400" dirty="0">
                <a:solidFill>
                  <a:schemeClr val="tx2"/>
                </a:solidFill>
                <a:latin typeface="+mn-lt"/>
                <a:cs typeface="+mn-cs"/>
              </a:rPr>
              <a:t>from OAM;</a:t>
            </a:r>
          </a:p>
          <a:p>
            <a:pPr marL="230400" lvl="2" indent="-230400">
              <a:spcBef>
                <a:spcPts val="0"/>
              </a:spcBef>
              <a:spcAft>
                <a:spcPts val="300"/>
              </a:spcAft>
              <a:buClr>
                <a:srgbClr val="461100"/>
              </a:buClr>
              <a:buSzPct val="100000"/>
              <a:buBlip>
                <a:blip r:embed="rId2"/>
              </a:buBlip>
              <a:defRPr/>
            </a:pPr>
            <a:r>
              <a:rPr lang="en-US" sz="1400" dirty="0">
                <a:solidFill>
                  <a:schemeClr val="tx2"/>
                </a:solidFill>
                <a:latin typeface="+mn-lt"/>
                <a:cs typeface="+mn-cs"/>
              </a:rPr>
              <a:t>NWDAF provides a set of </a:t>
            </a:r>
            <a:r>
              <a:rPr lang="en-US" altLang="zh-CN" sz="1400" dirty="0">
                <a:solidFill>
                  <a:schemeClr val="tx2"/>
                </a:solidFill>
                <a:latin typeface="+mn-lt"/>
                <a:cs typeface="+mn-cs"/>
              </a:rPr>
              <a:t>recommended network </a:t>
            </a:r>
            <a:r>
              <a:rPr lang="en-GB" altLang="zh-CN" sz="1400" dirty="0">
                <a:solidFill>
                  <a:schemeClr val="tx2"/>
                </a:solidFill>
                <a:latin typeface="+mn-lt"/>
                <a:cs typeface="+mn-cs"/>
              </a:rPr>
              <a:t>KPIs combination(s) to the OAM </a:t>
            </a:r>
          </a:p>
          <a:p>
            <a:pPr marL="230400" lvl="2" indent="-230400">
              <a:spcBef>
                <a:spcPts val="0"/>
              </a:spcBef>
              <a:spcAft>
                <a:spcPts val="300"/>
              </a:spcAft>
              <a:buClr>
                <a:srgbClr val="461100"/>
              </a:buClr>
              <a:buSzPct val="100000"/>
              <a:buBlip>
                <a:blip r:embed="rId2"/>
              </a:buBlip>
              <a:defRPr/>
            </a:pPr>
            <a:r>
              <a:rPr lang="en-GB" altLang="zh-CN" sz="1400" dirty="0">
                <a:solidFill>
                  <a:schemeClr val="tx2"/>
                </a:solidFill>
                <a:latin typeface="+mn-lt"/>
                <a:cs typeface="+mn-cs"/>
              </a:rPr>
              <a:t>OAM adjust slice resource </a:t>
            </a:r>
            <a:r>
              <a:rPr lang="en-US" altLang="zh-CN" sz="1400" dirty="0">
                <a:solidFill>
                  <a:schemeClr val="tx2"/>
                </a:solidFill>
                <a:latin typeface="+mn-lt"/>
                <a:cs typeface="+mn-cs"/>
              </a:rPr>
              <a:t>if the network slice cannot meet the tenant requirement</a:t>
            </a:r>
            <a:endParaRPr lang="en-US" sz="1400" dirty="0">
              <a:solidFill>
                <a:schemeClr val="tx2"/>
              </a:solidFill>
              <a:latin typeface="+mn-lt"/>
              <a:cs typeface="+mn-cs"/>
            </a:endParaRPr>
          </a:p>
        </p:txBody>
      </p:sp>
      <p:cxnSp>
        <p:nvCxnSpPr>
          <p:cNvPr id="23" name="直接连接符 22"/>
          <p:cNvCxnSpPr/>
          <p:nvPr/>
        </p:nvCxnSpPr>
        <p:spPr bwMode="auto">
          <a:xfrm>
            <a:off x="5332433" y="3143666"/>
            <a:ext cx="690412" cy="479748"/>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直接箭头连接符 23"/>
          <p:cNvCxnSpPr/>
          <p:nvPr/>
        </p:nvCxnSpPr>
        <p:spPr bwMode="auto">
          <a:xfrm flipH="1">
            <a:off x="3275856" y="2927642"/>
            <a:ext cx="2808000" cy="0"/>
          </a:xfrm>
          <a:prstGeom prst="straightConnector1">
            <a:avLst/>
          </a:prstGeom>
          <a:noFill/>
          <a:ln w="9525" cap="flat" cmpd="sng" algn="ctr">
            <a:solidFill>
              <a:schemeClr val="tx1"/>
            </a:solidFill>
            <a:prstDash val="solid"/>
            <a:round/>
            <a:headEnd type="triangle" w="med" len="med"/>
            <a:tailEnd type="ova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 name="直接箭头连接符 24"/>
          <p:cNvCxnSpPr/>
          <p:nvPr/>
        </p:nvCxnSpPr>
        <p:spPr bwMode="auto">
          <a:xfrm flipH="1">
            <a:off x="3299246" y="3143666"/>
            <a:ext cx="2808000" cy="0"/>
          </a:xfrm>
          <a:prstGeom prst="straightConnector1">
            <a:avLst/>
          </a:prstGeom>
          <a:noFill/>
          <a:ln w="9525" cap="flat" cmpd="sng" algn="ctr">
            <a:solidFill>
              <a:schemeClr val="tx1"/>
            </a:solidFill>
            <a:prstDash val="solid"/>
            <a:round/>
            <a:headEnd type="oval"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 name="直接连接符 25"/>
          <p:cNvCxnSpPr>
            <a:stCxn id="27" idx="3"/>
          </p:cNvCxnSpPr>
          <p:nvPr/>
        </p:nvCxnSpPr>
        <p:spPr bwMode="auto">
          <a:xfrm flipH="1">
            <a:off x="3388837" y="2978559"/>
            <a:ext cx="761800" cy="373579"/>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7" name="椭圆 26"/>
          <p:cNvSpPr/>
          <p:nvPr/>
        </p:nvSpPr>
        <p:spPr bwMode="auto">
          <a:xfrm>
            <a:off x="4140116" y="2855634"/>
            <a:ext cx="71844" cy="144016"/>
          </a:xfrm>
          <a:prstGeom prst="ellips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en-US" sz="1800" b="0" i="0" u="none" strike="noStrike" cap="none" normalizeH="0" baseline="0" smtClean="0">
              <a:ln>
                <a:noFill/>
              </a:ln>
              <a:solidFill>
                <a:schemeClr val="tx1"/>
              </a:solidFill>
              <a:effectLst/>
              <a:latin typeface="Arial" charset="0"/>
              <a:ea typeface="宋体" charset="-122"/>
            </a:endParaRPr>
          </a:p>
        </p:txBody>
      </p:sp>
      <p:sp>
        <p:nvSpPr>
          <p:cNvPr id="29" name="矩形 28"/>
          <p:cNvSpPr/>
          <p:nvPr/>
        </p:nvSpPr>
        <p:spPr>
          <a:xfrm>
            <a:off x="119902" y="4141012"/>
            <a:ext cx="882047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marL="12700" lvl="3">
              <a:spcBef>
                <a:spcPct val="20000"/>
              </a:spcBef>
              <a:buClr>
                <a:srgbClr val="461100"/>
              </a:buClr>
              <a:buSzPct val="100000"/>
              <a:buFont typeface="Arial" panose="020B0604020202020204" pitchFamily="34" charset="0"/>
              <a:buNone/>
            </a:pPr>
            <a:r>
              <a:rPr lang="en-GB" sz="1800" b="1" dirty="0">
                <a:solidFill>
                  <a:srgbClr val="002060"/>
                </a:solidFill>
                <a:latin typeface="+mj-lt"/>
                <a:ea typeface="黑体" pitchFamily="49" charset="-122"/>
              </a:rPr>
              <a:t>Option </a:t>
            </a:r>
            <a:r>
              <a:rPr lang="en-GB" sz="1800" b="1" dirty="0" smtClean="0">
                <a:solidFill>
                  <a:srgbClr val="002060"/>
                </a:solidFill>
                <a:latin typeface="+mj-lt"/>
                <a:ea typeface="黑体" pitchFamily="49" charset="-122"/>
              </a:rPr>
              <a:t>C</a:t>
            </a:r>
            <a:endParaRPr lang="en-GB" sz="1800" b="1" dirty="0">
              <a:solidFill>
                <a:srgbClr val="002060"/>
              </a:solidFill>
              <a:latin typeface="+mj-lt"/>
              <a:ea typeface="黑体" pitchFamily="49" charset="-122"/>
            </a:endParaRPr>
          </a:p>
        </p:txBody>
      </p:sp>
      <p:sp>
        <p:nvSpPr>
          <p:cNvPr id="30" name="文本框 29"/>
          <p:cNvSpPr txBox="1"/>
          <p:nvPr/>
        </p:nvSpPr>
        <p:spPr>
          <a:xfrm>
            <a:off x="1937849" y="4573060"/>
            <a:ext cx="1371501" cy="369332"/>
          </a:xfrm>
          <a:prstGeom prst="rect">
            <a:avLst/>
          </a:prstGeom>
          <a:noFill/>
          <a:ln>
            <a:solidFill>
              <a:schemeClr val="tx1"/>
            </a:solidFill>
          </a:ln>
        </p:spPr>
        <p:txBody>
          <a:bodyPr wrap="square" rtlCol="0">
            <a:spAutoFit/>
          </a:bodyPr>
          <a:lstStyle/>
          <a:p>
            <a:pPr algn="ctr"/>
            <a:r>
              <a:rPr lang="en-US" dirty="0" smtClean="0"/>
              <a:t>OAM</a:t>
            </a:r>
            <a:endParaRPr lang="en-US" dirty="0"/>
          </a:p>
        </p:txBody>
      </p:sp>
      <p:sp>
        <p:nvSpPr>
          <p:cNvPr id="31" name="文本框 30"/>
          <p:cNvSpPr txBox="1"/>
          <p:nvPr/>
        </p:nvSpPr>
        <p:spPr>
          <a:xfrm>
            <a:off x="6078310" y="4573060"/>
            <a:ext cx="1512168" cy="369332"/>
          </a:xfrm>
          <a:prstGeom prst="rect">
            <a:avLst/>
          </a:prstGeom>
          <a:noFill/>
          <a:ln>
            <a:solidFill>
              <a:schemeClr val="tx1"/>
            </a:solidFill>
          </a:ln>
        </p:spPr>
        <p:txBody>
          <a:bodyPr wrap="square" rtlCol="0">
            <a:spAutoFit/>
          </a:bodyPr>
          <a:lstStyle/>
          <a:p>
            <a:pPr algn="ctr"/>
            <a:r>
              <a:rPr lang="en-US" dirty="0" smtClean="0"/>
              <a:t>NWDAF</a:t>
            </a:r>
            <a:endParaRPr lang="en-US" dirty="0"/>
          </a:p>
        </p:txBody>
      </p:sp>
      <p:cxnSp>
        <p:nvCxnSpPr>
          <p:cNvPr id="35" name="直接箭头连接符 34"/>
          <p:cNvCxnSpPr/>
          <p:nvPr/>
        </p:nvCxnSpPr>
        <p:spPr bwMode="auto">
          <a:xfrm flipH="1">
            <a:off x="3269998" y="4645068"/>
            <a:ext cx="2808000" cy="0"/>
          </a:xfrm>
          <a:prstGeom prst="straightConnector1">
            <a:avLst/>
          </a:prstGeom>
          <a:noFill/>
          <a:ln w="9525" cap="flat" cmpd="sng" algn="ctr">
            <a:solidFill>
              <a:schemeClr val="tx1"/>
            </a:solidFill>
            <a:prstDash val="solid"/>
            <a:round/>
            <a:headEnd type="triangle" w="med" len="med"/>
            <a:tailEnd type="ova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 name="直接箭头连接符 35"/>
          <p:cNvCxnSpPr>
            <a:endCxn id="39" idx="0"/>
          </p:cNvCxnSpPr>
          <p:nvPr/>
        </p:nvCxnSpPr>
        <p:spPr bwMode="auto">
          <a:xfrm flipH="1">
            <a:off x="4681035" y="4861092"/>
            <a:ext cx="1420354" cy="413917"/>
          </a:xfrm>
          <a:prstGeom prst="straightConnector1">
            <a:avLst/>
          </a:prstGeom>
          <a:noFill/>
          <a:ln w="9525" cap="flat" cmpd="sng" algn="ctr">
            <a:solidFill>
              <a:schemeClr val="tx1"/>
            </a:solidFill>
            <a:prstDash val="solid"/>
            <a:round/>
            <a:headEnd type="oval"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9" name="文本框 38"/>
          <p:cNvSpPr txBox="1"/>
          <p:nvPr/>
        </p:nvSpPr>
        <p:spPr>
          <a:xfrm>
            <a:off x="3812570" y="5275009"/>
            <a:ext cx="1736930" cy="246221"/>
          </a:xfrm>
          <a:prstGeom prst="rect">
            <a:avLst/>
          </a:prstGeom>
          <a:noFill/>
          <a:ln>
            <a:solidFill>
              <a:schemeClr val="tx1"/>
            </a:solidFill>
          </a:ln>
        </p:spPr>
        <p:txBody>
          <a:bodyPr wrap="square" rtlCol="0">
            <a:spAutoFit/>
          </a:bodyPr>
          <a:lstStyle/>
          <a:p>
            <a:pPr algn="ctr"/>
            <a:r>
              <a:rPr lang="en-US" dirty="0" smtClean="0"/>
              <a:t>5GC NF (e.g. PCF,NSSF)</a:t>
            </a:r>
            <a:endParaRPr lang="en-US" dirty="0"/>
          </a:p>
        </p:txBody>
      </p:sp>
      <p:sp>
        <p:nvSpPr>
          <p:cNvPr id="40" name="文本框 39"/>
          <p:cNvSpPr txBox="1"/>
          <p:nvPr/>
        </p:nvSpPr>
        <p:spPr>
          <a:xfrm>
            <a:off x="575537" y="5572332"/>
            <a:ext cx="8150951" cy="815608"/>
          </a:xfrm>
          <a:prstGeom prst="rect">
            <a:avLst/>
          </a:prstGeom>
          <a:noFill/>
        </p:spPr>
        <p:txBody>
          <a:bodyPr wrap="square" rtlCol="0">
            <a:spAutoFit/>
          </a:bodyPr>
          <a:lstStyle/>
          <a:p>
            <a:pPr marL="230400" lvl="2" indent="-230400">
              <a:spcBef>
                <a:spcPts val="0"/>
              </a:spcBef>
              <a:spcAft>
                <a:spcPts val="300"/>
              </a:spcAft>
              <a:buClr>
                <a:srgbClr val="461100"/>
              </a:buClr>
              <a:buSzPct val="100000"/>
              <a:buBlip>
                <a:blip r:embed="rId2"/>
              </a:buBlip>
              <a:defRPr/>
            </a:pPr>
            <a:r>
              <a:rPr lang="en-US" sz="1400" dirty="0">
                <a:solidFill>
                  <a:schemeClr val="tx2"/>
                </a:solidFill>
                <a:latin typeface="+mn-lt"/>
                <a:cs typeface="+mn-cs"/>
              </a:rPr>
              <a:t>NWDAF retrieves network </a:t>
            </a:r>
            <a:r>
              <a:rPr lang="en-GB" altLang="zh-CN" sz="1400" dirty="0">
                <a:solidFill>
                  <a:schemeClr val="tx2"/>
                </a:solidFill>
                <a:latin typeface="+mn-lt"/>
                <a:cs typeface="+mn-cs"/>
              </a:rPr>
              <a:t>KPIs </a:t>
            </a:r>
            <a:r>
              <a:rPr lang="en-US" sz="1400" dirty="0">
                <a:solidFill>
                  <a:schemeClr val="tx2"/>
                </a:solidFill>
                <a:latin typeface="+mn-lt"/>
                <a:cs typeface="+mn-cs"/>
              </a:rPr>
              <a:t>from OAM;</a:t>
            </a:r>
          </a:p>
          <a:p>
            <a:pPr marL="230400" lvl="2" indent="-230400">
              <a:spcBef>
                <a:spcPts val="0"/>
              </a:spcBef>
              <a:spcAft>
                <a:spcPts val="300"/>
              </a:spcAft>
              <a:buClr>
                <a:srgbClr val="461100"/>
              </a:buClr>
              <a:buSzPct val="100000"/>
              <a:buBlip>
                <a:blip r:embed="rId2"/>
              </a:buBlip>
              <a:defRPr/>
            </a:pPr>
            <a:r>
              <a:rPr lang="en-US" sz="1400" dirty="0" smtClean="0">
                <a:solidFill>
                  <a:schemeClr val="tx2"/>
                </a:solidFill>
                <a:latin typeface="+mn-lt"/>
                <a:cs typeface="+mn-cs"/>
              </a:rPr>
              <a:t>NWDAF provides a data analytics </a:t>
            </a:r>
            <a:r>
              <a:rPr lang="en-GB" altLang="zh-CN" sz="1400" dirty="0" smtClean="0">
                <a:solidFill>
                  <a:schemeClr val="tx2"/>
                </a:solidFill>
                <a:latin typeface="+mn-lt"/>
                <a:cs typeface="+mn-cs"/>
              </a:rPr>
              <a:t>to 5GC NF, e.g. slice congestion level by NWDAF to PCF/NSSF </a:t>
            </a:r>
            <a:r>
              <a:rPr lang="en-GB" altLang="zh-CN" sz="1400" u="sng" dirty="0" smtClean="0">
                <a:solidFill>
                  <a:srgbClr val="C00000"/>
                </a:solidFill>
                <a:latin typeface="+mn-lt"/>
                <a:cs typeface="+mn-cs"/>
              </a:rPr>
              <a:t>and OAM</a:t>
            </a:r>
            <a:r>
              <a:rPr lang="en-GB" altLang="zh-CN" sz="1400" dirty="0" smtClean="0">
                <a:solidFill>
                  <a:schemeClr val="tx2"/>
                </a:solidFill>
                <a:latin typeface="+mn-lt"/>
                <a:cs typeface="+mn-cs"/>
              </a:rPr>
              <a:t> </a:t>
            </a:r>
          </a:p>
          <a:p>
            <a:pPr marL="230400" lvl="2" indent="-230400">
              <a:spcBef>
                <a:spcPts val="0"/>
              </a:spcBef>
              <a:spcAft>
                <a:spcPts val="300"/>
              </a:spcAft>
              <a:buClr>
                <a:srgbClr val="461100"/>
              </a:buClr>
              <a:buSzPct val="100000"/>
              <a:buBlip>
                <a:blip r:embed="rId2"/>
              </a:buBlip>
              <a:defRPr/>
            </a:pPr>
            <a:r>
              <a:rPr lang="en-GB" altLang="zh-CN" sz="1400" dirty="0">
                <a:solidFill>
                  <a:schemeClr val="tx2"/>
                </a:solidFill>
                <a:latin typeface="+mn-lt"/>
                <a:cs typeface="+mn-cs"/>
              </a:rPr>
              <a:t>5GC NF adjust slice resource </a:t>
            </a:r>
            <a:r>
              <a:rPr lang="en-US" altLang="zh-CN" sz="1400" dirty="0">
                <a:solidFill>
                  <a:schemeClr val="tx2"/>
                </a:solidFill>
                <a:latin typeface="+mn-lt"/>
                <a:cs typeface="+mn-cs"/>
              </a:rPr>
              <a:t>if the network slice cannot meet the tenant requirement</a:t>
            </a:r>
            <a:endParaRPr lang="en-US" sz="1400" dirty="0">
              <a:solidFill>
                <a:schemeClr val="tx2"/>
              </a:solidFill>
              <a:latin typeface="+mn-lt"/>
              <a:cs typeface="+mn-cs"/>
            </a:endParaRPr>
          </a:p>
        </p:txBody>
      </p:sp>
      <p:cxnSp>
        <p:nvCxnSpPr>
          <p:cNvPr id="41" name="直接连接符 40"/>
          <p:cNvCxnSpPr>
            <a:stCxn id="42" idx="3"/>
          </p:cNvCxnSpPr>
          <p:nvPr/>
        </p:nvCxnSpPr>
        <p:spPr bwMode="auto">
          <a:xfrm flipH="1">
            <a:off x="2862067" y="4685141"/>
            <a:ext cx="1312587" cy="887191"/>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2" name="椭圆 41"/>
          <p:cNvSpPr/>
          <p:nvPr/>
        </p:nvSpPr>
        <p:spPr bwMode="auto">
          <a:xfrm>
            <a:off x="4164133" y="4562216"/>
            <a:ext cx="71844" cy="144016"/>
          </a:xfrm>
          <a:prstGeom prst="ellips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en-US" sz="1800" b="0" i="0" u="none" strike="noStrike" cap="none" normalizeH="0" baseline="0" smtClean="0">
              <a:ln>
                <a:noFill/>
              </a:ln>
              <a:solidFill>
                <a:schemeClr val="tx1"/>
              </a:solidFill>
              <a:effectLst/>
              <a:latin typeface="Arial" charset="0"/>
              <a:ea typeface="宋体" charset="-122"/>
            </a:endParaRPr>
          </a:p>
        </p:txBody>
      </p:sp>
      <p:sp>
        <p:nvSpPr>
          <p:cNvPr id="43" name="椭圆 42"/>
          <p:cNvSpPr/>
          <p:nvPr/>
        </p:nvSpPr>
        <p:spPr bwMode="auto">
          <a:xfrm>
            <a:off x="5549500" y="4927833"/>
            <a:ext cx="66984" cy="144016"/>
          </a:xfrm>
          <a:prstGeom prst="ellips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en-US" sz="1800" b="0" i="0" u="none" strike="noStrike" cap="none" normalizeH="0" baseline="0" smtClean="0">
              <a:ln>
                <a:noFill/>
              </a:ln>
              <a:solidFill>
                <a:schemeClr val="tx1"/>
              </a:solidFill>
              <a:effectLst/>
              <a:latin typeface="Arial" charset="0"/>
              <a:ea typeface="宋体" charset="-122"/>
            </a:endParaRPr>
          </a:p>
        </p:txBody>
      </p:sp>
      <p:cxnSp>
        <p:nvCxnSpPr>
          <p:cNvPr id="44" name="直接连接符 43"/>
          <p:cNvCxnSpPr/>
          <p:nvPr/>
        </p:nvCxnSpPr>
        <p:spPr bwMode="auto">
          <a:xfrm>
            <a:off x="5584829" y="4999841"/>
            <a:ext cx="432158" cy="905108"/>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2" name="直接箭头连接符 31"/>
          <p:cNvCxnSpPr/>
          <p:nvPr/>
        </p:nvCxnSpPr>
        <p:spPr bwMode="auto">
          <a:xfrm flipH="1">
            <a:off x="3282966" y="4805272"/>
            <a:ext cx="2808000" cy="0"/>
          </a:xfrm>
          <a:prstGeom prst="straightConnector1">
            <a:avLst/>
          </a:prstGeom>
          <a:noFill/>
          <a:ln w="9525" cap="flat" cmpd="sng" algn="ctr">
            <a:solidFill>
              <a:srgbClr val="C00000"/>
            </a:solidFill>
            <a:prstDash val="solid"/>
            <a:round/>
            <a:headEnd type="oval"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3" name="文本框 32"/>
          <p:cNvSpPr txBox="1"/>
          <p:nvPr/>
        </p:nvSpPr>
        <p:spPr>
          <a:xfrm>
            <a:off x="77472" y="6374685"/>
            <a:ext cx="9066528" cy="384721"/>
          </a:xfrm>
          <a:prstGeom prst="rect">
            <a:avLst/>
          </a:prstGeom>
          <a:solidFill>
            <a:srgbClr val="00B0F0"/>
          </a:solidFill>
        </p:spPr>
        <p:txBody>
          <a:bodyPr wrap="square" rtlCol="0">
            <a:spAutoFit/>
          </a:bodyPr>
          <a:lstStyle/>
          <a:p>
            <a:pPr algn="ctr"/>
            <a:r>
              <a:rPr lang="en-GB" altLang="zh-CN" sz="1900" dirty="0" smtClean="0">
                <a:solidFill>
                  <a:srgbClr val="FFFFFF"/>
                </a:solidFill>
              </a:rPr>
              <a:t>Assume that QCI level measurements/KPIs are resolved by previous slide</a:t>
            </a:r>
            <a:endParaRPr lang="zh-CN" altLang="en-US" sz="1900" dirty="0">
              <a:solidFill>
                <a:srgbClr val="FFFFFF"/>
              </a:solidFill>
            </a:endParaRPr>
          </a:p>
        </p:txBody>
      </p:sp>
    </p:spTree>
    <p:extLst>
      <p:ext uri="{BB962C8B-B14F-4D97-AF65-F5344CB8AC3E}">
        <p14:creationId xmlns:p14="http://schemas.microsoft.com/office/powerpoint/2010/main" val="2855855469"/>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251521" y="123825"/>
            <a:ext cx="8474968" cy="412750"/>
          </a:xfrm>
        </p:spPr>
        <p:txBody>
          <a:bodyPr/>
          <a:lstStyle/>
          <a:p>
            <a:pPr>
              <a:defRPr/>
            </a:pPr>
            <a:r>
              <a:rPr lang="en-GB" altLang="zh-CN" sz="2400" u="sng" dirty="0">
                <a:solidFill>
                  <a:srgbClr val="C00000"/>
                </a:solidFill>
              </a:rPr>
              <a:t>Data Analytics</a:t>
            </a:r>
            <a:r>
              <a:rPr lang="en-GB" altLang="zh-CN" sz="2400" dirty="0"/>
              <a:t> Interactions between OAM and </a:t>
            </a:r>
            <a:r>
              <a:rPr lang="en-GB" altLang="zh-CN" sz="2400" dirty="0" smtClean="0"/>
              <a:t>NWDAF(Cont.)</a:t>
            </a:r>
            <a:endParaRPr lang="en-US" altLang="zh-CN" sz="2400" dirty="0"/>
          </a:p>
        </p:txBody>
      </p:sp>
      <p:sp>
        <p:nvSpPr>
          <p:cNvPr id="6" name="文本占位符 3"/>
          <p:cNvSpPr txBox="1">
            <a:spLocks/>
          </p:cNvSpPr>
          <p:nvPr/>
        </p:nvSpPr>
        <p:spPr bwMode="auto">
          <a:xfrm>
            <a:off x="251520" y="668740"/>
            <a:ext cx="8712968" cy="5527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marL="230400" lvl="2" indent="-230400">
              <a:spcBef>
                <a:spcPts val="0"/>
              </a:spcBef>
              <a:spcAft>
                <a:spcPts val="600"/>
              </a:spcAft>
              <a:buClr>
                <a:srgbClr val="461100"/>
              </a:buClr>
              <a:buSzPct val="100000"/>
              <a:buBlip>
                <a:blip r:embed="rId2"/>
              </a:buBlip>
              <a:defRPr/>
            </a:pPr>
            <a:r>
              <a:rPr lang="en-US" altLang="zh-CN" sz="2200" dirty="0">
                <a:solidFill>
                  <a:schemeClr val="tx2"/>
                </a:solidFill>
                <a:latin typeface="+mn-lt"/>
                <a:cs typeface="+mn-cs"/>
              </a:rPr>
              <a:t>What is clear now:</a:t>
            </a:r>
            <a:endParaRPr lang="en-US" sz="2200" dirty="0">
              <a:solidFill>
                <a:schemeClr val="tx2"/>
              </a:solidFill>
              <a:latin typeface="+mn-lt"/>
              <a:cs typeface="+mn-cs"/>
            </a:endParaRPr>
          </a:p>
          <a:p>
            <a:pPr marL="742950" lvl="3" indent="-285750">
              <a:spcBef>
                <a:spcPct val="20000"/>
              </a:spcBef>
              <a:buClr>
                <a:srgbClr val="C00000"/>
              </a:buClr>
              <a:buSzPct val="80000"/>
              <a:buFont typeface="Courier New" panose="02070309020205020404" pitchFamily="49" charset="0"/>
              <a:buChar char="o"/>
              <a:defRPr/>
            </a:pPr>
            <a:r>
              <a:rPr lang="en-GB" altLang="zh-CN" sz="2000" dirty="0">
                <a:solidFill>
                  <a:schemeClr val="tx2"/>
                </a:solidFill>
                <a:latin typeface="+mn-lt"/>
              </a:rPr>
              <a:t>Network </a:t>
            </a:r>
            <a:r>
              <a:rPr lang="en-US" altLang="zh-CN" sz="2000" dirty="0">
                <a:solidFill>
                  <a:schemeClr val="tx2"/>
                </a:solidFill>
                <a:latin typeface="+mn-lt"/>
              </a:rPr>
              <a:t>slice resource adjustment is in the scope of SA5</a:t>
            </a:r>
            <a:endParaRPr lang="en-GB" altLang="zh-CN" sz="2000" dirty="0">
              <a:solidFill>
                <a:schemeClr val="tx2"/>
              </a:solidFill>
              <a:latin typeface="+mn-lt"/>
            </a:endParaRPr>
          </a:p>
          <a:p>
            <a:pPr marL="742950" lvl="3" indent="-285750">
              <a:spcBef>
                <a:spcPct val="20000"/>
              </a:spcBef>
              <a:buClr>
                <a:srgbClr val="C00000"/>
              </a:buClr>
              <a:buSzPct val="80000"/>
              <a:buFont typeface="Courier New" panose="02070309020205020404" pitchFamily="49" charset="0"/>
              <a:buChar char="o"/>
              <a:defRPr/>
            </a:pPr>
            <a:r>
              <a:rPr lang="en-GB" sz="2000" dirty="0">
                <a:solidFill>
                  <a:schemeClr val="tx2"/>
                </a:solidFill>
                <a:latin typeface="+mn-lt"/>
              </a:rPr>
              <a:t>D</a:t>
            </a:r>
            <a:r>
              <a:rPr lang="en-GB" sz="2000" dirty="0" err="1">
                <a:solidFill>
                  <a:schemeClr val="tx2"/>
                </a:solidFill>
                <a:latin typeface="+mn-lt"/>
              </a:rPr>
              <a:t>ata</a:t>
            </a:r>
            <a:r>
              <a:rPr lang="en-GB" sz="2000" dirty="0">
                <a:solidFill>
                  <a:schemeClr val="tx2"/>
                </a:solidFill>
                <a:latin typeface="+mn-lt"/>
              </a:rPr>
              <a:t> analytics provided by NWDAF will benefit OAM to e.g. perform network slice resource adjustment</a:t>
            </a:r>
          </a:p>
          <a:p>
            <a:pPr marL="230400" lvl="2" indent="-230400">
              <a:spcBef>
                <a:spcPts val="1200"/>
              </a:spcBef>
              <a:spcAft>
                <a:spcPts val="600"/>
              </a:spcAft>
              <a:buClr>
                <a:srgbClr val="461100"/>
              </a:buClr>
              <a:buSzPct val="100000"/>
              <a:buBlip>
                <a:blip r:embed="rId2"/>
              </a:buBlip>
              <a:defRPr/>
            </a:pPr>
            <a:r>
              <a:rPr lang="en-US" altLang="zh-CN" sz="2200" dirty="0">
                <a:solidFill>
                  <a:schemeClr val="tx2"/>
                </a:solidFill>
                <a:latin typeface="+mn-lt"/>
                <a:cs typeface="+mn-cs"/>
              </a:rPr>
              <a:t>What is not clear so far :</a:t>
            </a:r>
          </a:p>
          <a:p>
            <a:pPr marL="742950" lvl="3" indent="-285750">
              <a:spcBef>
                <a:spcPct val="20000"/>
              </a:spcBef>
              <a:buClr>
                <a:srgbClr val="C00000"/>
              </a:buClr>
              <a:buSzPct val="80000"/>
              <a:buFont typeface="Courier New" panose="02070309020205020404" pitchFamily="49" charset="0"/>
              <a:buChar char="o"/>
              <a:defRPr/>
            </a:pPr>
            <a:r>
              <a:rPr lang="en-US" altLang="zh-CN" sz="1800" dirty="0">
                <a:solidFill>
                  <a:schemeClr val="tx2"/>
                </a:solidFill>
                <a:latin typeface="+mn-lt"/>
              </a:rPr>
              <a:t>Granularity of </a:t>
            </a:r>
            <a:r>
              <a:rPr lang="en-GB" altLang="zh-CN" sz="1800" dirty="0">
                <a:solidFill>
                  <a:schemeClr val="tx2"/>
                </a:solidFill>
                <a:latin typeface="+mn-lt"/>
              </a:rPr>
              <a:t>Data analytics provided by NWDAF to OAM</a:t>
            </a:r>
          </a:p>
          <a:p>
            <a:pPr marL="742950" lvl="3" indent="-285750">
              <a:spcBef>
                <a:spcPct val="20000"/>
              </a:spcBef>
              <a:buClr>
                <a:srgbClr val="C00000"/>
              </a:buClr>
              <a:buSzPct val="80000"/>
              <a:buFont typeface="Courier New" panose="02070309020205020404" pitchFamily="49" charset="0"/>
              <a:buChar char="o"/>
              <a:defRPr/>
            </a:pPr>
            <a:r>
              <a:rPr lang="en-GB" altLang="zh-CN" sz="1800" dirty="0" smtClean="0">
                <a:solidFill>
                  <a:schemeClr val="tx2"/>
                </a:solidFill>
                <a:latin typeface="+mn-lt"/>
              </a:rPr>
              <a:t>How/whether </a:t>
            </a:r>
            <a:r>
              <a:rPr lang="en-GB" altLang="zh-CN" sz="1800" dirty="0">
                <a:solidFill>
                  <a:schemeClr val="tx2"/>
                </a:solidFill>
                <a:latin typeface="+mn-lt"/>
              </a:rPr>
              <a:t>NWDAF is to retrieve the network level KPIs from </a:t>
            </a:r>
            <a:r>
              <a:rPr lang="en-GB" altLang="zh-CN" sz="1800" dirty="0" smtClean="0">
                <a:solidFill>
                  <a:schemeClr val="tx2"/>
                </a:solidFill>
                <a:latin typeface="+mn-lt"/>
              </a:rPr>
              <a:t>OAM</a:t>
            </a:r>
            <a:endParaRPr lang="en-US" altLang="zh-CN" sz="2400" dirty="0" smtClean="0">
              <a:solidFill>
                <a:schemeClr val="tx2"/>
              </a:solidFill>
              <a:latin typeface="+mn-lt"/>
              <a:cs typeface="+mn-cs"/>
            </a:endParaRPr>
          </a:p>
          <a:p>
            <a:pPr marL="230400" lvl="2" indent="-230400">
              <a:spcBef>
                <a:spcPts val="1200"/>
              </a:spcBef>
              <a:spcAft>
                <a:spcPts val="600"/>
              </a:spcAft>
              <a:buClr>
                <a:srgbClr val="461100"/>
              </a:buClr>
              <a:buSzPct val="100000"/>
              <a:buBlip>
                <a:blip r:embed="rId2"/>
              </a:buBlip>
              <a:defRPr/>
            </a:pPr>
            <a:r>
              <a:rPr lang="en-US" altLang="zh-CN" sz="2200" dirty="0" smtClean="0">
                <a:solidFill>
                  <a:schemeClr val="tx2"/>
                </a:solidFill>
                <a:latin typeface="+mn-lt"/>
                <a:cs typeface="+mn-cs"/>
              </a:rPr>
              <a:t>To </a:t>
            </a:r>
            <a:r>
              <a:rPr lang="en-US" altLang="zh-CN" sz="2200" dirty="0">
                <a:solidFill>
                  <a:schemeClr val="tx2"/>
                </a:solidFill>
                <a:latin typeface="+mn-lt"/>
                <a:cs typeface="+mn-cs"/>
              </a:rPr>
              <a:t>make progress, it is proposed to adopt Opt </a:t>
            </a:r>
            <a:r>
              <a:rPr lang="en-US" altLang="zh-CN" sz="2200" dirty="0" smtClean="0">
                <a:solidFill>
                  <a:schemeClr val="tx2"/>
                </a:solidFill>
                <a:latin typeface="+mn-lt"/>
                <a:cs typeface="+mn-cs"/>
              </a:rPr>
              <a:t>A+B+C </a:t>
            </a:r>
            <a:r>
              <a:rPr lang="en-US" altLang="zh-CN" sz="2200" dirty="0">
                <a:solidFill>
                  <a:schemeClr val="tx2"/>
                </a:solidFill>
                <a:latin typeface="+mn-lt"/>
                <a:cs typeface="+mn-cs"/>
              </a:rPr>
              <a:t>temporarily, encouraging </a:t>
            </a:r>
            <a:r>
              <a:rPr lang="en-US" altLang="zh-CN" sz="2200" dirty="0" smtClean="0">
                <a:solidFill>
                  <a:schemeClr val="tx2"/>
                </a:solidFill>
                <a:latin typeface="+mn-lt"/>
                <a:cs typeface="+mn-cs"/>
              </a:rPr>
              <a:t>SA2 </a:t>
            </a:r>
            <a:r>
              <a:rPr lang="en-US" altLang="zh-CN" sz="2200" dirty="0">
                <a:solidFill>
                  <a:schemeClr val="tx2"/>
                </a:solidFill>
                <a:latin typeface="+mn-lt"/>
                <a:cs typeface="+mn-cs"/>
              </a:rPr>
              <a:t>and SA5 to have a joint investigation:</a:t>
            </a:r>
            <a:endParaRPr lang="en-GB" altLang="zh-CN" sz="2200" dirty="0">
              <a:solidFill>
                <a:schemeClr val="tx2"/>
              </a:solidFill>
              <a:latin typeface="+mn-lt"/>
              <a:cs typeface="+mn-cs"/>
            </a:endParaRPr>
          </a:p>
          <a:p>
            <a:pPr marL="742950" lvl="3" indent="-285750">
              <a:spcBef>
                <a:spcPct val="20000"/>
              </a:spcBef>
              <a:buClr>
                <a:srgbClr val="C00000"/>
              </a:buClr>
              <a:buSzPct val="80000"/>
              <a:buFont typeface="Courier New" panose="02070309020205020404" pitchFamily="49" charset="0"/>
              <a:buChar char="o"/>
              <a:defRPr/>
            </a:pPr>
            <a:r>
              <a:rPr lang="en-GB" altLang="zh-CN" sz="2000" dirty="0">
                <a:solidFill>
                  <a:schemeClr val="tx2"/>
                </a:solidFill>
                <a:latin typeface="+mn-lt"/>
              </a:rPr>
              <a:t>SA2 update </a:t>
            </a:r>
            <a:r>
              <a:rPr lang="en-US" altLang="zh-CN" sz="2000" dirty="0">
                <a:solidFill>
                  <a:srgbClr val="0000FF"/>
                </a:solidFill>
                <a:latin typeface="+mn-lt"/>
              </a:rPr>
              <a:t>Key Issue 4: </a:t>
            </a:r>
            <a:r>
              <a:rPr lang="en-GB" sz="2000" dirty="0" smtClean="0">
                <a:solidFill>
                  <a:srgbClr val="0000FF"/>
                </a:solidFill>
                <a:latin typeface="+mn-lt"/>
              </a:rPr>
              <a:t>Interactions </a:t>
            </a:r>
            <a:r>
              <a:rPr lang="en-GB" sz="2000" dirty="0">
                <a:solidFill>
                  <a:srgbClr val="0000FF"/>
                </a:solidFill>
                <a:latin typeface="+mn-lt"/>
              </a:rPr>
              <a:t>with OAM for Data </a:t>
            </a:r>
            <a:r>
              <a:rPr lang="en-GB" sz="2000" dirty="0" smtClean="0">
                <a:solidFill>
                  <a:srgbClr val="0000FF"/>
                </a:solidFill>
                <a:latin typeface="+mn-lt"/>
              </a:rPr>
              <a:t>Collection</a:t>
            </a:r>
            <a:r>
              <a:rPr lang="en-US" altLang="zh-CN" sz="2000" u="sng" dirty="0" smtClean="0">
                <a:solidFill>
                  <a:srgbClr val="FF0000"/>
                </a:solidFill>
                <a:latin typeface="+mn-lt"/>
              </a:rPr>
              <a:t>/Analytics Exposure</a:t>
            </a:r>
            <a:r>
              <a:rPr lang="en-US" altLang="zh-CN" sz="2000" dirty="0" smtClean="0">
                <a:solidFill>
                  <a:schemeClr val="tx2"/>
                </a:solidFill>
                <a:latin typeface="+mn-lt"/>
              </a:rPr>
              <a:t> to discuss </a:t>
            </a:r>
            <a:r>
              <a:rPr lang="en-US" altLang="zh-CN" sz="2000" dirty="0" smtClean="0">
                <a:solidFill>
                  <a:srgbClr val="0000FF"/>
                </a:solidFill>
                <a:latin typeface="+mn-lt"/>
              </a:rPr>
              <a:t>(S2-186668) </a:t>
            </a:r>
            <a:r>
              <a:rPr lang="en-US" altLang="zh-CN" sz="2000" dirty="0">
                <a:solidFill>
                  <a:schemeClr val="tx2"/>
                </a:solidFill>
                <a:latin typeface="+mn-lt"/>
              </a:rPr>
              <a:t>: </a:t>
            </a:r>
          </a:p>
          <a:p>
            <a:pPr marL="977900" lvl="2" indent="-342900" eaLnBrk="0" hangingPunct="0">
              <a:spcAft>
                <a:spcPts val="300"/>
              </a:spcAft>
              <a:buClr>
                <a:srgbClr val="C00000"/>
              </a:buClr>
              <a:buSzPct val="100000"/>
              <a:buFont typeface="Arial" panose="020B0604020202020204" pitchFamily="34" charset="0"/>
              <a:buChar char="•"/>
            </a:pPr>
            <a:r>
              <a:rPr lang="en-US" altLang="zh-CN" sz="1800" kern="0" dirty="0" smtClean="0">
                <a:solidFill>
                  <a:srgbClr val="002060"/>
                </a:solidFill>
                <a:latin typeface="+mj-lt"/>
              </a:rPr>
              <a:t>Data analytics feedback mechanism b/w OAM and NWDAF for Opt A+B+C</a:t>
            </a:r>
          </a:p>
          <a:p>
            <a:pPr marL="977900" lvl="2" indent="-342900" eaLnBrk="0" hangingPunct="0">
              <a:spcAft>
                <a:spcPts val="300"/>
              </a:spcAft>
              <a:buClr>
                <a:srgbClr val="C00000"/>
              </a:buClr>
              <a:buSzPct val="100000"/>
              <a:buFont typeface="Arial" panose="020B0604020202020204" pitchFamily="34" charset="0"/>
              <a:buChar char="•"/>
            </a:pPr>
            <a:r>
              <a:rPr lang="en-US" altLang="zh-CN" sz="1800" kern="0" dirty="0" smtClean="0">
                <a:solidFill>
                  <a:srgbClr val="002060"/>
                </a:solidFill>
                <a:latin typeface="+mj-lt"/>
              </a:rPr>
              <a:t>NWDAF retrieving data from OAM for Opt B+C</a:t>
            </a:r>
          </a:p>
          <a:p>
            <a:pPr marL="977900" lvl="2" indent="-342900" eaLnBrk="0" hangingPunct="0">
              <a:spcAft>
                <a:spcPts val="300"/>
              </a:spcAft>
              <a:buClr>
                <a:srgbClr val="C00000"/>
              </a:buClr>
              <a:buSzPct val="100000"/>
              <a:buFont typeface="Arial" panose="020B0604020202020204" pitchFamily="34" charset="0"/>
              <a:buChar char="•"/>
            </a:pPr>
            <a:r>
              <a:rPr lang="en-US" altLang="zh-CN" sz="1800" kern="0" dirty="0" smtClean="0">
                <a:solidFill>
                  <a:srgbClr val="002060"/>
                </a:solidFill>
                <a:latin typeface="+mj-lt"/>
              </a:rPr>
              <a:t>SA2/SA5 joint evaluation during conclusion phase e.g. joint meeting</a:t>
            </a:r>
          </a:p>
          <a:p>
            <a:pPr marL="742950" lvl="3" indent="-285750">
              <a:spcBef>
                <a:spcPct val="20000"/>
              </a:spcBef>
              <a:buClr>
                <a:srgbClr val="C00000"/>
              </a:buClr>
              <a:buSzPct val="80000"/>
              <a:buFont typeface="Courier New" panose="02070309020205020404" pitchFamily="49" charset="0"/>
              <a:buChar char="o"/>
              <a:defRPr/>
            </a:pPr>
            <a:r>
              <a:rPr lang="en-US" altLang="zh-CN" sz="1900" dirty="0" smtClean="0">
                <a:solidFill>
                  <a:schemeClr val="tx2"/>
                </a:solidFill>
                <a:latin typeface="+mn-lt"/>
              </a:rPr>
              <a:t>LS out </a:t>
            </a:r>
            <a:r>
              <a:rPr lang="en-GB" altLang="zh-CN" sz="1900" dirty="0" smtClean="0">
                <a:solidFill>
                  <a:schemeClr val="tx2"/>
                </a:solidFill>
                <a:latin typeface="+mn-lt"/>
              </a:rPr>
              <a:t>to </a:t>
            </a:r>
            <a:r>
              <a:rPr lang="en-GB" altLang="zh-CN" sz="1900" dirty="0">
                <a:solidFill>
                  <a:schemeClr val="tx2"/>
                </a:solidFill>
                <a:latin typeface="+mn-lt"/>
              </a:rPr>
              <a:t>SA5 </a:t>
            </a:r>
            <a:r>
              <a:rPr lang="en-GB" altLang="zh-CN" sz="1900" u="sng" dirty="0" smtClean="0">
                <a:solidFill>
                  <a:srgbClr val="0000FF"/>
                </a:solidFill>
                <a:latin typeface="+mn-lt"/>
              </a:rPr>
              <a:t>(S2-186667)</a:t>
            </a:r>
            <a:r>
              <a:rPr lang="en-GB" altLang="zh-CN" sz="1900" u="sng" dirty="0" smtClean="0">
                <a:solidFill>
                  <a:schemeClr val="tx2"/>
                </a:solidFill>
                <a:latin typeface="+mn-lt"/>
              </a:rPr>
              <a:t> </a:t>
            </a:r>
            <a:r>
              <a:rPr lang="en-GB" altLang="zh-CN" sz="1900" dirty="0" smtClean="0">
                <a:solidFill>
                  <a:schemeClr val="tx2"/>
                </a:solidFill>
                <a:latin typeface="+mn-lt"/>
              </a:rPr>
              <a:t>on </a:t>
            </a:r>
            <a:r>
              <a:rPr lang="en-GB" altLang="zh-CN" sz="1900" dirty="0">
                <a:solidFill>
                  <a:schemeClr val="tx2"/>
                </a:solidFill>
                <a:latin typeface="+mn-lt"/>
              </a:rPr>
              <a:t>current NWDAF SA2 status, asking for </a:t>
            </a:r>
            <a:r>
              <a:rPr lang="en-GB" altLang="zh-CN" sz="1900" dirty="0" smtClean="0">
                <a:solidFill>
                  <a:schemeClr val="tx2"/>
                </a:solidFill>
                <a:latin typeface="+mn-lt"/>
              </a:rPr>
              <a:t>cooperation</a:t>
            </a:r>
            <a:endParaRPr lang="en-GB" altLang="zh-CN" sz="1900" kern="0" dirty="0" smtClean="0">
              <a:solidFill>
                <a:srgbClr val="320046"/>
              </a:solidFill>
            </a:endParaRPr>
          </a:p>
          <a:p>
            <a:pPr marL="349250" lvl="1" indent="-171450" eaLnBrk="0" hangingPunct="0">
              <a:spcAft>
                <a:spcPts val="300"/>
              </a:spcAft>
              <a:buSzPct val="80000"/>
            </a:pPr>
            <a:endParaRPr lang="en-US" kern="0" dirty="0" smtClean="0">
              <a:solidFill>
                <a:srgbClr val="FF0000"/>
              </a:solidFill>
              <a:ea typeface="黑体" pitchFamily="49" charset="-122"/>
            </a:endParaRPr>
          </a:p>
        </p:txBody>
      </p:sp>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标题 1"/>
          <p:cNvSpPr>
            <a:spLocks noGrp="1"/>
          </p:cNvSpPr>
          <p:nvPr>
            <p:ph type="title"/>
          </p:nvPr>
        </p:nvSpPr>
        <p:spPr>
          <a:xfrm>
            <a:off x="825500" y="2600325"/>
            <a:ext cx="6827838" cy="1143000"/>
          </a:xfrm>
        </p:spPr>
        <p:txBody>
          <a:bodyPr/>
          <a:lstStyle/>
          <a:p>
            <a:r>
              <a:rPr lang="en-US" altLang="zh-CN" b="1" smtClean="0"/>
              <a:t>BACKUP</a:t>
            </a:r>
            <a:endParaRPr lang="zh-CN" altLang="en-US" b="1" smtClean="0"/>
          </a:p>
        </p:txBody>
      </p:sp>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242888" y="157163"/>
            <a:ext cx="8308975" cy="412750"/>
          </a:xfrm>
        </p:spPr>
        <p:txBody>
          <a:bodyPr/>
          <a:lstStyle/>
          <a:p>
            <a:pPr>
              <a:defRPr/>
            </a:pPr>
            <a:r>
              <a:rPr lang="en-GB" dirty="0"/>
              <a:t>Current status for interactions between SA5/OAM and SA2/NWDAF </a:t>
            </a:r>
            <a:endParaRPr lang="en-US" dirty="0"/>
          </a:p>
        </p:txBody>
      </p:sp>
      <p:graphicFrame>
        <p:nvGraphicFramePr>
          <p:cNvPr id="5" name="对象 4"/>
          <p:cNvGraphicFramePr>
            <a:graphicFrameLocks noChangeAspect="1"/>
          </p:cNvGraphicFramePr>
          <p:nvPr>
            <p:extLst>
              <p:ext uri="{D42A27DB-BD31-4B8C-83A1-F6EECF244321}">
                <p14:modId xmlns:p14="http://schemas.microsoft.com/office/powerpoint/2010/main" val="760933026"/>
              </p:ext>
            </p:extLst>
          </p:nvPr>
        </p:nvGraphicFramePr>
        <p:xfrm>
          <a:off x="85155" y="764989"/>
          <a:ext cx="3838773" cy="2376383"/>
        </p:xfrm>
        <a:graphic>
          <a:graphicData uri="http://schemas.openxmlformats.org/presentationml/2006/ole">
            <mc:AlternateContent xmlns:mc="http://schemas.openxmlformats.org/markup-compatibility/2006">
              <mc:Choice xmlns:v="urn:schemas-microsoft-com:vml" Requires="v">
                <p:oleObj spid="_x0000_s8322" name="Picture" r:id="rId3" imgW="6134760" imgH="3801240" progId="Word.Picture.8">
                  <p:embed/>
                </p:oleObj>
              </mc:Choice>
              <mc:Fallback>
                <p:oleObj name="Picture" r:id="rId3" imgW="6134760" imgH="3801240" progId="Word.Picture.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155" y="764989"/>
                        <a:ext cx="3838773" cy="237638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6" name="图片 5"/>
          <p:cNvPicPr>
            <a:picLocks noChangeAspect="1"/>
          </p:cNvPicPr>
          <p:nvPr/>
        </p:nvPicPr>
        <p:blipFill>
          <a:blip r:embed="rId5" cstate="print"/>
          <a:stretch>
            <a:fillRect/>
          </a:stretch>
        </p:blipFill>
        <p:spPr>
          <a:xfrm>
            <a:off x="252566" y="3123331"/>
            <a:ext cx="3503952" cy="3203451"/>
          </a:xfrm>
          <a:prstGeom prst="rect">
            <a:avLst/>
          </a:prstGeom>
        </p:spPr>
      </p:pic>
      <p:sp>
        <p:nvSpPr>
          <p:cNvPr id="7" name="文本占位符 3"/>
          <p:cNvSpPr>
            <a:spLocks noGrp="1"/>
          </p:cNvSpPr>
          <p:nvPr>
            <p:ph type="body" sz="quarter" idx="10"/>
          </p:nvPr>
        </p:nvSpPr>
        <p:spPr>
          <a:xfrm>
            <a:off x="3923928" y="841575"/>
            <a:ext cx="5076638" cy="5477580"/>
          </a:xfrm>
        </p:spPr>
        <p:txBody>
          <a:bodyPr/>
          <a:lstStyle/>
          <a:p>
            <a:pPr marL="230400" indent="-230400">
              <a:spcBef>
                <a:spcPts val="0"/>
              </a:spcBef>
              <a:spcAft>
                <a:spcPts val="600"/>
              </a:spcAft>
              <a:buBlip>
                <a:blip r:embed="rId6"/>
              </a:buBlip>
              <a:defRPr/>
            </a:pPr>
            <a:r>
              <a:rPr lang="en-US" sz="1800" dirty="0">
                <a:solidFill>
                  <a:schemeClr val="tx2"/>
                </a:solidFill>
                <a:latin typeface="+mn-lt"/>
              </a:rPr>
              <a:t>During the SA2#127bis meeting, it is approved in the Architecture Requirements in TR 23.791,</a:t>
            </a:r>
          </a:p>
          <a:p>
            <a:pPr marL="742950" lvl="3" indent="-285750">
              <a:buClr>
                <a:srgbClr val="C00000"/>
              </a:buClr>
              <a:buFont typeface="Courier New" panose="02070309020205020404" pitchFamily="49" charset="0"/>
              <a:buChar char="o"/>
              <a:defRPr/>
            </a:pPr>
            <a:r>
              <a:rPr lang="en-GB" sz="1600" kern="1200" dirty="0">
                <a:solidFill>
                  <a:schemeClr val="tx2"/>
                </a:solidFill>
                <a:latin typeface="+mn-lt"/>
                <a:ea typeface="+mn-ea"/>
                <a:cs typeface="Arial" panose="020B0604020202020204" pitchFamily="34" charset="0"/>
              </a:rPr>
              <a:t>As part of this study, </a:t>
            </a:r>
            <a:r>
              <a:rPr lang="en-US" sz="1600" kern="1200" dirty="0">
                <a:solidFill>
                  <a:schemeClr val="tx2"/>
                </a:solidFill>
                <a:latin typeface="+mn-lt"/>
                <a:ea typeface="+mn-ea"/>
                <a:cs typeface="Arial" panose="020B0604020202020204" pitchFamily="34" charset="0"/>
              </a:rPr>
              <a:t>exchange of information between </a:t>
            </a:r>
            <a:r>
              <a:rPr lang="en-GB" sz="1600" kern="1200" dirty="0">
                <a:solidFill>
                  <a:schemeClr val="tx2"/>
                </a:solidFill>
                <a:latin typeface="+mn-lt"/>
                <a:ea typeface="+mn-ea"/>
                <a:cs typeface="Arial" panose="020B0604020202020204" pitchFamily="34" charset="0"/>
              </a:rPr>
              <a:t>NWDAF and</a:t>
            </a:r>
            <a:r>
              <a:rPr lang="en-US" sz="1600" kern="1200" dirty="0">
                <a:solidFill>
                  <a:schemeClr val="tx2"/>
                </a:solidFill>
                <a:latin typeface="+mn-lt"/>
                <a:ea typeface="+mn-ea"/>
                <a:cs typeface="Arial" panose="020B0604020202020204" pitchFamily="34" charset="0"/>
              </a:rPr>
              <a:t> OAM may be defined</a:t>
            </a:r>
            <a:r>
              <a:rPr lang="en-GB" sz="1600" kern="1200" dirty="0">
                <a:solidFill>
                  <a:schemeClr val="tx2"/>
                </a:solidFill>
                <a:latin typeface="+mn-lt"/>
                <a:ea typeface="+mn-ea"/>
                <a:cs typeface="Arial" panose="020B0604020202020204" pitchFamily="34" charset="0"/>
              </a:rPr>
              <a:t>. Interactions between OAM and NWDAF shall be based on use case requirements. The OAM could be a potential consumer or provider of the information for the NWDAF. The definition of such interaction shall be coordinated with SA WG5.</a:t>
            </a:r>
          </a:p>
          <a:p>
            <a:pPr marL="742950" lvl="3" indent="-285750">
              <a:buClr>
                <a:srgbClr val="C00000"/>
              </a:buClr>
              <a:buFont typeface="Courier New" panose="02070309020205020404" pitchFamily="49" charset="0"/>
              <a:buChar char="o"/>
              <a:defRPr/>
            </a:pPr>
            <a:r>
              <a:rPr lang="en-GB" sz="1600" kern="1200" dirty="0">
                <a:solidFill>
                  <a:schemeClr val="tx2"/>
                </a:solidFill>
                <a:latin typeface="+mn-lt"/>
                <a:ea typeface="+mn-ea"/>
                <a:cs typeface="Arial" panose="020B0604020202020204" pitchFamily="34" charset="0"/>
              </a:rPr>
              <a:t>For the collection of OAM data, the NWDAF shall reuse existing mechanisms and interfaces defined by SA WG5. For OAM information exchange beyond existing mechanisms and interfaces defined by SA WG5, close co-operation with SA WG5 is needed.</a:t>
            </a:r>
            <a:endParaRPr lang="en-US" sz="1600" kern="1200" dirty="0">
              <a:solidFill>
                <a:schemeClr val="tx2"/>
              </a:solidFill>
              <a:latin typeface="+mn-lt"/>
              <a:ea typeface="+mn-ea"/>
              <a:cs typeface="Arial" panose="020B0604020202020204" pitchFamily="34" charset="0"/>
            </a:endParaRPr>
          </a:p>
          <a:p>
            <a:pPr marL="742950" lvl="3" indent="-285750">
              <a:buClr>
                <a:srgbClr val="C00000"/>
              </a:buClr>
              <a:buFont typeface="Courier New" panose="02070309020205020404" pitchFamily="49" charset="0"/>
              <a:buChar char="o"/>
              <a:defRPr/>
            </a:pPr>
            <a:r>
              <a:rPr lang="en-GB" sz="1600" kern="1200" dirty="0">
                <a:solidFill>
                  <a:schemeClr val="tx2"/>
                </a:solidFill>
                <a:latin typeface="+mn-lt"/>
                <a:ea typeface="+mn-ea"/>
                <a:cs typeface="Arial" panose="020B0604020202020204" pitchFamily="34" charset="0"/>
              </a:rPr>
              <a:t>Based on the aforementioned data collection, the NWDAF performs data analysis and provides the analytical result to the AF, the 5GC NFs and the OAM</a:t>
            </a:r>
            <a:r>
              <a:rPr lang="en-GB" sz="1600" dirty="0"/>
              <a:t>.</a:t>
            </a:r>
            <a:endParaRPr lang="en-US" sz="1600" dirty="0"/>
          </a:p>
          <a:p>
            <a:pPr marL="230400" lvl="1" indent="-230400">
              <a:spcBef>
                <a:spcPts val="0"/>
              </a:spcBef>
              <a:spcAft>
                <a:spcPts val="600"/>
              </a:spcAft>
              <a:buClr>
                <a:srgbClr val="461100"/>
              </a:buClr>
              <a:buSzPct val="100000"/>
              <a:buBlip>
                <a:blip r:embed="rId6"/>
              </a:buBlip>
              <a:defRPr/>
            </a:pPr>
            <a:r>
              <a:rPr lang="en-US" sz="1800" dirty="0">
                <a:solidFill>
                  <a:srgbClr val="FF0000"/>
                </a:solidFill>
                <a:latin typeface="+mn-lt"/>
                <a:ea typeface="+mn-ea"/>
                <a:cs typeface="+mn-cs"/>
              </a:rPr>
              <a:t>However, it is unclear how to define the interactions between the NWDAF and OAM in detail.</a:t>
            </a:r>
          </a:p>
          <a:p>
            <a:endParaRPr lang="en-US" dirty="0"/>
          </a:p>
        </p:txBody>
      </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417513" y="168275"/>
            <a:ext cx="8308975" cy="412750"/>
          </a:xfrm>
        </p:spPr>
        <p:txBody>
          <a:bodyPr/>
          <a:lstStyle/>
          <a:p>
            <a:pPr>
              <a:defRPr/>
            </a:pPr>
            <a:r>
              <a:rPr lang="en-US" altLang="zh-CN" sz="2400" dirty="0">
                <a:latin typeface="Calibri" pitchFamily="34" charset="0"/>
              </a:rPr>
              <a:t>Tenant Requirements </a:t>
            </a:r>
            <a:endParaRPr lang="en-US" altLang="zh-CN" sz="2100" dirty="0" smtClean="0"/>
          </a:p>
        </p:txBody>
      </p:sp>
      <p:sp>
        <p:nvSpPr>
          <p:cNvPr id="7" name="文本框 6"/>
          <p:cNvSpPr txBox="1"/>
          <p:nvPr/>
        </p:nvSpPr>
        <p:spPr>
          <a:xfrm>
            <a:off x="1" y="764704"/>
            <a:ext cx="9036496" cy="5184496"/>
          </a:xfrm>
          <a:prstGeom prst="rect">
            <a:avLst/>
          </a:prstGeom>
          <a:noFill/>
        </p:spPr>
        <p:txBody>
          <a:bodyPr wrap="square" rtlCol="0">
            <a:spAutoFit/>
          </a:bodyPr>
          <a:lstStyle/>
          <a:p>
            <a:pPr marL="230400" indent="-230400">
              <a:spcBef>
                <a:spcPts val="0"/>
              </a:spcBef>
              <a:spcAft>
                <a:spcPts val="600"/>
              </a:spcAft>
              <a:buClr>
                <a:srgbClr val="461100"/>
              </a:buClr>
              <a:buSzPct val="100000"/>
              <a:buBlip>
                <a:blip r:embed="rId3"/>
              </a:buBlip>
              <a:defRPr/>
            </a:pPr>
            <a:r>
              <a:rPr lang="en-US" altLang="zh-CN" sz="1800" dirty="0">
                <a:solidFill>
                  <a:schemeClr val="tx2"/>
                </a:solidFill>
                <a:latin typeface="+mn-lt"/>
                <a:cs typeface="+mn-cs"/>
              </a:rPr>
              <a:t>Tenants/Applications provide their requirements considering the following two aspects:</a:t>
            </a:r>
          </a:p>
          <a:p>
            <a:pPr marL="742950" lvl="3" indent="-285750">
              <a:spcBef>
                <a:spcPct val="20000"/>
              </a:spcBef>
              <a:buClr>
                <a:srgbClr val="C00000"/>
              </a:buClr>
              <a:buSzPct val="80000"/>
              <a:buFont typeface="Courier New" panose="02070309020205020404" pitchFamily="49" charset="0"/>
              <a:buChar char="o"/>
              <a:defRPr/>
            </a:pPr>
            <a:r>
              <a:rPr lang="en-US" altLang="zh-CN" sz="1600" dirty="0">
                <a:solidFill>
                  <a:schemeClr val="tx2"/>
                </a:solidFill>
                <a:latin typeface="+mn-lt"/>
              </a:rPr>
              <a:t>SA5 scope: </a:t>
            </a:r>
          </a:p>
          <a:p>
            <a:pPr marL="920750" lvl="2" indent="-285750" eaLnBrk="0" hangingPunct="0">
              <a:spcAft>
                <a:spcPts val="300"/>
              </a:spcAft>
              <a:buClr>
                <a:srgbClr val="C00000"/>
              </a:buClr>
              <a:buSzPct val="100000"/>
              <a:buFont typeface="Arial" panose="020B0604020202020204" pitchFamily="34" charset="0"/>
              <a:buChar char="•"/>
            </a:pPr>
            <a:r>
              <a:rPr lang="en-US" altLang="zh-CN" sz="1300" b="1" dirty="0" smtClean="0">
                <a:solidFill>
                  <a:srgbClr val="C00000"/>
                </a:solidFill>
              </a:rPr>
              <a:t>Tenant Requirement 1: </a:t>
            </a:r>
            <a:r>
              <a:rPr lang="en-US" altLang="zh-CN" sz="1300" b="1" u="sng" dirty="0" smtClean="0">
                <a:solidFill>
                  <a:srgbClr val="320046"/>
                </a:solidFill>
                <a:ea typeface="+mn-ea"/>
              </a:rPr>
              <a:t>Network slice level  attributes</a:t>
            </a:r>
            <a:r>
              <a:rPr lang="en-US" altLang="zh-CN" sz="1300" dirty="0" smtClean="0">
                <a:solidFill>
                  <a:srgbClr val="320046"/>
                </a:solidFill>
                <a:ea typeface="+mn-ea"/>
              </a:rPr>
              <a:t> (as </a:t>
            </a:r>
            <a:r>
              <a:rPr lang="en-US" altLang="zh-CN" sz="1300" dirty="0">
                <a:solidFill>
                  <a:srgbClr val="320046"/>
                </a:solidFill>
                <a:ea typeface="+mn-ea"/>
              </a:rPr>
              <a:t>defined </a:t>
            </a:r>
            <a:r>
              <a:rPr lang="en-US" altLang="zh-CN" sz="1300" dirty="0" smtClean="0">
                <a:solidFill>
                  <a:srgbClr val="320046"/>
                </a:solidFill>
                <a:ea typeface="+mn-ea"/>
              </a:rPr>
              <a:t>in Table1, TS 28.532) , which are </a:t>
            </a:r>
            <a:r>
              <a:rPr lang="en-US" altLang="zh-CN" sz="1300" dirty="0">
                <a:solidFill>
                  <a:srgbClr val="320046"/>
                </a:solidFill>
                <a:ea typeface="+mn-ea"/>
              </a:rPr>
              <a:t>used by </a:t>
            </a:r>
            <a:r>
              <a:rPr lang="en-US" altLang="zh-CN" sz="1300" dirty="0" smtClean="0">
                <a:solidFill>
                  <a:srgbClr val="320046"/>
                </a:solidFill>
                <a:ea typeface="+mn-ea"/>
              </a:rPr>
              <a:t>the OAM to create network slice. Also OAM could adjust the network slice resource per network KPIs (as defined in Table 2</a:t>
            </a:r>
            <a:r>
              <a:rPr lang="en-US" altLang="zh-CN" sz="1300" dirty="0">
                <a:solidFill>
                  <a:srgbClr val="320046"/>
                </a:solidFill>
                <a:ea typeface="+mn-ea"/>
              </a:rPr>
              <a:t>, TS28.55x series),</a:t>
            </a:r>
            <a:r>
              <a:rPr lang="en-US" altLang="zh-CN" sz="1300" dirty="0" smtClean="0">
                <a:solidFill>
                  <a:srgbClr val="320046"/>
                </a:solidFill>
                <a:ea typeface="+mn-ea"/>
              </a:rPr>
              <a:t> </a:t>
            </a:r>
            <a:r>
              <a:rPr lang="en-US" altLang="zh-CN" sz="1300" dirty="0" smtClean="0">
                <a:solidFill>
                  <a:srgbClr val="FF0000"/>
                </a:solidFill>
                <a:ea typeface="+mn-ea"/>
              </a:rPr>
              <a:t>but</a:t>
            </a:r>
            <a:r>
              <a:rPr lang="en-US" altLang="zh-CN" sz="1300" dirty="0" smtClean="0">
                <a:solidFill>
                  <a:srgbClr val="320046"/>
                </a:solidFill>
                <a:ea typeface="+mn-ea"/>
              </a:rPr>
              <a:t> </a:t>
            </a:r>
            <a:r>
              <a:rPr lang="en-US" altLang="zh-CN" sz="1300" dirty="0" smtClean="0">
                <a:solidFill>
                  <a:srgbClr val="FF0000"/>
                </a:solidFill>
                <a:ea typeface="+mn-ea"/>
              </a:rPr>
              <a:t>so </a:t>
            </a:r>
            <a:r>
              <a:rPr lang="en-US" altLang="zh-CN" sz="1300" dirty="0">
                <a:solidFill>
                  <a:srgbClr val="FF0000"/>
                </a:solidFill>
                <a:ea typeface="+mn-ea"/>
              </a:rPr>
              <a:t>far without </a:t>
            </a:r>
            <a:r>
              <a:rPr lang="en-US" altLang="zh-CN" sz="1300" dirty="0" smtClean="0">
                <a:solidFill>
                  <a:srgbClr val="FF0000"/>
                </a:solidFill>
                <a:ea typeface="+mn-ea"/>
              </a:rPr>
              <a:t>considering how </a:t>
            </a:r>
            <a:r>
              <a:rPr lang="en-US" altLang="zh-CN" sz="1300" dirty="0">
                <a:solidFill>
                  <a:srgbClr val="FF0000"/>
                </a:solidFill>
                <a:ea typeface="+mn-ea"/>
              </a:rPr>
              <a:t>many percent UEs’ experience </a:t>
            </a:r>
            <a:r>
              <a:rPr lang="en-US" altLang="zh-CN" sz="1300" dirty="0" smtClean="0">
                <a:solidFill>
                  <a:srgbClr val="FF0000"/>
                </a:solidFill>
                <a:ea typeface="+mn-ea"/>
              </a:rPr>
              <a:t>is satisfied </a:t>
            </a:r>
            <a:r>
              <a:rPr lang="en-US" altLang="zh-CN" sz="1300" dirty="0">
                <a:solidFill>
                  <a:srgbClr val="FF0000"/>
                </a:solidFill>
                <a:ea typeface="+mn-ea"/>
              </a:rPr>
              <a:t>per </a:t>
            </a:r>
            <a:r>
              <a:rPr lang="en-US" altLang="zh-CN" sz="1300" dirty="0" smtClean="0">
                <a:solidFill>
                  <a:srgbClr val="FF0000"/>
                </a:solidFill>
                <a:ea typeface="+mn-ea"/>
              </a:rPr>
              <a:t>application</a:t>
            </a:r>
            <a:endParaRPr lang="en-GB" altLang="zh-CN" sz="1400" dirty="0" smtClean="0"/>
          </a:p>
          <a:p>
            <a:pPr lvl="1"/>
            <a:endParaRPr lang="en-US" altLang="zh-CN" sz="1400" dirty="0" smtClean="0"/>
          </a:p>
          <a:p>
            <a:pPr marL="800100" lvl="1" indent="-342900">
              <a:buAutoNum type="arabicPeriod"/>
            </a:pPr>
            <a:endParaRPr lang="en-US" altLang="zh-CN" sz="1400" dirty="0"/>
          </a:p>
          <a:p>
            <a:pPr marL="800100" lvl="1" indent="-342900">
              <a:buAutoNum type="arabicPeriod"/>
            </a:pPr>
            <a:endParaRPr lang="en-US" altLang="zh-CN" sz="1400" dirty="0" smtClean="0"/>
          </a:p>
          <a:p>
            <a:pPr marL="800100" lvl="1" indent="-342900">
              <a:buAutoNum type="arabicPeriod"/>
            </a:pPr>
            <a:endParaRPr lang="en-US" altLang="zh-CN" sz="1400" dirty="0"/>
          </a:p>
          <a:p>
            <a:pPr marL="800100" lvl="1" indent="-342900">
              <a:buAutoNum type="arabicPeriod"/>
            </a:pPr>
            <a:endParaRPr lang="en-US" altLang="zh-CN" sz="1400" dirty="0" smtClean="0"/>
          </a:p>
          <a:p>
            <a:pPr marL="800100" lvl="1" indent="-342900">
              <a:buAutoNum type="arabicPeriod"/>
            </a:pPr>
            <a:endParaRPr lang="en-US" altLang="zh-CN" sz="1400" dirty="0"/>
          </a:p>
          <a:p>
            <a:pPr lvl="1"/>
            <a:endParaRPr lang="en-US" altLang="zh-CN" sz="1400" dirty="0"/>
          </a:p>
          <a:p>
            <a:pPr marL="800100" lvl="1" indent="-342900">
              <a:buAutoNum type="arabicParenR"/>
            </a:pPr>
            <a:endParaRPr lang="en-US" altLang="zh-CN" sz="1400" dirty="0" smtClean="0"/>
          </a:p>
          <a:p>
            <a:pPr marL="177800" lvl="1" eaLnBrk="0" hangingPunct="0">
              <a:spcAft>
                <a:spcPts val="300"/>
              </a:spcAft>
              <a:buSzPct val="80000"/>
            </a:pPr>
            <a:endParaRPr lang="en-US" altLang="zh-CN" sz="1600" b="1" dirty="0" smtClean="0">
              <a:solidFill>
                <a:srgbClr val="320046"/>
              </a:solidFill>
              <a:ea typeface="+mn-ea"/>
            </a:endParaRPr>
          </a:p>
          <a:p>
            <a:pPr marL="349250" lvl="1" indent="-171450" eaLnBrk="0" hangingPunct="0">
              <a:spcAft>
                <a:spcPts val="300"/>
              </a:spcAft>
              <a:buSzPct val="80000"/>
              <a:buFont typeface="Courier New" pitchFamily="49" charset="0"/>
              <a:buChar char="o"/>
            </a:pPr>
            <a:endParaRPr lang="en-US" altLang="zh-CN" sz="1600" b="1" dirty="0" smtClean="0">
              <a:solidFill>
                <a:srgbClr val="320046"/>
              </a:solidFill>
              <a:ea typeface="+mn-ea"/>
            </a:endParaRPr>
          </a:p>
          <a:p>
            <a:pPr marL="349250" lvl="1" indent="-171450" eaLnBrk="0" hangingPunct="0">
              <a:spcAft>
                <a:spcPts val="300"/>
              </a:spcAft>
              <a:buSzPct val="80000"/>
              <a:buFont typeface="Courier New" pitchFamily="49" charset="0"/>
              <a:buChar char="o"/>
            </a:pPr>
            <a:endParaRPr lang="en-US" altLang="zh-CN" sz="1000" b="1" dirty="0" smtClean="0">
              <a:solidFill>
                <a:srgbClr val="320046"/>
              </a:solidFill>
              <a:ea typeface="+mn-ea"/>
            </a:endParaRPr>
          </a:p>
          <a:p>
            <a:pPr marL="742950" lvl="3" indent="-285750">
              <a:spcBef>
                <a:spcPct val="20000"/>
              </a:spcBef>
              <a:buClr>
                <a:srgbClr val="C00000"/>
              </a:buClr>
              <a:buSzPct val="80000"/>
              <a:buFont typeface="Courier New" panose="02070309020205020404" pitchFamily="49" charset="0"/>
              <a:buChar char="o"/>
              <a:defRPr/>
            </a:pPr>
            <a:r>
              <a:rPr lang="en-US" altLang="zh-CN" sz="1600" dirty="0">
                <a:solidFill>
                  <a:schemeClr val="tx2"/>
                </a:solidFill>
                <a:latin typeface="+mn-lt"/>
              </a:rPr>
              <a:t>SA2 scope: </a:t>
            </a:r>
          </a:p>
          <a:p>
            <a:pPr marL="920750" lvl="2" indent="-285750" eaLnBrk="0" hangingPunct="0">
              <a:spcAft>
                <a:spcPts val="300"/>
              </a:spcAft>
              <a:buClr>
                <a:srgbClr val="C00000"/>
              </a:buClr>
              <a:buSzPct val="100000"/>
              <a:buFont typeface="Arial" panose="020B0604020202020204" pitchFamily="34" charset="0"/>
              <a:buChar char="•"/>
            </a:pPr>
            <a:r>
              <a:rPr lang="en-US" altLang="zh-CN" sz="1300" b="1" dirty="0" smtClean="0">
                <a:solidFill>
                  <a:srgbClr val="C00000"/>
                </a:solidFill>
                <a:ea typeface="+mn-ea"/>
              </a:rPr>
              <a:t>Tenant Requirement 2: </a:t>
            </a:r>
            <a:r>
              <a:rPr lang="en-US" altLang="zh-CN" sz="1300" b="1" u="sng" dirty="0" smtClean="0">
                <a:solidFill>
                  <a:srgbClr val="320046"/>
                </a:solidFill>
                <a:ea typeface="+mn-ea"/>
              </a:rPr>
              <a:t>How </a:t>
            </a:r>
            <a:r>
              <a:rPr lang="en-US" altLang="zh-CN" sz="1300" b="1" u="sng" dirty="0">
                <a:solidFill>
                  <a:srgbClr val="320046"/>
                </a:solidFill>
                <a:ea typeface="+mn-ea"/>
              </a:rPr>
              <a:t>many percent UEs’ experience </a:t>
            </a:r>
            <a:r>
              <a:rPr lang="en-US" altLang="zh-CN" sz="1300" b="1" u="sng" dirty="0" smtClean="0">
                <a:solidFill>
                  <a:srgbClr val="320046"/>
                </a:solidFill>
                <a:ea typeface="+mn-ea"/>
              </a:rPr>
              <a:t>satisfy </a:t>
            </a:r>
            <a:r>
              <a:rPr lang="en-US" altLang="zh-CN" sz="1300" b="1" u="sng" dirty="0">
                <a:solidFill>
                  <a:srgbClr val="320046"/>
                </a:solidFill>
                <a:ea typeface="+mn-ea"/>
              </a:rPr>
              <a:t>per </a:t>
            </a:r>
            <a:r>
              <a:rPr lang="en-US" altLang="zh-CN" sz="1300" b="1" u="sng" dirty="0" smtClean="0">
                <a:solidFill>
                  <a:srgbClr val="320046"/>
                </a:solidFill>
                <a:ea typeface="+mn-ea"/>
              </a:rPr>
              <a:t>application </a:t>
            </a:r>
            <a:r>
              <a:rPr lang="en-US" altLang="zh-CN" sz="1300" dirty="0" smtClean="0">
                <a:solidFill>
                  <a:srgbClr val="320046"/>
                </a:solidFill>
                <a:ea typeface="+mn-ea"/>
              </a:rPr>
              <a:t>(as defined in Table 3), </a:t>
            </a:r>
            <a:r>
              <a:rPr lang="en-US" altLang="zh-CN" sz="1300" dirty="0">
                <a:solidFill>
                  <a:srgbClr val="320046"/>
                </a:solidFill>
                <a:ea typeface="+mn-ea"/>
              </a:rPr>
              <a:t>which </a:t>
            </a:r>
            <a:r>
              <a:rPr lang="en-US" altLang="zh-CN" sz="1300" dirty="0" smtClean="0">
                <a:solidFill>
                  <a:srgbClr val="320046"/>
                </a:solidFill>
                <a:ea typeface="+mn-ea"/>
              </a:rPr>
              <a:t>is based on individual </a:t>
            </a:r>
            <a:r>
              <a:rPr lang="en-US" altLang="zh-CN" sz="1300" dirty="0">
                <a:solidFill>
                  <a:srgbClr val="320046"/>
                </a:solidFill>
                <a:ea typeface="+mn-ea"/>
              </a:rPr>
              <a:t>UE service experience </a:t>
            </a:r>
            <a:r>
              <a:rPr lang="en-US" altLang="zh-CN" sz="1300" dirty="0" smtClean="0">
                <a:solidFill>
                  <a:srgbClr val="320046"/>
                </a:solidFill>
                <a:ea typeface="+mn-ea"/>
              </a:rPr>
              <a:t>measurement  </a:t>
            </a:r>
            <a:r>
              <a:rPr lang="en-US" altLang="zh-CN" sz="1300" b="1" i="1" dirty="0" smtClean="0">
                <a:solidFill>
                  <a:srgbClr val="FF0000"/>
                </a:solidFill>
                <a:ea typeface="+mn-ea"/>
              </a:rPr>
              <a:t>in clause 6.3, TR 23.791 Solution 3: QoS Profile Provisioning</a:t>
            </a:r>
            <a:r>
              <a:rPr lang="en-US" altLang="zh-CN" sz="1300" dirty="0" smtClean="0">
                <a:solidFill>
                  <a:srgbClr val="320046"/>
                </a:solidFill>
                <a:ea typeface="+mn-ea"/>
              </a:rPr>
              <a:t>. </a:t>
            </a:r>
          </a:p>
          <a:p>
            <a:pPr marL="1377950" lvl="3" indent="-285750" eaLnBrk="0" hangingPunct="0">
              <a:spcAft>
                <a:spcPts val="300"/>
              </a:spcAft>
              <a:buSzPct val="80000"/>
              <a:buFont typeface="Wingdings" panose="05000000000000000000" pitchFamily="2" charset="2"/>
              <a:buChar char="ü"/>
            </a:pPr>
            <a:endParaRPr lang="en-US" altLang="zh-CN" sz="1200" dirty="0">
              <a:solidFill>
                <a:srgbClr val="320046"/>
              </a:solidFill>
              <a:ea typeface="+mn-ea"/>
            </a:endParaRPr>
          </a:p>
        </p:txBody>
      </p:sp>
      <p:graphicFrame>
        <p:nvGraphicFramePr>
          <p:cNvPr id="8" name="表格 2"/>
          <p:cNvGraphicFramePr>
            <a:graphicFrameLocks noGrp="1"/>
          </p:cNvGraphicFramePr>
          <p:nvPr>
            <p:extLst>
              <p:ext uri="{D42A27DB-BD31-4B8C-83A1-F6EECF244321}">
                <p14:modId xmlns:p14="http://schemas.microsoft.com/office/powerpoint/2010/main" val="42101261"/>
              </p:ext>
            </p:extLst>
          </p:nvPr>
        </p:nvGraphicFramePr>
        <p:xfrm>
          <a:off x="4260711" y="2292668"/>
          <a:ext cx="4775785" cy="2621136"/>
        </p:xfrm>
        <a:graphic>
          <a:graphicData uri="http://schemas.openxmlformats.org/drawingml/2006/table">
            <a:tbl>
              <a:tblPr firstRow="1" bandRow="1"/>
              <a:tblGrid>
                <a:gridCol w="1916210"/>
                <a:gridCol w="2859575"/>
              </a:tblGrid>
              <a:tr h="95346">
                <a:tc>
                  <a:txBody>
                    <a:bodyPr/>
                    <a:lstStyle/>
                    <a:p>
                      <a:pPr algn="ctr"/>
                      <a:r>
                        <a:rPr lang="en-US" altLang="zh-CN" sz="1000" dirty="0" smtClean="0">
                          <a:latin typeface="Calibri" panose="020F0502020204030204" pitchFamily="34" charset="0"/>
                          <a:cs typeface="Calibri" panose="020F0502020204030204" pitchFamily="34" charset="0"/>
                        </a:rPr>
                        <a:t>E2E</a:t>
                      </a:r>
                      <a:r>
                        <a:rPr lang="en-US" altLang="zh-CN" sz="1000" baseline="0" dirty="0" smtClean="0">
                          <a:latin typeface="Calibri" panose="020F0502020204030204" pitchFamily="34" charset="0"/>
                          <a:cs typeface="Calibri" panose="020F0502020204030204" pitchFamily="34" charset="0"/>
                        </a:rPr>
                        <a:t> network / Network slice</a:t>
                      </a:r>
                      <a:endParaRPr lang="zh-CN" altLang="en-US" sz="1000" b="1" dirty="0">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solidFill>
                      <a:schemeClr val="bg2">
                        <a:lumMod val="60000"/>
                        <a:lumOff val="40000"/>
                      </a:schemeClr>
                    </a:solidFill>
                  </a:tcPr>
                </a:tc>
                <a:tc>
                  <a:txBody>
                    <a:bodyPr/>
                    <a:lstStyle/>
                    <a:p>
                      <a:pPr algn="ctr"/>
                      <a:r>
                        <a:rPr lang="en-US" altLang="zh-CN" sz="1000" dirty="0" smtClean="0">
                          <a:latin typeface="Calibri" panose="020F0502020204030204" pitchFamily="34" charset="0"/>
                          <a:cs typeface="Calibri" panose="020F0502020204030204" pitchFamily="34" charset="0"/>
                        </a:rPr>
                        <a:t>5GC</a:t>
                      </a:r>
                      <a:endParaRPr lang="zh-CN" altLang="en-US" sz="1000" b="1" dirty="0">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solidFill>
                      <a:schemeClr val="bg2">
                        <a:lumMod val="60000"/>
                        <a:lumOff val="40000"/>
                      </a:schemeClr>
                    </a:solidFill>
                  </a:tcPr>
                </a:tc>
              </a:tr>
              <a:tr h="265826">
                <a:tc>
                  <a:txBody>
                    <a:bodyPr/>
                    <a:lstStyle/>
                    <a:p>
                      <a:r>
                        <a:rPr lang="en-GB" altLang="zh-CN" sz="900" kern="1200" dirty="0" smtClean="0">
                          <a:effectLst/>
                          <a:latin typeface="Calibri" panose="020F0502020204030204" pitchFamily="34" charset="0"/>
                          <a:cs typeface="Calibri" panose="020F0502020204030204" pitchFamily="34" charset="0"/>
                        </a:rPr>
                        <a:t>1.Registered Subscribers of network and network Slice Instance</a:t>
                      </a:r>
                      <a:endParaRPr lang="zh-CN" altLang="en-US" sz="900" dirty="0">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c>
                  <a:txBody>
                    <a:bodyPr/>
                    <a:lstStyle/>
                    <a:p>
                      <a:pPr marL="0" algn="l" defTabSz="914400" rtl="0" eaLnBrk="1" latinLnBrk="0" hangingPunct="1"/>
                      <a:r>
                        <a:rPr lang="en-US" altLang="zh-CN" sz="900" kern="1200" dirty="0" smtClean="0">
                          <a:effectLst/>
                          <a:latin typeface="Calibri" panose="020F0502020204030204" pitchFamily="34" charset="0"/>
                          <a:cs typeface="Calibri" panose="020F0502020204030204" pitchFamily="34" charset="0"/>
                        </a:rPr>
                        <a:t>1.</a:t>
                      </a:r>
                      <a:r>
                        <a:rPr lang="en-GB" altLang="zh-CN" sz="900" kern="1200" dirty="0" smtClean="0">
                          <a:effectLst/>
                          <a:latin typeface="Calibri" panose="020F0502020204030204" pitchFamily="34" charset="0"/>
                          <a:cs typeface="Calibri" panose="020F0502020204030204" pitchFamily="34" charset="0"/>
                        </a:rPr>
                        <a:t> Mean/Maximum number of registered subscribers (AMF)</a:t>
                      </a:r>
                      <a:endParaRPr lang="zh-CN" altLang="en-US" sz="900" kern="1200" dirty="0">
                        <a:solidFill>
                          <a:schemeClr val="dk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r>
              <a:tr h="162083">
                <a:tc>
                  <a:txBody>
                    <a:bodyPr/>
                    <a:lstStyle/>
                    <a:p>
                      <a:pPr marL="0" algn="l" defTabSz="914400" rtl="0" eaLnBrk="1" latinLnBrk="0" hangingPunct="1"/>
                      <a:r>
                        <a:rPr lang="en-US" altLang="zh-CN" sz="900" kern="1200" dirty="0" smtClean="0">
                          <a:effectLst/>
                          <a:latin typeface="Calibri" panose="020F0502020204030204" pitchFamily="34" charset="0"/>
                          <a:cs typeface="Calibri" panose="020F0502020204030204" pitchFamily="34" charset="0"/>
                        </a:rPr>
                        <a:t>2.</a:t>
                      </a:r>
                      <a:r>
                        <a:rPr lang="en-GB" altLang="zh-CN" sz="900" kern="1200" dirty="0" smtClean="0">
                          <a:effectLst/>
                          <a:latin typeface="Calibri" panose="020F0502020204030204" pitchFamily="34" charset="0"/>
                          <a:cs typeface="Calibri" panose="020F0502020204030204" pitchFamily="34" charset="0"/>
                        </a:rPr>
                        <a:t> End-to-end Latency of 5G Network</a:t>
                      </a:r>
                      <a:endParaRPr lang="zh-CN" altLang="en-US" sz="900" kern="1200" dirty="0">
                        <a:solidFill>
                          <a:schemeClr val="dk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c>
                  <a:txBody>
                    <a:bodyPr/>
                    <a:lstStyle/>
                    <a:p>
                      <a:pPr marL="0" algn="l" defTabSz="914400" rtl="0" eaLnBrk="1" latinLnBrk="0" hangingPunct="1"/>
                      <a:r>
                        <a:rPr lang="en-US" altLang="zh-CN" sz="900" kern="1200" dirty="0" smtClean="0">
                          <a:effectLst/>
                          <a:latin typeface="Calibri" panose="020F0502020204030204" pitchFamily="34" charset="0"/>
                          <a:cs typeface="Calibri" panose="020F0502020204030204" pitchFamily="34" charset="0"/>
                        </a:rPr>
                        <a:t>2.</a:t>
                      </a:r>
                      <a:r>
                        <a:rPr lang="en-GB" altLang="zh-CN" sz="900" kern="1200" dirty="0" smtClean="0">
                          <a:effectLst/>
                          <a:latin typeface="Calibri" panose="020F0502020204030204" pitchFamily="34" charset="0"/>
                          <a:cs typeface="Calibri" panose="020F0502020204030204" pitchFamily="34" charset="0"/>
                        </a:rPr>
                        <a:t> </a:t>
                      </a:r>
                      <a:r>
                        <a:rPr lang="en-US" altLang="zh-CN" sz="900" kern="1200" dirty="0" smtClean="0">
                          <a:effectLst/>
                          <a:latin typeface="Calibri" panose="020F0502020204030204" pitchFamily="34" charset="0"/>
                          <a:cs typeface="Calibri" panose="020F0502020204030204" pitchFamily="34" charset="0"/>
                        </a:rPr>
                        <a:t>Mean/Maximum </a:t>
                      </a:r>
                      <a:r>
                        <a:rPr lang="en-GB" altLang="zh-CN" sz="900" kern="1200" dirty="0" smtClean="0">
                          <a:effectLst/>
                          <a:latin typeface="Calibri" panose="020F0502020204030204" pitchFamily="34" charset="0"/>
                          <a:cs typeface="Calibri" panose="020F0502020204030204" pitchFamily="34" charset="0"/>
                        </a:rPr>
                        <a:t>Number of active PDU sessions(SMF)</a:t>
                      </a:r>
                      <a:endParaRPr lang="zh-CN" altLang="en-US" sz="900" kern="1200" dirty="0">
                        <a:solidFill>
                          <a:schemeClr val="dk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r>
              <a:tr h="265826">
                <a:tc>
                  <a:txBody>
                    <a:bodyPr/>
                    <a:lstStyle/>
                    <a:p>
                      <a:pPr marL="0" algn="l" defTabSz="914400" rtl="0" eaLnBrk="1" latinLnBrk="0" hangingPunct="1"/>
                      <a:r>
                        <a:rPr lang="en-US" altLang="zh-CN" sz="900" kern="1200" dirty="0" smtClean="0">
                          <a:effectLst/>
                          <a:latin typeface="Calibri" panose="020F0502020204030204" pitchFamily="34" charset="0"/>
                          <a:cs typeface="Calibri" panose="020F0502020204030204" pitchFamily="34" charset="0"/>
                        </a:rPr>
                        <a:t>3. </a:t>
                      </a:r>
                      <a:r>
                        <a:rPr lang="en-GB" altLang="zh-CN" sz="900" kern="1200" dirty="0" smtClean="0">
                          <a:effectLst/>
                          <a:latin typeface="Calibri" panose="020F0502020204030204" pitchFamily="34" charset="0"/>
                          <a:cs typeface="Calibri" panose="020F0502020204030204" pitchFamily="34" charset="0"/>
                        </a:rPr>
                        <a:t>Upstream/Downstream Throughput for Network and Network Slice Instance</a:t>
                      </a:r>
                      <a:endParaRPr lang="zh-CN" altLang="en-US" sz="900" kern="1200" dirty="0">
                        <a:solidFill>
                          <a:schemeClr val="dk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c>
                  <a:txBody>
                    <a:bodyPr/>
                    <a:lstStyle/>
                    <a:p>
                      <a:pPr marL="0" algn="l" defTabSz="914400" rtl="0" eaLnBrk="1" latinLnBrk="0" hangingPunct="1"/>
                      <a:r>
                        <a:rPr lang="en-US" altLang="zh-CN" sz="900" kern="1200" dirty="0" smtClean="0">
                          <a:effectLst/>
                          <a:latin typeface="Calibri" panose="020F0502020204030204" pitchFamily="34" charset="0"/>
                          <a:cs typeface="Calibri" panose="020F0502020204030204" pitchFamily="34" charset="0"/>
                        </a:rPr>
                        <a:t>3.</a:t>
                      </a:r>
                      <a:r>
                        <a:rPr lang="en-GB" altLang="zh-CN" sz="900" kern="1200" dirty="0" smtClean="0">
                          <a:effectLst/>
                          <a:latin typeface="Calibri" panose="020F0502020204030204" pitchFamily="34" charset="0"/>
                          <a:cs typeface="Calibri" panose="020F0502020204030204" pitchFamily="34" charset="0"/>
                        </a:rPr>
                        <a:t> Number of incoming GTP data packets on the N3 interface, from (R)AN to UPF (UPF,</a:t>
                      </a:r>
                      <a:r>
                        <a:rPr lang="en-GB" altLang="zh-CN" sz="900" kern="1200" baseline="0" dirty="0" smtClean="0">
                          <a:effectLst/>
                          <a:latin typeface="Calibri" panose="020F0502020204030204" pitchFamily="34" charset="0"/>
                          <a:cs typeface="Calibri" panose="020F0502020204030204" pitchFamily="34" charset="0"/>
                        </a:rPr>
                        <a:t> N3</a:t>
                      </a:r>
                      <a:r>
                        <a:rPr lang="en-GB" altLang="zh-CN" sz="900" kern="1200" dirty="0" smtClean="0">
                          <a:effectLst/>
                          <a:latin typeface="Calibri" panose="020F0502020204030204" pitchFamily="34" charset="0"/>
                          <a:cs typeface="Calibri" panose="020F0502020204030204" pitchFamily="34" charset="0"/>
                        </a:rPr>
                        <a:t>)</a:t>
                      </a:r>
                      <a:endParaRPr lang="zh-CN" altLang="en-US" sz="900" kern="1200" dirty="0">
                        <a:solidFill>
                          <a:schemeClr val="dk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r>
              <a:tr h="265826">
                <a:tc>
                  <a:txBody>
                    <a:bodyPr/>
                    <a:lstStyle/>
                    <a:p>
                      <a:r>
                        <a:rPr lang="en-US" altLang="zh-CN" sz="900" kern="1200" dirty="0" smtClean="0">
                          <a:effectLst/>
                          <a:latin typeface="Calibri" panose="020F0502020204030204" pitchFamily="34" charset="0"/>
                          <a:cs typeface="Calibri" panose="020F0502020204030204" pitchFamily="34" charset="0"/>
                        </a:rPr>
                        <a:t>4.Number of PDU sessions of network and network slice instance</a:t>
                      </a:r>
                      <a:endParaRPr lang="zh-CN" altLang="en-US" sz="900" kern="1200" dirty="0">
                        <a:solidFill>
                          <a:schemeClr val="tx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900" kern="1200" dirty="0" smtClean="0">
                          <a:effectLst/>
                          <a:latin typeface="Calibri" panose="020F0502020204030204" pitchFamily="34" charset="0"/>
                          <a:cs typeface="Calibri" panose="020F0502020204030204" pitchFamily="34" charset="0"/>
                        </a:rPr>
                        <a:t>4.</a:t>
                      </a:r>
                      <a:r>
                        <a:rPr lang="en-GB" altLang="zh-CN" sz="900" kern="1200" dirty="0" smtClean="0">
                          <a:effectLst/>
                          <a:latin typeface="Calibri" panose="020F0502020204030204" pitchFamily="34" charset="0"/>
                          <a:cs typeface="Calibri" panose="020F0502020204030204" pitchFamily="34" charset="0"/>
                        </a:rPr>
                        <a:t> Number of outgoing GTP data packets of on the N3 interface, from UPF to (R)AN(UPF,</a:t>
                      </a:r>
                      <a:r>
                        <a:rPr lang="en-GB" altLang="zh-CN" sz="900" kern="1200" baseline="0" dirty="0" smtClean="0">
                          <a:effectLst/>
                          <a:latin typeface="Calibri" panose="020F0502020204030204" pitchFamily="34" charset="0"/>
                          <a:cs typeface="Calibri" panose="020F0502020204030204" pitchFamily="34" charset="0"/>
                        </a:rPr>
                        <a:t> N3</a:t>
                      </a:r>
                      <a:r>
                        <a:rPr lang="en-GB" altLang="zh-CN" sz="900" kern="1200" dirty="0" smtClean="0">
                          <a:effectLst/>
                          <a:latin typeface="Calibri" panose="020F0502020204030204" pitchFamily="34" charset="0"/>
                          <a:cs typeface="Calibri" panose="020F0502020204030204" pitchFamily="34" charset="0"/>
                        </a:rPr>
                        <a:t>)</a:t>
                      </a:r>
                      <a:endParaRPr lang="zh-CN" altLang="en-US" sz="900" kern="1200" dirty="0" smtClean="0">
                        <a:solidFill>
                          <a:schemeClr val="tx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r>
              <a:tr h="265826">
                <a:tc>
                  <a:txBody>
                    <a:bodyPr/>
                    <a:lstStyle/>
                    <a:p>
                      <a:pPr marL="0" algn="l" defTabSz="914400" rtl="0" eaLnBrk="1" latinLnBrk="0" hangingPunct="1"/>
                      <a:r>
                        <a:rPr lang="en-US" altLang="zh-CN" sz="900" kern="1200" dirty="0" smtClean="0">
                          <a:effectLst/>
                          <a:latin typeface="Calibri" panose="020F0502020204030204" pitchFamily="34" charset="0"/>
                          <a:cs typeface="Calibri" panose="020F0502020204030204" pitchFamily="34" charset="0"/>
                        </a:rPr>
                        <a:t>5.Virtualised resource utilization of network slice instance</a:t>
                      </a:r>
                      <a:endParaRPr lang="zh-CN" altLang="en-US" sz="900" kern="1200" dirty="0">
                        <a:solidFill>
                          <a:schemeClr val="tx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900" kern="1200" dirty="0" smtClean="0">
                          <a:effectLst/>
                          <a:latin typeface="Calibri" panose="020F0502020204030204" pitchFamily="34" charset="0"/>
                          <a:cs typeface="Calibri" panose="020F0502020204030204" pitchFamily="34" charset="0"/>
                        </a:rPr>
                        <a:t>5.</a:t>
                      </a:r>
                      <a:r>
                        <a:rPr lang="en-GB" altLang="zh-CN" sz="900" kern="1200" dirty="0" smtClean="0">
                          <a:effectLst/>
                          <a:latin typeface="Calibri" panose="020F0502020204030204" pitchFamily="34" charset="0"/>
                          <a:cs typeface="Calibri" panose="020F0502020204030204" pitchFamily="34" charset="0"/>
                        </a:rPr>
                        <a:t> Number of octets of incoming GTP data packets on the N3 interface, from (R)AN to UPF(UPF,</a:t>
                      </a:r>
                      <a:r>
                        <a:rPr lang="en-GB" altLang="zh-CN" sz="900" kern="1200" baseline="0" dirty="0" smtClean="0">
                          <a:effectLst/>
                          <a:latin typeface="Calibri" panose="020F0502020204030204" pitchFamily="34" charset="0"/>
                          <a:cs typeface="Calibri" panose="020F0502020204030204" pitchFamily="34" charset="0"/>
                        </a:rPr>
                        <a:t> N3</a:t>
                      </a:r>
                      <a:r>
                        <a:rPr lang="en-GB" altLang="zh-CN" sz="900" kern="1200" dirty="0" smtClean="0">
                          <a:effectLst/>
                          <a:latin typeface="Calibri" panose="020F0502020204030204" pitchFamily="34" charset="0"/>
                          <a:cs typeface="Calibri" panose="020F0502020204030204" pitchFamily="34" charset="0"/>
                        </a:rPr>
                        <a:t>)</a:t>
                      </a:r>
                      <a:endParaRPr lang="zh-CN" altLang="en-US" sz="900" kern="1200" dirty="0" smtClean="0">
                        <a:solidFill>
                          <a:schemeClr val="tx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r>
              <a:tr h="265826">
                <a:tc>
                  <a:txBody>
                    <a:bodyPr/>
                    <a:lstStyle/>
                    <a:p>
                      <a:r>
                        <a:rPr lang="en-US" altLang="zh-CN" sz="900" kern="1200" dirty="0" smtClean="0">
                          <a:effectLst/>
                          <a:latin typeface="Calibri" panose="020F0502020204030204" pitchFamily="34" charset="0"/>
                          <a:cs typeface="Calibri" panose="020F0502020204030204" pitchFamily="34" charset="0"/>
                        </a:rPr>
                        <a:t>6.DL latency in NG-RAN</a:t>
                      </a:r>
                      <a:endParaRPr lang="zh-CN" altLang="en-US" sz="900" kern="1200" dirty="0">
                        <a:solidFill>
                          <a:schemeClr val="tx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900" kern="1200" dirty="0" smtClean="0">
                          <a:effectLst/>
                          <a:latin typeface="Calibri" panose="020F0502020204030204" pitchFamily="34" charset="0"/>
                          <a:cs typeface="Calibri" panose="020F0502020204030204" pitchFamily="34" charset="0"/>
                        </a:rPr>
                        <a:t>6. Number of octets of outgoing GTP data packets on the N3 interface, from UPF to (R)AN(UPF,</a:t>
                      </a:r>
                      <a:r>
                        <a:rPr lang="en-GB" altLang="zh-CN" sz="900" kern="1200" baseline="0" dirty="0" smtClean="0">
                          <a:effectLst/>
                          <a:latin typeface="Calibri" panose="020F0502020204030204" pitchFamily="34" charset="0"/>
                          <a:cs typeface="Calibri" panose="020F0502020204030204" pitchFamily="34" charset="0"/>
                        </a:rPr>
                        <a:t> N3</a:t>
                      </a:r>
                      <a:r>
                        <a:rPr lang="en-GB" altLang="zh-CN" sz="900" kern="1200" dirty="0" smtClean="0">
                          <a:effectLst/>
                          <a:latin typeface="Calibri" panose="020F0502020204030204" pitchFamily="34" charset="0"/>
                          <a:cs typeface="Calibri" panose="020F0502020204030204" pitchFamily="34" charset="0"/>
                        </a:rPr>
                        <a:t>)</a:t>
                      </a:r>
                      <a:endParaRPr lang="zh-CN" altLang="en-US" sz="900" kern="1200" dirty="0" smtClean="0">
                        <a:solidFill>
                          <a:schemeClr val="tx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r>
              <a:tr h="265826">
                <a:tc>
                  <a:txBody>
                    <a:bodyPr/>
                    <a:lstStyle/>
                    <a:p>
                      <a:r>
                        <a:rPr lang="en-US" altLang="zh-CN" sz="900" kern="1200" dirty="0" smtClean="0">
                          <a:effectLst/>
                          <a:latin typeface="Calibri" panose="020F0502020204030204" pitchFamily="34" charset="0"/>
                          <a:cs typeface="Calibri" panose="020F0502020204030204" pitchFamily="34" charset="0"/>
                        </a:rPr>
                        <a:t>7.Upstream/Downstream Throughput at N3</a:t>
                      </a:r>
                      <a:r>
                        <a:rPr lang="en-US" altLang="zh-CN" sz="900" kern="1200" baseline="0" dirty="0" smtClean="0">
                          <a:effectLst/>
                          <a:latin typeface="Calibri" panose="020F0502020204030204" pitchFamily="34" charset="0"/>
                          <a:cs typeface="Calibri" panose="020F0502020204030204" pitchFamily="34" charset="0"/>
                        </a:rPr>
                        <a:t> interface</a:t>
                      </a:r>
                      <a:endParaRPr lang="zh-CN" altLang="en-US" sz="900" kern="1200" dirty="0">
                        <a:solidFill>
                          <a:schemeClr val="tx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900" kern="1200" dirty="0" smtClean="0">
                          <a:effectLst/>
                          <a:latin typeface="Calibri" panose="020F0502020204030204" pitchFamily="34" charset="0"/>
                          <a:cs typeface="Calibri" panose="020F0502020204030204" pitchFamily="34" charset="0"/>
                        </a:rPr>
                        <a:t>7. </a:t>
                      </a:r>
                      <a:r>
                        <a:rPr lang="en-GB" altLang="zh-CN" sz="900" kern="1200" dirty="0" smtClean="0">
                          <a:effectLst/>
                          <a:latin typeface="Calibri" panose="020F0502020204030204" pitchFamily="34" charset="0"/>
                          <a:cs typeface="Calibri" panose="020F0502020204030204" pitchFamily="34" charset="0"/>
                        </a:rPr>
                        <a:t>N6 outgoing link usage (UPF, N6)</a:t>
                      </a:r>
                      <a:endParaRPr lang="zh-CN" altLang="en-US" sz="900" kern="1200" dirty="0">
                        <a:solidFill>
                          <a:schemeClr val="tx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r>
            </a:tbl>
          </a:graphicData>
        </a:graphic>
      </p:graphicFrame>
      <p:pic>
        <p:nvPicPr>
          <p:cNvPr id="9" name="Picture 1"/>
          <p:cNvPicPr>
            <a:picLocks noChangeAspect="1"/>
          </p:cNvPicPr>
          <p:nvPr/>
        </p:nvPicPr>
        <p:blipFill>
          <a:blip r:embed="rId4" cstate="print"/>
          <a:stretch>
            <a:fillRect/>
          </a:stretch>
        </p:blipFill>
        <p:spPr>
          <a:xfrm>
            <a:off x="189928" y="2285360"/>
            <a:ext cx="3950024" cy="2493948"/>
          </a:xfrm>
          <a:prstGeom prst="rect">
            <a:avLst/>
          </a:prstGeom>
        </p:spPr>
      </p:pic>
      <p:sp>
        <p:nvSpPr>
          <p:cNvPr id="10" name="Rounded Rectangle 6"/>
          <p:cNvSpPr/>
          <p:nvPr/>
        </p:nvSpPr>
        <p:spPr bwMode="auto">
          <a:xfrm>
            <a:off x="209474" y="3914910"/>
            <a:ext cx="1174761" cy="818722"/>
          </a:xfrm>
          <a:prstGeom prst="roundRect">
            <a:avLst/>
          </a:prstGeom>
          <a:noFill/>
          <a:ln w="19050" cap="flat" cmpd="sng" algn="ctr">
            <a:solidFill>
              <a:srgbClr val="C00000"/>
            </a:solidFill>
            <a:prstDash val="solid"/>
            <a:round/>
            <a:headEnd type="none" w="med" len="med"/>
            <a:tailEnd type="none" w="med" len="med"/>
          </a:ln>
          <a:effectLst/>
        </p:spPr>
        <p:txBody>
          <a:bodyPr vert="horz" wrap="square" lIns="79200" tIns="39600" rIns="79200" bIns="39600" numCol="1" rtlCol="0" anchor="t" anchorCtr="0" compatLnSpc="1">
            <a:prstTxWarp prst="textNoShape">
              <a:avLst/>
            </a:prstTxWarp>
            <a:noAutofit/>
          </a:bodyPr>
          <a:lstStyle/>
          <a:p>
            <a:pPr defTabSz="801688"/>
            <a:endParaRPr lang="en-GB" sz="1200">
              <a:solidFill>
                <a:schemeClr val="bg1"/>
              </a:solidFill>
              <a:latin typeface="FrutigerNext LT Regular" pitchFamily="34" charset="0"/>
              <a:ea typeface="ＭＳ Ｐゴシック" pitchFamily="34" charset="-128"/>
            </a:endParaRPr>
          </a:p>
        </p:txBody>
      </p:sp>
      <p:sp>
        <p:nvSpPr>
          <p:cNvPr id="11" name="文本框 10"/>
          <p:cNvSpPr txBox="1"/>
          <p:nvPr/>
        </p:nvSpPr>
        <p:spPr>
          <a:xfrm>
            <a:off x="3203848" y="2284677"/>
            <a:ext cx="936104" cy="276999"/>
          </a:xfrm>
          <a:prstGeom prst="rect">
            <a:avLst/>
          </a:prstGeom>
          <a:solidFill>
            <a:srgbClr val="FFFF00"/>
          </a:solidFill>
        </p:spPr>
        <p:txBody>
          <a:bodyPr wrap="square" rtlCol="0">
            <a:spAutoFit/>
          </a:bodyPr>
          <a:lstStyle/>
          <a:p>
            <a:pPr algn="ctr"/>
            <a:r>
              <a:rPr lang="en-US" sz="1200" b="1" dirty="0" smtClean="0">
                <a:solidFill>
                  <a:srgbClr val="FF0000"/>
                </a:solidFill>
              </a:rPr>
              <a:t>Table 1</a:t>
            </a:r>
            <a:endParaRPr lang="en-US" sz="1200" b="1" dirty="0">
              <a:solidFill>
                <a:srgbClr val="FF0000"/>
              </a:solidFill>
            </a:endParaRPr>
          </a:p>
        </p:txBody>
      </p:sp>
      <p:sp>
        <p:nvSpPr>
          <p:cNvPr id="12" name="文本框 11"/>
          <p:cNvSpPr txBox="1"/>
          <p:nvPr/>
        </p:nvSpPr>
        <p:spPr>
          <a:xfrm>
            <a:off x="8100392" y="2259028"/>
            <a:ext cx="936104" cy="276999"/>
          </a:xfrm>
          <a:prstGeom prst="rect">
            <a:avLst/>
          </a:prstGeom>
          <a:solidFill>
            <a:srgbClr val="FFFF00"/>
          </a:solidFill>
        </p:spPr>
        <p:txBody>
          <a:bodyPr wrap="square" rtlCol="0">
            <a:spAutoFit/>
          </a:bodyPr>
          <a:lstStyle/>
          <a:p>
            <a:pPr algn="ctr"/>
            <a:r>
              <a:rPr lang="en-US" sz="1200" b="1" dirty="0" smtClean="0">
                <a:solidFill>
                  <a:srgbClr val="FF0000"/>
                </a:solidFill>
              </a:rPr>
              <a:t>Table 2</a:t>
            </a:r>
            <a:endParaRPr lang="en-US" sz="1200" b="1" dirty="0">
              <a:solidFill>
                <a:srgbClr val="FF0000"/>
              </a:solidFill>
            </a:endParaRPr>
          </a:p>
        </p:txBody>
      </p:sp>
      <p:pic>
        <p:nvPicPr>
          <p:cNvPr id="13" name="图片 12"/>
          <p:cNvPicPr>
            <a:picLocks noChangeAspect="1"/>
          </p:cNvPicPr>
          <p:nvPr/>
        </p:nvPicPr>
        <p:blipFill>
          <a:blip r:embed="rId5" cstate="print"/>
          <a:stretch>
            <a:fillRect/>
          </a:stretch>
        </p:blipFill>
        <p:spPr>
          <a:xfrm>
            <a:off x="73326" y="2284678"/>
            <a:ext cx="4066626" cy="2494630"/>
          </a:xfrm>
          <a:prstGeom prst="rect">
            <a:avLst/>
          </a:prstGeom>
        </p:spPr>
      </p:pic>
      <p:graphicFrame>
        <p:nvGraphicFramePr>
          <p:cNvPr id="14" name="表格 13"/>
          <p:cNvGraphicFramePr>
            <a:graphicFrameLocks noGrp="1"/>
          </p:cNvGraphicFramePr>
          <p:nvPr>
            <p:extLst>
              <p:ext uri="{D42A27DB-BD31-4B8C-83A1-F6EECF244321}">
                <p14:modId xmlns:p14="http://schemas.microsoft.com/office/powerpoint/2010/main" val="3050501434"/>
              </p:ext>
            </p:extLst>
          </p:nvPr>
        </p:nvGraphicFramePr>
        <p:xfrm>
          <a:off x="323528" y="5709556"/>
          <a:ext cx="8568952" cy="1066800"/>
        </p:xfrm>
        <a:graphic>
          <a:graphicData uri="http://schemas.openxmlformats.org/drawingml/2006/table">
            <a:tbl>
              <a:tblPr/>
              <a:tblGrid>
                <a:gridCol w="1944216"/>
                <a:gridCol w="648072"/>
                <a:gridCol w="576064"/>
                <a:gridCol w="5400600"/>
              </a:tblGrid>
              <a:tr h="0">
                <a:tc>
                  <a:txBody>
                    <a:bodyPr/>
                    <a:lstStyle/>
                    <a:p>
                      <a:pPr algn="l" hangingPunct="0">
                        <a:spcAft>
                          <a:spcPts val="0"/>
                        </a:spcAft>
                      </a:pPr>
                      <a:r>
                        <a:rPr lang="x-none" sz="1000" b="1" dirty="0">
                          <a:effectLst/>
                          <a:latin typeface="Calibri" panose="020F0502020204030204" pitchFamily="34" charset="0"/>
                          <a:cs typeface="Calibri" panose="020F0502020204030204" pitchFamily="34" charset="0"/>
                        </a:rPr>
                        <a:t>Information</a:t>
                      </a:r>
                      <a:endParaRPr lang="en-US" sz="1000" b="1"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chemeClr val="bg1">
                        <a:lumMod val="75000"/>
                      </a:schemeClr>
                    </a:solidFill>
                  </a:tcPr>
                </a:tc>
                <a:tc>
                  <a:txBody>
                    <a:bodyPr/>
                    <a:lstStyle/>
                    <a:p>
                      <a:pPr algn="ctr" hangingPunct="0">
                        <a:spcAft>
                          <a:spcPts val="0"/>
                        </a:spcAft>
                      </a:pPr>
                      <a:r>
                        <a:rPr lang="x-none" sz="1000" b="1">
                          <a:effectLst/>
                          <a:latin typeface="Calibri" panose="020F0502020204030204" pitchFamily="34" charset="0"/>
                          <a:cs typeface="Calibri" panose="020F0502020204030204" pitchFamily="34" charset="0"/>
                        </a:rPr>
                        <a:t>Presence</a:t>
                      </a:r>
                      <a:endParaRPr lang="en-US" sz="1000" b="1">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chemeClr val="bg1">
                        <a:lumMod val="75000"/>
                      </a:schemeClr>
                    </a:solidFill>
                  </a:tcPr>
                </a:tc>
                <a:tc>
                  <a:txBody>
                    <a:bodyPr/>
                    <a:lstStyle/>
                    <a:p>
                      <a:pPr algn="ctr" hangingPunct="0">
                        <a:spcAft>
                          <a:spcPts val="0"/>
                        </a:spcAft>
                      </a:pPr>
                      <a:r>
                        <a:rPr lang="x-none" sz="1000" b="1">
                          <a:effectLst/>
                          <a:latin typeface="Calibri" panose="020F0502020204030204" pitchFamily="34" charset="0"/>
                          <a:cs typeface="Calibri" panose="020F0502020204030204" pitchFamily="34" charset="0"/>
                        </a:rPr>
                        <a:t>Source</a:t>
                      </a:r>
                      <a:endParaRPr lang="en-US" sz="1000" b="1">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chemeClr val="bg1">
                        <a:lumMod val="75000"/>
                      </a:schemeClr>
                    </a:solidFill>
                  </a:tcPr>
                </a:tc>
                <a:tc>
                  <a:txBody>
                    <a:bodyPr/>
                    <a:lstStyle/>
                    <a:p>
                      <a:pPr algn="ctr" hangingPunct="0">
                        <a:spcAft>
                          <a:spcPts val="0"/>
                        </a:spcAft>
                      </a:pPr>
                      <a:r>
                        <a:rPr lang="x-none" sz="1000" b="0" dirty="0">
                          <a:effectLst/>
                          <a:latin typeface="Calibri" panose="020F0502020204030204" pitchFamily="34" charset="0"/>
                          <a:cs typeface="Calibri" panose="020F0502020204030204" pitchFamily="34" charset="0"/>
                        </a:rPr>
                        <a:t>Description</a:t>
                      </a:r>
                      <a:endParaRPr lang="en-US" sz="1000" b="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chemeClr val="bg1">
                        <a:lumMod val="75000"/>
                      </a:schemeClr>
                    </a:solidFill>
                  </a:tcPr>
                </a:tc>
              </a:tr>
              <a:tr h="102880">
                <a:tc>
                  <a:txBody>
                    <a:bodyPr/>
                    <a:lstStyle/>
                    <a:p>
                      <a:pPr algn="l" hangingPunct="0">
                        <a:spcAft>
                          <a:spcPts val="0"/>
                        </a:spcAft>
                      </a:pPr>
                      <a:r>
                        <a:rPr lang="en-US" sz="10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S-NSSAI</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rgbClr val="FFFFFF"/>
                    </a:solidFill>
                  </a:tcPr>
                </a:tc>
                <a:tc>
                  <a:txBody>
                    <a:bodyPr/>
                    <a:lstStyle/>
                    <a:p>
                      <a:pPr algn="ctr" hangingPunct="0">
                        <a:spcAft>
                          <a:spcPts val="0"/>
                        </a:spcAft>
                      </a:pPr>
                      <a:r>
                        <a:rPr lang="x-none" sz="1000" dirty="0">
                          <a:effectLst/>
                          <a:latin typeface="Calibri" panose="020F0502020204030204" pitchFamily="34" charset="0"/>
                          <a:cs typeface="Calibri" panose="020F0502020204030204" pitchFamily="34" charset="0"/>
                        </a:rPr>
                        <a:t>M</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rgbClr val="FFFFFF"/>
                    </a:solidFill>
                  </a:tcPr>
                </a:tc>
                <a:tc>
                  <a:txBody>
                    <a:bodyPr/>
                    <a:lstStyle/>
                    <a:p>
                      <a:pPr algn="ctr" hangingPunct="0">
                        <a:spcAft>
                          <a:spcPts val="0"/>
                        </a:spcAft>
                      </a:pPr>
                      <a:r>
                        <a:rPr lang="en-US" sz="1000" dirty="0" smtClean="0">
                          <a:effectLst/>
                          <a:latin typeface="Calibri" panose="020F0502020204030204" pitchFamily="34" charset="0"/>
                          <a:cs typeface="Calibri" panose="020F0502020204030204" pitchFamily="34" charset="0"/>
                        </a:rPr>
                        <a:t>AMF</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rgbClr val="FFFFFF"/>
                    </a:solidFill>
                  </a:tcPr>
                </a:tc>
                <a:tc>
                  <a:txBody>
                    <a:bodyPr/>
                    <a:lstStyle/>
                    <a:p>
                      <a:pPr marL="0" marR="0" lvl="0" indent="0" algn="l" defTabSz="914400" rtl="0" eaLnBrk="1" fontAlgn="auto" latinLnBrk="0" hangingPunct="0">
                        <a:lnSpc>
                          <a:spcPct val="150000"/>
                        </a:lnSpc>
                        <a:spcBef>
                          <a:spcPts val="0"/>
                        </a:spcBef>
                        <a:spcAft>
                          <a:spcPts val="0"/>
                        </a:spcAft>
                        <a:buClrTx/>
                        <a:buSzTx/>
                        <a:buFontTx/>
                        <a:buNone/>
                        <a:tabLst/>
                        <a:defRPr/>
                      </a:pPr>
                      <a:r>
                        <a:rPr lang="en-US" sz="1000" kern="1200" dirty="0" smtClean="0">
                          <a:solidFill>
                            <a:schemeClr val="tx1"/>
                          </a:solidFill>
                          <a:effectLst/>
                          <a:latin typeface="Calibri" panose="020F0502020204030204" pitchFamily="34" charset="0"/>
                          <a:ea typeface="+mn-ea"/>
                          <a:cs typeface="Calibri" panose="020F0502020204030204" pitchFamily="34" charset="0"/>
                        </a:rPr>
                        <a:t>To identify the slice instance and support analytics per slice instance </a:t>
                      </a:r>
                      <a:endParaRPr lang="zh-CN" altLang="en-US" sz="1000" kern="1200" dirty="0" smtClean="0">
                        <a:solidFill>
                          <a:schemeClr val="tx1"/>
                        </a:solidFill>
                        <a:effectLst/>
                        <a:latin typeface="Calibri" panose="020F0502020204030204" pitchFamily="34" charset="0"/>
                        <a:ea typeface="+mn-ea"/>
                        <a:cs typeface="Calibri" panose="020F0502020204030204" pitchFamily="34" charset="0"/>
                      </a:endParaRPr>
                    </a:p>
                  </a:txBody>
                  <a:tcPr marL="68580" marR="68580" marT="0" marB="0">
                    <a:solidFill>
                      <a:srgbClr val="FFFFFF"/>
                    </a:solidFill>
                  </a:tcPr>
                </a:tc>
              </a:tr>
              <a:tr h="134436">
                <a:tc>
                  <a:txBody>
                    <a:bodyPr/>
                    <a:lstStyle/>
                    <a:p>
                      <a:pPr marL="0" indent="0" algn="l" hangingPunct="0">
                        <a:spcAft>
                          <a:spcPts val="0"/>
                        </a:spcAft>
                      </a:pPr>
                      <a:r>
                        <a:rPr lang="x-none" sz="1000" kern="1200" dirty="0" smtClean="0">
                          <a:solidFill>
                            <a:schemeClr val="tx1"/>
                          </a:solidFill>
                          <a:effectLst/>
                          <a:latin typeface="Calibri" panose="020F0502020204030204" pitchFamily="34" charset="0"/>
                          <a:ea typeface="+mn-ea"/>
                          <a:cs typeface="Calibri" panose="020F0502020204030204" pitchFamily="34" charset="0"/>
                        </a:rPr>
                        <a:t>Application </a:t>
                      </a:r>
                      <a:r>
                        <a:rPr lang="x-none" sz="1000" kern="1200" dirty="0">
                          <a:solidFill>
                            <a:schemeClr val="tx1"/>
                          </a:solidFill>
                          <a:effectLst/>
                          <a:latin typeface="Calibri" panose="020F0502020204030204" pitchFamily="34" charset="0"/>
                          <a:ea typeface="+mn-ea"/>
                          <a:cs typeface="Calibri" panose="020F0502020204030204" pitchFamily="34" charset="0"/>
                        </a:rPr>
                        <a:t>ID</a:t>
                      </a:r>
                      <a:endParaRPr lang="en-US" sz="1000" kern="1200" dirty="0">
                        <a:solidFill>
                          <a:schemeClr val="tx1"/>
                        </a:solidFill>
                        <a:effectLst/>
                        <a:latin typeface="Calibri" panose="020F0502020204030204" pitchFamily="34" charset="0"/>
                        <a:ea typeface="+mn-ea"/>
                        <a:cs typeface="Calibri" panose="020F0502020204030204" pitchFamily="34" charset="0"/>
                      </a:endParaRPr>
                    </a:p>
                  </a:txBody>
                  <a:tcPr marL="68580" marR="68580" marT="0" marB="0">
                    <a:solidFill>
                      <a:srgbClr val="FFFFFF"/>
                    </a:solidFill>
                  </a:tcPr>
                </a:tc>
                <a:tc>
                  <a:txBody>
                    <a:bodyPr/>
                    <a:lstStyle/>
                    <a:p>
                      <a:pPr algn="ctr" hangingPunct="0">
                        <a:spcAft>
                          <a:spcPts val="0"/>
                        </a:spcAft>
                      </a:pPr>
                      <a:r>
                        <a:rPr lang="x-none" sz="1000" dirty="0">
                          <a:effectLst/>
                          <a:latin typeface="Calibri" panose="020F0502020204030204" pitchFamily="34" charset="0"/>
                          <a:cs typeface="Calibri" panose="020F0502020204030204" pitchFamily="34" charset="0"/>
                        </a:rPr>
                        <a:t>M</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rgbClr val="FFFFFF"/>
                    </a:solidFill>
                  </a:tcPr>
                </a:tc>
                <a:tc>
                  <a:txBody>
                    <a:bodyPr/>
                    <a:lstStyle/>
                    <a:p>
                      <a:pPr algn="ctr" hangingPunct="0">
                        <a:spcAft>
                          <a:spcPts val="0"/>
                        </a:spcAft>
                      </a:pPr>
                      <a:r>
                        <a:rPr lang="x-none" sz="1000" dirty="0" smtClean="0">
                          <a:effectLst/>
                          <a:latin typeface="Calibri" panose="020F0502020204030204" pitchFamily="34" charset="0"/>
                          <a:cs typeface="Calibri" panose="020F0502020204030204" pitchFamily="34" charset="0"/>
                        </a:rPr>
                        <a:t>AF</a:t>
                      </a:r>
                      <a:r>
                        <a:rPr lang="en-US" sz="1000" dirty="0" smtClean="0">
                          <a:effectLst/>
                          <a:latin typeface="Calibri" panose="020F0502020204030204" pitchFamily="34" charset="0"/>
                          <a:cs typeface="Calibri" panose="020F0502020204030204" pitchFamily="34" charset="0"/>
                        </a:rPr>
                        <a:t>/PCF</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rgbClr val="FFFFFF"/>
                    </a:solidFill>
                  </a:tcPr>
                </a:tc>
                <a:tc>
                  <a:txBody>
                    <a:bodyPr/>
                    <a:lstStyle/>
                    <a:p>
                      <a:pPr marL="0" algn="l" defTabSz="914400" rtl="0" eaLnBrk="1" latinLnBrk="0" hangingPunct="0">
                        <a:lnSpc>
                          <a:spcPct val="150000"/>
                        </a:lnSpc>
                        <a:spcAft>
                          <a:spcPts val="0"/>
                        </a:spcAft>
                      </a:pPr>
                      <a:r>
                        <a:rPr lang="en-US" sz="1000" kern="1200" dirty="0" smtClean="0">
                          <a:solidFill>
                            <a:schemeClr val="tx1"/>
                          </a:solidFill>
                          <a:effectLst/>
                          <a:latin typeface="Calibri" panose="020F0502020204030204" pitchFamily="34" charset="0"/>
                          <a:ea typeface="+mn-ea"/>
                          <a:cs typeface="Calibri" panose="020F0502020204030204" pitchFamily="34" charset="0"/>
                        </a:rPr>
                        <a:t>To identify the service and support analytics per type of service e.g. voice or video</a:t>
                      </a:r>
                      <a:endParaRPr lang="zh-CN" altLang="en-US" sz="1000" kern="1200" dirty="0">
                        <a:solidFill>
                          <a:schemeClr val="tx1"/>
                        </a:solidFill>
                        <a:effectLst/>
                        <a:latin typeface="Calibri" panose="020F0502020204030204" pitchFamily="34" charset="0"/>
                        <a:ea typeface="+mn-ea"/>
                        <a:cs typeface="Calibri" panose="020F0502020204030204" pitchFamily="34" charset="0"/>
                      </a:endParaRPr>
                    </a:p>
                  </a:txBody>
                  <a:tcPr marL="68580" marR="68580" marT="0" marB="0">
                    <a:solidFill>
                      <a:srgbClr val="FFFFFF"/>
                    </a:solidFill>
                  </a:tcPr>
                </a:tc>
              </a:tr>
              <a:tr h="0">
                <a:tc>
                  <a:txBody>
                    <a:bodyPr/>
                    <a:lstStyle/>
                    <a:p>
                      <a:pPr marL="0" indent="0" algn="l" defTabSz="914400" rtl="0" eaLnBrk="1" latinLnBrk="0" hangingPunct="0">
                        <a:spcAft>
                          <a:spcPts val="0"/>
                        </a:spcAft>
                      </a:pPr>
                      <a:r>
                        <a:rPr lang="en-US" altLang="zh-CN" sz="1000" baseline="0" dirty="0" smtClean="0">
                          <a:effectLst/>
                          <a:latin typeface="Calibri" panose="020F0502020204030204" pitchFamily="34" charset="0"/>
                          <a:cs typeface="Calibri" panose="020F0502020204030204" pitchFamily="34" charset="0"/>
                        </a:rPr>
                        <a:t>h</a:t>
                      </a:r>
                      <a:r>
                        <a:rPr lang="en-US" altLang="zh-CN" sz="1000" dirty="0" smtClean="0">
                          <a:effectLst/>
                          <a:latin typeface="Calibri" panose="020F0502020204030204" pitchFamily="34" charset="0"/>
                          <a:cs typeface="Calibri" panose="020F0502020204030204" pitchFamily="34" charset="0"/>
                        </a:rPr>
                        <a:t>ow many percent UEs’ service experience is satisfied </a:t>
                      </a:r>
                      <a:endParaRPr lang="en-US" sz="1000" kern="1200" dirty="0">
                        <a:solidFill>
                          <a:schemeClr val="tx1"/>
                        </a:solidFill>
                        <a:effectLst/>
                        <a:latin typeface="Calibri" panose="020F0502020204030204" pitchFamily="34" charset="0"/>
                        <a:ea typeface="+mn-ea"/>
                        <a:cs typeface="Calibri" panose="020F0502020204030204" pitchFamily="34" charset="0"/>
                      </a:endParaRPr>
                    </a:p>
                  </a:txBody>
                  <a:tcPr marL="68580" marR="68580" marT="0" marB="0">
                    <a:solidFill>
                      <a:srgbClr val="FFFFFF"/>
                    </a:solidFill>
                  </a:tcPr>
                </a:tc>
                <a:tc>
                  <a:txBody>
                    <a:bodyPr/>
                    <a:lstStyle/>
                    <a:p>
                      <a:pPr algn="ctr" hangingPunct="0">
                        <a:spcAft>
                          <a:spcPts val="0"/>
                        </a:spcAft>
                      </a:pPr>
                      <a:r>
                        <a:rPr lang="x-none" sz="1000" dirty="0">
                          <a:effectLst/>
                          <a:latin typeface="Calibri" panose="020F0502020204030204" pitchFamily="34" charset="0"/>
                          <a:cs typeface="Calibri" panose="020F0502020204030204" pitchFamily="34" charset="0"/>
                        </a:rPr>
                        <a:t>M</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rgbClr val="FFFFFF"/>
                    </a:solidFill>
                  </a:tcPr>
                </a:tc>
                <a:tc>
                  <a:txBody>
                    <a:bodyPr/>
                    <a:lstStyle/>
                    <a:p>
                      <a:pPr algn="ctr" hangingPunct="0">
                        <a:spcAft>
                          <a:spcPts val="0"/>
                        </a:spcAft>
                      </a:pPr>
                      <a:r>
                        <a:rPr lang="en-US" sz="1000" dirty="0" smtClean="0">
                          <a:effectLst/>
                          <a:latin typeface="Calibri" panose="020F0502020204030204" pitchFamily="34" charset="0"/>
                          <a:cs typeface="Calibri" panose="020F0502020204030204" pitchFamily="34" charset="0"/>
                        </a:rPr>
                        <a:t>NWDAF</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rgbClr val="FFFFFF"/>
                    </a:solidFill>
                  </a:tcPr>
                </a:tc>
                <a:tc>
                  <a:txBody>
                    <a:bodyPr/>
                    <a:lstStyle/>
                    <a:p>
                      <a:pPr algn="l" hangingPunct="0">
                        <a:spcAft>
                          <a:spcPts val="0"/>
                        </a:spcAft>
                      </a:pPr>
                      <a:r>
                        <a:rPr lang="en-US" sz="1000" dirty="0" smtClean="0">
                          <a:effectLst/>
                          <a:latin typeface="Calibri" panose="020F0502020204030204" pitchFamily="34" charset="0"/>
                          <a:cs typeface="Calibri" panose="020F0502020204030204" pitchFamily="34" charset="0"/>
                        </a:rPr>
                        <a:t>To indicate</a:t>
                      </a:r>
                      <a:r>
                        <a:rPr lang="en-US" sz="1000" baseline="0" dirty="0" smtClean="0">
                          <a:effectLst/>
                          <a:latin typeface="Calibri" panose="020F0502020204030204" pitchFamily="34" charset="0"/>
                          <a:cs typeface="Calibri" panose="020F0502020204030204" pitchFamily="34" charset="0"/>
                        </a:rPr>
                        <a:t> h</a:t>
                      </a:r>
                      <a:r>
                        <a:rPr lang="en-US" sz="1000" dirty="0" smtClean="0">
                          <a:effectLst/>
                          <a:latin typeface="Calibri" panose="020F0502020204030204" pitchFamily="34" charset="0"/>
                          <a:cs typeface="Calibri" panose="020F0502020204030204" pitchFamily="34" charset="0"/>
                        </a:rPr>
                        <a:t>ow many percent UEs’ service experience is satisfied (</a:t>
                      </a:r>
                      <a:r>
                        <a:rPr lang="en-US" sz="1000" b="1" u="sng" dirty="0" smtClean="0">
                          <a:effectLst/>
                          <a:latin typeface="Calibri" panose="020F0502020204030204" pitchFamily="34" charset="0"/>
                          <a:cs typeface="Calibri" panose="020F0502020204030204" pitchFamily="34" charset="0"/>
                        </a:rPr>
                        <a:t>observed/measured by NWDAF</a:t>
                      </a:r>
                      <a:r>
                        <a:rPr lang="en-US" sz="1000" dirty="0" smtClean="0">
                          <a:effectLst/>
                          <a:latin typeface="Calibri" panose="020F0502020204030204" pitchFamily="34" charset="0"/>
                          <a:cs typeface="Calibri" panose="020F0502020204030204" pitchFamily="34" charset="0"/>
                        </a:rPr>
                        <a:t>) , e.g. 60% UE’s service experience is</a:t>
                      </a:r>
                      <a:r>
                        <a:rPr lang="en-US" sz="1000" baseline="0" dirty="0" smtClean="0">
                          <a:effectLst/>
                          <a:latin typeface="Calibri" panose="020F0502020204030204" pitchFamily="34" charset="0"/>
                          <a:cs typeface="Calibri" panose="020F0502020204030204" pitchFamily="34" charset="0"/>
                        </a:rPr>
                        <a:t> </a:t>
                      </a:r>
                      <a:r>
                        <a:rPr lang="en-US" sz="1000" dirty="0" smtClean="0">
                          <a:effectLst/>
                          <a:latin typeface="Calibri" panose="020F0502020204030204" pitchFamily="34" charset="0"/>
                          <a:cs typeface="Calibri" panose="020F0502020204030204" pitchFamily="34" charset="0"/>
                        </a:rPr>
                        <a:t>satisfied for voice service while</a:t>
                      </a:r>
                      <a:r>
                        <a:rPr lang="en-US" sz="1000" baseline="0" dirty="0" smtClean="0">
                          <a:effectLst/>
                          <a:latin typeface="Calibri" panose="020F0502020204030204" pitchFamily="34" charset="0"/>
                          <a:cs typeface="Calibri" panose="020F0502020204030204" pitchFamily="34" charset="0"/>
                        </a:rPr>
                        <a:t> Tenant requested 95% </a:t>
                      </a:r>
                      <a:endParaRPr lang="en-US" sz="1000" dirty="0">
                        <a:effectLst/>
                        <a:latin typeface="Calibri" panose="020F0502020204030204" pitchFamily="34" charset="0"/>
                        <a:cs typeface="Calibri" panose="020F0502020204030204" pitchFamily="34" charset="0"/>
                      </a:endParaRPr>
                    </a:p>
                  </a:txBody>
                  <a:tcPr marL="68580" marR="68580" marT="0" marB="0">
                    <a:solidFill>
                      <a:srgbClr val="FFFFFF"/>
                    </a:solidFill>
                  </a:tcPr>
                </a:tc>
              </a:tr>
              <a:tr h="0">
                <a:tc>
                  <a:txBody>
                    <a:bodyPr/>
                    <a:lstStyle/>
                    <a:p>
                      <a:pPr marL="0" indent="0" algn="l" defTabSz="914400" rtl="0" eaLnBrk="1" latinLnBrk="0" hangingPunct="0">
                        <a:spcAft>
                          <a:spcPts val="0"/>
                        </a:spcAft>
                      </a:pPr>
                      <a:r>
                        <a:rPr lang="x-none" sz="1000" kern="1200" dirty="0" smtClean="0">
                          <a:solidFill>
                            <a:schemeClr val="tx1"/>
                          </a:solidFill>
                          <a:effectLst/>
                          <a:latin typeface="Calibri" panose="020F0502020204030204" pitchFamily="34" charset="0"/>
                          <a:ea typeface="+mn-ea"/>
                          <a:cs typeface="Calibri" panose="020F0502020204030204" pitchFamily="34" charset="0"/>
                        </a:rPr>
                        <a:t>Timestamp</a:t>
                      </a:r>
                      <a:endParaRPr lang="en-US" sz="1000" kern="1200" dirty="0">
                        <a:solidFill>
                          <a:schemeClr val="tx1"/>
                        </a:solidFill>
                        <a:effectLst/>
                        <a:latin typeface="Calibri" panose="020F0502020204030204" pitchFamily="34" charset="0"/>
                        <a:ea typeface="+mn-ea"/>
                        <a:cs typeface="Calibri" panose="020F0502020204030204" pitchFamily="34" charset="0"/>
                      </a:endParaRPr>
                    </a:p>
                  </a:txBody>
                  <a:tcPr marL="68580" marR="68580" marT="0" marB="0">
                    <a:solidFill>
                      <a:srgbClr val="FFFFFF"/>
                    </a:solidFill>
                  </a:tcPr>
                </a:tc>
                <a:tc>
                  <a:txBody>
                    <a:bodyPr/>
                    <a:lstStyle/>
                    <a:p>
                      <a:pPr algn="ctr" hangingPunct="0">
                        <a:spcAft>
                          <a:spcPts val="0"/>
                        </a:spcAft>
                      </a:pPr>
                      <a:r>
                        <a:rPr lang="x-none" sz="1000" dirty="0">
                          <a:effectLst/>
                          <a:latin typeface="Calibri" panose="020F0502020204030204" pitchFamily="34" charset="0"/>
                          <a:cs typeface="Calibri" panose="020F0502020204030204" pitchFamily="34" charset="0"/>
                        </a:rPr>
                        <a:t>M</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rgbClr val="FFFFFF"/>
                    </a:solidFill>
                  </a:tcPr>
                </a:tc>
                <a:tc>
                  <a:txBody>
                    <a:bodyPr/>
                    <a:lstStyle/>
                    <a:p>
                      <a:pPr algn="ctr" hangingPunct="0">
                        <a:spcAft>
                          <a:spcPts val="0"/>
                        </a:spcAft>
                      </a:pPr>
                      <a:r>
                        <a:rPr lang="en-US" sz="1000" dirty="0" smtClean="0">
                          <a:effectLst/>
                          <a:latin typeface="Calibri" panose="020F0502020204030204" pitchFamily="34" charset="0"/>
                          <a:cs typeface="Calibri" panose="020F0502020204030204" pitchFamily="34" charset="0"/>
                        </a:rPr>
                        <a:t>NWDAF</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rgbClr val="FFFFFF"/>
                    </a:solidFill>
                  </a:tcPr>
                </a:tc>
                <a:tc>
                  <a:txBody>
                    <a:bodyPr/>
                    <a:lstStyle/>
                    <a:p>
                      <a:pPr algn="l" hangingPunct="0">
                        <a:spcAft>
                          <a:spcPts val="0"/>
                        </a:spcAft>
                      </a:pPr>
                      <a:r>
                        <a:rPr lang="x-none" sz="1000" dirty="0">
                          <a:effectLst/>
                          <a:latin typeface="Calibri" panose="020F0502020204030204" pitchFamily="34" charset="0"/>
                          <a:cs typeface="Calibri" panose="020F0502020204030204" pitchFamily="34" charset="0"/>
                        </a:rPr>
                        <a:t>The timing for the </a:t>
                      </a:r>
                      <a:r>
                        <a:rPr lang="x-none" sz="1000" dirty="0" smtClean="0">
                          <a:effectLst/>
                          <a:latin typeface="Calibri" panose="020F0502020204030204" pitchFamily="34" charset="0"/>
                          <a:cs typeface="Calibri" panose="020F0502020204030204" pitchFamily="34" charset="0"/>
                        </a:rPr>
                        <a:t>service</a:t>
                      </a:r>
                      <a:r>
                        <a:rPr lang="en-US" sz="1000" dirty="0" smtClean="0">
                          <a:effectLst/>
                          <a:latin typeface="Calibri" panose="020F0502020204030204" pitchFamily="34" charset="0"/>
                          <a:cs typeface="Calibri" panose="020F0502020204030204" pitchFamily="34" charset="0"/>
                        </a:rPr>
                        <a:t> in the slice instance</a:t>
                      </a:r>
                      <a:r>
                        <a:rPr lang="x-none" sz="1000" dirty="0" smtClean="0">
                          <a:effectLst/>
                          <a:latin typeface="Calibri" panose="020F0502020204030204" pitchFamily="34" charset="0"/>
                          <a:cs typeface="Calibri" panose="020F0502020204030204" pitchFamily="34" charset="0"/>
                        </a:rPr>
                        <a:t>.</a:t>
                      </a:r>
                      <a:endParaRPr lang="en-US" sz="1000" b="1"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rgbClr val="FFFFFF"/>
                    </a:solidFill>
                  </a:tcPr>
                </a:tc>
              </a:tr>
            </a:tbl>
          </a:graphicData>
        </a:graphic>
      </p:graphicFrame>
      <p:sp>
        <p:nvSpPr>
          <p:cNvPr id="15" name="文本框 14"/>
          <p:cNvSpPr txBox="1"/>
          <p:nvPr/>
        </p:nvSpPr>
        <p:spPr>
          <a:xfrm>
            <a:off x="7956376" y="5676491"/>
            <a:ext cx="936104" cy="307777"/>
          </a:xfrm>
          <a:prstGeom prst="rect">
            <a:avLst/>
          </a:prstGeom>
          <a:solidFill>
            <a:srgbClr val="FFFF00"/>
          </a:solidFill>
        </p:spPr>
        <p:txBody>
          <a:bodyPr wrap="square" rtlCol="0">
            <a:spAutoFit/>
          </a:bodyPr>
          <a:lstStyle/>
          <a:p>
            <a:pPr algn="ctr"/>
            <a:r>
              <a:rPr lang="en-US" sz="1400" b="1" dirty="0" smtClean="0">
                <a:solidFill>
                  <a:srgbClr val="FF0000"/>
                </a:solidFill>
              </a:rPr>
              <a:t>Table 3</a:t>
            </a:r>
            <a:endParaRPr lang="en-US" sz="1400" b="1" dirty="0">
              <a:solidFill>
                <a:srgbClr val="FF0000"/>
              </a:solidFill>
            </a:endParaRPr>
          </a:p>
        </p:txBody>
      </p:sp>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162084" y="134938"/>
            <a:ext cx="8308975" cy="412750"/>
          </a:xfrm>
        </p:spPr>
        <p:txBody>
          <a:bodyPr/>
          <a:lstStyle/>
          <a:p>
            <a:pPr>
              <a:defRPr/>
            </a:pPr>
            <a:r>
              <a:rPr lang="en-GB" altLang="zh-CN" sz="2400" dirty="0"/>
              <a:t>Background: how to measure individual </a:t>
            </a:r>
            <a:r>
              <a:rPr lang="en-GB" altLang="zh-CN" sz="2400" dirty="0" smtClean="0"/>
              <a:t>user service </a:t>
            </a:r>
            <a:r>
              <a:rPr lang="en-GB" altLang="zh-CN" sz="2400" dirty="0"/>
              <a:t>experience</a:t>
            </a:r>
            <a:endParaRPr lang="en-US" altLang="zh-CN" sz="2100" dirty="0" smtClean="0"/>
          </a:p>
        </p:txBody>
      </p:sp>
      <mc:AlternateContent xmlns:mc="http://schemas.openxmlformats.org/markup-compatibility/2006" xmlns:a14="http://schemas.microsoft.com/office/drawing/2010/main">
        <mc:Choice Requires="a14">
          <p:sp>
            <p:nvSpPr>
              <p:cNvPr id="8" name="文本占位符 3"/>
              <p:cNvSpPr>
                <a:spLocks noGrp="1"/>
              </p:cNvSpPr>
              <p:nvPr>
                <p:ph type="body" sz="quarter" idx="10"/>
              </p:nvPr>
            </p:nvSpPr>
            <p:spPr>
              <a:xfrm>
                <a:off x="179512" y="870620"/>
                <a:ext cx="8784976" cy="5438700"/>
              </a:xfrm>
            </p:spPr>
            <p:txBody>
              <a:bodyPr/>
              <a:lstStyle/>
              <a:p>
                <a:pPr marL="230400" lvl="0" indent="-230400">
                  <a:spcBef>
                    <a:spcPts val="0"/>
                  </a:spcBef>
                  <a:spcAft>
                    <a:spcPts val="600"/>
                  </a:spcAft>
                  <a:buClr>
                    <a:srgbClr val="461100"/>
                  </a:buClr>
                  <a:buSzPct val="100000"/>
                  <a:buBlip>
                    <a:blip r:embed="rId3"/>
                  </a:buBlip>
                  <a:defRPr/>
                </a:pPr>
                <a:r>
                  <a:rPr lang="en-GB" altLang="zh-CN" sz="2200" kern="1200" dirty="0">
                    <a:solidFill>
                      <a:schemeClr val="tx2"/>
                    </a:solidFill>
                    <a:latin typeface="+mn-lt"/>
                  </a:rPr>
                  <a:t>Per clause 6.3, TR 23.791 Solution 3: QoS Profile Provisioning, with service </a:t>
                </a:r>
                <a:r>
                  <a:rPr lang="en-US" altLang="zh-CN" sz="2200" kern="1200" dirty="0">
                    <a:solidFill>
                      <a:schemeClr val="tx2"/>
                    </a:solidFill>
                    <a:latin typeface="+mn-lt"/>
                  </a:rPr>
                  <a:t>Mean Opinion Score(MOS)</a:t>
                </a:r>
                <a:r>
                  <a:rPr lang="en-GB" altLang="zh-CN" sz="2200" kern="1200" dirty="0">
                    <a:solidFill>
                      <a:schemeClr val="tx2"/>
                    </a:solidFill>
                    <a:latin typeface="+mn-lt"/>
                  </a:rPr>
                  <a:t> data from AF and network data from 5GS, the NWDAF is to train e.g. a linear regression model for a given service:</a:t>
                </a:r>
                <a:endParaRPr lang="zh-CN" altLang="zh-CN" sz="2200" kern="1200" dirty="0">
                  <a:solidFill>
                    <a:schemeClr val="tx2"/>
                  </a:solidFill>
                  <a:latin typeface="+mn-lt"/>
                </a:endParaRPr>
              </a:p>
              <a:p>
                <a:pPr marL="12700" lvl="2" indent="0" algn="ctr">
                  <a:spcAft>
                    <a:spcPct val="0"/>
                  </a:spcAft>
                  <a:buClr>
                    <a:srgbClr val="461100"/>
                  </a:buClr>
                  <a:buNone/>
                </a:pPr>
                <a:r>
                  <a:rPr lang="en-US" altLang="zh-CN" sz="1800" i="1" dirty="0" smtClean="0">
                    <a:solidFill>
                      <a:srgbClr val="002060"/>
                    </a:solidFill>
                    <a:latin typeface="Cambria Math" panose="02040503050406030204" pitchFamily="18" charset="0"/>
                  </a:rPr>
                  <a:t> </a:t>
                </a:r>
                <a14:m>
                  <m:oMath xmlns:m="http://schemas.openxmlformats.org/officeDocument/2006/math">
                    <m:r>
                      <a:rPr lang="en-US" altLang="zh-CN" sz="1800" i="1">
                        <a:solidFill>
                          <a:srgbClr val="002060"/>
                        </a:solidFill>
                        <a:latin typeface="Cambria Math" panose="02040503050406030204" pitchFamily="18" charset="0"/>
                      </a:rPr>
                      <m:t>h</m:t>
                    </m:r>
                    <m:d>
                      <m:dPr>
                        <m:ctrlPr>
                          <a:rPr lang="zh-CN" altLang="zh-CN" sz="1800" i="1">
                            <a:solidFill>
                              <a:srgbClr val="002060"/>
                            </a:solidFill>
                            <a:latin typeface="Cambria Math" panose="02040503050406030204" pitchFamily="18" charset="0"/>
                          </a:rPr>
                        </m:ctrlPr>
                      </m:dPr>
                      <m:e>
                        <m:r>
                          <m:rPr>
                            <m:sty m:val="p"/>
                          </m:rPr>
                          <a:rPr lang="en-GB" altLang="zh-CN" sz="1800" i="1">
                            <a:solidFill>
                              <a:srgbClr val="002060"/>
                            </a:solidFill>
                            <a:latin typeface="Cambria Math" panose="02040503050406030204" pitchFamily="18" charset="0"/>
                          </a:rPr>
                          <m:t>x</m:t>
                        </m:r>
                      </m:e>
                    </m:d>
                    <m:r>
                      <a:rPr lang="en-GB" altLang="zh-CN" sz="1800" i="1">
                        <a:solidFill>
                          <a:srgbClr val="002060"/>
                        </a:solidFill>
                        <a:latin typeface="Cambria Math" panose="02040503050406030204" pitchFamily="18" charset="0"/>
                      </a:rPr>
                      <m:t>=</m:t>
                    </m:r>
                    <m:sSub>
                      <m:sSubPr>
                        <m:ctrlPr>
                          <a:rPr lang="zh-CN" altLang="zh-CN" sz="1800" i="1">
                            <a:solidFill>
                              <a:srgbClr val="002060"/>
                            </a:solidFill>
                            <a:latin typeface="Cambria Math" panose="02040503050406030204" pitchFamily="18" charset="0"/>
                          </a:rPr>
                        </m:ctrlPr>
                      </m:sSubPr>
                      <m:e>
                        <m:r>
                          <a:rPr lang="en-GB" altLang="zh-CN" sz="1800" i="1">
                            <a:solidFill>
                              <a:srgbClr val="002060"/>
                            </a:solidFill>
                            <a:latin typeface="Cambria Math" panose="02040503050406030204" pitchFamily="18" charset="0"/>
                          </a:rPr>
                          <m:t>𝑤</m:t>
                        </m:r>
                      </m:e>
                      <m:sub>
                        <m:r>
                          <a:rPr lang="en-GB" altLang="zh-CN" sz="1800" i="1">
                            <a:solidFill>
                              <a:srgbClr val="002060"/>
                            </a:solidFill>
                            <a:latin typeface="Cambria Math" panose="02040503050406030204" pitchFamily="18" charset="0"/>
                          </a:rPr>
                          <m:t>0</m:t>
                        </m:r>
                      </m:sub>
                    </m:sSub>
                    <m:sSub>
                      <m:sSubPr>
                        <m:ctrlPr>
                          <a:rPr lang="zh-CN" altLang="zh-CN" sz="1800" i="1">
                            <a:solidFill>
                              <a:srgbClr val="002060"/>
                            </a:solidFill>
                            <a:latin typeface="Cambria Math" panose="02040503050406030204" pitchFamily="18" charset="0"/>
                          </a:rPr>
                        </m:ctrlPr>
                      </m:sSubPr>
                      <m:e>
                        <m:r>
                          <a:rPr lang="en-GB" altLang="zh-CN" sz="1800" i="1">
                            <a:solidFill>
                              <a:srgbClr val="002060"/>
                            </a:solidFill>
                            <a:latin typeface="Cambria Math" panose="02040503050406030204" pitchFamily="18" charset="0"/>
                          </a:rPr>
                          <m:t>𝑥</m:t>
                        </m:r>
                      </m:e>
                      <m:sub>
                        <m:r>
                          <a:rPr lang="en-GB" altLang="zh-CN" sz="1800" i="1">
                            <a:solidFill>
                              <a:srgbClr val="002060"/>
                            </a:solidFill>
                            <a:latin typeface="Cambria Math" panose="02040503050406030204" pitchFamily="18" charset="0"/>
                          </a:rPr>
                          <m:t>0</m:t>
                        </m:r>
                      </m:sub>
                    </m:sSub>
                    <m:r>
                      <a:rPr lang="en-GB" altLang="zh-CN" sz="1800" i="1">
                        <a:solidFill>
                          <a:srgbClr val="002060"/>
                        </a:solidFill>
                        <a:latin typeface="Cambria Math" panose="02040503050406030204" pitchFamily="18" charset="0"/>
                      </a:rPr>
                      <m:t>+</m:t>
                    </m:r>
                    <m:sSub>
                      <m:sSubPr>
                        <m:ctrlPr>
                          <a:rPr lang="zh-CN" altLang="zh-CN" sz="1800" i="1">
                            <a:solidFill>
                              <a:srgbClr val="002060"/>
                            </a:solidFill>
                            <a:latin typeface="Cambria Math" panose="02040503050406030204" pitchFamily="18" charset="0"/>
                          </a:rPr>
                        </m:ctrlPr>
                      </m:sSubPr>
                      <m:e>
                        <m:r>
                          <a:rPr lang="en-GB" altLang="zh-CN" sz="1800" i="1">
                            <a:solidFill>
                              <a:srgbClr val="002060"/>
                            </a:solidFill>
                            <a:latin typeface="Cambria Math" panose="02040503050406030204" pitchFamily="18" charset="0"/>
                          </a:rPr>
                          <m:t>𝑤</m:t>
                        </m:r>
                      </m:e>
                      <m:sub>
                        <m:r>
                          <a:rPr lang="en-GB" altLang="zh-CN" sz="1800" i="1">
                            <a:solidFill>
                              <a:srgbClr val="002060"/>
                            </a:solidFill>
                            <a:latin typeface="Cambria Math" panose="02040503050406030204" pitchFamily="18" charset="0"/>
                          </a:rPr>
                          <m:t>1</m:t>
                        </m:r>
                      </m:sub>
                    </m:sSub>
                    <m:sSub>
                      <m:sSubPr>
                        <m:ctrlPr>
                          <a:rPr lang="zh-CN" altLang="zh-CN" sz="1800" i="1">
                            <a:solidFill>
                              <a:srgbClr val="002060"/>
                            </a:solidFill>
                            <a:latin typeface="Cambria Math" panose="02040503050406030204" pitchFamily="18" charset="0"/>
                          </a:rPr>
                        </m:ctrlPr>
                      </m:sSubPr>
                      <m:e>
                        <m:r>
                          <a:rPr lang="en-GB" altLang="zh-CN" sz="1800" i="1">
                            <a:solidFill>
                              <a:srgbClr val="002060"/>
                            </a:solidFill>
                            <a:latin typeface="Cambria Math" panose="02040503050406030204" pitchFamily="18" charset="0"/>
                          </a:rPr>
                          <m:t>𝑥</m:t>
                        </m:r>
                      </m:e>
                      <m:sub>
                        <m:r>
                          <a:rPr lang="en-GB" altLang="zh-CN" sz="1800" i="1">
                            <a:solidFill>
                              <a:srgbClr val="002060"/>
                            </a:solidFill>
                            <a:latin typeface="Cambria Math" panose="02040503050406030204" pitchFamily="18" charset="0"/>
                          </a:rPr>
                          <m:t>1</m:t>
                        </m:r>
                      </m:sub>
                    </m:sSub>
                    <m:r>
                      <a:rPr lang="en-GB" altLang="zh-CN" sz="1800" i="1">
                        <a:solidFill>
                          <a:srgbClr val="002060"/>
                        </a:solidFill>
                        <a:latin typeface="Cambria Math" panose="02040503050406030204" pitchFamily="18" charset="0"/>
                      </a:rPr>
                      <m:t>+</m:t>
                    </m:r>
                    <m:sSub>
                      <m:sSubPr>
                        <m:ctrlPr>
                          <a:rPr lang="zh-CN" altLang="zh-CN" sz="1800" i="1">
                            <a:solidFill>
                              <a:srgbClr val="002060"/>
                            </a:solidFill>
                            <a:latin typeface="Cambria Math" panose="02040503050406030204" pitchFamily="18" charset="0"/>
                          </a:rPr>
                        </m:ctrlPr>
                      </m:sSubPr>
                      <m:e>
                        <m:r>
                          <a:rPr lang="en-GB" altLang="zh-CN" sz="1800" i="1">
                            <a:solidFill>
                              <a:srgbClr val="002060"/>
                            </a:solidFill>
                            <a:latin typeface="Cambria Math" panose="02040503050406030204" pitchFamily="18" charset="0"/>
                          </a:rPr>
                          <m:t>𝑤</m:t>
                        </m:r>
                      </m:e>
                      <m:sub>
                        <m:r>
                          <a:rPr lang="en-GB" altLang="zh-CN" sz="1800" i="1">
                            <a:solidFill>
                              <a:srgbClr val="002060"/>
                            </a:solidFill>
                            <a:latin typeface="Cambria Math" panose="02040503050406030204" pitchFamily="18" charset="0"/>
                          </a:rPr>
                          <m:t>2</m:t>
                        </m:r>
                      </m:sub>
                    </m:sSub>
                    <m:sSub>
                      <m:sSubPr>
                        <m:ctrlPr>
                          <a:rPr lang="zh-CN" altLang="zh-CN" sz="1800" i="1">
                            <a:solidFill>
                              <a:srgbClr val="002060"/>
                            </a:solidFill>
                            <a:latin typeface="Cambria Math" panose="02040503050406030204" pitchFamily="18" charset="0"/>
                          </a:rPr>
                        </m:ctrlPr>
                      </m:sSubPr>
                      <m:e>
                        <m:r>
                          <a:rPr lang="en-GB" altLang="zh-CN" sz="1800" i="1">
                            <a:solidFill>
                              <a:srgbClr val="002060"/>
                            </a:solidFill>
                            <a:latin typeface="Cambria Math" panose="02040503050406030204" pitchFamily="18" charset="0"/>
                          </a:rPr>
                          <m:t>𝑥</m:t>
                        </m:r>
                      </m:e>
                      <m:sub>
                        <m:r>
                          <a:rPr lang="en-GB" altLang="zh-CN" sz="1800" i="1">
                            <a:solidFill>
                              <a:srgbClr val="002060"/>
                            </a:solidFill>
                            <a:latin typeface="Cambria Math" panose="02040503050406030204" pitchFamily="18" charset="0"/>
                          </a:rPr>
                          <m:t>2</m:t>
                        </m:r>
                      </m:sub>
                    </m:sSub>
                    <m:r>
                      <a:rPr lang="en-GB" altLang="zh-CN" sz="1800" i="1">
                        <a:solidFill>
                          <a:srgbClr val="002060"/>
                        </a:solidFill>
                        <a:latin typeface="Cambria Math" panose="02040503050406030204" pitchFamily="18" charset="0"/>
                      </a:rPr>
                      <m:t>+</m:t>
                    </m:r>
                    <m:sSub>
                      <m:sSubPr>
                        <m:ctrlPr>
                          <a:rPr lang="zh-CN" altLang="zh-CN" sz="1800" i="1">
                            <a:solidFill>
                              <a:srgbClr val="002060"/>
                            </a:solidFill>
                            <a:latin typeface="Cambria Math" panose="02040503050406030204" pitchFamily="18" charset="0"/>
                          </a:rPr>
                        </m:ctrlPr>
                      </m:sSubPr>
                      <m:e>
                        <m:r>
                          <a:rPr lang="en-GB" altLang="zh-CN" sz="1800" i="1">
                            <a:solidFill>
                              <a:srgbClr val="002060"/>
                            </a:solidFill>
                            <a:latin typeface="Cambria Math" panose="02040503050406030204" pitchFamily="18" charset="0"/>
                          </a:rPr>
                          <m:t>𝑤</m:t>
                        </m:r>
                      </m:e>
                      <m:sub>
                        <m:r>
                          <a:rPr lang="en-GB" altLang="zh-CN" sz="1800" i="1">
                            <a:solidFill>
                              <a:srgbClr val="002060"/>
                            </a:solidFill>
                            <a:latin typeface="Cambria Math" panose="02040503050406030204" pitchFamily="18" charset="0"/>
                          </a:rPr>
                          <m:t>3</m:t>
                        </m:r>
                      </m:sub>
                    </m:sSub>
                    <m:sSub>
                      <m:sSubPr>
                        <m:ctrlPr>
                          <a:rPr lang="zh-CN" altLang="zh-CN" sz="1800" i="1">
                            <a:solidFill>
                              <a:srgbClr val="002060"/>
                            </a:solidFill>
                            <a:latin typeface="Cambria Math" panose="02040503050406030204" pitchFamily="18" charset="0"/>
                          </a:rPr>
                        </m:ctrlPr>
                      </m:sSubPr>
                      <m:e>
                        <m:r>
                          <a:rPr lang="en-GB" altLang="zh-CN" sz="1800" i="1">
                            <a:solidFill>
                              <a:srgbClr val="002060"/>
                            </a:solidFill>
                            <a:latin typeface="Cambria Math" panose="02040503050406030204" pitchFamily="18" charset="0"/>
                          </a:rPr>
                          <m:t>𝑥</m:t>
                        </m:r>
                      </m:e>
                      <m:sub>
                        <m:r>
                          <a:rPr lang="en-GB" altLang="zh-CN" sz="1800" i="1">
                            <a:solidFill>
                              <a:srgbClr val="002060"/>
                            </a:solidFill>
                            <a:latin typeface="Cambria Math" panose="02040503050406030204" pitchFamily="18" charset="0"/>
                          </a:rPr>
                          <m:t>3</m:t>
                        </m:r>
                      </m:sub>
                    </m:sSub>
                    <m:r>
                      <a:rPr lang="en-GB" altLang="zh-CN" sz="1800" i="1">
                        <a:solidFill>
                          <a:srgbClr val="002060"/>
                        </a:solidFill>
                        <a:latin typeface="Cambria Math" panose="02040503050406030204" pitchFamily="18" charset="0"/>
                      </a:rPr>
                      <m:t>+</m:t>
                    </m:r>
                    <m:r>
                      <a:rPr lang="en-US" altLang="zh-CN" sz="1800" i="1">
                        <a:solidFill>
                          <a:srgbClr val="002060"/>
                        </a:solidFill>
                        <a:latin typeface="Cambria Math" panose="02040503050406030204" pitchFamily="18" charset="0"/>
                      </a:rPr>
                      <m:t>…</m:t>
                    </m:r>
                    <m:r>
                      <a:rPr lang="en-GB" altLang="zh-CN" sz="1800" i="1">
                        <a:solidFill>
                          <a:srgbClr val="002060"/>
                        </a:solidFill>
                        <a:latin typeface="Cambria Math" panose="02040503050406030204" pitchFamily="18" charset="0"/>
                      </a:rPr>
                      <m:t>+</m:t>
                    </m:r>
                    <m:sSub>
                      <m:sSubPr>
                        <m:ctrlPr>
                          <a:rPr lang="zh-CN" altLang="zh-CN" sz="1800" i="1">
                            <a:solidFill>
                              <a:srgbClr val="002060"/>
                            </a:solidFill>
                            <a:latin typeface="Cambria Math" panose="02040503050406030204" pitchFamily="18" charset="0"/>
                          </a:rPr>
                        </m:ctrlPr>
                      </m:sSubPr>
                      <m:e>
                        <m:r>
                          <a:rPr lang="en-GB" altLang="zh-CN" sz="1800" i="1">
                            <a:solidFill>
                              <a:srgbClr val="002060"/>
                            </a:solidFill>
                            <a:latin typeface="Cambria Math" panose="02040503050406030204" pitchFamily="18" charset="0"/>
                          </a:rPr>
                          <m:t>𝑤</m:t>
                        </m:r>
                      </m:e>
                      <m:sub>
                        <m:r>
                          <a:rPr lang="en-GB" altLang="zh-CN" sz="1800" i="1">
                            <a:solidFill>
                              <a:srgbClr val="002060"/>
                            </a:solidFill>
                            <a:latin typeface="Cambria Math" panose="02040503050406030204" pitchFamily="18" charset="0"/>
                          </a:rPr>
                          <m:t>𝐷</m:t>
                        </m:r>
                      </m:sub>
                    </m:sSub>
                    <m:sSub>
                      <m:sSubPr>
                        <m:ctrlPr>
                          <a:rPr lang="zh-CN" altLang="zh-CN" sz="1800" i="1">
                            <a:solidFill>
                              <a:srgbClr val="002060"/>
                            </a:solidFill>
                            <a:latin typeface="Cambria Math" panose="02040503050406030204" pitchFamily="18" charset="0"/>
                          </a:rPr>
                        </m:ctrlPr>
                      </m:sSubPr>
                      <m:e>
                        <m:r>
                          <a:rPr lang="en-GB" altLang="zh-CN" sz="1800" i="1">
                            <a:solidFill>
                              <a:srgbClr val="002060"/>
                            </a:solidFill>
                            <a:latin typeface="Cambria Math" panose="02040503050406030204" pitchFamily="18" charset="0"/>
                          </a:rPr>
                          <m:t>𝑥</m:t>
                        </m:r>
                      </m:e>
                      <m:sub>
                        <m:r>
                          <a:rPr lang="en-GB" altLang="zh-CN" sz="1800" i="1">
                            <a:solidFill>
                              <a:srgbClr val="002060"/>
                            </a:solidFill>
                            <a:latin typeface="Cambria Math" panose="02040503050406030204" pitchFamily="18" charset="0"/>
                          </a:rPr>
                          <m:t>𝐷</m:t>
                        </m:r>
                      </m:sub>
                    </m:sSub>
                  </m:oMath>
                </a14:m>
                <a:r>
                  <a:rPr lang="en-GB" altLang="zh-CN" sz="1800" i="1" dirty="0">
                    <a:solidFill>
                      <a:srgbClr val="002060"/>
                    </a:solidFill>
                    <a:latin typeface="Cambria Math" panose="02040503050406030204" pitchFamily="18" charset="0"/>
                  </a:rPr>
                  <a:t> (1</a:t>
                </a:r>
                <a:r>
                  <a:rPr lang="en-GB" altLang="zh-CN" sz="1800" i="1" dirty="0" smtClean="0">
                    <a:solidFill>
                      <a:srgbClr val="002060"/>
                    </a:solidFill>
                    <a:latin typeface="Cambria Math" panose="02040503050406030204" pitchFamily="18" charset="0"/>
                  </a:rPr>
                  <a:t>)</a:t>
                </a:r>
              </a:p>
              <a:p>
                <a:pPr marL="12700" lvl="2" indent="0">
                  <a:spcAft>
                    <a:spcPct val="0"/>
                  </a:spcAft>
                  <a:buClr>
                    <a:srgbClr val="461100"/>
                  </a:buClr>
                  <a:buNone/>
                </a:pPr>
                <a:r>
                  <a:rPr lang="en-GB" altLang="zh-CN" dirty="0" smtClean="0">
                    <a:solidFill>
                      <a:srgbClr val="002060"/>
                    </a:solidFill>
                    <a:latin typeface="Cambria Math" panose="02040503050406030204" pitchFamily="18" charset="0"/>
                  </a:rPr>
                  <a:t>        In formula (1)</a:t>
                </a:r>
                <a:endParaRPr lang="zh-CN" altLang="zh-CN" dirty="0">
                  <a:solidFill>
                    <a:srgbClr val="002060"/>
                  </a:solidFill>
                  <a:latin typeface="Cambria Math" panose="02040503050406030204" pitchFamily="18" charset="0"/>
                </a:endParaRPr>
              </a:p>
              <a:p>
                <a:pPr lvl="2">
                  <a:buClr>
                    <a:srgbClr val="C00000"/>
                  </a:buClr>
                </a:pPr>
                <a14:m>
                  <m:oMath xmlns:m="http://schemas.openxmlformats.org/officeDocument/2006/math">
                    <m:r>
                      <a:rPr lang="en-US" altLang="zh-CN" sz="1800" i="1">
                        <a:solidFill>
                          <a:srgbClr val="002060"/>
                        </a:solidFill>
                        <a:latin typeface="Cambria Math" panose="02040503050406030204" pitchFamily="18" charset="0"/>
                      </a:rPr>
                      <m:t>h</m:t>
                    </m:r>
                    <m:d>
                      <m:dPr>
                        <m:ctrlPr>
                          <a:rPr lang="zh-CN" altLang="zh-CN" sz="1800" i="1">
                            <a:solidFill>
                              <a:srgbClr val="002060"/>
                            </a:solidFill>
                            <a:latin typeface="Cambria Math" panose="02040503050406030204" pitchFamily="18" charset="0"/>
                          </a:rPr>
                        </m:ctrlPr>
                      </m:dPr>
                      <m:e>
                        <m:r>
                          <m:rPr>
                            <m:sty m:val="p"/>
                          </m:rPr>
                          <a:rPr lang="en-GB" altLang="zh-CN" sz="1800">
                            <a:solidFill>
                              <a:srgbClr val="002060"/>
                            </a:solidFill>
                            <a:latin typeface="Cambria Math" panose="02040503050406030204" pitchFamily="18" charset="0"/>
                          </a:rPr>
                          <m:t>x</m:t>
                        </m:r>
                      </m:e>
                    </m:d>
                  </m:oMath>
                </a14:m>
                <a:r>
                  <a:rPr lang="en-GB" altLang="zh-CN" sz="1800" dirty="0">
                    <a:solidFill>
                      <a:srgbClr val="002060"/>
                    </a:solidFill>
                  </a:rPr>
                  <a:t> is </a:t>
                </a:r>
                <a:r>
                  <a:rPr lang="en-US" altLang="zh-CN" sz="1800" dirty="0" smtClean="0">
                    <a:solidFill>
                      <a:srgbClr val="002060"/>
                    </a:solidFill>
                  </a:rPr>
                  <a:t>the service experience for a given service e.g. service MOS ;</a:t>
                </a:r>
                <a:endParaRPr lang="zh-CN" altLang="zh-CN" sz="1800" dirty="0">
                  <a:solidFill>
                    <a:srgbClr val="002060"/>
                  </a:solidFill>
                </a:endParaRPr>
              </a:p>
              <a:p>
                <a:pPr lvl="2">
                  <a:buClr>
                    <a:srgbClr val="C00000"/>
                  </a:buClr>
                </a:pPr>
                <a14:m>
                  <m:oMath xmlns:m="http://schemas.openxmlformats.org/officeDocument/2006/math">
                    <m:r>
                      <m:rPr>
                        <m:sty m:val="p"/>
                      </m:rPr>
                      <a:rPr lang="en-GB" altLang="zh-CN" sz="1800">
                        <a:solidFill>
                          <a:srgbClr val="002060"/>
                        </a:solidFill>
                        <a:latin typeface="Cambria Math" panose="02040503050406030204" pitchFamily="18" charset="0"/>
                      </a:rPr>
                      <m:t>X</m:t>
                    </m:r>
                    <m:r>
                      <a:rPr lang="en-GB" altLang="zh-CN" sz="1800">
                        <a:solidFill>
                          <a:srgbClr val="002060"/>
                        </a:solidFill>
                        <a:latin typeface="Cambria Math" panose="02040503050406030204" pitchFamily="18" charset="0"/>
                      </a:rPr>
                      <m:t>=(</m:t>
                    </m:r>
                    <m:r>
                      <a:rPr lang="en-GB" altLang="zh-CN" sz="1800" i="1">
                        <a:solidFill>
                          <a:srgbClr val="002060"/>
                        </a:solidFill>
                        <a:latin typeface="Cambria Math" panose="02040503050406030204" pitchFamily="18" charset="0"/>
                      </a:rPr>
                      <m:t> </m:t>
                    </m:r>
                    <m:sSub>
                      <m:sSubPr>
                        <m:ctrlPr>
                          <a:rPr lang="zh-CN" altLang="zh-CN" sz="1800" i="1">
                            <a:solidFill>
                              <a:srgbClr val="002060"/>
                            </a:solidFill>
                            <a:latin typeface="Cambria Math" panose="02040503050406030204" pitchFamily="18" charset="0"/>
                          </a:rPr>
                        </m:ctrlPr>
                      </m:sSubPr>
                      <m:e>
                        <m:r>
                          <a:rPr lang="en-GB" altLang="zh-CN" sz="1800" i="1">
                            <a:solidFill>
                              <a:srgbClr val="002060"/>
                            </a:solidFill>
                            <a:latin typeface="Cambria Math" panose="02040503050406030204" pitchFamily="18" charset="0"/>
                          </a:rPr>
                          <m:t>𝑥</m:t>
                        </m:r>
                      </m:e>
                      <m:sub>
                        <m:r>
                          <a:rPr lang="en-GB" altLang="zh-CN" sz="1800" i="1">
                            <a:solidFill>
                              <a:srgbClr val="002060"/>
                            </a:solidFill>
                            <a:latin typeface="Cambria Math" panose="02040503050406030204" pitchFamily="18" charset="0"/>
                          </a:rPr>
                          <m:t>0</m:t>
                        </m:r>
                      </m:sub>
                    </m:sSub>
                    <m:r>
                      <a:rPr lang="en-GB" altLang="zh-CN" sz="1800" i="1">
                        <a:solidFill>
                          <a:srgbClr val="002060"/>
                        </a:solidFill>
                        <a:latin typeface="Cambria Math" panose="02040503050406030204" pitchFamily="18" charset="0"/>
                      </a:rPr>
                      <m:t>,</m:t>
                    </m:r>
                    <m:sSub>
                      <m:sSubPr>
                        <m:ctrlPr>
                          <a:rPr lang="zh-CN" altLang="zh-CN" sz="1800" i="1">
                            <a:solidFill>
                              <a:srgbClr val="002060"/>
                            </a:solidFill>
                            <a:latin typeface="Cambria Math" panose="02040503050406030204" pitchFamily="18" charset="0"/>
                          </a:rPr>
                        </m:ctrlPr>
                      </m:sSubPr>
                      <m:e>
                        <m:r>
                          <a:rPr lang="en-GB" altLang="zh-CN" sz="1800" i="1">
                            <a:solidFill>
                              <a:srgbClr val="002060"/>
                            </a:solidFill>
                            <a:latin typeface="Cambria Math" panose="02040503050406030204" pitchFamily="18" charset="0"/>
                          </a:rPr>
                          <m:t>𝑥</m:t>
                        </m:r>
                      </m:e>
                      <m:sub>
                        <m:r>
                          <a:rPr lang="en-GB" altLang="zh-CN" sz="1800" i="1">
                            <a:solidFill>
                              <a:srgbClr val="002060"/>
                            </a:solidFill>
                            <a:latin typeface="Cambria Math" panose="02040503050406030204" pitchFamily="18" charset="0"/>
                          </a:rPr>
                          <m:t>1</m:t>
                        </m:r>
                      </m:sub>
                    </m:sSub>
                    <m:r>
                      <a:rPr lang="en-GB" altLang="zh-CN" sz="1800" i="1">
                        <a:solidFill>
                          <a:srgbClr val="002060"/>
                        </a:solidFill>
                        <a:latin typeface="Cambria Math" panose="02040503050406030204" pitchFamily="18" charset="0"/>
                      </a:rPr>
                      <m:t>,</m:t>
                    </m:r>
                    <m:sSub>
                      <m:sSubPr>
                        <m:ctrlPr>
                          <a:rPr lang="zh-CN" altLang="zh-CN" sz="1800" i="1">
                            <a:solidFill>
                              <a:srgbClr val="002060"/>
                            </a:solidFill>
                            <a:latin typeface="Cambria Math" panose="02040503050406030204" pitchFamily="18" charset="0"/>
                          </a:rPr>
                        </m:ctrlPr>
                      </m:sSubPr>
                      <m:e>
                        <m:r>
                          <a:rPr lang="en-GB" altLang="zh-CN" sz="1800" i="1">
                            <a:solidFill>
                              <a:srgbClr val="002060"/>
                            </a:solidFill>
                            <a:latin typeface="Cambria Math" panose="02040503050406030204" pitchFamily="18" charset="0"/>
                          </a:rPr>
                          <m:t>𝑥</m:t>
                        </m:r>
                      </m:e>
                      <m:sub>
                        <m:r>
                          <a:rPr lang="en-GB" altLang="zh-CN" sz="1800" i="1">
                            <a:solidFill>
                              <a:srgbClr val="002060"/>
                            </a:solidFill>
                            <a:latin typeface="Cambria Math" panose="02040503050406030204" pitchFamily="18" charset="0"/>
                          </a:rPr>
                          <m:t>2</m:t>
                        </m:r>
                      </m:sub>
                    </m:sSub>
                    <m:r>
                      <a:rPr lang="en-GB" altLang="zh-CN" sz="1800">
                        <a:solidFill>
                          <a:srgbClr val="002060"/>
                        </a:solidFill>
                        <a:latin typeface="Cambria Math" panose="02040503050406030204" pitchFamily="18" charset="0"/>
                      </a:rPr>
                      <m:t>,</m:t>
                    </m:r>
                    <m:r>
                      <a:rPr lang="en-GB" altLang="zh-CN" sz="1800" i="1">
                        <a:solidFill>
                          <a:srgbClr val="002060"/>
                        </a:solidFill>
                        <a:latin typeface="Cambria Math" panose="02040503050406030204" pitchFamily="18" charset="0"/>
                      </a:rPr>
                      <m:t> </m:t>
                    </m:r>
                    <m:r>
                      <a:rPr lang="en-US" altLang="zh-CN" sz="1800" i="1">
                        <a:solidFill>
                          <a:srgbClr val="002060"/>
                        </a:solidFill>
                        <a:latin typeface="Cambria Math" panose="02040503050406030204" pitchFamily="18" charset="0"/>
                      </a:rPr>
                      <m:t>…</m:t>
                    </m:r>
                    <m:r>
                      <a:rPr lang="en-GB" altLang="zh-CN" sz="1800" i="1">
                        <a:solidFill>
                          <a:srgbClr val="002060"/>
                        </a:solidFill>
                        <a:latin typeface="Cambria Math" panose="02040503050406030204" pitchFamily="18" charset="0"/>
                      </a:rPr>
                      <m:t>, </m:t>
                    </m:r>
                    <m:sSub>
                      <m:sSubPr>
                        <m:ctrlPr>
                          <a:rPr lang="zh-CN" altLang="zh-CN" sz="1800" i="1">
                            <a:solidFill>
                              <a:srgbClr val="002060"/>
                            </a:solidFill>
                            <a:latin typeface="Cambria Math" panose="02040503050406030204" pitchFamily="18" charset="0"/>
                          </a:rPr>
                        </m:ctrlPr>
                      </m:sSubPr>
                      <m:e>
                        <m:r>
                          <a:rPr lang="en-GB" altLang="zh-CN" sz="1800" i="1">
                            <a:solidFill>
                              <a:srgbClr val="002060"/>
                            </a:solidFill>
                            <a:latin typeface="Cambria Math" panose="02040503050406030204" pitchFamily="18" charset="0"/>
                          </a:rPr>
                          <m:t>𝑥</m:t>
                        </m:r>
                      </m:e>
                      <m:sub>
                        <m:r>
                          <a:rPr lang="en-GB" altLang="zh-CN" sz="1800" i="1">
                            <a:solidFill>
                              <a:srgbClr val="002060"/>
                            </a:solidFill>
                            <a:latin typeface="Cambria Math" panose="02040503050406030204" pitchFamily="18" charset="0"/>
                          </a:rPr>
                          <m:t>𝐷</m:t>
                        </m:r>
                      </m:sub>
                    </m:sSub>
                    <m:r>
                      <a:rPr lang="en-GB" altLang="zh-CN" sz="1800" i="1">
                        <a:solidFill>
                          <a:srgbClr val="002060"/>
                        </a:solidFill>
                        <a:latin typeface="Cambria Math" panose="02040503050406030204" pitchFamily="18" charset="0"/>
                      </a:rPr>
                      <m:t>)</m:t>
                    </m:r>
                  </m:oMath>
                </a14:m>
                <a:r>
                  <a:rPr lang="en-GB" altLang="zh-CN" sz="1800" dirty="0">
                    <a:solidFill>
                      <a:srgbClr val="002060"/>
                    </a:solidFill>
                  </a:rPr>
                  <a:t> is a input variable </a:t>
                </a:r>
                <a:r>
                  <a:rPr lang="en-GB" altLang="zh-CN" sz="1800" dirty="0" smtClean="0">
                    <a:solidFill>
                      <a:srgbClr val="002060"/>
                    </a:solidFill>
                  </a:rPr>
                  <a:t>vector, where e.g</a:t>
                </a:r>
                <a:r>
                  <a:rPr lang="en-GB" altLang="zh-CN" sz="1800" dirty="0">
                    <a:solidFill>
                      <a:srgbClr val="002060"/>
                    </a:solidFill>
                  </a:rPr>
                  <a:t>. </a:t>
                </a:r>
                <a14:m>
                  <m:oMath xmlns:m="http://schemas.openxmlformats.org/officeDocument/2006/math">
                    <m:sSub>
                      <m:sSubPr>
                        <m:ctrlPr>
                          <a:rPr lang="zh-CN" altLang="zh-CN" sz="1800" i="1">
                            <a:solidFill>
                              <a:srgbClr val="002060"/>
                            </a:solidFill>
                            <a:latin typeface="Cambria Math" panose="02040503050406030204" pitchFamily="18" charset="0"/>
                          </a:rPr>
                        </m:ctrlPr>
                      </m:sSubPr>
                      <m:e>
                        <m:r>
                          <a:rPr lang="en-GB" altLang="zh-CN" sz="1800" i="1">
                            <a:solidFill>
                              <a:srgbClr val="002060"/>
                            </a:solidFill>
                            <a:latin typeface="Cambria Math" panose="02040503050406030204" pitchFamily="18" charset="0"/>
                          </a:rPr>
                          <m:t>𝑥</m:t>
                        </m:r>
                      </m:e>
                      <m:sub>
                        <m:r>
                          <a:rPr lang="en-US" altLang="zh-CN" sz="1800" i="1">
                            <a:solidFill>
                              <a:srgbClr val="002060"/>
                            </a:solidFill>
                            <a:latin typeface="Cambria Math" panose="02040503050406030204" pitchFamily="18" charset="0"/>
                          </a:rPr>
                          <m:t>1</m:t>
                        </m:r>
                      </m:sub>
                    </m:sSub>
                  </m:oMath>
                </a14:m>
                <a:r>
                  <a:rPr lang="en-GB" altLang="zh-CN" sz="1800" dirty="0">
                    <a:solidFill>
                      <a:srgbClr val="002060"/>
                    </a:solidFill>
                  </a:rPr>
                  <a:t> is</a:t>
                </a:r>
                <a:r>
                  <a:rPr lang="en-GB" altLang="zh-CN" sz="1800" kern="1200" dirty="0">
                    <a:solidFill>
                      <a:srgbClr val="002060"/>
                    </a:solidFill>
                    <a:cs typeface="Calibri" panose="020F0502020204030204" pitchFamily="34" charset="0"/>
                  </a:rPr>
                  <a:t> </a:t>
                </a:r>
                <a:r>
                  <a:rPr lang="en-GB" altLang="zh-CN" sz="1800" kern="1200" dirty="0" smtClean="0">
                    <a:solidFill>
                      <a:srgbClr val="002060"/>
                    </a:solidFill>
                    <a:cs typeface="Calibri" panose="020F0502020204030204" pitchFamily="34" charset="0"/>
                  </a:rPr>
                  <a:t>Packet Delay, </a:t>
                </a:r>
                <a14:m>
                  <m:oMath xmlns:m="http://schemas.openxmlformats.org/officeDocument/2006/math">
                    <m:sSub>
                      <m:sSubPr>
                        <m:ctrlPr>
                          <a:rPr lang="zh-CN" altLang="zh-CN" sz="1800" i="1">
                            <a:solidFill>
                              <a:srgbClr val="002060"/>
                            </a:solidFill>
                            <a:latin typeface="Cambria Math" panose="02040503050406030204" pitchFamily="18" charset="0"/>
                          </a:rPr>
                        </m:ctrlPr>
                      </m:sSubPr>
                      <m:e>
                        <m:r>
                          <a:rPr lang="en-GB" altLang="zh-CN" sz="1800" i="1">
                            <a:solidFill>
                              <a:srgbClr val="002060"/>
                            </a:solidFill>
                            <a:latin typeface="Cambria Math" panose="02040503050406030204" pitchFamily="18" charset="0"/>
                          </a:rPr>
                          <m:t>𝑥</m:t>
                        </m:r>
                      </m:e>
                      <m:sub>
                        <m:r>
                          <a:rPr lang="en-US" altLang="zh-CN" sz="1800" i="1">
                            <a:solidFill>
                              <a:srgbClr val="002060"/>
                            </a:solidFill>
                            <a:latin typeface="Cambria Math" panose="02040503050406030204" pitchFamily="18" charset="0"/>
                          </a:rPr>
                          <m:t>2</m:t>
                        </m:r>
                      </m:sub>
                    </m:sSub>
                  </m:oMath>
                </a14:m>
                <a:r>
                  <a:rPr lang="en-GB" altLang="zh-CN" sz="1800" dirty="0">
                    <a:solidFill>
                      <a:srgbClr val="002060"/>
                    </a:solidFill>
                  </a:rPr>
                  <a:t> is</a:t>
                </a:r>
                <a:r>
                  <a:rPr lang="en-GB" altLang="zh-CN" sz="1800" kern="1200" dirty="0">
                    <a:solidFill>
                      <a:srgbClr val="002060"/>
                    </a:solidFill>
                    <a:cs typeface="Calibri" panose="020F0502020204030204" pitchFamily="34" charset="0"/>
                  </a:rPr>
                  <a:t> </a:t>
                </a:r>
                <a:r>
                  <a:rPr lang="en-GB" altLang="zh-CN" sz="1800" kern="1200" dirty="0" smtClean="0">
                    <a:solidFill>
                      <a:srgbClr val="002060"/>
                    </a:solidFill>
                    <a:cs typeface="Calibri" panose="020F0502020204030204" pitchFamily="34" charset="0"/>
                  </a:rPr>
                  <a:t>Packet Error Ratio, …, </a:t>
                </a:r>
                <a14:m>
                  <m:oMath xmlns:m="http://schemas.openxmlformats.org/officeDocument/2006/math">
                    <m:sSub>
                      <m:sSubPr>
                        <m:ctrlPr>
                          <a:rPr lang="zh-CN" altLang="zh-CN" sz="1800" i="1">
                            <a:solidFill>
                              <a:srgbClr val="002060"/>
                            </a:solidFill>
                            <a:latin typeface="Cambria Math" panose="02040503050406030204" pitchFamily="18" charset="0"/>
                          </a:rPr>
                        </m:ctrlPr>
                      </m:sSubPr>
                      <m:e>
                        <m:r>
                          <a:rPr lang="en-GB" altLang="zh-CN" sz="1800" i="1">
                            <a:solidFill>
                              <a:srgbClr val="002060"/>
                            </a:solidFill>
                            <a:latin typeface="Cambria Math" panose="02040503050406030204" pitchFamily="18" charset="0"/>
                          </a:rPr>
                          <m:t>𝑥</m:t>
                        </m:r>
                      </m:e>
                      <m:sub>
                        <m:r>
                          <a:rPr lang="en-US" altLang="zh-CN" sz="1800" b="0" i="1" smtClean="0">
                            <a:solidFill>
                              <a:srgbClr val="002060"/>
                            </a:solidFill>
                            <a:latin typeface="Cambria Math" panose="02040503050406030204" pitchFamily="18" charset="0"/>
                          </a:rPr>
                          <m:t>𝐷</m:t>
                        </m:r>
                      </m:sub>
                    </m:sSub>
                  </m:oMath>
                </a14:m>
                <a:r>
                  <a:rPr lang="en-GB" altLang="zh-CN" sz="1800" kern="1200" dirty="0" smtClean="0">
                    <a:solidFill>
                      <a:srgbClr val="002060"/>
                    </a:solidFill>
                    <a:cs typeface="Calibri" panose="020F0502020204030204" pitchFamily="34" charset="0"/>
                  </a:rPr>
                  <a:t> is Flow Bit Rate (i.e. all the factors could have impacts on the service experience). Please note </a:t>
                </a:r>
                <a14:m>
                  <m:oMath xmlns:m="http://schemas.openxmlformats.org/officeDocument/2006/math">
                    <m:sSub>
                      <m:sSubPr>
                        <m:ctrlPr>
                          <a:rPr lang="zh-CN" altLang="zh-CN" sz="1800" i="1">
                            <a:solidFill>
                              <a:srgbClr val="002060"/>
                            </a:solidFill>
                            <a:latin typeface="Cambria Math" panose="02040503050406030204" pitchFamily="18" charset="0"/>
                          </a:rPr>
                        </m:ctrlPr>
                      </m:sSubPr>
                      <m:e>
                        <m:r>
                          <a:rPr lang="en-GB" altLang="zh-CN" sz="1800" i="1">
                            <a:solidFill>
                              <a:srgbClr val="002060"/>
                            </a:solidFill>
                            <a:latin typeface="Cambria Math" panose="02040503050406030204" pitchFamily="18" charset="0"/>
                          </a:rPr>
                          <m:t>𝑥</m:t>
                        </m:r>
                      </m:e>
                      <m:sub>
                        <m:r>
                          <a:rPr lang="en-US" altLang="zh-CN" sz="1800" b="0" i="1" smtClean="0">
                            <a:solidFill>
                              <a:srgbClr val="002060"/>
                            </a:solidFill>
                            <a:latin typeface="Cambria Math" panose="02040503050406030204" pitchFamily="18" charset="0"/>
                          </a:rPr>
                          <m:t>0</m:t>
                        </m:r>
                      </m:sub>
                    </m:sSub>
                  </m:oMath>
                </a14:m>
                <a:r>
                  <a:rPr lang="en-GB" altLang="zh-CN" sz="1800" kern="1200" dirty="0" smtClean="0">
                    <a:solidFill>
                      <a:srgbClr val="002060"/>
                    </a:solidFill>
                    <a:cs typeface="Calibri" panose="020F0502020204030204" pitchFamily="34" charset="0"/>
                  </a:rPr>
                  <a:t> is a constant and </a:t>
                </a:r>
                <a14:m>
                  <m:oMath xmlns:m="http://schemas.openxmlformats.org/officeDocument/2006/math">
                    <m:sSub>
                      <m:sSubPr>
                        <m:ctrlPr>
                          <a:rPr lang="zh-CN" altLang="zh-CN" sz="1800" i="1" smtClean="0">
                            <a:solidFill>
                              <a:srgbClr val="FF0000"/>
                            </a:solidFill>
                            <a:latin typeface="Cambria Math" panose="02040503050406030204" pitchFamily="18" charset="0"/>
                          </a:rPr>
                        </m:ctrlPr>
                      </m:sSubPr>
                      <m:e>
                        <m:r>
                          <a:rPr lang="en-GB" altLang="zh-CN" sz="1800" i="1">
                            <a:solidFill>
                              <a:srgbClr val="FF0000"/>
                            </a:solidFill>
                            <a:latin typeface="Cambria Math" panose="02040503050406030204" pitchFamily="18" charset="0"/>
                          </a:rPr>
                          <m:t>𝑥</m:t>
                        </m:r>
                      </m:e>
                      <m:sub>
                        <m:r>
                          <a:rPr lang="en-GB" altLang="zh-CN" sz="1800" i="1">
                            <a:solidFill>
                              <a:srgbClr val="FF0000"/>
                            </a:solidFill>
                            <a:latin typeface="Cambria Math" panose="02040503050406030204" pitchFamily="18" charset="0"/>
                          </a:rPr>
                          <m:t>1</m:t>
                        </m:r>
                      </m:sub>
                    </m:sSub>
                    <m:r>
                      <a:rPr lang="en-GB" altLang="zh-CN" sz="1800" i="1">
                        <a:solidFill>
                          <a:srgbClr val="FF0000"/>
                        </a:solidFill>
                        <a:latin typeface="Cambria Math" panose="02040503050406030204" pitchFamily="18" charset="0"/>
                      </a:rPr>
                      <m:t>,</m:t>
                    </m:r>
                    <m:sSub>
                      <m:sSubPr>
                        <m:ctrlPr>
                          <a:rPr lang="zh-CN" altLang="zh-CN" sz="1800" i="1">
                            <a:solidFill>
                              <a:srgbClr val="FF0000"/>
                            </a:solidFill>
                            <a:latin typeface="Cambria Math" panose="02040503050406030204" pitchFamily="18" charset="0"/>
                          </a:rPr>
                        </m:ctrlPr>
                      </m:sSubPr>
                      <m:e>
                        <m:r>
                          <a:rPr lang="en-GB" altLang="zh-CN" sz="1800" i="1">
                            <a:solidFill>
                              <a:srgbClr val="FF0000"/>
                            </a:solidFill>
                            <a:latin typeface="Cambria Math" panose="02040503050406030204" pitchFamily="18" charset="0"/>
                          </a:rPr>
                          <m:t>𝑥</m:t>
                        </m:r>
                      </m:e>
                      <m:sub>
                        <m:r>
                          <a:rPr lang="en-GB" altLang="zh-CN" sz="1800" i="1">
                            <a:solidFill>
                              <a:srgbClr val="FF0000"/>
                            </a:solidFill>
                            <a:latin typeface="Cambria Math" panose="02040503050406030204" pitchFamily="18" charset="0"/>
                          </a:rPr>
                          <m:t>2</m:t>
                        </m:r>
                      </m:sub>
                    </m:sSub>
                    <m:r>
                      <a:rPr lang="en-GB" altLang="zh-CN" sz="1800">
                        <a:solidFill>
                          <a:srgbClr val="FF0000"/>
                        </a:solidFill>
                        <a:latin typeface="Cambria Math" panose="02040503050406030204" pitchFamily="18" charset="0"/>
                      </a:rPr>
                      <m:t>,</m:t>
                    </m:r>
                    <m:r>
                      <a:rPr lang="en-GB" altLang="zh-CN" sz="1800" i="1">
                        <a:solidFill>
                          <a:srgbClr val="FF0000"/>
                        </a:solidFill>
                        <a:latin typeface="Cambria Math" panose="02040503050406030204" pitchFamily="18" charset="0"/>
                      </a:rPr>
                      <m:t> </m:t>
                    </m:r>
                    <m:r>
                      <a:rPr lang="en-US" altLang="zh-CN" sz="1800" i="1">
                        <a:solidFill>
                          <a:srgbClr val="FF0000"/>
                        </a:solidFill>
                        <a:latin typeface="Cambria Math" panose="02040503050406030204" pitchFamily="18" charset="0"/>
                      </a:rPr>
                      <m:t>…</m:t>
                    </m:r>
                    <m:r>
                      <a:rPr lang="en-GB" altLang="zh-CN" sz="1800" i="1">
                        <a:solidFill>
                          <a:srgbClr val="FF0000"/>
                        </a:solidFill>
                        <a:latin typeface="Cambria Math" panose="02040503050406030204" pitchFamily="18" charset="0"/>
                      </a:rPr>
                      <m:t>, </m:t>
                    </m:r>
                    <m:sSub>
                      <m:sSubPr>
                        <m:ctrlPr>
                          <a:rPr lang="zh-CN" altLang="zh-CN" sz="1800" i="1">
                            <a:solidFill>
                              <a:srgbClr val="FF0000"/>
                            </a:solidFill>
                            <a:latin typeface="Cambria Math" panose="02040503050406030204" pitchFamily="18" charset="0"/>
                          </a:rPr>
                        </m:ctrlPr>
                      </m:sSubPr>
                      <m:e>
                        <m:r>
                          <a:rPr lang="en-GB" altLang="zh-CN" sz="1800" i="1">
                            <a:solidFill>
                              <a:srgbClr val="FF0000"/>
                            </a:solidFill>
                            <a:latin typeface="Cambria Math" panose="02040503050406030204" pitchFamily="18" charset="0"/>
                          </a:rPr>
                          <m:t>𝑥</m:t>
                        </m:r>
                      </m:e>
                      <m:sub>
                        <m:r>
                          <a:rPr lang="en-GB" altLang="zh-CN" sz="1800" i="1">
                            <a:solidFill>
                              <a:srgbClr val="FF0000"/>
                            </a:solidFill>
                            <a:latin typeface="Cambria Math" panose="02040503050406030204" pitchFamily="18" charset="0"/>
                          </a:rPr>
                          <m:t>𝐷</m:t>
                        </m:r>
                      </m:sub>
                    </m:sSub>
                  </m:oMath>
                </a14:m>
                <a:r>
                  <a:rPr lang="en-US" altLang="zh-CN" sz="1800" dirty="0" smtClean="0">
                    <a:solidFill>
                      <a:srgbClr val="FF0000"/>
                    </a:solidFill>
                  </a:rPr>
                  <a:t> will be normalized to a fixed range e.g. 0-1 range(</a:t>
                </a:r>
                <a:r>
                  <a:rPr lang="en-US" altLang="zh-CN" sz="1800" dirty="0" err="1" smtClean="0">
                    <a:solidFill>
                      <a:srgbClr val="FF0000"/>
                    </a:solidFill>
                  </a:rPr>
                  <a:t>a.k.a</a:t>
                </a:r>
                <a:r>
                  <a:rPr lang="en-US" altLang="zh-CN" sz="1800" dirty="0" smtClean="0">
                    <a:solidFill>
                      <a:srgbClr val="FF0000"/>
                    </a:solidFill>
                  </a:rPr>
                  <a:t> </a:t>
                </a:r>
                <a:r>
                  <a:rPr lang="en-US" altLang="zh-CN" sz="1800" dirty="0" smtClean="0">
                    <a:solidFill>
                      <a:srgbClr val="FF0000"/>
                    </a:solidFill>
                    <a:hlinkClick r:id="rId4"/>
                  </a:rPr>
                  <a:t>data normalization/feature scale</a:t>
                </a:r>
                <a:r>
                  <a:rPr lang="en-US" altLang="zh-CN" sz="1800" dirty="0" smtClean="0">
                    <a:solidFill>
                      <a:srgbClr val="FF0000"/>
                    </a:solidFill>
                  </a:rPr>
                  <a:t>). </a:t>
                </a:r>
                <a:endParaRPr lang="zh-CN" altLang="zh-CN" sz="1800" dirty="0">
                  <a:solidFill>
                    <a:srgbClr val="002060"/>
                  </a:solidFill>
                </a:endParaRPr>
              </a:p>
              <a:p>
                <a:pPr lvl="2">
                  <a:buClr>
                    <a:srgbClr val="C00000"/>
                  </a:buClr>
                </a:pPr>
                <a14:m>
                  <m:oMath xmlns:m="http://schemas.openxmlformats.org/officeDocument/2006/math">
                    <m:r>
                      <a:rPr lang="en-GB" altLang="zh-CN" sz="1800" i="1">
                        <a:solidFill>
                          <a:srgbClr val="002060"/>
                        </a:solidFill>
                        <a:latin typeface="Cambria Math" panose="02040503050406030204" pitchFamily="18" charset="0"/>
                      </a:rPr>
                      <m:t>𝑊</m:t>
                    </m:r>
                    <m:r>
                      <a:rPr lang="en-GB" altLang="zh-CN" sz="1800" i="1">
                        <a:solidFill>
                          <a:srgbClr val="002060"/>
                        </a:solidFill>
                        <a:latin typeface="Cambria Math" panose="02040503050406030204" pitchFamily="18" charset="0"/>
                      </a:rPr>
                      <m:t>=</m:t>
                    </m:r>
                    <m:r>
                      <a:rPr lang="en-GB" altLang="zh-CN" sz="1800">
                        <a:solidFill>
                          <a:srgbClr val="002060"/>
                        </a:solidFill>
                        <a:latin typeface="Cambria Math" panose="02040503050406030204" pitchFamily="18" charset="0"/>
                      </a:rPr>
                      <m:t>(</m:t>
                    </m:r>
                    <m:r>
                      <a:rPr lang="en-GB" altLang="zh-CN" sz="1800" i="1">
                        <a:solidFill>
                          <a:srgbClr val="002060"/>
                        </a:solidFill>
                        <a:latin typeface="Cambria Math" panose="02040503050406030204" pitchFamily="18" charset="0"/>
                      </a:rPr>
                      <m:t> </m:t>
                    </m:r>
                    <m:sSub>
                      <m:sSubPr>
                        <m:ctrlPr>
                          <a:rPr lang="zh-CN" altLang="zh-CN" sz="1800" i="1">
                            <a:solidFill>
                              <a:srgbClr val="002060"/>
                            </a:solidFill>
                            <a:latin typeface="Cambria Math" panose="02040503050406030204" pitchFamily="18" charset="0"/>
                          </a:rPr>
                        </m:ctrlPr>
                      </m:sSubPr>
                      <m:e>
                        <m:r>
                          <a:rPr lang="en-GB" altLang="zh-CN" sz="1800" i="1">
                            <a:solidFill>
                              <a:srgbClr val="002060"/>
                            </a:solidFill>
                            <a:latin typeface="Cambria Math" panose="02040503050406030204" pitchFamily="18" charset="0"/>
                          </a:rPr>
                          <m:t>𝑤</m:t>
                        </m:r>
                      </m:e>
                      <m:sub>
                        <m:r>
                          <a:rPr lang="en-GB" altLang="zh-CN" sz="1800" i="1">
                            <a:solidFill>
                              <a:srgbClr val="002060"/>
                            </a:solidFill>
                            <a:latin typeface="Cambria Math" panose="02040503050406030204" pitchFamily="18" charset="0"/>
                          </a:rPr>
                          <m:t>0</m:t>
                        </m:r>
                      </m:sub>
                    </m:sSub>
                    <m:r>
                      <a:rPr lang="en-GB" altLang="zh-CN" sz="1800" i="1">
                        <a:solidFill>
                          <a:srgbClr val="002060"/>
                        </a:solidFill>
                        <a:latin typeface="Cambria Math" panose="02040503050406030204" pitchFamily="18" charset="0"/>
                      </a:rPr>
                      <m:t>,</m:t>
                    </m:r>
                    <m:sSub>
                      <m:sSubPr>
                        <m:ctrlPr>
                          <a:rPr lang="zh-CN" altLang="zh-CN" sz="1800" i="1">
                            <a:solidFill>
                              <a:srgbClr val="002060"/>
                            </a:solidFill>
                            <a:latin typeface="Cambria Math" panose="02040503050406030204" pitchFamily="18" charset="0"/>
                          </a:rPr>
                        </m:ctrlPr>
                      </m:sSubPr>
                      <m:e>
                        <m:r>
                          <a:rPr lang="en-GB" altLang="zh-CN" sz="1800" i="1">
                            <a:solidFill>
                              <a:srgbClr val="002060"/>
                            </a:solidFill>
                            <a:latin typeface="Cambria Math" panose="02040503050406030204" pitchFamily="18" charset="0"/>
                          </a:rPr>
                          <m:t>𝑤</m:t>
                        </m:r>
                      </m:e>
                      <m:sub>
                        <m:r>
                          <a:rPr lang="en-GB" altLang="zh-CN" sz="1800" i="1">
                            <a:solidFill>
                              <a:srgbClr val="002060"/>
                            </a:solidFill>
                            <a:latin typeface="Cambria Math" panose="02040503050406030204" pitchFamily="18" charset="0"/>
                          </a:rPr>
                          <m:t>1</m:t>
                        </m:r>
                      </m:sub>
                    </m:sSub>
                    <m:r>
                      <a:rPr lang="en-GB" altLang="zh-CN" sz="1800" i="1">
                        <a:solidFill>
                          <a:srgbClr val="002060"/>
                        </a:solidFill>
                        <a:latin typeface="Cambria Math" panose="02040503050406030204" pitchFamily="18" charset="0"/>
                      </a:rPr>
                      <m:t> </m:t>
                    </m:r>
                    <m:sSub>
                      <m:sSubPr>
                        <m:ctrlPr>
                          <a:rPr lang="zh-CN" altLang="zh-CN" sz="1800" i="1">
                            <a:solidFill>
                              <a:srgbClr val="002060"/>
                            </a:solidFill>
                            <a:latin typeface="Cambria Math" panose="02040503050406030204" pitchFamily="18" charset="0"/>
                          </a:rPr>
                        </m:ctrlPr>
                      </m:sSubPr>
                      <m:e>
                        <m:r>
                          <a:rPr lang="en-GB" altLang="zh-CN" sz="1800" i="1">
                            <a:solidFill>
                              <a:srgbClr val="002060"/>
                            </a:solidFill>
                            <a:latin typeface="Cambria Math" panose="02040503050406030204" pitchFamily="18" charset="0"/>
                          </a:rPr>
                          <m:t>𝑤</m:t>
                        </m:r>
                      </m:e>
                      <m:sub>
                        <m:r>
                          <a:rPr lang="en-GB" altLang="zh-CN" sz="1800" i="1">
                            <a:solidFill>
                              <a:srgbClr val="002060"/>
                            </a:solidFill>
                            <a:latin typeface="Cambria Math" panose="02040503050406030204" pitchFamily="18" charset="0"/>
                          </a:rPr>
                          <m:t>2</m:t>
                        </m:r>
                      </m:sub>
                    </m:sSub>
                    <m:r>
                      <a:rPr lang="en-GB" altLang="zh-CN" sz="1800" i="1">
                        <a:solidFill>
                          <a:srgbClr val="002060"/>
                        </a:solidFill>
                        <a:latin typeface="Cambria Math" panose="02040503050406030204" pitchFamily="18" charset="0"/>
                      </a:rPr>
                      <m:t>,</m:t>
                    </m:r>
                    <m:sSub>
                      <m:sSubPr>
                        <m:ctrlPr>
                          <a:rPr lang="zh-CN" altLang="zh-CN" sz="1800" i="1">
                            <a:solidFill>
                              <a:srgbClr val="002060"/>
                            </a:solidFill>
                            <a:latin typeface="Cambria Math" panose="02040503050406030204" pitchFamily="18" charset="0"/>
                          </a:rPr>
                        </m:ctrlPr>
                      </m:sSubPr>
                      <m:e>
                        <m:r>
                          <a:rPr lang="en-GB" altLang="zh-CN" sz="1800" i="1">
                            <a:solidFill>
                              <a:srgbClr val="002060"/>
                            </a:solidFill>
                            <a:latin typeface="Cambria Math" panose="02040503050406030204" pitchFamily="18" charset="0"/>
                          </a:rPr>
                          <m:t>𝑤</m:t>
                        </m:r>
                      </m:e>
                      <m:sub>
                        <m:r>
                          <a:rPr lang="en-GB" altLang="zh-CN" sz="1800" i="1">
                            <a:solidFill>
                              <a:srgbClr val="002060"/>
                            </a:solidFill>
                            <a:latin typeface="Cambria Math" panose="02040503050406030204" pitchFamily="18" charset="0"/>
                          </a:rPr>
                          <m:t>3</m:t>
                        </m:r>
                      </m:sub>
                    </m:sSub>
                    <m:r>
                      <a:rPr lang="en-GB" altLang="zh-CN" sz="1800">
                        <a:solidFill>
                          <a:srgbClr val="002060"/>
                        </a:solidFill>
                        <a:latin typeface="Cambria Math" panose="02040503050406030204" pitchFamily="18" charset="0"/>
                      </a:rPr>
                      <m:t>,</m:t>
                    </m:r>
                    <m:r>
                      <a:rPr lang="en-GB" altLang="zh-CN" sz="1800" i="1">
                        <a:solidFill>
                          <a:srgbClr val="002060"/>
                        </a:solidFill>
                        <a:latin typeface="Cambria Math" panose="02040503050406030204" pitchFamily="18" charset="0"/>
                      </a:rPr>
                      <m:t> </m:t>
                    </m:r>
                    <m:r>
                      <a:rPr lang="en-US" altLang="zh-CN" sz="1800" i="1">
                        <a:solidFill>
                          <a:srgbClr val="002060"/>
                        </a:solidFill>
                        <a:latin typeface="Cambria Math" panose="02040503050406030204" pitchFamily="18" charset="0"/>
                      </a:rPr>
                      <m:t>…</m:t>
                    </m:r>
                    <m:r>
                      <a:rPr lang="en-GB" altLang="zh-CN" sz="1800" i="1">
                        <a:solidFill>
                          <a:srgbClr val="002060"/>
                        </a:solidFill>
                        <a:latin typeface="Cambria Math" panose="02040503050406030204" pitchFamily="18" charset="0"/>
                      </a:rPr>
                      <m:t>, </m:t>
                    </m:r>
                    <m:sSub>
                      <m:sSubPr>
                        <m:ctrlPr>
                          <a:rPr lang="zh-CN" altLang="zh-CN" sz="1800" i="1">
                            <a:solidFill>
                              <a:srgbClr val="002060"/>
                            </a:solidFill>
                            <a:latin typeface="Cambria Math" panose="02040503050406030204" pitchFamily="18" charset="0"/>
                          </a:rPr>
                        </m:ctrlPr>
                      </m:sSubPr>
                      <m:e>
                        <m:r>
                          <a:rPr lang="en-GB" altLang="zh-CN" sz="1800" i="1">
                            <a:solidFill>
                              <a:srgbClr val="002060"/>
                            </a:solidFill>
                            <a:latin typeface="Cambria Math" panose="02040503050406030204" pitchFamily="18" charset="0"/>
                          </a:rPr>
                          <m:t>𝑤</m:t>
                        </m:r>
                      </m:e>
                      <m:sub>
                        <m:r>
                          <a:rPr lang="en-GB" altLang="zh-CN" sz="1800" i="1">
                            <a:solidFill>
                              <a:srgbClr val="002060"/>
                            </a:solidFill>
                            <a:latin typeface="Cambria Math" panose="02040503050406030204" pitchFamily="18" charset="0"/>
                          </a:rPr>
                          <m:t>𝐷</m:t>
                        </m:r>
                      </m:sub>
                    </m:sSub>
                    <m:r>
                      <a:rPr lang="en-GB" altLang="zh-CN" sz="1800" i="1">
                        <a:solidFill>
                          <a:srgbClr val="002060"/>
                        </a:solidFill>
                        <a:latin typeface="Cambria Math" panose="02040503050406030204" pitchFamily="18" charset="0"/>
                      </a:rPr>
                      <m:t>)</m:t>
                    </m:r>
                  </m:oMath>
                </a14:m>
                <a:r>
                  <a:rPr lang="en-GB" altLang="zh-CN" sz="1800" dirty="0">
                    <a:solidFill>
                      <a:srgbClr val="002060"/>
                    </a:solidFill>
                  </a:rPr>
                  <a:t> is a parameter </a:t>
                </a:r>
                <a:r>
                  <a:rPr lang="en-GB" altLang="zh-CN" sz="1800" dirty="0" smtClean="0">
                    <a:solidFill>
                      <a:srgbClr val="002060"/>
                    </a:solidFill>
                  </a:rPr>
                  <a:t>vector</a:t>
                </a:r>
                <a:r>
                  <a:rPr lang="en-GB" altLang="zh-CN" sz="1800" dirty="0">
                    <a:solidFill>
                      <a:srgbClr val="002060"/>
                    </a:solidFill>
                  </a:rPr>
                  <a:t>, as known as weight </a:t>
                </a:r>
                <a:r>
                  <a:rPr lang="en-GB" altLang="zh-CN" sz="1800" dirty="0" smtClean="0">
                    <a:solidFill>
                      <a:srgbClr val="002060"/>
                    </a:solidFill>
                  </a:rPr>
                  <a:t>vector.</a:t>
                </a:r>
                <a:r>
                  <a:rPr lang="en-GB" altLang="zh-CN" sz="1800" dirty="0" smtClean="0">
                    <a:solidFill>
                      <a:srgbClr val="002060"/>
                    </a:solidFill>
                    <a:ea typeface="黑体" pitchFamily="49" charset="-122"/>
                  </a:rPr>
                  <a:t> </a:t>
                </a:r>
                <a:endParaRPr lang="en-GB" altLang="zh-CN" sz="1800" dirty="0" smtClean="0"/>
              </a:p>
              <a:p>
                <a:pPr lvl="2" fontAlgn="auto" hangingPunct="1">
                  <a:buNone/>
                </a:pPr>
                <a:endParaRPr lang="en-GB" altLang="zh-CN" sz="1600" dirty="0" smtClean="0"/>
              </a:p>
              <a:p>
                <a:pPr marL="230400" indent="-230400">
                  <a:spcBef>
                    <a:spcPts val="0"/>
                  </a:spcBef>
                  <a:spcAft>
                    <a:spcPts val="600"/>
                  </a:spcAft>
                  <a:buClr>
                    <a:srgbClr val="461100"/>
                  </a:buClr>
                  <a:buSzPct val="100000"/>
                  <a:buBlip>
                    <a:blip r:embed="rId3"/>
                  </a:buBlip>
                  <a:defRPr/>
                </a:pPr>
                <a:r>
                  <a:rPr lang="en-US" altLang="zh-CN" sz="2200" kern="1200" dirty="0" smtClean="0">
                    <a:solidFill>
                      <a:schemeClr val="tx2"/>
                    </a:solidFill>
                    <a:latin typeface="+mn-lt"/>
                  </a:rPr>
                  <a:t>As the </a:t>
                </a:r>
                <a:r>
                  <a:rPr lang="en-US" altLang="zh-CN" sz="2200" kern="1200" dirty="0">
                    <a:solidFill>
                      <a:schemeClr val="tx2"/>
                    </a:solidFill>
                    <a:latin typeface="+mn-lt"/>
                  </a:rPr>
                  <a:t>service model </a:t>
                </a:r>
                <a:r>
                  <a:rPr lang="en-US" altLang="zh-CN" sz="2200" kern="1200" dirty="0" smtClean="0">
                    <a:solidFill>
                      <a:schemeClr val="tx2"/>
                    </a:solidFill>
                    <a:latin typeface="+mn-lt"/>
                  </a:rPr>
                  <a:t>will be </a:t>
                </a:r>
                <a:r>
                  <a:rPr lang="en-US" altLang="zh-CN" sz="2200" kern="1200" dirty="0">
                    <a:solidFill>
                      <a:schemeClr val="tx2"/>
                    </a:solidFill>
                    <a:latin typeface="+mn-lt"/>
                  </a:rPr>
                  <a:t>well trained in NWDAF, </a:t>
                </a:r>
                <a:r>
                  <a:rPr lang="en-US" altLang="zh-CN" sz="2200" kern="1200" dirty="0" smtClean="0">
                    <a:solidFill>
                      <a:schemeClr val="tx2"/>
                    </a:solidFill>
                    <a:latin typeface="+mn-lt"/>
                  </a:rPr>
                  <a:t>the formula (</a:t>
                </a:r>
                <a:r>
                  <a:rPr lang="en-US" altLang="zh-CN" sz="2200" kern="1200" dirty="0">
                    <a:solidFill>
                      <a:schemeClr val="tx2"/>
                    </a:solidFill>
                    <a:latin typeface="+mn-lt"/>
                  </a:rPr>
                  <a:t>1) equals  to service MOS formula and </a:t>
                </a:r>
                <a:r>
                  <a:rPr lang="en-US" altLang="zh-CN" sz="2200" kern="1200" dirty="0" smtClean="0">
                    <a:solidFill>
                      <a:schemeClr val="tx2"/>
                    </a:solidFill>
                    <a:latin typeface="+mn-lt"/>
                  </a:rPr>
                  <a:t>therefore NWDAF </a:t>
                </a:r>
                <a:r>
                  <a:rPr lang="en-US" altLang="zh-CN" sz="2200" kern="1200" dirty="0">
                    <a:solidFill>
                      <a:schemeClr val="tx2"/>
                    </a:solidFill>
                    <a:latin typeface="+mn-lt"/>
                  </a:rPr>
                  <a:t>is able to accurately measure </a:t>
                </a:r>
                <a:r>
                  <a:rPr lang="en-GB" altLang="zh-CN" sz="2200" kern="1200" dirty="0">
                    <a:solidFill>
                      <a:schemeClr val="tx2"/>
                    </a:solidFill>
                    <a:latin typeface="+mn-lt"/>
                  </a:rPr>
                  <a:t>individual </a:t>
                </a:r>
                <a:r>
                  <a:rPr lang="en-GB" altLang="zh-CN" sz="2200" kern="1200" dirty="0" smtClean="0">
                    <a:solidFill>
                      <a:schemeClr val="tx2"/>
                    </a:solidFill>
                    <a:latin typeface="+mn-lt"/>
                  </a:rPr>
                  <a:t>user service </a:t>
                </a:r>
                <a:r>
                  <a:rPr lang="en-GB" altLang="zh-CN" sz="2200" kern="1200" dirty="0">
                    <a:solidFill>
                      <a:schemeClr val="tx2"/>
                    </a:solidFill>
                    <a:latin typeface="+mn-lt"/>
                  </a:rPr>
                  <a:t>experience, allowing </a:t>
                </a:r>
                <a:r>
                  <a:rPr lang="en-US" altLang="zh-CN" sz="2200" kern="1200" dirty="0">
                    <a:solidFill>
                      <a:schemeClr val="tx2"/>
                    </a:solidFill>
                    <a:latin typeface="+mn-lt"/>
                  </a:rPr>
                  <a:t>NWDAF to determine how many percent UEs’ experience </a:t>
                </a:r>
                <a:r>
                  <a:rPr lang="en-US" altLang="zh-CN" sz="2200" kern="1200" dirty="0" smtClean="0">
                    <a:solidFill>
                      <a:schemeClr val="tx2"/>
                    </a:solidFill>
                    <a:latin typeface="+mn-lt"/>
                  </a:rPr>
                  <a:t>satisfy.</a:t>
                </a:r>
                <a:endParaRPr lang="zh-CN" altLang="zh-CN" sz="2200" kern="1200" dirty="0">
                  <a:solidFill>
                    <a:schemeClr val="tx2"/>
                  </a:solidFill>
                  <a:latin typeface="+mn-lt"/>
                </a:endParaRPr>
              </a:p>
            </p:txBody>
          </p:sp>
        </mc:Choice>
        <mc:Fallback xmlns="">
          <p:sp>
            <p:nvSpPr>
              <p:cNvPr id="8" name="文本占位符 3"/>
              <p:cNvSpPr>
                <a:spLocks noGrp="1" noRot="1" noChangeAspect="1" noMove="1" noResize="1" noEditPoints="1" noAdjustHandles="1" noChangeArrowheads="1" noChangeShapeType="1" noTextEdit="1"/>
              </p:cNvSpPr>
              <p:nvPr>
                <p:ph type="body" sz="quarter" idx="10"/>
              </p:nvPr>
            </p:nvSpPr>
            <p:spPr>
              <a:xfrm>
                <a:off x="179512" y="870620"/>
                <a:ext cx="8784976" cy="5438700"/>
              </a:xfrm>
              <a:blipFill rotWithShape="0">
                <a:blip r:embed="rId5"/>
                <a:stretch>
                  <a:fillRect t="-1570" r="-2011"/>
                </a:stretch>
              </a:blipFill>
            </p:spPr>
            <p:txBody>
              <a:bodyPr/>
              <a:lstStyle/>
              <a:p>
                <a:r>
                  <a:rPr lang="zh-CN" altLang="en-US">
                    <a:noFill/>
                  </a:rPr>
                  <a:t> </a:t>
                </a:r>
              </a:p>
            </p:txBody>
          </p:sp>
        </mc:Fallback>
      </mc:AlternateContent>
    </p:spTree>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97"/>
          <p:cNvSpPr>
            <a:spLocks noGrp="1"/>
          </p:cNvSpPr>
          <p:nvPr>
            <p:ph type="title"/>
          </p:nvPr>
        </p:nvSpPr>
        <p:spPr>
          <a:xfrm>
            <a:off x="152400" y="20638"/>
            <a:ext cx="8572500" cy="635000"/>
          </a:xfrm>
        </p:spPr>
        <p:txBody>
          <a:bodyPr/>
          <a:lstStyle/>
          <a:p>
            <a:pPr algn="l">
              <a:defRPr/>
            </a:pPr>
            <a:r>
              <a:rPr lang="en-GB" altLang="zh-CN" sz="2200" dirty="0">
                <a:solidFill>
                  <a:schemeClr val="tx1"/>
                </a:solidFill>
                <a:ea typeface="+mn-ea"/>
                <a:cs typeface="+mn-cs"/>
              </a:rPr>
              <a:t>Background: how to measure individual user service </a:t>
            </a:r>
            <a:r>
              <a:rPr lang="en-GB" altLang="zh-CN" sz="2200" dirty="0" smtClean="0">
                <a:solidFill>
                  <a:schemeClr val="tx1"/>
                </a:solidFill>
                <a:ea typeface="+mn-ea"/>
                <a:cs typeface="+mn-cs"/>
              </a:rPr>
              <a:t>experience(cont.)</a:t>
            </a:r>
            <a:endParaRPr lang="en-US" altLang="zh-CN" sz="2200" dirty="0">
              <a:solidFill>
                <a:schemeClr val="tx1"/>
              </a:solidFill>
              <a:ea typeface="+mn-ea"/>
              <a:cs typeface="+mn-cs"/>
            </a:endParaRPr>
          </a:p>
        </p:txBody>
      </p:sp>
      <p:graphicFrame>
        <p:nvGraphicFramePr>
          <p:cNvPr id="79" name="表格 78"/>
          <p:cNvGraphicFramePr>
            <a:graphicFrameLocks noGrp="1"/>
          </p:cNvGraphicFramePr>
          <p:nvPr>
            <p:extLst>
              <p:ext uri="{D42A27DB-BD31-4B8C-83A1-F6EECF244321}">
                <p14:modId xmlns:p14="http://schemas.microsoft.com/office/powerpoint/2010/main" val="695936282"/>
              </p:ext>
            </p:extLst>
          </p:nvPr>
        </p:nvGraphicFramePr>
        <p:xfrm>
          <a:off x="222362" y="973390"/>
          <a:ext cx="7878030" cy="1371600"/>
        </p:xfrm>
        <a:graphic>
          <a:graphicData uri="http://schemas.openxmlformats.org/drawingml/2006/table">
            <a:tbl>
              <a:tblPr/>
              <a:tblGrid>
                <a:gridCol w="2067324"/>
                <a:gridCol w="665748"/>
                <a:gridCol w="547759"/>
                <a:gridCol w="4597199"/>
              </a:tblGrid>
              <a:tr h="0">
                <a:tc>
                  <a:txBody>
                    <a:bodyPr/>
                    <a:lstStyle/>
                    <a:p>
                      <a:pPr algn="ctr" hangingPunct="0">
                        <a:spcAft>
                          <a:spcPts val="0"/>
                        </a:spcAft>
                      </a:pPr>
                      <a:r>
                        <a:rPr lang="x-none" sz="1000" b="1" dirty="0">
                          <a:effectLst/>
                          <a:latin typeface="Calibri" panose="020F0502020204030204" pitchFamily="34" charset="0"/>
                          <a:cs typeface="Calibri" panose="020F0502020204030204" pitchFamily="34" charset="0"/>
                        </a:rPr>
                        <a:t>Information</a:t>
                      </a:r>
                      <a:endParaRPr lang="en-US" sz="1000" b="1"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chemeClr val="bg1">
                        <a:lumMod val="75000"/>
                      </a:schemeClr>
                    </a:solidFill>
                  </a:tcPr>
                </a:tc>
                <a:tc>
                  <a:txBody>
                    <a:bodyPr/>
                    <a:lstStyle/>
                    <a:p>
                      <a:pPr algn="ctr" hangingPunct="0">
                        <a:spcAft>
                          <a:spcPts val="0"/>
                        </a:spcAft>
                      </a:pPr>
                      <a:r>
                        <a:rPr lang="x-none" sz="1000" b="1">
                          <a:effectLst/>
                          <a:latin typeface="Calibri" panose="020F0502020204030204" pitchFamily="34" charset="0"/>
                          <a:cs typeface="Calibri" panose="020F0502020204030204" pitchFamily="34" charset="0"/>
                        </a:rPr>
                        <a:t>Presence</a:t>
                      </a:r>
                      <a:endParaRPr lang="en-US" sz="1000" b="1">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chemeClr val="bg1">
                        <a:lumMod val="75000"/>
                      </a:schemeClr>
                    </a:solidFill>
                  </a:tcPr>
                </a:tc>
                <a:tc>
                  <a:txBody>
                    <a:bodyPr/>
                    <a:lstStyle/>
                    <a:p>
                      <a:pPr algn="ctr" hangingPunct="0">
                        <a:spcAft>
                          <a:spcPts val="0"/>
                        </a:spcAft>
                      </a:pPr>
                      <a:r>
                        <a:rPr lang="x-none" sz="1000" b="1">
                          <a:effectLst/>
                          <a:latin typeface="Calibri" panose="020F0502020204030204" pitchFamily="34" charset="0"/>
                          <a:cs typeface="Calibri" panose="020F0502020204030204" pitchFamily="34" charset="0"/>
                        </a:rPr>
                        <a:t>Source</a:t>
                      </a:r>
                      <a:endParaRPr lang="en-US" sz="1000" b="1">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chemeClr val="bg1">
                        <a:lumMod val="75000"/>
                      </a:schemeClr>
                    </a:solidFill>
                  </a:tcPr>
                </a:tc>
                <a:tc>
                  <a:txBody>
                    <a:bodyPr/>
                    <a:lstStyle/>
                    <a:p>
                      <a:pPr algn="ctr" hangingPunct="0">
                        <a:spcAft>
                          <a:spcPts val="0"/>
                        </a:spcAft>
                      </a:pPr>
                      <a:r>
                        <a:rPr lang="x-none" sz="1000" b="1" dirty="0">
                          <a:effectLst/>
                          <a:latin typeface="Calibri" panose="020F0502020204030204" pitchFamily="34" charset="0"/>
                          <a:cs typeface="Calibri" panose="020F0502020204030204" pitchFamily="34" charset="0"/>
                        </a:rPr>
                        <a:t>Description</a:t>
                      </a:r>
                      <a:endParaRPr lang="en-US" sz="1000" b="1"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chemeClr val="bg1">
                        <a:lumMod val="75000"/>
                      </a:schemeClr>
                    </a:solidFill>
                  </a:tcPr>
                </a:tc>
              </a:tr>
              <a:tr h="0">
                <a:tc>
                  <a:txBody>
                    <a:bodyPr/>
                    <a:lstStyle/>
                    <a:p>
                      <a:pPr algn="l" hangingPunct="0">
                        <a:spcAft>
                          <a:spcPts val="0"/>
                        </a:spcAft>
                      </a:pPr>
                      <a:r>
                        <a:rPr lang="x-none" sz="1000" dirty="0">
                          <a:effectLst/>
                          <a:latin typeface="Calibri" panose="020F0502020204030204" pitchFamily="34" charset="0"/>
                          <a:cs typeface="Calibri" panose="020F0502020204030204" pitchFamily="34" charset="0"/>
                        </a:rPr>
                        <a:t>Correlation ID</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algn="ctr" hangingPunct="0">
                        <a:spcAft>
                          <a:spcPts val="0"/>
                        </a:spcAft>
                      </a:pPr>
                      <a:r>
                        <a:rPr lang="x-none" sz="1000" dirty="0">
                          <a:effectLst/>
                          <a:latin typeface="Calibri" panose="020F0502020204030204" pitchFamily="34" charset="0"/>
                          <a:cs typeface="Calibri" panose="020F0502020204030204" pitchFamily="34" charset="0"/>
                        </a:rPr>
                        <a:t>M</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algn="ctr" hangingPunct="0">
                        <a:spcAft>
                          <a:spcPts val="0"/>
                        </a:spcAft>
                      </a:pPr>
                      <a:r>
                        <a:rPr lang="x-none" sz="1000" dirty="0">
                          <a:effectLst/>
                          <a:latin typeface="Calibri" panose="020F0502020204030204" pitchFamily="34" charset="0"/>
                          <a:cs typeface="Calibri" panose="020F0502020204030204" pitchFamily="34" charset="0"/>
                        </a:rPr>
                        <a:t>AF</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algn="l" hangingPunct="0">
                        <a:spcAft>
                          <a:spcPts val="0"/>
                        </a:spcAft>
                      </a:pPr>
                      <a:r>
                        <a:rPr lang="x-none" sz="1000" dirty="0">
                          <a:effectLst/>
                          <a:latin typeface="Calibri" panose="020F0502020204030204" pitchFamily="34" charset="0"/>
                          <a:cs typeface="Calibri" panose="020F0502020204030204" pitchFamily="34" charset="0"/>
                        </a:rPr>
                        <a:t>Could be e.g. IP address 5-tuple or newly allocated temporary ID by 5GC , which is used by NWDAF to correlate the service data from AF and the network data from 5GC NF for the </a:t>
                      </a:r>
                      <a:r>
                        <a:rPr lang="x-none" sz="1000" dirty="0" smtClean="0">
                          <a:effectLst/>
                          <a:latin typeface="Calibri" panose="020F0502020204030204" pitchFamily="34" charset="0"/>
                          <a:cs typeface="Calibri" panose="020F0502020204030204" pitchFamily="34" charset="0"/>
                        </a:rPr>
                        <a:t>service</a:t>
                      </a:r>
                      <a:endParaRPr lang="en-US" sz="1000" dirty="0">
                        <a:effectLst/>
                        <a:latin typeface="Calibri" panose="020F0502020204030204" pitchFamily="34" charset="0"/>
                        <a:cs typeface="Calibri" panose="020F0502020204030204" pitchFamily="34" charset="0"/>
                      </a:endParaRPr>
                    </a:p>
                  </a:txBody>
                  <a:tcPr marL="68580" marR="68580" marT="0" marB="0"/>
                </a:tc>
              </a:tr>
              <a:tr h="0">
                <a:tc>
                  <a:txBody>
                    <a:bodyPr/>
                    <a:lstStyle/>
                    <a:p>
                      <a:pPr algn="l" hangingPunct="0">
                        <a:spcAft>
                          <a:spcPts val="0"/>
                        </a:spcAft>
                      </a:pPr>
                      <a:r>
                        <a:rPr lang="x-none" sz="1000" dirty="0">
                          <a:solidFill>
                            <a:srgbClr val="FF0000"/>
                          </a:solidFill>
                          <a:effectLst/>
                          <a:latin typeface="Calibri" panose="020F0502020204030204" pitchFamily="34" charset="0"/>
                          <a:cs typeface="Calibri" panose="020F0502020204030204" pitchFamily="34" charset="0"/>
                        </a:rPr>
                        <a:t>Application ID</a:t>
                      </a:r>
                      <a:endParaRPr lang="en-US" sz="1000" dirty="0">
                        <a:solidFill>
                          <a:srgbClr val="FF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algn="ctr" hangingPunct="0">
                        <a:spcAft>
                          <a:spcPts val="0"/>
                        </a:spcAft>
                      </a:pPr>
                      <a:r>
                        <a:rPr lang="x-none" sz="1000" dirty="0">
                          <a:effectLst/>
                          <a:latin typeface="Calibri" panose="020F0502020204030204" pitchFamily="34" charset="0"/>
                          <a:cs typeface="Calibri" panose="020F0502020204030204" pitchFamily="34" charset="0"/>
                        </a:rPr>
                        <a:t>M</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algn="ctr" hangingPunct="0">
                        <a:spcAft>
                          <a:spcPts val="0"/>
                        </a:spcAft>
                      </a:pPr>
                      <a:r>
                        <a:rPr lang="x-none" sz="1000" dirty="0">
                          <a:effectLst/>
                          <a:latin typeface="Calibri" panose="020F0502020204030204" pitchFamily="34" charset="0"/>
                          <a:cs typeface="Calibri" panose="020F0502020204030204" pitchFamily="34" charset="0"/>
                        </a:rPr>
                        <a:t>AF</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algn="l" hangingPunct="0">
                        <a:spcAft>
                          <a:spcPts val="0"/>
                        </a:spcAft>
                      </a:pPr>
                      <a:r>
                        <a:rPr lang="x-none" sz="1000" dirty="0">
                          <a:effectLst/>
                          <a:latin typeface="Calibri" panose="020F0502020204030204" pitchFamily="34" charset="0"/>
                          <a:cs typeface="Calibri" panose="020F0502020204030204" pitchFamily="34" charset="0"/>
                        </a:rPr>
                        <a:t>To identify the service and support analytics per type of service (the desired level of service)</a:t>
                      </a:r>
                      <a:endParaRPr lang="en-US" sz="1000" b="1"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r>
              <a:tr h="0">
                <a:tc>
                  <a:txBody>
                    <a:bodyPr/>
                    <a:lstStyle/>
                    <a:p>
                      <a:pPr algn="l" hangingPunct="0">
                        <a:spcAft>
                          <a:spcPts val="0"/>
                        </a:spcAft>
                      </a:pPr>
                      <a:r>
                        <a:rPr lang="x-none" sz="1000" dirty="0">
                          <a:effectLst/>
                          <a:latin typeface="Calibri" panose="020F0502020204030204" pitchFamily="34" charset="0"/>
                          <a:cs typeface="Calibri" panose="020F0502020204030204" pitchFamily="34" charset="0"/>
                        </a:rPr>
                        <a:t>Service Experience</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algn="ctr" hangingPunct="0">
                        <a:spcAft>
                          <a:spcPts val="0"/>
                        </a:spcAft>
                      </a:pPr>
                      <a:r>
                        <a:rPr lang="x-none" sz="1000">
                          <a:effectLst/>
                          <a:latin typeface="Calibri" panose="020F0502020204030204" pitchFamily="34" charset="0"/>
                          <a:cs typeface="Calibri" panose="020F0502020204030204" pitchFamily="34" charset="0"/>
                        </a:rPr>
                        <a:t>M</a:t>
                      </a:r>
                      <a:endParaRPr lang="en-US" sz="100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algn="ctr" hangingPunct="0">
                        <a:spcAft>
                          <a:spcPts val="0"/>
                        </a:spcAft>
                      </a:pPr>
                      <a:r>
                        <a:rPr lang="x-none" sz="1000">
                          <a:effectLst/>
                          <a:latin typeface="Calibri" panose="020F0502020204030204" pitchFamily="34" charset="0"/>
                          <a:cs typeface="Calibri" panose="020F0502020204030204" pitchFamily="34" charset="0"/>
                        </a:rPr>
                        <a:t>AF</a:t>
                      </a:r>
                      <a:endParaRPr lang="en-US" sz="100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algn="l" hangingPunct="0">
                        <a:spcAft>
                          <a:spcPts val="0"/>
                        </a:spcAft>
                      </a:pPr>
                      <a:r>
                        <a:rPr lang="x-none" sz="1000" dirty="0">
                          <a:effectLst/>
                          <a:latin typeface="Calibri" panose="020F0502020204030204" pitchFamily="34" charset="0"/>
                          <a:cs typeface="Calibri" panose="020F0502020204030204" pitchFamily="34" charset="0"/>
                        </a:rPr>
                        <a:t>E.g. Service MOS, MOS or vMOS, to characterize the experience for the service. (The observed level of service by AF</a:t>
                      </a:r>
                      <a:r>
                        <a:rPr lang="x-none" sz="1000" dirty="0" smtClean="0">
                          <a:effectLst/>
                          <a:latin typeface="Calibri" panose="020F0502020204030204" pitchFamily="34" charset="0"/>
                          <a:cs typeface="Calibri" panose="020F0502020204030204" pitchFamily="34" charset="0"/>
                        </a:rPr>
                        <a:t>)</a:t>
                      </a:r>
                      <a:endParaRPr lang="en-US" sz="1000" dirty="0">
                        <a:effectLst/>
                        <a:latin typeface="Calibri" panose="020F0502020204030204" pitchFamily="34" charset="0"/>
                        <a:cs typeface="Calibri" panose="020F0502020204030204" pitchFamily="34" charset="0"/>
                      </a:endParaRPr>
                    </a:p>
                  </a:txBody>
                  <a:tcPr marL="68580" marR="68580" marT="0" marB="0"/>
                </a:tc>
              </a:tr>
              <a:tr h="0">
                <a:tc>
                  <a:txBody>
                    <a:bodyPr/>
                    <a:lstStyle/>
                    <a:p>
                      <a:pPr algn="l" hangingPunct="0">
                        <a:spcAft>
                          <a:spcPts val="0"/>
                        </a:spcAft>
                      </a:pPr>
                      <a:r>
                        <a:rPr lang="x-none" sz="1000">
                          <a:effectLst/>
                          <a:latin typeface="Calibri" panose="020F0502020204030204" pitchFamily="34" charset="0"/>
                          <a:cs typeface="Calibri" panose="020F0502020204030204" pitchFamily="34" charset="0"/>
                        </a:rPr>
                        <a:t>Timestamp</a:t>
                      </a:r>
                      <a:endParaRPr lang="en-US" sz="100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algn="ctr" hangingPunct="0">
                        <a:spcAft>
                          <a:spcPts val="0"/>
                        </a:spcAft>
                      </a:pPr>
                      <a:r>
                        <a:rPr lang="x-none" sz="1000">
                          <a:effectLst/>
                          <a:latin typeface="Calibri" panose="020F0502020204030204" pitchFamily="34" charset="0"/>
                          <a:cs typeface="Calibri" panose="020F0502020204030204" pitchFamily="34" charset="0"/>
                        </a:rPr>
                        <a:t>M</a:t>
                      </a:r>
                      <a:endParaRPr lang="en-US" sz="100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algn="ctr" hangingPunct="0">
                        <a:spcAft>
                          <a:spcPts val="0"/>
                        </a:spcAft>
                      </a:pPr>
                      <a:r>
                        <a:rPr lang="x-none" sz="1000">
                          <a:effectLst/>
                          <a:latin typeface="Calibri" panose="020F0502020204030204" pitchFamily="34" charset="0"/>
                          <a:cs typeface="Calibri" panose="020F0502020204030204" pitchFamily="34" charset="0"/>
                        </a:rPr>
                        <a:t>AF</a:t>
                      </a:r>
                      <a:endParaRPr lang="en-US" sz="100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algn="l" hangingPunct="0">
                        <a:spcAft>
                          <a:spcPts val="0"/>
                        </a:spcAft>
                      </a:pPr>
                      <a:r>
                        <a:rPr lang="x-none" sz="1000" dirty="0">
                          <a:effectLst/>
                          <a:latin typeface="Calibri" panose="020F0502020204030204" pitchFamily="34" charset="0"/>
                          <a:cs typeface="Calibri" panose="020F0502020204030204" pitchFamily="34" charset="0"/>
                        </a:rPr>
                        <a:t>The timing for the service.</a:t>
                      </a:r>
                      <a:endParaRPr lang="en-US" sz="1000" b="1"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r>
            </a:tbl>
          </a:graphicData>
        </a:graphic>
      </p:graphicFrame>
      <p:sp>
        <p:nvSpPr>
          <p:cNvPr id="80" name="Rectangle 1"/>
          <p:cNvSpPr>
            <a:spLocks noChangeArrowheads="1"/>
          </p:cNvSpPr>
          <p:nvPr/>
        </p:nvSpPr>
        <p:spPr bwMode="auto">
          <a:xfrm>
            <a:off x="205462" y="695299"/>
            <a:ext cx="5634876"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ja-JP" sz="1000" b="1" i="0" u="none" strike="noStrike" cap="none" normalizeH="0" baseline="0" dirty="0"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TR 23.791 Table 6.3.1.1-1: Service Data from AF related to the observed service experience</a:t>
            </a:r>
            <a:endParaRPr kumimoji="0" lang="en-US" altLang="ja-JP" sz="600" b="0" i="0" u="none" strike="noStrike" cap="none" normalizeH="0" baseline="0" dirty="0" smtClean="0">
              <a:ln>
                <a:noFill/>
              </a:ln>
              <a:solidFill>
                <a:schemeClr val="tx1"/>
              </a:solidFill>
              <a:effectLst/>
            </a:endParaRPr>
          </a:p>
        </p:txBody>
      </p:sp>
      <p:graphicFrame>
        <p:nvGraphicFramePr>
          <p:cNvPr id="86" name="表格 85"/>
          <p:cNvGraphicFramePr>
            <a:graphicFrameLocks noGrp="1"/>
          </p:cNvGraphicFramePr>
          <p:nvPr>
            <p:extLst>
              <p:ext uri="{D42A27DB-BD31-4B8C-83A1-F6EECF244321}">
                <p14:modId xmlns:p14="http://schemas.microsoft.com/office/powerpoint/2010/main" val="988427943"/>
              </p:ext>
            </p:extLst>
          </p:nvPr>
        </p:nvGraphicFramePr>
        <p:xfrm>
          <a:off x="203813" y="3540221"/>
          <a:ext cx="8181789" cy="1828800"/>
        </p:xfrm>
        <a:graphic>
          <a:graphicData uri="http://schemas.openxmlformats.org/drawingml/2006/table">
            <a:tbl>
              <a:tblPr/>
              <a:tblGrid>
                <a:gridCol w="1546860"/>
                <a:gridCol w="635635"/>
                <a:gridCol w="688022"/>
                <a:gridCol w="5311272"/>
              </a:tblGrid>
              <a:tr h="0">
                <a:tc>
                  <a:txBody>
                    <a:bodyPr/>
                    <a:lstStyle/>
                    <a:p>
                      <a:pPr algn="ctr" hangingPunct="0">
                        <a:spcAft>
                          <a:spcPts val="0"/>
                        </a:spcAft>
                      </a:pPr>
                      <a:r>
                        <a:rPr lang="x-none" sz="1000" dirty="0">
                          <a:effectLst/>
                          <a:latin typeface="Calibri" panose="020F0502020204030204" pitchFamily="34" charset="0"/>
                          <a:cs typeface="Calibri" panose="020F0502020204030204" pitchFamily="34" charset="0"/>
                        </a:rPr>
                        <a:t>Information</a:t>
                      </a:r>
                      <a:endParaRPr lang="en-US" sz="1000" b="1"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chemeClr val="bg1">
                        <a:lumMod val="75000"/>
                      </a:schemeClr>
                    </a:solidFill>
                  </a:tcPr>
                </a:tc>
                <a:tc>
                  <a:txBody>
                    <a:bodyPr/>
                    <a:lstStyle/>
                    <a:p>
                      <a:pPr algn="ctr" hangingPunct="0">
                        <a:spcAft>
                          <a:spcPts val="0"/>
                        </a:spcAft>
                      </a:pPr>
                      <a:r>
                        <a:rPr lang="x-none" sz="1000">
                          <a:effectLst/>
                          <a:latin typeface="Calibri" panose="020F0502020204030204" pitchFamily="34" charset="0"/>
                          <a:cs typeface="Calibri" panose="020F0502020204030204" pitchFamily="34" charset="0"/>
                        </a:rPr>
                        <a:t>Presence</a:t>
                      </a:r>
                      <a:endParaRPr lang="en-US" sz="1000" b="1">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chemeClr val="bg1">
                        <a:lumMod val="75000"/>
                      </a:schemeClr>
                    </a:solidFill>
                  </a:tcPr>
                </a:tc>
                <a:tc>
                  <a:txBody>
                    <a:bodyPr/>
                    <a:lstStyle/>
                    <a:p>
                      <a:pPr marL="0" algn="ctr" defTabSz="914400" rtl="0" eaLnBrk="1" latinLnBrk="0" hangingPunct="0">
                        <a:spcAft>
                          <a:spcPts val="0"/>
                        </a:spcAft>
                      </a:pPr>
                      <a:r>
                        <a:rPr lang="x-none" sz="1000" kern="1200">
                          <a:solidFill>
                            <a:schemeClr val="tx1"/>
                          </a:solidFill>
                          <a:effectLst/>
                          <a:latin typeface="Calibri" panose="020F0502020204030204" pitchFamily="34" charset="0"/>
                          <a:ea typeface="+mn-ea"/>
                          <a:cs typeface="Calibri" panose="020F0502020204030204" pitchFamily="34" charset="0"/>
                        </a:rPr>
                        <a:t>Source</a:t>
                      </a:r>
                      <a:endParaRPr lang="en-US" sz="1000" kern="1200">
                        <a:solidFill>
                          <a:schemeClr val="tx1"/>
                        </a:solidFill>
                        <a:effectLst/>
                        <a:latin typeface="Calibri" panose="020F0502020204030204" pitchFamily="34" charset="0"/>
                        <a:ea typeface="+mn-ea"/>
                        <a:cs typeface="Calibri" panose="020F0502020204030204" pitchFamily="34" charset="0"/>
                      </a:endParaRPr>
                    </a:p>
                  </a:txBody>
                  <a:tcPr marL="68580" marR="68580" marT="0" marB="0">
                    <a:solidFill>
                      <a:schemeClr val="bg1">
                        <a:lumMod val="75000"/>
                      </a:schemeClr>
                    </a:solidFill>
                  </a:tcPr>
                </a:tc>
                <a:tc>
                  <a:txBody>
                    <a:bodyPr/>
                    <a:lstStyle/>
                    <a:p>
                      <a:pPr algn="ctr" hangingPunct="0">
                        <a:spcAft>
                          <a:spcPts val="0"/>
                        </a:spcAft>
                      </a:pPr>
                      <a:r>
                        <a:rPr lang="x-none" sz="1000" dirty="0">
                          <a:effectLst/>
                          <a:latin typeface="Calibri" panose="020F0502020204030204" pitchFamily="34" charset="0"/>
                          <a:cs typeface="Calibri" panose="020F0502020204030204" pitchFamily="34" charset="0"/>
                        </a:rPr>
                        <a:t>Description</a:t>
                      </a:r>
                      <a:endParaRPr lang="en-US" sz="1000" b="1"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chemeClr val="bg1">
                        <a:lumMod val="75000"/>
                      </a:schemeClr>
                    </a:solidFill>
                  </a:tcPr>
                </a:tc>
              </a:tr>
              <a:tr h="0">
                <a:tc>
                  <a:txBody>
                    <a:bodyPr/>
                    <a:lstStyle/>
                    <a:p>
                      <a:pPr hangingPunct="0">
                        <a:spcAft>
                          <a:spcPts val="0"/>
                        </a:spcAft>
                      </a:pPr>
                      <a:r>
                        <a:rPr lang="x-none" sz="1000">
                          <a:effectLst/>
                          <a:latin typeface="Calibri" panose="020F0502020204030204" pitchFamily="34" charset="0"/>
                          <a:cs typeface="Calibri" panose="020F0502020204030204" pitchFamily="34" charset="0"/>
                        </a:rPr>
                        <a:t>Correlation ID</a:t>
                      </a:r>
                      <a:endParaRPr lang="en-US" sz="100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algn="ctr" hangingPunct="0">
                        <a:spcAft>
                          <a:spcPts val="0"/>
                        </a:spcAft>
                      </a:pPr>
                      <a:r>
                        <a:rPr lang="x-none" sz="1000">
                          <a:effectLst/>
                          <a:latin typeface="Calibri" panose="020F0502020204030204" pitchFamily="34" charset="0"/>
                          <a:cs typeface="Calibri" panose="020F0502020204030204" pitchFamily="34" charset="0"/>
                        </a:rPr>
                        <a:t>M</a:t>
                      </a:r>
                      <a:endParaRPr lang="en-US" sz="100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marL="0" algn="ctr" defTabSz="914400" rtl="0" eaLnBrk="1" latinLnBrk="0" hangingPunct="0">
                        <a:spcAft>
                          <a:spcPts val="0"/>
                        </a:spcAft>
                      </a:pPr>
                      <a:r>
                        <a:rPr lang="x-none" sz="1000" kern="1200">
                          <a:solidFill>
                            <a:schemeClr val="tx1"/>
                          </a:solidFill>
                          <a:effectLst/>
                          <a:latin typeface="Calibri" panose="020F0502020204030204" pitchFamily="34" charset="0"/>
                          <a:ea typeface="+mn-ea"/>
                          <a:cs typeface="Calibri" panose="020F0502020204030204" pitchFamily="34" charset="0"/>
                        </a:rPr>
                        <a:t>PCF</a:t>
                      </a:r>
                      <a:endParaRPr lang="en-US" sz="1000" kern="1200">
                        <a:solidFill>
                          <a:schemeClr val="tx1"/>
                        </a:solidFill>
                        <a:effectLst/>
                        <a:latin typeface="Calibri" panose="020F0502020204030204" pitchFamily="34" charset="0"/>
                        <a:ea typeface="+mn-ea"/>
                        <a:cs typeface="Calibri" panose="020F0502020204030204" pitchFamily="34" charset="0"/>
                      </a:endParaRPr>
                    </a:p>
                  </a:txBody>
                  <a:tcPr marL="68580" marR="68580" marT="0" marB="0"/>
                </a:tc>
                <a:tc>
                  <a:txBody>
                    <a:bodyPr/>
                    <a:lstStyle/>
                    <a:p>
                      <a:pPr algn="l" hangingPunct="0">
                        <a:spcAft>
                          <a:spcPts val="0"/>
                        </a:spcAft>
                      </a:pPr>
                      <a:r>
                        <a:rPr lang="x-none" sz="1000" dirty="0">
                          <a:effectLst/>
                          <a:latin typeface="Calibri" panose="020F0502020204030204" pitchFamily="34" charset="0"/>
                          <a:cs typeface="Calibri" panose="020F0502020204030204" pitchFamily="34" charset="0"/>
                        </a:rPr>
                        <a:t>Could be e.g. IP address 5-tuple or newly allocated temporary ID by 5GC , which is used by NWDAF to correlate the service data and the network data for the service</a:t>
                      </a:r>
                      <a:endParaRPr lang="en-US" sz="1000" b="1"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r>
              <a:tr h="0">
                <a:tc>
                  <a:txBody>
                    <a:bodyPr/>
                    <a:lstStyle/>
                    <a:p>
                      <a:pPr hangingPunct="0">
                        <a:spcAft>
                          <a:spcPts val="0"/>
                        </a:spcAft>
                      </a:pPr>
                      <a:r>
                        <a:rPr lang="x-none" sz="1000">
                          <a:effectLst/>
                          <a:latin typeface="Calibri" panose="020F0502020204030204" pitchFamily="34" charset="0"/>
                          <a:cs typeface="Calibri" panose="020F0502020204030204" pitchFamily="34" charset="0"/>
                        </a:rPr>
                        <a:t>Timestamp</a:t>
                      </a:r>
                      <a:endParaRPr lang="en-US" sz="100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algn="ctr" hangingPunct="0">
                        <a:spcAft>
                          <a:spcPts val="0"/>
                        </a:spcAft>
                      </a:pPr>
                      <a:r>
                        <a:rPr lang="x-none" sz="1000" dirty="0">
                          <a:effectLst/>
                          <a:latin typeface="Calibri" panose="020F0502020204030204" pitchFamily="34" charset="0"/>
                          <a:cs typeface="Calibri" panose="020F0502020204030204" pitchFamily="34" charset="0"/>
                        </a:rPr>
                        <a:t>M</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marL="0" algn="ctr" defTabSz="914400" rtl="0" eaLnBrk="1" latinLnBrk="0" hangingPunct="0">
                        <a:spcAft>
                          <a:spcPts val="0"/>
                        </a:spcAft>
                      </a:pPr>
                      <a:r>
                        <a:rPr lang="x-none" sz="1000" kern="1200">
                          <a:solidFill>
                            <a:schemeClr val="tx1"/>
                          </a:solidFill>
                          <a:effectLst/>
                          <a:latin typeface="Calibri" panose="020F0502020204030204" pitchFamily="34" charset="0"/>
                          <a:ea typeface="+mn-ea"/>
                          <a:cs typeface="Calibri" panose="020F0502020204030204" pitchFamily="34" charset="0"/>
                        </a:rPr>
                        <a:t> </a:t>
                      </a:r>
                      <a:endParaRPr lang="en-US" sz="1000" kern="1200">
                        <a:solidFill>
                          <a:schemeClr val="tx1"/>
                        </a:solidFill>
                        <a:effectLst/>
                        <a:latin typeface="Calibri" panose="020F0502020204030204" pitchFamily="34" charset="0"/>
                        <a:ea typeface="+mn-ea"/>
                        <a:cs typeface="Calibri" panose="020F0502020204030204" pitchFamily="34" charset="0"/>
                      </a:endParaRPr>
                    </a:p>
                  </a:txBody>
                  <a:tcPr marL="68580" marR="68580" marT="0" marB="0"/>
                </a:tc>
                <a:tc>
                  <a:txBody>
                    <a:bodyPr/>
                    <a:lstStyle/>
                    <a:p>
                      <a:pPr algn="l" hangingPunct="0">
                        <a:spcAft>
                          <a:spcPts val="0"/>
                        </a:spcAft>
                      </a:pPr>
                      <a:r>
                        <a:rPr lang="x-none" sz="1000">
                          <a:effectLst/>
                          <a:latin typeface="Calibri" panose="020F0502020204030204" pitchFamily="34" charset="0"/>
                          <a:cs typeface="Calibri" panose="020F0502020204030204" pitchFamily="34" charset="0"/>
                        </a:rPr>
                        <a:t>The timing for the service.</a:t>
                      </a:r>
                      <a:endParaRPr lang="en-US" sz="1000" b="1">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r>
              <a:tr h="0">
                <a:tc>
                  <a:txBody>
                    <a:bodyPr/>
                    <a:lstStyle/>
                    <a:p>
                      <a:pPr hangingPunct="0">
                        <a:spcAft>
                          <a:spcPts val="0"/>
                        </a:spcAft>
                      </a:pPr>
                      <a:r>
                        <a:rPr lang="x-none" sz="1000" dirty="0">
                          <a:effectLst/>
                          <a:latin typeface="Calibri" panose="020F0502020204030204" pitchFamily="34" charset="0"/>
                          <a:cs typeface="Calibri" panose="020F0502020204030204" pitchFamily="34" charset="0"/>
                        </a:rPr>
                        <a:t>S-NSSAI</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algn="ctr" hangingPunct="0">
                        <a:spcAft>
                          <a:spcPts val="0"/>
                        </a:spcAft>
                      </a:pPr>
                      <a:r>
                        <a:rPr lang="x-none" sz="1000" dirty="0">
                          <a:effectLst/>
                          <a:latin typeface="Calibri" panose="020F0502020204030204" pitchFamily="34" charset="0"/>
                          <a:cs typeface="Calibri" panose="020F0502020204030204" pitchFamily="34" charset="0"/>
                        </a:rPr>
                        <a:t>M</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marL="0" algn="ctr" defTabSz="914400" rtl="0" eaLnBrk="1" latinLnBrk="0" hangingPunct="0">
                        <a:spcAft>
                          <a:spcPts val="0"/>
                        </a:spcAft>
                      </a:pPr>
                      <a:r>
                        <a:rPr lang="x-none" sz="1000" kern="1200">
                          <a:solidFill>
                            <a:schemeClr val="tx1"/>
                          </a:solidFill>
                          <a:effectLst/>
                          <a:latin typeface="Calibri" panose="020F0502020204030204" pitchFamily="34" charset="0"/>
                          <a:ea typeface="+mn-ea"/>
                          <a:cs typeface="Calibri" panose="020F0502020204030204" pitchFamily="34" charset="0"/>
                        </a:rPr>
                        <a:t>SMF/AMF</a:t>
                      </a:r>
                      <a:endParaRPr lang="en-US" sz="1000" kern="1200">
                        <a:solidFill>
                          <a:schemeClr val="tx1"/>
                        </a:solidFill>
                        <a:effectLst/>
                        <a:latin typeface="Calibri" panose="020F0502020204030204" pitchFamily="34" charset="0"/>
                        <a:ea typeface="+mn-ea"/>
                        <a:cs typeface="Calibri" panose="020F0502020204030204" pitchFamily="34" charset="0"/>
                      </a:endParaRPr>
                    </a:p>
                  </a:txBody>
                  <a:tcPr marL="68580" marR="68580" marT="0" marB="0"/>
                </a:tc>
                <a:tc>
                  <a:txBody>
                    <a:bodyPr/>
                    <a:lstStyle/>
                    <a:p>
                      <a:pPr algn="l" hangingPunct="0">
                        <a:spcAft>
                          <a:spcPts val="0"/>
                        </a:spcAft>
                      </a:pPr>
                      <a:r>
                        <a:rPr lang="x-none" sz="1000" dirty="0">
                          <a:effectLst/>
                          <a:latin typeface="Calibri" panose="020F0502020204030204" pitchFamily="34" charset="0"/>
                          <a:cs typeface="Calibri" panose="020F0502020204030204" pitchFamily="34" charset="0"/>
                        </a:rPr>
                        <a:t>To identify the S-NSSAI for the PDU Session which contains the QoS flow</a:t>
                      </a:r>
                      <a:endParaRPr lang="en-US" sz="1000" b="1"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r>
              <a:tr h="0">
                <a:tc>
                  <a:txBody>
                    <a:bodyPr/>
                    <a:lstStyle/>
                    <a:p>
                      <a:pPr hangingPunct="0">
                        <a:spcAft>
                          <a:spcPts val="0"/>
                        </a:spcAft>
                      </a:pPr>
                      <a:r>
                        <a:rPr lang="x-none" sz="1000" dirty="0">
                          <a:solidFill>
                            <a:srgbClr val="FF0000"/>
                          </a:solidFill>
                          <a:effectLst/>
                          <a:latin typeface="Calibri" panose="020F0502020204030204" pitchFamily="34" charset="0"/>
                          <a:cs typeface="Calibri" panose="020F0502020204030204" pitchFamily="34" charset="0"/>
                        </a:rPr>
                        <a:t>Application ID</a:t>
                      </a:r>
                      <a:endParaRPr lang="en-US" sz="1000" dirty="0">
                        <a:solidFill>
                          <a:srgbClr val="FF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algn="ctr" hangingPunct="0">
                        <a:spcAft>
                          <a:spcPts val="0"/>
                        </a:spcAft>
                      </a:pPr>
                      <a:r>
                        <a:rPr lang="x-none" sz="1000">
                          <a:effectLst/>
                          <a:latin typeface="Calibri" panose="020F0502020204030204" pitchFamily="34" charset="0"/>
                          <a:cs typeface="Calibri" panose="020F0502020204030204" pitchFamily="34" charset="0"/>
                        </a:rPr>
                        <a:t>M</a:t>
                      </a:r>
                      <a:endParaRPr lang="en-US" sz="100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marL="0" algn="ctr" defTabSz="914400" rtl="0" eaLnBrk="1" latinLnBrk="0" hangingPunct="0">
                        <a:spcAft>
                          <a:spcPts val="0"/>
                        </a:spcAft>
                      </a:pPr>
                      <a:r>
                        <a:rPr lang="x-none" sz="1000" kern="1200" dirty="0">
                          <a:solidFill>
                            <a:schemeClr val="tx1"/>
                          </a:solidFill>
                          <a:effectLst/>
                          <a:latin typeface="Calibri" panose="020F0502020204030204" pitchFamily="34" charset="0"/>
                          <a:ea typeface="+mn-ea"/>
                          <a:cs typeface="Calibri" panose="020F0502020204030204" pitchFamily="34" charset="0"/>
                        </a:rPr>
                        <a:t>PCF</a:t>
                      </a:r>
                      <a:endParaRPr lang="en-US" sz="1000" kern="1200" dirty="0">
                        <a:solidFill>
                          <a:schemeClr val="tx1"/>
                        </a:solidFill>
                        <a:effectLst/>
                        <a:latin typeface="Calibri" panose="020F0502020204030204" pitchFamily="34" charset="0"/>
                        <a:ea typeface="+mn-ea"/>
                        <a:cs typeface="Calibri" panose="020F0502020204030204" pitchFamily="34" charset="0"/>
                      </a:endParaRPr>
                    </a:p>
                  </a:txBody>
                  <a:tcPr marL="68580" marR="68580" marT="0" marB="0"/>
                </a:tc>
                <a:tc>
                  <a:txBody>
                    <a:bodyPr/>
                    <a:lstStyle/>
                    <a:p>
                      <a:pPr algn="l" hangingPunct="0">
                        <a:spcAft>
                          <a:spcPts val="0"/>
                        </a:spcAft>
                      </a:pPr>
                      <a:r>
                        <a:rPr lang="x-none" sz="1000" dirty="0">
                          <a:effectLst/>
                          <a:latin typeface="Calibri" panose="020F0502020204030204" pitchFamily="34" charset="0"/>
                          <a:cs typeface="Calibri" panose="020F0502020204030204" pitchFamily="34" charset="0"/>
                        </a:rPr>
                        <a:t>Provided by the AF, which is used by NWDAF to identify the application service provider and application for the QoS flow</a:t>
                      </a:r>
                      <a:endParaRPr lang="en-US" sz="1000" b="1"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r>
              <a:tr h="0">
                <a:tc>
                  <a:txBody>
                    <a:bodyPr/>
                    <a:lstStyle/>
                    <a:p>
                      <a:pPr hangingPunct="0">
                        <a:spcAft>
                          <a:spcPts val="0"/>
                        </a:spcAft>
                      </a:pPr>
                      <a:r>
                        <a:rPr lang="x-none" sz="1000" dirty="0">
                          <a:solidFill>
                            <a:srgbClr val="FF0000"/>
                          </a:solidFill>
                          <a:effectLst/>
                          <a:latin typeface="Calibri" panose="020F0502020204030204" pitchFamily="34" charset="0"/>
                          <a:cs typeface="Calibri" panose="020F0502020204030204" pitchFamily="34" charset="0"/>
                        </a:rPr>
                        <a:t>QFI</a:t>
                      </a:r>
                      <a:endParaRPr lang="en-US" sz="1000" dirty="0">
                        <a:solidFill>
                          <a:srgbClr val="FF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algn="ctr" hangingPunct="0">
                        <a:spcAft>
                          <a:spcPts val="0"/>
                        </a:spcAft>
                      </a:pPr>
                      <a:r>
                        <a:rPr lang="x-none" sz="1000">
                          <a:effectLst/>
                          <a:latin typeface="Calibri" panose="020F0502020204030204" pitchFamily="34" charset="0"/>
                          <a:cs typeface="Calibri" panose="020F0502020204030204" pitchFamily="34" charset="0"/>
                        </a:rPr>
                        <a:t>M</a:t>
                      </a:r>
                      <a:endParaRPr lang="en-US" sz="100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marL="0" algn="ctr" defTabSz="914400" rtl="0" eaLnBrk="1" latinLnBrk="0" hangingPunct="0">
                        <a:spcAft>
                          <a:spcPts val="0"/>
                        </a:spcAft>
                      </a:pPr>
                      <a:r>
                        <a:rPr lang="x-none" sz="1000" kern="1200">
                          <a:solidFill>
                            <a:schemeClr val="tx1"/>
                          </a:solidFill>
                          <a:effectLst/>
                          <a:latin typeface="Calibri" panose="020F0502020204030204" pitchFamily="34" charset="0"/>
                          <a:ea typeface="+mn-ea"/>
                          <a:cs typeface="Calibri" panose="020F0502020204030204" pitchFamily="34" charset="0"/>
                        </a:rPr>
                        <a:t>PCF or SMF</a:t>
                      </a:r>
                      <a:endParaRPr lang="en-US" sz="1000" kern="1200">
                        <a:solidFill>
                          <a:schemeClr val="tx1"/>
                        </a:solidFill>
                        <a:effectLst/>
                        <a:latin typeface="Calibri" panose="020F0502020204030204" pitchFamily="34" charset="0"/>
                        <a:ea typeface="+mn-ea"/>
                        <a:cs typeface="Calibri" panose="020F0502020204030204" pitchFamily="34" charset="0"/>
                      </a:endParaRPr>
                    </a:p>
                  </a:txBody>
                  <a:tcPr marL="68580" marR="68580" marT="0" marB="0"/>
                </a:tc>
                <a:tc>
                  <a:txBody>
                    <a:bodyPr/>
                    <a:lstStyle/>
                    <a:p>
                      <a:pPr algn="l" hangingPunct="0">
                        <a:spcAft>
                          <a:spcPts val="0"/>
                        </a:spcAft>
                      </a:pPr>
                      <a:r>
                        <a:rPr lang="x-none" sz="1000" dirty="0">
                          <a:effectLst/>
                          <a:latin typeface="Calibri" panose="020F0502020204030204" pitchFamily="34" charset="0"/>
                          <a:cs typeface="Calibri" panose="020F0502020204030204" pitchFamily="34" charset="0"/>
                        </a:rPr>
                        <a:t>To identify the QoS flow</a:t>
                      </a:r>
                      <a:endParaRPr lang="en-US" sz="1000" b="1"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r>
              <a:tr h="0">
                <a:tc>
                  <a:txBody>
                    <a:bodyPr/>
                    <a:lstStyle/>
                    <a:p>
                      <a:pPr hangingPunct="0">
                        <a:spcAft>
                          <a:spcPts val="0"/>
                        </a:spcAft>
                      </a:pPr>
                      <a:r>
                        <a:rPr lang="x-none" sz="1000" dirty="0">
                          <a:effectLst/>
                          <a:latin typeface="Calibri" panose="020F0502020204030204" pitchFamily="34" charset="0"/>
                          <a:cs typeface="Calibri" panose="020F0502020204030204" pitchFamily="34" charset="0"/>
                        </a:rPr>
                        <a:t>QoS flow Bit Rate</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algn="ctr" hangingPunct="0">
                        <a:spcAft>
                          <a:spcPts val="0"/>
                        </a:spcAft>
                      </a:pPr>
                      <a:r>
                        <a:rPr lang="x-none" sz="1000">
                          <a:effectLst/>
                          <a:latin typeface="Calibri" panose="020F0502020204030204" pitchFamily="34" charset="0"/>
                          <a:cs typeface="Calibri" panose="020F0502020204030204" pitchFamily="34" charset="0"/>
                        </a:rPr>
                        <a:t>M</a:t>
                      </a:r>
                      <a:endParaRPr lang="en-US" sz="100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marL="0" algn="ctr" defTabSz="914400" rtl="0" eaLnBrk="1" latinLnBrk="0" hangingPunct="0">
                        <a:spcAft>
                          <a:spcPts val="0"/>
                        </a:spcAft>
                      </a:pPr>
                      <a:r>
                        <a:rPr lang="x-none" sz="1000" kern="1200">
                          <a:solidFill>
                            <a:schemeClr val="tx1"/>
                          </a:solidFill>
                          <a:effectLst/>
                          <a:latin typeface="Calibri" panose="020F0502020204030204" pitchFamily="34" charset="0"/>
                          <a:ea typeface="+mn-ea"/>
                          <a:cs typeface="Calibri" panose="020F0502020204030204" pitchFamily="34" charset="0"/>
                        </a:rPr>
                        <a:t>SMF</a:t>
                      </a:r>
                      <a:endParaRPr lang="en-US" sz="1000" kern="1200">
                        <a:solidFill>
                          <a:schemeClr val="tx1"/>
                        </a:solidFill>
                        <a:effectLst/>
                        <a:latin typeface="Calibri" panose="020F0502020204030204" pitchFamily="34" charset="0"/>
                        <a:ea typeface="+mn-ea"/>
                        <a:cs typeface="Calibri" panose="020F0502020204030204" pitchFamily="34" charset="0"/>
                      </a:endParaRPr>
                    </a:p>
                  </a:txBody>
                  <a:tcPr marL="68580" marR="68580" marT="0" marB="0"/>
                </a:tc>
                <a:tc>
                  <a:txBody>
                    <a:bodyPr/>
                    <a:lstStyle/>
                    <a:p>
                      <a:pPr hangingPunct="0">
                        <a:spcAft>
                          <a:spcPts val="0"/>
                        </a:spcAft>
                      </a:pPr>
                      <a:r>
                        <a:rPr lang="x-none" sz="1000">
                          <a:effectLst/>
                          <a:latin typeface="Calibri" panose="020F0502020204030204" pitchFamily="34" charset="0"/>
                          <a:cs typeface="Calibri" panose="020F0502020204030204" pitchFamily="34" charset="0"/>
                        </a:rPr>
                        <a:t>To determine the QoS parameter: GFBR/MFBR</a:t>
                      </a:r>
                      <a:endParaRPr lang="en-US" sz="100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r>
              <a:tr h="0">
                <a:tc>
                  <a:txBody>
                    <a:bodyPr/>
                    <a:lstStyle/>
                    <a:p>
                      <a:pPr hangingPunct="0">
                        <a:spcAft>
                          <a:spcPts val="0"/>
                        </a:spcAft>
                      </a:pPr>
                      <a:r>
                        <a:rPr lang="x-none" sz="1000">
                          <a:effectLst/>
                          <a:latin typeface="Calibri" panose="020F0502020204030204" pitchFamily="34" charset="0"/>
                          <a:cs typeface="Calibri" panose="020F0502020204030204" pitchFamily="34" charset="0"/>
                        </a:rPr>
                        <a:t>QoS flow Packet Delay</a:t>
                      </a:r>
                      <a:endParaRPr lang="en-US" sz="100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algn="ctr" hangingPunct="0">
                        <a:spcAft>
                          <a:spcPts val="0"/>
                        </a:spcAft>
                      </a:pPr>
                      <a:r>
                        <a:rPr lang="x-none" sz="1000">
                          <a:effectLst/>
                          <a:latin typeface="Calibri" panose="020F0502020204030204" pitchFamily="34" charset="0"/>
                          <a:cs typeface="Calibri" panose="020F0502020204030204" pitchFamily="34" charset="0"/>
                        </a:rPr>
                        <a:t>M</a:t>
                      </a:r>
                      <a:endParaRPr lang="en-US" sz="100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marL="0" algn="ctr" defTabSz="914400" rtl="0" eaLnBrk="1" latinLnBrk="0" hangingPunct="0">
                        <a:spcAft>
                          <a:spcPts val="0"/>
                        </a:spcAft>
                      </a:pPr>
                      <a:r>
                        <a:rPr lang="x-none" sz="1000" kern="1200">
                          <a:solidFill>
                            <a:schemeClr val="tx1"/>
                          </a:solidFill>
                          <a:effectLst/>
                          <a:latin typeface="Calibri" panose="020F0502020204030204" pitchFamily="34" charset="0"/>
                          <a:ea typeface="+mn-ea"/>
                          <a:cs typeface="Calibri" panose="020F0502020204030204" pitchFamily="34" charset="0"/>
                        </a:rPr>
                        <a:t>SMF</a:t>
                      </a:r>
                      <a:endParaRPr lang="en-US" sz="1000" kern="1200">
                        <a:solidFill>
                          <a:schemeClr val="tx1"/>
                        </a:solidFill>
                        <a:effectLst/>
                        <a:latin typeface="Calibri" panose="020F0502020204030204" pitchFamily="34" charset="0"/>
                        <a:ea typeface="+mn-ea"/>
                        <a:cs typeface="Calibri" panose="020F0502020204030204" pitchFamily="34" charset="0"/>
                      </a:endParaRPr>
                    </a:p>
                  </a:txBody>
                  <a:tcPr marL="68580" marR="68580" marT="0" marB="0"/>
                </a:tc>
                <a:tc>
                  <a:txBody>
                    <a:bodyPr/>
                    <a:lstStyle/>
                    <a:p>
                      <a:pPr hangingPunct="0">
                        <a:spcAft>
                          <a:spcPts val="0"/>
                        </a:spcAft>
                      </a:pPr>
                      <a:r>
                        <a:rPr lang="x-none" sz="1000">
                          <a:effectLst/>
                          <a:latin typeface="Calibri" panose="020F0502020204030204" pitchFamily="34" charset="0"/>
                          <a:cs typeface="Calibri" panose="020F0502020204030204" pitchFamily="34" charset="0"/>
                        </a:rPr>
                        <a:t>To determine the QoS parameter: PDB</a:t>
                      </a:r>
                      <a:endParaRPr lang="en-US" sz="100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r>
              <a:tr h="0">
                <a:tc>
                  <a:txBody>
                    <a:bodyPr/>
                    <a:lstStyle/>
                    <a:p>
                      <a:pPr hangingPunct="0">
                        <a:spcAft>
                          <a:spcPts val="0"/>
                        </a:spcAft>
                      </a:pPr>
                      <a:r>
                        <a:rPr lang="x-none" sz="1000">
                          <a:effectLst/>
                          <a:latin typeface="Calibri" panose="020F0502020204030204" pitchFamily="34" charset="0"/>
                          <a:cs typeface="Calibri" panose="020F0502020204030204" pitchFamily="34" charset="0"/>
                        </a:rPr>
                        <a:t>QoS flow Packet Error Rate</a:t>
                      </a:r>
                      <a:endParaRPr lang="en-US" sz="100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algn="ctr" hangingPunct="0">
                        <a:spcAft>
                          <a:spcPts val="0"/>
                        </a:spcAft>
                      </a:pPr>
                      <a:r>
                        <a:rPr lang="x-none" sz="1000">
                          <a:effectLst/>
                          <a:latin typeface="Calibri" panose="020F0502020204030204" pitchFamily="34" charset="0"/>
                          <a:cs typeface="Calibri" panose="020F0502020204030204" pitchFamily="34" charset="0"/>
                        </a:rPr>
                        <a:t>M</a:t>
                      </a:r>
                      <a:endParaRPr lang="en-US" sz="100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c>
                  <a:txBody>
                    <a:bodyPr/>
                    <a:lstStyle/>
                    <a:p>
                      <a:pPr marL="0" algn="ctr" defTabSz="914400" rtl="0" eaLnBrk="1" latinLnBrk="0" hangingPunct="0">
                        <a:spcAft>
                          <a:spcPts val="0"/>
                        </a:spcAft>
                      </a:pPr>
                      <a:r>
                        <a:rPr lang="x-none" sz="1000" kern="1200" dirty="0">
                          <a:solidFill>
                            <a:schemeClr val="tx1"/>
                          </a:solidFill>
                          <a:effectLst/>
                          <a:latin typeface="Calibri" panose="020F0502020204030204" pitchFamily="34" charset="0"/>
                          <a:ea typeface="+mn-ea"/>
                          <a:cs typeface="Calibri" panose="020F0502020204030204" pitchFamily="34" charset="0"/>
                        </a:rPr>
                        <a:t>SMF</a:t>
                      </a:r>
                      <a:endParaRPr lang="en-US" sz="1000" kern="1200" dirty="0">
                        <a:solidFill>
                          <a:schemeClr val="tx1"/>
                        </a:solidFill>
                        <a:effectLst/>
                        <a:latin typeface="Calibri" panose="020F0502020204030204" pitchFamily="34" charset="0"/>
                        <a:ea typeface="+mn-ea"/>
                        <a:cs typeface="Calibri" panose="020F0502020204030204" pitchFamily="34" charset="0"/>
                      </a:endParaRPr>
                    </a:p>
                  </a:txBody>
                  <a:tcPr marL="68580" marR="68580" marT="0" marB="0"/>
                </a:tc>
                <a:tc>
                  <a:txBody>
                    <a:bodyPr/>
                    <a:lstStyle/>
                    <a:p>
                      <a:pPr hangingPunct="0">
                        <a:spcAft>
                          <a:spcPts val="0"/>
                        </a:spcAft>
                      </a:pPr>
                      <a:r>
                        <a:rPr lang="x-none" sz="1000" dirty="0">
                          <a:effectLst/>
                          <a:latin typeface="Calibri" panose="020F0502020204030204" pitchFamily="34" charset="0"/>
                          <a:cs typeface="Calibri" panose="020F0502020204030204" pitchFamily="34" charset="0"/>
                        </a:rPr>
                        <a:t>To determine the QoS parameter: PER</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tc>
              </a:tr>
            </a:tbl>
          </a:graphicData>
        </a:graphic>
      </p:graphicFrame>
      <p:sp>
        <p:nvSpPr>
          <p:cNvPr id="90" name="Rectangle 2"/>
          <p:cNvSpPr>
            <a:spLocks noChangeArrowheads="1"/>
          </p:cNvSpPr>
          <p:nvPr/>
        </p:nvSpPr>
        <p:spPr bwMode="auto">
          <a:xfrm>
            <a:off x="203813" y="3208724"/>
            <a:ext cx="3776996"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lvl="0" eaLnBrk="0" hangingPunct="0"/>
            <a:r>
              <a:rPr lang="en-GB" altLang="ja-JP" sz="1050" b="1" dirty="0">
                <a:solidFill>
                  <a:srgbClr val="000000"/>
                </a:solidFill>
                <a:latin typeface="Arial" panose="020B0604020202020204" pitchFamily="34" charset="0"/>
                <a:ea typeface="Times New Roman" panose="02020603050405020304" pitchFamily="18" charset="0"/>
                <a:cs typeface="Arial" panose="020B0604020202020204" pitchFamily="34" charset="0"/>
              </a:rPr>
              <a:t>TR 23.791 </a:t>
            </a:r>
            <a:r>
              <a:rPr kumimoji="0" lang="en-GB" altLang="ja-JP" sz="1050" b="1" i="0" u="none" strike="noStrike" cap="none" normalizeH="0" baseline="0" dirty="0"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Table 6.3.1.1-2: </a:t>
            </a:r>
            <a:r>
              <a:rPr lang="en-GB" altLang="ja-JP" sz="1050" b="1" dirty="0" smtClean="0">
                <a:solidFill>
                  <a:srgbClr val="000000"/>
                </a:solidFill>
                <a:ea typeface="Times New Roman" panose="02020603050405020304" pitchFamily="18" charset="0"/>
              </a:rPr>
              <a:t>QFI</a:t>
            </a:r>
            <a:r>
              <a:rPr kumimoji="0" lang="en-GB" altLang="ja-JP" sz="1050" b="1" i="0" u="none" strike="noStrike" cap="none" normalizeH="0" baseline="0" dirty="0"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 level measurements/KPIs</a:t>
            </a:r>
            <a:r>
              <a:rPr kumimoji="0" lang="en-GB" altLang="ja-JP" sz="1050" b="1" i="0" u="none" strike="noStrike" cap="none" normalizeH="0" dirty="0"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kumimoji="0" lang="en-US" altLang="ja-JP" sz="2000" b="0" i="0" u="none" strike="noStrike" cap="none" normalizeH="0" baseline="0" dirty="0" smtClean="0">
              <a:ln>
                <a:noFill/>
              </a:ln>
              <a:solidFill>
                <a:schemeClr val="tx1"/>
              </a:solidFill>
              <a:effectLst/>
              <a:latin typeface="Arial" panose="020B0604020202020204" pitchFamily="34" charset="0"/>
            </a:endParaRPr>
          </a:p>
        </p:txBody>
      </p:sp>
      <p:sp>
        <p:nvSpPr>
          <p:cNvPr id="92" name="文本框 91"/>
          <p:cNvSpPr txBox="1"/>
          <p:nvPr/>
        </p:nvSpPr>
        <p:spPr>
          <a:xfrm>
            <a:off x="0" y="5754075"/>
            <a:ext cx="9066528" cy="384721"/>
          </a:xfrm>
          <a:prstGeom prst="rect">
            <a:avLst/>
          </a:prstGeom>
          <a:solidFill>
            <a:srgbClr val="00B0F0"/>
          </a:solidFill>
        </p:spPr>
        <p:txBody>
          <a:bodyPr wrap="square" rtlCol="0">
            <a:spAutoFit/>
          </a:bodyPr>
          <a:lstStyle/>
          <a:p>
            <a:pPr algn="ctr"/>
            <a:r>
              <a:rPr lang="en-GB" altLang="zh-CN" sz="1900" dirty="0" smtClean="0">
                <a:solidFill>
                  <a:srgbClr val="FFFFFF"/>
                </a:solidFill>
              </a:rPr>
              <a:t>Solution </a:t>
            </a:r>
            <a:r>
              <a:rPr lang="en-GB" altLang="zh-CN" sz="1900" dirty="0">
                <a:solidFill>
                  <a:srgbClr val="FFFFFF"/>
                </a:solidFill>
              </a:rPr>
              <a:t>3: QoS Profile </a:t>
            </a:r>
            <a:r>
              <a:rPr lang="en-GB" altLang="zh-CN" sz="1900" dirty="0" smtClean="0">
                <a:solidFill>
                  <a:srgbClr val="FFFFFF"/>
                </a:solidFill>
              </a:rPr>
              <a:t>Provisioning has been captured in clause 6.3, TR 23791</a:t>
            </a:r>
            <a:endParaRPr lang="zh-CN" altLang="en-US" sz="1900" dirty="0">
              <a:solidFill>
                <a:srgbClr val="FFFFFF"/>
              </a:solidFill>
            </a:endParaRPr>
          </a:p>
        </p:txBody>
      </p:sp>
      <mc:AlternateContent xmlns:mc="http://schemas.openxmlformats.org/markup-compatibility/2006" xmlns:a14="http://schemas.microsoft.com/office/drawing/2010/main">
        <mc:Choice Requires="a14">
          <p:sp>
            <p:nvSpPr>
              <p:cNvPr id="5" name="矩形 4"/>
              <p:cNvSpPr/>
              <p:nvPr/>
            </p:nvSpPr>
            <p:spPr>
              <a:xfrm>
                <a:off x="1617375" y="2602850"/>
                <a:ext cx="5974050" cy="369332"/>
              </a:xfrm>
              <a:prstGeom prst="rect">
                <a:avLst/>
              </a:prstGeom>
            </p:spPr>
            <p:txBody>
              <a:bodyPr wrap="square">
                <a:spAutoFit/>
              </a:bodyPr>
              <a:lstStyle/>
              <a:p>
                <a:pPr marL="12700" lvl="2" algn="ctr">
                  <a:buClr>
                    <a:srgbClr val="461100"/>
                  </a:buClr>
                </a:pPr>
                <a14:m>
                  <m:oMath xmlns:m="http://schemas.openxmlformats.org/officeDocument/2006/math">
                    <m:r>
                      <a:rPr lang="en-US" altLang="zh-CN" sz="1800" i="1">
                        <a:solidFill>
                          <a:srgbClr val="002060"/>
                        </a:solidFill>
                        <a:latin typeface="Cambria Math" panose="02040503050406030204" pitchFamily="18" charset="0"/>
                      </a:rPr>
                      <m:t>h</m:t>
                    </m:r>
                    <m:d>
                      <m:dPr>
                        <m:ctrlPr>
                          <a:rPr lang="zh-CN" altLang="zh-CN" sz="1800" i="1">
                            <a:solidFill>
                              <a:srgbClr val="002060"/>
                            </a:solidFill>
                            <a:latin typeface="Cambria Math" panose="02040503050406030204" pitchFamily="18" charset="0"/>
                          </a:rPr>
                        </m:ctrlPr>
                      </m:dPr>
                      <m:e>
                        <m:r>
                          <m:rPr>
                            <m:sty m:val="p"/>
                          </m:rPr>
                          <a:rPr lang="en-GB" altLang="zh-CN" sz="1800" i="1">
                            <a:solidFill>
                              <a:srgbClr val="002060"/>
                            </a:solidFill>
                            <a:latin typeface="Cambria Math" panose="02040503050406030204" pitchFamily="18" charset="0"/>
                          </a:rPr>
                          <m:t>x</m:t>
                        </m:r>
                      </m:e>
                    </m:d>
                    <m:r>
                      <a:rPr lang="en-GB" altLang="zh-CN" sz="1800" i="1">
                        <a:solidFill>
                          <a:srgbClr val="002060"/>
                        </a:solidFill>
                        <a:latin typeface="Cambria Math" panose="02040503050406030204" pitchFamily="18" charset="0"/>
                      </a:rPr>
                      <m:t>=</m:t>
                    </m:r>
                    <m:sSub>
                      <m:sSubPr>
                        <m:ctrlPr>
                          <a:rPr lang="zh-CN" altLang="zh-CN" sz="1800" i="1">
                            <a:solidFill>
                              <a:srgbClr val="002060"/>
                            </a:solidFill>
                            <a:latin typeface="Cambria Math" panose="02040503050406030204" pitchFamily="18" charset="0"/>
                          </a:rPr>
                        </m:ctrlPr>
                      </m:sSubPr>
                      <m:e>
                        <m:r>
                          <a:rPr lang="en-GB" altLang="zh-CN" sz="1800" i="1">
                            <a:solidFill>
                              <a:srgbClr val="002060"/>
                            </a:solidFill>
                            <a:latin typeface="Cambria Math" panose="02040503050406030204" pitchFamily="18" charset="0"/>
                          </a:rPr>
                          <m:t>𝑤</m:t>
                        </m:r>
                      </m:e>
                      <m:sub>
                        <m:r>
                          <a:rPr lang="en-GB" altLang="zh-CN" sz="1800" i="1">
                            <a:solidFill>
                              <a:srgbClr val="002060"/>
                            </a:solidFill>
                            <a:latin typeface="Cambria Math" panose="02040503050406030204" pitchFamily="18" charset="0"/>
                          </a:rPr>
                          <m:t>0</m:t>
                        </m:r>
                      </m:sub>
                    </m:sSub>
                    <m:sSub>
                      <m:sSubPr>
                        <m:ctrlPr>
                          <a:rPr lang="zh-CN" altLang="zh-CN" sz="1800" i="1">
                            <a:solidFill>
                              <a:srgbClr val="002060"/>
                            </a:solidFill>
                            <a:latin typeface="Cambria Math" panose="02040503050406030204" pitchFamily="18" charset="0"/>
                          </a:rPr>
                        </m:ctrlPr>
                      </m:sSubPr>
                      <m:e>
                        <m:r>
                          <a:rPr lang="en-GB" altLang="zh-CN" sz="1800" i="1">
                            <a:solidFill>
                              <a:srgbClr val="002060"/>
                            </a:solidFill>
                            <a:latin typeface="Cambria Math" panose="02040503050406030204" pitchFamily="18" charset="0"/>
                          </a:rPr>
                          <m:t>𝑥</m:t>
                        </m:r>
                      </m:e>
                      <m:sub>
                        <m:r>
                          <a:rPr lang="en-GB" altLang="zh-CN" sz="1800" i="1">
                            <a:solidFill>
                              <a:srgbClr val="002060"/>
                            </a:solidFill>
                            <a:latin typeface="Cambria Math" panose="02040503050406030204" pitchFamily="18" charset="0"/>
                          </a:rPr>
                          <m:t>0</m:t>
                        </m:r>
                      </m:sub>
                    </m:sSub>
                    <m:r>
                      <a:rPr lang="en-GB" altLang="zh-CN" sz="1800" i="1">
                        <a:solidFill>
                          <a:srgbClr val="002060"/>
                        </a:solidFill>
                        <a:latin typeface="Cambria Math" panose="02040503050406030204" pitchFamily="18" charset="0"/>
                      </a:rPr>
                      <m:t>+</m:t>
                    </m:r>
                    <m:sSub>
                      <m:sSubPr>
                        <m:ctrlPr>
                          <a:rPr lang="zh-CN" altLang="zh-CN" sz="1800" i="1">
                            <a:solidFill>
                              <a:srgbClr val="002060"/>
                            </a:solidFill>
                            <a:latin typeface="Cambria Math" panose="02040503050406030204" pitchFamily="18" charset="0"/>
                          </a:rPr>
                        </m:ctrlPr>
                      </m:sSubPr>
                      <m:e>
                        <m:r>
                          <a:rPr lang="en-GB" altLang="zh-CN" sz="1800" i="1">
                            <a:solidFill>
                              <a:srgbClr val="002060"/>
                            </a:solidFill>
                            <a:latin typeface="Cambria Math" panose="02040503050406030204" pitchFamily="18" charset="0"/>
                          </a:rPr>
                          <m:t>𝑤</m:t>
                        </m:r>
                      </m:e>
                      <m:sub>
                        <m:r>
                          <a:rPr lang="en-GB" altLang="zh-CN" sz="1800" i="1">
                            <a:solidFill>
                              <a:srgbClr val="002060"/>
                            </a:solidFill>
                            <a:latin typeface="Cambria Math" panose="02040503050406030204" pitchFamily="18" charset="0"/>
                          </a:rPr>
                          <m:t>1</m:t>
                        </m:r>
                      </m:sub>
                    </m:sSub>
                    <m:sSub>
                      <m:sSubPr>
                        <m:ctrlPr>
                          <a:rPr lang="zh-CN" altLang="zh-CN" sz="1800" i="1">
                            <a:solidFill>
                              <a:srgbClr val="002060"/>
                            </a:solidFill>
                            <a:latin typeface="Cambria Math" panose="02040503050406030204" pitchFamily="18" charset="0"/>
                          </a:rPr>
                        </m:ctrlPr>
                      </m:sSubPr>
                      <m:e>
                        <m:r>
                          <a:rPr lang="en-GB" altLang="zh-CN" sz="1800" i="1">
                            <a:solidFill>
                              <a:srgbClr val="002060"/>
                            </a:solidFill>
                            <a:latin typeface="Cambria Math" panose="02040503050406030204" pitchFamily="18" charset="0"/>
                          </a:rPr>
                          <m:t>𝑥</m:t>
                        </m:r>
                      </m:e>
                      <m:sub>
                        <m:r>
                          <a:rPr lang="en-GB" altLang="zh-CN" sz="1800" i="1">
                            <a:solidFill>
                              <a:srgbClr val="002060"/>
                            </a:solidFill>
                            <a:latin typeface="Cambria Math" panose="02040503050406030204" pitchFamily="18" charset="0"/>
                          </a:rPr>
                          <m:t>1</m:t>
                        </m:r>
                      </m:sub>
                    </m:sSub>
                    <m:r>
                      <a:rPr lang="en-GB" altLang="zh-CN" sz="1800" i="1">
                        <a:solidFill>
                          <a:srgbClr val="002060"/>
                        </a:solidFill>
                        <a:latin typeface="Cambria Math" panose="02040503050406030204" pitchFamily="18" charset="0"/>
                      </a:rPr>
                      <m:t>+</m:t>
                    </m:r>
                    <m:sSub>
                      <m:sSubPr>
                        <m:ctrlPr>
                          <a:rPr lang="zh-CN" altLang="zh-CN" sz="1800" i="1">
                            <a:solidFill>
                              <a:srgbClr val="002060"/>
                            </a:solidFill>
                            <a:latin typeface="Cambria Math" panose="02040503050406030204" pitchFamily="18" charset="0"/>
                          </a:rPr>
                        </m:ctrlPr>
                      </m:sSubPr>
                      <m:e>
                        <m:r>
                          <a:rPr lang="en-GB" altLang="zh-CN" sz="1800" i="1">
                            <a:solidFill>
                              <a:srgbClr val="002060"/>
                            </a:solidFill>
                            <a:latin typeface="Cambria Math" panose="02040503050406030204" pitchFamily="18" charset="0"/>
                          </a:rPr>
                          <m:t>𝑤</m:t>
                        </m:r>
                      </m:e>
                      <m:sub>
                        <m:r>
                          <a:rPr lang="en-GB" altLang="zh-CN" sz="1800" i="1">
                            <a:solidFill>
                              <a:srgbClr val="002060"/>
                            </a:solidFill>
                            <a:latin typeface="Cambria Math" panose="02040503050406030204" pitchFamily="18" charset="0"/>
                          </a:rPr>
                          <m:t>2</m:t>
                        </m:r>
                      </m:sub>
                    </m:sSub>
                    <m:sSub>
                      <m:sSubPr>
                        <m:ctrlPr>
                          <a:rPr lang="zh-CN" altLang="zh-CN" sz="1800" i="1">
                            <a:solidFill>
                              <a:srgbClr val="002060"/>
                            </a:solidFill>
                            <a:latin typeface="Cambria Math" panose="02040503050406030204" pitchFamily="18" charset="0"/>
                          </a:rPr>
                        </m:ctrlPr>
                      </m:sSubPr>
                      <m:e>
                        <m:r>
                          <a:rPr lang="en-GB" altLang="zh-CN" sz="1800" i="1">
                            <a:solidFill>
                              <a:srgbClr val="002060"/>
                            </a:solidFill>
                            <a:latin typeface="Cambria Math" panose="02040503050406030204" pitchFamily="18" charset="0"/>
                          </a:rPr>
                          <m:t>𝑥</m:t>
                        </m:r>
                      </m:e>
                      <m:sub>
                        <m:r>
                          <a:rPr lang="en-GB" altLang="zh-CN" sz="1800" i="1">
                            <a:solidFill>
                              <a:srgbClr val="002060"/>
                            </a:solidFill>
                            <a:latin typeface="Cambria Math" panose="02040503050406030204" pitchFamily="18" charset="0"/>
                          </a:rPr>
                          <m:t>2</m:t>
                        </m:r>
                      </m:sub>
                    </m:sSub>
                    <m:r>
                      <a:rPr lang="en-GB" altLang="zh-CN" sz="1800" i="1">
                        <a:solidFill>
                          <a:srgbClr val="002060"/>
                        </a:solidFill>
                        <a:latin typeface="Cambria Math" panose="02040503050406030204" pitchFamily="18" charset="0"/>
                      </a:rPr>
                      <m:t>+</m:t>
                    </m:r>
                    <m:sSub>
                      <m:sSubPr>
                        <m:ctrlPr>
                          <a:rPr lang="zh-CN" altLang="zh-CN" sz="1800" i="1">
                            <a:solidFill>
                              <a:srgbClr val="002060"/>
                            </a:solidFill>
                            <a:latin typeface="Cambria Math" panose="02040503050406030204" pitchFamily="18" charset="0"/>
                          </a:rPr>
                        </m:ctrlPr>
                      </m:sSubPr>
                      <m:e>
                        <m:r>
                          <a:rPr lang="en-GB" altLang="zh-CN" sz="1800" i="1">
                            <a:solidFill>
                              <a:srgbClr val="002060"/>
                            </a:solidFill>
                            <a:latin typeface="Cambria Math" panose="02040503050406030204" pitchFamily="18" charset="0"/>
                          </a:rPr>
                          <m:t>𝑤</m:t>
                        </m:r>
                      </m:e>
                      <m:sub>
                        <m:r>
                          <a:rPr lang="en-GB" altLang="zh-CN" sz="1800" i="1">
                            <a:solidFill>
                              <a:srgbClr val="002060"/>
                            </a:solidFill>
                            <a:latin typeface="Cambria Math" panose="02040503050406030204" pitchFamily="18" charset="0"/>
                          </a:rPr>
                          <m:t>3</m:t>
                        </m:r>
                      </m:sub>
                    </m:sSub>
                    <m:sSub>
                      <m:sSubPr>
                        <m:ctrlPr>
                          <a:rPr lang="zh-CN" altLang="zh-CN" sz="1800" i="1">
                            <a:solidFill>
                              <a:srgbClr val="002060"/>
                            </a:solidFill>
                            <a:latin typeface="Cambria Math" panose="02040503050406030204" pitchFamily="18" charset="0"/>
                          </a:rPr>
                        </m:ctrlPr>
                      </m:sSubPr>
                      <m:e>
                        <m:r>
                          <a:rPr lang="en-GB" altLang="zh-CN" sz="1800" i="1">
                            <a:solidFill>
                              <a:srgbClr val="002060"/>
                            </a:solidFill>
                            <a:latin typeface="Cambria Math" panose="02040503050406030204" pitchFamily="18" charset="0"/>
                          </a:rPr>
                          <m:t>𝑥</m:t>
                        </m:r>
                      </m:e>
                      <m:sub>
                        <m:r>
                          <a:rPr lang="en-GB" altLang="zh-CN" sz="1800" i="1">
                            <a:solidFill>
                              <a:srgbClr val="002060"/>
                            </a:solidFill>
                            <a:latin typeface="Cambria Math" panose="02040503050406030204" pitchFamily="18" charset="0"/>
                          </a:rPr>
                          <m:t>3</m:t>
                        </m:r>
                      </m:sub>
                    </m:sSub>
                    <m:r>
                      <a:rPr lang="en-GB" altLang="zh-CN" sz="1800" i="1">
                        <a:solidFill>
                          <a:srgbClr val="002060"/>
                        </a:solidFill>
                        <a:latin typeface="Cambria Math" panose="02040503050406030204" pitchFamily="18" charset="0"/>
                      </a:rPr>
                      <m:t>+</m:t>
                    </m:r>
                    <m:r>
                      <a:rPr lang="en-US" altLang="zh-CN" sz="1800" i="1">
                        <a:solidFill>
                          <a:srgbClr val="002060"/>
                        </a:solidFill>
                        <a:latin typeface="Cambria Math" panose="02040503050406030204" pitchFamily="18" charset="0"/>
                      </a:rPr>
                      <m:t>…</m:t>
                    </m:r>
                    <m:r>
                      <a:rPr lang="en-GB" altLang="zh-CN" sz="1800" i="1">
                        <a:solidFill>
                          <a:srgbClr val="002060"/>
                        </a:solidFill>
                        <a:latin typeface="Cambria Math" panose="02040503050406030204" pitchFamily="18" charset="0"/>
                      </a:rPr>
                      <m:t>+</m:t>
                    </m:r>
                    <m:sSub>
                      <m:sSubPr>
                        <m:ctrlPr>
                          <a:rPr lang="zh-CN" altLang="zh-CN" sz="1800" i="1">
                            <a:solidFill>
                              <a:srgbClr val="002060"/>
                            </a:solidFill>
                            <a:latin typeface="Cambria Math" panose="02040503050406030204" pitchFamily="18" charset="0"/>
                          </a:rPr>
                        </m:ctrlPr>
                      </m:sSubPr>
                      <m:e>
                        <m:r>
                          <a:rPr lang="en-GB" altLang="zh-CN" sz="1800" i="1">
                            <a:solidFill>
                              <a:srgbClr val="002060"/>
                            </a:solidFill>
                            <a:latin typeface="Cambria Math" panose="02040503050406030204" pitchFamily="18" charset="0"/>
                          </a:rPr>
                          <m:t>𝑤</m:t>
                        </m:r>
                      </m:e>
                      <m:sub>
                        <m:r>
                          <a:rPr lang="en-GB" altLang="zh-CN" sz="1800" i="1">
                            <a:solidFill>
                              <a:srgbClr val="002060"/>
                            </a:solidFill>
                            <a:latin typeface="Cambria Math" panose="02040503050406030204" pitchFamily="18" charset="0"/>
                          </a:rPr>
                          <m:t>𝐷</m:t>
                        </m:r>
                      </m:sub>
                    </m:sSub>
                    <m:sSub>
                      <m:sSubPr>
                        <m:ctrlPr>
                          <a:rPr lang="zh-CN" altLang="zh-CN" sz="1800" i="1">
                            <a:solidFill>
                              <a:srgbClr val="002060"/>
                            </a:solidFill>
                            <a:latin typeface="Cambria Math" panose="02040503050406030204" pitchFamily="18" charset="0"/>
                          </a:rPr>
                        </m:ctrlPr>
                      </m:sSubPr>
                      <m:e>
                        <m:r>
                          <a:rPr lang="en-GB" altLang="zh-CN" sz="1800" i="1">
                            <a:solidFill>
                              <a:srgbClr val="002060"/>
                            </a:solidFill>
                            <a:latin typeface="Cambria Math" panose="02040503050406030204" pitchFamily="18" charset="0"/>
                          </a:rPr>
                          <m:t>𝑥</m:t>
                        </m:r>
                      </m:e>
                      <m:sub>
                        <m:r>
                          <a:rPr lang="en-GB" altLang="zh-CN" sz="1800" i="1">
                            <a:solidFill>
                              <a:srgbClr val="002060"/>
                            </a:solidFill>
                            <a:latin typeface="Cambria Math" panose="02040503050406030204" pitchFamily="18" charset="0"/>
                          </a:rPr>
                          <m:t>𝐷</m:t>
                        </m:r>
                      </m:sub>
                    </m:sSub>
                  </m:oMath>
                </a14:m>
                <a:r>
                  <a:rPr lang="en-GB" altLang="zh-CN" sz="1800" i="1" dirty="0">
                    <a:solidFill>
                      <a:srgbClr val="002060"/>
                    </a:solidFill>
                    <a:latin typeface="Cambria Math" panose="02040503050406030204" pitchFamily="18" charset="0"/>
                  </a:rPr>
                  <a:t> (1)</a:t>
                </a:r>
              </a:p>
            </p:txBody>
          </p:sp>
        </mc:Choice>
        <mc:Fallback xmlns="">
          <p:sp>
            <p:nvSpPr>
              <p:cNvPr id="5" name="矩形 4"/>
              <p:cNvSpPr>
                <a:spLocks noRot="1" noChangeAspect="1" noMove="1" noResize="1" noEditPoints="1" noAdjustHandles="1" noChangeArrowheads="1" noChangeShapeType="1" noTextEdit="1"/>
              </p:cNvSpPr>
              <p:nvPr/>
            </p:nvSpPr>
            <p:spPr>
              <a:xfrm>
                <a:off x="1617375" y="2602850"/>
                <a:ext cx="5974050" cy="369332"/>
              </a:xfrm>
              <a:prstGeom prst="rect">
                <a:avLst/>
              </a:prstGeom>
              <a:blipFill rotWithShape="0">
                <a:blip r:embed="rId3"/>
                <a:stretch>
                  <a:fillRect t="-11475" b="-22951"/>
                </a:stretch>
              </a:blipFill>
            </p:spPr>
            <p:txBody>
              <a:bodyPr/>
              <a:lstStyle/>
              <a:p>
                <a:r>
                  <a:rPr lang="zh-CN" altLang="en-US">
                    <a:noFill/>
                  </a:rPr>
                  <a:t> </a:t>
                </a:r>
              </a:p>
            </p:txBody>
          </p:sp>
        </mc:Fallback>
      </mc:AlternateContent>
      <p:cxnSp>
        <p:nvCxnSpPr>
          <p:cNvPr id="7" name="直接箭头连接符 6"/>
          <p:cNvCxnSpPr/>
          <p:nvPr/>
        </p:nvCxnSpPr>
        <p:spPr bwMode="auto">
          <a:xfrm flipH="1">
            <a:off x="1268171" y="2895600"/>
            <a:ext cx="2618029" cy="2124075"/>
          </a:xfrm>
          <a:prstGeom prst="straightConnector1">
            <a:avLst/>
          </a:prstGeom>
          <a:solidFill>
            <a:schemeClr val="accent1"/>
          </a:solidFill>
          <a:ln w="47625" cap="flat" cmpd="sng" algn="ctr">
            <a:solidFill>
              <a:srgbClr val="72AF2F"/>
            </a:solidFill>
            <a:prstDash val="solid"/>
            <a:round/>
            <a:headEnd type="none" w="med" len="med"/>
            <a:tailEnd type="triangle"/>
          </a:ln>
          <a:effectLst/>
        </p:spPr>
      </p:cxnSp>
      <p:cxnSp>
        <p:nvCxnSpPr>
          <p:cNvPr id="9" name="直接箭头连接符 8"/>
          <p:cNvCxnSpPr/>
          <p:nvPr/>
        </p:nvCxnSpPr>
        <p:spPr bwMode="auto">
          <a:xfrm flipH="1" flipV="1">
            <a:off x="1268171" y="1962150"/>
            <a:ext cx="874954" cy="742950"/>
          </a:xfrm>
          <a:prstGeom prst="straightConnector1">
            <a:avLst/>
          </a:prstGeom>
          <a:solidFill>
            <a:schemeClr val="accent1"/>
          </a:solidFill>
          <a:ln w="47625" cap="flat" cmpd="sng" algn="ctr">
            <a:solidFill>
              <a:srgbClr val="0000FF"/>
            </a:solidFill>
            <a:prstDash val="solid"/>
            <a:round/>
            <a:headEnd type="none" w="med" len="med"/>
            <a:tailEnd type="triangle"/>
          </a:ln>
          <a:effectLst/>
        </p:spPr>
      </p:cxnSp>
      <p:cxnSp>
        <p:nvCxnSpPr>
          <p:cNvPr id="18" name="直接箭头连接符 17"/>
          <p:cNvCxnSpPr>
            <a:stCxn id="5" idx="2"/>
          </p:cNvCxnSpPr>
          <p:nvPr/>
        </p:nvCxnSpPr>
        <p:spPr bwMode="auto">
          <a:xfrm flipH="1">
            <a:off x="1543349" y="2972182"/>
            <a:ext cx="3061051" cy="2201656"/>
          </a:xfrm>
          <a:prstGeom prst="straightConnector1">
            <a:avLst/>
          </a:prstGeom>
          <a:solidFill>
            <a:schemeClr val="accent1"/>
          </a:solidFill>
          <a:ln w="47625" cap="flat" cmpd="sng" algn="ctr">
            <a:solidFill>
              <a:srgbClr val="72AF2F"/>
            </a:solidFill>
            <a:prstDash val="solid"/>
            <a:round/>
            <a:headEnd type="none" w="med" len="med"/>
            <a:tailEnd type="triangle"/>
          </a:ln>
          <a:effectLst/>
        </p:spPr>
      </p:cxnSp>
      <p:cxnSp>
        <p:nvCxnSpPr>
          <p:cNvPr id="20" name="直接箭头连接符 19"/>
          <p:cNvCxnSpPr/>
          <p:nvPr/>
        </p:nvCxnSpPr>
        <p:spPr bwMode="auto">
          <a:xfrm flipH="1">
            <a:off x="1695750" y="2895600"/>
            <a:ext cx="5009850" cy="2430638"/>
          </a:xfrm>
          <a:prstGeom prst="straightConnector1">
            <a:avLst/>
          </a:prstGeom>
          <a:solidFill>
            <a:schemeClr val="accent1"/>
          </a:solidFill>
          <a:ln w="47625" cap="flat" cmpd="sng" algn="ctr">
            <a:solidFill>
              <a:srgbClr val="72AF2F"/>
            </a:solidFill>
            <a:prstDash val="solid"/>
            <a:round/>
            <a:headEnd type="none" w="med" len="med"/>
            <a:tailEnd type="triangle"/>
          </a:ln>
          <a:effectLst/>
        </p:spPr>
      </p:cxnSp>
      <p:sp>
        <p:nvSpPr>
          <p:cNvPr id="22" name="文本框 21"/>
          <p:cNvSpPr txBox="1"/>
          <p:nvPr/>
        </p:nvSpPr>
        <p:spPr>
          <a:xfrm rot="19031614">
            <a:off x="5770030" y="3136669"/>
            <a:ext cx="3549558" cy="430887"/>
          </a:xfrm>
          <a:prstGeom prst="rect">
            <a:avLst/>
          </a:prstGeom>
          <a:solidFill>
            <a:srgbClr val="FFFF00"/>
          </a:solidFill>
        </p:spPr>
        <p:txBody>
          <a:bodyPr wrap="square" rtlCol="0">
            <a:spAutoFit/>
          </a:bodyPr>
          <a:lstStyle/>
          <a:p>
            <a:pPr algn="ctr"/>
            <a:r>
              <a:rPr lang="en-US" altLang="zh-CN" sz="2200" b="1" dirty="0" smtClean="0">
                <a:solidFill>
                  <a:srgbClr val="FF0000"/>
                </a:solidFill>
              </a:rPr>
              <a:t>Move from backup slide</a:t>
            </a:r>
            <a:endParaRPr lang="zh-CN" altLang="en-US" sz="2200" b="1" dirty="0">
              <a:solidFill>
                <a:srgbClr val="FF0000"/>
              </a:solidFill>
            </a:endParaRPr>
          </a:p>
        </p:txBody>
      </p:sp>
    </p:spTree>
    <p:extLst>
      <p:ext uri="{BB962C8B-B14F-4D97-AF65-F5344CB8AC3E}">
        <p14:creationId xmlns:p14="http://schemas.microsoft.com/office/powerpoint/2010/main" val="1766995277"/>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157179" y="134938"/>
            <a:ext cx="8308975" cy="412750"/>
          </a:xfrm>
        </p:spPr>
        <p:txBody>
          <a:bodyPr/>
          <a:lstStyle/>
          <a:p>
            <a:pPr>
              <a:defRPr/>
            </a:pPr>
            <a:r>
              <a:rPr lang="en-GB" altLang="zh-CN" sz="2400" dirty="0"/>
              <a:t>Background: how to measure individual service </a:t>
            </a:r>
            <a:r>
              <a:rPr lang="en-GB" altLang="zh-CN" sz="2400" dirty="0" smtClean="0"/>
              <a:t>experience (cont.)</a:t>
            </a:r>
            <a:endParaRPr lang="en-US" altLang="zh-CN" sz="2100" dirty="0" smtClean="0"/>
          </a:p>
        </p:txBody>
      </p:sp>
      <mc:AlternateContent xmlns:mc="http://schemas.openxmlformats.org/markup-compatibility/2006" xmlns:a14="http://schemas.microsoft.com/office/drawing/2010/main">
        <mc:Choice Requires="a14">
          <p:sp>
            <p:nvSpPr>
              <p:cNvPr id="8" name="文本占位符 3"/>
              <p:cNvSpPr>
                <a:spLocks noGrp="1"/>
              </p:cNvSpPr>
              <p:nvPr>
                <p:ph type="body" sz="quarter" idx="10"/>
              </p:nvPr>
            </p:nvSpPr>
            <p:spPr>
              <a:xfrm>
                <a:off x="179512" y="664556"/>
                <a:ext cx="8784976" cy="5438700"/>
              </a:xfrm>
            </p:spPr>
            <p:txBody>
              <a:bodyPr/>
              <a:lstStyle/>
              <a:p>
                <a:pPr marL="230400" indent="-230400">
                  <a:spcBef>
                    <a:spcPts val="0"/>
                  </a:spcBef>
                  <a:spcAft>
                    <a:spcPts val="600"/>
                  </a:spcAft>
                  <a:buClr>
                    <a:srgbClr val="461100"/>
                  </a:buClr>
                  <a:buSzPct val="100000"/>
                  <a:buBlip>
                    <a:blip r:embed="rId3"/>
                  </a:buBlip>
                  <a:defRPr/>
                </a:pPr>
                <a:r>
                  <a:rPr lang="en-US" altLang="zh-CN" sz="2400" dirty="0">
                    <a:solidFill>
                      <a:schemeClr val="tx1"/>
                    </a:solidFill>
                    <a:hlinkClick r:id="rId4"/>
                  </a:rPr>
                  <a:t>Data normalization or feature </a:t>
                </a:r>
                <a:r>
                  <a:rPr lang="en-US" altLang="zh-CN" sz="2400" dirty="0" smtClean="0">
                    <a:solidFill>
                      <a:schemeClr val="tx1"/>
                    </a:solidFill>
                    <a:hlinkClick r:id="rId4"/>
                  </a:rPr>
                  <a:t>scaling</a:t>
                </a:r>
                <a:endParaRPr lang="en-US" altLang="zh-CN" sz="2400" dirty="0" smtClean="0">
                  <a:solidFill>
                    <a:schemeClr val="tx1"/>
                  </a:solidFill>
                </a:endParaRPr>
              </a:p>
              <a:p>
                <a:pPr marL="1200150" lvl="1" indent="-457200">
                  <a:spcBef>
                    <a:spcPts val="0"/>
                  </a:spcBef>
                  <a:spcAft>
                    <a:spcPts val="600"/>
                  </a:spcAft>
                  <a:buSzPct val="100000"/>
                  <a:buFont typeface="Courier New" panose="02070309020205020404" pitchFamily="49" charset="0"/>
                  <a:buChar char="o"/>
                  <a:defRPr/>
                </a:pPr>
                <a:r>
                  <a:rPr lang="en-US" altLang="zh-CN" sz="2100" kern="1200" dirty="0" smtClean="0">
                    <a:solidFill>
                      <a:srgbClr val="002060"/>
                    </a:solidFill>
                    <a:latin typeface="Times New Roman" pitchFamily="18" charset="0"/>
                  </a:rPr>
                  <a:t>Since </a:t>
                </a:r>
                <a:r>
                  <a:rPr lang="en-US" altLang="zh-CN" sz="2100" kern="1200" dirty="0">
                    <a:solidFill>
                      <a:srgbClr val="002060"/>
                    </a:solidFill>
                    <a:latin typeface="Times New Roman" pitchFamily="18" charset="0"/>
                  </a:rPr>
                  <a:t>the range of values of raw data varies widely, in some machine learning algorithms, objective functions will not work properly without normalization. </a:t>
                </a:r>
                <a:endParaRPr lang="en-US" altLang="zh-CN" sz="2100" kern="1200" dirty="0" smtClean="0">
                  <a:solidFill>
                    <a:srgbClr val="002060"/>
                  </a:solidFill>
                  <a:latin typeface="Times New Roman" pitchFamily="18" charset="0"/>
                </a:endParaRPr>
              </a:p>
              <a:p>
                <a:pPr marL="1200150" lvl="1" indent="-457200">
                  <a:spcBef>
                    <a:spcPts val="0"/>
                  </a:spcBef>
                  <a:spcAft>
                    <a:spcPts val="600"/>
                  </a:spcAft>
                  <a:buSzPct val="100000"/>
                  <a:buFont typeface="Courier New" panose="02070309020205020404" pitchFamily="49" charset="0"/>
                  <a:buChar char="o"/>
                  <a:defRPr/>
                </a:pPr>
                <a:r>
                  <a:rPr lang="en-US" altLang="zh-CN" sz="2100" kern="1200" dirty="0" smtClean="0">
                    <a:solidFill>
                      <a:srgbClr val="002060"/>
                    </a:solidFill>
                    <a:latin typeface="Times New Roman" pitchFamily="18" charset="0"/>
                  </a:rPr>
                  <a:t>For </a:t>
                </a:r>
                <a:r>
                  <a:rPr lang="en-US" altLang="zh-CN" sz="2100" kern="1200" dirty="0">
                    <a:solidFill>
                      <a:srgbClr val="002060"/>
                    </a:solidFill>
                    <a:latin typeface="Times New Roman" pitchFamily="18" charset="0"/>
                  </a:rPr>
                  <a:t>example, linear </a:t>
                </a:r>
                <a:r>
                  <a:rPr lang="en-GB" altLang="zh-CN" sz="2100" kern="1200" dirty="0">
                    <a:solidFill>
                      <a:srgbClr val="002060"/>
                    </a:solidFill>
                    <a:latin typeface="Times New Roman" pitchFamily="18" charset="0"/>
                  </a:rPr>
                  <a:t>regression model </a:t>
                </a:r>
                <a:r>
                  <a:rPr lang="en-GB" altLang="zh-CN" sz="2100" kern="1200" dirty="0" smtClean="0">
                    <a:solidFill>
                      <a:srgbClr val="002060"/>
                    </a:solidFill>
                    <a:latin typeface="Times New Roman" pitchFamily="18" charset="0"/>
                  </a:rPr>
                  <a:t>in </a:t>
                </a:r>
                <a:r>
                  <a:rPr lang="en-GB" altLang="zh-CN" sz="2100" kern="1200" dirty="0">
                    <a:solidFill>
                      <a:srgbClr val="002060"/>
                    </a:solidFill>
                    <a:latin typeface="Times New Roman" pitchFamily="18" charset="0"/>
                  </a:rPr>
                  <a:t>formula (1), </a:t>
                </a:r>
                <a14:m>
                  <m:oMath xmlns:m="http://schemas.openxmlformats.org/officeDocument/2006/math">
                    <m:r>
                      <a:rPr lang="en-GB" altLang="zh-CN" sz="2100" i="1" kern="1200">
                        <a:solidFill>
                          <a:srgbClr val="002060"/>
                        </a:solidFill>
                        <a:latin typeface="Cambria Math" panose="02040503050406030204" pitchFamily="18" charset="0"/>
                      </a:rPr>
                      <m:t>𝑊</m:t>
                    </m:r>
                    <m:r>
                      <a:rPr lang="en-GB" altLang="zh-CN" sz="2100" i="1" kern="1200">
                        <a:solidFill>
                          <a:srgbClr val="002060"/>
                        </a:solidFill>
                        <a:latin typeface="Cambria Math" panose="02040503050406030204" pitchFamily="18" charset="0"/>
                      </a:rPr>
                      <m:t>=</m:t>
                    </m:r>
                    <m:r>
                      <a:rPr lang="en-GB" altLang="zh-CN" sz="2100" kern="1200">
                        <a:solidFill>
                          <a:srgbClr val="002060"/>
                        </a:solidFill>
                        <a:latin typeface="Cambria Math" panose="02040503050406030204" pitchFamily="18" charset="0"/>
                      </a:rPr>
                      <m:t>(</m:t>
                    </m:r>
                    <m:r>
                      <a:rPr lang="en-GB" altLang="zh-CN" sz="2100" i="1" kern="1200">
                        <a:solidFill>
                          <a:srgbClr val="002060"/>
                        </a:solidFill>
                        <a:latin typeface="Cambria Math" panose="02040503050406030204" pitchFamily="18" charset="0"/>
                      </a:rPr>
                      <m:t> </m:t>
                    </m:r>
                    <m:sSub>
                      <m:sSubPr>
                        <m:ctrlPr>
                          <a:rPr lang="zh-CN" altLang="zh-CN" sz="2100" i="1" kern="1200">
                            <a:solidFill>
                              <a:srgbClr val="002060"/>
                            </a:solidFill>
                            <a:latin typeface="Cambria Math" panose="02040503050406030204" pitchFamily="18" charset="0"/>
                          </a:rPr>
                        </m:ctrlPr>
                      </m:sSubPr>
                      <m:e>
                        <m:r>
                          <a:rPr lang="en-GB" altLang="zh-CN" sz="2100" i="1" kern="1200">
                            <a:solidFill>
                              <a:srgbClr val="002060"/>
                            </a:solidFill>
                            <a:latin typeface="Cambria Math" panose="02040503050406030204" pitchFamily="18" charset="0"/>
                          </a:rPr>
                          <m:t>𝑤</m:t>
                        </m:r>
                      </m:e>
                      <m:sub>
                        <m:r>
                          <a:rPr lang="en-GB" altLang="zh-CN" sz="2100" i="1" kern="1200">
                            <a:solidFill>
                              <a:srgbClr val="002060"/>
                            </a:solidFill>
                            <a:latin typeface="Cambria Math" panose="02040503050406030204" pitchFamily="18" charset="0"/>
                          </a:rPr>
                          <m:t>0</m:t>
                        </m:r>
                      </m:sub>
                    </m:sSub>
                    <m:r>
                      <a:rPr lang="en-GB" altLang="zh-CN" sz="2100" i="1" kern="1200">
                        <a:solidFill>
                          <a:srgbClr val="002060"/>
                        </a:solidFill>
                        <a:latin typeface="Cambria Math" panose="02040503050406030204" pitchFamily="18" charset="0"/>
                      </a:rPr>
                      <m:t>,</m:t>
                    </m:r>
                    <m:sSub>
                      <m:sSubPr>
                        <m:ctrlPr>
                          <a:rPr lang="zh-CN" altLang="zh-CN" sz="2100" i="1" kern="1200">
                            <a:solidFill>
                              <a:srgbClr val="002060"/>
                            </a:solidFill>
                            <a:latin typeface="Cambria Math" panose="02040503050406030204" pitchFamily="18" charset="0"/>
                          </a:rPr>
                        </m:ctrlPr>
                      </m:sSubPr>
                      <m:e>
                        <m:r>
                          <a:rPr lang="en-GB" altLang="zh-CN" sz="2100" i="1" kern="1200">
                            <a:solidFill>
                              <a:srgbClr val="002060"/>
                            </a:solidFill>
                            <a:latin typeface="Cambria Math" panose="02040503050406030204" pitchFamily="18" charset="0"/>
                          </a:rPr>
                          <m:t>𝑤</m:t>
                        </m:r>
                      </m:e>
                      <m:sub>
                        <m:r>
                          <a:rPr lang="en-GB" altLang="zh-CN" sz="2100" i="1" kern="1200">
                            <a:solidFill>
                              <a:srgbClr val="002060"/>
                            </a:solidFill>
                            <a:latin typeface="Cambria Math" panose="02040503050406030204" pitchFamily="18" charset="0"/>
                          </a:rPr>
                          <m:t>1</m:t>
                        </m:r>
                      </m:sub>
                    </m:sSub>
                    <m:r>
                      <a:rPr lang="en-GB" altLang="zh-CN" sz="2100" i="1" kern="1200">
                        <a:solidFill>
                          <a:srgbClr val="002060"/>
                        </a:solidFill>
                        <a:latin typeface="Cambria Math" panose="02040503050406030204" pitchFamily="18" charset="0"/>
                      </a:rPr>
                      <m:t> </m:t>
                    </m:r>
                    <m:sSub>
                      <m:sSubPr>
                        <m:ctrlPr>
                          <a:rPr lang="zh-CN" altLang="zh-CN" sz="2100" i="1" kern="1200">
                            <a:solidFill>
                              <a:srgbClr val="002060"/>
                            </a:solidFill>
                            <a:latin typeface="Cambria Math" panose="02040503050406030204" pitchFamily="18" charset="0"/>
                          </a:rPr>
                        </m:ctrlPr>
                      </m:sSubPr>
                      <m:e>
                        <m:r>
                          <a:rPr lang="en-GB" altLang="zh-CN" sz="2100" i="1" kern="1200">
                            <a:solidFill>
                              <a:srgbClr val="002060"/>
                            </a:solidFill>
                            <a:latin typeface="Cambria Math" panose="02040503050406030204" pitchFamily="18" charset="0"/>
                          </a:rPr>
                          <m:t>𝑤</m:t>
                        </m:r>
                      </m:e>
                      <m:sub>
                        <m:r>
                          <a:rPr lang="en-GB" altLang="zh-CN" sz="2100" i="1" kern="1200">
                            <a:solidFill>
                              <a:srgbClr val="002060"/>
                            </a:solidFill>
                            <a:latin typeface="Cambria Math" panose="02040503050406030204" pitchFamily="18" charset="0"/>
                          </a:rPr>
                          <m:t>2</m:t>
                        </m:r>
                      </m:sub>
                    </m:sSub>
                    <m:r>
                      <a:rPr lang="en-GB" altLang="zh-CN" sz="2100" i="1" kern="1200">
                        <a:solidFill>
                          <a:srgbClr val="002060"/>
                        </a:solidFill>
                        <a:latin typeface="Cambria Math" panose="02040503050406030204" pitchFamily="18" charset="0"/>
                      </a:rPr>
                      <m:t>,</m:t>
                    </m:r>
                    <m:sSub>
                      <m:sSubPr>
                        <m:ctrlPr>
                          <a:rPr lang="zh-CN" altLang="zh-CN" sz="2100" i="1" kern="1200">
                            <a:solidFill>
                              <a:srgbClr val="002060"/>
                            </a:solidFill>
                            <a:latin typeface="Cambria Math" panose="02040503050406030204" pitchFamily="18" charset="0"/>
                          </a:rPr>
                        </m:ctrlPr>
                      </m:sSubPr>
                      <m:e>
                        <m:r>
                          <a:rPr lang="en-GB" altLang="zh-CN" sz="2100" i="1" kern="1200">
                            <a:solidFill>
                              <a:srgbClr val="002060"/>
                            </a:solidFill>
                            <a:latin typeface="Cambria Math" panose="02040503050406030204" pitchFamily="18" charset="0"/>
                          </a:rPr>
                          <m:t>𝑤</m:t>
                        </m:r>
                      </m:e>
                      <m:sub>
                        <m:r>
                          <a:rPr lang="en-GB" altLang="zh-CN" sz="2100" i="1" kern="1200">
                            <a:solidFill>
                              <a:srgbClr val="002060"/>
                            </a:solidFill>
                            <a:latin typeface="Cambria Math" panose="02040503050406030204" pitchFamily="18" charset="0"/>
                          </a:rPr>
                          <m:t>3</m:t>
                        </m:r>
                      </m:sub>
                    </m:sSub>
                    <m:r>
                      <a:rPr lang="en-GB" altLang="zh-CN" sz="2100" kern="1200">
                        <a:solidFill>
                          <a:srgbClr val="002060"/>
                        </a:solidFill>
                        <a:latin typeface="Cambria Math" panose="02040503050406030204" pitchFamily="18" charset="0"/>
                      </a:rPr>
                      <m:t>,</m:t>
                    </m:r>
                    <m:r>
                      <a:rPr lang="en-GB" altLang="zh-CN" sz="2100" i="1" kern="1200">
                        <a:solidFill>
                          <a:srgbClr val="002060"/>
                        </a:solidFill>
                        <a:latin typeface="Cambria Math" panose="02040503050406030204" pitchFamily="18" charset="0"/>
                      </a:rPr>
                      <m:t> </m:t>
                    </m:r>
                    <m:r>
                      <a:rPr lang="en-US" altLang="zh-CN" sz="2100" i="1" kern="1200">
                        <a:solidFill>
                          <a:srgbClr val="002060"/>
                        </a:solidFill>
                        <a:latin typeface="Cambria Math" panose="02040503050406030204" pitchFamily="18" charset="0"/>
                      </a:rPr>
                      <m:t>…</m:t>
                    </m:r>
                    <m:r>
                      <a:rPr lang="en-GB" altLang="zh-CN" sz="2100" i="1" kern="1200">
                        <a:solidFill>
                          <a:srgbClr val="002060"/>
                        </a:solidFill>
                        <a:latin typeface="Cambria Math" panose="02040503050406030204" pitchFamily="18" charset="0"/>
                      </a:rPr>
                      <m:t>, </m:t>
                    </m:r>
                    <m:sSub>
                      <m:sSubPr>
                        <m:ctrlPr>
                          <a:rPr lang="zh-CN" altLang="zh-CN" sz="2100" i="1" kern="1200">
                            <a:solidFill>
                              <a:srgbClr val="002060"/>
                            </a:solidFill>
                            <a:latin typeface="Cambria Math" panose="02040503050406030204" pitchFamily="18" charset="0"/>
                          </a:rPr>
                        </m:ctrlPr>
                      </m:sSubPr>
                      <m:e>
                        <m:r>
                          <a:rPr lang="en-GB" altLang="zh-CN" sz="2100" i="1" kern="1200">
                            <a:solidFill>
                              <a:srgbClr val="002060"/>
                            </a:solidFill>
                            <a:latin typeface="Cambria Math" panose="02040503050406030204" pitchFamily="18" charset="0"/>
                          </a:rPr>
                          <m:t>𝑤</m:t>
                        </m:r>
                      </m:e>
                      <m:sub>
                        <m:r>
                          <a:rPr lang="en-GB" altLang="zh-CN" sz="2100" i="1" kern="1200">
                            <a:solidFill>
                              <a:srgbClr val="002060"/>
                            </a:solidFill>
                            <a:latin typeface="Cambria Math" panose="02040503050406030204" pitchFamily="18" charset="0"/>
                          </a:rPr>
                          <m:t>𝐷</m:t>
                        </m:r>
                      </m:sub>
                    </m:sSub>
                    <m:r>
                      <a:rPr lang="en-GB" altLang="zh-CN" sz="2100" i="1" kern="1200">
                        <a:solidFill>
                          <a:srgbClr val="002060"/>
                        </a:solidFill>
                        <a:latin typeface="Cambria Math" panose="02040503050406030204" pitchFamily="18" charset="0"/>
                      </a:rPr>
                      <m:t>)</m:t>
                    </m:r>
                  </m:oMath>
                </a14:m>
                <a:r>
                  <a:rPr lang="en-GB" altLang="zh-CN" sz="2100" kern="1200" dirty="0">
                    <a:solidFill>
                      <a:srgbClr val="002060"/>
                    </a:solidFill>
                    <a:latin typeface="Times New Roman" pitchFamily="18" charset="0"/>
                  </a:rPr>
                  <a:t> who acts as weight vector may not work properly as </a:t>
                </a:r>
                <a:r>
                  <a:rPr lang="en-US" altLang="zh-CN" sz="2100" kern="1200" dirty="0">
                    <a:solidFill>
                      <a:srgbClr val="002060"/>
                    </a:solidFill>
                    <a:latin typeface="Times New Roman" pitchFamily="18" charset="0"/>
                  </a:rPr>
                  <a:t>the range of values of raw data varies </a:t>
                </a:r>
                <a:r>
                  <a:rPr lang="en-US" altLang="zh-CN" sz="2100" kern="1200" dirty="0" smtClean="0">
                    <a:solidFill>
                      <a:srgbClr val="002060"/>
                    </a:solidFill>
                    <a:latin typeface="Times New Roman" pitchFamily="18" charset="0"/>
                  </a:rPr>
                  <a:t>widely.</a:t>
                </a:r>
              </a:p>
              <a:p>
                <a:pPr marL="1200150" lvl="1" indent="-457200">
                  <a:spcBef>
                    <a:spcPts val="0"/>
                  </a:spcBef>
                  <a:spcAft>
                    <a:spcPts val="600"/>
                  </a:spcAft>
                  <a:buSzPct val="100000"/>
                  <a:buFont typeface="Courier New" panose="02070309020205020404" pitchFamily="49" charset="0"/>
                  <a:buChar char="o"/>
                  <a:defRPr/>
                </a:pPr>
                <a:r>
                  <a:rPr lang="en-US" altLang="zh-CN" sz="2100" kern="1200" dirty="0" smtClean="0">
                    <a:solidFill>
                      <a:srgbClr val="002060"/>
                    </a:solidFill>
                    <a:latin typeface="Times New Roman" pitchFamily="18" charset="0"/>
                  </a:rPr>
                  <a:t>Another </a:t>
                </a:r>
                <a:r>
                  <a:rPr lang="en-US" altLang="zh-CN" sz="2100" kern="1200" dirty="0">
                    <a:solidFill>
                      <a:srgbClr val="002060"/>
                    </a:solidFill>
                    <a:latin typeface="Times New Roman" pitchFamily="18" charset="0"/>
                  </a:rPr>
                  <a:t>example is that the majority of classifiers calculate the distance between two points by the Euclidean distance. If one of the features has a broad range of values, the distance will be governed by this particular feature. Therefore, the range of all features should be normalized so that each feature contributes approximately proportionately to the final distance. </a:t>
                </a:r>
              </a:p>
              <a:p>
                <a:pPr marL="1200150" lvl="1" indent="-457200">
                  <a:spcBef>
                    <a:spcPts val="0"/>
                  </a:spcBef>
                  <a:spcAft>
                    <a:spcPts val="600"/>
                  </a:spcAft>
                  <a:buSzPct val="100000"/>
                  <a:buFont typeface="Courier New" panose="02070309020205020404" pitchFamily="49" charset="0"/>
                  <a:buChar char="o"/>
                  <a:defRPr/>
                </a:pPr>
                <a:r>
                  <a:rPr lang="en-US" altLang="zh-CN" sz="2100" kern="1200" dirty="0" smtClean="0">
                    <a:solidFill>
                      <a:srgbClr val="002060"/>
                    </a:solidFill>
                    <a:latin typeface="Times New Roman" pitchFamily="18" charset="0"/>
                  </a:rPr>
                  <a:t>Another </a:t>
                </a:r>
                <a:r>
                  <a:rPr lang="en-US" altLang="zh-CN" sz="2100" kern="1200" dirty="0">
                    <a:solidFill>
                      <a:srgbClr val="002060"/>
                    </a:solidFill>
                    <a:latin typeface="Times New Roman" pitchFamily="18" charset="0"/>
                  </a:rPr>
                  <a:t>reason why feature scaling is applied is that gradient descent converges much faster with feature scaling than without it</a:t>
                </a:r>
                <a:r>
                  <a:rPr lang="en-US" altLang="zh-CN" sz="2100" kern="1200" dirty="0" smtClean="0">
                    <a:solidFill>
                      <a:srgbClr val="002060"/>
                    </a:solidFill>
                    <a:latin typeface="Times New Roman" pitchFamily="18" charset="0"/>
                  </a:rPr>
                  <a:t>.</a:t>
                </a:r>
                <a:endParaRPr lang="en-US" altLang="zh-CN" sz="2100" dirty="0">
                  <a:solidFill>
                    <a:srgbClr val="002060"/>
                  </a:solidFill>
                </a:endParaRPr>
              </a:p>
              <a:p>
                <a:pPr lvl="0">
                  <a:spcBef>
                    <a:spcPts val="0"/>
                  </a:spcBef>
                  <a:spcAft>
                    <a:spcPts val="600"/>
                  </a:spcAft>
                  <a:buClr>
                    <a:srgbClr val="461100"/>
                  </a:buClr>
                  <a:buSzPct val="100000"/>
                  <a:defRPr/>
                </a:pPr>
                <a:endParaRPr lang="zh-CN" altLang="zh-CN" sz="2200" kern="1200" dirty="0">
                  <a:solidFill>
                    <a:schemeClr val="tx2"/>
                  </a:solidFill>
                  <a:latin typeface="+mn-lt"/>
                </a:endParaRPr>
              </a:p>
            </p:txBody>
          </p:sp>
        </mc:Choice>
        <mc:Fallback xmlns="">
          <p:sp>
            <p:nvSpPr>
              <p:cNvPr id="8" name="文本占位符 3"/>
              <p:cNvSpPr>
                <a:spLocks noGrp="1" noRot="1" noChangeAspect="1" noMove="1" noResize="1" noEditPoints="1" noAdjustHandles="1" noChangeArrowheads="1" noChangeShapeType="1" noTextEdit="1"/>
              </p:cNvSpPr>
              <p:nvPr>
                <p:ph type="body" sz="quarter" idx="10"/>
              </p:nvPr>
            </p:nvSpPr>
            <p:spPr>
              <a:xfrm>
                <a:off x="179512" y="664556"/>
                <a:ext cx="8784976" cy="5438700"/>
              </a:xfrm>
              <a:blipFill rotWithShape="0">
                <a:blip r:embed="rId5"/>
                <a:stretch>
                  <a:fillRect t="-1682" r="-763"/>
                </a:stretch>
              </a:blipFill>
            </p:spPr>
            <p:txBody>
              <a:bodyPr/>
              <a:lstStyle/>
              <a:p>
                <a:r>
                  <a:rPr lang="en-US">
                    <a:noFill/>
                  </a:rPr>
                  <a:t> </a:t>
                </a:r>
              </a:p>
            </p:txBody>
          </p:sp>
        </mc:Fallback>
      </mc:AlternateContent>
    </p:spTree>
    <p:extLst>
      <p:ext uri="{BB962C8B-B14F-4D97-AF65-F5344CB8AC3E}">
        <p14:creationId xmlns:p14="http://schemas.microsoft.com/office/powerpoint/2010/main" val="2459192163"/>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Placeholder 2"/>
          <p:cNvSpPr txBox="1">
            <a:spLocks/>
          </p:cNvSpPr>
          <p:nvPr/>
        </p:nvSpPr>
        <p:spPr bwMode="auto">
          <a:xfrm>
            <a:off x="417513" y="150813"/>
            <a:ext cx="8308975"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buFontTx/>
              <a:buNone/>
            </a:pPr>
            <a:r>
              <a:rPr lang="en-US" altLang="zh-CN" sz="2400" dirty="0" smtClean="0"/>
              <a:t>How SA2/SA5 work jointly to meet tenant requirements</a:t>
            </a:r>
            <a:endParaRPr lang="en-US" altLang="zh-CN" sz="2100" dirty="0"/>
          </a:p>
        </p:txBody>
      </p:sp>
      <p:sp>
        <p:nvSpPr>
          <p:cNvPr id="8" name="文本框 7"/>
          <p:cNvSpPr txBox="1"/>
          <p:nvPr/>
        </p:nvSpPr>
        <p:spPr>
          <a:xfrm>
            <a:off x="251520" y="686585"/>
            <a:ext cx="8568952" cy="1277273"/>
          </a:xfrm>
          <a:prstGeom prst="rect">
            <a:avLst/>
          </a:prstGeom>
          <a:noFill/>
        </p:spPr>
        <p:txBody>
          <a:bodyPr wrap="square" rtlCol="0">
            <a:spAutoFit/>
          </a:bodyPr>
          <a:lstStyle/>
          <a:p>
            <a:pPr marL="230400" indent="-230400">
              <a:spcBef>
                <a:spcPts val="0"/>
              </a:spcBef>
              <a:spcAft>
                <a:spcPts val="600"/>
              </a:spcAft>
              <a:buClr>
                <a:srgbClr val="461100"/>
              </a:buClr>
              <a:buSzPct val="100000"/>
              <a:buBlip>
                <a:blip r:embed="rId3"/>
              </a:buBlip>
              <a:defRPr/>
            </a:pPr>
            <a:r>
              <a:rPr lang="en-US" altLang="zh-CN" sz="1800" dirty="0" smtClean="0">
                <a:solidFill>
                  <a:schemeClr val="tx2"/>
                </a:solidFill>
                <a:latin typeface="+mn-lt"/>
                <a:cs typeface="+mn-cs"/>
              </a:rPr>
              <a:t>NWDAF should combine the </a:t>
            </a:r>
            <a:r>
              <a:rPr lang="en-US" altLang="zh-CN" sz="1800" dirty="0">
                <a:solidFill>
                  <a:schemeClr val="tx2"/>
                </a:solidFill>
                <a:latin typeface="+mn-lt"/>
                <a:cs typeface="+mn-cs"/>
              </a:rPr>
              <a:t>percentage of UEs’ experience per application that has been satisfied (in SA2) and the associated network level KPIs (in SA5) </a:t>
            </a:r>
            <a:endParaRPr lang="en-US" altLang="zh-CN" sz="1800" dirty="0" smtClean="0">
              <a:solidFill>
                <a:schemeClr val="tx2"/>
              </a:solidFill>
              <a:latin typeface="+mn-lt"/>
              <a:cs typeface="+mn-cs"/>
            </a:endParaRPr>
          </a:p>
          <a:p>
            <a:pPr marL="230400" indent="-230400">
              <a:spcBef>
                <a:spcPts val="0"/>
              </a:spcBef>
              <a:spcAft>
                <a:spcPts val="600"/>
              </a:spcAft>
              <a:buClr>
                <a:srgbClr val="461100"/>
              </a:buClr>
              <a:buSzPct val="100000"/>
              <a:buBlip>
                <a:blip r:embed="rId3"/>
              </a:buBlip>
              <a:defRPr/>
            </a:pPr>
            <a:r>
              <a:rPr lang="en-US" altLang="zh-CN" sz="1800" dirty="0" smtClean="0">
                <a:solidFill>
                  <a:schemeClr val="tx2"/>
                </a:solidFill>
                <a:latin typeface="+mn-lt"/>
                <a:cs typeface="+mn-cs"/>
              </a:rPr>
              <a:t>Then NWDAF find </a:t>
            </a:r>
            <a:r>
              <a:rPr lang="en-US" altLang="zh-CN" sz="1800" dirty="0">
                <a:solidFill>
                  <a:schemeClr val="tx2"/>
                </a:solidFill>
                <a:latin typeface="+mn-lt"/>
                <a:cs typeface="+mn-cs"/>
              </a:rPr>
              <a:t>the correlation b/w application experience and network slice resource , which could be used by OAM to adjust network slice </a:t>
            </a:r>
            <a:r>
              <a:rPr lang="en-US" altLang="zh-CN" sz="1800" dirty="0" smtClean="0">
                <a:solidFill>
                  <a:schemeClr val="tx2"/>
                </a:solidFill>
                <a:latin typeface="+mn-lt"/>
                <a:cs typeface="+mn-cs"/>
              </a:rPr>
              <a:t>resource.</a:t>
            </a:r>
            <a:endParaRPr lang="en-US" altLang="zh-CN" sz="1800" dirty="0">
              <a:solidFill>
                <a:schemeClr val="tx2"/>
              </a:solidFill>
              <a:latin typeface="+mn-lt"/>
              <a:cs typeface="+mn-cs"/>
            </a:endParaRPr>
          </a:p>
        </p:txBody>
      </p:sp>
      <p:graphicFrame>
        <p:nvGraphicFramePr>
          <p:cNvPr id="9" name="表格 2"/>
          <p:cNvGraphicFramePr>
            <a:graphicFrameLocks noGrp="1"/>
          </p:cNvGraphicFramePr>
          <p:nvPr>
            <p:extLst>
              <p:ext uri="{D42A27DB-BD31-4B8C-83A1-F6EECF244321}">
                <p14:modId xmlns:p14="http://schemas.microsoft.com/office/powerpoint/2010/main" val="1550794"/>
              </p:ext>
            </p:extLst>
          </p:nvPr>
        </p:nvGraphicFramePr>
        <p:xfrm>
          <a:off x="179511" y="2304633"/>
          <a:ext cx="7704856" cy="2483976"/>
        </p:xfrm>
        <a:graphic>
          <a:graphicData uri="http://schemas.openxmlformats.org/drawingml/2006/table">
            <a:tbl>
              <a:tblPr firstRow="1" bandRow="1"/>
              <a:tblGrid>
                <a:gridCol w="2137953"/>
                <a:gridCol w="2376418"/>
                <a:gridCol w="3190485"/>
              </a:tblGrid>
              <a:tr h="175051">
                <a:tc>
                  <a:txBody>
                    <a:bodyPr/>
                    <a:lstStyle/>
                    <a:p>
                      <a:pPr algn="ctr"/>
                      <a:r>
                        <a:rPr lang="en-US" altLang="zh-CN" sz="1000" dirty="0" smtClean="0">
                          <a:latin typeface="Calibri" panose="020F0502020204030204" pitchFamily="34" charset="0"/>
                          <a:cs typeface="Calibri" panose="020F0502020204030204" pitchFamily="34" charset="0"/>
                        </a:rPr>
                        <a:t>E2E</a:t>
                      </a:r>
                      <a:r>
                        <a:rPr lang="en-US" altLang="zh-CN" sz="1000" baseline="0" dirty="0" smtClean="0">
                          <a:latin typeface="Calibri" panose="020F0502020204030204" pitchFamily="34" charset="0"/>
                          <a:cs typeface="Calibri" panose="020F0502020204030204" pitchFamily="34" charset="0"/>
                        </a:rPr>
                        <a:t> network / Network slice</a:t>
                      </a:r>
                      <a:endParaRPr lang="zh-CN" altLang="en-US" sz="1000" b="1" dirty="0">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solidFill>
                      <a:schemeClr val="bg2">
                        <a:lumMod val="60000"/>
                        <a:lumOff val="40000"/>
                      </a:schemeClr>
                    </a:solidFill>
                  </a:tcPr>
                </a:tc>
                <a:tc>
                  <a:txBody>
                    <a:bodyPr/>
                    <a:lstStyle/>
                    <a:p>
                      <a:pPr algn="ctr"/>
                      <a:r>
                        <a:rPr lang="en-US" altLang="zh-CN" sz="1000" dirty="0" smtClean="0">
                          <a:latin typeface="Calibri" panose="020F0502020204030204" pitchFamily="34" charset="0"/>
                          <a:cs typeface="Calibri" panose="020F0502020204030204" pitchFamily="34" charset="0"/>
                        </a:rPr>
                        <a:t>NR</a:t>
                      </a:r>
                      <a:r>
                        <a:rPr lang="en-US" altLang="zh-CN" sz="1000" baseline="0" dirty="0" smtClean="0">
                          <a:latin typeface="Calibri" panose="020F0502020204030204" pitchFamily="34" charset="0"/>
                          <a:cs typeface="Calibri" panose="020F0502020204030204" pitchFamily="34" charset="0"/>
                        </a:rPr>
                        <a:t> and NG-RAN</a:t>
                      </a:r>
                      <a:endParaRPr lang="zh-CN" altLang="en-US" sz="1000" b="1" dirty="0">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solidFill>
                      <a:schemeClr val="bg2">
                        <a:lumMod val="60000"/>
                        <a:lumOff val="40000"/>
                      </a:schemeClr>
                    </a:solidFill>
                  </a:tcPr>
                </a:tc>
                <a:tc>
                  <a:txBody>
                    <a:bodyPr/>
                    <a:lstStyle/>
                    <a:p>
                      <a:pPr algn="ctr"/>
                      <a:r>
                        <a:rPr lang="en-US" altLang="zh-CN" sz="1000" dirty="0" smtClean="0">
                          <a:latin typeface="Calibri" panose="020F0502020204030204" pitchFamily="34" charset="0"/>
                          <a:cs typeface="Calibri" panose="020F0502020204030204" pitchFamily="34" charset="0"/>
                        </a:rPr>
                        <a:t>5GC</a:t>
                      </a:r>
                      <a:endParaRPr lang="zh-CN" altLang="en-US" sz="1000" b="1" dirty="0">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solidFill>
                      <a:schemeClr val="bg2">
                        <a:lumMod val="60000"/>
                        <a:lumOff val="40000"/>
                      </a:schemeClr>
                    </a:solidFill>
                  </a:tcPr>
                </a:tc>
              </a:tr>
              <a:tr h="265826">
                <a:tc>
                  <a:txBody>
                    <a:bodyPr/>
                    <a:lstStyle/>
                    <a:p>
                      <a:r>
                        <a:rPr lang="en-GB" altLang="zh-CN" sz="900" kern="1200" dirty="0" smtClean="0">
                          <a:effectLst/>
                          <a:latin typeface="Calibri" panose="020F0502020204030204" pitchFamily="34" charset="0"/>
                          <a:cs typeface="Calibri" panose="020F0502020204030204" pitchFamily="34" charset="0"/>
                        </a:rPr>
                        <a:t>1.Registered Subscribers of network and network Slice Instance</a:t>
                      </a:r>
                      <a:endParaRPr lang="zh-CN" altLang="en-US" sz="900" dirty="0">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c>
                  <a:txBody>
                    <a:bodyPr/>
                    <a:lstStyle/>
                    <a:p>
                      <a:pPr marL="0" algn="l" defTabSz="914400" rtl="0" eaLnBrk="1" latinLnBrk="0" hangingPunct="1"/>
                      <a:r>
                        <a:rPr lang="en-US" altLang="zh-CN" sz="900" kern="1200" dirty="0" smtClean="0">
                          <a:effectLst/>
                          <a:latin typeface="Calibri" panose="020F0502020204030204" pitchFamily="34" charset="0"/>
                          <a:cs typeface="Calibri" panose="020F0502020204030204" pitchFamily="34" charset="0"/>
                        </a:rPr>
                        <a:t>1.</a:t>
                      </a:r>
                      <a:r>
                        <a:rPr lang="en-GB" altLang="zh-CN" sz="900" kern="1200" dirty="0" smtClean="0">
                          <a:effectLst/>
                          <a:latin typeface="Calibri" panose="020F0502020204030204" pitchFamily="34" charset="0"/>
                          <a:cs typeface="Calibri" panose="020F0502020204030204" pitchFamily="34" charset="0"/>
                        </a:rPr>
                        <a:t> UL Packet Loss Rate(gNB-CU)</a:t>
                      </a:r>
                      <a:endParaRPr lang="zh-CN" altLang="en-US" sz="900" kern="1200" dirty="0">
                        <a:solidFill>
                          <a:schemeClr val="dk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c>
                  <a:txBody>
                    <a:bodyPr/>
                    <a:lstStyle/>
                    <a:p>
                      <a:pPr marL="0" algn="l" defTabSz="914400" rtl="0" eaLnBrk="1" latinLnBrk="0" hangingPunct="1"/>
                      <a:r>
                        <a:rPr lang="en-US" altLang="zh-CN" sz="900" kern="1200" dirty="0" smtClean="0">
                          <a:effectLst/>
                          <a:latin typeface="Calibri" panose="020F0502020204030204" pitchFamily="34" charset="0"/>
                          <a:cs typeface="Calibri" panose="020F0502020204030204" pitchFamily="34" charset="0"/>
                        </a:rPr>
                        <a:t>1.</a:t>
                      </a:r>
                      <a:r>
                        <a:rPr lang="en-GB" altLang="zh-CN" sz="900" kern="1200" dirty="0" smtClean="0">
                          <a:effectLst/>
                          <a:latin typeface="Calibri" panose="020F0502020204030204" pitchFamily="34" charset="0"/>
                          <a:cs typeface="Calibri" panose="020F0502020204030204" pitchFamily="34" charset="0"/>
                        </a:rPr>
                        <a:t> Mean/Maximum number of registered subscribers (AMF)</a:t>
                      </a:r>
                      <a:endParaRPr lang="zh-CN" altLang="en-US" sz="900" kern="1200" dirty="0">
                        <a:solidFill>
                          <a:schemeClr val="dk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r>
              <a:tr h="162083">
                <a:tc>
                  <a:txBody>
                    <a:bodyPr/>
                    <a:lstStyle/>
                    <a:p>
                      <a:pPr marL="0" algn="l" defTabSz="914400" rtl="0" eaLnBrk="1" latinLnBrk="0" hangingPunct="1"/>
                      <a:r>
                        <a:rPr lang="en-US" altLang="zh-CN" sz="900" kern="1200" dirty="0" smtClean="0">
                          <a:effectLst/>
                          <a:latin typeface="Calibri" panose="020F0502020204030204" pitchFamily="34" charset="0"/>
                          <a:cs typeface="Calibri" panose="020F0502020204030204" pitchFamily="34" charset="0"/>
                        </a:rPr>
                        <a:t>2.</a:t>
                      </a:r>
                      <a:r>
                        <a:rPr lang="en-GB" altLang="zh-CN" sz="900" kern="1200" dirty="0" smtClean="0">
                          <a:effectLst/>
                          <a:latin typeface="Calibri" panose="020F0502020204030204" pitchFamily="34" charset="0"/>
                          <a:cs typeface="Calibri" panose="020F0502020204030204" pitchFamily="34" charset="0"/>
                        </a:rPr>
                        <a:t> End-to-end Latency of 5G Network</a:t>
                      </a:r>
                      <a:endParaRPr lang="zh-CN" altLang="en-US" sz="900" kern="1200" dirty="0">
                        <a:solidFill>
                          <a:schemeClr val="dk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c>
                  <a:txBody>
                    <a:bodyPr/>
                    <a:lstStyle/>
                    <a:p>
                      <a:pPr marL="0" algn="l" defTabSz="914400" rtl="0" eaLnBrk="1" latinLnBrk="0" hangingPunct="1"/>
                      <a:r>
                        <a:rPr lang="en-GB" altLang="zh-CN" sz="900" kern="1200" dirty="0" smtClean="0">
                          <a:effectLst/>
                          <a:latin typeface="Calibri" panose="020F0502020204030204" pitchFamily="34" charset="0"/>
                          <a:cs typeface="Calibri" panose="020F0502020204030204" pitchFamily="34" charset="0"/>
                        </a:rPr>
                        <a:t>2. UL F1-U Packet Loss Rate</a:t>
                      </a:r>
                      <a:r>
                        <a:rPr lang="en-US" altLang="zh-CN" sz="900" kern="1200" dirty="0" smtClean="0">
                          <a:effectLst/>
                          <a:latin typeface="Calibri" panose="020F0502020204030204" pitchFamily="34" charset="0"/>
                          <a:cs typeface="Calibri" panose="020F0502020204030204" pitchFamily="34" charset="0"/>
                        </a:rPr>
                        <a:t>(gNB-CU)</a:t>
                      </a:r>
                      <a:endParaRPr lang="zh-CN" altLang="en-US" sz="900" kern="1200" dirty="0">
                        <a:solidFill>
                          <a:schemeClr val="dk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c>
                  <a:txBody>
                    <a:bodyPr/>
                    <a:lstStyle/>
                    <a:p>
                      <a:pPr marL="0" algn="l" defTabSz="914400" rtl="0" eaLnBrk="1" latinLnBrk="0" hangingPunct="1"/>
                      <a:r>
                        <a:rPr lang="en-US" altLang="zh-CN" sz="900" kern="1200" dirty="0" smtClean="0">
                          <a:effectLst/>
                          <a:latin typeface="Calibri" panose="020F0502020204030204" pitchFamily="34" charset="0"/>
                          <a:cs typeface="Calibri" panose="020F0502020204030204" pitchFamily="34" charset="0"/>
                        </a:rPr>
                        <a:t>2.</a:t>
                      </a:r>
                      <a:r>
                        <a:rPr lang="en-GB" altLang="zh-CN" sz="900" kern="1200" dirty="0" smtClean="0">
                          <a:effectLst/>
                          <a:latin typeface="Calibri" panose="020F0502020204030204" pitchFamily="34" charset="0"/>
                          <a:cs typeface="Calibri" panose="020F0502020204030204" pitchFamily="34" charset="0"/>
                        </a:rPr>
                        <a:t> </a:t>
                      </a:r>
                      <a:r>
                        <a:rPr lang="en-US" altLang="zh-CN" sz="900" kern="1200" dirty="0" smtClean="0">
                          <a:effectLst/>
                          <a:latin typeface="Calibri" panose="020F0502020204030204" pitchFamily="34" charset="0"/>
                          <a:cs typeface="Calibri" panose="020F0502020204030204" pitchFamily="34" charset="0"/>
                        </a:rPr>
                        <a:t>Mean/Maximum </a:t>
                      </a:r>
                      <a:r>
                        <a:rPr lang="en-GB" altLang="zh-CN" sz="900" kern="1200" dirty="0" smtClean="0">
                          <a:effectLst/>
                          <a:latin typeface="Calibri" panose="020F0502020204030204" pitchFamily="34" charset="0"/>
                          <a:cs typeface="Calibri" panose="020F0502020204030204" pitchFamily="34" charset="0"/>
                        </a:rPr>
                        <a:t>Number of active PDU sessions(SMF)</a:t>
                      </a:r>
                      <a:endParaRPr lang="zh-CN" altLang="en-US" sz="900" kern="1200" dirty="0">
                        <a:solidFill>
                          <a:schemeClr val="dk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r>
              <a:tr h="265826">
                <a:tc>
                  <a:txBody>
                    <a:bodyPr/>
                    <a:lstStyle/>
                    <a:p>
                      <a:pPr marL="0" algn="l" defTabSz="914400" rtl="0" eaLnBrk="1" latinLnBrk="0" hangingPunct="1"/>
                      <a:r>
                        <a:rPr lang="en-US" altLang="zh-CN" sz="900" kern="1200" dirty="0" smtClean="0">
                          <a:effectLst/>
                          <a:latin typeface="Calibri" panose="020F0502020204030204" pitchFamily="34" charset="0"/>
                          <a:cs typeface="Calibri" panose="020F0502020204030204" pitchFamily="34" charset="0"/>
                        </a:rPr>
                        <a:t>3. </a:t>
                      </a:r>
                      <a:r>
                        <a:rPr lang="en-GB" altLang="zh-CN" sz="900" kern="1200" dirty="0" smtClean="0">
                          <a:effectLst/>
                          <a:latin typeface="Calibri" panose="020F0502020204030204" pitchFamily="34" charset="0"/>
                          <a:cs typeface="Calibri" panose="020F0502020204030204" pitchFamily="34" charset="0"/>
                        </a:rPr>
                        <a:t>Upstream/Downstream Throughput for Network and Network Slice Instance</a:t>
                      </a:r>
                      <a:endParaRPr lang="zh-CN" altLang="en-US" sz="900" kern="1200" dirty="0">
                        <a:solidFill>
                          <a:schemeClr val="dk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c>
                  <a:txBody>
                    <a:bodyPr/>
                    <a:lstStyle/>
                    <a:p>
                      <a:pPr marL="0" algn="l" defTabSz="914400" rtl="0" eaLnBrk="1" latinLnBrk="0" hangingPunct="1"/>
                      <a:r>
                        <a:rPr lang="en-US" altLang="zh-CN" sz="900" kern="1200" dirty="0" smtClean="0">
                          <a:effectLst/>
                          <a:latin typeface="Calibri" panose="020F0502020204030204" pitchFamily="34" charset="0"/>
                          <a:cs typeface="Calibri" panose="020F0502020204030204" pitchFamily="34" charset="0"/>
                        </a:rPr>
                        <a:t>3. DL Packet Drop Rate (gNB-CU)</a:t>
                      </a:r>
                      <a:endParaRPr lang="zh-CN" altLang="en-US" sz="900" kern="1200" dirty="0">
                        <a:solidFill>
                          <a:schemeClr val="dk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c>
                  <a:txBody>
                    <a:bodyPr/>
                    <a:lstStyle/>
                    <a:p>
                      <a:pPr marL="0" algn="l" defTabSz="914400" rtl="0" eaLnBrk="1" latinLnBrk="0" hangingPunct="1"/>
                      <a:r>
                        <a:rPr lang="en-US" altLang="zh-CN" sz="900" kern="1200" dirty="0" smtClean="0">
                          <a:effectLst/>
                          <a:latin typeface="Calibri" panose="020F0502020204030204" pitchFamily="34" charset="0"/>
                          <a:cs typeface="Calibri" panose="020F0502020204030204" pitchFamily="34" charset="0"/>
                        </a:rPr>
                        <a:t>3.</a:t>
                      </a:r>
                      <a:r>
                        <a:rPr lang="en-GB" altLang="zh-CN" sz="900" kern="1200" dirty="0" smtClean="0">
                          <a:effectLst/>
                          <a:latin typeface="Calibri" panose="020F0502020204030204" pitchFamily="34" charset="0"/>
                          <a:cs typeface="Calibri" panose="020F0502020204030204" pitchFamily="34" charset="0"/>
                        </a:rPr>
                        <a:t> Number of incoming GTP data packets on the N3 interface, from (R)AN to UPF (UPF,</a:t>
                      </a:r>
                      <a:r>
                        <a:rPr lang="en-GB" altLang="zh-CN" sz="900" kern="1200" baseline="0" dirty="0" smtClean="0">
                          <a:effectLst/>
                          <a:latin typeface="Calibri" panose="020F0502020204030204" pitchFamily="34" charset="0"/>
                          <a:cs typeface="Calibri" panose="020F0502020204030204" pitchFamily="34" charset="0"/>
                        </a:rPr>
                        <a:t> N3</a:t>
                      </a:r>
                      <a:r>
                        <a:rPr lang="en-GB" altLang="zh-CN" sz="900" kern="1200" dirty="0" smtClean="0">
                          <a:effectLst/>
                          <a:latin typeface="Calibri" panose="020F0502020204030204" pitchFamily="34" charset="0"/>
                          <a:cs typeface="Calibri" panose="020F0502020204030204" pitchFamily="34" charset="0"/>
                        </a:rPr>
                        <a:t>)</a:t>
                      </a:r>
                      <a:endParaRPr lang="zh-CN" altLang="en-US" sz="900" kern="1200" dirty="0">
                        <a:solidFill>
                          <a:schemeClr val="dk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r>
              <a:tr h="265826">
                <a:tc>
                  <a:txBody>
                    <a:bodyPr/>
                    <a:lstStyle/>
                    <a:p>
                      <a:r>
                        <a:rPr lang="en-US" altLang="zh-CN" sz="900" kern="1200" dirty="0" smtClean="0">
                          <a:effectLst/>
                          <a:latin typeface="Calibri" panose="020F0502020204030204" pitchFamily="34" charset="0"/>
                          <a:cs typeface="Calibri" panose="020F0502020204030204" pitchFamily="34" charset="0"/>
                        </a:rPr>
                        <a:t>4.Number of PDU sessions of network and network slice instance</a:t>
                      </a:r>
                      <a:endParaRPr lang="zh-CN" altLang="en-US" sz="900" kern="1200" dirty="0">
                        <a:solidFill>
                          <a:schemeClr val="tx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c>
                  <a:txBody>
                    <a:bodyPr/>
                    <a:lstStyle/>
                    <a:p>
                      <a:pPr marL="0" algn="l" defTabSz="914400" rtl="0" eaLnBrk="1" latinLnBrk="0" hangingPunct="1"/>
                      <a:r>
                        <a:rPr lang="en-US" altLang="zh-CN" sz="900" kern="1200" dirty="0" smtClean="0">
                          <a:effectLst/>
                          <a:latin typeface="Calibri" panose="020F0502020204030204" pitchFamily="34" charset="0"/>
                          <a:cs typeface="Calibri" panose="020F0502020204030204" pitchFamily="34" charset="0"/>
                        </a:rPr>
                        <a:t>4. DL F1-U Packet Loss Rate (gNB-DU)</a:t>
                      </a:r>
                      <a:endParaRPr lang="zh-CN" altLang="en-US" sz="900" kern="1200" dirty="0">
                        <a:solidFill>
                          <a:schemeClr val="tx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900" kern="1200" dirty="0" smtClean="0">
                          <a:effectLst/>
                          <a:latin typeface="Calibri" panose="020F0502020204030204" pitchFamily="34" charset="0"/>
                          <a:cs typeface="Calibri" panose="020F0502020204030204" pitchFamily="34" charset="0"/>
                        </a:rPr>
                        <a:t>4.</a:t>
                      </a:r>
                      <a:r>
                        <a:rPr lang="en-GB" altLang="zh-CN" sz="900" kern="1200" dirty="0" smtClean="0">
                          <a:effectLst/>
                          <a:latin typeface="Calibri" panose="020F0502020204030204" pitchFamily="34" charset="0"/>
                          <a:cs typeface="Calibri" panose="020F0502020204030204" pitchFamily="34" charset="0"/>
                        </a:rPr>
                        <a:t> Number of outgoing GTP data packets of on the N3 interface, from UPF to (R)AN(UPF,</a:t>
                      </a:r>
                      <a:r>
                        <a:rPr lang="en-GB" altLang="zh-CN" sz="900" kern="1200" baseline="0" dirty="0" smtClean="0">
                          <a:effectLst/>
                          <a:latin typeface="Calibri" panose="020F0502020204030204" pitchFamily="34" charset="0"/>
                          <a:cs typeface="Calibri" panose="020F0502020204030204" pitchFamily="34" charset="0"/>
                        </a:rPr>
                        <a:t> N3</a:t>
                      </a:r>
                      <a:r>
                        <a:rPr lang="en-GB" altLang="zh-CN" sz="900" kern="1200" dirty="0" smtClean="0">
                          <a:effectLst/>
                          <a:latin typeface="Calibri" panose="020F0502020204030204" pitchFamily="34" charset="0"/>
                          <a:cs typeface="Calibri" panose="020F0502020204030204" pitchFamily="34" charset="0"/>
                        </a:rPr>
                        <a:t>)</a:t>
                      </a:r>
                      <a:endParaRPr lang="zh-CN" altLang="en-US" sz="900" kern="1200" dirty="0" smtClean="0">
                        <a:solidFill>
                          <a:schemeClr val="tx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r>
              <a:tr h="265826">
                <a:tc>
                  <a:txBody>
                    <a:bodyPr/>
                    <a:lstStyle/>
                    <a:p>
                      <a:pPr marL="0" algn="l" defTabSz="914400" rtl="0" eaLnBrk="1" latinLnBrk="0" hangingPunct="1"/>
                      <a:r>
                        <a:rPr lang="en-US" altLang="zh-CN" sz="900" kern="1200" dirty="0" smtClean="0">
                          <a:effectLst/>
                          <a:latin typeface="Calibri" panose="020F0502020204030204" pitchFamily="34" charset="0"/>
                          <a:cs typeface="Calibri" panose="020F0502020204030204" pitchFamily="34" charset="0"/>
                        </a:rPr>
                        <a:t>5.Virtualised resource utilization of network slice instance</a:t>
                      </a:r>
                      <a:endParaRPr lang="zh-CN" altLang="en-US" sz="900" kern="1200" dirty="0">
                        <a:solidFill>
                          <a:schemeClr val="tx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c>
                  <a:txBody>
                    <a:bodyPr/>
                    <a:lstStyle/>
                    <a:p>
                      <a:pPr marL="0" algn="l" defTabSz="914400" rtl="0" eaLnBrk="1" latinLnBrk="0" hangingPunct="1"/>
                      <a:r>
                        <a:rPr lang="en-US" altLang="zh-CN" sz="900" kern="1200" dirty="0" smtClean="0">
                          <a:effectLst/>
                          <a:latin typeface="Calibri" panose="020F0502020204030204" pitchFamily="34" charset="0"/>
                          <a:cs typeface="Calibri" panose="020F0502020204030204" pitchFamily="34" charset="0"/>
                        </a:rPr>
                        <a:t>5.</a:t>
                      </a:r>
                      <a:r>
                        <a:rPr lang="en-GB" altLang="zh-CN" sz="900" kern="1200" dirty="0" smtClean="0">
                          <a:effectLst/>
                          <a:latin typeface="Calibri" panose="020F0502020204030204" pitchFamily="34" charset="0"/>
                          <a:cs typeface="Calibri" panose="020F0502020204030204" pitchFamily="34" charset="0"/>
                        </a:rPr>
                        <a:t> DL Packet Drop Rate (gNB-DU)</a:t>
                      </a:r>
                      <a:endParaRPr lang="zh-CN" altLang="en-US" sz="900" kern="1200" dirty="0">
                        <a:solidFill>
                          <a:schemeClr val="tx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900" kern="1200" dirty="0" smtClean="0">
                          <a:effectLst/>
                          <a:latin typeface="Calibri" panose="020F0502020204030204" pitchFamily="34" charset="0"/>
                          <a:cs typeface="Calibri" panose="020F0502020204030204" pitchFamily="34" charset="0"/>
                        </a:rPr>
                        <a:t>5.</a:t>
                      </a:r>
                      <a:r>
                        <a:rPr lang="en-GB" altLang="zh-CN" sz="900" kern="1200" dirty="0" smtClean="0">
                          <a:effectLst/>
                          <a:latin typeface="Calibri" panose="020F0502020204030204" pitchFamily="34" charset="0"/>
                          <a:cs typeface="Calibri" panose="020F0502020204030204" pitchFamily="34" charset="0"/>
                        </a:rPr>
                        <a:t> Number of octets of incoming GTP data packets on the N3 interface, from (R)AN to UPF(UPF,</a:t>
                      </a:r>
                      <a:r>
                        <a:rPr lang="en-GB" altLang="zh-CN" sz="900" kern="1200" baseline="0" dirty="0" smtClean="0">
                          <a:effectLst/>
                          <a:latin typeface="Calibri" panose="020F0502020204030204" pitchFamily="34" charset="0"/>
                          <a:cs typeface="Calibri" panose="020F0502020204030204" pitchFamily="34" charset="0"/>
                        </a:rPr>
                        <a:t> N3</a:t>
                      </a:r>
                      <a:r>
                        <a:rPr lang="en-GB" altLang="zh-CN" sz="900" kern="1200" dirty="0" smtClean="0">
                          <a:effectLst/>
                          <a:latin typeface="Calibri" panose="020F0502020204030204" pitchFamily="34" charset="0"/>
                          <a:cs typeface="Calibri" panose="020F0502020204030204" pitchFamily="34" charset="0"/>
                        </a:rPr>
                        <a:t>)</a:t>
                      </a:r>
                      <a:endParaRPr lang="zh-CN" altLang="en-US" sz="900" kern="1200" dirty="0" smtClean="0">
                        <a:solidFill>
                          <a:schemeClr val="tx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r>
              <a:tr h="265826">
                <a:tc>
                  <a:txBody>
                    <a:bodyPr/>
                    <a:lstStyle/>
                    <a:p>
                      <a:r>
                        <a:rPr lang="en-US" altLang="zh-CN" sz="900" kern="1200" dirty="0" smtClean="0">
                          <a:effectLst/>
                          <a:latin typeface="Calibri" panose="020F0502020204030204" pitchFamily="34" charset="0"/>
                          <a:cs typeface="Calibri" panose="020F0502020204030204" pitchFamily="34" charset="0"/>
                        </a:rPr>
                        <a:t>6.DL latency in NG-RAN</a:t>
                      </a:r>
                      <a:endParaRPr lang="zh-CN" altLang="en-US" sz="900" kern="1200" dirty="0">
                        <a:solidFill>
                          <a:schemeClr val="tx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c>
                  <a:txBody>
                    <a:bodyPr/>
                    <a:lstStyle/>
                    <a:p>
                      <a:pPr marL="0" algn="l" defTabSz="914400" rtl="0" eaLnBrk="1" latinLnBrk="0" hangingPunct="1"/>
                      <a:r>
                        <a:rPr lang="en-US" altLang="zh-CN" sz="900" kern="1200" dirty="0" smtClean="0">
                          <a:effectLst/>
                          <a:latin typeface="Calibri" panose="020F0502020204030204" pitchFamily="34" charset="0"/>
                          <a:cs typeface="Calibri" panose="020F0502020204030204" pitchFamily="34" charset="0"/>
                        </a:rPr>
                        <a:t>6. UE Context Release Request(gNB-DU initiated)</a:t>
                      </a:r>
                      <a:endParaRPr lang="zh-CN" altLang="en-US" sz="900" kern="1200" dirty="0">
                        <a:solidFill>
                          <a:schemeClr val="tx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900" kern="1200" dirty="0" smtClean="0">
                          <a:effectLst/>
                          <a:latin typeface="Calibri" panose="020F0502020204030204" pitchFamily="34" charset="0"/>
                          <a:cs typeface="Calibri" panose="020F0502020204030204" pitchFamily="34" charset="0"/>
                        </a:rPr>
                        <a:t>6. Number of octets of outgoing GTP data packets on the N3 interface, from UPF to (R)AN(UPF,</a:t>
                      </a:r>
                      <a:r>
                        <a:rPr lang="en-GB" altLang="zh-CN" sz="900" kern="1200" baseline="0" dirty="0" smtClean="0">
                          <a:effectLst/>
                          <a:latin typeface="Calibri" panose="020F0502020204030204" pitchFamily="34" charset="0"/>
                          <a:cs typeface="Calibri" panose="020F0502020204030204" pitchFamily="34" charset="0"/>
                        </a:rPr>
                        <a:t> N3</a:t>
                      </a:r>
                      <a:r>
                        <a:rPr lang="en-GB" altLang="zh-CN" sz="900" kern="1200" dirty="0" smtClean="0">
                          <a:effectLst/>
                          <a:latin typeface="Calibri" panose="020F0502020204030204" pitchFamily="34" charset="0"/>
                          <a:cs typeface="Calibri" panose="020F0502020204030204" pitchFamily="34" charset="0"/>
                        </a:rPr>
                        <a:t>)</a:t>
                      </a:r>
                      <a:endParaRPr lang="zh-CN" altLang="en-US" sz="900" kern="1200" dirty="0" smtClean="0">
                        <a:solidFill>
                          <a:schemeClr val="tx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r>
              <a:tr h="265826">
                <a:tc>
                  <a:txBody>
                    <a:bodyPr/>
                    <a:lstStyle/>
                    <a:p>
                      <a:r>
                        <a:rPr lang="en-US" altLang="zh-CN" sz="900" kern="1200" dirty="0" smtClean="0">
                          <a:effectLst/>
                          <a:latin typeface="Calibri" panose="020F0502020204030204" pitchFamily="34" charset="0"/>
                          <a:cs typeface="Calibri" panose="020F0502020204030204" pitchFamily="34" charset="0"/>
                        </a:rPr>
                        <a:t>7.Upstream/Downstream Throughput at N3</a:t>
                      </a:r>
                      <a:r>
                        <a:rPr lang="en-US" altLang="zh-CN" sz="900" kern="1200" baseline="0" dirty="0" smtClean="0">
                          <a:effectLst/>
                          <a:latin typeface="Calibri" panose="020F0502020204030204" pitchFamily="34" charset="0"/>
                          <a:cs typeface="Calibri" panose="020F0502020204030204" pitchFamily="34" charset="0"/>
                        </a:rPr>
                        <a:t> interface</a:t>
                      </a:r>
                      <a:endParaRPr lang="zh-CN" altLang="en-US" sz="900" kern="1200" dirty="0">
                        <a:solidFill>
                          <a:schemeClr val="tx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c>
                  <a:txBody>
                    <a:bodyPr/>
                    <a:lstStyle/>
                    <a:p>
                      <a:pPr marL="0" algn="l" defTabSz="914400" rtl="0" eaLnBrk="1" latinLnBrk="0" hangingPunct="1"/>
                      <a:r>
                        <a:rPr lang="en-US" altLang="zh-CN" sz="900" kern="1200" dirty="0" smtClean="0">
                          <a:effectLst/>
                          <a:latin typeface="Calibri" panose="020F0502020204030204" pitchFamily="34" charset="0"/>
                          <a:cs typeface="Calibri" panose="020F0502020204030204" pitchFamily="34" charset="0"/>
                        </a:rPr>
                        <a:t>7.DL/UL Total PRB Usage (gNB-DU)</a:t>
                      </a:r>
                      <a:endParaRPr lang="zh-CN" altLang="en-US" sz="900" kern="1200" dirty="0">
                        <a:solidFill>
                          <a:schemeClr val="tx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900" kern="1200" dirty="0" smtClean="0">
                          <a:effectLst/>
                          <a:latin typeface="Calibri" panose="020F0502020204030204" pitchFamily="34" charset="0"/>
                          <a:cs typeface="Calibri" panose="020F0502020204030204" pitchFamily="34" charset="0"/>
                        </a:rPr>
                        <a:t>7. </a:t>
                      </a:r>
                      <a:r>
                        <a:rPr lang="en-GB" altLang="zh-CN" sz="900" kern="1200" dirty="0" smtClean="0">
                          <a:effectLst/>
                          <a:latin typeface="Calibri" panose="020F0502020204030204" pitchFamily="34" charset="0"/>
                          <a:cs typeface="Calibri" panose="020F0502020204030204" pitchFamily="34" charset="0"/>
                        </a:rPr>
                        <a:t>N6 outgoing link usage (UPF, N6)</a:t>
                      </a:r>
                      <a:endParaRPr lang="zh-CN" altLang="en-US" sz="900" kern="1200" dirty="0">
                        <a:solidFill>
                          <a:schemeClr val="tx1"/>
                        </a:solidFill>
                        <a:effectLst/>
                        <a:latin typeface="Calibri" panose="020F0502020204030204" pitchFamily="34" charset="0"/>
                        <a:ea typeface="微软雅黑" panose="020B0503020204020204" pitchFamily="34" charset="-122"/>
                        <a:cs typeface="Calibri" panose="020F0502020204030204" pitchFamily="34" charset="0"/>
                      </a:endParaRPr>
                    </a:p>
                  </a:txBody>
                  <a:tcPr marL="68562" marR="68562" marT="34281" marB="34281"/>
                </a:tc>
              </a:tr>
            </a:tbl>
          </a:graphicData>
        </a:graphic>
      </p:graphicFrame>
      <p:sp>
        <p:nvSpPr>
          <p:cNvPr id="10" name="TextBox 7"/>
          <p:cNvSpPr txBox="1"/>
          <p:nvPr/>
        </p:nvSpPr>
        <p:spPr>
          <a:xfrm>
            <a:off x="8029804" y="2592665"/>
            <a:ext cx="1006692" cy="657555"/>
          </a:xfrm>
          <a:prstGeom prst="rect">
            <a:avLst/>
          </a:prstGeom>
          <a:solidFill>
            <a:schemeClr val="accent2">
              <a:lumMod val="90000"/>
              <a:alpha val="4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marL="0" marR="0" indent="0" defTabSz="914400" eaLnBrk="1" latinLnBrk="0" hangingPunct="1">
              <a:lnSpc>
                <a:spcPct val="100000"/>
              </a:lnSpc>
              <a:buClr>
                <a:srgbClr val="CC9900"/>
              </a:buClr>
              <a:buSzTx/>
              <a:buFont typeface="Wingdings" pitchFamily="2" charset="2"/>
              <a:buChar char="n"/>
              <a:tabLst/>
              <a:defRPr kumimoji="0" sz="1800" b="0" i="0" u="none" strike="noStrike" cap="none" normalizeH="0" baseline="0">
                <a:ln>
                  <a:noFill/>
                </a:ln>
                <a:effectLst/>
                <a:latin typeface="Arial" charset="0"/>
              </a:defRPr>
            </a:lvl1pPr>
          </a:lstStyle>
          <a:p>
            <a:pPr>
              <a:buNone/>
            </a:pPr>
            <a:r>
              <a:rPr lang="en-GB" altLang="zh-CN" sz="1000" b="1" dirty="0"/>
              <a:t>Information </a:t>
            </a:r>
            <a:r>
              <a:rPr lang="en-GB" altLang="zh-CN" sz="1000" b="1" dirty="0" smtClean="0"/>
              <a:t>available at OAM/SA5</a:t>
            </a:r>
            <a:endParaRPr lang="zh-CN" altLang="en-US" sz="1000" b="1" dirty="0"/>
          </a:p>
        </p:txBody>
      </p:sp>
      <p:sp>
        <p:nvSpPr>
          <p:cNvPr id="11" name="TextBox 12"/>
          <p:cNvSpPr txBox="1"/>
          <p:nvPr/>
        </p:nvSpPr>
        <p:spPr>
          <a:xfrm>
            <a:off x="8029804" y="3575673"/>
            <a:ext cx="1078700" cy="540541"/>
          </a:xfrm>
          <a:prstGeom prst="rect">
            <a:avLst/>
          </a:prstGeom>
          <a:solidFill>
            <a:srgbClr val="92D050">
              <a:alpha val="45000"/>
            </a:srgb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marL="0" marR="0" indent="0" defTabSz="914400" eaLnBrk="1" latinLnBrk="0" hangingPunct="1">
              <a:lnSpc>
                <a:spcPct val="100000"/>
              </a:lnSpc>
              <a:buClr>
                <a:srgbClr val="CC9900"/>
              </a:buClr>
              <a:buSzTx/>
              <a:buFont typeface="Wingdings" pitchFamily="2" charset="2"/>
              <a:buChar char="n"/>
              <a:tabLst/>
              <a:defRPr kumimoji="0" sz="1800" b="0" i="0" u="none" strike="noStrike" cap="none" normalizeH="0" baseline="0">
                <a:ln>
                  <a:noFill/>
                </a:ln>
                <a:effectLst/>
                <a:latin typeface="Arial" charset="0"/>
              </a:defRPr>
            </a:lvl1pPr>
          </a:lstStyle>
          <a:p>
            <a:pPr>
              <a:buNone/>
            </a:pPr>
            <a:r>
              <a:rPr lang="en-GB" altLang="zh-CN" sz="1000" b="1" dirty="0" smtClean="0"/>
              <a:t>Information to be defined at NWDAF/SA2</a:t>
            </a:r>
            <a:endParaRPr lang="zh-CN" altLang="en-US" sz="1000" dirty="0"/>
          </a:p>
        </p:txBody>
      </p:sp>
      <p:sp>
        <p:nvSpPr>
          <p:cNvPr id="12" name="TextBox 7"/>
          <p:cNvSpPr txBox="1"/>
          <p:nvPr/>
        </p:nvSpPr>
        <p:spPr>
          <a:xfrm>
            <a:off x="193328" y="2307155"/>
            <a:ext cx="7677221" cy="2537035"/>
          </a:xfrm>
          <a:prstGeom prst="rect">
            <a:avLst/>
          </a:prstGeom>
          <a:solidFill>
            <a:schemeClr val="accent2">
              <a:lumMod val="90000"/>
              <a:alpha val="4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marL="0" marR="0" indent="0" defTabSz="914400" eaLnBrk="1" latinLnBrk="0" hangingPunct="1">
              <a:lnSpc>
                <a:spcPct val="100000"/>
              </a:lnSpc>
              <a:buClr>
                <a:srgbClr val="CC9900"/>
              </a:buClr>
              <a:buSzTx/>
              <a:buFont typeface="Wingdings" pitchFamily="2" charset="2"/>
              <a:buChar char="n"/>
              <a:tabLst/>
              <a:defRPr kumimoji="0" sz="1800" b="0" i="0" u="none" strike="noStrike" cap="none" normalizeH="0" baseline="0">
                <a:ln>
                  <a:noFill/>
                </a:ln>
                <a:effectLst/>
                <a:latin typeface="Arial" charset="0"/>
              </a:defRPr>
            </a:lvl1pPr>
          </a:lstStyle>
          <a:p>
            <a:pPr>
              <a:buNone/>
            </a:pPr>
            <a:endParaRPr lang="zh-CN" altLang="en-US" sz="1100" b="1" dirty="0"/>
          </a:p>
        </p:txBody>
      </p:sp>
      <p:graphicFrame>
        <p:nvGraphicFramePr>
          <p:cNvPr id="13" name="表格 12"/>
          <p:cNvGraphicFramePr>
            <a:graphicFrameLocks noGrp="1"/>
          </p:cNvGraphicFramePr>
          <p:nvPr>
            <p:extLst>
              <p:ext uri="{D42A27DB-BD31-4B8C-83A1-F6EECF244321}">
                <p14:modId xmlns:p14="http://schemas.microsoft.com/office/powerpoint/2010/main" val="3974461177"/>
              </p:ext>
            </p:extLst>
          </p:nvPr>
        </p:nvGraphicFramePr>
        <p:xfrm>
          <a:off x="179512" y="5198273"/>
          <a:ext cx="8568952" cy="1066800"/>
        </p:xfrm>
        <a:graphic>
          <a:graphicData uri="http://schemas.openxmlformats.org/drawingml/2006/table">
            <a:tbl>
              <a:tblPr/>
              <a:tblGrid>
                <a:gridCol w="1944216"/>
                <a:gridCol w="648072"/>
                <a:gridCol w="576064"/>
                <a:gridCol w="5400600"/>
              </a:tblGrid>
              <a:tr h="0">
                <a:tc>
                  <a:txBody>
                    <a:bodyPr/>
                    <a:lstStyle/>
                    <a:p>
                      <a:pPr algn="l" hangingPunct="0">
                        <a:spcAft>
                          <a:spcPts val="0"/>
                        </a:spcAft>
                      </a:pPr>
                      <a:r>
                        <a:rPr lang="x-none" sz="1000" b="1" dirty="0">
                          <a:effectLst/>
                          <a:latin typeface="Calibri" panose="020F0502020204030204" pitchFamily="34" charset="0"/>
                          <a:cs typeface="Calibri" panose="020F0502020204030204" pitchFamily="34" charset="0"/>
                        </a:rPr>
                        <a:t>Information</a:t>
                      </a:r>
                      <a:endParaRPr lang="en-US" sz="1000" b="1"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chemeClr val="bg1">
                        <a:lumMod val="75000"/>
                      </a:schemeClr>
                    </a:solidFill>
                  </a:tcPr>
                </a:tc>
                <a:tc>
                  <a:txBody>
                    <a:bodyPr/>
                    <a:lstStyle/>
                    <a:p>
                      <a:pPr algn="ctr" hangingPunct="0">
                        <a:spcAft>
                          <a:spcPts val="0"/>
                        </a:spcAft>
                      </a:pPr>
                      <a:r>
                        <a:rPr lang="x-none" sz="1000" b="1">
                          <a:effectLst/>
                          <a:latin typeface="Calibri" panose="020F0502020204030204" pitchFamily="34" charset="0"/>
                          <a:cs typeface="Calibri" panose="020F0502020204030204" pitchFamily="34" charset="0"/>
                        </a:rPr>
                        <a:t>Presence</a:t>
                      </a:r>
                      <a:endParaRPr lang="en-US" sz="1000" b="1">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chemeClr val="bg1">
                        <a:lumMod val="75000"/>
                      </a:schemeClr>
                    </a:solidFill>
                  </a:tcPr>
                </a:tc>
                <a:tc>
                  <a:txBody>
                    <a:bodyPr/>
                    <a:lstStyle/>
                    <a:p>
                      <a:pPr algn="ctr" hangingPunct="0">
                        <a:spcAft>
                          <a:spcPts val="0"/>
                        </a:spcAft>
                      </a:pPr>
                      <a:r>
                        <a:rPr lang="x-none" sz="1000" b="1">
                          <a:effectLst/>
                          <a:latin typeface="Calibri" panose="020F0502020204030204" pitchFamily="34" charset="0"/>
                          <a:cs typeface="Calibri" panose="020F0502020204030204" pitchFamily="34" charset="0"/>
                        </a:rPr>
                        <a:t>Source</a:t>
                      </a:r>
                      <a:endParaRPr lang="en-US" sz="1000" b="1">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chemeClr val="bg1">
                        <a:lumMod val="75000"/>
                      </a:schemeClr>
                    </a:solidFill>
                  </a:tcPr>
                </a:tc>
                <a:tc>
                  <a:txBody>
                    <a:bodyPr/>
                    <a:lstStyle/>
                    <a:p>
                      <a:pPr algn="ctr" hangingPunct="0">
                        <a:spcAft>
                          <a:spcPts val="0"/>
                        </a:spcAft>
                      </a:pPr>
                      <a:r>
                        <a:rPr lang="x-none" sz="1000" b="1" dirty="0">
                          <a:effectLst/>
                          <a:latin typeface="Calibri" panose="020F0502020204030204" pitchFamily="34" charset="0"/>
                          <a:cs typeface="Calibri" panose="020F0502020204030204" pitchFamily="34" charset="0"/>
                        </a:rPr>
                        <a:t>Description</a:t>
                      </a:r>
                      <a:endParaRPr lang="en-US" sz="1000" b="1"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chemeClr val="bg1">
                        <a:lumMod val="75000"/>
                      </a:schemeClr>
                    </a:solidFill>
                  </a:tcPr>
                </a:tc>
              </a:tr>
              <a:tr h="102880">
                <a:tc>
                  <a:txBody>
                    <a:bodyPr/>
                    <a:lstStyle/>
                    <a:p>
                      <a:pPr algn="l" hangingPunct="0">
                        <a:spcAft>
                          <a:spcPts val="0"/>
                        </a:spcAft>
                      </a:pPr>
                      <a:r>
                        <a:rPr lang="en-US" sz="1000" dirty="0" smtClean="0">
                          <a:solidFill>
                            <a:srgbClr val="000000"/>
                          </a:solidFill>
                          <a:effectLst/>
                          <a:latin typeface="Calibri" panose="020F0502020204030204" pitchFamily="34" charset="0"/>
                          <a:ea typeface="宋体" panose="02010600030101010101" pitchFamily="2" charset="-122"/>
                          <a:cs typeface="Calibri" panose="020F0502020204030204" pitchFamily="34" charset="0"/>
                        </a:rPr>
                        <a:t>S-NSSAI</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rgbClr val="FFFFFF"/>
                    </a:solidFill>
                  </a:tcPr>
                </a:tc>
                <a:tc>
                  <a:txBody>
                    <a:bodyPr/>
                    <a:lstStyle/>
                    <a:p>
                      <a:pPr algn="ctr" hangingPunct="0">
                        <a:spcAft>
                          <a:spcPts val="0"/>
                        </a:spcAft>
                      </a:pPr>
                      <a:r>
                        <a:rPr lang="x-none" sz="1000" dirty="0">
                          <a:effectLst/>
                          <a:latin typeface="Calibri" panose="020F0502020204030204" pitchFamily="34" charset="0"/>
                          <a:cs typeface="Calibri" panose="020F0502020204030204" pitchFamily="34" charset="0"/>
                        </a:rPr>
                        <a:t>M</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rgbClr val="FFFFFF"/>
                    </a:solidFill>
                  </a:tcPr>
                </a:tc>
                <a:tc>
                  <a:txBody>
                    <a:bodyPr/>
                    <a:lstStyle/>
                    <a:p>
                      <a:pPr algn="ctr" hangingPunct="0">
                        <a:spcAft>
                          <a:spcPts val="0"/>
                        </a:spcAft>
                      </a:pPr>
                      <a:r>
                        <a:rPr lang="en-US" sz="1000" dirty="0" smtClean="0">
                          <a:effectLst/>
                          <a:latin typeface="Calibri" panose="020F0502020204030204" pitchFamily="34" charset="0"/>
                          <a:cs typeface="Calibri" panose="020F0502020204030204" pitchFamily="34" charset="0"/>
                        </a:rPr>
                        <a:t>AMF</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rgbClr val="FFFFFF"/>
                    </a:solidFill>
                  </a:tcPr>
                </a:tc>
                <a:tc>
                  <a:txBody>
                    <a:bodyPr/>
                    <a:lstStyle/>
                    <a:p>
                      <a:pPr marL="0" marR="0" lvl="0" indent="0" algn="l" defTabSz="914400" rtl="0" eaLnBrk="1" fontAlgn="auto" latinLnBrk="0" hangingPunct="0">
                        <a:lnSpc>
                          <a:spcPct val="150000"/>
                        </a:lnSpc>
                        <a:spcBef>
                          <a:spcPts val="0"/>
                        </a:spcBef>
                        <a:spcAft>
                          <a:spcPts val="0"/>
                        </a:spcAft>
                        <a:buClrTx/>
                        <a:buSzTx/>
                        <a:buFontTx/>
                        <a:buNone/>
                        <a:tabLst/>
                        <a:defRPr/>
                      </a:pPr>
                      <a:r>
                        <a:rPr lang="en-US" sz="1000" kern="1200" dirty="0" smtClean="0">
                          <a:solidFill>
                            <a:schemeClr val="tx1"/>
                          </a:solidFill>
                          <a:effectLst/>
                          <a:latin typeface="Calibri" panose="020F0502020204030204" pitchFamily="34" charset="0"/>
                          <a:ea typeface="+mn-ea"/>
                          <a:cs typeface="Calibri" panose="020F0502020204030204" pitchFamily="34" charset="0"/>
                        </a:rPr>
                        <a:t>To identify the slice instance and support analytics per slice instance </a:t>
                      </a:r>
                      <a:endParaRPr lang="zh-CN" altLang="en-US" sz="1000" kern="1200" dirty="0" smtClean="0">
                        <a:solidFill>
                          <a:schemeClr val="tx1"/>
                        </a:solidFill>
                        <a:effectLst/>
                        <a:latin typeface="Calibri" panose="020F0502020204030204" pitchFamily="34" charset="0"/>
                        <a:ea typeface="+mn-ea"/>
                        <a:cs typeface="Calibri" panose="020F0502020204030204" pitchFamily="34" charset="0"/>
                      </a:endParaRPr>
                    </a:p>
                  </a:txBody>
                  <a:tcPr marL="68580" marR="68580" marT="0" marB="0">
                    <a:solidFill>
                      <a:srgbClr val="FFFFFF"/>
                    </a:solidFill>
                  </a:tcPr>
                </a:tc>
              </a:tr>
              <a:tr h="134436">
                <a:tc>
                  <a:txBody>
                    <a:bodyPr/>
                    <a:lstStyle/>
                    <a:p>
                      <a:pPr marL="0" indent="0" algn="l" hangingPunct="0">
                        <a:spcAft>
                          <a:spcPts val="0"/>
                        </a:spcAft>
                      </a:pPr>
                      <a:r>
                        <a:rPr lang="x-none" sz="1000" kern="1200" dirty="0" smtClean="0">
                          <a:solidFill>
                            <a:schemeClr val="tx1"/>
                          </a:solidFill>
                          <a:effectLst/>
                          <a:latin typeface="Calibri" panose="020F0502020204030204" pitchFamily="34" charset="0"/>
                          <a:ea typeface="+mn-ea"/>
                          <a:cs typeface="Calibri" panose="020F0502020204030204" pitchFamily="34" charset="0"/>
                        </a:rPr>
                        <a:t>Application </a:t>
                      </a:r>
                      <a:r>
                        <a:rPr lang="x-none" sz="1000" kern="1200" dirty="0">
                          <a:solidFill>
                            <a:schemeClr val="tx1"/>
                          </a:solidFill>
                          <a:effectLst/>
                          <a:latin typeface="Calibri" panose="020F0502020204030204" pitchFamily="34" charset="0"/>
                          <a:ea typeface="+mn-ea"/>
                          <a:cs typeface="Calibri" panose="020F0502020204030204" pitchFamily="34" charset="0"/>
                        </a:rPr>
                        <a:t>ID</a:t>
                      </a:r>
                      <a:endParaRPr lang="en-US" sz="1000" kern="1200" dirty="0">
                        <a:solidFill>
                          <a:schemeClr val="tx1"/>
                        </a:solidFill>
                        <a:effectLst/>
                        <a:latin typeface="Calibri" panose="020F0502020204030204" pitchFamily="34" charset="0"/>
                        <a:ea typeface="+mn-ea"/>
                        <a:cs typeface="Calibri" panose="020F0502020204030204" pitchFamily="34" charset="0"/>
                      </a:endParaRPr>
                    </a:p>
                  </a:txBody>
                  <a:tcPr marL="68580" marR="68580" marT="0" marB="0">
                    <a:solidFill>
                      <a:srgbClr val="FFFFFF"/>
                    </a:solidFill>
                  </a:tcPr>
                </a:tc>
                <a:tc>
                  <a:txBody>
                    <a:bodyPr/>
                    <a:lstStyle/>
                    <a:p>
                      <a:pPr algn="ctr" hangingPunct="0">
                        <a:spcAft>
                          <a:spcPts val="0"/>
                        </a:spcAft>
                      </a:pPr>
                      <a:r>
                        <a:rPr lang="x-none" sz="1000" dirty="0">
                          <a:effectLst/>
                          <a:latin typeface="Calibri" panose="020F0502020204030204" pitchFamily="34" charset="0"/>
                          <a:cs typeface="Calibri" panose="020F0502020204030204" pitchFamily="34" charset="0"/>
                        </a:rPr>
                        <a:t>M</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rgbClr val="FFFFFF"/>
                    </a:solidFill>
                  </a:tcPr>
                </a:tc>
                <a:tc>
                  <a:txBody>
                    <a:bodyPr/>
                    <a:lstStyle/>
                    <a:p>
                      <a:pPr algn="ctr" hangingPunct="0">
                        <a:spcAft>
                          <a:spcPts val="0"/>
                        </a:spcAft>
                      </a:pPr>
                      <a:r>
                        <a:rPr lang="x-none" sz="1000" dirty="0" smtClean="0">
                          <a:effectLst/>
                          <a:latin typeface="Calibri" panose="020F0502020204030204" pitchFamily="34" charset="0"/>
                          <a:cs typeface="Calibri" panose="020F0502020204030204" pitchFamily="34" charset="0"/>
                        </a:rPr>
                        <a:t>AF</a:t>
                      </a:r>
                      <a:r>
                        <a:rPr lang="en-US" sz="1000" dirty="0" smtClean="0">
                          <a:effectLst/>
                          <a:latin typeface="Calibri" panose="020F0502020204030204" pitchFamily="34" charset="0"/>
                          <a:cs typeface="Calibri" panose="020F0502020204030204" pitchFamily="34" charset="0"/>
                        </a:rPr>
                        <a:t>/PCF</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rgbClr val="FFFFFF"/>
                    </a:solidFill>
                  </a:tcPr>
                </a:tc>
                <a:tc>
                  <a:txBody>
                    <a:bodyPr/>
                    <a:lstStyle/>
                    <a:p>
                      <a:pPr marL="0" algn="l" defTabSz="914400" rtl="0" eaLnBrk="1" latinLnBrk="0" hangingPunct="0">
                        <a:lnSpc>
                          <a:spcPct val="150000"/>
                        </a:lnSpc>
                        <a:spcAft>
                          <a:spcPts val="0"/>
                        </a:spcAft>
                      </a:pPr>
                      <a:r>
                        <a:rPr lang="en-US" sz="1000" kern="1200" dirty="0" smtClean="0">
                          <a:solidFill>
                            <a:schemeClr val="tx1"/>
                          </a:solidFill>
                          <a:effectLst/>
                          <a:latin typeface="Calibri" panose="020F0502020204030204" pitchFamily="34" charset="0"/>
                          <a:ea typeface="+mn-ea"/>
                          <a:cs typeface="Calibri" panose="020F0502020204030204" pitchFamily="34" charset="0"/>
                        </a:rPr>
                        <a:t>To identify the service and support analytics per type of service e.g. voice or video</a:t>
                      </a:r>
                      <a:endParaRPr lang="zh-CN" altLang="en-US" sz="1000" kern="1200" dirty="0">
                        <a:solidFill>
                          <a:schemeClr val="tx1"/>
                        </a:solidFill>
                        <a:effectLst/>
                        <a:latin typeface="Calibri" panose="020F0502020204030204" pitchFamily="34" charset="0"/>
                        <a:ea typeface="+mn-ea"/>
                        <a:cs typeface="Calibri" panose="020F0502020204030204" pitchFamily="34" charset="0"/>
                      </a:endParaRPr>
                    </a:p>
                  </a:txBody>
                  <a:tcPr marL="68580" marR="68580" marT="0" marB="0">
                    <a:solidFill>
                      <a:srgbClr val="FFFFFF"/>
                    </a:solidFill>
                  </a:tcPr>
                </a:tc>
              </a:tr>
              <a:tr h="0">
                <a:tc>
                  <a:txBody>
                    <a:bodyPr/>
                    <a:lstStyle/>
                    <a:p>
                      <a:pPr marL="0" indent="0" algn="l" defTabSz="914400" rtl="0" eaLnBrk="1" latinLnBrk="0" hangingPunct="0">
                        <a:spcAft>
                          <a:spcPts val="0"/>
                        </a:spcAft>
                      </a:pPr>
                      <a:r>
                        <a:rPr lang="en-US" altLang="zh-CN" sz="1000" baseline="0" dirty="0" smtClean="0">
                          <a:effectLst/>
                          <a:latin typeface="Calibri" panose="020F0502020204030204" pitchFamily="34" charset="0"/>
                          <a:cs typeface="Calibri" panose="020F0502020204030204" pitchFamily="34" charset="0"/>
                        </a:rPr>
                        <a:t>h</a:t>
                      </a:r>
                      <a:r>
                        <a:rPr lang="en-US" altLang="zh-CN" sz="1000" dirty="0" smtClean="0">
                          <a:effectLst/>
                          <a:latin typeface="Calibri" panose="020F0502020204030204" pitchFamily="34" charset="0"/>
                          <a:cs typeface="Calibri" panose="020F0502020204030204" pitchFamily="34" charset="0"/>
                        </a:rPr>
                        <a:t>ow many percent UEs’ service experience is</a:t>
                      </a:r>
                      <a:r>
                        <a:rPr lang="en-US" altLang="zh-CN" sz="1000" baseline="0" dirty="0" smtClean="0">
                          <a:effectLst/>
                          <a:latin typeface="Calibri" panose="020F0502020204030204" pitchFamily="34" charset="0"/>
                          <a:cs typeface="Calibri" panose="020F0502020204030204" pitchFamily="34" charset="0"/>
                        </a:rPr>
                        <a:t> </a:t>
                      </a:r>
                      <a:r>
                        <a:rPr lang="en-US" altLang="zh-CN" sz="1000" dirty="0" smtClean="0">
                          <a:effectLst/>
                          <a:latin typeface="Calibri" panose="020F0502020204030204" pitchFamily="34" charset="0"/>
                          <a:cs typeface="Calibri" panose="020F0502020204030204" pitchFamily="34" charset="0"/>
                        </a:rPr>
                        <a:t>satisfied </a:t>
                      </a:r>
                      <a:endParaRPr lang="en-US" sz="1000" kern="1200" dirty="0">
                        <a:solidFill>
                          <a:schemeClr val="tx1"/>
                        </a:solidFill>
                        <a:effectLst/>
                        <a:latin typeface="Calibri" panose="020F0502020204030204" pitchFamily="34" charset="0"/>
                        <a:ea typeface="+mn-ea"/>
                        <a:cs typeface="Calibri" panose="020F0502020204030204" pitchFamily="34" charset="0"/>
                      </a:endParaRPr>
                    </a:p>
                  </a:txBody>
                  <a:tcPr marL="68580" marR="68580" marT="0" marB="0">
                    <a:solidFill>
                      <a:srgbClr val="FFFFFF"/>
                    </a:solidFill>
                  </a:tcPr>
                </a:tc>
                <a:tc>
                  <a:txBody>
                    <a:bodyPr/>
                    <a:lstStyle/>
                    <a:p>
                      <a:pPr algn="ctr" hangingPunct="0">
                        <a:spcAft>
                          <a:spcPts val="0"/>
                        </a:spcAft>
                      </a:pPr>
                      <a:r>
                        <a:rPr lang="x-none" sz="1000" dirty="0">
                          <a:effectLst/>
                          <a:latin typeface="Calibri" panose="020F0502020204030204" pitchFamily="34" charset="0"/>
                          <a:cs typeface="Calibri" panose="020F0502020204030204" pitchFamily="34" charset="0"/>
                        </a:rPr>
                        <a:t>M</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rgbClr val="FFFFFF"/>
                    </a:solidFill>
                  </a:tcPr>
                </a:tc>
                <a:tc>
                  <a:txBody>
                    <a:bodyPr/>
                    <a:lstStyle/>
                    <a:p>
                      <a:pPr algn="ctr" hangingPunct="0">
                        <a:spcAft>
                          <a:spcPts val="0"/>
                        </a:spcAft>
                      </a:pPr>
                      <a:r>
                        <a:rPr lang="en-US" sz="1000" dirty="0" smtClean="0">
                          <a:effectLst/>
                          <a:latin typeface="Calibri" panose="020F0502020204030204" pitchFamily="34" charset="0"/>
                          <a:cs typeface="Calibri" panose="020F0502020204030204" pitchFamily="34" charset="0"/>
                        </a:rPr>
                        <a:t>NWDAF</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rgbClr val="FFFFFF"/>
                    </a:solidFill>
                  </a:tcPr>
                </a:tc>
                <a:tc>
                  <a:txBody>
                    <a:bodyPr/>
                    <a:lstStyle/>
                    <a:p>
                      <a:pPr algn="l" hangingPunct="0">
                        <a:spcAft>
                          <a:spcPts val="0"/>
                        </a:spcAft>
                      </a:pPr>
                      <a:r>
                        <a:rPr lang="en-US" sz="1000" dirty="0" smtClean="0">
                          <a:effectLst/>
                          <a:latin typeface="Calibri" panose="020F0502020204030204" pitchFamily="34" charset="0"/>
                          <a:cs typeface="Calibri" panose="020F0502020204030204" pitchFamily="34" charset="0"/>
                        </a:rPr>
                        <a:t>To indicate</a:t>
                      </a:r>
                      <a:r>
                        <a:rPr lang="en-US" sz="1000" baseline="0" dirty="0" smtClean="0">
                          <a:effectLst/>
                          <a:latin typeface="Calibri" panose="020F0502020204030204" pitchFamily="34" charset="0"/>
                          <a:cs typeface="Calibri" panose="020F0502020204030204" pitchFamily="34" charset="0"/>
                        </a:rPr>
                        <a:t> h</a:t>
                      </a:r>
                      <a:r>
                        <a:rPr lang="en-US" sz="1000" dirty="0" smtClean="0">
                          <a:effectLst/>
                          <a:latin typeface="Calibri" panose="020F0502020204030204" pitchFamily="34" charset="0"/>
                          <a:cs typeface="Calibri" panose="020F0502020204030204" pitchFamily="34" charset="0"/>
                        </a:rPr>
                        <a:t>ow many percent UEs’ service experience is satisfied (</a:t>
                      </a:r>
                      <a:r>
                        <a:rPr lang="en-US" sz="1000" b="1" u="sng" dirty="0" smtClean="0">
                          <a:effectLst/>
                          <a:latin typeface="Calibri" panose="020F0502020204030204" pitchFamily="34" charset="0"/>
                          <a:cs typeface="Calibri" panose="020F0502020204030204" pitchFamily="34" charset="0"/>
                        </a:rPr>
                        <a:t>observed/measured by NWDAF</a:t>
                      </a:r>
                      <a:r>
                        <a:rPr lang="en-US" sz="1000" dirty="0" smtClean="0">
                          <a:effectLst/>
                          <a:latin typeface="Calibri" panose="020F0502020204030204" pitchFamily="34" charset="0"/>
                          <a:cs typeface="Calibri" panose="020F0502020204030204" pitchFamily="34" charset="0"/>
                        </a:rPr>
                        <a:t>) , e.g. 60% UE’s service experience is satisfied for voice service while</a:t>
                      </a:r>
                      <a:r>
                        <a:rPr lang="en-US" sz="1000" baseline="0" dirty="0" smtClean="0">
                          <a:effectLst/>
                          <a:latin typeface="Calibri" panose="020F0502020204030204" pitchFamily="34" charset="0"/>
                          <a:cs typeface="Calibri" panose="020F0502020204030204" pitchFamily="34" charset="0"/>
                        </a:rPr>
                        <a:t> Tenant requested 95% </a:t>
                      </a:r>
                      <a:endParaRPr lang="en-US" sz="1000" dirty="0">
                        <a:effectLst/>
                        <a:latin typeface="Calibri" panose="020F0502020204030204" pitchFamily="34" charset="0"/>
                        <a:cs typeface="Calibri" panose="020F0502020204030204" pitchFamily="34" charset="0"/>
                      </a:endParaRPr>
                    </a:p>
                  </a:txBody>
                  <a:tcPr marL="68580" marR="68580" marT="0" marB="0">
                    <a:solidFill>
                      <a:srgbClr val="FFFFFF"/>
                    </a:solidFill>
                  </a:tcPr>
                </a:tc>
              </a:tr>
              <a:tr h="0">
                <a:tc>
                  <a:txBody>
                    <a:bodyPr/>
                    <a:lstStyle/>
                    <a:p>
                      <a:pPr marL="0" indent="0" algn="l" defTabSz="914400" rtl="0" eaLnBrk="1" latinLnBrk="0" hangingPunct="0">
                        <a:spcAft>
                          <a:spcPts val="0"/>
                        </a:spcAft>
                      </a:pPr>
                      <a:r>
                        <a:rPr lang="x-none" sz="1000" kern="1200" dirty="0" smtClean="0">
                          <a:solidFill>
                            <a:schemeClr val="tx1"/>
                          </a:solidFill>
                          <a:effectLst/>
                          <a:latin typeface="Calibri" panose="020F0502020204030204" pitchFamily="34" charset="0"/>
                          <a:ea typeface="+mn-ea"/>
                          <a:cs typeface="Calibri" panose="020F0502020204030204" pitchFamily="34" charset="0"/>
                        </a:rPr>
                        <a:t>Timestamp</a:t>
                      </a:r>
                      <a:endParaRPr lang="en-US" sz="1000" kern="1200" dirty="0">
                        <a:solidFill>
                          <a:schemeClr val="tx1"/>
                        </a:solidFill>
                        <a:effectLst/>
                        <a:latin typeface="Calibri" panose="020F0502020204030204" pitchFamily="34" charset="0"/>
                        <a:ea typeface="+mn-ea"/>
                        <a:cs typeface="Calibri" panose="020F0502020204030204" pitchFamily="34" charset="0"/>
                      </a:endParaRPr>
                    </a:p>
                  </a:txBody>
                  <a:tcPr marL="68580" marR="68580" marT="0" marB="0">
                    <a:solidFill>
                      <a:srgbClr val="FFFFFF"/>
                    </a:solidFill>
                  </a:tcPr>
                </a:tc>
                <a:tc>
                  <a:txBody>
                    <a:bodyPr/>
                    <a:lstStyle/>
                    <a:p>
                      <a:pPr algn="ctr" hangingPunct="0">
                        <a:spcAft>
                          <a:spcPts val="0"/>
                        </a:spcAft>
                      </a:pPr>
                      <a:r>
                        <a:rPr lang="x-none" sz="1000" dirty="0">
                          <a:effectLst/>
                          <a:latin typeface="Calibri" panose="020F0502020204030204" pitchFamily="34" charset="0"/>
                          <a:cs typeface="Calibri" panose="020F0502020204030204" pitchFamily="34" charset="0"/>
                        </a:rPr>
                        <a:t>M</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rgbClr val="FFFFFF"/>
                    </a:solidFill>
                  </a:tcPr>
                </a:tc>
                <a:tc>
                  <a:txBody>
                    <a:bodyPr/>
                    <a:lstStyle/>
                    <a:p>
                      <a:pPr algn="ctr" hangingPunct="0">
                        <a:spcAft>
                          <a:spcPts val="0"/>
                        </a:spcAft>
                      </a:pPr>
                      <a:r>
                        <a:rPr lang="en-US" sz="1000" dirty="0" smtClean="0">
                          <a:effectLst/>
                          <a:latin typeface="Calibri" panose="020F0502020204030204" pitchFamily="34" charset="0"/>
                          <a:cs typeface="Calibri" panose="020F0502020204030204" pitchFamily="34" charset="0"/>
                        </a:rPr>
                        <a:t>NWDAF</a:t>
                      </a:r>
                      <a:endParaRPr lang="en-US" sz="1000"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rgbClr val="FFFFFF"/>
                    </a:solidFill>
                  </a:tcPr>
                </a:tc>
                <a:tc>
                  <a:txBody>
                    <a:bodyPr/>
                    <a:lstStyle/>
                    <a:p>
                      <a:pPr algn="l" hangingPunct="0">
                        <a:spcAft>
                          <a:spcPts val="0"/>
                        </a:spcAft>
                      </a:pPr>
                      <a:r>
                        <a:rPr lang="x-none" sz="1000" dirty="0">
                          <a:effectLst/>
                          <a:latin typeface="Calibri" panose="020F0502020204030204" pitchFamily="34" charset="0"/>
                          <a:cs typeface="Calibri" panose="020F0502020204030204" pitchFamily="34" charset="0"/>
                        </a:rPr>
                        <a:t>The timing for the </a:t>
                      </a:r>
                      <a:r>
                        <a:rPr lang="x-none" sz="1000" dirty="0" smtClean="0">
                          <a:effectLst/>
                          <a:latin typeface="Calibri" panose="020F0502020204030204" pitchFamily="34" charset="0"/>
                          <a:cs typeface="Calibri" panose="020F0502020204030204" pitchFamily="34" charset="0"/>
                        </a:rPr>
                        <a:t>service</a:t>
                      </a:r>
                      <a:r>
                        <a:rPr lang="en-US" sz="1000" dirty="0" smtClean="0">
                          <a:effectLst/>
                          <a:latin typeface="Calibri" panose="020F0502020204030204" pitchFamily="34" charset="0"/>
                          <a:cs typeface="Calibri" panose="020F0502020204030204" pitchFamily="34" charset="0"/>
                        </a:rPr>
                        <a:t> in the slice instance</a:t>
                      </a:r>
                      <a:r>
                        <a:rPr lang="x-none" sz="1000" dirty="0" smtClean="0">
                          <a:effectLst/>
                          <a:latin typeface="Calibri" panose="020F0502020204030204" pitchFamily="34" charset="0"/>
                          <a:cs typeface="Calibri" panose="020F0502020204030204" pitchFamily="34" charset="0"/>
                        </a:rPr>
                        <a:t>.</a:t>
                      </a:r>
                      <a:endParaRPr lang="en-US" sz="1000" b="1" dirty="0">
                        <a:solidFill>
                          <a:srgbClr val="000000"/>
                        </a:solidFill>
                        <a:effectLst/>
                        <a:latin typeface="Calibri" panose="020F0502020204030204" pitchFamily="34" charset="0"/>
                        <a:ea typeface="宋体" panose="02010600030101010101" pitchFamily="2" charset="-122"/>
                        <a:cs typeface="Calibri" panose="020F0502020204030204" pitchFamily="34" charset="0"/>
                      </a:endParaRPr>
                    </a:p>
                  </a:txBody>
                  <a:tcPr marL="68580" marR="68580" marT="0" marB="0">
                    <a:solidFill>
                      <a:srgbClr val="FFFFFF"/>
                    </a:solidFill>
                  </a:tcPr>
                </a:tc>
              </a:tr>
            </a:tbl>
          </a:graphicData>
        </a:graphic>
      </p:graphicFrame>
      <p:sp>
        <p:nvSpPr>
          <p:cNvPr id="14" name="文本框 13"/>
          <p:cNvSpPr txBox="1"/>
          <p:nvPr/>
        </p:nvSpPr>
        <p:spPr>
          <a:xfrm>
            <a:off x="170634" y="4922289"/>
            <a:ext cx="7440402" cy="276999"/>
          </a:xfrm>
          <a:prstGeom prst="rect">
            <a:avLst/>
          </a:prstGeom>
          <a:solidFill>
            <a:srgbClr val="FFFF00"/>
          </a:solidFill>
        </p:spPr>
        <p:txBody>
          <a:bodyPr wrap="square" rtlCol="0">
            <a:spAutoFit/>
          </a:bodyPr>
          <a:lstStyle>
            <a:defPPr>
              <a:defRPr lang="en-GB"/>
            </a:defPPr>
            <a:lvl1pPr>
              <a:defRPr sz="1200" b="1">
                <a:solidFill>
                  <a:srgbClr val="FF0000"/>
                </a:solidFill>
              </a:defRPr>
            </a:lvl1pPr>
          </a:lstStyle>
          <a:p>
            <a:r>
              <a:rPr lang="en-US" dirty="0"/>
              <a:t>Table 3: </a:t>
            </a:r>
            <a:r>
              <a:rPr lang="en-US" altLang="ja-JP" dirty="0"/>
              <a:t>H</a:t>
            </a:r>
            <a:r>
              <a:rPr lang="en-US" altLang="zh-CN" dirty="0"/>
              <a:t>ow many percent UEs’ service experience is satisfied </a:t>
            </a:r>
            <a:r>
              <a:rPr lang="en-GB" altLang="ja-JP" dirty="0"/>
              <a:t>observed/measured by the NWDAF</a:t>
            </a:r>
            <a:endParaRPr lang="en-US" altLang="ja-JP" dirty="0"/>
          </a:p>
        </p:txBody>
      </p:sp>
      <p:sp>
        <p:nvSpPr>
          <p:cNvPr id="15" name="Rectangle 13"/>
          <p:cNvSpPr/>
          <p:nvPr/>
        </p:nvSpPr>
        <p:spPr bwMode="auto">
          <a:xfrm>
            <a:off x="179512" y="5203123"/>
            <a:ext cx="8568952" cy="1080120"/>
          </a:xfrm>
          <a:prstGeom prst="rect">
            <a:avLst/>
          </a:prstGeom>
          <a:solidFill>
            <a:srgbClr val="92D050">
              <a:alpha val="45000"/>
            </a:srgbClr>
          </a:solidFill>
          <a:ln>
            <a:noFill/>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smtClean="0">
              <a:ln>
                <a:noFill/>
              </a:ln>
              <a:solidFill>
                <a:schemeClr val="tx1"/>
              </a:solidFill>
              <a:effectLst/>
              <a:latin typeface="Arial" charset="0"/>
              <a:ea typeface="宋体" charset="-122"/>
            </a:endParaRPr>
          </a:p>
        </p:txBody>
      </p:sp>
      <p:sp>
        <p:nvSpPr>
          <p:cNvPr id="16" name="文本框 15"/>
          <p:cNvSpPr txBox="1"/>
          <p:nvPr/>
        </p:nvSpPr>
        <p:spPr>
          <a:xfrm>
            <a:off x="179512" y="2016601"/>
            <a:ext cx="7691037" cy="276999"/>
          </a:xfrm>
          <a:prstGeom prst="rect">
            <a:avLst/>
          </a:prstGeom>
          <a:solidFill>
            <a:srgbClr val="FFFF00"/>
          </a:solidFill>
        </p:spPr>
        <p:txBody>
          <a:bodyPr wrap="square" rtlCol="0">
            <a:spAutoFit/>
          </a:bodyPr>
          <a:lstStyle/>
          <a:p>
            <a:r>
              <a:rPr lang="en-US" sz="1200" b="1" dirty="0">
                <a:solidFill>
                  <a:srgbClr val="FF0000"/>
                </a:solidFill>
              </a:rPr>
              <a:t>Table 2:</a:t>
            </a:r>
            <a:r>
              <a:rPr lang="en-GB" altLang="zh-CN" sz="1200" b="1" dirty="0">
                <a:solidFill>
                  <a:srgbClr val="FF0000"/>
                </a:solidFill>
              </a:rPr>
              <a:t>KPIs per Network Slice as defined in </a:t>
            </a:r>
            <a:r>
              <a:rPr lang="en-GB" altLang="ja-JP" sz="1200" b="1" dirty="0">
                <a:solidFill>
                  <a:srgbClr val="FF0000"/>
                </a:solidFill>
              </a:rPr>
              <a:t>PM (Performance Management) services (TS28.55x </a:t>
            </a:r>
            <a:r>
              <a:rPr lang="en-GB" altLang="ja-JP" sz="1200" b="1" dirty="0" smtClean="0">
                <a:solidFill>
                  <a:srgbClr val="FF0000"/>
                </a:solidFill>
              </a:rPr>
              <a:t>series)</a:t>
            </a:r>
            <a:endParaRPr lang="zh-CN" altLang="en-US" sz="1200" b="1" dirty="0">
              <a:solidFill>
                <a:srgbClr val="000000"/>
              </a:solidFill>
              <a:latin typeface="Arial" panose="020B0604020202020204" pitchFamily="34" charset="0"/>
              <a:ea typeface="Times New Roman" panose="02020603050405020304" pitchFamily="18"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417513" y="233363"/>
            <a:ext cx="8308975" cy="412750"/>
          </a:xfrm>
        </p:spPr>
        <p:txBody>
          <a:bodyPr/>
          <a:lstStyle/>
          <a:p>
            <a:pPr>
              <a:defRPr/>
            </a:pPr>
            <a:r>
              <a:rPr lang="en-GB" altLang="zh-CN" sz="2400" dirty="0"/>
              <a:t>Single Application Analysis per Network Slice</a:t>
            </a:r>
            <a:endParaRPr lang="en-US" altLang="zh-CN" sz="2400" dirty="0" smtClean="0"/>
          </a:p>
        </p:txBody>
      </p:sp>
      <mc:AlternateContent xmlns:mc="http://schemas.openxmlformats.org/markup-compatibility/2006" xmlns:a14="http://schemas.microsoft.com/office/drawing/2010/main">
        <mc:Choice Requires="a14">
          <p:sp>
            <p:nvSpPr>
              <p:cNvPr id="7" name="文本占位符 2"/>
              <p:cNvSpPr>
                <a:spLocks noGrp="1"/>
              </p:cNvSpPr>
              <p:nvPr>
                <p:ph type="body" sz="quarter" idx="10"/>
              </p:nvPr>
            </p:nvSpPr>
            <p:spPr>
              <a:xfrm>
                <a:off x="179512" y="768472"/>
                <a:ext cx="8784976" cy="5222895"/>
              </a:xfrm>
            </p:spPr>
            <p:txBody>
              <a:bodyPr/>
              <a:lstStyle/>
              <a:p>
                <a:pPr marL="230400" lvl="2" indent="-230400">
                  <a:spcBef>
                    <a:spcPts val="0"/>
                  </a:spcBef>
                  <a:spcAft>
                    <a:spcPts val="600"/>
                  </a:spcAft>
                  <a:buClr>
                    <a:srgbClr val="461100"/>
                  </a:buClr>
                  <a:buSzPct val="100000"/>
                  <a:buBlip>
                    <a:blip r:embed="rId3"/>
                  </a:buBlip>
                  <a:defRPr/>
                </a:pPr>
                <a:r>
                  <a:rPr lang="en-US" altLang="zh-CN" sz="1800" kern="1200" dirty="0" smtClean="0">
                    <a:solidFill>
                      <a:schemeClr val="tx2"/>
                    </a:solidFill>
                    <a:latin typeface="+mn-lt"/>
                    <a:ea typeface="+mn-ea"/>
                    <a:cs typeface="+mn-cs"/>
                  </a:rPr>
                  <a:t>when </a:t>
                </a:r>
                <a:r>
                  <a:rPr lang="en-US" altLang="zh-CN" sz="1800" kern="1200" dirty="0">
                    <a:solidFill>
                      <a:schemeClr val="tx2"/>
                    </a:solidFill>
                    <a:latin typeface="+mn-lt"/>
                    <a:ea typeface="+mn-ea"/>
                    <a:cs typeface="+mn-cs"/>
                  </a:rPr>
                  <a:t>a </a:t>
                </a:r>
                <a:r>
                  <a:rPr lang="en-US" altLang="zh-CN" sz="1800" kern="1200" dirty="0" smtClean="0">
                    <a:solidFill>
                      <a:schemeClr val="tx2"/>
                    </a:solidFill>
                    <a:latin typeface="+mn-lt"/>
                    <a:ea typeface="+mn-ea"/>
                    <a:cs typeface="+mn-cs"/>
                  </a:rPr>
                  <a:t>network slice is </a:t>
                </a:r>
                <a:r>
                  <a:rPr lang="en-US" altLang="zh-CN" sz="1800" kern="1200" dirty="0">
                    <a:solidFill>
                      <a:schemeClr val="tx2"/>
                    </a:solidFill>
                    <a:latin typeface="+mn-lt"/>
                    <a:ea typeface="+mn-ea"/>
                    <a:cs typeface="+mn-cs"/>
                  </a:rPr>
                  <a:t>composed of one application, in order to meet the tenant requirements, first, some calculations and analytics need to be done, e.g.  trained a linear regression model for the given application as follows:</a:t>
                </a:r>
              </a:p>
              <a:p>
                <a:pPr marL="12700" lvl="2" indent="0" algn="ctr">
                  <a:spcAft>
                    <a:spcPct val="0"/>
                  </a:spcAft>
                  <a:buClr>
                    <a:srgbClr val="461100"/>
                  </a:buClr>
                  <a:buNone/>
                </a:pPr>
                <a:r>
                  <a:rPr lang="en-US" altLang="zh-CN" sz="2000" i="1" dirty="0" smtClean="0">
                    <a:solidFill>
                      <a:srgbClr val="002060"/>
                    </a:solidFill>
                    <a:latin typeface="Cambria Math" panose="02040503050406030204" pitchFamily="18" charset="0"/>
                  </a:rPr>
                  <a:t> </a:t>
                </a:r>
                <a14:m>
                  <m:oMath xmlns:m="http://schemas.openxmlformats.org/officeDocument/2006/math">
                    <m:r>
                      <a:rPr lang="en-US" altLang="zh-CN" sz="2000" i="1">
                        <a:solidFill>
                          <a:srgbClr val="002060"/>
                        </a:solidFill>
                        <a:latin typeface="Cambria Math" panose="02040503050406030204" pitchFamily="18" charset="0"/>
                      </a:rPr>
                      <m:t>h</m:t>
                    </m:r>
                    <m:d>
                      <m:dPr>
                        <m:ctrlPr>
                          <a:rPr lang="zh-CN" altLang="zh-CN" sz="2000" i="1">
                            <a:solidFill>
                              <a:srgbClr val="002060"/>
                            </a:solidFill>
                            <a:latin typeface="Cambria Math" panose="02040503050406030204" pitchFamily="18" charset="0"/>
                          </a:rPr>
                        </m:ctrlPr>
                      </m:dPr>
                      <m:e>
                        <m:r>
                          <m:rPr>
                            <m:sty m:val="p"/>
                          </m:rPr>
                          <a:rPr lang="en-GB" altLang="zh-CN" sz="2000" i="1">
                            <a:solidFill>
                              <a:srgbClr val="002060"/>
                            </a:solidFill>
                            <a:latin typeface="Cambria Math" panose="02040503050406030204" pitchFamily="18" charset="0"/>
                          </a:rPr>
                          <m:t>x</m:t>
                        </m:r>
                      </m:e>
                    </m:d>
                    <m:r>
                      <a:rPr lang="en-GB" altLang="zh-CN" sz="2000" i="1">
                        <a:solidFill>
                          <a:srgbClr val="002060"/>
                        </a:solidFill>
                        <a:latin typeface="Cambria Math" panose="02040503050406030204" pitchFamily="18" charset="0"/>
                      </a:rPr>
                      <m:t>=</m:t>
                    </m:r>
                    <m:sSub>
                      <m:sSubPr>
                        <m:ctrlPr>
                          <a:rPr lang="zh-CN" altLang="zh-CN" sz="2000" i="1">
                            <a:solidFill>
                              <a:srgbClr val="002060"/>
                            </a:solidFill>
                            <a:latin typeface="Cambria Math" panose="02040503050406030204" pitchFamily="18" charset="0"/>
                          </a:rPr>
                        </m:ctrlPr>
                      </m:sSubPr>
                      <m:e>
                        <m:r>
                          <a:rPr lang="en-GB" altLang="zh-CN" sz="2000" i="1">
                            <a:solidFill>
                              <a:srgbClr val="002060"/>
                            </a:solidFill>
                            <a:latin typeface="Cambria Math" panose="02040503050406030204" pitchFamily="18" charset="0"/>
                          </a:rPr>
                          <m:t>𝑤</m:t>
                        </m:r>
                      </m:e>
                      <m:sub>
                        <m:r>
                          <a:rPr lang="en-GB" altLang="zh-CN" sz="2000" i="1">
                            <a:solidFill>
                              <a:srgbClr val="002060"/>
                            </a:solidFill>
                            <a:latin typeface="Cambria Math" panose="02040503050406030204" pitchFamily="18" charset="0"/>
                          </a:rPr>
                          <m:t>0</m:t>
                        </m:r>
                      </m:sub>
                    </m:sSub>
                    <m:sSub>
                      <m:sSubPr>
                        <m:ctrlPr>
                          <a:rPr lang="zh-CN" altLang="zh-CN" sz="2000" i="1">
                            <a:solidFill>
                              <a:srgbClr val="002060"/>
                            </a:solidFill>
                            <a:latin typeface="Cambria Math" panose="02040503050406030204" pitchFamily="18" charset="0"/>
                          </a:rPr>
                        </m:ctrlPr>
                      </m:sSubPr>
                      <m:e>
                        <m:r>
                          <a:rPr lang="en-GB" altLang="zh-CN" sz="2000" i="1">
                            <a:solidFill>
                              <a:srgbClr val="002060"/>
                            </a:solidFill>
                            <a:latin typeface="Cambria Math" panose="02040503050406030204" pitchFamily="18" charset="0"/>
                          </a:rPr>
                          <m:t>𝑥</m:t>
                        </m:r>
                      </m:e>
                      <m:sub>
                        <m:r>
                          <a:rPr lang="en-GB" altLang="zh-CN" sz="2000" i="1">
                            <a:solidFill>
                              <a:srgbClr val="002060"/>
                            </a:solidFill>
                            <a:latin typeface="Cambria Math" panose="02040503050406030204" pitchFamily="18" charset="0"/>
                          </a:rPr>
                          <m:t>0</m:t>
                        </m:r>
                      </m:sub>
                    </m:sSub>
                    <m:r>
                      <a:rPr lang="en-GB" altLang="zh-CN" sz="2000" i="1">
                        <a:solidFill>
                          <a:srgbClr val="002060"/>
                        </a:solidFill>
                        <a:latin typeface="Cambria Math" panose="02040503050406030204" pitchFamily="18" charset="0"/>
                      </a:rPr>
                      <m:t>+</m:t>
                    </m:r>
                    <m:sSub>
                      <m:sSubPr>
                        <m:ctrlPr>
                          <a:rPr lang="zh-CN" altLang="zh-CN" sz="2000" i="1">
                            <a:solidFill>
                              <a:srgbClr val="002060"/>
                            </a:solidFill>
                            <a:latin typeface="Cambria Math" panose="02040503050406030204" pitchFamily="18" charset="0"/>
                          </a:rPr>
                        </m:ctrlPr>
                      </m:sSubPr>
                      <m:e>
                        <m:r>
                          <a:rPr lang="en-GB" altLang="zh-CN" sz="2000" i="1">
                            <a:solidFill>
                              <a:srgbClr val="002060"/>
                            </a:solidFill>
                            <a:latin typeface="Cambria Math" panose="02040503050406030204" pitchFamily="18" charset="0"/>
                          </a:rPr>
                          <m:t>𝑤</m:t>
                        </m:r>
                      </m:e>
                      <m:sub>
                        <m:r>
                          <a:rPr lang="en-GB" altLang="zh-CN" sz="2000" i="1">
                            <a:solidFill>
                              <a:srgbClr val="002060"/>
                            </a:solidFill>
                            <a:latin typeface="Cambria Math" panose="02040503050406030204" pitchFamily="18" charset="0"/>
                          </a:rPr>
                          <m:t>1</m:t>
                        </m:r>
                      </m:sub>
                    </m:sSub>
                    <m:sSub>
                      <m:sSubPr>
                        <m:ctrlPr>
                          <a:rPr lang="zh-CN" altLang="zh-CN" sz="2000" i="1">
                            <a:solidFill>
                              <a:srgbClr val="002060"/>
                            </a:solidFill>
                            <a:latin typeface="Cambria Math" panose="02040503050406030204" pitchFamily="18" charset="0"/>
                          </a:rPr>
                        </m:ctrlPr>
                      </m:sSubPr>
                      <m:e>
                        <m:r>
                          <a:rPr lang="en-GB" altLang="zh-CN" sz="2000" i="1">
                            <a:solidFill>
                              <a:srgbClr val="002060"/>
                            </a:solidFill>
                            <a:latin typeface="Cambria Math" panose="02040503050406030204" pitchFamily="18" charset="0"/>
                          </a:rPr>
                          <m:t>𝑥</m:t>
                        </m:r>
                      </m:e>
                      <m:sub>
                        <m:r>
                          <a:rPr lang="en-GB" altLang="zh-CN" sz="2000" i="1">
                            <a:solidFill>
                              <a:srgbClr val="002060"/>
                            </a:solidFill>
                            <a:latin typeface="Cambria Math" panose="02040503050406030204" pitchFamily="18" charset="0"/>
                          </a:rPr>
                          <m:t>1</m:t>
                        </m:r>
                      </m:sub>
                    </m:sSub>
                    <m:r>
                      <a:rPr lang="en-GB" altLang="zh-CN" sz="2000" i="1">
                        <a:solidFill>
                          <a:srgbClr val="002060"/>
                        </a:solidFill>
                        <a:latin typeface="Cambria Math" panose="02040503050406030204" pitchFamily="18" charset="0"/>
                      </a:rPr>
                      <m:t>+</m:t>
                    </m:r>
                    <m:sSub>
                      <m:sSubPr>
                        <m:ctrlPr>
                          <a:rPr lang="zh-CN" altLang="zh-CN" sz="2000" i="1">
                            <a:solidFill>
                              <a:srgbClr val="002060"/>
                            </a:solidFill>
                            <a:latin typeface="Cambria Math" panose="02040503050406030204" pitchFamily="18" charset="0"/>
                          </a:rPr>
                        </m:ctrlPr>
                      </m:sSubPr>
                      <m:e>
                        <m:r>
                          <a:rPr lang="en-GB" altLang="zh-CN" sz="2000" i="1">
                            <a:solidFill>
                              <a:srgbClr val="002060"/>
                            </a:solidFill>
                            <a:latin typeface="Cambria Math" panose="02040503050406030204" pitchFamily="18" charset="0"/>
                          </a:rPr>
                          <m:t>𝑤</m:t>
                        </m:r>
                      </m:e>
                      <m:sub>
                        <m:r>
                          <a:rPr lang="en-GB" altLang="zh-CN" sz="2000" i="1">
                            <a:solidFill>
                              <a:srgbClr val="002060"/>
                            </a:solidFill>
                            <a:latin typeface="Cambria Math" panose="02040503050406030204" pitchFamily="18" charset="0"/>
                          </a:rPr>
                          <m:t>2</m:t>
                        </m:r>
                      </m:sub>
                    </m:sSub>
                    <m:sSub>
                      <m:sSubPr>
                        <m:ctrlPr>
                          <a:rPr lang="zh-CN" altLang="zh-CN" sz="2000" i="1">
                            <a:solidFill>
                              <a:srgbClr val="002060"/>
                            </a:solidFill>
                            <a:latin typeface="Cambria Math" panose="02040503050406030204" pitchFamily="18" charset="0"/>
                          </a:rPr>
                        </m:ctrlPr>
                      </m:sSubPr>
                      <m:e>
                        <m:r>
                          <a:rPr lang="en-GB" altLang="zh-CN" sz="2000" i="1">
                            <a:solidFill>
                              <a:srgbClr val="002060"/>
                            </a:solidFill>
                            <a:latin typeface="Cambria Math" panose="02040503050406030204" pitchFamily="18" charset="0"/>
                          </a:rPr>
                          <m:t>𝑥</m:t>
                        </m:r>
                      </m:e>
                      <m:sub>
                        <m:r>
                          <a:rPr lang="en-GB" altLang="zh-CN" sz="2000" i="1">
                            <a:solidFill>
                              <a:srgbClr val="002060"/>
                            </a:solidFill>
                            <a:latin typeface="Cambria Math" panose="02040503050406030204" pitchFamily="18" charset="0"/>
                          </a:rPr>
                          <m:t>2</m:t>
                        </m:r>
                      </m:sub>
                    </m:sSub>
                    <m:r>
                      <a:rPr lang="en-GB" altLang="zh-CN" sz="2000" i="1">
                        <a:solidFill>
                          <a:srgbClr val="002060"/>
                        </a:solidFill>
                        <a:latin typeface="Cambria Math" panose="02040503050406030204" pitchFamily="18" charset="0"/>
                      </a:rPr>
                      <m:t>+</m:t>
                    </m:r>
                    <m:sSub>
                      <m:sSubPr>
                        <m:ctrlPr>
                          <a:rPr lang="zh-CN" altLang="zh-CN" sz="2000" i="1">
                            <a:solidFill>
                              <a:srgbClr val="002060"/>
                            </a:solidFill>
                            <a:latin typeface="Cambria Math" panose="02040503050406030204" pitchFamily="18" charset="0"/>
                          </a:rPr>
                        </m:ctrlPr>
                      </m:sSubPr>
                      <m:e>
                        <m:r>
                          <a:rPr lang="en-GB" altLang="zh-CN" sz="2000" i="1">
                            <a:solidFill>
                              <a:srgbClr val="002060"/>
                            </a:solidFill>
                            <a:latin typeface="Cambria Math" panose="02040503050406030204" pitchFamily="18" charset="0"/>
                          </a:rPr>
                          <m:t>𝑤</m:t>
                        </m:r>
                      </m:e>
                      <m:sub>
                        <m:r>
                          <a:rPr lang="en-GB" altLang="zh-CN" sz="2000" i="1">
                            <a:solidFill>
                              <a:srgbClr val="002060"/>
                            </a:solidFill>
                            <a:latin typeface="Cambria Math" panose="02040503050406030204" pitchFamily="18" charset="0"/>
                          </a:rPr>
                          <m:t>3</m:t>
                        </m:r>
                      </m:sub>
                    </m:sSub>
                    <m:sSub>
                      <m:sSubPr>
                        <m:ctrlPr>
                          <a:rPr lang="zh-CN" altLang="zh-CN" sz="2000" i="1">
                            <a:solidFill>
                              <a:srgbClr val="002060"/>
                            </a:solidFill>
                            <a:latin typeface="Cambria Math" panose="02040503050406030204" pitchFamily="18" charset="0"/>
                          </a:rPr>
                        </m:ctrlPr>
                      </m:sSubPr>
                      <m:e>
                        <m:r>
                          <a:rPr lang="en-GB" altLang="zh-CN" sz="2000" i="1">
                            <a:solidFill>
                              <a:srgbClr val="002060"/>
                            </a:solidFill>
                            <a:latin typeface="Cambria Math" panose="02040503050406030204" pitchFamily="18" charset="0"/>
                          </a:rPr>
                          <m:t>𝑥</m:t>
                        </m:r>
                      </m:e>
                      <m:sub>
                        <m:r>
                          <a:rPr lang="en-GB" altLang="zh-CN" sz="2000" i="1">
                            <a:solidFill>
                              <a:srgbClr val="002060"/>
                            </a:solidFill>
                            <a:latin typeface="Cambria Math" panose="02040503050406030204" pitchFamily="18" charset="0"/>
                          </a:rPr>
                          <m:t>3</m:t>
                        </m:r>
                      </m:sub>
                    </m:sSub>
                    <m:r>
                      <a:rPr lang="en-GB" altLang="zh-CN" sz="2000" i="1">
                        <a:solidFill>
                          <a:srgbClr val="002060"/>
                        </a:solidFill>
                        <a:latin typeface="Cambria Math" panose="02040503050406030204" pitchFamily="18" charset="0"/>
                      </a:rPr>
                      <m:t>+</m:t>
                    </m:r>
                    <m:r>
                      <a:rPr lang="en-US" altLang="zh-CN" sz="2000" i="1">
                        <a:solidFill>
                          <a:srgbClr val="002060"/>
                        </a:solidFill>
                        <a:latin typeface="Cambria Math" panose="02040503050406030204" pitchFamily="18" charset="0"/>
                      </a:rPr>
                      <m:t>…</m:t>
                    </m:r>
                    <m:r>
                      <a:rPr lang="en-GB" altLang="zh-CN" sz="2000" i="1">
                        <a:solidFill>
                          <a:srgbClr val="002060"/>
                        </a:solidFill>
                        <a:latin typeface="Cambria Math" panose="02040503050406030204" pitchFamily="18" charset="0"/>
                      </a:rPr>
                      <m:t>+</m:t>
                    </m:r>
                    <m:sSub>
                      <m:sSubPr>
                        <m:ctrlPr>
                          <a:rPr lang="zh-CN" altLang="zh-CN" sz="2000" i="1">
                            <a:solidFill>
                              <a:srgbClr val="002060"/>
                            </a:solidFill>
                            <a:latin typeface="Cambria Math" panose="02040503050406030204" pitchFamily="18" charset="0"/>
                          </a:rPr>
                        </m:ctrlPr>
                      </m:sSubPr>
                      <m:e>
                        <m:r>
                          <a:rPr lang="en-GB" altLang="zh-CN" sz="2000" i="1">
                            <a:solidFill>
                              <a:srgbClr val="002060"/>
                            </a:solidFill>
                            <a:latin typeface="Cambria Math" panose="02040503050406030204" pitchFamily="18" charset="0"/>
                          </a:rPr>
                          <m:t>𝑤</m:t>
                        </m:r>
                      </m:e>
                      <m:sub>
                        <m:r>
                          <a:rPr lang="en-GB" altLang="zh-CN" sz="2000" i="1">
                            <a:solidFill>
                              <a:srgbClr val="002060"/>
                            </a:solidFill>
                            <a:latin typeface="Cambria Math" panose="02040503050406030204" pitchFamily="18" charset="0"/>
                          </a:rPr>
                          <m:t>𝐷</m:t>
                        </m:r>
                      </m:sub>
                    </m:sSub>
                    <m:sSub>
                      <m:sSubPr>
                        <m:ctrlPr>
                          <a:rPr lang="zh-CN" altLang="zh-CN" sz="2000" i="1">
                            <a:solidFill>
                              <a:srgbClr val="002060"/>
                            </a:solidFill>
                            <a:latin typeface="Cambria Math" panose="02040503050406030204" pitchFamily="18" charset="0"/>
                          </a:rPr>
                        </m:ctrlPr>
                      </m:sSubPr>
                      <m:e>
                        <m:r>
                          <a:rPr lang="en-GB" altLang="zh-CN" sz="2000" i="1">
                            <a:solidFill>
                              <a:srgbClr val="002060"/>
                            </a:solidFill>
                            <a:latin typeface="Cambria Math" panose="02040503050406030204" pitchFamily="18" charset="0"/>
                          </a:rPr>
                          <m:t>𝑥</m:t>
                        </m:r>
                      </m:e>
                      <m:sub>
                        <m:r>
                          <a:rPr lang="en-GB" altLang="zh-CN" sz="2000" i="1">
                            <a:solidFill>
                              <a:srgbClr val="002060"/>
                            </a:solidFill>
                            <a:latin typeface="Cambria Math" panose="02040503050406030204" pitchFamily="18" charset="0"/>
                          </a:rPr>
                          <m:t>𝐷</m:t>
                        </m:r>
                      </m:sub>
                    </m:sSub>
                  </m:oMath>
                </a14:m>
                <a:r>
                  <a:rPr lang="en-GB" altLang="zh-CN" sz="2000" i="1" dirty="0">
                    <a:solidFill>
                      <a:srgbClr val="002060"/>
                    </a:solidFill>
                    <a:latin typeface="Cambria Math" panose="02040503050406030204" pitchFamily="18" charset="0"/>
                  </a:rPr>
                  <a:t> (</a:t>
                </a:r>
                <a:r>
                  <a:rPr lang="en-GB" altLang="zh-CN" sz="2000" i="1" dirty="0" smtClean="0">
                    <a:solidFill>
                      <a:srgbClr val="002060"/>
                    </a:solidFill>
                    <a:latin typeface="Cambria Math" panose="02040503050406030204" pitchFamily="18" charset="0"/>
                  </a:rPr>
                  <a:t>1)</a:t>
                </a:r>
                <a:endParaRPr lang="zh-CN" altLang="zh-CN" sz="2000" i="1" dirty="0" smtClean="0">
                  <a:solidFill>
                    <a:srgbClr val="002060"/>
                  </a:solidFill>
                  <a:latin typeface="Cambria Math" panose="02040503050406030204" pitchFamily="18" charset="0"/>
                </a:endParaRPr>
              </a:p>
              <a:p>
                <a:pPr marL="12700" lvl="2" indent="0">
                  <a:buClr>
                    <a:srgbClr val="461100"/>
                  </a:buClr>
                  <a:buNone/>
                </a:pPr>
                <a:r>
                  <a:rPr lang="en-US" altLang="zh-CN" sz="1800" dirty="0" smtClean="0">
                    <a:solidFill>
                      <a:srgbClr val="002060"/>
                    </a:solidFill>
                    <a:latin typeface="Cambria Math" panose="02040503050406030204" pitchFamily="18" charset="0"/>
                  </a:rPr>
                  <a:t>          In </a:t>
                </a:r>
                <a:r>
                  <a:rPr lang="en-US" altLang="zh-CN" sz="1800" dirty="0">
                    <a:solidFill>
                      <a:srgbClr val="002060"/>
                    </a:solidFill>
                    <a:latin typeface="Cambria Math" panose="02040503050406030204" pitchFamily="18" charset="0"/>
                  </a:rPr>
                  <a:t>formula (1)</a:t>
                </a:r>
              </a:p>
              <a:p>
                <a:pPr lvl="2">
                  <a:buClr>
                    <a:srgbClr val="C00000"/>
                  </a:buClr>
                </a:pPr>
                <a14:m>
                  <m:oMath xmlns:m="http://schemas.openxmlformats.org/officeDocument/2006/math">
                    <m:r>
                      <a:rPr lang="en-US" altLang="zh-CN" sz="1600" i="1" smtClean="0">
                        <a:solidFill>
                          <a:srgbClr val="002060"/>
                        </a:solidFill>
                        <a:latin typeface="Cambria Math" panose="02040503050406030204" pitchFamily="18" charset="0"/>
                      </a:rPr>
                      <m:t>h</m:t>
                    </m:r>
                    <m:d>
                      <m:dPr>
                        <m:ctrlPr>
                          <a:rPr lang="zh-CN" altLang="zh-CN" sz="1600" i="1">
                            <a:solidFill>
                              <a:srgbClr val="002060"/>
                            </a:solidFill>
                            <a:latin typeface="Cambria Math" panose="02040503050406030204" pitchFamily="18" charset="0"/>
                          </a:rPr>
                        </m:ctrlPr>
                      </m:dPr>
                      <m:e>
                        <m:r>
                          <m:rPr>
                            <m:sty m:val="p"/>
                          </m:rPr>
                          <a:rPr lang="en-GB" altLang="zh-CN" sz="1600">
                            <a:solidFill>
                              <a:srgbClr val="002060"/>
                            </a:solidFill>
                            <a:latin typeface="Cambria Math" panose="02040503050406030204" pitchFamily="18" charset="0"/>
                          </a:rPr>
                          <m:t>x</m:t>
                        </m:r>
                      </m:e>
                    </m:d>
                  </m:oMath>
                </a14:m>
                <a:r>
                  <a:rPr lang="en-GB" altLang="zh-CN" sz="1600" dirty="0">
                    <a:solidFill>
                      <a:srgbClr val="002060"/>
                    </a:solidFill>
                  </a:rPr>
                  <a:t> is the percentage of the </a:t>
                </a:r>
                <a:r>
                  <a:rPr lang="en-GB" altLang="zh-CN" sz="1600" dirty="0" smtClean="0">
                    <a:solidFill>
                      <a:srgbClr val="002060"/>
                    </a:solidFill>
                  </a:rPr>
                  <a:t>UEs </a:t>
                </a:r>
                <a:r>
                  <a:rPr lang="en-GB" altLang="zh-CN" sz="1600" dirty="0">
                    <a:solidFill>
                      <a:srgbClr val="002060"/>
                    </a:solidFill>
                  </a:rPr>
                  <a:t>whose experience satisfied for </a:t>
                </a:r>
                <a:r>
                  <a:rPr lang="en-GB" altLang="zh-CN" sz="1600" dirty="0" smtClean="0">
                    <a:solidFill>
                      <a:srgbClr val="002060"/>
                    </a:solidFill>
                  </a:rPr>
                  <a:t>the given application, </a:t>
                </a:r>
                <a:r>
                  <a:rPr lang="en-GB" altLang="zh-CN" sz="1600" dirty="0">
                    <a:solidFill>
                      <a:srgbClr val="002060"/>
                    </a:solidFill>
                  </a:rPr>
                  <a:t>e.g. 80% of </a:t>
                </a:r>
                <a:r>
                  <a:rPr lang="en-US" altLang="zh-CN" sz="1600" dirty="0">
                    <a:solidFill>
                      <a:srgbClr val="002060"/>
                    </a:solidFill>
                  </a:rPr>
                  <a:t>UEs‘ </a:t>
                </a:r>
                <a:r>
                  <a:rPr lang="en-US" altLang="zh-CN" sz="1600" dirty="0" smtClean="0">
                    <a:solidFill>
                      <a:srgbClr val="002060"/>
                    </a:solidFill>
                  </a:rPr>
                  <a:t>application </a:t>
                </a:r>
                <a:r>
                  <a:rPr lang="en-US" altLang="zh-CN" sz="1600" dirty="0">
                    <a:solidFill>
                      <a:srgbClr val="002060"/>
                    </a:solidFill>
                  </a:rPr>
                  <a:t>experience </a:t>
                </a:r>
                <a:r>
                  <a:rPr lang="en-US" altLang="zh-CN" sz="1600" dirty="0" smtClean="0">
                    <a:solidFill>
                      <a:srgbClr val="002060"/>
                    </a:solidFill>
                  </a:rPr>
                  <a:t>is satisfied (as defined in Table 3)</a:t>
                </a:r>
                <a:endParaRPr lang="zh-CN" altLang="zh-CN" sz="1600" dirty="0">
                  <a:solidFill>
                    <a:srgbClr val="002060"/>
                  </a:solidFill>
                </a:endParaRPr>
              </a:p>
              <a:p>
                <a:pPr lvl="2">
                  <a:buClr>
                    <a:srgbClr val="C00000"/>
                  </a:buClr>
                </a:pPr>
                <a14:m>
                  <m:oMath xmlns:m="http://schemas.openxmlformats.org/officeDocument/2006/math">
                    <m:r>
                      <m:rPr>
                        <m:sty m:val="p"/>
                      </m:rPr>
                      <a:rPr lang="en-GB" altLang="zh-CN" sz="1600">
                        <a:solidFill>
                          <a:srgbClr val="002060"/>
                        </a:solidFill>
                        <a:latin typeface="Cambria Math" panose="02040503050406030204" pitchFamily="18" charset="0"/>
                      </a:rPr>
                      <m:t>X</m:t>
                    </m:r>
                    <m:r>
                      <a:rPr lang="en-GB" altLang="zh-CN" sz="1600">
                        <a:solidFill>
                          <a:srgbClr val="002060"/>
                        </a:solidFill>
                        <a:latin typeface="Cambria Math" panose="02040503050406030204" pitchFamily="18" charset="0"/>
                      </a:rPr>
                      <m:t>=(</m:t>
                    </m:r>
                    <m:r>
                      <a:rPr lang="en-GB" altLang="zh-CN" sz="1600" i="1">
                        <a:solidFill>
                          <a:srgbClr val="002060"/>
                        </a:solidFill>
                        <a:latin typeface="Cambria Math" panose="02040503050406030204" pitchFamily="18" charset="0"/>
                      </a:rPr>
                      <m:t> </m:t>
                    </m:r>
                    <m:sSub>
                      <m:sSubPr>
                        <m:ctrlPr>
                          <a:rPr lang="zh-CN" altLang="zh-CN" sz="1600" i="1">
                            <a:solidFill>
                              <a:srgbClr val="002060"/>
                            </a:solidFill>
                            <a:latin typeface="Cambria Math" panose="02040503050406030204" pitchFamily="18" charset="0"/>
                          </a:rPr>
                        </m:ctrlPr>
                      </m:sSubPr>
                      <m:e>
                        <m:r>
                          <a:rPr lang="en-GB" altLang="zh-CN" sz="1600" i="1">
                            <a:solidFill>
                              <a:srgbClr val="002060"/>
                            </a:solidFill>
                            <a:latin typeface="Cambria Math" panose="02040503050406030204" pitchFamily="18" charset="0"/>
                          </a:rPr>
                          <m:t>𝑥</m:t>
                        </m:r>
                      </m:e>
                      <m:sub>
                        <m:r>
                          <a:rPr lang="en-GB" altLang="zh-CN" sz="1600" i="1">
                            <a:solidFill>
                              <a:srgbClr val="002060"/>
                            </a:solidFill>
                            <a:latin typeface="Cambria Math" panose="02040503050406030204" pitchFamily="18" charset="0"/>
                          </a:rPr>
                          <m:t>0</m:t>
                        </m:r>
                      </m:sub>
                    </m:sSub>
                    <m:r>
                      <a:rPr lang="en-GB" altLang="zh-CN" sz="1600" i="1">
                        <a:solidFill>
                          <a:srgbClr val="002060"/>
                        </a:solidFill>
                        <a:latin typeface="Cambria Math" panose="02040503050406030204" pitchFamily="18" charset="0"/>
                      </a:rPr>
                      <m:t>,</m:t>
                    </m:r>
                    <m:sSub>
                      <m:sSubPr>
                        <m:ctrlPr>
                          <a:rPr lang="zh-CN" altLang="zh-CN" sz="1600" i="1">
                            <a:solidFill>
                              <a:srgbClr val="002060"/>
                            </a:solidFill>
                            <a:latin typeface="Cambria Math" panose="02040503050406030204" pitchFamily="18" charset="0"/>
                          </a:rPr>
                        </m:ctrlPr>
                      </m:sSubPr>
                      <m:e>
                        <m:r>
                          <a:rPr lang="en-GB" altLang="zh-CN" sz="1600" i="1">
                            <a:solidFill>
                              <a:srgbClr val="002060"/>
                            </a:solidFill>
                            <a:latin typeface="Cambria Math" panose="02040503050406030204" pitchFamily="18" charset="0"/>
                          </a:rPr>
                          <m:t>𝑥</m:t>
                        </m:r>
                      </m:e>
                      <m:sub>
                        <m:r>
                          <a:rPr lang="en-GB" altLang="zh-CN" sz="1600" i="1">
                            <a:solidFill>
                              <a:srgbClr val="002060"/>
                            </a:solidFill>
                            <a:latin typeface="Cambria Math" panose="02040503050406030204" pitchFamily="18" charset="0"/>
                          </a:rPr>
                          <m:t>1</m:t>
                        </m:r>
                      </m:sub>
                    </m:sSub>
                    <m:r>
                      <a:rPr lang="en-GB" altLang="zh-CN" sz="1600" i="1">
                        <a:solidFill>
                          <a:srgbClr val="002060"/>
                        </a:solidFill>
                        <a:latin typeface="Cambria Math" panose="02040503050406030204" pitchFamily="18" charset="0"/>
                      </a:rPr>
                      <m:t> </m:t>
                    </m:r>
                    <m:sSub>
                      <m:sSubPr>
                        <m:ctrlPr>
                          <a:rPr lang="zh-CN" altLang="zh-CN" sz="1600" i="1">
                            <a:solidFill>
                              <a:srgbClr val="002060"/>
                            </a:solidFill>
                            <a:latin typeface="Cambria Math" panose="02040503050406030204" pitchFamily="18" charset="0"/>
                          </a:rPr>
                        </m:ctrlPr>
                      </m:sSubPr>
                      <m:e>
                        <m:r>
                          <a:rPr lang="en-GB" altLang="zh-CN" sz="1600" i="1">
                            <a:solidFill>
                              <a:srgbClr val="002060"/>
                            </a:solidFill>
                            <a:latin typeface="Cambria Math" panose="02040503050406030204" pitchFamily="18" charset="0"/>
                          </a:rPr>
                          <m:t>𝑥</m:t>
                        </m:r>
                      </m:e>
                      <m:sub>
                        <m:r>
                          <a:rPr lang="en-GB" altLang="zh-CN" sz="1600" i="1">
                            <a:solidFill>
                              <a:srgbClr val="002060"/>
                            </a:solidFill>
                            <a:latin typeface="Cambria Math" panose="02040503050406030204" pitchFamily="18" charset="0"/>
                          </a:rPr>
                          <m:t>2</m:t>
                        </m:r>
                      </m:sub>
                    </m:sSub>
                    <m:r>
                      <a:rPr lang="en-GB" altLang="zh-CN" sz="1600" i="1">
                        <a:solidFill>
                          <a:srgbClr val="002060"/>
                        </a:solidFill>
                        <a:latin typeface="Cambria Math" panose="02040503050406030204" pitchFamily="18" charset="0"/>
                      </a:rPr>
                      <m:t>,</m:t>
                    </m:r>
                    <m:r>
                      <a:rPr lang="en-GB" altLang="zh-CN" sz="1600">
                        <a:solidFill>
                          <a:srgbClr val="002060"/>
                        </a:solidFill>
                        <a:latin typeface="Cambria Math" panose="02040503050406030204" pitchFamily="18" charset="0"/>
                      </a:rPr>
                      <m:t>,</m:t>
                    </m:r>
                    <m:r>
                      <a:rPr lang="en-GB" altLang="zh-CN" sz="1600" i="1">
                        <a:solidFill>
                          <a:srgbClr val="002060"/>
                        </a:solidFill>
                        <a:latin typeface="Cambria Math" panose="02040503050406030204" pitchFamily="18" charset="0"/>
                      </a:rPr>
                      <m:t> </m:t>
                    </m:r>
                    <m:r>
                      <a:rPr lang="en-US" altLang="zh-CN" sz="1600" i="1">
                        <a:solidFill>
                          <a:srgbClr val="002060"/>
                        </a:solidFill>
                        <a:latin typeface="Cambria Math" panose="02040503050406030204" pitchFamily="18" charset="0"/>
                      </a:rPr>
                      <m:t>…</m:t>
                    </m:r>
                    <m:r>
                      <a:rPr lang="en-GB" altLang="zh-CN" sz="1600" i="1">
                        <a:solidFill>
                          <a:srgbClr val="002060"/>
                        </a:solidFill>
                        <a:latin typeface="Cambria Math" panose="02040503050406030204" pitchFamily="18" charset="0"/>
                      </a:rPr>
                      <m:t>, </m:t>
                    </m:r>
                    <m:sSub>
                      <m:sSubPr>
                        <m:ctrlPr>
                          <a:rPr lang="zh-CN" altLang="zh-CN" sz="1600" i="1">
                            <a:solidFill>
                              <a:srgbClr val="002060"/>
                            </a:solidFill>
                            <a:latin typeface="Cambria Math" panose="02040503050406030204" pitchFamily="18" charset="0"/>
                          </a:rPr>
                        </m:ctrlPr>
                      </m:sSubPr>
                      <m:e>
                        <m:r>
                          <a:rPr lang="en-GB" altLang="zh-CN" sz="1600" i="1">
                            <a:solidFill>
                              <a:srgbClr val="002060"/>
                            </a:solidFill>
                            <a:latin typeface="Cambria Math" panose="02040503050406030204" pitchFamily="18" charset="0"/>
                          </a:rPr>
                          <m:t>𝑥</m:t>
                        </m:r>
                      </m:e>
                      <m:sub>
                        <m:r>
                          <a:rPr lang="en-GB" altLang="zh-CN" sz="1600" i="1">
                            <a:solidFill>
                              <a:srgbClr val="002060"/>
                            </a:solidFill>
                            <a:latin typeface="Cambria Math" panose="02040503050406030204" pitchFamily="18" charset="0"/>
                          </a:rPr>
                          <m:t>𝐷</m:t>
                        </m:r>
                      </m:sub>
                    </m:sSub>
                    <m:r>
                      <a:rPr lang="en-GB" altLang="zh-CN" sz="1600" i="1">
                        <a:solidFill>
                          <a:srgbClr val="002060"/>
                        </a:solidFill>
                        <a:latin typeface="Cambria Math" panose="02040503050406030204" pitchFamily="18" charset="0"/>
                      </a:rPr>
                      <m:t>)</m:t>
                    </m:r>
                  </m:oMath>
                </a14:m>
                <a:r>
                  <a:rPr lang="en-GB" altLang="zh-CN" sz="1600" dirty="0">
                    <a:solidFill>
                      <a:srgbClr val="002060"/>
                    </a:solidFill>
                  </a:rPr>
                  <a:t> is a </a:t>
                </a:r>
                <a:r>
                  <a:rPr lang="en-GB" altLang="zh-CN" sz="1600" dirty="0" smtClean="0">
                    <a:solidFill>
                      <a:srgbClr val="002060"/>
                    </a:solidFill>
                  </a:rPr>
                  <a:t>input variable vector i.e. network level KPIs as defined </a:t>
                </a:r>
                <a:r>
                  <a:rPr lang="en-GB" altLang="zh-CN" sz="1600" dirty="0">
                    <a:solidFill>
                      <a:srgbClr val="002060"/>
                    </a:solidFill>
                  </a:rPr>
                  <a:t>in Table </a:t>
                </a:r>
                <a:r>
                  <a:rPr lang="en-US" altLang="zh-CN" sz="1600" dirty="0">
                    <a:solidFill>
                      <a:srgbClr val="002060"/>
                    </a:solidFill>
                  </a:rPr>
                  <a:t>2</a:t>
                </a:r>
                <a:r>
                  <a:rPr lang="en-GB" altLang="zh-CN" sz="1600" dirty="0" smtClean="0">
                    <a:solidFill>
                      <a:srgbClr val="002060"/>
                    </a:solidFill>
                  </a:rPr>
                  <a:t> , </a:t>
                </a:r>
                <a:r>
                  <a:rPr lang="en-GB" altLang="zh-CN" sz="1600" dirty="0">
                    <a:solidFill>
                      <a:srgbClr val="002060"/>
                    </a:solidFill>
                  </a:rPr>
                  <a:t>e.g. </a:t>
                </a:r>
                <a14:m>
                  <m:oMath xmlns:m="http://schemas.openxmlformats.org/officeDocument/2006/math">
                    <m:sSub>
                      <m:sSubPr>
                        <m:ctrlPr>
                          <a:rPr lang="zh-CN" altLang="zh-CN" sz="1600" i="1">
                            <a:solidFill>
                              <a:srgbClr val="002060"/>
                            </a:solidFill>
                            <a:latin typeface="Cambria Math" panose="02040503050406030204" pitchFamily="18" charset="0"/>
                          </a:rPr>
                        </m:ctrlPr>
                      </m:sSubPr>
                      <m:e>
                        <m:r>
                          <a:rPr lang="en-GB" altLang="zh-CN" sz="1600" i="1">
                            <a:solidFill>
                              <a:srgbClr val="002060"/>
                            </a:solidFill>
                            <a:latin typeface="Cambria Math" panose="02040503050406030204" pitchFamily="18" charset="0"/>
                          </a:rPr>
                          <m:t>𝑥</m:t>
                        </m:r>
                      </m:e>
                      <m:sub>
                        <m:r>
                          <a:rPr lang="en-US" altLang="zh-CN" sz="1600" b="0" i="1" smtClean="0">
                            <a:solidFill>
                              <a:srgbClr val="002060"/>
                            </a:solidFill>
                            <a:latin typeface="Cambria Math" panose="02040503050406030204" pitchFamily="18" charset="0"/>
                          </a:rPr>
                          <m:t>1</m:t>
                        </m:r>
                      </m:sub>
                    </m:sSub>
                  </m:oMath>
                </a14:m>
                <a:r>
                  <a:rPr lang="en-GB" altLang="zh-CN" sz="1600" dirty="0">
                    <a:solidFill>
                      <a:srgbClr val="002060"/>
                    </a:solidFill>
                  </a:rPr>
                  <a:t> </a:t>
                </a:r>
                <a:r>
                  <a:rPr lang="en-GB" altLang="zh-CN" sz="1600" dirty="0" smtClean="0">
                    <a:solidFill>
                      <a:srgbClr val="002060"/>
                    </a:solidFill>
                  </a:rPr>
                  <a:t>is</a:t>
                </a:r>
                <a:r>
                  <a:rPr lang="en-GB" altLang="zh-CN" sz="1600" kern="1200" dirty="0">
                    <a:solidFill>
                      <a:srgbClr val="002060"/>
                    </a:solidFill>
                    <a:cs typeface="Calibri" panose="020F0502020204030204" pitchFamily="34" charset="0"/>
                  </a:rPr>
                  <a:t> </a:t>
                </a:r>
                <a:r>
                  <a:rPr lang="en-GB" altLang="zh-CN" sz="1600" kern="1200" dirty="0" smtClean="0">
                    <a:solidFill>
                      <a:srgbClr val="002060"/>
                    </a:solidFill>
                    <a:cs typeface="Calibri" panose="020F0502020204030204" pitchFamily="34" charset="0"/>
                  </a:rPr>
                  <a:t>Registered </a:t>
                </a:r>
                <a:r>
                  <a:rPr lang="en-GB" altLang="zh-CN" sz="1600" kern="1200" dirty="0">
                    <a:solidFill>
                      <a:srgbClr val="002060"/>
                    </a:solidFill>
                    <a:cs typeface="Calibri" panose="020F0502020204030204" pitchFamily="34" charset="0"/>
                  </a:rPr>
                  <a:t>Subscribers of </a:t>
                </a:r>
                <a:r>
                  <a:rPr lang="en-GB" altLang="zh-CN" sz="1600" kern="1200" dirty="0" smtClean="0">
                    <a:solidFill>
                      <a:srgbClr val="002060"/>
                    </a:solidFill>
                    <a:cs typeface="Calibri" panose="020F0502020204030204" pitchFamily="34" charset="0"/>
                  </a:rPr>
                  <a:t>network and </a:t>
                </a:r>
                <a14:m>
                  <m:oMath xmlns:m="http://schemas.openxmlformats.org/officeDocument/2006/math">
                    <m:sSub>
                      <m:sSubPr>
                        <m:ctrlPr>
                          <a:rPr lang="zh-CN" altLang="zh-CN" sz="1600" i="1" smtClean="0">
                            <a:solidFill>
                              <a:srgbClr val="002060"/>
                            </a:solidFill>
                            <a:latin typeface="Cambria Math" panose="02040503050406030204" pitchFamily="18" charset="0"/>
                          </a:rPr>
                        </m:ctrlPr>
                      </m:sSubPr>
                      <m:e>
                        <m:r>
                          <a:rPr lang="en-GB" altLang="zh-CN" sz="1600" i="1">
                            <a:solidFill>
                              <a:srgbClr val="002060"/>
                            </a:solidFill>
                            <a:latin typeface="Cambria Math" panose="02040503050406030204" pitchFamily="18" charset="0"/>
                          </a:rPr>
                          <m:t>𝑥</m:t>
                        </m:r>
                      </m:e>
                      <m:sub>
                        <m:r>
                          <a:rPr lang="en-US" altLang="zh-CN" sz="1600" b="0" i="1" smtClean="0">
                            <a:solidFill>
                              <a:srgbClr val="002060"/>
                            </a:solidFill>
                            <a:latin typeface="Cambria Math" panose="02040503050406030204" pitchFamily="18" charset="0"/>
                          </a:rPr>
                          <m:t>2</m:t>
                        </m:r>
                      </m:sub>
                    </m:sSub>
                  </m:oMath>
                </a14:m>
                <a:r>
                  <a:rPr lang="en-GB" altLang="zh-CN" sz="1600" dirty="0">
                    <a:solidFill>
                      <a:srgbClr val="002060"/>
                    </a:solidFill>
                  </a:rPr>
                  <a:t> </a:t>
                </a:r>
                <a:r>
                  <a:rPr lang="en-GB" altLang="zh-CN" sz="1600" dirty="0" smtClean="0">
                    <a:solidFill>
                      <a:srgbClr val="002060"/>
                    </a:solidFill>
                  </a:rPr>
                  <a:t>is</a:t>
                </a:r>
                <a:r>
                  <a:rPr lang="en-GB" altLang="zh-CN" sz="1600" kern="1200" dirty="0" smtClean="0">
                    <a:solidFill>
                      <a:srgbClr val="002060"/>
                    </a:solidFill>
                    <a:cs typeface="Calibri" panose="020F0502020204030204" pitchFamily="34" charset="0"/>
                  </a:rPr>
                  <a:t> </a:t>
                </a:r>
                <a:r>
                  <a:rPr lang="en-GB" altLang="zh-CN" sz="1600" kern="1200" dirty="0">
                    <a:solidFill>
                      <a:srgbClr val="002060"/>
                    </a:solidFill>
                    <a:cs typeface="Calibri" panose="020F0502020204030204" pitchFamily="34" charset="0"/>
                  </a:rPr>
                  <a:t>End-to-end Latency of 5G </a:t>
                </a:r>
                <a:r>
                  <a:rPr lang="en-GB" altLang="zh-CN" sz="1600" kern="1200" dirty="0" smtClean="0">
                    <a:solidFill>
                      <a:srgbClr val="002060"/>
                    </a:solidFill>
                    <a:cs typeface="Calibri" panose="020F0502020204030204" pitchFamily="34" charset="0"/>
                  </a:rPr>
                  <a:t>Network. Please </a:t>
                </a:r>
                <a:r>
                  <a:rPr lang="en-GB" altLang="zh-CN" sz="1600" kern="1200" dirty="0">
                    <a:solidFill>
                      <a:srgbClr val="002060"/>
                    </a:solidFill>
                    <a:cs typeface="Calibri" panose="020F0502020204030204" pitchFamily="34" charset="0"/>
                  </a:rPr>
                  <a:t>note </a:t>
                </a:r>
                <a14:m>
                  <m:oMath xmlns:m="http://schemas.openxmlformats.org/officeDocument/2006/math">
                    <m:sSub>
                      <m:sSubPr>
                        <m:ctrlPr>
                          <a:rPr lang="zh-CN" altLang="zh-CN" sz="1600" i="1">
                            <a:solidFill>
                              <a:srgbClr val="002060"/>
                            </a:solidFill>
                            <a:latin typeface="Cambria Math" panose="02040503050406030204" pitchFamily="18" charset="0"/>
                          </a:rPr>
                        </m:ctrlPr>
                      </m:sSubPr>
                      <m:e>
                        <m:r>
                          <a:rPr lang="en-GB" altLang="zh-CN" sz="1600" i="1">
                            <a:solidFill>
                              <a:srgbClr val="002060"/>
                            </a:solidFill>
                            <a:latin typeface="Cambria Math" panose="02040503050406030204" pitchFamily="18" charset="0"/>
                          </a:rPr>
                          <m:t>𝑥</m:t>
                        </m:r>
                      </m:e>
                      <m:sub>
                        <m:r>
                          <a:rPr lang="en-US" altLang="zh-CN" sz="1600" i="1">
                            <a:solidFill>
                              <a:srgbClr val="002060"/>
                            </a:solidFill>
                            <a:latin typeface="Cambria Math" panose="02040503050406030204" pitchFamily="18" charset="0"/>
                          </a:rPr>
                          <m:t>0</m:t>
                        </m:r>
                      </m:sub>
                    </m:sSub>
                  </m:oMath>
                </a14:m>
                <a:r>
                  <a:rPr lang="en-GB" altLang="zh-CN" sz="1600" kern="1200" dirty="0">
                    <a:solidFill>
                      <a:srgbClr val="002060"/>
                    </a:solidFill>
                    <a:cs typeface="Calibri" panose="020F0502020204030204" pitchFamily="34" charset="0"/>
                  </a:rPr>
                  <a:t> is a constant </a:t>
                </a:r>
                <a:r>
                  <a:rPr lang="en-GB" altLang="zh-CN" sz="1600" kern="1200" dirty="0" smtClean="0">
                    <a:solidFill>
                      <a:srgbClr val="002060"/>
                    </a:solidFill>
                    <a:cs typeface="Calibri" panose="020F0502020204030204" pitchFamily="34" charset="0"/>
                  </a:rPr>
                  <a:t>and </a:t>
                </a:r>
                <a14:m>
                  <m:oMath xmlns:m="http://schemas.openxmlformats.org/officeDocument/2006/math">
                    <m:sSub>
                      <m:sSubPr>
                        <m:ctrlPr>
                          <a:rPr lang="zh-CN" altLang="zh-CN" sz="1600" i="1">
                            <a:solidFill>
                              <a:srgbClr val="FF0000"/>
                            </a:solidFill>
                            <a:latin typeface="Cambria Math" panose="02040503050406030204" pitchFamily="18" charset="0"/>
                          </a:rPr>
                        </m:ctrlPr>
                      </m:sSubPr>
                      <m:e>
                        <m:r>
                          <a:rPr lang="en-GB" altLang="zh-CN" sz="1600" i="1">
                            <a:solidFill>
                              <a:srgbClr val="FF0000"/>
                            </a:solidFill>
                            <a:latin typeface="Cambria Math" panose="02040503050406030204" pitchFamily="18" charset="0"/>
                          </a:rPr>
                          <m:t>𝑥</m:t>
                        </m:r>
                      </m:e>
                      <m:sub>
                        <m:r>
                          <a:rPr lang="en-GB" altLang="zh-CN" sz="1600" i="1">
                            <a:solidFill>
                              <a:srgbClr val="FF0000"/>
                            </a:solidFill>
                            <a:latin typeface="Cambria Math" panose="02040503050406030204" pitchFamily="18" charset="0"/>
                          </a:rPr>
                          <m:t>1</m:t>
                        </m:r>
                      </m:sub>
                    </m:sSub>
                    <m:r>
                      <a:rPr lang="en-GB" altLang="zh-CN" sz="1600" i="1">
                        <a:solidFill>
                          <a:srgbClr val="FF0000"/>
                        </a:solidFill>
                        <a:latin typeface="Cambria Math" panose="02040503050406030204" pitchFamily="18" charset="0"/>
                      </a:rPr>
                      <m:t>,</m:t>
                    </m:r>
                    <m:r>
                      <a:rPr lang="en-GB" altLang="zh-CN" sz="1600">
                        <a:solidFill>
                          <a:srgbClr val="FF0000"/>
                        </a:solidFill>
                        <a:latin typeface="Cambria Math" panose="02040503050406030204" pitchFamily="18" charset="0"/>
                      </a:rPr>
                      <m:t>,</m:t>
                    </m:r>
                    <m:r>
                      <a:rPr lang="en-GB" altLang="zh-CN" sz="1600" i="1">
                        <a:solidFill>
                          <a:srgbClr val="FF0000"/>
                        </a:solidFill>
                        <a:latin typeface="Cambria Math" panose="02040503050406030204" pitchFamily="18" charset="0"/>
                      </a:rPr>
                      <m:t>, </m:t>
                    </m:r>
                    <m:sSub>
                      <m:sSubPr>
                        <m:ctrlPr>
                          <a:rPr lang="zh-CN" altLang="zh-CN" sz="1600" i="1">
                            <a:solidFill>
                              <a:srgbClr val="FF0000"/>
                            </a:solidFill>
                            <a:latin typeface="Cambria Math" panose="02040503050406030204" pitchFamily="18" charset="0"/>
                          </a:rPr>
                        </m:ctrlPr>
                      </m:sSubPr>
                      <m:e>
                        <m:r>
                          <a:rPr lang="en-GB" altLang="zh-CN" sz="1600" i="1">
                            <a:solidFill>
                              <a:srgbClr val="FF0000"/>
                            </a:solidFill>
                            <a:latin typeface="Cambria Math" panose="02040503050406030204" pitchFamily="18" charset="0"/>
                          </a:rPr>
                          <m:t>𝑥</m:t>
                        </m:r>
                      </m:e>
                      <m:sub>
                        <m:r>
                          <a:rPr lang="en-GB" altLang="zh-CN" sz="1600" i="1">
                            <a:solidFill>
                              <a:srgbClr val="FF0000"/>
                            </a:solidFill>
                            <a:latin typeface="Cambria Math" panose="02040503050406030204" pitchFamily="18" charset="0"/>
                          </a:rPr>
                          <m:t>𝐷</m:t>
                        </m:r>
                      </m:sub>
                    </m:sSub>
                  </m:oMath>
                </a14:m>
                <a:r>
                  <a:rPr lang="en-US" altLang="zh-CN" sz="1600" dirty="0">
                    <a:solidFill>
                      <a:srgbClr val="FF0000"/>
                    </a:solidFill>
                  </a:rPr>
                  <a:t> will be normalized to a fixed range e.g. 0-1 range. </a:t>
                </a:r>
                <a:endParaRPr lang="zh-CN" altLang="zh-CN" sz="1600" dirty="0">
                  <a:solidFill>
                    <a:srgbClr val="002060"/>
                  </a:solidFill>
                </a:endParaRPr>
              </a:p>
              <a:p>
                <a:pPr lvl="2">
                  <a:buClr>
                    <a:srgbClr val="C00000"/>
                  </a:buClr>
                </a:pPr>
                <a14:m>
                  <m:oMath xmlns:m="http://schemas.openxmlformats.org/officeDocument/2006/math">
                    <m:r>
                      <a:rPr lang="en-GB" altLang="zh-CN" sz="1600" i="1">
                        <a:solidFill>
                          <a:srgbClr val="002060"/>
                        </a:solidFill>
                        <a:latin typeface="Cambria Math" panose="02040503050406030204" pitchFamily="18" charset="0"/>
                      </a:rPr>
                      <m:t>𝑊</m:t>
                    </m:r>
                    <m:r>
                      <a:rPr lang="en-GB" altLang="zh-CN" sz="1600" i="1">
                        <a:solidFill>
                          <a:srgbClr val="002060"/>
                        </a:solidFill>
                        <a:latin typeface="Cambria Math" panose="02040503050406030204" pitchFamily="18" charset="0"/>
                      </a:rPr>
                      <m:t>=</m:t>
                    </m:r>
                    <m:r>
                      <a:rPr lang="en-GB" altLang="zh-CN" sz="1600">
                        <a:solidFill>
                          <a:srgbClr val="002060"/>
                        </a:solidFill>
                        <a:latin typeface="Cambria Math" panose="02040503050406030204" pitchFamily="18" charset="0"/>
                      </a:rPr>
                      <m:t>(</m:t>
                    </m:r>
                    <m:r>
                      <a:rPr lang="en-GB" altLang="zh-CN" sz="1600" i="1">
                        <a:solidFill>
                          <a:srgbClr val="002060"/>
                        </a:solidFill>
                        <a:latin typeface="Cambria Math" panose="02040503050406030204" pitchFamily="18" charset="0"/>
                      </a:rPr>
                      <m:t> </m:t>
                    </m:r>
                    <m:sSub>
                      <m:sSubPr>
                        <m:ctrlPr>
                          <a:rPr lang="zh-CN" altLang="zh-CN" sz="1600" i="1">
                            <a:solidFill>
                              <a:srgbClr val="002060"/>
                            </a:solidFill>
                            <a:latin typeface="Cambria Math" panose="02040503050406030204" pitchFamily="18" charset="0"/>
                          </a:rPr>
                        </m:ctrlPr>
                      </m:sSubPr>
                      <m:e>
                        <m:r>
                          <a:rPr lang="en-GB" altLang="zh-CN" sz="1600" i="1">
                            <a:solidFill>
                              <a:srgbClr val="002060"/>
                            </a:solidFill>
                            <a:latin typeface="Cambria Math" panose="02040503050406030204" pitchFamily="18" charset="0"/>
                          </a:rPr>
                          <m:t>𝑤</m:t>
                        </m:r>
                      </m:e>
                      <m:sub>
                        <m:r>
                          <a:rPr lang="en-GB" altLang="zh-CN" sz="1600" i="1">
                            <a:solidFill>
                              <a:srgbClr val="002060"/>
                            </a:solidFill>
                            <a:latin typeface="Cambria Math" panose="02040503050406030204" pitchFamily="18" charset="0"/>
                          </a:rPr>
                          <m:t>0</m:t>
                        </m:r>
                      </m:sub>
                    </m:sSub>
                    <m:r>
                      <a:rPr lang="en-GB" altLang="zh-CN" sz="1600" i="1">
                        <a:solidFill>
                          <a:srgbClr val="002060"/>
                        </a:solidFill>
                        <a:latin typeface="Cambria Math" panose="02040503050406030204" pitchFamily="18" charset="0"/>
                      </a:rPr>
                      <m:t>,</m:t>
                    </m:r>
                    <m:sSub>
                      <m:sSubPr>
                        <m:ctrlPr>
                          <a:rPr lang="zh-CN" altLang="zh-CN" sz="1600" i="1">
                            <a:solidFill>
                              <a:srgbClr val="002060"/>
                            </a:solidFill>
                            <a:latin typeface="Cambria Math" panose="02040503050406030204" pitchFamily="18" charset="0"/>
                          </a:rPr>
                        </m:ctrlPr>
                      </m:sSubPr>
                      <m:e>
                        <m:r>
                          <a:rPr lang="en-GB" altLang="zh-CN" sz="1600" i="1">
                            <a:solidFill>
                              <a:srgbClr val="002060"/>
                            </a:solidFill>
                            <a:latin typeface="Cambria Math" panose="02040503050406030204" pitchFamily="18" charset="0"/>
                          </a:rPr>
                          <m:t>𝑤</m:t>
                        </m:r>
                      </m:e>
                      <m:sub>
                        <m:r>
                          <a:rPr lang="en-GB" altLang="zh-CN" sz="1600" i="1">
                            <a:solidFill>
                              <a:srgbClr val="002060"/>
                            </a:solidFill>
                            <a:latin typeface="Cambria Math" panose="02040503050406030204" pitchFamily="18" charset="0"/>
                          </a:rPr>
                          <m:t>1</m:t>
                        </m:r>
                      </m:sub>
                    </m:sSub>
                    <m:r>
                      <a:rPr lang="en-GB" altLang="zh-CN" sz="1600" i="1">
                        <a:solidFill>
                          <a:srgbClr val="002060"/>
                        </a:solidFill>
                        <a:latin typeface="Cambria Math" panose="02040503050406030204" pitchFamily="18" charset="0"/>
                      </a:rPr>
                      <m:t> </m:t>
                    </m:r>
                    <m:sSub>
                      <m:sSubPr>
                        <m:ctrlPr>
                          <a:rPr lang="zh-CN" altLang="zh-CN" sz="1600" i="1">
                            <a:solidFill>
                              <a:srgbClr val="002060"/>
                            </a:solidFill>
                            <a:latin typeface="Cambria Math" panose="02040503050406030204" pitchFamily="18" charset="0"/>
                          </a:rPr>
                        </m:ctrlPr>
                      </m:sSubPr>
                      <m:e>
                        <m:r>
                          <a:rPr lang="en-GB" altLang="zh-CN" sz="1600" i="1">
                            <a:solidFill>
                              <a:srgbClr val="002060"/>
                            </a:solidFill>
                            <a:latin typeface="Cambria Math" panose="02040503050406030204" pitchFamily="18" charset="0"/>
                          </a:rPr>
                          <m:t>𝑤</m:t>
                        </m:r>
                      </m:e>
                      <m:sub>
                        <m:r>
                          <a:rPr lang="en-GB" altLang="zh-CN" sz="1600" i="1">
                            <a:solidFill>
                              <a:srgbClr val="002060"/>
                            </a:solidFill>
                            <a:latin typeface="Cambria Math" panose="02040503050406030204" pitchFamily="18" charset="0"/>
                          </a:rPr>
                          <m:t>2</m:t>
                        </m:r>
                      </m:sub>
                    </m:sSub>
                    <m:r>
                      <a:rPr lang="en-GB" altLang="zh-CN" sz="1600" i="1">
                        <a:solidFill>
                          <a:srgbClr val="002060"/>
                        </a:solidFill>
                        <a:latin typeface="Cambria Math" panose="02040503050406030204" pitchFamily="18" charset="0"/>
                      </a:rPr>
                      <m:t>,</m:t>
                    </m:r>
                    <m:sSub>
                      <m:sSubPr>
                        <m:ctrlPr>
                          <a:rPr lang="zh-CN" altLang="zh-CN" sz="1600" i="1">
                            <a:solidFill>
                              <a:srgbClr val="002060"/>
                            </a:solidFill>
                            <a:latin typeface="Cambria Math" panose="02040503050406030204" pitchFamily="18" charset="0"/>
                          </a:rPr>
                        </m:ctrlPr>
                      </m:sSubPr>
                      <m:e>
                        <m:r>
                          <a:rPr lang="en-GB" altLang="zh-CN" sz="1600" i="1">
                            <a:solidFill>
                              <a:srgbClr val="002060"/>
                            </a:solidFill>
                            <a:latin typeface="Cambria Math" panose="02040503050406030204" pitchFamily="18" charset="0"/>
                          </a:rPr>
                          <m:t>𝑤</m:t>
                        </m:r>
                      </m:e>
                      <m:sub>
                        <m:r>
                          <a:rPr lang="en-GB" altLang="zh-CN" sz="1600" i="1">
                            <a:solidFill>
                              <a:srgbClr val="002060"/>
                            </a:solidFill>
                            <a:latin typeface="Cambria Math" panose="02040503050406030204" pitchFamily="18" charset="0"/>
                          </a:rPr>
                          <m:t>3</m:t>
                        </m:r>
                      </m:sub>
                    </m:sSub>
                    <m:r>
                      <a:rPr lang="en-GB" altLang="zh-CN" sz="1600">
                        <a:solidFill>
                          <a:srgbClr val="002060"/>
                        </a:solidFill>
                        <a:latin typeface="Cambria Math" panose="02040503050406030204" pitchFamily="18" charset="0"/>
                      </a:rPr>
                      <m:t>,</m:t>
                    </m:r>
                    <m:r>
                      <a:rPr lang="en-GB" altLang="zh-CN" sz="1600" i="1">
                        <a:solidFill>
                          <a:srgbClr val="002060"/>
                        </a:solidFill>
                        <a:latin typeface="Cambria Math" panose="02040503050406030204" pitchFamily="18" charset="0"/>
                      </a:rPr>
                      <m:t> </m:t>
                    </m:r>
                    <m:r>
                      <a:rPr lang="en-US" altLang="zh-CN" sz="1600" i="1">
                        <a:solidFill>
                          <a:srgbClr val="002060"/>
                        </a:solidFill>
                        <a:latin typeface="Cambria Math" panose="02040503050406030204" pitchFamily="18" charset="0"/>
                      </a:rPr>
                      <m:t>…</m:t>
                    </m:r>
                    <m:r>
                      <a:rPr lang="en-GB" altLang="zh-CN" sz="1600" i="1">
                        <a:solidFill>
                          <a:srgbClr val="002060"/>
                        </a:solidFill>
                        <a:latin typeface="Cambria Math" panose="02040503050406030204" pitchFamily="18" charset="0"/>
                      </a:rPr>
                      <m:t>, </m:t>
                    </m:r>
                    <m:sSub>
                      <m:sSubPr>
                        <m:ctrlPr>
                          <a:rPr lang="zh-CN" altLang="zh-CN" sz="1600" i="1">
                            <a:solidFill>
                              <a:srgbClr val="002060"/>
                            </a:solidFill>
                            <a:latin typeface="Cambria Math" panose="02040503050406030204" pitchFamily="18" charset="0"/>
                          </a:rPr>
                        </m:ctrlPr>
                      </m:sSubPr>
                      <m:e>
                        <m:r>
                          <a:rPr lang="en-GB" altLang="zh-CN" sz="1600" i="1">
                            <a:solidFill>
                              <a:srgbClr val="002060"/>
                            </a:solidFill>
                            <a:latin typeface="Cambria Math" panose="02040503050406030204" pitchFamily="18" charset="0"/>
                          </a:rPr>
                          <m:t>𝑤</m:t>
                        </m:r>
                      </m:e>
                      <m:sub>
                        <m:r>
                          <a:rPr lang="en-GB" altLang="zh-CN" sz="1600" i="1">
                            <a:solidFill>
                              <a:srgbClr val="002060"/>
                            </a:solidFill>
                            <a:latin typeface="Cambria Math" panose="02040503050406030204" pitchFamily="18" charset="0"/>
                          </a:rPr>
                          <m:t>𝐷</m:t>
                        </m:r>
                      </m:sub>
                    </m:sSub>
                    <m:r>
                      <a:rPr lang="en-GB" altLang="zh-CN" sz="1600" i="1">
                        <a:solidFill>
                          <a:srgbClr val="002060"/>
                        </a:solidFill>
                        <a:latin typeface="Cambria Math" panose="02040503050406030204" pitchFamily="18" charset="0"/>
                      </a:rPr>
                      <m:t>)</m:t>
                    </m:r>
                  </m:oMath>
                </a14:m>
                <a:r>
                  <a:rPr lang="en-GB" altLang="zh-CN" sz="1600" dirty="0">
                    <a:solidFill>
                      <a:srgbClr val="002060"/>
                    </a:solidFill>
                  </a:rPr>
                  <a:t> is a parameter vector, as known as weight </a:t>
                </a:r>
                <a:r>
                  <a:rPr lang="en-GB" altLang="zh-CN" sz="1600" dirty="0" smtClean="0">
                    <a:solidFill>
                      <a:srgbClr val="002060"/>
                    </a:solidFill>
                  </a:rPr>
                  <a:t>vector</a:t>
                </a:r>
                <a:endParaRPr lang="en-US" altLang="zh-CN" sz="1800" kern="1200" dirty="0" smtClean="0">
                  <a:solidFill>
                    <a:schemeClr val="tx2"/>
                  </a:solidFill>
                  <a:latin typeface="+mn-lt"/>
                  <a:ea typeface="+mn-ea"/>
                  <a:cs typeface="+mn-cs"/>
                </a:endParaRPr>
              </a:p>
              <a:p>
                <a:pPr marL="230400" lvl="2" indent="-230400">
                  <a:spcBef>
                    <a:spcPts val="1200"/>
                  </a:spcBef>
                  <a:spcAft>
                    <a:spcPts val="600"/>
                  </a:spcAft>
                  <a:buClr>
                    <a:srgbClr val="461100"/>
                  </a:buClr>
                  <a:buSzPct val="100000"/>
                  <a:buBlip>
                    <a:blip r:embed="rId3"/>
                  </a:buBlip>
                  <a:defRPr/>
                </a:pPr>
                <a:r>
                  <a:rPr lang="en-US" altLang="zh-CN" sz="1800" kern="1200" dirty="0" smtClean="0">
                    <a:solidFill>
                      <a:schemeClr val="tx2"/>
                    </a:solidFill>
                    <a:latin typeface="+mn-lt"/>
                    <a:ea typeface="+mn-ea"/>
                    <a:cs typeface="+mn-cs"/>
                  </a:rPr>
                  <a:t>Based </a:t>
                </a:r>
                <a:r>
                  <a:rPr lang="en-US" altLang="zh-CN" sz="1800" kern="1200" dirty="0">
                    <a:solidFill>
                      <a:schemeClr val="tx2"/>
                    </a:solidFill>
                    <a:latin typeface="+mn-lt"/>
                    <a:ea typeface="+mn-ea"/>
                    <a:cs typeface="+mn-cs"/>
                  </a:rPr>
                  <a:t>on the model in formula (1) and the tenant requirement (2) about </a:t>
                </a:r>
                <a:r>
                  <a:rPr lang="en-US" altLang="zh-CN" sz="1800" kern="1200">
                    <a:solidFill>
                      <a:schemeClr val="tx2"/>
                    </a:solidFill>
                    <a:latin typeface="+mn-lt"/>
                    <a:ea typeface="+mn-ea"/>
                    <a:cs typeface="+mn-cs"/>
                  </a:rPr>
                  <a:t>how </a:t>
                </a:r>
                <a:r>
                  <a:rPr lang="en-US" altLang="zh-CN" sz="1800" kern="1200" smtClean="0">
                    <a:solidFill>
                      <a:schemeClr val="tx2"/>
                    </a:solidFill>
                    <a:latin typeface="+mn-lt"/>
                    <a:ea typeface="+mn-ea"/>
                    <a:cs typeface="+mn-cs"/>
                  </a:rPr>
                  <a:t>many </a:t>
                </a:r>
                <a:r>
                  <a:rPr lang="en-US" altLang="zh-CN" sz="1800" kern="1200" dirty="0">
                    <a:solidFill>
                      <a:schemeClr val="tx2"/>
                    </a:solidFill>
                    <a:latin typeface="+mn-lt"/>
                    <a:ea typeface="+mn-ea"/>
                    <a:cs typeface="+mn-cs"/>
                  </a:rPr>
                  <a:t>percent UEs’ application experience should be satisfied, e.g. </a:t>
                </a:r>
              </a:p>
              <a:p>
                <a:pPr marL="12700" lvl="2" indent="0" algn="ctr">
                  <a:spcAft>
                    <a:spcPct val="0"/>
                  </a:spcAft>
                  <a:buClr>
                    <a:srgbClr val="461100"/>
                  </a:buClr>
                  <a:buNone/>
                </a:pPr>
                <a14:m>
                  <m:oMath xmlns:m="http://schemas.openxmlformats.org/officeDocument/2006/math">
                    <m:r>
                      <a:rPr lang="en-US" altLang="zh-CN" sz="1800" i="1" smtClean="0">
                        <a:solidFill>
                          <a:srgbClr val="002060"/>
                        </a:solidFill>
                        <a:latin typeface="Cambria Math" panose="02040503050406030204" pitchFamily="18" charset="0"/>
                      </a:rPr>
                      <m:t>h</m:t>
                    </m:r>
                    <m:d>
                      <m:dPr>
                        <m:ctrlPr>
                          <a:rPr lang="zh-CN" altLang="zh-CN" sz="1800" i="1">
                            <a:solidFill>
                              <a:srgbClr val="002060"/>
                            </a:solidFill>
                            <a:latin typeface="Cambria Math" panose="02040503050406030204" pitchFamily="18" charset="0"/>
                          </a:rPr>
                        </m:ctrlPr>
                      </m:dPr>
                      <m:e>
                        <m:r>
                          <m:rPr>
                            <m:sty m:val="p"/>
                          </m:rPr>
                          <a:rPr lang="en-GB" altLang="zh-CN" sz="1800" i="1">
                            <a:solidFill>
                              <a:srgbClr val="002060"/>
                            </a:solidFill>
                            <a:latin typeface="Cambria Math" panose="02040503050406030204" pitchFamily="18" charset="0"/>
                          </a:rPr>
                          <m:t>x</m:t>
                        </m:r>
                      </m:e>
                    </m:d>
                    <m:r>
                      <a:rPr lang="en-US" altLang="zh-CN" sz="1800" i="1">
                        <a:solidFill>
                          <a:srgbClr val="002060"/>
                        </a:solidFill>
                        <a:latin typeface="Cambria Math" panose="02040503050406030204" pitchFamily="18" charset="0"/>
                        <a:ea typeface="Cambria Math" panose="02040503050406030204" pitchFamily="18" charset="0"/>
                      </a:rPr>
                      <m:t>≥85%</m:t>
                    </m:r>
                  </m:oMath>
                </a14:m>
                <a:r>
                  <a:rPr lang="en-US" altLang="zh-CN" sz="1800" i="1" dirty="0">
                    <a:solidFill>
                      <a:srgbClr val="002060"/>
                    </a:solidFill>
                    <a:latin typeface="Cambria Math" panose="02040503050406030204" pitchFamily="18" charset="0"/>
                    <a:ea typeface="Cambria Math" panose="02040503050406030204" pitchFamily="18" charset="0"/>
                  </a:rPr>
                  <a:t> </a:t>
                </a:r>
                <a:r>
                  <a:rPr lang="en-GB" altLang="zh-CN" sz="1800" i="1" dirty="0">
                    <a:solidFill>
                      <a:srgbClr val="002060"/>
                    </a:solidFill>
                    <a:latin typeface="Cambria Math" panose="02040503050406030204" pitchFamily="18" charset="0"/>
                    <a:ea typeface="Cambria Math" panose="02040503050406030204" pitchFamily="18" charset="0"/>
                  </a:rPr>
                  <a:t>(2</a:t>
                </a:r>
                <a:r>
                  <a:rPr lang="en-GB" altLang="zh-CN" sz="1800" i="1" dirty="0" smtClean="0">
                    <a:solidFill>
                      <a:srgbClr val="002060"/>
                    </a:solidFill>
                    <a:latin typeface="Cambria Math" panose="02040503050406030204" pitchFamily="18" charset="0"/>
                    <a:ea typeface="Cambria Math" panose="02040503050406030204" pitchFamily="18" charset="0"/>
                  </a:rPr>
                  <a:t>)</a:t>
                </a:r>
                <a:endParaRPr lang="en-US" altLang="zh-CN" sz="1800" dirty="0" smtClean="0">
                  <a:solidFill>
                    <a:srgbClr val="461100"/>
                  </a:solidFill>
                  <a:ea typeface="黑体" pitchFamily="49" charset="-122"/>
                </a:endParaRPr>
              </a:p>
              <a:p>
                <a:pPr marL="230400" lvl="2" indent="-230400">
                  <a:spcBef>
                    <a:spcPts val="1200"/>
                  </a:spcBef>
                  <a:spcAft>
                    <a:spcPts val="600"/>
                  </a:spcAft>
                  <a:buClr>
                    <a:srgbClr val="461100"/>
                  </a:buClr>
                  <a:buSzPct val="100000"/>
                  <a:buBlip>
                    <a:blip r:embed="rId3"/>
                  </a:buBlip>
                  <a:defRPr/>
                </a:pPr>
                <a:r>
                  <a:rPr lang="en-US" altLang="zh-CN" sz="1800" kern="1200" dirty="0">
                    <a:solidFill>
                      <a:schemeClr val="tx2"/>
                    </a:solidFill>
                    <a:latin typeface="+mn-lt"/>
                    <a:ea typeface="+mn-ea"/>
                    <a:cs typeface="+mn-cs"/>
                  </a:rPr>
                  <a:t>Then </a:t>
                </a:r>
                <a:r>
                  <a:rPr lang="en-US" altLang="zh-CN" sz="1800" b="1" u="sng" kern="1200" dirty="0">
                    <a:solidFill>
                      <a:schemeClr val="tx2"/>
                    </a:solidFill>
                    <a:latin typeface="+mn-lt"/>
                    <a:ea typeface="+mn-ea"/>
                    <a:cs typeface="+mn-cs"/>
                  </a:rPr>
                  <a:t>a set of network level KPIs combination(s)</a:t>
                </a:r>
                <a:r>
                  <a:rPr lang="en-US" altLang="zh-CN" sz="1800" kern="1200" dirty="0">
                    <a:solidFill>
                      <a:schemeClr val="tx2"/>
                    </a:solidFill>
                    <a:latin typeface="+mn-lt"/>
                    <a:ea typeface="+mn-ea"/>
                    <a:cs typeface="+mn-cs"/>
                  </a:rPr>
                  <a:t> is to be found (which meets </a:t>
                </a:r>
                <a14:m>
                  <m:oMath xmlns:m="http://schemas.openxmlformats.org/officeDocument/2006/math">
                    <m:r>
                      <a:rPr lang="en-US" altLang="zh-CN" sz="1800" kern="1200">
                        <a:solidFill>
                          <a:schemeClr val="tx2"/>
                        </a:solidFill>
                        <a:latin typeface="Cambria Math" panose="02040503050406030204" pitchFamily="18" charset="0"/>
                        <a:ea typeface="+mn-ea"/>
                        <a:cs typeface="+mn-cs"/>
                      </a:rPr>
                      <m:t>85%</m:t>
                    </m:r>
                  </m:oMath>
                </a14:m>
                <a:r>
                  <a:rPr lang="en-US" altLang="zh-CN" sz="1800" kern="1200" dirty="0">
                    <a:solidFill>
                      <a:schemeClr val="tx2"/>
                    </a:solidFill>
                    <a:latin typeface="+mn-lt"/>
                    <a:ea typeface="+mn-ea"/>
                    <a:cs typeface="+mn-cs"/>
                  </a:rPr>
                  <a:t> UEs’ application experience is satisfied) and is fed to OAM, assisting OAM to perform resource adjustment if the network slice cannot meet the tenant requirement</a:t>
                </a:r>
                <a:r>
                  <a:rPr lang="en-US" altLang="zh-CN" sz="1800" kern="1200" dirty="0" smtClean="0">
                    <a:solidFill>
                      <a:schemeClr val="tx2"/>
                    </a:solidFill>
                    <a:latin typeface="+mn-lt"/>
                    <a:ea typeface="+mn-ea"/>
                    <a:cs typeface="+mn-cs"/>
                  </a:rPr>
                  <a:t>.</a:t>
                </a:r>
                <a:endParaRPr lang="en-US" altLang="zh-CN" sz="1800" kern="1200" dirty="0">
                  <a:solidFill>
                    <a:schemeClr val="tx2"/>
                  </a:solidFill>
                  <a:latin typeface="+mn-lt"/>
                  <a:ea typeface="+mn-ea"/>
                  <a:cs typeface="+mn-cs"/>
                </a:endParaRPr>
              </a:p>
            </p:txBody>
          </p:sp>
        </mc:Choice>
        <mc:Fallback xmlns="">
          <p:sp>
            <p:nvSpPr>
              <p:cNvPr id="7" name="文本占位符 2"/>
              <p:cNvSpPr>
                <a:spLocks noGrp="1" noRot="1" noChangeAspect="1" noMove="1" noResize="1" noEditPoints="1" noAdjustHandles="1" noChangeArrowheads="1" noChangeShapeType="1" noTextEdit="1"/>
              </p:cNvSpPr>
              <p:nvPr>
                <p:ph type="body" sz="quarter" idx="10"/>
              </p:nvPr>
            </p:nvSpPr>
            <p:spPr>
              <a:xfrm>
                <a:off x="179512" y="768472"/>
                <a:ext cx="8784976" cy="5222895"/>
              </a:xfrm>
              <a:blipFill rotWithShape="0">
                <a:blip r:embed="rId4"/>
                <a:stretch>
                  <a:fillRect t="-1517" r="-1872" b="-3967"/>
                </a:stretch>
              </a:blipFill>
            </p:spPr>
            <p:txBody>
              <a:bodyPr/>
              <a:lstStyle/>
              <a:p>
                <a:r>
                  <a:rPr lang="zh-CN" altLang="en-US">
                    <a:noFill/>
                  </a:rPr>
                  <a:t> </a:t>
                </a:r>
              </a:p>
            </p:txBody>
          </p:sp>
        </mc:Fallback>
      </mc:AlternateContent>
    </p:spTree>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417513" y="134938"/>
            <a:ext cx="8308975" cy="412750"/>
          </a:xfrm>
        </p:spPr>
        <p:txBody>
          <a:bodyPr/>
          <a:lstStyle/>
          <a:p>
            <a:pPr>
              <a:defRPr/>
            </a:pPr>
            <a:r>
              <a:rPr lang="en-GB" altLang="zh-CN" sz="2400" dirty="0"/>
              <a:t>Multiple Applications Analysis per Network Slice</a:t>
            </a:r>
            <a:endParaRPr lang="en-US" altLang="zh-CN" sz="2400" dirty="0"/>
          </a:p>
        </p:txBody>
      </p:sp>
      <mc:AlternateContent xmlns:mc="http://schemas.openxmlformats.org/markup-compatibility/2006" xmlns:a14="http://schemas.microsoft.com/office/drawing/2010/main">
        <mc:Choice Requires="a14">
          <p:sp>
            <p:nvSpPr>
              <p:cNvPr id="6" name="文本占位符 2"/>
              <p:cNvSpPr>
                <a:spLocks noGrp="1"/>
              </p:cNvSpPr>
              <p:nvPr>
                <p:ph type="body" sz="quarter" idx="10"/>
              </p:nvPr>
            </p:nvSpPr>
            <p:spPr>
              <a:xfrm>
                <a:off x="179512" y="764704"/>
                <a:ext cx="8784976" cy="5472608"/>
              </a:xfrm>
            </p:spPr>
            <p:txBody>
              <a:bodyPr/>
              <a:lstStyle/>
              <a:p>
                <a:pPr marL="230400" lvl="2" indent="-230400">
                  <a:spcBef>
                    <a:spcPts val="0"/>
                  </a:spcBef>
                  <a:spcAft>
                    <a:spcPts val="600"/>
                  </a:spcAft>
                  <a:buClr>
                    <a:srgbClr val="461100"/>
                  </a:buClr>
                  <a:buSzPct val="100000"/>
                  <a:buBlip>
                    <a:blip r:embed="rId3"/>
                  </a:buBlip>
                  <a:defRPr/>
                </a:pPr>
                <a:r>
                  <a:rPr lang="en-US" altLang="zh-CN" sz="1800" kern="1200" dirty="0" smtClean="0">
                    <a:solidFill>
                      <a:schemeClr val="tx2"/>
                    </a:solidFill>
                    <a:latin typeface="+mn-lt"/>
                    <a:ea typeface="+mn-ea"/>
                    <a:cs typeface="+mn-cs"/>
                  </a:rPr>
                  <a:t>When a network slice are </a:t>
                </a:r>
                <a:r>
                  <a:rPr lang="en-US" altLang="zh-CN" sz="1800" kern="1200" dirty="0">
                    <a:solidFill>
                      <a:schemeClr val="tx2"/>
                    </a:solidFill>
                    <a:latin typeface="+mn-lt"/>
                    <a:ea typeface="+mn-ea"/>
                    <a:cs typeface="+mn-cs"/>
                  </a:rPr>
                  <a:t>composed of multiple applications, in order to meet the tenant requirements, first, some calculations and analytics need to be done, e.g.  training and evaluating a linear regression model per application as follows:</a:t>
                </a:r>
              </a:p>
              <a:p>
                <a:pPr marL="12700" indent="0" algn="ctr">
                  <a:buNone/>
                </a:pPr>
                <a14:m>
                  <m:oMath xmlns:m="http://schemas.openxmlformats.org/officeDocument/2006/math">
                    <m:sSub>
                      <m:sSubPr>
                        <m:ctrlPr>
                          <a:rPr lang="zh-CN" altLang="zh-CN" sz="1800" i="1" smtClean="0">
                            <a:solidFill>
                              <a:srgbClr val="002060"/>
                            </a:solidFill>
                            <a:latin typeface="Cambria Math" panose="02040503050406030204" pitchFamily="18" charset="0"/>
                          </a:rPr>
                        </m:ctrlPr>
                      </m:sSubPr>
                      <m:e>
                        <m:r>
                          <a:rPr lang="en-US" altLang="zh-CN" sz="1800" b="0" i="1">
                            <a:solidFill>
                              <a:srgbClr val="002060"/>
                            </a:solidFill>
                            <a:latin typeface="Cambria Math" panose="02040503050406030204" pitchFamily="18" charset="0"/>
                            <a:ea typeface="Cambria Math" panose="02040503050406030204" pitchFamily="18" charset="0"/>
                          </a:rPr>
                          <m:t>h</m:t>
                        </m:r>
                      </m:e>
                      <m:sub>
                        <m:r>
                          <a:rPr lang="en-US" altLang="zh-CN" sz="1800" b="0" i="1">
                            <a:solidFill>
                              <a:srgbClr val="002060"/>
                            </a:solidFill>
                            <a:latin typeface="Cambria Math" panose="02040503050406030204" pitchFamily="18" charset="0"/>
                            <a:ea typeface="Cambria Math" panose="02040503050406030204" pitchFamily="18" charset="0"/>
                          </a:rPr>
                          <m:t>1</m:t>
                        </m:r>
                      </m:sub>
                    </m:sSub>
                    <m:d>
                      <m:dPr>
                        <m:ctrlPr>
                          <a:rPr lang="zh-CN" altLang="zh-CN" sz="1800" i="1">
                            <a:solidFill>
                              <a:srgbClr val="002060"/>
                            </a:solidFill>
                            <a:latin typeface="Cambria Math" panose="02040503050406030204" pitchFamily="18" charset="0"/>
                          </a:rPr>
                        </m:ctrlPr>
                      </m:dPr>
                      <m:e>
                        <m:r>
                          <a:rPr lang="en-GB" altLang="zh-CN" sz="1800" b="0" i="1">
                            <a:solidFill>
                              <a:srgbClr val="002060"/>
                            </a:solidFill>
                            <a:latin typeface="Cambria Math" panose="02040503050406030204" pitchFamily="18" charset="0"/>
                            <a:ea typeface="Cambria Math" panose="02040503050406030204" pitchFamily="18" charset="0"/>
                          </a:rPr>
                          <m:t>𝑥</m:t>
                        </m:r>
                      </m:e>
                    </m:d>
                    <m:r>
                      <a:rPr lang="en-GB" altLang="zh-CN" sz="1800" b="0" i="1">
                        <a:solidFill>
                          <a:srgbClr val="002060"/>
                        </a:solidFill>
                        <a:latin typeface="Cambria Math" panose="02040503050406030204" pitchFamily="18" charset="0"/>
                        <a:ea typeface="Cambria Math" panose="02040503050406030204" pitchFamily="18" charset="0"/>
                      </a:rPr>
                      <m:t>=</m:t>
                    </m:r>
                    <m:sSub>
                      <m:sSubPr>
                        <m:ctrlPr>
                          <a:rPr lang="zh-CN" altLang="zh-CN" sz="1800" i="1">
                            <a:solidFill>
                              <a:srgbClr val="002060"/>
                            </a:solidFill>
                            <a:latin typeface="Cambria Math" panose="02040503050406030204" pitchFamily="18" charset="0"/>
                          </a:rPr>
                        </m:ctrlPr>
                      </m:sSubPr>
                      <m:e>
                        <m:r>
                          <a:rPr lang="en-GB" altLang="zh-CN" sz="1800" b="0" i="1">
                            <a:solidFill>
                              <a:srgbClr val="002060"/>
                            </a:solidFill>
                            <a:latin typeface="Cambria Math" panose="02040503050406030204" pitchFamily="18" charset="0"/>
                            <a:ea typeface="Cambria Math" panose="02040503050406030204" pitchFamily="18" charset="0"/>
                          </a:rPr>
                          <m:t>𝑤</m:t>
                        </m:r>
                      </m:e>
                      <m:sub>
                        <m:r>
                          <a:rPr lang="en-US" altLang="zh-CN" sz="1800" b="0" i="1">
                            <a:solidFill>
                              <a:srgbClr val="002060"/>
                            </a:solidFill>
                            <a:latin typeface="Cambria Math" panose="02040503050406030204" pitchFamily="18" charset="0"/>
                            <a:ea typeface="Cambria Math" panose="02040503050406030204" pitchFamily="18" charset="0"/>
                          </a:rPr>
                          <m:t>1</m:t>
                        </m:r>
                        <m:r>
                          <a:rPr lang="en-GB" altLang="zh-CN" sz="1800" b="0" i="1">
                            <a:solidFill>
                              <a:srgbClr val="002060"/>
                            </a:solidFill>
                            <a:latin typeface="Cambria Math" panose="02040503050406030204" pitchFamily="18" charset="0"/>
                            <a:ea typeface="Cambria Math" panose="02040503050406030204" pitchFamily="18" charset="0"/>
                          </a:rPr>
                          <m:t>0</m:t>
                        </m:r>
                      </m:sub>
                    </m:sSub>
                    <m:sSub>
                      <m:sSubPr>
                        <m:ctrlPr>
                          <a:rPr lang="zh-CN" altLang="zh-CN" sz="1800" i="1">
                            <a:solidFill>
                              <a:srgbClr val="002060"/>
                            </a:solidFill>
                            <a:latin typeface="Cambria Math" panose="02040503050406030204" pitchFamily="18" charset="0"/>
                          </a:rPr>
                        </m:ctrlPr>
                      </m:sSubPr>
                      <m:e>
                        <m:r>
                          <a:rPr lang="en-GB" altLang="zh-CN" sz="1800" b="0" i="1">
                            <a:solidFill>
                              <a:srgbClr val="002060"/>
                            </a:solidFill>
                            <a:latin typeface="Cambria Math" panose="02040503050406030204" pitchFamily="18" charset="0"/>
                            <a:ea typeface="Cambria Math" panose="02040503050406030204" pitchFamily="18" charset="0"/>
                          </a:rPr>
                          <m:t>𝑥</m:t>
                        </m:r>
                      </m:e>
                      <m:sub>
                        <m:r>
                          <a:rPr lang="en-GB" altLang="zh-CN" sz="1800" b="0" i="1">
                            <a:solidFill>
                              <a:srgbClr val="002060"/>
                            </a:solidFill>
                            <a:latin typeface="Cambria Math" panose="02040503050406030204" pitchFamily="18" charset="0"/>
                            <a:ea typeface="Cambria Math" panose="02040503050406030204" pitchFamily="18" charset="0"/>
                          </a:rPr>
                          <m:t>0</m:t>
                        </m:r>
                      </m:sub>
                    </m:sSub>
                    <m:r>
                      <a:rPr lang="en-GB" altLang="zh-CN" sz="1800" b="0" i="1">
                        <a:solidFill>
                          <a:srgbClr val="002060"/>
                        </a:solidFill>
                        <a:latin typeface="Cambria Math" panose="02040503050406030204" pitchFamily="18" charset="0"/>
                        <a:ea typeface="Cambria Math" panose="02040503050406030204" pitchFamily="18" charset="0"/>
                      </a:rPr>
                      <m:t>+</m:t>
                    </m:r>
                    <m:sSub>
                      <m:sSubPr>
                        <m:ctrlPr>
                          <a:rPr lang="zh-CN" altLang="zh-CN" sz="1800" i="1">
                            <a:solidFill>
                              <a:srgbClr val="002060"/>
                            </a:solidFill>
                            <a:latin typeface="Cambria Math" panose="02040503050406030204" pitchFamily="18" charset="0"/>
                          </a:rPr>
                        </m:ctrlPr>
                      </m:sSubPr>
                      <m:e>
                        <m:r>
                          <a:rPr lang="en-GB" altLang="zh-CN" sz="1800" b="0" i="1">
                            <a:solidFill>
                              <a:srgbClr val="002060"/>
                            </a:solidFill>
                            <a:latin typeface="Cambria Math" panose="02040503050406030204" pitchFamily="18" charset="0"/>
                            <a:ea typeface="Cambria Math" panose="02040503050406030204" pitchFamily="18" charset="0"/>
                          </a:rPr>
                          <m:t>𝑤</m:t>
                        </m:r>
                      </m:e>
                      <m:sub>
                        <m:r>
                          <a:rPr lang="en-US" altLang="zh-CN" sz="1800" b="0" i="1">
                            <a:solidFill>
                              <a:srgbClr val="002060"/>
                            </a:solidFill>
                            <a:latin typeface="Cambria Math" panose="02040503050406030204" pitchFamily="18" charset="0"/>
                            <a:ea typeface="Cambria Math" panose="02040503050406030204" pitchFamily="18" charset="0"/>
                          </a:rPr>
                          <m:t>1</m:t>
                        </m:r>
                        <m:r>
                          <a:rPr lang="en-GB" altLang="zh-CN" sz="1800" b="0" i="1">
                            <a:solidFill>
                              <a:srgbClr val="002060"/>
                            </a:solidFill>
                            <a:latin typeface="Cambria Math" panose="02040503050406030204" pitchFamily="18" charset="0"/>
                            <a:ea typeface="Cambria Math" panose="02040503050406030204" pitchFamily="18" charset="0"/>
                          </a:rPr>
                          <m:t>1</m:t>
                        </m:r>
                      </m:sub>
                    </m:sSub>
                    <m:sSub>
                      <m:sSubPr>
                        <m:ctrlPr>
                          <a:rPr lang="zh-CN" altLang="zh-CN" sz="1800" i="1">
                            <a:solidFill>
                              <a:srgbClr val="002060"/>
                            </a:solidFill>
                            <a:latin typeface="Cambria Math" panose="02040503050406030204" pitchFamily="18" charset="0"/>
                          </a:rPr>
                        </m:ctrlPr>
                      </m:sSubPr>
                      <m:e>
                        <m:r>
                          <a:rPr lang="en-GB" altLang="zh-CN" sz="1800" b="0" i="1">
                            <a:solidFill>
                              <a:srgbClr val="002060"/>
                            </a:solidFill>
                            <a:latin typeface="Cambria Math" panose="02040503050406030204" pitchFamily="18" charset="0"/>
                            <a:ea typeface="Cambria Math" panose="02040503050406030204" pitchFamily="18" charset="0"/>
                          </a:rPr>
                          <m:t>𝑥</m:t>
                        </m:r>
                      </m:e>
                      <m:sub>
                        <m:r>
                          <a:rPr lang="en-GB" altLang="zh-CN" sz="1800" b="0" i="1">
                            <a:solidFill>
                              <a:srgbClr val="002060"/>
                            </a:solidFill>
                            <a:latin typeface="Cambria Math" panose="02040503050406030204" pitchFamily="18" charset="0"/>
                            <a:ea typeface="Cambria Math" panose="02040503050406030204" pitchFamily="18" charset="0"/>
                          </a:rPr>
                          <m:t>1</m:t>
                        </m:r>
                      </m:sub>
                    </m:sSub>
                    <m:r>
                      <a:rPr lang="en-GB" altLang="zh-CN" sz="1800" b="0" i="1">
                        <a:solidFill>
                          <a:srgbClr val="002060"/>
                        </a:solidFill>
                        <a:latin typeface="Cambria Math" panose="02040503050406030204" pitchFamily="18" charset="0"/>
                        <a:ea typeface="Cambria Math" panose="02040503050406030204" pitchFamily="18" charset="0"/>
                      </a:rPr>
                      <m:t>+</m:t>
                    </m:r>
                    <m:sSub>
                      <m:sSubPr>
                        <m:ctrlPr>
                          <a:rPr lang="zh-CN" altLang="zh-CN" sz="1800" i="1">
                            <a:solidFill>
                              <a:srgbClr val="002060"/>
                            </a:solidFill>
                            <a:latin typeface="Cambria Math" panose="02040503050406030204" pitchFamily="18" charset="0"/>
                          </a:rPr>
                        </m:ctrlPr>
                      </m:sSubPr>
                      <m:e>
                        <m:r>
                          <a:rPr lang="en-GB" altLang="zh-CN" sz="1800" b="0" i="1">
                            <a:solidFill>
                              <a:srgbClr val="002060"/>
                            </a:solidFill>
                            <a:latin typeface="Cambria Math" panose="02040503050406030204" pitchFamily="18" charset="0"/>
                            <a:ea typeface="Cambria Math" panose="02040503050406030204" pitchFamily="18" charset="0"/>
                          </a:rPr>
                          <m:t>𝑤</m:t>
                        </m:r>
                      </m:e>
                      <m:sub>
                        <m:r>
                          <a:rPr lang="en-US" altLang="zh-CN" sz="1800" b="0" i="1">
                            <a:solidFill>
                              <a:srgbClr val="002060"/>
                            </a:solidFill>
                            <a:latin typeface="Cambria Math" panose="02040503050406030204" pitchFamily="18" charset="0"/>
                            <a:ea typeface="Cambria Math" panose="02040503050406030204" pitchFamily="18" charset="0"/>
                          </a:rPr>
                          <m:t>1</m:t>
                        </m:r>
                        <m:r>
                          <a:rPr lang="en-GB" altLang="zh-CN" sz="1800" b="0" i="1">
                            <a:solidFill>
                              <a:srgbClr val="002060"/>
                            </a:solidFill>
                            <a:latin typeface="Cambria Math" panose="02040503050406030204" pitchFamily="18" charset="0"/>
                            <a:ea typeface="Cambria Math" panose="02040503050406030204" pitchFamily="18" charset="0"/>
                          </a:rPr>
                          <m:t>2</m:t>
                        </m:r>
                      </m:sub>
                    </m:sSub>
                    <m:sSub>
                      <m:sSubPr>
                        <m:ctrlPr>
                          <a:rPr lang="zh-CN" altLang="zh-CN" sz="1800" i="1">
                            <a:solidFill>
                              <a:srgbClr val="002060"/>
                            </a:solidFill>
                            <a:latin typeface="Cambria Math" panose="02040503050406030204" pitchFamily="18" charset="0"/>
                          </a:rPr>
                        </m:ctrlPr>
                      </m:sSubPr>
                      <m:e>
                        <m:r>
                          <a:rPr lang="en-GB" altLang="zh-CN" sz="1800" b="0" i="1">
                            <a:solidFill>
                              <a:srgbClr val="002060"/>
                            </a:solidFill>
                            <a:latin typeface="Cambria Math" panose="02040503050406030204" pitchFamily="18" charset="0"/>
                            <a:ea typeface="Cambria Math" panose="02040503050406030204" pitchFamily="18" charset="0"/>
                          </a:rPr>
                          <m:t>𝑥</m:t>
                        </m:r>
                      </m:e>
                      <m:sub>
                        <m:r>
                          <a:rPr lang="en-GB" altLang="zh-CN" sz="1800" b="0" i="1">
                            <a:solidFill>
                              <a:srgbClr val="002060"/>
                            </a:solidFill>
                            <a:latin typeface="Cambria Math" panose="02040503050406030204" pitchFamily="18" charset="0"/>
                            <a:ea typeface="Cambria Math" panose="02040503050406030204" pitchFamily="18" charset="0"/>
                          </a:rPr>
                          <m:t>2</m:t>
                        </m:r>
                      </m:sub>
                    </m:sSub>
                    <m:r>
                      <a:rPr lang="en-GB" altLang="zh-CN" sz="1800" b="0" i="1">
                        <a:solidFill>
                          <a:srgbClr val="002060"/>
                        </a:solidFill>
                        <a:latin typeface="Cambria Math" panose="02040503050406030204" pitchFamily="18" charset="0"/>
                        <a:ea typeface="Cambria Math" panose="02040503050406030204" pitchFamily="18" charset="0"/>
                      </a:rPr>
                      <m:t>+</m:t>
                    </m:r>
                    <m:sSub>
                      <m:sSubPr>
                        <m:ctrlPr>
                          <a:rPr lang="zh-CN" altLang="zh-CN" sz="1800" i="1">
                            <a:solidFill>
                              <a:srgbClr val="002060"/>
                            </a:solidFill>
                            <a:latin typeface="Cambria Math" panose="02040503050406030204" pitchFamily="18" charset="0"/>
                          </a:rPr>
                        </m:ctrlPr>
                      </m:sSubPr>
                      <m:e>
                        <m:r>
                          <a:rPr lang="en-GB" altLang="zh-CN" sz="1800" b="0" i="1">
                            <a:solidFill>
                              <a:srgbClr val="002060"/>
                            </a:solidFill>
                            <a:latin typeface="Cambria Math" panose="02040503050406030204" pitchFamily="18" charset="0"/>
                            <a:ea typeface="Cambria Math" panose="02040503050406030204" pitchFamily="18" charset="0"/>
                          </a:rPr>
                          <m:t>𝑤</m:t>
                        </m:r>
                      </m:e>
                      <m:sub>
                        <m:r>
                          <a:rPr lang="en-US" altLang="zh-CN" sz="1800" b="0" i="1">
                            <a:solidFill>
                              <a:srgbClr val="002060"/>
                            </a:solidFill>
                            <a:latin typeface="Cambria Math" panose="02040503050406030204" pitchFamily="18" charset="0"/>
                            <a:ea typeface="Cambria Math" panose="02040503050406030204" pitchFamily="18" charset="0"/>
                          </a:rPr>
                          <m:t>1</m:t>
                        </m:r>
                        <m:r>
                          <a:rPr lang="en-GB" altLang="zh-CN" sz="1800" b="0" i="1">
                            <a:solidFill>
                              <a:srgbClr val="002060"/>
                            </a:solidFill>
                            <a:latin typeface="Cambria Math" panose="02040503050406030204" pitchFamily="18" charset="0"/>
                            <a:ea typeface="Cambria Math" panose="02040503050406030204" pitchFamily="18" charset="0"/>
                          </a:rPr>
                          <m:t>3</m:t>
                        </m:r>
                      </m:sub>
                    </m:sSub>
                    <m:sSub>
                      <m:sSubPr>
                        <m:ctrlPr>
                          <a:rPr lang="zh-CN" altLang="zh-CN" sz="1800" i="1">
                            <a:solidFill>
                              <a:srgbClr val="002060"/>
                            </a:solidFill>
                            <a:latin typeface="Cambria Math" panose="02040503050406030204" pitchFamily="18" charset="0"/>
                          </a:rPr>
                        </m:ctrlPr>
                      </m:sSubPr>
                      <m:e>
                        <m:r>
                          <a:rPr lang="en-GB" altLang="zh-CN" sz="1800" b="0" i="1">
                            <a:solidFill>
                              <a:srgbClr val="002060"/>
                            </a:solidFill>
                            <a:latin typeface="Cambria Math" panose="02040503050406030204" pitchFamily="18" charset="0"/>
                            <a:ea typeface="Cambria Math" panose="02040503050406030204" pitchFamily="18" charset="0"/>
                          </a:rPr>
                          <m:t>𝑥</m:t>
                        </m:r>
                      </m:e>
                      <m:sub>
                        <m:r>
                          <a:rPr lang="en-GB" altLang="zh-CN" sz="1800" b="0" i="1">
                            <a:solidFill>
                              <a:srgbClr val="002060"/>
                            </a:solidFill>
                            <a:latin typeface="Cambria Math" panose="02040503050406030204" pitchFamily="18" charset="0"/>
                            <a:ea typeface="Cambria Math" panose="02040503050406030204" pitchFamily="18" charset="0"/>
                          </a:rPr>
                          <m:t>3</m:t>
                        </m:r>
                      </m:sub>
                    </m:sSub>
                    <m:r>
                      <a:rPr lang="en-GB" altLang="zh-CN" sz="1800" b="0" i="1">
                        <a:solidFill>
                          <a:srgbClr val="002060"/>
                        </a:solidFill>
                        <a:latin typeface="Cambria Math" panose="02040503050406030204" pitchFamily="18" charset="0"/>
                        <a:ea typeface="Cambria Math" panose="02040503050406030204" pitchFamily="18" charset="0"/>
                      </a:rPr>
                      <m:t>+</m:t>
                    </m:r>
                    <m:r>
                      <a:rPr lang="en-US" altLang="zh-CN" sz="1800" b="0" i="1">
                        <a:solidFill>
                          <a:srgbClr val="002060"/>
                        </a:solidFill>
                        <a:latin typeface="Cambria Math" panose="02040503050406030204" pitchFamily="18" charset="0"/>
                        <a:ea typeface="Cambria Math" panose="02040503050406030204" pitchFamily="18" charset="0"/>
                      </a:rPr>
                      <m:t>…</m:t>
                    </m:r>
                    <m:r>
                      <a:rPr lang="en-GB" altLang="zh-CN" sz="1800" b="0" i="1">
                        <a:solidFill>
                          <a:srgbClr val="002060"/>
                        </a:solidFill>
                        <a:latin typeface="Cambria Math" panose="02040503050406030204" pitchFamily="18" charset="0"/>
                        <a:ea typeface="Cambria Math" panose="02040503050406030204" pitchFamily="18" charset="0"/>
                      </a:rPr>
                      <m:t>+</m:t>
                    </m:r>
                    <m:sSub>
                      <m:sSubPr>
                        <m:ctrlPr>
                          <a:rPr lang="zh-CN" altLang="zh-CN" sz="1800" i="1">
                            <a:solidFill>
                              <a:srgbClr val="002060"/>
                            </a:solidFill>
                            <a:latin typeface="Cambria Math" panose="02040503050406030204" pitchFamily="18" charset="0"/>
                          </a:rPr>
                        </m:ctrlPr>
                      </m:sSubPr>
                      <m:e>
                        <m:r>
                          <a:rPr lang="en-GB" altLang="zh-CN" sz="1800" b="0" i="1">
                            <a:solidFill>
                              <a:srgbClr val="002060"/>
                            </a:solidFill>
                            <a:latin typeface="Cambria Math" panose="02040503050406030204" pitchFamily="18" charset="0"/>
                            <a:ea typeface="Cambria Math" panose="02040503050406030204" pitchFamily="18" charset="0"/>
                          </a:rPr>
                          <m:t>𝑤</m:t>
                        </m:r>
                      </m:e>
                      <m:sub>
                        <m:r>
                          <a:rPr lang="en-US" altLang="zh-CN" sz="1800" b="0" i="1">
                            <a:solidFill>
                              <a:srgbClr val="002060"/>
                            </a:solidFill>
                            <a:latin typeface="Cambria Math" panose="02040503050406030204" pitchFamily="18" charset="0"/>
                            <a:ea typeface="Cambria Math" panose="02040503050406030204" pitchFamily="18" charset="0"/>
                          </a:rPr>
                          <m:t>1</m:t>
                        </m:r>
                        <m:r>
                          <a:rPr lang="en-GB" altLang="zh-CN" sz="1800" b="0" i="1">
                            <a:solidFill>
                              <a:srgbClr val="002060"/>
                            </a:solidFill>
                            <a:latin typeface="Cambria Math" panose="02040503050406030204" pitchFamily="18" charset="0"/>
                            <a:ea typeface="Cambria Math" panose="02040503050406030204" pitchFamily="18" charset="0"/>
                          </a:rPr>
                          <m:t>𝐷</m:t>
                        </m:r>
                      </m:sub>
                    </m:sSub>
                    <m:sSub>
                      <m:sSubPr>
                        <m:ctrlPr>
                          <a:rPr lang="zh-CN" altLang="zh-CN" sz="1800" i="1">
                            <a:solidFill>
                              <a:srgbClr val="002060"/>
                            </a:solidFill>
                            <a:latin typeface="Cambria Math" panose="02040503050406030204" pitchFamily="18" charset="0"/>
                          </a:rPr>
                        </m:ctrlPr>
                      </m:sSubPr>
                      <m:e>
                        <m:r>
                          <a:rPr lang="en-GB" altLang="zh-CN" sz="1800" b="0" i="1">
                            <a:solidFill>
                              <a:srgbClr val="002060"/>
                            </a:solidFill>
                            <a:latin typeface="Cambria Math" panose="02040503050406030204" pitchFamily="18" charset="0"/>
                            <a:ea typeface="Cambria Math" panose="02040503050406030204" pitchFamily="18" charset="0"/>
                          </a:rPr>
                          <m:t>𝑥</m:t>
                        </m:r>
                      </m:e>
                      <m:sub>
                        <m:r>
                          <a:rPr lang="en-GB" altLang="zh-CN" sz="1800" b="0" i="1">
                            <a:solidFill>
                              <a:srgbClr val="002060"/>
                            </a:solidFill>
                            <a:latin typeface="Cambria Math" panose="02040503050406030204" pitchFamily="18" charset="0"/>
                            <a:ea typeface="Cambria Math" panose="02040503050406030204" pitchFamily="18" charset="0"/>
                          </a:rPr>
                          <m:t>𝐷</m:t>
                        </m:r>
                      </m:sub>
                    </m:sSub>
                  </m:oMath>
                </a14:m>
                <a:r>
                  <a:rPr lang="en-US" altLang="zh-CN" sz="1800" i="1" dirty="0">
                    <a:solidFill>
                      <a:srgbClr val="002060"/>
                    </a:solidFill>
                    <a:latin typeface="Cambria Math" panose="02040503050406030204" pitchFamily="18" charset="0"/>
                    <a:ea typeface="Cambria Math" panose="02040503050406030204" pitchFamily="18" charset="0"/>
                  </a:rPr>
                  <a:t> </a:t>
                </a:r>
                <a:r>
                  <a:rPr lang="en-GB" altLang="zh-CN" sz="1800" i="1" dirty="0">
                    <a:solidFill>
                      <a:srgbClr val="002060"/>
                    </a:solidFill>
                    <a:latin typeface="Cambria Math" panose="02040503050406030204" pitchFamily="18" charset="0"/>
                    <a:ea typeface="Cambria Math" panose="02040503050406030204" pitchFamily="18" charset="0"/>
                  </a:rPr>
                  <a:t>(1)</a:t>
                </a:r>
              </a:p>
              <a:p>
                <a:pPr marL="12700" indent="0" algn="ctr">
                  <a:buNone/>
                </a:pPr>
                <a14:m>
                  <m:oMath xmlns:m="http://schemas.openxmlformats.org/officeDocument/2006/math">
                    <m:sSub>
                      <m:sSubPr>
                        <m:ctrlPr>
                          <a:rPr lang="zh-CN" altLang="zh-CN" sz="1800" i="1">
                            <a:solidFill>
                              <a:srgbClr val="002060"/>
                            </a:solidFill>
                            <a:latin typeface="Cambria Math" panose="02040503050406030204" pitchFamily="18" charset="0"/>
                          </a:rPr>
                        </m:ctrlPr>
                      </m:sSubPr>
                      <m:e>
                        <m:r>
                          <a:rPr lang="en-US" altLang="zh-CN" sz="1800" b="0" i="1">
                            <a:solidFill>
                              <a:srgbClr val="002060"/>
                            </a:solidFill>
                            <a:latin typeface="Cambria Math" panose="02040503050406030204" pitchFamily="18" charset="0"/>
                            <a:ea typeface="Cambria Math" panose="02040503050406030204" pitchFamily="18" charset="0"/>
                          </a:rPr>
                          <m:t>h</m:t>
                        </m:r>
                      </m:e>
                      <m:sub>
                        <m:r>
                          <a:rPr lang="en-US" altLang="zh-CN" sz="1800" b="0" i="1">
                            <a:solidFill>
                              <a:srgbClr val="002060"/>
                            </a:solidFill>
                            <a:latin typeface="Cambria Math" panose="02040503050406030204" pitchFamily="18" charset="0"/>
                            <a:ea typeface="Cambria Math" panose="02040503050406030204" pitchFamily="18" charset="0"/>
                          </a:rPr>
                          <m:t>2</m:t>
                        </m:r>
                      </m:sub>
                    </m:sSub>
                    <m:d>
                      <m:dPr>
                        <m:ctrlPr>
                          <a:rPr lang="zh-CN" altLang="zh-CN" sz="1800" i="1">
                            <a:solidFill>
                              <a:srgbClr val="002060"/>
                            </a:solidFill>
                            <a:latin typeface="Cambria Math" panose="02040503050406030204" pitchFamily="18" charset="0"/>
                          </a:rPr>
                        </m:ctrlPr>
                      </m:dPr>
                      <m:e>
                        <m:r>
                          <a:rPr lang="en-GB" altLang="zh-CN" sz="1800" b="0" i="1">
                            <a:solidFill>
                              <a:srgbClr val="002060"/>
                            </a:solidFill>
                            <a:latin typeface="Cambria Math" panose="02040503050406030204" pitchFamily="18" charset="0"/>
                            <a:ea typeface="Cambria Math" panose="02040503050406030204" pitchFamily="18" charset="0"/>
                          </a:rPr>
                          <m:t>𝑥</m:t>
                        </m:r>
                      </m:e>
                    </m:d>
                    <m:r>
                      <a:rPr lang="en-GB" altLang="zh-CN" sz="1800" b="0" i="1">
                        <a:solidFill>
                          <a:srgbClr val="002060"/>
                        </a:solidFill>
                        <a:latin typeface="Cambria Math" panose="02040503050406030204" pitchFamily="18" charset="0"/>
                        <a:ea typeface="Cambria Math" panose="02040503050406030204" pitchFamily="18" charset="0"/>
                      </a:rPr>
                      <m:t>=</m:t>
                    </m:r>
                    <m:sSub>
                      <m:sSubPr>
                        <m:ctrlPr>
                          <a:rPr lang="zh-CN" altLang="zh-CN" sz="1800" i="1">
                            <a:solidFill>
                              <a:srgbClr val="002060"/>
                            </a:solidFill>
                            <a:latin typeface="Cambria Math" panose="02040503050406030204" pitchFamily="18" charset="0"/>
                          </a:rPr>
                        </m:ctrlPr>
                      </m:sSubPr>
                      <m:e>
                        <m:r>
                          <a:rPr lang="en-GB" altLang="zh-CN" sz="1800" b="0" i="1">
                            <a:solidFill>
                              <a:srgbClr val="002060"/>
                            </a:solidFill>
                            <a:latin typeface="Cambria Math" panose="02040503050406030204" pitchFamily="18" charset="0"/>
                            <a:ea typeface="Cambria Math" panose="02040503050406030204" pitchFamily="18" charset="0"/>
                          </a:rPr>
                          <m:t>𝑤</m:t>
                        </m:r>
                      </m:e>
                      <m:sub>
                        <m:r>
                          <a:rPr lang="en-US" altLang="zh-CN" sz="1800" b="0" i="1">
                            <a:solidFill>
                              <a:srgbClr val="002060"/>
                            </a:solidFill>
                            <a:latin typeface="Cambria Math" panose="02040503050406030204" pitchFamily="18" charset="0"/>
                            <a:ea typeface="Cambria Math" panose="02040503050406030204" pitchFamily="18" charset="0"/>
                          </a:rPr>
                          <m:t>2</m:t>
                        </m:r>
                        <m:r>
                          <a:rPr lang="en-GB" altLang="zh-CN" sz="1800" b="0" i="1">
                            <a:solidFill>
                              <a:srgbClr val="002060"/>
                            </a:solidFill>
                            <a:latin typeface="Cambria Math" panose="02040503050406030204" pitchFamily="18" charset="0"/>
                            <a:ea typeface="Cambria Math" panose="02040503050406030204" pitchFamily="18" charset="0"/>
                          </a:rPr>
                          <m:t>0</m:t>
                        </m:r>
                      </m:sub>
                    </m:sSub>
                    <m:sSub>
                      <m:sSubPr>
                        <m:ctrlPr>
                          <a:rPr lang="zh-CN" altLang="zh-CN" sz="1800" i="1">
                            <a:solidFill>
                              <a:srgbClr val="002060"/>
                            </a:solidFill>
                            <a:latin typeface="Cambria Math" panose="02040503050406030204" pitchFamily="18" charset="0"/>
                          </a:rPr>
                        </m:ctrlPr>
                      </m:sSubPr>
                      <m:e>
                        <m:r>
                          <a:rPr lang="en-GB" altLang="zh-CN" sz="1800" b="0" i="1">
                            <a:solidFill>
                              <a:srgbClr val="002060"/>
                            </a:solidFill>
                            <a:latin typeface="Cambria Math" panose="02040503050406030204" pitchFamily="18" charset="0"/>
                            <a:ea typeface="Cambria Math" panose="02040503050406030204" pitchFamily="18" charset="0"/>
                          </a:rPr>
                          <m:t>𝑥</m:t>
                        </m:r>
                      </m:e>
                      <m:sub>
                        <m:r>
                          <a:rPr lang="en-GB" altLang="zh-CN" sz="1800" b="0" i="1">
                            <a:solidFill>
                              <a:srgbClr val="002060"/>
                            </a:solidFill>
                            <a:latin typeface="Cambria Math" panose="02040503050406030204" pitchFamily="18" charset="0"/>
                            <a:ea typeface="Cambria Math" panose="02040503050406030204" pitchFamily="18" charset="0"/>
                          </a:rPr>
                          <m:t>0</m:t>
                        </m:r>
                      </m:sub>
                    </m:sSub>
                    <m:r>
                      <a:rPr lang="en-GB" altLang="zh-CN" sz="1800" b="0" i="1">
                        <a:solidFill>
                          <a:srgbClr val="002060"/>
                        </a:solidFill>
                        <a:latin typeface="Cambria Math" panose="02040503050406030204" pitchFamily="18" charset="0"/>
                        <a:ea typeface="Cambria Math" panose="02040503050406030204" pitchFamily="18" charset="0"/>
                      </a:rPr>
                      <m:t>+</m:t>
                    </m:r>
                    <m:sSub>
                      <m:sSubPr>
                        <m:ctrlPr>
                          <a:rPr lang="zh-CN" altLang="zh-CN" sz="1800" i="1">
                            <a:solidFill>
                              <a:srgbClr val="002060"/>
                            </a:solidFill>
                            <a:latin typeface="Cambria Math" panose="02040503050406030204" pitchFamily="18" charset="0"/>
                          </a:rPr>
                        </m:ctrlPr>
                      </m:sSubPr>
                      <m:e>
                        <m:r>
                          <a:rPr lang="en-GB" altLang="zh-CN" sz="1800" b="0" i="1">
                            <a:solidFill>
                              <a:srgbClr val="002060"/>
                            </a:solidFill>
                            <a:latin typeface="Cambria Math" panose="02040503050406030204" pitchFamily="18" charset="0"/>
                            <a:ea typeface="Cambria Math" panose="02040503050406030204" pitchFamily="18" charset="0"/>
                          </a:rPr>
                          <m:t>𝑤</m:t>
                        </m:r>
                      </m:e>
                      <m:sub>
                        <m:r>
                          <a:rPr lang="en-US" altLang="zh-CN" sz="1800" b="0" i="1">
                            <a:solidFill>
                              <a:srgbClr val="002060"/>
                            </a:solidFill>
                            <a:latin typeface="Cambria Math" panose="02040503050406030204" pitchFamily="18" charset="0"/>
                            <a:ea typeface="Cambria Math" panose="02040503050406030204" pitchFamily="18" charset="0"/>
                          </a:rPr>
                          <m:t>2</m:t>
                        </m:r>
                        <m:r>
                          <a:rPr lang="en-GB" altLang="zh-CN" sz="1800" b="0" i="1">
                            <a:solidFill>
                              <a:srgbClr val="002060"/>
                            </a:solidFill>
                            <a:latin typeface="Cambria Math" panose="02040503050406030204" pitchFamily="18" charset="0"/>
                            <a:ea typeface="Cambria Math" panose="02040503050406030204" pitchFamily="18" charset="0"/>
                          </a:rPr>
                          <m:t>1</m:t>
                        </m:r>
                      </m:sub>
                    </m:sSub>
                    <m:sSub>
                      <m:sSubPr>
                        <m:ctrlPr>
                          <a:rPr lang="zh-CN" altLang="zh-CN" sz="1800" i="1">
                            <a:solidFill>
                              <a:srgbClr val="002060"/>
                            </a:solidFill>
                            <a:latin typeface="Cambria Math" panose="02040503050406030204" pitchFamily="18" charset="0"/>
                          </a:rPr>
                        </m:ctrlPr>
                      </m:sSubPr>
                      <m:e>
                        <m:r>
                          <a:rPr lang="en-GB" altLang="zh-CN" sz="1800" b="0" i="1">
                            <a:solidFill>
                              <a:srgbClr val="002060"/>
                            </a:solidFill>
                            <a:latin typeface="Cambria Math" panose="02040503050406030204" pitchFamily="18" charset="0"/>
                            <a:ea typeface="Cambria Math" panose="02040503050406030204" pitchFamily="18" charset="0"/>
                          </a:rPr>
                          <m:t>𝑥</m:t>
                        </m:r>
                      </m:e>
                      <m:sub>
                        <m:r>
                          <a:rPr lang="en-GB" altLang="zh-CN" sz="1800" b="0" i="1">
                            <a:solidFill>
                              <a:srgbClr val="002060"/>
                            </a:solidFill>
                            <a:latin typeface="Cambria Math" panose="02040503050406030204" pitchFamily="18" charset="0"/>
                            <a:ea typeface="Cambria Math" panose="02040503050406030204" pitchFamily="18" charset="0"/>
                          </a:rPr>
                          <m:t>1</m:t>
                        </m:r>
                      </m:sub>
                    </m:sSub>
                    <m:r>
                      <a:rPr lang="en-GB" altLang="zh-CN" sz="1800" b="0" i="1">
                        <a:solidFill>
                          <a:srgbClr val="002060"/>
                        </a:solidFill>
                        <a:latin typeface="Cambria Math" panose="02040503050406030204" pitchFamily="18" charset="0"/>
                        <a:ea typeface="Cambria Math" panose="02040503050406030204" pitchFamily="18" charset="0"/>
                      </a:rPr>
                      <m:t>+</m:t>
                    </m:r>
                    <m:sSub>
                      <m:sSubPr>
                        <m:ctrlPr>
                          <a:rPr lang="zh-CN" altLang="zh-CN" sz="1800" i="1">
                            <a:solidFill>
                              <a:srgbClr val="002060"/>
                            </a:solidFill>
                            <a:latin typeface="Cambria Math" panose="02040503050406030204" pitchFamily="18" charset="0"/>
                          </a:rPr>
                        </m:ctrlPr>
                      </m:sSubPr>
                      <m:e>
                        <m:r>
                          <a:rPr lang="en-GB" altLang="zh-CN" sz="1800" b="0" i="1">
                            <a:solidFill>
                              <a:srgbClr val="002060"/>
                            </a:solidFill>
                            <a:latin typeface="Cambria Math" panose="02040503050406030204" pitchFamily="18" charset="0"/>
                            <a:ea typeface="Cambria Math" panose="02040503050406030204" pitchFamily="18" charset="0"/>
                          </a:rPr>
                          <m:t>𝑤</m:t>
                        </m:r>
                      </m:e>
                      <m:sub>
                        <m:r>
                          <a:rPr lang="en-US" altLang="zh-CN" sz="1800" b="0" i="1">
                            <a:solidFill>
                              <a:srgbClr val="002060"/>
                            </a:solidFill>
                            <a:latin typeface="Cambria Math" panose="02040503050406030204" pitchFamily="18" charset="0"/>
                            <a:ea typeface="Cambria Math" panose="02040503050406030204" pitchFamily="18" charset="0"/>
                          </a:rPr>
                          <m:t>2</m:t>
                        </m:r>
                        <m:r>
                          <a:rPr lang="en-GB" altLang="zh-CN" sz="1800" b="0" i="1">
                            <a:solidFill>
                              <a:srgbClr val="002060"/>
                            </a:solidFill>
                            <a:latin typeface="Cambria Math" panose="02040503050406030204" pitchFamily="18" charset="0"/>
                            <a:ea typeface="Cambria Math" panose="02040503050406030204" pitchFamily="18" charset="0"/>
                          </a:rPr>
                          <m:t>2</m:t>
                        </m:r>
                      </m:sub>
                    </m:sSub>
                    <m:sSub>
                      <m:sSubPr>
                        <m:ctrlPr>
                          <a:rPr lang="zh-CN" altLang="zh-CN" sz="1800" i="1">
                            <a:solidFill>
                              <a:srgbClr val="002060"/>
                            </a:solidFill>
                            <a:latin typeface="Cambria Math" panose="02040503050406030204" pitchFamily="18" charset="0"/>
                          </a:rPr>
                        </m:ctrlPr>
                      </m:sSubPr>
                      <m:e>
                        <m:r>
                          <a:rPr lang="en-GB" altLang="zh-CN" sz="1800" b="0" i="1">
                            <a:solidFill>
                              <a:srgbClr val="002060"/>
                            </a:solidFill>
                            <a:latin typeface="Cambria Math" panose="02040503050406030204" pitchFamily="18" charset="0"/>
                            <a:ea typeface="Cambria Math" panose="02040503050406030204" pitchFamily="18" charset="0"/>
                          </a:rPr>
                          <m:t>𝑥</m:t>
                        </m:r>
                      </m:e>
                      <m:sub>
                        <m:r>
                          <a:rPr lang="en-GB" altLang="zh-CN" sz="1800" b="0" i="1">
                            <a:solidFill>
                              <a:srgbClr val="002060"/>
                            </a:solidFill>
                            <a:latin typeface="Cambria Math" panose="02040503050406030204" pitchFamily="18" charset="0"/>
                            <a:ea typeface="Cambria Math" panose="02040503050406030204" pitchFamily="18" charset="0"/>
                          </a:rPr>
                          <m:t>2</m:t>
                        </m:r>
                      </m:sub>
                    </m:sSub>
                    <m:r>
                      <a:rPr lang="en-GB" altLang="zh-CN" sz="1800" b="0" i="1">
                        <a:solidFill>
                          <a:srgbClr val="002060"/>
                        </a:solidFill>
                        <a:latin typeface="Cambria Math" panose="02040503050406030204" pitchFamily="18" charset="0"/>
                        <a:ea typeface="Cambria Math" panose="02040503050406030204" pitchFamily="18" charset="0"/>
                      </a:rPr>
                      <m:t>+</m:t>
                    </m:r>
                    <m:sSub>
                      <m:sSubPr>
                        <m:ctrlPr>
                          <a:rPr lang="zh-CN" altLang="zh-CN" sz="1800" i="1">
                            <a:solidFill>
                              <a:srgbClr val="002060"/>
                            </a:solidFill>
                            <a:latin typeface="Cambria Math" panose="02040503050406030204" pitchFamily="18" charset="0"/>
                          </a:rPr>
                        </m:ctrlPr>
                      </m:sSubPr>
                      <m:e>
                        <m:r>
                          <a:rPr lang="en-GB" altLang="zh-CN" sz="1800" b="0" i="1">
                            <a:solidFill>
                              <a:srgbClr val="002060"/>
                            </a:solidFill>
                            <a:latin typeface="Cambria Math" panose="02040503050406030204" pitchFamily="18" charset="0"/>
                            <a:ea typeface="Cambria Math" panose="02040503050406030204" pitchFamily="18" charset="0"/>
                          </a:rPr>
                          <m:t>𝑤</m:t>
                        </m:r>
                      </m:e>
                      <m:sub>
                        <m:r>
                          <a:rPr lang="en-US" altLang="zh-CN" sz="1800" b="0" i="1">
                            <a:solidFill>
                              <a:srgbClr val="002060"/>
                            </a:solidFill>
                            <a:latin typeface="Cambria Math" panose="02040503050406030204" pitchFamily="18" charset="0"/>
                            <a:ea typeface="Cambria Math" panose="02040503050406030204" pitchFamily="18" charset="0"/>
                          </a:rPr>
                          <m:t>2</m:t>
                        </m:r>
                        <m:r>
                          <a:rPr lang="en-GB" altLang="zh-CN" sz="1800" b="0" i="1">
                            <a:solidFill>
                              <a:srgbClr val="002060"/>
                            </a:solidFill>
                            <a:latin typeface="Cambria Math" panose="02040503050406030204" pitchFamily="18" charset="0"/>
                            <a:ea typeface="Cambria Math" panose="02040503050406030204" pitchFamily="18" charset="0"/>
                          </a:rPr>
                          <m:t>3</m:t>
                        </m:r>
                      </m:sub>
                    </m:sSub>
                    <m:sSub>
                      <m:sSubPr>
                        <m:ctrlPr>
                          <a:rPr lang="zh-CN" altLang="zh-CN" sz="1800" i="1">
                            <a:solidFill>
                              <a:srgbClr val="002060"/>
                            </a:solidFill>
                            <a:latin typeface="Cambria Math" panose="02040503050406030204" pitchFamily="18" charset="0"/>
                          </a:rPr>
                        </m:ctrlPr>
                      </m:sSubPr>
                      <m:e>
                        <m:r>
                          <a:rPr lang="en-GB" altLang="zh-CN" sz="1800" b="0" i="1">
                            <a:solidFill>
                              <a:srgbClr val="002060"/>
                            </a:solidFill>
                            <a:latin typeface="Cambria Math" panose="02040503050406030204" pitchFamily="18" charset="0"/>
                            <a:ea typeface="Cambria Math" panose="02040503050406030204" pitchFamily="18" charset="0"/>
                          </a:rPr>
                          <m:t>𝑥</m:t>
                        </m:r>
                      </m:e>
                      <m:sub>
                        <m:r>
                          <a:rPr lang="en-GB" altLang="zh-CN" sz="1800" b="0" i="1">
                            <a:solidFill>
                              <a:srgbClr val="002060"/>
                            </a:solidFill>
                            <a:latin typeface="Cambria Math" panose="02040503050406030204" pitchFamily="18" charset="0"/>
                            <a:ea typeface="Cambria Math" panose="02040503050406030204" pitchFamily="18" charset="0"/>
                          </a:rPr>
                          <m:t>3</m:t>
                        </m:r>
                      </m:sub>
                    </m:sSub>
                    <m:r>
                      <a:rPr lang="en-GB" altLang="zh-CN" sz="1800" b="0" i="1">
                        <a:solidFill>
                          <a:srgbClr val="002060"/>
                        </a:solidFill>
                        <a:latin typeface="Cambria Math" panose="02040503050406030204" pitchFamily="18" charset="0"/>
                        <a:ea typeface="Cambria Math" panose="02040503050406030204" pitchFamily="18" charset="0"/>
                      </a:rPr>
                      <m:t>+</m:t>
                    </m:r>
                    <m:r>
                      <a:rPr lang="en-US" altLang="zh-CN" sz="1800" b="0" i="1">
                        <a:solidFill>
                          <a:srgbClr val="002060"/>
                        </a:solidFill>
                        <a:latin typeface="Cambria Math" panose="02040503050406030204" pitchFamily="18" charset="0"/>
                        <a:ea typeface="Cambria Math" panose="02040503050406030204" pitchFamily="18" charset="0"/>
                      </a:rPr>
                      <m:t>…</m:t>
                    </m:r>
                    <m:r>
                      <a:rPr lang="en-GB" altLang="zh-CN" sz="1800" b="0" i="1">
                        <a:solidFill>
                          <a:srgbClr val="002060"/>
                        </a:solidFill>
                        <a:latin typeface="Cambria Math" panose="02040503050406030204" pitchFamily="18" charset="0"/>
                        <a:ea typeface="Cambria Math" panose="02040503050406030204" pitchFamily="18" charset="0"/>
                      </a:rPr>
                      <m:t>+</m:t>
                    </m:r>
                    <m:sSub>
                      <m:sSubPr>
                        <m:ctrlPr>
                          <a:rPr lang="zh-CN" altLang="zh-CN" sz="1800" i="1">
                            <a:solidFill>
                              <a:srgbClr val="002060"/>
                            </a:solidFill>
                            <a:latin typeface="Cambria Math" panose="02040503050406030204" pitchFamily="18" charset="0"/>
                          </a:rPr>
                        </m:ctrlPr>
                      </m:sSubPr>
                      <m:e>
                        <m:r>
                          <a:rPr lang="en-GB" altLang="zh-CN" sz="1800" b="0" i="1">
                            <a:solidFill>
                              <a:srgbClr val="002060"/>
                            </a:solidFill>
                            <a:latin typeface="Cambria Math" panose="02040503050406030204" pitchFamily="18" charset="0"/>
                            <a:ea typeface="Cambria Math" panose="02040503050406030204" pitchFamily="18" charset="0"/>
                          </a:rPr>
                          <m:t>𝑤</m:t>
                        </m:r>
                      </m:e>
                      <m:sub>
                        <m:r>
                          <a:rPr lang="en-US" altLang="zh-CN" sz="1800" b="0" i="1">
                            <a:solidFill>
                              <a:srgbClr val="002060"/>
                            </a:solidFill>
                            <a:latin typeface="Cambria Math" panose="02040503050406030204" pitchFamily="18" charset="0"/>
                            <a:ea typeface="Cambria Math" panose="02040503050406030204" pitchFamily="18" charset="0"/>
                          </a:rPr>
                          <m:t>2</m:t>
                        </m:r>
                        <m:r>
                          <a:rPr lang="en-GB" altLang="zh-CN" sz="1800" b="0" i="1">
                            <a:solidFill>
                              <a:srgbClr val="002060"/>
                            </a:solidFill>
                            <a:latin typeface="Cambria Math" panose="02040503050406030204" pitchFamily="18" charset="0"/>
                            <a:ea typeface="Cambria Math" panose="02040503050406030204" pitchFamily="18" charset="0"/>
                          </a:rPr>
                          <m:t>𝐷</m:t>
                        </m:r>
                      </m:sub>
                    </m:sSub>
                    <m:sSub>
                      <m:sSubPr>
                        <m:ctrlPr>
                          <a:rPr lang="zh-CN" altLang="zh-CN" sz="1800" i="1">
                            <a:solidFill>
                              <a:srgbClr val="002060"/>
                            </a:solidFill>
                            <a:latin typeface="Cambria Math" panose="02040503050406030204" pitchFamily="18" charset="0"/>
                          </a:rPr>
                        </m:ctrlPr>
                      </m:sSubPr>
                      <m:e>
                        <m:r>
                          <a:rPr lang="en-GB" altLang="zh-CN" sz="1800" b="0" i="1">
                            <a:solidFill>
                              <a:srgbClr val="002060"/>
                            </a:solidFill>
                            <a:latin typeface="Cambria Math" panose="02040503050406030204" pitchFamily="18" charset="0"/>
                            <a:ea typeface="Cambria Math" panose="02040503050406030204" pitchFamily="18" charset="0"/>
                          </a:rPr>
                          <m:t>𝑥</m:t>
                        </m:r>
                      </m:e>
                      <m:sub>
                        <m:r>
                          <a:rPr lang="en-GB" altLang="zh-CN" sz="1800" b="0" i="1">
                            <a:solidFill>
                              <a:srgbClr val="002060"/>
                            </a:solidFill>
                            <a:latin typeface="Cambria Math" panose="02040503050406030204" pitchFamily="18" charset="0"/>
                            <a:ea typeface="Cambria Math" panose="02040503050406030204" pitchFamily="18" charset="0"/>
                          </a:rPr>
                          <m:t>𝐷</m:t>
                        </m:r>
                      </m:sub>
                    </m:sSub>
                  </m:oMath>
                </a14:m>
                <a:r>
                  <a:rPr lang="en-US" altLang="zh-CN" sz="1800" i="1" dirty="0">
                    <a:solidFill>
                      <a:srgbClr val="002060"/>
                    </a:solidFill>
                    <a:latin typeface="Cambria Math" panose="02040503050406030204" pitchFamily="18" charset="0"/>
                    <a:ea typeface="Cambria Math" panose="02040503050406030204" pitchFamily="18" charset="0"/>
                  </a:rPr>
                  <a:t> </a:t>
                </a:r>
                <a:r>
                  <a:rPr lang="en-GB" altLang="zh-CN" sz="1800" i="1" dirty="0">
                    <a:solidFill>
                      <a:srgbClr val="002060"/>
                    </a:solidFill>
                    <a:latin typeface="Cambria Math" panose="02040503050406030204" pitchFamily="18" charset="0"/>
                    <a:ea typeface="Cambria Math" panose="02040503050406030204" pitchFamily="18" charset="0"/>
                  </a:rPr>
                  <a:t>(2)</a:t>
                </a:r>
              </a:p>
              <a:p>
                <a:pPr marL="12700" indent="0" algn="ctr">
                  <a:buNone/>
                </a:pPr>
                <a:r>
                  <a:rPr lang="en-GB" altLang="zh-CN" sz="1800" i="1" dirty="0">
                    <a:solidFill>
                      <a:srgbClr val="002060"/>
                    </a:solidFill>
                    <a:latin typeface="Cambria Math" panose="02040503050406030204" pitchFamily="18" charset="0"/>
                    <a:ea typeface="Cambria Math" panose="02040503050406030204" pitchFamily="18" charset="0"/>
                  </a:rPr>
                  <a:t>….</a:t>
                </a:r>
                <a:r>
                  <a:rPr lang="en-US" altLang="zh-CN" sz="1800" i="1" dirty="0">
                    <a:solidFill>
                      <a:srgbClr val="002060"/>
                    </a:solidFill>
                    <a:latin typeface="Cambria Math" panose="02040503050406030204" pitchFamily="18" charset="0"/>
                    <a:ea typeface="Cambria Math" panose="02040503050406030204" pitchFamily="18" charset="0"/>
                  </a:rPr>
                  <a:t>        </a:t>
                </a:r>
              </a:p>
              <a:p>
                <a:pPr marL="12700" indent="0" algn="ctr">
                  <a:buNone/>
                </a:pPr>
                <a14:m>
                  <m:oMath xmlns:m="http://schemas.openxmlformats.org/officeDocument/2006/math">
                    <m:sSub>
                      <m:sSubPr>
                        <m:ctrlPr>
                          <a:rPr lang="zh-CN" altLang="zh-CN" sz="1800" i="1">
                            <a:solidFill>
                              <a:srgbClr val="002060"/>
                            </a:solidFill>
                            <a:latin typeface="Cambria Math" panose="02040503050406030204" pitchFamily="18" charset="0"/>
                          </a:rPr>
                        </m:ctrlPr>
                      </m:sSubPr>
                      <m:e>
                        <m:r>
                          <a:rPr lang="en-US" altLang="zh-CN" sz="1800" b="0" i="1">
                            <a:solidFill>
                              <a:srgbClr val="002060"/>
                            </a:solidFill>
                            <a:latin typeface="Cambria Math" panose="02040503050406030204" pitchFamily="18" charset="0"/>
                            <a:ea typeface="Cambria Math" panose="02040503050406030204" pitchFamily="18" charset="0"/>
                          </a:rPr>
                          <m:t>h</m:t>
                        </m:r>
                      </m:e>
                      <m:sub>
                        <m:r>
                          <a:rPr lang="en-US" altLang="zh-CN" sz="1800" b="0" i="1">
                            <a:solidFill>
                              <a:srgbClr val="002060"/>
                            </a:solidFill>
                            <a:latin typeface="Cambria Math" panose="02040503050406030204" pitchFamily="18" charset="0"/>
                            <a:ea typeface="Cambria Math" panose="02040503050406030204" pitchFamily="18" charset="0"/>
                          </a:rPr>
                          <m:t>𝑀</m:t>
                        </m:r>
                      </m:sub>
                    </m:sSub>
                    <m:d>
                      <m:dPr>
                        <m:ctrlPr>
                          <a:rPr lang="zh-CN" altLang="zh-CN" sz="1800" i="1">
                            <a:solidFill>
                              <a:srgbClr val="002060"/>
                            </a:solidFill>
                            <a:latin typeface="Cambria Math" panose="02040503050406030204" pitchFamily="18" charset="0"/>
                          </a:rPr>
                        </m:ctrlPr>
                      </m:dPr>
                      <m:e>
                        <m:r>
                          <a:rPr lang="en-GB" altLang="zh-CN" sz="1800" b="0" i="1">
                            <a:solidFill>
                              <a:srgbClr val="002060"/>
                            </a:solidFill>
                            <a:latin typeface="Cambria Math" panose="02040503050406030204" pitchFamily="18" charset="0"/>
                            <a:ea typeface="Cambria Math" panose="02040503050406030204" pitchFamily="18" charset="0"/>
                          </a:rPr>
                          <m:t>𝑥</m:t>
                        </m:r>
                      </m:e>
                    </m:d>
                    <m:r>
                      <a:rPr lang="en-GB" altLang="zh-CN" sz="1800" b="0" i="1">
                        <a:solidFill>
                          <a:srgbClr val="002060"/>
                        </a:solidFill>
                        <a:latin typeface="Cambria Math" panose="02040503050406030204" pitchFamily="18" charset="0"/>
                        <a:ea typeface="Cambria Math" panose="02040503050406030204" pitchFamily="18" charset="0"/>
                      </a:rPr>
                      <m:t>=</m:t>
                    </m:r>
                    <m:sSub>
                      <m:sSubPr>
                        <m:ctrlPr>
                          <a:rPr lang="zh-CN" altLang="zh-CN" sz="1800" i="1">
                            <a:solidFill>
                              <a:srgbClr val="002060"/>
                            </a:solidFill>
                            <a:latin typeface="Cambria Math" panose="02040503050406030204" pitchFamily="18" charset="0"/>
                          </a:rPr>
                        </m:ctrlPr>
                      </m:sSubPr>
                      <m:e>
                        <m:r>
                          <a:rPr lang="en-GB" altLang="zh-CN" sz="1800" b="0" i="1">
                            <a:solidFill>
                              <a:srgbClr val="002060"/>
                            </a:solidFill>
                            <a:latin typeface="Cambria Math" panose="02040503050406030204" pitchFamily="18" charset="0"/>
                            <a:ea typeface="Cambria Math" panose="02040503050406030204" pitchFamily="18" charset="0"/>
                          </a:rPr>
                          <m:t>𝑤</m:t>
                        </m:r>
                      </m:e>
                      <m:sub>
                        <m:r>
                          <a:rPr lang="en-US" altLang="zh-CN" sz="1800" b="0" i="1">
                            <a:solidFill>
                              <a:srgbClr val="002060"/>
                            </a:solidFill>
                            <a:latin typeface="Cambria Math" panose="02040503050406030204" pitchFamily="18" charset="0"/>
                            <a:ea typeface="Cambria Math" panose="02040503050406030204" pitchFamily="18" charset="0"/>
                          </a:rPr>
                          <m:t>𝑀</m:t>
                        </m:r>
                        <m:r>
                          <a:rPr lang="en-GB" altLang="zh-CN" sz="1800" b="0" i="1">
                            <a:solidFill>
                              <a:srgbClr val="002060"/>
                            </a:solidFill>
                            <a:latin typeface="Cambria Math" panose="02040503050406030204" pitchFamily="18" charset="0"/>
                            <a:ea typeface="Cambria Math" panose="02040503050406030204" pitchFamily="18" charset="0"/>
                          </a:rPr>
                          <m:t>0</m:t>
                        </m:r>
                      </m:sub>
                    </m:sSub>
                    <m:sSub>
                      <m:sSubPr>
                        <m:ctrlPr>
                          <a:rPr lang="zh-CN" altLang="zh-CN" sz="1800" i="1">
                            <a:solidFill>
                              <a:srgbClr val="002060"/>
                            </a:solidFill>
                            <a:latin typeface="Cambria Math" panose="02040503050406030204" pitchFamily="18" charset="0"/>
                          </a:rPr>
                        </m:ctrlPr>
                      </m:sSubPr>
                      <m:e>
                        <m:r>
                          <a:rPr lang="en-GB" altLang="zh-CN" sz="1800" b="0" i="1">
                            <a:solidFill>
                              <a:srgbClr val="002060"/>
                            </a:solidFill>
                            <a:latin typeface="Cambria Math" panose="02040503050406030204" pitchFamily="18" charset="0"/>
                            <a:ea typeface="Cambria Math" panose="02040503050406030204" pitchFamily="18" charset="0"/>
                          </a:rPr>
                          <m:t>𝑥</m:t>
                        </m:r>
                      </m:e>
                      <m:sub>
                        <m:r>
                          <a:rPr lang="en-GB" altLang="zh-CN" sz="1800" b="0" i="1">
                            <a:solidFill>
                              <a:srgbClr val="002060"/>
                            </a:solidFill>
                            <a:latin typeface="Cambria Math" panose="02040503050406030204" pitchFamily="18" charset="0"/>
                            <a:ea typeface="Cambria Math" panose="02040503050406030204" pitchFamily="18" charset="0"/>
                          </a:rPr>
                          <m:t>0</m:t>
                        </m:r>
                      </m:sub>
                    </m:sSub>
                    <m:r>
                      <a:rPr lang="en-GB" altLang="zh-CN" sz="1800" b="0" i="1">
                        <a:solidFill>
                          <a:srgbClr val="002060"/>
                        </a:solidFill>
                        <a:latin typeface="Cambria Math" panose="02040503050406030204" pitchFamily="18" charset="0"/>
                        <a:ea typeface="Cambria Math" panose="02040503050406030204" pitchFamily="18" charset="0"/>
                      </a:rPr>
                      <m:t>+</m:t>
                    </m:r>
                    <m:sSub>
                      <m:sSubPr>
                        <m:ctrlPr>
                          <a:rPr lang="zh-CN" altLang="zh-CN" sz="1800" i="1">
                            <a:solidFill>
                              <a:srgbClr val="002060"/>
                            </a:solidFill>
                            <a:latin typeface="Cambria Math" panose="02040503050406030204" pitchFamily="18" charset="0"/>
                          </a:rPr>
                        </m:ctrlPr>
                      </m:sSubPr>
                      <m:e>
                        <m:r>
                          <a:rPr lang="en-GB" altLang="zh-CN" sz="1800" b="0" i="1">
                            <a:solidFill>
                              <a:srgbClr val="002060"/>
                            </a:solidFill>
                            <a:latin typeface="Cambria Math" panose="02040503050406030204" pitchFamily="18" charset="0"/>
                            <a:ea typeface="Cambria Math" panose="02040503050406030204" pitchFamily="18" charset="0"/>
                          </a:rPr>
                          <m:t>𝑤</m:t>
                        </m:r>
                      </m:e>
                      <m:sub>
                        <m:r>
                          <a:rPr lang="en-US" altLang="zh-CN" sz="1800" b="0" i="1">
                            <a:solidFill>
                              <a:srgbClr val="002060"/>
                            </a:solidFill>
                            <a:latin typeface="Cambria Math" panose="02040503050406030204" pitchFamily="18" charset="0"/>
                            <a:ea typeface="Cambria Math" panose="02040503050406030204" pitchFamily="18" charset="0"/>
                          </a:rPr>
                          <m:t>𝑀</m:t>
                        </m:r>
                        <m:r>
                          <a:rPr lang="en-GB" altLang="zh-CN" sz="1800" b="0" i="1">
                            <a:solidFill>
                              <a:srgbClr val="002060"/>
                            </a:solidFill>
                            <a:latin typeface="Cambria Math" panose="02040503050406030204" pitchFamily="18" charset="0"/>
                            <a:ea typeface="Cambria Math" panose="02040503050406030204" pitchFamily="18" charset="0"/>
                          </a:rPr>
                          <m:t>1</m:t>
                        </m:r>
                      </m:sub>
                    </m:sSub>
                    <m:sSub>
                      <m:sSubPr>
                        <m:ctrlPr>
                          <a:rPr lang="zh-CN" altLang="zh-CN" sz="1800" i="1">
                            <a:solidFill>
                              <a:srgbClr val="002060"/>
                            </a:solidFill>
                            <a:latin typeface="Cambria Math" panose="02040503050406030204" pitchFamily="18" charset="0"/>
                          </a:rPr>
                        </m:ctrlPr>
                      </m:sSubPr>
                      <m:e>
                        <m:r>
                          <a:rPr lang="en-GB" altLang="zh-CN" sz="1800" b="0" i="1">
                            <a:solidFill>
                              <a:srgbClr val="002060"/>
                            </a:solidFill>
                            <a:latin typeface="Cambria Math" panose="02040503050406030204" pitchFamily="18" charset="0"/>
                            <a:ea typeface="Cambria Math" panose="02040503050406030204" pitchFamily="18" charset="0"/>
                          </a:rPr>
                          <m:t>𝑥</m:t>
                        </m:r>
                      </m:e>
                      <m:sub>
                        <m:r>
                          <a:rPr lang="en-GB" altLang="zh-CN" sz="1800" b="0" i="1">
                            <a:solidFill>
                              <a:srgbClr val="002060"/>
                            </a:solidFill>
                            <a:latin typeface="Cambria Math" panose="02040503050406030204" pitchFamily="18" charset="0"/>
                            <a:ea typeface="Cambria Math" panose="02040503050406030204" pitchFamily="18" charset="0"/>
                          </a:rPr>
                          <m:t>1</m:t>
                        </m:r>
                      </m:sub>
                    </m:sSub>
                    <m:r>
                      <a:rPr lang="en-GB" altLang="zh-CN" sz="1800" b="0" i="1">
                        <a:solidFill>
                          <a:srgbClr val="002060"/>
                        </a:solidFill>
                        <a:latin typeface="Cambria Math" panose="02040503050406030204" pitchFamily="18" charset="0"/>
                        <a:ea typeface="Cambria Math" panose="02040503050406030204" pitchFamily="18" charset="0"/>
                      </a:rPr>
                      <m:t>+</m:t>
                    </m:r>
                    <m:sSub>
                      <m:sSubPr>
                        <m:ctrlPr>
                          <a:rPr lang="zh-CN" altLang="zh-CN" sz="1800" i="1">
                            <a:solidFill>
                              <a:srgbClr val="002060"/>
                            </a:solidFill>
                            <a:latin typeface="Cambria Math" panose="02040503050406030204" pitchFamily="18" charset="0"/>
                          </a:rPr>
                        </m:ctrlPr>
                      </m:sSubPr>
                      <m:e>
                        <m:r>
                          <a:rPr lang="en-GB" altLang="zh-CN" sz="1800" b="0" i="1">
                            <a:solidFill>
                              <a:srgbClr val="002060"/>
                            </a:solidFill>
                            <a:latin typeface="Cambria Math" panose="02040503050406030204" pitchFamily="18" charset="0"/>
                            <a:ea typeface="Cambria Math" panose="02040503050406030204" pitchFamily="18" charset="0"/>
                          </a:rPr>
                          <m:t>𝑤</m:t>
                        </m:r>
                      </m:e>
                      <m:sub>
                        <m:r>
                          <a:rPr lang="en-US" altLang="zh-CN" sz="1800" b="0" i="1">
                            <a:solidFill>
                              <a:srgbClr val="002060"/>
                            </a:solidFill>
                            <a:latin typeface="Cambria Math" panose="02040503050406030204" pitchFamily="18" charset="0"/>
                            <a:ea typeface="Cambria Math" panose="02040503050406030204" pitchFamily="18" charset="0"/>
                          </a:rPr>
                          <m:t>𝑀</m:t>
                        </m:r>
                        <m:r>
                          <a:rPr lang="en-GB" altLang="zh-CN" sz="1800" b="0" i="1">
                            <a:solidFill>
                              <a:srgbClr val="002060"/>
                            </a:solidFill>
                            <a:latin typeface="Cambria Math" panose="02040503050406030204" pitchFamily="18" charset="0"/>
                            <a:ea typeface="Cambria Math" panose="02040503050406030204" pitchFamily="18" charset="0"/>
                          </a:rPr>
                          <m:t>2</m:t>
                        </m:r>
                      </m:sub>
                    </m:sSub>
                    <m:sSub>
                      <m:sSubPr>
                        <m:ctrlPr>
                          <a:rPr lang="zh-CN" altLang="zh-CN" sz="1800" i="1">
                            <a:solidFill>
                              <a:srgbClr val="002060"/>
                            </a:solidFill>
                            <a:latin typeface="Cambria Math" panose="02040503050406030204" pitchFamily="18" charset="0"/>
                          </a:rPr>
                        </m:ctrlPr>
                      </m:sSubPr>
                      <m:e>
                        <m:r>
                          <a:rPr lang="en-GB" altLang="zh-CN" sz="1800" b="0" i="1">
                            <a:solidFill>
                              <a:srgbClr val="002060"/>
                            </a:solidFill>
                            <a:latin typeface="Cambria Math" panose="02040503050406030204" pitchFamily="18" charset="0"/>
                            <a:ea typeface="Cambria Math" panose="02040503050406030204" pitchFamily="18" charset="0"/>
                          </a:rPr>
                          <m:t>𝑥</m:t>
                        </m:r>
                      </m:e>
                      <m:sub>
                        <m:r>
                          <a:rPr lang="en-GB" altLang="zh-CN" sz="1800" b="0" i="1">
                            <a:solidFill>
                              <a:srgbClr val="002060"/>
                            </a:solidFill>
                            <a:latin typeface="Cambria Math" panose="02040503050406030204" pitchFamily="18" charset="0"/>
                            <a:ea typeface="Cambria Math" panose="02040503050406030204" pitchFamily="18" charset="0"/>
                          </a:rPr>
                          <m:t>2</m:t>
                        </m:r>
                      </m:sub>
                    </m:sSub>
                    <m:r>
                      <a:rPr lang="en-GB" altLang="zh-CN" sz="1800" b="0" i="1">
                        <a:solidFill>
                          <a:srgbClr val="002060"/>
                        </a:solidFill>
                        <a:latin typeface="Cambria Math" panose="02040503050406030204" pitchFamily="18" charset="0"/>
                        <a:ea typeface="Cambria Math" panose="02040503050406030204" pitchFamily="18" charset="0"/>
                      </a:rPr>
                      <m:t>+</m:t>
                    </m:r>
                    <m:sSub>
                      <m:sSubPr>
                        <m:ctrlPr>
                          <a:rPr lang="zh-CN" altLang="zh-CN" sz="1800" i="1">
                            <a:solidFill>
                              <a:srgbClr val="002060"/>
                            </a:solidFill>
                            <a:latin typeface="Cambria Math" panose="02040503050406030204" pitchFamily="18" charset="0"/>
                          </a:rPr>
                        </m:ctrlPr>
                      </m:sSubPr>
                      <m:e>
                        <m:r>
                          <a:rPr lang="en-GB" altLang="zh-CN" sz="1800" b="0" i="1">
                            <a:solidFill>
                              <a:srgbClr val="002060"/>
                            </a:solidFill>
                            <a:latin typeface="Cambria Math" panose="02040503050406030204" pitchFamily="18" charset="0"/>
                            <a:ea typeface="Cambria Math" panose="02040503050406030204" pitchFamily="18" charset="0"/>
                          </a:rPr>
                          <m:t>𝑤</m:t>
                        </m:r>
                      </m:e>
                      <m:sub>
                        <m:r>
                          <a:rPr lang="en-US" altLang="zh-CN" sz="1800" b="0" i="1">
                            <a:solidFill>
                              <a:srgbClr val="002060"/>
                            </a:solidFill>
                            <a:latin typeface="Cambria Math" panose="02040503050406030204" pitchFamily="18" charset="0"/>
                            <a:ea typeface="Cambria Math" panose="02040503050406030204" pitchFamily="18" charset="0"/>
                          </a:rPr>
                          <m:t>𝑀</m:t>
                        </m:r>
                        <m:r>
                          <a:rPr lang="en-GB" altLang="zh-CN" sz="1800" b="0" i="1">
                            <a:solidFill>
                              <a:srgbClr val="002060"/>
                            </a:solidFill>
                            <a:latin typeface="Cambria Math" panose="02040503050406030204" pitchFamily="18" charset="0"/>
                            <a:ea typeface="Cambria Math" panose="02040503050406030204" pitchFamily="18" charset="0"/>
                          </a:rPr>
                          <m:t>3</m:t>
                        </m:r>
                      </m:sub>
                    </m:sSub>
                    <m:sSub>
                      <m:sSubPr>
                        <m:ctrlPr>
                          <a:rPr lang="zh-CN" altLang="zh-CN" sz="1800" i="1">
                            <a:solidFill>
                              <a:srgbClr val="002060"/>
                            </a:solidFill>
                            <a:latin typeface="Cambria Math" panose="02040503050406030204" pitchFamily="18" charset="0"/>
                          </a:rPr>
                        </m:ctrlPr>
                      </m:sSubPr>
                      <m:e>
                        <m:r>
                          <a:rPr lang="en-GB" altLang="zh-CN" sz="1800" b="0" i="1">
                            <a:solidFill>
                              <a:srgbClr val="002060"/>
                            </a:solidFill>
                            <a:latin typeface="Cambria Math" panose="02040503050406030204" pitchFamily="18" charset="0"/>
                            <a:ea typeface="Cambria Math" panose="02040503050406030204" pitchFamily="18" charset="0"/>
                          </a:rPr>
                          <m:t>𝑥</m:t>
                        </m:r>
                      </m:e>
                      <m:sub>
                        <m:r>
                          <a:rPr lang="en-GB" altLang="zh-CN" sz="1800" b="0" i="1">
                            <a:solidFill>
                              <a:srgbClr val="002060"/>
                            </a:solidFill>
                            <a:latin typeface="Cambria Math" panose="02040503050406030204" pitchFamily="18" charset="0"/>
                            <a:ea typeface="Cambria Math" panose="02040503050406030204" pitchFamily="18" charset="0"/>
                          </a:rPr>
                          <m:t>3</m:t>
                        </m:r>
                      </m:sub>
                    </m:sSub>
                    <m:r>
                      <a:rPr lang="en-GB" altLang="zh-CN" sz="1800" b="0" i="1">
                        <a:solidFill>
                          <a:srgbClr val="002060"/>
                        </a:solidFill>
                        <a:latin typeface="Cambria Math" panose="02040503050406030204" pitchFamily="18" charset="0"/>
                        <a:ea typeface="Cambria Math" panose="02040503050406030204" pitchFamily="18" charset="0"/>
                      </a:rPr>
                      <m:t>+</m:t>
                    </m:r>
                    <m:r>
                      <a:rPr lang="en-US" altLang="zh-CN" sz="1800" b="0" i="1">
                        <a:solidFill>
                          <a:srgbClr val="002060"/>
                        </a:solidFill>
                        <a:latin typeface="Cambria Math" panose="02040503050406030204" pitchFamily="18" charset="0"/>
                        <a:ea typeface="Cambria Math" panose="02040503050406030204" pitchFamily="18" charset="0"/>
                      </a:rPr>
                      <m:t>…</m:t>
                    </m:r>
                    <m:r>
                      <a:rPr lang="en-GB" altLang="zh-CN" sz="1800" b="0" i="1">
                        <a:solidFill>
                          <a:srgbClr val="002060"/>
                        </a:solidFill>
                        <a:latin typeface="Cambria Math" panose="02040503050406030204" pitchFamily="18" charset="0"/>
                        <a:ea typeface="Cambria Math" panose="02040503050406030204" pitchFamily="18" charset="0"/>
                      </a:rPr>
                      <m:t>+</m:t>
                    </m:r>
                    <m:sSub>
                      <m:sSubPr>
                        <m:ctrlPr>
                          <a:rPr lang="zh-CN" altLang="zh-CN" sz="1800" i="1">
                            <a:solidFill>
                              <a:srgbClr val="002060"/>
                            </a:solidFill>
                            <a:latin typeface="Cambria Math" panose="02040503050406030204" pitchFamily="18" charset="0"/>
                          </a:rPr>
                        </m:ctrlPr>
                      </m:sSubPr>
                      <m:e>
                        <m:r>
                          <a:rPr lang="en-GB" altLang="zh-CN" sz="1800" b="0" i="1">
                            <a:solidFill>
                              <a:srgbClr val="002060"/>
                            </a:solidFill>
                            <a:latin typeface="Cambria Math" panose="02040503050406030204" pitchFamily="18" charset="0"/>
                            <a:ea typeface="Cambria Math" panose="02040503050406030204" pitchFamily="18" charset="0"/>
                          </a:rPr>
                          <m:t>𝑤</m:t>
                        </m:r>
                      </m:e>
                      <m:sub>
                        <m:r>
                          <a:rPr lang="en-US" altLang="zh-CN" sz="1800" b="0" i="1">
                            <a:solidFill>
                              <a:srgbClr val="002060"/>
                            </a:solidFill>
                            <a:latin typeface="Cambria Math" panose="02040503050406030204" pitchFamily="18" charset="0"/>
                            <a:ea typeface="Cambria Math" panose="02040503050406030204" pitchFamily="18" charset="0"/>
                          </a:rPr>
                          <m:t>𝑀</m:t>
                        </m:r>
                        <m:r>
                          <a:rPr lang="en-GB" altLang="zh-CN" sz="1800" b="0" i="1">
                            <a:solidFill>
                              <a:srgbClr val="002060"/>
                            </a:solidFill>
                            <a:latin typeface="Cambria Math" panose="02040503050406030204" pitchFamily="18" charset="0"/>
                            <a:ea typeface="Cambria Math" panose="02040503050406030204" pitchFamily="18" charset="0"/>
                          </a:rPr>
                          <m:t>𝐷</m:t>
                        </m:r>
                      </m:sub>
                    </m:sSub>
                    <m:sSub>
                      <m:sSubPr>
                        <m:ctrlPr>
                          <a:rPr lang="zh-CN" altLang="zh-CN" sz="1800" i="1">
                            <a:solidFill>
                              <a:srgbClr val="002060"/>
                            </a:solidFill>
                            <a:latin typeface="Cambria Math" panose="02040503050406030204" pitchFamily="18" charset="0"/>
                          </a:rPr>
                        </m:ctrlPr>
                      </m:sSubPr>
                      <m:e>
                        <m:r>
                          <a:rPr lang="en-GB" altLang="zh-CN" sz="1800" b="0" i="1">
                            <a:solidFill>
                              <a:srgbClr val="002060"/>
                            </a:solidFill>
                            <a:latin typeface="Cambria Math" panose="02040503050406030204" pitchFamily="18" charset="0"/>
                            <a:ea typeface="Cambria Math" panose="02040503050406030204" pitchFamily="18" charset="0"/>
                          </a:rPr>
                          <m:t>𝑥</m:t>
                        </m:r>
                      </m:e>
                      <m:sub>
                        <m:r>
                          <a:rPr lang="en-GB" altLang="zh-CN" sz="1800" b="0" i="1">
                            <a:solidFill>
                              <a:srgbClr val="002060"/>
                            </a:solidFill>
                            <a:latin typeface="Cambria Math" panose="02040503050406030204" pitchFamily="18" charset="0"/>
                            <a:ea typeface="Cambria Math" panose="02040503050406030204" pitchFamily="18" charset="0"/>
                          </a:rPr>
                          <m:t>𝐷</m:t>
                        </m:r>
                      </m:sub>
                    </m:sSub>
                  </m:oMath>
                </a14:m>
                <a:r>
                  <a:rPr lang="en-US" altLang="zh-CN" sz="1800" i="1" dirty="0">
                    <a:solidFill>
                      <a:srgbClr val="002060"/>
                    </a:solidFill>
                    <a:latin typeface="Cambria Math" panose="02040503050406030204" pitchFamily="18" charset="0"/>
                    <a:ea typeface="Cambria Math" panose="02040503050406030204" pitchFamily="18" charset="0"/>
                  </a:rPr>
                  <a:t> </a:t>
                </a:r>
                <a:r>
                  <a:rPr lang="en-GB" altLang="zh-CN" sz="1800" i="1" dirty="0">
                    <a:solidFill>
                      <a:srgbClr val="002060"/>
                    </a:solidFill>
                    <a:latin typeface="Cambria Math" panose="02040503050406030204" pitchFamily="18" charset="0"/>
                    <a:ea typeface="Cambria Math" panose="02040503050406030204" pitchFamily="18" charset="0"/>
                  </a:rPr>
                  <a:t>(M</a:t>
                </a:r>
                <a:r>
                  <a:rPr lang="en-GB" altLang="zh-CN" sz="1800" i="1" dirty="0" smtClean="0">
                    <a:solidFill>
                      <a:srgbClr val="002060"/>
                    </a:solidFill>
                    <a:latin typeface="Cambria Math" panose="02040503050406030204" pitchFamily="18" charset="0"/>
                    <a:ea typeface="Cambria Math" panose="02040503050406030204" pitchFamily="18" charset="0"/>
                  </a:rPr>
                  <a:t>)</a:t>
                </a:r>
                <a:endParaRPr lang="en-US" altLang="zh-CN" sz="1700" b="1" dirty="0" smtClean="0">
                  <a:solidFill>
                    <a:srgbClr val="461100"/>
                  </a:solidFill>
                  <a:ea typeface="黑体" pitchFamily="49" charset="-122"/>
                </a:endParaRPr>
              </a:p>
              <a:p>
                <a:pPr marL="230400" lvl="2" indent="-230400">
                  <a:spcBef>
                    <a:spcPts val="1200"/>
                  </a:spcBef>
                  <a:spcAft>
                    <a:spcPts val="600"/>
                  </a:spcAft>
                  <a:buClr>
                    <a:srgbClr val="461100"/>
                  </a:buClr>
                  <a:buSzPct val="100000"/>
                  <a:buBlip>
                    <a:blip r:embed="rId3"/>
                  </a:buBlip>
                  <a:defRPr/>
                </a:pPr>
                <a:r>
                  <a:rPr lang="en-US" altLang="zh-CN" sz="1800" kern="1200" dirty="0">
                    <a:solidFill>
                      <a:schemeClr val="tx2"/>
                    </a:solidFill>
                    <a:latin typeface="+mn-lt"/>
                    <a:ea typeface="+mn-ea"/>
                    <a:cs typeface="+mn-cs"/>
                  </a:rPr>
                  <a:t>Based on the model in formula (1) ~ (</a:t>
                </a:r>
                <a14:m>
                  <m:oMath xmlns:m="http://schemas.openxmlformats.org/officeDocument/2006/math">
                    <m:r>
                      <a:rPr lang="en-US" altLang="zh-CN" sz="1800" kern="1200">
                        <a:solidFill>
                          <a:schemeClr val="tx2"/>
                        </a:solidFill>
                        <a:latin typeface="Cambria Math" panose="02040503050406030204" pitchFamily="18" charset="0"/>
                        <a:ea typeface="+mn-ea"/>
                        <a:cs typeface="+mn-cs"/>
                      </a:rPr>
                      <m:t>𝑀</m:t>
                    </m:r>
                  </m:oMath>
                </a14:m>
                <a:r>
                  <a:rPr lang="en-US" altLang="zh-CN" sz="1800" kern="1200" dirty="0">
                    <a:solidFill>
                      <a:schemeClr val="tx2"/>
                    </a:solidFill>
                    <a:latin typeface="+mn-lt"/>
                    <a:ea typeface="+mn-ea"/>
                    <a:cs typeface="+mn-cs"/>
                  </a:rPr>
                  <a:t>) and the tenant requirement (1)~(M) about how may percent UEs’ experience per application should be satisfied, e.g. </a:t>
                </a:r>
              </a:p>
              <a:p>
                <a:pPr marL="12700" indent="0" algn="ctr">
                  <a:buNone/>
                </a:pPr>
                <a14:m>
                  <m:oMath xmlns:m="http://schemas.openxmlformats.org/officeDocument/2006/math">
                    <m:sSub>
                      <m:sSubPr>
                        <m:ctrlPr>
                          <a:rPr lang="zh-CN" altLang="zh-CN" sz="1800" i="1" smtClean="0">
                            <a:solidFill>
                              <a:srgbClr val="002060"/>
                            </a:solidFill>
                            <a:latin typeface="Cambria Math" panose="02040503050406030204" pitchFamily="18" charset="0"/>
                          </a:rPr>
                        </m:ctrlPr>
                      </m:sSubPr>
                      <m:e>
                        <m:r>
                          <a:rPr lang="en-US" altLang="zh-CN" sz="1800" b="0" i="1">
                            <a:solidFill>
                              <a:srgbClr val="002060"/>
                            </a:solidFill>
                            <a:latin typeface="Cambria Math" panose="02040503050406030204" pitchFamily="18" charset="0"/>
                            <a:ea typeface="Cambria Math" panose="02040503050406030204" pitchFamily="18" charset="0"/>
                          </a:rPr>
                          <m:t>h</m:t>
                        </m:r>
                      </m:e>
                      <m:sub>
                        <m:r>
                          <a:rPr lang="en-US" altLang="zh-CN" sz="1800" b="0" i="1">
                            <a:solidFill>
                              <a:srgbClr val="002060"/>
                            </a:solidFill>
                            <a:latin typeface="Cambria Math" panose="02040503050406030204" pitchFamily="18" charset="0"/>
                            <a:ea typeface="Cambria Math" panose="02040503050406030204" pitchFamily="18" charset="0"/>
                          </a:rPr>
                          <m:t>1</m:t>
                        </m:r>
                      </m:sub>
                    </m:sSub>
                    <m:d>
                      <m:dPr>
                        <m:ctrlPr>
                          <a:rPr lang="zh-CN" altLang="zh-CN" sz="1800" i="1">
                            <a:solidFill>
                              <a:srgbClr val="002060"/>
                            </a:solidFill>
                            <a:latin typeface="Cambria Math" panose="02040503050406030204" pitchFamily="18" charset="0"/>
                          </a:rPr>
                        </m:ctrlPr>
                      </m:dPr>
                      <m:e>
                        <m:r>
                          <a:rPr lang="en-GB" altLang="zh-CN" sz="1800" b="0" i="1">
                            <a:solidFill>
                              <a:srgbClr val="002060"/>
                            </a:solidFill>
                            <a:latin typeface="Cambria Math" panose="02040503050406030204" pitchFamily="18" charset="0"/>
                            <a:ea typeface="Cambria Math" panose="02040503050406030204" pitchFamily="18" charset="0"/>
                          </a:rPr>
                          <m:t>𝑥</m:t>
                        </m:r>
                      </m:e>
                    </m:d>
                    <m:r>
                      <a:rPr lang="en-US" altLang="zh-CN" sz="1800" b="0" i="1" smtClean="0">
                        <a:solidFill>
                          <a:srgbClr val="002060"/>
                        </a:solidFill>
                        <a:latin typeface="Cambria Math" panose="02040503050406030204" pitchFamily="18" charset="0"/>
                        <a:ea typeface="Cambria Math" panose="02040503050406030204" pitchFamily="18" charset="0"/>
                      </a:rPr>
                      <m:t>≥85%</m:t>
                    </m:r>
                  </m:oMath>
                </a14:m>
                <a:r>
                  <a:rPr lang="en-US" altLang="zh-CN" sz="1800" i="1" dirty="0">
                    <a:solidFill>
                      <a:srgbClr val="002060"/>
                    </a:solidFill>
                    <a:latin typeface="Cambria Math" panose="02040503050406030204" pitchFamily="18" charset="0"/>
                    <a:ea typeface="Cambria Math" panose="02040503050406030204" pitchFamily="18" charset="0"/>
                  </a:rPr>
                  <a:t> </a:t>
                </a:r>
                <a:r>
                  <a:rPr lang="en-GB" altLang="zh-CN" sz="1800" i="1" dirty="0">
                    <a:solidFill>
                      <a:srgbClr val="002060"/>
                    </a:solidFill>
                    <a:latin typeface="Cambria Math" panose="02040503050406030204" pitchFamily="18" charset="0"/>
                    <a:ea typeface="Cambria Math" panose="02040503050406030204" pitchFamily="18" charset="0"/>
                  </a:rPr>
                  <a:t>(1)</a:t>
                </a:r>
              </a:p>
              <a:p>
                <a:pPr marL="12700" indent="0" algn="ctr">
                  <a:buNone/>
                </a:pPr>
                <a14:m>
                  <m:oMath xmlns:m="http://schemas.openxmlformats.org/officeDocument/2006/math">
                    <m:sSub>
                      <m:sSubPr>
                        <m:ctrlPr>
                          <a:rPr lang="zh-CN" altLang="zh-CN" sz="1800" i="1">
                            <a:solidFill>
                              <a:srgbClr val="002060"/>
                            </a:solidFill>
                            <a:latin typeface="Cambria Math" panose="02040503050406030204" pitchFamily="18" charset="0"/>
                          </a:rPr>
                        </m:ctrlPr>
                      </m:sSubPr>
                      <m:e>
                        <m:r>
                          <a:rPr lang="en-US" altLang="zh-CN" sz="1800" b="0" i="1">
                            <a:solidFill>
                              <a:srgbClr val="002060"/>
                            </a:solidFill>
                            <a:latin typeface="Cambria Math" panose="02040503050406030204" pitchFamily="18" charset="0"/>
                            <a:ea typeface="Cambria Math" panose="02040503050406030204" pitchFamily="18" charset="0"/>
                          </a:rPr>
                          <m:t>h</m:t>
                        </m:r>
                      </m:e>
                      <m:sub>
                        <m:r>
                          <a:rPr lang="en-US" altLang="zh-CN" sz="1800" b="0" i="1">
                            <a:solidFill>
                              <a:srgbClr val="002060"/>
                            </a:solidFill>
                            <a:latin typeface="Cambria Math" panose="02040503050406030204" pitchFamily="18" charset="0"/>
                            <a:ea typeface="Cambria Math" panose="02040503050406030204" pitchFamily="18" charset="0"/>
                          </a:rPr>
                          <m:t>2</m:t>
                        </m:r>
                      </m:sub>
                    </m:sSub>
                    <m:d>
                      <m:dPr>
                        <m:ctrlPr>
                          <a:rPr lang="zh-CN" altLang="zh-CN" sz="1800" i="1">
                            <a:solidFill>
                              <a:srgbClr val="002060"/>
                            </a:solidFill>
                            <a:latin typeface="Cambria Math" panose="02040503050406030204" pitchFamily="18" charset="0"/>
                          </a:rPr>
                        </m:ctrlPr>
                      </m:dPr>
                      <m:e>
                        <m:r>
                          <a:rPr lang="en-GB" altLang="zh-CN" sz="1800" b="0" i="1">
                            <a:solidFill>
                              <a:srgbClr val="002060"/>
                            </a:solidFill>
                            <a:latin typeface="Cambria Math" panose="02040503050406030204" pitchFamily="18" charset="0"/>
                            <a:ea typeface="Cambria Math" panose="02040503050406030204" pitchFamily="18" charset="0"/>
                          </a:rPr>
                          <m:t>𝑥</m:t>
                        </m:r>
                      </m:e>
                    </m:d>
                    <m:r>
                      <a:rPr lang="en-US" altLang="zh-CN" sz="1800" b="0" i="1" smtClean="0">
                        <a:solidFill>
                          <a:srgbClr val="002060"/>
                        </a:solidFill>
                        <a:latin typeface="Cambria Math" panose="02040503050406030204" pitchFamily="18" charset="0"/>
                        <a:ea typeface="Cambria Math" panose="02040503050406030204" pitchFamily="18" charset="0"/>
                      </a:rPr>
                      <m:t>≥92%</m:t>
                    </m:r>
                  </m:oMath>
                </a14:m>
                <a:r>
                  <a:rPr lang="en-US" altLang="zh-CN" sz="1800" i="1" dirty="0">
                    <a:solidFill>
                      <a:srgbClr val="002060"/>
                    </a:solidFill>
                    <a:latin typeface="Cambria Math" panose="02040503050406030204" pitchFamily="18" charset="0"/>
                    <a:ea typeface="Cambria Math" panose="02040503050406030204" pitchFamily="18" charset="0"/>
                  </a:rPr>
                  <a:t> </a:t>
                </a:r>
                <a:r>
                  <a:rPr lang="en-GB" altLang="zh-CN" sz="1800" i="1" dirty="0">
                    <a:solidFill>
                      <a:srgbClr val="002060"/>
                    </a:solidFill>
                    <a:latin typeface="Cambria Math" panose="02040503050406030204" pitchFamily="18" charset="0"/>
                    <a:ea typeface="Cambria Math" panose="02040503050406030204" pitchFamily="18" charset="0"/>
                  </a:rPr>
                  <a:t>(2)</a:t>
                </a:r>
              </a:p>
              <a:p>
                <a:pPr marL="12700" indent="0" algn="ctr">
                  <a:buNone/>
                </a:pPr>
                <a:r>
                  <a:rPr lang="en-GB" altLang="zh-CN" sz="1800" i="1" dirty="0">
                    <a:solidFill>
                      <a:srgbClr val="002060"/>
                    </a:solidFill>
                    <a:latin typeface="Cambria Math" panose="02040503050406030204" pitchFamily="18" charset="0"/>
                    <a:ea typeface="Cambria Math" panose="02040503050406030204" pitchFamily="18" charset="0"/>
                  </a:rPr>
                  <a:t>….</a:t>
                </a:r>
                <a:r>
                  <a:rPr lang="en-US" altLang="zh-CN" sz="1800" i="1" dirty="0">
                    <a:solidFill>
                      <a:srgbClr val="002060"/>
                    </a:solidFill>
                    <a:latin typeface="Cambria Math" panose="02040503050406030204" pitchFamily="18" charset="0"/>
                    <a:ea typeface="Cambria Math" panose="02040503050406030204" pitchFamily="18" charset="0"/>
                  </a:rPr>
                  <a:t>        </a:t>
                </a:r>
              </a:p>
              <a:p>
                <a:pPr marL="12700" indent="0" algn="ctr">
                  <a:buNone/>
                </a:pPr>
                <a14:m>
                  <m:oMath xmlns:m="http://schemas.openxmlformats.org/officeDocument/2006/math">
                    <m:sSub>
                      <m:sSubPr>
                        <m:ctrlPr>
                          <a:rPr lang="zh-CN" altLang="zh-CN" sz="1800" i="1">
                            <a:solidFill>
                              <a:srgbClr val="002060"/>
                            </a:solidFill>
                            <a:latin typeface="Cambria Math" panose="02040503050406030204" pitchFamily="18" charset="0"/>
                          </a:rPr>
                        </m:ctrlPr>
                      </m:sSubPr>
                      <m:e>
                        <m:r>
                          <a:rPr lang="en-US" altLang="zh-CN" sz="1800" b="0" i="1">
                            <a:solidFill>
                              <a:srgbClr val="002060"/>
                            </a:solidFill>
                            <a:latin typeface="Cambria Math" panose="02040503050406030204" pitchFamily="18" charset="0"/>
                            <a:ea typeface="Cambria Math" panose="02040503050406030204" pitchFamily="18" charset="0"/>
                          </a:rPr>
                          <m:t>h</m:t>
                        </m:r>
                      </m:e>
                      <m:sub>
                        <m:r>
                          <a:rPr lang="en-US" altLang="zh-CN" sz="1800" b="0" i="1">
                            <a:solidFill>
                              <a:srgbClr val="002060"/>
                            </a:solidFill>
                            <a:latin typeface="Cambria Math" panose="02040503050406030204" pitchFamily="18" charset="0"/>
                            <a:ea typeface="Cambria Math" panose="02040503050406030204" pitchFamily="18" charset="0"/>
                          </a:rPr>
                          <m:t>𝑀</m:t>
                        </m:r>
                      </m:sub>
                    </m:sSub>
                    <m:d>
                      <m:dPr>
                        <m:ctrlPr>
                          <a:rPr lang="zh-CN" altLang="zh-CN" sz="1800" i="1">
                            <a:solidFill>
                              <a:srgbClr val="002060"/>
                            </a:solidFill>
                            <a:latin typeface="Cambria Math" panose="02040503050406030204" pitchFamily="18" charset="0"/>
                          </a:rPr>
                        </m:ctrlPr>
                      </m:dPr>
                      <m:e>
                        <m:r>
                          <a:rPr lang="en-GB" altLang="zh-CN" sz="1800" b="0" i="1">
                            <a:solidFill>
                              <a:srgbClr val="002060"/>
                            </a:solidFill>
                            <a:latin typeface="Cambria Math" panose="02040503050406030204" pitchFamily="18" charset="0"/>
                            <a:ea typeface="Cambria Math" panose="02040503050406030204" pitchFamily="18" charset="0"/>
                          </a:rPr>
                          <m:t>𝑥</m:t>
                        </m:r>
                      </m:e>
                    </m:d>
                    <m:r>
                      <a:rPr lang="en-US" altLang="zh-CN" sz="1800" b="0" i="1" smtClean="0">
                        <a:solidFill>
                          <a:srgbClr val="002060"/>
                        </a:solidFill>
                        <a:latin typeface="Cambria Math" panose="02040503050406030204" pitchFamily="18" charset="0"/>
                        <a:ea typeface="Cambria Math" panose="02040503050406030204" pitchFamily="18" charset="0"/>
                      </a:rPr>
                      <m:t>≥95%</m:t>
                    </m:r>
                  </m:oMath>
                </a14:m>
                <a:r>
                  <a:rPr lang="en-US" altLang="zh-CN" sz="1800" i="1" dirty="0">
                    <a:solidFill>
                      <a:srgbClr val="002060"/>
                    </a:solidFill>
                    <a:latin typeface="Cambria Math" panose="02040503050406030204" pitchFamily="18" charset="0"/>
                    <a:ea typeface="Cambria Math" panose="02040503050406030204" pitchFamily="18" charset="0"/>
                  </a:rPr>
                  <a:t> </a:t>
                </a:r>
                <a:r>
                  <a:rPr lang="en-GB" altLang="zh-CN" sz="1800" i="1" dirty="0">
                    <a:solidFill>
                      <a:srgbClr val="002060"/>
                    </a:solidFill>
                    <a:latin typeface="Cambria Math" panose="02040503050406030204" pitchFamily="18" charset="0"/>
                    <a:ea typeface="Cambria Math" panose="02040503050406030204" pitchFamily="18" charset="0"/>
                  </a:rPr>
                  <a:t>(M</a:t>
                </a:r>
                <a:r>
                  <a:rPr lang="en-GB" altLang="zh-CN" sz="1800" i="1" dirty="0" smtClean="0">
                    <a:solidFill>
                      <a:srgbClr val="002060"/>
                    </a:solidFill>
                    <a:latin typeface="Cambria Math" panose="02040503050406030204" pitchFamily="18" charset="0"/>
                    <a:ea typeface="Cambria Math" panose="02040503050406030204" pitchFamily="18" charset="0"/>
                  </a:rPr>
                  <a:t>)</a:t>
                </a:r>
                <a:endParaRPr lang="en-US" altLang="zh-CN" sz="1800" dirty="0" smtClean="0">
                  <a:solidFill>
                    <a:srgbClr val="002060"/>
                  </a:solidFill>
                  <a:ea typeface="黑体" pitchFamily="49" charset="-122"/>
                </a:endParaRPr>
              </a:p>
              <a:p>
                <a:pPr marL="230400" lvl="2" indent="-230400">
                  <a:spcBef>
                    <a:spcPts val="1200"/>
                  </a:spcBef>
                  <a:spcAft>
                    <a:spcPts val="600"/>
                  </a:spcAft>
                  <a:buClr>
                    <a:srgbClr val="461100"/>
                  </a:buClr>
                  <a:buSzPct val="100000"/>
                  <a:buBlip>
                    <a:blip r:embed="rId3"/>
                  </a:buBlip>
                  <a:defRPr/>
                </a:pPr>
                <a:r>
                  <a:rPr lang="en-US" altLang="zh-CN" sz="1800" kern="1200" dirty="0" smtClean="0">
                    <a:solidFill>
                      <a:schemeClr val="tx2"/>
                    </a:solidFill>
                    <a:latin typeface="+mn-lt"/>
                    <a:ea typeface="+mn-ea"/>
                    <a:cs typeface="+mn-cs"/>
                  </a:rPr>
                  <a:t>Then </a:t>
                </a:r>
                <a:r>
                  <a:rPr lang="en-US" altLang="zh-CN" sz="1800" b="1" u="sng" kern="1200" dirty="0">
                    <a:solidFill>
                      <a:schemeClr val="tx2"/>
                    </a:solidFill>
                    <a:latin typeface="+mn-lt"/>
                    <a:ea typeface="+mn-ea"/>
                    <a:cs typeface="+mn-cs"/>
                  </a:rPr>
                  <a:t>a set of network level KPIs combination(s) </a:t>
                </a:r>
                <a:r>
                  <a:rPr lang="en-US" altLang="zh-CN" sz="1800" kern="1200" dirty="0">
                    <a:solidFill>
                      <a:schemeClr val="tx2"/>
                    </a:solidFill>
                    <a:latin typeface="+mn-lt"/>
                    <a:ea typeface="+mn-ea"/>
                    <a:cs typeface="+mn-cs"/>
                  </a:rPr>
                  <a:t>is to be found(which can meet the tenant requirement (1)~(M) at the same time) and is fed to OAM, assisting OAM to perform resource adjustment if the network slice cannot meet the tenant requirement.</a:t>
                </a:r>
              </a:p>
            </p:txBody>
          </p:sp>
        </mc:Choice>
        <mc:Fallback xmlns="">
          <p:sp>
            <p:nvSpPr>
              <p:cNvPr id="6" name="文本占位符 2"/>
              <p:cNvSpPr>
                <a:spLocks noGrp="1" noRot="1" noChangeAspect="1" noMove="1" noResize="1" noEditPoints="1" noAdjustHandles="1" noChangeArrowheads="1" noChangeShapeType="1" noTextEdit="1"/>
              </p:cNvSpPr>
              <p:nvPr>
                <p:ph type="body" sz="quarter" idx="10"/>
              </p:nvPr>
            </p:nvSpPr>
            <p:spPr>
              <a:xfrm>
                <a:off x="179512" y="764704"/>
                <a:ext cx="8784976" cy="5472608"/>
              </a:xfrm>
              <a:blipFill rotWithShape="0">
                <a:blip r:embed="rId4"/>
                <a:stretch>
                  <a:fillRect t="-1448" r="-277"/>
                </a:stretch>
              </a:blipFill>
            </p:spPr>
            <p:txBody>
              <a:bodyPr/>
              <a:lstStyle/>
              <a:p>
                <a:r>
                  <a:rPr lang="zh-CN" altLang="en-US">
                    <a:noFill/>
                  </a:rPr>
                  <a:t> </a:t>
                </a:r>
              </a:p>
            </p:txBody>
          </p:sp>
        </mc:Fallback>
      </mc:AlternateContent>
    </p:spTree>
  </p:cSld>
  <p:clrMapOvr>
    <a:masterClrMapping/>
  </p:clrMapOvr>
  <p:transition spd="slow"/>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44450" cap="flat" cmpd="sng" algn="ctr">
          <a:solidFill>
            <a:srgbClr val="0000FF"/>
          </a:solidFill>
          <a:prstDash val="sysDash"/>
          <a:round/>
          <a:headEnd type="none" w="med" len="med"/>
          <a:tailEnd type="triangl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nokia powerpoint template nokia pure v13">
  <a:themeElements>
    <a:clrScheme name="Nokia Master Theme">
      <a:dk1>
        <a:srgbClr val="124191"/>
      </a:dk1>
      <a:lt1>
        <a:srgbClr val="FFFFFF"/>
      </a:lt1>
      <a:dk2>
        <a:srgbClr val="FFFFFF"/>
      </a:dk2>
      <a:lt2>
        <a:srgbClr val="68717A"/>
      </a:lt2>
      <a:accent1>
        <a:srgbClr val="00C9FF"/>
      </a:accent1>
      <a:accent2>
        <a:srgbClr val="00C9FF"/>
      </a:accent2>
      <a:accent3>
        <a:srgbClr val="00C9FF"/>
      </a:accent3>
      <a:accent4>
        <a:srgbClr val="A8BBC0"/>
      </a:accent4>
      <a:accent5>
        <a:srgbClr val="A8BBC0"/>
      </a:accent5>
      <a:accent6>
        <a:srgbClr val="D8D9DA"/>
      </a:accent6>
      <a:hlink>
        <a:srgbClr val="124191"/>
      </a:hlink>
      <a:folHlink>
        <a:srgbClr val="124191"/>
      </a:folHlink>
    </a:clrScheme>
    <a:fontScheme name="Nokia Pure v2">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Nokia PowerPoint Template Nokia Pure v12" id="{7AC05BEF-BBDF-4CF1-AA23-A676535EABCE}" vid="{991539CA-B441-4AED-8339-F6770207F6A2}"/>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39914</TotalTime>
  <Words>2210</Words>
  <Application>Microsoft Office PowerPoint</Application>
  <PresentationFormat>全屏显示(4:3)</PresentationFormat>
  <Paragraphs>324</Paragraphs>
  <Slides>13</Slides>
  <Notes>9</Notes>
  <HiddenSlides>0</HiddenSlides>
  <MMClips>0</MMClips>
  <ScaleCrop>false</ScaleCrop>
  <HeadingPairs>
    <vt:vector size="8" baseType="variant">
      <vt:variant>
        <vt:lpstr>已用的字体</vt:lpstr>
      </vt:variant>
      <vt:variant>
        <vt:i4>16</vt:i4>
      </vt:variant>
      <vt:variant>
        <vt:lpstr>主题</vt:lpstr>
      </vt:variant>
      <vt:variant>
        <vt:i4>2</vt:i4>
      </vt:variant>
      <vt:variant>
        <vt:lpstr>嵌入 OLE 服务器</vt:lpstr>
      </vt:variant>
      <vt:variant>
        <vt:i4>2</vt:i4>
      </vt:variant>
      <vt:variant>
        <vt:lpstr>幻灯片标题</vt:lpstr>
      </vt:variant>
      <vt:variant>
        <vt:i4>13</vt:i4>
      </vt:variant>
    </vt:vector>
  </HeadingPairs>
  <TitlesOfParts>
    <vt:vector size="33" baseType="lpstr">
      <vt:lpstr>Lucida Grande</vt:lpstr>
      <vt:lpstr>ＭＳ Ｐゴシック</vt:lpstr>
      <vt:lpstr>Nokia Pure Headline Light</vt:lpstr>
      <vt:lpstr>Nokia Pure Text</vt:lpstr>
      <vt:lpstr>Nokia Pure Text Light</vt:lpstr>
      <vt:lpstr>ヒラギノ角ゴ Pro W3</vt:lpstr>
      <vt:lpstr>黑体</vt:lpstr>
      <vt:lpstr>宋体</vt:lpstr>
      <vt:lpstr>微软雅黑</vt:lpstr>
      <vt:lpstr>Arial</vt:lpstr>
      <vt:lpstr>Calibri</vt:lpstr>
      <vt:lpstr>Cambria Math</vt:lpstr>
      <vt:lpstr>Courier New</vt:lpstr>
      <vt:lpstr>FrutigerNext LT Regular</vt:lpstr>
      <vt:lpstr>Times New Roman</vt:lpstr>
      <vt:lpstr>Wingdings</vt:lpstr>
      <vt:lpstr>Office Theme</vt:lpstr>
      <vt:lpstr>nokia powerpoint template nokia pure v13</vt:lpstr>
      <vt:lpstr>think-cell Slide</vt:lpstr>
      <vt:lpstr>Picture</vt:lpstr>
      <vt:lpstr>Discussion about  NWDAF interactions with OAM</vt:lpstr>
      <vt:lpstr>PowerPoint 演示文稿</vt:lpstr>
      <vt:lpstr>PowerPoint 演示文稿</vt:lpstr>
      <vt:lpstr>PowerPoint 演示文稿</vt:lpstr>
      <vt:lpstr>Background: how to measure individual user service experience(cont.)</vt:lpstr>
      <vt:lpstr>PowerPoint 演示文稿</vt:lpstr>
      <vt:lpstr>PowerPoint 演示文稿</vt:lpstr>
      <vt:lpstr>PowerPoint 演示文稿</vt:lpstr>
      <vt:lpstr>PowerPoint 演示文稿</vt:lpstr>
      <vt:lpstr>Open Discussion: how to collect QFI level measurement/KPIs</vt:lpstr>
      <vt:lpstr>PowerPoint 演示文稿</vt:lpstr>
      <vt:lpstr>PowerPoint 演示文稿</vt:lpstr>
      <vt:lpstr>BACKUP</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Wuxiaobo (Xiaobo)</cp:lastModifiedBy>
  <cp:revision>1385</cp:revision>
  <dcterms:created xsi:type="dcterms:W3CDTF">2008-08-30T09:32:10Z</dcterms:created>
  <dcterms:modified xsi:type="dcterms:W3CDTF">2018-07-02T05:43:58Z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(3)eQ+2F4kVPet/V0hOJMCV7AF/1Vqa461CA87ujDst7wiUaTrG47I7mYTMj3lO6JK9wlTOCyem
9SgHd1bPY2x5xc3dTuXBkk8uoIGSKlrdHx6o2zfEdvH/MAze4O3JBq6frPTHl5DZast6boFP
VV9NFVeviKmVNcb5CiIU0q4S1D/9vB6RjDJpyStAzHmde9/bwz0UDj3RUOrRu4AAs12XEtEO
iK5aHxCBZKDnVeLojv</vt:lpwstr>
  </property>
  <property fmtid="{D5CDD505-2E9C-101B-9397-08002B2CF9AE}" pid="3" name="_2015_ms_pID_7253431">
    <vt:lpwstr>1xTBiK7ADyrR0AWODAsCUpfi+YuMt/E68Y9cufxeDiBFj8tX+CWCxO
EIN3OTERL5onl4VAt+Qi3boX/Rf9hLG4TI8Q8LBSyOzIOwawGe62caSlpOVA7PDn7SjTqSPD
RkwBYllz1Li7YZAH6RsCyzRX+pTBfYLKBUhIHH7qTMD0rmaZTnXamusJ4rDWL63S4Vqx5KEw
9QNlYn7Bw7n70gkE/wJey0RmuGMNVRifpE1i</vt:lpwstr>
  </property>
  <property fmtid="{D5CDD505-2E9C-101B-9397-08002B2CF9AE}" pid="4" name="_2015_ms_pID_7253432">
    <vt:lpwstr>x8n908WSjD17SU3kvkNrQJw=</vt:lpwstr>
  </property>
  <property fmtid="{D5CDD505-2E9C-101B-9397-08002B2CF9AE}" pid="5" name="_2015_ms_pID_725343_00">
    <vt:lpwstr>_2015_ms_pID_725343</vt:lpwstr>
  </property>
  <property fmtid="{D5CDD505-2E9C-101B-9397-08002B2CF9AE}" pid="6" name="_2015_ms_pID_7253431_00">
    <vt:lpwstr>_2015_ms_pID_7253431</vt:lpwstr>
  </property>
  <property fmtid="{D5CDD505-2E9C-101B-9397-08002B2CF9AE}" pid="7" name="_readonly">
    <vt:lpwstr/>
  </property>
  <property fmtid="{D5CDD505-2E9C-101B-9397-08002B2CF9AE}" pid="8" name="_change">
    <vt:lpwstr/>
  </property>
  <property fmtid="{D5CDD505-2E9C-101B-9397-08002B2CF9AE}" pid="9" name="_full-control">
    <vt:lpwstr/>
  </property>
  <property fmtid="{D5CDD505-2E9C-101B-9397-08002B2CF9AE}" pid="10" name="sflag">
    <vt:lpwstr>1530509637</vt:lpwstr>
  </property>
</Properties>
</file>