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06" r:id="rId3"/>
    <p:sldId id="809" r:id="rId4"/>
    <p:sldId id="807" r:id="rId5"/>
    <p:sldId id="80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66CCFF"/>
    <a:srgbClr val="FFCCCC"/>
    <a:srgbClr val="0000FF"/>
    <a:srgbClr val="72732F"/>
    <a:srgbClr val="3910A0"/>
    <a:srgbClr val="000000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2515" autoAdjust="0"/>
  </p:normalViewPr>
  <p:slideViewPr>
    <p:cSldViewPr snapToGrid="0">
      <p:cViewPr>
        <p:scale>
          <a:sx n="82" d="100"/>
          <a:sy n="82" d="100"/>
        </p:scale>
        <p:origin x="-293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-2544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772AB86-AC28-45CA-B9BD-AE34761979B1}" type="datetime1">
              <a:rPr lang="en-US" altLang="zh-CN"/>
              <a:pPr>
                <a:defRPr/>
              </a:pPr>
              <a:t>6/26/2018</a:t>
            </a:fld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F271BEE6-C19E-4796-9FB7-B91E35F88CE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0308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AEAEFE9-4C46-4646-935D-B67AC02AFE94}" type="datetime1">
              <a:rPr lang="en-US" altLang="zh-CN"/>
              <a:pPr>
                <a:defRPr/>
              </a:pPr>
              <a:t>6/26/2018</a:t>
            </a:fld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559F0BF-D353-4BFA-A975-D3FE14CF65A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37361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3F710D-3533-40EF-B665-8F29E8F92A38}" type="slidenum">
              <a:rPr lang="en-GB" altLang="en-US"/>
              <a:pPr/>
              <a:t>1</a:t>
            </a:fld>
            <a:endParaRPr lang="en-GB" altLang="en-US" dirty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3F710D-3533-40EF-B665-8F29E8F92A38}" type="slidenum">
              <a:rPr lang="en-GB" altLang="en-US"/>
              <a:pPr/>
              <a:t>5</a:t>
            </a:fld>
            <a:endParaRPr lang="en-GB" altLang="en-US" dirty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dirty="0" smtClean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595313" y="6394450"/>
            <a:ext cx="4422775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b="1" dirty="0" smtClean="0"/>
              <a:t>3GPP TSG SA2 Meeting #128         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Vilnius, Lithuania </a:t>
            </a:r>
            <a:r>
              <a:rPr lang="en-GB" altLang="zh-CN" b="1" dirty="0" smtClean="0"/>
              <a:t>, 2-6 July 2018 </a:t>
            </a:r>
            <a:endParaRPr lang="sv-SE" altLang="zh-CN" sz="1200" b="1" dirty="0" smtClean="0">
              <a:latin typeface="Arial "/>
            </a:endParaRPr>
          </a:p>
        </p:txBody>
      </p:sp>
      <p:sp>
        <p:nvSpPr>
          <p:cNvPr id="6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0CD7632E-D1D0-44AE-8F3B-BE050BA2209F}" type="slidenum">
              <a:rPr lang="en-GB" altLang="en-US" b="1"/>
              <a:pPr algn="ctr"/>
              <a:t>‹#›</a:t>
            </a:fld>
            <a:endParaRPr lang="en-GB" altLang="en-US" b="1" dirty="0"/>
          </a:p>
          <a:p>
            <a:endParaRPr lang="en-GB" altLang="en-US" dirty="0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dirty="0" smtClean="0">
                <a:solidFill>
                  <a:schemeClr val="bg1"/>
                </a:solidFill>
              </a:rPr>
              <a:t>© 3GPP 2012</a:t>
            </a:r>
            <a:endParaRPr lang="en-GB" altLang="zh-CN" dirty="0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0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/>
              <a:t>S2-186694 </a:t>
            </a:r>
            <a:endParaRPr lang="en-GB" altLang="zh-CN" sz="1200" dirty="0" smtClean="0">
              <a:solidFill>
                <a:schemeClr val="bg2"/>
              </a:solidFill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 userDrawn="1"/>
        </p:nvSpPr>
        <p:spPr bwMode="auto">
          <a:xfrm>
            <a:off x="298449" y="90488"/>
            <a:ext cx="45348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b="1" dirty="0" smtClean="0"/>
              <a:t>3GPP TSG </a:t>
            </a:r>
            <a:r>
              <a:rPr lang="en-GB" altLang="zh-CN" b="1" dirty="0" smtClean="0"/>
              <a:t>SA2 </a:t>
            </a:r>
            <a:r>
              <a:rPr lang="en-GB" altLang="zh-CN" b="1" dirty="0" smtClean="0"/>
              <a:t>Meeting </a:t>
            </a:r>
            <a:r>
              <a:rPr lang="en-GB" altLang="zh-CN" b="1" dirty="0" smtClean="0"/>
              <a:t>#128         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Vilnius, Lithuania </a:t>
            </a:r>
            <a:r>
              <a:rPr lang="en-GB" altLang="zh-CN" b="1" dirty="0" smtClean="0"/>
              <a:t>, 2-6 July 2018 </a:t>
            </a:r>
            <a:endParaRPr lang="sv-SE" altLang="zh-CN" sz="1200" b="1" dirty="0" smtClean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dirty="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3" y="6394450"/>
            <a:ext cx="4422775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b="0" dirty="0" smtClean="0"/>
              <a:t>3GPP TSG SA2 Meeting #128          </a:t>
            </a:r>
            <a:r>
              <a:rPr lang="en-GB" altLang="zh-CN" sz="10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Vilnius, Lithuania </a:t>
            </a:r>
            <a:r>
              <a:rPr lang="en-GB" altLang="zh-CN" b="0" dirty="0" smtClean="0"/>
              <a:t>, 2-6 July 2018 </a:t>
            </a:r>
            <a:endParaRPr lang="sv-SE" altLang="zh-CN" sz="1200" b="0" dirty="0" smtClean="0">
              <a:latin typeface="Arial "/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D57A8E26-C3AA-40DC-A81A-F99BD11FE080}" type="slidenum">
              <a:rPr lang="en-GB" altLang="en-US" b="1"/>
              <a:pPr algn="ctr"/>
              <a:t>‹#›</a:t>
            </a:fld>
            <a:endParaRPr lang="en-GB" altLang="en-US" b="1" dirty="0"/>
          </a:p>
          <a:p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dirty="0" smtClean="0">
                <a:solidFill>
                  <a:schemeClr val="bg1"/>
                </a:solidFill>
              </a:rPr>
              <a:t>© 3GPP 2012</a:t>
            </a:r>
            <a:endParaRPr lang="en-GB" altLang="zh-CN" dirty="0" smtClean="0"/>
          </a:p>
        </p:txBody>
      </p:sp>
      <p:sp>
        <p:nvSpPr>
          <p:cNvPr id="1032" name="Text Box 13"/>
          <p:cNvSpPr txBox="1">
            <a:spLocks noChangeArrowheads="1"/>
          </p:cNvSpPr>
          <p:nvPr userDrawn="1"/>
        </p:nvSpPr>
        <p:spPr bwMode="auto">
          <a:xfrm>
            <a:off x="7639050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/>
              <a:t>S2-186694 </a:t>
            </a:r>
            <a:endParaRPr lang="en-GB" altLang="zh-CN" sz="1200" dirty="0" smtClean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78" r:id="rId2"/>
    <p:sldLayoutId id="214748387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4000" dirty="0" smtClean="0"/>
              <a:t>Status, Plans related to Enable </a:t>
            </a:r>
            <a:br>
              <a:rPr lang="en-US" altLang="zh-CN" sz="4000" dirty="0" smtClean="0"/>
            </a:br>
            <a:r>
              <a:rPr lang="en-US" altLang="zh-CN" sz="4000" dirty="0" smtClean="0"/>
              <a:t>Location Service in Rel-16</a:t>
            </a: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>CATT</a:t>
            </a:r>
            <a:endParaRPr lang="en-GB" altLang="en-US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Status of </a:t>
            </a:r>
            <a:r>
              <a:rPr lang="en-US" altLang="zh-CN" dirty="0" err="1" smtClean="0"/>
              <a:t>FS_eLCS</a:t>
            </a:r>
            <a:endParaRPr lang="zh-CN" altLang="en-US" dirty="0" smtClean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2248" y="1249192"/>
            <a:ext cx="8621877" cy="4097249"/>
          </a:xfrm>
        </p:spPr>
        <p:txBody>
          <a:bodyPr/>
          <a:lstStyle/>
          <a:p>
            <a:r>
              <a:rPr lang="en-US" altLang="zh-CN" sz="2000" dirty="0" smtClean="0"/>
              <a:t>Some text from the SID Objective:</a:t>
            </a:r>
          </a:p>
          <a:p>
            <a:pPr lvl="1"/>
            <a:r>
              <a:rPr lang="en-US" altLang="zh-CN" sz="1600" dirty="0" smtClean="0"/>
              <a:t>This </a:t>
            </a:r>
            <a:r>
              <a:rPr lang="en-US" altLang="zh-CN" sz="1600" dirty="0"/>
              <a:t>study will consider un-trusted non-3GPP access and 3GPP access first from the perspective of UE access (though can allow non-3GPP access to be used for UE location </a:t>
            </a:r>
            <a:r>
              <a:rPr lang="en-US" altLang="zh-CN" sz="1600" dirty="0" smtClean="0"/>
              <a:t>determination. </a:t>
            </a:r>
            <a:r>
              <a:rPr lang="en-US" altLang="zh-CN" sz="1600" i="1" dirty="0" smtClean="0"/>
              <a:t>After </a:t>
            </a:r>
            <a:r>
              <a:rPr lang="en-US" altLang="zh-CN" sz="1600" i="1" dirty="0"/>
              <a:t>the architecture for connecting trusted non-3GPP access to 5GC has been specified</a:t>
            </a:r>
            <a:r>
              <a:rPr lang="en-US" altLang="zh-CN" sz="1600" dirty="0"/>
              <a:t>, the study will also consider how to support location services for trusted non-3GPP </a:t>
            </a:r>
            <a:r>
              <a:rPr lang="en-US" altLang="zh-CN" sz="1600" dirty="0" smtClean="0"/>
              <a:t>access.</a:t>
            </a:r>
          </a:p>
          <a:p>
            <a:r>
              <a:rPr lang="en-US" altLang="zh-CN" sz="2000" dirty="0" smtClean="0"/>
              <a:t>First part:</a:t>
            </a:r>
          </a:p>
          <a:p>
            <a:pPr lvl="1"/>
            <a:r>
              <a:rPr lang="en-US" altLang="zh-CN" sz="1600" dirty="0" smtClean="0"/>
              <a:t>Focus on “un-trusted </a:t>
            </a:r>
            <a:r>
              <a:rPr lang="en-US" altLang="zh-CN" sz="1600" dirty="0"/>
              <a:t>non-3GPP access and 3GPP access </a:t>
            </a:r>
            <a:r>
              <a:rPr lang="en-US" altLang="zh-CN" sz="1600" dirty="0" smtClean="0"/>
              <a:t>”</a:t>
            </a:r>
          </a:p>
          <a:p>
            <a:pPr lvl="1"/>
            <a:r>
              <a:rPr lang="en-US" altLang="zh-CN" sz="1600" dirty="0" smtClean="0"/>
              <a:t>16 key issues,20 solutions captured in TR23.731;</a:t>
            </a:r>
          </a:p>
          <a:p>
            <a:pPr lvl="1"/>
            <a:r>
              <a:rPr lang="en-US" altLang="zh-CN" sz="1600" b="1" i="1" u="sng" dirty="0" smtClean="0">
                <a:solidFill>
                  <a:srgbClr val="FF0000"/>
                </a:solidFill>
              </a:rPr>
              <a:t>Sincerely Thanks </a:t>
            </a:r>
            <a:r>
              <a:rPr lang="en-US" altLang="zh-CN" sz="1600" dirty="0" smtClean="0"/>
              <a:t>to those delegates and supporting companies!</a:t>
            </a:r>
          </a:p>
          <a:p>
            <a:r>
              <a:rPr lang="en-US" altLang="zh-CN" sz="2000" dirty="0" smtClean="0"/>
              <a:t>Second part:</a:t>
            </a:r>
          </a:p>
          <a:p>
            <a:pPr lvl="1"/>
            <a:r>
              <a:rPr lang="en-US" altLang="zh-CN" sz="1600" dirty="0"/>
              <a:t>Focus on </a:t>
            </a:r>
            <a:r>
              <a:rPr lang="en-US" altLang="zh-CN" sz="1600" dirty="0" smtClean="0"/>
              <a:t>“</a:t>
            </a:r>
            <a:r>
              <a:rPr lang="en-US" altLang="zh-CN" sz="1600" i="1" dirty="0"/>
              <a:t>trusted non-3GPP access </a:t>
            </a:r>
            <a:r>
              <a:rPr lang="en-US" altLang="zh-CN" sz="1600" dirty="0" smtClean="0"/>
              <a:t>”;</a:t>
            </a:r>
          </a:p>
          <a:p>
            <a:pPr lvl="1"/>
            <a:r>
              <a:rPr lang="en-US" altLang="zh-CN" sz="1600" dirty="0" smtClean="0"/>
              <a:t>Study not start yet.</a:t>
            </a:r>
            <a:endParaRPr lang="en-US" altLang="zh-CN" dirty="0" smtClean="0">
              <a:solidFill>
                <a:srgbClr val="000000"/>
              </a:solidFill>
              <a:latin typeface="SimSun" pitchFamily="2" charset="-122"/>
            </a:endParaRPr>
          </a:p>
          <a:p>
            <a:pPr marL="0" indent="0">
              <a:buNone/>
            </a:pPr>
            <a:endParaRPr lang="en-US" altLang="zh-CN" sz="2000" dirty="0" smtClean="0">
              <a:solidFill>
                <a:srgbClr val="000000"/>
              </a:solidFill>
              <a:latin typeface="SimSun" pitchFamily="2" charset="-122"/>
            </a:endParaRPr>
          </a:p>
          <a:p>
            <a:pPr marL="0" indent="0">
              <a:buNone/>
            </a:pPr>
            <a:endParaRPr lang="zh-CN" altLang="en-US" sz="20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Status of related perspectives</a:t>
            </a:r>
            <a:endParaRPr lang="zh-CN" altLang="en-US" dirty="0" smtClean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2248" y="1249192"/>
            <a:ext cx="8621877" cy="4097249"/>
          </a:xfrm>
        </p:spPr>
        <p:txBody>
          <a:bodyPr/>
          <a:lstStyle/>
          <a:p>
            <a:r>
              <a:rPr lang="en-US" altLang="zh-CN" sz="2000" dirty="0" smtClean="0"/>
              <a:t>RAN#80 Approved </a:t>
            </a:r>
            <a:r>
              <a:rPr lang="en-US" altLang="zh-CN" sz="2000" dirty="0"/>
              <a:t>“NR Positioning</a:t>
            </a:r>
            <a:r>
              <a:rPr lang="en-US" altLang="zh-CN" sz="2000" dirty="0" smtClean="0"/>
              <a:t>” in RP-181399, related to </a:t>
            </a:r>
            <a:r>
              <a:rPr lang="en-US" altLang="zh-CN" sz="2000" i="1" u="sng" dirty="0" smtClean="0">
                <a:solidFill>
                  <a:srgbClr val="FF0000"/>
                </a:solidFill>
              </a:rPr>
              <a:t>First part:</a:t>
            </a:r>
            <a:endParaRPr lang="en-US" altLang="zh-CN" sz="1600" i="1" u="sng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1600" dirty="0" smtClean="0"/>
              <a:t>Objective:</a:t>
            </a:r>
          </a:p>
          <a:p>
            <a:pPr lvl="2"/>
            <a:r>
              <a:rPr lang="en-US" altLang="zh-CN" sz="1200" dirty="0" smtClean="0"/>
              <a:t>Study requirements, evaluation scenarios/methodologies </a:t>
            </a:r>
            <a:r>
              <a:rPr lang="en-US" altLang="zh-CN" sz="1200" dirty="0" smtClean="0">
                <a:solidFill>
                  <a:srgbClr val="FF0000"/>
                </a:solidFill>
              </a:rPr>
              <a:t>to enable positioning in regulatory and commercial use cases</a:t>
            </a:r>
            <a:r>
              <a:rPr lang="en-GB" altLang="zh-CN" sz="1200" dirty="0" smtClean="0">
                <a:solidFill>
                  <a:srgbClr val="FF0000"/>
                </a:solidFill>
              </a:rPr>
              <a:t>;</a:t>
            </a:r>
            <a:r>
              <a:rPr lang="en-US" altLang="zh-CN" sz="1200" dirty="0" smtClean="0"/>
              <a:t> [RAN1]</a:t>
            </a:r>
            <a:endParaRPr lang="en-GB" altLang="zh-CN" sz="1200" dirty="0" smtClean="0"/>
          </a:p>
          <a:p>
            <a:pPr lvl="2"/>
            <a:r>
              <a:rPr lang="en-US" altLang="zh-CN" sz="1200" dirty="0" smtClean="0"/>
              <a:t>Study and evaluate potential solutions of positioning technologies based on the above identified requirements, evaluation scenarios/methodologies [RAN1]</a:t>
            </a:r>
          </a:p>
          <a:p>
            <a:pPr lvl="2"/>
            <a:r>
              <a:rPr lang="en-GB" altLang="zh-CN" sz="1200" b="1" i="1" dirty="0" smtClean="0">
                <a:solidFill>
                  <a:srgbClr val="FF0000"/>
                </a:solidFill>
              </a:rPr>
              <a:t>Study </a:t>
            </a:r>
            <a:r>
              <a:rPr lang="en-GB" altLang="zh-CN" sz="1200" b="1" i="1" dirty="0">
                <a:solidFill>
                  <a:srgbClr val="FF0000"/>
                </a:solidFill>
              </a:rPr>
              <a:t>of positioning architecture for location services, functional interfaces, protocol, and procedures for supporting NR dependent positioning technologies </a:t>
            </a:r>
            <a:r>
              <a:rPr lang="en-GB" altLang="zh-CN" sz="1200" dirty="0">
                <a:solidFill>
                  <a:srgbClr val="FF0000"/>
                </a:solidFill>
              </a:rPr>
              <a:t>(if needed; otherwise, need to be confirmed) [RAN2, RAN3</a:t>
            </a:r>
            <a:r>
              <a:rPr lang="en-GB" altLang="zh-CN" sz="1200" dirty="0" smtClean="0">
                <a:solidFill>
                  <a:srgbClr val="FF0000"/>
                </a:solidFill>
              </a:rPr>
              <a:t>]</a:t>
            </a:r>
            <a:endParaRPr lang="en-US" altLang="zh-CN" sz="1200" dirty="0" smtClean="0">
              <a:solidFill>
                <a:srgbClr val="FF0000"/>
              </a:solidFill>
              <a:latin typeface="SimSun" pitchFamily="2" charset="-122"/>
            </a:endParaRPr>
          </a:p>
          <a:p>
            <a:pPr lvl="1"/>
            <a:r>
              <a:rPr lang="en-US" altLang="zh-CN" sz="1600" dirty="0" smtClean="0"/>
              <a:t>TimeLine: </a:t>
            </a:r>
          </a:p>
          <a:p>
            <a:pPr lvl="2"/>
            <a:r>
              <a:rPr lang="en-US" altLang="zh-CN" sz="1200" dirty="0" smtClean="0"/>
              <a:t>Target completion date: RAN#83 (March’2019)</a:t>
            </a:r>
          </a:p>
          <a:p>
            <a:pPr lvl="2"/>
            <a:r>
              <a:rPr lang="en-US" altLang="zh-CN" sz="1200" dirty="0" smtClean="0"/>
              <a:t>0.5 TU each allocated for RAN2 in Q4’2018  and Q1’2019</a:t>
            </a:r>
            <a:endParaRPr lang="en-US" altLang="zh-CN" sz="1600" dirty="0" smtClean="0">
              <a:solidFill>
                <a:srgbClr val="000000"/>
              </a:solidFill>
              <a:latin typeface="SimSun" pitchFamily="2" charset="-122"/>
            </a:endParaRPr>
          </a:p>
          <a:p>
            <a:r>
              <a:rPr lang="en-US" altLang="zh-CN" sz="2000" dirty="0" smtClean="0"/>
              <a:t>Status of Study FS_5WWC</a:t>
            </a:r>
            <a:r>
              <a:rPr lang="en-US" altLang="zh-CN" sz="2000" dirty="0"/>
              <a:t>: related to </a:t>
            </a:r>
            <a:r>
              <a:rPr lang="en-US" altLang="zh-CN" sz="2000" i="1" u="sng" dirty="0" smtClean="0">
                <a:solidFill>
                  <a:srgbClr val="FF0000"/>
                </a:solidFill>
              </a:rPr>
              <a:t>Second part: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Till SA#80</a:t>
            </a:r>
          </a:p>
          <a:p>
            <a:pPr lvl="2"/>
            <a:r>
              <a:rPr lang="en-GB" altLang="zh-CN" sz="1200" dirty="0"/>
              <a:t>Initial conclusions capture for trusted scenario. Only 2 solutions are currently documented</a:t>
            </a:r>
            <a:r>
              <a:rPr lang="en-GB" altLang="zh-CN" sz="1200" dirty="0" smtClean="0"/>
              <a:t>.</a:t>
            </a:r>
          </a:p>
          <a:p>
            <a:pPr lvl="1"/>
            <a:r>
              <a:rPr lang="en-US" altLang="zh-CN" sz="1600" dirty="0" smtClean="0"/>
              <a:t>Next Step</a:t>
            </a:r>
          </a:p>
          <a:p>
            <a:pPr lvl="2"/>
            <a:r>
              <a:rPr lang="en-GB" altLang="zh-CN" sz="1200" dirty="0"/>
              <a:t>Conclude study on support of Trusted </a:t>
            </a:r>
            <a:r>
              <a:rPr lang="en-GB" altLang="zh-CN" sz="1200" dirty="0" smtClean="0"/>
              <a:t>Non-3GPP</a:t>
            </a:r>
            <a:endParaRPr lang="en-US" altLang="zh-CN" sz="1200" dirty="0" smtClean="0"/>
          </a:p>
          <a:p>
            <a:pPr lvl="1"/>
            <a:endParaRPr lang="en-US" altLang="zh-CN" sz="2000" dirty="0" smtClean="0">
              <a:solidFill>
                <a:srgbClr val="000000"/>
              </a:solidFill>
              <a:latin typeface="SimSun" pitchFamily="2" charset="-122"/>
            </a:endParaRPr>
          </a:p>
          <a:p>
            <a:pPr marL="0" indent="0">
              <a:buNone/>
            </a:pPr>
            <a:endParaRPr lang="en-US" altLang="zh-CN" sz="2000" dirty="0" smtClean="0">
              <a:solidFill>
                <a:srgbClr val="000000"/>
              </a:solidFill>
              <a:latin typeface="SimSun" pitchFamily="2" charset="-122"/>
            </a:endParaRPr>
          </a:p>
          <a:p>
            <a:pPr marL="0" indent="0">
              <a:buNone/>
            </a:pPr>
            <a:endParaRPr lang="zh-CN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0848039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Work Plan, SID revision</a:t>
            </a:r>
            <a:endParaRPr lang="zh-CN" altLang="en-US" dirty="0" smtClean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252248" y="1249192"/>
            <a:ext cx="8621877" cy="4927673"/>
          </a:xfrm>
        </p:spPr>
        <p:txBody>
          <a:bodyPr/>
          <a:lstStyle/>
          <a:p>
            <a:r>
              <a:rPr lang="en-US" altLang="zh-CN" sz="2400" dirty="0"/>
              <a:t>Plan of future work:</a:t>
            </a:r>
          </a:p>
          <a:p>
            <a:pPr lvl="1"/>
            <a:r>
              <a:rPr lang="en-US" altLang="zh-CN" sz="1800" dirty="0"/>
              <a:t>First Part:</a:t>
            </a:r>
          </a:p>
          <a:p>
            <a:pPr lvl="2"/>
            <a:r>
              <a:rPr lang="en-US" altLang="zh-CN" sz="1400" dirty="0" smtClean="0"/>
              <a:t>This part should be prioritized during the study;</a:t>
            </a:r>
          </a:p>
          <a:p>
            <a:pPr lvl="2"/>
            <a:r>
              <a:rPr lang="en-US" altLang="zh-CN" sz="1400" dirty="0" smtClean="0"/>
              <a:t>Start </a:t>
            </a:r>
            <a:r>
              <a:rPr lang="en-US" altLang="zh-CN" sz="1400" dirty="0"/>
              <a:t>Evaluation in Q3 , and conclude </a:t>
            </a:r>
            <a:r>
              <a:rPr lang="en-US" altLang="zh-CN" sz="1400" dirty="0" smtClean="0"/>
              <a:t>this part in </a:t>
            </a:r>
            <a:r>
              <a:rPr lang="en-US" altLang="zh-CN" sz="1400" dirty="0"/>
              <a:t>Q4; </a:t>
            </a:r>
          </a:p>
          <a:p>
            <a:pPr lvl="2"/>
            <a:r>
              <a:rPr lang="en-US" altLang="zh-CN" sz="1400" dirty="0"/>
              <a:t>Propose a WID this November: </a:t>
            </a:r>
          </a:p>
          <a:p>
            <a:pPr lvl="3"/>
            <a:r>
              <a:rPr lang="en-US" altLang="zh-CN" sz="1400" dirty="0"/>
              <a:t>From Q1’2019 and finish in Q2</a:t>
            </a:r>
            <a:r>
              <a:rPr lang="en-US" altLang="zh-CN" sz="1400" dirty="0" smtClean="0"/>
              <a:t>; </a:t>
            </a:r>
          </a:p>
          <a:p>
            <a:pPr lvl="2"/>
            <a:r>
              <a:rPr lang="en-US" altLang="zh-CN" sz="1400" dirty="0" smtClean="0"/>
              <a:t>Coordinated with RAN WGs needed;</a:t>
            </a:r>
            <a:endParaRPr lang="en-US" altLang="zh-CN" sz="1400" dirty="0"/>
          </a:p>
          <a:p>
            <a:pPr lvl="1"/>
            <a:r>
              <a:rPr lang="en-US" altLang="zh-CN" sz="1800" dirty="0"/>
              <a:t>Second Part:</a:t>
            </a:r>
          </a:p>
          <a:p>
            <a:pPr lvl="2"/>
            <a:r>
              <a:rPr lang="en-US" altLang="zh-CN" sz="1400" dirty="0"/>
              <a:t>Initiate Study in Q4, </a:t>
            </a:r>
            <a:r>
              <a:rPr lang="en-US" altLang="zh-CN" sz="1400" dirty="0"/>
              <a:t>t</a:t>
            </a:r>
            <a:r>
              <a:rPr lang="en-US" altLang="zh-CN" sz="1400" dirty="0" smtClean="0"/>
              <a:t>ry </a:t>
            </a:r>
            <a:r>
              <a:rPr lang="en-US" altLang="zh-CN" sz="1400" dirty="0"/>
              <a:t>to conclude </a:t>
            </a:r>
            <a:r>
              <a:rPr lang="en-US" altLang="zh-CN" sz="1400" dirty="0" smtClean="0"/>
              <a:t>this part in Q1’2019, and </a:t>
            </a:r>
          </a:p>
          <a:p>
            <a:pPr lvl="2"/>
            <a:r>
              <a:rPr lang="en-US" altLang="zh-CN" sz="1400" dirty="0"/>
              <a:t>t</a:t>
            </a:r>
            <a:r>
              <a:rPr lang="en-US" altLang="zh-CN" sz="1400" dirty="0" smtClean="0"/>
              <a:t>ry </a:t>
            </a:r>
            <a:r>
              <a:rPr lang="en-US" altLang="zh-CN" sz="1400" dirty="0" smtClean="0"/>
              <a:t>to fit normative work of this part into Rel-16, if possible.</a:t>
            </a:r>
            <a:endParaRPr lang="zh-CN" altLang="en-US" sz="1400" dirty="0"/>
          </a:p>
          <a:p>
            <a:r>
              <a:rPr lang="en-US" altLang="zh-CN" sz="2400" dirty="0" smtClean="0"/>
              <a:t>Revision of the FS_eLCS SID:</a:t>
            </a:r>
          </a:p>
          <a:p>
            <a:pPr lvl="1"/>
            <a:r>
              <a:rPr lang="en-US" altLang="zh-CN" sz="1800" dirty="0" smtClean="0"/>
              <a:t>RAN dependency added;</a:t>
            </a:r>
            <a:endParaRPr lang="en-US" altLang="zh-CN" sz="2000" dirty="0">
              <a:solidFill>
                <a:srgbClr val="000000"/>
              </a:solidFill>
              <a:latin typeface="SimSun" pitchFamily="2" charset="-122"/>
            </a:endParaRPr>
          </a:p>
          <a:p>
            <a:pPr lvl="1"/>
            <a:r>
              <a:rPr lang="en-US" altLang="zh-CN" sz="1800" dirty="0" smtClean="0"/>
              <a:t>Timeline extend to Q1’2019;</a:t>
            </a:r>
          </a:p>
          <a:p>
            <a:pPr lvl="2"/>
            <a:r>
              <a:rPr lang="en-US" altLang="zh-CN" sz="1400" dirty="0" smtClean="0"/>
              <a:t>In case there is some alignment between SA2 and RAN part;</a:t>
            </a:r>
          </a:p>
          <a:p>
            <a:pPr lvl="2"/>
            <a:r>
              <a:rPr lang="en-US" altLang="zh-CN" sz="1400" dirty="0" smtClean="0"/>
              <a:t>Allow Second Part i.e. “Trusted NON-3GPP” to conclude within Rel-16;</a:t>
            </a:r>
            <a:endParaRPr lang="fr-FR" altLang="zh-CN" sz="1400" dirty="0" smtClean="0"/>
          </a:p>
          <a:p>
            <a:pPr lvl="1"/>
            <a:r>
              <a:rPr lang="en-US" altLang="zh-CN" sz="1800" dirty="0" smtClean="0"/>
              <a:t>Clarify Normative work of first part could start once this part concludes.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4000" dirty="0" smtClean="0"/>
              <a:t>THANKS!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5772</TotalTime>
  <Words>417</Words>
  <Application>Microsoft Office PowerPoint</Application>
  <PresentationFormat>全屏显示(4:3)</PresentationFormat>
  <Paragraphs>50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Status, Plans related to Enable  Location Service in Rel-16</vt:lpstr>
      <vt:lpstr>Status of FS_eLCS</vt:lpstr>
      <vt:lpstr>Status of related perspectives</vt:lpstr>
      <vt:lpstr>Work Plan, SID revision</vt:lpstr>
      <vt:lpstr>THANKS!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AM-0624</cp:lastModifiedBy>
  <cp:revision>1434</cp:revision>
  <dcterms:created xsi:type="dcterms:W3CDTF">2008-08-30T09:32:10Z</dcterms:created>
  <dcterms:modified xsi:type="dcterms:W3CDTF">2018-06-26T02:58:38Z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(2)ITeIcrsdXxHExezwksUIfMpAL+U/y5Duubdx7v+aNdqjHejYZ9GTaj9YBkzkGvu/MmOGo84S_x000d_
aXePflFL+uWP5kErRVpyWrOu4N6EB+W1YemcDkiodFr4cQO4SARotOp0CqVKu8hK36CMG6zZ_x000d_
GnwZICnk4vIbVuDnR01ckoURQHiHuo60/Tk4rm4hFHb5iVSUUVY3d3VGdjY6P4KZrSZBAU2Y_x000d_
eLOqTeNaJSON99wl5F</vt:lpwstr>
  </property>
  <property fmtid="{D5CDD505-2E9C-101B-9397-08002B2CF9AE}" pid="3" name="_2015_ms_pID_7253431">
    <vt:lpwstr>NoouDYQPBQXcq/umedFI9rqy/21+FIHV5quExk4Rvl9ogL0nWRS/Ft_x000d_
UnDB1N4ri1QZqtAo0GfJXPwNQVEP9jug3CewLTJU9Q+hU55ZMm+hNvKO+9WXmZqCeFxhdLPM_x000d_
I9GV2DGyUxIJJ8bUrYhAPqb7UEpwm2ViyiaOKZJrNNIGqu9ZmVq26ri6wsu1QM1rcGVjgM2P_x000d_
ydbWYXbkhTDpUBkl</vt:lpwstr>
  </property>
  <property fmtid="{D5CDD505-2E9C-101B-9397-08002B2CF9AE}" pid="4" name="_2015_ms_pID_7253432">
    <vt:lpwstr>KA==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1494295150</vt:lpwstr>
  </property>
</Properties>
</file>