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9" r:id="rId5"/>
  </p:sldMasterIdLst>
  <p:notesMasterIdLst>
    <p:notesMasterId r:id="rId18"/>
  </p:notesMasterIdLst>
  <p:handoutMasterIdLst>
    <p:handoutMasterId r:id="rId19"/>
  </p:handoutMasterIdLst>
  <p:sldIdLst>
    <p:sldId id="1185" r:id="rId6"/>
    <p:sldId id="1153" r:id="rId7"/>
    <p:sldId id="1209" r:id="rId8"/>
    <p:sldId id="1210" r:id="rId9"/>
    <p:sldId id="1117" r:id="rId10"/>
    <p:sldId id="1197" r:id="rId11"/>
    <p:sldId id="1198" r:id="rId12"/>
    <p:sldId id="1199" r:id="rId13"/>
    <p:sldId id="1200" r:id="rId14"/>
    <p:sldId id="1206" r:id="rId15"/>
    <p:sldId id="1207" r:id="rId16"/>
    <p:sldId id="1208" r:id="rId17"/>
  </p:sldIdLst>
  <p:sldSz cx="9144000" cy="5143500" type="screen16x9"/>
  <p:notesSz cx="9144000" cy="6858000"/>
  <p:defaultTextStyle>
    <a:defPPr>
      <a:defRPr lang="en-US"/>
    </a:defPPr>
    <a:lvl1pPr marL="0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1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02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03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04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05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06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07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08" algn="l" defTabSz="91420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92">
          <p15:clr>
            <a:srgbClr val="A4A3A4"/>
          </p15:clr>
        </p15:guide>
        <p15:guide id="2" orient="horz" pos="842">
          <p15:clr>
            <a:srgbClr val="A4A3A4"/>
          </p15:clr>
        </p15:guide>
        <p15:guide id="3" orient="horz" pos="540">
          <p15:clr>
            <a:srgbClr val="A4A3A4"/>
          </p15:clr>
        </p15:guide>
        <p15:guide id="4" orient="horz" pos="2281">
          <p15:clr>
            <a:srgbClr val="A4A3A4"/>
          </p15:clr>
        </p15:guide>
        <p15:guide id="5" orient="horz" pos="2776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orient="horz" pos="1739">
          <p15:clr>
            <a:srgbClr val="A4A3A4"/>
          </p15:clr>
        </p15:guide>
        <p15:guide id="8" pos="2880">
          <p15:clr>
            <a:srgbClr val="A4A3A4"/>
          </p15:clr>
        </p15:guide>
        <p15:guide id="9" pos="5619">
          <p15:clr>
            <a:srgbClr val="A4A3A4"/>
          </p15:clr>
        </p15:guide>
        <p15:guide id="10" pos="3091">
          <p15:clr>
            <a:srgbClr val="A4A3A4"/>
          </p15:clr>
        </p15:guide>
        <p15:guide id="11" pos="291">
          <p15:clr>
            <a:srgbClr val="A4A3A4"/>
          </p15:clr>
        </p15:guide>
        <p15:guide id="12" pos="23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 Ford" initials="DF" lastIdx="7" clrIdx="0"/>
  <p:cmAuthor id="1" name="Tim Hall" initials="TH" lastIdx="1" clrIdx="1"/>
  <p:cmAuthor id="2" name="Uri Baniel" initials="UB" lastIdx="30" clrIdx="2">
    <p:extLst>
      <p:ext uri="{19B8F6BF-5375-455C-9EA6-DF929625EA0E}">
        <p15:presenceInfo xmlns:p15="http://schemas.microsoft.com/office/powerpoint/2012/main" userId="Uri Baniel" providerId="None"/>
      </p:ext>
    </p:extLst>
  </p:cmAuthor>
  <p:cmAuthor id="3" name="oracle" initials="orcl" lastIdx="19" clrIdx="3">
    <p:extLst>
      <p:ext uri="{19B8F6BF-5375-455C-9EA6-DF929625EA0E}">
        <p15:presenceInfo xmlns:p15="http://schemas.microsoft.com/office/powerpoint/2012/main" userId="orac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1414"/>
    <a:srgbClr val="00B050"/>
    <a:srgbClr val="B3B3B3"/>
    <a:srgbClr val="617EB7"/>
    <a:srgbClr val="004E23"/>
    <a:srgbClr val="FFB500"/>
    <a:srgbClr val="7A7A7A"/>
    <a:srgbClr val="F3F3F3"/>
    <a:srgbClr val="8BA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1" autoAdjust="0"/>
    <p:restoredTop sz="92818" autoAdjust="0"/>
  </p:normalViewPr>
  <p:slideViewPr>
    <p:cSldViewPr snapToGrid="0">
      <p:cViewPr varScale="1">
        <p:scale>
          <a:sx n="93" d="100"/>
          <a:sy n="93" d="100"/>
        </p:scale>
        <p:origin x="608" y="64"/>
      </p:cViewPr>
      <p:guideLst>
        <p:guide orient="horz" pos="1492"/>
        <p:guide orient="horz" pos="842"/>
        <p:guide orient="horz" pos="540"/>
        <p:guide orient="horz" pos="2281"/>
        <p:guide orient="horz" pos="2776"/>
        <p:guide orient="horz" pos="648"/>
        <p:guide orient="horz" pos="1739"/>
        <p:guide pos="2880"/>
        <p:guide pos="5619"/>
        <p:guide pos="3091"/>
        <p:guide pos="291"/>
        <p:guide pos="23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-2724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333BE-0D34-4F62-BD6E-2C3B14663373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ABB6E-EB62-4D88-B3E7-408903A4E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73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D1F94-724F-43BD-B41B-43157E9B4550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82501-53DA-4152-84B0-51135B15EE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524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1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02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03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04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05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06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07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08" algn="l" defTabSz="9142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07654"/>
            <a:ext cx="7772400" cy="110251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09600" y="3813888"/>
            <a:ext cx="7924800" cy="1026114"/>
          </a:xfrm>
        </p:spPr>
        <p:txBody>
          <a:bodyPr>
            <a:normAutofit/>
          </a:bodyPr>
          <a:lstStyle>
            <a:lvl1pPr marL="0" indent="0" algn="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나눔고딕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5053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75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8964" y="1143001"/>
            <a:ext cx="4058706" cy="1600199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31" y="1143001"/>
            <a:ext cx="4058705" cy="1600199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37415" y="4917186"/>
            <a:ext cx="920038" cy="137160"/>
          </a:xfrm>
          <a:prstGeom prst="rect">
            <a:avLst/>
          </a:prstGeom>
        </p:spPr>
        <p:txBody>
          <a:bodyPr/>
          <a:lstStyle/>
          <a:p>
            <a:fld id="{153B8BB1-0AC1-4A7D-A595-81CB45FF75B8}" type="datetime1">
              <a:rPr lang="en-US" smtClean="0"/>
              <a:t>6/25/2018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67751" y="4917186"/>
            <a:ext cx="2027399" cy="137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Oracle Confidential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398964" y="2857501"/>
            <a:ext cx="4058706" cy="1600199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86331" y="2857501"/>
            <a:ext cx="4058705" cy="1600199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cxnSp>
        <p:nvCxnSpPr>
          <p:cNvPr id="10" name="Straight Connector 9"/>
          <p:cNvCxnSpPr/>
          <p:nvPr/>
        </p:nvCxnSpPr>
        <p:spPr bwMode="ltGray">
          <a:xfrm>
            <a:off x="4572000" y="1143000"/>
            <a:ext cx="0" cy="3314700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4164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b="1">
                <a:latin typeface="Calibri" pitchFamily="34" charset="0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>
                <a:latin typeface="Calibri" pitchFamily="34" charset="0"/>
                <a:ea typeface="나눔고딕" pitchFamily="50" charset="-127"/>
              </a:defRPr>
            </a:lvl1pPr>
            <a:lvl2pPr>
              <a:buFont typeface="Calibri" pitchFamily="34" charset="0"/>
              <a:buChar char="‐"/>
              <a:defRPr>
                <a:latin typeface="Calibri" pitchFamily="34" charset="0"/>
                <a:ea typeface="나눔고딕" pitchFamily="50" charset="-127"/>
              </a:defRPr>
            </a:lvl2pPr>
            <a:lvl3pPr>
              <a:defRPr>
                <a:latin typeface="Calibri" pitchFamily="34" charset="0"/>
                <a:ea typeface="나눔고딕" pitchFamily="50" charset="-127"/>
              </a:defRPr>
            </a:lvl3pPr>
            <a:lvl4pPr>
              <a:defRPr>
                <a:latin typeface="Calibri" pitchFamily="34" charset="0"/>
                <a:ea typeface="나눔고딕" pitchFamily="50" charset="-127"/>
              </a:defRPr>
            </a:lvl4pPr>
            <a:lvl5pPr>
              <a:defRPr>
                <a:latin typeface="Calibri" pitchFamily="34" charset="0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370168" y="4876800"/>
            <a:ext cx="773832" cy="285750"/>
          </a:xfrm>
        </p:spPr>
        <p:txBody>
          <a:bodyPr/>
          <a:lstStyle>
            <a:lvl1pPr algn="r">
              <a:defRPr/>
            </a:lvl1pPr>
          </a:lstStyle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5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1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43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7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5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3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 latinLnBrk="1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79512" y="141480"/>
            <a:ext cx="8784976" cy="47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79512" y="735546"/>
            <a:ext cx="8784976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0168" y="4948014"/>
            <a:ext cx="773832" cy="203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1"/>
            <a:fld id="{D8DEE66B-8866-47FD-8C26-060B360C251F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  <p:sldLayoutId id="2147483951" r:id="rId12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3600" b="0" kern="1200">
          <a:solidFill>
            <a:srgbClr val="20287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20717" y="1709299"/>
            <a:ext cx="8702566" cy="110251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dirty="0" smtClean="0"/>
              <a:t>Discussion on </a:t>
            </a:r>
            <a:r>
              <a:rPr lang="en-US" altLang="ko-KR" dirty="0" err="1" smtClean="0"/>
              <a:t>eSBA</a:t>
            </a:r>
            <a:r>
              <a:rPr lang="en-US" altLang="ko-KR" dirty="0" smtClean="0"/>
              <a:t> 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GB" sz="2800" dirty="0" smtClean="0"/>
              <a:t>Key </a:t>
            </a:r>
            <a:r>
              <a:rPr lang="en-GB" sz="2800" dirty="0"/>
              <a:t>Issue 3: Improvements to service framework related aspects</a:t>
            </a:r>
            <a:endParaRPr lang="ko-KR" altLang="en-US" sz="27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ko-KR" sz="2400" smtClean="0">
                <a:solidFill>
                  <a:schemeClr val="bg1">
                    <a:lumMod val="50000"/>
                  </a:schemeClr>
                </a:solidFill>
              </a:rPr>
              <a:t>Oracle/Verizon</a:t>
            </a:r>
            <a:endParaRPr lang="en-US" altLang="ko-KR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76200" y="57150"/>
            <a:ext cx="4876800" cy="1752600"/>
          </a:xfrm>
          <a:prstGeom prst="rect">
            <a:avLst/>
          </a:prstGeom>
        </p:spPr>
        <p:txBody>
          <a:bodyPr/>
          <a:lstStyle>
            <a:lvl1pPr marL="341313" indent="-3413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14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3GPP SA WG 2 </a:t>
            </a: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Meeting#128</a:t>
            </a:r>
            <a:endParaRPr lang="en-US" altLang="ko-KR" sz="14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Vilnius Lithuania, </a:t>
            </a: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2 </a:t>
            </a: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– </a:t>
            </a:r>
            <a:r>
              <a:rPr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6 July </a:t>
            </a:r>
            <a:r>
              <a:rPr lang="en-US" altLang="ko-KR" sz="1400" b="1" dirty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2018</a:t>
            </a:r>
          </a:p>
          <a:p>
            <a:pPr marL="0" indent="0" defTabSz="914400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</a:pPr>
            <a:endParaRPr lang="en-US" altLang="ko-KR" sz="5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5841032" y="57150"/>
            <a:ext cx="3168352" cy="504056"/>
          </a:xfrm>
          <a:prstGeom prst="rect">
            <a:avLst/>
          </a:prstGeom>
        </p:spPr>
        <p:txBody>
          <a:bodyPr/>
          <a:lstStyle/>
          <a:p>
            <a:pPr algn="r" defTabSz="914400" fontAlgn="base" latinLnBrk="1">
              <a:spcBef>
                <a:spcPct val="0"/>
              </a:spcBef>
              <a:spcAft>
                <a:spcPts val="300"/>
              </a:spcAft>
              <a:buFont typeface="Verdana" pitchFamily="34" charset="0"/>
              <a:buNone/>
              <a:defRPr/>
            </a:pPr>
            <a:r>
              <a:rPr kumimoji="1" lang="en-US" altLang="ko-KR" sz="1400" b="1" dirty="0" smtClean="0">
                <a:solidFill>
                  <a:srgbClr val="20287C"/>
                </a:solidFill>
                <a:latin typeface="Calibri" pitchFamily="34" charset="0"/>
                <a:ea typeface="나눔고딕" pitchFamily="50" charset="-127"/>
              </a:rPr>
              <a:t>S2-186658</a:t>
            </a:r>
            <a:endParaRPr kumimoji="1" lang="en-US" altLang="ko-KR" sz="1400" b="1" dirty="0">
              <a:solidFill>
                <a:srgbClr val="20287C"/>
              </a:solidFill>
              <a:latin typeface="Calibri" pitchFamily="34" charset="0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12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75" y="218819"/>
            <a:ext cx="8789725" cy="369831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smtClean="0">
                <a:solidFill>
                  <a:srgbClr val="FF0000"/>
                </a:solidFill>
              </a:rPr>
              <a:t>common</a:t>
            </a:r>
            <a:r>
              <a:rPr lang="en-US" sz="2400" dirty="0" smtClean="0"/>
              <a:t> between Solutions #1 and #2 and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1094282"/>
            <a:ext cx="8590777" cy="4489230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3126" y="2153174"/>
            <a:ext cx="9008828" cy="3969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rgbClr val="20287C"/>
                </a:solidFill>
                <a:latin typeface="Calibri" pitchFamily="34" charset="0"/>
                <a:ea typeface="나눔고딕" pitchFamily="50" charset="-127"/>
                <a:cs typeface="+mj-cs"/>
              </a:defRPr>
            </a:lvl1pPr>
          </a:lstStyle>
          <a:p>
            <a:r>
              <a:rPr lang="en-US" sz="2400" dirty="0" smtClean="0"/>
              <a:t>The </a:t>
            </a:r>
            <a:r>
              <a:rPr lang="en-US" sz="2400" dirty="0" smtClean="0">
                <a:solidFill>
                  <a:srgbClr val="FF0000"/>
                </a:solidFill>
              </a:rPr>
              <a:t>unique aspects</a:t>
            </a:r>
            <a:r>
              <a:rPr lang="en-US" sz="2400" dirty="0" smtClean="0"/>
              <a:t> of Solutions #3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95416" y="801000"/>
            <a:ext cx="8913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Complete separation between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solutions keep the Rel-15 stage 2 services and corresponding stage 3 HTTP API intact. This includes the services provided by the NRF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 (NOTE: Solutions #1 and #2 use though an API within an API on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“Northbound” interface)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825" y="2588795"/>
            <a:ext cx="87897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No need for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 adapter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(SAPo/Framework Agent/Proxy Agent)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between 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Framework.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 not standardized in 3GPP, same as in solution #1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“Northbound” interface (between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NF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Business Logic)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 is the 3GPP rel-15 interface between NFs as is.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I.e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No need for a new API interface (whether a 3GPP API or a non-3GPP API)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“Southbound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” interface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– by definition not needed.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Backward compatible with Rel-15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2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6126" y="673255"/>
            <a:ext cx="4137917" cy="309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500" b="1" dirty="0" smtClean="0"/>
              <a:t>Solution #3</a:t>
            </a:r>
            <a:endParaRPr lang="en-US" sz="1500" b="1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2379" y="125988"/>
            <a:ext cx="8428421" cy="355505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ros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Cons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of Solutions #3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9492" y="775138"/>
            <a:ext cx="40557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Pros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not defined by 3GPP -           enables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rich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and easily extendable                       implementations. Enables vendors to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leverage industry service frameworks.</a:t>
            </a:r>
          </a:p>
          <a:p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Keeping the “Northbound” interface (between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NF(Business Logic))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intact achieves the following:</a:t>
            </a:r>
          </a:p>
          <a:p>
            <a:pPr marL="742851" lvl="1" indent="-285750">
              <a:buFont typeface="Wingdings" panose="05000000000000000000" pitchFamily="2" charset="2"/>
              <a:buChar char="Ø"/>
            </a:pP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Simpler solution by having the service framework be transparent to the service consumers/producers. </a:t>
            </a:r>
          </a:p>
          <a:p>
            <a:pPr marL="742851" lvl="1" indent="-285750">
              <a:buFont typeface="Wingdings" panose="05000000000000000000" pitchFamily="2" charset="2"/>
              <a:buChar char="Ø"/>
            </a:pP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also enables backward compatibility and so saves cost for vendors (development and testing effort) and operators, and is backward compatible with Rel-15.</a:t>
            </a:r>
          </a:p>
          <a:p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No need for an explicit “Southbound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”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interface (introduced in solutions #1 and #2) i.e. less development and testing effort.</a:t>
            </a: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27645" y="769409"/>
            <a:ext cx="405576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New types of transport used for 3GPP SBIs require updates to the service framework (e.g. QUIC)</a:t>
            </a:r>
          </a:p>
        </p:txBody>
      </p:sp>
    </p:spTree>
    <p:extLst>
      <p:ext uri="{BB962C8B-B14F-4D97-AF65-F5344CB8AC3E}">
        <p14:creationId xmlns:p14="http://schemas.microsoft.com/office/powerpoint/2010/main" val="350335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075" y="146037"/>
            <a:ext cx="8789725" cy="369831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Conclusion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1094282"/>
            <a:ext cx="8590777" cy="4489230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5416" y="823102"/>
            <a:ext cx="89134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Calibri" panose="020F0502020204030204" pitchFamily="34" charset="0"/>
              </a:rPr>
              <a:t>Solution #3 follows </a:t>
            </a:r>
            <a:r>
              <a:rPr lang="en-US" sz="1600" dirty="0">
                <a:latin typeface="Calibri" panose="020F0502020204030204" pitchFamily="34" charset="0"/>
              </a:rPr>
              <a:t>the key </a:t>
            </a:r>
            <a:r>
              <a:rPr lang="en-US" sz="1600" dirty="0" smtClean="0">
                <a:latin typeface="Calibri" panose="020F0502020204030204" pitchFamily="34" charset="0"/>
              </a:rPr>
              <a:t>common principles </a:t>
            </a:r>
            <a:r>
              <a:rPr lang="en-US" sz="1600" dirty="0">
                <a:latin typeface="Calibri" panose="020F0502020204030204" pitchFamily="34" charset="0"/>
              </a:rPr>
              <a:t>of solutions </a:t>
            </a:r>
            <a:r>
              <a:rPr lang="en-US" sz="1600" dirty="0" smtClean="0">
                <a:latin typeface="Calibri" panose="020F0502020204030204" pitchFamily="34" charset="0"/>
              </a:rPr>
              <a:t>#1 </a:t>
            </a:r>
            <a:r>
              <a:rPr lang="en-US" sz="1600" dirty="0">
                <a:latin typeface="Calibri" panose="020F0502020204030204" pitchFamily="34" charset="0"/>
              </a:rPr>
              <a:t>and </a:t>
            </a:r>
            <a:r>
              <a:rPr lang="en-US" sz="1600" dirty="0" smtClean="0">
                <a:latin typeface="Calibri" panose="020F0502020204030204" pitchFamily="34" charset="0"/>
              </a:rPr>
              <a:t>#2 and </a:t>
            </a:r>
            <a:r>
              <a:rPr lang="en-US" sz="1600" dirty="0">
                <a:latin typeface="Calibri" panose="020F0502020204030204" pitchFamily="34" charset="0"/>
              </a:rPr>
              <a:t>in addition </a:t>
            </a:r>
            <a:r>
              <a:rPr lang="en-US" sz="1600" dirty="0" smtClean="0">
                <a:latin typeface="Calibri" panose="020F0502020204030204" pitchFamily="34" charset="0"/>
              </a:rPr>
              <a:t>combines </a:t>
            </a:r>
            <a:r>
              <a:rPr lang="en-US" sz="1600" dirty="0">
                <a:latin typeface="Calibri" panose="020F0502020204030204" pitchFamily="34" charset="0"/>
              </a:rPr>
              <a:t>the pros of the above solutions and resolves their cons</a:t>
            </a:r>
            <a:r>
              <a:rPr lang="en-US" sz="1600" dirty="0" smtClean="0">
                <a:latin typeface="Calibri" panose="020F0502020204030204" pitchFamily="34" charset="0"/>
              </a:rPr>
              <a:t>. This is also backward compatible with Rel-15.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" panose="020F0502020204030204" pitchFamily="34" charset="0"/>
            </a:endParaRPr>
          </a:p>
          <a:p>
            <a:pPr marL="742851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Calibri" panose="020F0502020204030204" pitchFamily="34" charset="0"/>
              </a:rPr>
              <a:t>Therefore it is recommended to go with solution #3 as a way forward.</a:t>
            </a:r>
            <a:endParaRPr lang="en-US" sz="2000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29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50874" y="881035"/>
            <a:ext cx="81703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This </a:t>
            </a:r>
            <a:r>
              <a:rPr lang="en-US" dirty="0" smtClean="0">
                <a:latin typeface="Calibri" panose="020F0502020204030204" pitchFamily="34" charset="0"/>
              </a:rPr>
              <a:t>paper </a:t>
            </a:r>
            <a:r>
              <a:rPr lang="en-US" dirty="0">
                <a:latin typeface="Calibri" panose="020F0502020204030204" pitchFamily="34" charset="0"/>
              </a:rPr>
              <a:t>tackles Key Issue 3: Improvements to service framework related </a:t>
            </a:r>
            <a:r>
              <a:rPr lang="en-US" dirty="0" smtClean="0">
                <a:latin typeface="Calibri" panose="020F0502020204030204" pitchFamily="34" charset="0"/>
              </a:rPr>
              <a:t>aspects.</a:t>
            </a:r>
          </a:p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</a:rPr>
              <a:t>The paper proposes a third solution. This solution follows the key principles of solutions 3.1 and 3.2. However, in addition, it combines the pros of solutions 3.1 and 3.2 and resolves their cons.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The paper compares the new solution to the two existing ones</a:t>
            </a:r>
            <a:r>
              <a:rPr lang="en-US" dirty="0" smtClean="0">
                <a:latin typeface="Calibri" panose="020F0502020204030204" pitchFamily="34" charset="0"/>
              </a:rPr>
              <a:t>.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937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 flipH="1" flipV="1">
            <a:off x="4290708" y="3934563"/>
            <a:ext cx="12132" cy="357489"/>
          </a:xfrm>
          <a:prstGeom prst="straightConnector1">
            <a:avLst/>
          </a:prstGeom>
          <a:ln w="19050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7610" y="69409"/>
            <a:ext cx="6922091" cy="355505"/>
          </a:xfrm>
        </p:spPr>
        <p:txBody>
          <a:bodyPr>
            <a:noAutofit/>
          </a:bodyPr>
          <a:lstStyle/>
          <a:p>
            <a:r>
              <a:rPr lang="en-US" sz="2400" dirty="0" smtClean="0"/>
              <a:t>Solution </a:t>
            </a:r>
            <a:r>
              <a:rPr lang="en-US" sz="2400" dirty="0"/>
              <a:t>#3 (</a:t>
            </a:r>
            <a:r>
              <a:rPr lang="en-US" sz="2400" dirty="0" smtClean="0"/>
              <a:t>a new proposed Solution)</a:t>
            </a:r>
            <a:endParaRPr lang="en-US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18241" y="354724"/>
            <a:ext cx="926224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 bwMode="gray">
          <a:xfrm>
            <a:off x="110363" y="2455797"/>
            <a:ext cx="914397" cy="45131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NF1(BL)</a:t>
            </a:r>
          </a:p>
        </p:txBody>
      </p:sp>
      <p:sp>
        <p:nvSpPr>
          <p:cNvPr id="14" name="Rectangle 13"/>
          <p:cNvSpPr/>
          <p:nvPr/>
        </p:nvSpPr>
        <p:spPr bwMode="gray">
          <a:xfrm>
            <a:off x="1620666" y="1446304"/>
            <a:ext cx="5394989" cy="247191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Service Framework 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7007414" y="2420792"/>
            <a:ext cx="698742" cy="258088"/>
          </a:xfrm>
          <a:prstGeom prst="straightConnector1">
            <a:avLst/>
          </a:prstGeom>
          <a:ln w="19050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024760" y="2678880"/>
            <a:ext cx="585266" cy="2576"/>
          </a:xfrm>
          <a:prstGeom prst="straightConnector1">
            <a:avLst/>
          </a:prstGeom>
          <a:ln w="19050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 bwMode="gray">
          <a:xfrm>
            <a:off x="3024125" y="567562"/>
            <a:ext cx="2667106" cy="442424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NF2 (Business Logic)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007414" y="2678880"/>
            <a:ext cx="698742" cy="265667"/>
          </a:xfrm>
          <a:prstGeom prst="straightConnector1">
            <a:avLst/>
          </a:prstGeom>
          <a:ln w="19050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318949" y="1050757"/>
            <a:ext cx="12025" cy="352260"/>
          </a:xfrm>
          <a:prstGeom prst="straightConnector1">
            <a:avLst/>
          </a:prstGeom>
          <a:ln w="19050">
            <a:solidFill>
              <a:schemeClr val="tx1"/>
            </a:solidFill>
            <a:miter lim="800000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7" name="Rectangle 7176"/>
          <p:cNvSpPr/>
          <p:nvPr/>
        </p:nvSpPr>
        <p:spPr>
          <a:xfrm>
            <a:off x="27119" y="4805733"/>
            <a:ext cx="2179122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b="1" dirty="0"/>
              <a:t>BL</a:t>
            </a:r>
            <a:r>
              <a:rPr lang="en-US" sz="1200" dirty="0"/>
              <a:t> = </a:t>
            </a:r>
            <a:r>
              <a:rPr lang="en-US" sz="1200" b="1" dirty="0"/>
              <a:t>Business Logic </a:t>
            </a:r>
          </a:p>
        </p:txBody>
      </p:sp>
      <p:sp>
        <p:nvSpPr>
          <p:cNvPr id="36" name="Rectangle 35"/>
          <p:cNvSpPr/>
          <p:nvPr/>
        </p:nvSpPr>
        <p:spPr bwMode="gray">
          <a:xfrm>
            <a:off x="7743534" y="2214059"/>
            <a:ext cx="914397" cy="45131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NF3(BL)</a:t>
            </a:r>
          </a:p>
        </p:txBody>
      </p:sp>
      <p:sp>
        <p:nvSpPr>
          <p:cNvPr id="39" name="Rectangle 38"/>
          <p:cNvSpPr/>
          <p:nvPr/>
        </p:nvSpPr>
        <p:spPr bwMode="gray">
          <a:xfrm>
            <a:off x="7738274" y="2721180"/>
            <a:ext cx="914397" cy="45131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NF4(BL)</a:t>
            </a:r>
          </a:p>
        </p:txBody>
      </p:sp>
      <p:sp>
        <p:nvSpPr>
          <p:cNvPr id="40" name="Rectangle 39"/>
          <p:cNvSpPr/>
          <p:nvPr/>
        </p:nvSpPr>
        <p:spPr bwMode="gray">
          <a:xfrm>
            <a:off x="2979450" y="4338167"/>
            <a:ext cx="2667106" cy="442424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rgbClr val="FFFF00"/>
                </a:solidFill>
              </a:rPr>
              <a:t>NRF</a:t>
            </a:r>
            <a:r>
              <a:rPr lang="en-US" dirty="0" smtClean="0">
                <a:solidFill>
                  <a:schemeClr val="bg1"/>
                </a:solidFill>
              </a:rPr>
              <a:t> (Business Logic)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302214" y="1103448"/>
            <a:ext cx="246119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b="1" dirty="0" smtClean="0"/>
              <a:t>SBI</a:t>
            </a:r>
            <a:endParaRPr lang="en-US" sz="1100" b="1" dirty="0"/>
          </a:p>
        </p:txBody>
      </p:sp>
      <p:sp>
        <p:nvSpPr>
          <p:cNvPr id="44" name="Rectangle 43"/>
          <p:cNvSpPr/>
          <p:nvPr/>
        </p:nvSpPr>
        <p:spPr>
          <a:xfrm>
            <a:off x="69370" y="2760371"/>
            <a:ext cx="246119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00" b="1" dirty="0" smtClean="0"/>
              <a:t>SBI</a:t>
            </a:r>
            <a:endParaRPr lang="en-US" sz="1100" b="1" dirty="0"/>
          </a:p>
        </p:txBody>
      </p:sp>
      <p:sp>
        <p:nvSpPr>
          <p:cNvPr id="42" name="Rectangle 41"/>
          <p:cNvSpPr/>
          <p:nvPr/>
        </p:nvSpPr>
        <p:spPr>
          <a:xfrm>
            <a:off x="4273308" y="3991177"/>
            <a:ext cx="246119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b="1" dirty="0" smtClean="0"/>
              <a:t>SBI</a:t>
            </a:r>
            <a:endParaRPr lang="en-US" sz="1100" b="1" dirty="0"/>
          </a:p>
        </p:txBody>
      </p:sp>
      <p:sp>
        <p:nvSpPr>
          <p:cNvPr id="45" name="Rectangle 44"/>
          <p:cNvSpPr/>
          <p:nvPr/>
        </p:nvSpPr>
        <p:spPr>
          <a:xfrm>
            <a:off x="6130311" y="2590256"/>
            <a:ext cx="2461190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00" b="1" dirty="0" smtClean="0"/>
              <a:t>SBI</a:t>
            </a:r>
            <a:endParaRPr lang="en-US" sz="1100" b="1" dirty="0"/>
          </a:p>
        </p:txBody>
      </p:sp>
      <p:sp>
        <p:nvSpPr>
          <p:cNvPr id="21" name="Rectangle 20"/>
          <p:cNvSpPr/>
          <p:nvPr/>
        </p:nvSpPr>
        <p:spPr bwMode="gray">
          <a:xfrm>
            <a:off x="2186311" y="2353815"/>
            <a:ext cx="1485040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Svc Reg. management</a:t>
            </a:r>
          </a:p>
        </p:txBody>
      </p:sp>
      <p:sp>
        <p:nvSpPr>
          <p:cNvPr id="22" name="Rectangle 21"/>
          <p:cNvSpPr/>
          <p:nvPr/>
        </p:nvSpPr>
        <p:spPr bwMode="gray">
          <a:xfrm>
            <a:off x="3694634" y="2353815"/>
            <a:ext cx="1427382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Discovery </a:t>
            </a:r>
            <a:r>
              <a:rPr lang="en-US" sz="1100" dirty="0">
                <a:solidFill>
                  <a:schemeClr val="bg1"/>
                </a:solidFill>
              </a:rPr>
              <a:t>management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gray">
          <a:xfrm>
            <a:off x="5139575" y="2361839"/>
            <a:ext cx="1427382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Authorization </a:t>
            </a:r>
            <a:r>
              <a:rPr lang="en-US" sz="1100" dirty="0">
                <a:solidFill>
                  <a:schemeClr val="bg1"/>
                </a:solidFill>
              </a:rPr>
              <a:t>management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gray">
          <a:xfrm>
            <a:off x="3688905" y="2691848"/>
            <a:ext cx="1427382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Load Balancing</a:t>
            </a:r>
          </a:p>
        </p:txBody>
      </p:sp>
      <p:sp>
        <p:nvSpPr>
          <p:cNvPr id="33" name="Rectangle 32"/>
          <p:cNvSpPr/>
          <p:nvPr/>
        </p:nvSpPr>
        <p:spPr bwMode="gray">
          <a:xfrm>
            <a:off x="2188605" y="2672370"/>
            <a:ext cx="1485040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Overload Control</a:t>
            </a:r>
          </a:p>
        </p:txBody>
      </p:sp>
      <p:sp>
        <p:nvSpPr>
          <p:cNvPr id="35" name="Rectangle 34"/>
          <p:cNvSpPr/>
          <p:nvPr/>
        </p:nvSpPr>
        <p:spPr bwMode="gray">
          <a:xfrm>
            <a:off x="5141869" y="2680393"/>
            <a:ext cx="1427382" cy="313758"/>
          </a:xfrm>
          <a:prstGeom prst="rect">
            <a:avLst/>
          </a:prstGeom>
          <a:solidFill>
            <a:schemeClr val="accent2"/>
          </a:solidFill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More Services…</a:t>
            </a:r>
          </a:p>
        </p:txBody>
      </p:sp>
    </p:spTree>
    <p:extLst>
      <p:ext uri="{BB962C8B-B14F-4D97-AF65-F5344CB8AC3E}">
        <p14:creationId xmlns:p14="http://schemas.microsoft.com/office/powerpoint/2010/main" val="67035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2571164"/>
            <a:ext cx="8590777" cy="2374547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2919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0023" y="2369489"/>
            <a:ext cx="8140834" cy="2097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Calibri" pitchFamily="34" charset="0"/>
              <a:buChar char="‐"/>
              <a:defRPr sz="20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1600" dirty="0" smtClean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36" name="Rectangle 35"/>
          <p:cNvSpPr/>
          <p:nvPr/>
        </p:nvSpPr>
        <p:spPr>
          <a:xfrm>
            <a:off x="127221" y="385252"/>
            <a:ext cx="901677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eeping the Rel-15 NFs intact by letting them take care of the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Business Logic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only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and keeping Rel-15 services/HTTP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API as is, i.e. the service framework consumes native messages generated by 3GPP service consumers/producers. 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Having the Rel-15 NFs talk to the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(via the existing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Rel-15 services/HTTP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API or native SBI used for 3GPP services) as a mediator between the NFs. 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emoves the burden of handling all of the Services communication aspects from the NFs/service consumers/producers. </a:t>
            </a:r>
          </a:p>
          <a:p>
            <a:pPr marL="742851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Discovery/selection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of peer service instance, message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authorization/authentication,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peer communication maintenance,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load balancing,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communication error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handling etc. are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handled by the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transparently to the 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business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logic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1"/>
            <a:endParaRPr 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Having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interact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with the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NRF to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learn about registered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services,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and as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such being able to perform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service discovery on behalf of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consumer NFs.</a:t>
            </a:r>
          </a:p>
          <a:p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 #3 does not have an explicit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Framework agent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; requires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component to interface with the 3GPP service consumers/producers, but this is left to the service framework implementation. The NFs can have the Service Framework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configured as an HTTP </a:t>
            </a:r>
            <a:r>
              <a:rPr lang="en-US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outbound proxy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or the like.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 Rel-15 NF talks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using the Rel-15 API as is. In addition, it may (or may not) be configured to suppress service discovery. In this mode, it can send its first actual service message, skipping NRF discovery-related interaction, allowing the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transparently take care of the NRF interaction on its behalf.</a:t>
            </a:r>
          </a:p>
          <a:p>
            <a:pPr marL="342900" indent="-342900">
              <a:buAutoNum type="arabicPeriod"/>
            </a:pPr>
            <a:endParaRPr lang="en-US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0" name="Title 1"/>
          <p:cNvSpPr>
            <a:spLocks noGrp="1"/>
          </p:cNvSpPr>
          <p:nvPr>
            <p:ph type="title"/>
          </p:nvPr>
        </p:nvSpPr>
        <p:spPr>
          <a:xfrm>
            <a:off x="993035" y="56354"/>
            <a:ext cx="8428421" cy="33553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Description and Key principles of Solution #3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171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19" y="125988"/>
            <a:ext cx="6562189" cy="355505"/>
          </a:xfrm>
        </p:spPr>
        <p:txBody>
          <a:bodyPr>
            <a:noAutofit/>
          </a:bodyPr>
          <a:lstStyle/>
          <a:p>
            <a:r>
              <a:rPr lang="en-US" sz="2400" dirty="0" smtClean="0"/>
              <a:t>Key principles of Solution #1 (3.1) – part I: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2571164"/>
            <a:ext cx="8590777" cy="2374547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09" y="823748"/>
            <a:ext cx="6143625" cy="16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50023" y="2369489"/>
            <a:ext cx="8140834" cy="2097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Calibri" pitchFamily="34" charset="0"/>
              <a:buChar char="‐"/>
              <a:defRPr sz="20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Calibri" pitchFamily="34" charset="0"/>
                <a:ea typeface="나눔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1600" dirty="0" smtClean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27221" y="2654270"/>
            <a:ext cx="887365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Complete separation between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(Discovery/selection of peer service instance, message authorization, peer communication maintenance, Load balance, communication error handling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handled by the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framework,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transparently to the business logic).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is an adapter between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3GPP defined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SAPA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as the Northbound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(relative to </a:t>
            </a:r>
            <a:r>
              <a:rPr lang="en-US" sz="15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) API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interface between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and the interface between them - not standardized by 3GPP.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“southbound” interface of the SAPo </a:t>
            </a:r>
            <a:r>
              <a:rPr lang="en-US" sz="15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(or may not) use (a Non-3GPP) standard protocol, e.g. AMQP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(standardized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by OASIS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561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1094282"/>
            <a:ext cx="8590777" cy="4489230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57" y="770021"/>
            <a:ext cx="6143625" cy="16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416" y="2507303"/>
            <a:ext cx="884538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Normally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is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standalone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component (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ie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it resides outside of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However SAPo </a:t>
            </a:r>
            <a:r>
              <a:rPr lang="en-GB" sz="15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be </a:t>
            </a:r>
          </a:p>
          <a:p>
            <a:r>
              <a:rPr lang="en-GB" sz="15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integrated into a service implementation (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)(as per section 6.3.1.2.4)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Per section 6.3.1.3.1, the procedures for the registration/de-registration/discovery of NF/NF service (instances) (w/ the </a:t>
            </a:r>
            <a:r>
              <a:rPr lang="en-GB" sz="1500" b="1" dirty="0">
                <a:latin typeface="Calibri" panose="020F0502020204030204" pitchFamily="34" charset="0"/>
                <a:cs typeface="Calibri" panose="020F0502020204030204" pitchFamily="34" charset="0"/>
              </a:rPr>
              <a:t>NRF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) are unchanged compared to R15.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Per section 6.3.1.4, the procedures for registration, de-registration and update of NF instances or NF service instances </a:t>
            </a:r>
            <a:r>
              <a:rPr lang="en-GB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do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not change on Stage 2 level.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Per section 6.3.1.3.2, the component, which performs service discovery (</a:t>
            </a:r>
            <a:r>
              <a:rPr lang="en-GB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eg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 invoke </a:t>
            </a:r>
            <a:r>
              <a:rPr lang="en-GB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Nnrf_NFDiscovery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       service) is the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Framework.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just sends a message to the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Framework.</a:t>
            </a:r>
            <a:endParaRPr lang="en-US" sz="1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Service Framework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then works in a proxy mode, 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i.e.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it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performs service discovery  (via the </a:t>
            </a:r>
            <a:r>
              <a:rPr lang="en-GB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NRF) followed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by a </a:t>
            </a:r>
            <a:r>
              <a:rPr lang="en-GB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message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delivery to the discovered service peer (this is done transparent to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10519" y="119113"/>
            <a:ext cx="6562189" cy="355505"/>
          </a:xfrm>
        </p:spPr>
        <p:txBody>
          <a:bodyPr>
            <a:noAutofit/>
          </a:bodyPr>
          <a:lstStyle/>
          <a:p>
            <a:r>
              <a:rPr lang="en-US" sz="2400" dirty="0" smtClean="0"/>
              <a:t>Key principles of Solution #1 (3.1) – part II: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56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1094282"/>
            <a:ext cx="8590777" cy="4489230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819" y="729196"/>
            <a:ext cx="4797425" cy="239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50023" y="3289297"/>
            <a:ext cx="85907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Complete separation between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Framework agent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is an adapter between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It is the 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       equivalent of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SAPo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of solution 3.1.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Framework agent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is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collocated with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</a:t>
            </a: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Logic</a:t>
            </a:r>
            <a:r>
              <a:rPr lang="en-GB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3GPP defines the Northbound API interface between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Framework agent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and the 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basic services such as Discovery, Svc Registration, Routing ctrl and authorization are        3GPP defined, while additional services may be vendor specific.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110519" y="125988"/>
            <a:ext cx="6562189" cy="3555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rgbClr val="20287C"/>
                </a:solidFill>
                <a:latin typeface="Calibri" pitchFamily="34" charset="0"/>
                <a:ea typeface="나눔고딕" pitchFamily="50" charset="-127"/>
                <a:cs typeface="+mj-cs"/>
              </a:defRPr>
            </a:lvl1pPr>
          </a:lstStyle>
          <a:p>
            <a:r>
              <a:rPr lang="en-US" sz="2400" dirty="0" smtClean="0"/>
              <a:t>Key principles of Solution #2 (3.2):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721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379" y="75486"/>
            <a:ext cx="8428421" cy="355505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smtClean="0">
                <a:solidFill>
                  <a:srgbClr val="FF0000"/>
                </a:solidFill>
              </a:rPr>
              <a:t>common</a:t>
            </a:r>
            <a:r>
              <a:rPr lang="en-US" sz="2400" dirty="0" smtClean="0"/>
              <a:t> between Solutions #1 and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23" y="1094282"/>
            <a:ext cx="8590777" cy="4489230"/>
          </a:xfrm>
        </p:spPr>
        <p:txBody>
          <a:bodyPr>
            <a:normAutofit/>
          </a:bodyPr>
          <a:lstStyle/>
          <a:p>
            <a:pPr lvl="1"/>
            <a:endParaRPr lang="en-US" sz="1600" dirty="0"/>
          </a:p>
          <a:p>
            <a:pPr marL="642938" lvl="1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400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73949" y="2843184"/>
            <a:ext cx="8428421" cy="3555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rgbClr val="20287C"/>
                </a:solidFill>
                <a:latin typeface="Calibri" pitchFamily="34" charset="0"/>
                <a:ea typeface="나눔고딕" pitchFamily="50" charset="-127"/>
                <a:cs typeface="+mj-cs"/>
              </a:defRPr>
            </a:lvl1pPr>
          </a:lstStyle>
          <a:p>
            <a:r>
              <a:rPr lang="en-US" sz="2400" dirty="0" smtClean="0"/>
              <a:t>The </a:t>
            </a:r>
            <a:r>
              <a:rPr lang="en-US" sz="2400" dirty="0" smtClean="0">
                <a:solidFill>
                  <a:srgbClr val="FF0000"/>
                </a:solidFill>
              </a:rPr>
              <a:t>differences</a:t>
            </a:r>
            <a:r>
              <a:rPr lang="en-US" sz="2400" dirty="0" smtClean="0"/>
              <a:t> between Solutions #1 and #2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5416" y="551082"/>
            <a:ext cx="89134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Complete separation between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Having an adapter between the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(SAPo(#1)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Framework agent(#2)).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3GPP defined Northbound API interface between the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and the adapter 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      (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SAPo/Framework agent).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Both solutions keep the Rel-15 stage 2 services and corresponding stage 3 HTTP API intact. This includes the services provided by the NRF.</a:t>
            </a:r>
          </a:p>
        </p:txBody>
      </p:sp>
      <p:sp>
        <p:nvSpPr>
          <p:cNvPr id="7" name="Rectangle 6"/>
          <p:cNvSpPr/>
          <p:nvPr/>
        </p:nvSpPr>
        <p:spPr>
          <a:xfrm>
            <a:off x="151075" y="3291115"/>
            <a:ext cx="87897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Adapter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SAPo/Framework agent)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– in solution #1 are normally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expected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to be separate (integration is not precluded). In solution #2 they are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always integrated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together.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not standardized in 3GPP in solution #1 . While in solution #2 some key/basic    services are standardized in 3GPP. </a:t>
            </a:r>
            <a:endParaRPr lang="en-US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“Southbound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” interface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In solution #1 the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interface between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Adapter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SAPo</a:t>
            </a: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is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not standardized in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3GPP, while in solution #2 it is implicitly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standardized in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3GPP, as in solution #2 the key/basic services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are standardized in 3GPP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0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6126" y="548144"/>
            <a:ext cx="4137917" cy="309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500" b="1" dirty="0" smtClean="0"/>
              <a:t>Solution #1</a:t>
            </a:r>
            <a:endParaRPr lang="en-US" sz="15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60616" y="572193"/>
            <a:ext cx="2109020" cy="240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1500" b="1" dirty="0" smtClean="0"/>
              <a:t>Solution #2</a:t>
            </a:r>
            <a:endParaRPr lang="en-US" sz="1500" b="1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2379" y="42966"/>
            <a:ext cx="8428421" cy="355505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ros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Cons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of Solutions #1 and #2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9492" y="746277"/>
            <a:ext cx="40557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Pros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not defined by 3GPP -           enables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rich and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easily extendable                       implementations. Enables vendors to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leverage industry service frameworks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APIs between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and the          adapter (SAPo)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may be used in the future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protocols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beyond HTTP.</a:t>
            </a:r>
          </a:p>
        </p:txBody>
      </p:sp>
      <p:sp>
        <p:nvSpPr>
          <p:cNvPr id="5" name="Rectangle 4"/>
          <p:cNvSpPr/>
          <p:nvPr/>
        </p:nvSpPr>
        <p:spPr>
          <a:xfrm>
            <a:off x="385637" y="2454437"/>
            <a:ext cx="4103469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Cons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Having a standardized SAPA (Northbound API     interface) requires the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to               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implement an API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within an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API, i.e.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irst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the         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Business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Logic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 needs to create and populate an HTTP message based on the Rel15 stage 2 and 3 definitions of NF services (23.502 5.2).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Then instead 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of simply forwarding this message,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needs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to “tunnel” it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over an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API message. 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Consequently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, communication is not                    transparent any more to the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Logic.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addition, metadata required in SAPA to reflect the critical 5G message elements results in duplication of information.</a:t>
            </a: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19099" y="769601"/>
            <a:ext cx="4221701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Pros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APIs between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adapter (Framework agent)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may be used in the future for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protocols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beyond HTTP.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639585" y="2646908"/>
            <a:ext cx="4572000" cy="21390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Cons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Framework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services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(and its interface to the adapter(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Framework agent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)) are unnecessarily defined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by 3GPP. It would be better to leverage industry existing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services/solutions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The API within an API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indicated for solution #1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Mandating colocation of the 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Business Logic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adapter</a:t>
            </a:r>
            <a:r>
              <a:rPr lang="en-US" sz="1300" b="1" dirty="0">
                <a:latin typeface="Calibri" panose="020F0502020204030204" pitchFamily="34" charset="0"/>
                <a:cs typeface="Calibri" panose="020F0502020204030204" pitchFamily="34" charset="0"/>
              </a:rPr>
              <a:t> (Framework agent)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en-US" sz="1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cause unnecessary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tight coupling, which makes testing and deployments more complicated and </a:t>
            </a:r>
            <a:r>
              <a:rPr lang="en-US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less agile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2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racle 2012">
      <a:dk1>
        <a:sysClr val="windowText" lastClr="000000"/>
      </a:dk1>
      <a:lt1>
        <a:sysClr val="window" lastClr="FFFFFF"/>
      </a:lt1>
      <a:dk2>
        <a:srgbClr val="424545"/>
      </a:dk2>
      <a:lt2>
        <a:srgbClr val="A3A3A3"/>
      </a:lt2>
      <a:accent1>
        <a:srgbClr val="FF1414"/>
      </a:accent1>
      <a:accent2>
        <a:srgbClr val="E5E5E5"/>
      </a:accent2>
      <a:accent3>
        <a:srgbClr val="8BAAC3"/>
      </a:accent3>
      <a:accent4>
        <a:srgbClr val="5B6981"/>
      </a:accent4>
      <a:accent5>
        <a:srgbClr val="7D7369"/>
      </a:accent5>
      <a:accent6>
        <a:srgbClr val="786464"/>
      </a:accent6>
      <a:hlink>
        <a:srgbClr val="0000FF"/>
      </a:hlink>
      <a:folHlink>
        <a:srgbClr val="800080"/>
      </a:folHlink>
    </a:clrScheme>
    <a:fontScheme name="Oracle 20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Sales Presentation" ma:contentTypeID="0x010100F3993B6A6E2F404AB92F68119BFE50C60A004074E5A024A431419D2AFF9A57026709" ma:contentTypeVersion="23" ma:contentTypeDescription="Presentation materials for business and technology positioning" ma:contentTypeScope="" ma:versionID="6cb12d25ffd62b6cef70161faad40597">
  <xsd:schema xmlns:xsd="http://www.w3.org/2001/XMLSchema" xmlns:xs="http://www.w3.org/2001/XMLSchema" xmlns:p="http://schemas.microsoft.com/office/2006/metadata/properties" xmlns:ns1="http://schemas.microsoft.com/sharepoint/v3" xmlns:ns3="e504c6c1-9987-4486-8575-670bfa72e1f0" xmlns:ns4="8ab2eac7-e5b8-404f-9d53-282044a940b2" targetNamespace="http://schemas.microsoft.com/office/2006/metadata/properties" ma:root="true" ma:fieldsID="fdf153faee8af796e18c7d29acf106fb" ns1:_="" ns3:_="" ns4:_="">
    <xsd:import namespace="http://schemas.microsoft.com/sharepoint/v3"/>
    <xsd:import namespace="e504c6c1-9987-4486-8575-670bfa72e1f0"/>
    <xsd:import namespace="8ab2eac7-e5b8-404f-9d53-282044a940b2"/>
    <xsd:element name="properties">
      <xsd:complexType>
        <xsd:sequence>
          <xsd:element name="documentManagement">
            <xsd:complexType>
              <xsd:all>
                <xsd:element ref="ns1:ReportOwner"/>
                <xsd:element ref="ns4:Description0"/>
                <xsd:element ref="ns4:Internal_x0020_Only"/>
                <xsd:element ref="ns4:Expiration_x0020_Date0" minOccurs="0"/>
                <xsd:element ref="ns4:Competitor" minOccurs="0"/>
                <xsd:element ref="ns4:Partner" minOccurs="0"/>
                <xsd:element ref="ns3:TaxCatchAll" minOccurs="0"/>
                <xsd:element ref="ns3:TaxCatchAllLabel" minOccurs="0"/>
                <xsd:element ref="ns3:ne071aa0bf4641c696b889c0b1fb9d43" minOccurs="0"/>
                <xsd:element ref="ns3:_dlc_DocId" minOccurs="0"/>
                <xsd:element ref="ns3:_dlc_DocIdUrl" minOccurs="0"/>
                <xsd:element ref="ns3:_dlc_DocIdPersistId" minOccurs="0"/>
                <xsd:element ref="ns3:k81dcecd352344e08bcd1865548d847b" minOccurs="0"/>
                <xsd:element ref="ns3:gc4276728243421bb3e3e990c094202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eportOwner" ma:index="5" ma:displayName="Owner" ma:description="Owner of this document" ma:list="UserInfo" ma:internalName="ReportOwn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04c6c1-9987-4486-8575-670bfa72e1f0" elementFormDefault="qualified">
    <xsd:import namespace="http://schemas.microsoft.com/office/2006/documentManagement/types"/>
    <xsd:import namespace="http://schemas.microsoft.com/office/infopath/2007/PartnerControls"/>
    <xsd:element name="TaxCatchAll" ma:index="11" nillable="true" ma:displayName="Taxonomy Catch All Column" ma:hidden="true" ma:list="{ea5db3b9-ae46-4edb-8418-d05d108306cd}" ma:internalName="TaxCatchAll" ma:showField="CatchAllData" ma:web="e504c6c1-9987-4486-8575-670bfa72e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ea5db3b9-ae46-4edb-8418-d05d108306cd}" ma:internalName="TaxCatchAllLabel" ma:readOnly="true" ma:showField="CatchAllDataLabel" ma:web="e504c6c1-9987-4486-8575-670bfa72e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e071aa0bf4641c696b889c0b1fb9d43" ma:index="14" ma:taxonomy="true" ma:internalName="ne071aa0bf4641c696b889c0b1fb9d43" ma:taxonomyFieldName="Solutions" ma:displayName="Solutions" ma:readOnly="false" ma:default="" ma:fieldId="{7e071aa0-bf46-41c6-96b8-89c0b1fb9d43}" ma:taxonomyMulti="true" ma:sspId="499ef6fe-8846-4c3d-a09e-77401e182c45" ma:termSetId="ce944bd3-9bf8-4bd4-bbae-8dc4754a97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19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1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k81dcecd352344e08bcd1865548d847b" ma:index="22" ma:taxonomy="true" ma:internalName="k81dcecd352344e08bcd1865548d847b" ma:taxonomyFieldName="Products" ma:displayName="Products" ma:readOnly="false" ma:default="" ma:fieldId="{481dcecd-3523-44e0-8bcd-1865548d847b}" ma:taxonomyMulti="true" ma:sspId="499ef6fe-8846-4c3d-a09e-77401e182c45" ma:termSetId="61443f87-0573-43d9-9aa9-3c4a96d17c3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c4276728243421bb3e3e990c0942020" ma:index="23" nillable="true" ma:taxonomy="true" ma:internalName="gc4276728243421bb3e3e990c0942020" ma:taxonomyFieldName="Platform" ma:displayName="Platform" ma:readOnly="false" ma:default="" ma:fieldId="{0c427672-8243-421b-b3e3-e990c0942020}" ma:taxonomyMulti="true" ma:sspId="499ef6fe-8846-4c3d-a09e-77401e182c45" ma:termSetId="dec6e48d-e0af-4484-92f4-9c0c01811740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b2eac7-e5b8-404f-9d53-282044a940b2" elementFormDefault="qualified">
    <xsd:import namespace="http://schemas.microsoft.com/office/2006/documentManagement/types"/>
    <xsd:import namespace="http://schemas.microsoft.com/office/infopath/2007/PartnerControls"/>
    <xsd:element name="Description0" ma:index="6" ma:displayName="Description" ma:internalName="Description0" ma:readOnly="false">
      <xsd:simpleType>
        <xsd:restriction base="dms:Note">
          <xsd:maxLength value="255"/>
        </xsd:restriction>
      </xsd:simpleType>
    </xsd:element>
    <xsd:element name="Internal_x0020_Only" ma:index="7" ma:displayName="Permission Level" ma:format="Dropdown" ma:internalName="Internal_x0020_Only" ma:readOnly="false">
      <xsd:simpleType>
        <xsd:restriction base="dms:Choice">
          <xsd:enumeration value="Internal Only"/>
          <xsd:enumeration value="Under NDA"/>
          <xsd:enumeration value="Partner"/>
          <xsd:enumeration value="Public"/>
        </xsd:restriction>
      </xsd:simpleType>
    </xsd:element>
    <xsd:element name="Expiration_x0020_Date0" ma:index="8" nillable="true" ma:displayName="Expiration Date" ma:format="DateOnly" ma:internalName="Expiration_x0020_Date0">
      <xsd:simpleType>
        <xsd:restriction base="dms:DateTime"/>
      </xsd:simpleType>
    </xsd:element>
    <xsd:element name="Competitor" ma:index="9" nillable="true" ma:displayName="Competitor" ma:internalName="Competito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catel-Lucent"/>
                    <xsd:enumeration value="Audiocodes"/>
                    <xsd:enumeration value="Avaya-Sipera"/>
                    <xsd:enumeration value="Broadsoft"/>
                    <xsd:enumeration value="CA"/>
                    <xsd:enumeration value="Cisco"/>
                    <xsd:enumeration value="Dialogic"/>
                    <xsd:enumeration value="Ericsson"/>
                    <xsd:enumeration value="Genband"/>
                    <xsd:enumeration value="Huawei"/>
                    <xsd:enumeration value="Metaswitch"/>
                    <xsd:enumeration value="Netscout"/>
                    <xsd:enumeration value="Prognosis"/>
                    <xsd:enumeration value="Riverbed"/>
                    <xsd:enumeration value="Sansay"/>
                    <xsd:enumeration value="SecureLogix"/>
                    <xsd:enumeration value="Sonus"/>
                    <xsd:enumeration value="Tekelec"/>
                  </xsd:restriction>
                </xsd:simpleType>
              </xsd:element>
            </xsd:sequence>
          </xsd:extension>
        </xsd:complexContent>
      </xsd:complexType>
    </xsd:element>
    <xsd:element name="Partner" ma:index="10" nillable="true" ma:displayName="Partner" ma:internalName="Partn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ppNeta"/>
                    <xsd:enumeration value="Alcatel-Lucent"/>
                    <xsd:enumeration value="Avaya"/>
                    <xsd:enumeration value="Broadsoft"/>
                    <xsd:enumeration value="Cisco"/>
                    <xsd:enumeration value="Fujitsu"/>
                    <xsd:enumeration value="Genesys"/>
                    <xsd:enumeration value="HP"/>
                    <xsd:enumeration value="IBM"/>
                    <xsd:enumeration value="Microsoft"/>
                    <xsd:enumeration value="Napatech"/>
                    <xsd:enumeration value="NICE"/>
                    <xsd:enumeration value="Polycom"/>
                  </xsd:restriction>
                </xsd:simple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3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tner xmlns="8ab2eac7-e5b8-404f-9d53-282044a940b2"/>
    <k81dcecd352344e08bcd1865548d847b xmlns="e504c6c1-9987-4486-8575-670bfa72e1f0">
      <Terms xmlns="http://schemas.microsoft.com/office/infopath/2007/PartnerControls">
        <TermInfo xmlns="http://schemas.microsoft.com/office/infopath/2007/PartnerControls">
          <TermName xmlns="http://schemas.microsoft.com/office/infopath/2007/PartnerControls">Palladion</TermName>
          <TermId xmlns="http://schemas.microsoft.com/office/infopath/2007/PartnerControls">3a8a0204-b3b9-4ef3-bf34-3b64bc5449e0</TermId>
        </TermInfo>
      </Terms>
    </k81dcecd352344e08bcd1865548d847b>
    <Internal_x0020_Only xmlns="8ab2eac7-e5b8-404f-9d53-282044a940b2">Internal Only</Internal_x0020_Only>
    <TaxCatchAll xmlns="e504c6c1-9987-4486-8575-670bfa72e1f0">
      <Value>384</Value>
      <Value>49</Value>
    </TaxCatchAll>
    <Competitor xmlns="8ab2eac7-e5b8-404f-9d53-282044a940b2"/>
    <ne071aa0bf4641c696b889c0b1fb9d43 xmlns="e504c6c1-9987-4486-8575-670bfa72e1f0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Enterprise Solutions</TermName>
          <TermId xmlns="http://schemas.microsoft.com/office/infopath/2007/PartnerControls">63a7e8d1-9b8d-4d8c-b5a6-b9852983960c</TermId>
        </TermInfo>
      </Terms>
    </ne071aa0bf4641c696b889c0b1fb9d43>
    <Expiration_x0020_Date0 xmlns="8ab2eac7-e5b8-404f-9d53-282044a940b2" xsi:nil="true"/>
    <ReportOwner xmlns="http://schemas.microsoft.com/sharepoint/v3">
      <UserInfo>
        <DisplayName>Carl Blume</DisplayName>
        <AccountId>284</AccountId>
        <AccountType/>
      </UserInfo>
    </ReportOwner>
    <Description0 xmlns="8ab2eac7-e5b8-404f-9d53-282044a940b2"/>
    <_dlc_DocId xmlns="e504c6c1-9987-4486-8575-670bfa72e1f0">XXXX-1096-2529</_dlc_DocId>
    <_dlc_DocIdUrl xmlns="e504c6c1-9987-4486-8575-670bfa72e1f0">
      <Url>https://sp.acmepacket.com/Marketing/_layouts/DocIdRedir.aspx?ID=XXXX-1096-2529</Url>
      <Description>XXXX-1096-2529</Description>
    </_dlc_DocIdUrl>
    <gc4276728243421bb3e3e990c0942020 xmlns="e504c6c1-9987-4486-8575-670bfa72e1f0">
      <Terms xmlns="http://schemas.microsoft.com/office/infopath/2007/PartnerControls"/>
    </gc4276728243421bb3e3e990c0942020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C7D824B-A618-4AC3-B2A0-13C7E05CA4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CA9288-7359-4712-822B-10D5AA225E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504c6c1-9987-4486-8575-670bfa72e1f0"/>
    <ds:schemaRef ds:uri="8ab2eac7-e5b8-404f-9d53-282044a940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BAF2245-041D-459B-B8CC-9768443C318D}">
  <ds:schemaRefs>
    <ds:schemaRef ds:uri="http://purl.org/dc/elements/1.1/"/>
    <ds:schemaRef ds:uri="http://schemas.microsoft.com/office/2006/documentManagement/types"/>
    <ds:schemaRef ds:uri="http://schemas.microsoft.com/sharepoint/v3"/>
    <ds:schemaRef ds:uri="http://purl.org/dc/terms/"/>
    <ds:schemaRef ds:uri="e504c6c1-9987-4486-8575-670bfa72e1f0"/>
    <ds:schemaRef ds:uri="http://purl.org/dc/dcmitype/"/>
    <ds:schemaRef ds:uri="8ab2eac7-e5b8-404f-9d53-282044a940b2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51F44E9-EDB7-41D5-BC29-7C19932FD05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61858</TotalTime>
  <Words>1632</Words>
  <Application>Microsoft Office PowerPoint</Application>
  <PresentationFormat>On-screen Show (16:9)</PresentationFormat>
  <Paragraphs>121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맑은 고딕</vt:lpstr>
      <vt:lpstr>Arial</vt:lpstr>
      <vt:lpstr>Calibri</vt:lpstr>
      <vt:lpstr>Verdana</vt:lpstr>
      <vt:lpstr>Wingdings</vt:lpstr>
      <vt:lpstr>나눔고딕</vt:lpstr>
      <vt:lpstr>Office 테마</vt:lpstr>
      <vt:lpstr>Discussion on eSBA  Key Issue 3: Improvements to service framework related aspects</vt:lpstr>
      <vt:lpstr>Introduction</vt:lpstr>
      <vt:lpstr>Solution #3 (a new proposed Solution)</vt:lpstr>
      <vt:lpstr>Description and Key principles of Solution #3 </vt:lpstr>
      <vt:lpstr>Key principles of Solution #1 (3.1) – part I:</vt:lpstr>
      <vt:lpstr>Key principles of Solution #1 (3.1) – part II:</vt:lpstr>
      <vt:lpstr>PowerPoint Presentation</vt:lpstr>
      <vt:lpstr>The common between Solutions #1 and #2</vt:lpstr>
      <vt:lpstr>The Pros and Cons of Solutions #1 and #2</vt:lpstr>
      <vt:lpstr>The common between Solutions #1 and #2 and #3</vt:lpstr>
      <vt:lpstr>The Pros and Cons of Solutions #3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</dc:title>
  <dc:creator>ubaniel</dc:creator>
  <cp:lastModifiedBy>Oracle</cp:lastModifiedBy>
  <cp:revision>2350</cp:revision>
  <cp:lastPrinted>2012-08-21T21:28:08Z</cp:lastPrinted>
  <dcterms:created xsi:type="dcterms:W3CDTF">2013-05-14T19:29:41Z</dcterms:created>
  <dcterms:modified xsi:type="dcterms:W3CDTF">2018-06-26T02:36:55Z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0x010100F3993B6A6E2F404AB92F68119BFE50C60A004074E5A024A431419D2AFF9A57026709</vt:lpwstr>
  </property>
  <property fmtid="{D5CDD505-2E9C-101B-9397-08002B2CF9AE}" pid="3" name="_dlc_DocIdItemGuid">
    <vt:lpwstr>6d1b242e-3148-481a-b8bb-676adba9917d</vt:lpwstr>
  </property>
  <property fmtid="{D5CDD505-2E9C-101B-9397-08002B2CF9AE}" pid="4" name="Platform">
    <vt:lpwstr/>
  </property>
  <property fmtid="{D5CDD505-2E9C-101B-9397-08002B2CF9AE}" pid="5" name="Solutions">
    <vt:lpwstr>49;#Enterprise Solutions|63a7e8d1-9b8d-4d8c-b5a6-b9852983960c</vt:lpwstr>
  </property>
  <property fmtid="{D5CDD505-2E9C-101B-9397-08002B2CF9AE}" pid="6" name="Products">
    <vt:lpwstr>384;#Palladion|3a8a0204-b3b9-4ef3-bf34-3b64bc5449e0</vt:lpwstr>
  </property>
</Properties>
</file>