
<file path=[Content_Types].xml><?xml version="1.0" encoding="utf-8"?>
<Types xmlns="http://schemas.openxmlformats.org/package/2006/content-types">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3" r:id="rId7"/>
    <p:sldId id="261" r:id="rId8"/>
    <p:sldId id="262"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5" autoAdjust="0"/>
    <p:restoredTop sz="94660"/>
  </p:normalViewPr>
  <p:slideViewPr>
    <p:cSldViewPr snapToGrid="0">
      <p:cViewPr varScale="1">
        <p:scale>
          <a:sx n="85" d="100"/>
          <a:sy n="85" d="100"/>
        </p:scale>
        <p:origin x="54"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I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E6E0FE0C-2902-4A7F-97EC-CA59D9E066E5}" type="datetimeFigureOut">
              <a:rPr lang="en-IN" smtClean="0"/>
              <a:t>31-05-2018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80CAD9CE-AFD2-442A-82B4-DFEB7DD7908E}" type="slidenum">
              <a:rPr lang="en-IN" smtClean="0"/>
              <a:t>‹#›</a:t>
            </a:fld>
            <a:endParaRPr lang="en-IN"/>
          </a:p>
        </p:txBody>
      </p:sp>
    </p:spTree>
    <p:extLst>
      <p:ext uri="{BB962C8B-B14F-4D97-AF65-F5344CB8AC3E}">
        <p14:creationId xmlns:p14="http://schemas.microsoft.com/office/powerpoint/2010/main" val="6047957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E6E0FE0C-2902-4A7F-97EC-CA59D9E066E5}" type="datetimeFigureOut">
              <a:rPr lang="en-IN" smtClean="0"/>
              <a:t>31-05-2018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80CAD9CE-AFD2-442A-82B4-DFEB7DD7908E}" type="slidenum">
              <a:rPr lang="en-IN" smtClean="0"/>
              <a:t>‹#›</a:t>
            </a:fld>
            <a:endParaRPr lang="en-IN"/>
          </a:p>
        </p:txBody>
      </p:sp>
    </p:spTree>
    <p:extLst>
      <p:ext uri="{BB962C8B-B14F-4D97-AF65-F5344CB8AC3E}">
        <p14:creationId xmlns:p14="http://schemas.microsoft.com/office/powerpoint/2010/main" val="32569445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E6E0FE0C-2902-4A7F-97EC-CA59D9E066E5}" type="datetimeFigureOut">
              <a:rPr lang="en-IN" smtClean="0"/>
              <a:t>31-05-2018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80CAD9CE-AFD2-442A-82B4-DFEB7DD7908E}" type="slidenum">
              <a:rPr lang="en-IN" smtClean="0"/>
              <a:t>‹#›</a:t>
            </a:fld>
            <a:endParaRPr lang="en-IN"/>
          </a:p>
        </p:txBody>
      </p:sp>
    </p:spTree>
    <p:extLst>
      <p:ext uri="{BB962C8B-B14F-4D97-AF65-F5344CB8AC3E}">
        <p14:creationId xmlns:p14="http://schemas.microsoft.com/office/powerpoint/2010/main" val="8177159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E6E0FE0C-2902-4A7F-97EC-CA59D9E066E5}" type="datetimeFigureOut">
              <a:rPr lang="en-IN" smtClean="0"/>
              <a:t>31-05-2018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80CAD9CE-AFD2-442A-82B4-DFEB7DD7908E}" type="slidenum">
              <a:rPr lang="en-IN" smtClean="0"/>
              <a:t>‹#›</a:t>
            </a:fld>
            <a:endParaRPr lang="en-IN"/>
          </a:p>
        </p:txBody>
      </p:sp>
    </p:spTree>
    <p:extLst>
      <p:ext uri="{BB962C8B-B14F-4D97-AF65-F5344CB8AC3E}">
        <p14:creationId xmlns:p14="http://schemas.microsoft.com/office/powerpoint/2010/main" val="12973102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I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6E0FE0C-2902-4A7F-97EC-CA59D9E066E5}" type="datetimeFigureOut">
              <a:rPr lang="en-IN" smtClean="0"/>
              <a:t>31-05-2018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80CAD9CE-AFD2-442A-82B4-DFEB7DD7908E}" type="slidenum">
              <a:rPr lang="en-IN" smtClean="0"/>
              <a:t>‹#›</a:t>
            </a:fld>
            <a:endParaRPr lang="en-IN"/>
          </a:p>
        </p:txBody>
      </p:sp>
    </p:spTree>
    <p:extLst>
      <p:ext uri="{BB962C8B-B14F-4D97-AF65-F5344CB8AC3E}">
        <p14:creationId xmlns:p14="http://schemas.microsoft.com/office/powerpoint/2010/main" val="39337773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E6E0FE0C-2902-4A7F-97EC-CA59D9E066E5}" type="datetimeFigureOut">
              <a:rPr lang="en-IN" smtClean="0"/>
              <a:t>31-05-2018</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80CAD9CE-AFD2-442A-82B4-DFEB7DD7908E}" type="slidenum">
              <a:rPr lang="en-IN" smtClean="0"/>
              <a:t>‹#›</a:t>
            </a:fld>
            <a:endParaRPr lang="en-IN"/>
          </a:p>
        </p:txBody>
      </p:sp>
    </p:spTree>
    <p:extLst>
      <p:ext uri="{BB962C8B-B14F-4D97-AF65-F5344CB8AC3E}">
        <p14:creationId xmlns:p14="http://schemas.microsoft.com/office/powerpoint/2010/main" val="38231422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I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E6E0FE0C-2902-4A7F-97EC-CA59D9E066E5}" type="datetimeFigureOut">
              <a:rPr lang="en-IN" smtClean="0"/>
              <a:t>31-05-2018</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80CAD9CE-AFD2-442A-82B4-DFEB7DD7908E}" type="slidenum">
              <a:rPr lang="en-IN" smtClean="0"/>
              <a:t>‹#›</a:t>
            </a:fld>
            <a:endParaRPr lang="en-IN"/>
          </a:p>
        </p:txBody>
      </p:sp>
    </p:spTree>
    <p:extLst>
      <p:ext uri="{BB962C8B-B14F-4D97-AF65-F5344CB8AC3E}">
        <p14:creationId xmlns:p14="http://schemas.microsoft.com/office/powerpoint/2010/main" val="15095010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E6E0FE0C-2902-4A7F-97EC-CA59D9E066E5}" type="datetimeFigureOut">
              <a:rPr lang="en-IN" smtClean="0"/>
              <a:t>31-05-2018</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80CAD9CE-AFD2-442A-82B4-DFEB7DD7908E}" type="slidenum">
              <a:rPr lang="en-IN" smtClean="0"/>
              <a:t>‹#›</a:t>
            </a:fld>
            <a:endParaRPr lang="en-IN"/>
          </a:p>
        </p:txBody>
      </p:sp>
    </p:spTree>
    <p:extLst>
      <p:ext uri="{BB962C8B-B14F-4D97-AF65-F5344CB8AC3E}">
        <p14:creationId xmlns:p14="http://schemas.microsoft.com/office/powerpoint/2010/main" val="28047444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E0FE0C-2902-4A7F-97EC-CA59D9E066E5}" type="datetimeFigureOut">
              <a:rPr lang="en-IN" smtClean="0"/>
              <a:t>31-05-2018</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80CAD9CE-AFD2-442A-82B4-DFEB7DD7908E}" type="slidenum">
              <a:rPr lang="en-IN" smtClean="0"/>
              <a:t>‹#›</a:t>
            </a:fld>
            <a:endParaRPr lang="en-IN"/>
          </a:p>
        </p:txBody>
      </p:sp>
    </p:spTree>
    <p:extLst>
      <p:ext uri="{BB962C8B-B14F-4D97-AF65-F5344CB8AC3E}">
        <p14:creationId xmlns:p14="http://schemas.microsoft.com/office/powerpoint/2010/main" val="206812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I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6E0FE0C-2902-4A7F-97EC-CA59D9E066E5}" type="datetimeFigureOut">
              <a:rPr lang="en-IN" smtClean="0"/>
              <a:t>31-05-2018</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80CAD9CE-AFD2-442A-82B4-DFEB7DD7908E}" type="slidenum">
              <a:rPr lang="en-IN" smtClean="0"/>
              <a:t>‹#›</a:t>
            </a:fld>
            <a:endParaRPr lang="en-IN"/>
          </a:p>
        </p:txBody>
      </p:sp>
    </p:spTree>
    <p:extLst>
      <p:ext uri="{BB962C8B-B14F-4D97-AF65-F5344CB8AC3E}">
        <p14:creationId xmlns:p14="http://schemas.microsoft.com/office/powerpoint/2010/main" val="4953767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I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6E0FE0C-2902-4A7F-97EC-CA59D9E066E5}" type="datetimeFigureOut">
              <a:rPr lang="en-IN" smtClean="0"/>
              <a:t>31-05-2018</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80CAD9CE-AFD2-442A-82B4-DFEB7DD7908E}" type="slidenum">
              <a:rPr lang="en-IN" smtClean="0"/>
              <a:t>‹#›</a:t>
            </a:fld>
            <a:endParaRPr lang="en-IN"/>
          </a:p>
        </p:txBody>
      </p:sp>
    </p:spTree>
    <p:extLst>
      <p:ext uri="{BB962C8B-B14F-4D97-AF65-F5344CB8AC3E}">
        <p14:creationId xmlns:p14="http://schemas.microsoft.com/office/powerpoint/2010/main" val="39162228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E0FE0C-2902-4A7F-97EC-CA59D9E066E5}" type="datetimeFigureOut">
              <a:rPr lang="en-IN" smtClean="0"/>
              <a:t>31-05-2018</a:t>
            </a:fld>
            <a:endParaRPr lang="en-I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CAD9CE-AFD2-442A-82B4-DFEB7DD7908E}" type="slidenum">
              <a:rPr lang="en-IN" smtClean="0"/>
              <a:t>‹#›</a:t>
            </a:fld>
            <a:endParaRPr lang="en-IN"/>
          </a:p>
        </p:txBody>
      </p:sp>
    </p:spTree>
    <p:extLst>
      <p:ext uri="{BB962C8B-B14F-4D97-AF65-F5344CB8AC3E}">
        <p14:creationId xmlns:p14="http://schemas.microsoft.com/office/powerpoint/2010/main" val="24675013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w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IN" altLang="ja-JP" dirty="0" smtClean="0"/>
              <a:t>SA2: Analysis on UDM/AUSF Discovery (Agenda 6.5.4)</a:t>
            </a:r>
            <a:endParaRPr lang="en-IN" dirty="0"/>
          </a:p>
        </p:txBody>
      </p:sp>
      <p:sp>
        <p:nvSpPr>
          <p:cNvPr id="3" name="Subtitle 2"/>
          <p:cNvSpPr>
            <a:spLocks noGrp="1"/>
          </p:cNvSpPr>
          <p:nvPr>
            <p:ph type="subTitle" idx="1"/>
          </p:nvPr>
        </p:nvSpPr>
        <p:spPr/>
        <p:txBody>
          <a:bodyPr/>
          <a:lstStyle/>
          <a:p>
            <a:r>
              <a:rPr lang="en-IN" dirty="0" smtClean="0"/>
              <a:t>NEC, Nokia, </a:t>
            </a:r>
            <a:r>
              <a:rPr lang="en-IN" dirty="0" smtClean="0"/>
              <a:t>Ericsson</a:t>
            </a:r>
          </a:p>
          <a:p>
            <a:r>
              <a:rPr lang="en-IN" dirty="0" smtClean="0"/>
              <a:t>S2-186078</a:t>
            </a:r>
            <a:endParaRPr lang="en-IN" dirty="0"/>
          </a:p>
        </p:txBody>
      </p:sp>
    </p:spTree>
    <p:extLst>
      <p:ext uri="{BB962C8B-B14F-4D97-AF65-F5344CB8AC3E}">
        <p14:creationId xmlns:p14="http://schemas.microsoft.com/office/powerpoint/2010/main" val="24805284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ltLang="ja-JP" dirty="0" smtClean="0"/>
              <a:t>SA3 LS [</a:t>
            </a:r>
            <a:r>
              <a:rPr lang="en-US" altLang="ja-JP" dirty="0" smtClean="0"/>
              <a:t>S3-181494</a:t>
            </a:r>
            <a:r>
              <a:rPr lang="en-IN" altLang="ja-JP" dirty="0" smtClean="0"/>
              <a:t>] to SA2, CT1 and CT4 </a:t>
            </a:r>
            <a:endParaRPr lang="en-IN" dirty="0"/>
          </a:p>
        </p:txBody>
      </p:sp>
      <p:sp>
        <p:nvSpPr>
          <p:cNvPr id="3" name="Content Placeholder 2"/>
          <p:cNvSpPr>
            <a:spLocks noGrp="1"/>
          </p:cNvSpPr>
          <p:nvPr>
            <p:ph idx="1"/>
          </p:nvPr>
        </p:nvSpPr>
        <p:spPr/>
        <p:txBody>
          <a:bodyPr>
            <a:normAutofit lnSpcReduction="10000"/>
          </a:bodyPr>
          <a:lstStyle/>
          <a:p>
            <a:pPr lvl="1" algn="just">
              <a:spcBef>
                <a:spcPts val="600"/>
              </a:spcBef>
              <a:spcAft>
                <a:spcPts val="600"/>
              </a:spcAft>
            </a:pPr>
            <a:r>
              <a:rPr lang="en-US" altLang="ja-JP" kern="0" dirty="0" smtClean="0"/>
              <a:t>1. Overall Description:</a:t>
            </a:r>
          </a:p>
          <a:p>
            <a:pPr lvl="2" algn="just">
              <a:spcBef>
                <a:spcPts val="600"/>
              </a:spcBef>
              <a:spcAft>
                <a:spcPts val="600"/>
              </a:spcAft>
            </a:pPr>
            <a:r>
              <a:rPr lang="en-US" altLang="ja-JP" kern="0" dirty="0" smtClean="0"/>
              <a:t>SA3 had discussion on AUSF/UDM selection and SUCI parameters and would like to bring the attention of CT1, CT4 and SA2 few points on this.</a:t>
            </a:r>
          </a:p>
          <a:p>
            <a:pPr lvl="2" algn="just">
              <a:spcBef>
                <a:spcPts val="600"/>
              </a:spcBef>
              <a:spcAft>
                <a:spcPts val="600"/>
              </a:spcAft>
            </a:pPr>
            <a:r>
              <a:rPr lang="en-US" altLang="ja-JP" kern="0" dirty="0" smtClean="0"/>
              <a:t>1) AUSF/UDM selection: In networks where multiple UDMs are deployed, </a:t>
            </a:r>
            <a:r>
              <a:rPr lang="en-US" altLang="ja-JP" kern="0" dirty="0" smtClean="0">
                <a:solidFill>
                  <a:srgbClr val="FF0000"/>
                </a:solidFill>
              </a:rPr>
              <a:t>a parameter in addition to the MNC+MCC</a:t>
            </a:r>
            <a:r>
              <a:rPr lang="en-US" altLang="ja-JP" kern="0" dirty="0" smtClean="0"/>
              <a:t> is necessary for the selection of the correct UDM instance and routing the authentication request. SA3 expects this parameter to be in the clear for the proper routing. </a:t>
            </a:r>
            <a:r>
              <a:rPr lang="en-US" altLang="ja-JP" u="sng" kern="0" dirty="0" smtClean="0"/>
              <a:t>SA3 would like remind that AUSF/UDM selection/routing based on range value in the encrypted MSIN field is not feasible.</a:t>
            </a:r>
          </a:p>
          <a:p>
            <a:pPr lvl="2" algn="just">
              <a:spcBef>
                <a:spcPts val="600"/>
              </a:spcBef>
              <a:spcAft>
                <a:spcPts val="600"/>
              </a:spcAft>
            </a:pPr>
            <a:r>
              <a:rPr lang="en-US" altLang="ja-JP" kern="0" dirty="0" smtClean="0"/>
              <a:t>2) SUCI parameters: The new encrypted subscription identity SUCI needs special attention from various WGs. SUCI contains fields to represent e.g., Encryption Algorithm/Curve identifier, Ephemeral Public key, Encrypted MSIN, MSIN MAC etc. For a complete list of parameters please refer to CR S3-181495, TS 33.501 Annex C.3.4. In addition to these fields, </a:t>
            </a:r>
            <a:r>
              <a:rPr lang="en-US" altLang="ja-JP" kern="0" dirty="0" smtClean="0">
                <a:solidFill>
                  <a:srgbClr val="FF0000"/>
                </a:solidFill>
              </a:rPr>
              <a:t>MCC, MNC and the UDM instance selection parameter</a:t>
            </a:r>
            <a:r>
              <a:rPr lang="en-US" altLang="ja-JP" kern="0" dirty="0" smtClean="0"/>
              <a:t> need to be represented.</a:t>
            </a:r>
          </a:p>
          <a:p>
            <a:endParaRPr lang="en-IN" dirty="0"/>
          </a:p>
        </p:txBody>
      </p:sp>
    </p:spTree>
    <p:extLst>
      <p:ext uri="{BB962C8B-B14F-4D97-AF65-F5344CB8AC3E}">
        <p14:creationId xmlns:p14="http://schemas.microsoft.com/office/powerpoint/2010/main" val="20242781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 statement</a:t>
            </a:r>
            <a:endParaRPr lang="en-IN" dirty="0"/>
          </a:p>
        </p:txBody>
      </p:sp>
      <p:sp>
        <p:nvSpPr>
          <p:cNvPr id="3" name="Content Placeholder 2"/>
          <p:cNvSpPr>
            <a:spLocks noGrp="1"/>
          </p:cNvSpPr>
          <p:nvPr>
            <p:ph idx="1"/>
          </p:nvPr>
        </p:nvSpPr>
        <p:spPr/>
        <p:txBody>
          <a:bodyPr/>
          <a:lstStyle/>
          <a:p>
            <a:r>
              <a:rPr lang="en-US" dirty="0" smtClean="0"/>
              <a:t>How should NF Consumer discover the right AUSF group, right UDM Group when UE provides the SUCI only?</a:t>
            </a:r>
          </a:p>
          <a:p>
            <a:pPr marL="171450" indent="-171450"/>
            <a:r>
              <a:rPr lang="en-US" dirty="0" smtClean="0"/>
              <a:t>Is SUPI sufficient to find a UDM/AUSF instance?</a:t>
            </a:r>
            <a:endParaRPr lang="en-US" dirty="0"/>
          </a:p>
          <a:p>
            <a:endParaRPr lang="en-IN" dirty="0"/>
          </a:p>
        </p:txBody>
      </p:sp>
    </p:spTree>
    <p:extLst>
      <p:ext uri="{BB962C8B-B14F-4D97-AF65-F5344CB8AC3E}">
        <p14:creationId xmlns:p14="http://schemas.microsoft.com/office/powerpoint/2010/main" val="9908735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2238"/>
            <a:ext cx="10515600" cy="1325563"/>
          </a:xfrm>
        </p:spPr>
        <p:txBody>
          <a:bodyPr/>
          <a:lstStyle/>
          <a:p>
            <a:r>
              <a:rPr lang="en-US" dirty="0" smtClean="0"/>
              <a:t>Principles for AUSF/UDM Discovery (1/3)</a:t>
            </a:r>
            <a:endParaRPr lang="en-IN" dirty="0"/>
          </a:p>
        </p:txBody>
      </p:sp>
      <p:sp>
        <p:nvSpPr>
          <p:cNvPr id="5" name="Rectangle 4"/>
          <p:cNvSpPr/>
          <p:nvPr/>
        </p:nvSpPr>
        <p:spPr>
          <a:xfrm>
            <a:off x="1038225" y="1242000"/>
            <a:ext cx="9000000" cy="5616000"/>
          </a:xfrm>
          <a:prstGeom prst="rect">
            <a:avLst/>
          </a:prstGeom>
        </p:spPr>
        <p:txBody>
          <a:bodyPr wrap="square">
            <a:spAutoFit/>
          </a:bodyPr>
          <a:lstStyle/>
          <a:p>
            <a:pPr marL="228600" indent="-228600">
              <a:buFont typeface="+mj-lt"/>
              <a:buAutoNum type="arabicPeriod"/>
            </a:pPr>
            <a:r>
              <a:rPr lang="en-US" b="1" dirty="0" smtClean="0"/>
              <a:t>CT4 agreement on the SUCI format (C4-184575):</a:t>
            </a:r>
          </a:p>
          <a:p>
            <a:pPr marL="228600" indent="-228600">
              <a:buFont typeface="+mj-lt"/>
              <a:buAutoNum type="arabicPeriod"/>
            </a:pPr>
            <a:endParaRPr lang="en-US" dirty="0" smtClean="0"/>
          </a:p>
          <a:p>
            <a:pPr marL="228600" indent="-228600">
              <a:buFont typeface="+mj-lt"/>
              <a:buAutoNum type="arabicPeriod"/>
            </a:pPr>
            <a:endParaRPr lang="en-US" dirty="0" smtClean="0"/>
          </a:p>
          <a:p>
            <a:pPr marL="228600" indent="-228600">
              <a:buFont typeface="+mj-lt"/>
              <a:buAutoNum type="arabicPeriod"/>
            </a:pPr>
            <a:endParaRPr lang="en-US" dirty="0" smtClean="0"/>
          </a:p>
          <a:p>
            <a:pPr marL="228600" indent="-228600">
              <a:buFont typeface="+mj-lt"/>
              <a:buAutoNum type="arabicPeriod"/>
            </a:pPr>
            <a:endParaRPr lang="en-US" dirty="0" smtClean="0"/>
          </a:p>
          <a:p>
            <a:pPr marL="228600" indent="-228600">
              <a:buFont typeface="+mj-lt"/>
              <a:buAutoNum type="arabicPeriod"/>
            </a:pPr>
            <a:endParaRPr lang="en-US" dirty="0" smtClean="0"/>
          </a:p>
          <a:p>
            <a:pPr marL="228600" indent="-228600">
              <a:buFont typeface="+mj-lt"/>
              <a:buAutoNum type="arabicPeriod"/>
            </a:pPr>
            <a:endParaRPr lang="en-US" dirty="0" smtClean="0"/>
          </a:p>
          <a:p>
            <a:pPr marL="228600" indent="-228600">
              <a:buFont typeface="+mj-lt"/>
              <a:buAutoNum type="arabicPeriod"/>
            </a:pPr>
            <a:r>
              <a:rPr lang="en-GB" u="sng" dirty="0">
                <a:latin typeface="Verdana" panose="020B0604030504040204" pitchFamily="34" charset="0"/>
                <a:ea typeface="メイリオ" panose="020B0604030504040204" pitchFamily="50" charset="-128"/>
              </a:rPr>
              <a:t>CT4 Routing Indicator, consisting of four decimal digits. It contains 1 to 4 digits assigned by the home network operator and provisioned in the USIM, that allow together with the MCC and MNC to route network signalling with SUCI to AUSF and UDM instances capable to serve the subscriber. If there are less than 4 digits in the Routing Indicator, one or more "0" digits shall be inserted at the left side to fill the 4 digits coding of Routing Indicator;</a:t>
            </a:r>
            <a:endParaRPr lang="en-US" dirty="0">
              <a:latin typeface="Verdana" panose="020B0604030504040204" pitchFamily="34" charset="0"/>
              <a:ea typeface="メイリオ" panose="020B0604030504040204" pitchFamily="50" charset="-128"/>
            </a:endParaRPr>
          </a:p>
          <a:p>
            <a:pPr marL="228600" indent="-228600">
              <a:buFont typeface="+mj-lt"/>
              <a:buAutoNum type="arabicPeriod"/>
            </a:pPr>
            <a:r>
              <a:rPr lang="en-US" b="1" dirty="0" smtClean="0"/>
              <a:t>When SUPI is available, Routing ID is not needed for UDM Discovery nor AUSF Discovery</a:t>
            </a:r>
          </a:p>
          <a:p>
            <a:pPr marL="228600" lvl="0" indent="-228600">
              <a:buFont typeface="+mj-lt"/>
              <a:buAutoNum type="arabicPeriod"/>
            </a:pPr>
            <a:r>
              <a:rPr lang="en-US" dirty="0" smtClean="0"/>
              <a:t>Routing ID is configured by the operator in the UE. Routing ID helps hide network topology from the UE.</a:t>
            </a:r>
          </a:p>
          <a:p>
            <a:pPr marL="228600" lvl="0" indent="-228600">
              <a:buFont typeface="+mj-lt"/>
              <a:buAutoNum type="arabicPeriod"/>
            </a:pPr>
            <a:r>
              <a:rPr lang="en-US" dirty="0" smtClean="0"/>
              <a:t>Any AUSF instance within an AUSF Group can process the same group of UE(s) as agreed for the definition of AUSF Group as in S2-183996; Any UDM instance within an UDM Group can process the same group of UE(s) as agreed for the definition of UDM Group as in S2-183996;</a:t>
            </a:r>
          </a:p>
          <a:p>
            <a:endParaRPr lang="en-US" dirty="0"/>
          </a:p>
        </p:txBody>
      </p:sp>
      <p:graphicFrame>
        <p:nvGraphicFramePr>
          <p:cNvPr id="6" name="Object 5">
            <a:extLst>
              <a:ext uri="{FF2B5EF4-FFF2-40B4-BE49-F238E27FC236}">
                <a16:creationId xmlns="" xmlns:a16="http://schemas.microsoft.com/office/drawing/2014/main" id="{7F05F4AC-0B12-4245-9DCA-59E38B849ED3}"/>
              </a:ext>
            </a:extLst>
          </p:cNvPr>
          <p:cNvGraphicFramePr>
            <a:graphicFrameLocks noChangeAspect="1"/>
          </p:cNvGraphicFramePr>
          <p:nvPr>
            <p:extLst>
              <p:ext uri="{D42A27DB-BD31-4B8C-83A1-F6EECF244321}">
                <p14:modId xmlns:p14="http://schemas.microsoft.com/office/powerpoint/2010/main" val="766513567"/>
              </p:ext>
            </p:extLst>
          </p:nvPr>
        </p:nvGraphicFramePr>
        <p:xfrm>
          <a:off x="1762329" y="1595230"/>
          <a:ext cx="7253083" cy="1365250"/>
        </p:xfrm>
        <a:graphic>
          <a:graphicData uri="http://schemas.openxmlformats.org/presentationml/2006/ole">
            <mc:AlternateContent xmlns:mc="http://schemas.openxmlformats.org/markup-compatibility/2006">
              <mc:Choice xmlns:v="urn:schemas-microsoft-com:vml" Requires="v">
                <p:oleObj spid="_x0000_s1045" name="Picture" r:id="rId3" imgW="6749796" imgH="1365504" progId="Word.Picture.8">
                  <p:embed/>
                </p:oleObj>
              </mc:Choice>
              <mc:Fallback>
                <p:oleObj name="Picture" r:id="rId3" imgW="6749796" imgH="1365504"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2329" y="1595230"/>
                        <a:ext cx="7253083" cy="1365250"/>
                      </a:xfrm>
                      <a:prstGeom prst="rect">
                        <a:avLst/>
                      </a:prstGeom>
                      <a:noFill/>
                      <a:extLst/>
                    </p:spPr>
                  </p:pic>
                </p:oleObj>
              </mc:Fallback>
            </mc:AlternateContent>
          </a:graphicData>
        </a:graphic>
      </p:graphicFrame>
    </p:spTree>
    <p:extLst>
      <p:ext uri="{BB962C8B-B14F-4D97-AF65-F5344CB8AC3E}">
        <p14:creationId xmlns:p14="http://schemas.microsoft.com/office/powerpoint/2010/main" val="5355612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77863"/>
          </a:xfrm>
        </p:spPr>
        <p:txBody>
          <a:bodyPr>
            <a:normAutofit fontScale="90000"/>
          </a:bodyPr>
          <a:lstStyle/>
          <a:p>
            <a:r>
              <a:rPr lang="en-US" dirty="0" smtClean="0"/>
              <a:t>Principles for AUSF/UDM Discovery (2/3)</a:t>
            </a:r>
            <a:endParaRPr lang="en-IN" dirty="0"/>
          </a:p>
        </p:txBody>
      </p:sp>
      <p:sp>
        <p:nvSpPr>
          <p:cNvPr id="4" name="Text Placeholder 2">
            <a:extLst>
              <a:ext uri="{FF2B5EF4-FFF2-40B4-BE49-F238E27FC236}">
                <a16:creationId xmlns="" xmlns:a16="http://schemas.microsoft.com/office/drawing/2014/main" id="{7C71FA6E-9F14-4242-B2BF-C8DB590E04D9}"/>
              </a:ext>
            </a:extLst>
          </p:cNvPr>
          <p:cNvSpPr txBox="1">
            <a:spLocks/>
          </p:cNvSpPr>
          <p:nvPr/>
        </p:nvSpPr>
        <p:spPr>
          <a:xfrm>
            <a:off x="685800" y="1157288"/>
            <a:ext cx="9958388" cy="5070712"/>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2" algn="just">
              <a:lnSpc>
                <a:spcPct val="90000"/>
              </a:lnSpc>
              <a:spcBef>
                <a:spcPts val="600"/>
              </a:spcBef>
              <a:spcAft>
                <a:spcPts val="600"/>
              </a:spcAft>
            </a:pPr>
            <a:r>
              <a:rPr lang="en-US" kern="0" dirty="0" smtClean="0"/>
              <a:t>6. Routing </a:t>
            </a:r>
            <a:r>
              <a:rPr lang="en-US" kern="0" dirty="0"/>
              <a:t>ID &lt;-&gt; AUSF Group ID; Routing ID &lt;-&gt; UDM Group ID mapping is expected to be stored within the network by the operator e.g. via OA&amp;M in the NRF or during NF Registration with the </a:t>
            </a:r>
            <a:r>
              <a:rPr lang="en-US" kern="0" dirty="0" smtClean="0"/>
              <a:t>NRF.</a:t>
            </a:r>
          </a:p>
          <a:p>
            <a:pPr lvl="2" algn="just">
              <a:lnSpc>
                <a:spcPct val="90000"/>
              </a:lnSpc>
              <a:spcBef>
                <a:spcPts val="600"/>
              </a:spcBef>
              <a:spcAft>
                <a:spcPts val="600"/>
              </a:spcAft>
            </a:pPr>
            <a:r>
              <a:rPr lang="en-US" kern="0" dirty="0" smtClean="0"/>
              <a:t>7. Standards </a:t>
            </a:r>
            <a:r>
              <a:rPr lang="en-US" kern="0" dirty="0"/>
              <a:t>should allow Routing ID and Group ID to change independent of each other; </a:t>
            </a:r>
            <a:endParaRPr lang="en-US" kern="0" dirty="0" smtClean="0"/>
          </a:p>
          <a:p>
            <a:pPr lvl="2" algn="just">
              <a:lnSpc>
                <a:spcPct val="90000"/>
              </a:lnSpc>
              <a:spcBef>
                <a:spcPts val="600"/>
              </a:spcBef>
              <a:spcAft>
                <a:spcPts val="600"/>
              </a:spcAft>
            </a:pPr>
            <a:r>
              <a:rPr lang="en-US" kern="0" dirty="0" smtClean="0"/>
              <a:t>8. Routing </a:t>
            </a:r>
            <a:r>
              <a:rPr lang="en-US" kern="0" dirty="0"/>
              <a:t>ID change could be periodic to ensure end user’s privacy and impact UE configuration but Group ID change (e.g. it can be frequent or infrequent dependent on operator deployment) shall not impact UE configuration (i.e. not require re-configuration whenever an operator tries to reconfigure their subscribers from one UDM/AUSF instance to another for whatever reason</a:t>
            </a:r>
            <a:r>
              <a:rPr lang="en-US" kern="0" dirty="0" smtClean="0"/>
              <a:t>).</a:t>
            </a:r>
          </a:p>
          <a:p>
            <a:pPr lvl="2" algn="just">
              <a:lnSpc>
                <a:spcPct val="90000"/>
              </a:lnSpc>
              <a:spcBef>
                <a:spcPts val="600"/>
              </a:spcBef>
              <a:spcAft>
                <a:spcPts val="600"/>
              </a:spcAft>
            </a:pPr>
            <a:r>
              <a:rPr lang="en-US" kern="0" dirty="0" smtClean="0"/>
              <a:t>9. For </a:t>
            </a:r>
            <a:r>
              <a:rPr lang="en-US" kern="0" dirty="0"/>
              <a:t>instance, Subscriber migration from one AUSF Group to another AUSF Group, one UDM Group to another UDM Group should not require re-configuration of SUCI in the UE. </a:t>
            </a:r>
          </a:p>
          <a:p>
            <a:pPr lvl="2" algn="just">
              <a:lnSpc>
                <a:spcPct val="90000"/>
              </a:lnSpc>
              <a:spcBef>
                <a:spcPts val="600"/>
              </a:spcBef>
              <a:spcAft>
                <a:spcPts val="600"/>
              </a:spcAft>
            </a:pPr>
            <a:r>
              <a:rPr lang="en-US" kern="0" dirty="0" smtClean="0"/>
              <a:t>10. Also</a:t>
            </a:r>
            <a:r>
              <a:rPr lang="en-US" kern="0" dirty="0"/>
              <a:t>, AUSF and UDM Groups may be independent of each other in actual deployment. Standards need not enforce strict direct correlation. </a:t>
            </a:r>
          </a:p>
          <a:p>
            <a:endParaRPr lang="en-US" dirty="0"/>
          </a:p>
        </p:txBody>
      </p:sp>
    </p:spTree>
    <p:extLst>
      <p:ext uri="{BB962C8B-B14F-4D97-AF65-F5344CB8AC3E}">
        <p14:creationId xmlns:p14="http://schemas.microsoft.com/office/powerpoint/2010/main" val="26085550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77863"/>
          </a:xfrm>
        </p:spPr>
        <p:txBody>
          <a:bodyPr>
            <a:normAutofit fontScale="90000"/>
          </a:bodyPr>
          <a:lstStyle/>
          <a:p>
            <a:r>
              <a:rPr lang="en-US" dirty="0" smtClean="0"/>
              <a:t>Principles for AUSF/UDM Discovery (3/3)</a:t>
            </a:r>
            <a:endParaRPr lang="en-IN" dirty="0"/>
          </a:p>
        </p:txBody>
      </p:sp>
      <p:sp>
        <p:nvSpPr>
          <p:cNvPr id="4" name="Text Placeholder 2">
            <a:extLst>
              <a:ext uri="{FF2B5EF4-FFF2-40B4-BE49-F238E27FC236}">
                <a16:creationId xmlns="" xmlns:a16="http://schemas.microsoft.com/office/drawing/2014/main" id="{7C71FA6E-9F14-4242-B2BF-C8DB590E04D9}"/>
              </a:ext>
            </a:extLst>
          </p:cNvPr>
          <p:cNvSpPr txBox="1">
            <a:spLocks/>
          </p:cNvSpPr>
          <p:nvPr/>
        </p:nvSpPr>
        <p:spPr>
          <a:xfrm>
            <a:off x="685800" y="1157288"/>
            <a:ext cx="9958388" cy="5070712"/>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143000" lvl="2" indent="-228600" algn="just">
              <a:lnSpc>
                <a:spcPct val="90000"/>
              </a:lnSpc>
              <a:spcBef>
                <a:spcPts val="600"/>
              </a:spcBef>
              <a:spcAft>
                <a:spcPts val="600"/>
              </a:spcAft>
              <a:buFont typeface="Arial" panose="020B0604020202020204" pitchFamily="34" charset="0"/>
              <a:buChar char="•"/>
            </a:pPr>
            <a:r>
              <a:rPr lang="en-US" kern="0" dirty="0" smtClean="0"/>
              <a:t>Way </a:t>
            </a:r>
            <a:r>
              <a:rPr lang="en-US" kern="0" dirty="0"/>
              <a:t>Forward:</a:t>
            </a:r>
          </a:p>
          <a:p>
            <a:pPr marL="1143000" lvl="2" indent="-228600" algn="just">
              <a:lnSpc>
                <a:spcPct val="90000"/>
              </a:lnSpc>
              <a:spcBef>
                <a:spcPts val="600"/>
              </a:spcBef>
              <a:spcAft>
                <a:spcPts val="600"/>
              </a:spcAft>
              <a:buFont typeface="Arial" panose="020B0604020202020204" pitchFamily="34" charset="0"/>
              <a:buChar char="•"/>
            </a:pPr>
            <a:r>
              <a:rPr lang="en-US" kern="0" dirty="0"/>
              <a:t>VPLMN NF can use the MNC+MNC to find the right PLMN</a:t>
            </a:r>
          </a:p>
          <a:p>
            <a:pPr marL="1143000" lvl="2" indent="-228600" algn="just">
              <a:lnSpc>
                <a:spcPct val="90000"/>
              </a:lnSpc>
              <a:spcBef>
                <a:spcPts val="600"/>
              </a:spcBef>
              <a:spcAft>
                <a:spcPts val="600"/>
              </a:spcAft>
              <a:buFont typeface="Arial" panose="020B0604020202020204" pitchFamily="34" charset="0"/>
              <a:buChar char="•"/>
            </a:pPr>
            <a:r>
              <a:rPr lang="en-US" kern="0" dirty="0"/>
              <a:t>VPLMN NF can also use the Routing ID that is part of SUCI, to find the right UDM/AUSF</a:t>
            </a:r>
          </a:p>
          <a:p>
            <a:pPr marL="1143000" lvl="2" indent="-228600" algn="just">
              <a:lnSpc>
                <a:spcPct val="90000"/>
              </a:lnSpc>
              <a:spcBef>
                <a:spcPts val="600"/>
              </a:spcBef>
              <a:spcAft>
                <a:spcPts val="600"/>
              </a:spcAft>
              <a:buFont typeface="Arial" panose="020B0604020202020204" pitchFamily="34" charset="0"/>
              <a:buChar char="•"/>
            </a:pPr>
            <a:r>
              <a:rPr lang="en-US" kern="0" dirty="0"/>
              <a:t>HPLMN NF can also use the Routing ID that is part of SUCI, to find the right </a:t>
            </a:r>
            <a:r>
              <a:rPr lang="en-US" kern="0" dirty="0" smtClean="0"/>
              <a:t>UDM/AUSF</a:t>
            </a:r>
          </a:p>
          <a:p>
            <a:pPr marL="1143000" lvl="2" indent="-228600" algn="just">
              <a:lnSpc>
                <a:spcPct val="90000"/>
              </a:lnSpc>
              <a:spcBef>
                <a:spcPts val="600"/>
              </a:spcBef>
              <a:spcAft>
                <a:spcPts val="600"/>
              </a:spcAft>
              <a:buFont typeface="Arial" panose="020B0604020202020204" pitchFamily="34" charset="0"/>
              <a:buChar char="•"/>
            </a:pPr>
            <a:r>
              <a:rPr lang="en-US" dirty="0"/>
              <a:t>When SUPI is available, Routing ID is not needed for UDM Discovery nor AUSF Discovery</a:t>
            </a:r>
            <a:endParaRPr lang="en-IN" dirty="0"/>
          </a:p>
          <a:p>
            <a:pPr marL="1143000" lvl="2" indent="-228600" algn="just">
              <a:lnSpc>
                <a:spcPct val="90000"/>
              </a:lnSpc>
              <a:spcBef>
                <a:spcPts val="600"/>
              </a:spcBef>
              <a:spcAft>
                <a:spcPts val="600"/>
              </a:spcAft>
              <a:buFont typeface="Arial" panose="020B0604020202020204" pitchFamily="34" charset="0"/>
              <a:buChar char="•"/>
            </a:pPr>
            <a:endParaRPr lang="en-US" kern="0" dirty="0"/>
          </a:p>
          <a:p>
            <a:endParaRPr lang="en-US" dirty="0"/>
          </a:p>
        </p:txBody>
      </p:sp>
    </p:spTree>
    <p:extLst>
      <p:ext uri="{BB962C8B-B14F-4D97-AF65-F5344CB8AC3E}">
        <p14:creationId xmlns:p14="http://schemas.microsoft.com/office/powerpoint/2010/main" val="3008254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Company Contributions in SA2#127bis</a:t>
            </a:r>
            <a:endParaRPr lang="en-IN" dirty="0"/>
          </a:p>
        </p:txBody>
      </p:sp>
      <p:graphicFrame>
        <p:nvGraphicFramePr>
          <p:cNvPr id="5" name="Table 4"/>
          <p:cNvGraphicFramePr>
            <a:graphicFrameLocks noGrp="1"/>
          </p:cNvGraphicFramePr>
          <p:nvPr>
            <p:extLst>
              <p:ext uri="{D42A27DB-BD31-4B8C-83A1-F6EECF244321}">
                <p14:modId xmlns:p14="http://schemas.microsoft.com/office/powerpoint/2010/main" val="2942324566"/>
              </p:ext>
            </p:extLst>
          </p:nvPr>
        </p:nvGraphicFramePr>
        <p:xfrm>
          <a:off x="838200" y="1534079"/>
          <a:ext cx="9027040" cy="3984019"/>
        </p:xfrm>
        <a:graphic>
          <a:graphicData uri="http://schemas.openxmlformats.org/drawingml/2006/table">
            <a:tbl>
              <a:tblPr firstRow="1" bandRow="1">
                <a:tableStyleId>{5940675A-B579-460E-94D1-54222C63F5DA}</a:tableStyleId>
              </a:tblPr>
              <a:tblGrid>
                <a:gridCol w="933362">
                  <a:extLst>
                    <a:ext uri="{9D8B030D-6E8A-4147-A177-3AD203B41FA5}">
                      <a16:colId xmlns="" xmlns:a16="http://schemas.microsoft.com/office/drawing/2014/main" val="20000"/>
                    </a:ext>
                  </a:extLst>
                </a:gridCol>
                <a:gridCol w="7885398">
                  <a:extLst>
                    <a:ext uri="{9D8B030D-6E8A-4147-A177-3AD203B41FA5}">
                      <a16:colId xmlns="" xmlns:a16="http://schemas.microsoft.com/office/drawing/2014/main" val="20001"/>
                    </a:ext>
                  </a:extLst>
                </a:gridCol>
                <a:gridCol w="208280">
                  <a:extLst>
                    <a:ext uri="{9D8B030D-6E8A-4147-A177-3AD203B41FA5}">
                      <a16:colId xmlns="" xmlns:a16="http://schemas.microsoft.com/office/drawing/2014/main" val="20002"/>
                    </a:ext>
                  </a:extLst>
                </a:gridCol>
              </a:tblGrid>
              <a:tr h="372139">
                <a:tc>
                  <a:txBody>
                    <a:bodyPr/>
                    <a:lstStyle/>
                    <a:p>
                      <a:r>
                        <a:rPr lang="en-IN" sz="1600" dirty="0"/>
                        <a:t>Source</a:t>
                      </a:r>
                      <a:r>
                        <a:rPr lang="en-IN" sz="1600" baseline="0" dirty="0"/>
                        <a:t> </a:t>
                      </a:r>
                      <a:endParaRPr lang="en-IN" sz="1600" dirty="0"/>
                    </a:p>
                  </a:txBody>
                  <a:tcPr>
                    <a:solidFill>
                      <a:srgbClr val="92D050"/>
                    </a:solidFill>
                  </a:tcPr>
                </a:tc>
                <a:tc>
                  <a:txBody>
                    <a:bodyPr/>
                    <a:lstStyle/>
                    <a:p>
                      <a:r>
                        <a:rPr lang="en-IN" sz="1600" dirty="0"/>
                        <a:t>Proposal</a:t>
                      </a:r>
                    </a:p>
                  </a:txBody>
                  <a:tcPr>
                    <a:solidFill>
                      <a:srgbClr val="92D050"/>
                    </a:solidFill>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1" lang="en-GB" sz="1000" b="1" u="sng"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IN" sz="1000" b="1" u="sng" kern="1200" dirty="0">
                        <a:solidFill>
                          <a:schemeClr val="tx1"/>
                        </a:solidFill>
                        <a:effectLst/>
                        <a:latin typeface="+mn-lt"/>
                        <a:ea typeface="+mn-ea"/>
                        <a:cs typeface="+mn-cs"/>
                      </a:endParaRPr>
                    </a:p>
                    <a:p>
                      <a:endParaRPr lang="en-IN" sz="1000" dirty="0"/>
                    </a:p>
                  </a:txBody>
                  <a:tcPr>
                    <a:solidFill>
                      <a:srgbClr val="92D050"/>
                    </a:solidFill>
                  </a:tcPr>
                </a:tc>
                <a:extLst>
                  <a:ext uri="{0D108BD9-81ED-4DB2-BD59-A6C34878D82A}">
                    <a16:rowId xmlns="" xmlns:a16="http://schemas.microsoft.com/office/drawing/2014/main" val="10000"/>
                  </a:ext>
                </a:extLst>
              </a:tr>
              <a:tr h="370840">
                <a:tc>
                  <a:txBody>
                    <a:bodyPr/>
                    <a:lstStyle/>
                    <a:p>
                      <a:r>
                        <a:rPr lang="en-IN" sz="1200" dirty="0"/>
                        <a:t>Ericsson</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100" b="0" u="sng" dirty="0">
                          <a:solidFill>
                            <a:srgbClr val="0070C0"/>
                          </a:solidFill>
                        </a:rPr>
                        <a:t>S2-184772 – Discussion on AUSF/UDM selection using SUCI </a:t>
                      </a:r>
                    </a:p>
                    <a:p>
                      <a:pPr marL="0" marR="0" indent="0" algn="l" defTabSz="914400" rtl="0" eaLnBrk="1" fontAlgn="auto" latinLnBrk="0" hangingPunct="1">
                        <a:lnSpc>
                          <a:spcPct val="100000"/>
                        </a:lnSpc>
                        <a:spcBef>
                          <a:spcPts val="0"/>
                        </a:spcBef>
                        <a:spcAft>
                          <a:spcPts val="0"/>
                        </a:spcAft>
                        <a:buClrTx/>
                        <a:buSzTx/>
                        <a:buFontTx/>
                        <a:buNone/>
                        <a:tabLst/>
                        <a:defRPr/>
                      </a:pPr>
                      <a:r>
                        <a:rPr lang="en-IN" sz="900" dirty="0"/>
                        <a:t>Use of the recently defined AUSF/UDM Group IDs </a:t>
                      </a:r>
                    </a:p>
                    <a:p>
                      <a:r>
                        <a:rPr lang="en-IN" sz="900" b="1" dirty="0"/>
                        <a:t>Proposal 1: </a:t>
                      </a:r>
                      <a:r>
                        <a:rPr lang="en-IN" sz="900" dirty="0">
                          <a:solidFill>
                            <a:srgbClr val="C00000"/>
                          </a:solidFill>
                        </a:rPr>
                        <a:t>Include as output of the AUSF/UDM discovery procedure the AUSF/UDM Group ID </a:t>
                      </a:r>
                      <a:r>
                        <a:rPr lang="en-IN" sz="900" dirty="0"/>
                        <a:t>so that AMF and AUSF can make use of this information if needed in subsequent AUSF/UDM selection procedures using SUCI.  </a:t>
                      </a:r>
                    </a:p>
                    <a:p>
                      <a:r>
                        <a:rPr lang="en-IN" sz="900" b="1" dirty="0"/>
                        <a:t>Proposal 2: </a:t>
                      </a:r>
                      <a:r>
                        <a:rPr lang="en-IN" sz="900" dirty="0">
                          <a:solidFill>
                            <a:srgbClr val="C00000"/>
                          </a:solidFill>
                        </a:rPr>
                        <a:t>Include as input for AUSF/UDM selection procedure the AUSF/UDM Group ID </a:t>
                      </a:r>
                      <a:r>
                        <a:rPr lang="en-IN" sz="900" dirty="0"/>
                        <a:t>in TS 23.501. </a:t>
                      </a:r>
                    </a:p>
                    <a:p>
                      <a:r>
                        <a:rPr lang="en-IN" sz="900" b="1" dirty="0"/>
                        <a:t>Proposal 3:  </a:t>
                      </a:r>
                      <a:r>
                        <a:rPr lang="en-IN" sz="900" dirty="0">
                          <a:solidFill>
                            <a:srgbClr val="C00000"/>
                          </a:solidFill>
                        </a:rPr>
                        <a:t>Combine the Group IDs defined for AUSF/UDM in a single Group ID representing the AUSF/UDM instance(s) managing a specific set of SUPIs</a:t>
                      </a:r>
                      <a:r>
                        <a:rPr lang="en-IN" sz="900" dirty="0"/>
                        <a:t>. It sounds reasonable that the AUSF/UDM Group IDs assigned to a given SUPI are defined consistently (i.e. using the same value) and thus the AUSF and UDM instances managing a set of SUPIs could be represented by a single Group ID parameter. </a:t>
                      </a:r>
                    </a:p>
                    <a:p>
                      <a:r>
                        <a:rPr lang="en-IN" sz="900" b="1" dirty="0"/>
                        <a:t>Conclusion 4: </a:t>
                      </a:r>
                      <a:r>
                        <a:rPr lang="en-IN" sz="900" b="0" dirty="0"/>
                        <a:t>It is required that the home network pays special attention to how the values for the AUSF/UDM Group IDs are assigned to properly protect the subscriber privacy. </a:t>
                      </a:r>
                    </a:p>
                    <a:p>
                      <a:r>
                        <a:rPr lang="en-IN" sz="900" b="1" dirty="0"/>
                        <a:t>Proposal 4: </a:t>
                      </a:r>
                      <a:r>
                        <a:rPr lang="en-IN" sz="900" dirty="0"/>
                        <a:t>Include these privacy considerations in the definition of the AUSF/UDM Group ID if they are used as the additional parameter within SUCI to be used for AUSF/UDM selection using SUCI. </a:t>
                      </a:r>
                    </a:p>
                    <a:p>
                      <a:r>
                        <a:rPr lang="en-IN" sz="900" b="1" dirty="0">
                          <a:solidFill>
                            <a:srgbClr val="FF0000"/>
                          </a:solidFill>
                        </a:rPr>
                        <a:t>If SA2 cannot agree on the use of the AUSF/UDM Group ID for this purpose, SA2 should define a new parameter instead. </a:t>
                      </a:r>
                    </a:p>
                    <a:p>
                      <a:endParaRPr lang="en-IN" sz="900" b="1" dirty="0">
                        <a:solidFill>
                          <a:srgbClr val="0070C0"/>
                        </a:solidFill>
                      </a:endParaRPr>
                    </a:p>
                    <a:p>
                      <a:r>
                        <a:rPr lang="en-IN" sz="1100" b="0" u="sng" dirty="0">
                          <a:solidFill>
                            <a:srgbClr val="0070C0"/>
                          </a:solidFill>
                        </a:rPr>
                        <a:t>S2-184773 -</a:t>
                      </a:r>
                      <a:r>
                        <a:rPr lang="en-IN" sz="1100" b="0" u="sng" baseline="0" dirty="0">
                          <a:solidFill>
                            <a:srgbClr val="0070C0"/>
                          </a:solidFill>
                        </a:rPr>
                        <a:t> </a:t>
                      </a:r>
                      <a:r>
                        <a:rPr lang="en-IN" sz="1100" b="0" u="sng" dirty="0">
                          <a:solidFill>
                            <a:srgbClr val="0070C0"/>
                          </a:solidFill>
                        </a:rPr>
                        <a:t>NF Registration via the NRF </a:t>
                      </a:r>
                      <a:r>
                        <a:rPr lang="en-IN" sz="1100" b="1" u="sng" dirty="0">
                          <a:solidFill>
                            <a:srgbClr val="002060"/>
                          </a:solidFill>
                        </a:rPr>
                        <a:t>[TS 23.501]</a:t>
                      </a:r>
                    </a:p>
                    <a:p>
                      <a:r>
                        <a:rPr lang="en-IN" sz="900" b="1" u="none" dirty="0">
                          <a:solidFill>
                            <a:schemeClr val="tx1"/>
                          </a:solidFill>
                        </a:rPr>
                        <a:t>AUSF/UDM Group ID: </a:t>
                      </a:r>
                      <a:r>
                        <a:rPr lang="en-IN" sz="900" b="0" u="none" dirty="0">
                          <a:solidFill>
                            <a:schemeClr val="tx1"/>
                          </a:solidFill>
                        </a:rPr>
                        <a:t>This refers to one or more AUSF and UDM instances managing a specific set of SUPIs. </a:t>
                      </a:r>
                    </a:p>
                    <a:p>
                      <a:pPr marL="0" marR="0" indent="0" algn="l" defTabSz="914400" rtl="0" eaLnBrk="1" fontAlgn="auto" latinLnBrk="0" hangingPunct="1">
                        <a:lnSpc>
                          <a:spcPct val="100000"/>
                        </a:lnSpc>
                        <a:spcBef>
                          <a:spcPts val="0"/>
                        </a:spcBef>
                        <a:spcAft>
                          <a:spcPts val="0"/>
                        </a:spcAft>
                        <a:buClrTx/>
                        <a:buSzTx/>
                        <a:buFontTx/>
                        <a:buNone/>
                        <a:tabLst/>
                        <a:defRPr/>
                      </a:pPr>
                      <a:r>
                        <a:rPr kumimoji="1" lang="en-GB" sz="900" b="1" u="none" kern="1200" dirty="0">
                          <a:solidFill>
                            <a:schemeClr val="tx1"/>
                          </a:solidFill>
                          <a:effectLst/>
                          <a:latin typeface="+mn-lt"/>
                          <a:ea typeface="+mn-ea"/>
                          <a:cs typeface="+mn-cs"/>
                        </a:rPr>
                        <a:t>UDR Group ID: </a:t>
                      </a:r>
                      <a:r>
                        <a:rPr kumimoji="1" lang="en-GB" sz="900" b="0" u="none" kern="1200" dirty="0">
                          <a:solidFill>
                            <a:schemeClr val="tx1"/>
                          </a:solidFill>
                          <a:effectLst/>
                          <a:latin typeface="+mn-lt"/>
                          <a:ea typeface="+mn-ea"/>
                          <a:cs typeface="+mn-cs"/>
                        </a:rPr>
                        <a:t>This refers to one or more UDR instances managing a specific set of SUPIs.</a:t>
                      </a:r>
                    </a:p>
                    <a:p>
                      <a:pPr marL="0" marR="0" indent="0" algn="l" defTabSz="914400" rtl="0" eaLnBrk="1" fontAlgn="auto" latinLnBrk="0" hangingPunct="1">
                        <a:lnSpc>
                          <a:spcPct val="100000"/>
                        </a:lnSpc>
                        <a:spcBef>
                          <a:spcPts val="0"/>
                        </a:spcBef>
                        <a:spcAft>
                          <a:spcPts val="0"/>
                        </a:spcAft>
                        <a:buClrTx/>
                        <a:buSzTx/>
                        <a:buFontTx/>
                        <a:buNone/>
                        <a:tabLst/>
                        <a:defRPr/>
                      </a:pPr>
                      <a:r>
                        <a:rPr kumimoji="1" lang="en-IN" sz="900" b="0" u="none" kern="1200" dirty="0">
                          <a:solidFill>
                            <a:schemeClr val="tx1"/>
                          </a:solidFill>
                          <a:effectLst/>
                          <a:latin typeface="+mn-lt"/>
                          <a:ea typeface="+mn-ea"/>
                          <a:cs typeface="+mn-cs"/>
                        </a:rPr>
                        <a:t>NOTE 3: It is also expected that the </a:t>
                      </a:r>
                      <a:r>
                        <a:rPr kumimoji="1" lang="en-IN" sz="900" b="0" u="none" kern="1200" dirty="0">
                          <a:solidFill>
                            <a:srgbClr val="C00000"/>
                          </a:solidFill>
                          <a:effectLst/>
                          <a:latin typeface="+mn-lt"/>
                          <a:ea typeface="+mn-ea"/>
                          <a:cs typeface="+mn-cs"/>
                        </a:rPr>
                        <a:t>NRF stores a mapping between AUSF/UDM Group ID and SUPI(s)  and, UDR Group ID and SUPI(s), AUSF Group ID and SUPI(s) to enable discovery of UDM, UDR, AUSF using SUPI, SUPI ranges as specified in clause 6.3.</a:t>
                      </a:r>
                    </a:p>
                    <a:p>
                      <a:pPr marL="0" marR="0" indent="0" algn="l" defTabSz="914400" rtl="0" eaLnBrk="1" fontAlgn="auto" latinLnBrk="0" hangingPunct="1">
                        <a:lnSpc>
                          <a:spcPct val="100000"/>
                        </a:lnSpc>
                        <a:spcBef>
                          <a:spcPts val="0"/>
                        </a:spcBef>
                        <a:spcAft>
                          <a:spcPts val="0"/>
                        </a:spcAft>
                        <a:buClrTx/>
                        <a:buSzTx/>
                        <a:buFontTx/>
                        <a:buNone/>
                        <a:tabLst/>
                        <a:defRPr/>
                      </a:pPr>
                      <a:r>
                        <a:rPr kumimoji="1" lang="en-IN" sz="900" b="0" u="none" kern="1200" dirty="0">
                          <a:solidFill>
                            <a:schemeClr val="tx1"/>
                          </a:solidFill>
                          <a:effectLst/>
                          <a:latin typeface="+mn-lt"/>
                          <a:ea typeface="+mn-ea"/>
                          <a:cs typeface="+mn-cs"/>
                        </a:rPr>
                        <a:t>NOTE 4:</a:t>
                      </a:r>
                      <a:r>
                        <a:rPr kumimoji="1" lang="en-IN" sz="900" b="0" u="none" kern="1200" baseline="0" dirty="0">
                          <a:solidFill>
                            <a:schemeClr val="tx1"/>
                          </a:solidFill>
                          <a:effectLst/>
                          <a:latin typeface="+mn-lt"/>
                          <a:ea typeface="+mn-ea"/>
                          <a:cs typeface="+mn-cs"/>
                        </a:rPr>
                        <a:t> </a:t>
                      </a:r>
                      <a:r>
                        <a:rPr kumimoji="1" lang="en-IN" sz="900" b="0" u="none" kern="1200" dirty="0">
                          <a:solidFill>
                            <a:schemeClr val="tx1"/>
                          </a:solidFill>
                          <a:effectLst/>
                          <a:latin typeface="+mn-lt"/>
                          <a:ea typeface="+mn-ea"/>
                          <a:cs typeface="+mn-cs"/>
                        </a:rPr>
                        <a:t>The </a:t>
                      </a:r>
                      <a:r>
                        <a:rPr kumimoji="1" lang="en-IN" sz="900" b="0" u="none" kern="1200" dirty="0">
                          <a:solidFill>
                            <a:srgbClr val="C00000"/>
                          </a:solidFill>
                          <a:effectLst/>
                          <a:latin typeface="+mn-lt"/>
                          <a:ea typeface="+mn-ea"/>
                          <a:cs typeface="+mn-cs"/>
                        </a:rPr>
                        <a:t>UE includes the AUSF/UDM Group ID  within the SUCI </a:t>
                      </a:r>
                      <a:r>
                        <a:rPr kumimoji="1" lang="en-IN" sz="900" b="0" u="none" kern="1200" dirty="0">
                          <a:solidFill>
                            <a:schemeClr val="tx1"/>
                          </a:solidFill>
                          <a:effectLst/>
                          <a:latin typeface="+mn-lt"/>
                          <a:ea typeface="+mn-ea"/>
                          <a:cs typeface="+mn-cs"/>
                        </a:rPr>
                        <a:t>so it can be used as input for AUSF/UDM selection when different AUSF/UDM instances manage specific sets of SUPIs within the HPLMN.</a:t>
                      </a:r>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IN" sz="900" b="0" u="none" kern="1200" dirty="0">
                        <a:solidFill>
                          <a:schemeClr val="tx1"/>
                        </a:solidFill>
                        <a:effectLst/>
                        <a:latin typeface="+mn-lt"/>
                        <a:ea typeface="+mn-ea"/>
                        <a:cs typeface="+mn-cs"/>
                      </a:endParaRPr>
                    </a:p>
                    <a:p>
                      <a:r>
                        <a:rPr kumimoji="1" lang="en-GB" sz="1100" b="0" u="sng" kern="1200" dirty="0">
                          <a:solidFill>
                            <a:srgbClr val="0070C0"/>
                          </a:solidFill>
                          <a:effectLst/>
                          <a:latin typeface="+mn-lt"/>
                          <a:ea typeface="+mn-ea"/>
                          <a:cs typeface="+mn-cs"/>
                        </a:rPr>
                        <a:t>S2-184774 - </a:t>
                      </a:r>
                      <a:r>
                        <a:rPr kumimoji="1" lang="en-IN" sz="1100" b="0" u="sng" kern="1200" dirty="0">
                          <a:solidFill>
                            <a:srgbClr val="0070C0"/>
                          </a:solidFill>
                          <a:effectLst/>
                          <a:latin typeface="+mn-lt"/>
                          <a:ea typeface="+mn-ea"/>
                          <a:cs typeface="+mn-cs"/>
                        </a:rPr>
                        <a:t>NF Discovery via the NRF</a:t>
                      </a:r>
                      <a:r>
                        <a:rPr kumimoji="1" lang="en-IN" sz="1100" b="1" u="sng" kern="1200" dirty="0">
                          <a:solidFill>
                            <a:srgbClr val="0070C0"/>
                          </a:solidFill>
                          <a:effectLst/>
                          <a:latin typeface="+mn-lt"/>
                          <a:ea typeface="+mn-ea"/>
                          <a:cs typeface="+mn-cs"/>
                        </a:rPr>
                        <a:t> </a:t>
                      </a:r>
                      <a:r>
                        <a:rPr kumimoji="1" lang="en-IN" sz="1100" b="1" u="sng" kern="1200" dirty="0">
                          <a:solidFill>
                            <a:srgbClr val="002060"/>
                          </a:solidFill>
                          <a:effectLst/>
                          <a:latin typeface="+mn-lt"/>
                          <a:ea typeface="+mn-ea"/>
                          <a:cs typeface="+mn-cs"/>
                        </a:rPr>
                        <a:t>[23.502]</a:t>
                      </a:r>
                    </a:p>
                    <a:p>
                      <a:r>
                        <a:rPr kumimoji="1" lang="en-GB" sz="900" kern="1200" dirty="0">
                          <a:solidFill>
                            <a:schemeClr val="tx1"/>
                          </a:solidFill>
                          <a:effectLst/>
                          <a:latin typeface="+mn-lt"/>
                          <a:ea typeface="+mn-ea"/>
                          <a:cs typeface="+mn-cs"/>
                        </a:rPr>
                        <a:t>Includes the UDM/AUSF Group Id as possible output of the UDM/AUSF discovery procedure. Later</a:t>
                      </a:r>
                      <a:r>
                        <a:rPr kumimoji="1" lang="en-GB" sz="900" kern="1200" baseline="0" dirty="0">
                          <a:solidFill>
                            <a:schemeClr val="tx1"/>
                          </a:solidFill>
                          <a:effectLst/>
                          <a:latin typeface="+mn-lt"/>
                          <a:ea typeface="+mn-ea"/>
                          <a:cs typeface="+mn-cs"/>
                        </a:rPr>
                        <a:t> it is used</a:t>
                      </a:r>
                      <a:r>
                        <a:rPr kumimoji="1" lang="en-GB" sz="900" kern="1200" dirty="0">
                          <a:solidFill>
                            <a:schemeClr val="tx1"/>
                          </a:solidFill>
                          <a:effectLst/>
                          <a:latin typeface="+mn-lt"/>
                          <a:ea typeface="+mn-ea"/>
                          <a:cs typeface="+mn-cs"/>
                        </a:rPr>
                        <a:t> as input for the AUSF/UDM selection when SUCI is used and different UDM/AUSF instances manage specific sets of SUPIs.</a:t>
                      </a:r>
                      <a:endParaRPr kumimoji="1" lang="en-IN" sz="900" b="1" u="sng" kern="1200" dirty="0">
                        <a:solidFill>
                          <a:schemeClr val="tx1"/>
                        </a:solidFill>
                        <a:effectLst/>
                        <a:latin typeface="+mn-lt"/>
                        <a:ea typeface="+mn-ea"/>
                        <a:cs typeface="+mn-cs"/>
                      </a:endParaRPr>
                    </a:p>
                  </a:txBody>
                  <a:tcPr/>
                </a:tc>
                <a:tc vMerge="1">
                  <a:txBody>
                    <a:bodyPr/>
                    <a:lstStyle/>
                    <a:p>
                      <a:endParaRPr lang="en-IN" sz="1000" dirty="0"/>
                    </a:p>
                  </a:txBody>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2298710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Company Contributions in SA2#127bis</a:t>
            </a:r>
            <a:endParaRPr lang="en-IN" dirty="0"/>
          </a:p>
        </p:txBody>
      </p:sp>
      <p:graphicFrame>
        <p:nvGraphicFramePr>
          <p:cNvPr id="6" name="Table 5"/>
          <p:cNvGraphicFramePr>
            <a:graphicFrameLocks noGrp="1"/>
          </p:cNvGraphicFramePr>
          <p:nvPr>
            <p:extLst>
              <p:ext uri="{D42A27DB-BD31-4B8C-83A1-F6EECF244321}">
                <p14:modId xmlns:p14="http://schemas.microsoft.com/office/powerpoint/2010/main" val="212719567"/>
              </p:ext>
            </p:extLst>
          </p:nvPr>
        </p:nvGraphicFramePr>
        <p:xfrm>
          <a:off x="838199" y="1354936"/>
          <a:ext cx="9991725" cy="5450604"/>
        </p:xfrm>
        <a:graphic>
          <a:graphicData uri="http://schemas.openxmlformats.org/drawingml/2006/table">
            <a:tbl>
              <a:tblPr firstRow="1" bandRow="1">
                <a:tableStyleId>{5940675A-B579-460E-94D1-54222C63F5DA}</a:tableStyleId>
              </a:tblPr>
              <a:tblGrid>
                <a:gridCol w="1530729">
                  <a:extLst>
                    <a:ext uri="{9D8B030D-6E8A-4147-A177-3AD203B41FA5}">
                      <a16:colId xmlns="" xmlns:a16="http://schemas.microsoft.com/office/drawing/2014/main" val="20000"/>
                    </a:ext>
                  </a:extLst>
                </a:gridCol>
                <a:gridCol w="8460996">
                  <a:extLst>
                    <a:ext uri="{9D8B030D-6E8A-4147-A177-3AD203B41FA5}">
                      <a16:colId xmlns="" xmlns:a16="http://schemas.microsoft.com/office/drawing/2014/main" val="20001"/>
                    </a:ext>
                  </a:extLst>
                </a:gridCol>
              </a:tblGrid>
              <a:tr h="515964">
                <a:tc>
                  <a:txBody>
                    <a:bodyPr/>
                    <a:lstStyle/>
                    <a:p>
                      <a:r>
                        <a:rPr lang="en-IN" sz="1600" dirty="0"/>
                        <a:t>Source</a:t>
                      </a:r>
                      <a:r>
                        <a:rPr lang="en-IN" sz="1600" baseline="0" dirty="0"/>
                        <a:t> </a:t>
                      </a:r>
                      <a:endParaRPr lang="en-IN" sz="1600" dirty="0"/>
                    </a:p>
                  </a:txBody>
                  <a:tcPr>
                    <a:solidFill>
                      <a:srgbClr val="92D050"/>
                    </a:solidFill>
                  </a:tcPr>
                </a:tc>
                <a:tc>
                  <a:txBody>
                    <a:bodyPr/>
                    <a:lstStyle/>
                    <a:p>
                      <a:r>
                        <a:rPr lang="en-IN" sz="1600" dirty="0"/>
                        <a:t>Proposal</a:t>
                      </a:r>
                    </a:p>
                  </a:txBody>
                  <a:tcPr>
                    <a:solidFill>
                      <a:srgbClr val="92D050"/>
                    </a:solidFill>
                  </a:tcPr>
                </a:tc>
                <a:extLst>
                  <a:ext uri="{0D108BD9-81ED-4DB2-BD59-A6C34878D82A}">
                    <a16:rowId xmlns="" xmlns:a16="http://schemas.microsoft.com/office/drawing/2014/main" val="10000"/>
                  </a:ext>
                </a:extLst>
              </a:tr>
              <a:tr h="1817180">
                <a:tc>
                  <a:txBody>
                    <a:bodyPr/>
                    <a:lstStyle/>
                    <a:p>
                      <a:r>
                        <a:rPr lang="en-IN" sz="1200" dirty="0"/>
                        <a:t>Nokia</a:t>
                      </a:r>
                    </a:p>
                  </a:txBody>
                  <a:tcPr/>
                </a:tc>
                <a:tc>
                  <a:txBody>
                    <a:bodyPr/>
                    <a:lstStyle/>
                    <a:p>
                      <a:r>
                        <a:rPr kumimoji="1" lang="en-GB" sz="1100" b="0" i="0" u="sng" kern="1200" dirty="0">
                          <a:solidFill>
                            <a:srgbClr val="0070C0"/>
                          </a:solidFill>
                          <a:effectLst/>
                          <a:latin typeface="+mn-lt"/>
                          <a:ea typeface="+mn-ea"/>
                          <a:cs typeface="+mn-cs"/>
                        </a:rPr>
                        <a:t>S2-184933 - NRF Service Operations</a:t>
                      </a:r>
                      <a:r>
                        <a:rPr kumimoji="1" lang="en-GB" sz="1100" b="1" i="0" u="sng" kern="1200" dirty="0">
                          <a:solidFill>
                            <a:srgbClr val="0070C0"/>
                          </a:solidFill>
                          <a:effectLst/>
                          <a:latin typeface="+mn-lt"/>
                          <a:ea typeface="+mn-ea"/>
                          <a:cs typeface="+mn-cs"/>
                        </a:rPr>
                        <a:t> </a:t>
                      </a:r>
                      <a:r>
                        <a:rPr kumimoji="1" lang="en-GB" sz="1100" b="1" i="0" u="sng" kern="1200" dirty="0">
                          <a:solidFill>
                            <a:srgbClr val="002060"/>
                          </a:solidFill>
                          <a:effectLst/>
                          <a:latin typeface="+mn-lt"/>
                          <a:ea typeface="+mn-ea"/>
                          <a:cs typeface="+mn-cs"/>
                        </a:rPr>
                        <a:t>[TS 23.502]</a:t>
                      </a:r>
                    </a:p>
                    <a:p>
                      <a:r>
                        <a:rPr kumimoji="1" lang="en-IN" sz="900" u="none" kern="1200" dirty="0" err="1">
                          <a:solidFill>
                            <a:schemeClr val="tx1"/>
                          </a:solidFill>
                          <a:effectLst/>
                          <a:latin typeface="+mn-lt"/>
                          <a:ea typeface="+mn-ea"/>
                          <a:cs typeface="+mn-cs"/>
                        </a:rPr>
                        <a:t>Nnrf_NFManagement_NFRegister</a:t>
                      </a:r>
                      <a:r>
                        <a:rPr kumimoji="1" lang="en-IN" sz="900" u="none" kern="1200" dirty="0">
                          <a:solidFill>
                            <a:schemeClr val="tx1"/>
                          </a:solidFill>
                          <a:effectLst/>
                          <a:latin typeface="+mn-lt"/>
                          <a:ea typeface="+mn-ea"/>
                          <a:cs typeface="+mn-cs"/>
                        </a:rPr>
                        <a:t> service operation:</a:t>
                      </a:r>
                    </a:p>
                    <a:p>
                      <a:pPr hangingPunct="0"/>
                      <a:r>
                        <a:rPr lang="en-IN" sz="900" i="0" u="none" dirty="0"/>
                        <a:t>If the consumer is UDM, UDR or AUSF, they can include UDM Group ID, UDR Group ID, AUSF Group ID, Routing ID .</a:t>
                      </a:r>
                    </a:p>
                    <a:p>
                      <a:r>
                        <a:rPr kumimoji="1" lang="en-GB" sz="900" u="none" kern="1200" dirty="0" err="1">
                          <a:solidFill>
                            <a:schemeClr val="tx1"/>
                          </a:solidFill>
                          <a:effectLst/>
                          <a:latin typeface="+mn-lt"/>
                          <a:ea typeface="+mn-ea"/>
                          <a:cs typeface="+mn-cs"/>
                        </a:rPr>
                        <a:t>Nnrf_NFDiscovery</a:t>
                      </a:r>
                      <a:r>
                        <a:rPr kumimoji="1" lang="en-GB" sz="900" u="none" kern="1200" dirty="0">
                          <a:solidFill>
                            <a:schemeClr val="tx1"/>
                          </a:solidFill>
                          <a:effectLst/>
                          <a:latin typeface="+mn-lt"/>
                          <a:ea typeface="+mn-ea"/>
                          <a:cs typeface="+mn-cs"/>
                        </a:rPr>
                        <a:t> service operation:</a:t>
                      </a:r>
                    </a:p>
                    <a:p>
                      <a:r>
                        <a:rPr kumimoji="1" lang="en-GB" sz="900" u="none" kern="1200" dirty="0">
                          <a:solidFill>
                            <a:schemeClr val="tx1"/>
                          </a:solidFill>
                          <a:effectLst/>
                          <a:latin typeface="+mn-lt"/>
                          <a:ea typeface="+mn-ea"/>
                          <a:cs typeface="+mn-cs"/>
                        </a:rPr>
                        <a:t>If </a:t>
                      </a:r>
                      <a:r>
                        <a:rPr kumimoji="1" lang="x-none" sz="900" u="none" kern="1200" dirty="0">
                          <a:solidFill>
                            <a:schemeClr val="tx1"/>
                          </a:solidFill>
                          <a:effectLst/>
                          <a:latin typeface="+mn-lt"/>
                          <a:ea typeface="+mn-ea"/>
                          <a:cs typeface="+mn-cs"/>
                        </a:rPr>
                        <a:t>the </a:t>
                      </a:r>
                      <a:r>
                        <a:rPr kumimoji="1" lang="en-US" sz="900" u="none" kern="1200" dirty="0">
                          <a:solidFill>
                            <a:schemeClr val="tx1"/>
                          </a:solidFill>
                          <a:effectLst/>
                          <a:latin typeface="+mn-lt"/>
                          <a:ea typeface="+mn-ea"/>
                          <a:cs typeface="+mn-cs"/>
                        </a:rPr>
                        <a:t>target NF is UDM or AUSF, the request may include Routing ID that was part of SUCI</a:t>
                      </a:r>
                      <a:r>
                        <a:rPr kumimoji="1" lang="en-GB" sz="900" u="none" kern="1200" dirty="0">
                          <a:solidFill>
                            <a:schemeClr val="tx1"/>
                          </a:solidFill>
                          <a:effectLst/>
                          <a:latin typeface="+mn-lt"/>
                          <a:ea typeface="+mn-ea"/>
                          <a:cs typeface="+mn-cs"/>
                        </a:rPr>
                        <a:t>.</a:t>
                      </a:r>
                      <a:r>
                        <a:rPr kumimoji="1" lang="x-none" sz="900" u="none" kern="1200" dirty="0">
                          <a:solidFill>
                            <a:schemeClr val="tx1"/>
                          </a:solidFill>
                          <a:effectLst/>
                          <a:latin typeface="+mn-lt"/>
                          <a:ea typeface="+mn-ea"/>
                          <a:cs typeface="+mn-cs"/>
                        </a:rPr>
                        <a:t> </a:t>
                      </a:r>
                      <a:endParaRPr kumimoji="1" lang="en-IN" sz="900" i="0" u="sng" kern="1200" dirty="0">
                        <a:solidFill>
                          <a:schemeClr val="tx1"/>
                        </a:solidFill>
                        <a:effectLst/>
                        <a:latin typeface="+mn-lt"/>
                        <a:ea typeface="+mn-ea"/>
                        <a:cs typeface="+mn-cs"/>
                      </a:endParaRPr>
                    </a:p>
                    <a:p>
                      <a:r>
                        <a:rPr kumimoji="1" lang="en-IN" sz="1100" b="0" u="sng" kern="1200" dirty="0">
                          <a:solidFill>
                            <a:srgbClr val="0070C0"/>
                          </a:solidFill>
                          <a:effectLst/>
                          <a:latin typeface="+mn-lt"/>
                          <a:ea typeface="+mn-ea"/>
                          <a:cs typeface="+mn-cs"/>
                        </a:rPr>
                        <a:t>S2-184938 - 23.502: UDM-AUSF Discovery </a:t>
                      </a:r>
                      <a:r>
                        <a:rPr kumimoji="1" lang="en-IN" sz="1100" b="1" u="sng" kern="1200" dirty="0">
                          <a:solidFill>
                            <a:srgbClr val="002060"/>
                          </a:solidFill>
                          <a:effectLst/>
                          <a:latin typeface="+mn-lt"/>
                          <a:ea typeface="+mn-ea"/>
                          <a:cs typeface="+mn-cs"/>
                        </a:rPr>
                        <a:t>[TS 23.502]</a:t>
                      </a:r>
                    </a:p>
                    <a:p>
                      <a:r>
                        <a:rPr kumimoji="1" lang="en-IN" sz="1100" b="0" u="none" kern="1200" dirty="0">
                          <a:solidFill>
                            <a:schemeClr val="tx1"/>
                          </a:solidFill>
                          <a:effectLst/>
                          <a:latin typeface="+mn-lt"/>
                          <a:ea typeface="+mn-ea"/>
                          <a:cs typeface="+mn-cs"/>
                        </a:rPr>
                        <a:t>Include Routing ID part of SUCI for UDM discovery and AUSF discovery</a:t>
                      </a:r>
                    </a:p>
                    <a:p>
                      <a:r>
                        <a:rPr kumimoji="1" lang="en-GB" sz="1100" b="0" u="sng" kern="1200" dirty="0">
                          <a:solidFill>
                            <a:srgbClr val="0070C0"/>
                          </a:solidFill>
                          <a:effectLst/>
                          <a:latin typeface="+mn-lt"/>
                          <a:ea typeface="+mn-ea"/>
                          <a:cs typeface="+mn-cs"/>
                        </a:rPr>
                        <a:t>23.501: UDM-AUSF Discovery </a:t>
                      </a:r>
                      <a:r>
                        <a:rPr kumimoji="1" lang="en-GB" sz="1100" b="1" u="sng" kern="1200" dirty="0">
                          <a:solidFill>
                            <a:srgbClr val="002060"/>
                          </a:solidFill>
                          <a:effectLst/>
                          <a:latin typeface="+mn-lt"/>
                          <a:ea typeface="+mn-ea"/>
                          <a:cs typeface="+mn-cs"/>
                        </a:rPr>
                        <a:t>[TS 23.501]</a:t>
                      </a:r>
                      <a:endParaRPr kumimoji="1" lang="en-IN" sz="1100" b="1" u="sng" kern="1200" dirty="0">
                        <a:solidFill>
                          <a:srgbClr val="002060"/>
                        </a:solidFill>
                        <a:effectLst/>
                        <a:latin typeface="+mn-lt"/>
                        <a:ea typeface="+mn-ea"/>
                        <a:cs typeface="+mn-cs"/>
                      </a:endParaRPr>
                    </a:p>
                  </a:txBody>
                  <a:tcPr/>
                </a:tc>
                <a:extLst>
                  <a:ext uri="{0D108BD9-81ED-4DB2-BD59-A6C34878D82A}">
                    <a16:rowId xmlns="" xmlns:a16="http://schemas.microsoft.com/office/drawing/2014/main" val="10001"/>
                  </a:ext>
                </a:extLst>
              </a:tr>
              <a:tr h="1547740">
                <a:tc>
                  <a:txBody>
                    <a:bodyPr/>
                    <a:lstStyle/>
                    <a:p>
                      <a:r>
                        <a:rPr lang="en-IN" sz="1200" dirty="0"/>
                        <a:t>NEC</a:t>
                      </a:r>
                    </a:p>
                  </a:txBody>
                  <a:tcPr/>
                </a:tc>
                <a:tc>
                  <a:txBody>
                    <a:bodyPr/>
                    <a:lstStyle/>
                    <a:p>
                      <a:r>
                        <a:rPr lang="en-IN" sz="1000" u="sng" dirty="0">
                          <a:solidFill>
                            <a:srgbClr val="0070C0"/>
                          </a:solidFill>
                        </a:rPr>
                        <a:t>S2-185347 - Updates to clause 6.3.8</a:t>
                      </a:r>
                      <a:r>
                        <a:rPr lang="en-IN" sz="1000" u="sng" baseline="0" dirty="0">
                          <a:solidFill>
                            <a:srgbClr val="0070C0"/>
                          </a:solidFill>
                        </a:rPr>
                        <a:t> </a:t>
                      </a:r>
                      <a:r>
                        <a:rPr lang="en-IN" sz="1000" u="sng" dirty="0">
                          <a:solidFill>
                            <a:srgbClr val="0070C0"/>
                          </a:solidFill>
                        </a:rPr>
                        <a:t>UDM discovery function </a:t>
                      </a:r>
                      <a:r>
                        <a:rPr lang="en-IN" sz="1000" b="1" dirty="0">
                          <a:solidFill>
                            <a:srgbClr val="002060"/>
                          </a:solidFill>
                        </a:rPr>
                        <a:t>[TS</a:t>
                      </a:r>
                      <a:r>
                        <a:rPr lang="en-IN" sz="1000" b="1" baseline="0" dirty="0">
                          <a:solidFill>
                            <a:srgbClr val="002060"/>
                          </a:solidFill>
                        </a:rPr>
                        <a:t> 23.501]</a:t>
                      </a:r>
                    </a:p>
                    <a:p>
                      <a:r>
                        <a:rPr lang="en-IN" sz="900" b="0" baseline="0" dirty="0">
                          <a:solidFill>
                            <a:schemeClr val="tx1"/>
                          </a:solidFill>
                        </a:rPr>
                        <a:t>Use of SUPI range indicator (when more than one UDM instance(s) or UDM are deployed in a network and SUPI is not available).</a:t>
                      </a:r>
                    </a:p>
                    <a:p>
                      <a:endParaRPr lang="en-IN" sz="900" b="0" baseline="0" dirty="0">
                        <a:solidFill>
                          <a:schemeClr val="tx1"/>
                        </a:solidFill>
                      </a:endParaRPr>
                    </a:p>
                    <a:p>
                      <a:r>
                        <a:rPr lang="en-IN" sz="900" b="0" u="sng" dirty="0">
                          <a:solidFill>
                            <a:srgbClr val="0070C0"/>
                          </a:solidFill>
                        </a:rPr>
                        <a:t>S2-185360 - Changes to usage of SUPI as NF instance(s) service discovery information </a:t>
                      </a:r>
                      <a:r>
                        <a:rPr lang="en-IN" sz="900" b="1" u="sng" dirty="0">
                          <a:solidFill>
                            <a:srgbClr val="002060"/>
                          </a:solidFill>
                        </a:rPr>
                        <a:t>[TS</a:t>
                      </a:r>
                      <a:r>
                        <a:rPr lang="en-IN" sz="900" b="1" u="sng" baseline="0" dirty="0">
                          <a:solidFill>
                            <a:srgbClr val="002060"/>
                          </a:solidFill>
                        </a:rPr>
                        <a:t> 23.501]</a:t>
                      </a:r>
                      <a:endParaRPr lang="en-IN" sz="900" b="1" u="sng" dirty="0">
                        <a:solidFill>
                          <a:srgbClr val="002060"/>
                        </a:solidFill>
                      </a:endParaRPr>
                    </a:p>
                    <a:p>
                      <a:r>
                        <a:rPr lang="en-IN" sz="1000" dirty="0">
                          <a:solidFill>
                            <a:schemeClr val="tx1"/>
                          </a:solidFill>
                        </a:rPr>
                        <a:t>4.17.4</a:t>
                      </a:r>
                      <a:r>
                        <a:rPr lang="en-IN" sz="1000" baseline="0" dirty="0">
                          <a:solidFill>
                            <a:schemeClr val="tx1"/>
                          </a:solidFill>
                        </a:rPr>
                        <a:t> </a:t>
                      </a:r>
                      <a:r>
                        <a:rPr lang="en-IN" sz="1000" dirty="0">
                          <a:solidFill>
                            <a:schemeClr val="tx1"/>
                          </a:solidFill>
                        </a:rPr>
                        <a:t>NF/NF service discovery in the same PLMN:</a:t>
                      </a:r>
                    </a:p>
                    <a:p>
                      <a:r>
                        <a:rPr lang="en-IN" sz="1000" dirty="0">
                          <a:solidFill>
                            <a:schemeClr val="tx1"/>
                          </a:solidFill>
                        </a:rPr>
                        <a:t>The NF service consumer invokes </a:t>
                      </a:r>
                      <a:r>
                        <a:rPr lang="en-IN" sz="1000" dirty="0" err="1">
                          <a:solidFill>
                            <a:schemeClr val="tx1"/>
                          </a:solidFill>
                        </a:rPr>
                        <a:t>Nnrf_NFDiscovery_Request</a:t>
                      </a:r>
                      <a:r>
                        <a:rPr lang="en-IN" sz="1000" dirty="0">
                          <a:solidFill>
                            <a:schemeClr val="tx1"/>
                          </a:solidFill>
                        </a:rPr>
                        <a:t>,</a:t>
                      </a:r>
                      <a:r>
                        <a:rPr lang="en-IN" sz="1000" baseline="0" dirty="0">
                          <a:solidFill>
                            <a:schemeClr val="tx1"/>
                          </a:solidFill>
                        </a:rPr>
                        <a:t> where parameter may include optionally SUPI or SUPI range indicator.</a:t>
                      </a:r>
                    </a:p>
                    <a:p>
                      <a:r>
                        <a:rPr lang="en-IN" sz="1000" dirty="0">
                          <a:solidFill>
                            <a:schemeClr val="tx1"/>
                          </a:solidFill>
                        </a:rPr>
                        <a:t>In case the target NF is UDR, if SUPI or SUPI range indicator was used as optional input parameter in the request, the NRF shall provide the UDR instance(s) that matches the optional input SUPI or SUPI range indicator.</a:t>
                      </a:r>
                    </a:p>
                    <a:p>
                      <a:endParaRPr lang="en-IN" sz="1000" dirty="0">
                        <a:solidFill>
                          <a:srgbClr val="0070C0"/>
                        </a:solidFill>
                      </a:endParaRPr>
                    </a:p>
                    <a:p>
                      <a:r>
                        <a:rPr lang="en-IN" sz="1000" u="sng" dirty="0">
                          <a:solidFill>
                            <a:srgbClr val="0070C0"/>
                          </a:solidFill>
                        </a:rPr>
                        <a:t>S2-185363</a:t>
                      </a:r>
                      <a:r>
                        <a:rPr lang="en-IN" sz="1000" u="sng" baseline="0" dirty="0">
                          <a:solidFill>
                            <a:srgbClr val="0070C0"/>
                          </a:solidFill>
                        </a:rPr>
                        <a:t> - Reply LS to “LS on AUSF/UDM instance selection and SUCI parameters”</a:t>
                      </a:r>
                      <a:endParaRPr lang="en-IN" sz="1000" u="sng" dirty="0">
                        <a:solidFill>
                          <a:srgbClr val="0070C0"/>
                        </a:solidFill>
                      </a:endParaRPr>
                    </a:p>
                  </a:txBody>
                  <a:tcPr/>
                </a:tc>
                <a:extLst>
                  <a:ext uri="{0D108BD9-81ED-4DB2-BD59-A6C34878D82A}">
                    <a16:rowId xmlns="" xmlns:a16="http://schemas.microsoft.com/office/drawing/2014/main" val="10002"/>
                  </a:ext>
                </a:extLst>
              </a:tr>
              <a:tr h="1547740">
                <a:tc>
                  <a:txBody>
                    <a:bodyPr/>
                    <a:lstStyle/>
                    <a:p>
                      <a:r>
                        <a:rPr lang="en-IN" sz="1200" dirty="0" smtClean="0"/>
                        <a:t>CATT</a:t>
                      </a:r>
                      <a:endParaRPr lang="en-IN" sz="1200" dirty="0"/>
                    </a:p>
                  </a:txBody>
                  <a:tcPr/>
                </a:tc>
                <a:tc>
                  <a:txBody>
                    <a:bodyPr/>
                    <a:lstStyle/>
                    <a:p>
                      <a:r>
                        <a:rPr lang="en-GB" sz="1000" u="sng" kern="1200" dirty="0" smtClean="0">
                          <a:solidFill>
                            <a:srgbClr val="0070C0"/>
                          </a:solidFill>
                          <a:latin typeface="+mn-lt"/>
                          <a:ea typeface="+mn-ea"/>
                          <a:cs typeface="+mn-cs"/>
                        </a:rPr>
                        <a:t>S2-185251 Update to UDM discovery [TS</a:t>
                      </a:r>
                      <a:r>
                        <a:rPr lang="en-GB" sz="1000" u="sng" kern="1200" baseline="0" dirty="0" smtClean="0">
                          <a:solidFill>
                            <a:srgbClr val="0070C0"/>
                          </a:solidFill>
                          <a:latin typeface="+mn-lt"/>
                          <a:ea typeface="+mn-ea"/>
                          <a:cs typeface="+mn-cs"/>
                        </a:rPr>
                        <a:t> 23.501</a:t>
                      </a:r>
                      <a:r>
                        <a:rPr lang="en-GB" sz="1000" u="sng" kern="1200" dirty="0" smtClean="0">
                          <a:solidFill>
                            <a:srgbClr val="0070C0"/>
                          </a:solidFill>
                          <a:latin typeface="+mn-lt"/>
                          <a:ea typeface="+mn-ea"/>
                          <a:cs typeface="+mn-cs"/>
                        </a:rPr>
                        <a:t>]</a:t>
                      </a:r>
                    </a:p>
                    <a:p>
                      <a:r>
                        <a:rPr lang="en-IN" sz="1000" u="sng" kern="1200" dirty="0" smtClean="0">
                          <a:solidFill>
                            <a:srgbClr val="0070C0"/>
                          </a:solidFill>
                          <a:latin typeface="+mn-lt"/>
                          <a:ea typeface="+mn-ea"/>
                          <a:cs typeface="+mn-cs"/>
                        </a:rPr>
                        <a:t>1. Clarifying that the unencrypted routing assistance information within the SUCI should be used to discover a UDM in HPLMN.</a:t>
                      </a:r>
                    </a:p>
                    <a:p>
                      <a:r>
                        <a:rPr lang="en-IN" sz="1000" u="sng" kern="1200" dirty="0" smtClean="0">
                          <a:solidFill>
                            <a:srgbClr val="0070C0"/>
                          </a:solidFill>
                          <a:latin typeface="+mn-lt"/>
                          <a:ea typeface="+mn-ea"/>
                          <a:cs typeface="+mn-cs"/>
                        </a:rPr>
                        <a:t>2. Clarifying that the SUCI can be used for UDM discovery.</a:t>
                      </a:r>
                    </a:p>
                    <a:p>
                      <a:endParaRPr lang="en-IN" sz="1000" u="sng" kern="1200" dirty="0">
                        <a:solidFill>
                          <a:srgbClr val="0070C0"/>
                        </a:solidFill>
                        <a:latin typeface="+mn-lt"/>
                        <a:ea typeface="+mn-ea"/>
                        <a:cs typeface="+mn-cs"/>
                      </a:endParaRPr>
                    </a:p>
                  </a:txBody>
                  <a:tcPr/>
                </a:tc>
              </a:tr>
            </a:tbl>
          </a:graphicData>
        </a:graphic>
      </p:graphicFrame>
    </p:spTree>
    <p:extLst>
      <p:ext uri="{BB962C8B-B14F-4D97-AF65-F5344CB8AC3E}">
        <p14:creationId xmlns:p14="http://schemas.microsoft.com/office/powerpoint/2010/main" val="396334549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110</TotalTime>
  <Words>1386</Words>
  <Application>Microsoft Office PowerPoint</Application>
  <PresentationFormat>Widescreen</PresentationFormat>
  <Paragraphs>83</Paragraphs>
  <Slides>8</Slides>
  <Notes>0</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8</vt:i4>
      </vt:variant>
    </vt:vector>
  </HeadingPairs>
  <TitlesOfParts>
    <vt:vector size="16" baseType="lpstr">
      <vt:lpstr>ＭＳ Ｐゴシック</vt:lpstr>
      <vt:lpstr>メイリオ</vt:lpstr>
      <vt:lpstr>Arial</vt:lpstr>
      <vt:lpstr>Calibri</vt:lpstr>
      <vt:lpstr>Calibri Light</vt:lpstr>
      <vt:lpstr>Verdana</vt:lpstr>
      <vt:lpstr>Office Theme</vt:lpstr>
      <vt:lpstr>Picture</vt:lpstr>
      <vt:lpstr>SA2: Analysis on UDM/AUSF Discovery (Agenda 6.5.4)</vt:lpstr>
      <vt:lpstr>SA3 LS [S3-181494] to SA2, CT1 and CT4 </vt:lpstr>
      <vt:lpstr>Problem statement</vt:lpstr>
      <vt:lpstr>Principles for AUSF/UDM Discovery (1/3)</vt:lpstr>
      <vt:lpstr>Principles for AUSF/UDM Discovery (2/3)</vt:lpstr>
      <vt:lpstr>Principles for AUSF/UDM Discovery (3/3)</vt:lpstr>
      <vt:lpstr>Company Contributions in SA2#127bis</vt:lpstr>
      <vt:lpstr>Company Contributions in SA2#127bis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SA2: Analysis on UDM/AUSF Discovery</dc:title>
  <dc:creator>KUNDAN TIWARI</dc:creator>
  <cp:lastModifiedBy>KUNDAN TIWARI</cp:lastModifiedBy>
  <cp:revision>21</cp:revision>
  <dcterms:created xsi:type="dcterms:W3CDTF">2018-05-26T07:25:42Z</dcterms:created>
  <dcterms:modified xsi:type="dcterms:W3CDTF">2018-05-31T16:26:10Z</dcterms:modified>
</cp:coreProperties>
</file>