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2" r:id="rId4"/>
    <p:sldId id="264" r:id="rId5"/>
    <p:sldId id="261" r:id="rId6"/>
    <p:sldId id="263"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E" lastIdx="2" clrIdx="0">
    <p:extLst>
      <p:ext uri="{19B8F6BF-5375-455C-9EA6-DF929625EA0E}">
        <p15:presenceInfo xmlns:p15="http://schemas.microsoft.com/office/powerpoint/2012/main" userId="Eric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58" autoAdjust="0"/>
    <p:restoredTop sz="94660"/>
  </p:normalViewPr>
  <p:slideViewPr>
    <p:cSldViewPr snapToGrid="0">
      <p:cViewPr varScale="1">
        <p:scale>
          <a:sx n="68" d="100"/>
          <a:sy n="68" d="100"/>
        </p:scale>
        <p:origin x="87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C8A6-1185-482E-B2CA-12F3E13608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1211C3A-595B-4B13-A7DD-1AB5049040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BFEE34-9EE4-49CC-B708-CC07201FE0AA}"/>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E7998CF4-2238-4939-9EBF-7C351348DB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2929A96-040A-4B0A-BFF1-2553650041E8}"/>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930253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AC159-BB01-4352-8882-835B6485019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3CCE41-AFC5-4DD7-AD73-43F4B94733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250B65-2B24-489D-B40E-46EA7B7DF2B7}"/>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6792B07B-B52B-4B03-B9D7-5A79252AA2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43EDA1-F463-48A1-83B0-C740F25E55D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68208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F84CDA-0034-4890-A365-E4BCAC0D0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E091A2D-3EB1-4891-A840-0B5D6010E3C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5B8820-6158-424B-97E3-82C22FBC24C8}"/>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EFF04FC6-0067-42D9-A065-FDF57DA602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2A65E6-607D-4DE1-80D3-4ACFB3F53391}"/>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145004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03BA1-3D5B-4D53-AA74-62C8BB7122B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A63AF0B-257B-4E27-82AB-47C3B598C33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87819E-305C-4D7C-B570-9C1B6CC49112}"/>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BD09AA42-6F66-4957-A1E3-7812013DD3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3A9FA7-2EE7-4FE2-A4EE-C71CC9ADC45C}"/>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440498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75FF-8666-4C0D-A796-0DC275AAA5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422AD3F-1AEF-4E8D-BA4A-603E1326FD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AEF0A3F-8B3B-4173-8A10-B2E99EA2E406}"/>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8E83B2D7-AD3D-4686-9D99-25DC6ED49A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1D2F02-B18E-4D16-A51C-4C95C2D3B089}"/>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437476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9C8D-AFF6-4B86-A600-80E49DC9EA7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1B72BE6-BA3A-4E26-B56C-061428A6181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0DD5DBA-E2BF-4B99-9713-51D6674044C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E6DFD3-E8A4-4507-802C-B35D2FC0B492}"/>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6" name="Footer Placeholder 5">
            <a:extLst>
              <a:ext uri="{FF2B5EF4-FFF2-40B4-BE49-F238E27FC236}">
                <a16:creationId xmlns:a16="http://schemas.microsoft.com/office/drawing/2014/main" id="{2B6B236D-7486-41CE-A267-2D9A7CD615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B83252-2650-4016-BA82-6C9FCA26C10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852551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D0EE-FACC-4345-A315-A6152649503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36F790B-81FF-4288-A9E9-E92B0D2EC3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1119D27-9891-4979-9D34-72CA5AA9CE6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079EB5-1071-4663-A6F5-045710B74E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DD8A638-6320-49DC-BAA1-A4325F04BF3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4B6079F-5401-4AA0-A6AF-E49275E6837D}"/>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8" name="Footer Placeholder 7">
            <a:extLst>
              <a:ext uri="{FF2B5EF4-FFF2-40B4-BE49-F238E27FC236}">
                <a16:creationId xmlns:a16="http://schemas.microsoft.com/office/drawing/2014/main" id="{B113285D-255F-42DB-ADF9-183C73639F4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F305106-D38A-4F01-B1E8-5DAD30250DA2}"/>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0629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1F602-957E-4931-A84D-CBF4515999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A4F8725-93E8-48F3-83DB-47D536A094A0}"/>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4" name="Footer Placeholder 3">
            <a:extLst>
              <a:ext uri="{FF2B5EF4-FFF2-40B4-BE49-F238E27FC236}">
                <a16:creationId xmlns:a16="http://schemas.microsoft.com/office/drawing/2014/main" id="{2B8823EC-A428-4E34-9B3A-047F8D773F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92B0120-B44B-424B-AA9A-8633A0379B7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2878605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402ED7-3B12-46BC-A76E-C70789539F90}"/>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3" name="Footer Placeholder 2">
            <a:extLst>
              <a:ext uri="{FF2B5EF4-FFF2-40B4-BE49-F238E27FC236}">
                <a16:creationId xmlns:a16="http://schemas.microsoft.com/office/drawing/2014/main" id="{AC09D0E1-97CC-43EB-A711-6DEBF7E3CF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595328-3E55-4AE8-B90E-45742F020C17}"/>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764402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B5A98-05C5-41D8-BFB1-8A4CBE621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8771E5E-858C-4D45-B3E0-7601600A31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6F47D37-CECA-4DC7-8E0F-3563308DF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394DD0F-DB64-4421-A68D-33230781987E}"/>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6" name="Footer Placeholder 5">
            <a:extLst>
              <a:ext uri="{FF2B5EF4-FFF2-40B4-BE49-F238E27FC236}">
                <a16:creationId xmlns:a16="http://schemas.microsoft.com/office/drawing/2014/main" id="{68A9AB88-8C18-4A04-8567-DB849123FE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9D6511-7801-4A1D-B4C2-0674527FFAA4}"/>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116788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2C8D2-5BC6-42AA-8231-46096502E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44F18E3-2E79-4EF2-A47E-E9732CAD58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713E1F4-25F8-461F-AB1A-4DDF80F99B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E8E4B16-AFA3-4CD4-BFCF-DAF04D8412FA}"/>
              </a:ext>
            </a:extLst>
          </p:cNvPr>
          <p:cNvSpPr>
            <a:spLocks noGrp="1"/>
          </p:cNvSpPr>
          <p:nvPr>
            <p:ph type="dt" sz="half" idx="10"/>
          </p:nvPr>
        </p:nvSpPr>
        <p:spPr/>
        <p:txBody>
          <a:bodyPr/>
          <a:lstStyle/>
          <a:p>
            <a:fld id="{95919353-C1DD-4B32-9CCC-7D3F3F1F9608}" type="datetimeFigureOut">
              <a:rPr lang="en-GB" smtClean="0"/>
              <a:t>29/05/2018</a:t>
            </a:fld>
            <a:endParaRPr lang="en-GB"/>
          </a:p>
        </p:txBody>
      </p:sp>
      <p:sp>
        <p:nvSpPr>
          <p:cNvPr id="6" name="Footer Placeholder 5">
            <a:extLst>
              <a:ext uri="{FF2B5EF4-FFF2-40B4-BE49-F238E27FC236}">
                <a16:creationId xmlns:a16="http://schemas.microsoft.com/office/drawing/2014/main" id="{43EBECF9-8233-41FE-A98F-B86EFE7459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AA75E-C1E5-40AE-94A2-503F9F3E850F}"/>
              </a:ext>
            </a:extLst>
          </p:cNvPr>
          <p:cNvSpPr>
            <a:spLocks noGrp="1"/>
          </p:cNvSpPr>
          <p:nvPr>
            <p:ph type="sldNum" sz="quarter" idx="12"/>
          </p:nvPr>
        </p:nvSpPr>
        <p:spPr/>
        <p:txBody>
          <a:bodyPr/>
          <a:lstStyle/>
          <a:p>
            <a:fld id="{16C23914-F825-48C1-A8AB-3C717AE0287C}" type="slidenum">
              <a:rPr lang="en-GB" smtClean="0"/>
              <a:t>‹#›</a:t>
            </a:fld>
            <a:endParaRPr lang="en-GB"/>
          </a:p>
        </p:txBody>
      </p:sp>
    </p:spTree>
    <p:extLst>
      <p:ext uri="{BB962C8B-B14F-4D97-AF65-F5344CB8AC3E}">
        <p14:creationId xmlns:p14="http://schemas.microsoft.com/office/powerpoint/2010/main" val="734519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E9C1B8-1EB4-4E13-8484-20B50A66A0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20DF43-487E-4A42-A3E9-42FACFBC0F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751BEA-5D0D-4680-A8FA-1A304CD8F8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919353-C1DD-4B32-9CCC-7D3F3F1F9608}" type="datetimeFigureOut">
              <a:rPr lang="en-GB" smtClean="0"/>
              <a:t>29/05/2018</a:t>
            </a:fld>
            <a:endParaRPr lang="en-GB"/>
          </a:p>
        </p:txBody>
      </p:sp>
      <p:sp>
        <p:nvSpPr>
          <p:cNvPr id="5" name="Footer Placeholder 4">
            <a:extLst>
              <a:ext uri="{FF2B5EF4-FFF2-40B4-BE49-F238E27FC236}">
                <a16:creationId xmlns:a16="http://schemas.microsoft.com/office/drawing/2014/main" id="{692EAB4F-796D-4BB3-8C77-3BBF852031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C51BD99-1B71-4354-9B34-E0C200068A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23914-F825-48C1-A8AB-3C717AE0287C}" type="slidenum">
              <a:rPr lang="en-GB" smtClean="0"/>
              <a:t>‹#›</a:t>
            </a:fld>
            <a:endParaRPr lang="en-GB"/>
          </a:p>
        </p:txBody>
      </p:sp>
    </p:spTree>
    <p:extLst>
      <p:ext uri="{BB962C8B-B14F-4D97-AF65-F5344CB8AC3E}">
        <p14:creationId xmlns:p14="http://schemas.microsoft.com/office/powerpoint/2010/main" val="1037569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4881.zip" TargetMode="External"/><Relationship Id="rId7" Type="http://schemas.openxmlformats.org/officeDocument/2006/relationships/hyperlink" Target="file:///C:\Users\acasati\OneDrive%20-%20Nokia\meetings\TSGS2_127BIS_Newport_Beach\Docs\S2-185417.zip" TargetMode="External"/><Relationship Id="rId2" Type="http://schemas.openxmlformats.org/officeDocument/2006/relationships/hyperlink" Target="file:///C:\Users\acasati\OneDrive%20-%20Nokia\meetings\TSGS2_127BIS_Newport_Beach\Docs\S2-184880.zip" TargetMode="External"/><Relationship Id="rId1" Type="http://schemas.openxmlformats.org/officeDocument/2006/relationships/slideLayout" Target="../slideLayouts/slideLayout2.xml"/><Relationship Id="rId6" Type="http://schemas.openxmlformats.org/officeDocument/2006/relationships/hyperlink" Target="file:///C:\Users\acasati\OneDrive%20-%20Nokia\meetings\TSGS2_127BIS_Newport_Beach\Docs\S2-185412.zip" TargetMode="External"/><Relationship Id="rId5" Type="http://schemas.openxmlformats.org/officeDocument/2006/relationships/hyperlink" Target="file:///C:\Users\acasati\OneDrive%20-%20Nokia\meetings\TSGS2_127BIS_Newport_Beach\Docs\S2-185399.zip" TargetMode="External"/><Relationship Id="rId4" Type="http://schemas.openxmlformats.org/officeDocument/2006/relationships/hyperlink" Target="file:///C:\Users\acasati\OneDrive%20-%20Nokia\meetings\TSGS2_127BIS_Newport_Beach\Docs\S2-185396.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4876.zip" TargetMode="External"/><Relationship Id="rId2" Type="http://schemas.openxmlformats.org/officeDocument/2006/relationships/hyperlink" Target="file:///C:\Users\acasati\OneDrive%20-%20Nokia\meetings\TSGS2_127BIS_Newport_Beach\Docs\S2-184875.zip" TargetMode="External"/><Relationship Id="rId1" Type="http://schemas.openxmlformats.org/officeDocument/2006/relationships/slideLayout" Target="../slideLayouts/slideLayout2.xml"/><Relationship Id="rId5" Type="http://schemas.openxmlformats.org/officeDocument/2006/relationships/hyperlink" Target="file:///C:\Users\acasati\OneDrive%20-%20Nokia\meetings\TSGS2_127BIS_Newport_Beach\Docs\S2-185088.zip" TargetMode="External"/><Relationship Id="rId4" Type="http://schemas.openxmlformats.org/officeDocument/2006/relationships/hyperlink" Target="file:///C:\Users\acasati\OneDrive%20-%20Nokia\meetings\TSGS2_127BIS_Newport_Beach\Docs\S2-184877.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file:///C:\Users\acasati\OneDrive%20-%20Nokia\meetings\TSGS2_127BIS_Newport_Beach\Docs\S2-184945.zip" TargetMode="External"/><Relationship Id="rId2" Type="http://schemas.openxmlformats.org/officeDocument/2006/relationships/hyperlink" Target="file:///C:\Users\acasati\OneDrive%20-%20Nokia\meetings\TSGS2_127BIS_Newport_Beach\Docs\S2-184944.zip" TargetMode="External"/><Relationship Id="rId1" Type="http://schemas.openxmlformats.org/officeDocument/2006/relationships/slideLayout" Target="../slideLayouts/slideLayout2.xml"/><Relationship Id="rId4" Type="http://schemas.openxmlformats.org/officeDocument/2006/relationships/hyperlink" Target="file:///C:\Users\acasati\OneDrive%20-%20Nokia\meetings\TSGS2_127BIS_Newport_Beach\Docs\S2-184946.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42DF-5E04-4F8C-844D-CD39493E9EC3}"/>
              </a:ext>
            </a:extLst>
          </p:cNvPr>
          <p:cNvSpPr>
            <a:spLocks noGrp="1"/>
          </p:cNvSpPr>
          <p:nvPr>
            <p:ph type="ctrTitle"/>
          </p:nvPr>
        </p:nvSpPr>
        <p:spPr/>
        <p:txBody>
          <a:bodyPr>
            <a:normAutofit/>
          </a:bodyPr>
          <a:lstStyle/>
          <a:p>
            <a:r>
              <a:rPr lang="en-GB" dirty="0"/>
              <a:t>Configured NSSAI discussion</a:t>
            </a:r>
          </a:p>
        </p:txBody>
      </p:sp>
      <p:sp>
        <p:nvSpPr>
          <p:cNvPr id="3" name="Subtitle 2">
            <a:extLst>
              <a:ext uri="{FF2B5EF4-FFF2-40B4-BE49-F238E27FC236}">
                <a16:creationId xmlns:a16="http://schemas.microsoft.com/office/drawing/2014/main" id="{33453D0B-E92A-4634-9B66-473996E1C5B9}"/>
              </a:ext>
            </a:extLst>
          </p:cNvPr>
          <p:cNvSpPr>
            <a:spLocks noGrp="1"/>
          </p:cNvSpPr>
          <p:nvPr>
            <p:ph type="subTitle" idx="1"/>
          </p:nvPr>
        </p:nvSpPr>
        <p:spPr>
          <a:xfrm>
            <a:off x="-1079715" y="294482"/>
            <a:ext cx="12584530" cy="1655762"/>
          </a:xfrm>
        </p:spPr>
        <p:txBody>
          <a:bodyPr/>
          <a:lstStyle/>
          <a:p>
            <a:r>
              <a:rPr lang="en-GB" dirty="0"/>
              <a:t>SA2#127-bis  May 28 – June 1 Newport Beach, USA 		</a:t>
            </a:r>
            <a:r>
              <a:rPr lang="en-GB" dirty="0" err="1"/>
              <a:t>Tdoc</a:t>
            </a:r>
            <a:r>
              <a:rPr lang="en-GB" dirty="0"/>
              <a:t> S2-185836</a:t>
            </a:r>
          </a:p>
        </p:txBody>
      </p:sp>
      <p:sp>
        <p:nvSpPr>
          <p:cNvPr id="4" name="Subtitle 2">
            <a:extLst>
              <a:ext uri="{FF2B5EF4-FFF2-40B4-BE49-F238E27FC236}">
                <a16:creationId xmlns:a16="http://schemas.microsoft.com/office/drawing/2014/main" id="{9C4937AD-CCDE-4101-9086-29E85C9CFD2D}"/>
              </a:ext>
            </a:extLst>
          </p:cNvPr>
          <p:cNvSpPr txBox="1">
            <a:spLocks/>
          </p:cNvSpPr>
          <p:nvPr/>
        </p:nvSpPr>
        <p:spPr>
          <a:xfrm>
            <a:off x="2110352" y="4337844"/>
            <a:ext cx="8301926"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Tree>
    <p:extLst>
      <p:ext uri="{BB962C8B-B14F-4D97-AF65-F5344CB8AC3E}">
        <p14:creationId xmlns:p14="http://schemas.microsoft.com/office/powerpoint/2010/main" val="1773981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39737" y="2697944"/>
            <a:ext cx="10933138" cy="5159792"/>
          </a:xfrm>
        </p:spPr>
        <p:txBody>
          <a:bodyPr>
            <a:normAutofit/>
          </a:bodyPr>
          <a:lstStyle/>
          <a:p>
            <a:r>
              <a:rPr lang="en-US" sz="2000" dirty="0"/>
              <a:t>If the set of subscribed S-NSSAIs or their values changes:</a:t>
            </a:r>
          </a:p>
          <a:p>
            <a:pPr lvl="1"/>
            <a:r>
              <a:rPr lang="en-US" sz="1800" dirty="0"/>
              <a:t>If UE not reachable: set a flag in UDR to make sure the UE config is updated when the UE is reachable next (the UDM sends indication to AMF). Unset the flag  in UDR when the UE is reachable and successfully updated. </a:t>
            </a:r>
          </a:p>
          <a:p>
            <a:pPr lvl="2"/>
            <a:r>
              <a:rPr lang="en-US" sz="1600" dirty="0"/>
              <a:t>To be decided if the UE needs to reregister with indication of successful update (the UE may get a new URSP also if slice set changes and the HPLMN must provide it before clearing the configuration change flag in UDR) </a:t>
            </a:r>
          </a:p>
          <a:p>
            <a:pPr lvl="2"/>
            <a:r>
              <a:rPr lang="en-US" sz="1600" dirty="0"/>
              <a:t>Note the HPLMN indicates Subscription change to any PLMN the UE registers with when it is reachable again, regardless of whether this PLMN configuration is affected, as long as at least one roaming partner configuration is affected by the subscription change.</a:t>
            </a:r>
          </a:p>
          <a:p>
            <a:pPr lvl="1"/>
            <a:r>
              <a:rPr lang="en-US" sz="1800" dirty="0"/>
              <a:t>UE reachable:</a:t>
            </a:r>
          </a:p>
          <a:p>
            <a:pPr lvl="2"/>
            <a:r>
              <a:rPr lang="en-US" sz="1600" dirty="0"/>
              <a:t> push the updated config to VPLMN (or simply indication of subscription change that may affect a roaming configuration in any PLMN) and update the URSP if necessary</a:t>
            </a:r>
          </a:p>
          <a:p>
            <a:pPr lvl="2"/>
            <a:r>
              <a:rPr lang="en-US" sz="1600" dirty="0"/>
              <a:t>VPLMN updates the UE with new configured NSSAI if applicable and its mapping to HPLMN S-NSSAIs</a:t>
            </a:r>
          </a:p>
          <a:p>
            <a:pPr lvl="2"/>
            <a:r>
              <a:rPr lang="en-US" sz="1600" dirty="0"/>
              <a:t>The UE has to also make sure the Configured NSSAIs for to other PLMNs are not assumed to be valid and that the other PLMNs will also update the UE configuration -&gt; </a:t>
            </a:r>
          </a:p>
          <a:p>
            <a:pPr lvl="1"/>
            <a:endParaRPr lang="en-GB" sz="1800" dirty="0"/>
          </a:p>
        </p:txBody>
      </p:sp>
      <p:graphicFrame>
        <p:nvGraphicFramePr>
          <p:cNvPr id="7" name="Table 6">
            <a:extLst>
              <a:ext uri="{FF2B5EF4-FFF2-40B4-BE49-F238E27FC236}">
                <a16:creationId xmlns:a16="http://schemas.microsoft.com/office/drawing/2014/main" id="{9EB6D12A-8455-400B-9697-C871E53ED6DC}"/>
              </a:ext>
            </a:extLst>
          </p:cNvPr>
          <p:cNvGraphicFramePr>
            <a:graphicFrameLocks noGrp="1"/>
          </p:cNvGraphicFramePr>
          <p:nvPr>
            <p:extLst>
              <p:ext uri="{D42A27DB-BD31-4B8C-83A1-F6EECF244321}">
                <p14:modId xmlns:p14="http://schemas.microsoft.com/office/powerpoint/2010/main" val="1131635503"/>
              </p:ext>
            </p:extLst>
          </p:nvPr>
        </p:nvGraphicFramePr>
        <p:xfrm>
          <a:off x="762000" y="1690688"/>
          <a:ext cx="10077451" cy="937260"/>
        </p:xfrm>
        <a:graphic>
          <a:graphicData uri="http://schemas.openxmlformats.org/drawingml/2006/table">
            <a:tbl>
              <a:tblPr firstRow="1" firstCol="1" bandRow="1"/>
              <a:tblGrid>
                <a:gridCol w="1263839">
                  <a:extLst>
                    <a:ext uri="{9D8B030D-6E8A-4147-A177-3AD203B41FA5}">
                      <a16:colId xmlns:a16="http://schemas.microsoft.com/office/drawing/2014/main" val="3540996274"/>
                    </a:ext>
                  </a:extLst>
                </a:gridCol>
                <a:gridCol w="1263839">
                  <a:extLst>
                    <a:ext uri="{9D8B030D-6E8A-4147-A177-3AD203B41FA5}">
                      <a16:colId xmlns:a16="http://schemas.microsoft.com/office/drawing/2014/main" val="306876061"/>
                    </a:ext>
                  </a:extLst>
                </a:gridCol>
                <a:gridCol w="1263839">
                  <a:extLst>
                    <a:ext uri="{9D8B030D-6E8A-4147-A177-3AD203B41FA5}">
                      <a16:colId xmlns:a16="http://schemas.microsoft.com/office/drawing/2014/main" val="3903608720"/>
                    </a:ext>
                  </a:extLst>
                </a:gridCol>
                <a:gridCol w="4406806">
                  <a:extLst>
                    <a:ext uri="{9D8B030D-6E8A-4147-A177-3AD203B41FA5}">
                      <a16:colId xmlns:a16="http://schemas.microsoft.com/office/drawing/2014/main" val="1438657176"/>
                    </a:ext>
                  </a:extLst>
                </a:gridCol>
                <a:gridCol w="1879128">
                  <a:extLst>
                    <a:ext uri="{9D8B030D-6E8A-4147-A177-3AD203B41FA5}">
                      <a16:colId xmlns:a16="http://schemas.microsoft.com/office/drawing/2014/main" val="2019450746"/>
                    </a:ext>
                  </a:extLst>
                </a:gridCol>
              </a:tblGrid>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2" action="ppaction://hlinkfile"/>
                        </a:rPr>
                        <a:t>S2-184880</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Configured NSSAI updates triggered by changes in Subscribed S-NSSAIs</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Ericsson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317654281"/>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3" action="ppaction://hlinkfile"/>
                        </a:rPr>
                        <a:t>S2-184881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CR0360: Configured NSSAI updates triggered by changes in Suscribed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786500674"/>
                  </a:ext>
                </a:extLst>
              </a:tr>
              <a:tr h="0">
                <a:tc>
                  <a:txBody>
                    <a:bodyPr/>
                    <a:lstStyle/>
                    <a:p>
                      <a:pPr>
                        <a:spcAft>
                          <a:spcPts val="0"/>
                        </a:spcAft>
                      </a:pPr>
                      <a:r>
                        <a:rPr lang="en-GB" sz="900" u="sng" dirty="0">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4" action="ppaction://hlinkfile"/>
                        </a:rPr>
                        <a:t>S2-185396</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CR0442: Update of UE Configured NSSAI</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Huawei, Hisilicon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5569232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5" action="ppaction://hlinkfile"/>
                        </a:rPr>
                        <a:t>S2-185399</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Updating Configured NSSAI when HPLMN subscription to S-NSSAIs changes</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262837468"/>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6" action="ppaction://hlinkfile"/>
                        </a:rPr>
                        <a:t>S2-185412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CR0444: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274905485"/>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7" action="ppaction://hlinkfile"/>
                        </a:rPr>
                        <a:t>S2-185417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23.502 CR0497: Network slicing subsription change and update of UE configuration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Nokia, Nokia Shanghai Bell</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46609814"/>
                  </a:ext>
                </a:extLst>
              </a:tr>
            </a:tbl>
          </a:graphicData>
        </a:graphic>
      </p:graphicFrame>
    </p:spTree>
    <p:extLst>
      <p:ext uri="{BB962C8B-B14F-4D97-AF65-F5344CB8AC3E}">
        <p14:creationId xmlns:p14="http://schemas.microsoft.com/office/powerpoint/2010/main" val="3585109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29431" y="1802594"/>
            <a:ext cx="10933138" cy="5159792"/>
          </a:xfrm>
        </p:spPr>
        <p:txBody>
          <a:bodyPr>
            <a:normAutofit fontScale="92500" lnSpcReduction="10000"/>
          </a:bodyPr>
          <a:lstStyle/>
          <a:p>
            <a:r>
              <a:rPr lang="en-US" sz="2000" dirty="0"/>
              <a:t>How to provide the new up to date configuration:</a:t>
            </a:r>
          </a:p>
          <a:p>
            <a:endParaRPr lang="en-US" sz="1600" dirty="0"/>
          </a:p>
          <a:p>
            <a:pPr lvl="1"/>
            <a:r>
              <a:rPr lang="en-US" sz="1800" dirty="0">
                <a:highlight>
                  <a:srgbClr val="FFFF00"/>
                </a:highlight>
              </a:rPr>
              <a:t>5supporters</a:t>
            </a:r>
            <a:r>
              <a:rPr lang="en-US" sz="1800" dirty="0"/>
              <a:t> Proposal A: remove the Slicing configuration for all other PLMNs so the UE gets fresh config. The current PLMN configuration is changed if one is provided to the UE.</a:t>
            </a:r>
          </a:p>
          <a:p>
            <a:pPr lvl="1"/>
            <a:r>
              <a:rPr lang="en-US" sz="1800" dirty="0">
                <a:highlight>
                  <a:srgbClr val="FFFF00"/>
                </a:highlight>
              </a:rPr>
              <a:t>1 supporter</a:t>
            </a:r>
            <a:r>
              <a:rPr lang="en-US" sz="1800" dirty="0"/>
              <a:t> Proposal B:  mark the UE information (e.g. configured NSSAI and Allowed NSSAI) as possibly outdated and send such indication that it is possibly outdated to network in first registration in PLMNs</a:t>
            </a:r>
            <a:r>
              <a:rPr lang="en-US" sz="1800" strike="sngStrike" dirty="0"/>
              <a:t> </a:t>
            </a:r>
            <a:r>
              <a:rPr lang="en-US" sz="1800" dirty="0"/>
              <a:t>While still use the information when deriving Requested NSSAI.</a:t>
            </a:r>
          </a:p>
          <a:p>
            <a:pPr lvl="1"/>
            <a:r>
              <a:rPr lang="en-US" sz="1800" dirty="0">
                <a:highlight>
                  <a:srgbClr val="FFFF00"/>
                </a:highlight>
              </a:rPr>
              <a:t>1supporter</a:t>
            </a:r>
            <a:r>
              <a:rPr lang="en-US" sz="1800" dirty="0"/>
              <a:t> Proposal C: upon all first registrations to a PLMN AMF, the AMF provides the UE with the latest configured NSSAI for PLMN </a:t>
            </a:r>
          </a:p>
          <a:p>
            <a:pPr lvl="1"/>
            <a:r>
              <a:rPr lang="it-IT" sz="1800" dirty="0">
                <a:highlight>
                  <a:srgbClr val="FFFF00"/>
                </a:highlight>
              </a:rPr>
              <a:t>(no </a:t>
            </a:r>
            <a:r>
              <a:rPr lang="it-IT" sz="1800" dirty="0" err="1">
                <a:highlight>
                  <a:srgbClr val="FFFF00"/>
                </a:highlight>
              </a:rPr>
              <a:t>support</a:t>
            </a:r>
            <a:r>
              <a:rPr lang="it-IT" sz="1800" dirty="0">
                <a:highlight>
                  <a:srgbClr val="FFFF00"/>
                </a:highlight>
              </a:rPr>
              <a:t> in </a:t>
            </a:r>
            <a:r>
              <a:rPr lang="it-IT" sz="1800" dirty="0" err="1">
                <a:highlight>
                  <a:srgbClr val="FFFF00"/>
                </a:highlight>
              </a:rPr>
              <a:t>this</a:t>
            </a:r>
            <a:r>
              <a:rPr lang="it-IT" sz="1800" dirty="0">
                <a:highlight>
                  <a:srgbClr val="FFFF00"/>
                </a:highlight>
              </a:rPr>
              <a:t> </a:t>
            </a:r>
            <a:r>
              <a:rPr lang="it-IT" sz="1800" dirty="0" err="1">
                <a:highlight>
                  <a:srgbClr val="FFFF00"/>
                </a:highlight>
              </a:rPr>
              <a:t>form</a:t>
            </a:r>
            <a:r>
              <a:rPr lang="it-IT" sz="1800" dirty="0">
                <a:highlight>
                  <a:srgbClr val="FFFF00"/>
                </a:highlight>
              </a:rPr>
              <a:t>, an </a:t>
            </a:r>
            <a:r>
              <a:rPr lang="it-IT" sz="1800" dirty="0" err="1">
                <a:highlight>
                  <a:srgbClr val="FFFF00"/>
                </a:highlight>
              </a:rPr>
              <a:t>hashing</a:t>
            </a:r>
            <a:r>
              <a:rPr lang="it-IT" sz="1800" dirty="0">
                <a:highlight>
                  <a:srgbClr val="FFFF00"/>
                </a:highlight>
              </a:rPr>
              <a:t> </a:t>
            </a:r>
            <a:r>
              <a:rPr lang="it-IT" sz="1800" dirty="0" err="1">
                <a:highlight>
                  <a:srgbClr val="FFFF00"/>
                </a:highlight>
              </a:rPr>
              <a:t>vairant</a:t>
            </a:r>
            <a:r>
              <a:rPr lang="it-IT" sz="1800" dirty="0">
                <a:highlight>
                  <a:srgbClr val="FFFF00"/>
                </a:highlight>
              </a:rPr>
              <a:t> </a:t>
            </a:r>
            <a:r>
              <a:rPr lang="it-IT" sz="1800" dirty="0" err="1">
                <a:highlight>
                  <a:srgbClr val="FFFF00"/>
                </a:highlight>
              </a:rPr>
              <a:t>was</a:t>
            </a:r>
            <a:r>
              <a:rPr lang="it-IT" sz="1800" dirty="0">
                <a:highlight>
                  <a:srgbClr val="FFFF00"/>
                </a:highlight>
              </a:rPr>
              <a:t> </a:t>
            </a:r>
            <a:r>
              <a:rPr lang="it-IT" sz="1800" dirty="0" err="1">
                <a:highlight>
                  <a:srgbClr val="FFFF00"/>
                </a:highlight>
              </a:rPr>
              <a:t>discussed</a:t>
            </a:r>
            <a:r>
              <a:rPr lang="it-IT" sz="1800" dirty="0">
                <a:highlight>
                  <a:srgbClr val="FFFF00"/>
                </a:highlight>
              </a:rPr>
              <a:t> with no </a:t>
            </a:r>
            <a:r>
              <a:rPr lang="it-IT" sz="1800" dirty="0" err="1">
                <a:highlight>
                  <a:srgbClr val="FFFF00"/>
                </a:highlight>
              </a:rPr>
              <a:t>conclusion</a:t>
            </a:r>
            <a:r>
              <a:rPr lang="it-IT" sz="1800" dirty="0">
                <a:highlight>
                  <a:srgbClr val="FFFF00"/>
                </a:highlight>
              </a:rPr>
              <a:t>)</a:t>
            </a:r>
            <a:r>
              <a:rPr lang="it-IT" sz="1800" dirty="0" err="1"/>
              <a:t>Proposal</a:t>
            </a:r>
            <a:r>
              <a:rPr lang="it-IT" sz="1800" dirty="0"/>
              <a:t> D: </a:t>
            </a:r>
            <a:r>
              <a:rPr lang="en-US" sz="1800" dirty="0"/>
              <a:t>when the UE performs initial registration, or mobility registration from another PLMN it provides to the AMF also the Configured NSSAI. If the configured NSSAI is out of date the AMF can provide an Allowed NSSAI based on the subscribed default S-NSSAIs (as if the Requested NSSAI is empty) and at the same time provides an updated Configured NSSAI; after that it would be up to the UE decide if it is fine with the received Allowed NSSAI or if it prefers to re-register building the Requested NSSAI starting from the updated Configured NSSAI. </a:t>
            </a:r>
          </a:p>
          <a:p>
            <a:pPr marL="457200" lvl="1" indent="0">
              <a:buNone/>
            </a:pPr>
            <a:r>
              <a:rPr lang="en-GB" b="1" dirty="0"/>
              <a:t>Proposal C needs no flags in UDR but may lead to a re-registration and some frequent inefficiency for rare events handling (same for proposal D). Proposal D may have some issue if the UE is not reachable and does not change PLMN (flag in UDR still needed) </a:t>
            </a:r>
          </a:p>
          <a:p>
            <a:pPr marL="457200" lvl="1" indent="0">
              <a:buNone/>
            </a:pPr>
            <a:r>
              <a:rPr lang="en-GB" b="1" u="sng" dirty="0">
                <a:highlight>
                  <a:srgbClr val="FFFF00"/>
                </a:highlight>
              </a:rPr>
              <a:t>Proposed conclusion from drafting : move forward with A </a:t>
            </a:r>
          </a:p>
        </p:txBody>
      </p:sp>
    </p:spTree>
    <p:extLst>
      <p:ext uri="{BB962C8B-B14F-4D97-AF65-F5344CB8AC3E}">
        <p14:creationId xmlns:p14="http://schemas.microsoft.com/office/powerpoint/2010/main" val="396817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lstStyle/>
          <a:p>
            <a:r>
              <a:rPr lang="en-GB" dirty="0"/>
              <a:t>Changes of Configured NSSAIs following changes to Subscribed NSSAIs</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848505" y="2916612"/>
            <a:ext cx="10933138" cy="5159792"/>
          </a:xfrm>
        </p:spPr>
        <p:txBody>
          <a:bodyPr>
            <a:normAutofit/>
          </a:bodyPr>
          <a:lstStyle/>
          <a:p>
            <a:r>
              <a:rPr lang="en-US" sz="2000" dirty="0"/>
              <a:t>Ericsson proposes the concept of configured NSSAI for HPLMN is implicit in the URSP/NSSP info. </a:t>
            </a:r>
          </a:p>
          <a:p>
            <a:pPr lvl="1"/>
            <a:r>
              <a:rPr lang="en-US" sz="1600" dirty="0">
                <a:highlight>
                  <a:srgbClr val="FFFF00"/>
                </a:highlight>
              </a:rPr>
              <a:t>Way forward: treat the Configured NSSAI for HPLMN the same way as any Configured NSSAI for any serving PLMN in the procedures. </a:t>
            </a:r>
            <a:r>
              <a:rPr lang="en-US" sz="1600" dirty="0" err="1">
                <a:highlight>
                  <a:srgbClr val="FFFF00"/>
                </a:highlight>
              </a:rPr>
              <a:t>Clarfy</a:t>
            </a:r>
            <a:r>
              <a:rPr lang="en-US" sz="1600" dirty="0">
                <a:highlight>
                  <a:srgbClr val="FFFF00"/>
                </a:highlight>
              </a:rPr>
              <a:t> this in the text of specs.</a:t>
            </a:r>
          </a:p>
          <a:p>
            <a:pPr marL="0" indent="0">
              <a:buNone/>
            </a:pPr>
            <a:endParaRPr lang="en-US" sz="2000" dirty="0"/>
          </a:p>
          <a:p>
            <a:r>
              <a:rPr lang="en-US" sz="2000" dirty="0"/>
              <a:t>Define that a change of subscription triggers URSP update</a:t>
            </a:r>
          </a:p>
          <a:p>
            <a:pPr lvl="1"/>
            <a:r>
              <a:rPr lang="en-US" sz="1600" dirty="0"/>
              <a:t>Current path of information exchange is using UDM-&gt;AMF-&gt;PCF i.e. CR re-used that path, but path to be decided.</a:t>
            </a:r>
          </a:p>
          <a:p>
            <a:pPr lvl="1"/>
            <a:endParaRPr lang="en-US" sz="1600" dirty="0"/>
          </a:p>
          <a:p>
            <a:pPr lvl="1"/>
            <a:r>
              <a:rPr lang="en-US" sz="1600" dirty="0">
                <a:highlight>
                  <a:srgbClr val="FFFF00"/>
                </a:highlight>
              </a:rPr>
              <a:t>agreement: the URSP needs update when the S-NSSAI subscription changes and there is more than one S-NSSAI. How this is done needs to be discussed with the PCC people</a:t>
            </a:r>
            <a:r>
              <a:rPr lang="en-US" sz="1600" dirty="0"/>
              <a:t>.</a:t>
            </a:r>
          </a:p>
          <a:p>
            <a:pPr lvl="1"/>
            <a:endParaRPr lang="en-US" sz="1400" dirty="0"/>
          </a:p>
          <a:p>
            <a:pPr lvl="1"/>
            <a:endParaRPr lang="en-GB" sz="1800" dirty="0"/>
          </a:p>
        </p:txBody>
      </p:sp>
      <p:graphicFrame>
        <p:nvGraphicFramePr>
          <p:cNvPr id="4" name="Table 3">
            <a:extLst>
              <a:ext uri="{FF2B5EF4-FFF2-40B4-BE49-F238E27FC236}">
                <a16:creationId xmlns:a16="http://schemas.microsoft.com/office/drawing/2014/main" id="{101F303A-EB57-4EFD-B99A-F709608FD709}"/>
              </a:ext>
            </a:extLst>
          </p:cNvPr>
          <p:cNvGraphicFramePr>
            <a:graphicFrameLocks noGrp="1"/>
          </p:cNvGraphicFramePr>
          <p:nvPr>
            <p:extLst>
              <p:ext uri="{D42A27DB-BD31-4B8C-83A1-F6EECF244321}">
                <p14:modId xmlns:p14="http://schemas.microsoft.com/office/powerpoint/2010/main" val="3789475826"/>
              </p:ext>
            </p:extLst>
          </p:nvPr>
        </p:nvGraphicFramePr>
        <p:xfrm>
          <a:off x="1276349" y="1991230"/>
          <a:ext cx="10077451" cy="624840"/>
        </p:xfrm>
        <a:graphic>
          <a:graphicData uri="http://schemas.openxmlformats.org/drawingml/2006/table">
            <a:tbl>
              <a:tblPr firstRow="1" firstCol="1" bandRow="1"/>
              <a:tblGrid>
                <a:gridCol w="1263839">
                  <a:extLst>
                    <a:ext uri="{9D8B030D-6E8A-4147-A177-3AD203B41FA5}">
                      <a16:colId xmlns:a16="http://schemas.microsoft.com/office/drawing/2014/main" val="1497816118"/>
                    </a:ext>
                  </a:extLst>
                </a:gridCol>
                <a:gridCol w="1263839">
                  <a:extLst>
                    <a:ext uri="{9D8B030D-6E8A-4147-A177-3AD203B41FA5}">
                      <a16:colId xmlns:a16="http://schemas.microsoft.com/office/drawing/2014/main" val="2962804078"/>
                    </a:ext>
                  </a:extLst>
                </a:gridCol>
                <a:gridCol w="1263839">
                  <a:extLst>
                    <a:ext uri="{9D8B030D-6E8A-4147-A177-3AD203B41FA5}">
                      <a16:colId xmlns:a16="http://schemas.microsoft.com/office/drawing/2014/main" val="420795764"/>
                    </a:ext>
                  </a:extLst>
                </a:gridCol>
                <a:gridCol w="4406806">
                  <a:extLst>
                    <a:ext uri="{9D8B030D-6E8A-4147-A177-3AD203B41FA5}">
                      <a16:colId xmlns:a16="http://schemas.microsoft.com/office/drawing/2014/main" val="3782718364"/>
                    </a:ext>
                  </a:extLst>
                </a:gridCol>
                <a:gridCol w="1879128">
                  <a:extLst>
                    <a:ext uri="{9D8B030D-6E8A-4147-A177-3AD203B41FA5}">
                      <a16:colId xmlns:a16="http://schemas.microsoft.com/office/drawing/2014/main" val="3257709661"/>
                    </a:ext>
                  </a:extLst>
                </a:gridCol>
              </a:tblGrid>
              <a:tr h="0">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ction="ppaction://hlinkfile"/>
                        </a:rPr>
                        <a:t>S2-184875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Handling of Configured NSSAIs in Roaming Scenarios - DP</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745854646"/>
                  </a:ext>
                </a:extLst>
              </a:tr>
              <a:tr h="0">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ction="ppaction://hlinkfile"/>
                        </a:rPr>
                        <a:t>S2-184876</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23.501 CR0359: Handling of Configured NSSAIs in Roaming Scenarios - 23.501</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42124573"/>
                  </a:ext>
                </a:extLst>
              </a:tr>
              <a:tr h="0">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ction="ppaction://hlinkfile"/>
                        </a:rPr>
                        <a:t>S2-184877</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23.502 CR0410: Handling of Configured NSSAIs in Roaming Scenarios - 23.502</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Ericsson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90252989"/>
                  </a:ext>
                </a:extLst>
              </a:tr>
              <a:tr h="0">
                <a:tc>
                  <a:txBody>
                    <a:bodyPr/>
                    <a:lstStyle/>
                    <a:p>
                      <a:pPr>
                        <a:spcAft>
                          <a:spcPts val="0"/>
                        </a:spcAft>
                      </a:pPr>
                      <a:r>
                        <a:rPr lang="en-GB" sz="900"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ction="ppaction://hlinkfile"/>
                        </a:rPr>
                        <a:t>S2-185088</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23.503 CR0081: Handling of Configured NSSAIs in Roaming Scenarios - 23.503</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Ericsson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2561707294"/>
                  </a:ext>
                </a:extLst>
              </a:tr>
            </a:tbl>
          </a:graphicData>
        </a:graphic>
      </p:graphicFrame>
    </p:spTree>
    <p:extLst>
      <p:ext uri="{BB962C8B-B14F-4D97-AF65-F5344CB8AC3E}">
        <p14:creationId xmlns:p14="http://schemas.microsoft.com/office/powerpoint/2010/main" val="3358723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56FC-3C92-4D75-9A49-06BE93F997C2}"/>
              </a:ext>
            </a:extLst>
          </p:cNvPr>
          <p:cNvSpPr>
            <a:spLocks noGrp="1"/>
          </p:cNvSpPr>
          <p:nvPr>
            <p:ph type="title"/>
          </p:nvPr>
        </p:nvSpPr>
        <p:spPr/>
        <p:txBody>
          <a:bodyPr>
            <a:normAutofit/>
          </a:bodyPr>
          <a:lstStyle/>
          <a:p>
            <a:r>
              <a:rPr lang="en-GB" dirty="0"/>
              <a:t>Changes of Configured NSSAI in serving PLMN</a:t>
            </a:r>
          </a:p>
        </p:txBody>
      </p:sp>
      <p:sp>
        <p:nvSpPr>
          <p:cNvPr id="3" name="Content Placeholder 2">
            <a:extLst>
              <a:ext uri="{FF2B5EF4-FFF2-40B4-BE49-F238E27FC236}">
                <a16:creationId xmlns:a16="http://schemas.microsoft.com/office/drawing/2014/main" id="{943FAA62-DA34-4927-A5E0-2E6BE1AC1CA5}"/>
              </a:ext>
            </a:extLst>
          </p:cNvPr>
          <p:cNvSpPr>
            <a:spLocks noGrp="1"/>
          </p:cNvSpPr>
          <p:nvPr>
            <p:ph idx="1"/>
          </p:nvPr>
        </p:nvSpPr>
        <p:spPr>
          <a:xfrm>
            <a:off x="651604" y="1500188"/>
            <a:ext cx="10515600" cy="5159792"/>
          </a:xfrm>
        </p:spPr>
        <p:txBody>
          <a:bodyPr>
            <a:normAutofit fontScale="92500" lnSpcReduction="10000"/>
          </a:bodyPr>
          <a:lstStyle/>
          <a:p>
            <a:r>
              <a:rPr lang="en-US" dirty="0"/>
              <a:t>If the Configured NSSAI and/or its mapping to HPLMN S-NSSAIs for serving PLMN (different from HPLMN) changes based on local decision:</a:t>
            </a:r>
          </a:p>
          <a:p>
            <a:pPr lvl="1"/>
            <a:r>
              <a:rPr lang="en-US" dirty="0"/>
              <a:t>The AMF updates the UE without indication this is caused by HPLMN subscription change. All other PLMNs configuration remains not affected.</a:t>
            </a:r>
          </a:p>
          <a:p>
            <a:pPr lvl="1"/>
            <a:r>
              <a:rPr lang="en-US" dirty="0"/>
              <a:t>This is already well defined in the TS as is, except that: </a:t>
            </a:r>
          </a:p>
          <a:p>
            <a:pPr lvl="2"/>
            <a:r>
              <a:rPr lang="en-US" dirty="0"/>
              <a:t>if the local PLMN adds support to some slices that were previously rejected in the VPLMN for lack of support of a corresponding slice in VPLMN, </a:t>
            </a:r>
            <a:r>
              <a:rPr lang="en-US" dirty="0">
                <a:highlight>
                  <a:srgbClr val="FFFF00"/>
                </a:highlight>
              </a:rPr>
              <a:t>we need to add text to TS clarifying that this needs to be addressed by the roaming partners to define a time when this is signaled to the VPLMN as a HPLMN subscription update for the UE and then the same provisions apply as for the case of Subscription update (this causes the UE obtains new configuration in VPLMN including the new supported slice).  </a:t>
            </a:r>
          </a:p>
          <a:p>
            <a:pPr lvl="2"/>
            <a:r>
              <a:rPr lang="en-US" dirty="0"/>
              <a:t>If the mapping information to HPLMN Subscribed S-NSSAI changes, and the UE uses out of date Mapping is detected in AMF, the AMF shall update the local UE configuration. </a:t>
            </a:r>
            <a:r>
              <a:rPr lang="en-US" dirty="0">
                <a:highlight>
                  <a:srgbClr val="FFFF00"/>
                </a:highlight>
              </a:rPr>
              <a:t>Text to this effect needs to be added to the TS.</a:t>
            </a:r>
          </a:p>
          <a:p>
            <a:r>
              <a:rPr lang="en-US" dirty="0"/>
              <a:t>If the UE serving PLMN is the HPLMN: </a:t>
            </a:r>
          </a:p>
          <a:p>
            <a:pPr lvl="1"/>
            <a:r>
              <a:rPr lang="en-US" dirty="0"/>
              <a:t>The selected behavior among A, B,C, D applies as this is also a subscription change (configure NSSAI for HPLMN is = to subscribed S-NSSAIs)</a:t>
            </a:r>
          </a:p>
          <a:p>
            <a:pPr marL="0" indent="0">
              <a:buNone/>
            </a:pPr>
            <a:endParaRPr lang="en-US" dirty="0"/>
          </a:p>
        </p:txBody>
      </p:sp>
    </p:spTree>
    <p:extLst>
      <p:ext uri="{BB962C8B-B14F-4D97-AF65-F5344CB8AC3E}">
        <p14:creationId xmlns:p14="http://schemas.microsoft.com/office/powerpoint/2010/main" val="2623929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E7B4D-4592-437F-B98A-123BD90A9028}"/>
              </a:ext>
            </a:extLst>
          </p:cNvPr>
          <p:cNvSpPr>
            <a:spLocks noGrp="1"/>
          </p:cNvSpPr>
          <p:nvPr>
            <p:ph type="title"/>
          </p:nvPr>
        </p:nvSpPr>
        <p:spPr/>
        <p:txBody>
          <a:bodyPr/>
          <a:lstStyle/>
          <a:p>
            <a:r>
              <a:rPr lang="en-GB" dirty="0"/>
              <a:t>Configured NSSAI valid for all PLMNS</a:t>
            </a:r>
          </a:p>
        </p:txBody>
      </p:sp>
      <p:sp>
        <p:nvSpPr>
          <p:cNvPr id="3" name="Content Placeholder 2">
            <a:extLst>
              <a:ext uri="{FF2B5EF4-FFF2-40B4-BE49-F238E27FC236}">
                <a16:creationId xmlns:a16="http://schemas.microsoft.com/office/drawing/2014/main" id="{0C01C4BC-7035-4724-9DE2-1B672D924213}"/>
              </a:ext>
            </a:extLst>
          </p:cNvPr>
          <p:cNvSpPr>
            <a:spLocks noGrp="1"/>
          </p:cNvSpPr>
          <p:nvPr>
            <p:ph idx="1"/>
          </p:nvPr>
        </p:nvSpPr>
        <p:spPr>
          <a:xfrm>
            <a:off x="714374" y="2682874"/>
            <a:ext cx="11060283" cy="4027415"/>
          </a:xfrm>
        </p:spPr>
        <p:txBody>
          <a:bodyPr>
            <a:normAutofit fontScale="70000" lnSpcReduction="20000"/>
          </a:bodyPr>
          <a:lstStyle/>
          <a:p>
            <a:r>
              <a:rPr lang="en-GB" dirty="0"/>
              <a:t> The TS allows the existence of a configured NSSAI valid for all PLMNs</a:t>
            </a:r>
          </a:p>
          <a:p>
            <a:r>
              <a:rPr lang="en-GB" dirty="0"/>
              <a:t>This is standardized S-NSSAIs (so no need of global agreement on values) or result of global agreement with all PLMNs (then de fact it is a collection of PLMN Specific NSSAIs all set to same value)</a:t>
            </a:r>
          </a:p>
          <a:p>
            <a:r>
              <a:rPr lang="en-GB" dirty="0"/>
              <a:t>In all cases the HPLMN cannot assume the VPLMN supports these without roaming agreement</a:t>
            </a:r>
          </a:p>
          <a:p>
            <a:r>
              <a:rPr lang="en-GB" dirty="0"/>
              <a:t>It also implies the HPLMN takes interest on what value the VPLMN uses in identification of a slice – note it is not mandatory that a standard NSSAI in HPLMN subscription needs to be supported by same value in V-PLMN – V-PLMN may adds an SD field e.g. for inbound roamer).</a:t>
            </a:r>
          </a:p>
          <a:p>
            <a:r>
              <a:rPr lang="en-GB" b="1" dirty="0"/>
              <a:t>It is proposed to continue with the concept that the default S-NSSAI set is the basis for interoperability and the configuration triggered by not sending a requested NSSAI provides the right tool for the VPLMN to configure the Configured NSSAI for the VPLMN and its mapping to HPLMN S-NSSAI values, based on the roaming agreement that is actually S-NSSAI agnostic, rather based on a agreement on slice attributes e.g. defined by a GSMA GST (global slice template). </a:t>
            </a:r>
          </a:p>
          <a:p>
            <a:pPr lvl="1"/>
            <a:r>
              <a:rPr lang="en-GB" b="1" dirty="0"/>
              <a:t>There is no clear benefit for the HPLMN taking care of VPLMN values configuration and it creates the premise for more need of information exchange and even global synchronization of configuration updates among operators.</a:t>
            </a:r>
          </a:p>
          <a:p>
            <a:pPr lvl="1"/>
            <a:r>
              <a:rPr lang="en-GB" b="1" dirty="0"/>
              <a:t>It is proposed to abandon the concept of configured NSSAI for all PLMNs as it implies the HPLMN taking unnecessary interest in the value used in serving PLMNs</a:t>
            </a:r>
          </a:p>
          <a:p>
            <a:pPr lvl="1"/>
            <a:endParaRPr lang="en-GB" dirty="0"/>
          </a:p>
        </p:txBody>
      </p:sp>
      <p:graphicFrame>
        <p:nvGraphicFramePr>
          <p:cNvPr id="5" name="Table 4">
            <a:extLst>
              <a:ext uri="{FF2B5EF4-FFF2-40B4-BE49-F238E27FC236}">
                <a16:creationId xmlns:a16="http://schemas.microsoft.com/office/drawing/2014/main" id="{AEDDC6CC-8445-4E54-9FA0-0DEF6387AFBF}"/>
              </a:ext>
            </a:extLst>
          </p:cNvPr>
          <p:cNvGraphicFramePr>
            <a:graphicFrameLocks noGrp="1"/>
          </p:cNvGraphicFramePr>
          <p:nvPr>
            <p:extLst>
              <p:ext uri="{D42A27DB-BD31-4B8C-83A1-F6EECF244321}">
                <p14:modId xmlns:p14="http://schemas.microsoft.com/office/powerpoint/2010/main" val="2619992366"/>
              </p:ext>
            </p:extLst>
          </p:nvPr>
        </p:nvGraphicFramePr>
        <p:xfrm>
          <a:off x="1057274" y="1483518"/>
          <a:ext cx="10077451" cy="742950"/>
        </p:xfrm>
        <a:graphic>
          <a:graphicData uri="http://schemas.openxmlformats.org/drawingml/2006/table">
            <a:tbl>
              <a:tblPr firstRow="1" firstCol="1" bandRow="1"/>
              <a:tblGrid>
                <a:gridCol w="1263839">
                  <a:extLst>
                    <a:ext uri="{9D8B030D-6E8A-4147-A177-3AD203B41FA5}">
                      <a16:colId xmlns:a16="http://schemas.microsoft.com/office/drawing/2014/main" val="4168104615"/>
                    </a:ext>
                  </a:extLst>
                </a:gridCol>
                <a:gridCol w="1263839">
                  <a:extLst>
                    <a:ext uri="{9D8B030D-6E8A-4147-A177-3AD203B41FA5}">
                      <a16:colId xmlns:a16="http://schemas.microsoft.com/office/drawing/2014/main" val="2753044567"/>
                    </a:ext>
                  </a:extLst>
                </a:gridCol>
                <a:gridCol w="1263839">
                  <a:extLst>
                    <a:ext uri="{9D8B030D-6E8A-4147-A177-3AD203B41FA5}">
                      <a16:colId xmlns:a16="http://schemas.microsoft.com/office/drawing/2014/main" val="750542694"/>
                    </a:ext>
                  </a:extLst>
                </a:gridCol>
                <a:gridCol w="4406806">
                  <a:extLst>
                    <a:ext uri="{9D8B030D-6E8A-4147-A177-3AD203B41FA5}">
                      <a16:colId xmlns:a16="http://schemas.microsoft.com/office/drawing/2014/main" val="106401417"/>
                    </a:ext>
                  </a:extLst>
                </a:gridCol>
                <a:gridCol w="1879128">
                  <a:extLst>
                    <a:ext uri="{9D8B030D-6E8A-4147-A177-3AD203B41FA5}">
                      <a16:colId xmlns:a16="http://schemas.microsoft.com/office/drawing/2014/main" val="1072908672"/>
                    </a:ext>
                  </a:extLst>
                </a:gridCol>
              </a:tblGrid>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2" action="ppaction://hlinkfile"/>
                        </a:rPr>
                        <a:t>S2-184944</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Decision</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Discussion on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Finland RFFE Oy</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389341086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3" action="ppaction://hlinkfile"/>
                        </a:rPr>
                        <a:t>S2-184945</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23.501 CR0373: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Incorporated, Mediatek, AT&amp;T</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422701979"/>
                  </a:ext>
                </a:extLst>
              </a:tr>
              <a:tr h="0">
                <a:tc>
                  <a:txBody>
                    <a:bodyPr/>
                    <a:lstStyle/>
                    <a:p>
                      <a:pPr>
                        <a:spcAft>
                          <a:spcPts val="0"/>
                        </a:spcAft>
                      </a:pPr>
                      <a:r>
                        <a:rPr lang="en-GB" sz="900" u="sng">
                          <a:solidFill>
                            <a:srgbClr val="0000FF"/>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hlinkClick r:id="rId4" action="ppaction://hlinkfile"/>
                        </a:rPr>
                        <a:t>S2-184946</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CR</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Approval</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23.503 CR0074: Use and update of the Configured NSSAI</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Qualcomm Incorporated, Mediatek, AT&amp;T</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4016434108"/>
                  </a:ext>
                </a:extLst>
              </a:tr>
            </a:tbl>
          </a:graphicData>
        </a:graphic>
      </p:graphicFrame>
      <p:sp>
        <p:nvSpPr>
          <p:cNvPr id="4" name="Rectangle 3">
            <a:extLst>
              <a:ext uri="{FF2B5EF4-FFF2-40B4-BE49-F238E27FC236}">
                <a16:creationId xmlns:a16="http://schemas.microsoft.com/office/drawing/2014/main" id="{EBE0E2A5-E528-4FE9-A796-DA7E3FDF3861}"/>
              </a:ext>
            </a:extLst>
          </p:cNvPr>
          <p:cNvSpPr/>
          <p:nvPr/>
        </p:nvSpPr>
        <p:spPr>
          <a:xfrm>
            <a:off x="450166" y="154745"/>
            <a:ext cx="3545059" cy="604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NOT DISCUSSED YET</a:t>
            </a:r>
          </a:p>
        </p:txBody>
      </p:sp>
    </p:spTree>
    <p:extLst>
      <p:ext uri="{BB962C8B-B14F-4D97-AF65-F5344CB8AC3E}">
        <p14:creationId xmlns:p14="http://schemas.microsoft.com/office/powerpoint/2010/main" val="503561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E7B4D-4592-437F-B98A-123BD90A9028}"/>
              </a:ext>
            </a:extLst>
          </p:cNvPr>
          <p:cNvSpPr>
            <a:spLocks noGrp="1"/>
          </p:cNvSpPr>
          <p:nvPr>
            <p:ph type="title"/>
          </p:nvPr>
        </p:nvSpPr>
        <p:spPr/>
        <p:txBody>
          <a:bodyPr/>
          <a:lstStyle/>
          <a:p>
            <a:r>
              <a:rPr lang="en-US" dirty="0"/>
              <a:t>AMF cannot determine new Allowed NSSAI</a:t>
            </a:r>
            <a:endParaRPr lang="en-GB" dirty="0"/>
          </a:p>
        </p:txBody>
      </p:sp>
      <p:sp>
        <p:nvSpPr>
          <p:cNvPr id="3" name="Content Placeholder 2">
            <a:extLst>
              <a:ext uri="{FF2B5EF4-FFF2-40B4-BE49-F238E27FC236}">
                <a16:creationId xmlns:a16="http://schemas.microsoft.com/office/drawing/2014/main" id="{0C01C4BC-7035-4724-9DE2-1B672D924213}"/>
              </a:ext>
            </a:extLst>
          </p:cNvPr>
          <p:cNvSpPr>
            <a:spLocks noGrp="1"/>
          </p:cNvSpPr>
          <p:nvPr>
            <p:ph idx="1"/>
          </p:nvPr>
        </p:nvSpPr>
        <p:spPr>
          <a:xfrm>
            <a:off x="714375" y="2682874"/>
            <a:ext cx="10420350" cy="3414713"/>
          </a:xfrm>
        </p:spPr>
        <p:txBody>
          <a:bodyPr>
            <a:normAutofit/>
          </a:bodyPr>
          <a:lstStyle/>
          <a:p>
            <a:r>
              <a:rPr lang="en-US" dirty="0"/>
              <a:t>When there is the need to update the Allowed NSSAI, the AMF shall provide the UE with the new Allowed NSSAI and the associated mapping with Configured NSSAI for the HPLMN, unless the AMF cannot determine the new Allowed NSSAI (e.g. all S-NSSAIs in the old Allowed NSSAI have been removed from the Subscribed S-NSSAIs), in which case the AMF shall not send any Allowed NSSAI to the UE but indicate to the UE to perform a Registration procedure.</a:t>
            </a:r>
            <a:endParaRPr lang="en-GB" dirty="0"/>
          </a:p>
        </p:txBody>
      </p:sp>
      <p:graphicFrame>
        <p:nvGraphicFramePr>
          <p:cNvPr id="8" name="Tabella 7"/>
          <p:cNvGraphicFramePr>
            <a:graphicFrameLocks noGrp="1"/>
          </p:cNvGraphicFramePr>
          <p:nvPr>
            <p:extLst>
              <p:ext uri="{D42A27DB-BD31-4B8C-83A1-F6EECF244321}">
                <p14:modId xmlns:p14="http://schemas.microsoft.com/office/powerpoint/2010/main" val="2802036434"/>
              </p:ext>
            </p:extLst>
          </p:nvPr>
        </p:nvGraphicFramePr>
        <p:xfrm>
          <a:off x="972024" y="1712812"/>
          <a:ext cx="10080172" cy="449580"/>
        </p:xfrm>
        <a:graphic>
          <a:graphicData uri="http://schemas.openxmlformats.org/drawingml/2006/table">
            <a:tbl>
              <a:tblPr firstRow="1" firstCol="1" bandRow="1"/>
              <a:tblGrid>
                <a:gridCol w="1258829">
                  <a:extLst>
                    <a:ext uri="{9D8B030D-6E8A-4147-A177-3AD203B41FA5}">
                      <a16:colId xmlns:a16="http://schemas.microsoft.com/office/drawing/2014/main" val="20000"/>
                    </a:ext>
                  </a:extLst>
                </a:gridCol>
                <a:gridCol w="1258829">
                  <a:extLst>
                    <a:ext uri="{9D8B030D-6E8A-4147-A177-3AD203B41FA5}">
                      <a16:colId xmlns:a16="http://schemas.microsoft.com/office/drawing/2014/main" val="20001"/>
                    </a:ext>
                  </a:extLst>
                </a:gridCol>
                <a:gridCol w="1258829">
                  <a:extLst>
                    <a:ext uri="{9D8B030D-6E8A-4147-A177-3AD203B41FA5}">
                      <a16:colId xmlns:a16="http://schemas.microsoft.com/office/drawing/2014/main" val="20002"/>
                    </a:ext>
                  </a:extLst>
                </a:gridCol>
                <a:gridCol w="4415440">
                  <a:extLst>
                    <a:ext uri="{9D8B030D-6E8A-4147-A177-3AD203B41FA5}">
                      <a16:colId xmlns:a16="http://schemas.microsoft.com/office/drawing/2014/main" val="20003"/>
                    </a:ext>
                  </a:extLst>
                </a:gridCol>
                <a:gridCol w="1888245">
                  <a:extLst>
                    <a:ext uri="{9D8B030D-6E8A-4147-A177-3AD203B41FA5}">
                      <a16:colId xmlns:a16="http://schemas.microsoft.com/office/drawing/2014/main" val="20004"/>
                    </a:ext>
                  </a:extLst>
                </a:gridCol>
              </a:tblGrid>
              <a:tr h="0">
                <a:tc>
                  <a:txBody>
                    <a:bodyPr/>
                    <a:lstStyle/>
                    <a:p>
                      <a:pPr>
                        <a:spcAft>
                          <a:spcPts val="0"/>
                        </a:spcAft>
                      </a:pPr>
                      <a:r>
                        <a:rPr lang="en-GB" sz="900" u="sng" dirty="0">
                          <a:solidFill>
                            <a:srgbClr val="0000FF"/>
                          </a:solidFill>
                          <a:effectLst/>
                          <a:latin typeface="Arial"/>
                          <a:ea typeface="SimSun"/>
                          <a:cs typeface="Times New Roman"/>
                        </a:rPr>
                        <a:t>S2-184867</a:t>
                      </a:r>
                      <a:endParaRPr lang="en-US" sz="900" dirty="0">
                        <a:effectLst/>
                        <a:latin typeface="Arial"/>
                        <a:ea typeface="SimSun"/>
                        <a:cs typeface="Times New Roman"/>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a:ea typeface="SimSun"/>
                          <a:cs typeface="Times New Roman"/>
                        </a:rPr>
                        <a:t>CR</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a:ea typeface="SimSun"/>
                          <a:cs typeface="Times New Roman"/>
                        </a:rPr>
                        <a:t>Approval</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a:ea typeface="SimSun"/>
                          <a:cs typeface="Times New Roman"/>
                        </a:rPr>
                        <a:t>23.501 CR0207R3: Slice configuration change</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a:ea typeface="SimSun"/>
                          <a:cs typeface="Times New Roman"/>
                        </a:rPr>
                        <a:t>Ericsson, Telecom Italia, Intel</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0000"/>
                  </a:ext>
                </a:extLst>
              </a:tr>
              <a:tr h="0">
                <a:tc>
                  <a:txBody>
                    <a:bodyPr/>
                    <a:lstStyle/>
                    <a:p>
                      <a:pPr>
                        <a:spcAft>
                          <a:spcPts val="0"/>
                        </a:spcAft>
                      </a:pPr>
                      <a:r>
                        <a:rPr lang="en-GB" sz="900" u="sng" dirty="0">
                          <a:solidFill>
                            <a:srgbClr val="0000FF"/>
                          </a:solidFill>
                          <a:effectLst/>
                          <a:latin typeface="Arial"/>
                          <a:ea typeface="SimSun"/>
                          <a:cs typeface="Times New Roman"/>
                        </a:rPr>
                        <a:t>S2-185015</a:t>
                      </a:r>
                      <a:endParaRPr lang="en-US" sz="900" dirty="0">
                        <a:effectLst/>
                        <a:latin typeface="Arial"/>
                        <a:ea typeface="SimSun"/>
                        <a:cs typeface="Times New Roman"/>
                      </a:endParaRPr>
                    </a:p>
                  </a:txBody>
                  <a:tcPr marL="9525" marR="9525" marT="9525" marB="9525">
                    <a:lnL>
                      <a:noFill/>
                    </a:lnL>
                    <a:lnR>
                      <a:noFill/>
                    </a:lnR>
                    <a:lnT>
                      <a:noFill/>
                    </a:lnT>
                    <a:lnB>
                      <a:noFill/>
                    </a:lnB>
                    <a:solidFill>
                      <a:srgbClr val="E1F5A9"/>
                    </a:solidFill>
                  </a:tcPr>
                </a:tc>
                <a:tc>
                  <a:txBody>
                    <a:bodyPr/>
                    <a:lstStyle/>
                    <a:p>
                      <a:pPr>
                        <a:spcAft>
                          <a:spcPts val="0"/>
                        </a:spcAft>
                      </a:pPr>
                      <a:r>
                        <a:rPr lang="en-GB" sz="900">
                          <a:solidFill>
                            <a:srgbClr val="000000"/>
                          </a:solidFill>
                          <a:effectLst/>
                          <a:latin typeface="Arial"/>
                          <a:ea typeface="SimSun"/>
                          <a:cs typeface="Times New Roman"/>
                        </a:rPr>
                        <a:t>CR</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a:ea typeface="SimSun"/>
                          <a:cs typeface="Times New Roman"/>
                        </a:rPr>
                        <a:t>Approval</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solidFill>
                            <a:srgbClr val="000000"/>
                          </a:solidFill>
                          <a:effectLst/>
                          <a:latin typeface="Arial"/>
                          <a:ea typeface="SimSun"/>
                          <a:cs typeface="Times New Roman"/>
                        </a:rPr>
                        <a:t>23.502 CR0251R2: Clarification on UE configuration update procedure</a:t>
                      </a:r>
                      <a:endParaRPr lang="en-US" sz="900">
                        <a:effectLst/>
                        <a:latin typeface="Arial"/>
                        <a:ea typeface="SimSun"/>
                        <a:cs typeface="Times New Roman"/>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solidFill>
                            <a:srgbClr val="000000"/>
                          </a:solidFill>
                          <a:effectLst/>
                          <a:latin typeface="Arial"/>
                          <a:ea typeface="SimSun"/>
                          <a:cs typeface="Times New Roman"/>
                        </a:rPr>
                        <a:t>Telecom Italia, OPPO, ZTE, Ericsson</a:t>
                      </a:r>
                      <a:endParaRPr lang="en-US" sz="900" dirty="0">
                        <a:effectLst/>
                        <a:latin typeface="Arial"/>
                        <a:ea typeface="SimSun"/>
                        <a:cs typeface="Times New Roman"/>
                      </a:endParaRP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0001"/>
                  </a:ext>
                </a:extLst>
              </a:tr>
            </a:tbl>
          </a:graphicData>
        </a:graphic>
      </p:graphicFrame>
      <p:sp>
        <p:nvSpPr>
          <p:cNvPr id="5" name="Rectangle 4">
            <a:extLst>
              <a:ext uri="{FF2B5EF4-FFF2-40B4-BE49-F238E27FC236}">
                <a16:creationId xmlns:a16="http://schemas.microsoft.com/office/drawing/2014/main" id="{3926C316-F1DC-4101-9DEC-8D14C277F652}"/>
              </a:ext>
            </a:extLst>
          </p:cNvPr>
          <p:cNvSpPr/>
          <p:nvPr/>
        </p:nvSpPr>
        <p:spPr>
          <a:xfrm>
            <a:off x="450166" y="154745"/>
            <a:ext cx="3545059" cy="604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NOT DISCUSSED YET</a:t>
            </a:r>
          </a:p>
        </p:txBody>
      </p:sp>
    </p:spTree>
    <p:extLst>
      <p:ext uri="{BB962C8B-B14F-4D97-AF65-F5344CB8AC3E}">
        <p14:creationId xmlns:p14="http://schemas.microsoft.com/office/powerpoint/2010/main" val="3592519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944</TotalTime>
  <Words>1553</Words>
  <Application>Microsoft Office PowerPoint</Application>
  <PresentationFormat>Widescreen</PresentationFormat>
  <Paragraphs>123</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SimSun</vt:lpstr>
      <vt:lpstr>Arial</vt:lpstr>
      <vt:lpstr>Calibri</vt:lpstr>
      <vt:lpstr>Calibri Light</vt:lpstr>
      <vt:lpstr>Times New Roman</vt:lpstr>
      <vt:lpstr>Office Theme</vt:lpstr>
      <vt:lpstr>Configured NSSAI discussion</vt:lpstr>
      <vt:lpstr>Changes of Configured NSSAIs following changes to Subscribed NSSAIs</vt:lpstr>
      <vt:lpstr>Changes of Configured NSSAIs following changes to Subscribed NSSAIs</vt:lpstr>
      <vt:lpstr>Changes of Configured NSSAIs following changes to Subscribed NSSAIs</vt:lpstr>
      <vt:lpstr>Changes of Configured NSSAI in serving PLMN</vt:lpstr>
      <vt:lpstr>Configured NSSAI valid for all PLMNS</vt:lpstr>
      <vt:lpstr>AMF cannot determine new Allowed NSSAI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NSSAI handling in Access Stratum</dc:title>
  <dc:creator>NOKIA email rev2</dc:creator>
  <cp:lastModifiedBy>NOKIA </cp:lastModifiedBy>
  <cp:revision>44</cp:revision>
  <dcterms:created xsi:type="dcterms:W3CDTF">2018-04-16T06:18:08Z</dcterms:created>
  <dcterms:modified xsi:type="dcterms:W3CDTF">2018-05-29T23:32:48Z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