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61" r:id="rId3"/>
    <p:sldId id="263" r:id="rId4"/>
    <p:sldId id="262" r:id="rId5"/>
    <p:sldId id="264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ungjune@LGE r2" initials="a" lastIdx="2" clrIdx="0">
    <p:extLst/>
  </p:cmAuthor>
  <p:cmAuthor id="2" name="rev6" initials="a" lastIdx="3" clrIdx="1">
    <p:extLst>
      <p:ext uri="{19B8F6BF-5375-455C-9EA6-DF929625EA0E}">
        <p15:presenceInfo xmlns:p15="http://schemas.microsoft.com/office/powerpoint/2012/main" userId="rev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00FF"/>
    <a:srgbClr val="4472C4"/>
    <a:srgbClr val="FF6600"/>
    <a:srgbClr val="808080"/>
    <a:srgbClr val="008000"/>
    <a:srgbClr val="CC00CC"/>
    <a:srgbClr val="FF8F8F"/>
    <a:srgbClr val="FFCCFF"/>
    <a:srgbClr val="F26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96548" autoAdjust="0"/>
  </p:normalViewPr>
  <p:slideViewPr>
    <p:cSldViewPr snapToGrid="0">
      <p:cViewPr varScale="1">
        <p:scale>
          <a:sx n="104" d="100"/>
          <a:sy n="104" d="100"/>
        </p:scale>
        <p:origin x="21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599E7-B328-4B94-8367-0FBF977DE0F6}" type="datetimeFigureOut">
              <a:rPr lang="ko-KR" altLang="en-US" smtClean="0"/>
              <a:t>2018-01-16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42C7C-EB90-4278-A733-A211A22415DE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246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056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8796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중간 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0000"/>
            <a:ext cx="7772400" cy="1468800"/>
          </a:xfrm>
        </p:spPr>
        <p:txBody>
          <a:bodyPr anchor="ctr">
            <a:normAutofit/>
          </a:bodyPr>
          <a:lstStyle>
            <a:lvl1pPr algn="ctr">
              <a:defRPr sz="3200"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8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 dirty="0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9797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 dirty="0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321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" y="115200"/>
            <a:ext cx="9000000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" y="784800"/>
            <a:ext cx="9000000" cy="560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5"/>
            <a:r>
              <a:rPr lang="ko-KR" altLang="en-US" dirty="0" smtClean="0"/>
              <a:t>여섯째 수준</a:t>
            </a:r>
            <a:endParaRPr lang="en-US" altLang="ko-KR" dirty="0" smtClean="0"/>
          </a:p>
          <a:p>
            <a:pPr lvl="6"/>
            <a:r>
              <a:rPr lang="ko-KR" altLang="en-US" dirty="0" smtClean="0"/>
              <a:t>일곱째 수준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453527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62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9D003C"/>
          </a:solidFill>
          <a:latin typeface="Calibri" panose="020F0502020204030204" pitchFamily="34" charset="0"/>
          <a:ea typeface="맑은 고딕" panose="020B0503020000020004" pitchFamily="50" charset="-127"/>
          <a:cs typeface="+mj-cs"/>
        </a:defRPr>
      </a:lvl1pPr>
    </p:titleStyle>
    <p:bodyStyle>
      <a:lvl1pPr marL="262800" indent="-2628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"/>
        <a:defRPr sz="2000" b="1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1pPr>
      <a:lvl2pPr marL="475200" indent="-2124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2pPr>
      <a:lvl3pPr marL="702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Calibri" panose="020F0502020204030204" pitchFamily="34" charset="0"/>
        <a:buChar char="—"/>
        <a:defRPr sz="13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3pPr>
      <a:lvl4pPr marL="9252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90000"/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4pPr>
      <a:lvl5pPr marL="1085400" indent="-2286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ü"/>
        <a:defRPr sz="11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5pPr>
      <a:lvl6pPr marL="122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v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047112"/>
            <a:ext cx="7772400" cy="1468800"/>
          </a:xfrm>
        </p:spPr>
        <p:txBody>
          <a:bodyPr/>
          <a:lstStyle/>
          <a:p>
            <a:r>
              <a:rPr lang="en-US" altLang="ko-KR" dirty="0"/>
              <a:t>Discussion on </a:t>
            </a:r>
            <a:r>
              <a:rPr lang="en-US" altLang="ko-KR" dirty="0" smtClean="0"/>
              <a:t>PCF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446" y="83889"/>
            <a:ext cx="3690434" cy="183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3GPP SA WG 2 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Meeting#125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22 - 26 </a:t>
            </a: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January, 2018, Gothenburg, Sweden</a:t>
            </a:r>
            <a:endParaRPr lang="en-US" altLang="ko-KR" sz="12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Source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		LG Electronics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Title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		</a:t>
            </a: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Discussion on 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PCF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Document for:	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Discussion &amp; Decision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Agenda Item:	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6.5.6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Work Item / Release:	5GS_Ph1 / Rel-15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0044" y="83889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S2-180302</a:t>
            </a:r>
            <a:endParaRPr lang="en-US" altLang="ko-KR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59691" y="4318622"/>
            <a:ext cx="7772400" cy="146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9D003C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2000" dirty="0" smtClean="0">
                <a:solidFill>
                  <a:srgbClr val="808080"/>
                </a:solidFill>
              </a:rPr>
              <a:t>LG Electronics</a:t>
            </a:r>
            <a:endParaRPr lang="ko-KR" altLang="en-US" sz="20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Question – PCF selection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PCF selection in TS 23.501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i="1" dirty="0" smtClean="0"/>
              <a:t>Q1: which node selects the V-PCF and the H-PCF for a UE in roaming case?</a:t>
            </a:r>
          </a:p>
          <a:p>
            <a:pPr lvl="2"/>
            <a:r>
              <a:rPr lang="en-US" altLang="ko-KR" i="1" dirty="0" smtClean="0">
                <a:solidFill>
                  <a:srgbClr val="FF0000"/>
                </a:solidFill>
              </a:rPr>
              <a:t>Proposal</a:t>
            </a:r>
            <a:r>
              <a:rPr lang="en-US" altLang="ko-KR" i="1" dirty="0">
                <a:solidFill>
                  <a:srgbClr val="FF0000"/>
                </a:solidFill>
              </a:rPr>
              <a:t>: The AMF may select both PCFs. </a:t>
            </a:r>
            <a:r>
              <a:rPr lang="en-US" altLang="ko-KR" i="1" dirty="0" smtClean="0">
                <a:solidFill>
                  <a:srgbClr val="FF0000"/>
                </a:solidFill>
              </a:rPr>
              <a:t>Based on operator policies, the AMF may </a:t>
            </a:r>
            <a:r>
              <a:rPr lang="en-US" altLang="ko-KR" i="1" dirty="0">
                <a:solidFill>
                  <a:srgbClr val="FF0000"/>
                </a:solidFill>
              </a:rPr>
              <a:t>send the H-PCF address to the V-PCF, and V-PCF </a:t>
            </a:r>
            <a:r>
              <a:rPr lang="en-US" altLang="ko-KR" i="1" dirty="0" smtClean="0">
                <a:solidFill>
                  <a:srgbClr val="FF0000"/>
                </a:solidFill>
              </a:rPr>
              <a:t>uses </a:t>
            </a:r>
            <a:r>
              <a:rPr lang="en-US" altLang="ko-KR" i="1" dirty="0">
                <a:solidFill>
                  <a:srgbClr val="FF0000"/>
                </a:solidFill>
              </a:rPr>
              <a:t>it unless locally configured on V-PCF. (TS 23.501 draft </a:t>
            </a:r>
            <a:r>
              <a:rPr lang="en-US" altLang="ko-KR" i="1" dirty="0" smtClean="0">
                <a:solidFill>
                  <a:srgbClr val="FF0000"/>
                </a:solidFill>
              </a:rPr>
              <a:t>CR – S2-180303, TS 23.502 draft CR – S2-180304)</a:t>
            </a:r>
            <a:endParaRPr lang="en-US" altLang="ko-KR" i="1" dirty="0" smtClean="0">
              <a:solidFill>
                <a:srgbClr val="FF0000"/>
              </a:solidFill>
            </a:endParaRPr>
          </a:p>
          <a:p>
            <a:pPr lvl="2"/>
            <a:endParaRPr lang="en-US" altLang="ko-KR" i="1" dirty="0">
              <a:solidFill>
                <a:srgbClr val="FF0000"/>
              </a:solidFill>
            </a:endParaRPr>
          </a:p>
          <a:p>
            <a:pPr lvl="1"/>
            <a:r>
              <a:rPr lang="en-US" altLang="ko-KR" i="1" dirty="0" smtClean="0"/>
              <a:t>Q2: </a:t>
            </a:r>
            <a:r>
              <a:rPr lang="en-US" altLang="ko-KR" i="1" dirty="0"/>
              <a:t>which procedure is used to send </a:t>
            </a:r>
            <a:r>
              <a:rPr lang="en-US" altLang="ko-KR" i="1" dirty="0" smtClean="0"/>
              <a:t>the PCF </a:t>
            </a:r>
            <a:r>
              <a:rPr lang="en-US" altLang="ko-KR" i="1" dirty="0"/>
              <a:t>selected by the AMF to </a:t>
            </a:r>
            <a:r>
              <a:rPr lang="en-US" altLang="ko-KR" i="1" dirty="0" smtClean="0"/>
              <a:t>the SMF</a:t>
            </a:r>
            <a:r>
              <a:rPr lang="en-US" altLang="ko-KR" i="1" dirty="0"/>
              <a:t>?</a:t>
            </a:r>
          </a:p>
          <a:p>
            <a:pPr lvl="2"/>
            <a:r>
              <a:rPr lang="en-US" altLang="ko-KR" i="1" dirty="0">
                <a:solidFill>
                  <a:srgbClr val="FF0000"/>
                </a:solidFill>
              </a:rPr>
              <a:t>Proposal: The </a:t>
            </a:r>
            <a:r>
              <a:rPr lang="en-US" altLang="ko-KR" i="1" dirty="0" smtClean="0">
                <a:solidFill>
                  <a:srgbClr val="FF0000"/>
                </a:solidFill>
              </a:rPr>
              <a:t>SMF sends </a:t>
            </a:r>
            <a:r>
              <a:rPr lang="en-US" altLang="ko-KR" i="1" dirty="0">
                <a:solidFill>
                  <a:srgbClr val="FF0000"/>
                </a:solidFill>
              </a:rPr>
              <a:t>the PCF selected by the AMF to </a:t>
            </a:r>
            <a:r>
              <a:rPr lang="en-US" altLang="ko-KR" i="1" dirty="0" smtClean="0">
                <a:solidFill>
                  <a:srgbClr val="FF0000"/>
                </a:solidFill>
              </a:rPr>
              <a:t>the SMF </a:t>
            </a:r>
            <a:r>
              <a:rPr lang="en-US" altLang="ko-KR" i="1" dirty="0">
                <a:solidFill>
                  <a:srgbClr val="FF0000"/>
                </a:solidFill>
              </a:rPr>
              <a:t>during the PDU session </a:t>
            </a:r>
            <a:r>
              <a:rPr lang="en-US" altLang="ko-KR" i="1" dirty="0" smtClean="0">
                <a:solidFill>
                  <a:srgbClr val="FF0000"/>
                </a:solidFill>
              </a:rPr>
              <a:t>establishment procedure.</a:t>
            </a:r>
            <a:r>
              <a:rPr lang="en-US" altLang="ko-KR" i="1" dirty="0" smtClean="0">
                <a:solidFill>
                  <a:srgbClr val="3333FF"/>
                </a:solidFill>
              </a:rPr>
              <a:t> </a:t>
            </a:r>
            <a:r>
              <a:rPr lang="en-US" altLang="ko-KR" i="1" dirty="0">
                <a:solidFill>
                  <a:srgbClr val="FF0000"/>
                </a:solidFill>
              </a:rPr>
              <a:t>(TS 23.501 draft </a:t>
            </a:r>
            <a:r>
              <a:rPr lang="en-US" altLang="ko-KR" i="1" dirty="0">
                <a:solidFill>
                  <a:srgbClr val="FF0000"/>
                </a:solidFill>
              </a:rPr>
              <a:t>CR – S2-180303)</a:t>
            </a:r>
          </a:p>
          <a:p>
            <a:pPr marL="478800" lvl="2" indent="0">
              <a:buNone/>
            </a:pPr>
            <a:endParaRPr lang="en-US" altLang="ko-KR" i="1" dirty="0">
              <a:solidFill>
                <a:srgbClr val="FF0000"/>
              </a:solidFill>
            </a:endParaRPr>
          </a:p>
          <a:p>
            <a:pPr lvl="2"/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97163" y="1304218"/>
            <a:ext cx="8063346" cy="22813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ko-KR" sz="1200" b="1" dirty="0">
                <a:solidFill>
                  <a:schemeClr val="tx1"/>
                </a:solidFill>
              </a:rPr>
              <a:t>6.3.7.1	PCF selection for a UE or a PDU Session</a:t>
            </a:r>
            <a:endParaRPr lang="ko-KR" altLang="ko-KR" sz="1200" b="1">
              <a:solidFill>
                <a:schemeClr val="tx1"/>
              </a:solidFill>
            </a:endParaRPr>
          </a:p>
          <a:p>
            <a:r>
              <a:rPr lang="en-GB" altLang="ko-KR" sz="1200" u="sng" dirty="0">
                <a:solidFill>
                  <a:schemeClr val="tx1"/>
                </a:solidFill>
              </a:rPr>
              <a:t>The AMF selects the PCF for a UE, the SMF selects the PCF for a PDU Session. </a:t>
            </a:r>
            <a:r>
              <a:rPr lang="en-GB" altLang="ko-KR" sz="1200" dirty="0">
                <a:solidFill>
                  <a:schemeClr val="tx1"/>
                </a:solidFill>
              </a:rPr>
              <a:t>The selected PCF may be the same or may be a different one, following one of the alternatives below:</a:t>
            </a:r>
            <a:endParaRPr lang="ko-KR" altLang="ko-KR" sz="1200">
              <a:solidFill>
                <a:schemeClr val="tx1"/>
              </a:solidFill>
            </a:endParaRPr>
          </a:p>
          <a:p>
            <a:pPr lvl="1"/>
            <a:r>
              <a:rPr lang="en-GB" altLang="ko-KR" sz="1200" dirty="0">
                <a:solidFill>
                  <a:schemeClr val="tx1"/>
                </a:solidFill>
              </a:rPr>
              <a:t>-	The AMF utilizes the NRF to discover the PCF instance(s) for a UE unless PCF information is available by other means, </a:t>
            </a:r>
            <a:r>
              <a:rPr lang="en-GB" altLang="ko-KR" sz="1200" u="sng" dirty="0">
                <a:solidFill>
                  <a:schemeClr val="tx1"/>
                </a:solidFill>
              </a:rPr>
              <a:t>e.g. locally configured on AMF based on operator policies</a:t>
            </a:r>
            <a:r>
              <a:rPr lang="en-GB" altLang="ko-KR" sz="1200" dirty="0">
                <a:solidFill>
                  <a:schemeClr val="tx1"/>
                </a:solidFill>
              </a:rPr>
              <a:t>.</a:t>
            </a:r>
            <a:endParaRPr lang="ko-KR" altLang="ko-KR" sz="1200">
              <a:solidFill>
                <a:schemeClr val="tx1"/>
              </a:solidFill>
            </a:endParaRPr>
          </a:p>
          <a:p>
            <a:pPr lvl="1"/>
            <a:r>
              <a:rPr lang="en-GB" altLang="ko-KR" sz="1200" dirty="0">
                <a:solidFill>
                  <a:schemeClr val="tx1"/>
                </a:solidFill>
              </a:rPr>
              <a:t>-	The SMF utilizes the NRF to discover the PCF instance(s) for a PDU Session unless PCF information is available by other means, </a:t>
            </a:r>
            <a:r>
              <a:rPr lang="en-GB" altLang="ko-KR" sz="1200" u="sng" dirty="0">
                <a:solidFill>
                  <a:schemeClr val="tx1"/>
                </a:solidFill>
              </a:rPr>
              <a:t>e.g. locally configured on SMF or received from the AMF. </a:t>
            </a:r>
            <a:r>
              <a:rPr lang="en-GB" altLang="ko-KR" sz="1200" dirty="0">
                <a:solidFill>
                  <a:schemeClr val="tx1"/>
                </a:solidFill>
              </a:rPr>
              <a:t>The following factors may be considered during the PCF selection by the SMF:</a:t>
            </a:r>
            <a:endParaRPr lang="ko-KR" altLang="ko-KR" sz="1200">
              <a:solidFill>
                <a:schemeClr val="tx1"/>
              </a:solidFill>
            </a:endParaRPr>
          </a:p>
          <a:p>
            <a:pPr lvl="1"/>
            <a:r>
              <a:rPr lang="en-GB" altLang="ko-KR" sz="1200" dirty="0">
                <a:solidFill>
                  <a:schemeClr val="tx1"/>
                </a:solidFill>
              </a:rPr>
              <a:t>a)	Local operator policies.</a:t>
            </a:r>
            <a:endParaRPr lang="ko-KR" altLang="ko-KR" sz="1200">
              <a:solidFill>
                <a:schemeClr val="tx1"/>
              </a:solidFill>
            </a:endParaRPr>
          </a:p>
          <a:p>
            <a:pPr lvl="1"/>
            <a:r>
              <a:rPr lang="en-GB" altLang="ko-KR" sz="1200" dirty="0">
                <a:solidFill>
                  <a:schemeClr val="tx1"/>
                </a:solidFill>
              </a:rPr>
              <a:t>b)	Selected Data Network Name (DNN).</a:t>
            </a:r>
            <a:endParaRPr lang="ko-KR" altLang="ko-KR" sz="1200">
              <a:solidFill>
                <a:schemeClr val="tx1"/>
              </a:solidFill>
            </a:endParaRPr>
          </a:p>
          <a:p>
            <a:pPr lvl="1"/>
            <a:r>
              <a:rPr lang="en-GB" altLang="ko-KR" sz="1200" dirty="0">
                <a:solidFill>
                  <a:schemeClr val="tx1"/>
                </a:solidFill>
              </a:rPr>
              <a:t>c)	PCF selected by the AMF. This is to select the same PCF for the AMF and the SMF. 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Question – PCF ID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2000" y="784799"/>
            <a:ext cx="9000000" cy="616094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The procedures in TS 23.502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i="1" dirty="0" smtClean="0"/>
              <a:t>Issue1: more clarification to align with the above agreements.</a:t>
            </a:r>
          </a:p>
          <a:p>
            <a:pPr lvl="2"/>
            <a:r>
              <a:rPr lang="en-US" altLang="ko-KR" i="1" dirty="0" smtClean="0">
                <a:solidFill>
                  <a:srgbClr val="FF0000"/>
                </a:solidFill>
              </a:rPr>
              <a:t>Proposal</a:t>
            </a:r>
            <a:r>
              <a:rPr lang="en-US" altLang="ko-KR" i="1" dirty="0">
                <a:solidFill>
                  <a:srgbClr val="FF0000"/>
                </a:solidFill>
              </a:rPr>
              <a:t>: </a:t>
            </a:r>
            <a:endParaRPr lang="en-US" altLang="ko-KR" i="1" dirty="0" smtClean="0">
              <a:solidFill>
                <a:srgbClr val="FF0000"/>
              </a:solidFill>
            </a:endParaRPr>
          </a:p>
          <a:p>
            <a:pPr lvl="3"/>
            <a:r>
              <a:rPr lang="en-US" altLang="ko-KR" i="1" dirty="0" smtClean="0">
                <a:solidFill>
                  <a:srgbClr val="FF0000"/>
                </a:solidFill>
              </a:rPr>
              <a:t>removing some sentences to avoid the misunderstanding </a:t>
            </a:r>
            <a:r>
              <a:rPr lang="en-US" altLang="ko-KR" i="1" dirty="0" smtClean="0">
                <a:solidFill>
                  <a:srgbClr val="FF0000"/>
                </a:solidFill>
              </a:rPr>
              <a:t>(</a:t>
            </a:r>
            <a:r>
              <a:rPr lang="en-US" altLang="ko-KR" i="1" dirty="0" smtClean="0">
                <a:solidFill>
                  <a:srgbClr val="FF0000"/>
                </a:solidFill>
              </a:rPr>
              <a:t>TS </a:t>
            </a:r>
            <a:r>
              <a:rPr lang="en-US" altLang="ko-KR" i="1" dirty="0">
                <a:solidFill>
                  <a:srgbClr val="FF0000"/>
                </a:solidFill>
              </a:rPr>
              <a:t>23.502 draft CR – </a:t>
            </a:r>
            <a:r>
              <a:rPr lang="en-US" altLang="ko-KR" i="1" dirty="0" smtClean="0">
                <a:solidFill>
                  <a:srgbClr val="FF0000"/>
                </a:solidFill>
              </a:rPr>
              <a:t>S2-180304</a:t>
            </a:r>
            <a:r>
              <a:rPr lang="en-US" altLang="ko-KR" i="1" dirty="0" smtClean="0">
                <a:solidFill>
                  <a:srgbClr val="FF0000"/>
                </a:solidFill>
              </a:rPr>
              <a:t>, </a:t>
            </a:r>
            <a:r>
              <a:rPr lang="en-US" altLang="ko-KR" i="1" dirty="0" smtClean="0">
                <a:solidFill>
                  <a:srgbClr val="FF0000"/>
                </a:solidFill>
              </a:rPr>
              <a:t>TS 23.503 draft </a:t>
            </a:r>
            <a:r>
              <a:rPr lang="en-US" altLang="ko-KR" i="1" dirty="0" smtClean="0">
                <a:solidFill>
                  <a:srgbClr val="FF0000"/>
                </a:solidFill>
              </a:rPr>
              <a:t>CR – S2-180305)</a:t>
            </a:r>
            <a:endParaRPr lang="en-US" altLang="ko-KR" i="1" dirty="0" smtClean="0">
              <a:solidFill>
                <a:srgbClr val="FF0000"/>
              </a:solidFill>
            </a:endParaRPr>
          </a:p>
          <a:p>
            <a:pPr lvl="4"/>
            <a:r>
              <a:rPr lang="en-US" altLang="ko-KR" sz="1200" i="1" dirty="0">
                <a:solidFill>
                  <a:srgbClr val="FF0000"/>
                </a:solidFill>
              </a:rPr>
              <a:t>e</a:t>
            </a:r>
            <a:r>
              <a:rPr lang="en-US" altLang="ko-KR" sz="1200" i="1" dirty="0" smtClean="0">
                <a:solidFill>
                  <a:srgbClr val="FF0000"/>
                </a:solidFill>
              </a:rPr>
              <a:t>.g. ‘</a:t>
            </a:r>
            <a:r>
              <a:rPr lang="en-GB" altLang="ko-KR" sz="1200" dirty="0"/>
              <a:t>The AMF decides to terminate the Policy Association during Deregistration procedure </a:t>
            </a:r>
            <a:r>
              <a:rPr lang="en-GB" altLang="ko-KR" sz="1200" strike="sngStrike" dirty="0"/>
              <a:t>or due to mobility with change of AMF in the registration procedure</a:t>
            </a:r>
            <a:r>
              <a:rPr lang="en-GB" altLang="ko-KR" sz="1200" dirty="0"/>
              <a:t>, then if a Policy Association was established with the (V-)PCF steps 2 to 3 are performed</a:t>
            </a:r>
            <a:r>
              <a:rPr lang="en-GB" altLang="ko-KR" sz="1200" dirty="0" smtClean="0"/>
              <a:t>.” </a:t>
            </a:r>
            <a:r>
              <a:rPr lang="en-GB" altLang="ko-KR" sz="1200" dirty="0"/>
              <a:t>[TS </a:t>
            </a:r>
            <a:r>
              <a:rPr lang="en-GB" altLang="ko-KR" sz="1200" dirty="0" smtClean="0"/>
              <a:t>23.502]</a:t>
            </a:r>
          </a:p>
          <a:p>
            <a:pPr lvl="4"/>
            <a:r>
              <a:rPr lang="en-US" altLang="ko-KR" sz="1200" i="1" dirty="0">
                <a:solidFill>
                  <a:srgbClr val="FF0000"/>
                </a:solidFill>
              </a:rPr>
              <a:t>e</a:t>
            </a:r>
            <a:r>
              <a:rPr lang="en-US" altLang="ko-KR" sz="1200" i="1" dirty="0" smtClean="0">
                <a:solidFill>
                  <a:srgbClr val="FF0000"/>
                </a:solidFill>
              </a:rPr>
              <a:t>.g. </a:t>
            </a:r>
            <a:r>
              <a:rPr lang="en-GB" altLang="ko-KR" sz="1200" strike="sngStrike" dirty="0"/>
              <a:t>Upon change of AMF, the source AMF informs the PCF that the UE context was removed in the AMF</a:t>
            </a:r>
            <a:r>
              <a:rPr lang="en-GB" altLang="ko-KR" sz="1200" strike="sngStrike" dirty="0" smtClean="0"/>
              <a:t>.</a:t>
            </a:r>
            <a:r>
              <a:rPr lang="en-GB" altLang="ko-KR" sz="1200" dirty="0" smtClean="0"/>
              <a:t> [TS 23.503]</a:t>
            </a:r>
            <a:endParaRPr lang="en-US" altLang="ko-KR" sz="1200" i="1" dirty="0" smtClean="0">
              <a:solidFill>
                <a:srgbClr val="FF0000"/>
              </a:solidFill>
            </a:endParaRPr>
          </a:p>
          <a:p>
            <a:pPr lvl="3"/>
            <a:r>
              <a:rPr lang="en-US" altLang="ko-KR" i="1" dirty="0" smtClean="0">
                <a:solidFill>
                  <a:srgbClr val="FF0000"/>
                </a:solidFill>
              </a:rPr>
              <a:t>adding </a:t>
            </a:r>
            <a:r>
              <a:rPr lang="en-US" altLang="ko-KR" i="1" dirty="0">
                <a:solidFill>
                  <a:srgbClr val="FF0000"/>
                </a:solidFill>
              </a:rPr>
              <a:t>the PCF ID into the table of “</a:t>
            </a:r>
            <a:r>
              <a:rPr lang="en-GB" altLang="ko-KR" i="1" dirty="0">
                <a:solidFill>
                  <a:srgbClr val="FF0000"/>
                </a:solidFill>
              </a:rPr>
              <a:t>UE Context in AMF”</a:t>
            </a:r>
            <a:r>
              <a:rPr lang="en-US" altLang="ko-KR" i="1" dirty="0">
                <a:solidFill>
                  <a:srgbClr val="FF0000"/>
                </a:solidFill>
              </a:rPr>
              <a:t> </a:t>
            </a:r>
            <a:r>
              <a:rPr lang="en-US" altLang="ko-KR" i="1" dirty="0" smtClean="0">
                <a:solidFill>
                  <a:srgbClr val="FF0000"/>
                </a:solidFill>
              </a:rPr>
              <a:t>in TS 23.502 (TS </a:t>
            </a:r>
            <a:r>
              <a:rPr lang="en-US" altLang="ko-KR" i="1" dirty="0">
                <a:solidFill>
                  <a:srgbClr val="FF0000"/>
                </a:solidFill>
              </a:rPr>
              <a:t>23.502 draft </a:t>
            </a:r>
            <a:r>
              <a:rPr lang="en-US" altLang="ko-KR" i="1" dirty="0">
                <a:solidFill>
                  <a:srgbClr val="FF0000"/>
                </a:solidFill>
              </a:rPr>
              <a:t>CR – </a:t>
            </a:r>
            <a:r>
              <a:rPr lang="en-US" altLang="ko-KR" i="1" dirty="0" smtClean="0">
                <a:solidFill>
                  <a:srgbClr val="FF0000"/>
                </a:solidFill>
              </a:rPr>
              <a:t>S2-180304)</a:t>
            </a:r>
          </a:p>
          <a:p>
            <a:pPr lvl="3"/>
            <a:endParaRPr lang="en-US" altLang="ko-KR" i="1" dirty="0"/>
          </a:p>
          <a:p>
            <a:pPr lvl="1"/>
            <a:r>
              <a:rPr lang="en-US" altLang="ko-KR" i="1" dirty="0" smtClean="0"/>
              <a:t>Issue2: in the roaming case, the V-PCF follows the same principle to the H-PCF? </a:t>
            </a:r>
          </a:p>
          <a:p>
            <a:pPr lvl="2"/>
            <a:r>
              <a:rPr lang="en-US" altLang="ko-KR" i="1" dirty="0" smtClean="0">
                <a:solidFill>
                  <a:srgbClr val="FF0000"/>
                </a:solidFill>
              </a:rPr>
              <a:t>Proposal: </a:t>
            </a:r>
          </a:p>
          <a:p>
            <a:pPr lvl="3"/>
            <a:r>
              <a:rPr lang="en-US" altLang="ko-KR" i="1" dirty="0" smtClean="0">
                <a:solidFill>
                  <a:srgbClr val="FF0000"/>
                </a:solidFill>
              </a:rPr>
              <a:t>Adapt to </a:t>
            </a:r>
            <a:r>
              <a:rPr lang="en-US" altLang="ko-KR" i="1" dirty="0" smtClean="0">
                <a:solidFill>
                  <a:srgbClr val="FF0000"/>
                </a:solidFill>
              </a:rPr>
              <a:t>the same </a:t>
            </a:r>
            <a:r>
              <a:rPr lang="en-US" altLang="ko-KR" i="1" dirty="0" smtClean="0">
                <a:solidFill>
                  <a:srgbClr val="FF0000"/>
                </a:solidFill>
              </a:rPr>
              <a:t>principle because of using the same service operation - between AMF and V-PCF vs. between V-PCF and H-PCF</a:t>
            </a:r>
          </a:p>
          <a:p>
            <a:pPr lvl="3"/>
            <a:r>
              <a:rPr lang="en-US" altLang="ko-KR" i="1" dirty="0" smtClean="0">
                <a:solidFill>
                  <a:srgbClr val="FF0000"/>
                </a:solidFill>
              </a:rPr>
              <a:t>i.e. to separate the initial association and the case having the existing policy context, use PCF ID in </a:t>
            </a:r>
            <a:r>
              <a:rPr lang="en-GB" altLang="ko-KR" i="1" dirty="0">
                <a:solidFill>
                  <a:srgbClr val="FF0000"/>
                </a:solidFill>
              </a:rPr>
              <a:t>Npcf_AMPolicyControl_Get service operation</a:t>
            </a:r>
          </a:p>
          <a:p>
            <a:pPr lvl="4"/>
            <a:r>
              <a:rPr lang="en-US" altLang="ko-KR" sz="1200" i="1" dirty="0">
                <a:solidFill>
                  <a:srgbClr val="FF0000"/>
                </a:solidFill>
              </a:rPr>
              <a:t>In the initial policy association establishment with H-PCF (i.e. initial registration or V-PCF re-allocation), V-PCF does not include </a:t>
            </a:r>
            <a:r>
              <a:rPr lang="en-US" altLang="ko-KR" sz="1200" i="1" dirty="0" smtClean="0">
                <a:solidFill>
                  <a:srgbClr val="FF0000"/>
                </a:solidFill>
              </a:rPr>
              <a:t>PCF </a:t>
            </a:r>
            <a:r>
              <a:rPr lang="en-US" altLang="ko-KR" sz="1200" i="1" dirty="0">
                <a:solidFill>
                  <a:srgbClr val="FF0000"/>
                </a:solidFill>
              </a:rPr>
              <a:t>ID in the service operation towards the H-PCF. </a:t>
            </a:r>
          </a:p>
          <a:p>
            <a:pPr lvl="4"/>
            <a:r>
              <a:rPr lang="en-US" altLang="ko-KR" sz="1200" i="1" dirty="0" smtClean="0">
                <a:solidFill>
                  <a:srgbClr val="FF0000"/>
                </a:solidFill>
              </a:rPr>
              <a:t>With the existing policy association, if the V-PCF received the PCF ID from the AMF during inter-AMF mobility, the V-PCF includes </a:t>
            </a:r>
            <a:r>
              <a:rPr lang="en-US" altLang="ko-KR" sz="1200" i="1" dirty="0">
                <a:solidFill>
                  <a:srgbClr val="FF0000"/>
                </a:solidFill>
              </a:rPr>
              <a:t>the </a:t>
            </a:r>
            <a:r>
              <a:rPr lang="en-US" altLang="ko-KR" sz="1200" b="1" i="1" u="sng" dirty="0" smtClean="0">
                <a:solidFill>
                  <a:srgbClr val="FF0000"/>
                </a:solidFill>
              </a:rPr>
              <a:t>H-PCF </a:t>
            </a:r>
            <a:r>
              <a:rPr lang="en-US" altLang="ko-KR" sz="1200" b="1" i="1" u="sng" dirty="0">
                <a:solidFill>
                  <a:srgbClr val="FF0000"/>
                </a:solidFill>
              </a:rPr>
              <a:t>ID </a:t>
            </a:r>
            <a:r>
              <a:rPr lang="en-US" altLang="ko-KR" sz="1200" i="1" dirty="0">
                <a:solidFill>
                  <a:srgbClr val="FF0000"/>
                </a:solidFill>
              </a:rPr>
              <a:t>in the service operation towards the H-PCF. </a:t>
            </a:r>
            <a:r>
              <a:rPr lang="en-US" altLang="ko-KR" sz="1200" i="1" dirty="0" smtClean="0">
                <a:solidFill>
                  <a:srgbClr val="FF0000"/>
                </a:solidFill>
              </a:rPr>
              <a:t> (</a:t>
            </a:r>
            <a:r>
              <a:rPr lang="en-US" altLang="ko-KR" sz="1200" i="1" dirty="0">
                <a:solidFill>
                  <a:srgbClr val="FF0000"/>
                </a:solidFill>
              </a:rPr>
              <a:t>TS 23.502 draft </a:t>
            </a:r>
            <a:r>
              <a:rPr lang="en-US" altLang="ko-KR" sz="1200" i="1" dirty="0">
                <a:solidFill>
                  <a:srgbClr val="FF0000"/>
                </a:solidFill>
              </a:rPr>
              <a:t>CR – S2-180304</a:t>
            </a:r>
            <a:r>
              <a:rPr lang="en-US" altLang="ko-KR" sz="1200" i="1" dirty="0" smtClean="0">
                <a:solidFill>
                  <a:srgbClr val="FF0000"/>
                </a:solidFill>
              </a:rPr>
              <a:t>)</a:t>
            </a:r>
            <a:endParaRPr lang="en-US" altLang="ko-KR" sz="1200" i="1" dirty="0">
              <a:solidFill>
                <a:srgbClr val="FF0000"/>
              </a:solidFill>
            </a:endParaRPr>
          </a:p>
          <a:p>
            <a:pPr lvl="4"/>
            <a:endParaRPr lang="en-US" altLang="ko-KR" sz="1200" i="1" dirty="0">
              <a:solidFill>
                <a:srgbClr val="FF0000"/>
              </a:solidFill>
            </a:endParaRPr>
          </a:p>
          <a:p>
            <a:pPr lvl="4"/>
            <a:endParaRPr lang="en-US" altLang="ko-KR" sz="1200" i="1" dirty="0"/>
          </a:p>
        </p:txBody>
      </p:sp>
      <p:sp>
        <p:nvSpPr>
          <p:cNvPr id="5" name="모서리가 둥근 직사각형 4"/>
          <p:cNvSpPr/>
          <p:nvPr/>
        </p:nvSpPr>
        <p:spPr>
          <a:xfrm>
            <a:off x="397163" y="1304217"/>
            <a:ext cx="8063346" cy="15960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ko-KR" sz="1200" b="1" dirty="0">
                <a:solidFill>
                  <a:schemeClr val="tx1"/>
                </a:solidFill>
              </a:rPr>
              <a:t>4.2.2.2.2	General Registration</a:t>
            </a:r>
            <a:endParaRPr lang="ko-KR" altLang="ko-KR" sz="1200" b="1">
              <a:solidFill>
                <a:schemeClr val="tx1"/>
              </a:solidFill>
            </a:endParaRPr>
          </a:p>
          <a:p>
            <a:r>
              <a:rPr lang="en-GB" altLang="ko-KR" sz="1200" dirty="0" smtClean="0">
                <a:solidFill>
                  <a:schemeClr val="tx1"/>
                </a:solidFill>
              </a:rPr>
              <a:t>…………………</a:t>
            </a:r>
          </a:p>
          <a:p>
            <a:pPr marL="228600" indent="-228600">
              <a:buFont typeface="+mj-lt"/>
              <a:buAutoNum type="arabicPeriod" startAt="16"/>
            </a:pPr>
            <a:r>
              <a:rPr lang="en-GB" altLang="ko-KR" sz="1200" dirty="0">
                <a:solidFill>
                  <a:schemeClr val="tx1"/>
                </a:solidFill>
              </a:rPr>
              <a:t>[Optional] new AMF performs a Policy Association Establishment during Registration procedure as defined in clause 4.16.1.2. For an Emergency Registration, this step is skipped.</a:t>
            </a:r>
            <a:endParaRPr lang="ko-KR" altLang="ko-KR" sz="1200">
              <a:solidFill>
                <a:schemeClr val="tx1"/>
              </a:solidFill>
            </a:endParaRPr>
          </a:p>
          <a:p>
            <a:pPr lvl="1"/>
            <a:r>
              <a:rPr lang="en-GB" altLang="ko-KR" sz="1200" dirty="0" smtClean="0">
                <a:solidFill>
                  <a:schemeClr val="tx1"/>
                </a:solidFill>
              </a:rPr>
              <a:t>If </a:t>
            </a:r>
            <a:r>
              <a:rPr lang="en-GB" altLang="ko-KR" sz="1200" dirty="0">
                <a:solidFill>
                  <a:schemeClr val="tx1"/>
                </a:solidFill>
              </a:rPr>
              <a:t>the new AMF contacts the PCF identified by the (V-)PCF ID received during inter-AMF mobility in step 5, </a:t>
            </a:r>
            <a:r>
              <a:rPr lang="en-GB" altLang="ko-KR" sz="1200" u="sng" dirty="0">
                <a:solidFill>
                  <a:schemeClr val="tx1"/>
                </a:solidFill>
              </a:rPr>
              <a:t>the new AMF shall include the PCF-ID in the Npcf_AMPolicyControl Get operation. This indication is not included by the AMF during initial registration procedure</a:t>
            </a:r>
            <a:r>
              <a:rPr lang="en-GB" altLang="ko-KR" sz="1200" u="sng" dirty="0" smtClean="0">
                <a:solidFill>
                  <a:schemeClr val="tx1"/>
                </a:solidFill>
              </a:rPr>
              <a:t>.</a:t>
            </a:r>
            <a:endParaRPr lang="ko-KR" altLang="ko-KR" sz="12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0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Question – Service operations between V-PCF and H-PCF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procedures in TS 23.502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i="1" dirty="0" smtClean="0"/>
              <a:t>Issue: In the current specification, the service operations between V-PCF and H-PCF are missing.</a:t>
            </a:r>
          </a:p>
          <a:p>
            <a:pPr lvl="2"/>
            <a:r>
              <a:rPr lang="en-US" altLang="ko-KR" i="1" dirty="0" smtClean="0">
                <a:solidFill>
                  <a:srgbClr val="FF0000"/>
                </a:solidFill>
              </a:rPr>
              <a:t>Proposal</a:t>
            </a:r>
            <a:r>
              <a:rPr lang="en-US" altLang="ko-KR" i="1" dirty="0">
                <a:solidFill>
                  <a:srgbClr val="FF0000"/>
                </a:solidFill>
              </a:rPr>
              <a:t>: </a:t>
            </a:r>
            <a:r>
              <a:rPr lang="en-US" altLang="ko-KR" i="1" dirty="0" smtClean="0">
                <a:solidFill>
                  <a:srgbClr val="FF0000"/>
                </a:solidFill>
              </a:rPr>
              <a:t>The corresponding descriptions are needed. (In this meeting, we do not provide any CR)</a:t>
            </a:r>
          </a:p>
          <a:p>
            <a:pPr marL="478800" lvl="2" indent="0">
              <a:buNone/>
            </a:pPr>
            <a:r>
              <a:rPr lang="en-US" altLang="ko-KR" i="1" dirty="0">
                <a:solidFill>
                  <a:srgbClr val="FF0000"/>
                </a:solidFill>
              </a:rPr>
              <a:t> </a:t>
            </a:r>
            <a:r>
              <a:rPr lang="en-US" altLang="ko-KR" i="1" dirty="0" smtClean="0">
                <a:solidFill>
                  <a:srgbClr val="FF0000"/>
                </a:solidFill>
              </a:rPr>
              <a:t>                       Also at least, the following table should be updated (TS 23.502 draft </a:t>
            </a:r>
            <a:r>
              <a:rPr lang="en-US" altLang="ko-KR" i="1" dirty="0">
                <a:solidFill>
                  <a:srgbClr val="FF0000"/>
                </a:solidFill>
              </a:rPr>
              <a:t>CR </a:t>
            </a:r>
            <a:r>
              <a:rPr lang="en-US" altLang="ko-KR" i="1" dirty="0" smtClean="0">
                <a:solidFill>
                  <a:srgbClr val="FF0000"/>
                </a:solidFill>
              </a:rPr>
              <a:t>– </a:t>
            </a:r>
            <a:r>
              <a:rPr lang="en-US" altLang="ko-KR" i="1" dirty="0">
                <a:solidFill>
                  <a:srgbClr val="FF0000"/>
                </a:solidFill>
              </a:rPr>
              <a:t>S2-180304)</a:t>
            </a:r>
          </a:p>
          <a:p>
            <a:pPr marL="478800" lvl="2" indent="0">
              <a:buNone/>
            </a:pPr>
            <a:endParaRPr lang="en-US" altLang="ko-KR" i="1" dirty="0" smtClean="0">
              <a:solidFill>
                <a:srgbClr val="FF0000"/>
              </a:solidFill>
            </a:endParaRPr>
          </a:p>
          <a:p>
            <a:pPr lvl="2"/>
            <a:endParaRPr lang="en-US" altLang="ko-KR" i="1" dirty="0">
              <a:solidFill>
                <a:srgbClr val="FF0000"/>
              </a:solidFill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97163" y="1304217"/>
            <a:ext cx="8063346" cy="15960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x-none" altLang="ko-KR" sz="1200" b="1" dirty="0">
                <a:solidFill>
                  <a:schemeClr val="tx1"/>
                </a:solidFill>
              </a:rPr>
              <a:t>4.16.1.2	Policy Association Establishment during Registration</a:t>
            </a:r>
            <a:endParaRPr lang="ko-KR" altLang="ko-KR" sz="1200" b="1" dirty="0">
              <a:solidFill>
                <a:schemeClr val="tx1"/>
              </a:solidFill>
            </a:endParaRPr>
          </a:p>
          <a:p>
            <a:r>
              <a:rPr lang="en-GB" altLang="ko-KR" sz="1200" dirty="0" smtClean="0">
                <a:solidFill>
                  <a:schemeClr val="tx1"/>
                </a:solidFill>
              </a:rPr>
              <a:t>This </a:t>
            </a:r>
            <a:r>
              <a:rPr lang="en-GB" altLang="ko-KR" sz="1200" dirty="0">
                <a:solidFill>
                  <a:schemeClr val="tx1"/>
                </a:solidFill>
              </a:rPr>
              <a:t>procedure concerns both roaming and non-roaming scenarios.</a:t>
            </a:r>
            <a:endParaRPr lang="ko-KR" altLang="ko-KR" sz="1200">
              <a:solidFill>
                <a:schemeClr val="tx1"/>
              </a:solidFill>
            </a:endParaRPr>
          </a:p>
          <a:p>
            <a:r>
              <a:rPr lang="en-GB" altLang="ko-KR" sz="1200" dirty="0">
                <a:solidFill>
                  <a:schemeClr val="tx1"/>
                </a:solidFill>
              </a:rPr>
              <a:t>In the non-roaming case the V-PCF is not involved and the role of the H-PCF is performed by the PCF. For the roaming scenarios, the V-PCF interacts with the AMF</a:t>
            </a:r>
            <a:r>
              <a:rPr lang="en-GB" altLang="ko-KR" sz="1200" dirty="0" smtClean="0">
                <a:solidFill>
                  <a:schemeClr val="tx1"/>
                </a:solidFill>
              </a:rPr>
              <a:t>:</a:t>
            </a:r>
          </a:p>
          <a:p>
            <a:pPr marL="228600" indent="-228600">
              <a:buAutoNum type="arabicPeriod"/>
            </a:pPr>
            <a:r>
              <a:rPr lang="en-GB" altLang="ko-KR" sz="1200" dirty="0" smtClean="0">
                <a:solidFill>
                  <a:schemeClr val="tx1"/>
                </a:solidFill>
              </a:rPr>
              <a:t>…………………</a:t>
            </a:r>
          </a:p>
          <a:p>
            <a:pPr lvl="1"/>
            <a:r>
              <a:rPr lang="x-none" altLang="ko-KR" sz="1200" dirty="0" smtClean="0">
                <a:solidFill>
                  <a:schemeClr val="tx1"/>
                </a:solidFill>
              </a:rPr>
              <a:t>In</a:t>
            </a:r>
            <a:r>
              <a:rPr lang="en-US" altLang="ko-KR" sz="1200" dirty="0" smtClean="0">
                <a:solidFill>
                  <a:schemeClr val="tx1"/>
                </a:solidFill>
              </a:rPr>
              <a:t> </a:t>
            </a:r>
            <a:r>
              <a:rPr lang="x-none" altLang="ko-KR" sz="1200" dirty="0" smtClean="0">
                <a:solidFill>
                  <a:schemeClr val="tx1"/>
                </a:solidFill>
              </a:rPr>
              <a:t>roaming </a:t>
            </a:r>
            <a:r>
              <a:rPr lang="x-none" altLang="ko-KR" sz="1200" dirty="0">
                <a:solidFill>
                  <a:schemeClr val="tx1"/>
                </a:solidFill>
              </a:rPr>
              <a:t>scenario, </a:t>
            </a:r>
            <a:r>
              <a:rPr lang="x-none" altLang="ko-KR" sz="1200" u="sng" dirty="0" smtClean="0">
                <a:solidFill>
                  <a:schemeClr val="tx1"/>
                </a:solidFill>
              </a:rPr>
              <a:t>the </a:t>
            </a:r>
            <a:r>
              <a:rPr lang="x-none" altLang="ko-KR" sz="1200" u="sng" dirty="0">
                <a:solidFill>
                  <a:schemeClr val="tx1"/>
                </a:solidFill>
              </a:rPr>
              <a:t>V-PCF contacts the H-PCF</a:t>
            </a:r>
            <a:r>
              <a:rPr lang="x-none" altLang="ko-KR" sz="1200" dirty="0" smtClean="0">
                <a:solidFill>
                  <a:schemeClr val="tx1"/>
                </a:solidFill>
              </a:rPr>
              <a:t>.</a:t>
            </a:r>
            <a:endParaRPr lang="ko-KR" altLang="ko-KR" sz="1200" dirty="0">
              <a:solidFill>
                <a:schemeClr val="tx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454" y="3856023"/>
            <a:ext cx="4866698" cy="279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0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Question – </a:t>
            </a:r>
            <a:r>
              <a:rPr lang="en-US" altLang="ko-KR" dirty="0" smtClean="0"/>
              <a:t>Interaction between V-PCF and H-PCF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Interactions between V-PCF and H-PCF in TS 23.503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i="1" dirty="0"/>
              <a:t>Issue: </a:t>
            </a:r>
            <a:r>
              <a:rPr lang="en-GB" altLang="ko-KR" i="1" dirty="0"/>
              <a:t>HR or LBO should be referring to a particular PDU session instead of per UE</a:t>
            </a:r>
            <a:r>
              <a:rPr lang="en-US" altLang="ko-KR" i="1" dirty="0"/>
              <a:t>.</a:t>
            </a:r>
          </a:p>
          <a:p>
            <a:pPr lvl="2"/>
            <a:r>
              <a:rPr lang="en-US" altLang="ko-KR" i="1" dirty="0" smtClean="0">
                <a:solidFill>
                  <a:srgbClr val="FF0000"/>
                </a:solidFill>
              </a:rPr>
              <a:t>Proposal</a:t>
            </a:r>
            <a:r>
              <a:rPr lang="en-US" altLang="ko-KR" i="1" dirty="0">
                <a:solidFill>
                  <a:srgbClr val="FF0000"/>
                </a:solidFill>
              </a:rPr>
              <a:t>: </a:t>
            </a:r>
            <a:r>
              <a:rPr lang="en-US" altLang="ko-KR" i="1" dirty="0">
                <a:solidFill>
                  <a:srgbClr val="FF0000"/>
                </a:solidFill>
              </a:rPr>
              <a:t>(TS 23.503 draft CR – S2-180305)</a:t>
            </a:r>
          </a:p>
          <a:p>
            <a:pPr lvl="3"/>
            <a:r>
              <a:rPr lang="en-US" altLang="ko-KR" i="1" dirty="0" smtClean="0"/>
              <a:t>For per UE policy,</a:t>
            </a:r>
          </a:p>
          <a:p>
            <a:pPr lvl="4"/>
            <a:r>
              <a:rPr lang="en-US" altLang="ko-KR" sz="1200" i="1" dirty="0" smtClean="0">
                <a:solidFill>
                  <a:srgbClr val="FF0000"/>
                </a:solidFill>
              </a:rPr>
              <a:t>In </a:t>
            </a:r>
            <a:r>
              <a:rPr lang="en-US" altLang="ko-KR" sz="1200" i="1" dirty="0">
                <a:solidFill>
                  <a:srgbClr val="FF0000"/>
                </a:solidFill>
              </a:rPr>
              <a:t>roaming, the H-PCF that provides access and mobility related policy rules, ANDSP rules and URSP rules subscribes to AMF related events via the V-PCF. </a:t>
            </a:r>
            <a:endParaRPr lang="en-US" altLang="ko-KR" sz="1200" i="1" dirty="0" smtClean="0">
              <a:solidFill>
                <a:srgbClr val="FF0000"/>
              </a:solidFill>
            </a:endParaRPr>
          </a:p>
          <a:p>
            <a:pPr lvl="3"/>
            <a:r>
              <a:rPr lang="en-US" altLang="ko-KR" i="1" dirty="0" smtClean="0"/>
              <a:t>For per PDU session policy, the following two alternatives</a:t>
            </a:r>
            <a:r>
              <a:rPr lang="en-US" altLang="ko-KR" i="1" dirty="0" smtClean="0"/>
              <a:t> </a:t>
            </a:r>
          </a:p>
          <a:p>
            <a:pPr lvl="4"/>
            <a:r>
              <a:rPr lang="en-US" altLang="ko-KR" sz="1200" i="1" dirty="0"/>
              <a:t>(</a:t>
            </a:r>
            <a:r>
              <a:rPr lang="en-US" altLang="ko-KR" sz="1200" i="1" dirty="0"/>
              <a:t>option 1)</a:t>
            </a:r>
          </a:p>
          <a:p>
            <a:pPr marL="1000800" lvl="5" indent="0">
              <a:buNone/>
            </a:pPr>
            <a:r>
              <a:rPr lang="en-US" altLang="ko-KR" sz="1200" i="1" dirty="0" smtClean="0">
                <a:solidFill>
                  <a:srgbClr val="FF0000"/>
                </a:solidFill>
              </a:rPr>
              <a:t>In </a:t>
            </a:r>
            <a:r>
              <a:rPr lang="en-US" altLang="ko-KR" sz="1200" i="1" dirty="0">
                <a:solidFill>
                  <a:srgbClr val="FF0000"/>
                </a:solidFill>
              </a:rPr>
              <a:t>HR roaming, the H-PCF that provides session management related policies subscribes to session related events to SMF in HPLMN.</a:t>
            </a:r>
          </a:p>
          <a:p>
            <a:pPr marL="1000800" lvl="5" indent="0">
              <a:buNone/>
            </a:pPr>
            <a:r>
              <a:rPr lang="en-US" altLang="ko-KR" sz="1200" i="1" dirty="0">
                <a:solidFill>
                  <a:srgbClr val="FF0000"/>
                </a:solidFill>
              </a:rPr>
              <a:t>In LBO roaming, the V-PCF that provides session management related policies subscribes to session related events to SMF in VPLMN.</a:t>
            </a:r>
          </a:p>
          <a:p>
            <a:pPr lvl="4"/>
            <a:r>
              <a:rPr lang="en-US" altLang="ko-KR" sz="1200" i="1" dirty="0"/>
              <a:t>(option 2)</a:t>
            </a:r>
          </a:p>
          <a:p>
            <a:pPr marL="1000800" lvl="5" indent="0">
              <a:buNone/>
            </a:pPr>
            <a:r>
              <a:rPr lang="en-US" altLang="ko-KR" sz="1200" i="1" dirty="0">
                <a:solidFill>
                  <a:srgbClr val="FF0000"/>
                </a:solidFill>
              </a:rPr>
              <a:t>The PCF that provides session management related policies (i.e. </a:t>
            </a:r>
            <a:r>
              <a:rPr lang="en-US" altLang="ko-KR" sz="1200" i="1" dirty="0">
                <a:solidFill>
                  <a:srgbClr val="FF0000"/>
                </a:solidFill>
              </a:rPr>
              <a:t>H-PCF in HR roaming, V-PCF in LBO roaming) subscribes to session related events to the SMF in the same PLMN</a:t>
            </a:r>
            <a:r>
              <a:rPr lang="en-US" altLang="ko-KR" sz="1200" i="1" dirty="0" smtClean="0">
                <a:solidFill>
                  <a:srgbClr val="FF0000"/>
                </a:solidFill>
              </a:rPr>
              <a:t>.</a:t>
            </a:r>
            <a:endParaRPr lang="en-US" altLang="ko-KR" i="1" dirty="0">
              <a:solidFill>
                <a:srgbClr val="FF0000"/>
              </a:solidFill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97163" y="1304217"/>
            <a:ext cx="8063346" cy="15960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ko-KR" sz="1200" b="1" dirty="0">
                <a:solidFill>
                  <a:schemeClr val="tx1"/>
                </a:solidFill>
              </a:rPr>
              <a:t>5.3.4	</a:t>
            </a:r>
            <a:r>
              <a:rPr lang="en-GB" altLang="ko-KR" sz="1200" b="1" dirty="0" smtClean="0">
                <a:solidFill>
                  <a:schemeClr val="tx1"/>
                </a:solidFill>
              </a:rPr>
              <a:t>Interactions </a:t>
            </a:r>
            <a:r>
              <a:rPr lang="en-GB" altLang="ko-KR" sz="1200" b="1" dirty="0">
                <a:solidFill>
                  <a:schemeClr val="tx1"/>
                </a:solidFill>
              </a:rPr>
              <a:t>between V-PCF and </a:t>
            </a:r>
            <a:r>
              <a:rPr lang="en-GB" altLang="ko-KR" sz="1200" b="1" dirty="0" smtClean="0">
                <a:solidFill>
                  <a:schemeClr val="tx1"/>
                </a:solidFill>
              </a:rPr>
              <a:t>H-PCF</a:t>
            </a:r>
          </a:p>
          <a:p>
            <a:r>
              <a:rPr lang="en-GB" altLang="ko-KR" sz="1200" dirty="0" smtClean="0">
                <a:solidFill>
                  <a:schemeClr val="tx1"/>
                </a:solidFill>
              </a:rPr>
              <a:t>………</a:t>
            </a:r>
          </a:p>
          <a:p>
            <a:r>
              <a:rPr lang="en-GB" altLang="ko-KR" sz="1200" u="sng" dirty="0">
                <a:solidFill>
                  <a:schemeClr val="tx1"/>
                </a:solidFill>
              </a:rPr>
              <a:t>In LBO roaming</a:t>
            </a:r>
            <a:r>
              <a:rPr lang="en-GB" altLang="ko-KR" sz="1200" dirty="0">
                <a:solidFill>
                  <a:schemeClr val="tx1"/>
                </a:solidFill>
              </a:rPr>
              <a:t>, the H-PCF that provides mobility policy rules and URSP rules subscribes to AMF related events via the V-PCF. The V-PCF provides access mobility management policies, UE policies and session management policies in the VPLMN. The V-PCF subscribes AMF related events in the AMF and session related events in the SMF as in the non-roaming case.</a:t>
            </a:r>
            <a:endParaRPr lang="ko-KR" altLang="ko-KR" sz="1200">
              <a:solidFill>
                <a:schemeClr val="tx1"/>
              </a:solidFill>
            </a:endParaRPr>
          </a:p>
          <a:p>
            <a:r>
              <a:rPr lang="en-GB" altLang="ko-KR" sz="1200" u="sng" dirty="0">
                <a:solidFill>
                  <a:schemeClr val="tx1"/>
                </a:solidFill>
              </a:rPr>
              <a:t>In HR roaming</a:t>
            </a:r>
            <a:r>
              <a:rPr lang="en-GB" altLang="ko-KR" sz="1200" dirty="0">
                <a:solidFill>
                  <a:schemeClr val="tx1"/>
                </a:solidFill>
              </a:rPr>
              <a:t>, the H-PCF providing URSP policies to the V-PLMN subscribes to AMF related events via the V-PCF. The H-PCF that handles the session related policies subscribes all the events via the H-SMF.</a:t>
            </a:r>
            <a:endParaRPr lang="ko-KR" altLang="ko-KR" sz="1200">
              <a:solidFill>
                <a:schemeClr val="tx1"/>
              </a:solidFill>
            </a:endParaRPr>
          </a:p>
          <a:p>
            <a:endParaRPr lang="ko-KR" altLang="ko-KR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66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14633</TotalTime>
  <Words>678</Words>
  <Application>Microsoft Office PowerPoint</Application>
  <PresentationFormat>화면 슬라이드 쇼(4:3)</PresentationFormat>
  <Paragraphs>105</Paragraphs>
  <Slides>5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굴림</vt:lpstr>
      <vt:lpstr>맑은 고딕</vt:lpstr>
      <vt:lpstr>Arial</vt:lpstr>
      <vt:lpstr>Calibri</vt:lpstr>
      <vt:lpstr>Trebuchet MS</vt:lpstr>
      <vt:lpstr>Wingdings</vt:lpstr>
      <vt:lpstr>Office 테마</vt:lpstr>
      <vt:lpstr>Discussion on PCF</vt:lpstr>
      <vt:lpstr>Question – PCF selection</vt:lpstr>
      <vt:lpstr>Question – PCF ID</vt:lpstr>
      <vt:lpstr>Question – Service operations between V-PCF and H-PCF</vt:lpstr>
      <vt:lpstr>Question – Interaction between V-PCF and H-PCF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Handover between 3GPP and N3GPP via different PLMN</dc:title>
  <dc:creator>Myungjune@LGE</dc:creator>
  <cp:lastModifiedBy>Hyunsook (LGE)_v1</cp:lastModifiedBy>
  <cp:revision>1977</cp:revision>
  <dcterms:created xsi:type="dcterms:W3CDTF">2016-09-05T08:05:08Z</dcterms:created>
  <dcterms:modified xsi:type="dcterms:W3CDTF">2018-01-16T07:46:24Z</dcterms:modified>
</cp:coreProperties>
</file>