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5"/>
  </p:sldMasterIdLst>
  <p:notesMasterIdLst>
    <p:notesMasterId r:id="rId17"/>
  </p:notesMasterIdLst>
  <p:handoutMasterIdLst>
    <p:handoutMasterId r:id="rId18"/>
  </p:handoutMasterIdLst>
  <p:sldIdLst>
    <p:sldId id="1185" r:id="rId6"/>
    <p:sldId id="1153" r:id="rId7"/>
    <p:sldId id="1117" r:id="rId8"/>
    <p:sldId id="1191" r:id="rId9"/>
    <p:sldId id="1118" r:id="rId10"/>
    <p:sldId id="1187" r:id="rId11"/>
    <p:sldId id="1186" r:id="rId12"/>
    <p:sldId id="1189" r:id="rId13"/>
    <p:sldId id="1188" r:id="rId14"/>
    <p:sldId id="1190" r:id="rId15"/>
    <p:sldId id="1192" r:id="rId16"/>
  </p:sldIdLst>
  <p:sldSz cx="9144000" cy="5143500" type="screen16x9"/>
  <p:notesSz cx="9144000" cy="6858000"/>
  <p:defaultTextStyle>
    <a:defPPr>
      <a:defRPr lang="en-US"/>
    </a:defPPr>
    <a:lvl1pPr marL="0" algn="l" defTabSz="914202" rtl="0" eaLnBrk="1" latinLnBrk="0" hangingPunct="1">
      <a:defRPr sz="1800" kern="1200">
        <a:solidFill>
          <a:schemeClr val="tx1"/>
        </a:solidFill>
        <a:latin typeface="+mn-lt"/>
        <a:ea typeface="+mn-ea"/>
        <a:cs typeface="+mn-cs"/>
      </a:defRPr>
    </a:lvl1pPr>
    <a:lvl2pPr marL="457101" algn="l" defTabSz="914202" rtl="0" eaLnBrk="1" latinLnBrk="0" hangingPunct="1">
      <a:defRPr sz="1800" kern="1200">
        <a:solidFill>
          <a:schemeClr val="tx1"/>
        </a:solidFill>
        <a:latin typeface="+mn-lt"/>
        <a:ea typeface="+mn-ea"/>
        <a:cs typeface="+mn-cs"/>
      </a:defRPr>
    </a:lvl2pPr>
    <a:lvl3pPr marL="914202" algn="l" defTabSz="914202" rtl="0" eaLnBrk="1" latinLnBrk="0" hangingPunct="1">
      <a:defRPr sz="1800" kern="1200">
        <a:solidFill>
          <a:schemeClr val="tx1"/>
        </a:solidFill>
        <a:latin typeface="+mn-lt"/>
        <a:ea typeface="+mn-ea"/>
        <a:cs typeface="+mn-cs"/>
      </a:defRPr>
    </a:lvl3pPr>
    <a:lvl4pPr marL="1371303" algn="l" defTabSz="914202" rtl="0" eaLnBrk="1" latinLnBrk="0" hangingPunct="1">
      <a:defRPr sz="1800" kern="1200">
        <a:solidFill>
          <a:schemeClr val="tx1"/>
        </a:solidFill>
        <a:latin typeface="+mn-lt"/>
        <a:ea typeface="+mn-ea"/>
        <a:cs typeface="+mn-cs"/>
      </a:defRPr>
    </a:lvl4pPr>
    <a:lvl5pPr marL="1828404" algn="l" defTabSz="914202" rtl="0" eaLnBrk="1" latinLnBrk="0" hangingPunct="1">
      <a:defRPr sz="1800" kern="1200">
        <a:solidFill>
          <a:schemeClr val="tx1"/>
        </a:solidFill>
        <a:latin typeface="+mn-lt"/>
        <a:ea typeface="+mn-ea"/>
        <a:cs typeface="+mn-cs"/>
      </a:defRPr>
    </a:lvl5pPr>
    <a:lvl6pPr marL="2285505" algn="l" defTabSz="914202" rtl="0" eaLnBrk="1" latinLnBrk="0" hangingPunct="1">
      <a:defRPr sz="1800" kern="1200">
        <a:solidFill>
          <a:schemeClr val="tx1"/>
        </a:solidFill>
        <a:latin typeface="+mn-lt"/>
        <a:ea typeface="+mn-ea"/>
        <a:cs typeface="+mn-cs"/>
      </a:defRPr>
    </a:lvl6pPr>
    <a:lvl7pPr marL="2742606" algn="l" defTabSz="914202" rtl="0" eaLnBrk="1" latinLnBrk="0" hangingPunct="1">
      <a:defRPr sz="1800" kern="1200">
        <a:solidFill>
          <a:schemeClr val="tx1"/>
        </a:solidFill>
        <a:latin typeface="+mn-lt"/>
        <a:ea typeface="+mn-ea"/>
        <a:cs typeface="+mn-cs"/>
      </a:defRPr>
    </a:lvl7pPr>
    <a:lvl8pPr marL="3199707" algn="l" defTabSz="914202" rtl="0" eaLnBrk="1" latinLnBrk="0" hangingPunct="1">
      <a:defRPr sz="1800" kern="1200">
        <a:solidFill>
          <a:schemeClr val="tx1"/>
        </a:solidFill>
        <a:latin typeface="+mn-lt"/>
        <a:ea typeface="+mn-ea"/>
        <a:cs typeface="+mn-cs"/>
      </a:defRPr>
    </a:lvl8pPr>
    <a:lvl9pPr marL="3656808" algn="l" defTabSz="91420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92">
          <p15:clr>
            <a:srgbClr val="A4A3A4"/>
          </p15:clr>
        </p15:guide>
        <p15:guide id="2" orient="horz" pos="842">
          <p15:clr>
            <a:srgbClr val="A4A3A4"/>
          </p15:clr>
        </p15:guide>
        <p15:guide id="3" orient="horz" pos="540">
          <p15:clr>
            <a:srgbClr val="A4A3A4"/>
          </p15:clr>
        </p15:guide>
        <p15:guide id="4" orient="horz" pos="2281">
          <p15:clr>
            <a:srgbClr val="A4A3A4"/>
          </p15:clr>
        </p15:guide>
        <p15:guide id="5" orient="horz" pos="2776">
          <p15:clr>
            <a:srgbClr val="A4A3A4"/>
          </p15:clr>
        </p15:guide>
        <p15:guide id="6" orient="horz" pos="648">
          <p15:clr>
            <a:srgbClr val="A4A3A4"/>
          </p15:clr>
        </p15:guide>
        <p15:guide id="7" orient="horz" pos="1739">
          <p15:clr>
            <a:srgbClr val="A4A3A4"/>
          </p15:clr>
        </p15:guide>
        <p15:guide id="8" pos="2880">
          <p15:clr>
            <a:srgbClr val="A4A3A4"/>
          </p15:clr>
        </p15:guide>
        <p15:guide id="9" pos="5619">
          <p15:clr>
            <a:srgbClr val="A4A3A4"/>
          </p15:clr>
        </p15:guide>
        <p15:guide id="10" pos="3091">
          <p15:clr>
            <a:srgbClr val="A4A3A4"/>
          </p15:clr>
        </p15:guide>
        <p15:guide id="11" pos="291">
          <p15:clr>
            <a:srgbClr val="A4A3A4"/>
          </p15:clr>
        </p15:guide>
        <p15:guide id="12" pos="2327">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 Ford" initials="DF" lastIdx="7" clrIdx="0"/>
  <p:cmAuthor id="1" name="Tim Hall" initials="TH" lastIdx="1" clrIdx="1"/>
  <p:cmAuthor id="2" name="Uri Baniel" initials="UB" lastIdx="27" clrIdx="2">
    <p:extLst>
      <p:ext uri="{19B8F6BF-5375-455C-9EA6-DF929625EA0E}">
        <p15:presenceInfo xmlns:p15="http://schemas.microsoft.com/office/powerpoint/2012/main" userId="Uri Baniel" providerId="None"/>
      </p:ext>
    </p:extLst>
  </p:cmAuthor>
  <p:cmAuthor id="3" name="oracle" initials="orcl" lastIdx="2" clrIdx="3">
    <p:extLst>
      <p:ext uri="{19B8F6BF-5375-455C-9EA6-DF929625EA0E}">
        <p15:presenceInfo xmlns:p15="http://schemas.microsoft.com/office/powerpoint/2012/main" userId="orac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1414"/>
    <a:srgbClr val="00B050"/>
    <a:srgbClr val="B3B3B3"/>
    <a:srgbClr val="617EB7"/>
    <a:srgbClr val="004E23"/>
    <a:srgbClr val="FFB500"/>
    <a:srgbClr val="7A7A7A"/>
    <a:srgbClr val="F3F3F3"/>
    <a:srgbClr val="8BAA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92818" autoAdjust="0"/>
  </p:normalViewPr>
  <p:slideViewPr>
    <p:cSldViewPr snapToGrid="0">
      <p:cViewPr varScale="1">
        <p:scale>
          <a:sx n="93" d="100"/>
          <a:sy n="93" d="100"/>
        </p:scale>
        <p:origin x="388" y="64"/>
      </p:cViewPr>
      <p:guideLst>
        <p:guide orient="horz" pos="1492"/>
        <p:guide orient="horz" pos="842"/>
        <p:guide orient="horz" pos="540"/>
        <p:guide orient="horz" pos="2281"/>
        <p:guide orient="horz" pos="2776"/>
        <p:guide orient="horz" pos="648"/>
        <p:guide orient="horz" pos="1739"/>
        <p:guide pos="2880"/>
        <p:guide pos="5619"/>
        <p:guide pos="3091"/>
        <p:guide pos="291"/>
        <p:guide pos="2327"/>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snapToObjects="1">
      <p:cViewPr varScale="1">
        <p:scale>
          <a:sx n="95" d="100"/>
          <a:sy n="95" d="100"/>
        </p:scale>
        <p:origin x="-2724" y="-9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99333BE-0D34-4F62-BD6E-2C3B14663373}" type="datetimeFigureOut">
              <a:rPr lang="en-US" smtClean="0"/>
              <a:pPr/>
              <a:t>1/15/2018</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ECABB6E-EB62-4D88-B3E7-408903A4E4B0}" type="slidenum">
              <a:rPr lang="en-US" smtClean="0"/>
              <a:pPr/>
              <a:t>‹#›</a:t>
            </a:fld>
            <a:endParaRPr lang="en-US"/>
          </a:p>
        </p:txBody>
      </p:sp>
    </p:spTree>
    <p:extLst>
      <p:ext uri="{BB962C8B-B14F-4D97-AF65-F5344CB8AC3E}">
        <p14:creationId xmlns:p14="http://schemas.microsoft.com/office/powerpoint/2010/main" val="1705973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A2D1F94-724F-43BD-B41B-43157E9B4550}" type="datetimeFigureOut">
              <a:rPr lang="en-US" smtClean="0"/>
              <a:pPr/>
              <a:t>1/15/2018</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36E82501-53DA-4152-84B0-51135B15EEA8}" type="slidenum">
              <a:rPr lang="en-US" smtClean="0"/>
              <a:pPr/>
              <a:t>‹#›</a:t>
            </a:fld>
            <a:endParaRPr lang="en-US"/>
          </a:p>
        </p:txBody>
      </p:sp>
    </p:spTree>
    <p:extLst>
      <p:ext uri="{BB962C8B-B14F-4D97-AF65-F5344CB8AC3E}">
        <p14:creationId xmlns:p14="http://schemas.microsoft.com/office/powerpoint/2010/main" val="2153252454"/>
      </p:ext>
    </p:extLst>
  </p:cSld>
  <p:clrMap bg1="lt1" tx1="dk1" bg2="lt2" tx2="dk2" accent1="accent1" accent2="accent2" accent3="accent3" accent4="accent4" accent5="accent5" accent6="accent6" hlink="hlink" folHlink="folHlink"/>
  <p:hf hdr="0" ftr="0" dt="0"/>
  <p:notesStyle>
    <a:lvl1pPr marL="0" algn="l" defTabSz="914202" rtl="0" eaLnBrk="1" latinLnBrk="0" hangingPunct="1">
      <a:defRPr sz="1200" kern="1200">
        <a:solidFill>
          <a:schemeClr val="tx1"/>
        </a:solidFill>
        <a:latin typeface="+mn-lt"/>
        <a:ea typeface="+mn-ea"/>
        <a:cs typeface="+mn-cs"/>
      </a:defRPr>
    </a:lvl1pPr>
    <a:lvl2pPr marL="457101" algn="l" defTabSz="914202" rtl="0" eaLnBrk="1" latinLnBrk="0" hangingPunct="1">
      <a:defRPr sz="1200" kern="1200">
        <a:solidFill>
          <a:schemeClr val="tx1"/>
        </a:solidFill>
        <a:latin typeface="+mn-lt"/>
        <a:ea typeface="+mn-ea"/>
        <a:cs typeface="+mn-cs"/>
      </a:defRPr>
    </a:lvl2pPr>
    <a:lvl3pPr marL="914202" algn="l" defTabSz="914202" rtl="0" eaLnBrk="1" latinLnBrk="0" hangingPunct="1">
      <a:defRPr sz="1200" kern="1200">
        <a:solidFill>
          <a:schemeClr val="tx1"/>
        </a:solidFill>
        <a:latin typeface="+mn-lt"/>
        <a:ea typeface="+mn-ea"/>
        <a:cs typeface="+mn-cs"/>
      </a:defRPr>
    </a:lvl3pPr>
    <a:lvl4pPr marL="1371303" algn="l" defTabSz="914202" rtl="0" eaLnBrk="1" latinLnBrk="0" hangingPunct="1">
      <a:defRPr sz="1200" kern="1200">
        <a:solidFill>
          <a:schemeClr val="tx1"/>
        </a:solidFill>
        <a:latin typeface="+mn-lt"/>
        <a:ea typeface="+mn-ea"/>
        <a:cs typeface="+mn-cs"/>
      </a:defRPr>
    </a:lvl4pPr>
    <a:lvl5pPr marL="1828404" algn="l" defTabSz="914202" rtl="0" eaLnBrk="1" latinLnBrk="0" hangingPunct="1">
      <a:defRPr sz="1200" kern="1200">
        <a:solidFill>
          <a:schemeClr val="tx1"/>
        </a:solidFill>
        <a:latin typeface="+mn-lt"/>
        <a:ea typeface="+mn-ea"/>
        <a:cs typeface="+mn-cs"/>
      </a:defRPr>
    </a:lvl5pPr>
    <a:lvl6pPr marL="2285505" algn="l" defTabSz="914202" rtl="0" eaLnBrk="1" latinLnBrk="0" hangingPunct="1">
      <a:defRPr sz="1200" kern="1200">
        <a:solidFill>
          <a:schemeClr val="tx1"/>
        </a:solidFill>
        <a:latin typeface="+mn-lt"/>
        <a:ea typeface="+mn-ea"/>
        <a:cs typeface="+mn-cs"/>
      </a:defRPr>
    </a:lvl6pPr>
    <a:lvl7pPr marL="2742606" algn="l" defTabSz="914202" rtl="0" eaLnBrk="1" latinLnBrk="0" hangingPunct="1">
      <a:defRPr sz="1200" kern="1200">
        <a:solidFill>
          <a:schemeClr val="tx1"/>
        </a:solidFill>
        <a:latin typeface="+mn-lt"/>
        <a:ea typeface="+mn-ea"/>
        <a:cs typeface="+mn-cs"/>
      </a:defRPr>
    </a:lvl7pPr>
    <a:lvl8pPr marL="3199707" algn="l" defTabSz="914202" rtl="0" eaLnBrk="1" latinLnBrk="0" hangingPunct="1">
      <a:defRPr sz="1200" kern="1200">
        <a:solidFill>
          <a:schemeClr val="tx1"/>
        </a:solidFill>
        <a:latin typeface="+mn-lt"/>
        <a:ea typeface="+mn-ea"/>
        <a:cs typeface="+mn-cs"/>
      </a:defRPr>
    </a:lvl8pPr>
    <a:lvl9pPr marL="3656808" algn="l" defTabSz="914202"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07654"/>
            <a:ext cx="7772400" cy="1102519"/>
          </a:xfrm>
        </p:spPr>
        <p:txBody>
          <a:bodyPr>
            <a:normAutofit/>
          </a:bodyPr>
          <a:lstStyle>
            <a:lvl1pPr algn="l">
              <a:defRPr sz="4000" b="1">
                <a:solidFill>
                  <a:srgbClr val="20287C"/>
                </a:solidFill>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609600" y="3813888"/>
            <a:ext cx="7924800" cy="1026114"/>
          </a:xfrm>
        </p:spPr>
        <p:txBody>
          <a:bodyPr>
            <a:normAutofit/>
          </a:bodyPr>
          <a:lstStyle>
            <a:lvl1pPr marL="0" indent="0" algn="r">
              <a:buNone/>
              <a:defRPr sz="2000" b="1">
                <a:solidFill>
                  <a:schemeClr val="tx1">
                    <a:tint val="75000"/>
                  </a:schemeClr>
                </a:solidFill>
                <a:latin typeface="Calibri" pitchFamily="34" charset="0"/>
                <a:ea typeface="나눔고딕" pitchFamily="50" charset="-12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smtClean="0"/>
              <a:t>마스터 부제목 스타일 편집</a:t>
            </a:r>
            <a:endParaRPr lang="ko-KR" altLang="en-US" dirty="0"/>
          </a:p>
        </p:txBody>
      </p:sp>
    </p:spTree>
    <p:extLst>
      <p:ext uri="{BB962C8B-B14F-4D97-AF65-F5344CB8AC3E}">
        <p14:creationId xmlns:p14="http://schemas.microsoft.com/office/powerpoint/2010/main" val="835053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48213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05979"/>
            <a:ext cx="2057400" cy="4388644"/>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05979"/>
            <a:ext cx="6019800" cy="4388644"/>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801275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lvl1pPr>
              <a:defRPr b="1">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normAutofit/>
          </a:bodyPr>
          <a:lstStyle>
            <a:lvl1pPr>
              <a:defRPr>
                <a:latin typeface="Calibri" pitchFamily="34" charset="0"/>
                <a:ea typeface="나눔고딕" pitchFamily="50" charset="-127"/>
              </a:defRPr>
            </a:lvl1pPr>
            <a:lvl2pPr>
              <a:buFont typeface="Calibri" pitchFamily="34" charset="0"/>
              <a:buChar char="‐"/>
              <a:defRPr>
                <a:latin typeface="Calibri" pitchFamily="34" charset="0"/>
                <a:ea typeface="나눔고딕" pitchFamily="50" charset="-127"/>
              </a:defRPr>
            </a:lvl2pPr>
            <a:lvl3pPr>
              <a:defRPr>
                <a:latin typeface="Calibri" pitchFamily="34" charset="0"/>
                <a:ea typeface="나눔고딕" pitchFamily="50" charset="-127"/>
              </a:defRPr>
            </a:lvl3pPr>
            <a:lvl4pPr>
              <a:defRPr>
                <a:latin typeface="Calibri" pitchFamily="34" charset="0"/>
                <a:ea typeface="나눔고딕" pitchFamily="50" charset="-127"/>
              </a:defRPr>
            </a:lvl4pPr>
            <a:lvl5pPr>
              <a:defRPr>
                <a:latin typeface="Calibri" pitchFamily="34" charset="0"/>
                <a:ea typeface="나눔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12"/>
          </p:nvPr>
        </p:nvSpPr>
        <p:spPr>
          <a:xfrm>
            <a:off x="8370168" y="4876800"/>
            <a:ext cx="773832" cy="285750"/>
          </a:xfrm>
        </p:spPr>
        <p:txBody>
          <a:bodyPr/>
          <a:lstStyle>
            <a:lvl1pPr algn="r">
              <a:defRPr/>
            </a:lvl1pPr>
          </a:lstStyle>
          <a:p>
            <a:fld id="{D8DEE66B-8866-47FD-8C26-060B360C251F}"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852058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3305176"/>
            <a:ext cx="7772400" cy="1021556"/>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3635215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406643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8" name="바닥글 개체 틀 7"/>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9" name="슬라이드 번호 개체 틀 8"/>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073978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4" name="바닥글 개체 틀 3"/>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5" name="슬라이드 번호 개체 틀 4"/>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663603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3" name="바닥글 개체 틀 2"/>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262855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04787"/>
            <a:ext cx="3008313" cy="871538"/>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334432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3600450"/>
            <a:ext cx="5486400" cy="425054"/>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24769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179512" y="141480"/>
            <a:ext cx="8784976" cy="475562"/>
          </a:xfrm>
          <a:prstGeom prst="rect">
            <a:avLst/>
          </a:prstGeom>
        </p:spPr>
        <p:txBody>
          <a:bodyPr vert="horz" lIns="91440" tIns="45720" rIns="91440" bIns="45720" rtlCol="0" anchor="ctr">
            <a:no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179512" y="735546"/>
            <a:ext cx="8784976" cy="410445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4"/>
          </p:nvPr>
        </p:nvSpPr>
        <p:spPr>
          <a:xfrm>
            <a:off x="8370168" y="4948014"/>
            <a:ext cx="773832" cy="203005"/>
          </a:xfrm>
          <a:prstGeom prst="rect">
            <a:avLst/>
          </a:prstGeom>
        </p:spPr>
        <p:txBody>
          <a:bodyPr vert="horz" lIns="91440" tIns="45720" rIns="91440" bIns="45720" rtlCol="0" anchor="ctr"/>
          <a:lstStyle>
            <a:lvl1pPr algn="ctr">
              <a:defRPr sz="1200" b="1">
                <a:solidFill>
                  <a:schemeClr val="tx1">
                    <a:tint val="75000"/>
                  </a:schemeClr>
                </a:solidFill>
              </a:defRPr>
            </a:lvl1pPr>
          </a:lstStyle>
          <a:p>
            <a:pPr defTabSz="914400" latinLnBrk="1"/>
            <a:fld id="{D8DEE66B-8866-47FD-8C26-060B360C251F}" type="slidenum">
              <a:rPr lang="ko-KR" altLang="en-US" smtClean="0">
                <a:solidFill>
                  <a:prstClr val="black">
                    <a:tint val="75000"/>
                  </a:prstClr>
                </a:solidFill>
              </a:rPr>
              <a:pPr defTabSz="914400" latinLnBrk="1"/>
              <a:t>‹#›</a:t>
            </a:fld>
            <a:endParaRPr lang="ko-KR" altLang="en-US">
              <a:solidFill>
                <a:prstClr val="black">
                  <a:tint val="75000"/>
                </a:prstClr>
              </a:solidFill>
            </a:endParaRPr>
          </a:p>
        </p:txBody>
      </p:sp>
    </p:spTree>
    <p:extLst>
      <p:ext uri="{BB962C8B-B14F-4D97-AF65-F5344CB8AC3E}">
        <p14:creationId xmlns:p14="http://schemas.microsoft.com/office/powerpoint/2010/main" val="376811275"/>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hf hdr="0" ftr="0" dt="0"/>
  <p:txStyles>
    <p:titleStyle>
      <a:lvl1pPr algn="l" defTabSz="914400" rtl="0" eaLnBrk="1" latinLnBrk="1" hangingPunct="1">
        <a:spcBef>
          <a:spcPct val="0"/>
        </a:spcBef>
        <a:buNone/>
        <a:defRPr sz="3600" b="0" kern="1200">
          <a:solidFill>
            <a:srgbClr val="20287C"/>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1" hangingPunct="1">
        <a:spcBef>
          <a:spcPct val="20000"/>
        </a:spcBef>
        <a:buFont typeface="Wingdings" pitchFamily="2" charset="2"/>
        <a:buChar char="Ø"/>
        <a:defRPr sz="2000" kern="1200">
          <a:solidFill>
            <a:schemeClr val="tx1"/>
          </a:solidFill>
          <a:latin typeface="+mn-lt"/>
          <a:ea typeface="+mn-ea"/>
          <a:cs typeface="+mn-cs"/>
        </a:defRPr>
      </a:lvl2pPr>
      <a:lvl3pPr marL="1143000" indent="-228600" algn="l" defTabSz="914400" rtl="0" eaLnBrk="1" latinLnBrk="1" hangingPunct="1">
        <a:spcBef>
          <a:spcPct val="20000"/>
        </a:spcBef>
        <a:buFont typeface="Wingdings" pitchFamily="2" charset="2"/>
        <a:buChar char="§"/>
        <a:defRPr sz="18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4.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mlDrawing" Target="../drawings/vmlDrawing1.vml"/><Relationship Id="rId1" Type="http://schemas.openxmlformats.org/officeDocument/2006/relationships/themeOverride" Target="../theme/themeOverride3.x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normAutofit fontScale="90000"/>
          </a:bodyPr>
          <a:lstStyle/>
          <a:p>
            <a:pPr algn="ctr"/>
            <a:r>
              <a:rPr lang="en-US" altLang="ko-KR" dirty="0" smtClean="0"/>
              <a:t>Discussion on </a:t>
            </a:r>
            <a:r>
              <a:rPr lang="en-US" altLang="ko-KR"/>
              <a:t>optimizations </a:t>
            </a:r>
            <a:r>
              <a:rPr lang="en-US" altLang="ko-KR" smtClean="0"/>
              <a:t>for </a:t>
            </a:r>
            <a:r>
              <a:rPr lang="en-US" altLang="ko-KR" dirty="0" smtClean="0"/>
              <a:t>PCF services</a:t>
            </a:r>
            <a:endParaRPr lang="ko-KR" altLang="en-US" sz="2700" dirty="0"/>
          </a:p>
        </p:txBody>
      </p:sp>
      <p:sp>
        <p:nvSpPr>
          <p:cNvPr id="3" name="부제목 2"/>
          <p:cNvSpPr>
            <a:spLocks noGrp="1"/>
          </p:cNvSpPr>
          <p:nvPr>
            <p:ph type="subTitle" idx="1"/>
          </p:nvPr>
        </p:nvSpPr>
        <p:spPr/>
        <p:txBody>
          <a:bodyPr>
            <a:noAutofit/>
          </a:bodyPr>
          <a:lstStyle/>
          <a:p>
            <a:pPr algn="ctr"/>
            <a:r>
              <a:rPr lang="en-US" altLang="ko-KR" sz="2400" dirty="0" smtClean="0">
                <a:solidFill>
                  <a:schemeClr val="bg1">
                    <a:lumMod val="50000"/>
                  </a:schemeClr>
                </a:solidFill>
              </a:rPr>
              <a:t>Oracle/ZTE/</a:t>
            </a:r>
            <a:r>
              <a:rPr lang="en-GB" sz="2400" dirty="0" smtClean="0"/>
              <a:t>Ericsson</a:t>
            </a:r>
            <a:r>
              <a:rPr lang="en-GB" sz="2400" dirty="0" smtClean="0"/>
              <a:t>?</a:t>
            </a:r>
            <a:r>
              <a:rPr lang="en-GB" sz="2400" dirty="0" smtClean="0"/>
              <a:t>/</a:t>
            </a:r>
            <a:r>
              <a:rPr lang="en-GB" sz="2400" dirty="0" err="1" smtClean="0"/>
              <a:t>Sandvine</a:t>
            </a:r>
            <a:endParaRPr lang="en-US" altLang="ko-KR" sz="2400" dirty="0" smtClean="0">
              <a:solidFill>
                <a:schemeClr val="bg1">
                  <a:lumMod val="50000"/>
                </a:schemeClr>
              </a:solidFill>
            </a:endParaRPr>
          </a:p>
        </p:txBody>
      </p:sp>
      <p:sp>
        <p:nvSpPr>
          <p:cNvPr id="6" name="Rectangle 9"/>
          <p:cNvSpPr txBox="1">
            <a:spLocks noChangeArrowheads="1"/>
          </p:cNvSpPr>
          <p:nvPr/>
        </p:nvSpPr>
        <p:spPr>
          <a:xfrm>
            <a:off x="76200" y="57150"/>
            <a:ext cx="4876800" cy="1752600"/>
          </a:xfrm>
          <a:prstGeom prst="rect">
            <a:avLst/>
          </a:prstGeom>
        </p:spPr>
        <p:txBody>
          <a:bodyPr/>
          <a:lst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pPr marL="0" indent="0" defTabSz="91440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rPr>
              <a:t>3GPP SA WG 2 </a:t>
            </a:r>
            <a:r>
              <a:rPr lang="en-US" altLang="ko-KR" sz="1400" b="1" dirty="0" smtClean="0">
                <a:solidFill>
                  <a:srgbClr val="20287C"/>
                </a:solidFill>
                <a:latin typeface="Calibri" pitchFamily="34" charset="0"/>
                <a:ea typeface="나눔고딕" pitchFamily="50" charset="-127"/>
              </a:rPr>
              <a:t>Meeting#125</a:t>
            </a:r>
            <a:endParaRPr lang="en-US" altLang="ko-KR" sz="1400" b="1" dirty="0">
              <a:solidFill>
                <a:srgbClr val="20287C"/>
              </a:solidFill>
              <a:latin typeface="Calibri" pitchFamily="34" charset="0"/>
              <a:ea typeface="나눔고딕" pitchFamily="50" charset="-127"/>
            </a:endParaRPr>
          </a:p>
          <a:p>
            <a:pPr marL="0" indent="0" defTabSz="91440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rPr>
              <a:t>Gothenburg, Sweden, 22 – 26 January 2018</a:t>
            </a:r>
          </a:p>
          <a:p>
            <a:pPr marL="0" indent="0" defTabSz="914400">
              <a:spcBef>
                <a:spcPct val="0"/>
              </a:spcBef>
              <a:spcAft>
                <a:spcPts val="300"/>
              </a:spcAft>
              <a:buFont typeface="Verdana" pitchFamily="34" charset="0"/>
              <a:buNone/>
            </a:pPr>
            <a:endParaRPr lang="en-US" altLang="ko-KR" sz="500" b="1" dirty="0">
              <a:solidFill>
                <a:srgbClr val="20287C"/>
              </a:solidFill>
              <a:latin typeface="Calibri" pitchFamily="34" charset="0"/>
              <a:ea typeface="나눔고딕" pitchFamily="50" charset="-127"/>
            </a:endParaRPr>
          </a:p>
        </p:txBody>
      </p:sp>
      <p:sp>
        <p:nvSpPr>
          <p:cNvPr id="7" name="Rectangle 9"/>
          <p:cNvSpPr txBox="1">
            <a:spLocks noChangeArrowheads="1"/>
          </p:cNvSpPr>
          <p:nvPr/>
        </p:nvSpPr>
        <p:spPr>
          <a:xfrm>
            <a:off x="5841032" y="57150"/>
            <a:ext cx="3168352" cy="504056"/>
          </a:xfrm>
          <a:prstGeom prst="rect">
            <a:avLst/>
          </a:prstGeom>
        </p:spPr>
        <p:txBody>
          <a:bodyPr/>
          <a:lstStyle/>
          <a:p>
            <a:pPr algn="r" defTabSz="914400" fontAlgn="base" latinLnBrk="1">
              <a:spcBef>
                <a:spcPct val="0"/>
              </a:spcBef>
              <a:spcAft>
                <a:spcPts val="300"/>
              </a:spcAft>
              <a:buFont typeface="Verdana" pitchFamily="34" charset="0"/>
              <a:buNone/>
              <a:defRPr/>
            </a:pPr>
            <a:r>
              <a:rPr kumimoji="1" lang="en-US" altLang="ko-KR" sz="1400" b="1" smtClean="0">
                <a:solidFill>
                  <a:srgbClr val="20287C"/>
                </a:solidFill>
                <a:latin typeface="Calibri" pitchFamily="34" charset="0"/>
                <a:ea typeface="나눔고딕" pitchFamily="50" charset="-127"/>
              </a:rPr>
              <a:t>S2-180166</a:t>
            </a:r>
            <a:endParaRPr kumimoji="1" lang="en-US" altLang="ko-KR" sz="1400" b="1" dirty="0">
              <a:solidFill>
                <a:srgbClr val="20287C"/>
              </a:solidFill>
              <a:latin typeface="Calibri" pitchFamily="34" charset="0"/>
              <a:ea typeface="나눔고딕" pitchFamily="50" charset="-127"/>
            </a:endParaRPr>
          </a:p>
        </p:txBody>
      </p:sp>
    </p:spTree>
    <p:extLst>
      <p:ext uri="{BB962C8B-B14F-4D97-AF65-F5344CB8AC3E}">
        <p14:creationId xmlns:p14="http://schemas.microsoft.com/office/powerpoint/2010/main" val="2561231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smtClean="0">
                <a:solidFill>
                  <a:srgbClr val="FF0000"/>
                </a:solidFill>
                <a:latin typeface="Arial" charset="0"/>
              </a:rPr>
              <a:t>solution</a:t>
            </a:r>
            <a:r>
              <a:rPr lang="en-US" sz="2400" dirty="0" smtClean="0"/>
              <a:t> - taken from 23.502 w/ a change</a:t>
            </a:r>
            <a:endParaRPr lang="en-US" sz="2400" dirty="0"/>
          </a:p>
        </p:txBody>
      </p:sp>
      <p:sp>
        <p:nvSpPr>
          <p:cNvPr id="5" name="Rectangle 2"/>
          <p:cNvSpPr>
            <a:spLocks noChangeArrowheads="1"/>
          </p:cNvSpPr>
          <p:nvPr/>
        </p:nvSpPr>
        <p:spPr bwMode="auto">
          <a:xfrm>
            <a:off x="-457204" y="516849"/>
            <a:ext cx="6471749"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498" tIns="76176" rIns="0" bIns="114264" numCol="1" anchor="ctr" anchorCtr="0" compatLnSpc="1">
            <a:prstTxWarp prst="textNoShape">
              <a:avLst/>
            </a:prstTxWarp>
            <a:spAutoFit/>
          </a:bodyPr>
          <a:lstStyle/>
          <a:p>
            <a:pPr defTabSz="914400" eaLnBrk="0" fontAlgn="base" hangingPunct="0">
              <a:spcBef>
                <a:spcPct val="0"/>
              </a:spcBef>
              <a:spcAft>
                <a:spcPct val="0"/>
              </a:spcAft>
            </a:pPr>
            <a:r>
              <a:rPr lang="en-GB" sz="1400" dirty="0" smtClean="0"/>
              <a:t>23.502 4.16.5 -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a:t>
            </a:r>
            <a:r>
              <a:rPr lang="en-US" altLang="en-US" sz="1400" dirty="0" smtClean="0">
                <a:latin typeface="Arial" panose="020B0604020202020204" pitchFamily="34" charset="0"/>
                <a:cs typeface="Times New Roman" panose="02020603050405020304" pitchFamily="18" charset="0"/>
              </a:rPr>
              <a:t>Modification</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 (</a:t>
            </a:r>
            <a:r>
              <a:rPr kumimoji="0" lang="en-US" altLang="en-US" sz="1400" b="1" i="0" u="none" strike="noStrike" cap="none" normalizeH="0" baseline="0" dirty="0" smtClean="0">
                <a:ln>
                  <a:noFill/>
                </a:ln>
                <a:solidFill>
                  <a:srgbClr val="FF0000"/>
                </a:solidFill>
                <a:effectLst/>
                <a:latin typeface="Arial" panose="020B0604020202020204" pitchFamily="34" charset="0"/>
                <a:cs typeface="Times New Roman" panose="02020603050405020304" pitchFamily="18" charset="0"/>
              </a:rPr>
              <a:t>optimized</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6"/>
          <p:cNvSpPr/>
          <p:nvPr/>
        </p:nvSpPr>
        <p:spPr bwMode="auto">
          <a:xfrm>
            <a:off x="6014545" y="800966"/>
            <a:ext cx="2924505" cy="4032291"/>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In case the session update is initiated by the SMF, steps 1a and 2a use </a:t>
            </a:r>
            <a:r>
              <a:rPr lang="en-US" sz="1400" dirty="0">
                <a:latin typeface="Arial" charset="0"/>
              </a:rPr>
              <a:t>the </a:t>
            </a:r>
            <a:r>
              <a:rPr lang="en-US" sz="1400" dirty="0" err="1">
                <a:latin typeface="Arial" charset="0"/>
              </a:rPr>
              <a:t>Npcf_SMPolicyControl</a:t>
            </a:r>
            <a:r>
              <a:rPr lang="en-US" sz="1400" dirty="0">
                <a:latin typeface="Arial" charset="0"/>
              </a:rPr>
              <a:t> </a:t>
            </a:r>
            <a:r>
              <a:rPr lang="en-US" sz="1400" dirty="0" smtClean="0">
                <a:latin typeface="Arial" charset="0"/>
              </a:rPr>
              <a:t>service, and so no additional steps are needed.</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Else </a:t>
            </a:r>
            <a:r>
              <a:rPr lang="en-US" sz="1400" dirty="0">
                <a:latin typeface="Arial" charset="0"/>
              </a:rPr>
              <a:t>In case the session update is initiated by the </a:t>
            </a:r>
            <a:r>
              <a:rPr lang="en-US" sz="1400" dirty="0" smtClean="0">
                <a:latin typeface="Arial" charset="0"/>
              </a:rPr>
              <a:t>H-PCF (</a:t>
            </a:r>
            <a:r>
              <a:rPr lang="en-US" sz="1400" dirty="0" err="1" smtClean="0">
                <a:latin typeface="Arial" charset="0"/>
              </a:rPr>
              <a:t>eg</a:t>
            </a:r>
            <a:r>
              <a:rPr lang="en-US" sz="1400" dirty="0" smtClean="0">
                <a:latin typeface="Arial" charset="0"/>
              </a:rPr>
              <a:t> triggered by step 1b o1c or 4 (</a:t>
            </a:r>
            <a:r>
              <a:rPr lang="en-US" sz="1400" dirty="0" err="1" smtClean="0">
                <a:latin typeface="Arial" charset="0"/>
              </a:rPr>
              <a:t>eg</a:t>
            </a:r>
            <a:r>
              <a:rPr lang="en-US" sz="1400" dirty="0" smtClean="0">
                <a:latin typeface="Arial" charset="0"/>
              </a:rPr>
              <a:t> time based policy)) then</a:t>
            </a:r>
            <a:endParaRPr lang="en-US" sz="1400" dirty="0">
              <a:latin typeface="Arial" charset="0"/>
            </a:endParaRPr>
          </a:p>
          <a:p>
            <a:pPr defTabSz="914400" eaLnBrk="0" fontAlgn="base" hangingPunct="0">
              <a:spcBef>
                <a:spcPct val="0"/>
              </a:spcBef>
              <a:spcAft>
                <a:spcPct val="0"/>
              </a:spcAft>
            </a:pPr>
            <a:r>
              <a:rPr lang="en-US" sz="1400" dirty="0" smtClean="0">
                <a:latin typeface="Arial" charset="0"/>
              </a:rPr>
              <a:t>Event subscription included in </a:t>
            </a:r>
            <a:r>
              <a:rPr lang="en-US" sz="1400" dirty="0">
                <a:latin typeface="Arial" charset="0"/>
              </a:rPr>
              <a:t>the </a:t>
            </a:r>
            <a:r>
              <a:rPr lang="en-US" sz="1400" dirty="0" smtClean="0">
                <a:latin typeface="Arial" charset="0"/>
              </a:rPr>
              <a:t>Npcf_SMPolicyControl_UpdateNotify service request (step 5).</a:t>
            </a:r>
          </a:p>
          <a:p>
            <a:pPr defTabSz="914400" eaLnBrk="0" fontAlgn="base" hangingPunct="0">
              <a:spcBef>
                <a:spcPct val="0"/>
              </a:spcBef>
              <a:spcAft>
                <a:spcPct val="0"/>
              </a:spcAft>
            </a:pPr>
            <a:endParaRPr kumimoji="0" lang="en-US" sz="1400" b="0" i="0" u="none" strike="noStrike" cap="none" normalizeH="0" baseline="0" dirty="0" smtClean="0">
              <a:ln>
                <a:noFill/>
              </a:ln>
              <a:solidFill>
                <a:schemeClr val="tx1"/>
              </a:solidFill>
              <a:effectLst/>
              <a:latin typeface="Arial" charset="0"/>
            </a:endParaRP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Original steps 7 and 8 are gone. SMF receives from the PCF the policy rules and event</a:t>
            </a:r>
            <a:r>
              <a:rPr kumimoji="0" lang="en-US" sz="1400" b="0" i="0" u="none" strike="noStrike" cap="none" normalizeH="0" dirty="0" smtClean="0">
                <a:ln>
                  <a:noFill/>
                </a:ln>
                <a:solidFill>
                  <a:schemeClr val="tx1"/>
                </a:solidFill>
                <a:effectLst/>
                <a:latin typeface="Arial" charset="0"/>
              </a:rPr>
              <a:t> subscription</a:t>
            </a:r>
            <a:r>
              <a:rPr kumimoji="0" lang="en-US" sz="1400" b="0" i="0" u="none" strike="noStrike" cap="none" normalizeH="0" baseline="0" dirty="0" smtClean="0">
                <a:ln>
                  <a:noFill/>
                </a:ln>
                <a:solidFill>
                  <a:schemeClr val="tx1"/>
                </a:solidFill>
                <a:effectLst/>
                <a:latin typeface="Arial" charset="0"/>
              </a:rPr>
              <a:t> in an</a:t>
            </a:r>
            <a:r>
              <a:rPr kumimoji="0" lang="en-US" sz="1400" b="0" i="0" u="none" strike="noStrike" cap="none" normalizeH="0" dirty="0" smtClean="0">
                <a:ln>
                  <a:noFill/>
                </a:ln>
                <a:solidFill>
                  <a:schemeClr val="tx1"/>
                </a:solidFill>
                <a:effectLst/>
                <a:latin typeface="Arial" charset="0"/>
              </a:rPr>
              <a:t> atomic </a:t>
            </a:r>
            <a:r>
              <a:rPr kumimoji="0" lang="en-US" sz="1400" b="0" i="0" u="none" strike="noStrike" cap="none" normalizeH="0" baseline="0" dirty="0" smtClean="0">
                <a:ln>
                  <a:noFill/>
                </a:ln>
                <a:solidFill>
                  <a:schemeClr val="tx1"/>
                </a:solidFill>
                <a:effectLst/>
                <a:latin typeface="Arial" charset="0"/>
              </a:rPr>
              <a:t>way.</a:t>
            </a:r>
          </a:p>
        </p:txBody>
      </p:sp>
      <p:cxnSp>
        <p:nvCxnSpPr>
          <p:cNvPr id="10" name="Straight Arrow Connector 9"/>
          <p:cNvCxnSpPr/>
          <p:nvPr/>
        </p:nvCxnSpPr>
        <p:spPr>
          <a:xfrm flipH="1" flipV="1">
            <a:off x="3956848" y="3294814"/>
            <a:ext cx="1873311" cy="19778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1348212432"/>
              </p:ext>
            </p:extLst>
          </p:nvPr>
        </p:nvGraphicFramePr>
        <p:xfrm>
          <a:off x="127011" y="867218"/>
          <a:ext cx="5597525" cy="4265613"/>
        </p:xfrm>
        <a:graphic>
          <a:graphicData uri="http://schemas.openxmlformats.org/presentationml/2006/ole">
            <mc:AlternateContent xmlns:mc="http://schemas.openxmlformats.org/markup-compatibility/2006">
              <mc:Choice xmlns:v="urn:schemas-microsoft-com:vml" Requires="v">
                <p:oleObj spid="_x0000_s6192" name="Picture" r:id="rId3" imgW="6120720" imgH="5309280" progId="Word.Picture.8">
                  <p:embed/>
                </p:oleObj>
              </mc:Choice>
              <mc:Fallback>
                <p:oleObj name="Picture" r:id="rId3" imgW="6120720" imgH="5309280" progId="Word.Picture.8">
                  <p:embed/>
                  <p:pic>
                    <p:nvPicPr>
                      <p:cNvPr id="0" name=""/>
                      <p:cNvPicPr>
                        <a:picLocks noChangeAspect="1" noChangeArrowheads="1"/>
                      </p:cNvPicPr>
                      <p:nvPr/>
                    </p:nvPicPr>
                    <p:blipFill>
                      <a:blip r:embed="rId4"/>
                      <a:srcRect/>
                      <a:stretch>
                        <a:fillRect/>
                      </a:stretch>
                    </p:blipFill>
                    <p:spPr bwMode="auto">
                      <a:xfrm>
                        <a:off x="127011" y="867218"/>
                        <a:ext cx="5597525" cy="4265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Straight Arrow Connector 7"/>
          <p:cNvCxnSpPr/>
          <p:nvPr/>
        </p:nvCxnSpPr>
        <p:spPr>
          <a:xfrm flipH="1">
            <a:off x="4640752" y="1175418"/>
            <a:ext cx="1272389" cy="8961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680055" y="1388787"/>
            <a:ext cx="280736" cy="4927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ounded Rectangular Callout 2"/>
          <p:cNvSpPr/>
          <p:nvPr/>
        </p:nvSpPr>
        <p:spPr>
          <a:xfrm>
            <a:off x="127011" y="1283828"/>
            <a:ext cx="1498791" cy="1175657"/>
          </a:xfrm>
          <a:prstGeom prst="wedgeRoundRectCallout">
            <a:avLst>
              <a:gd name="adj1" fmla="val 84672"/>
              <a:gd name="adj2" fmla="val -57383"/>
              <a:gd name="adj3"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eaLnBrk="0" fontAlgn="base" hangingPunct="0">
              <a:spcBef>
                <a:spcPct val="0"/>
              </a:spcBef>
              <a:spcAft>
                <a:spcPct val="0"/>
              </a:spcAft>
            </a:pPr>
            <a:r>
              <a:rPr lang="en-US" sz="1050" dirty="0">
                <a:latin typeface="Arial" charset="0"/>
              </a:rPr>
              <a:t>Editor’s note: Might want to change the name of the Get operation to </a:t>
            </a:r>
            <a:r>
              <a:rPr lang="en-US" sz="1050" dirty="0" err="1">
                <a:latin typeface="Arial" charset="0"/>
              </a:rPr>
              <a:t>GetOrUpdate</a:t>
            </a:r>
            <a:r>
              <a:rPr lang="en-US" sz="1050" dirty="0">
                <a:latin typeface="Arial" charset="0"/>
              </a:rPr>
              <a:t> or introduce a new service operation.</a:t>
            </a:r>
          </a:p>
        </p:txBody>
      </p:sp>
    </p:spTree>
    <p:extLst>
      <p:ext uri="{BB962C8B-B14F-4D97-AF65-F5344CB8AC3E}">
        <p14:creationId xmlns:p14="http://schemas.microsoft.com/office/powerpoint/2010/main" val="4124582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Post mortem</a:t>
            </a:r>
            <a:endParaRPr lang="en-US" dirty="0"/>
          </a:p>
        </p:txBody>
      </p:sp>
      <p:sp>
        <p:nvSpPr>
          <p:cNvPr id="7" name="Rectangle 6"/>
          <p:cNvSpPr/>
          <p:nvPr/>
        </p:nvSpPr>
        <p:spPr>
          <a:xfrm>
            <a:off x="350874" y="619778"/>
            <a:ext cx="8063024" cy="4278094"/>
          </a:xfrm>
          <a:prstGeom prst="rect">
            <a:avLst/>
          </a:prstGeom>
        </p:spPr>
        <p:txBody>
          <a:bodyPr wrap="square">
            <a:spAutoFit/>
          </a:bodyPr>
          <a:lstStyle/>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T</a:t>
            </a:r>
            <a:r>
              <a:rPr lang="en-US" sz="1600" dirty="0" smtClean="0">
                <a:latin typeface="Calibri" panose="020F0502020204030204" pitchFamily="34" charset="0"/>
                <a:cs typeface="Calibri" panose="020F0502020204030204" pitchFamily="34" charset="0"/>
              </a:rPr>
              <a:t>he </a:t>
            </a:r>
            <a:r>
              <a:rPr lang="en-US" sz="1600" dirty="0">
                <a:latin typeface="Calibri" panose="020F0502020204030204" pitchFamily="34" charset="0"/>
                <a:cs typeface="Calibri" panose="020F0502020204030204" pitchFamily="34" charset="0"/>
              </a:rPr>
              <a:t>way </a:t>
            </a:r>
            <a:r>
              <a:rPr lang="en-US" sz="1600" dirty="0" smtClean="0">
                <a:latin typeface="Calibri" panose="020F0502020204030204" pitchFamily="34" charset="0"/>
                <a:cs typeface="Calibri" panose="020F0502020204030204" pitchFamily="34" charset="0"/>
              </a:rPr>
              <a:t>services </a:t>
            </a:r>
            <a:r>
              <a:rPr lang="en-US" sz="1600" dirty="0">
                <a:latin typeface="Calibri" panose="020F0502020204030204" pitchFamily="34" charset="0"/>
                <a:cs typeface="Calibri" panose="020F0502020204030204" pitchFamily="34" charset="0"/>
              </a:rPr>
              <a:t>are defined in stage 2 currently results in tight coupling between the event exposure and policy control services, somewhat defeating the </a:t>
            </a:r>
            <a:r>
              <a:rPr lang="en-US" sz="1600" dirty="0" smtClean="0">
                <a:latin typeface="Calibri" panose="020F0502020204030204" pitchFamily="34" charset="0"/>
                <a:cs typeface="Calibri" panose="020F0502020204030204" pitchFamily="34" charset="0"/>
              </a:rPr>
              <a:t>basic principles of SB design.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This paper supports the generic 5G principle </a:t>
            </a:r>
            <a:r>
              <a:rPr lang="en-US" sz="1600" dirty="0">
                <a:latin typeface="Calibri" panose="020F0502020204030204" pitchFamily="34" charset="0"/>
                <a:cs typeface="Calibri" panose="020F0502020204030204" pitchFamily="34" charset="0"/>
              </a:rPr>
              <a:t>of having an independent event exposure service, but it has to be defined in such a way (e.g. fire and forget type of </a:t>
            </a:r>
            <a:r>
              <a:rPr lang="en-US" sz="1600" dirty="0" smtClean="0">
                <a:latin typeface="Calibri" panose="020F0502020204030204" pitchFamily="34" charset="0"/>
                <a:cs typeface="Calibri" panose="020F0502020204030204" pitchFamily="34" charset="0"/>
              </a:rPr>
              <a:t>events).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The issues identified in this paper and the proposed solution </a:t>
            </a:r>
            <a:r>
              <a:rPr lang="en-US" sz="1600" dirty="0">
                <a:latin typeface="Calibri" panose="020F0502020204030204" pitchFamily="34" charset="0"/>
                <a:cs typeface="Calibri" panose="020F0502020204030204" pitchFamily="34" charset="0"/>
              </a:rPr>
              <a:t>may not be specific to </a:t>
            </a:r>
            <a:r>
              <a:rPr lang="en-US" sz="1600" dirty="0" smtClean="0">
                <a:latin typeface="Calibri" panose="020F0502020204030204" pitchFamily="34" charset="0"/>
                <a:cs typeface="Calibri" panose="020F0502020204030204" pitchFamily="34" charset="0"/>
              </a:rPr>
              <a:t>PCC.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It is suggested that this </a:t>
            </a:r>
            <a:r>
              <a:rPr lang="en-US" sz="1600" dirty="0">
                <a:latin typeface="Calibri" panose="020F0502020204030204" pitchFamily="34" charset="0"/>
                <a:cs typeface="Calibri" panose="020F0502020204030204" pitchFamily="34" charset="0"/>
              </a:rPr>
              <a:t>should be handled on a case by case basis as </a:t>
            </a:r>
            <a:r>
              <a:rPr lang="en-US" sz="1600" dirty="0" smtClean="0">
                <a:latin typeface="Calibri" panose="020F0502020204030204" pitchFamily="34" charset="0"/>
                <a:cs typeface="Calibri" panose="020F0502020204030204" pitchFamily="34" charset="0"/>
              </a:rPr>
              <a:t>optimization, </a:t>
            </a:r>
            <a:r>
              <a:rPr lang="en-US" sz="1600" dirty="0" err="1" smtClean="0">
                <a:latin typeface="Calibri" panose="020F0502020204030204" pitchFamily="34" charset="0"/>
                <a:cs typeface="Calibri" panose="020F0502020204030204" pitchFamily="34" charset="0"/>
              </a:rPr>
              <a:t>ie</a:t>
            </a:r>
            <a:r>
              <a:rPr lang="en-US" sz="1600" dirty="0" smtClean="0">
                <a:latin typeface="Calibri" panose="020F0502020204030204" pitchFamily="34" charset="0"/>
                <a:cs typeface="Calibri" panose="020F0502020204030204" pitchFamily="34" charset="0"/>
              </a:rPr>
              <a:t> consider </a:t>
            </a:r>
            <a:r>
              <a:rPr lang="en-US" sz="1600" dirty="0">
                <a:latin typeface="Calibri" panose="020F0502020204030204" pitchFamily="34" charset="0"/>
                <a:cs typeface="Calibri" panose="020F0502020204030204" pitchFamily="34" charset="0"/>
              </a:rPr>
              <a:t>PCC services </a:t>
            </a:r>
            <a:r>
              <a:rPr lang="en-US" sz="1600" dirty="0" smtClean="0">
                <a:latin typeface="Calibri" panose="020F0502020204030204" pitchFamily="34" charset="0"/>
                <a:cs typeface="Calibri" panose="020F0502020204030204" pitchFamily="34" charset="0"/>
              </a:rPr>
              <a:t>in this paper, </a:t>
            </a:r>
            <a:r>
              <a:rPr lang="en-US" sz="1600" dirty="0">
                <a:latin typeface="Calibri" panose="020F0502020204030204" pitchFamily="34" charset="0"/>
                <a:cs typeface="Calibri" panose="020F0502020204030204" pitchFamily="34" charset="0"/>
              </a:rPr>
              <a:t>and if </a:t>
            </a:r>
            <a:r>
              <a:rPr lang="en-US" sz="1600" dirty="0" smtClean="0">
                <a:latin typeface="Calibri" panose="020F0502020204030204" pitchFamily="34" charset="0"/>
                <a:cs typeface="Calibri" panose="020F0502020204030204" pitchFamily="34" charset="0"/>
              </a:rPr>
              <a:t>need, investigate other services in an end to end fashion, and possibly extended the solution proposed in this paper to other services.</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The topic/issues presented by this paper were discussed in CT3. It was </a:t>
            </a:r>
            <a:r>
              <a:rPr lang="en-US" sz="1600" dirty="0">
                <a:latin typeface="Calibri" panose="020F0502020204030204" pitchFamily="34" charset="0"/>
                <a:cs typeface="Calibri" panose="020F0502020204030204" pitchFamily="34" charset="0"/>
              </a:rPr>
              <a:t>agreed that the best way forward is to go ahead with the proposed stage 2 changes first to avoid any further delays given the short amount of </a:t>
            </a:r>
            <a:r>
              <a:rPr lang="en-US" sz="1600">
                <a:latin typeface="Calibri" panose="020F0502020204030204" pitchFamily="34" charset="0"/>
                <a:cs typeface="Calibri" panose="020F0502020204030204" pitchFamily="34" charset="0"/>
              </a:rPr>
              <a:t>time </a:t>
            </a:r>
            <a:r>
              <a:rPr lang="en-US" sz="1600" smtClean="0">
                <a:latin typeface="Calibri" panose="020F0502020204030204" pitchFamily="34" charset="0"/>
                <a:cs typeface="Calibri" panose="020F0502020204030204" pitchFamily="34" charset="0"/>
              </a:rPr>
              <a:t>CT3/CT4 </a:t>
            </a:r>
            <a:r>
              <a:rPr lang="en-US" sz="1600" dirty="0" smtClean="0">
                <a:latin typeface="Calibri" panose="020F0502020204030204" pitchFamily="34" charset="0"/>
                <a:cs typeface="Calibri" panose="020F0502020204030204" pitchFamily="34" charset="0"/>
              </a:rPr>
              <a:t>have </a:t>
            </a:r>
            <a:r>
              <a:rPr lang="en-US" sz="1600" dirty="0">
                <a:latin typeface="Calibri" panose="020F0502020204030204" pitchFamily="34" charset="0"/>
                <a:cs typeface="Calibri" panose="020F0502020204030204" pitchFamily="34" charset="0"/>
              </a:rPr>
              <a:t>for completing 5G </a:t>
            </a:r>
            <a:r>
              <a:rPr lang="en-US" sz="1600">
                <a:latin typeface="Calibri" panose="020F0502020204030204" pitchFamily="34" charset="0"/>
                <a:cs typeface="Calibri" panose="020F0502020204030204" pitchFamily="34" charset="0"/>
              </a:rPr>
              <a:t>phase </a:t>
            </a:r>
            <a:r>
              <a:rPr lang="en-US" sz="1600" smtClean="0">
                <a:latin typeface="Calibri" panose="020F0502020204030204" pitchFamily="34" charset="0"/>
                <a:cs typeface="Calibri" panose="020F0502020204030204" pitchFamily="34" charset="0"/>
              </a:rPr>
              <a:t>1, </a:t>
            </a:r>
            <a:r>
              <a:rPr lang="en-US" sz="1600" dirty="0">
                <a:latin typeface="Calibri" panose="020F0502020204030204" pitchFamily="34" charset="0"/>
                <a:cs typeface="Calibri" panose="020F0502020204030204" pitchFamily="34" charset="0"/>
              </a:rPr>
              <a:t>and the fact that stage 3 cannot progress on </a:t>
            </a:r>
            <a:r>
              <a:rPr lang="en-US" sz="1600">
                <a:latin typeface="Calibri" panose="020F0502020204030204" pitchFamily="34" charset="0"/>
                <a:cs typeface="Calibri" panose="020F0502020204030204" pitchFamily="34" charset="0"/>
              </a:rPr>
              <a:t>this </a:t>
            </a:r>
            <a:r>
              <a:rPr lang="en-US" sz="1600" smtClean="0">
                <a:latin typeface="Calibri" panose="020F0502020204030204" pitchFamily="34" charset="0"/>
                <a:cs typeface="Calibri" panose="020F0502020204030204" pitchFamily="34" charset="0"/>
              </a:rPr>
              <a:t>issue(s) </a:t>
            </a:r>
            <a:r>
              <a:rPr lang="en-US" sz="1600" dirty="0">
                <a:latin typeface="Calibri" panose="020F0502020204030204" pitchFamily="34" charset="0"/>
                <a:cs typeface="Calibri" panose="020F0502020204030204" pitchFamily="34" charset="0"/>
              </a:rPr>
              <a:t>until stage 2 changes are agreed</a:t>
            </a:r>
            <a:r>
              <a:rPr lang="en-US" sz="1600" dirty="0" smtClean="0">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a:p>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0303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a:t>
            </a:r>
            <a:endParaRPr lang="en-US" dirty="0"/>
          </a:p>
        </p:txBody>
      </p:sp>
      <p:sp>
        <p:nvSpPr>
          <p:cNvPr id="7" name="Rectangle 6"/>
          <p:cNvSpPr/>
          <p:nvPr/>
        </p:nvSpPr>
        <p:spPr>
          <a:xfrm>
            <a:off x="350874" y="881035"/>
            <a:ext cx="8170388" cy="4062651"/>
          </a:xfrm>
          <a:prstGeom prst="rect">
            <a:avLst/>
          </a:prstGeom>
        </p:spPr>
        <p:txBody>
          <a:bodyPr wrap="square">
            <a:spAutoFit/>
          </a:bodyPr>
          <a:lstStyle/>
          <a:p>
            <a:r>
              <a:rPr lang="en-US" dirty="0">
                <a:latin typeface="Calibri" panose="020F0502020204030204" pitchFamily="34" charset="0"/>
              </a:rPr>
              <a:t>This discussion paper evaluates </a:t>
            </a:r>
            <a:r>
              <a:rPr lang="en-US" dirty="0" smtClean="0">
                <a:latin typeface="Calibri" panose="020F0502020204030204" pitchFamily="34" charset="0"/>
              </a:rPr>
              <a:t>the basic operation of the PCF services in conjunction with the SMF event exposure related services (similarly will be concluded for the </a:t>
            </a:r>
            <a:r>
              <a:rPr lang="en-US" dirty="0">
                <a:solidFill>
                  <a:srgbClr val="00B0F0"/>
                </a:solidFill>
                <a:latin typeface="Calibri" panose="020F0502020204030204" pitchFamily="34" charset="0"/>
              </a:rPr>
              <a:t>AMF</a:t>
            </a:r>
            <a:r>
              <a:rPr lang="en-US" dirty="0">
                <a:latin typeface="Calibri" panose="020F0502020204030204" pitchFamily="34" charset="0"/>
              </a:rPr>
              <a:t> notification related </a:t>
            </a:r>
            <a:r>
              <a:rPr lang="en-US" dirty="0" smtClean="0">
                <a:latin typeface="Calibri" panose="020F0502020204030204" pitchFamily="34" charset="0"/>
              </a:rPr>
              <a:t>services, </a:t>
            </a:r>
            <a:r>
              <a:rPr lang="en-US" dirty="0" err="1" smtClean="0">
                <a:latin typeface="Calibri" panose="020F0502020204030204" pitchFamily="34" charset="0"/>
              </a:rPr>
              <a:t>ie</a:t>
            </a:r>
            <a:r>
              <a:rPr lang="en-US" dirty="0" smtClean="0">
                <a:latin typeface="Calibri" panose="020F0502020204030204" pitchFamily="34" charset="0"/>
              </a:rPr>
              <a:t>. SMF will be discussed for simplicity’s sake, however the conclusions of this paper apply to AMF as well).</a:t>
            </a:r>
          </a:p>
          <a:p>
            <a:endParaRPr lang="en-US" dirty="0">
              <a:latin typeface="Calibri" panose="020F0502020204030204" pitchFamily="34" charset="0"/>
            </a:endParaRPr>
          </a:p>
          <a:p>
            <a:r>
              <a:rPr lang="en-US" dirty="0" smtClean="0">
                <a:latin typeface="Calibri" panose="020F0502020204030204" pitchFamily="34" charset="0"/>
              </a:rPr>
              <a:t>The paper identifies a few deficiencies and race-condition issues with the current design.</a:t>
            </a:r>
          </a:p>
          <a:p>
            <a:endParaRPr lang="en-US" dirty="0">
              <a:latin typeface="Calibri" panose="020F0502020204030204" pitchFamily="34" charset="0"/>
            </a:endParaRPr>
          </a:p>
          <a:p>
            <a:r>
              <a:rPr lang="en-US" dirty="0" smtClean="0">
                <a:latin typeface="Calibri" panose="020F0502020204030204" pitchFamily="34" charset="0"/>
              </a:rPr>
              <a:t>Some optimizations to the PCF services are suggested, in order to resolve the identified issues.</a:t>
            </a:r>
          </a:p>
          <a:p>
            <a:endParaRPr lang="en-US" dirty="0">
              <a:latin typeface="Calibri" panose="020F0502020204030204" pitchFamily="34" charset="0"/>
            </a:endParaRPr>
          </a:p>
          <a:p>
            <a:r>
              <a:rPr lang="en-US" dirty="0" smtClean="0">
                <a:latin typeface="Calibri" panose="020F0502020204030204" pitchFamily="34" charset="0"/>
              </a:rPr>
              <a:t>This paper is a stage-2 level reflection of a corresponding CT3 discussion paper brought up during the CT3 December 19</a:t>
            </a:r>
            <a:r>
              <a:rPr lang="en-US" baseline="30000" dirty="0" smtClean="0">
                <a:latin typeface="Calibri" panose="020F0502020204030204" pitchFamily="34" charset="0"/>
              </a:rPr>
              <a:t>th</a:t>
            </a:r>
            <a:r>
              <a:rPr lang="en-US" dirty="0" smtClean="0">
                <a:latin typeface="Calibri" panose="020F0502020204030204" pitchFamily="34" charset="0"/>
              </a:rPr>
              <a:t> conference call. </a:t>
            </a:r>
            <a:endParaRPr lang="en-US" sz="2800" dirty="0">
              <a:latin typeface="Calibri" panose="020F0502020204030204" pitchFamily="34" charset="0"/>
            </a:endParaRPr>
          </a:p>
          <a:p>
            <a:endParaRPr lang="en-US" sz="2400" dirty="0">
              <a:latin typeface="Calibri" panose="020F0502020204030204" pitchFamily="34" charset="0"/>
            </a:endParaRPr>
          </a:p>
        </p:txBody>
      </p:sp>
    </p:spTree>
    <p:extLst>
      <p:ext uri="{BB962C8B-B14F-4D97-AF65-F5344CB8AC3E}">
        <p14:creationId xmlns:p14="http://schemas.microsoft.com/office/powerpoint/2010/main" val="1685937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12379" y="201613"/>
            <a:ext cx="8428421" cy="355505"/>
          </a:xfrm>
        </p:spPr>
        <p:txBody>
          <a:bodyPr>
            <a:normAutofit fontScale="90000"/>
          </a:bodyPr>
          <a:lstStyle/>
          <a:p>
            <a:r>
              <a:rPr lang="en-US" dirty="0" smtClean="0"/>
              <a:t>Outstanding </a:t>
            </a:r>
            <a:r>
              <a:rPr lang="en-US" dirty="0"/>
              <a:t>issues with </a:t>
            </a:r>
            <a:r>
              <a:rPr lang="en-US" dirty="0" smtClean="0"/>
              <a:t>PCF, SMF services</a:t>
            </a:r>
            <a:endParaRPr lang="en-US" dirty="0"/>
          </a:p>
        </p:txBody>
      </p:sp>
      <p:sp>
        <p:nvSpPr>
          <p:cNvPr id="3" name="Content Placeholder 2"/>
          <p:cNvSpPr>
            <a:spLocks noGrp="1"/>
          </p:cNvSpPr>
          <p:nvPr>
            <p:ph idx="1"/>
          </p:nvPr>
        </p:nvSpPr>
        <p:spPr>
          <a:xfrm>
            <a:off x="350023" y="654270"/>
            <a:ext cx="8590777" cy="4489230"/>
          </a:xfrm>
        </p:spPr>
        <p:txBody>
          <a:bodyPr>
            <a:normAutofit fontScale="62500" lnSpcReduction="20000"/>
          </a:bodyPr>
          <a:lstStyle/>
          <a:p>
            <a:pPr marL="0" indent="0">
              <a:buNone/>
            </a:pPr>
            <a:r>
              <a:rPr lang="en-US" sz="2300" b="1" dirty="0"/>
              <a:t>Efficiency</a:t>
            </a:r>
          </a:p>
          <a:p>
            <a:r>
              <a:rPr lang="en-US" sz="2300" dirty="0"/>
              <a:t>Handling PDU session updates requires at least 2 separate interactions (Event notification, then </a:t>
            </a:r>
            <a:endParaRPr lang="en-US" sz="2300" dirty="0" smtClean="0"/>
          </a:p>
          <a:p>
            <a:pPr marL="0" indent="0">
              <a:buNone/>
            </a:pPr>
            <a:r>
              <a:rPr lang="en-US" sz="2300" dirty="0" smtClean="0"/>
              <a:t>        policy </a:t>
            </a:r>
            <a:r>
              <a:rPr lang="en-US" sz="2300" dirty="0"/>
              <a:t>decision updates via UpdateNotify). This results in:</a:t>
            </a:r>
          </a:p>
          <a:p>
            <a:r>
              <a:rPr lang="en-US" sz="2300" dirty="0"/>
              <a:t>At least doubling processing/network load</a:t>
            </a:r>
          </a:p>
          <a:p>
            <a:r>
              <a:rPr lang="en-US" sz="2300" dirty="0" smtClean="0"/>
              <a:t>Increased </a:t>
            </a:r>
            <a:r>
              <a:rPr lang="en-US" sz="2300" dirty="0"/>
              <a:t>latency to get policy decisions’ updates</a:t>
            </a:r>
          </a:p>
          <a:p>
            <a:endParaRPr lang="en-US" sz="2300" dirty="0"/>
          </a:p>
          <a:p>
            <a:pPr marL="0" indent="0">
              <a:buNone/>
            </a:pPr>
            <a:r>
              <a:rPr lang="en-US" sz="2300" b="1" dirty="0"/>
              <a:t>Tight coupling</a:t>
            </a:r>
          </a:p>
          <a:p>
            <a:r>
              <a:rPr lang="en-US" sz="2300" dirty="0"/>
              <a:t>Handling PDU session updates results in tight coupling between the event notification and UpdateNotify as the SMF has to understand that it needs to wait for the UpdateNotify before it can </a:t>
            </a:r>
            <a:r>
              <a:rPr lang="en-US" sz="2300" dirty="0" smtClean="0"/>
              <a:t>respond </a:t>
            </a:r>
            <a:r>
              <a:rPr lang="en-US" sz="2300" dirty="0"/>
              <a:t>back to the triggering </a:t>
            </a:r>
            <a:endParaRPr lang="en-US" sz="2300" dirty="0" smtClean="0"/>
          </a:p>
          <a:p>
            <a:pPr marL="0" indent="0">
              <a:buNone/>
            </a:pPr>
            <a:r>
              <a:rPr lang="en-US" sz="2300" dirty="0"/>
              <a:t> </a:t>
            </a:r>
            <a:r>
              <a:rPr lang="en-US" sz="2300" dirty="0" smtClean="0"/>
              <a:t>        procedure </a:t>
            </a:r>
            <a:r>
              <a:rPr lang="en-US" sz="2300" dirty="0"/>
              <a:t>(e.g. N11 session update)</a:t>
            </a:r>
          </a:p>
          <a:p>
            <a:endParaRPr lang="en-US" sz="2300" dirty="0"/>
          </a:p>
          <a:p>
            <a:pPr marL="0" indent="0">
              <a:buNone/>
            </a:pPr>
            <a:r>
              <a:rPr lang="en-US" sz="2300" b="1" dirty="0"/>
              <a:t>Race conditions</a:t>
            </a:r>
          </a:p>
          <a:p>
            <a:r>
              <a:rPr lang="en-US" sz="2300" dirty="0"/>
              <a:t>When a PDU session is created, subscriptions to event happens separately from policy decision provisioning.</a:t>
            </a:r>
          </a:p>
          <a:p>
            <a:r>
              <a:rPr lang="en-US" sz="2300" dirty="0"/>
              <a:t>This create a window of time where events may occur before the PCF can subscribe to them, e.g. if a RAT </a:t>
            </a:r>
            <a:endParaRPr lang="en-US" sz="2300" dirty="0" smtClean="0"/>
          </a:p>
          <a:p>
            <a:pPr marL="0" indent="0">
              <a:buNone/>
            </a:pPr>
            <a:r>
              <a:rPr lang="en-US" sz="2300" dirty="0"/>
              <a:t> </a:t>
            </a:r>
            <a:r>
              <a:rPr lang="en-US" sz="2300" dirty="0" smtClean="0"/>
              <a:t>        change </a:t>
            </a:r>
            <a:r>
              <a:rPr lang="en-US" sz="2300" dirty="0"/>
              <a:t>occurs in between PDU session establishment and the subscription to </a:t>
            </a:r>
            <a:r>
              <a:rPr lang="en-US" sz="2300" dirty="0" smtClean="0"/>
              <a:t>events. </a:t>
            </a:r>
          </a:p>
          <a:p>
            <a:r>
              <a:rPr lang="en-US" sz="2300" dirty="0" smtClean="0"/>
              <a:t>Similarly during a PDU session time may elapse between the event notification provided by the SMF, and the </a:t>
            </a:r>
          </a:p>
          <a:p>
            <a:pPr marL="0" indent="0">
              <a:buNone/>
            </a:pPr>
            <a:r>
              <a:rPr lang="en-US" sz="2300" dirty="0"/>
              <a:t> </a:t>
            </a:r>
            <a:r>
              <a:rPr lang="en-US" sz="2300" dirty="0" smtClean="0"/>
              <a:t>        consequent/corresponding policy rules provided by the PCF. During that time the system is not in stable state. </a:t>
            </a:r>
          </a:p>
          <a:p>
            <a:pPr marL="0" indent="0">
              <a:buNone/>
            </a:pPr>
            <a:r>
              <a:rPr lang="en-US" sz="2300" dirty="0"/>
              <a:t> </a:t>
            </a:r>
            <a:r>
              <a:rPr lang="en-US" sz="2300" dirty="0" smtClean="0"/>
              <a:t>        For example a user may breech the quota or otherwise may use an authorized service without the NW being </a:t>
            </a:r>
          </a:p>
          <a:p>
            <a:pPr marL="0" indent="0">
              <a:buNone/>
            </a:pPr>
            <a:r>
              <a:rPr lang="en-US" sz="2300" dirty="0"/>
              <a:t> </a:t>
            </a:r>
            <a:r>
              <a:rPr lang="en-US" sz="2300" dirty="0" smtClean="0"/>
              <a:t>        able to properly address the situation. </a:t>
            </a:r>
            <a:endParaRPr lang="en-US" sz="2300" b="1" dirty="0">
              <a:solidFill>
                <a:srgbClr val="0070C0"/>
              </a:solidFill>
            </a:endParaRPr>
          </a:p>
          <a:p>
            <a:pPr lvl="1"/>
            <a:endParaRPr lang="en-US" sz="1600" dirty="0"/>
          </a:p>
          <a:p>
            <a:pPr marL="642938" lvl="1" indent="-342900">
              <a:buFont typeface="+mj-lt"/>
              <a:buAutoNum type="arabicPeriod"/>
            </a:pPr>
            <a:endParaRPr lang="en-US" sz="1400" dirty="0" smtClean="0"/>
          </a:p>
          <a:p>
            <a:endParaRPr lang="en-US" sz="1800" dirty="0"/>
          </a:p>
        </p:txBody>
      </p:sp>
    </p:spTree>
    <p:extLst>
      <p:ext uri="{BB962C8B-B14F-4D97-AF65-F5344CB8AC3E}">
        <p14:creationId xmlns:p14="http://schemas.microsoft.com/office/powerpoint/2010/main" val="2336561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379" y="201613"/>
            <a:ext cx="8428421" cy="355505"/>
          </a:xfrm>
        </p:spPr>
        <p:txBody>
          <a:bodyPr>
            <a:normAutofit fontScale="90000"/>
          </a:bodyPr>
          <a:lstStyle/>
          <a:p>
            <a:r>
              <a:rPr lang="en-US" dirty="0" smtClean="0"/>
              <a:t>Outstanding </a:t>
            </a:r>
            <a:r>
              <a:rPr lang="en-US" dirty="0"/>
              <a:t>issues with </a:t>
            </a:r>
            <a:r>
              <a:rPr lang="en-US" dirty="0" smtClean="0"/>
              <a:t>PCF, SMF services</a:t>
            </a:r>
            <a:endParaRPr lang="en-US" dirty="0"/>
          </a:p>
        </p:txBody>
      </p:sp>
      <p:sp>
        <p:nvSpPr>
          <p:cNvPr id="3" name="Content Placeholder 2"/>
          <p:cNvSpPr>
            <a:spLocks noGrp="1"/>
          </p:cNvSpPr>
          <p:nvPr>
            <p:ph idx="1"/>
          </p:nvPr>
        </p:nvSpPr>
        <p:spPr>
          <a:xfrm>
            <a:off x="350023" y="654270"/>
            <a:ext cx="8590777" cy="4489230"/>
          </a:xfrm>
        </p:spPr>
        <p:txBody>
          <a:bodyPr>
            <a:normAutofit lnSpcReduction="10000"/>
          </a:bodyPr>
          <a:lstStyle/>
          <a:p>
            <a:pPr marL="0" indent="0">
              <a:buNone/>
            </a:pPr>
            <a:r>
              <a:rPr lang="en-US" sz="1400" b="1" dirty="0"/>
              <a:t>Tight </a:t>
            </a:r>
            <a:r>
              <a:rPr lang="en-US" sz="1400" b="1" dirty="0" smtClean="0"/>
              <a:t>coupling – additional aspects</a:t>
            </a:r>
            <a:endParaRPr lang="en-US" sz="1400" b="1" dirty="0"/>
          </a:p>
          <a:p>
            <a:r>
              <a:rPr lang="en-US" sz="1400" dirty="0" smtClean="0"/>
              <a:t>Some </a:t>
            </a:r>
            <a:r>
              <a:rPr lang="en-US" sz="1400" dirty="0"/>
              <a:t>events </a:t>
            </a:r>
            <a:r>
              <a:rPr lang="en-US" sz="1400" dirty="0" smtClean="0"/>
              <a:t>may be </a:t>
            </a:r>
            <a:r>
              <a:rPr lang="en-US" sz="1400" dirty="0"/>
              <a:t>relate to PCC rules and </a:t>
            </a:r>
            <a:r>
              <a:rPr lang="en-US" sz="1400" dirty="0" smtClean="0"/>
              <a:t>their exposure might be problematic as </a:t>
            </a:r>
            <a:r>
              <a:rPr lang="en-US" sz="1400" dirty="0"/>
              <a:t>the </a:t>
            </a:r>
            <a:r>
              <a:rPr lang="en-US" sz="1400" dirty="0" smtClean="0"/>
              <a:t>policy decision and </a:t>
            </a:r>
          </a:p>
          <a:p>
            <a:pPr marL="0" indent="0">
              <a:buNone/>
            </a:pPr>
            <a:r>
              <a:rPr lang="en-US" sz="1400" dirty="0"/>
              <a:t> </a:t>
            </a:r>
            <a:r>
              <a:rPr lang="en-US" sz="1400" dirty="0" smtClean="0"/>
              <a:t>        event notification are done via unrelated services.</a:t>
            </a:r>
            <a:endParaRPr lang="en-US" sz="1400" dirty="0"/>
          </a:p>
          <a:p>
            <a:pPr marL="0" indent="0">
              <a:buNone/>
            </a:pPr>
            <a:r>
              <a:rPr lang="en-US" sz="1400" dirty="0"/>
              <a:t> </a:t>
            </a:r>
            <a:r>
              <a:rPr lang="en-US" sz="1400" dirty="0" smtClean="0"/>
              <a:t>        For example, in some cases SMF event </a:t>
            </a:r>
            <a:r>
              <a:rPr lang="en-US" sz="1400" dirty="0"/>
              <a:t>exposure service would need to use PCC rule names that a dynamically </a:t>
            </a:r>
            <a:endParaRPr lang="en-US" sz="1400" dirty="0" smtClean="0"/>
          </a:p>
          <a:p>
            <a:pPr marL="0" indent="0">
              <a:buNone/>
            </a:pPr>
            <a:r>
              <a:rPr lang="en-US" sz="1400" dirty="0" smtClean="0"/>
              <a:t>         allocated </a:t>
            </a:r>
            <a:r>
              <a:rPr lang="en-US" sz="1400" dirty="0"/>
              <a:t>by </a:t>
            </a:r>
            <a:r>
              <a:rPr lang="en-US" sz="1400" dirty="0" smtClean="0"/>
              <a:t>the PCF </a:t>
            </a:r>
            <a:r>
              <a:rPr lang="en-US" sz="1400" dirty="0"/>
              <a:t>and </a:t>
            </a:r>
            <a:r>
              <a:rPr lang="en-US" sz="1400" dirty="0" smtClean="0"/>
              <a:t>are </a:t>
            </a:r>
            <a:r>
              <a:rPr lang="en-US" sz="1400" dirty="0"/>
              <a:t>unique </a:t>
            </a:r>
            <a:r>
              <a:rPr lang="en-US" sz="1400" dirty="0" smtClean="0"/>
              <a:t>for </a:t>
            </a:r>
            <a:r>
              <a:rPr lang="en-US" sz="1400" dirty="0"/>
              <a:t>a single </a:t>
            </a:r>
            <a:r>
              <a:rPr lang="en-US" sz="1400" dirty="0" smtClean="0"/>
              <a:t>PDU session. If these are received by the PCF as part of </a:t>
            </a:r>
          </a:p>
          <a:p>
            <a:pPr marL="0" indent="0">
              <a:buNone/>
            </a:pPr>
            <a:r>
              <a:rPr lang="en-US" sz="1400" dirty="0"/>
              <a:t> </a:t>
            </a:r>
            <a:r>
              <a:rPr lang="en-US" sz="1400" dirty="0" smtClean="0"/>
              <a:t>        unrelated Event notifications, correlation to/identification of the proper PDU session might be problematic. </a:t>
            </a:r>
          </a:p>
          <a:p>
            <a:pPr marL="0" indent="0">
              <a:buNone/>
            </a:pPr>
            <a:endParaRPr lang="en-US" sz="1400" dirty="0"/>
          </a:p>
          <a:p>
            <a:pPr marL="0" indent="0">
              <a:buNone/>
            </a:pPr>
            <a:r>
              <a:rPr lang="en-US" sz="1400" dirty="0" smtClean="0"/>
              <a:t>An example </a:t>
            </a:r>
            <a:r>
              <a:rPr lang="en-US" sz="1400" dirty="0"/>
              <a:t>from </a:t>
            </a:r>
            <a:r>
              <a:rPr lang="en-US" sz="1400" dirty="0" smtClean="0"/>
              <a:t>23.503 Table </a:t>
            </a:r>
            <a:r>
              <a:rPr lang="en-US" sz="1400" dirty="0"/>
              <a:t>6.1.3.5-1: Access independent event </a:t>
            </a:r>
            <a:r>
              <a:rPr lang="en-US" sz="1400" dirty="0" smtClean="0"/>
              <a:t>triggers</a:t>
            </a:r>
          </a:p>
          <a:p>
            <a:pPr marL="0" indent="0">
              <a:buNone/>
            </a:pPr>
            <a:endParaRPr lang="en-US" sz="1400" dirty="0"/>
          </a:p>
          <a:p>
            <a:pPr marL="0" indent="0">
              <a:buNone/>
            </a:pPr>
            <a:endParaRPr lang="en-US" sz="1400" dirty="0" smtClean="0"/>
          </a:p>
          <a:p>
            <a:pPr marL="0" indent="0">
              <a:buNone/>
            </a:pPr>
            <a:endParaRPr lang="en-US" sz="1400" dirty="0"/>
          </a:p>
          <a:p>
            <a:endParaRPr lang="en-US" sz="1400" dirty="0"/>
          </a:p>
          <a:p>
            <a:pPr marL="0" indent="0">
              <a:buNone/>
            </a:pPr>
            <a:endParaRPr lang="en-US" sz="1400" b="1" dirty="0" smtClean="0">
              <a:solidFill>
                <a:srgbClr val="0070C0"/>
              </a:solidFill>
            </a:endParaRPr>
          </a:p>
          <a:p>
            <a:pPr marL="0" indent="0">
              <a:buNone/>
            </a:pPr>
            <a:endParaRPr lang="en-US" sz="1400" b="1" dirty="0">
              <a:solidFill>
                <a:srgbClr val="0070C0"/>
              </a:solidFill>
            </a:endParaRPr>
          </a:p>
          <a:p>
            <a:pPr marL="0" indent="0">
              <a:buNone/>
            </a:pPr>
            <a:endParaRPr lang="en-US" sz="1400" b="1" dirty="0" smtClean="0">
              <a:solidFill>
                <a:srgbClr val="0070C0"/>
              </a:solidFill>
            </a:endParaRPr>
          </a:p>
          <a:p>
            <a:pPr marL="0" indent="0">
              <a:buNone/>
            </a:pPr>
            <a:endParaRPr lang="en-US" sz="1400" b="1" dirty="0" smtClean="0">
              <a:solidFill>
                <a:srgbClr val="0070C0"/>
              </a:solidFill>
            </a:endParaRPr>
          </a:p>
          <a:p>
            <a:pPr marL="0" indent="0">
              <a:buNone/>
            </a:pPr>
            <a:r>
              <a:rPr lang="en-US" sz="1400" b="1" dirty="0" smtClean="0">
                <a:solidFill>
                  <a:srgbClr val="0070C0"/>
                </a:solidFill>
              </a:rPr>
              <a:t>Next slides will illustrate the </a:t>
            </a:r>
            <a:r>
              <a:rPr lang="en-US" sz="1400" b="1" dirty="0" smtClean="0"/>
              <a:t>Efficiency, </a:t>
            </a:r>
            <a:r>
              <a:rPr lang="en-US" sz="1400" b="1" dirty="0"/>
              <a:t>Tight </a:t>
            </a:r>
            <a:r>
              <a:rPr lang="en-US" sz="1400" b="1" dirty="0" smtClean="0"/>
              <a:t>coupling and </a:t>
            </a:r>
            <a:r>
              <a:rPr lang="en-US" sz="1400" b="1" dirty="0"/>
              <a:t>Race </a:t>
            </a:r>
            <a:r>
              <a:rPr lang="en-US" sz="1400" b="1" dirty="0" smtClean="0"/>
              <a:t>conditions issues </a:t>
            </a:r>
            <a:r>
              <a:rPr lang="en-US" sz="1400" b="1" dirty="0" smtClean="0">
                <a:solidFill>
                  <a:srgbClr val="0070C0"/>
                </a:solidFill>
              </a:rPr>
              <a:t>by using example procedures </a:t>
            </a:r>
          </a:p>
          <a:p>
            <a:pPr marL="0" indent="0">
              <a:buNone/>
            </a:pPr>
            <a:r>
              <a:rPr lang="en-US" sz="1400" b="1" dirty="0" smtClean="0">
                <a:solidFill>
                  <a:srgbClr val="0070C0"/>
                </a:solidFill>
              </a:rPr>
              <a:t>from 23.502.</a:t>
            </a:r>
            <a:endParaRPr lang="en-US" sz="1400" b="1" dirty="0">
              <a:solidFill>
                <a:srgbClr val="0070C0"/>
              </a:solidFill>
            </a:endParaRPr>
          </a:p>
          <a:p>
            <a:pPr lvl="1"/>
            <a:endParaRPr lang="en-US" sz="1600" dirty="0"/>
          </a:p>
          <a:p>
            <a:pPr marL="642938" lvl="1" indent="-342900">
              <a:buFont typeface="+mj-lt"/>
              <a:buAutoNum type="arabicPeriod"/>
            </a:pPr>
            <a:endParaRPr lang="en-US" sz="1400" dirty="0" smtClean="0"/>
          </a:p>
          <a:p>
            <a:endParaRPr lang="en-US" sz="1800" dirty="0"/>
          </a:p>
        </p:txBody>
      </p:sp>
      <p:graphicFrame>
        <p:nvGraphicFramePr>
          <p:cNvPr id="6" name="Table 5"/>
          <p:cNvGraphicFramePr>
            <a:graphicFrameLocks noGrp="1"/>
          </p:cNvGraphicFramePr>
          <p:nvPr>
            <p:extLst>
              <p:ext uri="{D42A27DB-BD31-4B8C-83A1-F6EECF244321}">
                <p14:modId xmlns:p14="http://schemas.microsoft.com/office/powerpoint/2010/main" val="452916761"/>
              </p:ext>
            </p:extLst>
          </p:nvPr>
        </p:nvGraphicFramePr>
        <p:xfrm>
          <a:off x="449965" y="3549655"/>
          <a:ext cx="4857680" cy="609600"/>
        </p:xfrm>
        <a:graphic>
          <a:graphicData uri="http://schemas.openxmlformats.org/drawingml/2006/table">
            <a:tbl>
              <a:tblPr firstRow="1" firstCol="1" bandRow="1">
                <a:tableStyleId>{5C22544A-7EE6-4342-B048-85BDC9FD1C3A}</a:tableStyleId>
              </a:tblPr>
              <a:tblGrid>
                <a:gridCol w="1480416"/>
                <a:gridCol w="1397210"/>
                <a:gridCol w="488143"/>
                <a:gridCol w="1491911"/>
              </a:tblGrid>
              <a:tr h="431084">
                <a:tc>
                  <a:txBody>
                    <a:bodyPr/>
                    <a:lstStyle/>
                    <a:p>
                      <a:pPr marL="0" marR="0">
                        <a:spcBef>
                          <a:spcPts val="0"/>
                        </a:spcBef>
                        <a:spcAft>
                          <a:spcPts val="0"/>
                        </a:spcAft>
                      </a:pPr>
                      <a:r>
                        <a:rPr lang="x-none" sz="1000" dirty="0">
                          <a:solidFill>
                            <a:srgbClr val="FF0000"/>
                          </a:solidFill>
                          <a:effectLst/>
                          <a:highlight>
                            <a:srgbClr val="FFFF00"/>
                          </a:highlight>
                        </a:rPr>
                        <a:t>Enforced PCC rule </a:t>
                      </a:r>
                      <a:endParaRPr lang="en-US" sz="1000" dirty="0" smtClean="0">
                        <a:solidFill>
                          <a:srgbClr val="FF0000"/>
                        </a:solidFill>
                        <a:effectLst/>
                        <a:highlight>
                          <a:srgbClr val="FFFF00"/>
                        </a:highlight>
                      </a:endParaRPr>
                    </a:p>
                    <a:p>
                      <a:pPr marL="0" marR="0">
                        <a:spcBef>
                          <a:spcPts val="0"/>
                        </a:spcBef>
                        <a:spcAft>
                          <a:spcPts val="0"/>
                        </a:spcAft>
                      </a:pPr>
                      <a:r>
                        <a:rPr lang="x-none" sz="1000" dirty="0" smtClean="0">
                          <a:solidFill>
                            <a:srgbClr val="FF0000"/>
                          </a:solidFill>
                          <a:effectLst/>
                          <a:highlight>
                            <a:srgbClr val="FFFF00"/>
                          </a:highlight>
                        </a:rPr>
                        <a:t>request</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SMF is performing a PCC rules request as instructed by the </a:t>
                      </a:r>
                      <a:endParaRPr lang="en-US" sz="1000" dirty="0" smtClean="0">
                        <a:solidFill>
                          <a:srgbClr val="FF0000"/>
                        </a:solidFill>
                        <a:effectLst/>
                        <a:highlight>
                          <a:srgbClr val="FFFF00"/>
                        </a:highlight>
                      </a:endParaRPr>
                    </a:p>
                    <a:p>
                      <a:pPr marL="0" marR="0">
                        <a:spcBef>
                          <a:spcPts val="0"/>
                        </a:spcBef>
                        <a:spcAft>
                          <a:spcPts val="0"/>
                        </a:spcAft>
                      </a:pPr>
                      <a:r>
                        <a:rPr lang="x-none" sz="1000" dirty="0" smtClean="0">
                          <a:solidFill>
                            <a:srgbClr val="FF0000"/>
                          </a:solidFill>
                          <a:effectLst/>
                          <a:highlight>
                            <a:srgbClr val="FFFF00"/>
                          </a:highlight>
                        </a:rPr>
                        <a:t>PCF</a:t>
                      </a:r>
                      <a:r>
                        <a:rPr lang="x-none" sz="1000" dirty="0">
                          <a:solidFill>
                            <a:srgbClr val="FF0000"/>
                          </a:solidFill>
                          <a:effectLst/>
                          <a:highlight>
                            <a:srgbClr val="FFFF00"/>
                          </a:highlight>
                        </a:rPr>
                        <a:t>.</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None</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PCF</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07990754"/>
              </p:ext>
            </p:extLst>
          </p:nvPr>
        </p:nvGraphicFramePr>
        <p:xfrm>
          <a:off x="449967" y="2922862"/>
          <a:ext cx="5810250" cy="609600"/>
        </p:xfrm>
        <a:graphic>
          <a:graphicData uri="http://schemas.openxmlformats.org/drawingml/2006/table">
            <a:tbl>
              <a:tblPr firstRow="1" firstCol="1" bandRow="1">
                <a:tableStyleId>{5C22544A-7EE6-4342-B048-85BDC9FD1C3A}</a:tableStyleId>
              </a:tblPr>
              <a:tblGrid>
                <a:gridCol w="1105898"/>
                <a:gridCol w="1754445"/>
                <a:gridCol w="1165437"/>
                <a:gridCol w="825023"/>
                <a:gridCol w="959447"/>
              </a:tblGrid>
              <a:tr h="0">
                <a:tc>
                  <a:txBody>
                    <a:bodyPr/>
                    <a:lstStyle/>
                    <a:p>
                      <a:pPr marL="0" marR="0" algn="ctr">
                        <a:spcBef>
                          <a:spcPts val="0"/>
                        </a:spcBef>
                        <a:spcAft>
                          <a:spcPts val="0"/>
                        </a:spcAft>
                      </a:pPr>
                      <a:r>
                        <a:rPr lang="x-none" sz="1000" dirty="0">
                          <a:effectLst/>
                        </a:rPr>
                        <a:t>Event trigger</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Description</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Difference </a:t>
                      </a:r>
                      <a:endParaRPr lang="en-US" sz="1000" dirty="0" smtClean="0">
                        <a:effectLst/>
                      </a:endParaRPr>
                    </a:p>
                    <a:p>
                      <a:pPr marL="0" marR="0" algn="ctr">
                        <a:spcBef>
                          <a:spcPts val="0"/>
                        </a:spcBef>
                        <a:spcAft>
                          <a:spcPts val="0"/>
                        </a:spcAft>
                      </a:pPr>
                      <a:r>
                        <a:rPr lang="x-none" sz="1000" dirty="0" smtClean="0">
                          <a:effectLst/>
                        </a:rPr>
                        <a:t>compared </a:t>
                      </a:r>
                      <a:r>
                        <a:rPr lang="x-none" sz="1000" dirty="0">
                          <a:effectLst/>
                        </a:rPr>
                        <a:t>with </a:t>
                      </a:r>
                      <a:endParaRPr lang="en-US" sz="1000" dirty="0" smtClean="0">
                        <a:effectLst/>
                      </a:endParaRPr>
                    </a:p>
                    <a:p>
                      <a:pPr marL="0" marR="0" algn="ctr">
                        <a:spcBef>
                          <a:spcPts val="0"/>
                        </a:spcBef>
                        <a:spcAft>
                          <a:spcPts val="0"/>
                        </a:spcAft>
                      </a:pPr>
                      <a:r>
                        <a:rPr lang="x-none" sz="1000" dirty="0" smtClean="0">
                          <a:effectLst/>
                        </a:rPr>
                        <a:t>table </a:t>
                      </a:r>
                      <a:r>
                        <a:rPr lang="x-none" sz="1000" dirty="0">
                          <a:effectLst/>
                        </a:rPr>
                        <a:t>6.2 in TS 23.203 [4]</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Conditions for </a:t>
                      </a:r>
                      <a:endParaRPr lang="en-US" sz="1000" dirty="0" smtClean="0">
                        <a:effectLst/>
                      </a:endParaRPr>
                    </a:p>
                    <a:p>
                      <a:pPr marL="0" marR="0" algn="ctr">
                        <a:spcBef>
                          <a:spcPts val="0"/>
                        </a:spcBef>
                        <a:spcAft>
                          <a:spcPts val="0"/>
                        </a:spcAft>
                      </a:pPr>
                      <a:r>
                        <a:rPr lang="x-none" sz="1000" dirty="0" smtClean="0">
                          <a:effectLst/>
                        </a:rPr>
                        <a:t>reporting</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Motivation</a:t>
                      </a:r>
                      <a:endParaRPr lang="en-US" sz="1000" b="1" dirty="0">
                        <a:effectLst/>
                        <a:latin typeface="Arial" panose="020B0604020202020204" pitchFamily="34"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152537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latin typeface="Arial" charset="0"/>
              </a:rPr>
              <a:t>Efficiency</a:t>
            </a:r>
            <a:r>
              <a:rPr lang="en-US" sz="2400" dirty="0">
                <a:latin typeface="Arial" charset="0"/>
              </a:rPr>
              <a:t> </a:t>
            </a:r>
            <a:r>
              <a:rPr lang="en-US" sz="2400" dirty="0" smtClean="0"/>
              <a:t>issue - taken from 23.502 as is</a:t>
            </a:r>
            <a:endParaRPr lang="en-US" sz="2400" dirty="0"/>
          </a:p>
        </p:txBody>
      </p:sp>
      <p:sp>
        <p:nvSpPr>
          <p:cNvPr id="5" name="Rectangle 2"/>
          <p:cNvSpPr>
            <a:spLocks noChangeArrowheads="1"/>
          </p:cNvSpPr>
          <p:nvPr/>
        </p:nvSpPr>
        <p:spPr bwMode="auto">
          <a:xfrm>
            <a:off x="-457203" y="603562"/>
            <a:ext cx="543876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483522091"/>
              </p:ext>
            </p:extLst>
          </p:nvPr>
        </p:nvGraphicFramePr>
        <p:xfrm>
          <a:off x="141893" y="1028319"/>
          <a:ext cx="5619750" cy="3882643"/>
        </p:xfrm>
        <a:graphic>
          <a:graphicData uri="http://schemas.openxmlformats.org/presentationml/2006/ole">
            <mc:AlternateContent xmlns:mc="http://schemas.openxmlformats.org/markup-compatibility/2006">
              <mc:Choice xmlns:v="urn:schemas-microsoft-com:vml" Requires="v">
                <p:oleObj spid="_x0000_s1087" name="Picture" r:id="rId4" imgW="5617907" imgH="4063176" progId="Word.Picture.8">
                  <p:embed/>
                </p:oleObj>
              </mc:Choice>
              <mc:Fallback>
                <p:oleObj name="Picture" r:id="rId4" imgW="5617907" imgH="4063176" progId="Word.Pictur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893" y="1028319"/>
                        <a:ext cx="5619750" cy="3882643"/>
                      </a:xfrm>
                      <a:prstGeom prst="rect">
                        <a:avLst/>
                      </a:prstGeom>
                      <a:noFill/>
                    </p:spPr>
                  </p:pic>
                </p:oleObj>
              </mc:Fallback>
            </mc:AlternateContent>
          </a:graphicData>
        </a:graphic>
      </p:graphicFrame>
      <p:sp>
        <p:nvSpPr>
          <p:cNvPr id="7" name="Rectangle 6"/>
          <p:cNvSpPr/>
          <p:nvPr/>
        </p:nvSpPr>
        <p:spPr bwMode="auto">
          <a:xfrm>
            <a:off x="6641431" y="2709106"/>
            <a:ext cx="2048807" cy="521067"/>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Efficiency – 4 messages instead of 2</a:t>
            </a:r>
            <a:endParaRPr kumimoji="0" lang="en-US" sz="1400" b="0" i="0" u="none" strike="noStrike" cap="none" normalizeH="0" baseline="0" dirty="0" smtClean="0">
              <a:ln>
                <a:noFill/>
              </a:ln>
              <a:solidFill>
                <a:schemeClr val="tx1"/>
              </a:solidFill>
              <a:effectLst/>
              <a:latin typeface="Arial" charset="0"/>
            </a:endParaRPr>
          </a:p>
        </p:txBody>
      </p:sp>
      <p:cxnSp>
        <p:nvCxnSpPr>
          <p:cNvPr id="8" name="Straight Arrow Connector 7"/>
          <p:cNvCxnSpPr/>
          <p:nvPr/>
        </p:nvCxnSpPr>
        <p:spPr>
          <a:xfrm flipH="1">
            <a:off x="4351994" y="3011332"/>
            <a:ext cx="2227561" cy="7700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4290118" y="1764808"/>
            <a:ext cx="2289437" cy="124652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931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latin typeface="Arial" charset="0"/>
              </a:rPr>
              <a:t>Race </a:t>
            </a:r>
            <a:r>
              <a:rPr lang="en-US" sz="2400" dirty="0" smtClean="0">
                <a:solidFill>
                  <a:srgbClr val="FF0000"/>
                </a:solidFill>
                <a:latin typeface="Arial" charset="0"/>
              </a:rPr>
              <a:t>conditions</a:t>
            </a:r>
            <a:r>
              <a:rPr lang="en-US" sz="2400" dirty="0" smtClean="0">
                <a:latin typeface="Arial" charset="0"/>
              </a:rPr>
              <a:t> </a:t>
            </a:r>
            <a:r>
              <a:rPr lang="en-US" sz="2400" dirty="0" smtClean="0"/>
              <a:t>issue - taken from 23.502</a:t>
            </a:r>
            <a:endParaRPr lang="en-US" sz="2400" dirty="0"/>
          </a:p>
        </p:txBody>
      </p:sp>
      <p:sp>
        <p:nvSpPr>
          <p:cNvPr id="5" name="Rectangle 2"/>
          <p:cNvSpPr>
            <a:spLocks noChangeArrowheads="1"/>
          </p:cNvSpPr>
          <p:nvPr/>
        </p:nvSpPr>
        <p:spPr bwMode="auto">
          <a:xfrm>
            <a:off x="-457203" y="603562"/>
            <a:ext cx="543876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nvGraphicFramePr>
        <p:xfrm>
          <a:off x="141893" y="1028319"/>
          <a:ext cx="5619750" cy="3882643"/>
        </p:xfrm>
        <a:graphic>
          <a:graphicData uri="http://schemas.openxmlformats.org/presentationml/2006/ole">
            <mc:AlternateContent xmlns:mc="http://schemas.openxmlformats.org/markup-compatibility/2006">
              <mc:Choice xmlns:v="urn:schemas-microsoft-com:vml" Requires="v">
                <p:oleObj spid="_x0000_s4150" name="Picture" r:id="rId3" imgW="5617907" imgH="4063176" progId="Word.Picture.8">
                  <p:embed/>
                </p:oleObj>
              </mc:Choice>
              <mc:Fallback>
                <p:oleObj name="Picture" r:id="rId3" imgW="5617907" imgH="4063176"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893" y="1028319"/>
                        <a:ext cx="5619750" cy="3882643"/>
                      </a:xfrm>
                      <a:prstGeom prst="rect">
                        <a:avLst/>
                      </a:prstGeom>
                      <a:noFill/>
                    </p:spPr>
                  </p:pic>
                </p:oleObj>
              </mc:Fallback>
            </mc:AlternateContent>
          </a:graphicData>
        </a:graphic>
      </p:graphicFrame>
      <p:sp>
        <p:nvSpPr>
          <p:cNvPr id="7" name="Rectangle 6"/>
          <p:cNvSpPr/>
          <p:nvPr/>
        </p:nvSpPr>
        <p:spPr bwMode="auto">
          <a:xfrm>
            <a:off x="6353506" y="1192853"/>
            <a:ext cx="2585544" cy="1684354"/>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a:latin typeface="Arial" charset="0"/>
              </a:rPr>
              <a:t>Race conditions  </a:t>
            </a:r>
            <a:r>
              <a:rPr lang="en-US" sz="1400" dirty="0" smtClean="0">
                <a:latin typeface="Arial" charset="0"/>
              </a:rPr>
              <a:t>– an event may occur (</a:t>
            </a:r>
            <a:r>
              <a:rPr lang="en-US" sz="1400" dirty="0" err="1" smtClean="0">
                <a:latin typeface="Arial" charset="0"/>
              </a:rPr>
              <a:t>eg</a:t>
            </a:r>
            <a:r>
              <a:rPr lang="en-US" sz="1400" dirty="0" smtClean="0">
                <a:latin typeface="Arial" charset="0"/>
              </a:rPr>
              <a:t> RAT change) before the PCF got a chance to subscribe to it (the event will not get reported, and so the consequent policy action will not take place)</a:t>
            </a:r>
            <a:endParaRPr kumimoji="0" lang="en-US" sz="1400" b="0" i="0" u="none" strike="noStrike" cap="none" normalizeH="0" baseline="0" dirty="0" smtClean="0">
              <a:ln>
                <a:noFill/>
              </a:ln>
              <a:solidFill>
                <a:schemeClr val="tx1"/>
              </a:solidFill>
              <a:effectLst/>
              <a:latin typeface="Arial" charset="0"/>
            </a:endParaRPr>
          </a:p>
        </p:txBody>
      </p:sp>
      <p:cxnSp>
        <p:nvCxnSpPr>
          <p:cNvPr id="10" name="Straight Arrow Connector 9"/>
          <p:cNvCxnSpPr/>
          <p:nvPr/>
        </p:nvCxnSpPr>
        <p:spPr>
          <a:xfrm flipH="1">
            <a:off x="4473177" y="2877207"/>
            <a:ext cx="1691140" cy="10175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473177" y="1481959"/>
            <a:ext cx="1635961" cy="274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853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rPr>
              <a:t>Tight </a:t>
            </a:r>
            <a:r>
              <a:rPr lang="en-US" sz="2400" dirty="0" smtClean="0">
                <a:solidFill>
                  <a:srgbClr val="FF0000"/>
                </a:solidFill>
              </a:rPr>
              <a:t>coupling</a:t>
            </a:r>
            <a:r>
              <a:rPr lang="en-US" sz="2400" dirty="0" smtClean="0">
                <a:latin typeface="Arial" charset="0"/>
              </a:rPr>
              <a:t> </a:t>
            </a:r>
            <a:r>
              <a:rPr lang="en-US" sz="2400" dirty="0" smtClean="0"/>
              <a:t>issue - taken from 23.502 as is</a:t>
            </a:r>
            <a:endParaRPr lang="en-US" sz="2400" dirty="0"/>
          </a:p>
        </p:txBody>
      </p:sp>
      <p:sp>
        <p:nvSpPr>
          <p:cNvPr id="5" name="Rectangle 2"/>
          <p:cNvSpPr>
            <a:spLocks noChangeArrowheads="1"/>
          </p:cNvSpPr>
          <p:nvPr/>
        </p:nvSpPr>
        <p:spPr bwMode="auto">
          <a:xfrm>
            <a:off x="-173422" y="521337"/>
            <a:ext cx="5268842" cy="407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4.16.5 -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a:t>
            </a:r>
            <a:r>
              <a:rPr lang="en-US" altLang="en-US" sz="1400" dirty="0">
                <a:latin typeface="Arial" panose="020B0604020202020204" pitchFamily="34" charset="0"/>
                <a:cs typeface="Times New Roman" panose="02020603050405020304" pitchFamily="18" charset="0"/>
              </a:rPr>
              <a:t>Policy Modification</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6"/>
          <p:cNvSpPr/>
          <p:nvPr/>
        </p:nvSpPr>
        <p:spPr bwMode="auto">
          <a:xfrm>
            <a:off x="6219496" y="514935"/>
            <a:ext cx="2836715" cy="4628565"/>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Tight coupling – SMF sends the PCF an event notification. Then it needs to sit and wait for a resulting policy update, which comes on a different service in an asynchronous way. </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This makes it hard for the SMF to correlate an event with a respective action.</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Also this may cause *gaps* in the system, for example: quota breech, which does not get an immediate policy action. </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Also the policy rules sent in step 5 and the event subscription performed in step 7 are not provided at the same time, thus introducing gaps/latency.</a:t>
            </a:r>
          </a:p>
        </p:txBody>
      </p:sp>
      <p:cxnSp>
        <p:nvCxnSpPr>
          <p:cNvPr id="10" name="Straight Arrow Connector 9"/>
          <p:cNvCxnSpPr/>
          <p:nvPr/>
        </p:nvCxnSpPr>
        <p:spPr>
          <a:xfrm flipH="1">
            <a:off x="4516822" y="2601310"/>
            <a:ext cx="1446193" cy="64638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4"/>
          <p:cNvSpPr>
            <a:spLocks noChangeArrowheads="1"/>
          </p:cNvSpPr>
          <p:nvPr/>
        </p:nvSpPr>
        <p:spPr bwMode="auto">
          <a:xfrm>
            <a:off x="149774" y="9301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905504115"/>
              </p:ext>
            </p:extLst>
          </p:nvPr>
        </p:nvGraphicFramePr>
        <p:xfrm>
          <a:off x="149774" y="930164"/>
          <a:ext cx="5594350" cy="4267200"/>
        </p:xfrm>
        <a:graphic>
          <a:graphicData uri="http://schemas.openxmlformats.org/presentationml/2006/ole">
            <mc:AlternateContent xmlns:mc="http://schemas.openxmlformats.org/markup-compatibility/2006">
              <mc:Choice xmlns:v="urn:schemas-microsoft-com:vml" Requires="v">
                <p:oleObj spid="_x0000_s2110" name="Picture" r:id="rId3" imgW="6117475" imgH="5309471" progId="Word.Picture.8">
                  <p:embed/>
                </p:oleObj>
              </mc:Choice>
              <mc:Fallback>
                <p:oleObj name="Picture" r:id="rId3" imgW="6117475" imgH="5309471" progId="Word.Picture.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74" y="930164"/>
                        <a:ext cx="5594350" cy="426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9" name="Straight Arrow Connector 8"/>
          <p:cNvCxnSpPr/>
          <p:nvPr/>
        </p:nvCxnSpPr>
        <p:spPr>
          <a:xfrm>
            <a:off x="4110566" y="1346605"/>
            <a:ext cx="1852449" cy="788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933497" y="3279226"/>
            <a:ext cx="480848"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4516822" y="3468414"/>
            <a:ext cx="1552902" cy="8355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4326673" y="4159405"/>
            <a:ext cx="1743051" cy="30108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59319" y="2050237"/>
            <a:ext cx="1446348" cy="1669239"/>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3X Inefficiency – 6 messages instead of 2!</a:t>
            </a: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Also additional latency</a:t>
            </a:r>
            <a:r>
              <a:rPr kumimoji="0" lang="en-US" sz="1400" b="0" i="0" u="none" strike="noStrike" cap="none" normalizeH="0" dirty="0" smtClean="0">
                <a:ln>
                  <a:noFill/>
                </a:ln>
                <a:solidFill>
                  <a:schemeClr val="tx1"/>
                </a:solidFill>
                <a:effectLst/>
                <a:latin typeface="Arial" charset="0"/>
              </a:rPr>
              <a:t> to get policy updates</a:t>
            </a:r>
            <a:endParaRPr kumimoji="0" lang="en-US" sz="1400" b="0" i="0" u="none" strike="noStrike" cap="none" normalizeH="0" baseline="0" dirty="0" smtClean="0">
              <a:ln>
                <a:noFill/>
              </a:ln>
              <a:solidFill>
                <a:schemeClr val="tx1"/>
              </a:solidFill>
              <a:effectLst/>
              <a:latin typeface="Arial" charset="0"/>
            </a:endParaRPr>
          </a:p>
        </p:txBody>
      </p:sp>
      <p:cxnSp>
        <p:nvCxnSpPr>
          <p:cNvPr id="13" name="Straight Arrow Connector 12"/>
          <p:cNvCxnSpPr/>
          <p:nvPr/>
        </p:nvCxnSpPr>
        <p:spPr>
          <a:xfrm flipV="1">
            <a:off x="914400" y="1546919"/>
            <a:ext cx="941901" cy="46328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505667" y="2874144"/>
            <a:ext cx="364384" cy="51622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914400" y="3774478"/>
            <a:ext cx="1004922" cy="55894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9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Proposed solution</a:t>
            </a:r>
            <a:endParaRPr lang="en-US" dirty="0"/>
          </a:p>
        </p:txBody>
      </p:sp>
      <p:sp>
        <p:nvSpPr>
          <p:cNvPr id="7" name="Rectangle 6"/>
          <p:cNvSpPr/>
          <p:nvPr/>
        </p:nvSpPr>
        <p:spPr>
          <a:xfrm>
            <a:off x="350874" y="619778"/>
            <a:ext cx="8063024" cy="5324535"/>
          </a:xfrm>
          <a:prstGeom prst="rect">
            <a:avLst/>
          </a:prstGeom>
        </p:spPr>
        <p:txBody>
          <a:bodyPr wrap="square">
            <a:spAutoFit/>
          </a:bodyPr>
          <a:lstStyle/>
          <a:p>
            <a:r>
              <a:rPr lang="en-US" dirty="0" smtClean="0">
                <a:latin typeface="Calibri" panose="020F0502020204030204" pitchFamily="34" charset="0"/>
                <a:cs typeface="Calibri" panose="020F0502020204030204" pitchFamily="34" charset="0"/>
              </a:rPr>
              <a:t>Add an event </a:t>
            </a:r>
            <a:r>
              <a:rPr lang="en-US" dirty="0" smtClean="0">
                <a:solidFill>
                  <a:srgbClr val="7030A0"/>
                </a:solidFill>
                <a:latin typeface="Calibri" panose="020F0502020204030204" pitchFamily="34" charset="0"/>
                <a:cs typeface="Calibri" panose="020F0502020204030204" pitchFamily="34" charset="0"/>
              </a:rPr>
              <a:t>subscription(PCF-&gt;SMF) </a:t>
            </a:r>
            <a:r>
              <a:rPr lang="en-US" dirty="0" smtClean="0">
                <a:latin typeface="Calibri" panose="020F0502020204030204" pitchFamily="34" charset="0"/>
                <a:cs typeface="Calibri" panose="020F0502020204030204" pitchFamily="34" charset="0"/>
              </a:rPr>
              <a:t>and </a:t>
            </a:r>
            <a:r>
              <a:rPr lang="en-US" dirty="0" smtClean="0">
                <a:solidFill>
                  <a:srgbClr val="7030A0"/>
                </a:solidFill>
                <a:latin typeface="Calibri" panose="020F0502020204030204" pitchFamily="34" charset="0"/>
                <a:cs typeface="Calibri" panose="020F0502020204030204" pitchFamily="34" charset="0"/>
              </a:rPr>
              <a:t>notification(SMF-&gt;PCF) </a:t>
            </a:r>
            <a:r>
              <a:rPr lang="en-US" dirty="0" smtClean="0">
                <a:latin typeface="Calibri" panose="020F0502020204030204" pitchFamily="34" charset="0"/>
                <a:cs typeface="Calibri" panose="020F0502020204030204" pitchFamily="34" charset="0"/>
              </a:rPr>
              <a:t>functionality respectively to the </a:t>
            </a:r>
            <a:r>
              <a:rPr lang="en-GB" dirty="0" err="1">
                <a:latin typeface="Calibri" panose="020F0502020204030204" pitchFamily="34" charset="0"/>
                <a:cs typeface="Calibri" panose="020F0502020204030204" pitchFamily="34" charset="0"/>
              </a:rPr>
              <a:t>Npcf_SMPolicyControl_Get</a:t>
            </a:r>
            <a:r>
              <a:rPr lang="en-GB" dirty="0">
                <a:latin typeface="Calibri" panose="020F0502020204030204" pitchFamily="34" charset="0"/>
                <a:cs typeface="Calibri" panose="020F0502020204030204" pitchFamily="34" charset="0"/>
              </a:rPr>
              <a:t> service </a:t>
            </a:r>
            <a:r>
              <a:rPr lang="en-GB" dirty="0" smtClean="0">
                <a:latin typeface="Calibri" panose="020F0502020204030204" pitchFamily="34" charset="0"/>
                <a:cs typeface="Calibri" panose="020F0502020204030204" pitchFamily="34" charset="0"/>
              </a:rPr>
              <a:t>operation and to the </a:t>
            </a:r>
            <a:r>
              <a:rPr lang="en-GB" dirty="0" err="1">
                <a:latin typeface="Calibri" panose="020F0502020204030204" pitchFamily="34" charset="0"/>
                <a:cs typeface="Calibri" panose="020F0502020204030204" pitchFamily="34" charset="0"/>
              </a:rPr>
              <a:t>Npcf_SMPolicyControl_UpdateNotify</a:t>
            </a:r>
            <a:r>
              <a:rPr lang="en-GB" dirty="0">
                <a:latin typeface="Calibri" panose="020F0502020204030204" pitchFamily="34" charset="0"/>
                <a:cs typeface="Calibri" panose="020F0502020204030204" pitchFamily="34" charset="0"/>
              </a:rPr>
              <a:t> service </a:t>
            </a:r>
            <a:r>
              <a:rPr lang="en-GB" dirty="0" smtClean="0">
                <a:latin typeface="Calibri" panose="020F0502020204030204" pitchFamily="34" charset="0"/>
                <a:cs typeface="Calibri" panose="020F0502020204030204" pitchFamily="34" charset="0"/>
              </a:rPr>
              <a:t>operation.</a:t>
            </a:r>
          </a:p>
          <a:p>
            <a:endParaRPr lang="en-GB" dirty="0">
              <a:latin typeface="Calibri" panose="020F0502020204030204" pitchFamily="34" charset="0"/>
              <a:cs typeface="Calibri" panose="020F0502020204030204" pitchFamily="34" charset="0"/>
            </a:endParaRPr>
          </a:p>
          <a:p>
            <a:r>
              <a:rPr lang="en-US" dirty="0" smtClean="0">
                <a:latin typeface="Calibri" panose="020F0502020204030204" pitchFamily="34" charset="0"/>
                <a:cs typeface="Calibri" panose="020F0502020204030204" pitchFamily="34" charset="0"/>
              </a:rPr>
              <a:t>Next pages will illustrate the change of the PCF related basic procedures as a result of the above optimization.</a:t>
            </a:r>
          </a:p>
          <a:p>
            <a:endParaRPr lang="en-US" dirty="0">
              <a:latin typeface="Calibri" panose="020F0502020204030204" pitchFamily="34" charset="0"/>
              <a:cs typeface="Calibri" panose="020F0502020204030204" pitchFamily="34" charset="0"/>
            </a:endParaRPr>
          </a:p>
          <a:p>
            <a:r>
              <a:rPr lang="en-GB" dirty="0" smtClean="0">
                <a:latin typeface="Calibri" panose="020F0502020204030204" pitchFamily="34" charset="0"/>
                <a:cs typeface="Calibri" panose="020F0502020204030204" pitchFamily="34" charset="0"/>
              </a:rPr>
              <a:t>NOTE: </a:t>
            </a:r>
            <a:r>
              <a:rPr lang="en-GB" dirty="0">
                <a:latin typeface="Calibri" panose="020F0502020204030204" pitchFamily="34" charset="0"/>
                <a:cs typeface="Calibri" panose="020F0502020204030204" pitchFamily="34" charset="0"/>
              </a:rPr>
              <a:t>This does NOT impact the </a:t>
            </a:r>
            <a:r>
              <a:rPr lang="en-GB" dirty="0" err="1">
                <a:latin typeface="Calibri" panose="020F0502020204030204" pitchFamily="34" charset="0"/>
                <a:cs typeface="Calibri" panose="020F0502020204030204" pitchFamily="34" charset="0"/>
              </a:rPr>
              <a:t>Nsmf_EventExposure</a:t>
            </a:r>
            <a:r>
              <a:rPr lang="en-GB" dirty="0">
                <a:latin typeface="Calibri" panose="020F0502020204030204" pitchFamily="34" charset="0"/>
                <a:cs typeface="Calibri" panose="020F0502020204030204" pitchFamily="34" charset="0"/>
              </a:rPr>
              <a:t> Service! AMF, AF/NEF </a:t>
            </a:r>
            <a:r>
              <a:rPr lang="en-GB" dirty="0" smtClean="0">
                <a:latin typeface="Calibri" panose="020F0502020204030204" pitchFamily="34" charset="0"/>
                <a:cs typeface="Calibri" panose="020F0502020204030204" pitchFamily="34" charset="0"/>
              </a:rPr>
              <a:t>and/or </a:t>
            </a:r>
            <a:r>
              <a:rPr lang="en-GB" dirty="0">
                <a:latin typeface="Calibri" panose="020F0502020204030204" pitchFamily="34" charset="0"/>
                <a:cs typeface="Calibri" panose="020F0502020204030204" pitchFamily="34" charset="0"/>
              </a:rPr>
              <a:t>any other consumer </a:t>
            </a:r>
            <a:r>
              <a:rPr lang="en-US" dirty="0" smtClean="0">
                <a:latin typeface="Calibri" panose="020F0502020204030204" pitchFamily="34" charset="0"/>
                <a:cs typeface="Calibri" panose="020F0502020204030204" pitchFamily="34" charset="0"/>
              </a:rPr>
              <a:t>can </a:t>
            </a:r>
            <a:r>
              <a:rPr lang="en-US" dirty="0">
                <a:latin typeface="Calibri" panose="020F0502020204030204" pitchFamily="34" charset="0"/>
                <a:cs typeface="Calibri" panose="020F0502020204030204" pitchFamily="34" charset="0"/>
              </a:rPr>
              <a:t>still use this service as </a:t>
            </a:r>
            <a:r>
              <a:rPr lang="en-US" dirty="0" smtClean="0">
                <a:latin typeface="Calibri" panose="020F0502020204030204" pitchFamily="34" charset="0"/>
                <a:cs typeface="Calibri" panose="020F0502020204030204" pitchFamily="34" charset="0"/>
              </a:rPr>
              <a:t>is, as long as the SMF simply notifies subscribers of events in a “fire and forget” fashion.</a:t>
            </a:r>
          </a:p>
          <a:p>
            <a:endParaRPr lang="en-US" dirty="0">
              <a:latin typeface="Calibri" panose="020F0502020204030204" pitchFamily="34" charset="0"/>
              <a:cs typeface="Calibri" panose="020F0502020204030204" pitchFamily="34" charset="0"/>
            </a:endParaRPr>
          </a:p>
          <a:p>
            <a:r>
              <a:rPr lang="en-US" dirty="0" smtClean="0">
                <a:solidFill>
                  <a:srgbClr val="FF0000"/>
                </a:solidFill>
                <a:latin typeface="Calibri" panose="020F0502020204030204" pitchFamily="34" charset="0"/>
                <a:cs typeface="Calibri" panose="020F0502020204030204" pitchFamily="34" charset="0"/>
              </a:rPr>
              <a:t>Editor’s note: It is FFS whether a new service operation (e.g. </a:t>
            </a:r>
            <a:r>
              <a:rPr lang="en-GB" dirty="0" err="1" smtClean="0">
                <a:solidFill>
                  <a:srgbClr val="FF0000"/>
                </a:solidFill>
                <a:latin typeface="Calibri" panose="020F0502020204030204" pitchFamily="34" charset="0"/>
                <a:cs typeface="Calibri" panose="020F0502020204030204" pitchFamily="34" charset="0"/>
              </a:rPr>
              <a:t>Npcf_SMPolicyControl_Update</a:t>
            </a:r>
            <a:r>
              <a:rPr lang="en-GB" dirty="0" smtClean="0">
                <a:solidFill>
                  <a:srgbClr val="FF0000"/>
                </a:solidFill>
                <a:latin typeface="Calibri" panose="020F0502020204030204" pitchFamily="34" charset="0"/>
                <a:cs typeface="Calibri" panose="020F0502020204030204" pitchFamily="34" charset="0"/>
              </a:rPr>
              <a:t>) </a:t>
            </a:r>
            <a:r>
              <a:rPr lang="en-US" dirty="0" smtClean="0">
                <a:solidFill>
                  <a:srgbClr val="FF0000"/>
                </a:solidFill>
                <a:latin typeface="Calibri" panose="020F0502020204030204" pitchFamily="34" charset="0"/>
                <a:cs typeface="Calibri" panose="020F0502020204030204" pitchFamily="34" charset="0"/>
              </a:rPr>
              <a:t>should be added for SMF initiated session modifications as opposed to re-using the </a:t>
            </a:r>
            <a:r>
              <a:rPr lang="en-GB" dirty="0" err="1">
                <a:solidFill>
                  <a:srgbClr val="FF0000"/>
                </a:solidFill>
                <a:latin typeface="Calibri" panose="020F0502020204030204" pitchFamily="34" charset="0"/>
                <a:cs typeface="Calibri" panose="020F0502020204030204" pitchFamily="34" charset="0"/>
              </a:rPr>
              <a:t>Npcf_SMPolicyControl_Get</a:t>
            </a:r>
            <a:r>
              <a:rPr lang="en-GB" dirty="0">
                <a:solidFill>
                  <a:srgbClr val="FF0000"/>
                </a:solidFill>
                <a:latin typeface="Calibri" panose="020F0502020204030204" pitchFamily="34" charset="0"/>
                <a:cs typeface="Calibri" panose="020F0502020204030204" pitchFamily="34" charset="0"/>
              </a:rPr>
              <a:t> service </a:t>
            </a:r>
            <a:r>
              <a:rPr lang="en-GB" dirty="0" smtClean="0">
                <a:solidFill>
                  <a:srgbClr val="FF0000"/>
                </a:solidFill>
                <a:latin typeface="Calibri" panose="020F0502020204030204" pitchFamily="34" charset="0"/>
                <a:cs typeface="Calibri" panose="020F0502020204030204" pitchFamily="34" charset="0"/>
              </a:rPr>
              <a:t>operation or whether the Get operation name should be changed (e.g. </a:t>
            </a:r>
            <a:r>
              <a:rPr lang="en-GB" dirty="0" err="1" smtClean="0">
                <a:solidFill>
                  <a:srgbClr val="FF0000"/>
                </a:solidFill>
                <a:latin typeface="Calibri" panose="020F0502020204030204" pitchFamily="34" charset="0"/>
                <a:cs typeface="Calibri" panose="020F0502020204030204" pitchFamily="34" charset="0"/>
              </a:rPr>
              <a:t>GetOrUpdate</a:t>
            </a:r>
            <a:r>
              <a:rPr lang="en-GB" dirty="0" smtClean="0">
                <a:solidFill>
                  <a:srgbClr val="FF0000"/>
                </a:solidFill>
                <a:latin typeface="Calibri" panose="020F0502020204030204" pitchFamily="34" charset="0"/>
                <a:cs typeface="Calibri" panose="020F0502020204030204" pitchFamily="34" charset="0"/>
              </a:rPr>
              <a:t>).</a:t>
            </a:r>
            <a:endParaRPr lang="en-US" dirty="0">
              <a:solidFill>
                <a:srgbClr val="FF0000"/>
              </a:solidFill>
              <a:latin typeface="Calibri" panose="020F0502020204030204" pitchFamily="34" charset="0"/>
              <a:cs typeface="Calibri" panose="020F0502020204030204" pitchFamily="34" charset="0"/>
            </a:endParaRPr>
          </a:p>
          <a:p>
            <a:endParaRPr lang="en-US" sz="2800" dirty="0">
              <a:latin typeface="Calibri" panose="020F0502020204030204" pitchFamily="34" charset="0"/>
            </a:endParaRPr>
          </a:p>
          <a:p>
            <a:endParaRPr lang="en-US" sz="2400" dirty="0">
              <a:latin typeface="Calibri" panose="020F0502020204030204" pitchFamily="34" charset="0"/>
            </a:endParaRPr>
          </a:p>
        </p:txBody>
      </p:sp>
    </p:spTree>
    <p:extLst>
      <p:ext uri="{BB962C8B-B14F-4D97-AF65-F5344CB8AC3E}">
        <p14:creationId xmlns:p14="http://schemas.microsoft.com/office/powerpoint/2010/main" val="4291025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smtClean="0">
                <a:solidFill>
                  <a:srgbClr val="FF0000"/>
                </a:solidFill>
                <a:latin typeface="Arial" charset="0"/>
              </a:rPr>
              <a:t>solution</a:t>
            </a:r>
            <a:r>
              <a:rPr lang="en-US" sz="2400" dirty="0" smtClean="0"/>
              <a:t> - taken from 23.502 w/ a change</a:t>
            </a:r>
            <a:endParaRPr lang="en-US" sz="2400" dirty="0"/>
          </a:p>
        </p:txBody>
      </p:sp>
      <p:sp>
        <p:nvSpPr>
          <p:cNvPr id="5" name="Rectangle 2"/>
          <p:cNvSpPr>
            <a:spLocks noChangeArrowheads="1"/>
          </p:cNvSpPr>
          <p:nvPr/>
        </p:nvSpPr>
        <p:spPr bwMode="auto">
          <a:xfrm>
            <a:off x="-457203" y="603562"/>
            <a:ext cx="644224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 (</a:t>
            </a:r>
            <a:r>
              <a:rPr kumimoji="0" lang="en-US" altLang="en-US" sz="1400" b="1" i="0" u="none" strike="noStrike" cap="none" normalizeH="0" baseline="0" dirty="0" smtClean="0">
                <a:ln>
                  <a:noFill/>
                </a:ln>
                <a:solidFill>
                  <a:srgbClr val="FF0000"/>
                </a:solidFill>
                <a:effectLst/>
                <a:latin typeface="Arial" panose="020B0604020202020204" pitchFamily="34" charset="0"/>
                <a:cs typeface="Times New Roman" panose="02020603050405020304" pitchFamily="18" charset="0"/>
              </a:rPr>
              <a:t>optimized</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561683691"/>
              </p:ext>
            </p:extLst>
          </p:nvPr>
        </p:nvGraphicFramePr>
        <p:xfrm>
          <a:off x="141288" y="1028700"/>
          <a:ext cx="5621337" cy="3884613"/>
        </p:xfrm>
        <a:graphic>
          <a:graphicData uri="http://schemas.openxmlformats.org/presentationml/2006/ole">
            <mc:AlternateContent xmlns:mc="http://schemas.openxmlformats.org/markup-compatibility/2006">
              <mc:Choice xmlns:v="urn:schemas-microsoft-com:vml" Requires="v">
                <p:oleObj spid="_x0000_s5174" name="Picture" r:id="rId3" imgW="5620320" imgH="4063320" progId="Word.Picture.8">
                  <p:embed/>
                </p:oleObj>
              </mc:Choice>
              <mc:Fallback>
                <p:oleObj name="Picture" r:id="rId3" imgW="5620320" imgH="4063320" progId="Word.Picture.8">
                  <p:embed/>
                  <p:pic>
                    <p:nvPicPr>
                      <p:cNvPr id="0" name=""/>
                      <p:cNvPicPr>
                        <a:picLocks noChangeAspect="1" noChangeArrowheads="1"/>
                      </p:cNvPicPr>
                      <p:nvPr/>
                    </p:nvPicPr>
                    <p:blipFill>
                      <a:blip r:embed="rId4"/>
                      <a:srcRect/>
                      <a:stretch>
                        <a:fillRect/>
                      </a:stretch>
                    </p:blipFill>
                    <p:spPr bwMode="auto">
                      <a:xfrm>
                        <a:off x="141288" y="1028700"/>
                        <a:ext cx="5621337" cy="3884613"/>
                      </a:xfrm>
                      <a:prstGeom prst="rect">
                        <a:avLst/>
                      </a:prstGeom>
                      <a:noFill/>
                    </p:spPr>
                  </p:pic>
                </p:oleObj>
              </mc:Fallback>
            </mc:AlternateContent>
          </a:graphicData>
        </a:graphic>
      </p:graphicFrame>
      <p:sp>
        <p:nvSpPr>
          <p:cNvPr id="7" name="Rectangle 6"/>
          <p:cNvSpPr/>
          <p:nvPr/>
        </p:nvSpPr>
        <p:spPr bwMode="auto">
          <a:xfrm>
            <a:off x="6353506" y="1192853"/>
            <a:ext cx="2585544" cy="1851430"/>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Event subscription included in </a:t>
            </a:r>
            <a:r>
              <a:rPr lang="en-US" sz="1400" dirty="0">
                <a:latin typeface="Arial" charset="0"/>
              </a:rPr>
              <a:t>the </a:t>
            </a:r>
            <a:r>
              <a:rPr lang="en-US" sz="1400" dirty="0" err="1">
                <a:latin typeface="Arial" charset="0"/>
              </a:rPr>
              <a:t>Npcf_SMPolicyControl_Get</a:t>
            </a:r>
            <a:r>
              <a:rPr lang="en-US" sz="1400" dirty="0">
                <a:latin typeface="Arial" charset="0"/>
              </a:rPr>
              <a:t>  </a:t>
            </a:r>
            <a:r>
              <a:rPr lang="en-US" sz="1400" dirty="0" smtClean="0">
                <a:latin typeface="Arial" charset="0"/>
              </a:rPr>
              <a:t>service response (step 5).</a:t>
            </a: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Original steps 6 and 7 are gone. SMF knows right away what the events it needs to report.</a:t>
            </a:r>
          </a:p>
        </p:txBody>
      </p:sp>
      <p:cxnSp>
        <p:nvCxnSpPr>
          <p:cNvPr id="10" name="Straight Arrow Connector 9"/>
          <p:cNvCxnSpPr/>
          <p:nvPr/>
        </p:nvCxnSpPr>
        <p:spPr>
          <a:xfrm flipH="1">
            <a:off x="4473177" y="2877207"/>
            <a:ext cx="1691140" cy="10175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473177" y="1481959"/>
            <a:ext cx="1635961" cy="274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000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racle 2012">
      <a:dk1>
        <a:sysClr val="windowText" lastClr="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20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Sales Presentation" ma:contentTypeID="0x010100F3993B6A6E2F404AB92F68119BFE50C60A004074E5A024A431419D2AFF9A57026709" ma:contentTypeVersion="23" ma:contentTypeDescription="Presentation materials for business and technology positioning" ma:contentTypeScope="" ma:versionID="6cb12d25ffd62b6cef70161faad40597">
  <xsd:schema xmlns:xsd="http://www.w3.org/2001/XMLSchema" xmlns:xs="http://www.w3.org/2001/XMLSchema" xmlns:p="http://schemas.microsoft.com/office/2006/metadata/properties" xmlns:ns1="http://schemas.microsoft.com/sharepoint/v3" xmlns:ns3="e504c6c1-9987-4486-8575-670bfa72e1f0" xmlns:ns4="8ab2eac7-e5b8-404f-9d53-282044a940b2" targetNamespace="http://schemas.microsoft.com/office/2006/metadata/properties" ma:root="true" ma:fieldsID="fdf153faee8af796e18c7d29acf106fb" ns1:_="" ns3:_="" ns4:_="">
    <xsd:import namespace="http://schemas.microsoft.com/sharepoint/v3"/>
    <xsd:import namespace="e504c6c1-9987-4486-8575-670bfa72e1f0"/>
    <xsd:import namespace="8ab2eac7-e5b8-404f-9d53-282044a940b2"/>
    <xsd:element name="properties">
      <xsd:complexType>
        <xsd:sequence>
          <xsd:element name="documentManagement">
            <xsd:complexType>
              <xsd:all>
                <xsd:element ref="ns1:ReportOwner"/>
                <xsd:element ref="ns4:Description0"/>
                <xsd:element ref="ns4:Internal_x0020_Only"/>
                <xsd:element ref="ns4:Expiration_x0020_Date0" minOccurs="0"/>
                <xsd:element ref="ns4:Competitor" minOccurs="0"/>
                <xsd:element ref="ns4:Partner" minOccurs="0"/>
                <xsd:element ref="ns3:TaxCatchAll" minOccurs="0"/>
                <xsd:element ref="ns3:TaxCatchAllLabel" minOccurs="0"/>
                <xsd:element ref="ns3:ne071aa0bf4641c696b889c0b1fb9d43" minOccurs="0"/>
                <xsd:element ref="ns3:_dlc_DocId" minOccurs="0"/>
                <xsd:element ref="ns3:_dlc_DocIdUrl" minOccurs="0"/>
                <xsd:element ref="ns3:_dlc_DocIdPersistId" minOccurs="0"/>
                <xsd:element ref="ns3:k81dcecd352344e08bcd1865548d847b" minOccurs="0"/>
                <xsd:element ref="ns3:gc4276728243421bb3e3e990c094202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Owner" ma:index="5" ma:displayName="Owner" ma:description="Owner of this document" ma:list="UserInfo" ma:internalName="Repor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504c6c1-9987-4486-8575-670bfa72e1f0" elementFormDefault="qualified">
    <xsd:import namespace="http://schemas.microsoft.com/office/2006/documentManagement/types"/>
    <xsd:import namespace="http://schemas.microsoft.com/office/infopath/2007/PartnerControls"/>
    <xsd:element name="TaxCatchAll" ma:index="11" nillable="true" ma:displayName="Taxonomy Catch All Column" ma:hidden="true" ma:list="{ea5db3b9-ae46-4edb-8418-d05d108306cd}" ma:internalName="TaxCatchAll" ma:showField="CatchAllData" ma:web="e504c6c1-9987-4486-8575-670bfa72e1f0">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ea5db3b9-ae46-4edb-8418-d05d108306cd}" ma:internalName="TaxCatchAllLabel" ma:readOnly="true" ma:showField="CatchAllDataLabel" ma:web="e504c6c1-9987-4486-8575-670bfa72e1f0">
      <xsd:complexType>
        <xsd:complexContent>
          <xsd:extension base="dms:MultiChoiceLookup">
            <xsd:sequence>
              <xsd:element name="Value" type="dms:Lookup" maxOccurs="unbounded" minOccurs="0" nillable="true"/>
            </xsd:sequence>
          </xsd:extension>
        </xsd:complexContent>
      </xsd:complexType>
    </xsd:element>
    <xsd:element name="ne071aa0bf4641c696b889c0b1fb9d43" ma:index="14" ma:taxonomy="true" ma:internalName="ne071aa0bf4641c696b889c0b1fb9d43" ma:taxonomyFieldName="Solutions" ma:displayName="Solutions" ma:readOnly="false" ma:default="" ma:fieldId="{7e071aa0-bf46-41c6-96b8-89c0b1fb9d43}" ma:taxonomyMulti="true" ma:sspId="499ef6fe-8846-4c3d-a09e-77401e182c45" ma:termSetId="ce944bd3-9bf8-4bd4-bbae-8dc4754a977e" ma:anchorId="00000000-0000-0000-0000-000000000000" ma:open="false" ma:isKeyword="false">
      <xsd:complexType>
        <xsd:sequence>
          <xsd:element ref="pc:Terms" minOccurs="0" maxOccurs="1"/>
        </xsd:sequence>
      </xsd:complexType>
    </xsd:element>
    <xsd:element name="_dlc_DocId" ma:index="19" nillable="true" ma:displayName="Document ID Value" ma:description="The value of the document ID assigned to this item." ma:internalName="_dlc_DocId" ma:readOnly="true">
      <xsd:simpleType>
        <xsd:restriction base="dms:Text"/>
      </xsd:simpleType>
    </xsd:element>
    <xsd:element name="_dlc_DocIdUrl" ma:index="2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1" nillable="true" ma:displayName="Persist ID" ma:description="Keep ID on add." ma:hidden="true" ma:internalName="_dlc_DocIdPersistId" ma:readOnly="true">
      <xsd:simpleType>
        <xsd:restriction base="dms:Boolean"/>
      </xsd:simpleType>
    </xsd:element>
    <xsd:element name="k81dcecd352344e08bcd1865548d847b" ma:index="22" ma:taxonomy="true" ma:internalName="k81dcecd352344e08bcd1865548d847b" ma:taxonomyFieldName="Products" ma:displayName="Products" ma:readOnly="false" ma:default="" ma:fieldId="{481dcecd-3523-44e0-8bcd-1865548d847b}" ma:taxonomyMulti="true" ma:sspId="499ef6fe-8846-4c3d-a09e-77401e182c45" ma:termSetId="61443f87-0573-43d9-9aa9-3c4a96d17c3b" ma:anchorId="00000000-0000-0000-0000-000000000000" ma:open="false" ma:isKeyword="false">
      <xsd:complexType>
        <xsd:sequence>
          <xsd:element ref="pc:Terms" minOccurs="0" maxOccurs="1"/>
        </xsd:sequence>
      </xsd:complexType>
    </xsd:element>
    <xsd:element name="gc4276728243421bb3e3e990c0942020" ma:index="23" nillable="true" ma:taxonomy="true" ma:internalName="gc4276728243421bb3e3e990c0942020" ma:taxonomyFieldName="Platform" ma:displayName="Platform" ma:readOnly="false" ma:default="" ma:fieldId="{0c427672-8243-421b-b3e3-e990c0942020}" ma:taxonomyMulti="true" ma:sspId="499ef6fe-8846-4c3d-a09e-77401e182c45" ma:termSetId="dec6e48d-e0af-4484-92f4-9c0c01811740"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ab2eac7-e5b8-404f-9d53-282044a940b2" elementFormDefault="qualified">
    <xsd:import namespace="http://schemas.microsoft.com/office/2006/documentManagement/types"/>
    <xsd:import namespace="http://schemas.microsoft.com/office/infopath/2007/PartnerControls"/>
    <xsd:element name="Description0" ma:index="6" ma:displayName="Description" ma:internalName="Description0" ma:readOnly="false">
      <xsd:simpleType>
        <xsd:restriction base="dms:Note">
          <xsd:maxLength value="255"/>
        </xsd:restriction>
      </xsd:simpleType>
    </xsd:element>
    <xsd:element name="Internal_x0020_Only" ma:index="7" ma:displayName="Permission Level" ma:format="Dropdown" ma:internalName="Internal_x0020_Only" ma:readOnly="false">
      <xsd:simpleType>
        <xsd:restriction base="dms:Choice">
          <xsd:enumeration value="Internal Only"/>
          <xsd:enumeration value="Under NDA"/>
          <xsd:enumeration value="Partner"/>
          <xsd:enumeration value="Public"/>
        </xsd:restriction>
      </xsd:simpleType>
    </xsd:element>
    <xsd:element name="Expiration_x0020_Date0" ma:index="8" nillable="true" ma:displayName="Expiration Date" ma:format="DateOnly" ma:internalName="Expiration_x0020_Date0">
      <xsd:simpleType>
        <xsd:restriction base="dms:DateTime"/>
      </xsd:simpleType>
    </xsd:element>
    <xsd:element name="Competitor" ma:index="9" nillable="true" ma:displayName="Competitor" ma:internalName="Competitor">
      <xsd:complexType>
        <xsd:complexContent>
          <xsd:extension base="dms:MultiChoice">
            <xsd:sequence>
              <xsd:element name="Value" maxOccurs="unbounded" minOccurs="0" nillable="true">
                <xsd:simpleType>
                  <xsd:restriction base="dms:Choice">
                    <xsd:enumeration value="Alcatel-Lucent"/>
                    <xsd:enumeration value="Audiocodes"/>
                    <xsd:enumeration value="Avaya-Sipera"/>
                    <xsd:enumeration value="Broadsoft"/>
                    <xsd:enumeration value="CA"/>
                    <xsd:enumeration value="Cisco"/>
                    <xsd:enumeration value="Dialogic"/>
                    <xsd:enumeration value="Ericsson"/>
                    <xsd:enumeration value="Genband"/>
                    <xsd:enumeration value="Huawei"/>
                    <xsd:enumeration value="Metaswitch"/>
                    <xsd:enumeration value="Netscout"/>
                    <xsd:enumeration value="Prognosis"/>
                    <xsd:enumeration value="Riverbed"/>
                    <xsd:enumeration value="Sansay"/>
                    <xsd:enumeration value="SecureLogix"/>
                    <xsd:enumeration value="Sonus"/>
                    <xsd:enumeration value="Tekelec"/>
                  </xsd:restriction>
                </xsd:simpleType>
              </xsd:element>
            </xsd:sequence>
          </xsd:extension>
        </xsd:complexContent>
      </xsd:complexType>
    </xsd:element>
    <xsd:element name="Partner" ma:index="10" nillable="true" ma:displayName="Partner" ma:internalName="Partner">
      <xsd:complexType>
        <xsd:complexContent>
          <xsd:extension base="dms:MultiChoice">
            <xsd:sequence>
              <xsd:element name="Value" maxOccurs="unbounded" minOccurs="0" nillable="true">
                <xsd:simpleType>
                  <xsd:restriction base="dms:Choice">
                    <xsd:enumeration value="AppNeta"/>
                    <xsd:enumeration value="Alcatel-Lucent"/>
                    <xsd:enumeration value="Avaya"/>
                    <xsd:enumeration value="Broadsoft"/>
                    <xsd:enumeration value="Cisco"/>
                    <xsd:enumeration value="Fujitsu"/>
                    <xsd:enumeration value="Genesys"/>
                    <xsd:enumeration value="HP"/>
                    <xsd:enumeration value="IBM"/>
                    <xsd:enumeration value="Microsoft"/>
                    <xsd:enumeration value="Napatech"/>
                    <xsd:enumeration value="NICE"/>
                    <xsd:enumeration value="Polycom"/>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artner xmlns="8ab2eac7-e5b8-404f-9d53-282044a940b2"/>
    <k81dcecd352344e08bcd1865548d847b xmlns="e504c6c1-9987-4486-8575-670bfa72e1f0">
      <Terms xmlns="http://schemas.microsoft.com/office/infopath/2007/PartnerControls">
        <TermInfo xmlns="http://schemas.microsoft.com/office/infopath/2007/PartnerControls">
          <TermName xmlns="http://schemas.microsoft.com/office/infopath/2007/PartnerControls">Palladion</TermName>
          <TermId xmlns="http://schemas.microsoft.com/office/infopath/2007/PartnerControls">3a8a0204-b3b9-4ef3-bf34-3b64bc5449e0</TermId>
        </TermInfo>
      </Terms>
    </k81dcecd352344e08bcd1865548d847b>
    <Internal_x0020_Only xmlns="8ab2eac7-e5b8-404f-9d53-282044a940b2">Internal Only</Internal_x0020_Only>
    <TaxCatchAll xmlns="e504c6c1-9987-4486-8575-670bfa72e1f0">
      <Value>384</Value>
      <Value>49</Value>
    </TaxCatchAll>
    <Competitor xmlns="8ab2eac7-e5b8-404f-9d53-282044a940b2"/>
    <ne071aa0bf4641c696b889c0b1fb9d43 xmlns="e504c6c1-9987-4486-8575-670bfa72e1f0">
      <Terms xmlns="http://schemas.microsoft.com/office/infopath/2007/PartnerControls">
        <TermInfo xmlns="http://schemas.microsoft.com/office/infopath/2007/PartnerControls">
          <TermName xmlns="http://schemas.microsoft.com/office/infopath/2007/PartnerControls">Enterprise Solutions</TermName>
          <TermId xmlns="http://schemas.microsoft.com/office/infopath/2007/PartnerControls">63a7e8d1-9b8d-4d8c-b5a6-b9852983960c</TermId>
        </TermInfo>
      </Terms>
    </ne071aa0bf4641c696b889c0b1fb9d43>
    <Expiration_x0020_Date0 xmlns="8ab2eac7-e5b8-404f-9d53-282044a940b2" xsi:nil="true"/>
    <ReportOwner xmlns="http://schemas.microsoft.com/sharepoint/v3">
      <UserInfo>
        <DisplayName>Carl Blume</DisplayName>
        <AccountId>284</AccountId>
        <AccountType/>
      </UserInfo>
    </ReportOwner>
    <Description0 xmlns="8ab2eac7-e5b8-404f-9d53-282044a940b2"/>
    <_dlc_DocId xmlns="e504c6c1-9987-4486-8575-670bfa72e1f0">XXXX-1096-2529</_dlc_DocId>
    <_dlc_DocIdUrl xmlns="e504c6c1-9987-4486-8575-670bfa72e1f0">
      <Url>https://sp.acmepacket.com/Marketing/_layouts/DocIdRedir.aspx?ID=XXXX-1096-2529</Url>
      <Description>XXXX-1096-2529</Description>
    </_dlc_DocIdUrl>
    <gc4276728243421bb3e3e990c0942020 xmlns="e504c6c1-9987-4486-8575-670bfa72e1f0">
      <Terms xmlns="http://schemas.microsoft.com/office/infopath/2007/PartnerControls"/>
    </gc4276728243421bb3e3e990c0942020>
  </documentManagement>
</p:properties>
</file>

<file path=customXml/itemProps1.xml><?xml version="1.0" encoding="utf-8"?>
<ds:datastoreItem xmlns:ds="http://schemas.openxmlformats.org/officeDocument/2006/customXml" ds:itemID="{C51F44E9-EDB7-41D5-BC29-7C19932FD056}">
  <ds:schemaRefs>
    <ds:schemaRef ds:uri="http://schemas.microsoft.com/sharepoint/events"/>
  </ds:schemaRefs>
</ds:datastoreItem>
</file>

<file path=customXml/itemProps2.xml><?xml version="1.0" encoding="utf-8"?>
<ds:datastoreItem xmlns:ds="http://schemas.openxmlformats.org/officeDocument/2006/customXml" ds:itemID="{4C7D824B-A618-4AC3-B2A0-13C7E05CA422}">
  <ds:schemaRefs>
    <ds:schemaRef ds:uri="http://schemas.microsoft.com/sharepoint/v3/contenttype/forms"/>
  </ds:schemaRefs>
</ds:datastoreItem>
</file>

<file path=customXml/itemProps3.xml><?xml version="1.0" encoding="utf-8"?>
<ds:datastoreItem xmlns:ds="http://schemas.openxmlformats.org/officeDocument/2006/customXml" ds:itemID="{05CA9288-7359-4712-822B-10D5AA225E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504c6c1-9987-4486-8575-670bfa72e1f0"/>
    <ds:schemaRef ds:uri="8ab2eac7-e5b8-404f-9d53-282044a940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BAF2245-041D-459B-B8CC-9768443C318D}">
  <ds:schemaRefs>
    <ds:schemaRef ds:uri="http://schemas.microsoft.com/sharepoint/v3"/>
    <ds:schemaRef ds:uri="8ab2eac7-e5b8-404f-9d53-282044a940b2"/>
    <ds:schemaRef ds:uri="e504c6c1-9987-4486-8575-670bfa72e1f0"/>
    <ds:schemaRef ds:uri="http://purl.org/dc/dcmitype/"/>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58840</TotalTime>
  <Words>1271</Words>
  <Application>Microsoft Office PowerPoint</Application>
  <PresentationFormat>On-screen Show (16:9)</PresentationFormat>
  <Paragraphs>115</Paragraphs>
  <Slides>11</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0" baseType="lpstr">
      <vt:lpstr>맑은 고딕</vt:lpstr>
      <vt:lpstr>Arial</vt:lpstr>
      <vt:lpstr>Calibri</vt:lpstr>
      <vt:lpstr>Times New Roman</vt:lpstr>
      <vt:lpstr>Verdana</vt:lpstr>
      <vt:lpstr>Wingdings</vt:lpstr>
      <vt:lpstr>나눔고딕</vt:lpstr>
      <vt:lpstr>Office 테마</vt:lpstr>
      <vt:lpstr>Picture</vt:lpstr>
      <vt:lpstr>Discussion on optimizations for PCF services</vt:lpstr>
      <vt:lpstr>Introduction</vt:lpstr>
      <vt:lpstr>Outstanding issues with PCF, SMF services</vt:lpstr>
      <vt:lpstr>Outstanding issues with PCF, SMF services</vt:lpstr>
      <vt:lpstr>Illustration of the Efficiency issue - taken from 23.502 as is</vt:lpstr>
      <vt:lpstr>Illustration of the Race conditions issue - taken from 23.502</vt:lpstr>
      <vt:lpstr>Illustration of the Tight coupling issue - taken from 23.502 as is</vt:lpstr>
      <vt:lpstr>Proposed solution</vt:lpstr>
      <vt:lpstr>Illustration of the solution - taken from 23.502 w/ a change</vt:lpstr>
      <vt:lpstr>Illustration of the solution - taken from 23.502 w/ a change</vt:lpstr>
      <vt:lpstr>Post mortem</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dc:title>
  <dc:creator>ubaniel</dc:creator>
  <cp:lastModifiedBy>Uri Baniel</cp:lastModifiedBy>
  <cp:revision>2165</cp:revision>
  <cp:lastPrinted>2012-08-21T21:28:08Z</cp:lastPrinted>
  <dcterms:created xsi:type="dcterms:W3CDTF">2013-05-14T19:29:41Z</dcterms:created>
  <dcterms:modified xsi:type="dcterms:W3CDTF">2018-01-15T20:33:33Z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0x010100F3993B6A6E2F404AB92F68119BFE50C60A004074E5A024A431419D2AFF9A57026709</vt:lpwstr>
  </property>
  <property fmtid="{D5CDD505-2E9C-101B-9397-08002B2CF9AE}" pid="3" name="_dlc_DocIdItemGuid">
    <vt:lpwstr>6d1b242e-3148-481a-b8bb-676adba9917d</vt:lpwstr>
  </property>
  <property fmtid="{D5CDD505-2E9C-101B-9397-08002B2CF9AE}" pid="4" name="Platform">
    <vt:lpwstr/>
  </property>
  <property fmtid="{D5CDD505-2E9C-101B-9397-08002B2CF9AE}" pid="5" name="Solutions">
    <vt:lpwstr>49;#Enterprise Solutions|63a7e8d1-9b8d-4d8c-b5a6-b9852983960c</vt:lpwstr>
  </property>
  <property fmtid="{D5CDD505-2E9C-101B-9397-08002B2CF9AE}" pid="6" name="Products">
    <vt:lpwstr>384;#Palladion|3a8a0204-b3b9-4ef3-bf34-3b64bc5449e0</vt:lpwstr>
  </property>
</Properties>
</file>