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524" r:id="rId2"/>
    <p:sldId id="543" r:id="rId3"/>
    <p:sldId id="539" r:id="rId4"/>
    <p:sldId id="541" r:id="rId5"/>
    <p:sldId id="537" r:id="rId6"/>
    <p:sldId id="532" r:id="rId7"/>
    <p:sldId id="259" r:id="rId8"/>
    <p:sldId id="540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FF"/>
    <a:srgbClr val="FCFFE7"/>
    <a:srgbClr val="00FA71"/>
    <a:srgbClr val="DDE9F7"/>
    <a:srgbClr val="ACF6DA"/>
    <a:srgbClr val="1063A2"/>
    <a:srgbClr val="10386B"/>
    <a:srgbClr val="FA0E12"/>
    <a:srgbClr val="2222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6" autoAdjust="0"/>
    <p:restoredTop sz="94940" autoAdjust="0"/>
  </p:normalViewPr>
  <p:slideViewPr>
    <p:cSldViewPr snapToGrid="0">
      <p:cViewPr>
        <p:scale>
          <a:sx n="66" d="100"/>
          <a:sy n="66" d="100"/>
        </p:scale>
        <p:origin x="-720" y="3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6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Proposal of an Rel-16 SID on the </a:t>
            </a:r>
            <a:br>
              <a:rPr lang="en-US" altLang="zh-CN" sz="3200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 Enhancement to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5GC </a:t>
            </a:r>
            <a:r>
              <a:rPr lang="en-US" altLang="zh-CN" sz="3200" dirty="0" err="1" smtClean="0">
                <a:latin typeface="Arial" pitchFamily="34" charset="0"/>
                <a:cs typeface="Arial" pitchFamily="34" charset="0"/>
              </a:rPr>
              <a:t>LoCation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Services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208" y="5085184"/>
            <a:ext cx="2431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6166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</a:rPr>
              <a:t>S2-178369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3GPP TSG SA2 WG Meeting #124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Reno, USA, Nov. 27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–Dec. 1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st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, 2017 </a:t>
            </a:r>
          </a:p>
          <a:p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Current Status for LCS Architecture Discussion 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619" y="1315060"/>
            <a:ext cx="4571997" cy="513204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dirty="0" smtClean="0"/>
              <a:t>Option A:   by Nokia during the CC#1 </a:t>
            </a:r>
          </a:p>
          <a:p>
            <a:pPr lvl="1" hangingPunct="0"/>
            <a:r>
              <a:rPr lang="en-GB" altLang="zh-CN" dirty="0" err="1" smtClean="0"/>
              <a:t>PtP</a:t>
            </a:r>
            <a:r>
              <a:rPr lang="en-GB" altLang="zh-CN" dirty="0" smtClean="0"/>
              <a:t> based, E-SMLC is extended to support  </a:t>
            </a:r>
            <a:r>
              <a:rPr lang="en-US" altLang="zh-CN" dirty="0" smtClean="0"/>
              <a:t> location services for 5G-AN;   </a:t>
            </a:r>
            <a:r>
              <a:rPr lang="en-US" altLang="zh-CN" b="1" i="1" u="sng" dirty="0" smtClean="0"/>
              <a:t>(S2-178505  in SA2#124)</a:t>
            </a:r>
          </a:p>
          <a:p>
            <a:pPr lvl="1" hangingPunct="0"/>
            <a:endParaRPr lang="zh-CN" altLang="zh-CN" dirty="0" smtClean="0"/>
          </a:p>
          <a:p>
            <a:pPr hangingPunct="0"/>
            <a:r>
              <a:rPr lang="en-GB" altLang="zh-CN" dirty="0" smtClean="0"/>
              <a:t>Option B:   by Ericsson, etc. (S2-177590 in SA2#123)  </a:t>
            </a:r>
            <a:r>
              <a:rPr lang="en-GB" altLang="zh-CN" sz="2100" b="1" i="1" u="sng" dirty="0" smtClean="0"/>
              <a:t>(S2-178340/41 in SA2#124)</a:t>
            </a:r>
          </a:p>
          <a:p>
            <a:pPr lvl="1" hangingPunct="0"/>
            <a:r>
              <a:rPr lang="en-GB" altLang="zh-CN" i="1" u="sng" dirty="0" smtClean="0">
                <a:solidFill>
                  <a:srgbClr val="FF0000"/>
                </a:solidFill>
              </a:rPr>
              <a:t>SBI based, </a:t>
            </a:r>
            <a:r>
              <a:rPr lang="en-GB" altLang="zh-CN" strike="dblStrike" dirty="0" smtClean="0"/>
              <a:t>but still uses </a:t>
            </a:r>
            <a:r>
              <a:rPr lang="en-GB" altLang="zh-CN" strike="dblStrike" dirty="0" err="1" smtClean="0"/>
              <a:t>SLh</a:t>
            </a:r>
            <a:r>
              <a:rPr lang="en-GB" altLang="zh-CN" strike="dblStrike" dirty="0" smtClean="0"/>
              <a:t>  between UDM and GMLC</a:t>
            </a:r>
            <a:r>
              <a:rPr lang="en-GB" altLang="zh-CN" dirty="0" smtClean="0"/>
              <a:t>. Now, Full SBI based!</a:t>
            </a:r>
          </a:p>
          <a:p>
            <a:pPr lvl="1" hangingPunct="0"/>
            <a:r>
              <a:rPr lang="en-GB" altLang="zh-CN" dirty="0" smtClean="0"/>
              <a:t>Location related function is majorly located in AMF. </a:t>
            </a:r>
          </a:p>
          <a:p>
            <a:pPr lvl="1" hangingPunct="0"/>
            <a:r>
              <a:rPr lang="en-GB" altLang="zh-CN" dirty="0" smtClean="0"/>
              <a:t>LMF is similar to E-SMLC</a:t>
            </a:r>
          </a:p>
          <a:p>
            <a:pPr lvl="1" hangingPunct="0"/>
            <a:endParaRPr lang="zh-CN" altLang="zh-CN" dirty="0" smtClean="0"/>
          </a:p>
          <a:p>
            <a:pPr hangingPunct="0"/>
            <a:r>
              <a:rPr lang="en-GB" altLang="zh-CN" dirty="0" smtClean="0"/>
              <a:t>Option C:  by Qualcomm, etc  (S2-177591)</a:t>
            </a:r>
          </a:p>
          <a:p>
            <a:pPr lvl="1" hangingPunct="0"/>
            <a:r>
              <a:rPr lang="en-GB" altLang="zh-CN" b="1" i="1" u="sng" dirty="0" smtClean="0">
                <a:solidFill>
                  <a:srgbClr val="FF0000"/>
                </a:solidFill>
              </a:rPr>
              <a:t>Full SBI based,  </a:t>
            </a:r>
          </a:p>
          <a:p>
            <a:pPr lvl="1" hangingPunct="0"/>
            <a:r>
              <a:rPr lang="en-GB" altLang="zh-CN" dirty="0" smtClean="0"/>
              <a:t>Location related function is majorly located in LMF. </a:t>
            </a:r>
            <a:endParaRPr lang="zh-CN" altLang="zh-CN" dirty="0" smtClean="0"/>
          </a:p>
          <a:p>
            <a:endParaRPr lang="en-US" altLang="zh-CN" sz="2400" dirty="0" smtClean="0"/>
          </a:p>
        </p:txBody>
      </p:sp>
      <p:sp>
        <p:nvSpPr>
          <p:cNvPr id="5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04448" y="6384180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schemeClr val="tx1"/>
                </a:solidFill>
              </a:rPr>
              <a:pPr algn="l"/>
              <a:t>2</a:t>
            </a:fld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5058137" y="1088003"/>
          <a:ext cx="3854370" cy="1884062"/>
        </p:xfrm>
        <a:graphic>
          <a:graphicData uri="http://schemas.openxmlformats.org/presentationml/2006/ole">
            <p:oleObj spid="_x0000_s31746" name="Visio" r:id="rId4" imgW="6231407" imgH="2962284" progId="Visio.Drawing.11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5382228" y="3033639"/>
          <a:ext cx="3159888" cy="1817634"/>
        </p:xfrm>
        <a:graphic>
          <a:graphicData uri="http://schemas.openxmlformats.org/presentationml/2006/ole">
            <p:oleObj spid="_x0000_s31747" name="Visio" r:id="rId5" imgW="5905376" imgH="3390930" progId="Visio.Drawing.11">
              <p:embed/>
            </p:oleObj>
          </a:graphicData>
        </a:graphic>
      </p:graphicFrame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5278053" y="5099335"/>
          <a:ext cx="3165716" cy="1538740"/>
        </p:xfrm>
        <a:graphic>
          <a:graphicData uri="http://schemas.openxmlformats.org/presentationml/2006/ole">
            <p:oleObj spid="_x0000_s31748" name="Visio" r:id="rId6" imgW="6152083" imgH="2996330" progId="Visio.Drawing.11">
              <p:embed/>
            </p:oleObj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4780342" y="4872942"/>
            <a:ext cx="4282633" cy="11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8767" y="2988198"/>
            <a:ext cx="4282633" cy="11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 on LCS in Rel-15  and </a:t>
            </a:r>
            <a:b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Possible Way forward (1)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04448" y="6384180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schemeClr val="tx1"/>
                </a:solidFill>
              </a:rPr>
              <a:pPr algn="l"/>
              <a:t>3</a:t>
            </a:fld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71907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2046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Observation 1: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What is agreed:</a:t>
            </a:r>
          </a:p>
          <a:p>
            <a:pPr lvl="1"/>
            <a:r>
              <a:rPr lang="en-US" altLang="zh-CN" dirty="0" smtClean="0"/>
              <a:t>In Rel-15, LCS support requirements of regulatory is a must have;</a:t>
            </a:r>
          </a:p>
          <a:p>
            <a:pPr lvl="2"/>
            <a:r>
              <a:rPr lang="en-US" altLang="zh-CN" dirty="0" smtClean="0"/>
              <a:t>This is in line with NR WD (RP-172115). </a:t>
            </a:r>
          </a:p>
          <a:p>
            <a:pPr lvl="1"/>
            <a:r>
              <a:rPr lang="en-GB" altLang="zh-CN" sz="2100" dirty="0" smtClean="0"/>
              <a:t>Keep existing protocols developed outside of 3GPP</a:t>
            </a:r>
            <a:r>
              <a:rPr lang="en-US" altLang="zh-CN" sz="2100" dirty="0" smtClean="0"/>
              <a:t>, i.e. Le and </a:t>
            </a:r>
            <a:r>
              <a:rPr lang="en-US" altLang="zh-CN" sz="2100" dirty="0" err="1" smtClean="0"/>
              <a:t>Lr</a:t>
            </a:r>
            <a:r>
              <a:rPr lang="en-US" altLang="zh-CN" sz="2100" dirty="0" smtClean="0"/>
              <a:t> reference point unchanged.</a:t>
            </a:r>
          </a:p>
          <a:p>
            <a:pPr lvl="1"/>
            <a:r>
              <a:rPr lang="en-US" altLang="zh-CN" sz="2100" dirty="0" smtClean="0"/>
              <a:t>LCS for commercial  support deferred to Rel-16.</a:t>
            </a:r>
          </a:p>
          <a:p>
            <a:r>
              <a:rPr lang="en-US" altLang="zh-CN" dirty="0" smtClean="0"/>
              <a:t>Observation 2: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What is not concluded:</a:t>
            </a:r>
          </a:p>
          <a:p>
            <a:pPr lvl="1"/>
            <a:r>
              <a:rPr lang="en-US" altLang="zh-CN" dirty="0" smtClean="0"/>
              <a:t>Select which option (a or b or c) for Rle-15 LCS architecture?</a:t>
            </a:r>
          </a:p>
          <a:p>
            <a:pPr lvl="2"/>
            <a:r>
              <a:rPr lang="en-US" altLang="zh-CN" dirty="0" smtClean="0"/>
              <a:t>Majority company in favor of SBA for LCS</a:t>
            </a:r>
          </a:p>
          <a:p>
            <a:pPr lvl="1"/>
            <a:r>
              <a:rPr lang="en-US" altLang="zh-CN" dirty="0" smtClean="0"/>
              <a:t>How to do function split if option b or c is select as way forward?</a:t>
            </a:r>
          </a:p>
          <a:p>
            <a:pPr lvl="1"/>
            <a:r>
              <a:rPr lang="en-US" altLang="zh-CN" dirty="0" smtClean="0"/>
              <a:t>How to precede the stage 2 work once SBA-LCS was select?</a:t>
            </a:r>
          </a:p>
          <a:p>
            <a:pPr lvl="2"/>
            <a:r>
              <a:rPr lang="en-US" altLang="zh-CN" strike="dblStrike" dirty="0" smtClean="0"/>
              <a:t>Outsource to stage 3 WGs, or</a:t>
            </a:r>
          </a:p>
          <a:p>
            <a:pPr lvl="1"/>
            <a:r>
              <a:rPr lang="en-US" altLang="zh-CN" dirty="0" smtClean="0"/>
              <a:t>Still under SA2, </a:t>
            </a:r>
            <a:r>
              <a:rPr lang="en-US" altLang="zh-CN" strike="dblStrike" dirty="0" smtClean="0"/>
              <a:t>but maybe one month Exception</a:t>
            </a:r>
            <a:r>
              <a:rPr lang="en-US" altLang="zh-CN" dirty="0" smtClean="0"/>
              <a:t>?</a:t>
            </a:r>
            <a:r>
              <a:rPr lang="en-GB" altLang="zh-CN" dirty="0" smtClean="0"/>
              <a:t>  </a:t>
            </a:r>
          </a:p>
          <a:p>
            <a:r>
              <a:rPr lang="en-GB" altLang="zh-CN" dirty="0" smtClean="0"/>
              <a:t>Observation 3:  </a:t>
            </a:r>
            <a:r>
              <a:rPr lang="en-GB" altLang="zh-CN" b="1" i="1" u="sng" dirty="0" smtClean="0">
                <a:solidFill>
                  <a:srgbClr val="FF0000"/>
                </a:solidFill>
              </a:rPr>
              <a:t>Possible Way forward in Rel-15:</a:t>
            </a:r>
          </a:p>
          <a:p>
            <a:pPr lvl="1"/>
            <a:r>
              <a:rPr lang="en-GB" altLang="zh-CN" dirty="0" smtClean="0"/>
              <a:t>An SBA based LCS architecture, corresponding SBI definition,  will be specified in Rel-15, for </a:t>
            </a:r>
            <a:r>
              <a:rPr lang="en-US" altLang="zh-CN" dirty="0" smtClean="0"/>
              <a:t>regulatory  services.</a:t>
            </a:r>
          </a:p>
          <a:p>
            <a:pPr lvl="2"/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 on LCS in Rel-15  and </a:t>
            </a:r>
            <a:b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Possible Way forward (2) 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04448" y="6384180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schemeClr val="tx1"/>
                </a:solidFill>
              </a:rPr>
              <a:pPr algn="l"/>
              <a:t>4</a:t>
            </a:fld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71907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2046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Observation 4: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Non-3GPP Access and IMS Emergency:</a:t>
            </a:r>
          </a:p>
          <a:p>
            <a:pPr lvl="1"/>
            <a:r>
              <a:rPr lang="en-US" altLang="zh-CN" b="1" i="1" u="sng" dirty="0" smtClean="0"/>
              <a:t>Un-trusted Non-3GPP access </a:t>
            </a:r>
            <a:r>
              <a:rPr lang="en-US" altLang="zh-CN" dirty="0" smtClean="0"/>
              <a:t>and </a:t>
            </a:r>
            <a:r>
              <a:rPr lang="en-GB" altLang="zh-CN" dirty="0" smtClean="0"/>
              <a:t>IMS services (including support for emergency calls) are within REL-15 5GS-Ph1 WID scope;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Nokia already prepared P-CRs, on Emergency IMS support over un-trusted WLAN, and How NFs provide Locations Information;</a:t>
            </a:r>
          </a:p>
          <a:p>
            <a:pPr lvl="2"/>
            <a:r>
              <a:rPr lang="en-US" altLang="zh-CN" b="1" i="1" u="sng" dirty="0" smtClean="0"/>
              <a:t>LCS support for EMC IMS over un-trusted NON 3GPP </a:t>
            </a:r>
            <a:r>
              <a:rPr lang="en-US" altLang="zh-CN" dirty="0" smtClean="0"/>
              <a:t>will be specified in Rel-15; </a:t>
            </a:r>
          </a:p>
          <a:p>
            <a:pPr lvl="1"/>
            <a:r>
              <a:rPr lang="en-US" altLang="zh-CN" b="1" i="1" u="sng" dirty="0" smtClean="0">
                <a:solidFill>
                  <a:srgbClr val="FF0000"/>
                </a:solidFill>
              </a:rPr>
              <a:t>Trusted Non-3GPP access </a:t>
            </a:r>
            <a:r>
              <a:rPr lang="en-US" altLang="zh-CN" dirty="0" smtClean="0"/>
              <a:t>are deferred to Rel-16;</a:t>
            </a:r>
          </a:p>
          <a:p>
            <a:pPr lvl="2"/>
            <a:r>
              <a:rPr lang="en-US" altLang="zh-CN" dirty="0" smtClean="0"/>
              <a:t>The Trusted Non-3GPP access Architecture design work contained in SID 5WWC(</a:t>
            </a:r>
            <a:r>
              <a:rPr lang="en-GB" altLang="zh-CN" dirty="0" smtClean="0"/>
              <a:t>SP-170380</a:t>
            </a:r>
            <a:r>
              <a:rPr lang="en-US" altLang="zh-CN" dirty="0" smtClean="0"/>
              <a:t>); </a:t>
            </a:r>
          </a:p>
          <a:p>
            <a:pPr lvl="2"/>
            <a:r>
              <a:rPr lang="en-US" altLang="zh-CN" dirty="0" smtClean="0"/>
              <a:t>The SID ATSSS (SP-170411) also rely on the output of 5WWC when considering  steering, switch, splitting traffic between trusted non-3GPP access;</a:t>
            </a:r>
          </a:p>
          <a:p>
            <a:pPr lvl="2"/>
            <a:r>
              <a:rPr lang="en-US" altLang="zh-CN" b="1" i="1" u="sng" dirty="0" smtClean="0">
                <a:solidFill>
                  <a:srgbClr val="FF0000"/>
                </a:solidFill>
              </a:rPr>
              <a:t>Location Services support </a:t>
            </a:r>
            <a:r>
              <a:rPr lang="en-US" altLang="zh-CN" dirty="0" smtClean="0"/>
              <a:t>for </a:t>
            </a:r>
            <a:r>
              <a:rPr lang="en-US" altLang="zh-CN" b="1" i="1" u="sng" dirty="0" smtClean="0"/>
              <a:t>Trusted Non-3GPP access </a:t>
            </a:r>
            <a:r>
              <a:rPr lang="en-US" altLang="zh-CN" dirty="0" smtClean="0"/>
              <a:t>should be studied and fulfilled in Rel-16;</a:t>
            </a:r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 SID Proposal for enhancement to 5GC-LCS in Rel-16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154460"/>
            <a:ext cx="8547100" cy="532254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100" dirty="0" smtClean="0">
                <a:solidFill>
                  <a:srgbClr val="FF0000"/>
                </a:solidFill>
              </a:rPr>
              <a:t>Justification:</a:t>
            </a:r>
          </a:p>
          <a:p>
            <a:pPr lvl="1"/>
            <a:r>
              <a:rPr lang="en-US" altLang="zh-CN" sz="2100" dirty="0" smtClean="0"/>
              <a:t>Enable full support of LCS  requirement defined in TS22.261 and TS22.071;</a:t>
            </a:r>
          </a:p>
          <a:p>
            <a:r>
              <a:rPr lang="en-US" altLang="zh-CN" sz="2100" dirty="0" smtClean="0">
                <a:solidFill>
                  <a:srgbClr val="FF0000"/>
                </a:solidFill>
              </a:rPr>
              <a:t>Some Thoughts:</a:t>
            </a:r>
          </a:p>
          <a:p>
            <a:pPr lvl="1"/>
            <a:r>
              <a:rPr lang="en-US" altLang="zh-CN" sz="2100" dirty="0" smtClean="0"/>
              <a:t>In general, enhancement to Service based Architecture for LCS specified in Rel-15 is preferred;</a:t>
            </a:r>
          </a:p>
          <a:p>
            <a:r>
              <a:rPr lang="en-US" altLang="zh-CN" sz="2100" dirty="0" smtClean="0">
                <a:solidFill>
                  <a:srgbClr val="FF0000"/>
                </a:solidFill>
              </a:rPr>
              <a:t>Objectives:</a:t>
            </a:r>
          </a:p>
          <a:p>
            <a:pPr lvl="1"/>
            <a:r>
              <a:rPr lang="en-US" altLang="zh-CN" sz="2100" dirty="0" smtClean="0"/>
              <a:t>Fulfill requirements defined in SA1 TS22.261 and TS22.071 </a:t>
            </a:r>
            <a:r>
              <a:rPr lang="en-US" altLang="zh-CN" sz="2100" b="1" i="1" u="sng" dirty="0" smtClean="0">
                <a:solidFill>
                  <a:srgbClr val="FF0000"/>
                </a:solidFill>
              </a:rPr>
              <a:t>but not achieved in Rel-15</a:t>
            </a:r>
            <a:r>
              <a:rPr lang="en-US" altLang="zh-CN" sz="2100" dirty="0" smtClean="0"/>
              <a:t>, e.g. commercial LCS, etc.  </a:t>
            </a:r>
          </a:p>
          <a:p>
            <a:pPr lvl="2"/>
            <a:r>
              <a:rPr lang="en-US" altLang="zh-CN" sz="2100" dirty="0" smtClean="0"/>
              <a:t>Via enhancing existing architecture;</a:t>
            </a:r>
          </a:p>
          <a:p>
            <a:pPr lvl="2"/>
            <a:r>
              <a:rPr lang="en-US" altLang="zh-CN" sz="2100" dirty="0" smtClean="0"/>
              <a:t>Minimize the impacts to existing NF;</a:t>
            </a:r>
          </a:p>
          <a:p>
            <a:pPr lvl="2"/>
            <a:r>
              <a:rPr lang="en-US" altLang="zh-CN" sz="2100" dirty="0" smtClean="0"/>
              <a:t>Compatible with Rel-15 UE;</a:t>
            </a:r>
          </a:p>
          <a:p>
            <a:pPr lvl="2"/>
            <a:r>
              <a:rPr lang="en-US" altLang="zh-CN" sz="2100" dirty="0" smtClean="0"/>
              <a:t>No impacts on reference point which is NOT defined by 3GPP;</a:t>
            </a:r>
          </a:p>
          <a:p>
            <a:pPr lvl="2"/>
            <a:r>
              <a:rPr lang="en-US" altLang="zh-CN" sz="2100" dirty="0" smtClean="0"/>
              <a:t>Both </a:t>
            </a:r>
            <a:r>
              <a:rPr lang="en-US" altLang="zh-CN" sz="2100" i="1" u="sng" dirty="0" smtClean="0"/>
              <a:t>3GPP access </a:t>
            </a:r>
            <a:r>
              <a:rPr lang="en-US" altLang="zh-CN" sz="2100" dirty="0" smtClean="0"/>
              <a:t>and </a:t>
            </a:r>
            <a:r>
              <a:rPr lang="en-US" altLang="zh-CN" sz="2100" i="1" u="sng" dirty="0" smtClean="0"/>
              <a:t>Non-3GPP access </a:t>
            </a:r>
            <a:r>
              <a:rPr lang="en-US" altLang="zh-CN" sz="2100" dirty="0" smtClean="0"/>
              <a:t>are considered:</a:t>
            </a:r>
          </a:p>
          <a:p>
            <a:pPr lvl="1"/>
            <a:r>
              <a:rPr lang="en-US" altLang="zh-CN" sz="2100" dirty="0" smtClean="0"/>
              <a:t>Phased work suggested:</a:t>
            </a:r>
          </a:p>
          <a:p>
            <a:pPr lvl="2"/>
            <a:r>
              <a:rPr lang="en-US" altLang="zh-CN" sz="2100" dirty="0" smtClean="0"/>
              <a:t>From UE access perspective,  </a:t>
            </a:r>
            <a:r>
              <a:rPr lang="en-US" altLang="zh-CN" sz="2100" i="1" u="sng" dirty="0" smtClean="0">
                <a:solidFill>
                  <a:srgbClr val="FF0000"/>
                </a:solidFill>
              </a:rPr>
              <a:t>Firstly, </a:t>
            </a:r>
            <a:r>
              <a:rPr lang="en-US" altLang="zh-CN" sz="2100" dirty="0" smtClean="0"/>
              <a:t>study will focus on both 3GPP access and </a:t>
            </a:r>
            <a:r>
              <a:rPr lang="en-US" altLang="zh-CN" sz="2100" i="1" u="sng" dirty="0" smtClean="0">
                <a:solidFill>
                  <a:srgbClr val="FF0000"/>
                </a:solidFill>
              </a:rPr>
              <a:t>Un-trusted Non-3GPP access</a:t>
            </a:r>
            <a:r>
              <a:rPr lang="en-US" altLang="zh-CN" sz="2100" dirty="0" smtClean="0"/>
              <a:t> connect to 5GC;  </a:t>
            </a:r>
          </a:p>
          <a:p>
            <a:pPr lvl="2"/>
            <a:r>
              <a:rPr lang="en-US" altLang="zh-CN" sz="2100" i="1" u="sng" dirty="0" smtClean="0">
                <a:solidFill>
                  <a:srgbClr val="FF0000"/>
                </a:solidFill>
              </a:rPr>
              <a:t>Secondly, </a:t>
            </a:r>
            <a:r>
              <a:rPr lang="en-US" altLang="zh-CN" sz="2100" dirty="0" smtClean="0"/>
              <a:t>begin consider how to support LCS for </a:t>
            </a:r>
            <a:r>
              <a:rPr lang="en-US" altLang="zh-CN" sz="2100" i="1" u="sng" dirty="0" smtClean="0">
                <a:solidFill>
                  <a:srgbClr val="FF0000"/>
                </a:solidFill>
              </a:rPr>
              <a:t>trusted non 3GPP access </a:t>
            </a:r>
            <a:r>
              <a:rPr lang="en-US" altLang="zh-CN" sz="2100" dirty="0" smtClean="0"/>
              <a:t>once its architecture has been defined;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Tentative Work plan and TU allocation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501" y="1333500"/>
          <a:ext cx="8013698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299"/>
                <a:gridCol w="5016500"/>
                <a:gridCol w="17398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Meetings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Major tasks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TU requirement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Jan/Feb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Skeleton, scope</a:t>
                      </a:r>
                      <a:r>
                        <a:rPr lang="en-US" altLang="zh-CN" sz="1800" baseline="0" dirty="0" smtClean="0"/>
                        <a:t> of TR. </a:t>
                      </a:r>
                    </a:p>
                    <a:p>
                      <a:r>
                        <a:rPr lang="en-US" altLang="zh-CN" sz="1800" baseline="0" dirty="0" smtClean="0"/>
                        <a:t>Gap analyses, </a:t>
                      </a:r>
                      <a:r>
                        <a:rPr lang="en-US" altLang="zh-CN" sz="1800" dirty="0" smtClean="0"/>
                        <a:t>Propose</a:t>
                      </a:r>
                      <a:r>
                        <a:rPr lang="en-US" altLang="zh-CN" sz="1800" baseline="0" dirty="0" smtClean="0"/>
                        <a:t> key issues, possible some solutions,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 </a:t>
                      </a:r>
                      <a:r>
                        <a:rPr lang="en-US" altLang="zh-CN" sz="1800" baseline="0" dirty="0" smtClean="0"/>
                        <a:t>for Jan</a:t>
                      </a:r>
                    </a:p>
                    <a:p>
                      <a:r>
                        <a:rPr lang="en-US" altLang="zh-CN" sz="1800" baseline="0" dirty="0" smtClean="0"/>
                        <a:t>2  for Feb </a:t>
                      </a:r>
                      <a:endParaRPr lang="zh-CN" alt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April/May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Propose</a:t>
                      </a:r>
                      <a:r>
                        <a:rPr lang="en-US" altLang="zh-CN" sz="1800" baseline="0" dirty="0" smtClean="0"/>
                        <a:t> solutions, initial evaluation of each solutions;</a:t>
                      </a:r>
                    </a:p>
                    <a:p>
                      <a:r>
                        <a:rPr lang="en-US" altLang="zh-CN" sz="1800" baseline="0" dirty="0" smtClean="0"/>
                        <a:t>Key issue will not be accepted in May meeting.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</a:t>
                      </a:r>
                      <a:r>
                        <a:rPr lang="en-US" altLang="zh-CN" sz="1800" baseline="0" dirty="0" smtClean="0"/>
                        <a:t> each </a:t>
                      </a:r>
                      <a:endParaRPr lang="zh-CN" alt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July/Aug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Finish</a:t>
                      </a:r>
                      <a:r>
                        <a:rPr lang="en-US" altLang="zh-CN" sz="1800" baseline="0" dirty="0" smtClean="0"/>
                        <a:t> evolution of solutions, and  </a:t>
                      </a:r>
                      <a:r>
                        <a:rPr lang="en-US" altLang="zh-CN" sz="1800" dirty="0" smtClean="0"/>
                        <a:t>Conclude</a:t>
                      </a:r>
                      <a:r>
                        <a:rPr lang="en-US" altLang="zh-CN" sz="1800" baseline="0" dirty="0" smtClean="0"/>
                        <a:t> on which solution could be go to normative phase. </a:t>
                      </a:r>
                    </a:p>
                    <a:p>
                      <a:r>
                        <a:rPr lang="en-US" altLang="zh-CN" sz="1800" baseline="0" dirty="0" smtClean="0"/>
                        <a:t>Propose an WID.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 each</a:t>
                      </a:r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Objective of Positioning in RP-172215 (NR WID)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30200" y="1154460"/>
            <a:ext cx="8547100" cy="532254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sz="2400" dirty="0" smtClean="0"/>
              <a:t>Support of positioning to comply with regulatory requirements: </a:t>
            </a:r>
            <a:endParaRPr lang="zh-CN" altLang="zh-CN" sz="2400" dirty="0" smtClean="0"/>
          </a:p>
          <a:p>
            <a:pPr lvl="1" hangingPunct="0"/>
            <a:r>
              <a:rPr lang="en-US" altLang="zh-CN" sz="2400" dirty="0" smtClean="0"/>
              <a:t>via RAT independent and E-UTRA RAT dependent positioning schemes, including:</a:t>
            </a:r>
          </a:p>
          <a:p>
            <a:pPr lvl="2" hangingPunct="0">
              <a:buNone/>
            </a:pPr>
            <a:r>
              <a:rPr lang="en-US" altLang="zh-CN" sz="2400" dirty="0" smtClean="0"/>
              <a:t>- Transport of LPP messages </a:t>
            </a:r>
            <a:r>
              <a:rPr lang="en-US" altLang="zh-CN" sz="2400" i="1" u="sng" dirty="0" smtClean="0">
                <a:solidFill>
                  <a:srgbClr val="FF0000"/>
                </a:solidFill>
              </a:rPr>
              <a:t>between 5G-CN and UE </a:t>
            </a:r>
            <a:r>
              <a:rPr lang="en-US" altLang="zh-CN" sz="2400" dirty="0" smtClean="0"/>
              <a:t>through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 [RAN2];</a:t>
            </a:r>
          </a:p>
          <a:p>
            <a:pPr lvl="2" hangingPunct="0">
              <a:buNone/>
            </a:pPr>
            <a:r>
              <a:rPr lang="en-US" altLang="zh-CN" sz="2400" dirty="0" smtClean="0"/>
              <a:t>- Transport of </a:t>
            </a:r>
            <a:r>
              <a:rPr lang="en-US" altLang="zh-CN" sz="2400" dirty="0" err="1" smtClean="0"/>
              <a:t>LPPa</a:t>
            </a:r>
            <a:r>
              <a:rPr lang="en-US" altLang="zh-CN" sz="2400" dirty="0" smtClean="0"/>
              <a:t> type messages </a:t>
            </a:r>
            <a:r>
              <a:rPr lang="en-US" altLang="zh-CN" sz="2400" i="1" u="sng" dirty="0" smtClean="0">
                <a:solidFill>
                  <a:srgbClr val="FF0000"/>
                </a:solidFill>
              </a:rPr>
              <a:t>between 5G-CN and NG-RAN hosting E-UTRA 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) [RAN2, RAN3];</a:t>
            </a:r>
            <a:endParaRPr lang="zh-CN" altLang="zh-CN" sz="2400" dirty="0" smtClean="0"/>
          </a:p>
          <a:p>
            <a:pPr marL="1257300" indent="-1257300" hangingPunct="0">
              <a:buNone/>
            </a:pPr>
            <a:r>
              <a:rPr lang="en-US" altLang="zh-CN" sz="2400" dirty="0" smtClean="0"/>
              <a:t>                  </a:t>
            </a:r>
            <a:r>
              <a:rPr lang="en-US" altLang="zh-CN" sz="1900" dirty="0" smtClean="0"/>
              <a:t>NOTE:	This objective is intended for the architecture options 4 and 7, and can be reused for option 5.</a:t>
            </a:r>
            <a:endParaRPr lang="zh-CN" altLang="zh-CN" sz="2400" dirty="0" smtClean="0"/>
          </a:p>
          <a:p>
            <a:pPr lvl="2" hangingPunct="0">
              <a:buNone/>
            </a:pPr>
            <a:r>
              <a:rPr lang="en-US" altLang="zh-CN" sz="2400" dirty="0" smtClean="0"/>
              <a:t>- Support of measurement gaps and idle periods for location related inter-RAT measurements [RAN4, RAN2].</a:t>
            </a:r>
            <a:endParaRPr lang="zh-CN" altLang="zh-CN" sz="2400" dirty="0" smtClean="0"/>
          </a:p>
          <a:p>
            <a:pPr marL="1168400" indent="-1168400" hangingPunct="0">
              <a:buNone/>
            </a:pPr>
            <a:r>
              <a:rPr lang="en-US" altLang="zh-CN" sz="2400" dirty="0" smtClean="0"/>
              <a:t>                 </a:t>
            </a:r>
            <a:r>
              <a:rPr lang="en-US" altLang="zh-CN" sz="1900" dirty="0" smtClean="0"/>
              <a:t>NOTE: This objective strives for common design of NR parts of inter-RAT measurement between NR and E-UTRA </a:t>
            </a:r>
            <a:endParaRPr lang="zh-CN" altLang="zh-CN" sz="2400" dirty="0" smtClean="0"/>
          </a:p>
          <a:p>
            <a:pPr lvl="1" hangingPunct="0"/>
            <a:r>
              <a:rPr lang="en-US" altLang="zh-CN" sz="2400" dirty="0" smtClean="0"/>
              <a:t>via network based NR CID and cell portion positioning, including:</a:t>
            </a:r>
          </a:p>
          <a:p>
            <a:pPr lvl="2" hangingPunct="0">
              <a:buNone/>
            </a:pPr>
            <a:r>
              <a:rPr lang="en-US" altLang="zh-CN" sz="2400" dirty="0" smtClean="0"/>
              <a:t>-  Definition of messages and transport </a:t>
            </a:r>
            <a:r>
              <a:rPr lang="en-US" altLang="zh-CN" sz="2400" i="1" u="sng" dirty="0" smtClean="0">
                <a:solidFill>
                  <a:srgbClr val="FF0000"/>
                </a:solidFill>
              </a:rPr>
              <a:t>between 5G-CN and NG-RAN </a:t>
            </a:r>
            <a:r>
              <a:rPr lang="en-US" altLang="zh-CN" sz="2400" dirty="0" smtClean="0"/>
              <a:t>hosting NR (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) [RAN3, RAN2].</a:t>
            </a:r>
            <a:endParaRPr lang="zh-CN" altLang="zh-CN" sz="2400" dirty="0" smtClean="0"/>
          </a:p>
          <a:p>
            <a:pPr>
              <a:buNone/>
            </a:pPr>
            <a:endParaRPr lang="en-US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20826</TotalTime>
  <Words>743</Words>
  <Application>Microsoft Office PowerPoint</Application>
  <PresentationFormat>全屏显示(4:3)</PresentationFormat>
  <Paragraphs>97</Paragraphs>
  <Slides>8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Visio</vt:lpstr>
      <vt:lpstr>Proposal of an Rel-16 SID on the   Enhancement to 5GC LoCation Services</vt:lpstr>
      <vt:lpstr>Current Status for LCS Architecture Discussion </vt:lpstr>
      <vt:lpstr>Observations on LCS in Rel-15  and  Possible Way forward (1)</vt:lpstr>
      <vt:lpstr>Observations on LCS in Rel-15  and  Possible Way forward (2) </vt:lpstr>
      <vt:lpstr>An SID Proposal for enhancement to 5GC-LCS in Rel-16</vt:lpstr>
      <vt:lpstr>Tentative Work plan and TU allocation</vt:lpstr>
      <vt:lpstr>幻灯片 7</vt:lpstr>
      <vt:lpstr>Objective of Positioning in RP-172215 (NR WID)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CATT-MingAi</cp:lastModifiedBy>
  <cp:revision>734</cp:revision>
  <dcterms:created xsi:type="dcterms:W3CDTF">2014-01-09T07:41:21Z</dcterms:created>
  <dcterms:modified xsi:type="dcterms:W3CDTF">2017-11-21T13:21:20Z</dcterms:modified>
</cp:coreProperties>
</file>