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 id="2147483798" r:id="rId5"/>
    <p:sldMasterId id="2147483812" r:id="rId6"/>
  </p:sldMasterIdLst>
  <p:notesMasterIdLst>
    <p:notesMasterId r:id="rId17"/>
  </p:notesMasterIdLst>
  <p:handoutMasterIdLst>
    <p:handoutMasterId r:id="rId18"/>
  </p:handoutMasterIdLst>
  <p:sldIdLst>
    <p:sldId id="363" r:id="rId7"/>
    <p:sldId id="382" r:id="rId8"/>
    <p:sldId id="384" r:id="rId9"/>
    <p:sldId id="383" r:id="rId10"/>
    <p:sldId id="385" r:id="rId11"/>
    <p:sldId id="386" r:id="rId12"/>
    <p:sldId id="389" r:id="rId13"/>
    <p:sldId id="391" r:id="rId14"/>
    <p:sldId id="390" r:id="rId15"/>
    <p:sldId id="380" r:id="rId16"/>
  </p:sldIdLst>
  <p:sldSz cx="9144000" cy="5143500" type="screen16x9"/>
  <p:notesSz cx="7099300" cy="10234613"/>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965" userDrawn="1">
          <p15:clr>
            <a:srgbClr val="A4A3A4"/>
          </p15:clr>
        </p15:guide>
        <p15:guide id="2" pos="2252" userDrawn="1">
          <p15:clr>
            <a:srgbClr val="A4A3A4"/>
          </p15:clr>
        </p15:guide>
        <p15:guide id="3" orient="horz" pos="3224" userDrawn="1">
          <p15:clr>
            <a:srgbClr val="A4A3A4"/>
          </p15:clr>
        </p15:guide>
        <p15:guide id="4" pos="223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00"/>
    <a:srgbClr val="124192"/>
    <a:srgbClr val="68717A"/>
    <a:srgbClr val="A8B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900" autoAdjust="0"/>
  </p:normalViewPr>
  <p:slideViewPr>
    <p:cSldViewPr snapToGrid="0">
      <p:cViewPr varScale="1">
        <p:scale>
          <a:sx n="103" d="100"/>
          <a:sy n="103" d="100"/>
        </p:scale>
        <p:origin x="252" y="9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48" d="100"/>
          <a:sy n="48" d="100"/>
        </p:scale>
        <p:origin x="1902" y="66"/>
      </p:cViewPr>
      <p:guideLst>
        <p:guide orient="horz" pos="2965"/>
        <p:guide pos="2252"/>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4" cy="511731"/>
          </a:xfrm>
          <a:prstGeom prst="rect">
            <a:avLst/>
          </a:prstGeom>
        </p:spPr>
        <p:txBody>
          <a:bodyPr vert="horz" lIns="94604" tIns="47302" rIns="94604" bIns="47302"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4021294" y="0"/>
            <a:ext cx="3076364" cy="511731"/>
          </a:xfrm>
          <a:prstGeom prst="rect">
            <a:avLst/>
          </a:prstGeom>
        </p:spPr>
        <p:txBody>
          <a:bodyPr vert="horz" lIns="94604" tIns="47302" rIns="94604" bIns="47302" rtlCol="0"/>
          <a:lstStyle>
            <a:lvl1pPr algn="r" fontAlgn="auto">
              <a:spcBef>
                <a:spcPts val="0"/>
              </a:spcBef>
              <a:spcAft>
                <a:spcPts val="0"/>
              </a:spcAft>
              <a:defRPr sz="1200">
                <a:latin typeface="+mn-lt"/>
                <a:ea typeface="+mn-ea"/>
                <a:cs typeface="+mn-cs"/>
              </a:defRPr>
            </a:lvl1pPr>
          </a:lstStyle>
          <a:p>
            <a:pPr>
              <a:defRPr/>
            </a:pPr>
            <a:fld id="{CA3CF566-20B4-446C-98EB-C0BF9DAA5B71}" type="datetime1">
              <a:rPr lang="en-US" smtClean="0"/>
              <a:t>10/17/2017</a:t>
            </a:fld>
            <a:endParaRPr lang="en-US"/>
          </a:p>
        </p:txBody>
      </p:sp>
      <p:sp>
        <p:nvSpPr>
          <p:cNvPr id="4" name="Footer Placeholder 3"/>
          <p:cNvSpPr>
            <a:spLocks noGrp="1"/>
          </p:cNvSpPr>
          <p:nvPr>
            <p:ph type="ftr" sz="quarter" idx="2"/>
          </p:nvPr>
        </p:nvSpPr>
        <p:spPr>
          <a:xfrm>
            <a:off x="0" y="9721106"/>
            <a:ext cx="3076364" cy="511731"/>
          </a:xfrm>
          <a:prstGeom prst="rect">
            <a:avLst/>
          </a:prstGeom>
        </p:spPr>
        <p:txBody>
          <a:bodyPr vert="horz" lIns="94604" tIns="47302" rIns="94604" bIns="47302"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4021294" y="9721106"/>
            <a:ext cx="3076364" cy="511731"/>
          </a:xfrm>
          <a:prstGeom prst="rect">
            <a:avLst/>
          </a:prstGeom>
        </p:spPr>
        <p:txBody>
          <a:bodyPr vert="horz" lIns="94604" tIns="47302" rIns="94604" bIns="47302"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a:p>
        </p:txBody>
      </p:sp>
    </p:spTree>
    <p:extLst>
      <p:ext uri="{BB962C8B-B14F-4D97-AF65-F5344CB8AC3E}">
        <p14:creationId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4" cy="511731"/>
          </a:xfrm>
          <a:prstGeom prst="rect">
            <a:avLst/>
          </a:prstGeom>
        </p:spPr>
        <p:txBody>
          <a:bodyPr vert="horz" lIns="94604" tIns="47302" rIns="94604" bIns="47302"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4021294" y="0"/>
            <a:ext cx="3076364" cy="511731"/>
          </a:xfrm>
          <a:prstGeom prst="rect">
            <a:avLst/>
          </a:prstGeom>
        </p:spPr>
        <p:txBody>
          <a:bodyPr vert="horz" lIns="94604" tIns="47302" rIns="94604" bIns="47302" rtlCol="0"/>
          <a:lstStyle>
            <a:lvl1pPr algn="r" fontAlgn="auto">
              <a:spcBef>
                <a:spcPts val="0"/>
              </a:spcBef>
              <a:spcAft>
                <a:spcPts val="0"/>
              </a:spcAft>
              <a:defRPr sz="1200">
                <a:latin typeface="+mn-lt"/>
                <a:ea typeface="+mn-ea"/>
                <a:cs typeface="+mn-cs"/>
              </a:defRPr>
            </a:lvl1pPr>
          </a:lstStyle>
          <a:p>
            <a:pPr>
              <a:defRPr/>
            </a:pPr>
            <a:fld id="{DC138650-635B-44C6-AE0D-6574B257B622}" type="datetime1">
              <a:rPr lang="en-US" smtClean="0"/>
              <a:t>10/17/2017</a:t>
            </a:fld>
            <a:endParaRPr lang="en-US"/>
          </a:p>
        </p:txBody>
      </p:sp>
      <p:sp>
        <p:nvSpPr>
          <p:cNvPr id="4" name="Slide Image Placeholder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4604" tIns="47302" rIns="94604" bIns="47302" rtlCol="0" anchor="ctr"/>
          <a:lstStyle/>
          <a:p>
            <a:pPr lvl="0"/>
            <a:endParaRPr lang="en-US" noProof="0"/>
          </a:p>
        </p:txBody>
      </p:sp>
      <p:sp>
        <p:nvSpPr>
          <p:cNvPr id="5" name="Notes Placeholder 4"/>
          <p:cNvSpPr>
            <a:spLocks noGrp="1"/>
          </p:cNvSpPr>
          <p:nvPr>
            <p:ph type="body" sz="quarter" idx="3"/>
          </p:nvPr>
        </p:nvSpPr>
        <p:spPr>
          <a:xfrm>
            <a:off x="709931" y="4861442"/>
            <a:ext cx="5679440" cy="4605576"/>
          </a:xfrm>
          <a:prstGeom prst="rect">
            <a:avLst/>
          </a:prstGeom>
        </p:spPr>
        <p:txBody>
          <a:bodyPr vert="horz" wrap="square" lIns="94604" tIns="47302" rIns="94604" bIns="4730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9721106"/>
            <a:ext cx="3076364" cy="511731"/>
          </a:xfrm>
          <a:prstGeom prst="rect">
            <a:avLst/>
          </a:prstGeom>
        </p:spPr>
        <p:txBody>
          <a:bodyPr vert="horz" lIns="94604" tIns="47302" rIns="94604" bIns="47302"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4021294" y="9721106"/>
            <a:ext cx="3076364" cy="511731"/>
          </a:xfrm>
          <a:prstGeom prst="rect">
            <a:avLst/>
          </a:prstGeom>
        </p:spPr>
        <p:txBody>
          <a:bodyPr vert="horz" lIns="94604" tIns="47302" rIns="94604" bIns="47302"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a:p>
        </p:txBody>
      </p:sp>
    </p:spTree>
    <p:extLst>
      <p:ext uri="{BB962C8B-B14F-4D97-AF65-F5344CB8AC3E}">
        <p14:creationId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a:p>
        </p:txBody>
      </p:sp>
    </p:spTree>
    <p:extLst>
      <p:ext uri="{BB962C8B-B14F-4D97-AF65-F5344CB8AC3E}">
        <p14:creationId xmlns:p14="http://schemas.microsoft.com/office/powerpoint/2010/main" val="3186972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10</a:t>
            </a:fld>
            <a:endParaRPr lang="en-US"/>
          </a:p>
        </p:txBody>
      </p:sp>
    </p:spTree>
    <p:extLst>
      <p:ext uri="{BB962C8B-B14F-4D97-AF65-F5344CB8AC3E}">
        <p14:creationId xmlns:p14="http://schemas.microsoft.com/office/powerpoint/2010/main" val="4095916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sz="1600" baseline="0"/>
            </a:lvl1pPr>
            <a:lvl2pPr>
              <a:spcAft>
                <a:spcPts val="600"/>
              </a:spcAft>
              <a:defRPr sz="1600"/>
            </a:lvl2pPr>
            <a:lvl3pPr>
              <a:spcAft>
                <a:spcPts val="600"/>
              </a:spcAft>
              <a:defRPr sz="1400"/>
            </a:lvl3pPr>
            <a:lvl4pPr>
              <a:spcAft>
                <a:spcPts val="600"/>
              </a:spcAft>
              <a:defRPr sz="1200"/>
            </a:lvl4pPr>
            <a:lvl5pPr>
              <a:spcAft>
                <a:spcPts val="600"/>
              </a:spcAft>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7" name="Footer Placeholder 6"/>
          <p:cNvSpPr>
            <a:spLocks noGrp="1"/>
          </p:cNvSpPr>
          <p:nvPr>
            <p:ph type="ftr" sz="quarter" idx="14"/>
          </p:nvPr>
        </p:nvSpPr>
        <p:spPr/>
        <p:txBody>
          <a:bodyPr/>
          <a:lstStyle/>
          <a:p>
            <a:pPr algn="l"/>
            <a:r>
              <a:rPr lang="en-GB" dirty="0">
                <a:solidFill>
                  <a:schemeClr val="bg2"/>
                </a:solidFill>
                <a:cs typeface="Arial" charset="0"/>
              </a:rPr>
              <a:t>&lt;Change information classification in footer&gt;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1800">
                <a:latin typeface="+mj-lt"/>
              </a:defRPr>
            </a:lvl1pPr>
          </a:lstStyle>
          <a:p>
            <a:r>
              <a:rPr lang="en-US" dirty="0"/>
              <a:t>Click to edit Master title style</a:t>
            </a:r>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1"/>
                </a:solidFill>
                <a:latin typeface="+mj-lt"/>
              </a:defRPr>
            </a:lvl1pPr>
          </a:lstStyle>
          <a:p>
            <a:pPr lvl="0"/>
            <a:r>
              <a:rPr lang="en-US" dirty="0"/>
              <a:t>Click to edit Master text styles</a:t>
            </a:r>
          </a:p>
        </p:txBody>
      </p:sp>
      <p:sp>
        <p:nvSpPr>
          <p:cNvPr id="4" name="Footer Placeholder 3"/>
          <p:cNvSpPr>
            <a:spLocks noGrp="1"/>
          </p:cNvSpPr>
          <p:nvPr>
            <p:ph type="ftr" sz="quarter" idx="14"/>
          </p:nvPr>
        </p:nvSpPr>
        <p:spPr/>
        <p:txBody>
          <a:bodyPr/>
          <a:lstStyle/>
          <a:p>
            <a:r>
              <a:rPr lang="en-GB">
                <a:solidFill>
                  <a:schemeClr val="bg1"/>
                </a:solidFill>
                <a:cs typeface="Arial" panose="020B0604020202020204" pitchFamily="34" charset="0"/>
              </a:rPr>
              <a:t>&lt;Change information classification in footer&gt;</a:t>
            </a:r>
            <a:endParaRPr lang="en-GB" dirty="0">
              <a:solidFill>
                <a:schemeClr val="bg1"/>
              </a:solidFill>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
        <p:nvSpPr>
          <p:cNvPr id="6" name="Footer Placeholder 5"/>
          <p:cNvSpPr>
            <a:spLocks noGrp="1"/>
          </p:cNvSpPr>
          <p:nvPr>
            <p:ph type="ftr" sz="quarter" idx="18"/>
          </p:nvPr>
        </p:nvSpPr>
        <p:spPr/>
        <p:txBody>
          <a:bodyPr/>
          <a:lstStyle/>
          <a:p>
            <a:pPr algn="l"/>
            <a:r>
              <a:rPr lang="en-GB" dirty="0">
                <a:solidFill>
                  <a:schemeClr val="bg2"/>
                </a:solidFill>
                <a:cs typeface="Arial" charset="0"/>
              </a:rPr>
              <a:t>&lt;Change information classification in footer&gt;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4" name="Footer Placeholder 3"/>
          <p:cNvSpPr>
            <a:spLocks noGrp="1"/>
          </p:cNvSpPr>
          <p:nvPr>
            <p:ph type="ftr" sz="quarter" idx="14"/>
          </p:nvPr>
        </p:nvSpPr>
        <p:spPr/>
        <p:txBody>
          <a:bodyPr/>
          <a:lstStyle/>
          <a:p>
            <a:pPr algn="l"/>
            <a:r>
              <a:rPr lang="en-GB" dirty="0">
                <a:solidFill>
                  <a:schemeClr val="bg2"/>
                </a:solidFill>
                <a:cs typeface="Arial" charset="0"/>
              </a:rPr>
              <a:t>&lt;Change information classification in footer&gt;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defRPr>
            </a:lvl1pPr>
          </a:lstStyle>
          <a:p>
            <a:pPr lvl="0"/>
            <a:r>
              <a:rPr lang="en-US" dirty="0"/>
              <a:t>click to edit Master text styles</a:t>
            </a:r>
          </a:p>
        </p:txBody>
      </p:sp>
      <p:sp>
        <p:nvSpPr>
          <p:cNvPr id="8" name="Text Placeholder 7"/>
          <p:cNvSpPr>
            <a:spLocks noGrp="1"/>
          </p:cNvSpPr>
          <p:nvPr>
            <p:ph type="body" sz="quarter" idx="11"/>
          </p:nvPr>
        </p:nvSpPr>
        <p:spPr>
          <a:xfrm>
            <a:off x="417600" y="2203976"/>
            <a:ext cx="8244000" cy="2030400"/>
          </a:xfrm>
        </p:spPr>
        <p:txBody>
          <a:bodyPr/>
          <a:lstStyle>
            <a:lvl1pPr marL="324000" indent="-324000">
              <a:buFont typeface="Arial" pitchFamily="34" charset="0"/>
              <a:buChar char="•"/>
              <a:tabLst/>
              <a:defRPr/>
            </a:lvl1pPr>
            <a:lvl2pPr marL="230188" indent="0">
              <a:buNone/>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414640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extLst>
      <p:ext uri="{BB962C8B-B14F-4D97-AF65-F5344CB8AC3E}">
        <p14:creationId xmlns:p14="http://schemas.microsoft.com/office/powerpoint/2010/main" val="3510011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22363" y="563044"/>
            <a:ext cx="8244000" cy="2253600"/>
          </a:xfrm>
        </p:spPr>
        <p:txBody>
          <a:bodyPr/>
          <a:lstStyle>
            <a:lvl1pPr marL="0" indent="0">
              <a:buNone/>
              <a:defRPr sz="6600">
                <a:solidFill>
                  <a:schemeClr val="tx2"/>
                </a:solidFill>
                <a:latin typeface="Nokia Pure Headline Ultra Light" panose="020B0204020202020204" pitchFamily="34" charset="0"/>
              </a:defRPr>
            </a:lvl1pPr>
          </a:lstStyle>
          <a:p>
            <a:pPr eaLnBrk="1" hangingPunct="1"/>
            <a:r>
              <a:rPr lang="en-US" dirty="0">
                <a:ea typeface="ヒラギノ角ゴ Pro W3"/>
                <a:cs typeface="ヒラギノ角ゴ Pro W3"/>
              </a:rPr>
              <a:t>main headline in</a:t>
            </a:r>
            <a:br>
              <a:rPr lang="en-US" dirty="0">
                <a:ea typeface="ヒラギノ角ゴ Pro W3"/>
                <a:cs typeface="ヒラギノ角ゴ Pro W3"/>
              </a:rPr>
            </a:br>
            <a:r>
              <a:rPr lang="en-US" dirty="0">
                <a:ea typeface="ヒラギノ角ゴ Pro W3"/>
                <a:cs typeface="ヒラギノ角ゴ Pro W3"/>
              </a:rPr>
              <a:t>lower case here</a:t>
            </a:r>
          </a:p>
        </p:txBody>
      </p:sp>
      <p:sp>
        <p:nvSpPr>
          <p:cNvPr id="6" name="Footer Placeholder 5"/>
          <p:cNvSpPr>
            <a:spLocks noGrp="1"/>
          </p:cNvSpPr>
          <p:nvPr>
            <p:ph type="ftr" sz="quarter" idx="12"/>
          </p:nvPr>
        </p:nvSpPr>
        <p:spPr/>
        <p:txBody>
          <a:bodyPr/>
          <a:lstStyle/>
          <a:p>
            <a:r>
              <a:rPr lang="en-GB" dirty="0">
                <a:solidFill>
                  <a:schemeClr val="bg1"/>
                </a:solidFill>
                <a:cs typeface="Arial" panose="020B0604020202020204" pitchFamily="34" charset="0"/>
              </a:rPr>
              <a:t>&lt;Change information classification in footer&gt;</a:t>
            </a:r>
          </a:p>
        </p:txBody>
      </p:sp>
      <p:sp>
        <p:nvSpPr>
          <p:cNvPr id="7" name="Text Placeholder 7"/>
          <p:cNvSpPr>
            <a:spLocks noGrp="1"/>
          </p:cNvSpPr>
          <p:nvPr>
            <p:ph type="body" sz="quarter" idx="13"/>
          </p:nvPr>
        </p:nvSpPr>
        <p:spPr>
          <a:xfrm>
            <a:off x="422276" y="2659314"/>
            <a:ext cx="8243887" cy="1697037"/>
          </a:xfrm>
        </p:spPr>
        <p:txBody>
          <a:bodyPr/>
          <a:lstStyle/>
          <a:p>
            <a:pPr marL="0" indent="0" eaLnBrk="1" hangingPunct="1">
              <a:buFont typeface="Arial" pitchFamily="34" charset="0"/>
              <a:buNone/>
              <a:defRPr/>
            </a:pPr>
            <a:r>
              <a:rPr lang="en-US" sz="1800" dirty="0"/>
              <a:t>Supporting headline in sentence case here</a:t>
            </a:r>
          </a:p>
          <a:p>
            <a:pPr eaLnBrk="1" hangingPunct="1">
              <a:defRPr/>
            </a:pPr>
            <a:r>
              <a:rPr lang="en-US" sz="1800" dirty="0"/>
              <a:t>Author/Presenter</a:t>
            </a:r>
          </a:p>
          <a:p>
            <a:pPr eaLnBrk="1" hangingPunct="1">
              <a:defRPr/>
            </a:pPr>
            <a:r>
              <a:rPr lang="en-GB" sz="1800" dirty="0"/>
              <a:t>DD-MM-YYYY</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220" y="39903"/>
            <a:ext cx="1567485" cy="66047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dirty="0"/>
              <a:t>Click to edit Master text styles</a:t>
            </a:r>
          </a:p>
          <a:p>
            <a:pPr lvl="1"/>
            <a:r>
              <a:rPr lang="en-US" dirty="0"/>
              <a:t>Second level</a:t>
            </a:r>
          </a:p>
          <a:p>
            <a:pPr lvl="2"/>
            <a:r>
              <a:rPr lang="en-US" dirty="0"/>
              <a:t>Third level</a:t>
            </a:r>
          </a:p>
        </p:txBody>
      </p:sp>
      <p:sp>
        <p:nvSpPr>
          <p:cNvPr id="4" name="Footer Placeholder 3"/>
          <p:cNvSpPr>
            <a:spLocks noGrp="1"/>
          </p:cNvSpPr>
          <p:nvPr>
            <p:ph type="ftr" sz="quarter" idx="11"/>
          </p:nvPr>
        </p:nvSpPr>
        <p:spPr/>
        <p:txBody>
          <a:bodyPr/>
          <a:lstStyle/>
          <a:p>
            <a:r>
              <a:rPr lang="en-GB" dirty="0">
                <a:solidFill>
                  <a:schemeClr val="bg1"/>
                </a:solidFill>
                <a:cs typeface="Arial" panose="020B0604020202020204" pitchFamily="34" charset="0"/>
              </a:rPr>
              <a:t>&lt;Change information classification in footer&gt;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3" name="Footer Placeholder 2"/>
          <p:cNvSpPr>
            <a:spLocks noGrp="1"/>
          </p:cNvSpPr>
          <p:nvPr>
            <p:ph type="ftr" sz="quarter" idx="10"/>
          </p:nvPr>
        </p:nvSpPr>
        <p:spPr/>
        <p:txBody>
          <a:bodyPr/>
          <a:lstStyle/>
          <a:p>
            <a:r>
              <a:rPr lang="en-GB" dirty="0">
                <a:solidFill>
                  <a:schemeClr val="bg1"/>
                </a:solidFill>
                <a:cs typeface="Arial" panose="020B0604020202020204" pitchFamily="34" charset="0"/>
              </a:rPr>
              <a:t>&lt;Change information classification in footer&gt;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
        <p:nvSpPr>
          <p:cNvPr id="4" name="Footer Placeholder 3"/>
          <p:cNvSpPr>
            <a:spLocks noGrp="1"/>
          </p:cNvSpPr>
          <p:nvPr>
            <p:ph type="ftr" sz="quarter" idx="10"/>
          </p:nvPr>
        </p:nvSpPr>
        <p:spPr/>
        <p:txBody>
          <a:bodyPr/>
          <a:lstStyle/>
          <a:p>
            <a:r>
              <a:rPr lang="en-GB" dirty="0">
                <a:solidFill>
                  <a:schemeClr val="bg1"/>
                </a:solidFill>
                <a:cs typeface="Arial" panose="020B0604020202020204" pitchFamily="34" charset="0"/>
              </a:rPr>
              <a:t>&lt;Change information classification in footer&gt;</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mj-lt"/>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a:t>
            </a:r>
            <a:r>
              <a:rPr lang="en-GB" sz="500" b="1" dirty="0">
                <a:solidFill>
                  <a:schemeClr val="tx2"/>
                </a:solidFill>
                <a:latin typeface="+mn-lt"/>
                <a:cs typeface="Arial" panose="020B0604020202020204" pitchFamily="34" charset="0"/>
              </a:rPr>
              <a:t>background</a:t>
            </a:r>
            <a:r>
              <a:rPr lang="en-GB" sz="500" b="1" dirty="0">
                <a:solidFill>
                  <a:schemeClr val="tx2"/>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latin typeface="+mn-lt"/>
                <a:cs typeface="Arial" panose="020B0604020202020204" pitchFamily="34" charset="0"/>
              </a:rPr>
              <a:pPr>
                <a:defRPr/>
              </a:pPr>
              <a:t>‹#›</a:t>
            </a:fld>
            <a:endParaRPr lang="en-GB" dirty="0">
              <a:solidFill>
                <a:schemeClr val="bg2"/>
              </a:solidFill>
              <a:latin typeface="+mn-lt"/>
              <a:cs typeface="Arial" panose="020B0604020202020204" pitchFamily="34" charset="0"/>
            </a:endParaRPr>
          </a:p>
        </p:txBody>
      </p:sp>
      <p:pic>
        <p:nvPicPr>
          <p:cNvPr id="1050" name="Picture 1"/>
          <p:cNvPicPr>
            <a:picLocks/>
          </p:cNvPicPr>
          <p:nvPr/>
        </p:nvPicPr>
        <p:blipFill>
          <a:blip r:embed="rId7"/>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p:nvSpPr>
        <p:spPr>
          <a:xfrm>
            <a:off x="1341438" y="4643438"/>
            <a:ext cx="6078537" cy="122237"/>
          </a:xfrm>
          <a:prstGeom prst="rect">
            <a:avLst/>
          </a:prstGeom>
          <a:noFill/>
        </p:spPr>
        <p:txBody>
          <a:bodyPr lIns="0" tIns="0" rIns="0" bIns="0">
            <a:spAutoFit/>
          </a:bodyPr>
          <a:lstStyle/>
          <a:p>
            <a:r>
              <a:rPr lang="en-GB" sz="800" dirty="0">
                <a:solidFill>
                  <a:schemeClr val="bg2"/>
                </a:solidFill>
                <a:latin typeface="+mn-lt"/>
                <a:cs typeface="Arial" charset="0"/>
              </a:rPr>
              <a:t>© </a:t>
            </a:r>
            <a:r>
              <a:rPr lang="en-GB" sz="800">
                <a:solidFill>
                  <a:schemeClr val="bg2"/>
                </a:solidFill>
                <a:latin typeface="+mn-lt"/>
                <a:cs typeface="Arial" charset="0"/>
              </a:rPr>
              <a:t>Nokia 2017</a:t>
            </a:r>
            <a:endParaRPr lang="en-GB" sz="800" dirty="0">
              <a:solidFill>
                <a:schemeClr val="bg2"/>
              </a:solidFill>
              <a:latin typeface="+mn-lt"/>
              <a:cs typeface="Arial" charset="0"/>
            </a:endParaRPr>
          </a:p>
        </p:txBody>
      </p:sp>
      <p:sp>
        <p:nvSpPr>
          <p:cNvPr id="31" name="Footer Placeholder 29"/>
          <p:cNvSpPr>
            <a:spLocks noGrp="1"/>
          </p:cNvSpPr>
          <p:nvPr>
            <p:ph type="ftr" sz="quarter" idx="3"/>
          </p:nvPr>
        </p:nvSpPr>
        <p:spPr>
          <a:xfrm>
            <a:off x="432000" y="4789325"/>
            <a:ext cx="6080400" cy="122400"/>
          </a:xfrm>
          <a:prstGeom prst="rect">
            <a:avLst/>
          </a:prstGeom>
        </p:spPr>
        <p:txBody>
          <a:bodyPr vert="horz" lIns="0" tIns="0" rIns="0" bIns="0" rtlCol="0" anchor="ctr"/>
          <a:lstStyle>
            <a:lvl1pPr algn="ctr">
              <a:defRPr sz="800">
                <a:solidFill>
                  <a:schemeClr val="tx1">
                    <a:tint val="75000"/>
                  </a:schemeClr>
                </a:solidFill>
                <a:latin typeface="+mn-lt"/>
              </a:defRPr>
            </a:lvl1pPr>
          </a:lstStyle>
          <a:p>
            <a:pPr algn="l"/>
            <a:r>
              <a:rPr lang="en-GB" dirty="0">
                <a:solidFill>
                  <a:schemeClr val="bg2"/>
                </a:solidFill>
                <a:cs typeface="Arial" charset="0"/>
              </a:rPr>
              <a:t>&lt;Change information classification in footer&gt;</a:t>
            </a: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 id="2147483814" r:id="rId4"/>
    <p:sldLayoutId id="2147483816" r:id="rId5"/>
  </p:sldLayoutIdLst>
  <p:hf sldNum="0" hdr="0" dt="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a:ln>
                <a:solidFill>
                  <a:schemeClr val="tx1"/>
                </a:solidFill>
              </a:ln>
              <a:latin typeface="Arial" pitchFamily="34" charset="0"/>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latin typeface="+mn-lt"/>
                <a:cs typeface="Arial" panose="020B0604020202020204" pitchFamily="34" charset="0"/>
              </a:rPr>
              <a:pPr>
                <a:defRPr/>
              </a:pPr>
              <a:t>‹#›</a:t>
            </a:fld>
            <a:endParaRPr lang="en-GB" dirty="0">
              <a:latin typeface="+mn-lt"/>
              <a:cs typeface="Arial" panose="020B0604020202020204" pitchFamily="34" charset="0"/>
            </a:endParaRPr>
          </a:p>
        </p:txBody>
      </p:sp>
      <p:sp>
        <p:nvSpPr>
          <p:cNvPr id="2" name="TextBox 1"/>
          <p:cNvSpPr txBox="1"/>
          <p:nvPr/>
        </p:nvSpPr>
        <p:spPr>
          <a:xfrm>
            <a:off x="1342800" y="4644000"/>
            <a:ext cx="5048250" cy="122237"/>
          </a:xfrm>
          <a:prstGeom prst="rect">
            <a:avLst/>
          </a:prstGeom>
          <a:noFill/>
        </p:spPr>
        <p:txBody>
          <a:bodyPr lIns="0" tIns="0" rIns="0" bIns="0">
            <a:spAutoFit/>
          </a:bodyPr>
          <a:lstStyle/>
          <a:p>
            <a:r>
              <a:rPr lang="en-GB" sz="800" dirty="0">
                <a:solidFill>
                  <a:schemeClr val="bg1"/>
                </a:solidFill>
                <a:latin typeface="+mn-lt"/>
                <a:cs typeface="Arial" charset="0"/>
              </a:rPr>
              <a:t>© </a:t>
            </a:r>
            <a:r>
              <a:rPr lang="en-GB" sz="800">
                <a:solidFill>
                  <a:schemeClr val="bg1"/>
                </a:solidFill>
                <a:latin typeface="+mn-lt"/>
                <a:cs typeface="Arial" charset="0"/>
              </a:rPr>
              <a:t>Nokia 2017</a:t>
            </a:r>
            <a:endParaRPr lang="en-GB" sz="800" dirty="0">
              <a:solidFill>
                <a:schemeClr val="bg1"/>
              </a:solidFill>
              <a:latin typeface="+mn-lt"/>
              <a:cs typeface="Arial" charset="0"/>
            </a:endParaRPr>
          </a:p>
        </p:txBody>
      </p:sp>
      <p:sp>
        <p:nvSpPr>
          <p:cNvPr id="29" name="Footer Placeholder 27"/>
          <p:cNvSpPr>
            <a:spLocks noGrp="1"/>
          </p:cNvSpPr>
          <p:nvPr>
            <p:ph type="ftr" sz="quarter" idx="3"/>
          </p:nvPr>
        </p:nvSpPr>
        <p:spPr>
          <a:xfrm>
            <a:off x="432000" y="4789425"/>
            <a:ext cx="5047200" cy="122400"/>
          </a:xfrm>
          <a:prstGeom prst="rect">
            <a:avLst/>
          </a:prstGeom>
        </p:spPr>
        <p:txBody>
          <a:bodyPr vert="horz" lIns="0" tIns="0" rIns="0" bIns="0" rtlCol="0" anchor="ctr"/>
          <a:lstStyle>
            <a:lvl1pPr algn="l">
              <a:defRPr sz="800">
                <a:solidFill>
                  <a:schemeClr val="tx1">
                    <a:tint val="75000"/>
                  </a:schemeClr>
                </a:solidFill>
                <a:latin typeface="+mn-lt"/>
              </a:defRPr>
            </a:lvl1pPr>
          </a:lstStyle>
          <a:p>
            <a:r>
              <a:rPr lang="en-GB" dirty="0">
                <a:solidFill>
                  <a:schemeClr val="bg1"/>
                </a:solidFill>
                <a:cs typeface="Arial" panose="020B0604020202020204" pitchFamily="34" charset="0"/>
              </a:rPr>
              <a:t>&lt;Change information classification in footer&gt;</a:t>
            </a: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Lst>
  <p:hf sldNum="0" hdr="0" dt="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124192"/>
        </a:solidFill>
        <a:effectLst/>
      </p:bgPr>
    </p:bg>
    <p:spTree>
      <p:nvGrpSpPr>
        <p:cNvPr id="1" name=""/>
        <p:cNvGrpSpPr/>
        <p:nvPr/>
      </p:nvGrpSpPr>
      <p:grpSpPr>
        <a:xfrm>
          <a:off x="0" y="0"/>
          <a:ext cx="0" cy="0"/>
          <a:chOff x="0" y="0"/>
          <a:chExt cx="0" cy="0"/>
        </a:xfrm>
      </p:grpSpPr>
      <p:pic>
        <p:nvPicPr>
          <p:cNvPr id="7" name="Picture 2"/>
          <p:cNvPicPr>
            <a:picLocks noChangeAspect="1"/>
          </p:cNvPicPr>
          <p:nvPr/>
        </p:nvPicPr>
        <p:blipFill>
          <a:blip r:embed="rId3"/>
          <a:srcRect/>
          <a:stretch>
            <a:fillRect/>
          </a:stretch>
        </p:blipFill>
        <p:spPr bwMode="auto">
          <a:xfrm>
            <a:off x="3708400" y="2430463"/>
            <a:ext cx="1727200" cy="282575"/>
          </a:xfrm>
          <a:prstGeom prst="rect">
            <a:avLst/>
          </a:prstGeom>
          <a:noFill/>
          <a:ln w="9525">
            <a:noFill/>
            <a:miter lim="800000"/>
            <a:headEnd/>
            <a:tailEnd/>
          </a:ln>
        </p:spPr>
      </p:pic>
      <p:pic>
        <p:nvPicPr>
          <p:cNvPr id="8" name="Picture 3"/>
          <p:cNvPicPr>
            <a:picLocks noChangeAspect="1"/>
          </p:cNvPicPr>
          <p:nvPr/>
        </p:nvPicPr>
        <p:blipFill>
          <a:blip r:embed="rId3"/>
          <a:srcRect/>
          <a:stretch>
            <a:fillRect/>
          </a:stretch>
        </p:blipFill>
        <p:spPr bwMode="auto">
          <a:xfrm>
            <a:off x="3708400" y="2430463"/>
            <a:ext cx="1727200" cy="2825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13" r:id="rId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5"/>
          <p:cNvSpPr>
            <a:spLocks noGrp="1"/>
          </p:cNvSpPr>
          <p:nvPr>
            <p:ph idx="1"/>
          </p:nvPr>
        </p:nvSpPr>
        <p:spPr/>
        <p:txBody>
          <a:bodyPr/>
          <a:lstStyle/>
          <a:p>
            <a:pPr marL="0" indent="0" eaLnBrk="1" hangingPunct="1">
              <a:buNone/>
            </a:pPr>
            <a:r>
              <a:rPr lang="en-GB" sz="4400">
                <a:solidFill>
                  <a:schemeClr val="bg2"/>
                </a:solidFill>
                <a:ea typeface="ヒラギノ角ゴ Pro W3"/>
                <a:cs typeface="ヒラギノ角ゴ Pro W3"/>
              </a:rPr>
              <a:t>OI#19 – EPC-5GC interworking for N3GPP access</a:t>
            </a:r>
          </a:p>
        </p:txBody>
      </p:sp>
      <p:sp>
        <p:nvSpPr>
          <p:cNvPr id="2" name="Title 1">
            <a:extLst>
              <a:ext uri="{FF2B5EF4-FFF2-40B4-BE49-F238E27FC236}">
                <a16:creationId xmlns:a16="http://schemas.microsoft.com/office/drawing/2014/main" id="{6AD50802-1D1C-4321-AE8A-A241D954E947}"/>
              </a:ext>
            </a:extLst>
          </p:cNvPr>
          <p:cNvSpPr>
            <a:spLocks noGrp="1"/>
          </p:cNvSpPr>
          <p:nvPr>
            <p:ph type="title"/>
          </p:nvPr>
        </p:nvSpPr>
        <p:spPr>
          <a:xfrm>
            <a:off x="7342360" y="279249"/>
            <a:ext cx="1305359" cy="311789"/>
          </a:xfrm>
        </p:spPr>
        <p:txBody>
          <a:bodyPr/>
          <a:lstStyle/>
          <a:p>
            <a:r>
              <a:rPr lang="fr-FR"/>
              <a:t>S2-176927</a:t>
            </a:r>
            <a:endParaRPr lang="en-GB"/>
          </a:p>
        </p:txBody>
      </p:sp>
      <p:sp>
        <p:nvSpPr>
          <p:cNvPr id="8" name="Text Placeholder 7"/>
          <p:cNvSpPr>
            <a:spLocks noGrp="1"/>
          </p:cNvSpPr>
          <p:nvPr>
            <p:ph sz="quarter" idx="13"/>
          </p:nvPr>
        </p:nvSpPr>
        <p:spPr>
          <a:xfrm>
            <a:off x="432000" y="2727803"/>
            <a:ext cx="8227649" cy="301625"/>
          </a:xfrm>
        </p:spPr>
        <p:txBody>
          <a:bodyPr/>
          <a:lstStyle/>
          <a:p>
            <a:pPr>
              <a:defRPr/>
            </a:pPr>
            <a:r>
              <a:rPr lang="fr-FR">
                <a:ea typeface="ヒラギノ角ゴ Pro W3"/>
                <a:cs typeface="ヒラギノ角ゴ Pro W3"/>
              </a:rPr>
              <a:t>Discussion paper</a:t>
            </a:r>
            <a:endParaRPr lang="en-GB" sz="2400">
              <a:ea typeface="ヒラギノ角ゴ Pro W3"/>
              <a:cs typeface="ヒラギノ角ゴ Pro W3"/>
            </a:endParaRPr>
          </a:p>
          <a:p>
            <a:pPr marL="0" indent="0" eaLnBrk="1" hangingPunct="1">
              <a:buNone/>
              <a:defRPr/>
            </a:pPr>
            <a:endParaRPr lang="en-US" sz="1800"/>
          </a:p>
          <a:p>
            <a:pPr marL="0" indent="0" eaLnBrk="1" hangingPunct="1">
              <a:buNone/>
              <a:defRPr/>
            </a:pPr>
            <a:r>
              <a:rPr lang="en-US" sz="1800"/>
              <a:t>Nokia, Nokia Shanghai Bell, Samsung</a:t>
            </a:r>
            <a:endParaRPr lang="en-US" sz="1800" dirty="0"/>
          </a:p>
        </p:txBody>
      </p:sp>
      <p:sp>
        <p:nvSpPr>
          <p:cNvPr id="4" name="Footer Placeholder 8"/>
          <p:cNvSpPr txBox="1">
            <a:spLocks/>
          </p:cNvSpPr>
          <p:nvPr/>
        </p:nvSpPr>
        <p:spPr>
          <a:xfrm>
            <a:off x="432000" y="4789325"/>
            <a:ext cx="6080400" cy="122400"/>
          </a:xfrm>
          <a:prstGeom prst="rect">
            <a:avLst/>
          </a:prstGeom>
        </p:spPr>
        <p:txBody>
          <a:bodyPr lIns="0" tIns="0" rIns="0" bIns="0"/>
          <a:ls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a:lstStyle>
          <a:p>
            <a:r>
              <a:rPr lang="en-US" sz="800" dirty="0">
                <a:solidFill>
                  <a:schemeClr val="bg1"/>
                </a:solidFill>
                <a:latin typeface="+mn-lt"/>
                <a:cs typeface="Arial" charset="0"/>
              </a:rPr>
              <a:t>&lt;Change information classification in footer&gt;</a:t>
            </a:r>
          </a:p>
        </p:txBody>
      </p:sp>
    </p:spTree>
    <p:extLst>
      <p:ext uri="{BB962C8B-B14F-4D97-AF65-F5344CB8AC3E}">
        <p14:creationId xmlns:p14="http://schemas.microsoft.com/office/powerpoint/2010/main" val="1132373319"/>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205736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B1CAA7-3D00-476B-B8F5-5CBD1FE3D238}"/>
              </a:ext>
            </a:extLst>
          </p:cNvPr>
          <p:cNvSpPr>
            <a:spLocks noGrp="1"/>
          </p:cNvSpPr>
          <p:nvPr>
            <p:ph idx="1"/>
          </p:nvPr>
        </p:nvSpPr>
        <p:spPr>
          <a:xfrm>
            <a:off x="417513" y="902413"/>
            <a:ext cx="8229600" cy="3306763"/>
          </a:xfrm>
        </p:spPr>
        <p:txBody>
          <a:bodyPr/>
          <a:lstStyle/>
          <a:p>
            <a:r>
              <a:rPr lang="fr-FR" sz="1200">
                <a:solidFill>
                  <a:srgbClr val="000000"/>
                </a:solidFill>
              </a:rPr>
              <a:t>An UE is attached to 5GC and moves between patchy 5G, patchy WLAN and almost ubiquitous 4G coverage. Assumptions are: </a:t>
            </a:r>
            <a:br>
              <a:rPr lang="fr-FR" sz="1200">
                <a:solidFill>
                  <a:srgbClr val="000000"/>
                </a:solidFill>
              </a:rPr>
            </a:br>
            <a:r>
              <a:rPr lang="fr-FR" sz="1200">
                <a:solidFill>
                  <a:srgbClr val="000000"/>
                </a:solidFill>
              </a:rPr>
              <a:t>a) w</a:t>
            </a:r>
            <a:r>
              <a:rPr lang="en-US" sz="1200">
                <a:solidFill>
                  <a:srgbClr val="000000"/>
                </a:solidFill>
              </a:rPr>
              <a:t>hen the 5G-UE is attached to 5GC via WLAN, it should select an N3IWF (rather than an ePDG). </a:t>
            </a:r>
            <a:br>
              <a:rPr lang="en-US" sz="1200">
                <a:solidFill>
                  <a:srgbClr val="000000"/>
                </a:solidFill>
              </a:rPr>
            </a:br>
            <a:r>
              <a:rPr lang="en-US" sz="1200">
                <a:solidFill>
                  <a:srgbClr val="000000"/>
                </a:solidFill>
              </a:rPr>
              <a:t>b) it is assumed that selecting an N3IWF is independent from whether the UE is attached to 5GC, EPC or no 3GPP coverage </a:t>
            </a:r>
          </a:p>
          <a:p>
            <a:pPr lvl="1"/>
            <a:r>
              <a:rPr lang="en-US" sz="1200">
                <a:solidFill>
                  <a:srgbClr val="000000"/>
                </a:solidFill>
              </a:rPr>
              <a:t>This is obvious when there is no 3GPP coverage</a:t>
            </a:r>
          </a:p>
          <a:p>
            <a:pPr lvl="1"/>
            <a:r>
              <a:rPr lang="en-US" sz="1200">
                <a:solidFill>
                  <a:srgbClr val="000000"/>
                </a:solidFill>
              </a:rPr>
              <a:t>The 5G-UE user expects to get SMS service even if under WLAN coverage only</a:t>
            </a:r>
          </a:p>
          <a:p>
            <a:pPr marL="230188" lvl="1" indent="0">
              <a:buNone/>
            </a:pPr>
            <a:r>
              <a:rPr lang="en-US" sz="1200">
                <a:solidFill>
                  <a:srgbClr val="000000"/>
                </a:solidFill>
              </a:rPr>
              <a:t>c) Operators that have deployed ePDGs with location based selection may update their ePDG into N3IWF/ePDG step by step (see slide 7). </a:t>
            </a:r>
            <a:endParaRPr lang="en-US" sz="1200">
              <a:solidFill>
                <a:srgbClr val="FF0000"/>
              </a:solidFill>
            </a:endParaRPr>
          </a:p>
        </p:txBody>
      </p:sp>
      <p:sp>
        <p:nvSpPr>
          <p:cNvPr id="3" name="Title 2">
            <a:extLst>
              <a:ext uri="{FF2B5EF4-FFF2-40B4-BE49-F238E27FC236}">
                <a16:creationId xmlns:a16="http://schemas.microsoft.com/office/drawing/2014/main" id="{8344A177-61A7-4A38-941E-E332A2B4B637}"/>
              </a:ext>
            </a:extLst>
          </p:cNvPr>
          <p:cNvSpPr>
            <a:spLocks noGrp="1"/>
          </p:cNvSpPr>
          <p:nvPr>
            <p:ph type="title"/>
          </p:nvPr>
        </p:nvSpPr>
        <p:spPr>
          <a:xfrm>
            <a:off x="418120" y="279249"/>
            <a:ext cx="8229600" cy="311789"/>
          </a:xfrm>
        </p:spPr>
        <p:txBody>
          <a:bodyPr/>
          <a:lstStyle/>
          <a:p>
            <a:r>
              <a:rPr lang="fr-FR"/>
              <a:t>EPC IWK for N3GPP</a:t>
            </a:r>
            <a:endParaRPr lang="en-US"/>
          </a:p>
        </p:txBody>
      </p:sp>
      <p:sp>
        <p:nvSpPr>
          <p:cNvPr id="4" name="Content Placeholder 3">
            <a:extLst>
              <a:ext uri="{FF2B5EF4-FFF2-40B4-BE49-F238E27FC236}">
                <a16:creationId xmlns:a16="http://schemas.microsoft.com/office/drawing/2014/main" id="{F5C42278-0B57-44DE-895D-814BA65FF0AA}"/>
              </a:ext>
            </a:extLst>
          </p:cNvPr>
          <p:cNvSpPr>
            <a:spLocks noGrp="1"/>
          </p:cNvSpPr>
          <p:nvPr>
            <p:ph sz="quarter" idx="13"/>
          </p:nvPr>
        </p:nvSpPr>
        <p:spPr/>
        <p:txBody>
          <a:bodyPr/>
          <a:lstStyle/>
          <a:p>
            <a:r>
              <a:rPr lang="fr-FR"/>
              <a:t>Use case description</a:t>
            </a:r>
            <a:endParaRPr lang="en-US"/>
          </a:p>
        </p:txBody>
      </p:sp>
      <p:sp>
        <p:nvSpPr>
          <p:cNvPr id="5" name="Footer Placeholder 4">
            <a:extLst>
              <a:ext uri="{FF2B5EF4-FFF2-40B4-BE49-F238E27FC236}">
                <a16:creationId xmlns:a16="http://schemas.microsoft.com/office/drawing/2014/main" id="{C8906D25-BEFC-44C4-98C2-8FBA10E1D585}"/>
              </a:ext>
            </a:extLst>
          </p:cNvPr>
          <p:cNvSpPr>
            <a:spLocks noGrp="1"/>
          </p:cNvSpPr>
          <p:nvPr>
            <p:ph type="ftr" sz="quarter" idx="14"/>
          </p:nvPr>
        </p:nvSpPr>
        <p:spPr>
          <a:xfrm>
            <a:off x="432000" y="4789325"/>
            <a:ext cx="6080400" cy="122400"/>
          </a:xfrm>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grpSp>
        <p:nvGrpSpPr>
          <p:cNvPr id="9" name="Group 8">
            <a:extLst>
              <a:ext uri="{FF2B5EF4-FFF2-40B4-BE49-F238E27FC236}">
                <a16:creationId xmlns:a16="http://schemas.microsoft.com/office/drawing/2014/main" id="{1F3ED6C3-F152-47B1-BEFB-FFBBA2CB20A2}"/>
              </a:ext>
            </a:extLst>
          </p:cNvPr>
          <p:cNvGrpSpPr>
            <a:grpSpLocks noChangeAspect="1"/>
          </p:cNvGrpSpPr>
          <p:nvPr/>
        </p:nvGrpSpPr>
        <p:grpSpPr>
          <a:xfrm>
            <a:off x="401518" y="2985006"/>
            <a:ext cx="7965242" cy="1695974"/>
            <a:chOff x="401518" y="2949947"/>
            <a:chExt cx="8344626" cy="1776753"/>
          </a:xfrm>
        </p:grpSpPr>
        <p:sp>
          <p:nvSpPr>
            <p:cNvPr id="6" name="Oval 5" title="WLAN">
              <a:extLst>
                <a:ext uri="{FF2B5EF4-FFF2-40B4-BE49-F238E27FC236}">
                  <a16:creationId xmlns:a16="http://schemas.microsoft.com/office/drawing/2014/main" id="{CBB1D2D2-600A-4C21-B6B3-FE28A0866380}"/>
                </a:ext>
              </a:extLst>
            </p:cNvPr>
            <p:cNvSpPr/>
            <p:nvPr/>
          </p:nvSpPr>
          <p:spPr>
            <a:xfrm>
              <a:off x="1332033" y="3656775"/>
              <a:ext cx="1539336" cy="382555"/>
            </a:xfrm>
            <a:prstGeom prst="ellipse">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noAutofit/>
            </a:bodyPr>
            <a:lstStyle/>
            <a:p>
              <a:pPr algn="ctr" fontAlgn="auto">
                <a:spcBef>
                  <a:spcPts val="0"/>
                </a:spcBef>
                <a:spcAft>
                  <a:spcPts val="0"/>
                </a:spcAft>
              </a:pPr>
              <a:r>
                <a:rPr lang="fr-FR" sz="1400" b="1">
                  <a:solidFill>
                    <a:srgbClr val="000000"/>
                  </a:solidFill>
                </a:rPr>
                <a:t>WLAN (via N3IWF)</a:t>
              </a:r>
              <a:endParaRPr lang="en-US" sz="1400" b="1" dirty="0">
                <a:solidFill>
                  <a:srgbClr val="000000"/>
                </a:solidFill>
              </a:endParaRPr>
            </a:p>
          </p:txBody>
        </p:sp>
        <p:sp>
          <p:nvSpPr>
            <p:cNvPr id="7" name="Oval 6" title="WLAN">
              <a:extLst>
                <a:ext uri="{FF2B5EF4-FFF2-40B4-BE49-F238E27FC236}">
                  <a16:creationId xmlns:a16="http://schemas.microsoft.com/office/drawing/2014/main" id="{30DFBAB8-7CB5-4DEC-AE26-FC4DE3743656}"/>
                </a:ext>
              </a:extLst>
            </p:cNvPr>
            <p:cNvSpPr/>
            <p:nvPr/>
          </p:nvSpPr>
          <p:spPr>
            <a:xfrm>
              <a:off x="2192823" y="2971566"/>
              <a:ext cx="1271798" cy="382555"/>
            </a:xfrm>
            <a:prstGeom prst="ellipse">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noAutofit/>
            </a:bodyPr>
            <a:lstStyle/>
            <a:p>
              <a:pPr algn="ctr" fontAlgn="auto">
                <a:spcBef>
                  <a:spcPts val="0"/>
                </a:spcBef>
                <a:spcAft>
                  <a:spcPts val="0"/>
                </a:spcAft>
              </a:pPr>
              <a:r>
                <a:rPr lang="fr-FR" sz="1400" b="1">
                  <a:solidFill>
                    <a:srgbClr val="000000"/>
                  </a:solidFill>
                </a:rPr>
                <a:t>5GS</a:t>
              </a:r>
              <a:endParaRPr lang="en-US" sz="1400" b="1" dirty="0">
                <a:solidFill>
                  <a:srgbClr val="000000"/>
                </a:solidFill>
              </a:endParaRPr>
            </a:p>
          </p:txBody>
        </p:sp>
        <p:sp>
          <p:nvSpPr>
            <p:cNvPr id="10" name="Oval 9" title="WLAN">
              <a:extLst>
                <a:ext uri="{FF2B5EF4-FFF2-40B4-BE49-F238E27FC236}">
                  <a16:creationId xmlns:a16="http://schemas.microsoft.com/office/drawing/2014/main" id="{CB98ECE5-CC75-458F-8B33-67D9AD8304A6}"/>
                </a:ext>
              </a:extLst>
            </p:cNvPr>
            <p:cNvSpPr/>
            <p:nvPr/>
          </p:nvSpPr>
          <p:spPr>
            <a:xfrm>
              <a:off x="1668771" y="4241589"/>
              <a:ext cx="3307223" cy="462792"/>
            </a:xfrm>
            <a:prstGeom prst="ellipse">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noAutofit/>
            </a:bodyPr>
            <a:lstStyle/>
            <a:p>
              <a:pPr algn="ctr" fontAlgn="auto">
                <a:spcBef>
                  <a:spcPts val="0"/>
                </a:spcBef>
                <a:spcAft>
                  <a:spcPts val="0"/>
                </a:spcAft>
              </a:pPr>
              <a:r>
                <a:rPr lang="fr-FR" sz="1400" b="1">
                  <a:solidFill>
                    <a:srgbClr val="000000"/>
                  </a:solidFill>
                </a:rPr>
                <a:t>4GS</a:t>
              </a:r>
              <a:endParaRPr lang="en-US" sz="1400" b="1" dirty="0">
                <a:solidFill>
                  <a:srgbClr val="000000"/>
                </a:solidFill>
              </a:endParaRPr>
            </a:p>
          </p:txBody>
        </p:sp>
        <p:pic>
          <p:nvPicPr>
            <p:cNvPr id="12" name="Graphic 11" descr="Smart Phone">
              <a:extLst>
                <a:ext uri="{FF2B5EF4-FFF2-40B4-BE49-F238E27FC236}">
                  <a16:creationId xmlns:a16="http://schemas.microsoft.com/office/drawing/2014/main" id="{8D51EA79-CE63-493C-8E98-DBF63A35B3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2578" y="2971566"/>
              <a:ext cx="492404" cy="492404"/>
            </a:xfrm>
            <a:prstGeom prst="rect">
              <a:avLst/>
            </a:prstGeom>
          </p:spPr>
        </p:pic>
        <p:cxnSp>
          <p:nvCxnSpPr>
            <p:cNvPr id="14" name="Straight Arrow Connector 13">
              <a:extLst>
                <a:ext uri="{FF2B5EF4-FFF2-40B4-BE49-F238E27FC236}">
                  <a16:creationId xmlns:a16="http://schemas.microsoft.com/office/drawing/2014/main" id="{251FD1E4-1564-4BE5-89B1-EAFD54102A6A}"/>
                </a:ext>
              </a:extLst>
            </p:cNvPr>
            <p:cNvCxnSpPr>
              <a:cxnSpLocks/>
              <a:stCxn id="12" idx="2"/>
              <a:endCxn id="6" idx="2"/>
            </p:cNvCxnSpPr>
            <p:nvPr/>
          </p:nvCxnSpPr>
          <p:spPr>
            <a:xfrm>
              <a:off x="1178780" y="3463970"/>
              <a:ext cx="153253" cy="384083"/>
            </a:xfrm>
            <a:prstGeom prst="straightConnector1">
              <a:avLst/>
            </a:prstGeom>
            <a:ln w="19050" cmpd="sng">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FDEFC061-E5D9-4616-8FDD-2E62631CCE3B}"/>
                </a:ext>
              </a:extLst>
            </p:cNvPr>
            <p:cNvCxnSpPr>
              <a:cxnSpLocks/>
              <a:stCxn id="107" idx="1"/>
              <a:endCxn id="30" idx="5"/>
            </p:cNvCxnSpPr>
            <p:nvPr/>
          </p:nvCxnSpPr>
          <p:spPr>
            <a:xfrm flipH="1" flipV="1">
              <a:off x="5875644" y="3986818"/>
              <a:ext cx="47609" cy="344864"/>
            </a:xfrm>
            <a:prstGeom prst="straightConnector1">
              <a:avLst/>
            </a:prstGeom>
            <a:ln w="19050" cmpd="sng">
              <a:solidFill>
                <a:srgbClr val="FF00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3D1B19FB-6395-4136-A603-6F1A1FEFEAB6}"/>
                </a:ext>
              </a:extLst>
            </p:cNvPr>
            <p:cNvCxnSpPr>
              <a:cxnSpLocks/>
              <a:stCxn id="7" idx="6"/>
            </p:cNvCxnSpPr>
            <p:nvPr/>
          </p:nvCxnSpPr>
          <p:spPr>
            <a:xfrm>
              <a:off x="3464621" y="3162844"/>
              <a:ext cx="105578" cy="1130104"/>
            </a:xfrm>
            <a:prstGeom prst="straightConnector1">
              <a:avLst/>
            </a:prstGeom>
            <a:ln w="19050" cmpd="sng">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32" name="Oval 31" title="WLAN">
              <a:extLst>
                <a:ext uri="{FF2B5EF4-FFF2-40B4-BE49-F238E27FC236}">
                  <a16:creationId xmlns:a16="http://schemas.microsoft.com/office/drawing/2014/main" id="{7EB45A97-6F09-4593-A8E6-30E306164B08}"/>
                </a:ext>
              </a:extLst>
            </p:cNvPr>
            <p:cNvSpPr/>
            <p:nvPr/>
          </p:nvSpPr>
          <p:spPr>
            <a:xfrm>
              <a:off x="4642819" y="2949947"/>
              <a:ext cx="813933" cy="382555"/>
            </a:xfrm>
            <a:prstGeom prst="ellipse">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noAutofit/>
            </a:bodyPr>
            <a:lstStyle/>
            <a:p>
              <a:pPr algn="ctr" fontAlgn="auto">
                <a:spcBef>
                  <a:spcPts val="0"/>
                </a:spcBef>
                <a:spcAft>
                  <a:spcPts val="0"/>
                </a:spcAft>
              </a:pPr>
              <a:r>
                <a:rPr lang="fr-FR" sz="1400" b="1">
                  <a:solidFill>
                    <a:srgbClr val="000000"/>
                  </a:solidFill>
                </a:rPr>
                <a:t>5GS</a:t>
              </a:r>
              <a:endParaRPr lang="en-US" sz="1400" b="1" dirty="0">
                <a:solidFill>
                  <a:srgbClr val="000000"/>
                </a:solidFill>
              </a:endParaRPr>
            </a:p>
          </p:txBody>
        </p:sp>
        <p:sp>
          <p:nvSpPr>
            <p:cNvPr id="59" name="Oval 58" title="WLAN">
              <a:extLst>
                <a:ext uri="{FF2B5EF4-FFF2-40B4-BE49-F238E27FC236}">
                  <a16:creationId xmlns:a16="http://schemas.microsoft.com/office/drawing/2014/main" id="{39ECBBFA-D3BE-4F7D-B383-43562EC0AD75}"/>
                </a:ext>
              </a:extLst>
            </p:cNvPr>
            <p:cNvSpPr/>
            <p:nvPr/>
          </p:nvSpPr>
          <p:spPr>
            <a:xfrm>
              <a:off x="6896980" y="2949947"/>
              <a:ext cx="1271798" cy="382555"/>
            </a:xfrm>
            <a:prstGeom prst="ellipse">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noAutofit/>
            </a:bodyPr>
            <a:lstStyle/>
            <a:p>
              <a:pPr algn="ctr" fontAlgn="auto">
                <a:spcBef>
                  <a:spcPts val="0"/>
                </a:spcBef>
                <a:spcAft>
                  <a:spcPts val="0"/>
                </a:spcAft>
              </a:pPr>
              <a:r>
                <a:rPr lang="fr-FR" sz="1400" b="1">
                  <a:solidFill>
                    <a:srgbClr val="000000"/>
                  </a:solidFill>
                </a:rPr>
                <a:t>5GS</a:t>
              </a:r>
              <a:endParaRPr lang="en-US" sz="1400" b="1" dirty="0">
                <a:solidFill>
                  <a:srgbClr val="000000"/>
                </a:solidFill>
              </a:endParaRPr>
            </a:p>
          </p:txBody>
        </p:sp>
        <p:cxnSp>
          <p:nvCxnSpPr>
            <p:cNvPr id="61" name="Straight Arrow Connector 60">
              <a:extLst>
                <a:ext uri="{FF2B5EF4-FFF2-40B4-BE49-F238E27FC236}">
                  <a16:creationId xmlns:a16="http://schemas.microsoft.com/office/drawing/2014/main" id="{D7FD4145-9E8C-4603-9A75-EA241EE527B5}"/>
                </a:ext>
              </a:extLst>
            </p:cNvPr>
            <p:cNvCxnSpPr>
              <a:cxnSpLocks/>
              <a:endCxn id="59" idx="2"/>
            </p:cNvCxnSpPr>
            <p:nvPr/>
          </p:nvCxnSpPr>
          <p:spPr>
            <a:xfrm flipV="1">
              <a:off x="6854413" y="3141225"/>
              <a:ext cx="42567" cy="1137934"/>
            </a:xfrm>
            <a:prstGeom prst="straightConnector1">
              <a:avLst/>
            </a:prstGeom>
            <a:ln w="19050" cmpd="sng">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2" name="Straight Arrow Connector 61">
              <a:extLst>
                <a:ext uri="{FF2B5EF4-FFF2-40B4-BE49-F238E27FC236}">
                  <a16:creationId xmlns:a16="http://schemas.microsoft.com/office/drawing/2014/main" id="{5A5F3A79-66CA-4ACB-B235-BBFA89CE723D}"/>
                </a:ext>
              </a:extLst>
            </p:cNvPr>
            <p:cNvCxnSpPr>
              <a:cxnSpLocks/>
              <a:stCxn id="59" idx="6"/>
            </p:cNvCxnSpPr>
            <p:nvPr/>
          </p:nvCxnSpPr>
          <p:spPr>
            <a:xfrm>
              <a:off x="8168778" y="3141225"/>
              <a:ext cx="42567" cy="1204478"/>
            </a:xfrm>
            <a:prstGeom prst="straightConnector1">
              <a:avLst/>
            </a:prstGeom>
            <a:ln w="19050" cmpd="sng">
              <a:solidFill>
                <a:srgbClr val="00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6" name="Straight Arrow Connector 65">
              <a:extLst>
                <a:ext uri="{FF2B5EF4-FFF2-40B4-BE49-F238E27FC236}">
                  <a16:creationId xmlns:a16="http://schemas.microsoft.com/office/drawing/2014/main" id="{86C568D9-9D3E-4993-99E5-AE0101CED40D}"/>
                </a:ext>
              </a:extLst>
            </p:cNvPr>
            <p:cNvCxnSpPr>
              <a:cxnSpLocks/>
            </p:cNvCxnSpPr>
            <p:nvPr/>
          </p:nvCxnSpPr>
          <p:spPr>
            <a:xfrm flipV="1">
              <a:off x="4331110" y="3986819"/>
              <a:ext cx="79293" cy="306129"/>
            </a:xfrm>
            <a:prstGeom prst="straightConnector1">
              <a:avLst/>
            </a:prstGeom>
            <a:ln w="19050" cmpd="sng">
              <a:solidFill>
                <a:srgbClr val="FF00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1309B89E-00F6-49E0-829D-9F1AF1ACC0CD}"/>
                </a:ext>
              </a:extLst>
            </p:cNvPr>
            <p:cNvSpPr txBox="1"/>
            <p:nvPr/>
          </p:nvSpPr>
          <p:spPr>
            <a:xfrm>
              <a:off x="401518" y="2971566"/>
              <a:ext cx="654346" cy="307777"/>
            </a:xfrm>
            <a:prstGeom prst="rect">
              <a:avLst/>
            </a:prstGeom>
            <a:noFill/>
          </p:spPr>
          <p:txBody>
            <a:bodyPr wrap="square" rtlCol="0">
              <a:spAutoFit/>
            </a:bodyPr>
            <a:lstStyle/>
            <a:p>
              <a:r>
                <a:rPr lang="fr-FR" sz="1400">
                  <a:latin typeface="+mn-lt"/>
                </a:rPr>
                <a:t>5G UE</a:t>
              </a:r>
              <a:endParaRPr lang="en-US" sz="1400" dirty="0" err="1">
                <a:latin typeface="+mn-lt"/>
              </a:endParaRPr>
            </a:p>
          </p:txBody>
        </p:sp>
        <p:sp>
          <p:nvSpPr>
            <p:cNvPr id="30" name="Oval 29" title="WLAN">
              <a:extLst>
                <a:ext uri="{FF2B5EF4-FFF2-40B4-BE49-F238E27FC236}">
                  <a16:creationId xmlns:a16="http://schemas.microsoft.com/office/drawing/2014/main" id="{4869587D-063E-40AC-8DD5-7A1E10460D52}"/>
                </a:ext>
              </a:extLst>
            </p:cNvPr>
            <p:cNvSpPr/>
            <p:nvPr/>
          </p:nvSpPr>
          <p:spPr>
            <a:xfrm>
              <a:off x="3877248" y="3660287"/>
              <a:ext cx="2341266" cy="382555"/>
            </a:xfrm>
            <a:prstGeom prst="ellipse">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noAutofit/>
            </a:bodyPr>
            <a:lstStyle/>
            <a:p>
              <a:pPr algn="ctr" fontAlgn="auto">
                <a:spcBef>
                  <a:spcPts val="0"/>
                </a:spcBef>
                <a:spcAft>
                  <a:spcPts val="0"/>
                </a:spcAft>
              </a:pPr>
              <a:r>
                <a:rPr lang="fr-FR" sz="1400" b="1">
                  <a:solidFill>
                    <a:srgbClr val="000000"/>
                  </a:solidFill>
                </a:rPr>
                <a:t>WLAN</a:t>
              </a:r>
              <a:endParaRPr lang="en-US" sz="1400" b="1" dirty="0">
                <a:solidFill>
                  <a:srgbClr val="000000"/>
                </a:solidFill>
              </a:endParaRPr>
            </a:p>
          </p:txBody>
        </p:sp>
        <p:cxnSp>
          <p:nvCxnSpPr>
            <p:cNvPr id="63" name="Straight Arrow Connector 62">
              <a:extLst>
                <a:ext uri="{FF2B5EF4-FFF2-40B4-BE49-F238E27FC236}">
                  <a16:creationId xmlns:a16="http://schemas.microsoft.com/office/drawing/2014/main" id="{C7B490CE-FA2C-4C1E-A6EE-A8EB73375C28}"/>
                </a:ext>
              </a:extLst>
            </p:cNvPr>
            <p:cNvCxnSpPr>
              <a:cxnSpLocks/>
              <a:stCxn id="30" idx="0"/>
              <a:endCxn id="32" idx="4"/>
            </p:cNvCxnSpPr>
            <p:nvPr/>
          </p:nvCxnSpPr>
          <p:spPr>
            <a:xfrm flipV="1">
              <a:off x="5047881" y="3332502"/>
              <a:ext cx="1905" cy="327785"/>
            </a:xfrm>
            <a:prstGeom prst="straightConnector1">
              <a:avLst/>
            </a:prstGeom>
            <a:ln w="19050" cmpd="sng">
              <a:solidFill>
                <a:srgbClr val="0000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90" name="Straight Arrow Connector 89">
              <a:extLst>
                <a:ext uri="{FF2B5EF4-FFF2-40B4-BE49-F238E27FC236}">
                  <a16:creationId xmlns:a16="http://schemas.microsoft.com/office/drawing/2014/main" id="{E7F92ED3-C9AB-424B-A448-D065EFEB50E8}"/>
                </a:ext>
              </a:extLst>
            </p:cNvPr>
            <p:cNvCxnSpPr>
              <a:cxnSpLocks/>
              <a:endCxn id="7" idx="3"/>
            </p:cNvCxnSpPr>
            <p:nvPr/>
          </p:nvCxnSpPr>
          <p:spPr>
            <a:xfrm flipV="1">
              <a:off x="2255404" y="3298097"/>
              <a:ext cx="123670" cy="367399"/>
            </a:xfrm>
            <a:prstGeom prst="straightConnector1">
              <a:avLst/>
            </a:prstGeom>
            <a:ln w="19050" cmpd="sng">
              <a:solidFill>
                <a:srgbClr val="0000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95" name="Straight Arrow Connector 94">
              <a:extLst>
                <a:ext uri="{FF2B5EF4-FFF2-40B4-BE49-F238E27FC236}">
                  <a16:creationId xmlns:a16="http://schemas.microsoft.com/office/drawing/2014/main" id="{A1F13D22-CCC7-49BF-9299-F60DDE4916B5}"/>
                </a:ext>
              </a:extLst>
            </p:cNvPr>
            <p:cNvCxnSpPr>
              <a:cxnSpLocks/>
            </p:cNvCxnSpPr>
            <p:nvPr/>
          </p:nvCxnSpPr>
          <p:spPr>
            <a:xfrm flipH="1" flipV="1">
              <a:off x="1877254" y="4019333"/>
              <a:ext cx="48333" cy="382648"/>
            </a:xfrm>
            <a:prstGeom prst="straightConnector1">
              <a:avLst/>
            </a:prstGeom>
            <a:ln w="19050" cmpd="sng">
              <a:solidFill>
                <a:srgbClr val="FF0000"/>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107" name="Oval 106" title="WLAN">
              <a:extLst>
                <a:ext uri="{FF2B5EF4-FFF2-40B4-BE49-F238E27FC236}">
                  <a16:creationId xmlns:a16="http://schemas.microsoft.com/office/drawing/2014/main" id="{A484BAF3-A25C-4A1B-9EEF-91934345A57A}"/>
                </a:ext>
              </a:extLst>
            </p:cNvPr>
            <p:cNvSpPr/>
            <p:nvPr/>
          </p:nvSpPr>
          <p:spPr>
            <a:xfrm>
              <a:off x="5438921" y="4263908"/>
              <a:ext cx="3307223" cy="462792"/>
            </a:xfrm>
            <a:prstGeom prst="ellipse">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noAutofit/>
            </a:bodyPr>
            <a:lstStyle/>
            <a:p>
              <a:pPr algn="ctr" fontAlgn="auto">
                <a:spcBef>
                  <a:spcPts val="0"/>
                </a:spcBef>
                <a:spcAft>
                  <a:spcPts val="0"/>
                </a:spcAft>
              </a:pPr>
              <a:r>
                <a:rPr lang="fr-FR" sz="1400" b="1">
                  <a:solidFill>
                    <a:srgbClr val="000000"/>
                  </a:solidFill>
                </a:rPr>
                <a:t>4GS </a:t>
              </a:r>
              <a:endParaRPr lang="en-US" sz="1400" b="1" dirty="0">
                <a:solidFill>
                  <a:srgbClr val="000000"/>
                </a:solidFill>
              </a:endParaRPr>
            </a:p>
          </p:txBody>
        </p:sp>
        <p:sp>
          <p:nvSpPr>
            <p:cNvPr id="24" name="TextBox 23">
              <a:extLst>
                <a:ext uri="{FF2B5EF4-FFF2-40B4-BE49-F238E27FC236}">
                  <a16:creationId xmlns:a16="http://schemas.microsoft.com/office/drawing/2014/main" id="{58BA3180-E7D4-47CD-8BB8-AC1A46BBB436}"/>
                </a:ext>
              </a:extLst>
            </p:cNvPr>
            <p:cNvSpPr txBox="1"/>
            <p:nvPr/>
          </p:nvSpPr>
          <p:spPr>
            <a:xfrm>
              <a:off x="1197140" y="4059725"/>
              <a:ext cx="1072730" cy="261610"/>
            </a:xfrm>
            <a:prstGeom prst="rect">
              <a:avLst/>
            </a:prstGeom>
            <a:noFill/>
          </p:spPr>
          <p:txBody>
            <a:bodyPr wrap="none" rtlCol="0">
              <a:spAutoFit/>
            </a:bodyPr>
            <a:lstStyle/>
            <a:p>
              <a:r>
                <a:rPr lang="fr-FR" sz="1100">
                  <a:solidFill>
                    <a:srgbClr val="FF0000"/>
                  </a:solidFill>
                  <a:latin typeface="+mn-lt"/>
                </a:rPr>
                <a:t>To be specified</a:t>
              </a:r>
              <a:endParaRPr lang="en-GB" sz="1100" dirty="0" err="1">
                <a:solidFill>
                  <a:srgbClr val="FF0000"/>
                </a:solidFill>
                <a:latin typeface="+mn-lt"/>
              </a:endParaRPr>
            </a:p>
          </p:txBody>
        </p:sp>
        <p:sp>
          <p:nvSpPr>
            <p:cNvPr id="25" name="TextBox 24">
              <a:extLst>
                <a:ext uri="{FF2B5EF4-FFF2-40B4-BE49-F238E27FC236}">
                  <a16:creationId xmlns:a16="http://schemas.microsoft.com/office/drawing/2014/main" id="{A76208BE-FFE4-4D7A-A498-15507F56C427}"/>
                </a:ext>
              </a:extLst>
            </p:cNvPr>
            <p:cNvSpPr txBox="1"/>
            <p:nvPr/>
          </p:nvSpPr>
          <p:spPr>
            <a:xfrm>
              <a:off x="3857339" y="3987978"/>
              <a:ext cx="1072730" cy="261610"/>
            </a:xfrm>
            <a:prstGeom prst="rect">
              <a:avLst/>
            </a:prstGeom>
            <a:noFill/>
          </p:spPr>
          <p:txBody>
            <a:bodyPr wrap="none" rtlCol="0">
              <a:spAutoFit/>
            </a:bodyPr>
            <a:lstStyle/>
            <a:p>
              <a:r>
                <a:rPr lang="fr-FR" sz="1100">
                  <a:solidFill>
                    <a:srgbClr val="FF0000"/>
                  </a:solidFill>
                  <a:latin typeface="+mn-lt"/>
                </a:rPr>
                <a:t>To be specified</a:t>
              </a:r>
              <a:endParaRPr lang="en-GB" sz="1100" dirty="0" err="1">
                <a:solidFill>
                  <a:srgbClr val="FF0000"/>
                </a:solidFill>
                <a:latin typeface="+mn-lt"/>
              </a:endParaRPr>
            </a:p>
          </p:txBody>
        </p:sp>
        <p:sp>
          <p:nvSpPr>
            <p:cNvPr id="26" name="TextBox 25">
              <a:extLst>
                <a:ext uri="{FF2B5EF4-FFF2-40B4-BE49-F238E27FC236}">
                  <a16:creationId xmlns:a16="http://schemas.microsoft.com/office/drawing/2014/main" id="{F6397A81-1FA3-40A8-AAC1-BF9592EC7F8F}"/>
                </a:ext>
              </a:extLst>
            </p:cNvPr>
            <p:cNvSpPr txBox="1"/>
            <p:nvPr/>
          </p:nvSpPr>
          <p:spPr>
            <a:xfrm>
              <a:off x="5300925" y="3996981"/>
              <a:ext cx="1072730" cy="261610"/>
            </a:xfrm>
            <a:prstGeom prst="rect">
              <a:avLst/>
            </a:prstGeom>
            <a:noFill/>
          </p:spPr>
          <p:txBody>
            <a:bodyPr wrap="none" rtlCol="0">
              <a:spAutoFit/>
            </a:bodyPr>
            <a:lstStyle/>
            <a:p>
              <a:r>
                <a:rPr lang="fr-FR" sz="1100">
                  <a:solidFill>
                    <a:srgbClr val="FF0000"/>
                  </a:solidFill>
                  <a:latin typeface="+mn-lt"/>
                </a:rPr>
                <a:t>To be specified</a:t>
              </a:r>
              <a:endParaRPr lang="en-GB" sz="1100" dirty="0" err="1">
                <a:solidFill>
                  <a:srgbClr val="FF0000"/>
                </a:solidFill>
                <a:latin typeface="+mn-lt"/>
              </a:endParaRPr>
            </a:p>
          </p:txBody>
        </p:sp>
      </p:grpSp>
    </p:spTree>
    <p:extLst>
      <p:ext uri="{BB962C8B-B14F-4D97-AF65-F5344CB8AC3E}">
        <p14:creationId xmlns:p14="http://schemas.microsoft.com/office/powerpoint/2010/main" val="36334634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9EABDFC-A790-49B8-8D5D-D1050F1E02D6}"/>
              </a:ext>
            </a:extLst>
          </p:cNvPr>
          <p:cNvSpPr>
            <a:spLocks noGrp="1"/>
          </p:cNvSpPr>
          <p:nvPr>
            <p:ph idx="1"/>
          </p:nvPr>
        </p:nvSpPr>
        <p:spPr/>
        <p:txBody>
          <a:bodyPr/>
          <a:lstStyle/>
          <a:p>
            <a:r>
              <a:rPr lang="fr-FR" sz="1600">
                <a:solidFill>
                  <a:srgbClr val="000000"/>
                </a:solidFill>
              </a:rPr>
              <a:t>When 5G-UE moves between NR and WLAN in the same PLMN, the same AMF can be used. -&gt; This minimizes the accesses to AUSF and UDM as full authentication is not required </a:t>
            </a:r>
            <a:br>
              <a:rPr lang="fr-FR">
                <a:solidFill>
                  <a:srgbClr val="000000"/>
                </a:solidFill>
              </a:rPr>
            </a:br>
            <a:r>
              <a:rPr lang="fr-FR">
                <a:solidFill>
                  <a:srgbClr val="000000"/>
                </a:solidFill>
              </a:rPr>
              <a:t>(</a:t>
            </a:r>
            <a:r>
              <a:rPr lang="fr-FR" sz="1600">
                <a:solidFill>
                  <a:srgbClr val="000000"/>
                </a:solidFill>
              </a:rPr>
              <a:t>If the UE would have selected an ePDG, authentication would be required </a:t>
            </a:r>
            <a:r>
              <a:rPr lang="fr-FR">
                <a:solidFill>
                  <a:srgbClr val="000000"/>
                </a:solidFill>
              </a:rPr>
              <a:t>for</a:t>
            </a:r>
            <a:r>
              <a:rPr lang="fr-FR" sz="1600">
                <a:solidFill>
                  <a:srgbClr val="000000"/>
                </a:solidFill>
              </a:rPr>
              <a:t> both </a:t>
            </a:r>
            <a:r>
              <a:rPr lang="fr-FR">
                <a:solidFill>
                  <a:srgbClr val="000000"/>
                </a:solidFill>
              </a:rPr>
              <a:t>5G to/from WLAN and EPS </a:t>
            </a:r>
            <a:r>
              <a:rPr lang="fr-FR" sz="1600">
                <a:solidFill>
                  <a:srgbClr val="000000"/>
                </a:solidFill>
              </a:rPr>
              <a:t>to WLAN mobility) </a:t>
            </a:r>
          </a:p>
          <a:p>
            <a:r>
              <a:rPr lang="fr-FR">
                <a:solidFill>
                  <a:srgbClr val="000000"/>
                </a:solidFill>
              </a:rPr>
              <a:t>Services such as SMS over NAS are still supported when accessing Core Network via N3IWF even if no access via 3GPP radio. This is not possible via ePDG, which requires SMS over IMS</a:t>
            </a:r>
          </a:p>
          <a:p>
            <a:r>
              <a:rPr lang="fr-FR">
                <a:solidFill>
                  <a:srgbClr val="000000"/>
                </a:solidFill>
              </a:rPr>
              <a:t>Unlike ePDGs, there is no need for 3GPP AAA servers since N3IWF is connected to AMF that handles authentication towards AUSF</a:t>
            </a:r>
          </a:p>
          <a:p>
            <a:r>
              <a:rPr lang="fr-FR">
                <a:solidFill>
                  <a:srgbClr val="000000"/>
                </a:solidFill>
              </a:rPr>
              <a:t>N3IWF-EPS mobility can be supported with </a:t>
            </a:r>
            <a:r>
              <a:rPr lang="fr-FR" b="1">
                <a:solidFill>
                  <a:srgbClr val="000000"/>
                </a:solidFill>
              </a:rPr>
              <a:t>existing procedures</a:t>
            </a:r>
            <a:r>
              <a:rPr lang="fr-FR">
                <a:solidFill>
                  <a:srgbClr val="000000"/>
                </a:solidFill>
              </a:rPr>
              <a:t>: </a:t>
            </a:r>
            <a:br>
              <a:rPr lang="fr-FR">
                <a:solidFill>
                  <a:srgbClr val="000000"/>
                </a:solidFill>
              </a:rPr>
            </a:br>
            <a:r>
              <a:rPr lang="fr-FR">
                <a:solidFill>
                  <a:srgbClr val="000000"/>
                </a:solidFill>
              </a:rPr>
              <a:t>-&gt; For N3IWF to EPS: regular EPC procedures for WLAN handover </a:t>
            </a:r>
            <a:br>
              <a:rPr lang="fr-FR">
                <a:solidFill>
                  <a:srgbClr val="000000"/>
                </a:solidFill>
              </a:rPr>
            </a:br>
            <a:r>
              <a:rPr lang="fr-FR">
                <a:solidFill>
                  <a:srgbClr val="000000"/>
                </a:solidFill>
              </a:rPr>
              <a:t>-&gt; For EPS to N3IWF: regular 5G N3GPP registration + PDU establishment procedure</a:t>
            </a:r>
          </a:p>
          <a:p>
            <a:endParaRPr lang="fr-FR"/>
          </a:p>
          <a:p>
            <a:endParaRPr lang="en-US" sz="1600"/>
          </a:p>
        </p:txBody>
      </p:sp>
      <p:sp>
        <p:nvSpPr>
          <p:cNvPr id="3" name="Title 2">
            <a:extLst>
              <a:ext uri="{FF2B5EF4-FFF2-40B4-BE49-F238E27FC236}">
                <a16:creationId xmlns:a16="http://schemas.microsoft.com/office/drawing/2014/main" id="{AA240FB7-2875-460C-8538-E0B93B949094}"/>
              </a:ext>
            </a:extLst>
          </p:cNvPr>
          <p:cNvSpPr>
            <a:spLocks noGrp="1"/>
          </p:cNvSpPr>
          <p:nvPr>
            <p:ph type="title"/>
          </p:nvPr>
        </p:nvSpPr>
        <p:spPr/>
        <p:txBody>
          <a:bodyPr/>
          <a:lstStyle/>
          <a:p>
            <a:r>
              <a:rPr lang="fr-FR"/>
              <a:t>EPC IWK for N3GPP</a:t>
            </a:r>
            <a:endParaRPr lang="en-US"/>
          </a:p>
        </p:txBody>
      </p:sp>
      <p:sp>
        <p:nvSpPr>
          <p:cNvPr id="7" name="Content Placeholder 6">
            <a:extLst>
              <a:ext uri="{FF2B5EF4-FFF2-40B4-BE49-F238E27FC236}">
                <a16:creationId xmlns:a16="http://schemas.microsoft.com/office/drawing/2014/main" id="{D91F2628-2F2D-468A-A3F8-8A63C3C394CF}"/>
              </a:ext>
            </a:extLst>
          </p:cNvPr>
          <p:cNvSpPr>
            <a:spLocks noGrp="1"/>
          </p:cNvSpPr>
          <p:nvPr>
            <p:ph sz="quarter" idx="13"/>
          </p:nvPr>
        </p:nvSpPr>
        <p:spPr/>
        <p:txBody>
          <a:bodyPr/>
          <a:lstStyle/>
          <a:p>
            <a:r>
              <a:rPr lang="fr-FR"/>
              <a:t>Advantages for accessing Core via N3IWF rather than via ePDG</a:t>
            </a:r>
            <a:endParaRPr lang="en-US"/>
          </a:p>
        </p:txBody>
      </p:sp>
      <p:sp>
        <p:nvSpPr>
          <p:cNvPr id="5" name="Footer Placeholder 4">
            <a:extLst>
              <a:ext uri="{FF2B5EF4-FFF2-40B4-BE49-F238E27FC236}">
                <a16:creationId xmlns:a16="http://schemas.microsoft.com/office/drawing/2014/main" id="{700F142D-0580-4091-B8A6-15B1A9415131}"/>
              </a:ext>
            </a:extLst>
          </p:cNvPr>
          <p:cNvSpPr>
            <a:spLocks noGrp="1"/>
          </p:cNvSpPr>
          <p:nvPr>
            <p:ph type="ftr" sz="quarter" idx="14"/>
          </p:nvPr>
        </p:nvSpPr>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spTree>
    <p:extLst>
      <p:ext uri="{BB962C8B-B14F-4D97-AF65-F5344CB8AC3E}">
        <p14:creationId xmlns:p14="http://schemas.microsoft.com/office/powerpoint/2010/main" val="2088633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70E46C46-B91B-4F82-8366-208EBBC95334}"/>
              </a:ext>
            </a:extLst>
          </p:cNvPr>
          <p:cNvSpPr>
            <a:spLocks noGrp="1"/>
          </p:cNvSpPr>
          <p:nvPr>
            <p:ph idx="1"/>
          </p:nvPr>
        </p:nvSpPr>
        <p:spPr>
          <a:xfrm>
            <a:off x="417513" y="1089025"/>
            <a:ext cx="2643226" cy="3306763"/>
          </a:xfrm>
        </p:spPr>
        <p:txBody>
          <a:bodyPr/>
          <a:lstStyle/>
          <a:p>
            <a:endParaRPr lang="en-US" sz="1200" b="1">
              <a:solidFill>
                <a:srgbClr val="FF0000"/>
              </a:solidFill>
            </a:endParaRPr>
          </a:p>
        </p:txBody>
      </p:sp>
      <p:sp>
        <p:nvSpPr>
          <p:cNvPr id="7" name="Title 6">
            <a:extLst>
              <a:ext uri="{FF2B5EF4-FFF2-40B4-BE49-F238E27FC236}">
                <a16:creationId xmlns:a16="http://schemas.microsoft.com/office/drawing/2014/main" id="{363870C2-0706-4F62-89EF-149FDE343903}"/>
              </a:ext>
            </a:extLst>
          </p:cNvPr>
          <p:cNvSpPr>
            <a:spLocks noGrp="1"/>
          </p:cNvSpPr>
          <p:nvPr>
            <p:ph type="title"/>
          </p:nvPr>
        </p:nvSpPr>
        <p:spPr/>
        <p:txBody>
          <a:bodyPr/>
          <a:lstStyle/>
          <a:p>
            <a:r>
              <a:rPr lang="fr-FR"/>
              <a:t>EPC IWK for N3GPP</a:t>
            </a:r>
            <a:endParaRPr lang="en-US"/>
          </a:p>
        </p:txBody>
      </p:sp>
      <p:sp>
        <p:nvSpPr>
          <p:cNvPr id="2" name="Content Placeholder 1">
            <a:extLst>
              <a:ext uri="{FF2B5EF4-FFF2-40B4-BE49-F238E27FC236}">
                <a16:creationId xmlns:a16="http://schemas.microsoft.com/office/drawing/2014/main" id="{0AC95067-717A-4A98-80F3-329879F6B0AA}"/>
              </a:ext>
            </a:extLst>
          </p:cNvPr>
          <p:cNvSpPr>
            <a:spLocks noGrp="1"/>
          </p:cNvSpPr>
          <p:nvPr>
            <p:ph sz="quarter" idx="13"/>
          </p:nvPr>
        </p:nvSpPr>
        <p:spPr/>
        <p:txBody>
          <a:bodyPr/>
          <a:lstStyle/>
          <a:p>
            <a:r>
              <a:rPr lang="fr-FR"/>
              <a:t>Reference architecture</a:t>
            </a:r>
            <a:endParaRPr lang="en-US"/>
          </a:p>
          <a:p>
            <a:endParaRPr lang="en-GB"/>
          </a:p>
        </p:txBody>
      </p:sp>
      <p:sp>
        <p:nvSpPr>
          <p:cNvPr id="6" name="Footer Placeholder 5">
            <a:extLst>
              <a:ext uri="{FF2B5EF4-FFF2-40B4-BE49-F238E27FC236}">
                <a16:creationId xmlns:a16="http://schemas.microsoft.com/office/drawing/2014/main" id="{ED24F1D4-9100-4828-8C52-5267DAE5787E}"/>
              </a:ext>
            </a:extLst>
          </p:cNvPr>
          <p:cNvSpPr>
            <a:spLocks noGrp="1"/>
          </p:cNvSpPr>
          <p:nvPr>
            <p:ph type="ftr" sz="quarter" idx="14"/>
          </p:nvPr>
        </p:nvSpPr>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pic>
        <p:nvPicPr>
          <p:cNvPr id="11" name="Picture 10">
            <a:extLst>
              <a:ext uri="{FF2B5EF4-FFF2-40B4-BE49-F238E27FC236}">
                <a16:creationId xmlns:a16="http://schemas.microsoft.com/office/drawing/2014/main" id="{B26E3B3D-1FB1-44D1-B27A-F3B491B8565A}"/>
              </a:ext>
            </a:extLst>
          </p:cNvPr>
          <p:cNvPicPr>
            <a:picLocks noChangeAspect="1"/>
          </p:cNvPicPr>
          <p:nvPr/>
        </p:nvPicPr>
        <p:blipFill>
          <a:blip r:embed="rId2"/>
          <a:stretch>
            <a:fillRect/>
          </a:stretch>
        </p:blipFill>
        <p:spPr>
          <a:xfrm>
            <a:off x="3060739" y="849579"/>
            <a:ext cx="5470605" cy="3598361"/>
          </a:xfrm>
          <a:prstGeom prst="rect">
            <a:avLst/>
          </a:prstGeom>
        </p:spPr>
      </p:pic>
      <p:sp>
        <p:nvSpPr>
          <p:cNvPr id="10" name="Speech Bubble: Rectangle with Corners Rounded 9">
            <a:extLst>
              <a:ext uri="{FF2B5EF4-FFF2-40B4-BE49-F238E27FC236}">
                <a16:creationId xmlns:a16="http://schemas.microsoft.com/office/drawing/2014/main" id="{CDA86B83-E8B1-4043-A918-4315C128C62B}"/>
              </a:ext>
            </a:extLst>
          </p:cNvPr>
          <p:cNvSpPr/>
          <p:nvPr/>
        </p:nvSpPr>
        <p:spPr>
          <a:xfrm>
            <a:off x="5347013" y="3360612"/>
            <a:ext cx="1165387" cy="737411"/>
          </a:xfrm>
          <a:prstGeom prst="wedgeRoundRectCallout">
            <a:avLst>
              <a:gd name="adj1" fmla="val 113117"/>
              <a:gd name="adj2" fmla="val 15916"/>
              <a:gd name="adj3" fmla="val 16667"/>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wrap="square" tIns="90000" bIns="90000" rtlCol="0" anchor="t" anchorCtr="0">
            <a:spAutoFit/>
          </a:bodyPr>
          <a:lstStyle/>
          <a:p>
            <a:pPr algn="ctr" fontAlgn="auto">
              <a:spcBef>
                <a:spcPts val="0"/>
              </a:spcBef>
              <a:spcAft>
                <a:spcPts val="0"/>
              </a:spcAft>
            </a:pPr>
            <a:r>
              <a:rPr lang="fr-FR" sz="1050">
                <a:solidFill>
                  <a:srgbClr val="000000"/>
                </a:solidFill>
              </a:rPr>
              <a:t>Same reference  architecture as for NR</a:t>
            </a:r>
            <a:endParaRPr lang="en-GB" sz="1050" dirty="0">
              <a:solidFill>
                <a:srgbClr val="000000"/>
              </a:solidFill>
            </a:endParaRPr>
          </a:p>
        </p:txBody>
      </p:sp>
    </p:spTree>
    <p:extLst>
      <p:ext uri="{BB962C8B-B14F-4D97-AF65-F5344CB8AC3E}">
        <p14:creationId xmlns:p14="http://schemas.microsoft.com/office/powerpoint/2010/main" val="2315397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00406E-86A9-4C30-B802-4766EEB7277D}"/>
              </a:ext>
            </a:extLst>
          </p:cNvPr>
          <p:cNvSpPr>
            <a:spLocks noGrp="1"/>
          </p:cNvSpPr>
          <p:nvPr>
            <p:ph type="title"/>
          </p:nvPr>
        </p:nvSpPr>
        <p:spPr/>
        <p:txBody>
          <a:bodyPr/>
          <a:lstStyle/>
          <a:p>
            <a:r>
              <a:rPr lang="fr-FR"/>
              <a:t>EPC IWK for N3GPP</a:t>
            </a:r>
            <a:endParaRPr lang="en-US"/>
          </a:p>
        </p:txBody>
      </p:sp>
      <p:sp>
        <p:nvSpPr>
          <p:cNvPr id="4" name="Content Placeholder 3">
            <a:extLst>
              <a:ext uri="{FF2B5EF4-FFF2-40B4-BE49-F238E27FC236}">
                <a16:creationId xmlns:a16="http://schemas.microsoft.com/office/drawing/2014/main" id="{52387E4A-5AB1-45DC-AB46-9F48A6E4AAC1}"/>
              </a:ext>
            </a:extLst>
          </p:cNvPr>
          <p:cNvSpPr>
            <a:spLocks noGrp="1"/>
          </p:cNvSpPr>
          <p:nvPr>
            <p:ph sz="quarter" idx="13"/>
          </p:nvPr>
        </p:nvSpPr>
        <p:spPr/>
        <p:txBody>
          <a:bodyPr/>
          <a:lstStyle/>
          <a:p>
            <a:r>
              <a:rPr lang="fr-FR" b="1"/>
              <a:t>Handover from "5GC-</a:t>
            </a:r>
            <a:r>
              <a:rPr lang="en-US" b="1"/>
              <a:t>WLAN" </a:t>
            </a:r>
            <a:r>
              <a:rPr lang="en-US"/>
              <a:t>(i.e. connected to 5GC via N3IWF) </a:t>
            </a:r>
            <a:r>
              <a:rPr lang="en-US" b="1"/>
              <a:t>towards EPS</a:t>
            </a:r>
            <a:endParaRPr lang="en-US" b="1">
              <a:solidFill>
                <a:srgbClr val="FF0000"/>
              </a:solidFill>
            </a:endParaRPr>
          </a:p>
        </p:txBody>
      </p:sp>
      <p:sp>
        <p:nvSpPr>
          <p:cNvPr id="5" name="Footer Placeholder 4">
            <a:extLst>
              <a:ext uri="{FF2B5EF4-FFF2-40B4-BE49-F238E27FC236}">
                <a16:creationId xmlns:a16="http://schemas.microsoft.com/office/drawing/2014/main" id="{77D94E3F-4791-4E65-8D3A-DAD251AAF1C2}"/>
              </a:ext>
            </a:extLst>
          </p:cNvPr>
          <p:cNvSpPr>
            <a:spLocks noGrp="1"/>
          </p:cNvSpPr>
          <p:nvPr>
            <p:ph type="ftr" sz="quarter" idx="14"/>
          </p:nvPr>
        </p:nvSpPr>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sp>
        <p:nvSpPr>
          <p:cNvPr id="7" name="Rectangle 1">
            <a:extLst>
              <a:ext uri="{FF2B5EF4-FFF2-40B4-BE49-F238E27FC236}">
                <a16:creationId xmlns:a16="http://schemas.microsoft.com/office/drawing/2014/main" id="{50625ABE-F68B-4718-B2DB-E3466757EDC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Rectangle 2">
            <a:extLst>
              <a:ext uri="{FF2B5EF4-FFF2-40B4-BE49-F238E27FC236}">
                <a16:creationId xmlns:a16="http://schemas.microsoft.com/office/drawing/2014/main" id="{FB957CED-9130-4014-85BD-28D962BC7705}"/>
              </a:ext>
            </a:extLst>
          </p:cNvPr>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 name="TextBox 1">
            <a:extLst>
              <a:ext uri="{FF2B5EF4-FFF2-40B4-BE49-F238E27FC236}">
                <a16:creationId xmlns:a16="http://schemas.microsoft.com/office/drawing/2014/main" id="{E0858A3C-E738-4821-B3A9-73AAD1C944AF}"/>
              </a:ext>
            </a:extLst>
          </p:cNvPr>
          <p:cNvSpPr txBox="1"/>
          <p:nvPr/>
        </p:nvSpPr>
        <p:spPr>
          <a:xfrm>
            <a:off x="2703756" y="4392307"/>
            <a:ext cx="4838876" cy="369332"/>
          </a:xfrm>
          <a:prstGeom prst="rect">
            <a:avLst/>
          </a:prstGeom>
          <a:noFill/>
        </p:spPr>
        <p:txBody>
          <a:bodyPr wrap="square" rtlCol="0">
            <a:spAutoFit/>
          </a:bodyPr>
          <a:lstStyle/>
          <a:p>
            <a:r>
              <a:rPr lang="fr-FR">
                <a:solidFill>
                  <a:srgbClr val="FF0000"/>
                </a:solidFill>
                <a:latin typeface="+mn-lt"/>
              </a:rPr>
              <a:t>* </a:t>
            </a:r>
            <a:r>
              <a:rPr lang="en-US" altLang="en-US" sz="900">
                <a:solidFill>
                  <a:srgbClr val="FF0000"/>
                </a:solidFill>
              </a:rPr>
              <a:t>only once since MME UE context will not be deleted when the UE goes to the other RAT</a:t>
            </a:r>
            <a:endParaRPr lang="en-GB" dirty="0" err="1">
              <a:solidFill>
                <a:srgbClr val="FF0000"/>
              </a:solidFill>
              <a:latin typeface="+mn-lt"/>
            </a:endParaRPr>
          </a:p>
        </p:txBody>
      </p:sp>
      <p:grpSp>
        <p:nvGrpSpPr>
          <p:cNvPr id="9" name="Group 8">
            <a:extLst>
              <a:ext uri="{FF2B5EF4-FFF2-40B4-BE49-F238E27FC236}">
                <a16:creationId xmlns:a16="http://schemas.microsoft.com/office/drawing/2014/main" id="{1D35C692-7E8D-4A37-BD33-058B090C3F95}"/>
              </a:ext>
            </a:extLst>
          </p:cNvPr>
          <p:cNvGrpSpPr/>
          <p:nvPr/>
        </p:nvGrpSpPr>
        <p:grpSpPr>
          <a:xfrm>
            <a:off x="531813" y="935253"/>
            <a:ext cx="8080376" cy="3456492"/>
            <a:chOff x="531813" y="935253"/>
            <a:chExt cx="8080376" cy="3456492"/>
          </a:xfrm>
        </p:grpSpPr>
        <p:cxnSp>
          <p:nvCxnSpPr>
            <p:cNvPr id="69" name="Straight Arrow Connector 68">
              <a:extLst>
                <a:ext uri="{FF2B5EF4-FFF2-40B4-BE49-F238E27FC236}">
                  <a16:creationId xmlns:a16="http://schemas.microsoft.com/office/drawing/2014/main" id="{4B76077F-5157-4738-975A-B72413D46241}"/>
                </a:ext>
              </a:extLst>
            </p:cNvPr>
            <p:cNvCxnSpPr>
              <a:cxnSpLocks/>
            </p:cNvCxnSpPr>
            <p:nvPr/>
          </p:nvCxnSpPr>
          <p:spPr>
            <a:xfrm>
              <a:off x="800101" y="1655886"/>
              <a:ext cx="4322763"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70" name="Rectangle 69">
              <a:extLst>
                <a:ext uri="{FF2B5EF4-FFF2-40B4-BE49-F238E27FC236}">
                  <a16:creationId xmlns:a16="http://schemas.microsoft.com/office/drawing/2014/main" id="{58771308-9BBA-4743-9B07-49444200326A}"/>
                </a:ext>
              </a:extLst>
            </p:cNvPr>
            <p:cNvSpPr/>
            <p:nvPr/>
          </p:nvSpPr>
          <p:spPr>
            <a:xfrm>
              <a:off x="1524000" y="1014698"/>
              <a:ext cx="856075" cy="276999"/>
            </a:xfrm>
            <a:prstGeom prst="rect">
              <a:avLst/>
            </a:prstGeom>
          </p:spPr>
          <p:txBody>
            <a:bodyPr wrap="square">
              <a:spAutoFit/>
            </a:bodyPr>
            <a:lstStyle/>
            <a:p>
              <a:r>
                <a:rPr lang="en-US" altLang="en-US" sz="1200">
                  <a:solidFill>
                    <a:srgbClr val="000000"/>
                  </a:solidFill>
                  <a:latin typeface="Arial" panose="020B0604020202020204" pitchFamily="34" charset="0"/>
                </a:rPr>
                <a:t>N3IWF</a:t>
              </a:r>
              <a:endParaRPr lang="en-GB" sz="1200"/>
            </a:p>
          </p:txBody>
        </p:sp>
        <p:sp>
          <p:nvSpPr>
            <p:cNvPr id="71" name="Rectangle 35">
              <a:extLst>
                <a:ext uri="{FF2B5EF4-FFF2-40B4-BE49-F238E27FC236}">
                  <a16:creationId xmlns:a16="http://schemas.microsoft.com/office/drawing/2014/main" id="{2DB12824-BA47-4471-9388-5AC05C9D79D2}"/>
                </a:ext>
              </a:extLst>
            </p:cNvPr>
            <p:cNvSpPr>
              <a:spLocks noChangeArrowheads="1"/>
            </p:cNvSpPr>
            <p:nvPr/>
          </p:nvSpPr>
          <p:spPr bwMode="auto">
            <a:xfrm>
              <a:off x="2787651" y="1055856"/>
              <a:ext cx="395288" cy="22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RAN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2" name="Rectangle 25">
              <a:extLst>
                <a:ext uri="{FF2B5EF4-FFF2-40B4-BE49-F238E27FC236}">
                  <a16:creationId xmlns:a16="http://schemas.microsoft.com/office/drawing/2014/main" id="{3985F469-A690-4FB3-841B-B16473AC74FE}"/>
                </a:ext>
              </a:extLst>
            </p:cNvPr>
            <p:cNvSpPr>
              <a:spLocks noChangeArrowheads="1"/>
            </p:cNvSpPr>
            <p:nvPr/>
          </p:nvSpPr>
          <p:spPr bwMode="auto">
            <a:xfrm>
              <a:off x="8129589" y="997883"/>
              <a:ext cx="3365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HSS/UDM</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74" name="Straight Arrow Connector 73">
              <a:extLst>
                <a:ext uri="{FF2B5EF4-FFF2-40B4-BE49-F238E27FC236}">
                  <a16:creationId xmlns:a16="http://schemas.microsoft.com/office/drawing/2014/main" id="{EECECC29-5A5D-4595-AB4E-3BCE89C353AA}"/>
                </a:ext>
              </a:extLst>
            </p:cNvPr>
            <p:cNvCxnSpPr>
              <a:cxnSpLocks/>
            </p:cNvCxnSpPr>
            <p:nvPr/>
          </p:nvCxnSpPr>
          <p:spPr>
            <a:xfrm>
              <a:off x="5097464" y="2191096"/>
              <a:ext cx="3211513" cy="0"/>
            </a:xfrm>
            <a:prstGeom prst="straightConnector1">
              <a:avLst/>
            </a:prstGeom>
            <a:ln w="19050" cmpd="sng">
              <a:solidFill>
                <a:srgbClr val="000000"/>
              </a:solidFill>
              <a:prstDash val="dash"/>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76" name="Rectangle 41">
              <a:extLst>
                <a:ext uri="{FF2B5EF4-FFF2-40B4-BE49-F238E27FC236}">
                  <a16:creationId xmlns:a16="http://schemas.microsoft.com/office/drawing/2014/main" id="{41CF185F-AD50-4917-8C36-EC6DA011758F}"/>
                </a:ext>
              </a:extLst>
            </p:cNvPr>
            <p:cNvSpPr>
              <a:spLocks noChangeArrowheads="1"/>
            </p:cNvSpPr>
            <p:nvPr/>
          </p:nvSpPr>
          <p:spPr bwMode="auto">
            <a:xfrm>
              <a:off x="5519737" y="1992740"/>
              <a:ext cx="286377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2c- Location Update (retrieve of SMF ID) </a:t>
              </a:r>
              <a:r>
                <a:rPr lang="en-US" altLang="en-US" sz="1100">
                  <a:solidFill>
                    <a:srgbClr val="FF0000"/>
                  </a:solidFill>
                </a:rPr>
                <a:t>(*)</a:t>
              </a:r>
              <a:endParaRPr kumimoji="0" lang="en-US" altLang="en-US" sz="1800" b="0" i="0" u="none" strike="noStrike" cap="none" normalizeH="0" baseline="0">
                <a:ln>
                  <a:noFill/>
                </a:ln>
                <a:solidFill>
                  <a:srgbClr val="FF0000"/>
                </a:solidFill>
                <a:effectLst/>
              </a:endParaRPr>
            </a:p>
          </p:txBody>
        </p:sp>
        <p:cxnSp>
          <p:nvCxnSpPr>
            <p:cNvPr id="77" name="Straight Arrow Connector 76">
              <a:extLst>
                <a:ext uri="{FF2B5EF4-FFF2-40B4-BE49-F238E27FC236}">
                  <a16:creationId xmlns:a16="http://schemas.microsoft.com/office/drawing/2014/main" id="{42907947-9778-46A6-932D-1F2B26D47CA0}"/>
                </a:ext>
              </a:extLst>
            </p:cNvPr>
            <p:cNvCxnSpPr>
              <a:cxnSpLocks/>
            </p:cNvCxnSpPr>
            <p:nvPr/>
          </p:nvCxnSpPr>
          <p:spPr>
            <a:xfrm>
              <a:off x="5108259" y="2472455"/>
              <a:ext cx="1079817"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79" name="Rectangle 41">
              <a:extLst>
                <a:ext uri="{FF2B5EF4-FFF2-40B4-BE49-F238E27FC236}">
                  <a16:creationId xmlns:a16="http://schemas.microsoft.com/office/drawing/2014/main" id="{1C0C3BB6-0231-4A7F-8F32-FC0136BC8F94}"/>
                </a:ext>
              </a:extLst>
            </p:cNvPr>
            <p:cNvSpPr>
              <a:spLocks noChangeArrowheads="1"/>
            </p:cNvSpPr>
            <p:nvPr/>
          </p:nvSpPr>
          <p:spPr bwMode="auto">
            <a:xfrm>
              <a:off x="5386389" y="2255913"/>
              <a:ext cx="134812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3- Create Session Rq</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81" name="Straight Arrow Connector 80">
              <a:extLst>
                <a:ext uri="{FF2B5EF4-FFF2-40B4-BE49-F238E27FC236}">
                  <a16:creationId xmlns:a16="http://schemas.microsoft.com/office/drawing/2014/main" id="{557B8011-A150-45E8-9803-F4E3CEC66869}"/>
                </a:ext>
              </a:extLst>
            </p:cNvPr>
            <p:cNvCxnSpPr>
              <a:cxnSpLocks/>
            </p:cNvCxnSpPr>
            <p:nvPr/>
          </p:nvCxnSpPr>
          <p:spPr>
            <a:xfrm>
              <a:off x="6183949" y="2743356"/>
              <a:ext cx="1079817" cy="0"/>
            </a:xfrm>
            <a:prstGeom prst="straightConnector1">
              <a:avLst/>
            </a:prstGeom>
            <a:ln w="19050" cmpd="sng">
              <a:solidFill>
                <a:srgbClr val="000000"/>
              </a:solidFill>
              <a:headEnd type="triangle" w="lg" len="lg"/>
              <a:tailEnd type="none" w="lg" len="lg"/>
            </a:ln>
            <a:effectLst/>
          </p:spPr>
          <p:style>
            <a:lnRef idx="2">
              <a:schemeClr val="accent1"/>
            </a:lnRef>
            <a:fillRef idx="0">
              <a:schemeClr val="accent1"/>
            </a:fillRef>
            <a:effectRef idx="1">
              <a:schemeClr val="accent1"/>
            </a:effectRef>
            <a:fontRef idx="minor">
              <a:schemeClr val="tx1"/>
            </a:fontRef>
          </p:style>
        </p:cxnSp>
        <p:sp>
          <p:nvSpPr>
            <p:cNvPr id="82" name="Rectangle 41">
              <a:extLst>
                <a:ext uri="{FF2B5EF4-FFF2-40B4-BE49-F238E27FC236}">
                  <a16:creationId xmlns:a16="http://schemas.microsoft.com/office/drawing/2014/main" id="{E39AAB9A-5EE5-4968-8FD9-110BB39514A7}"/>
                </a:ext>
              </a:extLst>
            </p:cNvPr>
            <p:cNvSpPr>
              <a:spLocks noChangeArrowheads="1"/>
            </p:cNvSpPr>
            <p:nvPr/>
          </p:nvSpPr>
          <p:spPr bwMode="auto">
            <a:xfrm>
              <a:off x="5357179" y="2542933"/>
              <a:ext cx="149720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4- Create Session Resp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111" name="Straight Arrow Connector 110">
              <a:extLst>
                <a:ext uri="{FF2B5EF4-FFF2-40B4-BE49-F238E27FC236}">
                  <a16:creationId xmlns:a16="http://schemas.microsoft.com/office/drawing/2014/main" id="{517C7C6F-8E26-455C-9E58-39FC6BA7253F}"/>
                </a:ext>
              </a:extLst>
            </p:cNvPr>
            <p:cNvCxnSpPr>
              <a:cxnSpLocks/>
            </p:cNvCxnSpPr>
            <p:nvPr/>
          </p:nvCxnSpPr>
          <p:spPr>
            <a:xfrm flipH="1">
              <a:off x="4048126" y="3640597"/>
              <a:ext cx="3187700"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16" name="Rectangle 41">
              <a:extLst>
                <a:ext uri="{FF2B5EF4-FFF2-40B4-BE49-F238E27FC236}">
                  <a16:creationId xmlns:a16="http://schemas.microsoft.com/office/drawing/2014/main" id="{F4A5C8EC-E0BC-45AA-A7B1-8D95A67DD0B1}"/>
                </a:ext>
              </a:extLst>
            </p:cNvPr>
            <p:cNvSpPr>
              <a:spLocks noChangeArrowheads="1"/>
            </p:cNvSpPr>
            <p:nvPr/>
          </p:nvSpPr>
          <p:spPr bwMode="auto">
            <a:xfrm>
              <a:off x="4159231" y="3438582"/>
              <a:ext cx="34672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5- Namf-com-N1N2-Msg-Transfer [N2 SM Release Rq]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117" name="Straight Arrow Connector 116">
              <a:extLst>
                <a:ext uri="{FF2B5EF4-FFF2-40B4-BE49-F238E27FC236}">
                  <a16:creationId xmlns:a16="http://schemas.microsoft.com/office/drawing/2014/main" id="{41A320BB-09EE-4010-BB9A-F3F90B2B7FD2}"/>
                </a:ext>
              </a:extLst>
            </p:cNvPr>
            <p:cNvCxnSpPr>
              <a:cxnSpLocks/>
            </p:cNvCxnSpPr>
            <p:nvPr/>
          </p:nvCxnSpPr>
          <p:spPr>
            <a:xfrm flipH="1">
              <a:off x="1878013" y="3641666"/>
              <a:ext cx="2170113"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18" name="Rectangle 41">
              <a:extLst>
                <a:ext uri="{FF2B5EF4-FFF2-40B4-BE49-F238E27FC236}">
                  <a16:creationId xmlns:a16="http://schemas.microsoft.com/office/drawing/2014/main" id="{24146447-C0CD-47E6-9C56-5FFBC15F5978}"/>
                </a:ext>
              </a:extLst>
            </p:cNvPr>
            <p:cNvSpPr>
              <a:spLocks noChangeArrowheads="1"/>
            </p:cNvSpPr>
            <p:nvPr/>
          </p:nvSpPr>
          <p:spPr bwMode="auto">
            <a:xfrm>
              <a:off x="1989118" y="3439651"/>
              <a:ext cx="137217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6- N2 SM Release Rq</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120" name="Straight Arrow Connector 119">
              <a:extLst>
                <a:ext uri="{FF2B5EF4-FFF2-40B4-BE49-F238E27FC236}">
                  <a16:creationId xmlns:a16="http://schemas.microsoft.com/office/drawing/2014/main" id="{A2EEA7EF-CD70-4C00-97A6-5586D5FA35CD}"/>
                </a:ext>
              </a:extLst>
            </p:cNvPr>
            <p:cNvCxnSpPr>
              <a:cxnSpLocks/>
            </p:cNvCxnSpPr>
            <p:nvPr/>
          </p:nvCxnSpPr>
          <p:spPr>
            <a:xfrm flipV="1">
              <a:off x="1876426" y="3999695"/>
              <a:ext cx="2229868" cy="2846"/>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21" name="Rectangle 41">
              <a:extLst>
                <a:ext uri="{FF2B5EF4-FFF2-40B4-BE49-F238E27FC236}">
                  <a16:creationId xmlns:a16="http://schemas.microsoft.com/office/drawing/2014/main" id="{723472A7-218A-4A7F-A8E0-42C55A2D976A}"/>
                </a:ext>
              </a:extLst>
            </p:cNvPr>
            <p:cNvSpPr>
              <a:spLocks noChangeArrowheads="1"/>
            </p:cNvSpPr>
            <p:nvPr/>
          </p:nvSpPr>
          <p:spPr bwMode="auto">
            <a:xfrm>
              <a:off x="1990420" y="3797680"/>
              <a:ext cx="142667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7- N2 SM Release Ack</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125" name="Straight Arrow Connector 124">
              <a:extLst>
                <a:ext uri="{FF2B5EF4-FFF2-40B4-BE49-F238E27FC236}">
                  <a16:creationId xmlns:a16="http://schemas.microsoft.com/office/drawing/2014/main" id="{6BDA7B1E-C4EE-48DB-8D3C-E11937B31AB2}"/>
                </a:ext>
              </a:extLst>
            </p:cNvPr>
            <p:cNvCxnSpPr>
              <a:cxnSpLocks/>
            </p:cNvCxnSpPr>
            <p:nvPr/>
          </p:nvCxnSpPr>
          <p:spPr>
            <a:xfrm>
              <a:off x="4051301" y="4001668"/>
              <a:ext cx="3178218"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26" name="Rectangle 41">
              <a:extLst>
                <a:ext uri="{FF2B5EF4-FFF2-40B4-BE49-F238E27FC236}">
                  <a16:creationId xmlns:a16="http://schemas.microsoft.com/office/drawing/2014/main" id="{278AB794-B56F-48C1-99DD-B4C34A939344}"/>
                </a:ext>
              </a:extLst>
            </p:cNvPr>
            <p:cNvSpPr>
              <a:spLocks noChangeArrowheads="1"/>
            </p:cNvSpPr>
            <p:nvPr/>
          </p:nvSpPr>
          <p:spPr bwMode="auto">
            <a:xfrm>
              <a:off x="4106294" y="3798277"/>
              <a:ext cx="406842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8- Nsmf-PDUsession-UpdSMC-Context Rq [N2 SM Release Ack]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129" name="Straight Arrow Connector 128">
              <a:extLst>
                <a:ext uri="{FF2B5EF4-FFF2-40B4-BE49-F238E27FC236}">
                  <a16:creationId xmlns:a16="http://schemas.microsoft.com/office/drawing/2014/main" id="{2C906522-785E-4E12-8EC2-7E9FF22D9FAC}"/>
                </a:ext>
              </a:extLst>
            </p:cNvPr>
            <p:cNvCxnSpPr>
              <a:cxnSpLocks/>
            </p:cNvCxnSpPr>
            <p:nvPr/>
          </p:nvCxnSpPr>
          <p:spPr>
            <a:xfrm flipH="1">
              <a:off x="4032886" y="4327570"/>
              <a:ext cx="3187700"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30" name="Rectangle 41">
              <a:extLst>
                <a:ext uri="{FF2B5EF4-FFF2-40B4-BE49-F238E27FC236}">
                  <a16:creationId xmlns:a16="http://schemas.microsoft.com/office/drawing/2014/main" id="{0D144182-C96D-4DEF-89E5-41AA3FBA68E8}"/>
                </a:ext>
              </a:extLst>
            </p:cNvPr>
            <p:cNvSpPr>
              <a:spLocks noChangeArrowheads="1"/>
            </p:cNvSpPr>
            <p:nvPr/>
          </p:nvSpPr>
          <p:spPr bwMode="auto">
            <a:xfrm>
              <a:off x="4143991" y="4125555"/>
              <a:ext cx="291746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9- Nsmf-PDUsession-UpdSMC-Context Resp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132" name="Straight Arrow Connector 131">
              <a:extLst>
                <a:ext uri="{FF2B5EF4-FFF2-40B4-BE49-F238E27FC236}">
                  <a16:creationId xmlns:a16="http://schemas.microsoft.com/office/drawing/2014/main" id="{860F5DD2-DA76-4E24-993F-256EC58E8B14}"/>
                </a:ext>
              </a:extLst>
            </p:cNvPr>
            <p:cNvCxnSpPr>
              <a:cxnSpLocks/>
            </p:cNvCxnSpPr>
            <p:nvPr/>
          </p:nvCxnSpPr>
          <p:spPr>
            <a:xfrm>
              <a:off x="5097465" y="1902780"/>
              <a:ext cx="3211513" cy="0"/>
            </a:xfrm>
            <a:prstGeom prst="straightConnector1">
              <a:avLst/>
            </a:prstGeom>
            <a:ln w="19050" cmpd="sng">
              <a:solidFill>
                <a:srgbClr val="000000"/>
              </a:solidFill>
              <a:prstDash val="dash"/>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133" name="Rectangle 41">
              <a:extLst>
                <a:ext uri="{FF2B5EF4-FFF2-40B4-BE49-F238E27FC236}">
                  <a16:creationId xmlns:a16="http://schemas.microsoft.com/office/drawing/2014/main" id="{C7E482DB-9C0C-4D75-975B-3E9370264594}"/>
                </a:ext>
              </a:extLst>
            </p:cNvPr>
            <p:cNvSpPr>
              <a:spLocks noChangeArrowheads="1"/>
            </p:cNvSpPr>
            <p:nvPr/>
          </p:nvSpPr>
          <p:spPr bwMode="auto">
            <a:xfrm>
              <a:off x="5519739" y="1704424"/>
              <a:ext cx="23179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2b- Authentication &amp; Authorization </a:t>
              </a:r>
              <a:r>
                <a:rPr lang="en-US" altLang="en-US" sz="1100">
                  <a:solidFill>
                    <a:srgbClr val="FF0000"/>
                  </a:solidFill>
                </a:rPr>
                <a:t>(*)</a:t>
              </a:r>
              <a:endParaRPr kumimoji="0" lang="en-US" altLang="en-US" sz="1800" b="0" i="0" u="none" strike="noStrike" cap="none" normalizeH="0" baseline="0">
                <a:ln>
                  <a:noFill/>
                </a:ln>
                <a:solidFill>
                  <a:srgbClr val="FF0000"/>
                </a:solidFill>
                <a:effectLst/>
              </a:endParaRPr>
            </a:p>
          </p:txBody>
        </p:sp>
        <p:cxnSp>
          <p:nvCxnSpPr>
            <p:cNvPr id="134" name="Straight Arrow Connector 133">
              <a:extLst>
                <a:ext uri="{FF2B5EF4-FFF2-40B4-BE49-F238E27FC236}">
                  <a16:creationId xmlns:a16="http://schemas.microsoft.com/office/drawing/2014/main" id="{5A41EF07-1AFF-4377-82B0-BFA9F3117BAB}"/>
                </a:ext>
              </a:extLst>
            </p:cNvPr>
            <p:cNvCxnSpPr>
              <a:cxnSpLocks/>
            </p:cNvCxnSpPr>
            <p:nvPr/>
          </p:nvCxnSpPr>
          <p:spPr>
            <a:xfrm>
              <a:off x="800101" y="1902782"/>
              <a:ext cx="4308158" cy="0"/>
            </a:xfrm>
            <a:prstGeom prst="straightConnector1">
              <a:avLst/>
            </a:prstGeom>
            <a:ln w="19050" cmpd="sng">
              <a:solidFill>
                <a:srgbClr val="000000"/>
              </a:solidFill>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135" name="Rectangle 41">
              <a:extLst>
                <a:ext uri="{FF2B5EF4-FFF2-40B4-BE49-F238E27FC236}">
                  <a16:creationId xmlns:a16="http://schemas.microsoft.com/office/drawing/2014/main" id="{B960C8CC-CDCF-436D-AEEA-6E7046B02E67}"/>
                </a:ext>
              </a:extLst>
            </p:cNvPr>
            <p:cNvSpPr>
              <a:spLocks noChangeArrowheads="1"/>
            </p:cNvSpPr>
            <p:nvPr/>
          </p:nvSpPr>
          <p:spPr bwMode="auto">
            <a:xfrm>
              <a:off x="2319020" y="1704426"/>
              <a:ext cx="21319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2a- Authentication &amp; Authorization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58" name="Straight Arrow Connector 57">
              <a:extLst>
                <a:ext uri="{FF2B5EF4-FFF2-40B4-BE49-F238E27FC236}">
                  <a16:creationId xmlns:a16="http://schemas.microsoft.com/office/drawing/2014/main" id="{FFB131C2-D2BC-42FC-87C3-A4476AE86F71}"/>
                </a:ext>
              </a:extLst>
            </p:cNvPr>
            <p:cNvCxnSpPr>
              <a:cxnSpLocks/>
            </p:cNvCxnSpPr>
            <p:nvPr/>
          </p:nvCxnSpPr>
          <p:spPr>
            <a:xfrm>
              <a:off x="6167122" y="2472455"/>
              <a:ext cx="1079817"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a:extLst>
                <a:ext uri="{FF2B5EF4-FFF2-40B4-BE49-F238E27FC236}">
                  <a16:creationId xmlns:a16="http://schemas.microsoft.com/office/drawing/2014/main" id="{52D8F09D-1154-4202-A492-9D94495C1095}"/>
                </a:ext>
              </a:extLst>
            </p:cNvPr>
            <p:cNvCxnSpPr>
              <a:cxnSpLocks/>
            </p:cNvCxnSpPr>
            <p:nvPr/>
          </p:nvCxnSpPr>
          <p:spPr>
            <a:xfrm>
              <a:off x="5104132" y="2743356"/>
              <a:ext cx="1079817" cy="0"/>
            </a:xfrm>
            <a:prstGeom prst="straightConnector1">
              <a:avLst/>
            </a:prstGeom>
            <a:ln w="19050" cmpd="sng">
              <a:solidFill>
                <a:srgbClr val="000000"/>
              </a:solidFill>
              <a:headEnd type="triangle" w="lg" len="lg"/>
              <a:tailEnd type="none" w="lg" len="lg"/>
            </a:ln>
            <a:effectLst/>
          </p:spPr>
          <p:style>
            <a:lnRef idx="2">
              <a:schemeClr val="accent1"/>
            </a:lnRef>
            <a:fillRef idx="0">
              <a:schemeClr val="accent1"/>
            </a:fillRef>
            <a:effectRef idx="1">
              <a:schemeClr val="accent1"/>
            </a:effectRef>
            <a:fontRef idx="minor">
              <a:schemeClr val="tx1"/>
            </a:fontRef>
          </p:style>
        </p:cxnSp>
        <p:cxnSp>
          <p:nvCxnSpPr>
            <p:cNvPr id="61" name="Straight Arrow Connector 60">
              <a:extLst>
                <a:ext uri="{FF2B5EF4-FFF2-40B4-BE49-F238E27FC236}">
                  <a16:creationId xmlns:a16="http://schemas.microsoft.com/office/drawing/2014/main" id="{CAF6867E-158A-4FF4-BB4D-8F42B96509F0}"/>
                </a:ext>
              </a:extLst>
            </p:cNvPr>
            <p:cNvCxnSpPr>
              <a:cxnSpLocks/>
            </p:cNvCxnSpPr>
            <p:nvPr/>
          </p:nvCxnSpPr>
          <p:spPr>
            <a:xfrm>
              <a:off x="2946401" y="3042101"/>
              <a:ext cx="2176463" cy="0"/>
            </a:xfrm>
            <a:prstGeom prst="straightConnector1">
              <a:avLst/>
            </a:prstGeom>
            <a:ln w="19050" cmpd="sng">
              <a:solidFill>
                <a:srgbClr val="000000"/>
              </a:solidFill>
              <a:headEnd type="triangle" w="lg" len="lg"/>
              <a:tailEnd type="none" w="lg" len="lg"/>
            </a:ln>
            <a:effectLst/>
          </p:spPr>
          <p:style>
            <a:lnRef idx="2">
              <a:schemeClr val="accent1"/>
            </a:lnRef>
            <a:fillRef idx="0">
              <a:schemeClr val="accent1"/>
            </a:fillRef>
            <a:effectRef idx="1">
              <a:schemeClr val="accent1"/>
            </a:effectRef>
            <a:fontRef idx="minor">
              <a:schemeClr val="tx1"/>
            </a:fontRef>
          </p:style>
        </p:cxnSp>
        <p:sp>
          <p:nvSpPr>
            <p:cNvPr id="63" name="Rectangle 41">
              <a:extLst>
                <a:ext uri="{FF2B5EF4-FFF2-40B4-BE49-F238E27FC236}">
                  <a16:creationId xmlns:a16="http://schemas.microsoft.com/office/drawing/2014/main" id="{4CB4104D-49C2-41DD-9C5C-4D499D57CD05}"/>
                </a:ext>
              </a:extLst>
            </p:cNvPr>
            <p:cNvSpPr>
              <a:spLocks noChangeArrowheads="1"/>
            </p:cNvSpPr>
            <p:nvPr/>
          </p:nvSpPr>
          <p:spPr bwMode="auto">
            <a:xfrm>
              <a:off x="3040261" y="2840653"/>
              <a:ext cx="295914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5- Initial Context Setup Rq [NAS Attach Accept]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64" name="Straight Arrow Connector 63">
              <a:extLst>
                <a:ext uri="{FF2B5EF4-FFF2-40B4-BE49-F238E27FC236}">
                  <a16:creationId xmlns:a16="http://schemas.microsoft.com/office/drawing/2014/main" id="{100DE180-CB71-4B1D-B6E1-80129946921D}"/>
                </a:ext>
              </a:extLst>
            </p:cNvPr>
            <p:cNvCxnSpPr>
              <a:cxnSpLocks/>
            </p:cNvCxnSpPr>
            <p:nvPr/>
          </p:nvCxnSpPr>
          <p:spPr>
            <a:xfrm>
              <a:off x="2947564" y="3339355"/>
              <a:ext cx="2176463" cy="0"/>
            </a:xfrm>
            <a:prstGeom prst="straightConnector1">
              <a:avLst/>
            </a:prstGeom>
            <a:ln w="19050" cmpd="sng">
              <a:solidFill>
                <a:srgbClr val="000000"/>
              </a:solidFill>
              <a:headEnd type="non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65" name="Rectangle 41">
              <a:extLst>
                <a:ext uri="{FF2B5EF4-FFF2-40B4-BE49-F238E27FC236}">
                  <a16:creationId xmlns:a16="http://schemas.microsoft.com/office/drawing/2014/main" id="{C745C28E-2F2F-4350-8094-D97E757A7C01}"/>
                </a:ext>
              </a:extLst>
            </p:cNvPr>
            <p:cNvSpPr>
              <a:spLocks noChangeArrowheads="1"/>
            </p:cNvSpPr>
            <p:nvPr/>
          </p:nvSpPr>
          <p:spPr bwMode="auto">
            <a:xfrm>
              <a:off x="3029701" y="3149630"/>
              <a:ext cx="17937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6- Initial Context Setup Resp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66" name="Straight Arrow Connector 65">
              <a:extLst>
                <a:ext uri="{FF2B5EF4-FFF2-40B4-BE49-F238E27FC236}">
                  <a16:creationId xmlns:a16="http://schemas.microsoft.com/office/drawing/2014/main" id="{59F7F635-3EF8-4C15-9693-B2473E6865C4}"/>
                </a:ext>
              </a:extLst>
            </p:cNvPr>
            <p:cNvCxnSpPr>
              <a:cxnSpLocks/>
            </p:cNvCxnSpPr>
            <p:nvPr/>
          </p:nvCxnSpPr>
          <p:spPr>
            <a:xfrm flipH="1">
              <a:off x="798401" y="3030580"/>
              <a:ext cx="2170113"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67" name="Rectangle 41">
              <a:extLst>
                <a:ext uri="{FF2B5EF4-FFF2-40B4-BE49-F238E27FC236}">
                  <a16:creationId xmlns:a16="http://schemas.microsoft.com/office/drawing/2014/main" id="{92BC0EBA-77B0-4ACF-A978-6812B41DBB9F}"/>
                </a:ext>
              </a:extLst>
            </p:cNvPr>
            <p:cNvSpPr>
              <a:spLocks noChangeArrowheads="1"/>
            </p:cNvSpPr>
            <p:nvPr/>
          </p:nvSpPr>
          <p:spPr bwMode="auto">
            <a:xfrm>
              <a:off x="909506" y="2828565"/>
              <a:ext cx="178574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6- RRC [NAS Attach Accept]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8" name="Speech Bubble: Rectangle with Corners Rounded 67">
              <a:extLst>
                <a:ext uri="{FF2B5EF4-FFF2-40B4-BE49-F238E27FC236}">
                  <a16:creationId xmlns:a16="http://schemas.microsoft.com/office/drawing/2014/main" id="{735DF3DF-7783-4413-A39B-331AB3E998F5}"/>
                </a:ext>
              </a:extLst>
            </p:cNvPr>
            <p:cNvSpPr/>
            <p:nvPr/>
          </p:nvSpPr>
          <p:spPr>
            <a:xfrm>
              <a:off x="3029701" y="1996194"/>
              <a:ext cx="1165387" cy="737411"/>
            </a:xfrm>
            <a:prstGeom prst="wedgeRoundRectCallout">
              <a:avLst>
                <a:gd name="adj1" fmla="val 50346"/>
                <a:gd name="adj2" fmla="val 17156"/>
                <a:gd name="adj3" fmla="val 16667"/>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wrap="square" tIns="90000" bIns="90000" rtlCol="0" anchor="t" anchorCtr="0">
              <a:spAutoFit/>
            </a:bodyPr>
            <a:lstStyle/>
            <a:p>
              <a:pPr algn="ctr" fontAlgn="auto">
                <a:spcBef>
                  <a:spcPts val="0"/>
                </a:spcBef>
                <a:spcAft>
                  <a:spcPts val="0"/>
                </a:spcAft>
              </a:pPr>
              <a:r>
                <a:rPr lang="fr-FR" sz="1050">
                  <a:solidFill>
                    <a:srgbClr val="000000"/>
                  </a:solidFill>
                </a:rPr>
                <a:t>EPS procedure for WLAN to EPS mobility</a:t>
              </a:r>
              <a:endParaRPr lang="en-GB" sz="1050" dirty="0">
                <a:solidFill>
                  <a:srgbClr val="000000"/>
                </a:solidFill>
              </a:endParaRPr>
            </a:p>
          </p:txBody>
        </p:sp>
        <p:sp>
          <p:nvSpPr>
            <p:cNvPr id="73" name="Speech Bubble: Rectangle with Corners Rounded 72">
              <a:extLst>
                <a:ext uri="{FF2B5EF4-FFF2-40B4-BE49-F238E27FC236}">
                  <a16:creationId xmlns:a16="http://schemas.microsoft.com/office/drawing/2014/main" id="{75CC432D-4421-4A03-B657-50009E1CF853}"/>
                </a:ext>
              </a:extLst>
            </p:cNvPr>
            <p:cNvSpPr/>
            <p:nvPr/>
          </p:nvSpPr>
          <p:spPr>
            <a:xfrm>
              <a:off x="539588" y="3475910"/>
              <a:ext cx="1165387" cy="737411"/>
            </a:xfrm>
            <a:prstGeom prst="wedgeRoundRectCallout">
              <a:avLst>
                <a:gd name="adj1" fmla="val 50346"/>
                <a:gd name="adj2" fmla="val 13436"/>
                <a:gd name="adj3" fmla="val 16667"/>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wrap="square" tIns="90000" bIns="90000" rtlCol="0" anchor="t" anchorCtr="0">
              <a:spAutoFit/>
            </a:bodyPr>
            <a:lstStyle/>
            <a:p>
              <a:pPr algn="ctr" fontAlgn="auto">
                <a:spcBef>
                  <a:spcPts val="0"/>
                </a:spcBef>
                <a:spcAft>
                  <a:spcPts val="0"/>
                </a:spcAft>
              </a:pPr>
              <a:r>
                <a:rPr lang="fr-FR" sz="1050">
                  <a:solidFill>
                    <a:srgbClr val="000000"/>
                  </a:solidFill>
                </a:rPr>
                <a:t>Regular 5GC release procedure</a:t>
              </a:r>
              <a:endParaRPr lang="en-GB" sz="1050" dirty="0">
                <a:solidFill>
                  <a:srgbClr val="000000"/>
                </a:solidFill>
              </a:endParaRPr>
            </a:p>
          </p:txBody>
        </p:sp>
        <p:sp>
          <p:nvSpPr>
            <p:cNvPr id="78" name="Rectangle 7">
              <a:extLst>
                <a:ext uri="{FF2B5EF4-FFF2-40B4-BE49-F238E27FC236}">
                  <a16:creationId xmlns:a16="http://schemas.microsoft.com/office/drawing/2014/main" id="{472A64A3-EA19-4B79-BF75-1683C176FBD3}"/>
                </a:ext>
              </a:extLst>
            </p:cNvPr>
            <p:cNvSpPr>
              <a:spLocks noChangeArrowheads="1"/>
            </p:cNvSpPr>
            <p:nvPr/>
          </p:nvSpPr>
          <p:spPr bwMode="auto">
            <a:xfrm>
              <a:off x="1387476" y="935253"/>
              <a:ext cx="985838" cy="431827"/>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0" name="Rectangle 13">
              <a:extLst>
                <a:ext uri="{FF2B5EF4-FFF2-40B4-BE49-F238E27FC236}">
                  <a16:creationId xmlns:a16="http://schemas.microsoft.com/office/drawing/2014/main" id="{64950BB5-E3EE-4163-834A-CC3EB4D61EEB}"/>
                </a:ext>
              </a:extLst>
            </p:cNvPr>
            <p:cNvSpPr>
              <a:spLocks noChangeArrowheads="1"/>
            </p:cNvSpPr>
            <p:nvPr/>
          </p:nvSpPr>
          <p:spPr bwMode="auto">
            <a:xfrm>
              <a:off x="531813" y="950273"/>
              <a:ext cx="525463" cy="416807"/>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3" name="Rectangle 14">
              <a:extLst>
                <a:ext uri="{FF2B5EF4-FFF2-40B4-BE49-F238E27FC236}">
                  <a16:creationId xmlns:a16="http://schemas.microsoft.com/office/drawing/2014/main" id="{D1A7694B-3B62-4224-8692-F8DE5E9BAD85}"/>
                </a:ext>
              </a:extLst>
            </p:cNvPr>
            <p:cNvSpPr>
              <a:spLocks noChangeArrowheads="1"/>
            </p:cNvSpPr>
            <p:nvPr/>
          </p:nvSpPr>
          <p:spPr bwMode="auto">
            <a:xfrm>
              <a:off x="693738" y="1053536"/>
              <a:ext cx="280988" cy="22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 name="Rectangle 15">
              <a:extLst>
                <a:ext uri="{FF2B5EF4-FFF2-40B4-BE49-F238E27FC236}">
                  <a16:creationId xmlns:a16="http://schemas.microsoft.com/office/drawing/2014/main" id="{FAC26284-27A3-4B6A-A85D-7B44D3F59D93}"/>
                </a:ext>
              </a:extLst>
            </p:cNvPr>
            <p:cNvSpPr>
              <a:spLocks noChangeArrowheads="1"/>
            </p:cNvSpPr>
            <p:nvPr/>
          </p:nvSpPr>
          <p:spPr bwMode="auto">
            <a:xfrm>
              <a:off x="2581276" y="950273"/>
              <a:ext cx="722313" cy="429949"/>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5" name="Rectangle 19">
              <a:extLst>
                <a:ext uri="{FF2B5EF4-FFF2-40B4-BE49-F238E27FC236}">
                  <a16:creationId xmlns:a16="http://schemas.microsoft.com/office/drawing/2014/main" id="{3E9A905D-2C2D-4423-88B6-9CFFA59EF4B8}"/>
                </a:ext>
              </a:extLst>
            </p:cNvPr>
            <p:cNvSpPr>
              <a:spLocks noChangeArrowheads="1"/>
            </p:cNvSpPr>
            <p:nvPr/>
          </p:nvSpPr>
          <p:spPr bwMode="auto">
            <a:xfrm>
              <a:off x="4738689" y="944641"/>
              <a:ext cx="704850" cy="431827"/>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6" name="Rectangle 20">
              <a:extLst>
                <a:ext uri="{FF2B5EF4-FFF2-40B4-BE49-F238E27FC236}">
                  <a16:creationId xmlns:a16="http://schemas.microsoft.com/office/drawing/2014/main" id="{70607758-11F0-432C-AFB5-406465A8AA72}"/>
                </a:ext>
              </a:extLst>
            </p:cNvPr>
            <p:cNvSpPr>
              <a:spLocks noChangeArrowheads="1"/>
            </p:cNvSpPr>
            <p:nvPr/>
          </p:nvSpPr>
          <p:spPr bwMode="auto">
            <a:xfrm>
              <a:off x="4949826" y="1053536"/>
              <a:ext cx="328613" cy="16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MME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7" name="Line 21">
              <a:extLst>
                <a:ext uri="{FF2B5EF4-FFF2-40B4-BE49-F238E27FC236}">
                  <a16:creationId xmlns:a16="http://schemas.microsoft.com/office/drawing/2014/main" id="{FDF40F24-E236-4EF9-8C1F-41FAFBC9FDAF}"/>
                </a:ext>
              </a:extLst>
            </p:cNvPr>
            <p:cNvSpPr>
              <a:spLocks noChangeShapeType="1"/>
            </p:cNvSpPr>
            <p:nvPr/>
          </p:nvSpPr>
          <p:spPr bwMode="auto">
            <a:xfrm flipH="1">
              <a:off x="790576" y="1365202"/>
              <a:ext cx="3175" cy="3026543"/>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8" name="Line 22">
              <a:extLst>
                <a:ext uri="{FF2B5EF4-FFF2-40B4-BE49-F238E27FC236}">
                  <a16:creationId xmlns:a16="http://schemas.microsoft.com/office/drawing/2014/main" id="{DEE463CC-9048-45AE-9954-AD84ADFD086C}"/>
                </a:ext>
              </a:extLst>
            </p:cNvPr>
            <p:cNvSpPr>
              <a:spLocks noChangeShapeType="1"/>
            </p:cNvSpPr>
            <p:nvPr/>
          </p:nvSpPr>
          <p:spPr bwMode="auto">
            <a:xfrm flipH="1">
              <a:off x="1830388" y="1365202"/>
              <a:ext cx="49213" cy="2990870"/>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9" name="Line 23">
              <a:extLst>
                <a:ext uri="{FF2B5EF4-FFF2-40B4-BE49-F238E27FC236}">
                  <a16:creationId xmlns:a16="http://schemas.microsoft.com/office/drawing/2014/main" id="{5411EF22-E980-4978-99A9-2FA60E2C53FE}"/>
                </a:ext>
              </a:extLst>
            </p:cNvPr>
            <p:cNvSpPr>
              <a:spLocks noChangeShapeType="1"/>
            </p:cNvSpPr>
            <p:nvPr/>
          </p:nvSpPr>
          <p:spPr bwMode="auto">
            <a:xfrm>
              <a:off x="5097464" y="1376467"/>
              <a:ext cx="47625" cy="2979605"/>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0" name="Rectangle 24">
              <a:extLst>
                <a:ext uri="{FF2B5EF4-FFF2-40B4-BE49-F238E27FC236}">
                  <a16:creationId xmlns:a16="http://schemas.microsoft.com/office/drawing/2014/main" id="{D7C288AC-CEFB-48C2-80A1-4F8B642CF605}"/>
                </a:ext>
              </a:extLst>
            </p:cNvPr>
            <p:cNvSpPr>
              <a:spLocks noChangeArrowheads="1"/>
            </p:cNvSpPr>
            <p:nvPr/>
          </p:nvSpPr>
          <p:spPr bwMode="auto">
            <a:xfrm>
              <a:off x="5827714" y="944641"/>
              <a:ext cx="674688" cy="431827"/>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1" name="Rectangle 25">
              <a:extLst>
                <a:ext uri="{FF2B5EF4-FFF2-40B4-BE49-F238E27FC236}">
                  <a16:creationId xmlns:a16="http://schemas.microsoft.com/office/drawing/2014/main" id="{E4505ACC-F04B-4A39-866C-13EE500ED9ED}"/>
                </a:ext>
              </a:extLst>
            </p:cNvPr>
            <p:cNvSpPr>
              <a:spLocks noChangeArrowheads="1"/>
            </p:cNvSpPr>
            <p:nvPr/>
          </p:nvSpPr>
          <p:spPr bwMode="auto">
            <a:xfrm>
              <a:off x="6019801" y="1053536"/>
              <a:ext cx="336550" cy="16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SGW</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 name="Line 26">
              <a:extLst>
                <a:ext uri="{FF2B5EF4-FFF2-40B4-BE49-F238E27FC236}">
                  <a16:creationId xmlns:a16="http://schemas.microsoft.com/office/drawing/2014/main" id="{84A75815-D2B4-42A6-BCDF-9EEB966149C1}"/>
                </a:ext>
              </a:extLst>
            </p:cNvPr>
            <p:cNvSpPr>
              <a:spLocks noChangeShapeType="1"/>
            </p:cNvSpPr>
            <p:nvPr/>
          </p:nvSpPr>
          <p:spPr bwMode="auto">
            <a:xfrm>
              <a:off x="6165851" y="1376467"/>
              <a:ext cx="46038" cy="2979605"/>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3" name="Line 27">
              <a:extLst>
                <a:ext uri="{FF2B5EF4-FFF2-40B4-BE49-F238E27FC236}">
                  <a16:creationId xmlns:a16="http://schemas.microsoft.com/office/drawing/2014/main" id="{B4DF14F3-BCCC-449C-ABBF-D5D2760749D3}"/>
                </a:ext>
              </a:extLst>
            </p:cNvPr>
            <p:cNvSpPr>
              <a:spLocks noChangeShapeType="1"/>
            </p:cNvSpPr>
            <p:nvPr/>
          </p:nvSpPr>
          <p:spPr bwMode="auto">
            <a:xfrm flipH="1">
              <a:off x="2932113" y="1380222"/>
              <a:ext cx="7938" cy="2975850"/>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4" name="Rectangle 28">
              <a:extLst>
                <a:ext uri="{FF2B5EF4-FFF2-40B4-BE49-F238E27FC236}">
                  <a16:creationId xmlns:a16="http://schemas.microsoft.com/office/drawing/2014/main" id="{FA5C13D9-FEE0-47D2-9696-E1CE9C4DA51D}"/>
                </a:ext>
              </a:extLst>
            </p:cNvPr>
            <p:cNvSpPr>
              <a:spLocks noChangeArrowheads="1"/>
            </p:cNvSpPr>
            <p:nvPr/>
          </p:nvSpPr>
          <p:spPr bwMode="auto">
            <a:xfrm>
              <a:off x="6924676" y="944641"/>
              <a:ext cx="628650" cy="429949"/>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5" name="Rectangle 29">
              <a:extLst>
                <a:ext uri="{FF2B5EF4-FFF2-40B4-BE49-F238E27FC236}">
                  <a16:creationId xmlns:a16="http://schemas.microsoft.com/office/drawing/2014/main" id="{92262A71-6B1A-4076-B9C5-CE45EF48418E}"/>
                </a:ext>
              </a:extLst>
            </p:cNvPr>
            <p:cNvSpPr>
              <a:spLocks noChangeArrowheads="1"/>
            </p:cNvSpPr>
            <p:nvPr/>
          </p:nvSpPr>
          <p:spPr bwMode="auto">
            <a:xfrm>
              <a:off x="7102476" y="1000966"/>
              <a:ext cx="336550" cy="337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100">
                  <a:solidFill>
                    <a:srgbClr val="000000"/>
                  </a:solidFill>
                </a:rPr>
                <a:t>SMF/</a:t>
              </a:r>
              <a:br>
                <a:rPr lang="en-US" altLang="en-US" sz="1100">
                  <a:solidFill>
                    <a:srgbClr val="000000"/>
                  </a:solidFill>
                </a:rPr>
              </a:br>
              <a:r>
                <a:rPr lang="en-US" altLang="en-US" sz="1100">
                  <a:solidFill>
                    <a:srgbClr val="000000"/>
                  </a:solidFill>
                </a:rPr>
                <a:t>UPF</a:t>
              </a:r>
              <a:endParaRPr lang="en-US" altLang="en-US"/>
            </a:p>
          </p:txBody>
        </p:sp>
        <p:sp>
          <p:nvSpPr>
            <p:cNvPr id="96" name="Line 30">
              <a:extLst>
                <a:ext uri="{FF2B5EF4-FFF2-40B4-BE49-F238E27FC236}">
                  <a16:creationId xmlns:a16="http://schemas.microsoft.com/office/drawing/2014/main" id="{515C809B-FD64-41D4-80B8-61280AC0ACD0}"/>
                </a:ext>
              </a:extLst>
            </p:cNvPr>
            <p:cNvSpPr>
              <a:spLocks noChangeShapeType="1"/>
            </p:cNvSpPr>
            <p:nvPr/>
          </p:nvSpPr>
          <p:spPr bwMode="auto">
            <a:xfrm flipH="1">
              <a:off x="7231064" y="1382100"/>
              <a:ext cx="4763" cy="2973972"/>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7" name="Rectangle 31">
              <a:extLst>
                <a:ext uri="{FF2B5EF4-FFF2-40B4-BE49-F238E27FC236}">
                  <a16:creationId xmlns:a16="http://schemas.microsoft.com/office/drawing/2014/main" id="{08EB4169-EF81-4782-9102-04E5982546A1}"/>
                </a:ext>
              </a:extLst>
            </p:cNvPr>
            <p:cNvSpPr>
              <a:spLocks noChangeArrowheads="1"/>
            </p:cNvSpPr>
            <p:nvPr/>
          </p:nvSpPr>
          <p:spPr bwMode="auto">
            <a:xfrm>
              <a:off x="8015289" y="942763"/>
              <a:ext cx="596900" cy="429949"/>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8" name="Rectangle 32">
              <a:extLst>
                <a:ext uri="{FF2B5EF4-FFF2-40B4-BE49-F238E27FC236}">
                  <a16:creationId xmlns:a16="http://schemas.microsoft.com/office/drawing/2014/main" id="{D6EF6C9D-CDA8-41AF-8660-4C9CAD146EFC}"/>
                </a:ext>
              </a:extLst>
            </p:cNvPr>
            <p:cNvSpPr>
              <a:spLocks noChangeArrowheads="1"/>
            </p:cNvSpPr>
            <p:nvPr/>
          </p:nvSpPr>
          <p:spPr bwMode="auto">
            <a:xfrm>
              <a:off x="8145464" y="1006598"/>
              <a:ext cx="0" cy="277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9" name="Line 33">
              <a:extLst>
                <a:ext uri="{FF2B5EF4-FFF2-40B4-BE49-F238E27FC236}">
                  <a16:creationId xmlns:a16="http://schemas.microsoft.com/office/drawing/2014/main" id="{199839F3-812A-45B2-9DCC-266C88105017}"/>
                </a:ext>
              </a:extLst>
            </p:cNvPr>
            <p:cNvSpPr>
              <a:spLocks noChangeShapeType="1"/>
            </p:cNvSpPr>
            <p:nvPr/>
          </p:nvSpPr>
          <p:spPr bwMode="auto">
            <a:xfrm flipH="1">
              <a:off x="8266114" y="1370835"/>
              <a:ext cx="42863" cy="2985238"/>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0" name="Rectangle 34">
              <a:extLst>
                <a:ext uri="{FF2B5EF4-FFF2-40B4-BE49-F238E27FC236}">
                  <a16:creationId xmlns:a16="http://schemas.microsoft.com/office/drawing/2014/main" id="{30FB3D22-3FA7-4DD3-B616-48B1D49DE457}"/>
                </a:ext>
              </a:extLst>
            </p:cNvPr>
            <p:cNvSpPr>
              <a:spLocks noChangeArrowheads="1"/>
            </p:cNvSpPr>
            <p:nvPr/>
          </p:nvSpPr>
          <p:spPr bwMode="auto">
            <a:xfrm>
              <a:off x="3679826" y="950273"/>
              <a:ext cx="674688" cy="429949"/>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1" name="Rectangle 35">
              <a:extLst>
                <a:ext uri="{FF2B5EF4-FFF2-40B4-BE49-F238E27FC236}">
                  <a16:creationId xmlns:a16="http://schemas.microsoft.com/office/drawing/2014/main" id="{556AB6F8-0A58-4122-BF59-1020A2C28E43}"/>
                </a:ext>
              </a:extLst>
            </p:cNvPr>
            <p:cNvSpPr>
              <a:spLocks noChangeArrowheads="1"/>
            </p:cNvSpPr>
            <p:nvPr/>
          </p:nvSpPr>
          <p:spPr bwMode="auto">
            <a:xfrm>
              <a:off x="3867151" y="1068556"/>
              <a:ext cx="298450" cy="16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AMF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 name="Line 36">
              <a:extLst>
                <a:ext uri="{FF2B5EF4-FFF2-40B4-BE49-F238E27FC236}">
                  <a16:creationId xmlns:a16="http://schemas.microsoft.com/office/drawing/2014/main" id="{0E3C8825-3AB6-4134-9E8D-9703BD716EA8}"/>
                </a:ext>
              </a:extLst>
            </p:cNvPr>
            <p:cNvSpPr>
              <a:spLocks noChangeShapeType="1"/>
            </p:cNvSpPr>
            <p:nvPr/>
          </p:nvSpPr>
          <p:spPr bwMode="auto">
            <a:xfrm>
              <a:off x="4022726" y="1380222"/>
              <a:ext cx="22225" cy="2975850"/>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3" name="Rectangle 41">
              <a:extLst>
                <a:ext uri="{FF2B5EF4-FFF2-40B4-BE49-F238E27FC236}">
                  <a16:creationId xmlns:a16="http://schemas.microsoft.com/office/drawing/2014/main" id="{F053AA2F-040E-4A53-B20A-B5F4C9635CB0}"/>
                </a:ext>
              </a:extLst>
            </p:cNvPr>
            <p:cNvSpPr>
              <a:spLocks noChangeArrowheads="1"/>
            </p:cNvSpPr>
            <p:nvPr/>
          </p:nvSpPr>
          <p:spPr bwMode="auto">
            <a:xfrm>
              <a:off x="1309688" y="1453445"/>
              <a:ext cx="1878013" cy="16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1- NAS Attach (handover flag)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4" name="Rectangle 46">
              <a:extLst>
                <a:ext uri="{FF2B5EF4-FFF2-40B4-BE49-F238E27FC236}">
                  <a16:creationId xmlns:a16="http://schemas.microsoft.com/office/drawing/2014/main" id="{F19B690D-FC28-4F26-BECB-83FF25FB46AE}"/>
                </a:ext>
              </a:extLst>
            </p:cNvPr>
            <p:cNvSpPr>
              <a:spLocks noChangeArrowheads="1"/>
            </p:cNvSpPr>
            <p:nvPr/>
          </p:nvSpPr>
          <p:spPr bwMode="auto">
            <a:xfrm>
              <a:off x="5905501" y="2478564"/>
              <a:ext cx="0" cy="277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5" name="Rectangle 49">
              <a:extLst>
                <a:ext uri="{FF2B5EF4-FFF2-40B4-BE49-F238E27FC236}">
                  <a16:creationId xmlns:a16="http://schemas.microsoft.com/office/drawing/2014/main" id="{E122E506-47E4-4672-8259-2F84B7434689}"/>
                </a:ext>
              </a:extLst>
            </p:cNvPr>
            <p:cNvSpPr>
              <a:spLocks noChangeArrowheads="1"/>
            </p:cNvSpPr>
            <p:nvPr/>
          </p:nvSpPr>
          <p:spPr bwMode="auto">
            <a:xfrm>
              <a:off x="6083301" y="2478564"/>
              <a:ext cx="0" cy="277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794294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00406E-86A9-4C30-B802-4766EEB7277D}"/>
              </a:ext>
            </a:extLst>
          </p:cNvPr>
          <p:cNvSpPr>
            <a:spLocks noGrp="1"/>
          </p:cNvSpPr>
          <p:nvPr>
            <p:ph type="title"/>
          </p:nvPr>
        </p:nvSpPr>
        <p:spPr/>
        <p:txBody>
          <a:bodyPr/>
          <a:lstStyle/>
          <a:p>
            <a:r>
              <a:rPr lang="fr-FR"/>
              <a:t>EPC IWK for N3GPP</a:t>
            </a:r>
            <a:endParaRPr lang="en-US"/>
          </a:p>
        </p:txBody>
      </p:sp>
      <p:sp>
        <p:nvSpPr>
          <p:cNvPr id="4" name="Content Placeholder 3">
            <a:extLst>
              <a:ext uri="{FF2B5EF4-FFF2-40B4-BE49-F238E27FC236}">
                <a16:creationId xmlns:a16="http://schemas.microsoft.com/office/drawing/2014/main" id="{52387E4A-5AB1-45DC-AB46-9F48A6E4AAC1}"/>
              </a:ext>
            </a:extLst>
          </p:cNvPr>
          <p:cNvSpPr>
            <a:spLocks noGrp="1"/>
          </p:cNvSpPr>
          <p:nvPr>
            <p:ph sz="quarter" idx="13"/>
          </p:nvPr>
        </p:nvSpPr>
        <p:spPr/>
        <p:txBody>
          <a:bodyPr/>
          <a:lstStyle/>
          <a:p>
            <a:r>
              <a:rPr lang="fr-FR" b="1"/>
              <a:t>Handover from </a:t>
            </a:r>
            <a:r>
              <a:rPr lang="en-US" b="1"/>
              <a:t>EPS to 5G-WLAN" </a:t>
            </a:r>
            <a:r>
              <a:rPr lang="en-US"/>
              <a:t>(i.e. WLAN connected to 5GC via N3IWF)</a:t>
            </a:r>
          </a:p>
        </p:txBody>
      </p:sp>
      <p:sp>
        <p:nvSpPr>
          <p:cNvPr id="5" name="Footer Placeholder 4">
            <a:extLst>
              <a:ext uri="{FF2B5EF4-FFF2-40B4-BE49-F238E27FC236}">
                <a16:creationId xmlns:a16="http://schemas.microsoft.com/office/drawing/2014/main" id="{77D94E3F-4791-4E65-8D3A-DAD251AAF1C2}"/>
              </a:ext>
            </a:extLst>
          </p:cNvPr>
          <p:cNvSpPr>
            <a:spLocks noGrp="1"/>
          </p:cNvSpPr>
          <p:nvPr>
            <p:ph type="ftr" sz="quarter" idx="14"/>
          </p:nvPr>
        </p:nvSpPr>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sp>
        <p:nvSpPr>
          <p:cNvPr id="7" name="Rectangle 1">
            <a:extLst>
              <a:ext uri="{FF2B5EF4-FFF2-40B4-BE49-F238E27FC236}">
                <a16:creationId xmlns:a16="http://schemas.microsoft.com/office/drawing/2014/main" id="{50625ABE-F68B-4718-B2DB-E3466757EDC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Rectangle 2">
            <a:extLst>
              <a:ext uri="{FF2B5EF4-FFF2-40B4-BE49-F238E27FC236}">
                <a16:creationId xmlns:a16="http://schemas.microsoft.com/office/drawing/2014/main" id="{FB957CED-9130-4014-85BD-28D962BC7705}"/>
              </a:ext>
            </a:extLst>
          </p:cNvPr>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pSp>
        <p:nvGrpSpPr>
          <p:cNvPr id="12" name="Group 6">
            <a:extLst>
              <a:ext uri="{FF2B5EF4-FFF2-40B4-BE49-F238E27FC236}">
                <a16:creationId xmlns:a16="http://schemas.microsoft.com/office/drawing/2014/main" id="{CFF9326C-E8CA-42CE-8BBA-1EEFD2CBC534}"/>
              </a:ext>
            </a:extLst>
          </p:cNvPr>
          <p:cNvGrpSpPr>
            <a:grpSpLocks noChangeAspect="1"/>
          </p:cNvGrpSpPr>
          <p:nvPr/>
        </p:nvGrpSpPr>
        <p:grpSpPr bwMode="auto">
          <a:xfrm>
            <a:off x="531813" y="911807"/>
            <a:ext cx="8080376" cy="3629221"/>
            <a:chOff x="335" y="1050"/>
            <a:chExt cx="5090" cy="1933"/>
          </a:xfrm>
        </p:grpSpPr>
        <p:sp>
          <p:nvSpPr>
            <p:cNvPr id="14" name="Rectangle 7">
              <a:extLst>
                <a:ext uri="{FF2B5EF4-FFF2-40B4-BE49-F238E27FC236}">
                  <a16:creationId xmlns:a16="http://schemas.microsoft.com/office/drawing/2014/main" id="{C7B85522-3309-43F3-BA90-94E2674607FE}"/>
                </a:ext>
              </a:extLst>
            </p:cNvPr>
            <p:cNvSpPr>
              <a:spLocks noChangeArrowheads="1"/>
            </p:cNvSpPr>
            <p:nvPr/>
          </p:nvSpPr>
          <p:spPr bwMode="auto">
            <a:xfrm>
              <a:off x="874" y="1050"/>
              <a:ext cx="621" cy="230"/>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0" name="Rectangle 13">
              <a:extLst>
                <a:ext uri="{FF2B5EF4-FFF2-40B4-BE49-F238E27FC236}">
                  <a16:creationId xmlns:a16="http://schemas.microsoft.com/office/drawing/2014/main" id="{8D2BB359-1D7C-4C27-82C3-1D8F784CFA87}"/>
                </a:ext>
              </a:extLst>
            </p:cNvPr>
            <p:cNvSpPr>
              <a:spLocks noChangeArrowheads="1"/>
            </p:cNvSpPr>
            <p:nvPr/>
          </p:nvSpPr>
          <p:spPr bwMode="auto">
            <a:xfrm>
              <a:off x="335" y="1058"/>
              <a:ext cx="331" cy="222"/>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1" name="Rectangle 14">
              <a:extLst>
                <a:ext uri="{FF2B5EF4-FFF2-40B4-BE49-F238E27FC236}">
                  <a16:creationId xmlns:a16="http://schemas.microsoft.com/office/drawing/2014/main" id="{2C88F621-680D-46E3-B823-AEA24931A9CB}"/>
                </a:ext>
              </a:extLst>
            </p:cNvPr>
            <p:cNvSpPr>
              <a:spLocks noChangeArrowheads="1"/>
            </p:cNvSpPr>
            <p:nvPr/>
          </p:nvSpPr>
          <p:spPr bwMode="auto">
            <a:xfrm>
              <a:off x="437" y="1113"/>
              <a:ext cx="177"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5">
              <a:extLst>
                <a:ext uri="{FF2B5EF4-FFF2-40B4-BE49-F238E27FC236}">
                  <a16:creationId xmlns:a16="http://schemas.microsoft.com/office/drawing/2014/main" id="{B05161DB-8903-4342-88A8-AA57C021DE2B}"/>
                </a:ext>
              </a:extLst>
            </p:cNvPr>
            <p:cNvSpPr>
              <a:spLocks noChangeArrowheads="1"/>
            </p:cNvSpPr>
            <p:nvPr/>
          </p:nvSpPr>
          <p:spPr bwMode="auto">
            <a:xfrm>
              <a:off x="1626" y="1058"/>
              <a:ext cx="455" cy="229"/>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6" name="Rectangle 19">
              <a:extLst>
                <a:ext uri="{FF2B5EF4-FFF2-40B4-BE49-F238E27FC236}">
                  <a16:creationId xmlns:a16="http://schemas.microsoft.com/office/drawing/2014/main" id="{CD8D1F1D-3550-4AFA-A545-C8402D63E658}"/>
                </a:ext>
              </a:extLst>
            </p:cNvPr>
            <p:cNvSpPr>
              <a:spLocks noChangeArrowheads="1"/>
            </p:cNvSpPr>
            <p:nvPr/>
          </p:nvSpPr>
          <p:spPr bwMode="auto">
            <a:xfrm>
              <a:off x="2985" y="1055"/>
              <a:ext cx="444" cy="230"/>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7" name="Rectangle 20">
              <a:extLst>
                <a:ext uri="{FF2B5EF4-FFF2-40B4-BE49-F238E27FC236}">
                  <a16:creationId xmlns:a16="http://schemas.microsoft.com/office/drawing/2014/main" id="{A61A8E2C-CFF6-46A3-8DD9-3EA8DF666A5E}"/>
                </a:ext>
              </a:extLst>
            </p:cNvPr>
            <p:cNvSpPr>
              <a:spLocks noChangeArrowheads="1"/>
            </p:cNvSpPr>
            <p:nvPr/>
          </p:nvSpPr>
          <p:spPr bwMode="auto">
            <a:xfrm>
              <a:off x="3118" y="1113"/>
              <a:ext cx="18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AMF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 name="Line 21">
              <a:extLst>
                <a:ext uri="{FF2B5EF4-FFF2-40B4-BE49-F238E27FC236}">
                  <a16:creationId xmlns:a16="http://schemas.microsoft.com/office/drawing/2014/main" id="{F0DCCCAF-188B-40DC-80E0-D89283245B28}"/>
                </a:ext>
              </a:extLst>
            </p:cNvPr>
            <p:cNvSpPr>
              <a:spLocks noChangeShapeType="1"/>
            </p:cNvSpPr>
            <p:nvPr/>
          </p:nvSpPr>
          <p:spPr bwMode="auto">
            <a:xfrm flipH="1">
              <a:off x="494" y="1279"/>
              <a:ext cx="6" cy="1704"/>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9" name="Line 22">
              <a:extLst>
                <a:ext uri="{FF2B5EF4-FFF2-40B4-BE49-F238E27FC236}">
                  <a16:creationId xmlns:a16="http://schemas.microsoft.com/office/drawing/2014/main" id="{E79A1353-B895-473B-A17A-50B4B7FF696A}"/>
                </a:ext>
              </a:extLst>
            </p:cNvPr>
            <p:cNvSpPr>
              <a:spLocks noChangeShapeType="1"/>
            </p:cNvSpPr>
            <p:nvPr/>
          </p:nvSpPr>
          <p:spPr bwMode="auto">
            <a:xfrm flipH="1">
              <a:off x="1173" y="1279"/>
              <a:ext cx="11" cy="1704"/>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0" name="Line 23">
              <a:extLst>
                <a:ext uri="{FF2B5EF4-FFF2-40B4-BE49-F238E27FC236}">
                  <a16:creationId xmlns:a16="http://schemas.microsoft.com/office/drawing/2014/main" id="{BC54A62D-9484-434C-9DEF-9E565BB8D074}"/>
                </a:ext>
              </a:extLst>
            </p:cNvPr>
            <p:cNvSpPr>
              <a:spLocks noChangeShapeType="1"/>
            </p:cNvSpPr>
            <p:nvPr/>
          </p:nvSpPr>
          <p:spPr bwMode="auto">
            <a:xfrm flipH="1">
              <a:off x="3198" y="1285"/>
              <a:ext cx="13" cy="1698"/>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1" name="Rectangle 24">
              <a:extLst>
                <a:ext uri="{FF2B5EF4-FFF2-40B4-BE49-F238E27FC236}">
                  <a16:creationId xmlns:a16="http://schemas.microsoft.com/office/drawing/2014/main" id="{DDC12F87-079C-4CF4-BF91-58DBC37FA19F}"/>
                </a:ext>
              </a:extLst>
            </p:cNvPr>
            <p:cNvSpPr>
              <a:spLocks noChangeArrowheads="1"/>
            </p:cNvSpPr>
            <p:nvPr/>
          </p:nvSpPr>
          <p:spPr bwMode="auto">
            <a:xfrm>
              <a:off x="3671" y="1055"/>
              <a:ext cx="425" cy="230"/>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2" name="Rectangle 25">
              <a:extLst>
                <a:ext uri="{FF2B5EF4-FFF2-40B4-BE49-F238E27FC236}">
                  <a16:creationId xmlns:a16="http://schemas.microsoft.com/office/drawing/2014/main" id="{2AB4E845-6947-4EEE-9998-8B134790F9B7}"/>
                </a:ext>
              </a:extLst>
            </p:cNvPr>
            <p:cNvSpPr>
              <a:spLocks noChangeArrowheads="1"/>
            </p:cNvSpPr>
            <p:nvPr/>
          </p:nvSpPr>
          <p:spPr bwMode="auto">
            <a:xfrm>
              <a:off x="3792" y="1113"/>
              <a:ext cx="212"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SGW</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 name="Line 26">
              <a:extLst>
                <a:ext uri="{FF2B5EF4-FFF2-40B4-BE49-F238E27FC236}">
                  <a16:creationId xmlns:a16="http://schemas.microsoft.com/office/drawing/2014/main" id="{25655B1D-E5FA-4B55-80FB-73C0A21B2BA3}"/>
                </a:ext>
              </a:extLst>
            </p:cNvPr>
            <p:cNvSpPr>
              <a:spLocks noChangeShapeType="1"/>
            </p:cNvSpPr>
            <p:nvPr/>
          </p:nvSpPr>
          <p:spPr bwMode="auto">
            <a:xfrm flipH="1">
              <a:off x="3869" y="1285"/>
              <a:ext cx="15" cy="1698"/>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4" name="Line 27">
              <a:extLst>
                <a:ext uri="{FF2B5EF4-FFF2-40B4-BE49-F238E27FC236}">
                  <a16:creationId xmlns:a16="http://schemas.microsoft.com/office/drawing/2014/main" id="{83218E0E-8BD8-4396-85D0-BC57A4C08EA1}"/>
                </a:ext>
              </a:extLst>
            </p:cNvPr>
            <p:cNvSpPr>
              <a:spLocks noChangeShapeType="1"/>
            </p:cNvSpPr>
            <p:nvPr/>
          </p:nvSpPr>
          <p:spPr bwMode="auto">
            <a:xfrm>
              <a:off x="1852" y="1287"/>
              <a:ext cx="9" cy="1696"/>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5" name="Rectangle 28">
              <a:extLst>
                <a:ext uri="{FF2B5EF4-FFF2-40B4-BE49-F238E27FC236}">
                  <a16:creationId xmlns:a16="http://schemas.microsoft.com/office/drawing/2014/main" id="{7B946261-B8C1-4231-9583-C4BA3429CA55}"/>
                </a:ext>
              </a:extLst>
            </p:cNvPr>
            <p:cNvSpPr>
              <a:spLocks noChangeArrowheads="1"/>
            </p:cNvSpPr>
            <p:nvPr/>
          </p:nvSpPr>
          <p:spPr bwMode="auto">
            <a:xfrm>
              <a:off x="4362" y="1055"/>
              <a:ext cx="396" cy="229"/>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6" name="Rectangle 29">
              <a:extLst>
                <a:ext uri="{FF2B5EF4-FFF2-40B4-BE49-F238E27FC236}">
                  <a16:creationId xmlns:a16="http://schemas.microsoft.com/office/drawing/2014/main" id="{A81166EC-42DA-46E0-9CD0-5A7AEAF839C3}"/>
                </a:ext>
              </a:extLst>
            </p:cNvPr>
            <p:cNvSpPr>
              <a:spLocks noChangeArrowheads="1"/>
            </p:cNvSpPr>
            <p:nvPr/>
          </p:nvSpPr>
          <p:spPr bwMode="auto">
            <a:xfrm>
              <a:off x="4474" y="1085"/>
              <a:ext cx="212"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100">
                  <a:solidFill>
                    <a:srgbClr val="000000"/>
                  </a:solidFill>
                </a:rPr>
                <a:t>SMF/</a:t>
              </a:r>
              <a:br>
                <a:rPr lang="en-US" altLang="en-US" sz="1100">
                  <a:solidFill>
                    <a:srgbClr val="000000"/>
                  </a:solidFill>
                </a:rPr>
              </a:br>
              <a:r>
                <a:rPr lang="en-US" altLang="en-US" sz="1100">
                  <a:solidFill>
                    <a:srgbClr val="000000"/>
                  </a:solidFill>
                </a:rPr>
                <a:t>UPF</a:t>
              </a:r>
              <a:endParaRPr lang="en-US" altLang="en-US"/>
            </a:p>
          </p:txBody>
        </p:sp>
        <p:sp>
          <p:nvSpPr>
            <p:cNvPr id="37" name="Line 30">
              <a:extLst>
                <a:ext uri="{FF2B5EF4-FFF2-40B4-BE49-F238E27FC236}">
                  <a16:creationId xmlns:a16="http://schemas.microsoft.com/office/drawing/2014/main" id="{D92C6F7C-F1A3-448C-BE92-A310BB8D2837}"/>
                </a:ext>
              </a:extLst>
            </p:cNvPr>
            <p:cNvSpPr>
              <a:spLocks noChangeShapeType="1"/>
            </p:cNvSpPr>
            <p:nvPr/>
          </p:nvSpPr>
          <p:spPr bwMode="auto">
            <a:xfrm flipH="1">
              <a:off x="4553" y="1288"/>
              <a:ext cx="5" cy="1695"/>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8" name="Rectangle 31">
              <a:extLst>
                <a:ext uri="{FF2B5EF4-FFF2-40B4-BE49-F238E27FC236}">
                  <a16:creationId xmlns:a16="http://schemas.microsoft.com/office/drawing/2014/main" id="{51BC1E61-3F47-4DA2-8287-ACC279FC874F}"/>
                </a:ext>
              </a:extLst>
            </p:cNvPr>
            <p:cNvSpPr>
              <a:spLocks noChangeArrowheads="1"/>
            </p:cNvSpPr>
            <p:nvPr/>
          </p:nvSpPr>
          <p:spPr bwMode="auto">
            <a:xfrm>
              <a:off x="5049" y="1054"/>
              <a:ext cx="376" cy="229"/>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9" name="Rectangle 32">
              <a:extLst>
                <a:ext uri="{FF2B5EF4-FFF2-40B4-BE49-F238E27FC236}">
                  <a16:creationId xmlns:a16="http://schemas.microsoft.com/office/drawing/2014/main" id="{9903E5C3-36E6-4288-9BB7-83D5B26C0D33}"/>
                </a:ext>
              </a:extLst>
            </p:cNvPr>
            <p:cNvSpPr>
              <a:spLocks noChangeArrowheads="1"/>
            </p:cNvSpPr>
            <p:nvPr/>
          </p:nvSpPr>
          <p:spPr bwMode="auto">
            <a:xfrm>
              <a:off x="5131" y="1088"/>
              <a:ext cx="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Line 33">
              <a:extLst>
                <a:ext uri="{FF2B5EF4-FFF2-40B4-BE49-F238E27FC236}">
                  <a16:creationId xmlns:a16="http://schemas.microsoft.com/office/drawing/2014/main" id="{E1060A28-8D93-4707-99FA-C76A5231ABDA}"/>
                </a:ext>
              </a:extLst>
            </p:cNvPr>
            <p:cNvSpPr>
              <a:spLocks noChangeShapeType="1"/>
            </p:cNvSpPr>
            <p:nvPr/>
          </p:nvSpPr>
          <p:spPr bwMode="auto">
            <a:xfrm flipH="1">
              <a:off x="5227" y="1282"/>
              <a:ext cx="7" cy="1701"/>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1" name="Rectangle 34">
              <a:extLst>
                <a:ext uri="{FF2B5EF4-FFF2-40B4-BE49-F238E27FC236}">
                  <a16:creationId xmlns:a16="http://schemas.microsoft.com/office/drawing/2014/main" id="{CEDA6065-3BAB-400A-8597-6909E58CCDDF}"/>
                </a:ext>
              </a:extLst>
            </p:cNvPr>
            <p:cNvSpPr>
              <a:spLocks noChangeArrowheads="1"/>
            </p:cNvSpPr>
            <p:nvPr/>
          </p:nvSpPr>
          <p:spPr bwMode="auto">
            <a:xfrm>
              <a:off x="2318" y="1058"/>
              <a:ext cx="425" cy="229"/>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2" name="Rectangle 35">
              <a:extLst>
                <a:ext uri="{FF2B5EF4-FFF2-40B4-BE49-F238E27FC236}">
                  <a16:creationId xmlns:a16="http://schemas.microsoft.com/office/drawing/2014/main" id="{043A616D-578B-4DFC-8794-87F468A434A2}"/>
                </a:ext>
              </a:extLst>
            </p:cNvPr>
            <p:cNvSpPr>
              <a:spLocks noChangeArrowheads="1"/>
            </p:cNvSpPr>
            <p:nvPr/>
          </p:nvSpPr>
          <p:spPr bwMode="auto">
            <a:xfrm>
              <a:off x="2436" y="1121"/>
              <a:ext cx="20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MME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3" name="Line 36">
              <a:extLst>
                <a:ext uri="{FF2B5EF4-FFF2-40B4-BE49-F238E27FC236}">
                  <a16:creationId xmlns:a16="http://schemas.microsoft.com/office/drawing/2014/main" id="{6758C178-17CD-4647-B02B-25AC85AEC3BA}"/>
                </a:ext>
              </a:extLst>
            </p:cNvPr>
            <p:cNvSpPr>
              <a:spLocks noChangeShapeType="1"/>
            </p:cNvSpPr>
            <p:nvPr/>
          </p:nvSpPr>
          <p:spPr bwMode="auto">
            <a:xfrm>
              <a:off x="2534" y="1287"/>
              <a:ext cx="5" cy="1696"/>
            </a:xfrm>
            <a:prstGeom prst="line">
              <a:avLst/>
            </a:prstGeom>
            <a:noFill/>
            <a:ln w="47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7" name="Rectangle 40">
              <a:extLst>
                <a:ext uri="{FF2B5EF4-FFF2-40B4-BE49-F238E27FC236}">
                  <a16:creationId xmlns:a16="http://schemas.microsoft.com/office/drawing/2014/main" id="{AF50E88B-BAF2-4B32-A44A-2255E127E384}"/>
                </a:ext>
              </a:extLst>
            </p:cNvPr>
            <p:cNvSpPr>
              <a:spLocks noChangeArrowheads="1"/>
            </p:cNvSpPr>
            <p:nvPr/>
          </p:nvSpPr>
          <p:spPr bwMode="auto">
            <a:xfrm>
              <a:off x="1681" y="1872"/>
              <a:ext cx="9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41">
              <a:extLst>
                <a:ext uri="{FF2B5EF4-FFF2-40B4-BE49-F238E27FC236}">
                  <a16:creationId xmlns:a16="http://schemas.microsoft.com/office/drawing/2014/main" id="{D5FF3F25-349F-42F4-847A-1B18AB80C99C}"/>
                </a:ext>
              </a:extLst>
            </p:cNvPr>
            <p:cNvSpPr>
              <a:spLocks noChangeArrowheads="1"/>
            </p:cNvSpPr>
            <p:nvPr/>
          </p:nvSpPr>
          <p:spPr bwMode="auto">
            <a:xfrm>
              <a:off x="501" y="1342"/>
              <a:ext cx="1433"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1- IKE_AUTH [NAS Registration Rq]</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3" name="Rectangle 46">
              <a:extLst>
                <a:ext uri="{FF2B5EF4-FFF2-40B4-BE49-F238E27FC236}">
                  <a16:creationId xmlns:a16="http://schemas.microsoft.com/office/drawing/2014/main" id="{8BBBBEF5-1799-4587-82EC-A3F987F489F9}"/>
                </a:ext>
              </a:extLst>
            </p:cNvPr>
            <p:cNvSpPr>
              <a:spLocks noChangeArrowheads="1"/>
            </p:cNvSpPr>
            <p:nvPr/>
          </p:nvSpPr>
          <p:spPr bwMode="auto">
            <a:xfrm>
              <a:off x="3720" y="1872"/>
              <a:ext cx="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6" name="Rectangle 49">
              <a:extLst>
                <a:ext uri="{FF2B5EF4-FFF2-40B4-BE49-F238E27FC236}">
                  <a16:creationId xmlns:a16="http://schemas.microsoft.com/office/drawing/2014/main" id="{C1A2025B-A897-48A3-8007-1AED5BC720E3}"/>
                </a:ext>
              </a:extLst>
            </p:cNvPr>
            <p:cNvSpPr>
              <a:spLocks noChangeArrowheads="1"/>
            </p:cNvSpPr>
            <p:nvPr/>
          </p:nvSpPr>
          <p:spPr bwMode="auto">
            <a:xfrm>
              <a:off x="3832" y="1872"/>
              <a:ext cx="0"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cxnSp>
        <p:nvCxnSpPr>
          <p:cNvPr id="69" name="Straight Arrow Connector 68">
            <a:extLst>
              <a:ext uri="{FF2B5EF4-FFF2-40B4-BE49-F238E27FC236}">
                <a16:creationId xmlns:a16="http://schemas.microsoft.com/office/drawing/2014/main" id="{4B76077F-5157-4738-975A-B72413D46241}"/>
              </a:ext>
            </a:extLst>
          </p:cNvPr>
          <p:cNvCxnSpPr>
            <a:cxnSpLocks/>
          </p:cNvCxnSpPr>
          <p:nvPr/>
        </p:nvCxnSpPr>
        <p:spPr>
          <a:xfrm>
            <a:off x="800101" y="1719386"/>
            <a:ext cx="2139950"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70" name="Rectangle 69">
            <a:extLst>
              <a:ext uri="{FF2B5EF4-FFF2-40B4-BE49-F238E27FC236}">
                <a16:creationId xmlns:a16="http://schemas.microsoft.com/office/drawing/2014/main" id="{58771308-9BBA-4743-9B07-49444200326A}"/>
              </a:ext>
            </a:extLst>
          </p:cNvPr>
          <p:cNvSpPr/>
          <p:nvPr/>
        </p:nvSpPr>
        <p:spPr>
          <a:xfrm>
            <a:off x="1524000" y="991252"/>
            <a:ext cx="856075" cy="276999"/>
          </a:xfrm>
          <a:prstGeom prst="rect">
            <a:avLst/>
          </a:prstGeom>
        </p:spPr>
        <p:txBody>
          <a:bodyPr wrap="square">
            <a:spAutoFit/>
          </a:bodyPr>
          <a:lstStyle/>
          <a:p>
            <a:r>
              <a:rPr lang="en-US" altLang="en-US" sz="1200">
                <a:solidFill>
                  <a:srgbClr val="000000"/>
                </a:solidFill>
                <a:latin typeface="Arial" panose="020B0604020202020204" pitchFamily="34" charset="0"/>
              </a:rPr>
              <a:t>RAN</a:t>
            </a:r>
            <a:endParaRPr lang="en-GB" sz="1200"/>
          </a:p>
        </p:txBody>
      </p:sp>
      <p:sp>
        <p:nvSpPr>
          <p:cNvPr id="71" name="Rectangle 35">
            <a:extLst>
              <a:ext uri="{FF2B5EF4-FFF2-40B4-BE49-F238E27FC236}">
                <a16:creationId xmlns:a16="http://schemas.microsoft.com/office/drawing/2014/main" id="{2DB12824-BA47-4471-9388-5AC05C9D79D2}"/>
              </a:ext>
            </a:extLst>
          </p:cNvPr>
          <p:cNvSpPr>
            <a:spLocks noChangeArrowheads="1"/>
          </p:cNvSpPr>
          <p:nvPr/>
        </p:nvSpPr>
        <p:spPr bwMode="auto">
          <a:xfrm>
            <a:off x="2724280" y="1050516"/>
            <a:ext cx="4392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N3IWF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2" name="Rectangle 25">
            <a:extLst>
              <a:ext uri="{FF2B5EF4-FFF2-40B4-BE49-F238E27FC236}">
                <a16:creationId xmlns:a16="http://schemas.microsoft.com/office/drawing/2014/main" id="{3985F469-A690-4FB3-841B-B16473AC74FE}"/>
              </a:ext>
            </a:extLst>
          </p:cNvPr>
          <p:cNvSpPr>
            <a:spLocks noChangeArrowheads="1"/>
          </p:cNvSpPr>
          <p:nvPr/>
        </p:nvSpPr>
        <p:spPr bwMode="auto">
          <a:xfrm>
            <a:off x="8129589" y="974437"/>
            <a:ext cx="3365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HSS/UDM</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74" name="Straight Arrow Connector 73">
            <a:extLst>
              <a:ext uri="{FF2B5EF4-FFF2-40B4-BE49-F238E27FC236}">
                <a16:creationId xmlns:a16="http://schemas.microsoft.com/office/drawing/2014/main" id="{EECECC29-5A5D-4595-AB4E-3BCE89C353AA}"/>
              </a:ext>
            </a:extLst>
          </p:cNvPr>
          <p:cNvCxnSpPr>
            <a:cxnSpLocks/>
          </p:cNvCxnSpPr>
          <p:nvPr/>
        </p:nvCxnSpPr>
        <p:spPr>
          <a:xfrm>
            <a:off x="5097464" y="2923721"/>
            <a:ext cx="3211513" cy="0"/>
          </a:xfrm>
          <a:prstGeom prst="straightConnector1">
            <a:avLst/>
          </a:prstGeom>
          <a:ln w="19050" cmpd="sng">
            <a:solidFill>
              <a:srgbClr val="000000"/>
            </a:solidFill>
            <a:prstDash val="dash"/>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76" name="Rectangle 41">
            <a:extLst>
              <a:ext uri="{FF2B5EF4-FFF2-40B4-BE49-F238E27FC236}">
                <a16:creationId xmlns:a16="http://schemas.microsoft.com/office/drawing/2014/main" id="{41CF185F-AD50-4917-8C36-EC6DA011758F}"/>
              </a:ext>
            </a:extLst>
          </p:cNvPr>
          <p:cNvSpPr>
            <a:spLocks noChangeArrowheads="1"/>
          </p:cNvSpPr>
          <p:nvPr/>
        </p:nvSpPr>
        <p:spPr bwMode="auto">
          <a:xfrm>
            <a:off x="5519737" y="2725365"/>
            <a:ext cx="260985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6- Regist/Subscript Retrieval (SMF-ID) </a:t>
            </a:r>
            <a:r>
              <a:rPr lang="en-US" altLang="en-US" sz="1100">
                <a:solidFill>
                  <a:srgbClr val="FF0000"/>
                </a:solidFill>
              </a:rPr>
              <a:t>(*)</a:t>
            </a:r>
            <a:endParaRPr kumimoji="0" lang="en-US" altLang="en-US" sz="1800" b="0" i="0" u="none" strike="noStrike" cap="none" normalizeH="0" baseline="0">
              <a:ln>
                <a:noFill/>
              </a:ln>
              <a:solidFill>
                <a:srgbClr val="FF0000"/>
              </a:solidFill>
              <a:effectLst/>
            </a:endParaRPr>
          </a:p>
        </p:txBody>
      </p:sp>
      <p:cxnSp>
        <p:nvCxnSpPr>
          <p:cNvPr id="77" name="Straight Arrow Connector 76">
            <a:extLst>
              <a:ext uri="{FF2B5EF4-FFF2-40B4-BE49-F238E27FC236}">
                <a16:creationId xmlns:a16="http://schemas.microsoft.com/office/drawing/2014/main" id="{42907947-9778-46A6-932D-1F2B26D47CA0}"/>
              </a:ext>
            </a:extLst>
          </p:cNvPr>
          <p:cNvCxnSpPr>
            <a:cxnSpLocks/>
          </p:cNvCxnSpPr>
          <p:nvPr/>
        </p:nvCxnSpPr>
        <p:spPr>
          <a:xfrm>
            <a:off x="2962753" y="1724862"/>
            <a:ext cx="2134711"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79" name="Rectangle 41">
            <a:extLst>
              <a:ext uri="{FF2B5EF4-FFF2-40B4-BE49-F238E27FC236}">
                <a16:creationId xmlns:a16="http://schemas.microsoft.com/office/drawing/2014/main" id="{1C0C3BB6-0231-4A7F-8F32-FC0136BC8F94}"/>
              </a:ext>
            </a:extLst>
          </p:cNvPr>
          <p:cNvSpPr>
            <a:spLocks noChangeArrowheads="1"/>
          </p:cNvSpPr>
          <p:nvPr/>
        </p:nvSpPr>
        <p:spPr bwMode="auto">
          <a:xfrm>
            <a:off x="3179023" y="1515570"/>
            <a:ext cx="207588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2- N2-msg [NAS Registration Rq]</a:t>
            </a:r>
          </a:p>
        </p:txBody>
      </p:sp>
      <p:cxnSp>
        <p:nvCxnSpPr>
          <p:cNvPr id="111" name="Straight Arrow Connector 110">
            <a:extLst>
              <a:ext uri="{FF2B5EF4-FFF2-40B4-BE49-F238E27FC236}">
                <a16:creationId xmlns:a16="http://schemas.microsoft.com/office/drawing/2014/main" id="{517C7C6F-8E26-455C-9E58-39FC6BA7253F}"/>
              </a:ext>
            </a:extLst>
          </p:cNvPr>
          <p:cNvCxnSpPr>
            <a:cxnSpLocks/>
          </p:cNvCxnSpPr>
          <p:nvPr/>
        </p:nvCxnSpPr>
        <p:spPr>
          <a:xfrm flipH="1">
            <a:off x="4049424" y="4057993"/>
            <a:ext cx="3186402" cy="6863"/>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16" name="Rectangle 41">
            <a:extLst>
              <a:ext uri="{FF2B5EF4-FFF2-40B4-BE49-F238E27FC236}">
                <a16:creationId xmlns:a16="http://schemas.microsoft.com/office/drawing/2014/main" id="{F4A5C8EC-E0BC-45AA-A7B1-8D95A67DD0B1}"/>
              </a:ext>
            </a:extLst>
          </p:cNvPr>
          <p:cNvSpPr>
            <a:spLocks noChangeArrowheads="1"/>
          </p:cNvSpPr>
          <p:nvPr/>
        </p:nvSpPr>
        <p:spPr bwMode="auto">
          <a:xfrm>
            <a:off x="4244601" y="3857818"/>
            <a:ext cx="167674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11- Delete Bearer Request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117" name="Straight Arrow Connector 116">
            <a:extLst>
              <a:ext uri="{FF2B5EF4-FFF2-40B4-BE49-F238E27FC236}">
                <a16:creationId xmlns:a16="http://schemas.microsoft.com/office/drawing/2014/main" id="{41A320BB-09EE-4010-BB9A-F3F90B2B7FD2}"/>
              </a:ext>
            </a:extLst>
          </p:cNvPr>
          <p:cNvCxnSpPr>
            <a:cxnSpLocks/>
          </p:cNvCxnSpPr>
          <p:nvPr/>
        </p:nvCxnSpPr>
        <p:spPr>
          <a:xfrm flipH="1">
            <a:off x="1866290" y="4066370"/>
            <a:ext cx="2170113"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18" name="Rectangle 41">
            <a:extLst>
              <a:ext uri="{FF2B5EF4-FFF2-40B4-BE49-F238E27FC236}">
                <a16:creationId xmlns:a16="http://schemas.microsoft.com/office/drawing/2014/main" id="{24146447-C0CD-47E6-9C56-5FFBC15F5978}"/>
              </a:ext>
            </a:extLst>
          </p:cNvPr>
          <p:cNvSpPr>
            <a:spLocks noChangeArrowheads="1"/>
          </p:cNvSpPr>
          <p:nvPr/>
        </p:nvSpPr>
        <p:spPr bwMode="auto">
          <a:xfrm>
            <a:off x="1883611" y="3864355"/>
            <a:ext cx="22490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12- UE Context Release Command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120" name="Straight Arrow Connector 119">
            <a:extLst>
              <a:ext uri="{FF2B5EF4-FFF2-40B4-BE49-F238E27FC236}">
                <a16:creationId xmlns:a16="http://schemas.microsoft.com/office/drawing/2014/main" id="{A2EEA7EF-CD70-4C00-97A6-5586D5FA35CD}"/>
              </a:ext>
            </a:extLst>
          </p:cNvPr>
          <p:cNvCxnSpPr>
            <a:cxnSpLocks/>
          </p:cNvCxnSpPr>
          <p:nvPr/>
        </p:nvCxnSpPr>
        <p:spPr>
          <a:xfrm flipV="1">
            <a:off x="1876426" y="4346128"/>
            <a:ext cx="2172998" cy="10778"/>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21" name="Rectangle 41">
            <a:extLst>
              <a:ext uri="{FF2B5EF4-FFF2-40B4-BE49-F238E27FC236}">
                <a16:creationId xmlns:a16="http://schemas.microsoft.com/office/drawing/2014/main" id="{723472A7-218A-4A7F-A8E0-42C55A2D976A}"/>
              </a:ext>
            </a:extLst>
          </p:cNvPr>
          <p:cNvSpPr>
            <a:spLocks noChangeArrowheads="1"/>
          </p:cNvSpPr>
          <p:nvPr/>
        </p:nvSpPr>
        <p:spPr bwMode="auto">
          <a:xfrm>
            <a:off x="1896636" y="4152045"/>
            <a:ext cx="220252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13- UE Context Release Complete </a:t>
            </a:r>
            <a:endParaRPr lang="en-US" altLang="en-US"/>
          </a:p>
        </p:txBody>
      </p:sp>
      <p:cxnSp>
        <p:nvCxnSpPr>
          <p:cNvPr id="125" name="Straight Arrow Connector 124">
            <a:extLst>
              <a:ext uri="{FF2B5EF4-FFF2-40B4-BE49-F238E27FC236}">
                <a16:creationId xmlns:a16="http://schemas.microsoft.com/office/drawing/2014/main" id="{6BDA7B1E-C4EE-48DB-8D3C-E11937B31AB2}"/>
              </a:ext>
            </a:extLst>
          </p:cNvPr>
          <p:cNvCxnSpPr>
            <a:cxnSpLocks/>
          </p:cNvCxnSpPr>
          <p:nvPr/>
        </p:nvCxnSpPr>
        <p:spPr>
          <a:xfrm>
            <a:off x="5084814" y="3211527"/>
            <a:ext cx="2151012" cy="0"/>
          </a:xfrm>
          <a:prstGeom prst="straightConnector1">
            <a:avLst/>
          </a:prstGeom>
          <a:ln w="19050" cmpd="sng">
            <a:solidFill>
              <a:srgbClr val="000000"/>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26" name="Rectangle 41">
            <a:extLst>
              <a:ext uri="{FF2B5EF4-FFF2-40B4-BE49-F238E27FC236}">
                <a16:creationId xmlns:a16="http://schemas.microsoft.com/office/drawing/2014/main" id="{278AB794-B56F-48C1-99DD-B4C34A939344}"/>
              </a:ext>
            </a:extLst>
          </p:cNvPr>
          <p:cNvSpPr>
            <a:spLocks noChangeArrowheads="1"/>
          </p:cNvSpPr>
          <p:nvPr/>
        </p:nvSpPr>
        <p:spPr bwMode="auto">
          <a:xfrm>
            <a:off x="5157897" y="2988161"/>
            <a:ext cx="282128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7- Nsmf-PDUsession-Create SMContext Req</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62" name="Straight Arrow Connector 61">
            <a:extLst>
              <a:ext uri="{FF2B5EF4-FFF2-40B4-BE49-F238E27FC236}">
                <a16:creationId xmlns:a16="http://schemas.microsoft.com/office/drawing/2014/main" id="{E7CC766F-054F-4B63-AFC4-B66021306FD1}"/>
              </a:ext>
            </a:extLst>
          </p:cNvPr>
          <p:cNvCxnSpPr>
            <a:cxnSpLocks/>
          </p:cNvCxnSpPr>
          <p:nvPr/>
        </p:nvCxnSpPr>
        <p:spPr>
          <a:xfrm>
            <a:off x="5097465" y="2012462"/>
            <a:ext cx="3211513" cy="0"/>
          </a:xfrm>
          <a:prstGeom prst="straightConnector1">
            <a:avLst/>
          </a:prstGeom>
          <a:ln w="19050" cmpd="sng">
            <a:solidFill>
              <a:srgbClr val="000000"/>
            </a:solidFill>
            <a:prstDash val="dash"/>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63" name="Rectangle 41">
            <a:extLst>
              <a:ext uri="{FF2B5EF4-FFF2-40B4-BE49-F238E27FC236}">
                <a16:creationId xmlns:a16="http://schemas.microsoft.com/office/drawing/2014/main" id="{CC093D51-F8B8-45DF-8E27-7B6B032BA609}"/>
              </a:ext>
            </a:extLst>
          </p:cNvPr>
          <p:cNvSpPr>
            <a:spLocks noChangeArrowheads="1"/>
          </p:cNvSpPr>
          <p:nvPr/>
        </p:nvSpPr>
        <p:spPr bwMode="auto">
          <a:xfrm>
            <a:off x="5519739" y="1814106"/>
            <a:ext cx="23179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2b- Authentication &amp; Authorization </a:t>
            </a:r>
            <a:r>
              <a:rPr lang="en-US" altLang="en-US" sz="1100">
                <a:solidFill>
                  <a:srgbClr val="FF0000"/>
                </a:solidFill>
              </a:rPr>
              <a:t>(*)</a:t>
            </a:r>
            <a:endParaRPr kumimoji="0" lang="en-US" altLang="en-US" sz="1800" b="0" i="0" u="none" strike="noStrike" cap="none" normalizeH="0" baseline="0">
              <a:ln>
                <a:noFill/>
              </a:ln>
              <a:solidFill>
                <a:srgbClr val="FF0000"/>
              </a:solidFill>
              <a:effectLst/>
            </a:endParaRPr>
          </a:p>
        </p:txBody>
      </p:sp>
      <p:cxnSp>
        <p:nvCxnSpPr>
          <p:cNvPr id="64" name="Straight Arrow Connector 63">
            <a:extLst>
              <a:ext uri="{FF2B5EF4-FFF2-40B4-BE49-F238E27FC236}">
                <a16:creationId xmlns:a16="http://schemas.microsoft.com/office/drawing/2014/main" id="{57CCE2C7-19FA-4D70-B4A9-C6FDE5C2101C}"/>
              </a:ext>
            </a:extLst>
          </p:cNvPr>
          <p:cNvCxnSpPr>
            <a:cxnSpLocks/>
          </p:cNvCxnSpPr>
          <p:nvPr/>
        </p:nvCxnSpPr>
        <p:spPr>
          <a:xfrm>
            <a:off x="800101" y="2012464"/>
            <a:ext cx="4308158" cy="0"/>
          </a:xfrm>
          <a:prstGeom prst="straightConnector1">
            <a:avLst/>
          </a:prstGeom>
          <a:ln w="19050" cmpd="sng">
            <a:solidFill>
              <a:srgbClr val="000000"/>
            </a:solidFill>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65" name="Rectangle 41">
            <a:extLst>
              <a:ext uri="{FF2B5EF4-FFF2-40B4-BE49-F238E27FC236}">
                <a16:creationId xmlns:a16="http://schemas.microsoft.com/office/drawing/2014/main" id="{19FDC2FD-EBD4-47C0-A4B8-E7A6B0FABACB}"/>
              </a:ext>
            </a:extLst>
          </p:cNvPr>
          <p:cNvSpPr>
            <a:spLocks noChangeArrowheads="1"/>
          </p:cNvSpPr>
          <p:nvPr/>
        </p:nvSpPr>
        <p:spPr bwMode="auto">
          <a:xfrm>
            <a:off x="1557025" y="1814108"/>
            <a:ext cx="21319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2a- Authentication &amp; Authorization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66" name="Straight Arrow Connector 65">
            <a:extLst>
              <a:ext uri="{FF2B5EF4-FFF2-40B4-BE49-F238E27FC236}">
                <a16:creationId xmlns:a16="http://schemas.microsoft.com/office/drawing/2014/main" id="{C42DE495-1A53-4ECB-BADC-DFD408A6F43E}"/>
              </a:ext>
            </a:extLst>
          </p:cNvPr>
          <p:cNvCxnSpPr>
            <a:cxnSpLocks/>
          </p:cNvCxnSpPr>
          <p:nvPr/>
        </p:nvCxnSpPr>
        <p:spPr>
          <a:xfrm>
            <a:off x="811907" y="2305995"/>
            <a:ext cx="4308158" cy="0"/>
          </a:xfrm>
          <a:prstGeom prst="straightConnector1">
            <a:avLst/>
          </a:prstGeom>
          <a:ln w="19050" cmpd="sng">
            <a:solidFill>
              <a:srgbClr val="000000"/>
            </a:solidFill>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67" name="Rectangle 41">
            <a:extLst>
              <a:ext uri="{FF2B5EF4-FFF2-40B4-BE49-F238E27FC236}">
                <a16:creationId xmlns:a16="http://schemas.microsoft.com/office/drawing/2014/main" id="{21461C90-F65F-4BA5-BB46-2F9D8E600C78}"/>
              </a:ext>
            </a:extLst>
          </p:cNvPr>
          <p:cNvSpPr>
            <a:spLocks noChangeArrowheads="1"/>
          </p:cNvSpPr>
          <p:nvPr/>
        </p:nvSpPr>
        <p:spPr bwMode="auto">
          <a:xfrm>
            <a:off x="1568831" y="2107639"/>
            <a:ext cx="144911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3- IPSec establishment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68" name="Straight Arrow Connector 67">
            <a:extLst>
              <a:ext uri="{FF2B5EF4-FFF2-40B4-BE49-F238E27FC236}">
                <a16:creationId xmlns:a16="http://schemas.microsoft.com/office/drawing/2014/main" id="{C653F3C3-67F4-4A4C-A228-231AE2B2AAE0}"/>
              </a:ext>
            </a:extLst>
          </p:cNvPr>
          <p:cNvCxnSpPr>
            <a:cxnSpLocks/>
          </p:cNvCxnSpPr>
          <p:nvPr/>
        </p:nvCxnSpPr>
        <p:spPr>
          <a:xfrm>
            <a:off x="800185" y="2610794"/>
            <a:ext cx="4308158" cy="0"/>
          </a:xfrm>
          <a:prstGeom prst="straightConnector1">
            <a:avLst/>
          </a:prstGeom>
          <a:ln w="19050" cmpd="sng">
            <a:solidFill>
              <a:srgbClr val="000000"/>
            </a:solidFill>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73" name="Rectangle 41">
            <a:extLst>
              <a:ext uri="{FF2B5EF4-FFF2-40B4-BE49-F238E27FC236}">
                <a16:creationId xmlns:a16="http://schemas.microsoft.com/office/drawing/2014/main" id="{17614AF1-7F2A-4B1D-B48B-E7FF980480D5}"/>
              </a:ext>
            </a:extLst>
          </p:cNvPr>
          <p:cNvSpPr>
            <a:spLocks noChangeArrowheads="1"/>
          </p:cNvSpPr>
          <p:nvPr/>
        </p:nvSpPr>
        <p:spPr bwMode="auto">
          <a:xfrm>
            <a:off x="1557109" y="2412438"/>
            <a:ext cx="286616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4- IPsec [NAS Registration Accept/Complete]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75" name="Straight Arrow Connector 74">
            <a:extLst>
              <a:ext uri="{FF2B5EF4-FFF2-40B4-BE49-F238E27FC236}">
                <a16:creationId xmlns:a16="http://schemas.microsoft.com/office/drawing/2014/main" id="{1EDF5AC9-B538-41E3-A910-F71F912D7204}"/>
              </a:ext>
            </a:extLst>
          </p:cNvPr>
          <p:cNvCxnSpPr>
            <a:cxnSpLocks/>
          </p:cNvCxnSpPr>
          <p:nvPr/>
        </p:nvCxnSpPr>
        <p:spPr>
          <a:xfrm>
            <a:off x="800101" y="2914849"/>
            <a:ext cx="4308158" cy="0"/>
          </a:xfrm>
          <a:prstGeom prst="straightConnector1">
            <a:avLst/>
          </a:prstGeom>
          <a:ln w="19050" cmpd="sng">
            <a:solidFill>
              <a:srgbClr val="000000"/>
            </a:solidFill>
            <a:headEnd type="non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78" name="Rectangle 41">
            <a:extLst>
              <a:ext uri="{FF2B5EF4-FFF2-40B4-BE49-F238E27FC236}">
                <a16:creationId xmlns:a16="http://schemas.microsoft.com/office/drawing/2014/main" id="{10A88C40-D84B-47AE-9699-BEADA878546E}"/>
              </a:ext>
            </a:extLst>
          </p:cNvPr>
          <p:cNvSpPr>
            <a:spLocks noChangeArrowheads="1"/>
          </p:cNvSpPr>
          <p:nvPr/>
        </p:nvSpPr>
        <p:spPr bwMode="auto">
          <a:xfrm>
            <a:off x="1557025" y="2716493"/>
            <a:ext cx="302647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5- IPsec [NAS PDU Session Establishment Req]</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60" name="Straight Arrow Connector 59">
            <a:extLst>
              <a:ext uri="{FF2B5EF4-FFF2-40B4-BE49-F238E27FC236}">
                <a16:creationId xmlns:a16="http://schemas.microsoft.com/office/drawing/2014/main" id="{7940A6CC-A5EC-47ED-A361-3C50FD1FB6A3}"/>
              </a:ext>
            </a:extLst>
          </p:cNvPr>
          <p:cNvCxnSpPr>
            <a:cxnSpLocks/>
          </p:cNvCxnSpPr>
          <p:nvPr/>
        </p:nvCxnSpPr>
        <p:spPr>
          <a:xfrm>
            <a:off x="768668" y="3490632"/>
            <a:ext cx="4308158" cy="0"/>
          </a:xfrm>
          <a:prstGeom prst="straightConnector1">
            <a:avLst/>
          </a:prstGeom>
          <a:ln w="19050" cmpd="sng">
            <a:solidFill>
              <a:srgbClr val="000000"/>
            </a:solidFill>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sp>
        <p:nvSpPr>
          <p:cNvPr id="61" name="Rectangle 41">
            <a:extLst>
              <a:ext uri="{FF2B5EF4-FFF2-40B4-BE49-F238E27FC236}">
                <a16:creationId xmlns:a16="http://schemas.microsoft.com/office/drawing/2014/main" id="{E02F624D-582A-494E-8D46-CCE3D34E0D34}"/>
              </a:ext>
            </a:extLst>
          </p:cNvPr>
          <p:cNvSpPr>
            <a:spLocks noChangeArrowheads="1"/>
          </p:cNvSpPr>
          <p:nvPr/>
        </p:nvSpPr>
        <p:spPr bwMode="auto">
          <a:xfrm>
            <a:off x="1554078" y="3300619"/>
            <a:ext cx="153567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9- Child SA setup for UP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80" name="Straight Arrow Connector 79">
            <a:extLst>
              <a:ext uri="{FF2B5EF4-FFF2-40B4-BE49-F238E27FC236}">
                <a16:creationId xmlns:a16="http://schemas.microsoft.com/office/drawing/2014/main" id="{963C7F2E-C500-408B-96D4-DF67D6C0DAD1}"/>
              </a:ext>
            </a:extLst>
          </p:cNvPr>
          <p:cNvCxnSpPr>
            <a:cxnSpLocks/>
          </p:cNvCxnSpPr>
          <p:nvPr/>
        </p:nvCxnSpPr>
        <p:spPr>
          <a:xfrm>
            <a:off x="776656" y="3785325"/>
            <a:ext cx="4308158" cy="0"/>
          </a:xfrm>
          <a:prstGeom prst="straightConnector1">
            <a:avLst/>
          </a:prstGeom>
          <a:ln w="19050" cmpd="sng">
            <a:solidFill>
              <a:srgbClr val="000000"/>
            </a:solidFill>
            <a:headEnd type="triangle" w="lg" len="lg"/>
            <a:tailEnd type="none" w="lg" len="lg"/>
          </a:ln>
          <a:effectLst/>
        </p:spPr>
        <p:style>
          <a:lnRef idx="2">
            <a:schemeClr val="accent1"/>
          </a:lnRef>
          <a:fillRef idx="0">
            <a:schemeClr val="accent1"/>
          </a:fillRef>
          <a:effectRef idx="1">
            <a:schemeClr val="accent1"/>
          </a:effectRef>
          <a:fontRef idx="minor">
            <a:schemeClr val="tx1"/>
          </a:fontRef>
        </p:style>
      </p:cxnSp>
      <p:sp>
        <p:nvSpPr>
          <p:cNvPr id="81" name="Rectangle 41">
            <a:extLst>
              <a:ext uri="{FF2B5EF4-FFF2-40B4-BE49-F238E27FC236}">
                <a16:creationId xmlns:a16="http://schemas.microsoft.com/office/drawing/2014/main" id="{D867FB0C-26BC-4728-8223-555D5C937428}"/>
              </a:ext>
            </a:extLst>
          </p:cNvPr>
          <p:cNvSpPr>
            <a:spLocks noChangeArrowheads="1"/>
          </p:cNvSpPr>
          <p:nvPr/>
        </p:nvSpPr>
        <p:spPr bwMode="auto">
          <a:xfrm>
            <a:off x="1551668" y="3584224"/>
            <a:ext cx="327653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Arial" panose="020B0604020202020204" pitchFamily="34" charset="0"/>
              </a:rPr>
              <a:t>10- IPsec [NAS PDU Session Establishment </a:t>
            </a:r>
            <a:r>
              <a:rPr lang="en-US" altLang="en-US" sz="1100">
                <a:solidFill>
                  <a:srgbClr val="000000"/>
                </a:solidFill>
              </a:rPr>
              <a:t>Accept</a:t>
            </a:r>
            <a:r>
              <a:rPr kumimoji="0" lang="en-US" altLang="en-US" sz="1100" b="0" i="0" u="none" strike="noStrike" cap="none" normalizeH="0" baseline="0">
                <a:ln>
                  <a:noFill/>
                </a:ln>
                <a:solidFill>
                  <a:srgbClr val="000000"/>
                </a:solidFill>
                <a:effectLst/>
                <a:latin typeface="Arial" panose="020B060402020202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82" name="Straight Arrow Connector 81">
            <a:extLst>
              <a:ext uri="{FF2B5EF4-FFF2-40B4-BE49-F238E27FC236}">
                <a16:creationId xmlns:a16="http://schemas.microsoft.com/office/drawing/2014/main" id="{12EFF012-2449-4406-82B7-E11EA3E6191F}"/>
              </a:ext>
            </a:extLst>
          </p:cNvPr>
          <p:cNvCxnSpPr>
            <a:cxnSpLocks/>
          </p:cNvCxnSpPr>
          <p:nvPr/>
        </p:nvCxnSpPr>
        <p:spPr>
          <a:xfrm>
            <a:off x="5097464" y="3483232"/>
            <a:ext cx="2151012" cy="0"/>
          </a:xfrm>
          <a:prstGeom prst="straightConnector1">
            <a:avLst/>
          </a:prstGeom>
          <a:ln w="19050" cmpd="sng">
            <a:solidFill>
              <a:srgbClr val="000000"/>
            </a:solidFill>
            <a:headEnd type="triangle" w="lg" len="lg"/>
            <a:tailEnd type="none" w="lg" len="lg"/>
          </a:ln>
          <a:effectLst/>
        </p:spPr>
        <p:style>
          <a:lnRef idx="2">
            <a:schemeClr val="accent1"/>
          </a:lnRef>
          <a:fillRef idx="0">
            <a:schemeClr val="accent1"/>
          </a:fillRef>
          <a:effectRef idx="1">
            <a:schemeClr val="accent1"/>
          </a:effectRef>
          <a:fontRef idx="minor">
            <a:schemeClr val="tx1"/>
          </a:fontRef>
        </p:style>
      </p:cxnSp>
      <p:sp>
        <p:nvSpPr>
          <p:cNvPr id="83" name="Rectangle 41">
            <a:extLst>
              <a:ext uri="{FF2B5EF4-FFF2-40B4-BE49-F238E27FC236}">
                <a16:creationId xmlns:a16="http://schemas.microsoft.com/office/drawing/2014/main" id="{EF42891A-0304-453D-96AD-E4068F9E3A2C}"/>
              </a:ext>
            </a:extLst>
          </p:cNvPr>
          <p:cNvSpPr>
            <a:spLocks noChangeArrowheads="1"/>
          </p:cNvSpPr>
          <p:nvPr/>
        </p:nvSpPr>
        <p:spPr bwMode="auto">
          <a:xfrm>
            <a:off x="5170547" y="3259866"/>
            <a:ext cx="289181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a:solidFill>
                  <a:srgbClr val="000000"/>
                </a:solidFill>
              </a:rPr>
              <a:t>8- Nsmf-PDUsession-Create SMContext Resp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cxnSp>
        <p:nvCxnSpPr>
          <p:cNvPr id="84" name="Straight Arrow Connector 83">
            <a:extLst>
              <a:ext uri="{FF2B5EF4-FFF2-40B4-BE49-F238E27FC236}">
                <a16:creationId xmlns:a16="http://schemas.microsoft.com/office/drawing/2014/main" id="{8D0940FF-3567-4679-9053-A48D8388F9A6}"/>
              </a:ext>
            </a:extLst>
          </p:cNvPr>
          <p:cNvCxnSpPr>
            <a:cxnSpLocks/>
          </p:cNvCxnSpPr>
          <p:nvPr/>
        </p:nvCxnSpPr>
        <p:spPr>
          <a:xfrm flipH="1">
            <a:off x="4049425" y="4351069"/>
            <a:ext cx="3186402" cy="6863"/>
          </a:xfrm>
          <a:prstGeom prst="straightConnector1">
            <a:avLst/>
          </a:prstGeom>
          <a:ln w="19050" cmpd="sng">
            <a:solidFill>
              <a:srgbClr val="000000"/>
            </a:solidFill>
            <a:headEnd type="triangle" w="lg" len="lg"/>
            <a:tailEnd type="none" w="lg" len="lg"/>
          </a:ln>
          <a:effectLst/>
        </p:spPr>
        <p:style>
          <a:lnRef idx="2">
            <a:schemeClr val="accent1"/>
          </a:lnRef>
          <a:fillRef idx="0">
            <a:schemeClr val="accent1"/>
          </a:fillRef>
          <a:effectRef idx="1">
            <a:schemeClr val="accent1"/>
          </a:effectRef>
          <a:fontRef idx="minor">
            <a:schemeClr val="tx1"/>
          </a:fontRef>
        </p:style>
      </p:cxnSp>
      <p:sp>
        <p:nvSpPr>
          <p:cNvPr id="85" name="Rectangle 41">
            <a:extLst>
              <a:ext uri="{FF2B5EF4-FFF2-40B4-BE49-F238E27FC236}">
                <a16:creationId xmlns:a16="http://schemas.microsoft.com/office/drawing/2014/main" id="{9B8BDFCE-5609-4C3A-B7AC-72D913F57A99}"/>
              </a:ext>
            </a:extLst>
          </p:cNvPr>
          <p:cNvSpPr>
            <a:spLocks noChangeArrowheads="1"/>
          </p:cNvSpPr>
          <p:nvPr/>
        </p:nvSpPr>
        <p:spPr bwMode="auto">
          <a:xfrm>
            <a:off x="4244602" y="4150894"/>
            <a:ext cx="178734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lang="en-US" altLang="en-US" sz="1100">
                <a:solidFill>
                  <a:srgbClr val="000000"/>
                </a:solidFill>
              </a:rPr>
              <a:t>14- Delete Bearer Response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 name="Speech Bubble: Rectangle with Corners Rounded 85">
            <a:extLst>
              <a:ext uri="{FF2B5EF4-FFF2-40B4-BE49-F238E27FC236}">
                <a16:creationId xmlns:a16="http://schemas.microsoft.com/office/drawing/2014/main" id="{ECC09F8D-C8EE-4C6C-A1D4-ECD7A90469F2}"/>
              </a:ext>
            </a:extLst>
          </p:cNvPr>
          <p:cNvSpPr/>
          <p:nvPr/>
        </p:nvSpPr>
        <p:spPr>
          <a:xfrm>
            <a:off x="5322805" y="2106127"/>
            <a:ext cx="2328927" cy="558638"/>
          </a:xfrm>
          <a:prstGeom prst="wedgeRoundRectCallout">
            <a:avLst>
              <a:gd name="adj1" fmla="val 50346"/>
              <a:gd name="adj2" fmla="val 17156"/>
              <a:gd name="adj3" fmla="val 16667"/>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wrap="square" tIns="90000" bIns="90000" rtlCol="0" anchor="t" anchorCtr="0">
            <a:spAutoFit/>
          </a:bodyPr>
          <a:lstStyle/>
          <a:p>
            <a:pPr algn="ctr" fontAlgn="auto">
              <a:spcBef>
                <a:spcPts val="0"/>
              </a:spcBef>
              <a:spcAft>
                <a:spcPts val="0"/>
              </a:spcAft>
            </a:pPr>
            <a:r>
              <a:rPr lang="fr-FR" sz="1050">
                <a:solidFill>
                  <a:srgbClr val="000000"/>
                </a:solidFill>
              </a:rPr>
              <a:t>Regular 5G N3GPP registration + PDU establishment procedure</a:t>
            </a:r>
            <a:endParaRPr lang="en-GB" sz="1050" dirty="0">
              <a:solidFill>
                <a:srgbClr val="000000"/>
              </a:solidFill>
            </a:endParaRPr>
          </a:p>
        </p:txBody>
      </p:sp>
      <p:sp>
        <p:nvSpPr>
          <p:cNvPr id="87" name="Speech Bubble: Rectangle with Corners Rounded 86">
            <a:extLst>
              <a:ext uri="{FF2B5EF4-FFF2-40B4-BE49-F238E27FC236}">
                <a16:creationId xmlns:a16="http://schemas.microsoft.com/office/drawing/2014/main" id="{04EC49AA-A2E7-44CC-991B-993F1C6E40EF}"/>
              </a:ext>
            </a:extLst>
          </p:cNvPr>
          <p:cNvSpPr/>
          <p:nvPr/>
        </p:nvSpPr>
        <p:spPr>
          <a:xfrm>
            <a:off x="7294563" y="3941019"/>
            <a:ext cx="1317626" cy="558638"/>
          </a:xfrm>
          <a:prstGeom prst="wedgeRoundRectCallout">
            <a:avLst>
              <a:gd name="adj1" fmla="val 50346"/>
              <a:gd name="adj2" fmla="val 13436"/>
              <a:gd name="adj3" fmla="val 16667"/>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wrap="square" tIns="90000" bIns="90000" rtlCol="0" anchor="t" anchorCtr="0">
            <a:spAutoFit/>
          </a:bodyPr>
          <a:lstStyle/>
          <a:p>
            <a:pPr algn="ctr" fontAlgn="auto">
              <a:spcBef>
                <a:spcPts val="0"/>
              </a:spcBef>
              <a:spcAft>
                <a:spcPts val="0"/>
              </a:spcAft>
            </a:pPr>
            <a:r>
              <a:rPr lang="fr-FR" sz="1050">
                <a:solidFill>
                  <a:srgbClr val="000000"/>
                </a:solidFill>
              </a:rPr>
              <a:t>Regular EPS release procedure</a:t>
            </a:r>
            <a:endParaRPr lang="en-GB" sz="1050" dirty="0">
              <a:solidFill>
                <a:srgbClr val="000000"/>
              </a:solidFill>
            </a:endParaRPr>
          </a:p>
        </p:txBody>
      </p:sp>
      <p:sp>
        <p:nvSpPr>
          <p:cNvPr id="88" name="TextBox 87">
            <a:extLst>
              <a:ext uri="{FF2B5EF4-FFF2-40B4-BE49-F238E27FC236}">
                <a16:creationId xmlns:a16="http://schemas.microsoft.com/office/drawing/2014/main" id="{F1B7F687-A1B9-4C95-BF58-73B749BEE572}"/>
              </a:ext>
            </a:extLst>
          </p:cNvPr>
          <p:cNvSpPr txBox="1"/>
          <p:nvPr/>
        </p:nvSpPr>
        <p:spPr>
          <a:xfrm>
            <a:off x="2703756" y="4468509"/>
            <a:ext cx="4838876" cy="369332"/>
          </a:xfrm>
          <a:prstGeom prst="rect">
            <a:avLst/>
          </a:prstGeom>
          <a:noFill/>
        </p:spPr>
        <p:txBody>
          <a:bodyPr wrap="square" rtlCol="0">
            <a:spAutoFit/>
          </a:bodyPr>
          <a:lstStyle/>
          <a:p>
            <a:r>
              <a:rPr lang="fr-FR">
                <a:solidFill>
                  <a:srgbClr val="FF0000"/>
                </a:solidFill>
                <a:latin typeface="+mn-lt"/>
              </a:rPr>
              <a:t>* </a:t>
            </a:r>
            <a:r>
              <a:rPr lang="en-US" altLang="en-US" sz="900">
                <a:solidFill>
                  <a:srgbClr val="FF0000"/>
                </a:solidFill>
              </a:rPr>
              <a:t>only once since AMF UE context will not be deleted when the UE goes to the other RAT</a:t>
            </a:r>
            <a:endParaRPr lang="en-GB" dirty="0" err="1">
              <a:solidFill>
                <a:srgbClr val="FF0000"/>
              </a:solidFill>
              <a:latin typeface="+mn-lt"/>
            </a:endParaRPr>
          </a:p>
        </p:txBody>
      </p:sp>
    </p:spTree>
    <p:extLst>
      <p:ext uri="{BB962C8B-B14F-4D97-AF65-F5344CB8AC3E}">
        <p14:creationId xmlns:p14="http://schemas.microsoft.com/office/powerpoint/2010/main" val="964048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AB1444-2424-4901-85DB-A210FD6CAAA5}"/>
              </a:ext>
            </a:extLst>
          </p:cNvPr>
          <p:cNvSpPr>
            <a:spLocks noGrp="1"/>
          </p:cNvSpPr>
          <p:nvPr>
            <p:ph idx="1"/>
          </p:nvPr>
        </p:nvSpPr>
        <p:spPr>
          <a:xfrm>
            <a:off x="417512" y="1023708"/>
            <a:ext cx="8432573" cy="3306763"/>
          </a:xfrm>
        </p:spPr>
        <p:txBody>
          <a:bodyPr/>
          <a:lstStyle/>
          <a:p>
            <a:r>
              <a:rPr lang="fr-FR" sz="1200"/>
              <a:t>If the UE is 5G capable, it should try to select an N3IWF (because of the advantages described in slide 3). If the UE is 4G capable, it shall try to select an ePDG per TS 23.402. </a:t>
            </a:r>
          </a:p>
          <a:p>
            <a:r>
              <a:rPr lang="fr-FR" sz="1200">
                <a:solidFill>
                  <a:srgbClr val="FF0000"/>
                </a:solidFill>
              </a:rPr>
              <a:t>For operators having deployed ePDGs and using TA-location discovery: it is assumed that the operator will upgrade their ePDG into (N3IWF+ePDG) step by step. Several migration schemes can be foreseen: </a:t>
            </a:r>
          </a:p>
          <a:p>
            <a:pPr lvl="1"/>
            <a:r>
              <a:rPr lang="fr-FR" sz="1200">
                <a:solidFill>
                  <a:srgbClr val="FF0000"/>
                </a:solidFill>
              </a:rPr>
              <a:t>The operator prefers that the UE selects an N3IWF: In this case, the 5G capable UE uses TA-location discovery to find the closest N3IWF. If there is no N3IWF in the PLMN, the UE selects the closest ePDG.</a:t>
            </a:r>
          </a:p>
          <a:p>
            <a:pPr lvl="1"/>
            <a:r>
              <a:rPr lang="fr-FR" sz="1200">
                <a:solidFill>
                  <a:srgbClr val="FF0000"/>
                </a:solidFill>
              </a:rPr>
              <a:t>The operator prefers that the UE selects the closest node (N3IWF or ePDG). In this case, the 5G capable UE uses TA-location discovery to find the closest node. If there is a N3IWF in the closest TA, the UE selects the N3IWF. </a:t>
            </a:r>
          </a:p>
          <a:p>
            <a:r>
              <a:rPr lang="fr-FR" sz="1200">
                <a:solidFill>
                  <a:schemeClr val="tx1">
                    <a:lumMod val="60000"/>
                    <a:lumOff val="40000"/>
                  </a:schemeClr>
                </a:solidFill>
              </a:rPr>
              <a:t>Selection of the "Core Network Access Node via non-3GPP access" can be done the following way:</a:t>
            </a:r>
          </a:p>
          <a:p>
            <a:pPr lvl="1" hangingPunct="0"/>
            <a:r>
              <a:rPr lang="en-GB" sz="1100">
                <a:solidFill>
                  <a:schemeClr val="tx1">
                    <a:lumMod val="60000"/>
                    <a:lumOff val="40000"/>
                  </a:schemeClr>
                </a:solidFill>
              </a:rPr>
              <a:t>The UE constructs a Tracking/Location Area Identifier FQDN for N3IWF selection and queries the DNS server; </a:t>
            </a:r>
          </a:p>
          <a:p>
            <a:pPr lvl="1" hangingPunct="0"/>
            <a:r>
              <a:rPr lang="en-GB" sz="1100">
                <a:solidFill>
                  <a:schemeClr val="tx1">
                    <a:lumMod val="60000"/>
                    <a:lumOff val="40000"/>
                  </a:schemeClr>
                </a:solidFill>
              </a:rPr>
              <a:t>If no N3IWF were found, the UE constructs a Tracking/Location Area Identifier FQDN for ePDG selection as described in TS 23.402;</a:t>
            </a:r>
          </a:p>
          <a:p>
            <a:pPr lvl="1" hangingPunct="0"/>
            <a:r>
              <a:rPr lang="en-GB" sz="1100">
                <a:solidFill>
                  <a:schemeClr val="tx1">
                    <a:lumMod val="60000"/>
                    <a:lumOff val="40000"/>
                  </a:schemeClr>
                </a:solidFill>
              </a:rPr>
              <a:t>If the UE has been configured by its home operator for the AN selection with "N3IWF preferred", the UE selects the closest N3IWF from the PLMN it is located in. If no N3IWF were found in the PLMN the UE is located in, the UE selects the closest ePDG;</a:t>
            </a:r>
          </a:p>
          <a:p>
            <a:pPr lvl="1" hangingPunct="0"/>
            <a:r>
              <a:rPr lang="en-GB" sz="1100">
                <a:solidFill>
                  <a:schemeClr val="tx1">
                    <a:lumMod val="60000"/>
                    <a:lumOff val="40000"/>
                  </a:schemeClr>
                </a:solidFill>
              </a:rPr>
              <a:t>If the UE has been configured by its home operator for the AN selection with "closest node preferred", the UE selects the closest N3IWF or ePDG node. The UE shall prefer an N3IWF node.</a:t>
            </a:r>
          </a:p>
          <a:p>
            <a:pPr lvl="1" hangingPunct="0"/>
            <a:r>
              <a:rPr lang="fr-FR" sz="1100">
                <a:solidFill>
                  <a:schemeClr val="tx1">
                    <a:lumMod val="60000"/>
                    <a:lumOff val="40000"/>
                  </a:schemeClr>
                </a:solidFill>
              </a:rPr>
              <a:t>N</a:t>
            </a:r>
            <a:r>
              <a:rPr lang="en-GB" sz="1100">
                <a:solidFill>
                  <a:schemeClr val="tx1">
                    <a:lumMod val="60000"/>
                    <a:lumOff val="40000"/>
                  </a:schemeClr>
                </a:solidFill>
              </a:rPr>
              <a:t>ote that the N3IWF selection information has precedence over the ePDG selection information.  </a:t>
            </a:r>
          </a:p>
          <a:p>
            <a:pPr lvl="1" hangingPunct="0"/>
            <a:endParaRPr lang="en-GB" sz="1100">
              <a:solidFill>
                <a:schemeClr val="tx1">
                  <a:lumMod val="60000"/>
                  <a:lumOff val="40000"/>
                </a:schemeClr>
              </a:solidFill>
            </a:endParaRPr>
          </a:p>
          <a:p>
            <a:pPr lvl="1"/>
            <a:endParaRPr lang="fr-FR" sz="1000">
              <a:solidFill>
                <a:srgbClr val="FF0000"/>
              </a:solidFill>
            </a:endParaRPr>
          </a:p>
        </p:txBody>
      </p:sp>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 selection</a:t>
            </a:r>
            <a:endParaRPr lang="en-GB"/>
          </a:p>
        </p:txBody>
      </p:sp>
      <p:sp>
        <p:nvSpPr>
          <p:cNvPr id="4" name="Content Placeholder 3">
            <a:extLst>
              <a:ext uri="{FF2B5EF4-FFF2-40B4-BE49-F238E27FC236}">
                <a16:creationId xmlns:a16="http://schemas.microsoft.com/office/drawing/2014/main" id="{8B040E3A-D833-4EC2-986A-E1E92C4744C5}"/>
              </a:ext>
            </a:extLst>
          </p:cNvPr>
          <p:cNvSpPr>
            <a:spLocks noGrp="1"/>
          </p:cNvSpPr>
          <p:nvPr>
            <p:ph sz="quarter" idx="13"/>
          </p:nvPr>
        </p:nvSpPr>
        <p:spPr/>
        <p:txBody>
          <a:bodyPr/>
          <a:lstStyle/>
          <a:p>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spTree>
    <p:extLst>
      <p:ext uri="{BB962C8B-B14F-4D97-AF65-F5344CB8AC3E}">
        <p14:creationId xmlns:p14="http://schemas.microsoft.com/office/powerpoint/2010/main" val="1213991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AB1444-2424-4901-85DB-A210FD6CAAA5}"/>
              </a:ext>
            </a:extLst>
          </p:cNvPr>
          <p:cNvSpPr>
            <a:spLocks noGrp="1"/>
          </p:cNvSpPr>
          <p:nvPr>
            <p:ph idx="1"/>
          </p:nvPr>
        </p:nvSpPr>
        <p:spPr>
          <a:xfrm>
            <a:off x="417512" y="1089025"/>
            <a:ext cx="8432573" cy="3306763"/>
          </a:xfrm>
        </p:spPr>
        <p:txBody>
          <a:bodyPr/>
          <a:lstStyle/>
          <a:p>
            <a:r>
              <a:rPr lang="fr-FR" sz="1400"/>
              <a:t>In the case the UE has selected an ePDG, the UE will have seamless mobility with EPS, but not seamless mobility with 5G. </a:t>
            </a:r>
          </a:p>
          <a:p>
            <a:r>
              <a:rPr lang="en-GB" sz="1400"/>
              <a:t>As the Tracking Area Identity based ePDG FQDN is constructed as: </a:t>
            </a:r>
            <a:br>
              <a:rPr lang="en-GB" sz="1400"/>
            </a:br>
            <a:r>
              <a:rPr lang="en-GB" sz="1200"/>
              <a:t>"</a:t>
            </a:r>
            <a:r>
              <a:rPr lang="en-GB" sz="1100"/>
              <a:t>tac-lb&lt;TAC-low-byte&gt;.tac-hb&lt;TAC-high-byte&gt;.tac.</a:t>
            </a:r>
            <a:r>
              <a:rPr lang="en-GB" sz="1100" b="1">
                <a:solidFill>
                  <a:srgbClr val="FF0000"/>
                </a:solidFill>
              </a:rPr>
              <a:t>epdg.epc</a:t>
            </a:r>
            <a:r>
              <a:rPr lang="en-GB" sz="1100"/>
              <a:t>.mnc&lt;MNC&gt;.mcc&lt;MCC&gt;.pub.3gppnetwork.org</a:t>
            </a:r>
            <a:r>
              <a:rPr lang="en-GB" sz="1200"/>
              <a:t>"</a:t>
            </a:r>
          </a:p>
          <a:p>
            <a:pPr marL="228600" lvl="1" indent="0">
              <a:buNone/>
            </a:pPr>
            <a:r>
              <a:rPr lang="fr-FR" sz="1400"/>
              <a:t>, the TAI based N3IWF FQDN can be constructed as e.g. : </a:t>
            </a:r>
            <a:br>
              <a:rPr lang="fr-FR" sz="1400"/>
            </a:br>
            <a:r>
              <a:rPr lang="en-GB"/>
              <a:t>"</a:t>
            </a:r>
            <a:r>
              <a:rPr lang="en-GB" sz="1100"/>
              <a:t>tac-lb&lt;TAC-low-byte&gt;.tac-hb&lt;TAC-high-byte&gt;.tac.</a:t>
            </a:r>
            <a:r>
              <a:rPr lang="en-GB" sz="1100" b="1">
                <a:solidFill>
                  <a:srgbClr val="FF0000"/>
                </a:solidFill>
              </a:rPr>
              <a:t>n3iwf.5gc</a:t>
            </a:r>
            <a:r>
              <a:rPr lang="en-GB" sz="1100"/>
              <a:t>.mnc&lt;MNC&gt;.mcc&lt;MCC&gt;.pub.3gppnetwork.org</a:t>
            </a:r>
            <a:r>
              <a:rPr lang="en-GB"/>
              <a:t>"</a:t>
            </a:r>
          </a:p>
        </p:txBody>
      </p:sp>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 selection</a:t>
            </a:r>
            <a:endParaRPr lang="en-GB"/>
          </a:p>
        </p:txBody>
      </p:sp>
      <p:sp>
        <p:nvSpPr>
          <p:cNvPr id="4" name="Content Placeholder 3">
            <a:extLst>
              <a:ext uri="{FF2B5EF4-FFF2-40B4-BE49-F238E27FC236}">
                <a16:creationId xmlns:a16="http://schemas.microsoft.com/office/drawing/2014/main" id="{8B040E3A-D833-4EC2-986A-E1E92C4744C5}"/>
              </a:ext>
            </a:extLst>
          </p:cNvPr>
          <p:cNvSpPr>
            <a:spLocks noGrp="1"/>
          </p:cNvSpPr>
          <p:nvPr>
            <p:ph sz="quarter" idx="13"/>
          </p:nvPr>
        </p:nvSpPr>
        <p:spPr/>
        <p:txBody>
          <a:bodyPr/>
          <a:lstStyle/>
          <a:p>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spTree>
    <p:extLst>
      <p:ext uri="{BB962C8B-B14F-4D97-AF65-F5344CB8AC3E}">
        <p14:creationId xmlns:p14="http://schemas.microsoft.com/office/powerpoint/2010/main" val="3891963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AB1444-2424-4901-85DB-A210FD6CAAA5}"/>
              </a:ext>
            </a:extLst>
          </p:cNvPr>
          <p:cNvSpPr>
            <a:spLocks noGrp="1"/>
          </p:cNvSpPr>
          <p:nvPr>
            <p:ph idx="1"/>
          </p:nvPr>
        </p:nvSpPr>
        <p:spPr/>
        <p:txBody>
          <a:bodyPr/>
          <a:lstStyle/>
          <a:p>
            <a:r>
              <a:rPr lang="fr-FR" sz="1800"/>
              <a:t>I</a:t>
            </a:r>
            <a:r>
              <a:rPr lang="en-GB" sz="1800"/>
              <a:t>f an ePDG has been enhanced to support both N3IWF and ePDG functions, then it should know whether it has to operate as an N3IWF or as an ePDG. This could be done via several ways (to be defined):</a:t>
            </a:r>
          </a:p>
          <a:p>
            <a:pPr lvl="1"/>
            <a:r>
              <a:rPr lang="fr-FR"/>
              <a:t>T</a:t>
            </a:r>
            <a:r>
              <a:rPr lang="en-GB"/>
              <a:t>he different (public) IP addresses (there are separate FQDNs, so it is possible)</a:t>
            </a:r>
          </a:p>
          <a:p>
            <a:pPr lvl="1"/>
            <a:r>
              <a:rPr lang="fr-FR"/>
              <a:t>A</a:t>
            </a:r>
            <a:r>
              <a:rPr lang="en-GB"/>
              <a:t>fter the IKE SA_INIT exchange, the combined ePDG/N3IWF can detect that the UE is 5G by looking in the IKE-AUTH Request message, at:</a:t>
            </a:r>
          </a:p>
          <a:p>
            <a:pPr lvl="2"/>
            <a:r>
              <a:rPr lang="fr-FR"/>
              <a:t>Either a </a:t>
            </a:r>
            <a:r>
              <a:rPr lang="en-GB"/>
              <a:t>specific "Registration Parameter" (there is already the SUPI/GUTI and NSSAI) that is conveyed together with the NAS Registration Request message</a:t>
            </a:r>
          </a:p>
          <a:p>
            <a:pPr lvl="2"/>
            <a:r>
              <a:rPr lang="fr-FR"/>
              <a:t>Or to the NAI (another possibility would be</a:t>
            </a:r>
            <a:r>
              <a:rPr lang="en-GB"/>
              <a:t> to append &lt;5G&gt; to the NAI, used for the ID. But it is not nice to have a NAI that would depend on the access technology.</a:t>
            </a:r>
          </a:p>
          <a:p>
            <a:pPr marL="230188" lvl="1" indent="0">
              <a:buNone/>
            </a:pPr>
            <a:r>
              <a:rPr lang="fr-FR">
                <a:sym typeface="Wingdings" panose="05000000000000000000" pitchFamily="2" charset="2"/>
              </a:rPr>
              <a:t> Specific registration parameter is proposed</a:t>
            </a:r>
            <a:endParaRPr lang="en-GB"/>
          </a:p>
        </p:txBody>
      </p:sp>
      <p:sp>
        <p:nvSpPr>
          <p:cNvPr id="3" name="Title 2">
            <a:extLst>
              <a:ext uri="{FF2B5EF4-FFF2-40B4-BE49-F238E27FC236}">
                <a16:creationId xmlns:a16="http://schemas.microsoft.com/office/drawing/2014/main" id="{D8831510-9ECC-4271-A64C-5EE91534453D}"/>
              </a:ext>
            </a:extLst>
          </p:cNvPr>
          <p:cNvSpPr>
            <a:spLocks noGrp="1"/>
          </p:cNvSpPr>
          <p:nvPr>
            <p:ph type="title"/>
          </p:nvPr>
        </p:nvSpPr>
        <p:spPr/>
        <p:txBody>
          <a:bodyPr/>
          <a:lstStyle/>
          <a:p>
            <a:r>
              <a:rPr lang="fr-FR"/>
              <a:t>N3IWF selection</a:t>
            </a:r>
            <a:endParaRPr lang="en-GB"/>
          </a:p>
        </p:txBody>
      </p:sp>
      <p:sp>
        <p:nvSpPr>
          <p:cNvPr id="4" name="Content Placeholder 3">
            <a:extLst>
              <a:ext uri="{FF2B5EF4-FFF2-40B4-BE49-F238E27FC236}">
                <a16:creationId xmlns:a16="http://schemas.microsoft.com/office/drawing/2014/main" id="{8B040E3A-D833-4EC2-986A-E1E92C4744C5}"/>
              </a:ext>
            </a:extLst>
          </p:cNvPr>
          <p:cNvSpPr>
            <a:spLocks noGrp="1"/>
          </p:cNvSpPr>
          <p:nvPr>
            <p:ph sz="quarter" idx="13"/>
          </p:nvPr>
        </p:nvSpPr>
        <p:spPr/>
        <p:txBody>
          <a:bodyPr/>
          <a:lstStyle/>
          <a:p>
            <a:endParaRPr lang="en-GB"/>
          </a:p>
        </p:txBody>
      </p:sp>
      <p:sp>
        <p:nvSpPr>
          <p:cNvPr id="5" name="Footer Placeholder 4">
            <a:extLst>
              <a:ext uri="{FF2B5EF4-FFF2-40B4-BE49-F238E27FC236}">
                <a16:creationId xmlns:a16="http://schemas.microsoft.com/office/drawing/2014/main" id="{1C0A03DB-55EB-404C-BB5C-A21D9051B0E7}"/>
              </a:ext>
            </a:extLst>
          </p:cNvPr>
          <p:cNvSpPr>
            <a:spLocks noGrp="1"/>
          </p:cNvSpPr>
          <p:nvPr>
            <p:ph type="ftr" sz="quarter" idx="14"/>
          </p:nvPr>
        </p:nvSpPr>
        <p:spPr/>
        <p:txBody>
          <a:bodyPr/>
          <a:lstStyle/>
          <a:p>
            <a:pPr algn="l"/>
            <a:r>
              <a:rPr lang="en-GB">
                <a:solidFill>
                  <a:schemeClr val="bg2"/>
                </a:solidFill>
                <a:cs typeface="Arial" charset="0"/>
              </a:rPr>
              <a:t>&lt;Change information classification in footer&gt;</a:t>
            </a:r>
            <a:endParaRPr lang="en-GB" dirty="0">
              <a:solidFill>
                <a:schemeClr val="bg2"/>
              </a:solidFill>
              <a:cs typeface="Arial" charset="0"/>
            </a:endParaRPr>
          </a:p>
        </p:txBody>
      </p:sp>
    </p:spTree>
    <p:extLst>
      <p:ext uri="{BB962C8B-B14F-4D97-AF65-F5344CB8AC3E}">
        <p14:creationId xmlns:p14="http://schemas.microsoft.com/office/powerpoint/2010/main" val="320079144"/>
      </p:ext>
    </p:extLst>
  </p:cSld>
  <p:clrMapOvr>
    <a:masterClrMapping/>
  </p:clrMapOvr>
</p:sld>
</file>

<file path=ppt/theme/theme1.xml><?xml version="1.0" encoding="utf-8"?>
<a:theme xmlns:a="http://schemas.openxmlformats.org/drawingml/2006/main" name="Nokia PowerPoint Template Nokia Pure Macro Free v29">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TECH_PPT_Example_Deck_Nokia_Pure_V57_simple.pptx" id="{804F1767-7D63-468D-9AAB-27F8AE414344}" vid="{120F0402-5B54-43F4-8A9F-2E558A3290A4}"/>
    </a:ext>
  </a:ext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TECH_PPT_Example_Deck_Nokia_Pure_V57_simple.pptx" id="{804F1767-7D63-468D-9AAB-27F8AE414344}" vid="{5D79AFE6-89E7-4877-BC91-EC00A0B9197F}"/>
    </a:ext>
  </a:extLst>
</a:theme>
</file>

<file path=ppt/theme/theme3.xml><?xml version="1.0" encoding="utf-8"?>
<a:theme xmlns:a="http://schemas.openxmlformats.org/drawingml/2006/main" name="Final Slide">
  <a:themeElements>
    <a:clrScheme name="Custom 18">
      <a:dk1>
        <a:srgbClr val="124191"/>
      </a:dk1>
      <a:lt1>
        <a:srgbClr val="FFFFFF"/>
      </a:lt1>
      <a:dk2>
        <a:srgbClr val="FFFFFF"/>
      </a:dk2>
      <a:lt2>
        <a:srgbClr val="687170"/>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ECH_PPT_Example_Deck_Nokia_Pure_V57_simple.pptx" id="{804F1767-7D63-468D-9AAB-27F8AE414344}" vid="{98F8C24F-54C3-47E0-82B9-3593DFB7CAB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782904E1614074CA041AC3225AEC38D" ma:contentTypeVersion="2" ma:contentTypeDescription="Create a new document." ma:contentTypeScope="" ma:versionID="7c7f3901052d270e3fbdd9c43b18f2ad">
  <xsd:schema xmlns:xsd="http://www.w3.org/2001/XMLSchema" xmlns:xs="http://www.w3.org/2001/XMLSchema" xmlns:p="http://schemas.microsoft.com/office/2006/metadata/properties" xmlns:ns1="http://schemas.microsoft.com/sharepoint/v3" xmlns:ns2="786557d1-266b-44a4-a63a-d4012d85df0f" targetNamespace="http://schemas.microsoft.com/office/2006/metadata/properties" ma:root="true" ma:fieldsID="61cda0e51997e68cd80466b51b505195" ns1:_="" ns2:_="">
    <xsd:import namespace="http://schemas.microsoft.com/sharepoint/v3"/>
    <xsd:import namespace="786557d1-266b-44a4-a63a-d4012d85df0f"/>
    <xsd:element name="properties">
      <xsd:complexType>
        <xsd:sequence>
          <xsd:element name="documentManagement">
            <xsd:complexType>
              <xsd:all>
                <xsd:element ref="ns1:PublishingStartDate" minOccurs="0"/>
                <xsd:element ref="ns1:PublishingExpirationDate"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86557d1-266b-44a4-a63a-d4012d85df0f" elementFormDefault="qualified">
    <xsd:import namespace="http://schemas.microsoft.com/office/2006/documentManagement/types"/>
    <xsd:import namespace="http://schemas.microsoft.com/office/infopath/2007/PartnerControls"/>
    <xsd:element name="Thumbnail" ma:index="10" nillable="true" ma:displayName="Thumbnail" ma:internalName="Thumbnail">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humbnail xmlns="786557d1-266b-44a4-a63a-d4012d85df0f" xsi:nil="true"/>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21E3BE22-8300-462E-84ED-7A5F72C6B0A2}">
  <ds:schemaRefs>
    <ds:schemaRef ds:uri="http://schemas.microsoft.com/sharepoint/v3/contenttype/forms"/>
  </ds:schemaRefs>
</ds:datastoreItem>
</file>

<file path=customXml/itemProps2.xml><?xml version="1.0" encoding="utf-8"?>
<ds:datastoreItem xmlns:ds="http://schemas.openxmlformats.org/officeDocument/2006/customXml" ds:itemID="{46B94861-503F-4AB8-9001-D03BA91330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86557d1-266b-44a4-a63a-d4012d85df0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E09451-33DC-4888-8FF0-2C055E158B48}">
  <ds:schemaRefs>
    <ds:schemaRef ds:uri="http://schemas.microsoft.com/sharepoint/v3"/>
    <ds:schemaRef ds:uri="http://purl.org/dc/terms/"/>
    <ds:schemaRef ds:uri="http://purl.org/dc/dcmitype/"/>
    <ds:schemaRef ds:uri="http://schemas.microsoft.com/office/2006/documentManagement/types"/>
    <ds:schemaRef ds:uri="http://purl.org/dc/elements/1.1/"/>
    <ds:schemaRef ds:uri="http://schemas.microsoft.com/office/2006/metadata/properties"/>
    <ds:schemaRef ds:uri="786557d1-266b-44a4-a63a-d4012d85df0f"/>
    <ds:schemaRef ds:uri="http://schemas.openxmlformats.org/package/2006/metadata/core-properti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1059</Words>
  <Application>Microsoft Office PowerPoint</Application>
  <PresentationFormat>On-screen Show (16:9)</PresentationFormat>
  <Paragraphs>121</Paragraphs>
  <Slides>10</Slides>
  <Notes>2</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10</vt:i4>
      </vt:variant>
    </vt:vector>
  </HeadingPairs>
  <TitlesOfParts>
    <vt:vector size="21" baseType="lpstr">
      <vt:lpstr>Arial</vt:lpstr>
      <vt:lpstr>Calibri</vt:lpstr>
      <vt:lpstr>Lucida Grande</vt:lpstr>
      <vt:lpstr>Nokia Pure Headline Light</vt:lpstr>
      <vt:lpstr>Nokia Pure Headline Ultra Light</vt:lpstr>
      <vt:lpstr>Nokia Pure Text Light</vt:lpstr>
      <vt:lpstr>Wingdings</vt:lpstr>
      <vt:lpstr>ヒラギノ角ゴ Pro W3</vt:lpstr>
      <vt:lpstr>Nokia PowerPoint Template Nokia Pure Macro Free v29</vt:lpstr>
      <vt:lpstr>Nokia Master Blue Background</vt:lpstr>
      <vt:lpstr>Final Slide</vt:lpstr>
      <vt:lpstr>S2-176927</vt:lpstr>
      <vt:lpstr>EPC IWK for N3GPP</vt:lpstr>
      <vt:lpstr>EPC IWK for N3GPP</vt:lpstr>
      <vt:lpstr>EPC IWK for N3GPP</vt:lpstr>
      <vt:lpstr>EPC IWK for N3GPP</vt:lpstr>
      <vt:lpstr>EPC IWK for N3GPP</vt:lpstr>
      <vt:lpstr>N3IWF selection</vt:lpstr>
      <vt:lpstr>N3IWF selection</vt:lpstr>
      <vt:lpstr>N3IWF selection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2014-06-16T13:44:23Z</dcterms:created>
  <dcterms:modified xsi:type="dcterms:W3CDTF">2017-10-17T12:43:38Z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0x0101006782904E1614074CA041AC3225AEC38D</vt:lpwstr>
  </property>
</Properties>
</file>