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706" r:id="rId3"/>
    <p:sldId id="707" r:id="rId4"/>
    <p:sldId id="708" r:id="rId5"/>
    <p:sldId id="709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9" autoAdjust="0"/>
    <p:restoredTop sz="94625" autoAdjust="0"/>
  </p:normalViewPr>
  <p:slideViewPr>
    <p:cSldViewPr snapToGrid="0">
      <p:cViewPr varScale="1">
        <p:scale>
          <a:sx n="73" d="100"/>
          <a:sy n="73" d="100"/>
        </p:scale>
        <p:origin x="-126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958" y="9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5A20FB59-AE37-4E8F-975F-3377CC6C60B3}" type="datetime1">
              <a:rPr lang="en-US"/>
              <a:pPr>
                <a:defRPr/>
              </a:pPr>
              <a:t>5/9/2017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2A3BCC17-C488-42DB-88AC-D7D3E0BF6B16}" type="slidenum">
              <a:rPr lang="en-GB" altLang="en-US"/>
              <a:pPr/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9AAA8A5-73A2-455B-8EEE-F8F6F6DC1FC9}" type="datetime1">
              <a:rPr lang="en-US"/>
              <a:pPr>
                <a:defRPr/>
              </a:pPr>
              <a:t>5/9/2017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FC549E8E-7F30-4398-BFD3-42A3230A6BB6}" type="slidenum">
              <a:rPr lang="en-GB" altLang="en-US"/>
              <a:pPr/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4FC4BF-10C2-4D9E-B568-5240695728DE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5" name="TextBox 10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dirty="0"/>
              <a:t>3GPP SA WG2 #121 15 – 19 May 2017 Hangzhou, P. R. China</a:t>
            </a:r>
          </a:p>
        </p:txBody>
      </p:sp>
      <p:sp>
        <p:nvSpPr>
          <p:cNvPr id="6" name="Oval 13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/>
            <a:fld id="{019EC5C7-D554-413C-96C4-406978CFF133}" type="slidenum">
              <a:rPr lang="en-GB" altLang="en-US" b="1"/>
              <a:pPr algn="ctr"/>
              <a:t>‹Nr.›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7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2017</a:t>
            </a:r>
          </a:p>
        </p:txBody>
      </p:sp>
      <p:pic>
        <p:nvPicPr>
          <p:cNvPr id="9" name="Picture 10" descr="3GPP_TM_RD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2159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baseline="-25000" dirty="0" smtClean="0">
                <a:latin typeface="Arial "/>
              </a:rPr>
              <a:t>3GPP SA WG2 #121 </a:t>
            </a:r>
            <a:r>
              <a:rPr lang="en-GB" sz="1200" b="1" baseline="-25000" dirty="0" smtClean="0"/>
              <a:t>15 – 19 May 2017 Hangzhou, P. R. China</a:t>
            </a:r>
            <a:endParaRPr lang="sv-SE" altLang="en-US" sz="1200" b="1" baseline="-25000" dirty="0" smtClean="0">
              <a:latin typeface="Arial 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S2-173357</a:t>
            </a:r>
            <a:endParaRPr lang="en-GB" altLang="en-US" sz="1200" dirty="0" smtClean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778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/>
            <a:fld id="{2E744052-09F2-4AA7-9ECA-D87AD20A9F07}" type="slidenum">
              <a:rPr lang="en-GB" altLang="en-US" b="1"/>
              <a:pPr algn="ctr"/>
              <a:t>‹Nr.›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2017</a:t>
            </a:r>
          </a:p>
        </p:txBody>
      </p:sp>
      <p:pic>
        <p:nvPicPr>
          <p:cNvPr id="2" name="Picture 10" descr="3GPP_TM_RD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dirty="0"/>
              <a:t>3GPP SA WG2 #121 15 – 19 May 2017 Hangzhou, P. R. China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2" r:id="rId2"/>
    <p:sldLayoutId id="2147483763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GB" sz="2900" dirty="0" smtClean="0"/>
              <a:t> </a:t>
            </a:r>
            <a:r>
              <a:rPr lang="en-GB" sz="5400" b="1" dirty="0" smtClean="0"/>
              <a:t>N2TP and AMF selection</a:t>
            </a:r>
            <a:br>
              <a:rPr lang="en-GB" sz="5400" b="1" dirty="0" smtClean="0"/>
            </a:br>
            <a:r>
              <a:rPr lang="en-GB" sz="3100" b="1" dirty="0" smtClean="0"/>
              <a:t>Issues and solutions for N2 persistence control</a:t>
            </a:r>
            <a:r>
              <a:rPr 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5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endParaRPr lang="en-US" altLang="en-US" sz="20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latin typeface="Arial" pitchFamily="34" charset="0"/>
              </a:rPr>
              <a:t>Deutsche Telekom</a:t>
            </a:r>
          </a:p>
          <a:p>
            <a:pPr>
              <a:lnSpc>
                <a:spcPct val="80000"/>
              </a:lnSpc>
            </a:pPr>
            <a:endParaRPr lang="en-US" altLang="en-US" sz="20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endParaRPr lang="en-GB" altLang="en-US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N2 Persistence Control</a:t>
            </a:r>
            <a:br>
              <a:rPr lang="en-GB" altLang="en-US" dirty="0" smtClean="0"/>
            </a:br>
            <a:r>
              <a:rPr lang="en-GB" altLang="en-US" dirty="0" smtClean="0"/>
              <a:t>(Option 1 of S2-172812)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72712" y="1388837"/>
            <a:ext cx="4462463" cy="4711518"/>
          </a:xfrm>
        </p:spPr>
        <p:txBody>
          <a:bodyPr/>
          <a:lstStyle/>
          <a:p>
            <a:r>
              <a:rPr lang="en-GB" altLang="en-US" dirty="0" smtClean="0"/>
              <a:t>N2 Termination Point (N2TP) is representative for the communication between AMF and (R)AN</a:t>
            </a:r>
          </a:p>
          <a:p>
            <a:r>
              <a:rPr lang="en-GB" altLang="en-US" dirty="0" smtClean="0"/>
              <a:t>Assignment of Resources is done inside the AMF in a vendor specific manner</a:t>
            </a:r>
          </a:p>
          <a:p>
            <a:r>
              <a:rPr lang="en-GB" altLang="en-US" dirty="0" smtClean="0"/>
              <a:t>Issues:</a:t>
            </a:r>
          </a:p>
          <a:p>
            <a:pPr lvl="1"/>
            <a:r>
              <a:rPr lang="en-GB" altLang="en-US" dirty="0" smtClean="0"/>
              <a:t>“big” single-vendor AMF</a:t>
            </a:r>
          </a:p>
          <a:p>
            <a:pPr lvl="1"/>
            <a:r>
              <a:rPr lang="en-GB" altLang="en-US" dirty="0" smtClean="0"/>
              <a:t>Same mechanics of AMF (re)selection as in 4G</a:t>
            </a:r>
          </a:p>
          <a:p>
            <a:pPr lvl="1"/>
            <a:endParaRPr lang="en-GB" altLang="en-US" dirty="0" smtClean="0"/>
          </a:p>
          <a:p>
            <a:pPr lvl="1"/>
            <a:endParaRPr lang="en-GB" altLang="en-US" dirty="0" smtClean="0"/>
          </a:p>
        </p:txBody>
      </p:sp>
      <p:sp>
        <p:nvSpPr>
          <p:cNvPr id="4" name="Rectangle 3"/>
          <p:cNvSpPr/>
          <p:nvPr/>
        </p:nvSpPr>
        <p:spPr bwMode="auto">
          <a:xfrm>
            <a:off x="5300663" y="1973263"/>
            <a:ext cx="3573462" cy="22129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GB" dirty="0" smtClean="0">
                <a:solidFill>
                  <a:schemeClr val="tx1"/>
                </a:solidFill>
                <a:latin typeface="Arial" charset="0"/>
              </a:rPr>
              <a:t>AMF</a:t>
            </a:r>
            <a:endParaRPr lang="en-GB" dirty="0">
              <a:solidFill>
                <a:schemeClr val="tx1"/>
              </a:solidFill>
              <a:latin typeface="Arial" charset="0"/>
            </a:endParaRPr>
          </a:p>
          <a:p>
            <a:pPr>
              <a:defRPr/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(Vendor specific)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5300663" y="2730500"/>
            <a:ext cx="1323975" cy="5175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N2TP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7197725" y="2100263"/>
            <a:ext cx="1323975" cy="51593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AMF </a:t>
            </a:r>
            <a:r>
              <a:rPr lang="en-GB" dirty="0" smtClean="0">
                <a:solidFill>
                  <a:schemeClr val="tx1"/>
                </a:solidFill>
                <a:latin typeface="Arial" charset="0"/>
              </a:rPr>
              <a:t>Resource</a:t>
            </a:r>
            <a:endParaRPr lang="en-GB" dirty="0">
              <a:solidFill>
                <a:schemeClr val="tx1"/>
              </a:solidFill>
              <a:latin typeface="Arial" charset="0"/>
            </a:endParaRPr>
          </a:p>
          <a:p>
            <a:pPr algn="ctr">
              <a:defRPr/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#1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7197725" y="2730500"/>
            <a:ext cx="1323975" cy="5175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AMF </a:t>
            </a:r>
            <a:r>
              <a:rPr lang="en-GB" dirty="0" smtClean="0">
                <a:solidFill>
                  <a:schemeClr val="tx1"/>
                </a:solidFill>
                <a:latin typeface="Arial" charset="0"/>
              </a:rPr>
              <a:t>Resource</a:t>
            </a:r>
            <a:endParaRPr lang="en-GB" dirty="0">
              <a:solidFill>
                <a:schemeClr val="tx1"/>
              </a:solidFill>
              <a:latin typeface="Arial" charset="0"/>
            </a:endParaRPr>
          </a:p>
          <a:p>
            <a:pPr algn="ctr">
              <a:defRPr/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#2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7197725" y="3579813"/>
            <a:ext cx="1323975" cy="5175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AMF </a:t>
            </a:r>
            <a:r>
              <a:rPr lang="en-GB" dirty="0" smtClean="0">
                <a:solidFill>
                  <a:schemeClr val="tx1"/>
                </a:solidFill>
                <a:latin typeface="Arial" charset="0"/>
              </a:rPr>
              <a:t>Resource</a:t>
            </a:r>
            <a:endParaRPr lang="en-GB" dirty="0">
              <a:solidFill>
                <a:schemeClr val="tx1"/>
              </a:solidFill>
              <a:latin typeface="Arial" charset="0"/>
            </a:endParaRPr>
          </a:p>
          <a:p>
            <a:pPr algn="ctr">
              <a:defRPr/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#n</a:t>
            </a:r>
          </a:p>
        </p:txBody>
      </p:sp>
      <p:sp>
        <p:nvSpPr>
          <p:cNvPr id="8201" name="TextBox 8"/>
          <p:cNvSpPr txBox="1">
            <a:spLocks noChangeArrowheads="1"/>
          </p:cNvSpPr>
          <p:nvPr/>
        </p:nvSpPr>
        <p:spPr bwMode="auto">
          <a:xfrm>
            <a:off x="7197725" y="3248025"/>
            <a:ext cx="13239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altLang="en-US"/>
              <a:t>…</a:t>
            </a:r>
          </a:p>
        </p:txBody>
      </p:sp>
      <p:cxnSp>
        <p:nvCxnSpPr>
          <p:cNvPr id="12" name="Straight Connector 11"/>
          <p:cNvCxnSpPr>
            <a:endCxn id="5" idx="1"/>
          </p:cNvCxnSpPr>
          <p:nvPr/>
        </p:nvCxnSpPr>
        <p:spPr bwMode="auto">
          <a:xfrm>
            <a:off x="4948238" y="2989263"/>
            <a:ext cx="352425" cy="0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5" idx="3"/>
            <a:endCxn id="6" idx="1"/>
          </p:cNvCxnSpPr>
          <p:nvPr/>
        </p:nvCxnSpPr>
        <p:spPr bwMode="auto">
          <a:xfrm flipV="1">
            <a:off x="6624638" y="2357438"/>
            <a:ext cx="573087" cy="631825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5" idx="3"/>
            <a:endCxn id="7" idx="1"/>
          </p:cNvCxnSpPr>
          <p:nvPr/>
        </p:nvCxnSpPr>
        <p:spPr bwMode="auto">
          <a:xfrm>
            <a:off x="6624638" y="2989263"/>
            <a:ext cx="573087" cy="0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5" idx="3"/>
            <a:endCxn id="8" idx="1"/>
          </p:cNvCxnSpPr>
          <p:nvPr/>
        </p:nvCxnSpPr>
        <p:spPr bwMode="auto">
          <a:xfrm>
            <a:off x="6624638" y="2989263"/>
            <a:ext cx="573087" cy="849312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06" name="TextBox 22"/>
          <p:cNvSpPr txBox="1">
            <a:spLocks noChangeArrowheads="1"/>
          </p:cNvSpPr>
          <p:nvPr/>
        </p:nvSpPr>
        <p:spPr bwMode="auto">
          <a:xfrm>
            <a:off x="4824413" y="2730500"/>
            <a:ext cx="4762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altLang="en-US"/>
              <a:t>N2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N2 Persistence Control (Option 2)</a:t>
            </a:r>
            <a:br>
              <a:rPr lang="en-GB" altLang="en-US" dirty="0" smtClean="0"/>
            </a:br>
            <a:r>
              <a:rPr lang="en-GB" altLang="en-US" dirty="0" smtClean="0"/>
              <a:t>N2AP UE-TNLA-binding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85775" y="1454150"/>
            <a:ext cx="8388350" cy="2609850"/>
          </a:xfrm>
        </p:spPr>
        <p:txBody>
          <a:bodyPr/>
          <a:lstStyle/>
          <a:p>
            <a:r>
              <a:rPr lang="en-US" altLang="en-US" dirty="0" smtClean="0"/>
              <a:t>“An AMF shall be able to change the N2AP UE-TNLA-binding, i.e. change the TNL association for the UE in CM-Connected mode at any time.“</a:t>
            </a:r>
          </a:p>
          <a:p>
            <a:r>
              <a:rPr lang="en-US" altLang="en-US" dirty="0" smtClean="0"/>
              <a:t>This solution </a:t>
            </a:r>
            <a:r>
              <a:rPr lang="en-US" altLang="en-US" dirty="0" err="1" smtClean="0"/>
              <a:t>externalises</a:t>
            </a:r>
            <a:r>
              <a:rPr lang="en-US" altLang="en-US" dirty="0" smtClean="0"/>
              <a:t> the </a:t>
            </a:r>
            <a:r>
              <a:rPr lang="en-US" altLang="en-US" dirty="0" err="1" smtClean="0"/>
              <a:t>behaviour</a:t>
            </a:r>
            <a:r>
              <a:rPr lang="en-US" altLang="en-US" dirty="0" smtClean="0"/>
              <a:t> of Option 1 towards the (R)AN, causing additional </a:t>
            </a:r>
            <a:r>
              <a:rPr lang="en-US" altLang="en-US" dirty="0" err="1" smtClean="0"/>
              <a:t>signalling</a:t>
            </a:r>
            <a:endParaRPr lang="en-GB" altLang="en-US" dirty="0" smtClean="0"/>
          </a:p>
          <a:p>
            <a:r>
              <a:rPr lang="en-GB" altLang="en-US" dirty="0" smtClean="0"/>
              <a:t>Triangular or Re-Route via (R)AN result in </a:t>
            </a:r>
            <a:r>
              <a:rPr lang="en-GB" altLang="en-US" b="1" dirty="0" smtClean="0"/>
              <a:t>signalling</a:t>
            </a:r>
            <a:r>
              <a:rPr lang="en-GB" altLang="en-US" dirty="0" smtClean="0"/>
              <a:t> between UE, (R)AN and the respective AMF instances</a:t>
            </a:r>
          </a:p>
        </p:txBody>
      </p:sp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363" y="4867188"/>
            <a:ext cx="29083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1000171" y="4658225"/>
            <a:ext cx="13176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ea typeface="Malgun Gothic" pitchFamily="34" charset="-127"/>
              </a:rPr>
              <a:t>Triangular redirection</a:t>
            </a:r>
            <a:endParaRPr lang="en-GB" altLang="en-US" dirty="0">
              <a:ea typeface="Malgun Gothic" pitchFamily="34" charset="-127"/>
            </a:endParaRPr>
          </a:p>
        </p:txBody>
      </p:sp>
      <p:pic>
        <p:nvPicPr>
          <p:cNvPr id="922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0425" y="4736878"/>
            <a:ext cx="261937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Rectangle 6"/>
          <p:cNvSpPr>
            <a:spLocks noChangeArrowheads="1"/>
          </p:cNvSpPr>
          <p:nvPr/>
        </p:nvSpPr>
        <p:spPr bwMode="auto">
          <a:xfrm>
            <a:off x="4783773" y="4760641"/>
            <a:ext cx="11271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ea typeface="Malgun Gothic" pitchFamily="34" charset="-127"/>
              </a:rPr>
              <a:t>Re-route via RAN</a:t>
            </a:r>
            <a:endParaRPr lang="en-GB" altLang="en-US" dirty="0">
              <a:ea typeface="Malgun Gothic" pitchFamily="34" charset="-127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N2 Persistence Control (new Option 3)</a:t>
            </a: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485775" y="1454150"/>
            <a:ext cx="5441950" cy="4679950"/>
          </a:xfrm>
        </p:spPr>
        <p:txBody>
          <a:bodyPr/>
          <a:lstStyle/>
          <a:p>
            <a:r>
              <a:rPr lang="en-GB" altLang="en-US" dirty="0" smtClean="0"/>
              <a:t>Option 3 is similar to Option 1</a:t>
            </a:r>
          </a:p>
          <a:p>
            <a:r>
              <a:rPr lang="en-GB" altLang="en-US" dirty="0" smtClean="0"/>
              <a:t>N2TP is extracted from (v)AMF</a:t>
            </a:r>
          </a:p>
          <a:p>
            <a:r>
              <a:rPr lang="en-GB" altLang="en-US" dirty="0" smtClean="0"/>
              <a:t>Interaction between N2TP and AMF Resources needs to be standardised for multi-vendor deployments of AMF Resources</a:t>
            </a:r>
          </a:p>
          <a:p>
            <a:r>
              <a:rPr lang="en-GB" altLang="en-US" dirty="0" smtClean="0"/>
              <a:t>UE and associated (R)AN only know the N2TP, whereas different AMF Resources may exist “behind” that N2TP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5762625" y="3048000"/>
            <a:ext cx="519113" cy="5175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N2TP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6854825" y="2417763"/>
            <a:ext cx="1323975" cy="51593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AMF </a:t>
            </a:r>
            <a:r>
              <a:rPr lang="en-GB" dirty="0" smtClean="0">
                <a:solidFill>
                  <a:schemeClr val="tx1"/>
                </a:solidFill>
                <a:latin typeface="Arial" charset="0"/>
              </a:rPr>
              <a:t>Resource</a:t>
            </a:r>
            <a:endParaRPr lang="en-GB" dirty="0">
              <a:solidFill>
                <a:schemeClr val="tx1"/>
              </a:solidFill>
              <a:latin typeface="Arial" charset="0"/>
            </a:endParaRPr>
          </a:p>
          <a:p>
            <a:pPr algn="ctr">
              <a:defRPr/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#1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6854825" y="3048000"/>
            <a:ext cx="1323975" cy="5175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AMF </a:t>
            </a:r>
            <a:r>
              <a:rPr lang="en-GB" dirty="0" smtClean="0">
                <a:solidFill>
                  <a:schemeClr val="tx1"/>
                </a:solidFill>
                <a:latin typeface="Arial" charset="0"/>
              </a:rPr>
              <a:t>Resource</a:t>
            </a:r>
            <a:endParaRPr lang="en-GB" dirty="0">
              <a:solidFill>
                <a:schemeClr val="tx1"/>
              </a:solidFill>
              <a:latin typeface="Arial" charset="0"/>
            </a:endParaRPr>
          </a:p>
          <a:p>
            <a:pPr algn="ctr">
              <a:defRPr/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#2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6890612" y="4352925"/>
            <a:ext cx="1323975" cy="5175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AMF </a:t>
            </a:r>
            <a:r>
              <a:rPr lang="en-GB" dirty="0" smtClean="0">
                <a:solidFill>
                  <a:schemeClr val="tx1"/>
                </a:solidFill>
                <a:latin typeface="Arial" charset="0"/>
              </a:rPr>
              <a:t>Resource</a:t>
            </a:r>
            <a:endParaRPr lang="en-GB" dirty="0">
              <a:solidFill>
                <a:schemeClr val="tx1"/>
              </a:solidFill>
              <a:latin typeface="Arial" charset="0"/>
            </a:endParaRPr>
          </a:p>
          <a:p>
            <a:pPr algn="ctr">
              <a:defRPr/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#n</a:t>
            </a:r>
          </a:p>
        </p:txBody>
      </p:sp>
      <p:sp>
        <p:nvSpPr>
          <p:cNvPr id="10250" name="TextBox 8"/>
          <p:cNvSpPr txBox="1">
            <a:spLocks noChangeArrowheads="1"/>
          </p:cNvSpPr>
          <p:nvPr/>
        </p:nvSpPr>
        <p:spPr bwMode="auto">
          <a:xfrm>
            <a:off x="6854825" y="3565525"/>
            <a:ext cx="13239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altLang="en-US"/>
              <a:t>…</a:t>
            </a:r>
          </a:p>
        </p:txBody>
      </p:sp>
      <p:cxnSp>
        <p:nvCxnSpPr>
          <p:cNvPr id="10" name="Straight Connector 9"/>
          <p:cNvCxnSpPr>
            <a:endCxn id="5" idx="1"/>
          </p:cNvCxnSpPr>
          <p:nvPr/>
        </p:nvCxnSpPr>
        <p:spPr bwMode="auto">
          <a:xfrm>
            <a:off x="5524500" y="3306763"/>
            <a:ext cx="238125" cy="0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5" idx="3"/>
            <a:endCxn id="6" idx="1"/>
          </p:cNvCxnSpPr>
          <p:nvPr/>
        </p:nvCxnSpPr>
        <p:spPr bwMode="auto">
          <a:xfrm flipV="1">
            <a:off x="6281738" y="2674938"/>
            <a:ext cx="573087" cy="631825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5" idx="3"/>
            <a:endCxn id="7" idx="1"/>
          </p:cNvCxnSpPr>
          <p:nvPr/>
        </p:nvCxnSpPr>
        <p:spPr bwMode="auto">
          <a:xfrm>
            <a:off x="6281738" y="3306763"/>
            <a:ext cx="573087" cy="0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5" idx="3"/>
            <a:endCxn id="8" idx="1"/>
          </p:cNvCxnSpPr>
          <p:nvPr/>
        </p:nvCxnSpPr>
        <p:spPr bwMode="auto">
          <a:xfrm>
            <a:off x="6281738" y="3306763"/>
            <a:ext cx="608874" cy="1304925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55" name="TextBox 13"/>
          <p:cNvSpPr txBox="1">
            <a:spLocks noChangeArrowheads="1"/>
          </p:cNvSpPr>
          <p:nvPr/>
        </p:nvSpPr>
        <p:spPr bwMode="auto">
          <a:xfrm>
            <a:off x="5346700" y="3060700"/>
            <a:ext cx="4762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altLang="en-US"/>
              <a:t>N2</a:t>
            </a:r>
          </a:p>
        </p:txBody>
      </p:sp>
      <p:cxnSp>
        <p:nvCxnSpPr>
          <p:cNvPr id="10256" name="Straight Connector 23"/>
          <p:cNvCxnSpPr>
            <a:cxnSpLocks noChangeShapeType="1"/>
          </p:cNvCxnSpPr>
          <p:nvPr/>
        </p:nvCxnSpPr>
        <p:spPr bwMode="auto">
          <a:xfrm>
            <a:off x="6502400" y="2024063"/>
            <a:ext cx="0" cy="256698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lgDash"/>
            <a:round/>
            <a:headEnd/>
            <a:tailEnd/>
          </a:ln>
        </p:spPr>
      </p:cxnSp>
      <p:sp>
        <p:nvSpPr>
          <p:cNvPr id="10257" name="TextBox 24"/>
          <p:cNvSpPr txBox="1">
            <a:spLocks noChangeArrowheads="1"/>
          </p:cNvSpPr>
          <p:nvPr/>
        </p:nvSpPr>
        <p:spPr bwMode="auto">
          <a:xfrm>
            <a:off x="5257800" y="4305300"/>
            <a:ext cx="13128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altLang="en-US" dirty="0"/>
              <a:t>I/f </a:t>
            </a:r>
            <a:r>
              <a:rPr lang="en-GB" altLang="en-US" dirty="0" smtClean="0"/>
              <a:t>N2TP – AMF Resource</a:t>
            </a: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smtClean="0"/>
              <a:t>Conclusion</a:t>
            </a:r>
            <a:endParaRPr lang="en-GB" altLang="en-US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en-US" sz="2400" dirty="0" smtClean="0"/>
              <a:t>Option 1 </a:t>
            </a:r>
            <a:r>
              <a:rPr lang="de-DE" altLang="en-US" sz="2400" dirty="0" err="1" smtClean="0"/>
              <a:t>of</a:t>
            </a:r>
            <a:r>
              <a:rPr lang="de-DE" altLang="en-US" sz="2400" dirty="0" smtClean="0"/>
              <a:t> S2-172812 </a:t>
            </a:r>
            <a:r>
              <a:rPr lang="de-DE" altLang="en-US" sz="2400" dirty="0" err="1" smtClean="0"/>
              <a:t>may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be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acceptable</a:t>
            </a:r>
            <a:r>
              <a:rPr lang="de-DE" altLang="en-US" sz="2400" dirty="0" smtClean="0"/>
              <a:t> in a </a:t>
            </a:r>
            <a:r>
              <a:rPr lang="de-DE" altLang="en-US" sz="2400" dirty="0" err="1" smtClean="0"/>
              <a:t>single-vendor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deployment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if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the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vendor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assures</a:t>
            </a:r>
            <a:r>
              <a:rPr lang="de-DE" altLang="en-US" sz="2400" dirty="0" smtClean="0"/>
              <a:t> in </a:t>
            </a:r>
            <a:r>
              <a:rPr lang="de-DE" altLang="en-US" sz="2400" dirty="0" err="1" smtClean="0"/>
              <a:t>the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implementation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that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any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change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of</a:t>
            </a:r>
            <a:r>
              <a:rPr lang="de-DE" altLang="en-US" sz="2400" dirty="0" smtClean="0"/>
              <a:t> AMF </a:t>
            </a:r>
            <a:r>
              <a:rPr lang="de-DE" altLang="en-US" sz="2400" dirty="0" err="1" smtClean="0"/>
              <a:t>Resource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is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done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without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interruptions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or</a:t>
            </a:r>
            <a:r>
              <a:rPr lang="de-DE" altLang="en-US" sz="2400" dirty="0" smtClean="0"/>
              <a:t> additional </a:t>
            </a:r>
            <a:r>
              <a:rPr lang="de-DE" altLang="en-US" sz="2400" dirty="0" err="1" smtClean="0"/>
              <a:t>signalling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towards</a:t>
            </a:r>
            <a:r>
              <a:rPr lang="de-DE" altLang="en-US" sz="2400" dirty="0" smtClean="0"/>
              <a:t> (R)AN </a:t>
            </a:r>
            <a:r>
              <a:rPr lang="de-DE" altLang="en-US" sz="2400" dirty="0" err="1" smtClean="0"/>
              <a:t>or</a:t>
            </a:r>
            <a:r>
              <a:rPr lang="de-DE" altLang="en-US" sz="2400" dirty="0" smtClean="0"/>
              <a:t> UE</a:t>
            </a:r>
          </a:p>
          <a:p>
            <a:r>
              <a:rPr lang="de-DE" altLang="en-US" sz="2400" dirty="0" smtClean="0"/>
              <a:t>Option 2</a:t>
            </a:r>
            <a:r>
              <a:rPr lang="en-GB" altLang="en-US" sz="2400" dirty="0" smtClean="0"/>
              <a:t> of S2-172812 introduces more signalling without any obvious advantage over option 1 and should be avoided</a:t>
            </a:r>
          </a:p>
          <a:p>
            <a:r>
              <a:rPr lang="en-GB" altLang="en-US" sz="2400" dirty="0" smtClean="0"/>
              <a:t>Option 3 keeps changes of AMF Resources completely transparent to the UE and the (R)AN while allowing multi-vendor deployments and avoiding any associated signalling</a:t>
            </a:r>
          </a:p>
          <a:p>
            <a:r>
              <a:rPr lang="en-GB" altLang="en-US" sz="2400" dirty="0" smtClean="0"/>
              <a:t>N2TP – AMF Interface needs to be standardised to support option 3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315</Words>
  <Application>Microsoft Office PowerPoint</Application>
  <PresentationFormat>Bildschirmpräsentation (4:3)</PresentationFormat>
  <Paragraphs>47</Paragraphs>
  <Slides>5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6" baseType="lpstr">
      <vt:lpstr>Office Theme</vt:lpstr>
      <vt:lpstr>    N2TP and AMF selection Issues and solutions for N2 persistence control  </vt:lpstr>
      <vt:lpstr>N2 Persistence Control (Option 1 of S2-172812)</vt:lpstr>
      <vt:lpstr>N2 Persistence Control (Option 2) N2AP UE-TNLA-binding</vt:lpstr>
      <vt:lpstr>N2 Persistence Control (new Option 3)</vt:lpstr>
      <vt:lpstr>Conclusion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A1143922</cp:lastModifiedBy>
  <cp:revision>702</cp:revision>
  <dcterms:created xsi:type="dcterms:W3CDTF">2008-08-30T09:32:10Z</dcterms:created>
  <dcterms:modified xsi:type="dcterms:W3CDTF">2017-05-09T17:06:11Z</dcterms:modified>
</cp:coreProperties>
</file>