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7"/>
  </p:notesMasterIdLst>
  <p:handoutMasterIdLst>
    <p:handoutMasterId r:id="rId18"/>
  </p:handoutMasterIdLst>
  <p:sldIdLst>
    <p:sldId id="303" r:id="rId2"/>
    <p:sldId id="311" r:id="rId3"/>
    <p:sldId id="313" r:id="rId4"/>
    <p:sldId id="314" r:id="rId5"/>
    <p:sldId id="339" r:id="rId6"/>
    <p:sldId id="337" r:id="rId7"/>
    <p:sldId id="318" r:id="rId8"/>
    <p:sldId id="334" r:id="rId9"/>
    <p:sldId id="332" r:id="rId10"/>
    <p:sldId id="333" r:id="rId11"/>
    <p:sldId id="338" r:id="rId12"/>
    <p:sldId id="328" r:id="rId13"/>
    <p:sldId id="336" r:id="rId14"/>
    <p:sldId id="335" r:id="rId15"/>
    <p:sldId id="331" r:id="rId1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ul Schliwa-Bertling" initials="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FF"/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49" autoAdjust="0"/>
    <p:restoredTop sz="94760" autoAdjust="0"/>
  </p:normalViewPr>
  <p:slideViewPr>
    <p:cSldViewPr snapToGrid="0">
      <p:cViewPr varScale="1">
        <p:scale>
          <a:sx n="87" d="100"/>
          <a:sy n="87" d="100"/>
        </p:scale>
        <p:origin x="96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98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EA5103E-56C5-48F3-99BF-C695393FD9A5}" type="datetime1">
              <a:rPr lang="en-US"/>
              <a:pPr>
                <a:defRPr/>
              </a:pPr>
              <a:t>3/30/2017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6734774-2827-498B-9A2D-5F6138B010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064602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DA59C24A-C130-4D06-8531-EC2CB3B3E965}" type="datetime1">
              <a:rPr lang="en-US"/>
              <a:pPr>
                <a:defRPr/>
              </a:pPr>
              <a:t>3/30/2017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C225015-F029-481A-B1AF-0BE0CCEA67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72070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C2F8FAB-42A0-449C-98D3-72B9722AB173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6134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38163" y="6394450"/>
            <a:ext cx="3630612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sv-SE" dirty="0">
                <a:solidFill>
                  <a:schemeClr val="bg1"/>
                </a:solidFill>
              </a:rPr>
              <a:t> </a:t>
            </a:r>
            <a:r>
              <a:rPr lang="en-GB" altLang="sv-SE" dirty="0"/>
              <a:t>SA WG2 Meeting #120, 27 – 31 March 2017</a:t>
            </a:r>
            <a:endParaRPr lang="en-GB" altLang="sv-SE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E20D73F7-B1DC-4FDB-A7BF-086033FDB7FB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7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2017</a:t>
            </a:r>
          </a:p>
        </p:txBody>
      </p:sp>
      <p:pic>
        <p:nvPicPr>
          <p:cNvPr id="9" name="Picture 10" descr="3GPP_TM_RD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 WG2 Meeting #120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Busan, Korea, 27 – 31 March 2017</a:t>
            </a:r>
          </a:p>
        </p:txBody>
      </p:sp>
      <p:sp>
        <p:nvSpPr>
          <p:cNvPr id="11" name="Text Box 13"/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S2-171823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328856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75026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47593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29" name="TextBox 13"/>
          <p:cNvSpPr txBox="1">
            <a:spLocks noChangeArrowheads="1"/>
          </p:cNvSpPr>
          <p:nvPr userDrawn="1"/>
        </p:nvSpPr>
        <p:spPr bwMode="auto">
          <a:xfrm>
            <a:off x="538163" y="6394450"/>
            <a:ext cx="3630612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sv-SE" dirty="0">
                <a:solidFill>
                  <a:schemeClr val="bg1"/>
                </a:solidFill>
              </a:rPr>
              <a:t> </a:t>
            </a:r>
            <a:r>
              <a:rPr lang="en-GB" altLang="sv-SE" dirty="0"/>
              <a:t>SA WG2 Meeting #120, 27 – 31 March 2017</a:t>
            </a:r>
            <a:endParaRPr lang="en-GB" altLang="sv-SE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DFB85580-5356-4D9D-A07F-6AE8CBDEA3DC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16" r:id="rId2"/>
    <p:sldLayoutId id="214748381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5GS Status and Plan Tracking</a:t>
            </a: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574813" y="4217505"/>
            <a:ext cx="7994374" cy="6931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itchFamily="34" charset="0"/>
              </a:rPr>
              <a:t>Rapporteurs and Volunteers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6.5.6 Policy </a:t>
            </a:r>
            <a:r>
              <a:rPr lang="en-GB" altLang="zh-CN" dirty="0"/>
              <a:t>and charging </a:t>
            </a:r>
            <a:r>
              <a:rPr lang="en-GB" altLang="zh-CN" dirty="0" smtClean="0"/>
              <a:t>control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717547"/>
              </p:ext>
            </p:extLst>
          </p:nvPr>
        </p:nvGraphicFramePr>
        <p:xfrm>
          <a:off x="488949" y="2184549"/>
          <a:ext cx="8108717" cy="34600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9851"/>
                <a:gridCol w="5029819"/>
                <a:gridCol w="1739047"/>
              </a:tblGrid>
              <a:tr h="503506">
                <a:tc>
                  <a:txBody>
                    <a:bodyPr/>
                    <a:lstStyle/>
                    <a:p>
                      <a:r>
                        <a:rPr lang="en-US" altLang="zh-CN" sz="1200" b="0" dirty="0" smtClean="0"/>
                        <a:t>TS</a:t>
                      </a:r>
                      <a:endParaRPr lang="zh-CN" alt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b="0" dirty="0" smtClean="0"/>
                        <a:t>Work to do</a:t>
                      </a:r>
                      <a:endParaRPr lang="zh-CN" alt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b="0" dirty="0" smtClean="0"/>
                        <a:t>Progress</a:t>
                      </a:r>
                      <a:endParaRPr lang="zh-CN" altLang="en-US" sz="1200" b="0" dirty="0"/>
                    </a:p>
                  </a:txBody>
                  <a:tcPr/>
                </a:tc>
              </a:tr>
              <a:tr h="1266775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23.501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dirty="0" smtClean="0"/>
                        <a:t>More description and handling for the</a:t>
                      </a:r>
                      <a:r>
                        <a:rPr lang="en-US" altLang="zh-CN" sz="1400" baseline="0" dirty="0" smtClean="0"/>
                        <a:t> new added Policy (e.g. SSCMP,NSSP,);</a:t>
                      </a: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 discussed</a:t>
                      </a:r>
                      <a:endParaRPr lang="en-US" altLang="zh-CN" sz="1400" baseline="0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baseline="0" dirty="0" smtClean="0"/>
                        <a:t>Solutions to use the big data to improve the policy;[</a:t>
                      </a: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progressed</a:t>
                      </a:r>
                      <a:r>
                        <a:rPr lang="en-US" altLang="zh-CN" sz="1400" baseline="0" dirty="0" smtClean="0"/>
                        <a:t>]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baseline="0" dirty="0" smtClean="0"/>
                        <a:t>Solutions for the policy to support slicing  </a:t>
                      </a: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progressed</a:t>
                      </a:r>
                      <a:r>
                        <a:rPr lang="en-US" altLang="zh-CN" sz="1400" baseline="0" dirty="0" smtClean="0"/>
                        <a:t>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baseline="0" dirty="0" smtClean="0"/>
                        <a:t>Solutions to provide policy rule to different network node;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baseline="0" dirty="0" smtClean="0"/>
                        <a:t>Solutions to enforce the different policy;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UE policy provisioning does not handled</a:t>
                      </a:r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30%</a:t>
                      </a:r>
                    </a:p>
                    <a:p>
                      <a:endParaRPr lang="en-US" altLang="zh-CN" sz="1400" dirty="0" smtClean="0"/>
                    </a:p>
                    <a:p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50%</a:t>
                      </a:r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967506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23.502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SM procedure with Policy [</a:t>
                      </a: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already</a:t>
                      </a: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 touched</a:t>
                      </a:r>
                      <a:r>
                        <a:rPr lang="en-US" altLang="zh-CN" sz="1400" dirty="0" smtClean="0"/>
                        <a:t>]</a:t>
                      </a:r>
                    </a:p>
                    <a:p>
                      <a:r>
                        <a:rPr lang="en-US" altLang="zh-CN" sz="1400" dirty="0" smtClean="0"/>
                        <a:t>MM</a:t>
                      </a:r>
                      <a:r>
                        <a:rPr lang="en-US" altLang="zh-CN" sz="1400" baseline="0" dirty="0" smtClean="0"/>
                        <a:t> procedure with Policy</a:t>
                      </a:r>
                      <a:endParaRPr lang="en-US" altLang="zh-CN" sz="14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5%</a:t>
                      </a:r>
                    </a:p>
                    <a:p>
                      <a:endParaRPr lang="en-US" altLang="zh-CN" sz="1400" dirty="0" smtClean="0"/>
                    </a:p>
                    <a:p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  <a:p>
                      <a:endParaRPr lang="en-US" altLang="zh-CN" sz="1400" dirty="0" smtClean="0"/>
                    </a:p>
                    <a:p>
                      <a:endParaRPr lang="zh-CN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26331" y="1376179"/>
            <a:ext cx="82339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Related to high level function descriptions, system procedure flows, and service based procedures.</a:t>
            </a:r>
            <a:endParaRPr lang="zh-CN" alt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3617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6.5.7 3GPP </a:t>
            </a:r>
            <a:r>
              <a:rPr lang="en-US" altLang="zh-CN" dirty="0"/>
              <a:t>access specific functionality and flows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341219" y="2781663"/>
          <a:ext cx="8271557" cy="343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8001"/>
                <a:gridCol w="4649585"/>
                <a:gridCol w="1773971"/>
              </a:tblGrid>
              <a:tr h="525794"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TS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Work to do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Progress</a:t>
                      </a:r>
                      <a:endParaRPr lang="zh-CN" altLang="en-US" sz="1600" b="0" dirty="0"/>
                    </a:p>
                  </a:txBody>
                  <a:tcPr/>
                </a:tc>
              </a:tr>
              <a:tr h="1322847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400" dirty="0" smtClean="0"/>
                        <a:t>For Mobility pattern, the concept shall be more detailed, i.e. what parameters, where from, what use.</a:t>
                      </a:r>
                      <a:endParaRPr lang="en-US" altLang="zh-CN" sz="1400" dirty="0"/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400" dirty="0" smtClean="0"/>
                        <a:t>Control plane protocol</a:t>
                      </a:r>
                      <a:r>
                        <a:rPr lang="en-US" altLang="zh-CN" sz="1400" baseline="0" dirty="0" smtClean="0"/>
                        <a:t> stack between UE and AMF/SMF, and between RAN and AMF/SMF.</a:t>
                      </a:r>
                      <a:endParaRPr lang="en-US" altLang="zh-CN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40%</a:t>
                      </a:r>
                      <a:endParaRPr lang="zh-CN" altLang="en-US" dirty="0"/>
                    </a:p>
                  </a:txBody>
                  <a:tcPr/>
                </a:tc>
              </a:tr>
              <a:tr h="1010332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altLang="zh-CN" sz="1400" baseline="0" dirty="0" smtClean="0"/>
                        <a:t>How UE in MICO mode transmit from idle to connected.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400" baseline="0" dirty="0" smtClean="0"/>
                        <a:t>What Mobility optimization can get based on mobility pattern.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CN" sz="1400" baseline="0" dirty="0" smtClean="0"/>
                        <a:t>The procedure of N2-based handover.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Service</a:t>
                      </a:r>
                      <a:r>
                        <a:rPr lang="en-GB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type </a:t>
                      </a: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indication</a:t>
                      </a:r>
                      <a:r>
                        <a:rPr lang="en-GB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 Service request, e.g.</a:t>
                      </a:r>
                      <a:r>
                        <a:rPr lang="en-GB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user data, signalling.</a:t>
                      </a:r>
                      <a:endParaRPr lang="zh-CN" altLang="zh-CN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AutoNum type="arabicPeriod"/>
                      </a:pPr>
                      <a:endParaRPr lang="zh-CN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40%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 rot="10800000" flipV="1">
            <a:off x="339634" y="1567656"/>
            <a:ext cx="827314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GB" altLang="zh-CN" sz="1400" dirty="0" smtClean="0">
                <a:solidFill>
                  <a:srgbClr val="FF0000"/>
                </a:solidFill>
                <a:ea typeface="Batang" panose="02030600000101010101" pitchFamily="18" charset="-127"/>
              </a:rPr>
              <a:t>Related to high level function descriptions, system procedure flows, and service based procedures. Including handover and MO/UE-initiated as well as MT/network-initiated Service Request. Also on radio and CN idle related aspects.</a:t>
            </a:r>
            <a:r>
              <a:rPr lang="en-GB" altLang="zh-CN" sz="1050" dirty="0" smtClean="0">
                <a:solidFill>
                  <a:srgbClr val="FF0000"/>
                </a:solidFill>
              </a:rPr>
              <a:t> </a:t>
            </a:r>
            <a:endParaRPr lang="en-GB" altLang="zh-CN" sz="3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0425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6.5.8 Specific </a:t>
            </a:r>
            <a:r>
              <a:rPr lang="en-GB" altLang="zh-CN" dirty="0"/>
              <a:t>services </a:t>
            </a:r>
            <a:r>
              <a:rPr lang="en-GB" altLang="zh-CN" dirty="0" smtClean="0"/>
              <a:t>support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8949" y="1514790"/>
            <a:ext cx="78538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400" dirty="0">
                <a:solidFill>
                  <a:srgbClr val="FF0000"/>
                </a:solidFill>
                <a:ea typeface="Batang" panose="02030600000101010101" pitchFamily="18" charset="-127"/>
              </a:rPr>
              <a:t>High level function descriptions related to IMS, emergency services, PWS, Location Services, SMS over NAS, MPS. Related system procedure flows. Related service based procedures.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958807"/>
              </p:ext>
            </p:extLst>
          </p:nvPr>
        </p:nvGraphicFramePr>
        <p:xfrm>
          <a:off x="341220" y="2591658"/>
          <a:ext cx="8001590" cy="3340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86"/>
                <a:gridCol w="4497832"/>
                <a:gridCol w="1716072"/>
              </a:tblGrid>
              <a:tr h="527820">
                <a:tc>
                  <a:txBody>
                    <a:bodyPr/>
                    <a:lstStyle/>
                    <a:p>
                      <a:r>
                        <a:rPr lang="en-US" altLang="zh-CN" sz="1400" b="0" dirty="0" smtClean="0"/>
                        <a:t>TS</a:t>
                      </a:r>
                      <a:endParaRPr lang="zh-CN" alt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 smtClean="0"/>
                        <a:t>Work to do</a:t>
                      </a:r>
                      <a:endParaRPr lang="zh-CN" alt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 smtClean="0"/>
                        <a:t>Progress</a:t>
                      </a:r>
                      <a:endParaRPr lang="zh-CN" altLang="en-US" sz="1400" b="0" dirty="0"/>
                    </a:p>
                  </a:txBody>
                  <a:tcPr/>
                </a:tc>
              </a:tr>
              <a:tr h="132794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23.501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kern="12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framework of IMS supporting</a:t>
                      </a:r>
                      <a:r>
                        <a:rPr lang="en-GB" sz="1600" kern="1200" baseline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5G access is introduced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Homogeneous</a:t>
                      </a:r>
                      <a:r>
                        <a:rPr lang="en-GB" sz="1600" kern="1200" baseline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support </a:t>
                      </a:r>
                      <a:r>
                        <a:rPr lang="en-US" sz="1600" kern="1200" baseline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IMS voice over PS Session supported indication is introduced</a:t>
                      </a:r>
                      <a:endParaRPr lang="en-GB" sz="1600" kern="120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Clarify</a:t>
                      </a:r>
                      <a:r>
                        <a:rPr lang="en-GB" sz="1600" kern="1200" baseline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ENs of IMS voice supporting</a:t>
                      </a:r>
                      <a:endParaRPr lang="en-GB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</a:t>
                      </a:r>
                      <a:r>
                        <a:rPr lang="en-GB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Public Warning System</a:t>
                      </a:r>
                    </a:p>
                    <a:p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</a:t>
                      </a:r>
                      <a:r>
                        <a:rPr lang="en-GB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smtClean="0"/>
                        <a:t>30%</a:t>
                      </a:r>
                    </a:p>
                    <a:p>
                      <a:r>
                        <a:rPr lang="en-US" altLang="zh-CN" sz="1600" smtClean="0">
                          <a:solidFill>
                            <a:srgbClr val="FF0000"/>
                          </a:solidFill>
                        </a:rPr>
                        <a:t>50%?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0142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23.502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smtClean="0">
                          <a:solidFill>
                            <a:srgbClr val="FF0000"/>
                          </a:solidFill>
                        </a:rPr>
                        <a:t>SMS</a:t>
                      </a:r>
                      <a:r>
                        <a:rPr lang="en-US" altLang="zh-CN" sz="1600" baseline="0" smtClean="0">
                          <a:solidFill>
                            <a:srgbClr val="FF0000"/>
                          </a:solidFill>
                        </a:rPr>
                        <a:t> call flows are updated</a:t>
                      </a:r>
                      <a:endParaRPr lang="en-US" altLang="zh-CN" sz="160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altLang="zh-CN" sz="1600" smtClean="0"/>
                        <a:t>Refine </a:t>
                      </a:r>
                      <a:r>
                        <a:rPr lang="en-US" altLang="zh-CN" sz="1600" dirty="0" smtClean="0"/>
                        <a:t>the SMS</a:t>
                      </a:r>
                      <a:r>
                        <a:rPr lang="en-US" altLang="zh-CN" sz="1600" baseline="0" dirty="0" smtClean="0"/>
                        <a:t> call flow</a:t>
                      </a:r>
                    </a:p>
                    <a:p>
                      <a:r>
                        <a:rPr lang="en-US" altLang="zh-CN" sz="1600" dirty="0" smtClean="0"/>
                        <a:t>Call flows</a:t>
                      </a:r>
                      <a:r>
                        <a:rPr lang="en-US" altLang="zh-CN" sz="1600" baseline="0" dirty="0" smtClean="0"/>
                        <a:t> for identified services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20%</a:t>
                      </a:r>
                    </a:p>
                    <a:p>
                      <a:r>
                        <a:rPr lang="en-US" altLang="zh-CN" sz="1600" dirty="0" smtClean="0">
                          <a:solidFill>
                            <a:srgbClr val="FF0000"/>
                          </a:solidFill>
                        </a:rPr>
                        <a:t>30%?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35298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6.5.9 Interworking </a:t>
            </a:r>
            <a:r>
              <a:rPr lang="en-US" altLang="zh-CN" dirty="0"/>
              <a:t>and Migration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8949" y="1129087"/>
            <a:ext cx="7688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Related to high level function descriptions, system procedure flows, and service based procedures.</a:t>
            </a:r>
            <a:endParaRPr lang="zh-CN" altLang="en-US" sz="1600" dirty="0">
              <a:solidFill>
                <a:srgbClr val="FF0000"/>
              </a:solidFill>
              <a:ea typeface="Batang" panose="02030600000101010101" pitchFamily="18" charset="-127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962819"/>
              </p:ext>
            </p:extLst>
          </p:nvPr>
        </p:nvGraphicFramePr>
        <p:xfrm>
          <a:off x="341220" y="2056125"/>
          <a:ext cx="7836128" cy="3616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0719"/>
                <a:gridCol w="4404823"/>
                <a:gridCol w="1680586"/>
              </a:tblGrid>
              <a:tr h="382702"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TS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Work to do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Progress</a:t>
                      </a:r>
                      <a:endParaRPr lang="zh-CN" altLang="en-US" sz="1600" b="0" dirty="0"/>
                    </a:p>
                  </a:txBody>
                  <a:tcPr/>
                </a:tc>
              </a:tr>
              <a:tr h="1648431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23.501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CN" sz="1400" dirty="0" smtClean="0"/>
                        <a:t>Refine the registration</a:t>
                      </a:r>
                      <a:r>
                        <a:rPr lang="en-US" altLang="zh-CN" sz="1400" baseline="0" dirty="0" smtClean="0"/>
                        <a:t> </a:t>
                      </a:r>
                      <a:r>
                        <a:rPr lang="en-US" altLang="zh-CN" sz="1400" dirty="0" smtClean="0"/>
                        <a:t>and how to converge on one mode. [</a:t>
                      </a: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progressed</a:t>
                      </a:r>
                      <a:r>
                        <a:rPr lang="en-US" altLang="zh-CN" sz="1400" dirty="0" smtClean="0"/>
                        <a:t>]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dirty="0" smtClean="0"/>
                        <a:t>single registration mode based interworking with no </a:t>
                      </a:r>
                      <a:r>
                        <a:rPr lang="en-US" altLang="zh-CN" sz="1400" dirty="0" err="1" smtClean="0"/>
                        <a:t>Nx</a:t>
                      </a:r>
                      <a:r>
                        <a:rPr lang="en-US" altLang="zh-CN" sz="1400" dirty="0" smtClean="0"/>
                        <a:t> support [</a:t>
                      </a: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progressed</a:t>
                      </a:r>
                      <a:r>
                        <a:rPr lang="en-US" altLang="zh-CN" sz="1400" dirty="0" smtClean="0"/>
                        <a:t>]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dirty="0" smtClean="0"/>
                        <a:t>Clarify the dual-registration mode and IMS voice.[</a:t>
                      </a: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no progress</a:t>
                      </a:r>
                      <a:r>
                        <a:rPr lang="en-US" altLang="zh-CN" sz="1400" dirty="0" smtClean="0"/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50%</a:t>
                      </a:r>
                    </a:p>
                    <a:p>
                      <a:endParaRPr lang="en-US" altLang="zh-CN" sz="1400" dirty="0" smtClean="0"/>
                    </a:p>
                    <a:p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55%</a:t>
                      </a:r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488804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23.502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altLang="zh-CN" sz="1400" dirty="0" smtClean="0"/>
                        <a:t>whether the 5G RAN needs to be aware of the EPS bearer ID. [</a:t>
                      </a: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LS send</a:t>
                      </a: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 to RAN2/3</a:t>
                      </a:r>
                      <a:r>
                        <a:rPr lang="en-US" altLang="zh-CN" sz="1400" dirty="0" smtClean="0"/>
                        <a:t>]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CN" sz="1400" dirty="0" smtClean="0"/>
                        <a:t>QoS parameters mapping from 5GC to EPC and EPS bearer ID allocation.</a:t>
                      </a:r>
                    </a:p>
                    <a:p>
                      <a:pPr marL="800100" lvl="1" indent="-342900">
                        <a:buAutoNum type="arabicPeriod"/>
                      </a:pP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Agree </a:t>
                      </a:r>
                      <a:r>
                        <a:rPr lang="en-US" altLang="zh-CN" sz="1400" dirty="0" err="1" smtClean="0">
                          <a:solidFill>
                            <a:srgbClr val="FF0000"/>
                          </a:solidFill>
                        </a:rPr>
                        <a:t>QoS</a:t>
                      </a: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 mapping from</a:t>
                      </a: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 5GC to EPC before handover</a:t>
                      </a:r>
                      <a:endParaRPr lang="en-US" altLang="zh-CN" sz="140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CN" sz="1400" dirty="0" smtClean="0"/>
                        <a:t>How TFT is created/allocated.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35%</a:t>
                      </a:r>
                    </a:p>
                    <a:p>
                      <a:endParaRPr lang="en-US" altLang="zh-CN" sz="1400" dirty="0" smtClean="0"/>
                    </a:p>
                    <a:p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40%</a:t>
                      </a:r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52192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6.5.10 </a:t>
            </a:r>
            <a:r>
              <a:rPr lang="en-GB" altLang="zh-CN" dirty="0"/>
              <a:t>Non-3GPP access specific functionality and </a:t>
            </a:r>
            <a:r>
              <a:rPr lang="en-GB" altLang="zh-CN" dirty="0" smtClean="0"/>
              <a:t>flows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458380"/>
              </p:ext>
            </p:extLst>
          </p:nvPr>
        </p:nvGraphicFramePr>
        <p:xfrm>
          <a:off x="341220" y="2196887"/>
          <a:ext cx="8340072" cy="3049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308"/>
                <a:gridCol w="4688099"/>
                <a:gridCol w="1788665"/>
              </a:tblGrid>
              <a:tr h="519715">
                <a:tc>
                  <a:txBody>
                    <a:bodyPr/>
                    <a:lstStyle/>
                    <a:p>
                      <a:r>
                        <a:rPr lang="en-US" altLang="zh-CN" sz="1200" b="0" dirty="0" smtClean="0"/>
                        <a:t>TS</a:t>
                      </a:r>
                      <a:endParaRPr lang="zh-CN" alt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b="0" dirty="0" smtClean="0"/>
                        <a:t>Work to do</a:t>
                      </a:r>
                      <a:endParaRPr lang="zh-CN" alt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b="0" dirty="0" smtClean="0"/>
                        <a:t>Progress</a:t>
                      </a:r>
                      <a:endParaRPr lang="zh-CN" altLang="en-US" sz="1200" b="0" dirty="0"/>
                    </a:p>
                  </a:txBody>
                  <a:tcPr/>
                </a:tc>
              </a:tr>
              <a:tr h="1307555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23.501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dirty="0" smtClean="0"/>
                        <a:t>RM management of non-3GPP</a:t>
                      </a:r>
                      <a:r>
                        <a:rPr lang="en-US" altLang="zh-CN" sz="1400" baseline="0" dirty="0" smtClean="0"/>
                        <a:t> access, including registration timer, periodic registration procedure, etc;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dirty="0" smtClean="0"/>
                        <a:t>CM management of non-3GPP</a:t>
                      </a:r>
                      <a:r>
                        <a:rPr lang="en-US" altLang="zh-CN" sz="1400" baseline="0" dirty="0" smtClean="0"/>
                        <a:t> access, e.g. mobility restriction for non-3GPP;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baseline="0" dirty="0" smtClean="0"/>
                        <a:t>Handover of PDU session between 3GPP and non-3GPP access.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40%</a:t>
                      </a:r>
                      <a:endParaRPr lang="zh-CN" altLang="en-US" sz="1400" dirty="0"/>
                    </a:p>
                  </a:txBody>
                  <a:tcPr/>
                </a:tc>
              </a:tr>
              <a:tr h="998652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23.502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dirty="0" smtClean="0"/>
                        <a:t>Periodic</a:t>
                      </a:r>
                      <a:r>
                        <a:rPr lang="en-US" altLang="zh-CN" sz="1400" baseline="0" dirty="0" smtClean="0"/>
                        <a:t> registration procedure definition;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baseline="0" dirty="0" smtClean="0"/>
                        <a:t>UE initiated service request procedure;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baseline="0" dirty="0" smtClean="0"/>
                        <a:t>NW initiated service request procedure;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baseline="0" dirty="0" smtClean="0"/>
                        <a:t>Handover procedure between 3GPP and non-3GPP access.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30%</a:t>
                      </a:r>
                    </a:p>
                    <a:p>
                      <a:endParaRPr lang="zh-CN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41220" y="1491856"/>
            <a:ext cx="8233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Related to high level function descriptions, system procedure flows, and service based procedures.</a:t>
            </a:r>
            <a:endParaRPr lang="zh-CN" altLang="en-US" sz="1600" dirty="0">
              <a:solidFill>
                <a:srgbClr val="FF0000"/>
              </a:solidFill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457730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6.5.11 Framework </a:t>
            </a:r>
            <a:r>
              <a:rPr lang="en-US" altLang="zh-CN" dirty="0"/>
              <a:t>functions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4915" y="1371600"/>
            <a:ext cx="77811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Related to high level function descriptions, system procedure flows, and service based procedures. Includes function/service registration, discovery, authorisation of usage, ...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503079"/>
              </p:ext>
            </p:extLst>
          </p:nvPr>
        </p:nvGraphicFramePr>
        <p:xfrm>
          <a:off x="525441" y="2468155"/>
          <a:ext cx="8071261" cy="314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251"/>
                <a:gridCol w="4536996"/>
                <a:gridCol w="1731014"/>
              </a:tblGrid>
              <a:tr h="520641">
                <a:tc>
                  <a:txBody>
                    <a:bodyPr/>
                    <a:lstStyle/>
                    <a:p>
                      <a:r>
                        <a:rPr lang="en-US" altLang="zh-CN" sz="1400" b="0" dirty="0" smtClean="0"/>
                        <a:t>TS</a:t>
                      </a:r>
                      <a:endParaRPr lang="zh-CN" alt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 smtClean="0"/>
                        <a:t>Work to do</a:t>
                      </a:r>
                      <a:endParaRPr lang="zh-CN" alt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 smtClean="0"/>
                        <a:t>Progress</a:t>
                      </a:r>
                      <a:endParaRPr lang="zh-CN" altLang="en-US" sz="1400" b="0" dirty="0"/>
                    </a:p>
                  </a:txBody>
                  <a:tcPr/>
                </a:tc>
              </a:tr>
              <a:tr h="130988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23.501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altLang="zh-CN" sz="1600" dirty="0" smtClean="0"/>
                        <a:t>Capture</a:t>
                      </a:r>
                      <a:r>
                        <a:rPr lang="en-US" altLang="zh-CN" sz="1600" baseline="0" dirty="0" smtClean="0"/>
                        <a:t> the agreed services, including service name and service description;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CN" sz="1600" baseline="0" dirty="0" smtClean="0"/>
                        <a:t>Complete service framework related functional descriptions, e.g. service discovery, authorization and registration;[</a:t>
                      </a:r>
                      <a:r>
                        <a:rPr lang="en-US" altLang="zh-CN" sz="1600" baseline="0" dirty="0" smtClean="0">
                          <a:solidFill>
                            <a:srgbClr val="FF0000"/>
                          </a:solidFill>
                        </a:rPr>
                        <a:t>progress</a:t>
                      </a:r>
                      <a:r>
                        <a:rPr lang="en-US" altLang="zh-CN" sz="1600" baseline="0" dirty="0" smtClean="0"/>
                        <a:t>]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65%</a:t>
                      </a:r>
                    </a:p>
                    <a:p>
                      <a:r>
                        <a:rPr lang="en-US" altLang="zh-CN" sz="1600" dirty="0" smtClean="0">
                          <a:solidFill>
                            <a:srgbClr val="FF0000"/>
                          </a:solidFill>
                        </a:rPr>
                        <a:t>80%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000432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23.502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altLang="zh-CN" sz="1600" dirty="0" smtClean="0"/>
                        <a:t>Convert the end to end call flow in section 4 into</a:t>
                      </a:r>
                      <a:r>
                        <a:rPr lang="en-US" altLang="zh-CN" sz="1600" baseline="0" dirty="0" smtClean="0"/>
                        <a:t> services presentation as much as possible; [</a:t>
                      </a:r>
                      <a:r>
                        <a:rPr lang="en-US" altLang="zh-CN" sz="1600" baseline="0" dirty="0" smtClean="0">
                          <a:solidFill>
                            <a:srgbClr val="FF0000"/>
                          </a:solidFill>
                        </a:rPr>
                        <a:t>no progress</a:t>
                      </a:r>
                      <a:r>
                        <a:rPr lang="en-US" altLang="zh-CN" sz="1600" baseline="0" dirty="0" smtClean="0"/>
                        <a:t>]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CN" sz="1600" baseline="0" dirty="0" smtClean="0"/>
                        <a:t>Based on 1, evaluate the services described in section 5;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15%</a:t>
                      </a:r>
                    </a:p>
                    <a:p>
                      <a:r>
                        <a:rPr lang="en-US" altLang="zh-CN" sz="1600" dirty="0" smtClean="0">
                          <a:solidFill>
                            <a:srgbClr val="FF0000"/>
                          </a:solidFill>
                        </a:rPr>
                        <a:t>20%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118959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Goal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Provide timely output to meet the WID plan and serve as basis for related groups (e.g., </a:t>
            </a:r>
            <a:r>
              <a:rPr lang="en-US" altLang="zh-CN" sz="2400" dirty="0" smtClean="0"/>
              <a:t>CT1, CT3, CT4…) </a:t>
            </a:r>
            <a:r>
              <a:rPr lang="en-US" altLang="zh-CN" sz="2400" dirty="0"/>
              <a:t>to start their </a:t>
            </a:r>
            <a:r>
              <a:rPr lang="en-US" altLang="zh-CN" sz="2400" dirty="0" smtClean="0"/>
              <a:t>work</a:t>
            </a:r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485775" y="3420532"/>
            <a:ext cx="81817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i="1" u="sng" dirty="0" smtClean="0"/>
              <a:t>NOTES: 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600" i="1" u="sng" dirty="0"/>
              <a:t>T</a:t>
            </a:r>
            <a:r>
              <a:rPr lang="en-US" altLang="zh-CN" sz="1600" i="1" u="sng" dirty="0" smtClean="0"/>
              <a:t>he assessment of the 5GS agenda item progress in this document is used to estimate the work item progress and help companies in preparing contributions.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600" i="1" u="sng" dirty="0" smtClean="0"/>
              <a:t>It is intended to be updated after each SA2 meeting. 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600" i="1" u="sng" dirty="0" smtClean="0"/>
              <a:t>It is </a:t>
            </a:r>
            <a:r>
              <a:rPr lang="en-US" altLang="zh-CN" sz="1600" i="1" u="sng" dirty="0"/>
              <a:t>drafted </a:t>
            </a:r>
            <a:r>
              <a:rPr lang="en-US" altLang="zh-CN" sz="1600" i="1" u="sng" dirty="0" smtClean="0"/>
              <a:t>by rapporteurs </a:t>
            </a:r>
            <a:r>
              <a:rPr lang="en-US" altLang="zh-CN" sz="1600" i="1" u="sng" dirty="0"/>
              <a:t>and v</a:t>
            </a:r>
            <a:r>
              <a:rPr lang="en-US" altLang="zh-CN" sz="1600" i="1" u="sng" dirty="0" smtClean="0"/>
              <a:t>olunteers and does not imply an agreement of the SA2 group. </a:t>
            </a:r>
            <a:endParaRPr lang="en-US" altLang="zh-CN" sz="1600" i="1" u="sng" dirty="0"/>
          </a:p>
        </p:txBody>
      </p:sp>
    </p:spTree>
    <p:extLst>
      <p:ext uri="{BB962C8B-B14F-4D97-AF65-F5344CB8AC3E}">
        <p14:creationId xmlns:p14="http://schemas.microsoft.com/office/powerpoint/2010/main" val="198797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TS 23.501 Estimation and Planning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690169"/>
              </p:ext>
            </p:extLst>
          </p:nvPr>
        </p:nvGraphicFramePr>
        <p:xfrm>
          <a:off x="99152" y="1242765"/>
          <a:ext cx="8758409" cy="527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0895"/>
                <a:gridCol w="889950"/>
                <a:gridCol w="933363"/>
                <a:gridCol w="911656"/>
                <a:gridCol w="911656"/>
                <a:gridCol w="976774"/>
                <a:gridCol w="900803"/>
                <a:gridCol w="850155"/>
                <a:gridCol w="973157"/>
              </a:tblGrid>
              <a:tr h="44281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/>
                        <a:t>AI</a:t>
                      </a:r>
                      <a:endParaRPr lang="zh-CN" alt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/>
                        <a:t>#118bis</a:t>
                      </a:r>
                      <a:endParaRPr lang="zh-CN" alt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#119</a:t>
                      </a:r>
                      <a:endParaRPr lang="zh-CN" altLang="en-US" sz="14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#120 (March)</a:t>
                      </a:r>
                      <a:endParaRPr lang="zh-CN" altLang="en-US" sz="14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</a:rPr>
                        <a:t>#121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</a:rPr>
                        <a:t>(May)</a:t>
                      </a:r>
                      <a:endParaRPr lang="zh-CN" alt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#122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(June)</a:t>
                      </a:r>
                      <a:endParaRPr lang="zh-CN" altLang="en-US" sz="14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#122bis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(Aug)</a:t>
                      </a:r>
                      <a:endParaRPr lang="zh-CN" altLang="en-US" sz="1400" b="0" dirty="0" smtClean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#123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(Oct)</a:t>
                      </a:r>
                      <a:endParaRPr lang="zh-CN" altLang="en-US" sz="14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#124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(Nov.)</a:t>
                      </a:r>
                      <a:endParaRPr lang="zh-CN" altLang="en-US" sz="1400" b="0" dirty="0" smtClean="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6.5.1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altLang="zh-CN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General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6.5.2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AC, RM and CM 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40%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6.5.3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SM and continuity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40%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6.5.4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Security related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6.5.5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QoS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50%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6.5.6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Policy,</a:t>
                      </a:r>
                      <a:r>
                        <a:rPr lang="en-US" altLang="zh-CN" sz="1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charging, control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30%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6.5.7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3GPP access specific 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40%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6.5.8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Specific services support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30%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6.5.9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Interworking and </a:t>
                      </a:r>
                      <a:r>
                        <a:rPr lang="en-US" altLang="zh-CN" sz="10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Migrat</a:t>
                      </a: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.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50%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6.5.10 </a:t>
                      </a:r>
                      <a:endParaRPr lang="en-GB" sz="9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</a:endParaRP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Non-3GPP specific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40%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6.5.11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Framework functions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65%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6.5.12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Support of RRC inactive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4146007" y="1014383"/>
            <a:ext cx="105028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For Information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73349" y="995105"/>
            <a:ext cx="9156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For </a:t>
            </a:r>
            <a:r>
              <a:rPr lang="en-US" altLang="zh-CN" dirty="0" smtClean="0"/>
              <a:t>Approval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37045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TS </a:t>
            </a:r>
            <a:r>
              <a:rPr lang="en-US" altLang="zh-CN" dirty="0"/>
              <a:t>23.502 Estimation and Planning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493073"/>
              </p:ext>
            </p:extLst>
          </p:nvPr>
        </p:nvGraphicFramePr>
        <p:xfrm>
          <a:off x="198302" y="1228587"/>
          <a:ext cx="8615191" cy="5629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7823"/>
                <a:gridCol w="875398"/>
                <a:gridCol w="918100"/>
                <a:gridCol w="896749"/>
                <a:gridCol w="896749"/>
                <a:gridCol w="960802"/>
                <a:gridCol w="886073"/>
                <a:gridCol w="836253"/>
                <a:gridCol w="957244"/>
              </a:tblGrid>
              <a:tr h="2713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 smtClean="0"/>
                        <a:t>AI</a:t>
                      </a:r>
                      <a:endParaRPr lang="zh-CN" alt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 smtClean="0"/>
                        <a:t>#118bis</a:t>
                      </a:r>
                      <a:endParaRPr lang="zh-CN" alt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#119</a:t>
                      </a:r>
                      <a:endParaRPr lang="zh-CN" altLang="en-US" sz="12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#120 (March)</a:t>
                      </a:r>
                      <a:endParaRPr lang="zh-CN" altLang="en-US" sz="12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#121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(May)</a:t>
                      </a:r>
                      <a:endParaRPr lang="zh-CN" altLang="en-US" sz="12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#122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(June)</a:t>
                      </a:r>
                      <a:endParaRPr lang="zh-CN" altLang="en-US" sz="12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</a:rPr>
                        <a:t>#122bis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</a:rPr>
                        <a:t>(Aug)</a:t>
                      </a:r>
                      <a:endParaRPr lang="zh-CN" altLang="en-US" sz="12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#123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(Oct)</a:t>
                      </a:r>
                      <a:endParaRPr lang="zh-CN" altLang="en-US" sz="12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#124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(Nov.)</a:t>
                      </a:r>
                      <a:endParaRPr lang="zh-CN" altLang="en-US" sz="1200" b="0" dirty="0" smtClean="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37802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6.5.1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altLang="zh-CN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General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37802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6.5.2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AC, RM and CM 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45%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37802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6.5.3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SM and continuity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37802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6.5.4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Security related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37802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6.5.5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QoS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49433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6.5.6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Policy,</a:t>
                      </a:r>
                      <a:r>
                        <a:rPr lang="en-US" altLang="zh-CN" sz="1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charging, control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5%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37802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6.5.7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3GPP access specific 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49433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6.5.8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Specific services support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49433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6.5.9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Interworking and </a:t>
                      </a:r>
                      <a:r>
                        <a:rPr lang="en-US" altLang="zh-CN" sz="10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Migrat</a:t>
                      </a: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.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35%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37802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6.5.10 </a:t>
                      </a:r>
                      <a:endParaRPr lang="en-GB" sz="9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</a:endParaRP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Non-3GPP specific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30%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37802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6.5.11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Framework functions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15%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44781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6.5.12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Support of RRC inactive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6073959" y="1003365"/>
            <a:ext cx="105028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For Information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21900" y="1003366"/>
            <a:ext cx="1536564" cy="246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For </a:t>
            </a:r>
            <a:r>
              <a:rPr lang="en-US" altLang="zh-CN" dirty="0" smtClean="0"/>
              <a:t>Approval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0969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6.5.1 General </a:t>
            </a:r>
            <a:r>
              <a:rPr lang="en-US" altLang="zh-CN" dirty="0"/>
              <a:t>aspects, concepts and reference models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2172" y="1499297"/>
            <a:ext cx="64613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400" dirty="0">
                <a:solidFill>
                  <a:srgbClr val="FF0000"/>
                </a:solidFill>
                <a:ea typeface="Batang" panose="02030600000101010101" pitchFamily="18" charset="-127"/>
              </a:rPr>
              <a:t>High level function descriptions that don’t fit under any of the other, more specific agenda items. Reference models.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711053"/>
              </p:ext>
            </p:extLst>
          </p:nvPr>
        </p:nvGraphicFramePr>
        <p:xfrm>
          <a:off x="488950" y="2108073"/>
          <a:ext cx="8083296" cy="42012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940"/>
                <a:gridCol w="4543760"/>
                <a:gridCol w="1733596"/>
              </a:tblGrid>
              <a:tr h="528396"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TS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Work to do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Progress</a:t>
                      </a:r>
                      <a:endParaRPr lang="zh-CN" altLang="en-US" sz="1600" b="0" dirty="0"/>
                    </a:p>
                  </a:txBody>
                  <a:tcPr/>
                </a:tc>
              </a:tr>
              <a:tr h="1666164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[SBA]</a:t>
                      </a: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 Progress on NF service definition and high-level requirement</a:t>
                      </a:r>
                    </a:p>
                    <a:p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[Slicing]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standalone NSSF/NSRF or collocated with AMF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how to solve the problem caused by many combination of S-NSSAIs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definition of network slice/instance/instance </a:t>
                      </a: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identifier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cardinality of S-NSSAI and Network Slices</a:t>
                      </a:r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874567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[SBA] Identified NF services on NFs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[Slicing] Incorporated in some procedures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555969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 hangingPunct="1">
              <a:spcAft>
                <a:spcPts val="600"/>
              </a:spcAft>
            </a:pPr>
            <a:r>
              <a:rPr lang="en-GB" altLang="zh-CN" sz="2800" dirty="0" smtClean="0">
                <a:latin typeface="Arial" panose="020B0604020202020204" pitchFamily="34" charset="0"/>
                <a:ea typeface="Batang" panose="02030600000101010101" pitchFamily="18" charset="-127"/>
              </a:rPr>
              <a:t>6.5.2 </a:t>
            </a:r>
            <a:r>
              <a:rPr lang="en-US" altLang="zh-CN" dirty="0">
                <a:latin typeface="Times New Roman" panose="02020603050405020304" pitchFamily="18" charset="0"/>
              </a:rPr>
              <a:t>Access Control, RM and CM functions and flows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427941"/>
              </p:ext>
            </p:extLst>
          </p:nvPr>
        </p:nvGraphicFramePr>
        <p:xfrm>
          <a:off x="557784" y="2207224"/>
          <a:ext cx="8083296" cy="40691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940"/>
                <a:gridCol w="4543760"/>
                <a:gridCol w="1733596"/>
              </a:tblGrid>
              <a:tr h="528396"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TS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Work to do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Progress</a:t>
                      </a:r>
                      <a:endParaRPr lang="zh-CN" altLang="en-US" sz="1600" b="0" dirty="0"/>
                    </a:p>
                  </a:txBody>
                  <a:tcPr/>
                </a:tc>
              </a:tr>
              <a:tr h="1666164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1. The</a:t>
                      </a:r>
                      <a:r>
                        <a:rPr lang="en-US" altLang="zh-CN" sz="1400" baseline="0" dirty="0" smtClean="0"/>
                        <a:t> usage of defining </a:t>
                      </a:r>
                      <a:r>
                        <a:rPr lang="en-US" altLang="zh-CN" sz="1400" dirty="0" smtClean="0"/>
                        <a:t>both RM state and CM for non-3GPP access.</a:t>
                      </a:r>
                    </a:p>
                    <a:p>
                      <a:r>
                        <a:rPr lang="en-US" altLang="zh-CN" sz="1400" dirty="0" smtClean="0"/>
                        <a:t>2. The</a:t>
                      </a:r>
                      <a:r>
                        <a:rPr lang="en-US" altLang="zh-CN" sz="1400" baseline="0" dirty="0" smtClean="0"/>
                        <a:t> usage of  the allocated TA for non-3GPP access.</a:t>
                      </a:r>
                      <a:endParaRPr lang="en-US" altLang="zh-CN" sz="1400" dirty="0" smtClean="0"/>
                    </a:p>
                    <a:p>
                      <a:r>
                        <a:rPr lang="en-US" altLang="zh-CN" sz="1400" dirty="0" smtClean="0"/>
                        <a:t>3. The concept of unified access</a:t>
                      </a:r>
                      <a:r>
                        <a:rPr lang="en-US" altLang="zh-CN" sz="1400" baseline="0" dirty="0" smtClean="0"/>
                        <a:t> control in NG-RAN.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aseline="0" dirty="0" smtClean="0"/>
                        <a:t>4. Network initiated Service Request in a Non-allowed area.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aseline="0" dirty="0" smtClean="0"/>
                        <a:t>5. How long to maintain the MICO UE in CM-CONNECTED.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40%</a:t>
                      </a:r>
                      <a:endParaRPr lang="zh-CN" altLang="en-US" dirty="0"/>
                    </a:p>
                  </a:txBody>
                  <a:tcPr/>
                </a:tc>
              </a:tr>
              <a:tr h="1874567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Registration procedure is performed with PDU session establishment.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Notify the CN information, i.e. MICO mode, RRC inactive allowed, and TA-list, to RAN for RAN’s MM optimization.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What procedure is used  to update the mobility restriction of UE in non-allowed area.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45%</a:t>
                      </a:r>
                      <a:endParaRPr lang="zh-CN" altLang="en-US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92607" y="1177195"/>
            <a:ext cx="85735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200" dirty="0">
                <a:solidFill>
                  <a:srgbClr val="FF0000"/>
                </a:solidFill>
                <a:ea typeface="Batang" panose="02030600000101010101" pitchFamily="18" charset="-127"/>
              </a:rPr>
              <a:t>Related to high level function descriptions, </a:t>
            </a:r>
            <a:r>
              <a:rPr lang="en-GB" altLang="zh-CN" sz="1200" dirty="0" smtClean="0">
                <a:solidFill>
                  <a:srgbClr val="FF0000"/>
                </a:solidFill>
                <a:ea typeface="Batang" panose="02030600000101010101" pitchFamily="18" charset="-127"/>
              </a:rPr>
              <a:t>state </a:t>
            </a:r>
            <a:r>
              <a:rPr lang="en-GB" altLang="zh-CN" sz="1200" dirty="0">
                <a:solidFill>
                  <a:srgbClr val="FF0000"/>
                </a:solidFill>
                <a:ea typeface="Batang" panose="02030600000101010101" pitchFamily="18" charset="-127"/>
              </a:rPr>
              <a:t>models, </a:t>
            </a:r>
            <a:r>
              <a:rPr lang="en-GB" altLang="zh-CN" sz="1200" dirty="0" smtClean="0">
                <a:solidFill>
                  <a:srgbClr val="FF0000"/>
                </a:solidFill>
                <a:ea typeface="Batang" panose="02030600000101010101" pitchFamily="18" charset="-127"/>
              </a:rPr>
              <a:t>system </a:t>
            </a:r>
            <a:r>
              <a:rPr lang="en-GB" altLang="zh-CN" sz="1200" dirty="0">
                <a:solidFill>
                  <a:srgbClr val="FF0000"/>
                </a:solidFill>
                <a:ea typeface="Batang" panose="02030600000101010101" pitchFamily="18" charset="-127"/>
              </a:rPr>
              <a:t>procedure flows, and </a:t>
            </a:r>
            <a:r>
              <a:rPr lang="en-GB" altLang="zh-CN" sz="1200" dirty="0" smtClean="0">
                <a:solidFill>
                  <a:srgbClr val="FF0000"/>
                </a:solidFill>
                <a:ea typeface="Batang" panose="02030600000101010101" pitchFamily="18" charset="-127"/>
              </a:rPr>
              <a:t>service </a:t>
            </a:r>
            <a:r>
              <a:rPr lang="en-GB" altLang="zh-CN" sz="1200" dirty="0">
                <a:solidFill>
                  <a:srgbClr val="FF0000"/>
                </a:solidFill>
                <a:ea typeface="Batang" panose="02030600000101010101" pitchFamily="18" charset="-127"/>
              </a:rPr>
              <a:t>based procedures. </a:t>
            </a:r>
            <a:r>
              <a:rPr lang="en-GB" altLang="zh-CN" sz="1200" dirty="0" smtClean="0">
                <a:solidFill>
                  <a:srgbClr val="FF0000"/>
                </a:solidFill>
                <a:ea typeface="Batang" panose="02030600000101010101" pitchFamily="18" charset="-127"/>
              </a:rPr>
              <a:t>In </a:t>
            </a:r>
            <a:r>
              <a:rPr lang="en-GB" altLang="zh-CN" sz="1200" dirty="0">
                <a:solidFill>
                  <a:srgbClr val="FF0000"/>
                </a:solidFill>
                <a:ea typeface="Batang" panose="02030600000101010101" pitchFamily="18" charset="-127"/>
              </a:rPr>
              <a:t>addition, slice related aspects of AC, RM and CM. Access control, Registration Management and Connection Management functionality, i.e. mainly access independent functionality, includes Attach/Registration, Detach/Deregistration, and </a:t>
            </a:r>
            <a:r>
              <a:rPr lang="en-GB" altLang="zh-CN" sz="1200" dirty="0" smtClean="0">
                <a:solidFill>
                  <a:srgbClr val="FF0000"/>
                </a:solidFill>
                <a:ea typeface="Batang" panose="02030600000101010101" pitchFamily="18" charset="-127"/>
              </a:rPr>
              <a:t>also </a:t>
            </a:r>
            <a:r>
              <a:rPr lang="en-GB" altLang="zh-CN" sz="1200" dirty="0">
                <a:solidFill>
                  <a:srgbClr val="FF0000"/>
                </a:solidFill>
                <a:ea typeface="Batang" panose="02030600000101010101" pitchFamily="18" charset="-127"/>
              </a:rPr>
              <a:t>(periodic) Re-registration. Plus Mobility triggered </a:t>
            </a:r>
            <a:r>
              <a:rPr lang="en-GB" altLang="zh-CN" sz="1200" dirty="0" smtClean="0">
                <a:solidFill>
                  <a:srgbClr val="FF0000"/>
                </a:solidFill>
                <a:ea typeface="Batang" panose="02030600000101010101" pitchFamily="18" charset="-127"/>
              </a:rPr>
              <a:t>re-registration. </a:t>
            </a:r>
            <a:r>
              <a:rPr lang="en-GB" altLang="zh-CN" sz="1200" dirty="0">
                <a:solidFill>
                  <a:srgbClr val="FF0000"/>
                </a:solidFill>
                <a:ea typeface="Batang" panose="02030600000101010101" pitchFamily="18" charset="-127"/>
              </a:rPr>
              <a:t>Any impacts from virtual environments that affect RM/CM might be addressed.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3685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 hangingPunct="1">
              <a:spcAft>
                <a:spcPts val="600"/>
              </a:spcAft>
            </a:pPr>
            <a:r>
              <a:rPr lang="en-GB" altLang="zh-CN" sz="2800" dirty="0" smtClean="0">
                <a:latin typeface="Arial" panose="020B0604020202020204" pitchFamily="34" charset="0"/>
                <a:ea typeface="Batang" panose="02030600000101010101" pitchFamily="18" charset="-127"/>
              </a:rPr>
              <a:t>6.5.3 </a:t>
            </a:r>
            <a:r>
              <a:rPr lang="en-US" altLang="zh-CN" dirty="0">
                <a:latin typeface="Times New Roman" panose="02020603050405020304" pitchFamily="18" charset="0"/>
              </a:rPr>
              <a:t>Session management and continuity functions and flows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919764"/>
              </p:ext>
            </p:extLst>
          </p:nvPr>
        </p:nvGraphicFramePr>
        <p:xfrm>
          <a:off x="367346" y="2504013"/>
          <a:ext cx="8060558" cy="3806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5521"/>
                <a:gridCol w="4826318"/>
                <a:gridCol w="1728719"/>
              </a:tblGrid>
              <a:tr h="515007">
                <a:tc>
                  <a:txBody>
                    <a:bodyPr/>
                    <a:lstStyle/>
                    <a:p>
                      <a:r>
                        <a:rPr lang="en-US" altLang="zh-CN" sz="1200" b="0" dirty="0" smtClean="0"/>
                        <a:t>TS</a:t>
                      </a:r>
                      <a:endParaRPr lang="zh-CN" alt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b="0" dirty="0" smtClean="0"/>
                        <a:t>Work to do</a:t>
                      </a:r>
                      <a:endParaRPr lang="zh-CN" alt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b="0" dirty="0" smtClean="0"/>
                        <a:t>Progress</a:t>
                      </a:r>
                      <a:endParaRPr lang="zh-CN" altLang="en-US" sz="1200" b="0" dirty="0"/>
                    </a:p>
                  </a:txBody>
                  <a:tcPr/>
                </a:tc>
              </a:tr>
              <a:tr h="1295710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23.501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aseline="0" dirty="0" smtClean="0">
                          <a:solidFill>
                            <a:srgbClr val="FF0000"/>
                          </a:solidFill>
                        </a:rPr>
                        <a:t>clarification of the definition &amp; usage of SSC modes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aseline="0" dirty="0" smtClean="0">
                          <a:solidFill>
                            <a:srgbClr val="FF0000"/>
                          </a:solidFill>
                        </a:rPr>
                        <a:t>Whether UE aware local access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aseline="0" dirty="0" smtClean="0">
                          <a:solidFill>
                            <a:srgbClr val="FF0000"/>
                          </a:solidFill>
                        </a:rPr>
                        <a:t>Redirect if AMF selected a wrong SMF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</a:rPr>
                        <a:t>UPF and SMF Service Areas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</a:rPr>
                        <a:t> Support of advertisement of LADN to UEs without pre-configuration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</a:rPr>
                        <a:t>AF influence of traffic routing handling of group of UEs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 smtClean="0"/>
                        <a:t>Clarify</a:t>
                      </a:r>
                      <a:r>
                        <a:rPr lang="en-US" altLang="zh-CN" sz="1200" baseline="0" dirty="0" smtClean="0"/>
                        <a:t> </a:t>
                      </a:r>
                      <a:r>
                        <a:rPr lang="en-US" altLang="zh-CN" sz="1200" baseline="0" dirty="0" smtClean="0"/>
                        <a:t>the impact of slice to SM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aseline="0" dirty="0" smtClean="0"/>
                        <a:t>Definition of DNN and relationship with APN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aseline="0" dirty="0" smtClean="0"/>
                        <a:t>Refine the interaction between AMF and SMF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aseline="0" dirty="0" smtClean="0"/>
                        <a:t>Support the DN within specific area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aseline="0" dirty="0" smtClean="0"/>
                        <a:t>Refine the application influence on traffic routing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aseline="0" dirty="0" smtClean="0"/>
                        <a:t>Selective PDU session (de)activation </a:t>
                      </a:r>
                      <a:r>
                        <a:rPr lang="en-US" altLang="zh-CN" sz="1200" baseline="0" dirty="0" smtClean="0"/>
                        <a:t>mgmt.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40%</a:t>
                      </a:r>
                    </a:p>
                    <a:p>
                      <a:endParaRPr lang="en-US" altLang="zh-CN" sz="1400" dirty="0" smtClean="0"/>
                    </a:p>
                    <a:p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60%</a:t>
                      </a:r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989605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23.502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 smtClean="0"/>
                        <a:t>PDU release call flow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 smtClean="0"/>
                        <a:t>Impacts</a:t>
                      </a:r>
                      <a:r>
                        <a:rPr lang="en-US" altLang="zh-CN" sz="1200" baseline="0" dirty="0" smtClean="0"/>
                        <a:t> of </a:t>
                      </a:r>
                      <a:r>
                        <a:rPr lang="en-US" altLang="zh-CN" sz="1200" dirty="0" smtClean="0"/>
                        <a:t>ULCL</a:t>
                      </a:r>
                      <a:r>
                        <a:rPr lang="en-US" altLang="zh-CN" sz="1200" baseline="0" dirty="0" smtClean="0"/>
                        <a:t>/BP UPF on SM call flows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 smtClean="0"/>
                        <a:t>Impacts of</a:t>
                      </a:r>
                      <a:r>
                        <a:rPr lang="en-US" altLang="zh-CN" sz="1200" baseline="0" dirty="0" smtClean="0"/>
                        <a:t> </a:t>
                      </a:r>
                      <a:r>
                        <a:rPr lang="en-US" altLang="zh-CN" sz="1200" baseline="0" dirty="0" err="1" smtClean="0"/>
                        <a:t>QoS</a:t>
                      </a:r>
                      <a:r>
                        <a:rPr lang="en-US" altLang="zh-CN" sz="1200" baseline="0" dirty="0" smtClean="0"/>
                        <a:t> on SM call flows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aseline="0" dirty="0" smtClean="0"/>
                        <a:t>Adopt service based interfaces based on SBA </a:t>
                      </a:r>
                      <a:r>
                        <a:rPr lang="en-US" altLang="zh-CN" sz="1200" baseline="0" dirty="0" smtClean="0"/>
                        <a:t>discussion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</a:rPr>
                        <a:t>procedures for AF influence of traffic routing</a:t>
                      </a:r>
                      <a:endParaRPr lang="zh-CN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40%</a:t>
                      </a:r>
                    </a:p>
                    <a:p>
                      <a:endParaRPr lang="en-US" altLang="zh-CN" sz="1400" dirty="0" smtClean="0"/>
                    </a:p>
                    <a:p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50%</a:t>
                      </a:r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67346" y="1645419"/>
            <a:ext cx="8358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Related to high level function </a:t>
            </a:r>
            <a:r>
              <a:rPr lang="en-GB" altLang="zh-CN" sz="1600" dirty="0" smtClean="0">
                <a:solidFill>
                  <a:srgbClr val="FF0000"/>
                </a:solidFill>
                <a:ea typeface="Batang" panose="02030600000101010101" pitchFamily="18" charset="-127"/>
              </a:rPr>
              <a:t>descriptions, state </a:t>
            </a:r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models, </a:t>
            </a:r>
            <a:r>
              <a:rPr lang="en-GB" altLang="zh-CN" sz="1600" dirty="0" smtClean="0">
                <a:solidFill>
                  <a:srgbClr val="FF0000"/>
                </a:solidFill>
                <a:ea typeface="Batang" panose="02030600000101010101" pitchFamily="18" charset="-127"/>
              </a:rPr>
              <a:t>system </a:t>
            </a:r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procedure flows, and </a:t>
            </a:r>
            <a:r>
              <a:rPr lang="en-GB" altLang="zh-CN" sz="1600" dirty="0" smtClean="0">
                <a:solidFill>
                  <a:srgbClr val="FF0000"/>
                </a:solidFill>
                <a:ea typeface="Batang" panose="02030600000101010101" pitchFamily="18" charset="-127"/>
              </a:rPr>
              <a:t>service </a:t>
            </a:r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based procedures. In addition, slice related aspects of SM.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2430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 hangingPunct="1">
              <a:spcAft>
                <a:spcPts val="600"/>
              </a:spcAft>
            </a:pPr>
            <a:r>
              <a:rPr lang="en-US" altLang="zh-CN" sz="2800" dirty="0" smtClean="0">
                <a:latin typeface="Arial" panose="020B0604020202020204" pitchFamily="34" charset="0"/>
                <a:ea typeface="Batang" panose="02030600000101010101" pitchFamily="18" charset="-127"/>
              </a:rPr>
              <a:t>6.5.4 Security </a:t>
            </a:r>
            <a:r>
              <a:rPr lang="en-US" altLang="zh-CN" sz="2800" dirty="0">
                <a:latin typeface="Arial" panose="020B0604020202020204" pitchFamily="34" charset="0"/>
                <a:ea typeface="Batang" panose="02030600000101010101" pitchFamily="18" charset="-127"/>
              </a:rPr>
              <a:t>related functions and flows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329162"/>
              </p:ext>
            </p:extLst>
          </p:nvPr>
        </p:nvGraphicFramePr>
        <p:xfrm>
          <a:off x="341218" y="2331497"/>
          <a:ext cx="7921432" cy="31735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9777"/>
                <a:gridCol w="4452774"/>
                <a:gridCol w="1698881"/>
              </a:tblGrid>
              <a:tr h="529846">
                <a:tc>
                  <a:txBody>
                    <a:bodyPr/>
                    <a:lstStyle/>
                    <a:p>
                      <a:r>
                        <a:rPr lang="en-US" altLang="zh-CN" sz="1400" b="0" dirty="0" smtClean="0"/>
                        <a:t>TS</a:t>
                      </a:r>
                      <a:endParaRPr lang="zh-CN" alt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 smtClean="0"/>
                        <a:t>Work to do</a:t>
                      </a:r>
                      <a:endParaRPr lang="zh-CN" alt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 smtClean="0"/>
                        <a:t>Progress</a:t>
                      </a:r>
                      <a:endParaRPr lang="zh-CN" altLang="en-US" sz="1400" b="0" dirty="0"/>
                    </a:p>
                  </a:txBody>
                  <a:tcPr/>
                </a:tc>
              </a:tr>
              <a:tr h="1333043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23.501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User identity confidentiality protection;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UP security end point</a:t>
                      </a:r>
                      <a:r>
                        <a:rPr lang="en-GB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[</a:t>
                      </a:r>
                      <a:r>
                        <a:rPr lang="en-GB" altLang="zh-CN" sz="16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almost done, in RAN PDCP layer</a:t>
                      </a:r>
                      <a:r>
                        <a:rPr lang="en-GB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GB" altLang="zh-CN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Detailed description for the security functions.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10%</a:t>
                      </a:r>
                    </a:p>
                    <a:p>
                      <a:endParaRPr lang="en-US" altLang="zh-CN" sz="1600" dirty="0" smtClean="0"/>
                    </a:p>
                    <a:p>
                      <a:r>
                        <a:rPr lang="en-US" altLang="zh-CN" sz="1600" dirty="0" smtClean="0">
                          <a:solidFill>
                            <a:srgbClr val="FF0000"/>
                          </a:solidFill>
                        </a:rPr>
                        <a:t>35%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018119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23.502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content of the Security parameters;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description of authentication and security procedures;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Whether</a:t>
                      </a:r>
                      <a:r>
                        <a:rPr lang="en-GB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existing UE security context in AMF can be reused.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10%</a:t>
                      </a:r>
                    </a:p>
                    <a:p>
                      <a:endParaRPr lang="en-US" altLang="zh-CN" sz="1600" dirty="0" smtClean="0"/>
                    </a:p>
                    <a:p>
                      <a:r>
                        <a:rPr lang="en-US" altLang="zh-CN" sz="1600" dirty="0" smtClean="0">
                          <a:solidFill>
                            <a:srgbClr val="FF0000"/>
                          </a:solidFill>
                        </a:rPr>
                        <a:t>30%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41218" y="1491856"/>
            <a:ext cx="83241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Related to high level function descriptions, system procedure flows, and service based procedures.</a:t>
            </a:r>
            <a:endParaRPr lang="zh-CN" altLang="en-US" sz="1600" dirty="0">
              <a:solidFill>
                <a:srgbClr val="FF0000"/>
              </a:solidFill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06864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 hangingPunct="1">
              <a:spcAft>
                <a:spcPts val="600"/>
              </a:spcAft>
            </a:pPr>
            <a:r>
              <a:rPr lang="en-GB" altLang="zh-CN" sz="2800" dirty="0" smtClean="0">
                <a:latin typeface="Arial" panose="020B0604020202020204" pitchFamily="34" charset="0"/>
                <a:ea typeface="Batang" panose="02030600000101010101" pitchFamily="18" charset="-127"/>
              </a:rPr>
              <a:t>6.5.5 </a:t>
            </a:r>
            <a:r>
              <a:rPr lang="en-US" altLang="zh-CN" dirty="0" err="1">
                <a:latin typeface="Times New Roman" panose="02020603050405020304" pitchFamily="18" charset="0"/>
              </a:rPr>
              <a:t>QoS</a:t>
            </a:r>
            <a:r>
              <a:rPr lang="en-US" altLang="zh-CN" dirty="0">
                <a:latin typeface="Times New Roman" panose="02020603050405020304" pitchFamily="18" charset="0"/>
              </a:rPr>
              <a:t> concept and functionality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656458"/>
              </p:ext>
            </p:extLst>
          </p:nvPr>
        </p:nvGraphicFramePr>
        <p:xfrm>
          <a:off x="317861" y="2420649"/>
          <a:ext cx="8097699" cy="34620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158"/>
                <a:gridCol w="4551857"/>
                <a:gridCol w="1736684"/>
              </a:tblGrid>
              <a:tr h="505532">
                <a:tc>
                  <a:txBody>
                    <a:bodyPr/>
                    <a:lstStyle/>
                    <a:p>
                      <a:r>
                        <a:rPr lang="en-US" altLang="zh-CN" sz="1200" b="0" dirty="0" smtClean="0"/>
                        <a:t>TS</a:t>
                      </a:r>
                      <a:endParaRPr lang="zh-CN" alt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b="0" dirty="0" smtClean="0"/>
                        <a:t>Work to do</a:t>
                      </a:r>
                      <a:endParaRPr lang="zh-CN" alt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b="0" dirty="0" smtClean="0"/>
                        <a:t>Progress</a:t>
                      </a:r>
                      <a:endParaRPr lang="zh-CN" altLang="en-US" sz="1200" b="0" dirty="0"/>
                    </a:p>
                  </a:txBody>
                  <a:tcPr/>
                </a:tc>
              </a:tr>
              <a:tr h="1271872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23.501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dirty="0" smtClean="0"/>
                        <a:t>Clean up</a:t>
                      </a:r>
                      <a:r>
                        <a:rPr lang="en-US" altLang="zh-CN" sz="1400" baseline="0" dirty="0" smtClean="0"/>
                        <a:t> A/B type </a:t>
                      </a:r>
                      <a:r>
                        <a:rPr lang="en-US" altLang="zh-CN" sz="1400" baseline="0" dirty="0" err="1" smtClean="0"/>
                        <a:t>QoS</a:t>
                      </a:r>
                      <a:r>
                        <a:rPr lang="en-US" altLang="zh-CN" sz="1400" baseline="0" dirty="0" smtClean="0"/>
                        <a:t> flow;[</a:t>
                      </a: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done</a:t>
                      </a:r>
                      <a:r>
                        <a:rPr lang="en-US" altLang="zh-CN" sz="1400" baseline="0" dirty="0" smtClean="0"/>
                        <a:t>]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CN" sz="1400" baseline="0" dirty="0" smtClean="0"/>
                        <a:t>More detailed description for the Reflective </a:t>
                      </a:r>
                      <a:r>
                        <a:rPr lang="en-US" altLang="zh-CN" sz="1400" baseline="0" dirty="0" err="1" smtClean="0"/>
                        <a:t>QoS</a:t>
                      </a:r>
                      <a:r>
                        <a:rPr lang="en-US" altLang="zh-CN" sz="1400" baseline="0" dirty="0" smtClean="0"/>
                        <a:t>; ;[</a:t>
                      </a: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done</a:t>
                      </a:r>
                      <a:r>
                        <a:rPr lang="en-US" altLang="zh-CN" sz="1400" baseline="0" dirty="0" smtClean="0"/>
                        <a:t>]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baseline="0" dirty="0" smtClean="0"/>
                        <a:t>The </a:t>
                      </a:r>
                      <a:r>
                        <a:rPr lang="en-US" altLang="zh-CN" sz="1400" baseline="0" dirty="0" err="1" smtClean="0"/>
                        <a:t>QoS</a:t>
                      </a:r>
                      <a:r>
                        <a:rPr lang="en-US" altLang="zh-CN" sz="1400" baseline="0" dirty="0" smtClean="0"/>
                        <a:t> handling for the IWK between 5G and 4G;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baseline="0" dirty="0" err="1" smtClean="0"/>
                        <a:t>QoS</a:t>
                      </a:r>
                      <a:r>
                        <a:rPr lang="en-US" altLang="zh-CN" sz="1400" baseline="0" dirty="0" smtClean="0"/>
                        <a:t> support  for the Non-3GPP access; (</a:t>
                      </a: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almost</a:t>
                      </a:r>
                      <a:r>
                        <a:rPr lang="en-US" altLang="zh-CN" sz="1400" baseline="0" dirty="0" smtClean="0"/>
                        <a:t>)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SMF/UPF separation leading to address SDF and </a:t>
                      </a:r>
                      <a:r>
                        <a:rPr lang="en-US" altLang="zh-CN" sz="1400" baseline="0" dirty="0" err="1" smtClean="0">
                          <a:solidFill>
                            <a:srgbClr val="FF0000"/>
                          </a:solidFill>
                        </a:rPr>
                        <a:t>QoS</a:t>
                      </a: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 flow binding</a:t>
                      </a:r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50%</a:t>
                      </a:r>
                    </a:p>
                    <a:p>
                      <a:endParaRPr lang="en-US" altLang="zh-CN" sz="1400" dirty="0" smtClean="0"/>
                    </a:p>
                    <a:p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70%</a:t>
                      </a:r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971399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23.502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dirty="0" err="1" smtClean="0"/>
                        <a:t>QoS</a:t>
                      </a:r>
                      <a:r>
                        <a:rPr lang="en-US" altLang="zh-CN" sz="1400" baseline="0" dirty="0" smtClean="0"/>
                        <a:t> Flows handling during Handover; [progressed]</a:t>
                      </a:r>
                      <a:endParaRPr lang="en-US" altLang="zh-CN" sz="1400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dirty="0" smtClean="0"/>
                        <a:t>Session management</a:t>
                      </a:r>
                      <a:r>
                        <a:rPr lang="en-US" altLang="zh-CN" sz="1400" baseline="0" dirty="0" smtClean="0"/>
                        <a:t> with </a:t>
                      </a:r>
                      <a:r>
                        <a:rPr lang="en-US" altLang="zh-CN" sz="1400" baseline="0" dirty="0" err="1" smtClean="0"/>
                        <a:t>QoS</a:t>
                      </a:r>
                      <a:r>
                        <a:rPr lang="en-US" altLang="zh-CN" sz="1400" baseline="0" dirty="0" smtClean="0"/>
                        <a:t> related; [progressed]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baseline="0" dirty="0" err="1" smtClean="0"/>
                        <a:t>QoS</a:t>
                      </a:r>
                      <a:r>
                        <a:rPr lang="en-US" altLang="zh-CN" sz="1400" baseline="0" dirty="0" smtClean="0"/>
                        <a:t> Mapping for the IWK between between 5G and 4G; [big gap]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Multi-homing/ULCL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PCC and </a:t>
                      </a:r>
                      <a:r>
                        <a:rPr lang="en-US" altLang="zh-CN" sz="1400" baseline="0" dirty="0" err="1" smtClean="0">
                          <a:solidFill>
                            <a:srgbClr val="FF0000"/>
                          </a:solidFill>
                        </a:rPr>
                        <a:t>QoS</a:t>
                      </a:r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10%</a:t>
                      </a:r>
                    </a:p>
                    <a:p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30%</a:t>
                      </a:r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17861" y="1544842"/>
            <a:ext cx="82687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Related to high level function descriptions, system procedure flows, and service based procedures.</a:t>
            </a:r>
            <a:endParaRPr lang="zh-CN" altLang="en-US" sz="1600" dirty="0">
              <a:solidFill>
                <a:srgbClr val="FF0000"/>
              </a:solidFill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120862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26753</TotalTime>
  <Words>1678</Words>
  <Application>Microsoft Office PowerPoint</Application>
  <PresentationFormat>全屏显示(4:3)</PresentationFormat>
  <Paragraphs>320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 </vt:lpstr>
      <vt:lpstr>Batang</vt:lpstr>
      <vt:lpstr>宋体</vt:lpstr>
      <vt:lpstr>Arial</vt:lpstr>
      <vt:lpstr>Calibri</vt:lpstr>
      <vt:lpstr>Times New Roman</vt:lpstr>
      <vt:lpstr>Office Theme</vt:lpstr>
      <vt:lpstr>5GS Status and Plan Tracking</vt:lpstr>
      <vt:lpstr>Goal</vt:lpstr>
      <vt:lpstr>TS 23.501 Estimation and Planning</vt:lpstr>
      <vt:lpstr>TS 23.502 Estimation and Planning</vt:lpstr>
      <vt:lpstr>6.5.1 General aspects, concepts and reference models</vt:lpstr>
      <vt:lpstr>6.5.2 Access Control, RM and CM functions and flows</vt:lpstr>
      <vt:lpstr>6.5.3 Session management and continuity functions and flows</vt:lpstr>
      <vt:lpstr>6.5.4 Security related functions and flows</vt:lpstr>
      <vt:lpstr>6.5.5 QoS concept and functionality</vt:lpstr>
      <vt:lpstr>6.5.6 Policy and charging control</vt:lpstr>
      <vt:lpstr>6.5.7 3GPP access specific functionality and flows</vt:lpstr>
      <vt:lpstr>6.5.8 Specific services support</vt:lpstr>
      <vt:lpstr>6.5.9 Interworking and Migration</vt:lpstr>
      <vt:lpstr>6.5.10 Non-3GPP access specific functionality and flows</vt:lpstr>
      <vt:lpstr>6.5.11 Framework functions</vt:lpstr>
    </vt:vector>
  </TitlesOfParts>
  <Company>Huawei Technologies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QoS</dc:title>
  <dc:creator>Ericsson</dc:creator>
  <dc:description>Template © 2009  3GPP, All rights reserved</dc:description>
  <cp:lastModifiedBy>CMCC</cp:lastModifiedBy>
  <cp:revision>881</cp:revision>
  <dcterms:created xsi:type="dcterms:W3CDTF">2008-08-30T09:32:10Z</dcterms:created>
  <dcterms:modified xsi:type="dcterms:W3CDTF">2017-03-30T09:39:46Z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_2015_ms_pID_725343">
    <vt:lpwstr>(2)+GgBwAwkN705pC99SJ68OjQ7V1PXQU3a9eFsllbRzKosMr1auifwBdOzaSlBHXx+mfs1yNNC
g9TqbpzGIdlQ3kxPqDrPPvep4uG01M7ncUGMpiYJZ2C11yu+s9ooyZrq+Z0SwZCcRPiR1h6W
CaIBrEtkX/I9zagaDjDygx89xlaSVu8uF6bR2b7Tm45m8VWVOzyxT3tOVxr9mEZ+bhgc7Io7
eOV1uXd700yGn9gabP</vt:lpwstr>
  </property>
  <property fmtid="{D5CDD505-2E9C-101B-9397-08002B2CF9AE}" pid="4" name="_2015_ms_pID_7253431">
    <vt:lpwstr>tWtM7otr+PS8gLNmNRrkTmvuBwbGxgSxjO2i5822eH9t9vir2dCDuX
kJ/KkqWrAQT1J6zjaFgXAZy0cC7eCcoftpIcrWMNVaQ1XqQWlAj/diTdO5+Lmc7mGIA6GL9E
TEzIk3wy8qCcER0OBmfiByRooECST/1fIjquOVyLtrRs3M1be8Xpd18Hmiyd6ubTdkzCdEvg
P/uKaCjXDQJCGdea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1489634180</vt:lpwstr>
  </property>
</Properties>
</file>