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2" r:id="rId2"/>
    <p:sldId id="270" r:id="rId3"/>
    <p:sldId id="259" r:id="rId4"/>
    <p:sldId id="281" r:id="rId5"/>
    <p:sldId id="282" r:id="rId6"/>
    <p:sldId id="284" r:id="rId7"/>
    <p:sldId id="283" r:id="rId8"/>
    <p:sldId id="285" r:id="rId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A92F-BA2D-4066-9396-9CCA495930BC}" type="datetimeFigureOut">
              <a:rPr lang="it-IT" smtClean="0"/>
              <a:t>21/03/2017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E5BD7-2F59-4F94-9718-F03F7C24282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2289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13E4B-32A5-4CD4-A507-6A72020AB42D}" type="datetime1">
              <a:rPr lang="it-IT" smtClean="0"/>
              <a:t>21/03/2017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02FA-EA4F-490C-97D2-687B7C898314}" type="datetime1">
              <a:rPr lang="it-IT" smtClean="0"/>
              <a:t>21/03/2017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F5046-A99B-49DC-A711-2CAD22107FBC}" type="datetime1">
              <a:rPr lang="it-IT" smtClean="0"/>
              <a:t>21/03/2017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BDB5-28B0-4122-8168-B1289069AD3F}" type="datetime1">
              <a:rPr lang="it-IT" smtClean="0"/>
              <a:t>21/03/2017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5499-1459-4AA7-8AC9-7F07E9813A30}" type="datetime1">
              <a:rPr lang="it-IT" smtClean="0"/>
              <a:t>21/03/2017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71EA-5653-48FA-8CAD-B2E834E9BD0A}" type="datetime1">
              <a:rPr lang="it-IT" smtClean="0"/>
              <a:t>21/03/2017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AD41-A219-4E94-8CFD-40A4883128F4}" type="datetime1">
              <a:rPr lang="it-IT" smtClean="0"/>
              <a:t>21/03/2017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6901-58F5-40BA-AACA-F0A47FBF71E1}" type="datetime1">
              <a:rPr lang="it-IT" smtClean="0"/>
              <a:t>21/03/2017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058E2-133C-48AE-BAA9-B08804C706AB}" type="datetime1">
              <a:rPr lang="it-IT" smtClean="0"/>
              <a:t>21/03/2017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0307-AB52-4B60-922F-4E38BB7C76E4}" type="datetime1">
              <a:rPr lang="it-IT" smtClean="0"/>
              <a:t>21/03/2017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7203-1305-4353-B20F-8ED83B540804}" type="datetime1">
              <a:rPr lang="it-IT" smtClean="0"/>
              <a:t>21/03/2017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EE29F-E0B4-4552-9324-6752C36C9CB4}" type="datetime1">
              <a:rPr lang="it-IT" smtClean="0"/>
              <a:t>21/03/2017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Background information on </a:t>
            </a:r>
            <a:r>
              <a:rPr lang="it-IT" b="1" dirty="0" err="1">
                <a:solidFill>
                  <a:srgbClr val="FF0000"/>
                </a:solidFill>
              </a:rPr>
              <a:t>A</a:t>
            </a:r>
            <a:r>
              <a:rPr lang="it-IT" b="1" dirty="0" err="1" smtClean="0">
                <a:solidFill>
                  <a:srgbClr val="FF0000"/>
                </a:solidFill>
              </a:rPr>
              <a:t>rchitectures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smtClean="0">
                <a:solidFill>
                  <a:srgbClr val="FF0000"/>
                </a:solidFill>
              </a:rPr>
              <a:t>3/3a/3x</a:t>
            </a:r>
            <a:br>
              <a:rPr lang="it-IT" b="1" dirty="0" smtClean="0">
                <a:solidFill>
                  <a:srgbClr val="FF0000"/>
                </a:solidFill>
              </a:rPr>
            </a:br>
            <a:r>
              <a:rPr lang="it-IT" b="1" dirty="0" smtClean="0">
                <a:solidFill>
                  <a:srgbClr val="FF0000"/>
                </a:solidFill>
              </a:rPr>
              <a:t>and Dual Connectivity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4581128"/>
            <a:ext cx="1838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Source: </a:t>
            </a:r>
            <a:r>
              <a:rPr lang="en-GB" dirty="0"/>
              <a:t>V</a:t>
            </a:r>
            <a:r>
              <a:rPr lang="en-GB" dirty="0" smtClean="0"/>
              <a:t>odafone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755576" y="188640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</a:t>
            </a:r>
            <a:r>
              <a:rPr lang="en-GB" b="1" dirty="0" smtClean="0"/>
              <a:t>120</a:t>
            </a:r>
            <a:br>
              <a:rPr lang="en-GB" b="1" dirty="0" smtClean="0"/>
            </a:br>
            <a:r>
              <a:rPr lang="en-GB" b="1" dirty="0" smtClean="0"/>
              <a:t>March </a:t>
            </a:r>
            <a:r>
              <a:rPr lang="en-GB" b="1" dirty="0"/>
              <a:t>27 – 31, 2017, Busan, Korea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9691" y="5142865"/>
            <a:ext cx="1898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Agenda item: 6.14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804248" y="327139"/>
            <a:ext cx="16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S2-172281</a:t>
            </a:r>
            <a:endParaRPr lang="en-GB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835006"/>
              </p:ext>
            </p:extLst>
          </p:nvPr>
        </p:nvGraphicFramePr>
        <p:xfrm>
          <a:off x="6300192" y="5512197"/>
          <a:ext cx="23018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Packager Shell Object" showAsIcon="1" r:id="rId3" imgW="2301120" imgH="685800" progId="Package">
                  <p:embed/>
                </p:oleObj>
              </mc:Choice>
              <mc:Fallback>
                <p:oleObj name="Packager Shell Object" showAsIcon="1" r:id="rId3" imgW="230112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00192" y="5512197"/>
                        <a:ext cx="230187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3563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Terminology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Xx </a:t>
            </a:r>
          </a:p>
          <a:p>
            <a:pPr lvl="1"/>
            <a:r>
              <a:rPr lang="en-GB" sz="1400" dirty="0" smtClean="0"/>
              <a:t>“The </a:t>
            </a:r>
            <a:r>
              <a:rPr lang="en-GB" sz="1400" dirty="0"/>
              <a:t>interface allowing to interconnect EPC connected </a:t>
            </a:r>
            <a:r>
              <a:rPr lang="en-GB" sz="1400" dirty="0" err="1"/>
              <a:t>gNB</a:t>
            </a:r>
            <a:r>
              <a:rPr lang="en-GB" sz="1400" dirty="0"/>
              <a:t> and LTE </a:t>
            </a:r>
            <a:r>
              <a:rPr lang="en-GB" sz="1400" dirty="0" err="1"/>
              <a:t>eNB</a:t>
            </a:r>
            <a:r>
              <a:rPr lang="en-GB" sz="1400" dirty="0"/>
              <a:t>, is referred to as the Xx </a:t>
            </a:r>
            <a:r>
              <a:rPr lang="en-GB" sz="1400" dirty="0" smtClean="0"/>
              <a:t>interface”</a:t>
            </a:r>
            <a:endParaRPr lang="en-US" sz="1400" dirty="0" smtClean="0"/>
          </a:p>
          <a:p>
            <a:pPr lvl="1"/>
            <a:r>
              <a:rPr lang="en-US" sz="1400" dirty="0"/>
              <a:t>RAN 3 TR 38.801, </a:t>
            </a:r>
            <a:r>
              <a:rPr lang="en-US" sz="1400" dirty="0" smtClean="0"/>
              <a:t> v2.0.0,  clause </a:t>
            </a:r>
            <a:r>
              <a:rPr lang="en-US" sz="1400" dirty="0"/>
              <a:t>10.1.2.1</a:t>
            </a:r>
          </a:p>
          <a:p>
            <a:endParaRPr lang="en-US" sz="1600" dirty="0" smtClean="0"/>
          </a:p>
          <a:p>
            <a:r>
              <a:rPr lang="en-US" sz="1600" b="1" dirty="0" err="1" smtClean="0">
                <a:solidFill>
                  <a:srgbClr val="FF0000"/>
                </a:solidFill>
              </a:rPr>
              <a:t>Xn</a:t>
            </a:r>
            <a:endParaRPr lang="en-US" sz="1600" b="1" dirty="0" smtClean="0">
              <a:solidFill>
                <a:srgbClr val="FF0000"/>
              </a:solidFill>
            </a:endParaRPr>
          </a:p>
          <a:p>
            <a:pPr lvl="1"/>
            <a:r>
              <a:rPr lang="en-GB" sz="1400" dirty="0" smtClean="0"/>
              <a:t>“The </a:t>
            </a:r>
            <a:r>
              <a:rPr lang="en-GB" sz="1400" dirty="0"/>
              <a:t>interface allowing to interconnect two </a:t>
            </a:r>
            <a:r>
              <a:rPr lang="en-GB" sz="1400" dirty="0" err="1"/>
              <a:t>gNBs</a:t>
            </a:r>
            <a:r>
              <a:rPr lang="en-GB" sz="1400" dirty="0"/>
              <a:t> or one </a:t>
            </a:r>
            <a:r>
              <a:rPr lang="en-GB" sz="1400" dirty="0" err="1"/>
              <a:t>gNB</a:t>
            </a:r>
            <a:r>
              <a:rPr lang="en-GB" sz="1400" dirty="0"/>
              <a:t> and one </a:t>
            </a:r>
            <a:r>
              <a:rPr lang="en-GB" sz="1400" dirty="0" err="1"/>
              <a:t>eLTE</a:t>
            </a:r>
            <a:r>
              <a:rPr lang="en-GB" sz="1400" dirty="0"/>
              <a:t> </a:t>
            </a:r>
            <a:r>
              <a:rPr lang="en-GB" sz="1400" dirty="0" err="1"/>
              <a:t>eNB</a:t>
            </a:r>
            <a:r>
              <a:rPr lang="en-GB" sz="1400" dirty="0"/>
              <a:t> with each other is referred to as the </a:t>
            </a:r>
            <a:r>
              <a:rPr lang="en-GB" sz="1400" dirty="0" err="1"/>
              <a:t>Xn</a:t>
            </a:r>
            <a:r>
              <a:rPr lang="en-GB" sz="1400" dirty="0"/>
              <a:t> interface. The interface </a:t>
            </a:r>
            <a:r>
              <a:rPr lang="en-GB" sz="1400" dirty="0" err="1"/>
              <a:t>Xn</a:t>
            </a:r>
            <a:r>
              <a:rPr lang="en-GB" sz="1400" dirty="0"/>
              <a:t> is also applicable for the connection between two </a:t>
            </a:r>
            <a:r>
              <a:rPr lang="en-GB" sz="1400" dirty="0" err="1"/>
              <a:t>eLTE</a:t>
            </a:r>
            <a:r>
              <a:rPr lang="en-GB" sz="1400" dirty="0"/>
              <a:t> </a:t>
            </a:r>
            <a:r>
              <a:rPr lang="en-GB" sz="1400" dirty="0" err="1" smtClean="0"/>
              <a:t>eNBs</a:t>
            </a:r>
            <a:r>
              <a:rPr lang="en-GB" sz="1400" dirty="0" smtClean="0"/>
              <a:t>”</a:t>
            </a:r>
            <a:endParaRPr lang="en-US" sz="1400" dirty="0"/>
          </a:p>
          <a:p>
            <a:pPr lvl="1"/>
            <a:r>
              <a:rPr lang="en-US" sz="1400" dirty="0"/>
              <a:t>RAN 3 TR 38.801, </a:t>
            </a:r>
            <a:r>
              <a:rPr lang="en-US" sz="1400" dirty="0" smtClean="0"/>
              <a:t>v 2.0.0, clause7.4.1.1</a:t>
            </a:r>
          </a:p>
          <a:p>
            <a:endParaRPr lang="en-US" sz="1600" dirty="0" smtClean="0"/>
          </a:p>
          <a:p>
            <a:r>
              <a:rPr lang="en-US" sz="1600" b="1" dirty="0" smtClean="0">
                <a:solidFill>
                  <a:srgbClr val="FF0000"/>
                </a:solidFill>
              </a:rPr>
              <a:t>Definitions in TR 38.801 v2.0.0</a:t>
            </a:r>
            <a:endParaRPr lang="en-US" sz="1600" b="1" dirty="0">
              <a:solidFill>
                <a:srgbClr val="FF0000"/>
              </a:solidFill>
            </a:endParaRPr>
          </a:p>
          <a:p>
            <a:pPr lvl="1"/>
            <a:r>
              <a:rPr lang="en-GB" sz="1400" b="1" dirty="0" err="1" smtClean="0"/>
              <a:t>eLTE</a:t>
            </a:r>
            <a:r>
              <a:rPr lang="en-GB" sz="1400" b="1" dirty="0" smtClean="0"/>
              <a:t> </a:t>
            </a:r>
            <a:r>
              <a:rPr lang="en-GB" sz="1400" b="1" dirty="0" err="1"/>
              <a:t>eNB</a:t>
            </a:r>
            <a:r>
              <a:rPr lang="en-GB" sz="1400" b="1" dirty="0"/>
              <a:t>:</a:t>
            </a:r>
            <a:r>
              <a:rPr lang="en-GB" sz="1400" dirty="0"/>
              <a:t> The </a:t>
            </a:r>
            <a:r>
              <a:rPr lang="en-GB" sz="1400" dirty="0" err="1"/>
              <a:t>eLTE</a:t>
            </a:r>
            <a:r>
              <a:rPr lang="en-GB" sz="1400" dirty="0"/>
              <a:t> </a:t>
            </a:r>
            <a:r>
              <a:rPr lang="en-GB" sz="1400" dirty="0" err="1"/>
              <a:t>eNB</a:t>
            </a:r>
            <a:r>
              <a:rPr lang="en-GB" sz="1400" dirty="0"/>
              <a:t> is the evolution of </a:t>
            </a:r>
            <a:r>
              <a:rPr lang="en-GB" sz="1400" dirty="0" err="1"/>
              <a:t>eNB</a:t>
            </a:r>
            <a:r>
              <a:rPr lang="en-GB" sz="1400" dirty="0"/>
              <a:t> that supports connectivity to EPC and NGC.</a:t>
            </a:r>
          </a:p>
          <a:p>
            <a:pPr lvl="1"/>
            <a:r>
              <a:rPr lang="en-GB" sz="1400" b="1" dirty="0" err="1"/>
              <a:t>gNB</a:t>
            </a:r>
            <a:r>
              <a:rPr lang="en-GB" sz="1400" b="1" dirty="0"/>
              <a:t>:</a:t>
            </a:r>
            <a:r>
              <a:rPr lang="en-GB" sz="1400" dirty="0"/>
              <a:t> A node which supports the NR as well as connectivity to </a:t>
            </a:r>
            <a:r>
              <a:rPr lang="en-GB" sz="1400" dirty="0" smtClean="0"/>
              <a:t>NGC.</a:t>
            </a:r>
            <a:br>
              <a:rPr lang="en-GB" sz="1400" dirty="0" smtClean="0"/>
            </a:br>
            <a:r>
              <a:rPr lang="en-GB" sz="1400" dirty="0" smtClean="0"/>
              <a:t>NOTE </a:t>
            </a:r>
            <a:r>
              <a:rPr lang="en-GB" sz="1400" dirty="0"/>
              <a:t>:	The definitions of </a:t>
            </a:r>
            <a:r>
              <a:rPr lang="en-GB" sz="1400" dirty="0" err="1"/>
              <a:t>gNB</a:t>
            </a:r>
            <a:r>
              <a:rPr lang="en-GB" sz="1400" dirty="0"/>
              <a:t> and </a:t>
            </a:r>
            <a:r>
              <a:rPr lang="en-GB" sz="1400" dirty="0" err="1"/>
              <a:t>eLTE</a:t>
            </a:r>
            <a:r>
              <a:rPr lang="en-GB" sz="1400" dirty="0"/>
              <a:t> </a:t>
            </a:r>
            <a:r>
              <a:rPr lang="en-GB" sz="1400" dirty="0" err="1"/>
              <a:t>eNB</a:t>
            </a:r>
            <a:r>
              <a:rPr lang="en-GB" sz="1400" dirty="0"/>
              <a:t> may require revision in the normative </a:t>
            </a:r>
            <a:r>
              <a:rPr lang="en-GB" sz="1400"/>
              <a:t>phase</a:t>
            </a:r>
            <a:r>
              <a:rPr lang="en-GB" sz="1400" smtClean="0"/>
              <a:t>.</a:t>
            </a:r>
            <a:endParaRPr lang="en-GB" sz="1400" dirty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731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tangolo 20"/>
          <p:cNvSpPr/>
          <p:nvPr/>
        </p:nvSpPr>
        <p:spPr>
          <a:xfrm>
            <a:off x="677463" y="3646238"/>
            <a:ext cx="2259648" cy="2221179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it-IT" sz="2800" b="1" dirty="0" smtClean="0">
                <a:solidFill>
                  <a:srgbClr val="FF0000"/>
                </a:solidFill>
              </a:rPr>
              <a:t>Option 3: </a:t>
            </a:r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2800" dirty="0" smtClean="0"/>
              <a:t>- </a:t>
            </a:r>
            <a:r>
              <a:rPr lang="it-IT" sz="2200" dirty="0" smtClean="0"/>
              <a:t>E-UTRAN </a:t>
            </a:r>
            <a:r>
              <a:rPr lang="it-IT" sz="2200" dirty="0" err="1" smtClean="0"/>
              <a:t>splits</a:t>
            </a:r>
            <a:r>
              <a:rPr lang="it-IT" sz="2200" dirty="0" smtClean="0"/>
              <a:t> EPS </a:t>
            </a:r>
            <a:r>
              <a:rPr lang="it-IT" sz="2200" dirty="0" err="1" smtClean="0"/>
              <a:t>bearer</a:t>
            </a:r>
            <a:r>
              <a:rPr lang="it-IT" sz="2200" dirty="0" smtClean="0"/>
              <a:t> </a:t>
            </a:r>
            <a:r>
              <a:rPr lang="it-IT" sz="2200" dirty="0" err="1" smtClean="0"/>
              <a:t>between</a:t>
            </a:r>
            <a:r>
              <a:rPr lang="it-IT" sz="2200" dirty="0" smtClean="0"/>
              <a:t> </a:t>
            </a:r>
            <a:r>
              <a:rPr lang="it-IT" sz="2200" dirty="0" err="1" smtClean="0"/>
              <a:t>eNB</a:t>
            </a:r>
            <a:r>
              <a:rPr lang="it-IT" sz="2200" dirty="0" smtClean="0"/>
              <a:t> master </a:t>
            </a:r>
            <a:r>
              <a:rPr lang="it-IT" sz="2200" dirty="0" err="1" smtClean="0"/>
              <a:t>cell</a:t>
            </a:r>
            <a:r>
              <a:rPr lang="it-IT" sz="2200" dirty="0" smtClean="0"/>
              <a:t> and «new radio» </a:t>
            </a:r>
            <a:r>
              <a:rPr lang="it-IT" sz="2200" dirty="0" err="1" smtClean="0"/>
              <a:t>secondary</a:t>
            </a:r>
            <a:r>
              <a:rPr lang="it-IT" sz="2200" dirty="0" smtClean="0"/>
              <a:t> </a:t>
            </a:r>
            <a:r>
              <a:rPr lang="it-IT" sz="2200" dirty="0" err="1" smtClean="0"/>
              <a:t>cell</a:t>
            </a:r>
            <a:r>
              <a:rPr lang="it-IT" sz="2200" dirty="0" smtClean="0"/>
              <a:t/>
            </a:r>
            <a:br>
              <a:rPr lang="it-IT" sz="2200" dirty="0" smtClean="0"/>
            </a:br>
            <a:r>
              <a:rPr lang="it-IT" sz="2200" dirty="0" smtClean="0"/>
              <a:t>- </a:t>
            </a:r>
            <a:r>
              <a:rPr lang="it-IT" sz="2200" dirty="0" err="1" smtClean="0"/>
              <a:t>c.f.</a:t>
            </a:r>
            <a:r>
              <a:rPr lang="it-IT" sz="2200" dirty="0" smtClean="0"/>
              <a:t> Release 12 Dual Connectivity Alternative 3C (</a:t>
            </a:r>
            <a:r>
              <a:rPr lang="it-IT" sz="2200" dirty="0" err="1" smtClean="0"/>
              <a:t>section</a:t>
            </a:r>
            <a:r>
              <a:rPr lang="it-IT" sz="2200" dirty="0" smtClean="0"/>
              <a:t> 8.1.1.8, TR 36.842) </a:t>
            </a:r>
            <a:endParaRPr lang="it-IT" sz="2200" dirty="0"/>
          </a:p>
        </p:txBody>
      </p:sp>
      <p:sp>
        <p:nvSpPr>
          <p:cNvPr id="13" name="TextBox 50"/>
          <p:cNvSpPr txBox="1"/>
          <p:nvPr/>
        </p:nvSpPr>
        <p:spPr>
          <a:xfrm>
            <a:off x="815777" y="3822772"/>
            <a:ext cx="1080121" cy="95410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err="1" smtClean="0">
                <a:solidFill>
                  <a:prstClr val="black"/>
                </a:solidFill>
              </a:rPr>
              <a:t>eNB</a:t>
            </a:r>
            <a:endParaRPr lang="en-GB" sz="1400" dirty="0" smtClean="0">
              <a:solidFill>
                <a:prstClr val="black"/>
              </a:solidFill>
            </a:endParaRPr>
          </a:p>
          <a:p>
            <a:r>
              <a:rPr lang="en-GB" sz="1400" dirty="0" smtClean="0">
                <a:solidFill>
                  <a:prstClr val="black"/>
                </a:solidFill>
              </a:rPr>
              <a:t>Master Cell Group</a:t>
            </a:r>
            <a:endParaRPr lang="en-GB" sz="1400" dirty="0">
              <a:solidFill>
                <a:prstClr val="black"/>
              </a:solidFill>
            </a:endParaRPr>
          </a:p>
          <a:p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887786" y="4840434"/>
            <a:ext cx="1775841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RLC-LTE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887786" y="5148211"/>
            <a:ext cx="1775843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MAC-LTE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887786" y="5460748"/>
            <a:ext cx="1774751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PHY-LTE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34" name="TextBox 9"/>
          <p:cNvSpPr txBox="1"/>
          <p:nvPr/>
        </p:nvSpPr>
        <p:spPr>
          <a:xfrm>
            <a:off x="1895899" y="3843667"/>
            <a:ext cx="871248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PDCP-LTE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2195736" y="2576743"/>
            <a:ext cx="1" cy="126692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1175818" y="2576743"/>
            <a:ext cx="0" cy="1080119"/>
          </a:xfrm>
          <a:prstGeom prst="straightConnector1">
            <a:avLst/>
          </a:prstGeom>
          <a:ln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52"/>
          <p:cNvSpPr txBox="1"/>
          <p:nvPr/>
        </p:nvSpPr>
        <p:spPr>
          <a:xfrm>
            <a:off x="347074" y="2817419"/>
            <a:ext cx="900751" cy="30777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prstClr val="black"/>
                </a:solidFill>
              </a:rPr>
              <a:t>S1-MME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38" name="TextBox 52"/>
          <p:cNvSpPr txBox="1"/>
          <p:nvPr/>
        </p:nvSpPr>
        <p:spPr>
          <a:xfrm>
            <a:off x="2331524" y="2605701"/>
            <a:ext cx="1220558" cy="52322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prstClr val="black"/>
                </a:solidFill>
              </a:rPr>
              <a:t>S1-U for EPS bearer “j”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39" name="Rettangolo 20"/>
          <p:cNvSpPr/>
          <p:nvPr/>
        </p:nvSpPr>
        <p:spPr>
          <a:xfrm>
            <a:off x="4848226" y="3183724"/>
            <a:ext cx="2259648" cy="2739068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TextBox 50"/>
          <p:cNvSpPr txBox="1"/>
          <p:nvPr/>
        </p:nvSpPr>
        <p:spPr>
          <a:xfrm>
            <a:off x="6006600" y="3329250"/>
            <a:ext cx="1080121" cy="95410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400" dirty="0" err="1" smtClean="0">
                <a:solidFill>
                  <a:prstClr val="black"/>
                </a:solidFill>
              </a:rPr>
              <a:t>gNB</a:t>
            </a:r>
            <a:endParaRPr lang="en-GB" sz="1400" dirty="0" smtClean="0">
              <a:solidFill>
                <a:prstClr val="black"/>
              </a:solidFill>
            </a:endParaRPr>
          </a:p>
          <a:p>
            <a:pPr algn="r"/>
            <a:r>
              <a:rPr lang="en-GB" sz="1400" dirty="0" smtClean="0">
                <a:solidFill>
                  <a:prstClr val="black"/>
                </a:solidFill>
              </a:rPr>
              <a:t>Secondary  Cell Group</a:t>
            </a:r>
            <a:endParaRPr lang="en-GB" sz="1400" dirty="0">
              <a:solidFill>
                <a:prstClr val="black"/>
              </a:solidFill>
            </a:endParaRPr>
          </a:p>
          <a:p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1" name="TextBox 6"/>
          <p:cNvSpPr txBox="1"/>
          <p:nvPr/>
        </p:nvSpPr>
        <p:spPr>
          <a:xfrm>
            <a:off x="5058549" y="4895808"/>
            <a:ext cx="1775841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RLC-NR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2" name="TextBox 6"/>
          <p:cNvSpPr txBox="1"/>
          <p:nvPr/>
        </p:nvSpPr>
        <p:spPr>
          <a:xfrm>
            <a:off x="5058549" y="5203585"/>
            <a:ext cx="1775843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MAC-NR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3" name="TextBox 6"/>
          <p:cNvSpPr txBox="1"/>
          <p:nvPr/>
        </p:nvSpPr>
        <p:spPr>
          <a:xfrm>
            <a:off x="5058549" y="5516122"/>
            <a:ext cx="1774751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PHY-NR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4" name="TextBox 9"/>
          <p:cNvSpPr txBox="1"/>
          <p:nvPr/>
        </p:nvSpPr>
        <p:spPr>
          <a:xfrm>
            <a:off x="5048366" y="3862264"/>
            <a:ext cx="871248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PDCP-NR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2039914" y="4153726"/>
            <a:ext cx="0" cy="686708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2331523" y="4153726"/>
            <a:ext cx="1" cy="34335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5280275" y="4497081"/>
            <a:ext cx="0" cy="398727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2331524" y="4497080"/>
            <a:ext cx="2948750" cy="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2"/>
          <p:cNvSpPr txBox="1"/>
          <p:nvPr/>
        </p:nvSpPr>
        <p:spPr>
          <a:xfrm>
            <a:off x="3390538" y="4568187"/>
            <a:ext cx="1276679" cy="30777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prstClr val="black"/>
                </a:solidFill>
              </a:rPr>
              <a:t>Xx user plane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>
            <a:off x="3552082" y="4392881"/>
            <a:ext cx="0" cy="19936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1099618" y="2971307"/>
            <a:ext cx="152400" cy="1488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2100113" y="2719133"/>
            <a:ext cx="152400" cy="1488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flipV="1">
            <a:off x="2937111" y="3862264"/>
            <a:ext cx="1911115" cy="1"/>
          </a:xfrm>
          <a:prstGeom prst="straightConnector1">
            <a:avLst/>
          </a:prstGeom>
          <a:ln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52"/>
          <p:cNvSpPr txBox="1"/>
          <p:nvPr/>
        </p:nvSpPr>
        <p:spPr>
          <a:xfrm>
            <a:off x="3375680" y="3502973"/>
            <a:ext cx="1400538" cy="30777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prstClr val="black"/>
                </a:solidFill>
              </a:rPr>
              <a:t>Xx control plane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>
            <a:off x="3552082" y="3762583"/>
            <a:ext cx="0" cy="19936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CasellaDiTesto 8"/>
          <p:cNvSpPr txBox="1"/>
          <p:nvPr/>
        </p:nvSpPr>
        <p:spPr>
          <a:xfrm>
            <a:off x="2255324" y="6237312"/>
            <a:ext cx="36185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 smtClean="0"/>
              <a:t>UE </a:t>
            </a:r>
            <a:r>
              <a:rPr lang="it-IT" sz="1600" dirty="0" err="1" smtClean="0"/>
              <a:t>uses</a:t>
            </a:r>
            <a:r>
              <a:rPr lang="it-IT" sz="1600" dirty="0" smtClean="0"/>
              <a:t> PDCP-LTE for EPS </a:t>
            </a:r>
            <a:r>
              <a:rPr lang="it-IT" sz="1600" dirty="0" err="1" smtClean="0"/>
              <a:t>bearer</a:t>
            </a:r>
            <a:r>
              <a:rPr lang="it-IT" sz="1600" dirty="0" smtClean="0"/>
              <a:t> </a:t>
            </a:r>
            <a:r>
              <a:rPr lang="en-GB" sz="1600" dirty="0" smtClean="0">
                <a:solidFill>
                  <a:prstClr val="black"/>
                </a:solidFill>
              </a:rPr>
              <a:t>“</a:t>
            </a:r>
            <a:r>
              <a:rPr lang="en-GB" sz="1600" dirty="0">
                <a:solidFill>
                  <a:prstClr val="black"/>
                </a:solidFill>
              </a:rPr>
              <a:t>j</a:t>
            </a:r>
            <a:r>
              <a:rPr lang="en-GB" sz="1600" dirty="0" smtClean="0">
                <a:solidFill>
                  <a:prstClr val="black"/>
                </a:solidFill>
              </a:rPr>
              <a:t>”</a:t>
            </a:r>
            <a:endParaRPr lang="it-IT" sz="1600" dirty="0"/>
          </a:p>
        </p:txBody>
      </p:sp>
      <p:sp>
        <p:nvSpPr>
          <p:cNvPr id="73" name="Slide Number Placeholder 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9820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it-IT" sz="2800" b="1" dirty="0" smtClean="0">
                <a:solidFill>
                  <a:srgbClr val="FF0000"/>
                </a:solidFill>
              </a:rPr>
              <a:t>Option 3a:</a:t>
            </a:r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2200" dirty="0" smtClean="0"/>
              <a:t>- E-UTRAN </a:t>
            </a:r>
            <a:r>
              <a:rPr lang="it-IT" sz="2200" dirty="0" err="1" smtClean="0"/>
              <a:t>instructs</a:t>
            </a:r>
            <a:r>
              <a:rPr lang="it-IT" sz="2200" dirty="0" smtClean="0"/>
              <a:t> MME to </a:t>
            </a:r>
            <a:r>
              <a:rPr lang="it-IT" sz="2200" dirty="0" err="1" smtClean="0"/>
              <a:t>route</a:t>
            </a:r>
            <a:r>
              <a:rPr lang="it-IT" sz="2200" dirty="0" smtClean="0"/>
              <a:t> EPS </a:t>
            </a:r>
            <a:r>
              <a:rPr lang="it-IT" sz="2200" dirty="0" err="1" smtClean="0"/>
              <a:t>bearer</a:t>
            </a:r>
            <a:r>
              <a:rPr lang="it-IT" sz="2200" dirty="0" smtClean="0"/>
              <a:t> to «new radio» </a:t>
            </a:r>
            <a:r>
              <a:rPr lang="it-IT" sz="2200" dirty="0" err="1" smtClean="0"/>
              <a:t>secondary</a:t>
            </a:r>
            <a:r>
              <a:rPr lang="it-IT" sz="2200" dirty="0" smtClean="0"/>
              <a:t> </a:t>
            </a:r>
            <a:r>
              <a:rPr lang="it-IT" sz="2200" dirty="0" err="1" smtClean="0"/>
              <a:t>cell</a:t>
            </a:r>
            <a:r>
              <a:rPr lang="it-IT" sz="2200" dirty="0" smtClean="0"/>
              <a:t>. </a:t>
            </a:r>
            <a:br>
              <a:rPr lang="it-IT" sz="2200" dirty="0" smtClean="0"/>
            </a:br>
            <a:r>
              <a:rPr lang="it-IT" sz="2200" dirty="0" smtClean="0"/>
              <a:t>- </a:t>
            </a:r>
            <a:r>
              <a:rPr lang="it-IT" sz="2200" dirty="0" err="1" smtClean="0"/>
              <a:t>Only</a:t>
            </a:r>
            <a:r>
              <a:rPr lang="it-IT" sz="2200" dirty="0" smtClean="0"/>
              <a:t> </a:t>
            </a:r>
            <a:r>
              <a:rPr lang="it-IT" sz="2200" dirty="0" err="1" smtClean="0"/>
              <a:t>secondary</a:t>
            </a:r>
            <a:r>
              <a:rPr lang="it-IT" sz="2200" dirty="0" smtClean="0"/>
              <a:t> </a:t>
            </a:r>
            <a:r>
              <a:rPr lang="it-IT" sz="2200" dirty="0" err="1" smtClean="0"/>
              <a:t>cell</a:t>
            </a:r>
            <a:r>
              <a:rPr lang="it-IT" sz="2200" dirty="0" smtClean="0"/>
              <a:t> radio </a:t>
            </a:r>
            <a:r>
              <a:rPr lang="it-IT" sz="2200" dirty="0" err="1" smtClean="0"/>
              <a:t>resources</a:t>
            </a:r>
            <a:r>
              <a:rPr lang="it-IT" sz="2200" dirty="0" smtClean="0"/>
              <a:t> </a:t>
            </a:r>
            <a:r>
              <a:rPr lang="it-IT" sz="2200" dirty="0" err="1" smtClean="0"/>
              <a:t>used</a:t>
            </a:r>
            <a:r>
              <a:rPr lang="it-IT" sz="2200" dirty="0" smtClean="0"/>
              <a:t> for </a:t>
            </a:r>
            <a:r>
              <a:rPr lang="it-IT" sz="2200" dirty="0" err="1" smtClean="0"/>
              <a:t>that</a:t>
            </a:r>
            <a:r>
              <a:rPr lang="it-IT" sz="2200" dirty="0" smtClean="0"/>
              <a:t> EPS </a:t>
            </a:r>
            <a:r>
              <a:rPr lang="it-IT" sz="2200" dirty="0" err="1" smtClean="0"/>
              <a:t>bearer</a:t>
            </a:r>
            <a:r>
              <a:rPr lang="it-IT" sz="2200" dirty="0" smtClean="0"/>
              <a:t/>
            </a:r>
            <a:br>
              <a:rPr lang="it-IT" sz="2200" dirty="0" smtClean="0"/>
            </a:br>
            <a:r>
              <a:rPr lang="it-IT" sz="2200" dirty="0"/>
              <a:t>- </a:t>
            </a:r>
            <a:r>
              <a:rPr lang="it-IT" sz="2200" dirty="0" err="1"/>
              <a:t>c.f.</a:t>
            </a:r>
            <a:r>
              <a:rPr lang="it-IT" sz="2200" dirty="0"/>
              <a:t> Release 12 Dual Connectivity Alternative </a:t>
            </a:r>
            <a:r>
              <a:rPr lang="it-IT" sz="2200" dirty="0" smtClean="0"/>
              <a:t>1A </a:t>
            </a:r>
            <a:r>
              <a:rPr lang="it-IT" sz="2200" dirty="0"/>
              <a:t>(</a:t>
            </a:r>
            <a:r>
              <a:rPr lang="it-IT" sz="2200" dirty="0" err="1"/>
              <a:t>section</a:t>
            </a:r>
            <a:r>
              <a:rPr lang="it-IT" sz="2200" dirty="0"/>
              <a:t> </a:t>
            </a:r>
            <a:r>
              <a:rPr lang="it-IT" sz="2200" dirty="0" smtClean="0"/>
              <a:t>8.1.1.1, </a:t>
            </a:r>
            <a:r>
              <a:rPr lang="it-IT" sz="2200" dirty="0"/>
              <a:t>TR 36.842)  </a:t>
            </a:r>
          </a:p>
        </p:txBody>
      </p:sp>
      <p:sp>
        <p:nvSpPr>
          <p:cNvPr id="28" name="Rettangolo 20"/>
          <p:cNvSpPr/>
          <p:nvPr/>
        </p:nvSpPr>
        <p:spPr>
          <a:xfrm>
            <a:off x="689269" y="3395194"/>
            <a:ext cx="2259648" cy="2221179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TextBox 50"/>
          <p:cNvSpPr txBox="1"/>
          <p:nvPr/>
        </p:nvSpPr>
        <p:spPr>
          <a:xfrm>
            <a:off x="827583" y="3571728"/>
            <a:ext cx="1080121" cy="95410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err="1" smtClean="0">
                <a:solidFill>
                  <a:prstClr val="black"/>
                </a:solidFill>
              </a:rPr>
              <a:t>eNB</a:t>
            </a:r>
            <a:endParaRPr lang="en-GB" sz="1400" dirty="0" smtClean="0">
              <a:solidFill>
                <a:prstClr val="black"/>
              </a:solidFill>
            </a:endParaRPr>
          </a:p>
          <a:p>
            <a:r>
              <a:rPr lang="en-GB" sz="1400" dirty="0" smtClean="0">
                <a:solidFill>
                  <a:prstClr val="black"/>
                </a:solidFill>
              </a:rPr>
              <a:t>Master Cell Group</a:t>
            </a:r>
            <a:endParaRPr lang="en-GB" sz="1400" dirty="0">
              <a:solidFill>
                <a:prstClr val="black"/>
              </a:solidFill>
            </a:endParaRPr>
          </a:p>
          <a:p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32" name="TextBox 6"/>
          <p:cNvSpPr txBox="1"/>
          <p:nvPr/>
        </p:nvSpPr>
        <p:spPr>
          <a:xfrm>
            <a:off x="899592" y="4589390"/>
            <a:ext cx="1775841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RLC-LTE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899592" y="4897167"/>
            <a:ext cx="1775843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MAC-LTE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5" name="TextBox 6"/>
          <p:cNvSpPr txBox="1"/>
          <p:nvPr/>
        </p:nvSpPr>
        <p:spPr>
          <a:xfrm>
            <a:off x="899592" y="5209704"/>
            <a:ext cx="1774751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PHY-LTE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1907705" y="3592623"/>
            <a:ext cx="871248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PDCP-LTE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4021258" y="1945744"/>
            <a:ext cx="1" cy="1956938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1187624" y="2325699"/>
            <a:ext cx="0" cy="1080119"/>
          </a:xfrm>
          <a:prstGeom prst="straightConnector1">
            <a:avLst/>
          </a:prstGeom>
          <a:ln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2"/>
          <p:cNvSpPr txBox="1"/>
          <p:nvPr/>
        </p:nvSpPr>
        <p:spPr>
          <a:xfrm>
            <a:off x="363073" y="2567862"/>
            <a:ext cx="900751" cy="30777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prstClr val="black"/>
                </a:solidFill>
              </a:rPr>
              <a:t>S1-MME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4" name="TextBox 52"/>
          <p:cNvSpPr txBox="1"/>
          <p:nvPr/>
        </p:nvSpPr>
        <p:spPr>
          <a:xfrm>
            <a:off x="4076345" y="1945744"/>
            <a:ext cx="994010" cy="73866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prstClr val="black"/>
                </a:solidFill>
              </a:rPr>
              <a:t>S1-U for EPS bearer “k”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5" name="Rettangolo 20"/>
          <p:cNvSpPr/>
          <p:nvPr/>
        </p:nvSpPr>
        <p:spPr>
          <a:xfrm>
            <a:off x="4860032" y="2938080"/>
            <a:ext cx="2259648" cy="2739068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TextBox 50"/>
          <p:cNvSpPr txBox="1"/>
          <p:nvPr/>
        </p:nvSpPr>
        <p:spPr>
          <a:xfrm>
            <a:off x="6018406" y="3078206"/>
            <a:ext cx="1080121" cy="95410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400" dirty="0" err="1" smtClean="0">
                <a:solidFill>
                  <a:prstClr val="black"/>
                </a:solidFill>
              </a:rPr>
              <a:t>gNB</a:t>
            </a:r>
            <a:endParaRPr lang="en-GB" sz="1400" dirty="0" smtClean="0">
              <a:solidFill>
                <a:prstClr val="black"/>
              </a:solidFill>
            </a:endParaRPr>
          </a:p>
          <a:p>
            <a:pPr algn="r"/>
            <a:r>
              <a:rPr lang="en-GB" sz="1400" dirty="0" smtClean="0">
                <a:solidFill>
                  <a:prstClr val="black"/>
                </a:solidFill>
              </a:rPr>
              <a:t>Secondary  Cell Group</a:t>
            </a:r>
            <a:endParaRPr lang="en-GB" sz="1400" dirty="0">
              <a:solidFill>
                <a:prstClr val="black"/>
              </a:solidFill>
            </a:endParaRPr>
          </a:p>
          <a:p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7" name="TextBox 6"/>
          <p:cNvSpPr txBox="1"/>
          <p:nvPr/>
        </p:nvSpPr>
        <p:spPr>
          <a:xfrm>
            <a:off x="5070355" y="4644764"/>
            <a:ext cx="1775841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RLC-NR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8" name="TextBox 6"/>
          <p:cNvSpPr txBox="1"/>
          <p:nvPr/>
        </p:nvSpPr>
        <p:spPr>
          <a:xfrm>
            <a:off x="5070355" y="4952541"/>
            <a:ext cx="1775843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MAC-NR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61" name="TextBox 6"/>
          <p:cNvSpPr txBox="1"/>
          <p:nvPr/>
        </p:nvSpPr>
        <p:spPr>
          <a:xfrm>
            <a:off x="5070355" y="5265078"/>
            <a:ext cx="1774751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PHY-NR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63" name="TextBox 9"/>
          <p:cNvSpPr txBox="1"/>
          <p:nvPr/>
        </p:nvSpPr>
        <p:spPr>
          <a:xfrm>
            <a:off x="5069300" y="4332862"/>
            <a:ext cx="871248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PDCP-NR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>
            <a:off x="4021260" y="3902682"/>
            <a:ext cx="1270821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5292081" y="3902682"/>
            <a:ext cx="0" cy="430180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1111424" y="2720263"/>
            <a:ext cx="152400" cy="1488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3945059" y="2089760"/>
            <a:ext cx="152400" cy="1488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2948917" y="4445399"/>
            <a:ext cx="1911115" cy="1"/>
          </a:xfrm>
          <a:prstGeom prst="straightConnector1">
            <a:avLst/>
          </a:prstGeom>
          <a:ln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52"/>
          <p:cNvSpPr txBox="1"/>
          <p:nvPr/>
        </p:nvSpPr>
        <p:spPr>
          <a:xfrm>
            <a:off x="3387486" y="4589389"/>
            <a:ext cx="1400538" cy="30777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prstClr val="black"/>
                </a:solidFill>
              </a:rPr>
              <a:t>Xx control plane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>
            <a:off x="3491880" y="4345718"/>
            <a:ext cx="0" cy="19936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" name="CasellaDiTesto 8"/>
          <p:cNvSpPr txBox="1"/>
          <p:nvPr/>
        </p:nvSpPr>
        <p:spPr>
          <a:xfrm>
            <a:off x="422264" y="5949280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UE </a:t>
            </a:r>
            <a:r>
              <a:rPr lang="it-IT" sz="1600" dirty="0" err="1"/>
              <a:t>uses</a:t>
            </a:r>
            <a:r>
              <a:rPr lang="it-IT" sz="1600" dirty="0"/>
              <a:t> PDCP-NR for </a:t>
            </a:r>
            <a:r>
              <a:rPr lang="it-IT" sz="1600" dirty="0" smtClean="0"/>
              <a:t>EPS </a:t>
            </a:r>
            <a:r>
              <a:rPr lang="it-IT" sz="1600" dirty="0" err="1" smtClean="0"/>
              <a:t>bearer</a:t>
            </a:r>
            <a:r>
              <a:rPr lang="en-GB" sz="1600" dirty="0">
                <a:solidFill>
                  <a:prstClr val="black"/>
                </a:solidFill>
              </a:rPr>
              <a:t> “</a:t>
            </a:r>
            <a:r>
              <a:rPr lang="en-GB" sz="1600" dirty="0" smtClean="0">
                <a:solidFill>
                  <a:prstClr val="black"/>
                </a:solidFill>
              </a:rPr>
              <a:t>k”</a:t>
            </a:r>
            <a:endParaRPr lang="it-I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err="1" smtClean="0"/>
              <a:t>As</a:t>
            </a:r>
            <a:r>
              <a:rPr lang="it-IT" sz="1600" dirty="0" smtClean="0"/>
              <a:t> </a:t>
            </a:r>
            <a:r>
              <a:rPr lang="it-IT" sz="1600" dirty="0" err="1" smtClean="0"/>
              <a:t>Rel</a:t>
            </a:r>
            <a:r>
              <a:rPr lang="it-IT" sz="1600" dirty="0" smtClean="0"/>
              <a:t> 8 S1-AP </a:t>
            </a:r>
            <a:r>
              <a:rPr lang="it-IT" sz="1600" dirty="0" err="1" smtClean="0"/>
              <a:t>allows</a:t>
            </a:r>
            <a:r>
              <a:rPr lang="it-IT" sz="1600" dirty="0" smtClean="0"/>
              <a:t> </a:t>
            </a:r>
            <a:r>
              <a:rPr lang="it-IT" sz="1600" dirty="0" err="1" smtClean="0"/>
              <a:t>independent</a:t>
            </a:r>
            <a:r>
              <a:rPr lang="it-IT" sz="1600" dirty="0" smtClean="0"/>
              <a:t> </a:t>
            </a:r>
            <a:r>
              <a:rPr lang="it-IT" sz="1600" dirty="0" err="1" smtClean="0"/>
              <a:t>eNB</a:t>
            </a:r>
            <a:r>
              <a:rPr lang="it-IT" sz="1600" dirty="0" smtClean="0"/>
              <a:t> IP </a:t>
            </a:r>
            <a:r>
              <a:rPr lang="it-IT" sz="1600" dirty="0" err="1" smtClean="0"/>
              <a:t>addresses</a:t>
            </a:r>
            <a:r>
              <a:rPr lang="it-IT" sz="1600" dirty="0" smtClean="0"/>
              <a:t> for S1-MME and S1-U, the MME </a:t>
            </a:r>
            <a:r>
              <a:rPr lang="it-IT" sz="1600" dirty="0" err="1" smtClean="0"/>
              <a:t>is</a:t>
            </a:r>
            <a:r>
              <a:rPr lang="it-IT" sz="1600" dirty="0" smtClean="0"/>
              <a:t> </a:t>
            </a:r>
            <a:r>
              <a:rPr lang="it-IT" sz="1600" dirty="0" err="1" smtClean="0"/>
              <a:t>unaware</a:t>
            </a:r>
            <a:r>
              <a:rPr lang="it-IT" sz="1600" dirty="0" smtClean="0"/>
              <a:t> </a:t>
            </a:r>
            <a:r>
              <a:rPr lang="it-IT" sz="1600" dirty="0" err="1" smtClean="0"/>
              <a:t>whether</a:t>
            </a:r>
            <a:r>
              <a:rPr lang="it-IT" sz="1600" dirty="0" smtClean="0"/>
              <a:t> the EPS </a:t>
            </a:r>
            <a:r>
              <a:rPr lang="it-IT" sz="1600" dirty="0" err="1" smtClean="0"/>
              <a:t>bearer</a:t>
            </a:r>
            <a:r>
              <a:rPr lang="it-IT" sz="1600" dirty="0" smtClean="0"/>
              <a:t> </a:t>
            </a:r>
            <a:r>
              <a:rPr lang="it-IT" sz="1600" dirty="0" err="1" smtClean="0"/>
              <a:t>terminates</a:t>
            </a:r>
            <a:r>
              <a:rPr lang="it-IT" sz="1600" dirty="0" smtClean="0"/>
              <a:t> on </a:t>
            </a:r>
            <a:r>
              <a:rPr lang="it-IT" sz="1600" dirty="0" err="1" smtClean="0"/>
              <a:t>eNB</a:t>
            </a:r>
            <a:r>
              <a:rPr lang="it-IT" sz="1600" dirty="0" smtClean="0"/>
              <a:t> or </a:t>
            </a:r>
            <a:r>
              <a:rPr lang="it-IT" sz="1600" dirty="0" err="1" smtClean="0"/>
              <a:t>gNB</a:t>
            </a:r>
            <a:endParaRPr lang="it-IT" sz="160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3218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it-IT" sz="2800" b="1" dirty="0" smtClean="0">
                <a:solidFill>
                  <a:srgbClr val="FF0000"/>
                </a:solidFill>
              </a:rPr>
              <a:t>Option 3x</a:t>
            </a:r>
            <a:r>
              <a:rPr lang="it-IT" sz="2800" dirty="0"/>
              <a:t>: </a:t>
            </a:r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2200" dirty="0" smtClean="0"/>
              <a:t>- E-UTRAN </a:t>
            </a:r>
            <a:r>
              <a:rPr lang="it-IT" sz="2200" dirty="0" err="1"/>
              <a:t>instructs</a:t>
            </a:r>
            <a:r>
              <a:rPr lang="it-IT" sz="2200" dirty="0"/>
              <a:t> MME to </a:t>
            </a:r>
            <a:r>
              <a:rPr lang="it-IT" sz="2200" dirty="0" err="1"/>
              <a:t>route</a:t>
            </a:r>
            <a:r>
              <a:rPr lang="it-IT" sz="2200" dirty="0"/>
              <a:t> EPS </a:t>
            </a:r>
            <a:r>
              <a:rPr lang="it-IT" sz="2200" dirty="0" err="1"/>
              <a:t>bearer</a:t>
            </a:r>
            <a:r>
              <a:rPr lang="it-IT" sz="2200" dirty="0"/>
              <a:t> to «new radio» </a:t>
            </a:r>
            <a:r>
              <a:rPr lang="it-IT" sz="2200" dirty="0" err="1"/>
              <a:t>secondary</a:t>
            </a:r>
            <a:r>
              <a:rPr lang="it-IT" sz="2200" dirty="0"/>
              <a:t> </a:t>
            </a:r>
            <a:r>
              <a:rPr lang="it-IT" sz="2200" dirty="0" err="1"/>
              <a:t>cell</a:t>
            </a:r>
            <a:r>
              <a:rPr lang="it-IT" sz="2200" dirty="0"/>
              <a:t>. </a:t>
            </a:r>
            <a:r>
              <a:rPr lang="it-IT" sz="2200" dirty="0" smtClean="0"/>
              <a:t/>
            </a:r>
            <a:br>
              <a:rPr lang="it-IT" sz="2200" dirty="0" smtClean="0"/>
            </a:br>
            <a:r>
              <a:rPr lang="it-IT" sz="2200" dirty="0" smtClean="0"/>
              <a:t>- </a:t>
            </a:r>
            <a:r>
              <a:rPr lang="it-IT" sz="2200" dirty="0" err="1" smtClean="0"/>
              <a:t>gNB</a:t>
            </a:r>
            <a:r>
              <a:rPr lang="it-IT" sz="2200" dirty="0" smtClean="0"/>
              <a:t> </a:t>
            </a:r>
            <a:r>
              <a:rPr lang="it-IT" sz="2200" dirty="0" err="1" smtClean="0"/>
              <a:t>splits</a:t>
            </a:r>
            <a:r>
              <a:rPr lang="it-IT" sz="2200" dirty="0" smtClean="0"/>
              <a:t> EPS </a:t>
            </a:r>
            <a:r>
              <a:rPr lang="it-IT" sz="2200" dirty="0" err="1" smtClean="0"/>
              <a:t>bearer</a:t>
            </a:r>
            <a:r>
              <a:rPr lang="it-IT" sz="2200" dirty="0" smtClean="0"/>
              <a:t> </a:t>
            </a:r>
            <a:r>
              <a:rPr lang="it-IT" sz="2200" dirty="0" err="1" smtClean="0"/>
              <a:t>between</a:t>
            </a:r>
            <a:r>
              <a:rPr lang="it-IT" sz="2200" dirty="0" smtClean="0"/>
              <a:t> </a:t>
            </a:r>
            <a:r>
              <a:rPr lang="it-IT" sz="2200" dirty="0" err="1" smtClean="0"/>
              <a:t>eNB</a:t>
            </a:r>
            <a:r>
              <a:rPr lang="it-IT" sz="2200" dirty="0" smtClean="0"/>
              <a:t> master </a:t>
            </a:r>
            <a:r>
              <a:rPr lang="it-IT" sz="2200" dirty="0" err="1" smtClean="0"/>
              <a:t>cell</a:t>
            </a:r>
            <a:r>
              <a:rPr lang="it-IT" sz="2200" dirty="0" smtClean="0"/>
              <a:t> and «new radio» </a:t>
            </a:r>
            <a:r>
              <a:rPr lang="it-IT" sz="2200" dirty="0" err="1" smtClean="0"/>
              <a:t>secondary</a:t>
            </a:r>
            <a:r>
              <a:rPr lang="it-IT" sz="2200" dirty="0" smtClean="0"/>
              <a:t> </a:t>
            </a:r>
            <a:r>
              <a:rPr lang="it-IT" sz="2200" dirty="0" err="1" smtClean="0"/>
              <a:t>cell</a:t>
            </a:r>
            <a:r>
              <a:rPr lang="it-IT" sz="2200" dirty="0" smtClean="0"/>
              <a:t> </a:t>
            </a:r>
            <a:br>
              <a:rPr lang="it-IT" sz="2200" dirty="0" smtClean="0"/>
            </a:br>
            <a:r>
              <a:rPr lang="it-IT" sz="2200" dirty="0" smtClean="0"/>
              <a:t>- no </a:t>
            </a:r>
            <a:r>
              <a:rPr lang="it-IT" sz="2200" dirty="0" err="1" smtClean="0"/>
              <a:t>direct</a:t>
            </a:r>
            <a:r>
              <a:rPr lang="it-IT" sz="2200" dirty="0" smtClean="0"/>
              <a:t> </a:t>
            </a:r>
            <a:r>
              <a:rPr lang="it-IT" sz="2200" dirty="0" err="1" smtClean="0"/>
              <a:t>Rel</a:t>
            </a:r>
            <a:r>
              <a:rPr lang="it-IT" sz="2200" dirty="0" smtClean="0"/>
              <a:t> 12 DC </a:t>
            </a:r>
            <a:r>
              <a:rPr lang="it-IT" sz="2200" dirty="0" err="1" smtClean="0"/>
              <a:t>equivalent</a:t>
            </a:r>
            <a:r>
              <a:rPr lang="it-IT" sz="2200" dirty="0" smtClean="0"/>
              <a:t>. From MME side, </a:t>
            </a:r>
            <a:r>
              <a:rPr lang="it-IT" sz="2200" dirty="0" err="1" smtClean="0"/>
              <a:t>looks</a:t>
            </a:r>
            <a:r>
              <a:rPr lang="it-IT" sz="2200" dirty="0" smtClean="0"/>
              <a:t> </a:t>
            </a:r>
            <a:r>
              <a:rPr lang="it-IT" sz="2200" dirty="0" err="1" smtClean="0"/>
              <a:t>like</a:t>
            </a:r>
            <a:r>
              <a:rPr lang="it-IT" sz="2200" dirty="0" smtClean="0"/>
              <a:t> DC-1A</a:t>
            </a:r>
            <a:endParaRPr lang="it-IT" sz="2200" dirty="0"/>
          </a:p>
        </p:txBody>
      </p:sp>
      <p:sp>
        <p:nvSpPr>
          <p:cNvPr id="29" name="Rettangolo 20"/>
          <p:cNvSpPr/>
          <p:nvPr/>
        </p:nvSpPr>
        <p:spPr>
          <a:xfrm>
            <a:off x="677463" y="3646238"/>
            <a:ext cx="2259648" cy="2221179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TextBox 50"/>
          <p:cNvSpPr txBox="1"/>
          <p:nvPr/>
        </p:nvSpPr>
        <p:spPr>
          <a:xfrm>
            <a:off x="815777" y="3822772"/>
            <a:ext cx="1080121" cy="95410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err="1" smtClean="0">
                <a:solidFill>
                  <a:prstClr val="black"/>
                </a:solidFill>
              </a:rPr>
              <a:t>eNB</a:t>
            </a:r>
            <a:endParaRPr lang="en-GB" sz="1400" dirty="0" smtClean="0">
              <a:solidFill>
                <a:prstClr val="black"/>
              </a:solidFill>
            </a:endParaRPr>
          </a:p>
          <a:p>
            <a:r>
              <a:rPr lang="en-GB" sz="1400" dirty="0" smtClean="0">
                <a:solidFill>
                  <a:prstClr val="black"/>
                </a:solidFill>
              </a:rPr>
              <a:t>Master Cell Group</a:t>
            </a:r>
            <a:endParaRPr lang="en-GB" sz="1400" dirty="0">
              <a:solidFill>
                <a:prstClr val="black"/>
              </a:solidFill>
            </a:endParaRPr>
          </a:p>
          <a:p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887786" y="4840434"/>
            <a:ext cx="1775841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RLC-LTE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5" name="TextBox 6"/>
          <p:cNvSpPr txBox="1"/>
          <p:nvPr/>
        </p:nvSpPr>
        <p:spPr>
          <a:xfrm>
            <a:off x="887786" y="5148211"/>
            <a:ext cx="1775843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MAC-LTE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6" name="TextBox 6"/>
          <p:cNvSpPr txBox="1"/>
          <p:nvPr/>
        </p:nvSpPr>
        <p:spPr>
          <a:xfrm>
            <a:off x="887786" y="5460748"/>
            <a:ext cx="1774751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PHY-LTE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7" name="TextBox 9"/>
          <p:cNvSpPr txBox="1"/>
          <p:nvPr/>
        </p:nvSpPr>
        <p:spPr>
          <a:xfrm>
            <a:off x="1895899" y="3843667"/>
            <a:ext cx="871248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PDCP-LTE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1175818" y="2576743"/>
            <a:ext cx="0" cy="1080119"/>
          </a:xfrm>
          <a:prstGeom prst="straightConnector1">
            <a:avLst/>
          </a:prstGeom>
          <a:ln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2"/>
          <p:cNvSpPr txBox="1"/>
          <p:nvPr/>
        </p:nvSpPr>
        <p:spPr>
          <a:xfrm>
            <a:off x="347074" y="2817419"/>
            <a:ext cx="900751" cy="30777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prstClr val="black"/>
                </a:solidFill>
              </a:rPr>
              <a:t>S1-MME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6" name="Rettangolo 20"/>
          <p:cNvSpPr/>
          <p:nvPr/>
        </p:nvSpPr>
        <p:spPr>
          <a:xfrm>
            <a:off x="4848226" y="3183724"/>
            <a:ext cx="2259648" cy="2739068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TextBox 50"/>
          <p:cNvSpPr txBox="1"/>
          <p:nvPr/>
        </p:nvSpPr>
        <p:spPr>
          <a:xfrm>
            <a:off x="6006600" y="3329250"/>
            <a:ext cx="1080121" cy="95410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400" dirty="0" err="1" smtClean="0">
                <a:solidFill>
                  <a:prstClr val="black"/>
                </a:solidFill>
              </a:rPr>
              <a:t>gNB</a:t>
            </a:r>
            <a:endParaRPr lang="en-GB" sz="1400" dirty="0" smtClean="0">
              <a:solidFill>
                <a:prstClr val="black"/>
              </a:solidFill>
            </a:endParaRPr>
          </a:p>
          <a:p>
            <a:pPr algn="r"/>
            <a:r>
              <a:rPr lang="en-GB" sz="1400" dirty="0" smtClean="0">
                <a:solidFill>
                  <a:prstClr val="black"/>
                </a:solidFill>
              </a:rPr>
              <a:t>Secondary  Cell Group</a:t>
            </a:r>
            <a:endParaRPr lang="en-GB" sz="1400" dirty="0">
              <a:solidFill>
                <a:prstClr val="black"/>
              </a:solidFill>
            </a:endParaRPr>
          </a:p>
          <a:p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58" name="TextBox 6"/>
          <p:cNvSpPr txBox="1"/>
          <p:nvPr/>
        </p:nvSpPr>
        <p:spPr>
          <a:xfrm>
            <a:off x="5058549" y="4895808"/>
            <a:ext cx="1775841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RLC-NR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61" name="TextBox 6"/>
          <p:cNvSpPr txBox="1"/>
          <p:nvPr/>
        </p:nvSpPr>
        <p:spPr>
          <a:xfrm>
            <a:off x="5058549" y="5203585"/>
            <a:ext cx="1775843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MAC-NR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63" name="TextBox 6"/>
          <p:cNvSpPr txBox="1"/>
          <p:nvPr/>
        </p:nvSpPr>
        <p:spPr>
          <a:xfrm>
            <a:off x="5058549" y="5516122"/>
            <a:ext cx="1774751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PHY-NR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66" name="TextBox 9"/>
          <p:cNvSpPr txBox="1"/>
          <p:nvPr/>
        </p:nvSpPr>
        <p:spPr>
          <a:xfrm>
            <a:off x="5034983" y="3975580"/>
            <a:ext cx="871248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PDCP-NR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>
            <a:off x="5652120" y="4284390"/>
            <a:ext cx="0" cy="611418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5148066" y="4299825"/>
            <a:ext cx="0" cy="29806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2334949" y="4592245"/>
            <a:ext cx="0" cy="248189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2331524" y="4592245"/>
            <a:ext cx="2816541" cy="564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52"/>
          <p:cNvSpPr txBox="1"/>
          <p:nvPr/>
        </p:nvSpPr>
        <p:spPr>
          <a:xfrm>
            <a:off x="3302618" y="4245481"/>
            <a:ext cx="1276679" cy="30777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prstClr val="black"/>
                </a:solidFill>
              </a:rPr>
              <a:t>Xx user plane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>
            <a:off x="3560864" y="4504495"/>
            <a:ext cx="0" cy="19936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1099618" y="2971307"/>
            <a:ext cx="152400" cy="1488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V="1">
            <a:off x="2951969" y="5363671"/>
            <a:ext cx="1911115" cy="1"/>
          </a:xfrm>
          <a:prstGeom prst="straightConnector1">
            <a:avLst/>
          </a:prstGeom>
          <a:ln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52"/>
          <p:cNvSpPr txBox="1"/>
          <p:nvPr/>
        </p:nvSpPr>
        <p:spPr>
          <a:xfrm>
            <a:off x="3390538" y="5004380"/>
            <a:ext cx="1400538" cy="30777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prstClr val="black"/>
                </a:solidFill>
              </a:rPr>
              <a:t>Xx control plane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3566940" y="5263990"/>
            <a:ext cx="0" cy="19936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" name="CasellaDiTesto 8"/>
          <p:cNvSpPr txBox="1"/>
          <p:nvPr/>
        </p:nvSpPr>
        <p:spPr>
          <a:xfrm>
            <a:off x="347074" y="6165304"/>
            <a:ext cx="7033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 smtClean="0"/>
              <a:t>UE </a:t>
            </a:r>
            <a:r>
              <a:rPr lang="it-IT" sz="1600" dirty="0" err="1" smtClean="0"/>
              <a:t>uses</a:t>
            </a:r>
            <a:r>
              <a:rPr lang="it-IT" sz="1600" dirty="0" smtClean="0"/>
              <a:t> PDCP-NR for EPS </a:t>
            </a:r>
            <a:r>
              <a:rPr lang="it-IT" sz="1600" dirty="0" err="1" smtClean="0"/>
              <a:t>bearer</a:t>
            </a:r>
            <a:r>
              <a:rPr lang="it-IT" sz="1600" dirty="0" smtClean="0"/>
              <a:t> </a:t>
            </a:r>
            <a:r>
              <a:rPr lang="en-GB" sz="1600" dirty="0">
                <a:solidFill>
                  <a:prstClr val="black"/>
                </a:solidFill>
              </a:rPr>
              <a:t>“m”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 err="1" smtClean="0"/>
              <a:t>As</a:t>
            </a:r>
            <a:r>
              <a:rPr lang="it-IT" sz="1600" dirty="0" smtClean="0"/>
              <a:t> with </a:t>
            </a:r>
            <a:r>
              <a:rPr lang="it-IT" sz="1600" dirty="0" smtClean="0"/>
              <a:t>3a, </a:t>
            </a:r>
            <a:r>
              <a:rPr lang="it-IT" sz="1600" dirty="0" smtClean="0"/>
              <a:t>MME </a:t>
            </a:r>
            <a:r>
              <a:rPr lang="it-IT" sz="1600" dirty="0" err="1" smtClean="0"/>
              <a:t>is</a:t>
            </a:r>
            <a:r>
              <a:rPr lang="it-IT" sz="1600" dirty="0" smtClean="0"/>
              <a:t> </a:t>
            </a:r>
            <a:r>
              <a:rPr lang="it-IT" sz="1600" dirty="0" err="1" smtClean="0"/>
              <a:t>unaware</a:t>
            </a:r>
            <a:r>
              <a:rPr lang="it-IT" sz="1600" dirty="0" smtClean="0"/>
              <a:t> </a:t>
            </a:r>
            <a:r>
              <a:rPr lang="it-IT" sz="1600" dirty="0" err="1" smtClean="0"/>
              <a:t>whether</a:t>
            </a:r>
            <a:r>
              <a:rPr lang="it-IT" sz="1600" dirty="0" smtClean="0"/>
              <a:t> S1-U </a:t>
            </a:r>
            <a:r>
              <a:rPr lang="it-IT" sz="1600" dirty="0" err="1" smtClean="0"/>
              <a:t>terminates</a:t>
            </a:r>
            <a:r>
              <a:rPr lang="it-IT" sz="1600" dirty="0" smtClean="0"/>
              <a:t> on </a:t>
            </a:r>
            <a:r>
              <a:rPr lang="it-IT" sz="1600" dirty="0" err="1" smtClean="0"/>
              <a:t>eNB</a:t>
            </a:r>
            <a:r>
              <a:rPr lang="it-IT" sz="1600" dirty="0" smtClean="0"/>
              <a:t> or </a:t>
            </a:r>
            <a:r>
              <a:rPr lang="it-IT" sz="1600" dirty="0" err="1" smtClean="0"/>
              <a:t>gNB</a:t>
            </a:r>
            <a:endParaRPr lang="it-IT" sz="1600" dirty="0"/>
          </a:p>
        </p:txBody>
      </p:sp>
      <p:cxnSp>
        <p:nvCxnSpPr>
          <p:cNvPr id="80" name="Straight Connector 79"/>
          <p:cNvCxnSpPr/>
          <p:nvPr/>
        </p:nvCxnSpPr>
        <p:spPr>
          <a:xfrm>
            <a:off x="4021258" y="1945744"/>
            <a:ext cx="0" cy="1860559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TextBox 52"/>
          <p:cNvSpPr txBox="1"/>
          <p:nvPr/>
        </p:nvSpPr>
        <p:spPr>
          <a:xfrm>
            <a:off x="4076345" y="1945744"/>
            <a:ext cx="1071721" cy="52322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>
            <a:defPPr>
              <a:defRPr lang="nl-N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prstClr val="black"/>
                </a:solidFill>
              </a:rPr>
              <a:t>S1-U for EPS bearer “m”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>
            <a:off x="4028877" y="3806303"/>
            <a:ext cx="1263204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5292081" y="3822772"/>
            <a:ext cx="0" cy="152808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V="1">
            <a:off x="3945059" y="2089760"/>
            <a:ext cx="152400" cy="1488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26206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smtClean="0">
                <a:solidFill>
                  <a:srgbClr val="FF0000"/>
                </a:solidFill>
              </a:rPr>
              <a:t>TS 23.401 </a:t>
            </a:r>
            <a:r>
              <a:rPr lang="it-IT" sz="2800" b="1" dirty="0" err="1" smtClean="0">
                <a:solidFill>
                  <a:srgbClr val="FF0000"/>
                </a:solidFill>
              </a:rPr>
              <a:t>changes</a:t>
            </a:r>
            <a:r>
              <a:rPr lang="it-IT" sz="2800" b="1" dirty="0" smtClean="0">
                <a:solidFill>
                  <a:srgbClr val="FF0000"/>
                </a:solidFill>
              </a:rPr>
              <a:t> for Release 12 Dual Connectivity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pPr>
              <a:buFont typeface="+mj-lt"/>
              <a:buAutoNum type="alphaLcParenR"/>
            </a:pPr>
            <a:r>
              <a:rPr lang="en-US" sz="1600" b="1" dirty="0" smtClean="0"/>
              <a:t>Clause 4.3.2a </a:t>
            </a:r>
            <a:r>
              <a:rPr lang="en-GB" sz="1600" b="1" dirty="0"/>
              <a:t>Support for Dual </a:t>
            </a:r>
            <a:r>
              <a:rPr lang="en-GB" sz="1600" b="1" dirty="0" smtClean="0"/>
              <a:t>Connectivity</a:t>
            </a:r>
          </a:p>
          <a:p>
            <a:pPr lvl="1">
              <a:buFont typeface="+mj-lt"/>
              <a:buAutoNum type="alphaLcParenR"/>
            </a:pPr>
            <a:r>
              <a:rPr lang="en-GB" sz="1200" dirty="0" smtClean="0"/>
              <a:t>general description </a:t>
            </a:r>
          </a:p>
          <a:p>
            <a:pPr lvl="1">
              <a:buFont typeface="+mj-lt"/>
              <a:buAutoNum type="alphaLcParenR"/>
            </a:pPr>
            <a:r>
              <a:rPr lang="en-GB" sz="1200" dirty="0" smtClean="0"/>
              <a:t>some impacts on CSG, LIPA, SIPTO, relaying</a:t>
            </a:r>
          </a:p>
          <a:p>
            <a:pPr marL="685800" lvl="1" indent="-228600">
              <a:buFont typeface="+mj-lt"/>
              <a:buAutoNum type="alphaLcParenR"/>
            </a:pPr>
            <a:endParaRPr lang="en-GB" sz="1200" dirty="0"/>
          </a:p>
          <a:p>
            <a:pPr marL="685800" lvl="1" indent="-228600">
              <a:buFont typeface="+mj-lt"/>
              <a:buAutoNum type="alphaLcParenR"/>
            </a:pPr>
            <a:r>
              <a:rPr lang="en-GB" sz="1200" dirty="0" err="1" smtClean="0"/>
              <a:t>eNB</a:t>
            </a:r>
            <a:r>
              <a:rPr lang="en-GB" sz="1200" dirty="0" smtClean="0"/>
              <a:t> seems able to respond to MME’s S1-AP Initial Context Setup request with S1-U termination point of a Secondary Cell</a:t>
            </a:r>
          </a:p>
          <a:p>
            <a:pPr lvl="1">
              <a:buFont typeface="+mj-lt"/>
              <a:buAutoNum type="alphaLcParenR"/>
            </a:pPr>
            <a:endParaRPr lang="en-GB" sz="1200" dirty="0"/>
          </a:p>
          <a:p>
            <a:pPr lvl="1">
              <a:buFont typeface="+mj-lt"/>
              <a:buAutoNum type="alphaLcParenR"/>
            </a:pPr>
            <a:endParaRPr lang="en-GB" sz="1200" dirty="0" smtClean="0"/>
          </a:p>
          <a:p>
            <a:pPr>
              <a:buFont typeface="+mj-lt"/>
              <a:buAutoNum type="alphaLcParenR"/>
            </a:pPr>
            <a:r>
              <a:rPr lang="en-GB" sz="1600" b="1" dirty="0"/>
              <a:t>5.4.7	E-UTRAN initiated E-RAB modification </a:t>
            </a:r>
            <a:r>
              <a:rPr lang="en-GB" sz="1600" b="1" dirty="0" smtClean="0"/>
              <a:t>procedure</a:t>
            </a:r>
          </a:p>
          <a:p>
            <a:pPr lvl="1">
              <a:buFont typeface="+mj-lt"/>
              <a:buAutoNum type="alphaLcParenR"/>
            </a:pPr>
            <a:r>
              <a:rPr lang="en-GB" sz="1200" dirty="0" smtClean="0"/>
              <a:t>Used by the master </a:t>
            </a:r>
            <a:r>
              <a:rPr lang="en-GB" sz="1200" dirty="0" err="1" smtClean="0"/>
              <a:t>eNB</a:t>
            </a:r>
            <a:r>
              <a:rPr lang="en-GB" sz="1200" dirty="0" smtClean="0"/>
              <a:t> to move the RAN termination point of an EPS bearer without moving the S1-U termination point</a:t>
            </a:r>
          </a:p>
          <a:p>
            <a:pPr>
              <a:buFont typeface="+mj-lt"/>
              <a:buAutoNum type="alphaLcParenR"/>
            </a:pPr>
            <a:r>
              <a:rPr lang="en-GB" sz="1600" b="1" dirty="0"/>
              <a:t>5.4.8	E-UTRAN initiated UE Context Modification </a:t>
            </a:r>
            <a:r>
              <a:rPr lang="en-GB" sz="1600" b="1" dirty="0" smtClean="0"/>
              <a:t>procedure</a:t>
            </a:r>
          </a:p>
          <a:p>
            <a:pPr lvl="1"/>
            <a:r>
              <a:rPr lang="en-GB" sz="1200" dirty="0" smtClean="0"/>
              <a:t>Currently only used by master </a:t>
            </a:r>
            <a:r>
              <a:rPr lang="en-GB" sz="1200" dirty="0" err="1" smtClean="0"/>
              <a:t>eNB</a:t>
            </a:r>
            <a:r>
              <a:rPr lang="en-GB" sz="1200" dirty="0" smtClean="0"/>
              <a:t> to verify CSG membership</a:t>
            </a:r>
            <a:endParaRPr lang="en-GB" sz="1200" dirty="0"/>
          </a:p>
          <a:p>
            <a:endParaRPr lang="en-GB" sz="1600" b="1" dirty="0" smtClean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2123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Other</a:t>
            </a:r>
            <a:r>
              <a:rPr lang="it-IT" sz="2800" b="1" dirty="0" smtClean="0">
                <a:solidFill>
                  <a:srgbClr val="FF0000"/>
                </a:solidFill>
              </a:rPr>
              <a:t> </a:t>
            </a:r>
            <a:r>
              <a:rPr lang="it-IT" sz="2800" b="1" dirty="0" err="1" smtClean="0">
                <a:solidFill>
                  <a:srgbClr val="FF0000"/>
                </a:solidFill>
              </a:rPr>
              <a:t>points</a:t>
            </a:r>
            <a:r>
              <a:rPr lang="it-IT" sz="2800" b="1" dirty="0" smtClean="0">
                <a:solidFill>
                  <a:srgbClr val="FF0000"/>
                </a:solidFill>
              </a:rPr>
              <a:t> to </a:t>
            </a:r>
            <a:r>
              <a:rPr lang="it-IT" sz="2800" b="1" dirty="0" err="1" smtClean="0">
                <a:solidFill>
                  <a:srgbClr val="FF0000"/>
                </a:solidFill>
              </a:rPr>
              <a:t>consider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(per UE and) Per EPS bearer choice of 3 / 3a / 3x ?</a:t>
            </a:r>
          </a:p>
          <a:p>
            <a:pPr lvl="1"/>
            <a:r>
              <a:rPr lang="en-GB" sz="1400" dirty="0" smtClean="0"/>
              <a:t>It seems to be allowed that the master </a:t>
            </a:r>
            <a:r>
              <a:rPr lang="en-GB" sz="1400" dirty="0" err="1" smtClean="0"/>
              <a:t>eNB</a:t>
            </a:r>
            <a:r>
              <a:rPr lang="en-GB" sz="1400" dirty="0" smtClean="0"/>
              <a:t> can select on a per EPS bearer basis </a:t>
            </a:r>
          </a:p>
          <a:p>
            <a:pPr lvl="1"/>
            <a:r>
              <a:rPr lang="en-GB" sz="1400" dirty="0" smtClean="0"/>
              <a:t>At least with 3a, it should be expected that</a:t>
            </a:r>
          </a:p>
          <a:p>
            <a:pPr lvl="2"/>
            <a:r>
              <a:rPr lang="en-GB" sz="1400" dirty="0" smtClean="0"/>
              <a:t>RRC signalling between master </a:t>
            </a:r>
            <a:r>
              <a:rPr lang="en-GB" sz="1400" dirty="0" err="1" smtClean="0"/>
              <a:t>eNB</a:t>
            </a:r>
            <a:r>
              <a:rPr lang="en-GB" sz="1400" dirty="0" smtClean="0"/>
              <a:t> and UE uses PDCP-LTE, while</a:t>
            </a:r>
          </a:p>
          <a:p>
            <a:pPr lvl="2"/>
            <a:r>
              <a:rPr lang="en-GB" sz="1400" dirty="0" smtClean="0"/>
              <a:t>User plane  between </a:t>
            </a:r>
            <a:r>
              <a:rPr lang="en-GB" sz="1400" dirty="0" err="1" smtClean="0"/>
              <a:t>gNB</a:t>
            </a:r>
            <a:r>
              <a:rPr lang="en-GB" sz="1400" dirty="0" smtClean="0"/>
              <a:t> and UE uses PDCP-NR</a:t>
            </a:r>
          </a:p>
          <a:p>
            <a:pPr marL="514350" lvl="1" indent="0">
              <a:buNone/>
            </a:pPr>
            <a:r>
              <a:rPr lang="en-GB" sz="1400" dirty="0" smtClean="0"/>
              <a:t>Implying that UE can simultaneously use more than of choice of PDCP</a:t>
            </a:r>
          </a:p>
          <a:p>
            <a:pPr marL="514350" lvl="1" indent="0">
              <a:buNone/>
            </a:pPr>
            <a:r>
              <a:rPr lang="en-GB" sz="1400" b="1" dirty="0" smtClean="0"/>
              <a:t/>
            </a:r>
            <a:br>
              <a:rPr lang="en-GB" sz="1400" b="1" dirty="0" smtClean="0"/>
            </a:br>
            <a:r>
              <a:rPr lang="en-GB" sz="1400" b="1" dirty="0"/>
              <a:t>E</a:t>
            </a:r>
            <a:r>
              <a:rPr lang="en-GB" sz="1400" b="1" dirty="0" smtClean="0"/>
              <a:t>xample use case for this:</a:t>
            </a:r>
            <a:r>
              <a:rPr lang="en-GB" sz="1400" dirty="0" smtClean="0"/>
              <a:t> </a:t>
            </a:r>
            <a:br>
              <a:rPr lang="en-GB" sz="1400" dirty="0" smtClean="0"/>
            </a:br>
            <a:r>
              <a:rPr lang="en-GB" sz="1400" dirty="0" smtClean="0"/>
              <a:t>- IMS </a:t>
            </a:r>
            <a:r>
              <a:rPr lang="en-GB" sz="1400" dirty="0"/>
              <a:t>signalling (QCI=5) and IMS voice (QCI=1) bearers could be “locked” (by </a:t>
            </a:r>
            <a:r>
              <a:rPr lang="en-GB" sz="1400" dirty="0" err="1"/>
              <a:t>eNB</a:t>
            </a:r>
            <a:r>
              <a:rPr lang="en-GB" sz="1400" dirty="0"/>
              <a:t> configuration files) to use E-UTRAN (which sort of looks like option 3 to the MME), </a:t>
            </a:r>
            <a:r>
              <a:rPr lang="en-GB" sz="1400" dirty="0" smtClean="0"/>
              <a:t>while</a:t>
            </a:r>
            <a:br>
              <a:rPr lang="en-GB" sz="1400" dirty="0" smtClean="0"/>
            </a:b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>- </a:t>
            </a:r>
            <a:r>
              <a:rPr lang="en-GB" sz="1400" dirty="0"/>
              <a:t>the </a:t>
            </a:r>
            <a:r>
              <a:rPr lang="en-GB" sz="1400" dirty="0" err="1"/>
              <a:t>eMBB</a:t>
            </a:r>
            <a:r>
              <a:rPr lang="en-GB" sz="1400" dirty="0"/>
              <a:t> bearer on QCI 8 could be connected to the 5G secondary cell group (looking like option 3a or 3x to the MME)</a:t>
            </a:r>
          </a:p>
          <a:p>
            <a:pPr marL="514350" lvl="1" indent="0">
              <a:buNone/>
            </a:pPr>
            <a:r>
              <a:rPr lang="en-GB" sz="1400" b="1" dirty="0" smtClean="0"/>
              <a:t/>
            </a:r>
            <a:br>
              <a:rPr lang="en-GB" sz="1400" b="1" dirty="0" smtClean="0"/>
            </a:br>
            <a:endParaRPr lang="en-GB" sz="1400" b="1" dirty="0"/>
          </a:p>
          <a:p>
            <a:pPr marL="400050" indent="-285750"/>
            <a:r>
              <a:rPr lang="en-GB" sz="1800" b="1" dirty="0" smtClean="0">
                <a:solidFill>
                  <a:srgbClr val="FF0000"/>
                </a:solidFill>
              </a:rPr>
              <a:t>RAN 3 Centralised </a:t>
            </a:r>
            <a:r>
              <a:rPr lang="en-GB" sz="1800" b="1" dirty="0" smtClean="0">
                <a:solidFill>
                  <a:srgbClr val="FF0000"/>
                </a:solidFill>
              </a:rPr>
              <a:t>Unit / Distributed Unit functional split </a:t>
            </a:r>
          </a:p>
          <a:p>
            <a:pPr lvl="1"/>
            <a:r>
              <a:rPr lang="en-GB" sz="1400" dirty="0" smtClean="0"/>
              <a:t>With a Centralised Unit (potentially shared between E-UTRAN and NR) it becomes a bit less clear whether that CU is an </a:t>
            </a:r>
            <a:r>
              <a:rPr lang="en-GB" sz="1400" dirty="0" err="1" smtClean="0"/>
              <a:t>eNB</a:t>
            </a:r>
            <a:r>
              <a:rPr lang="en-GB" sz="1400" dirty="0" smtClean="0"/>
              <a:t> or a </a:t>
            </a:r>
            <a:r>
              <a:rPr lang="en-GB" sz="1400" dirty="0" err="1" smtClean="0"/>
              <a:t>gNB</a:t>
            </a:r>
            <a:endParaRPr lang="en-GB" sz="1400" dirty="0" smtClean="0"/>
          </a:p>
          <a:p>
            <a:pPr lvl="1"/>
            <a:r>
              <a:rPr lang="en-GB" sz="1400" dirty="0" smtClean="0"/>
              <a:t>but this does seem to matter </a:t>
            </a:r>
            <a:r>
              <a:rPr lang="en-GB" sz="1400" dirty="0" smtClean="0"/>
              <a:t>from an SA2 point of </a:t>
            </a:r>
            <a:r>
              <a:rPr lang="en-GB" sz="1400" dirty="0" smtClean="0"/>
              <a:t>view</a:t>
            </a:r>
            <a:endParaRPr lang="en-GB" sz="1400" dirty="0"/>
          </a:p>
          <a:p>
            <a:pPr marL="457200" lvl="1" indent="0">
              <a:buNone/>
            </a:pPr>
            <a:endParaRPr lang="en-GB" sz="1400" dirty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0411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smtClean="0">
                <a:solidFill>
                  <a:srgbClr val="FF0000"/>
                </a:solidFill>
              </a:rPr>
              <a:t>End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endParaRPr lang="en-GB" sz="1600" b="1" dirty="0" smtClean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2807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438</Words>
  <Application>Microsoft Office PowerPoint</Application>
  <PresentationFormat>On-screen Show (4:3)</PresentationFormat>
  <Paragraphs>107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Tema di Office</vt:lpstr>
      <vt:lpstr>Package</vt:lpstr>
      <vt:lpstr>Background information on Architectures 3/3a/3x and Dual Connectivity</vt:lpstr>
      <vt:lpstr>Terminology</vt:lpstr>
      <vt:lpstr>Option 3:  - E-UTRAN splits EPS bearer between eNB master cell and «new radio» secondary cell - c.f. Release 12 Dual Connectivity Alternative 3C (section 8.1.1.8, TR 36.842) </vt:lpstr>
      <vt:lpstr>Option 3a: - E-UTRAN instructs MME to route EPS bearer to «new radio» secondary cell.  - Only secondary cell radio resources used for that EPS bearer - c.f. Release 12 Dual Connectivity Alternative 1A (section 8.1.1.1, TR 36.842)  </vt:lpstr>
      <vt:lpstr>Option 3x:  - E-UTRAN instructs MME to route EPS bearer to «new radio» secondary cell.  - gNB splits EPS bearer between eNB master cell and «new radio» secondary cell  - no direct Rel 12 DC equivalent. From MME side, looks like DC-1A</vt:lpstr>
      <vt:lpstr>TS 23.401 changes for Release 12 Dual Connectivity</vt:lpstr>
      <vt:lpstr>Other points to consider</vt:lpstr>
      <vt:lpstr>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D'Alessandro Rosalia</dc:creator>
  <cp:lastModifiedBy>CDP 38</cp:lastModifiedBy>
  <cp:revision>95</cp:revision>
  <dcterms:created xsi:type="dcterms:W3CDTF">2017-01-26T10:38:39Z</dcterms:created>
  <dcterms:modified xsi:type="dcterms:W3CDTF">2017-03-21T14:43:19Z</dcterms:modified>
</cp:coreProperties>
</file>