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7"/>
  </p:notesMasterIdLst>
  <p:handoutMasterIdLst>
    <p:handoutMasterId r:id="rId8"/>
  </p:handoutMasterIdLst>
  <p:sldIdLst>
    <p:sldId id="303" r:id="rId3"/>
    <p:sldId id="728" r:id="rId4"/>
    <p:sldId id="727" r:id="rId5"/>
    <p:sldId id="729" r:id="rId6"/>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091" autoAdjust="0"/>
    <p:restoredTop sz="95501" autoAdjust="0"/>
  </p:normalViewPr>
  <p:slideViewPr>
    <p:cSldViewPr snapToGrid="0">
      <p:cViewPr varScale="1">
        <p:scale>
          <a:sx n="59" d="100"/>
          <a:sy n="59" d="100"/>
        </p:scale>
        <p:origin x="127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947778C-B3F3-4F7A-BB91-EB5F63B274A2}" type="datetime1">
              <a:rPr lang="en-US"/>
              <a:pPr>
                <a:defRPr/>
              </a:pPr>
              <a:t>2/6/2017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9A2E6ED2-3E23-4C28-8972-3DFEE8710EA4}" type="slidenum">
              <a:rPr lang="en-GB" altLang="en-US"/>
              <a:pPr>
                <a:defRPr/>
              </a:pPr>
              <a:t>‹#›</a:t>
            </a:fld>
            <a:endParaRPr lang="en-GB" altLang="en-US"/>
          </a:p>
        </p:txBody>
      </p:sp>
    </p:spTree>
    <p:extLst>
      <p:ext uri="{BB962C8B-B14F-4D97-AF65-F5344CB8AC3E}">
        <p14:creationId xmlns:p14="http://schemas.microsoft.com/office/powerpoint/2010/main" val="21501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4ADFB8CB-F854-47F2-9DE9-2171C7CFA03A}" type="datetime1">
              <a:rPr lang="en-US"/>
              <a:pPr>
                <a:defRPr/>
              </a:pPr>
              <a:t>2/6/2017</a:t>
            </a:fld>
            <a:endParaRPr lang="en-US" dirty="0"/>
          </a:p>
        </p:txBody>
      </p:sp>
      <p:sp>
        <p:nvSpPr>
          <p:cNvPr id="922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1FA72314-C842-479C-B40D-6B35198B29F6}" type="slidenum">
              <a:rPr lang="en-GB" altLang="en-US"/>
              <a:pPr>
                <a:defRPr/>
              </a:pPr>
              <a:t>‹#›</a:t>
            </a:fld>
            <a:endParaRPr lang="en-GB" altLang="en-US"/>
          </a:p>
        </p:txBody>
      </p:sp>
    </p:spTree>
    <p:extLst>
      <p:ext uri="{BB962C8B-B14F-4D97-AF65-F5344CB8AC3E}">
        <p14:creationId xmlns:p14="http://schemas.microsoft.com/office/powerpoint/2010/main" val="4600204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A9B20BC9-C500-49C5-9C37-D50BBA60A0E0}" type="slidenum">
              <a:rPr lang="en-GB" altLang="en-US"/>
              <a:pPr/>
              <a:t>1</a:t>
            </a:fld>
            <a:endParaRPr lang="en-GB" altLang="en-US"/>
          </a:p>
        </p:txBody>
      </p:sp>
      <p:sp>
        <p:nvSpPr>
          <p:cNvPr id="10243" name="Rectangle 2"/>
          <p:cNvSpPr>
            <a:spLocks noGrp="1" noRot="1" noChangeAspect="1" noChangeArrowheads="1" noTextEdit="1"/>
          </p:cNvSpPr>
          <p:nvPr>
            <p:ph type="sldImg"/>
          </p:nvPr>
        </p:nvSpPr>
        <p:spPr>
          <a:xfrm>
            <a:off x="915988" y="742950"/>
            <a:ext cx="4967287" cy="3725863"/>
          </a:xfrm>
          <a:ln/>
        </p:spPr>
      </p:sp>
      <p:sp>
        <p:nvSpPr>
          <p:cNvPr id="10244" name="Rectangle 3"/>
          <p:cNvSpPr>
            <a:spLocks noGrp="1" noChangeArrowheads="1"/>
          </p:cNvSpPr>
          <p:nvPr>
            <p:ph type="body" idx="1"/>
          </p:nvPr>
        </p:nvSpPr>
        <p:spPr>
          <a:xfrm>
            <a:off x="904875" y="4718050"/>
            <a:ext cx="4987925" cy="4467225"/>
          </a:xfrm>
          <a:noFill/>
          <a:ln/>
        </p:spPr>
        <p:txBody>
          <a:bodyPr/>
          <a:lstStyle/>
          <a:p>
            <a:pPr eaLnBrk="1" hangingPunct="1"/>
            <a:endParaRPr lang="en-US" altLang="en-US" dirty="0"/>
          </a:p>
        </p:txBody>
      </p:sp>
    </p:spTree>
    <p:extLst>
      <p:ext uri="{BB962C8B-B14F-4D97-AF65-F5344CB8AC3E}">
        <p14:creationId xmlns:p14="http://schemas.microsoft.com/office/powerpoint/2010/main" val="810375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33"/>
            <a:ext cx="5810250" cy="430887"/>
          </a:xfrm>
          <a:prstGeom prst="rect">
            <a:avLst/>
          </a:prstGeom>
          <a:noFill/>
          <a:ln w="9525">
            <a:noFill/>
            <a:miter lim="800000"/>
            <a:headEnd/>
            <a:tailEnd/>
          </a:ln>
        </p:spPr>
        <p:txBody>
          <a:bodyPr>
            <a:spAutoFit/>
          </a:bodyPr>
          <a:lstStyle/>
          <a:p>
            <a:pPr eaLnBrk="1" hangingPunct="1">
              <a:defRPr/>
            </a:pPr>
            <a:r>
              <a:rPr lang="sv-SE" sz="1200" b="1" dirty="0">
                <a:latin typeface="Arial "/>
              </a:rPr>
              <a:t>SA WG2 Meeting #119</a:t>
            </a:r>
          </a:p>
          <a:p>
            <a:pPr eaLnBrk="1" hangingPunct="1">
              <a:defRPr/>
            </a:pPr>
            <a:r>
              <a:rPr lang="en-GB" sz="1000" b="1" kern="1200" dirty="0">
                <a:solidFill>
                  <a:schemeClr val="tx1"/>
                </a:solidFill>
                <a:effectLst/>
                <a:latin typeface="Arial" pitchFamily="34" charset="0"/>
                <a:ea typeface="+mn-ea"/>
                <a:cs typeface="Arial" pitchFamily="34" charset="0"/>
              </a:rPr>
              <a:t>13-17 February 2017, Dubrovnik,</a:t>
            </a:r>
            <a:r>
              <a:rPr lang="en-GB" sz="1000" b="1" kern="1200" baseline="0" dirty="0">
                <a:solidFill>
                  <a:schemeClr val="tx1"/>
                </a:solidFill>
                <a:effectLst/>
                <a:latin typeface="Arial" pitchFamily="34" charset="0"/>
                <a:ea typeface="+mn-ea"/>
                <a:cs typeface="Arial" pitchFamily="34" charset="0"/>
              </a:rPr>
              <a:t> Croatia</a:t>
            </a:r>
            <a:endParaRPr lang="sv-SE" sz="1200" b="1" dirty="0">
              <a:latin typeface="Arial "/>
            </a:endParaRPr>
          </a:p>
        </p:txBody>
      </p:sp>
      <p:sp>
        <p:nvSpPr>
          <p:cNvPr id="2" name="Title 1"/>
          <p:cNvSpPr>
            <a:spLocks noGrp="1"/>
          </p:cNvSpPr>
          <p:nvPr>
            <p:ph type="ctrTitle"/>
          </p:nvPr>
        </p:nvSpPr>
        <p:spPr>
          <a:xfrm>
            <a:off x="685800" y="2130434"/>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787200"/>
            <a:ext cx="8308800" cy="4128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43" name="Text Placeholder 42"/>
          <p:cNvSpPr>
            <a:spLocks noGrp="1"/>
          </p:cNvSpPr>
          <p:nvPr>
            <p:ph type="body" sz="quarter" idx="11" hasCustomPrompt="1"/>
          </p:nvPr>
        </p:nvSpPr>
        <p:spPr>
          <a:xfrm>
            <a:off x="417600" y="374400"/>
            <a:ext cx="8308800" cy="412800"/>
          </a:xfrm>
          <a:prstGeom prst="rect">
            <a:avLst/>
          </a:prstGeom>
        </p:spPr>
        <p:txBody>
          <a:bodyPr lIns="0" tIns="0" rIns="0" bIns="0"/>
          <a:lstStyle>
            <a:lvl1pPr marL="0" indent="0">
              <a:buNone/>
              <a:defRPr sz="2000" baseline="0">
                <a:solidFill>
                  <a:schemeClr val="tx1"/>
                </a:solidFill>
                <a:latin typeface="+mj-lt"/>
              </a:defRPr>
            </a:lvl1pPr>
          </a:lstStyle>
          <a:p>
            <a:pPr lvl="0"/>
            <a:r>
              <a:rPr lang="en-US" dirty="0"/>
              <a:t>Click to edit headline</a:t>
            </a:r>
          </a:p>
        </p:txBody>
      </p:sp>
      <p:sp>
        <p:nvSpPr>
          <p:cNvPr id="4" name="Text Placeholder 3"/>
          <p:cNvSpPr>
            <a:spLocks noGrp="1"/>
          </p:cNvSpPr>
          <p:nvPr>
            <p:ph type="body" sz="quarter" idx="12"/>
          </p:nvPr>
        </p:nvSpPr>
        <p:spPr>
          <a:xfrm>
            <a:off x="417600" y="1440000"/>
            <a:ext cx="8308800" cy="47472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0079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7.xml"/><Relationship Id="rId7"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3" y="6373813"/>
            <a:ext cx="6169025" cy="323851"/>
          </a:xfrm>
          <a:prstGeom prst="homePlate">
            <a:avLst>
              <a:gd name="adj" fmla="val 91541"/>
            </a:avLst>
          </a:prstGeom>
          <a:solidFill>
            <a:srgbClr val="72AF2F">
              <a:alpha val="94901"/>
            </a:srgbClr>
          </a:solidFill>
          <a:ln w="9525">
            <a:noFill/>
            <a:miter lim="800000"/>
            <a:headEnd/>
            <a:tailEnd/>
          </a:ln>
        </p:spPr>
        <p:txBody>
          <a:bodyPr wrap="none" anchor="ctr"/>
          <a:lstStyle/>
          <a:p>
            <a:pPr>
              <a:defRPr/>
            </a:pPr>
            <a:endParaRPr lang="en-US"/>
          </a:p>
        </p:txBody>
      </p:sp>
      <p:sp>
        <p:nvSpPr>
          <p:cNvPr id="2051"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2" name="Text Placeholder 2"/>
          <p:cNvSpPr>
            <a:spLocks noGrp="1"/>
          </p:cNvSpPr>
          <p:nvPr>
            <p:ph type="body" idx="1"/>
          </p:nvPr>
        </p:nvSpPr>
        <p:spPr bwMode="auto">
          <a:xfrm>
            <a:off x="485775" y="1454152"/>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userDrawn="1"/>
        </p:nvSpPr>
        <p:spPr>
          <a:xfrm>
            <a:off x="595316" y="6394457"/>
            <a:ext cx="4422775" cy="311151"/>
          </a:xfrm>
          <a:prstGeom prst="rect">
            <a:avLst/>
          </a:prstGeom>
          <a:noFill/>
        </p:spPr>
        <p:txBody>
          <a:bodyPr anchor="ctr">
            <a:normAutofit/>
          </a:bodyPr>
          <a:lstStyle/>
          <a:p>
            <a:pPr>
              <a:defRPr/>
            </a:pPr>
            <a:r>
              <a:rPr lang="en-GB" spc="300" dirty="0"/>
              <a:t>3GPP TSG SA WG2, 13-17.February 2017</a:t>
            </a:r>
            <a:endParaRPr lang="en-GB" spc="300" dirty="0">
              <a:solidFill>
                <a:schemeClr val="bg1"/>
              </a:solidFill>
            </a:endParaRPr>
          </a:p>
        </p:txBody>
      </p:sp>
      <p:sp>
        <p:nvSpPr>
          <p:cNvPr id="12" name="Oval 11"/>
          <p:cNvSpPr/>
          <p:nvPr userDrawn="1"/>
        </p:nvSpPr>
        <p:spPr bwMode="auto">
          <a:xfrm>
            <a:off x="8318512" y="638334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a:defRPr/>
            </a:pPr>
            <a:fld id="{38BB483D-C369-491B-B1D1-2AD91BB702B7}" type="slidenum">
              <a:rPr lang="en-GB" altLang="en-US" b="1"/>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95"/>
            <a:ext cx="971741" cy="246221"/>
          </a:xfrm>
          <a:prstGeom prst="rect">
            <a:avLst/>
          </a:prstGeom>
          <a:noFill/>
          <a:ln w="9525">
            <a:noFill/>
            <a:miter lim="800000"/>
            <a:headEnd/>
            <a:tailEnd/>
          </a:ln>
        </p:spPr>
        <p:txBody>
          <a:bodyPr wrap="none">
            <a:spAutoFit/>
          </a:bodyPr>
          <a:lstStyle/>
          <a:p>
            <a:pPr eaLnBrk="1" hangingPunct="1">
              <a:defRPr/>
            </a:pPr>
            <a:r>
              <a:rPr lang="en-GB">
                <a:solidFill>
                  <a:schemeClr val="bg1"/>
                </a:solidFill>
              </a:rPr>
              <a:t>© 3GPP 2012</a:t>
            </a:r>
            <a:endParaRPr lang="en-GB"/>
          </a:p>
        </p:txBody>
      </p:sp>
      <p:sp>
        <p:nvSpPr>
          <p:cNvPr id="8"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a:t>S2-171010</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6" r:id="rId1"/>
    <p:sldLayoutId id="2147483743" r:id="rId2"/>
    <p:sldLayoutId id="2147483744" r:id="rId3"/>
    <p:sldLayoutId id="214748375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custDataLst>
              <p:tags r:id="rId6"/>
            </p:custDataLst>
          </p:nvPr>
        </p:nvGraphicFramePr>
        <p:xfrm>
          <a:off x="1589" y="2119"/>
          <a:ext cx="1587" cy="2116"/>
        </p:xfrm>
        <a:graphic>
          <a:graphicData uri="http://schemas.openxmlformats.org/presentationml/2006/ole">
            <mc:AlternateContent xmlns:mc="http://schemas.openxmlformats.org/markup-compatibility/2006">
              <mc:Choice xmlns:v="urn:schemas-microsoft-com:vml" Requires="v">
                <p:oleObj spid="_x0000_s19486" name="think-cell Slide" r:id="rId7" imgW="270" imgH="270" progId="">
                  <p:embed/>
                </p:oleObj>
              </mc:Choice>
              <mc:Fallback>
                <p:oleObj name="think-cell Slide" r:id="rId7" imgW="270" imgH="270" progId="">
                  <p:embed/>
                  <p:pic>
                    <p:nvPicPr>
                      <p:cNvPr id="0" name="Picture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9" y="2119"/>
                        <a:ext cx="1587" cy="21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5" name="Line 9"/>
          <p:cNvSpPr>
            <a:spLocks noChangeShapeType="1"/>
          </p:cNvSpPr>
          <p:nvPr/>
        </p:nvSpPr>
        <p:spPr bwMode="auto">
          <a:xfrm flipV="1">
            <a:off x="-179388" y="791633"/>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dirty="0">
              <a:solidFill>
                <a:srgbClr val="124191"/>
              </a:solidFill>
              <a:latin typeface="Nokia Pure Headline Light"/>
            </a:endParaRPr>
          </a:p>
        </p:txBody>
      </p:sp>
      <p:sp>
        <p:nvSpPr>
          <p:cNvPr id="1036"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7" name="Line 9"/>
          <p:cNvSpPr>
            <a:spLocks noChangeShapeType="1"/>
          </p:cNvSpPr>
          <p:nvPr/>
        </p:nvSpPr>
        <p:spPr bwMode="auto">
          <a:xfrm flipV="1">
            <a:off x="-179388" y="11281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8" name="Line 10"/>
          <p:cNvSpPr>
            <a:spLocks noChangeShapeType="1"/>
          </p:cNvSpPr>
          <p:nvPr/>
        </p:nvSpPr>
        <p:spPr bwMode="auto">
          <a:xfrm flipH="1">
            <a:off x="-179388" y="1456267"/>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9" name="Line 12"/>
          <p:cNvSpPr>
            <a:spLocks noChangeShapeType="1"/>
          </p:cNvSpPr>
          <p:nvPr/>
        </p:nvSpPr>
        <p:spPr bwMode="auto">
          <a:xfrm flipV="1">
            <a:off x="-179388" y="62208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0"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1" name="Line 14"/>
          <p:cNvSpPr>
            <a:spLocks noChangeShapeType="1"/>
          </p:cNvSpPr>
          <p:nvPr/>
        </p:nvSpPr>
        <p:spPr bwMode="auto">
          <a:xfrm>
            <a:off x="-179388" y="374651"/>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2" name="Line 15"/>
          <p:cNvSpPr>
            <a:spLocks noChangeShapeType="1"/>
          </p:cNvSpPr>
          <p:nvPr/>
        </p:nvSpPr>
        <p:spPr bwMode="auto">
          <a:xfrm flipH="1">
            <a:off x="417513"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3" name="Line 17"/>
          <p:cNvSpPr>
            <a:spLocks noChangeShapeType="1"/>
          </p:cNvSpPr>
          <p:nvPr/>
        </p:nvSpPr>
        <p:spPr bwMode="auto">
          <a:xfrm>
            <a:off x="8656638"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2" name="Title Placeholder 1"/>
          <p:cNvSpPr>
            <a:spLocks noGrp="1"/>
          </p:cNvSpPr>
          <p:nvPr>
            <p:ph type="title"/>
          </p:nvPr>
        </p:nvSpPr>
        <p:spPr bwMode="auto">
          <a:xfrm>
            <a:off x="417513" y="372533"/>
            <a:ext cx="8229600" cy="4148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452042"/>
            <a:ext cx="8229600" cy="44090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469900"/>
            <a:ext cx="9144000" cy="233014"/>
          </a:xfrm>
          <a:prstGeom prst="rect">
            <a:avLst/>
          </a:prstGeom>
          <a:noFill/>
          <a:ln w="19050" algn="ctr">
            <a:noFill/>
            <a:miter lim="800000"/>
            <a:headEnd/>
            <a:tailEnd/>
          </a:ln>
          <a:effectLst/>
        </p:spPr>
        <p:txBody>
          <a:bodyPr lIns="90000" tIns="46800" rIns="90000" bIns="46800">
            <a:spAutoFit/>
          </a:bodyPr>
          <a:lstStyle/>
          <a:p>
            <a:pPr algn="ctr" defTabSz="762000">
              <a:lnSpc>
                <a:spcPct val="90000"/>
              </a:lnSpc>
              <a:spcBef>
                <a:spcPct val="50000"/>
              </a:spcBef>
              <a:buClr>
                <a:srgbClr val="00C9FF"/>
              </a:buClr>
              <a:defRPr/>
            </a:pPr>
            <a:r>
              <a:rPr lang="en-US"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90" y="6944786"/>
            <a:ext cx="287337"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18 </a:t>
            </a:r>
            <a:br>
              <a:rPr lang="en-GB" sz="500" b="1" dirty="0">
                <a:solidFill>
                  <a:srgbClr val="FFFFFF"/>
                </a:solidFill>
                <a:latin typeface="Nokia Pure Text Light"/>
              </a:rPr>
            </a:br>
            <a:r>
              <a:rPr lang="en-GB" sz="500" b="1" dirty="0">
                <a:solidFill>
                  <a:srgbClr val="FFFFFF"/>
                </a:solidFill>
                <a:latin typeface="Nokia Pure Text Light"/>
              </a:rPr>
              <a:t>G 65 </a:t>
            </a:r>
            <a:br>
              <a:rPr lang="en-GB" sz="500" b="1" dirty="0">
                <a:solidFill>
                  <a:srgbClr val="FFFFFF"/>
                </a:solidFill>
                <a:latin typeface="Nokia Pure Text Light"/>
              </a:rPr>
            </a:br>
            <a:r>
              <a:rPr lang="en-GB" sz="500" b="1" dirty="0">
                <a:solidFill>
                  <a:srgbClr val="FFFFFF"/>
                </a:solidFill>
                <a:latin typeface="Nokia Pure Text Light"/>
              </a:rPr>
              <a:t>B 145</a:t>
            </a:r>
          </a:p>
        </p:txBody>
      </p:sp>
      <p:sp>
        <p:nvSpPr>
          <p:cNvPr id="43" name="AutoShape 58"/>
          <p:cNvSpPr>
            <a:spLocks noChangeArrowheads="1"/>
          </p:cNvSpPr>
          <p:nvPr/>
        </p:nvSpPr>
        <p:spPr bwMode="auto">
          <a:xfrm>
            <a:off x="1835150" y="6944786"/>
            <a:ext cx="287338" cy="179916"/>
          </a:xfrm>
          <a:prstGeom prst="roundRect">
            <a:avLst>
              <a:gd name="adj" fmla="val 16667"/>
            </a:avLst>
          </a:prstGeom>
          <a:solidFill>
            <a:schemeClr val="accent2"/>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0 </a:t>
            </a:r>
            <a:br>
              <a:rPr lang="en-GB" sz="500" b="1" dirty="0">
                <a:solidFill>
                  <a:srgbClr val="FFFFFF"/>
                </a:solidFill>
                <a:latin typeface="Nokia Pure Text Light"/>
              </a:rPr>
            </a:br>
            <a:r>
              <a:rPr lang="en-GB" sz="500" b="1" dirty="0">
                <a:solidFill>
                  <a:srgbClr val="FFFFFF"/>
                </a:solidFill>
                <a:latin typeface="Nokia Pure Text Light"/>
              </a:rPr>
              <a:t>G 201 </a:t>
            </a:r>
            <a:br>
              <a:rPr lang="en-GB" sz="500" b="1" dirty="0">
                <a:solidFill>
                  <a:srgbClr val="FFFFFF"/>
                </a:solidFill>
                <a:latin typeface="Nokia Pure Text Light"/>
              </a:rPr>
            </a:br>
            <a:r>
              <a:rPr lang="en-GB" sz="500" b="1" dirty="0">
                <a:solidFill>
                  <a:srgbClr val="FFFFFF"/>
                </a:solidFill>
                <a:latin typeface="Nokia Pure Text Light"/>
              </a:rPr>
              <a:t>B 255</a:t>
            </a:r>
          </a:p>
        </p:txBody>
      </p:sp>
      <p:sp>
        <p:nvSpPr>
          <p:cNvPr id="44" name="AutoShape 59"/>
          <p:cNvSpPr>
            <a:spLocks noChangeArrowheads="1"/>
          </p:cNvSpPr>
          <p:nvPr/>
        </p:nvSpPr>
        <p:spPr bwMode="auto">
          <a:xfrm>
            <a:off x="2195513" y="6944786"/>
            <a:ext cx="287337" cy="179916"/>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51" y="6944786"/>
            <a:ext cx="287337" cy="179916"/>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4786"/>
            <a:ext cx="287338" cy="179916"/>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47"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r>
              <a:rPr lang="en-GB" sz="500" b="1" dirty="0">
                <a:solidFill>
                  <a:srgbClr val="FFFFFF"/>
                </a:solidFill>
              </a:rPr>
              <a:t>Core and </a:t>
            </a:r>
            <a:r>
              <a:rPr lang="en-GB" sz="500" b="1" dirty="0">
                <a:solidFill>
                  <a:srgbClr val="FFFFFF"/>
                </a:solidFill>
                <a:latin typeface="Nokia Pure Text Light"/>
              </a:rPr>
              <a:t>background</a:t>
            </a:r>
            <a:r>
              <a:rPr lang="en-GB" sz="500" b="1" dirty="0">
                <a:solidFill>
                  <a:srgbClr val="FFFFFF"/>
                </a:solidFill>
              </a:rPr>
              <a:t> colors:</a:t>
            </a:r>
          </a:p>
        </p:txBody>
      </p:sp>
      <p:sp>
        <p:nvSpPr>
          <p:cNvPr id="48" name="AutoShape 57"/>
          <p:cNvSpPr>
            <a:spLocks noChangeArrowheads="1"/>
          </p:cNvSpPr>
          <p:nvPr/>
        </p:nvSpPr>
        <p:spPr bwMode="auto">
          <a:xfrm>
            <a:off x="1474790" y="6944786"/>
            <a:ext cx="287337" cy="179916"/>
          </a:xfrm>
          <a:prstGeom prst="roundRect">
            <a:avLst>
              <a:gd name="adj" fmla="val 16667"/>
            </a:avLst>
          </a:prstGeom>
          <a:solidFill>
            <a:schemeClr val="tx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49" name="AutoShape 58"/>
          <p:cNvSpPr>
            <a:spLocks noChangeArrowheads="1"/>
          </p:cNvSpPr>
          <p:nvPr/>
        </p:nvSpPr>
        <p:spPr bwMode="auto">
          <a:xfrm>
            <a:off x="1835150" y="6944786"/>
            <a:ext cx="287338"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50" name="AutoShape 59"/>
          <p:cNvSpPr>
            <a:spLocks noChangeArrowheads="1"/>
          </p:cNvSpPr>
          <p:nvPr/>
        </p:nvSpPr>
        <p:spPr bwMode="auto">
          <a:xfrm>
            <a:off x="2195513" y="6944786"/>
            <a:ext cx="287337" cy="179916"/>
          </a:xfrm>
          <a:prstGeom prst="roundRect">
            <a:avLst>
              <a:gd name="adj" fmla="val 16667"/>
            </a:avLst>
          </a:prstGeom>
          <a:solidFill>
            <a:schemeClr val="bg2"/>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endParaRPr lang="en-US" sz="500" b="1" dirty="0">
              <a:solidFill>
                <a:srgbClr val="FFFFFF"/>
              </a:solidFill>
              <a:latin typeface="Nokia Pure Text Light"/>
            </a:endParaRPr>
          </a:p>
        </p:txBody>
      </p:sp>
      <p:sp>
        <p:nvSpPr>
          <p:cNvPr id="51"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endParaRPr lang="en-GB" sz="500" b="1" dirty="0">
              <a:solidFill>
                <a:srgbClr val="FFFFFF"/>
              </a:solidFill>
            </a:endParaRPr>
          </a:p>
        </p:txBody>
      </p:sp>
      <p:sp>
        <p:nvSpPr>
          <p:cNvPr id="52" name="Date Placeholder 3"/>
          <p:cNvSpPr txBox="1">
            <a:spLocks/>
          </p:cNvSpPr>
          <p:nvPr/>
        </p:nvSpPr>
        <p:spPr>
          <a:xfrm>
            <a:off x="722326" y="6191252"/>
            <a:ext cx="687387"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06/02/2017</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6191252"/>
            <a:ext cx="144462"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9" cstate="screen"/>
          <a:srcRect/>
          <a:stretch>
            <a:fillRect/>
          </a:stretch>
        </p:blipFill>
        <p:spPr bwMode="auto">
          <a:xfrm>
            <a:off x="7959738" y="6229351"/>
            <a:ext cx="701675" cy="154516"/>
          </a:xfrm>
          <a:prstGeom prst="rect">
            <a:avLst/>
          </a:prstGeom>
          <a:noFill/>
          <a:ln w="9525">
            <a:noFill/>
            <a:miter lim="800000"/>
            <a:headEnd/>
            <a:tailEnd/>
          </a:ln>
        </p:spPr>
      </p:pic>
      <p:sp>
        <p:nvSpPr>
          <p:cNvPr id="3" name="TextBox 2"/>
          <p:cNvSpPr txBox="1"/>
          <p:nvPr/>
        </p:nvSpPr>
        <p:spPr>
          <a:xfrm>
            <a:off x="1341441" y="6191259"/>
            <a:ext cx="6078537" cy="123111"/>
          </a:xfrm>
          <a:prstGeom prst="rect">
            <a:avLst/>
          </a:prstGeom>
          <a:noFill/>
        </p:spPr>
        <p:txBody>
          <a:bodyPr lIns="0" tIns="0" rIns="0" bIns="0">
            <a:spAutoFit/>
          </a:bodyPr>
          <a:lstStyle/>
          <a:p>
            <a:pPr defTabSz="457200" eaLnBrk="1" hangingPunct="1"/>
            <a:r>
              <a:rPr lang="en-GB" sz="800" dirty="0">
                <a:solidFill>
                  <a:srgbClr val="68717A"/>
                </a:solidFill>
                <a:latin typeface="Nokia Pure Text Light"/>
                <a:cs typeface="Arial" charset="0"/>
              </a:rPr>
              <a:t>© Nokia 2015 </a:t>
            </a:r>
          </a:p>
        </p:txBody>
      </p:sp>
      <p:sp>
        <p:nvSpPr>
          <p:cNvPr id="28" name="TextBox 27"/>
          <p:cNvSpPr txBox="1"/>
          <p:nvPr/>
        </p:nvSpPr>
        <p:spPr>
          <a:xfrm>
            <a:off x="1503366" y="6333067"/>
            <a:ext cx="6078537" cy="338554"/>
          </a:xfrm>
          <a:prstGeom prst="rect">
            <a:avLst/>
          </a:prstGeom>
          <a:noFill/>
        </p:spPr>
        <p:txBody>
          <a:bodyPr>
            <a:spAutoFit/>
          </a:bodyPr>
          <a:lstStyle/>
          <a:p>
            <a:pPr defTabSz="457200" eaLnBrk="1" hangingPunct="1">
              <a:defRPr/>
            </a:pPr>
            <a:endParaRPr lang="en-GB" sz="800" dirty="0">
              <a:solidFill>
                <a:srgbClr val="68717A"/>
              </a:solidFill>
            </a:endParaRPr>
          </a:p>
          <a:p>
            <a:pPr defTabSz="457200" eaLnBrk="1" hangingPunct="1">
              <a:defRPr/>
            </a:pPr>
            <a:endParaRPr lang="en-GB" sz="800" dirty="0">
              <a:solidFill>
                <a:srgbClr val="68717A"/>
              </a:solidFill>
            </a:endParaRPr>
          </a:p>
        </p:txBody>
      </p:sp>
      <p:sp>
        <p:nvSpPr>
          <p:cNvPr id="29" name="TextBox 28"/>
          <p:cNvSpPr txBox="1"/>
          <p:nvPr/>
        </p:nvSpPr>
        <p:spPr>
          <a:xfrm>
            <a:off x="432002" y="6383875"/>
            <a:ext cx="6078537" cy="123111"/>
          </a:xfrm>
          <a:prstGeom prst="rect">
            <a:avLst/>
          </a:prstGeom>
          <a:noFill/>
        </p:spPr>
        <p:txBody>
          <a:bodyPr lIns="0" tIns="0" rIns="0" bIns="0">
            <a:spAutoFit/>
          </a:bodyPr>
          <a:lstStyle/>
          <a:p>
            <a:pPr defTabSz="457200" eaLnBrk="1" hangingPunct="1">
              <a:defRPr/>
            </a:pPr>
            <a:r>
              <a:rPr lang="en-GB" sz="800">
                <a:solidFill>
                  <a:srgbClr val="68717A"/>
                </a:solidFill>
                <a:latin typeface="Nokia Pure Text Light"/>
                <a:cs typeface="Arial" charset="0"/>
              </a:rPr>
              <a:t>Confidential</a:t>
            </a:r>
            <a:endParaRPr lang="en-GB" sz="800" dirty="0">
              <a:solidFill>
                <a:srgbClr val="68717A"/>
              </a:solidFill>
              <a:latin typeface="Nokia Pure Text Light"/>
              <a:cs typeface="Arial" charset="0"/>
            </a:endParaRPr>
          </a:p>
        </p:txBody>
      </p:sp>
      <p:sp>
        <p:nvSpPr>
          <p:cNvPr id="33" name="Text Box 13"/>
          <p:cNvSpPr txBox="1">
            <a:spLocks noChangeArrowheads="1"/>
          </p:cNvSpPr>
          <p:nvPr userDrawn="1"/>
        </p:nvSpPr>
        <p:spPr bwMode="auto">
          <a:xfrm>
            <a:off x="7649938" y="6894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a:t>S2-170196</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510363" y="1357745"/>
            <a:ext cx="8176437" cy="2119746"/>
          </a:xfrm>
        </p:spPr>
        <p:txBody>
          <a:bodyPr>
            <a:normAutofit/>
          </a:bodyPr>
          <a:lstStyle/>
          <a:p>
            <a:r>
              <a:rPr lang="en-US" sz="4000" dirty="0"/>
              <a:t>5GS_Ph1: Approach to Service Based Architecture</a:t>
            </a:r>
          </a:p>
        </p:txBody>
      </p:sp>
      <p:sp>
        <p:nvSpPr>
          <p:cNvPr id="4099" name="Subtitle 6"/>
          <p:cNvSpPr>
            <a:spLocks noGrp="1"/>
          </p:cNvSpPr>
          <p:nvPr>
            <p:ph type="subTitle" idx="1"/>
          </p:nvPr>
        </p:nvSpPr>
        <p:spPr/>
        <p:txBody>
          <a:bodyPr/>
          <a:lstStyle/>
          <a:p>
            <a:pPr>
              <a:lnSpc>
                <a:spcPct val="80000"/>
              </a:lnSpc>
            </a:pPr>
            <a:br>
              <a:rPr lang="en-US" altLang="en-US" sz="2000" dirty="0"/>
            </a:br>
            <a:r>
              <a:rPr lang="en-US" altLang="en-US" sz="2000" dirty="0">
                <a:latin typeface="Arial" pitchFamily="34" charset="0"/>
              </a:rPr>
              <a:t>Nokia, </a:t>
            </a:r>
            <a:r>
              <a:rPr lang="en-US" altLang="en-US" sz="2000" dirty="0" err="1">
                <a:latin typeface="Arial" pitchFamily="34" charset="0"/>
              </a:rPr>
              <a:t>Mediatek</a:t>
            </a:r>
            <a:r>
              <a:rPr lang="en-US" altLang="en-US" sz="2000" dirty="0">
                <a:latin typeface="Arial" pitchFamily="34" charset="0"/>
              </a:rPr>
              <a:t>, Intel, Qualcomm, Ericsson, Cisco, Samsung</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Services and Service based procedure</a:t>
            </a:r>
          </a:p>
        </p:txBody>
      </p:sp>
      <p:sp>
        <p:nvSpPr>
          <p:cNvPr id="3" name="Content Placeholder 2"/>
          <p:cNvSpPr>
            <a:spLocks noGrp="1"/>
          </p:cNvSpPr>
          <p:nvPr>
            <p:ph idx="1"/>
          </p:nvPr>
        </p:nvSpPr>
        <p:spPr/>
        <p:txBody>
          <a:bodyPr/>
          <a:lstStyle/>
          <a:p>
            <a:r>
              <a:rPr lang="en-US" sz="2000" dirty="0"/>
              <a:t>Services and Service based procedure should be specified as part of 5GS-Ph1/Rel-15 Work Item</a:t>
            </a:r>
          </a:p>
          <a:p>
            <a:pPr lvl="0"/>
            <a:r>
              <a:rPr lang="en-US" sz="2000" dirty="0"/>
              <a:t>Reference from TR 23.799 section 8.7 Note 2:</a:t>
            </a:r>
          </a:p>
          <a:p>
            <a:pPr marL="0" lvl="0" indent="0">
              <a:spcBef>
                <a:spcPct val="0"/>
              </a:spcBef>
              <a:buNone/>
            </a:pPr>
            <a:endParaRPr lang="en-US" altLang="en-US" sz="1100" dirty="0">
              <a:latin typeface="Arial" panose="020B0604020202020204" pitchFamily="34" charset="0"/>
            </a:endParaRPr>
          </a:p>
          <a:p>
            <a:pPr marL="0" lvl="0" indent="0">
              <a:spcBef>
                <a:spcPct val="0"/>
              </a:spcBef>
              <a:buNone/>
            </a:pPr>
            <a:r>
              <a:rPr lang="en-GB" altLang="en-US" sz="1600" dirty="0">
                <a:solidFill>
                  <a:srgbClr val="000000"/>
                </a:solidFill>
                <a:latin typeface="Arial" panose="020B0604020202020204" pitchFamily="34" charset="0"/>
                <a:ea typeface="Times New Roman" panose="02020603050405020304" pitchFamily="18" charset="0"/>
              </a:rPr>
              <a:t>NOTE 2:   It is expected that SA WG2 will specify the end to end signalling flow </a:t>
            </a:r>
            <a:r>
              <a:rPr lang="en-GB" altLang="en-US" sz="1600" b="1" dirty="0">
                <a:solidFill>
                  <a:srgbClr val="000000"/>
                </a:solidFill>
                <a:latin typeface="Arial" panose="020B0604020202020204" pitchFamily="34" charset="0"/>
                <a:ea typeface="Times New Roman" panose="02020603050405020304" pitchFamily="18" charset="0"/>
              </a:rPr>
              <a:t>and then </a:t>
            </a:r>
            <a:r>
              <a:rPr lang="en-GB" altLang="en-US" sz="1600" dirty="0">
                <a:solidFill>
                  <a:srgbClr val="000000"/>
                </a:solidFill>
                <a:latin typeface="Arial" panose="020B0604020202020204" pitchFamily="34" charset="0"/>
                <a:ea typeface="Times New Roman" panose="02020603050405020304" pitchFamily="18" charset="0"/>
              </a:rPr>
              <a:t>deduce the services and functionalities that one NF supports, and CT WGs define the data model of service interface, i.e. information elements included in service interface. For more detail refer to Annex K.</a:t>
            </a:r>
            <a:endParaRPr lang="en-GB" altLang="en-US" sz="1600" dirty="0">
              <a:latin typeface="Arial" panose="020B0604020202020204" pitchFamily="34" charset="0"/>
            </a:endParaRPr>
          </a:p>
          <a:p>
            <a:endParaRPr lang="en-US" sz="1600" dirty="0"/>
          </a:p>
        </p:txBody>
      </p:sp>
    </p:spTree>
    <p:extLst>
      <p:ext uri="{BB962C8B-B14F-4D97-AF65-F5344CB8AC3E}">
        <p14:creationId xmlns:p14="http://schemas.microsoft.com/office/powerpoint/2010/main" val="90354866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Approach for Services and Service Based procedure determination</a:t>
            </a:r>
          </a:p>
        </p:txBody>
      </p:sp>
      <p:sp>
        <p:nvSpPr>
          <p:cNvPr id="4" name="Text Placeholder 3"/>
          <p:cNvSpPr>
            <a:spLocks noGrp="1"/>
          </p:cNvSpPr>
          <p:nvPr>
            <p:ph type="body" sz="quarter" idx="12"/>
          </p:nvPr>
        </p:nvSpPr>
        <p:spPr>
          <a:xfrm>
            <a:off x="417600" y="982800"/>
            <a:ext cx="8308800" cy="4971686"/>
          </a:xfrm>
        </p:spPr>
        <p:txBody>
          <a:bodyPr/>
          <a:lstStyle/>
          <a:p>
            <a:r>
              <a:rPr lang="en-US" sz="1800" dirty="0">
                <a:solidFill>
                  <a:schemeClr val="tx1"/>
                </a:solidFill>
              </a:rPr>
              <a:t>As part of rel-15, in order to be effective, we propose that this should be done in a systematic fashion. </a:t>
            </a:r>
          </a:p>
          <a:p>
            <a:r>
              <a:rPr lang="en-US" sz="1800" dirty="0">
                <a:solidFill>
                  <a:schemeClr val="tx1"/>
                </a:solidFill>
              </a:rPr>
              <a:t>It is proposed to consider the following approach for documenting SB procedure:</a:t>
            </a:r>
          </a:p>
          <a:p>
            <a:pPr lvl="0"/>
            <a:r>
              <a:rPr lang="en-US" sz="1800" dirty="0">
                <a:solidFill>
                  <a:schemeClr val="tx1"/>
                </a:solidFill>
              </a:rPr>
              <a:t>Step 1a: Document (refine, update and add) e2e call flows for system wide procedures (23.502)</a:t>
            </a:r>
          </a:p>
          <a:p>
            <a:pPr lvl="0"/>
            <a:r>
              <a:rPr lang="en-US" sz="1800" dirty="0">
                <a:solidFill>
                  <a:schemeClr val="tx1"/>
                </a:solidFill>
              </a:rPr>
              <a:t>Step 1b: Discuss and Agree on “what can be considered as a service?” (= criteria for defining a service, may be section 7 of TS 23.501). In parallel, identify potential services for NFs as part of the table in TS 23.501 Section 7.</a:t>
            </a:r>
          </a:p>
          <a:p>
            <a:pPr lvl="0"/>
            <a:r>
              <a:rPr lang="en-US" sz="1800" dirty="0">
                <a:solidFill>
                  <a:schemeClr val="tx1"/>
                </a:solidFill>
              </a:rPr>
              <a:t>Step 2: Based on step 1, identify the suitable services for NFs (23.501 section 7 and TS 23.502 section 5)</a:t>
            </a:r>
          </a:p>
          <a:p>
            <a:pPr lvl="0"/>
            <a:r>
              <a:rPr lang="en-US" sz="1800" dirty="0">
                <a:solidFill>
                  <a:schemeClr val="tx1"/>
                </a:solidFill>
              </a:rPr>
              <a:t>Step 3: Based on agreed services, decide whether to update e2e call flows in TS 23.502 section 4 using agreed services or in addition document call flows for agreed services in TS 23.502 section 5.</a:t>
            </a:r>
          </a:p>
          <a:p>
            <a:pPr lvl="0"/>
            <a:endParaRPr lang="en-US" sz="1800" dirty="0"/>
          </a:p>
          <a:p>
            <a:pPr marL="0" lvl="0" indent="0">
              <a:buNone/>
            </a:pPr>
            <a:endParaRPr lang="en-US" sz="1800" dirty="0"/>
          </a:p>
          <a:p>
            <a:pPr lvl="1"/>
            <a:endParaRPr lang="en-US" sz="1800" dirty="0"/>
          </a:p>
          <a:p>
            <a:pPr lvl="1"/>
            <a:endParaRPr lang="en-US" sz="1800" dirty="0"/>
          </a:p>
        </p:txBody>
      </p:sp>
    </p:spTree>
    <p:extLst>
      <p:ext uri="{BB962C8B-B14F-4D97-AF65-F5344CB8AC3E}">
        <p14:creationId xmlns:p14="http://schemas.microsoft.com/office/powerpoint/2010/main" val="2064202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Proposed way forward for SA2#119</a:t>
            </a:r>
          </a:p>
        </p:txBody>
      </p:sp>
      <p:sp>
        <p:nvSpPr>
          <p:cNvPr id="4" name="Text Placeholder 3"/>
          <p:cNvSpPr>
            <a:spLocks noGrp="1"/>
          </p:cNvSpPr>
          <p:nvPr>
            <p:ph type="body" sz="quarter" idx="12"/>
          </p:nvPr>
        </p:nvSpPr>
        <p:spPr/>
        <p:txBody>
          <a:bodyPr/>
          <a:lstStyle/>
          <a:p>
            <a:r>
              <a:rPr lang="en-US" dirty="0">
                <a:solidFill>
                  <a:schemeClr val="tx1"/>
                </a:solidFill>
              </a:rPr>
              <a:t>It is proposed that SA2 focuses on step 1a and 1b for SA2#119 in order to make progress with SBA</a:t>
            </a:r>
          </a:p>
        </p:txBody>
      </p:sp>
    </p:spTree>
    <p:extLst>
      <p:ext uri="{BB962C8B-B14F-4D97-AF65-F5344CB8AC3E}">
        <p14:creationId xmlns:p14="http://schemas.microsoft.com/office/powerpoint/2010/main" val="30143472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28616</TotalTime>
  <Words>239</Words>
  <Application>Microsoft Office PowerPoint</Application>
  <PresentationFormat>On-screen Show (4:3)</PresentationFormat>
  <Paragraphs>19</Paragraphs>
  <Slides>4</Slides>
  <Notes>1</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4</vt:i4>
      </vt:variant>
    </vt:vector>
  </HeadingPairs>
  <TitlesOfParts>
    <vt:vector size="16" baseType="lpstr">
      <vt:lpstr>Arial</vt:lpstr>
      <vt:lpstr>Arial </vt:lpstr>
      <vt:lpstr>Calibri</vt:lpstr>
      <vt:lpstr>Lucida Grande</vt:lpstr>
      <vt:lpstr>Nokia Pure Headline Light</vt:lpstr>
      <vt:lpstr>Nokia Pure Text</vt:lpstr>
      <vt:lpstr>Nokia Pure Text Light</vt:lpstr>
      <vt:lpstr>Times New Roman</vt:lpstr>
      <vt:lpstr>ヒラギノ角ゴ Pro W3</vt:lpstr>
      <vt:lpstr>Office Theme</vt:lpstr>
      <vt:lpstr>nokia powerpoint template nokia pure v13</vt:lpstr>
      <vt:lpstr>think-cell Slide</vt:lpstr>
      <vt:lpstr>5GS_Ph1: Approach to Service Based Architecture</vt:lpstr>
      <vt:lpstr>Services and Service based procedure</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Editor</cp:lastModifiedBy>
  <cp:revision>794</cp:revision>
  <dcterms:created xsi:type="dcterms:W3CDTF">2008-08-30T09:32:10Z</dcterms:created>
  <dcterms:modified xsi:type="dcterms:W3CDTF">2017-02-07T05:52:48Z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1436835755</vt:lpwstr>
  </property>
</Properties>
</file>