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6" r:id="rId2"/>
    <p:sldId id="271" r:id="rId3"/>
    <p:sldId id="272" r:id="rId4"/>
    <p:sldId id="265" r:id="rId5"/>
    <p:sldId id="266" r:id="rId6"/>
    <p:sldId id="267" r:id="rId7"/>
    <p:sldId id="268" r:id="rId8"/>
    <p:sldId id="270"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5" d="100"/>
          <a:sy n="125" d="100"/>
        </p:scale>
        <p:origin x="1194" y="10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101" d="100"/>
          <a:sy n="101" d="100"/>
        </p:scale>
        <p:origin x="355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EA8276-0C4D-42EF-B7CC-ADC7398CF1ED}" type="datetimeFigureOut">
              <a:rPr lang="en-US" smtClean="0"/>
              <a:t>2/7/2017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442E2A-9702-45B3-9FA8-EE0D45EA4365}" type="slidenum">
              <a:rPr lang="en-US" smtClean="0"/>
              <a:t>‹#›</a:t>
            </a:fld>
            <a:endParaRPr lang="en-US"/>
          </a:p>
        </p:txBody>
      </p:sp>
    </p:spTree>
    <p:extLst>
      <p:ext uri="{BB962C8B-B14F-4D97-AF65-F5344CB8AC3E}">
        <p14:creationId xmlns:p14="http://schemas.microsoft.com/office/powerpoint/2010/main" val="957027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03270-F335-4FCA-B61D-F3CB0E1362E2}" type="datetimeFigureOut">
              <a:rPr kumimoji="1" lang="ja-JP" altLang="en-US" smtClean="0"/>
              <a:t>2017/2/7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2DF3-9CC7-44CC-BD49-B8F0B4CAD406}" type="slidenum">
              <a:rPr kumimoji="1" lang="ja-JP" altLang="en-US" smtClean="0"/>
              <a:t>‹#›</a:t>
            </a:fld>
            <a:endParaRPr kumimoji="1" lang="ja-JP" altLang="en-US"/>
          </a:p>
        </p:txBody>
      </p:sp>
    </p:spTree>
    <p:extLst>
      <p:ext uri="{BB962C8B-B14F-4D97-AF65-F5344CB8AC3E}">
        <p14:creationId xmlns:p14="http://schemas.microsoft.com/office/powerpoint/2010/main" val="299079423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C4797DB-454A-4A19-81E3-E0CDBB990667}" type="datetime1">
              <a:rPr kumimoji="1" lang="ja-JP" altLang="en-US" smtClean="0"/>
              <a:t>2017/2/7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829869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4B2AB4-FDA2-48CC-BB1D-0F08FDCC5239}" type="datetime1">
              <a:rPr kumimoji="1" lang="ja-JP" altLang="en-US" smtClean="0"/>
              <a:t>2017/2/7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63502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8E1BD2E-8DB3-41B9-8213-1950DAA46B61}" type="datetime1">
              <a:rPr kumimoji="1" lang="ja-JP" altLang="en-US" smtClean="0"/>
              <a:t>2017/2/7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7130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4CCBB17-55CB-41D0-95E1-251CF85622D2}" type="datetime1">
              <a:rPr kumimoji="1" lang="ja-JP" altLang="en-US" smtClean="0"/>
              <a:t>2017/2/7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404016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67DD6652-76E5-4A2D-86EA-701F98A30940}" type="datetime1">
              <a:rPr kumimoji="1" lang="ja-JP" altLang="en-US" smtClean="0"/>
              <a:t>2017/2/7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76803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ADD4F2A-21E3-4CCA-BC45-34DD0DFF02F3}" type="datetime1">
              <a:rPr kumimoji="1" lang="ja-JP" altLang="en-US" smtClean="0"/>
              <a:t>2017/2/7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679228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1B4F6CE5-D238-4BFD-82BA-F5DD48368246}" type="datetime1">
              <a:rPr kumimoji="1" lang="ja-JP" altLang="en-US" smtClean="0"/>
              <a:t>2017/2/7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708332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8D6CA3D-AB8F-45EF-BC76-01FFD554E4A7}" type="datetime1">
              <a:rPr kumimoji="1" lang="ja-JP" altLang="en-US" smtClean="0"/>
              <a:t>2017/2/7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83540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52A9921-EECF-421C-85F1-45C1DBEE9430}" type="datetime1">
              <a:rPr kumimoji="1" lang="ja-JP" altLang="en-US" smtClean="0"/>
              <a:t>2017/2/7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176954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974571B-DB2C-4DF6-99EB-C920EADC6580}" type="datetime1">
              <a:rPr kumimoji="1" lang="ja-JP" altLang="en-US" smtClean="0"/>
              <a:t>2017/2/7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40041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FFB4F63-7B4E-4D72-B236-82AB18F56E66}" type="datetime1">
              <a:rPr kumimoji="1" lang="ja-JP" altLang="en-US" smtClean="0"/>
              <a:t>2017/2/7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178772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F7B965-F7AF-434F-864A-1E16A14AC874}" type="datetime1">
              <a:rPr kumimoji="1" lang="ja-JP" altLang="en-US" smtClean="0"/>
              <a:t>2017/2/7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224F6C-A76C-451C-8EF3-B0FF562FA237}" type="slidenum">
              <a:rPr kumimoji="1" lang="ja-JP" altLang="en-US" smtClean="0"/>
              <a:t>‹#›</a:t>
            </a:fld>
            <a:endParaRPr kumimoji="1" lang="ja-JP" altLang="en-US"/>
          </a:p>
        </p:txBody>
      </p:sp>
      <p:sp>
        <p:nvSpPr>
          <p:cNvPr id="7" name="TextBox 6"/>
          <p:cNvSpPr txBox="1"/>
          <p:nvPr userDrawn="1"/>
        </p:nvSpPr>
        <p:spPr>
          <a:xfrm>
            <a:off x="7668344" y="260648"/>
            <a:ext cx="1180131" cy="369332"/>
          </a:xfrm>
          <a:prstGeom prst="rect">
            <a:avLst/>
          </a:prstGeom>
          <a:noFill/>
        </p:spPr>
        <p:txBody>
          <a:bodyPr wrap="none" rtlCol="0">
            <a:spAutoFit/>
          </a:bodyPr>
          <a:lstStyle/>
          <a:p>
            <a:r>
              <a:rPr kumimoji="1" lang="en-US" altLang="ja-JP" dirty="0" smtClean="0"/>
              <a:t>S2-170880</a:t>
            </a:r>
            <a:endParaRPr kumimoji="1" lang="ja-JP" altLang="en-US" dirty="0"/>
          </a:p>
        </p:txBody>
      </p:sp>
    </p:spTree>
    <p:extLst>
      <p:ext uri="{BB962C8B-B14F-4D97-AF65-F5344CB8AC3E}">
        <p14:creationId xmlns:p14="http://schemas.microsoft.com/office/powerpoint/2010/main" val="4168504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b="1" dirty="0" smtClean="0"/>
              <a:t>Position of Network </a:t>
            </a:r>
            <a:r>
              <a:rPr lang="en-US" altLang="ja-JP" b="1" dirty="0"/>
              <a:t>Slice Selection Function (NSSF</a:t>
            </a:r>
            <a:r>
              <a:rPr lang="en-US" altLang="ja-JP" b="1" dirty="0" smtClean="0"/>
              <a:t>) in overall architecture</a:t>
            </a:r>
            <a:endParaRPr kumimoji="1" lang="ja-JP" altLang="en-US" b="1" dirty="0"/>
          </a:p>
        </p:txBody>
      </p:sp>
      <p:sp>
        <p:nvSpPr>
          <p:cNvPr id="3" name="サブタイトル 2"/>
          <p:cNvSpPr>
            <a:spLocks noGrp="1"/>
          </p:cNvSpPr>
          <p:nvPr>
            <p:ph type="subTitle" idx="1"/>
          </p:nvPr>
        </p:nvSpPr>
        <p:spPr>
          <a:xfrm>
            <a:off x="1371600" y="4437112"/>
            <a:ext cx="6400800" cy="1201688"/>
          </a:xfrm>
        </p:spPr>
        <p:txBody>
          <a:bodyPr/>
          <a:lstStyle/>
          <a:p>
            <a:r>
              <a:rPr lang="en-US" altLang="ja-JP" dirty="0"/>
              <a:t>NTT DOCOMO, Ericsson, LG Electronics</a:t>
            </a:r>
            <a:endParaRPr kumimoji="1" lang="ja-JP" altLang="en-US" dirty="0"/>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1</a:t>
            </a:fld>
            <a:endParaRPr kumimoji="1" lang="ja-JP" altLang="en-US"/>
          </a:p>
        </p:txBody>
      </p:sp>
      <p:sp>
        <p:nvSpPr>
          <p:cNvPr id="5" name="TextBox 4"/>
          <p:cNvSpPr txBox="1"/>
          <p:nvPr/>
        </p:nvSpPr>
        <p:spPr>
          <a:xfrm>
            <a:off x="179512" y="190381"/>
            <a:ext cx="4099199" cy="646331"/>
          </a:xfrm>
          <a:prstGeom prst="rect">
            <a:avLst/>
          </a:prstGeom>
          <a:noFill/>
        </p:spPr>
        <p:txBody>
          <a:bodyPr wrap="none" rtlCol="0">
            <a:spAutoFit/>
          </a:bodyPr>
          <a:lstStyle/>
          <a:p>
            <a:r>
              <a:rPr lang="en-US" dirty="0"/>
              <a:t>SA WG2 Meeting #</a:t>
            </a:r>
            <a:r>
              <a:rPr lang="en-US" dirty="0" smtClean="0"/>
              <a:t>119</a:t>
            </a:r>
          </a:p>
          <a:p>
            <a:r>
              <a:rPr lang="en-US" dirty="0"/>
              <a:t>13 - 17 February 2017, Dubrovnik, Croatia</a:t>
            </a:r>
          </a:p>
        </p:txBody>
      </p:sp>
    </p:spTree>
    <p:extLst>
      <p:ext uri="{BB962C8B-B14F-4D97-AF65-F5344CB8AC3E}">
        <p14:creationId xmlns:p14="http://schemas.microsoft.com/office/powerpoint/2010/main" val="4002765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857403"/>
          </a:xfrm>
        </p:spPr>
        <p:txBody>
          <a:bodyPr>
            <a:normAutofit/>
          </a:bodyPr>
          <a:lstStyle/>
          <a:p>
            <a:r>
              <a:rPr lang="en-US" sz="1800" dirty="0"/>
              <a:t>We have proper definition for the Network Slice Selection Function (NSSF</a:t>
            </a:r>
            <a:r>
              <a:rPr lang="en-US" sz="1800" dirty="0" smtClean="0"/>
              <a:t>)?</a:t>
            </a:r>
            <a:endParaRPr lang="en-US" sz="1800" dirty="0"/>
          </a:p>
          <a:p>
            <a:pPr lvl="1"/>
            <a:r>
              <a:rPr lang="en-US" sz="1400" dirty="0" smtClean="0"/>
              <a:t>No. </a:t>
            </a:r>
          </a:p>
          <a:p>
            <a:pPr lvl="2"/>
            <a:r>
              <a:rPr lang="en-US" sz="1050" dirty="0" smtClean="0"/>
              <a:t>Before </a:t>
            </a:r>
            <a:r>
              <a:rPr lang="en-US" sz="1050" dirty="0"/>
              <a:t>defining </a:t>
            </a:r>
            <a:r>
              <a:rPr lang="en-US" sz="1050" dirty="0" smtClean="0"/>
              <a:t>the NSSF definition, first </a:t>
            </a:r>
            <a:r>
              <a:rPr lang="en-US" sz="1050" dirty="0"/>
              <a:t>we </a:t>
            </a:r>
            <a:r>
              <a:rPr lang="en-US" sz="1050" dirty="0" smtClean="0"/>
              <a:t>should </a:t>
            </a:r>
            <a:r>
              <a:rPr lang="en-US" sz="1050" dirty="0"/>
              <a:t>understand the </a:t>
            </a:r>
            <a:r>
              <a:rPr lang="en-US" sz="1050" dirty="0" smtClean="0"/>
              <a:t>network slicing definition</a:t>
            </a:r>
          </a:p>
          <a:p>
            <a:r>
              <a:rPr lang="en-US" sz="1800" dirty="0" smtClean="0"/>
              <a:t>Definition from TR 23.799:</a:t>
            </a:r>
            <a:endParaRPr lang="en-US" sz="1800" dirty="0"/>
          </a:p>
          <a:p>
            <a:endParaRPr lang="en-US" sz="1800" dirty="0" smtClean="0"/>
          </a:p>
          <a:p>
            <a:endParaRPr lang="en-US" sz="1800" dirty="0"/>
          </a:p>
          <a:p>
            <a:endParaRPr lang="en-US" sz="1800" dirty="0" smtClean="0"/>
          </a:p>
          <a:p>
            <a:endParaRPr lang="en-US" sz="1800" dirty="0"/>
          </a:p>
          <a:p>
            <a:r>
              <a:rPr lang="en-US" sz="1800" dirty="0" smtClean="0"/>
              <a:t>At present, we have inter-linked definitions between NS </a:t>
            </a:r>
            <a:r>
              <a:rPr lang="en-US" sz="1800" dirty="0" smtClean="0">
                <a:sym typeface="Wingdings" panose="05000000000000000000" pitchFamily="2" charset="2"/>
              </a:rPr>
              <a:t></a:t>
            </a:r>
            <a:r>
              <a:rPr lang="en-US" sz="1800" dirty="0" smtClean="0"/>
              <a:t>NSI </a:t>
            </a:r>
            <a:r>
              <a:rPr lang="en-US" sz="1800" dirty="0" smtClean="0">
                <a:sym typeface="Wingdings" panose="05000000000000000000" pitchFamily="2" charset="2"/>
              </a:rPr>
              <a:t></a:t>
            </a:r>
            <a:r>
              <a:rPr lang="en-US" sz="1800" dirty="0" smtClean="0"/>
              <a:t> NST.</a:t>
            </a:r>
            <a:endParaRPr lang="en-US" sz="1400" dirty="0" smtClean="0"/>
          </a:p>
          <a:p>
            <a:r>
              <a:rPr lang="en-US" sz="1800" dirty="0" smtClean="0"/>
              <a:t>In the end, network slice is nothing but a set of network functions formed as a slice (group) and which provides specific business/telecom services</a:t>
            </a:r>
          </a:p>
          <a:p>
            <a:pPr lvl="1"/>
            <a:r>
              <a:rPr lang="en-US" sz="1800" dirty="0" smtClean="0"/>
              <a:t>By this, selecting a slice is nothing but a selecting set of network functions</a:t>
            </a:r>
          </a:p>
          <a:p>
            <a:r>
              <a:rPr lang="en-US" sz="2400" dirty="0" smtClean="0"/>
              <a:t>NSSF selects the set of network functions of a slice based on NSSAI, which is provided by UE or network. </a:t>
            </a:r>
          </a:p>
          <a:p>
            <a:endParaRPr lang="en-US" sz="3600" dirty="0"/>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2</a:t>
            </a:fld>
            <a:endParaRPr kumimoji="1" lang="ja-JP" altLang="en-US"/>
          </a:p>
        </p:txBody>
      </p:sp>
      <p:sp>
        <p:nvSpPr>
          <p:cNvPr id="6" name="タイトル 29"/>
          <p:cNvSpPr>
            <a:spLocks noGrp="1"/>
          </p:cNvSpPr>
          <p:nvPr>
            <p:ph type="title"/>
          </p:nvPr>
        </p:nvSpPr>
        <p:spPr>
          <a:xfrm>
            <a:off x="251520" y="260648"/>
            <a:ext cx="8229600" cy="696789"/>
          </a:xfrm>
        </p:spPr>
        <p:txBody>
          <a:bodyPr>
            <a:normAutofit/>
          </a:bodyPr>
          <a:lstStyle/>
          <a:p>
            <a:pPr algn="l"/>
            <a:r>
              <a:rPr lang="en-US" altLang="ja-JP" sz="2800" b="1" dirty="0" smtClean="0"/>
              <a:t>NSSF definition</a:t>
            </a:r>
            <a:endParaRPr kumimoji="1" lang="ja-JP" altLang="en-US" sz="2800" b="1" dirty="0"/>
          </a:p>
        </p:txBody>
      </p:sp>
      <p:graphicFrame>
        <p:nvGraphicFramePr>
          <p:cNvPr id="7" name="표 4"/>
          <p:cNvGraphicFramePr>
            <a:graphicFrameLocks noGrp="1"/>
          </p:cNvGraphicFramePr>
          <p:nvPr>
            <p:extLst>
              <p:ext uri="{D42A27DB-BD31-4B8C-83A1-F6EECF244321}">
                <p14:modId xmlns:p14="http://schemas.microsoft.com/office/powerpoint/2010/main" val="142504945"/>
              </p:ext>
            </p:extLst>
          </p:nvPr>
        </p:nvGraphicFramePr>
        <p:xfrm>
          <a:off x="755576" y="2492896"/>
          <a:ext cx="7848600" cy="1080120"/>
        </p:xfrm>
        <a:graphic>
          <a:graphicData uri="http://schemas.openxmlformats.org/drawingml/2006/table">
            <a:tbl>
              <a:tblPr firstRow="1" bandRow="1">
                <a:tableStyleId>{5940675A-B579-460E-94D1-54222C63F5DA}</a:tableStyleId>
              </a:tblPr>
              <a:tblGrid>
                <a:gridCol w="7848600"/>
              </a:tblGrid>
              <a:tr h="1080120">
                <a:tc>
                  <a:txBody>
                    <a:bodyPr/>
                    <a:lstStyle/>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(NS): </a:t>
                      </a:r>
                      <a:r>
                        <a:rPr lang="en-US" altLang="ko-KR" sz="1100" dirty="0" smtClean="0">
                          <a:solidFill>
                            <a:srgbClr val="000000"/>
                          </a:solidFill>
                          <a:effectLst/>
                          <a:latin typeface="Times New Roman"/>
                          <a:ea typeface="Times New Roman"/>
                        </a:rPr>
                        <a:t>is a concept describing a system </a:t>
                      </a:r>
                      <a:r>
                        <a:rPr lang="en-US" altLang="ko-KR" sz="1100" dirty="0" err="1" smtClean="0">
                          <a:solidFill>
                            <a:srgbClr val="000000"/>
                          </a:solidFill>
                          <a:effectLst/>
                          <a:latin typeface="Times New Roman"/>
                          <a:ea typeface="Times New Roman"/>
                        </a:rPr>
                        <a:t>behaviour</a:t>
                      </a:r>
                      <a:r>
                        <a:rPr lang="en-US" altLang="ko-KR" sz="1100" dirty="0" smtClean="0">
                          <a:solidFill>
                            <a:srgbClr val="000000"/>
                          </a:solidFill>
                          <a:effectLst/>
                          <a:latin typeface="Times New Roman"/>
                          <a:ea typeface="Times New Roman"/>
                        </a:rPr>
                        <a:t> which is implemented via Network Slice Instance(s).</a:t>
                      </a:r>
                    </a:p>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Instance (NSI):</a:t>
                      </a:r>
                      <a:r>
                        <a:rPr lang="en-US" altLang="ko-KR" sz="1100" dirty="0" smtClean="0">
                          <a:solidFill>
                            <a:srgbClr val="000000"/>
                          </a:solidFill>
                          <a:effectLst/>
                          <a:latin typeface="Times New Roman"/>
                          <a:ea typeface="Times New Roman"/>
                        </a:rPr>
                        <a:t> is an instance created from a Network Slice Template (NST).</a:t>
                      </a:r>
                    </a:p>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Template (NST):</a:t>
                      </a:r>
                      <a:r>
                        <a:rPr lang="en-US" altLang="ko-KR" sz="1100" dirty="0" smtClean="0">
                          <a:solidFill>
                            <a:srgbClr val="000000"/>
                          </a:solidFill>
                          <a:effectLst/>
                          <a:latin typeface="Times New Roman"/>
                          <a:ea typeface="Times New Roman"/>
                        </a:rPr>
                        <a:t> is a logical representation of the Network Function(s) and corresponding resource requirements necessary to provide the required telecommunication services and network capabilities.</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4230410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A224F6C-A76C-451C-8EF3-B0FF562FA237}" type="slidenum">
              <a:rPr kumimoji="1" lang="ja-JP" altLang="en-US" smtClean="0"/>
              <a:t>3</a:t>
            </a:fld>
            <a:endParaRPr kumimoji="1" lang="ja-JP" altLang="en-US" dirty="0"/>
          </a:p>
        </p:txBody>
      </p:sp>
      <p:sp>
        <p:nvSpPr>
          <p:cNvPr id="5" name="タイトル 29"/>
          <p:cNvSpPr>
            <a:spLocks noGrp="1"/>
          </p:cNvSpPr>
          <p:nvPr>
            <p:ph type="title"/>
          </p:nvPr>
        </p:nvSpPr>
        <p:spPr>
          <a:xfrm>
            <a:off x="251520" y="260648"/>
            <a:ext cx="8229600" cy="696789"/>
          </a:xfrm>
        </p:spPr>
        <p:txBody>
          <a:bodyPr>
            <a:normAutofit/>
          </a:bodyPr>
          <a:lstStyle/>
          <a:p>
            <a:pPr algn="l"/>
            <a:r>
              <a:rPr lang="en-US" altLang="ja-JP" sz="2800" b="1" dirty="0" smtClean="0"/>
              <a:t>Slice selection by NSSF</a:t>
            </a:r>
            <a:endParaRPr kumimoji="1" lang="ja-JP" altLang="en-US" sz="2800" b="1" dirty="0"/>
          </a:p>
        </p:txBody>
      </p:sp>
      <p:sp>
        <p:nvSpPr>
          <p:cNvPr id="6" name="Content Placeholder 2"/>
          <p:cNvSpPr>
            <a:spLocks noGrp="1"/>
          </p:cNvSpPr>
          <p:nvPr>
            <p:ph idx="1"/>
          </p:nvPr>
        </p:nvSpPr>
        <p:spPr>
          <a:xfrm>
            <a:off x="457199" y="1268760"/>
            <a:ext cx="5466578" cy="4608511"/>
          </a:xfrm>
        </p:spPr>
        <p:txBody>
          <a:bodyPr>
            <a:normAutofit/>
          </a:bodyPr>
          <a:lstStyle/>
          <a:p>
            <a:r>
              <a:rPr lang="en-US" sz="1800" dirty="0" smtClean="0"/>
              <a:t>If a UE </a:t>
            </a:r>
            <a:r>
              <a:rPr lang="en-US" sz="1800" dirty="0"/>
              <a:t>provides no NSSAI in RRC and NAS, and the RAN sends NAS </a:t>
            </a:r>
            <a:r>
              <a:rPr lang="en-US" sz="1800" dirty="0" smtClean="0"/>
              <a:t>signaling </a:t>
            </a:r>
            <a:r>
              <a:rPr lang="en-US" sz="1800" dirty="0"/>
              <a:t>to a default </a:t>
            </a:r>
            <a:r>
              <a:rPr lang="en-US" sz="1800" dirty="0" smtClean="0"/>
              <a:t>CCNF (TR conclusion)</a:t>
            </a:r>
          </a:p>
          <a:p>
            <a:pPr marL="0" indent="0">
              <a:buNone/>
            </a:pPr>
            <a:endParaRPr lang="en-US" sz="1800" dirty="0" smtClean="0"/>
          </a:p>
          <a:p>
            <a:pPr>
              <a:buFont typeface="+mj-lt"/>
              <a:buAutoNum type="arabicPeriod"/>
            </a:pPr>
            <a:r>
              <a:rPr lang="en-US" sz="1800" dirty="0" smtClean="0"/>
              <a:t>Default CCNF selects the dedicated/slice </a:t>
            </a:r>
            <a:r>
              <a:rPr lang="en-US" sz="1800" dirty="0"/>
              <a:t>specific </a:t>
            </a:r>
            <a:r>
              <a:rPr lang="en-US" sz="1800" dirty="0" smtClean="0"/>
              <a:t>CCNF#1 and re-route* the request to  CCNF#1</a:t>
            </a:r>
          </a:p>
          <a:p>
            <a:pPr lvl="1"/>
            <a:r>
              <a:rPr lang="en-US" sz="1800" dirty="0" smtClean="0"/>
              <a:t>NSSF in default CCNF selects the CCNF#1</a:t>
            </a:r>
          </a:p>
          <a:p>
            <a:pPr>
              <a:buFont typeface="+mj-lt"/>
              <a:buAutoNum type="arabicPeriod"/>
            </a:pPr>
            <a:endParaRPr lang="en-US" sz="1800" dirty="0" smtClean="0"/>
          </a:p>
          <a:p>
            <a:pPr>
              <a:buFont typeface="+mj-lt"/>
              <a:buAutoNum type="arabicPeriod"/>
            </a:pPr>
            <a:r>
              <a:rPr lang="en-US" sz="1800" dirty="0" smtClean="0"/>
              <a:t>After</a:t>
            </a:r>
            <a:r>
              <a:rPr lang="en-US" sz="1800" dirty="0"/>
              <a:t>, NSSF in CCNF#1 selects the slice specific SMF based on S-NSSAI</a:t>
            </a:r>
          </a:p>
          <a:p>
            <a:endParaRPr lang="en-US" sz="1800" dirty="0"/>
          </a:p>
          <a:p>
            <a:pPr lvl="1"/>
            <a:endParaRPr lang="en-US" sz="1400" dirty="0"/>
          </a:p>
          <a:p>
            <a:pPr marL="0" indent="0" algn="ctr">
              <a:buNone/>
            </a:pPr>
            <a:r>
              <a:rPr lang="en-US" sz="2000" b="1" dirty="0" smtClean="0"/>
              <a:t>NSSF selects the both CCNF (AMF) and SMF functions as a set of network functions</a:t>
            </a:r>
            <a:endParaRPr lang="en-US" sz="2000" b="1" dirty="0"/>
          </a:p>
          <a:p>
            <a:endParaRPr lang="en-US" sz="1800" dirty="0" smtClean="0"/>
          </a:p>
          <a:p>
            <a:pPr lvl="1"/>
            <a:endParaRPr lang="en-US" sz="1400" dirty="0" smtClean="0"/>
          </a:p>
          <a:p>
            <a:endParaRPr lang="en-US" sz="1800" dirty="0"/>
          </a:p>
        </p:txBody>
      </p:sp>
      <p:sp>
        <p:nvSpPr>
          <p:cNvPr id="31" name="Rectangle 30"/>
          <p:cNvSpPr/>
          <p:nvPr/>
        </p:nvSpPr>
        <p:spPr>
          <a:xfrm>
            <a:off x="7326474" y="2733857"/>
            <a:ext cx="1152128"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CCNF#1</a:t>
            </a:r>
          </a:p>
          <a:p>
            <a:pPr algn="ctr"/>
            <a:r>
              <a:rPr lang="en-US" sz="1400" dirty="0" smtClean="0"/>
              <a:t>(AMF, NSSF)</a:t>
            </a:r>
            <a:endParaRPr lang="en-US" sz="1400" dirty="0"/>
          </a:p>
        </p:txBody>
      </p:sp>
      <p:sp>
        <p:nvSpPr>
          <p:cNvPr id="32" name="Rectangle 31"/>
          <p:cNvSpPr/>
          <p:nvPr/>
        </p:nvSpPr>
        <p:spPr>
          <a:xfrm>
            <a:off x="6836628" y="3558652"/>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SMF1</a:t>
            </a:r>
            <a:endParaRPr lang="en-US" sz="1400" dirty="0"/>
          </a:p>
        </p:txBody>
      </p:sp>
      <p:sp>
        <p:nvSpPr>
          <p:cNvPr id="33" name="Rectangle 32"/>
          <p:cNvSpPr/>
          <p:nvPr/>
        </p:nvSpPr>
        <p:spPr>
          <a:xfrm>
            <a:off x="7932772" y="3558652"/>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SMF2</a:t>
            </a:r>
            <a:endParaRPr lang="en-US" sz="1400" dirty="0"/>
          </a:p>
        </p:txBody>
      </p:sp>
      <p:sp>
        <p:nvSpPr>
          <p:cNvPr id="34" name="Rectangle 33"/>
          <p:cNvSpPr/>
          <p:nvPr/>
        </p:nvSpPr>
        <p:spPr>
          <a:xfrm>
            <a:off x="6836628" y="4249635"/>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UPF1</a:t>
            </a:r>
            <a:endParaRPr lang="en-US" sz="1400" dirty="0"/>
          </a:p>
        </p:txBody>
      </p:sp>
      <p:sp>
        <p:nvSpPr>
          <p:cNvPr id="35" name="Rectangle 34"/>
          <p:cNvSpPr/>
          <p:nvPr/>
        </p:nvSpPr>
        <p:spPr>
          <a:xfrm>
            <a:off x="7932772" y="4249635"/>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UPF2</a:t>
            </a:r>
            <a:endParaRPr lang="en-US" sz="1400" dirty="0"/>
          </a:p>
        </p:txBody>
      </p:sp>
      <p:cxnSp>
        <p:nvCxnSpPr>
          <p:cNvPr id="36" name="Straight Connector 35"/>
          <p:cNvCxnSpPr>
            <a:stCxn id="34" idx="0"/>
            <a:endCxn id="32" idx="2"/>
          </p:cNvCxnSpPr>
          <p:nvPr/>
        </p:nvCxnSpPr>
        <p:spPr>
          <a:xfrm flipV="1">
            <a:off x="7196668" y="3918692"/>
            <a:ext cx="0" cy="330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32" idx="0"/>
            <a:endCxn id="31" idx="2"/>
          </p:cNvCxnSpPr>
          <p:nvPr/>
        </p:nvCxnSpPr>
        <p:spPr>
          <a:xfrm flipV="1">
            <a:off x="7196668" y="3093897"/>
            <a:ext cx="705870" cy="46475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3" idx="0"/>
            <a:endCxn id="31" idx="2"/>
          </p:cNvCxnSpPr>
          <p:nvPr/>
        </p:nvCxnSpPr>
        <p:spPr>
          <a:xfrm flipH="1" flipV="1">
            <a:off x="7902538" y="3093897"/>
            <a:ext cx="390274" cy="46475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5" idx="0"/>
            <a:endCxn id="33" idx="2"/>
          </p:cNvCxnSpPr>
          <p:nvPr/>
        </p:nvCxnSpPr>
        <p:spPr>
          <a:xfrm flipV="1">
            <a:off x="8292812" y="3918692"/>
            <a:ext cx="0" cy="330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7334094" y="1772816"/>
            <a:ext cx="1152128"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Default CCNF</a:t>
            </a:r>
          </a:p>
          <a:p>
            <a:pPr algn="ctr"/>
            <a:r>
              <a:rPr lang="en-US" sz="1400" dirty="0" smtClean="0"/>
              <a:t>(AMF, NSSF)</a:t>
            </a:r>
            <a:endParaRPr lang="en-US" sz="1400" dirty="0"/>
          </a:p>
        </p:txBody>
      </p:sp>
      <p:sp>
        <p:nvSpPr>
          <p:cNvPr id="49" name="TextBox 48"/>
          <p:cNvSpPr txBox="1"/>
          <p:nvPr/>
        </p:nvSpPr>
        <p:spPr>
          <a:xfrm>
            <a:off x="6777641" y="4758525"/>
            <a:ext cx="2142125" cy="369332"/>
          </a:xfrm>
          <a:prstGeom prst="rect">
            <a:avLst/>
          </a:prstGeom>
          <a:noFill/>
        </p:spPr>
        <p:txBody>
          <a:bodyPr wrap="none" rtlCol="0">
            <a:spAutoFit/>
          </a:bodyPr>
          <a:lstStyle/>
          <a:p>
            <a:r>
              <a:rPr lang="en-US" dirty="0" smtClean="0"/>
              <a:t>Group B architecture</a:t>
            </a:r>
            <a:endParaRPr lang="en-US" dirty="0"/>
          </a:p>
        </p:txBody>
      </p:sp>
      <p:sp>
        <p:nvSpPr>
          <p:cNvPr id="50" name="Rectangle 49"/>
          <p:cNvSpPr/>
          <p:nvPr/>
        </p:nvSpPr>
        <p:spPr>
          <a:xfrm>
            <a:off x="6012159" y="2547137"/>
            <a:ext cx="673347" cy="36004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b="1" dirty="0" smtClean="0"/>
              <a:t>RAN</a:t>
            </a:r>
            <a:endParaRPr lang="en-US" sz="1400" b="1" dirty="0"/>
          </a:p>
        </p:txBody>
      </p:sp>
      <p:cxnSp>
        <p:nvCxnSpPr>
          <p:cNvPr id="52" name="Straight Connector 51"/>
          <p:cNvCxnSpPr>
            <a:stCxn id="50" idx="3"/>
            <a:endCxn id="43" idx="1"/>
          </p:cNvCxnSpPr>
          <p:nvPr/>
        </p:nvCxnSpPr>
        <p:spPr>
          <a:xfrm flipV="1">
            <a:off x="6685506" y="1952836"/>
            <a:ext cx="648588" cy="774321"/>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50" idx="3"/>
            <a:endCxn id="31" idx="1"/>
          </p:cNvCxnSpPr>
          <p:nvPr/>
        </p:nvCxnSpPr>
        <p:spPr>
          <a:xfrm>
            <a:off x="6685506" y="2727157"/>
            <a:ext cx="640968" cy="186720"/>
          </a:xfrm>
          <a:prstGeom prst="line">
            <a:avLst/>
          </a:prstGeom>
        </p:spPr>
        <p:style>
          <a:lnRef idx="1">
            <a:schemeClr val="accent1"/>
          </a:lnRef>
          <a:fillRef idx="0">
            <a:schemeClr val="accent1"/>
          </a:fillRef>
          <a:effectRef idx="0">
            <a:schemeClr val="accent1"/>
          </a:effectRef>
          <a:fontRef idx="minor">
            <a:schemeClr val="tx1"/>
          </a:fontRef>
        </p:style>
      </p:cxnSp>
      <p:sp>
        <p:nvSpPr>
          <p:cNvPr id="64" name="Freeform 63"/>
          <p:cNvSpPr/>
          <p:nvPr/>
        </p:nvSpPr>
        <p:spPr>
          <a:xfrm>
            <a:off x="6659880" y="1887689"/>
            <a:ext cx="707274" cy="929133"/>
          </a:xfrm>
          <a:custGeom>
            <a:avLst/>
            <a:gdLst>
              <a:gd name="connsiteX0" fmla="*/ 0 w 707274"/>
              <a:gd name="connsiteY0" fmla="*/ 685293 h 929133"/>
              <a:gd name="connsiteX1" fmla="*/ 617220 w 707274"/>
              <a:gd name="connsiteY1" fmla="*/ 14733 h 929133"/>
              <a:gd name="connsiteX2" fmla="*/ 655320 w 707274"/>
              <a:gd name="connsiteY2" fmla="*/ 266193 h 929133"/>
              <a:gd name="connsiteX3" fmla="*/ 152400 w 707274"/>
              <a:gd name="connsiteY3" fmla="*/ 776733 h 929133"/>
              <a:gd name="connsiteX4" fmla="*/ 662940 w 707274"/>
              <a:gd name="connsiteY4" fmla="*/ 929133 h 929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4" h="929133">
                <a:moveTo>
                  <a:pt x="0" y="685293"/>
                </a:moveTo>
                <a:cubicBezTo>
                  <a:pt x="254000" y="384938"/>
                  <a:pt x="508000" y="84583"/>
                  <a:pt x="617220" y="14733"/>
                </a:cubicBezTo>
                <a:cubicBezTo>
                  <a:pt x="726440" y="-55117"/>
                  <a:pt x="732790" y="139193"/>
                  <a:pt x="655320" y="266193"/>
                </a:cubicBezTo>
                <a:cubicBezTo>
                  <a:pt x="577850" y="393193"/>
                  <a:pt x="151130" y="666243"/>
                  <a:pt x="152400" y="776733"/>
                </a:cubicBezTo>
                <a:cubicBezTo>
                  <a:pt x="153670" y="887223"/>
                  <a:pt x="408305" y="908178"/>
                  <a:pt x="662940" y="929133"/>
                </a:cubicBezTo>
              </a:path>
            </a:pathLst>
          </a:cu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146633" y="6406252"/>
            <a:ext cx="6631944" cy="253916"/>
          </a:xfrm>
          <a:prstGeom prst="rect">
            <a:avLst/>
          </a:prstGeom>
          <a:noFill/>
        </p:spPr>
        <p:txBody>
          <a:bodyPr wrap="none" rtlCol="0">
            <a:spAutoFit/>
          </a:bodyPr>
          <a:lstStyle/>
          <a:p>
            <a:r>
              <a:rPr lang="en-US" sz="1050" dirty="0" smtClean="0"/>
              <a:t>*Note: Re-route can be via RAN or direct communication between CCNFs. In above figure, we showed via RAN option.</a:t>
            </a:r>
          </a:p>
        </p:txBody>
      </p:sp>
      <p:cxnSp>
        <p:nvCxnSpPr>
          <p:cNvPr id="74" name="Straight Arrow Connector 73"/>
          <p:cNvCxnSpPr/>
          <p:nvPr/>
        </p:nvCxnSpPr>
        <p:spPr>
          <a:xfrm flipH="1">
            <a:off x="7092280" y="3140968"/>
            <a:ext cx="464428" cy="288032"/>
          </a:xfrm>
          <a:prstGeom prst="straightConnector1">
            <a:avLst/>
          </a:pr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nvGrpSpPr>
          <p:cNvPr id="81" name="Group 80"/>
          <p:cNvGrpSpPr/>
          <p:nvPr/>
        </p:nvGrpSpPr>
        <p:grpSpPr>
          <a:xfrm>
            <a:off x="6955106" y="3136308"/>
            <a:ext cx="256802" cy="261610"/>
            <a:chOff x="6619853" y="950887"/>
            <a:chExt cx="256802" cy="261610"/>
          </a:xfrm>
        </p:grpSpPr>
        <p:sp>
          <p:nvSpPr>
            <p:cNvPr id="75" name="Oval 74"/>
            <p:cNvSpPr/>
            <p:nvPr/>
          </p:nvSpPr>
          <p:spPr>
            <a:xfrm>
              <a:off x="6659880" y="957437"/>
              <a:ext cx="176748" cy="2393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6619853" y="950887"/>
              <a:ext cx="256802" cy="261610"/>
            </a:xfrm>
            <a:prstGeom prst="rect">
              <a:avLst/>
            </a:prstGeom>
            <a:noFill/>
          </p:spPr>
          <p:txBody>
            <a:bodyPr wrap="none" rtlCol="0">
              <a:spAutoFit/>
            </a:bodyPr>
            <a:lstStyle/>
            <a:p>
              <a:r>
                <a:rPr lang="en-US" sz="1050" dirty="0" smtClean="0"/>
                <a:t>2</a:t>
              </a:r>
              <a:endParaRPr lang="en-US" sz="1050" dirty="0"/>
            </a:p>
          </p:txBody>
        </p:sp>
      </p:grpSp>
      <p:grpSp>
        <p:nvGrpSpPr>
          <p:cNvPr id="82" name="Group 81"/>
          <p:cNvGrpSpPr/>
          <p:nvPr/>
        </p:nvGrpSpPr>
        <p:grpSpPr>
          <a:xfrm>
            <a:off x="6772253" y="1943254"/>
            <a:ext cx="256802" cy="261610"/>
            <a:chOff x="6772253" y="1943254"/>
            <a:chExt cx="256802" cy="261610"/>
          </a:xfrm>
        </p:grpSpPr>
        <p:sp>
          <p:nvSpPr>
            <p:cNvPr id="79" name="Oval 78"/>
            <p:cNvSpPr/>
            <p:nvPr/>
          </p:nvSpPr>
          <p:spPr>
            <a:xfrm>
              <a:off x="6812280" y="1949804"/>
              <a:ext cx="176748" cy="2393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TextBox 79"/>
            <p:cNvSpPr txBox="1"/>
            <p:nvPr/>
          </p:nvSpPr>
          <p:spPr>
            <a:xfrm>
              <a:off x="6772253" y="1943254"/>
              <a:ext cx="256802" cy="261610"/>
            </a:xfrm>
            <a:prstGeom prst="rect">
              <a:avLst/>
            </a:prstGeom>
            <a:noFill/>
          </p:spPr>
          <p:txBody>
            <a:bodyPr wrap="none" rtlCol="0">
              <a:spAutoFit/>
            </a:bodyPr>
            <a:lstStyle/>
            <a:p>
              <a:r>
                <a:rPr lang="en-US" sz="1050" dirty="0" smtClean="0"/>
                <a:t>1</a:t>
              </a:r>
              <a:endParaRPr lang="en-US" sz="1050" dirty="0"/>
            </a:p>
          </p:txBody>
        </p:sp>
      </p:grpSp>
    </p:spTree>
    <p:extLst>
      <p:ext uri="{BB962C8B-B14F-4D97-AF65-F5344CB8AC3E}">
        <p14:creationId xmlns:p14="http://schemas.microsoft.com/office/powerpoint/2010/main" val="3605425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タイトル 29"/>
          <p:cNvSpPr>
            <a:spLocks noGrp="1"/>
          </p:cNvSpPr>
          <p:nvPr>
            <p:ph type="title"/>
          </p:nvPr>
        </p:nvSpPr>
        <p:spPr>
          <a:xfrm>
            <a:off x="457200" y="241176"/>
            <a:ext cx="8229600" cy="696789"/>
          </a:xfrm>
        </p:spPr>
        <p:txBody>
          <a:bodyPr>
            <a:normAutofit/>
          </a:bodyPr>
          <a:lstStyle/>
          <a:p>
            <a:pPr algn="l"/>
            <a:r>
              <a:rPr lang="en-US" altLang="ja-JP" sz="2800" b="1" dirty="0" smtClean="0"/>
              <a:t>Position </a:t>
            </a:r>
            <a:r>
              <a:rPr lang="en-US" altLang="ja-JP" sz="2800" b="1" dirty="0"/>
              <a:t>of </a:t>
            </a:r>
            <a:r>
              <a:rPr lang="en-US" altLang="ja-JP" sz="2800" b="1" dirty="0" smtClean="0"/>
              <a:t>NSSF in overall architecture </a:t>
            </a:r>
            <a:endParaRPr kumimoji="1" lang="ja-JP" altLang="en-US" sz="2800" b="1" dirty="0"/>
          </a:p>
        </p:txBody>
      </p:sp>
      <p:sp>
        <p:nvSpPr>
          <p:cNvPr id="31" name="コンテンツ プレースホルダー 30"/>
          <p:cNvSpPr>
            <a:spLocks noGrp="1"/>
          </p:cNvSpPr>
          <p:nvPr>
            <p:ph idx="1"/>
          </p:nvPr>
        </p:nvSpPr>
        <p:spPr>
          <a:xfrm>
            <a:off x="457200" y="937965"/>
            <a:ext cx="8229600" cy="5659387"/>
          </a:xfrm>
        </p:spPr>
        <p:txBody>
          <a:bodyPr>
            <a:normAutofit/>
          </a:bodyPr>
          <a:lstStyle/>
          <a:p>
            <a:r>
              <a:rPr lang="en-US" altLang="ja-JP" sz="1600" dirty="0" smtClean="0"/>
              <a:t>TR 23.799 conclusion on network slicing</a:t>
            </a:r>
          </a:p>
          <a:p>
            <a:endParaRPr lang="en-US" altLang="ja-JP" sz="1600" dirty="0"/>
          </a:p>
          <a:p>
            <a:endParaRPr lang="en-US" altLang="ja-JP" sz="1600" dirty="0" smtClean="0"/>
          </a:p>
          <a:p>
            <a:endParaRPr lang="en-US" altLang="ja-JP" sz="1600" dirty="0"/>
          </a:p>
          <a:p>
            <a:endParaRPr lang="en-US" altLang="ja-JP" sz="1600" dirty="0" smtClean="0"/>
          </a:p>
          <a:p>
            <a:endParaRPr lang="en-US" altLang="ja-JP" sz="1600" dirty="0"/>
          </a:p>
          <a:p>
            <a:r>
              <a:rPr lang="en-US" altLang="ja-JP" sz="1600" dirty="0" smtClean="0"/>
              <a:t>In overall architecture, we not concluded the position of Network Slice Selection Function (NSSF)</a:t>
            </a:r>
          </a:p>
          <a:p>
            <a:pPr marL="0" indent="0">
              <a:buNone/>
            </a:pPr>
            <a:endParaRPr lang="en-US" altLang="ja-JP" sz="1600" dirty="0" smtClean="0"/>
          </a:p>
          <a:p>
            <a:pPr marL="0" indent="0">
              <a:buNone/>
            </a:pPr>
            <a:endParaRPr lang="en-US" altLang="ja-JP" sz="1600" dirty="0" smtClean="0"/>
          </a:p>
          <a:p>
            <a:r>
              <a:rPr lang="en-US" altLang="ja-JP" sz="1600" b="1" dirty="0" smtClean="0"/>
              <a:t>Possible NSSF position options:</a:t>
            </a:r>
          </a:p>
          <a:p>
            <a:pPr marL="742950" lvl="2" indent="-342900">
              <a:buFont typeface="+mj-lt"/>
              <a:buAutoNum type="arabicPeriod"/>
            </a:pPr>
            <a:r>
              <a:rPr lang="en-US" altLang="ja-JP" sz="1600" dirty="0" smtClean="0"/>
              <a:t>NSSF as a separate </a:t>
            </a:r>
            <a:r>
              <a:rPr lang="en-US" altLang="ja-JP" sz="1600" dirty="0"/>
              <a:t>and independent </a:t>
            </a:r>
            <a:r>
              <a:rPr lang="en-US" altLang="ja-JP" sz="1600" dirty="0" smtClean="0"/>
              <a:t>function</a:t>
            </a:r>
          </a:p>
          <a:p>
            <a:pPr marL="1200150" lvl="3" indent="-342900"/>
            <a:r>
              <a:rPr lang="en-US" altLang="ja-JP" sz="1400" dirty="0" smtClean="0"/>
              <a:t>NSSF placed as independent function and other network functions are communicated via standardized interface</a:t>
            </a:r>
            <a:endParaRPr lang="en-US" altLang="ja-JP" sz="1400" dirty="0"/>
          </a:p>
          <a:p>
            <a:pPr marL="742950" lvl="2" indent="-342900">
              <a:buFont typeface="+mj-lt"/>
              <a:buAutoNum type="arabicPeriod"/>
            </a:pPr>
            <a:r>
              <a:rPr lang="en-US" altLang="ja-JP" sz="1600" dirty="0"/>
              <a:t>Co-located with </a:t>
            </a:r>
            <a:r>
              <a:rPr lang="en-US" altLang="ja-JP" sz="1600" dirty="0" smtClean="0"/>
              <a:t>AMF</a:t>
            </a:r>
          </a:p>
          <a:p>
            <a:pPr marL="1200150" lvl="3" indent="-342900"/>
            <a:r>
              <a:rPr lang="en-US" altLang="ja-JP" sz="1400" dirty="0"/>
              <a:t>NSSF is co-located with AMF </a:t>
            </a:r>
          </a:p>
          <a:p>
            <a:pPr marL="1200150" lvl="3" indent="-342900"/>
            <a:r>
              <a:rPr lang="en-US" altLang="ja-JP" sz="1400" dirty="0"/>
              <a:t>AMF selects the slice in addition to the SMF selection </a:t>
            </a:r>
          </a:p>
          <a:p>
            <a:pPr marL="742950" lvl="2" indent="-342900">
              <a:buFont typeface="+mj-lt"/>
              <a:buAutoNum type="arabicPeriod"/>
            </a:pPr>
            <a:r>
              <a:rPr lang="en-US" altLang="ja-JP" sz="1600" dirty="0"/>
              <a:t>Co-located with </a:t>
            </a:r>
            <a:r>
              <a:rPr lang="en-US" altLang="ja-JP" sz="1600" dirty="0" smtClean="0"/>
              <a:t>NRF</a:t>
            </a:r>
          </a:p>
          <a:p>
            <a:pPr marL="1200150" lvl="3" indent="-342900"/>
            <a:r>
              <a:rPr lang="en-US" altLang="ja-JP" sz="1400" dirty="0" smtClean="0"/>
              <a:t>In addition to the network function discovery, NRF will also selects the network slice</a:t>
            </a:r>
            <a:endParaRPr lang="en-US" altLang="ja-JP" sz="1400" dirty="0"/>
          </a:p>
          <a:p>
            <a:pPr marL="457200" lvl="1" indent="0">
              <a:buNone/>
            </a:pPr>
            <a:endParaRPr lang="ja-JP" altLang="en-US" sz="1600" dirty="0"/>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4</a:t>
            </a:fld>
            <a:endParaRPr kumimoji="1" lang="ja-JP" altLang="en-US" dirty="0"/>
          </a:p>
        </p:txBody>
      </p:sp>
      <p:graphicFrame>
        <p:nvGraphicFramePr>
          <p:cNvPr id="5" name="표 4"/>
          <p:cNvGraphicFramePr>
            <a:graphicFrameLocks noGrp="1"/>
          </p:cNvGraphicFramePr>
          <p:nvPr>
            <p:extLst>
              <p:ext uri="{D42A27DB-BD31-4B8C-83A1-F6EECF244321}">
                <p14:modId xmlns:p14="http://schemas.microsoft.com/office/powerpoint/2010/main" val="686580113"/>
              </p:ext>
            </p:extLst>
          </p:nvPr>
        </p:nvGraphicFramePr>
        <p:xfrm>
          <a:off x="810012" y="1325528"/>
          <a:ext cx="7848600" cy="1325880"/>
        </p:xfrm>
        <a:graphic>
          <a:graphicData uri="http://schemas.openxmlformats.org/drawingml/2006/table">
            <a:tbl>
              <a:tblPr firstRow="1" bandRow="1">
                <a:tableStyleId>{5940675A-B579-460E-94D1-54222C63F5DA}</a:tableStyleId>
              </a:tblPr>
              <a:tblGrid>
                <a:gridCol w="7848600"/>
              </a:tblGrid>
              <a:tr h="370840">
                <a:tc>
                  <a:txBody>
                    <a:bodyPr/>
                    <a:lstStyle/>
                    <a:p>
                      <a:pPr marL="180340" indent="0" algn="l" hangingPunct="0">
                        <a:spcAft>
                          <a:spcPts val="900"/>
                        </a:spcAft>
                        <a:buNone/>
                      </a:pPr>
                      <a:r>
                        <a:rPr lang="en-US" altLang="ko-KR" sz="1100" dirty="0" smtClean="0">
                          <a:solidFill>
                            <a:srgbClr val="000000"/>
                          </a:solidFill>
                          <a:effectLst/>
                          <a:latin typeface="Times New Roman"/>
                          <a:ea typeface="Times New Roman"/>
                        </a:rPr>
                        <a:t>4. A UE may access multiple slices simultaneously via a single RAN. In such case, those slices share some control plane functions, e.g. AMF and Network Slice Instance Selection Function. These common functions are collectively identified as CCNF (Common Control Network functions).</a:t>
                      </a:r>
                    </a:p>
                    <a:p>
                      <a:pPr marL="180340" indent="0" algn="l" hangingPunct="0">
                        <a:spcAft>
                          <a:spcPts val="900"/>
                        </a:spcAft>
                        <a:buNone/>
                      </a:pPr>
                      <a:r>
                        <a:rPr lang="en-US" altLang="ko-KR" sz="1100" dirty="0" smtClean="0">
                          <a:solidFill>
                            <a:srgbClr val="000000"/>
                          </a:solidFill>
                          <a:effectLst/>
                          <a:latin typeface="Times New Roman"/>
                          <a:ea typeface="Times New Roman"/>
                        </a:rPr>
                        <a:t>5. The CN part of network slice instance(s) serving a UE is selected by CN not RAN.</a:t>
                      </a:r>
                    </a:p>
                    <a:p>
                      <a:pPr marL="180340" indent="0" algn="l" hangingPunct="0">
                        <a:spcAft>
                          <a:spcPts val="900"/>
                        </a:spcAft>
                        <a:buNone/>
                      </a:pPr>
                      <a:r>
                        <a:rPr lang="en-US" altLang="ko-KR" sz="1100" dirty="0" smtClean="0">
                          <a:solidFill>
                            <a:srgbClr val="000000"/>
                          </a:solidFill>
                          <a:effectLst/>
                          <a:latin typeface="Times New Roman"/>
                          <a:ea typeface="Times New Roman"/>
                        </a:rPr>
                        <a:t>5a. The NSSF is one function of CCNF, which is a set of NFs including the AMF and the NSSF, and is used to select the NSI for the UE.</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130219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221968"/>
            <a:ext cx="8229600" cy="3134381"/>
          </a:xfrm>
        </p:spPr>
        <p:txBody>
          <a:bodyPr>
            <a:noAutofit/>
          </a:bodyPr>
          <a:lstStyle/>
          <a:p>
            <a:r>
              <a:rPr lang="en-US" sz="1200" dirty="0" smtClean="0"/>
              <a:t>Pros</a:t>
            </a:r>
          </a:p>
          <a:p>
            <a:pPr lvl="1"/>
            <a:r>
              <a:rPr lang="en-US" sz="1050" dirty="0" smtClean="0"/>
              <a:t>Centralizing the NSSF, the slice selection management will be easier, any changes in the slice configuration, need to update only one NSSF</a:t>
            </a:r>
          </a:p>
          <a:p>
            <a:pPr lvl="1"/>
            <a:endParaRPr lang="en-US" sz="1050" dirty="0" smtClean="0"/>
          </a:p>
          <a:p>
            <a:r>
              <a:rPr lang="en-US" sz="1200" dirty="0" smtClean="0"/>
              <a:t>Cons</a:t>
            </a:r>
          </a:p>
          <a:p>
            <a:pPr lvl="1"/>
            <a:r>
              <a:rPr lang="en-US" sz="1200" b="1" dirty="0" smtClean="0"/>
              <a:t>Scalability issues: </a:t>
            </a:r>
            <a:r>
              <a:rPr lang="en-US" sz="1200" dirty="0" smtClean="0"/>
              <a:t>NSSF may encounter </a:t>
            </a:r>
            <a:r>
              <a:rPr lang="en-US" sz="1200" dirty="0"/>
              <a:t>with </a:t>
            </a:r>
            <a:r>
              <a:rPr lang="en-US" sz="1200" dirty="0" smtClean="0"/>
              <a:t>bottlenecks and single point of failure</a:t>
            </a:r>
          </a:p>
          <a:p>
            <a:pPr lvl="1"/>
            <a:r>
              <a:rPr lang="en-US" sz="1200" b="1" dirty="0" smtClean="0"/>
              <a:t>High latency: </a:t>
            </a:r>
            <a:r>
              <a:rPr lang="en-US" sz="1200" dirty="0" smtClean="0"/>
              <a:t>distributed AMFs need to communicate with centralized NSSF for slice selection, which increases the latency to perform slice selection. Latency </a:t>
            </a:r>
            <a:r>
              <a:rPr lang="en-US" sz="1200" dirty="0"/>
              <a:t>is </a:t>
            </a:r>
            <a:r>
              <a:rPr lang="en-US" sz="1200" dirty="0" smtClean="0"/>
              <a:t>crucial for mission-critical application</a:t>
            </a:r>
          </a:p>
          <a:p>
            <a:pPr lvl="1"/>
            <a:r>
              <a:rPr lang="en-US" sz="1200" b="1" dirty="0" smtClean="0"/>
              <a:t>Signaling overhead: </a:t>
            </a:r>
            <a:r>
              <a:rPr lang="en-US" sz="1200" dirty="0" smtClean="0"/>
              <a:t>back and forth extra signaling from AMF and NSSF, which generate more signaling overheads in the network especially in the control plane</a:t>
            </a:r>
          </a:p>
          <a:p>
            <a:pPr lvl="1"/>
            <a:r>
              <a:rPr lang="en-US" sz="1200" b="1" dirty="0" smtClean="0"/>
              <a:t>New Interfaces </a:t>
            </a:r>
          </a:p>
          <a:p>
            <a:pPr lvl="2"/>
            <a:r>
              <a:rPr lang="en-US" sz="1050" b="1" dirty="0" smtClean="0"/>
              <a:t>With AMF: </a:t>
            </a:r>
            <a:r>
              <a:rPr lang="en-US" sz="1050" dirty="0" smtClean="0"/>
              <a:t>SA2 </a:t>
            </a:r>
            <a:r>
              <a:rPr lang="en-US" sz="1050" dirty="0"/>
              <a:t>need to standardized a new interface between AMF and NSSF, which leads to overall architecture impact</a:t>
            </a:r>
          </a:p>
          <a:p>
            <a:pPr lvl="2"/>
            <a:r>
              <a:rPr lang="en-US" sz="1050" b="1" dirty="0" smtClean="0"/>
              <a:t>With UDM: </a:t>
            </a:r>
            <a:r>
              <a:rPr lang="en-US" sz="1050" dirty="0" smtClean="0"/>
              <a:t>NSSF need an interface with UDM in order to extract the UE subscription data and select based on the subscription</a:t>
            </a:r>
          </a:p>
          <a:p>
            <a:pPr lvl="2"/>
            <a:r>
              <a:rPr lang="en-US" sz="1050" b="1" dirty="0" smtClean="0"/>
              <a:t>With NRF: </a:t>
            </a:r>
            <a:r>
              <a:rPr lang="en-US" sz="1050" dirty="0" smtClean="0"/>
              <a:t>NSSF may also required an interface with NRF in order to discovery the NFs (i.e. AMF, SMF, etc.,)</a:t>
            </a:r>
            <a:endParaRPr lang="en-US" sz="1050" b="1" dirty="0"/>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5</a:t>
            </a:fld>
            <a:endParaRPr kumimoji="1" lang="ja-JP" altLang="en-US" dirty="0"/>
          </a:p>
        </p:txBody>
      </p:sp>
      <p:sp>
        <p:nvSpPr>
          <p:cNvPr id="5" name="タイトル 29"/>
          <p:cNvSpPr>
            <a:spLocks noGrp="1"/>
          </p:cNvSpPr>
          <p:nvPr>
            <p:ph type="title"/>
          </p:nvPr>
        </p:nvSpPr>
        <p:spPr>
          <a:xfrm>
            <a:off x="457200" y="241176"/>
            <a:ext cx="8229600" cy="696789"/>
          </a:xfrm>
        </p:spPr>
        <p:txBody>
          <a:bodyPr>
            <a:normAutofit/>
          </a:bodyPr>
          <a:lstStyle/>
          <a:p>
            <a:pPr algn="l"/>
            <a:r>
              <a:rPr lang="en-US" altLang="ja-JP" sz="2800" b="1" dirty="0" smtClean="0"/>
              <a:t>Opt#1. NSSF </a:t>
            </a:r>
            <a:r>
              <a:rPr lang="en-US" altLang="ja-JP" sz="2800" b="1" dirty="0"/>
              <a:t>as a separate and independent function</a:t>
            </a:r>
          </a:p>
        </p:txBody>
      </p:sp>
      <p:sp>
        <p:nvSpPr>
          <p:cNvPr id="6" name="Rectangle 5"/>
          <p:cNvSpPr/>
          <p:nvPr/>
        </p:nvSpPr>
        <p:spPr>
          <a:xfrm>
            <a:off x="3915916" y="1339808"/>
            <a:ext cx="100811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NSSF</a:t>
            </a:r>
            <a:endParaRPr lang="en-US" b="1" dirty="0"/>
          </a:p>
        </p:txBody>
      </p:sp>
      <p:sp>
        <p:nvSpPr>
          <p:cNvPr id="7" name="Rectangle 6"/>
          <p:cNvSpPr/>
          <p:nvPr/>
        </p:nvSpPr>
        <p:spPr>
          <a:xfrm>
            <a:off x="2259732"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AMF1</a:t>
            </a:r>
            <a:endParaRPr lang="en-US" sz="1400" dirty="0"/>
          </a:p>
        </p:txBody>
      </p:sp>
      <p:sp>
        <p:nvSpPr>
          <p:cNvPr id="8" name="Rectangle 7"/>
          <p:cNvSpPr/>
          <p:nvPr/>
        </p:nvSpPr>
        <p:spPr>
          <a:xfrm>
            <a:off x="3331840"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AMF2</a:t>
            </a:r>
            <a:endParaRPr lang="en-US" sz="1400" dirty="0"/>
          </a:p>
        </p:txBody>
      </p:sp>
      <p:sp>
        <p:nvSpPr>
          <p:cNvPr id="9" name="Rectangle 8"/>
          <p:cNvSpPr/>
          <p:nvPr/>
        </p:nvSpPr>
        <p:spPr>
          <a:xfrm>
            <a:off x="4427984"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AMF3</a:t>
            </a:r>
            <a:endParaRPr lang="en-US" sz="1400" dirty="0"/>
          </a:p>
        </p:txBody>
      </p:sp>
      <p:sp>
        <p:nvSpPr>
          <p:cNvPr id="10" name="Rectangle 9"/>
          <p:cNvSpPr/>
          <p:nvPr/>
        </p:nvSpPr>
        <p:spPr>
          <a:xfrm>
            <a:off x="5524128" y="2280888"/>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AMF4</a:t>
            </a:r>
            <a:endParaRPr lang="en-US" sz="1400" dirty="0"/>
          </a:p>
        </p:txBody>
      </p:sp>
      <p:cxnSp>
        <p:nvCxnSpPr>
          <p:cNvPr id="12" name="Straight Connector 11"/>
          <p:cNvCxnSpPr>
            <a:stCxn id="7" idx="0"/>
            <a:endCxn id="6" idx="2"/>
          </p:cNvCxnSpPr>
          <p:nvPr/>
        </p:nvCxnSpPr>
        <p:spPr>
          <a:xfrm flipV="1">
            <a:off x="2619772" y="1699848"/>
            <a:ext cx="1800200"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8" idx="0"/>
            <a:endCxn id="6" idx="2"/>
          </p:cNvCxnSpPr>
          <p:nvPr/>
        </p:nvCxnSpPr>
        <p:spPr>
          <a:xfrm flipV="1">
            <a:off x="3691880" y="1699848"/>
            <a:ext cx="728092"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0"/>
            <a:endCxn id="6" idx="2"/>
          </p:cNvCxnSpPr>
          <p:nvPr/>
        </p:nvCxnSpPr>
        <p:spPr>
          <a:xfrm flipH="1" flipV="1">
            <a:off x="4419972" y="1699848"/>
            <a:ext cx="368052"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0"/>
            <a:endCxn id="6" idx="2"/>
          </p:cNvCxnSpPr>
          <p:nvPr/>
        </p:nvCxnSpPr>
        <p:spPr>
          <a:xfrm flipH="1" flipV="1">
            <a:off x="4419972" y="1699848"/>
            <a:ext cx="1464196" cy="58104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876256" y="1327872"/>
            <a:ext cx="2040880" cy="369332"/>
          </a:xfrm>
          <a:prstGeom prst="rect">
            <a:avLst/>
          </a:prstGeom>
          <a:noFill/>
        </p:spPr>
        <p:txBody>
          <a:bodyPr wrap="none" rtlCol="0">
            <a:spAutoFit/>
          </a:bodyPr>
          <a:lstStyle/>
          <a:p>
            <a:r>
              <a:rPr lang="en-US" dirty="0" smtClean="0"/>
              <a:t>Centralized location</a:t>
            </a:r>
            <a:endParaRPr lang="en-US" dirty="0"/>
          </a:p>
        </p:txBody>
      </p:sp>
      <p:sp>
        <p:nvSpPr>
          <p:cNvPr id="20" name="TextBox 19"/>
          <p:cNvSpPr txBox="1"/>
          <p:nvPr/>
        </p:nvSpPr>
        <p:spPr>
          <a:xfrm>
            <a:off x="6944424" y="2276872"/>
            <a:ext cx="2038250" cy="369332"/>
          </a:xfrm>
          <a:prstGeom prst="rect">
            <a:avLst/>
          </a:prstGeom>
          <a:noFill/>
        </p:spPr>
        <p:txBody>
          <a:bodyPr wrap="none" rtlCol="0">
            <a:spAutoFit/>
          </a:bodyPr>
          <a:lstStyle/>
          <a:p>
            <a:r>
              <a:rPr lang="en-US" dirty="0" smtClean="0"/>
              <a:t>Distributed location</a:t>
            </a:r>
            <a:endParaRPr lang="en-US" dirty="0"/>
          </a:p>
        </p:txBody>
      </p:sp>
      <p:sp>
        <p:nvSpPr>
          <p:cNvPr id="17" name="Rectangle 16"/>
          <p:cNvSpPr/>
          <p:nvPr/>
        </p:nvSpPr>
        <p:spPr>
          <a:xfrm>
            <a:off x="5604148" y="1338985"/>
            <a:ext cx="1008112" cy="36004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UDM</a:t>
            </a:r>
            <a:endParaRPr lang="en-US" b="1" dirty="0"/>
          </a:p>
        </p:txBody>
      </p:sp>
      <p:cxnSp>
        <p:nvCxnSpPr>
          <p:cNvPr id="11" name="Straight Connector 10"/>
          <p:cNvCxnSpPr>
            <a:stCxn id="6" idx="3"/>
            <a:endCxn id="17" idx="1"/>
          </p:cNvCxnSpPr>
          <p:nvPr/>
        </p:nvCxnSpPr>
        <p:spPr>
          <a:xfrm flipV="1">
            <a:off x="4924028" y="1519005"/>
            <a:ext cx="680120" cy="82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840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229600" cy="4929411"/>
          </a:xfrm>
        </p:spPr>
        <p:txBody>
          <a:bodyPr>
            <a:normAutofit/>
          </a:bodyPr>
          <a:lstStyle/>
          <a:p>
            <a:r>
              <a:rPr lang="en-US" sz="1600" dirty="0"/>
              <a:t>TS 23.501 </a:t>
            </a:r>
            <a:r>
              <a:rPr lang="en-US" sz="1600" dirty="0" smtClean="0"/>
              <a:t>conclusion on SMF Selection</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Pros</a:t>
            </a:r>
          </a:p>
          <a:p>
            <a:pPr lvl="1"/>
            <a:r>
              <a:rPr lang="en-US" sz="1200" dirty="0" smtClean="0"/>
              <a:t>AMF already incorporated NSSF functions e.g. AMF selects the SMF function based </a:t>
            </a:r>
            <a:r>
              <a:rPr lang="en-US" sz="1200" dirty="0"/>
              <a:t>on S-NSSAI (</a:t>
            </a:r>
            <a:r>
              <a:rPr lang="en-US" altLang="ko-KR" sz="1200" i="1" dirty="0"/>
              <a:t>Clause 6.3.2 in TS 23.501</a:t>
            </a:r>
            <a:r>
              <a:rPr lang="en-US" sz="1200" dirty="0"/>
              <a:t>). </a:t>
            </a:r>
            <a:endParaRPr lang="en-US" sz="1200" dirty="0" smtClean="0"/>
          </a:p>
          <a:p>
            <a:pPr lvl="1"/>
            <a:r>
              <a:rPr lang="en-US" sz="1200" dirty="0" smtClean="0"/>
              <a:t>SA2 </a:t>
            </a:r>
            <a:r>
              <a:rPr lang="en-US" sz="1200" dirty="0"/>
              <a:t>doesn’t </a:t>
            </a:r>
            <a:r>
              <a:rPr lang="en-US" sz="1200" dirty="0" smtClean="0"/>
              <a:t>required to </a:t>
            </a:r>
            <a:r>
              <a:rPr lang="en-US" sz="1200" dirty="0"/>
              <a:t>standardize new </a:t>
            </a:r>
            <a:r>
              <a:rPr lang="en-US" sz="1200" dirty="0" smtClean="0"/>
              <a:t>interfaces </a:t>
            </a:r>
            <a:r>
              <a:rPr lang="en-US" sz="1200" dirty="0"/>
              <a:t>and doesn’t have overall architecture impact</a:t>
            </a:r>
          </a:p>
          <a:p>
            <a:pPr lvl="1"/>
            <a:r>
              <a:rPr lang="en-US" sz="1200" dirty="0"/>
              <a:t>Doesn’t required extra </a:t>
            </a:r>
            <a:r>
              <a:rPr lang="en-US" sz="1200" dirty="0" smtClean="0"/>
              <a:t>signaling for selection of a slice and their functions</a:t>
            </a:r>
          </a:p>
          <a:p>
            <a:pPr lvl="1"/>
            <a:r>
              <a:rPr lang="en-US" sz="1200" dirty="0" smtClean="0"/>
              <a:t>Slice selection is much faster, since it doesn’t required to communicate with external entity like Opt#1 i.e. communicated latency reduced</a:t>
            </a:r>
          </a:p>
          <a:p>
            <a:pPr marL="457200" lvl="1" indent="0">
              <a:buNone/>
            </a:pPr>
            <a:r>
              <a:rPr lang="en-US" sz="1200" dirty="0" smtClean="0"/>
              <a:t> </a:t>
            </a:r>
          </a:p>
          <a:p>
            <a:r>
              <a:rPr lang="en-US" sz="1600" dirty="0" smtClean="0"/>
              <a:t>Cons</a:t>
            </a:r>
          </a:p>
          <a:p>
            <a:pPr lvl="1"/>
            <a:r>
              <a:rPr lang="en-US" sz="1200" dirty="0" smtClean="0"/>
              <a:t>Management complexity increases, since any changes in the slice configuration, operator need to update respective effected AMFs</a:t>
            </a: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6</a:t>
            </a:fld>
            <a:endParaRPr kumimoji="1" lang="ja-JP" altLang="en-US"/>
          </a:p>
        </p:txBody>
      </p:sp>
      <p:sp>
        <p:nvSpPr>
          <p:cNvPr id="5" name="タイトル 29"/>
          <p:cNvSpPr>
            <a:spLocks noGrp="1"/>
          </p:cNvSpPr>
          <p:nvPr>
            <p:ph type="title"/>
          </p:nvPr>
        </p:nvSpPr>
        <p:spPr>
          <a:xfrm>
            <a:off x="457200" y="241176"/>
            <a:ext cx="8229600" cy="696789"/>
          </a:xfrm>
        </p:spPr>
        <p:txBody>
          <a:bodyPr>
            <a:normAutofit/>
          </a:bodyPr>
          <a:lstStyle/>
          <a:p>
            <a:pPr algn="l"/>
            <a:r>
              <a:rPr lang="en-US" altLang="ja-JP" sz="2800" b="1" dirty="0" smtClean="0"/>
              <a:t>Opt#2. </a:t>
            </a:r>
            <a:r>
              <a:rPr lang="en-US" altLang="ja-JP" sz="2800" b="1" dirty="0"/>
              <a:t>NSSF is Co-located with </a:t>
            </a:r>
            <a:r>
              <a:rPr lang="en-US" altLang="ja-JP" sz="2800" b="1" dirty="0" smtClean="0"/>
              <a:t>AMF</a:t>
            </a:r>
            <a:endParaRPr lang="en-US" altLang="ja-JP" sz="2800" b="1" dirty="0"/>
          </a:p>
        </p:txBody>
      </p:sp>
      <p:graphicFrame>
        <p:nvGraphicFramePr>
          <p:cNvPr id="6" name="표 4"/>
          <p:cNvGraphicFramePr>
            <a:graphicFrameLocks noGrp="1"/>
          </p:cNvGraphicFramePr>
          <p:nvPr>
            <p:extLst>
              <p:ext uri="{D42A27DB-BD31-4B8C-83A1-F6EECF244321}">
                <p14:modId xmlns:p14="http://schemas.microsoft.com/office/powerpoint/2010/main" val="3200544292"/>
              </p:ext>
            </p:extLst>
          </p:nvPr>
        </p:nvGraphicFramePr>
        <p:xfrm>
          <a:off x="683840" y="1594108"/>
          <a:ext cx="7848600" cy="1546860"/>
        </p:xfrm>
        <a:graphic>
          <a:graphicData uri="http://schemas.openxmlformats.org/drawingml/2006/table">
            <a:tbl>
              <a:tblPr firstRow="1" bandRow="1">
                <a:tableStyleId>{5940675A-B579-460E-94D1-54222C63F5DA}</a:tableStyleId>
              </a:tblPr>
              <a:tblGrid>
                <a:gridCol w="7848600"/>
              </a:tblGrid>
              <a:tr h="370840">
                <a:tc>
                  <a:txBody>
                    <a:bodyPr/>
                    <a:lstStyle/>
                    <a:p>
                      <a:pPr marL="180340" indent="0" algn="l" hangingPunct="0">
                        <a:spcAft>
                          <a:spcPts val="900"/>
                        </a:spcAft>
                        <a:buNone/>
                      </a:pPr>
                      <a:r>
                        <a:rPr lang="en-US" altLang="ko-KR" sz="1100" dirty="0" smtClean="0">
                          <a:solidFill>
                            <a:srgbClr val="000000"/>
                          </a:solidFill>
                          <a:effectLst/>
                          <a:latin typeface="Times New Roman"/>
                          <a:ea typeface="Times New Roman"/>
                        </a:rPr>
                        <a:t>Clause</a:t>
                      </a:r>
                      <a:r>
                        <a:rPr lang="en-US" altLang="ko-KR" sz="1100" baseline="0" dirty="0" smtClean="0">
                          <a:solidFill>
                            <a:srgbClr val="000000"/>
                          </a:solidFill>
                          <a:effectLst/>
                          <a:latin typeface="Times New Roman"/>
                          <a:ea typeface="Times New Roman"/>
                        </a:rPr>
                        <a:t> </a:t>
                      </a:r>
                      <a:r>
                        <a:rPr lang="en-US" altLang="ko-KR" sz="1100" dirty="0" smtClean="0">
                          <a:solidFill>
                            <a:srgbClr val="000000"/>
                          </a:solidFill>
                          <a:effectLst/>
                          <a:latin typeface="Times New Roman"/>
                          <a:ea typeface="Times New Roman"/>
                        </a:rPr>
                        <a:t>6.3.2</a:t>
                      </a:r>
                      <a:r>
                        <a:rPr lang="en-US" altLang="ko-KR" sz="1100" baseline="0" dirty="0" smtClean="0">
                          <a:solidFill>
                            <a:srgbClr val="000000"/>
                          </a:solidFill>
                          <a:effectLst/>
                          <a:latin typeface="Times New Roman"/>
                          <a:ea typeface="Times New Roman"/>
                        </a:rPr>
                        <a:t> </a:t>
                      </a:r>
                      <a:r>
                        <a:rPr lang="en-US" altLang="ko-KR" sz="1100" dirty="0" smtClean="0">
                          <a:solidFill>
                            <a:srgbClr val="000000"/>
                          </a:solidFill>
                          <a:effectLst/>
                          <a:latin typeface="Times New Roman"/>
                          <a:ea typeface="Times New Roman"/>
                        </a:rPr>
                        <a:t>SMF selection function</a:t>
                      </a:r>
                    </a:p>
                    <a:p>
                      <a:pPr marL="180340" indent="0" algn="l" hangingPunct="0">
                        <a:spcAft>
                          <a:spcPts val="0"/>
                        </a:spcAft>
                        <a:buNone/>
                      </a:pPr>
                      <a:r>
                        <a:rPr lang="en-US" altLang="ko-KR" sz="1100" dirty="0" smtClean="0">
                          <a:solidFill>
                            <a:srgbClr val="000000"/>
                          </a:solidFill>
                          <a:effectLst/>
                          <a:latin typeface="Times New Roman"/>
                          <a:ea typeface="Times New Roman"/>
                        </a:rPr>
                        <a:t>The SMF selection function is supported by the AMF and is used to allocate an SMF that shall manage the PDU Session.</a:t>
                      </a:r>
                    </a:p>
                    <a:p>
                      <a:pPr marL="180340" indent="0" algn="l" hangingPunct="0">
                        <a:spcAft>
                          <a:spcPts val="0"/>
                        </a:spcAft>
                        <a:buNone/>
                      </a:pPr>
                      <a:r>
                        <a:rPr lang="en-US" altLang="ko-KR" sz="1100" dirty="0" smtClean="0">
                          <a:solidFill>
                            <a:srgbClr val="000000"/>
                          </a:solidFill>
                          <a:effectLst/>
                          <a:latin typeface="Times New Roman"/>
                          <a:ea typeface="Times New Roman"/>
                        </a:rPr>
                        <a:t>The SMF selection function in AMF is applicable to both 3GPP access and non-3GPP access.</a:t>
                      </a:r>
                    </a:p>
                    <a:p>
                      <a:pPr marL="180340" indent="0" algn="l" hangingPunct="0">
                        <a:spcAft>
                          <a:spcPts val="0"/>
                        </a:spcAft>
                        <a:buNone/>
                      </a:pPr>
                      <a:r>
                        <a:rPr lang="en-US" altLang="ko-KR" sz="1100" dirty="0" smtClean="0">
                          <a:solidFill>
                            <a:srgbClr val="000000"/>
                          </a:solidFill>
                          <a:effectLst/>
                          <a:latin typeface="Times New Roman"/>
                          <a:ea typeface="Times New Roman"/>
                        </a:rPr>
                        <a:t>The following factors may be considered during the SMF selection:</a:t>
                      </a:r>
                    </a:p>
                    <a:p>
                      <a:pPr marL="351790" indent="-171450" algn="l" hangingPunct="0">
                        <a:spcAft>
                          <a:spcPts val="0"/>
                        </a:spcAft>
                        <a:buFont typeface="Arial" panose="020B0604020202020204" pitchFamily="34" charset="0"/>
                        <a:buChar char="•"/>
                      </a:pPr>
                      <a:r>
                        <a:rPr lang="en-US" altLang="ko-KR" sz="1100" dirty="0" smtClean="0">
                          <a:solidFill>
                            <a:srgbClr val="000000"/>
                          </a:solidFill>
                          <a:effectLst/>
                          <a:latin typeface="Times New Roman"/>
                          <a:ea typeface="Times New Roman"/>
                        </a:rPr>
                        <a:t>Selected Data Network Name (DNN).</a:t>
                      </a:r>
                    </a:p>
                    <a:p>
                      <a:pPr marL="351790" indent="-171450" algn="l" hangingPunct="0">
                        <a:spcAft>
                          <a:spcPts val="0"/>
                        </a:spcAft>
                        <a:buFont typeface="Arial" panose="020B0604020202020204" pitchFamily="34" charset="0"/>
                        <a:buChar char="•"/>
                      </a:pPr>
                      <a:r>
                        <a:rPr lang="en-US" altLang="ko-KR" sz="1100" b="1" dirty="0" smtClean="0">
                          <a:solidFill>
                            <a:srgbClr val="000000"/>
                          </a:solidFill>
                          <a:effectLst/>
                          <a:latin typeface="Times New Roman"/>
                          <a:ea typeface="Times New Roman"/>
                        </a:rPr>
                        <a:t>S-NSSAI.</a:t>
                      </a:r>
                    </a:p>
                    <a:p>
                      <a:pPr marL="180340" indent="0" algn="l" hangingPunct="0">
                        <a:spcAft>
                          <a:spcPts val="900"/>
                        </a:spcAft>
                        <a:buNone/>
                      </a:pPr>
                      <a:r>
                        <a:rPr lang="en-GB" altLang="ko-KR" sz="1100" dirty="0" smtClean="0">
                          <a:solidFill>
                            <a:srgbClr val="FF0000"/>
                          </a:solidFill>
                          <a:effectLst/>
                          <a:latin typeface="Times New Roman"/>
                          <a:ea typeface="Times New Roman"/>
                        </a:rPr>
                        <a:t>EN: </a:t>
                      </a:r>
                      <a:r>
                        <a:rPr lang="en-US" altLang="ko-KR" sz="1100" dirty="0" smtClean="0">
                          <a:solidFill>
                            <a:srgbClr val="000000"/>
                          </a:solidFill>
                          <a:effectLst/>
                          <a:latin typeface="Times New Roman"/>
                          <a:ea typeface="Times New Roman"/>
                        </a:rPr>
                        <a:t>It is FFS what other information may be considered for SMF selection. It is also FFS what parts of S-NSSAI is considered, e.g. whether both SST and ST is used or only SST.</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419087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1800" dirty="0" smtClean="0"/>
              <a:t>Clause 6.2.6</a:t>
            </a:r>
          </a:p>
          <a:p>
            <a:pPr lvl="1"/>
            <a:r>
              <a:rPr lang="en-US" sz="1400" dirty="0" smtClean="0"/>
              <a:t>NRF </a:t>
            </a:r>
            <a:r>
              <a:rPr lang="en-US" sz="1400" dirty="0"/>
              <a:t>is a service discovery function. Receive NF Discovery Request from NF instance, and provides the information of the discovered NF instances (be discovered) to the NF instance</a:t>
            </a:r>
            <a:r>
              <a:rPr lang="en-US" sz="1400" dirty="0" smtClean="0"/>
              <a:t>.</a:t>
            </a:r>
          </a:p>
          <a:p>
            <a:pPr marL="457200" lvl="1" indent="0">
              <a:buNone/>
            </a:pPr>
            <a:endParaRPr lang="en-US" sz="1400" dirty="0"/>
          </a:p>
          <a:p>
            <a:r>
              <a:rPr lang="en-US" sz="1800" dirty="0" smtClean="0"/>
              <a:t>Pros</a:t>
            </a:r>
          </a:p>
          <a:p>
            <a:pPr lvl="1"/>
            <a:r>
              <a:rPr lang="en-US" sz="1400" dirty="0" smtClean="0"/>
              <a:t>Doesn’t required new interface and overall architecture will not be impacted.</a:t>
            </a:r>
          </a:p>
          <a:p>
            <a:pPr lvl="1"/>
            <a:r>
              <a:rPr lang="en-US" sz="1400" dirty="0" smtClean="0"/>
              <a:t>AMF utilizes </a:t>
            </a:r>
            <a:r>
              <a:rPr lang="en-US" sz="1400" dirty="0"/>
              <a:t>the </a:t>
            </a:r>
            <a:r>
              <a:rPr lang="en-US" sz="1400" dirty="0" smtClean="0"/>
              <a:t>NRF </a:t>
            </a:r>
            <a:r>
              <a:rPr lang="en-US" sz="1400" dirty="0"/>
              <a:t>to discover the SMF </a:t>
            </a:r>
            <a:r>
              <a:rPr lang="en-US" sz="1400" dirty="0" smtClean="0"/>
              <a:t>instance (clause 6.3.2), existing discovery mechanism required to enhance in order to select the network slice in addition to function discovery </a:t>
            </a:r>
          </a:p>
          <a:p>
            <a:pPr marL="457200" lvl="1" indent="0">
              <a:buNone/>
            </a:pPr>
            <a:endParaRPr lang="en-US" sz="1400" dirty="0" smtClean="0"/>
          </a:p>
          <a:p>
            <a:r>
              <a:rPr lang="en-US" sz="1800" dirty="0" smtClean="0"/>
              <a:t>Cons</a:t>
            </a:r>
          </a:p>
          <a:p>
            <a:pPr lvl="1"/>
            <a:r>
              <a:rPr lang="en-US" sz="1400" dirty="0" smtClean="0"/>
              <a:t>NRF is design to discovery the network function, for slice selection significate impact to the existing NRF terminology and also may required to new selection features </a:t>
            </a:r>
          </a:p>
          <a:p>
            <a:pPr lvl="1"/>
            <a:r>
              <a:rPr lang="en-US" sz="1400" dirty="0" smtClean="0"/>
              <a:t>If NRF already does selection of slice and their functions, it has significate impact to AMF (AMF already support the selection of SMF, which doesn’t required any more)</a:t>
            </a:r>
          </a:p>
          <a:p>
            <a:pPr marL="457200" lvl="1" indent="0">
              <a:buNone/>
            </a:pPr>
            <a:r>
              <a:rPr lang="en-US" sz="1400" dirty="0" smtClean="0"/>
              <a:t> </a:t>
            </a: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7</a:t>
            </a:fld>
            <a:endParaRPr kumimoji="1" lang="ja-JP" altLang="en-US"/>
          </a:p>
        </p:txBody>
      </p:sp>
      <p:sp>
        <p:nvSpPr>
          <p:cNvPr id="5" name="タイトル 29"/>
          <p:cNvSpPr txBox="1">
            <a:spLocks/>
          </p:cNvSpPr>
          <p:nvPr/>
        </p:nvSpPr>
        <p:spPr>
          <a:xfrm>
            <a:off x="457200" y="241176"/>
            <a:ext cx="8229600" cy="69678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2800" b="1" dirty="0"/>
              <a:t>Opt#3. NSSF is </a:t>
            </a:r>
            <a:r>
              <a:rPr lang="en-US" altLang="ja-JP" sz="2800" b="1" dirty="0" smtClean="0"/>
              <a:t>co-located </a:t>
            </a:r>
            <a:r>
              <a:rPr lang="en-US" altLang="ja-JP" sz="2800" b="1" dirty="0"/>
              <a:t>with NRF</a:t>
            </a:r>
          </a:p>
        </p:txBody>
      </p:sp>
    </p:spTree>
    <p:extLst>
      <p:ext uri="{BB962C8B-B14F-4D97-AF65-F5344CB8AC3E}">
        <p14:creationId xmlns:p14="http://schemas.microsoft.com/office/powerpoint/2010/main" val="2950730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8388"/>
            <a:ext cx="8229600" cy="4525963"/>
          </a:xfrm>
        </p:spPr>
        <p:txBody>
          <a:bodyPr>
            <a:normAutofit lnSpcReduction="10000"/>
          </a:bodyPr>
          <a:lstStyle/>
          <a:p>
            <a:r>
              <a:rPr lang="en-US" sz="2800" dirty="0" smtClean="0"/>
              <a:t>After evaluation of these possible options, Opt#2 (i.e</a:t>
            </a:r>
            <a:r>
              <a:rPr lang="en-US" sz="2800" dirty="0"/>
              <a:t>. NSSF is </a:t>
            </a:r>
            <a:r>
              <a:rPr lang="en-US" sz="2800" dirty="0" smtClean="0"/>
              <a:t>part of AMF</a:t>
            </a:r>
            <a:r>
              <a:rPr lang="en-US" sz="2800" dirty="0" smtClean="0"/>
              <a:t>) as a way forward for NSSF position, since</a:t>
            </a:r>
          </a:p>
          <a:p>
            <a:pPr lvl="1"/>
            <a:r>
              <a:rPr lang="en-US" sz="2400" dirty="0" smtClean="0"/>
              <a:t>AMF shall select the SMF based on parameter defined in clause 6.3.2</a:t>
            </a:r>
          </a:p>
          <a:p>
            <a:pPr lvl="1"/>
            <a:r>
              <a:rPr lang="en-US" sz="2400" dirty="0" smtClean="0"/>
              <a:t>AMF already support of slice selection mechanism based on S-NSSAI</a:t>
            </a:r>
          </a:p>
          <a:p>
            <a:pPr lvl="1"/>
            <a:r>
              <a:rPr lang="en-US" sz="2400" dirty="0" smtClean="0"/>
              <a:t>Doesn’t have overall architecture impact</a:t>
            </a:r>
          </a:p>
          <a:p>
            <a:pPr lvl="1"/>
            <a:r>
              <a:rPr lang="en-US" sz="2400" dirty="0" smtClean="0"/>
              <a:t>SA2 doesn’t required to standardize </a:t>
            </a:r>
            <a:r>
              <a:rPr lang="en-US" sz="2400" dirty="0" smtClean="0"/>
              <a:t>a new NSSF</a:t>
            </a:r>
            <a:r>
              <a:rPr lang="en-US" sz="2400" dirty="0" smtClean="0"/>
              <a:t>, selection function in AMF can be enhanced if there are any missing function/procedure required </a:t>
            </a:r>
            <a:r>
              <a:rPr lang="en-US" sz="2000" dirty="0" smtClean="0"/>
              <a:t> </a:t>
            </a:r>
          </a:p>
          <a:p>
            <a:pPr lvl="1"/>
            <a:endParaRPr lang="en-US" sz="2400" dirty="0" smtClean="0"/>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8</a:t>
            </a:fld>
            <a:endParaRPr kumimoji="1" lang="ja-JP" altLang="en-US"/>
          </a:p>
        </p:txBody>
      </p:sp>
      <p:sp>
        <p:nvSpPr>
          <p:cNvPr id="5" name="タイトル 29"/>
          <p:cNvSpPr txBox="1">
            <a:spLocks/>
          </p:cNvSpPr>
          <p:nvPr/>
        </p:nvSpPr>
        <p:spPr>
          <a:xfrm>
            <a:off x="457200" y="241176"/>
            <a:ext cx="8229600" cy="69678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2800" b="1" dirty="0" smtClean="0"/>
              <a:t>Conclusion</a:t>
            </a:r>
            <a:endParaRPr lang="en-US" altLang="ja-JP" sz="2800" b="1" dirty="0"/>
          </a:p>
        </p:txBody>
      </p:sp>
    </p:spTree>
    <p:extLst>
      <p:ext uri="{BB962C8B-B14F-4D97-AF65-F5344CB8AC3E}">
        <p14:creationId xmlns:p14="http://schemas.microsoft.com/office/powerpoint/2010/main" val="420135369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TotalTime>
  <Words>1163</Words>
  <Application>Microsoft Office PowerPoint</Application>
  <PresentationFormat>On-screen Show (4:3)</PresentationFormat>
  <Paragraphs>134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맑은 고딕</vt:lpstr>
      <vt:lpstr>ＭＳ Ｐゴシック</vt:lpstr>
      <vt:lpstr>Arial</vt:lpstr>
      <vt:lpstr>Calibri</vt:lpstr>
      <vt:lpstr>Times New Roman</vt:lpstr>
      <vt:lpstr>Wingdings</vt:lpstr>
      <vt:lpstr>Office ​​テーマ</vt:lpstr>
      <vt:lpstr>Position of Network Slice Selection Function (NSSF) in overall architecture</vt:lpstr>
      <vt:lpstr>NSSF definition</vt:lpstr>
      <vt:lpstr>Slice selection by NSSF</vt:lpstr>
      <vt:lpstr>Position of NSSF in overall architecture </vt:lpstr>
      <vt:lpstr>Opt#1. NSSF as a separate and independent function</vt:lpstr>
      <vt:lpstr>Opt#2. NSSF is Co-located with AMF</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[DECOR] Discussion on GUTI sync</dc:title>
  <dc:creator>nttdocomo</dc:creator>
  <cp:lastModifiedBy>DCM</cp:lastModifiedBy>
  <cp:revision>210</cp:revision>
  <dcterms:created xsi:type="dcterms:W3CDTF">2015-03-18T03:35:10Z</dcterms:created>
  <dcterms:modified xsi:type="dcterms:W3CDTF">2017-02-07T13:07:23Z</dcterms:modified>
</cp:coreProperties>
</file>