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573" r:id="rId3"/>
    <p:sldId id="576" r:id="rId4"/>
    <p:sldId id="577" r:id="rId5"/>
    <p:sldId id="588" r:id="rId6"/>
    <p:sldId id="585" r:id="rId7"/>
    <p:sldId id="586" r:id="rId8"/>
    <p:sldId id="587" r:id="rId9"/>
    <p:sldId id="5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72732F"/>
    <a:srgbClr val="B1D254"/>
    <a:srgbClr val="C6D254"/>
    <a:srgbClr val="2A6EA8"/>
    <a:srgbClr val="FF3300"/>
    <a:srgbClr val="5C88D0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6" autoAdjust="0"/>
    <p:restoredTop sz="94629" autoAdjust="0"/>
  </p:normalViewPr>
  <p:slideViewPr>
    <p:cSldViewPr snapToGrid="0">
      <p:cViewPr>
        <p:scale>
          <a:sx n="100" d="100"/>
          <a:sy n="100" d="100"/>
        </p:scale>
        <p:origin x="-74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F6952E9-6181-43C1-BDC6-4A1C95831F5C}" type="datetime1">
              <a:rPr lang="en-US"/>
              <a:pPr>
                <a:defRPr/>
              </a:pPr>
              <a:t>7/5/2016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3B39202-ADEF-4CEE-B8D2-84F65D4C3473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A937C8D-DAA2-4350-90F9-46F6CC6DE97B}" type="datetime1">
              <a:rPr lang="en-US"/>
              <a:pPr>
                <a:defRPr/>
              </a:pPr>
              <a:t>7/5/2016</a:t>
            </a:fld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7FCC17B-2058-4B63-B663-9B534F5BB85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A5D7CA-BEB3-4DDA-8C56-D27461ACD18B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6950" y="403225"/>
            <a:ext cx="4803775" cy="3603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8167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6950" y="403225"/>
            <a:ext cx="4803775" cy="3603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E97663-D53D-4421-A2F3-0C076A0529F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8167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12862-CE43-49A0-BE7F-656BDFE9F070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33E47-8DB1-4958-BE21-B95D0540A015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228600"/>
            <a:ext cx="2097087" cy="6056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2600" y="228600"/>
            <a:ext cx="6142038" cy="6056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8F95A-D8F3-43EA-AB6A-7CA69025F4A9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12233" y="6483350"/>
            <a:ext cx="490451" cy="222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60FA1-019B-483F-8DD8-D2CE379BBF4C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8305C-BA38-4835-A176-EDB401CB9C8F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6E249-240A-46A6-B78B-F69E5706AEBE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5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567E8-B7BF-4380-A598-30D9621720C3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7EDD3-121D-40DD-B3F6-51F527D86F4E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8440B-854D-44E8-A1A2-A1E83FB56FD1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4B066-B8CD-4E81-8641-2085D2C13CB2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A190A-AD87-4B5C-8D64-7F2D1B2EA8EE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74896-659A-4B72-AD79-1041D84C147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0547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pic>
        <p:nvPicPr>
          <p:cNvPr id="1027" name="Picture 7" descr="green2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2600" y="228600"/>
            <a:ext cx="6834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68550022-9F1B-4E8E-9E4C-0660C6B109E7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  <p:pic>
        <p:nvPicPr>
          <p:cNvPr id="1032" name="Picture 7" descr="green2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6" descr="3GPP_TM_RD.jp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3" descr="green2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36" name="Text Box 16"/>
          <p:cNvSpPr txBox="1">
            <a:spLocks noChangeArrowheads="1"/>
          </p:cNvSpPr>
          <p:nvPr userDrawn="1"/>
        </p:nvSpPr>
        <p:spPr bwMode="auto">
          <a:xfrm>
            <a:off x="622300" y="6427788"/>
            <a:ext cx="57927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bg1"/>
                </a:solidFill>
              </a:rPr>
              <a:t>© 3GPP 2010 – </a:t>
            </a:r>
            <a:r>
              <a:rPr lang="en-GB" dirty="0" smtClean="0">
                <a:solidFill>
                  <a:schemeClr val="bg1"/>
                </a:solidFill>
              </a:rPr>
              <a:t>11 - 15 Jul 2016, Vienna, AT – </a:t>
            </a:r>
            <a:r>
              <a:rPr lang="en-GB" dirty="0" smtClean="0">
                <a:solidFill>
                  <a:schemeClr val="bg1"/>
                </a:solidFill>
              </a:rPr>
              <a:t>S2-163708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F2495DA-AEF2-44C0-9CC4-1317009EED79}" type="slidenum">
              <a:rPr lang="en-GB" smtClean="0"/>
              <a:pPr/>
              <a:t>1</a:t>
            </a:fld>
            <a:endParaRPr lang="en-GB" smtClean="0"/>
          </a:p>
        </p:txBody>
      </p:sp>
      <p:pic>
        <p:nvPicPr>
          <p:cNvPr id="2051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/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Proposal on </a:t>
            </a:r>
            <a:r>
              <a:rPr lang="en-GB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NextGen</a:t>
            </a: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Architecture</a:t>
            </a:r>
            <a:b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Top-Down Approach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3" name="Subtitle 6"/>
          <p:cNvSpPr>
            <a:spLocks noGrp="1"/>
          </p:cNvSpPr>
          <p:nvPr>
            <p:ph type="subTitle" idx="4294967295"/>
          </p:nvPr>
        </p:nvSpPr>
        <p:spPr>
          <a:xfrm>
            <a:off x="1417638" y="3894138"/>
            <a:ext cx="6524625" cy="1870075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>
                <a:latin typeface="Arial" charset="0"/>
              </a:rPr>
              <a:t>Deutsche Telekom AG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de-AT" sz="3200" dirty="0" smtClean="0"/>
              <a:t>S2-163708</a:t>
            </a:r>
            <a:endParaRPr lang="en-US" sz="3200" dirty="0" smtClean="0">
              <a:latin typeface="Arial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US" sz="3200" dirty="0" smtClean="0">
              <a:latin typeface="Arial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GB" sz="2400" dirty="0" smtClean="0">
              <a:latin typeface="Arial" charset="0"/>
            </a:endParaRPr>
          </a:p>
        </p:txBody>
      </p:sp>
      <p:sp>
        <p:nvSpPr>
          <p:cNvPr id="2054" name="Slide Number Placeholder 4"/>
          <p:cNvSpPr txBox="1">
            <a:spLocks noGrp="1"/>
          </p:cNvSpPr>
          <p:nvPr/>
        </p:nvSpPr>
        <p:spPr bwMode="auto">
          <a:xfrm>
            <a:off x="8532813" y="645795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1CECA42-09FC-46E3-A66A-78EFC0D0CF60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3"/>
            <a:ext cx="6842125" cy="1125537"/>
          </a:xfrm>
          <a:noFill/>
        </p:spPr>
        <p:txBody>
          <a:bodyPr/>
          <a:lstStyle/>
          <a:p>
            <a:r>
              <a:rPr lang="en-US" sz="3600" dirty="0" smtClean="0"/>
              <a:t>Background</a:t>
            </a:r>
            <a:endParaRPr lang="en-GB" sz="3600" dirty="0" smtClean="0">
              <a:latin typeface="Arial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07950" y="1057275"/>
            <a:ext cx="8601075" cy="5086350"/>
          </a:xfrm>
          <a:noFill/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600" dirty="0" smtClean="0"/>
              <a:t> </a:t>
            </a:r>
          </a:p>
          <a:p>
            <a:pPr>
              <a:lnSpc>
                <a:spcPct val="80000"/>
              </a:lnSpc>
            </a:pPr>
            <a:r>
              <a:rPr lang="en-GB" dirty="0" smtClean="0"/>
              <a:t>Current TR focuses on bottom up approach 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provides solutions to key issues with narrow scope to specific functional areas of the network  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not yet put into context of an overall architecture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limited focus on the “common core” requirement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aspects that span multiple KIs still need to be looked at</a:t>
            </a:r>
          </a:p>
          <a:p>
            <a:pPr lvl="1">
              <a:lnSpc>
                <a:spcPct val="80000"/>
              </a:lnSpc>
            </a:pPr>
            <a:endParaRPr lang="en-GB" dirty="0" smtClean="0"/>
          </a:p>
          <a:p>
            <a:pPr>
              <a:lnSpc>
                <a:spcPct val="80000"/>
              </a:lnSpc>
            </a:pPr>
            <a:r>
              <a:rPr lang="en-GB" dirty="0" smtClean="0"/>
              <a:t>We believe a top down approach is </a:t>
            </a:r>
            <a:r>
              <a:rPr lang="en-GB" u="sng" dirty="0" smtClean="0"/>
              <a:t>also</a:t>
            </a:r>
            <a:r>
              <a:rPr lang="en-GB" dirty="0" smtClean="0"/>
              <a:t> needed on architecture principles and solution approaches that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create a common core network architecture capable of integrating multiple 3GPP and non-3GPP access technologies 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span over multiple KIs and/or don’t fit or are not already considered under existing KIs</a:t>
            </a:r>
          </a:p>
          <a:p>
            <a:pPr lvl="1">
              <a:lnSpc>
                <a:spcPct val="80000"/>
              </a:lnSpc>
            </a:pPr>
            <a:r>
              <a:rPr lang="en-GB" dirty="0" smtClean="0"/>
              <a:t>focus on minimizing access dependencies and creating a common core with a single AN – CN Interface</a:t>
            </a:r>
            <a:endParaRPr lang="en-US" dirty="0" smtClean="0">
              <a:latin typeface="Arial" charset="0"/>
            </a:endParaRPr>
          </a:p>
          <a:p>
            <a:pPr lvl="1">
              <a:lnSpc>
                <a:spcPct val="80000"/>
              </a:lnSpc>
            </a:pPr>
            <a:endParaRPr lang="en-US" sz="2800" dirty="0" smtClean="0">
              <a:latin typeface="Arial" charset="0"/>
            </a:endParaRPr>
          </a:p>
          <a:p>
            <a:endParaRPr lang="en-US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sz="2400" dirty="0" smtClean="0"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16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sz="16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fld id="{BF5F02A2-84FF-4051-9E65-2EFA06F2D1CA}" type="slidenum">
              <a:rPr lang="en-GB" sz="1100">
                <a:solidFill>
                  <a:schemeClr val="bg1"/>
                </a:solidFill>
              </a:rPr>
              <a:pPr eaLnBrk="1" hangingPunct="1"/>
              <a:t>2</a:t>
            </a:fld>
            <a:endParaRPr lang="en-GB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eleGrotesk Headline" pitchFamily="2" charset="0"/>
              </a:rPr>
              <a:t>NGMN 5G White Paper design goals and principles</a:t>
            </a:r>
          </a:p>
        </p:txBody>
      </p:sp>
      <p:sp>
        <p:nvSpPr>
          <p:cNvPr id="116740" name="Rectangle 4"/>
          <p:cNvSpPr>
            <a:spLocks noGrp="1"/>
          </p:cNvSpPr>
          <p:nvPr>
            <p:ph idx="1"/>
          </p:nvPr>
        </p:nvSpPr>
        <p:spPr>
          <a:xfrm>
            <a:off x="320943" y="1652643"/>
            <a:ext cx="8628096" cy="4510032"/>
          </a:xfrm>
        </p:spPr>
        <p:txBody>
          <a:bodyPr>
            <a:normAutofit fontScale="55000" lnSpcReduction="20000"/>
          </a:bodyPr>
          <a:lstStyle/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A converged access-agnostic core where identity, mobility, security, etc. are decoupled from the access technology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Common AN – CN interface which integrates fixed and mobile accesses on an all-IP basis 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Minimize Legacy interworking, for example towards circuit switched domain in the 2G and 3G networks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A rethink of models such as bearers, APNs, extensive tunnel aggregation and gateways is needed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State information should be split from functions and nodes, so that contexts can be easily relocated and restored even in failure events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The UE state machine and entities which store UE context should be revisited and redesigned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Control and user plane functional split 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Minimize the Total Cost of Ownership (TCO)</a:t>
            </a:r>
          </a:p>
          <a:p>
            <a:pPr marL="342900" lvl="2" indent="-342900">
              <a:lnSpc>
                <a:spcPct val="110000"/>
              </a:lnSpc>
              <a:buBlip>
                <a:blip r:embed="rId3"/>
              </a:buBlip>
            </a:pPr>
            <a:r>
              <a:rPr lang="en-US" sz="3300" dirty="0" smtClean="0">
                <a:ea typeface="+mn-ea"/>
                <a:cs typeface="+mn-cs"/>
              </a:rPr>
              <a:t>Options and possibilities for ultra-low cost deployments tailored for very low ARPU use cases</a:t>
            </a:r>
          </a:p>
          <a:p>
            <a:pPr lvl="2">
              <a:buNone/>
            </a:pPr>
            <a:endParaRPr lang="en-US" sz="1600" dirty="0" smtClean="0"/>
          </a:p>
          <a:p>
            <a:pPr lvl="2">
              <a:buFontTx/>
              <a:buChar char="-"/>
            </a:pPr>
            <a:endParaRPr lang="en-US" sz="1600" b="1" dirty="0" smtClean="0"/>
          </a:p>
          <a:p>
            <a:pPr lvl="2">
              <a:buFontTx/>
              <a:buChar char="-"/>
            </a:pPr>
            <a:endParaRPr lang="en-US" sz="1600" dirty="0" smtClean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8599526" y="6470063"/>
            <a:ext cx="285699" cy="289552"/>
          </a:xfrm>
          <a:prstGeom prst="rect">
            <a:avLst/>
          </a:prstGeom>
        </p:spPr>
        <p:txBody>
          <a:bodyPr/>
          <a:lstStyle/>
          <a:p>
            <a:fld id="{35B82B61-49DC-4937-83D9-6C97F6C89D5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1280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750" y="1433615"/>
            <a:ext cx="5596201" cy="448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Gerade Verbindung 10"/>
          <p:cNvCxnSpPr/>
          <p:nvPr/>
        </p:nvCxnSpPr>
        <p:spPr>
          <a:xfrm flipH="1" flipV="1">
            <a:off x="3048000" y="2705100"/>
            <a:ext cx="13636" cy="1032248"/>
          </a:xfrm>
          <a:prstGeom prst="line">
            <a:avLst/>
          </a:prstGeom>
          <a:ln w="53975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6739" name="Rectangle 3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 smtClean="0">
                <a:latin typeface="+mj-lt"/>
              </a:rPr>
              <a:t>Overall architecture and </a:t>
            </a:r>
            <a:r>
              <a:rPr lang="en-US" dirty="0" smtClean="0"/>
              <a:t>AN–CN </a:t>
            </a:r>
            <a:r>
              <a:rPr lang="en-US" dirty="0" smtClean="0">
                <a:latin typeface="+mj-lt"/>
              </a:rPr>
              <a:t>interfacing</a:t>
            </a:r>
            <a:endParaRPr lang="en-US" dirty="0" smtClean="0">
              <a:latin typeface="TeleGrotesk Headline" pitchFamily="2" charset="0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>
          <a:xfrm>
            <a:off x="8607993" y="6453129"/>
            <a:ext cx="285699" cy="289552"/>
          </a:xfrm>
          <a:prstGeom prst="rect">
            <a:avLst/>
          </a:prstGeom>
        </p:spPr>
        <p:txBody>
          <a:bodyPr/>
          <a:lstStyle/>
          <a:p>
            <a:fld id="{35B82B61-49DC-4937-83D9-6C97F6C89D5B}" type="slidenum">
              <a:rPr lang="en-US" smtClean="0"/>
              <a:pPr/>
              <a:t>4</a:t>
            </a:fld>
            <a:endParaRPr lang="en-US" dirty="0"/>
          </a:p>
        </p:txBody>
      </p:sp>
      <p:cxnSp>
        <p:nvCxnSpPr>
          <p:cNvPr id="8" name="Gerade Verbindung 7"/>
          <p:cNvCxnSpPr/>
          <p:nvPr/>
        </p:nvCxnSpPr>
        <p:spPr>
          <a:xfrm flipV="1">
            <a:off x="1390650" y="3765924"/>
            <a:ext cx="8240" cy="1015626"/>
          </a:xfrm>
          <a:prstGeom prst="line">
            <a:avLst/>
          </a:prstGeom>
          <a:ln w="53975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 flipV="1">
            <a:off x="1428750" y="2752726"/>
            <a:ext cx="1581150" cy="990599"/>
          </a:xfrm>
          <a:prstGeom prst="line">
            <a:avLst/>
          </a:prstGeom>
          <a:ln w="53975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 flipH="1" flipV="1">
            <a:off x="3067050" y="2762251"/>
            <a:ext cx="1781175" cy="962024"/>
          </a:xfrm>
          <a:prstGeom prst="line">
            <a:avLst/>
          </a:prstGeom>
          <a:ln w="53975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4"/>
          <p:cNvSpPr txBox="1">
            <a:spLocks/>
          </p:cNvSpPr>
          <p:nvPr/>
        </p:nvSpPr>
        <p:spPr bwMode="gray">
          <a:xfrm>
            <a:off x="6095999" y="1445080"/>
            <a:ext cx="2686051" cy="4479470"/>
          </a:xfrm>
          <a:prstGeom prst="rect">
            <a:avLst/>
          </a:prstGeom>
          <a:solidFill>
            <a:schemeClr val="accent6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0" rIns="180000" bIns="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endParaRPr lang="en-US" sz="1400" dirty="0" smtClean="0"/>
          </a:p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400" dirty="0" smtClean="0"/>
              <a:t>NGMN preferred 5G architecture option</a:t>
            </a:r>
          </a:p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400" dirty="0" smtClean="0"/>
              <a:t>“4G Evolution” (</a:t>
            </a:r>
            <a:r>
              <a:rPr lang="en-US" sz="1400" dirty="0" err="1" smtClean="0"/>
              <a:t>eNB</a:t>
            </a:r>
            <a:r>
              <a:rPr lang="en-US" sz="1400" dirty="0" smtClean="0"/>
              <a:t> supporting both EPC and 5G NW) provides coverage for both legacy UEs (using EPC) and 5G UEs (using 5G NW)</a:t>
            </a:r>
          </a:p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r>
              <a:rPr lang="en-US" sz="1400" dirty="0" smtClean="0"/>
              <a:t>Today’s existing 2G/3G/4G EPC-based system as well as fixed/</a:t>
            </a:r>
            <a:r>
              <a:rPr lang="en-US" sz="1400" dirty="0" err="1" smtClean="0"/>
              <a:t>WiFi</a:t>
            </a:r>
            <a:r>
              <a:rPr lang="en-US" sz="1400" dirty="0" smtClean="0"/>
              <a:t> systems may continue to exist with no impact from 5G</a:t>
            </a:r>
          </a:p>
          <a:p>
            <a:pPr marL="360000" lvl="3" defTabSz="576226">
              <a:lnSpc>
                <a:spcPct val="104000"/>
              </a:lnSpc>
              <a:spcBef>
                <a:spcPts val="600"/>
              </a:spcBef>
              <a:buClr>
                <a:schemeClr val="tx1"/>
              </a:buClr>
              <a:buSzPct val="70000"/>
            </a:pPr>
            <a:r>
              <a:rPr lang="en-US" sz="1400" dirty="0" smtClean="0"/>
              <a:t>RAN-level integration between LTE and/or NR and/or non-3GPP radio accesses to be addressed by RAN WGs</a:t>
            </a:r>
          </a:p>
          <a:p>
            <a:pPr marL="360000" lvl="3" defTabSz="576226" fontAlgn="base">
              <a:lnSpc>
                <a:spcPct val="104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70000"/>
            </a:pP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3711280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Minimal High Level </a:t>
            </a:r>
            <a:r>
              <a:rPr lang="de-AT" dirty="0" err="1" smtClean="0"/>
              <a:t>Architecture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8440B-854D-44E8-A1A2-A1E83FB56FD1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298598" y="1729649"/>
            <a:ext cx="7038175" cy="3693216"/>
            <a:chOff x="323998" y="1729649"/>
            <a:chExt cx="7038175" cy="3693216"/>
          </a:xfrm>
        </p:grpSpPr>
        <p:sp>
          <p:nvSpPr>
            <p:cNvPr id="6" name="Line 86"/>
            <p:cNvSpPr>
              <a:spLocks noChangeShapeType="1"/>
            </p:cNvSpPr>
            <p:nvPr/>
          </p:nvSpPr>
          <p:spPr bwMode="auto">
            <a:xfrm>
              <a:off x="915383" y="4814373"/>
              <a:ext cx="1524849" cy="1741"/>
            </a:xfrm>
            <a:prstGeom prst="line">
              <a:avLst/>
            </a:prstGeom>
            <a:noFill/>
            <a:ln w="19050" cap="rnd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pic>
          <p:nvPicPr>
            <p:cNvPr id="10" name="Picture 2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2702" y="4111114"/>
              <a:ext cx="879104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6"/>
            <p:cNvSpPr>
              <a:spLocks noChangeArrowheads="1"/>
            </p:cNvSpPr>
            <p:nvPr/>
          </p:nvSpPr>
          <p:spPr bwMode="auto">
            <a:xfrm>
              <a:off x="323998" y="4072815"/>
              <a:ext cx="879104" cy="8704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323998" y="4159857"/>
              <a:ext cx="879104" cy="97487"/>
            </a:xfrm>
            <a:prstGeom prst="rect">
              <a:avLst/>
            </a:prstGeom>
            <a:solidFill>
              <a:srgbClr val="FEFE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" name="Rectangle 28"/>
            <p:cNvSpPr>
              <a:spLocks noChangeArrowheads="1"/>
            </p:cNvSpPr>
            <p:nvPr/>
          </p:nvSpPr>
          <p:spPr bwMode="auto">
            <a:xfrm>
              <a:off x="323998" y="4257344"/>
              <a:ext cx="879104" cy="60929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323998" y="4318273"/>
              <a:ext cx="879104" cy="48743"/>
            </a:xfrm>
            <a:prstGeom prst="rect">
              <a:avLst/>
            </a:prstGeom>
            <a:solidFill>
              <a:srgbClr val="FCFCF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Rectangle 30"/>
            <p:cNvSpPr>
              <a:spLocks noChangeArrowheads="1"/>
            </p:cNvSpPr>
            <p:nvPr/>
          </p:nvSpPr>
          <p:spPr bwMode="auto">
            <a:xfrm>
              <a:off x="323998" y="4367017"/>
              <a:ext cx="879104" cy="38298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Rectangle 31"/>
            <p:cNvSpPr>
              <a:spLocks noChangeArrowheads="1"/>
            </p:cNvSpPr>
            <p:nvPr/>
          </p:nvSpPr>
          <p:spPr bwMode="auto">
            <a:xfrm>
              <a:off x="323998" y="4405315"/>
              <a:ext cx="879104" cy="48743"/>
            </a:xfrm>
            <a:prstGeom prst="rect">
              <a:avLst/>
            </a:prstGeom>
            <a:solidFill>
              <a:srgbClr val="FAFAF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Rectangle 32"/>
            <p:cNvSpPr>
              <a:spLocks noChangeArrowheads="1"/>
            </p:cNvSpPr>
            <p:nvPr/>
          </p:nvSpPr>
          <p:spPr bwMode="auto">
            <a:xfrm>
              <a:off x="323998" y="4454059"/>
              <a:ext cx="879104" cy="36558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Rectangle 33"/>
            <p:cNvSpPr>
              <a:spLocks noChangeArrowheads="1"/>
            </p:cNvSpPr>
            <p:nvPr/>
          </p:nvSpPr>
          <p:spPr bwMode="auto">
            <a:xfrm>
              <a:off x="323998" y="4490616"/>
              <a:ext cx="879104" cy="24372"/>
            </a:xfrm>
            <a:prstGeom prst="rect">
              <a:avLst/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" name="Rectangle 34"/>
            <p:cNvSpPr>
              <a:spLocks noChangeArrowheads="1"/>
            </p:cNvSpPr>
            <p:nvPr/>
          </p:nvSpPr>
          <p:spPr bwMode="auto">
            <a:xfrm>
              <a:off x="323998" y="4514988"/>
              <a:ext cx="879104" cy="36558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Rectangle 35"/>
            <p:cNvSpPr>
              <a:spLocks noChangeArrowheads="1"/>
            </p:cNvSpPr>
            <p:nvPr/>
          </p:nvSpPr>
          <p:spPr bwMode="auto">
            <a:xfrm>
              <a:off x="323998" y="4551545"/>
              <a:ext cx="879104" cy="36558"/>
            </a:xfrm>
            <a:prstGeom prst="rect">
              <a:avLst/>
            </a:prstGeom>
            <a:solidFill>
              <a:srgbClr val="F6F6F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Rectangle 36"/>
            <p:cNvSpPr>
              <a:spLocks noChangeArrowheads="1"/>
            </p:cNvSpPr>
            <p:nvPr/>
          </p:nvSpPr>
          <p:spPr bwMode="auto">
            <a:xfrm>
              <a:off x="323998" y="4588103"/>
              <a:ext cx="879104" cy="36558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Rectangle 37"/>
            <p:cNvSpPr>
              <a:spLocks noChangeArrowheads="1"/>
            </p:cNvSpPr>
            <p:nvPr/>
          </p:nvSpPr>
          <p:spPr bwMode="auto">
            <a:xfrm>
              <a:off x="323998" y="4624661"/>
              <a:ext cx="879104" cy="48743"/>
            </a:xfrm>
            <a:prstGeom prst="rect">
              <a:avLst/>
            </a:prstGeom>
            <a:solidFill>
              <a:srgbClr val="F4F4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Rectangle 38"/>
            <p:cNvSpPr>
              <a:spLocks noChangeArrowheads="1"/>
            </p:cNvSpPr>
            <p:nvPr/>
          </p:nvSpPr>
          <p:spPr bwMode="auto">
            <a:xfrm>
              <a:off x="323998" y="4673404"/>
              <a:ext cx="879104" cy="50484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5" name="Rectangle 39"/>
            <p:cNvSpPr>
              <a:spLocks noChangeArrowheads="1"/>
            </p:cNvSpPr>
            <p:nvPr/>
          </p:nvSpPr>
          <p:spPr bwMode="auto">
            <a:xfrm>
              <a:off x="323998" y="4723888"/>
              <a:ext cx="879104" cy="60929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6" name="Rectangle 40"/>
            <p:cNvSpPr>
              <a:spLocks noChangeArrowheads="1"/>
            </p:cNvSpPr>
            <p:nvPr/>
          </p:nvSpPr>
          <p:spPr bwMode="auto">
            <a:xfrm>
              <a:off x="323998" y="4784818"/>
              <a:ext cx="879104" cy="85301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7" name="Rectangle 41"/>
            <p:cNvSpPr>
              <a:spLocks noChangeArrowheads="1"/>
            </p:cNvSpPr>
            <p:nvPr/>
          </p:nvSpPr>
          <p:spPr bwMode="auto">
            <a:xfrm>
              <a:off x="323998" y="4870119"/>
              <a:ext cx="879104" cy="85301"/>
            </a:xfrm>
            <a:prstGeom prst="rect">
              <a:avLst/>
            </a:prstGeom>
            <a:solidFill>
              <a:srgbClr val="F0F0F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694522" y="4361794"/>
              <a:ext cx="34106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0" name="Picture 6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05753" y="4111114"/>
              <a:ext cx="879104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Line 86"/>
            <p:cNvSpPr>
              <a:spLocks noChangeShapeType="1"/>
            </p:cNvSpPr>
            <p:nvPr/>
          </p:nvSpPr>
          <p:spPr bwMode="auto">
            <a:xfrm>
              <a:off x="2963981" y="4815244"/>
              <a:ext cx="1524849" cy="1741"/>
            </a:xfrm>
            <a:prstGeom prst="line">
              <a:avLst/>
            </a:prstGeom>
            <a:noFill/>
            <a:ln w="19050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" name="Rectangle 87"/>
            <p:cNvSpPr>
              <a:spLocks noChangeArrowheads="1"/>
            </p:cNvSpPr>
            <p:nvPr/>
          </p:nvSpPr>
          <p:spPr bwMode="auto">
            <a:xfrm>
              <a:off x="3861030" y="5155541"/>
              <a:ext cx="2485263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Minimal </a:t>
              </a:r>
              <a:r>
                <a:rPr kumimoji="0" lang="en-US" sz="14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NextGen</a:t>
              </a:r>
              <a:r>
                <a:rPr kumimoji="0" lang="en-US" sz="14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Core Network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Rectangle 94"/>
            <p:cNvSpPr>
              <a:spLocks noChangeArrowheads="1"/>
            </p:cNvSpPr>
            <p:nvPr/>
          </p:nvSpPr>
          <p:spPr bwMode="auto">
            <a:xfrm>
              <a:off x="2088440" y="4257344"/>
              <a:ext cx="879104" cy="60929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7" name="Rectangle 95"/>
            <p:cNvSpPr>
              <a:spLocks noChangeArrowheads="1"/>
            </p:cNvSpPr>
            <p:nvPr/>
          </p:nvSpPr>
          <p:spPr bwMode="auto">
            <a:xfrm>
              <a:off x="2088440" y="4318273"/>
              <a:ext cx="879104" cy="48743"/>
            </a:xfrm>
            <a:prstGeom prst="rect">
              <a:avLst/>
            </a:prstGeom>
            <a:solidFill>
              <a:srgbClr val="FCFCF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8" name="Rectangle 96"/>
            <p:cNvSpPr>
              <a:spLocks noChangeArrowheads="1"/>
            </p:cNvSpPr>
            <p:nvPr/>
          </p:nvSpPr>
          <p:spPr bwMode="auto">
            <a:xfrm>
              <a:off x="2088440" y="4367017"/>
              <a:ext cx="879104" cy="38298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4" name="Rectangle 104"/>
            <p:cNvSpPr>
              <a:spLocks noChangeArrowheads="1"/>
            </p:cNvSpPr>
            <p:nvPr/>
          </p:nvSpPr>
          <p:spPr bwMode="auto">
            <a:xfrm>
              <a:off x="2088440" y="4673404"/>
              <a:ext cx="879104" cy="50484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6" name="Rectangle 109"/>
            <p:cNvSpPr>
              <a:spLocks noChangeArrowheads="1"/>
            </p:cNvSpPr>
            <p:nvPr/>
          </p:nvSpPr>
          <p:spPr bwMode="auto">
            <a:xfrm>
              <a:off x="2418884" y="4361794"/>
              <a:ext cx="6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Line 124"/>
            <p:cNvSpPr>
              <a:spLocks noChangeShapeType="1"/>
            </p:cNvSpPr>
            <p:nvPr/>
          </p:nvSpPr>
          <p:spPr bwMode="auto">
            <a:xfrm flipV="1">
              <a:off x="2967544" y="2263488"/>
              <a:ext cx="1435780" cy="1968355"/>
            </a:xfrm>
            <a:prstGeom prst="line">
              <a:avLst/>
            </a:prstGeom>
            <a:noFill/>
            <a:ln w="25400" cap="rnd">
              <a:solidFill>
                <a:srgbClr val="72AF2F"/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1" name="Line 127"/>
            <p:cNvSpPr>
              <a:spLocks noChangeShapeType="1"/>
            </p:cNvSpPr>
            <p:nvPr/>
          </p:nvSpPr>
          <p:spPr bwMode="auto">
            <a:xfrm>
              <a:off x="5362590" y="4574176"/>
              <a:ext cx="1343149" cy="1741"/>
            </a:xfrm>
            <a:prstGeom prst="line">
              <a:avLst/>
            </a:prstGeom>
            <a:noFill/>
            <a:ln w="19050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pic>
          <p:nvPicPr>
            <p:cNvPr id="72" name="Picture 13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89303" y="4147671"/>
              <a:ext cx="847930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Rectangle 132"/>
            <p:cNvSpPr>
              <a:spLocks noChangeArrowheads="1"/>
            </p:cNvSpPr>
            <p:nvPr/>
          </p:nvSpPr>
          <p:spPr bwMode="auto">
            <a:xfrm>
              <a:off x="6470599" y="4098928"/>
              <a:ext cx="841695" cy="9748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5" name="Rectangle 133"/>
            <p:cNvSpPr>
              <a:spLocks noChangeArrowheads="1"/>
            </p:cNvSpPr>
            <p:nvPr/>
          </p:nvSpPr>
          <p:spPr bwMode="auto">
            <a:xfrm>
              <a:off x="6470599" y="4196415"/>
              <a:ext cx="841695" cy="97487"/>
            </a:xfrm>
            <a:prstGeom prst="rect">
              <a:avLst/>
            </a:prstGeom>
            <a:solidFill>
              <a:srgbClr val="FEFE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6" name="Rectangle 134"/>
            <p:cNvSpPr>
              <a:spLocks noChangeArrowheads="1"/>
            </p:cNvSpPr>
            <p:nvPr/>
          </p:nvSpPr>
          <p:spPr bwMode="auto">
            <a:xfrm>
              <a:off x="6470599" y="4293901"/>
              <a:ext cx="841695" cy="60929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7" name="Rectangle 135"/>
            <p:cNvSpPr>
              <a:spLocks noChangeArrowheads="1"/>
            </p:cNvSpPr>
            <p:nvPr/>
          </p:nvSpPr>
          <p:spPr bwMode="auto">
            <a:xfrm>
              <a:off x="6470599" y="4354831"/>
              <a:ext cx="841695" cy="50484"/>
            </a:xfrm>
            <a:prstGeom prst="rect">
              <a:avLst/>
            </a:prstGeom>
            <a:solidFill>
              <a:srgbClr val="FCFCF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8" name="Rectangle 136"/>
            <p:cNvSpPr>
              <a:spLocks noChangeArrowheads="1"/>
            </p:cNvSpPr>
            <p:nvPr/>
          </p:nvSpPr>
          <p:spPr bwMode="auto">
            <a:xfrm>
              <a:off x="6470599" y="4405315"/>
              <a:ext cx="841695" cy="36558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9" name="Rectangle 137"/>
            <p:cNvSpPr>
              <a:spLocks noChangeArrowheads="1"/>
            </p:cNvSpPr>
            <p:nvPr/>
          </p:nvSpPr>
          <p:spPr bwMode="auto">
            <a:xfrm>
              <a:off x="6470599" y="4441873"/>
              <a:ext cx="841695" cy="36558"/>
            </a:xfrm>
            <a:prstGeom prst="rect">
              <a:avLst/>
            </a:prstGeom>
            <a:solidFill>
              <a:srgbClr val="FAFAF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0" name="Rectangle 138"/>
            <p:cNvSpPr>
              <a:spLocks noChangeArrowheads="1"/>
            </p:cNvSpPr>
            <p:nvPr/>
          </p:nvSpPr>
          <p:spPr bwMode="auto">
            <a:xfrm>
              <a:off x="6470599" y="4478430"/>
              <a:ext cx="841695" cy="36558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1" name="Rectangle 139"/>
            <p:cNvSpPr>
              <a:spLocks noChangeArrowheads="1"/>
            </p:cNvSpPr>
            <p:nvPr/>
          </p:nvSpPr>
          <p:spPr bwMode="auto">
            <a:xfrm>
              <a:off x="6470599" y="4514988"/>
              <a:ext cx="841695" cy="36558"/>
            </a:xfrm>
            <a:prstGeom prst="rect">
              <a:avLst/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2" name="Rectangle 140"/>
            <p:cNvSpPr>
              <a:spLocks noChangeArrowheads="1"/>
            </p:cNvSpPr>
            <p:nvPr/>
          </p:nvSpPr>
          <p:spPr bwMode="auto">
            <a:xfrm>
              <a:off x="6470599" y="4551545"/>
              <a:ext cx="841695" cy="36558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3" name="Rectangle 141"/>
            <p:cNvSpPr>
              <a:spLocks noChangeArrowheads="1"/>
            </p:cNvSpPr>
            <p:nvPr/>
          </p:nvSpPr>
          <p:spPr bwMode="auto">
            <a:xfrm>
              <a:off x="6470599" y="4588103"/>
              <a:ext cx="841695" cy="36558"/>
            </a:xfrm>
            <a:prstGeom prst="rect">
              <a:avLst/>
            </a:prstGeom>
            <a:solidFill>
              <a:srgbClr val="F6F6F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4" name="Rectangle 142"/>
            <p:cNvSpPr>
              <a:spLocks noChangeArrowheads="1"/>
            </p:cNvSpPr>
            <p:nvPr/>
          </p:nvSpPr>
          <p:spPr bwMode="auto">
            <a:xfrm>
              <a:off x="6470599" y="4624661"/>
              <a:ext cx="841695" cy="36558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5" name="Rectangle 143"/>
            <p:cNvSpPr>
              <a:spLocks noChangeArrowheads="1"/>
            </p:cNvSpPr>
            <p:nvPr/>
          </p:nvSpPr>
          <p:spPr bwMode="auto">
            <a:xfrm>
              <a:off x="6470599" y="4661218"/>
              <a:ext cx="841695" cy="38298"/>
            </a:xfrm>
            <a:prstGeom prst="rect">
              <a:avLst/>
            </a:prstGeom>
            <a:solidFill>
              <a:srgbClr val="F4F4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6" name="Rectangle 144"/>
            <p:cNvSpPr>
              <a:spLocks noChangeArrowheads="1"/>
            </p:cNvSpPr>
            <p:nvPr/>
          </p:nvSpPr>
          <p:spPr bwMode="auto">
            <a:xfrm>
              <a:off x="6470599" y="4699517"/>
              <a:ext cx="841695" cy="60929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7" name="Rectangle 145"/>
            <p:cNvSpPr>
              <a:spLocks noChangeArrowheads="1"/>
            </p:cNvSpPr>
            <p:nvPr/>
          </p:nvSpPr>
          <p:spPr bwMode="auto">
            <a:xfrm>
              <a:off x="6470599" y="4760446"/>
              <a:ext cx="841695" cy="60929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8" name="Rectangle 146"/>
            <p:cNvSpPr>
              <a:spLocks noChangeArrowheads="1"/>
            </p:cNvSpPr>
            <p:nvPr/>
          </p:nvSpPr>
          <p:spPr bwMode="auto">
            <a:xfrm>
              <a:off x="6470599" y="4821375"/>
              <a:ext cx="841695" cy="85301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9" name="Rectangle 147"/>
            <p:cNvSpPr>
              <a:spLocks noChangeArrowheads="1"/>
            </p:cNvSpPr>
            <p:nvPr/>
          </p:nvSpPr>
          <p:spPr bwMode="auto">
            <a:xfrm>
              <a:off x="6470599" y="4906676"/>
              <a:ext cx="841695" cy="74856"/>
            </a:xfrm>
            <a:prstGeom prst="rect">
              <a:avLst/>
            </a:prstGeom>
            <a:solidFill>
              <a:srgbClr val="F0F0F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0" name="Rectangle 148"/>
            <p:cNvSpPr>
              <a:spLocks noChangeArrowheads="1"/>
            </p:cNvSpPr>
            <p:nvPr/>
          </p:nvSpPr>
          <p:spPr bwMode="auto">
            <a:xfrm>
              <a:off x="6474162" y="4109373"/>
              <a:ext cx="839023" cy="882605"/>
            </a:xfrm>
            <a:prstGeom prst="rect">
              <a:avLst/>
            </a:prstGeom>
            <a:solidFill>
              <a:srgbClr val="FECB00"/>
            </a:solidFill>
            <a:ln w="4445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1" name="Line 151"/>
            <p:cNvSpPr>
              <a:spLocks noChangeShapeType="1"/>
            </p:cNvSpPr>
            <p:nvPr/>
          </p:nvSpPr>
          <p:spPr bwMode="auto">
            <a:xfrm flipH="1" flipV="1">
              <a:off x="1172243" y="4231842"/>
              <a:ext cx="907606" cy="1366"/>
            </a:xfrm>
            <a:prstGeom prst="line">
              <a:avLst/>
            </a:prstGeom>
            <a:noFill/>
            <a:ln w="25400" cap="rnd">
              <a:solidFill>
                <a:srgbClr val="72AF2F"/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2" name="Rectangle 108"/>
            <p:cNvSpPr>
              <a:spLocks noChangeArrowheads="1"/>
            </p:cNvSpPr>
            <p:nvPr/>
          </p:nvSpPr>
          <p:spPr bwMode="auto">
            <a:xfrm>
              <a:off x="347156" y="4049314"/>
              <a:ext cx="874650" cy="88260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4445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3" name="Rectangle 43"/>
            <p:cNvSpPr>
              <a:spLocks noChangeArrowheads="1"/>
            </p:cNvSpPr>
            <p:nvPr/>
          </p:nvSpPr>
          <p:spPr bwMode="auto">
            <a:xfrm>
              <a:off x="2107145" y="4282616"/>
              <a:ext cx="85683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Ctrl Plane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Rectangle 43"/>
            <p:cNvSpPr>
              <a:spLocks noChangeArrowheads="1"/>
            </p:cNvSpPr>
            <p:nvPr/>
          </p:nvSpPr>
          <p:spPr bwMode="auto">
            <a:xfrm>
              <a:off x="6470599" y="4263457"/>
              <a:ext cx="85683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External Data Network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95" name="Gruppieren 315"/>
            <p:cNvGrpSpPr/>
            <p:nvPr/>
          </p:nvGrpSpPr>
          <p:grpSpPr>
            <a:xfrm>
              <a:off x="6496350" y="2018030"/>
              <a:ext cx="865823" cy="933088"/>
              <a:chOff x="6496350" y="1995996"/>
              <a:chExt cx="865823" cy="933088"/>
            </a:xfrm>
          </p:grpSpPr>
          <p:pic>
            <p:nvPicPr>
              <p:cNvPr id="119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515134" y="2034294"/>
                <a:ext cx="847039" cy="8947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1" name="Rectangle 6"/>
              <p:cNvSpPr>
                <a:spLocks noChangeArrowheads="1"/>
              </p:cNvSpPr>
              <p:nvPr/>
            </p:nvSpPr>
            <p:spPr bwMode="auto">
              <a:xfrm>
                <a:off x="6496429" y="1995996"/>
                <a:ext cx="840804" cy="870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2" name="Rectangle 7"/>
              <p:cNvSpPr>
                <a:spLocks noChangeArrowheads="1"/>
              </p:cNvSpPr>
              <p:nvPr/>
            </p:nvSpPr>
            <p:spPr bwMode="auto">
              <a:xfrm>
                <a:off x="6496429" y="2083038"/>
                <a:ext cx="840804" cy="97487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3" name="Rectangle 8"/>
              <p:cNvSpPr>
                <a:spLocks noChangeArrowheads="1"/>
              </p:cNvSpPr>
              <p:nvPr/>
            </p:nvSpPr>
            <p:spPr bwMode="auto">
              <a:xfrm>
                <a:off x="6496429" y="2180525"/>
                <a:ext cx="840804" cy="60929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4" name="Rectangle 9"/>
              <p:cNvSpPr>
                <a:spLocks noChangeArrowheads="1"/>
              </p:cNvSpPr>
              <p:nvPr/>
            </p:nvSpPr>
            <p:spPr bwMode="auto">
              <a:xfrm>
                <a:off x="6496429" y="2241454"/>
                <a:ext cx="840804" cy="48743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5" name="Rectangle 10"/>
              <p:cNvSpPr>
                <a:spLocks noChangeArrowheads="1"/>
              </p:cNvSpPr>
              <p:nvPr/>
            </p:nvSpPr>
            <p:spPr bwMode="auto">
              <a:xfrm>
                <a:off x="6496429" y="2290197"/>
                <a:ext cx="840804" cy="38298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6" name="Rectangle 11"/>
              <p:cNvSpPr>
                <a:spLocks noChangeArrowheads="1"/>
              </p:cNvSpPr>
              <p:nvPr/>
            </p:nvSpPr>
            <p:spPr bwMode="auto">
              <a:xfrm>
                <a:off x="6496429" y="2328496"/>
                <a:ext cx="840804" cy="36558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7" name="Rectangle 12"/>
              <p:cNvSpPr>
                <a:spLocks noChangeArrowheads="1"/>
              </p:cNvSpPr>
              <p:nvPr/>
            </p:nvSpPr>
            <p:spPr bwMode="auto">
              <a:xfrm>
                <a:off x="6496429" y="2365053"/>
                <a:ext cx="840804" cy="48743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8" name="Rectangle 13"/>
              <p:cNvSpPr>
                <a:spLocks noChangeArrowheads="1"/>
              </p:cNvSpPr>
              <p:nvPr/>
            </p:nvSpPr>
            <p:spPr bwMode="auto">
              <a:xfrm>
                <a:off x="6496429" y="2413797"/>
                <a:ext cx="840804" cy="24372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9" name="Rectangle 14"/>
              <p:cNvSpPr>
                <a:spLocks noChangeArrowheads="1"/>
              </p:cNvSpPr>
              <p:nvPr/>
            </p:nvSpPr>
            <p:spPr bwMode="auto">
              <a:xfrm>
                <a:off x="6496429" y="2438168"/>
                <a:ext cx="840804" cy="36558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0" name="Rectangle 15"/>
              <p:cNvSpPr>
                <a:spLocks noChangeArrowheads="1"/>
              </p:cNvSpPr>
              <p:nvPr/>
            </p:nvSpPr>
            <p:spPr bwMode="auto">
              <a:xfrm>
                <a:off x="6496429" y="2474726"/>
                <a:ext cx="840804" cy="36558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1" name="Rectangle 16"/>
              <p:cNvSpPr>
                <a:spLocks noChangeArrowheads="1"/>
              </p:cNvSpPr>
              <p:nvPr/>
            </p:nvSpPr>
            <p:spPr bwMode="auto">
              <a:xfrm>
                <a:off x="6496429" y="2511284"/>
                <a:ext cx="840804" cy="36558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2" name="Rectangle 17"/>
              <p:cNvSpPr>
                <a:spLocks noChangeArrowheads="1"/>
              </p:cNvSpPr>
              <p:nvPr/>
            </p:nvSpPr>
            <p:spPr bwMode="auto">
              <a:xfrm>
                <a:off x="6496429" y="2547841"/>
                <a:ext cx="840804" cy="36558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3" name="Rectangle 18"/>
              <p:cNvSpPr>
                <a:spLocks noChangeArrowheads="1"/>
              </p:cNvSpPr>
              <p:nvPr/>
            </p:nvSpPr>
            <p:spPr bwMode="auto">
              <a:xfrm>
                <a:off x="6496429" y="2584399"/>
                <a:ext cx="840804" cy="62670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4" name="Rectangle 19"/>
              <p:cNvSpPr>
                <a:spLocks noChangeArrowheads="1"/>
              </p:cNvSpPr>
              <p:nvPr/>
            </p:nvSpPr>
            <p:spPr bwMode="auto">
              <a:xfrm>
                <a:off x="6496429" y="2647069"/>
                <a:ext cx="840804" cy="60929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5" name="Rectangle 20"/>
              <p:cNvSpPr>
                <a:spLocks noChangeArrowheads="1"/>
              </p:cNvSpPr>
              <p:nvPr/>
            </p:nvSpPr>
            <p:spPr bwMode="auto">
              <a:xfrm>
                <a:off x="6496429" y="2707998"/>
                <a:ext cx="840804" cy="8530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7" name="Rectangle 43"/>
              <p:cNvSpPr>
                <a:spLocks noChangeArrowheads="1"/>
              </p:cNvSpPr>
              <p:nvPr/>
            </p:nvSpPr>
            <p:spPr bwMode="auto">
              <a:xfrm>
                <a:off x="6496350" y="2188908"/>
                <a:ext cx="856836" cy="646331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0" i="0" u="none" strike="noStrike" cap="none" normalizeH="0" baseline="0" dirty="0" smtClean="0">
                    <a:ln>
                      <a:noFill/>
                    </a:ln>
                    <a:effectLst/>
                    <a:latin typeface="Calibri" pitchFamily="34" charset="0"/>
                    <a:cs typeface="Arial" pitchFamily="34" charset="0"/>
                  </a:rPr>
                  <a:t>Application Functions (AF) </a:t>
                </a:r>
                <a:endParaRPr kumimoji="0" lang="de-DE" sz="1400" b="0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97" name="Rectangle 43"/>
            <p:cNvSpPr>
              <a:spLocks noChangeArrowheads="1"/>
            </p:cNvSpPr>
            <p:nvPr/>
          </p:nvSpPr>
          <p:spPr bwMode="auto">
            <a:xfrm>
              <a:off x="502283" y="4359274"/>
              <a:ext cx="544321" cy="559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</a:t>
              </a:r>
              <a:endPara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8" name="Rectangle 43"/>
            <p:cNvSpPr>
              <a:spLocks noChangeArrowheads="1"/>
            </p:cNvSpPr>
            <p:nvPr/>
          </p:nvSpPr>
          <p:spPr bwMode="auto">
            <a:xfrm>
              <a:off x="5069071" y="3093319"/>
              <a:ext cx="963718" cy="430887"/>
            </a:xfrm>
            <a:prstGeom prst="rect">
              <a:avLst/>
            </a:prstGeom>
            <a:solidFill>
              <a:schemeClr val="accent4">
                <a:alpha val="11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Subscriber Repository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9" name="Form 98"/>
            <p:cNvCxnSpPr>
              <a:endCxn id="98" idx="1"/>
            </p:cNvCxnSpPr>
            <p:nvPr/>
          </p:nvCxnSpPr>
          <p:spPr>
            <a:xfrm rot="16200000" flipH="1">
              <a:off x="4804911" y="3044602"/>
              <a:ext cx="339981" cy="188340"/>
            </a:xfrm>
            <a:prstGeom prst="bentConnector2">
              <a:avLst/>
            </a:prstGeom>
            <a:ln w="19050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ectangle 43"/>
            <p:cNvSpPr>
              <a:spLocks noChangeArrowheads="1"/>
            </p:cNvSpPr>
            <p:nvPr/>
          </p:nvSpPr>
          <p:spPr bwMode="auto">
            <a:xfrm>
              <a:off x="5069072" y="3551928"/>
              <a:ext cx="963718" cy="430887"/>
            </a:xfrm>
            <a:prstGeom prst="rect">
              <a:avLst/>
            </a:prstGeom>
            <a:solidFill>
              <a:schemeClr val="accent4">
                <a:alpha val="11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Authentication Function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1" name="Form 144"/>
            <p:cNvCxnSpPr/>
            <p:nvPr/>
          </p:nvCxnSpPr>
          <p:spPr>
            <a:xfrm rot="16200000" flipH="1">
              <a:off x="4743547" y="3445950"/>
              <a:ext cx="460873" cy="186501"/>
            </a:xfrm>
            <a:prstGeom prst="bentConnector3">
              <a:avLst>
                <a:gd name="adj1" fmla="val 102590"/>
              </a:avLst>
            </a:prstGeom>
            <a:ln w="19050">
              <a:solidFill>
                <a:schemeClr val="tx1"/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Line 151"/>
            <p:cNvSpPr>
              <a:spLocks noChangeShapeType="1"/>
            </p:cNvSpPr>
            <p:nvPr/>
          </p:nvSpPr>
          <p:spPr bwMode="auto">
            <a:xfrm flipH="1" flipV="1">
              <a:off x="2107144" y="4231536"/>
              <a:ext cx="856835" cy="0"/>
            </a:xfrm>
            <a:prstGeom prst="line">
              <a:avLst/>
            </a:prstGeom>
            <a:noFill/>
            <a:ln w="12700" cap="rnd">
              <a:solidFill>
                <a:srgbClr val="72AF2F"/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3" name="Rectangle 108"/>
            <p:cNvSpPr>
              <a:spLocks noChangeArrowheads="1"/>
            </p:cNvSpPr>
            <p:nvPr/>
          </p:nvSpPr>
          <p:spPr bwMode="auto">
            <a:xfrm>
              <a:off x="2093497" y="4610100"/>
              <a:ext cx="874650" cy="34532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4445" cap="rnd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4" name="Rectangle 43"/>
            <p:cNvSpPr>
              <a:spLocks noChangeArrowheads="1"/>
            </p:cNvSpPr>
            <p:nvPr/>
          </p:nvSpPr>
          <p:spPr bwMode="auto">
            <a:xfrm>
              <a:off x="2099650" y="4718805"/>
              <a:ext cx="85683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User Plane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Rectangle 43"/>
            <p:cNvSpPr>
              <a:spLocks noChangeArrowheads="1"/>
            </p:cNvSpPr>
            <p:nvPr/>
          </p:nvSpPr>
          <p:spPr bwMode="auto">
            <a:xfrm>
              <a:off x="2088439" y="4991978"/>
              <a:ext cx="1013535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Access Network (AN)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Rectangle 43"/>
            <p:cNvSpPr>
              <a:spLocks noChangeArrowheads="1"/>
            </p:cNvSpPr>
            <p:nvPr/>
          </p:nvSpPr>
          <p:spPr bwMode="auto">
            <a:xfrm>
              <a:off x="4480068" y="4127245"/>
              <a:ext cx="963718" cy="9036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" name="Rectangle 43"/>
            <p:cNvSpPr>
              <a:spLocks noChangeArrowheads="1"/>
            </p:cNvSpPr>
            <p:nvPr/>
          </p:nvSpPr>
          <p:spPr bwMode="auto">
            <a:xfrm>
              <a:off x="4550590" y="4379565"/>
              <a:ext cx="856836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91440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sz="14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UP GW / Forwarder</a:t>
              </a:r>
              <a:endParaRPr lang="de-DE" sz="14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Rechteck 107"/>
            <p:cNvSpPr/>
            <p:nvPr/>
          </p:nvSpPr>
          <p:spPr bwMode="gray">
            <a:xfrm>
              <a:off x="347268" y="1729649"/>
              <a:ext cx="2463964" cy="1277774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ffectLst/>
          </p:spPr>
          <p:txBody>
            <a:bodyPr lIns="72000" tIns="0" rIns="72000" bIns="36000" rtlCol="0" anchor="ctr"/>
            <a:lstStyle/>
            <a:p>
              <a:pPr indent="3175" algn="ctr" defTabSz="457293" fontAlgn="base">
                <a:lnSpc>
                  <a:spcPct val="104000"/>
                </a:lnSpc>
                <a:spcBef>
                  <a:spcPct val="25000"/>
                </a:spcBef>
                <a:spcAft>
                  <a:spcPct val="0"/>
                </a:spcAft>
                <a:buClr>
                  <a:srgbClr val="E20074"/>
                </a:buClr>
                <a:buSzPct val="75000"/>
              </a:pPr>
              <a:endParaRPr lang="de-DE" sz="1000" dirty="0" err="1" smtClean="0">
                <a:cs typeface="Arial" charset="0"/>
              </a:endParaRPr>
            </a:p>
          </p:txBody>
        </p:sp>
        <p:sp>
          <p:nvSpPr>
            <p:cNvPr id="109" name="Rectangle 43"/>
            <p:cNvSpPr>
              <a:spLocks noChangeArrowheads="1"/>
            </p:cNvSpPr>
            <p:nvPr/>
          </p:nvSpPr>
          <p:spPr bwMode="auto">
            <a:xfrm>
              <a:off x="933207" y="1836463"/>
              <a:ext cx="148150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UE – AN User Plane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" name="Line 86"/>
            <p:cNvSpPr>
              <a:spLocks noChangeShapeType="1"/>
            </p:cNvSpPr>
            <p:nvPr/>
          </p:nvSpPr>
          <p:spPr bwMode="auto">
            <a:xfrm>
              <a:off x="491323" y="1909959"/>
              <a:ext cx="527421" cy="1741"/>
            </a:xfrm>
            <a:prstGeom prst="line">
              <a:avLst/>
            </a:prstGeom>
            <a:noFill/>
            <a:ln w="19050" cap="rnd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1" name="Line 86"/>
            <p:cNvSpPr>
              <a:spLocks noChangeShapeType="1"/>
            </p:cNvSpPr>
            <p:nvPr/>
          </p:nvSpPr>
          <p:spPr bwMode="auto">
            <a:xfrm>
              <a:off x="484706" y="2147423"/>
              <a:ext cx="534037" cy="1741"/>
            </a:xfrm>
            <a:prstGeom prst="line">
              <a:avLst/>
            </a:prstGeom>
            <a:noFill/>
            <a:ln w="19050" cap="rnd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2" name="Rectangle 43"/>
            <p:cNvSpPr>
              <a:spLocks noChangeArrowheads="1"/>
            </p:cNvSpPr>
            <p:nvPr/>
          </p:nvSpPr>
          <p:spPr bwMode="auto">
            <a:xfrm>
              <a:off x="1039863" y="2072712"/>
              <a:ext cx="1435056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UE – AN Signaling (AS)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" name="Line 86"/>
            <p:cNvSpPr>
              <a:spLocks noChangeShapeType="1"/>
            </p:cNvSpPr>
            <p:nvPr/>
          </p:nvSpPr>
          <p:spPr bwMode="auto">
            <a:xfrm>
              <a:off x="488005" y="2395520"/>
              <a:ext cx="534037" cy="1741"/>
            </a:xfrm>
            <a:prstGeom prst="line">
              <a:avLst/>
            </a:prstGeom>
            <a:noFill/>
            <a:ln w="19050" cap="rnd">
              <a:solidFill>
                <a:srgbClr val="72AF2F"/>
              </a:solidFill>
              <a:prstDash val="sys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4" name="Rectangle 43"/>
            <p:cNvSpPr>
              <a:spLocks noChangeArrowheads="1"/>
            </p:cNvSpPr>
            <p:nvPr/>
          </p:nvSpPr>
          <p:spPr bwMode="auto">
            <a:xfrm>
              <a:off x="1033247" y="2320810"/>
              <a:ext cx="1777984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UE – CN Control Plane (NAS)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Line 86"/>
            <p:cNvSpPr>
              <a:spLocks noChangeShapeType="1"/>
            </p:cNvSpPr>
            <p:nvPr/>
          </p:nvSpPr>
          <p:spPr bwMode="auto">
            <a:xfrm flipV="1">
              <a:off x="501220" y="2622350"/>
              <a:ext cx="534055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6" name="Rectangle 43"/>
            <p:cNvSpPr>
              <a:spLocks noChangeArrowheads="1"/>
            </p:cNvSpPr>
            <p:nvPr/>
          </p:nvSpPr>
          <p:spPr bwMode="auto">
            <a:xfrm>
              <a:off x="1002353" y="2554583"/>
              <a:ext cx="1320235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Network Signaling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Line 86"/>
            <p:cNvSpPr>
              <a:spLocks noChangeShapeType="1"/>
            </p:cNvSpPr>
            <p:nvPr/>
          </p:nvSpPr>
          <p:spPr bwMode="auto">
            <a:xfrm flipV="1">
              <a:off x="494604" y="2849181"/>
              <a:ext cx="534055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000"/>
            </a:p>
          </p:txBody>
        </p:sp>
        <p:sp>
          <p:nvSpPr>
            <p:cNvPr id="118" name="Rectangle 43"/>
            <p:cNvSpPr>
              <a:spLocks noChangeArrowheads="1"/>
            </p:cNvSpPr>
            <p:nvPr/>
          </p:nvSpPr>
          <p:spPr bwMode="auto">
            <a:xfrm>
              <a:off x="1073626" y="2760148"/>
              <a:ext cx="123761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10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Network User Plane</a:t>
              </a:r>
              <a:endParaRPr kumimoji="0" lang="de-DE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8" name="Line 86"/>
          <p:cNvSpPr>
            <a:spLocks noChangeShapeType="1"/>
          </p:cNvSpPr>
          <p:nvPr/>
        </p:nvSpPr>
        <p:spPr bwMode="auto">
          <a:xfrm flipV="1">
            <a:off x="1237821" y="4610099"/>
            <a:ext cx="819580" cy="1916"/>
          </a:xfrm>
          <a:prstGeom prst="line">
            <a:avLst/>
          </a:prstGeom>
          <a:noFill/>
          <a:ln w="19050" cap="rnd">
            <a:solidFill>
              <a:srgbClr val="C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000"/>
          </a:p>
        </p:txBody>
      </p:sp>
      <p:sp>
        <p:nvSpPr>
          <p:cNvPr id="139" name="Line 86"/>
          <p:cNvSpPr>
            <a:spLocks noChangeShapeType="1"/>
          </p:cNvSpPr>
          <p:nvPr/>
        </p:nvSpPr>
        <p:spPr bwMode="auto">
          <a:xfrm flipV="1">
            <a:off x="2973906" y="2616200"/>
            <a:ext cx="1411827" cy="1961156"/>
          </a:xfrm>
          <a:prstGeom prst="line">
            <a:avLst/>
          </a:prstGeom>
          <a:noFill/>
          <a:ln w="19050" cap="rnd">
            <a:solidFill>
              <a:schemeClr val="tx2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000"/>
          </a:p>
        </p:txBody>
      </p:sp>
      <p:sp>
        <p:nvSpPr>
          <p:cNvPr id="140" name="Line 86"/>
          <p:cNvSpPr>
            <a:spLocks noChangeShapeType="1"/>
          </p:cNvSpPr>
          <p:nvPr/>
        </p:nvSpPr>
        <p:spPr bwMode="auto">
          <a:xfrm flipH="1" flipV="1">
            <a:off x="4707466" y="2971800"/>
            <a:ext cx="8467" cy="1151467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000"/>
          </a:p>
        </p:txBody>
      </p:sp>
      <p:sp>
        <p:nvSpPr>
          <p:cNvPr id="141" name="Rechteck 140"/>
          <p:cNvSpPr/>
          <p:nvPr/>
        </p:nvSpPr>
        <p:spPr bwMode="auto">
          <a:xfrm>
            <a:off x="3784600" y="1761067"/>
            <a:ext cx="2446867" cy="382693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lgDashDot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2" name="Rectangle 43"/>
          <p:cNvSpPr>
            <a:spLocks noChangeArrowheads="1"/>
          </p:cNvSpPr>
          <p:nvPr/>
        </p:nvSpPr>
        <p:spPr bwMode="auto">
          <a:xfrm>
            <a:off x="4373472" y="2065971"/>
            <a:ext cx="963718" cy="902811"/>
          </a:xfrm>
          <a:prstGeom prst="rect">
            <a:avLst/>
          </a:prstGeom>
          <a:solidFill>
            <a:schemeClr val="accent4">
              <a:alpha val="1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Controller</a:t>
            </a:r>
            <a:endParaRPr kumimoji="0" lang="en-US" sz="1400" b="0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Rectangle 108"/>
          <p:cNvSpPr>
            <a:spLocks noChangeArrowheads="1"/>
          </p:cNvSpPr>
          <p:nvPr/>
        </p:nvSpPr>
        <p:spPr bwMode="auto">
          <a:xfrm>
            <a:off x="2063931" y="4057650"/>
            <a:ext cx="874650" cy="550333"/>
          </a:xfrm>
          <a:prstGeom prst="rect">
            <a:avLst/>
          </a:prstGeom>
          <a:solidFill>
            <a:srgbClr val="92D050">
              <a:alpha val="33000"/>
            </a:srgbClr>
          </a:solidFill>
          <a:ln w="4445" cap="rnd">
            <a:solidFill>
              <a:srgbClr val="40404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High Level </a:t>
            </a:r>
            <a:r>
              <a:rPr lang="de-AT" dirty="0" err="1" smtClean="0"/>
              <a:t>Architecture</a:t>
            </a:r>
            <a:r>
              <a:rPr lang="de-AT" dirty="0" smtClean="0"/>
              <a:t> </a:t>
            </a:r>
            <a:r>
              <a:rPr lang="de-AT" dirty="0" err="1" smtClean="0"/>
              <a:t>Principles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TCO-optimized system blueprint</a:t>
            </a:r>
          </a:p>
          <a:p>
            <a:r>
              <a:rPr lang="en-US" dirty="0" smtClean="0"/>
              <a:t>communication (CP and UP)  between UE and AN as well as AN internal communication is access specific</a:t>
            </a:r>
          </a:p>
          <a:p>
            <a:r>
              <a:rPr lang="en-US" dirty="0" smtClean="0"/>
              <a:t>all other CP/UP communication and functions are access independent:</a:t>
            </a:r>
          </a:p>
          <a:p>
            <a:pPr lvl="1"/>
            <a:r>
              <a:rPr lang="en-US" dirty="0" smtClean="0"/>
              <a:t>User Plane GW / Forwarder routes service data flows between AN and external Data Network (e.g. Internet)</a:t>
            </a:r>
          </a:p>
          <a:p>
            <a:pPr lvl="1"/>
            <a:r>
              <a:rPr lang="en-US" dirty="0" smtClean="0"/>
              <a:t>CP controller programs flows into UP Forwarder based on subscriber profile</a:t>
            </a:r>
          </a:p>
          <a:p>
            <a:pPr lvl="1"/>
            <a:r>
              <a:rPr lang="en-US" dirty="0" smtClean="0"/>
              <a:t>Access independent subscriber repository and authentication function</a:t>
            </a:r>
          </a:p>
          <a:p>
            <a:pPr lvl="1"/>
            <a:r>
              <a:rPr lang="en-US" dirty="0" smtClean="0"/>
              <a:t>additional CN functions (</a:t>
            </a:r>
            <a:r>
              <a:rPr lang="en-US" dirty="0" err="1" smtClean="0"/>
              <a:t>QoS</a:t>
            </a:r>
            <a:r>
              <a:rPr lang="en-US" dirty="0" smtClean="0"/>
              <a:t>, charging, …)  beyond this blueprint are needed in more demanding usage scenarios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B8305C-BA38-4835-A176-EDB401CB9C8F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el 7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Example</a:t>
            </a:r>
            <a:r>
              <a:rPr lang="de-AT" dirty="0" smtClean="0"/>
              <a:t> Optional </a:t>
            </a:r>
            <a:r>
              <a:rPr lang="de-AT" dirty="0" err="1" smtClean="0"/>
              <a:t>Architectural</a:t>
            </a:r>
            <a:r>
              <a:rPr lang="de-AT" dirty="0" smtClean="0"/>
              <a:t> Elements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B8305C-BA38-4835-A176-EDB401CB9C8F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78" name="Rechteck 77"/>
          <p:cNvSpPr/>
          <p:nvPr/>
        </p:nvSpPr>
        <p:spPr bwMode="gray">
          <a:xfrm>
            <a:off x="4290840" y="1997910"/>
            <a:ext cx="2003066" cy="3486350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 smtClean="0">
              <a:cs typeface="Arial" charset="0"/>
            </a:endParaRPr>
          </a:p>
        </p:txBody>
      </p:sp>
      <p:sp>
        <p:nvSpPr>
          <p:cNvPr id="100" name="Rectangle 71"/>
          <p:cNvSpPr>
            <a:spLocks noChangeArrowheads="1"/>
          </p:cNvSpPr>
          <p:nvPr/>
        </p:nvSpPr>
        <p:spPr bwMode="auto">
          <a:xfrm>
            <a:off x="4487049" y="4367017"/>
            <a:ext cx="878213" cy="38298"/>
          </a:xfrm>
          <a:prstGeom prst="rect">
            <a:avLst/>
          </a:prstGeom>
          <a:solidFill>
            <a:srgbClr val="FBFBFB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1" name="Rectangle 72"/>
          <p:cNvSpPr>
            <a:spLocks noChangeArrowheads="1"/>
          </p:cNvSpPr>
          <p:nvPr/>
        </p:nvSpPr>
        <p:spPr bwMode="auto">
          <a:xfrm>
            <a:off x="4487049" y="4405315"/>
            <a:ext cx="878213" cy="48743"/>
          </a:xfrm>
          <a:prstGeom prst="rect">
            <a:avLst/>
          </a:prstGeom>
          <a:solidFill>
            <a:srgbClr val="FAFAF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2" name="Rectangle 73"/>
          <p:cNvSpPr>
            <a:spLocks noChangeArrowheads="1"/>
          </p:cNvSpPr>
          <p:nvPr/>
        </p:nvSpPr>
        <p:spPr bwMode="auto">
          <a:xfrm>
            <a:off x="4487049" y="4454059"/>
            <a:ext cx="878213" cy="36558"/>
          </a:xfrm>
          <a:prstGeom prst="rect">
            <a:avLst/>
          </a:prstGeom>
          <a:solidFill>
            <a:srgbClr val="F9F9F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3" name="Rectangle 74"/>
          <p:cNvSpPr>
            <a:spLocks noChangeArrowheads="1"/>
          </p:cNvSpPr>
          <p:nvPr/>
        </p:nvSpPr>
        <p:spPr bwMode="auto">
          <a:xfrm>
            <a:off x="4487049" y="4490616"/>
            <a:ext cx="878213" cy="24372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4" name="Rectangle 75"/>
          <p:cNvSpPr>
            <a:spLocks noChangeArrowheads="1"/>
          </p:cNvSpPr>
          <p:nvPr/>
        </p:nvSpPr>
        <p:spPr bwMode="auto">
          <a:xfrm>
            <a:off x="4487049" y="4514988"/>
            <a:ext cx="878213" cy="36558"/>
          </a:xfrm>
          <a:prstGeom prst="rect">
            <a:avLst/>
          </a:prstGeom>
          <a:solidFill>
            <a:srgbClr val="F7F7F7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5" name="Rectangle 76"/>
          <p:cNvSpPr>
            <a:spLocks noChangeArrowheads="1"/>
          </p:cNvSpPr>
          <p:nvPr/>
        </p:nvSpPr>
        <p:spPr bwMode="auto">
          <a:xfrm>
            <a:off x="4487049" y="4551545"/>
            <a:ext cx="878213" cy="36558"/>
          </a:xfrm>
          <a:prstGeom prst="rect">
            <a:avLst/>
          </a:prstGeom>
          <a:solidFill>
            <a:srgbClr val="F6F6F6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6" name="Rectangle 77"/>
          <p:cNvSpPr>
            <a:spLocks noChangeArrowheads="1"/>
          </p:cNvSpPr>
          <p:nvPr/>
        </p:nvSpPr>
        <p:spPr bwMode="auto">
          <a:xfrm>
            <a:off x="4487049" y="4588103"/>
            <a:ext cx="878213" cy="36558"/>
          </a:xfrm>
          <a:prstGeom prst="rect">
            <a:avLst/>
          </a:prstGeom>
          <a:solidFill>
            <a:srgbClr val="F5F5F5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7" name="Rectangle 78"/>
          <p:cNvSpPr>
            <a:spLocks noChangeArrowheads="1"/>
          </p:cNvSpPr>
          <p:nvPr/>
        </p:nvSpPr>
        <p:spPr bwMode="auto">
          <a:xfrm>
            <a:off x="4487049" y="4624661"/>
            <a:ext cx="878213" cy="48743"/>
          </a:xfrm>
          <a:prstGeom prst="rect">
            <a:avLst/>
          </a:prstGeom>
          <a:solidFill>
            <a:srgbClr val="F4F4F4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8" name="Rectangle 79"/>
          <p:cNvSpPr>
            <a:spLocks noChangeArrowheads="1"/>
          </p:cNvSpPr>
          <p:nvPr/>
        </p:nvSpPr>
        <p:spPr bwMode="auto">
          <a:xfrm>
            <a:off x="4487049" y="4673404"/>
            <a:ext cx="878213" cy="50484"/>
          </a:xfrm>
          <a:prstGeom prst="rect">
            <a:avLst/>
          </a:prstGeom>
          <a:solidFill>
            <a:srgbClr val="F3F3F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9" name="Rectangle 80"/>
          <p:cNvSpPr>
            <a:spLocks noChangeArrowheads="1"/>
          </p:cNvSpPr>
          <p:nvPr/>
        </p:nvSpPr>
        <p:spPr bwMode="auto">
          <a:xfrm>
            <a:off x="4487049" y="4723888"/>
            <a:ext cx="878213" cy="60929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0" name="Rectangle 81"/>
          <p:cNvSpPr>
            <a:spLocks noChangeArrowheads="1"/>
          </p:cNvSpPr>
          <p:nvPr/>
        </p:nvSpPr>
        <p:spPr bwMode="auto">
          <a:xfrm>
            <a:off x="4487049" y="4784818"/>
            <a:ext cx="878213" cy="85301"/>
          </a:xfrm>
          <a:prstGeom prst="rect">
            <a:avLst/>
          </a:prstGeom>
          <a:solidFill>
            <a:srgbClr val="F1F1F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1" name="Rectangle 82"/>
          <p:cNvSpPr>
            <a:spLocks noChangeArrowheads="1"/>
          </p:cNvSpPr>
          <p:nvPr/>
        </p:nvSpPr>
        <p:spPr bwMode="auto">
          <a:xfrm>
            <a:off x="4487049" y="4870119"/>
            <a:ext cx="878213" cy="85301"/>
          </a:xfrm>
          <a:prstGeom prst="rect">
            <a:avLst/>
          </a:prstGeom>
          <a:solidFill>
            <a:srgbClr val="F0F0F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2" name="Rectangle 85"/>
          <p:cNvSpPr>
            <a:spLocks noChangeArrowheads="1"/>
          </p:cNvSpPr>
          <p:nvPr/>
        </p:nvSpPr>
        <p:spPr bwMode="auto">
          <a:xfrm>
            <a:off x="4691015" y="4508024"/>
            <a:ext cx="339837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functions</a:t>
            </a:r>
            <a:endParaRPr kumimoji="0" lang="de-DE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Line 112"/>
          <p:cNvSpPr>
            <a:spLocks noChangeShapeType="1"/>
          </p:cNvSpPr>
          <p:nvPr/>
        </p:nvSpPr>
        <p:spPr bwMode="auto">
          <a:xfrm flipV="1">
            <a:off x="4636438" y="2965642"/>
            <a:ext cx="0" cy="1439672"/>
          </a:xfrm>
          <a:prstGeom prst="line">
            <a:avLst/>
          </a:prstGeom>
          <a:noFill/>
          <a:ln w="19050" cap="rnd">
            <a:solidFill>
              <a:srgbClr val="404040"/>
            </a:solidFill>
            <a:prstDash val="lg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114" name="Gruppieren 113"/>
          <p:cNvGrpSpPr/>
          <p:nvPr/>
        </p:nvGrpSpPr>
        <p:grpSpPr>
          <a:xfrm>
            <a:off x="7880150" y="3665433"/>
            <a:ext cx="865823" cy="933088"/>
            <a:chOff x="6401937" y="1989033"/>
            <a:chExt cx="865823" cy="933088"/>
          </a:xfrm>
        </p:grpSpPr>
        <p:pic>
          <p:nvPicPr>
            <p:cNvPr id="11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0721" y="2027331"/>
              <a:ext cx="847039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6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0721" y="2027331"/>
              <a:ext cx="847039" cy="894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7" name="Rectangle 6"/>
            <p:cNvSpPr>
              <a:spLocks noChangeArrowheads="1"/>
            </p:cNvSpPr>
            <p:nvPr/>
          </p:nvSpPr>
          <p:spPr bwMode="auto">
            <a:xfrm>
              <a:off x="6402016" y="1989033"/>
              <a:ext cx="840804" cy="8704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8" name="Rectangle 7"/>
            <p:cNvSpPr>
              <a:spLocks noChangeArrowheads="1"/>
            </p:cNvSpPr>
            <p:nvPr/>
          </p:nvSpPr>
          <p:spPr bwMode="auto">
            <a:xfrm>
              <a:off x="6402016" y="2076075"/>
              <a:ext cx="840804" cy="97487"/>
            </a:xfrm>
            <a:prstGeom prst="rect">
              <a:avLst/>
            </a:prstGeom>
            <a:solidFill>
              <a:srgbClr val="FEFEF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9" name="Rectangle 8"/>
            <p:cNvSpPr>
              <a:spLocks noChangeArrowheads="1"/>
            </p:cNvSpPr>
            <p:nvPr/>
          </p:nvSpPr>
          <p:spPr bwMode="auto">
            <a:xfrm>
              <a:off x="6402016" y="2173562"/>
              <a:ext cx="840804" cy="60929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0" name="Rectangle 9"/>
            <p:cNvSpPr>
              <a:spLocks noChangeArrowheads="1"/>
            </p:cNvSpPr>
            <p:nvPr/>
          </p:nvSpPr>
          <p:spPr bwMode="auto">
            <a:xfrm>
              <a:off x="6402016" y="2234491"/>
              <a:ext cx="840804" cy="48743"/>
            </a:xfrm>
            <a:prstGeom prst="rect">
              <a:avLst/>
            </a:prstGeom>
            <a:solidFill>
              <a:srgbClr val="FCFCFC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1" name="Rectangle 10"/>
            <p:cNvSpPr>
              <a:spLocks noChangeArrowheads="1"/>
            </p:cNvSpPr>
            <p:nvPr/>
          </p:nvSpPr>
          <p:spPr bwMode="auto">
            <a:xfrm>
              <a:off x="6402016" y="2283234"/>
              <a:ext cx="840804" cy="38298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2" name="Rectangle 11"/>
            <p:cNvSpPr>
              <a:spLocks noChangeArrowheads="1"/>
            </p:cNvSpPr>
            <p:nvPr/>
          </p:nvSpPr>
          <p:spPr bwMode="auto">
            <a:xfrm>
              <a:off x="6402016" y="2321533"/>
              <a:ext cx="840804" cy="36558"/>
            </a:xfrm>
            <a:prstGeom prst="rect">
              <a:avLst/>
            </a:prstGeom>
            <a:solidFill>
              <a:srgbClr val="FAFAF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3" name="Rectangle 12"/>
            <p:cNvSpPr>
              <a:spLocks noChangeArrowheads="1"/>
            </p:cNvSpPr>
            <p:nvPr/>
          </p:nvSpPr>
          <p:spPr bwMode="auto">
            <a:xfrm>
              <a:off x="6402016" y="2358090"/>
              <a:ext cx="840804" cy="48743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4" name="Rectangle 13"/>
            <p:cNvSpPr>
              <a:spLocks noChangeArrowheads="1"/>
            </p:cNvSpPr>
            <p:nvPr/>
          </p:nvSpPr>
          <p:spPr bwMode="auto">
            <a:xfrm>
              <a:off x="6402016" y="2406834"/>
              <a:ext cx="840804" cy="24372"/>
            </a:xfrm>
            <a:prstGeom prst="rect">
              <a:avLst/>
            </a:prstGeom>
            <a:solidFill>
              <a:srgbClr val="F8F8F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5" name="Rectangle 14"/>
            <p:cNvSpPr>
              <a:spLocks noChangeArrowheads="1"/>
            </p:cNvSpPr>
            <p:nvPr/>
          </p:nvSpPr>
          <p:spPr bwMode="auto">
            <a:xfrm>
              <a:off x="6402016" y="2431205"/>
              <a:ext cx="840804" cy="36558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6" name="Rectangle 15"/>
            <p:cNvSpPr>
              <a:spLocks noChangeArrowheads="1"/>
            </p:cNvSpPr>
            <p:nvPr/>
          </p:nvSpPr>
          <p:spPr bwMode="auto">
            <a:xfrm>
              <a:off x="6402016" y="2467763"/>
              <a:ext cx="840804" cy="36558"/>
            </a:xfrm>
            <a:prstGeom prst="rect">
              <a:avLst/>
            </a:prstGeom>
            <a:solidFill>
              <a:srgbClr val="F6F6F6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7" name="Rectangle 16"/>
            <p:cNvSpPr>
              <a:spLocks noChangeArrowheads="1"/>
            </p:cNvSpPr>
            <p:nvPr/>
          </p:nvSpPr>
          <p:spPr bwMode="auto">
            <a:xfrm>
              <a:off x="6402016" y="2504321"/>
              <a:ext cx="840804" cy="36558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8" name="Rectangle 17"/>
            <p:cNvSpPr>
              <a:spLocks noChangeArrowheads="1"/>
            </p:cNvSpPr>
            <p:nvPr/>
          </p:nvSpPr>
          <p:spPr bwMode="auto">
            <a:xfrm>
              <a:off x="6402016" y="2540878"/>
              <a:ext cx="840804" cy="36558"/>
            </a:xfrm>
            <a:prstGeom prst="rect">
              <a:avLst/>
            </a:prstGeom>
            <a:solidFill>
              <a:srgbClr val="F4F4F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9" name="Rectangle 18"/>
            <p:cNvSpPr>
              <a:spLocks noChangeArrowheads="1"/>
            </p:cNvSpPr>
            <p:nvPr/>
          </p:nvSpPr>
          <p:spPr bwMode="auto">
            <a:xfrm>
              <a:off x="6402016" y="2577436"/>
              <a:ext cx="840804" cy="62670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0" name="Rectangle 19"/>
            <p:cNvSpPr>
              <a:spLocks noChangeArrowheads="1"/>
            </p:cNvSpPr>
            <p:nvPr/>
          </p:nvSpPr>
          <p:spPr bwMode="auto">
            <a:xfrm>
              <a:off x="6402016" y="2640106"/>
              <a:ext cx="840804" cy="60929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1" name="Rectangle 20"/>
            <p:cNvSpPr>
              <a:spLocks noChangeArrowheads="1"/>
            </p:cNvSpPr>
            <p:nvPr/>
          </p:nvSpPr>
          <p:spPr bwMode="auto">
            <a:xfrm>
              <a:off x="6402016" y="2701035"/>
              <a:ext cx="840804" cy="85301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2" name="Rectangle 21"/>
            <p:cNvSpPr>
              <a:spLocks noChangeArrowheads="1"/>
            </p:cNvSpPr>
            <p:nvPr/>
          </p:nvSpPr>
          <p:spPr bwMode="auto">
            <a:xfrm>
              <a:off x="6402016" y="2786336"/>
              <a:ext cx="840804" cy="85301"/>
            </a:xfrm>
            <a:prstGeom prst="rect">
              <a:avLst/>
            </a:prstGeom>
            <a:solidFill>
              <a:srgbClr val="F0F0F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3" name="Rectangle 43"/>
            <p:cNvSpPr>
              <a:spLocks noChangeArrowheads="1"/>
            </p:cNvSpPr>
            <p:nvPr/>
          </p:nvSpPr>
          <p:spPr bwMode="auto">
            <a:xfrm>
              <a:off x="6401937" y="2181945"/>
              <a:ext cx="85683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cs typeface="Arial" pitchFamily="34" charset="0"/>
                </a:rPr>
                <a:t>Application Functions (AF)</a:t>
              </a:r>
              <a:endParaRPr kumimoji="0" lang="de-DE" sz="1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4" name="Rectangle 43"/>
          <p:cNvSpPr>
            <a:spLocks noChangeArrowheads="1"/>
          </p:cNvSpPr>
          <p:nvPr/>
        </p:nvSpPr>
        <p:spPr bwMode="auto">
          <a:xfrm>
            <a:off x="4423811" y="4405068"/>
            <a:ext cx="938780" cy="903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Forwarder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Rectangle 43"/>
          <p:cNvSpPr>
            <a:spLocks noChangeArrowheads="1"/>
          </p:cNvSpPr>
          <p:nvPr/>
        </p:nvSpPr>
        <p:spPr bwMode="auto">
          <a:xfrm>
            <a:off x="5069071" y="3060268"/>
            <a:ext cx="963718" cy="430887"/>
          </a:xfrm>
          <a:prstGeom prst="rect">
            <a:avLst/>
          </a:prstGeom>
          <a:solidFill>
            <a:schemeClr val="accent4">
              <a:alpha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Subscriber Repository</a:t>
            </a: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7" name="Form 136"/>
          <p:cNvCxnSpPr>
            <a:endCxn id="136" idx="1"/>
          </p:cNvCxnSpPr>
          <p:nvPr/>
        </p:nvCxnSpPr>
        <p:spPr>
          <a:xfrm rot="16200000" flipH="1">
            <a:off x="4821436" y="3028077"/>
            <a:ext cx="306930" cy="188340"/>
          </a:xfrm>
          <a:prstGeom prst="bentConnector2">
            <a:avLst/>
          </a:prstGeom>
          <a:ln w="19050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Rectangle 43"/>
          <p:cNvSpPr>
            <a:spLocks noChangeArrowheads="1"/>
          </p:cNvSpPr>
          <p:nvPr/>
        </p:nvSpPr>
        <p:spPr bwMode="auto">
          <a:xfrm>
            <a:off x="3225842" y="2076075"/>
            <a:ext cx="963718" cy="902811"/>
          </a:xfrm>
          <a:prstGeom prst="rect">
            <a:avLst/>
          </a:prstGeom>
          <a:solidFill>
            <a:schemeClr val="accent4">
              <a:alpha val="10000"/>
            </a:schemeClr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QoS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 control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9" name="Rectangle 43"/>
          <p:cNvSpPr>
            <a:spLocks noChangeArrowheads="1"/>
          </p:cNvSpPr>
          <p:nvPr/>
        </p:nvSpPr>
        <p:spPr bwMode="auto">
          <a:xfrm>
            <a:off x="2100286" y="2071960"/>
            <a:ext cx="963718" cy="903600"/>
          </a:xfrm>
          <a:prstGeom prst="rect">
            <a:avLst/>
          </a:prstGeom>
          <a:solidFill>
            <a:schemeClr val="accent4">
              <a:alpha val="10000"/>
            </a:schemeClr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Policy / Charging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Rectangle 43"/>
          <p:cNvSpPr>
            <a:spLocks noChangeArrowheads="1"/>
          </p:cNvSpPr>
          <p:nvPr/>
        </p:nvSpPr>
        <p:spPr bwMode="auto">
          <a:xfrm>
            <a:off x="974729" y="2074440"/>
            <a:ext cx="963718" cy="903600"/>
          </a:xfrm>
          <a:prstGeom prst="rect">
            <a:avLst/>
          </a:prstGeom>
          <a:solidFill>
            <a:schemeClr val="accent4">
              <a:alpha val="10000"/>
            </a:schemeClr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Mobility / Session Manager</a:t>
            </a: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1" name="Gerade Verbindung 140"/>
          <p:cNvCxnSpPr/>
          <p:nvPr/>
        </p:nvCxnSpPr>
        <p:spPr>
          <a:xfrm>
            <a:off x="323998" y="4168711"/>
            <a:ext cx="7143602" cy="3239"/>
          </a:xfrm>
          <a:prstGeom prst="line">
            <a:avLst/>
          </a:prstGeom>
          <a:ln w="19050">
            <a:solidFill>
              <a:schemeClr val="tx1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2" name="Rectangle 43"/>
          <p:cNvSpPr>
            <a:spLocks noChangeArrowheads="1"/>
          </p:cNvSpPr>
          <p:nvPr/>
        </p:nvSpPr>
        <p:spPr bwMode="auto">
          <a:xfrm>
            <a:off x="2163488" y="4392213"/>
            <a:ext cx="938780" cy="9036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Rechteck 142"/>
          <p:cNvSpPr/>
          <p:nvPr/>
        </p:nvSpPr>
        <p:spPr>
          <a:xfrm>
            <a:off x="2100287" y="4562965"/>
            <a:ext cx="112555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latin typeface="Calibri" pitchFamily="34" charset="0"/>
                <a:cs typeface="Arial" pitchFamily="34" charset="0"/>
              </a:rPr>
              <a:t>Policy / Charging enforcement</a:t>
            </a:r>
          </a:p>
        </p:txBody>
      </p:sp>
      <p:sp>
        <p:nvSpPr>
          <p:cNvPr id="144" name="Rectangle 43"/>
          <p:cNvSpPr>
            <a:spLocks noChangeArrowheads="1"/>
          </p:cNvSpPr>
          <p:nvPr/>
        </p:nvSpPr>
        <p:spPr bwMode="auto">
          <a:xfrm>
            <a:off x="3263350" y="4412409"/>
            <a:ext cx="938780" cy="9036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5" name="Rechteck 144"/>
          <p:cNvSpPr/>
          <p:nvPr/>
        </p:nvSpPr>
        <p:spPr>
          <a:xfrm>
            <a:off x="3263350" y="4588103"/>
            <a:ext cx="9387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err="1" smtClean="0">
                <a:latin typeface="Calibri" pitchFamily="34" charset="0"/>
                <a:cs typeface="Arial" pitchFamily="34" charset="0"/>
              </a:rPr>
              <a:t>QoS</a:t>
            </a:r>
            <a:r>
              <a:rPr lang="en-US" sz="1100" dirty="0" smtClean="0">
                <a:latin typeface="Calibri" pitchFamily="34" charset="0"/>
                <a:cs typeface="Arial" pitchFamily="34" charset="0"/>
              </a:rPr>
              <a:t> Assurance</a:t>
            </a:r>
          </a:p>
        </p:txBody>
      </p:sp>
      <p:sp>
        <p:nvSpPr>
          <p:cNvPr id="146" name="Rectangle 43"/>
          <p:cNvSpPr>
            <a:spLocks noChangeArrowheads="1"/>
          </p:cNvSpPr>
          <p:nvPr/>
        </p:nvSpPr>
        <p:spPr bwMode="auto">
          <a:xfrm>
            <a:off x="1044763" y="4389051"/>
            <a:ext cx="938780" cy="9036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7" name="Rechteck 146"/>
          <p:cNvSpPr/>
          <p:nvPr/>
        </p:nvSpPr>
        <p:spPr>
          <a:xfrm>
            <a:off x="974731" y="4596016"/>
            <a:ext cx="11255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en-US" sz="1100" dirty="0" smtClean="0">
                <a:latin typeface="Calibri" pitchFamily="34" charset="0"/>
                <a:cs typeface="Arial" pitchFamily="34" charset="0"/>
              </a:rPr>
              <a:t>Mobility / Session Anchor</a:t>
            </a:r>
          </a:p>
        </p:txBody>
      </p:sp>
      <p:cxnSp>
        <p:nvCxnSpPr>
          <p:cNvPr id="148" name="Form 74"/>
          <p:cNvCxnSpPr/>
          <p:nvPr/>
        </p:nvCxnSpPr>
        <p:spPr>
          <a:xfrm rot="16200000" flipH="1">
            <a:off x="4727021" y="3429425"/>
            <a:ext cx="495762" cy="188339"/>
          </a:xfrm>
          <a:prstGeom prst="bentConnector3">
            <a:avLst>
              <a:gd name="adj1" fmla="val 101111"/>
            </a:avLst>
          </a:prstGeom>
          <a:ln w="19050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9" name="Rectangle 43"/>
          <p:cNvSpPr>
            <a:spLocks noChangeArrowheads="1"/>
          </p:cNvSpPr>
          <p:nvPr/>
        </p:nvSpPr>
        <p:spPr bwMode="auto">
          <a:xfrm>
            <a:off x="5078250" y="3532161"/>
            <a:ext cx="963718" cy="430887"/>
          </a:xfrm>
          <a:prstGeom prst="rect">
            <a:avLst/>
          </a:prstGeom>
          <a:solidFill>
            <a:schemeClr val="accent4">
              <a:alpha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Authentication Function</a:t>
            </a: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ectangle 43"/>
          <p:cNvSpPr>
            <a:spLocks noChangeArrowheads="1"/>
          </p:cNvSpPr>
          <p:nvPr/>
        </p:nvSpPr>
        <p:spPr bwMode="auto">
          <a:xfrm>
            <a:off x="4398872" y="2065971"/>
            <a:ext cx="963718" cy="902811"/>
          </a:xfrm>
          <a:prstGeom prst="rect">
            <a:avLst/>
          </a:prstGeom>
          <a:solidFill>
            <a:schemeClr val="accent4">
              <a:alpha val="1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Controller</a:t>
            </a:r>
            <a:endParaRPr kumimoji="0" lang="en-US" sz="1400" b="0" i="0" u="none" strike="noStrike" cap="none" normalizeH="0" dirty="0" smtClean="0">
              <a:ln>
                <a:noFill/>
              </a:ln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87"/>
          <p:cNvSpPr>
            <a:spLocks noChangeArrowheads="1"/>
          </p:cNvSpPr>
          <p:nvPr/>
        </p:nvSpPr>
        <p:spPr bwMode="auto">
          <a:xfrm>
            <a:off x="5610224" y="4562475"/>
            <a:ext cx="78105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Minimal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NextGen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Core Network</a:t>
            </a:r>
            <a:endParaRPr kumimoji="0" lang="de-DE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87"/>
          <p:cNvSpPr>
            <a:spLocks noChangeArrowheads="1"/>
          </p:cNvSpPr>
          <p:nvPr/>
        </p:nvSpPr>
        <p:spPr bwMode="auto">
          <a:xfrm>
            <a:off x="6534149" y="4276725"/>
            <a:ext cx="78105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User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Plane</a:t>
            </a:r>
            <a:endParaRPr kumimoji="0" lang="de-DE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Rectangle 87"/>
          <p:cNvSpPr>
            <a:spLocks noChangeArrowheads="1"/>
          </p:cNvSpPr>
          <p:nvPr/>
        </p:nvSpPr>
        <p:spPr bwMode="auto">
          <a:xfrm>
            <a:off x="6419849" y="3857625"/>
            <a:ext cx="103822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Control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Plane</a:t>
            </a:r>
            <a:endParaRPr kumimoji="0" lang="de-DE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Optional </a:t>
            </a:r>
            <a:r>
              <a:rPr lang="de-AT" dirty="0" err="1" smtClean="0"/>
              <a:t>Architectural</a:t>
            </a:r>
            <a:r>
              <a:rPr lang="de-AT" dirty="0" smtClean="0"/>
              <a:t> Elements </a:t>
            </a:r>
            <a:r>
              <a:rPr lang="de-AT" dirty="0" err="1" smtClean="0"/>
              <a:t>Principles</a:t>
            </a:r>
            <a:endParaRPr lang="de-AT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Optional CN control plane functions are enabled on demand, as required by the specific customer use case, e.g. configuring the following functions per UE / flow:</a:t>
            </a:r>
          </a:p>
          <a:p>
            <a:pPr lvl="1"/>
            <a:r>
              <a:rPr lang="en-US" dirty="0" smtClean="0"/>
              <a:t>Quality of Service</a:t>
            </a:r>
          </a:p>
          <a:p>
            <a:pPr lvl="1"/>
            <a:r>
              <a:rPr lang="en-US" dirty="0" smtClean="0"/>
              <a:t>Charging</a:t>
            </a:r>
          </a:p>
          <a:p>
            <a:pPr lvl="1"/>
            <a:r>
              <a:rPr lang="en-US" dirty="0" smtClean="0"/>
              <a:t>Policy Control</a:t>
            </a:r>
          </a:p>
          <a:p>
            <a:pPr lvl="1"/>
            <a:r>
              <a:rPr lang="en-US" dirty="0" smtClean="0"/>
              <a:t>Mobility Management</a:t>
            </a:r>
          </a:p>
          <a:p>
            <a:pPr lvl="1"/>
            <a:r>
              <a:rPr lang="en-US" dirty="0" smtClean="0"/>
              <a:t>Session/Service Continuity</a:t>
            </a:r>
          </a:p>
          <a:p>
            <a:pPr lvl="2"/>
            <a:r>
              <a:rPr lang="en-US" dirty="0" smtClean="0"/>
              <a:t>with or without intra-AN mobility</a:t>
            </a:r>
          </a:p>
          <a:p>
            <a:pPr lvl="2"/>
            <a:r>
              <a:rPr lang="en-US" dirty="0" smtClean="0"/>
              <a:t>with or without AN change</a:t>
            </a:r>
          </a:p>
          <a:p>
            <a:r>
              <a:rPr lang="en-US" dirty="0" smtClean="0"/>
              <a:t>CN user plane functions associated with the active CP functions can be chained into the user plane path</a:t>
            </a:r>
          </a:p>
          <a:p>
            <a:r>
              <a:rPr lang="en-US" dirty="0" smtClean="0"/>
              <a:t>AF may be shared with external network, or exist exclusively within or outside of the operator domain</a:t>
            </a:r>
          </a:p>
          <a:p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8440B-854D-44E8-A1A2-A1E83FB56FD1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Proposal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Blip>
                <a:blip r:embed="rId2"/>
              </a:buBlip>
            </a:pPr>
            <a:r>
              <a:rPr lang="en-US" dirty="0" smtClean="0"/>
              <a:t>Focus on re-design of items needed in order to achieve the  common access-agnostic core and the single AN-CN I/F:</a:t>
            </a:r>
          </a:p>
          <a:p>
            <a:pPr lvl="1"/>
            <a:r>
              <a:rPr lang="en-US" dirty="0" err="1" smtClean="0"/>
              <a:t>QoS</a:t>
            </a:r>
            <a:r>
              <a:rPr lang="en-US" dirty="0" smtClean="0"/>
              <a:t>, bearers</a:t>
            </a:r>
          </a:p>
          <a:p>
            <a:pPr lvl="1"/>
            <a:r>
              <a:rPr lang="en-US" dirty="0" smtClean="0"/>
              <a:t>Mobility management</a:t>
            </a:r>
          </a:p>
          <a:p>
            <a:pPr lvl="1"/>
            <a:r>
              <a:rPr lang="en-US" dirty="0" smtClean="0"/>
              <a:t>Common security framework</a:t>
            </a:r>
          </a:p>
          <a:p>
            <a:pPr lvl="1"/>
            <a:r>
              <a:rPr lang="en-US" dirty="0" smtClean="0"/>
              <a:t>Non-AS signaling of the UE</a:t>
            </a:r>
          </a:p>
          <a:p>
            <a:pPr lvl="1"/>
            <a:r>
              <a:rPr lang="en-US" dirty="0" smtClean="0"/>
              <a:t>Common data layer for subscriber, context and state information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B8305C-BA38-4835-A176-EDB401CB9C8F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683</Words>
  <Application>Microsoft Office PowerPoint</Application>
  <PresentationFormat>Bildschirmpräsentation (4:3)</PresentationFormat>
  <Paragraphs>116</Paragraphs>
  <Slides>9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Office Theme</vt:lpstr>
      <vt:lpstr>  Proposal on NextGen Architecture Top-Down Approach  </vt:lpstr>
      <vt:lpstr>Background</vt:lpstr>
      <vt:lpstr>NGMN 5G White Paper design goals and principles</vt:lpstr>
      <vt:lpstr>Overall architecture and AN–CN interfacing</vt:lpstr>
      <vt:lpstr>Minimal High Level Architecture</vt:lpstr>
      <vt:lpstr>High Level Architecture Principles</vt:lpstr>
      <vt:lpstr>Example Optional Architectural Elements</vt:lpstr>
      <vt:lpstr>Optional Architectural Elements Principles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cp:lastModifiedBy>gludon</cp:lastModifiedBy>
  <cp:revision>1</cp:revision>
  <dcterms:created xsi:type="dcterms:W3CDTF">2008-08-30T09:32:10Z</dcterms:created>
  <dcterms:modified xsi:type="dcterms:W3CDTF">2016-07-05T14:33:00Z</dcterms:modified>
</cp:coreProperties>
</file>