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57" r:id="rId2"/>
    <p:sldId id="260" r:id="rId3"/>
    <p:sldId id="261" r:id="rId4"/>
    <p:sldId id="262" r:id="rId5"/>
    <p:sldId id="263" r:id="rId6"/>
    <p:sldId id="264" r:id="rId7"/>
    <p:sldId id="266" r:id="rId8"/>
    <p:sldId id="259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5FF"/>
    <a:srgbClr val="DDE9F7"/>
    <a:srgbClr val="ACF6DA"/>
    <a:srgbClr val="00FA71"/>
    <a:srgbClr val="1063A2"/>
    <a:srgbClr val="10386B"/>
    <a:srgbClr val="FA0E12"/>
    <a:srgbClr val="22222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82909" autoAdjust="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7A2D3-D33C-4944-861E-D0D13E4412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92DE8-2858-4366-AEF6-726CFF3A36F9}" type="datetimeFigureOut">
              <a:rPr lang="zh-CN" altLang="en-US" smtClean="0"/>
              <a:pPr/>
              <a:t>2016-8-23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1844824"/>
            <a:ext cx="9032032" cy="1109985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 provided information for serving node selection in </a:t>
            </a:r>
            <a:r>
              <a:rPr lang="en-GB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eDECOR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69900" y="3933056"/>
            <a:ext cx="986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CATT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44208" y="260649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S2-164562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Problem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5576" y="2708920"/>
            <a:ext cx="50405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UE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979712" y="2852936"/>
            <a:ext cx="1656184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3GPP RAN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4067944" y="2060848"/>
            <a:ext cx="2592288" cy="2448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83968" y="2204864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83968" y="2708920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83968" y="3212976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283968" y="3717032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……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804248" y="1412776"/>
            <a:ext cx="792088" cy="3600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HSS</a:t>
            </a:r>
            <a:endParaRPr lang="zh-CN" altLang="en-US" dirty="0"/>
          </a:p>
        </p:txBody>
      </p:sp>
      <p:cxnSp>
        <p:nvCxnSpPr>
          <p:cNvPr id="14" name="直接连接符 13"/>
          <p:cNvCxnSpPr>
            <a:stCxn id="12" idx="2"/>
          </p:cNvCxnSpPr>
          <p:nvPr/>
        </p:nvCxnSpPr>
        <p:spPr>
          <a:xfrm flipH="1">
            <a:off x="6444208" y="1772816"/>
            <a:ext cx="75608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1280160" y="2492896"/>
            <a:ext cx="3075816" cy="677024"/>
          </a:xfrm>
          <a:custGeom>
            <a:avLst/>
            <a:gdLst>
              <a:gd name="connsiteX0" fmla="*/ 0 w 3749040"/>
              <a:gd name="connsiteY0" fmla="*/ 807720 h 807720"/>
              <a:gd name="connsiteX1" fmla="*/ 1836420 w 3749040"/>
              <a:gd name="connsiteY1" fmla="*/ 746760 h 807720"/>
              <a:gd name="connsiteX2" fmla="*/ 3398520 w 3749040"/>
              <a:gd name="connsiteY2" fmla="*/ 137160 h 807720"/>
              <a:gd name="connsiteX3" fmla="*/ 3749040 w 3749040"/>
              <a:gd name="connsiteY3" fmla="*/ 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9040" h="807720">
                <a:moveTo>
                  <a:pt x="0" y="807720"/>
                </a:moveTo>
                <a:lnTo>
                  <a:pt x="1836420" y="746760"/>
                </a:lnTo>
                <a:cubicBezTo>
                  <a:pt x="2402840" y="635000"/>
                  <a:pt x="3398520" y="137160"/>
                  <a:pt x="3398520" y="137160"/>
                </a:cubicBezTo>
                <a:lnTo>
                  <a:pt x="3749040" y="0"/>
                </a:lnTo>
              </a:path>
            </a:pathLst>
          </a:custGeom>
          <a:ln w="254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67544" y="3356992"/>
            <a:ext cx="1928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(DCN1-ID, GUTI_1)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99619" y="4941168"/>
            <a:ext cx="75425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dirty="0" smtClean="0"/>
              <a:t>UE is currently associated with DCN1, DCN1-ID and GUTI_1 is stored in UE.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dirty="0" smtClean="0"/>
              <a:t>HSS changes the DCN type from DCN 1 to DCN 2.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dirty="0" smtClean="0"/>
              <a:t>DCN2-ID is changed and sent to the UE.</a:t>
            </a:r>
          </a:p>
          <a:p>
            <a:pPr marL="342900" indent="-342900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" name="下箭头 20"/>
          <p:cNvSpPr/>
          <p:nvPr/>
        </p:nvSpPr>
        <p:spPr>
          <a:xfrm>
            <a:off x="1403648" y="371703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67544" y="4221088"/>
            <a:ext cx="1928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(DCN2-ID, GUTI_1)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Problem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83120" y="2348880"/>
            <a:ext cx="50405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UE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607256" y="2492896"/>
            <a:ext cx="1656184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3GPP RAN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4695488" y="1700808"/>
            <a:ext cx="2592288" cy="2448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11512" y="1844824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11512" y="2348880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11512" y="2852936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911512" y="3356992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……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431792" y="1052736"/>
            <a:ext cx="792088" cy="3600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HSS</a:t>
            </a:r>
            <a:endParaRPr lang="zh-CN" altLang="en-US" dirty="0"/>
          </a:p>
        </p:txBody>
      </p:sp>
      <p:cxnSp>
        <p:nvCxnSpPr>
          <p:cNvPr id="13" name="直接连接符 12"/>
          <p:cNvCxnSpPr>
            <a:stCxn id="12" idx="2"/>
          </p:cNvCxnSpPr>
          <p:nvPr/>
        </p:nvCxnSpPr>
        <p:spPr>
          <a:xfrm flipH="1">
            <a:off x="7071752" y="1412776"/>
            <a:ext cx="75608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3568" y="3140968"/>
            <a:ext cx="1928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(DCN2-ID, GUTI_1)</a:t>
            </a:r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1769423" y="2060849"/>
            <a:ext cx="3234625" cy="648072"/>
          </a:xfrm>
          <a:custGeom>
            <a:avLst/>
            <a:gdLst>
              <a:gd name="connsiteX0" fmla="*/ 0 w 3194463"/>
              <a:gd name="connsiteY0" fmla="*/ 653143 h 653143"/>
              <a:gd name="connsiteX1" fmla="*/ 1864426 w 3194463"/>
              <a:gd name="connsiteY1" fmla="*/ 451263 h 653143"/>
              <a:gd name="connsiteX2" fmla="*/ 2161309 w 3194463"/>
              <a:gd name="connsiteY2" fmla="*/ 391886 h 653143"/>
              <a:gd name="connsiteX3" fmla="*/ 3194463 w 3194463"/>
              <a:gd name="connsiteY3" fmla="*/ 0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463" h="653143">
                <a:moveTo>
                  <a:pt x="0" y="653143"/>
                </a:moveTo>
                <a:lnTo>
                  <a:pt x="1864426" y="451263"/>
                </a:lnTo>
                <a:cubicBezTo>
                  <a:pt x="2224644" y="407720"/>
                  <a:pt x="1939636" y="467096"/>
                  <a:pt x="2161309" y="391886"/>
                </a:cubicBezTo>
                <a:cubicBezTo>
                  <a:pt x="2382982" y="316676"/>
                  <a:pt x="2788722" y="158338"/>
                  <a:pt x="3194463" y="0"/>
                </a:cubicBezTo>
              </a:path>
            </a:pathLst>
          </a:cu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67544" y="4293096"/>
            <a:ext cx="8676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Both"/>
            </a:pPr>
            <a:r>
              <a:rPr lang="en-US" altLang="zh-CN" dirty="0" smtClean="0"/>
              <a:t>UE sends TAU/RAU message, DCN2-ID and GUMMEI_1 which is obtained from GUTI_1 are included in RRC message for network selection.</a:t>
            </a:r>
          </a:p>
          <a:p>
            <a:pPr marL="342900" indent="-342900">
              <a:buAutoNum type="arabicParenBoth"/>
            </a:pPr>
            <a:r>
              <a:rPr lang="en-US" altLang="zh-CN" dirty="0" smtClean="0"/>
              <a:t>RAN selects MME, GUMMEI_1 is take precedence over than DCN2-ID. Old MME in DCN 1 is selected for the UE.</a:t>
            </a:r>
          </a:p>
          <a:p>
            <a:pPr marL="342900" indent="-342900">
              <a:buAutoNum type="arabicParenBoth"/>
            </a:pPr>
            <a:r>
              <a:rPr lang="en-US" altLang="zh-CN" dirty="0" smtClean="0"/>
              <a:t>Old MME in DCN1 triggers redirecting procedure, redirecting UE to DCN2.</a:t>
            </a:r>
          </a:p>
          <a:p>
            <a:pPr marL="342900" indent="-342900">
              <a:buAutoNum type="arabicParenBoth"/>
            </a:pPr>
            <a:r>
              <a:rPr lang="en-US" altLang="zh-CN" dirty="0" smtClean="0"/>
              <a:t>MME in DCN2 send NAS response message to UE.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03648" y="191683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(1)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843808" y="2204864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(2)</a:t>
            </a:r>
            <a:endParaRPr lang="zh-CN" altLang="en-US" dirty="0"/>
          </a:p>
        </p:txBody>
      </p:sp>
      <p:sp>
        <p:nvSpPr>
          <p:cNvPr id="37" name="任意多边形 36"/>
          <p:cNvSpPr/>
          <p:nvPr/>
        </p:nvSpPr>
        <p:spPr>
          <a:xfrm>
            <a:off x="4138550" y="2113808"/>
            <a:ext cx="884712" cy="568036"/>
          </a:xfrm>
          <a:custGeom>
            <a:avLst/>
            <a:gdLst>
              <a:gd name="connsiteX0" fmla="*/ 884712 w 884712"/>
              <a:gd name="connsiteY0" fmla="*/ 0 h 568036"/>
              <a:gd name="connsiteX1" fmla="*/ 5938 w 884712"/>
              <a:gd name="connsiteY1" fmla="*/ 475013 h 568036"/>
              <a:gd name="connsiteX2" fmla="*/ 849086 w 884712"/>
              <a:gd name="connsiteY2" fmla="*/ 558140 h 568036"/>
              <a:gd name="connsiteX3" fmla="*/ 849086 w 884712"/>
              <a:gd name="connsiteY3" fmla="*/ 558140 h 56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12" h="568036">
                <a:moveTo>
                  <a:pt x="884712" y="0"/>
                </a:moveTo>
                <a:cubicBezTo>
                  <a:pt x="448294" y="190995"/>
                  <a:pt x="11876" y="381990"/>
                  <a:pt x="5938" y="475013"/>
                </a:cubicBezTo>
                <a:cubicBezTo>
                  <a:pt x="0" y="568036"/>
                  <a:pt x="849086" y="558140"/>
                  <a:pt x="849086" y="558140"/>
                </a:cubicBezTo>
                <a:lnTo>
                  <a:pt x="849086" y="558140"/>
                </a:lnTo>
              </a:path>
            </a:pathLst>
          </a:custGeom>
          <a:ln w="50800">
            <a:solidFill>
              <a:srgbClr val="1915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4283968" y="191683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(3)</a:t>
            </a:r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935678" y="2682613"/>
            <a:ext cx="3253839" cy="213756"/>
          </a:xfrm>
          <a:custGeom>
            <a:avLst/>
            <a:gdLst>
              <a:gd name="connsiteX0" fmla="*/ 0 w 3253839"/>
              <a:gd name="connsiteY0" fmla="*/ 118753 h 213756"/>
              <a:gd name="connsiteX1" fmla="*/ 1781299 w 3253839"/>
              <a:gd name="connsiteY1" fmla="*/ 213756 h 213756"/>
              <a:gd name="connsiteX2" fmla="*/ 1781299 w 3253839"/>
              <a:gd name="connsiteY2" fmla="*/ 213756 h 213756"/>
              <a:gd name="connsiteX3" fmla="*/ 3253839 w 3253839"/>
              <a:gd name="connsiteY3" fmla="*/ 0 h 21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3839" h="213756">
                <a:moveTo>
                  <a:pt x="0" y="118753"/>
                </a:moveTo>
                <a:lnTo>
                  <a:pt x="1781299" y="213756"/>
                </a:lnTo>
                <a:lnTo>
                  <a:pt x="1781299" y="213756"/>
                </a:lnTo>
                <a:lnTo>
                  <a:pt x="3253839" y="0"/>
                </a:lnTo>
              </a:path>
            </a:pathLst>
          </a:custGeom>
          <a:ln w="31750"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3347864" y="2924944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(4)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79512" y="6093296"/>
            <a:ext cx="8964488" cy="36933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NAS redirect procedure  cause more signaling and need to be avoid for MME/SGSN selection.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Solution for E-UTRAN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67096" y="2564904"/>
            <a:ext cx="50405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UE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2391232" y="2708920"/>
            <a:ext cx="1656184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3GPP RAN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4479464" y="1916832"/>
            <a:ext cx="2592288" cy="2448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695488" y="2060848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95488" y="2564904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95488" y="3068960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DCN3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95488" y="3573016"/>
            <a:ext cx="2160240" cy="432048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……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215768" y="1268760"/>
            <a:ext cx="792088" cy="3600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HSS</a:t>
            </a:r>
            <a:endParaRPr lang="zh-CN" altLang="en-US" dirty="0"/>
          </a:p>
        </p:txBody>
      </p:sp>
      <p:cxnSp>
        <p:nvCxnSpPr>
          <p:cNvPr id="14" name="直接连接符 13"/>
          <p:cNvCxnSpPr>
            <a:stCxn id="13" idx="2"/>
          </p:cNvCxnSpPr>
          <p:nvPr/>
        </p:nvCxnSpPr>
        <p:spPr>
          <a:xfrm flipH="1">
            <a:off x="6855728" y="1628800"/>
            <a:ext cx="75608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>
            <a:off x="1691680" y="2780928"/>
            <a:ext cx="3024336" cy="244976"/>
          </a:xfrm>
          <a:custGeom>
            <a:avLst/>
            <a:gdLst>
              <a:gd name="connsiteX0" fmla="*/ 0 w 3749040"/>
              <a:gd name="connsiteY0" fmla="*/ 807720 h 807720"/>
              <a:gd name="connsiteX1" fmla="*/ 1836420 w 3749040"/>
              <a:gd name="connsiteY1" fmla="*/ 746760 h 807720"/>
              <a:gd name="connsiteX2" fmla="*/ 3398520 w 3749040"/>
              <a:gd name="connsiteY2" fmla="*/ 137160 h 807720"/>
              <a:gd name="connsiteX3" fmla="*/ 3749040 w 3749040"/>
              <a:gd name="connsiteY3" fmla="*/ 0 h 8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9040" h="807720">
                <a:moveTo>
                  <a:pt x="0" y="807720"/>
                </a:moveTo>
                <a:lnTo>
                  <a:pt x="1836420" y="746760"/>
                </a:lnTo>
                <a:cubicBezTo>
                  <a:pt x="2402840" y="635000"/>
                  <a:pt x="3398520" y="137160"/>
                  <a:pt x="3398520" y="137160"/>
                </a:cubicBezTo>
                <a:lnTo>
                  <a:pt x="3749040" y="0"/>
                </a:lnTo>
              </a:path>
            </a:pathLst>
          </a:custGeom>
          <a:ln w="254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979712" y="3068960"/>
            <a:ext cx="112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(DCN2-ID)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23528" y="4797152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Both"/>
            </a:pPr>
            <a:r>
              <a:rPr lang="en-US" altLang="zh-CN" dirty="0" smtClean="0"/>
              <a:t>UE sends TAU message only with DCN2-ID, no GUMMEI_1.</a:t>
            </a:r>
          </a:p>
          <a:p>
            <a:pPr marL="342900" indent="-342900">
              <a:buAutoNum type="arabicParenBoth"/>
            </a:pPr>
            <a:r>
              <a:rPr lang="en-US" altLang="zh-CN" dirty="0" smtClean="0"/>
              <a:t>RAN selects MME  based to DCN2-ID information</a:t>
            </a:r>
          </a:p>
          <a:p>
            <a:pPr marL="342900" indent="-342900">
              <a:buAutoNum type="arabicParenBoth"/>
            </a:pPr>
            <a:r>
              <a:rPr lang="en-US" altLang="zh-CN" dirty="0" smtClean="0"/>
              <a:t>DCN2 is selected by RAN directly, no need to perform NAS redirect procedure.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263691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(1)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99792" y="234888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(2)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95936" y="2420888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(3)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147248" cy="720080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Difference between E-UTRAN and UTRAN</a:t>
            </a:r>
            <a:endParaRPr lang="zh-CN" altLang="en-US" sz="32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122413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UE can obtain GUMMEI from GUTI, but UE can not obtain NRI from P-TMSI.</a:t>
            </a:r>
          </a:p>
          <a:p>
            <a:r>
              <a:rPr lang="en-US" altLang="zh-CN" dirty="0" smtClean="0"/>
              <a:t>How to solve the problem in UTRAN/GERAN?</a:t>
            </a:r>
          </a:p>
          <a:p>
            <a:pPr lvl="1"/>
            <a:r>
              <a:rPr lang="en-US" altLang="zh-CN" dirty="0" smtClean="0"/>
              <a:t>Initial UE identity is mandatory in </a:t>
            </a:r>
            <a:r>
              <a:rPr lang="en-GB" altLang="zh-CN" dirty="0" smtClean="0"/>
              <a:t>RRC CONNECTION SETUP message in TS 25.331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15616" y="2492896"/>
          <a:ext cx="5762625" cy="1097280"/>
        </p:xfrm>
        <a:graphic>
          <a:graphicData uri="http://schemas.openxmlformats.org/drawingml/2006/table">
            <a:tbl>
              <a:tblPr/>
              <a:tblGrid>
                <a:gridCol w="1799630"/>
                <a:gridCol w="723661"/>
                <a:gridCol w="723661"/>
                <a:gridCol w="809992"/>
                <a:gridCol w="1075969"/>
                <a:gridCol w="629712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Information Element/Group name</a:t>
                      </a:r>
                      <a:endParaRPr lang="zh-CN" sz="9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Need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Multi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Type and reference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Semantics description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Version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Message Type</a:t>
                      </a: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MP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Message Type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UE Information Elements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Initial UE identity</a:t>
                      </a: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MP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Initial UE identity 10.3.3.15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 dirty="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900" kern="100" dirty="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内容占位符 2"/>
          <p:cNvSpPr txBox="1">
            <a:spLocks/>
          </p:cNvSpPr>
          <p:nvPr/>
        </p:nvSpPr>
        <p:spPr>
          <a:xfrm>
            <a:off x="611560" y="3789040"/>
            <a:ext cx="8229600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2000" dirty="0" smtClean="0"/>
              <a:t>Initial UE identity could be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TMSI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P-TMSI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IMSI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IMEI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Solution for UTRAN/GERAN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NNSF for SGSN in TS 23.236:</a:t>
            </a:r>
          </a:p>
          <a:p>
            <a:pPr lvl="1"/>
            <a:r>
              <a:rPr lang="en-US" altLang="zh-CN" sz="1900" i="1" dirty="0" smtClean="0"/>
              <a:t>If the NAS Node Selection Function has a CN node address configured for </a:t>
            </a:r>
            <a:r>
              <a:rPr lang="en-US" altLang="zh-CN" sz="1900" i="1" dirty="0" smtClean="0">
                <a:solidFill>
                  <a:srgbClr val="C00000"/>
                </a:solidFill>
              </a:rPr>
              <a:t>the NRI </a:t>
            </a:r>
            <a:r>
              <a:rPr lang="en-US" altLang="zh-CN" sz="1900" i="1" dirty="0" smtClean="0"/>
              <a:t>derived from the initial NAS </a:t>
            </a:r>
            <a:r>
              <a:rPr lang="en-US" altLang="zh-CN" sz="1900" i="1" dirty="0" err="1" smtClean="0"/>
              <a:t>signalling</a:t>
            </a:r>
            <a:r>
              <a:rPr lang="en-US" altLang="zh-CN" sz="1900" i="1" dirty="0" smtClean="0"/>
              <a:t> message or from the LLC frame then this message or frame is </a:t>
            </a:r>
            <a:r>
              <a:rPr lang="en-US" altLang="zh-CN" sz="1900" i="1" dirty="0" smtClean="0">
                <a:solidFill>
                  <a:srgbClr val="C00000"/>
                </a:solidFill>
              </a:rPr>
              <a:t>routed to this address</a:t>
            </a:r>
            <a:r>
              <a:rPr lang="en-US" altLang="zh-CN" sz="1900" i="1" dirty="0" smtClean="0"/>
              <a:t>. If no CN node address is configured for the derived NRI </a:t>
            </a:r>
            <a:r>
              <a:rPr lang="en-US" altLang="zh-CN" sz="1900" i="1" dirty="0" smtClean="0">
                <a:solidFill>
                  <a:srgbClr val="00B0F0"/>
                </a:solidFill>
              </a:rPr>
              <a:t>or if no NRI can be derived (e.g. the MS indicated an identity which contains no NRI</a:t>
            </a:r>
            <a:r>
              <a:rPr lang="en-US" altLang="zh-CN" sz="1900" i="1" dirty="0" smtClean="0"/>
              <a:t>) then the </a:t>
            </a:r>
            <a:r>
              <a:rPr lang="en-US" altLang="zh-CN" sz="1900" i="1" dirty="0" smtClean="0">
                <a:solidFill>
                  <a:srgbClr val="00B0F0"/>
                </a:solidFill>
              </a:rPr>
              <a:t>NAS Node Selection Function selects an available CN node </a:t>
            </a:r>
            <a:r>
              <a:rPr lang="en-US" altLang="zh-CN" sz="1900" i="1" dirty="0" smtClean="0"/>
              <a:t>(e.g. according to load balancing) and routes the message or LLC frame to the selected CN node.</a:t>
            </a:r>
            <a:endParaRPr lang="en-US" altLang="zh-CN" sz="1900" dirty="0" smtClean="0"/>
          </a:p>
          <a:p>
            <a:r>
              <a:rPr lang="en-US" altLang="zh-CN" sz="2800" dirty="0" smtClean="0"/>
              <a:t>If UE provide a UE identity that contains no NRI, e.g. IMSI to the RAN, RAN can derive a SGSN which is configured for the NRI and the DCN ID will be used for SGSN selection.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 smtClean="0"/>
              <a:t>For E-UTRAN,  if the DCN-ID is updated in the UE and a TAU is initiated, UE provides the new DCN-ID to the RAN and do not provide the old GUMMEI to the RAN. RAN will use the DCN-ID for MME selection.</a:t>
            </a:r>
          </a:p>
          <a:p>
            <a:endParaRPr lang="en-US" altLang="zh-CN" sz="2200" dirty="0" smtClean="0"/>
          </a:p>
          <a:p>
            <a:r>
              <a:rPr lang="en-US" altLang="zh-CN" sz="2000" dirty="0" smtClean="0"/>
              <a:t>For UTRAN/GERAN, if the DCN-ID is updated in the UE and a RAU is initiated, UE provides the new DCN-ID along with the UE identity that contains no NRI to the RAN. RAN will use the DCN-ID for SGSN selection.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Related proposal </a:t>
            </a:r>
            <a:r>
              <a:rPr lang="en-US" altLang="zh-CN" sz="2000" smtClean="0"/>
              <a:t>is captured in </a:t>
            </a:r>
            <a:r>
              <a:rPr lang="en-US" altLang="zh-CN" sz="2000" dirty="0" smtClean="0"/>
              <a:t>CR#3090.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6089</TotalTime>
  <Words>555</Words>
  <Application>Microsoft Office PowerPoint</Application>
  <PresentationFormat>全屏显示(4:3)</PresentationFormat>
  <Paragraphs>91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UE provided information for serving node selection in eDECOR</vt:lpstr>
      <vt:lpstr>Problem</vt:lpstr>
      <vt:lpstr>Problem</vt:lpstr>
      <vt:lpstr>Solution for E-UTRAN</vt:lpstr>
      <vt:lpstr>Difference between E-UTRAN and UTRAN</vt:lpstr>
      <vt:lpstr>Solution for UTRAN/GERAN</vt:lpstr>
      <vt:lpstr>Proposal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catt-scott</cp:lastModifiedBy>
  <cp:revision>328</cp:revision>
  <dcterms:created xsi:type="dcterms:W3CDTF">2014-01-09T07:41:21Z</dcterms:created>
  <dcterms:modified xsi:type="dcterms:W3CDTF">2016-08-23T09:59:27Z</dcterms:modified>
</cp:coreProperties>
</file>