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41" r:id="rId3"/>
    <p:sldId id="735" r:id="rId4"/>
    <p:sldId id="736" r:id="rId5"/>
    <p:sldId id="737" r:id="rId6"/>
    <p:sldId id="742" r:id="rId7"/>
    <p:sldId id="74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92725" autoAdjust="0"/>
  </p:normalViewPr>
  <p:slideViewPr>
    <p:cSldViewPr snapToGrid="0">
      <p:cViewPr varScale="1">
        <p:scale>
          <a:sx n="62" d="100"/>
          <a:sy n="62" d="100"/>
        </p:scale>
        <p:origin x="149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5/25/2016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5/25/2016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1117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3GPP </a:t>
            </a:r>
            <a:r>
              <a:rPr lang="sv-SE" sz="1200" b="1" dirty="0" smtClean="0">
                <a:latin typeface="Arial "/>
              </a:rPr>
              <a:t>TSG SA WG2 </a:t>
            </a:r>
          </a:p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Nanjing, China 23-27, May 2016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 WG2, 23-27,</a:t>
            </a:r>
            <a:r>
              <a:rPr lang="en-GB" spc="300" baseline="0" dirty="0" smtClean="0"/>
              <a:t> May</a:t>
            </a:r>
            <a:r>
              <a:rPr lang="en-GB" spc="300" dirty="0" smtClean="0"/>
              <a:t> </a:t>
            </a:r>
            <a:r>
              <a:rPr lang="en-GB" spc="300" dirty="0"/>
              <a:t>2015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S2-162758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357745"/>
            <a:ext cx="8176437" cy="2119746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 Report of </a:t>
            </a:r>
            <a:r>
              <a:rPr lang="en-US" sz="4000" b="1" dirty="0" err="1"/>
              <a:t>NextGen</a:t>
            </a:r>
            <a:r>
              <a:rPr lang="en-US" sz="4000" b="1" dirty="0"/>
              <a:t> work status in </a:t>
            </a:r>
            <a:r>
              <a:rPr lang="en-US" sz="4000" b="1" dirty="0" smtClean="0"/>
              <a:t>SA2</a:t>
            </a:r>
            <a:br>
              <a:rPr lang="en-US" sz="4000" b="1" dirty="0" smtClean="0"/>
            </a:br>
            <a:r>
              <a:rPr lang="en-US" sz="4000" b="1" dirty="0" smtClean="0"/>
              <a:t>on </a:t>
            </a:r>
            <a:r>
              <a:rPr lang="en-US" altLang="zh-CN" sz="4000" b="1" dirty="0" err="1" smtClean="0"/>
              <a:t>xRAN</a:t>
            </a:r>
            <a:r>
              <a:rPr lang="en-US" altLang="zh-CN" sz="4000" b="1" dirty="0" smtClean="0"/>
              <a:t> </a:t>
            </a:r>
            <a:r>
              <a:rPr lang="en-US" altLang="zh-CN" sz="4000" b="1" dirty="0" err="1" smtClean="0"/>
              <a:t>yCN</a:t>
            </a:r>
            <a:r>
              <a:rPr lang="en-US" altLang="zh-CN" sz="4000" b="1" dirty="0" smtClean="0"/>
              <a:t> Combinations</a:t>
            </a:r>
            <a:br>
              <a:rPr lang="en-US" altLang="zh-CN" sz="4000" b="1" dirty="0" smtClean="0"/>
            </a:br>
            <a:endParaRPr lang="en-US" altLang="zh-CN" sz="4000" b="1" dirty="0" smtClean="0"/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China Mobile, Nokia </a:t>
            </a:r>
          </a:p>
          <a:p>
            <a:r>
              <a:rPr lang="en-US" altLang="zh-CN" dirty="0" smtClean="0"/>
              <a:t>(</a:t>
            </a:r>
            <a:r>
              <a:rPr lang="en-GB" altLang="zh-CN" dirty="0" err="1" smtClean="0"/>
              <a:t>Rapporteurs</a:t>
            </a:r>
            <a:r>
              <a:rPr lang="en-GB" altLang="zh-CN" dirty="0" smtClean="0"/>
              <a:t>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534400" cy="876300"/>
          </a:xfrm>
        </p:spPr>
        <p:txBody>
          <a:bodyPr/>
          <a:lstStyle/>
          <a:p>
            <a:r>
              <a:rPr lang="en-US" altLang="zh-CN" dirty="0" smtClean="0"/>
              <a:t>1. Architecture Assumptions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016000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goal of </a:t>
            </a:r>
            <a:r>
              <a:rPr lang="en-GB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Arch. SI is to study the system architecture and design </a:t>
            </a:r>
            <a:r>
              <a:rPr lang="en-GB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common </a:t>
            </a:r>
            <a:r>
              <a:rPr lang="en-GB" altLang="zh-C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GB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Core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GB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Support the new RAT(s), the evolved LTE, and non-3GPP access types. GERAN and UTRAN is not supported.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GB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Allow independent evolutions of core network and RAN, and minimize access dependencies.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GB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 </a:t>
            </a:r>
            <a:r>
              <a:rPr lang="en-GB" altLang="zh-CN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lang="en-GB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Core-</a:t>
            </a:r>
            <a:r>
              <a:rPr lang="en-GB" altLang="zh-CN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lang="en-GB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RAN interface supporting new RAT(s) and the evolved LTE shall be specified.	</a:t>
            </a:r>
          </a:p>
          <a:p>
            <a:pPr marL="742950" lvl="2" indent="-342900">
              <a:buBlip>
                <a:blip r:embed="rId2"/>
              </a:buBlip>
            </a:pPr>
            <a:r>
              <a:rPr lang="en-GB" altLang="zh-CN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Editors note: interface support non-3GPP access if FFS.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097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0"/>
            <a:ext cx="8089900" cy="1143000"/>
          </a:xfrm>
        </p:spPr>
        <p:txBody>
          <a:bodyPr/>
          <a:lstStyle/>
          <a:p>
            <a:pPr algn="l"/>
            <a:r>
              <a:rPr lang="en-US" altLang="zh-CN" sz="2800" dirty="0" smtClean="0"/>
              <a:t>2 Initial High Level Architecture and Reference points</a:t>
            </a:r>
            <a:endParaRPr lang="en-GB" altLang="zh-CN" sz="2800" dirty="0" smtClean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1028701"/>
            <a:ext cx="8229600" cy="2222500"/>
          </a:xfrm>
        </p:spPr>
        <p:txBody>
          <a:bodyPr>
            <a:normAutofit/>
          </a:bodyPr>
          <a:lstStyle/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SA2 agreed to the high level architecture used as a reference model for </a:t>
            </a:r>
            <a:r>
              <a:rPr lang="en-GB" altLang="zh-CN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study. </a:t>
            </a:r>
          </a:p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Initial High level architecture shows the </a:t>
            </a:r>
            <a:r>
              <a:rPr lang="en-GB" altLang="zh-CN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UE, </a:t>
            </a:r>
            <a:r>
              <a:rPr lang="en-GB" altLang="zh-CN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RAN, </a:t>
            </a:r>
            <a:r>
              <a:rPr lang="en-GB" altLang="zh-CN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Core and their reference points.</a:t>
            </a:r>
            <a:endParaRPr lang="zh-CN" altLang="zh-CN" sz="20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hangingPunct="0">
              <a:spcBef>
                <a:spcPts val="600"/>
              </a:spcBef>
              <a:spcAft>
                <a:spcPts val="600"/>
              </a:spcAft>
            </a:pPr>
            <a:endParaRPr lang="zh-CN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958028"/>
              </p:ext>
            </p:extLst>
          </p:nvPr>
        </p:nvGraphicFramePr>
        <p:xfrm>
          <a:off x="660400" y="2214699"/>
          <a:ext cx="741680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4" r:id="rId3" imgW="6993377" imgH="1512588" progId="Visio.Drawing.11">
                  <p:embed/>
                </p:oleObj>
              </mc:Choice>
              <mc:Fallback>
                <p:oleObj r:id="rId3" imgW="6993377" imgH="1512588" progId="Visio.Drawing.11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400" y="2214699"/>
                        <a:ext cx="7416800" cy="160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81428" y="4225645"/>
            <a:ext cx="87811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725" indent="-540385" hangingPunct="0">
              <a:spcAft>
                <a:spcPts val="0"/>
              </a:spcAft>
            </a:pPr>
            <a:r>
              <a:rPr lang="en-GB" altLang="zh-CN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NG1-C: Reference 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point for the control plane between </a:t>
            </a:r>
            <a:r>
              <a:rPr lang="en-GB" altLang="zh-CN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RAN and </a:t>
            </a:r>
            <a:r>
              <a:rPr lang="en-GB" altLang="zh-CN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Core.</a:t>
            </a:r>
            <a:endParaRPr lang="zh-CN" altLang="zh-CN" sz="1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20725" indent="-540385" hangingPunct="0">
              <a:spcAft>
                <a:spcPts val="0"/>
              </a:spcAft>
            </a:pPr>
            <a:r>
              <a:rPr lang="en-GB" altLang="zh-CN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NG1-U: Reference 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point for the user plane between </a:t>
            </a:r>
            <a:r>
              <a:rPr lang="en-GB" altLang="zh-CN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RAN and </a:t>
            </a:r>
            <a:r>
              <a:rPr lang="en-GB" altLang="zh-CN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GB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Core.</a:t>
            </a:r>
            <a:endParaRPr lang="zh-CN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181" y="4992340"/>
            <a:ext cx="839923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725" indent="-540385">
              <a:spcAft>
                <a:spcPts val="900"/>
              </a:spcAft>
            </a:pPr>
            <a:r>
              <a:rPr lang="en-GB" altLang="zh-CN" sz="1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NOTE1: The above reference point name follows TR 23.799 v0.4.0. They are subject to be updated in SA2#115 (NG1-C-&gt;NG2; NG1-U-&gt;NG3)</a:t>
            </a:r>
          </a:p>
          <a:p>
            <a:pPr marL="720725" indent="-540385">
              <a:spcAft>
                <a:spcPts val="900"/>
              </a:spcAft>
            </a:pPr>
            <a:r>
              <a:rPr lang="en-GB" altLang="zh-CN" sz="1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NOTE2: </a:t>
            </a:r>
            <a:r>
              <a:rPr lang="en-GB" altLang="zh-CN" sz="18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NextGen</a:t>
            </a:r>
            <a:r>
              <a:rPr lang="en-GB" altLang="zh-CN" sz="1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RAN </a:t>
            </a:r>
            <a:r>
              <a:rPr lang="en-GB" altLang="zh-CN" sz="1800" dirty="0">
                <a:solidFill>
                  <a:srgbClr val="FF0000"/>
                </a:solidFill>
                <a:latin typeface="Times New Roman" panose="02020603050405020304" pitchFamily="18" charset="0"/>
              </a:rPr>
              <a:t>connected to EPC is not in the scope of </a:t>
            </a:r>
            <a:r>
              <a:rPr lang="en-GB" altLang="zh-CN" sz="1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GB" altLang="zh-CN" sz="18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NextGen</a:t>
            </a:r>
            <a:r>
              <a:rPr lang="en-GB" altLang="zh-CN" sz="1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TR (not explicitly mentioned </a:t>
            </a:r>
            <a:r>
              <a:rPr lang="en-GB" altLang="zh-CN" sz="1800" dirty="0">
                <a:solidFill>
                  <a:srgbClr val="FF0000"/>
                </a:solidFill>
                <a:latin typeface="Times New Roman" panose="02020603050405020304" pitchFamily="18" charset="0"/>
              </a:rPr>
              <a:t>in the TR)</a:t>
            </a:r>
            <a:endParaRPr lang="zh-CN" altLang="zh-CN" sz="1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720725" lvl="0" indent="-540385">
              <a:spcAft>
                <a:spcPts val="900"/>
              </a:spcAft>
            </a:pPr>
            <a:endParaRPr lang="zh-CN" altLang="zh-CN" sz="1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77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558800" y="0"/>
            <a:ext cx="8128000" cy="1143000"/>
          </a:xfrm>
        </p:spPr>
        <p:txBody>
          <a:bodyPr/>
          <a:lstStyle/>
          <a:p>
            <a:pPr algn="l"/>
            <a:r>
              <a:rPr lang="en-US" altLang="zh-CN" sz="3600" dirty="0" smtClean="0"/>
              <a:t>3 </a:t>
            </a:r>
            <a:r>
              <a:rPr lang="en-GB" altLang="zh-CN" sz="3600" dirty="0" smtClean="0"/>
              <a:t>Related Definitions</a:t>
            </a:r>
            <a:endParaRPr lang="zh-CN" altLang="en-US" sz="3600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246743" y="1295400"/>
            <a:ext cx="8440057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GB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Evolved LTE: 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is E-UTRAN upgraded to interface with the Next Generation Core.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GB" altLang="zh-CN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kumimoji="0" lang="en-GB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RAN (NG RAN):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it refers to a radio access network that supports Evolved LTE and/or New RAT and interfaces with the Next Generation Core. 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GB" altLang="zh-CN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kumimoji="0" lang="en-GB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System (NG System): 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refers to </a:t>
            </a:r>
            <a:r>
              <a:rPr kumimoji="0" lang="en-GB" altLang="zh-CN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System including NG RAN and </a:t>
            </a:r>
            <a:r>
              <a:rPr kumimoji="0" lang="en-GB" altLang="zh-CN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Core.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GB" altLang="zh-CN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NextGen</a:t>
            </a:r>
            <a:r>
              <a:rPr kumimoji="0" lang="en-GB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UE (NG UE): </a:t>
            </a:r>
            <a:r>
              <a:rPr kumimoji="0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refers to an UE connecting to the NG System.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199" y="4657912"/>
            <a:ext cx="87811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725" indent="-540385" hangingPunct="0">
              <a:spcAft>
                <a:spcPts val="900"/>
              </a:spcAft>
            </a:pPr>
            <a:r>
              <a:rPr lang="en-US" altLang="zh-CN" sz="1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Q1: SA2 would like to check the views of RAN on the definition on Evolved LTE and </a:t>
            </a:r>
            <a:r>
              <a:rPr lang="en-US" altLang="zh-CN" sz="1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NextGen</a:t>
            </a:r>
            <a:r>
              <a:rPr lang="en-US" altLang="zh-CN" sz="1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RAN (NG RAN). It is recommended to have a consistent understanding  and terminology use across WGs.</a:t>
            </a:r>
            <a:endParaRPr lang="zh-CN" altLang="zh-CN" sz="1800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 rot="19779406">
            <a:off x="7632944" y="1009217"/>
            <a:ext cx="1576029" cy="572365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Term be updated per  S2-162955</a:t>
            </a: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62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534400" cy="876300"/>
          </a:xfrm>
        </p:spPr>
        <p:txBody>
          <a:bodyPr/>
          <a:lstStyle/>
          <a:p>
            <a:r>
              <a:rPr lang="en-US" altLang="zh-CN" dirty="0" smtClean="0"/>
              <a:t>4 Interworking and </a:t>
            </a:r>
            <a:r>
              <a:rPr lang="en-US" altLang="zh-CN" dirty="0"/>
              <a:t>M</a:t>
            </a:r>
            <a:r>
              <a:rPr lang="en-US" altLang="zh-CN" dirty="0" smtClean="0"/>
              <a:t>igration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0" y="876300"/>
            <a:ext cx="9144000" cy="5400514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interworking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migration of the </a:t>
            </a:r>
            <a:r>
              <a:rPr lang="en-GB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NextGen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with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EPC has been created as one key issue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will be studied by SA2.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SA2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observes that the RAN study will include deployment scenarios with both the New RAT and Evolved LTE (RAT) and stand alone deployments scenarios. </a:t>
            </a:r>
            <a:r>
              <a:rPr lang="en-US" altLang="zh-CN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this the correct understanding</a:t>
            </a:r>
            <a:r>
              <a:rPr lang="en-US" altLang="zh-CN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GB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GB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829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 </a:t>
            </a:r>
            <a:r>
              <a:rPr lang="en-US" altLang="zh-CN" dirty="0" smtClean="0"/>
              <a:t>Time Plan of </a:t>
            </a:r>
            <a:r>
              <a:rPr lang="en-US" altLang="zh-CN" dirty="0" err="1" smtClean="0"/>
              <a:t>NextGen</a:t>
            </a:r>
            <a:r>
              <a:rPr lang="en-US" altLang="zh-CN" dirty="0" smtClean="0"/>
              <a:t> in SA2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356461" y="1159684"/>
            <a:ext cx="8517664" cy="4830763"/>
          </a:xfrm>
        </p:spPr>
        <p:txBody>
          <a:bodyPr/>
          <a:lstStyle/>
          <a:p>
            <a:r>
              <a:rPr lang="en-US" altLang="zh-CN" sz="2400" dirty="0" smtClean="0"/>
              <a:t>SA2 </a:t>
            </a:r>
            <a:r>
              <a:rPr lang="en-US" altLang="zh-CN" sz="2400" dirty="0"/>
              <a:t>targets to complete a baseline </a:t>
            </a:r>
            <a:r>
              <a:rPr lang="en-US" altLang="zh-CN" sz="2400" dirty="0" err="1"/>
              <a:t>NextGen</a:t>
            </a:r>
            <a:r>
              <a:rPr lang="en-US" altLang="zh-CN" sz="2400" dirty="0"/>
              <a:t> architecture study in Release 14 and normative work completed in Release 15.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Its </a:t>
            </a:r>
            <a:r>
              <a:rPr lang="en-US" altLang="zh-CN" sz="2000" dirty="0"/>
              <a:t>features can further be enhanced in Release </a:t>
            </a:r>
            <a:r>
              <a:rPr lang="en-US" altLang="zh-CN" sz="2000" dirty="0" smtClean="0"/>
              <a:t>16.</a:t>
            </a:r>
          </a:p>
          <a:p>
            <a:r>
              <a:rPr lang="en-US" altLang="zh-CN" sz="2400" dirty="0" smtClean="0"/>
              <a:t>Work </a:t>
            </a:r>
            <a:r>
              <a:rPr lang="en-US" altLang="zh-CN" sz="2400" dirty="0"/>
              <a:t>is </a:t>
            </a:r>
            <a:r>
              <a:rPr lang="en-US" altLang="zh-CN" sz="2400" dirty="0" smtClean="0"/>
              <a:t>planned in SA2 </a:t>
            </a:r>
            <a:r>
              <a:rPr lang="en-US" altLang="zh-CN" sz="2400" dirty="0"/>
              <a:t>for</a:t>
            </a:r>
          </a:p>
          <a:p>
            <a:pPr lvl="1"/>
            <a:r>
              <a:rPr lang="en-GB" altLang="zh-CN" sz="2000" dirty="0"/>
              <a:t>An early availability of basic system for trials </a:t>
            </a:r>
            <a:r>
              <a:rPr lang="en-GB" altLang="zh-CN" sz="2000" dirty="0" smtClean="0"/>
              <a:t>and deployments </a:t>
            </a:r>
            <a:r>
              <a:rPr lang="en-GB" altLang="zh-CN" sz="2000" dirty="0"/>
              <a:t>that fulfils the goals and expectations set about for Next Generation of System including the Core Network.</a:t>
            </a:r>
            <a:endParaRPr lang="en-US" altLang="zh-CN" sz="2000" dirty="0"/>
          </a:p>
          <a:p>
            <a:pPr lvl="1"/>
            <a:r>
              <a:rPr lang="en-GB" altLang="zh-CN" sz="2000" dirty="0"/>
              <a:t>Building of a complete and feature rich system using the basic system defined in step 1 as a foundation thereby ensuring backwards compatibility within Next Gen Ecosystem</a:t>
            </a:r>
            <a:r>
              <a:rPr lang="en-GB" altLang="zh-CN" sz="2000" dirty="0" smtClean="0"/>
              <a:t>.   </a:t>
            </a:r>
          </a:p>
          <a:p>
            <a:pPr marL="457200" lvl="1" indent="0">
              <a:buNone/>
            </a:pPr>
            <a:r>
              <a:rPr lang="en-GB" altLang="zh-CN" sz="2000" dirty="0"/>
              <a:t>	</a:t>
            </a:r>
            <a:r>
              <a:rPr lang="en-US" altLang="zh-CN" sz="2000" dirty="0" smtClean="0"/>
              <a:t>(</a:t>
            </a:r>
            <a:r>
              <a:rPr lang="en-US" altLang="zh-CN" sz="2000" i="1" dirty="0"/>
              <a:t>from Annex C in </a:t>
            </a:r>
            <a:r>
              <a:rPr lang="en-US" altLang="zh-CN" sz="2000" i="1" dirty="0" err="1"/>
              <a:t>NextGen</a:t>
            </a:r>
            <a:r>
              <a:rPr lang="en-US" altLang="zh-CN" sz="2000" i="1" dirty="0"/>
              <a:t> TR 23.799</a:t>
            </a:r>
            <a:r>
              <a:rPr lang="en-US" altLang="zh-CN" sz="2000" dirty="0" smtClean="0"/>
              <a:t>)</a:t>
            </a:r>
            <a:endParaRPr lang="en-GB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56834655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482" y="166607"/>
            <a:ext cx="8081613" cy="1143000"/>
          </a:xfrm>
        </p:spPr>
        <p:txBody>
          <a:bodyPr/>
          <a:lstStyle/>
          <a:p>
            <a:r>
              <a:rPr lang="en-US" altLang="zh-CN" dirty="0"/>
              <a:t>6</a:t>
            </a:r>
            <a:r>
              <a:rPr lang="en-US" altLang="zh-CN" dirty="0" smtClean="0"/>
              <a:t>. Proposed </a:t>
            </a:r>
            <a:r>
              <a:rPr lang="en-US" altLang="zh-CN" dirty="0"/>
              <a:t>Way Forward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461" y="1159684"/>
            <a:ext cx="8517664" cy="4830763"/>
          </a:xfrm>
        </p:spPr>
        <p:txBody>
          <a:bodyPr/>
          <a:lstStyle/>
          <a:p>
            <a:r>
              <a:rPr lang="en-US" altLang="zh-CN" sz="2400" dirty="0" smtClean="0"/>
              <a:t>Proposed Way Forward</a:t>
            </a:r>
          </a:p>
          <a:p>
            <a:pPr lvl="1"/>
            <a:r>
              <a:rPr lang="en-US" altLang="zh-CN" dirty="0" smtClean="0"/>
              <a:t>Achieve </a:t>
            </a:r>
            <a:r>
              <a:rPr lang="en-US" altLang="zh-CN" dirty="0"/>
              <a:t>the common understanding on the </a:t>
            </a:r>
            <a:r>
              <a:rPr lang="en-US" altLang="zh-CN" dirty="0" smtClean="0"/>
              <a:t>terms - “Evolved </a:t>
            </a:r>
            <a:r>
              <a:rPr lang="en-US" altLang="zh-CN" dirty="0"/>
              <a:t>LTE” </a:t>
            </a:r>
            <a:r>
              <a:rPr lang="en-US" altLang="zh-CN" dirty="0" smtClean="0"/>
              <a:t>, “</a:t>
            </a:r>
            <a:r>
              <a:rPr lang="en-US" altLang="zh-CN" dirty="0" err="1" smtClean="0"/>
              <a:t>NextGen</a:t>
            </a:r>
            <a:r>
              <a:rPr lang="en-US" altLang="zh-CN" dirty="0" smtClean="0"/>
              <a:t> RAN”. </a:t>
            </a:r>
            <a:endParaRPr lang="zh-CN" altLang="en-US" dirty="0"/>
          </a:p>
          <a:p>
            <a:pPr lvl="1"/>
            <a:r>
              <a:rPr lang="en-US" altLang="zh-CN" dirty="0"/>
              <a:t>Kindly take SA2’s status and timeline for </a:t>
            </a:r>
            <a:r>
              <a:rPr lang="en-US" altLang="zh-CN" dirty="0" err="1"/>
              <a:t>NextGen</a:t>
            </a:r>
            <a:r>
              <a:rPr lang="en-US" altLang="zh-CN" dirty="0"/>
              <a:t> as a </a:t>
            </a:r>
            <a:r>
              <a:rPr lang="en-US" altLang="zh-CN" dirty="0" smtClean="0"/>
              <a:t>reference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5497334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30175</TotalTime>
  <Words>522</Words>
  <Application>Microsoft Office PowerPoint</Application>
  <PresentationFormat>全屏显示(4:3)</PresentationFormat>
  <Paragraphs>38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Visio.Drawing.11</vt:lpstr>
      <vt:lpstr> Report of NextGen work status in SA2 on xRAN yCN Combinations </vt:lpstr>
      <vt:lpstr>1. Architecture Assumptions</vt:lpstr>
      <vt:lpstr>2 Initial High Level Architecture and Reference points</vt:lpstr>
      <vt:lpstr>3 Related Definitions</vt:lpstr>
      <vt:lpstr>4 Interworking and Migration</vt:lpstr>
      <vt:lpstr>5. Time Plan of NextGen in SA2</vt:lpstr>
      <vt:lpstr>6. Proposed Way Forward 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Editor</cp:lastModifiedBy>
  <cp:revision>865</cp:revision>
  <dcterms:created xsi:type="dcterms:W3CDTF">2008-08-30T09:32:10Z</dcterms:created>
  <dcterms:modified xsi:type="dcterms:W3CDTF">2016-05-25T02:29:09Z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1436835755</vt:lpwstr>
  </property>
</Properties>
</file>