
<file path=[Content_Types].xml><?xml version="1.0" encoding="utf-8"?>
<Types xmlns="http://schemas.openxmlformats.org/package/2006/content-types">
  <Default Extension="xml" ContentType="application/xml"/>
  <Default Extension="rels" ContentType="application/vnd.openxmlformats-package.relationships+xml"/>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3" r:id="rId2"/>
    <p:sldId id="264" r:id="rId3"/>
    <p:sldId id="267" r:id="rId4"/>
    <p:sldId id="269" r:id="rId5"/>
    <p:sldId id="261" r:id="rId6"/>
    <p:sldId id="270" r:id="rId7"/>
    <p:sldId id="271" r:id="rId8"/>
    <p:sldId id="272" r:id="rId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0" autoAdjust="0"/>
    <p:restoredTop sz="94054" autoAdjust="0"/>
  </p:normalViewPr>
  <p:slideViewPr>
    <p:cSldViewPr>
      <p:cViewPr varScale="1">
        <p:scale>
          <a:sx n="89" d="100"/>
          <a:sy n="89" d="100"/>
        </p:scale>
        <p:origin x="-1256" y="-10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E14922-5885-4FC1-9C30-B93513CF29DB}" type="datetimeFigureOut">
              <a:rPr kumimoji="1" lang="ja-JP" altLang="en-US" smtClean="0"/>
              <a:t>11/11/15</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ACA49F-3F34-4FD6-A918-BE57FF34F9F5}" type="slidenum">
              <a:rPr kumimoji="1" lang="ja-JP" altLang="en-US" smtClean="0"/>
              <a:t>‹#›</a:t>
            </a:fld>
            <a:endParaRPr kumimoji="1" lang="ja-JP" altLang="en-US"/>
          </a:p>
        </p:txBody>
      </p:sp>
    </p:spTree>
    <p:extLst>
      <p:ext uri="{BB962C8B-B14F-4D97-AF65-F5344CB8AC3E}">
        <p14:creationId xmlns:p14="http://schemas.microsoft.com/office/powerpoint/2010/main" val="1442432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B3047448-7984-4679-B4A0-4347C6614D62}" type="datetime1">
              <a:rPr kumimoji="1" lang="ja-JP" altLang="en-US" smtClean="0"/>
              <a:t>11/11/15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1565509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4C4A680-C3EC-4908-9229-FDFC9F6F809A}" type="datetime1">
              <a:rPr kumimoji="1" lang="ja-JP" altLang="en-US" smtClean="0"/>
              <a:t>11/11/15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2895848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4AE459E-D816-4258-9886-A5B855A1FEE4}" type="datetime1">
              <a:rPr kumimoji="1" lang="ja-JP" altLang="en-US" smtClean="0"/>
              <a:t>11/11/15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3322076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CCC625B-1276-4A35-9641-95AF8ED24B13}" type="datetime1">
              <a:rPr kumimoji="1" lang="ja-JP" altLang="en-US" smtClean="0"/>
              <a:t>11/11/15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4253023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1EEAE25-0C0B-4EA4-BD07-AD931FB387D4}" type="datetime1">
              <a:rPr kumimoji="1" lang="ja-JP" altLang="en-US" smtClean="0"/>
              <a:t>11/11/15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1584321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AE29AE7-F53D-4475-9244-81FCF81DE8B3}" type="datetime1">
              <a:rPr kumimoji="1" lang="ja-JP" altLang="en-US" smtClean="0"/>
              <a:t>11/11/15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1956035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8F9D0182-1D17-413C-BD49-AFB24B576476}" type="datetime1">
              <a:rPr kumimoji="1" lang="ja-JP" altLang="en-US" smtClean="0"/>
              <a:t>11/11/15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99125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2F09E38A-5886-44BB-A230-5B90D6CACC84}" type="datetime1">
              <a:rPr kumimoji="1" lang="ja-JP" altLang="en-US" smtClean="0"/>
              <a:t>11/11/15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3711222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5A1E2E21-B751-4A6A-A3D5-D309152D288B}" type="datetime1">
              <a:rPr kumimoji="1" lang="ja-JP" altLang="en-US" smtClean="0"/>
              <a:t>11/11/15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1446953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FCFC845-AE96-4725-BD1A-152955CAB3BB}" type="datetime1">
              <a:rPr kumimoji="1" lang="ja-JP" altLang="en-US" smtClean="0"/>
              <a:t>11/11/15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159949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3795BAB-9335-42F6-8F40-E6C4937BFEF2}" type="datetime1">
              <a:rPr kumimoji="1" lang="ja-JP" altLang="en-US" smtClean="0"/>
              <a:t>11/11/15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39604198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D8C2A5-448D-4BB1-9068-902C7A15E00D}" type="datetime1">
              <a:rPr kumimoji="1" lang="ja-JP" altLang="en-US" smtClean="0"/>
              <a:t>11/11/15</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3AC749-9FAE-40E5-B884-47B309BC993A}" type="slidenum">
              <a:rPr kumimoji="1" lang="ja-JP" altLang="en-US" smtClean="0"/>
              <a:t>‹#›</a:t>
            </a:fld>
            <a:endParaRPr kumimoji="1" lang="ja-JP" altLang="en-US"/>
          </a:p>
        </p:txBody>
      </p:sp>
    </p:spTree>
    <p:extLst>
      <p:ext uri="{BB962C8B-B14F-4D97-AF65-F5344CB8AC3E}">
        <p14:creationId xmlns:p14="http://schemas.microsoft.com/office/powerpoint/2010/main" val="1614927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a:xfrm>
            <a:off x="685800" y="2130425"/>
            <a:ext cx="7772400" cy="1946647"/>
          </a:xfrm>
        </p:spPr>
        <p:txBody>
          <a:bodyPr>
            <a:noAutofit/>
          </a:bodyPr>
          <a:lstStyle/>
          <a:p>
            <a:r>
              <a:rPr kumimoji="1" lang="en-US" altLang="ja-JP" sz="3600" b="1" dirty="0" smtClean="0"/>
              <a:t>Getting UE Usage type from HSS </a:t>
            </a:r>
            <a:br>
              <a:rPr kumimoji="1" lang="en-US" altLang="ja-JP" sz="3600" b="1" dirty="0" smtClean="0"/>
            </a:br>
            <a:r>
              <a:rPr lang="en-US" altLang="ja-JP" sz="3600" b="1" dirty="0" smtClean="0"/>
              <a:t>C4-151802 (S2-153746)</a:t>
            </a:r>
            <a:endParaRPr kumimoji="1" lang="ja-JP" altLang="en-US" sz="3600" b="1" dirty="0"/>
          </a:p>
        </p:txBody>
      </p:sp>
      <p:sp>
        <p:nvSpPr>
          <p:cNvPr id="6" name="サブタイトル 5"/>
          <p:cNvSpPr>
            <a:spLocks noGrp="1"/>
          </p:cNvSpPr>
          <p:nvPr>
            <p:ph type="subTitle" idx="1"/>
          </p:nvPr>
        </p:nvSpPr>
        <p:spPr>
          <a:xfrm>
            <a:off x="1403648" y="4365104"/>
            <a:ext cx="6400800" cy="1752600"/>
          </a:xfrm>
        </p:spPr>
        <p:txBody>
          <a:bodyPr>
            <a:normAutofit/>
          </a:bodyPr>
          <a:lstStyle/>
          <a:p>
            <a:r>
              <a:rPr lang="en-US" altLang="ja-JP" sz="2400" dirty="0" smtClean="0"/>
              <a:t>Discussion based on incoming LS C4-151802</a:t>
            </a:r>
          </a:p>
          <a:p>
            <a:r>
              <a:rPr kumimoji="1" lang="en-US" altLang="ja-JP" dirty="0" smtClean="0"/>
              <a:t>NTT DOCOMO</a:t>
            </a:r>
            <a:endParaRPr kumimoji="1" lang="ja-JP" altLang="en-US" dirty="0"/>
          </a:p>
        </p:txBody>
      </p:sp>
      <p:sp>
        <p:nvSpPr>
          <p:cNvPr id="4" name="スライド番号プレースホルダー 3"/>
          <p:cNvSpPr>
            <a:spLocks noGrp="1"/>
          </p:cNvSpPr>
          <p:nvPr>
            <p:ph type="sldNum" sz="quarter" idx="12"/>
          </p:nvPr>
        </p:nvSpPr>
        <p:spPr/>
        <p:txBody>
          <a:bodyPr/>
          <a:lstStyle/>
          <a:p>
            <a:fld id="{793AC749-9FAE-40E5-B884-47B309BC993A}" type="slidenum">
              <a:rPr kumimoji="1" lang="ja-JP" altLang="en-US" smtClean="0"/>
              <a:t>1</a:t>
            </a:fld>
            <a:endParaRPr kumimoji="1" lang="ja-JP" altLang="en-US"/>
          </a:p>
        </p:txBody>
      </p:sp>
      <p:sp>
        <p:nvSpPr>
          <p:cNvPr id="7" name="正方形/長方形 6"/>
          <p:cNvSpPr/>
          <p:nvPr/>
        </p:nvSpPr>
        <p:spPr>
          <a:xfrm>
            <a:off x="7159836" y="158491"/>
            <a:ext cx="1733517" cy="523220"/>
          </a:xfrm>
          <a:prstGeom prst="rect">
            <a:avLst/>
          </a:prstGeom>
        </p:spPr>
        <p:txBody>
          <a:bodyPr wrap="none">
            <a:spAutoFit/>
          </a:bodyPr>
          <a:lstStyle/>
          <a:p>
            <a:r>
              <a:rPr lang="en-AU" altLang="ja-JP" sz="2800" dirty="0" smtClean="0"/>
              <a:t>S2</a:t>
            </a:r>
            <a:r>
              <a:rPr lang="en-AU" altLang="ja-JP" sz="2800" smtClean="0"/>
              <a:t>-</a:t>
            </a:r>
            <a:r>
              <a:rPr lang="en-AU" altLang="ja-JP" sz="2800" smtClean="0"/>
              <a:t>154098</a:t>
            </a:r>
            <a:endParaRPr lang="ja-JP" altLang="en-US" sz="2800" dirty="0"/>
          </a:p>
        </p:txBody>
      </p:sp>
      <p:sp>
        <p:nvSpPr>
          <p:cNvPr id="8" name="正方形/長方形 7"/>
          <p:cNvSpPr/>
          <p:nvPr/>
        </p:nvSpPr>
        <p:spPr>
          <a:xfrm>
            <a:off x="179512" y="158491"/>
            <a:ext cx="7424533" cy="954107"/>
          </a:xfrm>
          <a:prstGeom prst="rect">
            <a:avLst/>
          </a:prstGeom>
        </p:spPr>
        <p:txBody>
          <a:bodyPr wrap="none">
            <a:spAutoFit/>
          </a:bodyPr>
          <a:lstStyle/>
          <a:p>
            <a:r>
              <a:rPr lang="en-US" altLang="ja-JP" sz="2800" dirty="0" smtClean="0"/>
              <a:t>TSG SA WG2 #11</a:t>
            </a:r>
            <a:r>
              <a:rPr lang="en-US" altLang="ja-JP" sz="2800" dirty="0"/>
              <a:t>2</a:t>
            </a:r>
            <a:endParaRPr lang="en-US" altLang="ja-JP" sz="2800" dirty="0" smtClean="0"/>
          </a:p>
          <a:p>
            <a:r>
              <a:rPr lang="en-US" altLang="ja-JP" sz="2800" dirty="0" smtClean="0"/>
              <a:t>16-20 </a:t>
            </a:r>
            <a:r>
              <a:rPr lang="en-US" altLang="ja-JP" sz="2800" dirty="0"/>
              <a:t>November 2015, Anaheim, California, </a:t>
            </a:r>
            <a:r>
              <a:rPr lang="en-US" altLang="ja-JP" sz="2800" dirty="0" smtClean="0"/>
              <a:t>USA</a:t>
            </a:r>
            <a:endParaRPr lang="ja-JP" altLang="en-US" sz="2800" dirty="0"/>
          </a:p>
        </p:txBody>
      </p:sp>
    </p:spTree>
    <p:extLst>
      <p:ext uri="{BB962C8B-B14F-4D97-AF65-F5344CB8AC3E}">
        <p14:creationId xmlns:p14="http://schemas.microsoft.com/office/powerpoint/2010/main" val="337667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908720"/>
          </a:xfrm>
        </p:spPr>
        <p:txBody>
          <a:bodyPr/>
          <a:lstStyle/>
          <a:p>
            <a:r>
              <a:rPr kumimoji="1" lang="en-US" altLang="ja-JP" dirty="0" smtClean="0"/>
              <a:t>Background</a:t>
            </a:r>
            <a:endParaRPr kumimoji="1" lang="ja-JP" altLang="en-US" dirty="0"/>
          </a:p>
        </p:txBody>
      </p:sp>
      <p:sp>
        <p:nvSpPr>
          <p:cNvPr id="3" name="Content Placeholder 2"/>
          <p:cNvSpPr>
            <a:spLocks noGrp="1"/>
          </p:cNvSpPr>
          <p:nvPr>
            <p:ph idx="1"/>
          </p:nvPr>
        </p:nvSpPr>
        <p:spPr>
          <a:xfrm>
            <a:off x="467544" y="836712"/>
            <a:ext cx="8229600" cy="5328592"/>
          </a:xfrm>
        </p:spPr>
        <p:txBody>
          <a:bodyPr>
            <a:noAutofit/>
          </a:bodyPr>
          <a:lstStyle/>
          <a:p>
            <a:r>
              <a:rPr lang="en-US" altLang="ja-JP" sz="2400" dirty="0" smtClean="0"/>
              <a:t>For Decor MME needs to know the UE Usage Type (subscription parameter) from HSS BEFORE attempting to authenticate the UE.</a:t>
            </a:r>
          </a:p>
          <a:p>
            <a:r>
              <a:rPr kumimoji="1" lang="en-US" altLang="ja-JP" sz="2400" dirty="0" smtClean="0"/>
              <a:t>SA2 had proposed to re-use “Update Location Request” with a new flag to get this info from HSS, without having the MME registered at the HSS.</a:t>
            </a:r>
          </a:p>
          <a:p>
            <a:r>
              <a:rPr lang="en-US" altLang="ja-JP" sz="2400" dirty="0" smtClean="0"/>
              <a:t>CT4 created a new solution to re-use the “Authentication Request” with a new flag instead. (See C4-151802). </a:t>
            </a:r>
          </a:p>
          <a:p>
            <a:r>
              <a:rPr lang="en-US" altLang="ja-JP" sz="2400" dirty="0" smtClean="0"/>
              <a:t>The decision on use of </a:t>
            </a:r>
            <a:r>
              <a:rPr lang="en-US" altLang="ja-JP" sz="2400" dirty="0" err="1" smtClean="0"/>
              <a:t>Auth</a:t>
            </a:r>
            <a:r>
              <a:rPr lang="en-US" altLang="ja-JP" sz="2400" dirty="0" smtClean="0"/>
              <a:t> </a:t>
            </a:r>
            <a:r>
              <a:rPr lang="en-US" altLang="ja-JP" sz="2400" dirty="0" err="1" smtClean="0"/>
              <a:t>Req</a:t>
            </a:r>
            <a:r>
              <a:rPr lang="en-US" altLang="ja-JP" sz="2400" dirty="0" smtClean="0"/>
              <a:t>/Response if not final in CT-4, based on meeting report  (Draft CT4-70-meeting Report-000):</a:t>
            </a:r>
          </a:p>
          <a:p>
            <a:pPr lvl="1"/>
            <a:r>
              <a:rPr lang="en-GB" altLang="ja-JP" sz="2000" b="1" dirty="0"/>
              <a:t>If SA2 disputes CT4 AIR/AIA solution, CT4 will complete specification with ULR/ULA solution as specified in current TS 23.401 in Rel13 time frame</a:t>
            </a:r>
            <a:r>
              <a:rPr lang="en-GB" altLang="ja-JP" sz="2000" b="1" dirty="0" smtClean="0"/>
              <a:t>.</a:t>
            </a:r>
            <a:endParaRPr lang="en-US" altLang="ja-JP" sz="2000" b="1" dirty="0"/>
          </a:p>
        </p:txBody>
      </p:sp>
      <p:sp>
        <p:nvSpPr>
          <p:cNvPr id="4" name="Slide Number Placeholder 3"/>
          <p:cNvSpPr>
            <a:spLocks noGrp="1"/>
          </p:cNvSpPr>
          <p:nvPr>
            <p:ph type="sldNum" sz="quarter" idx="12"/>
          </p:nvPr>
        </p:nvSpPr>
        <p:spPr/>
        <p:txBody>
          <a:bodyPr/>
          <a:lstStyle/>
          <a:p>
            <a:fld id="{793AC749-9FAE-40E5-B884-47B309BC993A}" type="slidenum">
              <a:rPr kumimoji="1" lang="ja-JP" altLang="en-US" smtClean="0"/>
              <a:t>2</a:t>
            </a:fld>
            <a:endParaRPr kumimoji="1" lang="ja-JP" altLang="en-US"/>
          </a:p>
        </p:txBody>
      </p:sp>
    </p:spTree>
    <p:extLst>
      <p:ext uri="{BB962C8B-B14F-4D97-AF65-F5344CB8AC3E}">
        <p14:creationId xmlns:p14="http://schemas.microsoft.com/office/powerpoint/2010/main" val="225582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kumimoji="1" lang="en-US" altLang="ja-JP" dirty="0" smtClean="0">
                <a:solidFill>
                  <a:srgbClr val="FF0000"/>
                </a:solidFill>
              </a:rPr>
              <a:t>CT4 </a:t>
            </a:r>
            <a:r>
              <a:rPr kumimoji="1" lang="en-US" altLang="ja-JP" dirty="0" smtClean="0"/>
              <a:t>Concerns with ULR/ULA approach and </a:t>
            </a:r>
            <a:r>
              <a:rPr kumimoji="1" lang="en-US" altLang="ja-JP" dirty="0" smtClean="0">
                <a:solidFill>
                  <a:srgbClr val="0000FF"/>
                </a:solidFill>
              </a:rPr>
              <a:t>Docomo Responses </a:t>
            </a:r>
            <a:endParaRPr kumimoji="1" lang="ja-JP" altLang="en-US" dirty="0">
              <a:solidFill>
                <a:srgbClr val="0000FF"/>
              </a:solidFill>
            </a:endParaRPr>
          </a:p>
        </p:txBody>
      </p:sp>
      <p:sp>
        <p:nvSpPr>
          <p:cNvPr id="3" name="Content Placeholder 2"/>
          <p:cNvSpPr>
            <a:spLocks noGrp="1"/>
          </p:cNvSpPr>
          <p:nvPr>
            <p:ph idx="1"/>
          </p:nvPr>
        </p:nvSpPr>
        <p:spPr>
          <a:xfrm>
            <a:off x="457200" y="1412776"/>
            <a:ext cx="8229600" cy="5256584"/>
          </a:xfrm>
        </p:spPr>
        <p:txBody>
          <a:bodyPr>
            <a:normAutofit fontScale="85000" lnSpcReduction="10000"/>
          </a:bodyPr>
          <a:lstStyle/>
          <a:p>
            <a:r>
              <a:rPr lang="en-US" altLang="ja-JP" sz="2400" dirty="0" smtClean="0"/>
              <a:t>Reasons </a:t>
            </a:r>
            <a:r>
              <a:rPr lang="en-US" altLang="ja-JP" sz="2400" dirty="0"/>
              <a:t>given for not using ULA/</a:t>
            </a:r>
            <a:r>
              <a:rPr lang="en-US" altLang="ja-JP" sz="2400" dirty="0" smtClean="0"/>
              <a:t>ULA (see C4-151802) </a:t>
            </a:r>
            <a:endParaRPr lang="en-US" altLang="ja-JP" sz="2400" dirty="0"/>
          </a:p>
          <a:p>
            <a:pPr lvl="1"/>
            <a:r>
              <a:rPr lang="en-GB" altLang="ja-JP" sz="2000" b="1" dirty="0">
                <a:solidFill>
                  <a:srgbClr val="FF0000"/>
                </a:solidFill>
              </a:rPr>
              <a:t>perverts</a:t>
            </a:r>
            <a:r>
              <a:rPr lang="en-GB" altLang="ja-JP" sz="2000" dirty="0"/>
              <a:t> the meaning and purpose of the current Update Location procedure</a:t>
            </a:r>
            <a:r>
              <a:rPr lang="en-US" altLang="ja-JP" sz="2000" dirty="0"/>
              <a:t> </a:t>
            </a:r>
            <a:endParaRPr lang="en-US" altLang="ja-JP" sz="2000" dirty="0" smtClean="0"/>
          </a:p>
          <a:p>
            <a:pPr lvl="2"/>
            <a:r>
              <a:rPr lang="en-US" altLang="ja-JP" sz="1600" dirty="0" smtClean="0">
                <a:solidFill>
                  <a:srgbClr val="0000FF"/>
                </a:solidFill>
              </a:rPr>
              <a:t>ULR/ULA has two purposes: (</a:t>
            </a:r>
            <a:r>
              <a:rPr lang="en-US" altLang="ja-JP" sz="1600" dirty="0" err="1" smtClean="0">
                <a:solidFill>
                  <a:srgbClr val="0000FF"/>
                </a:solidFill>
              </a:rPr>
              <a:t>i</a:t>
            </a:r>
            <a:r>
              <a:rPr lang="en-US" altLang="ja-JP" sz="1600" dirty="0" smtClean="0">
                <a:solidFill>
                  <a:srgbClr val="0000FF"/>
                </a:solidFill>
              </a:rPr>
              <a:t>) register the new CN node in HSS, and (ii) respond with subscription information in ULA to the CN node. The Decor use is to enable (ii) and hence is no “perversion” of ULR/ULA procedure. There is no separate procedure for CN node to obtain only subscription information from the HSS.</a:t>
            </a:r>
            <a:endParaRPr lang="en-US" altLang="ja-JP" sz="1600" dirty="0">
              <a:solidFill>
                <a:srgbClr val="0000FF"/>
              </a:solidFill>
            </a:endParaRPr>
          </a:p>
          <a:p>
            <a:pPr lvl="1"/>
            <a:r>
              <a:rPr lang="en-US" altLang="ja-JP" sz="2000" b="1" dirty="0">
                <a:solidFill>
                  <a:srgbClr val="FF0000"/>
                </a:solidFill>
              </a:rPr>
              <a:t>i</a:t>
            </a:r>
            <a:r>
              <a:rPr lang="en-GB" altLang="ja-JP" sz="2000" b="1" dirty="0" err="1" smtClean="0">
                <a:solidFill>
                  <a:srgbClr val="FF0000"/>
                </a:solidFill>
              </a:rPr>
              <a:t>nefficient</a:t>
            </a:r>
            <a:r>
              <a:rPr lang="en-GB" altLang="ja-JP" sz="2000" dirty="0" smtClean="0"/>
              <a:t>,</a:t>
            </a:r>
            <a:r>
              <a:rPr lang="en-US" altLang="ja-JP" sz="2000" dirty="0" smtClean="0"/>
              <a:t> </a:t>
            </a:r>
            <a:r>
              <a:rPr lang="en-GB" altLang="ja-JP" sz="2000" dirty="0"/>
              <a:t>that could be saved using other approaches in scenarios where the (first) new MME/SGSN needs to retrieve authentication vectors and the UE Usage Type;</a:t>
            </a:r>
            <a:r>
              <a:rPr lang="en-US" altLang="ja-JP" sz="2000" dirty="0"/>
              <a:t> </a:t>
            </a:r>
            <a:endParaRPr lang="en-US" altLang="ja-JP" sz="2000" dirty="0" smtClean="0"/>
          </a:p>
          <a:p>
            <a:pPr lvl="2"/>
            <a:r>
              <a:rPr lang="en-US" altLang="ja-JP" sz="1600" dirty="0" smtClean="0">
                <a:solidFill>
                  <a:srgbClr val="0000FF"/>
                </a:solidFill>
              </a:rPr>
              <a:t>The </a:t>
            </a:r>
            <a:r>
              <a:rPr lang="en-US" altLang="ja-JP" sz="1600" u="sng" dirty="0" smtClean="0">
                <a:solidFill>
                  <a:srgbClr val="0000FF"/>
                </a:solidFill>
              </a:rPr>
              <a:t>reason</a:t>
            </a:r>
            <a:r>
              <a:rPr lang="en-US" altLang="ja-JP" sz="1600" dirty="0" smtClean="0">
                <a:solidFill>
                  <a:srgbClr val="0000FF"/>
                </a:solidFill>
              </a:rPr>
              <a:t> that CN node requests UE Usage type from HSS is that it is not sure if the MME/SGSN should serve the UE. So there is a high probability that the MME/SGSN will not serve the UE based on receiving the UE Usage type. Hence, in large number of cases the authentication vectors will be wasted. This is much more inefficient, since this leads to additional processing on HSS (as the second new MME will again need to authenticated the UE) and also wastage of authentication vectors. If the MME/SGSN needs to get the UE Usage Type from HSS, it will typically not get authentication vectors along with the UE usage type, but after UE usage type has been received and the MME/SGSN has determined that it should serve the UE. There is no efficiency gain.  </a:t>
            </a:r>
            <a:endParaRPr lang="en-US" altLang="ja-JP" sz="1600" dirty="0">
              <a:solidFill>
                <a:srgbClr val="0000FF"/>
              </a:solidFill>
            </a:endParaRPr>
          </a:p>
          <a:p>
            <a:pPr lvl="1"/>
            <a:r>
              <a:rPr lang="en-GB" altLang="ja-JP" sz="2000" dirty="0"/>
              <a:t>risk of </a:t>
            </a:r>
            <a:r>
              <a:rPr lang="en-GB" altLang="ja-JP" sz="2000" b="1" dirty="0">
                <a:solidFill>
                  <a:srgbClr val="FF0000"/>
                </a:solidFill>
              </a:rPr>
              <a:t>unwanted side-effects</a:t>
            </a:r>
            <a:r>
              <a:rPr lang="en-GB" altLang="ja-JP" sz="2000" dirty="0"/>
              <a:t>, for those cases where a serving node supporting DÉCOR, interacts with an HSS not supporting DÉCOR; in those cases, the HSS will ignore the “No registration” flag, and proceed with a normal Update Location</a:t>
            </a:r>
            <a:r>
              <a:rPr lang="en-US" altLang="ja-JP" sz="2000" dirty="0" smtClean="0"/>
              <a:t>.</a:t>
            </a:r>
          </a:p>
          <a:p>
            <a:pPr lvl="2"/>
            <a:r>
              <a:rPr lang="en-US" altLang="ja-JP" sz="1600" dirty="0" smtClean="0">
                <a:solidFill>
                  <a:srgbClr val="0000FF"/>
                </a:solidFill>
              </a:rPr>
              <a:t>This is correct and must be avoided. </a:t>
            </a:r>
            <a:endParaRPr lang="en-US" altLang="ja-JP" sz="1600" dirty="0">
              <a:solidFill>
                <a:srgbClr val="0000FF"/>
              </a:solidFill>
            </a:endParaRPr>
          </a:p>
          <a:p>
            <a:pPr marL="0" indent="0">
              <a:buNone/>
            </a:pPr>
            <a:endParaRPr kumimoji="1" lang="ja-JP" altLang="en-US" sz="3600" dirty="0"/>
          </a:p>
        </p:txBody>
      </p:sp>
      <p:sp>
        <p:nvSpPr>
          <p:cNvPr id="4" name="Slide Number Placeholder 3"/>
          <p:cNvSpPr>
            <a:spLocks noGrp="1"/>
          </p:cNvSpPr>
          <p:nvPr>
            <p:ph type="sldNum" sz="quarter" idx="12"/>
          </p:nvPr>
        </p:nvSpPr>
        <p:spPr/>
        <p:txBody>
          <a:bodyPr/>
          <a:lstStyle/>
          <a:p>
            <a:fld id="{793AC749-9FAE-40E5-B884-47B309BC993A}" type="slidenum">
              <a:rPr kumimoji="1" lang="ja-JP" altLang="en-US" smtClean="0"/>
              <a:t>3</a:t>
            </a:fld>
            <a:endParaRPr kumimoji="1" lang="ja-JP" altLang="en-US"/>
          </a:p>
        </p:txBody>
      </p:sp>
    </p:spTree>
    <p:extLst>
      <p:ext uri="{BB962C8B-B14F-4D97-AF65-F5344CB8AC3E}">
        <p14:creationId xmlns:p14="http://schemas.microsoft.com/office/powerpoint/2010/main" val="4122269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kumimoji="1" lang="en-US" altLang="ja-JP" sz="3200" dirty="0" smtClean="0">
                <a:solidFill>
                  <a:srgbClr val="FF0000"/>
                </a:solidFill>
              </a:rPr>
              <a:t>DOCOMO/SA3 </a:t>
            </a:r>
            <a:r>
              <a:rPr kumimoji="1" lang="en-US" altLang="ja-JP" sz="3200" dirty="0" smtClean="0"/>
              <a:t>Concerns with Authentication Request/Response approach </a:t>
            </a:r>
            <a:endParaRPr kumimoji="1" lang="ja-JP" altLang="en-US" sz="3200" dirty="0"/>
          </a:p>
        </p:txBody>
      </p:sp>
      <p:sp>
        <p:nvSpPr>
          <p:cNvPr id="3" name="Content Placeholder 2"/>
          <p:cNvSpPr>
            <a:spLocks noGrp="1"/>
          </p:cNvSpPr>
          <p:nvPr>
            <p:ph idx="1"/>
          </p:nvPr>
        </p:nvSpPr>
        <p:spPr>
          <a:xfrm>
            <a:off x="457200" y="1412776"/>
            <a:ext cx="8229600" cy="4713387"/>
          </a:xfrm>
        </p:spPr>
        <p:txBody>
          <a:bodyPr>
            <a:normAutofit fontScale="92500" lnSpcReduction="20000"/>
          </a:bodyPr>
          <a:lstStyle/>
          <a:p>
            <a:r>
              <a:rPr lang="en-US" altLang="ja-JP" sz="2400" dirty="0" smtClean="0"/>
              <a:t>Docomo has submitted a contribution to SA3 (S3-152448) for Nov 9-13 meeting to discuss these concerns:</a:t>
            </a:r>
            <a:endParaRPr lang="en-US" altLang="ja-JP" sz="2400" dirty="0"/>
          </a:p>
          <a:p>
            <a:pPr lvl="1"/>
            <a:r>
              <a:rPr lang="en-GB" altLang="ja-JP" sz="2000" b="1" dirty="0">
                <a:solidFill>
                  <a:srgbClr val="FF0000"/>
                </a:solidFill>
              </a:rPr>
              <a:t>Wastage of security vectors and processing in HSS</a:t>
            </a:r>
            <a:endParaRPr lang="en-GB" altLang="ja-JP" sz="2000" dirty="0"/>
          </a:p>
          <a:p>
            <a:pPr lvl="2"/>
            <a:r>
              <a:rPr lang="en-GB" altLang="ja-JP" sz="1600" dirty="0"/>
              <a:t>When security vectors are requested along with UE Usage Type and not used for authentication of the UE (</a:t>
            </a:r>
            <a:r>
              <a:rPr lang="en-GB" altLang="ja-JP" sz="1600" dirty="0" err="1"/>
              <a:t>eg</a:t>
            </a:r>
            <a:r>
              <a:rPr lang="en-GB" altLang="ja-JP" sz="1600" dirty="0"/>
              <a:t>. HSS does not support the new procedure, (first) new MME decides to redirect UE to Dedicated MME), then these security vectors are wasted and cannot be used. These vectors have to be deleted in the (first) new MME.  Also, this increases processing load in HSS which created new vectors that are un-used.</a:t>
            </a:r>
            <a:endParaRPr lang="en-US" altLang="ja-JP" sz="1600" dirty="0"/>
          </a:p>
          <a:p>
            <a:pPr lvl="1"/>
            <a:r>
              <a:rPr lang="en-US" altLang="ja-JP" sz="2000" b="1" dirty="0">
                <a:solidFill>
                  <a:srgbClr val="FF0000"/>
                </a:solidFill>
              </a:rPr>
              <a:t>Violates separation of </a:t>
            </a:r>
            <a:r>
              <a:rPr lang="en-US" altLang="ja-JP" sz="2000" b="1" dirty="0" err="1">
                <a:solidFill>
                  <a:srgbClr val="FF0000"/>
                </a:solidFill>
              </a:rPr>
              <a:t>AuC</a:t>
            </a:r>
            <a:r>
              <a:rPr lang="en-US" altLang="ja-JP" sz="2000" b="1" dirty="0">
                <a:solidFill>
                  <a:srgbClr val="FF0000"/>
                </a:solidFill>
              </a:rPr>
              <a:t> from subscription info in HSS</a:t>
            </a:r>
          </a:p>
          <a:p>
            <a:pPr lvl="2"/>
            <a:r>
              <a:rPr lang="en-US" altLang="ja-JP" sz="1600" dirty="0"/>
              <a:t>UE Usage type is a subscription parameter. In several cases the </a:t>
            </a:r>
            <a:r>
              <a:rPr lang="en-US" altLang="ja-JP" sz="1600" dirty="0" err="1"/>
              <a:t>AuC</a:t>
            </a:r>
            <a:r>
              <a:rPr lang="en-US" altLang="ja-JP" sz="1600" dirty="0"/>
              <a:t> is a separate secure component of HSS and this piggy-backing is requesting the </a:t>
            </a:r>
            <a:r>
              <a:rPr lang="en-US" altLang="ja-JP" sz="1600" dirty="0" err="1"/>
              <a:t>AuC</a:t>
            </a:r>
            <a:r>
              <a:rPr lang="en-US" altLang="ja-JP" sz="1600" dirty="0"/>
              <a:t> to go fetch data from the non-so-secure subscription portion of the HSS. </a:t>
            </a:r>
            <a:endParaRPr lang="en-US" altLang="ja-JP" sz="1600" b="1" dirty="0"/>
          </a:p>
          <a:p>
            <a:pPr lvl="1"/>
            <a:r>
              <a:rPr lang="en-US" altLang="ja-JP" sz="2000" b="1" dirty="0" smtClean="0">
                <a:solidFill>
                  <a:srgbClr val="FF0000"/>
                </a:solidFill>
              </a:rPr>
              <a:t>Not any more </a:t>
            </a:r>
            <a:r>
              <a:rPr lang="en-GB" altLang="ja-JP" sz="2000" b="1" dirty="0" smtClean="0">
                <a:solidFill>
                  <a:srgbClr val="FF0000"/>
                </a:solidFill>
              </a:rPr>
              <a:t>efficient than ULR/ULA</a:t>
            </a:r>
            <a:r>
              <a:rPr lang="en-GB" altLang="ja-JP" sz="2000" dirty="0" smtClean="0"/>
              <a:t> </a:t>
            </a:r>
          </a:p>
          <a:p>
            <a:pPr lvl="2"/>
            <a:r>
              <a:rPr lang="en-GB" altLang="ja-JP" sz="1600" dirty="0" smtClean="0"/>
              <a:t>CT4 claimed</a:t>
            </a:r>
            <a:r>
              <a:rPr lang="en-US" altLang="ja-JP" sz="1600" dirty="0" smtClean="0"/>
              <a:t> </a:t>
            </a:r>
            <a:r>
              <a:rPr lang="en-GB" altLang="ja-JP" sz="1600" dirty="0"/>
              <a:t>that could be saved using other approaches in scenarios where the (first) new MME/SGSN needs to retrieve authentication vectors and the UE Usage </a:t>
            </a:r>
            <a:r>
              <a:rPr lang="en-GB" altLang="ja-JP" sz="1600" dirty="0" smtClean="0"/>
              <a:t>Type.</a:t>
            </a:r>
          </a:p>
          <a:p>
            <a:pPr lvl="2"/>
            <a:r>
              <a:rPr lang="en-GB" altLang="ja-JP" sz="1600" dirty="0" smtClean="0"/>
              <a:t>See previous slide</a:t>
            </a:r>
            <a:r>
              <a:rPr lang="en-US" altLang="ja-JP" sz="1600" dirty="0" smtClean="0"/>
              <a:t> </a:t>
            </a:r>
          </a:p>
          <a:p>
            <a:pPr lvl="1"/>
            <a:r>
              <a:rPr lang="en-GB" altLang="ja-JP" sz="2000" b="1" dirty="0">
                <a:solidFill>
                  <a:srgbClr val="FF0000"/>
                </a:solidFill>
              </a:rPr>
              <a:t>perverts</a:t>
            </a:r>
            <a:r>
              <a:rPr lang="en-GB" altLang="ja-JP" sz="2000" dirty="0"/>
              <a:t> the meaning and </a:t>
            </a:r>
            <a:r>
              <a:rPr lang="en-US" altLang="ja-JP" sz="2000" dirty="0"/>
              <a:t>authentication procedures. </a:t>
            </a:r>
          </a:p>
          <a:p>
            <a:pPr lvl="2"/>
            <a:r>
              <a:rPr lang="en-US" altLang="ja-JP" sz="1600" dirty="0"/>
              <a:t>UE Usage type is a subscription parameter. In some cases only UE usage type and not authentication vectors are returned, which is not the purpose of authentication request/response.</a:t>
            </a:r>
          </a:p>
          <a:p>
            <a:pPr lvl="2"/>
            <a:endParaRPr lang="en-US" altLang="ja-JP" sz="1600" dirty="0"/>
          </a:p>
          <a:p>
            <a:pPr marL="0" indent="0">
              <a:buNone/>
            </a:pPr>
            <a:endParaRPr kumimoji="1" lang="ja-JP" altLang="en-US" sz="3600" dirty="0"/>
          </a:p>
        </p:txBody>
      </p:sp>
      <p:sp>
        <p:nvSpPr>
          <p:cNvPr id="4" name="Slide Number Placeholder 3"/>
          <p:cNvSpPr>
            <a:spLocks noGrp="1"/>
          </p:cNvSpPr>
          <p:nvPr>
            <p:ph type="sldNum" sz="quarter" idx="12"/>
          </p:nvPr>
        </p:nvSpPr>
        <p:spPr/>
        <p:txBody>
          <a:bodyPr/>
          <a:lstStyle/>
          <a:p>
            <a:fld id="{793AC749-9FAE-40E5-B884-47B309BC993A}" type="slidenum">
              <a:rPr kumimoji="1" lang="ja-JP" altLang="en-US" smtClean="0"/>
              <a:t>4</a:t>
            </a:fld>
            <a:endParaRPr kumimoji="1" lang="ja-JP" altLang="en-US"/>
          </a:p>
        </p:txBody>
      </p:sp>
    </p:spTree>
    <p:extLst>
      <p:ext uri="{BB962C8B-B14F-4D97-AF65-F5344CB8AC3E}">
        <p14:creationId xmlns:p14="http://schemas.microsoft.com/office/powerpoint/2010/main" val="280038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88640"/>
            <a:ext cx="8229600" cy="864096"/>
          </a:xfrm>
        </p:spPr>
        <p:txBody>
          <a:bodyPr>
            <a:noAutofit/>
          </a:bodyPr>
          <a:lstStyle/>
          <a:p>
            <a:r>
              <a:rPr kumimoji="1" lang="en-US" altLang="ja-JP" sz="3200" b="1" dirty="0" smtClean="0"/>
              <a:t>Unused Authentication vectors </a:t>
            </a:r>
            <a:endParaRPr kumimoji="1" lang="ja-JP" altLang="en-US" sz="3200" b="1" dirty="0"/>
          </a:p>
        </p:txBody>
      </p:sp>
      <p:sp>
        <p:nvSpPr>
          <p:cNvPr id="70" name="正方形/長方形 69"/>
          <p:cNvSpPr/>
          <p:nvPr/>
        </p:nvSpPr>
        <p:spPr>
          <a:xfrm>
            <a:off x="539552" y="1261687"/>
            <a:ext cx="936104" cy="43204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400" b="1" dirty="0" smtClean="0"/>
              <a:t>UE</a:t>
            </a:r>
            <a:endParaRPr kumimoji="1" lang="ja-JP" altLang="en-US" sz="1400" b="1" dirty="0"/>
          </a:p>
        </p:txBody>
      </p:sp>
      <p:sp>
        <p:nvSpPr>
          <p:cNvPr id="71" name="正方形/長方形 70"/>
          <p:cNvSpPr/>
          <p:nvPr/>
        </p:nvSpPr>
        <p:spPr>
          <a:xfrm>
            <a:off x="1979712" y="1261687"/>
            <a:ext cx="936104" cy="43204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ja-JP" sz="1400" b="1" dirty="0" err="1" smtClean="0"/>
              <a:t>eNB</a:t>
            </a:r>
            <a:endParaRPr kumimoji="1" lang="ja-JP" altLang="en-US" sz="1400" b="1" dirty="0"/>
          </a:p>
        </p:txBody>
      </p:sp>
      <p:sp>
        <p:nvSpPr>
          <p:cNvPr id="72" name="正方形/長方形 71"/>
          <p:cNvSpPr/>
          <p:nvPr/>
        </p:nvSpPr>
        <p:spPr>
          <a:xfrm>
            <a:off x="3419872" y="1261687"/>
            <a:ext cx="93610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1" dirty="0" smtClean="0"/>
              <a:t>Old MME/SGSN</a:t>
            </a:r>
            <a:endParaRPr kumimoji="1" lang="ja-JP" altLang="en-US" sz="1200" b="1" dirty="0"/>
          </a:p>
        </p:txBody>
      </p:sp>
      <p:sp>
        <p:nvSpPr>
          <p:cNvPr id="73" name="正方形/長方形 72"/>
          <p:cNvSpPr/>
          <p:nvPr/>
        </p:nvSpPr>
        <p:spPr>
          <a:xfrm>
            <a:off x="4860032" y="1261687"/>
            <a:ext cx="936104" cy="43204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ja-JP" sz="1400" b="1" dirty="0" smtClean="0"/>
              <a:t>new MME</a:t>
            </a:r>
            <a:endParaRPr kumimoji="1" lang="ja-JP" altLang="en-US" sz="1400" b="1" dirty="0"/>
          </a:p>
        </p:txBody>
      </p:sp>
      <p:sp>
        <p:nvSpPr>
          <p:cNvPr id="74" name="正方形/長方形 73"/>
          <p:cNvSpPr/>
          <p:nvPr/>
        </p:nvSpPr>
        <p:spPr>
          <a:xfrm>
            <a:off x="6300192" y="1261687"/>
            <a:ext cx="936104" cy="43204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ja-JP" sz="1400" b="1" dirty="0" smtClean="0"/>
              <a:t>Dedicated MME</a:t>
            </a:r>
            <a:endParaRPr kumimoji="1" lang="ja-JP" altLang="en-US" sz="1400" b="1" dirty="0"/>
          </a:p>
        </p:txBody>
      </p:sp>
      <p:sp>
        <p:nvSpPr>
          <p:cNvPr id="75" name="正方形/長方形 74"/>
          <p:cNvSpPr/>
          <p:nvPr/>
        </p:nvSpPr>
        <p:spPr>
          <a:xfrm>
            <a:off x="7740352" y="1261687"/>
            <a:ext cx="936104" cy="43204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en-US" altLang="ja-JP" sz="1400" b="1" dirty="0" smtClean="0"/>
              <a:t>HSS</a:t>
            </a:r>
            <a:endParaRPr kumimoji="1" lang="ja-JP" altLang="en-US" sz="1400" b="1" dirty="0"/>
          </a:p>
        </p:txBody>
      </p:sp>
      <p:cxnSp>
        <p:nvCxnSpPr>
          <p:cNvPr id="76" name="直線コネクタ 75"/>
          <p:cNvCxnSpPr>
            <a:stCxn id="70" idx="2"/>
          </p:cNvCxnSpPr>
          <p:nvPr/>
        </p:nvCxnSpPr>
        <p:spPr>
          <a:xfrm>
            <a:off x="1007604" y="1693734"/>
            <a:ext cx="0" cy="5047633"/>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直線コネクタ 76"/>
          <p:cNvCxnSpPr>
            <a:stCxn id="71" idx="2"/>
          </p:cNvCxnSpPr>
          <p:nvPr/>
        </p:nvCxnSpPr>
        <p:spPr>
          <a:xfrm>
            <a:off x="2447764" y="1693734"/>
            <a:ext cx="0" cy="5047633"/>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線コネクタ 77"/>
          <p:cNvCxnSpPr>
            <a:stCxn id="72" idx="2"/>
          </p:cNvCxnSpPr>
          <p:nvPr/>
        </p:nvCxnSpPr>
        <p:spPr>
          <a:xfrm>
            <a:off x="3887924" y="1693734"/>
            <a:ext cx="0" cy="5047633"/>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直線コネクタ 78"/>
          <p:cNvCxnSpPr>
            <a:stCxn id="73" idx="2"/>
          </p:cNvCxnSpPr>
          <p:nvPr/>
        </p:nvCxnSpPr>
        <p:spPr>
          <a:xfrm>
            <a:off x="5328084" y="1693734"/>
            <a:ext cx="0" cy="5047633"/>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直線コネクタ 79"/>
          <p:cNvCxnSpPr>
            <a:stCxn id="74" idx="2"/>
          </p:cNvCxnSpPr>
          <p:nvPr/>
        </p:nvCxnSpPr>
        <p:spPr>
          <a:xfrm>
            <a:off x="6768244" y="1693734"/>
            <a:ext cx="0" cy="5047633"/>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線コネクタ 80"/>
          <p:cNvCxnSpPr>
            <a:stCxn id="75" idx="2"/>
          </p:cNvCxnSpPr>
          <p:nvPr/>
        </p:nvCxnSpPr>
        <p:spPr>
          <a:xfrm>
            <a:off x="8208404" y="1693734"/>
            <a:ext cx="0" cy="50476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直線矢印コネクタ 120"/>
          <p:cNvCxnSpPr/>
          <p:nvPr/>
        </p:nvCxnSpPr>
        <p:spPr>
          <a:xfrm>
            <a:off x="1007604" y="1950648"/>
            <a:ext cx="14401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2" name="テキスト ボックス 121"/>
          <p:cNvSpPr txBox="1"/>
          <p:nvPr/>
        </p:nvSpPr>
        <p:spPr>
          <a:xfrm>
            <a:off x="1259632" y="1700808"/>
            <a:ext cx="975267" cy="276999"/>
          </a:xfrm>
          <a:prstGeom prst="rect">
            <a:avLst/>
          </a:prstGeom>
          <a:noFill/>
        </p:spPr>
        <p:txBody>
          <a:bodyPr wrap="none" rtlCol="0">
            <a:spAutoFit/>
          </a:bodyPr>
          <a:lstStyle/>
          <a:p>
            <a:r>
              <a:rPr kumimoji="1" lang="en-US" altLang="ja-JP" sz="1200" dirty="0" smtClean="0"/>
              <a:t>TAU Request</a:t>
            </a:r>
            <a:endParaRPr kumimoji="1" lang="ja-JP" altLang="en-US" sz="1200" dirty="0"/>
          </a:p>
        </p:txBody>
      </p:sp>
      <p:cxnSp>
        <p:nvCxnSpPr>
          <p:cNvPr id="123" name="直線矢印コネクタ 122"/>
          <p:cNvCxnSpPr/>
          <p:nvPr/>
        </p:nvCxnSpPr>
        <p:spPr>
          <a:xfrm>
            <a:off x="2447764" y="2077750"/>
            <a:ext cx="288032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4" name="テキスト ボックス 123"/>
          <p:cNvSpPr txBox="1"/>
          <p:nvPr/>
        </p:nvSpPr>
        <p:spPr>
          <a:xfrm>
            <a:off x="3444034" y="1827910"/>
            <a:ext cx="975267" cy="276999"/>
          </a:xfrm>
          <a:prstGeom prst="rect">
            <a:avLst/>
          </a:prstGeom>
          <a:noFill/>
        </p:spPr>
        <p:txBody>
          <a:bodyPr wrap="none" rtlCol="0">
            <a:spAutoFit/>
          </a:bodyPr>
          <a:lstStyle/>
          <a:p>
            <a:r>
              <a:rPr kumimoji="1" lang="en-US" altLang="ja-JP" sz="1200" dirty="0" smtClean="0"/>
              <a:t>TAU Request</a:t>
            </a:r>
            <a:endParaRPr kumimoji="1" lang="ja-JP" altLang="en-US" sz="1200" dirty="0"/>
          </a:p>
        </p:txBody>
      </p:sp>
      <p:cxnSp>
        <p:nvCxnSpPr>
          <p:cNvPr id="131" name="直線矢印コネクタ 130"/>
          <p:cNvCxnSpPr/>
          <p:nvPr/>
        </p:nvCxnSpPr>
        <p:spPr>
          <a:xfrm>
            <a:off x="3887924" y="2304361"/>
            <a:ext cx="1440160"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32" name="テキスト ボックス 131"/>
          <p:cNvSpPr txBox="1"/>
          <p:nvPr/>
        </p:nvSpPr>
        <p:spPr>
          <a:xfrm>
            <a:off x="4009228" y="2050846"/>
            <a:ext cx="1210844" cy="276999"/>
          </a:xfrm>
          <a:prstGeom prst="rect">
            <a:avLst/>
          </a:prstGeom>
          <a:noFill/>
        </p:spPr>
        <p:txBody>
          <a:bodyPr wrap="none" rtlCol="0">
            <a:spAutoFit/>
          </a:bodyPr>
          <a:lstStyle/>
          <a:p>
            <a:r>
              <a:rPr kumimoji="1" lang="en-US" altLang="ja-JP" sz="1200" dirty="0" smtClean="0"/>
              <a:t>Context Request</a:t>
            </a:r>
            <a:endParaRPr kumimoji="1" lang="ja-JP" altLang="en-US" sz="1200" dirty="0"/>
          </a:p>
        </p:txBody>
      </p:sp>
      <p:cxnSp>
        <p:nvCxnSpPr>
          <p:cNvPr id="133" name="直線矢印コネクタ 132"/>
          <p:cNvCxnSpPr/>
          <p:nvPr/>
        </p:nvCxnSpPr>
        <p:spPr>
          <a:xfrm>
            <a:off x="3887924" y="2546577"/>
            <a:ext cx="14401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4" name="テキスト ボックス 133"/>
          <p:cNvSpPr txBox="1"/>
          <p:nvPr/>
        </p:nvSpPr>
        <p:spPr>
          <a:xfrm>
            <a:off x="3988133" y="2292897"/>
            <a:ext cx="2550827" cy="276999"/>
          </a:xfrm>
          <a:prstGeom prst="rect">
            <a:avLst/>
          </a:prstGeom>
          <a:noFill/>
        </p:spPr>
        <p:txBody>
          <a:bodyPr wrap="none" rtlCol="0">
            <a:spAutoFit/>
          </a:bodyPr>
          <a:lstStyle/>
          <a:p>
            <a:r>
              <a:rPr kumimoji="1" lang="en-US" altLang="ja-JP" sz="1200" dirty="0" smtClean="0"/>
              <a:t>Context Response (</a:t>
            </a:r>
            <a:r>
              <a:rPr kumimoji="1" lang="en-US" altLang="ja-JP" sz="1200" dirty="0" smtClean="0">
                <a:solidFill>
                  <a:srgbClr val="0070C0"/>
                </a:solidFill>
              </a:rPr>
              <a:t>no UE Usage Type</a:t>
            </a:r>
            <a:r>
              <a:rPr kumimoji="1" lang="en-US" altLang="ja-JP" sz="1200" dirty="0" smtClean="0"/>
              <a:t>)</a:t>
            </a:r>
            <a:endParaRPr kumimoji="1" lang="ja-JP" altLang="en-US" sz="1200" dirty="0"/>
          </a:p>
        </p:txBody>
      </p:sp>
      <p:cxnSp>
        <p:nvCxnSpPr>
          <p:cNvPr id="141" name="直線矢印コネクタ 140"/>
          <p:cNvCxnSpPr/>
          <p:nvPr/>
        </p:nvCxnSpPr>
        <p:spPr>
          <a:xfrm>
            <a:off x="2463916" y="3427440"/>
            <a:ext cx="2865641"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42" name="テキスト ボックス 141"/>
          <p:cNvSpPr txBox="1"/>
          <p:nvPr/>
        </p:nvSpPr>
        <p:spPr>
          <a:xfrm>
            <a:off x="1835696" y="3173760"/>
            <a:ext cx="5272597" cy="276999"/>
          </a:xfrm>
          <a:prstGeom prst="rect">
            <a:avLst/>
          </a:prstGeom>
          <a:noFill/>
        </p:spPr>
        <p:txBody>
          <a:bodyPr wrap="none" rtlCol="0">
            <a:spAutoFit/>
          </a:bodyPr>
          <a:lstStyle/>
          <a:p>
            <a:r>
              <a:rPr lang="en-US" altLang="ja-JP" sz="1200" dirty="0" smtClean="0"/>
              <a:t>Reroute NAS Message Request (original TAU message, </a:t>
            </a:r>
            <a:r>
              <a:rPr lang="en-US" altLang="ja-JP" sz="1200" dirty="0" smtClean="0">
                <a:solidFill>
                  <a:srgbClr val="0070C0"/>
                </a:solidFill>
              </a:rPr>
              <a:t>MMEGI for Dedicated CN</a:t>
            </a:r>
            <a:r>
              <a:rPr lang="en-US" altLang="ja-JP" sz="1200" dirty="0" smtClean="0"/>
              <a:t>)</a:t>
            </a:r>
            <a:endParaRPr kumimoji="1" lang="ja-JP" altLang="en-US" sz="1200" dirty="0"/>
          </a:p>
        </p:txBody>
      </p:sp>
      <p:cxnSp>
        <p:nvCxnSpPr>
          <p:cNvPr id="143" name="直線矢印コネクタ 142"/>
          <p:cNvCxnSpPr/>
          <p:nvPr/>
        </p:nvCxnSpPr>
        <p:spPr>
          <a:xfrm>
            <a:off x="2447764" y="3659056"/>
            <a:ext cx="4327819"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4" name="テキスト ボックス 143"/>
          <p:cNvSpPr txBox="1"/>
          <p:nvPr/>
        </p:nvSpPr>
        <p:spPr>
          <a:xfrm>
            <a:off x="2627784" y="3420249"/>
            <a:ext cx="4432975" cy="276999"/>
          </a:xfrm>
          <a:prstGeom prst="rect">
            <a:avLst/>
          </a:prstGeom>
          <a:noFill/>
        </p:spPr>
        <p:txBody>
          <a:bodyPr wrap="none" rtlCol="0">
            <a:spAutoFit/>
          </a:bodyPr>
          <a:lstStyle/>
          <a:p>
            <a:r>
              <a:rPr lang="en-US" altLang="ja-JP" sz="1200" dirty="0" smtClean="0"/>
              <a:t>Initial UE message (original </a:t>
            </a:r>
            <a:r>
              <a:rPr kumimoji="1" lang="en-US" altLang="ja-JP" sz="1200" dirty="0" smtClean="0"/>
              <a:t>TAU message, </a:t>
            </a:r>
            <a:r>
              <a:rPr kumimoji="1" lang="en-US" altLang="ja-JP" sz="1200" dirty="0" smtClean="0">
                <a:solidFill>
                  <a:srgbClr val="0070C0"/>
                </a:solidFill>
              </a:rPr>
              <a:t>MMEGI for Dedicated CN</a:t>
            </a:r>
            <a:r>
              <a:rPr lang="en-US" altLang="ja-JP" sz="1200" dirty="0"/>
              <a:t>)</a:t>
            </a:r>
            <a:endParaRPr kumimoji="1" lang="ja-JP" altLang="en-US" sz="1200" dirty="0"/>
          </a:p>
        </p:txBody>
      </p:sp>
      <p:cxnSp>
        <p:nvCxnSpPr>
          <p:cNvPr id="145" name="直線矢印コネクタ 144"/>
          <p:cNvCxnSpPr/>
          <p:nvPr/>
        </p:nvCxnSpPr>
        <p:spPr>
          <a:xfrm>
            <a:off x="5342762" y="2682268"/>
            <a:ext cx="2865641" cy="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46" name="テキスト ボックス 145"/>
          <p:cNvSpPr txBox="1"/>
          <p:nvPr/>
        </p:nvSpPr>
        <p:spPr>
          <a:xfrm>
            <a:off x="5580112" y="2420888"/>
            <a:ext cx="3757835" cy="276999"/>
          </a:xfrm>
          <a:prstGeom prst="rect">
            <a:avLst/>
          </a:prstGeom>
          <a:noFill/>
        </p:spPr>
        <p:txBody>
          <a:bodyPr wrap="none" rtlCol="0">
            <a:spAutoFit/>
          </a:bodyPr>
          <a:lstStyle/>
          <a:p>
            <a:r>
              <a:rPr lang="en-US" altLang="ja-JP" sz="1200" dirty="0" smtClean="0">
                <a:solidFill>
                  <a:srgbClr val="0070C0"/>
                </a:solidFill>
              </a:rPr>
              <a:t>Authentication Request(vectors, </a:t>
            </a:r>
            <a:r>
              <a:rPr lang="en-US" altLang="ja-JP" sz="1200" dirty="0" smtClean="0">
                <a:solidFill>
                  <a:srgbClr val="FF0000"/>
                </a:solidFill>
              </a:rPr>
              <a:t>UE Usage Type Request</a:t>
            </a:r>
            <a:r>
              <a:rPr lang="en-US" altLang="ja-JP" sz="1200" dirty="0" smtClean="0">
                <a:solidFill>
                  <a:srgbClr val="0070C0"/>
                </a:solidFill>
              </a:rPr>
              <a:t>)</a:t>
            </a:r>
            <a:endParaRPr kumimoji="1" lang="ja-JP" altLang="en-US" sz="1200" dirty="0">
              <a:solidFill>
                <a:srgbClr val="0070C0"/>
              </a:solidFill>
            </a:endParaRPr>
          </a:p>
        </p:txBody>
      </p:sp>
      <p:cxnSp>
        <p:nvCxnSpPr>
          <p:cNvPr id="147" name="直線矢印コネクタ 146"/>
          <p:cNvCxnSpPr/>
          <p:nvPr/>
        </p:nvCxnSpPr>
        <p:spPr>
          <a:xfrm>
            <a:off x="5342762" y="2924944"/>
            <a:ext cx="2865641" cy="0"/>
          </a:xfrm>
          <a:prstGeom prst="straightConnector1">
            <a:avLst/>
          </a:prstGeom>
          <a:ln w="19050">
            <a:solidFill>
              <a:srgbClr val="0070C0"/>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48" name="テキスト ボックス 147"/>
          <p:cNvSpPr txBox="1"/>
          <p:nvPr/>
        </p:nvSpPr>
        <p:spPr>
          <a:xfrm>
            <a:off x="5652120" y="2636912"/>
            <a:ext cx="3048731" cy="276999"/>
          </a:xfrm>
          <a:prstGeom prst="rect">
            <a:avLst/>
          </a:prstGeom>
          <a:noFill/>
        </p:spPr>
        <p:txBody>
          <a:bodyPr wrap="none" rtlCol="0">
            <a:spAutoFit/>
          </a:bodyPr>
          <a:lstStyle/>
          <a:p>
            <a:r>
              <a:rPr lang="en-US" altLang="ja-JP" sz="1200" dirty="0" smtClean="0">
                <a:solidFill>
                  <a:srgbClr val="0070C0"/>
                </a:solidFill>
              </a:rPr>
              <a:t>Authentication Reply(vectors, </a:t>
            </a:r>
            <a:r>
              <a:rPr lang="en-US" altLang="ja-JP" sz="1200" dirty="0" smtClean="0">
                <a:solidFill>
                  <a:srgbClr val="FF0000"/>
                </a:solidFill>
              </a:rPr>
              <a:t>UE Usage Type</a:t>
            </a:r>
            <a:r>
              <a:rPr lang="en-US" altLang="ja-JP" sz="1200" dirty="0" smtClean="0">
                <a:solidFill>
                  <a:srgbClr val="0070C0"/>
                </a:solidFill>
              </a:rPr>
              <a:t>)</a:t>
            </a:r>
            <a:endParaRPr kumimoji="1" lang="ja-JP" altLang="en-US" sz="1200" dirty="0">
              <a:solidFill>
                <a:srgbClr val="0070C0"/>
              </a:solidFill>
            </a:endParaRPr>
          </a:p>
        </p:txBody>
      </p:sp>
      <p:cxnSp>
        <p:nvCxnSpPr>
          <p:cNvPr id="162" name="直線矢印コネクタ 161"/>
          <p:cNvCxnSpPr/>
          <p:nvPr/>
        </p:nvCxnSpPr>
        <p:spPr>
          <a:xfrm>
            <a:off x="3887924" y="3866213"/>
            <a:ext cx="2887659"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63" name="テキスト ボックス 162"/>
          <p:cNvSpPr txBox="1"/>
          <p:nvPr/>
        </p:nvSpPr>
        <p:spPr>
          <a:xfrm>
            <a:off x="5426644" y="3627129"/>
            <a:ext cx="1210844" cy="276999"/>
          </a:xfrm>
          <a:prstGeom prst="rect">
            <a:avLst/>
          </a:prstGeom>
          <a:noFill/>
        </p:spPr>
        <p:txBody>
          <a:bodyPr wrap="none" rtlCol="0">
            <a:spAutoFit/>
          </a:bodyPr>
          <a:lstStyle/>
          <a:p>
            <a:r>
              <a:rPr kumimoji="1" lang="en-US" altLang="ja-JP" sz="1200" dirty="0" smtClean="0"/>
              <a:t>Context Request</a:t>
            </a:r>
            <a:endParaRPr kumimoji="1" lang="ja-JP" altLang="en-US" sz="1200" dirty="0"/>
          </a:p>
        </p:txBody>
      </p:sp>
      <p:cxnSp>
        <p:nvCxnSpPr>
          <p:cNvPr id="164" name="直線矢印コネクタ 163"/>
          <p:cNvCxnSpPr/>
          <p:nvPr/>
        </p:nvCxnSpPr>
        <p:spPr>
          <a:xfrm>
            <a:off x="3887924" y="4079108"/>
            <a:ext cx="2880318"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5" name="テキスト ボックス 164"/>
          <p:cNvSpPr txBox="1"/>
          <p:nvPr/>
        </p:nvSpPr>
        <p:spPr>
          <a:xfrm>
            <a:off x="5405549" y="3825428"/>
            <a:ext cx="1313180" cy="276999"/>
          </a:xfrm>
          <a:prstGeom prst="rect">
            <a:avLst/>
          </a:prstGeom>
          <a:noFill/>
        </p:spPr>
        <p:txBody>
          <a:bodyPr wrap="none" rtlCol="0">
            <a:spAutoFit/>
          </a:bodyPr>
          <a:lstStyle/>
          <a:p>
            <a:r>
              <a:rPr kumimoji="1" lang="en-US" altLang="ja-JP" sz="1200" dirty="0" smtClean="0"/>
              <a:t>Context Response </a:t>
            </a:r>
            <a:endParaRPr kumimoji="1" lang="ja-JP" altLang="en-US" sz="1200" dirty="0"/>
          </a:p>
        </p:txBody>
      </p:sp>
      <p:cxnSp>
        <p:nvCxnSpPr>
          <p:cNvPr id="104" name="直線矢印コネクタ 95"/>
          <p:cNvCxnSpPr/>
          <p:nvPr/>
        </p:nvCxnSpPr>
        <p:spPr>
          <a:xfrm>
            <a:off x="3887924" y="3185037"/>
            <a:ext cx="1440160"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05" name="テキスト ボックス 96"/>
          <p:cNvSpPr txBox="1"/>
          <p:nvPr/>
        </p:nvSpPr>
        <p:spPr>
          <a:xfrm>
            <a:off x="3851920" y="2924944"/>
            <a:ext cx="2026141" cy="276999"/>
          </a:xfrm>
          <a:prstGeom prst="rect">
            <a:avLst/>
          </a:prstGeom>
          <a:noFill/>
        </p:spPr>
        <p:txBody>
          <a:bodyPr wrap="none" rtlCol="0">
            <a:spAutoFit/>
          </a:bodyPr>
          <a:lstStyle/>
          <a:p>
            <a:r>
              <a:rPr kumimoji="1" lang="en-US" altLang="ja-JP" sz="1200" dirty="0" smtClean="0"/>
              <a:t>Context Acknowledge (NACK)</a:t>
            </a:r>
            <a:endParaRPr kumimoji="1" lang="ja-JP" altLang="en-US" sz="1200" dirty="0"/>
          </a:p>
        </p:txBody>
      </p:sp>
      <p:cxnSp>
        <p:nvCxnSpPr>
          <p:cNvPr id="101" name="直線矢印コネクタ 100"/>
          <p:cNvCxnSpPr/>
          <p:nvPr/>
        </p:nvCxnSpPr>
        <p:spPr>
          <a:xfrm>
            <a:off x="6775583" y="5516180"/>
            <a:ext cx="1432821"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2" name="テキスト ボックス 101"/>
          <p:cNvSpPr txBox="1"/>
          <p:nvPr/>
        </p:nvSpPr>
        <p:spPr>
          <a:xfrm>
            <a:off x="6638201" y="5263944"/>
            <a:ext cx="1750223" cy="276999"/>
          </a:xfrm>
          <a:prstGeom prst="rect">
            <a:avLst/>
          </a:prstGeom>
          <a:noFill/>
        </p:spPr>
        <p:txBody>
          <a:bodyPr wrap="none" rtlCol="0">
            <a:spAutoFit/>
          </a:bodyPr>
          <a:lstStyle/>
          <a:p>
            <a:r>
              <a:rPr lang="en-US" altLang="ja-JP" sz="1200" dirty="0" smtClean="0"/>
              <a:t>Update Location Request</a:t>
            </a:r>
            <a:endParaRPr kumimoji="1" lang="ja-JP" altLang="en-US" sz="1200" dirty="0"/>
          </a:p>
        </p:txBody>
      </p:sp>
      <p:cxnSp>
        <p:nvCxnSpPr>
          <p:cNvPr id="103" name="直線矢印コネクタ 102"/>
          <p:cNvCxnSpPr/>
          <p:nvPr/>
        </p:nvCxnSpPr>
        <p:spPr>
          <a:xfrm>
            <a:off x="3887924" y="5751293"/>
            <a:ext cx="4320480"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07" name="テキスト ボックス 106"/>
          <p:cNvSpPr txBox="1"/>
          <p:nvPr/>
        </p:nvSpPr>
        <p:spPr>
          <a:xfrm>
            <a:off x="5180330" y="5504669"/>
            <a:ext cx="1735668" cy="276999"/>
          </a:xfrm>
          <a:prstGeom prst="rect">
            <a:avLst/>
          </a:prstGeom>
          <a:noFill/>
        </p:spPr>
        <p:txBody>
          <a:bodyPr wrap="none" rtlCol="0">
            <a:spAutoFit/>
          </a:bodyPr>
          <a:lstStyle/>
          <a:p>
            <a:r>
              <a:rPr lang="en-US" altLang="ja-JP" sz="1200" dirty="0" smtClean="0"/>
              <a:t>Cancel Location Request</a:t>
            </a:r>
            <a:endParaRPr kumimoji="1" lang="ja-JP" altLang="en-US" sz="1200" dirty="0"/>
          </a:p>
        </p:txBody>
      </p:sp>
      <p:cxnSp>
        <p:nvCxnSpPr>
          <p:cNvPr id="109" name="直線矢印コネクタ 108"/>
          <p:cNvCxnSpPr/>
          <p:nvPr/>
        </p:nvCxnSpPr>
        <p:spPr>
          <a:xfrm>
            <a:off x="3887924" y="5984024"/>
            <a:ext cx="4320480" cy="0"/>
          </a:xfrm>
          <a:prstGeom prst="straightConnector1">
            <a:avLst/>
          </a:prstGeom>
          <a:ln w="190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0" name="テキスト ボックス 109"/>
          <p:cNvSpPr txBox="1"/>
          <p:nvPr/>
        </p:nvSpPr>
        <p:spPr>
          <a:xfrm>
            <a:off x="5029167" y="5745456"/>
            <a:ext cx="2037994" cy="276999"/>
          </a:xfrm>
          <a:prstGeom prst="rect">
            <a:avLst/>
          </a:prstGeom>
          <a:noFill/>
        </p:spPr>
        <p:txBody>
          <a:bodyPr wrap="none" rtlCol="0">
            <a:spAutoFit/>
          </a:bodyPr>
          <a:lstStyle/>
          <a:p>
            <a:r>
              <a:rPr lang="en-US" altLang="ja-JP" sz="1200" dirty="0" smtClean="0"/>
              <a:t>Cancel Location Acknowledge</a:t>
            </a:r>
            <a:endParaRPr kumimoji="1" lang="ja-JP" altLang="en-US" sz="1200" dirty="0"/>
          </a:p>
        </p:txBody>
      </p:sp>
      <p:cxnSp>
        <p:nvCxnSpPr>
          <p:cNvPr id="125" name="直線矢印コネクタ 124"/>
          <p:cNvCxnSpPr/>
          <p:nvPr/>
        </p:nvCxnSpPr>
        <p:spPr>
          <a:xfrm>
            <a:off x="6775583" y="6220014"/>
            <a:ext cx="1432821"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26" name="テキスト ボックス 125"/>
          <p:cNvSpPr txBox="1"/>
          <p:nvPr/>
        </p:nvSpPr>
        <p:spPr>
          <a:xfrm>
            <a:off x="6674365" y="5966334"/>
            <a:ext cx="1714059" cy="276999"/>
          </a:xfrm>
          <a:prstGeom prst="rect">
            <a:avLst/>
          </a:prstGeom>
          <a:noFill/>
        </p:spPr>
        <p:txBody>
          <a:bodyPr wrap="none" rtlCol="0">
            <a:spAutoFit/>
          </a:bodyPr>
          <a:lstStyle/>
          <a:p>
            <a:r>
              <a:rPr lang="en-US" altLang="ja-JP" sz="1200" dirty="0" smtClean="0"/>
              <a:t>Update Location Answer</a:t>
            </a:r>
            <a:endParaRPr kumimoji="1" lang="ja-JP" altLang="en-US" sz="1200" dirty="0"/>
          </a:p>
        </p:txBody>
      </p:sp>
      <p:sp>
        <p:nvSpPr>
          <p:cNvPr id="127" name="角丸四角形 126"/>
          <p:cNvSpPr/>
          <p:nvPr/>
        </p:nvSpPr>
        <p:spPr>
          <a:xfrm>
            <a:off x="5910794" y="5037968"/>
            <a:ext cx="1685542" cy="216024"/>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ja-JP" sz="1200" dirty="0">
                <a:solidFill>
                  <a:srgbClr val="FF0000"/>
                </a:solidFill>
              </a:rPr>
              <a:t>b</a:t>
            </a:r>
            <a:r>
              <a:rPr lang="en-US" altLang="ja-JP" sz="1200" dirty="0" smtClean="0">
                <a:solidFill>
                  <a:srgbClr val="FF0000"/>
                </a:solidFill>
              </a:rPr>
              <a:t>earer </a:t>
            </a:r>
            <a:r>
              <a:rPr lang="en-US" altLang="ja-JP" sz="1200" dirty="0" err="1" smtClean="0">
                <a:solidFill>
                  <a:srgbClr val="FF0000"/>
                </a:solidFill>
              </a:rPr>
              <a:t>estb</a:t>
            </a:r>
            <a:r>
              <a:rPr lang="en-US" altLang="ja-JP" sz="1200" dirty="0" smtClean="0">
                <a:solidFill>
                  <a:srgbClr val="FF0000"/>
                </a:solidFill>
              </a:rPr>
              <a:t>.</a:t>
            </a:r>
            <a:endParaRPr kumimoji="1" lang="ja-JP" altLang="en-US" sz="1200" dirty="0">
              <a:solidFill>
                <a:srgbClr val="FF0000"/>
              </a:solidFill>
            </a:endParaRPr>
          </a:p>
        </p:txBody>
      </p:sp>
      <p:cxnSp>
        <p:nvCxnSpPr>
          <p:cNvPr id="128" name="直線矢印コネクタ 127"/>
          <p:cNvCxnSpPr/>
          <p:nvPr/>
        </p:nvCxnSpPr>
        <p:spPr>
          <a:xfrm>
            <a:off x="1043608" y="6555944"/>
            <a:ext cx="5709957"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39" name="テキスト ボックス 138"/>
          <p:cNvSpPr txBox="1"/>
          <p:nvPr/>
        </p:nvSpPr>
        <p:spPr>
          <a:xfrm>
            <a:off x="2521036" y="6309320"/>
            <a:ext cx="898836" cy="276999"/>
          </a:xfrm>
          <a:prstGeom prst="rect">
            <a:avLst/>
          </a:prstGeom>
          <a:noFill/>
        </p:spPr>
        <p:txBody>
          <a:bodyPr wrap="none" rtlCol="0">
            <a:spAutoFit/>
          </a:bodyPr>
          <a:lstStyle/>
          <a:p>
            <a:r>
              <a:rPr kumimoji="1" lang="en-US" altLang="ja-JP" sz="1200" dirty="0" smtClean="0"/>
              <a:t>TAU Accept</a:t>
            </a:r>
            <a:endParaRPr kumimoji="1" lang="ja-JP" altLang="en-US" sz="1200" dirty="0"/>
          </a:p>
        </p:txBody>
      </p:sp>
      <p:cxnSp>
        <p:nvCxnSpPr>
          <p:cNvPr id="151" name="直線矢印コネクタ 150"/>
          <p:cNvCxnSpPr/>
          <p:nvPr/>
        </p:nvCxnSpPr>
        <p:spPr>
          <a:xfrm>
            <a:off x="1007604" y="4694575"/>
            <a:ext cx="7200800" cy="0"/>
          </a:xfrm>
          <a:prstGeom prst="straightConnector1">
            <a:avLst/>
          </a:prstGeom>
          <a:ln w="19050">
            <a:solidFill>
              <a:schemeClr val="tx1"/>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152" name="テキスト ボックス 151"/>
          <p:cNvSpPr txBox="1"/>
          <p:nvPr/>
        </p:nvSpPr>
        <p:spPr>
          <a:xfrm>
            <a:off x="1575217" y="4453788"/>
            <a:ext cx="1745093" cy="276999"/>
          </a:xfrm>
          <a:prstGeom prst="rect">
            <a:avLst/>
          </a:prstGeom>
          <a:noFill/>
        </p:spPr>
        <p:txBody>
          <a:bodyPr wrap="none" rtlCol="0">
            <a:spAutoFit/>
          </a:bodyPr>
          <a:lstStyle/>
          <a:p>
            <a:r>
              <a:rPr kumimoji="1" lang="en-US" altLang="ja-JP" sz="1200" dirty="0" smtClean="0"/>
              <a:t>Authentication / Security</a:t>
            </a:r>
            <a:endParaRPr kumimoji="1" lang="ja-JP" altLang="en-US" sz="1200" dirty="0"/>
          </a:p>
        </p:txBody>
      </p:sp>
      <p:cxnSp>
        <p:nvCxnSpPr>
          <p:cNvPr id="153" name="直線矢印コネクタ 152"/>
          <p:cNvCxnSpPr/>
          <p:nvPr/>
        </p:nvCxnSpPr>
        <p:spPr>
          <a:xfrm>
            <a:off x="3887924" y="4940661"/>
            <a:ext cx="2880318" cy="0"/>
          </a:xfrm>
          <a:prstGeom prst="straightConnector1">
            <a:avLst/>
          </a:prstGeom>
          <a:ln w="1905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54" name="テキスト ボックス 153"/>
          <p:cNvSpPr txBox="1"/>
          <p:nvPr/>
        </p:nvSpPr>
        <p:spPr>
          <a:xfrm>
            <a:off x="5292080" y="4677928"/>
            <a:ext cx="1543628" cy="276999"/>
          </a:xfrm>
          <a:prstGeom prst="rect">
            <a:avLst/>
          </a:prstGeom>
          <a:noFill/>
        </p:spPr>
        <p:txBody>
          <a:bodyPr wrap="none" rtlCol="0">
            <a:spAutoFit/>
          </a:bodyPr>
          <a:lstStyle/>
          <a:p>
            <a:r>
              <a:rPr kumimoji="1" lang="en-US" altLang="ja-JP" sz="1200" dirty="0" smtClean="0"/>
              <a:t>Context Acknowledge</a:t>
            </a:r>
            <a:endParaRPr kumimoji="1" lang="ja-JP" altLang="en-US" sz="1200" dirty="0"/>
          </a:p>
        </p:txBody>
      </p:sp>
      <p:sp>
        <p:nvSpPr>
          <p:cNvPr id="155" name="角丸四角形 154"/>
          <p:cNvSpPr/>
          <p:nvPr/>
        </p:nvSpPr>
        <p:spPr>
          <a:xfrm>
            <a:off x="3059832" y="6207329"/>
            <a:ext cx="1685542" cy="216024"/>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ja-JP" sz="1200" dirty="0"/>
              <a:t>b</a:t>
            </a:r>
            <a:r>
              <a:rPr lang="en-US" altLang="ja-JP" sz="1200" dirty="0" smtClean="0"/>
              <a:t>earer deletion</a:t>
            </a:r>
            <a:endParaRPr kumimoji="1" lang="ja-JP" altLang="en-US" sz="1200" dirty="0"/>
          </a:p>
        </p:txBody>
      </p:sp>
      <p:sp>
        <p:nvSpPr>
          <p:cNvPr id="3" name="スライド番号プレースホルダー 2"/>
          <p:cNvSpPr>
            <a:spLocks noGrp="1"/>
          </p:cNvSpPr>
          <p:nvPr>
            <p:ph type="sldNum" sz="quarter" idx="12"/>
          </p:nvPr>
        </p:nvSpPr>
        <p:spPr/>
        <p:txBody>
          <a:bodyPr/>
          <a:lstStyle/>
          <a:p>
            <a:fld id="{793AC749-9FAE-40E5-B884-47B309BC993A}" type="slidenum">
              <a:rPr kumimoji="1" lang="ja-JP" altLang="en-US" smtClean="0"/>
              <a:t>5</a:t>
            </a:fld>
            <a:endParaRPr kumimoji="1" lang="ja-JP" altLang="en-US"/>
          </a:p>
        </p:txBody>
      </p:sp>
      <p:cxnSp>
        <p:nvCxnSpPr>
          <p:cNvPr id="61" name="直線矢印コネクタ 144"/>
          <p:cNvCxnSpPr/>
          <p:nvPr/>
        </p:nvCxnSpPr>
        <p:spPr>
          <a:xfrm>
            <a:off x="6804248" y="4317888"/>
            <a:ext cx="1440160" cy="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62" name="テキスト ボックス 145"/>
          <p:cNvSpPr txBox="1"/>
          <p:nvPr/>
        </p:nvSpPr>
        <p:spPr>
          <a:xfrm>
            <a:off x="6660232" y="4005064"/>
            <a:ext cx="2250962" cy="276999"/>
          </a:xfrm>
          <a:prstGeom prst="rect">
            <a:avLst/>
          </a:prstGeom>
          <a:noFill/>
        </p:spPr>
        <p:txBody>
          <a:bodyPr wrap="none" rtlCol="0">
            <a:spAutoFit/>
          </a:bodyPr>
          <a:lstStyle/>
          <a:p>
            <a:r>
              <a:rPr lang="en-US" altLang="ja-JP" sz="1200" dirty="0" smtClean="0">
                <a:solidFill>
                  <a:srgbClr val="0070C0"/>
                </a:solidFill>
              </a:rPr>
              <a:t>Authentication Request(vectors)</a:t>
            </a:r>
            <a:endParaRPr kumimoji="1" lang="ja-JP" altLang="en-US" sz="1200" dirty="0">
              <a:solidFill>
                <a:srgbClr val="0070C0"/>
              </a:solidFill>
            </a:endParaRPr>
          </a:p>
        </p:txBody>
      </p:sp>
      <p:cxnSp>
        <p:nvCxnSpPr>
          <p:cNvPr id="63" name="直線矢印コネクタ 146"/>
          <p:cNvCxnSpPr/>
          <p:nvPr/>
        </p:nvCxnSpPr>
        <p:spPr>
          <a:xfrm>
            <a:off x="6732240" y="4533912"/>
            <a:ext cx="1440160" cy="0"/>
          </a:xfrm>
          <a:prstGeom prst="straightConnector1">
            <a:avLst/>
          </a:prstGeom>
          <a:ln w="19050">
            <a:solidFill>
              <a:srgbClr val="0070C0"/>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64" name="テキスト ボックス 147"/>
          <p:cNvSpPr txBox="1"/>
          <p:nvPr/>
        </p:nvSpPr>
        <p:spPr>
          <a:xfrm>
            <a:off x="6732240" y="4245880"/>
            <a:ext cx="2048382" cy="276999"/>
          </a:xfrm>
          <a:prstGeom prst="rect">
            <a:avLst/>
          </a:prstGeom>
          <a:noFill/>
        </p:spPr>
        <p:txBody>
          <a:bodyPr wrap="none" rtlCol="0">
            <a:spAutoFit/>
          </a:bodyPr>
          <a:lstStyle/>
          <a:p>
            <a:r>
              <a:rPr lang="en-US" altLang="ja-JP" sz="1200" dirty="0" smtClean="0">
                <a:solidFill>
                  <a:srgbClr val="0070C0"/>
                </a:solidFill>
              </a:rPr>
              <a:t>Authentication Reply(vectors)</a:t>
            </a:r>
            <a:endParaRPr kumimoji="1" lang="ja-JP" altLang="en-US" sz="1200" dirty="0">
              <a:solidFill>
                <a:srgbClr val="0070C0"/>
              </a:solidFill>
            </a:endParaRPr>
          </a:p>
        </p:txBody>
      </p:sp>
      <p:sp>
        <p:nvSpPr>
          <p:cNvPr id="13" name="Rectangular Callout 12"/>
          <p:cNvSpPr/>
          <p:nvPr/>
        </p:nvSpPr>
        <p:spPr>
          <a:xfrm>
            <a:off x="1043608" y="2204864"/>
            <a:ext cx="2448272" cy="864096"/>
          </a:xfrm>
          <a:prstGeom prst="wedgeRectCallout">
            <a:avLst>
              <a:gd name="adj1" fmla="val 122339"/>
              <a:gd name="adj2" fmla="val 42093"/>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100" dirty="0" smtClean="0">
                <a:solidFill>
                  <a:schemeClr val="tx1"/>
                </a:solidFill>
              </a:rPr>
              <a:t>MME decides to re-route. </a:t>
            </a:r>
            <a:r>
              <a:rPr kumimoji="1" lang="en-US" altLang="ja-JP" sz="1100" u="sng" dirty="0" smtClean="0">
                <a:solidFill>
                  <a:schemeClr val="tx1"/>
                </a:solidFill>
              </a:rPr>
              <a:t>Does not complete authentication procedure with UE. </a:t>
            </a:r>
          </a:p>
          <a:p>
            <a:pPr algn="ctr"/>
            <a:r>
              <a:rPr lang="en-US" altLang="ja-JP" sz="1100" dirty="0" smtClean="0">
                <a:solidFill>
                  <a:srgbClr val="FF0000"/>
                </a:solidFill>
              </a:rPr>
              <a:t>Unused authentication vectors at new MME </a:t>
            </a:r>
            <a:r>
              <a:rPr lang="en-US" altLang="ja-JP" sz="1100" u="sng" dirty="0" smtClean="0">
                <a:solidFill>
                  <a:srgbClr val="FF0000"/>
                </a:solidFill>
              </a:rPr>
              <a:t>MUST</a:t>
            </a:r>
            <a:r>
              <a:rPr lang="en-US" altLang="ja-JP" sz="1100" dirty="0" smtClean="0">
                <a:solidFill>
                  <a:srgbClr val="FF0000"/>
                </a:solidFill>
              </a:rPr>
              <a:t> be deleted.</a:t>
            </a:r>
            <a:endParaRPr kumimoji="1" lang="ja-JP" altLang="en-US" sz="1100" dirty="0">
              <a:solidFill>
                <a:srgbClr val="FF0000"/>
              </a:solidFill>
            </a:endParaRPr>
          </a:p>
        </p:txBody>
      </p:sp>
      <p:sp>
        <p:nvSpPr>
          <p:cNvPr id="82" name="Rectangular Callout 81"/>
          <p:cNvSpPr/>
          <p:nvPr/>
        </p:nvSpPr>
        <p:spPr>
          <a:xfrm>
            <a:off x="899592" y="3789040"/>
            <a:ext cx="2448272" cy="864096"/>
          </a:xfrm>
          <a:prstGeom prst="wedgeRectCallout">
            <a:avLst>
              <a:gd name="adj1" fmla="val 190272"/>
              <a:gd name="adj2" fmla="val 9262"/>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100" dirty="0" smtClean="0">
                <a:solidFill>
                  <a:schemeClr val="tx1"/>
                </a:solidFill>
              </a:rPr>
              <a:t>Dedicated MME decides to authenticate UE. </a:t>
            </a:r>
            <a:r>
              <a:rPr kumimoji="1" lang="en-US" altLang="ja-JP" sz="1100" dirty="0" smtClean="0">
                <a:solidFill>
                  <a:srgbClr val="FF0000"/>
                </a:solidFill>
              </a:rPr>
              <a:t>Gap in authentication vectors sequence number</a:t>
            </a:r>
            <a:endParaRPr kumimoji="1" lang="ja-JP" altLang="en-US" sz="1100" dirty="0">
              <a:solidFill>
                <a:srgbClr val="FF0000"/>
              </a:solidFill>
            </a:endParaRPr>
          </a:p>
        </p:txBody>
      </p:sp>
      <p:sp>
        <p:nvSpPr>
          <p:cNvPr id="60" name="Rectangular Callout 59"/>
          <p:cNvSpPr/>
          <p:nvPr/>
        </p:nvSpPr>
        <p:spPr>
          <a:xfrm>
            <a:off x="7497494" y="1772816"/>
            <a:ext cx="1656184" cy="360040"/>
          </a:xfrm>
          <a:prstGeom prst="wedgeRectCallout">
            <a:avLst>
              <a:gd name="adj1" fmla="val -5396"/>
              <a:gd name="adj2" fmla="val 144381"/>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100" dirty="0" smtClean="0">
                <a:solidFill>
                  <a:schemeClr val="tx1"/>
                </a:solidFill>
              </a:rPr>
              <a:t>Wasted Processing in HSS</a:t>
            </a:r>
            <a:endParaRPr kumimoji="1" lang="ja-JP" altLang="en-US" sz="1100" dirty="0">
              <a:solidFill>
                <a:srgbClr val="FF0000"/>
              </a:solidFill>
            </a:endParaRPr>
          </a:p>
        </p:txBody>
      </p:sp>
    </p:spTree>
    <p:extLst>
      <p:ext uri="{BB962C8B-B14F-4D97-AF65-F5344CB8AC3E}">
        <p14:creationId xmlns:p14="http://schemas.microsoft.com/office/powerpoint/2010/main" val="1387512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dirty="0" smtClean="0"/>
              <a:t>Solution Options (1of2)</a:t>
            </a:r>
            <a:endParaRPr kumimoji="1" lang="ja-JP" altLang="en-US" dirty="0"/>
          </a:p>
        </p:txBody>
      </p:sp>
      <p:sp>
        <p:nvSpPr>
          <p:cNvPr id="3" name="Content Placeholder 2"/>
          <p:cNvSpPr>
            <a:spLocks noGrp="1"/>
          </p:cNvSpPr>
          <p:nvPr>
            <p:ph idx="1"/>
          </p:nvPr>
        </p:nvSpPr>
        <p:spPr>
          <a:xfrm>
            <a:off x="457200" y="1340768"/>
            <a:ext cx="8229600" cy="4785395"/>
          </a:xfrm>
        </p:spPr>
        <p:txBody>
          <a:bodyPr>
            <a:normAutofit fontScale="85000" lnSpcReduction="20000"/>
          </a:bodyPr>
          <a:lstStyle/>
          <a:p>
            <a:r>
              <a:rPr kumimoji="1" lang="en-US" altLang="ja-JP" b="1" dirty="0" smtClean="0"/>
              <a:t>Option-1: ULR/ULA with roaming configuration for Decor</a:t>
            </a:r>
          </a:p>
          <a:p>
            <a:pPr lvl="1"/>
            <a:r>
              <a:rPr kumimoji="1" lang="en-US" altLang="ja-JP" dirty="0" smtClean="0"/>
              <a:t>The main issue with the ULR/ULA approach is </a:t>
            </a:r>
            <a:r>
              <a:rPr lang="en-GB" altLang="ja-JP" dirty="0"/>
              <a:t>risk of </a:t>
            </a:r>
            <a:r>
              <a:rPr lang="en-GB" altLang="ja-JP" b="1" dirty="0">
                <a:solidFill>
                  <a:srgbClr val="FF0000"/>
                </a:solidFill>
              </a:rPr>
              <a:t>unwanted side-effects</a:t>
            </a:r>
            <a:r>
              <a:rPr lang="en-GB" altLang="ja-JP" dirty="0"/>
              <a:t>, for those cases where a serving node supporting DÉCOR, interacts with an HSS not supporting DÉCOR; in those cases, the HSS will ignore the “No registration” flag, and proceed with a normal Update Location</a:t>
            </a:r>
            <a:r>
              <a:rPr lang="en-US" altLang="ja-JP" dirty="0" smtClean="0"/>
              <a:t>.</a:t>
            </a:r>
          </a:p>
          <a:p>
            <a:pPr lvl="1"/>
            <a:r>
              <a:rPr lang="en-US" altLang="ja-JP" dirty="0" smtClean="0"/>
              <a:t>This case is only present for roaming scenario. In non-roaming scenario this is not an issue, since both the HSS and MME/SGSNs need to be updated to support DECOR. </a:t>
            </a:r>
          </a:p>
          <a:p>
            <a:pPr lvl="1"/>
            <a:r>
              <a:rPr lang="en-US" altLang="ja-JP" dirty="0" smtClean="0"/>
              <a:t>To solve the solution, for roaming-scenarios, the MME/SGSN uses ULR/ULA </a:t>
            </a:r>
            <a:r>
              <a:rPr lang="en-US" altLang="ja-JP" u="sng" dirty="0" smtClean="0"/>
              <a:t>only if </a:t>
            </a:r>
            <a:r>
              <a:rPr lang="en-US" altLang="ja-JP" dirty="0" smtClean="0"/>
              <a:t>it is configured to know that the the HPLMN also supports Decor. </a:t>
            </a:r>
          </a:p>
          <a:p>
            <a:pPr lvl="1"/>
            <a:endParaRPr lang="en-US" altLang="ja-JP" dirty="0"/>
          </a:p>
          <a:p>
            <a:pPr lvl="1"/>
            <a:endParaRPr kumimoji="1" lang="ja-JP" altLang="en-US" dirty="0"/>
          </a:p>
        </p:txBody>
      </p:sp>
      <p:sp>
        <p:nvSpPr>
          <p:cNvPr id="4" name="Slide Number Placeholder 3"/>
          <p:cNvSpPr>
            <a:spLocks noGrp="1"/>
          </p:cNvSpPr>
          <p:nvPr>
            <p:ph type="sldNum" sz="quarter" idx="12"/>
          </p:nvPr>
        </p:nvSpPr>
        <p:spPr/>
        <p:txBody>
          <a:bodyPr/>
          <a:lstStyle/>
          <a:p>
            <a:fld id="{793AC749-9FAE-40E5-B884-47B309BC993A}" type="slidenum">
              <a:rPr kumimoji="1" lang="ja-JP" altLang="en-US" smtClean="0"/>
              <a:t>6</a:t>
            </a:fld>
            <a:endParaRPr kumimoji="1" lang="ja-JP" altLang="en-US"/>
          </a:p>
        </p:txBody>
      </p:sp>
    </p:spTree>
    <p:extLst>
      <p:ext uri="{BB962C8B-B14F-4D97-AF65-F5344CB8AC3E}">
        <p14:creationId xmlns:p14="http://schemas.microsoft.com/office/powerpoint/2010/main" val="3151823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Solution Options (2of2)</a:t>
            </a:r>
            <a:endParaRPr kumimoji="1" lang="ja-JP" altLang="en-US" dirty="0"/>
          </a:p>
        </p:txBody>
      </p:sp>
      <p:sp>
        <p:nvSpPr>
          <p:cNvPr id="3" name="Content Placeholder 2"/>
          <p:cNvSpPr>
            <a:spLocks noGrp="1"/>
          </p:cNvSpPr>
          <p:nvPr>
            <p:ph idx="1"/>
          </p:nvPr>
        </p:nvSpPr>
        <p:spPr>
          <a:xfrm>
            <a:off x="457200" y="1484784"/>
            <a:ext cx="8229600" cy="4641379"/>
          </a:xfrm>
        </p:spPr>
        <p:txBody>
          <a:bodyPr>
            <a:normAutofit fontScale="92500" lnSpcReduction="10000"/>
          </a:bodyPr>
          <a:lstStyle/>
          <a:p>
            <a:r>
              <a:rPr kumimoji="1" lang="en-US" altLang="ja-JP" b="1" dirty="0" smtClean="0"/>
              <a:t>Option-2: Create a new procedure</a:t>
            </a:r>
          </a:p>
          <a:p>
            <a:pPr lvl="1"/>
            <a:r>
              <a:rPr lang="en-US" altLang="ja-JP" dirty="0"/>
              <a:t>W</a:t>
            </a:r>
            <a:r>
              <a:rPr lang="en-US" altLang="ja-JP" dirty="0" smtClean="0"/>
              <a:t>e are impacting the HSS anyway and there is no existing procedure for MME/SGSN to request subscription parameters from the HSS.  </a:t>
            </a:r>
          </a:p>
          <a:p>
            <a:pPr lvl="1"/>
            <a:r>
              <a:rPr lang="en-US" altLang="ja-JP" dirty="0" smtClean="0"/>
              <a:t>Decor is a key feature also for 5G.</a:t>
            </a:r>
          </a:p>
          <a:p>
            <a:pPr lvl="1"/>
            <a:r>
              <a:rPr lang="en-US" altLang="ja-JP" dirty="0" smtClean="0"/>
              <a:t> Create a </a:t>
            </a:r>
            <a:r>
              <a:rPr lang="en-US" altLang="ja-JP" u="sng" dirty="0" smtClean="0"/>
              <a:t>new procedure (</a:t>
            </a:r>
            <a:r>
              <a:rPr lang="en-US" altLang="ja-JP" u="sng" dirty="0" err="1" smtClean="0"/>
              <a:t>eg</a:t>
            </a:r>
            <a:r>
              <a:rPr lang="en-US" altLang="ja-JP" u="sng" dirty="0" smtClean="0"/>
              <a:t>. “UE Usage Type Request/Response)</a:t>
            </a:r>
            <a:r>
              <a:rPr lang="en-US" altLang="ja-JP" dirty="0" smtClean="0"/>
              <a:t> to obtain this information from HSS and not impact existing procedure. If HSS supports this new procedure it will respond with the UE Usage Type, otherwise it will not. </a:t>
            </a:r>
          </a:p>
          <a:p>
            <a:pPr lvl="1"/>
            <a:r>
              <a:rPr lang="en-US" altLang="ja-JP" dirty="0" smtClean="0"/>
              <a:t>No side-effects, no perversions, new and clean.</a:t>
            </a:r>
            <a:endParaRPr kumimoji="1" lang="ja-JP" altLang="en-US" dirty="0"/>
          </a:p>
        </p:txBody>
      </p:sp>
      <p:sp>
        <p:nvSpPr>
          <p:cNvPr id="4" name="Slide Number Placeholder 3"/>
          <p:cNvSpPr>
            <a:spLocks noGrp="1"/>
          </p:cNvSpPr>
          <p:nvPr>
            <p:ph type="sldNum" sz="quarter" idx="12"/>
          </p:nvPr>
        </p:nvSpPr>
        <p:spPr/>
        <p:txBody>
          <a:bodyPr/>
          <a:lstStyle/>
          <a:p>
            <a:fld id="{793AC749-9FAE-40E5-B884-47B309BC993A}" type="slidenum">
              <a:rPr kumimoji="1" lang="ja-JP" altLang="en-US" smtClean="0"/>
              <a:t>7</a:t>
            </a:fld>
            <a:endParaRPr kumimoji="1" lang="ja-JP" altLang="en-US"/>
          </a:p>
        </p:txBody>
      </p:sp>
    </p:spTree>
    <p:extLst>
      <p:ext uri="{BB962C8B-B14F-4D97-AF65-F5344CB8AC3E}">
        <p14:creationId xmlns:p14="http://schemas.microsoft.com/office/powerpoint/2010/main" val="1159192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Way forward</a:t>
            </a:r>
            <a:endParaRPr kumimoji="1" lang="ja-JP" altLang="en-US" dirty="0"/>
          </a:p>
        </p:txBody>
      </p:sp>
      <p:sp>
        <p:nvSpPr>
          <p:cNvPr id="3" name="Content Placeholder 2"/>
          <p:cNvSpPr>
            <a:spLocks noGrp="1"/>
          </p:cNvSpPr>
          <p:nvPr>
            <p:ph idx="1"/>
          </p:nvPr>
        </p:nvSpPr>
        <p:spPr/>
        <p:txBody>
          <a:bodyPr/>
          <a:lstStyle/>
          <a:p>
            <a:r>
              <a:rPr kumimoji="1" lang="en-US" altLang="ja-JP" dirty="0" smtClean="0"/>
              <a:t>SA2 agrees which option to use. </a:t>
            </a:r>
          </a:p>
          <a:p>
            <a:pPr lvl="1"/>
            <a:r>
              <a:rPr lang="en-US" altLang="ja-JP" dirty="0" smtClean="0"/>
              <a:t>Docomo has provided CR with both options. So select one.</a:t>
            </a:r>
          </a:p>
          <a:p>
            <a:r>
              <a:rPr kumimoji="1" lang="en-US" altLang="ja-JP" dirty="0" smtClean="0"/>
              <a:t>Send LS to CT4 with the selected option and let CT4 update their specifications.</a:t>
            </a:r>
          </a:p>
        </p:txBody>
      </p:sp>
      <p:sp>
        <p:nvSpPr>
          <p:cNvPr id="4" name="Slide Number Placeholder 3"/>
          <p:cNvSpPr>
            <a:spLocks noGrp="1"/>
          </p:cNvSpPr>
          <p:nvPr>
            <p:ph type="sldNum" sz="quarter" idx="12"/>
          </p:nvPr>
        </p:nvSpPr>
        <p:spPr/>
        <p:txBody>
          <a:bodyPr/>
          <a:lstStyle/>
          <a:p>
            <a:fld id="{793AC749-9FAE-40E5-B884-47B309BC993A}" type="slidenum">
              <a:rPr kumimoji="1" lang="ja-JP" altLang="en-US" smtClean="0"/>
              <a:t>8</a:t>
            </a:fld>
            <a:endParaRPr kumimoji="1" lang="ja-JP" altLang="en-US"/>
          </a:p>
        </p:txBody>
      </p:sp>
    </p:spTree>
    <p:extLst>
      <p:ext uri="{BB962C8B-B14F-4D97-AF65-F5344CB8AC3E}">
        <p14:creationId xmlns:p14="http://schemas.microsoft.com/office/powerpoint/2010/main" val="259156540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388</TotalTime>
  <Words>1248</Words>
  <Application>Microsoft Macintosh PowerPoint</Application>
  <PresentationFormat>On-screen Show (4:3)</PresentationFormat>
  <Paragraphs>87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​​テーマ</vt:lpstr>
      <vt:lpstr>Getting UE Usage type from HSS  C4-151802 (S2-153746)</vt:lpstr>
      <vt:lpstr>Background</vt:lpstr>
      <vt:lpstr>CT4 Concerns with ULR/ULA approach and Docomo Responses </vt:lpstr>
      <vt:lpstr>DOCOMO/SA3 Concerns with Authentication Request/Response approach </vt:lpstr>
      <vt:lpstr>Unused Authentication vectors </vt:lpstr>
      <vt:lpstr>Solution Options (1of2)</vt:lpstr>
      <vt:lpstr>Solution Options (2of2)</vt:lpstr>
      <vt:lpstr>Way forward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GUTI sync: alt. 1 (1of2)</dc:title>
  <dc:creator>nttdocomo</dc:creator>
  <cp:lastModifiedBy>Docomo ntt</cp:lastModifiedBy>
  <cp:revision>46</cp:revision>
  <dcterms:created xsi:type="dcterms:W3CDTF">2015-03-05T07:34:27Z</dcterms:created>
  <dcterms:modified xsi:type="dcterms:W3CDTF">2015-11-11T13:11:56Z</dcterms:modified>
</cp:coreProperties>
</file>