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2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 varScale="1">
        <p:scale>
          <a:sx n="59" d="100"/>
          <a:sy n="5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2BE05-63F5-46B6-A36E-2C47C0C0F8B1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06F04-829D-4D00-848C-D94820C499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05828" y="234885"/>
            <a:ext cx="7671372" cy="854175"/>
          </a:xfrm>
        </p:spPr>
        <p:txBody>
          <a:bodyPr/>
          <a:lstStyle/>
          <a:p>
            <a:pPr lvl="0"/>
            <a:r>
              <a:rPr lang="en-GB" sz="1600" dirty="0" smtClean="0"/>
              <a:t>3GPP SA2 #111	</a:t>
            </a:r>
            <a:r>
              <a:rPr lang="en-GB" sz="1600" dirty="0" smtClean="0"/>
              <a:t>S2-153604 rev </a:t>
            </a:r>
            <a:r>
              <a:rPr lang="en-GB" sz="1600" dirty="0" smtClean="0"/>
              <a:t>of </a:t>
            </a:r>
            <a:r>
              <a:rPr lang="en-GB" sz="1600" dirty="0" smtClean="0"/>
              <a:t>S2-1536043 rev </a:t>
            </a:r>
            <a:r>
              <a:rPr lang="en-GB" sz="1600" dirty="0" smtClean="0"/>
              <a:t>of S2-153599 rev of S2-153547</a:t>
            </a:r>
            <a:br>
              <a:rPr lang="en-GB" sz="1600" dirty="0" smtClean="0"/>
            </a:br>
            <a:r>
              <a:rPr lang="en-GB" sz="1600" dirty="0" smtClean="0"/>
              <a:t> </a:t>
            </a:r>
            <a:br>
              <a:rPr lang="en-GB" sz="1600" dirty="0" smtClean="0"/>
            </a:br>
            <a:r>
              <a:rPr lang="en-GB" sz="1600" dirty="0" smtClean="0"/>
              <a:t>19-23/10/2015	Chengdu, China </a:t>
            </a:r>
            <a:endParaRPr lang="en-GB" sz="1600" dirty="0"/>
          </a:p>
        </p:txBody>
      </p:sp>
      <p:sp>
        <p:nvSpPr>
          <p:cNvPr id="5" name="Title 2"/>
          <p:cNvSpPr>
            <a:spLocks noGrp="1"/>
          </p:cNvSpPr>
          <p:nvPr>
            <p:ph type="ctrTitle"/>
          </p:nvPr>
        </p:nvSpPr>
        <p:spPr>
          <a:xfrm>
            <a:off x="2590800" y="2590800"/>
            <a:ext cx="3810363" cy="139383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CIoT</a:t>
            </a:r>
            <a:r>
              <a:rPr lang="en-US" dirty="0" smtClean="0"/>
              <a:t> architecture design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 smtClean="0"/>
              <a:t>Contents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dirty="0" smtClean="0"/>
              <a:t>Agreements for </a:t>
            </a:r>
            <a:r>
              <a:rPr lang="en-GB" sz="2000" b="1" dirty="0" smtClean="0"/>
              <a:t>the NB-IOT architecture</a:t>
            </a:r>
            <a:endParaRPr lang="en-GB" sz="2000" b="1" dirty="0" smtClean="0"/>
          </a:p>
          <a:p>
            <a:r>
              <a:rPr lang="en-GB" sz="2000" b="1" dirty="0" smtClean="0"/>
              <a:t>Agreed </a:t>
            </a:r>
            <a:r>
              <a:rPr lang="en-GB" sz="2000" b="1" dirty="0" smtClean="0"/>
              <a:t>working assumption on NB-IOT architecture</a:t>
            </a:r>
            <a:r>
              <a:rPr lang="en-GB" sz="2000" dirty="0" smtClean="0"/>
              <a:t>				</a:t>
            </a:r>
            <a:endParaRPr lang="en-GB" sz="2000" i="1" dirty="0" smtClean="0">
              <a:solidFill>
                <a:srgbClr val="007C9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927412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924800" cy="1042967"/>
          </a:xfrm>
        </p:spPr>
        <p:txBody>
          <a:bodyPr>
            <a:normAutofit/>
          </a:bodyPr>
          <a:lstStyle/>
          <a:p>
            <a:r>
              <a:rPr lang="en-GB" dirty="0" smtClean="0"/>
              <a:t>Agreements for NB-IOT(1)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199" y="1447800"/>
            <a:ext cx="7810718" cy="476461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R13 should support a non-IP </a:t>
            </a:r>
            <a:r>
              <a:rPr lang="en-GB" dirty="0" smtClean="0"/>
              <a:t>bearer/transport service </a:t>
            </a:r>
            <a:r>
              <a:rPr lang="en-GB" i="1" dirty="0"/>
              <a:t/>
            </a:r>
            <a:br>
              <a:rPr lang="en-GB" i="1" dirty="0"/>
            </a:br>
            <a:endParaRPr lang="en-GB" i="1" dirty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SMS needs to be supported in battery efficient manner on </a:t>
            </a:r>
            <a:r>
              <a:rPr lang="en-GB" dirty="0" smtClean="0"/>
              <a:t>NB-</a:t>
            </a:r>
            <a:r>
              <a:rPr lang="en-GB" dirty="0" err="1" smtClean="0"/>
              <a:t>IoT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avoid establishment of DRBs when sending/receiving SMS</a:t>
            </a:r>
            <a:br>
              <a:rPr lang="en-GB" dirty="0" smtClean="0"/>
            </a:br>
            <a:r>
              <a:rPr lang="en-GB" dirty="0" smtClean="0"/>
              <a:t>- e.g. move to 2 radio interface messages (rather than 4) per SMS.</a:t>
            </a:r>
            <a:br>
              <a:rPr lang="en-GB" dirty="0" smtClean="0"/>
            </a:br>
            <a:endParaRPr lang="en-GB" dirty="0" smtClean="0"/>
          </a:p>
          <a:p>
            <a:pPr>
              <a:buFont typeface="+mj-lt"/>
              <a:buAutoNum type="arabicPeriod"/>
            </a:pPr>
            <a:r>
              <a:rPr lang="en-GB" dirty="0" smtClean="0"/>
              <a:t>The specifications shall support that the NB-</a:t>
            </a:r>
            <a:r>
              <a:rPr lang="en-GB" dirty="0" err="1" smtClean="0"/>
              <a:t>IoT</a:t>
            </a:r>
            <a:r>
              <a:rPr lang="en-GB" dirty="0" smtClean="0"/>
              <a:t> control plane node CAN be physically separate from the legacy MME.</a:t>
            </a:r>
            <a:br>
              <a:rPr lang="en-GB" dirty="0" smtClean="0"/>
            </a:br>
            <a:r>
              <a:rPr lang="en-GB" dirty="0" smtClean="0"/>
              <a:t>- </a:t>
            </a:r>
            <a:r>
              <a:rPr lang="en-GB" dirty="0" smtClean="0"/>
              <a:t>this does NOT preclude implementations where they are co-located or in the same node.</a:t>
            </a:r>
            <a:endParaRPr lang="en-GB" dirty="0" smtClean="0"/>
          </a:p>
          <a:p>
            <a:pPr marL="342900" indent="-342900">
              <a:buNone/>
            </a:pPr>
            <a:r>
              <a:rPr lang="en-GB" strike="sngStrike" dirty="0" smtClean="0">
                <a:solidFill>
                  <a:srgbClr val="FF0000"/>
                </a:solidFill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801303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>
            <a:normAutofit/>
          </a:bodyPr>
          <a:lstStyle/>
          <a:p>
            <a:r>
              <a:rPr lang="en-GB" dirty="0" smtClean="0"/>
              <a:t>Agreement on </a:t>
            </a:r>
            <a:r>
              <a:rPr lang="en-GB" dirty="0" smtClean="0"/>
              <a:t>NB-IOT(2) 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en-GB" dirty="0" smtClean="0"/>
              <a:t>4.	</a:t>
            </a:r>
            <a:r>
              <a:rPr lang="en-GB" dirty="0" smtClean="0"/>
              <a:t>Attach </a:t>
            </a:r>
            <a:r>
              <a:rPr lang="en-GB" dirty="0" smtClean="0"/>
              <a:t>without activating a Bearer Service is  permitted </a:t>
            </a:r>
            <a:br>
              <a:rPr lang="en-GB" dirty="0" smtClean="0"/>
            </a:br>
            <a:r>
              <a:rPr lang="en-GB" dirty="0" smtClean="0"/>
              <a:t>- e.g. EMM only attach without any ESM signalling (as possible in 2G and 3G).</a:t>
            </a:r>
            <a:br>
              <a:rPr lang="en-GB" dirty="0" smtClean="0"/>
            </a:br>
            <a:r>
              <a:rPr lang="en-GB" dirty="0" smtClean="0"/>
              <a:t>- i.e. Attach without allocating any PDN/Serving GW</a:t>
            </a:r>
            <a:br>
              <a:rPr lang="en-GB" dirty="0" smtClean="0"/>
            </a:br>
            <a:r>
              <a:rPr lang="en-GB" dirty="0" smtClean="0"/>
              <a:t>- i.e. different to </a:t>
            </a:r>
            <a:r>
              <a:rPr lang="en-GB" dirty="0" err="1"/>
              <a:t>R</a:t>
            </a:r>
            <a:r>
              <a:rPr lang="en-GB" dirty="0" err="1" smtClean="0"/>
              <a:t>el</a:t>
            </a:r>
            <a:r>
              <a:rPr lang="en-GB" dirty="0" smtClean="0"/>
              <a:t> 8 LTE (where PDN/bearer activation is mandatory</a:t>
            </a:r>
            <a:r>
              <a:rPr lang="en-GB" dirty="0" smtClean="0"/>
              <a:t>)</a:t>
            </a:r>
            <a:endParaRPr lang="en-GB" strike="sngStrike" dirty="0" smtClean="0"/>
          </a:p>
          <a:p>
            <a:pPr marL="342900" indent="-342900">
              <a:buNone/>
            </a:pPr>
            <a:r>
              <a:rPr lang="en-GB" dirty="0" smtClean="0"/>
              <a:t>	- a Bearer Service may be activated any time after Attach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strike="sngStrike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 startAt="8"/>
            </a:pPr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144514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685800"/>
            <a:ext cx="7354888" cy="1042967"/>
          </a:xfrm>
        </p:spPr>
        <p:txBody>
          <a:bodyPr>
            <a:noAutofit/>
          </a:bodyPr>
          <a:lstStyle/>
          <a:p>
            <a:r>
              <a:rPr lang="en-GB" dirty="0" smtClean="0"/>
              <a:t>Agreed working assumption on NB-IOT architecture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  <p:sp>
        <p:nvSpPr>
          <p:cNvPr id="7" name="Content Placeholder 14"/>
          <p:cNvSpPr txBox="1">
            <a:spLocks/>
          </p:cNvSpPr>
          <p:nvPr/>
        </p:nvSpPr>
        <p:spPr>
          <a:xfrm>
            <a:off x="381000" y="2438401"/>
            <a:ext cx="8458200" cy="2209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Solution </a:t>
            </a:r>
            <a:r>
              <a:rPr lang="en-GB" b="1" dirty="0"/>
              <a:t>2 </a:t>
            </a:r>
            <a:r>
              <a:rPr lang="en-GB" b="1" dirty="0" smtClean="0"/>
              <a:t>from TR 23.720 is </a:t>
            </a:r>
            <a:r>
              <a:rPr lang="en-GB" b="1" dirty="0"/>
              <a:t>a mandatory feature for UE and Network and </a:t>
            </a:r>
            <a:r>
              <a:rPr lang="en-GB" b="1" dirty="0" smtClean="0"/>
              <a:t>a solution from </a:t>
            </a:r>
            <a:r>
              <a:rPr lang="en-GB" b="1" dirty="0"/>
              <a:t>5/6/13 is an optional </a:t>
            </a:r>
            <a:r>
              <a:rPr lang="en-GB" b="1" dirty="0" smtClean="0"/>
              <a:t>feature.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034746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80</Words>
  <Application>Microsoft Office PowerPoint</Application>
  <PresentationFormat>On-screen Show (4:3)</PresentationFormat>
  <Paragraphs>31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CIoT architecture design</vt:lpstr>
      <vt:lpstr>Contents</vt:lpstr>
      <vt:lpstr>Agreements for NB-IOT(1)</vt:lpstr>
      <vt:lpstr>Agreement on NB-IOT(2) </vt:lpstr>
      <vt:lpstr>Agreed working assumption on NB-IOT architecture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CIoT architecture design</dc:title>
  <dc:creator>Frank</dc:creator>
  <cp:lastModifiedBy>Frank</cp:lastModifiedBy>
  <cp:revision>20</cp:revision>
  <dcterms:created xsi:type="dcterms:W3CDTF">2015-10-21T05:28:17Z</dcterms:created>
  <dcterms:modified xsi:type="dcterms:W3CDTF">2015-10-21T10:43:25Z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1445420400</vt:lpwstr>
  </property>
</Properties>
</file>