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4" r:id="rId3"/>
    <p:sldId id="265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520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03270-F335-4FCA-B61D-F3CB0E1362E2}" type="datetimeFigureOut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2DF3-9CC7-44CC-BD49-B8F0B4CAD4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0794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797DB-454A-4A19-81E3-E0CDBB990667}" type="datetime1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869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2AB4-FDA2-48CC-BB1D-0F08FDCC5239}" type="datetime1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502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BD2E-8DB3-41B9-8213-1950DAA46B61}" type="datetime1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304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CBB17-55CB-41D0-95E1-251CF85622D2}" type="datetime1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4016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D6652-76E5-4A2D-86EA-701F98A30940}" type="datetime1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8033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D4F2A-21E3-4CCA-BC45-34DD0DFF02F3}" type="datetime1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9228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F6CE5-D238-4BFD-82BA-F5DD48368246}" type="datetime1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8332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CA3D-AB8F-45EF-BC76-01FFD554E4A7}" type="datetime1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540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9921-EECF-421C-85F1-45C1DBEE9430}" type="datetime1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6954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4571B-DB2C-4DF6-99EB-C920EADC6580}" type="datetime1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0415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4F63-7B4E-4D72-B236-82AB18F56E66}" type="datetime1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8772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7B965-F7AF-434F-864A-1E16A14AC874}" type="datetime1">
              <a:rPr kumimoji="1" lang="ja-JP" altLang="en-US" smtClean="0"/>
              <a:t>4/7/15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24F6C-A76C-451C-8EF3-B0FF562FA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668344" y="260648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S2-151064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68504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b="1" dirty="0" smtClean="0"/>
              <a:t>[DECOR]</a:t>
            </a:r>
            <a:br>
              <a:rPr kumimoji="1" lang="en-US" altLang="ja-JP" b="1" dirty="0" smtClean="0"/>
            </a:br>
            <a:r>
              <a:rPr lang="en-US" altLang="ja-JP" b="1" dirty="0" smtClean="0"/>
              <a:t>Solution for </a:t>
            </a:r>
            <a:r>
              <a:rPr kumimoji="1" lang="en-US" altLang="ja-JP" b="1" dirty="0" smtClean="0"/>
              <a:t>GUTI sync</a:t>
            </a:r>
            <a:endParaRPr kumimoji="1" lang="ja-JP" altLang="en-US" b="1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2765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What is GUTI sync</a:t>
            </a:r>
            <a:r>
              <a:rPr lang="ja-JP" altLang="en-US" b="1" dirty="0"/>
              <a:t> </a:t>
            </a:r>
            <a:r>
              <a:rPr lang="en-US" altLang="ja-JP" b="1" dirty="0" smtClean="0"/>
              <a:t>issue?</a:t>
            </a:r>
            <a:endParaRPr kumimoji="1" lang="ja-JP" altLang="en-US" b="1" dirty="0"/>
          </a:p>
        </p:txBody>
      </p:sp>
      <p:sp>
        <p:nvSpPr>
          <p:cNvPr id="4" name="正方形/長方形 3"/>
          <p:cNvSpPr/>
          <p:nvPr/>
        </p:nvSpPr>
        <p:spPr>
          <a:xfrm>
            <a:off x="539552" y="1261687"/>
            <a:ext cx="936104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UE</a:t>
            </a:r>
            <a:endParaRPr kumimoji="1" lang="ja-JP" altLang="en-US" sz="1400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197971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err="1" smtClean="0"/>
              <a:t>eNB</a:t>
            </a:r>
            <a:endParaRPr kumimoji="1" lang="ja-JP" altLang="en-US" sz="1400" b="1" dirty="0"/>
          </a:p>
        </p:txBody>
      </p:sp>
      <p:sp>
        <p:nvSpPr>
          <p:cNvPr id="6" name="正方形/長方形 5"/>
          <p:cNvSpPr/>
          <p:nvPr/>
        </p:nvSpPr>
        <p:spPr>
          <a:xfrm>
            <a:off x="3419872" y="1261687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 smtClean="0"/>
              <a:t>Old MME/SGSN</a:t>
            </a:r>
            <a:endParaRPr kumimoji="1" lang="ja-JP" altLang="en-US" sz="1200" b="1" dirty="0"/>
          </a:p>
        </p:txBody>
      </p:sp>
      <p:sp>
        <p:nvSpPr>
          <p:cNvPr id="7" name="正方形/長方形 6"/>
          <p:cNvSpPr/>
          <p:nvPr/>
        </p:nvSpPr>
        <p:spPr>
          <a:xfrm>
            <a:off x="486003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new MME</a:t>
            </a:r>
            <a:endParaRPr kumimoji="1" lang="ja-JP" altLang="en-US" sz="1400" b="1" dirty="0"/>
          </a:p>
        </p:txBody>
      </p:sp>
      <p:sp>
        <p:nvSpPr>
          <p:cNvPr id="8" name="正方形/長方形 7"/>
          <p:cNvSpPr/>
          <p:nvPr/>
        </p:nvSpPr>
        <p:spPr>
          <a:xfrm>
            <a:off x="6300192" y="1261687"/>
            <a:ext cx="936104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Dedicated MME</a:t>
            </a:r>
            <a:endParaRPr kumimoji="1" lang="ja-JP" altLang="en-US" sz="1400" b="1" dirty="0"/>
          </a:p>
        </p:txBody>
      </p:sp>
      <p:sp>
        <p:nvSpPr>
          <p:cNvPr id="9" name="正方形/長方形 8"/>
          <p:cNvSpPr/>
          <p:nvPr/>
        </p:nvSpPr>
        <p:spPr>
          <a:xfrm>
            <a:off x="774035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HSS</a:t>
            </a:r>
            <a:endParaRPr kumimoji="1" lang="ja-JP" altLang="en-US" sz="1400" b="1" dirty="0"/>
          </a:p>
        </p:txBody>
      </p:sp>
      <p:cxnSp>
        <p:nvCxnSpPr>
          <p:cNvPr id="11" name="直線コネクタ 10"/>
          <p:cNvCxnSpPr>
            <a:stCxn id="4" idx="2"/>
          </p:cNvCxnSpPr>
          <p:nvPr/>
        </p:nvCxnSpPr>
        <p:spPr>
          <a:xfrm>
            <a:off x="10076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>
            <a:stCxn id="5" idx="2"/>
          </p:cNvCxnSpPr>
          <p:nvPr/>
        </p:nvCxnSpPr>
        <p:spPr>
          <a:xfrm>
            <a:off x="244776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>
            <a:stCxn id="6" idx="2"/>
          </p:cNvCxnSpPr>
          <p:nvPr/>
        </p:nvCxnSpPr>
        <p:spPr>
          <a:xfrm>
            <a:off x="388792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>
            <a:stCxn id="7" idx="2"/>
          </p:cNvCxnSpPr>
          <p:nvPr/>
        </p:nvCxnSpPr>
        <p:spPr>
          <a:xfrm>
            <a:off x="532808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>
            <a:stCxn id="8" idx="2"/>
          </p:cNvCxnSpPr>
          <p:nvPr/>
        </p:nvCxnSpPr>
        <p:spPr>
          <a:xfrm>
            <a:off x="676824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>
            <a:stCxn id="9" idx="2"/>
          </p:cNvCxnSpPr>
          <p:nvPr/>
        </p:nvCxnSpPr>
        <p:spPr>
          <a:xfrm>
            <a:off x="82084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円/楕円 21"/>
          <p:cNvSpPr/>
          <p:nvPr/>
        </p:nvSpPr>
        <p:spPr>
          <a:xfrm>
            <a:off x="3779912" y="1795360"/>
            <a:ext cx="216024" cy="21602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009905" y="1764872"/>
            <a:ext cx="8738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0B050"/>
                </a:solidFill>
              </a:rPr>
              <a:t>UE context</a:t>
            </a:r>
            <a:endParaRPr kumimoji="1" lang="ja-JP" altLang="en-US" sz="1200" b="1" dirty="0">
              <a:solidFill>
                <a:srgbClr val="00B05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>
            <a:off x="1007604" y="2144367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72249" y="1693735"/>
            <a:ext cx="755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00B050"/>
                </a:solidFill>
              </a:rPr>
              <a:t>GUTI: </a:t>
            </a:r>
          </a:p>
          <a:p>
            <a:r>
              <a:rPr kumimoji="1" lang="en-US" altLang="ja-JP" sz="1200" dirty="0" smtClean="0">
                <a:solidFill>
                  <a:srgbClr val="00B050"/>
                </a:solidFill>
              </a:rPr>
              <a:t>old MME</a:t>
            </a:r>
            <a:endParaRPr kumimoji="1" lang="ja-JP" altLang="en-US" sz="1200" dirty="0">
              <a:solidFill>
                <a:srgbClr val="00B050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259632" y="1894527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28" name="直線矢印コネクタ 27"/>
          <p:cNvCxnSpPr/>
          <p:nvPr/>
        </p:nvCxnSpPr>
        <p:spPr>
          <a:xfrm>
            <a:off x="2447764" y="2271469"/>
            <a:ext cx="288032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3444034" y="2021629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31" name="直線矢印コネクタ 30"/>
          <p:cNvCxnSpPr/>
          <p:nvPr/>
        </p:nvCxnSpPr>
        <p:spPr>
          <a:xfrm>
            <a:off x="3887924" y="2499029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/>
          <p:cNvSpPr txBox="1"/>
          <p:nvPr/>
        </p:nvSpPr>
        <p:spPr>
          <a:xfrm>
            <a:off x="4009228" y="2245514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sp>
        <p:nvSpPr>
          <p:cNvPr id="34" name="直角三角形 33"/>
          <p:cNvSpPr/>
          <p:nvPr/>
        </p:nvSpPr>
        <p:spPr>
          <a:xfrm flipH="1" flipV="1">
            <a:off x="3527884" y="2497750"/>
            <a:ext cx="252028" cy="2280426"/>
          </a:xfrm>
          <a:prstGeom prst="rtTriangl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30" name="直線矢印コネクタ 29"/>
          <p:cNvCxnSpPr/>
          <p:nvPr/>
        </p:nvCxnSpPr>
        <p:spPr>
          <a:xfrm>
            <a:off x="3887924" y="2741245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3988133" y="2487565"/>
            <a:ext cx="255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(no UE Usage Type)</a:t>
            </a:r>
            <a:endParaRPr kumimoji="1" lang="ja-JP" altLang="en-US" sz="1200" dirty="0"/>
          </a:p>
        </p:txBody>
      </p:sp>
      <p:cxnSp>
        <p:nvCxnSpPr>
          <p:cNvPr id="36" name="直線矢印コネクタ 35"/>
          <p:cNvCxnSpPr/>
          <p:nvPr/>
        </p:nvCxnSpPr>
        <p:spPr>
          <a:xfrm>
            <a:off x="1007604" y="2839268"/>
            <a:ext cx="7200800" cy="0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36"/>
          <p:cNvSpPr txBox="1"/>
          <p:nvPr/>
        </p:nvSpPr>
        <p:spPr>
          <a:xfrm>
            <a:off x="1575217" y="2598481"/>
            <a:ext cx="17620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Authentication / Security</a:t>
            </a:r>
            <a:endParaRPr kumimoji="1" lang="ja-JP" altLang="en-US" sz="1200" dirty="0"/>
          </a:p>
        </p:txBody>
      </p:sp>
      <p:cxnSp>
        <p:nvCxnSpPr>
          <p:cNvPr id="38" name="直線矢印コネクタ 37"/>
          <p:cNvCxnSpPr/>
          <p:nvPr/>
        </p:nvCxnSpPr>
        <p:spPr>
          <a:xfrm>
            <a:off x="3887924" y="3075258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/>
          <p:cNvSpPr txBox="1"/>
          <p:nvPr/>
        </p:nvSpPr>
        <p:spPr>
          <a:xfrm>
            <a:off x="3851920" y="2812525"/>
            <a:ext cx="1543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</a:t>
            </a:r>
            <a:endParaRPr kumimoji="1" lang="ja-JP" altLang="en-US" sz="1200" dirty="0"/>
          </a:p>
        </p:txBody>
      </p:sp>
      <p:sp>
        <p:nvSpPr>
          <p:cNvPr id="18" name="角丸四角形 17"/>
          <p:cNvSpPr/>
          <p:nvPr/>
        </p:nvSpPr>
        <p:spPr>
          <a:xfrm>
            <a:off x="4499992" y="3163512"/>
            <a:ext cx="1685542" cy="21602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b</a:t>
            </a:r>
            <a:r>
              <a:rPr lang="en-US" altLang="ja-JP" sz="1200" dirty="0" smtClean="0"/>
              <a:t>earer </a:t>
            </a:r>
            <a:r>
              <a:rPr lang="en-US" altLang="ja-JP" sz="1200" dirty="0" err="1" smtClean="0"/>
              <a:t>estb</a:t>
            </a:r>
            <a:r>
              <a:rPr lang="en-US" altLang="ja-JP" sz="1200" dirty="0" smtClean="0"/>
              <a:t>.</a:t>
            </a:r>
            <a:endParaRPr kumimoji="1" lang="ja-JP" altLang="en-US" sz="1200" dirty="0"/>
          </a:p>
        </p:txBody>
      </p:sp>
      <p:cxnSp>
        <p:nvCxnSpPr>
          <p:cNvPr id="40" name="直線矢印コネクタ 39"/>
          <p:cNvCxnSpPr/>
          <p:nvPr/>
        </p:nvCxnSpPr>
        <p:spPr>
          <a:xfrm>
            <a:off x="5342763" y="3631772"/>
            <a:ext cx="2865641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テキスト ボックス 40"/>
          <p:cNvSpPr txBox="1"/>
          <p:nvPr/>
        </p:nvSpPr>
        <p:spPr>
          <a:xfrm>
            <a:off x="5893132" y="3379536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Request</a:t>
            </a:r>
            <a:endParaRPr kumimoji="1" lang="ja-JP" altLang="en-US" sz="1200" dirty="0"/>
          </a:p>
        </p:txBody>
      </p:sp>
      <p:cxnSp>
        <p:nvCxnSpPr>
          <p:cNvPr id="42" name="直線矢印コネクタ 41"/>
          <p:cNvCxnSpPr/>
          <p:nvPr/>
        </p:nvCxnSpPr>
        <p:spPr>
          <a:xfrm>
            <a:off x="3887924" y="3866885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/>
          <p:cNvSpPr txBox="1"/>
          <p:nvPr/>
        </p:nvSpPr>
        <p:spPr>
          <a:xfrm>
            <a:off x="5180330" y="3620261"/>
            <a:ext cx="1735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Request</a:t>
            </a:r>
            <a:endParaRPr kumimoji="1" lang="ja-JP" altLang="en-US" sz="1200" dirty="0"/>
          </a:p>
        </p:txBody>
      </p:sp>
      <p:cxnSp>
        <p:nvCxnSpPr>
          <p:cNvPr id="44" name="直線矢印コネクタ 43"/>
          <p:cNvCxnSpPr/>
          <p:nvPr/>
        </p:nvCxnSpPr>
        <p:spPr>
          <a:xfrm>
            <a:off x="3887924" y="4099616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/>
          <p:cNvSpPr txBox="1"/>
          <p:nvPr/>
        </p:nvSpPr>
        <p:spPr>
          <a:xfrm>
            <a:off x="5029167" y="3861048"/>
            <a:ext cx="2037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Acknowledge</a:t>
            </a:r>
            <a:endParaRPr kumimoji="1" lang="ja-JP" altLang="en-US" sz="1200" dirty="0"/>
          </a:p>
        </p:txBody>
      </p:sp>
      <p:cxnSp>
        <p:nvCxnSpPr>
          <p:cNvPr id="46" name="直線矢印コネクタ 45"/>
          <p:cNvCxnSpPr/>
          <p:nvPr/>
        </p:nvCxnSpPr>
        <p:spPr>
          <a:xfrm>
            <a:off x="5342763" y="4335606"/>
            <a:ext cx="286564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テキスト ボックス 46"/>
          <p:cNvSpPr txBox="1"/>
          <p:nvPr/>
        </p:nvSpPr>
        <p:spPr>
          <a:xfrm>
            <a:off x="5911213" y="4081926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Answer (UE Usage Type)</a:t>
            </a:r>
            <a:endParaRPr kumimoji="1" lang="ja-JP" altLang="en-US" sz="1200" dirty="0"/>
          </a:p>
        </p:txBody>
      </p:sp>
      <p:sp>
        <p:nvSpPr>
          <p:cNvPr id="48" name="円/楕円 47"/>
          <p:cNvSpPr/>
          <p:nvPr/>
        </p:nvSpPr>
        <p:spPr>
          <a:xfrm>
            <a:off x="5234221" y="4418136"/>
            <a:ext cx="216024" cy="21602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5464214" y="4387648"/>
            <a:ext cx="13882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0B050"/>
                </a:solidFill>
              </a:rPr>
              <a:t>UE context created</a:t>
            </a:r>
            <a:endParaRPr kumimoji="1" lang="ja-JP" altLang="en-US" sz="1200" b="1" dirty="0">
              <a:solidFill>
                <a:srgbClr val="00B050"/>
              </a:solidFill>
            </a:endParaRPr>
          </a:p>
        </p:txBody>
      </p:sp>
      <p:sp>
        <p:nvSpPr>
          <p:cNvPr id="51" name="円/楕円 50"/>
          <p:cNvSpPr/>
          <p:nvPr/>
        </p:nvSpPr>
        <p:spPr>
          <a:xfrm>
            <a:off x="3779912" y="4778176"/>
            <a:ext cx="216024" cy="216024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prstDash val="sysDot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4009905" y="4747688"/>
            <a:ext cx="13951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0B050"/>
                </a:solidFill>
              </a:rPr>
              <a:t>UE context deleted</a:t>
            </a:r>
            <a:endParaRPr kumimoji="1" lang="ja-JP" altLang="en-US" sz="1200" b="1" dirty="0">
              <a:solidFill>
                <a:srgbClr val="00B050"/>
              </a:solidFill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2968297" y="3073814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i="1" dirty="0" smtClean="0">
                <a:solidFill>
                  <a:srgbClr val="00B050"/>
                </a:solidFill>
              </a:rPr>
              <a:t>UE Context</a:t>
            </a:r>
          </a:p>
          <a:p>
            <a:r>
              <a:rPr kumimoji="1" lang="en-US" altLang="ja-JP" sz="1200" b="1" i="1" dirty="0" smtClean="0">
                <a:solidFill>
                  <a:srgbClr val="00B050"/>
                </a:solidFill>
              </a:rPr>
              <a:t>Guard Timer</a:t>
            </a:r>
            <a:endParaRPr kumimoji="1" lang="ja-JP" altLang="en-US" sz="1200" b="1" i="1" dirty="0">
              <a:solidFill>
                <a:srgbClr val="00B050"/>
              </a:solidFill>
            </a:endParaRPr>
          </a:p>
        </p:txBody>
      </p:sp>
      <p:cxnSp>
        <p:nvCxnSpPr>
          <p:cNvPr id="54" name="直線矢印コネクタ 53"/>
          <p:cNvCxnSpPr/>
          <p:nvPr/>
        </p:nvCxnSpPr>
        <p:spPr>
          <a:xfrm>
            <a:off x="2463916" y="4713336"/>
            <a:ext cx="286564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テキスト ボックス 54"/>
          <p:cNvSpPr txBox="1"/>
          <p:nvPr/>
        </p:nvSpPr>
        <p:spPr>
          <a:xfrm>
            <a:off x="3023119" y="4459656"/>
            <a:ext cx="2315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Redirection request for TAU, GUTI</a:t>
            </a:r>
            <a:endParaRPr kumimoji="1" lang="ja-JP" altLang="en-US" sz="1200" dirty="0"/>
          </a:p>
        </p:txBody>
      </p:sp>
      <p:cxnSp>
        <p:nvCxnSpPr>
          <p:cNvPr id="56" name="直線矢印コネクタ 55"/>
          <p:cNvCxnSpPr/>
          <p:nvPr/>
        </p:nvCxnSpPr>
        <p:spPr>
          <a:xfrm>
            <a:off x="2447764" y="5237393"/>
            <a:ext cx="432781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56"/>
          <p:cNvSpPr txBox="1"/>
          <p:nvPr/>
        </p:nvSpPr>
        <p:spPr>
          <a:xfrm>
            <a:off x="4244805" y="4987553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59" name="直線矢印コネクタ 58"/>
          <p:cNvCxnSpPr/>
          <p:nvPr/>
        </p:nvCxnSpPr>
        <p:spPr>
          <a:xfrm>
            <a:off x="1007604" y="5467352"/>
            <a:ext cx="5767979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テキスト ボックス 59"/>
          <p:cNvSpPr txBox="1"/>
          <p:nvPr/>
        </p:nvSpPr>
        <p:spPr>
          <a:xfrm>
            <a:off x="2967654" y="5217512"/>
            <a:ext cx="2668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</a:t>
            </a:r>
            <a:r>
              <a:rPr lang="en-US" altLang="ja-JP" sz="1200" dirty="0" smtClean="0"/>
              <a:t>Reject (e.g. Cause #22: Congestion)</a:t>
            </a:r>
            <a:endParaRPr kumimoji="1" lang="ja-JP" altLang="en-US" sz="1200" dirty="0"/>
          </a:p>
        </p:txBody>
      </p:sp>
      <p:sp>
        <p:nvSpPr>
          <p:cNvPr id="62" name="左中かっこ 61"/>
          <p:cNvSpPr/>
          <p:nvPr/>
        </p:nvSpPr>
        <p:spPr>
          <a:xfrm>
            <a:off x="683568" y="2083021"/>
            <a:ext cx="360040" cy="34386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307425" y="3565943"/>
            <a:ext cx="520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First Trial</a:t>
            </a:r>
            <a:endParaRPr kumimoji="1" lang="ja-JP" altLang="en-US" sz="1200" dirty="0"/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82774" y="4967194"/>
            <a:ext cx="924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00B050"/>
                </a:solidFill>
              </a:rPr>
              <a:t>GUTI: </a:t>
            </a:r>
          </a:p>
          <a:p>
            <a:r>
              <a:rPr kumimoji="1" lang="en-US" altLang="ja-JP" sz="1200" dirty="0" smtClean="0">
                <a:solidFill>
                  <a:srgbClr val="00B050"/>
                </a:solidFill>
              </a:rPr>
              <a:t>old MME</a:t>
            </a:r>
          </a:p>
          <a:p>
            <a:r>
              <a:rPr lang="en-US" altLang="ja-JP" sz="1200" dirty="0" smtClean="0">
                <a:solidFill>
                  <a:srgbClr val="00B050"/>
                </a:solidFill>
              </a:rPr>
              <a:t>(remains the same)</a:t>
            </a:r>
            <a:endParaRPr kumimoji="1" lang="ja-JP" altLang="en-US" sz="1200" dirty="0">
              <a:solidFill>
                <a:srgbClr val="00B050"/>
              </a:solidFill>
            </a:endParaRPr>
          </a:p>
        </p:txBody>
      </p:sp>
      <p:cxnSp>
        <p:nvCxnSpPr>
          <p:cNvPr id="65" name="直線矢印コネクタ 64"/>
          <p:cNvCxnSpPr/>
          <p:nvPr/>
        </p:nvCxnSpPr>
        <p:spPr>
          <a:xfrm>
            <a:off x="1007604" y="5715938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テキスト ボックス 65"/>
          <p:cNvSpPr txBox="1"/>
          <p:nvPr/>
        </p:nvSpPr>
        <p:spPr>
          <a:xfrm>
            <a:off x="1259632" y="5466098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67" name="直線矢印コネクタ 66"/>
          <p:cNvCxnSpPr/>
          <p:nvPr/>
        </p:nvCxnSpPr>
        <p:spPr>
          <a:xfrm>
            <a:off x="2447764" y="5843040"/>
            <a:ext cx="288032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テキスト ボックス 67"/>
          <p:cNvSpPr txBox="1"/>
          <p:nvPr/>
        </p:nvSpPr>
        <p:spPr>
          <a:xfrm>
            <a:off x="3444034" y="5593200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69" name="直線矢印コネクタ 68"/>
          <p:cNvCxnSpPr/>
          <p:nvPr/>
        </p:nvCxnSpPr>
        <p:spPr>
          <a:xfrm>
            <a:off x="1007604" y="6441887"/>
            <a:ext cx="4334629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テキスト ボックス 69"/>
          <p:cNvSpPr txBox="1"/>
          <p:nvPr/>
        </p:nvSpPr>
        <p:spPr>
          <a:xfrm>
            <a:off x="1691680" y="6192047"/>
            <a:ext cx="2117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</a:t>
            </a:r>
            <a:r>
              <a:rPr lang="en-US" altLang="ja-JP" sz="1200" dirty="0" smtClean="0"/>
              <a:t>Reject (re-attach required)</a:t>
            </a:r>
            <a:endParaRPr kumimoji="1" lang="ja-JP" altLang="en-US" sz="1200" dirty="0"/>
          </a:p>
        </p:txBody>
      </p:sp>
      <p:cxnSp>
        <p:nvCxnSpPr>
          <p:cNvPr id="72" name="直線矢印コネクタ 71"/>
          <p:cNvCxnSpPr/>
          <p:nvPr/>
        </p:nvCxnSpPr>
        <p:spPr>
          <a:xfrm>
            <a:off x="1007604" y="6657911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テキスト ボックス 72"/>
          <p:cNvSpPr txBox="1"/>
          <p:nvPr/>
        </p:nvSpPr>
        <p:spPr>
          <a:xfrm>
            <a:off x="1187624" y="6408071"/>
            <a:ext cx="11292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Attach Request</a:t>
            </a:r>
            <a:endParaRPr kumimoji="1" lang="ja-JP" altLang="en-US" sz="1200" dirty="0"/>
          </a:p>
        </p:txBody>
      </p:sp>
      <p:sp>
        <p:nvSpPr>
          <p:cNvPr id="75" name="左中かっこ 74"/>
          <p:cNvSpPr/>
          <p:nvPr/>
        </p:nvSpPr>
        <p:spPr>
          <a:xfrm>
            <a:off x="683568" y="5623064"/>
            <a:ext cx="360040" cy="92350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251520" y="5798191"/>
            <a:ext cx="69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Second Trial</a:t>
            </a:r>
            <a:endParaRPr kumimoji="1" lang="ja-JP" altLang="en-US" sz="1200" dirty="0"/>
          </a:p>
        </p:txBody>
      </p:sp>
      <p:cxnSp>
        <p:nvCxnSpPr>
          <p:cNvPr id="77" name="直線矢印コネクタ 76"/>
          <p:cNvCxnSpPr/>
          <p:nvPr/>
        </p:nvCxnSpPr>
        <p:spPr>
          <a:xfrm>
            <a:off x="3887924" y="6087939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テキスト ボックス 77"/>
          <p:cNvSpPr txBox="1"/>
          <p:nvPr/>
        </p:nvSpPr>
        <p:spPr>
          <a:xfrm>
            <a:off x="4009228" y="5834424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cxnSp>
        <p:nvCxnSpPr>
          <p:cNvPr id="79" name="直線矢印コネクタ 78"/>
          <p:cNvCxnSpPr/>
          <p:nvPr/>
        </p:nvCxnSpPr>
        <p:spPr>
          <a:xfrm>
            <a:off x="3887924" y="6330155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テキスト ボックス 79"/>
          <p:cNvSpPr txBox="1"/>
          <p:nvPr/>
        </p:nvSpPr>
        <p:spPr>
          <a:xfrm>
            <a:off x="3988133" y="6076475"/>
            <a:ext cx="23076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</a:t>
            </a:r>
            <a:r>
              <a:rPr kumimoji="1" lang="en-US" altLang="ja-JP" sz="1200" dirty="0" smtClean="0">
                <a:solidFill>
                  <a:srgbClr val="FF0000"/>
                </a:solidFill>
              </a:rPr>
              <a:t>no UE context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sp>
        <p:nvSpPr>
          <p:cNvPr id="71" name="角丸四角形吹き出し 70"/>
          <p:cNvSpPr/>
          <p:nvPr/>
        </p:nvSpPr>
        <p:spPr>
          <a:xfrm>
            <a:off x="6348941" y="5674159"/>
            <a:ext cx="2588828" cy="983752"/>
          </a:xfrm>
          <a:prstGeom prst="wedgeRoundRectCallout">
            <a:avLst>
              <a:gd name="adj1" fmla="val -83412"/>
              <a:gd name="adj2" fmla="val 34989"/>
              <a:gd name="adj3" fmla="val 1666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b="1" dirty="0" smtClean="0">
                <a:solidFill>
                  <a:srgbClr val="FF0000"/>
                </a:solidFill>
              </a:rPr>
              <a:t>[Problem]</a:t>
            </a:r>
          </a:p>
          <a:p>
            <a:r>
              <a:rPr lang="en-US" altLang="ja-JP" sz="1200" b="1" dirty="0" smtClean="0">
                <a:solidFill>
                  <a:srgbClr val="FF0000"/>
                </a:solidFill>
              </a:rPr>
              <a:t>TAU failure and re-attach would happen since the MME which UE’s GUTI indicates is inconsistent with the one which has UE context.</a:t>
            </a:r>
          </a:p>
        </p:txBody>
      </p:sp>
      <p:sp>
        <p:nvSpPr>
          <p:cNvPr id="3" name="Freeform 2"/>
          <p:cNvSpPr/>
          <p:nvPr/>
        </p:nvSpPr>
        <p:spPr>
          <a:xfrm>
            <a:off x="827583" y="4922060"/>
            <a:ext cx="2995657" cy="303726"/>
          </a:xfrm>
          <a:custGeom>
            <a:avLst/>
            <a:gdLst>
              <a:gd name="connsiteX0" fmla="*/ 0 w 3147510"/>
              <a:gd name="connsiteY0" fmla="*/ 140602 h 140602"/>
              <a:gd name="connsiteX1" fmla="*/ 1104389 w 3147510"/>
              <a:gd name="connsiteY1" fmla="*/ 43962 h 140602"/>
              <a:gd name="connsiteX2" fmla="*/ 2388242 w 3147510"/>
              <a:gd name="connsiteY2" fmla="*/ 2545 h 140602"/>
              <a:gd name="connsiteX3" fmla="*/ 3147510 w 3147510"/>
              <a:gd name="connsiteY3" fmla="*/ 112991 h 140602"/>
              <a:gd name="connsiteX0" fmla="*/ 0 w 2995657"/>
              <a:gd name="connsiteY0" fmla="*/ 303726 h 303726"/>
              <a:gd name="connsiteX1" fmla="*/ 1104389 w 2995657"/>
              <a:gd name="connsiteY1" fmla="*/ 207086 h 303726"/>
              <a:gd name="connsiteX2" fmla="*/ 2388242 w 2995657"/>
              <a:gd name="connsiteY2" fmla="*/ 165669 h 303726"/>
              <a:gd name="connsiteX3" fmla="*/ 2995657 w 2995657"/>
              <a:gd name="connsiteY3" fmla="*/ 0 h 30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657" h="303726">
                <a:moveTo>
                  <a:pt x="0" y="303726"/>
                </a:moveTo>
                <a:cubicBezTo>
                  <a:pt x="353174" y="266910"/>
                  <a:pt x="706349" y="230095"/>
                  <a:pt x="1104389" y="207086"/>
                </a:cubicBezTo>
                <a:cubicBezTo>
                  <a:pt x="1502429" y="184077"/>
                  <a:pt x="2073031" y="200183"/>
                  <a:pt x="2388242" y="165669"/>
                </a:cubicBezTo>
                <a:cubicBezTo>
                  <a:pt x="2703453" y="131155"/>
                  <a:pt x="2995657" y="0"/>
                  <a:pt x="2995657" y="0"/>
                </a:cubicBezTo>
              </a:path>
            </a:pathLst>
          </a:custGeom>
          <a:ln w="9525" cmpd="sng">
            <a:solidFill>
              <a:schemeClr val="bg1">
                <a:lumMod val="75000"/>
              </a:schemeClr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0692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タイトル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b="1" dirty="0" smtClean="0"/>
              <a:t>The case we could face this issue</a:t>
            </a:r>
            <a:endParaRPr kumimoji="1" lang="ja-JP" altLang="en-US" b="1" dirty="0"/>
          </a:p>
        </p:txBody>
      </p:sp>
      <p:sp>
        <p:nvSpPr>
          <p:cNvPr id="31" name="コンテンツ プレースホルダー 30"/>
          <p:cNvSpPr>
            <a:spLocks noGrp="1"/>
          </p:cNvSpPr>
          <p:nvPr>
            <p:ph idx="1"/>
          </p:nvPr>
        </p:nvSpPr>
        <p:spPr>
          <a:xfrm>
            <a:off x="457200" y="1384176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Assume DÉCOR is deployed only to LTE network</a:t>
            </a:r>
            <a:r>
              <a:rPr lang="en-US" altLang="ja-JP" sz="2800" dirty="0" smtClean="0"/>
              <a:t> and</a:t>
            </a:r>
            <a:r>
              <a:rPr lang="en-US" altLang="ja-JP" sz="2800" dirty="0"/>
              <a:t> </a:t>
            </a:r>
            <a:r>
              <a:rPr kumimoji="1" lang="en-US" altLang="ja-JP" sz="2800" dirty="0" smtClean="0"/>
              <a:t>UE-D should be served by dedicated CN. 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683568" y="2420888"/>
            <a:ext cx="3797353" cy="2520280"/>
          </a:xfrm>
          <a:prstGeom prst="rect">
            <a:avLst/>
          </a:prstGeom>
          <a:solidFill>
            <a:schemeClr val="accent5">
              <a:alpha val="5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dirty="0" smtClean="0"/>
              <a:t>DECOR unsupported area for LTE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4487729" y="2420888"/>
            <a:ext cx="3797353" cy="2520280"/>
          </a:xfrm>
          <a:prstGeom prst="rect">
            <a:avLst/>
          </a:prstGeom>
          <a:solidFill>
            <a:schemeClr val="accent6">
              <a:alpha val="5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dirty="0" smtClean="0"/>
              <a:t>DECOR supported area for LTE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683568" y="4941168"/>
            <a:ext cx="7601514" cy="1440160"/>
          </a:xfrm>
          <a:prstGeom prst="rect">
            <a:avLst/>
          </a:prstGeom>
          <a:solidFill>
            <a:schemeClr val="accent5">
              <a:alpha val="5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dirty="0" smtClean="0"/>
              <a:t>DECOR unsupported area for 3G</a:t>
            </a:r>
            <a:endParaRPr kumimoji="1" lang="ja-JP" altLang="en-US" dirty="0"/>
          </a:p>
        </p:txBody>
      </p:sp>
      <p:sp>
        <p:nvSpPr>
          <p:cNvPr id="8" name="円/楕円 7"/>
          <p:cNvSpPr/>
          <p:nvPr/>
        </p:nvSpPr>
        <p:spPr>
          <a:xfrm>
            <a:off x="683568" y="4581128"/>
            <a:ext cx="3816424" cy="36004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Default pool (LTE)</a:t>
            </a:r>
            <a:endParaRPr kumimoji="1" lang="ja-JP" altLang="en-US" dirty="0"/>
          </a:p>
        </p:txBody>
      </p:sp>
      <p:sp>
        <p:nvSpPr>
          <p:cNvPr id="9" name="円/楕円 8"/>
          <p:cNvSpPr/>
          <p:nvPr/>
        </p:nvSpPr>
        <p:spPr>
          <a:xfrm>
            <a:off x="4480921" y="4581128"/>
            <a:ext cx="3816424" cy="360040"/>
          </a:xfrm>
          <a:prstGeom prst="ellips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Default pool (LTE)</a:t>
            </a:r>
            <a:endParaRPr kumimoji="1" lang="ja-JP" altLang="en-US" dirty="0"/>
          </a:p>
        </p:txBody>
      </p:sp>
      <p:sp>
        <p:nvSpPr>
          <p:cNvPr id="10" name="円/楕円 9"/>
          <p:cNvSpPr/>
          <p:nvPr/>
        </p:nvSpPr>
        <p:spPr>
          <a:xfrm>
            <a:off x="4480921" y="3429000"/>
            <a:ext cx="3816424" cy="360040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DÉCOR pool</a:t>
            </a:r>
            <a:endParaRPr kumimoji="1" lang="ja-JP" altLang="en-US" dirty="0"/>
          </a:p>
        </p:txBody>
      </p:sp>
      <p:sp>
        <p:nvSpPr>
          <p:cNvPr id="11" name="円/楕円 10"/>
          <p:cNvSpPr/>
          <p:nvPr/>
        </p:nvSpPr>
        <p:spPr>
          <a:xfrm>
            <a:off x="683568" y="6021288"/>
            <a:ext cx="2520000" cy="36004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Default pool (3G)</a:t>
            </a:r>
            <a:endParaRPr kumimoji="1" lang="ja-JP" altLang="en-US" dirty="0"/>
          </a:p>
        </p:txBody>
      </p:sp>
      <p:sp>
        <p:nvSpPr>
          <p:cNvPr id="12" name="円/楕円 11"/>
          <p:cNvSpPr/>
          <p:nvPr/>
        </p:nvSpPr>
        <p:spPr>
          <a:xfrm>
            <a:off x="3226537" y="6021288"/>
            <a:ext cx="2520000" cy="36004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Default pool (3G)</a:t>
            </a:r>
            <a:endParaRPr kumimoji="1" lang="ja-JP" altLang="en-US" dirty="0"/>
          </a:p>
        </p:txBody>
      </p:sp>
      <p:sp>
        <p:nvSpPr>
          <p:cNvPr id="13" name="円/楕円 12"/>
          <p:cNvSpPr/>
          <p:nvPr/>
        </p:nvSpPr>
        <p:spPr>
          <a:xfrm>
            <a:off x="5777345" y="6021288"/>
            <a:ext cx="2520000" cy="36004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Default pool (3G)</a:t>
            </a:r>
            <a:endParaRPr kumimoji="1" lang="ja-JP" altLang="en-US" dirty="0"/>
          </a:p>
        </p:txBody>
      </p:sp>
      <p:sp>
        <p:nvSpPr>
          <p:cNvPr id="14" name="右矢印 13"/>
          <p:cNvSpPr/>
          <p:nvPr/>
        </p:nvSpPr>
        <p:spPr>
          <a:xfrm>
            <a:off x="3635896" y="4005064"/>
            <a:ext cx="1656184" cy="504056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FF0000"/>
                </a:solidFill>
              </a:rPr>
              <a:t>Intra-RAT </a:t>
            </a:r>
            <a:r>
              <a:rPr kumimoji="1" lang="en-US" altLang="ja-JP" dirty="0" smtClean="0">
                <a:solidFill>
                  <a:srgbClr val="FF0000"/>
                </a:solidFill>
              </a:rPr>
              <a:t>TAU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5" name="上矢印 14"/>
          <p:cNvSpPr/>
          <p:nvPr/>
        </p:nvSpPr>
        <p:spPr>
          <a:xfrm>
            <a:off x="5940152" y="4833156"/>
            <a:ext cx="2808312" cy="756084"/>
          </a:xfrm>
          <a:prstGeom prst="up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dirty="0" smtClean="0">
                <a:solidFill>
                  <a:srgbClr val="FF0000"/>
                </a:solidFill>
              </a:rPr>
              <a:t>Inter-RAT TAU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7" name="直方体 16"/>
          <p:cNvSpPr/>
          <p:nvPr/>
        </p:nvSpPr>
        <p:spPr>
          <a:xfrm>
            <a:off x="5504302" y="3068960"/>
            <a:ext cx="936104" cy="432048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Dedicated MME</a:t>
            </a:r>
            <a:endParaRPr kumimoji="1" lang="ja-JP" altLang="en-US" sz="1200" dirty="0"/>
          </a:p>
        </p:txBody>
      </p:sp>
      <p:sp>
        <p:nvSpPr>
          <p:cNvPr id="18" name="直方体 17"/>
          <p:cNvSpPr/>
          <p:nvPr/>
        </p:nvSpPr>
        <p:spPr>
          <a:xfrm>
            <a:off x="6516216" y="3068960"/>
            <a:ext cx="936104" cy="432048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Dedicated MME</a:t>
            </a:r>
            <a:endParaRPr kumimoji="1" lang="ja-JP" altLang="en-US" sz="1200" dirty="0"/>
          </a:p>
        </p:txBody>
      </p:sp>
      <p:sp>
        <p:nvSpPr>
          <p:cNvPr id="20" name="直方体 19"/>
          <p:cNvSpPr/>
          <p:nvPr/>
        </p:nvSpPr>
        <p:spPr>
          <a:xfrm>
            <a:off x="5493770" y="4232166"/>
            <a:ext cx="936104" cy="432048"/>
          </a:xfrm>
          <a:prstGeom prst="cub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Default MME</a:t>
            </a:r>
            <a:endParaRPr kumimoji="1" lang="ja-JP" altLang="en-US" sz="1200" dirty="0"/>
          </a:p>
        </p:txBody>
      </p:sp>
      <p:sp>
        <p:nvSpPr>
          <p:cNvPr id="21" name="直方体 20"/>
          <p:cNvSpPr/>
          <p:nvPr/>
        </p:nvSpPr>
        <p:spPr>
          <a:xfrm>
            <a:off x="6505684" y="4232166"/>
            <a:ext cx="936104" cy="432048"/>
          </a:xfrm>
          <a:prstGeom prst="cub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Default </a:t>
            </a:r>
            <a:r>
              <a:rPr kumimoji="1" lang="en-US" altLang="ja-JP" sz="1200" dirty="0" smtClean="0"/>
              <a:t>MME</a:t>
            </a:r>
            <a:endParaRPr kumimoji="1" lang="ja-JP" altLang="en-US" sz="1200" dirty="0"/>
          </a:p>
        </p:txBody>
      </p:sp>
      <p:sp>
        <p:nvSpPr>
          <p:cNvPr id="22" name="直方体 21"/>
          <p:cNvSpPr/>
          <p:nvPr/>
        </p:nvSpPr>
        <p:spPr>
          <a:xfrm>
            <a:off x="1543862" y="4232166"/>
            <a:ext cx="936104" cy="43204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Default MME</a:t>
            </a:r>
            <a:endParaRPr kumimoji="1" lang="ja-JP" altLang="en-US" sz="1200" dirty="0"/>
          </a:p>
        </p:txBody>
      </p:sp>
      <p:sp>
        <p:nvSpPr>
          <p:cNvPr id="23" name="直方体 22"/>
          <p:cNvSpPr/>
          <p:nvPr/>
        </p:nvSpPr>
        <p:spPr>
          <a:xfrm>
            <a:off x="2555776" y="4232166"/>
            <a:ext cx="936104" cy="43204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Default </a:t>
            </a:r>
            <a:r>
              <a:rPr kumimoji="1" lang="en-US" altLang="ja-JP" sz="1200" dirty="0" smtClean="0"/>
              <a:t>MME</a:t>
            </a:r>
            <a:endParaRPr kumimoji="1" lang="ja-JP" altLang="en-US" sz="1200" dirty="0"/>
          </a:p>
        </p:txBody>
      </p:sp>
      <p:sp>
        <p:nvSpPr>
          <p:cNvPr id="24" name="直方体 23"/>
          <p:cNvSpPr/>
          <p:nvPr/>
        </p:nvSpPr>
        <p:spPr>
          <a:xfrm>
            <a:off x="1000000" y="5661248"/>
            <a:ext cx="936104" cy="43204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Default </a:t>
            </a:r>
            <a:r>
              <a:rPr kumimoji="1" lang="en-US" altLang="ja-JP" sz="1200" dirty="0" smtClean="0"/>
              <a:t>SGSN</a:t>
            </a:r>
            <a:endParaRPr kumimoji="1" lang="ja-JP" altLang="en-US" sz="1200" dirty="0"/>
          </a:p>
        </p:txBody>
      </p:sp>
      <p:sp>
        <p:nvSpPr>
          <p:cNvPr id="25" name="直方体 24"/>
          <p:cNvSpPr/>
          <p:nvPr/>
        </p:nvSpPr>
        <p:spPr>
          <a:xfrm>
            <a:off x="2011914" y="5661248"/>
            <a:ext cx="936104" cy="43204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Default </a:t>
            </a:r>
            <a:r>
              <a:rPr kumimoji="1" lang="en-US" altLang="ja-JP" sz="1200" dirty="0" smtClean="0"/>
              <a:t>SGSN</a:t>
            </a:r>
            <a:endParaRPr kumimoji="1" lang="ja-JP" altLang="en-US" sz="1200" dirty="0"/>
          </a:p>
        </p:txBody>
      </p:sp>
      <p:sp>
        <p:nvSpPr>
          <p:cNvPr id="26" name="直方体 25"/>
          <p:cNvSpPr/>
          <p:nvPr/>
        </p:nvSpPr>
        <p:spPr>
          <a:xfrm>
            <a:off x="3475815" y="5661248"/>
            <a:ext cx="936104" cy="43204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Default </a:t>
            </a:r>
            <a:r>
              <a:rPr kumimoji="1" lang="en-US" altLang="ja-JP" sz="1200" dirty="0" smtClean="0"/>
              <a:t>SGSN</a:t>
            </a:r>
            <a:endParaRPr kumimoji="1" lang="ja-JP" altLang="en-US" sz="1200" dirty="0"/>
          </a:p>
        </p:txBody>
      </p:sp>
      <p:sp>
        <p:nvSpPr>
          <p:cNvPr id="27" name="直方体 26"/>
          <p:cNvSpPr/>
          <p:nvPr/>
        </p:nvSpPr>
        <p:spPr>
          <a:xfrm>
            <a:off x="4487729" y="5661248"/>
            <a:ext cx="936104" cy="43204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Default </a:t>
            </a:r>
            <a:r>
              <a:rPr kumimoji="1" lang="en-US" altLang="ja-JP" sz="1200" dirty="0" smtClean="0"/>
              <a:t>SGSN</a:t>
            </a:r>
            <a:endParaRPr kumimoji="1" lang="ja-JP" altLang="en-US" sz="1200" dirty="0"/>
          </a:p>
        </p:txBody>
      </p:sp>
      <p:sp>
        <p:nvSpPr>
          <p:cNvPr id="28" name="直方体 27"/>
          <p:cNvSpPr/>
          <p:nvPr/>
        </p:nvSpPr>
        <p:spPr>
          <a:xfrm>
            <a:off x="6025431" y="5661248"/>
            <a:ext cx="936104" cy="43204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Default </a:t>
            </a:r>
            <a:r>
              <a:rPr kumimoji="1" lang="en-US" altLang="ja-JP" sz="1200" dirty="0" smtClean="0"/>
              <a:t>SGSN</a:t>
            </a:r>
            <a:endParaRPr kumimoji="1" lang="ja-JP" altLang="en-US" sz="1200" dirty="0"/>
          </a:p>
        </p:txBody>
      </p:sp>
      <p:sp>
        <p:nvSpPr>
          <p:cNvPr id="29" name="直方体 28"/>
          <p:cNvSpPr/>
          <p:nvPr/>
        </p:nvSpPr>
        <p:spPr>
          <a:xfrm>
            <a:off x="7037345" y="5661248"/>
            <a:ext cx="936104" cy="43204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Default </a:t>
            </a:r>
            <a:r>
              <a:rPr kumimoji="1" lang="en-US" altLang="ja-JP" sz="1200" dirty="0" smtClean="0"/>
              <a:t>SGSN</a:t>
            </a:r>
            <a:endParaRPr kumimoji="1" lang="ja-JP" altLang="en-US" sz="1200" dirty="0"/>
          </a:p>
        </p:txBody>
      </p:sp>
      <p:sp>
        <p:nvSpPr>
          <p:cNvPr id="32" name="正方形/長方形 31"/>
          <p:cNvSpPr/>
          <p:nvPr/>
        </p:nvSpPr>
        <p:spPr>
          <a:xfrm>
            <a:off x="4211856" y="4437112"/>
            <a:ext cx="558062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UE-D</a:t>
            </a:r>
            <a:endParaRPr kumimoji="1" lang="ja-JP" altLang="en-US" sz="1400" b="1" dirty="0"/>
          </a:p>
        </p:txBody>
      </p:sp>
      <p:sp>
        <p:nvSpPr>
          <p:cNvPr id="34" name="正方形/長方形 33"/>
          <p:cNvSpPr/>
          <p:nvPr/>
        </p:nvSpPr>
        <p:spPr>
          <a:xfrm>
            <a:off x="5980149" y="5373216"/>
            <a:ext cx="558062" cy="216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UE-D</a:t>
            </a:r>
            <a:endParaRPr kumimoji="1" lang="ja-JP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30219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b="1" dirty="0" smtClean="0"/>
              <a:t>GUTI sync: </a:t>
            </a:r>
            <a:r>
              <a:rPr lang="en-US" altLang="ja-JP" sz="3200" b="1" dirty="0" smtClean="0"/>
              <a:t>Solution (for redirect case) </a:t>
            </a:r>
            <a:r>
              <a:rPr lang="ja-JP" altLang="en-US" sz="3200" b="1" dirty="0" smtClean="0"/>
              <a:t> </a:t>
            </a:r>
            <a:r>
              <a:rPr lang="en-US" altLang="ja-JP" sz="3200" b="1" dirty="0" smtClean="0"/>
              <a:t>(1of2)</a:t>
            </a:r>
            <a:endParaRPr kumimoji="1" lang="ja-JP" altLang="en-US" sz="3200" b="1" dirty="0"/>
          </a:p>
        </p:txBody>
      </p:sp>
      <p:sp>
        <p:nvSpPr>
          <p:cNvPr id="70" name="正方形/長方形 69"/>
          <p:cNvSpPr/>
          <p:nvPr/>
        </p:nvSpPr>
        <p:spPr>
          <a:xfrm>
            <a:off x="539552" y="1261687"/>
            <a:ext cx="936104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UE</a:t>
            </a:r>
            <a:endParaRPr kumimoji="1" lang="ja-JP" altLang="en-US" sz="1400" b="1" dirty="0"/>
          </a:p>
        </p:txBody>
      </p:sp>
      <p:sp>
        <p:nvSpPr>
          <p:cNvPr id="71" name="正方形/長方形 70"/>
          <p:cNvSpPr/>
          <p:nvPr/>
        </p:nvSpPr>
        <p:spPr>
          <a:xfrm>
            <a:off x="197971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err="1" smtClean="0"/>
              <a:t>eNB</a:t>
            </a:r>
            <a:endParaRPr kumimoji="1" lang="ja-JP" altLang="en-US" sz="1400" b="1" dirty="0"/>
          </a:p>
        </p:txBody>
      </p:sp>
      <p:sp>
        <p:nvSpPr>
          <p:cNvPr id="72" name="正方形/長方形 71"/>
          <p:cNvSpPr/>
          <p:nvPr/>
        </p:nvSpPr>
        <p:spPr>
          <a:xfrm>
            <a:off x="3419872" y="1261687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 smtClean="0"/>
              <a:t>Old MME/SGSN</a:t>
            </a:r>
            <a:endParaRPr kumimoji="1" lang="ja-JP" altLang="en-US" sz="1200" b="1" dirty="0"/>
          </a:p>
        </p:txBody>
      </p:sp>
      <p:sp>
        <p:nvSpPr>
          <p:cNvPr id="73" name="正方形/長方形 72"/>
          <p:cNvSpPr/>
          <p:nvPr/>
        </p:nvSpPr>
        <p:spPr>
          <a:xfrm>
            <a:off x="486003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new MME</a:t>
            </a:r>
            <a:endParaRPr kumimoji="1" lang="ja-JP" altLang="en-US" sz="1400" b="1" dirty="0"/>
          </a:p>
        </p:txBody>
      </p:sp>
      <p:sp>
        <p:nvSpPr>
          <p:cNvPr id="74" name="正方形/長方形 73"/>
          <p:cNvSpPr/>
          <p:nvPr/>
        </p:nvSpPr>
        <p:spPr>
          <a:xfrm>
            <a:off x="6300192" y="1261687"/>
            <a:ext cx="936104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Dedicated MME</a:t>
            </a:r>
            <a:endParaRPr kumimoji="1" lang="ja-JP" altLang="en-US" sz="1400" b="1" dirty="0"/>
          </a:p>
        </p:txBody>
      </p:sp>
      <p:sp>
        <p:nvSpPr>
          <p:cNvPr id="75" name="正方形/長方形 74"/>
          <p:cNvSpPr/>
          <p:nvPr/>
        </p:nvSpPr>
        <p:spPr>
          <a:xfrm>
            <a:off x="774035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HSS</a:t>
            </a:r>
            <a:endParaRPr kumimoji="1" lang="ja-JP" altLang="en-US" sz="1400" b="1" dirty="0"/>
          </a:p>
        </p:txBody>
      </p:sp>
      <p:cxnSp>
        <p:nvCxnSpPr>
          <p:cNvPr id="76" name="直線コネクタ 75"/>
          <p:cNvCxnSpPr>
            <a:stCxn id="70" idx="2"/>
          </p:cNvCxnSpPr>
          <p:nvPr/>
        </p:nvCxnSpPr>
        <p:spPr>
          <a:xfrm>
            <a:off x="10076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>
            <a:stCxn id="71" idx="2"/>
          </p:cNvCxnSpPr>
          <p:nvPr/>
        </p:nvCxnSpPr>
        <p:spPr>
          <a:xfrm>
            <a:off x="244776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/>
          <p:cNvCxnSpPr>
            <a:stCxn id="72" idx="2"/>
          </p:cNvCxnSpPr>
          <p:nvPr/>
        </p:nvCxnSpPr>
        <p:spPr>
          <a:xfrm>
            <a:off x="388792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/>
          <p:cNvCxnSpPr>
            <a:stCxn id="73" idx="2"/>
          </p:cNvCxnSpPr>
          <p:nvPr/>
        </p:nvCxnSpPr>
        <p:spPr>
          <a:xfrm>
            <a:off x="532808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/>
          <p:cNvCxnSpPr>
            <a:stCxn id="74" idx="2"/>
          </p:cNvCxnSpPr>
          <p:nvPr/>
        </p:nvCxnSpPr>
        <p:spPr>
          <a:xfrm>
            <a:off x="676824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stCxn id="75" idx="2"/>
          </p:cNvCxnSpPr>
          <p:nvPr/>
        </p:nvCxnSpPr>
        <p:spPr>
          <a:xfrm>
            <a:off x="82084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円/楕円 81"/>
          <p:cNvSpPr/>
          <p:nvPr/>
        </p:nvSpPr>
        <p:spPr>
          <a:xfrm>
            <a:off x="3779912" y="1795360"/>
            <a:ext cx="216024" cy="21602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4009905" y="1764872"/>
            <a:ext cx="8738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0B050"/>
                </a:solidFill>
              </a:rPr>
              <a:t>UE context</a:t>
            </a:r>
            <a:endParaRPr kumimoji="1" lang="ja-JP" altLang="en-US" sz="1200" b="1" dirty="0">
              <a:solidFill>
                <a:srgbClr val="00B050"/>
              </a:solidFill>
            </a:endParaRPr>
          </a:p>
        </p:txBody>
      </p:sp>
      <p:cxnSp>
        <p:nvCxnSpPr>
          <p:cNvPr id="84" name="直線矢印コネクタ 83"/>
          <p:cNvCxnSpPr/>
          <p:nvPr/>
        </p:nvCxnSpPr>
        <p:spPr>
          <a:xfrm>
            <a:off x="1007604" y="2144367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テキスト ボックス 84"/>
          <p:cNvSpPr txBox="1"/>
          <p:nvPr/>
        </p:nvSpPr>
        <p:spPr>
          <a:xfrm>
            <a:off x="72249" y="1693735"/>
            <a:ext cx="755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00B050"/>
                </a:solidFill>
              </a:rPr>
              <a:t>GUTI: </a:t>
            </a:r>
          </a:p>
          <a:p>
            <a:r>
              <a:rPr kumimoji="1" lang="en-US" altLang="ja-JP" sz="1200" dirty="0" smtClean="0">
                <a:solidFill>
                  <a:srgbClr val="00B050"/>
                </a:solidFill>
              </a:rPr>
              <a:t>old MME</a:t>
            </a:r>
            <a:endParaRPr kumimoji="1" lang="ja-JP" altLang="en-US" sz="1200" dirty="0">
              <a:solidFill>
                <a:srgbClr val="00B050"/>
              </a:solidFill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1259632" y="1894527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87" name="直線矢印コネクタ 86"/>
          <p:cNvCxnSpPr/>
          <p:nvPr/>
        </p:nvCxnSpPr>
        <p:spPr>
          <a:xfrm>
            <a:off x="2447764" y="2271469"/>
            <a:ext cx="288032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テキスト ボックス 87"/>
          <p:cNvSpPr txBox="1"/>
          <p:nvPr/>
        </p:nvSpPr>
        <p:spPr>
          <a:xfrm>
            <a:off x="3444034" y="2021629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89" name="直線矢印コネクタ 88"/>
          <p:cNvCxnSpPr/>
          <p:nvPr/>
        </p:nvCxnSpPr>
        <p:spPr>
          <a:xfrm>
            <a:off x="3887924" y="2465737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テキスト ボックス 89"/>
          <p:cNvSpPr txBox="1"/>
          <p:nvPr/>
        </p:nvSpPr>
        <p:spPr>
          <a:xfrm>
            <a:off x="4009228" y="2218355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sp>
        <p:nvSpPr>
          <p:cNvPr id="91" name="直角三角形 90"/>
          <p:cNvSpPr/>
          <p:nvPr/>
        </p:nvSpPr>
        <p:spPr>
          <a:xfrm flipH="1" flipV="1">
            <a:off x="3527884" y="2497750"/>
            <a:ext cx="252028" cy="720742"/>
          </a:xfrm>
          <a:prstGeom prst="rtTriangl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92" name="直線矢印コネクタ 91"/>
          <p:cNvCxnSpPr/>
          <p:nvPr/>
        </p:nvCxnSpPr>
        <p:spPr>
          <a:xfrm>
            <a:off x="3887924" y="2664071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テキスト ボックス 92"/>
          <p:cNvSpPr txBox="1"/>
          <p:nvPr/>
        </p:nvSpPr>
        <p:spPr>
          <a:xfrm>
            <a:off x="3988133" y="2413815"/>
            <a:ext cx="255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(no UE Usage Type)</a:t>
            </a:r>
            <a:endParaRPr kumimoji="1" lang="ja-JP" altLang="en-US" sz="1200" dirty="0"/>
          </a:p>
        </p:txBody>
      </p:sp>
      <p:sp>
        <p:nvSpPr>
          <p:cNvPr id="111" name="テキスト ボックス 110"/>
          <p:cNvSpPr txBox="1"/>
          <p:nvPr/>
        </p:nvSpPr>
        <p:spPr>
          <a:xfrm>
            <a:off x="2968297" y="2456206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i="1" dirty="0" smtClean="0">
                <a:solidFill>
                  <a:srgbClr val="00B050"/>
                </a:solidFill>
              </a:rPr>
              <a:t>UE Context</a:t>
            </a:r>
          </a:p>
          <a:p>
            <a:r>
              <a:rPr kumimoji="1" lang="en-US" altLang="ja-JP" sz="1200" b="1" i="1" dirty="0" smtClean="0">
                <a:solidFill>
                  <a:srgbClr val="00B050"/>
                </a:solidFill>
              </a:rPr>
              <a:t>Guard Timer</a:t>
            </a:r>
            <a:endParaRPr kumimoji="1" lang="ja-JP" altLang="en-US" sz="1200" b="1" i="1" dirty="0">
              <a:solidFill>
                <a:srgbClr val="00B050"/>
              </a:solidFill>
            </a:endParaRPr>
          </a:p>
        </p:txBody>
      </p:sp>
      <p:cxnSp>
        <p:nvCxnSpPr>
          <p:cNvPr id="112" name="直線矢印コネクタ 111"/>
          <p:cNvCxnSpPr/>
          <p:nvPr/>
        </p:nvCxnSpPr>
        <p:spPr>
          <a:xfrm>
            <a:off x="2463916" y="3314003"/>
            <a:ext cx="286564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テキスト ボックス 112"/>
          <p:cNvSpPr txBox="1"/>
          <p:nvPr/>
        </p:nvSpPr>
        <p:spPr>
          <a:xfrm>
            <a:off x="3023119" y="3079993"/>
            <a:ext cx="19089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Redirection request for TAU</a:t>
            </a:r>
            <a:endParaRPr kumimoji="1" lang="ja-JP" altLang="en-US" sz="1200" dirty="0"/>
          </a:p>
        </p:txBody>
      </p:sp>
      <p:cxnSp>
        <p:nvCxnSpPr>
          <p:cNvPr id="114" name="直線矢印コネクタ 113"/>
          <p:cNvCxnSpPr/>
          <p:nvPr/>
        </p:nvCxnSpPr>
        <p:spPr>
          <a:xfrm>
            <a:off x="2447764" y="3482902"/>
            <a:ext cx="432781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テキスト ボックス 114"/>
          <p:cNvSpPr txBox="1"/>
          <p:nvPr/>
        </p:nvSpPr>
        <p:spPr>
          <a:xfrm>
            <a:off x="4244805" y="3258241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116" name="直線矢印コネクタ 115"/>
          <p:cNvCxnSpPr/>
          <p:nvPr/>
        </p:nvCxnSpPr>
        <p:spPr>
          <a:xfrm>
            <a:off x="1007604" y="3692775"/>
            <a:ext cx="5767979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テキスト ボックス 116"/>
          <p:cNvSpPr txBox="1"/>
          <p:nvPr/>
        </p:nvSpPr>
        <p:spPr>
          <a:xfrm>
            <a:off x="2967654" y="3442935"/>
            <a:ext cx="2668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</a:t>
            </a:r>
            <a:r>
              <a:rPr lang="en-US" altLang="ja-JP" sz="1200" dirty="0" smtClean="0"/>
              <a:t>Reject (e.g. Cause #22: Congestion)</a:t>
            </a:r>
            <a:endParaRPr kumimoji="1" lang="ja-JP" altLang="en-US" sz="1200" dirty="0"/>
          </a:p>
        </p:txBody>
      </p:sp>
      <p:sp>
        <p:nvSpPr>
          <p:cNvPr id="118" name="左中かっこ 117"/>
          <p:cNvSpPr/>
          <p:nvPr/>
        </p:nvSpPr>
        <p:spPr>
          <a:xfrm>
            <a:off x="683568" y="2083021"/>
            <a:ext cx="360040" cy="171375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" name="テキスト ボックス 118"/>
          <p:cNvSpPr txBox="1"/>
          <p:nvPr/>
        </p:nvSpPr>
        <p:spPr>
          <a:xfrm>
            <a:off x="307425" y="2708920"/>
            <a:ext cx="520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First Trial</a:t>
            </a:r>
            <a:endParaRPr kumimoji="1" lang="ja-JP" altLang="en-US" sz="1200" dirty="0"/>
          </a:p>
        </p:txBody>
      </p:sp>
      <p:sp>
        <p:nvSpPr>
          <p:cNvPr id="120" name="テキスト ボックス 119"/>
          <p:cNvSpPr txBox="1"/>
          <p:nvPr/>
        </p:nvSpPr>
        <p:spPr>
          <a:xfrm>
            <a:off x="82774" y="3429000"/>
            <a:ext cx="924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00B050"/>
                </a:solidFill>
              </a:rPr>
              <a:t>GUTI: </a:t>
            </a:r>
          </a:p>
          <a:p>
            <a:r>
              <a:rPr kumimoji="1" lang="en-US" altLang="ja-JP" sz="1200" dirty="0" smtClean="0">
                <a:solidFill>
                  <a:srgbClr val="00B050"/>
                </a:solidFill>
              </a:rPr>
              <a:t>old MME</a:t>
            </a:r>
          </a:p>
          <a:p>
            <a:r>
              <a:rPr lang="en-US" altLang="ja-JP" sz="1200" dirty="0" smtClean="0">
                <a:solidFill>
                  <a:srgbClr val="00B050"/>
                </a:solidFill>
              </a:rPr>
              <a:t>(remains the same)</a:t>
            </a:r>
            <a:endParaRPr kumimoji="1" lang="ja-JP" altLang="en-US" sz="1200" dirty="0">
              <a:solidFill>
                <a:srgbClr val="00B050"/>
              </a:solidFill>
            </a:endParaRPr>
          </a:p>
        </p:txBody>
      </p:sp>
      <p:cxnSp>
        <p:nvCxnSpPr>
          <p:cNvPr id="121" name="直線矢印コネクタ 120"/>
          <p:cNvCxnSpPr/>
          <p:nvPr/>
        </p:nvCxnSpPr>
        <p:spPr>
          <a:xfrm>
            <a:off x="1007604" y="4038880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テキスト ボックス 121"/>
          <p:cNvSpPr txBox="1"/>
          <p:nvPr/>
        </p:nvSpPr>
        <p:spPr>
          <a:xfrm>
            <a:off x="1259632" y="3789040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123" name="直線矢印コネクタ 122"/>
          <p:cNvCxnSpPr/>
          <p:nvPr/>
        </p:nvCxnSpPr>
        <p:spPr>
          <a:xfrm>
            <a:off x="2447764" y="4165982"/>
            <a:ext cx="288032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テキスト ボックス 123"/>
          <p:cNvSpPr txBox="1"/>
          <p:nvPr/>
        </p:nvSpPr>
        <p:spPr>
          <a:xfrm>
            <a:off x="3444034" y="3916142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sp>
        <p:nvSpPr>
          <p:cNvPr id="129" name="左中かっこ 128"/>
          <p:cNvSpPr/>
          <p:nvPr/>
        </p:nvSpPr>
        <p:spPr>
          <a:xfrm>
            <a:off x="683568" y="3933055"/>
            <a:ext cx="360040" cy="280831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0" name="テキスト ボックス 129"/>
          <p:cNvSpPr txBox="1"/>
          <p:nvPr/>
        </p:nvSpPr>
        <p:spPr>
          <a:xfrm>
            <a:off x="251520" y="4960113"/>
            <a:ext cx="69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Second Trial</a:t>
            </a:r>
            <a:endParaRPr kumimoji="1" lang="ja-JP" altLang="en-US" sz="1200" dirty="0"/>
          </a:p>
        </p:txBody>
      </p:sp>
      <p:cxnSp>
        <p:nvCxnSpPr>
          <p:cNvPr id="131" name="直線矢印コネクタ 130"/>
          <p:cNvCxnSpPr/>
          <p:nvPr/>
        </p:nvCxnSpPr>
        <p:spPr>
          <a:xfrm>
            <a:off x="3887924" y="4365104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テキスト ボックス 131"/>
          <p:cNvSpPr txBox="1"/>
          <p:nvPr/>
        </p:nvSpPr>
        <p:spPr>
          <a:xfrm>
            <a:off x="4009228" y="4113284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cxnSp>
        <p:nvCxnSpPr>
          <p:cNvPr id="133" name="直線矢印コネクタ 132"/>
          <p:cNvCxnSpPr/>
          <p:nvPr/>
        </p:nvCxnSpPr>
        <p:spPr>
          <a:xfrm>
            <a:off x="3887924" y="4563022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テキスト ボックス 133"/>
          <p:cNvSpPr txBox="1"/>
          <p:nvPr/>
        </p:nvSpPr>
        <p:spPr>
          <a:xfrm>
            <a:off x="3988133" y="4317940"/>
            <a:ext cx="255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(no UE Usage Type)</a:t>
            </a:r>
            <a:endParaRPr kumimoji="1" lang="ja-JP" altLang="en-US" sz="1200" dirty="0"/>
          </a:p>
        </p:txBody>
      </p:sp>
      <p:cxnSp>
        <p:nvCxnSpPr>
          <p:cNvPr id="135" name="直線矢印コネクタ 134"/>
          <p:cNvCxnSpPr/>
          <p:nvPr/>
        </p:nvCxnSpPr>
        <p:spPr>
          <a:xfrm>
            <a:off x="5342762" y="2799034"/>
            <a:ext cx="2865641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テキスト ボックス 135"/>
          <p:cNvSpPr txBox="1"/>
          <p:nvPr/>
        </p:nvSpPr>
        <p:spPr>
          <a:xfrm>
            <a:off x="5893131" y="2564904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Update Location Request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137" name="直線矢印コネクタ 136"/>
          <p:cNvCxnSpPr/>
          <p:nvPr/>
        </p:nvCxnSpPr>
        <p:spPr>
          <a:xfrm>
            <a:off x="5342762" y="2989759"/>
            <a:ext cx="2865641" cy="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テキスト ボックス 137"/>
          <p:cNvSpPr txBox="1"/>
          <p:nvPr/>
        </p:nvSpPr>
        <p:spPr>
          <a:xfrm>
            <a:off x="5911212" y="2747112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Update Location Answer (UE Usage Type)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40" name="直角三角形 139"/>
          <p:cNvSpPr/>
          <p:nvPr/>
        </p:nvSpPr>
        <p:spPr>
          <a:xfrm flipH="1" flipV="1">
            <a:off x="3527884" y="5600408"/>
            <a:ext cx="252028" cy="1252431"/>
          </a:xfrm>
          <a:prstGeom prst="rtTriangl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141" name="直線矢印コネクタ 140"/>
          <p:cNvCxnSpPr/>
          <p:nvPr/>
        </p:nvCxnSpPr>
        <p:spPr>
          <a:xfrm>
            <a:off x="2463916" y="5213307"/>
            <a:ext cx="286564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テキスト ボックス 141"/>
          <p:cNvSpPr txBox="1"/>
          <p:nvPr/>
        </p:nvSpPr>
        <p:spPr>
          <a:xfrm>
            <a:off x="3023119" y="4986786"/>
            <a:ext cx="36207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Redirection request for TAU (</a:t>
            </a:r>
            <a:r>
              <a:rPr lang="en-US" altLang="ja-JP" sz="1200" dirty="0" smtClean="0">
                <a:solidFill>
                  <a:srgbClr val="FF0000"/>
                </a:solidFill>
              </a:rPr>
              <a:t>UE Usage Type</a:t>
            </a:r>
            <a:r>
              <a:rPr lang="en-US" altLang="ja-JP" sz="1200" dirty="0" smtClean="0">
                <a:solidFill>
                  <a:srgbClr val="3366FF"/>
                </a:solidFill>
              </a:rPr>
              <a:t>/MMEGI</a:t>
            </a:r>
            <a:r>
              <a:rPr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43" name="直線矢印コネクタ 142"/>
          <p:cNvCxnSpPr/>
          <p:nvPr/>
        </p:nvCxnSpPr>
        <p:spPr>
          <a:xfrm>
            <a:off x="2447764" y="5407032"/>
            <a:ext cx="432781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テキスト ボックス 143"/>
          <p:cNvSpPr txBox="1"/>
          <p:nvPr/>
        </p:nvSpPr>
        <p:spPr>
          <a:xfrm>
            <a:off x="3635896" y="5184351"/>
            <a:ext cx="25812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 (</a:t>
            </a:r>
            <a:r>
              <a:rPr kumimoji="1" lang="en-US" altLang="ja-JP" sz="1200" dirty="0" smtClean="0">
                <a:solidFill>
                  <a:srgbClr val="FF0000"/>
                </a:solidFill>
              </a:rPr>
              <a:t>UE Usage Type</a:t>
            </a:r>
            <a:r>
              <a:rPr lang="en-US" altLang="ja-JP" sz="1200" dirty="0">
                <a:solidFill>
                  <a:srgbClr val="3366FF"/>
                </a:solidFill>
              </a:rPr>
              <a:t>/MMEGI</a:t>
            </a:r>
            <a:r>
              <a:rPr kumimoji="1" lang="en-US" altLang="ja-JP" sz="1200" dirty="0" smtClean="0">
                <a:solidFill>
                  <a:srgbClr val="3366FF"/>
                </a:solidFill>
              </a:rPr>
              <a:t>)</a:t>
            </a:r>
            <a:endParaRPr kumimoji="1" lang="ja-JP" altLang="en-US" sz="1200" dirty="0">
              <a:solidFill>
                <a:srgbClr val="3366FF"/>
              </a:solidFill>
            </a:endParaRPr>
          </a:p>
        </p:txBody>
      </p:sp>
      <p:cxnSp>
        <p:nvCxnSpPr>
          <p:cNvPr id="145" name="直線矢印コネクタ 144"/>
          <p:cNvCxnSpPr/>
          <p:nvPr/>
        </p:nvCxnSpPr>
        <p:spPr>
          <a:xfrm>
            <a:off x="5342762" y="4698401"/>
            <a:ext cx="2865641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テキスト ボックス 145"/>
          <p:cNvSpPr txBox="1"/>
          <p:nvPr/>
        </p:nvSpPr>
        <p:spPr>
          <a:xfrm>
            <a:off x="5893131" y="4464271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Update Location Request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147" name="直線矢印コネクタ 146"/>
          <p:cNvCxnSpPr/>
          <p:nvPr/>
        </p:nvCxnSpPr>
        <p:spPr>
          <a:xfrm>
            <a:off x="5342762" y="4878213"/>
            <a:ext cx="2865641" cy="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テキスト ボックス 147"/>
          <p:cNvSpPr txBox="1"/>
          <p:nvPr/>
        </p:nvSpPr>
        <p:spPr>
          <a:xfrm>
            <a:off x="5911212" y="4644083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Update Location Answer (UE Usage Type)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162" name="直線矢印コネクタ 161"/>
          <p:cNvCxnSpPr/>
          <p:nvPr/>
        </p:nvCxnSpPr>
        <p:spPr>
          <a:xfrm>
            <a:off x="3887924" y="5611873"/>
            <a:ext cx="2887659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テキスト ボックス 162"/>
          <p:cNvSpPr txBox="1"/>
          <p:nvPr/>
        </p:nvSpPr>
        <p:spPr>
          <a:xfrm>
            <a:off x="5426644" y="5358358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cxnSp>
        <p:nvCxnSpPr>
          <p:cNvPr id="164" name="直線矢印コネクタ 163"/>
          <p:cNvCxnSpPr/>
          <p:nvPr/>
        </p:nvCxnSpPr>
        <p:spPr>
          <a:xfrm>
            <a:off x="3887924" y="5854089"/>
            <a:ext cx="288031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テキスト ボックス 164"/>
          <p:cNvSpPr txBox="1"/>
          <p:nvPr/>
        </p:nvSpPr>
        <p:spPr>
          <a:xfrm>
            <a:off x="5405549" y="5600409"/>
            <a:ext cx="13039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</a:t>
            </a:r>
            <a:endParaRPr kumimoji="1" lang="ja-JP" altLang="en-US" sz="1200" dirty="0"/>
          </a:p>
        </p:txBody>
      </p:sp>
      <p:cxnSp>
        <p:nvCxnSpPr>
          <p:cNvPr id="166" name="直線矢印コネクタ 165"/>
          <p:cNvCxnSpPr/>
          <p:nvPr/>
        </p:nvCxnSpPr>
        <p:spPr>
          <a:xfrm>
            <a:off x="6768242" y="6113772"/>
            <a:ext cx="1440161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テキスト ボックス 166"/>
          <p:cNvSpPr txBox="1"/>
          <p:nvPr/>
        </p:nvSpPr>
        <p:spPr>
          <a:xfrm>
            <a:off x="6638201" y="5861536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Update Location Request</a:t>
            </a:r>
            <a:endParaRPr kumimoji="1"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68" name="直線矢印コネクタ 167"/>
          <p:cNvCxnSpPr/>
          <p:nvPr/>
        </p:nvCxnSpPr>
        <p:spPr>
          <a:xfrm>
            <a:off x="6768242" y="6331656"/>
            <a:ext cx="1440161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テキスト ボックス 168"/>
          <p:cNvSpPr txBox="1"/>
          <p:nvPr/>
        </p:nvSpPr>
        <p:spPr>
          <a:xfrm>
            <a:off x="6344734" y="6077976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Update Location Answer (UE Usage Type)</a:t>
            </a:r>
            <a:endParaRPr kumimoji="1"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4" name="直線矢印コネクタ 95"/>
          <p:cNvCxnSpPr/>
          <p:nvPr/>
        </p:nvCxnSpPr>
        <p:spPr>
          <a:xfrm>
            <a:off x="3887924" y="3124722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テキスト ボックス 96"/>
          <p:cNvSpPr txBox="1"/>
          <p:nvPr/>
        </p:nvSpPr>
        <p:spPr>
          <a:xfrm>
            <a:off x="3409955" y="2854916"/>
            <a:ext cx="20261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 (NACK)</a:t>
            </a:r>
            <a:endParaRPr kumimoji="1" lang="ja-JP" altLang="en-US" sz="1200" dirty="0"/>
          </a:p>
        </p:txBody>
      </p:sp>
      <p:sp>
        <p:nvSpPr>
          <p:cNvPr id="96" name="Multiply 2"/>
          <p:cNvSpPr/>
          <p:nvPr/>
        </p:nvSpPr>
        <p:spPr>
          <a:xfrm>
            <a:off x="3581994" y="2960740"/>
            <a:ext cx="360040" cy="288032"/>
          </a:xfrm>
          <a:prstGeom prst="mathMultiply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438131" y="2935977"/>
            <a:ext cx="11257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i="1" dirty="0" smtClean="0">
                <a:solidFill>
                  <a:schemeClr val="bg1">
                    <a:lumMod val="65000"/>
                  </a:schemeClr>
                </a:solidFill>
              </a:rPr>
              <a:t>Timer Stopped</a:t>
            </a:r>
            <a:endParaRPr kumimoji="1" lang="ja-JP" altLang="en-US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" name="直角三角形 96"/>
          <p:cNvSpPr/>
          <p:nvPr/>
        </p:nvSpPr>
        <p:spPr>
          <a:xfrm flipH="1" flipV="1">
            <a:off x="3527884" y="4365104"/>
            <a:ext cx="252028" cy="720742"/>
          </a:xfrm>
          <a:prstGeom prst="rtTriangl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99" name="直線矢印コネクタ 95"/>
          <p:cNvCxnSpPr/>
          <p:nvPr/>
        </p:nvCxnSpPr>
        <p:spPr>
          <a:xfrm>
            <a:off x="3887924" y="5004003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テキスト ボックス 96"/>
          <p:cNvSpPr txBox="1"/>
          <p:nvPr/>
        </p:nvSpPr>
        <p:spPr>
          <a:xfrm>
            <a:off x="3409955" y="4743250"/>
            <a:ext cx="20261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 (NACK)</a:t>
            </a:r>
            <a:endParaRPr kumimoji="1" lang="ja-JP" altLang="en-US" sz="1200" dirty="0"/>
          </a:p>
        </p:txBody>
      </p:sp>
      <p:sp>
        <p:nvSpPr>
          <p:cNvPr id="101" name="テキスト ボックス 100"/>
          <p:cNvSpPr txBox="1"/>
          <p:nvPr/>
        </p:nvSpPr>
        <p:spPr>
          <a:xfrm>
            <a:off x="2438131" y="4836006"/>
            <a:ext cx="11257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i="1" dirty="0" smtClean="0">
                <a:solidFill>
                  <a:schemeClr val="bg1">
                    <a:lumMod val="65000"/>
                  </a:schemeClr>
                </a:solidFill>
              </a:rPr>
              <a:t>Timer Stopped</a:t>
            </a:r>
            <a:endParaRPr kumimoji="1" lang="ja-JP" altLang="en-US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8" name="Multiply 2"/>
          <p:cNvSpPr/>
          <p:nvPr/>
        </p:nvSpPr>
        <p:spPr>
          <a:xfrm>
            <a:off x="3581994" y="4864306"/>
            <a:ext cx="360040" cy="288032"/>
          </a:xfrm>
          <a:prstGeom prst="mathMultiply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2" name="角丸四角形吹き出し 101"/>
          <p:cNvSpPr/>
          <p:nvPr/>
        </p:nvSpPr>
        <p:spPr>
          <a:xfrm>
            <a:off x="950089" y="2243829"/>
            <a:ext cx="1464633" cy="930182"/>
          </a:xfrm>
          <a:prstGeom prst="wedgeRoundRectCallout">
            <a:avLst>
              <a:gd name="adj1" fmla="val 65442"/>
              <a:gd name="adj2" fmla="val 25688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b="1" dirty="0" smtClean="0"/>
              <a:t>Timer gets deleted when Context </a:t>
            </a:r>
            <a:r>
              <a:rPr lang="en-US" altLang="ja-JP" sz="1200" b="1" dirty="0" err="1" smtClean="0"/>
              <a:t>Ack</a:t>
            </a:r>
            <a:r>
              <a:rPr lang="en-US" altLang="ja-JP" sz="1200" b="1" dirty="0" smtClean="0"/>
              <a:t> (NACK) comes in. New cause value needed in 29.274</a:t>
            </a:r>
            <a:endParaRPr kumimoji="1" lang="ja-JP" altLang="en-US" sz="1200" b="1" dirty="0"/>
          </a:p>
        </p:txBody>
      </p:sp>
      <p:sp>
        <p:nvSpPr>
          <p:cNvPr id="103" name="角丸四角形吹き出し 102"/>
          <p:cNvSpPr/>
          <p:nvPr/>
        </p:nvSpPr>
        <p:spPr>
          <a:xfrm>
            <a:off x="950089" y="4155664"/>
            <a:ext cx="1464633" cy="930182"/>
          </a:xfrm>
          <a:prstGeom prst="wedgeRoundRectCallout">
            <a:avLst>
              <a:gd name="adj1" fmla="val 65442"/>
              <a:gd name="adj2" fmla="val 25688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b="1" dirty="0" smtClean="0"/>
              <a:t>Timer gets deleted when Context </a:t>
            </a:r>
            <a:r>
              <a:rPr lang="en-US" altLang="ja-JP" sz="1200" b="1" dirty="0" err="1" smtClean="0"/>
              <a:t>Ack</a:t>
            </a:r>
            <a:r>
              <a:rPr lang="en-US" altLang="ja-JP" sz="1200" b="1" dirty="0" smtClean="0"/>
              <a:t> (NACK) comes in. New cause value needed in 29.274</a:t>
            </a:r>
            <a:endParaRPr kumimoji="1" lang="ja-JP" altLang="en-US" sz="12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104" name="角丸四角形吹き出し 103"/>
          <p:cNvSpPr/>
          <p:nvPr/>
        </p:nvSpPr>
        <p:spPr>
          <a:xfrm>
            <a:off x="7524328" y="4941168"/>
            <a:ext cx="1898155" cy="925128"/>
          </a:xfrm>
          <a:prstGeom prst="wedgeRoundRectCallout">
            <a:avLst>
              <a:gd name="adj1" fmla="val -60270"/>
              <a:gd name="adj2" fmla="val 61185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b="1" dirty="0" smtClean="0">
                <a:solidFill>
                  <a:srgbClr val="3366FF"/>
                </a:solidFill>
              </a:rPr>
              <a:t>MMEGI/Null-NRI </a:t>
            </a:r>
            <a:r>
              <a:rPr lang="en-US" altLang="ja-JP" sz="1200" b="1" dirty="0" smtClean="0">
                <a:solidFill>
                  <a:srgbClr val="604A7B"/>
                </a:solidFill>
              </a:rPr>
              <a:t> </a:t>
            </a:r>
            <a:r>
              <a:rPr lang="en-US" altLang="ja-JP" sz="1200" b="1" dirty="0" smtClean="0"/>
              <a:t>is included in redirected TAU request, these ULR/ULA are not needed.</a:t>
            </a:r>
            <a:endParaRPr kumimoji="1" lang="ja-JP" altLang="en-US" sz="1200" b="1" dirty="0"/>
          </a:p>
        </p:txBody>
      </p:sp>
      <p:sp>
        <p:nvSpPr>
          <p:cNvPr id="105" name="角丸四角形吹き出し 33"/>
          <p:cNvSpPr/>
          <p:nvPr/>
        </p:nvSpPr>
        <p:spPr>
          <a:xfrm>
            <a:off x="7884368" y="1772816"/>
            <a:ext cx="2123728" cy="805787"/>
          </a:xfrm>
          <a:prstGeom prst="wedgeRoundRectCallout">
            <a:avLst>
              <a:gd name="adj1" fmla="val -74297"/>
              <a:gd name="adj2" fmla="val 52635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b="1" dirty="0"/>
              <a:t>Modified ULR/ULA to not perform cancel location at old </a:t>
            </a:r>
            <a:r>
              <a:rPr lang="en-US" altLang="ja-JP" sz="1200" b="1" dirty="0" smtClean="0"/>
              <a:t>MME. Answer includes UE </a:t>
            </a:r>
            <a:r>
              <a:rPr lang="en-US" altLang="ja-JP" sz="1200" b="1" dirty="0"/>
              <a:t>Usage type</a:t>
            </a:r>
          </a:p>
        </p:txBody>
      </p:sp>
    </p:spTree>
    <p:extLst>
      <p:ext uri="{BB962C8B-B14F-4D97-AF65-F5344CB8AC3E}">
        <p14:creationId xmlns:p14="http://schemas.microsoft.com/office/powerpoint/2010/main" val="121249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3200" b="1" dirty="0"/>
              <a:t>GUTI sync: </a:t>
            </a:r>
            <a:r>
              <a:rPr lang="en-US" altLang="ja-JP" sz="3200" b="1" dirty="0" smtClean="0"/>
              <a:t>Solution (for redirect case) (2of2)</a:t>
            </a:r>
            <a:endParaRPr kumimoji="1" lang="ja-JP" altLang="en-US" sz="3200" b="1" dirty="0"/>
          </a:p>
        </p:txBody>
      </p:sp>
      <p:sp>
        <p:nvSpPr>
          <p:cNvPr id="70" name="正方形/長方形 69"/>
          <p:cNvSpPr/>
          <p:nvPr/>
        </p:nvSpPr>
        <p:spPr>
          <a:xfrm>
            <a:off x="539552" y="1261687"/>
            <a:ext cx="936104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UE</a:t>
            </a:r>
            <a:endParaRPr kumimoji="1" lang="ja-JP" altLang="en-US" sz="1400" b="1" dirty="0"/>
          </a:p>
        </p:txBody>
      </p:sp>
      <p:sp>
        <p:nvSpPr>
          <p:cNvPr id="71" name="正方形/長方形 70"/>
          <p:cNvSpPr/>
          <p:nvPr/>
        </p:nvSpPr>
        <p:spPr>
          <a:xfrm>
            <a:off x="197971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err="1" smtClean="0"/>
              <a:t>eNB</a:t>
            </a:r>
            <a:endParaRPr kumimoji="1" lang="ja-JP" altLang="en-US" sz="1400" b="1" dirty="0"/>
          </a:p>
        </p:txBody>
      </p:sp>
      <p:sp>
        <p:nvSpPr>
          <p:cNvPr id="72" name="正方形/長方形 71"/>
          <p:cNvSpPr/>
          <p:nvPr/>
        </p:nvSpPr>
        <p:spPr>
          <a:xfrm>
            <a:off x="3419872" y="1261687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 smtClean="0"/>
              <a:t>Old MME/SGSN</a:t>
            </a:r>
            <a:endParaRPr kumimoji="1" lang="ja-JP" altLang="en-US" sz="1200" b="1" dirty="0"/>
          </a:p>
        </p:txBody>
      </p:sp>
      <p:sp>
        <p:nvSpPr>
          <p:cNvPr id="73" name="正方形/長方形 72"/>
          <p:cNvSpPr/>
          <p:nvPr/>
        </p:nvSpPr>
        <p:spPr>
          <a:xfrm>
            <a:off x="486003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new MME</a:t>
            </a:r>
            <a:endParaRPr kumimoji="1" lang="ja-JP" altLang="en-US" sz="1400" b="1" dirty="0"/>
          </a:p>
        </p:txBody>
      </p:sp>
      <p:sp>
        <p:nvSpPr>
          <p:cNvPr id="74" name="正方形/長方形 73"/>
          <p:cNvSpPr/>
          <p:nvPr/>
        </p:nvSpPr>
        <p:spPr>
          <a:xfrm>
            <a:off x="6300192" y="1261687"/>
            <a:ext cx="936104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Dedicated MME</a:t>
            </a:r>
            <a:endParaRPr kumimoji="1" lang="ja-JP" altLang="en-US" sz="1400" b="1" dirty="0"/>
          </a:p>
        </p:txBody>
      </p:sp>
      <p:sp>
        <p:nvSpPr>
          <p:cNvPr id="75" name="正方形/長方形 74"/>
          <p:cNvSpPr/>
          <p:nvPr/>
        </p:nvSpPr>
        <p:spPr>
          <a:xfrm>
            <a:off x="774035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HSS</a:t>
            </a:r>
            <a:endParaRPr kumimoji="1" lang="ja-JP" altLang="en-US" sz="1400" b="1" dirty="0"/>
          </a:p>
        </p:txBody>
      </p:sp>
      <p:cxnSp>
        <p:nvCxnSpPr>
          <p:cNvPr id="76" name="直線コネクタ 75"/>
          <p:cNvCxnSpPr>
            <a:stCxn id="70" idx="2"/>
          </p:cNvCxnSpPr>
          <p:nvPr/>
        </p:nvCxnSpPr>
        <p:spPr>
          <a:xfrm>
            <a:off x="10076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>
            <a:stCxn id="71" idx="2"/>
          </p:cNvCxnSpPr>
          <p:nvPr/>
        </p:nvCxnSpPr>
        <p:spPr>
          <a:xfrm>
            <a:off x="244776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/>
          <p:cNvCxnSpPr>
            <a:stCxn id="72" idx="2"/>
          </p:cNvCxnSpPr>
          <p:nvPr/>
        </p:nvCxnSpPr>
        <p:spPr>
          <a:xfrm>
            <a:off x="388792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/>
          <p:cNvCxnSpPr>
            <a:stCxn id="73" idx="2"/>
          </p:cNvCxnSpPr>
          <p:nvPr/>
        </p:nvCxnSpPr>
        <p:spPr>
          <a:xfrm>
            <a:off x="532808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/>
          <p:cNvCxnSpPr>
            <a:stCxn id="74" idx="2"/>
          </p:cNvCxnSpPr>
          <p:nvPr/>
        </p:nvCxnSpPr>
        <p:spPr>
          <a:xfrm>
            <a:off x="676824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stCxn id="75" idx="2"/>
          </p:cNvCxnSpPr>
          <p:nvPr/>
        </p:nvCxnSpPr>
        <p:spPr>
          <a:xfrm>
            <a:off x="82084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円/楕円 108"/>
          <p:cNvSpPr/>
          <p:nvPr/>
        </p:nvSpPr>
        <p:spPr>
          <a:xfrm>
            <a:off x="3779912" y="4436429"/>
            <a:ext cx="216024" cy="216024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prstDash val="sysDot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0" name="テキスト ボックス 109"/>
          <p:cNvSpPr txBox="1"/>
          <p:nvPr/>
        </p:nvSpPr>
        <p:spPr>
          <a:xfrm>
            <a:off x="4009905" y="4405941"/>
            <a:ext cx="13951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0B050"/>
                </a:solidFill>
              </a:rPr>
              <a:t>UE context deleted</a:t>
            </a:r>
            <a:endParaRPr kumimoji="1" lang="ja-JP" altLang="en-US" sz="1200" b="1" dirty="0">
              <a:solidFill>
                <a:srgbClr val="00B050"/>
              </a:solidFill>
            </a:endParaRPr>
          </a:p>
        </p:txBody>
      </p:sp>
      <p:sp>
        <p:nvSpPr>
          <p:cNvPr id="129" name="左中かっこ 128"/>
          <p:cNvSpPr/>
          <p:nvPr/>
        </p:nvSpPr>
        <p:spPr>
          <a:xfrm>
            <a:off x="683568" y="1700809"/>
            <a:ext cx="360040" cy="251674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0" name="テキスト ボックス 129"/>
          <p:cNvSpPr txBox="1"/>
          <p:nvPr/>
        </p:nvSpPr>
        <p:spPr>
          <a:xfrm>
            <a:off x="251520" y="2727865"/>
            <a:ext cx="69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Second Trial</a:t>
            </a:r>
            <a:endParaRPr kumimoji="1" lang="ja-JP" altLang="en-US" sz="1200" dirty="0"/>
          </a:p>
        </p:txBody>
      </p:sp>
      <p:sp>
        <p:nvSpPr>
          <p:cNvPr id="140" name="直角三角形 139"/>
          <p:cNvSpPr/>
          <p:nvPr/>
        </p:nvSpPr>
        <p:spPr>
          <a:xfrm flipH="1" flipV="1">
            <a:off x="3653898" y="1731673"/>
            <a:ext cx="126014" cy="2710955"/>
          </a:xfrm>
          <a:prstGeom prst="rtTriangl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154" name="直線矢印コネクタ 153"/>
          <p:cNvCxnSpPr/>
          <p:nvPr/>
        </p:nvCxnSpPr>
        <p:spPr>
          <a:xfrm>
            <a:off x="6775583" y="2928904"/>
            <a:ext cx="1432821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テキスト ボックス 154"/>
          <p:cNvSpPr txBox="1"/>
          <p:nvPr/>
        </p:nvSpPr>
        <p:spPr>
          <a:xfrm>
            <a:off x="6638201" y="2676668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Request</a:t>
            </a:r>
            <a:endParaRPr kumimoji="1" lang="ja-JP" altLang="en-US" sz="1200" dirty="0"/>
          </a:p>
        </p:txBody>
      </p:sp>
      <p:cxnSp>
        <p:nvCxnSpPr>
          <p:cNvPr id="156" name="直線矢印コネクタ 155"/>
          <p:cNvCxnSpPr/>
          <p:nvPr/>
        </p:nvCxnSpPr>
        <p:spPr>
          <a:xfrm>
            <a:off x="3887924" y="3164017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テキスト ボックス 156"/>
          <p:cNvSpPr txBox="1"/>
          <p:nvPr/>
        </p:nvSpPr>
        <p:spPr>
          <a:xfrm>
            <a:off x="5180330" y="2917393"/>
            <a:ext cx="1735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Request</a:t>
            </a:r>
            <a:endParaRPr kumimoji="1" lang="ja-JP" altLang="en-US" sz="1200" dirty="0"/>
          </a:p>
        </p:txBody>
      </p:sp>
      <p:cxnSp>
        <p:nvCxnSpPr>
          <p:cNvPr id="158" name="直線矢印コネクタ 157"/>
          <p:cNvCxnSpPr/>
          <p:nvPr/>
        </p:nvCxnSpPr>
        <p:spPr>
          <a:xfrm>
            <a:off x="3887924" y="3396748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テキスト ボックス 158"/>
          <p:cNvSpPr txBox="1"/>
          <p:nvPr/>
        </p:nvSpPr>
        <p:spPr>
          <a:xfrm>
            <a:off x="5029167" y="3158180"/>
            <a:ext cx="2037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Acknowledge</a:t>
            </a:r>
            <a:endParaRPr kumimoji="1" lang="ja-JP" altLang="en-US" sz="1200" dirty="0"/>
          </a:p>
        </p:txBody>
      </p:sp>
      <p:cxnSp>
        <p:nvCxnSpPr>
          <p:cNvPr id="160" name="直線矢印コネクタ 159"/>
          <p:cNvCxnSpPr/>
          <p:nvPr/>
        </p:nvCxnSpPr>
        <p:spPr>
          <a:xfrm>
            <a:off x="6775583" y="3632738"/>
            <a:ext cx="143282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テキスト ボックス 160"/>
          <p:cNvSpPr txBox="1"/>
          <p:nvPr/>
        </p:nvSpPr>
        <p:spPr>
          <a:xfrm>
            <a:off x="6674365" y="3379058"/>
            <a:ext cx="17140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Answer</a:t>
            </a:r>
            <a:endParaRPr kumimoji="1" lang="ja-JP" altLang="en-US" sz="1200" dirty="0"/>
          </a:p>
        </p:txBody>
      </p:sp>
      <p:sp>
        <p:nvSpPr>
          <p:cNvPr id="94" name="角丸四角形 93"/>
          <p:cNvSpPr/>
          <p:nvPr/>
        </p:nvSpPr>
        <p:spPr>
          <a:xfrm>
            <a:off x="5910794" y="2359913"/>
            <a:ext cx="1685542" cy="21602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b</a:t>
            </a:r>
            <a:r>
              <a:rPr lang="en-US" altLang="ja-JP" sz="1200" dirty="0" smtClean="0"/>
              <a:t>earer </a:t>
            </a:r>
            <a:r>
              <a:rPr lang="en-US" altLang="ja-JP" sz="1200" dirty="0" err="1" smtClean="0"/>
              <a:t>estb</a:t>
            </a:r>
            <a:r>
              <a:rPr lang="en-US" altLang="ja-JP" sz="1200" dirty="0" smtClean="0"/>
              <a:t>.</a:t>
            </a:r>
            <a:endParaRPr kumimoji="1" lang="ja-JP" altLang="en-US" sz="1200" dirty="0"/>
          </a:p>
        </p:txBody>
      </p:sp>
      <p:cxnSp>
        <p:nvCxnSpPr>
          <p:cNvPr id="95" name="直線矢印コネクタ 94"/>
          <p:cNvCxnSpPr/>
          <p:nvPr/>
        </p:nvCxnSpPr>
        <p:spPr>
          <a:xfrm>
            <a:off x="1043608" y="4129738"/>
            <a:ext cx="5709957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テキスト ボックス 95"/>
          <p:cNvSpPr txBox="1"/>
          <p:nvPr/>
        </p:nvSpPr>
        <p:spPr>
          <a:xfrm>
            <a:off x="2521036" y="3883114"/>
            <a:ext cx="898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Accept</a:t>
            </a:r>
            <a:endParaRPr kumimoji="1" lang="ja-JP" altLang="en-US" sz="1200" dirty="0"/>
          </a:p>
        </p:txBody>
      </p:sp>
      <p:sp>
        <p:nvSpPr>
          <p:cNvPr id="97" name="円/楕円 96"/>
          <p:cNvSpPr/>
          <p:nvPr/>
        </p:nvSpPr>
        <p:spPr>
          <a:xfrm>
            <a:off x="6660232" y="3758553"/>
            <a:ext cx="216024" cy="21602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6890225" y="3728065"/>
            <a:ext cx="13882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0B050"/>
                </a:solidFill>
              </a:rPr>
              <a:t>UE context</a:t>
            </a:r>
            <a:r>
              <a:rPr lang="ja-JP" altLang="en-US" sz="1200" b="1" dirty="0">
                <a:solidFill>
                  <a:srgbClr val="00B050"/>
                </a:solidFill>
              </a:rPr>
              <a:t> </a:t>
            </a:r>
            <a:r>
              <a:rPr lang="en-US" altLang="ja-JP" sz="1200" b="1" dirty="0" smtClean="0">
                <a:solidFill>
                  <a:srgbClr val="00B050"/>
                </a:solidFill>
              </a:rPr>
              <a:t>created</a:t>
            </a:r>
            <a:endParaRPr kumimoji="1" lang="ja-JP" altLang="en-US" sz="1200" b="1" dirty="0">
              <a:solidFill>
                <a:srgbClr val="00B050"/>
              </a:solidFill>
            </a:endParaRPr>
          </a:p>
        </p:txBody>
      </p:sp>
      <p:cxnSp>
        <p:nvCxnSpPr>
          <p:cNvPr id="99" name="直線矢印コネクタ 98"/>
          <p:cNvCxnSpPr/>
          <p:nvPr/>
        </p:nvCxnSpPr>
        <p:spPr>
          <a:xfrm>
            <a:off x="1007604" y="2016520"/>
            <a:ext cx="720080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テキスト ボックス 99"/>
          <p:cNvSpPr txBox="1"/>
          <p:nvPr/>
        </p:nvSpPr>
        <p:spPr>
          <a:xfrm>
            <a:off x="1575217" y="1775733"/>
            <a:ext cx="1745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Authentication / Security</a:t>
            </a:r>
            <a:endParaRPr kumimoji="1" lang="ja-JP" altLang="en-US" sz="1200" dirty="0"/>
          </a:p>
        </p:txBody>
      </p:sp>
      <p:cxnSp>
        <p:nvCxnSpPr>
          <p:cNvPr id="101" name="直線矢印コネクタ 100"/>
          <p:cNvCxnSpPr/>
          <p:nvPr/>
        </p:nvCxnSpPr>
        <p:spPr>
          <a:xfrm>
            <a:off x="3887924" y="2262606"/>
            <a:ext cx="2880318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テキスト ボックス 101"/>
          <p:cNvSpPr txBox="1"/>
          <p:nvPr/>
        </p:nvSpPr>
        <p:spPr>
          <a:xfrm>
            <a:off x="5292080" y="1999873"/>
            <a:ext cx="1543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</a:t>
            </a:r>
            <a:endParaRPr kumimoji="1" lang="ja-JP" altLang="en-US" sz="1200" dirty="0"/>
          </a:p>
        </p:txBody>
      </p:sp>
      <p:sp>
        <p:nvSpPr>
          <p:cNvPr id="104" name="角丸四角形 103"/>
          <p:cNvSpPr/>
          <p:nvPr/>
        </p:nvSpPr>
        <p:spPr>
          <a:xfrm>
            <a:off x="3059832" y="3620053"/>
            <a:ext cx="1685542" cy="21602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b</a:t>
            </a:r>
            <a:r>
              <a:rPr lang="en-US" altLang="ja-JP" sz="1200" dirty="0" smtClean="0"/>
              <a:t>earer deletion</a:t>
            </a:r>
            <a:endParaRPr kumimoji="1" lang="ja-JP" altLang="en-US" sz="1200" dirty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82774" y="4110171"/>
            <a:ext cx="924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00B050"/>
                </a:solidFill>
              </a:rPr>
              <a:t>GUTI: </a:t>
            </a:r>
          </a:p>
          <a:p>
            <a:r>
              <a:rPr lang="en-US" altLang="ja-JP" sz="1200" dirty="0" smtClean="0">
                <a:solidFill>
                  <a:srgbClr val="00B050"/>
                </a:solidFill>
              </a:rPr>
              <a:t>dedicated</a:t>
            </a:r>
            <a:r>
              <a:rPr kumimoji="1" lang="en-US" altLang="ja-JP" sz="1200" dirty="0" smtClean="0">
                <a:solidFill>
                  <a:srgbClr val="00B050"/>
                </a:solidFill>
              </a:rPr>
              <a:t> MME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67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en-US" altLang="ja-JP" sz="3600" b="1" dirty="0"/>
              <a:t>GUTI sync: </a:t>
            </a:r>
            <a:r>
              <a:rPr lang="en-US" altLang="ja-JP" sz="3600" b="1" dirty="0" smtClean="0"/>
              <a:t>Solution</a:t>
            </a:r>
            <a:r>
              <a:rPr lang="ja-JP" altLang="en-US" sz="3600" b="1" dirty="0" smtClean="0"/>
              <a:t>（</a:t>
            </a:r>
            <a:r>
              <a:rPr lang="en-US" altLang="ja-JP" sz="3600" b="1" dirty="0" smtClean="0"/>
              <a:t>for no redirect case</a:t>
            </a:r>
            <a:r>
              <a:rPr lang="ja-JP" altLang="en-US" sz="3600" b="1" dirty="0" smtClean="0"/>
              <a:t>）</a:t>
            </a:r>
            <a:endParaRPr kumimoji="1" lang="ja-JP" altLang="en-US" sz="3600" b="1" dirty="0"/>
          </a:p>
        </p:txBody>
      </p:sp>
      <p:sp>
        <p:nvSpPr>
          <p:cNvPr id="70" name="正方形/長方形 69"/>
          <p:cNvSpPr/>
          <p:nvPr/>
        </p:nvSpPr>
        <p:spPr>
          <a:xfrm>
            <a:off x="539552" y="1261687"/>
            <a:ext cx="936104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UE</a:t>
            </a:r>
            <a:endParaRPr kumimoji="1" lang="ja-JP" altLang="en-US" sz="1400" b="1" dirty="0"/>
          </a:p>
        </p:txBody>
      </p:sp>
      <p:sp>
        <p:nvSpPr>
          <p:cNvPr id="71" name="正方形/長方形 70"/>
          <p:cNvSpPr/>
          <p:nvPr/>
        </p:nvSpPr>
        <p:spPr>
          <a:xfrm>
            <a:off x="197971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err="1" smtClean="0"/>
              <a:t>eNB</a:t>
            </a:r>
            <a:endParaRPr kumimoji="1" lang="ja-JP" altLang="en-US" sz="1400" b="1" dirty="0"/>
          </a:p>
        </p:txBody>
      </p:sp>
      <p:sp>
        <p:nvSpPr>
          <p:cNvPr id="72" name="正方形/長方形 71"/>
          <p:cNvSpPr/>
          <p:nvPr/>
        </p:nvSpPr>
        <p:spPr>
          <a:xfrm>
            <a:off x="3419872" y="1261687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 smtClean="0"/>
              <a:t>Old MME/SGSN</a:t>
            </a:r>
            <a:endParaRPr kumimoji="1" lang="ja-JP" altLang="en-US" sz="1200" b="1" dirty="0"/>
          </a:p>
        </p:txBody>
      </p:sp>
      <p:sp>
        <p:nvSpPr>
          <p:cNvPr id="73" name="正方形/長方形 72"/>
          <p:cNvSpPr/>
          <p:nvPr/>
        </p:nvSpPr>
        <p:spPr>
          <a:xfrm>
            <a:off x="486003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new MME</a:t>
            </a:r>
            <a:endParaRPr kumimoji="1" lang="ja-JP" altLang="en-US" sz="1400" b="1" dirty="0"/>
          </a:p>
        </p:txBody>
      </p:sp>
      <p:sp>
        <p:nvSpPr>
          <p:cNvPr id="74" name="正方形/長方形 73"/>
          <p:cNvSpPr/>
          <p:nvPr/>
        </p:nvSpPr>
        <p:spPr>
          <a:xfrm>
            <a:off x="6300192" y="1261687"/>
            <a:ext cx="936104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Dedicated MME</a:t>
            </a:r>
            <a:endParaRPr kumimoji="1" lang="ja-JP" altLang="en-US" sz="1400" b="1" dirty="0"/>
          </a:p>
        </p:txBody>
      </p:sp>
      <p:sp>
        <p:nvSpPr>
          <p:cNvPr id="75" name="正方形/長方形 74"/>
          <p:cNvSpPr/>
          <p:nvPr/>
        </p:nvSpPr>
        <p:spPr>
          <a:xfrm>
            <a:off x="774035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HSS</a:t>
            </a:r>
            <a:endParaRPr kumimoji="1" lang="ja-JP" altLang="en-US" sz="1400" b="1" dirty="0"/>
          </a:p>
        </p:txBody>
      </p:sp>
      <p:cxnSp>
        <p:nvCxnSpPr>
          <p:cNvPr id="76" name="直線コネクタ 75"/>
          <p:cNvCxnSpPr>
            <a:stCxn id="70" idx="2"/>
          </p:cNvCxnSpPr>
          <p:nvPr/>
        </p:nvCxnSpPr>
        <p:spPr>
          <a:xfrm>
            <a:off x="10076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>
            <a:stCxn id="71" idx="2"/>
          </p:cNvCxnSpPr>
          <p:nvPr/>
        </p:nvCxnSpPr>
        <p:spPr>
          <a:xfrm>
            <a:off x="244776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/>
          <p:cNvCxnSpPr>
            <a:stCxn id="72" idx="2"/>
          </p:cNvCxnSpPr>
          <p:nvPr/>
        </p:nvCxnSpPr>
        <p:spPr>
          <a:xfrm>
            <a:off x="388792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/>
          <p:cNvCxnSpPr>
            <a:stCxn id="73" idx="2"/>
          </p:cNvCxnSpPr>
          <p:nvPr/>
        </p:nvCxnSpPr>
        <p:spPr>
          <a:xfrm>
            <a:off x="532808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/>
          <p:cNvCxnSpPr>
            <a:stCxn id="74" idx="2"/>
          </p:cNvCxnSpPr>
          <p:nvPr/>
        </p:nvCxnSpPr>
        <p:spPr>
          <a:xfrm>
            <a:off x="676824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stCxn id="75" idx="2"/>
          </p:cNvCxnSpPr>
          <p:nvPr/>
        </p:nvCxnSpPr>
        <p:spPr>
          <a:xfrm>
            <a:off x="82084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円/楕円 81"/>
          <p:cNvSpPr/>
          <p:nvPr/>
        </p:nvSpPr>
        <p:spPr>
          <a:xfrm>
            <a:off x="3779912" y="1795360"/>
            <a:ext cx="216024" cy="21602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4009905" y="1764872"/>
            <a:ext cx="8738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0B050"/>
                </a:solidFill>
              </a:rPr>
              <a:t>UE context</a:t>
            </a:r>
            <a:endParaRPr kumimoji="1" lang="ja-JP" altLang="en-US" sz="1200" b="1" dirty="0">
              <a:solidFill>
                <a:srgbClr val="00B050"/>
              </a:solidFill>
            </a:endParaRPr>
          </a:p>
        </p:txBody>
      </p:sp>
      <p:cxnSp>
        <p:nvCxnSpPr>
          <p:cNvPr id="84" name="直線矢印コネクタ 83"/>
          <p:cNvCxnSpPr/>
          <p:nvPr/>
        </p:nvCxnSpPr>
        <p:spPr>
          <a:xfrm>
            <a:off x="1007604" y="2144367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テキスト ボックス 84"/>
          <p:cNvSpPr txBox="1"/>
          <p:nvPr/>
        </p:nvSpPr>
        <p:spPr>
          <a:xfrm>
            <a:off x="72249" y="1693735"/>
            <a:ext cx="755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00B050"/>
                </a:solidFill>
              </a:rPr>
              <a:t>GUTI: </a:t>
            </a:r>
          </a:p>
          <a:p>
            <a:r>
              <a:rPr kumimoji="1" lang="en-US" altLang="ja-JP" sz="1200" dirty="0" smtClean="0">
                <a:solidFill>
                  <a:srgbClr val="00B050"/>
                </a:solidFill>
              </a:rPr>
              <a:t>old MME</a:t>
            </a:r>
            <a:endParaRPr kumimoji="1" lang="ja-JP" altLang="en-US" sz="1200" dirty="0">
              <a:solidFill>
                <a:srgbClr val="00B050"/>
              </a:solidFill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1259632" y="1894527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87" name="直線矢印コネクタ 86"/>
          <p:cNvCxnSpPr/>
          <p:nvPr/>
        </p:nvCxnSpPr>
        <p:spPr>
          <a:xfrm>
            <a:off x="2447764" y="2271469"/>
            <a:ext cx="288032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テキスト ボックス 87"/>
          <p:cNvSpPr txBox="1"/>
          <p:nvPr/>
        </p:nvSpPr>
        <p:spPr>
          <a:xfrm>
            <a:off x="3444034" y="2021629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89" name="直線矢印コネクタ 88"/>
          <p:cNvCxnSpPr/>
          <p:nvPr/>
        </p:nvCxnSpPr>
        <p:spPr>
          <a:xfrm>
            <a:off x="3887924" y="2499029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テキスト ボックス 89"/>
          <p:cNvSpPr txBox="1"/>
          <p:nvPr/>
        </p:nvSpPr>
        <p:spPr>
          <a:xfrm>
            <a:off x="4009228" y="2245514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sp>
        <p:nvSpPr>
          <p:cNvPr id="91" name="直角三角形 90"/>
          <p:cNvSpPr/>
          <p:nvPr/>
        </p:nvSpPr>
        <p:spPr>
          <a:xfrm flipH="1" flipV="1">
            <a:off x="3527884" y="2497749"/>
            <a:ext cx="252028" cy="2772971"/>
          </a:xfrm>
          <a:prstGeom prst="rtTriangl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92" name="直線矢印コネクタ 91"/>
          <p:cNvCxnSpPr/>
          <p:nvPr/>
        </p:nvCxnSpPr>
        <p:spPr>
          <a:xfrm>
            <a:off x="3887924" y="2741245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テキスト ボックス 92"/>
          <p:cNvSpPr txBox="1"/>
          <p:nvPr/>
        </p:nvSpPr>
        <p:spPr>
          <a:xfrm>
            <a:off x="3988133" y="2487565"/>
            <a:ext cx="255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(no UE Usage Type)</a:t>
            </a:r>
            <a:endParaRPr kumimoji="1" lang="ja-JP" altLang="en-US" sz="1200" dirty="0"/>
          </a:p>
        </p:txBody>
      </p:sp>
      <p:cxnSp>
        <p:nvCxnSpPr>
          <p:cNvPr id="94" name="直線矢印コネクタ 93"/>
          <p:cNvCxnSpPr/>
          <p:nvPr/>
        </p:nvCxnSpPr>
        <p:spPr>
          <a:xfrm>
            <a:off x="1007604" y="3237739"/>
            <a:ext cx="720080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テキスト ボックス 94"/>
          <p:cNvSpPr txBox="1"/>
          <p:nvPr/>
        </p:nvSpPr>
        <p:spPr>
          <a:xfrm>
            <a:off x="1575217" y="2996952"/>
            <a:ext cx="1745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Authentication / Security</a:t>
            </a:r>
            <a:endParaRPr kumimoji="1" lang="ja-JP" altLang="en-US" sz="1200" dirty="0"/>
          </a:p>
        </p:txBody>
      </p:sp>
      <p:cxnSp>
        <p:nvCxnSpPr>
          <p:cNvPr id="96" name="直線矢印コネクタ 95"/>
          <p:cNvCxnSpPr/>
          <p:nvPr/>
        </p:nvCxnSpPr>
        <p:spPr>
          <a:xfrm>
            <a:off x="3887924" y="3473729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テキスト ボックス 96"/>
          <p:cNvSpPr txBox="1"/>
          <p:nvPr/>
        </p:nvSpPr>
        <p:spPr>
          <a:xfrm>
            <a:off x="3851920" y="3210996"/>
            <a:ext cx="1543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</a:t>
            </a:r>
            <a:endParaRPr kumimoji="1" lang="ja-JP" altLang="en-US" sz="1200" dirty="0"/>
          </a:p>
        </p:txBody>
      </p:sp>
      <p:sp>
        <p:nvSpPr>
          <p:cNvPr id="98" name="角丸四角形 97"/>
          <p:cNvSpPr/>
          <p:nvPr/>
        </p:nvSpPr>
        <p:spPr>
          <a:xfrm>
            <a:off x="4499992" y="3561983"/>
            <a:ext cx="1685542" cy="21602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b</a:t>
            </a:r>
            <a:r>
              <a:rPr lang="en-US" altLang="ja-JP" sz="1200" dirty="0" smtClean="0"/>
              <a:t>earer </a:t>
            </a:r>
            <a:r>
              <a:rPr lang="en-US" altLang="ja-JP" sz="1200" dirty="0" err="1" smtClean="0"/>
              <a:t>estb</a:t>
            </a:r>
            <a:r>
              <a:rPr lang="en-US" altLang="ja-JP" sz="1200" dirty="0" smtClean="0"/>
              <a:t>.</a:t>
            </a:r>
            <a:endParaRPr kumimoji="1" lang="ja-JP" altLang="en-US" sz="1200" dirty="0"/>
          </a:p>
        </p:txBody>
      </p:sp>
      <p:cxnSp>
        <p:nvCxnSpPr>
          <p:cNvPr id="99" name="直線矢印コネクタ 98"/>
          <p:cNvCxnSpPr/>
          <p:nvPr/>
        </p:nvCxnSpPr>
        <p:spPr>
          <a:xfrm>
            <a:off x="5342763" y="4030243"/>
            <a:ext cx="2865641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テキスト ボックス 99"/>
          <p:cNvSpPr txBox="1"/>
          <p:nvPr/>
        </p:nvSpPr>
        <p:spPr>
          <a:xfrm>
            <a:off x="5893132" y="3778007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Request</a:t>
            </a:r>
            <a:endParaRPr kumimoji="1" lang="ja-JP" altLang="en-US" sz="1200" dirty="0"/>
          </a:p>
        </p:txBody>
      </p:sp>
      <p:cxnSp>
        <p:nvCxnSpPr>
          <p:cNvPr id="101" name="直線矢印コネクタ 100"/>
          <p:cNvCxnSpPr/>
          <p:nvPr/>
        </p:nvCxnSpPr>
        <p:spPr>
          <a:xfrm>
            <a:off x="3887924" y="4265356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テキスト ボックス 101"/>
          <p:cNvSpPr txBox="1"/>
          <p:nvPr/>
        </p:nvSpPr>
        <p:spPr>
          <a:xfrm>
            <a:off x="5180330" y="4018732"/>
            <a:ext cx="1735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Request</a:t>
            </a:r>
            <a:endParaRPr kumimoji="1" lang="ja-JP" altLang="en-US" sz="1200" dirty="0"/>
          </a:p>
        </p:txBody>
      </p:sp>
      <p:cxnSp>
        <p:nvCxnSpPr>
          <p:cNvPr id="103" name="直線矢印コネクタ 102"/>
          <p:cNvCxnSpPr/>
          <p:nvPr/>
        </p:nvCxnSpPr>
        <p:spPr>
          <a:xfrm>
            <a:off x="3887924" y="4498087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テキスト ボックス 103"/>
          <p:cNvSpPr txBox="1"/>
          <p:nvPr/>
        </p:nvSpPr>
        <p:spPr>
          <a:xfrm>
            <a:off x="5029167" y="4259519"/>
            <a:ext cx="2037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Acknowledge</a:t>
            </a:r>
            <a:endParaRPr kumimoji="1" lang="ja-JP" altLang="en-US" sz="1200" dirty="0"/>
          </a:p>
        </p:txBody>
      </p:sp>
      <p:cxnSp>
        <p:nvCxnSpPr>
          <p:cNvPr id="105" name="直線矢印コネクタ 104"/>
          <p:cNvCxnSpPr/>
          <p:nvPr/>
        </p:nvCxnSpPr>
        <p:spPr>
          <a:xfrm>
            <a:off x="5342763" y="4734077"/>
            <a:ext cx="286564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テキスト ボックス 105"/>
          <p:cNvSpPr txBox="1"/>
          <p:nvPr/>
        </p:nvSpPr>
        <p:spPr>
          <a:xfrm>
            <a:off x="5911213" y="4480397"/>
            <a:ext cx="17140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Answer</a:t>
            </a:r>
            <a:endParaRPr kumimoji="1" lang="ja-JP" altLang="en-US" sz="1200" dirty="0"/>
          </a:p>
        </p:txBody>
      </p:sp>
      <p:sp>
        <p:nvSpPr>
          <p:cNvPr id="107" name="円/楕円 106"/>
          <p:cNvSpPr/>
          <p:nvPr/>
        </p:nvSpPr>
        <p:spPr>
          <a:xfrm>
            <a:off x="5234221" y="4816607"/>
            <a:ext cx="216024" cy="21602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8" name="テキスト ボックス 107"/>
          <p:cNvSpPr txBox="1"/>
          <p:nvPr/>
        </p:nvSpPr>
        <p:spPr>
          <a:xfrm>
            <a:off x="5464214" y="4786119"/>
            <a:ext cx="13882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0B050"/>
                </a:solidFill>
              </a:rPr>
              <a:t>UE context created</a:t>
            </a:r>
            <a:endParaRPr kumimoji="1" lang="ja-JP" altLang="en-US" sz="1200" b="1" dirty="0">
              <a:solidFill>
                <a:srgbClr val="00B050"/>
              </a:solidFill>
            </a:endParaRPr>
          </a:p>
        </p:txBody>
      </p:sp>
      <p:sp>
        <p:nvSpPr>
          <p:cNvPr id="111" name="テキスト ボックス 110"/>
          <p:cNvSpPr txBox="1"/>
          <p:nvPr/>
        </p:nvSpPr>
        <p:spPr>
          <a:xfrm>
            <a:off x="2968297" y="3472285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i="1" dirty="0" smtClean="0">
                <a:solidFill>
                  <a:srgbClr val="00B050"/>
                </a:solidFill>
              </a:rPr>
              <a:t>UE Context</a:t>
            </a:r>
          </a:p>
          <a:p>
            <a:r>
              <a:rPr kumimoji="1" lang="en-US" altLang="ja-JP" sz="1200" b="1" i="1" dirty="0" smtClean="0">
                <a:solidFill>
                  <a:srgbClr val="00B050"/>
                </a:solidFill>
              </a:rPr>
              <a:t>Guard Timer</a:t>
            </a:r>
            <a:endParaRPr kumimoji="1" lang="ja-JP" altLang="en-US" sz="1200" b="1" i="1" dirty="0">
              <a:solidFill>
                <a:srgbClr val="00B050"/>
              </a:solidFill>
            </a:endParaRPr>
          </a:p>
        </p:txBody>
      </p:sp>
      <p:cxnSp>
        <p:nvCxnSpPr>
          <p:cNvPr id="135" name="直線矢印コネクタ 134"/>
          <p:cNvCxnSpPr/>
          <p:nvPr/>
        </p:nvCxnSpPr>
        <p:spPr>
          <a:xfrm>
            <a:off x="5342762" y="2917871"/>
            <a:ext cx="2865641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テキスト ボックス 135"/>
          <p:cNvSpPr txBox="1"/>
          <p:nvPr/>
        </p:nvSpPr>
        <p:spPr>
          <a:xfrm>
            <a:off x="5893131" y="2665635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Update Location Request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137" name="直線矢印コネクタ 136"/>
          <p:cNvCxnSpPr/>
          <p:nvPr/>
        </p:nvCxnSpPr>
        <p:spPr>
          <a:xfrm>
            <a:off x="5342762" y="3135755"/>
            <a:ext cx="2865641" cy="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テキスト ボックス 137"/>
          <p:cNvSpPr txBox="1"/>
          <p:nvPr/>
        </p:nvSpPr>
        <p:spPr>
          <a:xfrm>
            <a:off x="5911212" y="2882075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Update Location Answer (UE Usage Type)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39" name="円/楕円 138"/>
          <p:cNvSpPr/>
          <p:nvPr/>
        </p:nvSpPr>
        <p:spPr>
          <a:xfrm>
            <a:off x="3779912" y="5270721"/>
            <a:ext cx="216024" cy="216024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prstDash val="sysDot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4009905" y="5240233"/>
            <a:ext cx="13951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00B050"/>
                </a:solidFill>
              </a:rPr>
              <a:t>UE context deleted</a:t>
            </a:r>
            <a:endParaRPr kumimoji="1" lang="ja-JP" altLang="en-US" sz="1200" b="1" dirty="0">
              <a:solidFill>
                <a:srgbClr val="00B050"/>
              </a:solidFill>
            </a:endParaRPr>
          </a:p>
        </p:txBody>
      </p:sp>
      <p:cxnSp>
        <p:nvCxnSpPr>
          <p:cNvPr id="141" name="直線矢印コネクタ 140"/>
          <p:cNvCxnSpPr/>
          <p:nvPr/>
        </p:nvCxnSpPr>
        <p:spPr>
          <a:xfrm>
            <a:off x="1043608" y="5137850"/>
            <a:ext cx="4284476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テキスト ボックス 141"/>
          <p:cNvSpPr txBox="1"/>
          <p:nvPr/>
        </p:nvSpPr>
        <p:spPr>
          <a:xfrm>
            <a:off x="2521036" y="4891226"/>
            <a:ext cx="898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Accept</a:t>
            </a:r>
            <a:endParaRPr kumimoji="1" lang="ja-JP" altLang="en-US" sz="1200" dirty="0"/>
          </a:p>
        </p:txBody>
      </p:sp>
      <p:sp>
        <p:nvSpPr>
          <p:cNvPr id="143" name="角丸四角形 142"/>
          <p:cNvSpPr/>
          <p:nvPr/>
        </p:nvSpPr>
        <p:spPr>
          <a:xfrm>
            <a:off x="3059832" y="4653136"/>
            <a:ext cx="1685542" cy="21602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b</a:t>
            </a:r>
            <a:r>
              <a:rPr lang="en-US" altLang="ja-JP" sz="1200" dirty="0" smtClean="0"/>
              <a:t>earer deletion</a:t>
            </a:r>
            <a:endParaRPr kumimoji="1" lang="ja-JP" altLang="en-US" sz="1200" dirty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82774" y="5158933"/>
            <a:ext cx="92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00B050"/>
                </a:solidFill>
              </a:rPr>
              <a:t>GUTI: </a:t>
            </a:r>
          </a:p>
          <a:p>
            <a:r>
              <a:rPr lang="en-US" altLang="ja-JP" sz="1200" dirty="0">
                <a:solidFill>
                  <a:srgbClr val="00B050"/>
                </a:solidFill>
              </a:rPr>
              <a:t>n</a:t>
            </a:r>
            <a:r>
              <a:rPr lang="en-US" altLang="ja-JP" sz="1200" dirty="0" smtClean="0">
                <a:solidFill>
                  <a:srgbClr val="00B050"/>
                </a:solidFill>
              </a:rPr>
              <a:t>ew </a:t>
            </a:r>
            <a:r>
              <a:rPr kumimoji="1" lang="en-US" altLang="ja-JP" sz="1200" dirty="0" smtClean="0">
                <a:solidFill>
                  <a:srgbClr val="00B050"/>
                </a:solidFill>
              </a:rPr>
              <a:t>MME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24F6C-A76C-451C-8EF3-B0FF562FA237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56" name="角丸四角形吹き出し 33"/>
          <p:cNvSpPr/>
          <p:nvPr/>
        </p:nvSpPr>
        <p:spPr>
          <a:xfrm>
            <a:off x="7884368" y="1772816"/>
            <a:ext cx="2123728" cy="805787"/>
          </a:xfrm>
          <a:prstGeom prst="wedgeRoundRectCallout">
            <a:avLst>
              <a:gd name="adj1" fmla="val -74977"/>
              <a:gd name="adj2" fmla="val 63380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b="1" dirty="0"/>
              <a:t>Modified ULR/ULA to not perform cancel location at old </a:t>
            </a:r>
            <a:r>
              <a:rPr lang="en-US" altLang="ja-JP" sz="1200" b="1" dirty="0" smtClean="0"/>
              <a:t>MME. Answer includes UE </a:t>
            </a:r>
            <a:r>
              <a:rPr lang="en-US" altLang="ja-JP" sz="1200" b="1" dirty="0"/>
              <a:t>Usage type</a:t>
            </a:r>
          </a:p>
        </p:txBody>
      </p:sp>
    </p:spTree>
    <p:extLst>
      <p:ext uri="{BB962C8B-B14F-4D97-AF65-F5344CB8AC3E}">
        <p14:creationId xmlns:p14="http://schemas.microsoft.com/office/powerpoint/2010/main" val="2397820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674</Words>
  <Application>Microsoft Macintosh PowerPoint</Application>
  <PresentationFormat>On-screen Show (4:3)</PresentationFormat>
  <Paragraphs>174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​​テーマ</vt:lpstr>
      <vt:lpstr>[DECOR] Solution for GUTI sync</vt:lpstr>
      <vt:lpstr>What is GUTI sync issue?</vt:lpstr>
      <vt:lpstr>The case we could face this issue</vt:lpstr>
      <vt:lpstr>GUTI sync: Solution (for redirect case)  (1of2)</vt:lpstr>
      <vt:lpstr>GUTI sync: Solution (for redirect case) (2of2)</vt:lpstr>
      <vt:lpstr>GUTI sync: Solution（for no redirect case）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[DECOR] Discussion on GUTI sync</dc:title>
  <dc:creator>nttdocomo</dc:creator>
  <cp:lastModifiedBy>irfan ali</cp:lastModifiedBy>
  <cp:revision>38</cp:revision>
  <dcterms:created xsi:type="dcterms:W3CDTF">2015-03-18T03:35:10Z</dcterms:created>
  <dcterms:modified xsi:type="dcterms:W3CDTF">2015-04-07T09:00:54Z</dcterms:modified>
</cp:coreProperties>
</file>