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72" r:id="rId3"/>
    <p:sldId id="258" r:id="rId4"/>
    <p:sldId id="259" r:id="rId5"/>
    <p:sldId id="261" r:id="rId6"/>
    <p:sldId id="262" r:id="rId7"/>
    <p:sldId id="264" r:id="rId8"/>
    <p:sldId id="263" r:id="rId9"/>
    <p:sldId id="271" r:id="rId10"/>
    <p:sldId id="265" r:id="rId11"/>
    <p:sldId id="267" r:id="rId12"/>
    <p:sldId id="269" r:id="rId13"/>
    <p:sldId id="268" r:id="rId14"/>
    <p:sldId id="270" r:id="rId1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35" autoAdjust="0"/>
    <p:restoredTop sz="94660"/>
  </p:normalViewPr>
  <p:slideViewPr>
    <p:cSldViewPr showGuides="1">
      <p:cViewPr varScale="1">
        <p:scale>
          <a:sx n="69" d="100"/>
          <a:sy n="69" d="100"/>
        </p:scale>
        <p:origin x="-1530" y="-102"/>
      </p:cViewPr>
      <p:guideLst>
        <p:guide orient="horz" pos="2296"/>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en-GB"/>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456C41-B742-4866-BD81-78E8DD7C3CE8}" type="datetimeFigureOut">
              <a:rPr kumimoji="1" lang="en-GB" smtClean="0"/>
              <a:t>07/04/2015</a:t>
            </a:fld>
            <a:endParaRPr kumimoji="1" lang="en-GB"/>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en-GB"/>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158E27-0C15-45F5-A01F-D54D0F23F2FB}" type="slidenum">
              <a:rPr kumimoji="1" lang="en-GB" smtClean="0"/>
              <a:t>‹#›</a:t>
            </a:fld>
            <a:endParaRPr kumimoji="1" lang="en-GB"/>
          </a:p>
        </p:txBody>
      </p:sp>
    </p:spTree>
    <p:extLst>
      <p:ext uri="{BB962C8B-B14F-4D97-AF65-F5344CB8AC3E}">
        <p14:creationId xmlns:p14="http://schemas.microsoft.com/office/powerpoint/2010/main" val="39325819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en-GB"/>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en-GB"/>
          </a:p>
        </p:txBody>
      </p:sp>
      <p:sp>
        <p:nvSpPr>
          <p:cNvPr id="4" name="日付プレースホルダー 3"/>
          <p:cNvSpPr>
            <a:spLocks noGrp="1"/>
          </p:cNvSpPr>
          <p:nvPr>
            <p:ph type="dt" sz="half" idx="10"/>
          </p:nvPr>
        </p:nvSpPr>
        <p:spPr/>
        <p:txBody>
          <a:bodyPr/>
          <a:lstStyle/>
          <a:p>
            <a:fld id="{383D24FF-C5F1-432C-99AE-688869C70D3A}" type="datetime1">
              <a:rPr kumimoji="1" lang="en-GB" smtClean="0"/>
              <a:t>07/04/2015</a:t>
            </a:fld>
            <a:endParaRPr kumimoji="1" lang="en-GB"/>
          </a:p>
        </p:txBody>
      </p:sp>
      <p:sp>
        <p:nvSpPr>
          <p:cNvPr id="5" name="フッター プレースホルダー 4"/>
          <p:cNvSpPr>
            <a:spLocks noGrp="1"/>
          </p:cNvSpPr>
          <p:nvPr>
            <p:ph type="ftr" sz="quarter" idx="11"/>
          </p:nvPr>
        </p:nvSpPr>
        <p:spPr/>
        <p:txBody>
          <a:bodyPr/>
          <a:lstStyle/>
          <a:p>
            <a:endParaRPr kumimoji="1" lang="en-GB"/>
          </a:p>
        </p:txBody>
      </p:sp>
      <p:sp>
        <p:nvSpPr>
          <p:cNvPr id="6" name="スライド番号プレースホルダー 5"/>
          <p:cNvSpPr>
            <a:spLocks noGrp="1"/>
          </p:cNvSpPr>
          <p:nvPr>
            <p:ph type="sldNum" sz="quarter" idx="12"/>
          </p:nvPr>
        </p:nvSpPr>
        <p:spPr/>
        <p:txBody>
          <a:bodyPr/>
          <a:lstStyle/>
          <a:p>
            <a:fld id="{28AA12B7-7D25-4173-A58F-539FBEA49022}" type="slidenum">
              <a:rPr kumimoji="1" lang="en-GB" smtClean="0"/>
              <a:t>‹#›</a:t>
            </a:fld>
            <a:endParaRPr kumimoji="1" lang="en-GB"/>
          </a:p>
        </p:txBody>
      </p:sp>
    </p:spTree>
    <p:extLst>
      <p:ext uri="{BB962C8B-B14F-4D97-AF65-F5344CB8AC3E}">
        <p14:creationId xmlns:p14="http://schemas.microsoft.com/office/powerpoint/2010/main" val="2797346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en-GB"/>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4" name="日付プレースホルダー 3"/>
          <p:cNvSpPr>
            <a:spLocks noGrp="1"/>
          </p:cNvSpPr>
          <p:nvPr>
            <p:ph type="dt" sz="half" idx="10"/>
          </p:nvPr>
        </p:nvSpPr>
        <p:spPr/>
        <p:txBody>
          <a:bodyPr/>
          <a:lstStyle/>
          <a:p>
            <a:fld id="{9A5F9B1F-8698-4601-90EF-FA372DC63494}" type="datetime1">
              <a:rPr kumimoji="1" lang="en-GB" smtClean="0"/>
              <a:t>07/04/2015</a:t>
            </a:fld>
            <a:endParaRPr kumimoji="1" lang="en-GB"/>
          </a:p>
        </p:txBody>
      </p:sp>
      <p:sp>
        <p:nvSpPr>
          <p:cNvPr id="5" name="フッター プレースホルダー 4"/>
          <p:cNvSpPr>
            <a:spLocks noGrp="1"/>
          </p:cNvSpPr>
          <p:nvPr>
            <p:ph type="ftr" sz="quarter" idx="11"/>
          </p:nvPr>
        </p:nvSpPr>
        <p:spPr/>
        <p:txBody>
          <a:bodyPr/>
          <a:lstStyle/>
          <a:p>
            <a:endParaRPr kumimoji="1" lang="en-GB"/>
          </a:p>
        </p:txBody>
      </p:sp>
      <p:sp>
        <p:nvSpPr>
          <p:cNvPr id="6" name="スライド番号プレースホルダー 5"/>
          <p:cNvSpPr>
            <a:spLocks noGrp="1"/>
          </p:cNvSpPr>
          <p:nvPr>
            <p:ph type="sldNum" sz="quarter" idx="12"/>
          </p:nvPr>
        </p:nvSpPr>
        <p:spPr/>
        <p:txBody>
          <a:bodyPr/>
          <a:lstStyle/>
          <a:p>
            <a:fld id="{28AA12B7-7D25-4173-A58F-539FBEA49022}" type="slidenum">
              <a:rPr kumimoji="1" lang="en-GB" smtClean="0"/>
              <a:t>‹#›</a:t>
            </a:fld>
            <a:endParaRPr kumimoji="1" lang="en-GB"/>
          </a:p>
        </p:txBody>
      </p:sp>
    </p:spTree>
    <p:extLst>
      <p:ext uri="{BB962C8B-B14F-4D97-AF65-F5344CB8AC3E}">
        <p14:creationId xmlns:p14="http://schemas.microsoft.com/office/powerpoint/2010/main" val="992374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en-GB"/>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4" name="日付プレースホルダー 3"/>
          <p:cNvSpPr>
            <a:spLocks noGrp="1"/>
          </p:cNvSpPr>
          <p:nvPr>
            <p:ph type="dt" sz="half" idx="10"/>
          </p:nvPr>
        </p:nvSpPr>
        <p:spPr/>
        <p:txBody>
          <a:bodyPr/>
          <a:lstStyle/>
          <a:p>
            <a:fld id="{4416C960-1902-4F57-98FE-455665D4F845}" type="datetime1">
              <a:rPr kumimoji="1" lang="en-GB" smtClean="0"/>
              <a:t>07/04/2015</a:t>
            </a:fld>
            <a:endParaRPr kumimoji="1" lang="en-GB"/>
          </a:p>
        </p:txBody>
      </p:sp>
      <p:sp>
        <p:nvSpPr>
          <p:cNvPr id="5" name="フッター プレースホルダー 4"/>
          <p:cNvSpPr>
            <a:spLocks noGrp="1"/>
          </p:cNvSpPr>
          <p:nvPr>
            <p:ph type="ftr" sz="quarter" idx="11"/>
          </p:nvPr>
        </p:nvSpPr>
        <p:spPr/>
        <p:txBody>
          <a:bodyPr/>
          <a:lstStyle/>
          <a:p>
            <a:endParaRPr kumimoji="1" lang="en-GB"/>
          </a:p>
        </p:txBody>
      </p:sp>
      <p:sp>
        <p:nvSpPr>
          <p:cNvPr id="6" name="スライド番号プレースホルダー 5"/>
          <p:cNvSpPr>
            <a:spLocks noGrp="1"/>
          </p:cNvSpPr>
          <p:nvPr>
            <p:ph type="sldNum" sz="quarter" idx="12"/>
          </p:nvPr>
        </p:nvSpPr>
        <p:spPr/>
        <p:txBody>
          <a:bodyPr/>
          <a:lstStyle/>
          <a:p>
            <a:fld id="{28AA12B7-7D25-4173-A58F-539FBEA49022}" type="slidenum">
              <a:rPr kumimoji="1" lang="en-GB" smtClean="0"/>
              <a:t>‹#›</a:t>
            </a:fld>
            <a:endParaRPr kumimoji="1" lang="en-GB"/>
          </a:p>
        </p:txBody>
      </p:sp>
    </p:spTree>
    <p:extLst>
      <p:ext uri="{BB962C8B-B14F-4D97-AF65-F5344CB8AC3E}">
        <p14:creationId xmlns:p14="http://schemas.microsoft.com/office/powerpoint/2010/main" val="1036545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en-GB"/>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4" name="日付プレースホルダー 3"/>
          <p:cNvSpPr>
            <a:spLocks noGrp="1"/>
          </p:cNvSpPr>
          <p:nvPr>
            <p:ph type="dt" sz="half" idx="10"/>
          </p:nvPr>
        </p:nvSpPr>
        <p:spPr/>
        <p:txBody>
          <a:bodyPr/>
          <a:lstStyle/>
          <a:p>
            <a:fld id="{E63BD422-97B1-40A2-A10C-C615AD3186FB}" type="datetime1">
              <a:rPr kumimoji="1" lang="en-GB" smtClean="0"/>
              <a:t>07/04/2015</a:t>
            </a:fld>
            <a:endParaRPr kumimoji="1" lang="en-GB"/>
          </a:p>
        </p:txBody>
      </p:sp>
      <p:sp>
        <p:nvSpPr>
          <p:cNvPr id="5" name="フッター プレースホルダー 4"/>
          <p:cNvSpPr>
            <a:spLocks noGrp="1"/>
          </p:cNvSpPr>
          <p:nvPr>
            <p:ph type="ftr" sz="quarter" idx="11"/>
          </p:nvPr>
        </p:nvSpPr>
        <p:spPr/>
        <p:txBody>
          <a:bodyPr/>
          <a:lstStyle/>
          <a:p>
            <a:endParaRPr kumimoji="1" lang="en-GB"/>
          </a:p>
        </p:txBody>
      </p:sp>
      <p:sp>
        <p:nvSpPr>
          <p:cNvPr id="6" name="スライド番号プレースホルダー 5"/>
          <p:cNvSpPr>
            <a:spLocks noGrp="1"/>
          </p:cNvSpPr>
          <p:nvPr>
            <p:ph type="sldNum" sz="quarter" idx="12"/>
          </p:nvPr>
        </p:nvSpPr>
        <p:spPr/>
        <p:txBody>
          <a:bodyPr/>
          <a:lstStyle/>
          <a:p>
            <a:fld id="{28AA12B7-7D25-4173-A58F-539FBEA49022}" type="slidenum">
              <a:rPr kumimoji="1" lang="en-GB" smtClean="0"/>
              <a:t>‹#›</a:t>
            </a:fld>
            <a:endParaRPr kumimoji="1" lang="en-GB"/>
          </a:p>
        </p:txBody>
      </p:sp>
    </p:spTree>
    <p:extLst>
      <p:ext uri="{BB962C8B-B14F-4D97-AF65-F5344CB8AC3E}">
        <p14:creationId xmlns:p14="http://schemas.microsoft.com/office/powerpoint/2010/main" val="3268972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en-GB"/>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04D44393-C3B5-4ED0-9BB4-F3F2A5428460}" type="datetime1">
              <a:rPr kumimoji="1" lang="en-GB" smtClean="0"/>
              <a:t>07/04/2015</a:t>
            </a:fld>
            <a:endParaRPr kumimoji="1" lang="en-GB"/>
          </a:p>
        </p:txBody>
      </p:sp>
      <p:sp>
        <p:nvSpPr>
          <p:cNvPr id="5" name="フッター プレースホルダー 4"/>
          <p:cNvSpPr>
            <a:spLocks noGrp="1"/>
          </p:cNvSpPr>
          <p:nvPr>
            <p:ph type="ftr" sz="quarter" idx="11"/>
          </p:nvPr>
        </p:nvSpPr>
        <p:spPr/>
        <p:txBody>
          <a:bodyPr/>
          <a:lstStyle/>
          <a:p>
            <a:endParaRPr kumimoji="1" lang="en-GB"/>
          </a:p>
        </p:txBody>
      </p:sp>
      <p:sp>
        <p:nvSpPr>
          <p:cNvPr id="6" name="スライド番号プレースホルダー 5"/>
          <p:cNvSpPr>
            <a:spLocks noGrp="1"/>
          </p:cNvSpPr>
          <p:nvPr>
            <p:ph type="sldNum" sz="quarter" idx="12"/>
          </p:nvPr>
        </p:nvSpPr>
        <p:spPr/>
        <p:txBody>
          <a:bodyPr/>
          <a:lstStyle/>
          <a:p>
            <a:fld id="{28AA12B7-7D25-4173-A58F-539FBEA49022}" type="slidenum">
              <a:rPr kumimoji="1" lang="en-GB" smtClean="0"/>
              <a:t>‹#›</a:t>
            </a:fld>
            <a:endParaRPr kumimoji="1" lang="en-GB"/>
          </a:p>
        </p:txBody>
      </p:sp>
    </p:spTree>
    <p:extLst>
      <p:ext uri="{BB962C8B-B14F-4D97-AF65-F5344CB8AC3E}">
        <p14:creationId xmlns:p14="http://schemas.microsoft.com/office/powerpoint/2010/main" val="16332666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en-GB"/>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5" name="日付プレースホルダー 4"/>
          <p:cNvSpPr>
            <a:spLocks noGrp="1"/>
          </p:cNvSpPr>
          <p:nvPr>
            <p:ph type="dt" sz="half" idx="10"/>
          </p:nvPr>
        </p:nvSpPr>
        <p:spPr/>
        <p:txBody>
          <a:bodyPr/>
          <a:lstStyle/>
          <a:p>
            <a:fld id="{F67B5DFC-9BBB-4005-B420-9776A0B38236}" type="datetime1">
              <a:rPr kumimoji="1" lang="en-GB" smtClean="0"/>
              <a:t>07/04/2015</a:t>
            </a:fld>
            <a:endParaRPr kumimoji="1" lang="en-GB"/>
          </a:p>
        </p:txBody>
      </p:sp>
      <p:sp>
        <p:nvSpPr>
          <p:cNvPr id="6" name="フッター プレースホルダー 5"/>
          <p:cNvSpPr>
            <a:spLocks noGrp="1"/>
          </p:cNvSpPr>
          <p:nvPr>
            <p:ph type="ftr" sz="quarter" idx="11"/>
          </p:nvPr>
        </p:nvSpPr>
        <p:spPr/>
        <p:txBody>
          <a:bodyPr/>
          <a:lstStyle/>
          <a:p>
            <a:endParaRPr kumimoji="1" lang="en-GB"/>
          </a:p>
        </p:txBody>
      </p:sp>
      <p:sp>
        <p:nvSpPr>
          <p:cNvPr id="7" name="スライド番号プレースホルダー 6"/>
          <p:cNvSpPr>
            <a:spLocks noGrp="1"/>
          </p:cNvSpPr>
          <p:nvPr>
            <p:ph type="sldNum" sz="quarter" idx="12"/>
          </p:nvPr>
        </p:nvSpPr>
        <p:spPr/>
        <p:txBody>
          <a:bodyPr/>
          <a:lstStyle/>
          <a:p>
            <a:fld id="{28AA12B7-7D25-4173-A58F-539FBEA49022}" type="slidenum">
              <a:rPr kumimoji="1" lang="en-GB" smtClean="0"/>
              <a:t>‹#›</a:t>
            </a:fld>
            <a:endParaRPr kumimoji="1" lang="en-GB"/>
          </a:p>
        </p:txBody>
      </p:sp>
    </p:spTree>
    <p:extLst>
      <p:ext uri="{BB962C8B-B14F-4D97-AF65-F5344CB8AC3E}">
        <p14:creationId xmlns:p14="http://schemas.microsoft.com/office/powerpoint/2010/main" val="13754186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en-GB"/>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7" name="日付プレースホルダー 6"/>
          <p:cNvSpPr>
            <a:spLocks noGrp="1"/>
          </p:cNvSpPr>
          <p:nvPr>
            <p:ph type="dt" sz="half" idx="10"/>
          </p:nvPr>
        </p:nvSpPr>
        <p:spPr/>
        <p:txBody>
          <a:bodyPr/>
          <a:lstStyle/>
          <a:p>
            <a:fld id="{E23168B2-45F5-4F77-ADAA-38BE8CB4251D}" type="datetime1">
              <a:rPr kumimoji="1" lang="en-GB" smtClean="0"/>
              <a:t>07/04/2015</a:t>
            </a:fld>
            <a:endParaRPr kumimoji="1" lang="en-GB"/>
          </a:p>
        </p:txBody>
      </p:sp>
      <p:sp>
        <p:nvSpPr>
          <p:cNvPr id="8" name="フッター プレースホルダー 7"/>
          <p:cNvSpPr>
            <a:spLocks noGrp="1"/>
          </p:cNvSpPr>
          <p:nvPr>
            <p:ph type="ftr" sz="quarter" idx="11"/>
          </p:nvPr>
        </p:nvSpPr>
        <p:spPr/>
        <p:txBody>
          <a:bodyPr/>
          <a:lstStyle/>
          <a:p>
            <a:endParaRPr kumimoji="1" lang="en-GB"/>
          </a:p>
        </p:txBody>
      </p:sp>
      <p:sp>
        <p:nvSpPr>
          <p:cNvPr id="9" name="スライド番号プレースホルダー 8"/>
          <p:cNvSpPr>
            <a:spLocks noGrp="1"/>
          </p:cNvSpPr>
          <p:nvPr>
            <p:ph type="sldNum" sz="quarter" idx="12"/>
          </p:nvPr>
        </p:nvSpPr>
        <p:spPr/>
        <p:txBody>
          <a:bodyPr/>
          <a:lstStyle/>
          <a:p>
            <a:fld id="{28AA12B7-7D25-4173-A58F-539FBEA49022}" type="slidenum">
              <a:rPr kumimoji="1" lang="en-GB" smtClean="0"/>
              <a:t>‹#›</a:t>
            </a:fld>
            <a:endParaRPr kumimoji="1" lang="en-GB"/>
          </a:p>
        </p:txBody>
      </p:sp>
    </p:spTree>
    <p:extLst>
      <p:ext uri="{BB962C8B-B14F-4D97-AF65-F5344CB8AC3E}">
        <p14:creationId xmlns:p14="http://schemas.microsoft.com/office/powerpoint/2010/main" val="4163100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en-GB"/>
          </a:p>
        </p:txBody>
      </p:sp>
      <p:sp>
        <p:nvSpPr>
          <p:cNvPr id="3" name="日付プレースホルダー 2"/>
          <p:cNvSpPr>
            <a:spLocks noGrp="1"/>
          </p:cNvSpPr>
          <p:nvPr>
            <p:ph type="dt" sz="half" idx="10"/>
          </p:nvPr>
        </p:nvSpPr>
        <p:spPr/>
        <p:txBody>
          <a:bodyPr/>
          <a:lstStyle/>
          <a:p>
            <a:fld id="{6EAA8DF4-A547-4786-B16F-2EFDFD09F6DC}" type="datetime1">
              <a:rPr kumimoji="1" lang="en-GB" smtClean="0"/>
              <a:t>07/04/2015</a:t>
            </a:fld>
            <a:endParaRPr kumimoji="1" lang="en-GB"/>
          </a:p>
        </p:txBody>
      </p:sp>
      <p:sp>
        <p:nvSpPr>
          <p:cNvPr id="4" name="フッター プレースホルダー 3"/>
          <p:cNvSpPr>
            <a:spLocks noGrp="1"/>
          </p:cNvSpPr>
          <p:nvPr>
            <p:ph type="ftr" sz="quarter" idx="11"/>
          </p:nvPr>
        </p:nvSpPr>
        <p:spPr/>
        <p:txBody>
          <a:bodyPr/>
          <a:lstStyle/>
          <a:p>
            <a:endParaRPr kumimoji="1" lang="en-GB"/>
          </a:p>
        </p:txBody>
      </p:sp>
      <p:sp>
        <p:nvSpPr>
          <p:cNvPr id="5" name="スライド番号プレースホルダー 4"/>
          <p:cNvSpPr>
            <a:spLocks noGrp="1"/>
          </p:cNvSpPr>
          <p:nvPr>
            <p:ph type="sldNum" sz="quarter" idx="12"/>
          </p:nvPr>
        </p:nvSpPr>
        <p:spPr/>
        <p:txBody>
          <a:bodyPr/>
          <a:lstStyle/>
          <a:p>
            <a:fld id="{28AA12B7-7D25-4173-A58F-539FBEA49022}" type="slidenum">
              <a:rPr kumimoji="1" lang="en-GB" smtClean="0"/>
              <a:t>‹#›</a:t>
            </a:fld>
            <a:endParaRPr kumimoji="1" lang="en-GB"/>
          </a:p>
        </p:txBody>
      </p:sp>
    </p:spTree>
    <p:extLst>
      <p:ext uri="{BB962C8B-B14F-4D97-AF65-F5344CB8AC3E}">
        <p14:creationId xmlns:p14="http://schemas.microsoft.com/office/powerpoint/2010/main" val="27355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E63535A-BDA0-4D73-97D6-B493608A3BF0}" type="datetime1">
              <a:rPr kumimoji="1" lang="en-GB" smtClean="0"/>
              <a:t>07/04/2015</a:t>
            </a:fld>
            <a:endParaRPr kumimoji="1" lang="en-GB"/>
          </a:p>
        </p:txBody>
      </p:sp>
      <p:sp>
        <p:nvSpPr>
          <p:cNvPr id="3" name="フッター プレースホルダー 2"/>
          <p:cNvSpPr>
            <a:spLocks noGrp="1"/>
          </p:cNvSpPr>
          <p:nvPr>
            <p:ph type="ftr" sz="quarter" idx="11"/>
          </p:nvPr>
        </p:nvSpPr>
        <p:spPr/>
        <p:txBody>
          <a:bodyPr/>
          <a:lstStyle/>
          <a:p>
            <a:endParaRPr kumimoji="1" lang="en-GB"/>
          </a:p>
        </p:txBody>
      </p:sp>
      <p:sp>
        <p:nvSpPr>
          <p:cNvPr id="4" name="スライド番号プレースホルダー 3"/>
          <p:cNvSpPr>
            <a:spLocks noGrp="1"/>
          </p:cNvSpPr>
          <p:nvPr>
            <p:ph type="sldNum" sz="quarter" idx="12"/>
          </p:nvPr>
        </p:nvSpPr>
        <p:spPr/>
        <p:txBody>
          <a:bodyPr/>
          <a:lstStyle/>
          <a:p>
            <a:fld id="{28AA12B7-7D25-4173-A58F-539FBEA49022}" type="slidenum">
              <a:rPr kumimoji="1" lang="en-GB" smtClean="0"/>
              <a:t>‹#›</a:t>
            </a:fld>
            <a:endParaRPr kumimoji="1" lang="en-GB"/>
          </a:p>
        </p:txBody>
      </p:sp>
    </p:spTree>
    <p:extLst>
      <p:ext uri="{BB962C8B-B14F-4D97-AF65-F5344CB8AC3E}">
        <p14:creationId xmlns:p14="http://schemas.microsoft.com/office/powerpoint/2010/main" val="182277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en-GB"/>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778D5BBF-F7F9-4747-9D50-8DBA6F7BBA88}" type="datetime1">
              <a:rPr kumimoji="1" lang="en-GB" smtClean="0"/>
              <a:t>07/04/2015</a:t>
            </a:fld>
            <a:endParaRPr kumimoji="1" lang="en-GB"/>
          </a:p>
        </p:txBody>
      </p:sp>
      <p:sp>
        <p:nvSpPr>
          <p:cNvPr id="6" name="フッター プレースホルダー 5"/>
          <p:cNvSpPr>
            <a:spLocks noGrp="1"/>
          </p:cNvSpPr>
          <p:nvPr>
            <p:ph type="ftr" sz="quarter" idx="11"/>
          </p:nvPr>
        </p:nvSpPr>
        <p:spPr/>
        <p:txBody>
          <a:bodyPr/>
          <a:lstStyle/>
          <a:p>
            <a:endParaRPr kumimoji="1" lang="en-GB"/>
          </a:p>
        </p:txBody>
      </p:sp>
      <p:sp>
        <p:nvSpPr>
          <p:cNvPr id="7" name="スライド番号プレースホルダー 6"/>
          <p:cNvSpPr>
            <a:spLocks noGrp="1"/>
          </p:cNvSpPr>
          <p:nvPr>
            <p:ph type="sldNum" sz="quarter" idx="12"/>
          </p:nvPr>
        </p:nvSpPr>
        <p:spPr/>
        <p:txBody>
          <a:bodyPr/>
          <a:lstStyle/>
          <a:p>
            <a:fld id="{28AA12B7-7D25-4173-A58F-539FBEA49022}" type="slidenum">
              <a:rPr kumimoji="1" lang="en-GB" smtClean="0"/>
              <a:t>‹#›</a:t>
            </a:fld>
            <a:endParaRPr kumimoji="1" lang="en-GB"/>
          </a:p>
        </p:txBody>
      </p:sp>
    </p:spTree>
    <p:extLst>
      <p:ext uri="{BB962C8B-B14F-4D97-AF65-F5344CB8AC3E}">
        <p14:creationId xmlns:p14="http://schemas.microsoft.com/office/powerpoint/2010/main" val="2401567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en-GB"/>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en-GB"/>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64BA16E-F612-4E01-B8B8-33B01ECF5F68}" type="datetime1">
              <a:rPr kumimoji="1" lang="en-GB" smtClean="0"/>
              <a:t>07/04/2015</a:t>
            </a:fld>
            <a:endParaRPr kumimoji="1" lang="en-GB"/>
          </a:p>
        </p:txBody>
      </p:sp>
      <p:sp>
        <p:nvSpPr>
          <p:cNvPr id="6" name="フッター プレースホルダー 5"/>
          <p:cNvSpPr>
            <a:spLocks noGrp="1"/>
          </p:cNvSpPr>
          <p:nvPr>
            <p:ph type="ftr" sz="quarter" idx="11"/>
          </p:nvPr>
        </p:nvSpPr>
        <p:spPr/>
        <p:txBody>
          <a:bodyPr/>
          <a:lstStyle/>
          <a:p>
            <a:endParaRPr kumimoji="1" lang="en-GB"/>
          </a:p>
        </p:txBody>
      </p:sp>
      <p:sp>
        <p:nvSpPr>
          <p:cNvPr id="7" name="スライド番号プレースホルダー 6"/>
          <p:cNvSpPr>
            <a:spLocks noGrp="1"/>
          </p:cNvSpPr>
          <p:nvPr>
            <p:ph type="sldNum" sz="quarter" idx="12"/>
          </p:nvPr>
        </p:nvSpPr>
        <p:spPr/>
        <p:txBody>
          <a:bodyPr/>
          <a:lstStyle/>
          <a:p>
            <a:fld id="{28AA12B7-7D25-4173-A58F-539FBEA49022}" type="slidenum">
              <a:rPr kumimoji="1" lang="en-GB" smtClean="0"/>
              <a:t>‹#›</a:t>
            </a:fld>
            <a:endParaRPr kumimoji="1" lang="en-GB"/>
          </a:p>
        </p:txBody>
      </p:sp>
    </p:spTree>
    <p:extLst>
      <p:ext uri="{BB962C8B-B14F-4D97-AF65-F5344CB8AC3E}">
        <p14:creationId xmlns:p14="http://schemas.microsoft.com/office/powerpoint/2010/main" val="102816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en-GB"/>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en-GB"/>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48C146-B855-4F81-B8FF-5630C6276985}" type="datetime1">
              <a:rPr kumimoji="1" lang="en-GB" smtClean="0"/>
              <a:t>07/04/2015</a:t>
            </a:fld>
            <a:endParaRPr kumimoji="1" lang="en-GB"/>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en-GB"/>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AA12B7-7D25-4173-A58F-539FBEA49022}" type="slidenum">
              <a:rPr kumimoji="1" lang="en-GB" smtClean="0"/>
              <a:t>‹#›</a:t>
            </a:fld>
            <a:endParaRPr kumimoji="1" lang="en-GB"/>
          </a:p>
        </p:txBody>
      </p:sp>
    </p:spTree>
    <p:extLst>
      <p:ext uri="{BB962C8B-B14F-4D97-AF65-F5344CB8AC3E}">
        <p14:creationId xmlns:p14="http://schemas.microsoft.com/office/powerpoint/2010/main" val="14160489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en-US" dirty="0" smtClean="0"/>
              <a:t>Discussion on </a:t>
            </a:r>
            <a:br>
              <a:rPr kumimoji="1" lang="en-US" dirty="0" smtClean="0"/>
            </a:br>
            <a:r>
              <a:rPr kumimoji="1" lang="en-US" dirty="0" smtClean="0"/>
              <a:t>S8HR </a:t>
            </a:r>
            <a:r>
              <a:rPr kumimoji="1" lang="en-US" dirty="0" err="1" smtClean="0"/>
              <a:t>VoLTE</a:t>
            </a:r>
            <a:r>
              <a:rPr kumimoji="1" lang="en-US" dirty="0" smtClean="0"/>
              <a:t> Roaming</a:t>
            </a:r>
            <a:endParaRPr kumimoji="1" lang="en-GB" dirty="0"/>
          </a:p>
        </p:txBody>
      </p:sp>
      <p:sp>
        <p:nvSpPr>
          <p:cNvPr id="3" name="サブタイトル 2"/>
          <p:cNvSpPr>
            <a:spLocks noGrp="1"/>
          </p:cNvSpPr>
          <p:nvPr>
            <p:ph type="subTitle" idx="1"/>
          </p:nvPr>
        </p:nvSpPr>
        <p:spPr/>
        <p:txBody>
          <a:bodyPr/>
          <a:lstStyle/>
          <a:p>
            <a:r>
              <a:rPr kumimoji="1" lang="en-US" dirty="0" smtClean="0"/>
              <a:t>NTT DOCOMO</a:t>
            </a:r>
            <a:endParaRPr kumimoji="1" lang="en-GB" dirty="0"/>
          </a:p>
        </p:txBody>
      </p:sp>
      <p:sp>
        <p:nvSpPr>
          <p:cNvPr id="4" name="スライド番号プレースホルダー 3"/>
          <p:cNvSpPr>
            <a:spLocks noGrp="1"/>
          </p:cNvSpPr>
          <p:nvPr>
            <p:ph type="sldNum" sz="quarter" idx="12"/>
          </p:nvPr>
        </p:nvSpPr>
        <p:spPr/>
        <p:txBody>
          <a:bodyPr/>
          <a:lstStyle/>
          <a:p>
            <a:fld id="{28AA12B7-7D25-4173-A58F-539FBEA49022}" type="slidenum">
              <a:rPr kumimoji="1" lang="en-GB" smtClean="0"/>
              <a:t>1</a:t>
            </a:fld>
            <a:endParaRPr kumimoji="1" lang="en-GB"/>
          </a:p>
        </p:txBody>
      </p:sp>
      <p:sp>
        <p:nvSpPr>
          <p:cNvPr id="5" name="テキスト ボックス 4"/>
          <p:cNvSpPr txBox="1"/>
          <p:nvPr/>
        </p:nvSpPr>
        <p:spPr>
          <a:xfrm>
            <a:off x="251520" y="260648"/>
            <a:ext cx="2656561" cy="923330"/>
          </a:xfrm>
          <a:prstGeom prst="rect">
            <a:avLst/>
          </a:prstGeom>
          <a:noFill/>
        </p:spPr>
        <p:txBody>
          <a:bodyPr wrap="none" rtlCol="0">
            <a:spAutoFit/>
          </a:bodyPr>
          <a:lstStyle/>
          <a:p>
            <a:r>
              <a:rPr kumimoji="1" lang="en-US" dirty="0" smtClean="0"/>
              <a:t>TSG SA WG2 #108</a:t>
            </a:r>
          </a:p>
          <a:p>
            <a:r>
              <a:rPr lang="en-US" dirty="0" smtClean="0"/>
              <a:t>San Jose Del Cabo, Mexico</a:t>
            </a:r>
          </a:p>
          <a:p>
            <a:r>
              <a:rPr lang="en-US" dirty="0" smtClean="0"/>
              <a:t>13-17 April 2015</a:t>
            </a:r>
            <a:endParaRPr kumimoji="1" lang="en-GB" dirty="0"/>
          </a:p>
        </p:txBody>
      </p:sp>
      <p:sp>
        <p:nvSpPr>
          <p:cNvPr id="6" name="テキスト ボックス 5"/>
          <p:cNvSpPr txBox="1"/>
          <p:nvPr/>
        </p:nvSpPr>
        <p:spPr>
          <a:xfrm>
            <a:off x="7740352" y="324653"/>
            <a:ext cx="1180131" cy="369332"/>
          </a:xfrm>
          <a:prstGeom prst="rect">
            <a:avLst/>
          </a:prstGeom>
          <a:noFill/>
        </p:spPr>
        <p:txBody>
          <a:bodyPr wrap="none" rtlCol="0">
            <a:spAutoFit/>
          </a:bodyPr>
          <a:lstStyle/>
          <a:p>
            <a:r>
              <a:rPr kumimoji="1" lang="en-US" smtClean="0"/>
              <a:t>S2-150985</a:t>
            </a:r>
            <a:endParaRPr kumimoji="1" lang="en-GB" dirty="0"/>
          </a:p>
        </p:txBody>
      </p:sp>
    </p:spTree>
    <p:extLst>
      <p:ext uri="{BB962C8B-B14F-4D97-AF65-F5344CB8AC3E}">
        <p14:creationId xmlns:p14="http://schemas.microsoft.com/office/powerpoint/2010/main" val="1279896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dirty="0" smtClean="0"/>
              <a:t>Issue 5: Co-Existence of LBO + S8HR</a:t>
            </a:r>
            <a:endParaRPr kumimoji="1" lang="en-GB" dirty="0"/>
          </a:p>
        </p:txBody>
      </p:sp>
      <p:sp>
        <p:nvSpPr>
          <p:cNvPr id="3" name="コンテンツ プレースホルダー 2"/>
          <p:cNvSpPr>
            <a:spLocks noGrp="1"/>
          </p:cNvSpPr>
          <p:nvPr>
            <p:ph idx="1"/>
          </p:nvPr>
        </p:nvSpPr>
        <p:spPr>
          <a:xfrm>
            <a:off x="251520" y="1340768"/>
            <a:ext cx="8568952" cy="1152127"/>
          </a:xfrm>
        </p:spPr>
        <p:txBody>
          <a:bodyPr>
            <a:normAutofit fontScale="62500" lnSpcReduction="20000"/>
          </a:bodyPr>
          <a:lstStyle/>
          <a:p>
            <a:r>
              <a:rPr kumimoji="1" lang="en-US" dirty="0" smtClean="0"/>
              <a:t>It is assumed “IMS well-known APN” is used for both LBO and S8HR options (as per GSMA IR.92)</a:t>
            </a:r>
          </a:p>
          <a:p>
            <a:r>
              <a:rPr lang="en-US" dirty="0" smtClean="0"/>
              <a:t>Usage of “VPLMN Address Allowed” in conjunction with IMS Roaming Agreement needs clarification in 3GPP</a:t>
            </a:r>
            <a:endParaRPr kumimoji="1" lang="en-US" dirty="0" smtClean="0"/>
          </a:p>
        </p:txBody>
      </p:sp>
      <p:sp>
        <p:nvSpPr>
          <p:cNvPr id="81" name="スライド番号プレースホルダー 80"/>
          <p:cNvSpPr>
            <a:spLocks noGrp="1"/>
          </p:cNvSpPr>
          <p:nvPr>
            <p:ph type="sldNum" sz="quarter" idx="12"/>
          </p:nvPr>
        </p:nvSpPr>
        <p:spPr/>
        <p:txBody>
          <a:bodyPr/>
          <a:lstStyle/>
          <a:p>
            <a:fld id="{28AA12B7-7D25-4173-A58F-539FBEA49022}" type="slidenum">
              <a:rPr kumimoji="1" lang="en-GB" smtClean="0"/>
              <a:t>10</a:t>
            </a:fld>
            <a:endParaRPr kumimoji="1" lang="en-GB"/>
          </a:p>
        </p:txBody>
      </p:sp>
      <p:sp>
        <p:nvSpPr>
          <p:cNvPr id="10" name="AutoShape 55"/>
          <p:cNvSpPr>
            <a:spLocks noChangeArrowheads="1"/>
          </p:cNvSpPr>
          <p:nvPr/>
        </p:nvSpPr>
        <p:spPr bwMode="auto">
          <a:xfrm>
            <a:off x="397152" y="3626835"/>
            <a:ext cx="1611732" cy="879533"/>
          </a:xfrm>
          <a:prstGeom prst="roundRect">
            <a:avLst>
              <a:gd name="adj" fmla="val 16667"/>
            </a:avLst>
          </a:prstGeom>
          <a:solidFill>
            <a:schemeClr val="accent1">
              <a:lumMod val="20000"/>
              <a:lumOff val="80000"/>
            </a:schemeClr>
          </a:solidFill>
          <a:ln>
            <a:noFill/>
          </a:ln>
          <a:effectLst/>
          <a:extLst/>
        </p:spPr>
        <p:txBody>
          <a:bodyPr wrap="none" anchor="ctr"/>
          <a:lstStyle/>
          <a:p>
            <a:endParaRPr lang="ja-JP" altLang="ja-JP"/>
          </a:p>
        </p:txBody>
      </p:sp>
      <p:sp>
        <p:nvSpPr>
          <p:cNvPr id="13" name="AutoShape 58"/>
          <p:cNvSpPr>
            <a:spLocks noChangeArrowheads="1"/>
          </p:cNvSpPr>
          <p:nvPr/>
        </p:nvSpPr>
        <p:spPr bwMode="auto">
          <a:xfrm>
            <a:off x="397152" y="4754813"/>
            <a:ext cx="1611732" cy="1495284"/>
          </a:xfrm>
          <a:prstGeom prst="roundRect">
            <a:avLst>
              <a:gd name="adj" fmla="val 16667"/>
            </a:avLst>
          </a:prstGeom>
          <a:solidFill>
            <a:schemeClr val="accent1">
              <a:lumMod val="20000"/>
              <a:lumOff val="80000"/>
            </a:schemeClr>
          </a:solidFill>
          <a:ln>
            <a:noFill/>
          </a:ln>
          <a:effectLst/>
          <a:extLst/>
        </p:spPr>
        <p:txBody>
          <a:bodyPr wrap="none" anchor="ctr"/>
          <a:lstStyle/>
          <a:p>
            <a:endParaRPr lang="ja-JP" altLang="ja-JP"/>
          </a:p>
        </p:txBody>
      </p:sp>
      <p:sp>
        <p:nvSpPr>
          <p:cNvPr id="14" name="Text Box 59"/>
          <p:cNvSpPr txBox="1">
            <a:spLocks noChangeArrowheads="1"/>
          </p:cNvSpPr>
          <p:nvPr/>
        </p:nvSpPr>
        <p:spPr bwMode="auto">
          <a:xfrm>
            <a:off x="469824" y="3602684"/>
            <a:ext cx="72167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smtClean="0">
                <a:cs typeface="Arial" pitchFamily="34" charset="0"/>
              </a:rPr>
              <a:t>HPLMN</a:t>
            </a:r>
            <a:endParaRPr lang="en-GB" altLang="ja-JP" sz="1200" u="none" dirty="0">
              <a:cs typeface="Arial" pitchFamily="34" charset="0"/>
            </a:endParaRPr>
          </a:p>
        </p:txBody>
      </p:sp>
      <p:sp>
        <p:nvSpPr>
          <p:cNvPr id="17" name="Text Box 62"/>
          <p:cNvSpPr txBox="1">
            <a:spLocks noChangeArrowheads="1"/>
          </p:cNvSpPr>
          <p:nvPr/>
        </p:nvSpPr>
        <p:spPr bwMode="auto">
          <a:xfrm>
            <a:off x="395536" y="5986235"/>
            <a:ext cx="71365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smtClean="0">
                <a:cs typeface="Arial" pitchFamily="34" charset="0"/>
              </a:rPr>
              <a:t>VPLMN</a:t>
            </a:r>
            <a:endParaRPr lang="en-GB" altLang="ja-JP" sz="1200" u="none" dirty="0">
              <a:cs typeface="Arial" pitchFamily="34" charset="0"/>
            </a:endParaRPr>
          </a:p>
        </p:txBody>
      </p:sp>
      <p:sp>
        <p:nvSpPr>
          <p:cNvPr id="33" name="AutoShape 25"/>
          <p:cNvSpPr>
            <a:spLocks noChangeArrowheads="1"/>
          </p:cNvSpPr>
          <p:nvPr/>
        </p:nvSpPr>
        <p:spPr bwMode="auto">
          <a:xfrm>
            <a:off x="4635587" y="3623126"/>
            <a:ext cx="1611732" cy="879533"/>
          </a:xfrm>
          <a:prstGeom prst="roundRect">
            <a:avLst>
              <a:gd name="adj" fmla="val 16667"/>
            </a:avLst>
          </a:prstGeom>
          <a:solidFill>
            <a:srgbClr val="FFFF99"/>
          </a:solidFill>
          <a:ln>
            <a:noFill/>
          </a:ln>
          <a:effectLst/>
          <a:extLst/>
        </p:spPr>
        <p:txBody>
          <a:bodyPr wrap="none" anchor="ctr"/>
          <a:lstStyle/>
          <a:p>
            <a:endParaRPr lang="ja-JP" altLang="ja-JP"/>
          </a:p>
        </p:txBody>
      </p:sp>
      <p:sp>
        <p:nvSpPr>
          <p:cNvPr id="36" name="AutoShape 28"/>
          <p:cNvSpPr>
            <a:spLocks noChangeArrowheads="1"/>
          </p:cNvSpPr>
          <p:nvPr/>
        </p:nvSpPr>
        <p:spPr bwMode="auto">
          <a:xfrm>
            <a:off x="4635587" y="5368345"/>
            <a:ext cx="1611732" cy="879533"/>
          </a:xfrm>
          <a:prstGeom prst="roundRect">
            <a:avLst>
              <a:gd name="adj" fmla="val 16667"/>
            </a:avLst>
          </a:prstGeom>
          <a:solidFill>
            <a:srgbClr val="FFFF99"/>
          </a:solidFill>
          <a:ln>
            <a:noFill/>
          </a:ln>
          <a:effectLst/>
          <a:extLst/>
        </p:spPr>
        <p:txBody>
          <a:bodyPr wrap="none" anchor="ctr"/>
          <a:lstStyle/>
          <a:p>
            <a:endParaRPr lang="ja-JP" altLang="ja-JP"/>
          </a:p>
        </p:txBody>
      </p:sp>
      <p:sp>
        <p:nvSpPr>
          <p:cNvPr id="37" name="Text Box 111"/>
          <p:cNvSpPr txBox="1">
            <a:spLocks noChangeArrowheads="1"/>
          </p:cNvSpPr>
          <p:nvPr/>
        </p:nvSpPr>
        <p:spPr bwMode="auto">
          <a:xfrm>
            <a:off x="4713104" y="3602684"/>
            <a:ext cx="72167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smtClean="0">
                <a:cs typeface="Arial" pitchFamily="34" charset="0"/>
              </a:rPr>
              <a:t>HPLMN</a:t>
            </a:r>
            <a:endParaRPr lang="en-GB" altLang="ja-JP" sz="1200" u="none" dirty="0">
              <a:cs typeface="Arial" pitchFamily="34" charset="0"/>
            </a:endParaRPr>
          </a:p>
        </p:txBody>
      </p:sp>
      <p:sp>
        <p:nvSpPr>
          <p:cNvPr id="40" name="Text Box 114"/>
          <p:cNvSpPr txBox="1">
            <a:spLocks noChangeArrowheads="1"/>
          </p:cNvSpPr>
          <p:nvPr/>
        </p:nvSpPr>
        <p:spPr bwMode="auto">
          <a:xfrm>
            <a:off x="4638816" y="5989981"/>
            <a:ext cx="71365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smtClean="0">
                <a:cs typeface="Arial" pitchFamily="34" charset="0"/>
              </a:rPr>
              <a:t>VPLMN</a:t>
            </a:r>
            <a:endParaRPr lang="en-GB" altLang="ja-JP" sz="1200" u="none" dirty="0">
              <a:cs typeface="Arial" pitchFamily="34" charset="0"/>
            </a:endParaRPr>
          </a:p>
        </p:txBody>
      </p:sp>
      <p:pic>
        <p:nvPicPr>
          <p:cNvPr id="45" name="Picture 67" descr="M10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0930" y="5843890"/>
            <a:ext cx="188950" cy="338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ectangle 44"/>
          <p:cNvSpPr>
            <a:spLocks noChangeArrowheads="1"/>
          </p:cNvSpPr>
          <p:nvPr/>
        </p:nvSpPr>
        <p:spPr bwMode="auto">
          <a:xfrm>
            <a:off x="549720" y="5455138"/>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S-GW</a:t>
            </a:r>
            <a:endParaRPr lang="en-GB" altLang="ja-JP" sz="1200" u="none" dirty="0">
              <a:cs typeface="Arial" pitchFamily="34" charset="0"/>
            </a:endParaRPr>
          </a:p>
        </p:txBody>
      </p:sp>
      <p:sp>
        <p:nvSpPr>
          <p:cNvPr id="67" name="Rectangle 44"/>
          <p:cNvSpPr>
            <a:spLocks noChangeArrowheads="1"/>
          </p:cNvSpPr>
          <p:nvPr/>
        </p:nvSpPr>
        <p:spPr bwMode="auto">
          <a:xfrm>
            <a:off x="533999" y="4768096"/>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P-GW</a:t>
            </a:r>
            <a:endParaRPr lang="en-GB" altLang="ja-JP" sz="1200" u="none" dirty="0">
              <a:cs typeface="Arial" pitchFamily="34" charset="0"/>
            </a:endParaRPr>
          </a:p>
        </p:txBody>
      </p:sp>
      <p:sp>
        <p:nvSpPr>
          <p:cNvPr id="68" name="Rectangle 44"/>
          <p:cNvSpPr>
            <a:spLocks noChangeArrowheads="1"/>
          </p:cNvSpPr>
          <p:nvPr/>
        </p:nvSpPr>
        <p:spPr bwMode="auto">
          <a:xfrm>
            <a:off x="1331640" y="5455138"/>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MME</a:t>
            </a:r>
            <a:endParaRPr lang="en-GB" altLang="ja-JP" sz="1200" u="none" dirty="0">
              <a:cs typeface="Arial" pitchFamily="34" charset="0"/>
            </a:endParaRPr>
          </a:p>
        </p:txBody>
      </p:sp>
      <p:sp>
        <p:nvSpPr>
          <p:cNvPr id="69" name="AutoShape 73"/>
          <p:cNvSpPr>
            <a:spLocks noChangeArrowheads="1"/>
          </p:cNvSpPr>
          <p:nvPr/>
        </p:nvSpPr>
        <p:spPr bwMode="auto">
          <a:xfrm>
            <a:off x="1405121" y="3746700"/>
            <a:ext cx="439269" cy="336906"/>
          </a:xfrm>
          <a:prstGeom prst="can">
            <a:avLst>
              <a:gd name="adj" fmla="val 25000"/>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800" u="none">
                <a:cs typeface="Arial" pitchFamily="34" charset="0"/>
              </a:rPr>
              <a:t>HSS</a:t>
            </a:r>
          </a:p>
        </p:txBody>
      </p:sp>
      <p:sp>
        <p:nvSpPr>
          <p:cNvPr id="72" name="正方形/長方形 71"/>
          <p:cNvSpPr/>
          <p:nvPr/>
        </p:nvSpPr>
        <p:spPr>
          <a:xfrm>
            <a:off x="397152" y="3242644"/>
            <a:ext cx="1423404" cy="2160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2"/>
                </a:solidFill>
              </a:rPr>
              <a:t>LBO (RAVEL)</a:t>
            </a:r>
            <a:endParaRPr kumimoji="1" lang="en-GB" b="1" dirty="0">
              <a:solidFill>
                <a:schemeClr val="tx2"/>
              </a:solidFill>
            </a:endParaRPr>
          </a:p>
        </p:txBody>
      </p:sp>
      <p:sp>
        <p:nvSpPr>
          <p:cNvPr id="73" name="正方形/長方形 72"/>
          <p:cNvSpPr/>
          <p:nvPr/>
        </p:nvSpPr>
        <p:spPr>
          <a:xfrm>
            <a:off x="4638816" y="3242644"/>
            <a:ext cx="1423404" cy="2160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S8HR (new)</a:t>
            </a:r>
            <a:endParaRPr kumimoji="1" lang="en-GB" b="1" dirty="0">
              <a:solidFill>
                <a:srgbClr val="FF0000"/>
              </a:solidFill>
            </a:endParaRPr>
          </a:p>
        </p:txBody>
      </p:sp>
      <p:sp>
        <p:nvSpPr>
          <p:cNvPr id="75" name="四角形吹き出し 74"/>
          <p:cNvSpPr/>
          <p:nvPr/>
        </p:nvSpPr>
        <p:spPr>
          <a:xfrm>
            <a:off x="1940121" y="2666580"/>
            <a:ext cx="2415856" cy="805862"/>
          </a:xfrm>
          <a:prstGeom prst="wedgeRectCallout">
            <a:avLst>
              <a:gd name="adj1" fmla="val -51109"/>
              <a:gd name="adj2" fmla="val 8200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smtClean="0">
                <a:solidFill>
                  <a:schemeClr val="tx1"/>
                </a:solidFill>
              </a:rPr>
              <a:t>Acc. GSMA IR.88, HSS sets “VAA” for IMS APN, when there is IMS roaming agreement – in order to enable LBO</a:t>
            </a:r>
            <a:endParaRPr lang="en-GB" altLang="ja-JP" sz="1200" dirty="0" smtClean="0">
              <a:solidFill>
                <a:schemeClr val="tx1"/>
              </a:solidFill>
            </a:endParaRPr>
          </a:p>
        </p:txBody>
      </p:sp>
      <p:sp>
        <p:nvSpPr>
          <p:cNvPr id="79" name="四角形吹き出し 78"/>
          <p:cNvSpPr/>
          <p:nvPr/>
        </p:nvSpPr>
        <p:spPr>
          <a:xfrm>
            <a:off x="6247319" y="2636912"/>
            <a:ext cx="2415856" cy="805862"/>
          </a:xfrm>
          <a:prstGeom prst="wedgeRectCallout">
            <a:avLst>
              <a:gd name="adj1" fmla="val -58531"/>
              <a:gd name="adj2" fmla="val 9201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smtClean="0">
                <a:solidFill>
                  <a:schemeClr val="tx1"/>
                </a:solidFill>
              </a:rPr>
              <a:t>With S8HR, “VAA” shall NOT be set for IMS APN, as the bearer for IMS must be home routed.</a:t>
            </a:r>
            <a:endParaRPr lang="en-GB" altLang="ja-JP" sz="1200" dirty="0" smtClean="0">
              <a:solidFill>
                <a:schemeClr val="tx1"/>
              </a:solidFill>
            </a:endParaRPr>
          </a:p>
        </p:txBody>
      </p:sp>
      <p:sp>
        <p:nvSpPr>
          <p:cNvPr id="84" name="Rectangle 44"/>
          <p:cNvSpPr>
            <a:spLocks noChangeArrowheads="1"/>
          </p:cNvSpPr>
          <p:nvPr/>
        </p:nvSpPr>
        <p:spPr bwMode="auto">
          <a:xfrm>
            <a:off x="5513657" y="5455138"/>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MME</a:t>
            </a:r>
            <a:endParaRPr lang="en-GB" altLang="ja-JP" sz="1200" u="none" dirty="0">
              <a:cs typeface="Arial" pitchFamily="34" charset="0"/>
            </a:endParaRPr>
          </a:p>
        </p:txBody>
      </p:sp>
      <p:sp>
        <p:nvSpPr>
          <p:cNvPr id="85" name="AutoShape 73"/>
          <p:cNvSpPr>
            <a:spLocks noChangeArrowheads="1"/>
          </p:cNvSpPr>
          <p:nvPr/>
        </p:nvSpPr>
        <p:spPr bwMode="auto">
          <a:xfrm>
            <a:off x="5587138" y="3746700"/>
            <a:ext cx="439269" cy="336906"/>
          </a:xfrm>
          <a:prstGeom prst="can">
            <a:avLst>
              <a:gd name="adj" fmla="val 25000"/>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800" u="none">
                <a:cs typeface="Arial" pitchFamily="34" charset="0"/>
              </a:rPr>
              <a:t>HSS</a:t>
            </a:r>
          </a:p>
        </p:txBody>
      </p:sp>
      <p:sp>
        <p:nvSpPr>
          <p:cNvPr id="86" name="四角形吹き出し 85"/>
          <p:cNvSpPr/>
          <p:nvPr/>
        </p:nvSpPr>
        <p:spPr>
          <a:xfrm>
            <a:off x="1907704" y="4164974"/>
            <a:ext cx="2415856" cy="805862"/>
          </a:xfrm>
          <a:prstGeom prst="wedgeRectCallout">
            <a:avLst>
              <a:gd name="adj1" fmla="val -51109"/>
              <a:gd name="adj2" fmla="val 8200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smtClean="0">
                <a:solidFill>
                  <a:schemeClr val="tx1"/>
                </a:solidFill>
              </a:rPr>
              <a:t>Although undefined, “VAA” may carry a meaning that the UE has IMS Roaming Agreement</a:t>
            </a:r>
            <a:endParaRPr lang="en-GB" altLang="ja-JP" sz="1200" dirty="0" smtClean="0">
              <a:solidFill>
                <a:schemeClr val="tx1"/>
              </a:solidFill>
            </a:endParaRPr>
          </a:p>
        </p:txBody>
      </p:sp>
      <p:cxnSp>
        <p:nvCxnSpPr>
          <p:cNvPr id="6" name="直線コネクタ 5"/>
          <p:cNvCxnSpPr>
            <a:stCxn id="69" idx="3"/>
            <a:endCxn id="68" idx="0"/>
          </p:cNvCxnSpPr>
          <p:nvPr/>
        </p:nvCxnSpPr>
        <p:spPr>
          <a:xfrm>
            <a:off x="1624756" y="4083606"/>
            <a:ext cx="0" cy="13715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フローチャート : 直接アクセス記憶 69"/>
          <p:cNvSpPr/>
          <p:nvPr/>
        </p:nvSpPr>
        <p:spPr>
          <a:xfrm rot="16200000">
            <a:off x="610472" y="5115940"/>
            <a:ext cx="468708" cy="178500"/>
          </a:xfrm>
          <a:prstGeom prst="flowChartMagneticDrum">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cxnSp>
        <p:nvCxnSpPr>
          <p:cNvPr id="88" name="直線コネクタ 87"/>
          <p:cNvCxnSpPr/>
          <p:nvPr/>
        </p:nvCxnSpPr>
        <p:spPr>
          <a:xfrm>
            <a:off x="5806772" y="4083606"/>
            <a:ext cx="0" cy="13715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Rectangle 44"/>
          <p:cNvSpPr>
            <a:spLocks noChangeArrowheads="1"/>
          </p:cNvSpPr>
          <p:nvPr/>
        </p:nvSpPr>
        <p:spPr bwMode="auto">
          <a:xfrm>
            <a:off x="4731737" y="5455138"/>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S-GW</a:t>
            </a:r>
            <a:endParaRPr lang="en-GB" altLang="ja-JP" sz="1200" u="none" dirty="0">
              <a:cs typeface="Arial" pitchFamily="34" charset="0"/>
            </a:endParaRPr>
          </a:p>
        </p:txBody>
      </p:sp>
      <p:sp>
        <p:nvSpPr>
          <p:cNvPr id="83" name="Rectangle 44"/>
          <p:cNvSpPr>
            <a:spLocks noChangeArrowheads="1"/>
          </p:cNvSpPr>
          <p:nvPr/>
        </p:nvSpPr>
        <p:spPr bwMode="auto">
          <a:xfrm>
            <a:off x="4716016" y="4178748"/>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P-GW</a:t>
            </a:r>
            <a:endParaRPr lang="en-GB" altLang="ja-JP" sz="1200" u="none" dirty="0">
              <a:cs typeface="Arial" pitchFamily="34" charset="0"/>
            </a:endParaRPr>
          </a:p>
        </p:txBody>
      </p:sp>
      <p:sp>
        <p:nvSpPr>
          <p:cNvPr id="90" name="フローチャート : 直接アクセス記憶 89"/>
          <p:cNvSpPr/>
          <p:nvPr/>
        </p:nvSpPr>
        <p:spPr>
          <a:xfrm rot="16200000">
            <a:off x="4485370" y="4830901"/>
            <a:ext cx="1038786" cy="178500"/>
          </a:xfrm>
          <a:prstGeom prst="flowChartMagneticDrum">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91" name="四角形吹き出し 90"/>
          <p:cNvSpPr/>
          <p:nvPr/>
        </p:nvSpPr>
        <p:spPr>
          <a:xfrm>
            <a:off x="6253090" y="4280118"/>
            <a:ext cx="2415856" cy="588636"/>
          </a:xfrm>
          <a:prstGeom prst="wedgeRectCallout">
            <a:avLst>
              <a:gd name="adj1" fmla="val -57417"/>
              <a:gd name="adj2" fmla="val 11246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smtClean="0">
                <a:solidFill>
                  <a:schemeClr val="tx1"/>
                </a:solidFill>
              </a:rPr>
              <a:t>“VAA” must not imply anything about IMS roaming agreement</a:t>
            </a:r>
            <a:endParaRPr lang="en-GB" altLang="ja-JP" sz="1200" dirty="0" smtClean="0">
              <a:solidFill>
                <a:schemeClr val="tx1"/>
              </a:solidFill>
            </a:endParaRPr>
          </a:p>
        </p:txBody>
      </p:sp>
      <p:sp>
        <p:nvSpPr>
          <p:cNvPr id="93" name="四角形吹き出し 92"/>
          <p:cNvSpPr/>
          <p:nvPr/>
        </p:nvSpPr>
        <p:spPr>
          <a:xfrm>
            <a:off x="323528" y="6389165"/>
            <a:ext cx="8640960" cy="402931"/>
          </a:xfrm>
          <a:prstGeom prst="wedgeRectCallout">
            <a:avLst>
              <a:gd name="adj1" fmla="val 2326"/>
              <a:gd name="adj2" fmla="val 3862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smtClean="0">
                <a:solidFill>
                  <a:schemeClr val="tx1"/>
                </a:solidFill>
              </a:rPr>
              <a:t>Discussion is requested to sort out the usage of “VAA”, also taking into account also the </a:t>
            </a:r>
            <a:r>
              <a:rPr lang="en-US" altLang="ja-JP" sz="1200" dirty="0" err="1" smtClean="0">
                <a:solidFill>
                  <a:schemeClr val="tx1"/>
                </a:solidFill>
              </a:rPr>
              <a:t>signalling</a:t>
            </a:r>
            <a:r>
              <a:rPr lang="en-US" altLang="ja-JP" sz="1200" dirty="0" smtClean="0">
                <a:solidFill>
                  <a:schemeClr val="tx1"/>
                </a:solidFill>
              </a:rPr>
              <a:t> / resource usage impacts in VPLMN. (as per previous SA2 – GSMA LS exchange a couple years ago)</a:t>
            </a:r>
            <a:endParaRPr lang="en-GB" altLang="ja-JP" sz="1200" dirty="0" smtClean="0">
              <a:solidFill>
                <a:schemeClr val="tx1"/>
              </a:solidFill>
            </a:endParaRPr>
          </a:p>
        </p:txBody>
      </p:sp>
    </p:spTree>
    <p:extLst>
      <p:ext uri="{BB962C8B-B14F-4D97-AF65-F5344CB8AC3E}">
        <p14:creationId xmlns:p14="http://schemas.microsoft.com/office/powerpoint/2010/main" val="21900836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dirty="0" smtClean="0"/>
              <a:t>Issue 6: </a:t>
            </a:r>
            <a:r>
              <a:rPr kumimoji="1" lang="en-US" dirty="0" err="1" smtClean="0"/>
              <a:t>Netloc</a:t>
            </a:r>
            <a:r>
              <a:rPr kumimoji="1" lang="en-US" dirty="0" smtClean="0"/>
              <a:t> for IMS Registration</a:t>
            </a:r>
            <a:endParaRPr kumimoji="1" lang="en-GB" dirty="0"/>
          </a:p>
        </p:txBody>
      </p:sp>
      <p:sp>
        <p:nvSpPr>
          <p:cNvPr id="3" name="コンテンツ プレースホルダー 2"/>
          <p:cNvSpPr>
            <a:spLocks noGrp="1"/>
          </p:cNvSpPr>
          <p:nvPr>
            <p:ph idx="1"/>
          </p:nvPr>
        </p:nvSpPr>
        <p:spPr>
          <a:xfrm>
            <a:off x="251520" y="1484785"/>
            <a:ext cx="8568952" cy="1368151"/>
          </a:xfrm>
        </p:spPr>
        <p:txBody>
          <a:bodyPr>
            <a:normAutofit fontScale="55000" lnSpcReduction="20000"/>
          </a:bodyPr>
          <a:lstStyle/>
          <a:p>
            <a:r>
              <a:rPr kumimoji="1" lang="en-US" dirty="0" err="1" smtClean="0"/>
              <a:t>Netloc</a:t>
            </a:r>
            <a:r>
              <a:rPr kumimoji="1" lang="en-US" dirty="0" smtClean="0"/>
              <a:t> does not support location retrieval during IMS registration (for both LBO + S8HR)</a:t>
            </a:r>
          </a:p>
          <a:p>
            <a:r>
              <a:rPr lang="en-US" dirty="0" smtClean="0"/>
              <a:t>For S8HR, VPLMN ID needs to be obtained at the time of IMS registration to enable charging / communication barring / data retention.</a:t>
            </a:r>
          </a:p>
          <a:p>
            <a:r>
              <a:rPr kumimoji="1" lang="en-US" dirty="0" smtClean="0"/>
              <a:t>(Discussion required whether this also applies to LBO/RAVEL scenarios)</a:t>
            </a:r>
          </a:p>
        </p:txBody>
      </p:sp>
      <p:sp>
        <p:nvSpPr>
          <p:cNvPr id="81" name="スライド番号プレースホルダー 80"/>
          <p:cNvSpPr>
            <a:spLocks noGrp="1"/>
          </p:cNvSpPr>
          <p:nvPr>
            <p:ph type="sldNum" sz="quarter" idx="12"/>
          </p:nvPr>
        </p:nvSpPr>
        <p:spPr/>
        <p:txBody>
          <a:bodyPr/>
          <a:lstStyle/>
          <a:p>
            <a:fld id="{28AA12B7-7D25-4173-A58F-539FBEA49022}" type="slidenum">
              <a:rPr kumimoji="1" lang="en-GB" smtClean="0"/>
              <a:t>11</a:t>
            </a:fld>
            <a:endParaRPr kumimoji="1" lang="en-GB"/>
          </a:p>
        </p:txBody>
      </p:sp>
      <p:sp>
        <p:nvSpPr>
          <p:cNvPr id="72" name="正方形/長方形 71"/>
          <p:cNvSpPr/>
          <p:nvPr/>
        </p:nvSpPr>
        <p:spPr>
          <a:xfrm>
            <a:off x="397152" y="3242644"/>
            <a:ext cx="1423404" cy="2160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2"/>
                </a:solidFill>
              </a:rPr>
              <a:t>LBO (RAVEL)</a:t>
            </a:r>
            <a:endParaRPr kumimoji="1" lang="en-GB" b="1" dirty="0">
              <a:solidFill>
                <a:schemeClr val="tx2"/>
              </a:solidFill>
            </a:endParaRPr>
          </a:p>
        </p:txBody>
      </p:sp>
      <p:sp>
        <p:nvSpPr>
          <p:cNvPr id="73" name="正方形/長方形 72"/>
          <p:cNvSpPr/>
          <p:nvPr/>
        </p:nvSpPr>
        <p:spPr>
          <a:xfrm>
            <a:off x="4638816" y="3242644"/>
            <a:ext cx="1423404" cy="2160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S8HR (new)</a:t>
            </a:r>
            <a:endParaRPr kumimoji="1" lang="en-GB" b="1" dirty="0">
              <a:solidFill>
                <a:srgbClr val="FF0000"/>
              </a:solidFill>
            </a:endParaRPr>
          </a:p>
        </p:txBody>
      </p:sp>
      <p:sp>
        <p:nvSpPr>
          <p:cNvPr id="35" name="AutoShape 55"/>
          <p:cNvSpPr>
            <a:spLocks noChangeArrowheads="1"/>
          </p:cNvSpPr>
          <p:nvPr/>
        </p:nvSpPr>
        <p:spPr bwMode="auto">
          <a:xfrm>
            <a:off x="397152" y="4029216"/>
            <a:ext cx="1611732" cy="608218"/>
          </a:xfrm>
          <a:prstGeom prst="roundRect">
            <a:avLst>
              <a:gd name="adj" fmla="val 16667"/>
            </a:avLst>
          </a:prstGeom>
          <a:solidFill>
            <a:schemeClr val="accent1">
              <a:lumMod val="20000"/>
              <a:lumOff val="80000"/>
            </a:schemeClr>
          </a:solidFill>
          <a:ln>
            <a:noFill/>
          </a:ln>
          <a:effectLst/>
          <a:extLst/>
        </p:spPr>
        <p:txBody>
          <a:bodyPr wrap="none" anchor="ctr"/>
          <a:lstStyle/>
          <a:p>
            <a:endParaRPr lang="ja-JP" altLang="ja-JP"/>
          </a:p>
        </p:txBody>
      </p:sp>
      <p:sp>
        <p:nvSpPr>
          <p:cNvPr id="41" name="AutoShape 58"/>
          <p:cNvSpPr>
            <a:spLocks noChangeArrowheads="1"/>
          </p:cNvSpPr>
          <p:nvPr/>
        </p:nvSpPr>
        <p:spPr bwMode="auto">
          <a:xfrm>
            <a:off x="397152" y="4783869"/>
            <a:ext cx="1611732" cy="1165412"/>
          </a:xfrm>
          <a:prstGeom prst="roundRect">
            <a:avLst>
              <a:gd name="adj" fmla="val 16667"/>
            </a:avLst>
          </a:prstGeom>
          <a:solidFill>
            <a:schemeClr val="accent1">
              <a:lumMod val="20000"/>
              <a:lumOff val="80000"/>
            </a:schemeClr>
          </a:solidFill>
          <a:ln>
            <a:noFill/>
          </a:ln>
          <a:effectLst/>
          <a:extLst/>
        </p:spPr>
        <p:txBody>
          <a:bodyPr wrap="none" anchor="ctr"/>
          <a:lstStyle/>
          <a:p>
            <a:endParaRPr lang="ja-JP" altLang="ja-JP"/>
          </a:p>
        </p:txBody>
      </p:sp>
      <p:sp>
        <p:nvSpPr>
          <p:cNvPr id="42" name="Text Box 59"/>
          <p:cNvSpPr txBox="1">
            <a:spLocks noChangeArrowheads="1"/>
          </p:cNvSpPr>
          <p:nvPr/>
        </p:nvSpPr>
        <p:spPr bwMode="auto">
          <a:xfrm>
            <a:off x="469824" y="4102259"/>
            <a:ext cx="758969" cy="26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a:cs typeface="Arial" pitchFamily="34" charset="0"/>
              </a:rPr>
              <a:t>O-HPMN</a:t>
            </a:r>
          </a:p>
        </p:txBody>
      </p:sp>
      <p:sp>
        <p:nvSpPr>
          <p:cNvPr id="46" name="Text Box 62"/>
          <p:cNvSpPr txBox="1">
            <a:spLocks noChangeArrowheads="1"/>
          </p:cNvSpPr>
          <p:nvPr/>
        </p:nvSpPr>
        <p:spPr bwMode="auto">
          <a:xfrm>
            <a:off x="395536" y="5685419"/>
            <a:ext cx="751442" cy="26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a:cs typeface="Arial" pitchFamily="34" charset="0"/>
              </a:rPr>
              <a:t>O-VPMN</a:t>
            </a:r>
          </a:p>
        </p:txBody>
      </p:sp>
      <p:sp>
        <p:nvSpPr>
          <p:cNvPr id="47" name="Rectangle 63"/>
          <p:cNvSpPr>
            <a:spLocks noChangeArrowheads="1"/>
          </p:cNvSpPr>
          <p:nvPr/>
        </p:nvSpPr>
        <p:spPr bwMode="auto">
          <a:xfrm>
            <a:off x="909094" y="4437112"/>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dirty="0">
                <a:cs typeface="Arial" pitchFamily="34" charset="0"/>
              </a:rPr>
              <a:t>SCSCF</a:t>
            </a:r>
          </a:p>
        </p:txBody>
      </p:sp>
      <p:sp>
        <p:nvSpPr>
          <p:cNvPr id="48" name="Rectangle 64"/>
          <p:cNvSpPr>
            <a:spLocks noChangeArrowheads="1"/>
          </p:cNvSpPr>
          <p:nvPr/>
        </p:nvSpPr>
        <p:spPr bwMode="auto">
          <a:xfrm>
            <a:off x="909094" y="5013176"/>
            <a:ext cx="586232" cy="20274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dirty="0">
                <a:cs typeface="Arial" pitchFamily="34" charset="0"/>
              </a:rPr>
              <a:t>PCSCF</a:t>
            </a:r>
          </a:p>
        </p:txBody>
      </p:sp>
      <p:pic>
        <p:nvPicPr>
          <p:cNvPr id="51" name="Picture 67" descr="M10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75691" y="5543800"/>
            <a:ext cx="188950" cy="338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AutoShape 25"/>
          <p:cNvSpPr>
            <a:spLocks noChangeArrowheads="1"/>
          </p:cNvSpPr>
          <p:nvPr/>
        </p:nvSpPr>
        <p:spPr bwMode="auto">
          <a:xfrm>
            <a:off x="4635587" y="4025506"/>
            <a:ext cx="1611732" cy="879533"/>
          </a:xfrm>
          <a:prstGeom prst="roundRect">
            <a:avLst>
              <a:gd name="adj" fmla="val 16667"/>
            </a:avLst>
          </a:prstGeom>
          <a:solidFill>
            <a:srgbClr val="FFFF99"/>
          </a:solidFill>
          <a:ln>
            <a:noFill/>
          </a:ln>
          <a:effectLst/>
          <a:extLst/>
        </p:spPr>
        <p:txBody>
          <a:bodyPr wrap="none" anchor="ctr"/>
          <a:lstStyle/>
          <a:p>
            <a:endParaRPr lang="ja-JP" altLang="ja-JP"/>
          </a:p>
        </p:txBody>
      </p:sp>
      <p:sp>
        <p:nvSpPr>
          <p:cNvPr id="65" name="AutoShape 28"/>
          <p:cNvSpPr>
            <a:spLocks noChangeArrowheads="1"/>
          </p:cNvSpPr>
          <p:nvPr/>
        </p:nvSpPr>
        <p:spPr bwMode="auto">
          <a:xfrm>
            <a:off x="4635587" y="5067529"/>
            <a:ext cx="1611732" cy="879533"/>
          </a:xfrm>
          <a:prstGeom prst="roundRect">
            <a:avLst>
              <a:gd name="adj" fmla="val 16667"/>
            </a:avLst>
          </a:prstGeom>
          <a:solidFill>
            <a:srgbClr val="FFFF99"/>
          </a:solidFill>
          <a:ln>
            <a:noFill/>
          </a:ln>
          <a:effectLst/>
          <a:extLst/>
        </p:spPr>
        <p:txBody>
          <a:bodyPr wrap="none" anchor="ctr"/>
          <a:lstStyle/>
          <a:p>
            <a:endParaRPr lang="ja-JP" altLang="ja-JP"/>
          </a:p>
        </p:txBody>
      </p:sp>
      <p:sp>
        <p:nvSpPr>
          <p:cNvPr id="71" name="Text Box 111"/>
          <p:cNvSpPr txBox="1">
            <a:spLocks noChangeArrowheads="1"/>
          </p:cNvSpPr>
          <p:nvPr/>
        </p:nvSpPr>
        <p:spPr bwMode="auto">
          <a:xfrm>
            <a:off x="4713104" y="4005064"/>
            <a:ext cx="758969" cy="26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a:cs typeface="Arial" pitchFamily="34" charset="0"/>
              </a:rPr>
              <a:t>O-HPMN</a:t>
            </a:r>
          </a:p>
        </p:txBody>
      </p:sp>
      <p:sp>
        <p:nvSpPr>
          <p:cNvPr id="77" name="Text Box 114"/>
          <p:cNvSpPr txBox="1">
            <a:spLocks noChangeArrowheads="1"/>
          </p:cNvSpPr>
          <p:nvPr/>
        </p:nvSpPr>
        <p:spPr bwMode="auto">
          <a:xfrm>
            <a:off x="4638816" y="5689165"/>
            <a:ext cx="751442" cy="26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a:cs typeface="Arial" pitchFamily="34" charset="0"/>
              </a:rPr>
              <a:t>O-VPMN</a:t>
            </a:r>
          </a:p>
        </p:txBody>
      </p:sp>
      <p:sp>
        <p:nvSpPr>
          <p:cNvPr id="78" name="Rectangle 63"/>
          <p:cNvSpPr>
            <a:spLocks noChangeArrowheads="1"/>
          </p:cNvSpPr>
          <p:nvPr/>
        </p:nvSpPr>
        <p:spPr bwMode="auto">
          <a:xfrm>
            <a:off x="4860032" y="4257092"/>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dirty="0">
                <a:cs typeface="Arial" pitchFamily="34" charset="0"/>
              </a:rPr>
              <a:t>SCSCF</a:t>
            </a:r>
          </a:p>
        </p:txBody>
      </p:sp>
      <p:sp>
        <p:nvSpPr>
          <p:cNvPr id="80" name="Rectangle 64"/>
          <p:cNvSpPr>
            <a:spLocks noChangeArrowheads="1"/>
          </p:cNvSpPr>
          <p:nvPr/>
        </p:nvSpPr>
        <p:spPr bwMode="auto">
          <a:xfrm>
            <a:off x="4863319" y="4460680"/>
            <a:ext cx="586232" cy="20274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dirty="0">
                <a:cs typeface="Arial" pitchFamily="34" charset="0"/>
              </a:rPr>
              <a:t>PCSCF</a:t>
            </a:r>
          </a:p>
        </p:txBody>
      </p:sp>
      <p:pic>
        <p:nvPicPr>
          <p:cNvPr id="92" name="Picture 67" descr="M10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0930" y="5543074"/>
            <a:ext cx="188950" cy="338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 name="Rectangle 44"/>
          <p:cNvSpPr>
            <a:spLocks noChangeArrowheads="1"/>
          </p:cNvSpPr>
          <p:nvPr/>
        </p:nvSpPr>
        <p:spPr bwMode="auto">
          <a:xfrm>
            <a:off x="4860040" y="5092404"/>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S-GW</a:t>
            </a:r>
            <a:endParaRPr lang="en-GB" altLang="ja-JP" sz="1200" u="none" dirty="0">
              <a:cs typeface="Arial" pitchFamily="34" charset="0"/>
            </a:endParaRPr>
          </a:p>
        </p:txBody>
      </p:sp>
      <p:sp>
        <p:nvSpPr>
          <p:cNvPr id="100" name="Rectangle 44"/>
          <p:cNvSpPr>
            <a:spLocks noChangeArrowheads="1"/>
          </p:cNvSpPr>
          <p:nvPr/>
        </p:nvSpPr>
        <p:spPr bwMode="auto">
          <a:xfrm>
            <a:off x="4860040" y="4732113"/>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P-GW</a:t>
            </a:r>
            <a:endParaRPr lang="en-GB" altLang="ja-JP" sz="1200" u="none" dirty="0">
              <a:cs typeface="Arial" pitchFamily="34" charset="0"/>
            </a:endParaRPr>
          </a:p>
        </p:txBody>
      </p:sp>
      <p:sp>
        <p:nvSpPr>
          <p:cNvPr id="105" name="Rectangle 44"/>
          <p:cNvSpPr>
            <a:spLocks noChangeArrowheads="1"/>
          </p:cNvSpPr>
          <p:nvPr/>
        </p:nvSpPr>
        <p:spPr bwMode="auto">
          <a:xfrm>
            <a:off x="5524617" y="4581128"/>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PCRF</a:t>
            </a:r>
            <a:endParaRPr lang="en-GB" altLang="ja-JP" sz="1200" u="none" dirty="0">
              <a:cs typeface="Arial" pitchFamily="34" charset="0"/>
            </a:endParaRPr>
          </a:p>
        </p:txBody>
      </p:sp>
      <p:sp>
        <p:nvSpPr>
          <p:cNvPr id="106" name="Rectangle 44"/>
          <p:cNvSpPr>
            <a:spLocks noChangeArrowheads="1"/>
          </p:cNvSpPr>
          <p:nvPr/>
        </p:nvSpPr>
        <p:spPr bwMode="auto">
          <a:xfrm>
            <a:off x="1619672" y="5157192"/>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PCRF</a:t>
            </a:r>
            <a:endParaRPr lang="en-GB" altLang="ja-JP" sz="1200" u="none" dirty="0">
              <a:cs typeface="Arial" pitchFamily="34" charset="0"/>
            </a:endParaRPr>
          </a:p>
        </p:txBody>
      </p:sp>
      <p:sp>
        <p:nvSpPr>
          <p:cNvPr id="27" name="四角形吹き出し 26"/>
          <p:cNvSpPr/>
          <p:nvPr/>
        </p:nvSpPr>
        <p:spPr>
          <a:xfrm>
            <a:off x="1815951" y="4005064"/>
            <a:ext cx="2415856" cy="805862"/>
          </a:xfrm>
          <a:prstGeom prst="wedgeRectCallout">
            <a:avLst>
              <a:gd name="adj1" fmla="val -51109"/>
              <a:gd name="adj2" fmla="val 8200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smtClean="0">
                <a:solidFill>
                  <a:schemeClr val="tx1"/>
                </a:solidFill>
              </a:rPr>
              <a:t>FFS if similar function is needed</a:t>
            </a:r>
            <a:endParaRPr lang="en-GB" altLang="ja-JP" sz="1200" dirty="0" smtClean="0">
              <a:solidFill>
                <a:schemeClr val="tx1"/>
              </a:solidFill>
            </a:endParaRPr>
          </a:p>
        </p:txBody>
      </p:sp>
      <p:sp>
        <p:nvSpPr>
          <p:cNvPr id="28" name="四角形吹き出し 27"/>
          <p:cNvSpPr/>
          <p:nvPr/>
        </p:nvSpPr>
        <p:spPr>
          <a:xfrm>
            <a:off x="6087124" y="3926251"/>
            <a:ext cx="2415856" cy="805862"/>
          </a:xfrm>
          <a:prstGeom prst="wedgeRectCallout">
            <a:avLst>
              <a:gd name="adj1" fmla="val -74940"/>
              <a:gd name="adj2" fmla="val 2212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smtClean="0">
                <a:solidFill>
                  <a:schemeClr val="tx1"/>
                </a:solidFill>
              </a:rPr>
              <a:t>P-CSCF needs to obtain (at the time of IMS </a:t>
            </a:r>
            <a:r>
              <a:rPr lang="en-US" altLang="ja-JP" sz="1200" dirty="0" err="1" smtClean="0">
                <a:solidFill>
                  <a:schemeClr val="tx1"/>
                </a:solidFill>
              </a:rPr>
              <a:t>reg</a:t>
            </a:r>
            <a:r>
              <a:rPr lang="en-US" altLang="ja-JP" sz="1200" dirty="0" smtClean="0">
                <a:solidFill>
                  <a:schemeClr val="tx1"/>
                </a:solidFill>
              </a:rPr>
              <a:t>) VPLMN ID..</a:t>
            </a:r>
            <a:endParaRPr lang="en-GB" altLang="ja-JP" sz="1200" dirty="0" smtClean="0">
              <a:solidFill>
                <a:schemeClr val="tx1"/>
              </a:solidFill>
            </a:endParaRPr>
          </a:p>
        </p:txBody>
      </p:sp>
    </p:spTree>
    <p:extLst>
      <p:ext uri="{BB962C8B-B14F-4D97-AF65-F5344CB8AC3E}">
        <p14:creationId xmlns:p14="http://schemas.microsoft.com/office/powerpoint/2010/main" val="17631363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dirty="0" smtClean="0"/>
              <a:t>Issue 7: Geo-local number handling</a:t>
            </a:r>
            <a:endParaRPr kumimoji="1" lang="en-GB" dirty="0"/>
          </a:p>
        </p:txBody>
      </p:sp>
      <p:sp>
        <p:nvSpPr>
          <p:cNvPr id="3" name="コンテンツ プレースホルダー 2"/>
          <p:cNvSpPr>
            <a:spLocks noGrp="1"/>
          </p:cNvSpPr>
          <p:nvPr>
            <p:ph idx="1"/>
          </p:nvPr>
        </p:nvSpPr>
        <p:spPr>
          <a:xfrm>
            <a:off x="251520" y="1484785"/>
            <a:ext cx="8568952" cy="1512167"/>
          </a:xfrm>
        </p:spPr>
        <p:txBody>
          <a:bodyPr>
            <a:normAutofit fontScale="40000" lnSpcReduction="20000"/>
          </a:bodyPr>
          <a:lstStyle/>
          <a:p>
            <a:r>
              <a:rPr kumimoji="1" lang="en-US" dirty="0" smtClean="0"/>
              <a:t>UE / NW have option to support geo-local number (23.228)</a:t>
            </a:r>
          </a:p>
          <a:p>
            <a:r>
              <a:rPr lang="en-US" dirty="0" smtClean="0"/>
              <a:t>Clarification required in TS23.228 whether HPLMN has the decision to enable / disable the support of geo-local numbers.</a:t>
            </a:r>
          </a:p>
          <a:p>
            <a:r>
              <a:rPr lang="en-US" dirty="0" smtClean="0"/>
              <a:t>If VPLMN local numbers (geo-local) numbers must be supported, then HPLMN must be able to translate the number based on configuration, taking into user location information into account.</a:t>
            </a:r>
          </a:p>
          <a:p>
            <a:pPr lvl="1"/>
            <a:r>
              <a:rPr lang="en-US" dirty="0" smtClean="0"/>
              <a:t>E.g. Local short-code service, calling local number without country code, calling local number without country + area code, </a:t>
            </a:r>
            <a:r>
              <a:rPr lang="en-US" dirty="0" err="1" smtClean="0"/>
              <a:t>etc</a:t>
            </a:r>
            <a:endParaRPr lang="en-US" dirty="0" smtClean="0"/>
          </a:p>
          <a:p>
            <a:r>
              <a:rPr kumimoji="1" lang="en-US" dirty="0" smtClean="0"/>
              <a:t>GSMA LS requests 3GPP to look into this issue and </a:t>
            </a:r>
            <a:r>
              <a:rPr lang="en-US" dirty="0" smtClean="0"/>
              <a:t>reply whether </a:t>
            </a:r>
            <a:r>
              <a:rPr kumimoji="1" lang="en-US" dirty="0" smtClean="0"/>
              <a:t>solution is available</a:t>
            </a:r>
          </a:p>
        </p:txBody>
      </p:sp>
      <p:sp>
        <p:nvSpPr>
          <p:cNvPr id="81" name="スライド番号プレースホルダー 80"/>
          <p:cNvSpPr>
            <a:spLocks noGrp="1"/>
          </p:cNvSpPr>
          <p:nvPr>
            <p:ph type="sldNum" sz="quarter" idx="12"/>
          </p:nvPr>
        </p:nvSpPr>
        <p:spPr/>
        <p:txBody>
          <a:bodyPr/>
          <a:lstStyle/>
          <a:p>
            <a:fld id="{28AA12B7-7D25-4173-A58F-539FBEA49022}" type="slidenum">
              <a:rPr kumimoji="1" lang="en-GB" smtClean="0"/>
              <a:t>12</a:t>
            </a:fld>
            <a:endParaRPr kumimoji="1" lang="en-GB"/>
          </a:p>
        </p:txBody>
      </p:sp>
      <p:sp>
        <p:nvSpPr>
          <p:cNvPr id="72" name="正方形/長方形 71"/>
          <p:cNvSpPr/>
          <p:nvPr/>
        </p:nvSpPr>
        <p:spPr>
          <a:xfrm>
            <a:off x="397152" y="3242644"/>
            <a:ext cx="1423404" cy="2160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2"/>
                </a:solidFill>
              </a:rPr>
              <a:t>LBO (RAVEL)</a:t>
            </a:r>
            <a:endParaRPr kumimoji="1" lang="en-GB" b="1" dirty="0">
              <a:solidFill>
                <a:schemeClr val="tx2"/>
              </a:solidFill>
            </a:endParaRPr>
          </a:p>
        </p:txBody>
      </p:sp>
      <p:sp>
        <p:nvSpPr>
          <p:cNvPr id="73" name="正方形/長方形 72"/>
          <p:cNvSpPr/>
          <p:nvPr/>
        </p:nvSpPr>
        <p:spPr>
          <a:xfrm>
            <a:off x="4638816" y="3242644"/>
            <a:ext cx="1423404" cy="2160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S8HR (new)</a:t>
            </a:r>
            <a:endParaRPr kumimoji="1" lang="en-GB" b="1" dirty="0">
              <a:solidFill>
                <a:srgbClr val="FF0000"/>
              </a:solidFill>
            </a:endParaRPr>
          </a:p>
        </p:txBody>
      </p:sp>
      <p:sp>
        <p:nvSpPr>
          <p:cNvPr id="35" name="AutoShape 55"/>
          <p:cNvSpPr>
            <a:spLocks noChangeArrowheads="1"/>
          </p:cNvSpPr>
          <p:nvPr/>
        </p:nvSpPr>
        <p:spPr bwMode="auto">
          <a:xfrm>
            <a:off x="397152" y="4029216"/>
            <a:ext cx="1611732" cy="608218"/>
          </a:xfrm>
          <a:prstGeom prst="roundRect">
            <a:avLst>
              <a:gd name="adj" fmla="val 16667"/>
            </a:avLst>
          </a:prstGeom>
          <a:solidFill>
            <a:schemeClr val="accent1">
              <a:lumMod val="20000"/>
              <a:lumOff val="80000"/>
            </a:schemeClr>
          </a:solidFill>
          <a:ln>
            <a:noFill/>
          </a:ln>
          <a:effectLst/>
          <a:extLst/>
        </p:spPr>
        <p:txBody>
          <a:bodyPr wrap="none" anchor="ctr"/>
          <a:lstStyle/>
          <a:p>
            <a:endParaRPr lang="ja-JP" altLang="ja-JP"/>
          </a:p>
        </p:txBody>
      </p:sp>
      <p:sp>
        <p:nvSpPr>
          <p:cNvPr id="41" name="AutoShape 58"/>
          <p:cNvSpPr>
            <a:spLocks noChangeArrowheads="1"/>
          </p:cNvSpPr>
          <p:nvPr/>
        </p:nvSpPr>
        <p:spPr bwMode="auto">
          <a:xfrm>
            <a:off x="397152" y="4783869"/>
            <a:ext cx="1611732" cy="1165412"/>
          </a:xfrm>
          <a:prstGeom prst="roundRect">
            <a:avLst>
              <a:gd name="adj" fmla="val 16667"/>
            </a:avLst>
          </a:prstGeom>
          <a:solidFill>
            <a:schemeClr val="accent1">
              <a:lumMod val="20000"/>
              <a:lumOff val="80000"/>
            </a:schemeClr>
          </a:solidFill>
          <a:ln>
            <a:noFill/>
          </a:ln>
          <a:effectLst/>
          <a:extLst/>
        </p:spPr>
        <p:txBody>
          <a:bodyPr wrap="none" anchor="ctr"/>
          <a:lstStyle/>
          <a:p>
            <a:endParaRPr lang="ja-JP" altLang="ja-JP"/>
          </a:p>
        </p:txBody>
      </p:sp>
      <p:sp>
        <p:nvSpPr>
          <p:cNvPr id="42" name="Text Box 59"/>
          <p:cNvSpPr txBox="1">
            <a:spLocks noChangeArrowheads="1"/>
          </p:cNvSpPr>
          <p:nvPr/>
        </p:nvSpPr>
        <p:spPr bwMode="auto">
          <a:xfrm>
            <a:off x="469824" y="4102259"/>
            <a:ext cx="758969" cy="26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a:cs typeface="Arial" pitchFamily="34" charset="0"/>
              </a:rPr>
              <a:t>O-HPMN</a:t>
            </a:r>
          </a:p>
        </p:txBody>
      </p:sp>
      <p:sp>
        <p:nvSpPr>
          <p:cNvPr id="46" name="Text Box 62"/>
          <p:cNvSpPr txBox="1">
            <a:spLocks noChangeArrowheads="1"/>
          </p:cNvSpPr>
          <p:nvPr/>
        </p:nvSpPr>
        <p:spPr bwMode="auto">
          <a:xfrm>
            <a:off x="395536" y="5685419"/>
            <a:ext cx="71365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smtClean="0">
                <a:cs typeface="Arial" pitchFamily="34" charset="0"/>
              </a:rPr>
              <a:t>VPLMN</a:t>
            </a:r>
            <a:endParaRPr lang="en-GB" altLang="ja-JP" sz="1200" u="none" dirty="0">
              <a:cs typeface="Arial" pitchFamily="34" charset="0"/>
            </a:endParaRPr>
          </a:p>
        </p:txBody>
      </p:sp>
      <p:sp>
        <p:nvSpPr>
          <p:cNvPr id="47" name="Rectangle 63"/>
          <p:cNvSpPr>
            <a:spLocks noChangeArrowheads="1"/>
          </p:cNvSpPr>
          <p:nvPr/>
        </p:nvSpPr>
        <p:spPr bwMode="auto">
          <a:xfrm>
            <a:off x="909094" y="4437112"/>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dirty="0">
                <a:cs typeface="Arial" pitchFamily="34" charset="0"/>
              </a:rPr>
              <a:t>SCSCF</a:t>
            </a:r>
          </a:p>
        </p:txBody>
      </p:sp>
      <p:sp>
        <p:nvSpPr>
          <p:cNvPr id="48" name="Rectangle 64"/>
          <p:cNvSpPr>
            <a:spLocks noChangeArrowheads="1"/>
          </p:cNvSpPr>
          <p:nvPr/>
        </p:nvSpPr>
        <p:spPr bwMode="auto">
          <a:xfrm>
            <a:off x="909094" y="5013176"/>
            <a:ext cx="586232" cy="20274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dirty="0">
                <a:cs typeface="Arial" pitchFamily="34" charset="0"/>
              </a:rPr>
              <a:t>PCSCF</a:t>
            </a:r>
          </a:p>
        </p:txBody>
      </p:sp>
      <p:pic>
        <p:nvPicPr>
          <p:cNvPr id="51" name="Picture 67" descr="M10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75691" y="5543800"/>
            <a:ext cx="188950" cy="338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AutoShape 25"/>
          <p:cNvSpPr>
            <a:spLocks noChangeArrowheads="1"/>
          </p:cNvSpPr>
          <p:nvPr/>
        </p:nvSpPr>
        <p:spPr bwMode="auto">
          <a:xfrm>
            <a:off x="4635587" y="4025506"/>
            <a:ext cx="1611732" cy="879533"/>
          </a:xfrm>
          <a:prstGeom prst="roundRect">
            <a:avLst>
              <a:gd name="adj" fmla="val 16667"/>
            </a:avLst>
          </a:prstGeom>
          <a:solidFill>
            <a:srgbClr val="FFFF99"/>
          </a:solidFill>
          <a:ln>
            <a:noFill/>
          </a:ln>
          <a:effectLst/>
          <a:extLst/>
        </p:spPr>
        <p:txBody>
          <a:bodyPr wrap="none" anchor="ctr"/>
          <a:lstStyle/>
          <a:p>
            <a:endParaRPr lang="ja-JP" altLang="ja-JP"/>
          </a:p>
        </p:txBody>
      </p:sp>
      <p:sp>
        <p:nvSpPr>
          <p:cNvPr id="65" name="AutoShape 28"/>
          <p:cNvSpPr>
            <a:spLocks noChangeArrowheads="1"/>
          </p:cNvSpPr>
          <p:nvPr/>
        </p:nvSpPr>
        <p:spPr bwMode="auto">
          <a:xfrm>
            <a:off x="4635587" y="5067529"/>
            <a:ext cx="1611732" cy="879533"/>
          </a:xfrm>
          <a:prstGeom prst="roundRect">
            <a:avLst>
              <a:gd name="adj" fmla="val 16667"/>
            </a:avLst>
          </a:prstGeom>
          <a:solidFill>
            <a:srgbClr val="FFFF99"/>
          </a:solidFill>
          <a:ln>
            <a:noFill/>
          </a:ln>
          <a:effectLst/>
          <a:extLst/>
        </p:spPr>
        <p:txBody>
          <a:bodyPr wrap="none" anchor="ctr"/>
          <a:lstStyle/>
          <a:p>
            <a:endParaRPr lang="ja-JP" altLang="ja-JP"/>
          </a:p>
        </p:txBody>
      </p:sp>
      <p:sp>
        <p:nvSpPr>
          <p:cNvPr id="71" name="Text Box 111"/>
          <p:cNvSpPr txBox="1">
            <a:spLocks noChangeArrowheads="1"/>
          </p:cNvSpPr>
          <p:nvPr/>
        </p:nvSpPr>
        <p:spPr bwMode="auto">
          <a:xfrm>
            <a:off x="4713104" y="4005064"/>
            <a:ext cx="758969" cy="26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a:cs typeface="Arial" pitchFamily="34" charset="0"/>
              </a:rPr>
              <a:t>O-HPMN</a:t>
            </a:r>
          </a:p>
        </p:txBody>
      </p:sp>
      <p:sp>
        <p:nvSpPr>
          <p:cNvPr id="77" name="Text Box 114"/>
          <p:cNvSpPr txBox="1">
            <a:spLocks noChangeArrowheads="1"/>
          </p:cNvSpPr>
          <p:nvPr/>
        </p:nvSpPr>
        <p:spPr bwMode="auto">
          <a:xfrm>
            <a:off x="4638816" y="5689165"/>
            <a:ext cx="71365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smtClean="0">
                <a:cs typeface="Arial" pitchFamily="34" charset="0"/>
              </a:rPr>
              <a:t>VPLMN</a:t>
            </a:r>
            <a:endParaRPr lang="en-GB" altLang="ja-JP" sz="1200" u="none" dirty="0">
              <a:cs typeface="Arial" pitchFamily="34" charset="0"/>
            </a:endParaRPr>
          </a:p>
        </p:txBody>
      </p:sp>
      <p:sp>
        <p:nvSpPr>
          <p:cNvPr id="78" name="Rectangle 63"/>
          <p:cNvSpPr>
            <a:spLocks noChangeArrowheads="1"/>
          </p:cNvSpPr>
          <p:nvPr/>
        </p:nvSpPr>
        <p:spPr bwMode="auto">
          <a:xfrm>
            <a:off x="4860032" y="4257092"/>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dirty="0">
                <a:cs typeface="Arial" pitchFamily="34" charset="0"/>
              </a:rPr>
              <a:t>SCSCF</a:t>
            </a:r>
          </a:p>
        </p:txBody>
      </p:sp>
      <p:sp>
        <p:nvSpPr>
          <p:cNvPr id="80" name="Rectangle 64"/>
          <p:cNvSpPr>
            <a:spLocks noChangeArrowheads="1"/>
          </p:cNvSpPr>
          <p:nvPr/>
        </p:nvSpPr>
        <p:spPr bwMode="auto">
          <a:xfrm>
            <a:off x="4863319" y="4460680"/>
            <a:ext cx="586232" cy="20274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dirty="0">
                <a:cs typeface="Arial" pitchFamily="34" charset="0"/>
              </a:rPr>
              <a:t>PCSCF</a:t>
            </a:r>
          </a:p>
        </p:txBody>
      </p:sp>
      <p:pic>
        <p:nvPicPr>
          <p:cNvPr id="92" name="Picture 67" descr="M10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5783" y="5532197"/>
            <a:ext cx="188950" cy="338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 name="Rectangle 44"/>
          <p:cNvSpPr>
            <a:spLocks noChangeArrowheads="1"/>
          </p:cNvSpPr>
          <p:nvPr/>
        </p:nvSpPr>
        <p:spPr bwMode="auto">
          <a:xfrm>
            <a:off x="4860040" y="5092404"/>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S-GW</a:t>
            </a:r>
            <a:endParaRPr lang="en-GB" altLang="ja-JP" sz="1200" u="none" dirty="0">
              <a:cs typeface="Arial" pitchFamily="34" charset="0"/>
            </a:endParaRPr>
          </a:p>
        </p:txBody>
      </p:sp>
      <p:sp>
        <p:nvSpPr>
          <p:cNvPr id="100" name="Rectangle 44"/>
          <p:cNvSpPr>
            <a:spLocks noChangeArrowheads="1"/>
          </p:cNvSpPr>
          <p:nvPr/>
        </p:nvSpPr>
        <p:spPr bwMode="auto">
          <a:xfrm>
            <a:off x="4860040" y="4732113"/>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P-GW</a:t>
            </a:r>
            <a:endParaRPr lang="en-GB" altLang="ja-JP" sz="1200" u="none" dirty="0">
              <a:cs typeface="Arial" pitchFamily="34" charset="0"/>
            </a:endParaRPr>
          </a:p>
        </p:txBody>
      </p:sp>
      <p:sp>
        <p:nvSpPr>
          <p:cNvPr id="105" name="Rectangle 44"/>
          <p:cNvSpPr>
            <a:spLocks noChangeArrowheads="1"/>
          </p:cNvSpPr>
          <p:nvPr/>
        </p:nvSpPr>
        <p:spPr bwMode="auto">
          <a:xfrm>
            <a:off x="5524617" y="4581128"/>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PCRF</a:t>
            </a:r>
            <a:endParaRPr lang="en-GB" altLang="ja-JP" sz="1200" u="none" dirty="0">
              <a:cs typeface="Arial" pitchFamily="34" charset="0"/>
            </a:endParaRPr>
          </a:p>
        </p:txBody>
      </p:sp>
      <p:sp>
        <p:nvSpPr>
          <p:cNvPr id="106" name="Rectangle 44"/>
          <p:cNvSpPr>
            <a:spLocks noChangeArrowheads="1"/>
          </p:cNvSpPr>
          <p:nvPr/>
        </p:nvSpPr>
        <p:spPr bwMode="auto">
          <a:xfrm>
            <a:off x="1619672" y="5157192"/>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TRF</a:t>
            </a:r>
            <a:endParaRPr lang="en-GB" altLang="ja-JP" sz="1200" u="none" dirty="0">
              <a:cs typeface="Arial" pitchFamily="34" charset="0"/>
            </a:endParaRPr>
          </a:p>
        </p:txBody>
      </p:sp>
      <p:sp>
        <p:nvSpPr>
          <p:cNvPr id="26" name="四角形吹き出し 25"/>
          <p:cNvSpPr/>
          <p:nvPr/>
        </p:nvSpPr>
        <p:spPr>
          <a:xfrm>
            <a:off x="6247319" y="3199202"/>
            <a:ext cx="2415856" cy="1163172"/>
          </a:xfrm>
          <a:prstGeom prst="wedgeRectCallout">
            <a:avLst>
              <a:gd name="adj1" fmla="val -82280"/>
              <a:gd name="adj2" fmla="val 6110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smtClean="0">
                <a:solidFill>
                  <a:schemeClr val="tx1"/>
                </a:solidFill>
              </a:rPr>
              <a:t>Entities (CSCF/AS) in HPLMN must be able to identify the location of the UE, modify the geo-local number to number in international format, and route the call to the destination</a:t>
            </a:r>
            <a:endParaRPr lang="en-GB" altLang="ja-JP" sz="1200" dirty="0" smtClean="0">
              <a:solidFill>
                <a:schemeClr val="tx1"/>
              </a:solidFill>
            </a:endParaRPr>
          </a:p>
        </p:txBody>
      </p:sp>
      <p:sp>
        <p:nvSpPr>
          <p:cNvPr id="27" name="四角形吹き出し 26"/>
          <p:cNvSpPr/>
          <p:nvPr/>
        </p:nvSpPr>
        <p:spPr>
          <a:xfrm>
            <a:off x="2008884" y="3728217"/>
            <a:ext cx="2415856" cy="605108"/>
          </a:xfrm>
          <a:prstGeom prst="wedgeRectCallout">
            <a:avLst>
              <a:gd name="adj1" fmla="val -82280"/>
              <a:gd name="adj2" fmla="val 6110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smtClean="0">
                <a:solidFill>
                  <a:schemeClr val="tx1"/>
                </a:solidFill>
              </a:rPr>
              <a:t>LBO with Home-Routing (no loopback) same problem may exist.</a:t>
            </a:r>
            <a:endParaRPr lang="en-GB" altLang="ja-JP" sz="1200" dirty="0" smtClean="0">
              <a:solidFill>
                <a:schemeClr val="tx1"/>
              </a:solidFill>
            </a:endParaRPr>
          </a:p>
        </p:txBody>
      </p:sp>
      <p:sp>
        <p:nvSpPr>
          <p:cNvPr id="28" name="四角形吹き出し 27"/>
          <p:cNvSpPr/>
          <p:nvPr/>
        </p:nvSpPr>
        <p:spPr>
          <a:xfrm>
            <a:off x="1912788" y="5543008"/>
            <a:ext cx="2415856" cy="1163172"/>
          </a:xfrm>
          <a:prstGeom prst="wedgeRectCallout">
            <a:avLst>
              <a:gd name="adj1" fmla="val -41461"/>
              <a:gd name="adj2" fmla="val -6683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smtClean="0">
                <a:solidFill>
                  <a:schemeClr val="tx1"/>
                </a:solidFill>
              </a:rPr>
              <a:t>With LBO with loopback, S-CSCF can route the INVITE to TRF in VPLMN and ask the TRF to modify the number; TBC if location information can be made available at TRF</a:t>
            </a:r>
          </a:p>
        </p:txBody>
      </p:sp>
      <p:cxnSp>
        <p:nvCxnSpPr>
          <p:cNvPr id="29" name="直線矢印コネクタ 28"/>
          <p:cNvCxnSpPr/>
          <p:nvPr/>
        </p:nvCxnSpPr>
        <p:spPr>
          <a:xfrm flipV="1">
            <a:off x="1370166" y="4663421"/>
            <a:ext cx="0" cy="8795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32"/>
          <p:cNvCxnSpPr>
            <a:endCxn id="106" idx="0"/>
          </p:cNvCxnSpPr>
          <p:nvPr/>
        </p:nvCxnSpPr>
        <p:spPr>
          <a:xfrm>
            <a:off x="1495326" y="4696886"/>
            <a:ext cx="417462" cy="46030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直線矢印コネクタ 35"/>
          <p:cNvCxnSpPr/>
          <p:nvPr/>
        </p:nvCxnSpPr>
        <p:spPr>
          <a:xfrm flipV="1">
            <a:off x="5350518" y="4652610"/>
            <a:ext cx="0" cy="8795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四角形吹き出し 31"/>
          <p:cNvSpPr/>
          <p:nvPr/>
        </p:nvSpPr>
        <p:spPr>
          <a:xfrm>
            <a:off x="6516216" y="5023682"/>
            <a:ext cx="2415856" cy="1682497"/>
          </a:xfrm>
          <a:prstGeom prst="wedgeRectCallout">
            <a:avLst>
              <a:gd name="adj1" fmla="val -46883"/>
              <a:gd name="adj2" fmla="val 2616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smtClean="0">
                <a:solidFill>
                  <a:schemeClr val="tx1"/>
                </a:solidFill>
              </a:rPr>
              <a:t>General discussion expected on:</a:t>
            </a:r>
          </a:p>
          <a:p>
            <a:pPr marL="171450" indent="-171450">
              <a:buFontTx/>
              <a:buChar char="-"/>
            </a:pPr>
            <a:r>
              <a:rPr lang="en-US" altLang="ja-JP" sz="1200" dirty="0" smtClean="0">
                <a:solidFill>
                  <a:schemeClr val="tx1"/>
                </a:solidFill>
              </a:rPr>
              <a:t>who’s deciding whether to provide numbers in non-int’l format and to what extent(=HPLMN?)</a:t>
            </a:r>
          </a:p>
          <a:p>
            <a:pPr marL="171450" indent="-171450">
              <a:buFontTx/>
              <a:buChar char="-"/>
            </a:pPr>
            <a:r>
              <a:rPr lang="en-US" altLang="ja-JP" sz="1200" dirty="0" smtClean="0">
                <a:solidFill>
                  <a:schemeClr val="tx1"/>
                </a:solidFill>
              </a:rPr>
              <a:t>How to </a:t>
            </a:r>
            <a:r>
              <a:rPr lang="en-US" altLang="ja-JP" sz="1200" dirty="0" err="1" smtClean="0">
                <a:solidFill>
                  <a:schemeClr val="tx1"/>
                </a:solidFill>
              </a:rPr>
              <a:t>minimise</a:t>
            </a:r>
            <a:r>
              <a:rPr lang="en-US" altLang="ja-JP" sz="1200" dirty="0" smtClean="0">
                <a:solidFill>
                  <a:schemeClr val="tx1"/>
                </a:solidFill>
              </a:rPr>
              <a:t> the operational complexity (e.g. HPLMN keeping the huge translation table)</a:t>
            </a:r>
            <a:endParaRPr lang="en-GB" altLang="ja-JP" sz="1200" dirty="0" smtClean="0">
              <a:solidFill>
                <a:schemeClr val="tx1"/>
              </a:solidFill>
            </a:endParaRPr>
          </a:p>
        </p:txBody>
      </p:sp>
    </p:spTree>
    <p:extLst>
      <p:ext uri="{BB962C8B-B14F-4D97-AF65-F5344CB8AC3E}">
        <p14:creationId xmlns:p14="http://schemas.microsoft.com/office/powerpoint/2010/main" val="580738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b="1" u="sng" dirty="0" smtClean="0"/>
              <a:t>Proposal:</a:t>
            </a:r>
            <a:r>
              <a:rPr kumimoji="1" lang="en-US" dirty="0" smtClean="0"/>
              <a:t/>
            </a:r>
            <a:br>
              <a:rPr kumimoji="1" lang="en-US" dirty="0" smtClean="0"/>
            </a:br>
            <a:r>
              <a:rPr kumimoji="1" lang="en-US" dirty="0" smtClean="0"/>
              <a:t>Work Plan for SA2#108 + #109</a:t>
            </a:r>
            <a:endParaRPr kumimoji="1" lang="en-GB" dirty="0"/>
          </a:p>
        </p:txBody>
      </p:sp>
      <p:sp>
        <p:nvSpPr>
          <p:cNvPr id="3" name="コンテンツ プレースホルダー 2"/>
          <p:cNvSpPr>
            <a:spLocks noGrp="1"/>
          </p:cNvSpPr>
          <p:nvPr>
            <p:ph idx="1"/>
          </p:nvPr>
        </p:nvSpPr>
        <p:spPr>
          <a:xfrm>
            <a:off x="457200" y="1600200"/>
            <a:ext cx="8229600" cy="4997152"/>
          </a:xfrm>
        </p:spPr>
        <p:txBody>
          <a:bodyPr>
            <a:normAutofit fontScale="62500" lnSpcReduction="20000"/>
          </a:bodyPr>
          <a:lstStyle/>
          <a:p>
            <a:r>
              <a:rPr lang="en-US" altLang="ja-JP" dirty="0" smtClean="0"/>
              <a:t>LS back to GSMA by July (= deadline is SA2#109, May 2015)</a:t>
            </a:r>
          </a:p>
          <a:p>
            <a:pPr lvl="1"/>
            <a:r>
              <a:rPr lang="en-US" b="1" dirty="0" smtClean="0"/>
              <a:t>Alt 1)</a:t>
            </a:r>
            <a:r>
              <a:rPr lang="en-US" dirty="0" smtClean="0"/>
              <a:t> Work directly on LS Back</a:t>
            </a:r>
          </a:p>
          <a:p>
            <a:pPr lvl="2"/>
            <a:r>
              <a:rPr lang="en-US" dirty="0" smtClean="0"/>
              <a:t>Draft LS available in this meeting</a:t>
            </a:r>
          </a:p>
          <a:p>
            <a:pPr lvl="1"/>
            <a:r>
              <a:rPr lang="en-US" b="1" dirty="0" smtClean="0"/>
              <a:t>Alt 2)</a:t>
            </a:r>
            <a:r>
              <a:rPr lang="en-US" dirty="0" smtClean="0"/>
              <a:t> Report to TSG SA, let TSG SA consolidate input from various SA WGs, and let TSG SA reply to GSMA</a:t>
            </a:r>
          </a:p>
          <a:p>
            <a:endParaRPr lang="en-US" dirty="0" smtClean="0"/>
          </a:p>
          <a:p>
            <a:r>
              <a:rPr lang="en-US" dirty="0" smtClean="0"/>
              <a:t>In SA2#108, progress the discussion on issues identified</a:t>
            </a:r>
          </a:p>
          <a:p>
            <a:pPr lvl="1"/>
            <a:r>
              <a:rPr lang="en-US" dirty="0" smtClean="0"/>
              <a:t>On each topic:</a:t>
            </a:r>
          </a:p>
          <a:p>
            <a:pPr lvl="2"/>
            <a:r>
              <a:rPr lang="en-US" dirty="0" smtClean="0"/>
              <a:t>Open discussion paper / CRs (where applicable)</a:t>
            </a:r>
          </a:p>
          <a:p>
            <a:pPr lvl="2"/>
            <a:r>
              <a:rPr lang="en-US" dirty="0"/>
              <a:t>W</a:t>
            </a:r>
            <a:r>
              <a:rPr lang="en-US" dirty="0" smtClean="0"/>
              <a:t>ork directly on LS back (for items where relevant </a:t>
            </a:r>
            <a:r>
              <a:rPr lang="en-US" dirty="0" err="1" smtClean="0"/>
              <a:t>tdocs</a:t>
            </a:r>
            <a:r>
              <a:rPr lang="en-US" dirty="0" smtClean="0"/>
              <a:t> are not available)</a:t>
            </a:r>
          </a:p>
          <a:p>
            <a:pPr lvl="2"/>
            <a:r>
              <a:rPr lang="en-US" dirty="0" smtClean="0"/>
              <a:t>Although GSMA still undecided on official S8HR endorsement, it is ultimately up to SA2 to decide whether or not to approve these CRs</a:t>
            </a:r>
          </a:p>
          <a:p>
            <a:pPr lvl="1"/>
            <a:endParaRPr lang="en-US" dirty="0" smtClean="0"/>
          </a:p>
          <a:p>
            <a:r>
              <a:rPr lang="en-US" dirty="0" smtClean="0"/>
              <a:t>In May 2015 (SA2#109), discuss:</a:t>
            </a:r>
          </a:p>
          <a:p>
            <a:pPr lvl="1"/>
            <a:r>
              <a:rPr lang="en-US" dirty="0" smtClean="0"/>
              <a:t>Continue discussion on </a:t>
            </a:r>
            <a:r>
              <a:rPr lang="en-US" dirty="0" err="1" smtClean="0"/>
              <a:t>tdocs</a:t>
            </a:r>
            <a:r>
              <a:rPr lang="en-US" dirty="0" smtClean="0"/>
              <a:t> raised in SA2#108</a:t>
            </a:r>
          </a:p>
          <a:p>
            <a:pPr lvl="1"/>
            <a:r>
              <a:rPr lang="en-US" dirty="0" smtClean="0"/>
              <a:t>Discuss issues that are not captured in GSMA LS but are newly found </a:t>
            </a:r>
          </a:p>
          <a:p>
            <a:pPr lvl="2"/>
            <a:r>
              <a:rPr lang="en-US" dirty="0" smtClean="0"/>
              <a:t>Company contribution expected (i.e. don’t expect further LS from GSMA)</a:t>
            </a:r>
          </a:p>
          <a:p>
            <a:pPr lvl="1"/>
            <a:r>
              <a:rPr lang="en-US" dirty="0" smtClean="0"/>
              <a:t>Discuss how/when to handle issues that cannot be completed </a:t>
            </a:r>
          </a:p>
          <a:p>
            <a:pPr lvl="1"/>
            <a:r>
              <a:rPr lang="en-US" dirty="0" smtClean="0"/>
              <a:t>Approve the LS (or report to TSG SA)</a:t>
            </a:r>
          </a:p>
        </p:txBody>
      </p:sp>
      <p:sp>
        <p:nvSpPr>
          <p:cNvPr id="4" name="スライド番号プレースホルダー 3"/>
          <p:cNvSpPr>
            <a:spLocks noGrp="1"/>
          </p:cNvSpPr>
          <p:nvPr>
            <p:ph type="sldNum" sz="quarter" idx="12"/>
          </p:nvPr>
        </p:nvSpPr>
        <p:spPr/>
        <p:txBody>
          <a:bodyPr/>
          <a:lstStyle/>
          <a:p>
            <a:fld id="{28AA12B7-7D25-4173-A58F-539FBEA49022}" type="slidenum">
              <a:rPr kumimoji="1" lang="en-GB" smtClean="0"/>
              <a:t>13</a:t>
            </a:fld>
            <a:endParaRPr kumimoji="1" lang="en-GB"/>
          </a:p>
        </p:txBody>
      </p:sp>
    </p:spTree>
    <p:extLst>
      <p:ext uri="{BB962C8B-B14F-4D97-AF65-F5344CB8AC3E}">
        <p14:creationId xmlns:p14="http://schemas.microsoft.com/office/powerpoint/2010/main" val="20559790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dirty="0" smtClean="0"/>
              <a:t>List of relevant SA2 </a:t>
            </a:r>
            <a:r>
              <a:rPr kumimoji="1" lang="en-US" dirty="0" err="1" smtClean="0"/>
              <a:t>tdocs</a:t>
            </a:r>
            <a:r>
              <a:rPr kumimoji="1" lang="en-US" dirty="0" smtClean="0"/>
              <a:t/>
            </a:r>
            <a:br>
              <a:rPr kumimoji="1" lang="en-US" dirty="0" smtClean="0"/>
            </a:br>
            <a:r>
              <a:rPr lang="en-US" dirty="0" smtClean="0"/>
              <a:t>(to be updated after </a:t>
            </a:r>
            <a:r>
              <a:rPr lang="en-US" dirty="0" err="1" smtClean="0"/>
              <a:t>tdoc</a:t>
            </a:r>
            <a:r>
              <a:rPr lang="en-US" dirty="0" smtClean="0"/>
              <a:t> deadline)</a:t>
            </a:r>
            <a:endParaRPr kumimoji="1" lang="en-GB" dirty="0"/>
          </a:p>
        </p:txBody>
      </p:sp>
      <p:sp>
        <p:nvSpPr>
          <p:cNvPr id="4" name="スライド番号プレースホルダー 3"/>
          <p:cNvSpPr>
            <a:spLocks noGrp="1"/>
          </p:cNvSpPr>
          <p:nvPr>
            <p:ph type="sldNum" sz="quarter" idx="12"/>
          </p:nvPr>
        </p:nvSpPr>
        <p:spPr/>
        <p:txBody>
          <a:bodyPr/>
          <a:lstStyle/>
          <a:p>
            <a:fld id="{28AA12B7-7D25-4173-A58F-539FBEA49022}" type="slidenum">
              <a:rPr kumimoji="1" lang="en-GB" smtClean="0"/>
              <a:t>14</a:t>
            </a:fld>
            <a:endParaRPr kumimoji="1" lang="en-GB"/>
          </a:p>
        </p:txBody>
      </p:sp>
      <p:graphicFrame>
        <p:nvGraphicFramePr>
          <p:cNvPr id="6" name="表 5"/>
          <p:cNvGraphicFramePr>
            <a:graphicFrameLocks noGrp="1"/>
          </p:cNvGraphicFramePr>
          <p:nvPr>
            <p:extLst>
              <p:ext uri="{D42A27DB-BD31-4B8C-83A1-F6EECF244321}">
                <p14:modId xmlns:p14="http://schemas.microsoft.com/office/powerpoint/2010/main" val="4181351256"/>
              </p:ext>
            </p:extLst>
          </p:nvPr>
        </p:nvGraphicFramePr>
        <p:xfrm>
          <a:off x="251520" y="1700808"/>
          <a:ext cx="8640960" cy="4913312"/>
        </p:xfrm>
        <a:graphic>
          <a:graphicData uri="http://schemas.openxmlformats.org/drawingml/2006/table">
            <a:tbl>
              <a:tblPr firstRow="1" bandRow="1">
                <a:tableStyleId>{5C22544A-7EE6-4342-B048-85BDC9FD1C3A}</a:tableStyleId>
              </a:tblPr>
              <a:tblGrid>
                <a:gridCol w="2160240"/>
                <a:gridCol w="2160240"/>
                <a:gridCol w="2160240"/>
                <a:gridCol w="2160240"/>
              </a:tblGrid>
              <a:tr h="144016">
                <a:tc>
                  <a:txBody>
                    <a:bodyPr/>
                    <a:lstStyle/>
                    <a:p>
                      <a:r>
                        <a:rPr lang="en-US" sz="1400" dirty="0" smtClean="0"/>
                        <a:t>Issue #</a:t>
                      </a:r>
                      <a:endParaRPr lang="en-GB" sz="1400" dirty="0"/>
                    </a:p>
                  </a:txBody>
                  <a:tcPr/>
                </a:tc>
                <a:tc>
                  <a:txBody>
                    <a:bodyPr/>
                    <a:lstStyle/>
                    <a:p>
                      <a:r>
                        <a:rPr lang="en-US" sz="1400" dirty="0" err="1" smtClean="0"/>
                        <a:t>Tdoc</a:t>
                      </a:r>
                      <a:r>
                        <a:rPr lang="en-US" sz="1400" dirty="0" smtClean="0"/>
                        <a:t> #</a:t>
                      </a:r>
                      <a:endParaRPr lang="en-GB" sz="1400" dirty="0"/>
                    </a:p>
                  </a:txBody>
                  <a:tcPr/>
                </a:tc>
                <a:tc>
                  <a:txBody>
                    <a:bodyPr/>
                    <a:lstStyle/>
                    <a:p>
                      <a:r>
                        <a:rPr lang="en-US" sz="1400" dirty="0" smtClean="0"/>
                        <a:t>Source</a:t>
                      </a:r>
                      <a:r>
                        <a:rPr lang="en-US" sz="1400" baseline="0" dirty="0" smtClean="0"/>
                        <a:t> company</a:t>
                      </a:r>
                      <a:endParaRPr lang="en-GB" sz="1400" dirty="0"/>
                    </a:p>
                  </a:txBody>
                  <a:tcPr/>
                </a:tc>
                <a:tc>
                  <a:txBody>
                    <a:bodyPr/>
                    <a:lstStyle/>
                    <a:p>
                      <a:r>
                        <a:rPr lang="en-US" sz="1400" dirty="0" smtClean="0"/>
                        <a:t>agenda</a:t>
                      </a:r>
                      <a:endParaRPr lang="en-GB" sz="1400" dirty="0"/>
                    </a:p>
                  </a:txBody>
                  <a:tcPr/>
                </a:tc>
              </a:tr>
              <a:tr h="576064">
                <a:tc>
                  <a:txBody>
                    <a:bodyPr/>
                    <a:lstStyle/>
                    <a:p>
                      <a:r>
                        <a:rPr lang="en-US" sz="1400" dirty="0" smtClean="0"/>
                        <a:t>Draft LS back to GSMA</a:t>
                      </a:r>
                      <a:endParaRPr lang="en-GB" sz="1400" dirty="0"/>
                    </a:p>
                  </a:txBody>
                  <a:tcPr/>
                </a:tc>
                <a:tc>
                  <a:txBody>
                    <a:bodyPr/>
                    <a:lstStyle/>
                    <a:p>
                      <a:r>
                        <a:rPr lang="en-US" sz="1400" dirty="0" smtClean="0"/>
                        <a:t>S2-150986</a:t>
                      </a:r>
                      <a:endParaRPr lang="en-GB" sz="1400" dirty="0"/>
                    </a:p>
                  </a:txBody>
                  <a:tcPr/>
                </a:tc>
                <a:tc>
                  <a:txBody>
                    <a:bodyPr/>
                    <a:lstStyle/>
                    <a:p>
                      <a:r>
                        <a:rPr lang="en-US" sz="1400" dirty="0" smtClean="0"/>
                        <a:t>NTT </a:t>
                      </a:r>
                      <a:r>
                        <a:rPr lang="en-US" sz="1400" dirty="0" smtClean="0"/>
                        <a:t>DOCOMO</a:t>
                      </a:r>
                      <a:endParaRPr lang="en-GB" sz="1400" dirty="0"/>
                    </a:p>
                  </a:txBody>
                  <a:tcPr/>
                </a:tc>
                <a:tc>
                  <a:txBody>
                    <a:bodyPr/>
                    <a:lstStyle/>
                    <a:p>
                      <a:r>
                        <a:rPr lang="en-US" sz="1400" dirty="0" smtClean="0"/>
                        <a:t>4.2 (GSMA</a:t>
                      </a:r>
                      <a:r>
                        <a:rPr lang="en-US" sz="1400" baseline="0" dirty="0" smtClean="0"/>
                        <a:t> LS)</a:t>
                      </a:r>
                      <a:endParaRPr lang="en-GB" sz="1400" dirty="0"/>
                    </a:p>
                  </a:txBody>
                  <a:tcPr/>
                </a:tc>
              </a:tr>
              <a:tr h="576064">
                <a:tc>
                  <a:txBody>
                    <a:bodyPr/>
                    <a:lstStyle/>
                    <a:p>
                      <a:r>
                        <a:rPr lang="en-US" sz="1400" dirty="0" smtClean="0"/>
                        <a:t>Issue 1: Unauthenticated</a:t>
                      </a:r>
                      <a:r>
                        <a:rPr lang="en-US" sz="1400" baseline="0" dirty="0" smtClean="0"/>
                        <a:t> IMS emergency</a:t>
                      </a:r>
                      <a:endParaRPr lang="en-GB"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t>S2-150989</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t>S2-150992</a:t>
                      </a:r>
                      <a:endParaRPr lang="en-GB" altLang="ja-JP" sz="1400" dirty="0" smtClean="0"/>
                    </a:p>
                  </a:txBody>
                  <a:tcPr/>
                </a:tc>
                <a:tc>
                  <a:txBody>
                    <a:bodyPr/>
                    <a:lstStyle/>
                    <a:p>
                      <a:r>
                        <a:rPr lang="en-US" sz="1400" dirty="0" smtClean="0"/>
                        <a:t>NTT</a:t>
                      </a:r>
                      <a:r>
                        <a:rPr lang="en-US" sz="1400" baseline="0" dirty="0" smtClean="0"/>
                        <a:t> DOCOMO</a:t>
                      </a:r>
                      <a:endParaRPr lang="en-GB" sz="1400" dirty="0"/>
                    </a:p>
                  </a:txBody>
                  <a:tcPr/>
                </a:tc>
                <a:tc>
                  <a:txBody>
                    <a:bodyPr/>
                    <a:lstStyle/>
                    <a:p>
                      <a:r>
                        <a:rPr lang="en-US" sz="1400" dirty="0" smtClean="0"/>
                        <a:t>5.4 (IMS </a:t>
                      </a:r>
                      <a:r>
                        <a:rPr lang="en-US" sz="1400" dirty="0" err="1" smtClean="0"/>
                        <a:t>maint</a:t>
                      </a:r>
                      <a:r>
                        <a:rPr lang="en-US" sz="1400" dirty="0" smtClean="0"/>
                        <a:t>)</a:t>
                      </a:r>
                      <a:endParaRPr lang="en-GB" sz="1400" dirty="0"/>
                    </a:p>
                  </a:txBody>
                  <a:tcPr/>
                </a:tc>
              </a:tr>
              <a:tr h="576064">
                <a:tc>
                  <a:txBody>
                    <a:bodyPr/>
                    <a:lstStyle/>
                    <a:p>
                      <a:r>
                        <a:rPr lang="en-US" sz="1400" dirty="0" smtClean="0"/>
                        <a:t>Issue 2: Non</a:t>
                      </a:r>
                      <a:r>
                        <a:rPr lang="en-US" sz="1400" baseline="0" dirty="0" smtClean="0"/>
                        <a:t> UE Detected IMS Emergency</a:t>
                      </a:r>
                      <a:endParaRPr lang="en-GB" sz="1400" dirty="0"/>
                    </a:p>
                  </a:txBody>
                  <a:tcPr/>
                </a:tc>
                <a:tc>
                  <a:txBody>
                    <a:bodyPr/>
                    <a:lstStyle/>
                    <a:p>
                      <a:r>
                        <a:rPr lang="en-GB" sz="1400" dirty="0" smtClean="0"/>
                        <a:t>S2-150993</a:t>
                      </a:r>
                      <a:endParaRPr lang="en-GB" sz="1400" dirty="0"/>
                    </a:p>
                  </a:txBody>
                  <a:tcPr/>
                </a:tc>
                <a:tc>
                  <a:txBody>
                    <a:bodyPr/>
                    <a:lstStyle/>
                    <a:p>
                      <a:r>
                        <a:rPr lang="en-US" sz="1400" dirty="0" smtClean="0"/>
                        <a:t>NTT DOCOMO</a:t>
                      </a:r>
                      <a:endParaRPr lang="en-GB" sz="1400" dirty="0"/>
                    </a:p>
                  </a:txBody>
                  <a:tcPr/>
                </a:tc>
                <a:tc>
                  <a:txBody>
                    <a:bodyPr/>
                    <a:lstStyle/>
                    <a:p>
                      <a:r>
                        <a:rPr lang="en-US" altLang="ja-JP" sz="1400" dirty="0" smtClean="0"/>
                        <a:t>5.4 (IMS </a:t>
                      </a:r>
                      <a:r>
                        <a:rPr lang="en-US" altLang="ja-JP" sz="1400" dirty="0" err="1" smtClean="0"/>
                        <a:t>maint</a:t>
                      </a:r>
                      <a:r>
                        <a:rPr lang="en-US" altLang="ja-JP" sz="1400" dirty="0" smtClean="0"/>
                        <a:t>)</a:t>
                      </a:r>
                      <a:endParaRPr lang="en-GB" altLang="ja-JP" sz="1400" dirty="0" smtClean="0"/>
                    </a:p>
                    <a:p>
                      <a:endParaRPr lang="en-GB" sz="1400" dirty="0"/>
                    </a:p>
                  </a:txBody>
                  <a:tcPr/>
                </a:tc>
              </a:tr>
              <a:tr h="576064">
                <a:tc>
                  <a:txBody>
                    <a:bodyPr/>
                    <a:lstStyle/>
                    <a:p>
                      <a:r>
                        <a:rPr lang="en-US" sz="1400" dirty="0" smtClean="0"/>
                        <a:t>Issue 3: Lawful Intercept</a:t>
                      </a:r>
                      <a:endParaRPr lang="en-GB" sz="1400" dirty="0"/>
                    </a:p>
                  </a:txBody>
                  <a:tcPr>
                    <a:solidFill>
                      <a:schemeClr val="tx1">
                        <a:lumMod val="50000"/>
                        <a:lumOff val="50000"/>
                      </a:schemeClr>
                    </a:solidFill>
                  </a:tcPr>
                </a:tc>
                <a:tc>
                  <a:txBody>
                    <a:bodyPr/>
                    <a:lstStyle/>
                    <a:p>
                      <a:r>
                        <a:rPr lang="en-US" sz="1400" dirty="0" smtClean="0"/>
                        <a:t>n/a (SA</a:t>
                      </a:r>
                      <a:r>
                        <a:rPr lang="en-US" sz="1400" baseline="0" dirty="0" smtClean="0"/>
                        <a:t>3 / SA3-LI)</a:t>
                      </a:r>
                      <a:endParaRPr lang="en-GB" sz="1400" dirty="0"/>
                    </a:p>
                  </a:txBody>
                  <a:tcPr>
                    <a:solidFill>
                      <a:schemeClr val="tx1">
                        <a:lumMod val="50000"/>
                        <a:lumOff val="50000"/>
                      </a:schemeClr>
                    </a:solidFill>
                  </a:tcPr>
                </a:tc>
                <a:tc>
                  <a:txBody>
                    <a:bodyPr/>
                    <a:lstStyle/>
                    <a:p>
                      <a:r>
                        <a:rPr lang="en-US" sz="1400" dirty="0" smtClean="0"/>
                        <a:t>n/a</a:t>
                      </a:r>
                      <a:endParaRPr lang="en-GB" sz="1400" dirty="0"/>
                    </a:p>
                  </a:txBody>
                  <a:tcPr>
                    <a:solidFill>
                      <a:schemeClr val="tx1">
                        <a:lumMod val="50000"/>
                        <a:lumOff val="50000"/>
                      </a:schemeClr>
                    </a:solidFill>
                  </a:tcPr>
                </a:tc>
                <a:tc>
                  <a:txBody>
                    <a:bodyPr/>
                    <a:lstStyle/>
                    <a:p>
                      <a:r>
                        <a:rPr lang="en-US" sz="1400" dirty="0" smtClean="0"/>
                        <a:t>n/a</a:t>
                      </a:r>
                      <a:endParaRPr lang="en-GB" sz="1400" dirty="0"/>
                    </a:p>
                  </a:txBody>
                  <a:tcPr>
                    <a:solidFill>
                      <a:schemeClr val="tx1">
                        <a:lumMod val="50000"/>
                        <a:lumOff val="50000"/>
                      </a:schemeClr>
                    </a:solidFill>
                  </a:tcPr>
                </a:tc>
              </a:tr>
              <a:tr h="576064">
                <a:tc>
                  <a:txBody>
                    <a:bodyPr/>
                    <a:lstStyle/>
                    <a:p>
                      <a:r>
                        <a:rPr lang="en-US" sz="1400" dirty="0" smtClean="0"/>
                        <a:t>Issue 4: SRVCC</a:t>
                      </a:r>
                      <a:endParaRPr lang="en-GB" sz="1400" dirty="0"/>
                    </a:p>
                  </a:txBody>
                  <a:tcPr/>
                </a:tc>
                <a:tc>
                  <a:txBody>
                    <a:bodyPr/>
                    <a:lstStyle/>
                    <a:p>
                      <a:r>
                        <a:rPr lang="en-GB" sz="1400" dirty="0" smtClean="0"/>
                        <a:t>S2-150997</a:t>
                      </a:r>
                      <a:endParaRPr lang="en-GB" sz="1400" dirty="0"/>
                    </a:p>
                  </a:txBody>
                  <a:tcPr/>
                </a:tc>
                <a:tc>
                  <a:txBody>
                    <a:bodyPr/>
                    <a:lstStyle/>
                    <a:p>
                      <a:r>
                        <a:rPr lang="en-GB" sz="1400" dirty="0" smtClean="0"/>
                        <a:t>NTT DOCOMO</a:t>
                      </a:r>
                      <a:endParaRPr lang="en-GB"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t>5.4 (IMS </a:t>
                      </a:r>
                      <a:r>
                        <a:rPr lang="en-US" altLang="ja-JP" sz="1400" dirty="0" err="1" smtClean="0"/>
                        <a:t>maint</a:t>
                      </a:r>
                      <a:r>
                        <a:rPr lang="en-US" altLang="ja-JP" sz="1400" dirty="0" smtClean="0"/>
                        <a:t>)</a:t>
                      </a:r>
                      <a:endParaRPr lang="en-GB" altLang="ja-JP" sz="14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400" dirty="0" smtClean="0"/>
                    </a:p>
                  </a:txBody>
                  <a:tcPr/>
                </a:tc>
              </a:tr>
              <a:tr h="576064">
                <a:tc>
                  <a:txBody>
                    <a:bodyPr/>
                    <a:lstStyle/>
                    <a:p>
                      <a:r>
                        <a:rPr lang="en-US" sz="1400" dirty="0" smtClean="0"/>
                        <a:t>Issue 5: Co-existence of LBO + S8HR</a:t>
                      </a:r>
                      <a:endParaRPr lang="en-GB" sz="1400" dirty="0"/>
                    </a:p>
                  </a:txBody>
                  <a:tcPr/>
                </a:tc>
                <a:tc>
                  <a:txBody>
                    <a:bodyPr/>
                    <a:lstStyle/>
                    <a:p>
                      <a:r>
                        <a:rPr lang="en-GB" sz="1400" dirty="0" smtClean="0"/>
                        <a:t>S2-150998</a:t>
                      </a:r>
                      <a:endParaRPr lang="en-GB" sz="1400" dirty="0"/>
                    </a:p>
                  </a:txBody>
                  <a:tcPr/>
                </a:tc>
                <a:tc>
                  <a:txBody>
                    <a:bodyPr/>
                    <a:lstStyle/>
                    <a:p>
                      <a:r>
                        <a:rPr lang="en-GB" sz="1400" dirty="0" smtClean="0"/>
                        <a:t>NTT DOCOMO</a:t>
                      </a:r>
                      <a:endParaRPr lang="en-GB" sz="1400" dirty="0"/>
                    </a:p>
                  </a:txBody>
                  <a:tcPr/>
                </a:tc>
                <a:tc>
                  <a:txBody>
                    <a:bodyPr/>
                    <a:lstStyle/>
                    <a:p>
                      <a:r>
                        <a:rPr lang="en-US" altLang="ja-JP" sz="1400" dirty="0" smtClean="0"/>
                        <a:t>5.1 (3GPP</a:t>
                      </a:r>
                      <a:r>
                        <a:rPr lang="en-US" altLang="ja-JP" sz="1400" baseline="0" dirty="0" smtClean="0"/>
                        <a:t> </a:t>
                      </a:r>
                      <a:r>
                        <a:rPr lang="en-US" altLang="ja-JP" sz="1400" dirty="0" err="1" smtClean="0"/>
                        <a:t>maint</a:t>
                      </a:r>
                      <a:r>
                        <a:rPr lang="en-US" altLang="ja-JP" sz="1400" dirty="0" smtClean="0"/>
                        <a:t>)</a:t>
                      </a:r>
                      <a:endParaRPr lang="en-GB" altLang="ja-JP" sz="1400" dirty="0"/>
                    </a:p>
                  </a:txBody>
                  <a:tcPr/>
                </a:tc>
              </a:tr>
              <a:tr h="576064">
                <a:tc>
                  <a:txBody>
                    <a:bodyPr/>
                    <a:lstStyle/>
                    <a:p>
                      <a:r>
                        <a:rPr lang="en-US" sz="1400" dirty="0" smtClean="0"/>
                        <a:t>Issue 6: </a:t>
                      </a:r>
                      <a:r>
                        <a:rPr lang="en-US" sz="1400" dirty="0" err="1" smtClean="0"/>
                        <a:t>Netloc</a:t>
                      </a:r>
                      <a:r>
                        <a:rPr lang="en-US" sz="1400" baseline="0" dirty="0" smtClean="0"/>
                        <a:t> for IMS registration</a:t>
                      </a:r>
                      <a:endParaRPr lang="en-GB" sz="1400" dirty="0"/>
                    </a:p>
                  </a:txBody>
                  <a:tcPr/>
                </a:tc>
                <a:tc>
                  <a:txBody>
                    <a:bodyPr/>
                    <a:lstStyle/>
                    <a:p>
                      <a:r>
                        <a:rPr lang="en-GB" sz="1400" dirty="0" smtClean="0"/>
                        <a:t>S2-151000</a:t>
                      </a:r>
                      <a:endParaRPr lang="en-GB" sz="1400" dirty="0"/>
                    </a:p>
                  </a:txBody>
                  <a:tcPr/>
                </a:tc>
                <a:tc>
                  <a:txBody>
                    <a:bodyPr/>
                    <a:lstStyle/>
                    <a:p>
                      <a:r>
                        <a:rPr lang="en-GB" sz="1400" dirty="0" smtClean="0"/>
                        <a:t>NTT DOCOMO</a:t>
                      </a:r>
                      <a:endParaRPr lang="en-GB"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t>5.4 (IMS </a:t>
                      </a:r>
                      <a:r>
                        <a:rPr lang="en-US" altLang="ja-JP" sz="1400" dirty="0" err="1" smtClean="0"/>
                        <a:t>maint</a:t>
                      </a:r>
                      <a:r>
                        <a:rPr lang="en-US" altLang="ja-JP" sz="1400" dirty="0" smtClean="0"/>
                        <a:t>)</a:t>
                      </a:r>
                      <a:endParaRPr lang="en-GB" altLang="ja-JP" sz="1400" dirty="0" smtClean="0"/>
                    </a:p>
                  </a:txBody>
                  <a:tcPr/>
                </a:tc>
              </a:tr>
              <a:tr h="576064">
                <a:tc>
                  <a:txBody>
                    <a:bodyPr/>
                    <a:lstStyle/>
                    <a:p>
                      <a:r>
                        <a:rPr lang="en-US" sz="1400" dirty="0" smtClean="0"/>
                        <a:t>Issue 7: Geo-local number handling</a:t>
                      </a:r>
                      <a:endParaRPr lang="en-GB" sz="1400" dirty="0"/>
                    </a:p>
                  </a:txBody>
                  <a:tcPr/>
                </a:tc>
                <a:tc>
                  <a:txBody>
                    <a:bodyPr/>
                    <a:lstStyle/>
                    <a:p>
                      <a:r>
                        <a:rPr lang="en-GB" sz="1400" dirty="0" smtClean="0"/>
                        <a:t>S2-150884</a:t>
                      </a:r>
                      <a:endParaRPr lang="en-GB" sz="1400" dirty="0"/>
                    </a:p>
                  </a:txBody>
                  <a:tcPr/>
                </a:tc>
                <a:tc>
                  <a:txBody>
                    <a:bodyPr/>
                    <a:lstStyle/>
                    <a:p>
                      <a:r>
                        <a:rPr lang="en-GB" sz="1400" dirty="0" smtClean="0"/>
                        <a:t>CMCC, NTT DOCOMO</a:t>
                      </a:r>
                      <a:endParaRPr lang="en-GB" sz="1400" dirty="0"/>
                    </a:p>
                  </a:txBody>
                  <a:tcPr/>
                </a:tc>
                <a:tc>
                  <a:txBody>
                    <a:bodyPr/>
                    <a:lstStyle/>
                    <a:p>
                      <a:r>
                        <a:rPr lang="en-US" sz="1400" dirty="0" smtClean="0"/>
                        <a:t>5.4</a:t>
                      </a:r>
                      <a:r>
                        <a:rPr lang="en-US" sz="1400" baseline="0" dirty="0" smtClean="0"/>
                        <a:t> (IMS </a:t>
                      </a:r>
                      <a:r>
                        <a:rPr lang="en-US" sz="1400" baseline="0" dirty="0" err="1" smtClean="0"/>
                        <a:t>maint</a:t>
                      </a:r>
                      <a:r>
                        <a:rPr lang="en-US" sz="1400" baseline="0" dirty="0" smtClean="0"/>
                        <a:t>)</a:t>
                      </a:r>
                      <a:endParaRPr lang="en-GB" sz="1400" dirty="0"/>
                    </a:p>
                  </a:txBody>
                  <a:tcPr/>
                </a:tc>
              </a:tr>
            </a:tbl>
          </a:graphicData>
        </a:graphic>
      </p:graphicFrame>
    </p:spTree>
    <p:extLst>
      <p:ext uri="{BB962C8B-B14F-4D97-AF65-F5344CB8AC3E}">
        <p14:creationId xmlns:p14="http://schemas.microsoft.com/office/powerpoint/2010/main" val="1127194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b="1" dirty="0" smtClean="0"/>
              <a:t>[Pre-read] LS-in’s related to this paper</a:t>
            </a:r>
            <a:endParaRPr kumimoji="1" lang="ja-JP" altLang="en-US" b="1" dirty="0"/>
          </a:p>
        </p:txBody>
      </p:sp>
      <p:sp>
        <p:nvSpPr>
          <p:cNvPr id="3" name="コンテンツ プレースホルダー 2"/>
          <p:cNvSpPr>
            <a:spLocks noGrp="1"/>
          </p:cNvSpPr>
          <p:nvPr>
            <p:ph idx="1"/>
          </p:nvPr>
        </p:nvSpPr>
        <p:spPr/>
        <p:txBody>
          <a:bodyPr/>
          <a:lstStyle/>
          <a:p>
            <a:r>
              <a:rPr lang="en-US" altLang="ja-JP" dirty="0" smtClean="0"/>
              <a:t>S2-150710: LS from CT3 (SA3)  </a:t>
            </a:r>
          </a:p>
          <a:p>
            <a:r>
              <a:rPr lang="en-US" altLang="ja-JP" dirty="0" smtClean="0"/>
              <a:t>S2-150704: LS from GSMA PSMC</a:t>
            </a:r>
          </a:p>
          <a:p>
            <a:r>
              <a:rPr lang="en-US" altLang="ja-JP" dirty="0" smtClean="0"/>
              <a:t>S2-151015: LS from GSMA Networks Group</a:t>
            </a:r>
            <a:endParaRPr kumimoji="1" lang="ja-JP" altLang="en-US" dirty="0"/>
          </a:p>
        </p:txBody>
      </p:sp>
      <p:sp>
        <p:nvSpPr>
          <p:cNvPr id="4" name="スライド番号プレースホルダー 3"/>
          <p:cNvSpPr>
            <a:spLocks noGrp="1"/>
          </p:cNvSpPr>
          <p:nvPr>
            <p:ph type="sldNum" sz="quarter" idx="12"/>
          </p:nvPr>
        </p:nvSpPr>
        <p:spPr/>
        <p:txBody>
          <a:bodyPr/>
          <a:lstStyle/>
          <a:p>
            <a:fld id="{28AA12B7-7D25-4173-A58F-539FBEA49022}" type="slidenum">
              <a:rPr kumimoji="1" lang="en-GB" smtClean="0"/>
              <a:t>2</a:t>
            </a:fld>
            <a:endParaRPr kumimoji="1" lang="en-GB"/>
          </a:p>
        </p:txBody>
      </p:sp>
    </p:spTree>
    <p:extLst>
      <p:ext uri="{BB962C8B-B14F-4D97-AF65-F5344CB8AC3E}">
        <p14:creationId xmlns:p14="http://schemas.microsoft.com/office/powerpoint/2010/main" val="3751551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dirty="0" err="1" smtClean="0"/>
              <a:t>VoLTE</a:t>
            </a:r>
            <a:r>
              <a:rPr kumimoji="1" lang="en-US" dirty="0" smtClean="0"/>
              <a:t> Roaming: Latest Status in GSMA</a:t>
            </a:r>
            <a:endParaRPr kumimoji="1" lang="en-GB" dirty="0"/>
          </a:p>
        </p:txBody>
      </p:sp>
      <p:sp>
        <p:nvSpPr>
          <p:cNvPr id="3" name="コンテンツ プレースホルダー 2"/>
          <p:cNvSpPr>
            <a:spLocks noGrp="1"/>
          </p:cNvSpPr>
          <p:nvPr>
            <p:ph idx="1"/>
          </p:nvPr>
        </p:nvSpPr>
        <p:spPr>
          <a:xfrm>
            <a:off x="457200" y="1600201"/>
            <a:ext cx="8229600" cy="1612775"/>
          </a:xfrm>
        </p:spPr>
        <p:txBody>
          <a:bodyPr>
            <a:normAutofit fontScale="70000" lnSpcReduction="20000"/>
          </a:bodyPr>
          <a:lstStyle/>
          <a:p>
            <a:r>
              <a:rPr lang="en-US" dirty="0" smtClean="0"/>
              <a:t>Ongoing discussion on </a:t>
            </a:r>
            <a:r>
              <a:rPr lang="en-US" dirty="0" err="1" smtClean="0"/>
              <a:t>VoLTE</a:t>
            </a:r>
            <a:r>
              <a:rPr lang="en-US" dirty="0" smtClean="0"/>
              <a:t> roaming architecture in GSMA</a:t>
            </a:r>
          </a:p>
          <a:p>
            <a:pPr lvl="1"/>
            <a:r>
              <a:rPr lang="en-US" b="1" dirty="0" smtClean="0">
                <a:solidFill>
                  <a:schemeClr val="tx2"/>
                </a:solidFill>
              </a:rPr>
              <a:t>LBO (RAVEL)</a:t>
            </a:r>
            <a:r>
              <a:rPr lang="en-US" dirty="0" smtClean="0">
                <a:solidFill>
                  <a:schemeClr val="tx2"/>
                </a:solidFill>
              </a:rPr>
              <a:t> </a:t>
            </a:r>
            <a:r>
              <a:rPr lang="en-US" dirty="0" smtClean="0"/>
              <a:t>vs </a:t>
            </a:r>
            <a:r>
              <a:rPr lang="en-US" b="1" dirty="0" smtClean="0">
                <a:solidFill>
                  <a:srgbClr val="FF0000"/>
                </a:solidFill>
              </a:rPr>
              <a:t>S8HR (new)</a:t>
            </a:r>
            <a:endParaRPr kumimoji="1" lang="en-US" b="1" dirty="0">
              <a:solidFill>
                <a:srgbClr val="FF0000"/>
              </a:solidFill>
            </a:endParaRPr>
          </a:p>
          <a:p>
            <a:r>
              <a:rPr lang="en-US" dirty="0" smtClean="0"/>
              <a:t>GSMA endorsed S8HR as a candidate, </a:t>
            </a:r>
            <a:r>
              <a:rPr lang="en-US" u="sng" dirty="0" smtClean="0"/>
              <a:t>subject to technical issues resolved in 3GPP</a:t>
            </a:r>
          </a:p>
          <a:p>
            <a:pPr lvl="1"/>
            <a:r>
              <a:rPr lang="en-US" dirty="0" smtClean="0"/>
              <a:t>Issues are described in LS from GSMA Networks Group</a:t>
            </a:r>
            <a:endParaRPr lang="en-US" dirty="0"/>
          </a:p>
        </p:txBody>
      </p:sp>
      <p:grpSp>
        <p:nvGrpSpPr>
          <p:cNvPr id="4" name="グループ化 3"/>
          <p:cNvGrpSpPr/>
          <p:nvPr/>
        </p:nvGrpSpPr>
        <p:grpSpPr>
          <a:xfrm>
            <a:off x="395536" y="4029215"/>
            <a:ext cx="3956658" cy="1920065"/>
            <a:chOff x="257654" y="4650808"/>
            <a:chExt cx="3956658" cy="1920065"/>
          </a:xfrm>
        </p:grpSpPr>
        <p:sp>
          <p:nvSpPr>
            <p:cNvPr id="5" name="AutoShape 55"/>
            <p:cNvSpPr>
              <a:spLocks noChangeArrowheads="1"/>
            </p:cNvSpPr>
            <p:nvPr/>
          </p:nvSpPr>
          <p:spPr bwMode="auto">
            <a:xfrm>
              <a:off x="259270" y="4650808"/>
              <a:ext cx="1611732" cy="879533"/>
            </a:xfrm>
            <a:prstGeom prst="roundRect">
              <a:avLst>
                <a:gd name="adj" fmla="val 16667"/>
              </a:avLst>
            </a:prstGeom>
            <a:solidFill>
              <a:schemeClr val="accent1">
                <a:lumMod val="20000"/>
                <a:lumOff val="80000"/>
              </a:schemeClr>
            </a:solidFill>
            <a:ln>
              <a:noFill/>
            </a:ln>
            <a:effectLst/>
            <a:extLst/>
          </p:spPr>
          <p:txBody>
            <a:bodyPr wrap="none" anchor="ctr"/>
            <a:lstStyle/>
            <a:p>
              <a:endParaRPr lang="ja-JP" altLang="ja-JP"/>
            </a:p>
          </p:txBody>
        </p:sp>
        <p:sp>
          <p:nvSpPr>
            <p:cNvPr id="6" name="AutoShape 56"/>
            <p:cNvSpPr>
              <a:spLocks noChangeArrowheads="1"/>
            </p:cNvSpPr>
            <p:nvPr/>
          </p:nvSpPr>
          <p:spPr bwMode="auto">
            <a:xfrm>
              <a:off x="2602580" y="4650808"/>
              <a:ext cx="1611732" cy="879533"/>
            </a:xfrm>
            <a:prstGeom prst="roundRect">
              <a:avLst>
                <a:gd name="adj" fmla="val 16667"/>
              </a:avLst>
            </a:prstGeom>
            <a:solidFill>
              <a:schemeClr val="accent1">
                <a:lumMod val="20000"/>
                <a:lumOff val="80000"/>
              </a:schemeClr>
            </a:solidFill>
            <a:ln>
              <a:noFill/>
            </a:ln>
            <a:effectLst/>
            <a:extLst/>
          </p:spPr>
          <p:txBody>
            <a:bodyPr wrap="none" anchor="ctr"/>
            <a:lstStyle/>
            <a:p>
              <a:endParaRPr lang="ja-JP" altLang="ja-JP"/>
            </a:p>
          </p:txBody>
        </p:sp>
        <p:sp>
          <p:nvSpPr>
            <p:cNvPr id="7" name="AutoShape 57"/>
            <p:cNvSpPr>
              <a:spLocks noChangeArrowheads="1"/>
            </p:cNvSpPr>
            <p:nvPr/>
          </p:nvSpPr>
          <p:spPr bwMode="auto">
            <a:xfrm>
              <a:off x="2602580" y="5689849"/>
              <a:ext cx="1611732" cy="879533"/>
            </a:xfrm>
            <a:prstGeom prst="roundRect">
              <a:avLst>
                <a:gd name="adj" fmla="val 16667"/>
              </a:avLst>
            </a:prstGeom>
            <a:solidFill>
              <a:schemeClr val="accent1">
                <a:lumMod val="20000"/>
                <a:lumOff val="80000"/>
              </a:schemeClr>
            </a:solidFill>
            <a:ln>
              <a:noFill/>
            </a:ln>
            <a:effectLst/>
            <a:extLst/>
          </p:spPr>
          <p:txBody>
            <a:bodyPr wrap="none" anchor="ctr"/>
            <a:lstStyle/>
            <a:p>
              <a:endParaRPr lang="ja-JP" altLang="ja-JP"/>
            </a:p>
          </p:txBody>
        </p:sp>
        <p:sp>
          <p:nvSpPr>
            <p:cNvPr id="8" name="AutoShape 58"/>
            <p:cNvSpPr>
              <a:spLocks noChangeArrowheads="1"/>
            </p:cNvSpPr>
            <p:nvPr/>
          </p:nvSpPr>
          <p:spPr bwMode="auto">
            <a:xfrm>
              <a:off x="259270" y="5691340"/>
              <a:ext cx="1611732" cy="879533"/>
            </a:xfrm>
            <a:prstGeom prst="roundRect">
              <a:avLst>
                <a:gd name="adj" fmla="val 16667"/>
              </a:avLst>
            </a:prstGeom>
            <a:solidFill>
              <a:schemeClr val="accent1">
                <a:lumMod val="20000"/>
                <a:lumOff val="80000"/>
              </a:schemeClr>
            </a:solidFill>
            <a:ln>
              <a:noFill/>
            </a:ln>
            <a:effectLst/>
            <a:extLst/>
          </p:spPr>
          <p:txBody>
            <a:bodyPr wrap="none" anchor="ctr"/>
            <a:lstStyle/>
            <a:p>
              <a:endParaRPr lang="ja-JP" altLang="ja-JP"/>
            </a:p>
          </p:txBody>
        </p:sp>
        <p:sp>
          <p:nvSpPr>
            <p:cNvPr id="9" name="Text Box 59"/>
            <p:cNvSpPr txBox="1">
              <a:spLocks noChangeArrowheads="1"/>
            </p:cNvSpPr>
            <p:nvPr/>
          </p:nvSpPr>
          <p:spPr bwMode="auto">
            <a:xfrm>
              <a:off x="331942" y="4723852"/>
              <a:ext cx="758969" cy="26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a:cs typeface="Arial" pitchFamily="34" charset="0"/>
                </a:rPr>
                <a:t>O-HPMN</a:t>
              </a:r>
            </a:p>
          </p:txBody>
        </p:sp>
        <p:sp>
          <p:nvSpPr>
            <p:cNvPr id="10" name="Text Box 60"/>
            <p:cNvSpPr txBox="1">
              <a:spLocks noChangeArrowheads="1"/>
            </p:cNvSpPr>
            <p:nvPr/>
          </p:nvSpPr>
          <p:spPr bwMode="auto">
            <a:xfrm>
              <a:off x="3272790" y="4656770"/>
              <a:ext cx="726937" cy="26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a:cs typeface="Arial" pitchFamily="34" charset="0"/>
                </a:rPr>
                <a:t>T-HPMN</a:t>
              </a:r>
            </a:p>
          </p:txBody>
        </p:sp>
        <p:sp>
          <p:nvSpPr>
            <p:cNvPr id="11" name="Text Box 61"/>
            <p:cNvSpPr txBox="1">
              <a:spLocks noChangeArrowheads="1"/>
            </p:cNvSpPr>
            <p:nvPr/>
          </p:nvSpPr>
          <p:spPr bwMode="auto">
            <a:xfrm>
              <a:off x="2602579" y="6307012"/>
              <a:ext cx="719409" cy="26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a:cs typeface="Arial" pitchFamily="34" charset="0"/>
                </a:rPr>
                <a:t>T-VPMN</a:t>
              </a:r>
            </a:p>
          </p:txBody>
        </p:sp>
        <p:sp>
          <p:nvSpPr>
            <p:cNvPr id="12" name="Text Box 62"/>
            <p:cNvSpPr txBox="1">
              <a:spLocks noChangeArrowheads="1"/>
            </p:cNvSpPr>
            <p:nvPr/>
          </p:nvSpPr>
          <p:spPr bwMode="auto">
            <a:xfrm>
              <a:off x="257654" y="6307012"/>
              <a:ext cx="751442" cy="26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a:cs typeface="Arial" pitchFamily="34" charset="0"/>
                </a:rPr>
                <a:t>O-VPMN</a:t>
              </a:r>
            </a:p>
          </p:txBody>
        </p:sp>
        <p:sp>
          <p:nvSpPr>
            <p:cNvPr id="13" name="Rectangle 63"/>
            <p:cNvSpPr>
              <a:spLocks noChangeArrowheads="1"/>
            </p:cNvSpPr>
            <p:nvPr/>
          </p:nvSpPr>
          <p:spPr bwMode="auto">
            <a:xfrm>
              <a:off x="771212" y="5259026"/>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a:cs typeface="Arial" pitchFamily="34" charset="0"/>
                </a:rPr>
                <a:t>SCSCF</a:t>
              </a:r>
            </a:p>
          </p:txBody>
        </p:sp>
        <p:sp>
          <p:nvSpPr>
            <p:cNvPr id="14" name="Rectangle 64"/>
            <p:cNvSpPr>
              <a:spLocks noChangeArrowheads="1"/>
            </p:cNvSpPr>
            <p:nvPr/>
          </p:nvSpPr>
          <p:spPr bwMode="auto">
            <a:xfrm>
              <a:off x="771212" y="5759913"/>
              <a:ext cx="586232" cy="20274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a:cs typeface="Arial" pitchFamily="34" charset="0"/>
                </a:rPr>
                <a:t>PCSCF</a:t>
              </a:r>
            </a:p>
          </p:txBody>
        </p:sp>
        <p:sp>
          <p:nvSpPr>
            <p:cNvPr id="15" name="Rectangle 65"/>
            <p:cNvSpPr>
              <a:spLocks noChangeArrowheads="1"/>
            </p:cNvSpPr>
            <p:nvPr/>
          </p:nvSpPr>
          <p:spPr bwMode="auto">
            <a:xfrm>
              <a:off x="3335773" y="5259026"/>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a:cs typeface="Arial" pitchFamily="34" charset="0"/>
                </a:rPr>
                <a:t>SCSCF</a:t>
              </a:r>
            </a:p>
          </p:txBody>
        </p:sp>
        <p:sp>
          <p:nvSpPr>
            <p:cNvPr id="16" name="Rectangle 66"/>
            <p:cNvSpPr>
              <a:spLocks noChangeArrowheads="1"/>
            </p:cNvSpPr>
            <p:nvPr/>
          </p:nvSpPr>
          <p:spPr bwMode="auto">
            <a:xfrm>
              <a:off x="3335773" y="5759913"/>
              <a:ext cx="586232" cy="20274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a:cs typeface="Arial" pitchFamily="34" charset="0"/>
                </a:rPr>
                <a:t>PCSCF</a:t>
              </a:r>
            </a:p>
          </p:txBody>
        </p:sp>
        <p:pic>
          <p:nvPicPr>
            <p:cNvPr id="17" name="Picture 67" descr="M10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7809" y="6165393"/>
              <a:ext cx="188950" cy="338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68" descr="M10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55407" y="6165393"/>
              <a:ext cx="188951" cy="338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Line 69"/>
            <p:cNvSpPr>
              <a:spLocks noChangeShapeType="1"/>
            </p:cNvSpPr>
            <p:nvPr/>
          </p:nvSpPr>
          <p:spPr bwMode="auto">
            <a:xfrm flipH="1">
              <a:off x="1357443" y="5488600"/>
              <a:ext cx="219635" cy="81245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0" name="Line 71"/>
            <p:cNvSpPr>
              <a:spLocks noChangeShapeType="1"/>
            </p:cNvSpPr>
            <p:nvPr/>
          </p:nvSpPr>
          <p:spPr bwMode="auto">
            <a:xfrm flipH="1">
              <a:off x="1210482" y="5393192"/>
              <a:ext cx="2417600" cy="0"/>
            </a:xfrm>
            <a:prstGeom prst="line">
              <a:avLst/>
            </a:prstGeom>
            <a:noFill/>
            <a:ln w="38100">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1" name="AutoShape 73"/>
            <p:cNvSpPr>
              <a:spLocks noChangeArrowheads="1"/>
            </p:cNvSpPr>
            <p:nvPr/>
          </p:nvSpPr>
          <p:spPr bwMode="auto">
            <a:xfrm>
              <a:off x="2602579" y="4650808"/>
              <a:ext cx="439269" cy="336906"/>
            </a:xfrm>
            <a:prstGeom prst="can">
              <a:avLst>
                <a:gd name="adj" fmla="val 25000"/>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800" u="none">
                  <a:cs typeface="Arial" pitchFamily="34" charset="0"/>
                </a:rPr>
                <a:t>HSS</a:t>
              </a:r>
            </a:p>
          </p:txBody>
        </p:sp>
        <p:sp>
          <p:nvSpPr>
            <p:cNvPr id="22" name="Line 74"/>
            <p:cNvSpPr>
              <a:spLocks noChangeShapeType="1"/>
            </p:cNvSpPr>
            <p:nvPr/>
          </p:nvSpPr>
          <p:spPr bwMode="auto">
            <a:xfrm flipH="1" flipV="1">
              <a:off x="3041849" y="4920630"/>
              <a:ext cx="366597" cy="338397"/>
            </a:xfrm>
            <a:prstGeom prst="line">
              <a:avLst/>
            </a:prstGeom>
            <a:noFill/>
            <a:ln w="38100">
              <a:solidFill>
                <a:schemeClr val="accent2"/>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3" name="Line 90"/>
            <p:cNvSpPr>
              <a:spLocks noChangeShapeType="1"/>
            </p:cNvSpPr>
            <p:nvPr/>
          </p:nvSpPr>
          <p:spPr bwMode="auto">
            <a:xfrm>
              <a:off x="1577079" y="5488599"/>
              <a:ext cx="1611732"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4" name="Line 91"/>
            <p:cNvSpPr>
              <a:spLocks noChangeShapeType="1"/>
            </p:cNvSpPr>
            <p:nvPr/>
          </p:nvSpPr>
          <p:spPr bwMode="auto">
            <a:xfrm flipH="1" flipV="1">
              <a:off x="3188811" y="5488600"/>
              <a:ext cx="219635" cy="812450"/>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5" name="Line 72"/>
            <p:cNvSpPr>
              <a:spLocks noChangeShapeType="1"/>
            </p:cNvSpPr>
            <p:nvPr/>
          </p:nvSpPr>
          <p:spPr bwMode="auto">
            <a:xfrm>
              <a:off x="3628080" y="5354434"/>
              <a:ext cx="8177" cy="973046"/>
            </a:xfrm>
            <a:prstGeom prst="line">
              <a:avLst/>
            </a:prstGeom>
            <a:noFill/>
            <a:ln w="38100">
              <a:solidFill>
                <a:schemeClr val="accent2"/>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6" name="Line 70"/>
            <p:cNvSpPr>
              <a:spLocks noChangeShapeType="1"/>
            </p:cNvSpPr>
            <p:nvPr/>
          </p:nvSpPr>
          <p:spPr bwMode="auto">
            <a:xfrm flipH="1" flipV="1">
              <a:off x="1210482" y="5421515"/>
              <a:ext cx="21802" cy="905964"/>
            </a:xfrm>
            <a:prstGeom prst="line">
              <a:avLst/>
            </a:prstGeom>
            <a:noFill/>
            <a:ln w="38100">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nvGrpSpPr>
          <p:cNvPr id="27" name="グループ化 26"/>
          <p:cNvGrpSpPr/>
          <p:nvPr/>
        </p:nvGrpSpPr>
        <p:grpSpPr>
          <a:xfrm>
            <a:off x="4635587" y="4005064"/>
            <a:ext cx="3955043" cy="1944216"/>
            <a:chOff x="4969410" y="4617132"/>
            <a:chExt cx="3955043" cy="1944216"/>
          </a:xfrm>
        </p:grpSpPr>
        <p:sp>
          <p:nvSpPr>
            <p:cNvPr id="28" name="AutoShape 25"/>
            <p:cNvSpPr>
              <a:spLocks noChangeArrowheads="1"/>
            </p:cNvSpPr>
            <p:nvPr/>
          </p:nvSpPr>
          <p:spPr bwMode="auto">
            <a:xfrm>
              <a:off x="4969410" y="4637574"/>
              <a:ext cx="1611732" cy="879533"/>
            </a:xfrm>
            <a:prstGeom prst="roundRect">
              <a:avLst>
                <a:gd name="adj" fmla="val 16667"/>
              </a:avLst>
            </a:prstGeom>
            <a:solidFill>
              <a:srgbClr val="FFFF99"/>
            </a:solidFill>
            <a:ln>
              <a:noFill/>
            </a:ln>
            <a:effectLst/>
            <a:extLst/>
          </p:spPr>
          <p:txBody>
            <a:bodyPr wrap="none" anchor="ctr"/>
            <a:lstStyle/>
            <a:p>
              <a:endParaRPr lang="ja-JP" altLang="ja-JP"/>
            </a:p>
          </p:txBody>
        </p:sp>
        <p:sp>
          <p:nvSpPr>
            <p:cNvPr id="29" name="AutoShape 26"/>
            <p:cNvSpPr>
              <a:spLocks noChangeArrowheads="1"/>
            </p:cNvSpPr>
            <p:nvPr/>
          </p:nvSpPr>
          <p:spPr bwMode="auto">
            <a:xfrm>
              <a:off x="7312721" y="4637574"/>
              <a:ext cx="1611732" cy="879533"/>
            </a:xfrm>
            <a:prstGeom prst="roundRect">
              <a:avLst>
                <a:gd name="adj" fmla="val 16667"/>
              </a:avLst>
            </a:prstGeom>
            <a:solidFill>
              <a:srgbClr val="FFFF99"/>
            </a:solidFill>
            <a:ln>
              <a:noFill/>
            </a:ln>
            <a:effectLst/>
            <a:extLst/>
          </p:spPr>
          <p:txBody>
            <a:bodyPr wrap="none" anchor="ctr"/>
            <a:lstStyle/>
            <a:p>
              <a:endParaRPr lang="ja-JP" altLang="ja-JP"/>
            </a:p>
          </p:txBody>
        </p:sp>
        <p:sp>
          <p:nvSpPr>
            <p:cNvPr id="30" name="AutoShape 27"/>
            <p:cNvSpPr>
              <a:spLocks noChangeArrowheads="1"/>
            </p:cNvSpPr>
            <p:nvPr/>
          </p:nvSpPr>
          <p:spPr bwMode="auto">
            <a:xfrm>
              <a:off x="7312721" y="5678106"/>
              <a:ext cx="1611732" cy="879533"/>
            </a:xfrm>
            <a:prstGeom prst="roundRect">
              <a:avLst>
                <a:gd name="adj" fmla="val 16667"/>
              </a:avLst>
            </a:prstGeom>
            <a:solidFill>
              <a:srgbClr val="FFFF99"/>
            </a:solidFill>
            <a:ln>
              <a:noFill/>
            </a:ln>
            <a:effectLst/>
            <a:extLst/>
          </p:spPr>
          <p:txBody>
            <a:bodyPr wrap="none" anchor="ctr"/>
            <a:lstStyle/>
            <a:p>
              <a:endParaRPr lang="ja-JP" altLang="ja-JP"/>
            </a:p>
          </p:txBody>
        </p:sp>
        <p:sp>
          <p:nvSpPr>
            <p:cNvPr id="31" name="AutoShape 28"/>
            <p:cNvSpPr>
              <a:spLocks noChangeArrowheads="1"/>
            </p:cNvSpPr>
            <p:nvPr/>
          </p:nvSpPr>
          <p:spPr bwMode="auto">
            <a:xfrm>
              <a:off x="4969410" y="5679597"/>
              <a:ext cx="1611732" cy="879533"/>
            </a:xfrm>
            <a:prstGeom prst="roundRect">
              <a:avLst>
                <a:gd name="adj" fmla="val 16667"/>
              </a:avLst>
            </a:prstGeom>
            <a:solidFill>
              <a:srgbClr val="FFFF99"/>
            </a:solidFill>
            <a:ln>
              <a:noFill/>
            </a:ln>
            <a:effectLst/>
            <a:extLst/>
          </p:spPr>
          <p:txBody>
            <a:bodyPr wrap="none" anchor="ctr"/>
            <a:lstStyle/>
            <a:p>
              <a:endParaRPr lang="ja-JP" altLang="ja-JP"/>
            </a:p>
          </p:txBody>
        </p:sp>
        <p:sp>
          <p:nvSpPr>
            <p:cNvPr id="32" name="Text Box 111"/>
            <p:cNvSpPr txBox="1">
              <a:spLocks noChangeArrowheads="1"/>
            </p:cNvSpPr>
            <p:nvPr/>
          </p:nvSpPr>
          <p:spPr bwMode="auto">
            <a:xfrm>
              <a:off x="5046927" y="4617132"/>
              <a:ext cx="758969" cy="26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a:cs typeface="Arial" pitchFamily="34" charset="0"/>
                </a:rPr>
                <a:t>O-HPMN</a:t>
              </a:r>
            </a:p>
          </p:txBody>
        </p:sp>
        <p:sp>
          <p:nvSpPr>
            <p:cNvPr id="33" name="Text Box 112"/>
            <p:cNvSpPr txBox="1">
              <a:spLocks noChangeArrowheads="1"/>
            </p:cNvSpPr>
            <p:nvPr/>
          </p:nvSpPr>
          <p:spPr bwMode="auto">
            <a:xfrm>
              <a:off x="7987775" y="4624561"/>
              <a:ext cx="726937" cy="26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a:cs typeface="Arial" pitchFamily="34" charset="0"/>
                </a:rPr>
                <a:t>T-HPMN</a:t>
              </a:r>
            </a:p>
          </p:txBody>
        </p:sp>
        <p:sp>
          <p:nvSpPr>
            <p:cNvPr id="34" name="Text Box 113"/>
            <p:cNvSpPr txBox="1">
              <a:spLocks noChangeArrowheads="1"/>
            </p:cNvSpPr>
            <p:nvPr/>
          </p:nvSpPr>
          <p:spPr bwMode="auto">
            <a:xfrm>
              <a:off x="7317564" y="6301233"/>
              <a:ext cx="719409" cy="26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a:cs typeface="Arial" pitchFamily="34" charset="0"/>
                </a:rPr>
                <a:t>T-VPMN</a:t>
              </a:r>
            </a:p>
          </p:txBody>
        </p:sp>
        <p:sp>
          <p:nvSpPr>
            <p:cNvPr id="35" name="Text Box 114"/>
            <p:cNvSpPr txBox="1">
              <a:spLocks noChangeArrowheads="1"/>
            </p:cNvSpPr>
            <p:nvPr/>
          </p:nvSpPr>
          <p:spPr bwMode="auto">
            <a:xfrm>
              <a:off x="4972639" y="6301233"/>
              <a:ext cx="751442" cy="26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a:cs typeface="Arial" pitchFamily="34" charset="0"/>
                </a:rPr>
                <a:t>O-VPMN</a:t>
              </a:r>
            </a:p>
          </p:txBody>
        </p:sp>
        <p:sp>
          <p:nvSpPr>
            <p:cNvPr id="36" name="Rectangle 63"/>
            <p:cNvSpPr>
              <a:spLocks noChangeArrowheads="1"/>
            </p:cNvSpPr>
            <p:nvPr/>
          </p:nvSpPr>
          <p:spPr bwMode="auto">
            <a:xfrm>
              <a:off x="5438342" y="4869160"/>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dirty="0">
                  <a:cs typeface="Arial" pitchFamily="34" charset="0"/>
                </a:rPr>
                <a:t>SCSCF</a:t>
              </a:r>
            </a:p>
          </p:txBody>
        </p:sp>
        <p:sp>
          <p:nvSpPr>
            <p:cNvPr id="37" name="Rectangle 64"/>
            <p:cNvSpPr>
              <a:spLocks noChangeArrowheads="1"/>
            </p:cNvSpPr>
            <p:nvPr/>
          </p:nvSpPr>
          <p:spPr bwMode="auto">
            <a:xfrm>
              <a:off x="5441629" y="5072748"/>
              <a:ext cx="586232" cy="20274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dirty="0">
                  <a:cs typeface="Arial" pitchFamily="34" charset="0"/>
                </a:rPr>
                <a:t>PCSCF</a:t>
              </a:r>
            </a:p>
          </p:txBody>
        </p:sp>
        <p:sp>
          <p:nvSpPr>
            <p:cNvPr id="38" name="Rectangle 65"/>
            <p:cNvSpPr>
              <a:spLocks noChangeArrowheads="1"/>
            </p:cNvSpPr>
            <p:nvPr/>
          </p:nvSpPr>
          <p:spPr bwMode="auto">
            <a:xfrm>
              <a:off x="8032717" y="4869160"/>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dirty="0">
                  <a:cs typeface="Arial" pitchFamily="34" charset="0"/>
                </a:rPr>
                <a:t>SCSCF</a:t>
              </a:r>
            </a:p>
          </p:txBody>
        </p:sp>
        <p:sp>
          <p:nvSpPr>
            <p:cNvPr id="39" name="Rectangle 66"/>
            <p:cNvSpPr>
              <a:spLocks noChangeArrowheads="1"/>
            </p:cNvSpPr>
            <p:nvPr/>
          </p:nvSpPr>
          <p:spPr bwMode="auto">
            <a:xfrm>
              <a:off x="8032717" y="5055453"/>
              <a:ext cx="586232" cy="20274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dirty="0">
                  <a:cs typeface="Arial" pitchFamily="34" charset="0"/>
                </a:rPr>
                <a:t>PCSCF</a:t>
              </a:r>
            </a:p>
          </p:txBody>
        </p:sp>
        <p:pic>
          <p:nvPicPr>
            <p:cNvPr id="40" name="Picture 67" descr="M10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4753" y="6155142"/>
              <a:ext cx="188950" cy="338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68" descr="M10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38221" y="6114123"/>
              <a:ext cx="188951" cy="338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Line 69"/>
            <p:cNvSpPr>
              <a:spLocks noChangeShapeType="1"/>
            </p:cNvSpPr>
            <p:nvPr/>
          </p:nvSpPr>
          <p:spPr bwMode="auto">
            <a:xfrm flipH="1">
              <a:off x="6054386" y="5098733"/>
              <a:ext cx="219637" cy="1016802"/>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 name="Line 71"/>
            <p:cNvSpPr>
              <a:spLocks noChangeShapeType="1"/>
            </p:cNvSpPr>
            <p:nvPr/>
          </p:nvSpPr>
          <p:spPr bwMode="auto">
            <a:xfrm flipH="1">
              <a:off x="5907426" y="5003326"/>
              <a:ext cx="2417600" cy="0"/>
            </a:xfrm>
            <a:prstGeom prst="line">
              <a:avLst/>
            </a:prstGeom>
            <a:noFill/>
            <a:ln w="38100">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4" name="Line 90"/>
            <p:cNvSpPr>
              <a:spLocks noChangeShapeType="1"/>
            </p:cNvSpPr>
            <p:nvPr/>
          </p:nvSpPr>
          <p:spPr bwMode="auto">
            <a:xfrm>
              <a:off x="6274024" y="5098733"/>
              <a:ext cx="1611732"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5" name="Line 91"/>
            <p:cNvSpPr>
              <a:spLocks noChangeShapeType="1"/>
            </p:cNvSpPr>
            <p:nvPr/>
          </p:nvSpPr>
          <p:spPr bwMode="auto">
            <a:xfrm flipH="1" flipV="1">
              <a:off x="7885752" y="5098733"/>
              <a:ext cx="219635" cy="1016802"/>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6" name="Rectangle 44"/>
            <p:cNvSpPr>
              <a:spLocks noChangeArrowheads="1"/>
            </p:cNvSpPr>
            <p:nvPr/>
          </p:nvSpPr>
          <p:spPr bwMode="auto">
            <a:xfrm>
              <a:off x="5438350" y="5704472"/>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S-GW</a:t>
              </a:r>
              <a:endParaRPr lang="en-GB" altLang="ja-JP" sz="1200" u="none" dirty="0">
                <a:cs typeface="Arial" pitchFamily="34" charset="0"/>
              </a:endParaRPr>
            </a:p>
          </p:txBody>
        </p:sp>
        <p:sp>
          <p:nvSpPr>
            <p:cNvPr id="47" name="Rectangle 44"/>
            <p:cNvSpPr>
              <a:spLocks noChangeArrowheads="1"/>
            </p:cNvSpPr>
            <p:nvPr/>
          </p:nvSpPr>
          <p:spPr bwMode="auto">
            <a:xfrm>
              <a:off x="5438350" y="5344181"/>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P-GW</a:t>
              </a:r>
              <a:endParaRPr lang="en-GB" altLang="ja-JP" sz="1200" u="none" dirty="0">
                <a:cs typeface="Arial" pitchFamily="34" charset="0"/>
              </a:endParaRPr>
            </a:p>
          </p:txBody>
        </p:sp>
        <p:sp>
          <p:nvSpPr>
            <p:cNvPr id="48" name="Line 70"/>
            <p:cNvSpPr>
              <a:spLocks noChangeShapeType="1"/>
            </p:cNvSpPr>
            <p:nvPr/>
          </p:nvSpPr>
          <p:spPr bwMode="auto">
            <a:xfrm flipV="1">
              <a:off x="5907426" y="5236000"/>
              <a:ext cx="0" cy="852057"/>
            </a:xfrm>
            <a:prstGeom prst="line">
              <a:avLst/>
            </a:prstGeom>
            <a:noFill/>
            <a:ln w="38100">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9" name="Rectangle 44"/>
            <p:cNvSpPr>
              <a:spLocks noChangeArrowheads="1"/>
            </p:cNvSpPr>
            <p:nvPr/>
          </p:nvSpPr>
          <p:spPr bwMode="auto">
            <a:xfrm>
              <a:off x="8049044" y="5725372"/>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S-GW</a:t>
              </a:r>
              <a:endParaRPr lang="en-GB" altLang="ja-JP" sz="1200" u="none" dirty="0">
                <a:cs typeface="Arial" pitchFamily="34" charset="0"/>
              </a:endParaRPr>
            </a:p>
          </p:txBody>
        </p:sp>
        <p:sp>
          <p:nvSpPr>
            <p:cNvPr id="50" name="Rectangle 44"/>
            <p:cNvSpPr>
              <a:spLocks noChangeArrowheads="1"/>
            </p:cNvSpPr>
            <p:nvPr/>
          </p:nvSpPr>
          <p:spPr bwMode="auto">
            <a:xfrm>
              <a:off x="8049044" y="5365081"/>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P-GW</a:t>
              </a:r>
              <a:endParaRPr lang="en-GB" altLang="ja-JP" sz="1200" u="none" dirty="0">
                <a:cs typeface="Arial" pitchFamily="34" charset="0"/>
              </a:endParaRPr>
            </a:p>
          </p:txBody>
        </p:sp>
        <p:sp>
          <p:nvSpPr>
            <p:cNvPr id="51" name="Line 72"/>
            <p:cNvSpPr>
              <a:spLocks noChangeShapeType="1"/>
            </p:cNvSpPr>
            <p:nvPr/>
          </p:nvSpPr>
          <p:spPr bwMode="auto">
            <a:xfrm flipH="1">
              <a:off x="8325026" y="5168919"/>
              <a:ext cx="0" cy="945204"/>
            </a:xfrm>
            <a:prstGeom prst="line">
              <a:avLst/>
            </a:prstGeom>
            <a:noFill/>
            <a:ln w="38100">
              <a:solidFill>
                <a:schemeClr val="accent2"/>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
        <p:nvSpPr>
          <p:cNvPr id="52" name="Rectangle 44"/>
          <p:cNvSpPr>
            <a:spLocks noChangeArrowheads="1"/>
          </p:cNvSpPr>
          <p:nvPr/>
        </p:nvSpPr>
        <p:spPr bwMode="auto">
          <a:xfrm>
            <a:off x="886439" y="5289971"/>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P/S-GW</a:t>
            </a:r>
            <a:endParaRPr lang="en-GB" altLang="ja-JP" sz="1200" u="none" dirty="0">
              <a:cs typeface="Arial" pitchFamily="34" charset="0"/>
            </a:endParaRPr>
          </a:p>
        </p:txBody>
      </p:sp>
      <p:sp>
        <p:nvSpPr>
          <p:cNvPr id="53" name="Rectangle 44"/>
          <p:cNvSpPr>
            <a:spLocks noChangeArrowheads="1"/>
          </p:cNvSpPr>
          <p:nvPr/>
        </p:nvSpPr>
        <p:spPr bwMode="auto">
          <a:xfrm>
            <a:off x="3463213" y="5289971"/>
            <a:ext cx="586232" cy="2027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1200" u="none" dirty="0" smtClean="0">
                <a:cs typeface="Arial" pitchFamily="34" charset="0"/>
              </a:rPr>
              <a:t>P/S-GW</a:t>
            </a:r>
            <a:endParaRPr lang="en-GB" altLang="ja-JP" sz="1200" u="none" dirty="0">
              <a:cs typeface="Arial" pitchFamily="34" charset="0"/>
            </a:endParaRPr>
          </a:p>
        </p:txBody>
      </p:sp>
      <p:sp>
        <p:nvSpPr>
          <p:cNvPr id="54" name="Rectangle 119"/>
          <p:cNvSpPr>
            <a:spLocks noChangeArrowheads="1"/>
          </p:cNvSpPr>
          <p:nvPr/>
        </p:nvSpPr>
        <p:spPr bwMode="auto">
          <a:xfrm>
            <a:off x="1527441" y="5256430"/>
            <a:ext cx="586231" cy="269822"/>
          </a:xfrm>
          <a:prstGeom prst="rect">
            <a:avLst/>
          </a:prstGeom>
          <a:solidFill>
            <a:schemeClr val="bg1"/>
          </a:solidFill>
          <a:ln w="9525">
            <a:solidFill>
              <a:srgbClr val="99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400" b="1" u="none" dirty="0" smtClean="0">
                <a:solidFill>
                  <a:srgbClr val="996600"/>
                </a:solidFill>
                <a:cs typeface="Arial" pitchFamily="34" charset="0"/>
              </a:rPr>
              <a:t>TRF</a:t>
            </a:r>
            <a:endParaRPr lang="en-GB" altLang="ja-JP" sz="1400" b="1" u="none" dirty="0">
              <a:solidFill>
                <a:srgbClr val="996600"/>
              </a:solidFill>
              <a:cs typeface="Arial" pitchFamily="34" charset="0"/>
            </a:endParaRPr>
          </a:p>
        </p:txBody>
      </p:sp>
      <p:sp>
        <p:nvSpPr>
          <p:cNvPr id="55" name="Line 92"/>
          <p:cNvSpPr>
            <a:spLocks noChangeShapeType="1"/>
          </p:cNvSpPr>
          <p:nvPr/>
        </p:nvSpPr>
        <p:spPr bwMode="auto">
          <a:xfrm>
            <a:off x="3505052" y="4873855"/>
            <a:ext cx="72673" cy="743876"/>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6" name="Line 85"/>
          <p:cNvSpPr>
            <a:spLocks noChangeShapeType="1"/>
          </p:cNvSpPr>
          <p:nvPr/>
        </p:nvSpPr>
        <p:spPr bwMode="auto">
          <a:xfrm flipH="1">
            <a:off x="1526723" y="4873856"/>
            <a:ext cx="1978329" cy="676793"/>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7" name="Line 102"/>
          <p:cNvSpPr>
            <a:spLocks noChangeShapeType="1"/>
          </p:cNvSpPr>
          <p:nvPr/>
        </p:nvSpPr>
        <p:spPr bwMode="auto">
          <a:xfrm flipH="1">
            <a:off x="1893320" y="4739690"/>
            <a:ext cx="1904040" cy="472562"/>
          </a:xfrm>
          <a:prstGeom prst="line">
            <a:avLst/>
          </a:prstGeom>
          <a:noFill/>
          <a:ln w="38100">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8" name="Line 103"/>
          <p:cNvSpPr>
            <a:spLocks noChangeShapeType="1"/>
          </p:cNvSpPr>
          <p:nvPr/>
        </p:nvSpPr>
        <p:spPr bwMode="auto">
          <a:xfrm flipH="1" flipV="1">
            <a:off x="1370166" y="4850205"/>
            <a:ext cx="513558" cy="338396"/>
          </a:xfrm>
          <a:prstGeom prst="line">
            <a:avLst/>
          </a:prstGeom>
          <a:noFill/>
          <a:ln w="38100">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1" name="正方形/長方形 60"/>
          <p:cNvSpPr/>
          <p:nvPr/>
        </p:nvSpPr>
        <p:spPr>
          <a:xfrm>
            <a:off x="397152" y="3675023"/>
            <a:ext cx="1423404" cy="2160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2"/>
                </a:solidFill>
              </a:rPr>
              <a:t>LBO (RAVEL)</a:t>
            </a:r>
            <a:endParaRPr kumimoji="1" lang="en-GB" b="1" dirty="0">
              <a:solidFill>
                <a:schemeClr val="tx2"/>
              </a:solidFill>
            </a:endParaRPr>
          </a:p>
        </p:txBody>
      </p:sp>
      <p:sp>
        <p:nvSpPr>
          <p:cNvPr id="62" name="正方形/長方形 61"/>
          <p:cNvSpPr/>
          <p:nvPr/>
        </p:nvSpPr>
        <p:spPr>
          <a:xfrm>
            <a:off x="4638816" y="3675023"/>
            <a:ext cx="1423404" cy="2160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S8HR (new)</a:t>
            </a:r>
            <a:endParaRPr kumimoji="1" lang="en-GB" b="1" dirty="0">
              <a:solidFill>
                <a:srgbClr val="FF0000"/>
              </a:solidFill>
            </a:endParaRPr>
          </a:p>
        </p:txBody>
      </p:sp>
      <p:sp>
        <p:nvSpPr>
          <p:cNvPr id="63" name="スライド番号プレースホルダー 62"/>
          <p:cNvSpPr>
            <a:spLocks noGrp="1"/>
          </p:cNvSpPr>
          <p:nvPr>
            <p:ph type="sldNum" sz="quarter" idx="12"/>
          </p:nvPr>
        </p:nvSpPr>
        <p:spPr/>
        <p:txBody>
          <a:bodyPr/>
          <a:lstStyle/>
          <a:p>
            <a:fld id="{28AA12B7-7D25-4173-A58F-539FBEA49022}" type="slidenum">
              <a:rPr kumimoji="1" lang="en-GB" smtClean="0"/>
              <a:t>3</a:t>
            </a:fld>
            <a:endParaRPr kumimoji="1" lang="en-GB"/>
          </a:p>
        </p:txBody>
      </p:sp>
    </p:spTree>
    <p:extLst>
      <p:ext uri="{BB962C8B-B14F-4D97-AF65-F5344CB8AC3E}">
        <p14:creationId xmlns:p14="http://schemas.microsoft.com/office/powerpoint/2010/main" val="498375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dirty="0" smtClean="0"/>
              <a:t>S8HR Overview</a:t>
            </a:r>
            <a:endParaRPr kumimoji="1" lang="en-GB"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6" name="オブジェクト 5"/>
          <p:cNvGraphicFramePr>
            <a:graphicFrameLocks noChangeAspect="1"/>
          </p:cNvGraphicFramePr>
          <p:nvPr>
            <p:extLst>
              <p:ext uri="{D42A27DB-BD31-4B8C-83A1-F6EECF244321}">
                <p14:modId xmlns:p14="http://schemas.microsoft.com/office/powerpoint/2010/main" val="3555477438"/>
              </p:ext>
            </p:extLst>
          </p:nvPr>
        </p:nvGraphicFramePr>
        <p:xfrm>
          <a:off x="467544" y="1412776"/>
          <a:ext cx="8302414" cy="3600400"/>
        </p:xfrm>
        <a:graphic>
          <a:graphicData uri="http://schemas.openxmlformats.org/presentationml/2006/ole">
            <mc:AlternateContent xmlns:mc="http://schemas.openxmlformats.org/markup-compatibility/2006">
              <mc:Choice xmlns:v="urn:schemas-microsoft-com:vml" Requires="v">
                <p:oleObj spid="_x0000_s1059" name="Visio" r:id="rId3" imgW="9630239" imgH="4201470" progId="Visio.Drawing.11">
                  <p:embed/>
                </p:oleObj>
              </mc:Choice>
              <mc:Fallback>
                <p:oleObj name="Visio" r:id="rId3" imgW="9630239" imgH="420147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1412776"/>
                        <a:ext cx="8302414" cy="3600400"/>
                      </a:xfrm>
                      <a:prstGeom prst="rect">
                        <a:avLst/>
                      </a:prstGeom>
                      <a:noFill/>
                    </p:spPr>
                  </p:pic>
                </p:oleObj>
              </mc:Fallback>
            </mc:AlternateContent>
          </a:graphicData>
        </a:graphic>
      </p:graphicFrame>
      <p:sp>
        <p:nvSpPr>
          <p:cNvPr id="7" name="テキスト ボックス 6"/>
          <p:cNvSpPr txBox="1"/>
          <p:nvPr/>
        </p:nvSpPr>
        <p:spPr>
          <a:xfrm>
            <a:off x="323528" y="5445224"/>
            <a:ext cx="8613512" cy="923330"/>
          </a:xfrm>
          <a:prstGeom prst="rect">
            <a:avLst/>
          </a:prstGeom>
          <a:noFill/>
        </p:spPr>
        <p:txBody>
          <a:bodyPr wrap="none" rtlCol="0">
            <a:spAutoFit/>
          </a:bodyPr>
          <a:lstStyle/>
          <a:p>
            <a:pPr marL="285750" indent="-285750">
              <a:buFontTx/>
              <a:buChar char="-"/>
            </a:pPr>
            <a:r>
              <a:rPr lang="en-US" dirty="0" smtClean="0"/>
              <a:t>All IMS entities are in HPLMN</a:t>
            </a:r>
          </a:p>
          <a:p>
            <a:pPr marL="285750" indent="-285750">
              <a:buFontTx/>
              <a:buChar char="-"/>
            </a:pPr>
            <a:r>
              <a:rPr kumimoji="1" lang="en-US" dirty="0" smtClean="0"/>
              <a:t>S8 interface is used as inter-PLMN interface for </a:t>
            </a:r>
            <a:r>
              <a:rPr kumimoji="1" lang="en-US" dirty="0" err="1" smtClean="0"/>
              <a:t>VoLTE</a:t>
            </a:r>
            <a:endParaRPr kumimoji="1" lang="en-US" dirty="0" smtClean="0"/>
          </a:p>
          <a:p>
            <a:pPr marL="285750" indent="-285750">
              <a:buFontTx/>
              <a:buChar char="-"/>
            </a:pPr>
            <a:r>
              <a:rPr lang="en-US" dirty="0" smtClean="0"/>
              <a:t>Assumed that UE is based on GSMA PRD IR.92 (same UE can be used for LBO and S8HR)</a:t>
            </a:r>
            <a:endParaRPr kumimoji="1" lang="en-US" dirty="0" smtClean="0"/>
          </a:p>
        </p:txBody>
      </p:sp>
      <p:sp>
        <p:nvSpPr>
          <p:cNvPr id="8" name="スライド番号プレースホルダー 7"/>
          <p:cNvSpPr>
            <a:spLocks noGrp="1"/>
          </p:cNvSpPr>
          <p:nvPr>
            <p:ph type="sldNum" sz="quarter" idx="12"/>
          </p:nvPr>
        </p:nvSpPr>
        <p:spPr/>
        <p:txBody>
          <a:bodyPr/>
          <a:lstStyle/>
          <a:p>
            <a:fld id="{28AA12B7-7D25-4173-A58F-539FBEA49022}" type="slidenum">
              <a:rPr kumimoji="1" lang="en-GB" smtClean="0"/>
              <a:t>4</a:t>
            </a:fld>
            <a:endParaRPr kumimoji="1" lang="en-GB"/>
          </a:p>
        </p:txBody>
      </p:sp>
    </p:spTree>
    <p:extLst>
      <p:ext uri="{BB962C8B-B14F-4D97-AF65-F5344CB8AC3E}">
        <p14:creationId xmlns:p14="http://schemas.microsoft.com/office/powerpoint/2010/main" val="2605347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dirty="0" smtClean="0"/>
              <a:t>Issues Identified in GSMA (so far)</a:t>
            </a:r>
            <a:endParaRPr kumimoji="1" lang="en-GB" dirty="0"/>
          </a:p>
        </p:txBody>
      </p:sp>
      <p:sp>
        <p:nvSpPr>
          <p:cNvPr id="3" name="コンテンツ プレースホルダー 2"/>
          <p:cNvSpPr>
            <a:spLocks noGrp="1"/>
          </p:cNvSpPr>
          <p:nvPr>
            <p:ph idx="1"/>
          </p:nvPr>
        </p:nvSpPr>
        <p:spPr>
          <a:xfrm>
            <a:off x="457200" y="1600200"/>
            <a:ext cx="8229600" cy="4925144"/>
          </a:xfrm>
        </p:spPr>
        <p:txBody>
          <a:bodyPr/>
          <a:lstStyle/>
          <a:p>
            <a:pPr marL="514350" indent="-514350">
              <a:buFont typeface="+mj-lt"/>
              <a:buAutoNum type="arabicPeriod"/>
            </a:pPr>
            <a:r>
              <a:rPr lang="en-US" dirty="0" smtClean="0"/>
              <a:t>Unauthenticated Emergency Call</a:t>
            </a:r>
          </a:p>
          <a:p>
            <a:pPr marL="514350" indent="-514350">
              <a:buFont typeface="+mj-lt"/>
              <a:buAutoNum type="arabicPeriod"/>
            </a:pPr>
            <a:r>
              <a:rPr kumimoji="1" lang="en-US" dirty="0" smtClean="0"/>
              <a:t>Non UE Detectable Emergency Call</a:t>
            </a:r>
          </a:p>
          <a:p>
            <a:pPr marL="514350" indent="-514350">
              <a:buFont typeface="+mj-lt"/>
              <a:buAutoNum type="arabicPeriod"/>
            </a:pPr>
            <a:r>
              <a:rPr lang="en-US" dirty="0" smtClean="0"/>
              <a:t>Lawful Intercept in VPLMN</a:t>
            </a:r>
          </a:p>
          <a:p>
            <a:pPr marL="514350" indent="-514350">
              <a:buFont typeface="+mj-lt"/>
              <a:buAutoNum type="arabicPeriod"/>
            </a:pPr>
            <a:r>
              <a:rPr lang="en-US" dirty="0" smtClean="0"/>
              <a:t>SRVCC for S8HR</a:t>
            </a:r>
          </a:p>
          <a:p>
            <a:pPr marL="514350" indent="-514350">
              <a:buFont typeface="+mj-lt"/>
              <a:buAutoNum type="arabicPeriod"/>
            </a:pPr>
            <a:r>
              <a:rPr lang="en-US" dirty="0" smtClean="0"/>
              <a:t>Co-existence of LBO and S8HR</a:t>
            </a:r>
          </a:p>
          <a:p>
            <a:pPr marL="514350" indent="-514350">
              <a:buFont typeface="+mj-lt"/>
              <a:buAutoNum type="arabicPeriod"/>
            </a:pPr>
            <a:r>
              <a:rPr lang="en-US" dirty="0" err="1" smtClean="0"/>
              <a:t>Netloc</a:t>
            </a:r>
            <a:r>
              <a:rPr lang="en-US" dirty="0" smtClean="0"/>
              <a:t> for S8HR (upon IMS registration)</a:t>
            </a:r>
          </a:p>
          <a:p>
            <a:pPr marL="514350" indent="-514350">
              <a:buFont typeface="+mj-lt"/>
              <a:buAutoNum type="arabicPeriod"/>
            </a:pPr>
            <a:r>
              <a:rPr lang="en-US" dirty="0" smtClean="0"/>
              <a:t>Geo-local number translation</a:t>
            </a:r>
          </a:p>
          <a:p>
            <a:pPr marL="514350" indent="-514350">
              <a:buFont typeface="+mj-lt"/>
              <a:buAutoNum type="arabicPeriod"/>
            </a:pPr>
            <a:endParaRPr kumimoji="1" lang="en-US" dirty="0" smtClean="0"/>
          </a:p>
          <a:p>
            <a:pPr marL="514350" indent="-514350">
              <a:buFont typeface="+mj-lt"/>
              <a:buAutoNum type="arabicPeriod"/>
            </a:pPr>
            <a:endParaRPr kumimoji="1" lang="en-GB" dirty="0"/>
          </a:p>
        </p:txBody>
      </p:sp>
      <p:sp>
        <p:nvSpPr>
          <p:cNvPr id="4" name="スライド番号プレースホルダー 3"/>
          <p:cNvSpPr>
            <a:spLocks noGrp="1"/>
          </p:cNvSpPr>
          <p:nvPr>
            <p:ph type="sldNum" sz="quarter" idx="12"/>
          </p:nvPr>
        </p:nvSpPr>
        <p:spPr/>
        <p:txBody>
          <a:bodyPr/>
          <a:lstStyle/>
          <a:p>
            <a:fld id="{28AA12B7-7D25-4173-A58F-539FBEA49022}" type="slidenum">
              <a:rPr kumimoji="1" lang="en-GB" smtClean="0"/>
              <a:t>5</a:t>
            </a:fld>
            <a:endParaRPr kumimoji="1" lang="en-GB"/>
          </a:p>
        </p:txBody>
      </p:sp>
    </p:spTree>
    <p:extLst>
      <p:ext uri="{BB962C8B-B14F-4D97-AF65-F5344CB8AC3E}">
        <p14:creationId xmlns:p14="http://schemas.microsoft.com/office/powerpoint/2010/main" val="2288583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dirty="0" smtClean="0"/>
              <a:t>Issue 1: Unauthenticated Emergency</a:t>
            </a:r>
            <a:endParaRPr kumimoji="1" lang="en-GB" dirty="0"/>
          </a:p>
        </p:txBody>
      </p:sp>
      <p:sp>
        <p:nvSpPr>
          <p:cNvPr id="3" name="コンテンツ プレースホルダー 2"/>
          <p:cNvSpPr>
            <a:spLocks noGrp="1"/>
          </p:cNvSpPr>
          <p:nvPr>
            <p:ph idx="1"/>
          </p:nvPr>
        </p:nvSpPr>
        <p:spPr>
          <a:xfrm>
            <a:off x="457200" y="1412776"/>
            <a:ext cx="8229600" cy="5112568"/>
          </a:xfrm>
        </p:spPr>
        <p:txBody>
          <a:bodyPr>
            <a:normAutofit fontScale="92500" lnSpcReduction="10000"/>
          </a:bodyPr>
          <a:lstStyle/>
          <a:p>
            <a:r>
              <a:rPr lang="en-US" b="1" dirty="0" smtClean="0"/>
              <a:t>Question</a:t>
            </a:r>
            <a:r>
              <a:rPr lang="en-US" dirty="0" smtClean="0"/>
              <a:t>: How exactly should UE behave when emergency IMS registration fails, taking into account all the different regulatory requirements?</a:t>
            </a:r>
          </a:p>
          <a:p>
            <a:endParaRPr lang="en-US" dirty="0"/>
          </a:p>
          <a:p>
            <a:r>
              <a:rPr lang="en-US" dirty="0" smtClean="0"/>
              <a:t>Same issue as previously discussed in SA2</a:t>
            </a:r>
          </a:p>
          <a:p>
            <a:pPr lvl="1"/>
            <a:r>
              <a:rPr lang="en-US" dirty="0" smtClean="0"/>
              <a:t>S2-150156, 0157, 0158, 0159</a:t>
            </a:r>
            <a:endParaRPr lang="en-US" dirty="0"/>
          </a:p>
          <a:p>
            <a:endParaRPr lang="en-US" dirty="0" smtClean="0"/>
          </a:p>
          <a:p>
            <a:r>
              <a:rPr lang="en-US" dirty="0" smtClean="0"/>
              <a:t>NTT DOCOMO and Co. submitted a discussion paper + CRs again to 3GPP maintenance session, hoping to continue the debate there</a:t>
            </a:r>
            <a:r>
              <a:rPr lang="en-GB" dirty="0" smtClean="0"/>
              <a:t>.</a:t>
            </a:r>
            <a:endParaRPr lang="en-US" dirty="0" smtClean="0"/>
          </a:p>
        </p:txBody>
      </p:sp>
      <p:sp>
        <p:nvSpPr>
          <p:cNvPr id="4" name="スライド番号プレースホルダー 3"/>
          <p:cNvSpPr>
            <a:spLocks noGrp="1"/>
          </p:cNvSpPr>
          <p:nvPr>
            <p:ph type="sldNum" sz="quarter" idx="12"/>
          </p:nvPr>
        </p:nvSpPr>
        <p:spPr/>
        <p:txBody>
          <a:bodyPr/>
          <a:lstStyle/>
          <a:p>
            <a:fld id="{28AA12B7-7D25-4173-A58F-539FBEA49022}" type="slidenum">
              <a:rPr kumimoji="1" lang="en-GB" smtClean="0"/>
              <a:t>6</a:t>
            </a:fld>
            <a:endParaRPr kumimoji="1" lang="en-GB"/>
          </a:p>
        </p:txBody>
      </p:sp>
    </p:spTree>
    <p:extLst>
      <p:ext uri="{BB962C8B-B14F-4D97-AF65-F5344CB8AC3E}">
        <p14:creationId xmlns:p14="http://schemas.microsoft.com/office/powerpoint/2010/main" val="19197520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dirty="0" smtClean="0"/>
              <a:t>Issue 2: </a:t>
            </a:r>
            <a:r>
              <a:rPr kumimoji="1" lang="en-US" altLang="ja-JP" dirty="0" smtClean="0"/>
              <a:t>Non UE Detected Emergency</a:t>
            </a:r>
            <a:endParaRPr kumimoji="1" lang="en-GB" dirty="0"/>
          </a:p>
        </p:txBody>
      </p:sp>
      <p:sp>
        <p:nvSpPr>
          <p:cNvPr id="3" name="コンテンツ プレースホルダー 2"/>
          <p:cNvSpPr>
            <a:spLocks noGrp="1"/>
          </p:cNvSpPr>
          <p:nvPr>
            <p:ph idx="1"/>
          </p:nvPr>
        </p:nvSpPr>
        <p:spPr>
          <a:xfrm>
            <a:off x="251520" y="1484784"/>
            <a:ext cx="8568952" cy="1828799"/>
          </a:xfrm>
        </p:spPr>
        <p:txBody>
          <a:bodyPr>
            <a:normAutofit fontScale="70000" lnSpcReduction="20000"/>
          </a:bodyPr>
          <a:lstStyle/>
          <a:p>
            <a:r>
              <a:rPr kumimoji="1" lang="en-US" dirty="0" smtClean="0"/>
              <a:t>With S8HR, Non UE Detected Emergency calls are routed to </a:t>
            </a:r>
            <a:r>
              <a:rPr kumimoji="1" lang="en-US" dirty="0" smtClean="0">
                <a:solidFill>
                  <a:schemeClr val="tx2"/>
                </a:solidFill>
              </a:rPr>
              <a:t>P-CSCF in HPLMN.</a:t>
            </a:r>
          </a:p>
          <a:p>
            <a:r>
              <a:rPr lang="en-US" dirty="0" smtClean="0">
                <a:solidFill>
                  <a:schemeClr val="tx2"/>
                </a:solidFill>
              </a:rPr>
              <a:t>P-CSCF in HPLMN</a:t>
            </a:r>
            <a:r>
              <a:rPr lang="en-US" dirty="0" smtClean="0"/>
              <a:t> needs to identify whether the dialed digits are local emergency number in VPLMN, and then proceed or return SIP 380..</a:t>
            </a:r>
            <a:endParaRPr lang="en-GB" dirty="0" smtClean="0"/>
          </a:p>
          <a:p>
            <a:pPr lvl="1"/>
            <a:r>
              <a:rPr lang="en-US" dirty="0" smtClean="0"/>
              <a:t>Current 3GPP specs need update to ensure P-CSCF in HPLMN can take MCC into account</a:t>
            </a:r>
          </a:p>
        </p:txBody>
      </p:sp>
      <p:sp>
        <p:nvSpPr>
          <p:cNvPr id="8" name="AutoShape 58"/>
          <p:cNvSpPr>
            <a:spLocks noChangeArrowheads="1"/>
          </p:cNvSpPr>
          <p:nvPr/>
        </p:nvSpPr>
        <p:spPr bwMode="auto">
          <a:xfrm>
            <a:off x="251520" y="4149080"/>
            <a:ext cx="3643804" cy="1296144"/>
          </a:xfrm>
          <a:prstGeom prst="roundRect">
            <a:avLst>
              <a:gd name="adj" fmla="val 16667"/>
            </a:avLst>
          </a:prstGeom>
          <a:solidFill>
            <a:schemeClr val="accent1">
              <a:lumMod val="20000"/>
              <a:lumOff val="80000"/>
            </a:schemeClr>
          </a:solidFill>
          <a:ln>
            <a:noFill/>
          </a:ln>
          <a:effectLst/>
          <a:extLst/>
        </p:spPr>
        <p:txBody>
          <a:bodyPr wrap="none" anchor="ctr"/>
          <a:lstStyle/>
          <a:p>
            <a:endParaRPr lang="ja-JP" altLang="ja-JP"/>
          </a:p>
        </p:txBody>
      </p:sp>
      <p:sp>
        <p:nvSpPr>
          <p:cNvPr id="12" name="Text Box 62"/>
          <p:cNvSpPr txBox="1">
            <a:spLocks noChangeArrowheads="1"/>
          </p:cNvSpPr>
          <p:nvPr/>
        </p:nvSpPr>
        <p:spPr bwMode="auto">
          <a:xfrm>
            <a:off x="392169" y="4118808"/>
            <a:ext cx="71365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smtClean="0">
                <a:cs typeface="Arial" pitchFamily="34" charset="0"/>
              </a:rPr>
              <a:t>VPLMN</a:t>
            </a:r>
            <a:endParaRPr lang="en-GB" altLang="ja-JP" sz="1200" u="none" dirty="0">
              <a:cs typeface="Arial" pitchFamily="34" charset="0"/>
            </a:endParaRPr>
          </a:p>
        </p:txBody>
      </p:sp>
      <p:sp>
        <p:nvSpPr>
          <p:cNvPr id="14" name="Rectangle 64"/>
          <p:cNvSpPr>
            <a:spLocks noChangeArrowheads="1"/>
          </p:cNvSpPr>
          <p:nvPr/>
        </p:nvSpPr>
        <p:spPr bwMode="auto">
          <a:xfrm>
            <a:off x="2815204" y="4395807"/>
            <a:ext cx="586232" cy="710317"/>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a:cs typeface="Arial" pitchFamily="34" charset="0"/>
              </a:rPr>
              <a:t>PCSCF</a:t>
            </a:r>
          </a:p>
        </p:txBody>
      </p:sp>
      <p:pic>
        <p:nvPicPr>
          <p:cNvPr id="17" name="Picture 67" descr="M10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2048" y="4564882"/>
            <a:ext cx="188950" cy="338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8" name="直線矢印コネクタ 27"/>
          <p:cNvCxnSpPr/>
          <p:nvPr/>
        </p:nvCxnSpPr>
        <p:spPr>
          <a:xfrm>
            <a:off x="741273" y="4568330"/>
            <a:ext cx="2073931"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 name="テキスト ボックス 29"/>
          <p:cNvSpPr txBox="1"/>
          <p:nvPr/>
        </p:nvSpPr>
        <p:spPr>
          <a:xfrm>
            <a:off x="654964" y="4293096"/>
            <a:ext cx="1439818" cy="523220"/>
          </a:xfrm>
          <a:prstGeom prst="rect">
            <a:avLst/>
          </a:prstGeom>
          <a:noFill/>
        </p:spPr>
        <p:txBody>
          <a:bodyPr wrap="none" rtlCol="0">
            <a:spAutoFit/>
          </a:bodyPr>
          <a:lstStyle/>
          <a:p>
            <a:r>
              <a:rPr lang="en-US" sz="1400" dirty="0" smtClean="0"/>
              <a:t>Non UE Detected</a:t>
            </a:r>
          </a:p>
          <a:p>
            <a:r>
              <a:rPr kumimoji="1" lang="en-US" sz="1400" dirty="0" smtClean="0"/>
              <a:t>Emergency Call</a:t>
            </a:r>
            <a:endParaRPr kumimoji="1" lang="en-GB" sz="1400" dirty="0"/>
          </a:p>
        </p:txBody>
      </p:sp>
      <p:cxnSp>
        <p:nvCxnSpPr>
          <p:cNvPr id="32" name="直線矢印コネクタ 31"/>
          <p:cNvCxnSpPr/>
          <p:nvPr/>
        </p:nvCxnSpPr>
        <p:spPr>
          <a:xfrm flipH="1">
            <a:off x="1374873" y="4870670"/>
            <a:ext cx="1440331"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直線矢印コネクタ 33"/>
          <p:cNvCxnSpPr/>
          <p:nvPr/>
        </p:nvCxnSpPr>
        <p:spPr>
          <a:xfrm>
            <a:off x="3401436" y="4910896"/>
            <a:ext cx="70991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7" name="テキスト ボックス 36"/>
          <p:cNvSpPr txBox="1"/>
          <p:nvPr/>
        </p:nvSpPr>
        <p:spPr>
          <a:xfrm>
            <a:off x="2169004" y="4844514"/>
            <a:ext cx="458780" cy="307777"/>
          </a:xfrm>
          <a:prstGeom prst="rect">
            <a:avLst/>
          </a:prstGeom>
          <a:noFill/>
        </p:spPr>
        <p:txBody>
          <a:bodyPr wrap="none" rtlCol="0">
            <a:spAutoFit/>
          </a:bodyPr>
          <a:lstStyle/>
          <a:p>
            <a:r>
              <a:rPr lang="en-US" sz="1400" dirty="0" smtClean="0"/>
              <a:t>380</a:t>
            </a:r>
            <a:endParaRPr kumimoji="1" lang="en-GB" sz="1400" dirty="0"/>
          </a:p>
        </p:txBody>
      </p:sp>
      <p:sp>
        <p:nvSpPr>
          <p:cNvPr id="38" name="テキスト ボックス 37"/>
          <p:cNvSpPr txBox="1"/>
          <p:nvPr/>
        </p:nvSpPr>
        <p:spPr>
          <a:xfrm>
            <a:off x="3419872" y="4891151"/>
            <a:ext cx="1138773" cy="307777"/>
          </a:xfrm>
          <a:prstGeom prst="rect">
            <a:avLst/>
          </a:prstGeom>
          <a:noFill/>
        </p:spPr>
        <p:txBody>
          <a:bodyPr wrap="none" rtlCol="0">
            <a:spAutoFit/>
          </a:bodyPr>
          <a:lstStyle/>
          <a:p>
            <a:r>
              <a:rPr lang="en-US" sz="1400" dirty="0" smtClean="0"/>
              <a:t>Or proceed…</a:t>
            </a:r>
            <a:endParaRPr kumimoji="1" lang="en-GB" sz="1400" dirty="0"/>
          </a:p>
        </p:txBody>
      </p:sp>
      <p:sp>
        <p:nvSpPr>
          <p:cNvPr id="42" name="AutoShape 27"/>
          <p:cNvSpPr>
            <a:spLocks noChangeArrowheads="1"/>
          </p:cNvSpPr>
          <p:nvPr/>
        </p:nvSpPr>
        <p:spPr bwMode="auto">
          <a:xfrm>
            <a:off x="5705178" y="4064321"/>
            <a:ext cx="3115293" cy="1380903"/>
          </a:xfrm>
          <a:prstGeom prst="roundRect">
            <a:avLst>
              <a:gd name="adj" fmla="val 16667"/>
            </a:avLst>
          </a:prstGeom>
          <a:solidFill>
            <a:srgbClr val="FFFF99"/>
          </a:solidFill>
          <a:ln>
            <a:noFill/>
          </a:ln>
          <a:effectLst/>
          <a:extLst/>
        </p:spPr>
        <p:txBody>
          <a:bodyPr wrap="none" anchor="ctr"/>
          <a:lstStyle/>
          <a:p>
            <a:endParaRPr lang="ja-JP" altLang="ja-JP"/>
          </a:p>
        </p:txBody>
      </p:sp>
      <p:sp>
        <p:nvSpPr>
          <p:cNvPr id="43" name="AutoShape 28"/>
          <p:cNvSpPr>
            <a:spLocks noChangeArrowheads="1"/>
          </p:cNvSpPr>
          <p:nvPr/>
        </p:nvSpPr>
        <p:spPr bwMode="auto">
          <a:xfrm>
            <a:off x="4626055" y="4103905"/>
            <a:ext cx="805866" cy="1341319"/>
          </a:xfrm>
          <a:prstGeom prst="roundRect">
            <a:avLst>
              <a:gd name="adj" fmla="val 16667"/>
            </a:avLst>
          </a:prstGeom>
          <a:solidFill>
            <a:srgbClr val="FFFF99"/>
          </a:solidFill>
          <a:ln>
            <a:noFill/>
          </a:ln>
          <a:effectLst/>
          <a:extLst/>
        </p:spPr>
        <p:txBody>
          <a:bodyPr wrap="none" anchor="ctr"/>
          <a:lstStyle/>
          <a:p>
            <a:endParaRPr lang="ja-JP" altLang="ja-JP"/>
          </a:p>
        </p:txBody>
      </p:sp>
      <p:sp>
        <p:nvSpPr>
          <p:cNvPr id="46" name="Text Box 113"/>
          <p:cNvSpPr txBox="1">
            <a:spLocks noChangeArrowheads="1"/>
          </p:cNvSpPr>
          <p:nvPr/>
        </p:nvSpPr>
        <p:spPr bwMode="auto">
          <a:xfrm>
            <a:off x="5733467" y="4099170"/>
            <a:ext cx="72167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smtClean="0">
                <a:cs typeface="Arial" pitchFamily="34" charset="0"/>
              </a:rPr>
              <a:t>HPLMN</a:t>
            </a:r>
            <a:endParaRPr lang="en-GB" altLang="ja-JP" sz="1200" u="none" dirty="0">
              <a:cs typeface="Arial" pitchFamily="34" charset="0"/>
            </a:endParaRPr>
          </a:p>
        </p:txBody>
      </p:sp>
      <p:sp>
        <p:nvSpPr>
          <p:cNvPr id="47" name="Text Box 114"/>
          <p:cNvSpPr txBox="1">
            <a:spLocks noChangeArrowheads="1"/>
          </p:cNvSpPr>
          <p:nvPr/>
        </p:nvSpPr>
        <p:spPr bwMode="auto">
          <a:xfrm>
            <a:off x="4644008" y="4099169"/>
            <a:ext cx="71365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sz="1600">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400">
                <a:solidFill>
                  <a:schemeClr val="tx1"/>
                </a:solidFill>
                <a:latin typeface="Arial" pitchFamily="34" charset="0"/>
              </a:defRPr>
            </a:lvl5pPr>
            <a:lvl6pPr marL="2514600" indent="-228600">
              <a:buFont typeface="Arial" pitchFamily="34" charset="0"/>
              <a:defRPr sz="1400">
                <a:solidFill>
                  <a:schemeClr val="tx1"/>
                </a:solidFill>
                <a:latin typeface="Arial" pitchFamily="34" charset="0"/>
              </a:defRPr>
            </a:lvl6pPr>
            <a:lvl7pPr marL="2971800" indent="-228600">
              <a:buFont typeface="Arial" pitchFamily="34" charset="0"/>
              <a:defRPr sz="1400">
                <a:solidFill>
                  <a:schemeClr val="tx1"/>
                </a:solidFill>
                <a:latin typeface="Arial" pitchFamily="34" charset="0"/>
              </a:defRPr>
            </a:lvl7pPr>
            <a:lvl8pPr marL="3429000" indent="-228600">
              <a:buFont typeface="Arial" pitchFamily="34" charset="0"/>
              <a:defRPr sz="1400">
                <a:solidFill>
                  <a:schemeClr val="tx1"/>
                </a:solidFill>
                <a:latin typeface="Arial" pitchFamily="34" charset="0"/>
              </a:defRPr>
            </a:lvl8pPr>
            <a:lvl9pPr marL="3886200" indent="-228600">
              <a:buFont typeface="Arial" pitchFamily="34" charset="0"/>
              <a:defRPr sz="1400">
                <a:solidFill>
                  <a:schemeClr val="tx1"/>
                </a:solidFill>
                <a:latin typeface="Arial" pitchFamily="34" charset="0"/>
              </a:defRPr>
            </a:lvl9pPr>
          </a:lstStyle>
          <a:p>
            <a:r>
              <a:rPr lang="en-GB" altLang="ja-JP" sz="1200" u="none" dirty="0" smtClean="0">
                <a:cs typeface="Arial" pitchFamily="34" charset="0"/>
              </a:rPr>
              <a:t>VPLMN</a:t>
            </a:r>
            <a:endParaRPr lang="en-GB" altLang="ja-JP" sz="1200" u="none" dirty="0">
              <a:cs typeface="Arial" pitchFamily="34" charset="0"/>
            </a:endParaRPr>
          </a:p>
        </p:txBody>
      </p:sp>
      <p:sp>
        <p:nvSpPr>
          <p:cNvPr id="64" name="Rectangle 64"/>
          <p:cNvSpPr>
            <a:spLocks noChangeArrowheads="1"/>
          </p:cNvSpPr>
          <p:nvPr/>
        </p:nvSpPr>
        <p:spPr bwMode="auto">
          <a:xfrm>
            <a:off x="7149039" y="4498087"/>
            <a:ext cx="586232" cy="710317"/>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ja-JP" sz="1200" u="none">
                <a:cs typeface="Arial" pitchFamily="34" charset="0"/>
              </a:rPr>
              <a:t>PCSCF</a:t>
            </a:r>
          </a:p>
        </p:txBody>
      </p:sp>
      <p:pic>
        <p:nvPicPr>
          <p:cNvPr id="65" name="Picture 67" descr="M10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45883" y="4667162"/>
            <a:ext cx="188950" cy="338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6" name="直線矢印コネクタ 65"/>
          <p:cNvCxnSpPr/>
          <p:nvPr/>
        </p:nvCxnSpPr>
        <p:spPr>
          <a:xfrm>
            <a:off x="5075108" y="4670610"/>
            <a:ext cx="2073931"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7" name="テキスト ボックス 66"/>
          <p:cNvSpPr txBox="1"/>
          <p:nvPr/>
        </p:nvSpPr>
        <p:spPr>
          <a:xfrm>
            <a:off x="4988799" y="4395376"/>
            <a:ext cx="1439818" cy="523220"/>
          </a:xfrm>
          <a:prstGeom prst="rect">
            <a:avLst/>
          </a:prstGeom>
          <a:noFill/>
        </p:spPr>
        <p:txBody>
          <a:bodyPr wrap="none" rtlCol="0">
            <a:spAutoFit/>
          </a:bodyPr>
          <a:lstStyle/>
          <a:p>
            <a:r>
              <a:rPr lang="en-US" sz="1400" dirty="0" smtClean="0"/>
              <a:t>Non UE Detected</a:t>
            </a:r>
          </a:p>
          <a:p>
            <a:r>
              <a:rPr kumimoji="1" lang="en-US" sz="1400" dirty="0" smtClean="0"/>
              <a:t>Emergency Call</a:t>
            </a:r>
            <a:endParaRPr kumimoji="1" lang="en-GB" sz="1400" dirty="0"/>
          </a:p>
        </p:txBody>
      </p:sp>
      <p:cxnSp>
        <p:nvCxnSpPr>
          <p:cNvPr id="68" name="直線矢印コネクタ 67"/>
          <p:cNvCxnSpPr/>
          <p:nvPr/>
        </p:nvCxnSpPr>
        <p:spPr>
          <a:xfrm flipH="1">
            <a:off x="5117572" y="4972950"/>
            <a:ext cx="2031468"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9" name="直線矢印コネクタ 68"/>
          <p:cNvCxnSpPr/>
          <p:nvPr/>
        </p:nvCxnSpPr>
        <p:spPr>
          <a:xfrm>
            <a:off x="7735271" y="5013176"/>
            <a:ext cx="70991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0" name="テキスト ボックス 69"/>
          <p:cNvSpPr txBox="1"/>
          <p:nvPr/>
        </p:nvSpPr>
        <p:spPr>
          <a:xfrm>
            <a:off x="6502839" y="4946794"/>
            <a:ext cx="458780" cy="307777"/>
          </a:xfrm>
          <a:prstGeom prst="rect">
            <a:avLst/>
          </a:prstGeom>
          <a:noFill/>
        </p:spPr>
        <p:txBody>
          <a:bodyPr wrap="none" rtlCol="0">
            <a:spAutoFit/>
          </a:bodyPr>
          <a:lstStyle/>
          <a:p>
            <a:r>
              <a:rPr lang="en-US" sz="1400" dirty="0" smtClean="0"/>
              <a:t>380</a:t>
            </a:r>
            <a:endParaRPr kumimoji="1" lang="en-GB" sz="1400" dirty="0"/>
          </a:p>
        </p:txBody>
      </p:sp>
      <p:sp>
        <p:nvSpPr>
          <p:cNvPr id="71" name="テキスト ボックス 70"/>
          <p:cNvSpPr txBox="1"/>
          <p:nvPr/>
        </p:nvSpPr>
        <p:spPr>
          <a:xfrm>
            <a:off x="7753707" y="4993431"/>
            <a:ext cx="1138773" cy="307777"/>
          </a:xfrm>
          <a:prstGeom prst="rect">
            <a:avLst/>
          </a:prstGeom>
          <a:noFill/>
        </p:spPr>
        <p:txBody>
          <a:bodyPr wrap="none" rtlCol="0">
            <a:spAutoFit/>
          </a:bodyPr>
          <a:lstStyle/>
          <a:p>
            <a:r>
              <a:rPr lang="en-US" sz="1400" dirty="0" smtClean="0"/>
              <a:t>Or proceed…</a:t>
            </a:r>
            <a:endParaRPr kumimoji="1" lang="en-GB" sz="1400" dirty="0"/>
          </a:p>
        </p:txBody>
      </p:sp>
      <p:sp>
        <p:nvSpPr>
          <p:cNvPr id="73" name="正方形/長方形 72"/>
          <p:cNvSpPr/>
          <p:nvPr/>
        </p:nvSpPr>
        <p:spPr>
          <a:xfrm>
            <a:off x="397152" y="3717032"/>
            <a:ext cx="1423404" cy="2160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2"/>
                </a:solidFill>
              </a:rPr>
              <a:t>LBO (RAVEL)</a:t>
            </a:r>
            <a:endParaRPr kumimoji="1" lang="en-GB" b="1" dirty="0">
              <a:solidFill>
                <a:schemeClr val="tx2"/>
              </a:solidFill>
            </a:endParaRPr>
          </a:p>
        </p:txBody>
      </p:sp>
      <p:sp>
        <p:nvSpPr>
          <p:cNvPr id="74" name="正方形/長方形 73"/>
          <p:cNvSpPr/>
          <p:nvPr/>
        </p:nvSpPr>
        <p:spPr>
          <a:xfrm>
            <a:off x="4638816" y="3717032"/>
            <a:ext cx="1423404" cy="2160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S8HR (new)</a:t>
            </a:r>
            <a:endParaRPr kumimoji="1" lang="en-GB" b="1" dirty="0">
              <a:solidFill>
                <a:srgbClr val="FF0000"/>
              </a:solidFill>
            </a:endParaRPr>
          </a:p>
        </p:txBody>
      </p:sp>
      <p:sp>
        <p:nvSpPr>
          <p:cNvPr id="75" name="四角形吹き出し 74"/>
          <p:cNvSpPr/>
          <p:nvPr/>
        </p:nvSpPr>
        <p:spPr>
          <a:xfrm>
            <a:off x="4932040" y="5517232"/>
            <a:ext cx="3745363" cy="1340768"/>
          </a:xfrm>
          <a:prstGeom prst="wedgeRectCallout">
            <a:avLst>
              <a:gd name="adj1" fmla="val 21284"/>
              <a:gd name="adj2" fmla="val -7094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ja-JP" sz="1400" b="1" dirty="0">
                <a:solidFill>
                  <a:srgbClr val="FF0000"/>
                </a:solidFill>
              </a:rPr>
              <a:t>P-CSCF in the HPLMN</a:t>
            </a:r>
            <a:r>
              <a:rPr lang="en-GB" altLang="ja-JP" sz="1400" dirty="0">
                <a:solidFill>
                  <a:schemeClr val="tx1"/>
                </a:solidFill>
              </a:rPr>
              <a:t>, based on the roaming agreement and the configured local emergency numbers for that VPLMN, analyses the dialled digits, and if an emergency call is detected, rejects that call with SIP response code "380</a:t>
            </a:r>
            <a:r>
              <a:rPr lang="en-GB" altLang="ja-JP" sz="1400" dirty="0" smtClean="0">
                <a:solidFill>
                  <a:schemeClr val="tx1"/>
                </a:solidFill>
              </a:rPr>
              <a:t>".</a:t>
            </a:r>
          </a:p>
          <a:p>
            <a:r>
              <a:rPr lang="en-US" altLang="ja-JP" sz="1400" b="1" dirty="0" smtClean="0">
                <a:solidFill>
                  <a:srgbClr val="FF0000"/>
                </a:solidFill>
              </a:rPr>
              <a:t>This requires “per MCC” configuration in P-CSCF</a:t>
            </a:r>
            <a:endParaRPr lang="en-GB" altLang="ja-JP" sz="1400" b="1" dirty="0" smtClean="0">
              <a:solidFill>
                <a:srgbClr val="FF0000"/>
              </a:solidFill>
            </a:endParaRPr>
          </a:p>
        </p:txBody>
      </p:sp>
      <p:sp>
        <p:nvSpPr>
          <p:cNvPr id="4" name="スライド番号プレースホルダー 3"/>
          <p:cNvSpPr>
            <a:spLocks noGrp="1"/>
          </p:cNvSpPr>
          <p:nvPr>
            <p:ph type="sldNum" sz="quarter" idx="12"/>
          </p:nvPr>
        </p:nvSpPr>
        <p:spPr/>
        <p:txBody>
          <a:bodyPr/>
          <a:lstStyle/>
          <a:p>
            <a:fld id="{28AA12B7-7D25-4173-A58F-539FBEA49022}" type="slidenum">
              <a:rPr kumimoji="1" lang="en-GB" smtClean="0"/>
              <a:t>7</a:t>
            </a:fld>
            <a:endParaRPr kumimoji="1" lang="en-GB"/>
          </a:p>
        </p:txBody>
      </p:sp>
    </p:spTree>
    <p:extLst>
      <p:ext uri="{BB962C8B-B14F-4D97-AF65-F5344CB8AC3E}">
        <p14:creationId xmlns:p14="http://schemas.microsoft.com/office/powerpoint/2010/main" val="452284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dirty="0" smtClean="0"/>
              <a:t>Issue 3: Lawful Interception</a:t>
            </a:r>
            <a:endParaRPr kumimoji="1" lang="en-GB" dirty="0"/>
          </a:p>
        </p:txBody>
      </p:sp>
      <p:sp>
        <p:nvSpPr>
          <p:cNvPr id="3" name="コンテンツ プレースホルダー 2"/>
          <p:cNvSpPr>
            <a:spLocks noGrp="1"/>
          </p:cNvSpPr>
          <p:nvPr>
            <p:ph idx="1"/>
          </p:nvPr>
        </p:nvSpPr>
        <p:spPr>
          <a:xfrm>
            <a:off x="251520" y="1484785"/>
            <a:ext cx="8568952" cy="1584175"/>
          </a:xfrm>
        </p:spPr>
        <p:txBody>
          <a:bodyPr>
            <a:normAutofit fontScale="62500" lnSpcReduction="20000"/>
          </a:bodyPr>
          <a:lstStyle/>
          <a:p>
            <a:r>
              <a:rPr kumimoji="1" lang="en-US" dirty="0" smtClean="0"/>
              <a:t>LI for IMS is currently done at IMS entities in both HPLMN and VPLMN</a:t>
            </a:r>
          </a:p>
          <a:p>
            <a:r>
              <a:rPr lang="en-US" dirty="0" smtClean="0"/>
              <a:t>With S8HR, LI for IMS in VPLMN requires LI at SGW / MME.</a:t>
            </a:r>
            <a:endParaRPr kumimoji="1" lang="en-US" dirty="0" smtClean="0"/>
          </a:p>
          <a:p>
            <a:r>
              <a:rPr kumimoji="1" lang="en-US" dirty="0" smtClean="0"/>
              <a:t>Lawful Interception in VPLMN must be defined for S8HR.</a:t>
            </a:r>
            <a:endParaRPr lang="en-US" dirty="0">
              <a:solidFill>
                <a:schemeClr val="tx2"/>
              </a:solidFill>
            </a:endParaRPr>
          </a:p>
          <a:p>
            <a:r>
              <a:rPr kumimoji="1" lang="en-US" dirty="0" smtClean="0"/>
              <a:t>GSMA assume that operators do not use </a:t>
            </a:r>
            <a:r>
              <a:rPr kumimoji="1" lang="en-US" dirty="0" err="1" smtClean="0"/>
              <a:t>IPSec</a:t>
            </a:r>
            <a:r>
              <a:rPr kumimoji="1" lang="en-US" dirty="0" smtClean="0"/>
              <a:t> confidentiality protection on SIP / RTP</a:t>
            </a:r>
          </a:p>
        </p:txBody>
      </p:sp>
      <p:graphicFrame>
        <p:nvGraphicFramePr>
          <p:cNvPr id="76" name="オブジェクト 75"/>
          <p:cNvGraphicFramePr>
            <a:graphicFrameLocks noChangeAspect="1"/>
          </p:cNvGraphicFramePr>
          <p:nvPr>
            <p:extLst>
              <p:ext uri="{D42A27DB-BD31-4B8C-83A1-F6EECF244321}">
                <p14:modId xmlns:p14="http://schemas.microsoft.com/office/powerpoint/2010/main" val="4083513409"/>
              </p:ext>
            </p:extLst>
          </p:nvPr>
        </p:nvGraphicFramePr>
        <p:xfrm>
          <a:off x="1652379" y="3212976"/>
          <a:ext cx="6263927" cy="2716884"/>
        </p:xfrm>
        <a:graphic>
          <a:graphicData uri="http://schemas.openxmlformats.org/presentationml/2006/ole">
            <mc:AlternateContent xmlns:mc="http://schemas.openxmlformats.org/markup-compatibility/2006">
              <mc:Choice xmlns:v="urn:schemas-microsoft-com:vml" Requires="v">
                <p:oleObj spid="_x0000_s2081" name="Visio" r:id="rId3" imgW="9630239" imgH="4201470" progId="Visio.Drawing.11">
                  <p:embed/>
                </p:oleObj>
              </mc:Choice>
              <mc:Fallback>
                <p:oleObj name="Visio" r:id="rId3" imgW="9630239" imgH="4201470" progId="Visio.Drawing.11">
                  <p:embed/>
                  <p:pic>
                    <p:nvPicPr>
                      <p:cNvPr id="0" name="オブジェクト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2379" y="3212976"/>
                        <a:ext cx="6263927" cy="2716884"/>
                      </a:xfrm>
                      <a:prstGeom prst="rect">
                        <a:avLst/>
                      </a:prstGeom>
                      <a:noFill/>
                      <a:ln>
                        <a:noFill/>
                      </a:ln>
                    </p:spPr>
                  </p:pic>
                </p:oleObj>
              </mc:Fallback>
            </mc:AlternateContent>
          </a:graphicData>
        </a:graphic>
      </p:graphicFrame>
      <p:sp>
        <p:nvSpPr>
          <p:cNvPr id="77" name="正方形/長方形 76"/>
          <p:cNvSpPr/>
          <p:nvPr/>
        </p:nvSpPr>
        <p:spPr>
          <a:xfrm rot="708756">
            <a:off x="5832966" y="417222"/>
            <a:ext cx="3337041"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800" dirty="0" smtClean="0"/>
              <a:t>For SA3/SA3-LI</a:t>
            </a:r>
            <a:endParaRPr kumimoji="1" lang="en-GB" sz="2800" dirty="0"/>
          </a:p>
        </p:txBody>
      </p:sp>
      <p:sp>
        <p:nvSpPr>
          <p:cNvPr id="78" name="星 5 77"/>
          <p:cNvSpPr/>
          <p:nvPr/>
        </p:nvSpPr>
        <p:spPr>
          <a:xfrm>
            <a:off x="3786082" y="4795959"/>
            <a:ext cx="323528" cy="302244"/>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80" name="四角形吹き出し 79"/>
          <p:cNvSpPr/>
          <p:nvPr/>
        </p:nvSpPr>
        <p:spPr>
          <a:xfrm>
            <a:off x="2078939" y="5733256"/>
            <a:ext cx="3745363" cy="1008112"/>
          </a:xfrm>
          <a:prstGeom prst="wedgeRectCallout">
            <a:avLst>
              <a:gd name="adj1" fmla="val 3811"/>
              <a:gd name="adj2" fmla="val -11185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dirty="0" smtClean="0">
                <a:solidFill>
                  <a:schemeClr val="tx1"/>
                </a:solidFill>
              </a:rPr>
              <a:t>GSMA asks 3GPP to study / define IMS LI in VPLMN where IMS (SIP/RTP) traffic is routed directly back to HPLMN using S8 interface.</a:t>
            </a:r>
            <a:endParaRPr lang="en-GB" altLang="ja-JP" sz="1400" dirty="0" smtClean="0">
              <a:solidFill>
                <a:schemeClr val="tx1"/>
              </a:solidFill>
            </a:endParaRPr>
          </a:p>
        </p:txBody>
      </p:sp>
      <p:sp>
        <p:nvSpPr>
          <p:cNvPr id="81" name="スライド番号プレースホルダー 80"/>
          <p:cNvSpPr>
            <a:spLocks noGrp="1"/>
          </p:cNvSpPr>
          <p:nvPr>
            <p:ph type="sldNum" sz="quarter" idx="12"/>
          </p:nvPr>
        </p:nvSpPr>
        <p:spPr/>
        <p:txBody>
          <a:bodyPr/>
          <a:lstStyle/>
          <a:p>
            <a:fld id="{28AA12B7-7D25-4173-A58F-539FBEA49022}" type="slidenum">
              <a:rPr kumimoji="1" lang="en-GB" smtClean="0"/>
              <a:t>8</a:t>
            </a:fld>
            <a:endParaRPr kumimoji="1" lang="en-GB"/>
          </a:p>
        </p:txBody>
      </p:sp>
    </p:spTree>
    <p:extLst>
      <p:ext uri="{BB962C8B-B14F-4D97-AF65-F5344CB8AC3E}">
        <p14:creationId xmlns:p14="http://schemas.microsoft.com/office/powerpoint/2010/main" val="30410294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dirty="0" smtClean="0"/>
              <a:t>Issue 4: SRVCC</a:t>
            </a:r>
            <a:endParaRPr kumimoji="1" lang="en-GB" dirty="0"/>
          </a:p>
        </p:txBody>
      </p:sp>
      <p:sp>
        <p:nvSpPr>
          <p:cNvPr id="3" name="コンテンツ プレースホルダー 2"/>
          <p:cNvSpPr>
            <a:spLocks noGrp="1"/>
          </p:cNvSpPr>
          <p:nvPr>
            <p:ph idx="1"/>
          </p:nvPr>
        </p:nvSpPr>
        <p:spPr>
          <a:xfrm>
            <a:off x="251520" y="1484785"/>
            <a:ext cx="8568952" cy="1584175"/>
          </a:xfrm>
        </p:spPr>
        <p:txBody>
          <a:bodyPr>
            <a:normAutofit fontScale="47500" lnSpcReduction="20000"/>
          </a:bodyPr>
          <a:lstStyle/>
          <a:p>
            <a:r>
              <a:rPr kumimoji="1" lang="en-US" dirty="0" smtClean="0"/>
              <a:t>SRVCC (a/b/e/</a:t>
            </a:r>
            <a:r>
              <a:rPr kumimoji="1" lang="en-US" dirty="0" err="1" smtClean="0"/>
              <a:t>midcall</a:t>
            </a:r>
            <a:r>
              <a:rPr kumimoji="1" lang="en-US" dirty="0" smtClean="0"/>
              <a:t>/r) uses ATCF/ATGW, but </a:t>
            </a:r>
            <a:r>
              <a:rPr lang="en-US" dirty="0" smtClean="0"/>
              <a:t>ATCF/ATGW are defined as entities in VPLMN</a:t>
            </a:r>
          </a:p>
          <a:p>
            <a:r>
              <a:rPr kumimoji="1" lang="en-US" dirty="0" smtClean="0"/>
              <a:t>With S8HR, ATCF/ATGW must be in HPLMN</a:t>
            </a:r>
          </a:p>
          <a:p>
            <a:r>
              <a:rPr lang="en-US" dirty="0" smtClean="0"/>
              <a:t>GSMA thinks that roaming SRVCC, with ATCF/ATGW in HPLMN, technically works  (putting aside potential interruption time issues), but requires </a:t>
            </a:r>
            <a:r>
              <a:rPr lang="en-US" dirty="0" smtClean="0">
                <a:solidFill>
                  <a:srgbClr val="FF0000"/>
                </a:solidFill>
              </a:rPr>
              <a:t>3GPP feedback on the feasibility</a:t>
            </a:r>
          </a:p>
          <a:p>
            <a:pPr lvl="1"/>
            <a:r>
              <a:rPr lang="en-US" dirty="0" smtClean="0"/>
              <a:t>GSMA is aware IMS NNI is needed for some SRVCC scenarios e.g. a/b/</a:t>
            </a:r>
            <a:r>
              <a:rPr lang="en-US" dirty="0" err="1" smtClean="0"/>
              <a:t>midcall</a:t>
            </a:r>
            <a:endParaRPr lang="en-US" dirty="0" smtClean="0"/>
          </a:p>
        </p:txBody>
      </p:sp>
      <p:sp>
        <p:nvSpPr>
          <p:cNvPr id="81" name="スライド番号プレースホルダー 80"/>
          <p:cNvSpPr>
            <a:spLocks noGrp="1"/>
          </p:cNvSpPr>
          <p:nvPr>
            <p:ph type="sldNum" sz="quarter" idx="12"/>
          </p:nvPr>
        </p:nvSpPr>
        <p:spPr/>
        <p:txBody>
          <a:bodyPr/>
          <a:lstStyle/>
          <a:p>
            <a:fld id="{28AA12B7-7D25-4173-A58F-539FBEA49022}" type="slidenum">
              <a:rPr kumimoji="1" lang="en-GB" smtClean="0"/>
              <a:t>9</a:t>
            </a:fld>
            <a:endParaRPr kumimoji="1" lang="en-GB"/>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オブジェクト 4"/>
          <p:cNvGraphicFramePr>
            <a:graphicFrameLocks noChangeAspect="1"/>
          </p:cNvGraphicFramePr>
          <p:nvPr>
            <p:extLst>
              <p:ext uri="{D42A27DB-BD31-4B8C-83A1-F6EECF244321}">
                <p14:modId xmlns:p14="http://schemas.microsoft.com/office/powerpoint/2010/main" val="3927538339"/>
              </p:ext>
            </p:extLst>
          </p:nvPr>
        </p:nvGraphicFramePr>
        <p:xfrm>
          <a:off x="755576" y="3284984"/>
          <a:ext cx="7920880" cy="3464558"/>
        </p:xfrm>
        <a:graphic>
          <a:graphicData uri="http://schemas.openxmlformats.org/presentationml/2006/ole">
            <mc:AlternateContent xmlns:mc="http://schemas.openxmlformats.org/markup-compatibility/2006">
              <mc:Choice xmlns:v="urn:schemas-microsoft-com:vml" Requires="v">
                <p:oleObj spid="_x0000_s3096" name="Visio" r:id="rId3" imgW="14165511" imgH="6195096" progId="Visio.Drawing.11">
                  <p:embed/>
                </p:oleObj>
              </mc:Choice>
              <mc:Fallback>
                <p:oleObj name="Visio" r:id="rId3" imgW="14165511" imgH="6195096"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3284984"/>
                        <a:ext cx="7920880" cy="3464558"/>
                      </a:xfrm>
                      <a:prstGeom prst="rect">
                        <a:avLst/>
                      </a:prstGeom>
                      <a:noFill/>
                    </p:spPr>
                  </p:pic>
                </p:oleObj>
              </mc:Fallback>
            </mc:AlternateContent>
          </a:graphicData>
        </a:graphic>
      </p:graphicFrame>
    </p:spTree>
    <p:extLst>
      <p:ext uri="{BB962C8B-B14F-4D97-AF65-F5344CB8AC3E}">
        <p14:creationId xmlns:p14="http://schemas.microsoft.com/office/powerpoint/2010/main" val="309180237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880</TotalTime>
  <Words>1416</Words>
  <Application>Microsoft Office PowerPoint</Application>
  <PresentationFormat>画面に合わせる (4:3)</PresentationFormat>
  <Paragraphs>231</Paragraphs>
  <Slides>14</Slides>
  <Notes>0</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14</vt:i4>
      </vt:variant>
    </vt:vector>
  </HeadingPairs>
  <TitlesOfParts>
    <vt:vector size="16" baseType="lpstr">
      <vt:lpstr>Office ​​テーマ</vt:lpstr>
      <vt:lpstr>Visio</vt:lpstr>
      <vt:lpstr>Discussion on  S8HR VoLTE Roaming</vt:lpstr>
      <vt:lpstr>[Pre-read] LS-in’s related to this paper</vt:lpstr>
      <vt:lpstr>VoLTE Roaming: Latest Status in GSMA</vt:lpstr>
      <vt:lpstr>S8HR Overview</vt:lpstr>
      <vt:lpstr>Issues Identified in GSMA (so far)</vt:lpstr>
      <vt:lpstr>Issue 1: Unauthenticated Emergency</vt:lpstr>
      <vt:lpstr>Issue 2: Non UE Detected Emergency</vt:lpstr>
      <vt:lpstr>Issue 3: Lawful Interception</vt:lpstr>
      <vt:lpstr>Issue 4: SRVCC</vt:lpstr>
      <vt:lpstr>Issue 5: Co-Existence of LBO + S8HR</vt:lpstr>
      <vt:lpstr>Issue 6: Netloc for IMS Registration</vt:lpstr>
      <vt:lpstr>Issue 7: Geo-local number handling</vt:lpstr>
      <vt:lpstr>Proposal: Work Plan for SA2#108 + #109</vt:lpstr>
      <vt:lpstr>List of relevant SA2 tdocs (to be updated after tdoc deadline)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Itsuma Tanaka</dc:creator>
  <cp:lastModifiedBy>NTT DOCOMO</cp:lastModifiedBy>
  <cp:revision>40</cp:revision>
  <dcterms:created xsi:type="dcterms:W3CDTF">2015-04-01T01:16:41Z</dcterms:created>
  <dcterms:modified xsi:type="dcterms:W3CDTF">2015-04-07T07:57:37Z</dcterms:modified>
</cp:coreProperties>
</file>