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61" r:id="rId3"/>
    <p:sldId id="257" r:id="rId4"/>
    <p:sldId id="259" r:id="rId5"/>
    <p:sldId id="258" r:id="rId6"/>
    <p:sldId id="262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82" autoAdjust="0"/>
  </p:normalViewPr>
  <p:slideViewPr>
    <p:cSldViewPr>
      <p:cViewPr>
        <p:scale>
          <a:sx n="100" d="100"/>
          <a:sy n="100" d="100"/>
        </p:scale>
        <p:origin x="-1932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EFFF0-02A8-47E9-9C88-1A9BB4E15E20}" type="datetimeFigureOut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37CC6-7F65-496C-907A-3E9FC8BACA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1651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626B-B372-4649-8AAB-4C6804C3063E}" type="datetime1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386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487F3-F086-4978-84A5-E96936CEE230}" type="datetime1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955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A7AE-0DEA-4BE8-ADFB-221ABD8DD36E}" type="datetime1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3142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8452-1C20-4E6A-BEB4-C9975C860980}" type="datetime1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1258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F8A29-1332-472C-9495-2CC5900C179E}" type="datetime1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0919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EB63-F7DD-4A79-BBB1-6E301EAF3C11}" type="datetime1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740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DB6E4-37C7-4F37-BB8B-71E3C0446038}" type="datetime1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3619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D0FC-2D29-481C-B629-7C8369545BA1}" type="datetime1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722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61C-7A98-474C-B27D-0849DEEFB7EA}" type="datetime1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3576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E9790-60AB-4304-9877-69E1154BE22E}" type="datetime1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5802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4579-6EF4-4783-83AC-BA1B39EB329F}" type="datetime1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40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7663C-24CD-4FD9-8957-B5F659A460F7}" type="datetime1">
              <a:rPr kumimoji="1" lang="ja-JP" altLang="en-US" smtClean="0"/>
              <a:t>2015/4/7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25089-56C1-43EB-906B-E2B4C3FD3C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276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jp/url?sa=i&amp;rct=j&amp;q=&amp;esrc=s&amp;frm=1&amp;source=images&amp;cd=&amp;cad=rja&amp;uact=8&amp;docid=hhihFKszSqXHmM&amp;tbnid=vDNzQ1hH_n9oSM:&amp;ved=0CAUQjRw&amp;url=http://yaplog.jp/yoshiloeo/archive/413&amp;ei=9aFMU9zeC4_88QXi1IKgBg&amp;bvm=bv.64764171,d.dGI&amp;psig=AFQjCNFTftNjfWkJPgAzIb5XaEXsfqByeA&amp;ust=139761747976604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jp/url?sa=i&amp;rct=j&amp;q=&amp;esrc=s&amp;frm=1&amp;source=images&amp;cd=&amp;cad=rja&amp;uact=8&amp;docid=hhihFKszSqXHmM&amp;tbnid=vDNzQ1hH_n9oSM:&amp;ved=0CAUQjRw&amp;url=http://yaplog.jp/yoshiloeo/archive/413&amp;ei=9aFMU9zeC4_88QXi1IKgBg&amp;bvm=bv.64764171,d.dGI&amp;psig=AFQjCNFTftNjfWkJPgAzIb5XaEXsfqByeA&amp;ust=139761747976604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jp/url?sa=i&amp;rct=j&amp;q=&amp;esrc=s&amp;frm=1&amp;source=images&amp;cd=&amp;cad=rja&amp;uact=8&amp;docid=hhihFKszSqXHmM&amp;tbnid=vDNzQ1hH_n9oSM:&amp;ved=0CAUQjRw&amp;url=http://yaplog.jp/yoshiloeo/archive/413&amp;ei=9aFMU9zeC4_88QXi1IKgBg&amp;bvm=bv.64764171,d.dGI&amp;psig=AFQjCNFTftNjfWkJPgAzIb5XaEXsfqByeA&amp;ust=139761747976604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jp/url?sa=i&amp;rct=j&amp;q=&amp;esrc=s&amp;frm=1&amp;source=images&amp;cd=&amp;cad=rja&amp;uact=8&amp;docid=hhihFKszSqXHmM&amp;tbnid=vDNzQ1hH_n9oSM:&amp;ved=0CAUQjRw&amp;url=http://yaplog.jp/yoshiloeo/archive/413&amp;ei=9aFMU9zeC4_88QXi1IKgBg&amp;bvm=bv.64764171,d.dGI&amp;psig=AFQjCNFTftNjfWkJPgAzIb5XaEXsfqByeA&amp;ust=139761747976604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 smtClean="0"/>
              <a:t>Discussion on intra-DÉCOR offloading</a:t>
            </a:r>
            <a:endParaRPr kumimoji="1" lang="ja-JP" altLang="en-US" b="1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7545510" y="158491"/>
            <a:ext cx="15087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ja-JP" sz="2400" dirty="0"/>
              <a:t>S2-150929</a:t>
            </a:r>
            <a:endParaRPr lang="ja-JP" altLang="en-US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79512" y="158491"/>
            <a:ext cx="5748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/>
              <a:t>TSG SA WG2 #108</a:t>
            </a:r>
          </a:p>
          <a:p>
            <a:r>
              <a:rPr lang="es-ES" altLang="ja-JP" sz="2400" dirty="0"/>
              <a:t>13 - 17 April 2015,San Jose Del Cabo, Mexico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6089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What is intra-DÉCOR offloading?</a:t>
            </a:r>
            <a:endParaRPr kumimoji="1" lang="ja-JP" altLang="en-US" b="1" dirty="0"/>
          </a:p>
        </p:txBody>
      </p:sp>
      <p:sp>
        <p:nvSpPr>
          <p:cNvPr id="114" name="コンテンツ プレースホルダー 113"/>
          <p:cNvSpPr>
            <a:spLocks noGrp="1"/>
          </p:cNvSpPr>
          <p:nvPr>
            <p:ph idx="1"/>
          </p:nvPr>
        </p:nvSpPr>
        <p:spPr>
          <a:xfrm>
            <a:off x="457200" y="1207293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1800" dirty="0"/>
              <a:t>TAU might access common pool if legacy load balancing TAU is used.</a:t>
            </a:r>
          </a:p>
          <a:p>
            <a:pPr lvl="1"/>
            <a:r>
              <a:rPr lang="en-US" altLang="ja-JP" sz="1600" dirty="0"/>
              <a:t>Strongly recommended to steer TAU to MMEs within Décor pool for avoiding signaling impact on common pool</a:t>
            </a:r>
            <a:r>
              <a:rPr lang="en-US" altLang="ja-JP" sz="1600" dirty="0" smtClean="0"/>
              <a:t>.</a:t>
            </a:r>
          </a:p>
          <a:p>
            <a:pPr lvl="1"/>
            <a:r>
              <a:rPr lang="en-US" altLang="ja-JP" sz="1600" b="1" dirty="0" smtClean="0">
                <a:solidFill>
                  <a:srgbClr val="FF0000"/>
                </a:solidFill>
              </a:rPr>
              <a:t>This procedures should be used for O+M related work, not for congestion control. See TS 23.401 clause 4.3.7.3.</a:t>
            </a:r>
            <a:endParaRPr lang="ja-JP" altLang="en-US" sz="1600" b="1" dirty="0">
              <a:solidFill>
                <a:srgbClr val="FF0000"/>
              </a:solidFill>
            </a:endParaRPr>
          </a:p>
        </p:txBody>
      </p:sp>
      <p:sp>
        <p:nvSpPr>
          <p:cNvPr id="60" name="円/楕円 59"/>
          <p:cNvSpPr/>
          <p:nvPr/>
        </p:nvSpPr>
        <p:spPr>
          <a:xfrm>
            <a:off x="323850" y="4293443"/>
            <a:ext cx="3095625" cy="46037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Common Pool</a:t>
            </a:r>
            <a:endParaRPr lang="ja-JP" altLang="en-US" dirty="0"/>
          </a:p>
        </p:txBody>
      </p:sp>
      <p:sp>
        <p:nvSpPr>
          <p:cNvPr id="61" name="直方体 60"/>
          <p:cNvSpPr/>
          <p:nvPr/>
        </p:nvSpPr>
        <p:spPr>
          <a:xfrm>
            <a:off x="684213" y="4007693"/>
            <a:ext cx="719137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62" name="直方体 61"/>
          <p:cNvSpPr/>
          <p:nvPr/>
        </p:nvSpPr>
        <p:spPr>
          <a:xfrm>
            <a:off x="1511300" y="4007693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63" name="直方体 62"/>
          <p:cNvSpPr/>
          <p:nvPr/>
        </p:nvSpPr>
        <p:spPr>
          <a:xfrm>
            <a:off x="2411413" y="4007693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grpSp>
        <p:nvGrpSpPr>
          <p:cNvPr id="64" name="グループ化 17"/>
          <p:cNvGrpSpPr>
            <a:grpSpLocks/>
          </p:cNvGrpSpPr>
          <p:nvPr/>
        </p:nvGrpSpPr>
        <p:grpSpPr bwMode="auto">
          <a:xfrm>
            <a:off x="1589088" y="5103068"/>
            <a:ext cx="906462" cy="625475"/>
            <a:chOff x="1876679" y="4887417"/>
            <a:chExt cx="906734" cy="625475"/>
          </a:xfrm>
        </p:grpSpPr>
        <p:pic>
          <p:nvPicPr>
            <p:cNvPr id="65" name="Picture 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679" y="4887417"/>
              <a:ext cx="41910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テキスト ボックス 16"/>
            <p:cNvSpPr txBox="1">
              <a:spLocks noChangeArrowheads="1"/>
            </p:cNvSpPr>
            <p:nvPr/>
          </p:nvSpPr>
          <p:spPr bwMode="auto">
            <a:xfrm>
              <a:off x="2295779" y="5046265"/>
              <a:ext cx="4876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eNB</a:t>
              </a:r>
              <a:endParaRPr lang="ja-JP" altLang="en-US" sz="1400"/>
            </a:p>
          </p:txBody>
        </p:sp>
      </p:grpSp>
      <p:grpSp>
        <p:nvGrpSpPr>
          <p:cNvPr id="67" name="グループ化 19"/>
          <p:cNvGrpSpPr>
            <a:grpSpLocks/>
          </p:cNvGrpSpPr>
          <p:nvPr/>
        </p:nvGrpSpPr>
        <p:grpSpPr bwMode="auto">
          <a:xfrm>
            <a:off x="1544638" y="6168281"/>
            <a:ext cx="850900" cy="508000"/>
            <a:chOff x="1832707" y="5952268"/>
            <a:chExt cx="851320" cy="507045"/>
          </a:xfrm>
        </p:grpSpPr>
        <p:pic>
          <p:nvPicPr>
            <p:cNvPr id="68" name="Picture 75" descr="http://img.yaplog.jp/img/12/pc/y/o/s/yoshiloeo/0/292.jpe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2707" y="5952268"/>
              <a:ext cx="507045" cy="50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" name="テキスト ボックス 18"/>
            <p:cNvSpPr txBox="1">
              <a:spLocks noChangeArrowheads="1"/>
            </p:cNvSpPr>
            <p:nvPr/>
          </p:nvSpPr>
          <p:spPr bwMode="auto">
            <a:xfrm>
              <a:off x="2295779" y="6051901"/>
              <a:ext cx="3882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UE</a:t>
              </a:r>
              <a:endParaRPr lang="ja-JP" altLang="en-US" sz="1400"/>
            </a:p>
          </p:txBody>
        </p:sp>
      </p:grpSp>
      <p:sp>
        <p:nvSpPr>
          <p:cNvPr id="70" name="テキスト ボックス 24"/>
          <p:cNvSpPr txBox="1">
            <a:spLocks noChangeArrowheads="1"/>
          </p:cNvSpPr>
          <p:nvPr/>
        </p:nvSpPr>
        <p:spPr bwMode="auto">
          <a:xfrm>
            <a:off x="215900" y="4780806"/>
            <a:ext cx="13319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1. S1 </a:t>
            </a:r>
            <a:r>
              <a:rPr lang="en-US" altLang="ja-JP" sz="1200" b="1" dirty="0"/>
              <a:t>release (cause: load balancing </a:t>
            </a:r>
            <a:r>
              <a:rPr lang="en-US" altLang="ja-JP" sz="1200" b="1" dirty="0" smtClean="0"/>
              <a:t>TAU</a:t>
            </a:r>
            <a:r>
              <a:rPr lang="ja-JP" altLang="en-US" sz="1200" b="1" dirty="0"/>
              <a:t> </a:t>
            </a:r>
            <a:r>
              <a:rPr lang="en-US" altLang="ja-JP" sz="1200" b="1" dirty="0" smtClean="0"/>
              <a:t>required)</a:t>
            </a:r>
            <a:r>
              <a:rPr lang="ja-JP" altLang="en-US" sz="1200" b="1" dirty="0"/>
              <a:t> </a:t>
            </a:r>
            <a:r>
              <a:rPr lang="en-US" altLang="ja-JP" sz="1200" b="1" dirty="0" smtClean="0"/>
              <a:t>+ RRC </a:t>
            </a:r>
            <a:r>
              <a:rPr lang="en-US" altLang="ja-JP" sz="1200" b="1" dirty="0"/>
              <a:t>conn. release</a:t>
            </a:r>
            <a:endParaRPr lang="ja-JP" altLang="en-US" sz="1200" b="1" dirty="0"/>
          </a:p>
        </p:txBody>
      </p:sp>
      <p:sp>
        <p:nvSpPr>
          <p:cNvPr id="71" name="フリーフォーム 70"/>
          <p:cNvSpPr/>
          <p:nvPr/>
        </p:nvSpPr>
        <p:spPr>
          <a:xfrm>
            <a:off x="1033463" y="4444256"/>
            <a:ext cx="679450" cy="1620837"/>
          </a:xfrm>
          <a:custGeom>
            <a:avLst/>
            <a:gdLst>
              <a:gd name="connsiteX0" fmla="*/ 0 w 679010"/>
              <a:gd name="connsiteY0" fmla="*/ 0 h 1620571"/>
              <a:gd name="connsiteX1" fmla="*/ 552261 w 679010"/>
              <a:gd name="connsiteY1" fmla="*/ 102304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470780 w 679010"/>
              <a:gd name="connsiteY1" fmla="*/ 78765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010" h="1620571">
                <a:moveTo>
                  <a:pt x="0" y="0"/>
                </a:moveTo>
                <a:cubicBezTo>
                  <a:pt x="219546" y="376473"/>
                  <a:pt x="411933" y="589984"/>
                  <a:pt x="525101" y="860079"/>
                </a:cubicBezTo>
                <a:cubicBezTo>
                  <a:pt x="638269" y="1130174"/>
                  <a:pt x="623180" y="1032096"/>
                  <a:pt x="679010" y="1620571"/>
                </a:cubicBezTo>
              </a:path>
            </a:pathLst>
          </a:custGeom>
          <a:noFill/>
          <a:ln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72" name="直線矢印コネクタ 71"/>
          <p:cNvCxnSpPr>
            <a:endCxn id="65" idx="2"/>
          </p:cNvCxnSpPr>
          <p:nvPr/>
        </p:nvCxnSpPr>
        <p:spPr>
          <a:xfrm flipV="1">
            <a:off x="1798638" y="5728543"/>
            <a:ext cx="0" cy="3365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テキスト ボックス 29"/>
          <p:cNvSpPr txBox="1">
            <a:spLocks noChangeArrowheads="1"/>
          </p:cNvSpPr>
          <p:nvPr/>
        </p:nvSpPr>
        <p:spPr bwMode="auto">
          <a:xfrm>
            <a:off x="1811338" y="5792043"/>
            <a:ext cx="20399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2. TAU </a:t>
            </a:r>
            <a:r>
              <a:rPr lang="en-US" altLang="ja-JP" sz="1200" b="1" dirty="0"/>
              <a:t>w/ RRC conn. </a:t>
            </a:r>
            <a:r>
              <a:rPr lang="en-US" altLang="ja-JP" sz="1200" b="1" dirty="0" err="1"/>
              <a:t>estb</a:t>
            </a:r>
            <a:endParaRPr lang="ja-JP" altLang="en-US" sz="1200" b="1" dirty="0"/>
          </a:p>
        </p:txBody>
      </p:sp>
      <p:cxnSp>
        <p:nvCxnSpPr>
          <p:cNvPr id="74" name="直線矢印コネクタ 73"/>
          <p:cNvCxnSpPr>
            <a:stCxn id="65" idx="0"/>
            <a:endCxn id="62" idx="3"/>
          </p:cNvCxnSpPr>
          <p:nvPr/>
        </p:nvCxnSpPr>
        <p:spPr>
          <a:xfrm flipV="1">
            <a:off x="1798638" y="4439493"/>
            <a:ext cx="19050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線矢印コネクタ 74"/>
          <p:cNvCxnSpPr>
            <a:stCxn id="65" idx="0"/>
            <a:endCxn id="63" idx="3"/>
          </p:cNvCxnSpPr>
          <p:nvPr/>
        </p:nvCxnSpPr>
        <p:spPr>
          <a:xfrm flipV="1">
            <a:off x="1798638" y="4439493"/>
            <a:ext cx="919162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テキスト ボックス 36"/>
          <p:cNvSpPr txBox="1">
            <a:spLocks noChangeArrowheads="1"/>
          </p:cNvSpPr>
          <p:nvPr/>
        </p:nvSpPr>
        <p:spPr bwMode="auto">
          <a:xfrm>
            <a:off x="2159000" y="4753818"/>
            <a:ext cx="1765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3. MME selection from all MMEs</a:t>
            </a:r>
          </a:p>
        </p:txBody>
      </p:sp>
      <p:sp>
        <p:nvSpPr>
          <p:cNvPr id="77" name="正方形/長方形 76"/>
          <p:cNvSpPr/>
          <p:nvPr/>
        </p:nvSpPr>
        <p:spPr>
          <a:xfrm>
            <a:off x="107950" y="2780928"/>
            <a:ext cx="3816350" cy="396044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78" name="テキスト ボックス 38"/>
          <p:cNvSpPr txBox="1">
            <a:spLocks noChangeArrowheads="1"/>
          </p:cNvSpPr>
          <p:nvPr/>
        </p:nvSpPr>
        <p:spPr bwMode="auto">
          <a:xfrm>
            <a:off x="301625" y="2636912"/>
            <a:ext cx="2430463" cy="3381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600"/>
              <a:t>Normal load balancing TAU</a:t>
            </a:r>
            <a:endParaRPr lang="ja-JP" altLang="en-US" sz="1600"/>
          </a:p>
        </p:txBody>
      </p:sp>
      <p:sp>
        <p:nvSpPr>
          <p:cNvPr id="79" name="円/楕円 78"/>
          <p:cNvSpPr/>
          <p:nvPr/>
        </p:nvSpPr>
        <p:spPr>
          <a:xfrm>
            <a:off x="4176713" y="4293443"/>
            <a:ext cx="2808287" cy="46037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Common Pool</a:t>
            </a:r>
            <a:endParaRPr lang="ja-JP" altLang="en-US" dirty="0"/>
          </a:p>
        </p:txBody>
      </p:sp>
      <p:sp>
        <p:nvSpPr>
          <p:cNvPr id="80" name="直方体 79"/>
          <p:cNvSpPr/>
          <p:nvPr/>
        </p:nvSpPr>
        <p:spPr>
          <a:xfrm>
            <a:off x="4392613" y="4007693"/>
            <a:ext cx="719137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81" name="直方体 80"/>
          <p:cNvSpPr/>
          <p:nvPr/>
        </p:nvSpPr>
        <p:spPr>
          <a:xfrm>
            <a:off x="5219700" y="4007693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82" name="直方体 81"/>
          <p:cNvSpPr/>
          <p:nvPr/>
        </p:nvSpPr>
        <p:spPr>
          <a:xfrm>
            <a:off x="6048375" y="4007693"/>
            <a:ext cx="719138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grpSp>
        <p:nvGrpSpPr>
          <p:cNvPr id="83" name="グループ化 44"/>
          <p:cNvGrpSpPr>
            <a:grpSpLocks/>
          </p:cNvGrpSpPr>
          <p:nvPr/>
        </p:nvGrpSpPr>
        <p:grpSpPr bwMode="auto">
          <a:xfrm>
            <a:off x="5440363" y="5103068"/>
            <a:ext cx="908050" cy="625475"/>
            <a:chOff x="1876679" y="4887417"/>
            <a:chExt cx="906734" cy="625475"/>
          </a:xfrm>
        </p:grpSpPr>
        <p:pic>
          <p:nvPicPr>
            <p:cNvPr id="84" name="Picture 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679" y="4887417"/>
              <a:ext cx="41910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テキスト ボックス 46"/>
            <p:cNvSpPr txBox="1">
              <a:spLocks noChangeArrowheads="1"/>
            </p:cNvSpPr>
            <p:nvPr/>
          </p:nvSpPr>
          <p:spPr bwMode="auto">
            <a:xfrm>
              <a:off x="2295779" y="5046265"/>
              <a:ext cx="4876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eNB</a:t>
              </a:r>
              <a:endParaRPr lang="ja-JP" altLang="en-US" sz="1400"/>
            </a:p>
          </p:txBody>
        </p:sp>
      </p:grpSp>
      <p:grpSp>
        <p:nvGrpSpPr>
          <p:cNvPr id="86" name="グループ化 47"/>
          <p:cNvGrpSpPr>
            <a:grpSpLocks/>
          </p:cNvGrpSpPr>
          <p:nvPr/>
        </p:nvGrpSpPr>
        <p:grpSpPr bwMode="auto">
          <a:xfrm>
            <a:off x="5397500" y="6168281"/>
            <a:ext cx="850900" cy="508000"/>
            <a:chOff x="1832707" y="5952268"/>
            <a:chExt cx="851320" cy="507045"/>
          </a:xfrm>
        </p:grpSpPr>
        <p:pic>
          <p:nvPicPr>
            <p:cNvPr id="87" name="Picture 75" descr="http://img.yaplog.jp/img/12/pc/y/o/s/yoshiloeo/0/292.jpe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2707" y="5952268"/>
              <a:ext cx="507045" cy="50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テキスト ボックス 49"/>
            <p:cNvSpPr txBox="1">
              <a:spLocks noChangeArrowheads="1"/>
            </p:cNvSpPr>
            <p:nvPr/>
          </p:nvSpPr>
          <p:spPr bwMode="auto">
            <a:xfrm>
              <a:off x="2295779" y="6051901"/>
              <a:ext cx="3882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UE</a:t>
              </a:r>
              <a:endParaRPr lang="ja-JP" altLang="en-US" sz="1400"/>
            </a:p>
          </p:txBody>
        </p:sp>
      </p:grpSp>
      <p:sp>
        <p:nvSpPr>
          <p:cNvPr id="89" name="テキスト ボックス 50"/>
          <p:cNvSpPr txBox="1">
            <a:spLocks noChangeArrowheads="1"/>
          </p:cNvSpPr>
          <p:nvPr/>
        </p:nvSpPr>
        <p:spPr bwMode="auto">
          <a:xfrm>
            <a:off x="6570787" y="4999037"/>
            <a:ext cx="2465709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1. S1 </a:t>
            </a:r>
            <a:r>
              <a:rPr lang="en-US" altLang="ja-JP" sz="1200" b="1" dirty="0"/>
              <a:t>release (cause: load balancing </a:t>
            </a:r>
            <a:r>
              <a:rPr lang="en-US" altLang="ja-JP" sz="1200" b="1" dirty="0" smtClean="0"/>
              <a:t>TAU required)</a:t>
            </a:r>
            <a:r>
              <a:rPr lang="ja-JP" altLang="en-US" sz="1200" b="1" dirty="0"/>
              <a:t> </a:t>
            </a:r>
            <a:r>
              <a:rPr lang="en-US" altLang="ja-JP" sz="1200" b="1" dirty="0" smtClean="0"/>
              <a:t>+ RRC </a:t>
            </a:r>
            <a:r>
              <a:rPr lang="en-US" altLang="ja-JP" sz="1200" b="1" dirty="0"/>
              <a:t>conn. release</a:t>
            </a:r>
            <a:endParaRPr lang="ja-JP" altLang="en-US" sz="1200" b="1" dirty="0"/>
          </a:p>
        </p:txBody>
      </p:sp>
      <p:cxnSp>
        <p:nvCxnSpPr>
          <p:cNvPr id="90" name="直線矢印コネクタ 89"/>
          <p:cNvCxnSpPr>
            <a:endCxn id="84" idx="2"/>
          </p:cNvCxnSpPr>
          <p:nvPr/>
        </p:nvCxnSpPr>
        <p:spPr>
          <a:xfrm flipV="1">
            <a:off x="5649913" y="5728543"/>
            <a:ext cx="0" cy="3365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テキスト ボックス 53"/>
          <p:cNvSpPr txBox="1">
            <a:spLocks noChangeArrowheads="1"/>
          </p:cNvSpPr>
          <p:nvPr/>
        </p:nvSpPr>
        <p:spPr bwMode="auto">
          <a:xfrm>
            <a:off x="4149725" y="5728543"/>
            <a:ext cx="1543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/>
              <a:t>2</a:t>
            </a:r>
            <a:r>
              <a:rPr lang="en-US" altLang="ja-JP" sz="1200" b="1" dirty="0" smtClean="0"/>
              <a:t>. TAU </a:t>
            </a:r>
            <a:r>
              <a:rPr lang="en-US" altLang="ja-JP" sz="1200" b="1" dirty="0"/>
              <a:t>w/ RRC conn. </a:t>
            </a:r>
            <a:r>
              <a:rPr lang="en-US" altLang="ja-JP" sz="1200" b="1" dirty="0" err="1"/>
              <a:t>estb</a:t>
            </a:r>
            <a:endParaRPr lang="ja-JP" altLang="en-US" sz="1200" b="1" dirty="0"/>
          </a:p>
        </p:txBody>
      </p:sp>
      <p:cxnSp>
        <p:nvCxnSpPr>
          <p:cNvPr id="92" name="直線矢印コネクタ 91"/>
          <p:cNvCxnSpPr>
            <a:stCxn id="84" idx="0"/>
            <a:endCxn id="80" idx="3"/>
          </p:cNvCxnSpPr>
          <p:nvPr/>
        </p:nvCxnSpPr>
        <p:spPr>
          <a:xfrm flipH="1" flipV="1">
            <a:off x="4697413" y="4439493"/>
            <a:ext cx="952500" cy="66357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矢印コネクタ 92"/>
          <p:cNvCxnSpPr>
            <a:stCxn id="84" idx="0"/>
            <a:endCxn id="82" idx="3"/>
          </p:cNvCxnSpPr>
          <p:nvPr/>
        </p:nvCxnSpPr>
        <p:spPr>
          <a:xfrm flipV="1">
            <a:off x="5649913" y="4439493"/>
            <a:ext cx="704850" cy="66357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テキスト ボックス 56"/>
          <p:cNvSpPr txBox="1">
            <a:spLocks noChangeArrowheads="1"/>
          </p:cNvSpPr>
          <p:nvPr/>
        </p:nvSpPr>
        <p:spPr bwMode="auto">
          <a:xfrm>
            <a:off x="3924300" y="4998293"/>
            <a:ext cx="1763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3. MME selection from all MMEs which have S1 connection w/ </a:t>
            </a:r>
            <a:r>
              <a:rPr lang="en-US" altLang="ja-JP" sz="1200" b="1" dirty="0" err="1" smtClean="0"/>
              <a:t>eNB</a:t>
            </a:r>
            <a:endParaRPr lang="en-US" altLang="ja-JP" sz="1200" b="1" dirty="0" smtClean="0"/>
          </a:p>
        </p:txBody>
      </p:sp>
      <p:sp>
        <p:nvSpPr>
          <p:cNvPr id="95" name="正方形/長方形 94"/>
          <p:cNvSpPr/>
          <p:nvPr/>
        </p:nvSpPr>
        <p:spPr>
          <a:xfrm>
            <a:off x="3959225" y="2780928"/>
            <a:ext cx="5113338" cy="396044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96" name="テキスト ボックス 58"/>
          <p:cNvSpPr txBox="1">
            <a:spLocks noChangeArrowheads="1"/>
          </p:cNvSpPr>
          <p:nvPr/>
        </p:nvSpPr>
        <p:spPr bwMode="auto">
          <a:xfrm>
            <a:off x="4154488" y="2636912"/>
            <a:ext cx="2616200" cy="3381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600" dirty="0"/>
              <a:t>Load balancing TAU w/ Decor</a:t>
            </a:r>
            <a:endParaRPr lang="ja-JP" altLang="en-US" sz="1600" dirty="0"/>
          </a:p>
        </p:txBody>
      </p:sp>
      <p:sp>
        <p:nvSpPr>
          <p:cNvPr id="97" name="円/楕円 96"/>
          <p:cNvSpPr/>
          <p:nvPr/>
        </p:nvSpPr>
        <p:spPr>
          <a:xfrm>
            <a:off x="4176713" y="3429198"/>
            <a:ext cx="4751387" cy="460375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Décor Pool</a:t>
            </a:r>
            <a:endParaRPr lang="ja-JP" altLang="en-US" dirty="0"/>
          </a:p>
        </p:txBody>
      </p:sp>
      <p:sp>
        <p:nvSpPr>
          <p:cNvPr id="98" name="直方体 97"/>
          <p:cNvSpPr/>
          <p:nvPr/>
        </p:nvSpPr>
        <p:spPr>
          <a:xfrm>
            <a:off x="7164388" y="3143448"/>
            <a:ext cx="720725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D-MME</a:t>
            </a:r>
            <a:endParaRPr lang="ja-JP" altLang="en-US" sz="1400" dirty="0"/>
          </a:p>
        </p:txBody>
      </p:sp>
      <p:sp>
        <p:nvSpPr>
          <p:cNvPr id="99" name="直方体 98"/>
          <p:cNvSpPr/>
          <p:nvPr/>
        </p:nvSpPr>
        <p:spPr>
          <a:xfrm>
            <a:off x="7993063" y="3143448"/>
            <a:ext cx="719137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D-MME</a:t>
            </a:r>
            <a:endParaRPr lang="ja-JP" altLang="en-US" sz="1400" dirty="0"/>
          </a:p>
        </p:txBody>
      </p:sp>
      <p:sp>
        <p:nvSpPr>
          <p:cNvPr id="100" name="爆発 1 99"/>
          <p:cNvSpPr/>
          <p:nvPr/>
        </p:nvSpPr>
        <p:spPr>
          <a:xfrm>
            <a:off x="7803641" y="2852936"/>
            <a:ext cx="1260000" cy="576262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Take out of service</a:t>
            </a:r>
            <a:endParaRPr lang="ja-JP" altLang="en-US" sz="1100" dirty="0"/>
          </a:p>
        </p:txBody>
      </p:sp>
      <p:cxnSp>
        <p:nvCxnSpPr>
          <p:cNvPr id="101" name="直線矢印コネクタ 100"/>
          <p:cNvCxnSpPr>
            <a:stCxn id="84" idx="0"/>
            <a:endCxn id="81" idx="3"/>
          </p:cNvCxnSpPr>
          <p:nvPr/>
        </p:nvCxnSpPr>
        <p:spPr>
          <a:xfrm flipH="1" flipV="1">
            <a:off x="5526088" y="4439493"/>
            <a:ext cx="123825" cy="66357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矢印コネクタ 101"/>
          <p:cNvCxnSpPr>
            <a:stCxn id="84" idx="0"/>
            <a:endCxn id="98" idx="3"/>
          </p:cNvCxnSpPr>
          <p:nvPr/>
        </p:nvCxnSpPr>
        <p:spPr>
          <a:xfrm flipV="1">
            <a:off x="5650217" y="3575248"/>
            <a:ext cx="1820559" cy="1527820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右矢印 102"/>
          <p:cNvSpPr/>
          <p:nvPr/>
        </p:nvSpPr>
        <p:spPr>
          <a:xfrm rot="20505794">
            <a:off x="4192841" y="3519413"/>
            <a:ext cx="3313112" cy="40957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 smtClean="0"/>
              <a:t>4. TAU would be transferred to Décor pool by rerouting.</a:t>
            </a:r>
            <a:endParaRPr lang="ja-JP" altLang="en-US" sz="1050" dirty="0"/>
          </a:p>
        </p:txBody>
      </p:sp>
      <p:cxnSp>
        <p:nvCxnSpPr>
          <p:cNvPr id="104" name="直線矢印コネクタ 103"/>
          <p:cNvCxnSpPr>
            <a:stCxn id="65" idx="0"/>
          </p:cNvCxnSpPr>
          <p:nvPr/>
        </p:nvCxnSpPr>
        <p:spPr>
          <a:xfrm flipH="1" flipV="1">
            <a:off x="1033463" y="4457600"/>
            <a:ext cx="765112" cy="645468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矢印コネクタ 104"/>
          <p:cNvCxnSpPr>
            <a:stCxn id="84" idx="0"/>
            <a:endCxn id="99" idx="3"/>
          </p:cNvCxnSpPr>
          <p:nvPr/>
        </p:nvCxnSpPr>
        <p:spPr>
          <a:xfrm flipV="1">
            <a:off x="5650217" y="3575248"/>
            <a:ext cx="2648440" cy="1527820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爆発 1 105"/>
          <p:cNvSpPr/>
          <p:nvPr/>
        </p:nvSpPr>
        <p:spPr>
          <a:xfrm>
            <a:off x="179387" y="3717181"/>
            <a:ext cx="1260000" cy="576262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Take out of service</a:t>
            </a:r>
            <a:endParaRPr lang="ja-JP" altLang="en-US" sz="1100" dirty="0"/>
          </a:p>
        </p:txBody>
      </p:sp>
      <p:sp>
        <p:nvSpPr>
          <p:cNvPr id="107" name="フリーフォーム 106"/>
          <p:cNvSpPr/>
          <p:nvPr/>
        </p:nvSpPr>
        <p:spPr>
          <a:xfrm flipH="1">
            <a:off x="5759451" y="3598195"/>
            <a:ext cx="2589962" cy="2466226"/>
          </a:xfrm>
          <a:custGeom>
            <a:avLst/>
            <a:gdLst>
              <a:gd name="connsiteX0" fmla="*/ 0 w 679010"/>
              <a:gd name="connsiteY0" fmla="*/ 0 h 1620571"/>
              <a:gd name="connsiteX1" fmla="*/ 552261 w 679010"/>
              <a:gd name="connsiteY1" fmla="*/ 102304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470780 w 679010"/>
              <a:gd name="connsiteY1" fmla="*/ 78765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  <a:gd name="connsiteX0" fmla="*/ 0 w 692951"/>
              <a:gd name="connsiteY0" fmla="*/ 0 h 2388196"/>
              <a:gd name="connsiteX1" fmla="*/ 592703 w 692951"/>
              <a:gd name="connsiteY1" fmla="*/ 1510008 h 2388196"/>
              <a:gd name="connsiteX2" fmla="*/ 692951 w 692951"/>
              <a:gd name="connsiteY2" fmla="*/ 2388196 h 2388196"/>
              <a:gd name="connsiteX0" fmla="*/ 0 w 692951"/>
              <a:gd name="connsiteY0" fmla="*/ 0 h 2388196"/>
              <a:gd name="connsiteX1" fmla="*/ 592703 w 692951"/>
              <a:gd name="connsiteY1" fmla="*/ 1510008 h 2388196"/>
              <a:gd name="connsiteX2" fmla="*/ 692951 w 692951"/>
              <a:gd name="connsiteY2" fmla="*/ 2388196 h 2388196"/>
              <a:gd name="connsiteX0" fmla="*/ 0 w 697598"/>
              <a:gd name="connsiteY0" fmla="*/ 0 h 2465821"/>
              <a:gd name="connsiteX1" fmla="*/ 597350 w 697598"/>
              <a:gd name="connsiteY1" fmla="*/ 1587633 h 2465821"/>
              <a:gd name="connsiteX2" fmla="*/ 697598 w 697598"/>
              <a:gd name="connsiteY2" fmla="*/ 2465821 h 2465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598" h="2465821">
                <a:moveTo>
                  <a:pt x="0" y="0"/>
                </a:moveTo>
                <a:cubicBezTo>
                  <a:pt x="8108" y="1031974"/>
                  <a:pt x="479303" y="1299431"/>
                  <a:pt x="597350" y="1587633"/>
                </a:cubicBezTo>
                <a:cubicBezTo>
                  <a:pt x="715397" y="1875835"/>
                  <a:pt x="685674" y="1877345"/>
                  <a:pt x="697598" y="2465821"/>
                </a:cubicBezTo>
              </a:path>
            </a:pathLst>
          </a:custGeom>
          <a:noFill/>
          <a:ln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08" name="角丸四角形吹き出し 107"/>
          <p:cNvSpPr/>
          <p:nvPr/>
        </p:nvSpPr>
        <p:spPr>
          <a:xfrm>
            <a:off x="6407944" y="5865068"/>
            <a:ext cx="2329656" cy="400050"/>
          </a:xfrm>
          <a:prstGeom prst="wedgeRoundRectCallout">
            <a:avLst>
              <a:gd name="adj1" fmla="val -70275"/>
              <a:gd name="adj2" fmla="val -29339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b="1" dirty="0" smtClean="0">
                <a:solidFill>
                  <a:srgbClr val="FF0000"/>
                </a:solidFill>
              </a:rPr>
              <a:t>Access to common pool might happen (at 60 % in above case).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869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3200" b="1" dirty="0"/>
              <a:t>Alt </a:t>
            </a:r>
            <a:r>
              <a:rPr lang="en-US" altLang="ja-JP" sz="3200" b="1" dirty="0" smtClean="0"/>
              <a:t>3: </a:t>
            </a:r>
            <a:r>
              <a:rPr lang="en-US" altLang="ja-JP" sz="3200" b="1" dirty="0"/>
              <a:t>Two MMEGIs per Décor </a:t>
            </a:r>
            <a:r>
              <a:rPr lang="en-US" altLang="ja-JP" sz="3200" b="1" dirty="0" smtClean="0"/>
              <a:t>Pool;</a:t>
            </a:r>
            <a:br>
              <a:rPr lang="en-US" altLang="ja-JP" sz="3200" b="1" dirty="0" smtClean="0"/>
            </a:br>
            <a:r>
              <a:rPr lang="en-US" altLang="ja-JP" sz="3200" b="1" dirty="0" smtClean="0"/>
              <a:t>normal </a:t>
            </a:r>
            <a:r>
              <a:rPr lang="en-US" altLang="ja-JP" sz="3200" b="1" dirty="0"/>
              <a:t>MMEGI + </a:t>
            </a:r>
            <a:r>
              <a:rPr lang="en-US" altLang="ja-JP" sz="3200" b="1" dirty="0" smtClean="0"/>
              <a:t>null-MMEGI</a:t>
            </a:r>
            <a:endParaRPr kumimoji="1" lang="ja-JP" altLang="en-US" sz="32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0F179-3B52-4E3F-A923-2B007DA7D53D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1467196" y="3206402"/>
            <a:ext cx="2808287" cy="46037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Common Pool</a:t>
            </a:r>
            <a:endParaRPr lang="ja-JP" altLang="en-US" dirty="0"/>
          </a:p>
        </p:txBody>
      </p:sp>
      <p:sp>
        <p:nvSpPr>
          <p:cNvPr id="6" name="直方体 5"/>
          <p:cNvSpPr/>
          <p:nvPr/>
        </p:nvSpPr>
        <p:spPr>
          <a:xfrm>
            <a:off x="1683096" y="2920652"/>
            <a:ext cx="719137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7" name="直方体 6"/>
          <p:cNvSpPr/>
          <p:nvPr/>
        </p:nvSpPr>
        <p:spPr>
          <a:xfrm>
            <a:off x="2510183" y="2920652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8" name="直方体 7"/>
          <p:cNvSpPr/>
          <p:nvPr/>
        </p:nvSpPr>
        <p:spPr>
          <a:xfrm>
            <a:off x="3338858" y="2920652"/>
            <a:ext cx="719138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grpSp>
        <p:nvGrpSpPr>
          <p:cNvPr id="9" name="グループ化 44"/>
          <p:cNvGrpSpPr>
            <a:grpSpLocks/>
          </p:cNvGrpSpPr>
          <p:nvPr/>
        </p:nvGrpSpPr>
        <p:grpSpPr bwMode="auto">
          <a:xfrm>
            <a:off x="2730846" y="4016027"/>
            <a:ext cx="908050" cy="625475"/>
            <a:chOff x="1876679" y="4887417"/>
            <a:chExt cx="906734" cy="625475"/>
          </a:xfrm>
        </p:grpSpPr>
        <p:pic>
          <p:nvPicPr>
            <p:cNvPr id="10" name="Picture 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679" y="4887417"/>
              <a:ext cx="41910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テキスト ボックス 46"/>
            <p:cNvSpPr txBox="1">
              <a:spLocks noChangeArrowheads="1"/>
            </p:cNvSpPr>
            <p:nvPr/>
          </p:nvSpPr>
          <p:spPr bwMode="auto">
            <a:xfrm>
              <a:off x="2295779" y="5046265"/>
              <a:ext cx="4876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eNB</a:t>
              </a:r>
              <a:endParaRPr lang="ja-JP" altLang="en-US" sz="1400"/>
            </a:p>
          </p:txBody>
        </p:sp>
      </p:grpSp>
      <p:grpSp>
        <p:nvGrpSpPr>
          <p:cNvPr id="12" name="グループ化 47"/>
          <p:cNvGrpSpPr>
            <a:grpSpLocks/>
          </p:cNvGrpSpPr>
          <p:nvPr/>
        </p:nvGrpSpPr>
        <p:grpSpPr bwMode="auto">
          <a:xfrm>
            <a:off x="2740147" y="5081240"/>
            <a:ext cx="850900" cy="508000"/>
            <a:chOff x="1832707" y="5952268"/>
            <a:chExt cx="851320" cy="507045"/>
          </a:xfrm>
        </p:grpSpPr>
        <p:pic>
          <p:nvPicPr>
            <p:cNvPr id="13" name="Picture 75" descr="http://img.yaplog.jp/img/12/pc/y/o/s/yoshiloeo/0/292.jpe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2707" y="5952268"/>
              <a:ext cx="507045" cy="50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テキスト ボックス 49"/>
            <p:cNvSpPr txBox="1">
              <a:spLocks noChangeArrowheads="1"/>
            </p:cNvSpPr>
            <p:nvPr/>
          </p:nvSpPr>
          <p:spPr bwMode="auto">
            <a:xfrm>
              <a:off x="2295779" y="6051901"/>
              <a:ext cx="3882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UE</a:t>
              </a:r>
              <a:endParaRPr lang="ja-JP" altLang="en-US" sz="1400"/>
            </a:p>
          </p:txBody>
        </p:sp>
      </p:grpSp>
      <p:cxnSp>
        <p:nvCxnSpPr>
          <p:cNvPr id="15" name="直線矢印コネクタ 14"/>
          <p:cNvCxnSpPr>
            <a:endCxn id="10" idx="2"/>
          </p:cNvCxnSpPr>
          <p:nvPr/>
        </p:nvCxnSpPr>
        <p:spPr>
          <a:xfrm flipV="1">
            <a:off x="2940396" y="4641502"/>
            <a:ext cx="0" cy="3365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53"/>
          <p:cNvSpPr txBox="1">
            <a:spLocks noChangeArrowheads="1"/>
          </p:cNvSpPr>
          <p:nvPr/>
        </p:nvSpPr>
        <p:spPr bwMode="auto">
          <a:xfrm>
            <a:off x="2412527" y="4862388"/>
            <a:ext cx="6024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2. TAU</a:t>
            </a:r>
            <a:endParaRPr lang="ja-JP" altLang="en-US" sz="1200" b="1" dirty="0"/>
          </a:p>
        </p:txBody>
      </p:sp>
      <p:sp>
        <p:nvSpPr>
          <p:cNvPr id="17" name="円/楕円 16"/>
          <p:cNvSpPr/>
          <p:nvPr/>
        </p:nvSpPr>
        <p:spPr>
          <a:xfrm>
            <a:off x="4275483" y="3206402"/>
            <a:ext cx="3708052" cy="460375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Décor Pool</a:t>
            </a:r>
            <a:endParaRPr lang="ja-JP" altLang="en-US" dirty="0"/>
          </a:p>
        </p:txBody>
      </p:sp>
      <p:sp>
        <p:nvSpPr>
          <p:cNvPr id="18" name="直方体 17"/>
          <p:cNvSpPr/>
          <p:nvPr/>
        </p:nvSpPr>
        <p:spPr>
          <a:xfrm>
            <a:off x="4454871" y="2920652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D-MME-A</a:t>
            </a:r>
            <a:endParaRPr lang="ja-JP" altLang="en-US" sz="1400" dirty="0"/>
          </a:p>
        </p:txBody>
      </p:sp>
      <p:sp>
        <p:nvSpPr>
          <p:cNvPr id="19" name="直方体 18"/>
          <p:cNvSpPr/>
          <p:nvPr/>
        </p:nvSpPr>
        <p:spPr>
          <a:xfrm>
            <a:off x="6976043" y="2920652"/>
            <a:ext cx="863476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D-MME-D</a:t>
            </a:r>
            <a:endParaRPr lang="ja-JP" altLang="en-US" sz="1400" dirty="0"/>
          </a:p>
        </p:txBody>
      </p:sp>
      <p:sp>
        <p:nvSpPr>
          <p:cNvPr id="20" name="フリーフォーム 19"/>
          <p:cNvSpPr/>
          <p:nvPr/>
        </p:nvSpPr>
        <p:spPr>
          <a:xfrm flipH="1">
            <a:off x="3049933" y="3352453"/>
            <a:ext cx="4285678" cy="1625600"/>
          </a:xfrm>
          <a:custGeom>
            <a:avLst/>
            <a:gdLst>
              <a:gd name="connsiteX0" fmla="*/ 0 w 679010"/>
              <a:gd name="connsiteY0" fmla="*/ 0 h 1620571"/>
              <a:gd name="connsiteX1" fmla="*/ 552261 w 679010"/>
              <a:gd name="connsiteY1" fmla="*/ 102304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470780 w 679010"/>
              <a:gd name="connsiteY1" fmla="*/ 78765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010" h="1620571">
                <a:moveTo>
                  <a:pt x="0" y="0"/>
                </a:moveTo>
                <a:cubicBezTo>
                  <a:pt x="219546" y="376473"/>
                  <a:pt x="460715" y="454181"/>
                  <a:pt x="578762" y="742383"/>
                </a:cubicBezTo>
                <a:cubicBezTo>
                  <a:pt x="696809" y="1030585"/>
                  <a:pt x="667086" y="1032095"/>
                  <a:pt x="679010" y="1620571"/>
                </a:cubicBezTo>
              </a:path>
            </a:pathLst>
          </a:custGeom>
          <a:noFill/>
          <a:ln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21" name="直線矢印コネクタ 20"/>
          <p:cNvCxnSpPr>
            <a:stCxn id="10" idx="0"/>
            <a:endCxn id="18" idx="3"/>
          </p:cNvCxnSpPr>
          <p:nvPr/>
        </p:nvCxnSpPr>
        <p:spPr>
          <a:xfrm flipV="1">
            <a:off x="2940700" y="3352452"/>
            <a:ext cx="1892888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直方体 21"/>
          <p:cNvSpPr/>
          <p:nvPr/>
        </p:nvSpPr>
        <p:spPr>
          <a:xfrm>
            <a:off x="5292951" y="2920652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D-MME-B</a:t>
            </a:r>
            <a:endParaRPr lang="ja-JP" altLang="en-US" sz="1400" dirty="0"/>
          </a:p>
        </p:txBody>
      </p:sp>
      <p:sp>
        <p:nvSpPr>
          <p:cNvPr id="23" name="直方体 22"/>
          <p:cNvSpPr/>
          <p:nvPr/>
        </p:nvSpPr>
        <p:spPr>
          <a:xfrm>
            <a:off x="6129509" y="2920652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D-MME-C</a:t>
            </a:r>
            <a:endParaRPr lang="ja-JP" altLang="en-US" sz="1400" dirty="0"/>
          </a:p>
        </p:txBody>
      </p:sp>
      <p:sp>
        <p:nvSpPr>
          <p:cNvPr id="24" name="テキスト ボックス 50"/>
          <p:cNvSpPr txBox="1">
            <a:spLocks noChangeArrowheads="1"/>
          </p:cNvSpPr>
          <p:nvPr/>
        </p:nvSpPr>
        <p:spPr bwMode="auto">
          <a:xfrm>
            <a:off x="4527151" y="3854276"/>
            <a:ext cx="42484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1. </a:t>
            </a:r>
            <a:r>
              <a:rPr lang="en-US" altLang="ja-JP" sz="1200" b="1" u="sng" dirty="0" smtClean="0"/>
              <a:t>GUTI</a:t>
            </a:r>
            <a:r>
              <a:rPr lang="en-US" altLang="ja-JP" sz="1200" b="1" dirty="0" smtClean="0"/>
              <a:t> reallocation + </a:t>
            </a:r>
            <a:r>
              <a:rPr lang="en-US" altLang="ja-JP" sz="1200" b="1" u="sng" dirty="0" smtClean="0"/>
              <a:t>non-broadcast TAI</a:t>
            </a:r>
            <a:r>
              <a:rPr lang="en-US" altLang="ja-JP" sz="1200" b="1" dirty="0" smtClean="0"/>
              <a:t> allocation</a:t>
            </a:r>
            <a:r>
              <a:rPr lang="ja-JP" altLang="en-US" sz="1200" b="1" dirty="0"/>
              <a:t> </a:t>
            </a:r>
            <a:r>
              <a:rPr lang="en-US" altLang="ja-JP" sz="1200" b="1" dirty="0" smtClean="0"/>
              <a:t>+ S1 release</a:t>
            </a:r>
            <a:endParaRPr lang="ja-JP" altLang="en-US" sz="1200" b="1" dirty="0"/>
          </a:p>
        </p:txBody>
      </p:sp>
      <p:sp>
        <p:nvSpPr>
          <p:cNvPr id="25" name="角丸四角形吹き出し 24"/>
          <p:cNvSpPr/>
          <p:nvPr/>
        </p:nvSpPr>
        <p:spPr>
          <a:xfrm>
            <a:off x="5895302" y="4331754"/>
            <a:ext cx="2880321" cy="504055"/>
          </a:xfrm>
          <a:prstGeom prst="wedgeRoundRectCallout">
            <a:avLst>
              <a:gd name="adj1" fmla="val -28437"/>
              <a:gd name="adj2" fmla="val -92470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For inducing immediate TAU from UE</a:t>
            </a:r>
          </a:p>
          <a:p>
            <a:pPr algn="ctr"/>
            <a:r>
              <a:rPr kumimoji="1" lang="en-US" altLang="ja-JP" sz="1200" dirty="0" smtClean="0"/>
              <a:t>(but it depends on UE’s implementation)</a:t>
            </a:r>
          </a:p>
        </p:txBody>
      </p:sp>
      <p:sp>
        <p:nvSpPr>
          <p:cNvPr id="26" name="テキスト ボックス 56"/>
          <p:cNvSpPr txBox="1">
            <a:spLocks noChangeArrowheads="1"/>
          </p:cNvSpPr>
          <p:nvPr/>
        </p:nvSpPr>
        <p:spPr bwMode="auto">
          <a:xfrm>
            <a:off x="398115" y="3698620"/>
            <a:ext cx="287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3. Steer TAU to D-MMEs if null-MMEGI is included in new GUTI</a:t>
            </a:r>
            <a:endParaRPr lang="ja-JP" altLang="en-US" sz="1200" b="1" dirty="0"/>
          </a:p>
        </p:txBody>
      </p:sp>
      <p:sp>
        <p:nvSpPr>
          <p:cNvPr id="27" name="爆発 1 26"/>
          <p:cNvSpPr/>
          <p:nvPr/>
        </p:nvSpPr>
        <p:spPr>
          <a:xfrm>
            <a:off x="7092280" y="2492896"/>
            <a:ext cx="1917134" cy="726852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Take out of Service</a:t>
            </a:r>
            <a:endParaRPr lang="ja-JP" altLang="en-US" sz="1400" dirty="0"/>
          </a:p>
        </p:txBody>
      </p:sp>
      <p:sp>
        <p:nvSpPr>
          <p:cNvPr id="30" name="テキスト ボックス 56"/>
          <p:cNvSpPr txBox="1">
            <a:spLocks noChangeArrowheads="1"/>
          </p:cNvSpPr>
          <p:nvPr/>
        </p:nvSpPr>
        <p:spPr bwMode="auto">
          <a:xfrm>
            <a:off x="4129877" y="1468312"/>
            <a:ext cx="37444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4. Get the UE context from old MME</a:t>
            </a:r>
          </a:p>
          <a:p>
            <a:r>
              <a:rPr lang="en-US" altLang="ja-JP" sz="1200" b="1" dirty="0" smtClean="0"/>
              <a:t>by referring MMEC in new GUTI (existing procedure)</a:t>
            </a:r>
            <a:endParaRPr lang="ja-JP" altLang="en-US" sz="1200" b="1" dirty="0"/>
          </a:p>
        </p:txBody>
      </p:sp>
      <p:cxnSp>
        <p:nvCxnSpPr>
          <p:cNvPr id="31" name="直線コネクタ 30"/>
          <p:cNvCxnSpPr/>
          <p:nvPr/>
        </p:nvCxnSpPr>
        <p:spPr>
          <a:xfrm flipV="1">
            <a:off x="5320254" y="1929977"/>
            <a:ext cx="159477" cy="8633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角丸四角形吹き出し 31"/>
          <p:cNvSpPr/>
          <p:nvPr/>
        </p:nvSpPr>
        <p:spPr>
          <a:xfrm>
            <a:off x="152885" y="4237528"/>
            <a:ext cx="2330671" cy="720080"/>
          </a:xfrm>
          <a:prstGeom prst="wedgeRoundRectCallout">
            <a:avLst>
              <a:gd name="adj1" fmla="val 61610"/>
              <a:gd name="adj2" fmla="val -22281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Configuration of association between Décor MME pools and null-MMEGIs needed</a:t>
            </a:r>
            <a:endParaRPr lang="ja-JP" altLang="en-US" sz="1200" u="sng" dirty="0">
              <a:solidFill>
                <a:srgbClr val="FF0000"/>
              </a:solidFill>
            </a:endParaRPr>
          </a:p>
        </p:txBody>
      </p:sp>
      <p:sp>
        <p:nvSpPr>
          <p:cNvPr id="33" name="TextBox 2"/>
          <p:cNvSpPr txBox="1"/>
          <p:nvPr/>
        </p:nvSpPr>
        <p:spPr>
          <a:xfrm>
            <a:off x="5479731" y="2474484"/>
            <a:ext cx="2081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/>
              <a:t>n</a:t>
            </a:r>
            <a:r>
              <a:rPr kumimoji="1" lang="en-US" altLang="ja-JP" sz="1200" b="1" dirty="0" smtClean="0"/>
              <a:t>ormal MMEGI </a:t>
            </a:r>
            <a:r>
              <a:rPr kumimoji="1" lang="en-US" altLang="ja-JP" sz="1200" b="1" dirty="0" smtClean="0">
                <a:solidFill>
                  <a:srgbClr val="FF0000"/>
                </a:solidFill>
              </a:rPr>
              <a:t>+ null-MMEGI</a:t>
            </a:r>
            <a:endParaRPr kumimoji="1" lang="ja-JP" altLang="en-US" sz="1200" b="1" dirty="0">
              <a:solidFill>
                <a:srgbClr val="FF0000"/>
              </a:solidFill>
            </a:endParaRPr>
          </a:p>
        </p:txBody>
      </p:sp>
      <p:sp>
        <p:nvSpPr>
          <p:cNvPr id="34" name="角丸四角形吹き出し 33"/>
          <p:cNvSpPr/>
          <p:nvPr/>
        </p:nvSpPr>
        <p:spPr>
          <a:xfrm>
            <a:off x="4453309" y="4957608"/>
            <a:ext cx="3386210" cy="377631"/>
          </a:xfrm>
          <a:prstGeom prst="wedgeRoundRectCallout">
            <a:avLst>
              <a:gd name="adj1" fmla="val -35121"/>
              <a:gd name="adj2" fmla="val -272278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Null-MMEGI (+MMEC) included if load balancing performed</a:t>
            </a:r>
            <a:endParaRPr kumimoji="1" lang="en-US" altLang="ja-JP" sz="1200" dirty="0" smtClean="0"/>
          </a:p>
        </p:txBody>
      </p:sp>
      <p:sp>
        <p:nvSpPr>
          <p:cNvPr id="37" name="角丸四角形吹き出し 36"/>
          <p:cNvSpPr/>
          <p:nvPr/>
        </p:nvSpPr>
        <p:spPr>
          <a:xfrm>
            <a:off x="683567" y="1929977"/>
            <a:ext cx="4347639" cy="732476"/>
          </a:xfrm>
          <a:prstGeom prst="wedgeRoundRectCallout">
            <a:avLst>
              <a:gd name="adj1" fmla="val 78877"/>
              <a:gd name="adj2" fmla="val 29609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altLang="ja-JP" sz="1200" dirty="0" smtClean="0"/>
              <a:t>All Décor pools need extra </a:t>
            </a:r>
            <a:r>
              <a:rPr lang="en-US" altLang="ja-JP" sz="1200" dirty="0" err="1" smtClean="0"/>
              <a:t>MMEGis</a:t>
            </a:r>
            <a:r>
              <a:rPr lang="en-US" altLang="ja-JP" sz="1200" dirty="0" smtClean="0"/>
              <a:t>, i.e. null-MMEGIs.</a:t>
            </a:r>
          </a:p>
          <a:p>
            <a:r>
              <a:rPr kumimoji="1" lang="en-US" altLang="ja-JP" sz="1200" dirty="0" smtClean="0">
                <a:solidFill>
                  <a:schemeClr val="tx1"/>
                </a:solidFill>
              </a:rPr>
              <a:t>-&gt; </a:t>
            </a:r>
            <a:r>
              <a:rPr lang="en-US" altLang="ja-JP" sz="1200" u="sng" dirty="0" smtClean="0">
                <a:solidFill>
                  <a:schemeClr val="tx1"/>
                </a:solidFill>
              </a:rPr>
              <a:t>The number of MMEGIs for normal usage would be reduced according to the number of Décor pools.</a:t>
            </a:r>
            <a:endParaRPr lang="ja-JP" altLang="en-US" sz="1200" u="sng" dirty="0">
              <a:solidFill>
                <a:schemeClr val="tx1"/>
              </a:solidFill>
            </a:endParaRPr>
          </a:p>
        </p:txBody>
      </p:sp>
      <p:sp>
        <p:nvSpPr>
          <p:cNvPr id="35" name="Circular Arrow 34"/>
          <p:cNvSpPr/>
          <p:nvPr/>
        </p:nvSpPr>
        <p:spPr>
          <a:xfrm rot="10800000" flipV="1">
            <a:off x="4716016" y="2636912"/>
            <a:ext cx="2520280" cy="1152128"/>
          </a:xfrm>
          <a:prstGeom prst="circular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73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b="1" dirty="0" smtClean="0"/>
              <a:t>Alt.4: GUTI/P-TMSI reallocation + non-broadcast TAI/RAI</a:t>
            </a:r>
            <a:endParaRPr kumimoji="1" lang="ja-JP" altLang="en-US" sz="3200" b="1" dirty="0"/>
          </a:p>
        </p:txBody>
      </p:sp>
      <p:sp>
        <p:nvSpPr>
          <p:cNvPr id="4" name="円/楕円 3"/>
          <p:cNvSpPr/>
          <p:nvPr/>
        </p:nvSpPr>
        <p:spPr>
          <a:xfrm>
            <a:off x="1467196" y="3206402"/>
            <a:ext cx="2808287" cy="46037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Common Pool</a:t>
            </a:r>
            <a:endParaRPr lang="ja-JP" altLang="en-US" dirty="0"/>
          </a:p>
        </p:txBody>
      </p:sp>
      <p:sp>
        <p:nvSpPr>
          <p:cNvPr id="5" name="直方体 4"/>
          <p:cNvSpPr/>
          <p:nvPr/>
        </p:nvSpPr>
        <p:spPr>
          <a:xfrm>
            <a:off x="1683096" y="2920652"/>
            <a:ext cx="719137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6" name="直方体 5"/>
          <p:cNvSpPr/>
          <p:nvPr/>
        </p:nvSpPr>
        <p:spPr>
          <a:xfrm>
            <a:off x="2510183" y="2920652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7" name="直方体 6"/>
          <p:cNvSpPr/>
          <p:nvPr/>
        </p:nvSpPr>
        <p:spPr>
          <a:xfrm>
            <a:off x="3338858" y="2920652"/>
            <a:ext cx="719138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grpSp>
        <p:nvGrpSpPr>
          <p:cNvPr id="8" name="グループ化 44"/>
          <p:cNvGrpSpPr>
            <a:grpSpLocks/>
          </p:cNvGrpSpPr>
          <p:nvPr/>
        </p:nvGrpSpPr>
        <p:grpSpPr bwMode="auto">
          <a:xfrm>
            <a:off x="2730846" y="4016027"/>
            <a:ext cx="908050" cy="625475"/>
            <a:chOff x="1876679" y="4887417"/>
            <a:chExt cx="906734" cy="625475"/>
          </a:xfrm>
        </p:grpSpPr>
        <p:pic>
          <p:nvPicPr>
            <p:cNvPr id="9" name="Picture 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679" y="4887417"/>
              <a:ext cx="41910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テキスト ボックス 46"/>
            <p:cNvSpPr txBox="1">
              <a:spLocks noChangeArrowheads="1"/>
            </p:cNvSpPr>
            <p:nvPr/>
          </p:nvSpPr>
          <p:spPr bwMode="auto">
            <a:xfrm>
              <a:off x="2295779" y="5046265"/>
              <a:ext cx="4876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eNB</a:t>
              </a:r>
              <a:endParaRPr lang="ja-JP" altLang="en-US" sz="1400"/>
            </a:p>
          </p:txBody>
        </p:sp>
      </p:grpSp>
      <p:grpSp>
        <p:nvGrpSpPr>
          <p:cNvPr id="11" name="グループ化 47"/>
          <p:cNvGrpSpPr>
            <a:grpSpLocks/>
          </p:cNvGrpSpPr>
          <p:nvPr/>
        </p:nvGrpSpPr>
        <p:grpSpPr bwMode="auto">
          <a:xfrm>
            <a:off x="2740147" y="5081240"/>
            <a:ext cx="850900" cy="508000"/>
            <a:chOff x="1832707" y="5952268"/>
            <a:chExt cx="851320" cy="507045"/>
          </a:xfrm>
        </p:grpSpPr>
        <p:pic>
          <p:nvPicPr>
            <p:cNvPr id="12" name="Picture 75" descr="http://img.yaplog.jp/img/12/pc/y/o/s/yoshiloeo/0/292.jpe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2707" y="5952268"/>
              <a:ext cx="507045" cy="50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テキスト ボックス 49"/>
            <p:cNvSpPr txBox="1">
              <a:spLocks noChangeArrowheads="1"/>
            </p:cNvSpPr>
            <p:nvPr/>
          </p:nvSpPr>
          <p:spPr bwMode="auto">
            <a:xfrm>
              <a:off x="2295779" y="6051901"/>
              <a:ext cx="3882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UE</a:t>
              </a:r>
              <a:endParaRPr lang="ja-JP" altLang="en-US" sz="1400"/>
            </a:p>
          </p:txBody>
        </p:sp>
      </p:grpSp>
      <p:cxnSp>
        <p:nvCxnSpPr>
          <p:cNvPr id="14" name="直線矢印コネクタ 13"/>
          <p:cNvCxnSpPr>
            <a:endCxn id="9" idx="2"/>
          </p:cNvCxnSpPr>
          <p:nvPr/>
        </p:nvCxnSpPr>
        <p:spPr>
          <a:xfrm flipV="1">
            <a:off x="2940396" y="4641502"/>
            <a:ext cx="0" cy="3365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53"/>
          <p:cNvSpPr txBox="1">
            <a:spLocks noChangeArrowheads="1"/>
          </p:cNvSpPr>
          <p:nvPr/>
        </p:nvSpPr>
        <p:spPr bwMode="auto">
          <a:xfrm>
            <a:off x="2412527" y="4862388"/>
            <a:ext cx="6024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2. TAU</a:t>
            </a:r>
            <a:endParaRPr lang="ja-JP" altLang="en-US" sz="1200" b="1" dirty="0"/>
          </a:p>
        </p:txBody>
      </p:sp>
      <p:sp>
        <p:nvSpPr>
          <p:cNvPr id="16" name="円/楕円 15"/>
          <p:cNvSpPr/>
          <p:nvPr/>
        </p:nvSpPr>
        <p:spPr>
          <a:xfrm>
            <a:off x="4275483" y="3206402"/>
            <a:ext cx="3708052" cy="460375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Décor Pool</a:t>
            </a:r>
            <a:endParaRPr lang="ja-JP" altLang="en-US" dirty="0"/>
          </a:p>
        </p:txBody>
      </p:sp>
      <p:sp>
        <p:nvSpPr>
          <p:cNvPr id="17" name="直方体 16"/>
          <p:cNvSpPr/>
          <p:nvPr/>
        </p:nvSpPr>
        <p:spPr>
          <a:xfrm>
            <a:off x="4454871" y="2920652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D-MME-A</a:t>
            </a:r>
            <a:endParaRPr lang="ja-JP" altLang="en-US" sz="1400" dirty="0"/>
          </a:p>
        </p:txBody>
      </p:sp>
      <p:sp>
        <p:nvSpPr>
          <p:cNvPr id="18" name="直方体 17"/>
          <p:cNvSpPr/>
          <p:nvPr/>
        </p:nvSpPr>
        <p:spPr>
          <a:xfrm>
            <a:off x="6976043" y="2920652"/>
            <a:ext cx="863476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D-MME-D</a:t>
            </a:r>
            <a:endParaRPr lang="ja-JP" altLang="en-US" sz="1400" dirty="0"/>
          </a:p>
        </p:txBody>
      </p:sp>
      <p:sp>
        <p:nvSpPr>
          <p:cNvPr id="19" name="フリーフォーム 18"/>
          <p:cNvSpPr/>
          <p:nvPr/>
        </p:nvSpPr>
        <p:spPr>
          <a:xfrm flipH="1">
            <a:off x="3049933" y="3352453"/>
            <a:ext cx="4285678" cy="1625600"/>
          </a:xfrm>
          <a:custGeom>
            <a:avLst/>
            <a:gdLst>
              <a:gd name="connsiteX0" fmla="*/ 0 w 679010"/>
              <a:gd name="connsiteY0" fmla="*/ 0 h 1620571"/>
              <a:gd name="connsiteX1" fmla="*/ 552261 w 679010"/>
              <a:gd name="connsiteY1" fmla="*/ 102304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470780 w 679010"/>
              <a:gd name="connsiteY1" fmla="*/ 78765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010" h="1620571">
                <a:moveTo>
                  <a:pt x="0" y="0"/>
                </a:moveTo>
                <a:cubicBezTo>
                  <a:pt x="219546" y="376473"/>
                  <a:pt x="460715" y="454181"/>
                  <a:pt x="578762" y="742383"/>
                </a:cubicBezTo>
                <a:cubicBezTo>
                  <a:pt x="696809" y="1030585"/>
                  <a:pt x="667086" y="1032095"/>
                  <a:pt x="679010" y="1620571"/>
                </a:cubicBezTo>
              </a:path>
            </a:pathLst>
          </a:custGeom>
          <a:noFill/>
          <a:ln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20" name="直線矢印コネクタ 19"/>
          <p:cNvCxnSpPr>
            <a:stCxn id="9" idx="0"/>
            <a:endCxn id="18" idx="3"/>
          </p:cNvCxnSpPr>
          <p:nvPr/>
        </p:nvCxnSpPr>
        <p:spPr>
          <a:xfrm flipV="1">
            <a:off x="2940700" y="3352452"/>
            <a:ext cx="4413106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直方体 20"/>
          <p:cNvSpPr/>
          <p:nvPr/>
        </p:nvSpPr>
        <p:spPr>
          <a:xfrm>
            <a:off x="5292951" y="2920652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D-MME-B</a:t>
            </a:r>
            <a:endParaRPr lang="ja-JP" altLang="en-US" sz="1400" dirty="0"/>
          </a:p>
        </p:txBody>
      </p:sp>
      <p:sp>
        <p:nvSpPr>
          <p:cNvPr id="22" name="直方体 21"/>
          <p:cNvSpPr/>
          <p:nvPr/>
        </p:nvSpPr>
        <p:spPr>
          <a:xfrm>
            <a:off x="6129509" y="2920652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D-MME-C</a:t>
            </a:r>
            <a:endParaRPr lang="ja-JP" altLang="en-US" sz="1400" dirty="0"/>
          </a:p>
        </p:txBody>
      </p:sp>
      <p:sp>
        <p:nvSpPr>
          <p:cNvPr id="23" name="テキスト ボックス 50"/>
          <p:cNvSpPr txBox="1">
            <a:spLocks noChangeArrowheads="1"/>
          </p:cNvSpPr>
          <p:nvPr/>
        </p:nvSpPr>
        <p:spPr bwMode="auto">
          <a:xfrm>
            <a:off x="4527151" y="3854276"/>
            <a:ext cx="42484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1. </a:t>
            </a:r>
            <a:r>
              <a:rPr lang="en-US" altLang="ja-JP" sz="1200" b="1" u="sng" dirty="0" smtClean="0"/>
              <a:t>GUTI</a:t>
            </a:r>
            <a:r>
              <a:rPr lang="en-US" altLang="ja-JP" sz="1200" b="1" dirty="0" smtClean="0"/>
              <a:t> reallocation + </a:t>
            </a:r>
            <a:r>
              <a:rPr lang="en-US" altLang="ja-JP" sz="1200" b="1" u="sng" dirty="0" smtClean="0"/>
              <a:t>non-broadcast TAI</a:t>
            </a:r>
            <a:r>
              <a:rPr lang="en-US" altLang="ja-JP" sz="1200" b="1" dirty="0" smtClean="0"/>
              <a:t> allocation</a:t>
            </a:r>
            <a:r>
              <a:rPr lang="ja-JP" altLang="en-US" sz="1200" b="1" dirty="0"/>
              <a:t> </a:t>
            </a:r>
            <a:r>
              <a:rPr lang="en-US" altLang="ja-JP" sz="1200" b="1" dirty="0" smtClean="0"/>
              <a:t>+ S1 release</a:t>
            </a:r>
            <a:endParaRPr lang="ja-JP" altLang="en-US" sz="1200" b="1" dirty="0"/>
          </a:p>
        </p:txBody>
      </p:sp>
      <p:sp>
        <p:nvSpPr>
          <p:cNvPr id="24" name="角丸四角形吹き出し 23"/>
          <p:cNvSpPr/>
          <p:nvPr/>
        </p:nvSpPr>
        <p:spPr>
          <a:xfrm>
            <a:off x="5895302" y="4331754"/>
            <a:ext cx="2880321" cy="504055"/>
          </a:xfrm>
          <a:prstGeom prst="wedgeRoundRectCallout">
            <a:avLst>
              <a:gd name="adj1" fmla="val -28437"/>
              <a:gd name="adj2" fmla="val -92470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For inducing immediate TAU from UE</a:t>
            </a:r>
          </a:p>
          <a:p>
            <a:pPr algn="ctr"/>
            <a:r>
              <a:rPr kumimoji="1" lang="en-US" altLang="ja-JP" sz="1200" dirty="0" smtClean="0"/>
              <a:t>(but it depends on UE’s implementation)</a:t>
            </a:r>
          </a:p>
        </p:txBody>
      </p:sp>
      <p:sp>
        <p:nvSpPr>
          <p:cNvPr id="25" name="テキスト ボックス 56"/>
          <p:cNvSpPr txBox="1">
            <a:spLocks noChangeArrowheads="1"/>
          </p:cNvSpPr>
          <p:nvPr/>
        </p:nvSpPr>
        <p:spPr bwMode="auto">
          <a:xfrm>
            <a:off x="398114" y="3698620"/>
            <a:ext cx="30937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3. Send TAU to </a:t>
            </a:r>
            <a:r>
              <a:rPr lang="en-US" altLang="ja-JP" sz="1200" b="1" dirty="0" smtClean="0">
                <a:solidFill>
                  <a:srgbClr val="FF0000"/>
                </a:solidFill>
              </a:rPr>
              <a:t>D-MME-D</a:t>
            </a:r>
            <a:r>
              <a:rPr lang="en-US" altLang="ja-JP" sz="1200" b="1" dirty="0" smtClean="0"/>
              <a:t> (existing procedure)</a:t>
            </a:r>
            <a:endParaRPr lang="ja-JP" altLang="en-US" sz="1200" b="1" dirty="0"/>
          </a:p>
        </p:txBody>
      </p:sp>
      <p:sp>
        <p:nvSpPr>
          <p:cNvPr id="26" name="爆発 1 25"/>
          <p:cNvSpPr/>
          <p:nvPr/>
        </p:nvSpPr>
        <p:spPr>
          <a:xfrm>
            <a:off x="7047479" y="2420888"/>
            <a:ext cx="1917134" cy="785514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Take </a:t>
            </a:r>
            <a:r>
              <a:rPr lang="en-US" altLang="ja-JP" sz="1400" dirty="0" smtClean="0"/>
              <a:t>out </a:t>
            </a:r>
            <a:r>
              <a:rPr lang="en-US" altLang="ja-JP" sz="1400" dirty="0"/>
              <a:t>of Service</a:t>
            </a:r>
            <a:endParaRPr lang="ja-JP" altLang="en-US" sz="1400" dirty="0"/>
          </a:p>
        </p:txBody>
      </p:sp>
      <p:sp>
        <p:nvSpPr>
          <p:cNvPr id="27" name="テキスト ボックス 56"/>
          <p:cNvSpPr txBox="1">
            <a:spLocks noChangeArrowheads="1"/>
          </p:cNvSpPr>
          <p:nvPr/>
        </p:nvSpPr>
        <p:spPr bwMode="auto">
          <a:xfrm>
            <a:off x="3140085" y="1671191"/>
            <a:ext cx="34221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/>
              <a:t>5</a:t>
            </a:r>
            <a:r>
              <a:rPr lang="en-US" altLang="ja-JP" sz="1200" b="1" dirty="0" smtClean="0"/>
              <a:t>. </a:t>
            </a:r>
            <a:r>
              <a:rPr lang="en-US" altLang="ja-JP" sz="1200" b="1" dirty="0"/>
              <a:t>Get the UE context from old MME</a:t>
            </a:r>
          </a:p>
          <a:p>
            <a:r>
              <a:rPr lang="en-US" altLang="ja-JP" sz="1200" b="1" dirty="0"/>
              <a:t>by referring </a:t>
            </a:r>
            <a:r>
              <a:rPr lang="en-US" altLang="ja-JP" sz="1200" b="1" dirty="0" smtClean="0"/>
              <a:t>MMEC in GUTI (existing procedure)</a:t>
            </a:r>
            <a:endParaRPr lang="ja-JP" altLang="en-US" sz="1200" b="1" dirty="0"/>
          </a:p>
        </p:txBody>
      </p:sp>
      <p:cxnSp>
        <p:nvCxnSpPr>
          <p:cNvPr id="28" name="直線コネクタ 27"/>
          <p:cNvCxnSpPr/>
          <p:nvPr/>
        </p:nvCxnSpPr>
        <p:spPr>
          <a:xfrm flipH="1" flipV="1">
            <a:off x="4572966" y="2090465"/>
            <a:ext cx="747288" cy="8278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角丸四角形吹き出し 28"/>
          <p:cNvSpPr/>
          <p:nvPr/>
        </p:nvSpPr>
        <p:spPr>
          <a:xfrm>
            <a:off x="152885" y="4237528"/>
            <a:ext cx="2330671" cy="720080"/>
          </a:xfrm>
          <a:prstGeom prst="wedgeRoundRectCallout">
            <a:avLst>
              <a:gd name="adj1" fmla="val 61610"/>
              <a:gd name="adj2" fmla="val -22281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Configuration of association between Décor MME pools and their normal MMEGIs needed</a:t>
            </a:r>
            <a:endParaRPr lang="ja-JP" altLang="en-US" sz="1200" u="sng" dirty="0">
              <a:solidFill>
                <a:srgbClr val="FF0000"/>
              </a:solidFill>
            </a:endParaRPr>
          </a:p>
        </p:txBody>
      </p:sp>
      <p:sp>
        <p:nvSpPr>
          <p:cNvPr id="30" name="TextBox 2"/>
          <p:cNvSpPr txBox="1"/>
          <p:nvPr/>
        </p:nvSpPr>
        <p:spPr>
          <a:xfrm>
            <a:off x="5199499" y="2474484"/>
            <a:ext cx="15097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/>
              <a:t>n</a:t>
            </a:r>
            <a:r>
              <a:rPr kumimoji="1" lang="en-US" altLang="ja-JP" sz="1200" b="1" dirty="0" smtClean="0"/>
              <a:t>ormal MMEGI only </a:t>
            </a:r>
            <a:endParaRPr kumimoji="1" lang="ja-JP" altLang="en-US" sz="1200" b="1" dirty="0">
              <a:solidFill>
                <a:srgbClr val="FF0000"/>
              </a:solidFill>
            </a:endParaRPr>
          </a:p>
        </p:txBody>
      </p:sp>
      <p:sp>
        <p:nvSpPr>
          <p:cNvPr id="31" name="角丸四角形吹き出し 30"/>
          <p:cNvSpPr/>
          <p:nvPr/>
        </p:nvSpPr>
        <p:spPr>
          <a:xfrm>
            <a:off x="4453309" y="4957608"/>
            <a:ext cx="3386210" cy="377631"/>
          </a:xfrm>
          <a:prstGeom prst="wedgeRoundRectCallout">
            <a:avLst>
              <a:gd name="adj1" fmla="val -35121"/>
              <a:gd name="adj2" fmla="val -272278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b="1" dirty="0" smtClean="0">
                <a:solidFill>
                  <a:srgbClr val="FF0000"/>
                </a:solidFill>
              </a:rPr>
              <a:t>D-MME-D’s GUTI </a:t>
            </a:r>
            <a:r>
              <a:rPr lang="en-US" altLang="ja-JP" sz="1200" dirty="0" smtClean="0"/>
              <a:t>included if load balancing performed</a:t>
            </a:r>
            <a:endParaRPr kumimoji="1" lang="en-US" altLang="ja-JP" sz="1200" dirty="0" smtClean="0"/>
          </a:p>
        </p:txBody>
      </p:sp>
      <p:sp>
        <p:nvSpPr>
          <p:cNvPr id="34" name="Circular Arrow 34"/>
          <p:cNvSpPr/>
          <p:nvPr/>
        </p:nvSpPr>
        <p:spPr>
          <a:xfrm rot="10800000" flipH="1" flipV="1">
            <a:off x="4716016" y="2636912"/>
            <a:ext cx="2520280" cy="1152128"/>
          </a:xfrm>
          <a:prstGeom prst="circular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6" name="テキスト ボックス 56"/>
          <p:cNvSpPr txBox="1">
            <a:spLocks noChangeArrowheads="1"/>
          </p:cNvSpPr>
          <p:nvPr/>
        </p:nvSpPr>
        <p:spPr bwMode="auto">
          <a:xfrm>
            <a:off x="1707403" y="2335984"/>
            <a:ext cx="28863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>
                <a:solidFill>
                  <a:srgbClr val="FF0000"/>
                </a:solidFill>
              </a:rPr>
              <a:t>4. Do redirection to other dedicated MME.</a:t>
            </a:r>
          </a:p>
        </p:txBody>
      </p:sp>
      <p:sp>
        <p:nvSpPr>
          <p:cNvPr id="33" name="フリーフォーム 32"/>
          <p:cNvSpPr/>
          <p:nvPr/>
        </p:nvSpPr>
        <p:spPr>
          <a:xfrm>
            <a:off x="3030383" y="3262964"/>
            <a:ext cx="4159689" cy="837517"/>
          </a:xfrm>
          <a:custGeom>
            <a:avLst/>
            <a:gdLst>
              <a:gd name="connsiteX0" fmla="*/ 4159689 w 4159689"/>
              <a:gd name="connsiteY0" fmla="*/ 0 h 837517"/>
              <a:gd name="connsiteX1" fmla="*/ 59326 w 4159689"/>
              <a:gd name="connsiteY1" fmla="*/ 837398 h 837517"/>
              <a:gd name="connsiteX2" fmla="*/ 1618619 w 4159689"/>
              <a:gd name="connsiteY2" fmla="*/ 67377 h 837517"/>
              <a:gd name="connsiteX3" fmla="*/ 1618619 w 4159689"/>
              <a:gd name="connsiteY3" fmla="*/ 67377 h 83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9689" h="837517">
                <a:moveTo>
                  <a:pt x="4159689" y="0"/>
                </a:moveTo>
                <a:cubicBezTo>
                  <a:pt x="2321263" y="413084"/>
                  <a:pt x="482838" y="826169"/>
                  <a:pt x="59326" y="837398"/>
                </a:cubicBezTo>
                <a:cubicBezTo>
                  <a:pt x="-364186" y="848627"/>
                  <a:pt x="1618619" y="67377"/>
                  <a:pt x="1618619" y="67377"/>
                </a:cubicBezTo>
                <a:lnTo>
                  <a:pt x="1618619" y="67377"/>
                </a:lnTo>
              </a:path>
            </a:pathLst>
          </a:custGeom>
          <a:noFill/>
          <a:ln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7" name="直線コネクタ 36"/>
          <p:cNvCxnSpPr/>
          <p:nvPr/>
        </p:nvCxnSpPr>
        <p:spPr>
          <a:xfrm flipH="1" flipV="1">
            <a:off x="4038746" y="2608036"/>
            <a:ext cx="395313" cy="79967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2059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3200" b="1" dirty="0" smtClean="0"/>
              <a:t>Common function for all alternatives</a:t>
            </a:r>
            <a:r>
              <a:rPr lang="en-US" altLang="ja-JP" sz="4000" b="1" dirty="0" smtClean="0"/>
              <a:t/>
            </a:r>
            <a:br>
              <a:rPr lang="en-US" altLang="ja-JP" sz="4000" b="1" dirty="0" smtClean="0"/>
            </a:br>
            <a:r>
              <a:rPr lang="en-US" altLang="ja-JP" sz="2400" b="1" dirty="0" smtClean="0"/>
              <a:t>&lt; </a:t>
            </a:r>
            <a:r>
              <a:rPr kumimoji="1" lang="en-US" altLang="ja-JP" sz="2400" b="1" dirty="0" smtClean="0"/>
              <a:t>Intra-Common pool load balancing - Existing Procedure &gt;</a:t>
            </a:r>
            <a:endParaRPr kumimoji="1" lang="ja-JP" altLang="en-US" sz="2400" b="1" dirty="0"/>
          </a:p>
        </p:txBody>
      </p:sp>
      <p:sp>
        <p:nvSpPr>
          <p:cNvPr id="6" name="円/楕円 5"/>
          <p:cNvSpPr/>
          <p:nvPr/>
        </p:nvSpPr>
        <p:spPr>
          <a:xfrm>
            <a:off x="1467196" y="2720758"/>
            <a:ext cx="2808287" cy="46037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Common Pool</a:t>
            </a:r>
            <a:endParaRPr lang="ja-JP" altLang="en-US" dirty="0"/>
          </a:p>
        </p:txBody>
      </p:sp>
      <p:sp>
        <p:nvSpPr>
          <p:cNvPr id="7" name="直方体 6"/>
          <p:cNvSpPr/>
          <p:nvPr/>
        </p:nvSpPr>
        <p:spPr>
          <a:xfrm>
            <a:off x="1683096" y="2435008"/>
            <a:ext cx="719137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MME-A</a:t>
            </a:r>
            <a:endParaRPr lang="ja-JP" altLang="en-US" sz="1100" dirty="0"/>
          </a:p>
        </p:txBody>
      </p:sp>
      <p:sp>
        <p:nvSpPr>
          <p:cNvPr id="8" name="直方体 7"/>
          <p:cNvSpPr/>
          <p:nvPr/>
        </p:nvSpPr>
        <p:spPr>
          <a:xfrm>
            <a:off x="2510183" y="2435008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MME-B</a:t>
            </a:r>
            <a:endParaRPr lang="ja-JP" altLang="en-US" sz="1100" dirty="0"/>
          </a:p>
        </p:txBody>
      </p:sp>
      <p:sp>
        <p:nvSpPr>
          <p:cNvPr id="9" name="直方体 8"/>
          <p:cNvSpPr/>
          <p:nvPr/>
        </p:nvSpPr>
        <p:spPr>
          <a:xfrm>
            <a:off x="3338858" y="2435008"/>
            <a:ext cx="719138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MME-C</a:t>
            </a:r>
            <a:endParaRPr lang="ja-JP" altLang="en-US" sz="1100" dirty="0"/>
          </a:p>
        </p:txBody>
      </p:sp>
      <p:grpSp>
        <p:nvGrpSpPr>
          <p:cNvPr id="10" name="グループ化 44"/>
          <p:cNvGrpSpPr>
            <a:grpSpLocks/>
          </p:cNvGrpSpPr>
          <p:nvPr/>
        </p:nvGrpSpPr>
        <p:grpSpPr bwMode="auto">
          <a:xfrm>
            <a:off x="2730846" y="3530383"/>
            <a:ext cx="908050" cy="625475"/>
            <a:chOff x="1876679" y="4887417"/>
            <a:chExt cx="906734" cy="625475"/>
          </a:xfrm>
        </p:grpSpPr>
        <p:pic>
          <p:nvPicPr>
            <p:cNvPr id="11" name="Picture 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679" y="4887417"/>
              <a:ext cx="41910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テキスト ボックス 46"/>
            <p:cNvSpPr txBox="1">
              <a:spLocks noChangeArrowheads="1"/>
            </p:cNvSpPr>
            <p:nvPr/>
          </p:nvSpPr>
          <p:spPr bwMode="auto">
            <a:xfrm>
              <a:off x="2295779" y="5046265"/>
              <a:ext cx="4876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eNB</a:t>
              </a:r>
              <a:endParaRPr lang="ja-JP" altLang="en-US" sz="1400"/>
            </a:p>
          </p:txBody>
        </p:sp>
      </p:grpSp>
      <p:grpSp>
        <p:nvGrpSpPr>
          <p:cNvPr id="13" name="グループ化 47"/>
          <p:cNvGrpSpPr>
            <a:grpSpLocks/>
          </p:cNvGrpSpPr>
          <p:nvPr/>
        </p:nvGrpSpPr>
        <p:grpSpPr bwMode="auto">
          <a:xfrm>
            <a:off x="2740147" y="4595596"/>
            <a:ext cx="850900" cy="508000"/>
            <a:chOff x="1832707" y="5952268"/>
            <a:chExt cx="851320" cy="507045"/>
          </a:xfrm>
        </p:grpSpPr>
        <p:pic>
          <p:nvPicPr>
            <p:cNvPr id="14" name="Picture 75" descr="http://img.yaplog.jp/img/12/pc/y/o/s/yoshiloeo/0/292.jpe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2707" y="5952268"/>
              <a:ext cx="507045" cy="50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テキスト ボックス 49"/>
            <p:cNvSpPr txBox="1">
              <a:spLocks noChangeArrowheads="1"/>
            </p:cNvSpPr>
            <p:nvPr/>
          </p:nvSpPr>
          <p:spPr bwMode="auto">
            <a:xfrm>
              <a:off x="2295779" y="6051901"/>
              <a:ext cx="3882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UE</a:t>
              </a:r>
              <a:endParaRPr lang="ja-JP" altLang="en-US" sz="1400"/>
            </a:p>
          </p:txBody>
        </p:sp>
      </p:grpSp>
      <p:sp>
        <p:nvSpPr>
          <p:cNvPr id="16" name="テキスト ボックス 50"/>
          <p:cNvSpPr txBox="1">
            <a:spLocks noChangeArrowheads="1"/>
          </p:cNvSpPr>
          <p:nvPr/>
        </p:nvSpPr>
        <p:spPr bwMode="auto">
          <a:xfrm>
            <a:off x="3419872" y="3356992"/>
            <a:ext cx="25202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1. S1 release (“Load balancing TAU”)</a:t>
            </a:r>
            <a:endParaRPr lang="ja-JP" altLang="en-US" sz="1200" b="1" dirty="0"/>
          </a:p>
        </p:txBody>
      </p:sp>
      <p:cxnSp>
        <p:nvCxnSpPr>
          <p:cNvPr id="17" name="直線矢印コネクタ 16"/>
          <p:cNvCxnSpPr>
            <a:endCxn id="11" idx="2"/>
          </p:cNvCxnSpPr>
          <p:nvPr/>
        </p:nvCxnSpPr>
        <p:spPr>
          <a:xfrm flipV="1">
            <a:off x="2940396" y="4155858"/>
            <a:ext cx="0" cy="3365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53"/>
          <p:cNvSpPr txBox="1">
            <a:spLocks noChangeArrowheads="1"/>
          </p:cNvSpPr>
          <p:nvPr/>
        </p:nvSpPr>
        <p:spPr bwMode="auto">
          <a:xfrm>
            <a:off x="1763688" y="4293096"/>
            <a:ext cx="117852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en-US" altLang="ja-JP" sz="1200" b="1" dirty="0" smtClean="0"/>
              <a:t>2. TAU</a:t>
            </a:r>
          </a:p>
          <a:p>
            <a:pPr algn="ctr"/>
            <a:r>
              <a:rPr lang="en-US" altLang="ja-JP" sz="1200" b="1" dirty="0" smtClean="0"/>
              <a:t>(no S-TMSI or MMEID in RRC Connection Setup)</a:t>
            </a:r>
            <a:endParaRPr lang="ja-JP" altLang="en-US" sz="1200" b="1" dirty="0"/>
          </a:p>
        </p:txBody>
      </p:sp>
      <p:sp>
        <p:nvSpPr>
          <p:cNvPr id="21" name="テキスト ボックス 56"/>
          <p:cNvSpPr txBox="1">
            <a:spLocks noChangeArrowheads="1"/>
          </p:cNvSpPr>
          <p:nvPr/>
        </p:nvSpPr>
        <p:spPr bwMode="auto">
          <a:xfrm>
            <a:off x="350687" y="3212976"/>
            <a:ext cx="22050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3. Steer TAU to common MME</a:t>
            </a:r>
            <a:endParaRPr lang="ja-JP" altLang="en-US" sz="1200" b="1" dirty="0"/>
          </a:p>
        </p:txBody>
      </p:sp>
      <p:sp>
        <p:nvSpPr>
          <p:cNvPr id="22" name="円/楕円 21"/>
          <p:cNvSpPr/>
          <p:nvPr/>
        </p:nvSpPr>
        <p:spPr>
          <a:xfrm>
            <a:off x="4275483" y="2720758"/>
            <a:ext cx="3708052" cy="460375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Décor Pool</a:t>
            </a:r>
            <a:endParaRPr lang="ja-JP" altLang="en-US" dirty="0"/>
          </a:p>
        </p:txBody>
      </p:sp>
      <p:sp>
        <p:nvSpPr>
          <p:cNvPr id="23" name="直方体 22"/>
          <p:cNvSpPr/>
          <p:nvPr/>
        </p:nvSpPr>
        <p:spPr>
          <a:xfrm>
            <a:off x="4454871" y="2435008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D-MME-A</a:t>
            </a:r>
            <a:endParaRPr lang="ja-JP" altLang="en-US" sz="1100" dirty="0"/>
          </a:p>
        </p:txBody>
      </p:sp>
      <p:sp>
        <p:nvSpPr>
          <p:cNvPr id="24" name="直方体 23"/>
          <p:cNvSpPr/>
          <p:nvPr/>
        </p:nvSpPr>
        <p:spPr>
          <a:xfrm>
            <a:off x="6976043" y="2435008"/>
            <a:ext cx="863476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D-MME-D</a:t>
            </a:r>
            <a:endParaRPr lang="ja-JP" altLang="en-US" sz="1100" dirty="0"/>
          </a:p>
        </p:txBody>
      </p:sp>
      <p:cxnSp>
        <p:nvCxnSpPr>
          <p:cNvPr id="28" name="直線矢印コネクタ 27"/>
          <p:cNvCxnSpPr>
            <a:stCxn id="11" idx="0"/>
            <a:endCxn id="7" idx="3"/>
          </p:cNvCxnSpPr>
          <p:nvPr/>
        </p:nvCxnSpPr>
        <p:spPr>
          <a:xfrm flipH="1" flipV="1">
            <a:off x="1988690" y="2866808"/>
            <a:ext cx="952010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直方体 29"/>
          <p:cNvSpPr/>
          <p:nvPr/>
        </p:nvSpPr>
        <p:spPr>
          <a:xfrm>
            <a:off x="5292951" y="2435008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D-MME-B</a:t>
            </a:r>
            <a:endParaRPr lang="ja-JP" altLang="en-US" sz="1100" dirty="0"/>
          </a:p>
        </p:txBody>
      </p:sp>
      <p:sp>
        <p:nvSpPr>
          <p:cNvPr id="31" name="直方体 30"/>
          <p:cNvSpPr/>
          <p:nvPr/>
        </p:nvSpPr>
        <p:spPr>
          <a:xfrm>
            <a:off x="6129509" y="2435008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D-MME-C</a:t>
            </a:r>
            <a:endParaRPr lang="ja-JP" altLang="en-US" sz="1100" dirty="0"/>
          </a:p>
        </p:txBody>
      </p:sp>
      <p:sp>
        <p:nvSpPr>
          <p:cNvPr id="41" name="角丸四角形吹き出し 40"/>
          <p:cNvSpPr/>
          <p:nvPr/>
        </p:nvSpPr>
        <p:spPr>
          <a:xfrm>
            <a:off x="4029996" y="3633991"/>
            <a:ext cx="4934492" cy="731114"/>
          </a:xfrm>
          <a:prstGeom prst="wedgeRoundRectCallout">
            <a:avLst>
              <a:gd name="adj1" fmla="val -71419"/>
              <a:gd name="adj2" fmla="val -60653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altLang="ja-JP" sz="1200" u="sng" dirty="0" smtClean="0"/>
              <a:t>If </a:t>
            </a:r>
            <a:r>
              <a:rPr lang="en-US" altLang="ja-JP" sz="1200" u="sng" dirty="0" err="1" smtClean="0"/>
              <a:t>eNB</a:t>
            </a:r>
            <a:r>
              <a:rPr lang="en-US" altLang="ja-JP" sz="1200" u="sng" dirty="0" smtClean="0"/>
              <a:t> gets no S-TMSI or MMEID in RRC Connection Setup, </a:t>
            </a:r>
            <a:r>
              <a:rPr lang="en-US" altLang="ja-JP" sz="1200" u="sng" dirty="0" err="1" smtClean="0"/>
              <a:t>eNB</a:t>
            </a:r>
            <a:r>
              <a:rPr lang="en-US" altLang="ja-JP" sz="1200" u="sng" dirty="0" smtClean="0"/>
              <a:t> load-balances from common MME pool only. </a:t>
            </a:r>
          </a:p>
          <a:p>
            <a:r>
              <a:rPr lang="en-US" altLang="ja-JP" sz="1200" u="sng" dirty="0" smtClean="0">
                <a:solidFill>
                  <a:srgbClr val="FF0000"/>
                </a:solidFill>
              </a:rPr>
              <a:t>[modification from existing function, i.e. </a:t>
            </a:r>
            <a:r>
              <a:rPr lang="en-US" altLang="ja-JP" sz="1200" u="sng" dirty="0" err="1" smtClean="0">
                <a:solidFill>
                  <a:srgbClr val="FF0000"/>
                </a:solidFill>
              </a:rPr>
              <a:t>eNB</a:t>
            </a:r>
            <a:r>
              <a:rPr lang="en-US" altLang="ja-JP" sz="1200" u="sng" dirty="0" smtClean="0">
                <a:solidFill>
                  <a:srgbClr val="FF0000"/>
                </a:solidFill>
              </a:rPr>
              <a:t> does not select Décor MMEs]</a:t>
            </a:r>
            <a:endParaRPr lang="ja-JP" altLang="en-US" sz="1200" u="sng" dirty="0"/>
          </a:p>
        </p:txBody>
      </p:sp>
      <p:sp>
        <p:nvSpPr>
          <p:cNvPr id="44" name="爆発 1 24"/>
          <p:cNvSpPr/>
          <p:nvPr/>
        </p:nvSpPr>
        <p:spPr>
          <a:xfrm>
            <a:off x="2915816" y="1916832"/>
            <a:ext cx="1917134" cy="792286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Take out of service</a:t>
            </a:r>
            <a:endParaRPr lang="ja-JP" altLang="en-US" sz="1400" dirty="0"/>
          </a:p>
        </p:txBody>
      </p:sp>
      <p:sp>
        <p:nvSpPr>
          <p:cNvPr id="5" name="Freeform 4"/>
          <p:cNvSpPr/>
          <p:nvPr/>
        </p:nvSpPr>
        <p:spPr>
          <a:xfrm>
            <a:off x="3078486" y="2857788"/>
            <a:ext cx="786877" cy="1698105"/>
          </a:xfrm>
          <a:custGeom>
            <a:avLst/>
            <a:gdLst>
              <a:gd name="connsiteX0" fmla="*/ 786877 w 786877"/>
              <a:gd name="connsiteY0" fmla="*/ 0 h 1698105"/>
              <a:gd name="connsiteX1" fmla="*/ 193268 w 786877"/>
              <a:gd name="connsiteY1" fmla="*/ 704092 h 1698105"/>
              <a:gd name="connsiteX2" fmla="*/ 41414 w 786877"/>
              <a:gd name="connsiteY2" fmla="*/ 1159682 h 1698105"/>
              <a:gd name="connsiteX3" fmla="*/ 0 w 786877"/>
              <a:gd name="connsiteY3" fmla="*/ 1698105 h 1698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877" h="1698105">
                <a:moveTo>
                  <a:pt x="786877" y="0"/>
                </a:moveTo>
                <a:cubicBezTo>
                  <a:pt x="552194" y="255406"/>
                  <a:pt x="317512" y="510812"/>
                  <a:pt x="193268" y="704092"/>
                </a:cubicBezTo>
                <a:cubicBezTo>
                  <a:pt x="69024" y="897372"/>
                  <a:pt x="73625" y="994013"/>
                  <a:pt x="41414" y="1159682"/>
                </a:cubicBezTo>
                <a:cubicBezTo>
                  <a:pt x="9203" y="1325351"/>
                  <a:pt x="0" y="1698105"/>
                  <a:pt x="0" y="1698105"/>
                </a:cubicBezTo>
              </a:path>
            </a:pathLst>
          </a:cu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ボックス 56"/>
          <p:cNvSpPr txBox="1">
            <a:spLocks noChangeArrowheads="1"/>
          </p:cNvSpPr>
          <p:nvPr/>
        </p:nvSpPr>
        <p:spPr bwMode="auto">
          <a:xfrm>
            <a:off x="696764" y="1809690"/>
            <a:ext cx="1656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/>
              <a:t>4</a:t>
            </a:r>
            <a:r>
              <a:rPr lang="en-US" altLang="ja-JP" sz="1200" b="1" dirty="0" smtClean="0"/>
              <a:t>. DNS based on GUTI. (existing function)</a:t>
            </a:r>
            <a:endParaRPr lang="ja-JP" altLang="en-US" sz="1200" b="1" dirty="0"/>
          </a:p>
        </p:txBody>
      </p:sp>
      <p:cxnSp>
        <p:nvCxnSpPr>
          <p:cNvPr id="32" name="直線コネクタ 31"/>
          <p:cNvCxnSpPr/>
          <p:nvPr/>
        </p:nvCxnSpPr>
        <p:spPr>
          <a:xfrm flipH="1" flipV="1">
            <a:off x="1988690" y="2132856"/>
            <a:ext cx="437158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ircular Arrow 28"/>
          <p:cNvSpPr/>
          <p:nvPr/>
        </p:nvSpPr>
        <p:spPr>
          <a:xfrm rot="10800000" flipV="1">
            <a:off x="1619672" y="2132856"/>
            <a:ext cx="2160240" cy="936104"/>
          </a:xfrm>
          <a:prstGeom prst="circular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65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Evaluation &amp; Proposed Conclusion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Alt 4</a:t>
            </a:r>
            <a:r>
              <a:rPr lang="ja-JP" altLang="en-US" dirty="0"/>
              <a:t> </a:t>
            </a:r>
            <a:r>
              <a:rPr lang="en-US" altLang="ja-JP" dirty="0" smtClean="0"/>
              <a:t>is our preference.</a:t>
            </a:r>
            <a:endParaRPr kumimoji="1" lang="en-US" altLang="ja-JP" dirty="0" smtClean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529110"/>
              </p:ext>
            </p:extLst>
          </p:nvPr>
        </p:nvGraphicFramePr>
        <p:xfrm>
          <a:off x="467544" y="2409746"/>
          <a:ext cx="8280921" cy="2004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0307"/>
                <a:gridCol w="2760307"/>
                <a:gridCol w="2760307"/>
              </a:tblGrid>
              <a:tr h="288032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Alternatives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Pros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Cons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849694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Alt</a:t>
                      </a:r>
                      <a:r>
                        <a:rPr kumimoji="1" lang="en-US" altLang="ja-JP" sz="1400" baseline="0" dirty="0" smtClean="0"/>
                        <a:t> 3.</a:t>
                      </a:r>
                    </a:p>
                    <a:p>
                      <a:r>
                        <a:rPr kumimoji="1" lang="en-US" altLang="ja-JP" sz="1400" dirty="0" smtClean="0"/>
                        <a:t>Alt 3: Two MMEGIs per Décor Pool;</a:t>
                      </a:r>
                      <a:br>
                        <a:rPr kumimoji="1" lang="en-US" altLang="ja-JP" sz="1400" dirty="0" smtClean="0"/>
                      </a:br>
                      <a:r>
                        <a:rPr kumimoji="1" lang="en-US" altLang="ja-JP" sz="1400" dirty="0" smtClean="0"/>
                        <a:t>normal MMEGI + null-MMEGI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dirty="0" smtClean="0"/>
                        <a:t>Use legacy</a:t>
                      </a:r>
                      <a:r>
                        <a:rPr kumimoji="1" lang="en-US" altLang="ja-JP" sz="1400" baseline="0" dirty="0" smtClean="0"/>
                        <a:t> procedures only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dirty="0" smtClean="0"/>
                        <a:t>Need additional MMEGI for dedicated</a:t>
                      </a:r>
                      <a:r>
                        <a:rPr kumimoji="1" lang="en-US" altLang="ja-JP" sz="1400" baseline="0" dirty="0" smtClean="0"/>
                        <a:t> CN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849694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Alt 4.</a:t>
                      </a:r>
                    </a:p>
                    <a:p>
                      <a:r>
                        <a:rPr kumimoji="1" lang="en-US" altLang="ja-JP" sz="1400" dirty="0" smtClean="0"/>
                        <a:t>GUTI/P-TMSI reallocation + non-broadcast TAI/RAI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dirty="0" smtClean="0"/>
                        <a:t>Use</a:t>
                      </a:r>
                      <a:r>
                        <a:rPr kumimoji="1" lang="en-US" altLang="ja-JP" sz="1400" baseline="0" dirty="0" smtClean="0"/>
                        <a:t> l</a:t>
                      </a:r>
                      <a:r>
                        <a:rPr kumimoji="1" lang="en-US" altLang="ja-JP" sz="1400" dirty="0" smtClean="0"/>
                        <a:t>egacy</a:t>
                      </a:r>
                      <a:r>
                        <a:rPr kumimoji="1" lang="en-US" altLang="ja-JP" sz="1400" baseline="0" dirty="0" smtClean="0"/>
                        <a:t> procedures + redirection</a:t>
                      </a:r>
                      <a:endParaRPr kumimoji="1" lang="en-US" altLang="ja-JP" sz="14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dirty="0" smtClean="0"/>
                        <a:t>No additional</a:t>
                      </a:r>
                      <a:r>
                        <a:rPr kumimoji="1" lang="en-US" altLang="ja-JP" sz="1400" baseline="0" dirty="0" smtClean="0"/>
                        <a:t> MMEGI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baseline="0" dirty="0" smtClean="0"/>
                        <a:t>Need additional signaling by redirection</a:t>
                      </a:r>
                      <a:endParaRPr kumimoji="1" lang="ja-JP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25089-56C1-43EB-906B-E2B4C3FD3CC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7834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623</Words>
  <Application>Microsoft Office PowerPoint</Application>
  <PresentationFormat>画面に合わせる (4:3)</PresentationFormat>
  <Paragraphs>125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 3: Two MMEGIs per Décor Pool; normal MMEGI + null-MMEGI</dc:title>
  <dc:creator>nttdocomo</dc:creator>
  <cp:lastModifiedBy>nttdocomo</cp:lastModifiedBy>
  <cp:revision>21</cp:revision>
  <dcterms:created xsi:type="dcterms:W3CDTF">2015-03-12T10:00:43Z</dcterms:created>
  <dcterms:modified xsi:type="dcterms:W3CDTF">2015-04-07T08:57:47Z</dcterms:modified>
</cp:coreProperties>
</file>