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5" r:id="rId2"/>
    <p:sldId id="322" r:id="rId3"/>
    <p:sldId id="321" r:id="rId4"/>
    <p:sldId id="323" r:id="rId5"/>
    <p:sldId id="297" r:id="rId6"/>
    <p:sldId id="320" r:id="rId7"/>
    <p:sldId id="307" r:id="rId8"/>
    <p:sldId id="298" r:id="rId9"/>
    <p:sldId id="299" r:id="rId10"/>
    <p:sldId id="300" r:id="rId11"/>
    <p:sldId id="319" r:id="rId12"/>
    <p:sldId id="305" r:id="rId13"/>
    <p:sldId id="301" r:id="rId14"/>
    <p:sldId id="308" r:id="rId15"/>
    <p:sldId id="309" r:id="rId16"/>
    <p:sldId id="303" r:id="rId17"/>
    <p:sldId id="304" r:id="rId18"/>
    <p:sldId id="316" r:id="rId19"/>
    <p:sldId id="302" r:id="rId20"/>
    <p:sldId id="310" r:id="rId21"/>
    <p:sldId id="311" r:id="rId22"/>
    <p:sldId id="312" r:id="rId23"/>
    <p:sldId id="317" r:id="rId24"/>
    <p:sldId id="318" r:id="rId25"/>
    <p:sldId id="314" r:id="rId26"/>
    <p:sldId id="315" r:id="rId2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17" autoAdjust="0"/>
  </p:normalViewPr>
  <p:slideViewPr>
    <p:cSldViewPr>
      <p:cViewPr varScale="1">
        <p:scale>
          <a:sx n="106" d="100"/>
          <a:sy n="106" d="100"/>
        </p:scale>
        <p:origin x="-4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EAB4A-FCC2-44C3-81B1-43C9CFF79B8F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088E7-2718-4DC2-9A5F-126B2692928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3952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Does authentication complete?</a:t>
            </a:r>
            <a:r>
              <a:rPr kumimoji="1" lang="en-US" altLang="ja-JP" baseline="0" dirty="0" smtClean="0"/>
              <a:t> No. New MME does autherntication with HSS.</a:t>
            </a:r>
          </a:p>
          <a:p>
            <a:r>
              <a:rPr kumimoji="1" lang="en-US" altLang="ja-JP" baseline="0" dirty="0" smtClean="0"/>
              <a:t>The full process needs to complete before UE timer runs out ( 10-15 sec)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088E7-2718-4DC2-9A5F-126B26929287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088E7-2718-4DC2-9A5F-126B26929287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The handover procedure is new/modified.</a:t>
            </a:r>
          </a:p>
          <a:p>
            <a:r>
              <a:rPr kumimoji="1" lang="en-US" altLang="ja-JP" dirty="0" smtClean="0"/>
              <a:t>Here the source MME selects target MME.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088E7-2718-4DC2-9A5F-126B26929287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E84B-3AF1-4A6E-A96C-48F12EAEB56F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A875-3142-4796-A4DE-9C38415DE811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06C9-FC45-4D12-ABA1-7FD85DA6C671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1E2B-6483-46A9-A0C5-E97F5DA8EC98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52D4-F314-4B44-A449-D75AAB8089D1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4E37-ABD4-4B71-A77C-CBF531DB0868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3BEB2-7983-40F2-90EA-BE07F046D16B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361A-DC84-4FAC-B34B-BC36CFBDDEA2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4F4-1732-4306-AFF9-D4A019872E84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43C9E-A446-4EFA-A89D-FD0868B2721E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4B79F-1C5A-4A07-9618-A9BBBC885F81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23AC2-6114-40B7-8D5D-2CC08F690A26}" type="datetime1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8253855" cy="2882751"/>
          </a:xfrm>
        </p:spPr>
        <p:txBody>
          <a:bodyPr>
            <a:normAutofit/>
          </a:bodyPr>
          <a:lstStyle/>
          <a:p>
            <a:r>
              <a:rPr lang="en-US" altLang="ja-JP" sz="4000" dirty="0" smtClean="0"/>
              <a:t>Discussion on Core Network Type Selection based on the Subscription Information</a:t>
            </a:r>
            <a:br>
              <a:rPr lang="en-US" altLang="ja-JP" sz="4000" dirty="0" smtClean="0"/>
            </a:br>
            <a:r>
              <a:rPr lang="en-US" altLang="ja-JP" sz="4000" dirty="0" smtClean="0">
                <a:solidFill>
                  <a:srgbClr val="FF0000"/>
                </a:solidFill>
              </a:rPr>
              <a:t>- REPORT OF OFFLINE DISCUSSION -</a:t>
            </a:r>
            <a:endParaRPr kumimoji="1" lang="ja-JP" altLang="en-US" sz="4000" dirty="0">
              <a:solidFill>
                <a:srgbClr val="FF000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63688" y="4463241"/>
            <a:ext cx="26075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NTT DOCOMO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Vodafone?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Telecom Italia?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China Mobile?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Verizon?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Deutsche Telekom?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159836" y="158491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S2-134328</a:t>
            </a:r>
            <a:endParaRPr lang="ja-JP" altLang="en-US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179512" y="158491"/>
            <a:ext cx="72384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#100</a:t>
            </a:r>
          </a:p>
          <a:p>
            <a:r>
              <a:rPr lang="en-US" altLang="ja-JP" sz="3200" dirty="0" smtClean="0"/>
              <a:t>San Francisco, USA, 11-15 November 2013</a:t>
            </a:r>
            <a:endParaRPr lang="ja-JP" altLang="en-US" sz="32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457627" y="4463241"/>
            <a:ext cx="12682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Cisco?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ZTE?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NSN?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Huawei?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ALU?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2827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#3-1. Specific GUTI + Non-broadcast TAI (ZTE)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237891" y="5003884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5" name="直線矢印コネクタ 14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237891" y="5291916"/>
            <a:ext cx="171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Attach Accept</a:t>
            </a:r>
          </a:p>
        </p:txBody>
      </p:sp>
      <p:cxnSp>
        <p:nvCxnSpPr>
          <p:cNvPr id="20" name="直線矢印コネクタ 19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角丸四角形吹き出し 20"/>
          <p:cNvSpPr/>
          <p:nvPr/>
        </p:nvSpPr>
        <p:spPr>
          <a:xfrm>
            <a:off x="395536" y="5649824"/>
            <a:ext cx="3456384" cy="947528"/>
          </a:xfrm>
          <a:prstGeom prst="wedgeRoundRectCallout">
            <a:avLst>
              <a:gd name="adj1" fmla="val -459"/>
              <a:gd name="adj2" fmla="val -6495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 allocates </a:t>
            </a:r>
            <a:r>
              <a:rPr lang="en-US" altLang="ja-JP" sz="1400" u="sng" dirty="0" smtClean="0"/>
              <a:t>specific GUTI (including MMEGI-B)</a:t>
            </a:r>
            <a:r>
              <a:rPr lang="en-US" altLang="ja-JP" sz="1400" dirty="0" smtClean="0"/>
              <a:t> with a </a:t>
            </a:r>
            <a:r>
              <a:rPr lang="en-US" altLang="ja-JP" sz="1400" u="sng" dirty="0" smtClean="0"/>
              <a:t>non-broadcast TAI</a:t>
            </a:r>
            <a:r>
              <a:rPr lang="en-US" altLang="ja-JP" sz="1400" dirty="0" smtClean="0"/>
              <a:t> if “Core Network Type” is contained in the Subscription Data.</a:t>
            </a:r>
            <a:endParaRPr kumimoji="1" lang="ja-JP" altLang="en-US" sz="1400" dirty="0"/>
          </a:p>
        </p:txBody>
      </p:sp>
      <p:sp>
        <p:nvSpPr>
          <p:cNvPr id="22" name="角丸四角形吹き出し 21"/>
          <p:cNvSpPr/>
          <p:nvPr/>
        </p:nvSpPr>
        <p:spPr>
          <a:xfrm>
            <a:off x="467544" y="4149080"/>
            <a:ext cx="2664296" cy="720080"/>
          </a:xfrm>
          <a:prstGeom prst="wedgeRoundRectCallout">
            <a:avLst>
              <a:gd name="adj1" fmla="val 32836"/>
              <a:gd name="adj2" fmla="val -8572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of blue MME</a:t>
            </a:r>
          </a:p>
          <a:p>
            <a:pPr algn="ctr"/>
            <a:r>
              <a:rPr kumimoji="1" lang="en-US" altLang="ja-JP" sz="1400" u="sng" dirty="0" smtClean="0"/>
              <a:t>MMEGI-B -&gt; of overlay MME</a:t>
            </a:r>
            <a:endParaRPr kumimoji="1" lang="ja-JP" altLang="en-US" sz="1400" u="sng" dirty="0"/>
          </a:p>
        </p:txBody>
      </p:sp>
      <p:cxnSp>
        <p:nvCxnSpPr>
          <p:cNvPr id="23" name="直線矢印コネクタ 22"/>
          <p:cNvCxnSpPr/>
          <p:nvPr/>
        </p:nvCxnSpPr>
        <p:spPr>
          <a:xfrm flipV="1">
            <a:off x="4860032" y="3789040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 flipV="1">
            <a:off x="4878145" y="4797152"/>
            <a:ext cx="0" cy="1296144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4922313" y="5301208"/>
            <a:ext cx="269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TAU Request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(w/ MMEGI-B)</a:t>
            </a:r>
          </a:p>
        </p:txBody>
      </p:sp>
      <p:sp>
        <p:nvSpPr>
          <p:cNvPr id="26" name="角丸四角形吹き出し 25"/>
          <p:cNvSpPr/>
          <p:nvPr/>
        </p:nvSpPr>
        <p:spPr>
          <a:xfrm>
            <a:off x="5364088" y="5805264"/>
            <a:ext cx="2952328" cy="576064"/>
          </a:xfrm>
          <a:prstGeom prst="wedgeRoundRectCallout">
            <a:avLst>
              <a:gd name="adj1" fmla="val -38333"/>
              <a:gd name="adj2" fmla="val -82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A non-broadcast TAI (e.g. 0000, FFFF) drives UE to perform TAU procedure.</a:t>
            </a:r>
            <a:endParaRPr kumimoji="1" lang="ja-JP" altLang="en-US" sz="1400" dirty="0"/>
          </a:p>
        </p:txBody>
      </p:sp>
      <p:sp>
        <p:nvSpPr>
          <p:cNvPr id="27" name="角丸四角形吹き出し 26"/>
          <p:cNvSpPr/>
          <p:nvPr/>
        </p:nvSpPr>
        <p:spPr>
          <a:xfrm>
            <a:off x="5652120" y="1628800"/>
            <a:ext cx="2808312" cy="720080"/>
          </a:xfrm>
          <a:prstGeom prst="wedgeRoundRectCallout">
            <a:avLst>
              <a:gd name="adj1" fmla="val -82364"/>
              <a:gd name="adj2" fmla="val 22723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Overlay MME trys to get context information from </a:t>
            </a:r>
            <a:r>
              <a:rPr lang="en-US" altLang="ja-JP" sz="1400" u="sng" dirty="0" smtClean="0"/>
              <a:t>blue MME</a:t>
            </a:r>
            <a:r>
              <a:rPr lang="en-US" altLang="ja-JP" sz="1400" dirty="0" smtClean="0"/>
              <a:t> due to the configuration of MMEGI-B</a:t>
            </a:r>
            <a:endParaRPr kumimoji="1" lang="ja-JP" altLang="en-US" sz="1400" dirty="0"/>
          </a:p>
        </p:txBody>
      </p:sp>
      <p:sp>
        <p:nvSpPr>
          <p:cNvPr id="28" name="円/楕円 27"/>
          <p:cNvSpPr/>
          <p:nvPr/>
        </p:nvSpPr>
        <p:spPr>
          <a:xfrm>
            <a:off x="4686832" y="463368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角丸四角形吹き出し 28"/>
          <p:cNvSpPr/>
          <p:nvPr/>
        </p:nvSpPr>
        <p:spPr>
          <a:xfrm>
            <a:off x="5436096" y="4437112"/>
            <a:ext cx="2952328" cy="720080"/>
          </a:xfrm>
          <a:prstGeom prst="wedgeRoundRectCallout">
            <a:avLst>
              <a:gd name="adj1" fmla="val -62635"/>
              <a:gd name="adj2" fmla="val -7176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redirect to blue MME</a:t>
            </a:r>
          </a:p>
          <a:p>
            <a:pPr algn="ctr"/>
            <a:r>
              <a:rPr kumimoji="1" lang="en-US" altLang="ja-JP" sz="1400" u="sng" dirty="0" smtClean="0"/>
              <a:t>MMEGI-B -&gt; redirect to overlay MME</a:t>
            </a:r>
            <a:endParaRPr kumimoji="1" lang="ja-JP" altLang="en-US" sz="1400" u="sng" dirty="0"/>
          </a:p>
        </p:txBody>
      </p:sp>
      <p:sp>
        <p:nvSpPr>
          <p:cNvPr id="30" name="角丸四角形吹き出し 29"/>
          <p:cNvSpPr/>
          <p:nvPr/>
        </p:nvSpPr>
        <p:spPr>
          <a:xfrm>
            <a:off x="6732240" y="3573016"/>
            <a:ext cx="2304256" cy="720080"/>
          </a:xfrm>
          <a:prstGeom prst="wedgeRoundRectCallout">
            <a:avLst>
              <a:gd name="adj1" fmla="val -55518"/>
              <a:gd name="adj2" fmla="val -3596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of blue MME</a:t>
            </a:r>
          </a:p>
          <a:p>
            <a:pPr algn="ctr"/>
            <a:r>
              <a:rPr kumimoji="1" lang="en-US" altLang="ja-JP" sz="1400" u="sng" dirty="0" smtClean="0"/>
              <a:t>MMEGI-B -&gt; of </a:t>
            </a:r>
            <a:r>
              <a:rPr kumimoji="1" lang="en-US" altLang="ja-JP" sz="1400" u="sng" dirty="0" smtClean="0">
                <a:solidFill>
                  <a:srgbClr val="FF0000"/>
                </a:solidFill>
              </a:rPr>
              <a:t>blue</a:t>
            </a:r>
            <a:r>
              <a:rPr kumimoji="1" lang="en-US" altLang="ja-JP" sz="1400" u="sng" dirty="0" smtClean="0"/>
              <a:t> MME</a:t>
            </a:r>
            <a:endParaRPr kumimoji="1" lang="ja-JP" altLang="en-US" sz="1400" u="sng" dirty="0"/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3275856" y="3645024"/>
            <a:ext cx="260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4. Identification Req/Resp</a:t>
            </a:r>
            <a:endParaRPr kumimoji="1" lang="en-US" altLang="ja-JP" sz="1400" dirty="0" smtClean="0">
              <a:solidFill>
                <a:srgbClr val="FF0000"/>
              </a:solidFill>
            </a:endParaRPr>
          </a:p>
        </p:txBody>
      </p:sp>
      <p:cxnSp>
        <p:nvCxnSpPr>
          <p:cNvPr id="33" name="直線矢印コネクタ 32"/>
          <p:cNvCxnSpPr/>
          <p:nvPr/>
        </p:nvCxnSpPr>
        <p:spPr>
          <a:xfrm flipH="1" flipV="1">
            <a:off x="176368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575676" y="3068960"/>
            <a:ext cx="1548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2. Bearer estb.</a:t>
            </a:r>
          </a:p>
          <a:p>
            <a:r>
              <a:rPr lang="en-US" altLang="ja-JP" sz="1400" dirty="0" smtClean="0"/>
              <a:t>(PGW would be Overlay PGW)</a:t>
            </a:r>
            <a:endParaRPr kumimoji="1" lang="en-US" altLang="ja-JP" sz="1400" dirty="0" smtClean="0"/>
          </a:p>
        </p:txBody>
      </p:sp>
      <p:cxnSp>
        <p:nvCxnSpPr>
          <p:cNvPr id="37" name="直線矢印コネクタ 36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5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4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28"/>
          <p:cNvSpPr txBox="1"/>
          <p:nvPr/>
        </p:nvSpPr>
        <p:spPr>
          <a:xfrm>
            <a:off x="5866562" y="2667010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#3-2. null-MMEGI (Huawei)</a:t>
            </a:r>
            <a:endParaRPr kumimoji="1" lang="ja-JP" altLang="en-US" sz="40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67544" y="249289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2237891" y="5003884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115616" y="1268760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/>
            <a:r>
              <a:rPr kumimoji="1" lang="en-US" altLang="ja-JP" dirty="0" smtClean="0"/>
              <a:t>1. ULR/ULA</a:t>
            </a:r>
          </a:p>
          <a:p>
            <a:pPr algn="r"/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</a:t>
            </a:r>
            <a:r>
              <a:rPr lang="en-US" altLang="ja-JP" dirty="0" smtClean="0"/>
              <a:t>or</a:t>
            </a:r>
            <a:r>
              <a:rPr lang="en-US" altLang="ja-JP" dirty="0" smtClean="0">
                <a:solidFill>
                  <a:srgbClr val="FF0000"/>
                </a:solidFill>
              </a:rPr>
              <a:t> </a:t>
            </a:r>
            <a:r>
              <a:rPr lang="en-US" altLang="ja-JP" dirty="0" smtClean="0"/>
              <a:t>default APN </a:t>
            </a:r>
            <a:r>
              <a:rPr lang="en-US" altLang="ja-JP" dirty="0" smtClean="0">
                <a:solidFill>
                  <a:srgbClr val="FF0000"/>
                </a:solidFill>
              </a:rPr>
              <a:t>indicates CN 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237891" y="5291916"/>
            <a:ext cx="171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2. Attach Accept</a:t>
            </a:r>
          </a:p>
        </p:txBody>
      </p:sp>
      <p:cxnSp>
        <p:nvCxnSpPr>
          <p:cNvPr id="15" name="直線矢印コネクタ 14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角丸四角形吹き出し 15"/>
          <p:cNvSpPr/>
          <p:nvPr/>
        </p:nvSpPr>
        <p:spPr>
          <a:xfrm>
            <a:off x="251520" y="5649824"/>
            <a:ext cx="3600400" cy="947528"/>
          </a:xfrm>
          <a:prstGeom prst="wedgeRoundRectCallout">
            <a:avLst>
              <a:gd name="adj1" fmla="val -459"/>
              <a:gd name="adj2" fmla="val -6495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Blue MME allocates </a:t>
            </a:r>
            <a:r>
              <a:rPr lang="en-US" altLang="ja-JP" sz="1400" u="sng" dirty="0" smtClean="0"/>
              <a:t>specific GUTI (consisting of null-MMEGI of red CN (instead of blue MMEGI) and MME code of blue MME).</a:t>
            </a:r>
            <a:r>
              <a:rPr lang="en-US" altLang="ja-JP" sz="1400" dirty="0" smtClean="0"/>
              <a:t> </a:t>
            </a:r>
            <a:endParaRPr kumimoji="1" lang="ja-JP" altLang="en-US" sz="1400" dirty="0"/>
          </a:p>
        </p:txBody>
      </p:sp>
      <p:sp>
        <p:nvSpPr>
          <p:cNvPr id="17" name="角丸四角形吹き出し 16"/>
          <p:cNvSpPr/>
          <p:nvPr/>
        </p:nvSpPr>
        <p:spPr>
          <a:xfrm>
            <a:off x="251520" y="4149080"/>
            <a:ext cx="3096344" cy="720080"/>
          </a:xfrm>
          <a:prstGeom prst="wedgeRoundRectCallout">
            <a:avLst>
              <a:gd name="adj1" fmla="val 32836"/>
              <a:gd name="adj2" fmla="val -8572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configured:</a:t>
            </a:r>
          </a:p>
          <a:p>
            <a:pPr algn="ctr"/>
            <a:r>
              <a:rPr kumimoji="1" lang="en-US" altLang="ja-JP" sz="1400" dirty="0" smtClean="0"/>
              <a:t>MMEGI-A -&gt; of blue MME for its UEs</a:t>
            </a:r>
          </a:p>
          <a:p>
            <a:pPr algn="ctr"/>
            <a:r>
              <a:rPr kumimoji="1" lang="en-US" altLang="ja-JP" sz="1400" u="sng" dirty="0" smtClean="0"/>
              <a:t>Null-MMEGI red -&gt; of overlay </a:t>
            </a:r>
            <a:r>
              <a:rPr lang="en-US" altLang="ja-JP" sz="1400" u="sng" dirty="0" smtClean="0"/>
              <a:t>CN</a:t>
            </a:r>
            <a:endParaRPr kumimoji="1" lang="ja-JP" altLang="en-US" sz="1400" u="sng" dirty="0"/>
          </a:p>
        </p:txBody>
      </p:sp>
      <p:cxnSp>
        <p:nvCxnSpPr>
          <p:cNvPr id="18" name="直線矢印コネクタ 17"/>
          <p:cNvCxnSpPr/>
          <p:nvPr/>
        </p:nvCxnSpPr>
        <p:spPr>
          <a:xfrm flipV="1">
            <a:off x="4860032" y="3789040"/>
            <a:ext cx="1152129" cy="100811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V="1">
            <a:off x="4878145" y="4797152"/>
            <a:ext cx="0" cy="1296144"/>
          </a:xfrm>
          <a:prstGeom prst="straightConnector1">
            <a:avLst/>
          </a:prstGeom>
          <a:ln w="38100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5076056" y="5517232"/>
            <a:ext cx="2918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3. Next TAU Request </a:t>
            </a:r>
            <a:r>
              <a:rPr kumimoji="1" lang="en-US" altLang="ja-JP" sz="1400" dirty="0" smtClean="0"/>
              <a:t>(GUMMEI)</a:t>
            </a:r>
          </a:p>
        </p:txBody>
      </p:sp>
      <p:sp>
        <p:nvSpPr>
          <p:cNvPr id="21" name="角丸四角形吹き出し 20"/>
          <p:cNvSpPr/>
          <p:nvPr/>
        </p:nvSpPr>
        <p:spPr>
          <a:xfrm>
            <a:off x="5004048" y="4941168"/>
            <a:ext cx="2952328" cy="576064"/>
          </a:xfrm>
          <a:prstGeom prst="wedgeRoundRectCallout">
            <a:avLst>
              <a:gd name="adj1" fmla="val -38333"/>
              <a:gd name="adj2" fmla="val -82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Null-MMEGI of red CN causes </a:t>
            </a:r>
            <a:r>
              <a:rPr lang="en-US" altLang="ja-JP" sz="1400" dirty="0" err="1" smtClean="0"/>
              <a:t>eNB</a:t>
            </a:r>
            <a:r>
              <a:rPr lang="en-US" altLang="ja-JP" sz="1400" dirty="0" smtClean="0"/>
              <a:t> to select an MME from red CN.</a:t>
            </a:r>
            <a:endParaRPr kumimoji="1" lang="ja-JP" altLang="en-US" sz="1400" dirty="0"/>
          </a:p>
        </p:txBody>
      </p:sp>
      <p:sp>
        <p:nvSpPr>
          <p:cNvPr id="22" name="円/楕円 21"/>
          <p:cNvSpPr/>
          <p:nvPr/>
        </p:nvSpPr>
        <p:spPr>
          <a:xfrm>
            <a:off x="4686832" y="463368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419872" y="3140968"/>
            <a:ext cx="2089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4. Context Req/Resp</a:t>
            </a:r>
            <a:endParaRPr kumimoji="1" lang="en-US" altLang="ja-JP" sz="1400" dirty="0" smtClean="0"/>
          </a:p>
        </p:txBody>
      </p:sp>
      <p:cxnSp>
        <p:nvCxnSpPr>
          <p:cNvPr id="24" name="直線矢印コネクタ 23"/>
          <p:cNvCxnSpPr/>
          <p:nvPr/>
        </p:nvCxnSpPr>
        <p:spPr>
          <a:xfrm flipH="1" flipV="1">
            <a:off x="1763688" y="2636912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575676" y="3068960"/>
            <a:ext cx="1548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2. Bearer estb.</a:t>
            </a:r>
          </a:p>
          <a:p>
            <a:r>
              <a:rPr lang="en-US" altLang="ja-JP" sz="1400" dirty="0" smtClean="0"/>
              <a:t>(normal GW selection by APN)</a:t>
            </a:r>
            <a:endParaRPr kumimoji="1" lang="en-US" altLang="ja-JP" sz="1400" dirty="0" smtClean="0"/>
          </a:p>
        </p:txBody>
      </p:sp>
      <p:cxnSp>
        <p:nvCxnSpPr>
          <p:cNvPr id="26" name="直線矢印コネクタ 25"/>
          <p:cNvCxnSpPr/>
          <p:nvPr/>
        </p:nvCxnSpPr>
        <p:spPr>
          <a:xfrm flipH="1" flipV="1">
            <a:off x="1835696" y="2492896"/>
            <a:ext cx="3816424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3779912" y="2564904"/>
            <a:ext cx="1788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5</a:t>
            </a:r>
            <a:r>
              <a:rPr kumimoji="1" lang="en-US" altLang="ja-JP" dirty="0" smtClean="0"/>
              <a:t>. Bearer </a:t>
            </a:r>
            <a:r>
              <a:rPr lang="en-US" altLang="ja-JP" dirty="0" smtClean="0"/>
              <a:t>modify</a:t>
            </a:r>
            <a:endParaRPr kumimoji="1" lang="en-US" altLang="ja-JP" dirty="0" smtClean="0"/>
          </a:p>
        </p:txBody>
      </p:sp>
      <p:cxnSp>
        <p:nvCxnSpPr>
          <p:cNvPr id="28" name="直線矢印コネクタ 24"/>
          <p:cNvCxnSpPr>
            <a:stCxn id="8" idx="1"/>
          </p:cNvCxnSpPr>
          <p:nvPr/>
        </p:nvCxnSpPr>
        <p:spPr>
          <a:xfrm flipH="1">
            <a:off x="2956133" y="1990340"/>
            <a:ext cx="1002299" cy="1390123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5724128" y="2420888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5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  <p:sp>
        <p:nvSpPr>
          <p:cNvPr id="30" name="角丸四角形吹き出し 25"/>
          <p:cNvSpPr/>
          <p:nvPr/>
        </p:nvSpPr>
        <p:spPr>
          <a:xfrm>
            <a:off x="5940152" y="4221088"/>
            <a:ext cx="2952328" cy="576064"/>
          </a:xfrm>
          <a:prstGeom prst="wedgeRoundRectCallout">
            <a:avLst>
              <a:gd name="adj1" fmla="val -38333"/>
              <a:gd name="adj2" fmla="val -82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Red null-MMEGI + MME code identifies specific blue MME for context retrieval.</a:t>
            </a:r>
            <a:endParaRPr kumimoji="1" lang="ja-JP" altLang="en-US" sz="1400" dirty="0"/>
          </a:p>
        </p:txBody>
      </p:sp>
      <p:cxnSp>
        <p:nvCxnSpPr>
          <p:cNvPr id="31" name="直線矢印コネクタ 24"/>
          <p:cNvCxnSpPr/>
          <p:nvPr/>
        </p:nvCxnSpPr>
        <p:spPr>
          <a:xfrm>
            <a:off x="5220072" y="2204864"/>
            <a:ext cx="648073" cy="1030083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24"/>
          <p:cNvCxnSpPr>
            <a:endCxn id="6" idx="1"/>
          </p:cNvCxnSpPr>
          <p:nvPr/>
        </p:nvCxnSpPr>
        <p:spPr>
          <a:xfrm>
            <a:off x="3419872" y="3645024"/>
            <a:ext cx="234176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#4. MME-triggered S1-HO (NSN)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sp>
        <p:nvSpPr>
          <p:cNvPr id="7" name="TextBox 19"/>
          <p:cNvSpPr txBox="1"/>
          <p:nvPr/>
        </p:nvSpPr>
        <p:spPr>
          <a:xfrm>
            <a:off x="827584" y="1412776"/>
            <a:ext cx="50405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i-FI" dirty="0" smtClean="0"/>
              <a:t>UE</a:t>
            </a:r>
            <a:endParaRPr lang="en-US" dirty="0"/>
          </a:p>
        </p:txBody>
      </p:sp>
      <p:sp>
        <p:nvSpPr>
          <p:cNvPr id="8" name="TextBox 21"/>
          <p:cNvSpPr txBox="1"/>
          <p:nvPr/>
        </p:nvSpPr>
        <p:spPr>
          <a:xfrm>
            <a:off x="2312963" y="1412776"/>
            <a:ext cx="576064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i-FI" dirty="0" err="1" smtClean="0"/>
              <a:t>eNB</a:t>
            </a:r>
            <a:endParaRPr lang="en-US" dirty="0"/>
          </a:p>
        </p:txBody>
      </p:sp>
      <p:sp>
        <p:nvSpPr>
          <p:cNvPr id="9" name="TextBox 22"/>
          <p:cNvSpPr txBox="1"/>
          <p:nvPr/>
        </p:nvSpPr>
        <p:spPr>
          <a:xfrm>
            <a:off x="3321075" y="1412776"/>
            <a:ext cx="720080" cy="3693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i-FI" dirty="0" smtClean="0"/>
              <a:t>MME</a:t>
            </a:r>
            <a:endParaRPr lang="en-US" dirty="0"/>
          </a:p>
        </p:txBody>
      </p:sp>
      <p:sp>
        <p:nvSpPr>
          <p:cNvPr id="10" name="TextBox 23"/>
          <p:cNvSpPr txBox="1"/>
          <p:nvPr/>
        </p:nvSpPr>
        <p:spPr>
          <a:xfrm>
            <a:off x="7857579" y="3284984"/>
            <a:ext cx="936104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err="1" smtClean="0"/>
              <a:t>Overlay</a:t>
            </a:r>
            <a:r>
              <a:rPr lang="fi-FI" dirty="0" smtClean="0"/>
              <a:t> MME</a:t>
            </a:r>
            <a:endParaRPr lang="en-US" dirty="0"/>
          </a:p>
        </p:txBody>
      </p:sp>
      <p:sp>
        <p:nvSpPr>
          <p:cNvPr id="11" name="TextBox 25"/>
          <p:cNvSpPr txBox="1"/>
          <p:nvPr/>
        </p:nvSpPr>
        <p:spPr>
          <a:xfrm>
            <a:off x="6057379" y="1412776"/>
            <a:ext cx="936104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err="1" smtClean="0"/>
              <a:t>Overlay</a:t>
            </a:r>
            <a:r>
              <a:rPr lang="fi-FI" dirty="0" smtClean="0"/>
              <a:t> S/P-GW</a:t>
            </a:r>
            <a:endParaRPr lang="en-US" dirty="0"/>
          </a:p>
        </p:txBody>
      </p:sp>
      <p:sp>
        <p:nvSpPr>
          <p:cNvPr id="12" name="TextBox 26"/>
          <p:cNvSpPr txBox="1"/>
          <p:nvPr/>
        </p:nvSpPr>
        <p:spPr>
          <a:xfrm>
            <a:off x="4617219" y="1412776"/>
            <a:ext cx="936104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smtClean="0"/>
              <a:t>HSS</a:t>
            </a:r>
            <a:endParaRPr lang="en-US" dirty="0"/>
          </a:p>
        </p:txBody>
      </p:sp>
      <p:cxnSp>
        <p:nvCxnSpPr>
          <p:cNvPr id="13" name="Straight Connector 28"/>
          <p:cNvCxnSpPr>
            <a:stCxn id="7" idx="2"/>
          </p:cNvCxnSpPr>
          <p:nvPr/>
        </p:nvCxnSpPr>
        <p:spPr>
          <a:xfrm>
            <a:off x="1079612" y="1782108"/>
            <a:ext cx="36004" cy="4383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4"/>
          <p:cNvCxnSpPr/>
          <p:nvPr/>
        </p:nvCxnSpPr>
        <p:spPr>
          <a:xfrm>
            <a:off x="2600995" y="1772816"/>
            <a:ext cx="36004" cy="4383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5"/>
          <p:cNvCxnSpPr/>
          <p:nvPr/>
        </p:nvCxnSpPr>
        <p:spPr>
          <a:xfrm>
            <a:off x="3681115" y="1772816"/>
            <a:ext cx="36004" cy="4383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36"/>
          <p:cNvCxnSpPr>
            <a:stCxn id="10" idx="2"/>
          </p:cNvCxnSpPr>
          <p:nvPr/>
        </p:nvCxnSpPr>
        <p:spPr>
          <a:xfrm flipH="1">
            <a:off x="8289627" y="3931315"/>
            <a:ext cx="36004" cy="23059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8"/>
          <p:cNvCxnSpPr/>
          <p:nvPr/>
        </p:nvCxnSpPr>
        <p:spPr>
          <a:xfrm>
            <a:off x="6489427" y="2060848"/>
            <a:ext cx="0" cy="36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9"/>
          <p:cNvCxnSpPr/>
          <p:nvPr/>
        </p:nvCxnSpPr>
        <p:spPr>
          <a:xfrm>
            <a:off x="5049267" y="1772816"/>
            <a:ext cx="0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54"/>
          <p:cNvSpPr txBox="1"/>
          <p:nvPr/>
        </p:nvSpPr>
        <p:spPr>
          <a:xfrm>
            <a:off x="1115616" y="2132857"/>
            <a:ext cx="4536504" cy="369332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 smtClean="0"/>
              <a:t>0. </a:t>
            </a:r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Attach</a:t>
            </a:r>
            <a:r>
              <a:rPr lang="fi-FI" dirty="0" smtClean="0"/>
              <a:t> </a:t>
            </a:r>
            <a:r>
              <a:rPr lang="fi-FI" dirty="0" err="1" smtClean="0"/>
              <a:t>procedure</a:t>
            </a:r>
            <a:r>
              <a:rPr lang="fi-FI" dirty="0" smtClean="0"/>
              <a:t> </a:t>
            </a:r>
            <a:r>
              <a:rPr lang="fi-FI" dirty="0" err="1" smtClean="0"/>
              <a:t>completion</a:t>
            </a:r>
            <a:endParaRPr lang="en-US" dirty="0"/>
          </a:p>
        </p:txBody>
      </p:sp>
      <p:sp>
        <p:nvSpPr>
          <p:cNvPr id="20" name="Left-Right Arrow 58"/>
          <p:cNvSpPr/>
          <p:nvPr/>
        </p:nvSpPr>
        <p:spPr>
          <a:xfrm>
            <a:off x="1115616" y="2420888"/>
            <a:ext cx="5328592" cy="648072"/>
          </a:xfrm>
          <a:prstGeom prst="leftRightArrow">
            <a:avLst/>
          </a:prstGeom>
          <a:solidFill>
            <a:srgbClr val="EAEAEA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57"/>
          <p:cNvSpPr txBox="1"/>
          <p:nvPr/>
        </p:nvSpPr>
        <p:spPr>
          <a:xfrm>
            <a:off x="1259632" y="2564904"/>
            <a:ext cx="5184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smtClean="0"/>
              <a:t>PDN </a:t>
            </a:r>
            <a:r>
              <a:rPr lang="fi-FI" sz="1400" dirty="0" err="1" smtClean="0"/>
              <a:t>connenction</a:t>
            </a:r>
            <a:r>
              <a:rPr lang="fi-FI" sz="1400" dirty="0" smtClean="0"/>
              <a:t> </a:t>
            </a:r>
            <a:r>
              <a:rPr lang="fi-FI" sz="1400" dirty="0" err="1" smtClean="0"/>
              <a:t>established</a:t>
            </a:r>
            <a:r>
              <a:rPr lang="fi-FI" sz="1400" dirty="0" smtClean="0"/>
              <a:t> to </a:t>
            </a:r>
            <a:r>
              <a:rPr lang="fi-FI" sz="1400" dirty="0" err="1" smtClean="0"/>
              <a:t>overlay</a:t>
            </a:r>
            <a:r>
              <a:rPr lang="fi-FI" sz="1400" dirty="0" smtClean="0"/>
              <a:t> GW  </a:t>
            </a:r>
            <a:r>
              <a:rPr lang="fi-FI" sz="1400" dirty="0" smtClean="0">
                <a:solidFill>
                  <a:srgbClr val="FF0000"/>
                </a:solidFill>
              </a:rPr>
              <a:t>(</a:t>
            </a:r>
            <a:r>
              <a:rPr lang="fi-FI" sz="1400" dirty="0" err="1" smtClean="0">
                <a:solidFill>
                  <a:srgbClr val="FF0000"/>
                </a:solidFill>
              </a:rPr>
              <a:t>based</a:t>
            </a:r>
            <a:r>
              <a:rPr lang="fi-FI" sz="1400" dirty="0" smtClean="0">
                <a:solidFill>
                  <a:srgbClr val="FF0000"/>
                </a:solidFill>
              </a:rPr>
              <a:t> on </a:t>
            </a:r>
            <a:r>
              <a:rPr lang="fi-FI" sz="1400" dirty="0" err="1" smtClean="0">
                <a:solidFill>
                  <a:srgbClr val="FF0000"/>
                </a:solidFill>
              </a:rPr>
              <a:t>subscription</a:t>
            </a:r>
            <a:r>
              <a:rPr lang="fi-FI" sz="1400" dirty="0" smtClean="0">
                <a:solidFill>
                  <a:srgbClr val="FF0000"/>
                </a:solidFill>
              </a:rPr>
              <a:t>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60"/>
          <p:cNvCxnSpPr/>
          <p:nvPr/>
        </p:nvCxnSpPr>
        <p:spPr>
          <a:xfrm flipH="1">
            <a:off x="2600995" y="3645024"/>
            <a:ext cx="1080120" cy="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61"/>
          <p:cNvSpPr txBox="1"/>
          <p:nvPr/>
        </p:nvSpPr>
        <p:spPr>
          <a:xfrm>
            <a:off x="2627784" y="3284984"/>
            <a:ext cx="200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chemeClr val="accent6"/>
                </a:solidFill>
              </a:rPr>
              <a:t>1. </a:t>
            </a:r>
            <a:r>
              <a:rPr lang="fi-FI" dirty="0" err="1" smtClean="0">
                <a:solidFill>
                  <a:schemeClr val="accent6"/>
                </a:solidFill>
              </a:rPr>
              <a:t>Handover</a:t>
            </a:r>
            <a:r>
              <a:rPr lang="fi-FI" dirty="0" smtClean="0">
                <a:solidFill>
                  <a:schemeClr val="accent6"/>
                </a:solidFill>
              </a:rPr>
              <a:t> </a:t>
            </a:r>
            <a:r>
              <a:rPr lang="fi-FI" dirty="0" err="1" smtClean="0">
                <a:solidFill>
                  <a:schemeClr val="accent6"/>
                </a:solidFill>
              </a:rPr>
              <a:t>trigger</a:t>
            </a:r>
            <a:endParaRPr lang="en-US" sz="1400" dirty="0">
              <a:solidFill>
                <a:schemeClr val="accent6"/>
              </a:solidFill>
            </a:endParaRPr>
          </a:p>
        </p:txBody>
      </p:sp>
      <p:cxnSp>
        <p:nvCxnSpPr>
          <p:cNvPr id="24" name="Straight Arrow Connector 63"/>
          <p:cNvCxnSpPr/>
          <p:nvPr/>
        </p:nvCxnSpPr>
        <p:spPr>
          <a:xfrm>
            <a:off x="2627784" y="4005064"/>
            <a:ext cx="1152128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6"/>
          <p:cNvSpPr txBox="1"/>
          <p:nvPr/>
        </p:nvSpPr>
        <p:spPr>
          <a:xfrm>
            <a:off x="2627784" y="3645024"/>
            <a:ext cx="2176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2.Handover </a:t>
            </a:r>
            <a:r>
              <a:rPr lang="fi-FI" dirty="0" err="1" smtClean="0"/>
              <a:t>Required</a:t>
            </a:r>
            <a:endParaRPr lang="en-US" dirty="0"/>
          </a:p>
        </p:txBody>
      </p:sp>
      <p:cxnSp>
        <p:nvCxnSpPr>
          <p:cNvPr id="26" name="Straight Arrow Connector 76"/>
          <p:cNvCxnSpPr/>
          <p:nvPr/>
        </p:nvCxnSpPr>
        <p:spPr>
          <a:xfrm flipH="1">
            <a:off x="6489427" y="5517232"/>
            <a:ext cx="1800200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3"/>
          <p:cNvSpPr txBox="1"/>
          <p:nvPr/>
        </p:nvSpPr>
        <p:spPr>
          <a:xfrm>
            <a:off x="6489427" y="5157192"/>
            <a:ext cx="2654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7.Modify </a:t>
            </a:r>
            <a:r>
              <a:rPr lang="fi-FI" dirty="0" err="1" smtClean="0"/>
              <a:t>Bearer</a:t>
            </a:r>
            <a:r>
              <a:rPr lang="fi-FI" dirty="0" smtClean="0"/>
              <a:t> </a:t>
            </a:r>
            <a:r>
              <a:rPr lang="fi-FI" dirty="0" err="1" smtClean="0"/>
              <a:t>Req/Resp</a:t>
            </a:r>
            <a:endParaRPr lang="en-US" dirty="0"/>
          </a:p>
        </p:txBody>
      </p:sp>
      <p:sp>
        <p:nvSpPr>
          <p:cNvPr id="28" name="Rectangle 30"/>
          <p:cNvSpPr/>
          <p:nvPr/>
        </p:nvSpPr>
        <p:spPr>
          <a:xfrm>
            <a:off x="755576" y="2132856"/>
            <a:ext cx="5832648" cy="1152128"/>
          </a:xfrm>
          <a:prstGeom prst="rect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46"/>
          <p:cNvCxnSpPr/>
          <p:nvPr/>
        </p:nvCxnSpPr>
        <p:spPr>
          <a:xfrm>
            <a:off x="3681115" y="4293096"/>
            <a:ext cx="4608512" cy="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48"/>
          <p:cNvCxnSpPr/>
          <p:nvPr/>
        </p:nvCxnSpPr>
        <p:spPr>
          <a:xfrm>
            <a:off x="2627784" y="4653136"/>
            <a:ext cx="5688632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52"/>
          <p:cNvSpPr txBox="1"/>
          <p:nvPr/>
        </p:nvSpPr>
        <p:spPr>
          <a:xfrm>
            <a:off x="4041155" y="3933056"/>
            <a:ext cx="2991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3.Forward </a:t>
            </a:r>
            <a:r>
              <a:rPr lang="fi-FI" dirty="0" err="1" smtClean="0"/>
              <a:t>Relocation</a:t>
            </a:r>
            <a:r>
              <a:rPr lang="fi-FI" dirty="0" smtClean="0"/>
              <a:t> </a:t>
            </a:r>
            <a:r>
              <a:rPr lang="fi-FI" dirty="0" err="1" smtClean="0"/>
              <a:t>Request</a:t>
            </a:r>
            <a:endParaRPr lang="en-US" dirty="0"/>
          </a:p>
        </p:txBody>
      </p:sp>
      <p:sp>
        <p:nvSpPr>
          <p:cNvPr id="32" name="TextBox 53"/>
          <p:cNvSpPr txBox="1"/>
          <p:nvPr/>
        </p:nvSpPr>
        <p:spPr>
          <a:xfrm>
            <a:off x="4041155" y="4293096"/>
            <a:ext cx="342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4.Handover </a:t>
            </a:r>
            <a:r>
              <a:rPr lang="fi-FI" dirty="0" err="1" smtClean="0"/>
              <a:t>Request/Acknowledge</a:t>
            </a:r>
            <a:endParaRPr lang="en-US" dirty="0"/>
          </a:p>
        </p:txBody>
      </p:sp>
      <p:cxnSp>
        <p:nvCxnSpPr>
          <p:cNvPr id="33" name="Straight Arrow Connector 55"/>
          <p:cNvCxnSpPr/>
          <p:nvPr/>
        </p:nvCxnSpPr>
        <p:spPr>
          <a:xfrm>
            <a:off x="3707904" y="5085184"/>
            <a:ext cx="4608512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59"/>
          <p:cNvSpPr txBox="1"/>
          <p:nvPr/>
        </p:nvSpPr>
        <p:spPr>
          <a:xfrm>
            <a:off x="4067944" y="4725144"/>
            <a:ext cx="31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5.Forward </a:t>
            </a:r>
            <a:r>
              <a:rPr lang="fi-FI" dirty="0" err="1" smtClean="0"/>
              <a:t>Relocation</a:t>
            </a:r>
            <a:r>
              <a:rPr lang="fi-FI" dirty="0" smtClean="0"/>
              <a:t> </a:t>
            </a:r>
            <a:r>
              <a:rPr lang="fi-FI" dirty="0" err="1" smtClean="0"/>
              <a:t>Response</a:t>
            </a:r>
            <a:endParaRPr lang="en-US" dirty="0"/>
          </a:p>
        </p:txBody>
      </p:sp>
      <p:cxnSp>
        <p:nvCxnSpPr>
          <p:cNvPr id="35" name="Straight Arrow Connector 62"/>
          <p:cNvCxnSpPr/>
          <p:nvPr/>
        </p:nvCxnSpPr>
        <p:spPr>
          <a:xfrm>
            <a:off x="2627784" y="5517232"/>
            <a:ext cx="108012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67"/>
          <p:cNvSpPr txBox="1"/>
          <p:nvPr/>
        </p:nvSpPr>
        <p:spPr>
          <a:xfrm>
            <a:off x="2600995" y="5085184"/>
            <a:ext cx="2297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6.Handover </a:t>
            </a:r>
            <a:r>
              <a:rPr lang="fi-FI" dirty="0" err="1" smtClean="0"/>
              <a:t>Command</a:t>
            </a:r>
            <a:endParaRPr lang="en-US" dirty="0"/>
          </a:p>
        </p:txBody>
      </p:sp>
      <p:cxnSp>
        <p:nvCxnSpPr>
          <p:cNvPr id="37" name="Straight Arrow Connector 77"/>
          <p:cNvCxnSpPr/>
          <p:nvPr/>
        </p:nvCxnSpPr>
        <p:spPr>
          <a:xfrm>
            <a:off x="5049267" y="6165304"/>
            <a:ext cx="3240360" cy="0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81"/>
          <p:cNvSpPr txBox="1"/>
          <p:nvPr/>
        </p:nvSpPr>
        <p:spPr>
          <a:xfrm>
            <a:off x="5076056" y="5805264"/>
            <a:ext cx="36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9.Update </a:t>
            </a:r>
            <a:r>
              <a:rPr lang="fi-FI" dirty="0" err="1" smtClean="0"/>
              <a:t>Location</a:t>
            </a:r>
            <a:r>
              <a:rPr lang="fi-FI" dirty="0" smtClean="0"/>
              <a:t> </a:t>
            </a:r>
            <a:r>
              <a:rPr lang="fi-FI" dirty="0" err="1" smtClean="0"/>
              <a:t>Request/Response</a:t>
            </a:r>
            <a:endParaRPr lang="en-US" dirty="0"/>
          </a:p>
        </p:txBody>
      </p:sp>
      <p:sp>
        <p:nvSpPr>
          <p:cNvPr id="39" name="Left Brace 94"/>
          <p:cNvSpPr/>
          <p:nvPr/>
        </p:nvSpPr>
        <p:spPr>
          <a:xfrm>
            <a:off x="2339752" y="3789040"/>
            <a:ext cx="333751" cy="2232248"/>
          </a:xfrm>
          <a:prstGeom prst="leftBrace">
            <a:avLst>
              <a:gd name="adj1" fmla="val 0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角丸四角形吹き出し 20"/>
          <p:cNvSpPr/>
          <p:nvPr/>
        </p:nvSpPr>
        <p:spPr>
          <a:xfrm>
            <a:off x="107504" y="3429000"/>
            <a:ext cx="1908720" cy="792088"/>
          </a:xfrm>
          <a:prstGeom prst="wedgeRoundRectCallout">
            <a:avLst>
              <a:gd name="adj1" fmla="val 84357"/>
              <a:gd name="adj2" fmla="val -39834"/>
              <a:gd name="adj3" fmla="val 16667"/>
            </a:avLst>
          </a:prstGeom>
          <a:solidFill>
            <a:schemeClr val="accent6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fi-FI" altLang="ja-JP" sz="1200" dirty="0" smtClean="0"/>
              <a:t>New </a:t>
            </a:r>
            <a:r>
              <a:rPr kumimoji="1" lang="fi-FI" altLang="ja-JP" sz="1200" dirty="0" err="1" smtClean="0"/>
              <a:t>procedure</a:t>
            </a:r>
            <a:r>
              <a:rPr kumimoji="1" lang="fi-FI" altLang="ja-JP" sz="1200" dirty="0" smtClean="0"/>
              <a:t>, </a:t>
            </a:r>
            <a:r>
              <a:rPr kumimoji="1" lang="fi-FI" altLang="ja-JP" sz="1200" dirty="0" err="1" smtClean="0"/>
              <a:t>triggered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by</a:t>
            </a:r>
            <a:r>
              <a:rPr kumimoji="1" lang="fi-FI" altLang="ja-JP" sz="1200" dirty="0" smtClean="0"/>
              <a:t> MME </a:t>
            </a:r>
            <a:r>
              <a:rPr kumimoji="1" lang="fi-FI" altLang="ja-JP" sz="1200" dirty="0" err="1" smtClean="0"/>
              <a:t>after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Attach</a:t>
            </a:r>
            <a:r>
              <a:rPr kumimoji="1" lang="fi-FI" altLang="ja-JP" sz="1200" dirty="0" smtClean="0"/>
              <a:t> is </a:t>
            </a:r>
            <a:r>
              <a:rPr kumimoji="1" lang="fi-FI" altLang="ja-JP" sz="1200" dirty="0" err="1" smtClean="0"/>
              <a:t>completed</a:t>
            </a:r>
            <a:endParaRPr kumimoji="1" lang="ja-JP" altLang="en-US" sz="1200" dirty="0"/>
          </a:p>
        </p:txBody>
      </p:sp>
      <p:sp>
        <p:nvSpPr>
          <p:cNvPr id="41" name="角丸四角形吹き出し 20"/>
          <p:cNvSpPr/>
          <p:nvPr/>
        </p:nvSpPr>
        <p:spPr>
          <a:xfrm>
            <a:off x="107504" y="4509120"/>
            <a:ext cx="2088232" cy="2160240"/>
          </a:xfrm>
          <a:prstGeom prst="wedgeRoundRectCallout">
            <a:avLst>
              <a:gd name="adj1" fmla="val 58455"/>
              <a:gd name="adj2" fmla="val -24086"/>
              <a:gd name="adj3" fmla="val 16667"/>
            </a:avLst>
          </a:prstGeom>
          <a:solidFill>
            <a:srgbClr val="BF95DF"/>
          </a:solidFill>
          <a:ln>
            <a:solidFill>
              <a:srgbClr val="7030A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fi-FI" altLang="ja-JP" sz="1200" dirty="0" err="1" smtClean="0"/>
              <a:t>Serving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cell</a:t>
            </a:r>
            <a:r>
              <a:rPr kumimoji="1" lang="fi-FI" altLang="ja-JP" sz="1200" dirty="0" smtClean="0"/>
              <a:t> and  </a:t>
            </a:r>
            <a:r>
              <a:rPr kumimoji="1" lang="fi-FI" altLang="ja-JP" sz="1200" dirty="0" err="1" smtClean="0"/>
              <a:t>eNB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does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not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change</a:t>
            </a:r>
            <a:r>
              <a:rPr kumimoji="1" lang="fi-FI" altLang="ja-JP" sz="1200" dirty="0" smtClean="0"/>
              <a:t>.  </a:t>
            </a:r>
            <a:r>
              <a:rPr kumimoji="1" lang="fi-FI" altLang="ja-JP" sz="1200" dirty="0" err="1" smtClean="0"/>
              <a:t>Procedure</a:t>
            </a:r>
            <a:r>
              <a:rPr kumimoji="1" lang="fi-FI" altLang="ja-JP" sz="1200" dirty="0" smtClean="0"/>
              <a:t> is </a:t>
            </a:r>
            <a:r>
              <a:rPr kumimoji="1" lang="fi-FI" altLang="ja-JP" sz="1200" dirty="0" err="1" smtClean="0"/>
              <a:t>modified/simplified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compared</a:t>
            </a:r>
            <a:r>
              <a:rPr kumimoji="1" lang="fi-FI" altLang="ja-JP" sz="1200" dirty="0" smtClean="0"/>
              <a:t> to </a:t>
            </a:r>
            <a:r>
              <a:rPr kumimoji="1" lang="fi-FI" altLang="ja-JP" sz="1200" dirty="0" err="1" smtClean="0"/>
              <a:t>normal</a:t>
            </a:r>
            <a:r>
              <a:rPr kumimoji="1" lang="fi-FI" altLang="ja-JP" sz="1200" dirty="0" smtClean="0"/>
              <a:t> S1HO.</a:t>
            </a:r>
            <a:br>
              <a:rPr kumimoji="1" lang="fi-FI" altLang="ja-JP" sz="1200" dirty="0" smtClean="0"/>
            </a:br>
            <a:endParaRPr kumimoji="1" lang="fi-FI" altLang="ja-JP" sz="1200" dirty="0" smtClean="0"/>
          </a:p>
          <a:p>
            <a:r>
              <a:rPr kumimoji="1" lang="fi-FI" altLang="ja-JP" sz="1200" dirty="0" err="1" smtClean="0"/>
              <a:t>Following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steps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can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be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skipped</a:t>
            </a:r>
            <a:r>
              <a:rPr kumimoji="1" lang="fi-FI" altLang="ja-JP" sz="1200" dirty="0" smtClean="0"/>
              <a:t> and </a:t>
            </a:r>
            <a:r>
              <a:rPr kumimoji="1" lang="fi-FI" altLang="ja-JP" sz="1200" dirty="0" err="1" smtClean="0"/>
              <a:t>not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shown</a:t>
            </a:r>
            <a:r>
              <a:rPr kumimoji="1" lang="fi-FI" altLang="ja-JP" sz="1200" dirty="0" smtClean="0"/>
              <a:t> in </a:t>
            </a:r>
            <a:r>
              <a:rPr kumimoji="1" lang="fi-FI" altLang="ja-JP" sz="1200" dirty="0" err="1" smtClean="0"/>
              <a:t>figure</a:t>
            </a:r>
            <a:r>
              <a:rPr kumimoji="1" lang="fi-FI" altLang="ja-JP" sz="1200" dirty="0" smtClean="0"/>
              <a:t> : </a:t>
            </a:r>
            <a:r>
              <a:rPr kumimoji="1" lang="fi-FI" altLang="ja-JP" sz="1200" dirty="0" err="1" smtClean="0"/>
              <a:t>measurements</a:t>
            </a:r>
            <a:r>
              <a:rPr kumimoji="1" lang="fi-FI" altLang="ja-JP" sz="1200" dirty="0" smtClean="0"/>
              <a:t>, data </a:t>
            </a:r>
            <a:r>
              <a:rPr kumimoji="1" lang="fi-FI" altLang="ja-JP" sz="1200" dirty="0" err="1" smtClean="0"/>
              <a:t>forwarding</a:t>
            </a:r>
            <a:r>
              <a:rPr kumimoji="1" lang="fi-FI" altLang="ja-JP" sz="1200" dirty="0" smtClean="0"/>
              <a:t>, status </a:t>
            </a:r>
            <a:r>
              <a:rPr kumimoji="1" lang="fi-FI" altLang="ja-JP" sz="1200" dirty="0" err="1" smtClean="0"/>
              <a:t>transfer</a:t>
            </a:r>
            <a:r>
              <a:rPr kumimoji="1" lang="fi-FI" altLang="ja-JP" sz="1200" dirty="0" smtClean="0"/>
              <a:t>, SGW </a:t>
            </a:r>
            <a:r>
              <a:rPr kumimoji="1" lang="fi-FI" altLang="ja-JP" sz="1200" dirty="0" err="1" smtClean="0"/>
              <a:t>relocation</a:t>
            </a:r>
            <a:r>
              <a:rPr kumimoji="1" lang="fi-FI" altLang="ja-JP" sz="1200" dirty="0" smtClean="0"/>
              <a:t> , </a:t>
            </a:r>
            <a:r>
              <a:rPr kumimoji="1" lang="fi-FI" altLang="ja-JP" sz="1200" dirty="0" err="1" smtClean="0"/>
              <a:t>handover</a:t>
            </a:r>
            <a:r>
              <a:rPr kumimoji="1" lang="fi-FI" altLang="ja-JP" sz="1200" dirty="0" smtClean="0"/>
              <a:t> </a:t>
            </a:r>
            <a:r>
              <a:rPr kumimoji="1" lang="fi-FI" altLang="ja-JP" sz="1200" dirty="0" err="1" smtClean="0"/>
              <a:t>notification</a:t>
            </a:r>
            <a:r>
              <a:rPr kumimoji="1" lang="fi-FI" altLang="ja-JP" sz="1400" dirty="0" smtClean="0"/>
              <a:t>.</a:t>
            </a:r>
            <a:endParaRPr kumimoji="1" lang="ja-JP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Evaluation of Alternatives</a:t>
            </a:r>
            <a:endParaRPr kumimoji="1"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kumimoji="1" lang="en-US" altLang="ja-JP" dirty="0" smtClean="0"/>
              <a:t>We propose that alt.1 is the best solution.</a:t>
            </a:r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8258277"/>
              </p:ext>
            </p:extLst>
          </p:nvPr>
        </p:nvGraphicFramePr>
        <p:xfrm>
          <a:off x="323528" y="1808925"/>
          <a:ext cx="8496943" cy="4943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221"/>
                <a:gridCol w="2427698"/>
                <a:gridCol w="5549024"/>
              </a:tblGrid>
              <a:tr h="737643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Alternatives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Pros</a:t>
                      </a:r>
                    </a:p>
                    <a:p>
                      <a:r>
                        <a:rPr kumimoji="1" lang="en-US" altLang="ja-JP" sz="1400" dirty="0" smtClean="0"/>
                        <a:t>Cons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934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Redirection + Identification Req/Resp (DOCOMO/Cisco)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r>
                        <a:rPr kumimoji="1" lang="en-US" altLang="ja-JP" sz="1400" baseline="0" dirty="0" smtClean="0"/>
                        <a:t>- Faster (Bearer establishment is needed only 1 time)</a:t>
                      </a:r>
                    </a:p>
                    <a:p>
                      <a:r>
                        <a:rPr kumimoji="1" lang="en-US" altLang="ja-JP" sz="1400" baseline="0" dirty="0" smtClean="0"/>
                        <a:t>- Take some of the same procedures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043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2</a:t>
                      </a:r>
                      <a:endParaRPr kumimoji="1" lang="ja-JP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Redirection after AIR/AIA (DOCOMO) </a:t>
                      </a:r>
                      <a:endParaRPr kumimoji="1" lang="ja-JP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Fastest</a:t>
                      </a:r>
                      <a:r>
                        <a:rPr kumimoji="1" lang="en-US" altLang="ja-JP" sz="1400" baseline="0" dirty="0" smtClean="0"/>
                        <a:t> (ULR/ULA with 1</a:t>
                      </a:r>
                      <a:r>
                        <a:rPr kumimoji="1" lang="en-US" altLang="ja-JP" sz="1400" baseline="30000" dirty="0" smtClean="0"/>
                        <a:t>st</a:t>
                      </a:r>
                      <a:r>
                        <a:rPr kumimoji="1" lang="en-US" altLang="ja-JP" sz="1400" baseline="0" dirty="0" smtClean="0"/>
                        <a:t> MME can be omitted)</a:t>
                      </a:r>
                      <a:endParaRPr kumimoji="1" lang="en-US" altLang="ja-JP" sz="1400" dirty="0" smtClean="0"/>
                    </a:p>
                    <a:p>
                      <a:r>
                        <a:rPr kumimoji="1" lang="en-US" altLang="ja-JP" sz="1400" dirty="0" smtClean="0"/>
                        <a:t>- Bigger HSS</a:t>
                      </a:r>
                      <a:r>
                        <a:rPr kumimoji="1" lang="en-US" altLang="ja-JP" sz="1400" baseline="0" dirty="0" smtClean="0"/>
                        <a:t> impact expected</a:t>
                      </a:r>
                    </a:p>
                    <a:p>
                      <a:r>
                        <a:rPr kumimoji="1" lang="en-US" altLang="ja-JP" sz="1400" baseline="0" dirty="0" smtClean="0"/>
                        <a:t>- Security authorization would delay than usual</a:t>
                      </a:r>
                      <a:endParaRPr kumimoji="1" lang="en-US" altLang="ja-JP" sz="14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3-1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Specific GUTI + Non-broadcast TAI (ZTE)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- No impacts on eNB</a:t>
                      </a:r>
                      <a:endParaRPr kumimoji="1" lang="en-US" altLang="ja-JP" sz="1400" dirty="0" smtClean="0"/>
                    </a:p>
                    <a:p>
                      <a:r>
                        <a:rPr kumimoji="1" lang="en-US" altLang="ja-JP" sz="1400" dirty="0" smtClean="0"/>
                        <a:t>- All MMEs must store</a:t>
                      </a:r>
                      <a:r>
                        <a:rPr kumimoji="1" lang="en-US" altLang="ja-JP" sz="1400" baseline="0" dirty="0" smtClean="0"/>
                        <a:t> the list of GUTI for each MME in the overlay network MME pool.</a:t>
                      </a:r>
                    </a:p>
                    <a:p>
                      <a:r>
                        <a:rPr kumimoji="1" lang="en-US" altLang="ja-JP" sz="1400" dirty="0" smtClean="0"/>
                        <a:t>- All MMEs and eNBs must have complex pre-configurations</a:t>
                      </a:r>
                      <a:r>
                        <a:rPr kumimoji="1" lang="en-US" altLang="ja-JP" sz="1400" baseline="0" dirty="0" smtClean="0"/>
                        <a:t> about GUTIs (MMEGIs). </a:t>
                      </a:r>
                    </a:p>
                    <a:p>
                      <a:r>
                        <a:rPr kumimoji="1" lang="en-US" altLang="ja-JP" sz="1400" baseline="0" dirty="0" smtClean="0"/>
                        <a:t>  -&gt; This may lead to exhaustion of MMEGIs in network.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- May not be simple to apply this to 2G/3G where the NNI field </a:t>
                      </a:r>
                      <a:r>
                        <a:rPr kumimoji="1" lang="en-US" altLang="ja-JP" sz="1400" baseline="0" dirty="0" smtClean="0"/>
                        <a:t>structure is not well defined.</a:t>
                      </a:r>
                      <a:endParaRPr kumimoji="1" lang="en-US" altLang="ja-JP" sz="14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3-2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null-MMEGI (Huawei)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MME-triggered S1-HO (NSN)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- There may be some difficulties about selecting overlay SGW in the normal Attach procedure (if normal and overlay pools are different).</a:t>
                      </a:r>
                      <a:endParaRPr kumimoji="1" lang="en-US" altLang="ja-JP" sz="14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角丸四角形 7"/>
          <p:cNvSpPr/>
          <p:nvPr/>
        </p:nvSpPr>
        <p:spPr>
          <a:xfrm>
            <a:off x="251520" y="2564904"/>
            <a:ext cx="8640960" cy="7200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REVISED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Clarification of #1 in each scenario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吹き出し 25"/>
          <p:cNvSpPr/>
          <p:nvPr/>
        </p:nvSpPr>
        <p:spPr>
          <a:xfrm>
            <a:off x="395536" y="5733256"/>
            <a:ext cx="3096344" cy="936104"/>
          </a:xfrm>
          <a:prstGeom prst="wedgeRoundRectCallout">
            <a:avLst>
              <a:gd name="adj1" fmla="val 68173"/>
              <a:gd name="adj2" fmla="val -2357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IMSI Attach is converted into </a:t>
            </a:r>
            <a:r>
              <a:rPr kumimoji="1" lang="en-US" altLang="ja-JP" sz="1400" u="sng" dirty="0" smtClean="0"/>
              <a:t>GUTI Attach</a:t>
            </a:r>
            <a:r>
              <a:rPr lang="en-US" altLang="ja-JP" sz="1400" dirty="0" smtClean="0"/>
              <a:t>, and eNB </a:t>
            </a:r>
            <a:r>
              <a:rPr lang="en-US" altLang="ja-JP" sz="1400" u="sng" dirty="0" smtClean="0"/>
              <a:t>select the right pool and pick one of the overlay MMEs</a:t>
            </a:r>
            <a:r>
              <a:rPr lang="en-US" altLang="ja-JP" sz="1400" dirty="0" smtClean="0"/>
              <a:t> according to “Core Network Type”.</a:t>
            </a:r>
            <a:endParaRPr kumimoji="1"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1) IMSI Attach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339752" y="5157192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547664" y="393305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Reroute Command 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(NAS, Core Network Type, 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H="1">
            <a:off x="4932040" y="3789040"/>
            <a:ext cx="1152128" cy="96281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H="1" flipV="1">
            <a:off x="3131840" y="3645024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stCxn id="6" idx="3"/>
            <a:endCxn id="9" idx="1"/>
          </p:cNvCxnSpPr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4086697" y="295110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4</a:t>
            </a:r>
            <a:r>
              <a:rPr kumimoji="1" lang="en-US" altLang="ja-JP" dirty="0" smtClean="0">
                <a:solidFill>
                  <a:srgbClr val="FF0000"/>
                </a:solidFill>
              </a:rPr>
              <a:t>. Identification Req/Resp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(Security Context)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8" name="上下矢印 37"/>
          <p:cNvSpPr/>
          <p:nvPr/>
        </p:nvSpPr>
        <p:spPr>
          <a:xfrm rot="1787655">
            <a:off x="5597442" y="3658673"/>
            <a:ext cx="742901" cy="2586080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923928" y="3717032"/>
            <a:ext cx="1830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Attach Request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(GUTI)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220073" y="5877272"/>
            <a:ext cx="3744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5. (Optional) NAS Security Mode Command </a:t>
            </a:r>
            <a:r>
              <a:rPr lang="en-US" altLang="ja-JP" dirty="0" smtClean="0"/>
              <a:t>between Overlay MME and UE, and continue Attach procedure.</a:t>
            </a:r>
          </a:p>
        </p:txBody>
      </p:sp>
      <p:sp>
        <p:nvSpPr>
          <p:cNvPr id="41" name="ドーナツ 40"/>
          <p:cNvSpPr/>
          <p:nvPr/>
        </p:nvSpPr>
        <p:spPr>
          <a:xfrm>
            <a:off x="5364088" y="4581128"/>
            <a:ext cx="936104" cy="936000"/>
          </a:xfrm>
          <a:prstGeom prst="don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0" name="角丸四角形吹き出し 39"/>
          <p:cNvSpPr/>
          <p:nvPr/>
        </p:nvSpPr>
        <p:spPr>
          <a:xfrm>
            <a:off x="6660232" y="4581128"/>
            <a:ext cx="2160240" cy="1008112"/>
          </a:xfrm>
          <a:prstGeom prst="wedgeRoundRectCallout">
            <a:avLst>
              <a:gd name="adj1" fmla="val -67322"/>
              <a:gd name="adj2" fmla="val -6800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It is possible for Overlay MME to communicate with UE by using first MME’s Security Key.</a:t>
            </a:r>
            <a:endParaRPr kumimoji="1" lang="en-US" altLang="ja-JP" sz="1400" dirty="0" smtClean="0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15</a:t>
            </a:fld>
            <a:endParaRPr kumimoji="1" lang="ja-JP" altLang="en-US" dirty="0"/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0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28"/>
          <p:cNvSpPr txBox="1"/>
          <p:nvPr/>
        </p:nvSpPr>
        <p:spPr>
          <a:xfrm>
            <a:off x="5538543" y="2316765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7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2) GUTI Attach</a:t>
            </a:r>
            <a:endParaRPr kumimoji="1" lang="ja-JP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90316"/>
            <a:ext cx="62769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線コネクタ 5"/>
          <p:cNvCxnSpPr/>
          <p:nvPr/>
        </p:nvCxnSpPr>
        <p:spPr>
          <a:xfrm>
            <a:off x="2613429" y="3861048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 flipH="1">
            <a:off x="2631185" y="4293096"/>
            <a:ext cx="144903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7320583" y="1844824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9" name="直線コネクタ 8"/>
          <p:cNvCxnSpPr>
            <a:stCxn id="8" idx="2"/>
          </p:cNvCxnSpPr>
          <p:nvPr/>
        </p:nvCxnSpPr>
        <p:spPr>
          <a:xfrm>
            <a:off x="7716627" y="2368044"/>
            <a:ext cx="0" cy="28611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4125597" y="3861048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角丸四角形吹き出し 11"/>
          <p:cNvSpPr/>
          <p:nvPr/>
        </p:nvSpPr>
        <p:spPr>
          <a:xfrm>
            <a:off x="6888535" y="2924944"/>
            <a:ext cx="1872208" cy="576064"/>
          </a:xfrm>
          <a:prstGeom prst="wedgeRoundRectCallout">
            <a:avLst>
              <a:gd name="adj1" fmla="val -69049"/>
              <a:gd name="adj2" fmla="val 6081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694175" y="4031274"/>
            <a:ext cx="363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(Attach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2640063" y="5013176"/>
            <a:ext cx="504056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693965" y="472514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Attach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スライド番号プレースホル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3) TAU/RAU</a:t>
            </a:r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018" y="1459036"/>
            <a:ext cx="8881478" cy="355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線コネクタ 5"/>
          <p:cNvCxnSpPr/>
          <p:nvPr/>
        </p:nvCxnSpPr>
        <p:spPr>
          <a:xfrm>
            <a:off x="2249988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456368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635130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角丸四角形吹き出し 9"/>
          <p:cNvSpPr/>
          <p:nvPr/>
        </p:nvSpPr>
        <p:spPr>
          <a:xfrm>
            <a:off x="683568" y="4005064"/>
            <a:ext cx="1872208" cy="288032"/>
          </a:xfrm>
          <a:prstGeom prst="wedgeRoundRectCallout">
            <a:avLst>
              <a:gd name="adj1" fmla="val 36436"/>
              <a:gd name="adj2" fmla="val 964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No need to perform</a:t>
            </a:r>
            <a:endParaRPr kumimoji="1" lang="ja-JP" altLang="en-US" sz="1400" dirty="0"/>
          </a:p>
        </p:txBody>
      </p:sp>
      <p:sp>
        <p:nvSpPr>
          <p:cNvPr id="11" name="角丸四角形吹き出し 10"/>
          <p:cNvSpPr/>
          <p:nvPr/>
        </p:nvSpPr>
        <p:spPr>
          <a:xfrm>
            <a:off x="5652120" y="3573016"/>
            <a:ext cx="1800200" cy="576064"/>
          </a:xfrm>
          <a:prstGeom prst="wedgeRoundRectCallout">
            <a:avLst>
              <a:gd name="adj1" fmla="val -69049"/>
              <a:gd name="adj2" fmla="val 6081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2" name="角丸四角形吹き出し 11"/>
          <p:cNvSpPr/>
          <p:nvPr/>
        </p:nvSpPr>
        <p:spPr>
          <a:xfrm>
            <a:off x="5796136" y="4653136"/>
            <a:ext cx="2736304" cy="576064"/>
          </a:xfrm>
          <a:prstGeom prst="wedgeRoundRectCallout">
            <a:avLst>
              <a:gd name="adj1" fmla="val -61965"/>
              <a:gd name="adj2" fmla="val -155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Indicating failure due to the mismatch of “Core Network Type”</a:t>
            </a:r>
            <a:endParaRPr kumimoji="1" lang="ja-JP" altLang="en-US" sz="1400" dirty="0"/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2267744" y="5445224"/>
            <a:ext cx="115212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2294347" y="5184351"/>
            <a:ext cx="3384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(TAU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716016" y="3212976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8" name="直線コネクタ 17"/>
          <p:cNvCxnSpPr>
            <a:stCxn id="17" idx="2"/>
          </p:cNvCxnSpPr>
          <p:nvPr/>
        </p:nvCxnSpPr>
        <p:spPr>
          <a:xfrm>
            <a:off x="5112060" y="3736196"/>
            <a:ext cx="0" cy="28611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2285850" y="6145559"/>
            <a:ext cx="2808312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2339752" y="5857527"/>
            <a:ext cx="1108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TAU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9" name="スライド番号プレースホルダ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  <p:sp>
        <p:nvSpPr>
          <p:cNvPr id="20" name="角丸四角形 19"/>
          <p:cNvSpPr/>
          <p:nvPr/>
        </p:nvSpPr>
        <p:spPr>
          <a:xfrm>
            <a:off x="5796136" y="5661248"/>
            <a:ext cx="3024336" cy="7200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 smtClean="0"/>
              <a:t>RAU takes (almost) the same procedure</a:t>
            </a:r>
            <a:endParaRPr kumimoji="1" lang="ja-JP" altLang="en-US" sz="2400" dirty="0"/>
          </a:p>
        </p:txBody>
      </p:sp>
      <p:sp>
        <p:nvSpPr>
          <p:cNvPr id="21" name="円/楕円 20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REVISED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3) TAU/RAU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Open Issue</a:t>
            </a:r>
          </a:p>
          <a:p>
            <a:pPr lvl="1"/>
            <a:r>
              <a:rPr lang="en-US" altLang="ja-JP" dirty="0" smtClean="0"/>
              <a:t>Some optimizations may be needed to reduce inter-RAT TAU/RAU and redirection.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4) Service Request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NAS messages are always sent to overlay MME from eNB.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545185"/>
            <a:ext cx="4749854" cy="204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角丸四角形吹き出し 6"/>
          <p:cNvSpPr/>
          <p:nvPr/>
        </p:nvSpPr>
        <p:spPr>
          <a:xfrm>
            <a:off x="5940152" y="3185145"/>
            <a:ext cx="1584176" cy="360040"/>
          </a:xfrm>
          <a:prstGeom prst="wedgeRoundRectCallout">
            <a:avLst>
              <a:gd name="adj1" fmla="val -25405"/>
              <a:gd name="adj2" fmla="val 10273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Overlay MME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Conclusions from the offline session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Full-set of functionality will be needed.</a:t>
            </a:r>
          </a:p>
          <a:p>
            <a:r>
              <a:rPr lang="en-US" altLang="ja-JP" dirty="0" smtClean="0"/>
              <a:t>Multi-meeting work will be needed.</a:t>
            </a:r>
          </a:p>
          <a:p>
            <a:endParaRPr kumimoji="1" lang="en-US" altLang="ja-JP" dirty="0"/>
          </a:p>
          <a:p>
            <a:pPr>
              <a:buFont typeface="Wingdings"/>
              <a:buChar char="à"/>
            </a:pPr>
            <a:r>
              <a:rPr lang="en-US" altLang="ja-JP" dirty="0" smtClean="0">
                <a:sym typeface="Wingdings" pitchFamily="2" charset="2"/>
              </a:rPr>
              <a:t>(Potentially) a new WI for Rel-13</a:t>
            </a:r>
          </a:p>
          <a:p>
            <a:pPr>
              <a:buFont typeface="Wingdings"/>
              <a:buChar char="à"/>
            </a:pPr>
            <a:r>
              <a:rPr lang="en-US" altLang="ja-JP" dirty="0" smtClean="0">
                <a:sym typeface="Wingdings" pitchFamily="2" charset="2"/>
              </a:rPr>
              <a:t>After SA2#100, NTT DOCOMO will initiate activities to progress the work / facilitate technical discussion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altLang="ja-JP" dirty="0" smtClean="0"/>
              <a:t>5) Intra-RAT Idle Mode Mobility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GUTI/P-TMSI never change??</a:t>
            </a:r>
            <a:endParaRPr lang="ja-JP" altLang="en-US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altLang="ja-JP" dirty="0" smtClean="0"/>
              <a:t>6) Inter-RAT Idle Mode mobility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GUTI/P-TMSI never change??</a:t>
            </a:r>
            <a:endParaRPr lang="ja-JP" altLang="en-US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7) Handover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754262"/>
              </p:ext>
            </p:extLst>
          </p:nvPr>
        </p:nvGraphicFramePr>
        <p:xfrm>
          <a:off x="-51218" y="1124744"/>
          <a:ext cx="9213624" cy="5256584"/>
        </p:xfrm>
        <a:graphic>
          <a:graphicData uri="http://schemas.openxmlformats.org/presentationml/2006/ole">
            <p:oleObj spid="_x0000_s1031" name="Picture" r:id="rId3" imgW="6012588" imgH="3423512" progId="Word.Picture.8">
              <p:embed/>
            </p:oleObj>
          </a:graphicData>
        </a:graphic>
      </p:graphicFrame>
      <p:sp>
        <p:nvSpPr>
          <p:cNvPr id="9" name="角丸四角形吹き出し 8"/>
          <p:cNvSpPr/>
          <p:nvPr/>
        </p:nvSpPr>
        <p:spPr>
          <a:xfrm>
            <a:off x="323528" y="3356992"/>
            <a:ext cx="3888432" cy="576064"/>
          </a:xfrm>
          <a:prstGeom prst="wedgeRoundRectCallout">
            <a:avLst>
              <a:gd name="adj1" fmla="val 30157"/>
              <a:gd name="adj2" fmla="val -75801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bg1"/>
                </a:solidFill>
              </a:rPr>
              <a:t>Appropriate MME/SGSN selection based on  “Core Network Type” in Subscription Data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  <p:sp>
        <p:nvSpPr>
          <p:cNvPr id="10" name="角丸四角形吹き出し 9"/>
          <p:cNvSpPr/>
          <p:nvPr/>
        </p:nvSpPr>
        <p:spPr>
          <a:xfrm>
            <a:off x="4932040" y="2348880"/>
            <a:ext cx="1944216" cy="288032"/>
          </a:xfrm>
          <a:prstGeom prst="wedgeRoundRectCallout">
            <a:avLst>
              <a:gd name="adj1" fmla="val -54826"/>
              <a:gd name="adj2" fmla="val -31468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bg1"/>
                </a:solidFill>
              </a:rPr>
              <a:t>Overlay MME/SGSN</a:t>
            </a:r>
            <a:endParaRPr lang="ja-JP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8) SGW/PGW/GGSN selection</a:t>
            </a:r>
            <a:br>
              <a:rPr lang="en-US" altLang="ja-JP" dirty="0" smtClean="0"/>
            </a:br>
            <a:r>
              <a:rPr lang="en-US" altLang="ja-JP" sz="3600" dirty="0" smtClean="0"/>
              <a:t>~ 1. DNS solution ~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755576" y="1608958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/SGSN</a:t>
            </a:r>
          </a:p>
        </p:txBody>
      </p:sp>
      <p:cxnSp>
        <p:nvCxnSpPr>
          <p:cNvPr id="8" name="直線コネクタ 7"/>
          <p:cNvCxnSpPr/>
          <p:nvPr/>
        </p:nvCxnSpPr>
        <p:spPr>
          <a:xfrm>
            <a:off x="1287128" y="2113014"/>
            <a:ext cx="0" cy="4340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/>
          <p:cNvSpPr/>
          <p:nvPr/>
        </p:nvSpPr>
        <p:spPr>
          <a:xfrm>
            <a:off x="7092280" y="1608958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DNS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Server</a:t>
            </a:r>
            <a:endParaRPr kumimoji="1" lang="en-US" altLang="ja-JP" dirty="0" smtClean="0">
              <a:solidFill>
                <a:schemeClr val="bg1"/>
              </a:solidFill>
            </a:endParaRPr>
          </a:p>
        </p:txBody>
      </p:sp>
      <p:cxnSp>
        <p:nvCxnSpPr>
          <p:cNvPr id="10" name="直線コネクタ 9"/>
          <p:cNvCxnSpPr>
            <a:stCxn id="9" idx="2"/>
          </p:cNvCxnSpPr>
          <p:nvPr/>
        </p:nvCxnSpPr>
        <p:spPr>
          <a:xfrm>
            <a:off x="7632340" y="2113014"/>
            <a:ext cx="0" cy="4340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79512" y="2492896"/>
            <a:ext cx="111612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395536" y="2185119"/>
            <a:ext cx="669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/>
              <a:t>Attach</a:t>
            </a:r>
            <a:endParaRPr kumimoji="1" lang="ja-JP" altLang="en-US" sz="1400" b="1" dirty="0" smtClean="0"/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1287128" y="3068960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1508921" y="2761183"/>
            <a:ext cx="29754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DNS: NAPTR Query (APN-FQDN)</a:t>
            </a:r>
            <a:endParaRPr kumimoji="1" lang="ja-JP" altLang="en-US" sz="1400" b="1" dirty="0" smtClean="0"/>
          </a:p>
        </p:txBody>
      </p:sp>
      <p:cxnSp>
        <p:nvCxnSpPr>
          <p:cNvPr id="15" name="直線矢印コネクタ 14"/>
          <p:cNvCxnSpPr/>
          <p:nvPr/>
        </p:nvCxnSpPr>
        <p:spPr>
          <a:xfrm>
            <a:off x="1259632" y="3501008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3131840" y="3252440"/>
            <a:ext cx="5844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Return NAPTR Record</a:t>
            </a:r>
          </a:p>
          <a:p>
            <a:r>
              <a:rPr kumimoji="1" lang="en-US" altLang="ja-JP" sz="1400" b="1" dirty="0" smtClean="0"/>
              <a:t>(</a:t>
            </a:r>
            <a:r>
              <a:rPr kumimoji="1" lang="en-US" altLang="ja-JP" sz="1400" b="1" dirty="0" smtClean="0">
                <a:solidFill>
                  <a:srgbClr val="FF0000"/>
                </a:solidFill>
              </a:rPr>
              <a:t>including the type of core network as one of the “List of Available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S</a:t>
            </a:r>
            <a:r>
              <a:rPr kumimoji="1" lang="en-US" altLang="ja-JP" sz="1400" b="1" dirty="0" smtClean="0">
                <a:solidFill>
                  <a:srgbClr val="FF0000"/>
                </a:solidFill>
              </a:rPr>
              <a:t>ervices”</a:t>
            </a:r>
            <a:r>
              <a:rPr kumimoji="1" lang="en-US" altLang="ja-JP" sz="1400" b="1" dirty="0" smtClean="0"/>
              <a:t>)</a:t>
            </a:r>
          </a:p>
        </p:txBody>
      </p:sp>
      <p:cxnSp>
        <p:nvCxnSpPr>
          <p:cNvPr id="17" name="直線矢印コネクタ 16"/>
          <p:cNvCxnSpPr/>
          <p:nvPr/>
        </p:nvCxnSpPr>
        <p:spPr>
          <a:xfrm>
            <a:off x="1287128" y="4797733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1508921" y="4489956"/>
            <a:ext cx="1608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DNS: SRV Query</a:t>
            </a:r>
            <a:endParaRPr kumimoji="1" lang="ja-JP" altLang="en-US" sz="1400" b="1" dirty="0" smtClean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1259632" y="5229781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5148064" y="4994012"/>
            <a:ext cx="2207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Return SRV Record</a:t>
            </a:r>
          </a:p>
          <a:p>
            <a:r>
              <a:rPr lang="en-US" altLang="ja-JP" sz="1400" b="1" dirty="0"/>
              <a:t>(</a:t>
            </a:r>
            <a:r>
              <a:rPr lang="en-US" altLang="ja-JP" sz="1400" b="1" dirty="0" smtClean="0"/>
              <a:t>List of Available Hosts)</a:t>
            </a:r>
            <a:endParaRPr kumimoji="1" lang="ja-JP" altLang="en-US" sz="1400" b="1" dirty="0" smtClean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1287128" y="5825009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1508921" y="5517232"/>
            <a:ext cx="1926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DNS: A/AAAA Query</a:t>
            </a:r>
            <a:endParaRPr kumimoji="1" lang="ja-JP" altLang="en-US" sz="1400" b="1" dirty="0" smtClean="0"/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1259632" y="6257057"/>
            <a:ext cx="6345212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5148064" y="6021288"/>
            <a:ext cx="2303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dirty="0" smtClean="0"/>
              <a:t>Return A/AAAA Record</a:t>
            </a:r>
          </a:p>
          <a:p>
            <a:r>
              <a:rPr lang="en-US" altLang="ja-JP" sz="1400" b="1" dirty="0"/>
              <a:t>(</a:t>
            </a:r>
            <a:r>
              <a:rPr lang="en-US" altLang="ja-JP" sz="1400" b="1" dirty="0" smtClean="0"/>
              <a:t>IP Address of the PGW)</a:t>
            </a:r>
            <a:endParaRPr kumimoji="1" lang="ja-JP" altLang="en-US" sz="1400" b="1" dirty="0" smtClean="0"/>
          </a:p>
        </p:txBody>
      </p:sp>
      <p:sp>
        <p:nvSpPr>
          <p:cNvPr id="25" name="フローチャート : 代替処理 24"/>
          <p:cNvSpPr/>
          <p:nvPr/>
        </p:nvSpPr>
        <p:spPr>
          <a:xfrm>
            <a:off x="1187624" y="4077072"/>
            <a:ext cx="216024" cy="216024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1403648" y="3789040"/>
            <a:ext cx="6552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 smtClean="0">
                <a:solidFill>
                  <a:srgbClr val="FF0000"/>
                </a:solidFill>
              </a:rPr>
              <a:t>If MME/SGSN contains the parameter of using overlay network in the Subscriber Data, </a:t>
            </a:r>
          </a:p>
          <a:p>
            <a:r>
              <a:rPr lang="en-US" altLang="ja-JP" sz="1400" b="1" dirty="0" smtClean="0">
                <a:solidFill>
                  <a:srgbClr val="FF0000"/>
                </a:solidFill>
              </a:rPr>
              <a:t>MME/SGSN selects one of the NAPTR records of overlay network and perform the SRV procedure to this record.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8) SGW/PGW/GGSN selection</a:t>
            </a:r>
            <a:br>
              <a:rPr lang="en-US" altLang="ja-JP" dirty="0" smtClean="0"/>
            </a:br>
            <a:r>
              <a:rPr lang="en-US" altLang="ja-JP" sz="3600" dirty="0" smtClean="0"/>
              <a:t>~ 2. APN solution ~</a:t>
            </a:r>
            <a:endParaRPr kumimoji="1" lang="ja-JP" altLang="en-US" dirty="0"/>
          </a:p>
        </p:txBody>
      </p:sp>
      <p:sp>
        <p:nvSpPr>
          <p:cNvPr id="27" name="コンテンツ プレースホル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If we </a:t>
            </a:r>
            <a:r>
              <a:rPr lang="en-US" altLang="ja-JP" u="sng" dirty="0" smtClean="0"/>
              <a:t>prepare an APN per each CN</a:t>
            </a:r>
            <a:r>
              <a:rPr lang="en-US" altLang="ja-JP" dirty="0" smtClean="0"/>
              <a:t>, we can select “specific” overlay PGW/GGSN.</a:t>
            </a:r>
          </a:p>
          <a:p>
            <a:r>
              <a:rPr lang="en-US" altLang="ja-JP" dirty="0" smtClean="0"/>
              <a:t>Overlay </a:t>
            </a:r>
            <a:r>
              <a:rPr kumimoji="1" lang="en-US" altLang="ja-JP" dirty="0" smtClean="0"/>
              <a:t>SGW selection is achieved by appropriate pool and DNS configuration.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8258277"/>
              </p:ext>
            </p:extLst>
          </p:nvPr>
        </p:nvGraphicFramePr>
        <p:xfrm>
          <a:off x="323528" y="4005064"/>
          <a:ext cx="8496943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221"/>
                <a:gridCol w="2427698"/>
                <a:gridCol w="5549024"/>
              </a:tblGrid>
              <a:tr h="227563">
                <a:tc gridSpan="2"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Alternatives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Pros</a:t>
                      </a:r>
                    </a:p>
                    <a:p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Cons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59853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DNS</a:t>
                      </a:r>
                      <a:r>
                        <a:rPr kumimoji="1" lang="en-US" altLang="ja-JP" sz="1600" baseline="0" dirty="0" smtClean="0"/>
                        <a:t> solution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 No</a:t>
                      </a:r>
                      <a:r>
                        <a:rPr kumimoji="1" lang="en-US" altLang="ja-JP" sz="1600" baseline="0" dirty="0" smtClean="0"/>
                        <a:t> need to prepare specific APN</a:t>
                      </a:r>
                    </a:p>
                    <a:p>
                      <a:r>
                        <a:rPr kumimoji="1" lang="en-US" altLang="ja-JP" sz="1600" baseline="0" dirty="0" smtClean="0"/>
                        <a:t>- No impact on UE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- Impact on MME/SGSN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84587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APN solution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- Reuse</a:t>
                      </a:r>
                      <a:r>
                        <a:rPr kumimoji="1" lang="en-US" altLang="ja-JP" sz="1600" baseline="0" dirty="0" smtClean="0"/>
                        <a:t> existing procedures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/>
                        <a:t>- No impacts on nodes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- Impacts on UEs, especially when changing subscription property (e.g. UE’s default APN changing)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- Need</a:t>
                      </a: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 some cost for APN preparation and maintenance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9) Initial assignment of a UE to a CN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No impact.</a:t>
            </a:r>
          </a:p>
          <a:p>
            <a:pPr lvl="1"/>
            <a:r>
              <a:rPr lang="en-US" altLang="ja-JP" dirty="0" smtClean="0"/>
              <a:t>No problem of the overlay MME/SGSN selection.</a:t>
            </a:r>
          </a:p>
          <a:p>
            <a:pPr lvl="1"/>
            <a:r>
              <a:rPr kumimoji="1" lang="en-US" altLang="ja-JP" dirty="0" smtClean="0"/>
              <a:t>Faster than other 2 cases because of the only-1-time bearer establishment.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10) Determination of the wanted CN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No impact (except the GW/GGSN selection).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NEW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Open questions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kumimoji="1" lang="en-US" altLang="ja-JP" dirty="0" smtClean="0"/>
              <a:t>Are SGW separate for overlay networks?</a:t>
            </a:r>
          </a:p>
          <a:p>
            <a:r>
              <a:rPr kumimoji="1" lang="en-US" altLang="ja-JP" dirty="0" smtClean="0"/>
              <a:t>Can MME of one overlay select SGW/PGW of another overlay?</a:t>
            </a:r>
          </a:p>
          <a:p>
            <a:r>
              <a:rPr lang="en-US" altLang="ja-JP" dirty="0" smtClean="0"/>
              <a:t>Is SGW/PGW selection procedure the same?</a:t>
            </a:r>
          </a:p>
          <a:p>
            <a:r>
              <a:rPr lang="en-US" altLang="ja-JP" dirty="0" smtClean="0"/>
              <a:t>How is load balancing performed/ changes to load balancing behavior?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Annex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Next pages are the discussion material used in the offline drafting session (Tue 12 Nov Lunch)</a:t>
            </a:r>
          </a:p>
          <a:p>
            <a:pPr lvl="1"/>
            <a:r>
              <a:rPr kumimoji="1" lang="en-US" altLang="ja-JP" dirty="0" smtClean="0"/>
              <a:t>Please pay particular attention to p.5, which added a few points for further consideration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 (in red text)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35828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169368"/>
            <a:ext cx="8229600" cy="5688632"/>
          </a:xfrm>
        </p:spPr>
        <p:txBody>
          <a:bodyPr>
            <a:normAutofit fontScale="55000" lnSpcReduction="20000"/>
          </a:bodyPr>
          <a:lstStyle/>
          <a:p>
            <a:r>
              <a:rPr lang="en-US" altLang="ja-JP" dirty="0" smtClean="0"/>
              <a:t>Solutions on the table</a:t>
            </a:r>
          </a:p>
          <a:p>
            <a:pPr lvl="1"/>
            <a:r>
              <a:rPr lang="en-US" altLang="ja-JP" dirty="0" smtClean="0"/>
              <a:t>#1. Redirection + Identification Req/Resp (DOCOMO/Cisco)</a:t>
            </a:r>
          </a:p>
          <a:p>
            <a:pPr lvl="1"/>
            <a:r>
              <a:rPr lang="en-US" altLang="ja-JP" dirty="0" smtClean="0"/>
              <a:t>#2. Redirection after AIR/AIA (DOCOMO)</a:t>
            </a:r>
          </a:p>
          <a:p>
            <a:pPr lvl="1"/>
            <a:r>
              <a:rPr lang="en-US" altLang="ja-JP" dirty="0" smtClean="0"/>
              <a:t>#3-1. Specific GUTI + Non-broadcast TAI (ZTE)</a:t>
            </a:r>
          </a:p>
          <a:p>
            <a:pPr lvl="1"/>
            <a:r>
              <a:rPr lang="en-US" altLang="ja-JP" dirty="0" smtClean="0"/>
              <a:t>#3-2. null-MMEGI (Huawei)</a:t>
            </a:r>
          </a:p>
          <a:p>
            <a:pPr lvl="1"/>
            <a:r>
              <a:rPr lang="en-US" altLang="ja-JP" dirty="0" smtClean="0"/>
              <a:t>#4. MME-triggered S1-HO (NSN)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Scenarios to consider for each solution</a:t>
            </a:r>
          </a:p>
          <a:p>
            <a:pPr lvl="1"/>
            <a:r>
              <a:rPr lang="en-US" altLang="ja-JP" dirty="0" smtClean="0"/>
              <a:t>1) IMSI Attach</a:t>
            </a:r>
          </a:p>
          <a:p>
            <a:pPr lvl="1"/>
            <a:r>
              <a:rPr lang="en-US" altLang="ja-JP" dirty="0" smtClean="0"/>
              <a:t>2) GUTI Attach</a:t>
            </a:r>
          </a:p>
          <a:p>
            <a:pPr lvl="1"/>
            <a:r>
              <a:rPr lang="en-US" altLang="ja-JP" dirty="0" smtClean="0"/>
              <a:t>3) TAU/RAU</a:t>
            </a:r>
          </a:p>
          <a:p>
            <a:pPr lvl="1"/>
            <a:r>
              <a:rPr lang="en-US" altLang="ja-JP" dirty="0" smtClean="0"/>
              <a:t>4) Service Request</a:t>
            </a:r>
          </a:p>
          <a:p>
            <a:pPr lvl="1"/>
            <a:r>
              <a:rPr lang="en-US" altLang="ja-JP" dirty="0" smtClean="0"/>
              <a:t>5) Intra-RAT Idle Mode Mobility</a:t>
            </a:r>
          </a:p>
          <a:p>
            <a:pPr lvl="1"/>
            <a:r>
              <a:rPr lang="en-US" altLang="ja-JP" dirty="0" smtClean="0"/>
              <a:t>6) Inter-RAT Idle Mode mobility</a:t>
            </a:r>
          </a:p>
          <a:p>
            <a:pPr lvl="1"/>
            <a:r>
              <a:rPr lang="en-US" altLang="ja-JP" dirty="0" smtClean="0"/>
              <a:t>7) Handover</a:t>
            </a:r>
            <a:r>
              <a:rPr lang="ja-JP" altLang="en-US" dirty="0" smtClean="0"/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(IRAT &amp; intra-RAT)</a:t>
            </a:r>
          </a:p>
          <a:p>
            <a:pPr lvl="1"/>
            <a:r>
              <a:rPr lang="en-US" altLang="ja-JP" dirty="0" smtClean="0"/>
              <a:t>8) SGW/PGW/GGSN selection</a:t>
            </a:r>
          </a:p>
          <a:p>
            <a:pPr lvl="1"/>
            <a:r>
              <a:rPr lang="en-US" altLang="ja-JP" dirty="0" smtClean="0"/>
              <a:t>9) Initial assignment of a UE to a CN</a:t>
            </a:r>
          </a:p>
          <a:p>
            <a:pPr lvl="1"/>
            <a:r>
              <a:rPr lang="en-US" altLang="ja-JP" dirty="0" smtClean="0"/>
              <a:t>10) Determination of the wanted CN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11) Roaming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12) Shared network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13) Load balancing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14) For 2G/3G also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15) Frequency of redirection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16) Interworking with LAPI solution we have</a:t>
            </a:r>
          </a:p>
          <a:p>
            <a:pPr lvl="1"/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Discussion- handling of scenarios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4861664"/>
              </p:ext>
            </p:extLst>
          </p:nvPr>
        </p:nvGraphicFramePr>
        <p:xfrm>
          <a:off x="395535" y="1268762"/>
          <a:ext cx="8496945" cy="5448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389"/>
                <a:gridCol w="1699389"/>
                <a:gridCol w="1699389"/>
                <a:gridCol w="1699389"/>
                <a:gridCol w="1699389"/>
              </a:tblGrid>
              <a:tr h="382498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Redirection + Identification </a:t>
                      </a:r>
                      <a:r>
                        <a:rPr lang="en-US" altLang="ja-JP" sz="1400" dirty="0" err="1" smtClean="0"/>
                        <a:t>Req</a:t>
                      </a:r>
                      <a:r>
                        <a:rPr lang="en-US" altLang="ja-JP" sz="1400" dirty="0" smtClean="0"/>
                        <a:t>/</a:t>
                      </a:r>
                      <a:r>
                        <a:rPr lang="en-US" altLang="ja-JP" sz="1400" dirty="0" err="1" smtClean="0"/>
                        <a:t>Resp</a:t>
                      </a:r>
                      <a:r>
                        <a:rPr lang="en-US" altLang="ja-JP" sz="1400" dirty="0" smtClean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Specific GUTI + Non-broadcast TAI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MME-triggered S1-HO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1) IMSI Attach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2) GUTI Attach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3) TAU/RAU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4) Service Request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5) Intra-RAT Idle Mode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6) Inter-RAT Idle Mode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7) Handover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8) SGW/PGW/ GGSN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/>
                        <a:t>9) Initial assignment of a UE to a CN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8249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10) Determination of the wanted CN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63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Solutions on the table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吹き出し 25"/>
          <p:cNvSpPr/>
          <p:nvPr/>
        </p:nvSpPr>
        <p:spPr>
          <a:xfrm>
            <a:off x="395536" y="5733256"/>
            <a:ext cx="3096344" cy="936104"/>
          </a:xfrm>
          <a:prstGeom prst="wedgeRoundRectCallout">
            <a:avLst>
              <a:gd name="adj1" fmla="val 68173"/>
              <a:gd name="adj2" fmla="val -2357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IMSI Attach is converted into </a:t>
            </a:r>
            <a:r>
              <a:rPr kumimoji="1" lang="en-US" altLang="ja-JP" sz="1400" u="sng" dirty="0" smtClean="0"/>
              <a:t>GUTI Attach</a:t>
            </a:r>
            <a:r>
              <a:rPr lang="en-US" altLang="ja-JP" sz="1400" dirty="0" smtClean="0"/>
              <a:t>, and eNB </a:t>
            </a:r>
            <a:r>
              <a:rPr lang="en-US" altLang="ja-JP" sz="1400" u="sng" dirty="0" smtClean="0"/>
              <a:t>select the right pool and pick one of the overlay MMEs</a:t>
            </a:r>
            <a:r>
              <a:rPr lang="en-US" altLang="ja-JP" sz="1400" dirty="0" smtClean="0"/>
              <a:t> according to “Core Network Type”.</a:t>
            </a:r>
            <a:endParaRPr kumimoji="1"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#1. Redirection + Identification Req/Resp (DOCOMO/Cisco)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339752" y="5157192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547664" y="393305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Reroute Command 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(NAS, Core Network Type, 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H="1">
            <a:off x="4932040" y="3789040"/>
            <a:ext cx="1152128" cy="96281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H="1" flipV="1">
            <a:off x="3131840" y="3645024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stCxn id="6" idx="3"/>
            <a:endCxn id="9" idx="1"/>
          </p:cNvCxnSpPr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4086697" y="295110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4</a:t>
            </a:r>
            <a:r>
              <a:rPr kumimoji="1" lang="en-US" altLang="ja-JP" dirty="0" smtClean="0">
                <a:solidFill>
                  <a:srgbClr val="FF0000"/>
                </a:solidFill>
              </a:rPr>
              <a:t>. Identification Req/Resp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(Security Context)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8" name="上下矢印 37"/>
          <p:cNvSpPr/>
          <p:nvPr/>
        </p:nvSpPr>
        <p:spPr>
          <a:xfrm rot="1787655">
            <a:off x="5597442" y="3658673"/>
            <a:ext cx="742901" cy="2586080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923928" y="3717032"/>
            <a:ext cx="1830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Attach Request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(GUTI)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220073" y="5877272"/>
            <a:ext cx="3744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5. (Optional) NAS Security Mode Command </a:t>
            </a:r>
            <a:r>
              <a:rPr lang="en-US" altLang="ja-JP" dirty="0" smtClean="0"/>
              <a:t>between Overlay MME and UE, and continue Attach procedure.</a:t>
            </a:r>
          </a:p>
        </p:txBody>
      </p:sp>
      <p:sp>
        <p:nvSpPr>
          <p:cNvPr id="41" name="ドーナツ 40"/>
          <p:cNvSpPr/>
          <p:nvPr/>
        </p:nvSpPr>
        <p:spPr>
          <a:xfrm>
            <a:off x="5364088" y="4581128"/>
            <a:ext cx="936104" cy="936000"/>
          </a:xfrm>
          <a:prstGeom prst="don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0" name="角丸四角形吹き出し 39"/>
          <p:cNvSpPr/>
          <p:nvPr/>
        </p:nvSpPr>
        <p:spPr>
          <a:xfrm>
            <a:off x="6660232" y="4581128"/>
            <a:ext cx="2160240" cy="1008112"/>
          </a:xfrm>
          <a:prstGeom prst="wedgeRoundRectCallout">
            <a:avLst>
              <a:gd name="adj1" fmla="val -67322"/>
              <a:gd name="adj2" fmla="val -6800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It is possible for Overlay MME to communicate with UE by using first MME’s Security Key.</a:t>
            </a:r>
            <a:endParaRPr kumimoji="1" lang="en-US" altLang="ja-JP" sz="1400" dirty="0" smtClean="0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0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28"/>
          <p:cNvSpPr txBox="1"/>
          <p:nvPr/>
        </p:nvSpPr>
        <p:spPr>
          <a:xfrm>
            <a:off x="5538543" y="2316765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7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87266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#2. Redirection after AIR/AIA (DOCOMO) </a:t>
            </a:r>
            <a:endParaRPr kumimoji="1" lang="ja-JP" altLang="en-US" sz="4000" dirty="0"/>
          </a:p>
        </p:txBody>
      </p:sp>
      <p:cxnSp>
        <p:nvCxnSpPr>
          <p:cNvPr id="8" name="直線コネクタ 7"/>
          <p:cNvCxnSpPr/>
          <p:nvPr/>
        </p:nvCxnSpPr>
        <p:spPr>
          <a:xfrm>
            <a:off x="1763688" y="3933056"/>
            <a:ext cx="0" cy="24482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 flipH="1">
            <a:off x="1763688" y="4967378"/>
            <a:ext cx="122413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6876256" y="2564904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1" name="直線コネクタ 10"/>
          <p:cNvCxnSpPr>
            <a:stCxn id="10" idx="2"/>
          </p:cNvCxnSpPr>
          <p:nvPr/>
        </p:nvCxnSpPr>
        <p:spPr>
          <a:xfrm>
            <a:off x="7272300" y="3088124"/>
            <a:ext cx="0" cy="32932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2961190" y="3897544"/>
            <a:ext cx="0" cy="24837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1835696" y="4705980"/>
            <a:ext cx="363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(Attach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1763688" y="5661248"/>
            <a:ext cx="547260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835696" y="53732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Attach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角丸四角形吹き出し 15"/>
          <p:cNvSpPr/>
          <p:nvPr/>
        </p:nvSpPr>
        <p:spPr>
          <a:xfrm>
            <a:off x="5004048" y="4221088"/>
            <a:ext cx="1872208" cy="576064"/>
          </a:xfrm>
          <a:prstGeom prst="wedgeRoundRectCallout">
            <a:avLst>
              <a:gd name="adj1" fmla="val -60300"/>
              <a:gd name="adj2" fmla="val -5151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932040" y="350100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Authentication Information Request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131840" y="386104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Authentication Information Response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1331640" y="3609512"/>
            <a:ext cx="1224136" cy="2515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sp>
        <p:nvSpPr>
          <p:cNvPr id="20" name="円/楕円 19"/>
          <p:cNvSpPr/>
          <p:nvPr/>
        </p:nvSpPr>
        <p:spPr>
          <a:xfrm>
            <a:off x="7740352" y="44624"/>
            <a:ext cx="1368152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REVISED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</TotalTime>
  <Words>1744</Words>
  <Application>Microsoft Office PowerPoint</Application>
  <PresentationFormat>画面に合わせる (4:3)</PresentationFormat>
  <Paragraphs>349</Paragraphs>
  <Slides>26</Slides>
  <Notes>3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28" baseType="lpstr">
      <vt:lpstr>Office テーマ</vt:lpstr>
      <vt:lpstr>Picture</vt:lpstr>
      <vt:lpstr>Discussion on Core Network Type Selection based on the Subscription Information - REPORT OF OFFLINE DISCUSSION -</vt:lpstr>
      <vt:lpstr>Conclusions from the offline session</vt:lpstr>
      <vt:lpstr>Open questions</vt:lpstr>
      <vt:lpstr>Annex</vt:lpstr>
      <vt:lpstr>Agenda</vt:lpstr>
      <vt:lpstr>Discussion- handling of scenarios</vt:lpstr>
      <vt:lpstr>Solutions on the table</vt:lpstr>
      <vt:lpstr>#1. Redirection + Identification Req/Resp (DOCOMO/Cisco)</vt:lpstr>
      <vt:lpstr>#2. Redirection after AIR/AIA (DOCOMO) </vt:lpstr>
      <vt:lpstr>#3-1. Specific GUTI + Non-broadcast TAI (ZTE)</vt:lpstr>
      <vt:lpstr>#3-2. null-MMEGI (Huawei)</vt:lpstr>
      <vt:lpstr>#4. MME-triggered S1-HO (NSN)</vt:lpstr>
      <vt:lpstr>Evaluation of Alternatives</vt:lpstr>
      <vt:lpstr>Clarification of #1 in each scenario</vt:lpstr>
      <vt:lpstr>1) IMSI Attach</vt:lpstr>
      <vt:lpstr>2) GUTI Attach</vt:lpstr>
      <vt:lpstr>3) TAU/RAU</vt:lpstr>
      <vt:lpstr>3) TAU/RAU</vt:lpstr>
      <vt:lpstr>4) Service Request</vt:lpstr>
      <vt:lpstr>5) Intra-RAT Idle Mode Mobility</vt:lpstr>
      <vt:lpstr>6) Inter-RAT Idle Mode mobility</vt:lpstr>
      <vt:lpstr>7) Handover</vt:lpstr>
      <vt:lpstr>8) SGW/PGW/GGSN selection ~ 1. DNS solution ~</vt:lpstr>
      <vt:lpstr>8) SGW/PGW/GGSN selection ~ 2. APN solution ~</vt:lpstr>
      <vt:lpstr>9) Initial assignment of a UE to a CN</vt:lpstr>
      <vt:lpstr>10) Determination of the wanted CN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Reconsideration of Rerouting to Specific Network Based on Subscription Data</dc:title>
  <dc:creator>0177708</dc:creator>
  <cp:lastModifiedBy>0171465</cp:lastModifiedBy>
  <cp:revision>177</cp:revision>
  <dcterms:created xsi:type="dcterms:W3CDTF">2013-10-10T23:25:08Z</dcterms:created>
  <dcterms:modified xsi:type="dcterms:W3CDTF">2013-11-13T17:58:29Z</dcterms:modified>
</cp:coreProperties>
</file>