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3"/>
  </p:notesMasterIdLst>
  <p:handoutMasterIdLst>
    <p:handoutMasterId r:id="rId14"/>
  </p:handoutMasterIdLst>
  <p:sldIdLst>
    <p:sldId id="341" r:id="rId5"/>
    <p:sldId id="363" r:id="rId6"/>
    <p:sldId id="370" r:id="rId7"/>
    <p:sldId id="369" r:id="rId8"/>
    <p:sldId id="371" r:id="rId9"/>
    <p:sldId id="367" r:id="rId10"/>
    <p:sldId id="373" r:id="rId11"/>
    <p:sldId id="365" r:id="rId12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27" autoAdjust="0"/>
    <p:restoredTop sz="94679" autoAdjust="0"/>
  </p:normalViewPr>
  <p:slideViewPr>
    <p:cSldViewPr snapToGrid="0">
      <p:cViewPr varScale="1">
        <p:scale>
          <a:sx n="154" d="100"/>
          <a:sy n="154" d="100"/>
        </p:scale>
        <p:origin x="384" y="1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85771"/>
            <a:ext cx="10515600" cy="110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‹Nr.›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id="{04953B71-6776-413E-AC69-E69762C9C33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3850" y="73025"/>
            <a:ext cx="3486150" cy="4616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TSG-SA WG6 Meeting #49-bis-e</a:t>
            </a:r>
          </a:p>
          <a:p>
            <a:pPr eaLnBrk="1" hangingPunct="1">
              <a:defRPr/>
            </a:pPr>
            <a:r>
              <a:rPr lang="en-GB" altLang="en-US" sz="1200" b="1" dirty="0">
                <a:latin typeface="Arial "/>
              </a:rPr>
              <a:t>e-meeting, 22</a:t>
            </a:r>
            <a:r>
              <a:rPr lang="en-GB" altLang="en-US" sz="1200" b="1" baseline="30000" dirty="0">
                <a:latin typeface="Arial "/>
              </a:rPr>
              <a:t>nd</a:t>
            </a:r>
            <a:r>
              <a:rPr lang="en-GB" altLang="en-US" sz="1200" b="1" dirty="0">
                <a:latin typeface="Arial "/>
              </a:rPr>
              <a:t> June – 1</a:t>
            </a:r>
            <a:r>
              <a:rPr lang="en-GB" altLang="en-US" sz="1200" b="1" baseline="30000" dirty="0">
                <a:latin typeface="Arial "/>
              </a:rPr>
              <a:t>st</a:t>
            </a:r>
            <a:r>
              <a:rPr lang="en-GB" altLang="en-US" sz="1200" b="1" dirty="0">
                <a:latin typeface="Arial "/>
              </a:rPr>
              <a:t> July 2022</a:t>
            </a:r>
            <a:endParaRPr lang="en-US" altLang="en-US" sz="1200" b="1" dirty="0">
              <a:latin typeface="Arial 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897F339D-C9FE-4694-B4EA-980A7508C12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01961" y="73009"/>
            <a:ext cx="14636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GB" altLang="en-US" sz="1200" b="1" dirty="0"/>
              <a:t>S6-22xxx</a:t>
            </a:r>
            <a:r>
              <a:rPr lang="en-GB" altLang="en-US" sz="1200" dirty="0"/>
              <a:t> </a:t>
            </a:r>
            <a:endParaRPr lang="en-GB" altLang="en-US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F64A4E53-3885-4470-BCFC-760125DB33DA}"/>
              </a:ext>
            </a:extLst>
          </p:cNvPr>
          <p:cNvSpPr txBox="1"/>
          <p:nvPr/>
        </p:nvSpPr>
        <p:spPr>
          <a:xfrm>
            <a:off x="261257" y="68425"/>
            <a:ext cx="3265714" cy="4851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 dirty="0"/>
              <a:t>FS_Sensing call #2</a:t>
            </a:r>
            <a:br>
              <a:rPr lang="en-GB" altLang="en-US" dirty="0"/>
            </a:br>
            <a:r>
              <a:rPr lang="en-GB" altLang="en-US" sz="2800" dirty="0"/>
              <a:t>04.08.2022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dirty="0"/>
              <a:t>Vasil Aleksiev</a:t>
            </a:r>
          </a:p>
          <a:p>
            <a:pPr marL="0" indent="0" eaLnBrk="1" hangingPunct="1">
              <a:buFontTx/>
              <a:buNone/>
            </a:pPr>
            <a:r>
              <a:rPr lang="en-GB" altLang="en-US" dirty="0"/>
              <a:t>Study item rapporteur, Deutsche Telekom</a:t>
            </a:r>
          </a:p>
          <a:p>
            <a:pPr marL="0" indent="0" eaLnBrk="1" hangingPunct="1">
              <a:buFontTx/>
              <a:buNone/>
            </a:pPr>
            <a:endParaRPr lang="en-GB" altLang="en-US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573BC396-8634-421A-AE27-4E7B0381149B}"/>
              </a:ext>
            </a:extLst>
          </p:cNvPr>
          <p:cNvSpPr txBox="1"/>
          <p:nvPr/>
        </p:nvSpPr>
        <p:spPr>
          <a:xfrm>
            <a:off x="8401731" y="68425"/>
            <a:ext cx="3043820" cy="2488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Wireless Sensing - definition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/>
              <a:t>Lack of agreement on the yellow parts in the last call</a:t>
            </a:r>
            <a:r>
              <a:rPr lang="en-US" altLang="en-US" sz="2000" b="1" dirty="0"/>
              <a:t> </a:t>
            </a:r>
          </a:p>
          <a:p>
            <a:pPr marL="0" indent="0">
              <a:buNone/>
            </a:pPr>
            <a:endParaRPr lang="en-US" altLang="en-US" sz="1800" b="1" dirty="0"/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GB" sz="18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NR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ireless 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Sensing: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provides </a:t>
            </a:r>
            <a:r>
              <a:rPr lang="en-GB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sensing measurements and information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about target environment(s)’ and object(s)’ characteristics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(e.g. shape, size, speed, location,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distances or relative motion between objects,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etc.)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using </a:t>
            </a:r>
            <a:r>
              <a:rPr lang="en-GB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NR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Radio </a:t>
            </a:r>
            <a:r>
              <a:rPr lang="en-GB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frequencies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signals. </a:t>
            </a:r>
            <a:endParaRPr lang="de-A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</a:t>
            </a:r>
            <a:r>
              <a:rPr lang="en-GB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Some of the sensing capabilities can be influenced by the availability of the spatial diversity of the capabilities of the base station and the UE</a:t>
            </a:r>
            <a:endParaRPr lang="en-US" altLang="en-US" sz="1800" b="1" dirty="0"/>
          </a:p>
          <a:p>
            <a:pPr marL="0" indent="0">
              <a:buNone/>
            </a:pPr>
            <a:endParaRPr lang="en-US" altLang="en-US" sz="2400" b="1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595E888-77E5-41AD-86D7-46F1D09F8A7C}"/>
              </a:ext>
            </a:extLst>
          </p:cNvPr>
          <p:cNvSpPr txBox="1"/>
          <p:nvPr/>
        </p:nvSpPr>
        <p:spPr>
          <a:xfrm>
            <a:off x="261257" y="68425"/>
            <a:ext cx="3265714" cy="4851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B2077DB-C089-405F-BDEB-A7DD76DF34CF}"/>
              </a:ext>
            </a:extLst>
          </p:cNvPr>
          <p:cNvSpPr txBox="1"/>
          <p:nvPr/>
        </p:nvSpPr>
        <p:spPr>
          <a:xfrm>
            <a:off x="8401731" y="68425"/>
            <a:ext cx="3043820" cy="2488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Wireless Sensing definition-Proposal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/>
              <a:t>Removing the note and “NR” would make the definition more general</a:t>
            </a:r>
            <a:r>
              <a:rPr lang="en-US" altLang="en-US" sz="2000" b="1" dirty="0"/>
              <a:t> 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GB" sz="1800" b="1" strike="sngStrike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NR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ireless 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Sensing: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provides </a:t>
            </a:r>
            <a:r>
              <a:rPr lang="en-GB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information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about target environment(s)’ and object(s)’ characteristics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(e.g. shape, size, speed, location,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distances or relative motion between objects,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etc.)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using </a:t>
            </a:r>
            <a:r>
              <a:rPr lang="en-GB" sz="1800" strike="sngStrike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NR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Radio </a:t>
            </a:r>
            <a:r>
              <a:rPr lang="en-GB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frequencies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signals. </a:t>
            </a:r>
            <a:endParaRPr lang="de-A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sz="1800" strike="sng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</a:t>
            </a:r>
            <a:r>
              <a:rPr lang="en-GB" sz="1800" strike="sngStrike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Some of the sensing capabilities can be influenced by the availability of the spatial diversity of the capabilities of the base station and the UE</a:t>
            </a:r>
            <a:endParaRPr lang="en-US" altLang="en-US" sz="1800" b="1" strike="sngStrike" dirty="0"/>
          </a:p>
          <a:p>
            <a:pPr marL="0" indent="0">
              <a:buNone/>
            </a:pPr>
            <a:endParaRPr lang="en-US" altLang="en-US" sz="2000" b="1" dirty="0"/>
          </a:p>
          <a:p>
            <a:r>
              <a:rPr lang="en-US" altLang="en-US" sz="2000" dirty="0"/>
              <a:t>Alternative proposal received from Xiaomi:</a:t>
            </a:r>
          </a:p>
          <a:p>
            <a:pPr marL="0" indent="0">
              <a:buNone/>
            </a:pP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ireless 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Sensing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aims to acquire information about remote object(s)’ characteristics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(e.g. shape, size, speed, location,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distances or relative motion between objects,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etc.)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using Radio Frequency signals.</a:t>
            </a:r>
            <a:endParaRPr lang="en-US" altLang="en-US" sz="1800" b="1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595E888-77E5-41AD-86D7-46F1D09F8A7C}"/>
              </a:ext>
            </a:extLst>
          </p:cNvPr>
          <p:cNvSpPr txBox="1"/>
          <p:nvPr/>
        </p:nvSpPr>
        <p:spPr>
          <a:xfrm>
            <a:off x="261257" y="68425"/>
            <a:ext cx="3265714" cy="4851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B2077DB-C089-405F-BDEB-A7DD76DF34CF}"/>
              </a:ext>
            </a:extLst>
          </p:cNvPr>
          <p:cNvSpPr txBox="1"/>
          <p:nvPr/>
        </p:nvSpPr>
        <p:spPr>
          <a:xfrm>
            <a:off x="8401731" y="68425"/>
            <a:ext cx="3043820" cy="2488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46943360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Sensing Service - definition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/>
              <a:t>Lack of agreement on the yellow parts in the last call</a:t>
            </a:r>
            <a:r>
              <a:rPr lang="en-US" altLang="en-US" sz="2000" b="1" dirty="0"/>
              <a:t> 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Option 1:</a:t>
            </a:r>
            <a:r>
              <a:rPr lang="en-GB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5G based wireless sensing service: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aims to enable 5G system to provide </a:t>
            </a:r>
            <a:r>
              <a:rPr lang="en-US" sz="1800" dirty="0"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NG-RAN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based wireless sensing</a:t>
            </a:r>
            <a:r>
              <a:rPr lang="de-A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AT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r>
              <a:rPr lang="de-A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5G based wireless sensing service: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aims to enable 5G system to provide </a:t>
            </a:r>
            <a:r>
              <a:rPr lang="en-US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based wireless sensing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A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Option2: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Sensing Service: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based on NR and </a:t>
            </a:r>
            <a:r>
              <a:rPr lang="en-US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E-UTRA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signalling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sensing </a:t>
            </a:r>
            <a:r>
              <a:rPr lang="en-US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UE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Wireless Sensing, the calculation or derivation of information about the target object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de-AT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de-A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r>
              <a:rPr lang="de-A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de-A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Sensing Service: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based on </a:t>
            </a:r>
            <a:r>
              <a:rPr lang="en-US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sensing, provides information about the target object(s) or target environment </a:t>
            </a:r>
            <a:endParaRPr lang="de-AT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de-AT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Option 3:</a:t>
            </a:r>
            <a:r>
              <a:rPr lang="de-A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Sensing Service: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aggregation and or post processing of information about the target object(s) or environment. </a:t>
            </a:r>
            <a:r>
              <a:rPr lang="en-US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Additional information could be provided via E-UTRA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signalling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measurements.</a:t>
            </a:r>
            <a:r>
              <a:rPr lang="de-A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   Certain use cases (e.g. detection of UE’s significant location change) might alternatively be satisfied using information already available in EPC and E-UTRA. In such cases, the available information can be used. This study will not lead to impacts on EPC and E-UTRA.</a:t>
            </a:r>
            <a:endParaRPr lang="en-US" altLang="en-US" sz="2400" b="1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595E888-77E5-41AD-86D7-46F1D09F8A7C}"/>
              </a:ext>
            </a:extLst>
          </p:cNvPr>
          <p:cNvSpPr txBox="1"/>
          <p:nvPr/>
        </p:nvSpPr>
        <p:spPr>
          <a:xfrm>
            <a:off x="261257" y="68425"/>
            <a:ext cx="3265714" cy="4851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B2077DB-C089-405F-BDEB-A7DD76DF34CF}"/>
              </a:ext>
            </a:extLst>
          </p:cNvPr>
          <p:cNvSpPr txBox="1"/>
          <p:nvPr/>
        </p:nvSpPr>
        <p:spPr>
          <a:xfrm>
            <a:off x="8401731" y="68425"/>
            <a:ext cx="3043820" cy="2488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795749883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Sensing Service definition - Proposal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/>
              <a:t>Removing the yellow parts would potentially solve disagreement</a:t>
            </a:r>
            <a:r>
              <a:rPr lang="en-US" altLang="en-US" sz="2000" b="1" dirty="0"/>
              <a:t> 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5G based wireless s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ensing service: </a:t>
            </a:r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aims to enable 3GPP system to provide wireless sensing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de-AT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   Certain use cases (e.g. detection of UE’s significant location change) might alternatively be satisfied using information already available in EPC and E-UTRA. In such cases, the available information can be used. This study will not lead to impacts on EPC and E-UTRA.</a:t>
            </a:r>
            <a:endParaRPr lang="en-US" altLang="en-US" sz="2400" b="1" dirty="0"/>
          </a:p>
          <a:p>
            <a:r>
              <a:rPr lang="en-US" alt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Alternative proposal from Xiaomi: </a:t>
            </a:r>
          </a:p>
          <a:p>
            <a:pPr marL="0" indent="0">
              <a:buNone/>
            </a:pP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5G based wireless sensing service: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aims to enable 5G system to provide wireless sensing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performed by UE and NG-RAN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r>
              <a:rPr lang="de-A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   Certain use cases (e.g. detection of UE’s significant location change) might alternatively be satisfied using information already available in EPC and E-UTRA. In such cases, the available information can be used. This study will not lead to impacts on EPC and E-UTRA.</a:t>
            </a:r>
            <a:endParaRPr lang="en-US" altLang="en-US" sz="2400" b="1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595E888-77E5-41AD-86D7-46F1D09F8A7C}"/>
              </a:ext>
            </a:extLst>
          </p:cNvPr>
          <p:cNvSpPr txBox="1"/>
          <p:nvPr/>
        </p:nvSpPr>
        <p:spPr>
          <a:xfrm>
            <a:off x="261257" y="68425"/>
            <a:ext cx="3265714" cy="4851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B2077DB-C089-405F-BDEB-A7DD76DF34CF}"/>
              </a:ext>
            </a:extLst>
          </p:cNvPr>
          <p:cNvSpPr txBox="1"/>
          <p:nvPr/>
        </p:nvSpPr>
        <p:spPr>
          <a:xfrm>
            <a:off x="8401731" y="68425"/>
            <a:ext cx="3043820" cy="2488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359050352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Status from the first call – KPIs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/>
              <a:t>Proposed KPI table with missing parameters measurement units and definitions proposed, but not agreed</a:t>
            </a:r>
            <a:endParaRPr lang="de-AT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1800" dirty="0"/>
              <a:t>To be added: service availability, influence quantities, service area, coverage, line of sight, measuring units.</a:t>
            </a:r>
          </a:p>
          <a:p>
            <a:pPr marL="0" indent="0">
              <a:buNone/>
            </a:pPr>
            <a:r>
              <a:rPr lang="en-GB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Proposal for sensing object density, probability detection or false alarm as additional KPIs</a:t>
            </a:r>
            <a:endParaRPr lang="en-US" altLang="en-US" sz="1800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3800001-79A1-4C77-A06C-67DC8FDBC639}"/>
              </a:ext>
            </a:extLst>
          </p:cNvPr>
          <p:cNvSpPr txBox="1"/>
          <p:nvPr/>
        </p:nvSpPr>
        <p:spPr>
          <a:xfrm>
            <a:off x="261257" y="68425"/>
            <a:ext cx="3265714" cy="4851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011484F-BC91-4897-853B-D824E7272D96}"/>
              </a:ext>
            </a:extLst>
          </p:cNvPr>
          <p:cNvSpPr txBox="1"/>
          <p:nvPr/>
        </p:nvSpPr>
        <p:spPr>
          <a:xfrm>
            <a:off x="8401731" y="68425"/>
            <a:ext cx="3043820" cy="2488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1415435F-AF3B-4A6A-B49A-3BF581D5E6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8934"/>
              </p:ext>
            </p:extLst>
          </p:nvPr>
        </p:nvGraphicFramePr>
        <p:xfrm>
          <a:off x="838200" y="2667989"/>
          <a:ext cx="9973862" cy="2496536"/>
        </p:xfrm>
        <a:graphic>
          <a:graphicData uri="http://schemas.openxmlformats.org/drawingml/2006/table">
            <a:tbl>
              <a:tblPr firstRow="1" firstCol="1" bandRow="1"/>
              <a:tblGrid>
                <a:gridCol w="1535452">
                  <a:extLst>
                    <a:ext uri="{9D8B030D-6E8A-4147-A177-3AD203B41FA5}">
                      <a16:colId xmlns:a16="http://schemas.microsoft.com/office/drawing/2014/main" val="2526786883"/>
                    </a:ext>
                  </a:extLst>
                </a:gridCol>
                <a:gridCol w="501975">
                  <a:extLst>
                    <a:ext uri="{9D8B030D-6E8A-4147-A177-3AD203B41FA5}">
                      <a16:colId xmlns:a16="http://schemas.microsoft.com/office/drawing/2014/main" val="374602470"/>
                    </a:ext>
                  </a:extLst>
                </a:gridCol>
                <a:gridCol w="501975">
                  <a:extLst>
                    <a:ext uri="{9D8B030D-6E8A-4147-A177-3AD203B41FA5}">
                      <a16:colId xmlns:a16="http://schemas.microsoft.com/office/drawing/2014/main" val="1826648201"/>
                    </a:ext>
                  </a:extLst>
                </a:gridCol>
                <a:gridCol w="501975">
                  <a:extLst>
                    <a:ext uri="{9D8B030D-6E8A-4147-A177-3AD203B41FA5}">
                      <a16:colId xmlns:a16="http://schemas.microsoft.com/office/drawing/2014/main" val="1071448016"/>
                    </a:ext>
                  </a:extLst>
                </a:gridCol>
                <a:gridCol w="544510">
                  <a:extLst>
                    <a:ext uri="{9D8B030D-6E8A-4147-A177-3AD203B41FA5}">
                      <a16:colId xmlns:a16="http://schemas.microsoft.com/office/drawing/2014/main" val="2180207996"/>
                    </a:ext>
                  </a:extLst>
                </a:gridCol>
                <a:gridCol w="544510">
                  <a:extLst>
                    <a:ext uri="{9D8B030D-6E8A-4147-A177-3AD203B41FA5}">
                      <a16:colId xmlns:a16="http://schemas.microsoft.com/office/drawing/2014/main" val="2697389022"/>
                    </a:ext>
                  </a:extLst>
                </a:gridCol>
                <a:gridCol w="544510">
                  <a:extLst>
                    <a:ext uri="{9D8B030D-6E8A-4147-A177-3AD203B41FA5}">
                      <a16:colId xmlns:a16="http://schemas.microsoft.com/office/drawing/2014/main" val="1124515804"/>
                    </a:ext>
                  </a:extLst>
                </a:gridCol>
                <a:gridCol w="581206">
                  <a:extLst>
                    <a:ext uri="{9D8B030D-6E8A-4147-A177-3AD203B41FA5}">
                      <a16:colId xmlns:a16="http://schemas.microsoft.com/office/drawing/2014/main" val="3112258503"/>
                    </a:ext>
                  </a:extLst>
                </a:gridCol>
                <a:gridCol w="581206">
                  <a:extLst>
                    <a:ext uri="{9D8B030D-6E8A-4147-A177-3AD203B41FA5}">
                      <a16:colId xmlns:a16="http://schemas.microsoft.com/office/drawing/2014/main" val="2136074471"/>
                    </a:ext>
                  </a:extLst>
                </a:gridCol>
                <a:gridCol w="501975">
                  <a:extLst>
                    <a:ext uri="{9D8B030D-6E8A-4147-A177-3AD203B41FA5}">
                      <a16:colId xmlns:a16="http://schemas.microsoft.com/office/drawing/2014/main" val="3586572699"/>
                    </a:ext>
                  </a:extLst>
                </a:gridCol>
                <a:gridCol w="2855069">
                  <a:extLst>
                    <a:ext uri="{9D8B030D-6E8A-4147-A177-3AD203B41FA5}">
                      <a16:colId xmlns:a16="http://schemas.microsoft.com/office/drawing/2014/main" val="1482833274"/>
                    </a:ext>
                  </a:extLst>
                </a:gridCol>
                <a:gridCol w="779499">
                  <a:extLst>
                    <a:ext uri="{9D8B030D-6E8A-4147-A177-3AD203B41FA5}">
                      <a16:colId xmlns:a16="http://schemas.microsoft.com/office/drawing/2014/main" val="3605668855"/>
                    </a:ext>
                  </a:extLst>
                </a:gridCol>
              </a:tblGrid>
              <a:tr h="229352">
                <a:tc rowSpan="2"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000" b="1" i="0" u="none" strike="noStrike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Scenario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3327" marR="113327" marT="56664" marB="566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Sensing Distance</a:t>
                      </a:r>
                      <a:endParaRPr lang="en-GB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3327" marR="113327" marT="56664" marB="566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Sensing Angle/direction 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3327" marR="113327" marT="56664" marB="566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Sensing Speed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3327" marR="113327" marT="56664" marB="566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Interval between two consecutive sensing fixes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3327" marR="113327" marT="56664" marB="566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Latency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3327" marR="113327" marT="56664" marB="566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530898"/>
                  </a:ext>
                </a:extLst>
              </a:tr>
              <a:tr h="900275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3152" marR="7315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Accuracy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96" marR="84996" marT="11805" marB="0" vert="ea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3152" marR="7315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Resolution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96" marR="84996" marT="11805" marB="0" vert="ea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3152" marR="7315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Distance Range 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96" marR="84996" marT="11805" marB="0" vert="ea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3152" marR="7315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Accuracy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96" marR="84996" marT="11805" marB="0" vert="ea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3152" marR="7315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Resolution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96" marR="84996" marT="11805" marB="0" vert="ea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3152" marR="7315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Angle range 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96" marR="84996" marT="11805" marB="0" vert="ea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3152" marR="7315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Accuracy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96" marR="84996" marT="11805" marB="0" vert="ea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3152" marR="7315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Resolution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96" marR="84996" marT="11805" marB="0" vert="ea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3152" marR="73152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Speed range</a:t>
                      </a:r>
                      <a:endParaRPr lang="en-GB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96" marR="84996" marT="11805" marB="0" vert="ea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2847129"/>
                  </a:ext>
                </a:extLst>
              </a:tr>
              <a:tr h="391532"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Road traffic monitoring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96" marR="84996" marT="1180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FFS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96" marR="84996" marT="1180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FFS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96" marR="84996" marT="1180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FFS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96" marR="84996" marT="1180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FFS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96" marR="84996" marT="1180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FFS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96" marR="84996" marT="1180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FFS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96" marR="84996" marT="1180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FFS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96" marR="84996" marT="1180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FFS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96" marR="84996" marT="1180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FFS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96" marR="84996" marT="1180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FFS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(Note 1)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96" marR="84996" marT="1180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FFS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(Note 2)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96" marR="84996" marT="1180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391357"/>
                  </a:ext>
                </a:extLst>
              </a:tr>
              <a:tr h="684617">
                <a:tc gridSpan="12"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Note 1: Time intervals between successive sensing result reports to a trusted third party application.</a:t>
                      </a:r>
                      <a:endParaRPr lang="en-GB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Note 2: Latency from the </a:t>
                      </a:r>
                      <a:r>
                        <a:rPr lang="en-GB" sz="1100" b="0" i="0" u="none" strike="noStrike" dirty="0" err="1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gNB</a:t>
                      </a:r>
                      <a:r>
                        <a:rPr lang="en-GB" sz="1100" b="0" i="0" u="none" strike="noStrike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to the application server via core network.</a:t>
                      </a:r>
                      <a:endParaRPr lang="en-GB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3327" marR="113327" marT="56664" marB="566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004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9949793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KPIs – Alternative proposal from Nokia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altLang="en-US" sz="2000" dirty="0"/>
              <a:t>More </a:t>
            </a:r>
            <a:r>
              <a:rPr lang="de-AT" altLang="en-US" sz="2000" dirty="0" err="1"/>
              <a:t>generic</a:t>
            </a:r>
            <a:r>
              <a:rPr lang="de-AT" altLang="en-US" sz="2000" dirty="0"/>
              <a:t> KPI </a:t>
            </a:r>
            <a:r>
              <a:rPr lang="de-AT" altLang="en-US" sz="2000" dirty="0" err="1"/>
              <a:t>table</a:t>
            </a:r>
            <a:r>
              <a:rPr lang="de-AT" altLang="en-US" sz="2000" dirty="0"/>
              <a:t> </a:t>
            </a:r>
            <a:r>
              <a:rPr lang="de-AT" altLang="en-US" sz="2000" dirty="0" err="1"/>
              <a:t>to</a:t>
            </a:r>
            <a:r>
              <a:rPr lang="de-AT" altLang="en-US" sz="2000" dirty="0"/>
              <a:t> </a:t>
            </a:r>
            <a:r>
              <a:rPr lang="de-AT" altLang="en-US" sz="2000" dirty="0" err="1"/>
              <a:t>exclude</a:t>
            </a:r>
            <a:r>
              <a:rPr lang="de-AT" altLang="en-US" sz="2000" dirty="0"/>
              <a:t> </a:t>
            </a:r>
            <a:r>
              <a:rPr lang="de-AT" altLang="en-US" sz="2000" dirty="0" err="1"/>
              <a:t>application</a:t>
            </a:r>
            <a:r>
              <a:rPr lang="de-AT" altLang="en-US" sz="2000" dirty="0"/>
              <a:t> </a:t>
            </a:r>
            <a:r>
              <a:rPr lang="de-AT" altLang="en-US" sz="2000" dirty="0" err="1"/>
              <a:t>specific</a:t>
            </a:r>
            <a:r>
              <a:rPr lang="de-AT" altLang="en-US" sz="2000" dirty="0"/>
              <a:t> </a:t>
            </a:r>
            <a:r>
              <a:rPr lang="de-AT" altLang="en-US" sz="2000" dirty="0" err="1"/>
              <a:t>parts</a:t>
            </a:r>
            <a:endParaRPr lang="de-AT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3800001-79A1-4C77-A06C-67DC8FDBC639}"/>
              </a:ext>
            </a:extLst>
          </p:cNvPr>
          <p:cNvSpPr txBox="1"/>
          <p:nvPr/>
        </p:nvSpPr>
        <p:spPr>
          <a:xfrm>
            <a:off x="261257" y="68425"/>
            <a:ext cx="3265714" cy="4851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011484F-BC91-4897-853B-D824E7272D96}"/>
              </a:ext>
            </a:extLst>
          </p:cNvPr>
          <p:cNvSpPr txBox="1"/>
          <p:nvPr/>
        </p:nvSpPr>
        <p:spPr>
          <a:xfrm>
            <a:off x="8401731" y="68425"/>
            <a:ext cx="3043820" cy="2488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DC9E7D7F-F256-415D-B71D-B1B74F1DC4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189192"/>
              </p:ext>
            </p:extLst>
          </p:nvPr>
        </p:nvGraphicFramePr>
        <p:xfrm>
          <a:off x="513586" y="3008846"/>
          <a:ext cx="11164828" cy="2113192"/>
        </p:xfrm>
        <a:graphic>
          <a:graphicData uri="http://schemas.openxmlformats.org/drawingml/2006/table">
            <a:tbl>
              <a:tblPr firstRow="1" firstCol="1" bandRow="1"/>
              <a:tblGrid>
                <a:gridCol w="929037">
                  <a:extLst>
                    <a:ext uri="{9D8B030D-6E8A-4147-A177-3AD203B41FA5}">
                      <a16:colId xmlns:a16="http://schemas.microsoft.com/office/drawing/2014/main" val="1374754343"/>
                    </a:ext>
                  </a:extLst>
                </a:gridCol>
                <a:gridCol w="1535287">
                  <a:extLst>
                    <a:ext uri="{9D8B030D-6E8A-4147-A177-3AD203B41FA5}">
                      <a16:colId xmlns:a16="http://schemas.microsoft.com/office/drawing/2014/main" val="956785933"/>
                    </a:ext>
                  </a:extLst>
                </a:gridCol>
                <a:gridCol w="1486131">
                  <a:extLst>
                    <a:ext uri="{9D8B030D-6E8A-4147-A177-3AD203B41FA5}">
                      <a16:colId xmlns:a16="http://schemas.microsoft.com/office/drawing/2014/main" val="17355400"/>
                    </a:ext>
                  </a:extLst>
                </a:gridCol>
                <a:gridCol w="1543479">
                  <a:extLst>
                    <a:ext uri="{9D8B030D-6E8A-4147-A177-3AD203B41FA5}">
                      <a16:colId xmlns:a16="http://schemas.microsoft.com/office/drawing/2014/main" val="4172320406"/>
                    </a:ext>
                  </a:extLst>
                </a:gridCol>
                <a:gridCol w="1887567">
                  <a:extLst>
                    <a:ext uri="{9D8B030D-6E8A-4147-A177-3AD203B41FA5}">
                      <a16:colId xmlns:a16="http://schemas.microsoft.com/office/drawing/2014/main" val="1347802640"/>
                    </a:ext>
                  </a:extLst>
                </a:gridCol>
                <a:gridCol w="1387821">
                  <a:extLst>
                    <a:ext uri="{9D8B030D-6E8A-4147-A177-3AD203B41FA5}">
                      <a16:colId xmlns:a16="http://schemas.microsoft.com/office/drawing/2014/main" val="838739352"/>
                    </a:ext>
                  </a:extLst>
                </a:gridCol>
                <a:gridCol w="2395506">
                  <a:extLst>
                    <a:ext uri="{9D8B030D-6E8A-4147-A177-3AD203B41FA5}">
                      <a16:colId xmlns:a16="http://schemas.microsoft.com/office/drawing/2014/main" val="1946822283"/>
                    </a:ext>
                  </a:extLst>
                </a:gridCol>
              </a:tblGrid>
              <a:tr h="413397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Scenario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80" marR="88480" marT="1228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Minimum ranging distance (note 1)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80" marR="88480" marT="1228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Maximum ranging distance (note 2)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80" marR="88480" marT="1228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Spatial resolution (note 3)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80" marR="88480" marT="1228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Detectable radio cross section (note 4)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80" marR="88480" marT="1228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Measurement latency (note 5)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80" marR="88480" marT="1228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Reliability (missed detection/false alarm) (note 6)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80" marR="88480" marT="1228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5859916"/>
                  </a:ext>
                </a:extLst>
              </a:tr>
              <a:tr h="236438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80" marR="88480" marT="1228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80" marR="88480" marT="1228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80" marR="88480" marT="1228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80" marR="88480" marT="1228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80" marR="88480" marT="1228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80" marR="88480" marT="1228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80" marR="88480" marT="1228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196913"/>
                  </a:ext>
                </a:extLst>
              </a:tr>
              <a:tr h="236438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80" marR="88480" marT="1228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80" marR="88480" marT="1228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80" marR="88480" marT="1228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80" marR="88480" marT="1228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80" marR="88480" marT="1228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80" marR="88480" marT="1228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80" marR="88480" marT="1228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1332029"/>
                  </a:ext>
                </a:extLst>
              </a:tr>
              <a:tr h="1226919">
                <a:tc gridSpan="7">
                  <a:txBody>
                    <a:bodyPr/>
                    <a:lstStyle/>
                    <a:p>
                      <a:pPr marL="539496" indent="-539496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NOTE 1:	The minimum distance between the transmitter of sensing signals and a </a:t>
                      </a:r>
                      <a:r>
                        <a:rPr lang="en-US" sz="1200" b="0" i="0" u="none" strike="noStrike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taget</a:t>
                      </a:r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object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539496" indent="-539496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NOTE 2:	The maximum </a:t>
                      </a:r>
                      <a:r>
                        <a:rPr lang="en-US" sz="1200" b="0" i="0" u="none" strike="noStrike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distnace</a:t>
                      </a:r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between a transmitter of sensing signals and a target object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539496" indent="-539496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NOTE 3:	The size of the smallest target object that can be detected by NR based sensing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539496" indent="-539496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NOTE 4:	A measure on detectability of a target object [</a:t>
                      </a:r>
                      <a:r>
                        <a:rPr lang="en-US" sz="1200" b="0" i="0" u="none" strike="noStrike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dBsm</a:t>
                      </a:r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539496" indent="-539496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NOTE 5:	Latency of obtaining sensing measurement results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539496" indent="-539496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NOTE 6:	Probability of missed detection and false alarm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7973" marR="117973" marT="58986" marB="5898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3171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570543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Proposal/Agenda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Times New Roman" panose="02020603050405020304" pitchFamily="18" charset="0"/>
                <a:ea typeface="DengXian" panose="02010600030101010101" pitchFamily="2" charset="-122"/>
              </a:rPr>
              <a:t>Choose among the definition proposals as a way forward.</a:t>
            </a:r>
          </a:p>
          <a:p>
            <a:r>
              <a:rPr lang="en-US" altLang="en-US" sz="2800" dirty="0"/>
              <a:t>Further discuss improving the KPIs table – alternative proposal from Nokia is in the drafts folder.</a:t>
            </a:r>
          </a:p>
          <a:p>
            <a:pPr marL="0" indent="0">
              <a:buNone/>
            </a:pPr>
            <a:endParaRPr lang="en-US" sz="2800" dirty="0"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endParaRPr lang="en-US" altLang="en-US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CAAD51A-4A13-4088-961F-658CE304DFEE}"/>
              </a:ext>
            </a:extLst>
          </p:cNvPr>
          <p:cNvSpPr txBox="1"/>
          <p:nvPr/>
        </p:nvSpPr>
        <p:spPr>
          <a:xfrm>
            <a:off x="261257" y="68425"/>
            <a:ext cx="3265714" cy="4851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725A1E3E-3B2A-417A-B002-C30805624AC1}"/>
              </a:ext>
            </a:extLst>
          </p:cNvPr>
          <p:cNvSpPr txBox="1"/>
          <p:nvPr/>
        </p:nvSpPr>
        <p:spPr>
          <a:xfrm>
            <a:off x="8401731" y="68425"/>
            <a:ext cx="3043820" cy="2488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microsoft.com/office/2006/documentManagement/types"/>
    <ds:schemaRef ds:uri="http://www.w3.org/XML/1998/namespace"/>
    <ds:schemaRef ds:uri="http://purl.org/dc/elements/1.1/"/>
    <ds:schemaRef ds:uri="679a257e-872f-4c98-9e8a-0a9c104f72cd"/>
    <ds:schemaRef ds:uri="280d8efa-eff2-4910-88d2-79ca146720c4"/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933</Words>
  <Application>Microsoft Office PowerPoint</Application>
  <PresentationFormat>Breitbild</PresentationFormat>
  <Paragraphs>107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Arial </vt:lpstr>
      <vt:lpstr>Calibri</vt:lpstr>
      <vt:lpstr>Calibri Light</vt:lpstr>
      <vt:lpstr>Times New Roman</vt:lpstr>
      <vt:lpstr>Office Theme</vt:lpstr>
      <vt:lpstr>FS_Sensing call #2 04.08.2022</vt:lpstr>
      <vt:lpstr>Wireless Sensing - definition</vt:lpstr>
      <vt:lpstr>Wireless Sensing definition-Proposal</vt:lpstr>
      <vt:lpstr>Sensing Service - definition</vt:lpstr>
      <vt:lpstr>Sensing Service definition - Proposal</vt:lpstr>
      <vt:lpstr>Status from the first call – KPIs</vt:lpstr>
      <vt:lpstr>KPIs – Alternative proposal from Nokia</vt:lpstr>
      <vt:lpstr>Proposal/Agenda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DT (Vasil)</cp:lastModifiedBy>
  <cp:revision>658</cp:revision>
  <dcterms:created xsi:type="dcterms:W3CDTF">2010-02-05T13:52:04Z</dcterms:created>
  <dcterms:modified xsi:type="dcterms:W3CDTF">2022-08-04T10:45:56Z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MSIP_Label_55339bf0-f345-473a-9ec8-6ca7c8197055_Enabled">
    <vt:lpwstr>true</vt:lpwstr>
  </property>
  <property fmtid="{D5CDD505-2E9C-101B-9397-08002B2CF9AE}" pid="4" name="MSIP_Label_55339bf0-f345-473a-9ec8-6ca7c8197055_SetDate">
    <vt:lpwstr>2022-06-27T17:57:12Z</vt:lpwstr>
  </property>
  <property fmtid="{D5CDD505-2E9C-101B-9397-08002B2CF9AE}" pid="5" name="MSIP_Label_55339bf0-f345-473a-9ec8-6ca7c8197055_Method">
    <vt:lpwstr>Privileged</vt:lpwstr>
  </property>
  <property fmtid="{D5CDD505-2E9C-101B-9397-08002B2CF9AE}" pid="6" name="MSIP_Label_55339bf0-f345-473a-9ec8-6ca7c8197055_Name">
    <vt:lpwstr>OFFEN</vt:lpwstr>
  </property>
  <property fmtid="{D5CDD505-2E9C-101B-9397-08002B2CF9AE}" pid="7" name="MSIP_Label_55339bf0-f345-473a-9ec8-6ca7c8197055_SiteId">
    <vt:lpwstr>d313b56f-f400-44d3-8403-4b468b3d8ded</vt:lpwstr>
  </property>
  <property fmtid="{D5CDD505-2E9C-101B-9397-08002B2CF9AE}" pid="8" name="MSIP_Label_55339bf0-f345-473a-9ec8-6ca7c8197055_ActionId">
    <vt:lpwstr>f4864f14-cb99-46fd-912c-61a8994a9bdd</vt:lpwstr>
  </property>
  <property fmtid="{D5CDD505-2E9C-101B-9397-08002B2CF9AE}" pid="9" name="MSIP_Label_55339bf0-f345-473a-9ec8-6ca7c8197055_ContentBits">
    <vt:lpwstr>0</vt:lpwstr>
  </property>
</Properties>
</file>