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16"/>
  </p:notesMasterIdLst>
  <p:handoutMasterIdLst>
    <p:handoutMasterId r:id="rId17"/>
  </p:handoutMasterIdLst>
  <p:sldIdLst>
    <p:sldId id="341" r:id="rId5"/>
    <p:sldId id="363" r:id="rId6"/>
    <p:sldId id="375" r:id="rId7"/>
    <p:sldId id="369" r:id="rId8"/>
    <p:sldId id="371" r:id="rId9"/>
    <p:sldId id="367" r:id="rId10"/>
    <p:sldId id="373" r:id="rId11"/>
    <p:sldId id="376" r:id="rId12"/>
    <p:sldId id="377" r:id="rId13"/>
    <p:sldId id="365" r:id="rId14"/>
    <p:sldId id="374" r:id="rId15"/>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27" autoAdjust="0"/>
    <p:restoredTop sz="94679" autoAdjust="0"/>
  </p:normalViewPr>
  <p:slideViewPr>
    <p:cSldViewPr snapToGrid="0">
      <p:cViewPr varScale="1">
        <p:scale>
          <a:sx n="154" d="100"/>
          <a:sy n="154" d="100"/>
        </p:scale>
        <p:origin x="384" y="13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2" d="100"/>
          <a:sy n="42" d="100"/>
        </p:scale>
        <p:origin x="-2850" y="-96"/>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‹Nr.›</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‹Nr.›</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585771"/>
            <a:ext cx="10515600" cy="1104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‹Nr.›</a:t>
            </a:fld>
            <a:endParaRPr lang="en-GB" altLang="en-US" sz="1400">
              <a:latin typeface="Calibri" panose="020F0502020204030204" pitchFamily="34" charset="0"/>
            </a:endParaRPr>
          </a:p>
        </p:txBody>
      </p:sp>
      <p:sp>
        <p:nvSpPr>
          <p:cNvPr id="14" name="Text Box 14">
            <a:extLst>
              <a:ext uri="{FF2B5EF4-FFF2-40B4-BE49-F238E27FC236}">
                <a16:creationId xmlns:a16="http://schemas.microsoft.com/office/drawing/2014/main" id="{04953B71-6776-413E-AC69-E69762C9C33E}"/>
              </a:ext>
            </a:extLst>
          </p:cNvPr>
          <p:cNvSpPr txBox="1">
            <a:spLocks noChangeArrowheads="1"/>
          </p:cNvSpPr>
          <p:nvPr userDrawn="1"/>
        </p:nvSpPr>
        <p:spPr bwMode="auto">
          <a:xfrm>
            <a:off x="323850" y="73025"/>
            <a:ext cx="3486150" cy="461665"/>
          </a:xfrm>
          <a:prstGeom prst="rect">
            <a:avLst/>
          </a:prstGeom>
          <a:noFill/>
          <a:ln>
            <a:noFill/>
          </a:ln>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TSG-SA WG6 Meeting #49-bis-e</a:t>
            </a:r>
          </a:p>
          <a:p>
            <a:pPr eaLnBrk="1" hangingPunct="1">
              <a:defRPr/>
            </a:pPr>
            <a:r>
              <a:rPr lang="en-GB" altLang="en-US" sz="1200" b="1" dirty="0">
                <a:latin typeface="Arial "/>
              </a:rPr>
              <a:t>e-meeting, 22</a:t>
            </a:r>
            <a:r>
              <a:rPr lang="en-GB" altLang="en-US" sz="1200" b="1" baseline="30000" dirty="0">
                <a:latin typeface="Arial "/>
              </a:rPr>
              <a:t>nd</a:t>
            </a:r>
            <a:r>
              <a:rPr lang="en-GB" altLang="en-US" sz="1200" b="1" dirty="0">
                <a:latin typeface="Arial "/>
              </a:rPr>
              <a:t> June – 1</a:t>
            </a:r>
            <a:r>
              <a:rPr lang="en-GB" altLang="en-US" sz="1200" b="1" baseline="30000" dirty="0">
                <a:latin typeface="Arial "/>
              </a:rPr>
              <a:t>st</a:t>
            </a:r>
            <a:r>
              <a:rPr lang="en-GB" altLang="en-US" sz="1200" b="1" dirty="0">
                <a:latin typeface="Arial "/>
              </a:rPr>
              <a:t> July 2022</a:t>
            </a:r>
            <a:endParaRPr lang="en-US" altLang="en-US" sz="1200" b="1" dirty="0">
              <a:latin typeface="Arial "/>
            </a:endParaRPr>
          </a:p>
        </p:txBody>
      </p:sp>
      <p:sp>
        <p:nvSpPr>
          <p:cNvPr id="15" name="Text Box 13">
            <a:extLst>
              <a:ext uri="{FF2B5EF4-FFF2-40B4-BE49-F238E27FC236}">
                <a16:creationId xmlns:a16="http://schemas.microsoft.com/office/drawing/2014/main" id="{897F339D-C9FE-4694-B4EA-980A7508C12C}"/>
              </a:ext>
            </a:extLst>
          </p:cNvPr>
          <p:cNvSpPr txBox="1">
            <a:spLocks noChangeArrowheads="1"/>
          </p:cNvSpPr>
          <p:nvPr userDrawn="1"/>
        </p:nvSpPr>
        <p:spPr bwMode="auto">
          <a:xfrm>
            <a:off x="9401961" y="73009"/>
            <a:ext cx="1463675" cy="276225"/>
          </a:xfrm>
          <a:prstGeom prst="rect">
            <a:avLst/>
          </a:prstGeom>
          <a:noFill/>
          <a:ln>
            <a:noFill/>
          </a:ln>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en-GB" altLang="en-US" sz="1200" b="1" dirty="0"/>
              <a:t>S6-22xxx</a:t>
            </a:r>
            <a:r>
              <a:rPr lang="en-GB" altLang="en-US" sz="1200" dirty="0"/>
              <a:t> </a:t>
            </a:r>
            <a:endParaRPr lang="en-GB" altLang="en-US" sz="1200" dirty="0">
              <a:solidFill>
                <a:schemeClr val="bg2"/>
              </a:solidFill>
            </a:endParaRP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F64A4E53-3885-4470-BCFC-760125DB33DA}"/>
              </a:ext>
            </a:extLst>
          </p:cNvPr>
          <p:cNvSpPr txBox="1"/>
          <p:nvPr/>
        </p:nvSpPr>
        <p:spPr>
          <a:xfrm>
            <a:off x="261257" y="68425"/>
            <a:ext cx="3265714" cy="485192"/>
          </a:xfrm>
          <a:prstGeom prst="rect">
            <a:avLst/>
          </a:prstGeom>
          <a:solidFill>
            <a:schemeClr val="bg1"/>
          </a:solidFill>
        </p:spPr>
        <p:txBody>
          <a:bodyPr wrap="square" rtlCol="0">
            <a:spAutoFit/>
          </a:bodyPr>
          <a:lstStyle/>
          <a:p>
            <a:endParaRPr lang="de-AT" dirty="0"/>
          </a:p>
        </p:txBody>
      </p:sp>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2147888" y="1709738"/>
            <a:ext cx="7886700" cy="2852737"/>
          </a:xfrm>
        </p:spPr>
        <p:txBody>
          <a:bodyPr/>
          <a:lstStyle/>
          <a:p>
            <a:pPr eaLnBrk="1" hangingPunct="1"/>
            <a:r>
              <a:rPr lang="en-GB" altLang="en-US" dirty="0"/>
              <a:t>FS_Sensing call #2</a:t>
            </a:r>
            <a:br>
              <a:rPr lang="en-GB" altLang="en-US" dirty="0"/>
            </a:br>
            <a:r>
              <a:rPr lang="en-GB" altLang="en-US" sz="2800" dirty="0"/>
              <a:t>04.08.2022</a:t>
            </a:r>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body" idx="4294967295"/>
          </p:nvPr>
        </p:nvSpPr>
        <p:spPr>
          <a:xfrm>
            <a:off x="2147888" y="4589463"/>
            <a:ext cx="7886700" cy="1500187"/>
          </a:xfrm>
        </p:spPr>
        <p:txBody>
          <a:bodyPr/>
          <a:lstStyle/>
          <a:p>
            <a:pPr marL="0" indent="0" eaLnBrk="1" hangingPunct="1">
              <a:buFontTx/>
              <a:buNone/>
            </a:pPr>
            <a:r>
              <a:rPr lang="en-GB" altLang="en-US" dirty="0"/>
              <a:t>Vasil Aleksiev</a:t>
            </a:r>
          </a:p>
          <a:p>
            <a:pPr marL="0" indent="0" eaLnBrk="1" hangingPunct="1">
              <a:buFontTx/>
              <a:buNone/>
            </a:pPr>
            <a:r>
              <a:rPr lang="en-GB" altLang="en-US" dirty="0"/>
              <a:t>Study item rapporteur, Deutsche Telekom</a:t>
            </a:r>
          </a:p>
          <a:p>
            <a:pPr marL="0" indent="0" eaLnBrk="1" hangingPunct="1">
              <a:buFontTx/>
              <a:buNone/>
            </a:pPr>
            <a:endParaRPr lang="en-GB" altLang="en-US" dirty="0"/>
          </a:p>
        </p:txBody>
      </p:sp>
      <p:sp>
        <p:nvSpPr>
          <p:cNvPr id="6" name="Textfeld 5">
            <a:extLst>
              <a:ext uri="{FF2B5EF4-FFF2-40B4-BE49-F238E27FC236}">
                <a16:creationId xmlns:a16="http://schemas.microsoft.com/office/drawing/2014/main" id="{573BC396-8634-421A-AE27-4E7B0381149B}"/>
              </a:ext>
            </a:extLst>
          </p:cNvPr>
          <p:cNvSpPr txBox="1"/>
          <p:nvPr/>
        </p:nvSpPr>
        <p:spPr>
          <a:xfrm>
            <a:off x="8401731" y="68425"/>
            <a:ext cx="3043820" cy="248816"/>
          </a:xfrm>
          <a:prstGeom prst="rect">
            <a:avLst/>
          </a:prstGeom>
          <a:solidFill>
            <a:schemeClr val="bg1"/>
          </a:solidFill>
        </p:spPr>
        <p:txBody>
          <a:bodyPr wrap="square" rtlCol="0">
            <a:spAutoFit/>
          </a:bodyPr>
          <a:lstStyle/>
          <a:p>
            <a:endParaRPr lang="de-AT" dirty="0"/>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3AFF4909-1900-46CD-87F7-AE296C59418F}"/>
              </a:ext>
            </a:extLst>
          </p:cNvPr>
          <p:cNvSpPr>
            <a:spLocks noGrp="1"/>
          </p:cNvSpPr>
          <p:nvPr>
            <p:ph type="title"/>
          </p:nvPr>
        </p:nvSpPr>
        <p:spPr/>
        <p:txBody>
          <a:bodyPr/>
          <a:lstStyle/>
          <a:p>
            <a:r>
              <a:rPr lang="en-GB" altLang="en-US" dirty="0"/>
              <a:t>Proposal/Agenda</a:t>
            </a:r>
          </a:p>
        </p:txBody>
      </p:sp>
      <p:sp>
        <p:nvSpPr>
          <p:cNvPr id="8195" name="Content Placeholder 2">
            <a:extLst>
              <a:ext uri="{FF2B5EF4-FFF2-40B4-BE49-F238E27FC236}">
                <a16:creationId xmlns:a16="http://schemas.microsoft.com/office/drawing/2014/main" id="{A955EC6E-B2A1-4AA5-9F6A-E317D7FE324C}"/>
              </a:ext>
            </a:extLst>
          </p:cNvPr>
          <p:cNvSpPr>
            <a:spLocks noGrp="1"/>
          </p:cNvSpPr>
          <p:nvPr>
            <p:ph idx="1"/>
          </p:nvPr>
        </p:nvSpPr>
        <p:spPr/>
        <p:txBody>
          <a:bodyPr/>
          <a:lstStyle/>
          <a:p>
            <a:r>
              <a:rPr lang="en-US" sz="2800" dirty="0">
                <a:latin typeface="Times New Roman" panose="02020603050405020304" pitchFamily="18" charset="0"/>
                <a:ea typeface="DengXian" panose="02010600030101010101" pitchFamily="2" charset="-122"/>
              </a:rPr>
              <a:t>Choose among the definition proposals as a way forward.</a:t>
            </a:r>
          </a:p>
          <a:p>
            <a:r>
              <a:rPr lang="en-US" altLang="en-US" sz="2800" dirty="0"/>
              <a:t>Further discuss improving the KPIs table – alternative proposals from Nokia and </a:t>
            </a:r>
            <a:r>
              <a:rPr lang="en-US" altLang="en-US" sz="2800"/>
              <a:t>Huawei are </a:t>
            </a:r>
            <a:r>
              <a:rPr lang="en-US" altLang="en-US" sz="2800" dirty="0"/>
              <a:t>in the drafts folder.</a:t>
            </a:r>
          </a:p>
          <a:p>
            <a:pPr marL="0" indent="0">
              <a:buNone/>
            </a:pPr>
            <a:endParaRPr lang="en-US" sz="2800" dirty="0">
              <a:effectLst/>
              <a:latin typeface="Times New Roman" panose="02020603050405020304" pitchFamily="18" charset="0"/>
              <a:ea typeface="DengXian" panose="02010600030101010101" pitchFamily="2" charset="-122"/>
            </a:endParaRPr>
          </a:p>
          <a:p>
            <a:endParaRPr lang="en-US" altLang="en-US" dirty="0"/>
          </a:p>
        </p:txBody>
      </p:sp>
      <p:sp>
        <p:nvSpPr>
          <p:cNvPr id="4" name="Textfeld 3">
            <a:extLst>
              <a:ext uri="{FF2B5EF4-FFF2-40B4-BE49-F238E27FC236}">
                <a16:creationId xmlns:a16="http://schemas.microsoft.com/office/drawing/2014/main" id="{DCAAD51A-4A13-4088-961F-658CE304DFEE}"/>
              </a:ext>
            </a:extLst>
          </p:cNvPr>
          <p:cNvSpPr txBox="1"/>
          <p:nvPr/>
        </p:nvSpPr>
        <p:spPr>
          <a:xfrm>
            <a:off x="261257" y="68425"/>
            <a:ext cx="3265714" cy="485192"/>
          </a:xfrm>
          <a:prstGeom prst="rect">
            <a:avLst/>
          </a:prstGeom>
          <a:solidFill>
            <a:schemeClr val="bg1"/>
          </a:solidFill>
        </p:spPr>
        <p:txBody>
          <a:bodyPr wrap="square" rtlCol="0">
            <a:spAutoFit/>
          </a:bodyPr>
          <a:lstStyle/>
          <a:p>
            <a:endParaRPr lang="de-AT" dirty="0"/>
          </a:p>
        </p:txBody>
      </p:sp>
      <p:sp>
        <p:nvSpPr>
          <p:cNvPr id="5" name="Textfeld 4">
            <a:extLst>
              <a:ext uri="{FF2B5EF4-FFF2-40B4-BE49-F238E27FC236}">
                <a16:creationId xmlns:a16="http://schemas.microsoft.com/office/drawing/2014/main" id="{725A1E3E-3B2A-417A-B002-C30805624AC1}"/>
              </a:ext>
            </a:extLst>
          </p:cNvPr>
          <p:cNvSpPr txBox="1"/>
          <p:nvPr/>
        </p:nvSpPr>
        <p:spPr>
          <a:xfrm>
            <a:off x="8401731" y="68425"/>
            <a:ext cx="3043820" cy="248816"/>
          </a:xfrm>
          <a:prstGeom prst="rect">
            <a:avLst/>
          </a:prstGeom>
          <a:solidFill>
            <a:schemeClr val="bg1"/>
          </a:solidFill>
        </p:spPr>
        <p:txBody>
          <a:bodyPr wrap="square" rtlCol="0">
            <a:spAutoFit/>
          </a:bodyPr>
          <a:lstStyle/>
          <a:p>
            <a:endParaRPr lang="de-AT" dirty="0"/>
          </a:p>
        </p:txBody>
      </p:sp>
    </p:spTree>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3AFF4909-1900-46CD-87F7-AE296C59418F}"/>
              </a:ext>
            </a:extLst>
          </p:cNvPr>
          <p:cNvSpPr>
            <a:spLocks noGrp="1"/>
          </p:cNvSpPr>
          <p:nvPr>
            <p:ph type="title"/>
          </p:nvPr>
        </p:nvSpPr>
        <p:spPr/>
        <p:txBody>
          <a:bodyPr/>
          <a:lstStyle/>
          <a:p>
            <a:r>
              <a:rPr lang="en-GB" altLang="en-US" dirty="0"/>
              <a:t>Conclusion</a:t>
            </a:r>
          </a:p>
        </p:txBody>
      </p:sp>
      <p:sp>
        <p:nvSpPr>
          <p:cNvPr id="8195" name="Content Placeholder 2">
            <a:extLst>
              <a:ext uri="{FF2B5EF4-FFF2-40B4-BE49-F238E27FC236}">
                <a16:creationId xmlns:a16="http://schemas.microsoft.com/office/drawing/2014/main" id="{A955EC6E-B2A1-4AA5-9F6A-E317D7FE324C}"/>
              </a:ext>
            </a:extLst>
          </p:cNvPr>
          <p:cNvSpPr>
            <a:spLocks noGrp="1"/>
          </p:cNvSpPr>
          <p:nvPr>
            <p:ph idx="1"/>
          </p:nvPr>
        </p:nvSpPr>
        <p:spPr/>
        <p:txBody>
          <a:bodyPr/>
          <a:lstStyle/>
          <a:p>
            <a:r>
              <a:rPr lang="en-US" sz="2000" dirty="0">
                <a:latin typeface="Times New Roman" panose="02020603050405020304" pitchFamily="18" charset="0"/>
                <a:ea typeface="DengXian" panose="02010600030101010101" pitchFamily="2" charset="-122"/>
              </a:rPr>
              <a:t>Common understanding among all participants on green part:</a:t>
            </a:r>
          </a:p>
          <a:p>
            <a:pPr marL="0" indent="0">
              <a:buNone/>
            </a:pPr>
            <a:r>
              <a:rPr lang="en-GB" sz="1800" b="1" dirty="0">
                <a:effectLst/>
                <a:latin typeface="Calibri" panose="020F0502020204030204" pitchFamily="34" charset="0"/>
                <a:ea typeface="Calibri" panose="020F0502020204030204" pitchFamily="34" charset="0"/>
                <a:cs typeface="Times New Roman" panose="02020603050405020304" pitchFamily="18" charset="0"/>
              </a:rPr>
              <a:t>NR </a:t>
            </a:r>
            <a:r>
              <a:rPr lang="en-GB" sz="1800" b="1"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W</a:t>
            </a:r>
            <a:r>
              <a:rPr lang="en-US" sz="1800" b="1"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ireless </a:t>
            </a:r>
            <a:r>
              <a:rPr lang="en-GB" sz="1800" b="1"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Sensing:</a:t>
            </a:r>
            <a:r>
              <a:rPr lang="en-GB" sz="18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 provides sensing measurements and information about target environment(s)’ and object(s)’ characteristics </a:t>
            </a:r>
            <a:r>
              <a:rPr lang="en-US" sz="18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(e.g. shape, size, speed, location, </a:t>
            </a:r>
            <a:r>
              <a:rPr lang="en-GB" sz="18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distances or relative motion between objects,</a:t>
            </a:r>
            <a:r>
              <a:rPr lang="en-US" sz="18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 etc.)</a:t>
            </a:r>
            <a:r>
              <a:rPr lang="en-GB" sz="18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 using NR RF signals. </a:t>
            </a:r>
          </a:p>
          <a:p>
            <a:pPr marL="0" indent="0">
              <a:buNone/>
            </a:pPr>
            <a:r>
              <a:rPr lang="en-GB" sz="1400" dirty="0">
                <a:highlight>
                  <a:srgbClr val="00FF00"/>
                </a:highlight>
              </a:rPr>
              <a:t>NOTE:  Certain use cases (e.g. detection of UE’s significant location change) might alternatively be satisfied using information already available in EPC and E-UTRA. In such cases, the available information can be used. This study will not lead to impacts on EPC and E-UTRA.</a:t>
            </a:r>
          </a:p>
          <a:p>
            <a:r>
              <a:rPr lang="en-US" sz="1800" dirty="0">
                <a:latin typeface="Times New Roman" panose="02020603050405020304" pitchFamily="18" charset="0"/>
                <a:ea typeface="DengXian" panose="02010600030101010101" pitchFamily="2" charset="-122"/>
              </a:rPr>
              <a:t>The definition of the sensing service would be left for further discussion during next SA1 meeting. Some companies pointed out there is no need to have definition for sensing service – similar to lack of definition for positioning service in TS22.261.</a:t>
            </a:r>
          </a:p>
          <a:p>
            <a:r>
              <a:rPr lang="en-US" altLang="en-US" sz="1800" dirty="0"/>
              <a:t>KPIs discussion – Important to have one common KPI table for all the use cases. More discussions are needed between Nokia, Huawei and Vivo. They are encouraged to discuss offline and come with common proposal for the KPIs and parameters definitions.</a:t>
            </a:r>
          </a:p>
          <a:p>
            <a:pPr marL="0" indent="0">
              <a:buNone/>
            </a:pPr>
            <a:endParaRPr lang="en-US" sz="2800" dirty="0">
              <a:effectLst/>
              <a:latin typeface="Times New Roman" panose="02020603050405020304" pitchFamily="18" charset="0"/>
              <a:ea typeface="DengXian" panose="02010600030101010101" pitchFamily="2" charset="-122"/>
            </a:endParaRPr>
          </a:p>
          <a:p>
            <a:endParaRPr lang="en-US" altLang="en-US" dirty="0"/>
          </a:p>
        </p:txBody>
      </p:sp>
      <p:sp>
        <p:nvSpPr>
          <p:cNvPr id="4" name="Textfeld 3">
            <a:extLst>
              <a:ext uri="{FF2B5EF4-FFF2-40B4-BE49-F238E27FC236}">
                <a16:creationId xmlns:a16="http://schemas.microsoft.com/office/drawing/2014/main" id="{DCAAD51A-4A13-4088-961F-658CE304DFEE}"/>
              </a:ext>
            </a:extLst>
          </p:cNvPr>
          <p:cNvSpPr txBox="1"/>
          <p:nvPr/>
        </p:nvSpPr>
        <p:spPr>
          <a:xfrm>
            <a:off x="261257" y="68425"/>
            <a:ext cx="3265714" cy="485192"/>
          </a:xfrm>
          <a:prstGeom prst="rect">
            <a:avLst/>
          </a:prstGeom>
          <a:solidFill>
            <a:schemeClr val="bg1"/>
          </a:solidFill>
        </p:spPr>
        <p:txBody>
          <a:bodyPr wrap="square" rtlCol="0">
            <a:spAutoFit/>
          </a:bodyPr>
          <a:lstStyle/>
          <a:p>
            <a:endParaRPr lang="de-AT" dirty="0"/>
          </a:p>
        </p:txBody>
      </p:sp>
      <p:sp>
        <p:nvSpPr>
          <p:cNvPr id="5" name="Textfeld 4">
            <a:extLst>
              <a:ext uri="{FF2B5EF4-FFF2-40B4-BE49-F238E27FC236}">
                <a16:creationId xmlns:a16="http://schemas.microsoft.com/office/drawing/2014/main" id="{725A1E3E-3B2A-417A-B002-C30805624AC1}"/>
              </a:ext>
            </a:extLst>
          </p:cNvPr>
          <p:cNvSpPr txBox="1"/>
          <p:nvPr/>
        </p:nvSpPr>
        <p:spPr>
          <a:xfrm>
            <a:off x="8401731" y="68425"/>
            <a:ext cx="3043820" cy="248816"/>
          </a:xfrm>
          <a:prstGeom prst="rect">
            <a:avLst/>
          </a:prstGeom>
          <a:solidFill>
            <a:schemeClr val="bg1"/>
          </a:solidFill>
        </p:spPr>
        <p:txBody>
          <a:bodyPr wrap="square" rtlCol="0">
            <a:spAutoFit/>
          </a:bodyPr>
          <a:lstStyle/>
          <a:p>
            <a:endParaRPr lang="de-AT" dirty="0"/>
          </a:p>
        </p:txBody>
      </p:sp>
    </p:spTree>
    <p:extLst>
      <p:ext uri="{BB962C8B-B14F-4D97-AF65-F5344CB8AC3E}">
        <p14:creationId xmlns:p14="http://schemas.microsoft.com/office/powerpoint/2010/main" val="4233068155"/>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GB" altLang="en-US" dirty="0"/>
              <a:t>Wireless Sensing - definition</a:t>
            </a:r>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p:txBody>
          <a:bodyPr/>
          <a:lstStyle/>
          <a:p>
            <a:r>
              <a:rPr lang="en-US" altLang="en-US" sz="2000" dirty="0"/>
              <a:t>Lack of agreement on the yellow parts in the last call</a:t>
            </a:r>
            <a:r>
              <a:rPr lang="en-US" altLang="en-US" sz="2000" b="1" dirty="0"/>
              <a:t> </a:t>
            </a:r>
          </a:p>
          <a:p>
            <a:pPr marL="0" indent="0">
              <a:buNone/>
            </a:pPr>
            <a:endParaRPr lang="en-US" altLang="en-US" sz="1800" b="1" dirty="0"/>
          </a:p>
          <a:p>
            <a:pPr marL="0" lvl="0" indent="0">
              <a:lnSpc>
                <a:spcPct val="107000"/>
              </a:lnSpc>
              <a:spcAft>
                <a:spcPts val="800"/>
              </a:spcAft>
              <a:buNone/>
              <a:tabLst>
                <a:tab pos="457200" algn="l"/>
              </a:tabLst>
            </a:pPr>
            <a:r>
              <a:rPr lang="en-GB" sz="1800" b="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NR</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W</a:t>
            </a:r>
            <a:r>
              <a:rPr lang="en-US" sz="1800" b="1" dirty="0">
                <a:effectLst/>
                <a:latin typeface="Calibri" panose="020F0502020204030204" pitchFamily="34" charset="0"/>
                <a:ea typeface="Calibri" panose="020F0502020204030204" pitchFamily="34" charset="0"/>
                <a:cs typeface="Times New Roman" panose="02020603050405020304" pitchFamily="18" charset="0"/>
              </a:rPr>
              <a:t>ireless </a:t>
            </a:r>
            <a:r>
              <a:rPr lang="en-GB" sz="1800" b="1" dirty="0">
                <a:effectLst/>
                <a:latin typeface="Calibri" panose="020F0502020204030204" pitchFamily="34" charset="0"/>
                <a:ea typeface="Calibri" panose="020F0502020204030204" pitchFamily="34" charset="0"/>
                <a:cs typeface="Times New Roman" panose="02020603050405020304" pitchFamily="18" charset="0"/>
              </a:rPr>
              <a:t>Sensing:</a:t>
            </a:r>
            <a:r>
              <a:rPr lang="en-GB" sz="1800" dirty="0">
                <a:effectLst/>
                <a:latin typeface="Calibri" panose="020F0502020204030204" pitchFamily="34" charset="0"/>
                <a:ea typeface="Calibri" panose="020F0502020204030204" pitchFamily="34" charset="0"/>
                <a:cs typeface="Times New Roman" panose="02020603050405020304" pitchFamily="18" charset="0"/>
              </a:rPr>
              <a:t> provides </a:t>
            </a:r>
            <a:r>
              <a:rPr lang="en-GB"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sensing measurements and information</a:t>
            </a:r>
            <a:r>
              <a:rPr lang="en-GB" sz="1800" dirty="0">
                <a:effectLst/>
                <a:latin typeface="Calibri" panose="020F0502020204030204" pitchFamily="34" charset="0"/>
                <a:ea typeface="Calibri" panose="020F0502020204030204" pitchFamily="34" charset="0"/>
                <a:cs typeface="Times New Roman" panose="02020603050405020304" pitchFamily="18" charset="0"/>
              </a:rPr>
              <a:t> about target environment(s)’ and object(s)’ characteristics </a:t>
            </a:r>
            <a:r>
              <a:rPr lang="en-US" sz="1800" dirty="0">
                <a:effectLst/>
                <a:latin typeface="Calibri" panose="020F0502020204030204" pitchFamily="34" charset="0"/>
                <a:ea typeface="Calibri" panose="020F0502020204030204" pitchFamily="34" charset="0"/>
                <a:cs typeface="Times New Roman" panose="02020603050405020304" pitchFamily="18" charset="0"/>
              </a:rPr>
              <a:t>(e.g. shape, size, speed, location, </a:t>
            </a:r>
            <a:r>
              <a:rPr lang="en-GB" sz="1800" dirty="0">
                <a:effectLst/>
                <a:latin typeface="Calibri" panose="020F0502020204030204" pitchFamily="34" charset="0"/>
                <a:ea typeface="Calibri" panose="020F0502020204030204" pitchFamily="34" charset="0"/>
                <a:cs typeface="Times New Roman" panose="02020603050405020304" pitchFamily="18" charset="0"/>
              </a:rPr>
              <a:t>distances or relative motion between objects,</a:t>
            </a:r>
            <a:r>
              <a:rPr lang="en-US" sz="1800" dirty="0">
                <a:effectLst/>
                <a:latin typeface="Calibri" panose="020F0502020204030204" pitchFamily="34" charset="0"/>
                <a:ea typeface="Calibri" panose="020F0502020204030204" pitchFamily="34" charset="0"/>
                <a:cs typeface="Times New Roman" panose="02020603050405020304" pitchFamily="18" charset="0"/>
              </a:rPr>
              <a:t> etc.)</a:t>
            </a:r>
            <a:r>
              <a:rPr lang="en-GB" sz="1800" dirty="0">
                <a:effectLst/>
                <a:latin typeface="Calibri" panose="020F0502020204030204" pitchFamily="34" charset="0"/>
                <a:ea typeface="Calibri" panose="020F0502020204030204" pitchFamily="34" charset="0"/>
                <a:cs typeface="Times New Roman" panose="02020603050405020304" pitchFamily="18" charset="0"/>
              </a:rPr>
              <a:t> using </a:t>
            </a:r>
            <a:r>
              <a:rPr lang="en-GB"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NR</a:t>
            </a:r>
            <a:r>
              <a:rPr lang="en-GB" sz="1800" dirty="0">
                <a:effectLst/>
                <a:latin typeface="Calibri" panose="020F0502020204030204" pitchFamily="34" charset="0"/>
                <a:ea typeface="Calibri" panose="020F0502020204030204" pitchFamily="34" charset="0"/>
                <a:cs typeface="Times New Roman" panose="02020603050405020304" pitchFamily="18" charset="0"/>
              </a:rPr>
              <a:t> Radio </a:t>
            </a:r>
            <a:r>
              <a:rPr lang="en-GB"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frequencies</a:t>
            </a:r>
            <a:r>
              <a:rPr lang="en-GB" sz="1800" dirty="0">
                <a:effectLst/>
                <a:latin typeface="Calibri" panose="020F0502020204030204" pitchFamily="34" charset="0"/>
                <a:ea typeface="Calibri" panose="020F0502020204030204" pitchFamily="34" charset="0"/>
                <a:cs typeface="Times New Roman" panose="02020603050405020304" pitchFamily="18" charset="0"/>
              </a:rPr>
              <a:t> signals. </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r>
              <a:rPr lang="en-GB" sz="1800" dirty="0">
                <a:effectLst/>
                <a:latin typeface="Calibri" panose="020F0502020204030204" pitchFamily="34" charset="0"/>
                <a:ea typeface="Calibri" panose="020F0502020204030204" pitchFamily="34" charset="0"/>
                <a:cs typeface="Times New Roman" panose="02020603050405020304" pitchFamily="18" charset="0"/>
              </a:rPr>
              <a:t>Note:</a:t>
            </a:r>
            <a:r>
              <a:rPr lang="en-GB"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Some of the sensing capabilities can be influenced by the availability of the spatial diversity of the capabilities of the base station and the UE</a:t>
            </a:r>
            <a:endParaRPr lang="en-US" altLang="en-US" sz="1800" b="1" dirty="0"/>
          </a:p>
          <a:p>
            <a:pPr marL="0" indent="0">
              <a:buNone/>
            </a:pPr>
            <a:endParaRPr lang="en-US" altLang="en-US" sz="2400" b="1" dirty="0"/>
          </a:p>
          <a:p>
            <a:pPr marL="0" indent="0">
              <a:buNone/>
            </a:pPr>
            <a:endParaRPr lang="en-US" altLang="en-US" dirty="0"/>
          </a:p>
          <a:p>
            <a:pPr marL="0" indent="0">
              <a:buNone/>
            </a:pPr>
            <a:endParaRPr lang="en-US" altLang="en-US" dirty="0"/>
          </a:p>
        </p:txBody>
      </p:sp>
      <p:sp>
        <p:nvSpPr>
          <p:cNvPr id="4" name="Textfeld 3">
            <a:extLst>
              <a:ext uri="{FF2B5EF4-FFF2-40B4-BE49-F238E27FC236}">
                <a16:creationId xmlns:a16="http://schemas.microsoft.com/office/drawing/2014/main" id="{C595E888-77E5-41AD-86D7-46F1D09F8A7C}"/>
              </a:ext>
            </a:extLst>
          </p:cNvPr>
          <p:cNvSpPr txBox="1"/>
          <p:nvPr/>
        </p:nvSpPr>
        <p:spPr>
          <a:xfrm>
            <a:off x="261257" y="68425"/>
            <a:ext cx="3265714" cy="485192"/>
          </a:xfrm>
          <a:prstGeom prst="rect">
            <a:avLst/>
          </a:prstGeom>
          <a:solidFill>
            <a:schemeClr val="bg1"/>
          </a:solidFill>
        </p:spPr>
        <p:txBody>
          <a:bodyPr wrap="square" rtlCol="0">
            <a:spAutoFit/>
          </a:bodyPr>
          <a:lstStyle/>
          <a:p>
            <a:endParaRPr lang="de-AT" dirty="0"/>
          </a:p>
        </p:txBody>
      </p:sp>
      <p:sp>
        <p:nvSpPr>
          <p:cNvPr id="5" name="Textfeld 4">
            <a:extLst>
              <a:ext uri="{FF2B5EF4-FFF2-40B4-BE49-F238E27FC236}">
                <a16:creationId xmlns:a16="http://schemas.microsoft.com/office/drawing/2014/main" id="{2B2077DB-C089-405F-BDEB-A7DD76DF34CF}"/>
              </a:ext>
            </a:extLst>
          </p:cNvPr>
          <p:cNvSpPr txBox="1"/>
          <p:nvPr/>
        </p:nvSpPr>
        <p:spPr>
          <a:xfrm>
            <a:off x="8401731" y="68425"/>
            <a:ext cx="3043820" cy="248816"/>
          </a:xfrm>
          <a:prstGeom prst="rect">
            <a:avLst/>
          </a:prstGeom>
          <a:solidFill>
            <a:schemeClr val="bg1"/>
          </a:solidFill>
        </p:spPr>
        <p:txBody>
          <a:bodyPr wrap="square" rtlCol="0">
            <a:spAutoFit/>
          </a:bodyPr>
          <a:lstStyle/>
          <a:p>
            <a:endParaRPr lang="de-AT" dirty="0"/>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GB" altLang="en-US" dirty="0"/>
              <a:t>Wireless Sensing definition-Proposal</a:t>
            </a:r>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p:txBody>
          <a:bodyPr/>
          <a:lstStyle/>
          <a:p>
            <a:r>
              <a:rPr lang="en-US" altLang="en-US" sz="2000" dirty="0"/>
              <a:t>Removing the note and “NR” would make the definition more general</a:t>
            </a:r>
            <a:r>
              <a:rPr lang="en-US" altLang="en-US" sz="2000" b="1" dirty="0"/>
              <a:t> </a:t>
            </a:r>
          </a:p>
          <a:p>
            <a:pPr marL="0" lvl="0" indent="0">
              <a:lnSpc>
                <a:spcPct val="107000"/>
              </a:lnSpc>
              <a:spcAft>
                <a:spcPts val="800"/>
              </a:spcAft>
              <a:buNone/>
              <a:tabLst>
                <a:tab pos="457200" algn="l"/>
              </a:tabLst>
            </a:pPr>
            <a:r>
              <a:rPr lang="en-GB" sz="1800" b="1" strike="sngStrike"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NR</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W</a:t>
            </a:r>
            <a:r>
              <a:rPr lang="en-US" sz="1800" b="1" dirty="0">
                <a:effectLst/>
                <a:latin typeface="Calibri" panose="020F0502020204030204" pitchFamily="34" charset="0"/>
                <a:ea typeface="Calibri" panose="020F0502020204030204" pitchFamily="34" charset="0"/>
                <a:cs typeface="Times New Roman" panose="02020603050405020304" pitchFamily="18" charset="0"/>
              </a:rPr>
              <a:t>ireless </a:t>
            </a:r>
            <a:r>
              <a:rPr lang="en-GB" sz="1800" b="1" dirty="0">
                <a:effectLst/>
                <a:latin typeface="Calibri" panose="020F0502020204030204" pitchFamily="34" charset="0"/>
                <a:ea typeface="Calibri" panose="020F0502020204030204" pitchFamily="34" charset="0"/>
                <a:cs typeface="Times New Roman" panose="02020603050405020304" pitchFamily="18" charset="0"/>
              </a:rPr>
              <a:t>Sensing:</a:t>
            </a:r>
            <a:r>
              <a:rPr lang="en-GB" sz="1800" dirty="0">
                <a:effectLst/>
                <a:latin typeface="Calibri" panose="020F0502020204030204" pitchFamily="34" charset="0"/>
                <a:ea typeface="Calibri" panose="020F0502020204030204" pitchFamily="34" charset="0"/>
                <a:cs typeface="Times New Roman" panose="02020603050405020304" pitchFamily="18" charset="0"/>
              </a:rPr>
              <a:t> provides </a:t>
            </a:r>
            <a:r>
              <a:rPr lang="en-GB"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information</a:t>
            </a:r>
            <a:r>
              <a:rPr lang="en-GB" sz="1800" dirty="0">
                <a:effectLst/>
                <a:latin typeface="Calibri" panose="020F0502020204030204" pitchFamily="34" charset="0"/>
                <a:ea typeface="Calibri" panose="020F0502020204030204" pitchFamily="34" charset="0"/>
                <a:cs typeface="Times New Roman" panose="02020603050405020304" pitchFamily="18" charset="0"/>
              </a:rPr>
              <a:t> about target environment(s)’ and object(s)’ characteristics </a:t>
            </a:r>
            <a:r>
              <a:rPr lang="en-US" sz="1800" dirty="0">
                <a:effectLst/>
                <a:latin typeface="Calibri" panose="020F0502020204030204" pitchFamily="34" charset="0"/>
                <a:ea typeface="Calibri" panose="020F0502020204030204" pitchFamily="34" charset="0"/>
                <a:cs typeface="Times New Roman" panose="02020603050405020304" pitchFamily="18" charset="0"/>
              </a:rPr>
              <a:t>(e.g. shape, size, speed, location, </a:t>
            </a:r>
            <a:r>
              <a:rPr lang="en-GB" sz="1800" dirty="0">
                <a:effectLst/>
                <a:latin typeface="Calibri" panose="020F0502020204030204" pitchFamily="34" charset="0"/>
                <a:ea typeface="Calibri" panose="020F0502020204030204" pitchFamily="34" charset="0"/>
                <a:cs typeface="Times New Roman" panose="02020603050405020304" pitchFamily="18" charset="0"/>
              </a:rPr>
              <a:t>distances or relative motion between objects,</a:t>
            </a:r>
            <a:r>
              <a:rPr lang="en-US" sz="1800" dirty="0">
                <a:effectLst/>
                <a:latin typeface="Calibri" panose="020F0502020204030204" pitchFamily="34" charset="0"/>
                <a:ea typeface="Calibri" panose="020F0502020204030204" pitchFamily="34" charset="0"/>
                <a:cs typeface="Times New Roman" panose="02020603050405020304" pitchFamily="18" charset="0"/>
              </a:rPr>
              <a:t> etc.)</a:t>
            </a:r>
            <a:r>
              <a:rPr lang="en-GB" sz="1800" dirty="0">
                <a:effectLst/>
                <a:latin typeface="Calibri" panose="020F0502020204030204" pitchFamily="34" charset="0"/>
                <a:ea typeface="Calibri" panose="020F0502020204030204" pitchFamily="34" charset="0"/>
                <a:cs typeface="Times New Roman" panose="02020603050405020304" pitchFamily="18" charset="0"/>
              </a:rPr>
              <a:t> using </a:t>
            </a:r>
            <a:r>
              <a:rPr lang="en-GB" sz="1800" strike="sngStrike"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NR</a:t>
            </a:r>
            <a:r>
              <a:rPr lang="en-GB" sz="1800" dirty="0">
                <a:effectLst/>
                <a:latin typeface="Calibri" panose="020F0502020204030204" pitchFamily="34" charset="0"/>
                <a:ea typeface="Calibri" panose="020F0502020204030204" pitchFamily="34" charset="0"/>
                <a:cs typeface="Times New Roman" panose="02020603050405020304" pitchFamily="18" charset="0"/>
              </a:rPr>
              <a:t> Radio </a:t>
            </a:r>
            <a:r>
              <a:rPr lang="en-GB"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frequencies</a:t>
            </a:r>
            <a:r>
              <a:rPr lang="en-GB" sz="1800" dirty="0">
                <a:effectLst/>
                <a:latin typeface="Calibri" panose="020F0502020204030204" pitchFamily="34" charset="0"/>
                <a:ea typeface="Calibri" panose="020F0502020204030204" pitchFamily="34" charset="0"/>
                <a:cs typeface="Times New Roman" panose="02020603050405020304" pitchFamily="18" charset="0"/>
              </a:rPr>
              <a:t> signals. </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r>
              <a:rPr lang="en-GB" sz="1800" strike="sngStrike" dirty="0">
                <a:effectLst/>
                <a:latin typeface="Calibri" panose="020F0502020204030204" pitchFamily="34" charset="0"/>
                <a:ea typeface="Calibri" panose="020F0502020204030204" pitchFamily="34" charset="0"/>
                <a:cs typeface="Times New Roman" panose="02020603050405020304" pitchFamily="18" charset="0"/>
              </a:rPr>
              <a:t>Note:</a:t>
            </a:r>
            <a:r>
              <a:rPr lang="en-GB" sz="1800" strike="sngStrike"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Some of the sensing capabilities can be influenced by the availability of the spatial diversity of the capabilities of the base station and the UE</a:t>
            </a:r>
            <a:endParaRPr lang="en-US" altLang="en-US" sz="1800" b="1" strike="sngStrike" dirty="0"/>
          </a:p>
          <a:p>
            <a:r>
              <a:rPr lang="en-US" altLang="en-US" sz="2000" dirty="0"/>
              <a:t>Alternative proposal received from Xiaomi:</a:t>
            </a:r>
          </a:p>
          <a:p>
            <a:pPr marL="0" indent="0">
              <a:buNone/>
            </a:pPr>
            <a:r>
              <a:rPr lang="en-GB" sz="1800" b="1" dirty="0">
                <a:effectLst/>
                <a:latin typeface="Calibri" panose="020F0502020204030204" pitchFamily="34" charset="0"/>
                <a:ea typeface="Calibri" panose="020F0502020204030204" pitchFamily="34" charset="0"/>
              </a:rPr>
              <a:t>W</a:t>
            </a:r>
            <a:r>
              <a:rPr lang="en-US" sz="1800" b="1" dirty="0">
                <a:effectLst/>
                <a:latin typeface="Calibri" panose="020F0502020204030204" pitchFamily="34" charset="0"/>
                <a:ea typeface="Calibri" panose="020F0502020204030204" pitchFamily="34" charset="0"/>
              </a:rPr>
              <a:t>ireless </a:t>
            </a:r>
            <a:r>
              <a:rPr lang="en-GB" sz="1800" b="1" dirty="0">
                <a:effectLst/>
                <a:latin typeface="Calibri" panose="020F0502020204030204" pitchFamily="34" charset="0"/>
                <a:ea typeface="Calibri" panose="020F0502020204030204" pitchFamily="34" charset="0"/>
              </a:rPr>
              <a:t>Sensing</a:t>
            </a:r>
            <a:r>
              <a:rPr lang="en-GB" sz="1800" dirty="0">
                <a:effectLst/>
                <a:latin typeface="Calibri" panose="020F0502020204030204" pitchFamily="34" charset="0"/>
                <a:ea typeface="Calibri" panose="020F0502020204030204" pitchFamily="34" charset="0"/>
              </a:rPr>
              <a:t>: aims to acquire information about remote object(s)’ characteristics </a:t>
            </a:r>
            <a:r>
              <a:rPr lang="en-US" sz="1800" dirty="0">
                <a:effectLst/>
                <a:latin typeface="Calibri" panose="020F0502020204030204" pitchFamily="34" charset="0"/>
                <a:ea typeface="Calibri" panose="020F0502020204030204" pitchFamily="34" charset="0"/>
              </a:rPr>
              <a:t>(e.g. shape, size, speed, location, </a:t>
            </a:r>
            <a:r>
              <a:rPr lang="en-GB" sz="1800" dirty="0">
                <a:effectLst/>
                <a:latin typeface="Calibri" panose="020F0502020204030204" pitchFamily="34" charset="0"/>
                <a:ea typeface="Calibri" panose="020F0502020204030204" pitchFamily="34" charset="0"/>
              </a:rPr>
              <a:t>distances or relative motion between objects,</a:t>
            </a:r>
            <a:r>
              <a:rPr lang="en-US" sz="1800" dirty="0">
                <a:effectLst/>
                <a:latin typeface="Calibri" panose="020F0502020204030204" pitchFamily="34" charset="0"/>
                <a:ea typeface="Calibri" panose="020F0502020204030204" pitchFamily="34" charset="0"/>
              </a:rPr>
              <a:t> etc.)</a:t>
            </a:r>
            <a:r>
              <a:rPr lang="en-GB" sz="1800" dirty="0">
                <a:effectLst/>
                <a:latin typeface="Calibri" panose="020F0502020204030204" pitchFamily="34" charset="0"/>
                <a:ea typeface="Calibri" panose="020F0502020204030204" pitchFamily="34" charset="0"/>
              </a:rPr>
              <a:t> using Radio Frequency signals.</a:t>
            </a:r>
            <a:endParaRPr lang="en-US" altLang="en-US" sz="1800" b="1" dirty="0"/>
          </a:p>
          <a:p>
            <a:r>
              <a:rPr lang="en-GB" sz="2000" dirty="0"/>
              <a:t>Alternative proposal received from Huawei: </a:t>
            </a:r>
          </a:p>
          <a:p>
            <a:pPr marL="0" indent="0">
              <a:buNone/>
            </a:pPr>
            <a:r>
              <a:rPr lang="en-GB" sz="1600" b="1" dirty="0"/>
              <a:t>NR w</a:t>
            </a:r>
            <a:r>
              <a:rPr lang="en-US" sz="1600" b="1" dirty="0"/>
              <a:t>ireless </a:t>
            </a:r>
            <a:r>
              <a:rPr lang="en-GB" sz="1600" b="1" dirty="0"/>
              <a:t>sensing: </a:t>
            </a:r>
            <a:r>
              <a:rPr lang="en-GB" sz="1600" dirty="0"/>
              <a:t>NR based wireless sensing </a:t>
            </a:r>
            <a:r>
              <a:rPr lang="en-US" sz="1600" dirty="0"/>
              <a:t>technologies aiming at acquiring information about a remote object and environment its characteristics without physically contacting it</a:t>
            </a:r>
            <a:r>
              <a:rPr lang="en-GB" sz="1600" b="1" dirty="0"/>
              <a:t>.</a:t>
            </a:r>
          </a:p>
          <a:p>
            <a:pPr marL="400050" lvl="2" indent="0">
              <a:buNone/>
            </a:pPr>
            <a:r>
              <a:rPr lang="en-GB" sz="1200" dirty="0">
                <a:ea typeface="+mn-ea"/>
                <a:cs typeface="+mn-cs"/>
              </a:rPr>
              <a:t>NOTE:  Certain use cases (e.g. detection of UE’s significant location change) might alternatively be satisfied using information already available in EPC and E-UTRA. In such cases, the available information can be used. This study will not lead to impacts on EPC and E-UTRA.</a:t>
            </a:r>
          </a:p>
          <a:p>
            <a:pPr marL="0" indent="0">
              <a:buNone/>
            </a:pPr>
            <a:endParaRPr lang="en-US" altLang="en-US" dirty="0"/>
          </a:p>
          <a:p>
            <a:pPr marL="0" indent="0">
              <a:buNone/>
            </a:pPr>
            <a:endParaRPr lang="en-US" altLang="en-US" dirty="0"/>
          </a:p>
        </p:txBody>
      </p:sp>
      <p:sp>
        <p:nvSpPr>
          <p:cNvPr id="4" name="Textfeld 3">
            <a:extLst>
              <a:ext uri="{FF2B5EF4-FFF2-40B4-BE49-F238E27FC236}">
                <a16:creationId xmlns:a16="http://schemas.microsoft.com/office/drawing/2014/main" id="{C595E888-77E5-41AD-86D7-46F1D09F8A7C}"/>
              </a:ext>
            </a:extLst>
          </p:cNvPr>
          <p:cNvSpPr txBox="1"/>
          <p:nvPr/>
        </p:nvSpPr>
        <p:spPr>
          <a:xfrm>
            <a:off x="261257" y="68425"/>
            <a:ext cx="3265714" cy="485192"/>
          </a:xfrm>
          <a:prstGeom prst="rect">
            <a:avLst/>
          </a:prstGeom>
          <a:solidFill>
            <a:schemeClr val="bg1"/>
          </a:solidFill>
        </p:spPr>
        <p:txBody>
          <a:bodyPr wrap="square" rtlCol="0">
            <a:spAutoFit/>
          </a:bodyPr>
          <a:lstStyle/>
          <a:p>
            <a:endParaRPr lang="de-AT" dirty="0"/>
          </a:p>
        </p:txBody>
      </p:sp>
      <p:sp>
        <p:nvSpPr>
          <p:cNvPr id="5" name="Textfeld 4">
            <a:extLst>
              <a:ext uri="{FF2B5EF4-FFF2-40B4-BE49-F238E27FC236}">
                <a16:creationId xmlns:a16="http://schemas.microsoft.com/office/drawing/2014/main" id="{2B2077DB-C089-405F-BDEB-A7DD76DF34CF}"/>
              </a:ext>
            </a:extLst>
          </p:cNvPr>
          <p:cNvSpPr txBox="1"/>
          <p:nvPr/>
        </p:nvSpPr>
        <p:spPr>
          <a:xfrm>
            <a:off x="8401731" y="68425"/>
            <a:ext cx="3043820" cy="248816"/>
          </a:xfrm>
          <a:prstGeom prst="rect">
            <a:avLst/>
          </a:prstGeom>
          <a:solidFill>
            <a:schemeClr val="bg1"/>
          </a:solidFill>
        </p:spPr>
        <p:txBody>
          <a:bodyPr wrap="square" rtlCol="0">
            <a:spAutoFit/>
          </a:bodyPr>
          <a:lstStyle/>
          <a:p>
            <a:endParaRPr lang="de-AT" dirty="0"/>
          </a:p>
        </p:txBody>
      </p:sp>
    </p:spTree>
    <p:extLst>
      <p:ext uri="{BB962C8B-B14F-4D97-AF65-F5344CB8AC3E}">
        <p14:creationId xmlns:p14="http://schemas.microsoft.com/office/powerpoint/2010/main" val="2609923714"/>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GB" altLang="en-US" dirty="0"/>
              <a:t>Sensing Service - definition</a:t>
            </a:r>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p:txBody>
          <a:bodyPr/>
          <a:lstStyle/>
          <a:p>
            <a:r>
              <a:rPr lang="en-US" altLang="en-US" sz="2000" dirty="0"/>
              <a:t>Lack of agreement on the yellow parts in the last call</a:t>
            </a:r>
            <a:r>
              <a:rPr lang="en-US" altLang="en-US" sz="2000" b="1" dirty="0"/>
              <a:t> </a:t>
            </a:r>
          </a:p>
          <a:p>
            <a:pPr marL="0" lvl="0" indent="0">
              <a:lnSpc>
                <a:spcPct val="107000"/>
              </a:lnSpc>
              <a:spcAft>
                <a:spcPts val="800"/>
              </a:spcAft>
              <a:buNone/>
              <a:tabLst>
                <a:tab pos="457200" algn="l"/>
              </a:tabLst>
            </a:pPr>
            <a:r>
              <a:rPr lang="en-GB" sz="1800" dirty="0">
                <a:latin typeface="Calibri" panose="020F0502020204030204" pitchFamily="34" charset="0"/>
                <a:ea typeface="Calibri" panose="020F0502020204030204" pitchFamily="34" charset="0"/>
                <a:cs typeface="Times New Roman" panose="02020603050405020304" pitchFamily="18" charset="0"/>
              </a:rPr>
              <a:t>Option 1:</a:t>
            </a:r>
            <a:r>
              <a:rPr lang="en-GB" sz="1600" b="1" dirty="0">
                <a:latin typeface="Calibri" panose="020F0502020204030204" pitchFamily="34" charset="0"/>
                <a:ea typeface="Calibri" panose="020F0502020204030204" pitchFamily="34" charset="0"/>
                <a:cs typeface="Times New Roman" panose="02020603050405020304" pitchFamily="18" charset="0"/>
              </a:rPr>
              <a:t>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5G based wireless sensing service:</a:t>
            </a:r>
            <a:r>
              <a:rPr lang="en-US" sz="1800" dirty="0">
                <a:effectLst/>
                <a:latin typeface="Calibri" panose="020F0502020204030204" pitchFamily="34" charset="0"/>
                <a:ea typeface="Calibri" panose="020F0502020204030204" pitchFamily="34" charset="0"/>
                <a:cs typeface="Times New Roman" panose="02020603050405020304" pitchFamily="18" charset="0"/>
              </a:rPr>
              <a:t> aims to enable 5G system to provide </a:t>
            </a:r>
            <a:r>
              <a:rPr lang="en-US" sz="1800" dirty="0">
                <a:highlight>
                  <a:srgbClr val="FFFF00"/>
                </a:highlight>
                <a:latin typeface="Calibri" panose="020F0502020204030204" pitchFamily="34" charset="0"/>
                <a:cs typeface="Times New Roman" panose="02020603050405020304" pitchFamily="18" charset="0"/>
              </a:rPr>
              <a:t>NG-RAN</a:t>
            </a:r>
            <a:r>
              <a:rPr lang="en-US" sz="1800" dirty="0">
                <a:effectLst/>
                <a:latin typeface="Calibri" panose="020F0502020204030204" pitchFamily="34" charset="0"/>
                <a:ea typeface="Calibri" panose="020F0502020204030204" pitchFamily="34" charset="0"/>
                <a:cs typeface="Times New Roman" panose="02020603050405020304" pitchFamily="18" charset="0"/>
              </a:rPr>
              <a:t> based wireless sensing</a:t>
            </a:r>
            <a:r>
              <a:rPr lang="de-AT" sz="1800" dirty="0">
                <a:latin typeface="Calibri" panose="020F0502020204030204" pitchFamily="34" charset="0"/>
                <a:ea typeface="Calibri" panose="020F0502020204030204" pitchFamily="34" charset="0"/>
                <a:cs typeface="Times New Roman" panose="02020603050405020304" pitchFamily="18" charset="0"/>
              </a:rPr>
              <a:t> </a:t>
            </a:r>
            <a:r>
              <a:rPr lang="de-AT" sz="1800" dirty="0" err="1">
                <a:latin typeface="Calibri" panose="020F0502020204030204" pitchFamily="34" charset="0"/>
                <a:ea typeface="Calibri" panose="020F0502020204030204" pitchFamily="34" charset="0"/>
                <a:cs typeface="Times New Roman" panose="02020603050405020304" pitchFamily="18" charset="0"/>
              </a:rPr>
              <a:t>or</a:t>
            </a:r>
            <a:r>
              <a:rPr lang="de-AT" sz="1800" dirty="0">
                <a:latin typeface="Calibri" panose="020F0502020204030204" pitchFamily="34" charset="0"/>
                <a:ea typeface="Calibri" panose="020F0502020204030204" pitchFamily="34" charset="0"/>
                <a:cs typeface="Times New Roman" panose="02020603050405020304" pitchFamily="18" charset="0"/>
              </a:rPr>
              <a:t>: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5G based wireless sensing service:</a:t>
            </a:r>
            <a:r>
              <a:rPr lang="en-US" sz="1800" dirty="0">
                <a:effectLst/>
                <a:latin typeface="Calibri" panose="020F0502020204030204" pitchFamily="34" charset="0"/>
                <a:ea typeface="Calibri" panose="020F0502020204030204" pitchFamily="34" charset="0"/>
                <a:cs typeface="Times New Roman" panose="02020603050405020304" pitchFamily="18" charset="0"/>
              </a:rPr>
              <a:t> aims to enable 5G system to provide </a:t>
            </a:r>
            <a:r>
              <a:rPr lang="en-US"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NR</a:t>
            </a:r>
            <a:r>
              <a:rPr lang="en-US" sz="1800" dirty="0">
                <a:effectLst/>
                <a:latin typeface="Calibri" panose="020F0502020204030204" pitchFamily="34" charset="0"/>
                <a:ea typeface="Calibri" panose="020F0502020204030204" pitchFamily="34" charset="0"/>
                <a:cs typeface="Times New Roman" panose="02020603050405020304" pitchFamily="18" charset="0"/>
              </a:rPr>
              <a:t> based wireless sensing</a:t>
            </a:r>
          </a:p>
          <a:p>
            <a:pPr marL="0" lvl="0" indent="0">
              <a:lnSpc>
                <a:spcPct val="107000"/>
              </a:lnSpc>
              <a:spcAft>
                <a:spcPts val="800"/>
              </a:spcAft>
              <a:buNone/>
              <a:tabLst>
                <a:tab pos="457200" algn="l"/>
              </a:tabLs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 </a:t>
            </a:r>
            <a:r>
              <a:rPr lang="de-AT" sz="1800" dirty="0">
                <a:latin typeface="Calibri" panose="020F0502020204030204" pitchFamily="34" charset="0"/>
                <a:ea typeface="Calibri" panose="020F0502020204030204" pitchFamily="34" charset="0"/>
                <a:cs typeface="Times New Roman" panose="02020603050405020304" pitchFamily="18" charset="0"/>
              </a:rPr>
              <a:t>Option2: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Sensing Service: </a:t>
            </a:r>
            <a:r>
              <a:rPr lang="en-US" sz="1800" dirty="0">
                <a:effectLst/>
                <a:latin typeface="Calibri" panose="020F0502020204030204" pitchFamily="34" charset="0"/>
                <a:ea typeface="Calibri" panose="020F0502020204030204" pitchFamily="34" charset="0"/>
                <a:cs typeface="Times New Roman" panose="02020603050405020304" pitchFamily="18" charset="0"/>
              </a:rPr>
              <a:t>based on NR and </a:t>
            </a:r>
            <a:r>
              <a:rPr lang="en-US"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E-UTRA</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signalling</a:t>
            </a:r>
            <a:r>
              <a:rPr lang="en-US" sz="1800" dirty="0">
                <a:effectLst/>
                <a:latin typeface="Calibri" panose="020F0502020204030204" pitchFamily="34" charset="0"/>
                <a:ea typeface="Calibri" panose="020F0502020204030204" pitchFamily="34" charset="0"/>
                <a:cs typeface="Times New Roman" panose="02020603050405020304" pitchFamily="18" charset="0"/>
              </a:rPr>
              <a:t> sensing </a:t>
            </a:r>
            <a:r>
              <a:rPr lang="en-US"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and UE</a:t>
            </a:r>
            <a:r>
              <a:rPr lang="en-US" sz="1800" dirty="0">
                <a:effectLst/>
                <a:latin typeface="Calibri" panose="020F0502020204030204" pitchFamily="34" charset="0"/>
                <a:ea typeface="Calibri" panose="020F0502020204030204" pitchFamily="34" charset="0"/>
                <a:cs typeface="Times New Roman" panose="02020603050405020304" pitchFamily="18" charset="0"/>
              </a:rPr>
              <a:t> Wireless Sensing, the calculation or derivation of information about the target object</a:t>
            </a:r>
            <a:r>
              <a:rPr lang="en-US"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de-AT" sz="1800" dirty="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Bef>
                <a:spcPts val="0"/>
              </a:spcBef>
              <a:spcAft>
                <a:spcPts val="800"/>
              </a:spcAft>
              <a:buNone/>
              <a:tabLst>
                <a:tab pos="457200" algn="l"/>
              </a:tabLst>
            </a:pPr>
            <a:r>
              <a:rPr lang="de-AT" sz="1800" dirty="0" err="1">
                <a:effectLst/>
                <a:latin typeface="Calibri" panose="020F0502020204030204" pitchFamily="34" charset="0"/>
                <a:ea typeface="Calibri" panose="020F0502020204030204" pitchFamily="34" charset="0"/>
                <a:cs typeface="Times New Roman" panose="02020603050405020304" pitchFamily="18" charset="0"/>
              </a:rPr>
              <a:t>or</a:t>
            </a:r>
            <a:r>
              <a:rPr lang="de-AT" sz="1800" dirty="0">
                <a:effectLst/>
                <a:latin typeface="Calibri" panose="020F0502020204030204" pitchFamily="34" charset="0"/>
                <a:ea typeface="Calibri" panose="020F0502020204030204" pitchFamily="34" charset="0"/>
                <a:cs typeface="Times New Roman" panose="02020603050405020304" pitchFamily="18" charset="0"/>
              </a:rPr>
              <a:t>:</a:t>
            </a:r>
            <a:r>
              <a:rPr lang="de-AT" sz="1800" b="1" dirty="0">
                <a:effectLst/>
                <a:latin typeface="Calibri" panose="020F0502020204030204" pitchFamily="34" charset="0"/>
                <a:ea typeface="Calibri" panose="020F0502020204030204" pitchFamily="34" charset="0"/>
                <a:cs typeface="Times New Roman" panose="02020603050405020304" pitchFamily="18" charset="0"/>
              </a:rPr>
              <a:t>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Sensing Service: </a:t>
            </a:r>
            <a:r>
              <a:rPr lang="en-US" sz="1800" dirty="0">
                <a:effectLst/>
                <a:latin typeface="Calibri" panose="020F0502020204030204" pitchFamily="34" charset="0"/>
                <a:ea typeface="Calibri" panose="020F0502020204030204" pitchFamily="34" charset="0"/>
                <a:cs typeface="Times New Roman" panose="02020603050405020304" pitchFamily="18" charset="0"/>
              </a:rPr>
              <a:t>based on </a:t>
            </a:r>
            <a:r>
              <a:rPr lang="en-US"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NR</a:t>
            </a:r>
            <a:r>
              <a:rPr lang="en-US" sz="1800" dirty="0">
                <a:effectLst/>
                <a:latin typeface="Calibri" panose="020F0502020204030204" pitchFamily="34" charset="0"/>
                <a:ea typeface="Calibri" panose="020F0502020204030204" pitchFamily="34" charset="0"/>
                <a:cs typeface="Times New Roman" panose="02020603050405020304" pitchFamily="18" charset="0"/>
              </a:rPr>
              <a:t> sensing, provides information about the target object(s) or target environment </a:t>
            </a:r>
            <a:endParaRPr lang="de-AT" sz="1800" dirty="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800"/>
              </a:spcAft>
              <a:buNone/>
              <a:tabLst>
                <a:tab pos="457200" algn="l"/>
              </a:tabLst>
            </a:pPr>
            <a:r>
              <a:rPr lang="de-AT" sz="1800" dirty="0">
                <a:latin typeface="Calibri" panose="020F0502020204030204" pitchFamily="34" charset="0"/>
                <a:cs typeface="Times New Roman" panose="02020603050405020304" pitchFamily="18" charset="0"/>
              </a:rPr>
              <a:t>Option 3:</a:t>
            </a:r>
            <a:r>
              <a:rPr lang="de-AT" sz="1800" b="1" dirty="0">
                <a:effectLst/>
                <a:latin typeface="Calibri" panose="020F0502020204030204" pitchFamily="34" charset="0"/>
                <a:ea typeface="Calibri" panose="020F0502020204030204" pitchFamily="34" charset="0"/>
                <a:cs typeface="Times New Roman" panose="02020603050405020304" pitchFamily="18" charset="0"/>
              </a:rPr>
              <a:t>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Sensing Service: </a:t>
            </a:r>
            <a:r>
              <a:rPr lang="en-US" sz="1800" dirty="0">
                <a:effectLst/>
                <a:latin typeface="Calibri" panose="020F0502020204030204" pitchFamily="34" charset="0"/>
                <a:ea typeface="Calibri" panose="020F0502020204030204" pitchFamily="34" charset="0"/>
                <a:cs typeface="Times New Roman" panose="02020603050405020304" pitchFamily="18" charset="0"/>
              </a:rPr>
              <a:t>the aggregation and or post processing of information about the target object(s) or environment. </a:t>
            </a:r>
            <a:r>
              <a:rPr lang="en-US"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Additional information could be provided via E-UTRA</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signalling</a:t>
            </a:r>
            <a:r>
              <a:rPr lang="en-US" sz="1800" dirty="0">
                <a:effectLst/>
                <a:latin typeface="Calibri" panose="020F0502020204030204" pitchFamily="34" charset="0"/>
                <a:ea typeface="Calibri" panose="020F0502020204030204" pitchFamily="34" charset="0"/>
                <a:cs typeface="Times New Roman" panose="02020603050405020304" pitchFamily="18" charset="0"/>
              </a:rPr>
              <a:t> measurements.</a:t>
            </a:r>
            <a:r>
              <a:rPr lang="de-AT" sz="1800" dirty="0">
                <a:latin typeface="Calibri" panose="020F0502020204030204" pitchFamily="34" charset="0"/>
                <a:ea typeface="Calibri" panose="020F0502020204030204" pitchFamily="34" charset="0"/>
                <a:cs typeface="Times New Roman" panose="02020603050405020304" pitchFamily="18" charset="0"/>
              </a:rPr>
              <a:t> </a:t>
            </a:r>
          </a:p>
          <a:p>
            <a:pPr marL="0" lvl="0" indent="0">
              <a:lnSpc>
                <a:spcPct val="107000"/>
              </a:lnSpc>
              <a:spcBef>
                <a:spcPts val="0"/>
              </a:spcBef>
              <a:spcAft>
                <a:spcPts val="800"/>
              </a:spcAft>
              <a:buNone/>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NOTE:    Certain use cases (e.g. detection of UE’s significant location change) might alternatively be satisfied using information already available in EPC and E-UTRA. In such cases, the available information can be used. This study will not lead to impacts on EPC and E-UTRA.</a:t>
            </a:r>
            <a:endParaRPr lang="en-US" altLang="en-US" sz="2400" b="1" dirty="0"/>
          </a:p>
          <a:p>
            <a:pPr marL="0" indent="0">
              <a:buNone/>
            </a:pPr>
            <a:endParaRPr lang="en-US" altLang="en-US" dirty="0"/>
          </a:p>
          <a:p>
            <a:pPr marL="0" indent="0">
              <a:buNone/>
            </a:pPr>
            <a:endParaRPr lang="en-US" altLang="en-US" dirty="0"/>
          </a:p>
        </p:txBody>
      </p:sp>
      <p:sp>
        <p:nvSpPr>
          <p:cNvPr id="4" name="Textfeld 3">
            <a:extLst>
              <a:ext uri="{FF2B5EF4-FFF2-40B4-BE49-F238E27FC236}">
                <a16:creationId xmlns:a16="http://schemas.microsoft.com/office/drawing/2014/main" id="{C595E888-77E5-41AD-86D7-46F1D09F8A7C}"/>
              </a:ext>
            </a:extLst>
          </p:cNvPr>
          <p:cNvSpPr txBox="1"/>
          <p:nvPr/>
        </p:nvSpPr>
        <p:spPr>
          <a:xfrm>
            <a:off x="261257" y="68425"/>
            <a:ext cx="3265714" cy="485192"/>
          </a:xfrm>
          <a:prstGeom prst="rect">
            <a:avLst/>
          </a:prstGeom>
          <a:solidFill>
            <a:schemeClr val="bg1"/>
          </a:solidFill>
        </p:spPr>
        <p:txBody>
          <a:bodyPr wrap="square" rtlCol="0">
            <a:spAutoFit/>
          </a:bodyPr>
          <a:lstStyle/>
          <a:p>
            <a:endParaRPr lang="de-AT" dirty="0"/>
          </a:p>
        </p:txBody>
      </p:sp>
      <p:sp>
        <p:nvSpPr>
          <p:cNvPr id="5" name="Textfeld 4">
            <a:extLst>
              <a:ext uri="{FF2B5EF4-FFF2-40B4-BE49-F238E27FC236}">
                <a16:creationId xmlns:a16="http://schemas.microsoft.com/office/drawing/2014/main" id="{2B2077DB-C089-405F-BDEB-A7DD76DF34CF}"/>
              </a:ext>
            </a:extLst>
          </p:cNvPr>
          <p:cNvSpPr txBox="1"/>
          <p:nvPr/>
        </p:nvSpPr>
        <p:spPr>
          <a:xfrm>
            <a:off x="8401731" y="68425"/>
            <a:ext cx="3043820" cy="248816"/>
          </a:xfrm>
          <a:prstGeom prst="rect">
            <a:avLst/>
          </a:prstGeom>
          <a:solidFill>
            <a:schemeClr val="bg1"/>
          </a:solidFill>
        </p:spPr>
        <p:txBody>
          <a:bodyPr wrap="square" rtlCol="0">
            <a:spAutoFit/>
          </a:bodyPr>
          <a:lstStyle/>
          <a:p>
            <a:endParaRPr lang="de-AT" dirty="0"/>
          </a:p>
        </p:txBody>
      </p:sp>
    </p:spTree>
    <p:extLst>
      <p:ext uri="{BB962C8B-B14F-4D97-AF65-F5344CB8AC3E}">
        <p14:creationId xmlns:p14="http://schemas.microsoft.com/office/powerpoint/2010/main" val="795749883"/>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GB" altLang="en-US" dirty="0"/>
              <a:t>Sensing Service definition - Proposal</a:t>
            </a:r>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p:txBody>
          <a:bodyPr/>
          <a:lstStyle/>
          <a:p>
            <a:r>
              <a:rPr lang="en-US" altLang="en-US" sz="2000" dirty="0"/>
              <a:t>Removing the yellow parts would potentially solve disagreement</a:t>
            </a:r>
            <a:r>
              <a:rPr lang="en-US" altLang="en-US" sz="2000" b="1" dirty="0"/>
              <a:t> </a:t>
            </a:r>
          </a:p>
          <a:p>
            <a:pPr marL="0" lvl="0" indent="0">
              <a:lnSpc>
                <a:spcPct val="107000"/>
              </a:lnSpc>
              <a:spcAft>
                <a:spcPts val="800"/>
              </a:spcAft>
              <a:buNone/>
              <a:tabLst>
                <a:tab pos="457200" algn="l"/>
              </a:tabLst>
            </a:pPr>
            <a:r>
              <a:rPr lang="en-US" sz="1800" b="1" dirty="0">
                <a:latin typeface="Calibri" panose="020F0502020204030204" pitchFamily="34" charset="0"/>
                <a:ea typeface="Calibri" panose="020F0502020204030204" pitchFamily="34" charset="0"/>
                <a:cs typeface="Times New Roman" panose="02020603050405020304" pitchFamily="18" charset="0"/>
              </a:rPr>
              <a:t>5G based wireless s</a:t>
            </a:r>
            <a:r>
              <a:rPr lang="en-US" sz="1800" b="1" dirty="0">
                <a:effectLst/>
                <a:latin typeface="Calibri" panose="020F0502020204030204" pitchFamily="34" charset="0"/>
                <a:ea typeface="Calibri" panose="020F0502020204030204" pitchFamily="34" charset="0"/>
                <a:cs typeface="Times New Roman" panose="02020603050405020304" pitchFamily="18" charset="0"/>
              </a:rPr>
              <a:t>ensing service: </a:t>
            </a:r>
            <a:r>
              <a:rPr lang="en-US" sz="1800" dirty="0">
                <a:latin typeface="Calibri" panose="020F0502020204030204" pitchFamily="34" charset="0"/>
                <a:cs typeface="Times New Roman" panose="02020603050405020304" pitchFamily="18" charset="0"/>
              </a:rPr>
              <a:t>aims to enable 3GPP system to provide wireless sensing</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lang="de-AT" sz="1800" dirty="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Bef>
                <a:spcPts val="0"/>
              </a:spcBef>
              <a:spcAft>
                <a:spcPts val="800"/>
              </a:spcAft>
              <a:buNone/>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NOTE:    Certain use cases (e.g. detection of UE’s significant location change) might alternatively be satisfied using information already available in EPC and E-UTRA. In such cases, the available information can be used. This study will not lead to impacts on EPC and E-UTRA.</a:t>
            </a:r>
            <a:endParaRPr lang="en-US" altLang="en-US" sz="2400" b="1" dirty="0"/>
          </a:p>
          <a:p>
            <a:r>
              <a:rPr lang="en-US" altLang="en-US" sz="1800" dirty="0">
                <a:latin typeface="Calibri" panose="020F0502020204030204" pitchFamily="34" charset="0"/>
                <a:cs typeface="Times New Roman" panose="02020603050405020304" pitchFamily="18" charset="0"/>
              </a:rPr>
              <a:t>Alternative proposal from Xiaomi: </a:t>
            </a:r>
          </a:p>
          <a:p>
            <a:pPr marL="0" indent="0">
              <a:buNone/>
            </a:pPr>
            <a:r>
              <a:rPr lang="en-US" sz="1800" b="1" dirty="0">
                <a:effectLst/>
                <a:latin typeface="Calibri" panose="020F0502020204030204" pitchFamily="34" charset="0"/>
                <a:ea typeface="Calibri" panose="020F0502020204030204" pitchFamily="34" charset="0"/>
              </a:rPr>
              <a:t>5G based wireless sensing service:</a:t>
            </a:r>
            <a:r>
              <a:rPr lang="en-US" sz="1800" dirty="0">
                <a:effectLst/>
                <a:latin typeface="Calibri" panose="020F0502020204030204" pitchFamily="34" charset="0"/>
                <a:ea typeface="Calibri" panose="020F0502020204030204" pitchFamily="34" charset="0"/>
              </a:rPr>
              <a:t> aims to enable 5G system to provide wireless sensing </a:t>
            </a:r>
            <a:r>
              <a:rPr lang="en-GB" sz="1800" dirty="0">
                <a:effectLst/>
                <a:latin typeface="Calibri" panose="020F0502020204030204" pitchFamily="34" charset="0"/>
                <a:ea typeface="Calibri" panose="020F0502020204030204" pitchFamily="34" charset="0"/>
              </a:rPr>
              <a:t>performed by UE and NG-RAN</a:t>
            </a:r>
            <a:r>
              <a:rPr lang="en-US" sz="1800" dirty="0">
                <a:effectLst/>
                <a:latin typeface="Calibri" panose="020F0502020204030204" pitchFamily="34" charset="0"/>
                <a:ea typeface="Calibri" panose="020F0502020204030204" pitchFamily="34" charset="0"/>
              </a:rPr>
              <a:t>.</a:t>
            </a:r>
            <a:r>
              <a:rPr lang="de-AT" sz="1800" dirty="0">
                <a:effectLst/>
                <a:latin typeface="Calibri" panose="020F0502020204030204" pitchFamily="34" charset="0"/>
                <a:ea typeface="Calibri" panose="020F0502020204030204" pitchFamily="34" charset="0"/>
              </a:rPr>
              <a:t> </a:t>
            </a:r>
          </a:p>
          <a:p>
            <a:pPr marL="0" lvl="0" indent="0">
              <a:lnSpc>
                <a:spcPct val="107000"/>
              </a:lnSpc>
              <a:spcBef>
                <a:spcPts val="0"/>
              </a:spcBef>
              <a:spcAft>
                <a:spcPts val="800"/>
              </a:spcAft>
              <a:buNone/>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NOTE:    Certain use cases (e.g. detection of UE’s significant location change) might alternatively be satisfied using information already available in EPC and E-UTRA. In such cases, the available information can be used. This study will not lead to impacts on EPC and E-UTRA.</a:t>
            </a:r>
            <a:endParaRPr lang="en-US" altLang="en-US" sz="2400" b="1" dirty="0"/>
          </a:p>
        </p:txBody>
      </p:sp>
      <p:sp>
        <p:nvSpPr>
          <p:cNvPr id="4" name="Textfeld 3">
            <a:extLst>
              <a:ext uri="{FF2B5EF4-FFF2-40B4-BE49-F238E27FC236}">
                <a16:creationId xmlns:a16="http://schemas.microsoft.com/office/drawing/2014/main" id="{C595E888-77E5-41AD-86D7-46F1D09F8A7C}"/>
              </a:ext>
            </a:extLst>
          </p:cNvPr>
          <p:cNvSpPr txBox="1"/>
          <p:nvPr/>
        </p:nvSpPr>
        <p:spPr>
          <a:xfrm>
            <a:off x="261257" y="68425"/>
            <a:ext cx="3265714" cy="485192"/>
          </a:xfrm>
          <a:prstGeom prst="rect">
            <a:avLst/>
          </a:prstGeom>
          <a:solidFill>
            <a:schemeClr val="bg1"/>
          </a:solidFill>
        </p:spPr>
        <p:txBody>
          <a:bodyPr wrap="square" rtlCol="0">
            <a:spAutoFit/>
          </a:bodyPr>
          <a:lstStyle/>
          <a:p>
            <a:endParaRPr lang="de-AT" dirty="0"/>
          </a:p>
        </p:txBody>
      </p:sp>
      <p:sp>
        <p:nvSpPr>
          <p:cNvPr id="5" name="Textfeld 4">
            <a:extLst>
              <a:ext uri="{FF2B5EF4-FFF2-40B4-BE49-F238E27FC236}">
                <a16:creationId xmlns:a16="http://schemas.microsoft.com/office/drawing/2014/main" id="{2B2077DB-C089-405F-BDEB-A7DD76DF34CF}"/>
              </a:ext>
            </a:extLst>
          </p:cNvPr>
          <p:cNvSpPr txBox="1"/>
          <p:nvPr/>
        </p:nvSpPr>
        <p:spPr>
          <a:xfrm>
            <a:off x="8401731" y="68425"/>
            <a:ext cx="3043820" cy="248816"/>
          </a:xfrm>
          <a:prstGeom prst="rect">
            <a:avLst/>
          </a:prstGeom>
          <a:solidFill>
            <a:schemeClr val="bg1"/>
          </a:solidFill>
        </p:spPr>
        <p:txBody>
          <a:bodyPr wrap="square" rtlCol="0">
            <a:spAutoFit/>
          </a:bodyPr>
          <a:lstStyle/>
          <a:p>
            <a:endParaRPr lang="de-AT" dirty="0"/>
          </a:p>
        </p:txBody>
      </p:sp>
    </p:spTree>
    <p:extLst>
      <p:ext uri="{BB962C8B-B14F-4D97-AF65-F5344CB8AC3E}">
        <p14:creationId xmlns:p14="http://schemas.microsoft.com/office/powerpoint/2010/main" val="3359050352"/>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GB" altLang="en-US" dirty="0"/>
              <a:t>Status from the first call – KPIs</a:t>
            </a:r>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p:txBody>
          <a:bodyPr/>
          <a:lstStyle/>
          <a:p>
            <a:r>
              <a:rPr lang="en-US" altLang="en-US" sz="2000" dirty="0"/>
              <a:t>Proposed KPI table with missing parameters measurement units and definitions proposed, but not agreed</a:t>
            </a:r>
            <a:endParaRPr lang="de-AT" altLang="en-US" dirty="0"/>
          </a:p>
          <a:p>
            <a:pPr marL="0" indent="0">
              <a:buNone/>
            </a:pPr>
            <a:endParaRPr lang="en-US" altLang="en-US" dirty="0"/>
          </a:p>
          <a:p>
            <a:pPr marL="0" indent="0">
              <a:buNone/>
            </a:pPr>
            <a:endParaRPr lang="en-US" altLang="en-US" dirty="0"/>
          </a:p>
          <a:p>
            <a:pPr marL="0" indent="0">
              <a:buNone/>
            </a:pPr>
            <a:endParaRPr lang="en-US" altLang="en-US" dirty="0"/>
          </a:p>
          <a:p>
            <a:pPr marL="0" indent="0">
              <a:buNone/>
            </a:pPr>
            <a:endParaRPr lang="en-US" altLang="en-US" dirty="0"/>
          </a:p>
          <a:p>
            <a:pPr marL="0" indent="0">
              <a:buNone/>
            </a:pPr>
            <a:endParaRPr lang="en-US" altLang="en-US" sz="2400" dirty="0"/>
          </a:p>
          <a:p>
            <a:pPr marL="0" indent="0">
              <a:buNone/>
            </a:pPr>
            <a:endParaRPr lang="en-US" altLang="en-US" sz="2400" dirty="0"/>
          </a:p>
          <a:p>
            <a:pPr marL="0" indent="0">
              <a:buNone/>
            </a:pPr>
            <a:r>
              <a:rPr lang="en-US" altLang="en-US" sz="1800" dirty="0"/>
              <a:t>To be added: service availability, influence quantities, service area, coverage, line of sight, measuring units.</a:t>
            </a:r>
          </a:p>
          <a:p>
            <a:pPr marL="0" indent="0">
              <a:buNone/>
            </a:pPr>
            <a:r>
              <a:rPr lang="en-GB"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Proposal for sensing object density, probability detection or false alarm as additional KPIs</a:t>
            </a:r>
            <a:endParaRPr lang="en-US" altLang="en-US" sz="1800" dirty="0"/>
          </a:p>
        </p:txBody>
      </p:sp>
      <p:sp>
        <p:nvSpPr>
          <p:cNvPr id="5" name="Textfeld 4">
            <a:extLst>
              <a:ext uri="{FF2B5EF4-FFF2-40B4-BE49-F238E27FC236}">
                <a16:creationId xmlns:a16="http://schemas.microsoft.com/office/drawing/2014/main" id="{33800001-79A1-4C77-A06C-67DC8FDBC639}"/>
              </a:ext>
            </a:extLst>
          </p:cNvPr>
          <p:cNvSpPr txBox="1"/>
          <p:nvPr/>
        </p:nvSpPr>
        <p:spPr>
          <a:xfrm>
            <a:off x="261257" y="68425"/>
            <a:ext cx="3265714" cy="485192"/>
          </a:xfrm>
          <a:prstGeom prst="rect">
            <a:avLst/>
          </a:prstGeom>
          <a:solidFill>
            <a:schemeClr val="bg1"/>
          </a:solidFill>
        </p:spPr>
        <p:txBody>
          <a:bodyPr wrap="square" rtlCol="0">
            <a:spAutoFit/>
          </a:bodyPr>
          <a:lstStyle/>
          <a:p>
            <a:endParaRPr lang="de-AT" dirty="0"/>
          </a:p>
        </p:txBody>
      </p:sp>
      <p:sp>
        <p:nvSpPr>
          <p:cNvPr id="6" name="Textfeld 5">
            <a:extLst>
              <a:ext uri="{FF2B5EF4-FFF2-40B4-BE49-F238E27FC236}">
                <a16:creationId xmlns:a16="http://schemas.microsoft.com/office/drawing/2014/main" id="{B011484F-BC91-4897-853B-D824E7272D96}"/>
              </a:ext>
            </a:extLst>
          </p:cNvPr>
          <p:cNvSpPr txBox="1"/>
          <p:nvPr/>
        </p:nvSpPr>
        <p:spPr>
          <a:xfrm>
            <a:off x="8401731" y="68425"/>
            <a:ext cx="3043820" cy="248816"/>
          </a:xfrm>
          <a:prstGeom prst="rect">
            <a:avLst/>
          </a:prstGeom>
          <a:solidFill>
            <a:schemeClr val="bg1"/>
          </a:solidFill>
        </p:spPr>
        <p:txBody>
          <a:bodyPr wrap="square" rtlCol="0">
            <a:spAutoFit/>
          </a:bodyPr>
          <a:lstStyle/>
          <a:p>
            <a:endParaRPr lang="de-AT" dirty="0"/>
          </a:p>
        </p:txBody>
      </p:sp>
      <p:graphicFrame>
        <p:nvGraphicFramePr>
          <p:cNvPr id="7" name="Tabelle 6">
            <a:extLst>
              <a:ext uri="{FF2B5EF4-FFF2-40B4-BE49-F238E27FC236}">
                <a16:creationId xmlns:a16="http://schemas.microsoft.com/office/drawing/2014/main" id="{1415435F-AF3B-4A6A-B49A-3BF581D5E626}"/>
              </a:ext>
            </a:extLst>
          </p:cNvPr>
          <p:cNvGraphicFramePr>
            <a:graphicFrameLocks noGrp="1"/>
          </p:cNvGraphicFramePr>
          <p:nvPr>
            <p:extLst>
              <p:ext uri="{D42A27DB-BD31-4B8C-83A1-F6EECF244321}">
                <p14:modId xmlns:p14="http://schemas.microsoft.com/office/powerpoint/2010/main" val="5138934"/>
              </p:ext>
            </p:extLst>
          </p:nvPr>
        </p:nvGraphicFramePr>
        <p:xfrm>
          <a:off x="838200" y="2667989"/>
          <a:ext cx="9973862" cy="2496536"/>
        </p:xfrm>
        <a:graphic>
          <a:graphicData uri="http://schemas.openxmlformats.org/drawingml/2006/table">
            <a:tbl>
              <a:tblPr firstRow="1" firstCol="1" bandRow="1"/>
              <a:tblGrid>
                <a:gridCol w="1535452">
                  <a:extLst>
                    <a:ext uri="{9D8B030D-6E8A-4147-A177-3AD203B41FA5}">
                      <a16:colId xmlns:a16="http://schemas.microsoft.com/office/drawing/2014/main" val="2526786883"/>
                    </a:ext>
                  </a:extLst>
                </a:gridCol>
                <a:gridCol w="501975">
                  <a:extLst>
                    <a:ext uri="{9D8B030D-6E8A-4147-A177-3AD203B41FA5}">
                      <a16:colId xmlns:a16="http://schemas.microsoft.com/office/drawing/2014/main" val="374602470"/>
                    </a:ext>
                  </a:extLst>
                </a:gridCol>
                <a:gridCol w="501975">
                  <a:extLst>
                    <a:ext uri="{9D8B030D-6E8A-4147-A177-3AD203B41FA5}">
                      <a16:colId xmlns:a16="http://schemas.microsoft.com/office/drawing/2014/main" val="1826648201"/>
                    </a:ext>
                  </a:extLst>
                </a:gridCol>
                <a:gridCol w="501975">
                  <a:extLst>
                    <a:ext uri="{9D8B030D-6E8A-4147-A177-3AD203B41FA5}">
                      <a16:colId xmlns:a16="http://schemas.microsoft.com/office/drawing/2014/main" val="1071448016"/>
                    </a:ext>
                  </a:extLst>
                </a:gridCol>
                <a:gridCol w="544510">
                  <a:extLst>
                    <a:ext uri="{9D8B030D-6E8A-4147-A177-3AD203B41FA5}">
                      <a16:colId xmlns:a16="http://schemas.microsoft.com/office/drawing/2014/main" val="2180207996"/>
                    </a:ext>
                  </a:extLst>
                </a:gridCol>
                <a:gridCol w="544510">
                  <a:extLst>
                    <a:ext uri="{9D8B030D-6E8A-4147-A177-3AD203B41FA5}">
                      <a16:colId xmlns:a16="http://schemas.microsoft.com/office/drawing/2014/main" val="2697389022"/>
                    </a:ext>
                  </a:extLst>
                </a:gridCol>
                <a:gridCol w="544510">
                  <a:extLst>
                    <a:ext uri="{9D8B030D-6E8A-4147-A177-3AD203B41FA5}">
                      <a16:colId xmlns:a16="http://schemas.microsoft.com/office/drawing/2014/main" val="1124515804"/>
                    </a:ext>
                  </a:extLst>
                </a:gridCol>
                <a:gridCol w="581206">
                  <a:extLst>
                    <a:ext uri="{9D8B030D-6E8A-4147-A177-3AD203B41FA5}">
                      <a16:colId xmlns:a16="http://schemas.microsoft.com/office/drawing/2014/main" val="3112258503"/>
                    </a:ext>
                  </a:extLst>
                </a:gridCol>
                <a:gridCol w="581206">
                  <a:extLst>
                    <a:ext uri="{9D8B030D-6E8A-4147-A177-3AD203B41FA5}">
                      <a16:colId xmlns:a16="http://schemas.microsoft.com/office/drawing/2014/main" val="2136074471"/>
                    </a:ext>
                  </a:extLst>
                </a:gridCol>
                <a:gridCol w="501975">
                  <a:extLst>
                    <a:ext uri="{9D8B030D-6E8A-4147-A177-3AD203B41FA5}">
                      <a16:colId xmlns:a16="http://schemas.microsoft.com/office/drawing/2014/main" val="3586572699"/>
                    </a:ext>
                  </a:extLst>
                </a:gridCol>
                <a:gridCol w="2855069">
                  <a:extLst>
                    <a:ext uri="{9D8B030D-6E8A-4147-A177-3AD203B41FA5}">
                      <a16:colId xmlns:a16="http://schemas.microsoft.com/office/drawing/2014/main" val="1482833274"/>
                    </a:ext>
                  </a:extLst>
                </a:gridCol>
                <a:gridCol w="779499">
                  <a:extLst>
                    <a:ext uri="{9D8B030D-6E8A-4147-A177-3AD203B41FA5}">
                      <a16:colId xmlns:a16="http://schemas.microsoft.com/office/drawing/2014/main" val="3605668855"/>
                    </a:ext>
                  </a:extLst>
                </a:gridCol>
              </a:tblGrid>
              <a:tr h="229352">
                <a:tc rowSpan="2">
                  <a:txBody>
                    <a:bodyPr/>
                    <a:lstStyle/>
                    <a:p>
                      <a:pPr algn="ctr" fontAlgn="t">
                        <a:lnSpc>
                          <a:spcPct val="107000"/>
                        </a:lnSpc>
                        <a:spcBef>
                          <a:spcPts val="0"/>
                        </a:spcBef>
                        <a:spcAft>
                          <a:spcPts val="800"/>
                        </a:spcAft>
                      </a:pPr>
                      <a:r>
                        <a:rPr lang="en-GB" sz="1000" b="1" i="0" u="none" strike="noStrike">
                          <a:effectLst/>
                          <a:latin typeface="Arial" panose="020B0604020202020204" pitchFamily="34" charset="0"/>
                          <a:ea typeface="SimSun" panose="02010600030101010101" pitchFamily="2" charset="-122"/>
                          <a:cs typeface="Times New Roman" panose="02020603050405020304" pitchFamily="18" charset="0"/>
                        </a:rPr>
                        <a:t>Scenario</a:t>
                      </a:r>
                      <a:endParaRPr lang="en-GB" sz="2200" b="0" i="0" u="none" strike="noStrike">
                        <a:effectLst/>
                        <a:latin typeface="Arial" panose="020B0604020202020204" pitchFamily="34" charset="0"/>
                      </a:endParaRPr>
                    </a:p>
                  </a:txBody>
                  <a:tcPr marL="113327" marR="113327" marT="56664" marB="566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3">
                  <a:txBody>
                    <a:bodyPr/>
                    <a:lstStyle/>
                    <a:p>
                      <a:pPr algn="ctr" fontAlgn="t">
                        <a:lnSpc>
                          <a:spcPct val="107000"/>
                        </a:lnSpc>
                        <a:spcBef>
                          <a:spcPts val="0"/>
                        </a:spcBef>
                        <a:spcAft>
                          <a:spcPts val="800"/>
                        </a:spcAft>
                      </a:pPr>
                      <a:r>
                        <a:rPr lang="en-GB" sz="1000" b="1" i="0" u="none" strike="noStrike" dirty="0">
                          <a:solidFill>
                            <a:srgbClr val="000000"/>
                          </a:solidFill>
                          <a:effectLst/>
                          <a:latin typeface="Arial" panose="020B0604020202020204" pitchFamily="34" charset="0"/>
                          <a:ea typeface="SimSun" panose="02010600030101010101" pitchFamily="2" charset="-122"/>
                          <a:cs typeface="Times New Roman" panose="02020603050405020304" pitchFamily="18" charset="0"/>
                        </a:rPr>
                        <a:t>Sensing Distance</a:t>
                      </a:r>
                      <a:endParaRPr lang="en-GB" sz="2200" b="0" i="0" u="none" strike="noStrike" dirty="0">
                        <a:effectLst/>
                        <a:latin typeface="Arial" panose="020B0604020202020204" pitchFamily="34" charset="0"/>
                      </a:endParaRPr>
                    </a:p>
                  </a:txBody>
                  <a:tcPr marL="113327" marR="113327" marT="56664" marB="566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de-AT"/>
                    </a:p>
                  </a:txBody>
                  <a:tcPr/>
                </a:tc>
                <a:tc hMerge="1">
                  <a:txBody>
                    <a:bodyPr/>
                    <a:lstStyle/>
                    <a:p>
                      <a:endParaRPr lang="de-AT"/>
                    </a:p>
                  </a:txBody>
                  <a:tcPr/>
                </a:tc>
                <a:tc gridSpan="3">
                  <a:txBody>
                    <a:bodyPr/>
                    <a:lstStyle/>
                    <a:p>
                      <a:pPr algn="ctr" fontAlgn="t">
                        <a:lnSpc>
                          <a:spcPct val="107000"/>
                        </a:lnSpc>
                        <a:spcBef>
                          <a:spcPts val="0"/>
                        </a:spcBef>
                        <a:spcAft>
                          <a:spcPts val="800"/>
                        </a:spcAft>
                      </a:pPr>
                      <a:r>
                        <a:rPr lang="en-GB" sz="1000" b="1" i="0" u="none" strike="noStrike">
                          <a:solidFill>
                            <a:srgbClr val="000000"/>
                          </a:solidFill>
                          <a:effectLst/>
                          <a:latin typeface="Arial" panose="020B0604020202020204" pitchFamily="34" charset="0"/>
                          <a:ea typeface="SimSun" panose="02010600030101010101" pitchFamily="2" charset="-122"/>
                          <a:cs typeface="Times New Roman" panose="02020603050405020304" pitchFamily="18" charset="0"/>
                        </a:rPr>
                        <a:t>Sensing Angle/direction </a:t>
                      </a:r>
                      <a:endParaRPr lang="en-GB" sz="2200" b="0" i="0" u="none" strike="noStrike">
                        <a:effectLst/>
                        <a:latin typeface="Arial" panose="020B0604020202020204" pitchFamily="34" charset="0"/>
                      </a:endParaRPr>
                    </a:p>
                  </a:txBody>
                  <a:tcPr marL="113327" marR="113327" marT="56664" marB="566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de-AT"/>
                    </a:p>
                  </a:txBody>
                  <a:tcPr/>
                </a:tc>
                <a:tc hMerge="1">
                  <a:txBody>
                    <a:bodyPr/>
                    <a:lstStyle/>
                    <a:p>
                      <a:endParaRPr lang="de-AT"/>
                    </a:p>
                  </a:txBody>
                  <a:tcPr/>
                </a:tc>
                <a:tc gridSpan="3">
                  <a:txBody>
                    <a:bodyPr/>
                    <a:lstStyle/>
                    <a:p>
                      <a:pPr algn="ctr" fontAlgn="t">
                        <a:lnSpc>
                          <a:spcPct val="107000"/>
                        </a:lnSpc>
                        <a:spcBef>
                          <a:spcPts val="0"/>
                        </a:spcBef>
                        <a:spcAft>
                          <a:spcPts val="800"/>
                        </a:spcAft>
                      </a:pPr>
                      <a:r>
                        <a:rPr lang="en-GB" sz="1000" b="1" i="0" u="none" strike="noStrike">
                          <a:solidFill>
                            <a:srgbClr val="000000"/>
                          </a:solidFill>
                          <a:effectLst/>
                          <a:latin typeface="Arial" panose="020B0604020202020204" pitchFamily="34" charset="0"/>
                          <a:ea typeface="SimSun" panose="02010600030101010101" pitchFamily="2" charset="-122"/>
                          <a:cs typeface="Times New Roman" panose="02020603050405020304" pitchFamily="18" charset="0"/>
                        </a:rPr>
                        <a:t>Sensing Speed</a:t>
                      </a:r>
                      <a:endParaRPr lang="en-GB" sz="2200" b="0" i="0" u="none" strike="noStrike">
                        <a:effectLst/>
                        <a:latin typeface="Arial" panose="020B0604020202020204" pitchFamily="34" charset="0"/>
                      </a:endParaRPr>
                    </a:p>
                  </a:txBody>
                  <a:tcPr marL="113327" marR="113327" marT="56664" marB="566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de-AT"/>
                    </a:p>
                  </a:txBody>
                  <a:tcPr/>
                </a:tc>
                <a:tc hMerge="1">
                  <a:txBody>
                    <a:bodyPr/>
                    <a:lstStyle/>
                    <a:p>
                      <a:endParaRPr lang="de-AT"/>
                    </a:p>
                  </a:txBody>
                  <a:tcPr/>
                </a:tc>
                <a:tc rowSpan="2">
                  <a:txBody>
                    <a:bodyPr/>
                    <a:lstStyle/>
                    <a:p>
                      <a:pPr algn="ctr" fontAlgn="t">
                        <a:lnSpc>
                          <a:spcPct val="107000"/>
                        </a:lnSpc>
                        <a:spcBef>
                          <a:spcPts val="0"/>
                        </a:spcBef>
                        <a:spcAft>
                          <a:spcPts val="800"/>
                        </a:spcAft>
                      </a:pPr>
                      <a:r>
                        <a:rPr lang="en-GB" sz="1000" b="1" i="0" u="none" strike="noStrike">
                          <a:solidFill>
                            <a:srgbClr val="000000"/>
                          </a:solidFill>
                          <a:effectLst/>
                          <a:latin typeface="Arial" panose="020B0604020202020204" pitchFamily="34" charset="0"/>
                          <a:ea typeface="SimSun" panose="02010600030101010101" pitchFamily="2" charset="-122"/>
                          <a:cs typeface="Times New Roman" panose="02020603050405020304" pitchFamily="18" charset="0"/>
                        </a:rPr>
                        <a:t>Interval between two consecutive sensing fixes</a:t>
                      </a:r>
                      <a:endParaRPr lang="en-GB" sz="2200" b="0" i="0" u="none" strike="noStrike">
                        <a:effectLst/>
                        <a:latin typeface="Arial" panose="020B0604020202020204" pitchFamily="34" charset="0"/>
                      </a:endParaRPr>
                    </a:p>
                  </a:txBody>
                  <a:tcPr marL="113327" marR="113327" marT="56664" marB="566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rowSpan="2">
                  <a:txBody>
                    <a:bodyPr/>
                    <a:lstStyle/>
                    <a:p>
                      <a:pPr algn="ctr" fontAlgn="t">
                        <a:lnSpc>
                          <a:spcPct val="107000"/>
                        </a:lnSpc>
                        <a:spcBef>
                          <a:spcPts val="0"/>
                        </a:spcBef>
                        <a:spcAft>
                          <a:spcPts val="800"/>
                        </a:spcAft>
                      </a:pPr>
                      <a:r>
                        <a:rPr lang="en-GB" sz="1000" b="1" i="0" u="none" strike="noStrike">
                          <a:solidFill>
                            <a:srgbClr val="000000"/>
                          </a:solidFill>
                          <a:effectLst/>
                          <a:latin typeface="Arial" panose="020B0604020202020204" pitchFamily="34" charset="0"/>
                          <a:ea typeface="SimSun" panose="02010600030101010101" pitchFamily="2" charset="-122"/>
                          <a:cs typeface="Times New Roman" panose="02020603050405020304" pitchFamily="18" charset="0"/>
                        </a:rPr>
                        <a:t>Latency</a:t>
                      </a:r>
                      <a:endParaRPr lang="en-GB" sz="2200" b="0" i="0" u="none" strike="noStrike">
                        <a:effectLst/>
                        <a:latin typeface="Arial" panose="020B0604020202020204" pitchFamily="34" charset="0"/>
                      </a:endParaRPr>
                    </a:p>
                  </a:txBody>
                  <a:tcPr marL="113327" marR="113327" marT="56664" marB="566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334530898"/>
                  </a:ext>
                </a:extLst>
              </a:tr>
              <a:tr h="900275">
                <a:tc vMerge="1">
                  <a:txBody>
                    <a:bodyPr/>
                    <a:lstStyle/>
                    <a:p>
                      <a:endParaRPr lang="de-AT"/>
                    </a:p>
                  </a:txBody>
                  <a:tcPr/>
                </a:tc>
                <a:tc>
                  <a:txBody>
                    <a:bodyPr/>
                    <a:lstStyle/>
                    <a:p>
                      <a:pPr marL="73152" marR="73152" algn="l" fontAlgn="t">
                        <a:lnSpc>
                          <a:spcPct val="107000"/>
                        </a:lnSpc>
                        <a:spcBef>
                          <a:spcPts val="0"/>
                        </a:spcBef>
                        <a:spcAft>
                          <a:spcPts val="800"/>
                        </a:spcAft>
                      </a:pPr>
                      <a:r>
                        <a:rPr lang="en-GB" sz="1000" b="1" i="0" u="none" strike="noStrike">
                          <a:solidFill>
                            <a:srgbClr val="000000"/>
                          </a:solidFill>
                          <a:effectLst/>
                          <a:latin typeface="Arial" panose="020B0604020202020204" pitchFamily="34" charset="0"/>
                          <a:ea typeface="SimSun" panose="02010600030101010101" pitchFamily="2" charset="-122"/>
                          <a:cs typeface="Times New Roman" panose="02020603050405020304" pitchFamily="18" charset="0"/>
                        </a:rPr>
                        <a:t>Accuracy</a:t>
                      </a:r>
                      <a:endParaRPr lang="en-GB" sz="2200" b="0" i="0" u="none" strike="noStrike">
                        <a:effectLst/>
                        <a:latin typeface="Arial" panose="020B0604020202020204" pitchFamily="34" charset="0"/>
                      </a:endParaRPr>
                    </a:p>
                  </a:txBody>
                  <a:tcPr marL="84996" marR="84996" marT="11805" marB="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73152" marR="73152" algn="l" fontAlgn="t">
                        <a:lnSpc>
                          <a:spcPct val="107000"/>
                        </a:lnSpc>
                        <a:spcBef>
                          <a:spcPts val="0"/>
                        </a:spcBef>
                        <a:spcAft>
                          <a:spcPts val="800"/>
                        </a:spcAft>
                      </a:pPr>
                      <a:r>
                        <a:rPr lang="en-GB" sz="1000" b="1" i="0" u="none" strike="noStrike">
                          <a:solidFill>
                            <a:srgbClr val="000000"/>
                          </a:solidFill>
                          <a:effectLst/>
                          <a:latin typeface="Arial" panose="020B0604020202020204" pitchFamily="34" charset="0"/>
                          <a:ea typeface="SimSun" panose="02010600030101010101" pitchFamily="2" charset="-122"/>
                          <a:cs typeface="Times New Roman" panose="02020603050405020304" pitchFamily="18" charset="0"/>
                        </a:rPr>
                        <a:t>Resolution</a:t>
                      </a:r>
                      <a:endParaRPr lang="en-GB" sz="2200" b="0" i="0" u="none" strike="noStrike">
                        <a:effectLst/>
                        <a:latin typeface="Arial" panose="020B0604020202020204" pitchFamily="34" charset="0"/>
                      </a:endParaRPr>
                    </a:p>
                  </a:txBody>
                  <a:tcPr marL="84996" marR="84996" marT="11805" marB="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73152" marR="73152" algn="l" fontAlgn="t">
                        <a:lnSpc>
                          <a:spcPct val="107000"/>
                        </a:lnSpc>
                        <a:spcBef>
                          <a:spcPts val="0"/>
                        </a:spcBef>
                        <a:spcAft>
                          <a:spcPts val="800"/>
                        </a:spcAft>
                      </a:pPr>
                      <a:r>
                        <a:rPr lang="en-GB" sz="1000" b="1" i="0" u="none" strike="noStrike" dirty="0">
                          <a:solidFill>
                            <a:srgbClr val="000000"/>
                          </a:solidFill>
                          <a:effectLst/>
                          <a:latin typeface="Arial" panose="020B0604020202020204" pitchFamily="34" charset="0"/>
                          <a:ea typeface="SimSun" panose="02010600030101010101" pitchFamily="2" charset="-122"/>
                          <a:cs typeface="Times New Roman" panose="02020603050405020304" pitchFamily="18" charset="0"/>
                        </a:rPr>
                        <a:t>Distance Range </a:t>
                      </a:r>
                      <a:endParaRPr lang="en-GB" sz="2200" b="0" i="0" u="none" strike="noStrike" dirty="0">
                        <a:effectLst/>
                        <a:latin typeface="Arial" panose="020B0604020202020204" pitchFamily="34" charset="0"/>
                      </a:endParaRPr>
                    </a:p>
                  </a:txBody>
                  <a:tcPr marL="84996" marR="84996" marT="11805" marB="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73152" marR="73152" algn="l" fontAlgn="t">
                        <a:lnSpc>
                          <a:spcPct val="107000"/>
                        </a:lnSpc>
                        <a:spcBef>
                          <a:spcPts val="0"/>
                        </a:spcBef>
                        <a:spcAft>
                          <a:spcPts val="800"/>
                        </a:spcAft>
                      </a:pPr>
                      <a:r>
                        <a:rPr lang="en-GB" sz="1000" b="1" i="0" u="none" strike="noStrike">
                          <a:solidFill>
                            <a:srgbClr val="000000"/>
                          </a:solidFill>
                          <a:effectLst/>
                          <a:latin typeface="Arial" panose="020B0604020202020204" pitchFamily="34" charset="0"/>
                          <a:ea typeface="SimSun" panose="02010600030101010101" pitchFamily="2" charset="-122"/>
                          <a:cs typeface="Times New Roman" panose="02020603050405020304" pitchFamily="18" charset="0"/>
                        </a:rPr>
                        <a:t>Accuracy</a:t>
                      </a:r>
                      <a:endParaRPr lang="en-GB" sz="2200" b="0" i="0" u="none" strike="noStrike">
                        <a:effectLst/>
                        <a:latin typeface="Arial" panose="020B0604020202020204" pitchFamily="34" charset="0"/>
                      </a:endParaRPr>
                    </a:p>
                  </a:txBody>
                  <a:tcPr marL="84996" marR="84996" marT="11805" marB="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73152" marR="73152" algn="l" fontAlgn="t">
                        <a:lnSpc>
                          <a:spcPct val="107000"/>
                        </a:lnSpc>
                        <a:spcBef>
                          <a:spcPts val="0"/>
                        </a:spcBef>
                        <a:spcAft>
                          <a:spcPts val="800"/>
                        </a:spcAft>
                      </a:pPr>
                      <a:r>
                        <a:rPr lang="en-GB" sz="1000" b="1" i="0" u="none" strike="noStrike">
                          <a:solidFill>
                            <a:srgbClr val="000000"/>
                          </a:solidFill>
                          <a:effectLst/>
                          <a:latin typeface="Arial" panose="020B0604020202020204" pitchFamily="34" charset="0"/>
                          <a:ea typeface="SimSun" panose="02010600030101010101" pitchFamily="2" charset="-122"/>
                          <a:cs typeface="Times New Roman" panose="02020603050405020304" pitchFamily="18" charset="0"/>
                        </a:rPr>
                        <a:t>Resolution</a:t>
                      </a:r>
                      <a:endParaRPr lang="en-GB" sz="2200" b="0" i="0" u="none" strike="noStrike">
                        <a:effectLst/>
                        <a:latin typeface="Arial" panose="020B0604020202020204" pitchFamily="34" charset="0"/>
                      </a:endParaRPr>
                    </a:p>
                  </a:txBody>
                  <a:tcPr marL="84996" marR="84996" marT="11805" marB="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73152" marR="73152" algn="l" fontAlgn="t">
                        <a:lnSpc>
                          <a:spcPct val="107000"/>
                        </a:lnSpc>
                        <a:spcBef>
                          <a:spcPts val="0"/>
                        </a:spcBef>
                        <a:spcAft>
                          <a:spcPts val="800"/>
                        </a:spcAft>
                      </a:pPr>
                      <a:r>
                        <a:rPr lang="en-GB" sz="1000" b="1" i="0" u="none" strike="noStrike">
                          <a:solidFill>
                            <a:srgbClr val="000000"/>
                          </a:solidFill>
                          <a:effectLst/>
                          <a:latin typeface="Arial" panose="020B0604020202020204" pitchFamily="34" charset="0"/>
                          <a:ea typeface="SimSun" panose="02010600030101010101" pitchFamily="2" charset="-122"/>
                          <a:cs typeface="Times New Roman" panose="02020603050405020304" pitchFamily="18" charset="0"/>
                        </a:rPr>
                        <a:t>Angle range </a:t>
                      </a:r>
                      <a:endParaRPr lang="en-GB" sz="2200" b="0" i="0" u="none" strike="noStrike">
                        <a:effectLst/>
                        <a:latin typeface="Arial" panose="020B0604020202020204" pitchFamily="34" charset="0"/>
                      </a:endParaRPr>
                    </a:p>
                  </a:txBody>
                  <a:tcPr marL="84996" marR="84996" marT="11805" marB="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73152" marR="73152" algn="l" fontAlgn="t">
                        <a:lnSpc>
                          <a:spcPct val="107000"/>
                        </a:lnSpc>
                        <a:spcBef>
                          <a:spcPts val="0"/>
                        </a:spcBef>
                        <a:spcAft>
                          <a:spcPts val="800"/>
                        </a:spcAft>
                      </a:pPr>
                      <a:r>
                        <a:rPr lang="en-GB" sz="1000" b="1" i="0" u="none" strike="noStrike">
                          <a:solidFill>
                            <a:srgbClr val="000000"/>
                          </a:solidFill>
                          <a:effectLst/>
                          <a:latin typeface="Arial" panose="020B0604020202020204" pitchFamily="34" charset="0"/>
                          <a:ea typeface="SimSun" panose="02010600030101010101" pitchFamily="2" charset="-122"/>
                          <a:cs typeface="Times New Roman" panose="02020603050405020304" pitchFamily="18" charset="0"/>
                        </a:rPr>
                        <a:t>Accuracy</a:t>
                      </a:r>
                      <a:endParaRPr lang="en-GB" sz="2200" b="0" i="0" u="none" strike="noStrike">
                        <a:effectLst/>
                        <a:latin typeface="Arial" panose="020B0604020202020204" pitchFamily="34" charset="0"/>
                      </a:endParaRPr>
                    </a:p>
                  </a:txBody>
                  <a:tcPr marL="84996" marR="84996" marT="11805" marB="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73152" marR="73152" algn="l" fontAlgn="t">
                        <a:lnSpc>
                          <a:spcPct val="107000"/>
                        </a:lnSpc>
                        <a:spcBef>
                          <a:spcPts val="0"/>
                        </a:spcBef>
                        <a:spcAft>
                          <a:spcPts val="800"/>
                        </a:spcAft>
                      </a:pPr>
                      <a:r>
                        <a:rPr lang="en-GB" sz="1000" b="1" i="0" u="none" strike="noStrike">
                          <a:solidFill>
                            <a:srgbClr val="000000"/>
                          </a:solidFill>
                          <a:effectLst/>
                          <a:latin typeface="Arial" panose="020B0604020202020204" pitchFamily="34" charset="0"/>
                          <a:ea typeface="SimSun" panose="02010600030101010101" pitchFamily="2" charset="-122"/>
                          <a:cs typeface="Times New Roman" panose="02020603050405020304" pitchFamily="18" charset="0"/>
                        </a:rPr>
                        <a:t>Resolution</a:t>
                      </a:r>
                      <a:endParaRPr lang="en-GB" sz="2200" b="0" i="0" u="none" strike="noStrike">
                        <a:effectLst/>
                        <a:latin typeface="Arial" panose="020B0604020202020204" pitchFamily="34" charset="0"/>
                      </a:endParaRPr>
                    </a:p>
                  </a:txBody>
                  <a:tcPr marL="84996" marR="84996" marT="11805" marB="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73152" marR="73152" algn="l" fontAlgn="t">
                        <a:lnSpc>
                          <a:spcPct val="107000"/>
                        </a:lnSpc>
                        <a:spcBef>
                          <a:spcPts val="0"/>
                        </a:spcBef>
                        <a:spcAft>
                          <a:spcPts val="800"/>
                        </a:spcAft>
                      </a:pPr>
                      <a:r>
                        <a:rPr lang="en-GB" sz="1000" b="1" i="0" u="none" strike="noStrike" dirty="0">
                          <a:solidFill>
                            <a:srgbClr val="000000"/>
                          </a:solidFill>
                          <a:effectLst/>
                          <a:latin typeface="Arial" panose="020B0604020202020204" pitchFamily="34" charset="0"/>
                          <a:ea typeface="SimSun" panose="02010600030101010101" pitchFamily="2" charset="-122"/>
                          <a:cs typeface="Times New Roman" panose="02020603050405020304" pitchFamily="18" charset="0"/>
                        </a:rPr>
                        <a:t>Speed range</a:t>
                      </a:r>
                      <a:endParaRPr lang="en-GB" sz="2200" b="0" i="0" u="none" strike="noStrike" dirty="0">
                        <a:effectLst/>
                        <a:latin typeface="Arial" panose="020B0604020202020204" pitchFamily="34" charset="0"/>
                      </a:endParaRPr>
                    </a:p>
                  </a:txBody>
                  <a:tcPr marL="84996" marR="84996" marT="11805" marB="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vMerge="1">
                  <a:txBody>
                    <a:bodyPr/>
                    <a:lstStyle/>
                    <a:p>
                      <a:endParaRPr lang="de-AT"/>
                    </a:p>
                  </a:txBody>
                  <a:tcPr/>
                </a:tc>
                <a:tc vMerge="1">
                  <a:txBody>
                    <a:bodyPr/>
                    <a:lstStyle/>
                    <a:p>
                      <a:endParaRPr lang="de-AT"/>
                    </a:p>
                  </a:txBody>
                  <a:tcPr/>
                </a:tc>
                <a:extLst>
                  <a:ext uri="{0D108BD9-81ED-4DB2-BD59-A6C34878D82A}">
                    <a16:rowId xmlns:a16="http://schemas.microsoft.com/office/drawing/2014/main" val="2432847129"/>
                  </a:ext>
                </a:extLst>
              </a:tr>
              <a:tr h="391532">
                <a:tc>
                  <a:txBody>
                    <a:bodyPr/>
                    <a:lstStyle/>
                    <a:p>
                      <a:pPr algn="ctr" fontAlgn="t">
                        <a:lnSpc>
                          <a:spcPct val="107000"/>
                        </a:lnSpc>
                        <a:spcBef>
                          <a:spcPts val="0"/>
                        </a:spcBef>
                        <a:spcAft>
                          <a:spcPts val="800"/>
                        </a:spcAft>
                      </a:pPr>
                      <a:r>
                        <a:rPr lang="en-GB" sz="1100" b="0" i="0" u="none" strike="noStrike">
                          <a:effectLst/>
                          <a:latin typeface="Arial" panose="020B0604020202020204" pitchFamily="34" charset="0"/>
                          <a:ea typeface="SimSun" panose="02010600030101010101" pitchFamily="2" charset="-122"/>
                          <a:cs typeface="Times New Roman" panose="02020603050405020304" pitchFamily="18" charset="0"/>
                        </a:rPr>
                        <a:t>Road traffic monitoring</a:t>
                      </a:r>
                      <a:endParaRPr lang="en-GB" sz="2200" b="0" i="0" u="none" strike="noStrike">
                        <a:effectLst/>
                        <a:latin typeface="Arial" panose="020B0604020202020204" pitchFamily="34" charset="0"/>
                      </a:endParaRPr>
                    </a:p>
                  </a:txBody>
                  <a:tcPr marL="84996" marR="84996" marT="118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en-GB" sz="1100" b="0" i="0" u="none" strike="noStrike">
                          <a:effectLst/>
                          <a:latin typeface="Arial" panose="020B0604020202020204" pitchFamily="34" charset="0"/>
                          <a:ea typeface="SimSun" panose="02010600030101010101" pitchFamily="2" charset="-122"/>
                          <a:cs typeface="Times New Roman" panose="02020603050405020304" pitchFamily="18" charset="0"/>
                        </a:rPr>
                        <a:t>FFS</a:t>
                      </a:r>
                      <a:endParaRPr lang="en-GB" sz="2200" b="0" i="0" u="none" strike="noStrike">
                        <a:effectLst/>
                        <a:latin typeface="Arial" panose="020B0604020202020204" pitchFamily="34" charset="0"/>
                      </a:endParaRPr>
                    </a:p>
                  </a:txBody>
                  <a:tcPr marL="84996" marR="84996" marT="118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en-GB" sz="1100" b="0" i="0" u="none" strike="noStrike">
                          <a:effectLst/>
                          <a:latin typeface="Arial" panose="020B0604020202020204" pitchFamily="34" charset="0"/>
                          <a:ea typeface="SimSun" panose="02010600030101010101" pitchFamily="2" charset="-122"/>
                          <a:cs typeface="Times New Roman" panose="02020603050405020304" pitchFamily="18" charset="0"/>
                        </a:rPr>
                        <a:t>FFS</a:t>
                      </a:r>
                      <a:endParaRPr lang="en-GB" sz="2200" b="0" i="0" u="none" strike="noStrike">
                        <a:effectLst/>
                        <a:latin typeface="Arial" panose="020B0604020202020204" pitchFamily="34" charset="0"/>
                      </a:endParaRPr>
                    </a:p>
                  </a:txBody>
                  <a:tcPr marL="84996" marR="84996" marT="118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en-GB" sz="1100" b="0" i="0" u="none" strike="noStrike">
                          <a:effectLst/>
                          <a:latin typeface="Arial" panose="020B0604020202020204" pitchFamily="34" charset="0"/>
                          <a:ea typeface="SimSun" panose="02010600030101010101" pitchFamily="2" charset="-122"/>
                          <a:cs typeface="Times New Roman" panose="02020603050405020304" pitchFamily="18" charset="0"/>
                        </a:rPr>
                        <a:t>FFS</a:t>
                      </a:r>
                      <a:endParaRPr lang="en-GB" sz="2200" b="0" i="0" u="none" strike="noStrike">
                        <a:effectLst/>
                        <a:latin typeface="Arial" panose="020B0604020202020204" pitchFamily="34" charset="0"/>
                      </a:endParaRPr>
                    </a:p>
                  </a:txBody>
                  <a:tcPr marL="84996" marR="84996" marT="118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en-GB" sz="1100" b="0" i="0" u="none" strike="noStrike">
                          <a:effectLst/>
                          <a:latin typeface="Arial" panose="020B0604020202020204" pitchFamily="34" charset="0"/>
                          <a:ea typeface="SimSun" panose="02010600030101010101" pitchFamily="2" charset="-122"/>
                          <a:cs typeface="Times New Roman" panose="02020603050405020304" pitchFamily="18" charset="0"/>
                        </a:rPr>
                        <a:t>FFS</a:t>
                      </a:r>
                      <a:endParaRPr lang="en-GB" sz="2200" b="0" i="0" u="none" strike="noStrike">
                        <a:effectLst/>
                        <a:latin typeface="Arial" panose="020B0604020202020204" pitchFamily="34" charset="0"/>
                      </a:endParaRPr>
                    </a:p>
                  </a:txBody>
                  <a:tcPr marL="84996" marR="84996" marT="118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en-GB" sz="1100" b="0" i="0" u="none" strike="noStrike">
                          <a:effectLst/>
                          <a:latin typeface="Arial" panose="020B0604020202020204" pitchFamily="34" charset="0"/>
                          <a:ea typeface="SimSun" panose="02010600030101010101" pitchFamily="2" charset="-122"/>
                          <a:cs typeface="Times New Roman" panose="02020603050405020304" pitchFamily="18" charset="0"/>
                        </a:rPr>
                        <a:t>FFS</a:t>
                      </a:r>
                      <a:endParaRPr lang="en-GB" sz="2200" b="0" i="0" u="none" strike="noStrike">
                        <a:effectLst/>
                        <a:latin typeface="Arial" panose="020B0604020202020204" pitchFamily="34" charset="0"/>
                      </a:endParaRPr>
                    </a:p>
                  </a:txBody>
                  <a:tcPr marL="84996" marR="84996" marT="118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en-GB" sz="1100" b="0" i="0" u="none" strike="noStrike">
                          <a:effectLst/>
                          <a:latin typeface="Arial" panose="020B0604020202020204" pitchFamily="34" charset="0"/>
                          <a:ea typeface="SimSun" panose="02010600030101010101" pitchFamily="2" charset="-122"/>
                          <a:cs typeface="Times New Roman" panose="02020603050405020304" pitchFamily="18" charset="0"/>
                        </a:rPr>
                        <a:t>FFS</a:t>
                      </a:r>
                      <a:endParaRPr lang="en-GB" sz="2200" b="0" i="0" u="none" strike="noStrike">
                        <a:effectLst/>
                        <a:latin typeface="Arial" panose="020B0604020202020204" pitchFamily="34" charset="0"/>
                      </a:endParaRPr>
                    </a:p>
                  </a:txBody>
                  <a:tcPr marL="84996" marR="84996" marT="118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en-GB" sz="1100" b="0" i="0" u="none" strike="noStrike">
                          <a:effectLst/>
                          <a:latin typeface="Arial" panose="020B0604020202020204" pitchFamily="34" charset="0"/>
                          <a:ea typeface="SimSun" panose="02010600030101010101" pitchFamily="2" charset="-122"/>
                          <a:cs typeface="Times New Roman" panose="02020603050405020304" pitchFamily="18" charset="0"/>
                        </a:rPr>
                        <a:t>FFS</a:t>
                      </a:r>
                      <a:endParaRPr lang="en-GB" sz="2200" b="0" i="0" u="none" strike="noStrike">
                        <a:effectLst/>
                        <a:latin typeface="Arial" panose="020B0604020202020204" pitchFamily="34" charset="0"/>
                      </a:endParaRPr>
                    </a:p>
                  </a:txBody>
                  <a:tcPr marL="84996" marR="84996" marT="118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en-GB" sz="1100" b="0" i="0" u="none" strike="noStrike">
                          <a:effectLst/>
                          <a:latin typeface="Arial" panose="020B0604020202020204" pitchFamily="34" charset="0"/>
                          <a:ea typeface="SimSun" panose="02010600030101010101" pitchFamily="2" charset="-122"/>
                          <a:cs typeface="Times New Roman" panose="02020603050405020304" pitchFamily="18" charset="0"/>
                        </a:rPr>
                        <a:t>FFS</a:t>
                      </a:r>
                      <a:endParaRPr lang="en-GB" sz="2200" b="0" i="0" u="none" strike="noStrike">
                        <a:effectLst/>
                        <a:latin typeface="Arial" panose="020B0604020202020204" pitchFamily="34" charset="0"/>
                      </a:endParaRPr>
                    </a:p>
                  </a:txBody>
                  <a:tcPr marL="84996" marR="84996" marT="118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en-GB" sz="1100" b="0" i="0" u="none" strike="noStrike">
                          <a:effectLst/>
                          <a:latin typeface="Arial" panose="020B0604020202020204" pitchFamily="34" charset="0"/>
                          <a:ea typeface="SimSun" panose="02010600030101010101" pitchFamily="2" charset="-122"/>
                          <a:cs typeface="Times New Roman" panose="02020603050405020304" pitchFamily="18" charset="0"/>
                        </a:rPr>
                        <a:t>FFS</a:t>
                      </a:r>
                      <a:endParaRPr lang="en-GB" sz="2200" b="0" i="0" u="none" strike="noStrike">
                        <a:effectLst/>
                        <a:latin typeface="Arial" panose="020B0604020202020204" pitchFamily="34" charset="0"/>
                      </a:endParaRPr>
                    </a:p>
                  </a:txBody>
                  <a:tcPr marL="84996" marR="84996" marT="118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en-GB" sz="1100" b="0" i="0" u="none" strike="noStrike">
                          <a:effectLst/>
                          <a:latin typeface="Arial" panose="020B0604020202020204" pitchFamily="34" charset="0"/>
                          <a:ea typeface="SimSun" panose="02010600030101010101" pitchFamily="2" charset="-122"/>
                          <a:cs typeface="Times New Roman" panose="02020603050405020304" pitchFamily="18" charset="0"/>
                        </a:rPr>
                        <a:t>FFS</a:t>
                      </a:r>
                      <a:endParaRPr lang="en-GB" sz="2200" b="0" i="0" u="none" strike="noStrike">
                        <a:effectLst/>
                        <a:latin typeface="Arial" panose="020B0604020202020204" pitchFamily="34" charset="0"/>
                      </a:endParaRPr>
                    </a:p>
                    <a:p>
                      <a:pPr algn="ctr" fontAlgn="t">
                        <a:lnSpc>
                          <a:spcPct val="107000"/>
                        </a:lnSpc>
                        <a:spcBef>
                          <a:spcPts val="0"/>
                        </a:spcBef>
                        <a:spcAft>
                          <a:spcPts val="800"/>
                        </a:spcAft>
                      </a:pPr>
                      <a:r>
                        <a:rPr lang="en-GB" sz="1100" b="0" i="0" u="none" strike="noStrike">
                          <a:effectLst/>
                          <a:latin typeface="Arial" panose="020B0604020202020204" pitchFamily="34" charset="0"/>
                          <a:ea typeface="SimSun" panose="02010600030101010101" pitchFamily="2" charset="-122"/>
                          <a:cs typeface="Times New Roman" panose="02020603050405020304" pitchFamily="18" charset="0"/>
                        </a:rPr>
                        <a:t>(Note 1)</a:t>
                      </a:r>
                      <a:endParaRPr lang="en-GB" sz="2200" b="0" i="0" u="none" strike="noStrike">
                        <a:effectLst/>
                        <a:latin typeface="Arial" panose="020B0604020202020204" pitchFamily="34" charset="0"/>
                      </a:endParaRPr>
                    </a:p>
                  </a:txBody>
                  <a:tcPr marL="84996" marR="84996" marT="118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en-GB" sz="1100" b="0" i="0" u="none" strike="noStrike">
                          <a:effectLst/>
                          <a:latin typeface="Arial" panose="020B0604020202020204" pitchFamily="34" charset="0"/>
                          <a:ea typeface="SimSun" panose="02010600030101010101" pitchFamily="2" charset="-122"/>
                          <a:cs typeface="Times New Roman" panose="02020603050405020304" pitchFamily="18" charset="0"/>
                        </a:rPr>
                        <a:t>FFS</a:t>
                      </a:r>
                      <a:endParaRPr lang="en-GB" sz="2200" b="0" i="0" u="none" strike="noStrike">
                        <a:effectLst/>
                        <a:latin typeface="Arial" panose="020B0604020202020204" pitchFamily="34" charset="0"/>
                      </a:endParaRPr>
                    </a:p>
                    <a:p>
                      <a:pPr algn="ctr" fontAlgn="t">
                        <a:lnSpc>
                          <a:spcPct val="107000"/>
                        </a:lnSpc>
                        <a:spcBef>
                          <a:spcPts val="0"/>
                        </a:spcBef>
                        <a:spcAft>
                          <a:spcPts val="800"/>
                        </a:spcAft>
                      </a:pPr>
                      <a:r>
                        <a:rPr lang="en-GB" sz="1100" b="0" i="0" u="none" strike="noStrike">
                          <a:effectLst/>
                          <a:latin typeface="Arial" panose="020B0604020202020204" pitchFamily="34" charset="0"/>
                          <a:ea typeface="SimSun" panose="02010600030101010101" pitchFamily="2" charset="-122"/>
                          <a:cs typeface="Times New Roman" panose="02020603050405020304" pitchFamily="18" charset="0"/>
                        </a:rPr>
                        <a:t>(Note 2)</a:t>
                      </a:r>
                      <a:endParaRPr lang="en-GB" sz="2200" b="0" i="0" u="none" strike="noStrike">
                        <a:effectLst/>
                        <a:latin typeface="Arial" panose="020B0604020202020204" pitchFamily="34" charset="0"/>
                      </a:endParaRPr>
                    </a:p>
                  </a:txBody>
                  <a:tcPr marL="84996" marR="84996" marT="118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391357"/>
                  </a:ext>
                </a:extLst>
              </a:tr>
              <a:tr h="684617">
                <a:tc gridSpan="12">
                  <a:txBody>
                    <a:bodyPr/>
                    <a:lstStyle/>
                    <a:p>
                      <a:pPr algn="l" fontAlgn="t">
                        <a:lnSpc>
                          <a:spcPct val="107000"/>
                        </a:lnSpc>
                        <a:spcBef>
                          <a:spcPts val="0"/>
                        </a:spcBef>
                        <a:spcAft>
                          <a:spcPts val="800"/>
                        </a:spcAft>
                      </a:pPr>
                      <a:r>
                        <a:rPr lang="en-GB" sz="1100" b="0" i="0" u="none" strike="noStrike" dirty="0">
                          <a:effectLst/>
                          <a:latin typeface="Arial" panose="020B0604020202020204" pitchFamily="34" charset="0"/>
                          <a:ea typeface="SimSun" panose="02010600030101010101" pitchFamily="2" charset="-122"/>
                          <a:cs typeface="Times New Roman" panose="02020603050405020304" pitchFamily="18" charset="0"/>
                        </a:rPr>
                        <a:t>Note 1: Time intervals between successive sensing result reports to a trusted third party application.</a:t>
                      </a:r>
                      <a:endParaRPr lang="en-GB" sz="2200" b="0" i="0" u="none" strike="noStrike" dirty="0">
                        <a:effectLst/>
                        <a:latin typeface="Arial" panose="020B0604020202020204" pitchFamily="34" charset="0"/>
                      </a:endParaRPr>
                    </a:p>
                    <a:p>
                      <a:pPr algn="l" fontAlgn="t">
                        <a:lnSpc>
                          <a:spcPct val="107000"/>
                        </a:lnSpc>
                        <a:spcBef>
                          <a:spcPts val="0"/>
                        </a:spcBef>
                        <a:spcAft>
                          <a:spcPts val="800"/>
                        </a:spcAft>
                      </a:pPr>
                      <a:r>
                        <a:rPr lang="en-GB" sz="1100" b="0" i="0" u="none" strike="noStrike" dirty="0">
                          <a:effectLst/>
                          <a:latin typeface="Arial" panose="020B0604020202020204" pitchFamily="34" charset="0"/>
                          <a:ea typeface="SimSun" panose="02010600030101010101" pitchFamily="2" charset="-122"/>
                          <a:cs typeface="Times New Roman" panose="02020603050405020304" pitchFamily="18" charset="0"/>
                        </a:rPr>
                        <a:t>Note 2: Latency from the </a:t>
                      </a:r>
                      <a:r>
                        <a:rPr lang="en-GB" sz="1100" b="0" i="0" u="none" strike="noStrike" dirty="0" err="1">
                          <a:effectLst/>
                          <a:latin typeface="Arial" panose="020B0604020202020204" pitchFamily="34" charset="0"/>
                          <a:ea typeface="SimSun" panose="02010600030101010101" pitchFamily="2" charset="-122"/>
                          <a:cs typeface="Times New Roman" panose="02020603050405020304" pitchFamily="18" charset="0"/>
                        </a:rPr>
                        <a:t>gNB</a:t>
                      </a:r>
                      <a:r>
                        <a:rPr lang="en-GB" sz="1100" b="0" i="0" u="none" strike="noStrike" dirty="0">
                          <a:effectLst/>
                          <a:latin typeface="Arial" panose="020B0604020202020204" pitchFamily="34" charset="0"/>
                          <a:ea typeface="SimSun" panose="02010600030101010101" pitchFamily="2" charset="-122"/>
                          <a:cs typeface="Times New Roman" panose="02020603050405020304" pitchFamily="18" charset="0"/>
                        </a:rPr>
                        <a:t> to the application server via core network.</a:t>
                      </a:r>
                      <a:endParaRPr lang="en-GB" sz="2200" b="0" i="0" u="none" strike="noStrike" dirty="0">
                        <a:effectLst/>
                        <a:latin typeface="Arial" panose="020B0604020202020204" pitchFamily="34" charset="0"/>
                      </a:endParaRPr>
                    </a:p>
                  </a:txBody>
                  <a:tcPr marL="113327" marR="113327" marT="56664" marB="566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extLst>
                  <a:ext uri="{0D108BD9-81ED-4DB2-BD59-A6C34878D82A}">
                    <a16:rowId xmlns:a16="http://schemas.microsoft.com/office/drawing/2014/main" val="2355004509"/>
                  </a:ext>
                </a:extLst>
              </a:tr>
            </a:tbl>
          </a:graphicData>
        </a:graphic>
      </p:graphicFrame>
    </p:spTree>
    <p:extLst>
      <p:ext uri="{BB962C8B-B14F-4D97-AF65-F5344CB8AC3E}">
        <p14:creationId xmlns:p14="http://schemas.microsoft.com/office/powerpoint/2010/main" val="3799949793"/>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GB" altLang="en-US" dirty="0"/>
              <a:t>KPIs – Alternative proposal from Nokia</a:t>
            </a:r>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p:txBody>
          <a:bodyPr/>
          <a:lstStyle/>
          <a:p>
            <a:r>
              <a:rPr lang="de-AT" altLang="en-US" sz="2000" dirty="0"/>
              <a:t>More </a:t>
            </a:r>
            <a:r>
              <a:rPr lang="de-AT" altLang="en-US" sz="2000" dirty="0" err="1"/>
              <a:t>generic</a:t>
            </a:r>
            <a:r>
              <a:rPr lang="de-AT" altLang="en-US" sz="2000" dirty="0"/>
              <a:t> KPI </a:t>
            </a:r>
            <a:r>
              <a:rPr lang="de-AT" altLang="en-US" sz="2000" dirty="0" err="1"/>
              <a:t>table</a:t>
            </a:r>
            <a:r>
              <a:rPr lang="de-AT" altLang="en-US" sz="2000" dirty="0"/>
              <a:t> </a:t>
            </a:r>
            <a:r>
              <a:rPr lang="de-AT" altLang="en-US" sz="2000" dirty="0" err="1"/>
              <a:t>to</a:t>
            </a:r>
            <a:r>
              <a:rPr lang="de-AT" altLang="en-US" sz="2000" dirty="0"/>
              <a:t> </a:t>
            </a:r>
            <a:r>
              <a:rPr lang="de-AT" altLang="en-US" sz="2000" dirty="0" err="1"/>
              <a:t>exclude</a:t>
            </a:r>
            <a:r>
              <a:rPr lang="de-AT" altLang="en-US" sz="2000" dirty="0"/>
              <a:t> </a:t>
            </a:r>
            <a:r>
              <a:rPr lang="de-AT" altLang="en-US" sz="2000" dirty="0" err="1"/>
              <a:t>application</a:t>
            </a:r>
            <a:r>
              <a:rPr lang="de-AT" altLang="en-US" sz="2000" dirty="0"/>
              <a:t> </a:t>
            </a:r>
            <a:r>
              <a:rPr lang="de-AT" altLang="en-US" sz="2000" dirty="0" err="1"/>
              <a:t>specific</a:t>
            </a:r>
            <a:r>
              <a:rPr lang="de-AT" altLang="en-US" sz="2000" dirty="0"/>
              <a:t> </a:t>
            </a:r>
            <a:r>
              <a:rPr lang="de-AT" altLang="en-US" sz="2000" dirty="0" err="1"/>
              <a:t>parts</a:t>
            </a:r>
            <a:r>
              <a:rPr lang="de-AT" altLang="en-US" sz="2000" dirty="0"/>
              <a:t> (DP </a:t>
            </a:r>
            <a:r>
              <a:rPr lang="de-AT" altLang="en-US" sz="2000" dirty="0" err="1"/>
              <a:t>provided</a:t>
            </a:r>
            <a:r>
              <a:rPr lang="de-AT" altLang="en-US" sz="2000" dirty="0"/>
              <a:t> in </a:t>
            </a:r>
            <a:r>
              <a:rPr lang="de-AT" altLang="en-US" sz="2000" dirty="0" err="1"/>
              <a:t>the</a:t>
            </a:r>
            <a:r>
              <a:rPr lang="de-AT" altLang="en-US" sz="2000" dirty="0"/>
              <a:t> </a:t>
            </a:r>
            <a:r>
              <a:rPr lang="de-AT" altLang="en-US" sz="2000" dirty="0" err="1"/>
              <a:t>drafts</a:t>
            </a:r>
            <a:r>
              <a:rPr lang="de-AT" altLang="en-US" sz="2000" dirty="0"/>
              <a:t> </a:t>
            </a:r>
            <a:r>
              <a:rPr lang="de-AT" altLang="en-US" sz="2000" dirty="0" err="1"/>
              <a:t>folder</a:t>
            </a:r>
            <a:r>
              <a:rPr lang="de-AT" altLang="en-US" sz="2000" dirty="0"/>
              <a:t>)</a:t>
            </a:r>
            <a:endParaRPr lang="de-AT" altLang="en-US" dirty="0"/>
          </a:p>
          <a:p>
            <a:pPr marL="0" indent="0">
              <a:buNone/>
            </a:pPr>
            <a:endParaRPr lang="en-US" altLang="en-US" dirty="0"/>
          </a:p>
          <a:p>
            <a:pPr marL="0" indent="0">
              <a:buNone/>
            </a:pPr>
            <a:endParaRPr lang="en-US" altLang="en-US" dirty="0"/>
          </a:p>
          <a:p>
            <a:pPr marL="0" indent="0">
              <a:buNone/>
            </a:pPr>
            <a:endParaRPr lang="en-US" altLang="en-US" dirty="0"/>
          </a:p>
          <a:p>
            <a:pPr marL="0" indent="0">
              <a:buNone/>
            </a:pPr>
            <a:endParaRPr lang="en-US" altLang="en-US" dirty="0"/>
          </a:p>
          <a:p>
            <a:pPr marL="0" indent="0">
              <a:buNone/>
            </a:pPr>
            <a:endParaRPr lang="en-US" altLang="en-US" sz="2400" dirty="0"/>
          </a:p>
          <a:p>
            <a:pPr marL="0" indent="0">
              <a:buNone/>
            </a:pPr>
            <a:endParaRPr lang="en-US" altLang="en-US" sz="2400" dirty="0"/>
          </a:p>
        </p:txBody>
      </p:sp>
      <p:sp>
        <p:nvSpPr>
          <p:cNvPr id="5" name="Textfeld 4">
            <a:extLst>
              <a:ext uri="{FF2B5EF4-FFF2-40B4-BE49-F238E27FC236}">
                <a16:creationId xmlns:a16="http://schemas.microsoft.com/office/drawing/2014/main" id="{33800001-79A1-4C77-A06C-67DC8FDBC639}"/>
              </a:ext>
            </a:extLst>
          </p:cNvPr>
          <p:cNvSpPr txBox="1"/>
          <p:nvPr/>
        </p:nvSpPr>
        <p:spPr>
          <a:xfrm>
            <a:off x="261257" y="68425"/>
            <a:ext cx="3265714" cy="485192"/>
          </a:xfrm>
          <a:prstGeom prst="rect">
            <a:avLst/>
          </a:prstGeom>
          <a:solidFill>
            <a:schemeClr val="bg1"/>
          </a:solidFill>
        </p:spPr>
        <p:txBody>
          <a:bodyPr wrap="square" rtlCol="0">
            <a:spAutoFit/>
          </a:bodyPr>
          <a:lstStyle/>
          <a:p>
            <a:endParaRPr lang="de-AT" dirty="0"/>
          </a:p>
        </p:txBody>
      </p:sp>
      <p:sp>
        <p:nvSpPr>
          <p:cNvPr id="6" name="Textfeld 5">
            <a:extLst>
              <a:ext uri="{FF2B5EF4-FFF2-40B4-BE49-F238E27FC236}">
                <a16:creationId xmlns:a16="http://schemas.microsoft.com/office/drawing/2014/main" id="{B011484F-BC91-4897-853B-D824E7272D96}"/>
              </a:ext>
            </a:extLst>
          </p:cNvPr>
          <p:cNvSpPr txBox="1"/>
          <p:nvPr/>
        </p:nvSpPr>
        <p:spPr>
          <a:xfrm>
            <a:off x="8401731" y="68425"/>
            <a:ext cx="3043820" cy="248816"/>
          </a:xfrm>
          <a:prstGeom prst="rect">
            <a:avLst/>
          </a:prstGeom>
          <a:solidFill>
            <a:schemeClr val="bg1"/>
          </a:solidFill>
        </p:spPr>
        <p:txBody>
          <a:bodyPr wrap="square" rtlCol="0">
            <a:spAutoFit/>
          </a:bodyPr>
          <a:lstStyle/>
          <a:p>
            <a:endParaRPr lang="de-AT" dirty="0"/>
          </a:p>
        </p:txBody>
      </p:sp>
      <p:graphicFrame>
        <p:nvGraphicFramePr>
          <p:cNvPr id="8" name="Tabelle 7">
            <a:extLst>
              <a:ext uri="{FF2B5EF4-FFF2-40B4-BE49-F238E27FC236}">
                <a16:creationId xmlns:a16="http://schemas.microsoft.com/office/drawing/2014/main" id="{DC9E7D7F-F256-415D-B71D-B1B74F1DC4BB}"/>
              </a:ext>
            </a:extLst>
          </p:cNvPr>
          <p:cNvGraphicFramePr>
            <a:graphicFrameLocks noGrp="1"/>
          </p:cNvGraphicFramePr>
          <p:nvPr>
            <p:extLst>
              <p:ext uri="{D42A27DB-BD31-4B8C-83A1-F6EECF244321}">
                <p14:modId xmlns:p14="http://schemas.microsoft.com/office/powerpoint/2010/main" val="2197189192"/>
              </p:ext>
            </p:extLst>
          </p:nvPr>
        </p:nvGraphicFramePr>
        <p:xfrm>
          <a:off x="513586" y="3008846"/>
          <a:ext cx="11164828" cy="2113192"/>
        </p:xfrm>
        <a:graphic>
          <a:graphicData uri="http://schemas.openxmlformats.org/drawingml/2006/table">
            <a:tbl>
              <a:tblPr firstRow="1" firstCol="1" bandRow="1"/>
              <a:tblGrid>
                <a:gridCol w="929037">
                  <a:extLst>
                    <a:ext uri="{9D8B030D-6E8A-4147-A177-3AD203B41FA5}">
                      <a16:colId xmlns:a16="http://schemas.microsoft.com/office/drawing/2014/main" val="1374754343"/>
                    </a:ext>
                  </a:extLst>
                </a:gridCol>
                <a:gridCol w="1535287">
                  <a:extLst>
                    <a:ext uri="{9D8B030D-6E8A-4147-A177-3AD203B41FA5}">
                      <a16:colId xmlns:a16="http://schemas.microsoft.com/office/drawing/2014/main" val="956785933"/>
                    </a:ext>
                  </a:extLst>
                </a:gridCol>
                <a:gridCol w="1486131">
                  <a:extLst>
                    <a:ext uri="{9D8B030D-6E8A-4147-A177-3AD203B41FA5}">
                      <a16:colId xmlns:a16="http://schemas.microsoft.com/office/drawing/2014/main" val="17355400"/>
                    </a:ext>
                  </a:extLst>
                </a:gridCol>
                <a:gridCol w="1543479">
                  <a:extLst>
                    <a:ext uri="{9D8B030D-6E8A-4147-A177-3AD203B41FA5}">
                      <a16:colId xmlns:a16="http://schemas.microsoft.com/office/drawing/2014/main" val="4172320406"/>
                    </a:ext>
                  </a:extLst>
                </a:gridCol>
                <a:gridCol w="1887567">
                  <a:extLst>
                    <a:ext uri="{9D8B030D-6E8A-4147-A177-3AD203B41FA5}">
                      <a16:colId xmlns:a16="http://schemas.microsoft.com/office/drawing/2014/main" val="1347802640"/>
                    </a:ext>
                  </a:extLst>
                </a:gridCol>
                <a:gridCol w="1387821">
                  <a:extLst>
                    <a:ext uri="{9D8B030D-6E8A-4147-A177-3AD203B41FA5}">
                      <a16:colId xmlns:a16="http://schemas.microsoft.com/office/drawing/2014/main" val="838739352"/>
                    </a:ext>
                  </a:extLst>
                </a:gridCol>
                <a:gridCol w="2395506">
                  <a:extLst>
                    <a:ext uri="{9D8B030D-6E8A-4147-A177-3AD203B41FA5}">
                      <a16:colId xmlns:a16="http://schemas.microsoft.com/office/drawing/2014/main" val="1946822283"/>
                    </a:ext>
                  </a:extLst>
                </a:gridCol>
              </a:tblGrid>
              <a:tr h="413397">
                <a:tc>
                  <a:txBody>
                    <a:bodyPr/>
                    <a:lstStyle/>
                    <a:p>
                      <a:pPr algn="ctr" fontAlgn="t">
                        <a:spcBef>
                          <a:spcPts val="0"/>
                        </a:spcBef>
                        <a:spcAft>
                          <a:spcPts val="0"/>
                        </a:spcAft>
                      </a:pPr>
                      <a:r>
                        <a:rPr lang="en-GB" sz="1200" b="1" i="0" u="none" strike="noStrike">
                          <a:effectLst/>
                          <a:latin typeface="Arial" panose="020B0604020202020204" pitchFamily="34" charset="0"/>
                          <a:ea typeface="Times New Roman" panose="02020603050405020304" pitchFamily="18" charset="0"/>
                          <a:cs typeface="Times New Roman" panose="02020603050405020304" pitchFamily="18" charset="0"/>
                        </a:rPr>
                        <a:t>Scenario</a:t>
                      </a:r>
                      <a:endParaRPr lang="en-GB" sz="2300" b="0" i="0" u="none" strike="noStrike">
                        <a:effectLst/>
                        <a:latin typeface="Arial" panose="020B0604020202020204" pitchFamily="34" charset="0"/>
                      </a:endParaRPr>
                    </a:p>
                  </a:txBody>
                  <a:tcPr marL="88480" marR="88480" marT="122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en-GB" sz="1200" b="1" i="0" u="none" strike="noStrike">
                          <a:effectLst/>
                          <a:latin typeface="Arial" panose="020B0604020202020204" pitchFamily="34" charset="0"/>
                          <a:ea typeface="Times New Roman" panose="02020603050405020304" pitchFamily="18" charset="0"/>
                          <a:cs typeface="Times New Roman" panose="02020603050405020304" pitchFamily="18" charset="0"/>
                        </a:rPr>
                        <a:t>Minimum ranging distance (note 1)</a:t>
                      </a:r>
                      <a:endParaRPr lang="en-GB" sz="2300" b="0" i="0" u="none" strike="noStrike">
                        <a:effectLst/>
                        <a:latin typeface="Arial" panose="020B0604020202020204" pitchFamily="34" charset="0"/>
                      </a:endParaRPr>
                    </a:p>
                  </a:txBody>
                  <a:tcPr marL="88480" marR="88480" marT="122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en-GB" sz="1200" b="1" i="0" u="none" strike="noStrike">
                          <a:effectLst/>
                          <a:latin typeface="Arial" panose="020B0604020202020204" pitchFamily="34" charset="0"/>
                          <a:ea typeface="Times New Roman" panose="02020603050405020304" pitchFamily="18" charset="0"/>
                          <a:cs typeface="Times New Roman" panose="02020603050405020304" pitchFamily="18" charset="0"/>
                        </a:rPr>
                        <a:t>Maximum ranging distance (note 2)</a:t>
                      </a:r>
                      <a:endParaRPr lang="en-GB" sz="2300" b="0" i="0" u="none" strike="noStrike">
                        <a:effectLst/>
                        <a:latin typeface="Arial" panose="020B0604020202020204" pitchFamily="34" charset="0"/>
                      </a:endParaRPr>
                    </a:p>
                  </a:txBody>
                  <a:tcPr marL="88480" marR="88480" marT="122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en-GB" sz="1200" b="1" i="0" u="none" strike="noStrike">
                          <a:effectLst/>
                          <a:latin typeface="Arial" panose="020B0604020202020204" pitchFamily="34" charset="0"/>
                          <a:ea typeface="Times New Roman" panose="02020603050405020304" pitchFamily="18" charset="0"/>
                          <a:cs typeface="Times New Roman" panose="02020603050405020304" pitchFamily="18" charset="0"/>
                        </a:rPr>
                        <a:t>Spatial resolution (note 3)</a:t>
                      </a:r>
                      <a:endParaRPr lang="en-GB" sz="2300" b="0" i="0" u="none" strike="noStrike">
                        <a:effectLst/>
                        <a:latin typeface="Arial" panose="020B0604020202020204" pitchFamily="34" charset="0"/>
                      </a:endParaRPr>
                    </a:p>
                  </a:txBody>
                  <a:tcPr marL="88480" marR="88480" marT="122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en-GB" sz="1200" b="1" i="0" u="none" strike="noStrike">
                          <a:effectLst/>
                          <a:latin typeface="Arial" panose="020B0604020202020204" pitchFamily="34" charset="0"/>
                          <a:ea typeface="Times New Roman" panose="02020603050405020304" pitchFamily="18" charset="0"/>
                          <a:cs typeface="Times New Roman" panose="02020603050405020304" pitchFamily="18" charset="0"/>
                        </a:rPr>
                        <a:t>Detectable radio cross section (note 4)</a:t>
                      </a:r>
                      <a:endParaRPr lang="en-GB" sz="2300" b="0" i="0" u="none" strike="noStrike">
                        <a:effectLst/>
                        <a:latin typeface="Arial" panose="020B0604020202020204" pitchFamily="34" charset="0"/>
                      </a:endParaRPr>
                    </a:p>
                  </a:txBody>
                  <a:tcPr marL="88480" marR="88480" marT="122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en-GB" sz="1200" b="1" i="0" u="none" strike="noStrike">
                          <a:effectLst/>
                          <a:latin typeface="Arial" panose="020B0604020202020204" pitchFamily="34" charset="0"/>
                          <a:ea typeface="Times New Roman" panose="02020603050405020304" pitchFamily="18" charset="0"/>
                          <a:cs typeface="Times New Roman" panose="02020603050405020304" pitchFamily="18" charset="0"/>
                        </a:rPr>
                        <a:t>Measurement latency (note 5)</a:t>
                      </a:r>
                      <a:endParaRPr lang="en-GB" sz="2300" b="0" i="0" u="none" strike="noStrike">
                        <a:effectLst/>
                        <a:latin typeface="Arial" panose="020B0604020202020204" pitchFamily="34" charset="0"/>
                      </a:endParaRPr>
                    </a:p>
                  </a:txBody>
                  <a:tcPr marL="88480" marR="88480" marT="122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en-GB" sz="1200" b="1" i="0" u="none" strike="noStrike">
                          <a:effectLst/>
                          <a:latin typeface="Arial" panose="020B0604020202020204" pitchFamily="34" charset="0"/>
                          <a:ea typeface="Times New Roman" panose="02020603050405020304" pitchFamily="18" charset="0"/>
                          <a:cs typeface="Times New Roman" panose="02020603050405020304" pitchFamily="18" charset="0"/>
                        </a:rPr>
                        <a:t>Reliability (missed detection/false alarm) (note 6)</a:t>
                      </a:r>
                      <a:endParaRPr lang="en-GB" sz="2300" b="0" i="0" u="none" strike="noStrike">
                        <a:effectLst/>
                        <a:latin typeface="Arial" panose="020B0604020202020204" pitchFamily="34" charset="0"/>
                      </a:endParaRPr>
                    </a:p>
                  </a:txBody>
                  <a:tcPr marL="88480" marR="88480" marT="122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65859916"/>
                  </a:ext>
                </a:extLst>
              </a:tr>
              <a:tr h="236438">
                <a:tc>
                  <a:txBody>
                    <a:bodyPr/>
                    <a:lstStyle/>
                    <a:p>
                      <a:pPr algn="l" fontAlgn="t">
                        <a:spcBef>
                          <a:spcPts val="0"/>
                        </a:spcBef>
                        <a:spcAft>
                          <a:spcPts val="0"/>
                        </a:spcAft>
                      </a:pPr>
                      <a:r>
                        <a:rPr lang="en-US" sz="1200" b="0" i="0" u="none" strike="noStrike">
                          <a:effectLst/>
                          <a:latin typeface="Arial" panose="020B0604020202020204" pitchFamily="34" charset="0"/>
                          <a:ea typeface="Times New Roman" panose="02020603050405020304" pitchFamily="18" charset="0"/>
                          <a:cs typeface="Times New Roman" panose="02020603050405020304" pitchFamily="18" charset="0"/>
                        </a:rPr>
                        <a:t> </a:t>
                      </a:r>
                      <a:endParaRPr lang="en-US" sz="2300" b="0" i="0" u="none" strike="noStrike">
                        <a:effectLst/>
                        <a:latin typeface="Arial" panose="020B0604020202020204" pitchFamily="34" charset="0"/>
                      </a:endParaRPr>
                    </a:p>
                  </a:txBody>
                  <a:tcPr marL="88480" marR="88480" marT="122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en-US" sz="1200" b="0" i="0" u="none" strike="noStrike">
                          <a:effectLst/>
                          <a:latin typeface="Arial" panose="020B0604020202020204" pitchFamily="34" charset="0"/>
                          <a:ea typeface="Times New Roman" panose="02020603050405020304" pitchFamily="18" charset="0"/>
                          <a:cs typeface="Times New Roman" panose="02020603050405020304" pitchFamily="18" charset="0"/>
                        </a:rPr>
                        <a:t> </a:t>
                      </a:r>
                      <a:endParaRPr lang="en-US" sz="2300" b="0" i="0" u="none" strike="noStrike">
                        <a:effectLst/>
                        <a:latin typeface="Arial" panose="020B0604020202020204" pitchFamily="34" charset="0"/>
                      </a:endParaRPr>
                    </a:p>
                  </a:txBody>
                  <a:tcPr marL="88480" marR="88480" marT="122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en-US" sz="1200" b="0" i="0" u="none" strike="noStrike">
                          <a:effectLst/>
                          <a:latin typeface="Arial" panose="020B0604020202020204" pitchFamily="34" charset="0"/>
                          <a:ea typeface="Times New Roman" panose="02020603050405020304" pitchFamily="18" charset="0"/>
                          <a:cs typeface="Times New Roman" panose="02020603050405020304" pitchFamily="18" charset="0"/>
                        </a:rPr>
                        <a:t> </a:t>
                      </a:r>
                      <a:endParaRPr lang="en-US" sz="2300" b="0" i="0" u="none" strike="noStrike">
                        <a:effectLst/>
                        <a:latin typeface="Arial" panose="020B0604020202020204" pitchFamily="34" charset="0"/>
                      </a:endParaRPr>
                    </a:p>
                  </a:txBody>
                  <a:tcPr marL="88480" marR="88480" marT="122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en-US" sz="1200" b="0" i="0" u="none" strike="noStrike">
                          <a:effectLst/>
                          <a:latin typeface="Arial" panose="020B0604020202020204" pitchFamily="34" charset="0"/>
                          <a:ea typeface="Times New Roman" panose="02020603050405020304" pitchFamily="18" charset="0"/>
                          <a:cs typeface="Times New Roman" panose="02020603050405020304" pitchFamily="18" charset="0"/>
                        </a:rPr>
                        <a:t> </a:t>
                      </a:r>
                      <a:endParaRPr lang="en-US" sz="2300" b="0" i="0" u="none" strike="noStrike">
                        <a:effectLst/>
                        <a:latin typeface="Arial" panose="020B0604020202020204" pitchFamily="34" charset="0"/>
                      </a:endParaRPr>
                    </a:p>
                  </a:txBody>
                  <a:tcPr marL="88480" marR="88480" marT="122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en-US" sz="1200" b="0" i="0" u="none" strike="noStrike">
                          <a:effectLst/>
                          <a:latin typeface="Arial" panose="020B0604020202020204" pitchFamily="34" charset="0"/>
                          <a:ea typeface="Times New Roman" panose="02020603050405020304" pitchFamily="18" charset="0"/>
                          <a:cs typeface="Times New Roman" panose="02020603050405020304" pitchFamily="18" charset="0"/>
                        </a:rPr>
                        <a:t> </a:t>
                      </a:r>
                      <a:endParaRPr lang="en-US" sz="2300" b="0" i="0" u="none" strike="noStrike">
                        <a:effectLst/>
                        <a:latin typeface="Arial" panose="020B0604020202020204" pitchFamily="34" charset="0"/>
                      </a:endParaRPr>
                    </a:p>
                  </a:txBody>
                  <a:tcPr marL="88480" marR="88480" marT="122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en-US" sz="1200" b="0" i="0" u="none" strike="noStrike">
                          <a:effectLst/>
                          <a:latin typeface="Arial" panose="020B0604020202020204" pitchFamily="34" charset="0"/>
                          <a:ea typeface="Times New Roman" panose="02020603050405020304" pitchFamily="18" charset="0"/>
                          <a:cs typeface="Times New Roman" panose="02020603050405020304" pitchFamily="18" charset="0"/>
                        </a:rPr>
                        <a:t> </a:t>
                      </a:r>
                      <a:endParaRPr lang="en-US" sz="2300" b="0" i="0" u="none" strike="noStrike">
                        <a:effectLst/>
                        <a:latin typeface="Arial" panose="020B0604020202020204" pitchFamily="34" charset="0"/>
                      </a:endParaRPr>
                    </a:p>
                  </a:txBody>
                  <a:tcPr marL="88480" marR="88480" marT="122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en-US" sz="1200" b="0" i="0" u="none" strike="noStrike">
                          <a:effectLst/>
                          <a:latin typeface="Arial" panose="020B0604020202020204" pitchFamily="34" charset="0"/>
                          <a:ea typeface="Times New Roman" panose="02020603050405020304" pitchFamily="18" charset="0"/>
                          <a:cs typeface="Times New Roman" panose="02020603050405020304" pitchFamily="18" charset="0"/>
                        </a:rPr>
                        <a:t> </a:t>
                      </a:r>
                      <a:endParaRPr lang="en-US" sz="2300" b="0" i="0" u="none" strike="noStrike">
                        <a:effectLst/>
                        <a:latin typeface="Arial" panose="020B0604020202020204" pitchFamily="34" charset="0"/>
                      </a:endParaRPr>
                    </a:p>
                  </a:txBody>
                  <a:tcPr marL="88480" marR="88480" marT="122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196913"/>
                  </a:ext>
                </a:extLst>
              </a:tr>
              <a:tr h="236438">
                <a:tc>
                  <a:txBody>
                    <a:bodyPr/>
                    <a:lstStyle/>
                    <a:p>
                      <a:pPr algn="l" fontAlgn="t">
                        <a:spcBef>
                          <a:spcPts val="0"/>
                        </a:spcBef>
                        <a:spcAft>
                          <a:spcPts val="0"/>
                        </a:spcAft>
                      </a:pPr>
                      <a:r>
                        <a:rPr lang="en-US" sz="1200" b="0" i="0" u="none" strike="noStrike">
                          <a:effectLst/>
                          <a:latin typeface="Arial" panose="020B0604020202020204" pitchFamily="34" charset="0"/>
                          <a:ea typeface="Times New Roman" panose="02020603050405020304" pitchFamily="18" charset="0"/>
                          <a:cs typeface="Times New Roman" panose="02020603050405020304" pitchFamily="18" charset="0"/>
                        </a:rPr>
                        <a:t> </a:t>
                      </a:r>
                      <a:endParaRPr lang="en-US" sz="2300" b="0" i="0" u="none" strike="noStrike">
                        <a:effectLst/>
                        <a:latin typeface="Arial" panose="020B0604020202020204" pitchFamily="34" charset="0"/>
                      </a:endParaRPr>
                    </a:p>
                  </a:txBody>
                  <a:tcPr marL="88480" marR="88480" marT="122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en-US" sz="1200" b="0" i="0" u="none" strike="noStrike">
                          <a:effectLst/>
                          <a:latin typeface="Arial" panose="020B0604020202020204" pitchFamily="34" charset="0"/>
                          <a:ea typeface="Times New Roman" panose="02020603050405020304" pitchFamily="18" charset="0"/>
                          <a:cs typeface="Times New Roman" panose="02020603050405020304" pitchFamily="18" charset="0"/>
                        </a:rPr>
                        <a:t> </a:t>
                      </a:r>
                      <a:endParaRPr lang="en-US" sz="2300" b="0" i="0" u="none" strike="noStrike">
                        <a:effectLst/>
                        <a:latin typeface="Arial" panose="020B0604020202020204" pitchFamily="34" charset="0"/>
                      </a:endParaRPr>
                    </a:p>
                  </a:txBody>
                  <a:tcPr marL="88480" marR="88480" marT="122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en-US" sz="1200" b="0" i="0" u="none" strike="noStrike">
                          <a:effectLst/>
                          <a:latin typeface="Arial" panose="020B0604020202020204" pitchFamily="34" charset="0"/>
                          <a:ea typeface="Times New Roman" panose="02020603050405020304" pitchFamily="18" charset="0"/>
                          <a:cs typeface="Times New Roman" panose="02020603050405020304" pitchFamily="18" charset="0"/>
                        </a:rPr>
                        <a:t> </a:t>
                      </a:r>
                      <a:endParaRPr lang="en-US" sz="2300" b="0" i="0" u="none" strike="noStrike">
                        <a:effectLst/>
                        <a:latin typeface="Arial" panose="020B0604020202020204" pitchFamily="34" charset="0"/>
                      </a:endParaRPr>
                    </a:p>
                  </a:txBody>
                  <a:tcPr marL="88480" marR="88480" marT="122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en-US" sz="1200" b="0" i="0" u="none" strike="noStrike">
                          <a:effectLst/>
                          <a:latin typeface="Arial" panose="020B0604020202020204" pitchFamily="34" charset="0"/>
                          <a:ea typeface="Times New Roman" panose="02020603050405020304" pitchFamily="18" charset="0"/>
                          <a:cs typeface="Times New Roman" panose="02020603050405020304" pitchFamily="18" charset="0"/>
                        </a:rPr>
                        <a:t> </a:t>
                      </a:r>
                      <a:endParaRPr lang="en-US" sz="2300" b="0" i="0" u="none" strike="noStrike">
                        <a:effectLst/>
                        <a:latin typeface="Arial" panose="020B0604020202020204" pitchFamily="34" charset="0"/>
                      </a:endParaRPr>
                    </a:p>
                  </a:txBody>
                  <a:tcPr marL="88480" marR="88480" marT="122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en-US" sz="1200" b="0" i="0" u="none" strike="noStrike">
                          <a:effectLst/>
                          <a:latin typeface="Arial" panose="020B0604020202020204" pitchFamily="34" charset="0"/>
                          <a:ea typeface="Times New Roman" panose="02020603050405020304" pitchFamily="18" charset="0"/>
                          <a:cs typeface="Times New Roman" panose="02020603050405020304" pitchFamily="18" charset="0"/>
                        </a:rPr>
                        <a:t> </a:t>
                      </a:r>
                      <a:endParaRPr lang="en-US" sz="2300" b="0" i="0" u="none" strike="noStrike">
                        <a:effectLst/>
                        <a:latin typeface="Arial" panose="020B0604020202020204" pitchFamily="34" charset="0"/>
                      </a:endParaRPr>
                    </a:p>
                  </a:txBody>
                  <a:tcPr marL="88480" marR="88480" marT="122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en-US" sz="1200" b="0" i="0" u="none" strike="noStrike">
                          <a:effectLst/>
                          <a:latin typeface="Arial" panose="020B0604020202020204" pitchFamily="34" charset="0"/>
                          <a:ea typeface="Times New Roman" panose="02020603050405020304" pitchFamily="18" charset="0"/>
                          <a:cs typeface="Times New Roman" panose="02020603050405020304" pitchFamily="18" charset="0"/>
                        </a:rPr>
                        <a:t> </a:t>
                      </a:r>
                      <a:endParaRPr lang="en-US" sz="2300" b="0" i="0" u="none" strike="noStrike">
                        <a:effectLst/>
                        <a:latin typeface="Arial" panose="020B0604020202020204" pitchFamily="34" charset="0"/>
                      </a:endParaRPr>
                    </a:p>
                  </a:txBody>
                  <a:tcPr marL="88480" marR="88480" marT="122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en-US" sz="1200" b="0" i="0" u="none" strike="noStrike">
                          <a:effectLst/>
                          <a:latin typeface="Arial" panose="020B0604020202020204" pitchFamily="34" charset="0"/>
                          <a:ea typeface="Times New Roman" panose="02020603050405020304" pitchFamily="18" charset="0"/>
                          <a:cs typeface="Times New Roman" panose="02020603050405020304" pitchFamily="18" charset="0"/>
                        </a:rPr>
                        <a:t> </a:t>
                      </a:r>
                      <a:endParaRPr lang="en-US" sz="2300" b="0" i="0" u="none" strike="noStrike">
                        <a:effectLst/>
                        <a:latin typeface="Arial" panose="020B0604020202020204" pitchFamily="34" charset="0"/>
                      </a:endParaRPr>
                    </a:p>
                  </a:txBody>
                  <a:tcPr marL="88480" marR="88480" marT="122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1332029"/>
                  </a:ext>
                </a:extLst>
              </a:tr>
              <a:tr h="1226919">
                <a:tc gridSpan="7">
                  <a:txBody>
                    <a:bodyPr/>
                    <a:lstStyle/>
                    <a:p>
                      <a:pPr marL="539496" indent="-539496" algn="l" fontAlgn="t">
                        <a:spcBef>
                          <a:spcPts val="0"/>
                        </a:spcBef>
                        <a:spcAft>
                          <a:spcPts val="0"/>
                        </a:spcAft>
                      </a:pPr>
                      <a:r>
                        <a:rPr lang="en-US" sz="1200" b="0" i="0" u="none" strike="noStrike" dirty="0">
                          <a:effectLst/>
                          <a:latin typeface="Arial" panose="020B0604020202020204" pitchFamily="34" charset="0"/>
                          <a:ea typeface="Times New Roman" panose="02020603050405020304" pitchFamily="18" charset="0"/>
                          <a:cs typeface="Times New Roman" panose="02020603050405020304" pitchFamily="18" charset="0"/>
                        </a:rPr>
                        <a:t>NOTE 1:	The minimum distance between the transmitter of sensing signals and a </a:t>
                      </a:r>
                      <a:r>
                        <a:rPr lang="en-US" sz="1200" b="0" i="0" u="none" strike="noStrike" dirty="0" err="1">
                          <a:effectLst/>
                          <a:latin typeface="Arial" panose="020B0604020202020204" pitchFamily="34" charset="0"/>
                          <a:ea typeface="Times New Roman" panose="02020603050405020304" pitchFamily="18" charset="0"/>
                          <a:cs typeface="Times New Roman" panose="02020603050405020304" pitchFamily="18" charset="0"/>
                        </a:rPr>
                        <a:t>taget</a:t>
                      </a:r>
                      <a:r>
                        <a:rPr lang="en-US" sz="1200" b="0" i="0" u="none" strike="noStrike" dirty="0">
                          <a:effectLst/>
                          <a:latin typeface="Arial" panose="020B0604020202020204" pitchFamily="34" charset="0"/>
                          <a:ea typeface="Times New Roman" panose="02020603050405020304" pitchFamily="18" charset="0"/>
                          <a:cs typeface="Times New Roman" panose="02020603050405020304" pitchFamily="18" charset="0"/>
                        </a:rPr>
                        <a:t> object</a:t>
                      </a:r>
                      <a:endParaRPr lang="en-US" sz="2300" b="0" i="0" u="none" strike="noStrike" dirty="0">
                        <a:effectLst/>
                        <a:latin typeface="Arial" panose="020B0604020202020204" pitchFamily="34" charset="0"/>
                      </a:endParaRPr>
                    </a:p>
                    <a:p>
                      <a:pPr marL="539496" indent="-539496" algn="l" fontAlgn="t">
                        <a:spcBef>
                          <a:spcPts val="0"/>
                        </a:spcBef>
                        <a:spcAft>
                          <a:spcPts val="0"/>
                        </a:spcAft>
                      </a:pPr>
                      <a:r>
                        <a:rPr lang="en-US" sz="1200" b="0" i="0" u="none" strike="noStrike" dirty="0">
                          <a:effectLst/>
                          <a:latin typeface="Arial" panose="020B0604020202020204" pitchFamily="34" charset="0"/>
                          <a:ea typeface="Times New Roman" panose="02020603050405020304" pitchFamily="18" charset="0"/>
                          <a:cs typeface="Times New Roman" panose="02020603050405020304" pitchFamily="18" charset="0"/>
                        </a:rPr>
                        <a:t>NOTE 2:	The maximum </a:t>
                      </a:r>
                      <a:r>
                        <a:rPr lang="en-US" sz="1200" b="0" i="0" u="none" strike="noStrike" dirty="0" err="1">
                          <a:effectLst/>
                          <a:latin typeface="Arial" panose="020B0604020202020204" pitchFamily="34" charset="0"/>
                          <a:ea typeface="Times New Roman" panose="02020603050405020304" pitchFamily="18" charset="0"/>
                          <a:cs typeface="Times New Roman" panose="02020603050405020304" pitchFamily="18" charset="0"/>
                        </a:rPr>
                        <a:t>distnace</a:t>
                      </a:r>
                      <a:r>
                        <a:rPr lang="en-US" sz="1200" b="0" i="0" u="none" strike="noStrike" dirty="0">
                          <a:effectLst/>
                          <a:latin typeface="Arial" panose="020B0604020202020204" pitchFamily="34" charset="0"/>
                          <a:ea typeface="Times New Roman" panose="02020603050405020304" pitchFamily="18" charset="0"/>
                          <a:cs typeface="Times New Roman" panose="02020603050405020304" pitchFamily="18" charset="0"/>
                        </a:rPr>
                        <a:t> between a transmitter of sensing signals and a target object</a:t>
                      </a:r>
                      <a:endParaRPr lang="en-US" sz="2300" b="0" i="0" u="none" strike="noStrike" dirty="0">
                        <a:effectLst/>
                        <a:latin typeface="Arial" panose="020B0604020202020204" pitchFamily="34" charset="0"/>
                      </a:endParaRPr>
                    </a:p>
                    <a:p>
                      <a:pPr marL="539496" indent="-539496" algn="l" fontAlgn="t">
                        <a:spcBef>
                          <a:spcPts val="0"/>
                        </a:spcBef>
                        <a:spcAft>
                          <a:spcPts val="0"/>
                        </a:spcAft>
                      </a:pPr>
                      <a:r>
                        <a:rPr lang="en-US" sz="1200" b="0" i="0" u="none" strike="noStrike" dirty="0">
                          <a:effectLst/>
                          <a:latin typeface="Arial" panose="020B0604020202020204" pitchFamily="34" charset="0"/>
                          <a:ea typeface="Times New Roman" panose="02020603050405020304" pitchFamily="18" charset="0"/>
                          <a:cs typeface="Times New Roman" panose="02020603050405020304" pitchFamily="18" charset="0"/>
                        </a:rPr>
                        <a:t>NOTE 3:	The size of the smallest target object that can be detected by NR based sensing</a:t>
                      </a:r>
                      <a:endParaRPr lang="en-US" sz="2300" b="0" i="0" u="none" strike="noStrike" dirty="0">
                        <a:effectLst/>
                        <a:latin typeface="Arial" panose="020B0604020202020204" pitchFamily="34" charset="0"/>
                      </a:endParaRPr>
                    </a:p>
                    <a:p>
                      <a:pPr marL="539496" indent="-539496" algn="l" fontAlgn="t">
                        <a:spcBef>
                          <a:spcPts val="0"/>
                        </a:spcBef>
                        <a:spcAft>
                          <a:spcPts val="0"/>
                        </a:spcAft>
                      </a:pPr>
                      <a:r>
                        <a:rPr lang="en-US" sz="1200" b="0" i="0" u="none" strike="noStrike" dirty="0">
                          <a:effectLst/>
                          <a:latin typeface="Arial" panose="020B0604020202020204" pitchFamily="34" charset="0"/>
                          <a:ea typeface="Times New Roman" panose="02020603050405020304" pitchFamily="18" charset="0"/>
                          <a:cs typeface="Times New Roman" panose="02020603050405020304" pitchFamily="18" charset="0"/>
                        </a:rPr>
                        <a:t>NOTE 4:	A measure on detectability of a target object [</a:t>
                      </a:r>
                      <a:r>
                        <a:rPr lang="en-US" sz="1200" b="0" i="0" u="none" strike="noStrike" dirty="0" err="1">
                          <a:effectLst/>
                          <a:latin typeface="Arial" panose="020B0604020202020204" pitchFamily="34" charset="0"/>
                          <a:ea typeface="Times New Roman" panose="02020603050405020304" pitchFamily="18" charset="0"/>
                          <a:cs typeface="Times New Roman" panose="02020603050405020304" pitchFamily="18" charset="0"/>
                        </a:rPr>
                        <a:t>dBsm</a:t>
                      </a:r>
                      <a:r>
                        <a:rPr lang="en-US" sz="1200" b="0" i="0" u="none" strike="noStrike" dirty="0">
                          <a:effectLst/>
                          <a:latin typeface="Arial" panose="020B0604020202020204" pitchFamily="34" charset="0"/>
                          <a:ea typeface="Times New Roman" panose="02020603050405020304" pitchFamily="18" charset="0"/>
                          <a:cs typeface="Times New Roman" panose="02020603050405020304" pitchFamily="18" charset="0"/>
                        </a:rPr>
                        <a:t>]</a:t>
                      </a:r>
                      <a:endParaRPr lang="en-US" sz="2300" b="0" i="0" u="none" strike="noStrike" dirty="0">
                        <a:effectLst/>
                        <a:latin typeface="Arial" panose="020B0604020202020204" pitchFamily="34" charset="0"/>
                      </a:endParaRPr>
                    </a:p>
                    <a:p>
                      <a:pPr marL="539496" indent="-539496" algn="l" fontAlgn="t">
                        <a:spcBef>
                          <a:spcPts val="0"/>
                        </a:spcBef>
                        <a:spcAft>
                          <a:spcPts val="0"/>
                        </a:spcAft>
                      </a:pPr>
                      <a:r>
                        <a:rPr lang="en-US" sz="1200" b="0" i="0" u="none" strike="noStrike" dirty="0">
                          <a:effectLst/>
                          <a:latin typeface="Arial" panose="020B0604020202020204" pitchFamily="34" charset="0"/>
                          <a:ea typeface="Times New Roman" panose="02020603050405020304" pitchFamily="18" charset="0"/>
                          <a:cs typeface="Times New Roman" panose="02020603050405020304" pitchFamily="18" charset="0"/>
                        </a:rPr>
                        <a:t>NOTE 5:	Latency of obtaining sensing measurement results</a:t>
                      </a:r>
                      <a:endParaRPr lang="en-US" sz="2300" b="0" i="0" u="none" strike="noStrike" dirty="0">
                        <a:effectLst/>
                        <a:latin typeface="Arial" panose="020B0604020202020204" pitchFamily="34" charset="0"/>
                      </a:endParaRPr>
                    </a:p>
                    <a:p>
                      <a:pPr marL="539496" indent="-539496" algn="l" fontAlgn="t">
                        <a:spcBef>
                          <a:spcPts val="0"/>
                        </a:spcBef>
                        <a:spcAft>
                          <a:spcPts val="0"/>
                        </a:spcAft>
                      </a:pPr>
                      <a:r>
                        <a:rPr lang="en-US" sz="1200" b="0" i="0" u="none" strike="noStrike" dirty="0">
                          <a:effectLst/>
                          <a:latin typeface="Arial" panose="020B0604020202020204" pitchFamily="34" charset="0"/>
                          <a:ea typeface="Times New Roman" panose="02020603050405020304" pitchFamily="18" charset="0"/>
                          <a:cs typeface="Times New Roman" panose="02020603050405020304" pitchFamily="18" charset="0"/>
                        </a:rPr>
                        <a:t>NOTE 6:	Probability of missed detection and false alarm</a:t>
                      </a:r>
                      <a:endParaRPr lang="en-US" sz="2300" b="0" i="0" u="none" strike="noStrike" dirty="0">
                        <a:effectLst/>
                        <a:latin typeface="Arial" panose="020B0604020202020204" pitchFamily="34" charset="0"/>
                      </a:endParaRPr>
                    </a:p>
                  </a:txBody>
                  <a:tcPr marL="117973" marR="117973" marT="58986" marB="5898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extLst>
                  <a:ext uri="{0D108BD9-81ED-4DB2-BD59-A6C34878D82A}">
                    <a16:rowId xmlns:a16="http://schemas.microsoft.com/office/drawing/2014/main" val="1063171734"/>
                  </a:ext>
                </a:extLst>
              </a:tr>
            </a:tbl>
          </a:graphicData>
        </a:graphic>
      </p:graphicFrame>
    </p:spTree>
    <p:extLst>
      <p:ext uri="{BB962C8B-B14F-4D97-AF65-F5344CB8AC3E}">
        <p14:creationId xmlns:p14="http://schemas.microsoft.com/office/powerpoint/2010/main" val="157570543"/>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GB" altLang="en-US" dirty="0"/>
              <a:t>KPIs – Alternative from Huawei (1/2)</a:t>
            </a:r>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p:txBody>
          <a:bodyPr/>
          <a:lstStyle/>
          <a:p>
            <a:r>
              <a:rPr lang="de-AT" altLang="en-US" sz="2000" dirty="0"/>
              <a:t>Separate </a:t>
            </a:r>
            <a:r>
              <a:rPr lang="de-AT" altLang="en-US" sz="2000" dirty="0" err="1"/>
              <a:t>presentation</a:t>
            </a:r>
            <a:r>
              <a:rPr lang="de-AT" altLang="en-US" sz="2000" dirty="0"/>
              <a:t> </a:t>
            </a:r>
            <a:r>
              <a:rPr lang="de-AT" altLang="en-US" sz="2000" dirty="0" err="1"/>
              <a:t>provided</a:t>
            </a:r>
            <a:r>
              <a:rPr lang="de-AT" altLang="en-US" sz="2000" dirty="0"/>
              <a:t> in </a:t>
            </a:r>
            <a:r>
              <a:rPr lang="de-AT" altLang="en-US" sz="2000" dirty="0" err="1"/>
              <a:t>the</a:t>
            </a:r>
            <a:r>
              <a:rPr lang="de-AT" altLang="en-US" sz="2000" dirty="0"/>
              <a:t> </a:t>
            </a:r>
            <a:r>
              <a:rPr lang="de-AT" altLang="en-US" sz="2000" dirty="0" err="1"/>
              <a:t>drafts</a:t>
            </a:r>
            <a:r>
              <a:rPr lang="de-AT" altLang="en-US" sz="2000" dirty="0"/>
              <a:t> </a:t>
            </a:r>
            <a:r>
              <a:rPr lang="de-AT" altLang="en-US" sz="2000" dirty="0" err="1"/>
              <a:t>folder</a:t>
            </a:r>
            <a:endParaRPr lang="de-AT" altLang="en-US" sz="2000" dirty="0"/>
          </a:p>
          <a:p>
            <a:pPr marL="0" indent="0">
              <a:buNone/>
            </a:pPr>
            <a:endParaRPr lang="en-US" altLang="en-US" dirty="0"/>
          </a:p>
          <a:p>
            <a:pPr marL="0" indent="0">
              <a:buNone/>
            </a:pPr>
            <a:endParaRPr lang="en-US" altLang="en-US" dirty="0"/>
          </a:p>
          <a:p>
            <a:pPr marL="0" indent="0">
              <a:buNone/>
            </a:pPr>
            <a:endParaRPr lang="en-US" altLang="en-US" dirty="0"/>
          </a:p>
          <a:p>
            <a:pPr>
              <a:spcAft>
                <a:spcPts val="900"/>
              </a:spcAft>
            </a:pPr>
            <a:endParaRPr lang="en-GB" sz="1800" dirty="0"/>
          </a:p>
          <a:p>
            <a:pPr>
              <a:spcAft>
                <a:spcPts val="900"/>
              </a:spcAft>
            </a:pPr>
            <a:r>
              <a:rPr lang="en-GB" sz="1800" b="1" dirty="0"/>
              <a:t>sensing accuracy</a:t>
            </a:r>
            <a:r>
              <a:rPr lang="en-US" sz="1800" dirty="0"/>
              <a:t>: the difference between the estimated or measured result at a given time and its true value. </a:t>
            </a:r>
          </a:p>
          <a:p>
            <a:pPr>
              <a:spcAft>
                <a:spcPts val="900"/>
              </a:spcAft>
            </a:pPr>
            <a:r>
              <a:rPr lang="en-GB" sz="1800" b="1" dirty="0"/>
              <a:t>sensing resolution</a:t>
            </a:r>
            <a:r>
              <a:rPr lang="de-AT" sz="1800" dirty="0"/>
              <a:t>: </a:t>
            </a:r>
            <a:r>
              <a:rPr lang="en-GB" sz="1800" dirty="0"/>
              <a:t>the ability to distinguish between two or more </a:t>
            </a:r>
            <a:r>
              <a:rPr lang="en-US" sz="1800" dirty="0"/>
              <a:t>object</a:t>
            </a:r>
            <a:r>
              <a:rPr lang="en-GB" sz="1800" dirty="0"/>
              <a:t>s that are very close in either distance, angle or velocity. </a:t>
            </a:r>
          </a:p>
          <a:p>
            <a:r>
              <a:rPr lang="en-GB" sz="1800" b="1" dirty="0"/>
              <a:t>Effective sensing distance</a:t>
            </a:r>
            <a:r>
              <a:rPr lang="en-GB" sz="1800" dirty="0"/>
              <a:t>: </a:t>
            </a:r>
            <a:r>
              <a:rPr lang="en-US" sz="1800" dirty="0"/>
              <a:t>the maximum distance between the object and either the sensing </a:t>
            </a:r>
            <a:r>
              <a:rPr lang="en-GB" sz="1800" dirty="0"/>
              <a:t>transmitter</a:t>
            </a:r>
            <a:r>
              <a:rPr lang="en-US" sz="1800" dirty="0"/>
              <a:t> or the sensing reflected signal receiver, whichever has the larger distance from the object.</a:t>
            </a:r>
            <a:endParaRPr lang="en-GB" sz="1800" dirty="0"/>
          </a:p>
          <a:p>
            <a:pPr marL="0" indent="0">
              <a:buNone/>
            </a:pPr>
            <a:endParaRPr lang="en-US" altLang="en-US" sz="2400" dirty="0"/>
          </a:p>
          <a:p>
            <a:pPr marL="0" indent="0">
              <a:buNone/>
            </a:pPr>
            <a:endParaRPr lang="en-US" altLang="en-US" sz="2400" dirty="0"/>
          </a:p>
        </p:txBody>
      </p:sp>
      <p:sp>
        <p:nvSpPr>
          <p:cNvPr id="5" name="Textfeld 4">
            <a:extLst>
              <a:ext uri="{FF2B5EF4-FFF2-40B4-BE49-F238E27FC236}">
                <a16:creationId xmlns:a16="http://schemas.microsoft.com/office/drawing/2014/main" id="{33800001-79A1-4C77-A06C-67DC8FDBC639}"/>
              </a:ext>
            </a:extLst>
          </p:cNvPr>
          <p:cNvSpPr txBox="1"/>
          <p:nvPr/>
        </p:nvSpPr>
        <p:spPr>
          <a:xfrm>
            <a:off x="261257" y="68425"/>
            <a:ext cx="3265714" cy="485192"/>
          </a:xfrm>
          <a:prstGeom prst="rect">
            <a:avLst/>
          </a:prstGeom>
          <a:solidFill>
            <a:schemeClr val="bg1"/>
          </a:solidFill>
        </p:spPr>
        <p:txBody>
          <a:bodyPr wrap="square" rtlCol="0">
            <a:spAutoFit/>
          </a:bodyPr>
          <a:lstStyle/>
          <a:p>
            <a:endParaRPr lang="de-AT" dirty="0"/>
          </a:p>
        </p:txBody>
      </p:sp>
      <p:sp>
        <p:nvSpPr>
          <p:cNvPr id="6" name="Textfeld 5">
            <a:extLst>
              <a:ext uri="{FF2B5EF4-FFF2-40B4-BE49-F238E27FC236}">
                <a16:creationId xmlns:a16="http://schemas.microsoft.com/office/drawing/2014/main" id="{B011484F-BC91-4897-853B-D824E7272D96}"/>
              </a:ext>
            </a:extLst>
          </p:cNvPr>
          <p:cNvSpPr txBox="1"/>
          <p:nvPr/>
        </p:nvSpPr>
        <p:spPr>
          <a:xfrm>
            <a:off x="8401731" y="68425"/>
            <a:ext cx="3043820" cy="248816"/>
          </a:xfrm>
          <a:prstGeom prst="rect">
            <a:avLst/>
          </a:prstGeom>
          <a:solidFill>
            <a:schemeClr val="bg1"/>
          </a:solidFill>
        </p:spPr>
        <p:txBody>
          <a:bodyPr wrap="square" rtlCol="0">
            <a:spAutoFit/>
          </a:bodyPr>
          <a:lstStyle/>
          <a:p>
            <a:endParaRPr lang="de-AT" dirty="0"/>
          </a:p>
        </p:txBody>
      </p:sp>
      <p:graphicFrame>
        <p:nvGraphicFramePr>
          <p:cNvPr id="7" name="表格 6">
            <a:extLst>
              <a:ext uri="{FF2B5EF4-FFF2-40B4-BE49-F238E27FC236}">
                <a16:creationId xmlns:a16="http://schemas.microsoft.com/office/drawing/2014/main" id="{9B37E97C-2675-4725-84C7-FE23A8EA1F57}"/>
              </a:ext>
            </a:extLst>
          </p:cNvPr>
          <p:cNvGraphicFramePr>
            <a:graphicFrameLocks noGrp="1"/>
          </p:cNvGraphicFramePr>
          <p:nvPr>
            <p:extLst>
              <p:ext uri="{D42A27DB-BD31-4B8C-83A1-F6EECF244321}">
                <p14:modId xmlns:p14="http://schemas.microsoft.com/office/powerpoint/2010/main" val="1239008086"/>
              </p:ext>
            </p:extLst>
          </p:nvPr>
        </p:nvGraphicFramePr>
        <p:xfrm>
          <a:off x="838200" y="2189435"/>
          <a:ext cx="7934642" cy="1741863"/>
        </p:xfrm>
        <a:graphic>
          <a:graphicData uri="http://schemas.openxmlformats.org/drawingml/2006/table">
            <a:tbl>
              <a:tblPr firstRow="1" firstCol="1" bandRow="1">
                <a:tableStyleId>{5C22544A-7EE6-4342-B048-85BDC9FD1C3A}</a:tableStyleId>
              </a:tblPr>
              <a:tblGrid>
                <a:gridCol w="1013831">
                  <a:extLst>
                    <a:ext uri="{9D8B030D-6E8A-4147-A177-3AD203B41FA5}">
                      <a16:colId xmlns:a16="http://schemas.microsoft.com/office/drawing/2014/main" val="20000"/>
                    </a:ext>
                  </a:extLst>
                </a:gridCol>
                <a:gridCol w="550468">
                  <a:extLst>
                    <a:ext uri="{9D8B030D-6E8A-4147-A177-3AD203B41FA5}">
                      <a16:colId xmlns:a16="http://schemas.microsoft.com/office/drawing/2014/main" val="20001"/>
                    </a:ext>
                  </a:extLst>
                </a:gridCol>
                <a:gridCol w="636675">
                  <a:extLst>
                    <a:ext uri="{9D8B030D-6E8A-4147-A177-3AD203B41FA5}">
                      <a16:colId xmlns:a16="http://schemas.microsoft.com/office/drawing/2014/main" val="20002"/>
                    </a:ext>
                  </a:extLst>
                </a:gridCol>
                <a:gridCol w="636675">
                  <a:extLst>
                    <a:ext uri="{9D8B030D-6E8A-4147-A177-3AD203B41FA5}">
                      <a16:colId xmlns:a16="http://schemas.microsoft.com/office/drawing/2014/main" val="20003"/>
                    </a:ext>
                  </a:extLst>
                </a:gridCol>
                <a:gridCol w="636675">
                  <a:extLst>
                    <a:ext uri="{9D8B030D-6E8A-4147-A177-3AD203B41FA5}">
                      <a16:colId xmlns:a16="http://schemas.microsoft.com/office/drawing/2014/main" val="20004"/>
                    </a:ext>
                  </a:extLst>
                </a:gridCol>
                <a:gridCol w="636675">
                  <a:extLst>
                    <a:ext uri="{9D8B030D-6E8A-4147-A177-3AD203B41FA5}">
                      <a16:colId xmlns:a16="http://schemas.microsoft.com/office/drawing/2014/main" val="20005"/>
                    </a:ext>
                  </a:extLst>
                </a:gridCol>
                <a:gridCol w="863274">
                  <a:extLst>
                    <a:ext uri="{9D8B030D-6E8A-4147-A177-3AD203B41FA5}">
                      <a16:colId xmlns:a16="http://schemas.microsoft.com/office/drawing/2014/main" val="20006"/>
                    </a:ext>
                  </a:extLst>
                </a:gridCol>
                <a:gridCol w="392430">
                  <a:extLst>
                    <a:ext uri="{9D8B030D-6E8A-4147-A177-3AD203B41FA5}">
                      <a16:colId xmlns:a16="http://schemas.microsoft.com/office/drawing/2014/main" val="20007"/>
                    </a:ext>
                  </a:extLst>
                </a:gridCol>
                <a:gridCol w="565150">
                  <a:extLst>
                    <a:ext uri="{9D8B030D-6E8A-4147-A177-3AD203B41FA5}">
                      <a16:colId xmlns:a16="http://schemas.microsoft.com/office/drawing/2014/main" val="20008"/>
                    </a:ext>
                  </a:extLst>
                </a:gridCol>
                <a:gridCol w="730250">
                  <a:extLst>
                    <a:ext uri="{9D8B030D-6E8A-4147-A177-3AD203B41FA5}">
                      <a16:colId xmlns:a16="http://schemas.microsoft.com/office/drawing/2014/main" val="20009"/>
                    </a:ext>
                  </a:extLst>
                </a:gridCol>
                <a:gridCol w="1272539">
                  <a:extLst>
                    <a:ext uri="{9D8B030D-6E8A-4147-A177-3AD203B41FA5}">
                      <a16:colId xmlns:a16="http://schemas.microsoft.com/office/drawing/2014/main" val="20010"/>
                    </a:ext>
                  </a:extLst>
                </a:gridCol>
              </a:tblGrid>
              <a:tr h="348648">
                <a:tc rowSpan="2">
                  <a:txBody>
                    <a:bodyPr/>
                    <a:lstStyle/>
                    <a:p>
                      <a:pPr algn="ctr">
                        <a:lnSpc>
                          <a:spcPct val="107000"/>
                        </a:lnSpc>
                        <a:spcAft>
                          <a:spcPts val="0"/>
                        </a:spcAft>
                      </a:pPr>
                      <a:r>
                        <a:rPr lang="en-GB" sz="1050" dirty="0">
                          <a:solidFill>
                            <a:schemeClr val="tx1">
                              <a:lumMod val="95000"/>
                              <a:lumOff val="5000"/>
                            </a:schemeClr>
                          </a:solidFill>
                          <a:effectLst/>
                        </a:rPr>
                        <a:t>Scenario</a:t>
                      </a:r>
                      <a:endParaRPr lang="en-US" sz="16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3">
                  <a:txBody>
                    <a:bodyPr/>
                    <a:lstStyle/>
                    <a:p>
                      <a:pPr algn="ctr">
                        <a:lnSpc>
                          <a:spcPct val="107000"/>
                        </a:lnSpc>
                        <a:spcAft>
                          <a:spcPts val="0"/>
                        </a:spcAft>
                      </a:pPr>
                      <a:r>
                        <a:rPr lang="en-GB" sz="1050" dirty="0">
                          <a:solidFill>
                            <a:schemeClr val="tx1">
                              <a:lumMod val="95000"/>
                              <a:lumOff val="5000"/>
                            </a:schemeClr>
                          </a:solidFill>
                          <a:effectLst/>
                        </a:rPr>
                        <a:t>Sensing</a:t>
                      </a:r>
                      <a:r>
                        <a:rPr lang="en-GB" sz="1050" baseline="0" dirty="0">
                          <a:solidFill>
                            <a:schemeClr val="tx1">
                              <a:lumMod val="95000"/>
                              <a:lumOff val="5000"/>
                            </a:schemeClr>
                          </a:solidFill>
                          <a:effectLst/>
                        </a:rPr>
                        <a:t> distance</a:t>
                      </a:r>
                      <a:endParaRPr lang="en-US" sz="16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lang="en-US"/>
                    </a:p>
                  </a:txBody>
                  <a:tcPr/>
                </a:tc>
                <a:tc hMerge="1">
                  <a:txBody>
                    <a:bodyPr/>
                    <a:lstStyle/>
                    <a:p>
                      <a:endParaRPr lang="en-US"/>
                    </a:p>
                  </a:txBody>
                  <a:tcPr/>
                </a:tc>
                <a:tc gridSpan="3">
                  <a:txBody>
                    <a:bodyPr/>
                    <a:lstStyle/>
                    <a:p>
                      <a:pPr marL="71755" marR="71755" algn="ctr" defTabSz="914400" rtl="0" eaLnBrk="1" latinLnBrk="0" hangingPunct="1">
                        <a:lnSpc>
                          <a:spcPct val="107000"/>
                        </a:lnSpc>
                        <a:spcAft>
                          <a:spcPts val="0"/>
                        </a:spcAft>
                      </a:pPr>
                      <a:r>
                        <a:rPr lang="en-GB" sz="1050" b="1" kern="1200" dirty="0">
                          <a:solidFill>
                            <a:schemeClr val="tx1">
                              <a:lumMod val="95000"/>
                              <a:lumOff val="5000"/>
                            </a:schemeClr>
                          </a:solidFill>
                          <a:effectLst/>
                          <a:latin typeface="+mn-lt"/>
                          <a:ea typeface="+mn-ea"/>
                          <a:cs typeface="+mn-cs"/>
                        </a:rPr>
                        <a:t>Sensing angle</a:t>
                      </a:r>
                      <a:endParaRPr lang="en-US" sz="1050" b="1" kern="1200" dirty="0">
                        <a:solidFill>
                          <a:schemeClr val="tx1">
                            <a:lumMod val="95000"/>
                            <a:lumOff val="5000"/>
                          </a:schemeClr>
                        </a:solidFill>
                        <a:effectLst/>
                        <a:latin typeface="+mn-lt"/>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lang="en-US"/>
                    </a:p>
                  </a:txBody>
                  <a:tcPr/>
                </a:tc>
                <a:tc hMerge="1">
                  <a:txBody>
                    <a:bodyPr/>
                    <a:lstStyle/>
                    <a:p>
                      <a:endParaRPr lang="en-US"/>
                    </a:p>
                  </a:txBody>
                  <a:tcPr/>
                </a:tc>
                <a:tc gridSpan="3">
                  <a:txBody>
                    <a:bodyPr/>
                    <a:lstStyle/>
                    <a:p>
                      <a:pPr marL="71755" marR="71755" algn="ctr" defTabSz="914400" rtl="0" eaLnBrk="1" latinLnBrk="0" hangingPunct="1">
                        <a:lnSpc>
                          <a:spcPct val="107000"/>
                        </a:lnSpc>
                        <a:spcAft>
                          <a:spcPts val="0"/>
                        </a:spcAft>
                      </a:pPr>
                      <a:r>
                        <a:rPr lang="en-US" sz="1050" b="1" kern="1200" dirty="0">
                          <a:solidFill>
                            <a:schemeClr val="tx1">
                              <a:lumMod val="95000"/>
                              <a:lumOff val="5000"/>
                            </a:schemeClr>
                          </a:solidFill>
                          <a:effectLst/>
                          <a:latin typeface="+mn-lt"/>
                          <a:ea typeface="+mn-ea"/>
                          <a:cs typeface="+mn-cs"/>
                        </a:rPr>
                        <a:t>Sensing velocity</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lang="en-US"/>
                    </a:p>
                  </a:txBody>
                  <a:tcPr/>
                </a:tc>
                <a:tc hMerge="1">
                  <a:txBody>
                    <a:bodyPr/>
                    <a:lstStyle/>
                    <a:p>
                      <a:endParaRPr lang="en-US"/>
                    </a:p>
                  </a:txBody>
                  <a:tcPr/>
                </a:tc>
                <a:tc rowSpan="2">
                  <a:txBody>
                    <a:bodyPr/>
                    <a:lstStyle/>
                    <a:p>
                      <a:pPr algn="ctr">
                        <a:lnSpc>
                          <a:spcPct val="107000"/>
                        </a:lnSpc>
                        <a:spcAft>
                          <a:spcPts val="0"/>
                        </a:spcAft>
                      </a:pPr>
                      <a:r>
                        <a:rPr lang="en-GB" sz="1050" dirty="0">
                          <a:solidFill>
                            <a:schemeClr val="tx1">
                              <a:lumMod val="95000"/>
                              <a:lumOff val="5000"/>
                            </a:schemeClr>
                          </a:solidFill>
                          <a:effectLst/>
                        </a:rPr>
                        <a:t>Latency</a:t>
                      </a:r>
                      <a:endParaRPr lang="en-US" sz="16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0"/>
                  </a:ext>
                </a:extLst>
              </a:tr>
              <a:tr h="845819">
                <a:tc vMerge="1">
                  <a:txBody>
                    <a:bodyPr/>
                    <a:lstStyle/>
                    <a:p>
                      <a:endParaRPr lang="en-US"/>
                    </a:p>
                  </a:txBody>
                  <a:tcPr/>
                </a:tc>
                <a:tc>
                  <a:txBody>
                    <a:bodyPr/>
                    <a:lstStyle/>
                    <a:p>
                      <a:pPr marL="71755" marR="71755">
                        <a:lnSpc>
                          <a:spcPct val="107000"/>
                        </a:lnSpc>
                        <a:spcAft>
                          <a:spcPts val="0"/>
                        </a:spcAft>
                      </a:pPr>
                      <a:r>
                        <a:rPr lang="en-GB" sz="1050" b="1" dirty="0">
                          <a:solidFill>
                            <a:schemeClr val="tx1">
                              <a:lumMod val="95000"/>
                              <a:lumOff val="5000"/>
                            </a:schemeClr>
                          </a:solidFill>
                          <a:effectLst/>
                        </a:rPr>
                        <a:t>Accuracy</a:t>
                      </a:r>
                      <a:endParaRPr lang="en-US" sz="1600" b="1"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71755" marR="71755">
                        <a:lnSpc>
                          <a:spcPct val="107000"/>
                        </a:lnSpc>
                        <a:spcAft>
                          <a:spcPts val="0"/>
                        </a:spcAft>
                      </a:pPr>
                      <a:r>
                        <a:rPr lang="en-GB" sz="1050" b="1" dirty="0">
                          <a:solidFill>
                            <a:schemeClr val="tx1">
                              <a:lumMod val="95000"/>
                              <a:lumOff val="5000"/>
                            </a:schemeClr>
                          </a:solidFill>
                          <a:effectLst/>
                        </a:rPr>
                        <a:t>Resolution</a:t>
                      </a:r>
                      <a:endParaRPr lang="en-US" sz="1600" b="1"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71755" marR="71755" algn="l" defTabSz="914400" rtl="0" eaLnBrk="1" latinLnBrk="0" hangingPunct="1">
                        <a:lnSpc>
                          <a:spcPct val="107000"/>
                        </a:lnSpc>
                        <a:spcAft>
                          <a:spcPts val="0"/>
                        </a:spcAft>
                      </a:pPr>
                      <a:r>
                        <a:rPr lang="en-GB" sz="1050" b="1" kern="1200" dirty="0">
                          <a:solidFill>
                            <a:schemeClr val="tx1">
                              <a:lumMod val="95000"/>
                              <a:lumOff val="5000"/>
                            </a:schemeClr>
                          </a:solidFill>
                          <a:effectLst/>
                          <a:latin typeface="+mn-lt"/>
                          <a:ea typeface="+mn-ea"/>
                          <a:cs typeface="+mn-cs"/>
                        </a:rPr>
                        <a:t>Effective sensing</a:t>
                      </a:r>
                    </a:p>
                    <a:p>
                      <a:pPr marL="71755" marR="71755">
                        <a:lnSpc>
                          <a:spcPct val="107000"/>
                        </a:lnSpc>
                        <a:spcAft>
                          <a:spcPts val="0"/>
                        </a:spcAft>
                      </a:pPr>
                      <a:r>
                        <a:rPr lang="en-US" sz="1050" b="1" kern="1200" dirty="0">
                          <a:solidFill>
                            <a:schemeClr val="tx1">
                              <a:lumMod val="95000"/>
                              <a:lumOff val="5000"/>
                            </a:schemeClr>
                          </a:solidFill>
                          <a:effectLst/>
                          <a:latin typeface="+mn-lt"/>
                          <a:ea typeface="+mn-ea"/>
                          <a:cs typeface="+mn-cs"/>
                        </a:rPr>
                        <a:t>distance</a:t>
                      </a:r>
                    </a:p>
                  </a:txBody>
                  <a:tcPr marL="68580" marR="68580" marT="0" marB="0"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71755" marR="71755">
                        <a:lnSpc>
                          <a:spcPct val="107000"/>
                        </a:lnSpc>
                        <a:spcAft>
                          <a:spcPts val="0"/>
                        </a:spcAft>
                      </a:pPr>
                      <a:r>
                        <a:rPr lang="en-GB" sz="1050" b="1" dirty="0">
                          <a:solidFill>
                            <a:schemeClr val="tx1">
                              <a:lumMod val="95000"/>
                              <a:lumOff val="5000"/>
                            </a:schemeClr>
                          </a:solidFill>
                          <a:effectLst/>
                        </a:rPr>
                        <a:t>Accuracy</a:t>
                      </a:r>
                      <a:endParaRPr lang="en-US" sz="1600" b="1"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71755" marR="71755">
                        <a:lnSpc>
                          <a:spcPct val="107000"/>
                        </a:lnSpc>
                        <a:spcAft>
                          <a:spcPts val="0"/>
                        </a:spcAft>
                      </a:pPr>
                      <a:r>
                        <a:rPr lang="en-GB" sz="1050" b="1" dirty="0">
                          <a:solidFill>
                            <a:schemeClr val="tx1">
                              <a:lumMod val="95000"/>
                              <a:lumOff val="5000"/>
                            </a:schemeClr>
                          </a:solidFill>
                          <a:effectLst/>
                        </a:rPr>
                        <a:t>Resolution</a:t>
                      </a:r>
                      <a:endParaRPr lang="en-US" sz="1600" b="1"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71755" marR="71755" algn="l" defTabSz="914400" rtl="0" eaLnBrk="1" latinLnBrk="0" hangingPunct="1">
                        <a:lnSpc>
                          <a:spcPct val="107000"/>
                        </a:lnSpc>
                        <a:spcAft>
                          <a:spcPts val="0"/>
                        </a:spcAft>
                      </a:pPr>
                      <a:r>
                        <a:rPr lang="en-US" sz="1050" b="1" kern="1200" dirty="0">
                          <a:solidFill>
                            <a:schemeClr val="tx1">
                              <a:lumMod val="95000"/>
                              <a:lumOff val="5000"/>
                            </a:schemeClr>
                          </a:solidFill>
                          <a:effectLst/>
                          <a:latin typeface="+mn-lt"/>
                          <a:ea typeface="+mn-ea"/>
                          <a:cs typeface="+mn-cs"/>
                        </a:rPr>
                        <a:t>FOV (field</a:t>
                      </a:r>
                      <a:r>
                        <a:rPr lang="en-US" sz="1050" b="1" kern="1200" baseline="0" dirty="0">
                          <a:solidFill>
                            <a:schemeClr val="tx1">
                              <a:lumMod val="95000"/>
                              <a:lumOff val="5000"/>
                            </a:schemeClr>
                          </a:solidFill>
                          <a:effectLst/>
                          <a:latin typeface="+mn-lt"/>
                          <a:ea typeface="+mn-ea"/>
                          <a:cs typeface="+mn-cs"/>
                        </a:rPr>
                        <a:t> of view</a:t>
                      </a:r>
                      <a:r>
                        <a:rPr lang="en-US" sz="1050" b="1" kern="1200" dirty="0">
                          <a:solidFill>
                            <a:schemeClr val="tx1">
                              <a:lumMod val="95000"/>
                              <a:lumOff val="5000"/>
                            </a:schemeClr>
                          </a:solidFill>
                          <a:effectLst/>
                          <a:latin typeface="+mn-lt"/>
                          <a:ea typeface="+mn-ea"/>
                          <a:cs typeface="+mn-cs"/>
                        </a:rPr>
                        <a:t>)</a:t>
                      </a:r>
                    </a:p>
                    <a:p>
                      <a:pPr marL="71755" marR="71755" algn="l" defTabSz="914400" rtl="0" eaLnBrk="1" latinLnBrk="0" hangingPunct="1">
                        <a:lnSpc>
                          <a:spcPct val="107000"/>
                        </a:lnSpc>
                        <a:spcAft>
                          <a:spcPts val="0"/>
                        </a:spcAft>
                      </a:pPr>
                      <a:r>
                        <a:rPr lang="en-US" sz="1050" b="1" kern="1200" dirty="0">
                          <a:solidFill>
                            <a:schemeClr val="tx1">
                              <a:lumMod val="95000"/>
                              <a:lumOff val="5000"/>
                            </a:schemeClr>
                          </a:solidFill>
                          <a:effectLst/>
                          <a:latin typeface="+mn-lt"/>
                          <a:ea typeface="+mn-ea"/>
                          <a:cs typeface="+mn-cs"/>
                        </a:rPr>
                        <a:t>(Note</a:t>
                      </a:r>
                      <a:r>
                        <a:rPr lang="en-US" sz="1050" b="1" kern="1200" baseline="0" dirty="0">
                          <a:solidFill>
                            <a:schemeClr val="tx1">
                              <a:lumMod val="95000"/>
                              <a:lumOff val="5000"/>
                            </a:schemeClr>
                          </a:solidFill>
                          <a:effectLst/>
                          <a:latin typeface="+mn-lt"/>
                          <a:ea typeface="+mn-ea"/>
                          <a:cs typeface="+mn-cs"/>
                        </a:rPr>
                        <a:t> 1</a:t>
                      </a:r>
                      <a:r>
                        <a:rPr lang="en-US" sz="1050" b="1" kern="1200" dirty="0">
                          <a:solidFill>
                            <a:schemeClr val="tx1">
                              <a:lumMod val="95000"/>
                              <a:lumOff val="5000"/>
                            </a:schemeClr>
                          </a:solidFill>
                          <a:effectLst/>
                          <a:latin typeface="+mn-lt"/>
                          <a:ea typeface="+mn-ea"/>
                          <a:cs typeface="+mn-cs"/>
                        </a:rPr>
                        <a:t>)</a:t>
                      </a:r>
                    </a:p>
                  </a:txBody>
                  <a:tcPr marL="68580" marR="68580" marT="0" marB="0"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71755" marR="71755">
                        <a:lnSpc>
                          <a:spcPct val="107000"/>
                        </a:lnSpc>
                        <a:spcAft>
                          <a:spcPts val="0"/>
                        </a:spcAft>
                      </a:pPr>
                      <a:r>
                        <a:rPr lang="en-GB" sz="1050" b="1" dirty="0">
                          <a:solidFill>
                            <a:schemeClr val="tx1">
                              <a:lumMod val="95000"/>
                              <a:lumOff val="5000"/>
                            </a:schemeClr>
                          </a:solidFill>
                          <a:effectLst/>
                        </a:rPr>
                        <a:t>Accuracy</a:t>
                      </a:r>
                      <a:endParaRPr lang="en-US" sz="1600" b="1"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71755" marR="71755">
                        <a:lnSpc>
                          <a:spcPct val="107000"/>
                        </a:lnSpc>
                        <a:spcAft>
                          <a:spcPts val="0"/>
                        </a:spcAft>
                      </a:pPr>
                      <a:r>
                        <a:rPr lang="en-GB" sz="1050" b="1" dirty="0">
                          <a:solidFill>
                            <a:schemeClr val="tx1">
                              <a:lumMod val="95000"/>
                              <a:lumOff val="5000"/>
                            </a:schemeClr>
                          </a:solidFill>
                          <a:effectLst/>
                        </a:rPr>
                        <a:t>Resolution</a:t>
                      </a:r>
                      <a:endParaRPr lang="en-US" sz="1600" b="1"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71755" marR="71755" algn="l" defTabSz="914400" rtl="0" eaLnBrk="1" latinLnBrk="0" hangingPunct="1">
                        <a:lnSpc>
                          <a:spcPct val="107000"/>
                        </a:lnSpc>
                        <a:spcAft>
                          <a:spcPts val="0"/>
                        </a:spcAft>
                      </a:pPr>
                      <a:r>
                        <a:rPr lang="en-US" sz="1050" b="1" dirty="0"/>
                        <a:t>Effective sensing velocity</a:t>
                      </a:r>
                      <a:endParaRPr lang="en-US" sz="1050" b="1" kern="1200" dirty="0">
                        <a:solidFill>
                          <a:schemeClr val="tx1">
                            <a:lumMod val="95000"/>
                            <a:lumOff val="5000"/>
                          </a:schemeClr>
                        </a:solidFill>
                        <a:effectLst/>
                        <a:latin typeface="+mn-lt"/>
                        <a:ea typeface="+mn-ea"/>
                        <a:cs typeface="+mn-cs"/>
                      </a:endParaRPr>
                    </a:p>
                  </a:txBody>
                  <a:tcPr marL="68580" marR="68580" marT="0" marB="0"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endParaRPr lang="en-US"/>
                    </a:p>
                  </a:txBody>
                  <a:tcPr/>
                </a:tc>
                <a:extLst>
                  <a:ext uri="{0D108BD9-81ED-4DB2-BD59-A6C34878D82A}">
                    <a16:rowId xmlns:a16="http://schemas.microsoft.com/office/drawing/2014/main" val="10001"/>
                  </a:ext>
                </a:extLst>
              </a:tr>
              <a:tr h="323461">
                <a:tc>
                  <a:txBody>
                    <a:bodyPr/>
                    <a:lstStyle/>
                    <a:p>
                      <a:pPr algn="ctr">
                        <a:lnSpc>
                          <a:spcPct val="107000"/>
                        </a:lnSpc>
                        <a:spcAft>
                          <a:spcPts val="0"/>
                        </a:spcAft>
                      </a:pPr>
                      <a:endParaRPr lang="en-US" sz="16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0"/>
                        </a:spcAft>
                      </a:pPr>
                      <a:endParaRPr lang="en-US" sz="16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0"/>
                        </a:spcAft>
                      </a:pPr>
                      <a:endParaRPr lang="en-US" sz="16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0"/>
                        </a:spcAft>
                      </a:pPr>
                      <a:endParaRPr lang="en-US" sz="16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0"/>
                        </a:spcAft>
                      </a:pPr>
                      <a:endParaRPr lang="en-US" sz="16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0"/>
                        </a:spcAft>
                      </a:pPr>
                      <a:endParaRPr lang="en-US" sz="160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0"/>
                        </a:spcAft>
                      </a:pPr>
                      <a:endParaRPr lang="en-US" sz="16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0"/>
                        </a:spcAft>
                      </a:pPr>
                      <a:endParaRPr lang="en-US" sz="16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0"/>
                        </a:spcAft>
                      </a:pPr>
                      <a:endParaRPr lang="en-US" sz="16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0"/>
                        </a:spcAft>
                      </a:pPr>
                      <a:endParaRPr lang="en-US" sz="16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0"/>
                        </a:spcAft>
                      </a:pPr>
                      <a:endParaRPr lang="en-US" sz="16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223935">
                <a:tc gridSpan="11">
                  <a:txBody>
                    <a:bodyPr/>
                    <a:lstStyle/>
                    <a:p>
                      <a:pPr>
                        <a:lnSpc>
                          <a:spcPct val="107000"/>
                        </a:lnSpc>
                        <a:spcAft>
                          <a:spcPts val="0"/>
                        </a:spcAft>
                      </a:pPr>
                      <a:r>
                        <a:rPr lang="en-GB" sz="1100" dirty="0">
                          <a:solidFill>
                            <a:schemeClr val="tx1">
                              <a:lumMod val="95000"/>
                              <a:lumOff val="5000"/>
                            </a:schemeClr>
                          </a:solidFill>
                          <a:effectLst/>
                        </a:rPr>
                        <a:t> Note</a:t>
                      </a:r>
                      <a:r>
                        <a:rPr lang="en-GB" sz="1100" baseline="0" dirty="0">
                          <a:solidFill>
                            <a:schemeClr val="tx1">
                              <a:lumMod val="95000"/>
                              <a:lumOff val="5000"/>
                            </a:schemeClr>
                          </a:solidFill>
                          <a:effectLst/>
                        </a:rPr>
                        <a:t> 1: angle range </a:t>
                      </a:r>
                      <a:r>
                        <a:rPr lang="en-US" altLang="zh-CN" sz="1100" baseline="0" dirty="0">
                          <a:solidFill>
                            <a:schemeClr val="tx1">
                              <a:lumMod val="95000"/>
                              <a:lumOff val="5000"/>
                            </a:schemeClr>
                          </a:solidFill>
                          <a:effectLst/>
                        </a:rPr>
                        <a:t>for sensing object(s) from environment measured by the </a:t>
                      </a:r>
                      <a:r>
                        <a:rPr lang="en-GB" sz="1100" b="1" dirty="0">
                          <a:solidFill>
                            <a:schemeClr val="tx1">
                              <a:lumMod val="95000"/>
                              <a:lumOff val="5000"/>
                            </a:schemeClr>
                          </a:solidFill>
                        </a:rPr>
                        <a:t>NR w</a:t>
                      </a:r>
                      <a:r>
                        <a:rPr lang="en-US" sz="1100" b="1" dirty="0">
                          <a:solidFill>
                            <a:schemeClr val="tx1">
                              <a:lumMod val="95000"/>
                              <a:lumOff val="5000"/>
                            </a:schemeClr>
                          </a:solidFill>
                        </a:rPr>
                        <a:t>ireless </a:t>
                      </a:r>
                      <a:r>
                        <a:rPr lang="en-GB" sz="1100" b="1" dirty="0">
                          <a:solidFill>
                            <a:schemeClr val="tx1">
                              <a:lumMod val="95000"/>
                              <a:lumOff val="5000"/>
                            </a:schemeClr>
                          </a:solidFill>
                        </a:rPr>
                        <a:t>sensing</a:t>
                      </a:r>
                      <a:r>
                        <a:rPr lang="en-US" altLang="zh-CN" sz="1100" baseline="0" dirty="0">
                          <a:solidFill>
                            <a:schemeClr val="tx1">
                              <a:lumMod val="95000"/>
                              <a:lumOff val="5000"/>
                            </a:schemeClr>
                          </a:solidFill>
                          <a:effectLst/>
                        </a:rPr>
                        <a:t>.</a:t>
                      </a:r>
                      <a:r>
                        <a:rPr lang="en-GB" sz="1100" baseline="0" dirty="0">
                          <a:solidFill>
                            <a:schemeClr val="tx1">
                              <a:lumMod val="95000"/>
                              <a:lumOff val="5000"/>
                            </a:schemeClr>
                          </a:solidFill>
                          <a:effectLst/>
                        </a:rPr>
                        <a:t> </a:t>
                      </a:r>
                      <a:endParaRPr lang="en-US" sz="16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218171566"/>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GB" altLang="en-US" dirty="0"/>
              <a:t>KPIs – Alternative from Huawei (2/2)</a:t>
            </a:r>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p:txBody>
          <a:bodyPr/>
          <a:lstStyle/>
          <a:p>
            <a:pPr>
              <a:spcAft>
                <a:spcPts val="900"/>
              </a:spcAft>
            </a:pPr>
            <a:r>
              <a:rPr lang="en-US" sz="1800" b="1" dirty="0"/>
              <a:t>Effective sensing velocity: </a:t>
            </a:r>
            <a:r>
              <a:rPr lang="en-US" sz="1800" dirty="0"/>
              <a:t>the speed of the object relative to either the sensing </a:t>
            </a:r>
            <a:r>
              <a:rPr lang="en-GB" sz="1800" dirty="0"/>
              <a:t>transmitter</a:t>
            </a:r>
            <a:r>
              <a:rPr lang="en-US" sz="1800" dirty="0"/>
              <a:t> or the sensing reflected signal receiver, whichever has larger difference in relative velocity from the object.</a:t>
            </a:r>
          </a:p>
          <a:p>
            <a:pPr>
              <a:spcAft>
                <a:spcPts val="900"/>
              </a:spcAft>
            </a:pPr>
            <a:r>
              <a:rPr lang="en-GB" sz="1800" b="1" dirty="0"/>
              <a:t>confidence level</a:t>
            </a:r>
            <a:r>
              <a:rPr lang="en-GB" sz="1800" dirty="0"/>
              <a:t>: describes the percentage of all the possible measured results that can be expected to include the true value considering the sensing accuracy. </a:t>
            </a:r>
          </a:p>
          <a:p>
            <a:pPr>
              <a:spcAft>
                <a:spcPts val="900"/>
              </a:spcAft>
            </a:pPr>
            <a:endParaRPr lang="en-GB" sz="1800" dirty="0"/>
          </a:p>
          <a:p>
            <a:pPr marL="0" indent="0">
              <a:spcAft>
                <a:spcPts val="900"/>
              </a:spcAft>
              <a:buNone/>
            </a:pPr>
            <a:endParaRPr lang="en-US" sz="1800" dirty="0"/>
          </a:p>
          <a:p>
            <a:pPr>
              <a:spcAft>
                <a:spcPts val="900"/>
              </a:spcAft>
            </a:pPr>
            <a:r>
              <a:rPr lang="en-GB" sz="1800" b="1" dirty="0"/>
              <a:t>latency</a:t>
            </a:r>
            <a:r>
              <a:rPr lang="en-GB" sz="1800" dirty="0"/>
              <a:t>: time elapsed between the event that triggers the determination of the sensing-related data and the availability of the sensing-related data.</a:t>
            </a:r>
          </a:p>
          <a:p>
            <a:pPr marL="0" indent="0">
              <a:buNone/>
            </a:pPr>
            <a:endParaRPr lang="en-US" altLang="en-US" dirty="0"/>
          </a:p>
          <a:p>
            <a:pPr marL="0" indent="0">
              <a:buNone/>
            </a:pPr>
            <a:endParaRPr lang="en-US" altLang="en-US" dirty="0"/>
          </a:p>
          <a:p>
            <a:pPr marL="0" indent="0">
              <a:buNone/>
            </a:pPr>
            <a:endParaRPr lang="en-US" altLang="en-US" dirty="0"/>
          </a:p>
          <a:p>
            <a:pPr marL="0" indent="0">
              <a:buNone/>
            </a:pPr>
            <a:endParaRPr lang="en-US" altLang="en-US" dirty="0"/>
          </a:p>
          <a:p>
            <a:pPr marL="0" indent="0">
              <a:buNone/>
            </a:pPr>
            <a:endParaRPr lang="en-US" altLang="en-US" sz="2400" dirty="0"/>
          </a:p>
          <a:p>
            <a:pPr marL="0" indent="0">
              <a:buNone/>
            </a:pPr>
            <a:endParaRPr lang="en-US" altLang="en-US" sz="2400" dirty="0"/>
          </a:p>
        </p:txBody>
      </p:sp>
      <p:sp>
        <p:nvSpPr>
          <p:cNvPr id="5" name="Textfeld 4">
            <a:extLst>
              <a:ext uri="{FF2B5EF4-FFF2-40B4-BE49-F238E27FC236}">
                <a16:creationId xmlns:a16="http://schemas.microsoft.com/office/drawing/2014/main" id="{33800001-79A1-4C77-A06C-67DC8FDBC639}"/>
              </a:ext>
            </a:extLst>
          </p:cNvPr>
          <p:cNvSpPr txBox="1"/>
          <p:nvPr/>
        </p:nvSpPr>
        <p:spPr>
          <a:xfrm>
            <a:off x="261257" y="68425"/>
            <a:ext cx="3265714" cy="485192"/>
          </a:xfrm>
          <a:prstGeom prst="rect">
            <a:avLst/>
          </a:prstGeom>
          <a:solidFill>
            <a:schemeClr val="bg1"/>
          </a:solidFill>
        </p:spPr>
        <p:txBody>
          <a:bodyPr wrap="square" rtlCol="0">
            <a:spAutoFit/>
          </a:bodyPr>
          <a:lstStyle/>
          <a:p>
            <a:endParaRPr lang="de-AT" dirty="0"/>
          </a:p>
        </p:txBody>
      </p:sp>
      <p:sp>
        <p:nvSpPr>
          <p:cNvPr id="6" name="Textfeld 5">
            <a:extLst>
              <a:ext uri="{FF2B5EF4-FFF2-40B4-BE49-F238E27FC236}">
                <a16:creationId xmlns:a16="http://schemas.microsoft.com/office/drawing/2014/main" id="{B011484F-BC91-4897-853B-D824E7272D96}"/>
              </a:ext>
            </a:extLst>
          </p:cNvPr>
          <p:cNvSpPr txBox="1"/>
          <p:nvPr/>
        </p:nvSpPr>
        <p:spPr>
          <a:xfrm>
            <a:off x="8401731" y="68425"/>
            <a:ext cx="3043820" cy="248816"/>
          </a:xfrm>
          <a:prstGeom prst="rect">
            <a:avLst/>
          </a:prstGeom>
          <a:solidFill>
            <a:schemeClr val="bg1"/>
          </a:solidFill>
        </p:spPr>
        <p:txBody>
          <a:bodyPr wrap="square" rtlCol="0">
            <a:spAutoFit/>
          </a:bodyPr>
          <a:lstStyle/>
          <a:p>
            <a:endParaRPr lang="de-AT" dirty="0"/>
          </a:p>
        </p:txBody>
      </p:sp>
      <p:sp>
        <p:nvSpPr>
          <p:cNvPr id="8" name="文本框 4">
            <a:extLst>
              <a:ext uri="{FF2B5EF4-FFF2-40B4-BE49-F238E27FC236}">
                <a16:creationId xmlns:a16="http://schemas.microsoft.com/office/drawing/2014/main" id="{6C519CE9-6DB9-4261-98DD-91CA745FB7D0}"/>
              </a:ext>
            </a:extLst>
          </p:cNvPr>
          <p:cNvSpPr txBox="1"/>
          <p:nvPr/>
        </p:nvSpPr>
        <p:spPr>
          <a:xfrm>
            <a:off x="838200" y="3170297"/>
            <a:ext cx="8441690" cy="830997"/>
          </a:xfrm>
          <a:prstGeom prst="rect">
            <a:avLst/>
          </a:prstGeom>
          <a:noFill/>
          <a:ln>
            <a:solidFill>
              <a:schemeClr val="tx1">
                <a:lumMod val="95000"/>
                <a:lumOff val="5000"/>
              </a:schemeClr>
            </a:solidFill>
          </a:ln>
        </p:spPr>
        <p:txBody>
          <a:bodyPr wrap="square" rtlCol="0">
            <a:spAutoFit/>
          </a:bodyPr>
          <a:lstStyle/>
          <a:p>
            <a:r>
              <a:rPr lang="en-US" altLang="zh-CN" sz="1200" b="1" dirty="0"/>
              <a:t>Definition for ranging topic f</a:t>
            </a:r>
            <a:r>
              <a:rPr lang="en-GB" sz="1200" b="1" dirty="0"/>
              <a:t>rom 22.261</a:t>
            </a:r>
            <a:r>
              <a:rPr lang="en-US" sz="1200" b="1" dirty="0"/>
              <a:t>:</a:t>
            </a:r>
            <a:endParaRPr lang="en-GB" sz="1200" b="1" dirty="0"/>
          </a:p>
          <a:p>
            <a:endParaRPr lang="en-GB" sz="1200" b="1" dirty="0"/>
          </a:p>
          <a:p>
            <a:r>
              <a:rPr lang="en-GB" sz="1200" b="1" dirty="0"/>
              <a:t>Confidence level</a:t>
            </a:r>
            <a:r>
              <a:rPr lang="en-GB" sz="1200" dirty="0"/>
              <a:t>: describes the percentage of all the possible measured distance and/or direction that can be expected to include the true distance and/or direction considering the ranging accuracy.</a:t>
            </a:r>
            <a:endParaRPr lang="en-US" sz="1200" dirty="0"/>
          </a:p>
        </p:txBody>
      </p:sp>
      <p:sp>
        <p:nvSpPr>
          <p:cNvPr id="9" name="文本框 3">
            <a:extLst>
              <a:ext uri="{FF2B5EF4-FFF2-40B4-BE49-F238E27FC236}">
                <a16:creationId xmlns:a16="http://schemas.microsoft.com/office/drawing/2014/main" id="{53E5AF4E-506C-42CD-A82D-CFCE1C07EF4D}"/>
              </a:ext>
            </a:extLst>
          </p:cNvPr>
          <p:cNvSpPr txBox="1"/>
          <p:nvPr/>
        </p:nvSpPr>
        <p:spPr>
          <a:xfrm>
            <a:off x="838200" y="4903285"/>
            <a:ext cx="8513445" cy="1384995"/>
          </a:xfrm>
          <a:prstGeom prst="rect">
            <a:avLst/>
          </a:prstGeom>
          <a:solidFill>
            <a:schemeClr val="bg1"/>
          </a:solidFill>
          <a:ln>
            <a:solidFill>
              <a:schemeClr val="tx1">
                <a:lumMod val="95000"/>
                <a:lumOff val="5000"/>
              </a:schemeClr>
            </a:solidFill>
          </a:ln>
        </p:spPr>
        <p:txBody>
          <a:bodyPr wrap="square" rtlCol="0">
            <a:spAutoFit/>
          </a:bodyPr>
          <a:lstStyle/>
          <a:p>
            <a:r>
              <a:rPr lang="en-US" altLang="zh-CN" sz="1200" b="1" dirty="0"/>
              <a:t>Definition for positioning/ranging topic f</a:t>
            </a:r>
            <a:r>
              <a:rPr lang="en-GB" sz="1200" b="1" dirty="0"/>
              <a:t>rom 22.261</a:t>
            </a:r>
            <a:r>
              <a:rPr lang="en-US" sz="1200" b="1" dirty="0"/>
              <a:t>:</a:t>
            </a:r>
            <a:endParaRPr lang="en-GB" sz="1200" b="1" dirty="0"/>
          </a:p>
          <a:p>
            <a:endParaRPr lang="en-GB" sz="1200" b="1" dirty="0"/>
          </a:p>
          <a:p>
            <a:r>
              <a:rPr lang="en-GB" sz="1200" b="1" dirty="0"/>
              <a:t>positioning service latency:</a:t>
            </a:r>
            <a:r>
              <a:rPr lang="en-GB" sz="1200" dirty="0"/>
              <a:t> time elapsed between the event that triggers the determination of the position-related data and the availability of the position-related data at the system interface.</a:t>
            </a:r>
          </a:p>
          <a:p>
            <a:endParaRPr lang="en-GB" sz="1200" dirty="0"/>
          </a:p>
          <a:p>
            <a:r>
              <a:rPr lang="en-GB" sz="1200" b="1" dirty="0"/>
              <a:t>Latency</a:t>
            </a:r>
            <a:r>
              <a:rPr lang="en-GB" sz="1200" dirty="0"/>
              <a:t>: time elapsed between the event that triggers the determination of the ranging-related data and the availability of the ranging-related data at the ranging system interface.</a:t>
            </a:r>
            <a:endParaRPr lang="en-US" sz="1200" dirty="0"/>
          </a:p>
        </p:txBody>
      </p:sp>
    </p:spTree>
    <p:extLst>
      <p:ext uri="{BB962C8B-B14F-4D97-AF65-F5344CB8AC3E}">
        <p14:creationId xmlns:p14="http://schemas.microsoft.com/office/powerpoint/2010/main" val="390912737"/>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5CA3727-A4EB-4398-9783-D0148B061093}">
  <ds:schemaRefs>
    <ds:schemaRef ds:uri="http://schemas.microsoft.com/office/2006/documentManagement/types"/>
    <ds:schemaRef ds:uri="http://www.w3.org/XML/1998/namespace"/>
    <ds:schemaRef ds:uri="http://purl.org/dc/elements/1.1/"/>
    <ds:schemaRef ds:uri="679a257e-872f-4c98-9e8a-0a9c104f72cd"/>
    <ds:schemaRef ds:uri="280d8efa-eff2-4910-88d2-79ca146720c4"/>
    <ds:schemaRef ds:uri="http://purl.org/dc/dcmitype/"/>
    <ds:schemaRef ds:uri="http://schemas.microsoft.com/office/2006/metadata/properties"/>
    <ds:schemaRef ds:uri="http://purl.org/dc/terms/"/>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D3A830A-0AC8-45A7-9E99-DF047C23D0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1571</Words>
  <Application>Microsoft Office PowerPoint</Application>
  <PresentationFormat>Breitbild</PresentationFormat>
  <Paragraphs>159</Paragraphs>
  <Slides>11</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11</vt:i4>
      </vt:variant>
    </vt:vector>
  </HeadingPairs>
  <TitlesOfParts>
    <vt:vector size="17" baseType="lpstr">
      <vt:lpstr>Arial</vt:lpstr>
      <vt:lpstr>Arial </vt:lpstr>
      <vt:lpstr>Calibri</vt:lpstr>
      <vt:lpstr>Calibri Light</vt:lpstr>
      <vt:lpstr>Times New Roman</vt:lpstr>
      <vt:lpstr>Office Theme</vt:lpstr>
      <vt:lpstr>FS_Sensing call #2 04.08.2022</vt:lpstr>
      <vt:lpstr>Wireless Sensing - definition</vt:lpstr>
      <vt:lpstr>Wireless Sensing definition-Proposal</vt:lpstr>
      <vt:lpstr>Sensing Service - definition</vt:lpstr>
      <vt:lpstr>Sensing Service definition - Proposal</vt:lpstr>
      <vt:lpstr>Status from the first call – KPIs</vt:lpstr>
      <vt:lpstr>KPIs – Alternative proposal from Nokia</vt:lpstr>
      <vt:lpstr>KPIs – Alternative from Huawei (1/2)</vt:lpstr>
      <vt:lpstr>KPIs – Alternative from Huawei (2/2)</vt:lpstr>
      <vt:lpstr>Proposal/Agenda</vt:lpstr>
      <vt:lpstr>Conclusion</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DT (Vasil)</cp:lastModifiedBy>
  <cp:revision>679</cp:revision>
  <dcterms:created xsi:type="dcterms:W3CDTF">2010-02-05T13:52:04Z</dcterms:created>
  <dcterms:modified xsi:type="dcterms:W3CDTF">2022-08-04T15:46:53Z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y fmtid="{D5CDD505-2E9C-101B-9397-08002B2CF9AE}" pid="3" name="MSIP_Label_55339bf0-f345-473a-9ec8-6ca7c8197055_Enabled">
    <vt:lpwstr>true</vt:lpwstr>
  </property>
  <property fmtid="{D5CDD505-2E9C-101B-9397-08002B2CF9AE}" pid="4" name="MSIP_Label_55339bf0-f345-473a-9ec8-6ca7c8197055_SetDate">
    <vt:lpwstr>2022-06-27T17:57:12Z</vt:lpwstr>
  </property>
  <property fmtid="{D5CDD505-2E9C-101B-9397-08002B2CF9AE}" pid="5" name="MSIP_Label_55339bf0-f345-473a-9ec8-6ca7c8197055_Method">
    <vt:lpwstr>Privileged</vt:lpwstr>
  </property>
  <property fmtid="{D5CDD505-2E9C-101B-9397-08002B2CF9AE}" pid="6" name="MSIP_Label_55339bf0-f345-473a-9ec8-6ca7c8197055_Name">
    <vt:lpwstr>OFFEN</vt:lpwstr>
  </property>
  <property fmtid="{D5CDD505-2E9C-101B-9397-08002B2CF9AE}" pid="7" name="MSIP_Label_55339bf0-f345-473a-9ec8-6ca7c8197055_SiteId">
    <vt:lpwstr>d313b56f-f400-44d3-8403-4b468b3d8ded</vt:lpwstr>
  </property>
  <property fmtid="{D5CDD505-2E9C-101B-9397-08002B2CF9AE}" pid="8" name="MSIP_Label_55339bf0-f345-473a-9ec8-6ca7c8197055_ActionId">
    <vt:lpwstr>f4864f14-cb99-46fd-912c-61a8994a9bdd</vt:lpwstr>
  </property>
  <property fmtid="{D5CDD505-2E9C-101B-9397-08002B2CF9AE}" pid="9" name="MSIP_Label_55339bf0-f345-473a-9ec8-6ca7c8197055_ContentBits">
    <vt:lpwstr>0</vt:lpwstr>
  </property>
</Properties>
</file>