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1" r:id="rId2"/>
    <p:sldId id="284" r:id="rId3"/>
    <p:sldId id="285" r:id="rId4"/>
    <p:sldId id="286" r:id="rId5"/>
    <p:sldId id="290" r:id="rId6"/>
    <p:sldId id="287" r:id="rId7"/>
    <p:sldId id="265" r:id="rId8"/>
    <p:sldId id="28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nchao Kang" initials="YK" lastIdx="2" clrIdx="0">
    <p:extLst>
      <p:ext uri="{19B8F6BF-5375-455C-9EA6-DF929625EA0E}">
        <p15:presenceInfo xmlns:p15="http://schemas.microsoft.com/office/powerpoint/2012/main" userId="S-1-5-21-2660122827-3251746268-3620619969-30632" providerId="AD"/>
      </p:ext>
    </p:extLst>
  </p:cmAuthor>
  <p:cmAuthor id="2" name="vivo" initials="谢振华" lastIdx="3" clrIdx="1">
    <p:extLst>
      <p:ext uri="{19B8F6BF-5375-455C-9EA6-DF929625EA0E}">
        <p15:presenceInfo xmlns:p15="http://schemas.microsoft.com/office/powerpoint/2012/main" userId="viv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4764FF"/>
    <a:srgbClr val="415FFF"/>
    <a:srgbClr val="E6E6E6"/>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64" d="100"/>
          <a:sy n="64" d="100"/>
        </p:scale>
        <p:origin x="680"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封面（品牌标志）">
    <p:bg>
      <p:bgPr>
        <a:solidFill>
          <a:schemeClr val="accent1"/>
        </a:solidFill>
        <a:effectLst/>
      </p:bgPr>
    </p:bg>
    <p:spTree>
      <p:nvGrpSpPr>
        <p:cNvPr id="1" name=""/>
        <p:cNvGrpSpPr/>
        <p:nvPr/>
      </p:nvGrpSpPr>
      <p:grpSpPr>
        <a:xfrm>
          <a:off x="0" y="0"/>
          <a:ext cx="0" cy="0"/>
          <a:chOff x="0" y="0"/>
          <a:chExt cx="0" cy="0"/>
        </a:xfrm>
      </p:grpSpPr>
      <p:sp>
        <p:nvSpPr>
          <p:cNvPr id="65" name="矩形 64">
            <a:extLst>
              <a:ext uri="{FF2B5EF4-FFF2-40B4-BE49-F238E27FC236}">
                <a16:creationId xmlns:a16="http://schemas.microsoft.com/office/drawing/2014/main" id="{654A334E-B0B7-4D9C-9161-C6E8F91D4297}"/>
              </a:ext>
            </a:extLst>
          </p:cNvPr>
          <p:cNvSpPr/>
          <p:nvPr userDrawn="1"/>
        </p:nvSpPr>
        <p:spPr>
          <a:xfrm>
            <a:off x="-8414" y="0"/>
            <a:ext cx="12192000" cy="6858000"/>
          </a:xfrm>
          <a:prstGeom prst="rect">
            <a:avLst/>
          </a:prstGeom>
          <a:solidFill>
            <a:srgbClr val="41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67" name="Textplatzhalter 3">
            <a:extLst>
              <a:ext uri="{FF2B5EF4-FFF2-40B4-BE49-F238E27FC236}">
                <a16:creationId xmlns:a16="http://schemas.microsoft.com/office/drawing/2014/main" id="{5CFB6363-A20E-460D-AFE0-774FCE8D0498}"/>
              </a:ext>
            </a:extLst>
          </p:cNvPr>
          <p:cNvSpPr>
            <a:spLocks noGrp="1"/>
          </p:cNvSpPr>
          <p:nvPr>
            <p:ph type="body" sz="quarter" idx="26" hasCustomPrompt="1"/>
          </p:nvPr>
        </p:nvSpPr>
        <p:spPr>
          <a:xfrm>
            <a:off x="2293959" y="2054919"/>
            <a:ext cx="7604082" cy="893962"/>
          </a:xfrm>
        </p:spPr>
        <p:txBody>
          <a:bodyPr anchor="b">
            <a:noAutofit/>
          </a:bodyPr>
          <a:lstStyle>
            <a:lvl1pPr marL="0" indent="0" algn="ctr">
              <a:lnSpc>
                <a:spcPct val="100000"/>
              </a:lnSpc>
              <a:buFont typeface="+mj-lt"/>
              <a:buNone/>
              <a:defRPr sz="3600" b="0" i="0" spc="-75" baseline="0">
                <a:solidFill>
                  <a:schemeClr val="bg1"/>
                </a:solidFill>
                <a:latin typeface="Arial" panose="020B0604020202020204" pitchFamily="34" charset="0"/>
                <a:ea typeface="宋体" panose="02010600030101010101" pitchFamily="2" charset="-122"/>
                <a:cs typeface="Arial" panose="020B0604020202020204" pitchFamily="34" charset="0"/>
              </a:defRPr>
            </a:lvl1pPr>
          </a:lstStyle>
          <a:p>
            <a:pPr lvl="0"/>
            <a:r>
              <a:rPr kumimoji="1" lang="en-US" altLang="zh-CN" dirty="0"/>
              <a:t>Topic description</a:t>
            </a:r>
          </a:p>
        </p:txBody>
      </p:sp>
      <p:sp>
        <p:nvSpPr>
          <p:cNvPr id="68" name="Textplatzhalter 3">
            <a:extLst>
              <a:ext uri="{FF2B5EF4-FFF2-40B4-BE49-F238E27FC236}">
                <a16:creationId xmlns:a16="http://schemas.microsoft.com/office/drawing/2014/main" id="{97AB5543-2E23-42E1-B610-6723FBF9ED77}"/>
              </a:ext>
            </a:extLst>
          </p:cNvPr>
          <p:cNvSpPr>
            <a:spLocks noGrp="1"/>
          </p:cNvSpPr>
          <p:nvPr>
            <p:ph type="body" sz="quarter" idx="27" hasCustomPrompt="1"/>
          </p:nvPr>
        </p:nvSpPr>
        <p:spPr>
          <a:xfrm>
            <a:off x="569156" y="3347964"/>
            <a:ext cx="11036862" cy="690276"/>
          </a:xfrm>
        </p:spPr>
        <p:txBody>
          <a:bodyPr anchor="t">
            <a:noAutofit/>
          </a:bodyPr>
          <a:lstStyle>
            <a:lvl1pPr marL="0" indent="0">
              <a:lnSpc>
                <a:spcPct val="100000"/>
              </a:lnSpc>
              <a:buNone/>
              <a:defRPr sz="2000" b="0" i="0" spc="-75" baseline="0">
                <a:solidFill>
                  <a:srgbClr val="E5E5E5"/>
                </a:solidFill>
                <a:latin typeface="Arial" panose="020B0604020202020204" pitchFamily="34" charset="0"/>
                <a:ea typeface="宋体" panose="02010600030101010101" pitchFamily="2" charset="-122"/>
                <a:cs typeface="Arial" panose="020B0604020202020204" pitchFamily="34" charset="0"/>
              </a:defRPr>
            </a:lvl1pPr>
          </a:lstStyle>
          <a:p>
            <a:pPr lvl="0"/>
            <a:r>
              <a:rPr lang="zh-CN" altLang="en-US" noProof="0" dirty="0"/>
              <a:t>副标题可在此处添加</a:t>
            </a:r>
            <a:endParaRPr lang="en-US" altLang="zh-CN" noProof="0" dirty="0"/>
          </a:p>
        </p:txBody>
      </p:sp>
      <p:sp>
        <p:nvSpPr>
          <p:cNvPr id="71" name="Textplatzhalter 3">
            <a:extLst>
              <a:ext uri="{FF2B5EF4-FFF2-40B4-BE49-F238E27FC236}">
                <a16:creationId xmlns:a16="http://schemas.microsoft.com/office/drawing/2014/main" id="{2F068ABB-6035-4CCA-864A-C4F5266ACAF3}"/>
              </a:ext>
            </a:extLst>
          </p:cNvPr>
          <p:cNvSpPr>
            <a:spLocks noGrp="1"/>
          </p:cNvSpPr>
          <p:nvPr>
            <p:ph type="body" sz="quarter" idx="28" hasCustomPrompt="1"/>
          </p:nvPr>
        </p:nvSpPr>
        <p:spPr>
          <a:xfrm>
            <a:off x="5156107" y="5425717"/>
            <a:ext cx="1862959" cy="690276"/>
          </a:xfrm>
        </p:spPr>
        <p:txBody>
          <a:bodyPr anchor="t">
            <a:noAutofit/>
          </a:bodyPr>
          <a:lstStyle>
            <a:lvl1pPr marL="0" indent="0" algn="ctr">
              <a:lnSpc>
                <a:spcPct val="150000"/>
              </a:lnSpc>
              <a:buNone/>
              <a:defRPr sz="2000" b="0" i="0" spc="-75" baseline="0">
                <a:solidFill>
                  <a:srgbClr val="E5E5E5"/>
                </a:solidFill>
                <a:latin typeface="Arial" panose="020B0604020202020204" pitchFamily="34" charset="0"/>
                <a:ea typeface="宋体" panose="02010600030101010101" pitchFamily="2" charset="-122"/>
                <a:cs typeface="Arial" panose="020B0604020202020204" pitchFamily="34" charset="0"/>
              </a:defRPr>
            </a:lvl1pPr>
          </a:lstStyle>
          <a:p>
            <a:pPr lvl="0"/>
            <a:r>
              <a:rPr lang="en-US" altLang="zh-CN" noProof="0" dirty="0"/>
              <a:t>S1-22xxxx</a:t>
            </a:r>
          </a:p>
          <a:p>
            <a:pPr lvl="0"/>
            <a:r>
              <a:rPr lang="en-US" altLang="zh-CN" noProof="0" dirty="0"/>
              <a:t>From vivo</a:t>
            </a:r>
          </a:p>
        </p:txBody>
      </p:sp>
    </p:spTree>
    <p:extLst>
      <p:ext uri="{BB962C8B-B14F-4D97-AF65-F5344CB8AC3E}">
        <p14:creationId xmlns:p14="http://schemas.microsoft.com/office/powerpoint/2010/main" val="826120409"/>
      </p:ext>
    </p:extLst>
  </p:cSld>
  <p:clrMapOvr>
    <a:masterClrMapping/>
  </p:clrMapOvr>
  <p:extLst mod="1">
    <p:ext uri="{DCECCB84-F9BA-43D5-87BE-67443E8EF086}">
      <p15:sldGuideLst xmlns:p15="http://schemas.microsoft.com/office/powerpoint/2012/main">
        <p15:guide id="1" orient="horz" pos="239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1576">
          <p15:clr>
            <a:srgbClr val="FBAE40"/>
          </p15:clr>
        </p15:guide>
        <p15:guide id="7" orient="horz" pos="420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标题页面">
    <p:spTree>
      <p:nvGrpSpPr>
        <p:cNvPr id="1" name=""/>
        <p:cNvGrpSpPr/>
        <p:nvPr/>
      </p:nvGrpSpPr>
      <p:grpSpPr>
        <a:xfrm>
          <a:off x="0" y="0"/>
          <a:ext cx="0" cy="0"/>
          <a:chOff x="0" y="0"/>
          <a:chExt cx="0" cy="0"/>
        </a:xfrm>
      </p:grpSpPr>
      <p:sp>
        <p:nvSpPr>
          <p:cNvPr id="35" name="矩形 34"/>
          <p:cNvSpPr/>
          <p:nvPr userDrawn="1"/>
        </p:nvSpPr>
        <p:spPr>
          <a:xfrm>
            <a:off x="0" y="0"/>
            <a:ext cx="12192000" cy="6858000"/>
          </a:xfrm>
          <a:prstGeom prst="rect">
            <a:avLst/>
          </a:prstGeom>
          <a:solidFill>
            <a:srgbClr val="41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Arial" panose="020B0604020202020204" pitchFamily="34" charset="0"/>
                <a:ea typeface="宋体" panose="02010600030101010101" pitchFamily="2" charset="-122"/>
                <a:cs typeface="vivo type CN简 Regular" panose="02000500000000000000" pitchFamily="50" charset="-122"/>
              </a:defRPr>
            </a:lvl1pPr>
          </a:lstStyle>
          <a:p>
            <a:pPr lvl="0"/>
            <a:r>
              <a:rPr kumimoji="1" lang="en-US" altLang="zh-CN" dirty="0"/>
              <a:t>Topic</a:t>
            </a:r>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Arial" panose="020B0604020202020204" pitchFamily="34" charset="0"/>
                <a:ea typeface="宋体" panose="02010600030101010101" pitchFamily="2"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36391356"/>
      </p:ext>
    </p:extLst>
  </p:cSld>
  <p:clrMapOvr>
    <a:masterClrMapping/>
  </p:clrMapOvr>
  <p:extLst mod="1">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内容页">
    <p:spTree>
      <p:nvGrpSpPr>
        <p:cNvPr id="1" name=""/>
        <p:cNvGrpSpPr/>
        <p:nvPr/>
      </p:nvGrpSpPr>
      <p:grpSpPr>
        <a:xfrm>
          <a:off x="0" y="0"/>
          <a:ext cx="0" cy="0"/>
          <a:chOff x="0" y="0"/>
          <a:chExt cx="0" cy="0"/>
        </a:xfrm>
      </p:grpSpPr>
      <p:sp>
        <p:nvSpPr>
          <p:cNvPr id="38" name="矩形 37"/>
          <p:cNvSpPr/>
          <p:nvPr userDrawn="1"/>
        </p:nvSpPr>
        <p:spPr>
          <a:xfrm>
            <a:off x="577888" y="980238"/>
            <a:ext cx="11036224" cy="5597690"/>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66" name="图片 6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Calibri" panose="020F0502020204030204" pitchFamily="34" charset="0"/>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4" name="灯片编号占位符 3">
            <a:extLst>
              <a:ext uri="{FF2B5EF4-FFF2-40B4-BE49-F238E27FC236}">
                <a16:creationId xmlns:a16="http://schemas.microsoft.com/office/drawing/2014/main" id="{B5BF382B-DEA3-4073-BD73-899AA9AEAFB8}"/>
              </a:ext>
            </a:extLst>
          </p:cNvPr>
          <p:cNvSpPr>
            <a:spLocks noGrp="1"/>
          </p:cNvSpPr>
          <p:nvPr>
            <p:ph type="sldNum" sz="quarter" idx="12"/>
          </p:nvPr>
        </p:nvSpPr>
        <p:spPr>
          <a:xfrm>
            <a:off x="8758382" y="6492875"/>
            <a:ext cx="2743200" cy="365125"/>
          </a:xfrm>
        </p:spPr>
        <p:txBody>
          <a:bodyPr/>
          <a:lstStyle/>
          <a:p>
            <a:fld id="{55B17BE2-2853-42A8-836B-DA93AB0206F4}" type="slidenum">
              <a:rPr lang="en-US" smtClean="0"/>
              <a:t>‹#›</a:t>
            </a:fld>
            <a:endParaRPr lang="en-US"/>
          </a:p>
        </p:txBody>
      </p:sp>
    </p:spTree>
    <p:extLst>
      <p:ext uri="{BB962C8B-B14F-4D97-AF65-F5344CB8AC3E}">
        <p14:creationId xmlns:p14="http://schemas.microsoft.com/office/powerpoint/2010/main" val="191742140"/>
      </p:ext>
    </p:extLst>
  </p:cSld>
  <p:clrMapOvr>
    <a:masterClrMapping/>
  </p:clrMapOvr>
  <p:extLst mod="1">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9内容页">
    <p:spTree>
      <p:nvGrpSpPr>
        <p:cNvPr id="1" name=""/>
        <p:cNvGrpSpPr/>
        <p:nvPr/>
      </p:nvGrpSpPr>
      <p:grpSpPr>
        <a:xfrm>
          <a:off x="0" y="0"/>
          <a:ext cx="0" cy="0"/>
          <a:chOff x="0" y="0"/>
          <a:chExt cx="0" cy="0"/>
        </a:xfrm>
      </p:grpSpPr>
      <p:pic>
        <p:nvPicPr>
          <p:cNvPr id="66" name="图片 6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 name="灯片编号占位符 3">
            <a:extLst>
              <a:ext uri="{FF2B5EF4-FFF2-40B4-BE49-F238E27FC236}">
                <a16:creationId xmlns:a16="http://schemas.microsoft.com/office/drawing/2014/main" id="{EF8F4C9F-7EAC-4B9F-831F-E715E321901D}"/>
              </a:ext>
            </a:extLst>
          </p:cNvPr>
          <p:cNvSpPr>
            <a:spLocks noGrp="1"/>
          </p:cNvSpPr>
          <p:nvPr>
            <p:ph type="sldNum" sz="quarter" idx="12"/>
          </p:nvPr>
        </p:nvSpPr>
        <p:spPr>
          <a:xfrm>
            <a:off x="8758382" y="6492875"/>
            <a:ext cx="2743200" cy="365125"/>
          </a:xfrm>
        </p:spPr>
        <p:txBody>
          <a:bodyPr/>
          <a:lstStyle/>
          <a:p>
            <a:fld id="{55B17BE2-2853-42A8-836B-DA93AB0206F4}" type="slidenum">
              <a:rPr lang="en-US" smtClean="0"/>
              <a:t>‹#›</a:t>
            </a:fld>
            <a:endParaRPr lang="en-US"/>
          </a:p>
        </p:txBody>
      </p:sp>
    </p:spTree>
    <p:extLst>
      <p:ext uri="{BB962C8B-B14F-4D97-AF65-F5344CB8AC3E}">
        <p14:creationId xmlns:p14="http://schemas.microsoft.com/office/powerpoint/2010/main" val="2317403752"/>
      </p:ext>
    </p:extLst>
  </p:cSld>
  <p:clrMapOvr>
    <a:masterClrMapping/>
  </p:clrMapOvr>
  <p:extLst mod="1">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C71DDFE-53E3-4B0F-B4D6-48D3D737DDB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8" name="Textplatzhalter 8">
            <a:extLst>
              <a:ext uri="{FF2B5EF4-FFF2-40B4-BE49-F238E27FC236}">
                <a16:creationId xmlns:a16="http://schemas.microsoft.com/office/drawing/2014/main" id="{FD1E4E7D-6AB0-4BBA-A6FF-2D3BE606C99F}"/>
              </a:ext>
            </a:extLst>
          </p:cNvPr>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 name="灯片编号占位符 3">
            <a:extLst>
              <a:ext uri="{FF2B5EF4-FFF2-40B4-BE49-F238E27FC236}">
                <a16:creationId xmlns:a16="http://schemas.microsoft.com/office/drawing/2014/main" id="{F77694C6-CA0D-4443-8DFF-7313D47C7206}"/>
              </a:ext>
            </a:extLst>
          </p:cNvPr>
          <p:cNvSpPr>
            <a:spLocks noGrp="1"/>
          </p:cNvSpPr>
          <p:nvPr>
            <p:ph type="sldNum" sz="quarter" idx="12"/>
          </p:nvPr>
        </p:nvSpPr>
        <p:spPr>
          <a:xfrm>
            <a:off x="8758382" y="6492875"/>
            <a:ext cx="2743200" cy="365125"/>
          </a:xfrm>
        </p:spPr>
        <p:txBody>
          <a:bodyPr/>
          <a:lstStyle/>
          <a:p>
            <a:fld id="{55B17BE2-2853-42A8-836B-DA93AB0206F4}" type="slidenum">
              <a:rPr lang="en-US" smtClean="0"/>
              <a:t>‹#›</a:t>
            </a:fld>
            <a:endParaRPr lang="en-US"/>
          </a:p>
        </p:txBody>
      </p:sp>
    </p:spTree>
    <p:extLst>
      <p:ext uri="{BB962C8B-B14F-4D97-AF65-F5344CB8AC3E}">
        <p14:creationId xmlns:p14="http://schemas.microsoft.com/office/powerpoint/2010/main" val="3806196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内容页">
    <p:spTree>
      <p:nvGrpSpPr>
        <p:cNvPr id="1" name=""/>
        <p:cNvGrpSpPr/>
        <p:nvPr/>
      </p:nvGrpSpPr>
      <p:grpSpPr>
        <a:xfrm>
          <a:off x="0" y="0"/>
          <a:ext cx="0" cy="0"/>
          <a:chOff x="0" y="0"/>
          <a:chExt cx="0" cy="0"/>
        </a:xfrm>
      </p:grpSpPr>
      <p:sp>
        <p:nvSpPr>
          <p:cNvPr id="2" name="矩形 1"/>
          <p:cNvSpPr/>
          <p:nvPr userDrawn="1"/>
        </p:nvSpPr>
        <p:spPr>
          <a:xfrm>
            <a:off x="588938" y="1009241"/>
            <a:ext cx="5408719" cy="5462203"/>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1894370"/>
            <a:ext cx="4776376" cy="439689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54035" y="1213189"/>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userDrawn="1"/>
        </p:nvSpPr>
        <p:spPr>
          <a:xfrm>
            <a:off x="6188622" y="1006473"/>
            <a:ext cx="5408719" cy="5462202"/>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1955236"/>
            <a:ext cx="4776376" cy="4336027"/>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48687" y="1208463"/>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9" name="灯片编号占位符 3">
            <a:extLst>
              <a:ext uri="{FF2B5EF4-FFF2-40B4-BE49-F238E27FC236}">
                <a16:creationId xmlns:a16="http://schemas.microsoft.com/office/drawing/2014/main" id="{A3492085-B43C-4B21-8D25-30118F7037FC}"/>
              </a:ext>
            </a:extLst>
          </p:cNvPr>
          <p:cNvSpPr>
            <a:spLocks noGrp="1"/>
          </p:cNvSpPr>
          <p:nvPr>
            <p:ph type="sldNum" sz="quarter" idx="12"/>
          </p:nvPr>
        </p:nvSpPr>
        <p:spPr>
          <a:xfrm>
            <a:off x="8758382" y="6492875"/>
            <a:ext cx="2743200" cy="365125"/>
          </a:xfrm>
        </p:spPr>
        <p:txBody>
          <a:bodyPr/>
          <a:lstStyle/>
          <a:p>
            <a:fld id="{55B17BE2-2853-42A8-836B-DA93AB0206F4}" type="slidenum">
              <a:rPr lang="en-US" smtClean="0"/>
              <a:t>‹#›</a:t>
            </a:fld>
            <a:endParaRPr lang="en-US"/>
          </a:p>
        </p:txBody>
      </p:sp>
    </p:spTree>
    <p:extLst>
      <p:ext uri="{BB962C8B-B14F-4D97-AF65-F5344CB8AC3E}">
        <p14:creationId xmlns:p14="http://schemas.microsoft.com/office/powerpoint/2010/main" val="1043313323"/>
      </p:ext>
    </p:extLst>
  </p:cSld>
  <p:clrMapOvr>
    <a:masterClrMapping/>
  </p:clrMapOvr>
  <p:extLst mod="1">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EE3E48-986B-4F1F-859F-F43571C8E19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a:extLst>
              <a:ext uri="{FF2B5EF4-FFF2-40B4-BE49-F238E27FC236}">
                <a16:creationId xmlns:a16="http://schemas.microsoft.com/office/drawing/2014/main" id="{5F01DDA4-D2C8-490D-9786-915F5ED4B3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a16="http://schemas.microsoft.com/office/drawing/2014/main" id="{639B52D4-7F60-4DFE-9BBF-F129B7A404B7}"/>
              </a:ext>
            </a:extLst>
          </p:cNvPr>
          <p:cNvSpPr>
            <a:spLocks noGrp="1"/>
          </p:cNvSpPr>
          <p:nvPr>
            <p:ph type="dt" sz="half" idx="10"/>
          </p:nvPr>
        </p:nvSpPr>
        <p:spPr/>
        <p:txBody>
          <a:bodyPr/>
          <a:lstStyle/>
          <a:p>
            <a:fld id="{77F346CE-E768-41C0-8BC2-F2A7923001FD}" type="datetimeFigureOut">
              <a:rPr lang="en-US" smtClean="0"/>
              <a:t>8/12/2022</a:t>
            </a:fld>
            <a:endParaRPr lang="en-US"/>
          </a:p>
        </p:txBody>
      </p:sp>
      <p:sp>
        <p:nvSpPr>
          <p:cNvPr id="5" name="页脚占位符 4">
            <a:extLst>
              <a:ext uri="{FF2B5EF4-FFF2-40B4-BE49-F238E27FC236}">
                <a16:creationId xmlns:a16="http://schemas.microsoft.com/office/drawing/2014/main" id="{2A6DF018-3961-48D2-9582-397A8D705AED}"/>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D61FD8B9-74F8-41D0-96CF-09976640BE38}"/>
              </a:ext>
            </a:extLst>
          </p:cNvPr>
          <p:cNvSpPr>
            <a:spLocks noGrp="1"/>
          </p:cNvSpPr>
          <p:nvPr>
            <p:ph type="sldNum" sz="quarter" idx="12"/>
          </p:nvPr>
        </p:nvSpPr>
        <p:spPr/>
        <p:txBody>
          <a:bodyPr/>
          <a:lstStyle/>
          <a:p>
            <a:fld id="{55B17BE2-2853-42A8-836B-DA93AB0206F4}" type="slidenum">
              <a:rPr lang="en-US" smtClean="0"/>
              <a:t>‹#›</a:t>
            </a:fld>
            <a:endParaRPr lang="en-US"/>
          </a:p>
        </p:txBody>
      </p:sp>
    </p:spTree>
    <p:extLst>
      <p:ext uri="{BB962C8B-B14F-4D97-AF65-F5344CB8AC3E}">
        <p14:creationId xmlns:p14="http://schemas.microsoft.com/office/powerpoint/2010/main" val="3188351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userDrawn="1"/>
        </p:nvSpPr>
        <p:spPr>
          <a:xfrm>
            <a:off x="678070" y="1492739"/>
            <a:ext cx="8176613" cy="984885"/>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818620" y="4941984"/>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332447317"/>
      </p:ext>
    </p:extLst>
  </p:cSld>
  <p:clrMapOvr>
    <a:masterClrMapping/>
  </p:clrMapOvr>
  <p:extLst mod="1">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B0185FE-4E0F-4727-A1B8-9BF1FFB0D4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7DC58F65-E45F-41BC-8DCF-58863C6F90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F4263256-DD21-476E-AFA9-037283A19B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F346CE-E768-41C0-8BC2-F2A7923001FD}" type="datetimeFigureOut">
              <a:rPr lang="en-US" smtClean="0"/>
              <a:t>8/12/2022</a:t>
            </a:fld>
            <a:endParaRPr lang="en-US"/>
          </a:p>
        </p:txBody>
      </p:sp>
      <p:sp>
        <p:nvSpPr>
          <p:cNvPr id="5" name="页脚占位符 4">
            <a:extLst>
              <a:ext uri="{FF2B5EF4-FFF2-40B4-BE49-F238E27FC236}">
                <a16:creationId xmlns:a16="http://schemas.microsoft.com/office/drawing/2014/main" id="{6B19F03E-D08B-4C21-BD3F-43B849D9C0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1E9D5CC1-6B5B-455A-8711-06AAC261C5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B17BE2-2853-42A8-836B-DA93AB0206F4}" type="slidenum">
              <a:rPr lang="en-US" smtClean="0"/>
              <a:t>‹#›</a:t>
            </a:fld>
            <a:endParaRPr lang="en-US"/>
          </a:p>
        </p:txBody>
      </p:sp>
    </p:spTree>
    <p:extLst>
      <p:ext uri="{BB962C8B-B14F-4D97-AF65-F5344CB8AC3E}">
        <p14:creationId xmlns:p14="http://schemas.microsoft.com/office/powerpoint/2010/main" val="2910373673"/>
      </p:ext>
    </p:extLst>
  </p:cSld>
  <p:clrMap bg1="lt1" tx1="dk1" bg2="lt2" tx2="dk2" accent1="accent1" accent2="accent2" accent3="accent3" accent4="accent4" accent5="accent5" accent6="accent6" hlink="hlink" folHlink="folHlink"/>
  <p:sldLayoutIdLst>
    <p:sldLayoutId id="2147483667" r:id="rId1"/>
    <p:sldLayoutId id="2147483664" r:id="rId2"/>
    <p:sldLayoutId id="2147483660" r:id="rId3"/>
    <p:sldLayoutId id="2147483663" r:id="rId4"/>
    <p:sldLayoutId id="2147483655" r:id="rId5"/>
    <p:sldLayoutId id="2147483668" r:id="rId6"/>
    <p:sldLayoutId id="2147483649" r:id="rId7"/>
    <p:sldLayoutId id="2147483665"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sa/TSG_SA/Workshops/2021-09-09_Rel-18_Workshop/Docs/SP-210619.zip"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2">
            <a:extLst>
              <a:ext uri="{FF2B5EF4-FFF2-40B4-BE49-F238E27FC236}">
                <a16:creationId xmlns:a16="http://schemas.microsoft.com/office/drawing/2014/main" id="{FDE8F1F0-5CEC-4D14-8F93-FACA6CAD30B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12192000" cy="3672115"/>
          </a:xfrm>
          <a:prstGeom prst="rect">
            <a:avLst/>
          </a:prstGeom>
        </p:spPr>
      </p:pic>
      <p:sp>
        <p:nvSpPr>
          <p:cNvPr id="2" name="文本占位符 1">
            <a:extLst>
              <a:ext uri="{FF2B5EF4-FFF2-40B4-BE49-F238E27FC236}">
                <a16:creationId xmlns:a16="http://schemas.microsoft.com/office/drawing/2014/main" id="{67ED142F-E67A-4B46-AA65-588EB73EE458}"/>
              </a:ext>
            </a:extLst>
          </p:cNvPr>
          <p:cNvSpPr>
            <a:spLocks noGrp="1"/>
          </p:cNvSpPr>
          <p:nvPr>
            <p:ph type="body" sz="quarter" idx="26"/>
          </p:nvPr>
        </p:nvSpPr>
        <p:spPr>
          <a:xfrm>
            <a:off x="1075747" y="3963390"/>
            <a:ext cx="10040503" cy="893962"/>
          </a:xfrm>
        </p:spPr>
        <p:txBody>
          <a:bodyPr/>
          <a:lstStyle/>
          <a:p>
            <a:r>
              <a:rPr lang="en-US" altLang="zh-CN" dirty="0"/>
              <a:t>Discussion on  enhanced network exposure capability with critical information preserving</a:t>
            </a:r>
          </a:p>
        </p:txBody>
      </p:sp>
      <p:sp>
        <p:nvSpPr>
          <p:cNvPr id="4" name="文本占位符 3">
            <a:extLst>
              <a:ext uri="{FF2B5EF4-FFF2-40B4-BE49-F238E27FC236}">
                <a16:creationId xmlns:a16="http://schemas.microsoft.com/office/drawing/2014/main" id="{054444C7-31B7-4082-A71D-99F80254CC78}"/>
              </a:ext>
            </a:extLst>
          </p:cNvPr>
          <p:cNvSpPr>
            <a:spLocks noGrp="1"/>
          </p:cNvSpPr>
          <p:nvPr>
            <p:ph type="body" sz="quarter" idx="28"/>
          </p:nvPr>
        </p:nvSpPr>
        <p:spPr>
          <a:xfrm>
            <a:off x="5164520" y="5148627"/>
            <a:ext cx="1862959" cy="1122863"/>
          </a:xfrm>
        </p:spPr>
        <p:txBody>
          <a:bodyPr/>
          <a:lstStyle/>
          <a:p>
            <a:pPr algn="ctr">
              <a:lnSpc>
                <a:spcPct val="150000"/>
              </a:lnSpc>
            </a:pPr>
            <a:r>
              <a:rPr lang="en-US" b="1"/>
              <a:t>S1-222052 </a:t>
            </a:r>
            <a:endParaRPr lang="en-US" b="1" dirty="0"/>
          </a:p>
          <a:p>
            <a:pPr algn="ctr">
              <a:lnSpc>
                <a:spcPct val="150000"/>
              </a:lnSpc>
            </a:pPr>
            <a:r>
              <a:rPr lang="en-US" altLang="zh-CN" b="1" dirty="0"/>
              <a:t>vivo</a:t>
            </a:r>
            <a:endParaRPr lang="en-US" b="1" dirty="0"/>
          </a:p>
        </p:txBody>
      </p:sp>
      <p:sp>
        <p:nvSpPr>
          <p:cNvPr id="5" name="文本占位符 2">
            <a:extLst>
              <a:ext uri="{FF2B5EF4-FFF2-40B4-BE49-F238E27FC236}">
                <a16:creationId xmlns:a16="http://schemas.microsoft.com/office/drawing/2014/main" id="{4E2E3B86-ECA5-4F16-96BC-B3EB8BB70B85}"/>
              </a:ext>
            </a:extLst>
          </p:cNvPr>
          <p:cNvSpPr txBox="1">
            <a:spLocks/>
          </p:cNvSpPr>
          <p:nvPr/>
        </p:nvSpPr>
        <p:spPr>
          <a:xfrm>
            <a:off x="250653" y="92364"/>
            <a:ext cx="4086610" cy="956847"/>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000"/>
              </a:spcBef>
              <a:buFont typeface="Arial" panose="020B0604020202020204" pitchFamily="34" charset="0"/>
              <a:buNone/>
              <a:defRPr sz="2000" b="0" i="0" kern="1200" spc="-75" baseline="0">
                <a:solidFill>
                  <a:srgbClr val="E5E5E5"/>
                </a:solidFill>
                <a:latin typeface="Arial" panose="020B0604020202020204" pitchFamily="34" charset="0"/>
                <a:ea typeface="宋体" panose="02010600030101010101" pitchFamily="2" charset="-122"/>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0000FF"/>
                </a:solidFill>
                <a:latin typeface="+mn-lt"/>
              </a:rPr>
              <a:t>3GPP TSG-SA WG1 Meeting #99e</a:t>
            </a:r>
          </a:p>
          <a:p>
            <a:r>
              <a:rPr lang="en-US" dirty="0">
                <a:solidFill>
                  <a:srgbClr val="0000FF"/>
                </a:solidFill>
                <a:latin typeface="+mn-lt"/>
              </a:rPr>
              <a:t>E-meeting, Aug22-Sep 1  2022</a:t>
            </a:r>
          </a:p>
        </p:txBody>
      </p:sp>
    </p:spTree>
    <p:extLst>
      <p:ext uri="{BB962C8B-B14F-4D97-AF65-F5344CB8AC3E}">
        <p14:creationId xmlns:p14="http://schemas.microsoft.com/office/powerpoint/2010/main" val="3944887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045AD63-6348-4FE5-8C2E-0DD375DDDB7D}"/>
              </a:ext>
            </a:extLst>
          </p:cNvPr>
          <p:cNvSpPr>
            <a:spLocks noGrp="1"/>
          </p:cNvSpPr>
          <p:nvPr>
            <p:ph type="body" sz="quarter" idx="61"/>
          </p:nvPr>
        </p:nvSpPr>
        <p:spPr>
          <a:xfrm>
            <a:off x="560744" y="280072"/>
            <a:ext cx="8066421" cy="456860"/>
          </a:xfrm>
        </p:spPr>
        <p:txBody>
          <a:bodyPr/>
          <a:lstStyle/>
          <a:p>
            <a:r>
              <a:rPr lang="en-US" altLang="zh-CN" b="1" dirty="0">
                <a:solidFill>
                  <a:srgbClr val="0000FF"/>
                </a:solidFill>
              </a:rPr>
              <a:t>Motivation  </a:t>
            </a:r>
            <a:r>
              <a:rPr lang="en-US" altLang="zh-CN" b="1" dirty="0"/>
              <a:t> </a:t>
            </a:r>
            <a:r>
              <a:rPr lang="en-US" altLang="zh-CN" b="1" dirty="0">
                <a:highlight>
                  <a:srgbClr val="0000FF"/>
                </a:highlight>
              </a:rPr>
              <a:t>             </a:t>
            </a:r>
            <a:endParaRPr lang="zh-CN" altLang="en-US" dirty="0">
              <a:highlight>
                <a:srgbClr val="0000FF"/>
              </a:highlight>
            </a:endParaRPr>
          </a:p>
        </p:txBody>
      </p:sp>
      <p:sp>
        <p:nvSpPr>
          <p:cNvPr id="3" name="文本框 2">
            <a:extLst>
              <a:ext uri="{FF2B5EF4-FFF2-40B4-BE49-F238E27FC236}">
                <a16:creationId xmlns:a16="http://schemas.microsoft.com/office/drawing/2014/main" id="{FF89C6AD-726D-445C-8070-8C78CD39E250}"/>
              </a:ext>
            </a:extLst>
          </p:cNvPr>
          <p:cNvSpPr txBox="1"/>
          <p:nvPr/>
        </p:nvSpPr>
        <p:spPr>
          <a:xfrm>
            <a:off x="685800" y="1172817"/>
            <a:ext cx="9700591" cy="5539978"/>
          </a:xfrm>
          <a:prstGeom prst="rect">
            <a:avLst/>
          </a:prstGeom>
          <a:noFill/>
        </p:spPr>
        <p:txBody>
          <a:bodyPr wrap="square" rtlCol="0">
            <a:spAutoFit/>
          </a:bodyPr>
          <a:lstStyle/>
          <a:p>
            <a:r>
              <a:rPr lang="en-GB" altLang="zh-CN" sz="2400" dirty="0">
                <a:solidFill>
                  <a:schemeClr val="tx1">
                    <a:lumMod val="10000"/>
                  </a:schemeClr>
                </a:solidFill>
              </a:rPr>
              <a:t>Lack of SA1 requirements on the </a:t>
            </a:r>
            <a:r>
              <a:rPr lang="en-US" altLang="zh-CN" sz="2400" dirty="0">
                <a:solidFill>
                  <a:schemeClr val="tx1">
                    <a:lumMod val="10000"/>
                  </a:schemeClr>
                </a:solidFill>
              </a:rPr>
              <a:t>privacy </a:t>
            </a:r>
            <a:r>
              <a:rPr lang="en-GB" altLang="zh-CN" sz="2400" dirty="0">
                <a:solidFill>
                  <a:schemeClr val="tx1">
                    <a:lumMod val="10000"/>
                  </a:schemeClr>
                </a:solidFill>
              </a:rPr>
              <a:t>protection of the information exposed between the 3GPP networks and 3</a:t>
            </a:r>
            <a:r>
              <a:rPr lang="en-GB" altLang="zh-CN" sz="2400" baseline="30000" dirty="0">
                <a:solidFill>
                  <a:schemeClr val="tx1">
                    <a:lumMod val="10000"/>
                  </a:schemeClr>
                </a:solidFill>
              </a:rPr>
              <a:t>rd</a:t>
            </a:r>
            <a:r>
              <a:rPr lang="en-GB" altLang="zh-CN" sz="2400" dirty="0">
                <a:solidFill>
                  <a:schemeClr val="tx1">
                    <a:lumMod val="10000"/>
                  </a:schemeClr>
                </a:solidFill>
              </a:rPr>
              <a:t> parties which deprives the multi-parties’ willingness to share more data between each other:</a:t>
            </a:r>
          </a:p>
          <a:p>
            <a:pPr marL="342900" indent="-342900">
              <a:buFontTx/>
              <a:buChar char="-"/>
            </a:pPr>
            <a:r>
              <a:rPr lang="en-GB" altLang="zh-CN" sz="2400" dirty="0">
                <a:solidFill>
                  <a:schemeClr val="tx1">
                    <a:lumMod val="10000"/>
                  </a:schemeClr>
                </a:solidFill>
              </a:rPr>
              <a:t>the security protection (</a:t>
            </a:r>
            <a:r>
              <a:rPr lang="en-GB" altLang="zh-CN" sz="2400" dirty="0" err="1">
                <a:solidFill>
                  <a:schemeClr val="tx1">
                    <a:lumMod val="10000"/>
                  </a:schemeClr>
                </a:solidFill>
              </a:rPr>
              <a:t>e.g</a:t>
            </a:r>
            <a:r>
              <a:rPr lang="en-GB" altLang="zh-CN" sz="2400" dirty="0">
                <a:solidFill>
                  <a:schemeClr val="tx1">
                    <a:lumMod val="10000"/>
                  </a:schemeClr>
                </a:solidFill>
              </a:rPr>
              <a:t> privacy protection, encryption) of the exposed </a:t>
            </a:r>
            <a:r>
              <a:rPr lang="en-GB" altLang="zh-CN" sz="2400" dirty="0">
                <a:solidFill>
                  <a:schemeClr val="tx1">
                    <a:lumMod val="25000"/>
                  </a:schemeClr>
                </a:solidFill>
              </a:rPr>
              <a:t>network status information are </a:t>
            </a:r>
            <a:r>
              <a:rPr lang="en-GB" altLang="zh-CN" sz="2400" dirty="0">
                <a:solidFill>
                  <a:schemeClr val="tx1">
                    <a:lumMod val="10000"/>
                  </a:schemeClr>
                </a:solidFill>
              </a:rPr>
              <a:t>not supported:</a:t>
            </a:r>
          </a:p>
          <a:p>
            <a:pPr marL="800100" lvl="1" indent="-342900">
              <a:buFontTx/>
              <a:buChar char="-"/>
            </a:pPr>
            <a:r>
              <a:rPr lang="en-GB" altLang="zh-CN" sz="2400" dirty="0">
                <a:solidFill>
                  <a:schemeClr val="tx1">
                    <a:lumMod val="10000"/>
                  </a:schemeClr>
                </a:solidFill>
              </a:rPr>
              <a:t>Information, such as the resource utilisation of the network service (radio access point and the transport network (front, backhaul)) is directly exposed to the third party, or</a:t>
            </a:r>
          </a:p>
          <a:p>
            <a:pPr marL="800100" lvl="1" indent="-342900">
              <a:buFontTx/>
              <a:buChar char="-"/>
            </a:pPr>
            <a:r>
              <a:rPr lang="en-GB" altLang="zh-CN" sz="2400" dirty="0">
                <a:solidFill>
                  <a:schemeClr val="tx1">
                    <a:lumMod val="10000"/>
                  </a:schemeClr>
                </a:solidFill>
              </a:rPr>
              <a:t>some critical network status information is not exposed at all. </a:t>
            </a:r>
            <a:endParaRPr lang="zh-CN" altLang="zh-CN" sz="2400" dirty="0">
              <a:solidFill>
                <a:schemeClr val="tx1">
                  <a:lumMod val="10000"/>
                </a:schemeClr>
              </a:solidFill>
            </a:endParaRPr>
          </a:p>
          <a:p>
            <a:pPr marL="342900" indent="-342900">
              <a:buFontTx/>
              <a:buChar char="-"/>
            </a:pPr>
            <a:r>
              <a:rPr lang="en-GB" altLang="zh-CN" sz="2400" dirty="0">
                <a:solidFill>
                  <a:schemeClr val="tx1">
                    <a:lumMod val="10000"/>
                  </a:schemeClr>
                </a:solidFill>
              </a:rPr>
              <a:t>the security protection of </a:t>
            </a:r>
            <a:r>
              <a:rPr lang="en-GB" altLang="zh-CN" sz="2400" dirty="0">
                <a:solidFill>
                  <a:schemeClr val="tx1">
                    <a:lumMod val="25000"/>
                  </a:schemeClr>
                </a:solidFill>
              </a:rPr>
              <a:t>the exposed UE status information </a:t>
            </a:r>
            <a:r>
              <a:rPr lang="en-GB" altLang="zh-CN" sz="2400" dirty="0">
                <a:solidFill>
                  <a:schemeClr val="tx1">
                    <a:lumMod val="10000"/>
                  </a:schemeClr>
                </a:solidFill>
              </a:rPr>
              <a:t>is not flexible enough:</a:t>
            </a:r>
          </a:p>
          <a:p>
            <a:pPr marL="800100" lvl="1" indent="-342900">
              <a:buFontTx/>
              <a:buChar char="-"/>
            </a:pPr>
            <a:r>
              <a:rPr lang="en-GB" altLang="zh-CN" sz="2400" dirty="0">
                <a:solidFill>
                  <a:schemeClr val="tx1">
                    <a:lumMod val="10000"/>
                  </a:schemeClr>
                </a:solidFill>
              </a:rPr>
              <a:t>With user consent, the UE status is usually exposed directly without concealing, or </a:t>
            </a:r>
          </a:p>
          <a:p>
            <a:pPr marL="800100" lvl="1" indent="-342900">
              <a:buFontTx/>
              <a:buChar char="-"/>
            </a:pPr>
            <a:r>
              <a:rPr lang="en-GB" altLang="zh-CN" sz="2400" dirty="0">
                <a:solidFill>
                  <a:schemeClr val="tx1">
                    <a:lumMod val="10000"/>
                  </a:schemeClr>
                </a:solidFill>
              </a:rPr>
              <a:t>some user critical information is not exposed at all.</a:t>
            </a:r>
            <a:endParaRPr lang="zh-CN" altLang="zh-CN" sz="2400" dirty="0">
              <a:solidFill>
                <a:schemeClr val="tx1">
                  <a:lumMod val="10000"/>
                </a:schemeClr>
              </a:solidFill>
            </a:endParaRPr>
          </a:p>
          <a:p>
            <a:endParaRPr lang="zh-CN" altLang="en-US" dirty="0">
              <a:solidFill>
                <a:schemeClr val="tx1">
                  <a:lumMod val="10000"/>
                </a:schemeClr>
              </a:solidFill>
            </a:endParaRPr>
          </a:p>
        </p:txBody>
      </p:sp>
    </p:spTree>
    <p:extLst>
      <p:ext uri="{BB962C8B-B14F-4D97-AF65-F5344CB8AC3E}">
        <p14:creationId xmlns:p14="http://schemas.microsoft.com/office/powerpoint/2010/main" val="2520479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B4C2A8F-D136-4693-9C81-D4DBEAFD37F3}"/>
              </a:ext>
            </a:extLst>
          </p:cNvPr>
          <p:cNvSpPr>
            <a:spLocks noGrp="1"/>
          </p:cNvSpPr>
          <p:nvPr>
            <p:ph type="body" sz="quarter" idx="61"/>
          </p:nvPr>
        </p:nvSpPr>
        <p:spPr/>
        <p:txBody>
          <a:bodyPr/>
          <a:lstStyle/>
          <a:p>
            <a:r>
              <a:rPr lang="en-GB" altLang="zh-CN" b="1" dirty="0">
                <a:solidFill>
                  <a:srgbClr val="0000FF"/>
                </a:solidFill>
              </a:rPr>
              <a:t>Use case for automatic drive(1)</a:t>
            </a:r>
            <a:endParaRPr lang="zh-CN" altLang="en-US" dirty="0">
              <a:solidFill>
                <a:srgbClr val="0000FF"/>
              </a:solidFill>
            </a:endParaRPr>
          </a:p>
        </p:txBody>
      </p:sp>
      <p:sp>
        <p:nvSpPr>
          <p:cNvPr id="3" name="文本框 2">
            <a:extLst>
              <a:ext uri="{FF2B5EF4-FFF2-40B4-BE49-F238E27FC236}">
                <a16:creationId xmlns:a16="http://schemas.microsoft.com/office/drawing/2014/main" id="{17611B4D-A336-4428-9771-899456F6D8EB}"/>
              </a:ext>
            </a:extLst>
          </p:cNvPr>
          <p:cNvSpPr txBox="1"/>
          <p:nvPr/>
        </p:nvSpPr>
        <p:spPr>
          <a:xfrm>
            <a:off x="616226" y="1152939"/>
            <a:ext cx="10992678" cy="4801314"/>
          </a:xfrm>
          <a:prstGeom prst="rect">
            <a:avLst/>
          </a:prstGeom>
          <a:noFill/>
        </p:spPr>
        <p:txBody>
          <a:bodyPr wrap="square" rtlCol="0">
            <a:spAutoFit/>
          </a:bodyPr>
          <a:lstStyle/>
          <a:p>
            <a:r>
              <a:rPr lang="en-GB" altLang="zh-CN" dirty="0">
                <a:solidFill>
                  <a:schemeClr val="tx1">
                    <a:lumMod val="10000"/>
                  </a:schemeClr>
                </a:solidFill>
              </a:rPr>
              <a:t>Autonomous driving will benefit from predictive QoS. Current and future QoS information such as signalling based latency and fine granular reporting</a:t>
            </a:r>
            <a:r>
              <a:rPr lang="en-US" altLang="zh-CN" dirty="0">
                <a:solidFill>
                  <a:schemeClr val="tx1">
                    <a:lumMod val="10000"/>
                  </a:schemeClr>
                </a:solidFill>
              </a:rPr>
              <a:t>（</a:t>
            </a:r>
            <a:r>
              <a:rPr lang="en-GB" altLang="zh-CN" dirty="0">
                <a:solidFill>
                  <a:schemeClr val="tx1">
                    <a:lumMod val="10000"/>
                  </a:schemeClr>
                </a:solidFill>
              </a:rPr>
              <a:t>e.g., below Cell level, more KPIs reporting, richer information, and notice period</a:t>
            </a:r>
            <a:r>
              <a:rPr lang="en-US" altLang="zh-CN" dirty="0">
                <a:solidFill>
                  <a:schemeClr val="tx1">
                    <a:lumMod val="10000"/>
                  </a:schemeClr>
                </a:solidFill>
              </a:rPr>
              <a:t>）</a:t>
            </a:r>
            <a:r>
              <a:rPr lang="en-GB" altLang="zh-CN" dirty="0">
                <a:solidFill>
                  <a:schemeClr val="tx1">
                    <a:lumMod val="10000"/>
                  </a:schemeClr>
                </a:solidFill>
              </a:rPr>
              <a:t>is essential for safe and high quality teleoperated driving (see details in LS </a:t>
            </a:r>
            <a:r>
              <a:rPr lang="en-GB" altLang="zh-CN" u="sng" dirty="0">
                <a:solidFill>
                  <a:schemeClr val="tx1">
                    <a:lumMod val="10000"/>
                  </a:schemeClr>
                </a:solidFill>
                <a:hlinkClick r:id="rId2">
                  <a:extLst>
                    <a:ext uri="{A12FA001-AC4F-418D-AE19-62706E023703}">
                      <ahyp:hlinkClr xmlns:ahyp="http://schemas.microsoft.com/office/drawing/2018/hyperlinkcolor" val="tx"/>
                    </a:ext>
                  </a:extLst>
                </a:hlinkClick>
              </a:rPr>
              <a:t>SP-210619</a:t>
            </a:r>
            <a:r>
              <a:rPr lang="en-GB" altLang="zh-CN" u="sng" dirty="0">
                <a:solidFill>
                  <a:schemeClr val="tx1">
                    <a:lumMod val="10000"/>
                  </a:schemeClr>
                </a:solidFill>
              </a:rPr>
              <a:t> from 5G AA</a:t>
            </a:r>
            <a:r>
              <a:rPr lang="en-GB" altLang="zh-CN" dirty="0">
                <a:solidFill>
                  <a:schemeClr val="tx1">
                    <a:lumMod val="10000"/>
                  </a:schemeClr>
                </a:solidFill>
              </a:rPr>
              <a:t>)</a:t>
            </a:r>
            <a:endParaRPr lang="zh-CN" altLang="zh-CN" dirty="0">
              <a:solidFill>
                <a:schemeClr val="tx1">
                  <a:lumMod val="10000"/>
                </a:schemeClr>
              </a:solidFill>
            </a:endParaRPr>
          </a:p>
          <a:p>
            <a:r>
              <a:rPr lang="en-GB" altLang="zh-CN" dirty="0">
                <a:solidFill>
                  <a:schemeClr val="tx1">
                    <a:lumMod val="10000"/>
                  </a:schemeClr>
                </a:solidFill>
              </a:rPr>
              <a:t>One example would be adjusting the different levels for autonomous driving:</a:t>
            </a:r>
            <a:endParaRPr lang="zh-CN" altLang="zh-CN" dirty="0">
              <a:solidFill>
                <a:schemeClr val="tx1">
                  <a:lumMod val="10000"/>
                </a:schemeClr>
              </a:solidFill>
            </a:endParaRPr>
          </a:p>
          <a:p>
            <a:pPr marL="285750" indent="-285750">
              <a:buFont typeface="Arial" panose="020B0604020202020204" pitchFamily="34" charset="0"/>
              <a:buChar char="•"/>
            </a:pPr>
            <a:r>
              <a:rPr lang="en-GB" altLang="zh-CN" dirty="0">
                <a:solidFill>
                  <a:schemeClr val="tx1">
                    <a:lumMod val="10000"/>
                  </a:schemeClr>
                </a:solidFill>
              </a:rPr>
              <a:t>The automaker AF sets the auto-drive level to level 4</a:t>
            </a:r>
            <a:r>
              <a:rPr lang="en-US" altLang="zh-CN" dirty="0">
                <a:solidFill>
                  <a:schemeClr val="tx1">
                    <a:lumMod val="10000"/>
                  </a:schemeClr>
                </a:solidFill>
              </a:rPr>
              <a:t>（</a:t>
            </a:r>
            <a:r>
              <a:rPr lang="en-GB" altLang="zh-CN" dirty="0">
                <a:solidFill>
                  <a:schemeClr val="tx1">
                    <a:lumMod val="10000"/>
                  </a:schemeClr>
                </a:solidFill>
              </a:rPr>
              <a:t>High Driving Automation</a:t>
            </a:r>
            <a:r>
              <a:rPr lang="en-US" altLang="zh-CN" dirty="0">
                <a:solidFill>
                  <a:schemeClr val="tx1">
                    <a:lumMod val="10000"/>
                  </a:schemeClr>
                </a:solidFill>
              </a:rPr>
              <a:t>）</a:t>
            </a:r>
            <a:r>
              <a:rPr lang="en-GB" altLang="zh-CN" dirty="0">
                <a:solidFill>
                  <a:schemeClr val="tx1">
                    <a:lumMod val="10000"/>
                  </a:schemeClr>
                </a:solidFill>
              </a:rPr>
              <a:t>when network connection quality is good enough</a:t>
            </a:r>
            <a:r>
              <a:rPr lang="en-US" altLang="zh-CN" dirty="0">
                <a:solidFill>
                  <a:schemeClr val="tx1">
                    <a:lumMod val="10000"/>
                  </a:schemeClr>
                </a:solidFill>
              </a:rPr>
              <a:t>；</a:t>
            </a:r>
            <a:endParaRPr lang="zh-CN" altLang="zh-CN" dirty="0">
              <a:solidFill>
                <a:schemeClr val="tx1">
                  <a:lumMod val="10000"/>
                </a:schemeClr>
              </a:solidFill>
            </a:endParaRPr>
          </a:p>
          <a:p>
            <a:pPr marL="285750" indent="-285750">
              <a:buFont typeface="Arial" panose="020B0604020202020204" pitchFamily="34" charset="0"/>
              <a:buChar char="•"/>
            </a:pPr>
            <a:r>
              <a:rPr lang="en-GB" altLang="zh-CN" dirty="0">
                <a:solidFill>
                  <a:schemeClr val="tx1">
                    <a:lumMod val="10000"/>
                  </a:schemeClr>
                </a:solidFill>
              </a:rPr>
              <a:t>The automaker AF sets the auto-drive level to level 3 </a:t>
            </a:r>
            <a:r>
              <a:rPr lang="en-US" altLang="zh-CN" dirty="0">
                <a:solidFill>
                  <a:schemeClr val="tx1">
                    <a:lumMod val="10000"/>
                  </a:schemeClr>
                </a:solidFill>
              </a:rPr>
              <a:t>（</a:t>
            </a:r>
            <a:r>
              <a:rPr lang="en-GB" altLang="zh-CN" dirty="0">
                <a:solidFill>
                  <a:schemeClr val="tx1">
                    <a:lumMod val="10000"/>
                  </a:schemeClr>
                </a:solidFill>
              </a:rPr>
              <a:t> Conditional Driving Automation</a:t>
            </a:r>
            <a:r>
              <a:rPr lang="en-US" altLang="zh-CN" dirty="0">
                <a:solidFill>
                  <a:schemeClr val="tx1">
                    <a:lumMod val="10000"/>
                  </a:schemeClr>
                </a:solidFill>
              </a:rPr>
              <a:t>）</a:t>
            </a:r>
            <a:r>
              <a:rPr lang="en-GB" altLang="zh-CN" dirty="0">
                <a:solidFill>
                  <a:schemeClr val="tx1">
                    <a:lumMod val="10000"/>
                  </a:schemeClr>
                </a:solidFill>
              </a:rPr>
              <a:t>when the quality of network connection quality crossed the certain threshold.</a:t>
            </a:r>
            <a:endParaRPr lang="zh-CN" altLang="zh-CN" dirty="0">
              <a:solidFill>
                <a:schemeClr val="tx1">
                  <a:lumMod val="10000"/>
                </a:schemeClr>
              </a:solidFill>
            </a:endParaRPr>
          </a:p>
          <a:p>
            <a:r>
              <a:rPr lang="en-GB" altLang="zh-CN" dirty="0">
                <a:solidFill>
                  <a:schemeClr val="tx1">
                    <a:lumMod val="10000"/>
                  </a:schemeClr>
                </a:solidFill>
              </a:rPr>
              <a:t>In order to better facilitate the autonomous driving, the automaker AF needs two types of information: (assuming autonomous driving is based on the </a:t>
            </a:r>
            <a:r>
              <a:rPr lang="en-GB" altLang="zh-CN" dirty="0" err="1">
                <a:solidFill>
                  <a:schemeClr val="tx1">
                    <a:lumMod val="10000"/>
                  </a:schemeClr>
                </a:solidFill>
              </a:rPr>
              <a:t>uu</a:t>
            </a:r>
            <a:r>
              <a:rPr lang="en-GB" altLang="zh-CN" dirty="0">
                <a:solidFill>
                  <a:schemeClr val="tx1">
                    <a:lumMod val="10000"/>
                  </a:schemeClr>
                </a:solidFill>
              </a:rPr>
              <a:t> link):</a:t>
            </a:r>
            <a:endParaRPr lang="zh-CN" altLang="zh-CN" dirty="0">
              <a:solidFill>
                <a:schemeClr val="tx1">
                  <a:lumMod val="10000"/>
                </a:schemeClr>
              </a:solidFill>
            </a:endParaRPr>
          </a:p>
          <a:p>
            <a:pPr marL="285750" indent="-285750">
              <a:buFont typeface="Arial" panose="020B0604020202020204" pitchFamily="34" charset="0"/>
              <a:buChar char="•"/>
            </a:pPr>
            <a:r>
              <a:rPr lang="en-GB" altLang="zh-CN" dirty="0">
                <a:solidFill>
                  <a:schemeClr val="tx1">
                    <a:lumMod val="10000"/>
                  </a:schemeClr>
                </a:solidFill>
              </a:rPr>
              <a:t>Information X: information from 5G network, which includes richer information than QoS Sustainability Analytics for expected travel path as defined in Clause 6.9, TS 23.288,</a:t>
            </a:r>
            <a:endParaRPr lang="zh-CN" altLang="zh-CN" dirty="0">
              <a:solidFill>
                <a:schemeClr val="tx1">
                  <a:lumMod val="10000"/>
                </a:schemeClr>
              </a:solidFill>
            </a:endParaRPr>
          </a:p>
          <a:p>
            <a:pPr marL="1200150" lvl="2" indent="-285750">
              <a:buFont typeface="Arial" panose="020B0604020202020204" pitchFamily="34" charset="0"/>
              <a:buChar char="•"/>
            </a:pPr>
            <a:r>
              <a:rPr lang="en-GB" altLang="zh-CN" dirty="0">
                <a:solidFill>
                  <a:schemeClr val="tx1">
                    <a:lumMod val="10000"/>
                  </a:schemeClr>
                </a:solidFill>
              </a:rPr>
              <a:t>Different automakers have their own customized information X.</a:t>
            </a:r>
            <a:endParaRPr lang="zh-CN" altLang="zh-CN" dirty="0">
              <a:solidFill>
                <a:schemeClr val="tx1">
                  <a:lumMod val="10000"/>
                </a:schemeClr>
              </a:solidFill>
            </a:endParaRPr>
          </a:p>
          <a:p>
            <a:pPr marL="1200150" lvl="2" indent="-285750">
              <a:buFont typeface="Arial" panose="020B0604020202020204" pitchFamily="34" charset="0"/>
              <a:buChar char="•"/>
            </a:pPr>
            <a:r>
              <a:rPr lang="en-GB" altLang="zh-CN" dirty="0">
                <a:solidFill>
                  <a:schemeClr val="tx1">
                    <a:lumMod val="10000"/>
                  </a:schemeClr>
                </a:solidFill>
              </a:rPr>
              <a:t>In order to guarantee the safety of auto-drive, automakers usually would like to have rich information as much as possible and however operators may not be willing to expose some Information X because this information is critical to user privacy; </a:t>
            </a:r>
            <a:endParaRPr lang="zh-CN" altLang="zh-CN" dirty="0">
              <a:solidFill>
                <a:schemeClr val="tx1">
                  <a:lumMod val="10000"/>
                </a:schemeClr>
              </a:solidFill>
            </a:endParaRPr>
          </a:p>
          <a:p>
            <a:pPr marL="285750" indent="-285750">
              <a:buFont typeface="Arial" panose="020B0604020202020204" pitchFamily="34" charset="0"/>
              <a:buChar char="•"/>
            </a:pPr>
            <a:r>
              <a:rPr lang="en-GB" altLang="zh-CN" dirty="0">
                <a:solidFill>
                  <a:schemeClr val="tx1">
                    <a:lumMod val="10000"/>
                  </a:schemeClr>
                </a:solidFill>
              </a:rPr>
              <a:t>information Z: local information at the vehicles and automaker AF;  </a:t>
            </a:r>
            <a:endParaRPr lang="zh-CN" altLang="en-US" dirty="0"/>
          </a:p>
        </p:txBody>
      </p:sp>
    </p:spTree>
    <p:extLst>
      <p:ext uri="{BB962C8B-B14F-4D97-AF65-F5344CB8AC3E}">
        <p14:creationId xmlns:p14="http://schemas.microsoft.com/office/powerpoint/2010/main" val="2467900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60C47AA-D722-49BE-B755-73733BE86D23}"/>
              </a:ext>
            </a:extLst>
          </p:cNvPr>
          <p:cNvSpPr>
            <a:spLocks noGrp="1"/>
          </p:cNvSpPr>
          <p:nvPr>
            <p:ph type="body" sz="quarter" idx="61"/>
          </p:nvPr>
        </p:nvSpPr>
        <p:spPr/>
        <p:txBody>
          <a:bodyPr/>
          <a:lstStyle/>
          <a:p>
            <a:r>
              <a:rPr lang="en-GB" altLang="zh-CN" b="1" dirty="0">
                <a:solidFill>
                  <a:srgbClr val="0000FF"/>
                </a:solidFill>
              </a:rPr>
              <a:t>Use case for automatic drive(2)</a:t>
            </a:r>
            <a:endParaRPr lang="zh-CN" altLang="en-US" dirty="0"/>
          </a:p>
        </p:txBody>
      </p:sp>
      <p:pic>
        <p:nvPicPr>
          <p:cNvPr id="3" name="图片 2">
            <a:extLst>
              <a:ext uri="{FF2B5EF4-FFF2-40B4-BE49-F238E27FC236}">
                <a16:creationId xmlns:a16="http://schemas.microsoft.com/office/drawing/2014/main" id="{E3A797E4-5E15-4B66-9DF3-1729302A5501}"/>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5452" y="1105498"/>
            <a:ext cx="6122035" cy="5472430"/>
          </a:xfrm>
          <a:prstGeom prst="rect">
            <a:avLst/>
          </a:prstGeom>
          <a:noFill/>
          <a:ln>
            <a:noFill/>
          </a:ln>
        </p:spPr>
      </p:pic>
      <p:sp>
        <p:nvSpPr>
          <p:cNvPr id="4" name="文本框 3">
            <a:extLst>
              <a:ext uri="{FF2B5EF4-FFF2-40B4-BE49-F238E27FC236}">
                <a16:creationId xmlns:a16="http://schemas.microsoft.com/office/drawing/2014/main" id="{8182AA51-BAB2-4959-B10A-A7B980B54146}"/>
              </a:ext>
            </a:extLst>
          </p:cNvPr>
          <p:cNvSpPr txBox="1"/>
          <p:nvPr/>
        </p:nvSpPr>
        <p:spPr>
          <a:xfrm>
            <a:off x="198783" y="1182756"/>
            <a:ext cx="6649278" cy="4985980"/>
          </a:xfrm>
          <a:prstGeom prst="rect">
            <a:avLst/>
          </a:prstGeom>
          <a:noFill/>
        </p:spPr>
        <p:txBody>
          <a:bodyPr wrap="square" rtlCol="0">
            <a:spAutoFit/>
          </a:bodyPr>
          <a:lstStyle/>
          <a:p>
            <a:r>
              <a:rPr lang="en-US" altLang="zh-CN" dirty="0">
                <a:solidFill>
                  <a:schemeClr val="tx1">
                    <a:lumMod val="10000"/>
                  </a:schemeClr>
                </a:solidFill>
              </a:rPr>
              <a:t>The</a:t>
            </a:r>
            <a:r>
              <a:rPr lang="en-GB" altLang="zh-CN" dirty="0">
                <a:solidFill>
                  <a:schemeClr val="tx1">
                    <a:lumMod val="10000"/>
                  </a:schemeClr>
                </a:solidFill>
              </a:rPr>
              <a:t> service agreement between the automaker AF and the operator :</a:t>
            </a:r>
            <a:endParaRPr lang="zh-CN" altLang="zh-CN" dirty="0">
              <a:solidFill>
                <a:schemeClr val="tx1">
                  <a:lumMod val="10000"/>
                </a:schemeClr>
              </a:solidFill>
            </a:endParaRPr>
          </a:p>
          <a:p>
            <a:r>
              <a:rPr lang="en-GB" altLang="zh-CN" dirty="0">
                <a:solidFill>
                  <a:schemeClr val="tx1">
                    <a:lumMod val="10000"/>
                  </a:schemeClr>
                </a:solidFill>
              </a:rPr>
              <a:t>-the automaker AF provides the service demand to the operator:</a:t>
            </a:r>
            <a:endParaRPr lang="zh-CN" altLang="zh-CN" dirty="0">
              <a:solidFill>
                <a:schemeClr val="tx1">
                  <a:lumMod val="10000"/>
                </a:schemeClr>
              </a:solidFill>
            </a:endParaRPr>
          </a:p>
          <a:p>
            <a:pPr marL="285750" lvl="2" indent="-285750">
              <a:buFontTx/>
              <a:buChar char="-"/>
            </a:pPr>
            <a:r>
              <a:rPr lang="en-GB" altLang="zh-CN" sz="1600" dirty="0">
                <a:solidFill>
                  <a:schemeClr val="tx1">
                    <a:lumMod val="10000"/>
                  </a:schemeClr>
                </a:solidFill>
              </a:rPr>
              <a:t>Description of the service demand; or</a:t>
            </a:r>
            <a:endParaRPr lang="zh-CN" altLang="zh-CN" sz="1600" dirty="0">
              <a:solidFill>
                <a:schemeClr val="tx1">
                  <a:lumMod val="10000"/>
                </a:schemeClr>
              </a:solidFill>
            </a:endParaRPr>
          </a:p>
          <a:p>
            <a:pPr marL="285750" lvl="2" indent="-285750">
              <a:buFontTx/>
              <a:buChar char="-"/>
            </a:pPr>
            <a:r>
              <a:rPr lang="en-GB" altLang="zh-CN" sz="1600" dirty="0">
                <a:solidFill>
                  <a:schemeClr val="tx1">
                    <a:lumMod val="10000"/>
                  </a:schemeClr>
                </a:solidFill>
              </a:rPr>
              <a:t>The processing function F(X)</a:t>
            </a:r>
            <a:endParaRPr lang="zh-CN" altLang="zh-CN" sz="1600" dirty="0">
              <a:solidFill>
                <a:schemeClr val="tx1">
                  <a:lumMod val="10000"/>
                </a:schemeClr>
              </a:solidFill>
            </a:endParaRPr>
          </a:p>
          <a:p>
            <a:endParaRPr lang="en-GB" altLang="zh-CN" dirty="0">
              <a:solidFill>
                <a:schemeClr val="tx1">
                  <a:lumMod val="10000"/>
                </a:schemeClr>
              </a:solidFill>
            </a:endParaRPr>
          </a:p>
          <a:p>
            <a:r>
              <a:rPr lang="en-GB" altLang="zh-CN" dirty="0">
                <a:solidFill>
                  <a:schemeClr val="tx1">
                    <a:lumMod val="10000"/>
                  </a:schemeClr>
                </a:solidFill>
              </a:rPr>
              <a:t>The operator could provide information Y to the automaker AF on demand</a:t>
            </a:r>
            <a:r>
              <a:rPr lang="en-US" altLang="zh-CN" dirty="0">
                <a:solidFill>
                  <a:schemeClr val="tx1">
                    <a:lumMod val="10000"/>
                  </a:schemeClr>
                </a:solidFill>
              </a:rPr>
              <a:t>,</a:t>
            </a:r>
            <a:r>
              <a:rPr lang="zh-CN" altLang="en-US" dirty="0">
                <a:solidFill>
                  <a:schemeClr val="tx1">
                    <a:lumMod val="10000"/>
                  </a:schemeClr>
                </a:solidFill>
              </a:rPr>
              <a:t> </a:t>
            </a:r>
            <a:r>
              <a:rPr lang="en-GB" altLang="zh-CN" dirty="0">
                <a:solidFill>
                  <a:schemeClr val="tx1">
                    <a:lumMod val="10000"/>
                  </a:schemeClr>
                </a:solidFill>
              </a:rPr>
              <a:t>Information Y fulfils the following requirement</a:t>
            </a:r>
            <a:r>
              <a:rPr lang="en-US" altLang="zh-CN" dirty="0">
                <a:solidFill>
                  <a:schemeClr val="tx1">
                    <a:lumMod val="10000"/>
                  </a:schemeClr>
                </a:solidFill>
              </a:rPr>
              <a:t>：</a:t>
            </a:r>
            <a:endParaRPr lang="zh-CN" altLang="zh-CN" dirty="0">
              <a:solidFill>
                <a:schemeClr val="tx1">
                  <a:lumMod val="10000"/>
                </a:schemeClr>
              </a:solidFill>
            </a:endParaRPr>
          </a:p>
          <a:p>
            <a:pPr marL="285750" indent="-285750">
              <a:buFontTx/>
              <a:buChar char="-"/>
            </a:pPr>
            <a:r>
              <a:rPr lang="en-GB" altLang="zh-CN" sz="1600" dirty="0">
                <a:solidFill>
                  <a:schemeClr val="tx1">
                    <a:lumMod val="10000"/>
                  </a:schemeClr>
                </a:solidFill>
              </a:rPr>
              <a:t>The automaker AF could use information Y and information Z to achieve autonomous driving</a:t>
            </a:r>
            <a:r>
              <a:rPr lang="en-US" altLang="zh-CN" sz="1600" dirty="0">
                <a:solidFill>
                  <a:schemeClr val="tx1">
                    <a:lumMod val="10000"/>
                  </a:schemeClr>
                </a:solidFill>
              </a:rPr>
              <a:t>；</a:t>
            </a:r>
            <a:endParaRPr lang="zh-CN" altLang="zh-CN" sz="1600" dirty="0">
              <a:solidFill>
                <a:schemeClr val="tx1">
                  <a:lumMod val="10000"/>
                </a:schemeClr>
              </a:solidFill>
            </a:endParaRPr>
          </a:p>
          <a:p>
            <a:pPr marL="285750" indent="-285750">
              <a:buFontTx/>
              <a:buChar char="-"/>
            </a:pPr>
            <a:r>
              <a:rPr lang="en-GB" altLang="zh-CN" sz="1600" dirty="0">
                <a:solidFill>
                  <a:schemeClr val="tx1">
                    <a:lumMod val="10000"/>
                  </a:schemeClr>
                </a:solidFill>
              </a:rPr>
              <a:t>Y= F(X)</a:t>
            </a:r>
            <a:r>
              <a:rPr lang="en-US" altLang="zh-CN" sz="1600" dirty="0">
                <a:solidFill>
                  <a:schemeClr val="tx1">
                    <a:lumMod val="10000"/>
                  </a:schemeClr>
                </a:solidFill>
              </a:rPr>
              <a:t>，</a:t>
            </a:r>
            <a:r>
              <a:rPr lang="en-GB" altLang="zh-CN" sz="1600" dirty="0">
                <a:solidFill>
                  <a:schemeClr val="tx1">
                    <a:lumMod val="10000"/>
                  </a:schemeClr>
                </a:solidFill>
              </a:rPr>
              <a:t>wherein the automaker AF could not or have lots difficulties to deduce X based on the information Y or the processing function F(X)</a:t>
            </a:r>
            <a:r>
              <a:rPr lang="en-US" altLang="zh-CN" sz="1600" dirty="0">
                <a:solidFill>
                  <a:schemeClr val="tx1">
                    <a:lumMod val="10000"/>
                  </a:schemeClr>
                </a:solidFill>
              </a:rPr>
              <a:t>；</a:t>
            </a:r>
          </a:p>
          <a:p>
            <a:pPr marL="285750" indent="-285750">
              <a:buFontTx/>
              <a:buChar char="-"/>
            </a:pPr>
            <a:endParaRPr lang="zh-CN" altLang="zh-CN" dirty="0">
              <a:solidFill>
                <a:schemeClr val="tx1">
                  <a:lumMod val="10000"/>
                </a:schemeClr>
              </a:solidFill>
            </a:endParaRPr>
          </a:p>
          <a:p>
            <a:r>
              <a:rPr lang="en-GB" altLang="zh-CN" dirty="0">
                <a:solidFill>
                  <a:schemeClr val="tx1">
                    <a:lumMod val="10000"/>
                  </a:schemeClr>
                </a:solidFill>
              </a:rPr>
              <a:t>The processing function F(X) could be</a:t>
            </a:r>
            <a:endParaRPr lang="zh-CN" altLang="zh-CN" dirty="0">
              <a:solidFill>
                <a:schemeClr val="tx1">
                  <a:lumMod val="10000"/>
                </a:schemeClr>
              </a:solidFill>
            </a:endParaRPr>
          </a:p>
          <a:p>
            <a:pPr marL="285750" indent="-285750">
              <a:buFontTx/>
              <a:buChar char="-"/>
            </a:pPr>
            <a:r>
              <a:rPr lang="en-GB" altLang="zh-CN" sz="1600" dirty="0">
                <a:solidFill>
                  <a:schemeClr val="tx1">
                    <a:lumMod val="10000"/>
                  </a:schemeClr>
                </a:solidFill>
              </a:rPr>
              <a:t>Provided by the automaker AF;</a:t>
            </a:r>
            <a:endParaRPr lang="zh-CN" altLang="zh-CN" sz="1600" dirty="0">
              <a:solidFill>
                <a:schemeClr val="tx1">
                  <a:lumMod val="10000"/>
                </a:schemeClr>
              </a:solidFill>
            </a:endParaRPr>
          </a:p>
          <a:p>
            <a:pPr marL="285750" indent="-285750">
              <a:buFontTx/>
              <a:buChar char="-"/>
            </a:pPr>
            <a:r>
              <a:rPr lang="en-GB" altLang="zh-CN" sz="1600" dirty="0">
                <a:solidFill>
                  <a:schemeClr val="tx1">
                    <a:lumMod val="10000"/>
                  </a:schemeClr>
                </a:solidFill>
              </a:rPr>
              <a:t>Derived by the operator based on the service demand of the automaker AF; or</a:t>
            </a:r>
            <a:endParaRPr lang="zh-CN" altLang="zh-CN" sz="1600" dirty="0">
              <a:solidFill>
                <a:schemeClr val="tx1">
                  <a:lumMod val="10000"/>
                </a:schemeClr>
              </a:solidFill>
            </a:endParaRPr>
          </a:p>
          <a:p>
            <a:pPr marL="285750" indent="-285750">
              <a:buFontTx/>
              <a:buChar char="-"/>
            </a:pPr>
            <a:r>
              <a:rPr lang="en-GB" altLang="zh-CN" sz="1600" dirty="0">
                <a:solidFill>
                  <a:schemeClr val="tx1">
                    <a:lumMod val="10000"/>
                  </a:schemeClr>
                </a:solidFill>
              </a:rPr>
              <a:t>jointly designed between the automaker and the operator without exposing any critical information to each other (see reference [1] for example).</a:t>
            </a:r>
            <a:endParaRPr lang="zh-CN" altLang="en-US" sz="1600" dirty="0"/>
          </a:p>
        </p:txBody>
      </p:sp>
    </p:spTree>
    <p:extLst>
      <p:ext uri="{BB962C8B-B14F-4D97-AF65-F5344CB8AC3E}">
        <p14:creationId xmlns:p14="http://schemas.microsoft.com/office/powerpoint/2010/main" val="2057018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D54EBAE-31F5-4FC8-8CBB-7358CD20326F}"/>
              </a:ext>
            </a:extLst>
          </p:cNvPr>
          <p:cNvSpPr>
            <a:spLocks noGrp="1"/>
          </p:cNvSpPr>
          <p:nvPr>
            <p:ph type="body" sz="quarter" idx="61"/>
          </p:nvPr>
        </p:nvSpPr>
        <p:spPr/>
        <p:txBody>
          <a:bodyPr/>
          <a:lstStyle/>
          <a:p>
            <a:r>
              <a:rPr lang="en-US" altLang="zh-CN" b="1" dirty="0">
                <a:solidFill>
                  <a:srgbClr val="0000FF"/>
                </a:solidFill>
              </a:rPr>
              <a:t>U</a:t>
            </a:r>
            <a:r>
              <a:rPr lang="en-GB" altLang="zh-CN" b="1" dirty="0">
                <a:solidFill>
                  <a:srgbClr val="0000FF"/>
                </a:solidFill>
              </a:rPr>
              <a:t>se case for service recommendation</a:t>
            </a:r>
            <a:endParaRPr lang="zh-CN" altLang="en-US" dirty="0">
              <a:solidFill>
                <a:srgbClr val="0000FF"/>
              </a:solidFill>
            </a:endParaRPr>
          </a:p>
        </p:txBody>
      </p:sp>
      <p:pic>
        <p:nvPicPr>
          <p:cNvPr id="4" name="图片 3">
            <a:extLst>
              <a:ext uri="{FF2B5EF4-FFF2-40B4-BE49-F238E27FC236}">
                <a16:creationId xmlns:a16="http://schemas.microsoft.com/office/drawing/2014/main" id="{1100CD66-8A64-48C6-8160-FB168B98D588}"/>
              </a:ext>
            </a:extLst>
          </p:cNvPr>
          <p:cNvPicPr/>
          <p:nvPr/>
        </p:nvPicPr>
        <p:blipFill>
          <a:blip r:embed="rId2"/>
          <a:stretch>
            <a:fillRect/>
          </a:stretch>
        </p:blipFill>
        <p:spPr>
          <a:xfrm>
            <a:off x="1991373" y="1018430"/>
            <a:ext cx="6874332" cy="5629072"/>
          </a:xfrm>
          <a:prstGeom prst="rect">
            <a:avLst/>
          </a:prstGeom>
        </p:spPr>
      </p:pic>
    </p:spTree>
    <p:extLst>
      <p:ext uri="{BB962C8B-B14F-4D97-AF65-F5344CB8AC3E}">
        <p14:creationId xmlns:p14="http://schemas.microsoft.com/office/powerpoint/2010/main" val="1753071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E47DB6D-0455-41B7-8426-CA37E08FD9CE}"/>
              </a:ext>
            </a:extLst>
          </p:cNvPr>
          <p:cNvSpPr>
            <a:spLocks noGrp="1"/>
          </p:cNvSpPr>
          <p:nvPr>
            <p:ph type="body" sz="quarter" idx="61"/>
          </p:nvPr>
        </p:nvSpPr>
        <p:spPr>
          <a:xfrm>
            <a:off x="272509" y="299951"/>
            <a:ext cx="9194219" cy="456860"/>
          </a:xfrm>
        </p:spPr>
        <p:txBody>
          <a:bodyPr/>
          <a:lstStyle/>
          <a:p>
            <a:r>
              <a:rPr lang="en-US" altLang="zh-CN" dirty="0">
                <a:solidFill>
                  <a:srgbClr val="0000FF"/>
                </a:solidFill>
              </a:rPr>
              <a:t>Proposal </a:t>
            </a:r>
            <a:endParaRPr lang="zh-CN" altLang="en-US" dirty="0">
              <a:solidFill>
                <a:srgbClr val="0000FF"/>
              </a:solidFill>
            </a:endParaRPr>
          </a:p>
        </p:txBody>
      </p:sp>
      <p:sp>
        <p:nvSpPr>
          <p:cNvPr id="3" name="文本框 2">
            <a:extLst>
              <a:ext uri="{FF2B5EF4-FFF2-40B4-BE49-F238E27FC236}">
                <a16:creationId xmlns:a16="http://schemas.microsoft.com/office/drawing/2014/main" id="{23ACD6F3-491C-4F02-8FEE-B71328A863DB}"/>
              </a:ext>
            </a:extLst>
          </p:cNvPr>
          <p:cNvSpPr txBox="1"/>
          <p:nvPr/>
        </p:nvSpPr>
        <p:spPr>
          <a:xfrm>
            <a:off x="516835" y="1351722"/>
            <a:ext cx="9839739" cy="5078313"/>
          </a:xfrm>
          <a:prstGeom prst="rect">
            <a:avLst/>
          </a:prstGeom>
          <a:noFill/>
        </p:spPr>
        <p:txBody>
          <a:bodyPr wrap="square" rtlCol="0">
            <a:spAutoFit/>
          </a:bodyPr>
          <a:lstStyle/>
          <a:p>
            <a:r>
              <a:rPr lang="en-GB" altLang="zh-CN" dirty="0">
                <a:solidFill>
                  <a:schemeClr val="tx1">
                    <a:lumMod val="10000"/>
                  </a:schemeClr>
                </a:solidFill>
              </a:rPr>
              <a:t>With proper protection of critical information exposed, the third party and the operator would have more willingness to share data between each other and provide better user service experience.</a:t>
            </a:r>
          </a:p>
          <a:p>
            <a:r>
              <a:rPr lang="en-US" altLang="zh-CN" dirty="0">
                <a:solidFill>
                  <a:schemeClr val="tx1">
                    <a:lumMod val="10000"/>
                  </a:schemeClr>
                </a:solidFill>
              </a:rPr>
              <a:t>It is proposed to:</a:t>
            </a:r>
            <a:endParaRPr lang="zh-CN" altLang="zh-CN" dirty="0">
              <a:solidFill>
                <a:schemeClr val="tx1">
                  <a:lumMod val="10000"/>
                </a:schemeClr>
              </a:solidFill>
            </a:endParaRPr>
          </a:p>
          <a:p>
            <a:pPr marL="285750" indent="-285750">
              <a:buFont typeface="Arial" panose="020B0604020202020204" pitchFamily="34" charset="0"/>
              <a:buChar char="•"/>
            </a:pPr>
            <a:r>
              <a:rPr lang="en-GB" altLang="zh-CN" dirty="0">
                <a:solidFill>
                  <a:schemeClr val="tx1">
                    <a:lumMod val="10000"/>
                  </a:schemeClr>
                </a:solidFill>
              </a:rPr>
              <a:t>approve the mini WID </a:t>
            </a:r>
            <a:r>
              <a:rPr lang="en-US" altLang="zh-CN" dirty="0">
                <a:solidFill>
                  <a:schemeClr val="tx1">
                    <a:lumMod val="10000"/>
                  </a:schemeClr>
                </a:solidFill>
              </a:rPr>
              <a:t> and </a:t>
            </a:r>
            <a:r>
              <a:rPr lang="en-GB" altLang="zh-CN" dirty="0">
                <a:solidFill>
                  <a:schemeClr val="tx1">
                    <a:lumMod val="10000"/>
                  </a:schemeClr>
                </a:solidFill>
              </a:rPr>
              <a:t>update SA1 specification to support network exposure capability enhancement with critical information preserving</a:t>
            </a:r>
            <a:r>
              <a:rPr lang="zh-CN" altLang="en-US" dirty="0">
                <a:solidFill>
                  <a:schemeClr val="tx1">
                    <a:lumMod val="10000"/>
                  </a:schemeClr>
                </a:solidFill>
              </a:rPr>
              <a:t>：</a:t>
            </a:r>
            <a:endParaRPr lang="en-GB" altLang="zh-CN" dirty="0">
              <a:solidFill>
                <a:schemeClr val="tx1">
                  <a:lumMod val="10000"/>
                </a:schemeClr>
              </a:solidFill>
            </a:endParaRPr>
          </a:p>
          <a:p>
            <a:pPr marL="742950" lvl="1" indent="-285750">
              <a:buFont typeface="Arial" panose="020B0604020202020204" pitchFamily="34" charset="0"/>
              <a:buChar char="•"/>
            </a:pPr>
            <a:r>
              <a:rPr lang="en-US" altLang="zh-CN" dirty="0">
                <a:solidFill>
                  <a:schemeClr val="tx1">
                    <a:lumMod val="10000"/>
                  </a:schemeClr>
                </a:solidFill>
              </a:rPr>
              <a:t>It shall be ensured that the 3GPP services/capabilities are not disclosed to unauthorized parties and that network information (avoid e.g. trackable and traceable information of the 3GPP network) is concealed subject to operator policy, service agreement between operator and 3rd party and user consent. </a:t>
            </a:r>
          </a:p>
          <a:p>
            <a:pPr marL="742950" lvl="1" indent="-285750">
              <a:buFont typeface="Arial" panose="020B0604020202020204" pitchFamily="34" charset="0"/>
              <a:buChar char="•"/>
            </a:pPr>
            <a:r>
              <a:rPr lang="en-US" altLang="zh-CN" dirty="0">
                <a:solidFill>
                  <a:schemeClr val="tx1">
                    <a:lumMod val="10000"/>
                  </a:schemeClr>
                </a:solidFill>
              </a:rPr>
              <a:t>Support for preserving critical information exposed to a 3rd party </a:t>
            </a:r>
          </a:p>
          <a:p>
            <a:pPr marL="1200150" lvl="2" indent="-285750">
              <a:buFont typeface="Arial" panose="020B0604020202020204" pitchFamily="34" charset="0"/>
              <a:buChar char="•"/>
            </a:pPr>
            <a:r>
              <a:rPr lang="en-US" altLang="zh-CN" dirty="0">
                <a:solidFill>
                  <a:schemeClr val="tx1">
                    <a:lumMod val="10000"/>
                  </a:schemeClr>
                </a:solidFill>
              </a:rPr>
              <a:t>The 5G network shall support means to negotiate with the authorized third party the type of information exposed and the corresponding concealing function, subject to user consent operator policy, service agreement between operator and 3rd party.</a:t>
            </a:r>
          </a:p>
          <a:p>
            <a:pPr marL="1200150" lvl="2" indent="-285750">
              <a:buFont typeface="Arial" panose="020B0604020202020204" pitchFamily="34" charset="0"/>
              <a:buChar char="•"/>
            </a:pPr>
            <a:r>
              <a:rPr lang="en-US" altLang="zh-CN" dirty="0">
                <a:solidFill>
                  <a:schemeClr val="tx1">
                    <a:lumMod val="10000"/>
                  </a:schemeClr>
                </a:solidFill>
              </a:rPr>
              <a:t>Additionally, the 3GPP Core Network shall be able to inform the 3rd party service provider about the charging policy that will be applied to the 3rd party service provider for exposing the critical information concealed by the concealing function negotiated above.</a:t>
            </a:r>
          </a:p>
          <a:p>
            <a:pPr marL="742950" lvl="1" indent="-285750">
              <a:buFont typeface="Arial" panose="020B0604020202020204" pitchFamily="34" charset="0"/>
              <a:buChar char="•"/>
            </a:pPr>
            <a:endParaRPr lang="zh-CN" altLang="zh-CN" dirty="0">
              <a:solidFill>
                <a:schemeClr val="tx1">
                  <a:lumMod val="10000"/>
                </a:schemeClr>
              </a:solidFill>
            </a:endParaRPr>
          </a:p>
          <a:p>
            <a:endParaRPr lang="zh-CN" altLang="en-US" dirty="0">
              <a:solidFill>
                <a:schemeClr val="tx1">
                  <a:lumMod val="10000"/>
                </a:schemeClr>
              </a:solidFill>
            </a:endParaRPr>
          </a:p>
        </p:txBody>
      </p:sp>
    </p:spTree>
    <p:extLst>
      <p:ext uri="{BB962C8B-B14F-4D97-AF65-F5344CB8AC3E}">
        <p14:creationId xmlns:p14="http://schemas.microsoft.com/office/powerpoint/2010/main" val="10344146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6BFC4FE-17DD-4C6E-B6F4-389D217D39B4}"/>
              </a:ext>
            </a:extLst>
          </p:cNvPr>
          <p:cNvSpPr>
            <a:spLocks noGrp="1"/>
          </p:cNvSpPr>
          <p:nvPr>
            <p:ph type="body" sz="quarter" idx="58"/>
          </p:nvPr>
        </p:nvSpPr>
        <p:spPr>
          <a:xfrm>
            <a:off x="818620" y="4941984"/>
            <a:ext cx="9160221" cy="322743"/>
          </a:xfrm>
        </p:spPr>
        <p:txBody>
          <a:bodyPr/>
          <a:lstStyle/>
          <a:p>
            <a:r>
              <a:rPr lang="en-US" dirty="0"/>
              <a:t>www.vivo.com</a:t>
            </a:r>
          </a:p>
        </p:txBody>
      </p:sp>
    </p:spTree>
    <p:extLst>
      <p:ext uri="{BB962C8B-B14F-4D97-AF65-F5344CB8AC3E}">
        <p14:creationId xmlns:p14="http://schemas.microsoft.com/office/powerpoint/2010/main" val="653371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E47DB6D-0455-41B7-8426-CA37E08FD9CE}"/>
              </a:ext>
            </a:extLst>
          </p:cNvPr>
          <p:cNvSpPr>
            <a:spLocks noGrp="1"/>
          </p:cNvSpPr>
          <p:nvPr>
            <p:ph type="body" sz="quarter" idx="61"/>
          </p:nvPr>
        </p:nvSpPr>
        <p:spPr>
          <a:xfrm>
            <a:off x="272509" y="299951"/>
            <a:ext cx="9194219" cy="456860"/>
          </a:xfrm>
        </p:spPr>
        <p:txBody>
          <a:bodyPr/>
          <a:lstStyle/>
          <a:p>
            <a:r>
              <a:rPr lang="en-US" altLang="zh-CN" dirty="0">
                <a:solidFill>
                  <a:srgbClr val="0000FF"/>
                </a:solidFill>
              </a:rPr>
              <a:t>R</a:t>
            </a:r>
            <a:r>
              <a:rPr lang="en-US" altLang="zh-CN">
                <a:solidFill>
                  <a:srgbClr val="0000FF"/>
                </a:solidFill>
              </a:rPr>
              <a:t>eference </a:t>
            </a:r>
            <a:endParaRPr lang="zh-CN" altLang="en-US" dirty="0">
              <a:solidFill>
                <a:srgbClr val="0000FF"/>
              </a:solidFill>
            </a:endParaRPr>
          </a:p>
        </p:txBody>
      </p:sp>
      <p:sp>
        <p:nvSpPr>
          <p:cNvPr id="3" name="文本框 2">
            <a:extLst>
              <a:ext uri="{FF2B5EF4-FFF2-40B4-BE49-F238E27FC236}">
                <a16:creationId xmlns:a16="http://schemas.microsoft.com/office/drawing/2014/main" id="{23ACD6F3-491C-4F02-8FEE-B71328A863DB}"/>
              </a:ext>
            </a:extLst>
          </p:cNvPr>
          <p:cNvSpPr txBox="1"/>
          <p:nvPr/>
        </p:nvSpPr>
        <p:spPr>
          <a:xfrm>
            <a:off x="516835" y="1351722"/>
            <a:ext cx="9839739" cy="1200329"/>
          </a:xfrm>
          <a:prstGeom prst="rect">
            <a:avLst/>
          </a:prstGeom>
          <a:noFill/>
        </p:spPr>
        <p:txBody>
          <a:bodyPr wrap="square" rtlCol="0">
            <a:spAutoFit/>
          </a:bodyPr>
          <a:lstStyle/>
          <a:p>
            <a:r>
              <a:rPr lang="en-GB" altLang="zh-CN" dirty="0">
                <a:solidFill>
                  <a:schemeClr val="tx1">
                    <a:lumMod val="10000"/>
                  </a:schemeClr>
                </a:solidFill>
              </a:rPr>
              <a:t>[1]	</a:t>
            </a:r>
            <a:r>
              <a:rPr lang="en-GB" altLang="zh-CN" dirty="0" err="1">
                <a:solidFill>
                  <a:schemeClr val="tx1">
                    <a:lumMod val="10000"/>
                  </a:schemeClr>
                </a:solidFill>
              </a:rPr>
              <a:t>Yifei</a:t>
            </a:r>
            <a:r>
              <a:rPr lang="en-GB" altLang="zh-CN" dirty="0">
                <a:solidFill>
                  <a:schemeClr val="tx1">
                    <a:lumMod val="10000"/>
                  </a:schemeClr>
                </a:solidFill>
              </a:rPr>
              <a:t> Zhang, Hao Zhu. Deep Neural Network for Collaborative Machine Learning with Additively Homomorphic </a:t>
            </a:r>
            <a:r>
              <a:rPr lang="en-GB" altLang="zh-CN" dirty="0" err="1">
                <a:solidFill>
                  <a:schemeClr val="tx1">
                    <a:lumMod val="10000"/>
                  </a:schemeClr>
                </a:solidFill>
              </a:rPr>
              <a:t>Encryption.IJCAI</a:t>
            </a:r>
            <a:r>
              <a:rPr lang="en-GB" altLang="zh-CN" dirty="0">
                <a:solidFill>
                  <a:schemeClr val="tx1">
                    <a:lumMod val="10000"/>
                  </a:schemeClr>
                </a:solidFill>
              </a:rPr>
              <a:t> FL Workshop 2019</a:t>
            </a:r>
            <a:endParaRPr lang="zh-CN" altLang="zh-CN" dirty="0">
              <a:solidFill>
                <a:schemeClr val="tx1">
                  <a:lumMod val="10000"/>
                </a:schemeClr>
              </a:solidFill>
            </a:endParaRPr>
          </a:p>
          <a:p>
            <a:pPr marL="742950" lvl="1" indent="-285750">
              <a:buFont typeface="Arial" panose="020B0604020202020204" pitchFamily="34" charset="0"/>
              <a:buChar char="•"/>
            </a:pPr>
            <a:endParaRPr lang="zh-CN" altLang="zh-CN" dirty="0">
              <a:solidFill>
                <a:schemeClr val="tx1">
                  <a:lumMod val="10000"/>
                </a:schemeClr>
              </a:solidFill>
            </a:endParaRPr>
          </a:p>
          <a:p>
            <a:endParaRPr lang="zh-CN" altLang="en-US" dirty="0">
              <a:solidFill>
                <a:schemeClr val="tx1">
                  <a:lumMod val="10000"/>
                </a:schemeClr>
              </a:solidFill>
            </a:endParaRPr>
          </a:p>
        </p:txBody>
      </p:sp>
    </p:spTree>
    <p:extLst>
      <p:ext uri="{BB962C8B-B14F-4D97-AF65-F5344CB8AC3E}">
        <p14:creationId xmlns:p14="http://schemas.microsoft.com/office/powerpoint/2010/main" val="1882949223"/>
      </p:ext>
    </p:extLst>
  </p:cSld>
  <p:clrMapOvr>
    <a:masterClrMapping/>
  </p:clrMapOvr>
</p:sld>
</file>

<file path=ppt/theme/theme1.xml><?xml version="1.0" encoding="utf-8"?>
<a:theme xmlns:a="http://schemas.openxmlformats.org/drawingml/2006/main" name="Office 主题​​">
  <a:themeElements>
    <a:clrScheme name="自定义 3">
      <a:dk1>
        <a:srgbClr val="F2F2F2"/>
      </a:dk1>
      <a:lt1>
        <a:srgbClr val="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2149</TotalTime>
  <Words>824</Words>
  <Application>Microsoft Office PowerPoint</Application>
  <PresentationFormat>宽屏</PresentationFormat>
  <Paragraphs>49</Paragraphs>
  <Slides>8</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8</vt:i4>
      </vt:variant>
    </vt:vector>
  </HeadingPairs>
  <TitlesOfParts>
    <vt:vector size="20" baseType="lpstr">
      <vt:lpstr>Helvetica Neue Medium</vt:lpstr>
      <vt:lpstr>vivo type CNS</vt:lpstr>
      <vt:lpstr>vivo type CN简 Bold</vt:lpstr>
      <vt:lpstr>vivo type CN简 Regular</vt:lpstr>
      <vt:lpstr>等线</vt:lpstr>
      <vt:lpstr>等线 Light</vt:lpstr>
      <vt:lpstr>方正兰亭黑简体</vt:lpstr>
      <vt:lpstr>宋体</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Hang YU (Hank)</dc:creator>
  <cp:lastModifiedBy>Yanchao Kang</cp:lastModifiedBy>
  <cp:revision>218</cp:revision>
  <dcterms:created xsi:type="dcterms:W3CDTF">2022-01-19T07:22:47Z</dcterms:created>
  <dcterms:modified xsi:type="dcterms:W3CDTF">2022-08-12T08:57:44Z</dcterms:modified>
</cp:coreProperties>
</file>