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1"/>
  </p:notesMasterIdLst>
  <p:handoutMasterIdLst>
    <p:handoutMasterId r:id="rId12"/>
  </p:handoutMasterIdLst>
  <p:sldIdLst>
    <p:sldId id="1503" r:id="rId2"/>
    <p:sldId id="1510" r:id="rId3"/>
    <p:sldId id="1509" r:id="rId4"/>
    <p:sldId id="1511" r:id="rId5"/>
    <p:sldId id="1513" r:id="rId6"/>
    <p:sldId id="1508" r:id="rId7"/>
    <p:sldId id="1515" r:id="rId8"/>
    <p:sldId id="1512" r:id="rId9"/>
    <p:sldId id="1514" r:id="rId10"/>
  </p:sldIdLst>
  <p:sldSz cx="9144000" cy="5143500" type="screen16x9"/>
  <p:notesSz cx="6797675" cy="9872663"/>
  <p:defaultTextStyle>
    <a:defPPr>
      <a:defRPr lang="fr-FR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162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  <p15:guide id="3" orient="horz" pos="3110">
          <p15:clr>
            <a:srgbClr val="A4A3A4"/>
          </p15:clr>
        </p15:guide>
        <p15:guide id="4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Thierry Berisot" initials="TB [23]" lastIdx="1" clrIdx="0"/>
  <p:cmAuthor id="2" name="Jerome Bell" initials="JB" lastIdx="9" clrIdx="1"/>
  <p:cmAuthor id="3" name="Thierry Berisot" initials="TB [8]" lastIdx="1" clrIdx="2"/>
  <p:cmAuthor id="4" name="Thierry Berisot" initials="TB [9]" lastIdx="1" clrIdx="3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7F92C"/>
    <a:srgbClr val="F89646"/>
    <a:srgbClr val="FCDDCF"/>
    <a:srgbClr val="FDEFE9"/>
    <a:srgbClr val="C0504D"/>
    <a:srgbClr val="E8D0D0"/>
    <a:srgbClr val="F5E9E9"/>
    <a:srgbClr val="EFF4EA"/>
    <a:srgbClr val="9CBB5A"/>
    <a:srgbClr val="DEE8D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8EC20E35-A176-4012-BC5E-935CFFF8708E}" styleName="Medium Style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039" autoAdjust="0"/>
    <p:restoredTop sz="93787" autoAdjust="0"/>
  </p:normalViewPr>
  <p:slideViewPr>
    <p:cSldViewPr>
      <p:cViewPr varScale="1">
        <p:scale>
          <a:sx n="114" d="100"/>
          <a:sy n="114" d="100"/>
        </p:scale>
        <p:origin x="1104" y="168"/>
      </p:cViewPr>
      <p:guideLst>
        <p:guide orient="horz" pos="2160"/>
        <p:guide pos="2880"/>
        <p:guide orient="horz" pos="1620"/>
      </p:guideLst>
    </p:cSldViewPr>
  </p:slideViewPr>
  <p:outlineViewPr>
    <p:cViewPr>
      <p:scale>
        <a:sx n="33" d="100"/>
        <a:sy n="33" d="100"/>
      </p:scale>
      <p:origin x="0" y="-331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-1666"/>
    </p:cViewPr>
  </p:sorterViewPr>
  <p:notesViewPr>
    <p:cSldViewPr>
      <p:cViewPr varScale="1">
        <p:scale>
          <a:sx n="46" d="100"/>
          <a:sy n="46" d="100"/>
        </p:scale>
        <p:origin x="2808" y="29"/>
      </p:cViewPr>
      <p:guideLst>
        <p:guide orient="horz" pos="2880"/>
        <p:guide pos="2160"/>
        <p:guide orient="horz" pos="3110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notesMaster" Target="notesMasters/notesMaster1.xml"/><Relationship Id="rId12" Type="http://schemas.openxmlformats.org/officeDocument/2006/relationships/handoutMaster" Target="handoutMasters/handoutMaster1.xml"/><Relationship Id="rId13" Type="http://schemas.openxmlformats.org/officeDocument/2006/relationships/commentAuthors" Target="commentAuthors.xml"/><Relationship Id="rId14" Type="http://schemas.openxmlformats.org/officeDocument/2006/relationships/presProps" Target="presProps.xml"/><Relationship Id="rId15" Type="http://schemas.openxmlformats.org/officeDocument/2006/relationships/viewProps" Target="viewProps.xml"/><Relationship Id="rId16" Type="http://schemas.openxmlformats.org/officeDocument/2006/relationships/theme" Target="theme/theme1.xml"/><Relationship Id="rId17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fr-FR" dirty="0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1C419B2F-358F-49E8-AA4C-3CCBF980E92D}" type="datetimeFigureOut">
              <a:rPr lang="fr-FR"/>
              <a:pPr>
                <a:defRPr/>
              </a:pPr>
              <a:t>28/04/2022</a:t>
            </a:fld>
            <a:endParaRPr lang="fr-FR" dirty="0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"/>
          </p:nvPr>
        </p:nvSpPr>
        <p:spPr>
          <a:xfrm>
            <a:off x="0" y="9377316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fr-FR" dirty="0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>
          <a:xfrm>
            <a:off x="3850443" y="9377316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5EA41666-3582-438F-AF1B-B5FBB2EC317F}" type="slidenum">
              <a:rPr lang="fr-FR"/>
              <a:pPr>
                <a:defRPr/>
              </a:pPr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79521984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fr-FR" dirty="0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3A0DADF3-1C88-41A0-B138-876CB3C20240}" type="datetimeFigureOut">
              <a:rPr lang="fr-FR"/>
              <a:pPr>
                <a:defRPr/>
              </a:pPr>
              <a:t>28/04/2022</a:t>
            </a:fld>
            <a:endParaRPr lang="fr-FR" dirty="0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07950" y="739775"/>
            <a:ext cx="6581775" cy="370363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fr-FR" noProof="0" dirty="0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79768" y="4689515"/>
            <a:ext cx="5438140" cy="444269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 noProof="0"/>
              <a:t>Modifiez les styles du texte du masque</a:t>
            </a:r>
          </a:p>
          <a:p>
            <a:pPr lvl="1"/>
            <a:r>
              <a:rPr lang="fr-FR" noProof="0"/>
              <a:t>Deuxième niveau</a:t>
            </a:r>
          </a:p>
          <a:p>
            <a:pPr lvl="2"/>
            <a:r>
              <a:rPr lang="fr-FR" noProof="0"/>
              <a:t>Troisième niveau</a:t>
            </a:r>
          </a:p>
          <a:p>
            <a:pPr lvl="3"/>
            <a:r>
              <a:rPr lang="fr-FR" noProof="0"/>
              <a:t>Quatrième niveau</a:t>
            </a:r>
          </a:p>
          <a:p>
            <a:pPr lvl="4"/>
            <a:r>
              <a:rPr lang="fr-FR" noProof="0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9377316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50443" y="9377316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2A602E30-61EE-4150-94DB-FBB717E710B3}" type="slidenum">
              <a:rPr lang="fr-FR"/>
              <a:pPr>
                <a:defRPr/>
              </a:pPr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99645607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360912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1" y="1597825"/>
            <a:ext cx="7772400" cy="1102519"/>
          </a:xfrm>
        </p:spPr>
        <p:txBody>
          <a:bodyPr/>
          <a:lstStyle/>
          <a:p>
            <a:r>
              <a:rPr lang="fr-FR"/>
              <a:t>Cliquez pour modifier le style du titre</a:t>
            </a:r>
            <a:endParaRPr lang="fr-BE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619673" y="2149078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dirty="0"/>
              <a:t>Cliquez pour modifier le style des sous-titres du masque</a:t>
            </a:r>
            <a:endParaRPr lang="fr-BE" dirty="0"/>
          </a:p>
        </p:txBody>
      </p:sp>
    </p:spTree>
    <p:extLst>
      <p:ext uri="{BB962C8B-B14F-4D97-AF65-F5344CB8AC3E}">
        <p14:creationId xmlns:p14="http://schemas.microsoft.com/office/powerpoint/2010/main" val="1567804149"/>
      </p:ext>
    </p:extLst>
  </p:cSld>
  <p:clrMapOvr>
    <a:masterClrMapping/>
  </p:clrMapOvr>
  <p:hf hdr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80944070"/>
      </p:ext>
    </p:extLst>
  </p:cSld>
  <p:clrMapOvr>
    <a:masterClrMapping/>
  </p:clrMapOvr>
  <p:hf hdr="0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-3924942" y="7044933"/>
            <a:ext cx="1439862" cy="273844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sz="900">
                <a:latin typeface="+mn-lt"/>
                <a:cs typeface="+mn-cs"/>
              </a:defRPr>
            </a:lvl1pPr>
          </a:lstStyle>
          <a:p>
            <a:pPr>
              <a:defRPr/>
            </a:pPr>
            <a:fld id="{B843D4B4-55EE-47AE-9227-24BAD3C53284}" type="slidenum">
              <a:rPr lang="fr-BE"/>
              <a:pPr>
                <a:defRPr/>
              </a:pPr>
              <a:t>‹#›</a:t>
            </a:fld>
            <a:endParaRPr lang="fr-BE" dirty="0"/>
          </a:p>
        </p:txBody>
      </p:sp>
      <p:sp>
        <p:nvSpPr>
          <p:cNvPr id="18" name="Espace réservé du numéro de diapositive 5"/>
          <p:cNvSpPr txBox="1">
            <a:spLocks/>
          </p:cNvSpPr>
          <p:nvPr userDrawn="1"/>
        </p:nvSpPr>
        <p:spPr>
          <a:xfrm>
            <a:off x="35496" y="4964210"/>
            <a:ext cx="539552" cy="173310"/>
          </a:xfrm>
          <a:prstGeom prst="rect">
            <a:avLst/>
          </a:prstGeom>
        </p:spPr>
        <p:txBody>
          <a:bodyPr/>
          <a:lstStyle>
            <a:defPPr>
              <a:defRPr lang="fr-FR"/>
            </a:defPPr>
            <a:lvl1pPr algn="l" rtl="0" fontAlgn="auto">
              <a:spcBef>
                <a:spcPts val="0"/>
              </a:spcBef>
              <a:spcAft>
                <a:spcPts val="0"/>
              </a:spcAft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pPr>
              <a:defRPr/>
            </a:pPr>
            <a:fld id="{B843D4B4-55EE-47AE-9227-24BAD3C53284}" type="slidenum">
              <a:rPr lang="fr-BE" sz="600" smtClean="0">
                <a:solidFill>
                  <a:schemeClr val="bg1">
                    <a:lumMod val="50000"/>
                  </a:schemeClr>
                </a:solidFill>
              </a:rPr>
              <a:pPr>
                <a:defRPr/>
              </a:pPr>
              <a:t>‹#›</a:t>
            </a:fld>
            <a:endParaRPr lang="fr-BE" sz="600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2" r:id="rId1"/>
    <p:sldLayoutId id="2147483731" r:id="rId2"/>
    <p:sldLayoutId id="2147483732" r:id="rId3"/>
  </p:sldLayoutIdLst>
  <p:hf sldNum="0"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kern="1200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Calibri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Calibri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Calibri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altLang="ko-KR" sz="2800" b="1" dirty="0">
                <a:solidFill>
                  <a:srgbClr val="002060"/>
                </a:solidFill>
              </a:rPr>
              <a:t>Motivation </a:t>
            </a:r>
            <a:r>
              <a:rPr lang="en-US" altLang="ko-KR" sz="2800" b="1" dirty="0" smtClean="0">
                <a:solidFill>
                  <a:srgbClr val="002060"/>
                </a:solidFill>
              </a:rPr>
              <a:t>for a SID </a:t>
            </a:r>
            <a:r>
              <a:rPr lang="en-US" altLang="ko-KR" sz="2800" b="1" dirty="0" smtClean="0">
                <a:solidFill>
                  <a:srgbClr val="002060"/>
                </a:solidFill>
              </a:rPr>
              <a:t>on</a:t>
            </a:r>
            <a:r>
              <a:rPr lang="en-US" altLang="ko-KR" sz="2800" b="1" dirty="0" smtClean="0">
                <a:solidFill>
                  <a:srgbClr val="002060"/>
                </a:solidFill>
              </a:rPr>
              <a:t/>
            </a:r>
            <a:br>
              <a:rPr lang="en-US" altLang="ko-KR" sz="2800" b="1" dirty="0" smtClean="0">
                <a:solidFill>
                  <a:srgbClr val="002060"/>
                </a:solidFill>
              </a:rPr>
            </a:br>
            <a:r>
              <a:rPr lang="en-US" altLang="ko-KR" sz="2800" b="1" dirty="0" smtClean="0">
                <a:solidFill>
                  <a:srgbClr val="002060"/>
                </a:solidFill>
              </a:rPr>
              <a:t>Study </a:t>
            </a:r>
            <a:r>
              <a:rPr lang="en-US" altLang="ko-KR" sz="2800" b="1" dirty="0">
                <a:solidFill>
                  <a:srgbClr val="002060"/>
                </a:solidFill>
              </a:rPr>
              <a:t>on satellite access - Phase 3</a:t>
            </a:r>
            <a:endParaRPr lang="en-US" sz="2800" b="1" dirty="0">
              <a:solidFill>
                <a:srgbClr val="002060"/>
              </a:solidFill>
            </a:endParaRPr>
          </a:p>
        </p:txBody>
      </p:sp>
      <p:sp>
        <p:nvSpPr>
          <p:cNvPr id="4" name="テキスト ボックス 4"/>
          <p:cNvSpPr txBox="1">
            <a:spLocks noChangeArrowheads="1"/>
          </p:cNvSpPr>
          <p:nvPr/>
        </p:nvSpPr>
        <p:spPr bwMode="auto">
          <a:xfrm>
            <a:off x="271587" y="123236"/>
            <a:ext cx="3755131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9pPr>
          </a:lstStyle>
          <a:p>
            <a:r>
              <a:rPr lang="en-US" altLang="zh-CN" sz="1600" b="1" dirty="0"/>
              <a:t>3GPP SA WG1 Meeting #</a:t>
            </a:r>
            <a:r>
              <a:rPr lang="en-US" altLang="zh-CN" sz="1600" b="1" dirty="0" smtClean="0"/>
              <a:t>98-e</a:t>
            </a:r>
            <a:endParaRPr lang="en-US" altLang="zh-CN" sz="1600" b="1" dirty="0" smtClean="0"/>
          </a:p>
          <a:p>
            <a:r>
              <a:rPr lang="en-US" sz="1600" b="1" dirty="0" smtClean="0"/>
              <a:t>Electronic </a:t>
            </a:r>
            <a:r>
              <a:rPr lang="en-US" sz="1600" b="1" dirty="0"/>
              <a:t>Meeting, </a:t>
            </a:r>
            <a:r>
              <a:rPr lang="en-US" sz="1600" b="1" dirty="0" smtClean="0"/>
              <a:t>09</a:t>
            </a:r>
            <a:r>
              <a:rPr lang="en-US" sz="1600" b="1" dirty="0" smtClean="0"/>
              <a:t> </a:t>
            </a:r>
            <a:r>
              <a:rPr lang="en-US" sz="1600" b="1" dirty="0"/>
              <a:t>- </a:t>
            </a:r>
            <a:r>
              <a:rPr lang="en-US" sz="1600" b="1" dirty="0" smtClean="0"/>
              <a:t>19</a:t>
            </a:r>
            <a:r>
              <a:rPr lang="en-US" sz="1600" b="1" dirty="0" smtClean="0"/>
              <a:t> May </a:t>
            </a:r>
            <a:r>
              <a:rPr lang="en-US" sz="1600" b="1" dirty="0" smtClean="0"/>
              <a:t>2022</a:t>
            </a:r>
          </a:p>
          <a:p>
            <a:r>
              <a:rPr kumimoji="1" lang="en-US" altLang="ja-JP" sz="1600" b="1" dirty="0" smtClean="0"/>
              <a:t>Agenda </a:t>
            </a:r>
            <a:r>
              <a:rPr kumimoji="1" lang="en-US" altLang="ja-JP" sz="1600" b="1" dirty="0"/>
              <a:t>item: </a:t>
            </a:r>
            <a:r>
              <a:rPr lang="en-US" altLang="ja-JP" sz="1600" b="1" dirty="0"/>
              <a:t>4 – New study </a:t>
            </a:r>
            <a:r>
              <a:rPr lang="en-US" altLang="ja-JP" sz="1600" b="1" dirty="0" smtClean="0"/>
              <a:t>&amp; work items</a:t>
            </a:r>
          </a:p>
          <a:p>
            <a:r>
              <a:rPr lang="en-US" altLang="ja-JP" sz="1600" b="1" dirty="0" smtClean="0"/>
              <a:t>Document type/for: discussion</a:t>
            </a:r>
          </a:p>
        </p:txBody>
      </p:sp>
      <p:sp>
        <p:nvSpPr>
          <p:cNvPr id="5" name="テキスト ボックス 3"/>
          <p:cNvSpPr txBox="1">
            <a:spLocks noChangeArrowheads="1"/>
          </p:cNvSpPr>
          <p:nvPr/>
        </p:nvSpPr>
        <p:spPr bwMode="auto">
          <a:xfrm>
            <a:off x="7903401" y="123236"/>
            <a:ext cx="1117614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9pPr>
          </a:lstStyle>
          <a:p>
            <a:pPr eaLnBrk="1" hangingPunct="1"/>
            <a:r>
              <a:rPr lang="en-GB" altLang="zh-CN" sz="1600" dirty="0"/>
              <a:t> </a:t>
            </a:r>
            <a:r>
              <a:rPr lang="en-GB" altLang="zh-CN" sz="1600" dirty="0" smtClean="0"/>
              <a:t>S1-221168</a:t>
            </a:r>
            <a:endParaRPr lang="en-GB" altLang="zh-CN" sz="1600" dirty="0"/>
          </a:p>
        </p:txBody>
      </p:sp>
      <p:sp>
        <p:nvSpPr>
          <p:cNvPr id="7" name="Subtitle 6"/>
          <p:cNvSpPr>
            <a:spLocks noGrp="1"/>
          </p:cNvSpPr>
          <p:nvPr>
            <p:ph type="subTitle" idx="1"/>
          </p:nvPr>
        </p:nvSpPr>
        <p:spPr>
          <a:xfrm>
            <a:off x="1043608" y="2700344"/>
            <a:ext cx="7344816" cy="1314450"/>
          </a:xfrm>
        </p:spPr>
        <p:txBody>
          <a:bodyPr/>
          <a:lstStyle/>
          <a:p>
            <a:pPr algn="l"/>
            <a:r>
              <a:rPr lang="en-US" sz="2000" dirty="0" err="1" smtClean="0"/>
              <a:t>Novamint</a:t>
            </a:r>
            <a:r>
              <a:rPr lang="en-US" sz="2000" dirty="0"/>
              <a:t>, TNO, ESA, Avanti, Intelsat, </a:t>
            </a:r>
            <a:r>
              <a:rPr lang="en-US" sz="2000" dirty="0" err="1"/>
              <a:t>Eutelsat</a:t>
            </a:r>
            <a:r>
              <a:rPr lang="en-US" sz="2000" dirty="0"/>
              <a:t>, </a:t>
            </a:r>
            <a:r>
              <a:rPr lang="en-US" sz="2000" dirty="0" err="1" smtClean="0"/>
              <a:t>Sateliot</a:t>
            </a:r>
            <a:r>
              <a:rPr lang="en-US" sz="2000" dirty="0" smtClean="0"/>
              <a:t>, </a:t>
            </a:r>
            <a:r>
              <a:rPr lang="en-US" sz="2000" dirty="0" err="1" smtClean="0"/>
              <a:t>GateHouse</a:t>
            </a:r>
            <a:r>
              <a:rPr lang="en-US" sz="2000" dirty="0"/>
              <a:t>, Hughes Network systems, </a:t>
            </a:r>
            <a:r>
              <a:rPr lang="en-US" sz="2000" dirty="0" err="1" smtClean="0"/>
              <a:t>Viasat</a:t>
            </a:r>
            <a:r>
              <a:rPr lang="en-US" sz="2000" dirty="0" smtClean="0"/>
              <a:t>, IIIT </a:t>
            </a:r>
            <a:r>
              <a:rPr lang="en-US" sz="2000" dirty="0"/>
              <a:t>Hyderabad</a:t>
            </a:r>
            <a:endParaRPr lang="en-US" sz="2000" i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232215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179512" y="51470"/>
            <a:ext cx="8640960" cy="546178"/>
          </a:xfrm>
          <a:prstGeom prst="rect">
            <a:avLst/>
          </a:prstGeom>
          <a:noFill/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6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9pPr>
          </a:lstStyle>
          <a:p>
            <a:r>
              <a:rPr lang="en-GB" sz="3200" dirty="0" smtClean="0">
                <a:solidFill>
                  <a:srgbClr val="002060"/>
                </a:solidFill>
                <a:latin typeface="+mn-lt"/>
              </a:rPr>
              <a:t>Background</a:t>
            </a:r>
            <a:endParaRPr lang="en-GB" sz="3200" dirty="0">
              <a:solidFill>
                <a:srgbClr val="002060"/>
              </a:solidFill>
              <a:latin typeface="+mn-lt"/>
            </a:endParaRPr>
          </a:p>
        </p:txBody>
      </p:sp>
      <p:sp>
        <p:nvSpPr>
          <p:cNvPr id="6" name="Rectangle 3"/>
          <p:cNvSpPr txBox="1">
            <a:spLocks/>
          </p:cNvSpPr>
          <p:nvPr/>
        </p:nvSpPr>
        <p:spPr bwMode="auto">
          <a:xfrm>
            <a:off x="575556" y="843558"/>
            <a:ext cx="8100900" cy="41044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400" dirty="0">
                <a:solidFill>
                  <a:srgbClr val="002060"/>
                </a:solidFill>
              </a:rPr>
              <a:t>Starting with Release 17, 3GPP introduced the necessary requirements to support of satellite access and satellite backhaul in the 5G system in TS 22.261</a:t>
            </a:r>
            <a:r>
              <a:rPr lang="en-GB" sz="2400" dirty="0" smtClean="0">
                <a:solidFill>
                  <a:srgbClr val="002060"/>
                </a:solidFill>
              </a:rPr>
              <a:t>.</a:t>
            </a:r>
          </a:p>
          <a:p>
            <a:r>
              <a:rPr lang="en-GB" sz="2400" dirty="0" smtClean="0">
                <a:solidFill>
                  <a:srgbClr val="002060"/>
                </a:solidFill>
              </a:rPr>
              <a:t>Additional </a:t>
            </a:r>
            <a:r>
              <a:rPr lang="en-GB" sz="2400" dirty="0">
                <a:solidFill>
                  <a:srgbClr val="002060"/>
                </a:solidFill>
              </a:rPr>
              <a:t>satellite capabilities are proposed to be supported by 5G </a:t>
            </a:r>
            <a:r>
              <a:rPr lang="en-GB" sz="2400" dirty="0" smtClean="0">
                <a:solidFill>
                  <a:srgbClr val="002060"/>
                </a:solidFill>
              </a:rPr>
              <a:t>system</a:t>
            </a:r>
          </a:p>
          <a:p>
            <a:r>
              <a:rPr lang="en-GB" sz="2400" dirty="0" smtClean="0">
                <a:solidFill>
                  <a:srgbClr val="002060"/>
                </a:solidFill>
              </a:rPr>
              <a:t>In SA1#97e, a merged version of all satellite related candidate topics was done in S1-220193</a:t>
            </a:r>
          </a:p>
          <a:p>
            <a:r>
              <a:rPr lang="en-GB" sz="2400" dirty="0" smtClean="0">
                <a:solidFill>
                  <a:srgbClr val="002060"/>
                </a:solidFill>
              </a:rPr>
              <a:t>This was the baseline used for the proposal of the SID on “Satellite access phase 3” including further analysis as described in next slide</a:t>
            </a:r>
            <a:endParaRPr lang="fr-FR" sz="24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6772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179512" y="51470"/>
            <a:ext cx="8640960" cy="546178"/>
          </a:xfrm>
          <a:prstGeom prst="rect">
            <a:avLst/>
          </a:prstGeom>
          <a:noFill/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6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9pPr>
          </a:lstStyle>
          <a:p>
            <a:r>
              <a:rPr lang="en-GB" sz="3200" dirty="0" smtClean="0">
                <a:solidFill>
                  <a:srgbClr val="002060"/>
                </a:solidFill>
                <a:latin typeface="+mn-lt"/>
              </a:rPr>
              <a:t>New capability for satellite access in Release 19</a:t>
            </a:r>
            <a:endParaRPr lang="en-GB" sz="3200" dirty="0">
              <a:solidFill>
                <a:srgbClr val="002060"/>
              </a:solidFill>
              <a:latin typeface="+mn-lt"/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4636142"/>
              </p:ext>
            </p:extLst>
          </p:nvPr>
        </p:nvGraphicFramePr>
        <p:xfrm>
          <a:off x="323528" y="915566"/>
          <a:ext cx="8643191" cy="394614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36304"/>
                <a:gridCol w="3960440"/>
                <a:gridCol w="1946447"/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16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Candidate Topics</a:t>
                      </a:r>
                      <a:r>
                        <a:rPr lang="en-US" sz="1600" dirty="0" smtClean="0">
                          <a:effectLst/>
                          <a:latin typeface="+mn-lt"/>
                        </a:rPr>
                        <a:t> </a:t>
                      </a:r>
                      <a:endParaRPr lang="en-US" sz="16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latin typeface="+mn-lt"/>
                        </a:rPr>
                        <a:t>Views</a:t>
                      </a:r>
                      <a:r>
                        <a:rPr lang="en-US" sz="1600" baseline="0" dirty="0" smtClean="0">
                          <a:latin typeface="+mn-lt"/>
                        </a:rPr>
                        <a:t> from Sources of </a:t>
                      </a:r>
                      <a:r>
                        <a:rPr lang="en-US" sz="1600" dirty="0" smtClean="0">
                          <a:effectLst/>
                          <a:latin typeface="+mn-lt"/>
                          <a:ea typeface="Calibri" charset="0"/>
                          <a:cs typeface="Calibri" charset="0"/>
                        </a:rPr>
                        <a:t>the document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6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Way forward</a:t>
                      </a:r>
                      <a:r>
                        <a:rPr lang="en-US" sz="1600" dirty="0" smtClean="0">
                          <a:effectLst/>
                          <a:latin typeface="+mn-lt"/>
                        </a:rPr>
                        <a:t> </a:t>
                      </a:r>
                      <a:endParaRPr lang="en-US" sz="1600" dirty="0">
                        <a:latin typeface="+mn-lt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rgbClr val="002060"/>
                          </a:solidFill>
                          <a:effectLst/>
                          <a:latin typeface="Calibri" charset="0"/>
                          <a:ea typeface="Calibri" charset="0"/>
                          <a:cs typeface="Calibri" charset="0"/>
                        </a:rPr>
                        <a:t>Store and forward operation with discontinuous feeder link for delay-tolerant </a:t>
                      </a:r>
                      <a:r>
                        <a:rPr lang="en-GB" sz="1200" dirty="0" err="1">
                          <a:solidFill>
                            <a:srgbClr val="002060"/>
                          </a:solidFill>
                          <a:effectLst/>
                          <a:latin typeface="Calibri" charset="0"/>
                          <a:ea typeface="Calibri" charset="0"/>
                          <a:cs typeface="Calibri" charset="0"/>
                        </a:rPr>
                        <a:t>IoT</a:t>
                      </a:r>
                      <a:endParaRPr lang="en-US" sz="1200" dirty="0">
                        <a:solidFill>
                          <a:srgbClr val="002060"/>
                        </a:solidFill>
                        <a:effectLst/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solidFill>
                            <a:srgbClr val="002060"/>
                          </a:solidFill>
                          <a:effectLst/>
                          <a:latin typeface="Calibri" charset="0"/>
                          <a:ea typeface="Calibri" charset="0"/>
                          <a:cs typeface="Calibri" charset="0"/>
                        </a:rPr>
                        <a:t>Need </a:t>
                      </a:r>
                      <a:r>
                        <a:rPr lang="en-US" sz="1200" dirty="0">
                          <a:solidFill>
                            <a:srgbClr val="002060"/>
                          </a:solidFill>
                          <a:effectLst/>
                          <a:latin typeface="Calibri" charset="0"/>
                          <a:ea typeface="Calibri" charset="0"/>
                          <a:cs typeface="Calibri" charset="0"/>
                        </a:rPr>
                        <a:t>specific </a:t>
                      </a:r>
                      <a:r>
                        <a:rPr lang="en-US" sz="1200" dirty="0" smtClean="0">
                          <a:solidFill>
                            <a:srgbClr val="002060"/>
                          </a:solidFill>
                          <a:effectLst/>
                          <a:latin typeface="Calibri" charset="0"/>
                          <a:ea typeface="Calibri" charset="0"/>
                          <a:cs typeface="Calibri" charset="0"/>
                        </a:rPr>
                        <a:t>study </a:t>
                      </a:r>
                      <a:r>
                        <a:rPr lang="en-US" sz="1200" dirty="0">
                          <a:solidFill>
                            <a:srgbClr val="002060"/>
                          </a:solidFill>
                          <a:effectLst/>
                          <a:latin typeface="Calibri" charset="0"/>
                          <a:ea typeface="Calibri" charset="0"/>
                          <a:cs typeface="Calibri" charset="0"/>
                        </a:rPr>
                        <a:t>at SA1 to describe the use case and derive the </a:t>
                      </a:r>
                      <a:r>
                        <a:rPr lang="en-US" sz="1200" dirty="0" smtClean="0">
                          <a:solidFill>
                            <a:srgbClr val="002060"/>
                          </a:solidFill>
                          <a:effectLst/>
                          <a:latin typeface="Calibri" charset="0"/>
                          <a:ea typeface="Calibri" charset="0"/>
                          <a:cs typeface="Calibri" charset="0"/>
                        </a:rPr>
                        <a:t>service</a:t>
                      </a:r>
                      <a:r>
                        <a:rPr lang="en-US" sz="1200" baseline="0" dirty="0" smtClean="0">
                          <a:solidFill>
                            <a:srgbClr val="002060"/>
                          </a:solidFill>
                          <a:effectLst/>
                          <a:latin typeface="Calibri" charset="0"/>
                          <a:ea typeface="Calibri" charset="0"/>
                          <a:cs typeface="Calibri" charset="0"/>
                        </a:rPr>
                        <a:t> </a:t>
                      </a:r>
                      <a:r>
                        <a:rPr lang="en-US" sz="1200" dirty="0" smtClean="0">
                          <a:solidFill>
                            <a:srgbClr val="002060"/>
                          </a:solidFill>
                          <a:effectLst/>
                          <a:latin typeface="Calibri" charset="0"/>
                          <a:ea typeface="Calibri" charset="0"/>
                          <a:cs typeface="Calibri" charset="0"/>
                        </a:rPr>
                        <a:t>requirements</a:t>
                      </a:r>
                      <a:r>
                        <a:rPr lang="en-US" sz="1200" dirty="0">
                          <a:solidFill>
                            <a:srgbClr val="002060"/>
                          </a:solidFill>
                          <a:effectLst/>
                          <a:latin typeface="Calibri" charset="0"/>
                          <a:ea typeface="Calibri" charset="0"/>
                          <a:cs typeface="Calibri" charset="0"/>
                        </a:rPr>
                        <a:t> 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rgbClr val="002060"/>
                          </a:solidFill>
                          <a:effectLst/>
                          <a:latin typeface="Calibri" charset="0"/>
                          <a:ea typeface="Calibri" charset="0"/>
                          <a:cs typeface="Calibri" charset="0"/>
                        </a:rPr>
                        <a:t>SA1 SID</a:t>
                      </a:r>
                      <a:r>
                        <a:rPr lang="en-US" sz="1200" baseline="0" dirty="0" smtClean="0">
                          <a:solidFill>
                            <a:srgbClr val="002060"/>
                          </a:solidFill>
                          <a:effectLst/>
                          <a:latin typeface="Calibri" charset="0"/>
                          <a:ea typeface="Calibri" charset="0"/>
                          <a:cs typeface="Calibri" charset="0"/>
                        </a:rPr>
                        <a:t> is </a:t>
                      </a:r>
                      <a:r>
                        <a:rPr lang="en-US" sz="1200" baseline="0" dirty="0" smtClean="0">
                          <a:solidFill>
                            <a:srgbClr val="002060"/>
                          </a:solidFill>
                          <a:effectLst/>
                          <a:latin typeface="Calibri" charset="0"/>
                          <a:ea typeface="Calibri" charset="0"/>
                          <a:cs typeface="Calibri" charset="0"/>
                        </a:rPr>
                        <a:t>needed</a:t>
                      </a:r>
                      <a:endParaRPr lang="en-US" sz="1200" dirty="0" smtClean="0">
                        <a:solidFill>
                          <a:srgbClr val="002060"/>
                        </a:solidFill>
                        <a:effectLst/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68580" marR="68580" marT="0" marB="0" anchor="ctr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 smtClean="0">
                          <a:solidFill>
                            <a:srgbClr val="002060"/>
                          </a:solidFill>
                          <a:effectLst/>
                          <a:latin typeface="Calibri" charset="0"/>
                          <a:ea typeface="Calibri" charset="0"/>
                          <a:cs typeface="Calibri" charset="0"/>
                        </a:rPr>
                        <a:t>GNSS</a:t>
                      </a:r>
                      <a:r>
                        <a:rPr lang="en-GB" sz="1200" baseline="0" dirty="0" smtClean="0">
                          <a:solidFill>
                            <a:srgbClr val="002060"/>
                          </a:solidFill>
                          <a:effectLst/>
                          <a:latin typeface="Calibri" charset="0"/>
                          <a:ea typeface="Calibri" charset="0"/>
                          <a:cs typeface="Calibri" charset="0"/>
                        </a:rPr>
                        <a:t> independen</a:t>
                      </a:r>
                      <a:r>
                        <a:rPr lang="en-GB" sz="1200" dirty="0" smtClean="0">
                          <a:solidFill>
                            <a:srgbClr val="002060"/>
                          </a:solidFill>
                          <a:effectLst/>
                          <a:latin typeface="Calibri" charset="0"/>
                          <a:ea typeface="Calibri" charset="0"/>
                          <a:cs typeface="Calibri" charset="0"/>
                        </a:rPr>
                        <a:t>t operation</a:t>
                      </a:r>
                      <a:endParaRPr lang="en-US" sz="1200" dirty="0">
                        <a:solidFill>
                          <a:srgbClr val="002060"/>
                        </a:solidFill>
                        <a:effectLst/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solidFill>
                            <a:srgbClr val="002060"/>
                          </a:solidFill>
                          <a:effectLst/>
                          <a:latin typeface="Calibri" charset="0"/>
                          <a:ea typeface="Calibri" charset="0"/>
                          <a:cs typeface="Calibri" charset="0"/>
                        </a:rPr>
                        <a:t>RAN impacts</a:t>
                      </a:r>
                      <a:r>
                        <a:rPr lang="en-US" sz="1200" baseline="0" dirty="0" smtClean="0">
                          <a:solidFill>
                            <a:srgbClr val="002060"/>
                          </a:solidFill>
                          <a:effectLst/>
                          <a:latin typeface="Calibri" charset="0"/>
                          <a:ea typeface="Calibri" charset="0"/>
                          <a:cs typeface="Calibri" charset="0"/>
                        </a:rPr>
                        <a:t> / n</a:t>
                      </a:r>
                      <a:r>
                        <a:rPr lang="en-US" sz="1200" dirty="0" smtClean="0">
                          <a:solidFill>
                            <a:srgbClr val="002060"/>
                          </a:solidFill>
                          <a:effectLst/>
                          <a:latin typeface="Calibri" charset="0"/>
                          <a:ea typeface="Calibri" charset="0"/>
                          <a:cs typeface="Calibri" charset="0"/>
                        </a:rPr>
                        <a:t>eed specific study at SA1 to derive the service</a:t>
                      </a:r>
                      <a:r>
                        <a:rPr lang="en-US" sz="1200" baseline="0" dirty="0" smtClean="0">
                          <a:solidFill>
                            <a:srgbClr val="002060"/>
                          </a:solidFill>
                          <a:effectLst/>
                          <a:latin typeface="Calibri" charset="0"/>
                          <a:ea typeface="Calibri" charset="0"/>
                          <a:cs typeface="Calibri" charset="0"/>
                        </a:rPr>
                        <a:t> </a:t>
                      </a:r>
                      <a:r>
                        <a:rPr lang="en-US" sz="1200" dirty="0" smtClean="0">
                          <a:solidFill>
                            <a:srgbClr val="002060"/>
                          </a:solidFill>
                          <a:effectLst/>
                          <a:latin typeface="Calibri" charset="0"/>
                          <a:ea typeface="Calibri" charset="0"/>
                          <a:cs typeface="Calibri" charset="0"/>
                        </a:rPr>
                        <a:t>requirements for different contexts</a:t>
                      </a:r>
                      <a:r>
                        <a:rPr lang="en-US" sz="1200" baseline="0" dirty="0" smtClean="0">
                          <a:solidFill>
                            <a:srgbClr val="002060"/>
                          </a:solidFill>
                          <a:effectLst/>
                          <a:latin typeface="Calibri" charset="0"/>
                          <a:ea typeface="Calibri" charset="0"/>
                          <a:cs typeface="Calibri" charset="0"/>
                        </a:rPr>
                        <a:t> (broadband, </a:t>
                      </a:r>
                      <a:r>
                        <a:rPr lang="en-US" sz="1200" baseline="0" dirty="0" err="1" smtClean="0">
                          <a:solidFill>
                            <a:srgbClr val="002060"/>
                          </a:solidFill>
                          <a:effectLst/>
                          <a:latin typeface="Calibri" charset="0"/>
                          <a:ea typeface="Calibri" charset="0"/>
                          <a:cs typeface="Calibri" charset="0"/>
                        </a:rPr>
                        <a:t>IoT</a:t>
                      </a:r>
                      <a:r>
                        <a:rPr lang="en-US" sz="1200" baseline="0" dirty="0" smtClean="0">
                          <a:solidFill>
                            <a:srgbClr val="002060"/>
                          </a:solidFill>
                          <a:effectLst/>
                          <a:latin typeface="Calibri" charset="0"/>
                          <a:ea typeface="Calibri" charset="0"/>
                          <a:cs typeface="Calibri" charset="0"/>
                        </a:rPr>
                        <a:t>) + </a:t>
                      </a:r>
                      <a:r>
                        <a:rPr lang="en-US" sz="1200" dirty="0" smtClean="0">
                          <a:solidFill>
                            <a:srgbClr val="002060"/>
                          </a:solidFill>
                          <a:effectLst/>
                          <a:latin typeface="Calibri" charset="0"/>
                          <a:ea typeface="Calibri" charset="0"/>
                          <a:cs typeface="Calibri" charset="0"/>
                        </a:rPr>
                        <a:t>impact </a:t>
                      </a:r>
                      <a:r>
                        <a:rPr lang="en-US" sz="1200" dirty="0" smtClean="0">
                          <a:solidFill>
                            <a:srgbClr val="002060"/>
                          </a:solidFill>
                          <a:effectLst/>
                          <a:latin typeface="Calibri" charset="0"/>
                          <a:ea typeface="Calibri" charset="0"/>
                          <a:cs typeface="Calibri" charset="0"/>
                        </a:rPr>
                        <a:t>on </a:t>
                      </a:r>
                      <a:r>
                        <a:rPr lang="en-US" sz="1200" dirty="0" smtClean="0">
                          <a:solidFill>
                            <a:srgbClr val="002060"/>
                          </a:solidFill>
                          <a:effectLst/>
                          <a:latin typeface="Calibri" charset="0"/>
                          <a:ea typeface="Calibri" charset="0"/>
                          <a:cs typeface="Calibri" charset="0"/>
                        </a:rPr>
                        <a:t>UE,</a:t>
                      </a:r>
                      <a:r>
                        <a:rPr lang="en-US" sz="1200" baseline="0" dirty="0" smtClean="0">
                          <a:solidFill>
                            <a:srgbClr val="002060"/>
                          </a:solidFill>
                          <a:effectLst/>
                          <a:latin typeface="Calibri" charset="0"/>
                          <a:ea typeface="Calibri" charset="0"/>
                          <a:cs typeface="Calibri" charset="0"/>
                        </a:rPr>
                        <a:t> </a:t>
                      </a:r>
                      <a:r>
                        <a:rPr lang="en-US" sz="1200" dirty="0" smtClean="0">
                          <a:solidFill>
                            <a:srgbClr val="002060"/>
                          </a:solidFill>
                          <a:effectLst/>
                          <a:latin typeface="Calibri" charset="0"/>
                          <a:ea typeface="Calibri" charset="0"/>
                          <a:cs typeface="Calibri" charset="0"/>
                        </a:rPr>
                        <a:t>SA1 requirements needed for </a:t>
                      </a:r>
                      <a:r>
                        <a:rPr lang="en-US" sz="1200" dirty="0" smtClean="0">
                          <a:solidFill>
                            <a:srgbClr val="002060"/>
                          </a:solidFill>
                          <a:effectLst/>
                          <a:latin typeface="Calibri" charset="0"/>
                          <a:ea typeface="Calibri" charset="0"/>
                          <a:cs typeface="Calibri" charset="0"/>
                        </a:rPr>
                        <a:t>CT1 </a:t>
                      </a:r>
                      <a:r>
                        <a:rPr lang="en-US" sz="1200" dirty="0" smtClean="0">
                          <a:solidFill>
                            <a:srgbClr val="002060"/>
                          </a:solidFill>
                          <a:effectLst/>
                          <a:latin typeface="Calibri" charset="0"/>
                          <a:ea typeface="Calibri" charset="0"/>
                          <a:cs typeface="Calibri" charset="0"/>
                        </a:rPr>
                        <a:t>work</a:t>
                      </a:r>
                      <a:endParaRPr lang="en-US" sz="1200" dirty="0">
                        <a:solidFill>
                          <a:srgbClr val="002060"/>
                        </a:solidFill>
                        <a:effectLst/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rgbClr val="002060"/>
                          </a:solidFill>
                          <a:effectLst/>
                          <a:latin typeface="Calibri" charset="0"/>
                          <a:ea typeface="Calibri" charset="0"/>
                          <a:cs typeface="Calibri" charset="0"/>
                        </a:rPr>
                        <a:t>SA1 SID</a:t>
                      </a:r>
                      <a:r>
                        <a:rPr lang="en-US" sz="1200" baseline="0" dirty="0" smtClean="0">
                          <a:solidFill>
                            <a:srgbClr val="002060"/>
                          </a:solidFill>
                          <a:effectLst/>
                          <a:latin typeface="Calibri" charset="0"/>
                          <a:ea typeface="Calibri" charset="0"/>
                          <a:cs typeface="Calibri" charset="0"/>
                        </a:rPr>
                        <a:t> is needed</a:t>
                      </a:r>
                      <a:endParaRPr lang="en-US" sz="1200" dirty="0" smtClean="0">
                        <a:solidFill>
                          <a:srgbClr val="002060"/>
                        </a:solidFill>
                        <a:effectLst/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68580" marR="68580" marT="0" marB="0" anchor="ctr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rgbClr val="002060"/>
                          </a:solidFill>
                          <a:effectLst/>
                          <a:latin typeface="Calibri" charset="0"/>
                          <a:ea typeface="Calibri" charset="0"/>
                          <a:cs typeface="Calibri" charset="0"/>
                        </a:rPr>
                        <a:t>Positioning and Navigation Enhancement for satellite access</a:t>
                      </a:r>
                      <a:endParaRPr lang="en-US" sz="1200" dirty="0">
                        <a:solidFill>
                          <a:srgbClr val="002060"/>
                        </a:solidFill>
                        <a:effectLst/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solidFill>
                            <a:srgbClr val="002060"/>
                          </a:solidFill>
                          <a:effectLst/>
                          <a:latin typeface="Calibri" charset="0"/>
                          <a:ea typeface="Calibri" charset="0"/>
                          <a:cs typeface="Calibri" charset="0"/>
                        </a:rPr>
                        <a:t>Already </a:t>
                      </a:r>
                      <a:r>
                        <a:rPr lang="en-US" sz="1200" dirty="0">
                          <a:solidFill>
                            <a:srgbClr val="002060"/>
                          </a:solidFill>
                          <a:effectLst/>
                          <a:latin typeface="Calibri" charset="0"/>
                          <a:ea typeface="Calibri" charset="0"/>
                          <a:cs typeface="Calibri" charset="0"/>
                        </a:rPr>
                        <a:t>treated in RAN under network verified UE </a:t>
                      </a:r>
                      <a:r>
                        <a:rPr lang="en-US" sz="1200" dirty="0" smtClean="0">
                          <a:solidFill>
                            <a:srgbClr val="002060"/>
                          </a:solidFill>
                          <a:effectLst/>
                          <a:latin typeface="Calibri" charset="0"/>
                          <a:ea typeface="Calibri" charset="0"/>
                          <a:cs typeface="Calibri" charset="0"/>
                        </a:rPr>
                        <a:t>location</a:t>
                      </a:r>
                      <a:endParaRPr lang="en-US" sz="1200" dirty="0">
                        <a:solidFill>
                          <a:srgbClr val="002060"/>
                        </a:solidFill>
                        <a:effectLst/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rgbClr val="002060"/>
                          </a:solidFill>
                          <a:effectLst/>
                          <a:latin typeface="Calibri" charset="0"/>
                          <a:ea typeface="Calibri" charset="0"/>
                          <a:cs typeface="Calibri" charset="0"/>
                        </a:rPr>
                        <a:t>No need</a:t>
                      </a:r>
                      <a:r>
                        <a:rPr lang="en-US" sz="1200" baseline="0" dirty="0" smtClean="0">
                          <a:solidFill>
                            <a:srgbClr val="002060"/>
                          </a:solidFill>
                          <a:effectLst/>
                          <a:latin typeface="Calibri" charset="0"/>
                          <a:ea typeface="Calibri" charset="0"/>
                          <a:cs typeface="Calibri" charset="0"/>
                        </a:rPr>
                        <a:t> for a </a:t>
                      </a:r>
                      <a:r>
                        <a:rPr lang="en-US" sz="1200" dirty="0" smtClean="0">
                          <a:solidFill>
                            <a:srgbClr val="002060"/>
                          </a:solidFill>
                          <a:effectLst/>
                          <a:latin typeface="Calibri" charset="0"/>
                          <a:ea typeface="Calibri" charset="0"/>
                          <a:cs typeface="Calibri" charset="0"/>
                        </a:rPr>
                        <a:t>SA1</a:t>
                      </a:r>
                      <a:r>
                        <a:rPr lang="en-US" sz="1200" baseline="0" dirty="0" smtClean="0">
                          <a:solidFill>
                            <a:srgbClr val="002060"/>
                          </a:solidFill>
                          <a:effectLst/>
                          <a:latin typeface="Calibri" charset="0"/>
                          <a:ea typeface="Calibri" charset="0"/>
                          <a:cs typeface="Calibri" charset="0"/>
                        </a:rPr>
                        <a:t> s</a:t>
                      </a:r>
                      <a:r>
                        <a:rPr lang="en-US" sz="1200" dirty="0" smtClean="0">
                          <a:solidFill>
                            <a:srgbClr val="002060"/>
                          </a:solidFill>
                          <a:effectLst/>
                          <a:latin typeface="Calibri" charset="0"/>
                          <a:ea typeface="Calibri" charset="0"/>
                          <a:cs typeface="Calibri" charset="0"/>
                        </a:rPr>
                        <a:t>tudy</a:t>
                      </a:r>
                      <a:r>
                        <a:rPr lang="en-US" sz="1200" baseline="0" dirty="0" smtClean="0">
                          <a:solidFill>
                            <a:srgbClr val="002060"/>
                          </a:solidFill>
                          <a:effectLst/>
                          <a:latin typeface="Calibri" charset="0"/>
                          <a:ea typeface="Calibri" charset="0"/>
                          <a:cs typeface="Calibri" charset="0"/>
                        </a:rPr>
                        <a:t> </a:t>
                      </a:r>
                      <a:endParaRPr lang="en-US" sz="1200" baseline="0" dirty="0" smtClean="0">
                        <a:solidFill>
                          <a:srgbClr val="002060"/>
                        </a:solidFill>
                        <a:effectLst/>
                        <a:latin typeface="Calibri" charset="0"/>
                        <a:ea typeface="Calibri" charset="0"/>
                        <a:cs typeface="Calibri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aseline="0" dirty="0" smtClean="0">
                          <a:solidFill>
                            <a:srgbClr val="002060"/>
                          </a:solidFill>
                          <a:effectLst/>
                          <a:latin typeface="Calibri" charset="0"/>
                          <a:ea typeface="Calibri" charset="0"/>
                          <a:cs typeface="Calibri" charset="0"/>
                        </a:rPr>
                        <a:t>Mini WID if needed la</a:t>
                      </a:r>
                      <a:r>
                        <a:rPr lang="en-US" sz="1200" dirty="0" smtClean="0">
                          <a:solidFill>
                            <a:srgbClr val="002060"/>
                          </a:solidFill>
                          <a:effectLst/>
                          <a:latin typeface="Calibri" charset="0"/>
                          <a:ea typeface="Calibri" charset="0"/>
                          <a:cs typeface="Calibri" charset="0"/>
                        </a:rPr>
                        <a:t>ter</a:t>
                      </a:r>
                      <a:endParaRPr lang="en-US" sz="1200" dirty="0" smtClean="0">
                        <a:solidFill>
                          <a:srgbClr val="002060"/>
                        </a:solidFill>
                        <a:effectLst/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68580" marR="68580" marT="0" marB="0" anchor="ctr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rgbClr val="002060"/>
                          </a:solidFill>
                          <a:effectLst/>
                          <a:latin typeface="Calibri" charset="0"/>
                          <a:ea typeface="Calibri" charset="0"/>
                          <a:cs typeface="Calibri" charset="0"/>
                        </a:rPr>
                        <a:t>Traffic scheduling between multi-RAT (terrestrial and satellite access network/multi orbit).</a:t>
                      </a:r>
                      <a:endParaRPr lang="en-US" sz="1200">
                        <a:solidFill>
                          <a:srgbClr val="002060"/>
                        </a:solidFill>
                        <a:effectLst/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rgbClr val="002060"/>
                          </a:solidFill>
                          <a:effectLst/>
                          <a:latin typeface="Calibri" charset="0"/>
                          <a:ea typeface="Calibri" charset="0"/>
                          <a:cs typeface="Calibri" charset="0"/>
                        </a:rPr>
                        <a:t>Need specific study at SA1 to describe the use case and derive the service</a:t>
                      </a:r>
                      <a:r>
                        <a:rPr lang="en-US" sz="1200" baseline="0" dirty="0" smtClean="0">
                          <a:solidFill>
                            <a:srgbClr val="002060"/>
                          </a:solidFill>
                          <a:effectLst/>
                          <a:latin typeface="Calibri" charset="0"/>
                          <a:ea typeface="Calibri" charset="0"/>
                          <a:cs typeface="Calibri" charset="0"/>
                        </a:rPr>
                        <a:t> </a:t>
                      </a:r>
                      <a:r>
                        <a:rPr lang="en-US" sz="1200" dirty="0" smtClean="0">
                          <a:solidFill>
                            <a:srgbClr val="002060"/>
                          </a:solidFill>
                          <a:effectLst/>
                          <a:latin typeface="Calibri" charset="0"/>
                          <a:ea typeface="Calibri" charset="0"/>
                          <a:cs typeface="Calibri" charset="0"/>
                        </a:rPr>
                        <a:t>requirements 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solidFill>
                            <a:srgbClr val="002060"/>
                          </a:solidFill>
                          <a:effectLst/>
                          <a:latin typeface="Calibri" charset="0"/>
                          <a:ea typeface="Calibri" charset="0"/>
                          <a:cs typeface="Calibri" charset="0"/>
                        </a:rPr>
                        <a:t>SA1 SID</a:t>
                      </a:r>
                      <a:r>
                        <a:rPr lang="en-US" sz="1200" baseline="0" dirty="0" smtClean="0">
                          <a:solidFill>
                            <a:srgbClr val="002060"/>
                          </a:solidFill>
                          <a:effectLst/>
                          <a:latin typeface="Calibri" charset="0"/>
                          <a:ea typeface="Calibri" charset="0"/>
                          <a:cs typeface="Calibri" charset="0"/>
                        </a:rPr>
                        <a:t> is needed</a:t>
                      </a:r>
                      <a:endParaRPr lang="en-US" sz="1200" dirty="0">
                        <a:solidFill>
                          <a:srgbClr val="002060"/>
                        </a:solidFill>
                        <a:effectLst/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68580" marR="68580" marT="0" marB="0" anchor="ctr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rgbClr val="002060"/>
                          </a:solidFill>
                          <a:effectLst/>
                          <a:latin typeface="Calibri" charset="0"/>
                          <a:ea typeface="Calibri" charset="0"/>
                          <a:cs typeface="Calibri" charset="0"/>
                        </a:rPr>
                        <a:t>Local Data Switching on satellite</a:t>
                      </a:r>
                      <a:endParaRPr lang="en-US" sz="1200" dirty="0">
                        <a:solidFill>
                          <a:srgbClr val="002060"/>
                        </a:solidFill>
                        <a:effectLst/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rgbClr val="002060"/>
                          </a:solidFill>
                          <a:effectLst/>
                          <a:latin typeface="Calibri" charset="0"/>
                          <a:ea typeface="Calibri" charset="0"/>
                          <a:cs typeface="Calibri" charset="0"/>
                        </a:rPr>
                        <a:t>Mostly an architecture issue (SA2</a:t>
                      </a:r>
                      <a:r>
                        <a:rPr lang="en-US" sz="1200" dirty="0" smtClean="0">
                          <a:solidFill>
                            <a:srgbClr val="002060"/>
                          </a:solidFill>
                          <a:effectLst/>
                          <a:latin typeface="Calibri" charset="0"/>
                          <a:ea typeface="Calibri" charset="0"/>
                          <a:cs typeface="Calibri" charset="0"/>
                        </a:rPr>
                        <a:t>)</a:t>
                      </a:r>
                      <a:endParaRPr lang="en-US" sz="1200" dirty="0" smtClean="0">
                        <a:solidFill>
                          <a:srgbClr val="002060"/>
                        </a:solidFill>
                        <a:effectLst/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rgbClr val="002060"/>
                          </a:solidFill>
                          <a:effectLst/>
                          <a:latin typeface="Calibri" charset="0"/>
                          <a:ea typeface="Calibri" charset="0"/>
                          <a:cs typeface="Calibri" charset="0"/>
                        </a:rPr>
                        <a:t>No need</a:t>
                      </a:r>
                      <a:r>
                        <a:rPr lang="en-US" sz="1200" baseline="0" dirty="0" smtClean="0">
                          <a:solidFill>
                            <a:srgbClr val="002060"/>
                          </a:solidFill>
                          <a:effectLst/>
                          <a:latin typeface="Calibri" charset="0"/>
                          <a:ea typeface="Calibri" charset="0"/>
                          <a:cs typeface="Calibri" charset="0"/>
                        </a:rPr>
                        <a:t> for a </a:t>
                      </a:r>
                      <a:r>
                        <a:rPr lang="en-US" sz="1200" dirty="0" smtClean="0">
                          <a:solidFill>
                            <a:srgbClr val="002060"/>
                          </a:solidFill>
                          <a:effectLst/>
                          <a:latin typeface="Calibri" charset="0"/>
                          <a:ea typeface="Calibri" charset="0"/>
                          <a:cs typeface="Calibri" charset="0"/>
                        </a:rPr>
                        <a:t>SA1</a:t>
                      </a:r>
                      <a:r>
                        <a:rPr lang="en-US" sz="1200" baseline="0" dirty="0" smtClean="0">
                          <a:solidFill>
                            <a:srgbClr val="002060"/>
                          </a:solidFill>
                          <a:effectLst/>
                          <a:latin typeface="Calibri" charset="0"/>
                          <a:ea typeface="Calibri" charset="0"/>
                          <a:cs typeface="Calibri" charset="0"/>
                        </a:rPr>
                        <a:t> s</a:t>
                      </a:r>
                      <a:r>
                        <a:rPr lang="en-US" sz="1200" dirty="0" smtClean="0">
                          <a:solidFill>
                            <a:srgbClr val="002060"/>
                          </a:solidFill>
                          <a:effectLst/>
                          <a:latin typeface="Calibri" charset="0"/>
                          <a:ea typeface="Calibri" charset="0"/>
                          <a:cs typeface="Calibri" charset="0"/>
                        </a:rPr>
                        <a:t>tudy</a:t>
                      </a:r>
                      <a:r>
                        <a:rPr lang="en-US" sz="1200" baseline="0" dirty="0" smtClean="0">
                          <a:solidFill>
                            <a:srgbClr val="002060"/>
                          </a:solidFill>
                          <a:effectLst/>
                          <a:latin typeface="Calibri" charset="0"/>
                          <a:ea typeface="Calibri" charset="0"/>
                          <a:cs typeface="Calibri" charset="0"/>
                        </a:rPr>
                        <a:t>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aseline="0" dirty="0" smtClean="0">
                          <a:solidFill>
                            <a:srgbClr val="002060"/>
                          </a:solidFill>
                          <a:effectLst/>
                          <a:latin typeface="Calibri" charset="0"/>
                          <a:ea typeface="Calibri" charset="0"/>
                          <a:cs typeface="Calibri" charset="0"/>
                        </a:rPr>
                        <a:t>Mini WID if needed la</a:t>
                      </a:r>
                      <a:r>
                        <a:rPr lang="en-US" sz="1200" dirty="0" smtClean="0">
                          <a:solidFill>
                            <a:srgbClr val="002060"/>
                          </a:solidFill>
                          <a:effectLst/>
                          <a:latin typeface="Calibri" charset="0"/>
                          <a:ea typeface="Calibri" charset="0"/>
                          <a:cs typeface="Calibri" charset="0"/>
                        </a:rPr>
                        <a:t>ter</a:t>
                      </a:r>
                      <a:endParaRPr lang="en-US" sz="1200" dirty="0" smtClean="0">
                        <a:solidFill>
                          <a:srgbClr val="002060"/>
                        </a:solidFill>
                        <a:effectLst/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68580" marR="68580" marT="0" marB="0" anchor="ctr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rgbClr val="002060"/>
                          </a:solidFill>
                          <a:effectLst/>
                          <a:latin typeface="Calibri" charset="0"/>
                          <a:ea typeface="Calibri" charset="0"/>
                          <a:cs typeface="Calibri" charset="0"/>
                        </a:rPr>
                        <a:t>Connectivity of temporary satellite local CN</a:t>
                      </a:r>
                      <a:endParaRPr lang="en-US" sz="1200">
                        <a:solidFill>
                          <a:srgbClr val="002060"/>
                        </a:solidFill>
                        <a:effectLst/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solidFill>
                            <a:srgbClr val="002060"/>
                          </a:solidFill>
                          <a:effectLst/>
                          <a:latin typeface="Calibri" charset="0"/>
                          <a:ea typeface="Calibri" charset="0"/>
                          <a:cs typeface="Calibri" charset="0"/>
                        </a:rPr>
                        <a:t>Mostly an architecture issue (SA2)</a:t>
                      </a:r>
                      <a:r>
                        <a:rPr lang="en-US" sz="1200" baseline="0" dirty="0" smtClean="0">
                          <a:solidFill>
                            <a:srgbClr val="002060"/>
                          </a:solidFill>
                          <a:effectLst/>
                          <a:latin typeface="Calibri" charset="0"/>
                          <a:ea typeface="Calibri" charset="0"/>
                          <a:cs typeface="Calibri" charset="0"/>
                        </a:rPr>
                        <a:t> +</a:t>
                      </a:r>
                      <a:r>
                        <a:rPr lang="en-US" sz="1200" dirty="0" smtClean="0">
                          <a:solidFill>
                            <a:srgbClr val="002060"/>
                          </a:solidFill>
                          <a:effectLst/>
                          <a:latin typeface="Calibri" charset="0"/>
                          <a:ea typeface="Calibri" charset="0"/>
                          <a:cs typeface="Calibri" charset="0"/>
                        </a:rPr>
                        <a:t> should already be possible</a:t>
                      </a:r>
                      <a:endParaRPr lang="en-US" sz="1200" dirty="0">
                        <a:solidFill>
                          <a:srgbClr val="002060"/>
                        </a:solidFill>
                        <a:effectLst/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rgbClr val="002060"/>
                          </a:solidFill>
                          <a:effectLst/>
                          <a:latin typeface="Calibri" charset="0"/>
                          <a:ea typeface="Calibri" charset="0"/>
                          <a:cs typeface="Calibri" charset="0"/>
                        </a:rPr>
                        <a:t>No need</a:t>
                      </a:r>
                      <a:r>
                        <a:rPr lang="en-US" sz="1200" baseline="0" dirty="0" smtClean="0">
                          <a:solidFill>
                            <a:srgbClr val="002060"/>
                          </a:solidFill>
                          <a:effectLst/>
                          <a:latin typeface="Calibri" charset="0"/>
                          <a:ea typeface="Calibri" charset="0"/>
                          <a:cs typeface="Calibri" charset="0"/>
                        </a:rPr>
                        <a:t> for a </a:t>
                      </a:r>
                      <a:r>
                        <a:rPr lang="en-US" sz="1200" dirty="0" smtClean="0">
                          <a:solidFill>
                            <a:srgbClr val="002060"/>
                          </a:solidFill>
                          <a:effectLst/>
                          <a:latin typeface="Calibri" charset="0"/>
                          <a:ea typeface="Calibri" charset="0"/>
                          <a:cs typeface="Calibri" charset="0"/>
                        </a:rPr>
                        <a:t>SA1</a:t>
                      </a:r>
                      <a:r>
                        <a:rPr lang="en-US" sz="1200" baseline="0" dirty="0" smtClean="0">
                          <a:solidFill>
                            <a:srgbClr val="002060"/>
                          </a:solidFill>
                          <a:effectLst/>
                          <a:latin typeface="Calibri" charset="0"/>
                          <a:ea typeface="Calibri" charset="0"/>
                          <a:cs typeface="Calibri" charset="0"/>
                        </a:rPr>
                        <a:t> s</a:t>
                      </a:r>
                      <a:r>
                        <a:rPr lang="en-US" sz="1200" dirty="0" smtClean="0">
                          <a:solidFill>
                            <a:srgbClr val="002060"/>
                          </a:solidFill>
                          <a:effectLst/>
                          <a:latin typeface="Calibri" charset="0"/>
                          <a:ea typeface="Calibri" charset="0"/>
                          <a:cs typeface="Calibri" charset="0"/>
                        </a:rPr>
                        <a:t>tudy</a:t>
                      </a:r>
                      <a:r>
                        <a:rPr lang="en-US" sz="1200" baseline="0" dirty="0" smtClean="0">
                          <a:solidFill>
                            <a:srgbClr val="002060"/>
                          </a:solidFill>
                          <a:effectLst/>
                          <a:latin typeface="Calibri" charset="0"/>
                          <a:ea typeface="Calibri" charset="0"/>
                          <a:cs typeface="Calibri" charset="0"/>
                        </a:rPr>
                        <a:t>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aseline="0" dirty="0" smtClean="0">
                          <a:solidFill>
                            <a:srgbClr val="002060"/>
                          </a:solidFill>
                          <a:effectLst/>
                          <a:latin typeface="Calibri" charset="0"/>
                          <a:ea typeface="Calibri" charset="0"/>
                          <a:cs typeface="Calibri" charset="0"/>
                        </a:rPr>
                        <a:t>Mini WID if needed la</a:t>
                      </a:r>
                      <a:r>
                        <a:rPr lang="en-US" sz="1200" dirty="0" smtClean="0">
                          <a:solidFill>
                            <a:srgbClr val="002060"/>
                          </a:solidFill>
                          <a:effectLst/>
                          <a:latin typeface="Calibri" charset="0"/>
                          <a:ea typeface="Calibri" charset="0"/>
                          <a:cs typeface="Calibri" charset="0"/>
                        </a:rPr>
                        <a:t>ter</a:t>
                      </a:r>
                      <a:endParaRPr lang="en-US" sz="1200" dirty="0" smtClean="0">
                        <a:solidFill>
                          <a:srgbClr val="002060"/>
                        </a:solidFill>
                        <a:effectLst/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68580" marR="68580" marT="0" marB="0" anchor="ctr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rgbClr val="002060"/>
                          </a:solidFill>
                          <a:effectLst/>
                          <a:latin typeface="Calibri" charset="0"/>
                          <a:ea typeface="Calibri" charset="0"/>
                          <a:cs typeface="Calibri" charset="0"/>
                        </a:rPr>
                        <a:t>Prioritisation of satellite based transport network resources for high priority users </a:t>
                      </a:r>
                      <a:endParaRPr lang="en-US" sz="1200" dirty="0">
                        <a:solidFill>
                          <a:srgbClr val="002060"/>
                        </a:solidFill>
                        <a:effectLst/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solidFill>
                            <a:srgbClr val="002060"/>
                          </a:solidFill>
                          <a:effectLst/>
                          <a:latin typeface="Calibri" charset="0"/>
                          <a:ea typeface="Calibri" charset="0"/>
                          <a:cs typeface="Calibri" charset="0"/>
                        </a:rPr>
                        <a:t>Mostly an </a:t>
                      </a:r>
                      <a:r>
                        <a:rPr lang="en-US" sz="1200" dirty="0">
                          <a:solidFill>
                            <a:srgbClr val="002060"/>
                          </a:solidFill>
                          <a:effectLst/>
                          <a:latin typeface="Calibri" charset="0"/>
                          <a:ea typeface="Calibri" charset="0"/>
                          <a:cs typeface="Calibri" charset="0"/>
                        </a:rPr>
                        <a:t>architecture issue (SA2</a:t>
                      </a:r>
                      <a:r>
                        <a:rPr lang="en-US" sz="1200" dirty="0" smtClean="0">
                          <a:solidFill>
                            <a:srgbClr val="002060"/>
                          </a:solidFill>
                          <a:effectLst/>
                          <a:latin typeface="Calibri" charset="0"/>
                          <a:ea typeface="Calibri" charset="0"/>
                          <a:cs typeface="Calibri" charset="0"/>
                        </a:rPr>
                        <a:t>)</a:t>
                      </a:r>
                      <a:endParaRPr lang="en-US" sz="1200" dirty="0">
                        <a:solidFill>
                          <a:srgbClr val="002060"/>
                        </a:solidFill>
                        <a:effectLst/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rgbClr val="002060"/>
                          </a:solidFill>
                          <a:effectLst/>
                          <a:latin typeface="Calibri" charset="0"/>
                          <a:ea typeface="Calibri" charset="0"/>
                          <a:cs typeface="Calibri" charset="0"/>
                        </a:rPr>
                        <a:t>No need</a:t>
                      </a:r>
                      <a:r>
                        <a:rPr lang="en-US" sz="1200" baseline="0" dirty="0" smtClean="0">
                          <a:solidFill>
                            <a:srgbClr val="002060"/>
                          </a:solidFill>
                          <a:effectLst/>
                          <a:latin typeface="Calibri" charset="0"/>
                          <a:ea typeface="Calibri" charset="0"/>
                          <a:cs typeface="Calibri" charset="0"/>
                        </a:rPr>
                        <a:t> for a </a:t>
                      </a:r>
                      <a:r>
                        <a:rPr lang="en-US" sz="1200" dirty="0" smtClean="0">
                          <a:solidFill>
                            <a:srgbClr val="002060"/>
                          </a:solidFill>
                          <a:effectLst/>
                          <a:latin typeface="Calibri" charset="0"/>
                          <a:ea typeface="Calibri" charset="0"/>
                          <a:cs typeface="Calibri" charset="0"/>
                        </a:rPr>
                        <a:t>SA1</a:t>
                      </a:r>
                      <a:r>
                        <a:rPr lang="en-US" sz="1200" baseline="0" dirty="0" smtClean="0">
                          <a:solidFill>
                            <a:srgbClr val="002060"/>
                          </a:solidFill>
                          <a:effectLst/>
                          <a:latin typeface="Calibri" charset="0"/>
                          <a:ea typeface="Calibri" charset="0"/>
                          <a:cs typeface="Calibri" charset="0"/>
                        </a:rPr>
                        <a:t> s</a:t>
                      </a:r>
                      <a:r>
                        <a:rPr lang="en-US" sz="1200" dirty="0" smtClean="0">
                          <a:solidFill>
                            <a:srgbClr val="002060"/>
                          </a:solidFill>
                          <a:effectLst/>
                          <a:latin typeface="Calibri" charset="0"/>
                          <a:ea typeface="Calibri" charset="0"/>
                          <a:cs typeface="Calibri" charset="0"/>
                        </a:rPr>
                        <a:t>tudy</a:t>
                      </a:r>
                      <a:r>
                        <a:rPr lang="en-US" sz="1200" baseline="0" dirty="0" smtClean="0">
                          <a:solidFill>
                            <a:srgbClr val="002060"/>
                          </a:solidFill>
                          <a:effectLst/>
                          <a:latin typeface="Calibri" charset="0"/>
                          <a:ea typeface="Calibri" charset="0"/>
                          <a:cs typeface="Calibri" charset="0"/>
                        </a:rPr>
                        <a:t>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aseline="0" dirty="0" smtClean="0">
                          <a:solidFill>
                            <a:srgbClr val="002060"/>
                          </a:solidFill>
                          <a:effectLst/>
                          <a:latin typeface="Calibri" charset="0"/>
                          <a:ea typeface="Calibri" charset="0"/>
                          <a:cs typeface="Calibri" charset="0"/>
                        </a:rPr>
                        <a:t>Mini WID if needed la</a:t>
                      </a:r>
                      <a:r>
                        <a:rPr lang="en-US" sz="1200" dirty="0" smtClean="0">
                          <a:solidFill>
                            <a:srgbClr val="002060"/>
                          </a:solidFill>
                          <a:effectLst/>
                          <a:latin typeface="Calibri" charset="0"/>
                          <a:ea typeface="Calibri" charset="0"/>
                          <a:cs typeface="Calibri" charset="0"/>
                        </a:rPr>
                        <a:t>ter</a:t>
                      </a:r>
                      <a:endParaRPr lang="en-US" sz="1200" dirty="0" smtClean="0">
                        <a:solidFill>
                          <a:srgbClr val="002060"/>
                        </a:solidFill>
                        <a:effectLst/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587611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179512" y="51470"/>
            <a:ext cx="8640960" cy="546178"/>
          </a:xfrm>
          <a:prstGeom prst="rect">
            <a:avLst/>
          </a:prstGeom>
          <a:noFill/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6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9pPr>
          </a:lstStyle>
          <a:p>
            <a:r>
              <a:rPr lang="en-GB" sz="3200" dirty="0" smtClean="0">
                <a:solidFill>
                  <a:srgbClr val="002060"/>
                </a:solidFill>
                <a:latin typeface="+mn-lt"/>
              </a:rPr>
              <a:t>Objec</a:t>
            </a:r>
            <a:r>
              <a:rPr lang="en-GB" sz="3200" dirty="0" smtClean="0">
                <a:solidFill>
                  <a:srgbClr val="002060"/>
                </a:solidFill>
              </a:rPr>
              <a:t>tives</a:t>
            </a:r>
            <a:endParaRPr lang="en-GB" sz="3200" dirty="0">
              <a:solidFill>
                <a:srgbClr val="002060"/>
              </a:solidFill>
              <a:latin typeface="+mn-lt"/>
            </a:endParaRPr>
          </a:p>
        </p:txBody>
      </p:sp>
      <p:sp>
        <p:nvSpPr>
          <p:cNvPr id="4" name="Rectangle 3"/>
          <p:cNvSpPr txBox="1">
            <a:spLocks/>
          </p:cNvSpPr>
          <p:nvPr/>
        </p:nvSpPr>
        <p:spPr bwMode="auto">
          <a:xfrm>
            <a:off x="575556" y="843558"/>
            <a:ext cx="8100900" cy="41044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000" dirty="0" smtClean="0">
                <a:solidFill>
                  <a:srgbClr val="002060"/>
                </a:solidFill>
              </a:rPr>
              <a:t>Study use cases with related pre-conditions, service flows, post-conditions, potential impacts or interactions with existing services/features associated to the support of the following new capabilities for satellite access</a:t>
            </a:r>
          </a:p>
          <a:p>
            <a:pPr lvl="1"/>
            <a:r>
              <a:rPr lang="en-GB" sz="2000" dirty="0" smtClean="0">
                <a:solidFill>
                  <a:srgbClr val="002060"/>
                </a:solidFill>
              </a:rPr>
              <a:t>Store and forward operation </a:t>
            </a:r>
            <a:r>
              <a:rPr lang="en-GB" sz="2000" dirty="0" smtClean="0">
                <a:solidFill>
                  <a:srgbClr val="002060"/>
                </a:solidFill>
                <a:ea typeface="Calibri" charset="0"/>
                <a:cs typeface="Calibri" charset="0"/>
              </a:rPr>
              <a:t>with discontinuous feeder link for delay-tolerant </a:t>
            </a:r>
            <a:r>
              <a:rPr lang="en-GB" sz="2000" dirty="0" err="1" smtClean="0">
                <a:solidFill>
                  <a:srgbClr val="002060"/>
                </a:solidFill>
                <a:ea typeface="Calibri" charset="0"/>
                <a:cs typeface="Calibri" charset="0"/>
              </a:rPr>
              <a:t>IoT</a:t>
            </a:r>
            <a:endParaRPr lang="en-GB" sz="2000" dirty="0" smtClean="0">
              <a:solidFill>
                <a:srgbClr val="002060"/>
              </a:solidFill>
            </a:endParaRPr>
          </a:p>
          <a:p>
            <a:pPr lvl="1"/>
            <a:r>
              <a:rPr lang="en-GB" sz="2000" dirty="0" smtClean="0">
                <a:solidFill>
                  <a:srgbClr val="002060"/>
                </a:solidFill>
              </a:rPr>
              <a:t>GNSS independen</a:t>
            </a:r>
            <a:r>
              <a:rPr lang="en-GB" sz="2000" dirty="0">
                <a:solidFill>
                  <a:srgbClr val="002060"/>
                </a:solidFill>
                <a:ea typeface="Calibri" charset="0"/>
                <a:cs typeface="Calibri" charset="0"/>
              </a:rPr>
              <a:t>t</a:t>
            </a:r>
            <a:r>
              <a:rPr lang="en-GB" sz="2000" dirty="0" smtClean="0">
                <a:solidFill>
                  <a:srgbClr val="002060"/>
                </a:solidFill>
              </a:rPr>
              <a:t> operation</a:t>
            </a:r>
          </a:p>
          <a:p>
            <a:pPr lvl="1"/>
            <a:r>
              <a:rPr lang="en-GB" sz="2000" dirty="0" smtClean="0">
                <a:solidFill>
                  <a:srgbClr val="002060"/>
                </a:solidFill>
              </a:rPr>
              <a:t>Traffic scheduling between multiple-RAT (terrestrial and satellite access network/multi orbit).</a:t>
            </a:r>
          </a:p>
          <a:p>
            <a:pPr lvl="1"/>
            <a:endParaRPr lang="en-GB" sz="2000" dirty="0" smtClean="0">
              <a:solidFill>
                <a:srgbClr val="002060"/>
              </a:solidFill>
            </a:endParaRPr>
          </a:p>
          <a:p>
            <a:r>
              <a:rPr lang="en-GB" sz="2000" dirty="0" smtClean="0">
                <a:solidFill>
                  <a:srgbClr val="002060"/>
                </a:solidFill>
              </a:rPr>
              <a:t>Then Identify potential new requirements and/or KPIs </a:t>
            </a:r>
            <a:endParaRPr lang="en-GB" sz="20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98520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à coins arrondis 4"/>
          <p:cNvSpPr/>
          <p:nvPr/>
        </p:nvSpPr>
        <p:spPr bwMode="auto">
          <a:xfrm>
            <a:off x="1619672" y="1779662"/>
            <a:ext cx="6120680" cy="1584176"/>
          </a:xfrm>
          <a:prstGeom prst="roundRect">
            <a:avLst/>
          </a:prstGeom>
          <a:ln>
            <a:solidFill>
              <a:srgbClr val="002060"/>
            </a:solidFill>
            <a:headEnd type="none" w="med" len="med"/>
            <a:tailEnd type="none" w="med" len="med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72000" tIns="72000" rIns="72000" bIns="72000" anchor="ctr"/>
          <a:lstStyle/>
          <a:p>
            <a:pPr algn="ctr">
              <a:spcBef>
                <a:spcPct val="50000"/>
              </a:spcBef>
              <a:defRPr/>
            </a:pPr>
            <a:r>
              <a:rPr lang="en-GB" sz="3600" b="1" dirty="0" smtClean="0">
                <a:solidFill>
                  <a:srgbClr val="002060"/>
                </a:solidFill>
                <a:latin typeface="+mj-lt"/>
                <a:ea typeface="Verdana" pitchFamily="34" charset="0"/>
                <a:cs typeface="Verdana" pitchFamily="34" charset="0"/>
              </a:rPr>
              <a:t>Annex</a:t>
            </a:r>
            <a:br>
              <a:rPr lang="en-GB" sz="3600" b="1" dirty="0" smtClean="0">
                <a:solidFill>
                  <a:srgbClr val="002060"/>
                </a:solidFill>
                <a:latin typeface="+mj-lt"/>
                <a:ea typeface="Verdana" pitchFamily="34" charset="0"/>
                <a:cs typeface="Verdana" pitchFamily="34" charset="0"/>
              </a:rPr>
            </a:br>
            <a:r>
              <a:rPr lang="en-GB" sz="3600" b="1" dirty="0" smtClean="0">
                <a:solidFill>
                  <a:srgbClr val="002060"/>
                </a:solidFill>
                <a:latin typeface="+mj-lt"/>
                <a:ea typeface="Verdana" pitchFamily="34" charset="0"/>
                <a:cs typeface="Verdana" pitchFamily="34" charset="0"/>
              </a:rPr>
              <a:t>New sa</a:t>
            </a:r>
            <a:r>
              <a:rPr lang="en-GB" sz="3600" b="1" dirty="0" smtClean="0">
                <a:solidFill>
                  <a:srgbClr val="002060"/>
                </a:solidFill>
                <a:ea typeface="Verdana" pitchFamily="34" charset="0"/>
                <a:cs typeface="Verdana" pitchFamily="34" charset="0"/>
              </a:rPr>
              <a:t>tellite </a:t>
            </a:r>
            <a:r>
              <a:rPr lang="en-GB" sz="3600" b="1" dirty="0" smtClean="0">
                <a:solidFill>
                  <a:srgbClr val="002060"/>
                </a:solidFill>
                <a:latin typeface="+mj-lt"/>
                <a:ea typeface="Verdana" pitchFamily="34" charset="0"/>
                <a:cs typeface="Verdana" pitchFamily="34" charset="0"/>
              </a:rPr>
              <a:t>capability</a:t>
            </a:r>
            <a:endParaRPr lang="en-GB" sz="3600" b="1" dirty="0">
              <a:solidFill>
                <a:srgbClr val="002060"/>
              </a:solidFill>
              <a:latin typeface="+mj-lt"/>
              <a:ea typeface="Verdana" pitchFamily="34" charset="0"/>
              <a:cs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677006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3"/>
          <p:cNvSpPr txBox="1">
            <a:spLocks/>
          </p:cNvSpPr>
          <p:nvPr/>
        </p:nvSpPr>
        <p:spPr bwMode="auto">
          <a:xfrm>
            <a:off x="575556" y="843558"/>
            <a:ext cx="8100900" cy="41044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57175" indent="-257175">
              <a:lnSpc>
                <a:spcPct val="150000"/>
              </a:lnSpc>
            </a:pPr>
            <a:endParaRPr lang="en-GB" sz="1800" dirty="0">
              <a:solidFill>
                <a:srgbClr val="002060"/>
              </a:solidFill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179512" y="51470"/>
            <a:ext cx="8640960" cy="546178"/>
          </a:xfrm>
          <a:prstGeom prst="rect">
            <a:avLst/>
          </a:prstGeom>
          <a:noFill/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6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9pPr>
          </a:lstStyle>
          <a:p>
            <a:r>
              <a:rPr lang="en-GB" sz="3200" dirty="0">
                <a:solidFill>
                  <a:srgbClr val="002060"/>
                </a:solidFill>
                <a:latin typeface="+mn-lt"/>
              </a:rPr>
              <a:t>Store and forward operation with satellite access</a:t>
            </a:r>
          </a:p>
        </p:txBody>
      </p:sp>
      <p:sp>
        <p:nvSpPr>
          <p:cNvPr id="4" name="Rectangle 3"/>
          <p:cNvSpPr txBox="1">
            <a:spLocks/>
          </p:cNvSpPr>
          <p:nvPr/>
        </p:nvSpPr>
        <p:spPr bwMode="auto">
          <a:xfrm>
            <a:off x="719572" y="843558"/>
            <a:ext cx="8100900" cy="41044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57175" indent="-257175">
              <a:lnSpc>
                <a:spcPct val="150000"/>
              </a:lnSpc>
            </a:pPr>
            <a:r>
              <a:rPr lang="en-GB" sz="1400" dirty="0">
                <a:solidFill>
                  <a:srgbClr val="002060"/>
                </a:solidFill>
              </a:rPr>
              <a:t>NGSO constellation typically requires </a:t>
            </a:r>
            <a:r>
              <a:rPr lang="en-GB" sz="1400" dirty="0" smtClean="0">
                <a:solidFill>
                  <a:srgbClr val="002060"/>
                </a:solidFill>
              </a:rPr>
              <a:t>many satellites </a:t>
            </a:r>
            <a:r>
              <a:rPr lang="en-GB" sz="1400" dirty="0">
                <a:solidFill>
                  <a:srgbClr val="002060"/>
                </a:solidFill>
              </a:rPr>
              <a:t>to provide service all over the Earth. </a:t>
            </a:r>
          </a:p>
          <a:p>
            <a:pPr marL="257175" indent="-257175">
              <a:lnSpc>
                <a:spcPct val="150000"/>
              </a:lnSpc>
            </a:pPr>
            <a:r>
              <a:rPr lang="en-GB" sz="1400" dirty="0">
                <a:solidFill>
                  <a:srgbClr val="002060"/>
                </a:solidFill>
              </a:rPr>
              <a:t>Moreover, it requires that the constellation connects simultaneously a service area with a Core Network via a </a:t>
            </a:r>
            <a:r>
              <a:rPr lang="en-GB" sz="1400" b="1" dirty="0">
                <a:solidFill>
                  <a:srgbClr val="002060"/>
                </a:solidFill>
              </a:rPr>
              <a:t>ground network infrastructure of gateways</a:t>
            </a:r>
            <a:r>
              <a:rPr lang="en-GB" sz="1400" dirty="0" smtClean="0">
                <a:solidFill>
                  <a:srgbClr val="002060"/>
                </a:solidFill>
              </a:rPr>
              <a:t>.</a:t>
            </a:r>
          </a:p>
          <a:p>
            <a:pPr marL="257175" indent="-257175">
              <a:lnSpc>
                <a:spcPct val="150000"/>
              </a:lnSpc>
            </a:pPr>
            <a:r>
              <a:rPr lang="en-GB" sz="1400" dirty="0" smtClean="0">
                <a:solidFill>
                  <a:srgbClr val="002060"/>
                </a:solidFill>
              </a:rPr>
              <a:t>Store </a:t>
            </a:r>
            <a:r>
              <a:rPr lang="en-GB" sz="1400" dirty="0">
                <a:solidFill>
                  <a:srgbClr val="002060"/>
                </a:solidFill>
              </a:rPr>
              <a:t>and Forward (S&amp;F) operation for a satellite </a:t>
            </a:r>
            <a:r>
              <a:rPr lang="en-GB" sz="1400" dirty="0" smtClean="0">
                <a:solidFill>
                  <a:srgbClr val="002060"/>
                </a:solidFill>
              </a:rPr>
              <a:t>enable to </a:t>
            </a:r>
            <a:r>
              <a:rPr lang="en-GB" sz="1400" dirty="0">
                <a:solidFill>
                  <a:srgbClr val="002060"/>
                </a:solidFill>
              </a:rPr>
              <a:t>provide autonomously service to UEs without the satellite being connected to a gateway (i.e. S&amp;F allows service link access to continue to be operational even at times that the feeder link is not connected</a:t>
            </a:r>
            <a:r>
              <a:rPr lang="en-GB" sz="1400" dirty="0" smtClean="0">
                <a:solidFill>
                  <a:srgbClr val="002060"/>
                </a:solidFill>
              </a:rPr>
              <a:t>).</a:t>
            </a:r>
          </a:p>
          <a:p>
            <a:pPr marL="257175" indent="-257175">
              <a:lnSpc>
                <a:spcPct val="150000"/>
              </a:lnSpc>
            </a:pPr>
            <a:r>
              <a:rPr lang="en-GB" sz="1400" dirty="0">
                <a:solidFill>
                  <a:srgbClr val="002060"/>
                </a:solidFill>
              </a:rPr>
              <a:t>Non 3GPP </a:t>
            </a:r>
            <a:r>
              <a:rPr lang="en-GB" sz="1400" dirty="0" smtClean="0">
                <a:solidFill>
                  <a:srgbClr val="002060"/>
                </a:solidFill>
              </a:rPr>
              <a:t>technologies already use </a:t>
            </a:r>
            <a:r>
              <a:rPr lang="en-GB" sz="1400" dirty="0">
                <a:solidFill>
                  <a:srgbClr val="002060"/>
                </a:solidFill>
              </a:rPr>
              <a:t>S&amp;F </a:t>
            </a:r>
            <a:r>
              <a:rPr lang="en-GB" sz="1400" dirty="0" smtClean="0">
                <a:solidFill>
                  <a:srgbClr val="002060"/>
                </a:solidFill>
              </a:rPr>
              <a:t>for </a:t>
            </a:r>
            <a:r>
              <a:rPr lang="en-GB" sz="1400" dirty="0" err="1" smtClean="0">
                <a:solidFill>
                  <a:srgbClr val="002060"/>
                </a:solidFill>
              </a:rPr>
              <a:t>IoT</a:t>
            </a:r>
            <a:r>
              <a:rPr lang="en-GB" sz="1400" dirty="0" smtClean="0">
                <a:solidFill>
                  <a:srgbClr val="002060"/>
                </a:solidFill>
              </a:rPr>
              <a:t> </a:t>
            </a:r>
            <a:r>
              <a:rPr lang="en-GB" sz="1400" dirty="0">
                <a:solidFill>
                  <a:srgbClr val="002060"/>
                </a:solidFill>
              </a:rPr>
              <a:t>market.</a:t>
            </a:r>
          </a:p>
          <a:p>
            <a:pPr marL="257175" indent="-257175">
              <a:lnSpc>
                <a:spcPct val="150000"/>
              </a:lnSpc>
            </a:pPr>
            <a:r>
              <a:rPr lang="en-GB" sz="1400" dirty="0">
                <a:solidFill>
                  <a:srgbClr val="002060"/>
                </a:solidFill>
              </a:rPr>
              <a:t>Benefits associated with the support of </a:t>
            </a:r>
            <a:r>
              <a:rPr lang="en-GB" sz="1400" dirty="0" smtClean="0">
                <a:solidFill>
                  <a:srgbClr val="002060"/>
                </a:solidFill>
              </a:rPr>
              <a:t>S&amp;F:</a:t>
            </a:r>
          </a:p>
          <a:p>
            <a:pPr marL="657225" lvl="1" indent="-257175">
              <a:lnSpc>
                <a:spcPct val="150000"/>
              </a:lnSpc>
            </a:pPr>
            <a:r>
              <a:rPr lang="en-GB" sz="1400" b="1" dirty="0">
                <a:solidFill>
                  <a:srgbClr val="002060"/>
                </a:solidFill>
              </a:rPr>
              <a:t>E</a:t>
            </a:r>
            <a:r>
              <a:rPr lang="en-GB" sz="1400" b="1" dirty="0" smtClean="0">
                <a:solidFill>
                  <a:srgbClr val="002060"/>
                </a:solidFill>
              </a:rPr>
              <a:t>xtending </a:t>
            </a:r>
            <a:r>
              <a:rPr lang="en-GB" sz="1400" b="1" dirty="0">
                <a:solidFill>
                  <a:srgbClr val="002060"/>
                </a:solidFill>
              </a:rPr>
              <a:t>satellite service coverage </a:t>
            </a:r>
            <a:r>
              <a:rPr lang="en-GB" sz="1400" dirty="0">
                <a:solidFill>
                  <a:srgbClr val="002060"/>
                </a:solidFill>
              </a:rPr>
              <a:t>in areas where satellites cannot be connected to ground stations (e.g. maritime or very remote areas with lack of ground-stations infrastructures</a:t>
            </a:r>
            <a:r>
              <a:rPr lang="en-GB" sz="1400" dirty="0" smtClean="0">
                <a:solidFill>
                  <a:srgbClr val="002060"/>
                </a:solidFill>
              </a:rPr>
              <a:t>)</a:t>
            </a:r>
          </a:p>
          <a:p>
            <a:pPr marL="657225" lvl="1" indent="-257175">
              <a:lnSpc>
                <a:spcPct val="150000"/>
              </a:lnSpc>
            </a:pPr>
            <a:r>
              <a:rPr lang="en-GB" sz="1400" b="1" dirty="0">
                <a:solidFill>
                  <a:srgbClr val="002060"/>
                </a:solidFill>
              </a:rPr>
              <a:t>I</a:t>
            </a:r>
            <a:r>
              <a:rPr lang="en-GB" sz="1400" b="1" dirty="0" smtClean="0">
                <a:solidFill>
                  <a:srgbClr val="002060"/>
                </a:solidFill>
              </a:rPr>
              <a:t>mproving </a:t>
            </a:r>
            <a:r>
              <a:rPr lang="en-GB" sz="1400" b="1" dirty="0">
                <a:solidFill>
                  <a:srgbClr val="002060"/>
                </a:solidFill>
              </a:rPr>
              <a:t>ground segment affordability </a:t>
            </a:r>
            <a:r>
              <a:rPr lang="en-GB" sz="1400" dirty="0">
                <a:solidFill>
                  <a:srgbClr val="002060"/>
                </a:solidFill>
              </a:rPr>
              <a:t>by enabling operation with fewer ground-stations and allowing more robust operation of the satellite under intermittent feeder link operation</a:t>
            </a:r>
            <a:r>
              <a:rPr lang="en-GB" sz="1400" dirty="0" smtClean="0">
                <a:solidFill>
                  <a:srgbClr val="002060"/>
                </a:solidFill>
              </a:rPr>
              <a:t>.</a:t>
            </a:r>
            <a:endParaRPr lang="en-GB" sz="1400" dirty="0">
              <a:solidFill>
                <a:srgbClr val="002060"/>
              </a:solidFill>
            </a:endParaRPr>
          </a:p>
          <a:p>
            <a:pPr marL="657225" lvl="1" indent="-257175">
              <a:lnSpc>
                <a:spcPct val="150000"/>
              </a:lnSpc>
            </a:pPr>
            <a:endParaRPr lang="en-GB" sz="14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784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3"/>
          <p:cNvSpPr txBox="1">
            <a:spLocks/>
          </p:cNvSpPr>
          <p:nvPr/>
        </p:nvSpPr>
        <p:spPr bwMode="auto">
          <a:xfrm>
            <a:off x="323528" y="843558"/>
            <a:ext cx="8100900" cy="41044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57175" indent="-257175">
              <a:lnSpc>
                <a:spcPct val="150000"/>
              </a:lnSpc>
            </a:pPr>
            <a:endParaRPr lang="en-GB" sz="1800" dirty="0">
              <a:solidFill>
                <a:srgbClr val="002060"/>
              </a:solidFill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179512" y="51470"/>
            <a:ext cx="8640960" cy="546178"/>
          </a:xfrm>
          <a:prstGeom prst="rect">
            <a:avLst/>
          </a:prstGeom>
          <a:noFill/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6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9pPr>
          </a:lstStyle>
          <a:p>
            <a:r>
              <a:rPr lang="en-GB" sz="3200" dirty="0">
                <a:solidFill>
                  <a:srgbClr val="002060"/>
                </a:solidFill>
                <a:latin typeface="+mn-lt"/>
              </a:rPr>
              <a:t>Store and forward operation with satellite access</a:t>
            </a:r>
          </a:p>
        </p:txBody>
      </p:sp>
      <p:sp>
        <p:nvSpPr>
          <p:cNvPr id="4" name="Rectangle 3"/>
          <p:cNvSpPr txBox="1">
            <a:spLocks/>
          </p:cNvSpPr>
          <p:nvPr/>
        </p:nvSpPr>
        <p:spPr bwMode="auto">
          <a:xfrm>
            <a:off x="539552" y="843558"/>
            <a:ext cx="8100900" cy="41044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GB" sz="1800" dirty="0">
                <a:solidFill>
                  <a:srgbClr val="002060"/>
                </a:solidFill>
              </a:rPr>
              <a:t>A</a:t>
            </a:r>
            <a:r>
              <a:rPr lang="en-GB" sz="1800" dirty="0" smtClean="0">
                <a:solidFill>
                  <a:srgbClr val="002060"/>
                </a:solidFill>
              </a:rPr>
              <a:t>spects with strong impac</a:t>
            </a:r>
            <a:r>
              <a:rPr lang="en-GB" sz="1800" dirty="0">
                <a:solidFill>
                  <a:srgbClr val="002060"/>
                </a:solidFill>
              </a:rPr>
              <a:t>t</a:t>
            </a:r>
            <a:r>
              <a:rPr lang="en-GB" sz="1800" dirty="0" smtClean="0">
                <a:solidFill>
                  <a:srgbClr val="002060"/>
                </a:solidFill>
              </a:rPr>
              <a:t>s on the service to be addressed during the study:</a:t>
            </a:r>
          </a:p>
          <a:p>
            <a:pPr marL="685800" lvl="1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GB" sz="1800" dirty="0" smtClean="0">
                <a:solidFill>
                  <a:srgbClr val="002060"/>
                </a:solidFill>
              </a:rPr>
              <a:t>Permission </a:t>
            </a:r>
            <a:r>
              <a:rPr lang="en-GB" sz="1800" dirty="0">
                <a:solidFill>
                  <a:srgbClr val="002060"/>
                </a:solidFill>
              </a:rPr>
              <a:t>and </a:t>
            </a:r>
            <a:r>
              <a:rPr lang="en-GB" sz="1800" dirty="0" smtClean="0">
                <a:solidFill>
                  <a:srgbClr val="002060"/>
                </a:solidFill>
              </a:rPr>
              <a:t>authorization needed </a:t>
            </a:r>
          </a:p>
          <a:p>
            <a:pPr marL="685800" lvl="1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GB" sz="1800" dirty="0" smtClean="0">
                <a:solidFill>
                  <a:srgbClr val="002060"/>
                </a:solidFill>
              </a:rPr>
              <a:t>UE </a:t>
            </a:r>
            <a:r>
              <a:rPr lang="en-GB" sz="1800" dirty="0">
                <a:solidFill>
                  <a:srgbClr val="002060"/>
                </a:solidFill>
              </a:rPr>
              <a:t>awareness of the </a:t>
            </a:r>
            <a:r>
              <a:rPr lang="en-GB" sz="1800" dirty="0" smtClean="0">
                <a:solidFill>
                  <a:srgbClr val="002060"/>
                </a:solidFill>
              </a:rPr>
              <a:t>context (no feeder link available, change of situation, storage capability…)</a:t>
            </a:r>
          </a:p>
          <a:p>
            <a:pPr marL="685800" lvl="1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GB" sz="1800" dirty="0">
                <a:solidFill>
                  <a:srgbClr val="002060"/>
                </a:solidFill>
              </a:rPr>
              <a:t>S</a:t>
            </a:r>
            <a:r>
              <a:rPr lang="en-GB" sz="1800" dirty="0" smtClean="0">
                <a:solidFill>
                  <a:srgbClr val="002060"/>
                </a:solidFill>
              </a:rPr>
              <a:t>tatus </a:t>
            </a:r>
            <a:r>
              <a:rPr lang="en-GB" sz="1800" dirty="0">
                <a:solidFill>
                  <a:srgbClr val="002060"/>
                </a:solidFill>
              </a:rPr>
              <a:t>of </a:t>
            </a:r>
            <a:r>
              <a:rPr lang="en-GB" sz="1800" dirty="0" smtClean="0">
                <a:solidFill>
                  <a:srgbClr val="002060"/>
                </a:solidFill>
              </a:rPr>
              <a:t>the message (delivered, stored…)</a:t>
            </a:r>
          </a:p>
          <a:p>
            <a:pPr marL="685800" lvl="1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GB" sz="1800" dirty="0" smtClean="0">
                <a:solidFill>
                  <a:srgbClr val="002060"/>
                </a:solidFill>
              </a:rPr>
              <a:t>Service aspects for MT communication</a:t>
            </a:r>
          </a:p>
          <a:p>
            <a:pPr marL="685800" lvl="1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GB" sz="1800" dirty="0" smtClean="0">
                <a:solidFill>
                  <a:srgbClr val="002060"/>
                </a:solidFill>
              </a:rPr>
              <a:t>Service aspects for SMS over </a:t>
            </a:r>
            <a:r>
              <a:rPr lang="en-GB" sz="1800" dirty="0" err="1" smtClean="0">
                <a:solidFill>
                  <a:srgbClr val="002060"/>
                </a:solidFill>
              </a:rPr>
              <a:t>Io</a:t>
            </a:r>
            <a:r>
              <a:rPr lang="en-GB" sz="1800" dirty="0" err="1">
                <a:solidFill>
                  <a:srgbClr val="002060"/>
                </a:solidFill>
              </a:rPr>
              <a:t>T</a:t>
            </a:r>
            <a:endParaRPr lang="en-GB" sz="1800" dirty="0" smtClean="0">
              <a:solidFill>
                <a:srgbClr val="002060"/>
              </a:solidFill>
            </a:endParaRPr>
          </a:p>
          <a:p>
            <a:pPr marL="685800" lvl="1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GB" sz="1800" dirty="0">
                <a:solidFill>
                  <a:srgbClr val="002060"/>
                </a:solidFill>
              </a:rPr>
              <a:t>V</a:t>
            </a:r>
            <a:r>
              <a:rPr lang="en-GB" sz="1800" dirty="0" smtClean="0">
                <a:solidFill>
                  <a:srgbClr val="002060"/>
                </a:solidFill>
              </a:rPr>
              <a:t>alidity</a:t>
            </a:r>
          </a:p>
          <a:p>
            <a:pPr marL="685800" lvl="1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GB" sz="1800" dirty="0">
                <a:solidFill>
                  <a:srgbClr val="002060"/>
                </a:solidFill>
              </a:rPr>
              <a:t>S</a:t>
            </a:r>
            <a:r>
              <a:rPr lang="en-GB" sz="1800" dirty="0" smtClean="0">
                <a:solidFill>
                  <a:srgbClr val="002060"/>
                </a:solidFill>
              </a:rPr>
              <a:t>ecurity</a:t>
            </a:r>
            <a:r>
              <a:rPr lang="en-GB" sz="1800" dirty="0">
                <a:solidFill>
                  <a:srgbClr val="002060"/>
                </a:solidFill>
              </a:rPr>
              <a:t>…</a:t>
            </a:r>
            <a:endParaRPr lang="en-GB" sz="1600" dirty="0" smtClean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381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3"/>
          <p:cNvSpPr txBox="1">
            <a:spLocks/>
          </p:cNvSpPr>
          <p:nvPr/>
        </p:nvSpPr>
        <p:spPr bwMode="auto">
          <a:xfrm>
            <a:off x="575556" y="843558"/>
            <a:ext cx="8100900" cy="41044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57175" indent="-257175">
              <a:lnSpc>
                <a:spcPct val="150000"/>
              </a:lnSpc>
            </a:pPr>
            <a:endParaRPr lang="en-GB" sz="1800" dirty="0">
              <a:solidFill>
                <a:srgbClr val="002060"/>
              </a:solidFill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179512" y="51470"/>
            <a:ext cx="8640960" cy="546178"/>
          </a:xfrm>
          <a:prstGeom prst="rect">
            <a:avLst/>
          </a:prstGeom>
          <a:noFill/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6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9pPr>
          </a:lstStyle>
          <a:p>
            <a:r>
              <a:rPr lang="en-GB" sz="3200" dirty="0">
                <a:solidFill>
                  <a:srgbClr val="002060"/>
                </a:solidFill>
                <a:latin typeface="+mn-lt"/>
              </a:rPr>
              <a:t>GNSS </a:t>
            </a:r>
            <a:r>
              <a:rPr lang="en-GB" sz="3200" dirty="0" smtClean="0">
                <a:solidFill>
                  <a:srgbClr val="002060"/>
                </a:solidFill>
                <a:latin typeface="+mn-lt"/>
              </a:rPr>
              <a:t>independent </a:t>
            </a:r>
            <a:r>
              <a:rPr lang="en-GB" sz="3200" dirty="0">
                <a:solidFill>
                  <a:srgbClr val="002060"/>
                </a:solidFill>
                <a:latin typeface="+mn-lt"/>
              </a:rPr>
              <a:t>operation</a:t>
            </a:r>
            <a:endParaRPr lang="en-GB" sz="3200" dirty="0">
              <a:solidFill>
                <a:srgbClr val="002060"/>
              </a:solidFill>
              <a:latin typeface="+mn-lt"/>
            </a:endParaRPr>
          </a:p>
        </p:txBody>
      </p:sp>
      <p:sp>
        <p:nvSpPr>
          <p:cNvPr id="4" name="Rectangle 3"/>
          <p:cNvSpPr txBox="1">
            <a:spLocks/>
          </p:cNvSpPr>
          <p:nvPr/>
        </p:nvSpPr>
        <p:spPr bwMode="auto">
          <a:xfrm>
            <a:off x="449542" y="987574"/>
            <a:ext cx="8100900" cy="31599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57175" indent="-257175">
              <a:lnSpc>
                <a:spcPct val="150000"/>
              </a:lnSpc>
            </a:pPr>
            <a:r>
              <a:rPr lang="en-GB" sz="1600" dirty="0" smtClean="0">
                <a:solidFill>
                  <a:srgbClr val="002060"/>
                </a:solidFill>
              </a:rPr>
              <a:t>Currently 5G </a:t>
            </a:r>
            <a:r>
              <a:rPr lang="en-GB" sz="1600" dirty="0">
                <a:solidFill>
                  <a:srgbClr val="002060"/>
                </a:solidFill>
              </a:rPr>
              <a:t>system </a:t>
            </a:r>
            <a:r>
              <a:rPr lang="en-GB" sz="1600" dirty="0" smtClean="0">
                <a:solidFill>
                  <a:srgbClr val="002060"/>
                </a:solidFill>
              </a:rPr>
              <a:t>satellite </a:t>
            </a:r>
            <a:r>
              <a:rPr lang="en-GB" sz="1600" dirty="0">
                <a:solidFill>
                  <a:srgbClr val="002060"/>
                </a:solidFill>
              </a:rPr>
              <a:t>access </a:t>
            </a:r>
            <a:r>
              <a:rPr lang="en-GB" sz="1600" dirty="0" smtClean="0">
                <a:solidFill>
                  <a:srgbClr val="002060"/>
                </a:solidFill>
              </a:rPr>
              <a:t>requires the use of GNSS service</a:t>
            </a:r>
            <a:r>
              <a:rPr lang="en-GB" sz="1600" dirty="0" smtClean="0">
                <a:solidFill>
                  <a:srgbClr val="002060"/>
                </a:solidFill>
              </a:rPr>
              <a:t>.</a:t>
            </a:r>
            <a:endParaRPr lang="en-GB" sz="1600" dirty="0" smtClean="0">
              <a:solidFill>
                <a:srgbClr val="002060"/>
              </a:solidFill>
            </a:endParaRPr>
          </a:p>
          <a:p>
            <a:pPr marL="257175" indent="-257175">
              <a:lnSpc>
                <a:spcPct val="150000"/>
              </a:lnSpc>
            </a:pPr>
            <a:r>
              <a:rPr lang="en-GB" sz="1600" dirty="0" smtClean="0">
                <a:solidFill>
                  <a:srgbClr val="002060"/>
                </a:solidFill>
              </a:rPr>
              <a:t>However, many </a:t>
            </a:r>
            <a:r>
              <a:rPr lang="en-GB" sz="1600" dirty="0">
                <a:solidFill>
                  <a:srgbClr val="002060"/>
                </a:solidFill>
              </a:rPr>
              <a:t>UEs </a:t>
            </a:r>
            <a:r>
              <a:rPr lang="en-GB" sz="1600" dirty="0" smtClean="0">
                <a:solidFill>
                  <a:srgbClr val="002060"/>
                </a:solidFill>
              </a:rPr>
              <a:t>are </a:t>
            </a:r>
            <a:r>
              <a:rPr lang="en-GB" sz="1600" dirty="0">
                <a:solidFill>
                  <a:srgbClr val="002060"/>
                </a:solidFill>
              </a:rPr>
              <a:t>without GNSS receiver or without availability of GNSS </a:t>
            </a:r>
            <a:r>
              <a:rPr lang="en-GB" sz="1600" dirty="0" smtClean="0">
                <a:solidFill>
                  <a:srgbClr val="002060"/>
                </a:solidFill>
              </a:rPr>
              <a:t>service</a:t>
            </a:r>
            <a:r>
              <a:rPr lang="en-GB" sz="1600" dirty="0" smtClean="0">
                <a:solidFill>
                  <a:srgbClr val="002060"/>
                </a:solidFill>
              </a:rPr>
              <a:t>.</a:t>
            </a:r>
          </a:p>
          <a:p>
            <a:pPr marL="257175" indent="-257175">
              <a:lnSpc>
                <a:spcPct val="150000"/>
              </a:lnSpc>
            </a:pPr>
            <a:r>
              <a:rPr lang="en-GB" sz="1600" dirty="0">
                <a:solidFill>
                  <a:srgbClr val="002060"/>
                </a:solidFill>
              </a:rPr>
              <a:t>And even </a:t>
            </a:r>
            <a:r>
              <a:rPr lang="en-GB" sz="1600" dirty="0" smtClean="0">
                <a:solidFill>
                  <a:srgbClr val="002060"/>
                </a:solidFill>
              </a:rPr>
              <a:t>with the availability </a:t>
            </a:r>
            <a:r>
              <a:rPr lang="en-GB" sz="1600" dirty="0">
                <a:solidFill>
                  <a:srgbClr val="002060"/>
                </a:solidFill>
              </a:rPr>
              <a:t>of </a:t>
            </a:r>
            <a:r>
              <a:rPr lang="en-GB" sz="1600" dirty="0" smtClean="0">
                <a:solidFill>
                  <a:srgbClr val="002060"/>
                </a:solidFill>
              </a:rPr>
              <a:t>a GNSS service, there could </a:t>
            </a:r>
            <a:r>
              <a:rPr lang="en-GB" sz="1600" dirty="0">
                <a:solidFill>
                  <a:srgbClr val="002060"/>
                </a:solidFill>
              </a:rPr>
              <a:t>be </a:t>
            </a:r>
            <a:r>
              <a:rPr lang="en-GB" sz="1600" dirty="0" smtClean="0">
                <a:solidFill>
                  <a:srgbClr val="002060"/>
                </a:solidFill>
              </a:rPr>
              <a:t>a need to have </a:t>
            </a:r>
            <a:r>
              <a:rPr lang="en-GB" sz="1600" dirty="0">
                <a:solidFill>
                  <a:srgbClr val="002060"/>
                </a:solidFill>
              </a:rPr>
              <a:t>5G system satellite </a:t>
            </a:r>
            <a:r>
              <a:rPr lang="en-GB" sz="1600" dirty="0" smtClean="0">
                <a:solidFill>
                  <a:srgbClr val="002060"/>
                </a:solidFill>
              </a:rPr>
              <a:t>access requiring complementary GNSS </a:t>
            </a:r>
            <a:r>
              <a:rPr lang="en-GB" sz="1600" dirty="0">
                <a:solidFill>
                  <a:srgbClr val="002060"/>
                </a:solidFill>
              </a:rPr>
              <a:t>independent </a:t>
            </a:r>
            <a:r>
              <a:rPr lang="en-GB" sz="1600" dirty="0" smtClean="0">
                <a:solidFill>
                  <a:srgbClr val="002060"/>
                </a:solidFill>
              </a:rPr>
              <a:t>operation, </a:t>
            </a:r>
            <a:r>
              <a:rPr lang="en-GB" sz="1600" dirty="0">
                <a:solidFill>
                  <a:srgbClr val="002060"/>
                </a:solidFill>
              </a:rPr>
              <a:t>or in addition, to GNSS operation</a:t>
            </a:r>
            <a:r>
              <a:rPr lang="en-GB" sz="1600" dirty="0" smtClean="0">
                <a:solidFill>
                  <a:srgbClr val="002060"/>
                </a:solidFill>
              </a:rPr>
              <a:t>.</a:t>
            </a:r>
            <a:endParaRPr lang="en-GB" sz="1600" dirty="0" smtClean="0">
              <a:solidFill>
                <a:srgbClr val="002060"/>
              </a:solidFill>
            </a:endParaRPr>
          </a:p>
          <a:p>
            <a:pPr marL="257175" indent="-257175">
              <a:lnSpc>
                <a:spcPct val="150000"/>
              </a:lnSpc>
            </a:pPr>
            <a:r>
              <a:rPr lang="en-GB" sz="1600" dirty="0" smtClean="0">
                <a:solidFill>
                  <a:srgbClr val="002060"/>
                </a:solidFill>
              </a:rPr>
              <a:t>Several </a:t>
            </a:r>
            <a:r>
              <a:rPr lang="en-GB" sz="1600" dirty="0" smtClean="0">
                <a:solidFill>
                  <a:srgbClr val="002060"/>
                </a:solidFill>
              </a:rPr>
              <a:t>non-3GPP </a:t>
            </a:r>
            <a:r>
              <a:rPr lang="en-GB" sz="1600" dirty="0">
                <a:solidFill>
                  <a:srgbClr val="002060"/>
                </a:solidFill>
              </a:rPr>
              <a:t>technologies </a:t>
            </a:r>
            <a:r>
              <a:rPr lang="en-GB" sz="1600" dirty="0" smtClean="0">
                <a:solidFill>
                  <a:srgbClr val="002060"/>
                </a:solidFill>
              </a:rPr>
              <a:t>using as well satellite </a:t>
            </a:r>
            <a:r>
              <a:rPr lang="en-GB" sz="1600" dirty="0">
                <a:solidFill>
                  <a:srgbClr val="002060"/>
                </a:solidFill>
              </a:rPr>
              <a:t>access </a:t>
            </a:r>
            <a:r>
              <a:rPr lang="en-GB" sz="1600" dirty="0" smtClean="0">
                <a:solidFill>
                  <a:srgbClr val="002060"/>
                </a:solidFill>
              </a:rPr>
              <a:t>technologies such as DVB or </a:t>
            </a:r>
            <a:r>
              <a:rPr lang="en-GB" sz="1600" dirty="0" err="1" smtClean="0">
                <a:solidFill>
                  <a:srgbClr val="002060"/>
                </a:solidFill>
              </a:rPr>
              <a:t>LoRa</a:t>
            </a:r>
            <a:r>
              <a:rPr lang="en-GB" sz="1600" dirty="0">
                <a:solidFill>
                  <a:srgbClr val="002060"/>
                </a:solidFill>
              </a:rPr>
              <a:t>  </a:t>
            </a:r>
            <a:r>
              <a:rPr lang="en-GB" sz="1600" dirty="0" smtClean="0">
                <a:solidFill>
                  <a:srgbClr val="002060"/>
                </a:solidFill>
              </a:rPr>
              <a:t>(</a:t>
            </a:r>
            <a:r>
              <a:rPr lang="en-GB" sz="1600" dirty="0" err="1" smtClean="0">
                <a:solidFill>
                  <a:srgbClr val="002060"/>
                </a:solidFill>
              </a:rPr>
              <a:t>IoT</a:t>
            </a:r>
            <a:r>
              <a:rPr lang="en-GB" sz="1600" dirty="0" smtClean="0">
                <a:solidFill>
                  <a:srgbClr val="002060"/>
                </a:solidFill>
              </a:rPr>
              <a:t>) are already </a:t>
            </a:r>
            <a:r>
              <a:rPr lang="en-GB" sz="1600" dirty="0">
                <a:solidFill>
                  <a:srgbClr val="002060"/>
                </a:solidFill>
              </a:rPr>
              <a:t>capable of supporting UE without GNSS</a:t>
            </a:r>
            <a:r>
              <a:rPr lang="en-GB" sz="1600" dirty="0" smtClean="0">
                <a:solidFill>
                  <a:srgbClr val="002060"/>
                </a:solidFill>
              </a:rPr>
              <a:t>.</a:t>
            </a:r>
          </a:p>
          <a:p>
            <a:pPr marL="257175" indent="-257175">
              <a:lnSpc>
                <a:spcPct val="150000"/>
              </a:lnSpc>
            </a:pPr>
            <a:r>
              <a:rPr lang="en-GB" sz="1600" dirty="0" smtClean="0">
                <a:solidFill>
                  <a:srgbClr val="002060"/>
                </a:solidFill>
              </a:rPr>
              <a:t>It </a:t>
            </a:r>
            <a:r>
              <a:rPr lang="en-GB" sz="1600" dirty="0" smtClean="0">
                <a:solidFill>
                  <a:srgbClr val="002060"/>
                </a:solidFill>
              </a:rPr>
              <a:t>is important for 3GPP to study the use cases </a:t>
            </a:r>
            <a:r>
              <a:rPr lang="en-GB" sz="1600" dirty="0" smtClean="0">
                <a:solidFill>
                  <a:srgbClr val="002060"/>
                </a:solidFill>
              </a:rPr>
              <a:t>of UEs using </a:t>
            </a:r>
            <a:r>
              <a:rPr lang="en-GB" sz="1600" dirty="0">
                <a:solidFill>
                  <a:srgbClr val="002060"/>
                </a:solidFill>
              </a:rPr>
              <a:t>satellite access </a:t>
            </a:r>
            <a:r>
              <a:rPr lang="en-GB" sz="1600" dirty="0">
                <a:solidFill>
                  <a:srgbClr val="002060"/>
                </a:solidFill>
              </a:rPr>
              <a:t>technologies </a:t>
            </a:r>
            <a:r>
              <a:rPr lang="en-GB" sz="1600" dirty="0" smtClean="0">
                <a:solidFill>
                  <a:srgbClr val="002060"/>
                </a:solidFill>
              </a:rPr>
              <a:t>independently of GNSS operation and the impacts on the service</a:t>
            </a:r>
            <a:endParaRPr lang="en-GB" sz="1600" dirty="0">
              <a:solidFill>
                <a:srgbClr val="002060"/>
              </a:solidFill>
            </a:endParaRPr>
          </a:p>
          <a:p>
            <a:pPr marL="657225" lvl="1" indent="-257175">
              <a:lnSpc>
                <a:spcPct val="150000"/>
              </a:lnSpc>
            </a:pPr>
            <a:endParaRPr lang="en-GB" sz="16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8909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3"/>
          <p:cNvSpPr txBox="1">
            <a:spLocks/>
          </p:cNvSpPr>
          <p:nvPr/>
        </p:nvSpPr>
        <p:spPr bwMode="auto">
          <a:xfrm>
            <a:off x="575556" y="843558"/>
            <a:ext cx="8100900" cy="41044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57175" indent="-257175">
              <a:lnSpc>
                <a:spcPct val="150000"/>
              </a:lnSpc>
            </a:pPr>
            <a:endParaRPr lang="en-GB" sz="1800" dirty="0">
              <a:solidFill>
                <a:srgbClr val="002060"/>
              </a:solidFill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179512" y="51470"/>
            <a:ext cx="8640960" cy="546178"/>
          </a:xfrm>
          <a:prstGeom prst="rect">
            <a:avLst/>
          </a:prstGeom>
          <a:noFill/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6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9pPr>
          </a:lstStyle>
          <a:p>
            <a:r>
              <a:rPr lang="en-GB" sz="3200" dirty="0">
                <a:solidFill>
                  <a:srgbClr val="002060"/>
                </a:solidFill>
                <a:latin typeface="+mn-lt"/>
              </a:rPr>
              <a:t>Traffic scheduling between </a:t>
            </a:r>
            <a:r>
              <a:rPr lang="en-GB" sz="3200" dirty="0" smtClean="0">
                <a:solidFill>
                  <a:srgbClr val="002060"/>
                </a:solidFill>
                <a:latin typeface="+mn-lt"/>
              </a:rPr>
              <a:t>multiple-RAT/Orbi</a:t>
            </a:r>
            <a:r>
              <a:rPr lang="en-GB" sz="3200" dirty="0" smtClean="0">
                <a:solidFill>
                  <a:srgbClr val="002060"/>
                </a:solidFill>
              </a:rPr>
              <a:t>ts</a:t>
            </a:r>
            <a:endParaRPr lang="en-GB" sz="3200" dirty="0">
              <a:solidFill>
                <a:srgbClr val="002060"/>
              </a:solidFill>
              <a:latin typeface="+mn-lt"/>
            </a:endParaRPr>
          </a:p>
        </p:txBody>
      </p:sp>
      <p:sp>
        <p:nvSpPr>
          <p:cNvPr id="4" name="Rectangle 3"/>
          <p:cNvSpPr txBox="1">
            <a:spLocks/>
          </p:cNvSpPr>
          <p:nvPr/>
        </p:nvSpPr>
        <p:spPr bwMode="auto">
          <a:xfrm>
            <a:off x="727956" y="995958"/>
            <a:ext cx="7804484" cy="38800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57175" indent="-257175">
              <a:lnSpc>
                <a:spcPct val="150000"/>
              </a:lnSpc>
            </a:pPr>
            <a:r>
              <a:rPr lang="en-GB" sz="1600" dirty="0">
                <a:solidFill>
                  <a:srgbClr val="002060"/>
                </a:solidFill>
              </a:rPr>
              <a:t>A given UE may have access simultaneously to several RAT each associated to a terrestrial access or a satellite access (at different orbits such as GEO, MEO, LEO or HEO). </a:t>
            </a:r>
            <a:endParaRPr lang="en-GB" sz="1600" dirty="0" smtClean="0">
              <a:solidFill>
                <a:srgbClr val="002060"/>
              </a:solidFill>
            </a:endParaRPr>
          </a:p>
          <a:p>
            <a:pPr marL="257175" indent="-257175">
              <a:lnSpc>
                <a:spcPct val="150000"/>
              </a:lnSpc>
            </a:pPr>
            <a:r>
              <a:rPr lang="en-GB" sz="1600" dirty="0" smtClean="0">
                <a:solidFill>
                  <a:srgbClr val="002060"/>
                </a:solidFill>
              </a:rPr>
              <a:t>Each </a:t>
            </a:r>
            <a:r>
              <a:rPr lang="en-GB" sz="1600" dirty="0">
                <a:solidFill>
                  <a:srgbClr val="002060"/>
                </a:solidFill>
              </a:rPr>
              <a:t>radio access can be characterized with a latency, bandwidth, throughput capabilities, requirements on UE capabilities, UE power consumption, as well as billing policy.</a:t>
            </a:r>
          </a:p>
          <a:p>
            <a:pPr marL="257175" indent="-257175">
              <a:lnSpc>
                <a:spcPct val="150000"/>
              </a:lnSpc>
            </a:pPr>
            <a:r>
              <a:rPr lang="en-GB" sz="1600" dirty="0">
                <a:solidFill>
                  <a:srgbClr val="002060"/>
                </a:solidFill>
              </a:rPr>
              <a:t>Benefits associated </a:t>
            </a:r>
            <a:r>
              <a:rPr lang="en-GB" sz="1600" dirty="0" smtClean="0">
                <a:solidFill>
                  <a:srgbClr val="002060"/>
                </a:solidFill>
              </a:rPr>
              <a:t>with multiple RAT: may </a:t>
            </a:r>
            <a:r>
              <a:rPr lang="en-GB" sz="1600" dirty="0">
                <a:solidFill>
                  <a:srgbClr val="002060"/>
                </a:solidFill>
              </a:rPr>
              <a:t>enable to </a:t>
            </a:r>
            <a:r>
              <a:rPr lang="en-GB" sz="1600" dirty="0" smtClean="0">
                <a:solidFill>
                  <a:srgbClr val="002060"/>
                </a:solidFill>
              </a:rPr>
              <a:t>optimise </a:t>
            </a:r>
            <a:r>
              <a:rPr lang="en-GB" sz="1600" dirty="0">
                <a:solidFill>
                  <a:srgbClr val="002060"/>
                </a:solidFill>
              </a:rPr>
              <a:t>the Quality of Experience (e.g. perceived latency), reliability and/or increase bandwidth.</a:t>
            </a:r>
          </a:p>
          <a:p>
            <a:pPr marL="257175" indent="-257175">
              <a:lnSpc>
                <a:spcPct val="150000"/>
              </a:lnSpc>
            </a:pPr>
            <a:r>
              <a:rPr lang="en-GB" sz="1600" dirty="0">
                <a:solidFill>
                  <a:srgbClr val="002060"/>
                </a:solidFill>
              </a:rPr>
              <a:t>Analysis of relevant use cases may lead to additional service requirements (e.g. criteria) for traffic scheduling across multiple RAT (including satellite).</a:t>
            </a:r>
          </a:p>
          <a:p>
            <a:pPr marL="657225" lvl="1" indent="-257175">
              <a:lnSpc>
                <a:spcPct val="150000"/>
              </a:lnSpc>
            </a:pPr>
            <a:endParaRPr lang="en-GB" sz="16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294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2_Thème Office">
  <a:themeElements>
    <a:clrScheme name="Bureau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Bureau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Bureau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2038</TotalTime>
  <Words>897</Words>
  <Application>Microsoft Macintosh PowerPoint</Application>
  <PresentationFormat>On-screen Show (16:9)</PresentationFormat>
  <Paragraphs>77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6" baseType="lpstr">
      <vt:lpstr>Calibri</vt:lpstr>
      <vt:lpstr>ＭＳ Ｐゴシック</vt:lpstr>
      <vt:lpstr>Verdana</vt:lpstr>
      <vt:lpstr>맑은 고딕</vt:lpstr>
      <vt:lpstr>宋体</vt:lpstr>
      <vt:lpstr>Arial</vt:lpstr>
      <vt:lpstr>2_Thème Office</vt:lpstr>
      <vt:lpstr>Motivation for a SID on Study on satellite access - Phase 3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Réflexion</dc:title>
  <dc:creator>JB</dc:creator>
  <cp:lastModifiedBy>Thierry Berisot</cp:lastModifiedBy>
  <cp:revision>3036</cp:revision>
  <cp:lastPrinted>2017-02-14T13:41:51Z</cp:lastPrinted>
  <dcterms:created xsi:type="dcterms:W3CDTF">2015-12-08T18:09:12Z</dcterms:created>
  <dcterms:modified xsi:type="dcterms:W3CDTF">2022-04-29T19:46:05Z</dcterms:modified>
</cp:coreProperties>
</file>