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
  </p:notesMasterIdLst>
  <p:handoutMasterIdLst>
    <p:handoutMasterId r:id="rId6"/>
  </p:handoutMasterIdLst>
  <p:sldIdLst>
    <p:sldId id="778" r:id="rId2"/>
    <p:sldId id="770" r:id="rId3"/>
    <p:sldId id="777" r:id="rId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6D254"/>
    <a:srgbClr val="5C88D0"/>
    <a:srgbClr val="62A14D"/>
    <a:srgbClr val="E9EDF4"/>
    <a:srgbClr val="000000"/>
    <a:srgbClr val="B1D254"/>
    <a:srgbClr val="72AF2F"/>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5" autoAdjust="0"/>
    <p:restoredTop sz="94833" autoAdjust="0"/>
  </p:normalViewPr>
  <p:slideViewPr>
    <p:cSldViewPr snapToGrid="0">
      <p:cViewPr varScale="1">
        <p:scale>
          <a:sx n="76" d="100"/>
          <a:sy n="76" d="100"/>
        </p:scale>
        <p:origin x="1440" y="90"/>
      </p:cViewPr>
      <p:guideLst>
        <p:guide orient="horz" pos="2160"/>
        <p:guide pos="2880"/>
      </p:guideLst>
    </p:cSldViewPr>
  </p:slideViewPr>
  <p:outlineViewPr>
    <p:cViewPr>
      <p:scale>
        <a:sx n="33" d="100"/>
        <a:sy n="33" d="100"/>
      </p:scale>
      <p:origin x="66" y="3810"/>
    </p:cViewPr>
  </p:outlineViewPr>
  <p:notesTextViewPr>
    <p:cViewPr>
      <p:scale>
        <a:sx n="100" d="100"/>
        <a:sy n="100" d="100"/>
      </p:scale>
      <p:origin x="0" y="0"/>
    </p:cViewPr>
  </p:notesTextViewPr>
  <p:sorterViewPr>
    <p:cViewPr varScale="1">
      <p:scale>
        <a:sx n="1" d="1"/>
        <a:sy n="1" d="1"/>
      </p:scale>
      <p:origin x="0" y="-78"/>
    </p:cViewPr>
  </p:sorterViewPr>
  <p:notesViewPr>
    <p:cSldViewPr snapToGrid="0">
      <p:cViewPr varScale="1">
        <p:scale>
          <a:sx n="50" d="100"/>
          <a:sy n="50" d="100"/>
        </p:scale>
        <p:origin x="-2970"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4/28/2022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4/28/2022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SA1 Meeting #9</a:t>
            </a:r>
            <a:r>
              <a:rPr lang="en-US" altLang="zh-CN" sz="1200" b="1" kern="1200" dirty="0">
                <a:solidFill>
                  <a:schemeClr val="tx1"/>
                </a:solidFill>
                <a:latin typeface="Arial "/>
                <a:ea typeface="+mn-ea"/>
                <a:cs typeface="Arial" panose="020B0604020202020204" pitchFamily="34" charset="0"/>
              </a:rPr>
              <a:t>8</a:t>
            </a:r>
            <a:r>
              <a:rPr lang="de-DE" sz="1200" b="1" kern="1200" dirty="0">
                <a:solidFill>
                  <a:schemeClr val="tx1"/>
                </a:solidFill>
                <a:latin typeface="Arial "/>
                <a:ea typeface="+mn-ea"/>
                <a:cs typeface="Arial" panose="020B0604020202020204" pitchFamily="34" charset="0"/>
              </a:rPr>
              <a:t>E</a:t>
            </a:r>
          </a:p>
          <a:p>
            <a:r>
              <a:rPr lang="de-DE" sz="1200" b="1" kern="1200" dirty="0">
                <a:solidFill>
                  <a:schemeClr val="tx1"/>
                </a:solidFill>
                <a:latin typeface="Arial "/>
                <a:ea typeface="+mn-ea"/>
                <a:cs typeface="Arial" panose="020B0604020202020204" pitchFamily="34" charset="0"/>
              </a:rPr>
              <a:t>M</a:t>
            </a:r>
            <a:r>
              <a:rPr lang="en-US" altLang="zh-CN" sz="1200" b="1" kern="1200" dirty="0">
                <a:solidFill>
                  <a:schemeClr val="tx1"/>
                </a:solidFill>
                <a:latin typeface="Arial "/>
                <a:ea typeface="+mn-ea"/>
                <a:cs typeface="Arial" panose="020B0604020202020204" pitchFamily="34" charset="0"/>
              </a:rPr>
              <a:t>ay</a:t>
            </a:r>
            <a:r>
              <a:rPr lang="de-DE" sz="1200" b="1" kern="1200" dirty="0">
                <a:solidFill>
                  <a:schemeClr val="tx1"/>
                </a:solidFill>
                <a:latin typeface="Arial "/>
                <a:ea typeface="+mn-ea"/>
                <a:cs typeface="Arial" panose="020B0604020202020204" pitchFamily="34" charset="0"/>
              </a:rPr>
              <a:t> 9-19, 2022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S2-22xxxx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3GPP TSG SA1 Meeting #x-e</a:t>
            </a:r>
            <a:r>
              <a:rPr lang="en-US" altLang="de-DE" sz="1200" dirty="0">
                <a:solidFill>
                  <a:schemeClr val="bg1"/>
                </a:solidFill>
              </a:rPr>
              <a:t> </a:t>
            </a:r>
            <a:r>
              <a:rPr lang="en-GB" altLang="de-DE" sz="1200" dirty="0">
                <a:solidFill>
                  <a:schemeClr val="bg1"/>
                </a:solidFill>
              </a:rPr>
              <a:t>2022</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Study on supporting computing aware network (CAN) working proposal</a:t>
            </a:r>
            <a:endParaRPr lang="zh-CN" altLang="en-US" dirty="0"/>
          </a:p>
        </p:txBody>
      </p:sp>
      <p:sp>
        <p:nvSpPr>
          <p:cNvPr id="3" name="副标题 2"/>
          <p:cNvSpPr>
            <a:spLocks noGrp="1"/>
          </p:cNvSpPr>
          <p:nvPr>
            <p:ph type="subTitle" idx="1"/>
          </p:nvPr>
        </p:nvSpPr>
        <p:spPr>
          <a:xfrm>
            <a:off x="1371600" y="4130675"/>
            <a:ext cx="6400800" cy="1714500"/>
          </a:xfrm>
        </p:spPr>
        <p:txBody>
          <a:bodyPr/>
          <a:lstStyle/>
          <a:p>
            <a:r>
              <a:rPr lang="en-US" altLang="zh-CN" sz="2400" dirty="0"/>
              <a:t>China Mobile, China Telecom, CATT, ZTE, </a:t>
            </a:r>
            <a:r>
              <a:rPr lang="en-US" altLang="zh-CN" sz="2400" dirty="0" err="1"/>
              <a:t>Spreadtrum</a:t>
            </a:r>
            <a:r>
              <a:rPr lang="en-US" altLang="zh-CN" sz="2400" dirty="0"/>
              <a:t> Communications, CEPRI, Alibaba Group, XiaoMi, vivo, OPPO, Asia Info, Lenovo, Motorola Mobility, </a:t>
            </a:r>
            <a:r>
              <a:rPr lang="en-US" altLang="zh-CN" sz="2400" dirty="0" err="1"/>
              <a:t>InterDigital</a:t>
            </a:r>
            <a:endParaRPr lang="en-US" altLang="zh-CN" sz="2400" dirty="0"/>
          </a:p>
        </p:txBody>
      </p:sp>
    </p:spTree>
    <p:extLst>
      <p:ext uri="{BB962C8B-B14F-4D97-AF65-F5344CB8AC3E}">
        <p14:creationId xmlns:p14="http://schemas.microsoft.com/office/powerpoint/2010/main" val="222520394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bwMode="auto">
          <a:xfrm>
            <a:off x="4798157" y="1238096"/>
            <a:ext cx="4191000" cy="4935859"/>
          </a:xfrm>
          <a:prstGeom prst="roundRect">
            <a:avLst>
              <a:gd name="adj" fmla="val 6411"/>
            </a:avLst>
          </a:prstGeom>
          <a:solidFill>
            <a:schemeClr val="tx2">
              <a:lumMod val="20000"/>
              <a:lumOff val="80000"/>
            </a:schemeClr>
          </a:solidFill>
          <a:ln w="9525" cap="flat" cmpd="sng" algn="ctr">
            <a:solidFill>
              <a:srgbClr val="003399"/>
            </a:solidFill>
            <a:prstDash val="dashDot"/>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1" hangingPunct="1"/>
            <a:endParaRPr lang="zh-CN" altLang="en-US" sz="1400">
              <a:solidFill>
                <a:srgbClr val="000000"/>
              </a:solidFill>
              <a:latin typeface="Arial" charset="0"/>
              <a:cs typeface="+mn-cs"/>
            </a:endParaRPr>
          </a:p>
        </p:txBody>
      </p:sp>
      <p:sp>
        <p:nvSpPr>
          <p:cNvPr id="2" name="标题 1"/>
          <p:cNvSpPr>
            <a:spLocks noGrp="1"/>
          </p:cNvSpPr>
          <p:nvPr>
            <p:ph type="title"/>
          </p:nvPr>
        </p:nvSpPr>
        <p:spPr>
          <a:xfrm>
            <a:off x="1286807" y="210812"/>
            <a:ext cx="6827838" cy="834109"/>
          </a:xfrm>
        </p:spPr>
        <p:txBody>
          <a:bodyPr/>
          <a:lstStyle/>
          <a:p>
            <a:r>
              <a:rPr lang="en-US" altLang="zh-CN" dirty="0"/>
              <a:t>Possible Objectives in CAN</a:t>
            </a:r>
            <a:endParaRPr lang="zh-CN" altLang="en-US" dirty="0"/>
          </a:p>
        </p:txBody>
      </p:sp>
      <p:sp>
        <p:nvSpPr>
          <p:cNvPr id="5" name="圆角矩形 4"/>
          <p:cNvSpPr/>
          <p:nvPr/>
        </p:nvSpPr>
        <p:spPr bwMode="auto">
          <a:xfrm>
            <a:off x="228597" y="1216058"/>
            <a:ext cx="4472129" cy="4935859"/>
          </a:xfrm>
          <a:prstGeom prst="roundRect">
            <a:avLst>
              <a:gd name="adj" fmla="val 6411"/>
            </a:avLst>
          </a:prstGeom>
          <a:solidFill>
            <a:schemeClr val="tx2">
              <a:lumMod val="20000"/>
              <a:lumOff val="80000"/>
              <a:alpha val="64000"/>
            </a:schemeClr>
          </a:solidFill>
          <a:ln w="9525" cap="flat" cmpd="sng" algn="ctr">
            <a:solidFill>
              <a:srgbClr val="003399"/>
            </a:solidFill>
            <a:prstDash val="dashDot"/>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1" hangingPunct="1"/>
            <a:endParaRPr lang="zh-CN" altLang="en-US" sz="1400">
              <a:solidFill>
                <a:srgbClr val="000000"/>
              </a:solidFill>
              <a:latin typeface="Arial" charset="0"/>
              <a:cs typeface="+mn-cs"/>
            </a:endParaRPr>
          </a:p>
        </p:txBody>
      </p:sp>
      <p:sp>
        <p:nvSpPr>
          <p:cNvPr id="24" name="TextBox 23"/>
          <p:cNvSpPr txBox="1"/>
          <p:nvPr/>
        </p:nvSpPr>
        <p:spPr>
          <a:xfrm>
            <a:off x="355307" y="1407667"/>
            <a:ext cx="4218707" cy="384721"/>
          </a:xfrm>
          <a:prstGeom prst="rect">
            <a:avLst/>
          </a:prstGeom>
          <a:noFill/>
        </p:spPr>
        <p:txBody>
          <a:bodyPr wrap="square" rtlCol="0">
            <a:spAutoFit/>
          </a:bodyPr>
          <a:lstStyle/>
          <a:p>
            <a:pPr algn="ctr" defTabSz="913674" eaLnBrk="1" fontAlgn="auto" hangingPunct="1">
              <a:spcBef>
                <a:spcPts val="0"/>
              </a:spcBef>
              <a:spcAft>
                <a:spcPts val="0"/>
              </a:spcAft>
            </a:pPr>
            <a:r>
              <a:rPr lang="en-US" altLang="zh-CN" sz="1900" b="1" dirty="0">
                <a:solidFill>
                  <a:srgbClr val="0070C0"/>
                </a:solidFill>
                <a:latin typeface="微软雅黑" pitchFamily="34" charset="-122"/>
                <a:ea typeface="微软雅黑" pitchFamily="34" charset="-122"/>
              </a:rPr>
              <a:t>Responsible by China Mobile</a:t>
            </a:r>
            <a:endParaRPr lang="en-US" altLang="zh-CN" sz="1400" b="1" dirty="0">
              <a:solidFill>
                <a:schemeClr val="tx2">
                  <a:lumMod val="60000"/>
                  <a:lumOff val="40000"/>
                </a:schemeClr>
              </a:solidFill>
              <a:latin typeface="微软雅黑" pitchFamily="34" charset="-122"/>
              <a:ea typeface="微软雅黑" pitchFamily="34" charset="-122"/>
            </a:endParaRPr>
          </a:p>
        </p:txBody>
      </p:sp>
      <p:sp>
        <p:nvSpPr>
          <p:cNvPr id="4" name="文本框 3"/>
          <p:cNvSpPr txBox="1"/>
          <p:nvPr/>
        </p:nvSpPr>
        <p:spPr>
          <a:xfrm>
            <a:off x="355307" y="1983997"/>
            <a:ext cx="4345419" cy="4031873"/>
          </a:xfrm>
          <a:prstGeom prst="rect">
            <a:avLst/>
          </a:prstGeom>
          <a:noFill/>
        </p:spPr>
        <p:txBody>
          <a:bodyPr wrap="square" rtlCol="0">
            <a:spAutoFit/>
          </a:bodyPr>
          <a:lstStyle/>
          <a:p>
            <a:pPr marL="285750" indent="-285750">
              <a:buFontTx/>
              <a:buChar char="-"/>
            </a:pPr>
            <a:r>
              <a:rPr lang="en-US" altLang="zh-CN" sz="1600" dirty="0">
                <a:latin typeface="微软雅黑" pitchFamily="34" charset="-122"/>
                <a:ea typeface="微软雅黑" pitchFamily="34" charset="-122"/>
              </a:rPr>
              <a:t>Potential requirements of computing resource awareness and management, including registration, discovery, selection and utilization of computing resource;</a:t>
            </a:r>
          </a:p>
          <a:p>
            <a:pPr marL="285750" indent="-285750">
              <a:buFontTx/>
              <a:buChar char="-"/>
            </a:pPr>
            <a:endParaRPr lang="en-US" altLang="zh-CN" sz="1600" dirty="0">
              <a:latin typeface="微软雅黑" pitchFamily="34" charset="-122"/>
              <a:ea typeface="微软雅黑" pitchFamily="34" charset="-122"/>
            </a:endParaRPr>
          </a:p>
          <a:p>
            <a:pPr marL="285750" indent="-285750">
              <a:buFontTx/>
              <a:buChar char="-"/>
            </a:pPr>
            <a:r>
              <a:rPr lang="en-US" altLang="zh-CN" sz="1600" dirty="0">
                <a:latin typeface="微软雅黑" pitchFamily="34" charset="-122"/>
                <a:ea typeface="微软雅黑" pitchFamily="34" charset="-122"/>
              </a:rPr>
              <a:t>Potential requirements of achieving optimal computing resource usage</a:t>
            </a:r>
            <a:r>
              <a:rPr lang="en-GB" altLang="zh-CN" sz="1600" dirty="0">
                <a:latin typeface="微软雅黑" pitchFamily="34" charset="-122"/>
                <a:ea typeface="微软雅黑" pitchFamily="34" charset="-122"/>
              </a:rPr>
              <a:t>;</a:t>
            </a:r>
          </a:p>
          <a:p>
            <a:pPr marL="285750" indent="-285750">
              <a:buFontTx/>
              <a:buChar char="-"/>
            </a:pPr>
            <a:endParaRPr lang="en-GB" altLang="zh-CN" sz="1600" dirty="0">
              <a:latin typeface="微软雅黑" pitchFamily="34" charset="-122"/>
              <a:ea typeface="微软雅黑" pitchFamily="34" charset="-122"/>
            </a:endParaRPr>
          </a:p>
          <a:p>
            <a:pPr marL="285750" indent="-285750">
              <a:buFontTx/>
              <a:buChar char="-"/>
            </a:pPr>
            <a:r>
              <a:rPr lang="en-US" altLang="zh-CN" sz="1600" dirty="0">
                <a:latin typeface="微软雅黑" pitchFamily="34" charset="-122"/>
                <a:ea typeface="微软雅黑" pitchFamily="34" charset="-122"/>
              </a:rPr>
              <a:t>Identify KPIs relating to computing capability including latency (e.g. network latency and processing latency), reliability, </a:t>
            </a:r>
            <a:r>
              <a:rPr lang="en-US" altLang="zh-CN" sz="1600" dirty="0" err="1">
                <a:latin typeface="微软雅黑" pitchFamily="34" charset="-122"/>
                <a:ea typeface="微软雅黑" pitchFamily="34" charset="-122"/>
              </a:rPr>
              <a:t>etc</a:t>
            </a:r>
            <a:r>
              <a:rPr lang="en-US" altLang="zh-CN" sz="1600" dirty="0">
                <a:latin typeface="微软雅黑" pitchFamily="34" charset="-122"/>
                <a:ea typeface="微软雅黑" pitchFamily="34" charset="-122"/>
              </a:rPr>
              <a:t>;</a:t>
            </a:r>
          </a:p>
          <a:p>
            <a:endParaRPr lang="en-US" altLang="zh-CN" sz="1600" dirty="0">
              <a:latin typeface="微软雅黑" pitchFamily="34" charset="-122"/>
              <a:ea typeface="微软雅黑" pitchFamily="34" charset="-122"/>
            </a:endParaRPr>
          </a:p>
          <a:p>
            <a:pPr marL="285750" indent="-285750">
              <a:buFontTx/>
              <a:buChar char="-"/>
            </a:pPr>
            <a:r>
              <a:rPr lang="en-US" altLang="zh-CN" sz="1600" dirty="0">
                <a:latin typeface="微软雅黑" pitchFamily="34" charset="-122"/>
                <a:ea typeface="微软雅黑" pitchFamily="34" charset="-122"/>
              </a:rPr>
              <a:t>Other aspects include security, charging and privacy.</a:t>
            </a:r>
          </a:p>
        </p:txBody>
      </p:sp>
      <p:sp>
        <p:nvSpPr>
          <p:cNvPr id="6" name="文本框 5"/>
          <p:cNvSpPr txBox="1"/>
          <p:nvPr/>
        </p:nvSpPr>
        <p:spPr>
          <a:xfrm>
            <a:off x="4950559" y="1983997"/>
            <a:ext cx="4038597" cy="2492990"/>
          </a:xfrm>
          <a:prstGeom prst="rect">
            <a:avLst/>
          </a:prstGeom>
          <a:noFill/>
        </p:spPr>
        <p:txBody>
          <a:bodyPr wrap="square" rtlCol="0">
            <a:spAutoFit/>
          </a:bodyPr>
          <a:lstStyle/>
          <a:p>
            <a:pPr marL="285750" indent="-285750">
              <a:buFontTx/>
              <a:buChar char="-"/>
            </a:pPr>
            <a:r>
              <a:rPr lang="en-US" altLang="zh-CN" sz="1600" dirty="0">
                <a:latin typeface="微软雅黑" pitchFamily="34" charset="-122"/>
                <a:ea typeface="微软雅黑" pitchFamily="34" charset="-122"/>
              </a:rPr>
              <a:t>Potential requirements of enforcing the coordinated optimization of network and computing resource controlled by operators;</a:t>
            </a:r>
          </a:p>
          <a:p>
            <a:pPr marL="285750" indent="-285750">
              <a:buFontTx/>
              <a:buChar char="-"/>
            </a:pPr>
            <a:endParaRPr lang="en-US" altLang="zh-CN" sz="1400" dirty="0">
              <a:latin typeface="微软雅黑" pitchFamily="34" charset="-122"/>
              <a:ea typeface="微软雅黑" pitchFamily="34" charset="-122"/>
            </a:endParaRPr>
          </a:p>
          <a:p>
            <a:pPr marL="285750" indent="-285750">
              <a:buFontTx/>
              <a:buChar char="-"/>
            </a:pPr>
            <a:r>
              <a:rPr lang="en-US" altLang="zh-CN" sz="1600" dirty="0">
                <a:latin typeface="微软雅黑" pitchFamily="34" charset="-122"/>
                <a:ea typeface="微软雅黑" pitchFamily="34" charset="-122"/>
              </a:rPr>
              <a:t>Interactions between different computing capability providers support efficient selection of computing capabilities.</a:t>
            </a:r>
          </a:p>
          <a:p>
            <a:pPr marL="285750" indent="-285750">
              <a:buFontTx/>
              <a:buChar char="-"/>
            </a:pPr>
            <a:endParaRPr lang="en-US" altLang="zh-CN" sz="1400" dirty="0">
              <a:latin typeface="微软雅黑" pitchFamily="34" charset="-122"/>
              <a:ea typeface="微软雅黑" pitchFamily="34" charset="-122"/>
            </a:endParaRPr>
          </a:p>
        </p:txBody>
      </p:sp>
      <p:sp>
        <p:nvSpPr>
          <p:cNvPr id="9" name="TextBox 23">
            <a:extLst>
              <a:ext uri="{FF2B5EF4-FFF2-40B4-BE49-F238E27FC236}">
                <a16:creationId xmlns:a16="http://schemas.microsoft.com/office/drawing/2014/main" id="{0421CEF0-1560-4E93-AF55-EEB7319277F5}"/>
              </a:ext>
            </a:extLst>
          </p:cNvPr>
          <p:cNvSpPr txBox="1"/>
          <p:nvPr/>
        </p:nvSpPr>
        <p:spPr>
          <a:xfrm>
            <a:off x="4860503" y="1406101"/>
            <a:ext cx="4218707" cy="384721"/>
          </a:xfrm>
          <a:prstGeom prst="rect">
            <a:avLst/>
          </a:prstGeom>
          <a:noFill/>
        </p:spPr>
        <p:txBody>
          <a:bodyPr wrap="square" rtlCol="0">
            <a:spAutoFit/>
          </a:bodyPr>
          <a:lstStyle/>
          <a:p>
            <a:pPr algn="ctr" defTabSz="913674" eaLnBrk="1" fontAlgn="auto" hangingPunct="1">
              <a:spcBef>
                <a:spcPts val="0"/>
              </a:spcBef>
              <a:spcAft>
                <a:spcPts val="0"/>
              </a:spcAft>
            </a:pPr>
            <a:r>
              <a:rPr lang="en-US" altLang="zh-CN" sz="1900" b="1" dirty="0">
                <a:solidFill>
                  <a:srgbClr val="0070C0"/>
                </a:solidFill>
                <a:latin typeface="微软雅黑" pitchFamily="34" charset="-122"/>
                <a:ea typeface="微软雅黑" pitchFamily="34" charset="-122"/>
              </a:rPr>
              <a:t>Responsible by China Telecom</a:t>
            </a:r>
            <a:endParaRPr lang="en-US" altLang="zh-CN" sz="1400" b="1" dirty="0">
              <a:solidFill>
                <a:schemeClr val="tx2">
                  <a:lumMod val="60000"/>
                  <a:lumOff val="4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4926149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6145" y="196850"/>
            <a:ext cx="6827838" cy="1143000"/>
          </a:xfrm>
        </p:spPr>
        <p:txBody>
          <a:bodyPr/>
          <a:lstStyle/>
          <a:p>
            <a:r>
              <a:rPr lang="en-US" altLang="zh-CN" dirty="0"/>
              <a:t>Proposals for CAN SID working method</a:t>
            </a:r>
            <a:endParaRPr lang="zh-CN" altLang="en-US" dirty="0"/>
          </a:p>
        </p:txBody>
      </p:sp>
      <p:sp>
        <p:nvSpPr>
          <p:cNvPr id="3" name="内容占位符 2"/>
          <p:cNvSpPr>
            <a:spLocks noGrp="1"/>
          </p:cNvSpPr>
          <p:nvPr>
            <p:ph idx="1"/>
          </p:nvPr>
        </p:nvSpPr>
        <p:spPr>
          <a:xfrm>
            <a:off x="485775" y="1339850"/>
            <a:ext cx="8388350" cy="4830763"/>
          </a:xfrm>
        </p:spPr>
        <p:txBody>
          <a:bodyPr/>
          <a:lstStyle/>
          <a:p>
            <a:r>
              <a:rPr lang="en-US" altLang="zh-CN" sz="2200" dirty="0"/>
              <a:t>One unified version is suggested for #98e to promote the progress</a:t>
            </a:r>
          </a:p>
          <a:p>
            <a:pPr lvl="1"/>
            <a:r>
              <a:rPr lang="en-US" altLang="zh-CN" sz="1800" dirty="0"/>
              <a:t>At #97e, proposals from China Mobile and China Telecom were proposed</a:t>
            </a:r>
            <a:r>
              <a:rPr lang="en-GB" altLang="zh-CN" sz="1800" dirty="0"/>
              <a:t>.</a:t>
            </a:r>
          </a:p>
          <a:p>
            <a:r>
              <a:rPr lang="en-US" altLang="zh-CN" sz="2200" dirty="0"/>
              <a:t>If the SID can be approved, it is suggested two rapporteurs for its working. </a:t>
            </a:r>
            <a:r>
              <a:rPr lang="en-US" altLang="zh-CN" sz="2000" dirty="0"/>
              <a:t>Because: </a:t>
            </a:r>
          </a:p>
          <a:p>
            <a:pPr lvl="1"/>
            <a:r>
              <a:rPr lang="en-US" altLang="zh-CN" sz="1800" dirty="0"/>
              <a:t>Considering there are many different aspects of computing aware network, including computing resource awareness, computing resource efficient utilization, coordination between the network and computing power controlled by operators, etc. Authors from China Mobile and China Telecom can cover different objectives and 2 Authors can greatly ensure the SID quality and complete the SID on time;</a:t>
            </a:r>
          </a:p>
        </p:txBody>
      </p:sp>
    </p:spTree>
    <p:extLst>
      <p:ext uri="{BB962C8B-B14F-4D97-AF65-F5344CB8AC3E}">
        <p14:creationId xmlns:p14="http://schemas.microsoft.com/office/powerpoint/2010/main" val="106288443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9996</TotalTime>
  <Words>258</Words>
  <Application>Microsoft Office PowerPoint</Application>
  <PresentationFormat>全屏显示(4:3)</PresentationFormat>
  <Paragraphs>20</Paragraphs>
  <Slides>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vt:i4>
      </vt:variant>
    </vt:vector>
  </HeadingPairs>
  <TitlesOfParts>
    <vt:vector size="9" baseType="lpstr">
      <vt:lpstr>Arial </vt:lpstr>
      <vt:lpstr>微软雅黑</vt:lpstr>
      <vt:lpstr>Arial</vt:lpstr>
      <vt:lpstr>Calibri</vt:lpstr>
      <vt:lpstr>Times New Roman</vt:lpstr>
      <vt:lpstr>Office Theme</vt:lpstr>
      <vt:lpstr>Study on supporting computing aware network (CAN) working proposal</vt:lpstr>
      <vt:lpstr>Possible Objectives in CAN</vt:lpstr>
      <vt:lpstr>Proposals for CAN SID working method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Yifan-CTC</cp:lastModifiedBy>
  <cp:revision>1676</cp:revision>
  <dcterms:created xsi:type="dcterms:W3CDTF">2008-08-30T09:32:10Z</dcterms:created>
  <dcterms:modified xsi:type="dcterms:W3CDTF">2022-04-28T09:23:14Z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